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827" r:id="rId2"/>
    <p:sldMasterId id="2147483832" r:id="rId3"/>
    <p:sldMasterId id="2147483871" r:id="rId4"/>
  </p:sldMasterIdLst>
  <p:notesMasterIdLst>
    <p:notesMasterId r:id="rId27"/>
  </p:notesMasterIdLst>
  <p:sldIdLst>
    <p:sldId id="256" r:id="rId5"/>
    <p:sldId id="357" r:id="rId6"/>
    <p:sldId id="365" r:id="rId7"/>
    <p:sldId id="358" r:id="rId8"/>
    <p:sldId id="364" r:id="rId9"/>
    <p:sldId id="368" r:id="rId10"/>
    <p:sldId id="369" r:id="rId11"/>
    <p:sldId id="370" r:id="rId12"/>
    <p:sldId id="371" r:id="rId13"/>
    <p:sldId id="351" r:id="rId14"/>
    <p:sldId id="353" r:id="rId15"/>
    <p:sldId id="355" r:id="rId16"/>
    <p:sldId id="356" r:id="rId17"/>
    <p:sldId id="302" r:id="rId18"/>
    <p:sldId id="373" r:id="rId19"/>
    <p:sldId id="374" r:id="rId20"/>
    <p:sldId id="375" r:id="rId21"/>
    <p:sldId id="376" r:id="rId22"/>
    <p:sldId id="306" r:id="rId23"/>
    <p:sldId id="320" r:id="rId24"/>
    <p:sldId id="292" r:id="rId25"/>
    <p:sldId id="372" r:id="rId26"/>
  </p:sldIdLst>
  <p:sldSz cx="12192000" cy="6858000"/>
  <p:notesSz cx="6858000" cy="9144000"/>
  <p:embeddedFontLst>
    <p:embeddedFont>
      <p:font typeface="Oswald Regular" panose="020B0604020202020204" charset="0"/>
      <p:regular r:id="rId28"/>
    </p:embeddedFont>
    <p:embeddedFont>
      <p:font typeface="Oswald light" panose="020B0604020202020204" charset="0"/>
      <p:regular r:id="rId29"/>
    </p:embeddedFont>
    <p:embeddedFont>
      <p:font typeface="Miriam" panose="020B0604020202020204" charset="-79"/>
      <p:regular r:id="rId30"/>
    </p:embeddedFont>
    <p:embeddedFont>
      <p:font typeface="Calibri Light" panose="020F0302020204030204" pitchFamily="34" charset="0"/>
      <p:regular r:id="rId31"/>
      <p:italic r:id="rId32"/>
    </p:embeddedFont>
    <p:embeddedFont>
      <p:font typeface="Calibri" panose="020F0502020204030204" pitchFamily="34" charset="0"/>
      <p:regular r:id="rId33"/>
      <p:bold r:id="rId34"/>
      <p:italic r:id="rId35"/>
      <p:boldItalic r:id="rId36"/>
    </p:embeddedFont>
    <p:embeddedFont>
      <p:font typeface="Arial Narrow" panose="020B0606020202030204" pitchFamily="34" charset="0"/>
      <p:regular r:id="rId37"/>
      <p:bold r:id="rId38"/>
      <p:italic r:id="rId39"/>
      <p:boldItalic r:id="rId40"/>
    </p:embeddedFont>
    <p:embeddedFont>
      <p:font typeface="Cambria" panose="02040503050406030204" pitchFamily="18" charset="0"/>
      <p:regular r:id="rId41"/>
      <p:bold r:id="rId42"/>
      <p:italic r:id="rId43"/>
      <p:boldItalic r:id="rId44"/>
    </p:embeddedFont>
    <p:embeddedFont>
      <p:font typeface="MS Mincho" panose="020B0604020202020204" charset="-128"/>
      <p:regular r:id="rId45"/>
    </p:embeddedFont>
    <p:embeddedFont>
      <p:font typeface="Oswald medium" panose="020B0604020202020204" charset="0"/>
      <p:regular r:id="rId46"/>
    </p:embeddedFont>
    <p:embeddedFont>
      <p:font typeface="Wingdings 2" panose="05020102010507070707" pitchFamily="18" charset="2"/>
      <p:regular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475E"/>
    <a:srgbClr val="E31837"/>
    <a:srgbClr val="F3901D"/>
    <a:srgbClr val="7C3520"/>
    <a:srgbClr val="CC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68" autoAdjust="0"/>
    <p:restoredTop sz="94434" autoAdjust="0"/>
  </p:normalViewPr>
  <p:slideViewPr>
    <p:cSldViewPr snapToGrid="0">
      <p:cViewPr varScale="1">
        <p:scale>
          <a:sx n="70" d="100"/>
          <a:sy n="70" d="100"/>
        </p:scale>
        <p:origin x="332" y="60"/>
      </p:cViewPr>
      <p:guideLst>
        <p:guide orient="horz" pos="2160"/>
        <p:guide pos="3840"/>
      </p:guideLst>
    </p:cSldViewPr>
  </p:slideViewPr>
  <p:notesTextViewPr>
    <p:cViewPr>
      <p:scale>
        <a:sx n="1" d="1"/>
        <a:sy n="1" d="1"/>
      </p:scale>
      <p:origin x="0" y="0"/>
    </p:cViewPr>
  </p:notesTextViewPr>
  <p:sorterViewPr>
    <p:cViewPr>
      <p:scale>
        <a:sx n="70" d="100"/>
        <a:sy n="70" d="100"/>
      </p:scale>
      <p:origin x="0" y="-211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2.fntdata"/><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4" Type="http://schemas.openxmlformats.org/officeDocument/2006/relationships/font" Target="fonts/font17.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3735626104667152E-2"/>
          <c:y val="0.13332111779784434"/>
          <c:w val="0.89252874779066571"/>
          <c:h val="0.61906520614670479"/>
        </c:manualLayout>
      </c:layout>
      <c:barChart>
        <c:barDir val="col"/>
        <c:grouping val="clustered"/>
        <c:varyColors val="0"/>
        <c:ser>
          <c:idx val="0"/>
          <c:order val="0"/>
          <c:tx>
            <c:strRef>
              <c:f>Sheet1!$A$2</c:f>
              <c:strCache>
                <c:ptCount val="1"/>
                <c:pt idx="0">
                  <c:v>Vodafone</c:v>
                </c:pt>
              </c:strCache>
            </c:strRef>
          </c:tx>
          <c:spPr>
            <a:solidFill>
              <a:schemeClr val="accent1"/>
            </a:solidFill>
            <a:ln>
              <a:noFill/>
            </a:ln>
            <a:effectLst/>
          </c:spPr>
          <c:invertIfNegative val="0"/>
          <c:dPt>
            <c:idx val="1"/>
            <c:invertIfNegative val="0"/>
            <c:bubble3D val="0"/>
            <c:spPr>
              <a:solidFill>
                <a:srgbClr val="ED7D31"/>
              </a:solidFill>
              <a:ln>
                <a:noFill/>
              </a:ln>
              <a:effectLst/>
            </c:spPr>
          </c:dPt>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2013-14</c:v>
                </c:pt>
                <c:pt idx="1">
                  <c:v>2016-17</c:v>
                </c:pt>
              </c:strCache>
            </c:strRef>
          </c:cat>
          <c:val>
            <c:numRef>
              <c:f>Sheet1!$B$2:$C$2</c:f>
              <c:numCache>
                <c:formatCode>General</c:formatCode>
                <c:ptCount val="2"/>
                <c:pt idx="0">
                  <c:v>243</c:v>
                </c:pt>
                <c:pt idx="1">
                  <c:v>465</c:v>
                </c:pt>
              </c:numCache>
            </c:numRef>
          </c:val>
        </c:ser>
        <c:dLbls>
          <c:dLblPos val="outEnd"/>
          <c:showLegendKey val="0"/>
          <c:showVal val="1"/>
          <c:showCatName val="0"/>
          <c:showSerName val="0"/>
          <c:showPercent val="0"/>
          <c:showBubbleSize val="0"/>
        </c:dLbls>
        <c:gapWidth val="219"/>
        <c:overlap val="-27"/>
        <c:axId val="664356536"/>
        <c:axId val="664356928"/>
      </c:barChart>
      <c:catAx>
        <c:axId val="664356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64356928"/>
        <c:crosses val="autoZero"/>
        <c:auto val="1"/>
        <c:lblAlgn val="ctr"/>
        <c:lblOffset val="100"/>
        <c:noMultiLvlLbl val="0"/>
      </c:catAx>
      <c:valAx>
        <c:axId val="664356928"/>
        <c:scaling>
          <c:orientation val="minMax"/>
        </c:scaling>
        <c:delete val="1"/>
        <c:axPos val="l"/>
        <c:numFmt formatCode="General" sourceLinked="1"/>
        <c:majorTickMark val="none"/>
        <c:minorTickMark val="none"/>
        <c:tickLblPos val="nextTo"/>
        <c:crossAx val="664356536"/>
        <c:crosses val="autoZero"/>
        <c:crossBetween val="between"/>
      </c:valAx>
      <c:spPr>
        <a:noFill/>
        <a:ln>
          <a:noFill/>
        </a:ln>
        <a:effectLst/>
      </c:spPr>
    </c:plotArea>
    <c:plotVisOnly val="1"/>
    <c:dispBlanksAs val="gap"/>
    <c:showDLblsOverMax val="0"/>
  </c:chart>
  <c:spPr>
    <a:noFill/>
    <a:ln>
      <a:noFill/>
    </a:ln>
    <a:effectLst/>
  </c:spPr>
  <c:txPr>
    <a:bodyPr/>
    <a:lstStyle/>
    <a:p>
      <a:pPr>
        <a:defRPr sz="900">
          <a:latin typeface="Arial" panose="020B0604020202020204" pitchFamily="34" charset="0"/>
          <a:cs typeface="Arial" panose="020B060402020202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3735626104667152E-2"/>
          <c:y val="0.13332111779784434"/>
          <c:w val="0.89252874779066571"/>
          <c:h val="0.61906520614670479"/>
        </c:manualLayout>
      </c:layout>
      <c:barChart>
        <c:barDir val="col"/>
        <c:grouping val="clustered"/>
        <c:varyColors val="0"/>
        <c:ser>
          <c:idx val="0"/>
          <c:order val="0"/>
          <c:tx>
            <c:strRef>
              <c:f>Sheet1!$A$2</c:f>
              <c:strCache>
                <c:ptCount val="1"/>
                <c:pt idx="0">
                  <c:v>Turkcell</c:v>
                </c:pt>
              </c:strCache>
            </c:strRef>
          </c:tx>
          <c:spPr>
            <a:solidFill>
              <a:schemeClr val="accent1"/>
            </a:solidFill>
            <a:ln>
              <a:noFill/>
            </a:ln>
            <a:effectLst/>
          </c:spPr>
          <c:invertIfNegative val="0"/>
          <c:dPt>
            <c:idx val="1"/>
            <c:invertIfNegative val="0"/>
            <c:bubble3D val="0"/>
            <c:spPr>
              <a:solidFill>
                <a:srgbClr val="ED7D31"/>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Q4 FY14</c:v>
                </c:pt>
                <c:pt idx="1">
                  <c:v>Q4 FY16</c:v>
                </c:pt>
              </c:strCache>
            </c:strRef>
          </c:cat>
          <c:val>
            <c:numRef>
              <c:f>Sheet1!$B$2:$C$2</c:f>
              <c:numCache>
                <c:formatCode>General</c:formatCode>
                <c:ptCount val="2"/>
                <c:pt idx="0">
                  <c:v>130</c:v>
                </c:pt>
                <c:pt idx="1">
                  <c:v>520</c:v>
                </c:pt>
              </c:numCache>
            </c:numRef>
          </c:val>
        </c:ser>
        <c:dLbls>
          <c:dLblPos val="outEnd"/>
          <c:showLegendKey val="0"/>
          <c:showVal val="1"/>
          <c:showCatName val="0"/>
          <c:showSerName val="0"/>
          <c:showPercent val="0"/>
          <c:showBubbleSize val="0"/>
        </c:dLbls>
        <c:gapWidth val="219"/>
        <c:overlap val="-27"/>
        <c:axId val="576523624"/>
        <c:axId val="576522840"/>
      </c:barChart>
      <c:catAx>
        <c:axId val="576523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76522840"/>
        <c:crosses val="autoZero"/>
        <c:auto val="1"/>
        <c:lblAlgn val="ctr"/>
        <c:lblOffset val="100"/>
        <c:noMultiLvlLbl val="0"/>
      </c:catAx>
      <c:valAx>
        <c:axId val="576522840"/>
        <c:scaling>
          <c:orientation val="minMax"/>
        </c:scaling>
        <c:delete val="1"/>
        <c:axPos val="l"/>
        <c:numFmt formatCode="General" sourceLinked="1"/>
        <c:majorTickMark val="none"/>
        <c:minorTickMark val="none"/>
        <c:tickLblPos val="nextTo"/>
        <c:crossAx val="576523624"/>
        <c:crosses val="autoZero"/>
        <c:crossBetween val="between"/>
      </c:valAx>
      <c:spPr>
        <a:noFill/>
        <a:ln>
          <a:noFill/>
        </a:ln>
        <a:effectLst/>
      </c:spPr>
    </c:plotArea>
    <c:plotVisOnly val="1"/>
    <c:dispBlanksAs val="gap"/>
    <c:showDLblsOverMax val="0"/>
  </c:chart>
  <c:spPr>
    <a:noFill/>
    <a:ln>
      <a:noFill/>
    </a:ln>
    <a:effectLst/>
  </c:spPr>
  <c:txPr>
    <a:bodyPr/>
    <a:lstStyle/>
    <a:p>
      <a:pPr>
        <a:defRPr sz="900">
          <a:latin typeface="Arial" panose="020B0604020202020204" pitchFamily="34" charset="0"/>
          <a:cs typeface="Arial" panose="020B0604020202020204" pitchFamily="3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3735626104667152E-2"/>
          <c:y val="0.13332111779784434"/>
          <c:w val="0.89252874779066571"/>
          <c:h val="0.61906520614670479"/>
        </c:manualLayout>
      </c:layout>
      <c:barChart>
        <c:barDir val="col"/>
        <c:grouping val="clustered"/>
        <c:varyColors val="0"/>
        <c:ser>
          <c:idx val="0"/>
          <c:order val="0"/>
          <c:tx>
            <c:strRef>
              <c:f>Sheet1!$A$2</c:f>
              <c:strCache>
                <c:ptCount val="1"/>
                <c:pt idx="0">
                  <c:v>Vodafone</c:v>
                </c:pt>
              </c:strCache>
            </c:strRef>
          </c:tx>
          <c:spPr>
            <a:solidFill>
              <a:schemeClr val="accent1"/>
            </a:solidFill>
            <a:ln>
              <a:noFill/>
            </a:ln>
            <a:effectLst/>
          </c:spPr>
          <c:invertIfNegative val="0"/>
          <c:dPt>
            <c:idx val="1"/>
            <c:invertIfNegative val="0"/>
            <c:bubble3D val="0"/>
            <c:spPr>
              <a:solidFill>
                <a:srgbClr val="ED7D31"/>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2014</c:v>
                </c:pt>
                <c:pt idx="1">
                  <c:v>2015</c:v>
                </c:pt>
              </c:strCache>
            </c:strRef>
          </c:cat>
          <c:val>
            <c:numRef>
              <c:f>Sheet1!$B$2:$C$2</c:f>
              <c:numCache>
                <c:formatCode>General</c:formatCode>
                <c:ptCount val="2"/>
                <c:pt idx="0">
                  <c:v>1186</c:v>
                </c:pt>
                <c:pt idx="1">
                  <c:v>1373</c:v>
                </c:pt>
              </c:numCache>
            </c:numRef>
          </c:val>
        </c:ser>
        <c:dLbls>
          <c:dLblPos val="outEnd"/>
          <c:showLegendKey val="0"/>
          <c:showVal val="1"/>
          <c:showCatName val="0"/>
          <c:showSerName val="0"/>
          <c:showPercent val="0"/>
          <c:showBubbleSize val="0"/>
        </c:dLbls>
        <c:gapWidth val="219"/>
        <c:overlap val="-27"/>
        <c:axId val="576517744"/>
        <c:axId val="576520880"/>
      </c:barChart>
      <c:catAx>
        <c:axId val="576517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76520880"/>
        <c:crosses val="autoZero"/>
        <c:auto val="1"/>
        <c:lblAlgn val="ctr"/>
        <c:lblOffset val="100"/>
        <c:noMultiLvlLbl val="0"/>
      </c:catAx>
      <c:valAx>
        <c:axId val="576520880"/>
        <c:scaling>
          <c:orientation val="minMax"/>
        </c:scaling>
        <c:delete val="1"/>
        <c:axPos val="l"/>
        <c:numFmt formatCode="General" sourceLinked="1"/>
        <c:majorTickMark val="none"/>
        <c:minorTickMark val="none"/>
        <c:tickLblPos val="nextTo"/>
        <c:crossAx val="576517744"/>
        <c:crosses val="autoZero"/>
        <c:crossBetween val="between"/>
      </c:valAx>
      <c:spPr>
        <a:noFill/>
        <a:ln>
          <a:noFill/>
        </a:ln>
        <a:effectLst/>
      </c:spPr>
    </c:plotArea>
    <c:plotVisOnly val="1"/>
    <c:dispBlanksAs val="gap"/>
    <c:showDLblsOverMax val="0"/>
  </c:chart>
  <c:spPr>
    <a:noFill/>
    <a:ln>
      <a:noFill/>
    </a:ln>
    <a:effectLst/>
  </c:spPr>
  <c:txPr>
    <a:bodyPr/>
    <a:lstStyle/>
    <a:p>
      <a:pPr>
        <a:defRPr sz="900">
          <a:latin typeface="Arial" panose="020B0604020202020204" pitchFamily="34" charset="0"/>
          <a:cs typeface="Arial" panose="020B06040202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880544-3AD3-487D-913E-D12406C7689B}" type="datetimeFigureOut">
              <a:rPr lang="en-US" smtClean="0"/>
              <a:t>7/24/2019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1E0743-9D94-49D3-A543-F4680EE810AE}" type="slidenum">
              <a:rPr lang="en-US" smtClean="0"/>
              <a:t>‹#›</a:t>
            </a:fld>
            <a:endParaRPr lang="en-US" dirty="0"/>
          </a:p>
        </p:txBody>
      </p:sp>
    </p:spTree>
    <p:extLst>
      <p:ext uri="{BB962C8B-B14F-4D97-AF65-F5344CB8AC3E}">
        <p14:creationId xmlns:p14="http://schemas.microsoft.com/office/powerpoint/2010/main" val="473291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1E0743-9D94-49D3-A543-F4680EE810AE}"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531358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1E0743-9D94-49D3-A543-F4680EE810AE}" type="slidenum">
              <a:rPr lang="en-US" smtClean="0"/>
              <a:t>21</a:t>
            </a:fld>
            <a:endParaRPr lang="en-US" dirty="0"/>
          </a:p>
        </p:txBody>
      </p:sp>
    </p:spTree>
    <p:extLst>
      <p:ext uri="{BB962C8B-B14F-4D97-AF65-F5344CB8AC3E}">
        <p14:creationId xmlns:p14="http://schemas.microsoft.com/office/powerpoint/2010/main" val="1728120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1E0743-9D94-49D3-A543-F4680EE810AE}" type="slidenum">
              <a:rPr lang="en-US" smtClean="0"/>
              <a:t>3</a:t>
            </a:fld>
            <a:endParaRPr lang="en-US" dirty="0"/>
          </a:p>
        </p:txBody>
      </p:sp>
    </p:spTree>
    <p:extLst>
      <p:ext uri="{BB962C8B-B14F-4D97-AF65-F5344CB8AC3E}">
        <p14:creationId xmlns:p14="http://schemas.microsoft.com/office/powerpoint/2010/main" val="1714931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CSP’s across the globe are at a crossroads having to decide whether to continue as a connectivity provider (which in all markets have become a commodity) or evolve to become a Digital Services Provider. The bigger question for CSPs is how best to transition from a CSP to a digital service provider (DSP) without disrupting ongoing operations and where the focus should be? Transform to a more E2E agile architecture first? Or build an agile digital layer on top of existing Legacies? or launch digital services first while and focus on IT architecture later? Etc. While there is no one size fits all approach to this digital transformation journey, what are the guidelines that most operators can adopt in developing their digital transformation journey.</a:t>
            </a:r>
            <a:endParaRPr lang="en-US" dirty="0"/>
          </a:p>
        </p:txBody>
      </p:sp>
      <p:sp>
        <p:nvSpPr>
          <p:cNvPr id="4" name="Slide Number Placeholder 3"/>
          <p:cNvSpPr>
            <a:spLocks noGrp="1"/>
          </p:cNvSpPr>
          <p:nvPr>
            <p:ph type="sldNum" sz="quarter" idx="10"/>
          </p:nvPr>
        </p:nvSpPr>
        <p:spPr/>
        <p:txBody>
          <a:bodyPr/>
          <a:lstStyle/>
          <a:p>
            <a:fld id="{7D1E0743-9D94-49D3-A543-F4680EE810AE}" type="slidenum">
              <a:rPr lang="en-US" smtClean="0"/>
              <a:t>4</a:t>
            </a:fld>
            <a:endParaRPr lang="en-US" dirty="0"/>
          </a:p>
        </p:txBody>
      </p:sp>
    </p:spTree>
    <p:extLst>
      <p:ext uri="{BB962C8B-B14F-4D97-AF65-F5344CB8AC3E}">
        <p14:creationId xmlns:p14="http://schemas.microsoft.com/office/powerpoint/2010/main" val="2752449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1E0743-9D94-49D3-A543-F4680EE810AE}" type="slidenum">
              <a:rPr lang="en-US" smtClean="0"/>
              <a:t>6</a:t>
            </a:fld>
            <a:endParaRPr lang="en-US" dirty="0"/>
          </a:p>
        </p:txBody>
      </p:sp>
    </p:spTree>
    <p:extLst>
      <p:ext uri="{BB962C8B-B14F-4D97-AF65-F5344CB8AC3E}">
        <p14:creationId xmlns:p14="http://schemas.microsoft.com/office/powerpoint/2010/main" val="1944713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1E0743-9D94-49D3-A543-F4680EE810AE}" type="slidenum">
              <a:rPr lang="en-US" smtClean="0"/>
              <a:t>9</a:t>
            </a:fld>
            <a:endParaRPr lang="en-US" dirty="0"/>
          </a:p>
        </p:txBody>
      </p:sp>
    </p:spTree>
    <p:extLst>
      <p:ext uri="{BB962C8B-B14F-4D97-AF65-F5344CB8AC3E}">
        <p14:creationId xmlns:p14="http://schemas.microsoft.com/office/powerpoint/2010/main" val="1611411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1E0743-9D94-49D3-A543-F4680EE810AE}" type="slidenum">
              <a:rPr lang="en-US" smtClean="0"/>
              <a:t>13</a:t>
            </a:fld>
            <a:endParaRPr lang="en-US" dirty="0"/>
          </a:p>
        </p:txBody>
      </p:sp>
    </p:spTree>
    <p:extLst>
      <p:ext uri="{BB962C8B-B14F-4D97-AF65-F5344CB8AC3E}">
        <p14:creationId xmlns:p14="http://schemas.microsoft.com/office/powerpoint/2010/main" val="1804365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02942-9E23-44FC-9F91-B8D3DD73426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2091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7175" indent="-257175">
              <a:buFont typeface="Wingdings" panose="05000000000000000000" pitchFamily="2" charset="2"/>
              <a:buChar char="ü"/>
            </a:pPr>
            <a:r>
              <a:rPr lang="en-US" sz="1200" dirty="0" smtClean="0"/>
              <a:t>A </a:t>
            </a:r>
            <a:r>
              <a:rPr lang="en-US" sz="1200" b="1" dirty="0" smtClean="0">
                <a:solidFill>
                  <a:srgbClr val="C00000"/>
                </a:solidFill>
              </a:rPr>
              <a:t>Unified</a:t>
            </a:r>
            <a:r>
              <a:rPr lang="en-US" sz="1200" dirty="0" smtClean="0">
                <a:solidFill>
                  <a:srgbClr val="C00000"/>
                </a:solidFill>
              </a:rPr>
              <a:t> </a:t>
            </a:r>
            <a:r>
              <a:rPr lang="en-US" sz="1200" dirty="0" smtClean="0"/>
              <a:t>Order Management Platform </a:t>
            </a:r>
          </a:p>
          <a:p>
            <a:pPr marL="257175" indent="-257175">
              <a:buFont typeface="Wingdings" panose="05000000000000000000" pitchFamily="2" charset="2"/>
              <a:buChar char="ü"/>
            </a:pPr>
            <a:r>
              <a:rPr lang="en-US" sz="1200" dirty="0" smtClean="0"/>
              <a:t>True </a:t>
            </a:r>
            <a:r>
              <a:rPr lang="en-US" sz="1200" b="1" dirty="0" smtClean="0">
                <a:solidFill>
                  <a:srgbClr val="C00000"/>
                </a:solidFill>
              </a:rPr>
              <a:t>OMNI Experience</a:t>
            </a:r>
            <a:r>
              <a:rPr lang="en-US" sz="1200" b="1" dirty="0" smtClean="0"/>
              <a:t> </a:t>
            </a:r>
            <a:r>
              <a:rPr lang="en-US" sz="1200" dirty="0" smtClean="0"/>
              <a:t>to our digital customers</a:t>
            </a:r>
          </a:p>
          <a:p>
            <a:pPr marL="257175" indent="-257175">
              <a:buFont typeface="Wingdings" panose="05000000000000000000" pitchFamily="2" charset="2"/>
              <a:buChar char="ü"/>
            </a:pPr>
            <a:r>
              <a:rPr lang="en-US" sz="1200" dirty="0" smtClean="0"/>
              <a:t>Digital Experience </a:t>
            </a:r>
            <a:r>
              <a:rPr lang="en-US" sz="1200" b="1" dirty="0" smtClean="0">
                <a:solidFill>
                  <a:srgbClr val="C00000"/>
                </a:solidFill>
              </a:rPr>
              <a:t>Vision 2020 Enabler</a:t>
            </a:r>
          </a:p>
          <a:p>
            <a:pPr marL="257175" indent="-257175">
              <a:buFont typeface="Wingdings" panose="05000000000000000000" pitchFamily="2" charset="2"/>
              <a:buChar char="ü"/>
            </a:pPr>
            <a:r>
              <a:rPr lang="en-US" sz="1200" dirty="0" smtClean="0"/>
              <a:t>Retiring multiple third party order management systems</a:t>
            </a:r>
          </a:p>
          <a:p>
            <a:pPr marL="257175" indent="-257175">
              <a:buFont typeface="Wingdings" panose="05000000000000000000" pitchFamily="2" charset="2"/>
              <a:buChar char="ü"/>
            </a:pPr>
            <a:r>
              <a:rPr lang="en-US" sz="1200" dirty="0" smtClean="0"/>
              <a:t>Consolidated, Best-Of-Breed </a:t>
            </a:r>
            <a:r>
              <a:rPr lang="en-US" sz="1200" b="1" dirty="0" smtClean="0">
                <a:solidFill>
                  <a:srgbClr val="C00000"/>
                </a:solidFill>
              </a:rPr>
              <a:t>Open Source </a:t>
            </a:r>
            <a:r>
              <a:rPr lang="en-US" sz="1200" dirty="0" smtClean="0"/>
              <a:t>Based Platform </a:t>
            </a:r>
          </a:p>
          <a:p>
            <a:pPr marL="257175" indent="-257175">
              <a:buFont typeface="Wingdings" panose="05000000000000000000" pitchFamily="2" charset="2"/>
              <a:buChar char="ü"/>
            </a:pPr>
            <a:r>
              <a:rPr lang="en-US" sz="1200" dirty="0" smtClean="0"/>
              <a:t>Faster </a:t>
            </a:r>
            <a:r>
              <a:rPr lang="en-US" sz="1200" b="1" dirty="0" smtClean="0">
                <a:solidFill>
                  <a:srgbClr val="C00000"/>
                </a:solidFill>
              </a:rPr>
              <a:t>Time to Market </a:t>
            </a:r>
            <a:r>
              <a:rPr lang="en-US" sz="1200" dirty="0" smtClean="0"/>
              <a:t>– Design to Implementation</a:t>
            </a:r>
          </a:p>
          <a:p>
            <a:pPr marL="257175" indent="-257175">
              <a:buFont typeface="Wingdings" panose="05000000000000000000" pitchFamily="2" charset="2"/>
              <a:buChar char="ü"/>
            </a:pPr>
            <a:r>
              <a:rPr lang="en-US" sz="1200" b="1" dirty="0" smtClean="0">
                <a:solidFill>
                  <a:srgbClr val="C00000"/>
                </a:solidFill>
              </a:rPr>
              <a:t>Cost Reductions – </a:t>
            </a:r>
            <a:r>
              <a:rPr lang="en-US" sz="1200" dirty="0" smtClean="0"/>
              <a:t>Self Service functions, automated customer interactions</a:t>
            </a:r>
          </a:p>
          <a:p>
            <a:endParaRPr lang="en-US" dirty="0"/>
          </a:p>
        </p:txBody>
      </p:sp>
      <p:sp>
        <p:nvSpPr>
          <p:cNvPr id="4" name="Slide Number Placeholder 3"/>
          <p:cNvSpPr>
            <a:spLocks noGrp="1"/>
          </p:cNvSpPr>
          <p:nvPr>
            <p:ph type="sldNum" sz="quarter" idx="10"/>
          </p:nvPr>
        </p:nvSpPr>
        <p:spPr/>
        <p:txBody>
          <a:bodyPr/>
          <a:lstStyle/>
          <a:p>
            <a:pPr>
              <a:defRPr/>
            </a:pPr>
            <a:fld id="{8C002942-9E23-44FC-9F91-B8D3DD73426D}"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3716075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7175" indent="-257175">
              <a:buFont typeface="Wingdings" panose="05000000000000000000" pitchFamily="2" charset="2"/>
              <a:buChar char="ü"/>
            </a:pPr>
            <a:r>
              <a:rPr lang="en-US" sz="1200" dirty="0" smtClean="0"/>
              <a:t>A </a:t>
            </a:r>
            <a:r>
              <a:rPr lang="en-US" sz="1200" b="1" dirty="0" smtClean="0">
                <a:solidFill>
                  <a:srgbClr val="C00000"/>
                </a:solidFill>
              </a:rPr>
              <a:t>Unified</a:t>
            </a:r>
            <a:r>
              <a:rPr lang="en-US" sz="1200" dirty="0" smtClean="0">
                <a:solidFill>
                  <a:srgbClr val="C00000"/>
                </a:solidFill>
              </a:rPr>
              <a:t> </a:t>
            </a:r>
            <a:r>
              <a:rPr lang="en-US" sz="1200" dirty="0" smtClean="0"/>
              <a:t>Order Management Platform </a:t>
            </a:r>
          </a:p>
          <a:p>
            <a:pPr marL="257175" indent="-257175">
              <a:buFont typeface="Wingdings" panose="05000000000000000000" pitchFamily="2" charset="2"/>
              <a:buChar char="ü"/>
            </a:pPr>
            <a:r>
              <a:rPr lang="en-US" sz="1200" dirty="0" smtClean="0"/>
              <a:t>True </a:t>
            </a:r>
            <a:r>
              <a:rPr lang="en-US" sz="1200" b="1" dirty="0" smtClean="0">
                <a:solidFill>
                  <a:srgbClr val="C00000"/>
                </a:solidFill>
              </a:rPr>
              <a:t>OMNI Experience</a:t>
            </a:r>
            <a:r>
              <a:rPr lang="en-US" sz="1200" b="1" dirty="0" smtClean="0"/>
              <a:t> </a:t>
            </a:r>
            <a:r>
              <a:rPr lang="en-US" sz="1200" dirty="0" smtClean="0"/>
              <a:t>to our digital customers</a:t>
            </a:r>
          </a:p>
          <a:p>
            <a:pPr marL="257175" indent="-257175">
              <a:buFont typeface="Wingdings" panose="05000000000000000000" pitchFamily="2" charset="2"/>
              <a:buChar char="ü"/>
            </a:pPr>
            <a:r>
              <a:rPr lang="en-US" sz="1200" dirty="0" smtClean="0"/>
              <a:t>Digital Experience </a:t>
            </a:r>
            <a:r>
              <a:rPr lang="en-US" sz="1200" b="1" dirty="0" smtClean="0">
                <a:solidFill>
                  <a:srgbClr val="C00000"/>
                </a:solidFill>
              </a:rPr>
              <a:t>Vision 2020 Enabler</a:t>
            </a:r>
          </a:p>
          <a:p>
            <a:pPr marL="257175" indent="-257175">
              <a:buFont typeface="Wingdings" panose="05000000000000000000" pitchFamily="2" charset="2"/>
              <a:buChar char="ü"/>
            </a:pPr>
            <a:r>
              <a:rPr lang="en-US" sz="1200" dirty="0" smtClean="0"/>
              <a:t>Retiring multiple third party order management systems</a:t>
            </a:r>
          </a:p>
          <a:p>
            <a:pPr marL="257175" indent="-257175">
              <a:buFont typeface="Wingdings" panose="05000000000000000000" pitchFamily="2" charset="2"/>
              <a:buChar char="ü"/>
            </a:pPr>
            <a:r>
              <a:rPr lang="en-US" sz="1200" dirty="0" smtClean="0"/>
              <a:t>Consolidated, Best-Of-Breed </a:t>
            </a:r>
            <a:r>
              <a:rPr lang="en-US" sz="1200" b="1" dirty="0" smtClean="0">
                <a:solidFill>
                  <a:srgbClr val="C00000"/>
                </a:solidFill>
              </a:rPr>
              <a:t>Open Source </a:t>
            </a:r>
            <a:r>
              <a:rPr lang="en-US" sz="1200" dirty="0" smtClean="0"/>
              <a:t>Based Platform </a:t>
            </a:r>
          </a:p>
          <a:p>
            <a:pPr marL="257175" indent="-257175">
              <a:buFont typeface="Wingdings" panose="05000000000000000000" pitchFamily="2" charset="2"/>
              <a:buChar char="ü"/>
            </a:pPr>
            <a:r>
              <a:rPr lang="en-US" sz="1200" dirty="0" smtClean="0"/>
              <a:t>Faster </a:t>
            </a:r>
            <a:r>
              <a:rPr lang="en-US" sz="1200" b="1" dirty="0" smtClean="0">
                <a:solidFill>
                  <a:srgbClr val="C00000"/>
                </a:solidFill>
              </a:rPr>
              <a:t>Time to Market </a:t>
            </a:r>
            <a:r>
              <a:rPr lang="en-US" sz="1200" dirty="0" smtClean="0"/>
              <a:t>– Design to Implementation</a:t>
            </a:r>
          </a:p>
          <a:p>
            <a:pPr marL="257175" indent="-257175">
              <a:buFont typeface="Wingdings" panose="05000000000000000000" pitchFamily="2" charset="2"/>
              <a:buChar char="ü"/>
            </a:pPr>
            <a:r>
              <a:rPr lang="en-US" sz="1200" b="1" dirty="0" smtClean="0">
                <a:solidFill>
                  <a:srgbClr val="C00000"/>
                </a:solidFill>
              </a:rPr>
              <a:t>Cost Reductions – </a:t>
            </a:r>
            <a:r>
              <a:rPr lang="en-US" sz="1200" dirty="0" smtClean="0"/>
              <a:t>Self Service functions, automated customer interactions</a:t>
            </a:r>
          </a:p>
          <a:p>
            <a:endParaRPr lang="en-US" dirty="0"/>
          </a:p>
        </p:txBody>
      </p:sp>
      <p:sp>
        <p:nvSpPr>
          <p:cNvPr id="4" name="Slide Number Placeholder 3"/>
          <p:cNvSpPr>
            <a:spLocks noGrp="1"/>
          </p:cNvSpPr>
          <p:nvPr>
            <p:ph type="sldNum" sz="quarter" idx="10"/>
          </p:nvPr>
        </p:nvSpPr>
        <p:spPr/>
        <p:txBody>
          <a:bodyPr/>
          <a:lstStyle/>
          <a:p>
            <a:pPr>
              <a:defRPr/>
            </a:pPr>
            <a:fld id="{8C002942-9E23-44FC-9F91-B8D3DD73426D}" type="slidenum">
              <a:rPr lang="en-US" smtClean="0">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3531474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E13086-95B5-4BA6-BC99-1DFC34CA1D02}" type="datetimeFigureOut">
              <a:rPr lang="en-US" smtClean="0"/>
              <a:t>7/24/2019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006974-F98A-484C-8281-083493BC51E2}" type="slidenum">
              <a:rPr lang="en-US" smtClean="0"/>
              <a:t>‹#›</a:t>
            </a:fld>
            <a:endParaRPr lang="en-US" dirty="0"/>
          </a:p>
        </p:txBody>
      </p:sp>
    </p:spTree>
    <p:extLst>
      <p:ext uri="{BB962C8B-B14F-4D97-AF65-F5344CB8AC3E}">
        <p14:creationId xmlns:p14="http://schemas.microsoft.com/office/powerpoint/2010/main" val="628261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E13086-95B5-4BA6-BC99-1DFC34CA1D02}" type="datetimeFigureOut">
              <a:rPr lang="en-US" smtClean="0">
                <a:solidFill>
                  <a:prstClr val="black">
                    <a:tint val="75000"/>
                  </a:prstClr>
                </a:solidFill>
              </a:rPr>
              <a:pPr/>
              <a:t>7/24/2019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F006974-F98A-484C-8281-083493BC51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115045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ontent slide">
    <p:spTree>
      <p:nvGrpSpPr>
        <p:cNvPr id="1" name=""/>
        <p:cNvGrpSpPr/>
        <p:nvPr/>
      </p:nvGrpSpPr>
      <p:grpSpPr>
        <a:xfrm>
          <a:off x="0" y="0"/>
          <a:ext cx="0" cy="0"/>
          <a:chOff x="0" y="0"/>
          <a:chExt cx="0" cy="0"/>
        </a:xfrm>
      </p:grpSpPr>
      <p:sp>
        <p:nvSpPr>
          <p:cNvPr id="3" name="Text Placeholder 4"/>
          <p:cNvSpPr>
            <a:spLocks noGrp="1"/>
          </p:cNvSpPr>
          <p:nvPr>
            <p:ph type="body" sz="quarter" idx="10" hasCustomPrompt="1"/>
          </p:nvPr>
        </p:nvSpPr>
        <p:spPr bwMode="gray">
          <a:xfrm>
            <a:off x="641349" y="1971844"/>
            <a:ext cx="10966451" cy="1384995"/>
          </a:xfrm>
        </p:spPr>
        <p:txBody>
          <a:bodyPr wrap="square">
            <a:spAutoFit/>
          </a:bodyPr>
          <a:lstStyle>
            <a:lvl1pPr algn="l" rtl="0" eaLnBrk="1" latinLnBrk="0" hangingPunct="1">
              <a:spcBef>
                <a:spcPts val="0"/>
              </a:spcBef>
              <a:spcAft>
                <a:spcPts val="0"/>
              </a:spcAft>
              <a:buClr>
                <a:schemeClr val="bg2"/>
              </a:buClr>
              <a:buSzPct val="120000"/>
              <a:defRPr lang="en-US" sz="1800" b="0" kern="1200" baseline="0" dirty="0" smtClean="0">
                <a:solidFill>
                  <a:schemeClr val="tx1"/>
                </a:solidFill>
                <a:latin typeface="Arial" pitchFamily="34" charset="0"/>
                <a:ea typeface="+mn-ea"/>
                <a:cs typeface="Arial" pitchFamily="34" charset="0"/>
              </a:defRPr>
            </a:lvl1pPr>
            <a:lvl2pPr algn="l" rtl="0" eaLnBrk="1" latinLnBrk="0" hangingPunct="1">
              <a:spcBef>
                <a:spcPts val="0"/>
              </a:spcBef>
              <a:spcAft>
                <a:spcPts val="0"/>
              </a:spcAft>
              <a:buClr>
                <a:schemeClr val="bg2"/>
              </a:buClr>
              <a:defRPr lang="en-US" sz="1800" b="0" kern="1200" baseline="0" dirty="0" smtClean="0">
                <a:solidFill>
                  <a:schemeClr val="tx1"/>
                </a:solidFill>
                <a:latin typeface="+mn-lt"/>
                <a:ea typeface="+mn-ea"/>
                <a:cs typeface="Arial" pitchFamily="34" charset="0"/>
              </a:defRPr>
            </a:lvl2pPr>
            <a:lvl3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3pPr>
            <a:lvl4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4pPr>
            <a:lvl5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5pPr>
            <a:lvl6pPr marL="1435100" indent="-285750">
              <a:spcBef>
                <a:spcPts val="0"/>
              </a:spcBef>
              <a:spcAft>
                <a:spcPts val="0"/>
              </a:spcAft>
              <a:buClr>
                <a:schemeClr val="tx2"/>
              </a:buClr>
              <a:buSzPct val="70000"/>
              <a:buFont typeface="Wingdings" pitchFamily="2" charset="2"/>
              <a:buChar char="§"/>
              <a:defRPr lang="en-US" sz="1800" kern="1200" dirty="0" smtClean="0">
                <a:solidFill>
                  <a:schemeClr val="tx1"/>
                </a:solidFill>
                <a:latin typeface="Arial" pitchFamily="34" charset="0"/>
                <a:ea typeface="+mn-ea"/>
                <a:cs typeface="Arial" pitchFamily="34" charset="0"/>
              </a:defRPr>
            </a:lvl6pPr>
            <a:lvl7pPr marL="1714500" indent="-273050">
              <a:spcBef>
                <a:spcPts val="0"/>
              </a:spcBef>
              <a:spcAft>
                <a:spcPts val="0"/>
              </a:spcAft>
              <a:buClr>
                <a:schemeClr val="tx2"/>
              </a:buClr>
              <a:buSzPct val="70000"/>
              <a:buFont typeface="Arial" pitchFamily="34" charset="0"/>
              <a:buChar char="–"/>
              <a:defRPr sz="1800" baseline="0">
                <a:solidFill>
                  <a:schemeClr val="tx1"/>
                </a:solidFill>
                <a:latin typeface="+mn-lt"/>
                <a:cs typeface="Arial" pitchFamily="34" charset="0"/>
              </a:defRPr>
            </a:lvl7pPr>
            <a:lvl8pPr marL="1600200" indent="-228600">
              <a:spcBef>
                <a:spcPts val="0"/>
              </a:spcBef>
              <a:spcAft>
                <a:spcPts val="0"/>
              </a:spcAft>
              <a:buSzPct val="70000"/>
              <a:defRPr sz="1800" baseline="0">
                <a:latin typeface="Arial" pitchFamily="34" charset="0"/>
                <a:cs typeface="Arial" pitchFamily="34" charset="0"/>
              </a:defRPr>
            </a:lvl8pPr>
            <a:lvl9pPr marL="1824038" indent="-223838">
              <a:spcBef>
                <a:spcPts val="0"/>
              </a:spcBef>
              <a:spcAft>
                <a:spcPts val="0"/>
              </a:spcAft>
              <a:buSzPct val="70000"/>
              <a:buFont typeface="Arial" pitchFamily="34" charset="0"/>
              <a:buChar char="–"/>
              <a:defRPr sz="1800">
                <a:latin typeface="Arial" pitchFamily="34" charset="0"/>
                <a:cs typeface="Arial" pitchFamily="34" charset="0"/>
              </a:defRPr>
            </a:lvl9pPr>
          </a:lstStyle>
          <a:p>
            <a:pPr marL="290513" lvl="0" indent="-290513" algn="l" defTabSz="914400" rtl="0" eaLnBrk="1" fontAlgn="base" latinLnBrk="0" hangingPunct="1">
              <a:spcBef>
                <a:spcPts val="0"/>
              </a:spcBef>
              <a:spcAft>
                <a:spcPct val="0"/>
              </a:spcAft>
              <a:buClr>
                <a:schemeClr val="bg2"/>
              </a:buClr>
              <a:buSzPct val="120000"/>
              <a:buFont typeface="Wingdings" pitchFamily="2" charset="2"/>
              <a:buChar char="§"/>
            </a:pPr>
            <a:r>
              <a:rPr lang="en-US" dirty="0" smtClean="0"/>
              <a:t>Click to edit master text styles</a:t>
            </a:r>
          </a:p>
          <a:p>
            <a:pPr marL="571500" lvl="2" indent="-279400" algn="l" defTabSz="914400" rtl="0" eaLnBrk="1" fontAlgn="base" latinLnBrk="0" hangingPunct="1">
              <a:spcBef>
                <a:spcPts val="0"/>
              </a:spcBef>
              <a:spcAft>
                <a:spcPts val="0"/>
              </a:spcAft>
              <a:buClr>
                <a:schemeClr val="bg2"/>
              </a:buClr>
              <a:buSzPct val="90000"/>
              <a:buFont typeface="Arial" pitchFamily="34" charset="0"/>
              <a:buChar char="–"/>
            </a:pPr>
            <a:r>
              <a:rPr lang="en-US" dirty="0" smtClean="0"/>
              <a:t>Second level</a:t>
            </a:r>
          </a:p>
          <a:p>
            <a:pPr marL="850900" lvl="3" indent="-279400" algn="l" defTabSz="914400" rtl="0" eaLnBrk="1" fontAlgn="base" latinLnBrk="0" hangingPunct="1">
              <a:spcBef>
                <a:spcPts val="0"/>
              </a:spcBef>
              <a:spcAft>
                <a:spcPts val="0"/>
              </a:spcAft>
              <a:buClr>
                <a:schemeClr val="bg2"/>
              </a:buClr>
              <a:buSzPct val="80000"/>
              <a:buFont typeface="Wingdings" pitchFamily="2" charset="2"/>
              <a:buChar char="§"/>
            </a:pPr>
            <a:r>
              <a:rPr lang="en-US" dirty="0" smtClean="0"/>
              <a:t>Third level</a:t>
            </a:r>
          </a:p>
          <a:p>
            <a:pPr marL="1136650" lvl="4" indent="-285750" algn="l" defTabSz="933450" rtl="0" eaLnBrk="1" fontAlgn="base" latinLnBrk="0" hangingPunct="1">
              <a:spcBef>
                <a:spcPts val="0"/>
              </a:spcBef>
              <a:spcAft>
                <a:spcPts val="0"/>
              </a:spcAft>
              <a:buClr>
                <a:schemeClr val="bg2"/>
              </a:buClr>
              <a:buSzPct val="70000"/>
              <a:buFont typeface="Arial" pitchFamily="34" charset="0"/>
              <a:buChar char="–"/>
            </a:pPr>
            <a:r>
              <a:rPr lang="en-US" dirty="0" smtClean="0"/>
              <a:t>Fourth level</a:t>
            </a:r>
          </a:p>
          <a:p>
            <a:pPr marL="1435100" lvl="5" indent="-285750" algn="l" defTabSz="914400" rtl="0" eaLnBrk="1" latinLnBrk="0" hangingPunct="1">
              <a:spcBef>
                <a:spcPts val="0"/>
              </a:spcBef>
              <a:spcAft>
                <a:spcPts val="0"/>
              </a:spcAft>
              <a:buClr>
                <a:schemeClr val="bg2"/>
              </a:buClr>
              <a:buSzPct val="60000"/>
              <a:buFont typeface="Wingdings" pitchFamily="2" charset="2"/>
              <a:buChar char="§"/>
            </a:pPr>
            <a:r>
              <a:rPr lang="en-US" dirty="0" smtClean="0"/>
              <a:t>Fifth level</a:t>
            </a:r>
          </a:p>
        </p:txBody>
      </p:sp>
      <p:sp>
        <p:nvSpPr>
          <p:cNvPr id="5" name="Title Placeholder 1"/>
          <p:cNvSpPr>
            <a:spLocks noGrp="1"/>
          </p:cNvSpPr>
          <p:nvPr>
            <p:ph type="title"/>
          </p:nvPr>
        </p:nvSpPr>
        <p:spPr>
          <a:xfrm>
            <a:off x="624429" y="313178"/>
            <a:ext cx="10949516" cy="4308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rtl="0" eaLnBrk="1" fontAlgn="base" hangingPunct="1">
              <a:spcBef>
                <a:spcPct val="0"/>
              </a:spcBef>
              <a:spcAft>
                <a:spcPct val="0"/>
              </a:spcAft>
            </a:pPr>
            <a:r>
              <a:rPr lang="en-US" smtClean="0"/>
              <a:t>Click to edit Master title style</a:t>
            </a:r>
            <a:endParaRPr lang="en-US" dirty="0"/>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656508" y="188640"/>
            <a:ext cx="1313139" cy="365760"/>
          </a:xfrm>
          <a:prstGeom prst="rect">
            <a:avLst/>
          </a:prstGeom>
        </p:spPr>
      </p:pic>
      <p:pic>
        <p:nvPicPr>
          <p:cNvPr id="6" name="Picture 5" descr="ridge4.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ltGray">
          <a:xfrm>
            <a:off x="10525396" y="6309360"/>
            <a:ext cx="1676129"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935849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7072" y="76201"/>
            <a:ext cx="9025723" cy="549275"/>
          </a:xfrm>
        </p:spPr>
        <p:txBody>
          <a:bodyPr>
            <a:normAutofit/>
          </a:bodyPr>
          <a:lstStyle>
            <a:lvl1pPr>
              <a:defRPr sz="2799" b="0">
                <a:latin typeface="Cambria" panose="020405030504060302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47730" y="1279526"/>
            <a:ext cx="11500833" cy="138499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656508" y="188640"/>
            <a:ext cx="1313139" cy="365760"/>
          </a:xfrm>
          <a:prstGeom prst="rect">
            <a:avLst/>
          </a:prstGeom>
        </p:spPr>
      </p:pic>
      <p:pic>
        <p:nvPicPr>
          <p:cNvPr id="5" name="Picture 4" descr="ridge4.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ltGray">
          <a:xfrm>
            <a:off x="10525396" y="6309360"/>
            <a:ext cx="1676129"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941360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cSld name="Content slide">
    <p:spTree>
      <p:nvGrpSpPr>
        <p:cNvPr id="1" name=""/>
        <p:cNvGrpSpPr/>
        <p:nvPr/>
      </p:nvGrpSpPr>
      <p:grpSpPr>
        <a:xfrm>
          <a:off x="0" y="0"/>
          <a:ext cx="0" cy="0"/>
          <a:chOff x="0" y="0"/>
          <a:chExt cx="0" cy="0"/>
        </a:xfrm>
      </p:grpSpPr>
      <p:sp>
        <p:nvSpPr>
          <p:cNvPr id="3" name="Text Placeholder 4"/>
          <p:cNvSpPr>
            <a:spLocks noGrp="1"/>
          </p:cNvSpPr>
          <p:nvPr>
            <p:ph type="body" sz="quarter" idx="10" hasCustomPrompt="1"/>
          </p:nvPr>
        </p:nvSpPr>
        <p:spPr bwMode="gray">
          <a:xfrm>
            <a:off x="641349" y="1971844"/>
            <a:ext cx="10966451" cy="1384995"/>
          </a:xfrm>
        </p:spPr>
        <p:txBody>
          <a:bodyPr wrap="square">
            <a:spAutoFit/>
          </a:bodyPr>
          <a:lstStyle>
            <a:lvl1pPr algn="l" rtl="0" eaLnBrk="1" latinLnBrk="0" hangingPunct="1">
              <a:spcBef>
                <a:spcPts val="0"/>
              </a:spcBef>
              <a:spcAft>
                <a:spcPts val="0"/>
              </a:spcAft>
              <a:buClr>
                <a:schemeClr val="bg2"/>
              </a:buClr>
              <a:buSzPct val="120000"/>
              <a:defRPr lang="en-US" sz="1800" b="0" kern="1200" baseline="0" dirty="0" smtClean="0">
                <a:solidFill>
                  <a:schemeClr val="tx1"/>
                </a:solidFill>
                <a:latin typeface="Arial" pitchFamily="34" charset="0"/>
                <a:ea typeface="+mn-ea"/>
                <a:cs typeface="Arial" pitchFamily="34" charset="0"/>
              </a:defRPr>
            </a:lvl1pPr>
            <a:lvl2pPr algn="l" rtl="0" eaLnBrk="1" latinLnBrk="0" hangingPunct="1">
              <a:spcBef>
                <a:spcPts val="0"/>
              </a:spcBef>
              <a:spcAft>
                <a:spcPts val="0"/>
              </a:spcAft>
              <a:buClr>
                <a:schemeClr val="bg2"/>
              </a:buClr>
              <a:defRPr lang="en-US" sz="1800" b="0" kern="1200" baseline="0" dirty="0" smtClean="0">
                <a:solidFill>
                  <a:schemeClr val="tx1"/>
                </a:solidFill>
                <a:latin typeface="+mn-lt"/>
                <a:ea typeface="+mn-ea"/>
                <a:cs typeface="Arial" pitchFamily="34" charset="0"/>
              </a:defRPr>
            </a:lvl2pPr>
            <a:lvl3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3pPr>
            <a:lvl4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4pPr>
            <a:lvl5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5pPr>
            <a:lvl6pPr marL="1435100" indent="-285750">
              <a:spcBef>
                <a:spcPts val="0"/>
              </a:spcBef>
              <a:spcAft>
                <a:spcPts val="0"/>
              </a:spcAft>
              <a:buClr>
                <a:schemeClr val="tx2"/>
              </a:buClr>
              <a:buSzPct val="70000"/>
              <a:buFont typeface="Wingdings" pitchFamily="2" charset="2"/>
              <a:buChar char="§"/>
              <a:defRPr lang="en-US" sz="1800" kern="1200" dirty="0" smtClean="0">
                <a:solidFill>
                  <a:schemeClr val="tx1"/>
                </a:solidFill>
                <a:latin typeface="Arial" pitchFamily="34" charset="0"/>
                <a:ea typeface="+mn-ea"/>
                <a:cs typeface="Arial" pitchFamily="34" charset="0"/>
              </a:defRPr>
            </a:lvl6pPr>
            <a:lvl7pPr marL="1714500" indent="-273050">
              <a:spcBef>
                <a:spcPts val="0"/>
              </a:spcBef>
              <a:spcAft>
                <a:spcPts val="0"/>
              </a:spcAft>
              <a:buClr>
                <a:schemeClr val="tx2"/>
              </a:buClr>
              <a:buSzPct val="70000"/>
              <a:buFont typeface="Arial" pitchFamily="34" charset="0"/>
              <a:buChar char="–"/>
              <a:defRPr sz="1800" baseline="0">
                <a:solidFill>
                  <a:schemeClr val="tx1"/>
                </a:solidFill>
                <a:latin typeface="+mn-lt"/>
                <a:cs typeface="Arial" pitchFamily="34" charset="0"/>
              </a:defRPr>
            </a:lvl7pPr>
            <a:lvl8pPr marL="1600200" indent="-228600">
              <a:spcBef>
                <a:spcPts val="0"/>
              </a:spcBef>
              <a:spcAft>
                <a:spcPts val="0"/>
              </a:spcAft>
              <a:buSzPct val="70000"/>
              <a:defRPr sz="1800" baseline="0">
                <a:latin typeface="Arial" pitchFamily="34" charset="0"/>
                <a:cs typeface="Arial" pitchFamily="34" charset="0"/>
              </a:defRPr>
            </a:lvl8pPr>
            <a:lvl9pPr marL="1824038" indent="-223838">
              <a:spcBef>
                <a:spcPts val="0"/>
              </a:spcBef>
              <a:spcAft>
                <a:spcPts val="0"/>
              </a:spcAft>
              <a:buSzPct val="70000"/>
              <a:buFont typeface="Arial" pitchFamily="34" charset="0"/>
              <a:buChar char="–"/>
              <a:defRPr sz="1800">
                <a:latin typeface="Arial" pitchFamily="34" charset="0"/>
                <a:cs typeface="Arial" pitchFamily="34" charset="0"/>
              </a:defRPr>
            </a:lvl9pPr>
          </a:lstStyle>
          <a:p>
            <a:pPr marL="290513" lvl="0" indent="-290513" algn="l" defTabSz="914400" rtl="0" eaLnBrk="1" fontAlgn="base" latinLnBrk="0" hangingPunct="1">
              <a:spcBef>
                <a:spcPts val="0"/>
              </a:spcBef>
              <a:spcAft>
                <a:spcPct val="0"/>
              </a:spcAft>
              <a:buClr>
                <a:schemeClr val="bg2"/>
              </a:buClr>
              <a:buSzPct val="120000"/>
              <a:buFont typeface="Wingdings" pitchFamily="2" charset="2"/>
              <a:buChar char="§"/>
            </a:pPr>
            <a:r>
              <a:rPr lang="en-US" dirty="0" smtClean="0"/>
              <a:t>Click to edit master text styles</a:t>
            </a:r>
          </a:p>
          <a:p>
            <a:pPr marL="571500" lvl="2" indent="-279400" algn="l" defTabSz="914400" rtl="0" eaLnBrk="1" fontAlgn="base" latinLnBrk="0" hangingPunct="1">
              <a:spcBef>
                <a:spcPts val="0"/>
              </a:spcBef>
              <a:spcAft>
                <a:spcPts val="0"/>
              </a:spcAft>
              <a:buClr>
                <a:schemeClr val="bg2"/>
              </a:buClr>
              <a:buSzPct val="90000"/>
              <a:buFont typeface="Arial" pitchFamily="34" charset="0"/>
              <a:buChar char="–"/>
            </a:pPr>
            <a:r>
              <a:rPr lang="en-US" dirty="0" smtClean="0"/>
              <a:t>Second level</a:t>
            </a:r>
          </a:p>
          <a:p>
            <a:pPr marL="850900" lvl="3" indent="-279400" algn="l" defTabSz="914400" rtl="0" eaLnBrk="1" fontAlgn="base" latinLnBrk="0" hangingPunct="1">
              <a:spcBef>
                <a:spcPts val="0"/>
              </a:spcBef>
              <a:spcAft>
                <a:spcPts val="0"/>
              </a:spcAft>
              <a:buClr>
                <a:schemeClr val="bg2"/>
              </a:buClr>
              <a:buSzPct val="80000"/>
              <a:buFont typeface="Wingdings" pitchFamily="2" charset="2"/>
              <a:buChar char="§"/>
            </a:pPr>
            <a:r>
              <a:rPr lang="en-US" dirty="0" smtClean="0"/>
              <a:t>Third level</a:t>
            </a:r>
          </a:p>
          <a:p>
            <a:pPr marL="1136650" lvl="4" indent="-285750" algn="l" defTabSz="933450" rtl="0" eaLnBrk="1" fontAlgn="base" latinLnBrk="0" hangingPunct="1">
              <a:spcBef>
                <a:spcPts val="0"/>
              </a:spcBef>
              <a:spcAft>
                <a:spcPts val="0"/>
              </a:spcAft>
              <a:buClr>
                <a:schemeClr val="bg2"/>
              </a:buClr>
              <a:buSzPct val="70000"/>
              <a:buFont typeface="Arial" pitchFamily="34" charset="0"/>
              <a:buChar char="–"/>
            </a:pPr>
            <a:r>
              <a:rPr lang="en-US" dirty="0" smtClean="0"/>
              <a:t>Fourth level</a:t>
            </a:r>
          </a:p>
          <a:p>
            <a:pPr marL="1435100" lvl="5" indent="-285750" algn="l" defTabSz="914400" rtl="0" eaLnBrk="1" latinLnBrk="0" hangingPunct="1">
              <a:spcBef>
                <a:spcPts val="0"/>
              </a:spcBef>
              <a:spcAft>
                <a:spcPts val="0"/>
              </a:spcAft>
              <a:buClr>
                <a:schemeClr val="bg2"/>
              </a:buClr>
              <a:buSzPct val="60000"/>
              <a:buFont typeface="Wingdings" pitchFamily="2" charset="2"/>
              <a:buChar char="§"/>
            </a:pPr>
            <a:r>
              <a:rPr lang="en-US" dirty="0" smtClean="0"/>
              <a:t>Fifth level</a:t>
            </a:r>
          </a:p>
        </p:txBody>
      </p:sp>
      <p:sp>
        <p:nvSpPr>
          <p:cNvPr id="5" name="Title Placeholder 1"/>
          <p:cNvSpPr>
            <a:spLocks noGrp="1"/>
          </p:cNvSpPr>
          <p:nvPr>
            <p:ph type="title"/>
          </p:nvPr>
        </p:nvSpPr>
        <p:spPr>
          <a:xfrm>
            <a:off x="624429" y="313178"/>
            <a:ext cx="10949516" cy="4308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rtl="0" eaLnBrk="1" fontAlgn="base" hangingPunct="1">
              <a:spcBef>
                <a:spcPct val="0"/>
              </a:spcBef>
              <a:spcAft>
                <a:spcPct val="0"/>
              </a:spcAft>
            </a:pPr>
            <a:r>
              <a:rPr lang="en-US" smtClean="0"/>
              <a:t>Click to edit Master title style</a:t>
            </a:r>
            <a:endParaRPr lang="en-US" dirty="0"/>
          </a:p>
        </p:txBody>
      </p:sp>
    </p:spTree>
    <p:extLst>
      <p:ext uri="{BB962C8B-B14F-4D97-AF65-F5344CB8AC3E}">
        <p14:creationId xmlns:p14="http://schemas.microsoft.com/office/powerpoint/2010/main" val="18159451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Content slide with subtitl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641354" y="719142"/>
            <a:ext cx="10966449" cy="430887"/>
          </a:xfrm>
          <a:noFill/>
          <a:ln w="9525">
            <a:noFill/>
            <a:miter lim="800000"/>
            <a:headEnd/>
            <a:tailEnd/>
          </a:ln>
        </p:spPr>
        <p:txBody>
          <a:bodyPr/>
          <a:lstStyle>
            <a:lvl1pPr algn="l">
              <a:defRPr lang="en-US" sz="2800" b="1" kern="1200" dirty="0">
                <a:solidFill>
                  <a:srgbClr val="C00000"/>
                </a:solidFill>
                <a:latin typeface="Calibri" panose="020F0502020204030204" pitchFamily="34" charset="0"/>
                <a:ea typeface="+mj-ea"/>
                <a:cs typeface="Calibri" panose="020F0502020204030204" pitchFamily="34"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23114035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E13086-95B5-4BA6-BC99-1DFC34CA1D02}" type="datetimeFigureOut">
              <a:rPr lang="en-US" smtClean="0">
                <a:solidFill>
                  <a:prstClr val="black">
                    <a:tint val="75000"/>
                  </a:prstClr>
                </a:solidFill>
              </a:rPr>
              <a:pPr/>
              <a:t>7/24/2019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F006974-F98A-484C-8281-083493BC51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13964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Content slide with subtitl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641354" y="719142"/>
            <a:ext cx="10966449" cy="430887"/>
          </a:xfrm>
          <a:noFill/>
          <a:ln w="9525">
            <a:noFill/>
            <a:miter lim="800000"/>
            <a:headEnd/>
            <a:tailEnd/>
          </a:ln>
        </p:spPr>
        <p:txBody>
          <a:bodyPr/>
          <a:lstStyle>
            <a:lvl1pPr algn="l">
              <a:defRPr lang="en-US" sz="2800" b="1" kern="1200" dirty="0">
                <a:solidFill>
                  <a:srgbClr val="C00000"/>
                </a:solidFill>
                <a:latin typeface="Calibri" panose="020F0502020204030204" pitchFamily="34" charset="0"/>
                <a:ea typeface="+mj-ea"/>
                <a:cs typeface="Calibri" panose="020F0502020204030204" pitchFamily="34"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11134575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A25DAE-E98D-4C45-BFC2-D7A1DF4DBFDD}" type="datetime1">
              <a:rPr lang="en-US" smtClean="0">
                <a:solidFill>
                  <a:prstClr val="black">
                    <a:tint val="75000"/>
                  </a:prstClr>
                </a:solidFill>
              </a:rPr>
              <a:pPr/>
              <a:t>7/24/2019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F006974-F98A-484C-8281-083493BC51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0228986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E13086-95B5-4BA6-BC99-1DFC34CA1D02}" type="datetimeFigureOut">
              <a:rPr lang="en-US" smtClean="0">
                <a:solidFill>
                  <a:prstClr val="black">
                    <a:tint val="75000"/>
                  </a:prstClr>
                </a:solidFill>
              </a:rPr>
              <a:pPr/>
              <a:t>7/24/2019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F006974-F98A-484C-8281-083493BC51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67499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ontent slide">
    <p:spTree>
      <p:nvGrpSpPr>
        <p:cNvPr id="1" name=""/>
        <p:cNvGrpSpPr/>
        <p:nvPr/>
      </p:nvGrpSpPr>
      <p:grpSpPr>
        <a:xfrm>
          <a:off x="0" y="0"/>
          <a:ext cx="0" cy="0"/>
          <a:chOff x="0" y="0"/>
          <a:chExt cx="0" cy="0"/>
        </a:xfrm>
      </p:grpSpPr>
      <p:sp>
        <p:nvSpPr>
          <p:cNvPr id="3" name="Text Placeholder 4"/>
          <p:cNvSpPr>
            <a:spLocks noGrp="1"/>
          </p:cNvSpPr>
          <p:nvPr>
            <p:ph type="body" sz="quarter" idx="10" hasCustomPrompt="1"/>
          </p:nvPr>
        </p:nvSpPr>
        <p:spPr bwMode="gray">
          <a:xfrm>
            <a:off x="641349" y="1971844"/>
            <a:ext cx="10966451" cy="1384995"/>
          </a:xfrm>
        </p:spPr>
        <p:txBody>
          <a:bodyPr wrap="square">
            <a:spAutoFit/>
          </a:bodyPr>
          <a:lstStyle>
            <a:lvl1pPr algn="l" rtl="0" eaLnBrk="1" latinLnBrk="0" hangingPunct="1">
              <a:spcBef>
                <a:spcPts val="0"/>
              </a:spcBef>
              <a:spcAft>
                <a:spcPts val="0"/>
              </a:spcAft>
              <a:buClr>
                <a:schemeClr val="bg2"/>
              </a:buClr>
              <a:buSzPct val="120000"/>
              <a:defRPr lang="en-US" sz="1800" b="0" kern="1200" baseline="0" dirty="0" smtClean="0">
                <a:solidFill>
                  <a:schemeClr val="tx1"/>
                </a:solidFill>
                <a:latin typeface="Arial" pitchFamily="34" charset="0"/>
                <a:ea typeface="+mn-ea"/>
                <a:cs typeface="Arial" pitchFamily="34" charset="0"/>
              </a:defRPr>
            </a:lvl1pPr>
            <a:lvl2pPr algn="l" rtl="0" eaLnBrk="1" latinLnBrk="0" hangingPunct="1">
              <a:spcBef>
                <a:spcPts val="0"/>
              </a:spcBef>
              <a:spcAft>
                <a:spcPts val="0"/>
              </a:spcAft>
              <a:buClr>
                <a:schemeClr val="bg2"/>
              </a:buClr>
              <a:defRPr lang="en-US" sz="1800" b="0" kern="1200" baseline="0" dirty="0" smtClean="0">
                <a:solidFill>
                  <a:schemeClr val="tx1"/>
                </a:solidFill>
                <a:latin typeface="+mn-lt"/>
                <a:ea typeface="+mn-ea"/>
                <a:cs typeface="Arial" pitchFamily="34" charset="0"/>
              </a:defRPr>
            </a:lvl2pPr>
            <a:lvl3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3pPr>
            <a:lvl4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4pPr>
            <a:lvl5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5pPr>
            <a:lvl6pPr marL="1435100" indent="-285750">
              <a:spcBef>
                <a:spcPts val="0"/>
              </a:spcBef>
              <a:spcAft>
                <a:spcPts val="0"/>
              </a:spcAft>
              <a:buClr>
                <a:schemeClr val="tx2"/>
              </a:buClr>
              <a:buSzPct val="70000"/>
              <a:buFont typeface="Wingdings" pitchFamily="2" charset="2"/>
              <a:buChar char="§"/>
              <a:defRPr lang="en-US" sz="1800" kern="1200" dirty="0" smtClean="0">
                <a:solidFill>
                  <a:schemeClr val="tx1"/>
                </a:solidFill>
                <a:latin typeface="Arial" pitchFamily="34" charset="0"/>
                <a:ea typeface="+mn-ea"/>
                <a:cs typeface="Arial" pitchFamily="34" charset="0"/>
              </a:defRPr>
            </a:lvl6pPr>
            <a:lvl7pPr marL="1714500" indent="-273050">
              <a:spcBef>
                <a:spcPts val="0"/>
              </a:spcBef>
              <a:spcAft>
                <a:spcPts val="0"/>
              </a:spcAft>
              <a:buClr>
                <a:schemeClr val="tx2"/>
              </a:buClr>
              <a:buSzPct val="70000"/>
              <a:buFont typeface="Arial" pitchFamily="34" charset="0"/>
              <a:buChar char="–"/>
              <a:defRPr sz="1800" baseline="0">
                <a:solidFill>
                  <a:schemeClr val="tx1"/>
                </a:solidFill>
                <a:latin typeface="+mn-lt"/>
                <a:cs typeface="Arial" pitchFamily="34" charset="0"/>
              </a:defRPr>
            </a:lvl7pPr>
            <a:lvl8pPr marL="1600200" indent="-228600">
              <a:spcBef>
                <a:spcPts val="0"/>
              </a:spcBef>
              <a:spcAft>
                <a:spcPts val="0"/>
              </a:spcAft>
              <a:buSzPct val="70000"/>
              <a:defRPr sz="1800" baseline="0">
                <a:latin typeface="Arial" pitchFamily="34" charset="0"/>
                <a:cs typeface="Arial" pitchFamily="34" charset="0"/>
              </a:defRPr>
            </a:lvl8pPr>
            <a:lvl9pPr marL="1824038" indent="-223838">
              <a:spcBef>
                <a:spcPts val="0"/>
              </a:spcBef>
              <a:spcAft>
                <a:spcPts val="0"/>
              </a:spcAft>
              <a:buSzPct val="70000"/>
              <a:buFont typeface="Arial" pitchFamily="34" charset="0"/>
              <a:buChar char="–"/>
              <a:defRPr sz="1800">
                <a:latin typeface="Arial" pitchFamily="34" charset="0"/>
                <a:cs typeface="Arial" pitchFamily="34" charset="0"/>
              </a:defRPr>
            </a:lvl9pPr>
          </a:lstStyle>
          <a:p>
            <a:pPr marL="290513" lvl="0" indent="-290513" algn="l" defTabSz="914400" rtl="0" eaLnBrk="1" fontAlgn="base" latinLnBrk="0" hangingPunct="1">
              <a:spcBef>
                <a:spcPts val="0"/>
              </a:spcBef>
              <a:spcAft>
                <a:spcPct val="0"/>
              </a:spcAft>
              <a:buClr>
                <a:schemeClr val="bg2"/>
              </a:buClr>
              <a:buSzPct val="120000"/>
              <a:buFont typeface="Wingdings" pitchFamily="2" charset="2"/>
              <a:buChar char="§"/>
            </a:pPr>
            <a:r>
              <a:rPr lang="en-US" dirty="0" smtClean="0"/>
              <a:t>Click to edit master text styles</a:t>
            </a:r>
          </a:p>
          <a:p>
            <a:pPr marL="571500" lvl="2" indent="-279400" algn="l" defTabSz="914400" rtl="0" eaLnBrk="1" fontAlgn="base" latinLnBrk="0" hangingPunct="1">
              <a:spcBef>
                <a:spcPts val="0"/>
              </a:spcBef>
              <a:spcAft>
                <a:spcPts val="0"/>
              </a:spcAft>
              <a:buClr>
                <a:schemeClr val="bg2"/>
              </a:buClr>
              <a:buSzPct val="90000"/>
              <a:buFont typeface="Arial" pitchFamily="34" charset="0"/>
              <a:buChar char="–"/>
            </a:pPr>
            <a:r>
              <a:rPr lang="en-US" dirty="0" smtClean="0"/>
              <a:t>Second level</a:t>
            </a:r>
          </a:p>
          <a:p>
            <a:pPr marL="850900" lvl="3" indent="-279400" algn="l" defTabSz="914400" rtl="0" eaLnBrk="1" fontAlgn="base" latinLnBrk="0" hangingPunct="1">
              <a:spcBef>
                <a:spcPts val="0"/>
              </a:spcBef>
              <a:spcAft>
                <a:spcPts val="0"/>
              </a:spcAft>
              <a:buClr>
                <a:schemeClr val="bg2"/>
              </a:buClr>
              <a:buSzPct val="80000"/>
              <a:buFont typeface="Wingdings" pitchFamily="2" charset="2"/>
              <a:buChar char="§"/>
            </a:pPr>
            <a:r>
              <a:rPr lang="en-US" dirty="0" smtClean="0"/>
              <a:t>Third level</a:t>
            </a:r>
          </a:p>
          <a:p>
            <a:pPr marL="1136650" lvl="4" indent="-285750" algn="l" defTabSz="933450" rtl="0" eaLnBrk="1" fontAlgn="base" latinLnBrk="0" hangingPunct="1">
              <a:spcBef>
                <a:spcPts val="0"/>
              </a:spcBef>
              <a:spcAft>
                <a:spcPts val="0"/>
              </a:spcAft>
              <a:buClr>
                <a:schemeClr val="bg2"/>
              </a:buClr>
              <a:buSzPct val="70000"/>
              <a:buFont typeface="Arial" pitchFamily="34" charset="0"/>
              <a:buChar char="–"/>
            </a:pPr>
            <a:r>
              <a:rPr lang="en-US" dirty="0" smtClean="0"/>
              <a:t>Fourth level</a:t>
            </a:r>
          </a:p>
          <a:p>
            <a:pPr marL="1435100" lvl="5" indent="-285750" algn="l" defTabSz="914400" rtl="0" eaLnBrk="1" latinLnBrk="0" hangingPunct="1">
              <a:spcBef>
                <a:spcPts val="0"/>
              </a:spcBef>
              <a:spcAft>
                <a:spcPts val="0"/>
              </a:spcAft>
              <a:buClr>
                <a:schemeClr val="bg2"/>
              </a:buClr>
              <a:buSzPct val="60000"/>
              <a:buFont typeface="Wingdings" pitchFamily="2" charset="2"/>
              <a:buChar char="§"/>
            </a:pPr>
            <a:r>
              <a:rPr lang="en-US" dirty="0" smtClean="0"/>
              <a:t>Fifth level</a:t>
            </a:r>
          </a:p>
        </p:txBody>
      </p:sp>
      <p:sp>
        <p:nvSpPr>
          <p:cNvPr id="5" name="Title Placeholder 1"/>
          <p:cNvSpPr>
            <a:spLocks noGrp="1"/>
          </p:cNvSpPr>
          <p:nvPr>
            <p:ph type="title"/>
          </p:nvPr>
        </p:nvSpPr>
        <p:spPr>
          <a:xfrm>
            <a:off x="624429" y="313178"/>
            <a:ext cx="10949516" cy="4308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rtl="0" eaLnBrk="1" fontAlgn="base" hangingPunct="1">
              <a:spcBef>
                <a:spcPct val="0"/>
              </a:spcBef>
              <a:spcAft>
                <a:spcPct val="0"/>
              </a:spcAft>
            </a:pPr>
            <a:r>
              <a:rPr lang="en-US" smtClean="0"/>
              <a:t>Click to edit Master title style</a:t>
            </a:r>
            <a:endParaRPr lang="en-US" dirty="0"/>
          </a:p>
        </p:txBody>
      </p:sp>
    </p:spTree>
    <p:extLst>
      <p:ext uri="{BB962C8B-B14F-4D97-AF65-F5344CB8AC3E}">
        <p14:creationId xmlns:p14="http://schemas.microsoft.com/office/powerpoint/2010/main" val="275603315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ontent slide with subtitl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641354" y="719142"/>
            <a:ext cx="10966449" cy="430887"/>
          </a:xfrm>
          <a:noFill/>
          <a:ln w="9525">
            <a:noFill/>
            <a:miter lim="800000"/>
            <a:headEnd/>
            <a:tailEnd/>
          </a:ln>
        </p:spPr>
        <p:txBody>
          <a:bodyPr/>
          <a:lstStyle>
            <a:lvl1pPr algn="l">
              <a:defRPr lang="en-US" sz="2800" b="1" kern="1200" dirty="0">
                <a:solidFill>
                  <a:srgbClr val="C00000"/>
                </a:solidFill>
                <a:latin typeface="Calibri" panose="020F0502020204030204" pitchFamily="34" charset="0"/>
                <a:ea typeface="+mj-ea"/>
                <a:cs typeface="Calibri" panose="020F0502020204030204" pitchFamily="34"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196600874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E13086-95B5-4BA6-BC99-1DFC34CA1D02}" type="datetimeFigureOut">
              <a:rPr lang="en-US" smtClean="0"/>
              <a:t>7/24/2019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006974-F98A-484C-8281-083493BC51E2}" type="slidenum">
              <a:rPr lang="en-US" smtClean="0"/>
              <a:t>‹#›</a:t>
            </a:fld>
            <a:endParaRPr lang="en-US" dirty="0"/>
          </a:p>
        </p:txBody>
      </p:sp>
    </p:spTree>
    <p:extLst>
      <p:ext uri="{BB962C8B-B14F-4D97-AF65-F5344CB8AC3E}">
        <p14:creationId xmlns:p14="http://schemas.microsoft.com/office/powerpoint/2010/main" val="2876651812"/>
      </p:ext>
    </p:extLst>
  </p:cSld>
  <p:clrMap bg1="lt1" tx1="dk1" bg2="lt2" tx2="dk2" accent1="accent1" accent2="accent2" accent3="accent3" accent4="accent4" accent5="accent5" accent6="accent6" hlink="hlink" folHlink="folHlink"/>
  <p:sldLayoutIdLst>
    <p:sldLayoutId id="2147483649" r:id="rId1"/>
    <p:sldLayoutId id="2147483815" r:id="rId2"/>
    <p:sldLayoutId id="214748381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E13086-95B5-4BA6-BC99-1DFC34CA1D02}" type="datetimeFigureOut">
              <a:rPr lang="en-US" smtClean="0">
                <a:solidFill>
                  <a:prstClr val="black">
                    <a:tint val="75000"/>
                  </a:prstClr>
                </a:solidFill>
              </a:rPr>
              <a:pPr/>
              <a:t>7/24/2019</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006974-F98A-484C-8281-083493BC51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84654749"/>
      </p:ext>
    </p:extLst>
  </p:cSld>
  <p:clrMap bg1="lt1" tx1="dk1" bg2="lt2" tx2="dk2" accent1="accent1" accent2="accent2" accent3="accent3" accent4="accent4" accent5="accent5" accent6="accent6" hlink="hlink" folHlink="folHlink"/>
  <p:sldLayoutIdLst>
    <p:sldLayoutId id="2147483828" r:id="rId1"/>
    <p:sldLayoutId id="2147483830" r:id="rId2"/>
    <p:sldLayoutId id="214748383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E13086-95B5-4BA6-BC99-1DFC34CA1D02}" type="datetimeFigureOut">
              <a:rPr lang="en-US" smtClean="0">
                <a:solidFill>
                  <a:prstClr val="black">
                    <a:tint val="75000"/>
                  </a:prstClr>
                </a:solidFill>
              </a:rPr>
              <a:pPr/>
              <a:t>7/24/2019</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006974-F98A-484C-8281-083493BC51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96344435"/>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E13086-95B5-4BA6-BC99-1DFC34CA1D02}" type="datetimeFigureOut">
              <a:rPr lang="en-US" smtClean="0">
                <a:solidFill>
                  <a:prstClr val="black">
                    <a:tint val="75000"/>
                  </a:prstClr>
                </a:solidFill>
              </a:rPr>
              <a:pPr/>
              <a:t>7/24/2019</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006974-F98A-484C-8281-083493BC51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57256518"/>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6.emf"/><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jpeg"/><Relationship Id="rId18" Type="http://schemas.openxmlformats.org/officeDocument/2006/relationships/image" Target="../media/image37.jpeg"/><Relationship Id="rId26" Type="http://schemas.openxmlformats.org/officeDocument/2006/relationships/image" Target="../media/image45.jpeg"/><Relationship Id="rId3" Type="http://schemas.openxmlformats.org/officeDocument/2006/relationships/image" Target="../media/image24.png"/><Relationship Id="rId21" Type="http://schemas.openxmlformats.org/officeDocument/2006/relationships/image" Target="../media/image40.jpeg"/><Relationship Id="rId7" Type="http://schemas.openxmlformats.org/officeDocument/2006/relationships/hyperlink" Target="http://images.google.co.in/imgres?imgurl=http://www.marinebuzz.com/marinebuzzuploads/MahindraOdysseaboats_13D7B/Mahindra_Odyssea_22.jpg&amp;imgrefurl=http://www.marinebuzz.com/2009/03/04/auto-makers-mahindra-honda-to-join-indian-leisure-boating-industry/&amp;usg=__-IMPEY7_W1YhoE0MCL9AbCydyC0=&amp;h=422&amp;w=685&amp;sz=90&amp;hl=en&amp;start=3&amp;tbnid=LeG_zFZBS96OsM:&amp;tbnh=86&amp;tbnw=139&amp;prev=/images?q=boats+++mahindra&amp;gbv=2&amp;hl=en" TargetMode="External"/><Relationship Id="rId12" Type="http://schemas.openxmlformats.org/officeDocument/2006/relationships/image" Target="../media/image32.png"/><Relationship Id="rId17" Type="http://schemas.openxmlformats.org/officeDocument/2006/relationships/image" Target="../media/image36.jpeg"/><Relationship Id="rId25" Type="http://schemas.openxmlformats.org/officeDocument/2006/relationships/image" Target="../media/image44.jpeg"/><Relationship Id="rId2" Type="http://schemas.openxmlformats.org/officeDocument/2006/relationships/image" Target="../media/image23.png"/><Relationship Id="rId16" Type="http://schemas.openxmlformats.org/officeDocument/2006/relationships/image" Target="../media/image35.gif"/><Relationship Id="rId20" Type="http://schemas.openxmlformats.org/officeDocument/2006/relationships/image" Target="../media/image39.jpeg"/><Relationship Id="rId29" Type="http://schemas.openxmlformats.org/officeDocument/2006/relationships/image" Target="../media/image6.emf"/><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1.jpeg"/><Relationship Id="rId24" Type="http://schemas.openxmlformats.org/officeDocument/2006/relationships/image" Target="../media/image43.jpeg"/><Relationship Id="rId5" Type="http://schemas.openxmlformats.org/officeDocument/2006/relationships/image" Target="../media/image26.jpeg"/><Relationship Id="rId15" Type="http://schemas.openxmlformats.org/officeDocument/2006/relationships/image" Target="../media/image34.jpeg"/><Relationship Id="rId23" Type="http://schemas.openxmlformats.org/officeDocument/2006/relationships/image" Target="../media/image42.jpeg"/><Relationship Id="rId28" Type="http://schemas.openxmlformats.org/officeDocument/2006/relationships/image" Target="../media/image8.png"/><Relationship Id="rId10" Type="http://schemas.openxmlformats.org/officeDocument/2006/relationships/image" Target="../media/image30.jpeg"/><Relationship Id="rId19" Type="http://schemas.openxmlformats.org/officeDocument/2006/relationships/image" Target="../media/image38.jpeg"/><Relationship Id="rId4" Type="http://schemas.openxmlformats.org/officeDocument/2006/relationships/image" Target="../media/image25.jpeg"/><Relationship Id="rId9" Type="http://schemas.openxmlformats.org/officeDocument/2006/relationships/image" Target="../media/image29.jpeg"/><Relationship Id="rId14" Type="http://schemas.openxmlformats.org/officeDocument/2006/relationships/hyperlink" Target="http://images.google.co.in/imgres?imgurl=http://www.hull.ac.uk/elements/visitors/entertainment.jpg&amp;imgrefurl=http://www.hull.ac.uk/visitors/region/entertainment.html&amp;usg=__ikbSGqBHtEvQkMrxVD4qTmzIqu4=&amp;h=300&amp;w=540&amp;sz=69&amp;hl=en&amp;start=13&amp;tbnid=wGZUUcnf5mC6iM:&amp;tbnh=73&amp;tbnw=132&amp;prev=/images?q=entertainment&amp;gbv=2&amp;hl=en" TargetMode="External"/><Relationship Id="rId22" Type="http://schemas.openxmlformats.org/officeDocument/2006/relationships/image" Target="../media/image41.jpeg"/><Relationship Id="rId27" Type="http://schemas.openxmlformats.org/officeDocument/2006/relationships/image" Target="../media/image46.png"/></Relationships>
</file>

<file path=ppt/slides/_rels/slide1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6.emf"/><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0.png"/><Relationship Id="rId4" Type="http://schemas.openxmlformats.org/officeDocument/2006/relationships/hyperlink" Target="https://www.forbes.com/sites/forbespr/2018/09/20/forbes-releases-digital-100-the-inaugural-ranking-of-the-top-100-public-companies-shaping-the-digital-economy/#132180cd3cf2"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emf"/><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image" Target="../media/image59.jp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jpeg"/><Relationship Id="rId9" Type="http://schemas.openxmlformats.org/officeDocument/2006/relationships/image" Target="../media/image57.pn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1.jpeg"/><Relationship Id="rId7"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1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66.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7.jpeg"/><Relationship Id="rId7" Type="http://schemas.openxmlformats.org/officeDocument/2006/relationships/image" Target="../media/image70.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8.png"/><Relationship Id="rId9" Type="http://schemas.openxmlformats.org/officeDocument/2006/relationships/image" Target="../media/image72.emf"/></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emf"/><Relationship Id="rId1" Type="http://schemas.openxmlformats.org/officeDocument/2006/relationships/slideLayout" Target="../slideLayouts/slideLayout5.xml"/><Relationship Id="rId4" Type="http://schemas.openxmlformats.org/officeDocument/2006/relationships/image" Target="../media/image73.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emf"/><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6.emf"/><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6.emf"/></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emf"/><Relationship Id="rId1" Type="http://schemas.openxmlformats.org/officeDocument/2006/relationships/slideLayout" Target="../slideLayouts/slideLayout5.xml"/><Relationship Id="rId4" Type="http://schemas.openxmlformats.org/officeDocument/2006/relationships/image" Target="../media/image74.png"/></Relationships>
</file>

<file path=ppt/slides/_rels/slide2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6.emf"/><Relationship Id="rId5" Type="http://schemas.openxmlformats.org/officeDocument/2006/relationships/image" Target="../media/image8.png"/><Relationship Id="rId4" Type="http://schemas.openxmlformats.org/officeDocument/2006/relationships/image" Target="../media/image76.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emf"/><Relationship Id="rId1" Type="http://schemas.openxmlformats.org/officeDocument/2006/relationships/slideLayout" Target="../slideLayouts/slideLayout5.xml"/><Relationship Id="rId4" Type="http://schemas.openxmlformats.org/officeDocument/2006/relationships/image" Target="../media/image77.png"/></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5.xml"/><Relationship Id="rId6" Type="http://schemas.openxmlformats.org/officeDocument/2006/relationships/image" Target="../media/image6.emf"/><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em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emf"/><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6.emf"/><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7330698" y="4852833"/>
            <a:ext cx="4739054" cy="923330"/>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algn="r" fontAlgn="base">
              <a:spcBef>
                <a:spcPct val="0"/>
              </a:spcBef>
              <a:spcAft>
                <a:spcPct val="0"/>
              </a:spcAft>
              <a:buClr>
                <a:srgbClr val="6D6E71"/>
              </a:buClr>
              <a:defRPr/>
            </a:pPr>
            <a:r>
              <a:rPr lang="en-US" sz="2000" dirty="0" smtClean="0">
                <a:solidFill>
                  <a:schemeClr val="bg1"/>
                </a:solidFill>
                <a:latin typeface="Oswald light" panose="02000303000000000000" pitchFamily="2" charset="0"/>
              </a:rPr>
              <a:t>Key Note Speaker:  Kishore Verla</a:t>
            </a:r>
          </a:p>
          <a:p>
            <a:pPr algn="r" fontAlgn="base">
              <a:spcBef>
                <a:spcPct val="0"/>
              </a:spcBef>
              <a:spcAft>
                <a:spcPct val="0"/>
              </a:spcAft>
              <a:buClr>
                <a:srgbClr val="6D6E71"/>
              </a:buClr>
              <a:defRPr/>
            </a:pPr>
            <a:r>
              <a:rPr lang="en-US" sz="2000" dirty="0" smtClean="0">
                <a:solidFill>
                  <a:schemeClr val="bg1"/>
                </a:solidFill>
                <a:latin typeface="Oswald light" panose="02000303000000000000" pitchFamily="2" charset="0"/>
              </a:rPr>
              <a:t> CTO of CALA - </a:t>
            </a:r>
            <a:r>
              <a:rPr lang="en-US" sz="2000" dirty="0" err="1" smtClean="0">
                <a:solidFill>
                  <a:schemeClr val="bg1"/>
                </a:solidFill>
                <a:latin typeface="Oswald light" panose="02000303000000000000" pitchFamily="2" charset="0"/>
              </a:rPr>
              <a:t>TechMahindra</a:t>
            </a:r>
            <a:endParaRPr lang="en-US" sz="2000" dirty="0" smtClean="0">
              <a:solidFill>
                <a:schemeClr val="bg1"/>
              </a:solidFill>
              <a:latin typeface="Oswald light" panose="02000303000000000000" pitchFamily="2" charset="0"/>
            </a:endParaRPr>
          </a:p>
          <a:p>
            <a:pPr algn="r" fontAlgn="base">
              <a:spcBef>
                <a:spcPct val="0"/>
              </a:spcBef>
              <a:spcAft>
                <a:spcPct val="0"/>
              </a:spcAft>
              <a:buClr>
                <a:srgbClr val="6D6E71"/>
              </a:buClr>
              <a:defRPr/>
            </a:pPr>
            <a:r>
              <a:rPr lang="en-US" sz="2000" dirty="0" smtClean="0">
                <a:solidFill>
                  <a:schemeClr val="bg1"/>
                </a:solidFill>
                <a:latin typeface="Oswald light" panose="02000303000000000000" pitchFamily="2" charset="0"/>
              </a:rPr>
              <a:t>July 24th </a:t>
            </a:r>
            <a:r>
              <a:rPr lang="en-US" sz="2000" dirty="0">
                <a:solidFill>
                  <a:schemeClr val="bg1"/>
                </a:solidFill>
                <a:latin typeface="Oswald light" panose="02000303000000000000" pitchFamily="2" charset="0"/>
              </a:rPr>
              <a:t>, </a:t>
            </a:r>
            <a:r>
              <a:rPr lang="en-US" sz="2000" dirty="0" smtClean="0">
                <a:solidFill>
                  <a:schemeClr val="bg1"/>
                </a:solidFill>
                <a:latin typeface="Oswald light" panose="02000303000000000000" pitchFamily="2" charset="0"/>
              </a:rPr>
              <a:t>2019  </a:t>
            </a:r>
            <a:endParaRPr lang="en-US" sz="2000" dirty="0">
              <a:solidFill>
                <a:schemeClr val="bg1"/>
              </a:solidFill>
              <a:latin typeface="Oswald light" panose="02000303000000000000" pitchFamily="2" charset="0"/>
            </a:endParaRPr>
          </a:p>
        </p:txBody>
      </p:sp>
      <p:sp>
        <p:nvSpPr>
          <p:cNvPr id="2" name="Rectangle 1"/>
          <p:cNvSpPr/>
          <p:nvPr/>
        </p:nvSpPr>
        <p:spPr>
          <a:xfrm>
            <a:off x="7808786" y="2824634"/>
            <a:ext cx="4821170" cy="1323439"/>
          </a:xfrm>
          <a:prstGeom prst="rect">
            <a:avLst/>
          </a:prstGeom>
        </p:spPr>
        <p:txBody>
          <a:bodyPr wrap="square">
            <a:spAutoFit/>
          </a:bodyPr>
          <a:lstStyle/>
          <a:p>
            <a:pPr algn="ctr" fontAlgn="base">
              <a:spcBef>
                <a:spcPct val="0"/>
              </a:spcBef>
              <a:spcAft>
                <a:spcPct val="0"/>
              </a:spcAft>
              <a:buClr>
                <a:srgbClr val="6D6E71"/>
              </a:buClr>
              <a:defRPr/>
            </a:pPr>
            <a:r>
              <a:rPr lang="en-US" sz="4000" b="1" dirty="0" smtClean="0">
                <a:solidFill>
                  <a:srgbClr val="FDBC5F"/>
                </a:solidFill>
                <a:latin typeface="Oswald light" panose="02000303000000000000" pitchFamily="2" charset="0"/>
              </a:rPr>
              <a:t>CSP to DSP Transformation</a:t>
            </a:r>
            <a:endParaRPr lang="en-US" sz="3200" b="1" dirty="0">
              <a:solidFill>
                <a:schemeClr val="bg1"/>
              </a:solidFill>
              <a:latin typeface="Oswald light" panose="02000303000000000000" pitchFamily="2" charset="0"/>
            </a:endParaRPr>
          </a:p>
        </p:txBody>
      </p:sp>
      <p:pic>
        <p:nvPicPr>
          <p:cNvPr id="5" name="Picture 4"/>
          <p:cNvPicPr>
            <a:picLocks noChangeAspect="1"/>
          </p:cNvPicPr>
          <p:nvPr/>
        </p:nvPicPr>
        <p:blipFill>
          <a:blip r:embed="rId3"/>
          <a:stretch>
            <a:fillRect/>
          </a:stretch>
        </p:blipFill>
        <p:spPr>
          <a:xfrm>
            <a:off x="10219371" y="6480923"/>
            <a:ext cx="1892365" cy="28490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0954" y="0"/>
            <a:ext cx="3681046" cy="1192452"/>
          </a:xfrm>
          <a:prstGeom prst="rect">
            <a:avLst/>
          </a:prstGeom>
        </p:spPr>
      </p:pic>
      <p:pic>
        <p:nvPicPr>
          <p:cNvPr id="7" name="Picture 6"/>
          <p:cNvPicPr>
            <a:picLocks noChangeAspect="1"/>
          </p:cNvPicPr>
          <p:nvPr/>
        </p:nvPicPr>
        <p:blipFill>
          <a:blip r:embed="rId5"/>
          <a:stretch>
            <a:fillRect/>
          </a:stretch>
        </p:blipFill>
        <p:spPr>
          <a:xfrm>
            <a:off x="1" y="-1"/>
            <a:ext cx="2736937" cy="981636"/>
          </a:xfrm>
          <a:prstGeom prst="rect">
            <a:avLst/>
          </a:prstGeom>
        </p:spPr>
      </p:pic>
    </p:spTree>
    <p:extLst>
      <p:ext uri="{BB962C8B-B14F-4D97-AF65-F5344CB8AC3E}">
        <p14:creationId xmlns:p14="http://schemas.microsoft.com/office/powerpoint/2010/main" val="29404200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4" name="Group 3"/>
          <p:cNvGrpSpPr/>
          <p:nvPr/>
        </p:nvGrpSpPr>
        <p:grpSpPr>
          <a:xfrm>
            <a:off x="428934" y="1321117"/>
            <a:ext cx="11268946" cy="4337543"/>
            <a:chOff x="448236" y="1147482"/>
            <a:chExt cx="8373035" cy="5360893"/>
          </a:xfrm>
        </p:grpSpPr>
        <p:pic>
          <p:nvPicPr>
            <p:cNvPr id="5" name="Picture 2" descr="C:\Users\Sayadav\Downloads\shutterstock_150394811(1) [Converted].png"/>
            <p:cNvPicPr>
              <a:picLocks noChangeAspect="1" noChangeArrowheads="1"/>
            </p:cNvPicPr>
            <p:nvPr/>
          </p:nvPicPr>
          <p:blipFill>
            <a:blip r:embed="rId2" cstate="print"/>
            <a:stretch>
              <a:fillRect/>
            </a:stretch>
          </p:blipFill>
          <p:spPr bwMode="auto">
            <a:xfrm>
              <a:off x="448236" y="1147482"/>
              <a:ext cx="8373035" cy="5360893"/>
            </a:xfrm>
            <a:prstGeom prst="rect">
              <a:avLst/>
            </a:prstGeom>
            <a:noFill/>
            <a:effectLst>
              <a:outerShdw blurRad="50800" dist="38100" dir="2700000" algn="tl" rotWithShape="0">
                <a:prstClr val="black">
                  <a:alpha val="40000"/>
                </a:prstClr>
              </a:outerShdw>
            </a:effectLst>
          </p:spPr>
        </p:pic>
        <p:grpSp>
          <p:nvGrpSpPr>
            <p:cNvPr id="6" name="Group 5"/>
            <p:cNvGrpSpPr/>
            <p:nvPr/>
          </p:nvGrpSpPr>
          <p:grpSpPr>
            <a:xfrm>
              <a:off x="1512064" y="2028444"/>
              <a:ext cx="905904" cy="1045090"/>
              <a:chOff x="1512064" y="2028444"/>
              <a:chExt cx="905904" cy="1045090"/>
            </a:xfrm>
          </p:grpSpPr>
          <p:sp>
            <p:nvSpPr>
              <p:cNvPr id="100" name="TextBox 99"/>
              <p:cNvSpPr txBox="1"/>
              <p:nvPr/>
            </p:nvSpPr>
            <p:spPr>
              <a:xfrm>
                <a:off x="1615193" y="2028444"/>
                <a:ext cx="802775" cy="894867"/>
              </a:xfrm>
              <a:prstGeom prst="rect">
                <a:avLst/>
              </a:prstGeom>
              <a:noFill/>
              <a:ln w="9525">
                <a:noFill/>
                <a:miter lim="800000"/>
                <a:headEnd/>
                <a:tailEnd/>
              </a:ln>
            </p:spPr>
            <p:txBody>
              <a:bodyPr vert="horz" wrap="none" lIns="0" tIns="0" rIns="0" bIns="0" numCol="1" rtlCol="0" anchor="t" anchorCtr="0" compatLnSpc="1">
                <a:prstTxWarp prst="textNoShape">
                  <a:avLst/>
                </a:prstTxWarp>
                <a:spAutoFit/>
              </a:bodyPr>
              <a:lstStyle/>
              <a:p>
                <a:pPr defTabSz="896192" fontAlgn="base">
                  <a:buClr>
                    <a:srgbClr val="6D6E71"/>
                  </a:buClr>
                </a:pPr>
                <a:r>
                  <a:rPr lang="en-GB" sz="4705" b="1" dirty="0" smtClean="0">
                    <a:solidFill>
                      <a:srgbClr val="E31837"/>
                    </a:solidFill>
                    <a:latin typeface="Calibri"/>
                  </a:rPr>
                  <a:t>20.7</a:t>
                </a:r>
                <a:endParaRPr lang="en-US" sz="4705" b="1" dirty="0">
                  <a:solidFill>
                    <a:srgbClr val="E31837"/>
                  </a:solidFill>
                  <a:latin typeface="Calibri"/>
                </a:endParaRPr>
              </a:p>
            </p:txBody>
          </p:sp>
          <p:sp>
            <p:nvSpPr>
              <p:cNvPr id="101" name="TextBox 100"/>
              <p:cNvSpPr txBox="1"/>
              <p:nvPr/>
            </p:nvSpPr>
            <p:spPr>
              <a:xfrm>
                <a:off x="1512064" y="2775204"/>
                <a:ext cx="687745" cy="298330"/>
              </a:xfrm>
              <a:prstGeom prst="rect">
                <a:avLst/>
              </a:prstGeom>
              <a:noFill/>
              <a:ln w="9525">
                <a:noFill/>
                <a:miter lim="800000"/>
                <a:headEnd/>
                <a:tailEnd/>
              </a:ln>
            </p:spPr>
            <p:txBody>
              <a:bodyPr vert="horz" wrap="none" lIns="0" tIns="0" rIns="0" bIns="0" numCol="1" rtlCol="0" anchor="t" anchorCtr="0" compatLnSpc="1">
                <a:prstTxWarp prst="textNoShape">
                  <a:avLst/>
                </a:prstTxWarp>
                <a:spAutoFit/>
              </a:bodyPr>
              <a:lstStyle/>
              <a:p>
                <a:pPr defTabSz="896192" fontAlgn="base">
                  <a:buClr>
                    <a:srgbClr val="6D6E71"/>
                  </a:buClr>
                </a:pPr>
                <a:r>
                  <a:rPr lang="en-GB" sz="1568" b="1" dirty="0">
                    <a:solidFill>
                      <a:srgbClr val="6D6E71"/>
                    </a:solidFill>
                    <a:latin typeface="Calibri"/>
                  </a:rPr>
                  <a:t>Billion USD</a:t>
                </a:r>
                <a:endParaRPr lang="en-US" sz="1568" b="1" dirty="0">
                  <a:solidFill>
                    <a:srgbClr val="6D6E71"/>
                  </a:solidFill>
                  <a:latin typeface="Calibri"/>
                </a:endParaRPr>
              </a:p>
            </p:txBody>
          </p:sp>
        </p:grpSp>
        <p:grpSp>
          <p:nvGrpSpPr>
            <p:cNvPr id="7" name="Group 6"/>
            <p:cNvGrpSpPr/>
            <p:nvPr/>
          </p:nvGrpSpPr>
          <p:grpSpPr>
            <a:xfrm>
              <a:off x="946134" y="3546348"/>
              <a:ext cx="1792224" cy="1062525"/>
              <a:chOff x="946134" y="3546348"/>
              <a:chExt cx="1792224" cy="1062525"/>
            </a:xfrm>
          </p:grpSpPr>
          <p:sp>
            <p:nvSpPr>
              <p:cNvPr id="98" name="TextBox 97"/>
              <p:cNvSpPr txBox="1"/>
              <p:nvPr/>
            </p:nvSpPr>
            <p:spPr>
              <a:xfrm>
                <a:off x="1213104" y="3546348"/>
                <a:ext cx="1232749" cy="745722"/>
              </a:xfrm>
              <a:prstGeom prst="rect">
                <a:avLst/>
              </a:prstGeom>
              <a:noFill/>
              <a:ln w="9525">
                <a:noFill/>
                <a:miter lim="800000"/>
                <a:headEnd/>
                <a:tailEnd/>
              </a:ln>
            </p:spPr>
            <p:txBody>
              <a:bodyPr vert="horz" wrap="none" lIns="0" tIns="0" rIns="0" bIns="0" numCol="1" rtlCol="0" anchor="t" anchorCtr="0" compatLnSpc="1">
                <a:prstTxWarp prst="textNoShape">
                  <a:avLst/>
                </a:prstTxWarp>
                <a:spAutoFit/>
              </a:bodyPr>
              <a:lstStyle/>
              <a:p>
                <a:pPr defTabSz="896192" fontAlgn="base">
                  <a:buClr>
                    <a:srgbClr val="6D6E71"/>
                  </a:buClr>
                </a:pPr>
                <a:r>
                  <a:rPr lang="en-GB" sz="3921" b="1" dirty="0" smtClean="0">
                    <a:solidFill>
                      <a:srgbClr val="E31837"/>
                    </a:solidFill>
                    <a:latin typeface="Calibri"/>
                  </a:rPr>
                  <a:t>240,000</a:t>
                </a:r>
                <a:endParaRPr lang="en-US" sz="3921" b="1" dirty="0">
                  <a:solidFill>
                    <a:srgbClr val="E31837"/>
                  </a:solidFill>
                  <a:latin typeface="Calibri"/>
                </a:endParaRPr>
              </a:p>
            </p:txBody>
          </p:sp>
          <p:sp>
            <p:nvSpPr>
              <p:cNvPr id="99" name="TextBox 98"/>
              <p:cNvSpPr txBox="1"/>
              <p:nvPr/>
            </p:nvSpPr>
            <p:spPr>
              <a:xfrm>
                <a:off x="946134" y="4260743"/>
                <a:ext cx="1792224" cy="348130"/>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algn="ctr" defTabSz="896192" fontAlgn="base">
                  <a:buClr>
                    <a:srgbClr val="6D6E71"/>
                  </a:buClr>
                </a:pPr>
                <a:r>
                  <a:rPr lang="en-GB" sz="1830" b="1" dirty="0">
                    <a:solidFill>
                      <a:srgbClr val="6D6E71"/>
                    </a:solidFill>
                    <a:latin typeface="Calibri"/>
                  </a:rPr>
                  <a:t>Associates</a:t>
                </a:r>
                <a:endParaRPr lang="en-US" sz="1830" b="1" dirty="0">
                  <a:solidFill>
                    <a:srgbClr val="6D6E71"/>
                  </a:solidFill>
                  <a:latin typeface="Calibri"/>
                </a:endParaRPr>
              </a:p>
            </p:txBody>
          </p:sp>
        </p:grpSp>
        <p:grpSp>
          <p:nvGrpSpPr>
            <p:cNvPr id="8" name="Group 7"/>
            <p:cNvGrpSpPr/>
            <p:nvPr/>
          </p:nvGrpSpPr>
          <p:grpSpPr>
            <a:xfrm>
              <a:off x="819150" y="4705349"/>
              <a:ext cx="2505456" cy="1238251"/>
              <a:chOff x="819150" y="4705349"/>
              <a:chExt cx="2505456" cy="1238251"/>
            </a:xfrm>
          </p:grpSpPr>
          <p:sp>
            <p:nvSpPr>
              <p:cNvPr id="95" name="Rounded Rectangle 94"/>
              <p:cNvSpPr/>
              <p:nvPr/>
            </p:nvSpPr>
            <p:spPr>
              <a:xfrm>
                <a:off x="819150" y="4705349"/>
                <a:ext cx="2505456" cy="1238251"/>
              </a:xfrm>
              <a:prstGeom prst="roundRect">
                <a:avLst>
                  <a:gd name="adj" fmla="val 0"/>
                </a:avLst>
              </a:prstGeom>
              <a:solidFill>
                <a:schemeClr val="accent1"/>
              </a:solidFill>
              <a:ln>
                <a:noFill/>
              </a:ln>
            </p:spPr>
            <p:style>
              <a:lnRef idx="1">
                <a:schemeClr val="accent1"/>
              </a:lnRef>
              <a:fillRef idx="0">
                <a:schemeClr val="accent1"/>
              </a:fillRef>
              <a:effectRef idx="0">
                <a:schemeClr val="accent1"/>
              </a:effectRef>
              <a:fontRef idx="minor">
                <a:schemeClr val="tx1"/>
              </a:fontRef>
            </p:style>
            <p:txBody>
              <a:bodyPr lIns="239047" rIns="239047" rtlCol="0" anchor="ctr"/>
              <a:lstStyle/>
              <a:p>
                <a:pPr marL="248943" indent="-248943" defTabSz="896192">
                  <a:spcBef>
                    <a:spcPts val="2353"/>
                  </a:spcBef>
                  <a:buFont typeface="Wingdings" pitchFamily="2" charset="2"/>
                  <a:buChar char="§"/>
                </a:pPr>
                <a:endParaRPr lang="en-IN" sz="1961" dirty="0">
                  <a:solidFill>
                    <a:prstClr val="white"/>
                  </a:solidFill>
                  <a:latin typeface="Eurostile LT Std Condensed" pitchFamily="34" charset="0"/>
                  <a:cs typeface="Arial" charset="0"/>
                </a:endParaRPr>
              </a:p>
            </p:txBody>
          </p:sp>
          <p:pic>
            <p:nvPicPr>
              <p:cNvPr id="96" name="Picture 95" descr="Rise.png"/>
              <p:cNvPicPr>
                <a:picLocks noChangeAspect="1"/>
              </p:cNvPicPr>
              <p:nvPr/>
            </p:nvPicPr>
            <p:blipFill>
              <a:blip r:embed="rId3" cstate="email">
                <a:lum bright="100000"/>
              </a:blip>
              <a:stretch>
                <a:fillRect/>
              </a:stretch>
            </p:blipFill>
            <p:spPr>
              <a:xfrm>
                <a:off x="1716748" y="5588020"/>
                <a:ext cx="710261" cy="258007"/>
              </a:xfrm>
              <a:prstGeom prst="rect">
                <a:avLst/>
              </a:prstGeom>
            </p:spPr>
          </p:pic>
          <p:sp>
            <p:nvSpPr>
              <p:cNvPr id="97" name="TextBox 96"/>
              <p:cNvSpPr txBox="1"/>
              <p:nvPr/>
            </p:nvSpPr>
            <p:spPr>
              <a:xfrm>
                <a:off x="1095366" y="4753355"/>
                <a:ext cx="1953024" cy="745824"/>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algn="ctr" defTabSz="896192" fontAlgn="base">
                  <a:buClr>
                    <a:srgbClr val="6D6E71"/>
                  </a:buClr>
                </a:pPr>
                <a:r>
                  <a:rPr lang="en-US" sz="1961" b="1" dirty="0">
                    <a:solidFill>
                      <a:prstClr val="white"/>
                    </a:solidFill>
                    <a:latin typeface="Arial" panose="020B0604020202020204" pitchFamily="34" charset="0"/>
                    <a:cs typeface="Arial" panose="020B0604020202020204" pitchFamily="34" charset="0"/>
                  </a:rPr>
                  <a:t>United by a common purpose</a:t>
                </a:r>
              </a:p>
            </p:txBody>
          </p:sp>
        </p:grpSp>
        <p:cxnSp>
          <p:nvCxnSpPr>
            <p:cNvPr id="9" name="Straight Connector 8"/>
            <p:cNvCxnSpPr/>
            <p:nvPr/>
          </p:nvCxnSpPr>
          <p:spPr>
            <a:xfrm>
              <a:off x="923925" y="3295650"/>
              <a:ext cx="2295525" cy="0"/>
            </a:xfrm>
            <a:prstGeom prst="line">
              <a:avLst/>
            </a:prstGeom>
            <a:ln>
              <a:solidFill>
                <a:srgbClr val="6D6E71"/>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3520311" y="2460545"/>
              <a:ext cx="1798215" cy="3851043"/>
              <a:chOff x="3520311" y="2460545"/>
              <a:chExt cx="1798215" cy="3851043"/>
            </a:xfrm>
          </p:grpSpPr>
          <p:grpSp>
            <p:nvGrpSpPr>
              <p:cNvPr id="72" name="Group 71"/>
              <p:cNvGrpSpPr/>
              <p:nvPr/>
            </p:nvGrpSpPr>
            <p:grpSpPr>
              <a:xfrm>
                <a:off x="3546218" y="2460545"/>
                <a:ext cx="737644" cy="764397"/>
                <a:chOff x="3546218" y="2460545"/>
                <a:chExt cx="737644" cy="764397"/>
              </a:xfrm>
            </p:grpSpPr>
            <p:pic>
              <p:nvPicPr>
                <p:cNvPr id="93" name="Picture 2" descr="C:\Users\ma59660\Pictures\mahindra aerospace.png"/>
                <p:cNvPicPr>
                  <a:picLocks noChangeArrowheads="1"/>
                </p:cNvPicPr>
                <p:nvPr/>
              </p:nvPicPr>
              <p:blipFill>
                <a:blip r:embed="rId4" cstate="screen">
                  <a:grayscl/>
                </a:blip>
                <a:stretch>
                  <a:fillRect/>
                </a:stretch>
              </p:blipFill>
              <p:spPr bwMode="auto">
                <a:xfrm>
                  <a:off x="3634129" y="2460545"/>
                  <a:ext cx="582567" cy="466805"/>
                </a:xfrm>
                <a:prstGeom prst="roundRect">
                  <a:avLst>
                    <a:gd name="adj" fmla="val 8594"/>
                  </a:avLst>
                </a:prstGeom>
                <a:solidFill>
                  <a:srgbClr val="FFFFFF">
                    <a:shade val="85000"/>
                  </a:srgbClr>
                </a:solidFill>
                <a:ln>
                  <a:solidFill>
                    <a:srgbClr val="6D6E71"/>
                  </a:solidFill>
                </a:ln>
                <a:effectLst/>
              </p:spPr>
            </p:pic>
            <p:sp>
              <p:nvSpPr>
                <p:cNvPr id="94" name="TextBox 93"/>
                <p:cNvSpPr txBox="1"/>
                <p:nvPr/>
              </p:nvSpPr>
              <p:spPr>
                <a:xfrm>
                  <a:off x="3546218" y="2914104"/>
                  <a:ext cx="737644" cy="310838"/>
                </a:xfrm>
                <a:prstGeom prst="rect">
                  <a:avLst/>
                </a:prstGeom>
                <a:noFill/>
              </p:spPr>
              <p:txBody>
                <a:bodyPr wrap="square" rtlCol="0">
                  <a:spAutoFit/>
                </a:bodyPr>
                <a:lstStyle/>
                <a:p>
                  <a:pPr algn="ctr" defTabSz="896192"/>
                  <a:r>
                    <a:rPr lang="en-US" sz="1046" b="1" dirty="0">
                      <a:solidFill>
                        <a:prstClr val="black"/>
                      </a:solidFill>
                      <a:latin typeface="Calibri"/>
                      <a:cs typeface="Arial" pitchFamily="34" charset="0"/>
                    </a:rPr>
                    <a:t>Airplanes</a:t>
                  </a:r>
                </a:p>
              </p:txBody>
            </p:sp>
          </p:grpSp>
          <p:grpSp>
            <p:nvGrpSpPr>
              <p:cNvPr id="73" name="Group 72"/>
              <p:cNvGrpSpPr/>
              <p:nvPr/>
            </p:nvGrpSpPr>
            <p:grpSpPr>
              <a:xfrm>
                <a:off x="4280198" y="2460545"/>
                <a:ext cx="953722" cy="764397"/>
                <a:chOff x="4280198" y="2460545"/>
                <a:chExt cx="953722" cy="764397"/>
              </a:xfrm>
            </p:grpSpPr>
            <p:pic>
              <p:nvPicPr>
                <p:cNvPr id="91" name="Picture 4" descr="http://www.cars24.in/Preview/MahindraScorpio.jpg"/>
                <p:cNvPicPr>
                  <a:picLocks noChangeArrowheads="1"/>
                </p:cNvPicPr>
                <p:nvPr/>
              </p:nvPicPr>
              <p:blipFill>
                <a:blip r:embed="rId5" cstate="screen">
                  <a:grayscl/>
                </a:blip>
                <a:stretch>
                  <a:fillRect/>
                </a:stretch>
              </p:blipFill>
              <p:spPr bwMode="auto">
                <a:xfrm>
                  <a:off x="4466828" y="2460545"/>
                  <a:ext cx="570348" cy="457015"/>
                </a:xfrm>
                <a:prstGeom prst="roundRect">
                  <a:avLst>
                    <a:gd name="adj" fmla="val 8594"/>
                  </a:avLst>
                </a:prstGeom>
                <a:solidFill>
                  <a:srgbClr val="FFFFFF">
                    <a:shade val="85000"/>
                  </a:srgbClr>
                </a:solidFill>
                <a:ln>
                  <a:solidFill>
                    <a:srgbClr val="6D6E71"/>
                  </a:solidFill>
                </a:ln>
                <a:effectLst/>
              </p:spPr>
            </p:pic>
            <p:sp>
              <p:nvSpPr>
                <p:cNvPr id="92" name="TextBox 91"/>
                <p:cNvSpPr txBox="1"/>
                <p:nvPr/>
              </p:nvSpPr>
              <p:spPr>
                <a:xfrm>
                  <a:off x="4280198" y="2914104"/>
                  <a:ext cx="953722" cy="310838"/>
                </a:xfrm>
                <a:prstGeom prst="rect">
                  <a:avLst/>
                </a:prstGeom>
                <a:noFill/>
              </p:spPr>
              <p:txBody>
                <a:bodyPr wrap="square" rtlCol="0">
                  <a:spAutoFit/>
                </a:bodyPr>
                <a:lstStyle/>
                <a:p>
                  <a:pPr algn="ctr" defTabSz="896192"/>
                  <a:r>
                    <a:rPr lang="en-US" sz="1046" b="1" dirty="0">
                      <a:solidFill>
                        <a:prstClr val="black"/>
                      </a:solidFill>
                      <a:latin typeface="Calibri"/>
                      <a:cs typeface="Arial" pitchFamily="34" charset="0"/>
                    </a:rPr>
                    <a:t>Cars &amp; SUVs</a:t>
                  </a:r>
                </a:p>
              </p:txBody>
            </p:sp>
          </p:grpSp>
          <p:grpSp>
            <p:nvGrpSpPr>
              <p:cNvPr id="74" name="Group 73"/>
              <p:cNvGrpSpPr/>
              <p:nvPr/>
            </p:nvGrpSpPr>
            <p:grpSpPr>
              <a:xfrm>
                <a:off x="3520311" y="3443680"/>
                <a:ext cx="846901" cy="812023"/>
                <a:chOff x="3520311" y="3443680"/>
                <a:chExt cx="846901" cy="812023"/>
              </a:xfrm>
            </p:grpSpPr>
            <p:grpSp>
              <p:nvGrpSpPr>
                <p:cNvPr id="87" name="Group 86"/>
                <p:cNvGrpSpPr/>
                <p:nvPr/>
              </p:nvGrpSpPr>
              <p:grpSpPr>
                <a:xfrm>
                  <a:off x="3623312" y="3443680"/>
                  <a:ext cx="604200" cy="484140"/>
                  <a:chOff x="3567076" y="3562100"/>
                  <a:chExt cx="714569" cy="572578"/>
                </a:xfrm>
              </p:grpSpPr>
              <p:sp>
                <p:nvSpPr>
                  <p:cNvPr id="89" name="Rounded Rectangle 88"/>
                  <p:cNvSpPr/>
                  <p:nvPr/>
                </p:nvSpPr>
                <p:spPr>
                  <a:xfrm>
                    <a:off x="3567076" y="3562100"/>
                    <a:ext cx="714569" cy="572578"/>
                  </a:xfrm>
                  <a:prstGeom prst="roundRect">
                    <a:avLst>
                      <a:gd name="adj" fmla="val 11676"/>
                    </a:avLst>
                  </a:prstGeom>
                  <a:ln>
                    <a:solidFill>
                      <a:srgbClr val="6D6E71"/>
                    </a:solidFill>
                  </a:ln>
                  <a:effectLst>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defTabSz="896192"/>
                    <a:endParaRPr lang="en-US" sz="1046">
                      <a:solidFill>
                        <a:prstClr val="black"/>
                      </a:solidFill>
                      <a:latin typeface="Eurostile" pitchFamily="34" charset="0"/>
                    </a:endParaRPr>
                  </a:p>
                </p:txBody>
              </p:sp>
              <p:pic>
                <p:nvPicPr>
                  <p:cNvPr id="90" name="Picture 4" descr="http://www.mahindrae2o.com/images/color/color-red.png"/>
                  <p:cNvPicPr>
                    <a:picLocks noChangeAspect="1" noChangeArrowheads="1"/>
                  </p:cNvPicPr>
                  <p:nvPr/>
                </p:nvPicPr>
                <p:blipFill>
                  <a:blip r:embed="rId6" cstate="screen">
                    <a:grayscl/>
                  </a:blip>
                  <a:srcRect/>
                  <a:stretch>
                    <a:fillRect/>
                  </a:stretch>
                </p:blipFill>
                <p:spPr bwMode="auto">
                  <a:xfrm>
                    <a:off x="3595652" y="3603996"/>
                    <a:ext cx="657262" cy="488786"/>
                  </a:xfrm>
                  <a:prstGeom prst="roundRect">
                    <a:avLst>
                      <a:gd name="adj" fmla="val 8594"/>
                    </a:avLst>
                  </a:prstGeom>
                  <a:solidFill>
                    <a:srgbClr val="FFFFFF">
                      <a:shade val="85000"/>
                    </a:srgbClr>
                  </a:solidFill>
                  <a:ln>
                    <a:noFill/>
                  </a:ln>
                  <a:effectLst/>
                </p:spPr>
              </p:pic>
            </p:grpSp>
            <p:sp>
              <p:nvSpPr>
                <p:cNvPr id="88" name="TextBox 87"/>
                <p:cNvSpPr txBox="1"/>
                <p:nvPr/>
              </p:nvSpPr>
              <p:spPr>
                <a:xfrm>
                  <a:off x="3520311" y="3944865"/>
                  <a:ext cx="846901" cy="310838"/>
                </a:xfrm>
                <a:prstGeom prst="rect">
                  <a:avLst/>
                </a:prstGeom>
                <a:noFill/>
              </p:spPr>
              <p:txBody>
                <a:bodyPr wrap="square" rtlCol="0">
                  <a:spAutoFit/>
                </a:bodyPr>
                <a:lstStyle/>
                <a:p>
                  <a:pPr algn="ctr" defTabSz="896192"/>
                  <a:r>
                    <a:rPr lang="en-US" sz="1046" b="1" dirty="0">
                      <a:solidFill>
                        <a:prstClr val="black"/>
                      </a:solidFill>
                      <a:latin typeface="Calibri"/>
                      <a:cs typeface="Arial" pitchFamily="34" charset="0"/>
                    </a:rPr>
                    <a:t>Electric Car</a:t>
                  </a:r>
                </a:p>
              </p:txBody>
            </p:sp>
          </p:grpSp>
          <p:grpSp>
            <p:nvGrpSpPr>
              <p:cNvPr id="75" name="Group 74"/>
              <p:cNvGrpSpPr/>
              <p:nvPr/>
            </p:nvGrpSpPr>
            <p:grpSpPr>
              <a:xfrm>
                <a:off x="4275154" y="3443681"/>
                <a:ext cx="1043372" cy="812021"/>
                <a:chOff x="4275154" y="3443681"/>
                <a:chExt cx="1043372" cy="812021"/>
              </a:xfrm>
            </p:grpSpPr>
            <p:pic>
              <p:nvPicPr>
                <p:cNvPr id="85" name="Picture 2" descr="http://tbn3.google.com/images?q=tbn:LeG_zFZBS96OsM:http://www.marinebuzz.com/marinebuzzuploads/MahindraOdysseaboats_13D7B/Mahindra_Odyssea_22.jpg">
                  <a:hlinkClick r:id="rId7"/>
                </p:cNvPr>
                <p:cNvPicPr>
                  <a:picLocks noChangeArrowheads="1"/>
                </p:cNvPicPr>
                <p:nvPr/>
              </p:nvPicPr>
              <p:blipFill>
                <a:blip r:embed="rId8" cstate="screen">
                  <a:grayscl/>
                </a:blip>
                <a:srcRect/>
                <a:stretch>
                  <a:fillRect/>
                </a:stretch>
              </p:blipFill>
              <p:spPr bwMode="auto">
                <a:xfrm>
                  <a:off x="4452099" y="3443681"/>
                  <a:ext cx="599806" cy="480620"/>
                </a:xfrm>
                <a:prstGeom prst="roundRect">
                  <a:avLst>
                    <a:gd name="adj" fmla="val 8594"/>
                  </a:avLst>
                </a:prstGeom>
                <a:solidFill>
                  <a:srgbClr val="FFFFFF">
                    <a:shade val="85000"/>
                  </a:srgbClr>
                </a:solidFill>
                <a:ln>
                  <a:solidFill>
                    <a:srgbClr val="6D6E71"/>
                  </a:solidFill>
                </a:ln>
                <a:effectLst/>
              </p:spPr>
            </p:pic>
            <p:sp>
              <p:nvSpPr>
                <p:cNvPr id="86" name="TextBox 85"/>
                <p:cNvSpPr txBox="1"/>
                <p:nvPr/>
              </p:nvSpPr>
              <p:spPr>
                <a:xfrm>
                  <a:off x="4275154" y="3944864"/>
                  <a:ext cx="1043372" cy="310838"/>
                </a:xfrm>
                <a:prstGeom prst="rect">
                  <a:avLst/>
                </a:prstGeom>
                <a:noFill/>
              </p:spPr>
              <p:txBody>
                <a:bodyPr wrap="square" rtlCol="0">
                  <a:spAutoFit/>
                </a:bodyPr>
                <a:lstStyle/>
                <a:p>
                  <a:pPr algn="ctr" defTabSz="896192"/>
                  <a:r>
                    <a:rPr lang="en-US" sz="1046" b="1" dirty="0">
                      <a:solidFill>
                        <a:prstClr val="black"/>
                      </a:solidFill>
                      <a:latin typeface="Calibri"/>
                      <a:cs typeface="Arial" pitchFamily="34" charset="0"/>
                    </a:rPr>
                    <a:t>Marine Works</a:t>
                  </a:r>
                </a:p>
              </p:txBody>
            </p:sp>
          </p:grpSp>
          <p:grpSp>
            <p:nvGrpSpPr>
              <p:cNvPr id="76" name="Group 75"/>
              <p:cNvGrpSpPr/>
              <p:nvPr/>
            </p:nvGrpSpPr>
            <p:grpSpPr>
              <a:xfrm>
                <a:off x="3536271" y="4507036"/>
                <a:ext cx="774116" cy="797736"/>
                <a:chOff x="3536271" y="4507036"/>
                <a:chExt cx="774116" cy="797736"/>
              </a:xfrm>
            </p:grpSpPr>
            <p:pic>
              <p:nvPicPr>
                <p:cNvPr id="83" name="Picture 2" descr="http://tractorhaven.com/wp-content/uploads/2011/05/5530_4wd.jpg"/>
                <p:cNvPicPr>
                  <a:picLocks noChangeArrowheads="1"/>
                </p:cNvPicPr>
                <p:nvPr/>
              </p:nvPicPr>
              <p:blipFill>
                <a:blip r:embed="rId9" cstate="screen">
                  <a:grayscl/>
                </a:blip>
                <a:srcRect/>
                <a:stretch>
                  <a:fillRect/>
                </a:stretch>
              </p:blipFill>
              <p:spPr bwMode="auto">
                <a:xfrm>
                  <a:off x="3621725" y="4507036"/>
                  <a:ext cx="607375" cy="486683"/>
                </a:xfrm>
                <a:prstGeom prst="roundRect">
                  <a:avLst>
                    <a:gd name="adj" fmla="val 8594"/>
                  </a:avLst>
                </a:prstGeom>
                <a:solidFill>
                  <a:srgbClr val="FFFFFF">
                    <a:shade val="85000"/>
                  </a:srgbClr>
                </a:solidFill>
                <a:ln>
                  <a:solidFill>
                    <a:srgbClr val="6D6E71"/>
                  </a:solidFill>
                </a:ln>
                <a:effectLst/>
              </p:spPr>
            </p:pic>
            <p:sp>
              <p:nvSpPr>
                <p:cNvPr id="84" name="TextBox 83"/>
                <p:cNvSpPr txBox="1"/>
                <p:nvPr/>
              </p:nvSpPr>
              <p:spPr>
                <a:xfrm>
                  <a:off x="3536271" y="4993934"/>
                  <a:ext cx="774116" cy="310838"/>
                </a:xfrm>
                <a:prstGeom prst="rect">
                  <a:avLst/>
                </a:prstGeom>
                <a:noFill/>
              </p:spPr>
              <p:txBody>
                <a:bodyPr wrap="square" rtlCol="0">
                  <a:spAutoFit/>
                </a:bodyPr>
                <a:lstStyle/>
                <a:p>
                  <a:pPr algn="ctr" defTabSz="896192"/>
                  <a:r>
                    <a:rPr lang="en-US" sz="1046" b="1" dirty="0">
                      <a:solidFill>
                        <a:prstClr val="black"/>
                      </a:solidFill>
                      <a:latin typeface="Calibri"/>
                      <a:cs typeface="Arial" pitchFamily="34" charset="0"/>
                    </a:rPr>
                    <a:t>Tractors</a:t>
                  </a:r>
                </a:p>
              </p:txBody>
            </p:sp>
          </p:grpSp>
          <p:grpSp>
            <p:nvGrpSpPr>
              <p:cNvPr id="77" name="Group 76"/>
              <p:cNvGrpSpPr/>
              <p:nvPr/>
            </p:nvGrpSpPr>
            <p:grpSpPr>
              <a:xfrm>
                <a:off x="4287017" y="4503863"/>
                <a:ext cx="1002934" cy="800911"/>
                <a:chOff x="4287017" y="4503863"/>
                <a:chExt cx="1002934" cy="800911"/>
              </a:xfrm>
            </p:grpSpPr>
            <p:pic>
              <p:nvPicPr>
                <p:cNvPr id="81" name="Picture 33"/>
                <p:cNvPicPr>
                  <a:picLocks noChangeArrowheads="1"/>
                </p:cNvPicPr>
                <p:nvPr/>
              </p:nvPicPr>
              <p:blipFill>
                <a:blip r:embed="rId10" cstate="screen">
                  <a:grayscl/>
                </a:blip>
                <a:stretch>
                  <a:fillRect/>
                </a:stretch>
              </p:blipFill>
              <p:spPr bwMode="auto">
                <a:xfrm flipH="1">
                  <a:off x="4445988" y="4503863"/>
                  <a:ext cx="612028" cy="490412"/>
                </a:xfrm>
                <a:prstGeom prst="roundRect">
                  <a:avLst>
                    <a:gd name="adj" fmla="val 8594"/>
                  </a:avLst>
                </a:prstGeom>
                <a:solidFill>
                  <a:srgbClr val="FFFFFF">
                    <a:shade val="85000"/>
                  </a:srgbClr>
                </a:solidFill>
                <a:ln>
                  <a:solidFill>
                    <a:srgbClr val="6D6E71"/>
                  </a:solidFill>
                </a:ln>
                <a:effectLst/>
              </p:spPr>
            </p:pic>
            <p:sp>
              <p:nvSpPr>
                <p:cNvPr id="82" name="TextBox 81"/>
                <p:cNvSpPr txBox="1"/>
                <p:nvPr/>
              </p:nvSpPr>
              <p:spPr>
                <a:xfrm>
                  <a:off x="4287017" y="4993936"/>
                  <a:ext cx="1002934" cy="310838"/>
                </a:xfrm>
                <a:prstGeom prst="rect">
                  <a:avLst/>
                </a:prstGeom>
                <a:noFill/>
              </p:spPr>
              <p:txBody>
                <a:bodyPr wrap="square" rtlCol="0">
                  <a:spAutoFit/>
                </a:bodyPr>
                <a:lstStyle/>
                <a:p>
                  <a:pPr algn="ctr" defTabSz="896192"/>
                  <a:r>
                    <a:rPr lang="en-US" sz="1046" b="1" dirty="0">
                      <a:solidFill>
                        <a:prstClr val="black"/>
                      </a:solidFill>
                      <a:latin typeface="Calibri"/>
                      <a:cs typeface="Arial" pitchFamily="34" charset="0"/>
                    </a:rPr>
                    <a:t>Two Wheelers</a:t>
                  </a:r>
                </a:p>
              </p:txBody>
            </p:sp>
          </p:grpSp>
          <p:grpSp>
            <p:nvGrpSpPr>
              <p:cNvPr id="78" name="Group 77"/>
              <p:cNvGrpSpPr/>
              <p:nvPr/>
            </p:nvGrpSpPr>
            <p:grpSpPr>
              <a:xfrm>
                <a:off x="3590925" y="5503709"/>
                <a:ext cx="774116" cy="807879"/>
                <a:chOff x="3590925" y="5503709"/>
                <a:chExt cx="774116" cy="807879"/>
              </a:xfrm>
            </p:grpSpPr>
            <p:pic>
              <p:nvPicPr>
                <p:cNvPr id="79" name="Picture 57" descr="LKPride"/>
                <p:cNvPicPr>
                  <a:picLocks noChangeArrowheads="1"/>
                </p:cNvPicPr>
                <p:nvPr/>
              </p:nvPicPr>
              <p:blipFill>
                <a:blip r:embed="rId11" cstate="screen">
                  <a:grayscl/>
                </a:blip>
                <a:stretch>
                  <a:fillRect/>
                </a:stretch>
              </p:blipFill>
              <p:spPr bwMode="auto">
                <a:xfrm>
                  <a:off x="3618660" y="5503709"/>
                  <a:ext cx="613504" cy="491594"/>
                </a:xfrm>
                <a:prstGeom prst="roundRect">
                  <a:avLst>
                    <a:gd name="adj" fmla="val 8594"/>
                  </a:avLst>
                </a:prstGeom>
                <a:solidFill>
                  <a:srgbClr val="FFFFFF">
                    <a:shade val="85000"/>
                  </a:srgbClr>
                </a:solidFill>
                <a:ln>
                  <a:solidFill>
                    <a:srgbClr val="6D6E71"/>
                  </a:solidFill>
                </a:ln>
                <a:effectLst/>
              </p:spPr>
            </p:pic>
            <p:sp>
              <p:nvSpPr>
                <p:cNvPr id="80" name="TextBox 79"/>
                <p:cNvSpPr txBox="1"/>
                <p:nvPr/>
              </p:nvSpPr>
              <p:spPr>
                <a:xfrm>
                  <a:off x="3590925" y="6000750"/>
                  <a:ext cx="774116" cy="310838"/>
                </a:xfrm>
                <a:prstGeom prst="rect">
                  <a:avLst/>
                </a:prstGeom>
                <a:noFill/>
              </p:spPr>
              <p:txBody>
                <a:bodyPr wrap="square" rtlCol="0">
                  <a:spAutoFit/>
                </a:bodyPr>
                <a:lstStyle/>
                <a:p>
                  <a:pPr defTabSz="896192"/>
                  <a:r>
                    <a:rPr lang="en-US" sz="1046" b="1" dirty="0">
                      <a:solidFill>
                        <a:prstClr val="black"/>
                      </a:solidFill>
                      <a:latin typeface="Calibri"/>
                      <a:cs typeface="Arial" pitchFamily="34" charset="0"/>
                    </a:rPr>
                    <a:t>Trucks</a:t>
                  </a:r>
                </a:p>
              </p:txBody>
            </p:sp>
          </p:grpSp>
        </p:grpSp>
        <p:grpSp>
          <p:nvGrpSpPr>
            <p:cNvPr id="11" name="Group 10"/>
            <p:cNvGrpSpPr/>
            <p:nvPr/>
          </p:nvGrpSpPr>
          <p:grpSpPr>
            <a:xfrm>
              <a:off x="3590925" y="3266891"/>
              <a:ext cx="1597025" cy="2091989"/>
              <a:chOff x="3590925" y="3266891"/>
              <a:chExt cx="1597025" cy="2091989"/>
            </a:xfrm>
          </p:grpSpPr>
          <p:cxnSp>
            <p:nvCxnSpPr>
              <p:cNvPr id="69" name="Straight Connector 68"/>
              <p:cNvCxnSpPr/>
              <p:nvPr/>
            </p:nvCxnSpPr>
            <p:spPr>
              <a:xfrm>
                <a:off x="3590925" y="3266891"/>
                <a:ext cx="1518957" cy="0"/>
              </a:xfrm>
              <a:prstGeom prst="line">
                <a:avLst/>
              </a:prstGeom>
              <a:ln w="6350">
                <a:solidFill>
                  <a:srgbClr val="6D6E71"/>
                </a:solidFill>
                <a:prstDash val="dash"/>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3590925" y="4334436"/>
                <a:ext cx="1597025" cy="0"/>
              </a:xfrm>
              <a:prstGeom prst="line">
                <a:avLst/>
              </a:prstGeom>
              <a:ln w="6350">
                <a:solidFill>
                  <a:srgbClr val="6D6E71"/>
                </a:solidFill>
                <a:prstDash val="dash"/>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3590925" y="5358880"/>
                <a:ext cx="1597025" cy="0"/>
              </a:xfrm>
              <a:prstGeom prst="line">
                <a:avLst/>
              </a:prstGeom>
              <a:ln w="6350">
                <a:solidFill>
                  <a:srgbClr val="6D6E71"/>
                </a:solidFill>
                <a:prstDash val="dash"/>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3639552" y="1852011"/>
              <a:ext cx="930802" cy="348130"/>
            </a:xfrm>
            <a:prstGeom prst="rect">
              <a:avLst/>
            </a:prstGeom>
            <a:noFill/>
            <a:ln w="9525">
              <a:noFill/>
              <a:miter lim="800000"/>
              <a:headEnd/>
              <a:tailEnd/>
            </a:ln>
          </p:spPr>
          <p:txBody>
            <a:bodyPr vert="horz" wrap="none" lIns="0" tIns="0" rIns="0" bIns="0" numCol="1" rtlCol="0" anchor="t" anchorCtr="0" compatLnSpc="1">
              <a:prstTxWarp prst="textNoShape">
                <a:avLst/>
              </a:prstTxWarp>
              <a:spAutoFit/>
            </a:bodyPr>
            <a:lstStyle/>
            <a:p>
              <a:pPr defTabSz="896192" fontAlgn="base">
                <a:buClr>
                  <a:srgbClr val="6D6E71"/>
                </a:buClr>
              </a:pPr>
              <a:r>
                <a:rPr lang="en-GB" sz="1830" b="1" dirty="0">
                  <a:solidFill>
                    <a:srgbClr val="F3901D"/>
                  </a:solidFill>
                  <a:latin typeface="Calibri"/>
                </a:rPr>
                <a:t>Automotives</a:t>
              </a:r>
              <a:endParaRPr lang="en-US" sz="1830" b="1" dirty="0">
                <a:solidFill>
                  <a:srgbClr val="F3901D"/>
                </a:solidFill>
                <a:latin typeface="Calibri"/>
              </a:endParaRPr>
            </a:p>
          </p:txBody>
        </p:sp>
        <p:sp>
          <p:nvSpPr>
            <p:cNvPr id="13" name="TextBox 12"/>
            <p:cNvSpPr txBox="1"/>
            <p:nvPr/>
          </p:nvSpPr>
          <p:spPr>
            <a:xfrm>
              <a:off x="5387789" y="1852011"/>
              <a:ext cx="591203" cy="348130"/>
            </a:xfrm>
            <a:prstGeom prst="rect">
              <a:avLst/>
            </a:prstGeom>
            <a:noFill/>
            <a:ln w="9525">
              <a:noFill/>
              <a:miter lim="800000"/>
              <a:headEnd/>
              <a:tailEnd/>
            </a:ln>
          </p:spPr>
          <p:txBody>
            <a:bodyPr vert="horz" wrap="none" lIns="0" tIns="0" rIns="0" bIns="0" numCol="1" rtlCol="0" anchor="t" anchorCtr="0" compatLnSpc="1">
              <a:prstTxWarp prst="textNoShape">
                <a:avLst/>
              </a:prstTxWarp>
              <a:spAutoFit/>
            </a:bodyPr>
            <a:lstStyle/>
            <a:p>
              <a:pPr defTabSz="896192" fontAlgn="base">
                <a:buClr>
                  <a:srgbClr val="6D6E71"/>
                </a:buClr>
              </a:pPr>
              <a:r>
                <a:rPr lang="en-GB" sz="1830" b="1" dirty="0">
                  <a:solidFill>
                    <a:srgbClr val="000066"/>
                  </a:solidFill>
                  <a:latin typeface="Calibri"/>
                </a:rPr>
                <a:t>Services</a:t>
              </a:r>
              <a:endParaRPr lang="en-US" sz="1830" b="1" dirty="0">
                <a:solidFill>
                  <a:srgbClr val="000066"/>
                </a:solidFill>
                <a:latin typeface="Calibri"/>
              </a:endParaRPr>
            </a:p>
          </p:txBody>
        </p:sp>
        <p:grpSp>
          <p:nvGrpSpPr>
            <p:cNvPr id="14" name="Group 13"/>
            <p:cNvGrpSpPr/>
            <p:nvPr/>
          </p:nvGrpSpPr>
          <p:grpSpPr>
            <a:xfrm>
              <a:off x="5211465" y="2445446"/>
              <a:ext cx="1837641" cy="3983453"/>
              <a:chOff x="5211465" y="2445446"/>
              <a:chExt cx="1837641" cy="3983453"/>
            </a:xfrm>
          </p:grpSpPr>
          <p:grpSp>
            <p:nvGrpSpPr>
              <p:cNvPr id="48" name="Group 47"/>
              <p:cNvGrpSpPr/>
              <p:nvPr/>
            </p:nvGrpSpPr>
            <p:grpSpPr>
              <a:xfrm>
                <a:off x="5246182" y="2453850"/>
                <a:ext cx="888747" cy="804567"/>
                <a:chOff x="5246182" y="2453850"/>
                <a:chExt cx="888747" cy="804567"/>
              </a:xfrm>
            </p:grpSpPr>
            <p:pic>
              <p:nvPicPr>
                <p:cNvPr id="67" name="Picture 11" descr="http://www.subaru.com/content/articles/company/cpo/main.jpg"/>
                <p:cNvPicPr>
                  <a:picLocks noChangeArrowheads="1"/>
                </p:cNvPicPr>
                <p:nvPr/>
              </p:nvPicPr>
              <p:blipFill>
                <a:blip r:embed="rId12" cstate="screen">
                  <a:grayscl/>
                </a:blip>
                <a:stretch>
                  <a:fillRect/>
                </a:stretch>
              </p:blipFill>
              <p:spPr bwMode="auto">
                <a:xfrm>
                  <a:off x="5406758" y="2453850"/>
                  <a:ext cx="589931" cy="472706"/>
                </a:xfrm>
                <a:prstGeom prst="roundRect">
                  <a:avLst>
                    <a:gd name="adj" fmla="val 8594"/>
                  </a:avLst>
                </a:prstGeom>
                <a:solidFill>
                  <a:srgbClr val="FFFFFF">
                    <a:shade val="85000"/>
                  </a:srgbClr>
                </a:solidFill>
                <a:ln>
                  <a:solidFill>
                    <a:srgbClr val="6D6E71"/>
                  </a:solidFill>
                </a:ln>
                <a:effectLst/>
              </p:spPr>
            </p:pic>
            <p:sp>
              <p:nvSpPr>
                <p:cNvPr id="68" name="TextBox 67"/>
                <p:cNvSpPr txBox="1"/>
                <p:nvPr/>
              </p:nvSpPr>
              <p:spPr>
                <a:xfrm>
                  <a:off x="5246182" y="2947579"/>
                  <a:ext cx="888747" cy="310838"/>
                </a:xfrm>
                <a:prstGeom prst="rect">
                  <a:avLst/>
                </a:prstGeom>
                <a:noFill/>
              </p:spPr>
              <p:txBody>
                <a:bodyPr wrap="square" rtlCol="0">
                  <a:spAutoFit/>
                </a:bodyPr>
                <a:lstStyle/>
                <a:p>
                  <a:pPr algn="ctr" defTabSz="896192"/>
                  <a:r>
                    <a:rPr lang="en-US" sz="1046" b="1" dirty="0">
                      <a:solidFill>
                        <a:prstClr val="black"/>
                      </a:solidFill>
                      <a:latin typeface="Calibri"/>
                      <a:cs typeface="Arial" pitchFamily="34" charset="0"/>
                    </a:rPr>
                    <a:t>After Market</a:t>
                  </a:r>
                </a:p>
              </p:txBody>
            </p:sp>
          </p:grpSp>
          <p:grpSp>
            <p:nvGrpSpPr>
              <p:cNvPr id="49" name="Group 48"/>
              <p:cNvGrpSpPr/>
              <p:nvPr/>
            </p:nvGrpSpPr>
            <p:grpSpPr>
              <a:xfrm>
                <a:off x="6068708" y="2445446"/>
                <a:ext cx="893211" cy="812974"/>
                <a:chOff x="6068708" y="2445446"/>
                <a:chExt cx="893211" cy="812974"/>
              </a:xfrm>
            </p:grpSpPr>
            <p:pic>
              <p:nvPicPr>
                <p:cNvPr id="65" name="Picture 7" descr="C:\Documents and Settings\JL76912\Desktop\overview.jpg"/>
                <p:cNvPicPr preferRelativeResize="0">
                  <a:picLocks noChangeArrowheads="1"/>
                </p:cNvPicPr>
                <p:nvPr/>
              </p:nvPicPr>
              <p:blipFill>
                <a:blip r:embed="rId13" cstate="screen">
                  <a:grayscl/>
                </a:blip>
                <a:srcRect/>
                <a:stretch>
                  <a:fillRect/>
                </a:stretch>
              </p:blipFill>
              <p:spPr bwMode="auto">
                <a:xfrm rot="5400000">
                  <a:off x="6284509" y="2384611"/>
                  <a:ext cx="490635" cy="612305"/>
                </a:xfrm>
                <a:prstGeom prst="roundRect">
                  <a:avLst>
                    <a:gd name="adj" fmla="val 8594"/>
                  </a:avLst>
                </a:prstGeom>
                <a:solidFill>
                  <a:srgbClr val="FFFFFF">
                    <a:shade val="85000"/>
                  </a:srgbClr>
                </a:solidFill>
                <a:ln>
                  <a:solidFill>
                    <a:srgbClr val="6D6E71"/>
                  </a:solidFill>
                </a:ln>
                <a:effectLst/>
              </p:spPr>
            </p:pic>
            <p:sp>
              <p:nvSpPr>
                <p:cNvPr id="66" name="TextBox 65"/>
                <p:cNvSpPr txBox="1"/>
                <p:nvPr/>
              </p:nvSpPr>
              <p:spPr>
                <a:xfrm>
                  <a:off x="6068708" y="2947582"/>
                  <a:ext cx="893211" cy="310838"/>
                </a:xfrm>
                <a:prstGeom prst="rect">
                  <a:avLst/>
                </a:prstGeom>
                <a:noFill/>
              </p:spPr>
              <p:txBody>
                <a:bodyPr wrap="square" rtlCol="0">
                  <a:spAutoFit/>
                </a:bodyPr>
                <a:lstStyle/>
                <a:p>
                  <a:pPr algn="ctr" defTabSz="896192"/>
                  <a:r>
                    <a:rPr lang="en-US" sz="1046" b="1" dirty="0">
                      <a:solidFill>
                        <a:prstClr val="black"/>
                      </a:solidFill>
                      <a:latin typeface="Calibri"/>
                      <a:cs typeface="Arial" pitchFamily="34" charset="0"/>
                    </a:rPr>
                    <a:t>Components</a:t>
                  </a:r>
                </a:p>
              </p:txBody>
            </p:sp>
          </p:grpSp>
          <p:grpSp>
            <p:nvGrpSpPr>
              <p:cNvPr id="50" name="Group 49"/>
              <p:cNvGrpSpPr/>
              <p:nvPr/>
            </p:nvGrpSpPr>
            <p:grpSpPr>
              <a:xfrm>
                <a:off x="6072776" y="3437593"/>
                <a:ext cx="976330" cy="833855"/>
                <a:chOff x="6072776" y="3437593"/>
                <a:chExt cx="976330" cy="833855"/>
              </a:xfrm>
            </p:grpSpPr>
            <p:pic>
              <p:nvPicPr>
                <p:cNvPr id="63" name="Picture 6" descr="http://tbn0.google.com/images?q=tbn:wGZUUcnf5mC6iM:http://www.hull.ac.uk/elements/visitors/entertainment.jpg">
                  <a:hlinkClick r:id="rId14"/>
                </p:cNvPr>
                <p:cNvPicPr preferRelativeResize="0">
                  <a:picLocks noChangeArrowheads="1"/>
                </p:cNvPicPr>
                <p:nvPr/>
              </p:nvPicPr>
              <p:blipFill>
                <a:blip r:embed="rId15" cstate="screen">
                  <a:grayscl/>
                </a:blip>
                <a:srcRect/>
                <a:stretch>
                  <a:fillRect/>
                </a:stretch>
              </p:blipFill>
              <p:spPr bwMode="auto">
                <a:xfrm>
                  <a:off x="6218695" y="3437593"/>
                  <a:ext cx="622263" cy="498613"/>
                </a:xfrm>
                <a:prstGeom prst="roundRect">
                  <a:avLst>
                    <a:gd name="adj" fmla="val 8594"/>
                  </a:avLst>
                </a:prstGeom>
                <a:solidFill>
                  <a:srgbClr val="FFFFFF">
                    <a:shade val="85000"/>
                  </a:srgbClr>
                </a:solidFill>
                <a:ln>
                  <a:solidFill>
                    <a:srgbClr val="6D6E71"/>
                  </a:solidFill>
                </a:ln>
                <a:effectLst/>
              </p:spPr>
            </p:pic>
            <p:sp>
              <p:nvSpPr>
                <p:cNvPr id="64" name="TextBox 63"/>
                <p:cNvSpPr txBox="1"/>
                <p:nvPr/>
              </p:nvSpPr>
              <p:spPr>
                <a:xfrm>
                  <a:off x="6072776" y="3960610"/>
                  <a:ext cx="976330" cy="310838"/>
                </a:xfrm>
                <a:prstGeom prst="rect">
                  <a:avLst/>
                </a:prstGeom>
                <a:noFill/>
              </p:spPr>
              <p:txBody>
                <a:bodyPr wrap="square" rtlCol="0">
                  <a:spAutoFit/>
                </a:bodyPr>
                <a:lstStyle/>
                <a:p>
                  <a:pPr algn="ctr" defTabSz="896192"/>
                  <a:r>
                    <a:rPr lang="en-US" sz="1046" b="1" dirty="0">
                      <a:solidFill>
                        <a:prstClr val="black"/>
                      </a:solidFill>
                      <a:latin typeface="Calibri"/>
                      <a:cs typeface="Arial" pitchFamily="34" charset="0"/>
                    </a:rPr>
                    <a:t>Entertainment</a:t>
                  </a:r>
                </a:p>
              </p:txBody>
            </p:sp>
          </p:grpSp>
          <p:grpSp>
            <p:nvGrpSpPr>
              <p:cNvPr id="51" name="Group 50"/>
              <p:cNvGrpSpPr/>
              <p:nvPr/>
            </p:nvGrpSpPr>
            <p:grpSpPr>
              <a:xfrm>
                <a:off x="5262065" y="4498940"/>
                <a:ext cx="833664" cy="805325"/>
                <a:chOff x="5262065" y="4498940"/>
                <a:chExt cx="833664" cy="805325"/>
              </a:xfrm>
            </p:grpSpPr>
            <p:sp>
              <p:nvSpPr>
                <p:cNvPr id="61" name="TextBox 60"/>
                <p:cNvSpPr txBox="1"/>
                <p:nvPr/>
              </p:nvSpPr>
              <p:spPr>
                <a:xfrm>
                  <a:off x="5262065" y="5018443"/>
                  <a:ext cx="833664" cy="285822"/>
                </a:xfrm>
                <a:prstGeom prst="rect">
                  <a:avLst/>
                </a:prstGeom>
                <a:noFill/>
              </p:spPr>
              <p:txBody>
                <a:bodyPr wrap="square" rtlCol="0">
                  <a:spAutoFit/>
                </a:bodyPr>
                <a:lstStyle/>
                <a:p>
                  <a:pPr algn="ctr" defTabSz="896192"/>
                  <a:r>
                    <a:rPr lang="en-US" sz="915" b="1" dirty="0">
                      <a:solidFill>
                        <a:prstClr val="black"/>
                      </a:solidFill>
                      <a:latin typeface="Calibri"/>
                      <a:cs typeface="Arial" pitchFamily="34" charset="0"/>
                    </a:rPr>
                    <a:t>Financial Services</a:t>
                  </a:r>
                </a:p>
              </p:txBody>
            </p:sp>
            <p:pic>
              <p:nvPicPr>
                <p:cNvPr id="62" name="Picture 9" descr="Mahindra Vehicle Financing"/>
                <p:cNvPicPr>
                  <a:picLocks noChangeArrowheads="1"/>
                </p:cNvPicPr>
                <p:nvPr/>
              </p:nvPicPr>
              <p:blipFill>
                <a:blip r:embed="rId16" cstate="screen">
                  <a:grayscl/>
                </a:blip>
                <a:srcRect/>
                <a:stretch>
                  <a:fillRect/>
                </a:stretch>
              </p:blipFill>
              <p:spPr bwMode="auto">
                <a:xfrm>
                  <a:off x="5391646" y="4498940"/>
                  <a:ext cx="620155" cy="496924"/>
                </a:xfrm>
                <a:prstGeom prst="roundRect">
                  <a:avLst>
                    <a:gd name="adj" fmla="val 8594"/>
                  </a:avLst>
                </a:prstGeom>
                <a:solidFill>
                  <a:srgbClr val="FFFFFF">
                    <a:shade val="85000"/>
                  </a:srgbClr>
                </a:solidFill>
                <a:ln>
                  <a:solidFill>
                    <a:srgbClr val="6D6E71"/>
                  </a:solidFill>
                </a:ln>
                <a:effectLst/>
              </p:spPr>
            </p:pic>
          </p:grpSp>
          <p:grpSp>
            <p:nvGrpSpPr>
              <p:cNvPr id="52" name="Group 51"/>
              <p:cNvGrpSpPr/>
              <p:nvPr/>
            </p:nvGrpSpPr>
            <p:grpSpPr>
              <a:xfrm>
                <a:off x="6054247" y="4492356"/>
                <a:ext cx="982700" cy="938490"/>
                <a:chOff x="6054247" y="4492356"/>
                <a:chExt cx="982700" cy="938490"/>
              </a:xfrm>
            </p:grpSpPr>
            <p:pic>
              <p:nvPicPr>
                <p:cNvPr id="59" name="Picture 2" descr="http://www.mahindra.com/images/infrastructuredvpm/infraoverview.jpg"/>
                <p:cNvPicPr preferRelativeResize="0">
                  <a:picLocks noChangeArrowheads="1"/>
                </p:cNvPicPr>
                <p:nvPr/>
              </p:nvPicPr>
              <p:blipFill>
                <a:blip r:embed="rId17" cstate="screen">
                  <a:grayscl/>
                </a:blip>
                <a:srcRect/>
                <a:stretch>
                  <a:fillRect/>
                </a:stretch>
              </p:blipFill>
              <p:spPr bwMode="auto">
                <a:xfrm>
                  <a:off x="6214155" y="4492356"/>
                  <a:ext cx="631342" cy="505888"/>
                </a:xfrm>
                <a:prstGeom prst="roundRect">
                  <a:avLst>
                    <a:gd name="adj" fmla="val 8594"/>
                  </a:avLst>
                </a:prstGeom>
                <a:solidFill>
                  <a:srgbClr val="FFFFFF">
                    <a:shade val="85000"/>
                  </a:srgbClr>
                </a:solidFill>
                <a:ln>
                  <a:solidFill>
                    <a:srgbClr val="6D6E71"/>
                  </a:solidFill>
                </a:ln>
                <a:effectLst/>
              </p:spPr>
            </p:pic>
            <p:sp>
              <p:nvSpPr>
                <p:cNvPr id="60" name="TextBox 59"/>
                <p:cNvSpPr txBox="1"/>
                <p:nvPr/>
              </p:nvSpPr>
              <p:spPr>
                <a:xfrm>
                  <a:off x="6054247" y="5018440"/>
                  <a:ext cx="982700" cy="412406"/>
                </a:xfrm>
                <a:prstGeom prst="rect">
                  <a:avLst/>
                </a:prstGeom>
                <a:noFill/>
              </p:spPr>
              <p:txBody>
                <a:bodyPr wrap="square" rtlCol="0">
                  <a:spAutoFit/>
                </a:bodyPr>
                <a:lstStyle/>
                <a:p>
                  <a:pPr algn="ctr" defTabSz="896192"/>
                  <a:r>
                    <a:rPr lang="en-US" sz="784" b="1" dirty="0">
                      <a:solidFill>
                        <a:prstClr val="black"/>
                      </a:solidFill>
                      <a:latin typeface="Calibri"/>
                      <a:cs typeface="Arial" pitchFamily="34" charset="0"/>
                    </a:rPr>
                    <a:t>Infrastructure Development </a:t>
                  </a:r>
                </a:p>
              </p:txBody>
            </p:sp>
          </p:grpSp>
          <p:grpSp>
            <p:nvGrpSpPr>
              <p:cNvPr id="53" name="Group 52"/>
              <p:cNvGrpSpPr/>
              <p:nvPr/>
            </p:nvGrpSpPr>
            <p:grpSpPr>
              <a:xfrm>
                <a:off x="5378270" y="5501589"/>
                <a:ext cx="764396" cy="927310"/>
                <a:chOff x="5378270" y="5501589"/>
                <a:chExt cx="764396" cy="927310"/>
              </a:xfrm>
            </p:grpSpPr>
            <p:pic>
              <p:nvPicPr>
                <p:cNvPr id="57" name="Picture 19" descr="SB_1.JPG"/>
                <p:cNvPicPr>
                  <a:picLocks/>
                </p:cNvPicPr>
                <p:nvPr/>
              </p:nvPicPr>
              <p:blipFill>
                <a:blip r:embed="rId18" cstate="screen">
                  <a:grayscl/>
                </a:blip>
                <a:srcRect/>
                <a:stretch>
                  <a:fillRect/>
                </a:stretch>
              </p:blipFill>
              <p:spPr bwMode="auto">
                <a:xfrm>
                  <a:off x="5390250" y="5501589"/>
                  <a:ext cx="622946" cy="499161"/>
                </a:xfrm>
                <a:prstGeom prst="roundRect">
                  <a:avLst>
                    <a:gd name="adj" fmla="val 8594"/>
                  </a:avLst>
                </a:prstGeom>
                <a:solidFill>
                  <a:srgbClr val="FFFFFF">
                    <a:shade val="85000"/>
                  </a:srgbClr>
                </a:solidFill>
                <a:ln>
                  <a:solidFill>
                    <a:srgbClr val="6D6E71"/>
                  </a:solidFill>
                </a:ln>
                <a:effectLst/>
              </p:spPr>
            </p:pic>
            <p:sp>
              <p:nvSpPr>
                <p:cNvPr id="58" name="TextBox 57"/>
                <p:cNvSpPr txBox="1"/>
                <p:nvPr/>
              </p:nvSpPr>
              <p:spPr>
                <a:xfrm>
                  <a:off x="5378270" y="5969129"/>
                  <a:ext cx="764396" cy="459770"/>
                </a:xfrm>
                <a:prstGeom prst="rect">
                  <a:avLst/>
                </a:prstGeom>
                <a:noFill/>
              </p:spPr>
              <p:txBody>
                <a:bodyPr wrap="square" rtlCol="0">
                  <a:spAutoFit/>
                </a:bodyPr>
                <a:lstStyle/>
                <a:p>
                  <a:pPr defTabSz="896192"/>
                  <a:r>
                    <a:rPr lang="en-US" sz="915" b="1" dirty="0">
                      <a:solidFill>
                        <a:prstClr val="black"/>
                      </a:solidFill>
                      <a:latin typeface="Calibri"/>
                      <a:cs typeface="Arial" pitchFamily="34" charset="0"/>
                    </a:rPr>
                    <a:t>Specialty </a:t>
                  </a:r>
                  <a:br>
                    <a:rPr lang="en-US" sz="915" b="1" dirty="0">
                      <a:solidFill>
                        <a:prstClr val="black"/>
                      </a:solidFill>
                      <a:latin typeface="Calibri"/>
                      <a:cs typeface="Arial" pitchFamily="34" charset="0"/>
                    </a:rPr>
                  </a:br>
                  <a:r>
                    <a:rPr lang="en-US" sz="915" b="1" dirty="0">
                      <a:solidFill>
                        <a:prstClr val="black"/>
                      </a:solidFill>
                      <a:latin typeface="Calibri"/>
                      <a:cs typeface="Arial" pitchFamily="34" charset="0"/>
                    </a:rPr>
                    <a:t>Business</a:t>
                  </a:r>
                </a:p>
              </p:txBody>
            </p:sp>
          </p:grpSp>
          <p:grpSp>
            <p:nvGrpSpPr>
              <p:cNvPr id="54" name="Group 53"/>
              <p:cNvGrpSpPr/>
              <p:nvPr/>
            </p:nvGrpSpPr>
            <p:grpSpPr>
              <a:xfrm>
                <a:off x="5211465" y="3444176"/>
                <a:ext cx="1036934" cy="780072"/>
                <a:chOff x="5211465" y="3444176"/>
                <a:chExt cx="1036934" cy="780072"/>
              </a:xfrm>
            </p:grpSpPr>
            <p:pic>
              <p:nvPicPr>
                <p:cNvPr id="55" name="Picture 4" descr="http://www.mahindra.com/images/tradefinancialservices/overview.gif"/>
                <p:cNvPicPr preferRelativeResize="0">
                  <a:picLocks noChangeArrowheads="1"/>
                </p:cNvPicPr>
                <p:nvPr/>
              </p:nvPicPr>
              <p:blipFill>
                <a:blip r:embed="rId19" cstate="screen">
                  <a:grayscl/>
                </a:blip>
                <a:stretch>
                  <a:fillRect/>
                </a:stretch>
              </p:blipFill>
              <p:spPr bwMode="auto">
                <a:xfrm>
                  <a:off x="5396185" y="3444176"/>
                  <a:ext cx="611077" cy="489649"/>
                </a:xfrm>
                <a:prstGeom prst="roundRect">
                  <a:avLst>
                    <a:gd name="adj" fmla="val 8594"/>
                  </a:avLst>
                </a:prstGeom>
                <a:solidFill>
                  <a:srgbClr val="FFFFFF">
                    <a:shade val="85000"/>
                  </a:srgbClr>
                </a:solidFill>
                <a:ln>
                  <a:solidFill>
                    <a:srgbClr val="6D6E71"/>
                  </a:solidFill>
                </a:ln>
                <a:effectLst/>
              </p:spPr>
            </p:pic>
            <p:sp>
              <p:nvSpPr>
                <p:cNvPr id="56" name="TextBox 55"/>
                <p:cNvSpPr txBox="1"/>
                <p:nvPr/>
              </p:nvSpPr>
              <p:spPr>
                <a:xfrm>
                  <a:off x="5211465" y="3963209"/>
                  <a:ext cx="1036934" cy="261039"/>
                </a:xfrm>
                <a:prstGeom prst="rect">
                  <a:avLst/>
                </a:prstGeom>
                <a:noFill/>
              </p:spPr>
              <p:txBody>
                <a:bodyPr wrap="square" rtlCol="0">
                  <a:spAutoFit/>
                </a:bodyPr>
                <a:lstStyle/>
                <a:p>
                  <a:pPr algn="ctr" defTabSz="896192"/>
                  <a:r>
                    <a:rPr lang="en-US" sz="784" b="1" dirty="0">
                      <a:solidFill>
                        <a:prstClr val="black"/>
                      </a:solidFill>
                      <a:latin typeface="Calibri"/>
                      <a:cs typeface="Arial" pitchFamily="34" charset="0"/>
                    </a:rPr>
                    <a:t>Energy, Retail  &amp; Logistics</a:t>
                  </a:r>
                </a:p>
              </p:txBody>
            </p:sp>
          </p:grpSp>
        </p:grpSp>
        <p:grpSp>
          <p:nvGrpSpPr>
            <p:cNvPr id="15" name="Group 14"/>
            <p:cNvGrpSpPr/>
            <p:nvPr/>
          </p:nvGrpSpPr>
          <p:grpSpPr>
            <a:xfrm>
              <a:off x="5307105" y="3266891"/>
              <a:ext cx="1619435" cy="2129864"/>
              <a:chOff x="5307105" y="3266891"/>
              <a:chExt cx="1619435" cy="2129864"/>
            </a:xfrm>
          </p:grpSpPr>
          <p:cxnSp>
            <p:nvCxnSpPr>
              <p:cNvPr id="45" name="Straight Connector 44"/>
              <p:cNvCxnSpPr/>
              <p:nvPr/>
            </p:nvCxnSpPr>
            <p:spPr>
              <a:xfrm>
                <a:off x="5348006" y="3266891"/>
                <a:ext cx="1518957" cy="0"/>
              </a:xfrm>
              <a:prstGeom prst="line">
                <a:avLst/>
              </a:prstGeom>
              <a:ln w="6350">
                <a:solidFill>
                  <a:srgbClr val="6D6E71"/>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329515" y="4320990"/>
                <a:ext cx="1597025" cy="0"/>
              </a:xfrm>
              <a:prstGeom prst="line">
                <a:avLst/>
              </a:prstGeom>
              <a:ln w="6350">
                <a:solidFill>
                  <a:srgbClr val="6D6E71"/>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307105" y="5396755"/>
                <a:ext cx="1597025" cy="0"/>
              </a:xfrm>
              <a:prstGeom prst="line">
                <a:avLst/>
              </a:prstGeom>
              <a:ln w="6350">
                <a:solidFill>
                  <a:srgbClr val="6D6E71"/>
                </a:solidFill>
                <a:prstDash val="dash"/>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7155181" y="1852011"/>
              <a:ext cx="1268506" cy="464869"/>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defTabSz="896192" fontAlgn="base">
                <a:lnSpc>
                  <a:spcPts val="1372"/>
                </a:lnSpc>
                <a:buClr>
                  <a:srgbClr val="6D6E71"/>
                </a:buClr>
              </a:pPr>
              <a:r>
                <a:rPr lang="en-GB" sz="1830" b="1" dirty="0">
                  <a:solidFill>
                    <a:srgbClr val="0070C0"/>
                  </a:solidFill>
                  <a:latin typeface="Calibri"/>
                </a:rPr>
                <a:t>Business &amp; </a:t>
              </a:r>
              <a:br>
                <a:rPr lang="en-GB" sz="1830" b="1" dirty="0">
                  <a:solidFill>
                    <a:srgbClr val="0070C0"/>
                  </a:solidFill>
                  <a:latin typeface="Calibri"/>
                </a:rPr>
              </a:br>
              <a:r>
                <a:rPr lang="en-GB" sz="1830" b="1" dirty="0">
                  <a:solidFill>
                    <a:srgbClr val="0070C0"/>
                  </a:solidFill>
                  <a:latin typeface="Calibri"/>
                </a:rPr>
                <a:t>IT Services</a:t>
              </a:r>
            </a:p>
          </p:txBody>
        </p:sp>
        <p:grpSp>
          <p:nvGrpSpPr>
            <p:cNvPr id="17" name="Group 16"/>
            <p:cNvGrpSpPr/>
            <p:nvPr/>
          </p:nvGrpSpPr>
          <p:grpSpPr>
            <a:xfrm>
              <a:off x="7135905" y="3294530"/>
              <a:ext cx="1518957" cy="981635"/>
              <a:chOff x="7135905" y="3294530"/>
              <a:chExt cx="1518957" cy="981635"/>
            </a:xfrm>
          </p:grpSpPr>
          <p:cxnSp>
            <p:nvCxnSpPr>
              <p:cNvPr id="43" name="Straight Connector 42"/>
              <p:cNvCxnSpPr/>
              <p:nvPr/>
            </p:nvCxnSpPr>
            <p:spPr>
              <a:xfrm>
                <a:off x="7135905" y="3294530"/>
                <a:ext cx="1518957" cy="0"/>
              </a:xfrm>
              <a:prstGeom prst="line">
                <a:avLst/>
              </a:prstGeom>
              <a:ln w="6350">
                <a:solidFill>
                  <a:srgbClr val="6D6E71"/>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135905" y="4276165"/>
                <a:ext cx="1518957" cy="0"/>
              </a:xfrm>
              <a:prstGeom prst="line">
                <a:avLst/>
              </a:prstGeom>
              <a:ln w="6350">
                <a:solidFill>
                  <a:srgbClr val="6D6E71"/>
                </a:solidFill>
                <a:prstDash val="dash"/>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6956013" y="2439419"/>
              <a:ext cx="1779065" cy="3845879"/>
              <a:chOff x="6956013" y="2439419"/>
              <a:chExt cx="1779065" cy="3845879"/>
            </a:xfrm>
          </p:grpSpPr>
          <p:grpSp>
            <p:nvGrpSpPr>
              <p:cNvPr id="22" name="Group 21"/>
              <p:cNvGrpSpPr/>
              <p:nvPr/>
            </p:nvGrpSpPr>
            <p:grpSpPr>
              <a:xfrm>
                <a:off x="6956013" y="2439419"/>
                <a:ext cx="1779065" cy="3845879"/>
                <a:chOff x="6956013" y="2439419"/>
                <a:chExt cx="1779065" cy="3845879"/>
              </a:xfrm>
            </p:grpSpPr>
            <p:grpSp>
              <p:nvGrpSpPr>
                <p:cNvPr id="25" name="Group 24"/>
                <p:cNvGrpSpPr/>
                <p:nvPr/>
              </p:nvGrpSpPr>
              <p:grpSpPr>
                <a:xfrm>
                  <a:off x="6956013" y="2439419"/>
                  <a:ext cx="1047906" cy="802833"/>
                  <a:chOff x="6956013" y="2439419"/>
                  <a:chExt cx="1047906" cy="802833"/>
                </a:xfrm>
              </p:grpSpPr>
              <p:pic>
                <p:nvPicPr>
                  <p:cNvPr id="41" name="Picture 40" descr="mahindra IT 1.jpg"/>
                  <p:cNvPicPr>
                    <a:picLocks/>
                  </p:cNvPicPr>
                  <p:nvPr/>
                </p:nvPicPr>
                <p:blipFill>
                  <a:blip r:embed="rId20" cstate="screen">
                    <a:grayscl/>
                  </a:blip>
                  <a:stretch>
                    <a:fillRect/>
                  </a:stretch>
                </p:blipFill>
                <p:spPr>
                  <a:xfrm>
                    <a:off x="7175828" y="2439419"/>
                    <a:ext cx="625772" cy="501425"/>
                  </a:xfrm>
                  <a:prstGeom prst="roundRect">
                    <a:avLst>
                      <a:gd name="adj" fmla="val 8594"/>
                    </a:avLst>
                  </a:prstGeom>
                  <a:solidFill>
                    <a:srgbClr val="FFFFFF">
                      <a:shade val="85000"/>
                    </a:srgbClr>
                  </a:solidFill>
                  <a:ln>
                    <a:solidFill>
                      <a:srgbClr val="6D6E71"/>
                    </a:solidFill>
                  </a:ln>
                  <a:effectLst/>
                </p:spPr>
              </p:pic>
              <p:sp>
                <p:nvSpPr>
                  <p:cNvPr id="42" name="TextBox 41"/>
                  <p:cNvSpPr txBox="1"/>
                  <p:nvPr/>
                </p:nvSpPr>
                <p:spPr>
                  <a:xfrm>
                    <a:off x="6956013" y="2931414"/>
                    <a:ext cx="1047906" cy="310838"/>
                  </a:xfrm>
                  <a:prstGeom prst="rect">
                    <a:avLst/>
                  </a:prstGeom>
                  <a:noFill/>
                </p:spPr>
                <p:txBody>
                  <a:bodyPr wrap="square" rtlCol="0">
                    <a:spAutoFit/>
                  </a:bodyPr>
                  <a:lstStyle/>
                  <a:p>
                    <a:pPr algn="ctr" defTabSz="896192"/>
                    <a:r>
                      <a:rPr lang="en-US" sz="1046" b="1" dirty="0">
                        <a:solidFill>
                          <a:srgbClr val="C00000"/>
                        </a:solidFill>
                        <a:latin typeface="Calibri"/>
                        <a:cs typeface="Arial" pitchFamily="34" charset="0"/>
                      </a:rPr>
                      <a:t>Tech Mahindra </a:t>
                    </a:r>
                  </a:p>
                </p:txBody>
              </p:sp>
            </p:grpSp>
            <p:grpSp>
              <p:nvGrpSpPr>
                <p:cNvPr id="26" name="Group 25"/>
                <p:cNvGrpSpPr/>
                <p:nvPr/>
              </p:nvGrpSpPr>
              <p:grpSpPr>
                <a:xfrm>
                  <a:off x="7841866" y="5410479"/>
                  <a:ext cx="893212" cy="874819"/>
                  <a:chOff x="7841866" y="5410479"/>
                  <a:chExt cx="893212" cy="874819"/>
                </a:xfrm>
              </p:grpSpPr>
              <p:pic>
                <p:nvPicPr>
                  <p:cNvPr id="39" name="Picture 38" descr="mahindra IT 3.jpg"/>
                  <p:cNvPicPr>
                    <a:picLocks/>
                  </p:cNvPicPr>
                  <p:nvPr/>
                </p:nvPicPr>
                <p:blipFill>
                  <a:blip r:embed="rId21" cstate="screen">
                    <a:grayscl/>
                  </a:blip>
                  <a:stretch>
                    <a:fillRect/>
                  </a:stretch>
                </p:blipFill>
                <p:spPr>
                  <a:xfrm>
                    <a:off x="7980663" y="5410479"/>
                    <a:ext cx="637660" cy="510950"/>
                  </a:xfrm>
                  <a:prstGeom prst="roundRect">
                    <a:avLst>
                      <a:gd name="adj" fmla="val 8594"/>
                    </a:avLst>
                  </a:prstGeom>
                  <a:solidFill>
                    <a:srgbClr val="FFFFFF">
                      <a:shade val="85000"/>
                    </a:srgbClr>
                  </a:solidFill>
                  <a:ln>
                    <a:solidFill>
                      <a:srgbClr val="6D6E71"/>
                    </a:solidFill>
                  </a:ln>
                  <a:effectLst/>
                </p:spPr>
              </p:pic>
              <p:sp>
                <p:nvSpPr>
                  <p:cNvPr id="40" name="TextBox 39"/>
                  <p:cNvSpPr txBox="1"/>
                  <p:nvPr/>
                </p:nvSpPr>
                <p:spPr>
                  <a:xfrm>
                    <a:off x="7841866" y="5974460"/>
                    <a:ext cx="893212" cy="310838"/>
                  </a:xfrm>
                  <a:prstGeom prst="rect">
                    <a:avLst/>
                  </a:prstGeom>
                  <a:noFill/>
                </p:spPr>
                <p:txBody>
                  <a:bodyPr wrap="square" rtlCol="0">
                    <a:spAutoFit/>
                  </a:bodyPr>
                  <a:lstStyle/>
                  <a:p>
                    <a:pPr algn="ctr" defTabSz="896192"/>
                    <a:r>
                      <a:rPr lang="en-US" sz="1046" b="1" dirty="0">
                        <a:solidFill>
                          <a:prstClr val="black"/>
                        </a:solidFill>
                        <a:latin typeface="Calibri"/>
                        <a:cs typeface="Arial" pitchFamily="34" charset="0"/>
                      </a:rPr>
                      <a:t>Bristlecone</a:t>
                    </a:r>
                  </a:p>
                </p:txBody>
              </p:sp>
            </p:grpSp>
            <p:grpSp>
              <p:nvGrpSpPr>
                <p:cNvPr id="27" name="Group 26"/>
                <p:cNvGrpSpPr/>
                <p:nvPr/>
              </p:nvGrpSpPr>
              <p:grpSpPr>
                <a:xfrm>
                  <a:off x="7041545" y="3419067"/>
                  <a:ext cx="893212" cy="856457"/>
                  <a:chOff x="7041545" y="3419067"/>
                  <a:chExt cx="893212" cy="856457"/>
                </a:xfrm>
              </p:grpSpPr>
              <p:pic>
                <p:nvPicPr>
                  <p:cNvPr id="37" name="Picture 36" descr="mahindra IT 2.jpg"/>
                  <p:cNvPicPr>
                    <a:picLocks/>
                  </p:cNvPicPr>
                  <p:nvPr/>
                </p:nvPicPr>
                <p:blipFill>
                  <a:blip r:embed="rId22" cstate="screen">
                    <a:grayscl/>
                  </a:blip>
                  <a:stretch>
                    <a:fillRect/>
                  </a:stretch>
                </p:blipFill>
                <p:spPr>
                  <a:xfrm>
                    <a:off x="7170715" y="3419067"/>
                    <a:ext cx="637404" cy="510745"/>
                  </a:xfrm>
                  <a:prstGeom prst="roundRect">
                    <a:avLst>
                      <a:gd name="adj" fmla="val 8594"/>
                    </a:avLst>
                  </a:prstGeom>
                  <a:solidFill>
                    <a:srgbClr val="FFFFFF">
                      <a:shade val="85000"/>
                    </a:srgbClr>
                  </a:solidFill>
                  <a:ln>
                    <a:solidFill>
                      <a:srgbClr val="6D6E71"/>
                    </a:solidFill>
                  </a:ln>
                  <a:effectLst/>
                </p:spPr>
              </p:pic>
              <p:sp>
                <p:nvSpPr>
                  <p:cNvPr id="38" name="TextBox 37"/>
                  <p:cNvSpPr txBox="1"/>
                  <p:nvPr/>
                </p:nvSpPr>
                <p:spPr>
                  <a:xfrm>
                    <a:off x="7041545" y="3964686"/>
                    <a:ext cx="893212" cy="310838"/>
                  </a:xfrm>
                  <a:prstGeom prst="rect">
                    <a:avLst/>
                  </a:prstGeom>
                  <a:noFill/>
                </p:spPr>
                <p:txBody>
                  <a:bodyPr wrap="square" rtlCol="0">
                    <a:spAutoFit/>
                  </a:bodyPr>
                  <a:lstStyle/>
                  <a:p>
                    <a:pPr algn="ctr" defTabSz="896192"/>
                    <a:r>
                      <a:rPr lang="en-US" sz="1046" b="1" dirty="0">
                        <a:solidFill>
                          <a:prstClr val="black"/>
                        </a:solidFill>
                        <a:latin typeface="Calibri"/>
                        <a:cs typeface="Arial" pitchFamily="34" charset="0"/>
                      </a:rPr>
                      <a:t>LCC</a:t>
                    </a:r>
                  </a:p>
                </p:txBody>
              </p:sp>
            </p:grpSp>
            <p:grpSp>
              <p:nvGrpSpPr>
                <p:cNvPr id="28" name="Group 27"/>
                <p:cNvGrpSpPr/>
                <p:nvPr/>
              </p:nvGrpSpPr>
              <p:grpSpPr>
                <a:xfrm>
                  <a:off x="7099621" y="5410479"/>
                  <a:ext cx="893212" cy="874819"/>
                  <a:chOff x="7099621" y="5410479"/>
                  <a:chExt cx="893212" cy="874819"/>
                </a:xfrm>
              </p:grpSpPr>
              <p:pic>
                <p:nvPicPr>
                  <p:cNvPr id="35" name="Picture 34" descr="mahindra IT 3.jpg"/>
                  <p:cNvPicPr>
                    <a:picLocks/>
                  </p:cNvPicPr>
                  <p:nvPr/>
                </p:nvPicPr>
                <p:blipFill>
                  <a:blip r:embed="rId23" cstate="screen">
                    <a:grayscl/>
                  </a:blip>
                  <a:stretch>
                    <a:fillRect/>
                  </a:stretch>
                </p:blipFill>
                <p:spPr>
                  <a:xfrm>
                    <a:off x="7161120" y="5410479"/>
                    <a:ext cx="644910" cy="516759"/>
                  </a:xfrm>
                  <a:prstGeom prst="roundRect">
                    <a:avLst>
                      <a:gd name="adj" fmla="val 8594"/>
                    </a:avLst>
                  </a:prstGeom>
                  <a:solidFill>
                    <a:srgbClr val="FFFFFF">
                      <a:shade val="85000"/>
                    </a:srgbClr>
                  </a:solidFill>
                  <a:ln>
                    <a:solidFill>
                      <a:srgbClr val="6D6E71"/>
                    </a:solidFill>
                  </a:ln>
                  <a:effectLst/>
                </p:spPr>
              </p:pic>
              <p:sp>
                <p:nvSpPr>
                  <p:cNvPr id="36" name="TextBox 35"/>
                  <p:cNvSpPr txBox="1"/>
                  <p:nvPr/>
                </p:nvSpPr>
                <p:spPr>
                  <a:xfrm>
                    <a:off x="7099621" y="5974460"/>
                    <a:ext cx="893212" cy="310838"/>
                  </a:xfrm>
                  <a:prstGeom prst="rect">
                    <a:avLst/>
                  </a:prstGeom>
                  <a:noFill/>
                </p:spPr>
                <p:txBody>
                  <a:bodyPr wrap="square" rtlCol="0">
                    <a:spAutoFit/>
                  </a:bodyPr>
                  <a:lstStyle/>
                  <a:p>
                    <a:pPr algn="ctr" defTabSz="896192"/>
                    <a:r>
                      <a:rPr lang="en-US" sz="1046" b="1" dirty="0">
                        <a:solidFill>
                          <a:prstClr val="black"/>
                        </a:solidFill>
                        <a:latin typeface="Calibri"/>
                        <a:cs typeface="Arial" pitchFamily="34" charset="0"/>
                      </a:rPr>
                      <a:t>Dion</a:t>
                    </a:r>
                  </a:p>
                </p:txBody>
              </p:sp>
            </p:grpSp>
            <p:grpSp>
              <p:nvGrpSpPr>
                <p:cNvPr id="29" name="Group 28"/>
                <p:cNvGrpSpPr/>
                <p:nvPr/>
              </p:nvGrpSpPr>
              <p:grpSpPr>
                <a:xfrm>
                  <a:off x="7104888" y="4490819"/>
                  <a:ext cx="795528" cy="881989"/>
                  <a:chOff x="7104888" y="4490819"/>
                  <a:chExt cx="795528" cy="881989"/>
                </a:xfrm>
              </p:grpSpPr>
              <p:pic>
                <p:nvPicPr>
                  <p:cNvPr id="33" name="Picture 32" descr="mahindra IT 3.jpg"/>
                  <p:cNvPicPr>
                    <a:picLocks/>
                  </p:cNvPicPr>
                  <p:nvPr/>
                </p:nvPicPr>
                <p:blipFill>
                  <a:blip r:embed="rId24" cstate="screen">
                    <a:grayscl/>
                  </a:blip>
                  <a:stretch>
                    <a:fillRect/>
                  </a:stretch>
                </p:blipFill>
                <p:spPr>
                  <a:xfrm>
                    <a:off x="7161120" y="4490819"/>
                    <a:ext cx="648120" cy="519331"/>
                  </a:xfrm>
                  <a:prstGeom prst="roundRect">
                    <a:avLst>
                      <a:gd name="adj" fmla="val 8594"/>
                    </a:avLst>
                  </a:prstGeom>
                  <a:solidFill>
                    <a:srgbClr val="FFFFFF">
                      <a:shade val="85000"/>
                    </a:srgbClr>
                  </a:solidFill>
                  <a:ln>
                    <a:solidFill>
                      <a:srgbClr val="6D6E71"/>
                    </a:solidFill>
                  </a:ln>
                  <a:effectLst/>
                </p:spPr>
              </p:pic>
              <p:sp>
                <p:nvSpPr>
                  <p:cNvPr id="34" name="TextBox 33"/>
                  <p:cNvSpPr txBox="1"/>
                  <p:nvPr/>
                </p:nvSpPr>
                <p:spPr>
                  <a:xfrm>
                    <a:off x="7104888" y="5061970"/>
                    <a:ext cx="795528" cy="310838"/>
                  </a:xfrm>
                  <a:prstGeom prst="rect">
                    <a:avLst/>
                  </a:prstGeom>
                  <a:noFill/>
                </p:spPr>
                <p:txBody>
                  <a:bodyPr wrap="square" rtlCol="0">
                    <a:spAutoFit/>
                  </a:bodyPr>
                  <a:lstStyle/>
                  <a:p>
                    <a:pPr algn="ctr" defTabSz="896192"/>
                    <a:r>
                      <a:rPr lang="en-US" sz="1046" b="1" dirty="0" err="1">
                        <a:solidFill>
                          <a:prstClr val="black"/>
                        </a:solidFill>
                        <a:latin typeface="Calibri"/>
                        <a:cs typeface="Arial" pitchFamily="34" charset="0"/>
                      </a:rPr>
                      <a:t>Pininfarina</a:t>
                    </a:r>
                    <a:endParaRPr lang="en-US" sz="1046" b="1" dirty="0">
                      <a:solidFill>
                        <a:prstClr val="black"/>
                      </a:solidFill>
                      <a:latin typeface="Calibri"/>
                      <a:cs typeface="Arial" pitchFamily="34" charset="0"/>
                    </a:endParaRPr>
                  </a:p>
                </p:txBody>
              </p:sp>
            </p:grpSp>
            <p:grpSp>
              <p:nvGrpSpPr>
                <p:cNvPr id="30" name="Group 29"/>
                <p:cNvGrpSpPr/>
                <p:nvPr/>
              </p:nvGrpSpPr>
              <p:grpSpPr>
                <a:xfrm>
                  <a:off x="7841866" y="4490820"/>
                  <a:ext cx="893212" cy="863696"/>
                  <a:chOff x="7841866" y="4490820"/>
                  <a:chExt cx="893212" cy="863696"/>
                </a:xfrm>
              </p:grpSpPr>
              <p:pic>
                <p:nvPicPr>
                  <p:cNvPr id="31" name="Picture 30" descr="mahindra IT 3.jpg"/>
                  <p:cNvPicPr>
                    <a:picLocks/>
                  </p:cNvPicPr>
                  <p:nvPr/>
                </p:nvPicPr>
                <p:blipFill>
                  <a:blip r:embed="rId25" cstate="screen">
                    <a:grayscl/>
                  </a:blip>
                  <a:stretch>
                    <a:fillRect/>
                  </a:stretch>
                </p:blipFill>
                <p:spPr>
                  <a:xfrm>
                    <a:off x="7980663" y="4490820"/>
                    <a:ext cx="654064" cy="524094"/>
                  </a:xfrm>
                  <a:prstGeom prst="roundRect">
                    <a:avLst>
                      <a:gd name="adj" fmla="val 8594"/>
                    </a:avLst>
                  </a:prstGeom>
                  <a:solidFill>
                    <a:srgbClr val="FFFFFF">
                      <a:shade val="85000"/>
                    </a:srgbClr>
                  </a:solidFill>
                  <a:ln>
                    <a:solidFill>
                      <a:srgbClr val="6D6E71"/>
                    </a:solidFill>
                  </a:ln>
                  <a:effectLst/>
                </p:spPr>
              </p:pic>
              <p:sp>
                <p:nvSpPr>
                  <p:cNvPr id="32" name="TextBox 31"/>
                  <p:cNvSpPr txBox="1"/>
                  <p:nvPr/>
                </p:nvSpPr>
                <p:spPr>
                  <a:xfrm>
                    <a:off x="7841866" y="5043678"/>
                    <a:ext cx="893212" cy="310838"/>
                  </a:xfrm>
                  <a:prstGeom prst="rect">
                    <a:avLst/>
                  </a:prstGeom>
                  <a:noFill/>
                </p:spPr>
                <p:txBody>
                  <a:bodyPr wrap="square" rtlCol="0">
                    <a:spAutoFit/>
                  </a:bodyPr>
                  <a:lstStyle/>
                  <a:p>
                    <a:pPr algn="ctr" defTabSz="896192"/>
                    <a:r>
                      <a:rPr lang="en-US" sz="1046" b="1" dirty="0">
                        <a:solidFill>
                          <a:prstClr val="black"/>
                        </a:solidFill>
                        <a:latin typeface="Calibri"/>
                        <a:cs typeface="Arial" pitchFamily="34" charset="0"/>
                      </a:rPr>
                      <a:t>Comviva</a:t>
                    </a:r>
                  </a:p>
                </p:txBody>
              </p:sp>
            </p:grpSp>
          </p:grpSp>
          <p:sp>
            <p:nvSpPr>
              <p:cNvPr id="23" name="TextBox 22"/>
              <p:cNvSpPr txBox="1"/>
              <p:nvPr/>
            </p:nvSpPr>
            <p:spPr>
              <a:xfrm>
                <a:off x="7918826" y="2946479"/>
                <a:ext cx="795528" cy="310838"/>
              </a:xfrm>
              <a:prstGeom prst="rect">
                <a:avLst/>
              </a:prstGeom>
              <a:noFill/>
            </p:spPr>
            <p:txBody>
              <a:bodyPr wrap="square" rtlCol="0">
                <a:spAutoFit/>
              </a:bodyPr>
              <a:lstStyle/>
              <a:p>
                <a:pPr algn="ctr" defTabSz="896192"/>
                <a:r>
                  <a:rPr lang="en-US" sz="1046" b="1" dirty="0">
                    <a:solidFill>
                      <a:prstClr val="black"/>
                    </a:solidFill>
                    <a:latin typeface="Calibri"/>
                    <a:cs typeface="Arial" pitchFamily="34" charset="0"/>
                  </a:rPr>
                  <a:t>SOFGEN</a:t>
                </a:r>
              </a:p>
            </p:txBody>
          </p:sp>
          <p:pic>
            <p:nvPicPr>
              <p:cNvPr id="24" name="Picture 23"/>
              <p:cNvPicPr preferRelativeResize="0">
                <a:picLocks/>
              </p:cNvPicPr>
              <p:nvPr/>
            </p:nvPicPr>
            <p:blipFill>
              <a:blip r:embed="rId26" cstate="print">
                <a:grayscl/>
                <a:extLst>
                  <a:ext uri="{28A0092B-C50C-407E-A947-70E740481C1C}">
                    <a14:useLocalDpi xmlns:a14="http://schemas.microsoft.com/office/drawing/2010/main" val="0"/>
                  </a:ext>
                </a:extLst>
              </a:blip>
              <a:stretch>
                <a:fillRect/>
              </a:stretch>
            </p:blipFill>
            <p:spPr>
              <a:xfrm>
                <a:off x="7978568" y="2445446"/>
                <a:ext cx="649224" cy="521208"/>
              </a:xfrm>
              <a:prstGeom prst="roundRect">
                <a:avLst>
                  <a:gd name="adj" fmla="val 8594"/>
                </a:avLst>
              </a:prstGeom>
              <a:solidFill>
                <a:srgbClr val="FFFFFF">
                  <a:shade val="85000"/>
                </a:srgbClr>
              </a:solidFill>
              <a:ln>
                <a:solidFill>
                  <a:srgbClr val="6D6E71"/>
                </a:solidFill>
              </a:ln>
              <a:effectLst/>
            </p:spPr>
          </p:pic>
        </p:grpSp>
        <p:cxnSp>
          <p:nvCxnSpPr>
            <p:cNvPr id="19" name="Straight Connector 18"/>
            <p:cNvCxnSpPr/>
            <p:nvPr/>
          </p:nvCxnSpPr>
          <p:spPr>
            <a:xfrm>
              <a:off x="7201221" y="5319236"/>
              <a:ext cx="1518957" cy="0"/>
            </a:xfrm>
            <a:prstGeom prst="line">
              <a:avLst/>
            </a:prstGeom>
            <a:ln w="6350">
              <a:solidFill>
                <a:srgbClr val="6D6E71"/>
              </a:solidFill>
              <a:prstDash val="dash"/>
            </a:ln>
          </p:spPr>
          <p:style>
            <a:lnRef idx="1">
              <a:schemeClr val="accent1"/>
            </a:lnRef>
            <a:fillRef idx="0">
              <a:schemeClr val="accent1"/>
            </a:fillRef>
            <a:effectRef idx="0">
              <a:schemeClr val="accent1"/>
            </a:effectRef>
            <a:fontRef idx="minor">
              <a:schemeClr val="tx1"/>
            </a:fontRef>
          </p:style>
        </p:cxnSp>
        <p:pic>
          <p:nvPicPr>
            <p:cNvPr id="20" name="Picture 2" descr="D:\Rishi\Work\Documents\Banking deck\citisoft logo b&amp;w.pn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8013800" y="3437593"/>
              <a:ext cx="641062" cy="5323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1" name="TextBox 20"/>
            <p:cNvSpPr txBox="1"/>
            <p:nvPr/>
          </p:nvSpPr>
          <p:spPr>
            <a:xfrm>
              <a:off x="7848600" y="3962399"/>
              <a:ext cx="893212" cy="310838"/>
            </a:xfrm>
            <a:prstGeom prst="rect">
              <a:avLst/>
            </a:prstGeom>
            <a:noFill/>
          </p:spPr>
          <p:txBody>
            <a:bodyPr wrap="square" rtlCol="0">
              <a:spAutoFit/>
            </a:bodyPr>
            <a:lstStyle/>
            <a:p>
              <a:pPr algn="ctr" defTabSz="896192"/>
              <a:r>
                <a:rPr lang="en-US" sz="1046" b="1" dirty="0" err="1">
                  <a:solidFill>
                    <a:prstClr val="black"/>
                  </a:solidFill>
                  <a:latin typeface="Calibri"/>
                  <a:cs typeface="Arial" pitchFamily="34" charset="0"/>
                </a:rPr>
                <a:t>Citisoft</a:t>
              </a:r>
              <a:endParaRPr lang="en-US" sz="1046" b="1" dirty="0">
                <a:solidFill>
                  <a:prstClr val="black"/>
                </a:solidFill>
                <a:latin typeface="Calibri"/>
                <a:cs typeface="Arial" pitchFamily="34" charset="0"/>
              </a:endParaRPr>
            </a:p>
          </p:txBody>
        </p:sp>
      </p:grpSp>
      <p:sp>
        <p:nvSpPr>
          <p:cNvPr id="102" name="Rectangle 101"/>
          <p:cNvSpPr/>
          <p:nvPr/>
        </p:nvSpPr>
        <p:spPr>
          <a:xfrm>
            <a:off x="726699" y="848181"/>
            <a:ext cx="11952330" cy="48276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895916" fontAlgn="base">
              <a:spcBef>
                <a:spcPct val="0"/>
              </a:spcBef>
              <a:spcAft>
                <a:spcPct val="0"/>
              </a:spcAft>
            </a:pPr>
            <a:r>
              <a:rPr lang="en-US" sz="3137" b="1" dirty="0">
                <a:solidFill>
                  <a:schemeClr val="bg1"/>
                </a:solidFill>
                <a:latin typeface="Oswald Regular" panose="020B0604020202020204" charset="0"/>
                <a:ea typeface="+mj-ea"/>
                <a:cs typeface="Arial" pitchFamily="34" charset="0"/>
              </a:rPr>
              <a:t>Mahindra Group – Corporate Update</a:t>
            </a:r>
          </a:p>
        </p:txBody>
      </p:sp>
      <p:pic>
        <p:nvPicPr>
          <p:cNvPr id="103" name="Picture 10" descr="Mahindra Logo.png"/>
          <p:cNvPicPr>
            <a:picLocks noChangeAspect="1"/>
          </p:cNvPicPr>
          <p:nvPr/>
        </p:nvPicPr>
        <p:blipFill>
          <a:blip r:embed="rId28" cstate="print">
            <a:biLevel thresh="25000"/>
            <a:extLst>
              <a:ext uri="{28A0092B-C50C-407E-A947-70E740481C1C}">
                <a14:useLocalDpi xmlns:a14="http://schemas.microsoft.com/office/drawing/2010/main"/>
              </a:ext>
            </a:extLst>
          </a:blip>
          <a:srcRect/>
          <a:stretch>
            <a:fillRect/>
          </a:stretch>
        </p:blipFill>
        <p:spPr bwMode="gray">
          <a:xfrm>
            <a:off x="10755823" y="44347"/>
            <a:ext cx="1387675" cy="41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103"/>
          <p:cNvPicPr>
            <a:picLocks noChangeAspect="1"/>
          </p:cNvPicPr>
          <p:nvPr/>
        </p:nvPicPr>
        <p:blipFill>
          <a:blip r:embed="rId29"/>
          <a:stretch>
            <a:fillRect/>
          </a:stretch>
        </p:blipFill>
        <p:spPr>
          <a:xfrm>
            <a:off x="1" y="-46496"/>
            <a:ext cx="2736937" cy="981636"/>
          </a:xfrm>
          <a:prstGeom prst="rect">
            <a:avLst/>
          </a:prstGeom>
        </p:spPr>
      </p:pic>
    </p:spTree>
    <p:extLst>
      <p:ext uri="{BB962C8B-B14F-4D97-AF65-F5344CB8AC3E}">
        <p14:creationId xmlns:p14="http://schemas.microsoft.com/office/powerpoint/2010/main" val="10915243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4" name="Group 3"/>
          <p:cNvGrpSpPr/>
          <p:nvPr/>
        </p:nvGrpSpPr>
        <p:grpSpPr>
          <a:xfrm>
            <a:off x="5783779" y="1683944"/>
            <a:ext cx="5318688" cy="4042888"/>
            <a:chOff x="6051078" y="1769337"/>
            <a:chExt cx="6012642" cy="4506998"/>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54389" y="1769337"/>
              <a:ext cx="6009331" cy="4506998"/>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7508058" y="4210854"/>
              <a:ext cx="3077880" cy="615553"/>
            </a:xfrm>
            <a:prstGeom prst="rect">
              <a:avLst/>
            </a:prstGeom>
          </p:spPr>
          <p:txBody>
            <a:bodyPr wrap="square">
              <a:spAutoFit/>
            </a:bodyPr>
            <a:lstStyle/>
            <a:p>
              <a:pPr algn="ctr" defTabSz="896386" fontAlgn="base">
                <a:spcBef>
                  <a:spcPct val="0"/>
                </a:spcBef>
                <a:spcAft>
                  <a:spcPct val="0"/>
                </a:spcAft>
                <a:defRPr/>
              </a:pPr>
              <a:r>
                <a:rPr lang="en-US" sz="1176" kern="0" dirty="0">
                  <a:solidFill>
                    <a:prstClr val="white"/>
                  </a:solidFill>
                  <a:latin typeface="Calibri" panose="020F0502020204030204" pitchFamily="34" charset="0"/>
                  <a:cs typeface="Calibri" panose="020F0502020204030204" pitchFamily="34" charset="0"/>
                </a:rPr>
                <a:t>Enterprise &amp; Telecom Service Specialist</a:t>
              </a:r>
            </a:p>
          </p:txBody>
        </p:sp>
        <p:sp>
          <p:nvSpPr>
            <p:cNvPr id="7" name="Rectangle 6"/>
            <p:cNvSpPr/>
            <p:nvPr/>
          </p:nvSpPr>
          <p:spPr>
            <a:xfrm>
              <a:off x="6051078" y="2871982"/>
              <a:ext cx="1492120" cy="404112"/>
            </a:xfrm>
            <a:prstGeom prst="rect">
              <a:avLst/>
            </a:prstGeom>
            <a:solidFill>
              <a:sysClr val="windowText" lastClr="000000">
                <a:lumMod val="95000"/>
                <a:lumOff val="5000"/>
                <a:alpha val="70000"/>
              </a:sysClr>
            </a:solidFill>
            <a:ln w="9525" cap="flat" cmpd="sng" algn="ctr">
              <a:noFill/>
              <a:prstDash val="solid"/>
            </a:ln>
            <a:effectLst/>
          </p:spPr>
          <p:txBody>
            <a:bodyPr rtlCol="0" anchor="ctr"/>
            <a:lstStyle/>
            <a:p>
              <a:pPr algn="ctr" defTabSz="672290" fontAlgn="base">
                <a:spcBef>
                  <a:spcPct val="0"/>
                </a:spcBef>
                <a:spcAft>
                  <a:spcPct val="0"/>
                </a:spcAft>
                <a:defRPr/>
              </a:pPr>
              <a:r>
                <a:rPr lang="en-US" sz="882" kern="0" dirty="0">
                  <a:solidFill>
                    <a:prstClr val="white"/>
                  </a:solidFill>
                  <a:latin typeface="Calibri" panose="020F0502020204030204" pitchFamily="34" charset="0"/>
                  <a:cs typeface="Calibri" panose="020F0502020204030204" pitchFamily="34" charset="0"/>
                </a:rPr>
                <a:t>Enterprise Applications</a:t>
              </a:r>
            </a:p>
          </p:txBody>
        </p:sp>
        <p:sp>
          <p:nvSpPr>
            <p:cNvPr id="8" name="Rectangle 7"/>
            <p:cNvSpPr/>
            <p:nvPr/>
          </p:nvSpPr>
          <p:spPr>
            <a:xfrm>
              <a:off x="7543197" y="2871982"/>
              <a:ext cx="1515855" cy="404112"/>
            </a:xfrm>
            <a:prstGeom prst="rect">
              <a:avLst/>
            </a:prstGeom>
            <a:solidFill>
              <a:sysClr val="windowText" lastClr="000000">
                <a:lumMod val="95000"/>
                <a:lumOff val="5000"/>
                <a:alpha val="70000"/>
              </a:sysClr>
            </a:solidFill>
            <a:ln w="9525" cap="flat" cmpd="sng" algn="ctr">
              <a:noFill/>
              <a:prstDash val="solid"/>
            </a:ln>
            <a:effectLst/>
          </p:spPr>
          <p:txBody>
            <a:bodyPr rtlCol="0" anchor="ctr"/>
            <a:lstStyle/>
            <a:p>
              <a:pPr algn="ctr" defTabSz="672290" fontAlgn="base">
                <a:spcBef>
                  <a:spcPct val="0"/>
                </a:spcBef>
                <a:spcAft>
                  <a:spcPct val="0"/>
                </a:spcAft>
                <a:defRPr/>
              </a:pPr>
              <a:r>
                <a:rPr lang="en-US" sz="882" kern="0" dirty="0">
                  <a:solidFill>
                    <a:prstClr val="white"/>
                  </a:solidFill>
                  <a:latin typeface="Calibri" panose="020F0502020204030204" pitchFamily="34" charset="0"/>
                  <a:cs typeface="Calibri" panose="020F0502020204030204" pitchFamily="34" charset="0"/>
                </a:rPr>
                <a:t>Business Process Outsourcing</a:t>
              </a:r>
            </a:p>
          </p:txBody>
        </p:sp>
        <p:sp>
          <p:nvSpPr>
            <p:cNvPr id="9" name="Rectangle 8"/>
            <p:cNvSpPr/>
            <p:nvPr/>
          </p:nvSpPr>
          <p:spPr>
            <a:xfrm>
              <a:off x="9059052" y="2871982"/>
              <a:ext cx="1526886" cy="404112"/>
            </a:xfrm>
            <a:prstGeom prst="rect">
              <a:avLst/>
            </a:prstGeom>
            <a:solidFill>
              <a:sysClr val="windowText" lastClr="000000">
                <a:lumMod val="95000"/>
                <a:lumOff val="5000"/>
                <a:alpha val="70000"/>
              </a:sysClr>
            </a:solidFill>
            <a:ln w="9525" cap="flat" cmpd="sng" algn="ctr">
              <a:noFill/>
              <a:prstDash val="solid"/>
            </a:ln>
            <a:effectLst/>
          </p:spPr>
          <p:txBody>
            <a:bodyPr rtlCol="0" anchor="ctr"/>
            <a:lstStyle/>
            <a:p>
              <a:pPr algn="ctr" defTabSz="672290" fontAlgn="base">
                <a:spcBef>
                  <a:spcPct val="0"/>
                </a:spcBef>
                <a:spcAft>
                  <a:spcPct val="0"/>
                </a:spcAft>
                <a:defRPr/>
              </a:pPr>
              <a:r>
                <a:rPr lang="en-US" sz="882" kern="0" dirty="0">
                  <a:solidFill>
                    <a:prstClr val="white"/>
                  </a:solidFill>
                  <a:latin typeface="Calibri" panose="020F0502020204030204" pitchFamily="34" charset="0"/>
                  <a:cs typeface="Calibri" panose="020F0502020204030204" pitchFamily="34" charset="0"/>
                </a:rPr>
                <a:t>Consulting</a:t>
              </a:r>
            </a:p>
          </p:txBody>
        </p:sp>
        <p:sp>
          <p:nvSpPr>
            <p:cNvPr id="10" name="Rectangle 9"/>
            <p:cNvSpPr/>
            <p:nvPr/>
          </p:nvSpPr>
          <p:spPr>
            <a:xfrm>
              <a:off x="10547861" y="2871982"/>
              <a:ext cx="1515854" cy="404112"/>
            </a:xfrm>
            <a:prstGeom prst="rect">
              <a:avLst/>
            </a:prstGeom>
            <a:solidFill>
              <a:sysClr val="windowText" lastClr="000000">
                <a:lumMod val="95000"/>
                <a:lumOff val="5000"/>
                <a:alpha val="70000"/>
              </a:sysClr>
            </a:solidFill>
            <a:ln w="9525" cap="flat" cmpd="sng" algn="ctr">
              <a:noFill/>
              <a:prstDash val="solid"/>
            </a:ln>
            <a:effectLst/>
          </p:spPr>
          <p:txBody>
            <a:bodyPr rtlCol="0" anchor="ctr"/>
            <a:lstStyle/>
            <a:p>
              <a:pPr algn="ctr" defTabSz="672290" fontAlgn="base">
                <a:spcBef>
                  <a:spcPct val="0"/>
                </a:spcBef>
                <a:spcAft>
                  <a:spcPct val="0"/>
                </a:spcAft>
                <a:defRPr/>
              </a:pPr>
              <a:r>
                <a:rPr lang="en-US" sz="882" kern="0" dirty="0">
                  <a:solidFill>
                    <a:prstClr val="white"/>
                  </a:solidFill>
                  <a:latin typeface="Calibri" panose="020F0502020204030204" pitchFamily="34" charset="0"/>
                  <a:cs typeface="Calibri" panose="020F0502020204030204" pitchFamily="34" charset="0"/>
                </a:rPr>
                <a:t>Engineering</a:t>
              </a:r>
            </a:p>
          </p:txBody>
        </p:sp>
        <p:sp>
          <p:nvSpPr>
            <p:cNvPr id="11" name="Rectangle 10"/>
            <p:cNvSpPr/>
            <p:nvPr/>
          </p:nvSpPr>
          <p:spPr>
            <a:xfrm>
              <a:off x="6051078" y="4366241"/>
              <a:ext cx="1492120" cy="404112"/>
            </a:xfrm>
            <a:prstGeom prst="rect">
              <a:avLst/>
            </a:prstGeom>
            <a:solidFill>
              <a:sysClr val="windowText" lastClr="000000">
                <a:lumMod val="95000"/>
                <a:lumOff val="5000"/>
                <a:alpha val="70000"/>
              </a:sysClr>
            </a:solidFill>
            <a:ln w="9525" cap="flat" cmpd="sng" algn="ctr">
              <a:noFill/>
              <a:prstDash val="solid"/>
            </a:ln>
            <a:effectLst/>
          </p:spPr>
          <p:txBody>
            <a:bodyPr rtlCol="0" anchor="ctr"/>
            <a:lstStyle/>
            <a:p>
              <a:pPr algn="ctr" defTabSz="672290" fontAlgn="base">
                <a:spcBef>
                  <a:spcPct val="0"/>
                </a:spcBef>
                <a:spcAft>
                  <a:spcPct val="0"/>
                </a:spcAft>
                <a:defRPr/>
              </a:pPr>
              <a:r>
                <a:rPr lang="en-US" sz="882" kern="0" dirty="0">
                  <a:solidFill>
                    <a:prstClr val="white"/>
                  </a:solidFill>
                  <a:latin typeface="Calibri" panose="020F0502020204030204" pitchFamily="34" charset="0"/>
                  <a:cs typeface="Calibri" panose="020F0502020204030204" pitchFamily="34" charset="0"/>
                </a:rPr>
                <a:t>Communications &amp; Networks</a:t>
              </a:r>
            </a:p>
          </p:txBody>
        </p:sp>
        <p:sp>
          <p:nvSpPr>
            <p:cNvPr id="12" name="Rectangle 11"/>
            <p:cNvSpPr/>
            <p:nvPr/>
          </p:nvSpPr>
          <p:spPr>
            <a:xfrm>
              <a:off x="10550769" y="4366241"/>
              <a:ext cx="1512000" cy="404112"/>
            </a:xfrm>
            <a:prstGeom prst="rect">
              <a:avLst/>
            </a:prstGeom>
            <a:solidFill>
              <a:sysClr val="windowText" lastClr="000000">
                <a:lumMod val="95000"/>
                <a:lumOff val="5000"/>
                <a:alpha val="70000"/>
              </a:sysClr>
            </a:solidFill>
            <a:ln w="9525" cap="flat" cmpd="sng" algn="ctr">
              <a:noFill/>
              <a:prstDash val="solid"/>
            </a:ln>
            <a:effectLst/>
          </p:spPr>
          <p:txBody>
            <a:bodyPr rtlCol="0" anchor="ctr"/>
            <a:lstStyle/>
            <a:p>
              <a:pPr algn="ctr" defTabSz="672290" fontAlgn="base">
                <a:spcBef>
                  <a:spcPct val="0"/>
                </a:spcBef>
                <a:spcAft>
                  <a:spcPct val="0"/>
                </a:spcAft>
                <a:defRPr/>
              </a:pPr>
              <a:r>
                <a:rPr lang="en-US" sz="882" kern="0" dirty="0">
                  <a:solidFill>
                    <a:prstClr val="white"/>
                  </a:solidFill>
                  <a:latin typeface="Calibri" panose="020F0502020204030204" pitchFamily="34" charset="0"/>
                  <a:cs typeface="Calibri" panose="020F0502020204030204" pitchFamily="34" charset="0"/>
                </a:rPr>
                <a:t>Infrastructure</a:t>
              </a:r>
            </a:p>
          </p:txBody>
        </p:sp>
        <p:sp>
          <p:nvSpPr>
            <p:cNvPr id="13" name="Rectangle 12"/>
            <p:cNvSpPr/>
            <p:nvPr/>
          </p:nvSpPr>
          <p:spPr>
            <a:xfrm>
              <a:off x="6054389" y="5872223"/>
              <a:ext cx="1491695" cy="404112"/>
            </a:xfrm>
            <a:prstGeom prst="rect">
              <a:avLst/>
            </a:prstGeom>
            <a:solidFill>
              <a:sysClr val="windowText" lastClr="000000">
                <a:lumMod val="95000"/>
                <a:lumOff val="5000"/>
                <a:alpha val="70000"/>
              </a:sysClr>
            </a:solidFill>
            <a:ln w="9525" cap="flat" cmpd="sng" algn="ctr">
              <a:noFill/>
              <a:prstDash val="solid"/>
            </a:ln>
            <a:effectLst/>
          </p:spPr>
          <p:txBody>
            <a:bodyPr rtlCol="0" anchor="ctr"/>
            <a:lstStyle/>
            <a:p>
              <a:pPr algn="ctr" defTabSz="672290" fontAlgn="base">
                <a:spcBef>
                  <a:spcPct val="0"/>
                </a:spcBef>
                <a:spcAft>
                  <a:spcPct val="0"/>
                </a:spcAft>
                <a:defRPr/>
              </a:pPr>
              <a:r>
                <a:rPr lang="en-US" sz="882" kern="0" dirty="0">
                  <a:solidFill>
                    <a:prstClr val="white"/>
                  </a:solidFill>
                  <a:latin typeface="Calibri" panose="020F0502020204030204" pitchFamily="34" charset="0"/>
                  <a:cs typeface="Calibri" panose="020F0502020204030204" pitchFamily="34" charset="0"/>
                </a:rPr>
                <a:t>Mobility</a:t>
              </a:r>
            </a:p>
          </p:txBody>
        </p:sp>
        <p:sp>
          <p:nvSpPr>
            <p:cNvPr id="14" name="Rectangle 13"/>
            <p:cNvSpPr/>
            <p:nvPr/>
          </p:nvSpPr>
          <p:spPr>
            <a:xfrm>
              <a:off x="7543198" y="5872223"/>
              <a:ext cx="1515855" cy="404112"/>
            </a:xfrm>
            <a:prstGeom prst="rect">
              <a:avLst/>
            </a:prstGeom>
            <a:solidFill>
              <a:sysClr val="windowText" lastClr="000000">
                <a:lumMod val="95000"/>
                <a:lumOff val="5000"/>
                <a:alpha val="70000"/>
              </a:sysClr>
            </a:solidFill>
            <a:ln w="9525" cap="flat" cmpd="sng" algn="ctr">
              <a:noFill/>
              <a:prstDash val="solid"/>
            </a:ln>
            <a:effectLst/>
          </p:spPr>
          <p:txBody>
            <a:bodyPr rtlCol="0" anchor="ctr"/>
            <a:lstStyle/>
            <a:p>
              <a:pPr algn="ctr" defTabSz="672290" fontAlgn="base">
                <a:spcBef>
                  <a:spcPct val="0"/>
                </a:spcBef>
                <a:spcAft>
                  <a:spcPct val="0"/>
                </a:spcAft>
                <a:defRPr/>
              </a:pPr>
              <a:r>
                <a:rPr lang="en-US" sz="882" kern="0" dirty="0">
                  <a:solidFill>
                    <a:prstClr val="white"/>
                  </a:solidFill>
                  <a:latin typeface="Calibri" panose="020F0502020204030204" pitchFamily="34" charset="0"/>
                  <a:cs typeface="Calibri" panose="020F0502020204030204" pitchFamily="34" charset="0"/>
                </a:rPr>
                <a:t>Big Data Analytics</a:t>
              </a:r>
            </a:p>
          </p:txBody>
        </p:sp>
        <p:sp>
          <p:nvSpPr>
            <p:cNvPr id="15" name="Rectangle 14"/>
            <p:cNvSpPr/>
            <p:nvPr/>
          </p:nvSpPr>
          <p:spPr>
            <a:xfrm>
              <a:off x="9061938" y="5872223"/>
              <a:ext cx="1524000" cy="404112"/>
            </a:xfrm>
            <a:prstGeom prst="rect">
              <a:avLst/>
            </a:prstGeom>
            <a:solidFill>
              <a:sysClr val="windowText" lastClr="000000">
                <a:lumMod val="95000"/>
                <a:lumOff val="5000"/>
                <a:alpha val="70000"/>
              </a:sysClr>
            </a:solidFill>
            <a:ln w="9525" cap="flat" cmpd="sng" algn="ctr">
              <a:noFill/>
              <a:prstDash val="solid"/>
            </a:ln>
            <a:effectLst/>
          </p:spPr>
          <p:txBody>
            <a:bodyPr rtlCol="0" anchor="ctr"/>
            <a:lstStyle/>
            <a:p>
              <a:pPr algn="ctr" defTabSz="672290" fontAlgn="base">
                <a:spcBef>
                  <a:spcPct val="0"/>
                </a:spcBef>
                <a:spcAft>
                  <a:spcPct val="0"/>
                </a:spcAft>
                <a:defRPr/>
              </a:pPr>
              <a:r>
                <a:rPr lang="en-US" sz="882" kern="0" dirty="0">
                  <a:solidFill>
                    <a:prstClr val="white"/>
                  </a:solidFill>
                  <a:latin typeface="Calibri" panose="020F0502020204030204" pitchFamily="34" charset="0"/>
                  <a:cs typeface="Calibri" panose="020F0502020204030204" pitchFamily="34" charset="0"/>
                </a:rPr>
                <a:t>Cloud</a:t>
              </a:r>
            </a:p>
          </p:txBody>
        </p:sp>
        <p:sp>
          <p:nvSpPr>
            <p:cNvPr id="16" name="Rectangle 15"/>
            <p:cNvSpPr/>
            <p:nvPr/>
          </p:nvSpPr>
          <p:spPr>
            <a:xfrm>
              <a:off x="10585938" y="5872223"/>
              <a:ext cx="1477782" cy="404112"/>
            </a:xfrm>
            <a:prstGeom prst="rect">
              <a:avLst/>
            </a:prstGeom>
            <a:solidFill>
              <a:sysClr val="windowText" lastClr="000000">
                <a:lumMod val="95000"/>
                <a:lumOff val="5000"/>
                <a:alpha val="70000"/>
              </a:sysClr>
            </a:solidFill>
            <a:ln w="9525" cap="flat" cmpd="sng" algn="ctr">
              <a:noFill/>
              <a:prstDash val="solid"/>
            </a:ln>
            <a:effectLst/>
          </p:spPr>
          <p:txBody>
            <a:bodyPr rtlCol="0" anchor="ctr"/>
            <a:lstStyle/>
            <a:p>
              <a:pPr algn="ctr" defTabSz="672290" fontAlgn="base">
                <a:spcBef>
                  <a:spcPct val="0"/>
                </a:spcBef>
                <a:spcAft>
                  <a:spcPct val="0"/>
                </a:spcAft>
                <a:defRPr/>
              </a:pPr>
              <a:r>
                <a:rPr lang="en-US" sz="882" kern="0" dirty="0">
                  <a:solidFill>
                    <a:prstClr val="white"/>
                  </a:solidFill>
                  <a:latin typeface="Calibri" panose="020F0502020204030204" pitchFamily="34" charset="0"/>
                  <a:cs typeface="Calibri" panose="020F0502020204030204" pitchFamily="34" charset="0"/>
                </a:rPr>
                <a:t>Security</a:t>
              </a:r>
            </a:p>
          </p:txBody>
        </p:sp>
        <p:sp>
          <p:nvSpPr>
            <p:cNvPr id="17" name="Rectangle 16"/>
            <p:cNvSpPr/>
            <p:nvPr/>
          </p:nvSpPr>
          <p:spPr>
            <a:xfrm>
              <a:off x="7577255" y="3274601"/>
              <a:ext cx="2970606" cy="1495752"/>
            </a:xfrm>
            <a:prstGeom prst="rect">
              <a:avLst/>
            </a:prstGeom>
            <a:solidFill>
              <a:srgbClr val="E31837"/>
            </a:solidFill>
            <a:ln w="12700" cap="flat" cmpd="sng" algn="ctr">
              <a:noFill/>
              <a:prstDash val="solid"/>
            </a:ln>
            <a:effectLst/>
          </p:spPr>
          <p:txBody>
            <a:bodyPr rtlCol="0" anchor="ctr"/>
            <a:lstStyle/>
            <a:p>
              <a:pPr algn="ctr" defTabSz="896386" fontAlgn="base">
                <a:spcBef>
                  <a:spcPct val="0"/>
                </a:spcBef>
                <a:spcAft>
                  <a:spcPct val="0"/>
                </a:spcAft>
                <a:defRPr/>
              </a:pPr>
              <a:endParaRPr lang="en-SG" sz="1961" kern="0" dirty="0">
                <a:solidFill>
                  <a:prstClr val="black"/>
                </a:solidFill>
                <a:latin typeface="Calibri" panose="020F0502020204030204" pitchFamily="34" charset="0"/>
                <a:cs typeface="Calibri" panose="020F0502020204030204" pitchFamily="34" charset="0"/>
              </a:endParaRPr>
            </a:p>
          </p:txBody>
        </p:sp>
      </p:grpSp>
      <p:grpSp>
        <p:nvGrpSpPr>
          <p:cNvPr id="18" name="Group 17"/>
          <p:cNvGrpSpPr/>
          <p:nvPr/>
        </p:nvGrpSpPr>
        <p:grpSpPr>
          <a:xfrm>
            <a:off x="568047" y="1684600"/>
            <a:ext cx="5027273" cy="4042889"/>
            <a:chOff x="363415" y="1396246"/>
            <a:chExt cx="6740770" cy="5051625"/>
          </a:xfrm>
        </p:grpSpPr>
        <p:grpSp>
          <p:nvGrpSpPr>
            <p:cNvPr id="19" name="Group 18"/>
            <p:cNvGrpSpPr/>
            <p:nvPr/>
          </p:nvGrpSpPr>
          <p:grpSpPr>
            <a:xfrm>
              <a:off x="363415" y="1396246"/>
              <a:ext cx="6740770" cy="5051625"/>
              <a:chOff x="363415" y="1396246"/>
              <a:chExt cx="6740770" cy="5051625"/>
            </a:xfrm>
          </p:grpSpPr>
          <p:pic>
            <p:nvPicPr>
              <p:cNvPr id="21" name="Picture 20"/>
              <p:cNvPicPr>
                <a:picLocks noChangeAspect="1"/>
              </p:cNvPicPr>
              <p:nvPr/>
            </p:nvPicPr>
            <p:blipFill>
              <a:blip r:embed="rId3" cstate="email">
                <a:duotone>
                  <a:srgbClr val="FDBC5F">
                    <a:shade val="45000"/>
                    <a:satMod val="135000"/>
                  </a:srgbClr>
                  <a:prstClr val="white"/>
                </a:duotone>
                <a:extLst>
                  <a:ext uri="{28A0092B-C50C-407E-A947-70E740481C1C}">
                    <a14:useLocalDpi xmlns:a14="http://schemas.microsoft.com/office/drawing/2010/main"/>
                  </a:ext>
                </a:extLst>
              </a:blip>
              <a:stretch>
                <a:fillRect/>
              </a:stretch>
            </p:blipFill>
            <p:spPr>
              <a:xfrm>
                <a:off x="368685" y="1396246"/>
                <a:ext cx="6735500" cy="5051625"/>
              </a:xfrm>
              <a:prstGeom prst="rect">
                <a:avLst/>
              </a:prstGeom>
              <a:ln>
                <a:noFill/>
              </a:ln>
              <a:effectLst>
                <a:outerShdw blurRad="292100" dist="139700" dir="2700000" algn="tl" rotWithShape="0">
                  <a:srgbClr val="333333">
                    <a:alpha val="65000"/>
                  </a:srgbClr>
                </a:outerShdw>
              </a:effectLst>
            </p:spPr>
          </p:pic>
          <p:sp>
            <p:nvSpPr>
              <p:cNvPr id="22" name="Rectangle 21"/>
              <p:cNvSpPr/>
              <p:nvPr/>
            </p:nvSpPr>
            <p:spPr>
              <a:xfrm>
                <a:off x="363415" y="2678626"/>
                <a:ext cx="1692000" cy="404112"/>
              </a:xfrm>
              <a:prstGeom prst="rect">
                <a:avLst/>
              </a:prstGeom>
              <a:solidFill>
                <a:sysClr val="windowText" lastClr="000000">
                  <a:lumMod val="95000"/>
                  <a:lumOff val="5000"/>
                  <a:alpha val="70000"/>
                </a:sysClr>
              </a:solidFill>
              <a:ln w="9525" cap="flat" cmpd="sng" algn="ctr">
                <a:noFill/>
                <a:prstDash val="solid"/>
              </a:ln>
              <a:effectLst/>
            </p:spPr>
            <p:txBody>
              <a:bodyPr rtlCol="0" anchor="ctr"/>
              <a:lstStyle/>
              <a:p>
                <a:pPr algn="ctr" defTabSz="672290" fontAlgn="base">
                  <a:spcBef>
                    <a:spcPct val="0"/>
                  </a:spcBef>
                  <a:spcAft>
                    <a:spcPct val="0"/>
                  </a:spcAft>
                  <a:defRPr/>
                </a:pPr>
                <a:r>
                  <a:rPr lang="en-US" sz="882" kern="0" dirty="0">
                    <a:solidFill>
                      <a:prstClr val="white"/>
                    </a:solidFill>
                    <a:latin typeface="Calibri" panose="020F0502020204030204" pitchFamily="34" charset="0"/>
                    <a:cs typeface="Calibri" panose="020F0502020204030204" pitchFamily="34" charset="0"/>
                  </a:rPr>
                  <a:t>Aerospace &amp; Defense </a:t>
                </a:r>
              </a:p>
            </p:txBody>
          </p:sp>
          <p:sp>
            <p:nvSpPr>
              <p:cNvPr id="23" name="Rectangle 22"/>
              <p:cNvSpPr/>
              <p:nvPr/>
            </p:nvSpPr>
            <p:spPr>
              <a:xfrm>
                <a:off x="2053295" y="2678626"/>
                <a:ext cx="1659694" cy="404112"/>
              </a:xfrm>
              <a:prstGeom prst="rect">
                <a:avLst/>
              </a:prstGeom>
              <a:solidFill>
                <a:sysClr val="windowText" lastClr="000000">
                  <a:lumMod val="95000"/>
                  <a:lumOff val="5000"/>
                  <a:alpha val="70000"/>
                </a:sysClr>
              </a:solidFill>
              <a:ln w="9525" cap="flat" cmpd="sng" algn="ctr">
                <a:noFill/>
                <a:prstDash val="solid"/>
              </a:ln>
              <a:effectLst/>
            </p:spPr>
            <p:txBody>
              <a:bodyPr rtlCol="0" anchor="ctr"/>
              <a:lstStyle/>
              <a:p>
                <a:pPr algn="ctr" defTabSz="672290" fontAlgn="base">
                  <a:spcBef>
                    <a:spcPct val="0"/>
                  </a:spcBef>
                  <a:spcAft>
                    <a:spcPct val="0"/>
                  </a:spcAft>
                  <a:defRPr/>
                </a:pPr>
                <a:r>
                  <a:rPr lang="en-US" sz="882" kern="0" dirty="0">
                    <a:solidFill>
                      <a:prstClr val="white"/>
                    </a:solidFill>
                    <a:latin typeface="Calibri" panose="020F0502020204030204" pitchFamily="34" charset="0"/>
                    <a:cs typeface="Calibri" panose="020F0502020204030204" pitchFamily="34" charset="0"/>
                  </a:rPr>
                  <a:t>Automotive &amp; Manufacturing</a:t>
                </a:r>
              </a:p>
            </p:txBody>
          </p:sp>
          <p:sp>
            <p:nvSpPr>
              <p:cNvPr id="24" name="Rectangle 23"/>
              <p:cNvSpPr/>
              <p:nvPr/>
            </p:nvSpPr>
            <p:spPr>
              <a:xfrm>
                <a:off x="3712989" y="2678626"/>
                <a:ext cx="1694044" cy="404112"/>
              </a:xfrm>
              <a:prstGeom prst="rect">
                <a:avLst/>
              </a:prstGeom>
              <a:solidFill>
                <a:sysClr val="windowText" lastClr="000000">
                  <a:lumMod val="95000"/>
                  <a:lumOff val="5000"/>
                  <a:alpha val="70000"/>
                </a:sysClr>
              </a:solidFill>
              <a:ln w="9525" cap="flat" cmpd="sng" algn="ctr">
                <a:noFill/>
                <a:prstDash val="solid"/>
              </a:ln>
              <a:effectLst/>
            </p:spPr>
            <p:txBody>
              <a:bodyPr rtlCol="0" anchor="ctr"/>
              <a:lstStyle/>
              <a:p>
                <a:pPr algn="ctr" defTabSz="672290" fontAlgn="base">
                  <a:spcBef>
                    <a:spcPct val="0"/>
                  </a:spcBef>
                  <a:spcAft>
                    <a:spcPct val="0"/>
                  </a:spcAft>
                  <a:defRPr/>
                </a:pPr>
                <a:r>
                  <a:rPr lang="en-US" sz="882" kern="0" dirty="0">
                    <a:solidFill>
                      <a:prstClr val="white"/>
                    </a:solidFill>
                    <a:latin typeface="Calibri" panose="020F0502020204030204" pitchFamily="34" charset="0"/>
                    <a:cs typeface="Calibri" panose="020F0502020204030204" pitchFamily="34" charset="0"/>
                  </a:rPr>
                  <a:t>Banking &amp; Financial Services</a:t>
                </a:r>
              </a:p>
            </p:txBody>
          </p:sp>
          <p:sp>
            <p:nvSpPr>
              <p:cNvPr id="25" name="Rectangle 24"/>
              <p:cNvSpPr/>
              <p:nvPr/>
            </p:nvSpPr>
            <p:spPr>
              <a:xfrm>
                <a:off x="5409609" y="2678626"/>
                <a:ext cx="1692000" cy="404112"/>
              </a:xfrm>
              <a:prstGeom prst="rect">
                <a:avLst/>
              </a:prstGeom>
              <a:solidFill>
                <a:sysClr val="windowText" lastClr="000000">
                  <a:lumMod val="95000"/>
                  <a:lumOff val="5000"/>
                  <a:alpha val="70000"/>
                </a:sysClr>
              </a:solidFill>
              <a:ln w="9525" cap="flat" cmpd="sng" algn="ctr">
                <a:noFill/>
                <a:prstDash val="solid"/>
              </a:ln>
              <a:effectLst/>
            </p:spPr>
            <p:txBody>
              <a:bodyPr rtlCol="0" anchor="ctr"/>
              <a:lstStyle/>
              <a:p>
                <a:pPr algn="ctr" defTabSz="672290" fontAlgn="base">
                  <a:spcBef>
                    <a:spcPct val="0"/>
                  </a:spcBef>
                  <a:spcAft>
                    <a:spcPct val="0"/>
                  </a:spcAft>
                  <a:defRPr/>
                </a:pPr>
                <a:r>
                  <a:rPr lang="en-US" sz="882" kern="0" dirty="0">
                    <a:solidFill>
                      <a:prstClr val="white"/>
                    </a:solidFill>
                    <a:latin typeface="Calibri" panose="020F0502020204030204" pitchFamily="34" charset="0"/>
                    <a:cs typeface="Calibri" panose="020F0502020204030204" pitchFamily="34" charset="0"/>
                  </a:rPr>
                  <a:t>Energy &amp; Utilities </a:t>
                </a:r>
              </a:p>
            </p:txBody>
          </p:sp>
          <p:sp>
            <p:nvSpPr>
              <p:cNvPr id="26" name="Rectangle 25"/>
              <p:cNvSpPr/>
              <p:nvPr/>
            </p:nvSpPr>
            <p:spPr>
              <a:xfrm>
                <a:off x="363415" y="4361192"/>
                <a:ext cx="1676400" cy="404112"/>
              </a:xfrm>
              <a:prstGeom prst="rect">
                <a:avLst/>
              </a:prstGeom>
              <a:solidFill>
                <a:sysClr val="windowText" lastClr="000000">
                  <a:lumMod val="95000"/>
                  <a:lumOff val="5000"/>
                  <a:alpha val="70000"/>
                </a:sysClr>
              </a:solidFill>
              <a:ln w="9525" cap="flat" cmpd="sng" algn="ctr">
                <a:noFill/>
                <a:prstDash val="solid"/>
              </a:ln>
              <a:effectLst/>
            </p:spPr>
            <p:txBody>
              <a:bodyPr rtlCol="0" anchor="ctr"/>
              <a:lstStyle/>
              <a:p>
                <a:pPr algn="ctr" defTabSz="672290" fontAlgn="base">
                  <a:spcBef>
                    <a:spcPct val="0"/>
                  </a:spcBef>
                  <a:spcAft>
                    <a:spcPct val="0"/>
                  </a:spcAft>
                  <a:defRPr/>
                </a:pPr>
                <a:r>
                  <a:rPr lang="en-US" sz="882" kern="0" dirty="0">
                    <a:solidFill>
                      <a:prstClr val="white"/>
                    </a:solidFill>
                    <a:latin typeface="Calibri" panose="020F0502020204030204" pitchFamily="34" charset="0"/>
                    <a:cs typeface="Calibri" panose="020F0502020204030204" pitchFamily="34" charset="0"/>
                  </a:rPr>
                  <a:t>Healthcare &amp; </a:t>
                </a:r>
                <a:br>
                  <a:rPr lang="en-US" sz="882" kern="0" dirty="0">
                    <a:solidFill>
                      <a:prstClr val="white"/>
                    </a:solidFill>
                    <a:latin typeface="Calibri" panose="020F0502020204030204" pitchFamily="34" charset="0"/>
                    <a:cs typeface="Calibri" panose="020F0502020204030204" pitchFamily="34" charset="0"/>
                  </a:rPr>
                </a:br>
                <a:r>
                  <a:rPr lang="en-US" sz="882" kern="0" dirty="0">
                    <a:solidFill>
                      <a:prstClr val="white"/>
                    </a:solidFill>
                    <a:latin typeface="Calibri" panose="020F0502020204030204" pitchFamily="34" charset="0"/>
                    <a:cs typeface="Calibri" panose="020F0502020204030204" pitchFamily="34" charset="0"/>
                  </a:rPr>
                  <a:t>Life Sciences</a:t>
                </a:r>
              </a:p>
            </p:txBody>
          </p:sp>
          <p:sp>
            <p:nvSpPr>
              <p:cNvPr id="27" name="Rectangle 26"/>
              <p:cNvSpPr/>
              <p:nvPr/>
            </p:nvSpPr>
            <p:spPr>
              <a:xfrm>
                <a:off x="5407033" y="4359294"/>
                <a:ext cx="1693222" cy="404112"/>
              </a:xfrm>
              <a:prstGeom prst="rect">
                <a:avLst/>
              </a:prstGeom>
              <a:solidFill>
                <a:sysClr val="windowText" lastClr="000000">
                  <a:lumMod val="95000"/>
                  <a:lumOff val="5000"/>
                  <a:alpha val="70000"/>
                </a:sysClr>
              </a:solidFill>
              <a:ln w="9525" cap="flat" cmpd="sng" algn="ctr">
                <a:noFill/>
                <a:prstDash val="solid"/>
              </a:ln>
              <a:effectLst/>
            </p:spPr>
            <p:txBody>
              <a:bodyPr rtlCol="0" anchor="ctr"/>
              <a:lstStyle/>
              <a:p>
                <a:pPr algn="ctr" defTabSz="672290" fontAlgn="base">
                  <a:spcBef>
                    <a:spcPct val="0"/>
                  </a:spcBef>
                  <a:spcAft>
                    <a:spcPct val="0"/>
                  </a:spcAft>
                  <a:defRPr/>
                </a:pPr>
                <a:r>
                  <a:rPr lang="en-US" sz="882" kern="0" dirty="0">
                    <a:solidFill>
                      <a:prstClr val="white"/>
                    </a:solidFill>
                    <a:latin typeface="Calibri" panose="020F0502020204030204" pitchFamily="34" charset="0"/>
                    <a:cs typeface="Calibri" panose="020F0502020204030204" pitchFamily="34" charset="0"/>
                  </a:rPr>
                  <a:t>Public Services</a:t>
                </a:r>
              </a:p>
            </p:txBody>
          </p:sp>
          <p:sp>
            <p:nvSpPr>
              <p:cNvPr id="28" name="Rectangle 27"/>
              <p:cNvSpPr/>
              <p:nvPr/>
            </p:nvSpPr>
            <p:spPr>
              <a:xfrm>
                <a:off x="368685" y="6043759"/>
                <a:ext cx="1676400" cy="404112"/>
              </a:xfrm>
              <a:prstGeom prst="rect">
                <a:avLst/>
              </a:prstGeom>
              <a:solidFill>
                <a:sysClr val="windowText" lastClr="000000">
                  <a:lumMod val="95000"/>
                  <a:lumOff val="5000"/>
                  <a:alpha val="70000"/>
                </a:sysClr>
              </a:solidFill>
              <a:ln w="9525" cap="flat" cmpd="sng" algn="ctr">
                <a:noFill/>
                <a:prstDash val="solid"/>
              </a:ln>
              <a:effectLst/>
            </p:spPr>
            <p:txBody>
              <a:bodyPr rtlCol="0" anchor="ctr"/>
              <a:lstStyle/>
              <a:p>
                <a:pPr algn="ctr" defTabSz="672290" fontAlgn="base">
                  <a:spcBef>
                    <a:spcPct val="0"/>
                  </a:spcBef>
                  <a:spcAft>
                    <a:spcPct val="0"/>
                  </a:spcAft>
                  <a:defRPr/>
                </a:pPr>
                <a:r>
                  <a:rPr lang="en-US" sz="882" kern="0" dirty="0">
                    <a:solidFill>
                      <a:prstClr val="white"/>
                    </a:solidFill>
                    <a:latin typeface="Calibri" panose="020F0502020204030204" pitchFamily="34" charset="0"/>
                    <a:cs typeface="Calibri" panose="020F0502020204030204" pitchFamily="34" charset="0"/>
                  </a:rPr>
                  <a:t>Retail</a:t>
                </a:r>
              </a:p>
            </p:txBody>
          </p:sp>
          <p:sp>
            <p:nvSpPr>
              <p:cNvPr id="29" name="Rectangle 28"/>
              <p:cNvSpPr/>
              <p:nvPr/>
            </p:nvSpPr>
            <p:spPr>
              <a:xfrm>
                <a:off x="2050354" y="6043759"/>
                <a:ext cx="3330541" cy="404112"/>
              </a:xfrm>
              <a:prstGeom prst="rect">
                <a:avLst/>
              </a:prstGeom>
              <a:solidFill>
                <a:srgbClr val="00B050">
                  <a:alpha val="70000"/>
                </a:srgbClr>
              </a:solidFill>
              <a:ln w="9525" cap="flat" cmpd="sng" algn="ctr">
                <a:noFill/>
                <a:prstDash val="solid"/>
              </a:ln>
              <a:effectLst/>
            </p:spPr>
            <p:txBody>
              <a:bodyPr rtlCol="0" anchor="ctr"/>
              <a:lstStyle/>
              <a:p>
                <a:pPr algn="ctr" defTabSz="672290" fontAlgn="base">
                  <a:spcBef>
                    <a:spcPct val="0"/>
                  </a:spcBef>
                  <a:spcAft>
                    <a:spcPct val="0"/>
                  </a:spcAft>
                  <a:defRPr/>
                </a:pPr>
                <a:r>
                  <a:rPr lang="en-US" sz="882" kern="0" dirty="0">
                    <a:solidFill>
                      <a:prstClr val="white"/>
                    </a:solidFill>
                    <a:latin typeface="Calibri" panose="020F0502020204030204" pitchFamily="34" charset="0"/>
                    <a:cs typeface="Calibri" panose="020F0502020204030204" pitchFamily="34" charset="0"/>
                  </a:rPr>
                  <a:t>Communications, Media &amp; Entertainment</a:t>
                </a:r>
              </a:p>
            </p:txBody>
          </p:sp>
          <p:sp>
            <p:nvSpPr>
              <p:cNvPr id="30" name="Rectangle 29"/>
              <p:cNvSpPr/>
              <p:nvPr/>
            </p:nvSpPr>
            <p:spPr>
              <a:xfrm>
                <a:off x="5380893" y="6043759"/>
                <a:ext cx="1723292" cy="404112"/>
              </a:xfrm>
              <a:prstGeom prst="rect">
                <a:avLst/>
              </a:prstGeom>
              <a:solidFill>
                <a:sysClr val="windowText" lastClr="000000">
                  <a:lumMod val="95000"/>
                  <a:lumOff val="5000"/>
                  <a:alpha val="70000"/>
                </a:sysClr>
              </a:solidFill>
              <a:ln w="9525" cap="flat" cmpd="sng" algn="ctr">
                <a:noFill/>
                <a:prstDash val="solid"/>
              </a:ln>
              <a:effectLst/>
            </p:spPr>
            <p:txBody>
              <a:bodyPr rtlCol="0" anchor="ctr"/>
              <a:lstStyle/>
              <a:p>
                <a:pPr algn="ctr" defTabSz="672290" fontAlgn="base">
                  <a:spcBef>
                    <a:spcPct val="0"/>
                  </a:spcBef>
                  <a:spcAft>
                    <a:spcPct val="0"/>
                  </a:spcAft>
                  <a:defRPr/>
                </a:pPr>
                <a:r>
                  <a:rPr lang="en-US" sz="882" kern="0" dirty="0">
                    <a:solidFill>
                      <a:prstClr val="white"/>
                    </a:solidFill>
                    <a:latin typeface="Calibri" panose="020F0502020204030204" pitchFamily="34" charset="0"/>
                    <a:cs typeface="Calibri" panose="020F0502020204030204" pitchFamily="34" charset="0"/>
                  </a:rPr>
                  <a:t>Travel &amp; Logistics</a:t>
                </a:r>
              </a:p>
            </p:txBody>
          </p:sp>
        </p:grpSp>
        <p:sp>
          <p:nvSpPr>
            <p:cNvPr id="20" name="Rectangle 19"/>
            <p:cNvSpPr/>
            <p:nvPr/>
          </p:nvSpPr>
          <p:spPr>
            <a:xfrm>
              <a:off x="2039815" y="3082738"/>
              <a:ext cx="3369794" cy="1676832"/>
            </a:xfrm>
            <a:prstGeom prst="rect">
              <a:avLst/>
            </a:prstGeom>
            <a:solidFill>
              <a:srgbClr val="E31837"/>
            </a:solidFill>
            <a:ln w="12700" cap="flat" cmpd="sng" algn="ctr">
              <a:noFill/>
              <a:prstDash val="solid"/>
            </a:ln>
            <a:effectLst/>
          </p:spPr>
          <p:txBody>
            <a:bodyPr rtlCol="0" anchor="ctr"/>
            <a:lstStyle/>
            <a:p>
              <a:pPr algn="ctr" defTabSz="896386" fontAlgn="base">
                <a:spcBef>
                  <a:spcPct val="0"/>
                </a:spcBef>
                <a:spcAft>
                  <a:spcPct val="0"/>
                </a:spcAft>
                <a:defRPr/>
              </a:pPr>
              <a:endParaRPr lang="en-SG" sz="1961" kern="0" dirty="0">
                <a:solidFill>
                  <a:prstClr val="black"/>
                </a:solidFill>
                <a:latin typeface="Calibri" panose="020F0502020204030204" pitchFamily="34" charset="0"/>
                <a:cs typeface="Calibri" panose="020F0502020204030204" pitchFamily="34" charset="0"/>
              </a:endParaRPr>
            </a:p>
          </p:txBody>
        </p:sp>
      </p:grpSp>
      <p:sp>
        <p:nvSpPr>
          <p:cNvPr id="31" name="Text Box 2"/>
          <p:cNvSpPr txBox="1">
            <a:spLocks noChangeArrowheads="1"/>
          </p:cNvSpPr>
          <p:nvPr/>
        </p:nvSpPr>
        <p:spPr bwMode="auto">
          <a:xfrm>
            <a:off x="2029487" y="3282902"/>
            <a:ext cx="1028732" cy="313485"/>
          </a:xfrm>
          <a:prstGeom prst="rect">
            <a:avLst/>
          </a:prstGeom>
          <a:noFill/>
          <a:ln w="9525">
            <a:noFill/>
            <a:round/>
            <a:headEnd/>
            <a:tailEnd/>
          </a:ln>
        </p:spPr>
        <p:txBody>
          <a:bodyPr lIns="60025" tIns="30013" rIns="60025" bIns="30013" anchor="ctr" anchorCtr="0"/>
          <a:lstStyle/>
          <a:p>
            <a:pPr algn="ctr" defTabSz="896386" fontAlgn="base">
              <a:spcBef>
                <a:spcPct val="0"/>
              </a:spcBef>
              <a:spcAft>
                <a:spcPct val="0"/>
              </a:spcAft>
              <a:tabLst>
                <a:tab pos="0" algn="l"/>
                <a:tab pos="298565" algn="l"/>
                <a:tab pos="598188" algn="l"/>
                <a:tab pos="897812" algn="l"/>
                <a:tab pos="1197434" algn="l"/>
                <a:tab pos="1497058" algn="l"/>
                <a:tab pos="1796682" algn="l"/>
                <a:tab pos="2096305" algn="l"/>
                <a:tab pos="2395929" algn="l"/>
                <a:tab pos="2695551" algn="l"/>
                <a:tab pos="2995175" algn="l"/>
                <a:tab pos="3294798" algn="l"/>
                <a:tab pos="3594422" algn="l"/>
                <a:tab pos="3894045" algn="l"/>
                <a:tab pos="4193669" algn="l"/>
                <a:tab pos="4493291" algn="l"/>
                <a:tab pos="4792915" algn="l"/>
                <a:tab pos="5092538" algn="l"/>
                <a:tab pos="5392162" algn="l"/>
                <a:tab pos="5691785" algn="l"/>
                <a:tab pos="5991408" algn="l"/>
              </a:tabLst>
            </a:pPr>
            <a:r>
              <a:rPr lang="en-GB" sz="1176" b="1" dirty="0">
                <a:solidFill>
                  <a:prstClr val="white"/>
                </a:solidFill>
                <a:latin typeface="Arial"/>
                <a:cs typeface="Arial" pitchFamily="34" charset="0"/>
              </a:rPr>
              <a:t>$</a:t>
            </a:r>
            <a:r>
              <a:rPr lang="en-GB" sz="1176" b="1" dirty="0" smtClean="0">
                <a:solidFill>
                  <a:prstClr val="white"/>
                </a:solidFill>
                <a:latin typeface="Arial"/>
                <a:cs typeface="Arial" pitchFamily="34" charset="0"/>
              </a:rPr>
              <a:t>4.9 </a:t>
            </a:r>
            <a:r>
              <a:rPr lang="en-GB" sz="1176" b="1" dirty="0">
                <a:solidFill>
                  <a:prstClr val="white"/>
                </a:solidFill>
                <a:latin typeface="Arial"/>
                <a:cs typeface="Arial" pitchFamily="34" charset="0"/>
              </a:rPr>
              <a:t>Billion</a:t>
            </a:r>
          </a:p>
        </p:txBody>
      </p:sp>
      <p:sp>
        <p:nvSpPr>
          <p:cNvPr id="32" name="Text Box 2"/>
          <p:cNvSpPr txBox="1">
            <a:spLocks noChangeArrowheads="1"/>
          </p:cNvSpPr>
          <p:nvPr/>
        </p:nvSpPr>
        <p:spPr bwMode="auto">
          <a:xfrm>
            <a:off x="3061484" y="3282902"/>
            <a:ext cx="1073259" cy="313485"/>
          </a:xfrm>
          <a:prstGeom prst="rect">
            <a:avLst/>
          </a:prstGeom>
          <a:noFill/>
          <a:ln w="9525">
            <a:noFill/>
            <a:round/>
            <a:headEnd/>
            <a:tailEnd/>
          </a:ln>
        </p:spPr>
        <p:txBody>
          <a:bodyPr lIns="60025" tIns="30013" rIns="60025" bIns="30013" anchor="ctr" anchorCtr="0"/>
          <a:lstStyle/>
          <a:p>
            <a:pPr algn="ctr" defTabSz="896386" fontAlgn="base">
              <a:spcBef>
                <a:spcPct val="0"/>
              </a:spcBef>
              <a:spcAft>
                <a:spcPct val="0"/>
              </a:spcAft>
              <a:tabLst>
                <a:tab pos="0" algn="l"/>
                <a:tab pos="298565" algn="l"/>
                <a:tab pos="598188" algn="l"/>
                <a:tab pos="897812" algn="l"/>
                <a:tab pos="1197434" algn="l"/>
                <a:tab pos="1497058" algn="l"/>
                <a:tab pos="1796682" algn="l"/>
                <a:tab pos="2096305" algn="l"/>
                <a:tab pos="2395929" algn="l"/>
                <a:tab pos="2695551" algn="l"/>
                <a:tab pos="2995175" algn="l"/>
                <a:tab pos="3294798" algn="l"/>
                <a:tab pos="3594422" algn="l"/>
                <a:tab pos="3894045" algn="l"/>
                <a:tab pos="4193669" algn="l"/>
                <a:tab pos="4493291" algn="l"/>
                <a:tab pos="4792915" algn="l"/>
                <a:tab pos="5092538" algn="l"/>
                <a:tab pos="5392162" algn="l"/>
                <a:tab pos="5691785" algn="l"/>
                <a:tab pos="5991408" algn="l"/>
              </a:tabLst>
            </a:pPr>
            <a:r>
              <a:rPr lang="en-GB" sz="1176" b="1" dirty="0">
                <a:solidFill>
                  <a:prstClr val="white"/>
                </a:solidFill>
                <a:latin typeface="Arial"/>
                <a:cs typeface="Arial" pitchFamily="34" charset="0"/>
              </a:rPr>
              <a:t>117,200+ associates</a:t>
            </a:r>
          </a:p>
        </p:txBody>
      </p:sp>
      <p:sp>
        <p:nvSpPr>
          <p:cNvPr id="33" name="Text Box 2"/>
          <p:cNvSpPr txBox="1">
            <a:spLocks noChangeArrowheads="1"/>
          </p:cNvSpPr>
          <p:nvPr/>
        </p:nvSpPr>
        <p:spPr bwMode="auto">
          <a:xfrm>
            <a:off x="2029487" y="3781480"/>
            <a:ext cx="1028732" cy="313485"/>
          </a:xfrm>
          <a:prstGeom prst="rect">
            <a:avLst/>
          </a:prstGeom>
          <a:noFill/>
          <a:ln w="9525">
            <a:noFill/>
            <a:round/>
            <a:headEnd/>
            <a:tailEnd/>
          </a:ln>
        </p:spPr>
        <p:txBody>
          <a:bodyPr lIns="60025" tIns="30013" rIns="60025" bIns="30013" anchor="ctr" anchorCtr="0"/>
          <a:lstStyle/>
          <a:p>
            <a:pPr algn="ctr" defTabSz="896386" fontAlgn="base">
              <a:spcBef>
                <a:spcPct val="0"/>
              </a:spcBef>
              <a:spcAft>
                <a:spcPct val="0"/>
              </a:spcAft>
              <a:tabLst>
                <a:tab pos="0" algn="l"/>
                <a:tab pos="298565" algn="l"/>
                <a:tab pos="598188" algn="l"/>
                <a:tab pos="897812" algn="l"/>
                <a:tab pos="1197434" algn="l"/>
                <a:tab pos="1497058" algn="l"/>
                <a:tab pos="1796682" algn="l"/>
                <a:tab pos="2096305" algn="l"/>
                <a:tab pos="2395929" algn="l"/>
                <a:tab pos="2695551" algn="l"/>
                <a:tab pos="2995175" algn="l"/>
                <a:tab pos="3294798" algn="l"/>
                <a:tab pos="3594422" algn="l"/>
                <a:tab pos="3894045" algn="l"/>
                <a:tab pos="4193669" algn="l"/>
                <a:tab pos="4493291" algn="l"/>
                <a:tab pos="4792915" algn="l"/>
                <a:tab pos="5092538" algn="l"/>
                <a:tab pos="5392162" algn="l"/>
                <a:tab pos="5691785" algn="l"/>
                <a:tab pos="5991408" algn="l"/>
              </a:tabLst>
            </a:pPr>
            <a:r>
              <a:rPr lang="en-GB" sz="1176" b="1" dirty="0">
                <a:solidFill>
                  <a:prstClr val="white"/>
                </a:solidFill>
                <a:latin typeface="Arial"/>
                <a:cs typeface="Arial" pitchFamily="34" charset="0"/>
              </a:rPr>
              <a:t>910 Clients</a:t>
            </a:r>
          </a:p>
        </p:txBody>
      </p:sp>
      <p:sp>
        <p:nvSpPr>
          <p:cNvPr id="34" name="Text Box 2"/>
          <p:cNvSpPr txBox="1">
            <a:spLocks noChangeArrowheads="1"/>
          </p:cNvSpPr>
          <p:nvPr/>
        </p:nvSpPr>
        <p:spPr bwMode="auto">
          <a:xfrm>
            <a:off x="3061484" y="3781480"/>
            <a:ext cx="1073259" cy="313485"/>
          </a:xfrm>
          <a:prstGeom prst="rect">
            <a:avLst/>
          </a:prstGeom>
          <a:noFill/>
          <a:ln w="9525">
            <a:noFill/>
            <a:round/>
            <a:headEnd/>
            <a:tailEnd/>
          </a:ln>
        </p:spPr>
        <p:txBody>
          <a:bodyPr lIns="60025" tIns="30013" rIns="60025" bIns="30013" anchor="ctr" anchorCtr="0"/>
          <a:lstStyle/>
          <a:p>
            <a:pPr algn="ctr" defTabSz="896386" fontAlgn="base">
              <a:spcBef>
                <a:spcPct val="0"/>
              </a:spcBef>
              <a:spcAft>
                <a:spcPct val="0"/>
              </a:spcAft>
              <a:tabLst>
                <a:tab pos="0" algn="l"/>
                <a:tab pos="298565" algn="l"/>
                <a:tab pos="598188" algn="l"/>
                <a:tab pos="897812" algn="l"/>
                <a:tab pos="1197434" algn="l"/>
                <a:tab pos="1497058" algn="l"/>
                <a:tab pos="1796682" algn="l"/>
                <a:tab pos="2096305" algn="l"/>
                <a:tab pos="2395929" algn="l"/>
                <a:tab pos="2695551" algn="l"/>
                <a:tab pos="2995175" algn="l"/>
                <a:tab pos="3294798" algn="l"/>
                <a:tab pos="3594422" algn="l"/>
                <a:tab pos="3894045" algn="l"/>
                <a:tab pos="4193669" algn="l"/>
                <a:tab pos="4493291" algn="l"/>
                <a:tab pos="4792915" algn="l"/>
                <a:tab pos="5092538" algn="l"/>
                <a:tab pos="5392162" algn="l"/>
                <a:tab pos="5691785" algn="l"/>
                <a:tab pos="5991408" algn="l"/>
              </a:tabLst>
            </a:pPr>
            <a:r>
              <a:rPr lang="en-GB" sz="1176" b="1" dirty="0">
                <a:solidFill>
                  <a:prstClr val="white"/>
                </a:solidFill>
                <a:latin typeface="Arial"/>
                <a:cs typeface="Arial" pitchFamily="34" charset="0"/>
              </a:rPr>
              <a:t>90 countries</a:t>
            </a:r>
          </a:p>
        </p:txBody>
      </p:sp>
      <p:sp>
        <p:nvSpPr>
          <p:cNvPr id="35" name="Title 8"/>
          <p:cNvSpPr txBox="1">
            <a:spLocks/>
          </p:cNvSpPr>
          <p:nvPr/>
        </p:nvSpPr>
        <p:spPr>
          <a:xfrm>
            <a:off x="7369597" y="3741998"/>
            <a:ext cx="2186296" cy="1384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672290" fontAlgn="base">
              <a:spcBef>
                <a:spcPct val="0"/>
              </a:spcBef>
              <a:spcAft>
                <a:spcPct val="0"/>
              </a:spcAft>
              <a:defRPr/>
            </a:pPr>
            <a:r>
              <a:rPr lang="en-US" sz="900" dirty="0">
                <a:solidFill>
                  <a:prstClr val="white"/>
                </a:solidFill>
                <a:latin typeface="Arial"/>
                <a:cs typeface="Arial" charset="0"/>
              </a:rPr>
              <a:t>Integrated Global Account Management </a:t>
            </a:r>
          </a:p>
        </p:txBody>
      </p:sp>
      <p:sp>
        <p:nvSpPr>
          <p:cNvPr id="36" name="Title 8"/>
          <p:cNvSpPr txBox="1">
            <a:spLocks/>
          </p:cNvSpPr>
          <p:nvPr/>
        </p:nvSpPr>
        <p:spPr>
          <a:xfrm>
            <a:off x="7410906" y="3959733"/>
            <a:ext cx="2196553" cy="1384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672290" fontAlgn="base">
              <a:spcBef>
                <a:spcPct val="0"/>
              </a:spcBef>
              <a:spcAft>
                <a:spcPct val="0"/>
              </a:spcAft>
              <a:defRPr/>
            </a:pPr>
            <a:r>
              <a:rPr lang="en-US" sz="900" dirty="0">
                <a:solidFill>
                  <a:prstClr val="white"/>
                </a:solidFill>
                <a:latin typeface="Arial"/>
                <a:cs typeface="Arial" charset="0"/>
              </a:rPr>
              <a:t>Innovative Engagement Models</a:t>
            </a:r>
          </a:p>
        </p:txBody>
      </p:sp>
      <p:sp>
        <p:nvSpPr>
          <p:cNvPr id="37" name="Title 8"/>
          <p:cNvSpPr txBox="1">
            <a:spLocks/>
          </p:cNvSpPr>
          <p:nvPr/>
        </p:nvSpPr>
        <p:spPr>
          <a:xfrm>
            <a:off x="7320169" y="3170752"/>
            <a:ext cx="2260949" cy="1384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672290" fontAlgn="base">
              <a:spcBef>
                <a:spcPct val="0"/>
              </a:spcBef>
              <a:spcAft>
                <a:spcPct val="0"/>
              </a:spcAft>
              <a:defRPr/>
            </a:pPr>
            <a:r>
              <a:rPr lang="en-US" sz="900" dirty="0">
                <a:solidFill>
                  <a:prstClr val="white"/>
                </a:solidFill>
                <a:latin typeface="Arial"/>
                <a:cs typeface="Arial" charset="0"/>
              </a:rPr>
              <a:t>Leaders in Telecom &amp; Enterprise Offerings</a:t>
            </a:r>
          </a:p>
        </p:txBody>
      </p:sp>
      <p:sp>
        <p:nvSpPr>
          <p:cNvPr id="38" name="Title 8"/>
          <p:cNvSpPr txBox="1">
            <a:spLocks/>
          </p:cNvSpPr>
          <p:nvPr/>
        </p:nvSpPr>
        <p:spPr>
          <a:xfrm>
            <a:off x="7330760" y="3388487"/>
            <a:ext cx="2260949"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672290" fontAlgn="base">
              <a:spcBef>
                <a:spcPct val="0"/>
              </a:spcBef>
              <a:spcAft>
                <a:spcPct val="0"/>
              </a:spcAft>
              <a:defRPr/>
            </a:pPr>
            <a:r>
              <a:rPr lang="en-US" sz="900" dirty="0">
                <a:solidFill>
                  <a:prstClr val="white"/>
                </a:solidFill>
                <a:latin typeface="Arial"/>
                <a:cs typeface="Arial" charset="0"/>
              </a:rPr>
              <a:t>More than </a:t>
            </a:r>
            <a:r>
              <a:rPr lang="en-US" sz="900" b="1" dirty="0">
                <a:solidFill>
                  <a:prstClr val="white"/>
                </a:solidFill>
                <a:latin typeface="Arial"/>
                <a:cs typeface="Arial" charset="0"/>
              </a:rPr>
              <a:t>3+ decades </a:t>
            </a:r>
            <a:r>
              <a:rPr lang="en-US" sz="900" dirty="0">
                <a:solidFill>
                  <a:prstClr val="white"/>
                </a:solidFill>
                <a:latin typeface="Arial"/>
                <a:cs typeface="Arial" charset="0"/>
              </a:rPr>
              <a:t>of delivering connected experiences to Telcos</a:t>
            </a:r>
          </a:p>
        </p:txBody>
      </p:sp>
      <p:sp>
        <p:nvSpPr>
          <p:cNvPr id="41" name="Rectangle 40"/>
          <p:cNvSpPr/>
          <p:nvPr/>
        </p:nvSpPr>
        <p:spPr>
          <a:xfrm>
            <a:off x="-19049" y="6068833"/>
            <a:ext cx="12515850" cy="523220"/>
          </a:xfrm>
          <a:prstGeom prst="rect">
            <a:avLst/>
          </a:prstGeom>
        </p:spPr>
        <p:txBody>
          <a:bodyPr wrap="square">
            <a:spAutoFit/>
          </a:bodyPr>
          <a:lstStyle/>
          <a:p>
            <a:pPr algn="ctr">
              <a:defRPr/>
            </a:pPr>
            <a:r>
              <a:rPr lang="en-US" sz="2800" dirty="0">
                <a:solidFill>
                  <a:srgbClr val="FDBC5F"/>
                </a:solidFill>
                <a:latin typeface="Oswald medium" panose="02000603000000000000" pitchFamily="2" charset="0"/>
                <a:cs typeface="Arial" panose="020B0604020202020204" pitchFamily="34" charset="0"/>
              </a:rPr>
              <a:t>Gallup Great Workplace Award 2017 and Customer Championship Award for </a:t>
            </a:r>
            <a:r>
              <a:rPr lang="en-US" sz="2800" dirty="0" smtClean="0">
                <a:solidFill>
                  <a:srgbClr val="FDBC5F"/>
                </a:solidFill>
                <a:latin typeface="Oswald medium" panose="02000603000000000000" pitchFamily="2" charset="0"/>
                <a:cs typeface="Arial" panose="020B0604020202020204" pitchFamily="34" charset="0"/>
              </a:rPr>
              <a:t>TECHMBS</a:t>
            </a:r>
            <a:endParaRPr lang="en-US" sz="2800" dirty="0">
              <a:solidFill>
                <a:srgbClr val="FDBC5F"/>
              </a:solidFill>
              <a:latin typeface="Oswald medium" panose="02000603000000000000" pitchFamily="2" charset="0"/>
              <a:cs typeface="Arial" panose="020B0604020202020204" pitchFamily="34" charset="0"/>
            </a:endParaRPr>
          </a:p>
        </p:txBody>
      </p:sp>
      <p:pic>
        <p:nvPicPr>
          <p:cNvPr id="40" name="Picture 39"/>
          <p:cNvPicPr>
            <a:picLocks noChangeAspect="1"/>
          </p:cNvPicPr>
          <p:nvPr/>
        </p:nvPicPr>
        <p:blipFill>
          <a:blip r:embed="rId4"/>
          <a:stretch>
            <a:fillRect/>
          </a:stretch>
        </p:blipFill>
        <p:spPr>
          <a:xfrm>
            <a:off x="1" y="-1"/>
            <a:ext cx="2736937" cy="981636"/>
          </a:xfrm>
          <a:prstGeom prst="rect">
            <a:avLst/>
          </a:prstGeom>
        </p:spPr>
      </p:pic>
      <p:pic>
        <p:nvPicPr>
          <p:cNvPr id="42" name="Picture 10" descr="Mahindra Logo.png"/>
          <p:cNvPicPr>
            <a:picLocks noChangeAspect="1"/>
          </p:cNvPicPr>
          <p:nvPr/>
        </p:nvPicPr>
        <p:blipFill>
          <a:blip r:embed="rId5" cstate="print">
            <a:biLevel thresh="25000"/>
            <a:extLst>
              <a:ext uri="{28A0092B-C50C-407E-A947-70E740481C1C}">
                <a14:useLocalDpi xmlns:a14="http://schemas.microsoft.com/office/drawing/2010/main"/>
              </a:ext>
            </a:extLst>
          </a:blip>
          <a:srcRect/>
          <a:stretch>
            <a:fillRect/>
          </a:stretch>
        </p:blipFill>
        <p:spPr bwMode="gray">
          <a:xfrm>
            <a:off x="10755823" y="44347"/>
            <a:ext cx="1387675" cy="41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Rectangle 42"/>
          <p:cNvSpPr/>
          <p:nvPr/>
        </p:nvSpPr>
        <p:spPr>
          <a:xfrm>
            <a:off x="726699" y="848181"/>
            <a:ext cx="11952330" cy="48276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895916" fontAlgn="base">
              <a:spcBef>
                <a:spcPct val="0"/>
              </a:spcBef>
              <a:spcAft>
                <a:spcPct val="0"/>
              </a:spcAft>
            </a:pPr>
            <a:r>
              <a:rPr lang="en-US" sz="3137" b="1" dirty="0" smtClean="0">
                <a:solidFill>
                  <a:schemeClr val="bg1"/>
                </a:solidFill>
                <a:latin typeface="Oswald Regular" panose="020B0604020202020204" charset="0"/>
                <a:ea typeface="+mj-ea"/>
                <a:cs typeface="Arial" pitchFamily="34" charset="0"/>
              </a:rPr>
              <a:t>About Tech Mahindra </a:t>
            </a:r>
            <a:endParaRPr lang="en-US" sz="3137" b="1" dirty="0">
              <a:solidFill>
                <a:schemeClr val="bg1"/>
              </a:solidFill>
              <a:latin typeface="Oswald Regular" panose="020B0604020202020204" charset="0"/>
              <a:ea typeface="+mj-ea"/>
              <a:cs typeface="Arial" pitchFamily="34" charset="0"/>
            </a:endParaRPr>
          </a:p>
        </p:txBody>
      </p:sp>
    </p:spTree>
    <p:extLst>
      <p:ext uri="{BB962C8B-B14F-4D97-AF65-F5344CB8AC3E}">
        <p14:creationId xmlns:p14="http://schemas.microsoft.com/office/powerpoint/2010/main" val="39718997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 name="Picture 39"/>
          <p:cNvPicPr>
            <a:picLocks noChangeAspect="1"/>
          </p:cNvPicPr>
          <p:nvPr/>
        </p:nvPicPr>
        <p:blipFill>
          <a:blip r:embed="rId2"/>
          <a:stretch>
            <a:fillRect/>
          </a:stretch>
        </p:blipFill>
        <p:spPr>
          <a:xfrm>
            <a:off x="1" y="-1"/>
            <a:ext cx="2736937" cy="981636"/>
          </a:xfrm>
          <a:prstGeom prst="rect">
            <a:avLst/>
          </a:prstGeom>
        </p:spPr>
      </p:pic>
      <p:pic>
        <p:nvPicPr>
          <p:cNvPr id="42" name="Picture 41"/>
          <p:cNvPicPr/>
          <p:nvPr/>
        </p:nvPicPr>
        <p:blipFill rotWithShape="1">
          <a:blip r:embed="rId3" cstate="email">
            <a:extLst>
              <a:ext uri="{28A0092B-C50C-407E-A947-70E740481C1C}">
                <a14:useLocalDpi xmlns:a14="http://schemas.microsoft.com/office/drawing/2010/main" val="0"/>
              </a:ext>
            </a:extLst>
          </a:blip>
          <a:srcRect/>
          <a:stretch/>
        </p:blipFill>
        <p:spPr>
          <a:xfrm>
            <a:off x="0" y="-4"/>
            <a:ext cx="5281684" cy="6892123"/>
          </a:xfrm>
          <a:prstGeom prst="rect">
            <a:avLst/>
          </a:prstGeom>
        </p:spPr>
      </p:pic>
      <p:sp>
        <p:nvSpPr>
          <p:cNvPr id="43" name="Title 1"/>
          <p:cNvSpPr txBox="1">
            <a:spLocks/>
          </p:cNvSpPr>
          <p:nvPr/>
        </p:nvSpPr>
        <p:spPr bwMode="gray">
          <a:xfrm>
            <a:off x="5403984" y="150850"/>
            <a:ext cx="4778402" cy="98488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defPPr>
              <a:defRPr lang="en-US"/>
            </a:defPPr>
            <a:lvl1pPr defTabSz="895916" fontAlgn="base">
              <a:spcBef>
                <a:spcPct val="0"/>
              </a:spcBef>
              <a:spcAft>
                <a:spcPct val="0"/>
              </a:spcAft>
              <a:defRPr sz="3200" b="1" kern="0">
                <a:solidFill>
                  <a:schemeClr val="tx1">
                    <a:lumMod val="75000"/>
                    <a:lumOff val="25000"/>
                  </a:schemeClr>
                </a:solidFill>
                <a:latin typeface="Oswald Regular" panose="020B0604020202020204" charset="0"/>
                <a:ea typeface="+mj-ea"/>
                <a:cs typeface="Arial" pitchFamily="34" charset="0"/>
              </a:defRPr>
            </a:lvl1pPr>
          </a:lstStyle>
          <a:p>
            <a:r>
              <a:rPr lang="en-IN" dirty="0" err="1">
                <a:solidFill>
                  <a:schemeClr val="bg1"/>
                </a:solidFill>
              </a:rPr>
              <a:t>TechM</a:t>
            </a:r>
            <a:r>
              <a:rPr lang="en-IN" dirty="0">
                <a:solidFill>
                  <a:schemeClr val="bg1"/>
                </a:solidFill>
              </a:rPr>
              <a:t> Ranked 15 in Forbes Digital 100 List</a:t>
            </a:r>
          </a:p>
        </p:txBody>
      </p:sp>
      <p:sp>
        <p:nvSpPr>
          <p:cNvPr id="44" name="Rectangle 43"/>
          <p:cNvSpPr/>
          <p:nvPr/>
        </p:nvSpPr>
        <p:spPr>
          <a:xfrm>
            <a:off x="5403983" y="1091483"/>
            <a:ext cx="6532727" cy="5012523"/>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rtlCol="0" anchor="ctr"/>
          <a:lstStyle/>
          <a:p>
            <a:pPr marL="457200" indent="-457200">
              <a:spcBef>
                <a:spcPts val="2400"/>
              </a:spcBef>
              <a:spcAft>
                <a:spcPts val="1800"/>
              </a:spcAft>
              <a:buFont typeface="Wingdings" panose="05000000000000000000" pitchFamily="2" charset="2"/>
              <a:buChar char="§"/>
            </a:pPr>
            <a:r>
              <a:rPr lang="en-US" sz="2800" dirty="0">
                <a:solidFill>
                  <a:schemeClr val="bg1"/>
                </a:solidFill>
                <a:latin typeface="Oswald light" panose="02000303000000000000" pitchFamily="2" charset="0"/>
              </a:rPr>
              <a:t>Tech Mahindra is ranked 15th on the </a:t>
            </a:r>
            <a:r>
              <a:rPr lang="en-US" sz="2800" dirty="0">
                <a:solidFill>
                  <a:schemeClr val="bg1"/>
                </a:solidFill>
                <a:latin typeface="Oswald light" panose="02000303000000000000" pitchFamily="2" charset="0"/>
                <a:hlinkClick r:id="rId4"/>
              </a:rPr>
              <a:t>Forbes Digital 100 list</a:t>
            </a:r>
            <a:r>
              <a:rPr lang="en-US" sz="2800" dirty="0">
                <a:solidFill>
                  <a:schemeClr val="bg1"/>
                </a:solidFill>
                <a:latin typeface="Oswald light" panose="02000303000000000000" pitchFamily="2" charset="0"/>
              </a:rPr>
              <a:t>, which ranks the top 100 public companies that are shaping the digital economy. </a:t>
            </a:r>
            <a:endParaRPr lang="en-US" sz="2800" dirty="0" smtClean="0">
              <a:solidFill>
                <a:schemeClr val="bg1"/>
              </a:solidFill>
              <a:latin typeface="Oswald light" panose="02000303000000000000" pitchFamily="2" charset="0"/>
            </a:endParaRPr>
          </a:p>
          <a:p>
            <a:pPr marL="457200" indent="-457200">
              <a:spcBef>
                <a:spcPts val="2400"/>
              </a:spcBef>
              <a:spcAft>
                <a:spcPts val="1800"/>
              </a:spcAft>
              <a:buFont typeface="Wingdings" panose="05000000000000000000" pitchFamily="2" charset="2"/>
              <a:buChar char="§"/>
            </a:pPr>
            <a:r>
              <a:rPr lang="en-US" sz="2800" dirty="0" smtClean="0">
                <a:solidFill>
                  <a:schemeClr val="bg1"/>
                </a:solidFill>
                <a:latin typeface="Oswald light" panose="02000303000000000000" pitchFamily="2" charset="0"/>
              </a:rPr>
              <a:t>Tech </a:t>
            </a:r>
            <a:r>
              <a:rPr lang="en-US" sz="2800" dirty="0">
                <a:solidFill>
                  <a:schemeClr val="bg1"/>
                </a:solidFill>
                <a:latin typeface="Oswald light" panose="02000303000000000000" pitchFamily="2" charset="0"/>
              </a:rPr>
              <a:t>Mahindra is the highest-ranked </a:t>
            </a:r>
            <a:br>
              <a:rPr lang="en-US" sz="2800" dirty="0">
                <a:solidFill>
                  <a:schemeClr val="bg1"/>
                </a:solidFill>
                <a:latin typeface="Oswald light" panose="02000303000000000000" pitchFamily="2" charset="0"/>
              </a:rPr>
            </a:br>
            <a:r>
              <a:rPr lang="en-US" sz="2800" dirty="0">
                <a:solidFill>
                  <a:schemeClr val="bg1"/>
                </a:solidFill>
                <a:latin typeface="Oswald light" panose="02000303000000000000" pitchFamily="2" charset="0"/>
              </a:rPr>
              <a:t>non-US company on the list. </a:t>
            </a:r>
            <a:endParaRPr lang="en-US" sz="2800" dirty="0" smtClean="0">
              <a:solidFill>
                <a:schemeClr val="bg1"/>
              </a:solidFill>
              <a:latin typeface="Oswald light" panose="02000303000000000000" pitchFamily="2" charset="0"/>
            </a:endParaRPr>
          </a:p>
          <a:p>
            <a:pPr marL="457200" indent="-457200">
              <a:spcBef>
                <a:spcPts val="2400"/>
              </a:spcBef>
              <a:spcAft>
                <a:spcPts val="1800"/>
              </a:spcAft>
              <a:buFont typeface="Wingdings" panose="05000000000000000000" pitchFamily="2" charset="2"/>
              <a:buChar char="§"/>
            </a:pPr>
            <a:r>
              <a:rPr lang="en-US" sz="2800" dirty="0" smtClean="0">
                <a:solidFill>
                  <a:schemeClr val="bg1"/>
                </a:solidFill>
                <a:latin typeface="Oswald light" panose="02000303000000000000" pitchFamily="2" charset="0"/>
              </a:rPr>
              <a:t>We </a:t>
            </a:r>
            <a:r>
              <a:rPr lang="en-US" sz="2800" dirty="0">
                <a:solidFill>
                  <a:schemeClr val="bg1"/>
                </a:solidFill>
                <a:latin typeface="Oswald light" panose="02000303000000000000" pitchFamily="2" charset="0"/>
              </a:rPr>
              <a:t>are also the only IT SERVICES CONSULTING company in Top 15. </a:t>
            </a:r>
          </a:p>
        </p:txBody>
      </p:sp>
      <p:sp>
        <p:nvSpPr>
          <p:cNvPr id="45" name="Rectangle 44"/>
          <p:cNvSpPr/>
          <p:nvPr/>
        </p:nvSpPr>
        <p:spPr>
          <a:xfrm>
            <a:off x="-171046" y="150850"/>
            <a:ext cx="5623776" cy="4308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ctr" defTabSz="895916" fontAlgn="base">
              <a:spcBef>
                <a:spcPct val="0"/>
              </a:spcBef>
              <a:spcAft>
                <a:spcPct val="0"/>
              </a:spcAft>
            </a:pPr>
            <a:r>
              <a:rPr lang="es-MX" sz="2800" b="1" kern="0" dirty="0" smtClean="0">
                <a:solidFill>
                  <a:srgbClr val="FFC000"/>
                </a:solidFill>
                <a:latin typeface="Oswald Regular" panose="020B0604020202020204" charset="0"/>
                <a:cs typeface="Arial" pitchFamily="34" charset="0"/>
              </a:rPr>
              <a:t>WE ARE DIGITAL CHANGE AGENTS</a:t>
            </a:r>
            <a:endParaRPr lang="en-US" sz="2800" b="1" kern="0" dirty="0">
              <a:solidFill>
                <a:srgbClr val="FFC000"/>
              </a:solidFill>
              <a:latin typeface="Oswald Regular" panose="020B0604020202020204" charset="0"/>
              <a:cs typeface="Arial" pitchFamily="34" charset="0"/>
            </a:endParaRPr>
          </a:p>
        </p:txBody>
      </p:sp>
      <p:pic>
        <p:nvPicPr>
          <p:cNvPr id="46" name="Picture 45"/>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9811754" y="5252257"/>
            <a:ext cx="2380246" cy="1614104"/>
          </a:xfrm>
          <a:prstGeom prst="rect">
            <a:avLst/>
          </a:prstGeom>
        </p:spPr>
      </p:pic>
      <p:pic>
        <p:nvPicPr>
          <p:cNvPr id="47" name="Picture 10" descr="Mahindra Logo.png"/>
          <p:cNvPicPr>
            <a:picLocks noChangeAspect="1"/>
          </p:cNvPicPr>
          <p:nvPr/>
        </p:nvPicPr>
        <p:blipFill>
          <a:blip r:embed="rId6" cstate="print">
            <a:biLevel thresh="25000"/>
            <a:extLst>
              <a:ext uri="{28A0092B-C50C-407E-A947-70E740481C1C}">
                <a14:useLocalDpi xmlns:a14="http://schemas.microsoft.com/office/drawing/2010/main"/>
              </a:ext>
            </a:extLst>
          </a:blip>
          <a:srcRect/>
          <a:stretch>
            <a:fillRect/>
          </a:stretch>
        </p:blipFill>
        <p:spPr bwMode="gray">
          <a:xfrm>
            <a:off x="10755823" y="44347"/>
            <a:ext cx="1387675" cy="41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08751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ectangle 124"/>
          <p:cNvSpPr/>
          <p:nvPr/>
        </p:nvSpPr>
        <p:spPr>
          <a:xfrm>
            <a:off x="0" y="0"/>
            <a:ext cx="5114441" cy="6858000"/>
          </a:xfrm>
          <a:prstGeom prst="rect">
            <a:avLst/>
          </a:prstGeom>
          <a:solidFill>
            <a:schemeClr val="tx1">
              <a:lumMod val="85000"/>
              <a:lumOff val="1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65000"/>
                  <a:lumOff val="35000"/>
                </a:schemeClr>
              </a:solidFill>
            </a:endParaRPr>
          </a:p>
        </p:txBody>
      </p:sp>
      <p:sp>
        <p:nvSpPr>
          <p:cNvPr id="5" name="Title 1"/>
          <p:cNvSpPr txBox="1">
            <a:spLocks/>
          </p:cNvSpPr>
          <p:nvPr/>
        </p:nvSpPr>
        <p:spPr bwMode="gray">
          <a:xfrm>
            <a:off x="601859" y="929790"/>
            <a:ext cx="8703048" cy="55399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defPPr>
              <a:defRPr lang="en-US"/>
            </a:defPPr>
            <a:lvl1pPr defTabSz="913920" fontAlgn="base">
              <a:spcBef>
                <a:spcPct val="0"/>
              </a:spcBef>
              <a:spcAft>
                <a:spcPct val="0"/>
              </a:spcAft>
              <a:buNone/>
              <a:defRPr sz="3200" b="1">
                <a:solidFill>
                  <a:schemeClr val="bg1">
                    <a:lumMod val="50000"/>
                  </a:schemeClr>
                </a:solidFill>
                <a:latin typeface="Arial Narrow" panose="020B0606020202030204" pitchFamily="34" charset="0"/>
                <a:ea typeface="+mj-ea"/>
                <a:cs typeface="Arial" pitchFamily="34" charset="0"/>
              </a:defRPr>
            </a:lvl1pPr>
          </a:lstStyle>
          <a:p>
            <a:pPr marL="0" marR="0" lvl="0" indent="0" defTabSz="895916"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chemeClr val="bg1"/>
                </a:solidFill>
                <a:effectLst/>
                <a:uLnTx/>
                <a:uFillTx/>
                <a:latin typeface="Oswald Regular" panose="020B0604020202020204" charset="0"/>
              </a:rPr>
              <a:t>CALA Presence</a:t>
            </a:r>
          </a:p>
        </p:txBody>
      </p:sp>
      <p:sp>
        <p:nvSpPr>
          <p:cNvPr id="16" name="AutoShape 2" descr="Resultado de imagen para Logo VIVA BOLIVIA">
            <a:extLst>
              <a:ext uri="{FF2B5EF4-FFF2-40B4-BE49-F238E27FC236}">
                <a16:creationId xmlns="" xmlns:a16="http://schemas.microsoft.com/office/drawing/2014/main" id="{9F843BAC-9822-40C7-9AAE-723A491AD7C7}"/>
              </a:ext>
            </a:extLst>
          </p:cNvPr>
          <p:cNvSpPr>
            <a:spLocks noChangeAspect="1" noChangeArrowheads="1"/>
          </p:cNvSpPr>
          <p:nvPr/>
        </p:nvSpPr>
        <p:spPr bwMode="auto">
          <a:xfrm>
            <a:off x="6848712" y="3543062"/>
            <a:ext cx="298808" cy="29880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1209835"/>
            <a:endParaRPr lang="en-US" sz="2353">
              <a:solidFill>
                <a:schemeClr val="tx1">
                  <a:lumMod val="75000"/>
                  <a:lumOff val="25000"/>
                </a:schemeClr>
              </a:solidFill>
              <a:latin typeface="Oswald Regular" panose="020B0604020202020204" charset="0"/>
            </a:endParaRPr>
          </a:p>
        </p:txBody>
      </p:sp>
      <p:sp>
        <p:nvSpPr>
          <p:cNvPr id="17" name="AutoShape 4" descr="Resultado de imagen para Logo VIVA BOLIVIA">
            <a:extLst>
              <a:ext uri="{FF2B5EF4-FFF2-40B4-BE49-F238E27FC236}">
                <a16:creationId xmlns="" xmlns:a16="http://schemas.microsoft.com/office/drawing/2014/main" id="{7EF68D6F-0120-49AC-8B7A-36DF609728A0}"/>
              </a:ext>
            </a:extLst>
          </p:cNvPr>
          <p:cNvSpPr>
            <a:spLocks noChangeAspect="1" noChangeArrowheads="1"/>
          </p:cNvSpPr>
          <p:nvPr/>
        </p:nvSpPr>
        <p:spPr bwMode="auto">
          <a:xfrm>
            <a:off x="6998116" y="3692466"/>
            <a:ext cx="298808" cy="29880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1209835"/>
            <a:endParaRPr lang="en-US" sz="2353">
              <a:solidFill>
                <a:schemeClr val="tx1">
                  <a:lumMod val="75000"/>
                  <a:lumOff val="25000"/>
                </a:schemeClr>
              </a:solidFill>
              <a:latin typeface="Oswald Regular" panose="020B0604020202020204" charset="0"/>
            </a:endParaRPr>
          </a:p>
        </p:txBody>
      </p:sp>
      <p:grpSp>
        <p:nvGrpSpPr>
          <p:cNvPr id="19" name="Group 18"/>
          <p:cNvGrpSpPr/>
          <p:nvPr/>
        </p:nvGrpSpPr>
        <p:grpSpPr>
          <a:xfrm>
            <a:off x="5878535" y="444988"/>
            <a:ext cx="6535573" cy="5681643"/>
            <a:chOff x="6389081" y="181522"/>
            <a:chExt cx="6535573" cy="5681643"/>
          </a:xfrm>
        </p:grpSpPr>
        <p:pic>
          <p:nvPicPr>
            <p:cNvPr id="20" name="Picture 19" descr="C:\Users\Baroni\Desktop\Untitled-1.png"/>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89081" y="266462"/>
              <a:ext cx="4925553" cy="5338056"/>
            </a:xfrm>
            <a:prstGeom prst="rect">
              <a:avLst/>
            </a:prstGeom>
            <a:ln>
              <a:noFill/>
            </a:ln>
            <a:effectLst/>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6935696" y="181522"/>
              <a:ext cx="5988958" cy="5681643"/>
              <a:chOff x="6935696" y="181522"/>
              <a:chExt cx="5988958" cy="5681643"/>
            </a:xfrm>
          </p:grpSpPr>
          <p:sp>
            <p:nvSpPr>
              <p:cNvPr id="22" name="Rectangle 21"/>
              <p:cNvSpPr/>
              <p:nvPr/>
            </p:nvSpPr>
            <p:spPr>
              <a:xfrm>
                <a:off x="10458570" y="5149324"/>
                <a:ext cx="1321196" cy="2616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
                    <a:srgbClr val="6D6E71"/>
                  </a:buClr>
                  <a:buSzTx/>
                  <a:buFontTx/>
                  <a:buNone/>
                  <a:tabLst/>
                  <a:defRPr/>
                </a:pPr>
                <a:r>
                  <a:rPr kumimoji="0" lang="en-US" sz="1100" b="0" i="0" u="none" strike="noStrike" kern="0" cap="none" spc="0" normalizeH="0" baseline="0" noProof="0" dirty="0" smtClean="0">
                    <a:ln>
                      <a:noFill/>
                    </a:ln>
                    <a:solidFill>
                      <a:schemeClr val="tx1">
                        <a:lumMod val="75000"/>
                        <a:lumOff val="25000"/>
                      </a:schemeClr>
                    </a:solidFill>
                    <a:effectLst/>
                    <a:uLnTx/>
                    <a:uFillTx/>
                    <a:latin typeface="Oswald Regular" panose="020B0604020202020204" charset="0"/>
                  </a:rPr>
                  <a:t>Global Delivery Center</a:t>
                </a:r>
              </a:p>
            </p:txBody>
          </p:sp>
          <p:sp>
            <p:nvSpPr>
              <p:cNvPr id="23" name="Rectangle 22"/>
              <p:cNvSpPr/>
              <p:nvPr/>
            </p:nvSpPr>
            <p:spPr>
              <a:xfrm>
                <a:off x="10449004" y="5432278"/>
                <a:ext cx="1306768" cy="43088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
                    <a:srgbClr val="6D6E71"/>
                  </a:buClr>
                  <a:buSzTx/>
                  <a:buFontTx/>
                  <a:buNone/>
                  <a:tabLst/>
                  <a:defRPr/>
                </a:pPr>
                <a:r>
                  <a:rPr kumimoji="0" lang="en-US" sz="1100" b="0" i="0" u="none" strike="noStrike" kern="0" cap="none" spc="0" normalizeH="0" baseline="0" noProof="0" dirty="0" smtClean="0">
                    <a:ln>
                      <a:noFill/>
                    </a:ln>
                    <a:solidFill>
                      <a:schemeClr val="tx1">
                        <a:lumMod val="75000"/>
                        <a:lumOff val="25000"/>
                      </a:schemeClr>
                    </a:solidFill>
                    <a:effectLst/>
                    <a:uLnTx/>
                    <a:uFillTx/>
                    <a:latin typeface="Oswald Regular" panose="020B0604020202020204" charset="0"/>
                  </a:rPr>
                  <a:t>Legal Entity/Sales </a:t>
                </a:r>
              </a:p>
              <a:p>
                <a:pPr marL="0" marR="0" lvl="0" indent="0" defTabSz="914400" eaLnBrk="1" fontAlgn="auto" latinLnBrk="0" hangingPunct="1">
                  <a:lnSpc>
                    <a:spcPct val="100000"/>
                  </a:lnSpc>
                  <a:spcBef>
                    <a:spcPts val="0"/>
                  </a:spcBef>
                  <a:spcAft>
                    <a:spcPts val="0"/>
                  </a:spcAft>
                  <a:buClr>
                    <a:srgbClr val="6D6E71"/>
                  </a:buClr>
                  <a:buSzTx/>
                  <a:buFontTx/>
                  <a:buNone/>
                  <a:tabLst/>
                  <a:defRPr/>
                </a:pPr>
                <a:r>
                  <a:rPr kumimoji="0" lang="en-US" sz="1100" b="0" i="0" u="none" strike="noStrike" kern="0" cap="none" spc="0" normalizeH="0" baseline="0" noProof="0" dirty="0" smtClean="0">
                    <a:ln>
                      <a:noFill/>
                    </a:ln>
                    <a:solidFill>
                      <a:schemeClr val="tx1">
                        <a:lumMod val="75000"/>
                        <a:lumOff val="25000"/>
                      </a:schemeClr>
                    </a:solidFill>
                    <a:effectLst/>
                    <a:uLnTx/>
                    <a:uFillTx/>
                    <a:latin typeface="Oswald Regular" panose="020B0604020202020204" charset="0"/>
                  </a:rPr>
                  <a:t>and Marketing Offices</a:t>
                </a:r>
              </a:p>
            </p:txBody>
          </p:sp>
          <p:grpSp>
            <p:nvGrpSpPr>
              <p:cNvPr id="24" name="Group 95"/>
              <p:cNvGrpSpPr/>
              <p:nvPr/>
            </p:nvGrpSpPr>
            <p:grpSpPr>
              <a:xfrm>
                <a:off x="10249951" y="5465351"/>
                <a:ext cx="202641" cy="289748"/>
                <a:chOff x="7921523" y="714014"/>
                <a:chExt cx="614503" cy="910847"/>
              </a:xfrm>
              <a:effectLst>
                <a:reflection blurRad="6350" stA="52000" endA="300" endPos="35000" dir="5400000" sy="-100000" algn="bl" rotWithShape="0"/>
              </a:effectLst>
            </p:grpSpPr>
            <p:sp>
              <p:nvSpPr>
                <p:cNvPr id="113" name="Diagonal Stripe 96"/>
                <p:cNvSpPr/>
                <p:nvPr/>
              </p:nvSpPr>
              <p:spPr>
                <a:xfrm rot="900000">
                  <a:off x="8049807" y="997498"/>
                  <a:ext cx="201992" cy="627363"/>
                </a:xfrm>
                <a:prstGeom prst="diagStripe">
                  <a:avLst/>
                </a:prstGeom>
                <a:gradFill rotWithShape="1">
                  <a:gsLst>
                    <a:gs pos="0">
                      <a:srgbClr val="E6E3E2">
                        <a:shade val="51000"/>
                        <a:satMod val="130000"/>
                      </a:srgbClr>
                    </a:gs>
                    <a:gs pos="80000">
                      <a:srgbClr val="E6E3E2">
                        <a:shade val="93000"/>
                        <a:satMod val="130000"/>
                      </a:srgbClr>
                    </a:gs>
                    <a:gs pos="100000">
                      <a:srgbClr val="E6E3E2">
                        <a:shade val="94000"/>
                        <a:satMod val="135000"/>
                      </a:srgb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chemeClr val="tx1">
                        <a:lumMod val="75000"/>
                        <a:lumOff val="25000"/>
                      </a:schemeClr>
                    </a:solidFill>
                    <a:effectLst/>
                    <a:uLnTx/>
                    <a:uFillTx/>
                    <a:latin typeface="Oswald Regular" panose="020B0604020202020204" charset="0"/>
                  </a:endParaRPr>
                </a:p>
              </p:txBody>
            </p:sp>
            <p:sp>
              <p:nvSpPr>
                <p:cNvPr id="114" name="Oval 97"/>
                <p:cNvSpPr/>
                <p:nvPr/>
              </p:nvSpPr>
              <p:spPr>
                <a:xfrm>
                  <a:off x="7921523" y="714014"/>
                  <a:ext cx="614503" cy="614503"/>
                </a:xfrm>
                <a:prstGeom prst="ellipse">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chemeClr val="tx1">
                        <a:lumMod val="75000"/>
                        <a:lumOff val="25000"/>
                      </a:schemeClr>
                    </a:solidFill>
                    <a:effectLst/>
                    <a:uLnTx/>
                    <a:uFillTx/>
                    <a:latin typeface="Oswald Regular" panose="020B0604020202020204" charset="0"/>
                  </a:endParaRPr>
                </a:p>
              </p:txBody>
            </p:sp>
          </p:grpSp>
          <p:grpSp>
            <p:nvGrpSpPr>
              <p:cNvPr id="25" name="Group 89"/>
              <p:cNvGrpSpPr/>
              <p:nvPr/>
            </p:nvGrpSpPr>
            <p:grpSpPr>
              <a:xfrm>
                <a:off x="10235437" y="5189366"/>
                <a:ext cx="202641" cy="289748"/>
                <a:chOff x="7921523" y="714014"/>
                <a:chExt cx="614503" cy="910847"/>
              </a:xfrm>
              <a:solidFill>
                <a:srgbClr val="00B050"/>
              </a:solidFill>
              <a:effectLst>
                <a:reflection blurRad="6350" stA="52000" endA="300" endPos="35000" dir="5400000" sy="-100000" algn="bl" rotWithShape="0"/>
              </a:effectLst>
            </p:grpSpPr>
            <p:sp>
              <p:nvSpPr>
                <p:cNvPr id="111" name="Diagonal Stripe 90"/>
                <p:cNvSpPr/>
                <p:nvPr/>
              </p:nvSpPr>
              <p:spPr>
                <a:xfrm rot="900000">
                  <a:off x="8049807" y="997498"/>
                  <a:ext cx="201992" cy="627363"/>
                </a:xfrm>
                <a:prstGeom prst="diagStripe">
                  <a:avLst/>
                </a:prstGeom>
                <a:grpFill/>
                <a:ln>
                  <a:noFill/>
                </a:ln>
                <a:effectLst>
                  <a:outerShdw blurRad="40000" dist="23000" dir="5400000" rotWithShape="0">
                    <a:srgbClr val="000000">
                      <a:alpha val="35000"/>
                    </a:srgbClr>
                  </a:outerShdw>
                  <a:reflection blurRad="6350" stA="50000" endA="300" endPos="55000" dir="5400000" sy="-100000" algn="bl" rotWithShape="0"/>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chemeClr val="tx1">
                        <a:lumMod val="75000"/>
                        <a:lumOff val="25000"/>
                      </a:schemeClr>
                    </a:solidFill>
                    <a:effectLst/>
                    <a:uLnTx/>
                    <a:uFillTx/>
                    <a:latin typeface="Oswald Regular" panose="020B0604020202020204" charset="0"/>
                  </a:endParaRPr>
                </a:p>
              </p:txBody>
            </p:sp>
            <p:sp>
              <p:nvSpPr>
                <p:cNvPr id="112" name="Oval 91"/>
                <p:cNvSpPr/>
                <p:nvPr/>
              </p:nvSpPr>
              <p:spPr>
                <a:xfrm>
                  <a:off x="7921523" y="714014"/>
                  <a:ext cx="614503" cy="614503"/>
                </a:xfrm>
                <a:prstGeom prst="ellipse">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chemeClr val="tx1">
                        <a:lumMod val="75000"/>
                        <a:lumOff val="25000"/>
                      </a:schemeClr>
                    </a:solidFill>
                    <a:effectLst/>
                    <a:uLnTx/>
                    <a:uFillTx/>
                    <a:latin typeface="Oswald Regular" panose="020B0604020202020204" charset="0"/>
                  </a:endParaRPr>
                </a:p>
              </p:txBody>
            </p:sp>
          </p:grpSp>
          <p:grpSp>
            <p:nvGrpSpPr>
              <p:cNvPr id="26" name="Group 25"/>
              <p:cNvGrpSpPr/>
              <p:nvPr/>
            </p:nvGrpSpPr>
            <p:grpSpPr>
              <a:xfrm>
                <a:off x="9850416" y="3966972"/>
                <a:ext cx="202590" cy="289671"/>
                <a:chOff x="7921523" y="714014"/>
                <a:chExt cx="614503" cy="910847"/>
              </a:xfrm>
              <a:effectLst>
                <a:reflection blurRad="6350" stA="52000" endA="300" endPos="35000" dir="5400000" sy="-100000" algn="bl" rotWithShape="0"/>
              </a:effectLst>
            </p:grpSpPr>
            <p:sp>
              <p:nvSpPr>
                <p:cNvPr id="109" name="Diagonal Stripe 108"/>
                <p:cNvSpPr/>
                <p:nvPr/>
              </p:nvSpPr>
              <p:spPr>
                <a:xfrm rot="900000">
                  <a:off x="8049807" y="997498"/>
                  <a:ext cx="201992" cy="627363"/>
                </a:xfrm>
                <a:prstGeom prst="diagStripe">
                  <a:avLst/>
                </a:prstGeom>
                <a:gradFill rotWithShape="1">
                  <a:gsLst>
                    <a:gs pos="0">
                      <a:srgbClr val="E6E3E2">
                        <a:shade val="51000"/>
                        <a:satMod val="130000"/>
                      </a:srgbClr>
                    </a:gs>
                    <a:gs pos="80000">
                      <a:srgbClr val="E6E3E2">
                        <a:shade val="93000"/>
                        <a:satMod val="130000"/>
                      </a:srgbClr>
                    </a:gs>
                    <a:gs pos="100000">
                      <a:srgbClr val="E6E3E2">
                        <a:shade val="94000"/>
                        <a:satMod val="135000"/>
                      </a:srgb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a:scene3d>
                  <a:camera prst="orthographicFront">
                    <a:rot lat="0" lon="0" rev="0"/>
                  </a:camera>
                  <a:lightRig rig="threePt" dir="t">
                    <a:rot lat="0" lon="0" rev="1200000"/>
                  </a:lightRig>
                </a:scene3d>
                <a:sp3d>
                  <a:bevelT w="63500" h="25400"/>
                </a:sp3d>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chemeClr val="tx1">
                        <a:lumMod val="75000"/>
                        <a:lumOff val="25000"/>
                      </a:schemeClr>
                    </a:solidFill>
                    <a:effectLst/>
                    <a:uLnTx/>
                    <a:uFillTx/>
                    <a:latin typeface="Oswald Regular" panose="020B0604020202020204" charset="0"/>
                    <a:cs typeface="Arial" pitchFamily="34" charset="0"/>
                  </a:endParaRPr>
                </a:p>
              </p:txBody>
            </p:sp>
            <p:sp>
              <p:nvSpPr>
                <p:cNvPr id="110" name="Oval 109"/>
                <p:cNvSpPr/>
                <p:nvPr/>
              </p:nvSpPr>
              <p:spPr>
                <a:xfrm>
                  <a:off x="7921523" y="714014"/>
                  <a:ext cx="614503" cy="614503"/>
                </a:xfrm>
                <a:prstGeom prst="ellipse">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chemeClr val="tx1">
                        <a:lumMod val="75000"/>
                        <a:lumOff val="25000"/>
                      </a:schemeClr>
                    </a:solidFill>
                    <a:effectLst/>
                    <a:uLnTx/>
                    <a:uFillTx/>
                    <a:latin typeface="Oswald Regular" panose="020B0604020202020204" charset="0"/>
                    <a:cs typeface="Arial" pitchFamily="34" charset="0"/>
                  </a:endParaRPr>
                </a:p>
              </p:txBody>
            </p:sp>
          </p:grpSp>
          <p:grpSp>
            <p:nvGrpSpPr>
              <p:cNvPr id="27" name="Group 26"/>
              <p:cNvGrpSpPr/>
              <p:nvPr/>
            </p:nvGrpSpPr>
            <p:grpSpPr>
              <a:xfrm>
                <a:off x="7369475" y="599897"/>
                <a:ext cx="202590" cy="289671"/>
                <a:chOff x="7921523" y="714014"/>
                <a:chExt cx="614503" cy="910847"/>
              </a:xfrm>
              <a:effectLst>
                <a:reflection blurRad="6350" stA="52000" endA="300" endPos="35000" dir="5400000" sy="-100000" algn="bl" rotWithShape="0"/>
              </a:effectLst>
            </p:grpSpPr>
            <p:sp>
              <p:nvSpPr>
                <p:cNvPr id="107" name="Diagonal Stripe 106"/>
                <p:cNvSpPr/>
                <p:nvPr/>
              </p:nvSpPr>
              <p:spPr>
                <a:xfrm rot="900000">
                  <a:off x="8049807" y="997498"/>
                  <a:ext cx="201992" cy="627363"/>
                </a:xfrm>
                <a:prstGeom prst="diagStripe">
                  <a:avLst/>
                </a:prstGeom>
                <a:gradFill rotWithShape="1">
                  <a:gsLst>
                    <a:gs pos="0">
                      <a:srgbClr val="E6E3E2">
                        <a:shade val="51000"/>
                        <a:satMod val="130000"/>
                      </a:srgbClr>
                    </a:gs>
                    <a:gs pos="80000">
                      <a:srgbClr val="E6E3E2">
                        <a:shade val="93000"/>
                        <a:satMod val="130000"/>
                      </a:srgbClr>
                    </a:gs>
                    <a:gs pos="100000">
                      <a:srgbClr val="E6E3E2">
                        <a:shade val="94000"/>
                        <a:satMod val="135000"/>
                      </a:srgb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a:scene3d>
                  <a:camera prst="orthographicFront">
                    <a:rot lat="0" lon="0" rev="0"/>
                  </a:camera>
                  <a:lightRig rig="threePt" dir="t">
                    <a:rot lat="0" lon="0" rev="1200000"/>
                  </a:lightRig>
                </a:scene3d>
                <a:sp3d>
                  <a:bevelT w="63500" h="25400"/>
                </a:sp3d>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chemeClr val="tx1">
                        <a:lumMod val="75000"/>
                        <a:lumOff val="25000"/>
                      </a:schemeClr>
                    </a:solidFill>
                    <a:effectLst/>
                    <a:uLnTx/>
                    <a:uFillTx/>
                    <a:latin typeface="Oswald Regular" panose="020B0604020202020204" charset="0"/>
                    <a:cs typeface="Arial" pitchFamily="34" charset="0"/>
                  </a:endParaRPr>
                </a:p>
              </p:txBody>
            </p:sp>
            <p:sp>
              <p:nvSpPr>
                <p:cNvPr id="108" name="Oval 107"/>
                <p:cNvSpPr/>
                <p:nvPr/>
              </p:nvSpPr>
              <p:spPr>
                <a:xfrm>
                  <a:off x="7921523" y="714014"/>
                  <a:ext cx="614503" cy="614503"/>
                </a:xfrm>
                <a:prstGeom prst="ellipse">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chemeClr val="tx1">
                        <a:lumMod val="75000"/>
                        <a:lumOff val="25000"/>
                      </a:schemeClr>
                    </a:solidFill>
                    <a:effectLst/>
                    <a:uLnTx/>
                    <a:uFillTx/>
                    <a:latin typeface="Oswald Regular" panose="020B0604020202020204" charset="0"/>
                    <a:cs typeface="Arial" pitchFamily="34" charset="0"/>
                  </a:endParaRPr>
                </a:p>
              </p:txBody>
            </p:sp>
          </p:grpSp>
          <p:sp>
            <p:nvSpPr>
              <p:cNvPr id="28" name="TextBox 37"/>
              <p:cNvSpPr txBox="1"/>
              <p:nvPr/>
            </p:nvSpPr>
            <p:spPr>
              <a:xfrm>
                <a:off x="10954894" y="3093803"/>
                <a:ext cx="647613" cy="307777"/>
              </a:xfrm>
              <a:prstGeom prst="rect">
                <a:avLst/>
              </a:prstGeom>
              <a:noFill/>
              <a:ln w="9525">
                <a:noFill/>
                <a:miter lim="800000"/>
                <a:headEnd/>
                <a:tailEnd/>
              </a:ln>
            </p:spPr>
            <p:txBody>
              <a:bodyPr vert="horz" wrap="none" lIns="0" tIns="0" rIns="0" bIns="0" numCol="1" rtlCol="0"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376" marR="0" lvl="0" indent="-171376"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tx1">
                        <a:lumMod val="75000"/>
                        <a:lumOff val="25000"/>
                      </a:schemeClr>
                    </a:solidFill>
                    <a:effectLst/>
                    <a:uLnTx/>
                    <a:uFillTx/>
                    <a:latin typeface="Oswald Regular" panose="020B0604020202020204" charset="0"/>
                    <a:cs typeface="Arial" pitchFamily="34" charset="0"/>
                  </a:rPr>
                  <a:t>Rio de Janeiro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tx1">
                        <a:lumMod val="75000"/>
                        <a:lumOff val="25000"/>
                      </a:schemeClr>
                    </a:solidFill>
                    <a:effectLst/>
                    <a:uLnTx/>
                    <a:uFillTx/>
                    <a:latin typeface="Oswald Regular" panose="020B0604020202020204" charset="0"/>
                    <a:cs typeface="Arial" pitchFamily="34" charset="0"/>
                  </a:rPr>
                  <a:t>Sao Paulo</a:t>
                </a:r>
              </a:p>
            </p:txBody>
          </p:sp>
          <p:sp>
            <p:nvSpPr>
              <p:cNvPr id="29" name="TextBox 38"/>
              <p:cNvSpPr txBox="1"/>
              <p:nvPr/>
            </p:nvSpPr>
            <p:spPr>
              <a:xfrm>
                <a:off x="10099887" y="4271010"/>
                <a:ext cx="450444" cy="153888"/>
              </a:xfrm>
              <a:prstGeom prst="rect">
                <a:avLst/>
              </a:prstGeom>
              <a:noFill/>
              <a:ln w="9525">
                <a:noFill/>
                <a:miter lim="800000"/>
                <a:headEnd/>
                <a:tailEnd/>
              </a:ln>
            </p:spPr>
            <p:txBody>
              <a:bodyPr vert="horz" wrap="none" lIns="0" tIns="0" rIns="0" bIns="0" numCol="1" rtlCol="0"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tx1">
                        <a:lumMod val="75000"/>
                        <a:lumOff val="25000"/>
                      </a:schemeClr>
                    </a:solidFill>
                    <a:effectLst/>
                    <a:uLnTx/>
                    <a:uFillTx/>
                    <a:latin typeface="Oswald Regular" panose="020B0604020202020204" charset="0"/>
                    <a:cs typeface="Arial" pitchFamily="34" charset="0"/>
                  </a:rPr>
                  <a:t>Argentina</a:t>
                </a:r>
              </a:p>
            </p:txBody>
          </p:sp>
          <p:sp>
            <p:nvSpPr>
              <p:cNvPr id="30" name="TextBox 39"/>
              <p:cNvSpPr txBox="1"/>
              <p:nvPr/>
            </p:nvSpPr>
            <p:spPr>
              <a:xfrm>
                <a:off x="8240621" y="2652373"/>
                <a:ext cx="213200" cy="153888"/>
              </a:xfrm>
              <a:prstGeom prst="rect">
                <a:avLst/>
              </a:prstGeom>
              <a:noFill/>
              <a:ln w="9525">
                <a:noFill/>
                <a:miter lim="800000"/>
                <a:headEnd/>
                <a:tailEnd/>
              </a:ln>
            </p:spPr>
            <p:txBody>
              <a:bodyPr vert="horz" wrap="none" lIns="0" tIns="0" rIns="0" bIns="0" numCol="1" rtlCol="0"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tx1">
                        <a:lumMod val="75000"/>
                        <a:lumOff val="25000"/>
                      </a:schemeClr>
                    </a:solidFill>
                    <a:effectLst/>
                    <a:uLnTx/>
                    <a:uFillTx/>
                    <a:latin typeface="Oswald Regular" panose="020B0604020202020204" charset="0"/>
                    <a:cs typeface="Arial" pitchFamily="34" charset="0"/>
                  </a:rPr>
                  <a:t>Peru</a:t>
                </a:r>
              </a:p>
            </p:txBody>
          </p:sp>
          <p:sp>
            <p:nvSpPr>
              <p:cNvPr id="31" name="TextBox 41"/>
              <p:cNvSpPr txBox="1"/>
              <p:nvPr/>
            </p:nvSpPr>
            <p:spPr>
              <a:xfrm>
                <a:off x="7729899" y="439227"/>
                <a:ext cx="325410" cy="307777"/>
              </a:xfrm>
              <a:prstGeom prst="rect">
                <a:avLst/>
              </a:prstGeom>
              <a:noFill/>
              <a:ln w="9525">
                <a:noFill/>
                <a:miter lim="800000"/>
                <a:headEnd/>
                <a:tailEnd/>
              </a:ln>
            </p:spPr>
            <p:txBody>
              <a:bodyPr vert="horz" wrap="none" lIns="0" tIns="0" rIns="0" bIns="0" numCol="1" rtlCol="0"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tx1">
                        <a:lumMod val="75000"/>
                        <a:lumOff val="25000"/>
                      </a:schemeClr>
                    </a:solidFill>
                    <a:effectLst/>
                    <a:uLnTx/>
                    <a:uFillTx/>
                    <a:latin typeface="Oswald Regular" panose="020B0604020202020204" charset="0"/>
                    <a:cs typeface="Arial" pitchFamily="34" charset="0"/>
                  </a:rPr>
                  <a:t>Mexico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tx1">
                        <a:lumMod val="75000"/>
                        <a:lumOff val="25000"/>
                      </a:schemeClr>
                    </a:solidFill>
                    <a:effectLst/>
                    <a:uLnTx/>
                    <a:uFillTx/>
                    <a:latin typeface="Oswald Regular" panose="020B0604020202020204" charset="0"/>
                    <a:cs typeface="Arial" pitchFamily="34" charset="0"/>
                  </a:rPr>
                  <a:t>City</a:t>
                </a:r>
              </a:p>
            </p:txBody>
          </p:sp>
          <p:grpSp>
            <p:nvGrpSpPr>
              <p:cNvPr id="32" name="Group 31"/>
              <p:cNvGrpSpPr/>
              <p:nvPr/>
            </p:nvGrpSpPr>
            <p:grpSpPr>
              <a:xfrm>
                <a:off x="10449004" y="3099022"/>
                <a:ext cx="202590" cy="289671"/>
                <a:chOff x="7921523" y="714014"/>
                <a:chExt cx="614503" cy="910847"/>
              </a:xfrm>
              <a:effectLst>
                <a:reflection blurRad="6350" stA="52000" endA="300" endPos="35000" dir="5400000" sy="-100000" algn="bl" rotWithShape="0"/>
              </a:effectLst>
            </p:grpSpPr>
            <p:sp>
              <p:nvSpPr>
                <p:cNvPr id="105" name="Diagonal Stripe 104"/>
                <p:cNvSpPr/>
                <p:nvPr/>
              </p:nvSpPr>
              <p:spPr>
                <a:xfrm rot="900000">
                  <a:off x="8049807" y="997498"/>
                  <a:ext cx="201992" cy="627363"/>
                </a:xfrm>
                <a:prstGeom prst="diagStripe">
                  <a:avLst/>
                </a:prstGeom>
                <a:gradFill rotWithShape="1">
                  <a:gsLst>
                    <a:gs pos="0">
                      <a:srgbClr val="E6E3E2">
                        <a:shade val="51000"/>
                        <a:satMod val="130000"/>
                      </a:srgbClr>
                    </a:gs>
                    <a:gs pos="80000">
                      <a:srgbClr val="E6E3E2">
                        <a:shade val="93000"/>
                        <a:satMod val="130000"/>
                      </a:srgbClr>
                    </a:gs>
                    <a:gs pos="100000">
                      <a:srgbClr val="E6E3E2">
                        <a:shade val="94000"/>
                        <a:satMod val="135000"/>
                      </a:srgb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a:scene3d>
                  <a:camera prst="orthographicFront">
                    <a:rot lat="0" lon="0" rev="0"/>
                  </a:camera>
                  <a:lightRig rig="threePt" dir="t">
                    <a:rot lat="0" lon="0" rev="1200000"/>
                  </a:lightRig>
                </a:scene3d>
                <a:sp3d>
                  <a:bevelT w="63500" h="25400"/>
                </a:sp3d>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chemeClr val="tx1">
                        <a:lumMod val="75000"/>
                        <a:lumOff val="25000"/>
                      </a:schemeClr>
                    </a:solidFill>
                    <a:effectLst/>
                    <a:uLnTx/>
                    <a:uFillTx/>
                    <a:latin typeface="Oswald Regular" panose="020B0604020202020204" charset="0"/>
                    <a:cs typeface="Arial" pitchFamily="34" charset="0"/>
                  </a:endParaRPr>
                </a:p>
              </p:txBody>
            </p:sp>
            <p:sp>
              <p:nvSpPr>
                <p:cNvPr id="106" name="Oval 105"/>
                <p:cNvSpPr/>
                <p:nvPr/>
              </p:nvSpPr>
              <p:spPr>
                <a:xfrm>
                  <a:off x="7921523" y="714014"/>
                  <a:ext cx="614503" cy="614503"/>
                </a:xfrm>
                <a:prstGeom prst="ellipse">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chemeClr val="tx1">
                        <a:lumMod val="75000"/>
                        <a:lumOff val="25000"/>
                      </a:schemeClr>
                    </a:solidFill>
                    <a:effectLst/>
                    <a:uLnTx/>
                    <a:uFillTx/>
                    <a:latin typeface="Oswald Regular" panose="020B0604020202020204" charset="0"/>
                    <a:cs typeface="Arial" pitchFamily="34" charset="0"/>
                  </a:endParaRPr>
                </a:p>
              </p:txBody>
            </p:sp>
          </p:grpSp>
          <p:grpSp>
            <p:nvGrpSpPr>
              <p:cNvPr id="33" name="Group 32"/>
              <p:cNvGrpSpPr/>
              <p:nvPr/>
            </p:nvGrpSpPr>
            <p:grpSpPr>
              <a:xfrm>
                <a:off x="8750559" y="2520180"/>
                <a:ext cx="202590" cy="289671"/>
                <a:chOff x="7921523" y="714014"/>
                <a:chExt cx="614503" cy="910847"/>
              </a:xfrm>
              <a:effectLst>
                <a:reflection blurRad="6350" stA="52000" endA="300" endPos="35000" dir="5400000" sy="-100000" algn="bl" rotWithShape="0"/>
              </a:effectLst>
            </p:grpSpPr>
            <p:sp>
              <p:nvSpPr>
                <p:cNvPr id="103" name="Diagonal Stripe 102"/>
                <p:cNvSpPr/>
                <p:nvPr/>
              </p:nvSpPr>
              <p:spPr>
                <a:xfrm rot="900000">
                  <a:off x="8049807" y="997498"/>
                  <a:ext cx="201992" cy="627363"/>
                </a:xfrm>
                <a:prstGeom prst="diagStripe">
                  <a:avLst/>
                </a:prstGeom>
                <a:gradFill rotWithShape="1">
                  <a:gsLst>
                    <a:gs pos="0">
                      <a:srgbClr val="E6E3E2">
                        <a:shade val="51000"/>
                        <a:satMod val="130000"/>
                      </a:srgbClr>
                    </a:gs>
                    <a:gs pos="80000">
                      <a:srgbClr val="E6E3E2">
                        <a:shade val="93000"/>
                        <a:satMod val="130000"/>
                      </a:srgbClr>
                    </a:gs>
                    <a:gs pos="100000">
                      <a:srgbClr val="E6E3E2">
                        <a:shade val="94000"/>
                        <a:satMod val="135000"/>
                      </a:srgb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a:scene3d>
                  <a:camera prst="orthographicFront">
                    <a:rot lat="0" lon="0" rev="0"/>
                  </a:camera>
                  <a:lightRig rig="threePt" dir="t">
                    <a:rot lat="0" lon="0" rev="1200000"/>
                  </a:lightRig>
                </a:scene3d>
                <a:sp3d>
                  <a:bevelT w="63500" h="25400"/>
                </a:sp3d>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chemeClr val="tx1">
                        <a:lumMod val="75000"/>
                        <a:lumOff val="25000"/>
                      </a:schemeClr>
                    </a:solidFill>
                    <a:effectLst/>
                    <a:uLnTx/>
                    <a:uFillTx/>
                    <a:latin typeface="Oswald Regular" panose="020B0604020202020204" charset="0"/>
                    <a:cs typeface="Arial" pitchFamily="34" charset="0"/>
                  </a:endParaRPr>
                </a:p>
              </p:txBody>
            </p:sp>
            <p:sp>
              <p:nvSpPr>
                <p:cNvPr id="104" name="Oval 103"/>
                <p:cNvSpPr/>
                <p:nvPr/>
              </p:nvSpPr>
              <p:spPr>
                <a:xfrm>
                  <a:off x="7921523" y="714014"/>
                  <a:ext cx="614503" cy="614503"/>
                </a:xfrm>
                <a:prstGeom prst="ellipse">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chemeClr val="tx1">
                        <a:lumMod val="75000"/>
                        <a:lumOff val="25000"/>
                      </a:schemeClr>
                    </a:solidFill>
                    <a:effectLst/>
                    <a:uLnTx/>
                    <a:uFillTx/>
                    <a:latin typeface="Oswald Regular" panose="020B0604020202020204" charset="0"/>
                    <a:cs typeface="Arial" pitchFamily="34" charset="0"/>
                  </a:endParaRPr>
                </a:p>
              </p:txBody>
            </p:sp>
          </p:grpSp>
          <p:grpSp>
            <p:nvGrpSpPr>
              <p:cNvPr id="34" name="Group 33"/>
              <p:cNvGrpSpPr/>
              <p:nvPr/>
            </p:nvGrpSpPr>
            <p:grpSpPr>
              <a:xfrm>
                <a:off x="8826151" y="1665799"/>
                <a:ext cx="202590" cy="289671"/>
                <a:chOff x="7921523" y="714014"/>
                <a:chExt cx="614503" cy="910847"/>
              </a:xfrm>
              <a:effectLst>
                <a:reflection blurRad="6350" stA="52000" endA="300" endPos="35000" dir="5400000" sy="-100000" algn="bl" rotWithShape="0"/>
              </a:effectLst>
            </p:grpSpPr>
            <p:sp>
              <p:nvSpPr>
                <p:cNvPr id="101" name="Diagonal Stripe 100"/>
                <p:cNvSpPr/>
                <p:nvPr/>
              </p:nvSpPr>
              <p:spPr>
                <a:xfrm rot="900000">
                  <a:off x="8049807" y="997498"/>
                  <a:ext cx="201992" cy="627363"/>
                </a:xfrm>
                <a:prstGeom prst="diagStripe">
                  <a:avLst/>
                </a:prstGeom>
                <a:gradFill rotWithShape="1">
                  <a:gsLst>
                    <a:gs pos="0">
                      <a:srgbClr val="E6E3E2">
                        <a:shade val="51000"/>
                        <a:satMod val="130000"/>
                      </a:srgbClr>
                    </a:gs>
                    <a:gs pos="80000">
                      <a:srgbClr val="E6E3E2">
                        <a:shade val="93000"/>
                        <a:satMod val="130000"/>
                      </a:srgbClr>
                    </a:gs>
                    <a:gs pos="100000">
                      <a:srgbClr val="E6E3E2">
                        <a:shade val="94000"/>
                        <a:satMod val="135000"/>
                      </a:srgb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a:scene3d>
                  <a:camera prst="orthographicFront">
                    <a:rot lat="0" lon="0" rev="0"/>
                  </a:camera>
                  <a:lightRig rig="threePt" dir="t">
                    <a:rot lat="0" lon="0" rev="1200000"/>
                  </a:lightRig>
                </a:scene3d>
                <a:sp3d>
                  <a:bevelT w="63500" h="25400"/>
                </a:sp3d>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chemeClr val="tx1">
                        <a:lumMod val="75000"/>
                        <a:lumOff val="25000"/>
                      </a:schemeClr>
                    </a:solidFill>
                    <a:effectLst/>
                    <a:uLnTx/>
                    <a:uFillTx/>
                    <a:latin typeface="Oswald Regular" panose="020B0604020202020204" charset="0"/>
                    <a:cs typeface="Arial" pitchFamily="34" charset="0"/>
                  </a:endParaRPr>
                </a:p>
              </p:txBody>
            </p:sp>
            <p:sp>
              <p:nvSpPr>
                <p:cNvPr id="102" name="Oval 101"/>
                <p:cNvSpPr/>
                <p:nvPr/>
              </p:nvSpPr>
              <p:spPr>
                <a:xfrm>
                  <a:off x="7921523" y="714014"/>
                  <a:ext cx="614503" cy="614503"/>
                </a:xfrm>
                <a:prstGeom prst="ellipse">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chemeClr val="tx1">
                        <a:lumMod val="75000"/>
                        <a:lumOff val="25000"/>
                      </a:schemeClr>
                    </a:solidFill>
                    <a:effectLst/>
                    <a:uLnTx/>
                    <a:uFillTx/>
                    <a:latin typeface="Oswald Regular" panose="020B0604020202020204" charset="0"/>
                    <a:cs typeface="Arial" pitchFamily="34" charset="0"/>
                  </a:endParaRPr>
                </a:p>
              </p:txBody>
            </p:sp>
          </p:grpSp>
          <p:sp>
            <p:nvSpPr>
              <p:cNvPr id="35" name="TextBox 57"/>
              <p:cNvSpPr txBox="1"/>
              <p:nvPr/>
            </p:nvSpPr>
            <p:spPr>
              <a:xfrm>
                <a:off x="7899777" y="1776069"/>
                <a:ext cx="431208" cy="153888"/>
              </a:xfrm>
              <a:prstGeom prst="rect">
                <a:avLst/>
              </a:prstGeom>
              <a:noFill/>
              <a:ln w="9525">
                <a:noFill/>
                <a:miter lim="800000"/>
                <a:headEnd/>
                <a:tailEnd/>
              </a:ln>
            </p:spPr>
            <p:txBody>
              <a:bodyPr vert="horz" wrap="none" lIns="0" tIns="0" rIns="0" bIns="0" numCol="1" rtlCol="0"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tx1">
                        <a:lumMod val="75000"/>
                        <a:lumOff val="25000"/>
                      </a:schemeClr>
                    </a:solidFill>
                    <a:effectLst/>
                    <a:uLnTx/>
                    <a:uFillTx/>
                    <a:latin typeface="Oswald Regular" panose="020B0604020202020204" charset="0"/>
                    <a:cs typeface="Arial" pitchFamily="34" charset="0"/>
                  </a:rPr>
                  <a:t>Colombia</a:t>
                </a:r>
              </a:p>
            </p:txBody>
          </p:sp>
          <p:sp>
            <p:nvSpPr>
              <p:cNvPr id="36" name="TextBox 106"/>
              <p:cNvSpPr txBox="1"/>
              <p:nvPr/>
            </p:nvSpPr>
            <p:spPr>
              <a:xfrm>
                <a:off x="10475094" y="3854852"/>
                <a:ext cx="578685" cy="153888"/>
              </a:xfrm>
              <a:prstGeom prst="rect">
                <a:avLst/>
              </a:prstGeom>
              <a:noFill/>
              <a:ln w="9525">
                <a:noFill/>
                <a:miter lim="800000"/>
                <a:headEnd/>
                <a:tailEnd/>
              </a:ln>
            </p:spPr>
            <p:txBody>
              <a:bodyPr vert="horz" wrap="none" lIns="0" tIns="0" rIns="0" bIns="0" numCol="1" rtlCol="0"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tx1">
                        <a:lumMod val="75000"/>
                        <a:lumOff val="25000"/>
                      </a:schemeClr>
                    </a:solidFill>
                    <a:effectLst/>
                    <a:uLnTx/>
                    <a:uFillTx/>
                    <a:latin typeface="Oswald Regular" panose="020B0604020202020204" charset="0"/>
                    <a:cs typeface="Arial" pitchFamily="34" charset="0"/>
                  </a:rPr>
                  <a:t>Porto Alegre</a:t>
                </a:r>
              </a:p>
            </p:txBody>
          </p:sp>
          <p:grpSp>
            <p:nvGrpSpPr>
              <p:cNvPr id="37" name="Group 36"/>
              <p:cNvGrpSpPr/>
              <p:nvPr/>
            </p:nvGrpSpPr>
            <p:grpSpPr>
              <a:xfrm>
                <a:off x="10288666" y="3709195"/>
                <a:ext cx="202590" cy="289671"/>
                <a:chOff x="7921523" y="714014"/>
                <a:chExt cx="614503" cy="910847"/>
              </a:xfrm>
              <a:effectLst>
                <a:reflection blurRad="6350" stA="52000" endA="300" endPos="35000" dir="5400000" sy="-100000" algn="bl" rotWithShape="0"/>
              </a:effectLst>
            </p:grpSpPr>
            <p:sp>
              <p:nvSpPr>
                <p:cNvPr id="99" name="Diagonal Stripe 98"/>
                <p:cNvSpPr/>
                <p:nvPr/>
              </p:nvSpPr>
              <p:spPr>
                <a:xfrm rot="900000">
                  <a:off x="8049807" y="997498"/>
                  <a:ext cx="201992" cy="627363"/>
                </a:xfrm>
                <a:prstGeom prst="diagStripe">
                  <a:avLst/>
                </a:prstGeom>
                <a:gradFill rotWithShape="1">
                  <a:gsLst>
                    <a:gs pos="0">
                      <a:srgbClr val="E6E3E2">
                        <a:shade val="51000"/>
                        <a:satMod val="130000"/>
                      </a:srgbClr>
                    </a:gs>
                    <a:gs pos="80000">
                      <a:srgbClr val="E6E3E2">
                        <a:shade val="93000"/>
                        <a:satMod val="130000"/>
                      </a:srgbClr>
                    </a:gs>
                    <a:gs pos="100000">
                      <a:srgbClr val="E6E3E2">
                        <a:shade val="94000"/>
                        <a:satMod val="135000"/>
                      </a:srgb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a:scene3d>
                  <a:camera prst="orthographicFront">
                    <a:rot lat="0" lon="0" rev="0"/>
                  </a:camera>
                  <a:lightRig rig="threePt" dir="t">
                    <a:rot lat="0" lon="0" rev="1200000"/>
                  </a:lightRig>
                </a:scene3d>
                <a:sp3d>
                  <a:bevelT w="63500" h="25400"/>
                </a:sp3d>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chemeClr val="tx1">
                        <a:lumMod val="75000"/>
                        <a:lumOff val="25000"/>
                      </a:schemeClr>
                    </a:solidFill>
                    <a:effectLst/>
                    <a:uLnTx/>
                    <a:uFillTx/>
                    <a:latin typeface="Oswald Regular" panose="020B0604020202020204" charset="0"/>
                    <a:cs typeface="Arial" pitchFamily="34" charset="0"/>
                  </a:endParaRPr>
                </a:p>
              </p:txBody>
            </p:sp>
            <p:sp>
              <p:nvSpPr>
                <p:cNvPr id="100" name="Oval 99"/>
                <p:cNvSpPr/>
                <p:nvPr/>
              </p:nvSpPr>
              <p:spPr>
                <a:xfrm>
                  <a:off x="7921523" y="714014"/>
                  <a:ext cx="614503" cy="614503"/>
                </a:xfrm>
                <a:prstGeom prst="ellipse">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chemeClr val="tx1">
                        <a:lumMod val="75000"/>
                        <a:lumOff val="25000"/>
                      </a:schemeClr>
                    </a:solidFill>
                    <a:effectLst/>
                    <a:uLnTx/>
                    <a:uFillTx/>
                    <a:latin typeface="Oswald Regular" panose="020B0604020202020204" charset="0"/>
                    <a:cs typeface="Arial" pitchFamily="34" charset="0"/>
                  </a:endParaRPr>
                </a:p>
              </p:txBody>
            </p:sp>
          </p:grpSp>
          <p:grpSp>
            <p:nvGrpSpPr>
              <p:cNvPr id="38" name="Group 37"/>
              <p:cNvGrpSpPr/>
              <p:nvPr/>
            </p:nvGrpSpPr>
            <p:grpSpPr>
              <a:xfrm>
                <a:off x="10687390" y="2948969"/>
                <a:ext cx="202590" cy="289671"/>
                <a:chOff x="7921523" y="714014"/>
                <a:chExt cx="614503" cy="910847"/>
              </a:xfrm>
              <a:effectLst>
                <a:reflection blurRad="6350" stA="52000" endA="300" endPos="35000" dir="5400000" sy="-100000" algn="bl" rotWithShape="0"/>
              </a:effectLst>
            </p:grpSpPr>
            <p:sp>
              <p:nvSpPr>
                <p:cNvPr id="97" name="Diagonal Stripe 96"/>
                <p:cNvSpPr/>
                <p:nvPr/>
              </p:nvSpPr>
              <p:spPr>
                <a:xfrm rot="900000">
                  <a:off x="8049807" y="997498"/>
                  <a:ext cx="201992" cy="627363"/>
                </a:xfrm>
                <a:prstGeom prst="diagStripe">
                  <a:avLst/>
                </a:prstGeom>
                <a:gradFill rotWithShape="1">
                  <a:gsLst>
                    <a:gs pos="0">
                      <a:srgbClr val="E6E3E2">
                        <a:shade val="51000"/>
                        <a:satMod val="130000"/>
                      </a:srgbClr>
                    </a:gs>
                    <a:gs pos="80000">
                      <a:srgbClr val="E6E3E2">
                        <a:shade val="93000"/>
                        <a:satMod val="130000"/>
                      </a:srgbClr>
                    </a:gs>
                    <a:gs pos="100000">
                      <a:srgbClr val="E6E3E2">
                        <a:shade val="94000"/>
                        <a:satMod val="135000"/>
                      </a:srgb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a:scene3d>
                  <a:camera prst="orthographicFront">
                    <a:rot lat="0" lon="0" rev="0"/>
                  </a:camera>
                  <a:lightRig rig="threePt" dir="t">
                    <a:rot lat="0" lon="0" rev="1200000"/>
                  </a:lightRig>
                </a:scene3d>
                <a:sp3d>
                  <a:bevelT w="63500" h="25400"/>
                </a:sp3d>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chemeClr val="tx1">
                        <a:lumMod val="75000"/>
                        <a:lumOff val="25000"/>
                      </a:schemeClr>
                    </a:solidFill>
                    <a:effectLst/>
                    <a:uLnTx/>
                    <a:uFillTx/>
                    <a:latin typeface="Oswald Regular" panose="020B0604020202020204" charset="0"/>
                    <a:cs typeface="Arial" pitchFamily="34" charset="0"/>
                  </a:endParaRPr>
                </a:p>
              </p:txBody>
            </p:sp>
            <p:sp>
              <p:nvSpPr>
                <p:cNvPr id="98" name="Oval 97"/>
                <p:cNvSpPr/>
                <p:nvPr/>
              </p:nvSpPr>
              <p:spPr>
                <a:xfrm>
                  <a:off x="7921523" y="714014"/>
                  <a:ext cx="614503" cy="614503"/>
                </a:xfrm>
                <a:prstGeom prst="ellipse">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chemeClr val="tx1">
                        <a:lumMod val="75000"/>
                        <a:lumOff val="25000"/>
                      </a:schemeClr>
                    </a:solidFill>
                    <a:effectLst/>
                    <a:uLnTx/>
                    <a:uFillTx/>
                    <a:latin typeface="Oswald Regular" panose="020B0604020202020204" charset="0"/>
                    <a:cs typeface="Arial" pitchFamily="34" charset="0"/>
                  </a:endParaRPr>
                </a:p>
              </p:txBody>
            </p:sp>
          </p:grpSp>
          <p:grpSp>
            <p:nvGrpSpPr>
              <p:cNvPr id="39" name="Group 38"/>
              <p:cNvGrpSpPr/>
              <p:nvPr/>
            </p:nvGrpSpPr>
            <p:grpSpPr>
              <a:xfrm>
                <a:off x="8580887" y="181522"/>
                <a:ext cx="202590" cy="289671"/>
                <a:chOff x="7921523" y="714014"/>
                <a:chExt cx="614503" cy="910847"/>
              </a:xfrm>
              <a:effectLst>
                <a:reflection blurRad="6350" stA="52000" endA="300" endPos="35000" dir="5400000" sy="-100000" algn="bl" rotWithShape="0"/>
              </a:effectLst>
            </p:grpSpPr>
            <p:sp>
              <p:nvSpPr>
                <p:cNvPr id="95" name="Diagonal Stripe 94"/>
                <p:cNvSpPr/>
                <p:nvPr/>
              </p:nvSpPr>
              <p:spPr>
                <a:xfrm rot="900000">
                  <a:off x="8049807" y="997498"/>
                  <a:ext cx="201992" cy="627363"/>
                </a:xfrm>
                <a:prstGeom prst="diagStripe">
                  <a:avLst/>
                </a:prstGeom>
                <a:gradFill rotWithShape="1">
                  <a:gsLst>
                    <a:gs pos="0">
                      <a:srgbClr val="E6E3E2">
                        <a:shade val="51000"/>
                        <a:satMod val="130000"/>
                      </a:srgbClr>
                    </a:gs>
                    <a:gs pos="80000">
                      <a:srgbClr val="E6E3E2">
                        <a:shade val="93000"/>
                        <a:satMod val="130000"/>
                      </a:srgbClr>
                    </a:gs>
                    <a:gs pos="100000">
                      <a:srgbClr val="E6E3E2">
                        <a:shade val="94000"/>
                        <a:satMod val="135000"/>
                      </a:srgb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a:scene3d>
                  <a:camera prst="orthographicFront">
                    <a:rot lat="0" lon="0" rev="0"/>
                  </a:camera>
                  <a:lightRig rig="threePt" dir="t">
                    <a:rot lat="0" lon="0" rev="1200000"/>
                  </a:lightRig>
                </a:scene3d>
                <a:sp3d>
                  <a:bevelT w="63500" h="25400"/>
                </a:sp3d>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chemeClr val="tx1">
                        <a:lumMod val="75000"/>
                        <a:lumOff val="25000"/>
                      </a:schemeClr>
                    </a:solidFill>
                    <a:effectLst/>
                    <a:uLnTx/>
                    <a:uFillTx/>
                    <a:latin typeface="Oswald Regular" panose="020B0604020202020204" charset="0"/>
                    <a:cs typeface="Arial" pitchFamily="34" charset="0"/>
                  </a:endParaRPr>
                </a:p>
              </p:txBody>
            </p:sp>
            <p:sp>
              <p:nvSpPr>
                <p:cNvPr id="96" name="Oval 95"/>
                <p:cNvSpPr/>
                <p:nvPr/>
              </p:nvSpPr>
              <p:spPr>
                <a:xfrm>
                  <a:off x="7921523" y="714014"/>
                  <a:ext cx="614503" cy="614503"/>
                </a:xfrm>
                <a:prstGeom prst="ellipse">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chemeClr val="tx1">
                        <a:lumMod val="75000"/>
                        <a:lumOff val="25000"/>
                      </a:schemeClr>
                    </a:solidFill>
                    <a:effectLst/>
                    <a:uLnTx/>
                    <a:uFillTx/>
                    <a:latin typeface="Oswald Regular" panose="020B0604020202020204" charset="0"/>
                    <a:cs typeface="Arial" pitchFamily="34" charset="0"/>
                  </a:endParaRPr>
                </a:p>
              </p:txBody>
            </p:sp>
          </p:grpSp>
          <p:sp>
            <p:nvSpPr>
              <p:cNvPr id="40" name="TextBox 108"/>
              <p:cNvSpPr txBox="1"/>
              <p:nvPr/>
            </p:nvSpPr>
            <p:spPr>
              <a:xfrm>
                <a:off x="8770491" y="298626"/>
                <a:ext cx="283732" cy="153888"/>
              </a:xfrm>
              <a:prstGeom prst="rect">
                <a:avLst/>
              </a:prstGeom>
              <a:noFill/>
              <a:ln w="9525">
                <a:noFill/>
                <a:miter lim="800000"/>
                <a:headEnd/>
                <a:tailEnd/>
              </a:ln>
            </p:spPr>
            <p:txBody>
              <a:bodyPr vert="horz" wrap="none" lIns="0" tIns="0" rIns="0" bIns="0" numCol="1" rtlCol="0"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tx1">
                        <a:lumMod val="75000"/>
                        <a:lumOff val="25000"/>
                      </a:schemeClr>
                    </a:solidFill>
                    <a:effectLst/>
                    <a:uLnTx/>
                    <a:uFillTx/>
                    <a:latin typeface="Oswald Regular" panose="020B0604020202020204" charset="0"/>
                    <a:cs typeface="Arial" pitchFamily="34" charset="0"/>
                  </a:rPr>
                  <a:t>Miami</a:t>
                </a:r>
              </a:p>
            </p:txBody>
          </p:sp>
          <p:sp>
            <p:nvSpPr>
              <p:cNvPr id="41" name="TextBox 108"/>
              <p:cNvSpPr txBox="1"/>
              <p:nvPr/>
            </p:nvSpPr>
            <p:spPr>
              <a:xfrm>
                <a:off x="8813865" y="1232506"/>
                <a:ext cx="367088" cy="153888"/>
              </a:xfrm>
              <a:prstGeom prst="rect">
                <a:avLst/>
              </a:prstGeom>
              <a:noFill/>
              <a:ln w="9525">
                <a:noFill/>
                <a:miter lim="800000"/>
                <a:headEnd/>
                <a:tailEnd/>
              </a:ln>
            </p:spPr>
            <p:txBody>
              <a:bodyPr vert="horz" wrap="none" lIns="0" tIns="0" rIns="0" bIns="0" numCol="1" rtlCol="0"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tx1">
                        <a:lumMod val="75000"/>
                        <a:lumOff val="25000"/>
                      </a:schemeClr>
                    </a:solidFill>
                    <a:effectLst/>
                    <a:uLnTx/>
                    <a:uFillTx/>
                    <a:latin typeface="Oswald Regular" panose="020B0604020202020204" charset="0"/>
                    <a:cs typeface="Arial" pitchFamily="34" charset="0"/>
                  </a:rPr>
                  <a:t>Panama</a:t>
                </a:r>
              </a:p>
            </p:txBody>
          </p:sp>
          <p:grpSp>
            <p:nvGrpSpPr>
              <p:cNvPr id="42" name="Group 41"/>
              <p:cNvGrpSpPr/>
              <p:nvPr/>
            </p:nvGrpSpPr>
            <p:grpSpPr>
              <a:xfrm>
                <a:off x="8586282" y="2002279"/>
                <a:ext cx="202590" cy="289671"/>
                <a:chOff x="7921523" y="714014"/>
                <a:chExt cx="614503" cy="910847"/>
              </a:xfrm>
              <a:effectLst>
                <a:reflection blurRad="6350" stA="52000" endA="300" endPos="35000" dir="5400000" sy="-100000" algn="bl" rotWithShape="0"/>
              </a:effectLst>
            </p:grpSpPr>
            <p:sp>
              <p:nvSpPr>
                <p:cNvPr id="93" name="Diagonal Stripe 92"/>
                <p:cNvSpPr/>
                <p:nvPr/>
              </p:nvSpPr>
              <p:spPr>
                <a:xfrm rot="900000">
                  <a:off x="8049807" y="997498"/>
                  <a:ext cx="201992" cy="627363"/>
                </a:xfrm>
                <a:prstGeom prst="diagStripe">
                  <a:avLst/>
                </a:prstGeom>
                <a:gradFill rotWithShape="1">
                  <a:gsLst>
                    <a:gs pos="0">
                      <a:srgbClr val="E6E3E2">
                        <a:shade val="51000"/>
                        <a:satMod val="130000"/>
                      </a:srgbClr>
                    </a:gs>
                    <a:gs pos="80000">
                      <a:srgbClr val="E6E3E2">
                        <a:shade val="93000"/>
                        <a:satMod val="130000"/>
                      </a:srgbClr>
                    </a:gs>
                    <a:gs pos="100000">
                      <a:srgbClr val="E6E3E2">
                        <a:shade val="94000"/>
                        <a:satMod val="135000"/>
                      </a:srgb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a:scene3d>
                  <a:camera prst="orthographicFront">
                    <a:rot lat="0" lon="0" rev="0"/>
                  </a:camera>
                  <a:lightRig rig="threePt" dir="t">
                    <a:rot lat="0" lon="0" rev="1200000"/>
                  </a:lightRig>
                </a:scene3d>
                <a:sp3d>
                  <a:bevelT w="63500" h="25400"/>
                </a:sp3d>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chemeClr val="tx1">
                        <a:lumMod val="75000"/>
                        <a:lumOff val="25000"/>
                      </a:schemeClr>
                    </a:solidFill>
                    <a:effectLst/>
                    <a:uLnTx/>
                    <a:uFillTx/>
                    <a:latin typeface="Oswald Regular" panose="020B0604020202020204" charset="0"/>
                    <a:cs typeface="Arial" pitchFamily="34" charset="0"/>
                  </a:endParaRPr>
                </a:p>
              </p:txBody>
            </p:sp>
            <p:sp>
              <p:nvSpPr>
                <p:cNvPr id="94" name="Oval 93"/>
                <p:cNvSpPr/>
                <p:nvPr/>
              </p:nvSpPr>
              <p:spPr>
                <a:xfrm>
                  <a:off x="7921523" y="714014"/>
                  <a:ext cx="614503" cy="614503"/>
                </a:xfrm>
                <a:prstGeom prst="ellipse">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chemeClr val="tx1">
                        <a:lumMod val="75000"/>
                        <a:lumOff val="25000"/>
                      </a:schemeClr>
                    </a:solidFill>
                    <a:effectLst/>
                    <a:uLnTx/>
                    <a:uFillTx/>
                    <a:latin typeface="Oswald Regular" panose="020B0604020202020204" charset="0"/>
                    <a:cs typeface="Arial" pitchFamily="34" charset="0"/>
                  </a:endParaRPr>
                </a:p>
              </p:txBody>
            </p:sp>
          </p:grpSp>
          <p:sp>
            <p:nvSpPr>
              <p:cNvPr id="43" name="TextBox 57"/>
              <p:cNvSpPr txBox="1"/>
              <p:nvPr/>
            </p:nvSpPr>
            <p:spPr>
              <a:xfrm>
                <a:off x="7923641" y="2002278"/>
                <a:ext cx="368691" cy="153888"/>
              </a:xfrm>
              <a:prstGeom prst="rect">
                <a:avLst/>
              </a:prstGeom>
              <a:noFill/>
              <a:ln w="9525">
                <a:noFill/>
                <a:miter lim="800000"/>
                <a:headEnd/>
                <a:tailEnd/>
              </a:ln>
            </p:spPr>
            <p:txBody>
              <a:bodyPr vert="horz" wrap="none" lIns="0" tIns="0" rIns="0" bIns="0" numCol="1" rtlCol="0"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tx1">
                        <a:lumMod val="75000"/>
                        <a:lumOff val="25000"/>
                      </a:schemeClr>
                    </a:solidFill>
                    <a:effectLst/>
                    <a:uLnTx/>
                    <a:uFillTx/>
                    <a:latin typeface="Oswald Regular" panose="020B0604020202020204" charset="0"/>
                    <a:cs typeface="Arial" pitchFamily="34" charset="0"/>
                  </a:rPr>
                  <a:t>Ecuador</a:t>
                </a:r>
              </a:p>
            </p:txBody>
          </p:sp>
          <p:grpSp>
            <p:nvGrpSpPr>
              <p:cNvPr id="44" name="Group 43"/>
              <p:cNvGrpSpPr/>
              <p:nvPr/>
            </p:nvGrpSpPr>
            <p:grpSpPr>
              <a:xfrm>
                <a:off x="9524477" y="2910619"/>
                <a:ext cx="202590" cy="289671"/>
                <a:chOff x="7921523" y="714014"/>
                <a:chExt cx="614503" cy="910847"/>
              </a:xfrm>
              <a:effectLst>
                <a:reflection blurRad="6350" stA="52000" endA="300" endPos="35000" dir="5400000" sy="-100000" algn="bl" rotWithShape="0"/>
              </a:effectLst>
            </p:grpSpPr>
            <p:sp>
              <p:nvSpPr>
                <p:cNvPr id="91" name="Diagonal Stripe 90"/>
                <p:cNvSpPr/>
                <p:nvPr/>
              </p:nvSpPr>
              <p:spPr>
                <a:xfrm rot="900000">
                  <a:off x="8049807" y="997498"/>
                  <a:ext cx="201992" cy="627363"/>
                </a:xfrm>
                <a:prstGeom prst="diagStripe">
                  <a:avLst/>
                </a:prstGeom>
                <a:gradFill rotWithShape="1">
                  <a:gsLst>
                    <a:gs pos="0">
                      <a:srgbClr val="E6E3E2">
                        <a:shade val="51000"/>
                        <a:satMod val="130000"/>
                      </a:srgbClr>
                    </a:gs>
                    <a:gs pos="80000">
                      <a:srgbClr val="E6E3E2">
                        <a:shade val="93000"/>
                        <a:satMod val="130000"/>
                      </a:srgbClr>
                    </a:gs>
                    <a:gs pos="100000">
                      <a:srgbClr val="E6E3E2">
                        <a:shade val="94000"/>
                        <a:satMod val="135000"/>
                      </a:srgb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a:scene3d>
                  <a:camera prst="orthographicFront">
                    <a:rot lat="0" lon="0" rev="0"/>
                  </a:camera>
                  <a:lightRig rig="threePt" dir="t">
                    <a:rot lat="0" lon="0" rev="1200000"/>
                  </a:lightRig>
                </a:scene3d>
                <a:sp3d>
                  <a:bevelT w="63500" h="25400"/>
                </a:sp3d>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chemeClr val="tx1">
                        <a:lumMod val="75000"/>
                        <a:lumOff val="25000"/>
                      </a:schemeClr>
                    </a:solidFill>
                    <a:effectLst/>
                    <a:uLnTx/>
                    <a:uFillTx/>
                    <a:latin typeface="Oswald Regular" panose="020B0604020202020204" charset="0"/>
                    <a:cs typeface="Arial" pitchFamily="34" charset="0"/>
                  </a:endParaRPr>
                </a:p>
              </p:txBody>
            </p:sp>
            <p:sp>
              <p:nvSpPr>
                <p:cNvPr id="92" name="Oval 91"/>
                <p:cNvSpPr/>
                <p:nvPr/>
              </p:nvSpPr>
              <p:spPr>
                <a:xfrm>
                  <a:off x="7921523" y="714014"/>
                  <a:ext cx="614503" cy="614503"/>
                </a:xfrm>
                <a:prstGeom prst="ellipse">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chemeClr val="tx1">
                        <a:lumMod val="75000"/>
                        <a:lumOff val="25000"/>
                      </a:schemeClr>
                    </a:solidFill>
                    <a:effectLst/>
                    <a:uLnTx/>
                    <a:uFillTx/>
                    <a:latin typeface="Oswald Regular" panose="020B0604020202020204" charset="0"/>
                    <a:cs typeface="Arial" pitchFamily="34" charset="0"/>
                  </a:endParaRPr>
                </a:p>
              </p:txBody>
            </p:sp>
          </p:grpSp>
          <p:sp>
            <p:nvSpPr>
              <p:cNvPr id="45" name="TextBox 57"/>
              <p:cNvSpPr txBox="1"/>
              <p:nvPr/>
            </p:nvSpPr>
            <p:spPr>
              <a:xfrm>
                <a:off x="9263057" y="3141310"/>
                <a:ext cx="312586" cy="153888"/>
              </a:xfrm>
              <a:prstGeom prst="rect">
                <a:avLst/>
              </a:prstGeom>
              <a:noFill/>
              <a:ln w="9525">
                <a:noFill/>
                <a:miter lim="800000"/>
                <a:headEnd/>
                <a:tailEnd/>
              </a:ln>
            </p:spPr>
            <p:txBody>
              <a:bodyPr vert="horz" wrap="none" lIns="0" tIns="0" rIns="0" bIns="0" numCol="1" rtlCol="0"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tx1">
                        <a:lumMod val="75000"/>
                        <a:lumOff val="25000"/>
                      </a:schemeClr>
                    </a:solidFill>
                    <a:effectLst/>
                    <a:uLnTx/>
                    <a:uFillTx/>
                    <a:latin typeface="Oswald Regular" panose="020B0604020202020204" charset="0"/>
                    <a:cs typeface="Arial" pitchFamily="34" charset="0"/>
                  </a:rPr>
                  <a:t>Bolivia</a:t>
                </a:r>
              </a:p>
            </p:txBody>
          </p:sp>
          <p:grpSp>
            <p:nvGrpSpPr>
              <p:cNvPr id="46" name="Group 45"/>
              <p:cNvGrpSpPr/>
              <p:nvPr/>
            </p:nvGrpSpPr>
            <p:grpSpPr>
              <a:xfrm>
                <a:off x="9141393" y="713279"/>
                <a:ext cx="202590" cy="289671"/>
                <a:chOff x="7921523" y="714014"/>
                <a:chExt cx="614503" cy="910847"/>
              </a:xfrm>
              <a:effectLst>
                <a:reflection blurRad="6350" stA="52000" endA="300" endPos="35000" dir="5400000" sy="-100000" algn="bl" rotWithShape="0"/>
              </a:effectLst>
            </p:grpSpPr>
            <p:sp>
              <p:nvSpPr>
                <p:cNvPr id="89" name="Diagonal Stripe 88"/>
                <p:cNvSpPr/>
                <p:nvPr/>
              </p:nvSpPr>
              <p:spPr>
                <a:xfrm rot="900000">
                  <a:off x="8049807" y="997498"/>
                  <a:ext cx="201992" cy="627363"/>
                </a:xfrm>
                <a:prstGeom prst="diagStripe">
                  <a:avLst/>
                </a:prstGeom>
                <a:gradFill rotWithShape="1">
                  <a:gsLst>
                    <a:gs pos="0">
                      <a:srgbClr val="E6E3E2">
                        <a:shade val="51000"/>
                        <a:satMod val="130000"/>
                      </a:srgbClr>
                    </a:gs>
                    <a:gs pos="80000">
                      <a:srgbClr val="E6E3E2">
                        <a:shade val="93000"/>
                        <a:satMod val="130000"/>
                      </a:srgbClr>
                    </a:gs>
                    <a:gs pos="100000">
                      <a:srgbClr val="E6E3E2">
                        <a:shade val="94000"/>
                        <a:satMod val="135000"/>
                      </a:srgb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a:scene3d>
                  <a:camera prst="orthographicFront">
                    <a:rot lat="0" lon="0" rev="0"/>
                  </a:camera>
                  <a:lightRig rig="threePt" dir="t">
                    <a:rot lat="0" lon="0" rev="1200000"/>
                  </a:lightRig>
                </a:scene3d>
                <a:sp3d>
                  <a:bevelT w="63500" h="25400"/>
                </a:sp3d>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chemeClr val="tx1">
                        <a:lumMod val="75000"/>
                        <a:lumOff val="25000"/>
                      </a:schemeClr>
                    </a:solidFill>
                    <a:effectLst/>
                    <a:uLnTx/>
                    <a:uFillTx/>
                    <a:latin typeface="Oswald Regular" panose="020B0604020202020204" charset="0"/>
                    <a:cs typeface="Arial" pitchFamily="34" charset="0"/>
                  </a:endParaRPr>
                </a:p>
              </p:txBody>
            </p:sp>
            <p:sp>
              <p:nvSpPr>
                <p:cNvPr id="90" name="Oval 89"/>
                <p:cNvSpPr/>
                <p:nvPr/>
              </p:nvSpPr>
              <p:spPr>
                <a:xfrm>
                  <a:off x="7921523" y="714014"/>
                  <a:ext cx="614503" cy="614503"/>
                </a:xfrm>
                <a:prstGeom prst="ellipse">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chemeClr val="tx1">
                        <a:lumMod val="75000"/>
                        <a:lumOff val="25000"/>
                      </a:schemeClr>
                    </a:solidFill>
                    <a:effectLst/>
                    <a:uLnTx/>
                    <a:uFillTx/>
                    <a:latin typeface="Oswald Regular" panose="020B0604020202020204" charset="0"/>
                    <a:cs typeface="Arial" pitchFamily="34" charset="0"/>
                  </a:endParaRPr>
                </a:p>
              </p:txBody>
            </p:sp>
          </p:grpSp>
          <p:sp>
            <p:nvSpPr>
              <p:cNvPr id="47" name="TextBox 40"/>
              <p:cNvSpPr txBox="1"/>
              <p:nvPr/>
            </p:nvSpPr>
            <p:spPr>
              <a:xfrm>
                <a:off x="9450427" y="692280"/>
                <a:ext cx="918521" cy="153888"/>
              </a:xfrm>
              <a:prstGeom prst="rect">
                <a:avLst/>
              </a:prstGeom>
              <a:noFill/>
              <a:ln w="9525">
                <a:noFill/>
                <a:miter lim="800000"/>
                <a:headEnd/>
                <a:tailEnd/>
              </a:ln>
            </p:spPr>
            <p:txBody>
              <a:bodyPr vert="horz" wrap="none" lIns="0" tIns="0" rIns="0" bIns="0" numCol="1" rtlCol="0"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tx1">
                        <a:lumMod val="75000"/>
                        <a:lumOff val="25000"/>
                      </a:schemeClr>
                    </a:solidFill>
                    <a:effectLst/>
                    <a:uLnTx/>
                    <a:uFillTx/>
                    <a:latin typeface="Oswald Regular" panose="020B0604020202020204" charset="0"/>
                    <a:cs typeface="Arial" pitchFamily="34" charset="0"/>
                  </a:rPr>
                  <a:t>Dominican Republic</a:t>
                </a:r>
              </a:p>
            </p:txBody>
          </p:sp>
          <p:grpSp>
            <p:nvGrpSpPr>
              <p:cNvPr id="48" name="Group 47"/>
              <p:cNvGrpSpPr/>
              <p:nvPr/>
            </p:nvGrpSpPr>
            <p:grpSpPr>
              <a:xfrm>
                <a:off x="7252729" y="479008"/>
                <a:ext cx="202590" cy="289671"/>
                <a:chOff x="7921523" y="714014"/>
                <a:chExt cx="614503" cy="910847"/>
              </a:xfrm>
              <a:solidFill>
                <a:srgbClr val="00B050"/>
              </a:solidFill>
              <a:effectLst>
                <a:reflection blurRad="6350" stA="52000" endA="300" endPos="35000" dir="5400000" sy="-100000" algn="bl" rotWithShape="0"/>
              </a:effectLst>
            </p:grpSpPr>
            <p:sp>
              <p:nvSpPr>
                <p:cNvPr id="87" name="Diagonal Stripe 86"/>
                <p:cNvSpPr/>
                <p:nvPr/>
              </p:nvSpPr>
              <p:spPr>
                <a:xfrm rot="900000">
                  <a:off x="8049807" y="997498"/>
                  <a:ext cx="201992" cy="627363"/>
                </a:xfrm>
                <a:prstGeom prst="diagStripe">
                  <a:avLst/>
                </a:prstGeom>
                <a:grpFill/>
                <a:ln>
                  <a:noFill/>
                </a:ln>
                <a:effectLst>
                  <a:outerShdw blurRad="40000" dist="23000" dir="5400000" rotWithShape="0">
                    <a:srgbClr val="000000">
                      <a:alpha val="35000"/>
                    </a:srgbClr>
                  </a:outerShdw>
                  <a:reflection blurRad="6350" stA="50000" endA="300" endPos="55000" dir="5400000" sy="-100000" algn="bl" rotWithShape="0"/>
                </a:effectLst>
                <a:scene3d>
                  <a:camera prst="orthographicFront">
                    <a:rot lat="0" lon="0" rev="0"/>
                  </a:camera>
                  <a:lightRig rig="threePt" dir="t">
                    <a:rot lat="0" lon="0" rev="1200000"/>
                  </a:lightRig>
                </a:scene3d>
                <a:sp3d>
                  <a:bevelT w="63500" h="25400"/>
                </a:sp3d>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chemeClr val="tx1">
                        <a:lumMod val="75000"/>
                        <a:lumOff val="25000"/>
                      </a:schemeClr>
                    </a:solidFill>
                    <a:effectLst/>
                    <a:uLnTx/>
                    <a:uFillTx/>
                    <a:latin typeface="Oswald Regular" panose="020B0604020202020204" charset="0"/>
                    <a:cs typeface="Arial" pitchFamily="34" charset="0"/>
                  </a:endParaRPr>
                </a:p>
              </p:txBody>
            </p:sp>
            <p:sp>
              <p:nvSpPr>
                <p:cNvPr id="88" name="Oval 87"/>
                <p:cNvSpPr/>
                <p:nvPr/>
              </p:nvSpPr>
              <p:spPr>
                <a:xfrm>
                  <a:off x="7921523" y="714014"/>
                  <a:ext cx="614503" cy="614503"/>
                </a:xfrm>
                <a:prstGeom prst="ellipse">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chemeClr val="tx1">
                        <a:lumMod val="75000"/>
                        <a:lumOff val="25000"/>
                      </a:schemeClr>
                    </a:solidFill>
                    <a:effectLst/>
                    <a:uLnTx/>
                    <a:uFillTx/>
                    <a:latin typeface="Oswald Regular" panose="020B0604020202020204" charset="0"/>
                    <a:cs typeface="Arial" pitchFamily="34" charset="0"/>
                  </a:endParaRPr>
                </a:p>
              </p:txBody>
            </p:sp>
          </p:grpSp>
          <p:grpSp>
            <p:nvGrpSpPr>
              <p:cNvPr id="49" name="Group 48"/>
              <p:cNvGrpSpPr/>
              <p:nvPr/>
            </p:nvGrpSpPr>
            <p:grpSpPr>
              <a:xfrm>
                <a:off x="8613163" y="1304692"/>
                <a:ext cx="202590" cy="289675"/>
                <a:chOff x="7921536" y="714011"/>
                <a:chExt cx="614504" cy="910850"/>
              </a:xfrm>
              <a:effectLst>
                <a:reflection blurRad="6350" stA="52000" endA="300" endPos="35000" dir="5400000" sy="-100000" algn="bl" rotWithShape="0"/>
              </a:effectLst>
            </p:grpSpPr>
            <p:sp>
              <p:nvSpPr>
                <p:cNvPr id="85" name="Diagonal Stripe 84"/>
                <p:cNvSpPr/>
                <p:nvPr/>
              </p:nvSpPr>
              <p:spPr>
                <a:xfrm rot="900000">
                  <a:off x="8049807" y="997498"/>
                  <a:ext cx="201992" cy="627363"/>
                </a:xfrm>
                <a:prstGeom prst="diagStripe">
                  <a:avLst/>
                </a:prstGeom>
                <a:gradFill rotWithShape="1">
                  <a:gsLst>
                    <a:gs pos="0">
                      <a:srgbClr val="E6E3E2">
                        <a:shade val="51000"/>
                        <a:satMod val="130000"/>
                      </a:srgbClr>
                    </a:gs>
                    <a:gs pos="80000">
                      <a:srgbClr val="E6E3E2">
                        <a:shade val="93000"/>
                        <a:satMod val="130000"/>
                      </a:srgbClr>
                    </a:gs>
                    <a:gs pos="100000">
                      <a:srgbClr val="E6E3E2">
                        <a:shade val="94000"/>
                        <a:satMod val="135000"/>
                      </a:srgb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a:scene3d>
                  <a:camera prst="orthographicFront">
                    <a:rot lat="0" lon="0" rev="0"/>
                  </a:camera>
                  <a:lightRig rig="threePt" dir="t">
                    <a:rot lat="0" lon="0" rev="1200000"/>
                  </a:lightRig>
                </a:scene3d>
                <a:sp3d>
                  <a:bevelT w="63500" h="25400"/>
                </a:sp3d>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chemeClr val="tx1">
                        <a:lumMod val="75000"/>
                        <a:lumOff val="25000"/>
                      </a:schemeClr>
                    </a:solidFill>
                    <a:effectLst/>
                    <a:uLnTx/>
                    <a:uFillTx/>
                    <a:latin typeface="Oswald Regular" panose="020B0604020202020204" charset="0"/>
                    <a:cs typeface="Arial" pitchFamily="34" charset="0"/>
                  </a:endParaRPr>
                </a:p>
              </p:txBody>
            </p:sp>
            <p:sp>
              <p:nvSpPr>
                <p:cNvPr id="86" name="Oval 85"/>
                <p:cNvSpPr/>
                <p:nvPr/>
              </p:nvSpPr>
              <p:spPr>
                <a:xfrm>
                  <a:off x="7921536" y="714011"/>
                  <a:ext cx="614504" cy="614502"/>
                </a:xfrm>
                <a:prstGeom prst="ellipse">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chemeClr val="tx1">
                        <a:lumMod val="75000"/>
                        <a:lumOff val="25000"/>
                      </a:schemeClr>
                    </a:solidFill>
                    <a:effectLst/>
                    <a:uLnTx/>
                    <a:uFillTx/>
                    <a:latin typeface="Oswald Regular" panose="020B0604020202020204" charset="0"/>
                    <a:cs typeface="Arial" pitchFamily="34" charset="0"/>
                  </a:endParaRPr>
                </a:p>
              </p:txBody>
            </p:sp>
          </p:grpSp>
          <p:grpSp>
            <p:nvGrpSpPr>
              <p:cNvPr id="50" name="Group 49"/>
              <p:cNvGrpSpPr/>
              <p:nvPr/>
            </p:nvGrpSpPr>
            <p:grpSpPr>
              <a:xfrm>
                <a:off x="8151855" y="1015017"/>
                <a:ext cx="202590" cy="289675"/>
                <a:chOff x="7921536" y="714011"/>
                <a:chExt cx="614504" cy="910850"/>
              </a:xfrm>
              <a:effectLst>
                <a:reflection blurRad="6350" stA="52000" endA="300" endPos="35000" dir="5400000" sy="-100000" algn="bl" rotWithShape="0"/>
              </a:effectLst>
            </p:grpSpPr>
            <p:sp>
              <p:nvSpPr>
                <p:cNvPr id="83" name="Diagonal Stripe 82"/>
                <p:cNvSpPr/>
                <p:nvPr/>
              </p:nvSpPr>
              <p:spPr>
                <a:xfrm rot="900000">
                  <a:off x="8049807" y="997498"/>
                  <a:ext cx="201992" cy="627363"/>
                </a:xfrm>
                <a:prstGeom prst="diagStripe">
                  <a:avLst/>
                </a:prstGeom>
                <a:gradFill rotWithShape="1">
                  <a:gsLst>
                    <a:gs pos="0">
                      <a:srgbClr val="E6E3E2">
                        <a:shade val="51000"/>
                        <a:satMod val="130000"/>
                      </a:srgbClr>
                    </a:gs>
                    <a:gs pos="80000">
                      <a:srgbClr val="E6E3E2">
                        <a:shade val="93000"/>
                        <a:satMod val="130000"/>
                      </a:srgbClr>
                    </a:gs>
                    <a:gs pos="100000">
                      <a:srgbClr val="E6E3E2">
                        <a:shade val="94000"/>
                        <a:satMod val="135000"/>
                      </a:srgb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a:scene3d>
                  <a:camera prst="orthographicFront">
                    <a:rot lat="0" lon="0" rev="0"/>
                  </a:camera>
                  <a:lightRig rig="threePt" dir="t">
                    <a:rot lat="0" lon="0" rev="1200000"/>
                  </a:lightRig>
                </a:scene3d>
                <a:sp3d>
                  <a:bevelT w="63500" h="25400"/>
                </a:sp3d>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chemeClr val="tx1">
                        <a:lumMod val="75000"/>
                        <a:lumOff val="25000"/>
                      </a:schemeClr>
                    </a:solidFill>
                    <a:effectLst/>
                    <a:uLnTx/>
                    <a:uFillTx/>
                    <a:latin typeface="Oswald Regular" panose="020B0604020202020204" charset="0"/>
                    <a:cs typeface="Arial" pitchFamily="34" charset="0"/>
                  </a:endParaRPr>
                </a:p>
              </p:txBody>
            </p:sp>
            <p:sp>
              <p:nvSpPr>
                <p:cNvPr id="84" name="Oval 83"/>
                <p:cNvSpPr/>
                <p:nvPr/>
              </p:nvSpPr>
              <p:spPr>
                <a:xfrm>
                  <a:off x="7921536" y="714011"/>
                  <a:ext cx="614504" cy="614502"/>
                </a:xfrm>
                <a:prstGeom prst="ellipse">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chemeClr val="tx1">
                        <a:lumMod val="75000"/>
                        <a:lumOff val="25000"/>
                      </a:schemeClr>
                    </a:solidFill>
                    <a:effectLst/>
                    <a:uLnTx/>
                    <a:uFillTx/>
                    <a:latin typeface="Oswald Regular" panose="020B0604020202020204" charset="0"/>
                    <a:cs typeface="Arial" pitchFamily="34" charset="0"/>
                  </a:endParaRPr>
                </a:p>
              </p:txBody>
            </p:sp>
          </p:grpSp>
          <p:sp>
            <p:nvSpPr>
              <p:cNvPr id="51" name="TextBox 108"/>
              <p:cNvSpPr txBox="1"/>
              <p:nvPr/>
            </p:nvSpPr>
            <p:spPr>
              <a:xfrm>
                <a:off x="7580765" y="1540619"/>
                <a:ext cx="495328" cy="153888"/>
              </a:xfrm>
              <a:prstGeom prst="rect">
                <a:avLst/>
              </a:prstGeom>
              <a:noFill/>
              <a:ln w="9525">
                <a:noFill/>
                <a:miter lim="800000"/>
                <a:headEnd/>
                <a:tailEnd/>
              </a:ln>
            </p:spPr>
            <p:txBody>
              <a:bodyPr vert="horz" wrap="none" lIns="0" tIns="0" rIns="0" bIns="0" numCol="1" rtlCol="0"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tx1">
                        <a:lumMod val="75000"/>
                        <a:lumOff val="25000"/>
                      </a:schemeClr>
                    </a:solidFill>
                    <a:effectLst/>
                    <a:uLnTx/>
                    <a:uFillTx/>
                    <a:latin typeface="Oswald Regular" panose="020B0604020202020204" charset="0"/>
                    <a:cs typeface="Arial" pitchFamily="34" charset="0"/>
                  </a:rPr>
                  <a:t>Costa Rica</a:t>
                </a:r>
              </a:p>
            </p:txBody>
          </p:sp>
          <p:grpSp>
            <p:nvGrpSpPr>
              <p:cNvPr id="52" name="Group 51"/>
              <p:cNvGrpSpPr/>
              <p:nvPr/>
            </p:nvGrpSpPr>
            <p:grpSpPr>
              <a:xfrm>
                <a:off x="10615245" y="3270597"/>
                <a:ext cx="202590" cy="289671"/>
                <a:chOff x="7921523" y="714014"/>
                <a:chExt cx="614503" cy="910847"/>
              </a:xfrm>
              <a:solidFill>
                <a:srgbClr val="00B050"/>
              </a:solidFill>
              <a:effectLst>
                <a:reflection blurRad="6350" stA="52000" endA="300" endPos="35000" dir="5400000" sy="-100000" algn="bl" rotWithShape="0"/>
              </a:effectLst>
            </p:grpSpPr>
            <p:sp>
              <p:nvSpPr>
                <p:cNvPr id="81" name="Diagonal Stripe 80"/>
                <p:cNvSpPr/>
                <p:nvPr/>
              </p:nvSpPr>
              <p:spPr>
                <a:xfrm rot="900000">
                  <a:off x="8049807" y="997498"/>
                  <a:ext cx="201992" cy="627363"/>
                </a:xfrm>
                <a:prstGeom prst="diagStripe">
                  <a:avLst/>
                </a:prstGeom>
                <a:grpFill/>
                <a:ln>
                  <a:noFill/>
                </a:ln>
                <a:effectLst>
                  <a:outerShdw blurRad="40000" dist="23000" dir="5400000" rotWithShape="0">
                    <a:srgbClr val="000000">
                      <a:alpha val="35000"/>
                    </a:srgbClr>
                  </a:outerShdw>
                  <a:reflection blurRad="6350" stA="50000" endA="300" endPos="55000" dir="5400000" sy="-100000" algn="bl" rotWithShape="0"/>
                </a:effectLst>
                <a:scene3d>
                  <a:camera prst="orthographicFront">
                    <a:rot lat="0" lon="0" rev="0"/>
                  </a:camera>
                  <a:lightRig rig="threePt" dir="t">
                    <a:rot lat="0" lon="0" rev="1200000"/>
                  </a:lightRig>
                </a:scene3d>
                <a:sp3d>
                  <a:bevelT w="63500" h="25400"/>
                </a:sp3d>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chemeClr val="tx1">
                        <a:lumMod val="75000"/>
                        <a:lumOff val="25000"/>
                      </a:schemeClr>
                    </a:solidFill>
                    <a:effectLst/>
                    <a:uLnTx/>
                    <a:uFillTx/>
                    <a:latin typeface="Oswald Regular" panose="020B0604020202020204" charset="0"/>
                    <a:cs typeface="Arial" pitchFamily="34" charset="0"/>
                  </a:endParaRPr>
                </a:p>
              </p:txBody>
            </p:sp>
            <p:sp>
              <p:nvSpPr>
                <p:cNvPr id="82" name="Oval 81"/>
                <p:cNvSpPr/>
                <p:nvPr/>
              </p:nvSpPr>
              <p:spPr>
                <a:xfrm>
                  <a:off x="7921523" y="714014"/>
                  <a:ext cx="614503" cy="614503"/>
                </a:xfrm>
                <a:prstGeom prst="ellipse">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chemeClr val="tx1">
                        <a:lumMod val="75000"/>
                        <a:lumOff val="25000"/>
                      </a:schemeClr>
                    </a:solidFill>
                    <a:effectLst/>
                    <a:uLnTx/>
                    <a:uFillTx/>
                    <a:latin typeface="Oswald Regular" panose="020B0604020202020204" charset="0"/>
                    <a:cs typeface="Arial" pitchFamily="34" charset="0"/>
                  </a:endParaRPr>
                </a:p>
              </p:txBody>
            </p:sp>
          </p:grpSp>
          <p:grpSp>
            <p:nvGrpSpPr>
              <p:cNvPr id="53" name="Group 52"/>
              <p:cNvGrpSpPr/>
              <p:nvPr/>
            </p:nvGrpSpPr>
            <p:grpSpPr>
              <a:xfrm>
                <a:off x="8666873" y="2420422"/>
                <a:ext cx="202590" cy="289671"/>
                <a:chOff x="7921523" y="714014"/>
                <a:chExt cx="614503" cy="910847"/>
              </a:xfrm>
              <a:effectLst>
                <a:reflection blurRad="6350" stA="52000" endA="300" endPos="35000" dir="5400000" sy="-100000" algn="bl" rotWithShape="0"/>
              </a:effectLst>
            </p:grpSpPr>
            <p:sp>
              <p:nvSpPr>
                <p:cNvPr id="79" name="Diagonal Stripe 78"/>
                <p:cNvSpPr/>
                <p:nvPr/>
              </p:nvSpPr>
              <p:spPr>
                <a:xfrm rot="900000">
                  <a:off x="8049807" y="997498"/>
                  <a:ext cx="201992" cy="627363"/>
                </a:xfrm>
                <a:prstGeom prst="diagStripe">
                  <a:avLst/>
                </a:prstGeom>
                <a:gradFill rotWithShape="1">
                  <a:gsLst>
                    <a:gs pos="0">
                      <a:srgbClr val="E6E3E2">
                        <a:shade val="51000"/>
                        <a:satMod val="130000"/>
                      </a:srgbClr>
                    </a:gs>
                    <a:gs pos="80000">
                      <a:srgbClr val="E6E3E2">
                        <a:shade val="93000"/>
                        <a:satMod val="130000"/>
                      </a:srgbClr>
                    </a:gs>
                    <a:gs pos="100000">
                      <a:srgbClr val="E6E3E2">
                        <a:shade val="94000"/>
                        <a:satMod val="135000"/>
                      </a:srgb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a:scene3d>
                  <a:camera prst="orthographicFront">
                    <a:rot lat="0" lon="0" rev="0"/>
                  </a:camera>
                  <a:lightRig rig="threePt" dir="t">
                    <a:rot lat="0" lon="0" rev="1200000"/>
                  </a:lightRig>
                </a:scene3d>
                <a:sp3d>
                  <a:bevelT w="63500" h="25400"/>
                </a:sp3d>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chemeClr val="tx1">
                        <a:lumMod val="75000"/>
                        <a:lumOff val="25000"/>
                      </a:schemeClr>
                    </a:solidFill>
                    <a:effectLst/>
                    <a:uLnTx/>
                    <a:uFillTx/>
                    <a:latin typeface="Oswald Regular" panose="020B0604020202020204" charset="0"/>
                    <a:cs typeface="Arial" pitchFamily="34" charset="0"/>
                  </a:endParaRPr>
                </a:p>
              </p:txBody>
            </p:sp>
            <p:sp>
              <p:nvSpPr>
                <p:cNvPr id="80" name="Oval 79"/>
                <p:cNvSpPr/>
                <p:nvPr/>
              </p:nvSpPr>
              <p:spPr>
                <a:xfrm>
                  <a:off x="7921523" y="714014"/>
                  <a:ext cx="614503" cy="614503"/>
                </a:xfrm>
                <a:prstGeom prst="ellipse">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chemeClr val="tx1">
                        <a:lumMod val="75000"/>
                        <a:lumOff val="25000"/>
                      </a:schemeClr>
                    </a:solidFill>
                    <a:effectLst/>
                    <a:uLnTx/>
                    <a:uFillTx/>
                    <a:latin typeface="Oswald Regular" panose="020B0604020202020204" charset="0"/>
                    <a:cs typeface="Arial" pitchFamily="34" charset="0"/>
                  </a:endParaRPr>
                </a:p>
              </p:txBody>
            </p:sp>
          </p:grpSp>
          <p:sp>
            <p:nvSpPr>
              <p:cNvPr id="54" name="Diagonal Stripe 53"/>
              <p:cNvSpPr/>
              <p:nvPr/>
            </p:nvSpPr>
            <p:spPr>
              <a:xfrm rot="900000">
                <a:off x="8911754" y="1721428"/>
                <a:ext cx="66593" cy="199517"/>
              </a:xfrm>
              <a:prstGeom prst="diagStripe">
                <a:avLst/>
              </a:prstGeom>
              <a:gradFill rotWithShape="1">
                <a:gsLst>
                  <a:gs pos="0">
                    <a:srgbClr val="E6E3E2">
                      <a:shade val="51000"/>
                      <a:satMod val="130000"/>
                    </a:srgbClr>
                  </a:gs>
                  <a:gs pos="80000">
                    <a:srgbClr val="E6E3E2">
                      <a:shade val="93000"/>
                      <a:satMod val="130000"/>
                    </a:srgbClr>
                  </a:gs>
                  <a:gs pos="100000">
                    <a:srgbClr val="E6E3E2">
                      <a:shade val="94000"/>
                      <a:satMod val="135000"/>
                    </a:srgb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a:scene3d>
                <a:camera prst="orthographicFront">
                  <a:rot lat="0" lon="0" rev="0"/>
                </a:camera>
                <a:lightRig rig="threePt" dir="t">
                  <a:rot lat="0" lon="0" rev="1200000"/>
                </a:lightRig>
              </a:scene3d>
              <a:sp3d>
                <a:bevelT w="63500" h="25400"/>
              </a:sp3d>
            </p:spPr>
            <p:txBody>
              <a:bodyPr lIns="91400" tIns="45707" rIns="91400" bIns="45707"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chemeClr val="tx1">
                      <a:lumMod val="75000"/>
                      <a:lumOff val="25000"/>
                    </a:schemeClr>
                  </a:solidFill>
                  <a:effectLst/>
                  <a:uLnTx/>
                  <a:uFillTx/>
                  <a:latin typeface="Oswald Regular" panose="020B0604020202020204" charset="0"/>
                  <a:cs typeface="Arial" pitchFamily="34" charset="0"/>
                </a:endParaRPr>
              </a:p>
            </p:txBody>
          </p:sp>
          <p:grpSp>
            <p:nvGrpSpPr>
              <p:cNvPr id="55" name="Group 54"/>
              <p:cNvGrpSpPr/>
              <p:nvPr/>
            </p:nvGrpSpPr>
            <p:grpSpPr>
              <a:xfrm>
                <a:off x="8938806" y="1660579"/>
                <a:ext cx="202590" cy="289671"/>
                <a:chOff x="7921523" y="714014"/>
                <a:chExt cx="614503" cy="910847"/>
              </a:xfrm>
              <a:solidFill>
                <a:srgbClr val="00B050"/>
              </a:solidFill>
              <a:effectLst>
                <a:reflection blurRad="6350" stA="52000" endA="300" endPos="35000" dir="5400000" sy="-100000" algn="bl" rotWithShape="0"/>
              </a:effectLst>
            </p:grpSpPr>
            <p:sp>
              <p:nvSpPr>
                <p:cNvPr id="77" name="Diagonal Stripe 76"/>
                <p:cNvSpPr/>
                <p:nvPr/>
              </p:nvSpPr>
              <p:spPr>
                <a:xfrm rot="900000">
                  <a:off x="8049807" y="997498"/>
                  <a:ext cx="201992" cy="627363"/>
                </a:xfrm>
                <a:prstGeom prst="diagStripe">
                  <a:avLst/>
                </a:prstGeom>
                <a:grpFill/>
                <a:ln>
                  <a:noFill/>
                </a:ln>
                <a:effectLst>
                  <a:outerShdw blurRad="40000" dist="23000" dir="5400000" rotWithShape="0">
                    <a:srgbClr val="000000">
                      <a:alpha val="35000"/>
                    </a:srgbClr>
                  </a:outerShdw>
                  <a:reflection blurRad="6350" stA="50000" endA="300" endPos="55000" dir="5400000" sy="-100000" algn="bl" rotWithShape="0"/>
                </a:effectLst>
                <a:scene3d>
                  <a:camera prst="orthographicFront">
                    <a:rot lat="0" lon="0" rev="0"/>
                  </a:camera>
                  <a:lightRig rig="threePt" dir="t">
                    <a:rot lat="0" lon="0" rev="1200000"/>
                  </a:lightRig>
                </a:scene3d>
                <a:sp3d>
                  <a:bevelT w="63500" h="25400"/>
                </a:sp3d>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chemeClr val="tx1">
                        <a:lumMod val="75000"/>
                        <a:lumOff val="25000"/>
                      </a:schemeClr>
                    </a:solidFill>
                    <a:effectLst/>
                    <a:uLnTx/>
                    <a:uFillTx/>
                    <a:latin typeface="Oswald Regular" panose="020B0604020202020204" charset="0"/>
                    <a:cs typeface="Arial" pitchFamily="34" charset="0"/>
                  </a:endParaRPr>
                </a:p>
              </p:txBody>
            </p:sp>
            <p:sp>
              <p:nvSpPr>
                <p:cNvPr id="78" name="Oval 77"/>
                <p:cNvSpPr/>
                <p:nvPr/>
              </p:nvSpPr>
              <p:spPr>
                <a:xfrm>
                  <a:off x="7921523" y="714014"/>
                  <a:ext cx="614503" cy="614503"/>
                </a:xfrm>
                <a:prstGeom prst="ellipse">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chemeClr val="tx1">
                        <a:lumMod val="75000"/>
                        <a:lumOff val="25000"/>
                      </a:schemeClr>
                    </a:solidFill>
                    <a:effectLst/>
                    <a:uLnTx/>
                    <a:uFillTx/>
                    <a:latin typeface="Oswald Regular" panose="020B0604020202020204" charset="0"/>
                    <a:cs typeface="Arial" pitchFamily="34" charset="0"/>
                  </a:endParaRPr>
                </a:p>
              </p:txBody>
            </p:sp>
          </p:grpSp>
          <p:grpSp>
            <p:nvGrpSpPr>
              <p:cNvPr id="56" name="Group 95"/>
              <p:cNvGrpSpPr/>
              <p:nvPr/>
            </p:nvGrpSpPr>
            <p:grpSpPr>
              <a:xfrm>
                <a:off x="8349906" y="1391817"/>
                <a:ext cx="202589" cy="217257"/>
                <a:chOff x="7921536" y="714011"/>
                <a:chExt cx="614504" cy="910850"/>
              </a:xfrm>
              <a:effectLst>
                <a:reflection blurRad="6350" stA="52000" endA="300" endPos="35000" dir="5400000" sy="-100000" algn="bl" rotWithShape="0"/>
              </a:effectLst>
            </p:grpSpPr>
            <p:sp>
              <p:nvSpPr>
                <p:cNvPr id="75" name="Diagonal Stripe 96"/>
                <p:cNvSpPr/>
                <p:nvPr/>
              </p:nvSpPr>
              <p:spPr>
                <a:xfrm rot="900000">
                  <a:off x="8049807" y="997498"/>
                  <a:ext cx="201992" cy="627363"/>
                </a:xfrm>
                <a:prstGeom prst="diagStripe">
                  <a:avLst/>
                </a:prstGeom>
                <a:gradFill rotWithShape="1">
                  <a:gsLst>
                    <a:gs pos="0">
                      <a:srgbClr val="E6E3E2">
                        <a:shade val="51000"/>
                        <a:satMod val="130000"/>
                      </a:srgbClr>
                    </a:gs>
                    <a:gs pos="80000">
                      <a:srgbClr val="E6E3E2">
                        <a:shade val="93000"/>
                        <a:satMod val="130000"/>
                      </a:srgbClr>
                    </a:gs>
                    <a:gs pos="100000">
                      <a:srgbClr val="E6E3E2">
                        <a:shade val="94000"/>
                        <a:satMod val="135000"/>
                      </a:srgb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1218554"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chemeClr val="tx1">
                        <a:lumMod val="75000"/>
                        <a:lumOff val="25000"/>
                      </a:schemeClr>
                    </a:solidFill>
                    <a:effectLst/>
                    <a:uLnTx/>
                    <a:uFillTx/>
                    <a:latin typeface="Oswald Regular" panose="020B0604020202020204" charset="0"/>
                  </a:endParaRPr>
                </a:p>
              </p:txBody>
            </p:sp>
            <p:sp>
              <p:nvSpPr>
                <p:cNvPr id="76" name="Oval 97"/>
                <p:cNvSpPr/>
                <p:nvPr/>
              </p:nvSpPr>
              <p:spPr>
                <a:xfrm>
                  <a:off x="7921536" y="714011"/>
                  <a:ext cx="614504" cy="614502"/>
                </a:xfrm>
                <a:prstGeom prst="ellipse">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1218554"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chemeClr val="tx1">
                        <a:lumMod val="75000"/>
                        <a:lumOff val="25000"/>
                      </a:schemeClr>
                    </a:solidFill>
                    <a:effectLst/>
                    <a:uLnTx/>
                    <a:uFillTx/>
                    <a:latin typeface="Oswald Regular" panose="020B0604020202020204" charset="0"/>
                  </a:endParaRPr>
                </a:p>
              </p:txBody>
            </p:sp>
          </p:grpSp>
          <p:grpSp>
            <p:nvGrpSpPr>
              <p:cNvPr id="57" name="Group 95"/>
              <p:cNvGrpSpPr/>
              <p:nvPr/>
            </p:nvGrpSpPr>
            <p:grpSpPr>
              <a:xfrm>
                <a:off x="8047753" y="1150450"/>
                <a:ext cx="202589" cy="217257"/>
                <a:chOff x="7921536" y="714011"/>
                <a:chExt cx="614504" cy="910850"/>
              </a:xfrm>
              <a:effectLst>
                <a:reflection blurRad="6350" stA="52000" endA="300" endPos="35000" dir="5400000" sy="-100000" algn="bl" rotWithShape="0"/>
              </a:effectLst>
            </p:grpSpPr>
            <p:sp>
              <p:nvSpPr>
                <p:cNvPr id="73" name="Diagonal Stripe 96"/>
                <p:cNvSpPr/>
                <p:nvPr/>
              </p:nvSpPr>
              <p:spPr>
                <a:xfrm rot="900000">
                  <a:off x="8049807" y="997498"/>
                  <a:ext cx="201992" cy="627363"/>
                </a:xfrm>
                <a:prstGeom prst="diagStripe">
                  <a:avLst/>
                </a:prstGeom>
                <a:gradFill rotWithShape="1">
                  <a:gsLst>
                    <a:gs pos="0">
                      <a:srgbClr val="E6E3E2">
                        <a:shade val="51000"/>
                        <a:satMod val="130000"/>
                      </a:srgbClr>
                    </a:gs>
                    <a:gs pos="80000">
                      <a:srgbClr val="E6E3E2">
                        <a:shade val="93000"/>
                        <a:satMod val="130000"/>
                      </a:srgbClr>
                    </a:gs>
                    <a:gs pos="100000">
                      <a:srgbClr val="E6E3E2">
                        <a:shade val="94000"/>
                        <a:satMod val="135000"/>
                      </a:srgb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1218554"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chemeClr val="tx1">
                        <a:lumMod val="75000"/>
                        <a:lumOff val="25000"/>
                      </a:schemeClr>
                    </a:solidFill>
                    <a:effectLst/>
                    <a:uLnTx/>
                    <a:uFillTx/>
                    <a:latin typeface="Oswald Regular" panose="020B0604020202020204" charset="0"/>
                  </a:endParaRPr>
                </a:p>
              </p:txBody>
            </p:sp>
            <p:sp>
              <p:nvSpPr>
                <p:cNvPr id="74" name="Oval 97"/>
                <p:cNvSpPr/>
                <p:nvPr/>
              </p:nvSpPr>
              <p:spPr>
                <a:xfrm>
                  <a:off x="7921536" y="714011"/>
                  <a:ext cx="614504" cy="614502"/>
                </a:xfrm>
                <a:prstGeom prst="ellipse">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1218554"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chemeClr val="tx1">
                        <a:lumMod val="75000"/>
                        <a:lumOff val="25000"/>
                      </a:schemeClr>
                    </a:solidFill>
                    <a:effectLst/>
                    <a:uLnTx/>
                    <a:uFillTx/>
                    <a:latin typeface="Oswald Regular" panose="020B0604020202020204" charset="0"/>
                  </a:endParaRPr>
                </a:p>
              </p:txBody>
            </p:sp>
          </p:grpSp>
          <p:grpSp>
            <p:nvGrpSpPr>
              <p:cNvPr id="58" name="Group 95"/>
              <p:cNvGrpSpPr/>
              <p:nvPr/>
            </p:nvGrpSpPr>
            <p:grpSpPr>
              <a:xfrm>
                <a:off x="8253988" y="1168493"/>
                <a:ext cx="202589" cy="217257"/>
                <a:chOff x="7921536" y="714011"/>
                <a:chExt cx="614504" cy="910850"/>
              </a:xfrm>
              <a:effectLst>
                <a:reflection blurRad="6350" stA="52000" endA="300" endPos="35000" dir="5400000" sy="-100000" algn="bl" rotWithShape="0"/>
              </a:effectLst>
            </p:grpSpPr>
            <p:sp>
              <p:nvSpPr>
                <p:cNvPr id="71" name="Diagonal Stripe 96"/>
                <p:cNvSpPr/>
                <p:nvPr/>
              </p:nvSpPr>
              <p:spPr>
                <a:xfrm rot="900000">
                  <a:off x="8049807" y="997498"/>
                  <a:ext cx="201992" cy="627363"/>
                </a:xfrm>
                <a:prstGeom prst="diagStripe">
                  <a:avLst/>
                </a:prstGeom>
                <a:gradFill rotWithShape="1">
                  <a:gsLst>
                    <a:gs pos="0">
                      <a:srgbClr val="E6E3E2">
                        <a:shade val="51000"/>
                        <a:satMod val="130000"/>
                      </a:srgbClr>
                    </a:gs>
                    <a:gs pos="80000">
                      <a:srgbClr val="E6E3E2">
                        <a:shade val="93000"/>
                        <a:satMod val="130000"/>
                      </a:srgbClr>
                    </a:gs>
                    <a:gs pos="100000">
                      <a:srgbClr val="E6E3E2">
                        <a:shade val="94000"/>
                        <a:satMod val="135000"/>
                      </a:srgb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1218554"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chemeClr val="tx1">
                        <a:lumMod val="75000"/>
                        <a:lumOff val="25000"/>
                      </a:schemeClr>
                    </a:solidFill>
                    <a:effectLst/>
                    <a:uLnTx/>
                    <a:uFillTx/>
                    <a:latin typeface="Oswald Regular" panose="020B0604020202020204" charset="0"/>
                  </a:endParaRPr>
                </a:p>
              </p:txBody>
            </p:sp>
            <p:sp>
              <p:nvSpPr>
                <p:cNvPr id="72" name="Oval 97"/>
                <p:cNvSpPr/>
                <p:nvPr/>
              </p:nvSpPr>
              <p:spPr>
                <a:xfrm>
                  <a:off x="7921536" y="714011"/>
                  <a:ext cx="614504" cy="614502"/>
                </a:xfrm>
                <a:prstGeom prst="ellipse">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1218554"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chemeClr val="tx1">
                        <a:lumMod val="75000"/>
                        <a:lumOff val="25000"/>
                      </a:schemeClr>
                    </a:solidFill>
                    <a:effectLst/>
                    <a:uLnTx/>
                    <a:uFillTx/>
                    <a:latin typeface="Oswald Regular" panose="020B0604020202020204" charset="0"/>
                  </a:endParaRPr>
                </a:p>
              </p:txBody>
            </p:sp>
          </p:grpSp>
          <p:grpSp>
            <p:nvGrpSpPr>
              <p:cNvPr id="59" name="Group 95"/>
              <p:cNvGrpSpPr/>
              <p:nvPr/>
            </p:nvGrpSpPr>
            <p:grpSpPr>
              <a:xfrm>
                <a:off x="7893116" y="1026263"/>
                <a:ext cx="202589" cy="217257"/>
                <a:chOff x="7921536" y="714011"/>
                <a:chExt cx="614504" cy="910850"/>
              </a:xfrm>
              <a:effectLst>
                <a:reflection blurRad="6350" stA="52000" endA="300" endPos="35000" dir="5400000" sy="-100000" algn="bl" rotWithShape="0"/>
              </a:effectLst>
            </p:grpSpPr>
            <p:sp>
              <p:nvSpPr>
                <p:cNvPr id="69" name="Diagonal Stripe 96"/>
                <p:cNvSpPr/>
                <p:nvPr/>
              </p:nvSpPr>
              <p:spPr>
                <a:xfrm rot="900000">
                  <a:off x="8049807" y="997498"/>
                  <a:ext cx="201992" cy="627363"/>
                </a:xfrm>
                <a:prstGeom prst="diagStripe">
                  <a:avLst/>
                </a:prstGeom>
                <a:gradFill rotWithShape="1">
                  <a:gsLst>
                    <a:gs pos="0">
                      <a:srgbClr val="E6E3E2">
                        <a:shade val="51000"/>
                        <a:satMod val="130000"/>
                      </a:srgbClr>
                    </a:gs>
                    <a:gs pos="80000">
                      <a:srgbClr val="E6E3E2">
                        <a:shade val="93000"/>
                        <a:satMod val="130000"/>
                      </a:srgbClr>
                    </a:gs>
                    <a:gs pos="100000">
                      <a:srgbClr val="E6E3E2">
                        <a:shade val="94000"/>
                        <a:satMod val="135000"/>
                      </a:srgb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1218554"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chemeClr val="tx1">
                        <a:lumMod val="75000"/>
                        <a:lumOff val="25000"/>
                      </a:schemeClr>
                    </a:solidFill>
                    <a:effectLst/>
                    <a:uLnTx/>
                    <a:uFillTx/>
                    <a:latin typeface="Oswald Regular" panose="020B0604020202020204" charset="0"/>
                  </a:endParaRPr>
                </a:p>
              </p:txBody>
            </p:sp>
            <p:sp>
              <p:nvSpPr>
                <p:cNvPr id="70" name="Oval 97"/>
                <p:cNvSpPr/>
                <p:nvPr/>
              </p:nvSpPr>
              <p:spPr>
                <a:xfrm>
                  <a:off x="7921536" y="714011"/>
                  <a:ext cx="614504" cy="614502"/>
                </a:xfrm>
                <a:prstGeom prst="ellipse">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1218554"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chemeClr val="tx1">
                        <a:lumMod val="75000"/>
                        <a:lumOff val="25000"/>
                      </a:schemeClr>
                    </a:solidFill>
                    <a:effectLst/>
                    <a:uLnTx/>
                    <a:uFillTx/>
                    <a:latin typeface="Oswald Regular" panose="020B0604020202020204" charset="0"/>
                  </a:endParaRPr>
                </a:p>
              </p:txBody>
            </p:sp>
          </p:grpSp>
          <p:sp>
            <p:nvSpPr>
              <p:cNvPr id="60" name="TextBox 108"/>
              <p:cNvSpPr txBox="1"/>
              <p:nvPr/>
            </p:nvSpPr>
            <p:spPr>
              <a:xfrm>
                <a:off x="6935696" y="1092491"/>
                <a:ext cx="498534" cy="153888"/>
              </a:xfrm>
              <a:prstGeom prst="rect">
                <a:avLst/>
              </a:prstGeom>
              <a:noFill/>
              <a:ln w="9525">
                <a:noFill/>
                <a:miter lim="800000"/>
                <a:headEnd/>
                <a:tailEnd/>
              </a:ln>
            </p:spPr>
            <p:txBody>
              <a:bodyPr vert="horz" wrap="none" lIns="0" tIns="0" rIns="0" bIns="0" numCol="1" rtlCol="0"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tx1">
                        <a:lumMod val="75000"/>
                        <a:lumOff val="25000"/>
                      </a:schemeClr>
                    </a:solidFill>
                    <a:effectLst/>
                    <a:uLnTx/>
                    <a:uFillTx/>
                    <a:latin typeface="Oswald Regular" panose="020B0604020202020204" charset="0"/>
                    <a:cs typeface="Arial" pitchFamily="34" charset="0"/>
                  </a:rPr>
                  <a:t>Guatemala</a:t>
                </a:r>
              </a:p>
            </p:txBody>
          </p:sp>
          <p:sp>
            <p:nvSpPr>
              <p:cNvPr id="61" name="TextBox 108"/>
              <p:cNvSpPr txBox="1"/>
              <p:nvPr/>
            </p:nvSpPr>
            <p:spPr>
              <a:xfrm>
                <a:off x="8479250" y="1097606"/>
                <a:ext cx="466474" cy="153888"/>
              </a:xfrm>
              <a:prstGeom prst="rect">
                <a:avLst/>
              </a:prstGeom>
              <a:noFill/>
              <a:ln w="9525">
                <a:noFill/>
                <a:miter lim="800000"/>
                <a:headEnd/>
                <a:tailEnd/>
              </a:ln>
            </p:spPr>
            <p:txBody>
              <a:bodyPr vert="horz" wrap="none" lIns="0" tIns="0" rIns="0" bIns="0" numCol="1" rtlCol="0"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tx1">
                        <a:lumMod val="75000"/>
                        <a:lumOff val="25000"/>
                      </a:schemeClr>
                    </a:solidFill>
                    <a:effectLst/>
                    <a:uLnTx/>
                    <a:uFillTx/>
                    <a:latin typeface="Oswald Regular" panose="020B0604020202020204" charset="0"/>
                    <a:cs typeface="Arial" pitchFamily="34" charset="0"/>
                  </a:rPr>
                  <a:t>Nicaragua</a:t>
                </a:r>
              </a:p>
            </p:txBody>
          </p:sp>
          <p:sp>
            <p:nvSpPr>
              <p:cNvPr id="62" name="TextBox 108"/>
              <p:cNvSpPr txBox="1"/>
              <p:nvPr/>
            </p:nvSpPr>
            <p:spPr>
              <a:xfrm>
                <a:off x="7184117" y="1297310"/>
                <a:ext cx="511358" cy="153888"/>
              </a:xfrm>
              <a:prstGeom prst="rect">
                <a:avLst/>
              </a:prstGeom>
              <a:noFill/>
              <a:ln w="9525">
                <a:noFill/>
                <a:miter lim="800000"/>
                <a:headEnd/>
                <a:tailEnd/>
              </a:ln>
            </p:spPr>
            <p:txBody>
              <a:bodyPr vert="horz" wrap="none" lIns="0" tIns="0" rIns="0" bIns="0" numCol="1" rtlCol="0"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tx1">
                        <a:lumMod val="75000"/>
                        <a:lumOff val="25000"/>
                      </a:schemeClr>
                    </a:solidFill>
                    <a:effectLst/>
                    <a:uLnTx/>
                    <a:uFillTx/>
                    <a:latin typeface="Oswald Regular" panose="020B0604020202020204" charset="0"/>
                    <a:cs typeface="Arial" pitchFamily="34" charset="0"/>
                  </a:rPr>
                  <a:t>El Salvador</a:t>
                </a:r>
              </a:p>
            </p:txBody>
          </p:sp>
          <p:sp>
            <p:nvSpPr>
              <p:cNvPr id="63" name="TextBox 108"/>
              <p:cNvSpPr txBox="1"/>
              <p:nvPr/>
            </p:nvSpPr>
            <p:spPr>
              <a:xfrm>
                <a:off x="8225679" y="864223"/>
                <a:ext cx="439223" cy="153888"/>
              </a:xfrm>
              <a:prstGeom prst="rect">
                <a:avLst/>
              </a:prstGeom>
              <a:noFill/>
              <a:ln w="9525">
                <a:noFill/>
                <a:miter lim="800000"/>
                <a:headEnd/>
                <a:tailEnd/>
              </a:ln>
            </p:spPr>
            <p:txBody>
              <a:bodyPr vert="horz" wrap="none" lIns="0" tIns="0" rIns="0" bIns="0" numCol="1" rtlCol="0"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tx1">
                        <a:lumMod val="75000"/>
                        <a:lumOff val="25000"/>
                      </a:schemeClr>
                    </a:solidFill>
                    <a:effectLst/>
                    <a:uLnTx/>
                    <a:uFillTx/>
                    <a:latin typeface="Oswald Regular" panose="020B0604020202020204" charset="0"/>
                    <a:cs typeface="Arial" pitchFamily="34" charset="0"/>
                  </a:rPr>
                  <a:t>Honduras</a:t>
                </a:r>
              </a:p>
            </p:txBody>
          </p:sp>
          <p:grpSp>
            <p:nvGrpSpPr>
              <p:cNvPr id="64" name="Group 63"/>
              <p:cNvGrpSpPr/>
              <p:nvPr/>
            </p:nvGrpSpPr>
            <p:grpSpPr>
              <a:xfrm>
                <a:off x="9666576" y="1165541"/>
                <a:ext cx="202590" cy="289671"/>
                <a:chOff x="7921523" y="714014"/>
                <a:chExt cx="614503" cy="910847"/>
              </a:xfrm>
              <a:effectLst>
                <a:reflection blurRad="6350" stA="52000" endA="300" endPos="35000" dir="5400000" sy="-100000" algn="bl" rotWithShape="0"/>
              </a:effectLst>
            </p:grpSpPr>
            <p:sp>
              <p:nvSpPr>
                <p:cNvPr id="67" name="Diagonal Stripe 66"/>
                <p:cNvSpPr/>
                <p:nvPr/>
              </p:nvSpPr>
              <p:spPr>
                <a:xfrm rot="900000">
                  <a:off x="8049807" y="997498"/>
                  <a:ext cx="201992" cy="627363"/>
                </a:xfrm>
                <a:prstGeom prst="diagStripe">
                  <a:avLst/>
                </a:prstGeom>
                <a:gradFill rotWithShape="1">
                  <a:gsLst>
                    <a:gs pos="0">
                      <a:srgbClr val="E6E3E2">
                        <a:shade val="51000"/>
                        <a:satMod val="130000"/>
                      </a:srgbClr>
                    </a:gs>
                    <a:gs pos="80000">
                      <a:srgbClr val="E6E3E2">
                        <a:shade val="93000"/>
                        <a:satMod val="130000"/>
                      </a:srgbClr>
                    </a:gs>
                    <a:gs pos="100000">
                      <a:srgbClr val="E6E3E2">
                        <a:shade val="94000"/>
                        <a:satMod val="135000"/>
                      </a:srgb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a:scene3d>
                  <a:camera prst="orthographicFront">
                    <a:rot lat="0" lon="0" rev="0"/>
                  </a:camera>
                  <a:lightRig rig="threePt" dir="t">
                    <a:rot lat="0" lon="0" rev="1200000"/>
                  </a:lightRig>
                </a:scene3d>
                <a:sp3d>
                  <a:bevelT w="63500" h="25400"/>
                </a:sp3d>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chemeClr val="tx1">
                        <a:lumMod val="75000"/>
                        <a:lumOff val="25000"/>
                      </a:schemeClr>
                    </a:solidFill>
                    <a:effectLst/>
                    <a:uLnTx/>
                    <a:uFillTx/>
                    <a:latin typeface="Oswald Regular" panose="020B0604020202020204" charset="0"/>
                    <a:cs typeface="Arial" pitchFamily="34" charset="0"/>
                  </a:endParaRPr>
                </a:p>
              </p:txBody>
            </p:sp>
            <p:sp>
              <p:nvSpPr>
                <p:cNvPr id="68" name="Oval 67"/>
                <p:cNvSpPr/>
                <p:nvPr/>
              </p:nvSpPr>
              <p:spPr>
                <a:xfrm>
                  <a:off x="7921523" y="714014"/>
                  <a:ext cx="614503" cy="614503"/>
                </a:xfrm>
                <a:prstGeom prst="ellipse">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chemeClr val="tx1">
                        <a:lumMod val="75000"/>
                        <a:lumOff val="25000"/>
                      </a:schemeClr>
                    </a:solidFill>
                    <a:effectLst/>
                    <a:uLnTx/>
                    <a:uFillTx/>
                    <a:latin typeface="Oswald Regular" panose="020B0604020202020204" charset="0"/>
                    <a:cs typeface="Arial" pitchFamily="34" charset="0"/>
                  </a:endParaRPr>
                </a:p>
              </p:txBody>
            </p:sp>
          </p:grpSp>
          <p:sp>
            <p:nvSpPr>
              <p:cNvPr id="65" name="TextBox 40"/>
              <p:cNvSpPr txBox="1"/>
              <p:nvPr/>
            </p:nvSpPr>
            <p:spPr>
              <a:xfrm>
                <a:off x="9931317" y="1158166"/>
                <a:ext cx="836768" cy="153888"/>
              </a:xfrm>
              <a:prstGeom prst="rect">
                <a:avLst/>
              </a:prstGeom>
              <a:noFill/>
              <a:ln w="9525">
                <a:noFill/>
                <a:miter lim="800000"/>
                <a:headEnd/>
                <a:tailEnd/>
              </a:ln>
            </p:spPr>
            <p:txBody>
              <a:bodyPr vert="horz" wrap="none" lIns="0" tIns="0" rIns="0" bIns="0" numCol="1" rtlCol="0"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tx1">
                        <a:lumMod val="75000"/>
                        <a:lumOff val="25000"/>
                      </a:schemeClr>
                    </a:solidFill>
                    <a:effectLst/>
                    <a:uLnTx/>
                    <a:uFillTx/>
                    <a:latin typeface="Oswald Regular" panose="020B0604020202020204" charset="0"/>
                    <a:cs typeface="Arial" pitchFamily="34" charset="0"/>
                  </a:rPr>
                  <a:t>Trinidad &amp; Tobago</a:t>
                </a:r>
              </a:p>
            </p:txBody>
          </p:sp>
          <p:sp>
            <p:nvSpPr>
              <p:cNvPr id="66" name="TextBox 65"/>
              <p:cNvSpPr txBox="1"/>
              <p:nvPr/>
            </p:nvSpPr>
            <p:spPr>
              <a:xfrm>
                <a:off x="11593840" y="2136692"/>
                <a:ext cx="1330814" cy="707886"/>
              </a:xfrm>
              <a:prstGeom prst="rect">
                <a:avLst/>
              </a:prstGeom>
            </p:spPr>
            <p:txBody>
              <a:bodyPr wrap="square">
                <a:spAutoFit/>
              </a:bodyPr>
              <a:lstStyle>
                <a:defPPr>
                  <a:defRPr lang="en-US"/>
                </a:defPPr>
                <a:lvl1pPr marL="342900" indent="-342900">
                  <a:spcBef>
                    <a:spcPts val="600"/>
                  </a:spcBef>
                  <a:spcAft>
                    <a:spcPts val="600"/>
                  </a:spcAft>
                  <a:buFont typeface="Wingdings" panose="05000000000000000000" pitchFamily="2" charset="2"/>
                  <a:buChar char="§"/>
                  <a:defRPr sz="2000">
                    <a:solidFill>
                      <a:prstClr val="white"/>
                    </a:solidFill>
                    <a:latin typeface="Oswald light" panose="02000303000000000000" pitchFamily="2" charset="0"/>
                  </a:defRPr>
                </a:lvl1pPr>
              </a:lstStyle>
              <a:p>
                <a:pPr marL="0" indent="0">
                  <a:buNone/>
                </a:pPr>
                <a:r>
                  <a:rPr lang="en-US" dirty="0" smtClean="0">
                    <a:solidFill>
                      <a:schemeClr val="tx1">
                        <a:lumMod val="75000"/>
                        <a:lumOff val="25000"/>
                      </a:schemeClr>
                    </a:solidFill>
                  </a:rPr>
                  <a:t>Country Presence</a:t>
                </a:r>
                <a:endParaRPr lang="en-US" dirty="0">
                  <a:solidFill>
                    <a:schemeClr val="tx1">
                      <a:lumMod val="75000"/>
                      <a:lumOff val="25000"/>
                    </a:schemeClr>
                  </a:solidFill>
                </a:endParaRPr>
              </a:p>
            </p:txBody>
          </p:sp>
        </p:grpSp>
      </p:grpSp>
      <p:sp>
        <p:nvSpPr>
          <p:cNvPr id="115" name="TextBox 38"/>
          <p:cNvSpPr txBox="1"/>
          <p:nvPr/>
        </p:nvSpPr>
        <p:spPr>
          <a:xfrm>
            <a:off x="8389153" y="4588027"/>
            <a:ext cx="235642" cy="153888"/>
          </a:xfrm>
          <a:prstGeom prst="rect">
            <a:avLst/>
          </a:prstGeom>
          <a:noFill/>
          <a:ln w="9525">
            <a:noFill/>
            <a:miter lim="800000"/>
            <a:headEnd/>
            <a:tailEnd/>
          </a:ln>
        </p:spPr>
        <p:txBody>
          <a:bodyPr vert="horz" wrap="none" lIns="0" tIns="0" rIns="0" bIns="0" numCol="1" rtlCol="0"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kern="0" dirty="0" smtClean="0">
                <a:solidFill>
                  <a:schemeClr val="tx1">
                    <a:lumMod val="75000"/>
                    <a:lumOff val="25000"/>
                  </a:schemeClr>
                </a:solidFill>
                <a:latin typeface="Oswald Regular" panose="020B0604020202020204" charset="0"/>
                <a:cs typeface="Arial" pitchFamily="34" charset="0"/>
              </a:rPr>
              <a:t>Chile</a:t>
            </a:r>
            <a:endParaRPr lang="en-US" sz="1000" kern="0" dirty="0">
              <a:solidFill>
                <a:schemeClr val="tx1">
                  <a:lumMod val="75000"/>
                  <a:lumOff val="25000"/>
                </a:schemeClr>
              </a:solidFill>
              <a:latin typeface="Oswald Regular" panose="020B0604020202020204" charset="0"/>
              <a:cs typeface="Arial" pitchFamily="34" charset="0"/>
            </a:endParaRPr>
          </a:p>
        </p:txBody>
      </p:sp>
      <p:sp>
        <p:nvSpPr>
          <p:cNvPr id="116" name="Oval 115"/>
          <p:cNvSpPr/>
          <p:nvPr/>
        </p:nvSpPr>
        <p:spPr>
          <a:xfrm>
            <a:off x="8664845" y="4420351"/>
            <a:ext cx="202590" cy="195427"/>
          </a:xfrm>
          <a:prstGeom prst="ellipse">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US" sz="1000" kern="0" dirty="0">
              <a:solidFill>
                <a:schemeClr val="tx1">
                  <a:lumMod val="75000"/>
                  <a:lumOff val="25000"/>
                </a:schemeClr>
              </a:solidFill>
              <a:latin typeface="Oswald Regular" panose="020B0604020202020204" charset="0"/>
              <a:cs typeface="Arial" pitchFamily="34" charset="0"/>
            </a:endParaRPr>
          </a:p>
        </p:txBody>
      </p:sp>
      <p:sp>
        <p:nvSpPr>
          <p:cNvPr id="117" name="Rectangle 116"/>
          <p:cNvSpPr/>
          <p:nvPr/>
        </p:nvSpPr>
        <p:spPr>
          <a:xfrm>
            <a:off x="204646" y="2565120"/>
            <a:ext cx="4431985" cy="1323439"/>
          </a:xfrm>
          <a:prstGeom prst="rect">
            <a:avLst/>
          </a:prstGeom>
        </p:spPr>
        <p:txBody>
          <a:bodyPr wrap="square">
            <a:spAutoFit/>
          </a:bodyPr>
          <a:lstStyle/>
          <a:p>
            <a:pPr marL="342900" indent="-342900">
              <a:spcBef>
                <a:spcPts val="600"/>
              </a:spcBef>
              <a:spcAft>
                <a:spcPts val="600"/>
              </a:spcAft>
              <a:buFont typeface="Wingdings" panose="05000000000000000000" pitchFamily="2" charset="2"/>
              <a:buChar char="§"/>
            </a:pPr>
            <a:r>
              <a:rPr lang="en-IN" sz="2000" dirty="0">
                <a:solidFill>
                  <a:prstClr val="white"/>
                </a:solidFill>
                <a:latin typeface="Oswald light" panose="02000303000000000000" pitchFamily="2" charset="0"/>
              </a:rPr>
              <a:t>Employs: 3500+ associates in </a:t>
            </a:r>
            <a:r>
              <a:rPr lang="en-IN" sz="2000" dirty="0" smtClean="0">
                <a:solidFill>
                  <a:prstClr val="white"/>
                </a:solidFill>
                <a:latin typeface="Oswald light" panose="02000303000000000000" pitchFamily="2" charset="0"/>
              </a:rPr>
              <a:t>CALA</a:t>
            </a:r>
            <a:endParaRPr lang="en-IN" sz="2000" dirty="0">
              <a:solidFill>
                <a:prstClr val="white"/>
              </a:solidFill>
              <a:latin typeface="Oswald light" panose="02000303000000000000" pitchFamily="2" charset="0"/>
            </a:endParaRPr>
          </a:p>
          <a:p>
            <a:pPr marL="342900" indent="-342900">
              <a:spcBef>
                <a:spcPts val="600"/>
              </a:spcBef>
              <a:spcAft>
                <a:spcPts val="600"/>
              </a:spcAft>
              <a:buFont typeface="Wingdings" panose="05000000000000000000" pitchFamily="2" charset="2"/>
              <a:buChar char="§"/>
            </a:pPr>
            <a:r>
              <a:rPr lang="en-IN" sz="2000" dirty="0">
                <a:solidFill>
                  <a:prstClr val="white"/>
                </a:solidFill>
                <a:latin typeface="Oswald light" panose="02000303000000000000" pitchFamily="2" charset="0"/>
              </a:rPr>
              <a:t>Active Clients: 100+</a:t>
            </a:r>
          </a:p>
          <a:p>
            <a:pPr marL="342900" indent="-342900">
              <a:spcBef>
                <a:spcPts val="600"/>
              </a:spcBef>
              <a:spcAft>
                <a:spcPts val="600"/>
              </a:spcAft>
              <a:buFont typeface="Wingdings" panose="05000000000000000000" pitchFamily="2" charset="2"/>
              <a:buChar char="§"/>
            </a:pPr>
            <a:r>
              <a:rPr lang="en-IN" sz="2000" dirty="0">
                <a:solidFill>
                  <a:prstClr val="white"/>
                </a:solidFill>
                <a:latin typeface="Oswald light" panose="02000303000000000000" pitchFamily="2" charset="0"/>
              </a:rPr>
              <a:t>Presence across: 16 Countries</a:t>
            </a:r>
          </a:p>
        </p:txBody>
      </p:sp>
      <p:sp>
        <p:nvSpPr>
          <p:cNvPr id="120" name="Diagonal Stripe 119"/>
          <p:cNvSpPr/>
          <p:nvPr/>
        </p:nvSpPr>
        <p:spPr>
          <a:xfrm rot="900000">
            <a:off x="8269909" y="1090022"/>
            <a:ext cx="66593" cy="199516"/>
          </a:xfrm>
          <a:prstGeom prst="diagStripe">
            <a:avLst/>
          </a:prstGeom>
          <a:gradFill rotWithShape="1">
            <a:gsLst>
              <a:gs pos="0">
                <a:srgbClr val="E6E3E2">
                  <a:shade val="51000"/>
                  <a:satMod val="130000"/>
                </a:srgbClr>
              </a:gs>
              <a:gs pos="80000">
                <a:srgbClr val="E6E3E2">
                  <a:shade val="93000"/>
                  <a:satMod val="130000"/>
                </a:srgbClr>
              </a:gs>
              <a:gs pos="100000">
                <a:srgbClr val="E6E3E2">
                  <a:shade val="94000"/>
                  <a:satMod val="135000"/>
                </a:srgb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a:scene3d>
            <a:camera prst="orthographicFront">
              <a:rot lat="0" lon="0" rev="0"/>
            </a:camera>
            <a:lightRig rig="threePt" dir="t">
              <a:rot lat="0" lon="0" rev="1200000"/>
            </a:lightRig>
          </a:scene3d>
          <a:sp3d>
            <a:bevelT w="63500" h="25400"/>
          </a:sp3d>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chemeClr val="tx1">
                  <a:lumMod val="75000"/>
                  <a:lumOff val="25000"/>
                </a:schemeClr>
              </a:solidFill>
              <a:effectLst/>
              <a:uLnTx/>
              <a:uFillTx/>
              <a:latin typeface="Oswald Regular" panose="020B0604020202020204" charset="0"/>
              <a:cs typeface="Arial" pitchFamily="34" charset="0"/>
            </a:endParaRPr>
          </a:p>
        </p:txBody>
      </p:sp>
      <p:sp>
        <p:nvSpPr>
          <p:cNvPr id="121" name="Oval 120"/>
          <p:cNvSpPr/>
          <p:nvPr/>
        </p:nvSpPr>
        <p:spPr>
          <a:xfrm>
            <a:off x="8278326" y="900198"/>
            <a:ext cx="202590" cy="195427"/>
          </a:xfrm>
          <a:prstGeom prst="ellipse">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chemeClr val="tx1">
                  <a:lumMod val="75000"/>
                  <a:lumOff val="25000"/>
                </a:schemeClr>
              </a:solidFill>
              <a:effectLst/>
              <a:uLnTx/>
              <a:uFillTx/>
              <a:latin typeface="Oswald Regular" panose="020B0604020202020204" charset="0"/>
              <a:cs typeface="Arial" pitchFamily="34" charset="0"/>
            </a:endParaRPr>
          </a:p>
        </p:txBody>
      </p:sp>
      <p:sp>
        <p:nvSpPr>
          <p:cNvPr id="122" name="TextBox 108"/>
          <p:cNvSpPr txBox="1"/>
          <p:nvPr/>
        </p:nvSpPr>
        <p:spPr>
          <a:xfrm>
            <a:off x="8514018" y="781074"/>
            <a:ext cx="370294" cy="153888"/>
          </a:xfrm>
          <a:prstGeom prst="rect">
            <a:avLst/>
          </a:prstGeom>
          <a:noFill/>
          <a:ln w="9525">
            <a:noFill/>
            <a:miter lim="800000"/>
            <a:headEnd/>
            <a:tailEnd/>
          </a:ln>
        </p:spPr>
        <p:txBody>
          <a:bodyPr vert="horz" wrap="none" lIns="0" tIns="0" rIns="0" bIns="0" numCol="1" rtlCol="0"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0" dirty="0" smtClean="0">
                <a:solidFill>
                  <a:schemeClr val="tx1">
                    <a:lumMod val="75000"/>
                    <a:lumOff val="25000"/>
                  </a:schemeClr>
                </a:solidFill>
                <a:latin typeface="Oswald Regular" panose="020B0604020202020204" charset="0"/>
                <a:cs typeface="Arial" pitchFamily="34" charset="0"/>
              </a:rPr>
              <a:t>Jamaica</a:t>
            </a:r>
            <a:endParaRPr kumimoji="0" lang="en-US" sz="1000" b="0" i="0" u="none" strike="noStrike" kern="0" cap="none" spc="0" normalizeH="0" baseline="0" noProof="0" dirty="0">
              <a:ln>
                <a:noFill/>
              </a:ln>
              <a:solidFill>
                <a:schemeClr val="tx1">
                  <a:lumMod val="75000"/>
                  <a:lumOff val="25000"/>
                </a:schemeClr>
              </a:solidFill>
              <a:effectLst/>
              <a:uLnTx/>
              <a:uFillTx/>
              <a:latin typeface="Oswald Regular" panose="020B0604020202020204" charset="0"/>
              <a:cs typeface="Arial" pitchFamily="34" charset="0"/>
            </a:endParaRPr>
          </a:p>
        </p:txBody>
      </p:sp>
      <p:pic>
        <p:nvPicPr>
          <p:cNvPr id="139" name="Picture 2" descr="Image result for Telefonica brazil pn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0301" y="6283126"/>
            <a:ext cx="940155" cy="391209"/>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081" t="-3852" r="18674" b="27689"/>
          <a:stretch/>
        </p:blipFill>
        <p:spPr bwMode="auto">
          <a:xfrm>
            <a:off x="2874937" y="6346823"/>
            <a:ext cx="747021" cy="224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1" name="Picture 4" descr="C:\Users\sv0015619\Desktop\NS\2000px-Claro.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3476" y="6170274"/>
            <a:ext cx="529985" cy="529847"/>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141"/>
          <p:cNvPicPr>
            <a:picLocks noChangeAspect="1"/>
          </p:cNvPicPr>
          <p:nvPr/>
        </p:nvPicPr>
        <p:blipFill>
          <a:blip r:embed="rId7"/>
          <a:stretch>
            <a:fillRect/>
          </a:stretch>
        </p:blipFill>
        <p:spPr>
          <a:xfrm>
            <a:off x="1688770" y="6136668"/>
            <a:ext cx="418038" cy="619734"/>
          </a:xfrm>
          <a:prstGeom prst="rect">
            <a:avLst/>
          </a:prstGeom>
        </p:spPr>
      </p:pic>
      <p:pic>
        <p:nvPicPr>
          <p:cNvPr id="143" name="Picture 142"/>
          <p:cNvPicPr>
            <a:picLocks noChangeAspect="1"/>
          </p:cNvPicPr>
          <p:nvPr/>
        </p:nvPicPr>
        <p:blipFill rotWithShape="1">
          <a:blip r:embed="rId8"/>
          <a:srcRect l="74086" t="3115" b="2"/>
          <a:stretch/>
        </p:blipFill>
        <p:spPr>
          <a:xfrm>
            <a:off x="4506902" y="6298538"/>
            <a:ext cx="1438013" cy="371771"/>
          </a:xfrm>
          <a:prstGeom prst="rect">
            <a:avLst/>
          </a:prstGeom>
        </p:spPr>
      </p:pic>
      <p:pic>
        <p:nvPicPr>
          <p:cNvPr id="144"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80449" y="6316475"/>
            <a:ext cx="368841" cy="284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5" name="Picture 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98944" y="6230265"/>
            <a:ext cx="696605" cy="418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6" name="Picture 145"/>
          <p:cNvPicPr>
            <a:picLocks noChangeAspect="1"/>
          </p:cNvPicPr>
          <p:nvPr/>
        </p:nvPicPr>
        <p:blipFill rotWithShape="1">
          <a:blip r:embed="rId8"/>
          <a:srcRect l="38072" t="-6654" r="40389" b="-1"/>
          <a:stretch/>
        </p:blipFill>
        <p:spPr>
          <a:xfrm>
            <a:off x="5895680" y="6265073"/>
            <a:ext cx="1195233" cy="409262"/>
          </a:xfrm>
          <a:prstGeom prst="rect">
            <a:avLst/>
          </a:prstGeom>
        </p:spPr>
      </p:pic>
      <p:pic>
        <p:nvPicPr>
          <p:cNvPr id="149" name="Picture 14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735030" y="6221944"/>
            <a:ext cx="937625" cy="511739"/>
          </a:xfrm>
          <a:prstGeom prst="rect">
            <a:avLst/>
          </a:prstGeom>
        </p:spPr>
      </p:pic>
      <p:pic>
        <p:nvPicPr>
          <p:cNvPr id="148" name="Picture 147"/>
          <p:cNvPicPr>
            <a:picLocks noChangeAspect="1"/>
          </p:cNvPicPr>
          <p:nvPr/>
        </p:nvPicPr>
        <p:blipFill rotWithShape="1">
          <a:blip r:embed="rId8"/>
          <a:srcRect t="-1" r="72233" b="-1722"/>
          <a:stretch/>
        </p:blipFill>
        <p:spPr>
          <a:xfrm>
            <a:off x="7461361" y="6309784"/>
            <a:ext cx="1540814" cy="390337"/>
          </a:xfrm>
          <a:prstGeom prst="rect">
            <a:avLst/>
          </a:prstGeom>
        </p:spPr>
      </p:pic>
      <p:pic>
        <p:nvPicPr>
          <p:cNvPr id="2" name="Picture 1"/>
          <p:cNvPicPr>
            <a:picLocks noChangeAspect="1"/>
          </p:cNvPicPr>
          <p:nvPr/>
        </p:nvPicPr>
        <p:blipFill>
          <a:blip r:embed="rId12"/>
          <a:stretch>
            <a:fillRect/>
          </a:stretch>
        </p:blipFill>
        <p:spPr>
          <a:xfrm>
            <a:off x="7079311" y="6314340"/>
            <a:ext cx="1048603" cy="341406"/>
          </a:xfrm>
          <a:prstGeom prst="rect">
            <a:avLst/>
          </a:prstGeom>
        </p:spPr>
      </p:pic>
      <p:pic>
        <p:nvPicPr>
          <p:cNvPr id="119" name="Picture 118"/>
          <p:cNvPicPr>
            <a:picLocks noChangeAspect="1"/>
          </p:cNvPicPr>
          <p:nvPr/>
        </p:nvPicPr>
        <p:blipFill>
          <a:blip r:embed="rId13"/>
          <a:stretch>
            <a:fillRect/>
          </a:stretch>
        </p:blipFill>
        <p:spPr>
          <a:xfrm>
            <a:off x="1" y="-1"/>
            <a:ext cx="2736937" cy="981636"/>
          </a:xfrm>
          <a:prstGeom prst="rect">
            <a:avLst/>
          </a:prstGeom>
        </p:spPr>
      </p:pic>
    </p:spTree>
    <p:extLst>
      <p:ext uri="{BB962C8B-B14F-4D97-AF65-F5344CB8AC3E}">
        <p14:creationId xmlns:p14="http://schemas.microsoft.com/office/powerpoint/2010/main" val="3139446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 y="0"/>
            <a:ext cx="12190476" cy="6858856"/>
          </a:xfrm>
          <a:prstGeom prst="rect">
            <a:avLst/>
          </a:prstGeom>
        </p:spPr>
      </p:pic>
      <p:sp>
        <p:nvSpPr>
          <p:cNvPr id="26" name="Rectangle 25"/>
          <p:cNvSpPr/>
          <p:nvPr/>
        </p:nvSpPr>
        <p:spPr>
          <a:xfrm rot="5400000">
            <a:off x="2666572" y="-2666570"/>
            <a:ext cx="6858854" cy="12191998"/>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27" name="Group 26"/>
          <p:cNvGrpSpPr/>
          <p:nvPr/>
        </p:nvGrpSpPr>
        <p:grpSpPr>
          <a:xfrm>
            <a:off x="0" y="1628147"/>
            <a:ext cx="12192000" cy="4082966"/>
            <a:chOff x="0" y="1900739"/>
            <a:chExt cx="9126981" cy="3056525"/>
          </a:xfrm>
        </p:grpSpPr>
        <p:sp>
          <p:nvSpPr>
            <p:cNvPr id="28" name="Parallelogram 27"/>
            <p:cNvSpPr/>
            <p:nvPr/>
          </p:nvSpPr>
          <p:spPr>
            <a:xfrm>
              <a:off x="0" y="1900739"/>
              <a:ext cx="3499382" cy="3056525"/>
            </a:xfrm>
            <a:prstGeom prst="parallelogram">
              <a:avLst/>
            </a:prstGeom>
            <a:solidFill>
              <a:srgbClr val="E31837"/>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en-US" dirty="0">
                <a:solidFill>
                  <a:prstClr val="black"/>
                </a:solidFill>
              </a:endParaRPr>
            </a:p>
          </p:txBody>
        </p:sp>
        <p:sp>
          <p:nvSpPr>
            <p:cNvPr id="29" name="TextBox 28"/>
            <p:cNvSpPr txBox="1"/>
            <p:nvPr/>
          </p:nvSpPr>
          <p:spPr>
            <a:xfrm>
              <a:off x="1007097" y="2105847"/>
              <a:ext cx="1755622" cy="322564"/>
            </a:xfrm>
            <a:prstGeom prst="rect">
              <a:avLst/>
            </a:prstGeom>
            <a:noFill/>
            <a:ln w="9525">
              <a:noFill/>
              <a:miter lim="800000"/>
              <a:headEnd/>
              <a:tailEnd/>
            </a:ln>
          </p:spPr>
          <p:txBody>
            <a:bodyPr vert="horz" wrap="square" lIns="0" tIns="0" rIns="0" bIns="0" numCol="1" rtlCol="0" anchor="ctr" anchorCtr="0" compatLnSpc="1">
              <a:prstTxWarp prst="textNoShape">
                <a:avLst/>
              </a:prstTxWarp>
              <a:spAutoFit/>
            </a:bodyPr>
            <a:lstStyle>
              <a:defPPr>
                <a:defRPr lang="en-US"/>
              </a:defPPr>
              <a:lvl1pPr algn="ctr" defTabSz="913096">
                <a:buClr>
                  <a:srgbClr val="6D6E71"/>
                </a:buClr>
                <a:defRPr sz="2400">
                  <a:solidFill>
                    <a:prstClr val="white"/>
                  </a:solidFill>
                  <a:latin typeface="Oswald Regular" panose="02000503000000000000" pitchFamily="2" charset="0"/>
                </a:defRPr>
              </a:lvl1pPr>
            </a:lstStyle>
            <a:p>
              <a:pPr algn="l">
                <a:defRPr/>
              </a:pPr>
              <a:r>
                <a:rPr lang="en-IN" sz="2800" dirty="0"/>
                <a:t>3 Mega Trends</a:t>
              </a:r>
            </a:p>
          </p:txBody>
        </p:sp>
        <p:sp>
          <p:nvSpPr>
            <p:cNvPr id="30" name="Rectangle 29"/>
            <p:cNvSpPr/>
            <p:nvPr/>
          </p:nvSpPr>
          <p:spPr>
            <a:xfrm>
              <a:off x="804398" y="2654792"/>
              <a:ext cx="2358601" cy="299524"/>
            </a:xfrm>
            <a:prstGeom prst="rect">
              <a:avLst/>
            </a:prstGeom>
          </p:spPr>
          <p:txBody>
            <a:bodyPr wrap="square">
              <a:spAutoFit/>
            </a:bodyPr>
            <a:lstStyle/>
            <a:p>
              <a:pPr>
                <a:defRPr/>
              </a:pPr>
              <a:r>
                <a:rPr lang="en-IN" sz="2000" dirty="0">
                  <a:solidFill>
                    <a:prstClr val="white"/>
                  </a:solidFill>
                  <a:latin typeface="Oswald light" panose="02000303000000000000" pitchFamily="2" charset="0"/>
                </a:rPr>
                <a:t>Explosion of connected devices</a:t>
              </a:r>
              <a:endParaRPr lang="en-IN" sz="2000" dirty="0">
                <a:solidFill>
                  <a:prstClr val="black"/>
                </a:solidFill>
                <a:latin typeface="Oswald light" panose="02000303000000000000" pitchFamily="2" charset="0"/>
              </a:endParaRPr>
            </a:p>
          </p:txBody>
        </p:sp>
        <p:sp>
          <p:nvSpPr>
            <p:cNvPr id="31" name="Rectangle 30"/>
            <p:cNvSpPr/>
            <p:nvPr/>
          </p:nvSpPr>
          <p:spPr>
            <a:xfrm>
              <a:off x="677075" y="3381658"/>
              <a:ext cx="2035219" cy="299524"/>
            </a:xfrm>
            <a:prstGeom prst="rect">
              <a:avLst/>
            </a:prstGeom>
          </p:spPr>
          <p:txBody>
            <a:bodyPr wrap="square">
              <a:spAutoFit/>
            </a:bodyPr>
            <a:lstStyle/>
            <a:p>
              <a:pPr>
                <a:defRPr/>
              </a:pPr>
              <a:r>
                <a:rPr lang="en-IN" sz="2000" dirty="0">
                  <a:solidFill>
                    <a:prstClr val="white"/>
                  </a:solidFill>
                  <a:latin typeface="Oswald light" panose="02000303000000000000" pitchFamily="2" charset="0"/>
                </a:rPr>
                <a:t>Power of new technologies  </a:t>
              </a:r>
              <a:endParaRPr lang="en-IN" sz="2000" dirty="0">
                <a:solidFill>
                  <a:prstClr val="black"/>
                </a:solidFill>
                <a:latin typeface="Oswald light" panose="02000303000000000000" pitchFamily="2" charset="0"/>
              </a:endParaRPr>
            </a:p>
          </p:txBody>
        </p:sp>
        <p:sp>
          <p:nvSpPr>
            <p:cNvPr id="32" name="Rectangle 31"/>
            <p:cNvSpPr/>
            <p:nvPr/>
          </p:nvSpPr>
          <p:spPr>
            <a:xfrm>
              <a:off x="427833" y="4108522"/>
              <a:ext cx="2123097" cy="529926"/>
            </a:xfrm>
            <a:prstGeom prst="rect">
              <a:avLst/>
            </a:prstGeom>
          </p:spPr>
          <p:txBody>
            <a:bodyPr wrap="square">
              <a:spAutoFit/>
            </a:bodyPr>
            <a:lstStyle/>
            <a:p>
              <a:pPr>
                <a:defRPr/>
              </a:pPr>
              <a:r>
                <a:rPr lang="en-IN" sz="2000" dirty="0">
                  <a:solidFill>
                    <a:prstClr val="white"/>
                  </a:solidFill>
                  <a:latin typeface="Oswald light" panose="02000303000000000000" pitchFamily="2" charset="0"/>
                </a:rPr>
                <a:t>Exponentiality of content consumption</a:t>
              </a:r>
              <a:endParaRPr lang="en-IN" sz="2000" dirty="0">
                <a:solidFill>
                  <a:prstClr val="black"/>
                </a:solidFill>
                <a:latin typeface="Oswald light" panose="02000303000000000000" pitchFamily="2" charset="0"/>
              </a:endParaRPr>
            </a:p>
          </p:txBody>
        </p:sp>
        <p:sp>
          <p:nvSpPr>
            <p:cNvPr id="33" name="Parallelogram 32"/>
            <p:cNvSpPr/>
            <p:nvPr/>
          </p:nvSpPr>
          <p:spPr>
            <a:xfrm>
              <a:off x="2822309" y="1900739"/>
              <a:ext cx="3499382" cy="3056525"/>
            </a:xfrm>
            <a:prstGeom prst="parallelogram">
              <a:avLst/>
            </a:prstGeom>
            <a:solidFill>
              <a:srgbClr val="F3901D"/>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en-US" dirty="0">
                <a:solidFill>
                  <a:prstClr val="black"/>
                </a:solidFill>
              </a:endParaRPr>
            </a:p>
          </p:txBody>
        </p:sp>
        <p:sp>
          <p:nvSpPr>
            <p:cNvPr id="38" name="TextBox 37"/>
            <p:cNvSpPr txBox="1"/>
            <p:nvPr/>
          </p:nvSpPr>
          <p:spPr>
            <a:xfrm>
              <a:off x="3770765" y="2105847"/>
              <a:ext cx="1332397" cy="322564"/>
            </a:xfrm>
            <a:prstGeom prst="rect">
              <a:avLst/>
            </a:prstGeom>
            <a:noFill/>
            <a:ln w="9525">
              <a:noFill/>
              <a:miter lim="800000"/>
              <a:headEnd/>
              <a:tailEnd/>
            </a:ln>
          </p:spPr>
          <p:txBody>
            <a:bodyPr vert="horz" wrap="square" lIns="0" tIns="0" rIns="0" bIns="0" numCol="1" rtlCol="0" anchor="ctr" anchorCtr="0" compatLnSpc="1">
              <a:prstTxWarp prst="textNoShape">
                <a:avLst/>
              </a:prstTxWarp>
              <a:spAutoFit/>
            </a:bodyPr>
            <a:lstStyle>
              <a:defPPr>
                <a:defRPr lang="en-US"/>
              </a:defPPr>
              <a:lvl1pPr algn="ctr" defTabSz="913096">
                <a:buClr>
                  <a:srgbClr val="6D6E71"/>
                </a:buClr>
                <a:defRPr sz="2400">
                  <a:solidFill>
                    <a:prstClr val="white"/>
                  </a:solidFill>
                  <a:latin typeface="Oswald Regular" panose="02000503000000000000" pitchFamily="2" charset="0"/>
                </a:defRPr>
              </a:lvl1pPr>
            </a:lstStyle>
            <a:p>
              <a:pPr algn="l">
                <a:defRPr/>
              </a:pPr>
              <a:r>
                <a:rPr lang="en-IN" sz="2800" dirty="0"/>
                <a:t>4 Big Bets</a:t>
              </a:r>
            </a:p>
          </p:txBody>
        </p:sp>
        <p:sp>
          <p:nvSpPr>
            <p:cNvPr id="39" name="Rectangle 38"/>
            <p:cNvSpPr/>
            <p:nvPr/>
          </p:nvSpPr>
          <p:spPr>
            <a:xfrm>
              <a:off x="3308471" y="3166120"/>
              <a:ext cx="2646977" cy="483846"/>
            </a:xfrm>
            <a:prstGeom prst="rect">
              <a:avLst/>
            </a:prstGeom>
          </p:spPr>
          <p:txBody>
            <a:bodyPr wrap="square">
              <a:spAutoFit/>
            </a:bodyPr>
            <a:lstStyle/>
            <a:p>
              <a:pPr>
                <a:defRPr/>
              </a:pPr>
              <a:r>
                <a:rPr lang="en-IN" dirty="0">
                  <a:solidFill>
                    <a:prstClr val="white"/>
                  </a:solidFill>
                  <a:latin typeface="Oswald light" panose="02000303000000000000" pitchFamily="2" charset="0"/>
                </a:rPr>
                <a:t>People to People, People to Things, Things to Things, connected through IoT</a:t>
              </a:r>
            </a:p>
          </p:txBody>
        </p:sp>
        <p:sp>
          <p:nvSpPr>
            <p:cNvPr id="40" name="Rectangle 39"/>
            <p:cNvSpPr/>
            <p:nvPr/>
          </p:nvSpPr>
          <p:spPr>
            <a:xfrm>
              <a:off x="3226222" y="3862116"/>
              <a:ext cx="2284462" cy="276483"/>
            </a:xfrm>
            <a:prstGeom prst="rect">
              <a:avLst/>
            </a:prstGeom>
          </p:spPr>
          <p:txBody>
            <a:bodyPr wrap="square">
              <a:spAutoFit/>
            </a:bodyPr>
            <a:lstStyle/>
            <a:p>
              <a:pPr>
                <a:defRPr/>
              </a:pPr>
              <a:r>
                <a:rPr lang="en-IN" dirty="0">
                  <a:solidFill>
                    <a:prstClr val="white"/>
                  </a:solidFill>
                  <a:latin typeface="Oswald light" panose="02000303000000000000" pitchFamily="2" charset="0"/>
                </a:rPr>
                <a:t>Software Transformation</a:t>
              </a:r>
            </a:p>
          </p:txBody>
        </p:sp>
        <p:sp>
          <p:nvSpPr>
            <p:cNvPr id="41" name="Rectangle 40"/>
            <p:cNvSpPr/>
            <p:nvPr/>
          </p:nvSpPr>
          <p:spPr>
            <a:xfrm>
              <a:off x="3085640" y="4342665"/>
              <a:ext cx="2558979" cy="276483"/>
            </a:xfrm>
            <a:prstGeom prst="rect">
              <a:avLst/>
            </a:prstGeom>
          </p:spPr>
          <p:txBody>
            <a:bodyPr wrap="square">
              <a:spAutoFit/>
            </a:bodyPr>
            <a:lstStyle/>
            <a:p>
              <a:pPr>
                <a:defRPr/>
              </a:pPr>
              <a:r>
                <a:rPr lang="en-IN" dirty="0">
                  <a:solidFill>
                    <a:prstClr val="white"/>
                  </a:solidFill>
                  <a:latin typeface="Oswald light" panose="02000303000000000000" pitchFamily="2" charset="0"/>
                </a:rPr>
                <a:t>Network-of-the-Future</a:t>
              </a:r>
            </a:p>
          </p:txBody>
        </p:sp>
        <p:sp>
          <p:nvSpPr>
            <p:cNvPr id="42" name="Rectangle 41"/>
            <p:cNvSpPr/>
            <p:nvPr/>
          </p:nvSpPr>
          <p:spPr>
            <a:xfrm>
              <a:off x="3450068" y="2685571"/>
              <a:ext cx="2602081" cy="276483"/>
            </a:xfrm>
            <a:prstGeom prst="rect">
              <a:avLst/>
            </a:prstGeom>
          </p:spPr>
          <p:txBody>
            <a:bodyPr wrap="square">
              <a:spAutoFit/>
            </a:bodyPr>
            <a:lstStyle/>
            <a:p>
              <a:pPr>
                <a:defRPr/>
              </a:pPr>
              <a:r>
                <a:rPr lang="en-IN" dirty="0">
                  <a:solidFill>
                    <a:prstClr val="white"/>
                  </a:solidFill>
                  <a:latin typeface="Oswald light" panose="02000303000000000000" pitchFamily="2" charset="0"/>
                </a:rPr>
                <a:t>Integrated Digital Customer Experience</a:t>
              </a:r>
            </a:p>
          </p:txBody>
        </p:sp>
        <p:sp>
          <p:nvSpPr>
            <p:cNvPr id="43" name="Parallelogram 42"/>
            <p:cNvSpPr/>
            <p:nvPr/>
          </p:nvSpPr>
          <p:spPr>
            <a:xfrm>
              <a:off x="5627599" y="1900739"/>
              <a:ext cx="3499382" cy="3056525"/>
            </a:xfrm>
            <a:prstGeom prst="parallelogram">
              <a:avLst/>
            </a:prstGeom>
            <a:solidFill>
              <a:srgbClr val="7C3520"/>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en-US" dirty="0">
                <a:solidFill>
                  <a:prstClr val="black"/>
                </a:solidFill>
              </a:endParaRPr>
            </a:p>
          </p:txBody>
        </p:sp>
        <p:sp>
          <p:nvSpPr>
            <p:cNvPr id="44" name="TextBox 43"/>
            <p:cNvSpPr txBox="1"/>
            <p:nvPr/>
          </p:nvSpPr>
          <p:spPr>
            <a:xfrm>
              <a:off x="6590411" y="2105847"/>
              <a:ext cx="1876517" cy="322564"/>
            </a:xfrm>
            <a:prstGeom prst="rect">
              <a:avLst/>
            </a:prstGeom>
            <a:noFill/>
            <a:ln w="9525">
              <a:noFill/>
              <a:miter lim="800000"/>
              <a:headEnd/>
              <a:tailEnd/>
            </a:ln>
          </p:spPr>
          <p:txBody>
            <a:bodyPr vert="horz" wrap="square" lIns="0" tIns="0" rIns="0" bIns="0" numCol="1" rtlCol="0" anchor="ctr" anchorCtr="0" compatLnSpc="1">
              <a:prstTxWarp prst="textNoShape">
                <a:avLst/>
              </a:prstTxWarp>
              <a:spAutoFit/>
            </a:bodyPr>
            <a:lstStyle/>
            <a:p>
              <a:pPr defTabSz="913096">
                <a:buClr>
                  <a:srgbClr val="6D6E71"/>
                </a:buClr>
                <a:defRPr/>
              </a:pPr>
              <a:r>
                <a:rPr lang="en-IN" sz="2800">
                  <a:solidFill>
                    <a:prstClr val="white"/>
                  </a:solidFill>
                  <a:latin typeface="Oswald Regular" panose="02000503000000000000" pitchFamily="2" charset="0"/>
                </a:rPr>
                <a:t>3 </a:t>
              </a:r>
              <a:r>
                <a:rPr lang="en-IN" sz="2800" smtClean="0">
                  <a:solidFill>
                    <a:prstClr val="white"/>
                  </a:solidFill>
                  <a:latin typeface="Oswald Regular" panose="02000503000000000000" pitchFamily="2" charset="0"/>
                </a:rPr>
                <a:t>CXO </a:t>
              </a:r>
              <a:r>
                <a:rPr lang="en-IN" sz="2800" dirty="0" smtClean="0">
                  <a:solidFill>
                    <a:prstClr val="white"/>
                  </a:solidFill>
                  <a:latin typeface="Oswald Regular" panose="02000503000000000000" pitchFamily="2" charset="0"/>
                </a:rPr>
                <a:t>Objectives</a:t>
              </a:r>
              <a:endParaRPr lang="en-IN" sz="2800" dirty="0">
                <a:solidFill>
                  <a:prstClr val="white"/>
                </a:solidFill>
                <a:latin typeface="Oswald Regular" panose="02000503000000000000" pitchFamily="2" charset="0"/>
              </a:endParaRPr>
            </a:p>
          </p:txBody>
        </p:sp>
        <p:sp>
          <p:nvSpPr>
            <p:cNvPr id="45" name="Rectangle 44"/>
            <p:cNvSpPr/>
            <p:nvPr/>
          </p:nvSpPr>
          <p:spPr>
            <a:xfrm>
              <a:off x="7353190" y="2730055"/>
              <a:ext cx="1258567" cy="299524"/>
            </a:xfrm>
            <a:prstGeom prst="rect">
              <a:avLst/>
            </a:prstGeom>
          </p:spPr>
          <p:txBody>
            <a:bodyPr wrap="square" anchor="ctr">
              <a:spAutoFit/>
            </a:bodyPr>
            <a:lstStyle/>
            <a:p>
              <a:pPr>
                <a:defRPr/>
              </a:pPr>
              <a:r>
                <a:rPr lang="en-IN" sz="2000" dirty="0">
                  <a:solidFill>
                    <a:prstClr val="white"/>
                  </a:solidFill>
                  <a:latin typeface="Oswald light" panose="02000303000000000000" pitchFamily="2" charset="0"/>
                </a:rPr>
                <a:t>Run Better</a:t>
              </a:r>
              <a:endParaRPr lang="en-IN" sz="2000" dirty="0">
                <a:solidFill>
                  <a:prstClr val="black"/>
                </a:solidFill>
                <a:latin typeface="Oswald light" panose="02000303000000000000" pitchFamily="2" charset="0"/>
              </a:endParaRPr>
            </a:p>
          </p:txBody>
        </p:sp>
        <p:sp>
          <p:nvSpPr>
            <p:cNvPr id="46" name="Rectangle 45"/>
            <p:cNvSpPr/>
            <p:nvPr/>
          </p:nvSpPr>
          <p:spPr>
            <a:xfrm>
              <a:off x="7121228" y="3367477"/>
              <a:ext cx="1248386" cy="299524"/>
            </a:xfrm>
            <a:prstGeom prst="rect">
              <a:avLst/>
            </a:prstGeom>
          </p:spPr>
          <p:txBody>
            <a:bodyPr wrap="square" anchor="ctr">
              <a:spAutoFit/>
            </a:bodyPr>
            <a:lstStyle/>
            <a:p>
              <a:pPr>
                <a:defRPr/>
              </a:pPr>
              <a:r>
                <a:rPr lang="en-IN" sz="2000" dirty="0">
                  <a:solidFill>
                    <a:prstClr val="white"/>
                  </a:solidFill>
                  <a:latin typeface="Oswald light" panose="02000303000000000000" pitchFamily="2" charset="0"/>
                </a:rPr>
                <a:t>Change Faster</a:t>
              </a:r>
              <a:endParaRPr lang="en-IN" sz="2000" dirty="0">
                <a:solidFill>
                  <a:prstClr val="black"/>
                </a:solidFill>
                <a:latin typeface="Oswald light" panose="02000303000000000000" pitchFamily="2" charset="0"/>
              </a:endParaRPr>
            </a:p>
          </p:txBody>
        </p:sp>
        <p:sp>
          <p:nvSpPr>
            <p:cNvPr id="47" name="Rectangle 46"/>
            <p:cNvSpPr/>
            <p:nvPr/>
          </p:nvSpPr>
          <p:spPr>
            <a:xfrm>
              <a:off x="6939695" y="4090279"/>
              <a:ext cx="1225177" cy="299524"/>
            </a:xfrm>
            <a:prstGeom prst="rect">
              <a:avLst/>
            </a:prstGeom>
          </p:spPr>
          <p:txBody>
            <a:bodyPr wrap="square" anchor="ctr">
              <a:spAutoFit/>
            </a:bodyPr>
            <a:lstStyle/>
            <a:p>
              <a:pPr>
                <a:defRPr/>
              </a:pPr>
              <a:r>
                <a:rPr lang="en-IN" sz="2000" dirty="0">
                  <a:solidFill>
                    <a:prstClr val="white"/>
                  </a:solidFill>
                  <a:latin typeface="Oswald light" panose="02000303000000000000" pitchFamily="2" charset="0"/>
                </a:rPr>
                <a:t>Grow Greater</a:t>
              </a:r>
              <a:endParaRPr lang="en-IN" sz="2000" dirty="0">
                <a:solidFill>
                  <a:prstClr val="black"/>
                </a:solidFill>
                <a:latin typeface="Oswald light" panose="02000303000000000000" pitchFamily="2" charset="0"/>
              </a:endParaRPr>
            </a:p>
          </p:txBody>
        </p:sp>
        <p:pic>
          <p:nvPicPr>
            <p:cNvPr id="48" name="Picture 2" descr="Image result for transparent background + graphic running ma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46705" y="2633131"/>
              <a:ext cx="514825" cy="493375"/>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Image result for change icon"/>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81528" y="3260433"/>
              <a:ext cx="513618" cy="513618"/>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6" descr="Image result for grow icon"/>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193813" y="4041746"/>
              <a:ext cx="396596" cy="396596"/>
            </a:xfrm>
            <a:prstGeom prst="rect">
              <a:avLst/>
            </a:prstGeom>
            <a:noFill/>
            <a:extLst>
              <a:ext uri="{909E8E84-426E-40DD-AFC4-6F175D3DCCD1}">
                <a14:hiddenFill xmlns:a14="http://schemas.microsoft.com/office/drawing/2010/main">
                  <a:solidFill>
                    <a:srgbClr val="FFFFFF"/>
                  </a:solidFill>
                </a14:hiddenFill>
              </a:ext>
            </a:extLst>
          </p:spPr>
        </p:pic>
      </p:grpSp>
      <p:sp>
        <p:nvSpPr>
          <p:cNvPr id="52" name="Rectangle 51"/>
          <p:cNvSpPr/>
          <p:nvPr/>
        </p:nvSpPr>
        <p:spPr>
          <a:xfrm>
            <a:off x="1233453" y="6188724"/>
            <a:ext cx="2406428" cy="461665"/>
          </a:xfrm>
          <a:prstGeom prst="rect">
            <a:avLst/>
          </a:prstGeom>
        </p:spPr>
        <p:txBody>
          <a:bodyPr wrap="none">
            <a:spAutoFit/>
          </a:bodyPr>
          <a:lstStyle/>
          <a:p>
            <a:pPr>
              <a:defRPr/>
            </a:pPr>
            <a:r>
              <a:rPr lang="en-US" sz="2400" dirty="0" smtClean="0">
                <a:solidFill>
                  <a:schemeClr val="bg1"/>
                </a:solidFill>
                <a:latin typeface="Oswald Regular" panose="02000503000000000000" pitchFamily="2" charset="0"/>
                <a:cs typeface="Arial" panose="020B0604020202020204" pitchFamily="34" charset="0"/>
              </a:rPr>
              <a:t>Accepting No Limits</a:t>
            </a:r>
            <a:endParaRPr lang="en-US" sz="2400" dirty="0">
              <a:solidFill>
                <a:schemeClr val="bg1"/>
              </a:solidFill>
              <a:latin typeface="Oswald Regular" panose="02000503000000000000" pitchFamily="2" charset="0"/>
              <a:cs typeface="Arial" panose="020B0604020202020204" pitchFamily="34" charset="0"/>
            </a:endParaRPr>
          </a:p>
        </p:txBody>
      </p:sp>
      <p:sp>
        <p:nvSpPr>
          <p:cNvPr id="53" name="Rectangle 52"/>
          <p:cNvSpPr/>
          <p:nvPr/>
        </p:nvSpPr>
        <p:spPr>
          <a:xfrm>
            <a:off x="4593017" y="6188724"/>
            <a:ext cx="2417650" cy="461665"/>
          </a:xfrm>
          <a:prstGeom prst="rect">
            <a:avLst/>
          </a:prstGeom>
        </p:spPr>
        <p:txBody>
          <a:bodyPr wrap="none">
            <a:spAutoFit/>
          </a:bodyPr>
          <a:lstStyle/>
          <a:p>
            <a:pPr>
              <a:defRPr/>
            </a:pPr>
            <a:r>
              <a:rPr lang="en-US" sz="2400" dirty="0" smtClean="0">
                <a:solidFill>
                  <a:schemeClr val="bg1"/>
                </a:solidFill>
                <a:latin typeface="Oswald Regular" panose="02000503000000000000" pitchFamily="2" charset="0"/>
                <a:cs typeface="Arial" panose="020B0604020202020204" pitchFamily="34" charset="0"/>
              </a:rPr>
              <a:t>Alternative Thinking</a:t>
            </a:r>
            <a:endParaRPr lang="en-US" sz="2400" dirty="0">
              <a:solidFill>
                <a:schemeClr val="bg1"/>
              </a:solidFill>
              <a:latin typeface="Oswald Regular" panose="02000503000000000000" pitchFamily="2" charset="0"/>
              <a:cs typeface="Arial" panose="020B0604020202020204" pitchFamily="34" charset="0"/>
            </a:endParaRPr>
          </a:p>
        </p:txBody>
      </p:sp>
      <p:sp>
        <p:nvSpPr>
          <p:cNvPr id="55" name="Rectangle 54"/>
          <p:cNvSpPr/>
          <p:nvPr/>
        </p:nvSpPr>
        <p:spPr>
          <a:xfrm>
            <a:off x="7992169" y="6188724"/>
            <a:ext cx="2820003" cy="461665"/>
          </a:xfrm>
          <a:prstGeom prst="rect">
            <a:avLst/>
          </a:prstGeom>
        </p:spPr>
        <p:txBody>
          <a:bodyPr wrap="none">
            <a:spAutoFit/>
          </a:bodyPr>
          <a:lstStyle/>
          <a:p>
            <a:pPr>
              <a:defRPr/>
            </a:pPr>
            <a:r>
              <a:rPr lang="en-US" sz="2400" dirty="0" smtClean="0">
                <a:solidFill>
                  <a:schemeClr val="bg1"/>
                </a:solidFill>
                <a:latin typeface="Oswald Regular" panose="02000503000000000000" pitchFamily="2" charset="0"/>
                <a:cs typeface="Arial" panose="020B0604020202020204" pitchFamily="34" charset="0"/>
              </a:rPr>
              <a:t>Driving Positive Change</a:t>
            </a:r>
            <a:endParaRPr lang="en-US" sz="2400" dirty="0">
              <a:solidFill>
                <a:schemeClr val="bg1"/>
              </a:solidFill>
              <a:latin typeface="Oswald Regular" panose="02000503000000000000" pitchFamily="2" charset="0"/>
              <a:cs typeface="Arial" panose="020B0604020202020204" pitchFamily="34" charset="0"/>
            </a:endParaRPr>
          </a:p>
        </p:txBody>
      </p:sp>
      <p:cxnSp>
        <p:nvCxnSpPr>
          <p:cNvPr id="57" name="Straight Connector 56"/>
          <p:cNvCxnSpPr/>
          <p:nvPr/>
        </p:nvCxnSpPr>
        <p:spPr>
          <a:xfrm>
            <a:off x="3966807" y="6288709"/>
            <a:ext cx="0" cy="247380"/>
          </a:xfrm>
          <a:prstGeom prst="line">
            <a:avLst/>
          </a:prstGeom>
          <a:ln w="19050">
            <a:solidFill>
              <a:srgbClr val="E31837"/>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7505443" y="6288709"/>
            <a:ext cx="0" cy="247380"/>
          </a:xfrm>
          <a:prstGeom prst="line">
            <a:avLst/>
          </a:prstGeom>
          <a:ln w="19050">
            <a:solidFill>
              <a:srgbClr val="E31837"/>
            </a:solidFill>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1814025" y="429157"/>
            <a:ext cx="8563950" cy="553998"/>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algn="ctr" defTabSz="1219170">
              <a:defRPr/>
            </a:pPr>
            <a:r>
              <a:rPr lang="en-IN" sz="3600" dirty="0" smtClean="0">
                <a:solidFill>
                  <a:srgbClr val="E31837"/>
                </a:solidFill>
                <a:latin typeface="Oswald medium" panose="02000603000000000000" pitchFamily="2" charset="0"/>
                <a:cs typeface="Arial" pitchFamily="34" charset="0"/>
              </a:rPr>
              <a:t>‘343’ </a:t>
            </a:r>
            <a:r>
              <a:rPr lang="en-IN" sz="3600" dirty="0" smtClean="0">
                <a:solidFill>
                  <a:schemeClr val="bg1"/>
                </a:solidFill>
                <a:latin typeface="Oswald medium" panose="02000603000000000000" pitchFamily="2" charset="0"/>
                <a:cs typeface="Arial" pitchFamily="34" charset="0"/>
              </a:rPr>
              <a:t>AT THE CORE</a:t>
            </a:r>
            <a:endParaRPr lang="en-IN" sz="3600" dirty="0">
              <a:solidFill>
                <a:schemeClr val="bg1"/>
              </a:solidFill>
              <a:latin typeface="Oswald medium" panose="02000603000000000000" pitchFamily="2" charset="0"/>
              <a:cs typeface="Arial" pitchFamily="34" charset="0"/>
            </a:endParaRPr>
          </a:p>
        </p:txBody>
      </p:sp>
      <p:pic>
        <p:nvPicPr>
          <p:cNvPr id="37" name="Picture 36"/>
          <p:cNvPicPr>
            <a:picLocks noChangeAspect="1"/>
          </p:cNvPicPr>
          <p:nvPr/>
        </p:nvPicPr>
        <p:blipFill>
          <a:blip r:embed="rId7"/>
          <a:stretch>
            <a:fillRect/>
          </a:stretch>
        </p:blipFill>
        <p:spPr>
          <a:xfrm>
            <a:off x="1" y="-1"/>
            <a:ext cx="2736937" cy="981636"/>
          </a:xfrm>
          <a:prstGeom prst="rect">
            <a:avLst/>
          </a:prstGeom>
        </p:spPr>
      </p:pic>
      <p:pic>
        <p:nvPicPr>
          <p:cNvPr id="51" name="Picture 10" descr="Mahindra Logo.png"/>
          <p:cNvPicPr>
            <a:picLocks noChangeAspect="1"/>
          </p:cNvPicPr>
          <p:nvPr/>
        </p:nvPicPr>
        <p:blipFill>
          <a:blip r:embed="rId8" cstate="print">
            <a:biLevel thresh="25000"/>
            <a:extLst>
              <a:ext uri="{28A0092B-C50C-407E-A947-70E740481C1C}">
                <a14:useLocalDpi xmlns:a14="http://schemas.microsoft.com/office/drawing/2010/main"/>
              </a:ext>
            </a:extLst>
          </a:blip>
          <a:srcRect/>
          <a:stretch>
            <a:fillRect/>
          </a:stretch>
        </p:blipFill>
        <p:spPr bwMode="gray">
          <a:xfrm>
            <a:off x="10755823" y="44347"/>
            <a:ext cx="1387675" cy="41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14675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6221" y="7143"/>
            <a:ext cx="6335779" cy="6850857"/>
          </a:xfrm>
          <a:prstGeom prst="rect">
            <a:avLst/>
          </a:prstGeom>
        </p:spPr>
      </p:pic>
      <p:sp>
        <p:nvSpPr>
          <p:cNvPr id="26" name="Rectangle 25"/>
          <p:cNvSpPr/>
          <p:nvPr/>
        </p:nvSpPr>
        <p:spPr>
          <a:xfrm rot="5400000">
            <a:off x="5606606" y="222422"/>
            <a:ext cx="6870355" cy="6400800"/>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dirty="0">
              <a:solidFill>
                <a:prstClr val="white"/>
              </a:solidFill>
              <a:latin typeface="Arial"/>
            </a:endParaRPr>
          </a:p>
        </p:txBody>
      </p:sp>
      <p:sp>
        <p:nvSpPr>
          <p:cNvPr id="27" name="Rectangle 26"/>
          <p:cNvSpPr/>
          <p:nvPr/>
        </p:nvSpPr>
        <p:spPr>
          <a:xfrm>
            <a:off x="71398" y="157376"/>
            <a:ext cx="5653637" cy="1261884"/>
          </a:xfrm>
          <a:prstGeom prst="rect">
            <a:avLst/>
          </a:prstGeom>
        </p:spPr>
        <p:txBody>
          <a:bodyPr wrap="square">
            <a:spAutoFit/>
          </a:bodyPr>
          <a:lstStyle/>
          <a:p>
            <a:pPr algn="ctr">
              <a:defRPr/>
            </a:pPr>
            <a:r>
              <a:rPr lang="en-US" sz="2000" dirty="0" smtClean="0">
                <a:solidFill>
                  <a:srgbClr val="FDBC5F"/>
                </a:solidFill>
                <a:latin typeface="Oswald medium" panose="02000603000000000000" pitchFamily="2" charset="0"/>
                <a:cs typeface="Arial" panose="020B0604020202020204" pitchFamily="34" charset="0"/>
              </a:rPr>
              <a:t>TechM Case Study #1</a:t>
            </a:r>
            <a:endParaRPr lang="en-US" sz="2800" dirty="0" smtClean="0">
              <a:solidFill>
                <a:srgbClr val="FDBC5F"/>
              </a:solidFill>
              <a:latin typeface="Oswald medium" panose="02000603000000000000" pitchFamily="2" charset="0"/>
              <a:cs typeface="Arial" panose="020B0604020202020204" pitchFamily="34" charset="0"/>
            </a:endParaRPr>
          </a:p>
          <a:p>
            <a:pPr algn="ctr">
              <a:defRPr/>
            </a:pPr>
            <a:r>
              <a:rPr lang="en-US" sz="2800" dirty="0" smtClean="0">
                <a:solidFill>
                  <a:srgbClr val="FDBC5F"/>
                </a:solidFill>
                <a:latin typeface="Oswald medium" panose="02000603000000000000" pitchFamily="2" charset="0"/>
                <a:cs typeface="Arial" panose="020B0604020202020204" pitchFamily="34" charset="0"/>
              </a:rPr>
              <a:t>DIGITAL TRANSFORMATION</a:t>
            </a:r>
          </a:p>
          <a:p>
            <a:pPr algn="ctr">
              <a:defRPr/>
            </a:pPr>
            <a:r>
              <a:rPr lang="en-US" sz="2800" dirty="0" smtClean="0">
                <a:solidFill>
                  <a:srgbClr val="FDBC5F"/>
                </a:solidFill>
                <a:latin typeface="Oswald medium" panose="02000603000000000000" pitchFamily="2" charset="0"/>
                <a:cs typeface="Arial" panose="020B0604020202020204" pitchFamily="34" charset="0"/>
              </a:rPr>
              <a:t> </a:t>
            </a:r>
            <a:r>
              <a:rPr lang="en-US" sz="2400" dirty="0">
                <a:solidFill>
                  <a:prstClr val="white"/>
                </a:solidFill>
                <a:latin typeface="Oswald medium" panose="02000603000000000000" pitchFamily="2" charset="0"/>
                <a:cs typeface="Arial" panose="020B0604020202020204" pitchFamily="34" charset="0"/>
              </a:rPr>
              <a:t>#</a:t>
            </a:r>
            <a:r>
              <a:rPr lang="en-US" sz="2400" dirty="0" err="1" smtClean="0">
                <a:solidFill>
                  <a:prstClr val="white"/>
                </a:solidFill>
                <a:latin typeface="Oswald medium" panose="02000603000000000000" pitchFamily="2" charset="0"/>
                <a:cs typeface="Arial" panose="020B0604020202020204" pitchFamily="34" charset="0"/>
              </a:rPr>
              <a:t>TechM</a:t>
            </a:r>
            <a:r>
              <a:rPr lang="en-US" sz="2400" dirty="0" err="1" smtClean="0">
                <a:solidFill>
                  <a:prstClr val="white"/>
                </a:solidFill>
                <a:latin typeface="Miriam" panose="020B0502050101010101" pitchFamily="34" charset="-79"/>
                <a:cs typeface="Miriam" panose="020B0502050101010101" pitchFamily="34" charset="-79"/>
              </a:rPr>
              <a:t>_</a:t>
            </a:r>
            <a:r>
              <a:rPr lang="en-US" sz="2400" dirty="0" err="1" smtClean="0">
                <a:solidFill>
                  <a:prstClr val="white"/>
                </a:solidFill>
                <a:latin typeface="Oswald medium" panose="02000603000000000000" pitchFamily="2" charset="0"/>
                <a:cs typeface="Arial" panose="020B0604020202020204" pitchFamily="34" charset="0"/>
              </a:rPr>
              <a:t>TransformPartner</a:t>
            </a:r>
            <a:endParaRPr lang="en-US" sz="2400" dirty="0">
              <a:solidFill>
                <a:prstClr val="white"/>
              </a:solidFill>
              <a:latin typeface="Oswald medium" panose="02000603000000000000" pitchFamily="2" charset="0"/>
              <a:cs typeface="Arial" panose="020B0604020202020204" pitchFamily="34" charset="0"/>
            </a:endParaRPr>
          </a:p>
        </p:txBody>
      </p:sp>
      <p:sp>
        <p:nvSpPr>
          <p:cNvPr id="2" name="Rectangle 1"/>
          <p:cNvSpPr/>
          <p:nvPr/>
        </p:nvSpPr>
        <p:spPr>
          <a:xfrm>
            <a:off x="6045683" y="76200"/>
            <a:ext cx="5947947" cy="646331"/>
          </a:xfrm>
          <a:prstGeom prst="rect">
            <a:avLst/>
          </a:prstGeom>
        </p:spPr>
        <p:txBody>
          <a:bodyPr wrap="square">
            <a:spAutoFit/>
          </a:bodyPr>
          <a:lstStyle/>
          <a:p>
            <a:pPr marL="91440" lvl="1" algn="ctr">
              <a:spcBef>
                <a:spcPts val="400"/>
              </a:spcBef>
              <a:spcAft>
                <a:spcPts val="400"/>
              </a:spcAft>
              <a:buClr>
                <a:srgbClr val="00B050"/>
              </a:buClr>
              <a:buSzPct val="80000"/>
            </a:pPr>
            <a:r>
              <a:rPr lang="en-US" sz="3600" dirty="0" smtClean="0">
                <a:solidFill>
                  <a:prstClr val="white"/>
                </a:solidFill>
                <a:latin typeface="Oswald medium" panose="02000603000000000000" pitchFamily="2" charset="0"/>
                <a:cs typeface="Arial" panose="020B0604020202020204" pitchFamily="34" charset="0"/>
              </a:rPr>
              <a:t>BENEFITS </a:t>
            </a:r>
            <a:r>
              <a:rPr lang="en-US" sz="3600" dirty="0">
                <a:solidFill>
                  <a:prstClr val="white"/>
                </a:solidFill>
                <a:latin typeface="Oswald medium" panose="02000603000000000000" pitchFamily="2" charset="0"/>
                <a:cs typeface="Arial" panose="020B0604020202020204" pitchFamily="34" charset="0"/>
              </a:rPr>
              <a:t>DELIVERED </a:t>
            </a:r>
            <a:endParaRPr lang="en-US" sz="2400" dirty="0" smtClean="0">
              <a:solidFill>
                <a:prstClr val="white"/>
              </a:solidFill>
              <a:latin typeface="Oswald Regular" panose="02000503000000000000" pitchFamily="2" charset="0"/>
            </a:endParaRPr>
          </a:p>
        </p:txBody>
      </p:sp>
      <p:pic>
        <p:nvPicPr>
          <p:cNvPr id="12" name="Picture 10" descr="Mahindra Logo.png"/>
          <p:cNvPicPr>
            <a:picLocks noChangeAspect="1"/>
          </p:cNvPicPr>
          <p:nvPr/>
        </p:nvPicPr>
        <p:blipFill>
          <a:blip r:embed="rId4" cstate="print">
            <a:biLevel thresh="25000"/>
            <a:extLst>
              <a:ext uri="{28A0092B-C50C-407E-A947-70E740481C1C}">
                <a14:useLocalDpi xmlns:a14="http://schemas.microsoft.com/office/drawing/2010/main"/>
              </a:ext>
            </a:extLst>
          </a:blip>
          <a:srcRect/>
          <a:stretch>
            <a:fillRect/>
          </a:stretch>
        </p:blipFill>
        <p:spPr bwMode="gray">
          <a:xfrm>
            <a:off x="11275544" y="44347"/>
            <a:ext cx="89895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Group 24"/>
          <p:cNvGrpSpPr/>
          <p:nvPr/>
        </p:nvGrpSpPr>
        <p:grpSpPr>
          <a:xfrm>
            <a:off x="5859032" y="2601514"/>
            <a:ext cx="6307586" cy="4588885"/>
            <a:chOff x="2973831" y="338232"/>
            <a:chExt cx="4099001" cy="2982101"/>
          </a:xfrm>
        </p:grpSpPr>
        <p:grpSp>
          <p:nvGrpSpPr>
            <p:cNvPr id="28" name="Group 27"/>
            <p:cNvGrpSpPr/>
            <p:nvPr/>
          </p:nvGrpSpPr>
          <p:grpSpPr>
            <a:xfrm>
              <a:off x="2973831" y="338232"/>
              <a:ext cx="4091742" cy="2982101"/>
              <a:chOff x="764338" y="2374900"/>
              <a:chExt cx="5827986" cy="4247493"/>
            </a:xfrm>
          </p:grpSpPr>
          <p:sp>
            <p:nvSpPr>
              <p:cNvPr id="49" name="Freeform 53"/>
              <p:cNvSpPr/>
              <p:nvPr/>
            </p:nvSpPr>
            <p:spPr>
              <a:xfrm>
                <a:off x="1975349" y="2488746"/>
                <a:ext cx="3631464" cy="1180989"/>
              </a:xfrm>
              <a:custGeom>
                <a:avLst/>
                <a:gdLst>
                  <a:gd name="connsiteX0" fmla="*/ 627128 w 3918640"/>
                  <a:gd name="connsiteY0" fmla="*/ 0 h 1274382"/>
                  <a:gd name="connsiteX1" fmla="*/ 2311115 w 3918640"/>
                  <a:gd name="connsiteY1" fmla="*/ 0 h 1274382"/>
                  <a:gd name="connsiteX2" fmla="*/ 2343852 w 3918640"/>
                  <a:gd name="connsiteY2" fmla="*/ 0 h 1274382"/>
                  <a:gd name="connsiteX3" fmla="*/ 2510711 w 3918640"/>
                  <a:gd name="connsiteY3" fmla="*/ 0 h 1274382"/>
                  <a:gd name="connsiteX4" fmla="*/ 2689091 w 3918640"/>
                  <a:gd name="connsiteY4" fmla="*/ 0 h 1274382"/>
                  <a:gd name="connsiteX5" fmla="*/ 2839532 w 3918640"/>
                  <a:gd name="connsiteY5" fmla="*/ 0 h 1274382"/>
                  <a:gd name="connsiteX6" fmla="*/ 2955313 w 3918640"/>
                  <a:gd name="connsiteY6" fmla="*/ 0 h 1274382"/>
                  <a:gd name="connsiteX7" fmla="*/ 3029711 w 3918640"/>
                  <a:gd name="connsiteY7" fmla="*/ 0 h 1274382"/>
                  <a:gd name="connsiteX8" fmla="*/ 3056004 w 3918640"/>
                  <a:gd name="connsiteY8" fmla="*/ 0 h 1274382"/>
                  <a:gd name="connsiteX9" fmla="*/ 3918640 w 3918640"/>
                  <a:gd name="connsiteY9" fmla="*/ 0 h 1274382"/>
                  <a:gd name="connsiteX10" fmla="*/ 3918640 w 3918640"/>
                  <a:gd name="connsiteY10" fmla="*/ 817544 h 1274382"/>
                  <a:gd name="connsiteX11" fmla="*/ 2343852 w 3918640"/>
                  <a:gd name="connsiteY11" fmla="*/ 817544 h 1274382"/>
                  <a:gd name="connsiteX12" fmla="*/ 2343852 w 3918640"/>
                  <a:gd name="connsiteY12" fmla="*/ 805669 h 1274382"/>
                  <a:gd name="connsiteX13" fmla="*/ 2259651 w 3918640"/>
                  <a:gd name="connsiteY13" fmla="*/ 975699 h 1274382"/>
                  <a:gd name="connsiteX14" fmla="*/ 0 w 3918640"/>
                  <a:gd name="connsiteY14" fmla="*/ 1274382 h 1274382"/>
                  <a:gd name="connsiteX15" fmla="*/ 507675 w 3918640"/>
                  <a:gd name="connsiteY15" fmla="*/ 59737 h 1274382"/>
                  <a:gd name="connsiteX16" fmla="*/ 627128 w 3918640"/>
                  <a:gd name="connsiteY16" fmla="*/ 0 h 127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18640" h="1274382">
                    <a:moveTo>
                      <a:pt x="627128" y="0"/>
                    </a:moveTo>
                    <a:cubicBezTo>
                      <a:pt x="683121" y="0"/>
                      <a:pt x="1617903" y="0"/>
                      <a:pt x="2311115" y="0"/>
                    </a:cubicBezTo>
                    <a:lnTo>
                      <a:pt x="2343852" y="0"/>
                    </a:lnTo>
                    <a:lnTo>
                      <a:pt x="2510711" y="0"/>
                    </a:lnTo>
                    <a:lnTo>
                      <a:pt x="2689091" y="0"/>
                    </a:lnTo>
                    <a:lnTo>
                      <a:pt x="2839532" y="0"/>
                    </a:lnTo>
                    <a:lnTo>
                      <a:pt x="2955313" y="0"/>
                    </a:lnTo>
                    <a:lnTo>
                      <a:pt x="3029711" y="0"/>
                    </a:lnTo>
                    <a:lnTo>
                      <a:pt x="3056004" y="0"/>
                    </a:lnTo>
                    <a:lnTo>
                      <a:pt x="3918640" y="0"/>
                    </a:lnTo>
                    <a:lnTo>
                      <a:pt x="3918640" y="817544"/>
                    </a:lnTo>
                    <a:lnTo>
                      <a:pt x="2343852" y="817544"/>
                    </a:lnTo>
                    <a:lnTo>
                      <a:pt x="2343852" y="805669"/>
                    </a:lnTo>
                    <a:lnTo>
                      <a:pt x="2259651" y="975699"/>
                    </a:lnTo>
                    <a:cubicBezTo>
                      <a:pt x="2170061" y="1194733"/>
                      <a:pt x="89589" y="1025479"/>
                      <a:pt x="0" y="1274382"/>
                    </a:cubicBezTo>
                    <a:cubicBezTo>
                      <a:pt x="0" y="1274382"/>
                      <a:pt x="0" y="1274382"/>
                      <a:pt x="507675" y="59737"/>
                    </a:cubicBezTo>
                    <a:cubicBezTo>
                      <a:pt x="507675" y="59737"/>
                      <a:pt x="537538" y="0"/>
                      <a:pt x="627128" y="0"/>
                    </a:cubicBezTo>
                    <a:close/>
                  </a:path>
                </a:pathLst>
              </a:cu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prstClr val="white"/>
                  </a:solidFill>
                </a:endParaRPr>
              </a:p>
            </p:txBody>
          </p:sp>
          <p:sp>
            <p:nvSpPr>
              <p:cNvPr id="50" name="Freeform 56"/>
              <p:cNvSpPr>
                <a:spLocks/>
              </p:cNvSpPr>
              <p:nvPr/>
            </p:nvSpPr>
            <p:spPr bwMode="auto">
              <a:xfrm>
                <a:off x="1520826" y="3246378"/>
                <a:ext cx="3694479" cy="1173220"/>
              </a:xfrm>
              <a:custGeom>
                <a:avLst/>
                <a:gdLst>
                  <a:gd name="T0" fmla="*/ 51 w 400"/>
                  <a:gd name="T1" fmla="*/ 6 h 127"/>
                  <a:gd name="T2" fmla="*/ 0 w 400"/>
                  <a:gd name="T3" fmla="*/ 127 h 127"/>
                  <a:gd name="T4" fmla="*/ 320 w 400"/>
                  <a:gd name="T5" fmla="*/ 98 h 127"/>
                  <a:gd name="T6" fmla="*/ 400 w 400"/>
                  <a:gd name="T7" fmla="*/ 0 h 127"/>
                  <a:gd name="T8" fmla="*/ 63 w 400"/>
                  <a:gd name="T9" fmla="*/ 0 h 127"/>
                  <a:gd name="T10" fmla="*/ 51 w 400"/>
                  <a:gd name="T11" fmla="*/ 6 h 127"/>
                </a:gdLst>
                <a:ahLst/>
                <a:cxnLst>
                  <a:cxn ang="0">
                    <a:pos x="T0" y="T1"/>
                  </a:cxn>
                  <a:cxn ang="0">
                    <a:pos x="T2" y="T3"/>
                  </a:cxn>
                  <a:cxn ang="0">
                    <a:pos x="T4" y="T5"/>
                  </a:cxn>
                  <a:cxn ang="0">
                    <a:pos x="T6" y="T7"/>
                  </a:cxn>
                  <a:cxn ang="0">
                    <a:pos x="T8" y="T9"/>
                  </a:cxn>
                  <a:cxn ang="0">
                    <a:pos x="T10" y="T11"/>
                  </a:cxn>
                </a:cxnLst>
                <a:rect l="0" t="0" r="r" b="b"/>
                <a:pathLst>
                  <a:path w="400" h="127">
                    <a:moveTo>
                      <a:pt x="51" y="6"/>
                    </a:moveTo>
                    <a:cubicBezTo>
                      <a:pt x="0" y="127"/>
                      <a:pt x="0" y="127"/>
                      <a:pt x="0" y="127"/>
                    </a:cubicBezTo>
                    <a:cubicBezTo>
                      <a:pt x="9" y="102"/>
                      <a:pt x="311" y="119"/>
                      <a:pt x="320" y="98"/>
                    </a:cubicBezTo>
                    <a:cubicBezTo>
                      <a:pt x="347" y="35"/>
                      <a:pt x="400" y="0"/>
                      <a:pt x="400" y="0"/>
                    </a:cubicBezTo>
                    <a:cubicBezTo>
                      <a:pt x="400" y="0"/>
                      <a:pt x="72" y="0"/>
                      <a:pt x="63" y="0"/>
                    </a:cubicBezTo>
                    <a:cubicBezTo>
                      <a:pt x="53" y="0"/>
                      <a:pt x="51" y="6"/>
                      <a:pt x="51" y="6"/>
                    </a:cubicBezTo>
                    <a:close/>
                  </a:path>
                </a:pathLst>
              </a:custGeom>
              <a:solidFill>
                <a:srgbClr val="ED5167"/>
              </a:solidFill>
              <a:ln>
                <a:noFill/>
              </a:ln>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51" name="Freeform 86"/>
              <p:cNvSpPr>
                <a:spLocks/>
              </p:cNvSpPr>
              <p:nvPr/>
            </p:nvSpPr>
            <p:spPr bwMode="auto">
              <a:xfrm>
                <a:off x="1077955" y="4030545"/>
                <a:ext cx="5135390" cy="1193123"/>
              </a:xfrm>
              <a:custGeom>
                <a:avLst/>
                <a:gdLst>
                  <a:gd name="connsiteX0" fmla="*/ 4015982 w 5541497"/>
                  <a:gd name="connsiteY0" fmla="*/ 0 h 1287474"/>
                  <a:gd name="connsiteX1" fmla="*/ 5541497 w 5541497"/>
                  <a:gd name="connsiteY1" fmla="*/ 0 h 1287474"/>
                  <a:gd name="connsiteX2" fmla="*/ 5541497 w 5541497"/>
                  <a:gd name="connsiteY2" fmla="*/ 809583 h 1287474"/>
                  <a:gd name="connsiteX3" fmla="*/ 4162274 w 5541497"/>
                  <a:gd name="connsiteY3" fmla="*/ 809583 h 1287474"/>
                  <a:gd name="connsiteX4" fmla="*/ 4074241 w 5541497"/>
                  <a:gd name="connsiteY4" fmla="*/ 987809 h 1287474"/>
                  <a:gd name="connsiteX5" fmla="*/ 0 w 5541497"/>
                  <a:gd name="connsiteY5" fmla="*/ 1287474 h 1287474"/>
                  <a:gd name="connsiteX6" fmla="*/ 508035 w 5541497"/>
                  <a:gd name="connsiteY6" fmla="*/ 68834 h 1287474"/>
                  <a:gd name="connsiteX7" fmla="*/ 627573 w 5541497"/>
                  <a:gd name="connsiteY7" fmla="*/ 8901 h 1287474"/>
                  <a:gd name="connsiteX8" fmla="*/ 3904986 w 5541497"/>
                  <a:gd name="connsiteY8" fmla="*/ 8901 h 1287474"/>
                  <a:gd name="connsiteX9" fmla="*/ 4015982 w 5541497"/>
                  <a:gd name="connsiteY9" fmla="*/ 8901 h 1287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41497" h="1287474">
                    <a:moveTo>
                      <a:pt x="4015982" y="0"/>
                    </a:moveTo>
                    <a:lnTo>
                      <a:pt x="5541497" y="0"/>
                    </a:lnTo>
                    <a:lnTo>
                      <a:pt x="5541497" y="809583"/>
                    </a:lnTo>
                    <a:lnTo>
                      <a:pt x="4162274" y="809583"/>
                    </a:lnTo>
                    <a:lnTo>
                      <a:pt x="4074241" y="987809"/>
                    </a:lnTo>
                    <a:cubicBezTo>
                      <a:pt x="3984588" y="1207563"/>
                      <a:pt x="89653" y="1037753"/>
                      <a:pt x="0" y="1287474"/>
                    </a:cubicBezTo>
                    <a:cubicBezTo>
                      <a:pt x="0" y="1287474"/>
                      <a:pt x="0" y="1287474"/>
                      <a:pt x="508035" y="68834"/>
                    </a:cubicBezTo>
                    <a:cubicBezTo>
                      <a:pt x="508035" y="68834"/>
                      <a:pt x="527958" y="8901"/>
                      <a:pt x="627573" y="8901"/>
                    </a:cubicBezTo>
                    <a:cubicBezTo>
                      <a:pt x="689210" y="8901"/>
                      <a:pt x="2671853" y="8901"/>
                      <a:pt x="3904986" y="8901"/>
                    </a:cubicBezTo>
                    <a:lnTo>
                      <a:pt x="4015982" y="8901"/>
                    </a:ln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noAutofit/>
              </a:bodyPr>
              <a:lstStyle/>
              <a:p>
                <a:endParaRPr lang="id-ID">
                  <a:solidFill>
                    <a:prstClr val="black"/>
                  </a:solidFill>
                </a:endParaRPr>
              </a:p>
            </p:txBody>
          </p:sp>
          <p:sp>
            <p:nvSpPr>
              <p:cNvPr id="52" name="Freeform 60"/>
              <p:cNvSpPr>
                <a:spLocks/>
              </p:cNvSpPr>
              <p:nvPr/>
            </p:nvSpPr>
            <p:spPr bwMode="auto">
              <a:xfrm>
                <a:off x="3471012" y="3281253"/>
                <a:ext cx="1732636" cy="0"/>
              </a:xfrm>
              <a:custGeom>
                <a:avLst/>
                <a:gdLst>
                  <a:gd name="T0" fmla="*/ 187 w 188"/>
                  <a:gd name="T1" fmla="*/ 188 w 188"/>
                  <a:gd name="T2" fmla="*/ 0 w 188"/>
                  <a:gd name="T3" fmla="*/ 0 w 188"/>
                  <a:gd name="T4" fmla="*/ 187 w 188"/>
                </a:gdLst>
                <a:ahLst/>
                <a:cxnLst>
                  <a:cxn ang="0">
                    <a:pos x="T0" y="0"/>
                  </a:cxn>
                  <a:cxn ang="0">
                    <a:pos x="T1" y="0"/>
                  </a:cxn>
                  <a:cxn ang="0">
                    <a:pos x="T2" y="0"/>
                  </a:cxn>
                  <a:cxn ang="0">
                    <a:pos x="T3" y="0"/>
                  </a:cxn>
                  <a:cxn ang="0">
                    <a:pos x="T4" y="0"/>
                  </a:cxn>
                </a:cxnLst>
                <a:rect l="0" t="0" r="r" b="b"/>
                <a:pathLst>
                  <a:path w="188">
                    <a:moveTo>
                      <a:pt x="187" y="0"/>
                    </a:moveTo>
                    <a:cubicBezTo>
                      <a:pt x="188" y="0"/>
                      <a:pt x="188" y="0"/>
                      <a:pt x="188" y="0"/>
                    </a:cubicBezTo>
                    <a:cubicBezTo>
                      <a:pt x="0" y="0"/>
                      <a:pt x="0" y="0"/>
                      <a:pt x="0" y="0"/>
                    </a:cubicBezTo>
                    <a:cubicBezTo>
                      <a:pt x="0" y="0"/>
                      <a:pt x="0" y="0"/>
                      <a:pt x="0" y="0"/>
                    </a:cubicBezTo>
                    <a:lnTo>
                      <a:pt x="187" y="0"/>
                    </a:lnTo>
                    <a:close/>
                  </a:path>
                </a:pathLst>
              </a:custGeom>
              <a:solidFill>
                <a:srgbClr val="915C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53" name="Freeform 62"/>
              <p:cNvSpPr>
                <a:spLocks/>
              </p:cNvSpPr>
              <p:nvPr/>
            </p:nvSpPr>
            <p:spPr bwMode="auto">
              <a:xfrm>
                <a:off x="4197475" y="4788569"/>
                <a:ext cx="1736522" cy="0"/>
              </a:xfrm>
              <a:custGeom>
                <a:avLst/>
                <a:gdLst>
                  <a:gd name="T0" fmla="*/ 187 w 188"/>
                  <a:gd name="T1" fmla="*/ 188 w 188"/>
                  <a:gd name="T2" fmla="*/ 0 w 188"/>
                  <a:gd name="T3" fmla="*/ 0 w 188"/>
                  <a:gd name="T4" fmla="*/ 187 w 188"/>
                </a:gdLst>
                <a:ahLst/>
                <a:cxnLst>
                  <a:cxn ang="0">
                    <a:pos x="T0" y="0"/>
                  </a:cxn>
                  <a:cxn ang="0">
                    <a:pos x="T1" y="0"/>
                  </a:cxn>
                  <a:cxn ang="0">
                    <a:pos x="T2" y="0"/>
                  </a:cxn>
                  <a:cxn ang="0">
                    <a:pos x="T3" y="0"/>
                  </a:cxn>
                  <a:cxn ang="0">
                    <a:pos x="T4" y="0"/>
                  </a:cxn>
                </a:cxnLst>
                <a:rect l="0" t="0" r="r" b="b"/>
                <a:pathLst>
                  <a:path w="188">
                    <a:moveTo>
                      <a:pt x="187" y="0"/>
                    </a:moveTo>
                    <a:cubicBezTo>
                      <a:pt x="187" y="0"/>
                      <a:pt x="188" y="0"/>
                      <a:pt x="188" y="0"/>
                    </a:cubicBezTo>
                    <a:cubicBezTo>
                      <a:pt x="0" y="0"/>
                      <a:pt x="0" y="0"/>
                      <a:pt x="0" y="0"/>
                    </a:cubicBezTo>
                    <a:cubicBezTo>
                      <a:pt x="0" y="0"/>
                      <a:pt x="0" y="0"/>
                      <a:pt x="0" y="0"/>
                    </a:cubicBezTo>
                    <a:lnTo>
                      <a:pt x="187" y="0"/>
                    </a:lnTo>
                    <a:close/>
                  </a:path>
                </a:pathLst>
              </a:custGeom>
              <a:solidFill>
                <a:srgbClr val="915C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54" name="Oval 53"/>
              <p:cNvSpPr/>
              <p:nvPr/>
            </p:nvSpPr>
            <p:spPr>
              <a:xfrm>
                <a:off x="5292467" y="2374900"/>
                <a:ext cx="1032444" cy="1032445"/>
              </a:xfrm>
              <a:prstGeom prst="ellipse">
                <a:avLst/>
              </a:prstGeom>
              <a:solidFill>
                <a:schemeClr val="bg1"/>
              </a:solidFill>
              <a:ln w="571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55" name="Oval 54"/>
              <p:cNvSpPr/>
              <p:nvPr/>
            </p:nvSpPr>
            <p:spPr>
              <a:xfrm>
                <a:off x="4383948" y="3125388"/>
                <a:ext cx="1032444" cy="1032444"/>
              </a:xfrm>
              <a:prstGeom prst="ellipse">
                <a:avLst/>
              </a:prstGeom>
              <a:solidFill>
                <a:schemeClr val="bg1"/>
              </a:solidFill>
              <a:ln w="57150">
                <a:solidFill>
                  <a:srgbClr val="E318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56" name="Oval 55"/>
              <p:cNvSpPr/>
              <p:nvPr/>
            </p:nvSpPr>
            <p:spPr>
              <a:xfrm>
                <a:off x="5559880" y="3887339"/>
                <a:ext cx="1032444" cy="1032444"/>
              </a:xfrm>
              <a:prstGeom prst="ellipse">
                <a:avLst/>
              </a:prstGeom>
              <a:solidFill>
                <a:schemeClr val="bg1"/>
              </a:solidFill>
              <a:ln w="571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57" name="Freeform 65"/>
              <p:cNvSpPr>
                <a:spLocks/>
              </p:cNvSpPr>
              <p:nvPr/>
            </p:nvSpPr>
            <p:spPr bwMode="auto">
              <a:xfrm>
                <a:off x="1753916" y="2543135"/>
                <a:ext cx="2396944" cy="3647859"/>
              </a:xfrm>
              <a:custGeom>
                <a:avLst/>
                <a:gdLst>
                  <a:gd name="T0" fmla="*/ 30 w 260"/>
                  <a:gd name="T1" fmla="*/ 92 h 395"/>
                  <a:gd name="T2" fmla="*/ 184 w 260"/>
                  <a:gd name="T3" fmla="*/ 395 h 395"/>
                  <a:gd name="T4" fmla="*/ 260 w 260"/>
                  <a:gd name="T5" fmla="*/ 377 h 395"/>
                  <a:gd name="T6" fmla="*/ 75 w 260"/>
                  <a:gd name="T7" fmla="*/ 0 h 395"/>
                  <a:gd name="T8" fmla="*/ 30 w 260"/>
                  <a:gd name="T9" fmla="*/ 92 h 395"/>
                </a:gdLst>
                <a:ahLst/>
                <a:cxnLst>
                  <a:cxn ang="0">
                    <a:pos x="T0" y="T1"/>
                  </a:cxn>
                  <a:cxn ang="0">
                    <a:pos x="T2" y="T3"/>
                  </a:cxn>
                  <a:cxn ang="0">
                    <a:pos x="T4" y="T5"/>
                  </a:cxn>
                  <a:cxn ang="0">
                    <a:pos x="T6" y="T7"/>
                  </a:cxn>
                  <a:cxn ang="0">
                    <a:pos x="T8" y="T9"/>
                  </a:cxn>
                </a:cxnLst>
                <a:rect l="0" t="0" r="r" b="b"/>
                <a:pathLst>
                  <a:path w="260" h="395">
                    <a:moveTo>
                      <a:pt x="30" y="92"/>
                    </a:moveTo>
                    <a:cubicBezTo>
                      <a:pt x="0" y="151"/>
                      <a:pt x="111" y="294"/>
                      <a:pt x="184" y="395"/>
                    </a:cubicBezTo>
                    <a:cubicBezTo>
                      <a:pt x="213" y="391"/>
                      <a:pt x="239" y="384"/>
                      <a:pt x="260" y="377"/>
                    </a:cubicBezTo>
                    <a:cubicBezTo>
                      <a:pt x="108" y="98"/>
                      <a:pt x="65" y="20"/>
                      <a:pt x="75" y="0"/>
                    </a:cubicBezTo>
                    <a:lnTo>
                      <a:pt x="30" y="92"/>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58" name="Freeform 66"/>
              <p:cNvSpPr>
                <a:spLocks/>
              </p:cNvSpPr>
              <p:nvPr/>
            </p:nvSpPr>
            <p:spPr bwMode="auto">
              <a:xfrm>
                <a:off x="1520826" y="3327871"/>
                <a:ext cx="1930764" cy="2901971"/>
              </a:xfrm>
              <a:custGeom>
                <a:avLst/>
                <a:gdLst>
                  <a:gd name="T0" fmla="*/ 0 w 209"/>
                  <a:gd name="T1" fmla="*/ 103 h 314"/>
                  <a:gd name="T2" fmla="*/ 126 w 209"/>
                  <a:gd name="T3" fmla="*/ 314 h 314"/>
                  <a:gd name="T4" fmla="*/ 137 w 209"/>
                  <a:gd name="T5" fmla="*/ 314 h 314"/>
                  <a:gd name="T6" fmla="*/ 209 w 209"/>
                  <a:gd name="T7" fmla="*/ 309 h 314"/>
                  <a:gd name="T8" fmla="*/ 51 w 209"/>
                  <a:gd name="T9" fmla="*/ 0 h 314"/>
                  <a:gd name="T10" fmla="*/ 0 w 209"/>
                  <a:gd name="T11" fmla="*/ 103 h 314"/>
                </a:gdLst>
                <a:ahLst/>
                <a:cxnLst>
                  <a:cxn ang="0">
                    <a:pos x="T0" y="T1"/>
                  </a:cxn>
                  <a:cxn ang="0">
                    <a:pos x="T2" y="T3"/>
                  </a:cxn>
                  <a:cxn ang="0">
                    <a:pos x="T4" y="T5"/>
                  </a:cxn>
                  <a:cxn ang="0">
                    <a:pos x="T6" y="T7"/>
                  </a:cxn>
                  <a:cxn ang="0">
                    <a:pos x="T8" y="T9"/>
                  </a:cxn>
                  <a:cxn ang="0">
                    <a:pos x="T10" y="T11"/>
                  </a:cxn>
                </a:cxnLst>
                <a:rect l="0" t="0" r="r" b="b"/>
                <a:pathLst>
                  <a:path w="209" h="314">
                    <a:moveTo>
                      <a:pt x="0" y="103"/>
                    </a:moveTo>
                    <a:cubicBezTo>
                      <a:pt x="31" y="168"/>
                      <a:pt x="78" y="231"/>
                      <a:pt x="126" y="314"/>
                    </a:cubicBezTo>
                    <a:cubicBezTo>
                      <a:pt x="129" y="314"/>
                      <a:pt x="133" y="314"/>
                      <a:pt x="137" y="314"/>
                    </a:cubicBezTo>
                    <a:cubicBezTo>
                      <a:pt x="162" y="314"/>
                      <a:pt x="187" y="313"/>
                      <a:pt x="209" y="309"/>
                    </a:cubicBezTo>
                    <a:cubicBezTo>
                      <a:pt x="88" y="101"/>
                      <a:pt x="43" y="21"/>
                      <a:pt x="51" y="0"/>
                    </a:cubicBezTo>
                    <a:lnTo>
                      <a:pt x="0" y="103"/>
                    </a:lnTo>
                    <a:close/>
                  </a:path>
                </a:pathLst>
              </a:custGeom>
              <a:solidFill>
                <a:srgbClr val="E31837"/>
              </a:solidFill>
              <a:ln>
                <a:noFill/>
              </a:ln>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59" name="Freeform 67"/>
              <p:cNvSpPr>
                <a:spLocks/>
              </p:cNvSpPr>
              <p:nvPr/>
            </p:nvSpPr>
            <p:spPr bwMode="auto">
              <a:xfrm>
                <a:off x="992964" y="4030545"/>
                <a:ext cx="1799109" cy="2279915"/>
              </a:xfrm>
              <a:custGeom>
                <a:avLst/>
                <a:gdLst>
                  <a:gd name="T0" fmla="*/ 0 w 172"/>
                  <a:gd name="T1" fmla="*/ 100 h 232"/>
                  <a:gd name="T2" fmla="*/ 78 w 172"/>
                  <a:gd name="T3" fmla="*/ 222 h 232"/>
                  <a:gd name="T4" fmla="*/ 172 w 172"/>
                  <a:gd name="T5" fmla="*/ 232 h 232"/>
                  <a:gd name="T6" fmla="*/ 49 w 172"/>
                  <a:gd name="T7" fmla="*/ 0 h 232"/>
                  <a:gd name="T8" fmla="*/ 0 w 172"/>
                  <a:gd name="T9" fmla="*/ 100 h 232"/>
                </a:gdLst>
                <a:ahLst/>
                <a:cxnLst>
                  <a:cxn ang="0">
                    <a:pos x="T0" y="T1"/>
                  </a:cxn>
                  <a:cxn ang="0">
                    <a:pos x="T2" y="T3"/>
                  </a:cxn>
                  <a:cxn ang="0">
                    <a:pos x="T4" y="T5"/>
                  </a:cxn>
                  <a:cxn ang="0">
                    <a:pos x="T6" y="T7"/>
                  </a:cxn>
                  <a:cxn ang="0">
                    <a:pos x="T8" y="T9"/>
                  </a:cxn>
                </a:cxnLst>
                <a:rect l="0" t="0" r="r" b="b"/>
                <a:pathLst>
                  <a:path w="172" h="232">
                    <a:moveTo>
                      <a:pt x="0" y="100"/>
                    </a:moveTo>
                    <a:cubicBezTo>
                      <a:pt x="22" y="142"/>
                      <a:pt x="51" y="175"/>
                      <a:pt x="78" y="222"/>
                    </a:cubicBezTo>
                    <a:cubicBezTo>
                      <a:pt x="106" y="228"/>
                      <a:pt x="138" y="232"/>
                      <a:pt x="172" y="232"/>
                    </a:cubicBezTo>
                    <a:cubicBezTo>
                      <a:pt x="68" y="54"/>
                      <a:pt x="43" y="13"/>
                      <a:pt x="49" y="0"/>
                    </a:cubicBezTo>
                    <a:lnTo>
                      <a:pt x="0" y="100"/>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60" name="Freeform 68"/>
              <p:cNvSpPr>
                <a:spLocks/>
              </p:cNvSpPr>
              <p:nvPr/>
            </p:nvSpPr>
            <p:spPr bwMode="auto">
              <a:xfrm>
                <a:off x="764338" y="4854610"/>
                <a:ext cx="1060560" cy="1375232"/>
              </a:xfrm>
              <a:custGeom>
                <a:avLst/>
                <a:gdLst>
                  <a:gd name="T0" fmla="*/ 0 w 115"/>
                  <a:gd name="T1" fmla="*/ 79 h 139"/>
                  <a:gd name="T2" fmla="*/ 0 w 115"/>
                  <a:gd name="T3" fmla="*/ 81 h 139"/>
                  <a:gd name="T4" fmla="*/ 0 w 115"/>
                  <a:gd name="T5" fmla="*/ 81 h 139"/>
                  <a:gd name="T6" fmla="*/ 0 w 115"/>
                  <a:gd name="T7" fmla="*/ 81 h 139"/>
                  <a:gd name="T8" fmla="*/ 115 w 115"/>
                  <a:gd name="T9" fmla="*/ 139 h 139"/>
                  <a:gd name="T10" fmla="*/ 39 w 115"/>
                  <a:gd name="T11" fmla="*/ 0 h 139"/>
                  <a:gd name="T12" fmla="*/ 0 w 115"/>
                  <a:gd name="T13" fmla="*/ 79 h 139"/>
                </a:gdLst>
                <a:ahLst/>
                <a:cxnLst>
                  <a:cxn ang="0">
                    <a:pos x="T0" y="T1"/>
                  </a:cxn>
                  <a:cxn ang="0">
                    <a:pos x="T2" y="T3"/>
                  </a:cxn>
                  <a:cxn ang="0">
                    <a:pos x="T4" y="T5"/>
                  </a:cxn>
                  <a:cxn ang="0">
                    <a:pos x="T6" y="T7"/>
                  </a:cxn>
                  <a:cxn ang="0">
                    <a:pos x="T8" y="T9"/>
                  </a:cxn>
                  <a:cxn ang="0">
                    <a:pos x="T10" y="T11"/>
                  </a:cxn>
                  <a:cxn ang="0">
                    <a:pos x="T12" y="T13"/>
                  </a:cxn>
                </a:cxnLst>
                <a:rect l="0" t="0" r="r" b="b"/>
                <a:pathLst>
                  <a:path w="115" h="139">
                    <a:moveTo>
                      <a:pt x="0" y="79"/>
                    </a:moveTo>
                    <a:cubicBezTo>
                      <a:pt x="0" y="80"/>
                      <a:pt x="0" y="80"/>
                      <a:pt x="0" y="81"/>
                    </a:cubicBezTo>
                    <a:cubicBezTo>
                      <a:pt x="0" y="81"/>
                      <a:pt x="0" y="81"/>
                      <a:pt x="0" y="81"/>
                    </a:cubicBezTo>
                    <a:cubicBezTo>
                      <a:pt x="0" y="81"/>
                      <a:pt x="0" y="81"/>
                      <a:pt x="0" y="81"/>
                    </a:cubicBezTo>
                    <a:cubicBezTo>
                      <a:pt x="2" y="101"/>
                      <a:pt x="48" y="125"/>
                      <a:pt x="115" y="139"/>
                    </a:cubicBezTo>
                    <a:cubicBezTo>
                      <a:pt x="48" y="36"/>
                      <a:pt x="36" y="7"/>
                      <a:pt x="39" y="0"/>
                    </a:cubicBezTo>
                    <a:lnTo>
                      <a:pt x="0" y="79"/>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61" name="Freeform 69"/>
              <p:cNvSpPr>
                <a:spLocks/>
              </p:cNvSpPr>
              <p:nvPr/>
            </p:nvSpPr>
            <p:spPr bwMode="auto">
              <a:xfrm>
                <a:off x="2352180" y="2543135"/>
                <a:ext cx="1798679" cy="3484696"/>
              </a:xfrm>
              <a:custGeom>
                <a:avLst/>
                <a:gdLst>
                  <a:gd name="T0" fmla="*/ 9 w 195"/>
                  <a:gd name="T1" fmla="*/ 2 h 377"/>
                  <a:gd name="T2" fmla="*/ 194 w 195"/>
                  <a:gd name="T3" fmla="*/ 377 h 377"/>
                  <a:gd name="T4" fmla="*/ 195 w 195"/>
                  <a:gd name="T5" fmla="*/ 377 h 377"/>
                  <a:gd name="T6" fmla="*/ 10 w 195"/>
                  <a:gd name="T7" fmla="*/ 0 h 377"/>
                  <a:gd name="T8" fmla="*/ 9 w 195"/>
                  <a:gd name="T9" fmla="*/ 2 h 377"/>
                </a:gdLst>
                <a:ahLst/>
                <a:cxnLst>
                  <a:cxn ang="0">
                    <a:pos x="T0" y="T1"/>
                  </a:cxn>
                  <a:cxn ang="0">
                    <a:pos x="T2" y="T3"/>
                  </a:cxn>
                  <a:cxn ang="0">
                    <a:pos x="T4" y="T5"/>
                  </a:cxn>
                  <a:cxn ang="0">
                    <a:pos x="T6" y="T7"/>
                  </a:cxn>
                  <a:cxn ang="0">
                    <a:pos x="T8" y="T9"/>
                  </a:cxn>
                </a:cxnLst>
                <a:rect l="0" t="0" r="r" b="b"/>
                <a:pathLst>
                  <a:path w="195" h="377">
                    <a:moveTo>
                      <a:pt x="9" y="2"/>
                    </a:moveTo>
                    <a:cubicBezTo>
                      <a:pt x="0" y="21"/>
                      <a:pt x="43" y="99"/>
                      <a:pt x="194" y="377"/>
                    </a:cubicBezTo>
                    <a:cubicBezTo>
                      <a:pt x="195" y="377"/>
                      <a:pt x="195" y="377"/>
                      <a:pt x="195" y="377"/>
                    </a:cubicBezTo>
                    <a:cubicBezTo>
                      <a:pt x="43" y="98"/>
                      <a:pt x="0" y="20"/>
                      <a:pt x="10" y="0"/>
                    </a:cubicBezTo>
                    <a:lnTo>
                      <a:pt x="9" y="2"/>
                    </a:lnTo>
                    <a:close/>
                  </a:path>
                </a:pathLst>
              </a:custGeom>
              <a:solidFill>
                <a:schemeClr val="bg1">
                  <a:alpha val="50000"/>
                </a:schemeClr>
              </a:solidFill>
              <a:ln>
                <a:noFill/>
              </a:ln>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62" name="Freeform 70"/>
              <p:cNvSpPr>
                <a:spLocks/>
              </p:cNvSpPr>
              <p:nvPr/>
            </p:nvSpPr>
            <p:spPr bwMode="auto">
              <a:xfrm>
                <a:off x="1917078" y="3327871"/>
                <a:ext cx="1534511" cy="2863121"/>
              </a:xfrm>
              <a:custGeom>
                <a:avLst/>
                <a:gdLst>
                  <a:gd name="T0" fmla="*/ 7 w 166"/>
                  <a:gd name="T1" fmla="*/ 1 h 310"/>
                  <a:gd name="T2" fmla="*/ 166 w 166"/>
                  <a:gd name="T3" fmla="*/ 310 h 310"/>
                  <a:gd name="T4" fmla="*/ 166 w 166"/>
                  <a:gd name="T5" fmla="*/ 309 h 310"/>
                  <a:gd name="T6" fmla="*/ 8 w 166"/>
                  <a:gd name="T7" fmla="*/ 0 h 310"/>
                  <a:gd name="T8" fmla="*/ 7 w 166"/>
                  <a:gd name="T9" fmla="*/ 1 h 310"/>
                </a:gdLst>
                <a:ahLst/>
                <a:cxnLst>
                  <a:cxn ang="0">
                    <a:pos x="T0" y="T1"/>
                  </a:cxn>
                  <a:cxn ang="0">
                    <a:pos x="T2" y="T3"/>
                  </a:cxn>
                  <a:cxn ang="0">
                    <a:pos x="T4" y="T5"/>
                  </a:cxn>
                  <a:cxn ang="0">
                    <a:pos x="T6" y="T7"/>
                  </a:cxn>
                  <a:cxn ang="0">
                    <a:pos x="T8" y="T9"/>
                  </a:cxn>
                </a:cxnLst>
                <a:rect l="0" t="0" r="r" b="b"/>
                <a:pathLst>
                  <a:path w="166" h="310">
                    <a:moveTo>
                      <a:pt x="7" y="1"/>
                    </a:moveTo>
                    <a:cubicBezTo>
                      <a:pt x="1" y="25"/>
                      <a:pt x="47" y="105"/>
                      <a:pt x="166" y="310"/>
                    </a:cubicBezTo>
                    <a:cubicBezTo>
                      <a:pt x="166" y="309"/>
                      <a:pt x="166" y="309"/>
                      <a:pt x="166" y="309"/>
                    </a:cubicBezTo>
                    <a:cubicBezTo>
                      <a:pt x="45" y="101"/>
                      <a:pt x="0" y="21"/>
                      <a:pt x="8" y="0"/>
                    </a:cubicBezTo>
                    <a:lnTo>
                      <a:pt x="7" y="1"/>
                    </a:lnTo>
                    <a:close/>
                  </a:path>
                </a:pathLst>
              </a:custGeom>
              <a:solidFill>
                <a:schemeClr val="bg1">
                  <a:alpha val="50000"/>
                </a:schemeClr>
              </a:solidFill>
              <a:ln>
                <a:noFill/>
              </a:ln>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63" name="Freeform 72"/>
              <p:cNvSpPr>
                <a:spLocks/>
              </p:cNvSpPr>
              <p:nvPr/>
            </p:nvSpPr>
            <p:spPr bwMode="auto">
              <a:xfrm>
                <a:off x="1094021" y="4854610"/>
                <a:ext cx="726465" cy="1281995"/>
              </a:xfrm>
              <a:custGeom>
                <a:avLst/>
                <a:gdLst>
                  <a:gd name="T0" fmla="*/ 3 w 79"/>
                  <a:gd name="T1" fmla="*/ 1 h 139"/>
                  <a:gd name="T2" fmla="*/ 78 w 79"/>
                  <a:gd name="T3" fmla="*/ 139 h 139"/>
                  <a:gd name="T4" fmla="*/ 79 w 79"/>
                  <a:gd name="T5" fmla="*/ 139 h 139"/>
                  <a:gd name="T6" fmla="*/ 3 w 79"/>
                  <a:gd name="T7" fmla="*/ 0 h 139"/>
                  <a:gd name="T8" fmla="*/ 3 w 79"/>
                  <a:gd name="T9" fmla="*/ 1 h 139"/>
                </a:gdLst>
                <a:ahLst/>
                <a:cxnLst>
                  <a:cxn ang="0">
                    <a:pos x="T0" y="T1"/>
                  </a:cxn>
                  <a:cxn ang="0">
                    <a:pos x="T2" y="T3"/>
                  </a:cxn>
                  <a:cxn ang="0">
                    <a:pos x="T4" y="T5"/>
                  </a:cxn>
                  <a:cxn ang="0">
                    <a:pos x="T6" y="T7"/>
                  </a:cxn>
                  <a:cxn ang="0">
                    <a:pos x="T8" y="T9"/>
                  </a:cxn>
                </a:cxnLst>
                <a:rect l="0" t="0" r="r" b="b"/>
                <a:pathLst>
                  <a:path w="79" h="139">
                    <a:moveTo>
                      <a:pt x="3" y="1"/>
                    </a:moveTo>
                    <a:cubicBezTo>
                      <a:pt x="0" y="8"/>
                      <a:pt x="12" y="37"/>
                      <a:pt x="78" y="139"/>
                    </a:cubicBezTo>
                    <a:cubicBezTo>
                      <a:pt x="79" y="139"/>
                      <a:pt x="79" y="139"/>
                      <a:pt x="79" y="139"/>
                    </a:cubicBezTo>
                    <a:cubicBezTo>
                      <a:pt x="12" y="36"/>
                      <a:pt x="0" y="7"/>
                      <a:pt x="3" y="0"/>
                    </a:cubicBezTo>
                    <a:lnTo>
                      <a:pt x="3" y="1"/>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64" name="Rectangle 63"/>
              <p:cNvSpPr/>
              <p:nvPr/>
            </p:nvSpPr>
            <p:spPr>
              <a:xfrm rot="3703522">
                <a:off x="1340368" y="4178525"/>
                <a:ext cx="3202733" cy="541270"/>
              </a:xfrm>
              <a:prstGeom prst="rect">
                <a:avLst/>
              </a:prstGeom>
            </p:spPr>
            <p:txBody>
              <a:bodyPr wrap="square">
                <a:spAutoFit/>
              </a:bodyPr>
              <a:lstStyle/>
              <a:p>
                <a:pPr algn="ctr">
                  <a:defRPr/>
                </a:pPr>
                <a:r>
                  <a:rPr lang="en-US" sz="3200" b="1" dirty="0" smtClean="0">
                    <a:solidFill>
                      <a:prstClr val="white"/>
                    </a:solidFill>
                    <a:latin typeface="Oswald light" panose="02000303000000000000" pitchFamily="2" charset="0"/>
                  </a:rPr>
                  <a:t>Reduced DII </a:t>
                </a:r>
                <a:endParaRPr lang="en-US" sz="3200" b="1" dirty="0">
                  <a:solidFill>
                    <a:prstClr val="white"/>
                  </a:solidFill>
                  <a:latin typeface="Oswald light" panose="02000303000000000000" pitchFamily="2" charset="0"/>
                </a:endParaRPr>
              </a:p>
            </p:txBody>
          </p:sp>
          <p:sp>
            <p:nvSpPr>
              <p:cNvPr id="65" name="Rectangle 64"/>
              <p:cNvSpPr/>
              <p:nvPr/>
            </p:nvSpPr>
            <p:spPr>
              <a:xfrm rot="3600000">
                <a:off x="779953" y="4667886"/>
                <a:ext cx="3111352" cy="797662"/>
              </a:xfrm>
              <a:prstGeom prst="rect">
                <a:avLst/>
              </a:prstGeom>
            </p:spPr>
            <p:txBody>
              <a:bodyPr wrap="square">
                <a:spAutoFit/>
              </a:bodyPr>
              <a:lstStyle/>
              <a:p>
                <a:pPr algn="ctr">
                  <a:defRPr/>
                </a:pPr>
                <a:r>
                  <a:rPr lang="en-US" sz="3200" b="1" dirty="0">
                    <a:solidFill>
                      <a:prstClr val="white"/>
                    </a:solidFill>
                    <a:latin typeface="Oswald light" panose="02000303000000000000" pitchFamily="2" charset="0"/>
                  </a:rPr>
                  <a:t>Reduced </a:t>
                </a:r>
                <a:r>
                  <a:rPr lang="en-US" sz="3200" b="1" dirty="0" smtClean="0">
                    <a:solidFill>
                      <a:prstClr val="white"/>
                    </a:solidFill>
                    <a:latin typeface="Oswald light" panose="02000303000000000000" pitchFamily="2" charset="0"/>
                  </a:rPr>
                  <a:t>Shrinkage </a:t>
                </a:r>
                <a:endParaRPr lang="en-US" sz="3200" b="1" dirty="0">
                  <a:solidFill>
                    <a:prstClr val="white"/>
                  </a:solidFill>
                  <a:latin typeface="Oswald light" panose="02000303000000000000" pitchFamily="2" charset="0"/>
                </a:endParaRPr>
              </a:p>
              <a:p>
                <a:pPr algn="ctr">
                  <a:defRPr/>
                </a:pPr>
                <a:endParaRPr lang="en-US" sz="1600" dirty="0">
                  <a:solidFill>
                    <a:prstClr val="white"/>
                  </a:solidFill>
                  <a:latin typeface="Oswald light" panose="02000303000000000000" pitchFamily="2" charset="0"/>
                </a:endParaRPr>
              </a:p>
            </p:txBody>
          </p:sp>
          <p:sp>
            <p:nvSpPr>
              <p:cNvPr id="66" name="Rectangle 65"/>
              <p:cNvSpPr/>
              <p:nvPr/>
            </p:nvSpPr>
            <p:spPr>
              <a:xfrm rot="3600000">
                <a:off x="702589" y="4931068"/>
                <a:ext cx="1981207" cy="997078"/>
              </a:xfrm>
              <a:prstGeom prst="rect">
                <a:avLst/>
              </a:prstGeom>
            </p:spPr>
            <p:txBody>
              <a:bodyPr wrap="square">
                <a:spAutoFit/>
              </a:bodyPr>
              <a:lstStyle/>
              <a:p>
                <a:pPr algn="ctr">
                  <a:defRPr/>
                </a:pPr>
                <a:r>
                  <a:rPr lang="en-US" sz="3200" b="1" dirty="0">
                    <a:solidFill>
                      <a:prstClr val="white"/>
                    </a:solidFill>
                    <a:latin typeface="Oswald light" panose="02000303000000000000" pitchFamily="2" charset="0"/>
                  </a:rPr>
                  <a:t>Optimize Operations</a:t>
                </a:r>
              </a:p>
            </p:txBody>
          </p:sp>
        </p:grpSp>
        <p:grpSp>
          <p:nvGrpSpPr>
            <p:cNvPr id="33" name="Group 32"/>
            <p:cNvGrpSpPr/>
            <p:nvPr/>
          </p:nvGrpSpPr>
          <p:grpSpPr>
            <a:xfrm>
              <a:off x="7040510" y="1739796"/>
              <a:ext cx="32322" cy="80249"/>
              <a:chOff x="1344613" y="1117600"/>
              <a:chExt cx="46037" cy="114300"/>
            </a:xfrm>
            <a:solidFill>
              <a:srgbClr val="343434"/>
            </a:solidFill>
          </p:grpSpPr>
          <p:sp>
            <p:nvSpPr>
              <p:cNvPr id="41" name="Freeform 55"/>
              <p:cNvSpPr>
                <a:spLocks/>
              </p:cNvSpPr>
              <p:nvPr/>
            </p:nvSpPr>
            <p:spPr bwMode="auto">
              <a:xfrm>
                <a:off x="1347788" y="1185863"/>
                <a:ext cx="42862" cy="46037"/>
              </a:xfrm>
              <a:custGeom>
                <a:avLst/>
                <a:gdLst>
                  <a:gd name="T0" fmla="*/ 9 w 111"/>
                  <a:gd name="T1" fmla="*/ 88 h 116"/>
                  <a:gd name="T2" fmla="*/ 6 w 111"/>
                  <a:gd name="T3" fmla="*/ 86 h 116"/>
                  <a:gd name="T4" fmla="*/ 4 w 111"/>
                  <a:gd name="T5" fmla="*/ 84 h 116"/>
                  <a:gd name="T6" fmla="*/ 3 w 111"/>
                  <a:gd name="T7" fmla="*/ 82 h 116"/>
                  <a:gd name="T8" fmla="*/ 1 w 111"/>
                  <a:gd name="T9" fmla="*/ 78 h 116"/>
                  <a:gd name="T10" fmla="*/ 0 w 111"/>
                  <a:gd name="T11" fmla="*/ 75 h 116"/>
                  <a:gd name="T12" fmla="*/ 0 w 111"/>
                  <a:gd name="T13" fmla="*/ 72 h 116"/>
                  <a:gd name="T14" fmla="*/ 1 w 111"/>
                  <a:gd name="T15" fmla="*/ 70 h 116"/>
                  <a:gd name="T16" fmla="*/ 3 w 111"/>
                  <a:gd name="T17" fmla="*/ 66 h 116"/>
                  <a:gd name="T18" fmla="*/ 36 w 111"/>
                  <a:gd name="T19" fmla="*/ 8 h 116"/>
                  <a:gd name="T20" fmla="*/ 38 w 111"/>
                  <a:gd name="T21" fmla="*/ 6 h 116"/>
                  <a:gd name="T22" fmla="*/ 41 w 111"/>
                  <a:gd name="T23" fmla="*/ 3 h 116"/>
                  <a:gd name="T24" fmla="*/ 43 w 111"/>
                  <a:gd name="T25" fmla="*/ 1 h 116"/>
                  <a:gd name="T26" fmla="*/ 46 w 111"/>
                  <a:gd name="T27" fmla="*/ 0 h 116"/>
                  <a:gd name="T28" fmla="*/ 49 w 111"/>
                  <a:gd name="T29" fmla="*/ 0 h 116"/>
                  <a:gd name="T30" fmla="*/ 53 w 111"/>
                  <a:gd name="T31" fmla="*/ 0 h 116"/>
                  <a:gd name="T32" fmla="*/ 55 w 111"/>
                  <a:gd name="T33" fmla="*/ 1 h 116"/>
                  <a:gd name="T34" fmla="*/ 58 w 111"/>
                  <a:gd name="T35" fmla="*/ 2 h 116"/>
                  <a:gd name="T36" fmla="*/ 103 w 111"/>
                  <a:gd name="T37" fmla="*/ 28 h 116"/>
                  <a:gd name="T38" fmla="*/ 106 w 111"/>
                  <a:gd name="T39" fmla="*/ 29 h 116"/>
                  <a:gd name="T40" fmla="*/ 108 w 111"/>
                  <a:gd name="T41" fmla="*/ 32 h 116"/>
                  <a:gd name="T42" fmla="*/ 109 w 111"/>
                  <a:gd name="T43" fmla="*/ 35 h 116"/>
                  <a:gd name="T44" fmla="*/ 110 w 111"/>
                  <a:gd name="T45" fmla="*/ 37 h 116"/>
                  <a:gd name="T46" fmla="*/ 111 w 111"/>
                  <a:gd name="T47" fmla="*/ 40 h 116"/>
                  <a:gd name="T48" fmla="*/ 111 w 111"/>
                  <a:gd name="T49" fmla="*/ 44 h 116"/>
                  <a:gd name="T50" fmla="*/ 110 w 111"/>
                  <a:gd name="T51" fmla="*/ 47 h 116"/>
                  <a:gd name="T52" fmla="*/ 109 w 111"/>
                  <a:gd name="T53" fmla="*/ 50 h 116"/>
                  <a:gd name="T54" fmla="*/ 75 w 111"/>
                  <a:gd name="T55" fmla="*/ 108 h 116"/>
                  <a:gd name="T56" fmla="*/ 73 w 111"/>
                  <a:gd name="T57" fmla="*/ 111 h 116"/>
                  <a:gd name="T58" fmla="*/ 71 w 111"/>
                  <a:gd name="T59" fmla="*/ 113 h 116"/>
                  <a:gd name="T60" fmla="*/ 68 w 111"/>
                  <a:gd name="T61" fmla="*/ 114 h 116"/>
                  <a:gd name="T62" fmla="*/ 66 w 111"/>
                  <a:gd name="T63" fmla="*/ 115 h 116"/>
                  <a:gd name="T64" fmla="*/ 62 w 111"/>
                  <a:gd name="T65" fmla="*/ 116 h 116"/>
                  <a:gd name="T66" fmla="*/ 59 w 111"/>
                  <a:gd name="T67" fmla="*/ 116 h 116"/>
                  <a:gd name="T68" fmla="*/ 56 w 111"/>
                  <a:gd name="T69" fmla="*/ 115 h 116"/>
                  <a:gd name="T70" fmla="*/ 54 w 111"/>
                  <a:gd name="T71" fmla="*/ 114 h 116"/>
                  <a:gd name="T72" fmla="*/ 9 w 111"/>
                  <a:gd name="T73" fmla="*/ 8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1" h="116">
                    <a:moveTo>
                      <a:pt x="9" y="88"/>
                    </a:moveTo>
                    <a:lnTo>
                      <a:pt x="6" y="86"/>
                    </a:lnTo>
                    <a:lnTo>
                      <a:pt x="4" y="84"/>
                    </a:lnTo>
                    <a:lnTo>
                      <a:pt x="3" y="82"/>
                    </a:lnTo>
                    <a:lnTo>
                      <a:pt x="1" y="78"/>
                    </a:lnTo>
                    <a:lnTo>
                      <a:pt x="0" y="75"/>
                    </a:lnTo>
                    <a:lnTo>
                      <a:pt x="0" y="72"/>
                    </a:lnTo>
                    <a:lnTo>
                      <a:pt x="1" y="70"/>
                    </a:lnTo>
                    <a:lnTo>
                      <a:pt x="3" y="66"/>
                    </a:lnTo>
                    <a:lnTo>
                      <a:pt x="36" y="8"/>
                    </a:lnTo>
                    <a:lnTo>
                      <a:pt x="38" y="6"/>
                    </a:lnTo>
                    <a:lnTo>
                      <a:pt x="41" y="3"/>
                    </a:lnTo>
                    <a:lnTo>
                      <a:pt x="43" y="1"/>
                    </a:lnTo>
                    <a:lnTo>
                      <a:pt x="46" y="0"/>
                    </a:lnTo>
                    <a:lnTo>
                      <a:pt x="49" y="0"/>
                    </a:lnTo>
                    <a:lnTo>
                      <a:pt x="53" y="0"/>
                    </a:lnTo>
                    <a:lnTo>
                      <a:pt x="55" y="1"/>
                    </a:lnTo>
                    <a:lnTo>
                      <a:pt x="58" y="2"/>
                    </a:lnTo>
                    <a:lnTo>
                      <a:pt x="103" y="28"/>
                    </a:lnTo>
                    <a:lnTo>
                      <a:pt x="106" y="29"/>
                    </a:lnTo>
                    <a:lnTo>
                      <a:pt x="108" y="32"/>
                    </a:lnTo>
                    <a:lnTo>
                      <a:pt x="109" y="35"/>
                    </a:lnTo>
                    <a:lnTo>
                      <a:pt x="110" y="37"/>
                    </a:lnTo>
                    <a:lnTo>
                      <a:pt x="111" y="40"/>
                    </a:lnTo>
                    <a:lnTo>
                      <a:pt x="111" y="44"/>
                    </a:lnTo>
                    <a:lnTo>
                      <a:pt x="110" y="47"/>
                    </a:lnTo>
                    <a:lnTo>
                      <a:pt x="109" y="50"/>
                    </a:lnTo>
                    <a:lnTo>
                      <a:pt x="75" y="108"/>
                    </a:lnTo>
                    <a:lnTo>
                      <a:pt x="73" y="111"/>
                    </a:lnTo>
                    <a:lnTo>
                      <a:pt x="71" y="113"/>
                    </a:lnTo>
                    <a:lnTo>
                      <a:pt x="68" y="114"/>
                    </a:lnTo>
                    <a:lnTo>
                      <a:pt x="66" y="115"/>
                    </a:lnTo>
                    <a:lnTo>
                      <a:pt x="62" y="116"/>
                    </a:lnTo>
                    <a:lnTo>
                      <a:pt x="59" y="116"/>
                    </a:lnTo>
                    <a:lnTo>
                      <a:pt x="56" y="115"/>
                    </a:lnTo>
                    <a:lnTo>
                      <a:pt x="54" y="114"/>
                    </a:lnTo>
                    <a:lnTo>
                      <a:pt x="9" y="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42" name="Freeform 56"/>
              <p:cNvSpPr>
                <a:spLocks/>
              </p:cNvSpPr>
              <p:nvPr/>
            </p:nvSpPr>
            <p:spPr bwMode="auto">
              <a:xfrm>
                <a:off x="1344613" y="1117600"/>
                <a:ext cx="44450" cy="46037"/>
              </a:xfrm>
              <a:custGeom>
                <a:avLst/>
                <a:gdLst>
                  <a:gd name="T0" fmla="*/ 58 w 110"/>
                  <a:gd name="T1" fmla="*/ 114 h 117"/>
                  <a:gd name="T2" fmla="*/ 54 w 110"/>
                  <a:gd name="T3" fmla="*/ 115 h 117"/>
                  <a:gd name="T4" fmla="*/ 51 w 110"/>
                  <a:gd name="T5" fmla="*/ 117 h 117"/>
                  <a:gd name="T6" fmla="*/ 48 w 110"/>
                  <a:gd name="T7" fmla="*/ 117 h 117"/>
                  <a:gd name="T8" fmla="*/ 45 w 110"/>
                  <a:gd name="T9" fmla="*/ 117 h 117"/>
                  <a:gd name="T10" fmla="*/ 42 w 110"/>
                  <a:gd name="T11" fmla="*/ 115 h 117"/>
                  <a:gd name="T12" fmla="*/ 39 w 110"/>
                  <a:gd name="T13" fmla="*/ 113 h 117"/>
                  <a:gd name="T14" fmla="*/ 37 w 110"/>
                  <a:gd name="T15" fmla="*/ 111 h 117"/>
                  <a:gd name="T16" fmla="*/ 36 w 110"/>
                  <a:gd name="T17" fmla="*/ 109 h 117"/>
                  <a:gd name="T18" fmla="*/ 2 w 110"/>
                  <a:gd name="T19" fmla="*/ 50 h 117"/>
                  <a:gd name="T20" fmla="*/ 0 w 110"/>
                  <a:gd name="T21" fmla="*/ 47 h 117"/>
                  <a:gd name="T22" fmla="*/ 0 w 110"/>
                  <a:gd name="T23" fmla="*/ 44 h 117"/>
                  <a:gd name="T24" fmla="*/ 0 w 110"/>
                  <a:gd name="T25" fmla="*/ 42 h 117"/>
                  <a:gd name="T26" fmla="*/ 0 w 110"/>
                  <a:gd name="T27" fmla="*/ 38 h 117"/>
                  <a:gd name="T28" fmla="*/ 1 w 110"/>
                  <a:gd name="T29" fmla="*/ 35 h 117"/>
                  <a:gd name="T30" fmla="*/ 2 w 110"/>
                  <a:gd name="T31" fmla="*/ 33 h 117"/>
                  <a:gd name="T32" fmla="*/ 4 w 110"/>
                  <a:gd name="T33" fmla="*/ 31 h 117"/>
                  <a:gd name="T34" fmla="*/ 8 w 110"/>
                  <a:gd name="T35" fmla="*/ 28 h 117"/>
                  <a:gd name="T36" fmla="*/ 52 w 110"/>
                  <a:gd name="T37" fmla="*/ 2 h 117"/>
                  <a:gd name="T38" fmla="*/ 55 w 110"/>
                  <a:gd name="T39" fmla="*/ 1 h 117"/>
                  <a:gd name="T40" fmla="*/ 58 w 110"/>
                  <a:gd name="T41" fmla="*/ 0 h 117"/>
                  <a:gd name="T42" fmla="*/ 61 w 110"/>
                  <a:gd name="T43" fmla="*/ 0 h 117"/>
                  <a:gd name="T44" fmla="*/ 64 w 110"/>
                  <a:gd name="T45" fmla="*/ 1 h 117"/>
                  <a:gd name="T46" fmla="*/ 67 w 110"/>
                  <a:gd name="T47" fmla="*/ 2 h 117"/>
                  <a:gd name="T48" fmla="*/ 70 w 110"/>
                  <a:gd name="T49" fmla="*/ 3 h 117"/>
                  <a:gd name="T50" fmla="*/ 72 w 110"/>
                  <a:gd name="T51" fmla="*/ 6 h 117"/>
                  <a:gd name="T52" fmla="*/ 74 w 110"/>
                  <a:gd name="T53" fmla="*/ 9 h 117"/>
                  <a:gd name="T54" fmla="*/ 108 w 110"/>
                  <a:gd name="T55" fmla="*/ 67 h 117"/>
                  <a:gd name="T56" fmla="*/ 109 w 110"/>
                  <a:gd name="T57" fmla="*/ 70 h 117"/>
                  <a:gd name="T58" fmla="*/ 110 w 110"/>
                  <a:gd name="T59" fmla="*/ 73 h 117"/>
                  <a:gd name="T60" fmla="*/ 110 w 110"/>
                  <a:gd name="T61" fmla="*/ 76 h 117"/>
                  <a:gd name="T62" fmla="*/ 109 w 110"/>
                  <a:gd name="T63" fmla="*/ 78 h 117"/>
                  <a:gd name="T64" fmla="*/ 108 w 110"/>
                  <a:gd name="T65" fmla="*/ 82 h 117"/>
                  <a:gd name="T66" fmla="*/ 107 w 110"/>
                  <a:gd name="T67" fmla="*/ 85 h 117"/>
                  <a:gd name="T68" fmla="*/ 104 w 110"/>
                  <a:gd name="T69" fmla="*/ 87 h 117"/>
                  <a:gd name="T70" fmla="*/ 102 w 110"/>
                  <a:gd name="T71" fmla="*/ 88 h 117"/>
                  <a:gd name="T72" fmla="*/ 58 w 110"/>
                  <a:gd name="T73" fmla="*/ 11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0" h="117">
                    <a:moveTo>
                      <a:pt x="58" y="114"/>
                    </a:moveTo>
                    <a:lnTo>
                      <a:pt x="54" y="115"/>
                    </a:lnTo>
                    <a:lnTo>
                      <a:pt x="51" y="117"/>
                    </a:lnTo>
                    <a:lnTo>
                      <a:pt x="48" y="117"/>
                    </a:lnTo>
                    <a:lnTo>
                      <a:pt x="45" y="117"/>
                    </a:lnTo>
                    <a:lnTo>
                      <a:pt x="42" y="115"/>
                    </a:lnTo>
                    <a:lnTo>
                      <a:pt x="39" y="113"/>
                    </a:lnTo>
                    <a:lnTo>
                      <a:pt x="37" y="111"/>
                    </a:lnTo>
                    <a:lnTo>
                      <a:pt x="36" y="109"/>
                    </a:lnTo>
                    <a:lnTo>
                      <a:pt x="2" y="50"/>
                    </a:lnTo>
                    <a:lnTo>
                      <a:pt x="0" y="47"/>
                    </a:lnTo>
                    <a:lnTo>
                      <a:pt x="0" y="44"/>
                    </a:lnTo>
                    <a:lnTo>
                      <a:pt x="0" y="42"/>
                    </a:lnTo>
                    <a:lnTo>
                      <a:pt x="0" y="38"/>
                    </a:lnTo>
                    <a:lnTo>
                      <a:pt x="1" y="35"/>
                    </a:lnTo>
                    <a:lnTo>
                      <a:pt x="2" y="33"/>
                    </a:lnTo>
                    <a:lnTo>
                      <a:pt x="4" y="31"/>
                    </a:lnTo>
                    <a:lnTo>
                      <a:pt x="8" y="28"/>
                    </a:lnTo>
                    <a:lnTo>
                      <a:pt x="52" y="2"/>
                    </a:lnTo>
                    <a:lnTo>
                      <a:pt x="55" y="1"/>
                    </a:lnTo>
                    <a:lnTo>
                      <a:pt x="58" y="0"/>
                    </a:lnTo>
                    <a:lnTo>
                      <a:pt x="61" y="0"/>
                    </a:lnTo>
                    <a:lnTo>
                      <a:pt x="64" y="1"/>
                    </a:lnTo>
                    <a:lnTo>
                      <a:pt x="67" y="2"/>
                    </a:lnTo>
                    <a:lnTo>
                      <a:pt x="70" y="3"/>
                    </a:lnTo>
                    <a:lnTo>
                      <a:pt x="72" y="6"/>
                    </a:lnTo>
                    <a:lnTo>
                      <a:pt x="74" y="9"/>
                    </a:lnTo>
                    <a:lnTo>
                      <a:pt x="108" y="67"/>
                    </a:lnTo>
                    <a:lnTo>
                      <a:pt x="109" y="70"/>
                    </a:lnTo>
                    <a:lnTo>
                      <a:pt x="110" y="73"/>
                    </a:lnTo>
                    <a:lnTo>
                      <a:pt x="110" y="76"/>
                    </a:lnTo>
                    <a:lnTo>
                      <a:pt x="109" y="78"/>
                    </a:lnTo>
                    <a:lnTo>
                      <a:pt x="108" y="82"/>
                    </a:lnTo>
                    <a:lnTo>
                      <a:pt x="107" y="85"/>
                    </a:lnTo>
                    <a:lnTo>
                      <a:pt x="104" y="87"/>
                    </a:lnTo>
                    <a:lnTo>
                      <a:pt x="102" y="88"/>
                    </a:lnTo>
                    <a:lnTo>
                      <a:pt x="58"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grpSp>
      </p:grpSp>
      <p:sp>
        <p:nvSpPr>
          <p:cNvPr id="69" name="Rectangle 68"/>
          <p:cNvSpPr/>
          <p:nvPr/>
        </p:nvSpPr>
        <p:spPr>
          <a:xfrm>
            <a:off x="7868887" y="2835973"/>
            <a:ext cx="2633869" cy="646331"/>
          </a:xfrm>
          <a:prstGeom prst="rect">
            <a:avLst/>
          </a:prstGeom>
        </p:spPr>
        <p:txBody>
          <a:bodyPr wrap="square">
            <a:spAutoFit/>
          </a:bodyPr>
          <a:lstStyle/>
          <a:p>
            <a:pPr algn="ctr">
              <a:defRPr/>
            </a:pPr>
            <a:r>
              <a:rPr lang="en-US" sz="3600" b="1" dirty="0">
                <a:solidFill>
                  <a:prstClr val="white"/>
                </a:solidFill>
                <a:latin typeface="Oswald medium" panose="020B0604020202020204" charset="0"/>
              </a:rPr>
              <a:t>$106M</a:t>
            </a:r>
          </a:p>
        </p:txBody>
      </p:sp>
      <p:sp>
        <p:nvSpPr>
          <p:cNvPr id="70" name="Rectangle 69"/>
          <p:cNvSpPr/>
          <p:nvPr/>
        </p:nvSpPr>
        <p:spPr>
          <a:xfrm>
            <a:off x="7263831" y="3691252"/>
            <a:ext cx="3460152" cy="646331"/>
          </a:xfrm>
          <a:prstGeom prst="rect">
            <a:avLst/>
          </a:prstGeom>
        </p:spPr>
        <p:txBody>
          <a:bodyPr wrap="square">
            <a:spAutoFit/>
          </a:bodyPr>
          <a:lstStyle/>
          <a:p>
            <a:pPr algn="ctr">
              <a:defRPr/>
            </a:pPr>
            <a:r>
              <a:rPr lang="en-US" sz="3600" b="1" dirty="0">
                <a:solidFill>
                  <a:prstClr val="white"/>
                </a:solidFill>
                <a:latin typeface="Oswald medium" panose="020B0604020202020204" charset="0"/>
              </a:rPr>
              <a:t>$58M </a:t>
            </a:r>
          </a:p>
        </p:txBody>
      </p:sp>
      <p:sp>
        <p:nvSpPr>
          <p:cNvPr id="71" name="Rectangle 70"/>
          <p:cNvSpPr/>
          <p:nvPr/>
        </p:nvSpPr>
        <p:spPr>
          <a:xfrm>
            <a:off x="7868537" y="4528761"/>
            <a:ext cx="3460152" cy="646331"/>
          </a:xfrm>
          <a:prstGeom prst="rect">
            <a:avLst/>
          </a:prstGeom>
        </p:spPr>
        <p:txBody>
          <a:bodyPr wrap="square">
            <a:spAutoFit/>
          </a:bodyPr>
          <a:lstStyle/>
          <a:p>
            <a:pPr algn="ctr">
              <a:defRPr/>
            </a:pPr>
            <a:r>
              <a:rPr lang="en-US" sz="3600" b="1" dirty="0">
                <a:solidFill>
                  <a:prstClr val="white"/>
                </a:solidFill>
                <a:latin typeface="Oswald medium" panose="020B0604020202020204" charset="0"/>
              </a:rPr>
              <a:t>$15M</a:t>
            </a:r>
          </a:p>
        </p:txBody>
      </p:sp>
      <p:sp>
        <p:nvSpPr>
          <p:cNvPr id="72" name="Rectangle 71"/>
          <p:cNvSpPr/>
          <p:nvPr/>
        </p:nvSpPr>
        <p:spPr>
          <a:xfrm>
            <a:off x="9445256" y="851023"/>
            <a:ext cx="2687986" cy="1138773"/>
          </a:xfrm>
          <a:prstGeom prst="rect">
            <a:avLst/>
          </a:prstGeom>
        </p:spPr>
        <p:txBody>
          <a:bodyPr wrap="square">
            <a:spAutoFit/>
          </a:bodyPr>
          <a:lstStyle/>
          <a:p>
            <a:pPr defTabSz="1219170" fontAlgn="base">
              <a:spcBef>
                <a:spcPct val="0"/>
              </a:spcBef>
              <a:spcAft>
                <a:spcPct val="0"/>
              </a:spcAft>
              <a:defRPr/>
            </a:pPr>
            <a:r>
              <a:rPr lang="en-US" sz="2000" b="1" dirty="0" smtClean="0">
                <a:solidFill>
                  <a:srgbClr val="FDBC5F"/>
                </a:solidFill>
                <a:latin typeface="Oswald light" panose="02000303000000000000" pitchFamily="2" charset="0"/>
              </a:rPr>
              <a:t>mS  based Digital Platform</a:t>
            </a:r>
            <a:endParaRPr lang="en-US" sz="2000" b="1" dirty="0">
              <a:solidFill>
                <a:srgbClr val="FDBC5F"/>
              </a:solidFill>
              <a:latin typeface="Oswald light" panose="02000303000000000000" pitchFamily="2" charset="0"/>
            </a:endParaRPr>
          </a:p>
          <a:p>
            <a:pPr marL="114300" indent="-114300" defTabSz="1219170" fontAlgn="base">
              <a:spcBef>
                <a:spcPct val="0"/>
              </a:spcBef>
              <a:spcAft>
                <a:spcPct val="0"/>
              </a:spcAft>
              <a:buFont typeface="Arial" panose="020B0604020202020204" pitchFamily="34" charset="0"/>
              <a:buChar char="•"/>
              <a:defRPr/>
            </a:pPr>
            <a:r>
              <a:rPr lang="en-US" sz="1600" dirty="0">
                <a:solidFill>
                  <a:prstClr val="white"/>
                </a:solidFill>
                <a:latin typeface="Oswald light" panose="02000303000000000000" pitchFamily="2" charset="0"/>
              </a:rPr>
              <a:t>Domain Driven Design</a:t>
            </a:r>
          </a:p>
          <a:p>
            <a:pPr marL="114300" indent="-114300" defTabSz="1219170" fontAlgn="base">
              <a:spcBef>
                <a:spcPct val="0"/>
              </a:spcBef>
              <a:spcAft>
                <a:spcPct val="0"/>
              </a:spcAft>
              <a:buFont typeface="Arial" panose="020B0604020202020204" pitchFamily="34" charset="0"/>
              <a:buChar char="•"/>
              <a:defRPr/>
            </a:pPr>
            <a:r>
              <a:rPr lang="en-US" sz="1600" dirty="0">
                <a:solidFill>
                  <a:prstClr val="white"/>
                </a:solidFill>
                <a:latin typeface="Oswald light" panose="02000303000000000000" pitchFamily="2" charset="0"/>
              </a:rPr>
              <a:t>Micro-Services principles</a:t>
            </a:r>
          </a:p>
          <a:p>
            <a:pPr marL="114300" indent="-114300" defTabSz="1219170" fontAlgn="base">
              <a:spcBef>
                <a:spcPct val="0"/>
              </a:spcBef>
              <a:spcAft>
                <a:spcPct val="0"/>
              </a:spcAft>
              <a:buFont typeface="Arial" panose="020B0604020202020204" pitchFamily="34" charset="0"/>
              <a:buChar char="•"/>
              <a:defRPr/>
            </a:pPr>
            <a:r>
              <a:rPr lang="en-US" sz="1600" dirty="0">
                <a:solidFill>
                  <a:prstClr val="white"/>
                </a:solidFill>
                <a:latin typeface="Oswald light" panose="02000303000000000000" pitchFamily="2" charset="0"/>
              </a:rPr>
              <a:t>API first &amp; Event Driven</a:t>
            </a:r>
          </a:p>
        </p:txBody>
      </p:sp>
      <p:sp>
        <p:nvSpPr>
          <p:cNvPr id="73" name="Rectangle 72"/>
          <p:cNvSpPr/>
          <p:nvPr/>
        </p:nvSpPr>
        <p:spPr>
          <a:xfrm>
            <a:off x="5994333" y="832990"/>
            <a:ext cx="3489024" cy="1138773"/>
          </a:xfrm>
          <a:prstGeom prst="rect">
            <a:avLst/>
          </a:prstGeom>
        </p:spPr>
        <p:txBody>
          <a:bodyPr wrap="square">
            <a:spAutoFit/>
          </a:bodyPr>
          <a:lstStyle/>
          <a:p>
            <a:pPr defTabSz="1219170" fontAlgn="base">
              <a:spcBef>
                <a:spcPct val="0"/>
              </a:spcBef>
              <a:spcAft>
                <a:spcPct val="0"/>
              </a:spcAft>
              <a:defRPr/>
            </a:pPr>
            <a:r>
              <a:rPr lang="en-US" sz="2000" b="1" dirty="0" smtClean="0">
                <a:solidFill>
                  <a:srgbClr val="FDBC5F"/>
                </a:solidFill>
                <a:latin typeface="Oswald light" panose="02000303000000000000" pitchFamily="2" charset="0"/>
              </a:rPr>
              <a:t>DevOps Foundation</a:t>
            </a:r>
            <a:endParaRPr lang="en-US" sz="2000" b="1" dirty="0">
              <a:solidFill>
                <a:srgbClr val="FDBC5F"/>
              </a:solidFill>
              <a:latin typeface="Oswald light" panose="02000303000000000000" pitchFamily="2" charset="0"/>
            </a:endParaRPr>
          </a:p>
          <a:p>
            <a:pPr marL="114300" indent="-114300" defTabSz="1219170" fontAlgn="base">
              <a:spcBef>
                <a:spcPct val="0"/>
              </a:spcBef>
              <a:spcAft>
                <a:spcPct val="0"/>
              </a:spcAft>
              <a:buFont typeface="Arial" panose="020B0604020202020204" pitchFamily="34" charset="0"/>
              <a:buChar char="•"/>
              <a:defRPr/>
            </a:pPr>
            <a:r>
              <a:rPr lang="en-US" sz="1600" dirty="0">
                <a:solidFill>
                  <a:prstClr val="white"/>
                </a:solidFill>
                <a:latin typeface="Oswald light" panose="02000303000000000000" pitchFamily="2" charset="0"/>
              </a:rPr>
              <a:t>Project to </a:t>
            </a:r>
            <a:r>
              <a:rPr lang="en-US" sz="1600" dirty="0" smtClean="0">
                <a:solidFill>
                  <a:prstClr val="white"/>
                </a:solidFill>
                <a:latin typeface="Oswald light" panose="02000303000000000000" pitchFamily="2" charset="0"/>
              </a:rPr>
              <a:t>Product</a:t>
            </a:r>
            <a:endParaRPr lang="en-US" sz="1600" dirty="0">
              <a:solidFill>
                <a:prstClr val="white"/>
              </a:solidFill>
              <a:latin typeface="Oswald light" panose="02000303000000000000" pitchFamily="2" charset="0"/>
            </a:endParaRPr>
          </a:p>
          <a:p>
            <a:pPr marL="114300" indent="-114300" defTabSz="1219170" fontAlgn="base">
              <a:spcBef>
                <a:spcPct val="0"/>
              </a:spcBef>
              <a:spcAft>
                <a:spcPct val="0"/>
              </a:spcAft>
              <a:buFont typeface="Arial" panose="020B0604020202020204" pitchFamily="34" charset="0"/>
              <a:buChar char="•"/>
              <a:defRPr/>
            </a:pPr>
            <a:r>
              <a:rPr lang="en-US" sz="1600" dirty="0" smtClean="0">
                <a:solidFill>
                  <a:prstClr val="white"/>
                </a:solidFill>
                <a:latin typeface="Oswald light" panose="02000303000000000000" pitchFamily="2" charset="0"/>
              </a:rPr>
              <a:t>Enterprise </a:t>
            </a:r>
            <a:r>
              <a:rPr lang="en-US" sz="1600" dirty="0">
                <a:solidFill>
                  <a:prstClr val="white"/>
                </a:solidFill>
                <a:latin typeface="Oswald light" panose="02000303000000000000" pitchFamily="2" charset="0"/>
              </a:rPr>
              <a:t>Delivery Pipelines </a:t>
            </a:r>
          </a:p>
          <a:p>
            <a:pPr marL="114300" indent="-114300" defTabSz="1219170" fontAlgn="base">
              <a:spcBef>
                <a:spcPct val="0"/>
              </a:spcBef>
              <a:spcAft>
                <a:spcPct val="0"/>
              </a:spcAft>
              <a:buFont typeface="Arial" panose="020B0604020202020204" pitchFamily="34" charset="0"/>
              <a:buChar char="•"/>
              <a:defRPr/>
            </a:pPr>
            <a:r>
              <a:rPr lang="en-US" sz="1600" dirty="0">
                <a:solidFill>
                  <a:prstClr val="white"/>
                </a:solidFill>
                <a:latin typeface="Oswald light" panose="02000303000000000000" pitchFamily="2" charset="0"/>
              </a:rPr>
              <a:t>Behavioral Induction of Business </a:t>
            </a:r>
            <a:r>
              <a:rPr lang="en-US" sz="1600" dirty="0" smtClean="0">
                <a:solidFill>
                  <a:prstClr val="white"/>
                </a:solidFill>
                <a:latin typeface="Oswald light" panose="02000303000000000000" pitchFamily="2" charset="0"/>
              </a:rPr>
              <a:t>&amp; </a:t>
            </a:r>
            <a:r>
              <a:rPr lang="en-US" sz="1600" dirty="0">
                <a:solidFill>
                  <a:prstClr val="white"/>
                </a:solidFill>
                <a:latin typeface="Oswald light" panose="02000303000000000000" pitchFamily="2" charset="0"/>
              </a:rPr>
              <a:t>IT </a:t>
            </a:r>
            <a:r>
              <a:rPr lang="en-US" sz="1600" dirty="0" smtClean="0">
                <a:solidFill>
                  <a:prstClr val="white"/>
                </a:solidFill>
                <a:latin typeface="Oswald light" panose="02000303000000000000" pitchFamily="2" charset="0"/>
              </a:rPr>
              <a:t>teams</a:t>
            </a:r>
            <a:endParaRPr lang="en-US" sz="1600" dirty="0">
              <a:solidFill>
                <a:prstClr val="white"/>
              </a:solidFill>
              <a:latin typeface="Oswald light" panose="02000303000000000000" pitchFamily="2" charset="0"/>
            </a:endParaRPr>
          </a:p>
        </p:txBody>
      </p:sp>
      <p:cxnSp>
        <p:nvCxnSpPr>
          <p:cNvPr id="76" name="Straight Connector 75"/>
          <p:cNvCxnSpPr/>
          <p:nvPr/>
        </p:nvCxnSpPr>
        <p:spPr>
          <a:xfrm>
            <a:off x="152400" y="1507844"/>
            <a:ext cx="5572635" cy="10555"/>
          </a:xfrm>
          <a:prstGeom prst="line">
            <a:avLst/>
          </a:prstGeom>
          <a:ln>
            <a:solidFill>
              <a:srgbClr val="E31837"/>
            </a:solidFill>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232535" y="1625000"/>
            <a:ext cx="5101466" cy="4339650"/>
          </a:xfrm>
          <a:prstGeom prst="rect">
            <a:avLst/>
          </a:prstGeom>
        </p:spPr>
        <p:txBody>
          <a:bodyPr wrap="square">
            <a:spAutoFit/>
          </a:bodyPr>
          <a:lstStyle/>
          <a:p>
            <a:pPr algn="ctr"/>
            <a:r>
              <a:rPr lang="en-US" sz="4000" b="1" dirty="0" smtClean="0">
                <a:solidFill>
                  <a:srgbClr val="E31837"/>
                </a:solidFill>
                <a:latin typeface="Oswald Regular" panose="020B0604020202020204" charset="0"/>
                <a:cs typeface="Arial" pitchFamily="34" charset="0"/>
              </a:rPr>
              <a:t>CUSTOMER CHALLENGES</a:t>
            </a:r>
          </a:p>
          <a:p>
            <a:pPr lvl="1">
              <a:lnSpc>
                <a:spcPct val="150000"/>
              </a:lnSpc>
              <a:spcAft>
                <a:spcPts val="600"/>
              </a:spcAft>
            </a:pPr>
            <a:r>
              <a:rPr lang="en-US" sz="2400" dirty="0" smtClean="0">
                <a:solidFill>
                  <a:prstClr val="white"/>
                </a:solidFill>
                <a:latin typeface="Oswald Regular" panose="020B0604020202020204" charset="0"/>
                <a:cs typeface="Arial" pitchFamily="34" charset="0"/>
              </a:rPr>
              <a:t>Inventory Shrinkage &amp; Write </a:t>
            </a:r>
            <a:r>
              <a:rPr lang="en-US" sz="2400" dirty="0">
                <a:solidFill>
                  <a:prstClr val="white"/>
                </a:solidFill>
                <a:latin typeface="Oswald Regular" panose="020B0604020202020204" charset="0"/>
                <a:cs typeface="Arial" pitchFamily="34" charset="0"/>
              </a:rPr>
              <a:t>offs</a:t>
            </a:r>
          </a:p>
          <a:p>
            <a:pPr lvl="1">
              <a:spcAft>
                <a:spcPts val="600"/>
              </a:spcAft>
            </a:pPr>
            <a:r>
              <a:rPr lang="en-US" sz="2400" dirty="0" smtClean="0">
                <a:solidFill>
                  <a:prstClr val="white"/>
                </a:solidFill>
                <a:latin typeface="Oswald Regular" panose="020B0604020202020204" charset="0"/>
                <a:cs typeface="Arial" pitchFamily="34" charset="0"/>
              </a:rPr>
              <a:t>Lack of  integrated</a:t>
            </a:r>
            <a:r>
              <a:rPr lang="en-US" sz="2400" dirty="0">
                <a:solidFill>
                  <a:prstClr val="white"/>
                </a:solidFill>
                <a:latin typeface="Oswald Regular" panose="020B0604020202020204" charset="0"/>
                <a:cs typeface="Arial" pitchFamily="34" charset="0"/>
              </a:rPr>
              <a:t> </a:t>
            </a:r>
            <a:r>
              <a:rPr lang="en-US" sz="2400" dirty="0" smtClean="0">
                <a:solidFill>
                  <a:prstClr val="white"/>
                </a:solidFill>
                <a:latin typeface="Oswald Regular" panose="020B0604020202020204" charset="0"/>
                <a:cs typeface="Arial" pitchFamily="34" charset="0"/>
              </a:rPr>
              <a:t>inventory visibility </a:t>
            </a:r>
            <a:r>
              <a:rPr lang="en-US" sz="2400" dirty="0">
                <a:solidFill>
                  <a:prstClr val="white"/>
                </a:solidFill>
                <a:latin typeface="Oswald Regular" panose="020B0604020202020204" charset="0"/>
                <a:cs typeface="Arial" pitchFamily="34" charset="0"/>
              </a:rPr>
              <a:t>across all stores</a:t>
            </a:r>
          </a:p>
          <a:p>
            <a:pPr lvl="1">
              <a:spcAft>
                <a:spcPts val="600"/>
              </a:spcAft>
            </a:pPr>
            <a:r>
              <a:rPr lang="en-US" sz="2400" dirty="0" smtClean="0">
                <a:solidFill>
                  <a:prstClr val="white"/>
                </a:solidFill>
                <a:latin typeface="Oswald Regular" panose="020B0604020202020204" charset="0"/>
                <a:cs typeface="Arial" pitchFamily="34" charset="0"/>
              </a:rPr>
              <a:t>Low Customer </a:t>
            </a:r>
            <a:r>
              <a:rPr lang="en-US" sz="2400" dirty="0">
                <a:solidFill>
                  <a:prstClr val="white"/>
                </a:solidFill>
                <a:latin typeface="Oswald Regular" panose="020B0604020202020204" charset="0"/>
                <a:cs typeface="Arial" pitchFamily="34" charset="0"/>
              </a:rPr>
              <a:t>centricity &amp; User </a:t>
            </a:r>
            <a:r>
              <a:rPr lang="en-US" sz="2400" dirty="0" smtClean="0">
                <a:solidFill>
                  <a:prstClr val="white"/>
                </a:solidFill>
                <a:latin typeface="Oswald Regular" panose="020B0604020202020204" charset="0"/>
                <a:cs typeface="Arial" pitchFamily="34" charset="0"/>
              </a:rPr>
              <a:t>Experience</a:t>
            </a:r>
          </a:p>
          <a:p>
            <a:pPr lvl="1">
              <a:lnSpc>
                <a:spcPct val="150000"/>
              </a:lnSpc>
              <a:spcAft>
                <a:spcPts val="600"/>
              </a:spcAft>
            </a:pPr>
            <a:r>
              <a:rPr lang="en-US" sz="2400" dirty="0">
                <a:solidFill>
                  <a:prstClr val="white"/>
                </a:solidFill>
                <a:latin typeface="Oswald Regular" panose="020B0604020202020204" charset="0"/>
                <a:cs typeface="Arial" pitchFamily="34" charset="0"/>
              </a:rPr>
              <a:t>COTS product limitation and overheads</a:t>
            </a:r>
          </a:p>
          <a:p>
            <a:pPr lvl="1">
              <a:spcAft>
                <a:spcPts val="600"/>
              </a:spcAft>
            </a:pPr>
            <a:r>
              <a:rPr lang="en-US" sz="2400" dirty="0">
                <a:solidFill>
                  <a:prstClr val="white"/>
                </a:solidFill>
                <a:latin typeface="Oswald Regular" panose="020B0604020202020204" charset="0"/>
                <a:cs typeface="Arial" pitchFamily="34" charset="0"/>
              </a:rPr>
              <a:t>Longer Time to Market - Lack of Agility and </a:t>
            </a:r>
            <a:r>
              <a:rPr lang="en-US" sz="2400" dirty="0" smtClean="0">
                <a:solidFill>
                  <a:prstClr val="white"/>
                </a:solidFill>
                <a:latin typeface="Oswald Regular" panose="020B0604020202020204" charset="0"/>
                <a:cs typeface="Arial" pitchFamily="34" charset="0"/>
              </a:rPr>
              <a:t>Adaptability</a:t>
            </a:r>
            <a:endParaRPr lang="en-US" sz="2400" dirty="0">
              <a:solidFill>
                <a:prstClr val="white"/>
              </a:solidFill>
              <a:latin typeface="Oswald Regular" panose="020B0604020202020204" charset="0"/>
              <a:cs typeface="Arial" pitchFamily="34" charset="0"/>
            </a:endParaRPr>
          </a:p>
        </p:txBody>
      </p:sp>
      <p:sp>
        <p:nvSpPr>
          <p:cNvPr id="78" name="Oval 77">
            <a:extLst>
              <a:ext uri="{FF2B5EF4-FFF2-40B4-BE49-F238E27FC236}">
                <a16:creationId xmlns="" xmlns:a16="http://schemas.microsoft.com/office/drawing/2014/main" id="{39E464E8-4FF3-420B-B926-790CBF86684C}"/>
              </a:ext>
            </a:extLst>
          </p:cNvPr>
          <p:cNvSpPr/>
          <p:nvPr/>
        </p:nvSpPr>
        <p:spPr>
          <a:xfrm>
            <a:off x="251585" y="2285890"/>
            <a:ext cx="365760" cy="365760"/>
          </a:xfrm>
          <a:prstGeom prst="ellipse">
            <a:avLst/>
          </a:prstGeom>
          <a:noFill/>
          <a:ln w="9525" cap="flat" cmpd="sng" algn="ctr">
            <a:solidFill>
              <a:schemeClr val="bg1"/>
            </a:solidFill>
            <a:prstDash val="dash"/>
          </a:ln>
          <a:effectLst/>
        </p:spPr>
        <p:txBody>
          <a:bodyPr lIns="0" tIns="0" rIns="0" bIns="0" rtlCol="0" anchor="ctr"/>
          <a:lstStyle/>
          <a:p>
            <a:pPr algn="ctr" defTabSz="457200">
              <a:defRPr/>
            </a:pPr>
            <a:r>
              <a:rPr lang="en-US" sz="1799" kern="0" dirty="0" smtClean="0">
                <a:solidFill>
                  <a:prstClr val="white"/>
                </a:solidFill>
                <a:latin typeface="Oswald medium" panose="020B0604020202020204" charset="0"/>
                <a:cs typeface="ATT Aleck Cd" panose="020B0506020203020204" pitchFamily="34" charset="0"/>
              </a:rPr>
              <a:t>1</a:t>
            </a:r>
          </a:p>
        </p:txBody>
      </p:sp>
      <p:sp>
        <p:nvSpPr>
          <p:cNvPr id="79" name="Oval 78">
            <a:extLst>
              <a:ext uri="{FF2B5EF4-FFF2-40B4-BE49-F238E27FC236}">
                <a16:creationId xmlns="" xmlns:a16="http://schemas.microsoft.com/office/drawing/2014/main" id="{39E464E8-4FF3-420B-B926-790CBF86684C}"/>
              </a:ext>
            </a:extLst>
          </p:cNvPr>
          <p:cNvSpPr/>
          <p:nvPr/>
        </p:nvSpPr>
        <p:spPr>
          <a:xfrm>
            <a:off x="251585" y="2933590"/>
            <a:ext cx="365760" cy="365760"/>
          </a:xfrm>
          <a:prstGeom prst="ellipse">
            <a:avLst/>
          </a:prstGeom>
          <a:noFill/>
          <a:ln w="9525" cap="flat" cmpd="sng" algn="ctr">
            <a:solidFill>
              <a:schemeClr val="bg1"/>
            </a:solidFill>
            <a:prstDash val="dash"/>
          </a:ln>
          <a:effectLst/>
        </p:spPr>
        <p:txBody>
          <a:bodyPr lIns="0" tIns="0" rIns="0" bIns="0" rtlCol="0" anchor="ctr"/>
          <a:lstStyle/>
          <a:p>
            <a:pPr algn="ctr" defTabSz="457200">
              <a:defRPr/>
            </a:pPr>
            <a:r>
              <a:rPr lang="en-US" sz="1799" kern="0" dirty="0" smtClean="0">
                <a:solidFill>
                  <a:prstClr val="white"/>
                </a:solidFill>
                <a:latin typeface="Oswald medium" panose="020B0604020202020204" charset="0"/>
                <a:cs typeface="ATT Aleck Cd" panose="020B0506020203020204" pitchFamily="34" charset="0"/>
              </a:rPr>
              <a:t>2</a:t>
            </a:r>
          </a:p>
        </p:txBody>
      </p:sp>
      <p:sp>
        <p:nvSpPr>
          <p:cNvPr id="80" name="Oval 79">
            <a:extLst>
              <a:ext uri="{FF2B5EF4-FFF2-40B4-BE49-F238E27FC236}">
                <a16:creationId xmlns="" xmlns:a16="http://schemas.microsoft.com/office/drawing/2014/main" id="{39E464E8-4FF3-420B-B926-790CBF86684C}"/>
              </a:ext>
            </a:extLst>
          </p:cNvPr>
          <p:cNvSpPr/>
          <p:nvPr/>
        </p:nvSpPr>
        <p:spPr>
          <a:xfrm>
            <a:off x="251585" y="3733690"/>
            <a:ext cx="365760" cy="365760"/>
          </a:xfrm>
          <a:prstGeom prst="ellipse">
            <a:avLst/>
          </a:prstGeom>
          <a:noFill/>
          <a:ln w="9525" cap="flat" cmpd="sng" algn="ctr">
            <a:solidFill>
              <a:schemeClr val="bg1"/>
            </a:solidFill>
            <a:prstDash val="dash"/>
          </a:ln>
          <a:effectLst/>
        </p:spPr>
        <p:txBody>
          <a:bodyPr lIns="0" tIns="0" rIns="0" bIns="0" rtlCol="0" anchor="ctr"/>
          <a:lstStyle/>
          <a:p>
            <a:pPr algn="ctr" defTabSz="457200">
              <a:defRPr/>
            </a:pPr>
            <a:r>
              <a:rPr lang="en-US" sz="1799" kern="0" dirty="0" smtClean="0">
                <a:solidFill>
                  <a:prstClr val="white"/>
                </a:solidFill>
                <a:latin typeface="Oswald medium" panose="020B0604020202020204" charset="0"/>
                <a:cs typeface="ATT Aleck Cd" panose="020B0506020203020204" pitchFamily="34" charset="0"/>
              </a:rPr>
              <a:t>3</a:t>
            </a:r>
          </a:p>
        </p:txBody>
      </p:sp>
      <p:sp>
        <p:nvSpPr>
          <p:cNvPr id="81" name="Oval 80">
            <a:extLst>
              <a:ext uri="{FF2B5EF4-FFF2-40B4-BE49-F238E27FC236}">
                <a16:creationId xmlns="" xmlns:a16="http://schemas.microsoft.com/office/drawing/2014/main" id="{39E464E8-4FF3-420B-B926-790CBF86684C}"/>
              </a:ext>
            </a:extLst>
          </p:cNvPr>
          <p:cNvSpPr/>
          <p:nvPr/>
        </p:nvSpPr>
        <p:spPr>
          <a:xfrm>
            <a:off x="251585" y="4629040"/>
            <a:ext cx="365760" cy="365760"/>
          </a:xfrm>
          <a:prstGeom prst="ellipse">
            <a:avLst/>
          </a:prstGeom>
          <a:noFill/>
          <a:ln w="9525" cap="flat" cmpd="sng" algn="ctr">
            <a:solidFill>
              <a:schemeClr val="bg1"/>
            </a:solidFill>
            <a:prstDash val="dash"/>
          </a:ln>
          <a:effectLst/>
        </p:spPr>
        <p:txBody>
          <a:bodyPr lIns="0" tIns="0" rIns="0" bIns="0" rtlCol="0" anchor="ctr"/>
          <a:lstStyle/>
          <a:p>
            <a:pPr algn="ctr" defTabSz="457200">
              <a:defRPr/>
            </a:pPr>
            <a:r>
              <a:rPr lang="en-US" sz="1799" kern="0" dirty="0" smtClean="0">
                <a:solidFill>
                  <a:prstClr val="white"/>
                </a:solidFill>
                <a:latin typeface="Oswald medium" panose="020B0604020202020204" charset="0"/>
                <a:cs typeface="ATT Aleck Cd" panose="020B0506020203020204" pitchFamily="34" charset="0"/>
              </a:rPr>
              <a:t>4</a:t>
            </a:r>
          </a:p>
        </p:txBody>
      </p:sp>
      <p:sp>
        <p:nvSpPr>
          <p:cNvPr id="82" name="Oval 81">
            <a:extLst>
              <a:ext uri="{FF2B5EF4-FFF2-40B4-BE49-F238E27FC236}">
                <a16:creationId xmlns="" xmlns:a16="http://schemas.microsoft.com/office/drawing/2014/main" id="{39E464E8-4FF3-420B-B926-790CBF86684C}"/>
              </a:ext>
            </a:extLst>
          </p:cNvPr>
          <p:cNvSpPr/>
          <p:nvPr/>
        </p:nvSpPr>
        <p:spPr>
          <a:xfrm>
            <a:off x="251585" y="5200540"/>
            <a:ext cx="365760" cy="365760"/>
          </a:xfrm>
          <a:prstGeom prst="ellipse">
            <a:avLst/>
          </a:prstGeom>
          <a:noFill/>
          <a:ln w="9525" cap="flat" cmpd="sng" algn="ctr">
            <a:solidFill>
              <a:schemeClr val="bg1"/>
            </a:solidFill>
            <a:prstDash val="dash"/>
          </a:ln>
          <a:effectLst/>
        </p:spPr>
        <p:txBody>
          <a:bodyPr lIns="0" tIns="0" rIns="0" bIns="0" rtlCol="0" anchor="ctr"/>
          <a:lstStyle/>
          <a:p>
            <a:pPr algn="ctr" defTabSz="457200">
              <a:defRPr/>
            </a:pPr>
            <a:r>
              <a:rPr lang="en-US" sz="1799" kern="0" dirty="0" smtClean="0">
                <a:solidFill>
                  <a:prstClr val="white"/>
                </a:solidFill>
                <a:latin typeface="Oswald medium" panose="020B0604020202020204" charset="0"/>
                <a:cs typeface="ATT Aleck Cd" panose="020B0506020203020204" pitchFamily="34" charset="0"/>
              </a:rPr>
              <a:t>5</a:t>
            </a:r>
          </a:p>
        </p:txBody>
      </p:sp>
      <p:sp>
        <p:nvSpPr>
          <p:cNvPr id="84" name="Rectangle 83"/>
          <p:cNvSpPr/>
          <p:nvPr/>
        </p:nvSpPr>
        <p:spPr>
          <a:xfrm>
            <a:off x="7906987" y="2131123"/>
            <a:ext cx="2633869" cy="646331"/>
          </a:xfrm>
          <a:prstGeom prst="rect">
            <a:avLst/>
          </a:prstGeom>
        </p:spPr>
        <p:txBody>
          <a:bodyPr wrap="square">
            <a:spAutoFit/>
          </a:bodyPr>
          <a:lstStyle/>
          <a:p>
            <a:pPr algn="ctr">
              <a:defRPr/>
            </a:pPr>
            <a:r>
              <a:rPr lang="en-US" sz="3600" b="1" dirty="0" smtClean="0">
                <a:solidFill>
                  <a:prstClr val="white"/>
                </a:solidFill>
                <a:latin typeface="Oswald light" panose="02000303000000000000" pitchFamily="2" charset="0"/>
              </a:rPr>
              <a:t>SAVINGS </a:t>
            </a:r>
            <a:endParaRPr lang="en-US" sz="3600" b="1" dirty="0">
              <a:solidFill>
                <a:prstClr val="white"/>
              </a:solidFill>
              <a:latin typeface="Oswald light" panose="02000303000000000000" pitchFamily="2" charset="0"/>
            </a:endParaRPr>
          </a:p>
        </p:txBody>
      </p:sp>
      <p:pic>
        <p:nvPicPr>
          <p:cNvPr id="44" name="Picture 43"/>
          <p:cNvPicPr>
            <a:picLocks noChangeAspect="1"/>
          </p:cNvPicPr>
          <p:nvPr/>
        </p:nvPicPr>
        <p:blipFill>
          <a:blip r:embed="rId5" cstate="print">
            <a:biLevel thresh="75000"/>
            <a:extLst>
              <a:ext uri="{28A0092B-C50C-407E-A947-70E740481C1C}">
                <a14:useLocalDpi xmlns:a14="http://schemas.microsoft.com/office/drawing/2010/main" val="0"/>
              </a:ext>
            </a:extLst>
          </a:blip>
          <a:stretch>
            <a:fillRect/>
          </a:stretch>
        </p:blipFill>
        <p:spPr>
          <a:xfrm>
            <a:off x="10993354" y="2866816"/>
            <a:ext cx="670670" cy="670670"/>
          </a:xfrm>
          <a:prstGeom prst="rect">
            <a:avLst/>
          </a:prstGeom>
        </p:spPr>
      </p:pic>
      <p:pic>
        <p:nvPicPr>
          <p:cNvPr id="46" name="Picture 45"/>
          <p:cNvPicPr>
            <a:picLocks noChangeAspect="1"/>
          </p:cNvPicPr>
          <p:nvPr/>
        </p:nvPicPr>
        <p:blipFill>
          <a:blip r:embed="rId5" cstate="print">
            <a:biLevel thresh="75000"/>
            <a:extLst>
              <a:ext uri="{28A0092B-C50C-407E-A947-70E740481C1C}">
                <a14:useLocalDpi xmlns:a14="http://schemas.microsoft.com/office/drawing/2010/main" val="0"/>
              </a:ext>
            </a:extLst>
          </a:blip>
          <a:stretch>
            <a:fillRect/>
          </a:stretch>
        </p:blipFill>
        <p:spPr>
          <a:xfrm>
            <a:off x="9973187" y="3648304"/>
            <a:ext cx="670670" cy="670670"/>
          </a:xfrm>
          <a:prstGeom prst="rect">
            <a:avLst/>
          </a:prstGeom>
        </p:spPr>
      </p:pic>
      <p:pic>
        <p:nvPicPr>
          <p:cNvPr id="47" name="Picture 46"/>
          <p:cNvPicPr>
            <a:picLocks noChangeAspect="1"/>
          </p:cNvPicPr>
          <p:nvPr/>
        </p:nvPicPr>
        <p:blipFill>
          <a:blip r:embed="rId5" cstate="print">
            <a:biLevel thresh="75000"/>
            <a:extLst>
              <a:ext uri="{28A0092B-C50C-407E-A947-70E740481C1C}">
                <a14:useLocalDpi xmlns:a14="http://schemas.microsoft.com/office/drawing/2010/main" val="0"/>
              </a:ext>
            </a:extLst>
          </a:blip>
          <a:stretch>
            <a:fillRect/>
          </a:stretch>
        </p:blipFill>
        <p:spPr>
          <a:xfrm>
            <a:off x="11270728" y="4434557"/>
            <a:ext cx="670670" cy="670670"/>
          </a:xfrm>
          <a:prstGeom prst="rect">
            <a:avLst/>
          </a:prstGeom>
        </p:spPr>
      </p:pic>
    </p:spTree>
    <p:extLst>
      <p:ext uri="{BB962C8B-B14F-4D97-AF65-F5344CB8AC3E}">
        <p14:creationId xmlns:p14="http://schemas.microsoft.com/office/powerpoint/2010/main" val="31581935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6221" y="45243"/>
            <a:ext cx="6335779" cy="6812757"/>
          </a:xfrm>
          <a:prstGeom prst="rect">
            <a:avLst/>
          </a:prstGeom>
        </p:spPr>
      </p:pic>
      <p:sp>
        <p:nvSpPr>
          <p:cNvPr id="26" name="Rectangle 25"/>
          <p:cNvSpPr/>
          <p:nvPr/>
        </p:nvSpPr>
        <p:spPr>
          <a:xfrm rot="5400000">
            <a:off x="5603950" y="269950"/>
            <a:ext cx="6840321" cy="6335779"/>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dirty="0">
              <a:solidFill>
                <a:prstClr val="white"/>
              </a:solidFill>
              <a:latin typeface="Arial"/>
            </a:endParaRPr>
          </a:p>
        </p:txBody>
      </p:sp>
      <p:sp>
        <p:nvSpPr>
          <p:cNvPr id="27" name="Rectangle 26"/>
          <p:cNvSpPr/>
          <p:nvPr/>
        </p:nvSpPr>
        <p:spPr>
          <a:xfrm>
            <a:off x="19560" y="68083"/>
            <a:ext cx="5553075" cy="1107996"/>
          </a:xfrm>
          <a:prstGeom prst="rect">
            <a:avLst/>
          </a:prstGeom>
        </p:spPr>
        <p:txBody>
          <a:bodyPr wrap="square">
            <a:spAutoFit/>
          </a:bodyPr>
          <a:lstStyle/>
          <a:p>
            <a:pPr algn="ctr">
              <a:defRPr/>
            </a:pPr>
            <a:r>
              <a:rPr lang="en-US" dirty="0">
                <a:solidFill>
                  <a:srgbClr val="FDBC5F"/>
                </a:solidFill>
                <a:latin typeface="Oswald medium" panose="02000603000000000000" pitchFamily="2" charset="0"/>
                <a:cs typeface="Arial" panose="020B0604020202020204" pitchFamily="34" charset="0"/>
              </a:rPr>
              <a:t>TechM Case Study </a:t>
            </a:r>
            <a:r>
              <a:rPr lang="en-US" dirty="0" smtClean="0">
                <a:solidFill>
                  <a:srgbClr val="FDBC5F"/>
                </a:solidFill>
                <a:latin typeface="Oswald medium" panose="02000603000000000000" pitchFamily="2" charset="0"/>
                <a:cs typeface="Arial" panose="020B0604020202020204" pitchFamily="34" charset="0"/>
              </a:rPr>
              <a:t>#2</a:t>
            </a:r>
            <a:endParaRPr lang="en-US" sz="2400" dirty="0">
              <a:solidFill>
                <a:srgbClr val="FDBC5F"/>
              </a:solidFill>
              <a:latin typeface="Oswald medium" panose="02000603000000000000" pitchFamily="2" charset="0"/>
              <a:cs typeface="Arial" panose="020B0604020202020204" pitchFamily="34" charset="0"/>
            </a:endParaRPr>
          </a:p>
          <a:p>
            <a:pPr algn="ctr">
              <a:defRPr/>
            </a:pPr>
            <a:r>
              <a:rPr lang="en-US" sz="2400" dirty="0" smtClean="0">
                <a:solidFill>
                  <a:srgbClr val="FDBC5F"/>
                </a:solidFill>
                <a:latin typeface="Oswald medium" panose="02000603000000000000" pitchFamily="2" charset="0"/>
                <a:cs typeface="Arial" panose="020B0604020202020204" pitchFamily="34" charset="0"/>
              </a:rPr>
              <a:t>DIGITAL GROWTH</a:t>
            </a:r>
          </a:p>
          <a:p>
            <a:pPr algn="ctr">
              <a:defRPr/>
            </a:pPr>
            <a:r>
              <a:rPr lang="en-US" sz="2400" dirty="0" smtClean="0">
                <a:solidFill>
                  <a:srgbClr val="FDBC5F"/>
                </a:solidFill>
                <a:latin typeface="Oswald medium" panose="02000603000000000000" pitchFamily="2" charset="0"/>
                <a:cs typeface="Arial" panose="020B0604020202020204" pitchFamily="34" charset="0"/>
              </a:rPr>
              <a:t> </a:t>
            </a:r>
            <a:r>
              <a:rPr lang="en-US" sz="2000" dirty="0">
                <a:solidFill>
                  <a:prstClr val="white"/>
                </a:solidFill>
                <a:latin typeface="Oswald medium" panose="02000603000000000000" pitchFamily="2" charset="0"/>
                <a:cs typeface="Arial" panose="020B0604020202020204" pitchFamily="34" charset="0"/>
              </a:rPr>
              <a:t>#</a:t>
            </a:r>
            <a:r>
              <a:rPr lang="en-US" sz="2000" dirty="0" err="1" smtClean="0">
                <a:solidFill>
                  <a:prstClr val="white"/>
                </a:solidFill>
                <a:latin typeface="Oswald medium" panose="02000603000000000000" pitchFamily="2" charset="0"/>
                <a:cs typeface="Arial" panose="020B0604020202020204" pitchFamily="34" charset="0"/>
              </a:rPr>
              <a:t>TechM</a:t>
            </a:r>
            <a:r>
              <a:rPr lang="en-US" sz="2000" dirty="0" err="1" smtClean="0">
                <a:solidFill>
                  <a:prstClr val="white"/>
                </a:solidFill>
                <a:latin typeface="Miriam" panose="020B0502050101010101" pitchFamily="34" charset="-79"/>
                <a:cs typeface="Miriam" panose="020B0502050101010101" pitchFamily="34" charset="-79"/>
              </a:rPr>
              <a:t>_</a:t>
            </a:r>
            <a:r>
              <a:rPr lang="en-US" sz="2000" dirty="0" err="1" smtClean="0">
                <a:solidFill>
                  <a:prstClr val="white"/>
                </a:solidFill>
                <a:latin typeface="Oswald medium" panose="02000603000000000000" pitchFamily="2" charset="0"/>
                <a:cs typeface="Arial" panose="020B0604020202020204" pitchFamily="34" charset="0"/>
              </a:rPr>
              <a:t>DigitalPartner</a:t>
            </a:r>
            <a:endParaRPr lang="en-US" sz="2000" dirty="0">
              <a:solidFill>
                <a:prstClr val="white"/>
              </a:solidFill>
              <a:latin typeface="Oswald medium" panose="02000603000000000000" pitchFamily="2" charset="0"/>
              <a:cs typeface="Arial" panose="020B0604020202020204" pitchFamily="34" charset="0"/>
            </a:endParaRPr>
          </a:p>
        </p:txBody>
      </p:sp>
      <p:sp>
        <p:nvSpPr>
          <p:cNvPr id="2" name="Rectangle 1"/>
          <p:cNvSpPr/>
          <p:nvPr/>
        </p:nvSpPr>
        <p:spPr>
          <a:xfrm>
            <a:off x="6045683" y="76200"/>
            <a:ext cx="5947947" cy="646331"/>
          </a:xfrm>
          <a:prstGeom prst="rect">
            <a:avLst/>
          </a:prstGeom>
        </p:spPr>
        <p:txBody>
          <a:bodyPr wrap="square">
            <a:spAutoFit/>
          </a:bodyPr>
          <a:lstStyle/>
          <a:p>
            <a:pPr marL="91440" lvl="1" algn="ctr">
              <a:spcBef>
                <a:spcPts val="400"/>
              </a:spcBef>
              <a:spcAft>
                <a:spcPts val="400"/>
              </a:spcAft>
              <a:buClr>
                <a:srgbClr val="00B050"/>
              </a:buClr>
              <a:buSzPct val="80000"/>
            </a:pPr>
            <a:r>
              <a:rPr lang="en-US" sz="3600" dirty="0" smtClean="0">
                <a:solidFill>
                  <a:prstClr val="white"/>
                </a:solidFill>
                <a:latin typeface="Oswald medium" panose="02000603000000000000" pitchFamily="2" charset="0"/>
                <a:cs typeface="Arial" panose="020B0604020202020204" pitchFamily="34" charset="0"/>
              </a:rPr>
              <a:t>BENEFITS </a:t>
            </a:r>
            <a:r>
              <a:rPr lang="en-US" sz="3600" dirty="0">
                <a:solidFill>
                  <a:prstClr val="white"/>
                </a:solidFill>
                <a:latin typeface="Oswald medium" panose="02000603000000000000" pitchFamily="2" charset="0"/>
                <a:cs typeface="Arial" panose="020B0604020202020204" pitchFamily="34" charset="0"/>
              </a:rPr>
              <a:t>DELIVERED </a:t>
            </a:r>
            <a:endParaRPr lang="en-US" sz="2400" dirty="0" smtClean="0">
              <a:solidFill>
                <a:prstClr val="white"/>
              </a:solidFill>
              <a:latin typeface="Oswald Regular" panose="02000503000000000000" pitchFamily="2" charset="0"/>
            </a:endParaRPr>
          </a:p>
        </p:txBody>
      </p:sp>
      <p:cxnSp>
        <p:nvCxnSpPr>
          <p:cNvPr id="45" name="Straight Connector 44"/>
          <p:cNvCxnSpPr/>
          <p:nvPr/>
        </p:nvCxnSpPr>
        <p:spPr>
          <a:xfrm>
            <a:off x="0" y="1244269"/>
            <a:ext cx="5856221" cy="0"/>
          </a:xfrm>
          <a:prstGeom prst="line">
            <a:avLst/>
          </a:prstGeom>
          <a:ln>
            <a:solidFill>
              <a:srgbClr val="E31837"/>
            </a:solidFill>
          </a:ln>
        </p:spPr>
        <p:style>
          <a:lnRef idx="1">
            <a:schemeClr val="accent1"/>
          </a:lnRef>
          <a:fillRef idx="0">
            <a:schemeClr val="accent1"/>
          </a:fillRef>
          <a:effectRef idx="0">
            <a:schemeClr val="accent1"/>
          </a:effectRef>
          <a:fontRef idx="minor">
            <a:schemeClr val="tx1"/>
          </a:fontRef>
        </p:style>
      </p:cxnSp>
      <p:pic>
        <p:nvPicPr>
          <p:cNvPr id="12" name="Picture 10" descr="Mahindra Logo.png"/>
          <p:cNvPicPr>
            <a:picLocks noChangeAspect="1"/>
          </p:cNvPicPr>
          <p:nvPr/>
        </p:nvPicPr>
        <p:blipFill>
          <a:blip r:embed="rId4" cstate="print">
            <a:biLevel thresh="25000"/>
            <a:extLst>
              <a:ext uri="{28A0092B-C50C-407E-A947-70E740481C1C}">
                <a14:useLocalDpi xmlns:a14="http://schemas.microsoft.com/office/drawing/2010/main"/>
              </a:ext>
            </a:extLst>
          </a:blip>
          <a:srcRect/>
          <a:stretch>
            <a:fillRect/>
          </a:stretch>
        </p:blipFill>
        <p:spPr bwMode="gray">
          <a:xfrm>
            <a:off x="11275544" y="44347"/>
            <a:ext cx="89895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2034" y="1323325"/>
            <a:ext cx="5814187" cy="4739759"/>
          </a:xfrm>
          <a:prstGeom prst="rect">
            <a:avLst/>
          </a:prstGeom>
        </p:spPr>
        <p:txBody>
          <a:bodyPr wrap="square">
            <a:spAutoFit/>
          </a:bodyPr>
          <a:lstStyle/>
          <a:p>
            <a:pPr algn="ctr"/>
            <a:r>
              <a:rPr lang="en-US" sz="4000" b="1" dirty="0">
                <a:solidFill>
                  <a:srgbClr val="E31837"/>
                </a:solidFill>
                <a:latin typeface="Oswald Regular" panose="020B0604020202020204" charset="0"/>
                <a:cs typeface="Arial" pitchFamily="34" charset="0"/>
              </a:rPr>
              <a:t>CUSTOMER CHALLENGES</a:t>
            </a:r>
          </a:p>
          <a:p>
            <a:pPr algn="ctr"/>
            <a:endParaRPr lang="en-US" sz="2800" dirty="0">
              <a:solidFill>
                <a:srgbClr val="E31837"/>
              </a:solidFill>
              <a:latin typeface="Oswald Regular" panose="020B0604020202020204" charset="0"/>
              <a:cs typeface="Arial" pitchFamily="34" charset="0"/>
            </a:endParaRPr>
          </a:p>
          <a:p>
            <a:pPr lvl="1">
              <a:lnSpc>
                <a:spcPct val="150000"/>
              </a:lnSpc>
              <a:spcAft>
                <a:spcPts val="1200"/>
              </a:spcAft>
            </a:pPr>
            <a:r>
              <a:rPr lang="en-US" sz="2400" dirty="0" smtClean="0">
                <a:solidFill>
                  <a:prstClr val="white"/>
                </a:solidFill>
                <a:latin typeface="Oswald Regular" panose="020B0604020202020204" charset="0"/>
                <a:cs typeface="Arial" pitchFamily="34" charset="0"/>
              </a:rPr>
              <a:t>Inconsistent </a:t>
            </a:r>
            <a:r>
              <a:rPr lang="en-US" sz="2400" dirty="0">
                <a:solidFill>
                  <a:prstClr val="white"/>
                </a:solidFill>
                <a:latin typeface="Oswald Regular" panose="020B0604020202020204" charset="0"/>
                <a:cs typeface="Arial" pitchFamily="34" charset="0"/>
              </a:rPr>
              <a:t>&amp; </a:t>
            </a:r>
            <a:r>
              <a:rPr lang="en-US" sz="2400" dirty="0" smtClean="0">
                <a:solidFill>
                  <a:prstClr val="white"/>
                </a:solidFill>
                <a:latin typeface="Oswald Regular" panose="020B0604020202020204" charset="0"/>
                <a:cs typeface="Arial" pitchFamily="34" charset="0"/>
              </a:rPr>
              <a:t>Poor Customer Experience</a:t>
            </a:r>
            <a:endParaRPr lang="en-US" sz="2400" dirty="0">
              <a:solidFill>
                <a:prstClr val="white"/>
              </a:solidFill>
              <a:latin typeface="Oswald Regular" panose="020B0604020202020204" charset="0"/>
              <a:cs typeface="Arial" pitchFamily="34" charset="0"/>
            </a:endParaRPr>
          </a:p>
          <a:p>
            <a:pPr lvl="1">
              <a:spcAft>
                <a:spcPts val="1200"/>
              </a:spcAft>
            </a:pPr>
            <a:r>
              <a:rPr lang="en-US" sz="2400" dirty="0" smtClean="0">
                <a:solidFill>
                  <a:prstClr val="white"/>
                </a:solidFill>
                <a:latin typeface="Oswald Regular" panose="020B0604020202020204" charset="0"/>
                <a:cs typeface="Arial" pitchFamily="34" charset="0"/>
              </a:rPr>
              <a:t>No </a:t>
            </a:r>
            <a:r>
              <a:rPr lang="en-US" sz="2400" dirty="0">
                <a:solidFill>
                  <a:prstClr val="white"/>
                </a:solidFill>
                <a:latin typeface="Oswald Regular" panose="020B0604020202020204" charset="0"/>
                <a:cs typeface="Arial" pitchFamily="34" charset="0"/>
              </a:rPr>
              <a:t>single system for order automation, fulfillment, fraud detection &amp; fallout </a:t>
            </a:r>
            <a:r>
              <a:rPr lang="en-US" sz="2400" dirty="0" smtClean="0">
                <a:solidFill>
                  <a:prstClr val="white"/>
                </a:solidFill>
                <a:latin typeface="Oswald Regular" panose="020B0604020202020204" charset="0"/>
                <a:cs typeface="Arial" pitchFamily="34" charset="0"/>
              </a:rPr>
              <a:t>management.</a:t>
            </a:r>
            <a:endParaRPr lang="en-US" sz="2400" dirty="0">
              <a:solidFill>
                <a:prstClr val="white"/>
              </a:solidFill>
              <a:latin typeface="Oswald Regular" panose="020B0604020202020204" charset="0"/>
              <a:cs typeface="Arial" pitchFamily="34" charset="0"/>
            </a:endParaRPr>
          </a:p>
          <a:p>
            <a:pPr lvl="1">
              <a:spcAft>
                <a:spcPts val="1200"/>
              </a:spcAft>
            </a:pPr>
            <a:r>
              <a:rPr lang="en-US" sz="2400" dirty="0" smtClean="0">
                <a:solidFill>
                  <a:prstClr val="white"/>
                </a:solidFill>
                <a:latin typeface="Oswald Regular" panose="020B0604020202020204" charset="0"/>
                <a:cs typeface="Arial" pitchFamily="34" charset="0"/>
              </a:rPr>
              <a:t>Vendor </a:t>
            </a:r>
            <a:r>
              <a:rPr lang="en-US" sz="2400" dirty="0">
                <a:solidFill>
                  <a:prstClr val="white"/>
                </a:solidFill>
                <a:latin typeface="Oswald Regular" panose="020B0604020202020204" charset="0"/>
                <a:cs typeface="Arial" pitchFamily="34" charset="0"/>
              </a:rPr>
              <a:t>owns Intellectual Property rights </a:t>
            </a:r>
            <a:r>
              <a:rPr lang="en-US" sz="2400" dirty="0" smtClean="0">
                <a:solidFill>
                  <a:prstClr val="white"/>
                </a:solidFill>
                <a:latin typeface="Oswald Regular" panose="020B0604020202020204" charset="0"/>
                <a:cs typeface="Arial" pitchFamily="34" charset="0"/>
              </a:rPr>
              <a:t>majority </a:t>
            </a:r>
            <a:r>
              <a:rPr lang="en-US" sz="2400" dirty="0">
                <a:solidFill>
                  <a:prstClr val="white"/>
                </a:solidFill>
                <a:latin typeface="Oswald Regular" panose="020B0604020202020204" charset="0"/>
                <a:cs typeface="Arial" pitchFamily="34" charset="0"/>
              </a:rPr>
              <a:t>of Order Gateway </a:t>
            </a:r>
            <a:r>
              <a:rPr lang="en-US" sz="2400" dirty="0" smtClean="0">
                <a:solidFill>
                  <a:prstClr val="white"/>
                </a:solidFill>
                <a:latin typeface="Oswald Regular" panose="020B0604020202020204" charset="0"/>
                <a:cs typeface="Arial" pitchFamily="34" charset="0"/>
              </a:rPr>
              <a:t>– Resulting  </a:t>
            </a:r>
            <a:r>
              <a:rPr lang="en-US" sz="2400" dirty="0">
                <a:solidFill>
                  <a:prstClr val="white"/>
                </a:solidFill>
                <a:latin typeface="Oswald Regular" panose="020B0604020202020204" charset="0"/>
                <a:cs typeface="Arial" pitchFamily="34" charset="0"/>
              </a:rPr>
              <a:t>in high cost per transaction</a:t>
            </a:r>
          </a:p>
          <a:p>
            <a:endParaRPr lang="en-US" sz="2400" dirty="0">
              <a:solidFill>
                <a:prstClr val="white"/>
              </a:solidFill>
              <a:latin typeface="Oswald Regular" panose="020B0604020202020204" charset="0"/>
              <a:cs typeface="Arial" pitchFamily="34" charset="0"/>
            </a:endParaRPr>
          </a:p>
        </p:txBody>
      </p:sp>
      <p:sp>
        <p:nvSpPr>
          <p:cNvPr id="17" name="Oval 16">
            <a:extLst>
              <a:ext uri="{FF2B5EF4-FFF2-40B4-BE49-F238E27FC236}">
                <a16:creationId xmlns="" xmlns:a16="http://schemas.microsoft.com/office/drawing/2014/main" id="{39E464E8-4FF3-420B-B926-790CBF86684C}"/>
              </a:ext>
            </a:extLst>
          </p:cNvPr>
          <p:cNvSpPr/>
          <p:nvPr/>
        </p:nvSpPr>
        <p:spPr>
          <a:xfrm>
            <a:off x="137285" y="2517615"/>
            <a:ext cx="365760" cy="365760"/>
          </a:xfrm>
          <a:prstGeom prst="ellipse">
            <a:avLst/>
          </a:prstGeom>
          <a:noFill/>
          <a:ln w="9525" cap="flat" cmpd="sng" algn="ctr">
            <a:solidFill>
              <a:schemeClr val="bg1"/>
            </a:solidFill>
            <a:prstDash val="dash"/>
          </a:ln>
          <a:effectLst/>
        </p:spPr>
        <p:txBody>
          <a:bodyPr lIns="0" tIns="0" rIns="0" bIns="0" rtlCol="0" anchor="ctr"/>
          <a:lstStyle/>
          <a:p>
            <a:pPr algn="ctr" defTabSz="457200">
              <a:defRPr/>
            </a:pPr>
            <a:r>
              <a:rPr lang="en-US" sz="1799" kern="0" dirty="0" smtClean="0">
                <a:solidFill>
                  <a:prstClr val="white"/>
                </a:solidFill>
                <a:latin typeface="Oswald medium" panose="020B0604020202020204" charset="0"/>
                <a:cs typeface="ATT Aleck Cd" panose="020B0506020203020204" pitchFamily="34" charset="0"/>
              </a:rPr>
              <a:t>1</a:t>
            </a:r>
          </a:p>
        </p:txBody>
      </p:sp>
      <p:sp>
        <p:nvSpPr>
          <p:cNvPr id="21" name="Oval 20">
            <a:extLst>
              <a:ext uri="{FF2B5EF4-FFF2-40B4-BE49-F238E27FC236}">
                <a16:creationId xmlns="" xmlns:a16="http://schemas.microsoft.com/office/drawing/2014/main" id="{39E464E8-4FF3-420B-B926-790CBF86684C}"/>
              </a:ext>
            </a:extLst>
          </p:cNvPr>
          <p:cNvSpPr/>
          <p:nvPr/>
        </p:nvSpPr>
        <p:spPr>
          <a:xfrm>
            <a:off x="99185" y="3146265"/>
            <a:ext cx="365760" cy="365760"/>
          </a:xfrm>
          <a:prstGeom prst="ellipse">
            <a:avLst/>
          </a:prstGeom>
          <a:noFill/>
          <a:ln w="9525" cap="flat" cmpd="sng" algn="ctr">
            <a:solidFill>
              <a:schemeClr val="bg1"/>
            </a:solidFill>
            <a:prstDash val="dash"/>
          </a:ln>
          <a:effectLst/>
        </p:spPr>
        <p:txBody>
          <a:bodyPr lIns="0" tIns="0" rIns="0" bIns="0" rtlCol="0" anchor="ctr"/>
          <a:lstStyle/>
          <a:p>
            <a:pPr algn="ctr" defTabSz="457200">
              <a:defRPr/>
            </a:pPr>
            <a:r>
              <a:rPr lang="en-US" sz="1799" kern="0" dirty="0" smtClean="0">
                <a:solidFill>
                  <a:prstClr val="white"/>
                </a:solidFill>
                <a:latin typeface="Oswald medium" panose="020B0604020202020204" charset="0"/>
                <a:cs typeface="ATT Aleck Cd" panose="020B0506020203020204" pitchFamily="34" charset="0"/>
              </a:rPr>
              <a:t>2</a:t>
            </a:r>
          </a:p>
        </p:txBody>
      </p:sp>
      <p:sp>
        <p:nvSpPr>
          <p:cNvPr id="22" name="Oval 21">
            <a:extLst>
              <a:ext uri="{FF2B5EF4-FFF2-40B4-BE49-F238E27FC236}">
                <a16:creationId xmlns="" xmlns:a16="http://schemas.microsoft.com/office/drawing/2014/main" id="{39E464E8-4FF3-420B-B926-790CBF86684C}"/>
              </a:ext>
            </a:extLst>
          </p:cNvPr>
          <p:cNvSpPr/>
          <p:nvPr/>
        </p:nvSpPr>
        <p:spPr>
          <a:xfrm>
            <a:off x="137285" y="4384515"/>
            <a:ext cx="365760" cy="365760"/>
          </a:xfrm>
          <a:prstGeom prst="ellipse">
            <a:avLst/>
          </a:prstGeom>
          <a:noFill/>
          <a:ln w="9525" cap="flat" cmpd="sng" algn="ctr">
            <a:solidFill>
              <a:schemeClr val="bg1"/>
            </a:solidFill>
            <a:prstDash val="dash"/>
          </a:ln>
          <a:effectLst/>
        </p:spPr>
        <p:txBody>
          <a:bodyPr lIns="0" tIns="0" rIns="0" bIns="0" rtlCol="0" anchor="ctr"/>
          <a:lstStyle/>
          <a:p>
            <a:pPr algn="ctr" defTabSz="457200">
              <a:defRPr/>
            </a:pPr>
            <a:r>
              <a:rPr lang="en-US" sz="1799" kern="0" dirty="0" smtClean="0">
                <a:solidFill>
                  <a:prstClr val="white"/>
                </a:solidFill>
                <a:latin typeface="Oswald medium" panose="020B0604020202020204" charset="0"/>
                <a:cs typeface="ATT Aleck Cd" panose="020B0506020203020204" pitchFamily="34" charset="0"/>
              </a:rPr>
              <a:t>3</a:t>
            </a: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43700" y="2135174"/>
            <a:ext cx="4691560" cy="4589476"/>
          </a:xfrm>
          <a:prstGeom prst="rect">
            <a:avLst/>
          </a:prstGeom>
        </p:spPr>
      </p:pic>
      <p:sp>
        <p:nvSpPr>
          <p:cNvPr id="14" name="Rectangle 13"/>
          <p:cNvSpPr/>
          <p:nvPr/>
        </p:nvSpPr>
        <p:spPr>
          <a:xfrm>
            <a:off x="9288705" y="2657484"/>
            <a:ext cx="2127505" cy="461665"/>
          </a:xfrm>
          <a:prstGeom prst="rect">
            <a:avLst/>
          </a:prstGeom>
        </p:spPr>
        <p:txBody>
          <a:bodyPr wrap="none">
            <a:spAutoFit/>
          </a:bodyPr>
          <a:lstStyle/>
          <a:p>
            <a:pPr algn="ctr" fontAlgn="base">
              <a:spcBef>
                <a:spcPct val="0"/>
              </a:spcBef>
              <a:spcAft>
                <a:spcPct val="0"/>
              </a:spcAft>
              <a:defRPr/>
            </a:pPr>
            <a:r>
              <a:rPr lang="en-IN" sz="2400" b="1" dirty="0">
                <a:solidFill>
                  <a:prstClr val="black">
                    <a:lumMod val="75000"/>
                    <a:lumOff val="25000"/>
                  </a:prstClr>
                </a:solidFill>
                <a:latin typeface="Oswald light" panose="02000303000000000000" pitchFamily="2" charset="0"/>
              </a:rPr>
              <a:t>Consumer </a:t>
            </a:r>
            <a:r>
              <a:rPr lang="en-IN" sz="2400" b="1" dirty="0" smtClean="0">
                <a:solidFill>
                  <a:prstClr val="black">
                    <a:lumMod val="75000"/>
                    <a:lumOff val="25000"/>
                  </a:prstClr>
                </a:solidFill>
                <a:latin typeface="Oswald light" panose="02000303000000000000" pitchFamily="2" charset="0"/>
              </a:rPr>
              <a:t>Support</a:t>
            </a:r>
            <a:endParaRPr lang="en-IN" b="1" dirty="0">
              <a:solidFill>
                <a:srgbClr val="FF0000"/>
              </a:solidFill>
              <a:latin typeface="Arial Narrow" panose="020B0606020202030204" pitchFamily="34" charset="0"/>
              <a:cs typeface="Arial" charset="0"/>
            </a:endParaRPr>
          </a:p>
        </p:txBody>
      </p:sp>
      <p:sp>
        <p:nvSpPr>
          <p:cNvPr id="15" name="Rectangle 14"/>
          <p:cNvSpPr/>
          <p:nvPr/>
        </p:nvSpPr>
        <p:spPr>
          <a:xfrm>
            <a:off x="7080631" y="5201719"/>
            <a:ext cx="1388522" cy="461665"/>
          </a:xfrm>
          <a:prstGeom prst="rect">
            <a:avLst/>
          </a:prstGeom>
        </p:spPr>
        <p:txBody>
          <a:bodyPr wrap="none">
            <a:spAutoFit/>
          </a:bodyPr>
          <a:lstStyle/>
          <a:p>
            <a:pPr algn="ctr" fontAlgn="base">
              <a:spcBef>
                <a:spcPct val="0"/>
              </a:spcBef>
              <a:spcAft>
                <a:spcPct val="0"/>
              </a:spcAft>
              <a:defRPr/>
            </a:pPr>
            <a:r>
              <a:rPr lang="en-IN" sz="2400" b="1" dirty="0" smtClean="0">
                <a:solidFill>
                  <a:prstClr val="black">
                    <a:lumMod val="75000"/>
                    <a:lumOff val="25000"/>
                  </a:prstClr>
                </a:solidFill>
                <a:latin typeface="Oswald light" panose="02000303000000000000" pitchFamily="2" charset="0"/>
              </a:rPr>
              <a:t>Automation</a:t>
            </a:r>
            <a:endParaRPr lang="en-IN" sz="2400" b="1" dirty="0">
              <a:solidFill>
                <a:prstClr val="black">
                  <a:lumMod val="75000"/>
                  <a:lumOff val="25000"/>
                </a:prstClr>
              </a:solidFill>
              <a:latin typeface="Oswald light" panose="02000303000000000000" pitchFamily="2" charset="0"/>
            </a:endParaRPr>
          </a:p>
        </p:txBody>
      </p:sp>
      <p:sp>
        <p:nvSpPr>
          <p:cNvPr id="16" name="Rectangle 15"/>
          <p:cNvSpPr/>
          <p:nvPr/>
        </p:nvSpPr>
        <p:spPr>
          <a:xfrm>
            <a:off x="9182100" y="3076516"/>
            <a:ext cx="2298669" cy="707886"/>
          </a:xfrm>
          <a:prstGeom prst="rect">
            <a:avLst/>
          </a:prstGeom>
        </p:spPr>
        <p:txBody>
          <a:bodyPr wrap="square">
            <a:spAutoFit/>
          </a:bodyPr>
          <a:lstStyle/>
          <a:p>
            <a:pPr defTabSz="1219170" fontAlgn="base">
              <a:spcBef>
                <a:spcPct val="0"/>
              </a:spcBef>
              <a:spcAft>
                <a:spcPct val="0"/>
              </a:spcAft>
              <a:defRPr/>
            </a:pPr>
            <a:r>
              <a:rPr lang="en-US" sz="2000" b="1" dirty="0" smtClean="0">
                <a:solidFill>
                  <a:srgbClr val="E31837"/>
                </a:solidFill>
                <a:latin typeface="Oswald Regular" panose="02000503000000000000" pitchFamily="2" charset="0"/>
              </a:rPr>
              <a:t>24x7</a:t>
            </a:r>
            <a:r>
              <a:rPr lang="en-US" sz="2000" dirty="0" smtClean="0">
                <a:solidFill>
                  <a:srgbClr val="E31837"/>
                </a:solidFill>
                <a:latin typeface="Oswald Regular" panose="02000503000000000000" pitchFamily="2" charset="0"/>
              </a:rPr>
              <a:t> </a:t>
            </a:r>
            <a:r>
              <a:rPr lang="en-US" sz="1600" dirty="0" smtClean="0">
                <a:solidFill>
                  <a:prstClr val="black">
                    <a:lumMod val="75000"/>
                    <a:lumOff val="25000"/>
                  </a:prstClr>
                </a:solidFill>
                <a:latin typeface="Oswald light" panose="02000303000000000000" pitchFamily="2" charset="0"/>
              </a:rPr>
              <a:t>service availability</a:t>
            </a:r>
            <a:endParaRPr lang="en-US" sz="1600" dirty="0">
              <a:solidFill>
                <a:prstClr val="black">
                  <a:lumMod val="75000"/>
                  <a:lumOff val="25000"/>
                </a:prstClr>
              </a:solidFill>
              <a:latin typeface="Oswald light" panose="02000303000000000000" pitchFamily="2" charset="0"/>
            </a:endParaRPr>
          </a:p>
          <a:p>
            <a:pPr defTabSz="1219170" fontAlgn="base">
              <a:spcBef>
                <a:spcPct val="0"/>
              </a:spcBef>
              <a:spcAft>
                <a:spcPct val="0"/>
              </a:spcAft>
              <a:defRPr/>
            </a:pPr>
            <a:r>
              <a:rPr lang="en-US" sz="2000" b="1" dirty="0">
                <a:solidFill>
                  <a:srgbClr val="E31837"/>
                </a:solidFill>
                <a:latin typeface="Oswald Regular" panose="02000503000000000000" pitchFamily="2" charset="0"/>
              </a:rPr>
              <a:t>80%</a:t>
            </a:r>
            <a:r>
              <a:rPr lang="en-US" sz="2000" dirty="0">
                <a:solidFill>
                  <a:srgbClr val="E31837"/>
                </a:solidFill>
                <a:latin typeface="Oswald Regular" panose="02000503000000000000" pitchFamily="2" charset="0"/>
              </a:rPr>
              <a:t> </a:t>
            </a:r>
            <a:r>
              <a:rPr lang="en-US" sz="1600" dirty="0">
                <a:solidFill>
                  <a:prstClr val="black">
                    <a:lumMod val="75000"/>
                    <a:lumOff val="25000"/>
                  </a:prstClr>
                </a:solidFill>
                <a:latin typeface="Oswald light" panose="02000303000000000000" pitchFamily="2" charset="0"/>
              </a:rPr>
              <a:t>self service </a:t>
            </a:r>
            <a:r>
              <a:rPr lang="en-US" sz="1600" dirty="0" smtClean="0">
                <a:solidFill>
                  <a:prstClr val="black">
                    <a:lumMod val="75000"/>
                    <a:lumOff val="25000"/>
                  </a:prstClr>
                </a:solidFill>
                <a:latin typeface="Oswald light" panose="02000303000000000000" pitchFamily="2" charset="0"/>
              </a:rPr>
              <a:t>functions</a:t>
            </a:r>
            <a:endParaRPr lang="en-US" sz="1200" dirty="0" smtClean="0">
              <a:solidFill>
                <a:prstClr val="white"/>
              </a:solidFill>
              <a:latin typeface="Oswald light" panose="02000303000000000000" pitchFamily="2" charset="0"/>
            </a:endParaRPr>
          </a:p>
        </p:txBody>
      </p:sp>
      <p:pic>
        <p:nvPicPr>
          <p:cNvPr id="18" name="Picture 17"/>
          <p:cNvPicPr>
            <a:picLocks noChangeAspect="1"/>
          </p:cNvPicPr>
          <p:nvPr/>
        </p:nvPicPr>
        <p:blipFill>
          <a:blip r:embed="rId6"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10026028" y="2055410"/>
            <a:ext cx="690957" cy="690957"/>
          </a:xfrm>
          <a:prstGeom prst="rect">
            <a:avLst/>
          </a:prstGeom>
        </p:spPr>
      </p:pic>
      <p:sp>
        <p:nvSpPr>
          <p:cNvPr id="19" name="Rectangle 18"/>
          <p:cNvSpPr/>
          <p:nvPr/>
        </p:nvSpPr>
        <p:spPr>
          <a:xfrm>
            <a:off x="6756892" y="2715559"/>
            <a:ext cx="1994457" cy="461665"/>
          </a:xfrm>
          <a:prstGeom prst="rect">
            <a:avLst/>
          </a:prstGeom>
        </p:spPr>
        <p:txBody>
          <a:bodyPr wrap="none">
            <a:spAutoFit/>
          </a:bodyPr>
          <a:lstStyle/>
          <a:p>
            <a:pPr algn="ctr" fontAlgn="base">
              <a:spcBef>
                <a:spcPct val="0"/>
              </a:spcBef>
              <a:spcAft>
                <a:spcPct val="0"/>
              </a:spcAft>
              <a:defRPr/>
            </a:pPr>
            <a:r>
              <a:rPr lang="en-IN" sz="2400" b="1" dirty="0" smtClean="0">
                <a:solidFill>
                  <a:prstClr val="black">
                    <a:lumMod val="75000"/>
                    <a:lumOff val="25000"/>
                  </a:prstClr>
                </a:solidFill>
                <a:latin typeface="Oswald light" panose="02000303000000000000" pitchFamily="2" charset="0"/>
              </a:rPr>
              <a:t>Omni Experience</a:t>
            </a:r>
            <a:endParaRPr lang="en-IN" b="1" dirty="0">
              <a:solidFill>
                <a:srgbClr val="FF0000"/>
              </a:solidFill>
              <a:latin typeface="Arial Narrow" panose="020B0606020202030204" pitchFamily="34" charset="0"/>
              <a:cs typeface="Arial" charset="0"/>
            </a:endParaRPr>
          </a:p>
        </p:txBody>
      </p:sp>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64978" y="2096732"/>
            <a:ext cx="669371" cy="669371"/>
          </a:xfrm>
          <a:prstGeom prst="rect">
            <a:avLst/>
          </a:prstGeom>
        </p:spPr>
      </p:pic>
      <p:sp>
        <p:nvSpPr>
          <p:cNvPr id="23" name="Rectangle 22"/>
          <p:cNvSpPr/>
          <p:nvPr/>
        </p:nvSpPr>
        <p:spPr>
          <a:xfrm>
            <a:off x="6743700" y="3128674"/>
            <a:ext cx="2470119" cy="584775"/>
          </a:xfrm>
          <a:prstGeom prst="rect">
            <a:avLst/>
          </a:prstGeom>
        </p:spPr>
        <p:txBody>
          <a:bodyPr wrap="square">
            <a:spAutoFit/>
          </a:bodyPr>
          <a:lstStyle/>
          <a:p>
            <a:pPr defTabSz="1219170" fontAlgn="base">
              <a:spcBef>
                <a:spcPct val="0"/>
              </a:spcBef>
              <a:spcAft>
                <a:spcPct val="0"/>
              </a:spcAft>
              <a:defRPr/>
            </a:pPr>
            <a:r>
              <a:rPr lang="en-US" sz="1600" b="1" dirty="0" smtClean="0">
                <a:solidFill>
                  <a:srgbClr val="E31837"/>
                </a:solidFill>
                <a:latin typeface="Oswald Regular" panose="02000503000000000000" pitchFamily="2" charset="0"/>
              </a:rPr>
              <a:t>B2B, B2C</a:t>
            </a:r>
            <a:r>
              <a:rPr lang="en-US" sz="1600" dirty="0" smtClean="0">
                <a:solidFill>
                  <a:srgbClr val="E31837"/>
                </a:solidFill>
                <a:latin typeface="Oswald Regular" panose="02000503000000000000" pitchFamily="2" charset="0"/>
              </a:rPr>
              <a:t> </a:t>
            </a:r>
            <a:r>
              <a:rPr lang="en-US" sz="1600" dirty="0">
                <a:solidFill>
                  <a:prstClr val="black">
                    <a:lumMod val="75000"/>
                    <a:lumOff val="25000"/>
                  </a:prstClr>
                </a:solidFill>
                <a:latin typeface="Oswald light" panose="02000303000000000000" pitchFamily="2" charset="0"/>
              </a:rPr>
              <a:t>customers</a:t>
            </a:r>
          </a:p>
          <a:p>
            <a:pPr defTabSz="1219170" fontAlgn="base">
              <a:spcBef>
                <a:spcPct val="0"/>
              </a:spcBef>
              <a:spcAft>
                <a:spcPct val="0"/>
              </a:spcAft>
              <a:defRPr/>
            </a:pPr>
            <a:r>
              <a:rPr lang="en-US" sz="1600" b="1" dirty="0" smtClean="0">
                <a:solidFill>
                  <a:srgbClr val="E31837"/>
                </a:solidFill>
                <a:latin typeface="Oswald Regular" panose="02000503000000000000" pitchFamily="2" charset="0"/>
              </a:rPr>
              <a:t>20</a:t>
            </a:r>
            <a:r>
              <a:rPr lang="en-US" sz="1600" b="1" dirty="0">
                <a:solidFill>
                  <a:srgbClr val="E31837"/>
                </a:solidFill>
                <a:latin typeface="Oswald Regular" panose="02000503000000000000" pitchFamily="2" charset="0"/>
              </a:rPr>
              <a:t>+</a:t>
            </a:r>
            <a:r>
              <a:rPr lang="en-US" sz="1600" dirty="0">
                <a:solidFill>
                  <a:srgbClr val="E31837"/>
                </a:solidFill>
                <a:latin typeface="Oswald Regular" panose="02000503000000000000" pitchFamily="2" charset="0"/>
              </a:rPr>
              <a:t> </a:t>
            </a:r>
            <a:r>
              <a:rPr lang="en-US" sz="1600" dirty="0">
                <a:solidFill>
                  <a:prstClr val="black">
                    <a:lumMod val="75000"/>
                    <a:lumOff val="25000"/>
                  </a:prstClr>
                </a:solidFill>
                <a:latin typeface="Oswald light" panose="02000303000000000000" pitchFamily="2" charset="0"/>
              </a:rPr>
              <a:t>Order /Service </a:t>
            </a:r>
            <a:r>
              <a:rPr lang="en-US" sz="1600" dirty="0" smtClean="0">
                <a:solidFill>
                  <a:prstClr val="black">
                    <a:lumMod val="75000"/>
                    <a:lumOff val="25000"/>
                  </a:prstClr>
                </a:solidFill>
                <a:latin typeface="Oswald light" panose="02000303000000000000" pitchFamily="2" charset="0"/>
              </a:rPr>
              <a:t>Transactions</a:t>
            </a:r>
            <a:endParaRPr lang="en-US" sz="1200" dirty="0">
              <a:solidFill>
                <a:prstClr val="black">
                  <a:lumMod val="75000"/>
                  <a:lumOff val="25000"/>
                </a:prstClr>
              </a:solidFill>
              <a:latin typeface="Oswald light" panose="02000303000000000000" pitchFamily="2" charset="0"/>
            </a:endParaRPr>
          </a:p>
        </p:txBody>
      </p:sp>
      <p:sp>
        <p:nvSpPr>
          <p:cNvPr id="24" name="Rectangle 23"/>
          <p:cNvSpPr/>
          <p:nvPr/>
        </p:nvSpPr>
        <p:spPr>
          <a:xfrm>
            <a:off x="9709006" y="5175122"/>
            <a:ext cx="1058302" cy="461665"/>
          </a:xfrm>
          <a:prstGeom prst="rect">
            <a:avLst/>
          </a:prstGeom>
        </p:spPr>
        <p:txBody>
          <a:bodyPr wrap="none">
            <a:spAutoFit/>
          </a:bodyPr>
          <a:lstStyle/>
          <a:p>
            <a:pPr algn="ctr" fontAlgn="base">
              <a:spcBef>
                <a:spcPct val="0"/>
              </a:spcBef>
              <a:spcAft>
                <a:spcPct val="0"/>
              </a:spcAft>
              <a:defRPr/>
            </a:pPr>
            <a:r>
              <a:rPr lang="en-IN" sz="2400" b="1" dirty="0" smtClean="0">
                <a:solidFill>
                  <a:prstClr val="black">
                    <a:lumMod val="75000"/>
                    <a:lumOff val="25000"/>
                  </a:prstClr>
                </a:solidFill>
                <a:latin typeface="Oswald light" panose="02000303000000000000" pitchFamily="2" charset="0"/>
              </a:rPr>
              <a:t>Savings </a:t>
            </a:r>
            <a:endParaRPr lang="en-IN" sz="2400" b="1" dirty="0">
              <a:solidFill>
                <a:prstClr val="black">
                  <a:lumMod val="75000"/>
                  <a:lumOff val="25000"/>
                </a:prstClr>
              </a:solidFill>
              <a:latin typeface="Oswald light" panose="02000303000000000000" pitchFamily="2" charset="0"/>
            </a:endParaRPr>
          </a:p>
        </p:txBody>
      </p:sp>
      <p:pic>
        <p:nvPicPr>
          <p:cNvPr id="29" name="Picture 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58375" y="4556808"/>
            <a:ext cx="638791" cy="638791"/>
          </a:xfrm>
          <a:prstGeom prst="rect">
            <a:avLst/>
          </a:prstGeom>
        </p:spPr>
      </p:pic>
      <p:sp>
        <p:nvSpPr>
          <p:cNvPr id="31" name="Rectangle 30"/>
          <p:cNvSpPr/>
          <p:nvPr/>
        </p:nvSpPr>
        <p:spPr>
          <a:xfrm>
            <a:off x="6823860" y="5604933"/>
            <a:ext cx="2470119" cy="584775"/>
          </a:xfrm>
          <a:prstGeom prst="rect">
            <a:avLst/>
          </a:prstGeom>
        </p:spPr>
        <p:txBody>
          <a:bodyPr wrap="square">
            <a:spAutoFit/>
          </a:bodyPr>
          <a:lstStyle/>
          <a:p>
            <a:pPr defTabSz="1219170" fontAlgn="base">
              <a:spcBef>
                <a:spcPct val="0"/>
              </a:spcBef>
              <a:spcAft>
                <a:spcPct val="0"/>
              </a:spcAft>
              <a:defRPr/>
            </a:pPr>
            <a:r>
              <a:rPr lang="en-US" sz="1600" b="1" dirty="0" smtClean="0">
                <a:solidFill>
                  <a:srgbClr val="E31837"/>
                </a:solidFill>
                <a:latin typeface="Oswald Regular" panose="02000503000000000000" pitchFamily="2" charset="0"/>
              </a:rPr>
              <a:t> 90</a:t>
            </a:r>
            <a:r>
              <a:rPr lang="en-US" sz="1600" b="1" dirty="0">
                <a:solidFill>
                  <a:srgbClr val="E31837"/>
                </a:solidFill>
                <a:latin typeface="Oswald Regular" panose="02000503000000000000" pitchFamily="2" charset="0"/>
              </a:rPr>
              <a:t>% </a:t>
            </a:r>
            <a:r>
              <a:rPr lang="en-US" sz="1600" dirty="0" smtClean="0">
                <a:solidFill>
                  <a:prstClr val="black">
                    <a:lumMod val="75000"/>
                    <a:lumOff val="25000"/>
                  </a:prstClr>
                </a:solidFill>
                <a:latin typeface="Oswald light" panose="02000303000000000000" pitchFamily="2" charset="0"/>
              </a:rPr>
              <a:t> </a:t>
            </a:r>
            <a:r>
              <a:rPr lang="en-US" sz="1600" dirty="0">
                <a:solidFill>
                  <a:prstClr val="black">
                    <a:lumMod val="75000"/>
                    <a:lumOff val="25000"/>
                  </a:prstClr>
                </a:solidFill>
                <a:latin typeface="Oswald light" panose="02000303000000000000" pitchFamily="2" charset="0"/>
              </a:rPr>
              <a:t>automation rate </a:t>
            </a:r>
            <a:endParaRPr lang="en-US" sz="1600" dirty="0" smtClean="0">
              <a:solidFill>
                <a:prstClr val="black">
                  <a:lumMod val="75000"/>
                  <a:lumOff val="25000"/>
                </a:prstClr>
              </a:solidFill>
              <a:latin typeface="Oswald light" panose="02000303000000000000" pitchFamily="2" charset="0"/>
            </a:endParaRPr>
          </a:p>
          <a:p>
            <a:pPr defTabSz="1219170" fontAlgn="base">
              <a:spcBef>
                <a:spcPct val="0"/>
              </a:spcBef>
              <a:spcAft>
                <a:spcPct val="0"/>
              </a:spcAft>
              <a:defRPr/>
            </a:pPr>
            <a:r>
              <a:rPr lang="en-US" sz="1600" b="1" dirty="0">
                <a:solidFill>
                  <a:srgbClr val="E31837"/>
                </a:solidFill>
                <a:latin typeface="Oswald Regular" panose="02000503000000000000" pitchFamily="2" charset="0"/>
              </a:rPr>
              <a:t> 90K </a:t>
            </a:r>
            <a:r>
              <a:rPr lang="en-US" sz="1600" dirty="0">
                <a:solidFill>
                  <a:prstClr val="black">
                    <a:lumMod val="75000"/>
                    <a:lumOff val="25000"/>
                  </a:prstClr>
                </a:solidFill>
                <a:latin typeface="Oswald light" panose="02000303000000000000" pitchFamily="2" charset="0"/>
              </a:rPr>
              <a:t>transactions per </a:t>
            </a:r>
            <a:r>
              <a:rPr lang="en-US" sz="1600" dirty="0" smtClean="0">
                <a:solidFill>
                  <a:prstClr val="black">
                    <a:lumMod val="75000"/>
                    <a:lumOff val="25000"/>
                  </a:prstClr>
                </a:solidFill>
                <a:latin typeface="Oswald light" panose="02000303000000000000" pitchFamily="2" charset="0"/>
              </a:rPr>
              <a:t>day</a:t>
            </a:r>
            <a:endParaRPr lang="en-US" sz="1600" dirty="0">
              <a:solidFill>
                <a:prstClr val="black">
                  <a:lumMod val="75000"/>
                  <a:lumOff val="25000"/>
                </a:prstClr>
              </a:solidFill>
              <a:latin typeface="Oswald light" panose="02000303000000000000" pitchFamily="2" charset="0"/>
            </a:endParaRPr>
          </a:p>
        </p:txBody>
      </p:sp>
      <p:sp>
        <p:nvSpPr>
          <p:cNvPr id="32" name="Rectangle 31"/>
          <p:cNvSpPr/>
          <p:nvPr/>
        </p:nvSpPr>
        <p:spPr>
          <a:xfrm>
            <a:off x="9267981" y="5538945"/>
            <a:ext cx="2470119" cy="584775"/>
          </a:xfrm>
          <a:prstGeom prst="rect">
            <a:avLst/>
          </a:prstGeom>
        </p:spPr>
        <p:txBody>
          <a:bodyPr wrap="square">
            <a:spAutoFit/>
          </a:bodyPr>
          <a:lstStyle/>
          <a:p>
            <a:pPr defTabSz="1219170" fontAlgn="base">
              <a:spcBef>
                <a:spcPct val="0"/>
              </a:spcBef>
              <a:spcAft>
                <a:spcPct val="0"/>
              </a:spcAft>
              <a:defRPr/>
            </a:pPr>
            <a:r>
              <a:rPr lang="en-US" sz="1600" b="1" dirty="0">
                <a:solidFill>
                  <a:srgbClr val="E31837"/>
                </a:solidFill>
                <a:latin typeface="Oswald Regular" panose="02000503000000000000" pitchFamily="2" charset="0"/>
              </a:rPr>
              <a:t>15M </a:t>
            </a:r>
            <a:r>
              <a:rPr lang="en-US" sz="1600" dirty="0">
                <a:solidFill>
                  <a:prstClr val="black">
                    <a:lumMod val="75000"/>
                    <a:lumOff val="25000"/>
                  </a:prstClr>
                </a:solidFill>
                <a:latin typeface="Oswald light" panose="02000303000000000000" pitchFamily="2" charset="0"/>
              </a:rPr>
              <a:t>Savings per year</a:t>
            </a:r>
          </a:p>
          <a:p>
            <a:pPr defTabSz="1219170" fontAlgn="base">
              <a:spcBef>
                <a:spcPct val="0"/>
              </a:spcBef>
              <a:spcAft>
                <a:spcPct val="0"/>
              </a:spcAft>
              <a:defRPr/>
            </a:pPr>
            <a:r>
              <a:rPr lang="en-US" sz="1600" b="1" dirty="0">
                <a:solidFill>
                  <a:srgbClr val="E31837"/>
                </a:solidFill>
                <a:latin typeface="Oswald Regular" panose="02000503000000000000" pitchFamily="2" charset="0"/>
              </a:rPr>
              <a:t>30% </a:t>
            </a:r>
            <a:r>
              <a:rPr lang="en-US" sz="1600" dirty="0" smtClean="0">
                <a:solidFill>
                  <a:prstClr val="black">
                    <a:lumMod val="75000"/>
                    <a:lumOff val="25000"/>
                  </a:prstClr>
                </a:solidFill>
                <a:latin typeface="Oswald light" panose="02000303000000000000" pitchFamily="2" charset="0"/>
              </a:rPr>
              <a:t>reduced manual </a:t>
            </a:r>
            <a:r>
              <a:rPr lang="en-US" sz="1600" dirty="0">
                <a:solidFill>
                  <a:prstClr val="black">
                    <a:lumMod val="75000"/>
                    <a:lumOff val="25000"/>
                  </a:prstClr>
                </a:solidFill>
                <a:latin typeface="Oswald light" panose="02000303000000000000" pitchFamily="2" charset="0"/>
              </a:rPr>
              <a:t>effort</a:t>
            </a:r>
          </a:p>
        </p:txBody>
      </p:sp>
      <p:pic>
        <p:nvPicPr>
          <p:cNvPr id="35" name="Picture 34"/>
          <p:cNvPicPr>
            <a:picLocks noChangeAspect="1"/>
          </p:cNvPicPr>
          <p:nvPr/>
        </p:nvPicPr>
        <p:blipFill>
          <a:blip r:embed="rId9">
            <a:biLevel thresh="50000"/>
          </a:blip>
          <a:stretch>
            <a:fillRect/>
          </a:stretch>
        </p:blipFill>
        <p:spPr>
          <a:xfrm>
            <a:off x="7447824" y="4620164"/>
            <a:ext cx="667475" cy="678751"/>
          </a:xfrm>
          <a:prstGeom prst="rect">
            <a:avLst/>
          </a:prstGeom>
        </p:spPr>
      </p:pic>
      <p:sp>
        <p:nvSpPr>
          <p:cNvPr id="39" name="Rectangle 38"/>
          <p:cNvSpPr/>
          <p:nvPr/>
        </p:nvSpPr>
        <p:spPr>
          <a:xfrm>
            <a:off x="8956142" y="891490"/>
            <a:ext cx="3131895" cy="1138773"/>
          </a:xfrm>
          <a:prstGeom prst="rect">
            <a:avLst/>
          </a:prstGeom>
        </p:spPr>
        <p:txBody>
          <a:bodyPr wrap="square">
            <a:spAutoFit/>
          </a:bodyPr>
          <a:lstStyle/>
          <a:p>
            <a:pPr defTabSz="1219170" fontAlgn="base">
              <a:spcBef>
                <a:spcPct val="0"/>
              </a:spcBef>
              <a:spcAft>
                <a:spcPct val="0"/>
              </a:spcAft>
              <a:defRPr/>
            </a:pPr>
            <a:r>
              <a:rPr lang="en-US" sz="2000" b="1" dirty="0" smtClean="0">
                <a:solidFill>
                  <a:srgbClr val="FDBC5F"/>
                </a:solidFill>
                <a:latin typeface="Oswald light" panose="02000303000000000000" pitchFamily="2" charset="0"/>
              </a:rPr>
              <a:t>mS  based Order Mgmt Platform</a:t>
            </a:r>
            <a:endParaRPr lang="en-US" sz="2000" b="1" dirty="0">
              <a:solidFill>
                <a:srgbClr val="FDBC5F"/>
              </a:solidFill>
              <a:latin typeface="Oswald light" panose="02000303000000000000" pitchFamily="2" charset="0"/>
            </a:endParaRPr>
          </a:p>
          <a:p>
            <a:pPr marL="114300" indent="-114300" defTabSz="1219170" fontAlgn="base">
              <a:spcBef>
                <a:spcPct val="0"/>
              </a:spcBef>
              <a:spcAft>
                <a:spcPct val="0"/>
              </a:spcAft>
              <a:buFont typeface="Arial" panose="020B0604020202020204" pitchFamily="34" charset="0"/>
              <a:buChar char="•"/>
              <a:defRPr/>
            </a:pPr>
            <a:r>
              <a:rPr lang="en-US" sz="1600" dirty="0">
                <a:solidFill>
                  <a:prstClr val="white"/>
                </a:solidFill>
                <a:latin typeface="Oswald light" panose="02000303000000000000" pitchFamily="2" charset="0"/>
              </a:rPr>
              <a:t>Domain Driven Design</a:t>
            </a:r>
          </a:p>
          <a:p>
            <a:pPr marL="114300" indent="-114300" defTabSz="1219170" fontAlgn="base">
              <a:spcBef>
                <a:spcPct val="0"/>
              </a:spcBef>
              <a:spcAft>
                <a:spcPct val="0"/>
              </a:spcAft>
              <a:buFont typeface="Arial" panose="020B0604020202020204" pitchFamily="34" charset="0"/>
              <a:buChar char="•"/>
              <a:defRPr/>
            </a:pPr>
            <a:r>
              <a:rPr lang="en-US" sz="1600" dirty="0">
                <a:solidFill>
                  <a:prstClr val="white"/>
                </a:solidFill>
                <a:latin typeface="Oswald light" panose="02000303000000000000" pitchFamily="2" charset="0"/>
              </a:rPr>
              <a:t>Micro-Services principles</a:t>
            </a:r>
          </a:p>
          <a:p>
            <a:pPr marL="114300" indent="-114300" defTabSz="1219170" fontAlgn="base">
              <a:spcBef>
                <a:spcPct val="0"/>
              </a:spcBef>
              <a:spcAft>
                <a:spcPct val="0"/>
              </a:spcAft>
              <a:buFont typeface="Arial" panose="020B0604020202020204" pitchFamily="34" charset="0"/>
              <a:buChar char="•"/>
              <a:defRPr/>
            </a:pPr>
            <a:r>
              <a:rPr lang="en-US" sz="1600" dirty="0" smtClean="0">
                <a:solidFill>
                  <a:prstClr val="white"/>
                </a:solidFill>
                <a:latin typeface="Oswald light" panose="02000303000000000000" pitchFamily="2" charset="0"/>
              </a:rPr>
              <a:t>Open Source frameworks at the core</a:t>
            </a:r>
            <a:endParaRPr lang="en-US" sz="1600" dirty="0">
              <a:solidFill>
                <a:prstClr val="white"/>
              </a:solidFill>
              <a:latin typeface="Oswald light" panose="02000303000000000000" pitchFamily="2" charset="0"/>
            </a:endParaRPr>
          </a:p>
        </p:txBody>
      </p:sp>
      <p:sp>
        <p:nvSpPr>
          <p:cNvPr id="41" name="Rectangle 40"/>
          <p:cNvSpPr/>
          <p:nvPr/>
        </p:nvSpPr>
        <p:spPr>
          <a:xfrm>
            <a:off x="6045683" y="906338"/>
            <a:ext cx="2461922" cy="1138773"/>
          </a:xfrm>
          <a:prstGeom prst="rect">
            <a:avLst/>
          </a:prstGeom>
        </p:spPr>
        <p:txBody>
          <a:bodyPr wrap="square">
            <a:spAutoFit/>
          </a:bodyPr>
          <a:lstStyle/>
          <a:p>
            <a:pPr defTabSz="1219170" fontAlgn="base">
              <a:spcBef>
                <a:spcPct val="0"/>
              </a:spcBef>
              <a:spcAft>
                <a:spcPct val="0"/>
              </a:spcAft>
              <a:defRPr/>
            </a:pPr>
            <a:r>
              <a:rPr lang="en-US" sz="2000" b="1" dirty="0" smtClean="0">
                <a:solidFill>
                  <a:srgbClr val="FDBC5F"/>
                </a:solidFill>
                <a:latin typeface="Oswald light" panose="02000303000000000000" pitchFamily="2" charset="0"/>
              </a:rPr>
              <a:t>DevOps Foundation</a:t>
            </a:r>
            <a:endParaRPr lang="en-US" sz="2000" b="1" dirty="0">
              <a:solidFill>
                <a:srgbClr val="FDBC5F"/>
              </a:solidFill>
              <a:latin typeface="Oswald light" panose="02000303000000000000" pitchFamily="2" charset="0"/>
            </a:endParaRPr>
          </a:p>
          <a:p>
            <a:pPr marL="114300" indent="-114300" defTabSz="1219170" fontAlgn="base">
              <a:spcBef>
                <a:spcPct val="0"/>
              </a:spcBef>
              <a:spcAft>
                <a:spcPct val="0"/>
              </a:spcAft>
              <a:buFont typeface="Arial" panose="020B0604020202020204" pitchFamily="34" charset="0"/>
              <a:buChar char="•"/>
              <a:defRPr/>
            </a:pPr>
            <a:r>
              <a:rPr lang="en-US" sz="1600" dirty="0">
                <a:solidFill>
                  <a:prstClr val="white"/>
                </a:solidFill>
                <a:latin typeface="Oswald light" panose="02000303000000000000" pitchFamily="2" charset="0"/>
              </a:rPr>
              <a:t>Project to </a:t>
            </a:r>
            <a:r>
              <a:rPr lang="en-US" sz="1600" dirty="0" smtClean="0">
                <a:solidFill>
                  <a:prstClr val="white"/>
                </a:solidFill>
                <a:latin typeface="Oswald light" panose="02000303000000000000" pitchFamily="2" charset="0"/>
              </a:rPr>
              <a:t>Product</a:t>
            </a:r>
            <a:endParaRPr lang="en-US" sz="1600" dirty="0">
              <a:solidFill>
                <a:prstClr val="white"/>
              </a:solidFill>
              <a:latin typeface="Oswald light" panose="02000303000000000000" pitchFamily="2" charset="0"/>
            </a:endParaRPr>
          </a:p>
          <a:p>
            <a:pPr marL="114300" indent="-114300" defTabSz="1219170" fontAlgn="base">
              <a:spcBef>
                <a:spcPct val="0"/>
              </a:spcBef>
              <a:spcAft>
                <a:spcPct val="0"/>
              </a:spcAft>
              <a:buFont typeface="Arial" panose="020B0604020202020204" pitchFamily="34" charset="0"/>
              <a:buChar char="•"/>
              <a:defRPr/>
            </a:pPr>
            <a:r>
              <a:rPr lang="en-US" sz="1600" dirty="0" smtClean="0">
                <a:solidFill>
                  <a:prstClr val="white"/>
                </a:solidFill>
                <a:latin typeface="Oswald light" panose="02000303000000000000" pitchFamily="2" charset="0"/>
              </a:rPr>
              <a:t>Enterprise </a:t>
            </a:r>
            <a:r>
              <a:rPr lang="en-US" sz="1600" dirty="0">
                <a:solidFill>
                  <a:prstClr val="white"/>
                </a:solidFill>
                <a:latin typeface="Oswald light" panose="02000303000000000000" pitchFamily="2" charset="0"/>
              </a:rPr>
              <a:t>Delivery Pipelines </a:t>
            </a:r>
          </a:p>
          <a:p>
            <a:pPr marL="114300" indent="-114300" defTabSz="1219170" fontAlgn="base">
              <a:spcBef>
                <a:spcPct val="0"/>
              </a:spcBef>
              <a:spcAft>
                <a:spcPct val="0"/>
              </a:spcAft>
              <a:buFont typeface="Arial" panose="020B0604020202020204" pitchFamily="34" charset="0"/>
              <a:buChar char="•"/>
              <a:defRPr/>
            </a:pPr>
            <a:r>
              <a:rPr lang="en-US" sz="1600" dirty="0" smtClean="0">
                <a:solidFill>
                  <a:prstClr val="white"/>
                </a:solidFill>
                <a:latin typeface="Oswald light" panose="02000303000000000000" pitchFamily="2" charset="0"/>
              </a:rPr>
              <a:t>Fail Fast Approach</a:t>
            </a:r>
            <a:endParaRPr lang="en-US" sz="1600" dirty="0">
              <a:solidFill>
                <a:prstClr val="white"/>
              </a:solidFill>
              <a:latin typeface="Oswald light" panose="02000303000000000000" pitchFamily="2" charset="0"/>
            </a:endParaRPr>
          </a:p>
        </p:txBody>
      </p:sp>
    </p:spTree>
    <p:extLst>
      <p:ext uri="{BB962C8B-B14F-4D97-AF65-F5344CB8AC3E}">
        <p14:creationId xmlns:p14="http://schemas.microsoft.com/office/powerpoint/2010/main" val="7862559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4" name="Rectangle 223"/>
          <p:cNvSpPr/>
          <p:nvPr/>
        </p:nvSpPr>
        <p:spPr>
          <a:xfrm>
            <a:off x="2177770" y="490817"/>
            <a:ext cx="8903518" cy="672234"/>
          </a:xfrm>
          <a:prstGeom prst="rect">
            <a:avLst/>
          </a:prstGeom>
          <a:noFill/>
          <a:ln w="57150">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r>
              <a:rPr lang="en-US" sz="3600" dirty="0" smtClean="0">
                <a:solidFill>
                  <a:prstClr val="white"/>
                </a:solidFill>
                <a:latin typeface="Oswald medium" panose="02000603000000000000" pitchFamily="2" charset="0"/>
                <a:cs typeface="Arial" pitchFamily="34" charset="0"/>
              </a:rPr>
              <a:t>India’s Mobile to Digital Transformation Story</a:t>
            </a:r>
            <a:endParaRPr lang="en-US" sz="3600" dirty="0">
              <a:solidFill>
                <a:prstClr val="white"/>
              </a:solidFill>
              <a:latin typeface="Oswald medium" panose="02000603000000000000" pitchFamily="2" charset="0"/>
              <a:cs typeface="Arial" pitchFamily="34" charset="0"/>
            </a:endParaRPr>
          </a:p>
        </p:txBody>
      </p:sp>
      <p:pic>
        <p:nvPicPr>
          <p:cNvPr id="58" name="Picture 57"/>
          <p:cNvPicPr>
            <a:picLocks noChangeAspect="1"/>
          </p:cNvPicPr>
          <p:nvPr/>
        </p:nvPicPr>
        <p:blipFill>
          <a:blip r:embed="rId2"/>
          <a:stretch>
            <a:fillRect/>
          </a:stretch>
        </p:blipFill>
        <p:spPr>
          <a:xfrm>
            <a:off x="1" y="-1"/>
            <a:ext cx="2736937" cy="981636"/>
          </a:xfrm>
          <a:prstGeom prst="rect">
            <a:avLst/>
          </a:prstGeom>
        </p:spPr>
      </p:pic>
      <p:pic>
        <p:nvPicPr>
          <p:cNvPr id="59" name="Picture 10" descr="Mahindra Logo.png"/>
          <p:cNvPicPr>
            <a:picLocks noChangeAspect="1"/>
          </p:cNvPicPr>
          <p:nvPr/>
        </p:nvPicPr>
        <p:blipFill>
          <a:blip r:embed="rId3" cstate="print">
            <a:biLevel thresh="25000"/>
            <a:extLst>
              <a:ext uri="{28A0092B-C50C-407E-A947-70E740481C1C}">
                <a14:useLocalDpi xmlns:a14="http://schemas.microsoft.com/office/drawing/2010/main"/>
              </a:ext>
            </a:extLst>
          </a:blip>
          <a:srcRect/>
          <a:stretch>
            <a:fillRect/>
          </a:stretch>
        </p:blipFill>
        <p:spPr bwMode="gray">
          <a:xfrm>
            <a:off x="10755823" y="44347"/>
            <a:ext cx="1387675" cy="41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56460" y="1322598"/>
            <a:ext cx="11220773" cy="2164521"/>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rtlCol="0" anchor="ctr"/>
          <a:lstStyle/>
          <a:p>
            <a:pPr marL="457200" indent="-457200">
              <a:spcBef>
                <a:spcPts val="600"/>
              </a:spcBef>
              <a:spcAft>
                <a:spcPts val="600"/>
              </a:spcAft>
              <a:buFont typeface="Wingdings" panose="05000000000000000000" pitchFamily="2" charset="2"/>
              <a:buChar char="§"/>
            </a:pPr>
            <a:r>
              <a:rPr lang="en-IN" sz="2000" dirty="0">
                <a:solidFill>
                  <a:prstClr val="white"/>
                </a:solidFill>
                <a:latin typeface="Oswald light" panose="02000303000000000000" pitchFamily="2" charset="0"/>
              </a:rPr>
              <a:t>2000 India </a:t>
            </a:r>
            <a:r>
              <a:rPr lang="en-IN" sz="2000" dirty="0" smtClean="0">
                <a:solidFill>
                  <a:prstClr val="white"/>
                </a:solidFill>
                <a:latin typeface="Oswald light" panose="02000303000000000000" pitchFamily="2" charset="0"/>
              </a:rPr>
              <a:t>allowed Privatisation in Telecom </a:t>
            </a:r>
            <a:r>
              <a:rPr lang="en-IN" sz="2000" dirty="0">
                <a:solidFill>
                  <a:prstClr val="white"/>
                </a:solidFill>
                <a:latin typeface="Oswald light" panose="02000303000000000000" pitchFamily="2" charset="0"/>
              </a:rPr>
              <a:t>sector </a:t>
            </a:r>
            <a:r>
              <a:rPr lang="en-IN" sz="2000" dirty="0" smtClean="0">
                <a:solidFill>
                  <a:prstClr val="white"/>
                </a:solidFill>
                <a:latin typeface="Oswald light" panose="02000303000000000000" pitchFamily="2" charset="0"/>
              </a:rPr>
              <a:t>with up to 74</a:t>
            </a:r>
            <a:r>
              <a:rPr lang="en-IN" sz="2000" dirty="0">
                <a:solidFill>
                  <a:prstClr val="white"/>
                </a:solidFill>
                <a:latin typeface="Oswald light" panose="02000303000000000000" pitchFamily="2" charset="0"/>
              </a:rPr>
              <a:t>% </a:t>
            </a:r>
            <a:r>
              <a:rPr lang="en-IN" sz="2000" dirty="0" smtClean="0">
                <a:solidFill>
                  <a:prstClr val="white"/>
                </a:solidFill>
                <a:latin typeface="Oswald light" panose="02000303000000000000" pitchFamily="2" charset="0"/>
              </a:rPr>
              <a:t>FDI.   </a:t>
            </a:r>
            <a:endParaRPr lang="en-IN" sz="2000" dirty="0">
              <a:solidFill>
                <a:prstClr val="white"/>
              </a:solidFill>
              <a:latin typeface="Oswald light" panose="02000303000000000000" pitchFamily="2" charset="0"/>
            </a:endParaRPr>
          </a:p>
          <a:p>
            <a:pPr marL="457200" indent="-457200">
              <a:spcBef>
                <a:spcPts val="600"/>
              </a:spcBef>
              <a:spcAft>
                <a:spcPts val="600"/>
              </a:spcAft>
              <a:buFont typeface="Wingdings" panose="05000000000000000000" pitchFamily="2" charset="2"/>
              <a:buChar char="§"/>
            </a:pPr>
            <a:r>
              <a:rPr lang="en-IN" sz="2000" dirty="0" smtClean="0">
                <a:solidFill>
                  <a:prstClr val="white"/>
                </a:solidFill>
                <a:latin typeface="Oswald light" panose="02000303000000000000" pitchFamily="2" charset="0"/>
              </a:rPr>
              <a:t>Young Entrepreneur </a:t>
            </a:r>
            <a:r>
              <a:rPr lang="en-IN" sz="2000" dirty="0" err="1" smtClean="0">
                <a:solidFill>
                  <a:prstClr val="white"/>
                </a:solidFill>
                <a:latin typeface="Oswald light" panose="02000303000000000000" pitchFamily="2" charset="0"/>
              </a:rPr>
              <a:t>Mukesh</a:t>
            </a:r>
            <a:r>
              <a:rPr lang="en-IN" sz="2000" dirty="0" smtClean="0">
                <a:solidFill>
                  <a:prstClr val="white"/>
                </a:solidFill>
                <a:latin typeface="Oswald light" panose="02000303000000000000" pitchFamily="2" charset="0"/>
              </a:rPr>
              <a:t> </a:t>
            </a:r>
            <a:r>
              <a:rPr lang="en-IN" sz="2000" dirty="0" err="1" smtClean="0">
                <a:solidFill>
                  <a:prstClr val="white"/>
                </a:solidFill>
                <a:latin typeface="Oswald light" panose="02000303000000000000" pitchFamily="2" charset="0"/>
              </a:rPr>
              <a:t>Ambani</a:t>
            </a:r>
            <a:r>
              <a:rPr lang="en-IN" sz="2000" dirty="0" smtClean="0">
                <a:solidFill>
                  <a:prstClr val="white"/>
                </a:solidFill>
                <a:latin typeface="Oswald light" panose="02000303000000000000" pitchFamily="2" charset="0"/>
              </a:rPr>
              <a:t> reached his father to start telecom venture.</a:t>
            </a:r>
          </a:p>
          <a:p>
            <a:pPr>
              <a:spcBef>
                <a:spcPts val="600"/>
              </a:spcBef>
              <a:spcAft>
                <a:spcPts val="600"/>
              </a:spcAft>
            </a:pPr>
            <a:r>
              <a:rPr lang="en-IN" sz="2000" dirty="0" smtClean="0">
                <a:solidFill>
                  <a:prstClr val="white"/>
                </a:solidFill>
                <a:latin typeface="Oswald light" panose="02000303000000000000" pitchFamily="2" charset="0"/>
              </a:rPr>
              <a:t>         His wise father asked him, whether his usage plan can beat $ 0.01 postcard.  It was launched on 28 Dec 2002. </a:t>
            </a:r>
          </a:p>
          <a:p>
            <a:pPr>
              <a:spcBef>
                <a:spcPts val="600"/>
              </a:spcBef>
              <a:spcAft>
                <a:spcPts val="600"/>
              </a:spcAft>
            </a:pPr>
            <a:r>
              <a:rPr lang="en-IN" sz="2000" dirty="0">
                <a:solidFill>
                  <a:prstClr val="white"/>
                </a:solidFill>
                <a:latin typeface="Oswald light" panose="02000303000000000000" pitchFamily="2" charset="0"/>
              </a:rPr>
              <a:t> </a:t>
            </a:r>
            <a:r>
              <a:rPr lang="en-IN" sz="2000" dirty="0" smtClean="0">
                <a:solidFill>
                  <a:prstClr val="white"/>
                </a:solidFill>
                <a:latin typeface="Oswald light" panose="02000303000000000000" pitchFamily="2" charset="0"/>
              </a:rPr>
              <a:t>       2002 – 2011 Mobile subscription rise from 5Mn to 893mn.</a:t>
            </a:r>
          </a:p>
          <a:p>
            <a:pPr marL="342900" indent="-342900">
              <a:spcBef>
                <a:spcPts val="600"/>
              </a:spcBef>
              <a:spcAft>
                <a:spcPts val="600"/>
              </a:spcAft>
              <a:buFont typeface="Arial" panose="020B0604020202020204" pitchFamily="34" charset="0"/>
              <a:buChar char="•"/>
            </a:pPr>
            <a:r>
              <a:rPr lang="en-IN" sz="2000" dirty="0" smtClean="0">
                <a:solidFill>
                  <a:prstClr val="white"/>
                </a:solidFill>
                <a:latin typeface="Oswald light" panose="02000303000000000000" pitchFamily="2" charset="0"/>
              </a:rPr>
              <a:t>Mobile Revaluation lead India in Digital Transformation</a:t>
            </a:r>
          </a:p>
        </p:txBody>
      </p:sp>
      <p:pic>
        <p:nvPicPr>
          <p:cNvPr id="3" name="Picture 2"/>
          <p:cNvPicPr>
            <a:picLocks noChangeAspect="1"/>
          </p:cNvPicPr>
          <p:nvPr/>
        </p:nvPicPr>
        <p:blipFill>
          <a:blip r:embed="rId4"/>
          <a:stretch>
            <a:fillRect/>
          </a:stretch>
        </p:blipFill>
        <p:spPr>
          <a:xfrm>
            <a:off x="1528963" y="3692618"/>
            <a:ext cx="8966253" cy="3029918"/>
          </a:xfrm>
          <a:prstGeom prst="rect">
            <a:avLst/>
          </a:prstGeom>
        </p:spPr>
      </p:pic>
    </p:spTree>
    <p:extLst>
      <p:ext uri="{BB962C8B-B14F-4D97-AF65-F5344CB8AC3E}">
        <p14:creationId xmlns:p14="http://schemas.microsoft.com/office/powerpoint/2010/main" val="11403017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4" name="Rectangle 223"/>
          <p:cNvSpPr/>
          <p:nvPr/>
        </p:nvSpPr>
        <p:spPr>
          <a:xfrm>
            <a:off x="2177769" y="490817"/>
            <a:ext cx="7942623" cy="672234"/>
          </a:xfrm>
          <a:prstGeom prst="rect">
            <a:avLst/>
          </a:prstGeom>
          <a:noFill/>
          <a:ln w="57150">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r>
              <a:rPr lang="en-US" sz="3600" dirty="0" smtClean="0">
                <a:solidFill>
                  <a:prstClr val="white"/>
                </a:solidFill>
                <a:latin typeface="Oswald medium" panose="02000603000000000000" pitchFamily="2" charset="0"/>
                <a:cs typeface="Arial" pitchFamily="34" charset="0"/>
              </a:rPr>
              <a:t>India’s Digitalization Success Stories</a:t>
            </a:r>
            <a:endParaRPr lang="en-US" sz="3600" dirty="0">
              <a:solidFill>
                <a:prstClr val="white"/>
              </a:solidFill>
              <a:latin typeface="Oswald medium" panose="02000603000000000000" pitchFamily="2" charset="0"/>
              <a:cs typeface="Arial" pitchFamily="34" charset="0"/>
            </a:endParaRPr>
          </a:p>
        </p:txBody>
      </p:sp>
      <p:pic>
        <p:nvPicPr>
          <p:cNvPr id="58" name="Picture 57"/>
          <p:cNvPicPr>
            <a:picLocks noChangeAspect="1"/>
          </p:cNvPicPr>
          <p:nvPr/>
        </p:nvPicPr>
        <p:blipFill>
          <a:blip r:embed="rId2"/>
          <a:stretch>
            <a:fillRect/>
          </a:stretch>
        </p:blipFill>
        <p:spPr>
          <a:xfrm>
            <a:off x="1" y="-1"/>
            <a:ext cx="2736937" cy="981636"/>
          </a:xfrm>
          <a:prstGeom prst="rect">
            <a:avLst/>
          </a:prstGeom>
        </p:spPr>
      </p:pic>
      <p:pic>
        <p:nvPicPr>
          <p:cNvPr id="59" name="Picture 10" descr="Mahindra Logo.png"/>
          <p:cNvPicPr>
            <a:picLocks noChangeAspect="1"/>
          </p:cNvPicPr>
          <p:nvPr/>
        </p:nvPicPr>
        <p:blipFill>
          <a:blip r:embed="rId3" cstate="print">
            <a:biLevel thresh="25000"/>
            <a:extLst>
              <a:ext uri="{28A0092B-C50C-407E-A947-70E740481C1C}">
                <a14:useLocalDpi xmlns:a14="http://schemas.microsoft.com/office/drawing/2010/main"/>
              </a:ext>
            </a:extLst>
          </a:blip>
          <a:srcRect/>
          <a:stretch>
            <a:fillRect/>
          </a:stretch>
        </p:blipFill>
        <p:spPr bwMode="gray">
          <a:xfrm>
            <a:off x="10755823" y="44347"/>
            <a:ext cx="1387675" cy="41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p:nvPr/>
        </p:nvGrpSpPr>
        <p:grpSpPr>
          <a:xfrm>
            <a:off x="168385" y="1472454"/>
            <a:ext cx="3624551" cy="3727507"/>
            <a:chOff x="168385" y="1472454"/>
            <a:chExt cx="3624551" cy="3727507"/>
          </a:xfrm>
        </p:grpSpPr>
        <p:sp>
          <p:nvSpPr>
            <p:cNvPr id="11" name="Rectangle 10"/>
            <p:cNvSpPr/>
            <p:nvPr/>
          </p:nvSpPr>
          <p:spPr>
            <a:xfrm>
              <a:off x="309197" y="1632930"/>
              <a:ext cx="3384113" cy="369332"/>
            </a:xfrm>
            <a:prstGeom prst="rect">
              <a:avLst/>
            </a:prstGeom>
            <a:solidFill>
              <a:srgbClr val="FFFF00"/>
            </a:solidFill>
          </p:spPr>
          <p:txBody>
            <a:bodyPr wrap="square">
              <a:spAutoFit/>
            </a:bodyPr>
            <a:lstStyle/>
            <a:p>
              <a:pPr>
                <a:buClr>
                  <a:srgbClr val="C00000"/>
                </a:buClr>
              </a:pPr>
              <a:r>
                <a:rPr lang="en-IN" dirty="0" smtClean="0">
                  <a:solidFill>
                    <a:prstClr val="black"/>
                  </a:solidFill>
                  <a:latin typeface="Oswald light" panose="020B0604020202020204" charset="0"/>
                </a:rPr>
                <a:t>Corruption in public Delivery system</a:t>
              </a:r>
              <a:endParaRPr lang="en-IN" sz="1600" dirty="0">
                <a:solidFill>
                  <a:prstClr val="black"/>
                </a:solidFill>
                <a:latin typeface="Oswald light" panose="020B0604020202020204" charset="0"/>
              </a:endParaRPr>
            </a:p>
          </p:txBody>
        </p:sp>
        <p:sp>
          <p:nvSpPr>
            <p:cNvPr id="19" name="Rounded Rectangle 18"/>
            <p:cNvSpPr/>
            <p:nvPr/>
          </p:nvSpPr>
          <p:spPr>
            <a:xfrm>
              <a:off x="168385" y="1472454"/>
              <a:ext cx="3624551" cy="3727507"/>
            </a:xfrm>
            <a:prstGeom prst="roundRect">
              <a:avLst>
                <a:gd name="adj" fmla="val 4586"/>
              </a:avLst>
            </a:prstGeom>
            <a:noFill/>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solidFill>
                  <a:prstClr val="white"/>
                </a:solidFill>
                <a:latin typeface="Oswald light" panose="020B0604020202020204" charset="0"/>
              </a:endParaRPr>
            </a:p>
          </p:txBody>
        </p:sp>
        <p:sp>
          <p:nvSpPr>
            <p:cNvPr id="20" name="Rectangle 19"/>
            <p:cNvSpPr/>
            <p:nvPr/>
          </p:nvSpPr>
          <p:spPr>
            <a:xfrm>
              <a:off x="309195" y="2043764"/>
              <a:ext cx="3384113" cy="1477328"/>
            </a:xfrm>
            <a:prstGeom prst="rect">
              <a:avLst/>
            </a:prstGeom>
            <a:solidFill>
              <a:srgbClr val="F67754"/>
            </a:solidFill>
          </p:spPr>
          <p:txBody>
            <a:bodyPr wrap="square">
              <a:spAutoFit/>
            </a:bodyPr>
            <a:lstStyle/>
            <a:p>
              <a:pPr>
                <a:buClr>
                  <a:srgbClr val="C00000"/>
                </a:buClr>
              </a:pPr>
              <a:r>
                <a:rPr lang="en-IN" dirty="0" smtClean="0">
                  <a:solidFill>
                    <a:prstClr val="white"/>
                  </a:solidFill>
                  <a:latin typeface="Oswald light" panose="020B0604020202020204" charset="0"/>
                </a:rPr>
                <a:t>Government Launched a nation wide program called JAM in 2014</a:t>
              </a:r>
              <a:endParaRPr lang="en-IN" dirty="0">
                <a:solidFill>
                  <a:prstClr val="white"/>
                </a:solidFill>
                <a:latin typeface="Oswald light" panose="020B0604020202020204" charset="0"/>
              </a:endParaRPr>
            </a:p>
            <a:p>
              <a:pPr>
                <a:buClr>
                  <a:srgbClr val="C00000"/>
                </a:buClr>
              </a:pPr>
              <a:r>
                <a:rPr lang="en-IN" dirty="0" err="1">
                  <a:solidFill>
                    <a:prstClr val="white"/>
                  </a:solidFill>
                  <a:latin typeface="Oswald light" panose="020B0604020202020204" charset="0"/>
                </a:rPr>
                <a:t>JanDhan</a:t>
              </a:r>
              <a:r>
                <a:rPr lang="en-IN" dirty="0">
                  <a:solidFill>
                    <a:prstClr val="white"/>
                  </a:solidFill>
                  <a:latin typeface="Oswald light" panose="020B0604020202020204" charset="0"/>
                </a:rPr>
                <a:t>- </a:t>
              </a:r>
              <a:r>
                <a:rPr lang="en-IN" dirty="0" err="1">
                  <a:solidFill>
                    <a:prstClr val="white"/>
                  </a:solidFill>
                  <a:latin typeface="Oswald light" panose="020B0604020202020204" charset="0"/>
                </a:rPr>
                <a:t>Adhar</a:t>
              </a:r>
              <a:r>
                <a:rPr lang="en-IN" dirty="0">
                  <a:solidFill>
                    <a:prstClr val="white"/>
                  </a:solidFill>
                  <a:latin typeface="Oswald light" panose="020B0604020202020204" charset="0"/>
                </a:rPr>
                <a:t> – Mobile</a:t>
              </a:r>
            </a:p>
            <a:p>
              <a:pPr>
                <a:buClr>
                  <a:srgbClr val="C00000"/>
                </a:buClr>
              </a:pPr>
              <a:r>
                <a:rPr lang="en-IN" dirty="0">
                  <a:solidFill>
                    <a:prstClr val="white"/>
                  </a:solidFill>
                  <a:latin typeface="Oswald light" panose="020B0604020202020204" charset="0"/>
                </a:rPr>
                <a:t>1.2 </a:t>
              </a:r>
              <a:r>
                <a:rPr lang="en-IN" dirty="0" err="1">
                  <a:solidFill>
                    <a:prstClr val="white"/>
                  </a:solidFill>
                  <a:latin typeface="Oswald light" panose="020B0604020202020204" charset="0"/>
                </a:rPr>
                <a:t>Bn</a:t>
              </a:r>
              <a:r>
                <a:rPr lang="en-IN" dirty="0">
                  <a:solidFill>
                    <a:prstClr val="white"/>
                  </a:solidFill>
                  <a:latin typeface="Oswald light" panose="020B0604020202020204" charset="0"/>
                </a:rPr>
                <a:t> accounts are linked. Get direct transfer benefit</a:t>
              </a:r>
            </a:p>
          </p:txBody>
        </p:sp>
        <p:sp>
          <p:nvSpPr>
            <p:cNvPr id="21" name="Rectangle 20"/>
            <p:cNvSpPr/>
            <p:nvPr/>
          </p:nvSpPr>
          <p:spPr>
            <a:xfrm>
              <a:off x="306060" y="3574184"/>
              <a:ext cx="3384113" cy="1477328"/>
            </a:xfrm>
            <a:prstGeom prst="rect">
              <a:avLst/>
            </a:prstGeom>
            <a:solidFill>
              <a:srgbClr val="92D050"/>
            </a:solidFill>
          </p:spPr>
          <p:txBody>
            <a:bodyPr wrap="square">
              <a:spAutoFit/>
            </a:bodyPr>
            <a:lstStyle/>
            <a:p>
              <a:pPr>
                <a:buClr>
                  <a:srgbClr val="C00000"/>
                </a:buClr>
              </a:pPr>
              <a:r>
                <a:rPr lang="en-IN" dirty="0">
                  <a:solidFill>
                    <a:prstClr val="black"/>
                  </a:solidFill>
                  <a:latin typeface="Oswald light" panose="020B0604020202020204" charset="0"/>
                </a:rPr>
                <a:t>It eradicated</a:t>
              </a:r>
            </a:p>
            <a:p>
              <a:pPr marL="342900" indent="-342900">
                <a:buClr>
                  <a:srgbClr val="FF0000"/>
                </a:buClr>
                <a:buFont typeface="Wingdings" panose="05000000000000000000" pitchFamily="2" charset="2"/>
                <a:buChar char="Ø"/>
              </a:pPr>
              <a:r>
                <a:rPr lang="en-IN" dirty="0">
                  <a:solidFill>
                    <a:prstClr val="black"/>
                  </a:solidFill>
                  <a:latin typeface="Oswald light" panose="020B0604020202020204" charset="0"/>
                </a:rPr>
                <a:t>38mn fake LPG connections</a:t>
              </a:r>
            </a:p>
            <a:p>
              <a:pPr marL="342900" indent="-342900">
                <a:buClr>
                  <a:srgbClr val="FF0000"/>
                </a:buClr>
                <a:buFont typeface="Wingdings" panose="05000000000000000000" pitchFamily="2" charset="2"/>
                <a:buChar char="Ø"/>
              </a:pPr>
              <a:r>
                <a:rPr lang="en-IN" dirty="0">
                  <a:solidFill>
                    <a:prstClr val="black"/>
                  </a:solidFill>
                  <a:latin typeface="Oswald light" panose="020B0604020202020204" charset="0"/>
                </a:rPr>
                <a:t>27mn fake Ration cards</a:t>
              </a:r>
            </a:p>
            <a:p>
              <a:pPr marL="342900" indent="-342900">
                <a:buClr>
                  <a:srgbClr val="FF0000"/>
                </a:buClr>
                <a:buFont typeface="Wingdings" panose="05000000000000000000" pitchFamily="2" charset="2"/>
                <a:buChar char="Ø"/>
              </a:pPr>
              <a:r>
                <a:rPr lang="en-IN" dirty="0">
                  <a:solidFill>
                    <a:prstClr val="black"/>
                  </a:solidFill>
                  <a:latin typeface="Oswald light" panose="020B0604020202020204" charset="0"/>
                </a:rPr>
                <a:t>10% Government wage bill</a:t>
              </a:r>
            </a:p>
            <a:p>
              <a:pPr marL="342900" indent="-342900">
                <a:buClr>
                  <a:srgbClr val="FF0000"/>
                </a:buClr>
                <a:buFont typeface="Wingdings" panose="05000000000000000000" pitchFamily="2" charset="2"/>
                <a:buChar char="Ø"/>
              </a:pPr>
              <a:r>
                <a:rPr lang="en-IN" dirty="0">
                  <a:solidFill>
                    <a:prstClr val="black"/>
                  </a:solidFill>
                  <a:latin typeface="Oswald light" panose="020B0604020202020204" charset="0"/>
                </a:rPr>
                <a:t>$ 200bn saved in 5 years</a:t>
              </a:r>
            </a:p>
          </p:txBody>
        </p:sp>
      </p:grpSp>
      <p:grpSp>
        <p:nvGrpSpPr>
          <p:cNvPr id="5" name="Group 4"/>
          <p:cNvGrpSpPr/>
          <p:nvPr/>
        </p:nvGrpSpPr>
        <p:grpSpPr>
          <a:xfrm>
            <a:off x="3962697" y="1460327"/>
            <a:ext cx="3712036" cy="2874429"/>
            <a:chOff x="3841027" y="1472454"/>
            <a:chExt cx="3319938" cy="2874429"/>
          </a:xfrm>
        </p:grpSpPr>
        <p:sp>
          <p:nvSpPr>
            <p:cNvPr id="24" name="Rectangle 23"/>
            <p:cNvSpPr/>
            <p:nvPr/>
          </p:nvSpPr>
          <p:spPr>
            <a:xfrm>
              <a:off x="3981838" y="1632930"/>
              <a:ext cx="3057939" cy="369332"/>
            </a:xfrm>
            <a:prstGeom prst="rect">
              <a:avLst/>
            </a:prstGeom>
            <a:solidFill>
              <a:srgbClr val="FFFF00"/>
            </a:solidFill>
          </p:spPr>
          <p:txBody>
            <a:bodyPr wrap="square">
              <a:spAutoFit/>
            </a:bodyPr>
            <a:lstStyle/>
            <a:p>
              <a:pPr>
                <a:buClr>
                  <a:srgbClr val="C00000"/>
                </a:buClr>
              </a:pPr>
              <a:r>
                <a:rPr lang="en-IN" dirty="0" smtClean="0">
                  <a:solidFill>
                    <a:prstClr val="black"/>
                  </a:solidFill>
                  <a:latin typeface="Oswald light" panose="020B0604020202020204" charset="0"/>
                </a:rPr>
                <a:t>Indian Railway is in losses</a:t>
              </a:r>
              <a:endParaRPr lang="en-IN" sz="1600" dirty="0">
                <a:solidFill>
                  <a:prstClr val="black"/>
                </a:solidFill>
                <a:latin typeface="Oswald light" panose="020B0604020202020204" charset="0"/>
              </a:endParaRPr>
            </a:p>
          </p:txBody>
        </p:sp>
        <p:sp>
          <p:nvSpPr>
            <p:cNvPr id="25" name="Rounded Rectangle 24"/>
            <p:cNvSpPr/>
            <p:nvPr/>
          </p:nvSpPr>
          <p:spPr>
            <a:xfrm>
              <a:off x="3841027" y="1472454"/>
              <a:ext cx="3319938" cy="2874429"/>
            </a:xfrm>
            <a:prstGeom prst="roundRect">
              <a:avLst>
                <a:gd name="adj" fmla="val 4570"/>
              </a:avLst>
            </a:prstGeom>
            <a:noFill/>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solidFill>
                  <a:prstClr val="white"/>
                </a:solidFill>
                <a:latin typeface="Oswald light" panose="020B0604020202020204" charset="0"/>
              </a:endParaRPr>
            </a:p>
          </p:txBody>
        </p:sp>
        <p:sp>
          <p:nvSpPr>
            <p:cNvPr id="26" name="Rectangle 25"/>
            <p:cNvSpPr/>
            <p:nvPr/>
          </p:nvSpPr>
          <p:spPr>
            <a:xfrm>
              <a:off x="3981837" y="2058037"/>
              <a:ext cx="3057941" cy="646331"/>
            </a:xfrm>
            <a:prstGeom prst="rect">
              <a:avLst/>
            </a:prstGeom>
            <a:solidFill>
              <a:srgbClr val="F67754"/>
            </a:solidFill>
          </p:spPr>
          <p:txBody>
            <a:bodyPr wrap="square">
              <a:spAutoFit/>
            </a:bodyPr>
            <a:lstStyle/>
            <a:p>
              <a:pPr>
                <a:buClr>
                  <a:srgbClr val="C00000"/>
                </a:buClr>
              </a:pPr>
              <a:r>
                <a:rPr lang="en-IN" dirty="0" smtClean="0">
                  <a:solidFill>
                    <a:prstClr val="white"/>
                  </a:solidFill>
                  <a:latin typeface="Oswald light" panose="020B0604020202020204" charset="0"/>
                </a:rPr>
                <a:t>Need additional revenue channels. </a:t>
              </a:r>
            </a:p>
            <a:p>
              <a:pPr>
                <a:buClr>
                  <a:srgbClr val="C00000"/>
                </a:buClr>
              </a:pPr>
              <a:r>
                <a:rPr lang="en-IN" dirty="0" smtClean="0">
                  <a:solidFill>
                    <a:prstClr val="white"/>
                  </a:solidFill>
                  <a:latin typeface="Oswald light" panose="020B0604020202020204" charset="0"/>
                </a:rPr>
                <a:t>Need Private partnership</a:t>
              </a:r>
              <a:endParaRPr lang="en-IN" dirty="0">
                <a:solidFill>
                  <a:prstClr val="white"/>
                </a:solidFill>
                <a:latin typeface="Oswald light" panose="020B0604020202020204" charset="0"/>
              </a:endParaRPr>
            </a:p>
          </p:txBody>
        </p:sp>
        <p:sp>
          <p:nvSpPr>
            <p:cNvPr id="27" name="Rectangle 26"/>
            <p:cNvSpPr/>
            <p:nvPr/>
          </p:nvSpPr>
          <p:spPr>
            <a:xfrm>
              <a:off x="3981837" y="2769418"/>
              <a:ext cx="3057942" cy="1477328"/>
            </a:xfrm>
            <a:prstGeom prst="rect">
              <a:avLst/>
            </a:prstGeom>
            <a:solidFill>
              <a:srgbClr val="92D050"/>
            </a:solidFill>
          </p:spPr>
          <p:txBody>
            <a:bodyPr wrap="square">
              <a:spAutoFit/>
            </a:bodyPr>
            <a:lstStyle/>
            <a:p>
              <a:pPr marL="342900" indent="-342900">
                <a:buClr>
                  <a:srgbClr val="C00000"/>
                </a:buClr>
                <a:buFont typeface="Wingdings" panose="05000000000000000000" pitchFamily="2" charset="2"/>
                <a:buChar char="Ø"/>
              </a:pPr>
              <a:r>
                <a:rPr lang="en-IN" dirty="0">
                  <a:solidFill>
                    <a:prstClr val="black"/>
                  </a:solidFill>
                  <a:latin typeface="Oswald light" panose="020B0604020202020204" charset="0"/>
                </a:rPr>
                <a:t>Monetized the </a:t>
              </a:r>
              <a:r>
                <a:rPr lang="en-IN" dirty="0" smtClean="0">
                  <a:solidFill>
                    <a:prstClr val="black"/>
                  </a:solidFill>
                  <a:latin typeface="Oswald light" panose="020B0604020202020204" charset="0"/>
                </a:rPr>
                <a:t>assets &amp; </a:t>
              </a:r>
              <a:r>
                <a:rPr lang="en-IN" dirty="0">
                  <a:solidFill>
                    <a:prstClr val="black"/>
                  </a:solidFill>
                  <a:latin typeface="Oswald light" panose="020B0604020202020204" charset="0"/>
                </a:rPr>
                <a:t>Data</a:t>
              </a:r>
            </a:p>
            <a:p>
              <a:pPr marL="342900" indent="-342900">
                <a:buClr>
                  <a:srgbClr val="C00000"/>
                </a:buClr>
                <a:buFont typeface="Wingdings" panose="05000000000000000000" pitchFamily="2" charset="2"/>
                <a:buChar char="Ø"/>
              </a:pPr>
              <a:r>
                <a:rPr lang="en-IN" dirty="0">
                  <a:solidFill>
                    <a:prstClr val="black"/>
                  </a:solidFill>
                  <a:latin typeface="Oswald light" panose="020B0604020202020204" charset="0"/>
                </a:rPr>
                <a:t>Internet </a:t>
              </a:r>
              <a:r>
                <a:rPr lang="en-IN" dirty="0" smtClean="0">
                  <a:solidFill>
                    <a:prstClr val="black"/>
                  </a:solidFill>
                  <a:latin typeface="Oswald light" panose="020B0604020202020204" charset="0"/>
                </a:rPr>
                <a:t>ready Platforms </a:t>
              </a:r>
              <a:endParaRPr lang="en-IN" dirty="0">
                <a:solidFill>
                  <a:prstClr val="black"/>
                </a:solidFill>
                <a:latin typeface="Oswald light" panose="020B0604020202020204" charset="0"/>
              </a:endParaRPr>
            </a:p>
            <a:p>
              <a:pPr marL="342900" indent="-342900">
                <a:buClr>
                  <a:srgbClr val="C00000"/>
                </a:buClr>
                <a:buFont typeface="Wingdings" panose="05000000000000000000" pitchFamily="2" charset="2"/>
                <a:buChar char="Ø"/>
              </a:pPr>
              <a:r>
                <a:rPr lang="en-IN" dirty="0" smtClean="0">
                  <a:solidFill>
                    <a:prstClr val="black"/>
                  </a:solidFill>
                  <a:latin typeface="Oswald light" panose="020B0604020202020204" charset="0"/>
                </a:rPr>
                <a:t>Private players in food supply</a:t>
              </a:r>
              <a:endParaRPr lang="en-IN" dirty="0">
                <a:solidFill>
                  <a:prstClr val="black"/>
                </a:solidFill>
                <a:latin typeface="Oswald light" panose="020B0604020202020204" charset="0"/>
              </a:endParaRPr>
            </a:p>
            <a:p>
              <a:pPr marL="342900" indent="-342900">
                <a:buClr>
                  <a:srgbClr val="C00000"/>
                </a:buClr>
                <a:buFont typeface="Wingdings" panose="05000000000000000000" pitchFamily="2" charset="2"/>
                <a:buChar char="Ø"/>
              </a:pPr>
              <a:r>
                <a:rPr lang="en-IN" dirty="0">
                  <a:solidFill>
                    <a:prstClr val="black"/>
                  </a:solidFill>
                  <a:latin typeface="Oswald light" panose="020B0604020202020204" charset="0"/>
                </a:rPr>
                <a:t>Private party Issue </a:t>
              </a:r>
              <a:r>
                <a:rPr lang="en-IN" dirty="0" smtClean="0">
                  <a:solidFill>
                    <a:prstClr val="black"/>
                  </a:solidFill>
                  <a:latin typeface="Oswald light" panose="020B0604020202020204" charset="0"/>
                </a:rPr>
                <a:t>resolution</a:t>
              </a:r>
            </a:p>
            <a:p>
              <a:pPr marL="342900" indent="-342900">
                <a:buClr>
                  <a:srgbClr val="C00000"/>
                </a:buClr>
                <a:buFont typeface="Wingdings" panose="05000000000000000000" pitchFamily="2" charset="2"/>
                <a:buChar char="Ø"/>
              </a:pPr>
              <a:r>
                <a:rPr lang="en-IN" dirty="0" smtClean="0">
                  <a:solidFill>
                    <a:prstClr val="black"/>
                  </a:solidFill>
                  <a:latin typeface="Oswald light" panose="020B0604020202020204" charset="0"/>
                </a:rPr>
                <a:t>Improved customer experience </a:t>
              </a:r>
              <a:endParaRPr lang="en-IN" dirty="0">
                <a:solidFill>
                  <a:prstClr val="black"/>
                </a:solidFill>
                <a:latin typeface="Oswald light" panose="020B0604020202020204" charset="0"/>
              </a:endParaRPr>
            </a:p>
          </p:txBody>
        </p:sp>
      </p:grpSp>
      <p:grpSp>
        <p:nvGrpSpPr>
          <p:cNvPr id="6" name="Group 5"/>
          <p:cNvGrpSpPr/>
          <p:nvPr/>
        </p:nvGrpSpPr>
        <p:grpSpPr>
          <a:xfrm>
            <a:off x="7849009" y="1472454"/>
            <a:ext cx="3833706" cy="2408711"/>
            <a:chOff x="7513668" y="1397076"/>
            <a:chExt cx="3833706" cy="2408711"/>
          </a:xfrm>
        </p:grpSpPr>
        <p:sp>
          <p:nvSpPr>
            <p:cNvPr id="29" name="Rectangle 28"/>
            <p:cNvSpPr/>
            <p:nvPr/>
          </p:nvSpPr>
          <p:spPr>
            <a:xfrm>
              <a:off x="7622877" y="1603281"/>
              <a:ext cx="3636361" cy="369332"/>
            </a:xfrm>
            <a:prstGeom prst="rect">
              <a:avLst/>
            </a:prstGeom>
            <a:solidFill>
              <a:srgbClr val="FFFF00"/>
            </a:solidFill>
          </p:spPr>
          <p:txBody>
            <a:bodyPr wrap="square">
              <a:spAutoFit/>
            </a:bodyPr>
            <a:lstStyle/>
            <a:p>
              <a:pPr>
                <a:buClr>
                  <a:srgbClr val="C00000"/>
                </a:buClr>
              </a:pPr>
              <a:r>
                <a:rPr lang="en-IN" dirty="0" smtClean="0">
                  <a:solidFill>
                    <a:prstClr val="black"/>
                  </a:solidFill>
                  <a:latin typeface="Oswald light" panose="020B0604020202020204" charset="0"/>
                </a:rPr>
                <a:t>Rise in educated Unemployment</a:t>
              </a:r>
              <a:endParaRPr lang="en-IN" sz="1600" dirty="0">
                <a:solidFill>
                  <a:prstClr val="black"/>
                </a:solidFill>
                <a:latin typeface="Oswald light" panose="020B0604020202020204" charset="0"/>
              </a:endParaRPr>
            </a:p>
          </p:txBody>
        </p:sp>
        <p:sp>
          <p:nvSpPr>
            <p:cNvPr id="30" name="Rounded Rectangle 29"/>
            <p:cNvSpPr/>
            <p:nvPr/>
          </p:nvSpPr>
          <p:spPr>
            <a:xfrm>
              <a:off x="7513668" y="1397076"/>
              <a:ext cx="3833706" cy="2408711"/>
            </a:xfrm>
            <a:prstGeom prst="roundRect">
              <a:avLst>
                <a:gd name="adj" fmla="val 5973"/>
              </a:avLst>
            </a:prstGeom>
            <a:noFill/>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solidFill>
                  <a:prstClr val="white"/>
                </a:solidFill>
                <a:latin typeface="Oswald light" panose="020B0604020202020204" charset="0"/>
              </a:endParaRPr>
            </a:p>
          </p:txBody>
        </p:sp>
        <p:sp>
          <p:nvSpPr>
            <p:cNvPr id="31" name="Rectangle 30"/>
            <p:cNvSpPr/>
            <p:nvPr/>
          </p:nvSpPr>
          <p:spPr>
            <a:xfrm>
              <a:off x="7622876" y="2028388"/>
              <a:ext cx="3636362" cy="646331"/>
            </a:xfrm>
            <a:prstGeom prst="rect">
              <a:avLst/>
            </a:prstGeom>
            <a:solidFill>
              <a:srgbClr val="F67754"/>
            </a:solidFill>
          </p:spPr>
          <p:txBody>
            <a:bodyPr wrap="square">
              <a:spAutoFit/>
            </a:bodyPr>
            <a:lstStyle/>
            <a:p>
              <a:pPr>
                <a:buClr>
                  <a:srgbClr val="C00000"/>
                </a:buClr>
              </a:pPr>
              <a:r>
                <a:rPr lang="en-IN" dirty="0" err="1" smtClean="0">
                  <a:solidFill>
                    <a:prstClr val="white"/>
                  </a:solidFill>
                  <a:latin typeface="Oswald light" panose="020B0604020202020204" charset="0"/>
                </a:rPr>
                <a:t>Eployment</a:t>
              </a:r>
              <a:r>
                <a:rPr lang="en-IN" dirty="0" smtClean="0">
                  <a:solidFill>
                    <a:prstClr val="white"/>
                  </a:solidFill>
                  <a:latin typeface="Oswald light" panose="020B0604020202020204" charset="0"/>
                </a:rPr>
                <a:t> seeker to Employment </a:t>
              </a:r>
              <a:r>
                <a:rPr lang="en-IN" dirty="0" err="1" smtClean="0">
                  <a:solidFill>
                    <a:prstClr val="white"/>
                  </a:solidFill>
                  <a:latin typeface="Oswald light" panose="020B0604020202020204" charset="0"/>
                </a:rPr>
                <a:t>Genertator</a:t>
              </a:r>
              <a:endParaRPr lang="en-IN" dirty="0" smtClean="0">
                <a:solidFill>
                  <a:prstClr val="white"/>
                </a:solidFill>
                <a:latin typeface="Oswald light" panose="020B0604020202020204" charset="0"/>
              </a:endParaRPr>
            </a:p>
            <a:p>
              <a:pPr>
                <a:buClr>
                  <a:srgbClr val="C00000"/>
                </a:buClr>
              </a:pPr>
              <a:r>
                <a:rPr lang="en-IN" dirty="0" smtClean="0">
                  <a:solidFill>
                    <a:prstClr val="white"/>
                  </a:solidFill>
                  <a:latin typeface="Oswald light" panose="020B0604020202020204" charset="0"/>
                </a:rPr>
                <a:t>3 year tax exemption for </a:t>
              </a:r>
              <a:r>
                <a:rPr lang="en-IN" dirty="0" err="1" smtClean="0">
                  <a:solidFill>
                    <a:prstClr val="white"/>
                  </a:solidFill>
                  <a:latin typeface="Oswald light" panose="020B0604020202020204" charset="0"/>
                </a:rPr>
                <a:t>startup</a:t>
              </a:r>
              <a:endParaRPr lang="en-IN" dirty="0">
                <a:solidFill>
                  <a:prstClr val="white"/>
                </a:solidFill>
                <a:latin typeface="Oswald light" panose="020B0604020202020204" charset="0"/>
              </a:endParaRPr>
            </a:p>
          </p:txBody>
        </p:sp>
        <p:sp>
          <p:nvSpPr>
            <p:cNvPr id="32" name="Rectangle 31"/>
            <p:cNvSpPr/>
            <p:nvPr/>
          </p:nvSpPr>
          <p:spPr>
            <a:xfrm>
              <a:off x="7622875" y="2739769"/>
              <a:ext cx="3636363" cy="923330"/>
            </a:xfrm>
            <a:prstGeom prst="rect">
              <a:avLst/>
            </a:prstGeom>
            <a:solidFill>
              <a:srgbClr val="92D050"/>
            </a:solidFill>
          </p:spPr>
          <p:txBody>
            <a:bodyPr wrap="square">
              <a:spAutoFit/>
            </a:bodyPr>
            <a:lstStyle/>
            <a:p>
              <a:pPr marL="285750" indent="-285750">
                <a:buClr>
                  <a:srgbClr val="C00000"/>
                </a:buClr>
                <a:buFont typeface="Wingdings" panose="05000000000000000000" pitchFamily="2" charset="2"/>
                <a:buChar char="Ø"/>
              </a:pPr>
              <a:r>
                <a:rPr lang="en-IN" dirty="0" smtClean="0">
                  <a:solidFill>
                    <a:prstClr val="black"/>
                  </a:solidFill>
                  <a:latin typeface="Oswald light" panose="020B0604020202020204" charset="0"/>
                </a:rPr>
                <a:t>20,000 </a:t>
              </a:r>
              <a:r>
                <a:rPr lang="en-IN" dirty="0">
                  <a:solidFill>
                    <a:prstClr val="black"/>
                  </a:solidFill>
                  <a:latin typeface="Oswald light" panose="020B0604020202020204" charset="0"/>
                </a:rPr>
                <a:t>Start ups, 10 -20% YOY growth</a:t>
              </a:r>
            </a:p>
            <a:p>
              <a:pPr marL="285750" indent="-285750">
                <a:buClr>
                  <a:srgbClr val="C00000"/>
                </a:buClr>
                <a:buFont typeface="Wingdings" panose="05000000000000000000" pitchFamily="2" charset="2"/>
                <a:buChar char="Ø"/>
              </a:pPr>
              <a:r>
                <a:rPr lang="en-IN" dirty="0" smtClean="0">
                  <a:solidFill>
                    <a:prstClr val="black"/>
                  </a:solidFill>
                  <a:latin typeface="Oswald light" panose="020B0604020202020204" charset="0"/>
                </a:rPr>
                <a:t>India is 2</a:t>
              </a:r>
              <a:r>
                <a:rPr lang="en-IN" baseline="30000" dirty="0" smtClean="0">
                  <a:solidFill>
                    <a:prstClr val="black"/>
                  </a:solidFill>
                  <a:latin typeface="Oswald light" panose="020B0604020202020204" charset="0"/>
                </a:rPr>
                <a:t>nd</a:t>
              </a:r>
              <a:r>
                <a:rPr lang="en-IN" dirty="0" smtClean="0">
                  <a:solidFill>
                    <a:prstClr val="black"/>
                  </a:solidFill>
                  <a:latin typeface="Oswald light" panose="020B0604020202020204" charset="0"/>
                </a:rPr>
                <a:t> </a:t>
              </a:r>
              <a:r>
                <a:rPr lang="en-IN" dirty="0">
                  <a:solidFill>
                    <a:prstClr val="black"/>
                  </a:solidFill>
                  <a:latin typeface="Oswald light" panose="020B0604020202020204" charset="0"/>
                </a:rPr>
                <a:t>largest </a:t>
              </a:r>
              <a:r>
                <a:rPr lang="en-IN" dirty="0" smtClean="0">
                  <a:solidFill>
                    <a:prstClr val="black"/>
                  </a:solidFill>
                  <a:latin typeface="Oswald light" panose="020B0604020202020204" charset="0"/>
                </a:rPr>
                <a:t>start up in </a:t>
              </a:r>
              <a:r>
                <a:rPr lang="en-IN" dirty="0">
                  <a:solidFill>
                    <a:prstClr val="black"/>
                  </a:solidFill>
                  <a:latin typeface="Oswald light" panose="020B0604020202020204" charset="0"/>
                </a:rPr>
                <a:t>world</a:t>
              </a:r>
            </a:p>
            <a:p>
              <a:pPr marL="285750" indent="-285750">
                <a:buClr>
                  <a:srgbClr val="C00000"/>
                </a:buClr>
                <a:buFont typeface="Wingdings" panose="05000000000000000000" pitchFamily="2" charset="2"/>
                <a:buChar char="Ø"/>
              </a:pPr>
              <a:r>
                <a:rPr lang="en-IN" dirty="0" smtClean="0">
                  <a:solidFill>
                    <a:prstClr val="black"/>
                  </a:solidFill>
                  <a:latin typeface="Oswald light" panose="020B0604020202020204" charset="0"/>
                </a:rPr>
                <a:t>Walmart </a:t>
              </a:r>
              <a:r>
                <a:rPr lang="en-IN" dirty="0">
                  <a:solidFill>
                    <a:prstClr val="black"/>
                  </a:solidFill>
                  <a:latin typeface="Oswald light" panose="020B0604020202020204" charset="0"/>
                </a:rPr>
                <a:t>bought Flipkart for $16Bn</a:t>
              </a:r>
            </a:p>
          </p:txBody>
        </p:sp>
      </p:grpSp>
      <p:grpSp>
        <p:nvGrpSpPr>
          <p:cNvPr id="35" name="Group 34"/>
          <p:cNvGrpSpPr/>
          <p:nvPr/>
        </p:nvGrpSpPr>
        <p:grpSpPr>
          <a:xfrm>
            <a:off x="3989217" y="4334756"/>
            <a:ext cx="3685516" cy="2426558"/>
            <a:chOff x="7513668" y="1397076"/>
            <a:chExt cx="3833706" cy="2408711"/>
          </a:xfrm>
        </p:grpSpPr>
        <p:sp>
          <p:nvSpPr>
            <p:cNvPr id="36" name="Rectangle 35"/>
            <p:cNvSpPr/>
            <p:nvPr/>
          </p:nvSpPr>
          <p:spPr>
            <a:xfrm>
              <a:off x="7622877" y="1526162"/>
              <a:ext cx="3636361" cy="646331"/>
            </a:xfrm>
            <a:prstGeom prst="rect">
              <a:avLst/>
            </a:prstGeom>
            <a:solidFill>
              <a:srgbClr val="FFFF00"/>
            </a:solidFill>
          </p:spPr>
          <p:txBody>
            <a:bodyPr wrap="square">
              <a:spAutoFit/>
            </a:bodyPr>
            <a:lstStyle/>
            <a:p>
              <a:pPr>
                <a:buClr>
                  <a:srgbClr val="C00000"/>
                </a:buClr>
              </a:pPr>
              <a:r>
                <a:rPr lang="en-IN" dirty="0" smtClean="0">
                  <a:solidFill>
                    <a:prstClr val="black"/>
                  </a:solidFill>
                  <a:latin typeface="Oswald light" panose="020B0604020202020204" charset="0"/>
                </a:rPr>
                <a:t>29 States has different Sales tax</a:t>
              </a:r>
            </a:p>
            <a:p>
              <a:pPr>
                <a:buClr>
                  <a:srgbClr val="C00000"/>
                </a:buClr>
              </a:pPr>
              <a:r>
                <a:rPr lang="en-IN" dirty="0" smtClean="0">
                  <a:solidFill>
                    <a:prstClr val="black"/>
                  </a:solidFill>
                  <a:latin typeface="Oswald light" panose="020B0604020202020204" charset="0"/>
                </a:rPr>
                <a:t>State borders check posts leads to delay</a:t>
              </a:r>
            </a:p>
          </p:txBody>
        </p:sp>
        <p:sp>
          <p:nvSpPr>
            <p:cNvPr id="37" name="Rounded Rectangle 36"/>
            <p:cNvSpPr/>
            <p:nvPr/>
          </p:nvSpPr>
          <p:spPr>
            <a:xfrm>
              <a:off x="7513668" y="1397076"/>
              <a:ext cx="3833706" cy="2408711"/>
            </a:xfrm>
            <a:prstGeom prst="roundRect">
              <a:avLst>
                <a:gd name="adj" fmla="val 3929"/>
              </a:avLst>
            </a:prstGeom>
            <a:noFill/>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solidFill>
                  <a:prstClr val="white"/>
                </a:solidFill>
                <a:latin typeface="Oswald light" panose="020B0604020202020204" charset="0"/>
              </a:endParaRPr>
            </a:p>
          </p:txBody>
        </p:sp>
        <p:sp>
          <p:nvSpPr>
            <p:cNvPr id="38" name="Rectangle 37"/>
            <p:cNvSpPr/>
            <p:nvPr/>
          </p:nvSpPr>
          <p:spPr>
            <a:xfrm>
              <a:off x="7622876" y="2248147"/>
              <a:ext cx="3636362" cy="646331"/>
            </a:xfrm>
            <a:prstGeom prst="rect">
              <a:avLst/>
            </a:prstGeom>
            <a:solidFill>
              <a:srgbClr val="F67754"/>
            </a:solidFill>
          </p:spPr>
          <p:txBody>
            <a:bodyPr wrap="square">
              <a:spAutoFit/>
            </a:bodyPr>
            <a:lstStyle/>
            <a:p>
              <a:pPr>
                <a:buClr>
                  <a:srgbClr val="C00000"/>
                </a:buClr>
              </a:pPr>
              <a:r>
                <a:rPr lang="en-IN" dirty="0" smtClean="0">
                  <a:solidFill>
                    <a:prstClr val="white"/>
                  </a:solidFill>
                  <a:latin typeface="Oswald light" panose="020B0604020202020204" charset="0"/>
                </a:rPr>
                <a:t>GST : One Nation, One Tax </a:t>
              </a:r>
              <a:r>
                <a:rPr lang="en-IN" dirty="0" err="1" smtClean="0">
                  <a:solidFill>
                    <a:prstClr val="white"/>
                  </a:solidFill>
                  <a:latin typeface="Oswald light" panose="020B0604020202020204" charset="0"/>
                </a:rPr>
                <a:t>launced</a:t>
              </a:r>
              <a:r>
                <a:rPr lang="en-IN" dirty="0" smtClean="0">
                  <a:solidFill>
                    <a:prstClr val="white"/>
                  </a:solidFill>
                  <a:latin typeface="Oswald light" panose="020B0604020202020204" charset="0"/>
                </a:rPr>
                <a:t> in 2017</a:t>
              </a:r>
            </a:p>
            <a:p>
              <a:pPr>
                <a:buClr>
                  <a:srgbClr val="C00000"/>
                </a:buClr>
              </a:pPr>
              <a:r>
                <a:rPr lang="en-IN" dirty="0" smtClean="0">
                  <a:solidFill>
                    <a:prstClr val="white"/>
                  </a:solidFill>
                  <a:latin typeface="Oswald light" panose="020B0604020202020204" charset="0"/>
                </a:rPr>
                <a:t>100% tax collection via online system</a:t>
              </a:r>
            </a:p>
          </p:txBody>
        </p:sp>
        <p:sp>
          <p:nvSpPr>
            <p:cNvPr id="39" name="Rectangle 38"/>
            <p:cNvSpPr/>
            <p:nvPr/>
          </p:nvSpPr>
          <p:spPr>
            <a:xfrm>
              <a:off x="7622875" y="2938075"/>
              <a:ext cx="3636363" cy="646331"/>
            </a:xfrm>
            <a:prstGeom prst="rect">
              <a:avLst/>
            </a:prstGeom>
            <a:solidFill>
              <a:srgbClr val="92D050"/>
            </a:solidFill>
          </p:spPr>
          <p:txBody>
            <a:bodyPr wrap="square">
              <a:spAutoFit/>
            </a:bodyPr>
            <a:lstStyle/>
            <a:p>
              <a:pPr marL="285750" indent="-285750">
                <a:buClr>
                  <a:srgbClr val="C00000"/>
                </a:buClr>
                <a:buFont typeface="Wingdings" panose="05000000000000000000" pitchFamily="2" charset="2"/>
                <a:buChar char="Ø"/>
              </a:pPr>
              <a:r>
                <a:rPr lang="en-IN" dirty="0" smtClean="0">
                  <a:solidFill>
                    <a:prstClr val="black"/>
                  </a:solidFill>
                  <a:latin typeface="Oswald light" panose="020B0604020202020204" charset="0"/>
                </a:rPr>
                <a:t>20% improvement in goods movements</a:t>
              </a:r>
            </a:p>
            <a:p>
              <a:pPr marL="285750" indent="-285750">
                <a:buClr>
                  <a:srgbClr val="C00000"/>
                </a:buClr>
                <a:buFont typeface="Wingdings" panose="05000000000000000000" pitchFamily="2" charset="2"/>
                <a:buChar char="Ø"/>
              </a:pPr>
              <a:r>
                <a:rPr lang="en-IN" dirty="0" smtClean="0">
                  <a:solidFill>
                    <a:prstClr val="black"/>
                  </a:solidFill>
                  <a:latin typeface="Oswald light" panose="020B0604020202020204" charset="0"/>
                </a:rPr>
                <a:t>78% increase in tax payers</a:t>
              </a:r>
              <a:endParaRPr lang="en-IN" dirty="0">
                <a:solidFill>
                  <a:prstClr val="black"/>
                </a:solidFill>
                <a:latin typeface="Oswald light" panose="020B0604020202020204" charset="0"/>
              </a:endParaRPr>
            </a:p>
          </p:txBody>
        </p:sp>
      </p:grpSp>
      <p:sp>
        <p:nvSpPr>
          <p:cNvPr id="40" name="Rectangle 39"/>
          <p:cNvSpPr/>
          <p:nvPr/>
        </p:nvSpPr>
        <p:spPr>
          <a:xfrm>
            <a:off x="7958216" y="4346695"/>
            <a:ext cx="3876512" cy="1938992"/>
          </a:xfrm>
          <a:prstGeom prst="rect">
            <a:avLst/>
          </a:prstGeom>
          <a:ln>
            <a:solidFill>
              <a:schemeClr val="bg1"/>
            </a:solidFill>
          </a:ln>
        </p:spPr>
        <p:txBody>
          <a:bodyPr wrap="square">
            <a:spAutoFit/>
          </a:bodyPr>
          <a:lstStyle/>
          <a:p>
            <a:pPr>
              <a:buClr>
                <a:srgbClr val="C00000"/>
              </a:buClr>
            </a:pPr>
            <a:r>
              <a:rPr lang="en-IN" sz="2000" dirty="0" smtClean="0">
                <a:solidFill>
                  <a:prstClr val="white"/>
                </a:solidFill>
                <a:latin typeface="Oswald light" panose="020B0604020202020204" charset="0"/>
              </a:rPr>
              <a:t>Achievements </a:t>
            </a:r>
          </a:p>
          <a:p>
            <a:pPr marL="285750" indent="-285750">
              <a:buClr>
                <a:srgbClr val="FFC000"/>
              </a:buClr>
              <a:buFont typeface="Wingdings" panose="05000000000000000000" pitchFamily="2" charset="2"/>
              <a:buChar char="v"/>
            </a:pPr>
            <a:r>
              <a:rPr lang="en-IN" sz="2000" dirty="0" smtClean="0">
                <a:solidFill>
                  <a:prstClr val="white"/>
                </a:solidFill>
                <a:latin typeface="Oswald light" panose="020B0604020202020204" charset="0"/>
              </a:rPr>
              <a:t>Ease of Doing Business ranking jumped from 142 to 77 in 2014- 2018</a:t>
            </a:r>
          </a:p>
          <a:p>
            <a:pPr marL="285750" indent="-285750">
              <a:buClr>
                <a:srgbClr val="FFC000"/>
              </a:buClr>
              <a:buFont typeface="Wingdings" panose="05000000000000000000" pitchFamily="2" charset="2"/>
              <a:buChar char="v"/>
            </a:pPr>
            <a:endParaRPr lang="en-IN" sz="2000" dirty="0">
              <a:solidFill>
                <a:prstClr val="white"/>
              </a:solidFill>
              <a:latin typeface="Oswald light" panose="020B0604020202020204" charset="0"/>
            </a:endParaRPr>
          </a:p>
          <a:p>
            <a:pPr marL="285750" indent="-285750">
              <a:buClr>
                <a:srgbClr val="FFC000"/>
              </a:buClr>
              <a:buFont typeface="Wingdings" panose="05000000000000000000" pitchFamily="2" charset="2"/>
              <a:buChar char="v"/>
            </a:pPr>
            <a:r>
              <a:rPr lang="en-IN" sz="2000" dirty="0" smtClean="0">
                <a:solidFill>
                  <a:prstClr val="white"/>
                </a:solidFill>
                <a:latin typeface="Oswald light" panose="020B0604020202020204" charset="0"/>
              </a:rPr>
              <a:t>India’s </a:t>
            </a:r>
            <a:r>
              <a:rPr lang="en-IN" sz="2000" dirty="0">
                <a:solidFill>
                  <a:prstClr val="white"/>
                </a:solidFill>
                <a:latin typeface="Oswald light" panose="020B0604020202020204" charset="0"/>
              </a:rPr>
              <a:t>poverty dropped from 39% to 21% in a </a:t>
            </a:r>
            <a:r>
              <a:rPr lang="en-IN" sz="2000" dirty="0" smtClean="0">
                <a:solidFill>
                  <a:prstClr val="white"/>
                </a:solidFill>
                <a:latin typeface="Oswald light" panose="020B0604020202020204" charset="0"/>
              </a:rPr>
              <a:t>decade. </a:t>
            </a:r>
            <a:r>
              <a:rPr lang="en-IN" sz="2000" dirty="0">
                <a:solidFill>
                  <a:prstClr val="white"/>
                </a:solidFill>
                <a:latin typeface="Oswald light" panose="020B0604020202020204" charset="0"/>
              </a:rPr>
              <a:t> </a:t>
            </a:r>
            <a:r>
              <a:rPr lang="en-IN" sz="2000" dirty="0" smtClean="0">
                <a:solidFill>
                  <a:prstClr val="white"/>
                </a:solidFill>
                <a:latin typeface="Oswald light" panose="020B0604020202020204" charset="0"/>
              </a:rPr>
              <a:t>46% Reduction</a:t>
            </a:r>
          </a:p>
        </p:txBody>
      </p:sp>
    </p:spTree>
    <p:extLst>
      <p:ext uri="{BB962C8B-B14F-4D97-AF65-F5344CB8AC3E}">
        <p14:creationId xmlns:p14="http://schemas.microsoft.com/office/powerpoint/2010/main" val="13036751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707655" y="6132859"/>
            <a:ext cx="1892365" cy="28490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0954" y="2683332"/>
            <a:ext cx="3681046" cy="1192452"/>
          </a:xfrm>
          <a:prstGeom prst="rect">
            <a:avLst/>
          </a:prstGeom>
        </p:spPr>
      </p:pic>
      <p:pic>
        <p:nvPicPr>
          <p:cNvPr id="5" name="Picture 4"/>
          <p:cNvPicPr>
            <a:picLocks noChangeAspect="1"/>
          </p:cNvPicPr>
          <p:nvPr/>
        </p:nvPicPr>
        <p:blipFill>
          <a:blip r:embed="rId5"/>
          <a:stretch>
            <a:fillRect/>
          </a:stretch>
        </p:blipFill>
        <p:spPr>
          <a:xfrm>
            <a:off x="1" y="-1"/>
            <a:ext cx="2736937" cy="981636"/>
          </a:xfrm>
          <a:prstGeom prst="rect">
            <a:avLst/>
          </a:prstGeom>
        </p:spPr>
      </p:pic>
    </p:spTree>
    <p:extLst>
      <p:ext uri="{BB962C8B-B14F-4D97-AF65-F5344CB8AC3E}">
        <p14:creationId xmlns:p14="http://schemas.microsoft.com/office/powerpoint/2010/main" val="1324299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1" name="Round Diagonal Corner Rectangle 130"/>
          <p:cNvSpPr/>
          <p:nvPr/>
        </p:nvSpPr>
        <p:spPr>
          <a:xfrm>
            <a:off x="1541707" y="3053080"/>
            <a:ext cx="5582929" cy="603473"/>
          </a:xfrm>
          <a:prstGeom prst="round2DiagRect">
            <a:avLst/>
          </a:prstGeom>
          <a:solidFill>
            <a:srgbClr val="E31837">
              <a:alpha val="72000"/>
            </a:srgbClr>
          </a:solidFill>
          <a:ln w="25400" cap="flat" cmpd="sng" algn="ctr">
            <a:noFill/>
            <a:prstDash val="solid"/>
          </a:ln>
          <a:effectLst/>
        </p:spPr>
        <p:txBody>
          <a:bodyPr spcFirstLastPara="0" vert="horz" wrap="square" lIns="228974" tIns="19107" rIns="228974" bIns="19107" numCol="1" spcCol="1270" anchor="ctr" anchorCtr="0">
            <a:noAutofit/>
          </a:bodyPr>
          <a:lstStyle/>
          <a:p>
            <a:pPr defTabSz="589349">
              <a:lnSpc>
                <a:spcPct val="90000"/>
              </a:lnSpc>
              <a:spcBef>
                <a:spcPct val="0"/>
              </a:spcBef>
              <a:spcAft>
                <a:spcPct val="35000"/>
              </a:spcAft>
              <a:defRPr/>
            </a:pPr>
            <a:r>
              <a:rPr lang="en-US" sz="2000" b="1" kern="0" dirty="0" smtClean="0">
                <a:solidFill>
                  <a:prstClr val="white"/>
                </a:solidFill>
                <a:latin typeface="Oswald light" panose="020B0604020202020204" charset="0"/>
              </a:rPr>
              <a:t>About Tech Mahindra</a:t>
            </a:r>
            <a:endParaRPr lang="en-US" sz="2000" b="1" kern="0" dirty="0">
              <a:solidFill>
                <a:prstClr val="white"/>
              </a:solidFill>
              <a:latin typeface="Oswald light" panose="020B0604020202020204" charset="0"/>
            </a:endParaRPr>
          </a:p>
        </p:txBody>
      </p:sp>
      <p:sp>
        <p:nvSpPr>
          <p:cNvPr id="132" name="Round Diagonal Corner Rectangle 131"/>
          <p:cNvSpPr/>
          <p:nvPr/>
        </p:nvSpPr>
        <p:spPr>
          <a:xfrm>
            <a:off x="1582676" y="2270931"/>
            <a:ext cx="5541960" cy="603473"/>
          </a:xfrm>
          <a:prstGeom prst="round2DiagRect">
            <a:avLst/>
          </a:prstGeom>
          <a:solidFill>
            <a:srgbClr val="E31837">
              <a:alpha val="72000"/>
            </a:srgbClr>
          </a:solidFill>
          <a:ln w="25400" cap="flat" cmpd="sng" algn="ctr">
            <a:noFill/>
            <a:prstDash val="solid"/>
          </a:ln>
          <a:effectLst/>
        </p:spPr>
        <p:txBody>
          <a:bodyPr spcFirstLastPara="0" vert="horz" wrap="square" lIns="228974" tIns="19107" rIns="228974" bIns="19107" numCol="1" spcCol="1270" anchor="ctr" anchorCtr="0">
            <a:noAutofit/>
          </a:bodyPr>
          <a:lstStyle/>
          <a:p>
            <a:pPr defTabSz="589349">
              <a:lnSpc>
                <a:spcPct val="90000"/>
              </a:lnSpc>
              <a:spcBef>
                <a:spcPct val="0"/>
              </a:spcBef>
              <a:spcAft>
                <a:spcPct val="35000"/>
              </a:spcAft>
              <a:defRPr/>
            </a:pPr>
            <a:r>
              <a:rPr lang="en-US" sz="2000" b="1" kern="0" dirty="0">
                <a:solidFill>
                  <a:prstClr val="white"/>
                </a:solidFill>
                <a:latin typeface="Oswald light" panose="020B0604020202020204" charset="0"/>
              </a:rPr>
              <a:t>Transforming to a Digital Service Provider</a:t>
            </a:r>
          </a:p>
        </p:txBody>
      </p:sp>
      <p:sp>
        <p:nvSpPr>
          <p:cNvPr id="133" name="Round Diagonal Corner Rectangle 132"/>
          <p:cNvSpPr/>
          <p:nvPr/>
        </p:nvSpPr>
        <p:spPr>
          <a:xfrm>
            <a:off x="745347" y="2270931"/>
            <a:ext cx="936989" cy="603527"/>
          </a:xfrm>
          <a:prstGeom prst="round2DiagRect">
            <a:avLst/>
          </a:prstGeom>
          <a:solidFill>
            <a:sysClr val="windowText" lastClr="000000">
              <a:lumMod val="65000"/>
              <a:lumOff val="35000"/>
            </a:sysClr>
          </a:solidFill>
          <a:ln w="25400" cap="flat" cmpd="sng" algn="ctr">
            <a:noFill/>
            <a:prstDash val="solid"/>
          </a:ln>
          <a:effectLst/>
        </p:spPr>
        <p:txBody>
          <a:bodyPr spcFirstLastPara="0" vert="horz" wrap="square" lIns="228974" tIns="19107" rIns="228974" bIns="19107" numCol="1" spcCol="1270" anchor="ctr" anchorCtr="0">
            <a:noAutofit/>
          </a:bodyPr>
          <a:lstStyle/>
          <a:p>
            <a:pPr algn="ctr" defTabSz="589349">
              <a:lnSpc>
                <a:spcPct val="90000"/>
              </a:lnSpc>
              <a:spcBef>
                <a:spcPct val="0"/>
              </a:spcBef>
              <a:spcAft>
                <a:spcPct val="35000"/>
              </a:spcAft>
              <a:defRPr/>
            </a:pPr>
            <a:r>
              <a:rPr lang="en-US" sz="2000" b="1" kern="0" dirty="0" smtClean="0">
                <a:solidFill>
                  <a:prstClr val="white"/>
                </a:solidFill>
                <a:latin typeface="Oswald light" panose="020B0604020202020204" charset="0"/>
              </a:rPr>
              <a:t>1</a:t>
            </a:r>
          </a:p>
        </p:txBody>
      </p:sp>
      <p:sp>
        <p:nvSpPr>
          <p:cNvPr id="134" name="Round Diagonal Corner Rectangle 133"/>
          <p:cNvSpPr/>
          <p:nvPr/>
        </p:nvSpPr>
        <p:spPr>
          <a:xfrm>
            <a:off x="745347" y="3053084"/>
            <a:ext cx="936989" cy="603472"/>
          </a:xfrm>
          <a:prstGeom prst="round2DiagRect">
            <a:avLst/>
          </a:prstGeom>
          <a:solidFill>
            <a:sysClr val="windowText" lastClr="000000">
              <a:lumMod val="65000"/>
              <a:lumOff val="35000"/>
            </a:sysClr>
          </a:solidFill>
          <a:ln w="25400" cap="flat" cmpd="sng" algn="ctr">
            <a:noFill/>
            <a:prstDash val="solid"/>
          </a:ln>
          <a:effectLst/>
        </p:spPr>
        <p:txBody>
          <a:bodyPr spcFirstLastPara="0" vert="horz" wrap="square" lIns="228974" tIns="19107" rIns="228974" bIns="19107" numCol="1" spcCol="1270" anchor="ctr" anchorCtr="0">
            <a:noAutofit/>
          </a:bodyPr>
          <a:lstStyle/>
          <a:p>
            <a:pPr algn="ctr" defTabSz="589349">
              <a:lnSpc>
                <a:spcPct val="90000"/>
              </a:lnSpc>
              <a:spcBef>
                <a:spcPct val="0"/>
              </a:spcBef>
              <a:spcAft>
                <a:spcPct val="35000"/>
              </a:spcAft>
              <a:defRPr/>
            </a:pPr>
            <a:r>
              <a:rPr lang="en-US" sz="2000" b="1" kern="0" dirty="0" smtClean="0">
                <a:solidFill>
                  <a:prstClr val="white"/>
                </a:solidFill>
                <a:latin typeface="Oswald light" panose="020B0604020202020204" charset="0"/>
              </a:rPr>
              <a:t>2</a:t>
            </a:r>
          </a:p>
        </p:txBody>
      </p:sp>
      <p:sp>
        <p:nvSpPr>
          <p:cNvPr id="137" name="Round Diagonal Corner Rectangle 136"/>
          <p:cNvSpPr/>
          <p:nvPr/>
        </p:nvSpPr>
        <p:spPr>
          <a:xfrm>
            <a:off x="1555364" y="3830804"/>
            <a:ext cx="5569272" cy="603473"/>
          </a:xfrm>
          <a:prstGeom prst="round2DiagRect">
            <a:avLst/>
          </a:prstGeom>
          <a:solidFill>
            <a:srgbClr val="E31837">
              <a:alpha val="72000"/>
            </a:srgbClr>
          </a:solidFill>
          <a:ln w="25400" cap="flat" cmpd="sng" algn="ctr">
            <a:noFill/>
            <a:prstDash val="solid"/>
          </a:ln>
          <a:effectLst/>
        </p:spPr>
        <p:txBody>
          <a:bodyPr spcFirstLastPara="0" vert="horz" wrap="square" lIns="228974" tIns="19107" rIns="228974" bIns="19107" numCol="1" spcCol="1270" anchor="ctr" anchorCtr="0">
            <a:noAutofit/>
          </a:bodyPr>
          <a:lstStyle/>
          <a:p>
            <a:pPr defTabSz="589349">
              <a:lnSpc>
                <a:spcPct val="90000"/>
              </a:lnSpc>
              <a:spcBef>
                <a:spcPct val="0"/>
              </a:spcBef>
              <a:spcAft>
                <a:spcPct val="35000"/>
              </a:spcAft>
              <a:defRPr/>
            </a:pPr>
            <a:r>
              <a:rPr lang="en-US" sz="2000" b="1" kern="0" dirty="0" smtClean="0">
                <a:solidFill>
                  <a:prstClr val="white"/>
                </a:solidFill>
                <a:latin typeface="Oswald light" panose="020B0604020202020204" charset="0"/>
              </a:rPr>
              <a:t>Digital India – </a:t>
            </a:r>
            <a:r>
              <a:rPr lang="en-US" sz="2000" b="1" kern="0" dirty="0">
                <a:solidFill>
                  <a:prstClr val="white"/>
                </a:solidFill>
                <a:latin typeface="Oswald light" panose="020B0604020202020204" charset="0"/>
              </a:rPr>
              <a:t>A</a:t>
            </a:r>
            <a:r>
              <a:rPr lang="en-US" sz="2000" b="1" kern="0" dirty="0" smtClean="0">
                <a:solidFill>
                  <a:prstClr val="white"/>
                </a:solidFill>
                <a:latin typeface="Oswald light" panose="020B0604020202020204" charset="0"/>
              </a:rPr>
              <a:t> Case Study</a:t>
            </a:r>
          </a:p>
        </p:txBody>
      </p:sp>
      <p:sp>
        <p:nvSpPr>
          <p:cNvPr id="138" name="Round Diagonal Corner Rectangle 137"/>
          <p:cNvSpPr/>
          <p:nvPr/>
        </p:nvSpPr>
        <p:spPr>
          <a:xfrm>
            <a:off x="745347" y="3830754"/>
            <a:ext cx="936989" cy="603527"/>
          </a:xfrm>
          <a:prstGeom prst="round2DiagRect">
            <a:avLst/>
          </a:prstGeom>
          <a:solidFill>
            <a:sysClr val="windowText" lastClr="000000">
              <a:lumMod val="65000"/>
              <a:lumOff val="35000"/>
            </a:sysClr>
          </a:solidFill>
          <a:ln w="25400" cap="flat" cmpd="sng" algn="ctr">
            <a:noFill/>
            <a:prstDash val="solid"/>
          </a:ln>
          <a:effectLst/>
        </p:spPr>
        <p:txBody>
          <a:bodyPr spcFirstLastPara="0" vert="horz" wrap="square" lIns="228974" tIns="19107" rIns="228974" bIns="19107" numCol="1" spcCol="1270" anchor="ctr" anchorCtr="0">
            <a:noAutofit/>
          </a:bodyPr>
          <a:lstStyle/>
          <a:p>
            <a:pPr algn="ctr" defTabSz="589349">
              <a:lnSpc>
                <a:spcPct val="90000"/>
              </a:lnSpc>
              <a:spcBef>
                <a:spcPct val="0"/>
              </a:spcBef>
              <a:spcAft>
                <a:spcPct val="35000"/>
              </a:spcAft>
              <a:defRPr/>
            </a:pPr>
            <a:r>
              <a:rPr lang="en-US" sz="2000" b="1" kern="0" dirty="0" smtClean="0">
                <a:solidFill>
                  <a:prstClr val="white"/>
                </a:solidFill>
                <a:latin typeface="Oswald light" panose="020B0604020202020204" charset="0"/>
              </a:rPr>
              <a:t>3</a:t>
            </a:r>
          </a:p>
        </p:txBody>
      </p:sp>
      <p:sp>
        <p:nvSpPr>
          <p:cNvPr id="147" name="Title 1"/>
          <p:cNvSpPr>
            <a:spLocks noGrp="1"/>
          </p:cNvSpPr>
          <p:nvPr>
            <p:ph type="title"/>
          </p:nvPr>
        </p:nvSpPr>
        <p:spPr>
          <a:xfrm>
            <a:off x="745347" y="981634"/>
            <a:ext cx="10673796" cy="609398"/>
          </a:xfrm>
        </p:spPr>
        <p:txBody>
          <a:bodyPr/>
          <a:lstStyle/>
          <a:p>
            <a:r>
              <a:rPr lang="en-US" dirty="0">
                <a:solidFill>
                  <a:schemeClr val="bg1"/>
                </a:solidFill>
                <a:latin typeface="Oswald light" panose="020B0604020202020204" charset="0"/>
              </a:rPr>
              <a:t>Agenda</a:t>
            </a:r>
          </a:p>
        </p:txBody>
      </p:sp>
      <p:pic>
        <p:nvPicPr>
          <p:cNvPr id="12" name="Picture 11"/>
          <p:cNvPicPr>
            <a:picLocks noChangeAspect="1"/>
          </p:cNvPicPr>
          <p:nvPr/>
        </p:nvPicPr>
        <p:blipFill>
          <a:blip r:embed="rId4"/>
          <a:stretch>
            <a:fillRect/>
          </a:stretch>
        </p:blipFill>
        <p:spPr>
          <a:xfrm>
            <a:off x="1" y="-2"/>
            <a:ext cx="2736937" cy="981636"/>
          </a:xfrm>
          <a:prstGeom prst="rect">
            <a:avLst/>
          </a:prstGeom>
        </p:spPr>
      </p:pic>
    </p:spTree>
    <p:extLst>
      <p:ext uri="{BB962C8B-B14F-4D97-AF65-F5344CB8AC3E}">
        <p14:creationId xmlns:p14="http://schemas.microsoft.com/office/powerpoint/2010/main" val="1811991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4" name="Rectangle 223"/>
          <p:cNvSpPr/>
          <p:nvPr/>
        </p:nvSpPr>
        <p:spPr>
          <a:xfrm>
            <a:off x="2177770" y="490817"/>
            <a:ext cx="1976942" cy="672234"/>
          </a:xfrm>
          <a:prstGeom prst="rect">
            <a:avLst/>
          </a:prstGeom>
          <a:noFill/>
          <a:ln w="57150">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r>
              <a:rPr lang="en-US" sz="3600" dirty="0" smtClean="0">
                <a:solidFill>
                  <a:schemeClr val="bg1"/>
                </a:solidFill>
                <a:latin typeface="Oswald medium" panose="02000603000000000000" pitchFamily="2" charset="0"/>
                <a:cs typeface="Arial" pitchFamily="34" charset="0"/>
              </a:rPr>
              <a:t>India</a:t>
            </a:r>
            <a:endParaRPr lang="en-US" sz="3600" dirty="0">
              <a:solidFill>
                <a:schemeClr val="bg1"/>
              </a:solidFill>
              <a:latin typeface="Oswald medium" panose="02000603000000000000" pitchFamily="2" charset="0"/>
              <a:cs typeface="Arial" pitchFamily="34" charset="0"/>
            </a:endParaRPr>
          </a:p>
        </p:txBody>
      </p:sp>
      <p:pic>
        <p:nvPicPr>
          <p:cNvPr id="58" name="Picture 57"/>
          <p:cNvPicPr>
            <a:picLocks noChangeAspect="1"/>
          </p:cNvPicPr>
          <p:nvPr/>
        </p:nvPicPr>
        <p:blipFill>
          <a:blip r:embed="rId2"/>
          <a:stretch>
            <a:fillRect/>
          </a:stretch>
        </p:blipFill>
        <p:spPr>
          <a:xfrm>
            <a:off x="1" y="-1"/>
            <a:ext cx="2736937" cy="981636"/>
          </a:xfrm>
          <a:prstGeom prst="rect">
            <a:avLst/>
          </a:prstGeom>
        </p:spPr>
      </p:pic>
      <p:pic>
        <p:nvPicPr>
          <p:cNvPr id="59" name="Picture 10" descr="Mahindra Logo.png"/>
          <p:cNvPicPr>
            <a:picLocks noChangeAspect="1"/>
          </p:cNvPicPr>
          <p:nvPr/>
        </p:nvPicPr>
        <p:blipFill>
          <a:blip r:embed="rId3" cstate="print">
            <a:biLevel thresh="25000"/>
            <a:extLst>
              <a:ext uri="{28A0092B-C50C-407E-A947-70E740481C1C}">
                <a14:useLocalDpi xmlns:a14="http://schemas.microsoft.com/office/drawing/2010/main"/>
              </a:ext>
            </a:extLst>
          </a:blip>
          <a:srcRect/>
          <a:stretch>
            <a:fillRect/>
          </a:stretch>
        </p:blipFill>
        <p:spPr bwMode="gray">
          <a:xfrm>
            <a:off x="10755823" y="44347"/>
            <a:ext cx="1387675" cy="41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59"/>
          <p:cNvPicPr>
            <a:picLocks noChangeAspect="1"/>
          </p:cNvPicPr>
          <p:nvPr/>
        </p:nvPicPr>
        <p:blipFill rotWithShape="1">
          <a:blip r:embed="rId4" cstate="email">
            <a:extLst>
              <a:ext uri="{28A0092B-C50C-407E-A947-70E740481C1C}">
                <a14:useLocalDpi xmlns:a14="http://schemas.microsoft.com/office/drawing/2010/main" val="0"/>
              </a:ext>
            </a:extLst>
          </a:blip>
          <a:srcRect l="7970" r="7605"/>
          <a:stretch/>
        </p:blipFill>
        <p:spPr>
          <a:xfrm>
            <a:off x="6509288" y="0"/>
            <a:ext cx="5687874" cy="6858000"/>
          </a:xfrm>
          <a:prstGeom prst="rect">
            <a:avLst/>
          </a:prstGeom>
        </p:spPr>
      </p:pic>
      <p:sp>
        <p:nvSpPr>
          <p:cNvPr id="61" name="Rectangle 60"/>
          <p:cNvSpPr/>
          <p:nvPr/>
        </p:nvSpPr>
        <p:spPr>
          <a:xfrm>
            <a:off x="429304" y="981635"/>
            <a:ext cx="6079984" cy="6078587"/>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rtlCol="0" anchor="ctr"/>
          <a:lstStyle/>
          <a:p>
            <a:pPr marL="457200" indent="-457200">
              <a:spcBef>
                <a:spcPts val="2400"/>
              </a:spcBef>
              <a:spcAft>
                <a:spcPts val="1800"/>
              </a:spcAft>
              <a:buFont typeface="Wingdings" panose="05000000000000000000" pitchFamily="2" charset="2"/>
              <a:buChar char="§"/>
            </a:pPr>
            <a:r>
              <a:rPr lang="en-IN" sz="2800" dirty="0" smtClean="0">
                <a:solidFill>
                  <a:schemeClr val="bg1"/>
                </a:solidFill>
                <a:latin typeface="Oswald light" panose="02000303000000000000" pitchFamily="2" charset="0"/>
              </a:rPr>
              <a:t>Nations win in Nation</a:t>
            </a:r>
            <a:endParaRPr lang="en-IN" sz="2800" dirty="0">
              <a:solidFill>
                <a:schemeClr val="bg1"/>
              </a:solidFill>
              <a:latin typeface="Oswald light" panose="02000303000000000000" pitchFamily="2" charset="0"/>
            </a:endParaRPr>
          </a:p>
          <a:p>
            <a:pPr lvl="1"/>
            <a:r>
              <a:rPr lang="en-IN" dirty="0">
                <a:solidFill>
                  <a:schemeClr val="bg1"/>
                </a:solidFill>
              </a:rPr>
              <a:t>29 States (Culture, Language, Taxation, Labour and Land laws.) </a:t>
            </a:r>
          </a:p>
          <a:p>
            <a:pPr marL="457200" indent="-457200">
              <a:spcBef>
                <a:spcPts val="2400"/>
              </a:spcBef>
              <a:spcAft>
                <a:spcPts val="1800"/>
              </a:spcAft>
              <a:buFont typeface="Wingdings" panose="05000000000000000000" pitchFamily="2" charset="2"/>
              <a:buChar char="§"/>
            </a:pPr>
            <a:r>
              <a:rPr lang="en-IN" sz="2800" dirty="0">
                <a:solidFill>
                  <a:schemeClr val="bg1"/>
                </a:solidFill>
                <a:latin typeface="Oswald light" panose="02000303000000000000" pitchFamily="2" charset="0"/>
              </a:rPr>
              <a:t>Poverty</a:t>
            </a:r>
          </a:p>
          <a:p>
            <a:pPr marL="457200" indent="-457200">
              <a:spcBef>
                <a:spcPts val="2400"/>
              </a:spcBef>
              <a:spcAft>
                <a:spcPts val="1800"/>
              </a:spcAft>
              <a:buFont typeface="Wingdings" panose="05000000000000000000" pitchFamily="2" charset="2"/>
              <a:buChar char="§"/>
            </a:pPr>
            <a:r>
              <a:rPr lang="en-IN" sz="2800" dirty="0">
                <a:solidFill>
                  <a:schemeClr val="bg1"/>
                </a:solidFill>
                <a:latin typeface="Oswald light" panose="02000303000000000000" pitchFamily="2" charset="0"/>
              </a:rPr>
              <a:t>Mountain ranges, Rivers, Deserts</a:t>
            </a:r>
          </a:p>
          <a:p>
            <a:pPr marL="457200" indent="-457200">
              <a:spcBef>
                <a:spcPts val="2400"/>
              </a:spcBef>
              <a:spcAft>
                <a:spcPts val="1800"/>
              </a:spcAft>
              <a:buFont typeface="Wingdings" panose="05000000000000000000" pitchFamily="2" charset="2"/>
              <a:buChar char="§"/>
            </a:pPr>
            <a:r>
              <a:rPr lang="en-IN" sz="2800" dirty="0">
                <a:solidFill>
                  <a:schemeClr val="bg1"/>
                </a:solidFill>
                <a:latin typeface="Oswald light" panose="02000303000000000000" pitchFamily="2" charset="0"/>
              </a:rPr>
              <a:t>Attitude : Entrepreneurship considered as Exploiters</a:t>
            </a:r>
            <a:r>
              <a:rPr lang="en-IN" sz="2800" dirty="0" smtClean="0">
                <a:solidFill>
                  <a:schemeClr val="bg1"/>
                </a:solidFill>
                <a:latin typeface="Oswald light" panose="02000303000000000000" pitchFamily="2" charset="0"/>
              </a:rPr>
              <a:t>.</a:t>
            </a:r>
            <a:endParaRPr lang="en-IN" sz="2800" dirty="0">
              <a:solidFill>
                <a:schemeClr val="bg1"/>
              </a:solidFill>
              <a:latin typeface="Oswald light" panose="02000303000000000000" pitchFamily="2" charset="0"/>
            </a:endParaRPr>
          </a:p>
        </p:txBody>
      </p:sp>
    </p:spTree>
    <p:extLst>
      <p:ext uri="{BB962C8B-B14F-4D97-AF65-F5344CB8AC3E}">
        <p14:creationId xmlns:p14="http://schemas.microsoft.com/office/powerpoint/2010/main" val="34559505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4" name="Rectangle 113"/>
          <p:cNvSpPr/>
          <p:nvPr/>
        </p:nvSpPr>
        <p:spPr>
          <a:xfrm>
            <a:off x="6479046" y="3561378"/>
            <a:ext cx="5008106" cy="2854739"/>
          </a:xfrm>
          <a:prstGeom prst="rect">
            <a:avLst/>
          </a:prstGeom>
          <a:solidFill>
            <a:srgbClr val="F3901D"/>
          </a:solidFill>
          <a:ln w="28575" cap="flat" cmpd="sng" algn="ctr">
            <a:noFill/>
            <a:prstDash val="solid"/>
          </a:ln>
          <a:effectLst/>
        </p:spPr>
        <p:txBody>
          <a:bodyPr lIns="0" tIns="91416" rIns="0" b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kern="0" dirty="0" smtClean="0">
                <a:solidFill>
                  <a:schemeClr val="bg1"/>
                </a:solidFill>
                <a:latin typeface="Oswald Regular" panose="020B0604020202020204" charset="0"/>
                <a:cs typeface="ATT Aleck Cd" panose="020B0506020203020204" pitchFamily="34" charset="0"/>
              </a:rPr>
              <a:t>MICROSERVICES</a:t>
            </a:r>
            <a:endParaRPr lang="en-US" sz="2400" kern="0" dirty="0">
              <a:solidFill>
                <a:schemeClr val="bg1"/>
              </a:solidFill>
              <a:latin typeface="Oswald Regular" panose="020B0604020202020204" charset="0"/>
              <a:cs typeface="ATT Aleck Cd" panose="020B0506020203020204" pitchFamily="34" charset="0"/>
            </a:endParaRPr>
          </a:p>
          <a:p>
            <a:pPr marR="0" lvl="0" indent="0" algn="ctr" fontAlgn="auto">
              <a:lnSpc>
                <a:spcPct val="100000"/>
              </a:lnSpc>
              <a:spcBef>
                <a:spcPts val="0"/>
              </a:spcBef>
              <a:spcAft>
                <a:spcPts val="0"/>
              </a:spcAft>
              <a:buClrTx/>
              <a:buSzTx/>
              <a:buFontTx/>
              <a:buNone/>
              <a:tabLst/>
              <a:defRPr/>
            </a:pPr>
            <a:r>
              <a:rPr lang="en-US" sz="1600" dirty="0">
                <a:solidFill>
                  <a:schemeClr val="bg1"/>
                </a:solidFill>
                <a:latin typeface="Oswald Regular" panose="020B0604020202020204" charset="0"/>
                <a:cs typeface="ATT Aleck Cd" panose="020B0506020203020204" pitchFamily="34" charset="0"/>
              </a:rPr>
              <a:t>Business Domain/Capabilities </a:t>
            </a:r>
          </a:p>
        </p:txBody>
      </p:sp>
      <p:sp>
        <p:nvSpPr>
          <p:cNvPr id="115" name="Rectangle 114"/>
          <p:cNvSpPr/>
          <p:nvPr/>
        </p:nvSpPr>
        <p:spPr>
          <a:xfrm>
            <a:off x="2988275" y="3561378"/>
            <a:ext cx="3100290" cy="2847709"/>
          </a:xfrm>
          <a:prstGeom prst="rect">
            <a:avLst/>
          </a:prstGeom>
          <a:solidFill>
            <a:srgbClr val="E31837"/>
          </a:solidFill>
          <a:ln w="28575" cap="flat" cmpd="sng" algn="ctr">
            <a:solidFill>
              <a:srgbClr val="E31837"/>
            </a:solidFill>
            <a:prstDash val="solid"/>
          </a:ln>
          <a:effectLst/>
        </p:spPr>
        <p:txBody>
          <a:bodyPr lIns="0" tIns="91416" rIns="0" b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smtClean="0">
                <a:ln>
                  <a:noFill/>
                </a:ln>
                <a:solidFill>
                  <a:schemeClr val="bg1"/>
                </a:solidFill>
                <a:effectLst/>
                <a:uLnTx/>
                <a:uFillTx/>
                <a:latin typeface="Oswald Regular" panose="020B0604020202020204" charset="0"/>
                <a:cs typeface="ATT Aleck Cd" panose="020B0506020203020204" pitchFamily="34" charset="0"/>
              </a:rPr>
              <a:t>Monolith</a:t>
            </a:r>
          </a:p>
        </p:txBody>
      </p:sp>
      <p:sp>
        <p:nvSpPr>
          <p:cNvPr id="116" name="Rectangle 115"/>
          <p:cNvSpPr/>
          <p:nvPr/>
        </p:nvSpPr>
        <p:spPr>
          <a:xfrm>
            <a:off x="3128319" y="4606519"/>
            <a:ext cx="2815532" cy="338554"/>
          </a:xfrm>
          <a:prstGeom prst="rect">
            <a:avLst/>
          </a:prstGeom>
          <a:ln/>
        </p:spPr>
        <p:txBody>
          <a:bodyPr wrap="square">
            <a:spAutoFit/>
          </a:bodyPr>
          <a:lstStyle/>
          <a:p>
            <a:pPr algn="ctr"/>
            <a:r>
              <a:rPr lang="en-US" sz="1600" dirty="0">
                <a:solidFill>
                  <a:schemeClr val="bg1"/>
                </a:solidFill>
                <a:latin typeface="Oswald Regular" panose="020B0604020202020204" charset="0"/>
                <a:cs typeface="ATT Aleck Cd" panose="020B0506020203020204" pitchFamily="34" charset="0"/>
              </a:rPr>
              <a:t>Scoped by applications</a:t>
            </a:r>
          </a:p>
        </p:txBody>
      </p:sp>
      <p:sp>
        <p:nvSpPr>
          <p:cNvPr id="117" name="Rectangle 116"/>
          <p:cNvSpPr/>
          <p:nvPr/>
        </p:nvSpPr>
        <p:spPr>
          <a:xfrm>
            <a:off x="3128319" y="5052198"/>
            <a:ext cx="2815532" cy="338554"/>
          </a:xfrm>
          <a:prstGeom prst="rect">
            <a:avLst/>
          </a:prstGeom>
          <a:ln/>
        </p:spPr>
        <p:txBody>
          <a:bodyPr wrap="square">
            <a:spAutoFit/>
          </a:bodyPr>
          <a:lstStyle/>
          <a:p>
            <a:pPr algn="ctr"/>
            <a:r>
              <a:rPr lang="en-US" sz="1600" dirty="0">
                <a:solidFill>
                  <a:schemeClr val="bg1"/>
                </a:solidFill>
                <a:latin typeface="Oswald Regular" panose="020B0604020202020204" charset="0"/>
                <a:cs typeface="ATT Aleck Cd" panose="020B0506020203020204" pitchFamily="34" charset="0"/>
              </a:rPr>
              <a:t>Regression entire app</a:t>
            </a:r>
          </a:p>
        </p:txBody>
      </p:sp>
      <p:sp>
        <p:nvSpPr>
          <p:cNvPr id="118" name="Rectangle 117"/>
          <p:cNvSpPr/>
          <p:nvPr/>
        </p:nvSpPr>
        <p:spPr>
          <a:xfrm>
            <a:off x="3128319" y="5513482"/>
            <a:ext cx="2815532" cy="338554"/>
          </a:xfrm>
          <a:prstGeom prst="rect">
            <a:avLst/>
          </a:prstGeom>
          <a:ln/>
        </p:spPr>
        <p:txBody>
          <a:bodyPr wrap="square">
            <a:spAutoFit/>
          </a:bodyPr>
          <a:lstStyle/>
          <a:p>
            <a:pPr algn="ctr"/>
            <a:r>
              <a:rPr lang="en-US" sz="1600" dirty="0">
                <a:solidFill>
                  <a:schemeClr val="bg1"/>
                </a:solidFill>
                <a:latin typeface="Oswald Regular" panose="020B0604020202020204" charset="0"/>
                <a:cs typeface="ATT Aleck Cd" panose="020B0506020203020204" pitchFamily="34" charset="0"/>
              </a:rPr>
              <a:t>Weeks to months</a:t>
            </a:r>
          </a:p>
        </p:txBody>
      </p:sp>
      <p:sp>
        <p:nvSpPr>
          <p:cNvPr id="119" name="Rectangle 118"/>
          <p:cNvSpPr/>
          <p:nvPr/>
        </p:nvSpPr>
        <p:spPr>
          <a:xfrm>
            <a:off x="3082688" y="5903417"/>
            <a:ext cx="2940730" cy="323807"/>
          </a:xfrm>
          <a:prstGeom prst="rect">
            <a:avLst/>
          </a:prstGeom>
          <a:ln/>
        </p:spPr>
        <p:txBody>
          <a:bodyPr wrap="square">
            <a:spAutoFit/>
          </a:bodyPr>
          <a:lstStyle/>
          <a:p>
            <a:pPr algn="ctr">
              <a:lnSpc>
                <a:spcPct val="94444"/>
              </a:lnSpc>
            </a:pPr>
            <a:endParaRPr lang="en-US" sz="1600" dirty="0">
              <a:solidFill>
                <a:schemeClr val="bg1"/>
              </a:solidFill>
              <a:latin typeface="Oswald Regular" panose="020B0604020202020204" charset="0"/>
              <a:cs typeface="ATT Aleck Cd" panose="020B0506020203020204" pitchFamily="34" charset="0"/>
            </a:endParaRPr>
          </a:p>
        </p:txBody>
      </p:sp>
      <p:sp>
        <p:nvSpPr>
          <p:cNvPr id="120" name="Rectangle 119"/>
          <p:cNvSpPr/>
          <p:nvPr/>
        </p:nvSpPr>
        <p:spPr>
          <a:xfrm>
            <a:off x="6551578" y="4627606"/>
            <a:ext cx="2980179" cy="338466"/>
          </a:xfrm>
          <a:prstGeom prst="rect">
            <a:avLst/>
          </a:prstGeom>
          <a:ln/>
        </p:spPr>
        <p:txBody>
          <a:bodyPr wrap="square" anchor="ctr">
            <a:spAutoFit/>
          </a:bodyPr>
          <a:lstStyle/>
          <a:p>
            <a:pPr algn="ctr"/>
            <a:r>
              <a:rPr lang="en-US" sz="1600" dirty="0">
                <a:solidFill>
                  <a:schemeClr val="bg1"/>
                </a:solidFill>
                <a:latin typeface="Oswald Regular" panose="020B0604020202020204" charset="0"/>
                <a:cs typeface="ATT Aleck Cd" panose="020B0506020203020204" pitchFamily="34" charset="0"/>
              </a:rPr>
              <a:t>Scoped by mS</a:t>
            </a:r>
          </a:p>
        </p:txBody>
      </p:sp>
      <p:sp>
        <p:nvSpPr>
          <p:cNvPr id="121" name="Rectangle 120"/>
          <p:cNvSpPr/>
          <p:nvPr/>
        </p:nvSpPr>
        <p:spPr>
          <a:xfrm>
            <a:off x="6551578" y="5085072"/>
            <a:ext cx="2980179" cy="338466"/>
          </a:xfrm>
          <a:prstGeom prst="rect">
            <a:avLst/>
          </a:prstGeom>
          <a:ln/>
        </p:spPr>
        <p:txBody>
          <a:bodyPr wrap="square" anchor="ctr">
            <a:spAutoFit/>
          </a:bodyPr>
          <a:lstStyle/>
          <a:p>
            <a:pPr algn="ctr"/>
            <a:r>
              <a:rPr lang="en-US" sz="1600" dirty="0">
                <a:solidFill>
                  <a:schemeClr val="bg1"/>
                </a:solidFill>
                <a:latin typeface="Oswald Regular" panose="020B0604020202020204" charset="0"/>
                <a:cs typeface="ATT Aleck Cd" panose="020B0506020203020204" pitchFamily="34" charset="0"/>
              </a:rPr>
              <a:t>Regression only mS</a:t>
            </a:r>
          </a:p>
        </p:txBody>
      </p:sp>
      <p:sp>
        <p:nvSpPr>
          <p:cNvPr id="122" name="Rectangle 121"/>
          <p:cNvSpPr/>
          <p:nvPr/>
        </p:nvSpPr>
        <p:spPr>
          <a:xfrm>
            <a:off x="6551578" y="5513482"/>
            <a:ext cx="2980179" cy="338466"/>
          </a:xfrm>
          <a:prstGeom prst="rect">
            <a:avLst/>
          </a:prstGeom>
          <a:ln/>
        </p:spPr>
        <p:txBody>
          <a:bodyPr wrap="square" anchor="ctr">
            <a:spAutoFit/>
          </a:bodyPr>
          <a:lstStyle/>
          <a:p>
            <a:pPr algn="ctr"/>
            <a:r>
              <a:rPr lang="en-US" sz="1600" dirty="0">
                <a:solidFill>
                  <a:schemeClr val="bg1"/>
                </a:solidFill>
                <a:latin typeface="Oswald Regular" panose="020B0604020202020204" charset="0"/>
                <a:cs typeface="ATT Aleck Cd" panose="020B0506020203020204" pitchFamily="34" charset="0"/>
              </a:rPr>
              <a:t>Hours to days</a:t>
            </a:r>
          </a:p>
        </p:txBody>
      </p:sp>
      <p:sp>
        <p:nvSpPr>
          <p:cNvPr id="123" name="Rectangle 122"/>
          <p:cNvSpPr/>
          <p:nvPr/>
        </p:nvSpPr>
        <p:spPr>
          <a:xfrm>
            <a:off x="6430320" y="6005662"/>
            <a:ext cx="3222692" cy="323723"/>
          </a:xfrm>
          <a:prstGeom prst="rect">
            <a:avLst/>
          </a:prstGeom>
          <a:ln/>
        </p:spPr>
        <p:txBody>
          <a:bodyPr wrap="square" anchor="ctr">
            <a:spAutoFit/>
          </a:bodyPr>
          <a:lstStyle/>
          <a:p>
            <a:pPr algn="ctr">
              <a:lnSpc>
                <a:spcPct val="94444"/>
              </a:lnSpc>
            </a:pPr>
            <a:r>
              <a:rPr lang="en-US" sz="1600" dirty="0">
                <a:solidFill>
                  <a:schemeClr val="bg1"/>
                </a:solidFill>
                <a:latin typeface="Oswald Regular" panose="020B0604020202020204" charset="0"/>
                <a:cs typeface="ATT Aleck Cd" panose="020B0506020203020204" pitchFamily="34" charset="0"/>
              </a:rPr>
              <a:t>Data Localized to Business Capability</a:t>
            </a:r>
          </a:p>
        </p:txBody>
      </p:sp>
      <p:sp>
        <p:nvSpPr>
          <p:cNvPr id="124" name="Rectangle 123"/>
          <p:cNvSpPr/>
          <p:nvPr/>
        </p:nvSpPr>
        <p:spPr>
          <a:xfrm>
            <a:off x="601562" y="4563183"/>
            <a:ext cx="3246107" cy="413130"/>
          </a:xfrm>
          <a:prstGeom prst="rect">
            <a:avLst/>
          </a:prstGeom>
          <a:noFill/>
          <a:ln w="9525"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smtClean="0">
                <a:ln>
                  <a:noFill/>
                </a:ln>
                <a:solidFill>
                  <a:schemeClr val="bg1"/>
                </a:solidFill>
                <a:effectLst/>
                <a:uLnTx/>
                <a:uFillTx/>
                <a:latin typeface="Oswald Regular" panose="020B0604020202020204" charset="0"/>
                <a:cs typeface="ATT Aleck Cd" panose="020B0506020203020204" pitchFamily="34" charset="0"/>
              </a:rPr>
              <a:t>Projects</a:t>
            </a:r>
          </a:p>
        </p:txBody>
      </p:sp>
      <p:sp>
        <p:nvSpPr>
          <p:cNvPr id="125" name="Rectangle 124"/>
          <p:cNvSpPr/>
          <p:nvPr/>
        </p:nvSpPr>
        <p:spPr>
          <a:xfrm>
            <a:off x="601562" y="4978476"/>
            <a:ext cx="3246107" cy="413130"/>
          </a:xfrm>
          <a:prstGeom prst="rect">
            <a:avLst/>
          </a:prstGeom>
          <a:noFill/>
          <a:ln w="9525"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smtClean="0">
                <a:ln>
                  <a:noFill/>
                </a:ln>
                <a:solidFill>
                  <a:schemeClr val="bg1"/>
                </a:solidFill>
                <a:effectLst/>
                <a:uLnTx/>
                <a:uFillTx/>
                <a:latin typeface="Oswald Regular" panose="020B0604020202020204" charset="0"/>
                <a:cs typeface="ATT Aleck Cd" panose="020B0506020203020204" pitchFamily="34" charset="0"/>
              </a:rPr>
              <a:t>Testing</a:t>
            </a:r>
          </a:p>
        </p:txBody>
      </p:sp>
      <p:sp>
        <p:nvSpPr>
          <p:cNvPr id="126" name="Rectangle 125"/>
          <p:cNvSpPr/>
          <p:nvPr/>
        </p:nvSpPr>
        <p:spPr>
          <a:xfrm>
            <a:off x="601562" y="5476149"/>
            <a:ext cx="3246107" cy="413130"/>
          </a:xfrm>
          <a:prstGeom prst="rect">
            <a:avLst/>
          </a:prstGeom>
          <a:noFill/>
          <a:ln w="9525"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smtClean="0">
                <a:ln>
                  <a:noFill/>
                </a:ln>
                <a:solidFill>
                  <a:schemeClr val="bg1"/>
                </a:solidFill>
                <a:effectLst/>
                <a:uLnTx/>
                <a:uFillTx/>
                <a:latin typeface="Oswald Regular" panose="020B0604020202020204" charset="0"/>
                <a:cs typeface="ATT Aleck Cd" panose="020B0506020203020204" pitchFamily="34" charset="0"/>
              </a:rPr>
              <a:t>Time to Market</a:t>
            </a:r>
          </a:p>
        </p:txBody>
      </p:sp>
      <p:sp>
        <p:nvSpPr>
          <p:cNvPr id="127" name="Rectangle 126"/>
          <p:cNvSpPr/>
          <p:nvPr/>
        </p:nvSpPr>
        <p:spPr>
          <a:xfrm>
            <a:off x="601562" y="5956505"/>
            <a:ext cx="3246107" cy="413130"/>
          </a:xfrm>
          <a:prstGeom prst="rect">
            <a:avLst/>
          </a:prstGeom>
          <a:noFill/>
          <a:ln w="9525"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smtClean="0">
                <a:ln>
                  <a:noFill/>
                </a:ln>
                <a:solidFill>
                  <a:schemeClr val="bg1"/>
                </a:solidFill>
                <a:effectLst/>
                <a:uLnTx/>
                <a:uFillTx/>
                <a:latin typeface="Oswald Regular" panose="020B0604020202020204" charset="0"/>
                <a:cs typeface="ATT Aleck Cd" panose="020B0506020203020204" pitchFamily="34" charset="0"/>
              </a:rPr>
              <a:t>Data Powered</a:t>
            </a:r>
          </a:p>
        </p:txBody>
      </p:sp>
      <p:cxnSp>
        <p:nvCxnSpPr>
          <p:cNvPr id="128" name="Straight Connector 127"/>
          <p:cNvCxnSpPr/>
          <p:nvPr/>
        </p:nvCxnSpPr>
        <p:spPr>
          <a:xfrm>
            <a:off x="542583" y="5004856"/>
            <a:ext cx="10878526" cy="0"/>
          </a:xfrm>
          <a:prstGeom prst="line">
            <a:avLst/>
          </a:prstGeom>
          <a:noFill/>
          <a:ln w="6350" cap="flat" cmpd="sng" algn="ctr">
            <a:solidFill>
              <a:schemeClr val="bg1"/>
            </a:solidFill>
            <a:prstDash val="sysDash"/>
          </a:ln>
          <a:effectLst/>
        </p:spPr>
      </p:cxnSp>
      <p:cxnSp>
        <p:nvCxnSpPr>
          <p:cNvPr id="129" name="Straight Connector 128"/>
          <p:cNvCxnSpPr/>
          <p:nvPr/>
        </p:nvCxnSpPr>
        <p:spPr>
          <a:xfrm>
            <a:off x="542583" y="5457538"/>
            <a:ext cx="10878526" cy="0"/>
          </a:xfrm>
          <a:prstGeom prst="line">
            <a:avLst/>
          </a:prstGeom>
          <a:noFill/>
          <a:ln w="6350" cap="flat" cmpd="sng" algn="ctr">
            <a:solidFill>
              <a:schemeClr val="bg1"/>
            </a:solidFill>
            <a:prstDash val="sysDash"/>
          </a:ln>
          <a:effectLst/>
        </p:spPr>
      </p:cxnSp>
      <p:cxnSp>
        <p:nvCxnSpPr>
          <p:cNvPr id="130" name="Straight Connector 129"/>
          <p:cNvCxnSpPr/>
          <p:nvPr/>
        </p:nvCxnSpPr>
        <p:spPr>
          <a:xfrm>
            <a:off x="542583" y="5910220"/>
            <a:ext cx="10878526" cy="0"/>
          </a:xfrm>
          <a:prstGeom prst="line">
            <a:avLst/>
          </a:prstGeom>
          <a:noFill/>
          <a:ln w="6350" cap="flat" cmpd="sng" algn="ctr">
            <a:solidFill>
              <a:schemeClr val="bg1"/>
            </a:solidFill>
            <a:prstDash val="sysDash"/>
          </a:ln>
          <a:effectLst/>
        </p:spPr>
      </p:cxnSp>
      <p:cxnSp>
        <p:nvCxnSpPr>
          <p:cNvPr id="131" name="Straight Connector 130"/>
          <p:cNvCxnSpPr/>
          <p:nvPr/>
        </p:nvCxnSpPr>
        <p:spPr>
          <a:xfrm>
            <a:off x="542583" y="4552174"/>
            <a:ext cx="10878526" cy="0"/>
          </a:xfrm>
          <a:prstGeom prst="line">
            <a:avLst/>
          </a:prstGeom>
          <a:noFill/>
          <a:ln w="6350" cap="flat" cmpd="sng" algn="ctr">
            <a:solidFill>
              <a:schemeClr val="bg1"/>
            </a:solidFill>
            <a:prstDash val="sysDash"/>
          </a:ln>
          <a:effectLst/>
        </p:spPr>
      </p:cxnSp>
      <p:sp>
        <p:nvSpPr>
          <p:cNvPr id="132" name="Rectangle 131"/>
          <p:cNvSpPr/>
          <p:nvPr/>
        </p:nvSpPr>
        <p:spPr>
          <a:xfrm>
            <a:off x="568145" y="4072524"/>
            <a:ext cx="2189420" cy="461665"/>
          </a:xfrm>
          <a:prstGeom prst="rect">
            <a:avLst/>
          </a:prstGeom>
          <a:noFill/>
          <a:ln>
            <a:noFill/>
          </a:ln>
        </p:spPr>
        <p:txBody>
          <a:bodyPr wrap="square" anchor="t">
            <a:spAutoFit/>
          </a:bodyPr>
          <a:lstStyle/>
          <a:p>
            <a:r>
              <a:rPr lang="en-US" sz="2400" dirty="0">
                <a:solidFill>
                  <a:schemeClr val="bg1"/>
                </a:solidFill>
                <a:latin typeface="Oswald Regular" panose="020B0604020202020204" charset="0"/>
                <a:cs typeface="ATT Aleck Cd" panose="020B0506020203020204" pitchFamily="34" charset="0"/>
              </a:rPr>
              <a:t>Key Features</a:t>
            </a:r>
          </a:p>
        </p:txBody>
      </p:sp>
      <p:sp>
        <p:nvSpPr>
          <p:cNvPr id="133" name="Right Arrow 343"/>
          <p:cNvSpPr/>
          <p:nvPr/>
        </p:nvSpPr>
        <p:spPr>
          <a:xfrm>
            <a:off x="6169026" y="4660497"/>
            <a:ext cx="237872" cy="233005"/>
          </a:xfrm>
          <a:prstGeom prst="rightArrow">
            <a:avLst>
              <a:gd name="adj1" fmla="val 50000"/>
              <a:gd name="adj2" fmla="val 50000"/>
            </a:avLst>
          </a:prstGeom>
          <a:solidFill>
            <a:schemeClr val="bg1"/>
          </a:solidFill>
          <a:ln w="9525"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chemeClr val="bg1"/>
              </a:solidFill>
              <a:effectLst/>
              <a:uLnTx/>
              <a:uFillTx/>
              <a:latin typeface="ATT Aleck Cd" panose="020B0506020203020204" pitchFamily="34" charset="0"/>
              <a:ea typeface="+mn-ea"/>
              <a:cs typeface="ATT Aleck Cd" panose="020B0506020203020204" pitchFamily="34" charset="0"/>
            </a:endParaRPr>
          </a:p>
        </p:txBody>
      </p:sp>
      <p:sp>
        <p:nvSpPr>
          <p:cNvPr id="134" name="Right Arrow 343"/>
          <p:cNvSpPr/>
          <p:nvPr/>
        </p:nvSpPr>
        <p:spPr>
          <a:xfrm>
            <a:off x="6169026" y="5074656"/>
            <a:ext cx="237872" cy="233005"/>
          </a:xfrm>
          <a:prstGeom prst="rightArrow">
            <a:avLst>
              <a:gd name="adj1" fmla="val 50000"/>
              <a:gd name="adj2" fmla="val 50000"/>
            </a:avLst>
          </a:prstGeom>
          <a:solidFill>
            <a:schemeClr val="bg1"/>
          </a:solidFill>
          <a:ln w="9525"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chemeClr val="bg1"/>
              </a:solidFill>
              <a:effectLst/>
              <a:uLnTx/>
              <a:uFillTx/>
              <a:latin typeface="ATT Aleck Cd" panose="020B0506020203020204" pitchFamily="34" charset="0"/>
              <a:ea typeface="+mn-ea"/>
              <a:cs typeface="ATT Aleck Cd" panose="020B0506020203020204" pitchFamily="34" charset="0"/>
            </a:endParaRPr>
          </a:p>
        </p:txBody>
      </p:sp>
      <p:sp>
        <p:nvSpPr>
          <p:cNvPr id="135" name="Right Arrow 343"/>
          <p:cNvSpPr/>
          <p:nvPr/>
        </p:nvSpPr>
        <p:spPr>
          <a:xfrm>
            <a:off x="6169026" y="5486377"/>
            <a:ext cx="237872" cy="233005"/>
          </a:xfrm>
          <a:prstGeom prst="rightArrow">
            <a:avLst>
              <a:gd name="adj1" fmla="val 50000"/>
              <a:gd name="adj2" fmla="val 50000"/>
            </a:avLst>
          </a:prstGeom>
          <a:solidFill>
            <a:schemeClr val="bg1"/>
          </a:solidFill>
          <a:ln w="9525"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chemeClr val="bg1"/>
              </a:solidFill>
              <a:effectLst/>
              <a:uLnTx/>
              <a:uFillTx/>
              <a:latin typeface="ATT Aleck Cd" panose="020B0506020203020204" pitchFamily="34" charset="0"/>
              <a:ea typeface="+mn-ea"/>
              <a:cs typeface="ATT Aleck Cd" panose="020B0506020203020204" pitchFamily="34" charset="0"/>
            </a:endParaRPr>
          </a:p>
        </p:txBody>
      </p:sp>
      <p:sp>
        <p:nvSpPr>
          <p:cNvPr id="136" name="Right Arrow 343"/>
          <p:cNvSpPr/>
          <p:nvPr/>
        </p:nvSpPr>
        <p:spPr>
          <a:xfrm>
            <a:off x="6169026" y="6046568"/>
            <a:ext cx="237872" cy="233005"/>
          </a:xfrm>
          <a:prstGeom prst="rightArrow">
            <a:avLst>
              <a:gd name="adj1" fmla="val 50000"/>
              <a:gd name="adj2" fmla="val 50000"/>
            </a:avLst>
          </a:prstGeom>
          <a:solidFill>
            <a:schemeClr val="bg1"/>
          </a:solidFill>
          <a:ln w="9525"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chemeClr val="bg1"/>
              </a:solidFill>
              <a:effectLst/>
              <a:uLnTx/>
              <a:uFillTx/>
              <a:latin typeface="ATT Aleck Cd" panose="020B0506020203020204" pitchFamily="34" charset="0"/>
              <a:ea typeface="+mn-ea"/>
              <a:cs typeface="ATT Aleck Cd" panose="020B0506020203020204" pitchFamily="34" charset="0"/>
            </a:endParaRPr>
          </a:p>
        </p:txBody>
      </p:sp>
      <p:sp>
        <p:nvSpPr>
          <p:cNvPr id="140" name="TextBox 139"/>
          <p:cNvSpPr txBox="1"/>
          <p:nvPr/>
        </p:nvSpPr>
        <p:spPr>
          <a:xfrm>
            <a:off x="9589904" y="4293751"/>
            <a:ext cx="528029" cy="234901"/>
          </a:xfrm>
          <a:prstGeom prst="rect">
            <a:avLst/>
          </a:prstGeom>
          <a:noFill/>
          <a:ln>
            <a:noFill/>
          </a:ln>
        </p:spPr>
        <p:txBody>
          <a:bodyPr wrap="none" lIns="0" tIns="0" rIns="0" bIns="0" rtlCol="0">
            <a:noAutofit/>
          </a:bodyPr>
          <a:lstStyle/>
          <a:p>
            <a:pPr algn="ctr"/>
            <a:r>
              <a:rPr lang="en-US" sz="1400" dirty="0">
                <a:solidFill>
                  <a:schemeClr val="bg1"/>
                </a:solidFill>
                <a:latin typeface="Oswald Regular" panose="020B0604020202020204" charset="0"/>
                <a:cs typeface="ATT Aleck Cd" panose="020B0506020203020204" pitchFamily="34" charset="0"/>
              </a:rPr>
              <a:t>Cost</a:t>
            </a:r>
          </a:p>
        </p:txBody>
      </p:sp>
      <p:sp>
        <p:nvSpPr>
          <p:cNvPr id="141" name="TextBox 140"/>
          <p:cNvSpPr txBox="1"/>
          <p:nvPr/>
        </p:nvSpPr>
        <p:spPr>
          <a:xfrm>
            <a:off x="10117932" y="4290972"/>
            <a:ext cx="628890" cy="234901"/>
          </a:xfrm>
          <a:prstGeom prst="rect">
            <a:avLst/>
          </a:prstGeom>
          <a:noFill/>
          <a:ln>
            <a:noFill/>
          </a:ln>
        </p:spPr>
        <p:txBody>
          <a:bodyPr wrap="none" lIns="0" tIns="0" rIns="0" bIns="0" rtlCol="0">
            <a:noAutofit/>
          </a:bodyPr>
          <a:lstStyle/>
          <a:p>
            <a:pPr algn="ctr"/>
            <a:r>
              <a:rPr lang="en-US" sz="1400" dirty="0">
                <a:solidFill>
                  <a:schemeClr val="bg1"/>
                </a:solidFill>
                <a:latin typeface="Oswald Regular" panose="020B0604020202020204" charset="0"/>
                <a:cs typeface="ATT Aleck Cd" panose="020B0506020203020204" pitchFamily="34" charset="0"/>
              </a:rPr>
              <a:t>Speed</a:t>
            </a:r>
          </a:p>
        </p:txBody>
      </p:sp>
      <p:sp>
        <p:nvSpPr>
          <p:cNvPr id="142" name="TextBox 141"/>
          <p:cNvSpPr txBox="1"/>
          <p:nvPr/>
        </p:nvSpPr>
        <p:spPr>
          <a:xfrm>
            <a:off x="10746827" y="4288102"/>
            <a:ext cx="689181" cy="234901"/>
          </a:xfrm>
          <a:prstGeom prst="rect">
            <a:avLst/>
          </a:prstGeom>
          <a:noFill/>
          <a:ln>
            <a:noFill/>
          </a:ln>
        </p:spPr>
        <p:txBody>
          <a:bodyPr wrap="none" lIns="0" tIns="0" rIns="0" bIns="0" rtlCol="0">
            <a:noAutofit/>
          </a:bodyPr>
          <a:lstStyle/>
          <a:p>
            <a:pPr algn="ctr"/>
            <a:r>
              <a:rPr lang="en-US" sz="1400" dirty="0">
                <a:solidFill>
                  <a:schemeClr val="bg1"/>
                </a:solidFill>
                <a:latin typeface="Oswald Regular" panose="020B0604020202020204" charset="0"/>
                <a:cs typeface="ATT Aleck Cd" panose="020B0506020203020204" pitchFamily="34" charset="0"/>
              </a:rPr>
              <a:t>Quality</a:t>
            </a:r>
          </a:p>
        </p:txBody>
      </p:sp>
      <p:cxnSp>
        <p:nvCxnSpPr>
          <p:cNvPr id="143" name="Straight Connector 142"/>
          <p:cNvCxnSpPr/>
          <p:nvPr/>
        </p:nvCxnSpPr>
        <p:spPr>
          <a:xfrm>
            <a:off x="10117933" y="4315473"/>
            <a:ext cx="0" cy="2102572"/>
          </a:xfrm>
          <a:prstGeom prst="line">
            <a:avLst/>
          </a:prstGeom>
          <a:noFill/>
          <a:ln w="6350" cap="flat" cmpd="sng" algn="ctr">
            <a:solidFill>
              <a:schemeClr val="bg1"/>
            </a:solidFill>
            <a:prstDash val="solid"/>
          </a:ln>
          <a:effectLst/>
        </p:spPr>
      </p:cxnSp>
      <p:cxnSp>
        <p:nvCxnSpPr>
          <p:cNvPr id="144" name="Straight Connector 143"/>
          <p:cNvCxnSpPr/>
          <p:nvPr/>
        </p:nvCxnSpPr>
        <p:spPr>
          <a:xfrm>
            <a:off x="10746826" y="4315473"/>
            <a:ext cx="0" cy="2102572"/>
          </a:xfrm>
          <a:prstGeom prst="line">
            <a:avLst/>
          </a:prstGeom>
          <a:noFill/>
          <a:ln w="6350" cap="flat" cmpd="sng" algn="ctr">
            <a:solidFill>
              <a:schemeClr val="bg1"/>
            </a:solidFill>
            <a:prstDash val="solid"/>
          </a:ln>
          <a:effectLst/>
        </p:spPr>
      </p:cxnSp>
      <p:cxnSp>
        <p:nvCxnSpPr>
          <p:cNvPr id="145" name="Straight Connector 144"/>
          <p:cNvCxnSpPr/>
          <p:nvPr/>
        </p:nvCxnSpPr>
        <p:spPr>
          <a:xfrm>
            <a:off x="9589902" y="4315473"/>
            <a:ext cx="0" cy="2102572"/>
          </a:xfrm>
          <a:prstGeom prst="line">
            <a:avLst/>
          </a:prstGeom>
          <a:noFill/>
          <a:ln w="6350" cap="flat" cmpd="sng" algn="ctr">
            <a:solidFill>
              <a:schemeClr val="bg1"/>
            </a:solidFill>
            <a:prstDash val="solid"/>
          </a:ln>
          <a:effectLst/>
        </p:spPr>
      </p:cxnSp>
      <p:sp>
        <p:nvSpPr>
          <p:cNvPr id="171" name="Right Arrow 19">
            <a:extLst>
              <a:ext uri="{FF2B5EF4-FFF2-40B4-BE49-F238E27FC236}">
                <a16:creationId xmlns:a16="http://schemas.microsoft.com/office/drawing/2014/main" xmlns="" id="{80D67E9C-A281-4052-BBB7-A0175756D71C}"/>
              </a:ext>
            </a:extLst>
          </p:cNvPr>
          <p:cNvSpPr/>
          <p:nvPr/>
        </p:nvSpPr>
        <p:spPr>
          <a:xfrm>
            <a:off x="5072972" y="2218875"/>
            <a:ext cx="298004" cy="187100"/>
          </a:xfrm>
          <a:prstGeom prst="rightArrow">
            <a:avLst/>
          </a:prstGeom>
          <a:solidFill>
            <a:schemeClr val="bg1"/>
          </a:solidFill>
          <a:ln w="9525"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dirty="0" smtClean="0">
              <a:ln>
                <a:noFill/>
              </a:ln>
              <a:solidFill>
                <a:prstClr val="white"/>
              </a:solidFill>
              <a:effectLst/>
              <a:uLnTx/>
              <a:uFillTx/>
              <a:latin typeface="ATT Aleck Cd" panose="020B0506020203020204" pitchFamily="34" charset="0"/>
              <a:ea typeface="+mn-ea"/>
              <a:cs typeface="ATT Aleck Cd" panose="020B0506020203020204" pitchFamily="34" charset="0"/>
            </a:endParaRPr>
          </a:p>
        </p:txBody>
      </p:sp>
      <p:grpSp>
        <p:nvGrpSpPr>
          <p:cNvPr id="200" name="Group 199">
            <a:extLst>
              <a:ext uri="{FF2B5EF4-FFF2-40B4-BE49-F238E27FC236}">
                <a16:creationId xmlns:a16="http://schemas.microsoft.com/office/drawing/2014/main" xmlns="" id="{CA01D086-227A-4051-94CB-5809F1754450}"/>
              </a:ext>
            </a:extLst>
          </p:cNvPr>
          <p:cNvGrpSpPr/>
          <p:nvPr/>
        </p:nvGrpSpPr>
        <p:grpSpPr>
          <a:xfrm>
            <a:off x="3803019" y="1684478"/>
            <a:ext cx="1136646" cy="1452952"/>
            <a:chOff x="2950388" y="1446588"/>
            <a:chExt cx="2299093" cy="2748158"/>
          </a:xfrm>
        </p:grpSpPr>
        <p:sp>
          <p:nvSpPr>
            <p:cNvPr id="203" name="Rectangle 202">
              <a:extLst>
                <a:ext uri="{FF2B5EF4-FFF2-40B4-BE49-F238E27FC236}">
                  <a16:creationId xmlns:a16="http://schemas.microsoft.com/office/drawing/2014/main" xmlns="" id="{C0534E19-B56D-45CE-95F9-6A63D99CF11D}"/>
                </a:ext>
              </a:extLst>
            </p:cNvPr>
            <p:cNvSpPr/>
            <p:nvPr/>
          </p:nvSpPr>
          <p:spPr>
            <a:xfrm rot="5400000">
              <a:off x="3288797" y="1345714"/>
              <a:ext cx="1387560" cy="1589307"/>
            </a:xfrm>
            <a:prstGeom prst="rect">
              <a:avLst/>
            </a:prstGeom>
            <a:solidFill>
              <a:sysClr val="window" lastClr="FFFFFF"/>
            </a:solidFill>
            <a:ln w="25400" cap="flat" cmpd="sng" algn="ctr">
              <a:solidFill>
                <a:schemeClr val="bg2">
                  <a:lumMod val="90000"/>
                </a:schemeClr>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dirty="0" smtClean="0">
                <a:ln>
                  <a:noFill/>
                </a:ln>
                <a:solidFill>
                  <a:srgbClr val="009FDB"/>
                </a:solidFill>
                <a:effectLst/>
                <a:uLnTx/>
                <a:uFillTx/>
                <a:latin typeface="ATT Aleck Cd" panose="020B0506020203020204" pitchFamily="34" charset="0"/>
                <a:ea typeface="+mn-ea"/>
                <a:cs typeface="ATT Aleck Cd" panose="020B0506020203020204" pitchFamily="34" charset="0"/>
              </a:endParaRPr>
            </a:p>
          </p:txBody>
        </p:sp>
        <p:sp>
          <p:nvSpPr>
            <p:cNvPr id="204" name="Rectangle 203">
              <a:extLst>
                <a:ext uri="{FF2B5EF4-FFF2-40B4-BE49-F238E27FC236}">
                  <a16:creationId xmlns:a16="http://schemas.microsoft.com/office/drawing/2014/main" xmlns="" id="{67EBFB81-A7CD-49EE-B222-951C9D098205}"/>
                </a:ext>
              </a:extLst>
            </p:cNvPr>
            <p:cNvSpPr/>
            <p:nvPr/>
          </p:nvSpPr>
          <p:spPr>
            <a:xfrm rot="5400000">
              <a:off x="3118205" y="1591520"/>
              <a:ext cx="1465894" cy="1591910"/>
            </a:xfrm>
            <a:prstGeom prst="rect">
              <a:avLst/>
            </a:prstGeom>
            <a:solidFill>
              <a:sysClr val="window" lastClr="FFFFFF"/>
            </a:solidFill>
            <a:ln w="25400" cap="flat" cmpd="sng" algn="ctr">
              <a:solidFill>
                <a:schemeClr val="bg2">
                  <a:lumMod val="90000"/>
                </a:schemeClr>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dirty="0" smtClean="0">
                <a:ln>
                  <a:noFill/>
                </a:ln>
                <a:solidFill>
                  <a:srgbClr val="009FDB"/>
                </a:solidFill>
                <a:effectLst/>
                <a:uLnTx/>
                <a:uFillTx/>
                <a:latin typeface="ATT Aleck Cd" panose="020B0506020203020204" pitchFamily="34" charset="0"/>
                <a:ea typeface="+mn-ea"/>
                <a:cs typeface="ATT Aleck Cd" panose="020B0506020203020204" pitchFamily="34" charset="0"/>
              </a:endParaRPr>
            </a:p>
          </p:txBody>
        </p:sp>
        <p:sp>
          <p:nvSpPr>
            <p:cNvPr id="205" name="Rectangle 204">
              <a:extLst>
                <a:ext uri="{FF2B5EF4-FFF2-40B4-BE49-F238E27FC236}">
                  <a16:creationId xmlns:a16="http://schemas.microsoft.com/office/drawing/2014/main" xmlns="" id="{1CEDDC17-955B-40E0-B6DE-82F273F2BC6E}"/>
                </a:ext>
              </a:extLst>
            </p:cNvPr>
            <p:cNvSpPr/>
            <p:nvPr/>
          </p:nvSpPr>
          <p:spPr>
            <a:xfrm rot="5400000">
              <a:off x="3047153" y="1780054"/>
              <a:ext cx="1352413" cy="1545944"/>
            </a:xfrm>
            <a:prstGeom prst="rect">
              <a:avLst/>
            </a:prstGeom>
            <a:solidFill>
              <a:sysClr val="window" lastClr="FFFFFF"/>
            </a:solidFill>
            <a:ln w="25400" cap="flat" cmpd="sng" algn="ctr">
              <a:solidFill>
                <a:schemeClr val="bg2">
                  <a:lumMod val="90000"/>
                </a:schemeClr>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dirty="0" smtClean="0">
                <a:ln>
                  <a:noFill/>
                </a:ln>
                <a:solidFill>
                  <a:srgbClr val="009FDB"/>
                </a:solidFill>
                <a:effectLst/>
                <a:uLnTx/>
                <a:uFillTx/>
                <a:latin typeface="ATT Aleck Cd" panose="020B0506020203020204" pitchFamily="34" charset="0"/>
                <a:ea typeface="+mn-ea"/>
                <a:cs typeface="ATT Aleck Cd" panose="020B0506020203020204" pitchFamily="34" charset="0"/>
              </a:endParaRPr>
            </a:p>
          </p:txBody>
        </p:sp>
        <p:sp>
          <p:nvSpPr>
            <p:cNvPr id="206" name="TextBox 205">
              <a:extLst>
                <a:ext uri="{FF2B5EF4-FFF2-40B4-BE49-F238E27FC236}">
                  <a16:creationId xmlns:a16="http://schemas.microsoft.com/office/drawing/2014/main" xmlns="" id="{8F995C96-004B-4EDA-BF08-C76FAACCA2B3}"/>
                </a:ext>
              </a:extLst>
            </p:cNvPr>
            <p:cNvSpPr txBox="1"/>
            <p:nvPr/>
          </p:nvSpPr>
          <p:spPr>
            <a:xfrm>
              <a:off x="3307089" y="1957862"/>
              <a:ext cx="926837" cy="183098"/>
            </a:xfrm>
            <a:prstGeom prst="rect">
              <a:avLst/>
            </a:prstGeom>
            <a:noFill/>
            <a:ln>
              <a:noFill/>
            </a:ln>
          </p:spPr>
          <p:txBody>
            <a:bodyPr wrap="none" lIns="0" tIns="0" rIns="0" bIns="0"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1" u="none" strike="noStrike" kern="0" cap="none" spc="0" normalizeH="0" baseline="0" noProof="0" dirty="0" smtClean="0">
                  <a:ln>
                    <a:noFill/>
                  </a:ln>
                  <a:solidFill>
                    <a:srgbClr val="000000"/>
                  </a:solidFill>
                  <a:effectLst/>
                  <a:uLnTx/>
                  <a:uFillTx/>
                  <a:latin typeface="ATT Aleck Cd" panose="020B0506020203020204" pitchFamily="34" charset="0"/>
                  <a:cs typeface="ATT Aleck Cd" panose="020B0506020203020204" pitchFamily="34" charset="0"/>
                </a:rPr>
                <a:t>Account</a:t>
              </a:r>
            </a:p>
          </p:txBody>
        </p:sp>
        <p:sp>
          <p:nvSpPr>
            <p:cNvPr id="207" name="TextBox 206">
              <a:extLst>
                <a:ext uri="{FF2B5EF4-FFF2-40B4-BE49-F238E27FC236}">
                  <a16:creationId xmlns:a16="http://schemas.microsoft.com/office/drawing/2014/main" xmlns="" id="{66588E63-B6AC-403C-AF9A-7340776253C3}"/>
                </a:ext>
              </a:extLst>
            </p:cNvPr>
            <p:cNvSpPr txBox="1"/>
            <p:nvPr/>
          </p:nvSpPr>
          <p:spPr>
            <a:xfrm>
              <a:off x="3313508" y="2203395"/>
              <a:ext cx="926837" cy="183098"/>
            </a:xfrm>
            <a:prstGeom prst="rect">
              <a:avLst/>
            </a:prstGeom>
            <a:noFill/>
            <a:ln>
              <a:noFill/>
            </a:ln>
          </p:spPr>
          <p:txBody>
            <a:bodyPr wrap="none" lIns="0" tIns="0" rIns="0" bIns="0"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1" u="none" strike="noStrike" kern="0" cap="none" spc="0" normalizeH="0" baseline="0" noProof="0" dirty="0" smtClean="0">
                  <a:ln>
                    <a:noFill/>
                  </a:ln>
                  <a:solidFill>
                    <a:srgbClr val="000000"/>
                  </a:solidFill>
                  <a:effectLst/>
                  <a:uLnTx/>
                  <a:uFillTx/>
                  <a:latin typeface="ATT Aleck Cd" panose="020B0506020203020204" pitchFamily="34" charset="0"/>
                  <a:cs typeface="ATT Aleck Cd" panose="020B0506020203020204" pitchFamily="34" charset="0"/>
                </a:rPr>
                <a:t>Inventory</a:t>
              </a:r>
            </a:p>
          </p:txBody>
        </p:sp>
        <p:sp>
          <p:nvSpPr>
            <p:cNvPr id="208" name="TextBox 207">
              <a:extLst>
                <a:ext uri="{FF2B5EF4-FFF2-40B4-BE49-F238E27FC236}">
                  <a16:creationId xmlns:a16="http://schemas.microsoft.com/office/drawing/2014/main" xmlns="" id="{564B2604-E5CC-446F-A138-0B39D0E78216}"/>
                </a:ext>
              </a:extLst>
            </p:cNvPr>
            <p:cNvSpPr txBox="1"/>
            <p:nvPr/>
          </p:nvSpPr>
          <p:spPr>
            <a:xfrm>
              <a:off x="3098727" y="2430540"/>
              <a:ext cx="1256547" cy="183098"/>
            </a:xfrm>
            <a:prstGeom prst="rect">
              <a:avLst/>
            </a:prstGeom>
            <a:noFill/>
            <a:ln>
              <a:noFill/>
            </a:ln>
          </p:spPr>
          <p:txBody>
            <a:bodyPr wrap="none" lIns="0" tIns="0" rIns="0" bIns="0"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1" u="none" strike="noStrike" kern="0" cap="none" spc="0" normalizeH="0" baseline="0" noProof="0" dirty="0" smtClean="0">
                  <a:ln>
                    <a:noFill/>
                  </a:ln>
                  <a:solidFill>
                    <a:srgbClr val="000000"/>
                  </a:solidFill>
                  <a:effectLst/>
                  <a:uLnTx/>
                  <a:uFillTx/>
                  <a:latin typeface="ATT Aleck Cd" panose="020B0506020203020204" pitchFamily="34" charset="0"/>
                  <a:cs typeface="ATT Aleck Cd" panose="020B0506020203020204" pitchFamily="34" charset="0"/>
                </a:rPr>
                <a:t>Shopping Cart</a:t>
              </a:r>
            </a:p>
          </p:txBody>
        </p:sp>
        <p:sp>
          <p:nvSpPr>
            <p:cNvPr id="209" name="TextBox 208">
              <a:extLst>
                <a:ext uri="{FF2B5EF4-FFF2-40B4-BE49-F238E27FC236}">
                  <a16:creationId xmlns:a16="http://schemas.microsoft.com/office/drawing/2014/main" xmlns="" id="{BE1C5207-169D-4931-BCC3-FFAB2E842806}"/>
                </a:ext>
              </a:extLst>
            </p:cNvPr>
            <p:cNvSpPr txBox="1"/>
            <p:nvPr/>
          </p:nvSpPr>
          <p:spPr>
            <a:xfrm>
              <a:off x="3148654" y="2678185"/>
              <a:ext cx="1256547" cy="183098"/>
            </a:xfrm>
            <a:prstGeom prst="rect">
              <a:avLst/>
            </a:prstGeom>
            <a:noFill/>
            <a:ln>
              <a:noFill/>
            </a:ln>
          </p:spPr>
          <p:txBody>
            <a:bodyPr wrap="none" lIns="0" tIns="0" rIns="0" bIns="0"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1" u="none" strike="noStrike" kern="0" cap="none" spc="0" normalizeH="0" baseline="0" noProof="0" dirty="0" smtClean="0">
                  <a:ln>
                    <a:noFill/>
                  </a:ln>
                  <a:solidFill>
                    <a:srgbClr val="000000"/>
                  </a:solidFill>
                  <a:effectLst/>
                  <a:uLnTx/>
                  <a:uFillTx/>
                  <a:latin typeface="ATT Aleck Cd" panose="020B0506020203020204" pitchFamily="34" charset="0"/>
                  <a:cs typeface="ATT Aleck Cd" panose="020B0506020203020204" pitchFamily="34" charset="0"/>
                </a:rPr>
                <a:t>Ordering</a:t>
              </a:r>
            </a:p>
          </p:txBody>
        </p:sp>
        <p:cxnSp>
          <p:nvCxnSpPr>
            <p:cNvPr id="210" name="Straight Arrow Connector 209">
              <a:extLst>
                <a:ext uri="{FF2B5EF4-FFF2-40B4-BE49-F238E27FC236}">
                  <a16:creationId xmlns:a16="http://schemas.microsoft.com/office/drawing/2014/main" xmlns="" id="{6B59B6D7-90BF-4E54-B370-E6A897A82CBD}"/>
                </a:ext>
              </a:extLst>
            </p:cNvPr>
            <p:cNvCxnSpPr>
              <a:cxnSpLocks/>
              <a:endCxn id="212" idx="1"/>
            </p:cNvCxnSpPr>
            <p:nvPr/>
          </p:nvCxnSpPr>
          <p:spPr>
            <a:xfrm flipH="1">
              <a:off x="3740832" y="3298023"/>
              <a:ext cx="0" cy="218088"/>
            </a:xfrm>
            <a:prstGeom prst="straightConnector1">
              <a:avLst/>
            </a:prstGeom>
            <a:noFill/>
            <a:ln w="6350" cap="flat" cmpd="sng" algn="ctr">
              <a:solidFill>
                <a:srgbClr val="5A5A5A"/>
              </a:solidFill>
              <a:prstDash val="solid"/>
              <a:tailEnd type="triangle"/>
            </a:ln>
            <a:effectLst/>
          </p:spPr>
        </p:cxnSp>
        <p:pic>
          <p:nvPicPr>
            <p:cNvPr id="211" name="Picture 210">
              <a:extLst>
                <a:ext uri="{FF2B5EF4-FFF2-40B4-BE49-F238E27FC236}">
                  <a16:creationId xmlns:a16="http://schemas.microsoft.com/office/drawing/2014/main" xmlns="" id="{3964A389-33ED-4339-B4B5-9B0F969B10E9}"/>
                </a:ext>
              </a:extLst>
            </p:cNvPr>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rot="7398540">
              <a:off x="4581247" y="3136706"/>
              <a:ext cx="665386" cy="671082"/>
            </a:xfrm>
            <a:prstGeom prst="rect">
              <a:avLst/>
            </a:prstGeom>
          </p:spPr>
        </p:pic>
        <p:sp>
          <p:nvSpPr>
            <p:cNvPr id="212" name="Flowchart: Magnetic Disk 211">
              <a:extLst>
                <a:ext uri="{FF2B5EF4-FFF2-40B4-BE49-F238E27FC236}">
                  <a16:creationId xmlns:a16="http://schemas.microsoft.com/office/drawing/2014/main" xmlns="" id="{4DD091E1-0472-4DDC-A886-131189FB590F}"/>
                </a:ext>
              </a:extLst>
            </p:cNvPr>
            <p:cNvSpPr/>
            <p:nvPr/>
          </p:nvSpPr>
          <p:spPr>
            <a:xfrm>
              <a:off x="3145860" y="3516111"/>
              <a:ext cx="1189944" cy="678635"/>
            </a:xfrm>
            <a:prstGeom prst="flowChartMagneticDisk">
              <a:avLst/>
            </a:prstGeom>
            <a:solidFill>
              <a:schemeClr val="bg2">
                <a:lumMod val="90000"/>
              </a:schemeClr>
            </a:solidFill>
            <a:ln w="25400" cap="flat" cmpd="sng" algn="ctr">
              <a:solidFill>
                <a:schemeClr val="bg2">
                  <a:lumMod val="90000"/>
                </a:schemeClr>
              </a:solid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rgbClr val="FFFFFF"/>
                  </a:solidFill>
                  <a:effectLst/>
                  <a:uLnTx/>
                  <a:uFillTx/>
                  <a:latin typeface="ATT Aleck Cd" panose="020B0506020203020204" pitchFamily="34" charset="0"/>
                  <a:ea typeface="MS Mincho" panose="02020609040205080304" pitchFamily="49" charset="-128"/>
                  <a:cs typeface="ATT Aleck Cd" panose="020B0506020203020204" pitchFamily="34" charset="0"/>
                </a:rPr>
                <a:t>App Data</a:t>
              </a:r>
              <a:endParaRPr kumimoji="0" lang="en-US" sz="1000" b="0" i="0" u="none" strike="noStrike" kern="0" cap="none" spc="0" normalizeH="0" baseline="0" noProof="0" dirty="0" smtClean="0">
                <a:ln>
                  <a:noFill/>
                </a:ln>
                <a:solidFill>
                  <a:srgbClr val="009FDB"/>
                </a:solidFill>
                <a:effectLst/>
                <a:uLnTx/>
                <a:uFillTx/>
                <a:latin typeface="ATT Aleck Cd" panose="020B0506020203020204" pitchFamily="34" charset="0"/>
                <a:ea typeface="MS Mincho" panose="02020609040205080304" pitchFamily="49" charset="-128"/>
                <a:cs typeface="ATT Aleck Cd" panose="020B0506020203020204" pitchFamily="34" charset="0"/>
              </a:endParaRPr>
            </a:p>
          </p:txBody>
        </p:sp>
      </p:grpSp>
      <p:sp>
        <p:nvSpPr>
          <p:cNvPr id="201" name="Rounded Rectangle 59">
            <a:extLst>
              <a:ext uri="{FF2B5EF4-FFF2-40B4-BE49-F238E27FC236}">
                <a16:creationId xmlns:a16="http://schemas.microsoft.com/office/drawing/2014/main" xmlns="" id="{1B9F68B0-6574-4018-83CB-C3D6C86F8C8B}"/>
              </a:ext>
            </a:extLst>
          </p:cNvPr>
          <p:cNvSpPr/>
          <p:nvPr/>
        </p:nvSpPr>
        <p:spPr>
          <a:xfrm>
            <a:off x="3525178" y="1573169"/>
            <a:ext cx="1505832" cy="1586090"/>
          </a:xfrm>
          <a:prstGeom prst="roundRect">
            <a:avLst>
              <a:gd name="adj" fmla="val 4532"/>
            </a:avLst>
          </a:prstGeom>
          <a:noFill/>
          <a:ln w="9525" cap="flat" cmpd="sng" algn="ctr">
            <a:solidFill>
              <a:schemeClr val="bg1"/>
            </a:solidFill>
            <a:prstDash val="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dirty="0" smtClean="0">
              <a:ln>
                <a:noFill/>
              </a:ln>
              <a:solidFill>
                <a:prstClr val="white"/>
              </a:solidFill>
              <a:effectLst/>
              <a:uLnTx/>
              <a:uFillTx/>
              <a:latin typeface="ATT Aleck Cd" panose="020B0506020203020204" pitchFamily="34" charset="0"/>
              <a:ea typeface="+mn-ea"/>
              <a:cs typeface="ATT Aleck Cd" panose="020B0506020203020204" pitchFamily="34" charset="0"/>
            </a:endParaRPr>
          </a:p>
        </p:txBody>
      </p:sp>
      <p:sp>
        <p:nvSpPr>
          <p:cNvPr id="202" name="TextBox 201">
            <a:extLst>
              <a:ext uri="{FF2B5EF4-FFF2-40B4-BE49-F238E27FC236}">
                <a16:creationId xmlns:a16="http://schemas.microsoft.com/office/drawing/2014/main" xmlns="" id="{0D3D0DD5-C28C-4BA4-AB27-15BBB99F851F}"/>
              </a:ext>
            </a:extLst>
          </p:cNvPr>
          <p:cNvSpPr txBox="1"/>
          <p:nvPr/>
        </p:nvSpPr>
        <p:spPr>
          <a:xfrm>
            <a:off x="3633958" y="1391899"/>
            <a:ext cx="511545" cy="136747"/>
          </a:xfrm>
          <a:prstGeom prst="rect">
            <a:avLst/>
          </a:prstGeom>
          <a:noFill/>
          <a:ln>
            <a:noFill/>
          </a:ln>
        </p:spPr>
        <p:txBody>
          <a:bodyPr wrap="none" lIns="0" tIns="0" rIns="0" bIns="0"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dirty="0">
                <a:solidFill>
                  <a:schemeClr val="bg1"/>
                </a:solidFill>
                <a:latin typeface="Oswald Regular" panose="020B0604020202020204" charset="0"/>
                <a:cs typeface="ATT Aleck Cd" panose="020B0506020203020204" pitchFamily="34" charset="0"/>
              </a:rPr>
              <a:t>Monolith</a:t>
            </a:r>
          </a:p>
        </p:txBody>
      </p:sp>
      <p:grpSp>
        <p:nvGrpSpPr>
          <p:cNvPr id="223" name="Group 222"/>
          <p:cNvGrpSpPr/>
          <p:nvPr/>
        </p:nvGrpSpPr>
        <p:grpSpPr>
          <a:xfrm>
            <a:off x="5132600" y="1332528"/>
            <a:ext cx="3729070" cy="1822506"/>
            <a:chOff x="5132600" y="476250"/>
            <a:chExt cx="3729070" cy="1822506"/>
          </a:xfrm>
        </p:grpSpPr>
        <p:pic>
          <p:nvPicPr>
            <p:cNvPr id="168" name="Picture 167">
              <a:extLst>
                <a:ext uri="{FF2B5EF4-FFF2-40B4-BE49-F238E27FC236}">
                  <a16:creationId xmlns:a16="http://schemas.microsoft.com/office/drawing/2014/main" xmlns="" id="{466D60C9-56A8-4EAE-B2A1-52C42DE09743}"/>
                </a:ext>
              </a:extLst>
            </p:cNvPr>
            <p:cNvPicPr>
              <a:picLocks noChangeAspect="1"/>
            </p:cNvPicPr>
            <p:nvPr/>
          </p:nvPicPr>
          <p:blipFill>
            <a:blip r:embed="rId4" cstate="print">
              <a:biLevel thresh="50000"/>
              <a:extLst>
                <a:ext uri="{28A0092B-C50C-407E-A947-70E740481C1C}">
                  <a14:useLocalDpi xmlns:a14="http://schemas.microsoft.com/office/drawing/2010/main" val="0"/>
                </a:ext>
              </a:extLst>
            </a:blip>
            <a:stretch>
              <a:fillRect/>
            </a:stretch>
          </p:blipFill>
          <p:spPr>
            <a:xfrm rot="7398540">
              <a:off x="8507013" y="1408013"/>
              <a:ext cx="202223" cy="197780"/>
            </a:xfrm>
            <a:prstGeom prst="rect">
              <a:avLst/>
            </a:prstGeom>
          </p:spPr>
        </p:pic>
        <p:sp>
          <p:nvSpPr>
            <p:cNvPr id="169" name="Rounded Rectangle 17">
              <a:extLst>
                <a:ext uri="{FF2B5EF4-FFF2-40B4-BE49-F238E27FC236}">
                  <a16:creationId xmlns:a16="http://schemas.microsoft.com/office/drawing/2014/main" xmlns="" id="{7C14DEBC-739D-49C1-BE31-A944AFD484D7}"/>
                </a:ext>
              </a:extLst>
            </p:cNvPr>
            <p:cNvSpPr/>
            <p:nvPr/>
          </p:nvSpPr>
          <p:spPr>
            <a:xfrm>
              <a:off x="5374764" y="728578"/>
              <a:ext cx="3486906" cy="1570178"/>
            </a:xfrm>
            <a:prstGeom prst="roundRect">
              <a:avLst>
                <a:gd name="adj" fmla="val 4532"/>
              </a:avLst>
            </a:prstGeom>
            <a:noFill/>
            <a:ln w="9525" cap="flat" cmpd="sng" algn="ctr">
              <a:solidFill>
                <a:schemeClr val="bg1"/>
              </a:solidFill>
              <a:prstDash val="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dirty="0" smtClean="0">
                <a:ln>
                  <a:noFill/>
                </a:ln>
                <a:solidFill>
                  <a:prstClr val="white"/>
                </a:solidFill>
                <a:effectLst/>
                <a:uLnTx/>
                <a:uFillTx/>
                <a:latin typeface="ATT Aleck Cd" panose="020B0506020203020204" pitchFamily="34" charset="0"/>
                <a:ea typeface="+mn-ea"/>
                <a:cs typeface="ATT Aleck Cd" panose="020B0506020203020204" pitchFamily="34" charset="0"/>
              </a:endParaRPr>
            </a:p>
          </p:txBody>
        </p:sp>
        <p:sp>
          <p:nvSpPr>
            <p:cNvPr id="170" name="TextBox 169">
              <a:extLst>
                <a:ext uri="{FF2B5EF4-FFF2-40B4-BE49-F238E27FC236}">
                  <a16:creationId xmlns:a16="http://schemas.microsoft.com/office/drawing/2014/main" xmlns="" id="{57A3974E-AAD4-4B37-94BE-05F7CA6F635C}"/>
                </a:ext>
              </a:extLst>
            </p:cNvPr>
            <p:cNvSpPr txBox="1"/>
            <p:nvPr/>
          </p:nvSpPr>
          <p:spPr>
            <a:xfrm>
              <a:off x="5132600" y="476250"/>
              <a:ext cx="1569030" cy="305100"/>
            </a:xfrm>
            <a:prstGeom prst="rect">
              <a:avLst/>
            </a:prstGeom>
            <a:noFill/>
            <a:ln>
              <a:noFill/>
            </a:ln>
          </p:spPr>
          <p:txBody>
            <a:bodyPr wrap="none" lIns="0" tIns="0" rIns="0" bIns="0"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dirty="0">
                  <a:solidFill>
                    <a:schemeClr val="bg1"/>
                  </a:solidFill>
                  <a:latin typeface="Oswald Regular" panose="020B0604020202020204" charset="0"/>
                  <a:cs typeface="ATT Aleck Cd" panose="020B0506020203020204" pitchFamily="34" charset="0"/>
                </a:rPr>
                <a:t>Business Domain</a:t>
              </a:r>
            </a:p>
          </p:txBody>
        </p:sp>
        <p:sp>
          <p:nvSpPr>
            <p:cNvPr id="173" name="Hexagon 172">
              <a:extLst>
                <a:ext uri="{FF2B5EF4-FFF2-40B4-BE49-F238E27FC236}">
                  <a16:creationId xmlns:a16="http://schemas.microsoft.com/office/drawing/2014/main" xmlns="" id="{DE1098EB-9155-4FD5-BEAB-9A9B6D0BF68A}"/>
                </a:ext>
              </a:extLst>
            </p:cNvPr>
            <p:cNvSpPr/>
            <p:nvPr/>
          </p:nvSpPr>
          <p:spPr>
            <a:xfrm rot="5400000">
              <a:off x="6456787" y="844383"/>
              <a:ext cx="521786" cy="551115"/>
            </a:xfrm>
            <a:prstGeom prst="hexagon">
              <a:avLst/>
            </a:prstGeom>
            <a:solidFill>
              <a:sysClr val="window" lastClr="FFFFFF"/>
            </a:solidFill>
            <a:ln w="25400" cap="flat" cmpd="sng" algn="ctr">
              <a:solidFill>
                <a:srgbClr val="EA7400">
                  <a:lumMod val="50000"/>
                </a:srgbClr>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999" b="0" i="0" u="none" strike="noStrike" kern="0" cap="none" spc="0" normalizeH="0" baseline="0" noProof="0" dirty="0" smtClean="0">
                <a:ln>
                  <a:noFill/>
                </a:ln>
                <a:solidFill>
                  <a:srgbClr val="009FDB"/>
                </a:solidFill>
                <a:effectLst/>
                <a:uLnTx/>
                <a:uFillTx/>
                <a:latin typeface="ATT Aleck Cd" panose="020B0506020203020204" pitchFamily="34" charset="0"/>
                <a:ea typeface="+mn-ea"/>
                <a:cs typeface="ATT Aleck Cd" panose="020B0506020203020204" pitchFamily="34" charset="0"/>
              </a:endParaRPr>
            </a:p>
          </p:txBody>
        </p:sp>
        <p:sp>
          <p:nvSpPr>
            <p:cNvPr id="174" name="Hexagon 173">
              <a:extLst>
                <a:ext uri="{FF2B5EF4-FFF2-40B4-BE49-F238E27FC236}">
                  <a16:creationId xmlns:a16="http://schemas.microsoft.com/office/drawing/2014/main" xmlns="" id="{13D28E93-E6FB-47CE-82BD-7A78E1CA2C6A}"/>
                </a:ext>
              </a:extLst>
            </p:cNvPr>
            <p:cNvSpPr/>
            <p:nvPr/>
          </p:nvSpPr>
          <p:spPr>
            <a:xfrm rot="5400000">
              <a:off x="6422903" y="893154"/>
              <a:ext cx="521786" cy="551115"/>
            </a:xfrm>
            <a:prstGeom prst="hexagon">
              <a:avLst/>
            </a:prstGeom>
            <a:solidFill>
              <a:sysClr val="window" lastClr="FFFFFF"/>
            </a:solidFill>
            <a:ln w="25400" cap="flat" cmpd="sng" algn="ctr">
              <a:solidFill>
                <a:srgbClr val="EA7400">
                  <a:lumMod val="50000"/>
                </a:srgbClr>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999" b="0" i="0" u="none" strike="noStrike" kern="0" cap="none" spc="0" normalizeH="0" baseline="0" noProof="0" dirty="0" smtClean="0">
                <a:ln>
                  <a:noFill/>
                </a:ln>
                <a:solidFill>
                  <a:srgbClr val="009FDB"/>
                </a:solidFill>
                <a:effectLst/>
                <a:uLnTx/>
                <a:uFillTx/>
                <a:latin typeface="ATT Aleck Cd" panose="020B0506020203020204" pitchFamily="34" charset="0"/>
                <a:ea typeface="+mn-ea"/>
                <a:cs typeface="ATT Aleck Cd" panose="020B0506020203020204" pitchFamily="34" charset="0"/>
              </a:endParaRPr>
            </a:p>
          </p:txBody>
        </p:sp>
        <p:sp>
          <p:nvSpPr>
            <p:cNvPr id="175" name="Hexagon 174">
              <a:extLst>
                <a:ext uri="{FF2B5EF4-FFF2-40B4-BE49-F238E27FC236}">
                  <a16:creationId xmlns:a16="http://schemas.microsoft.com/office/drawing/2014/main" xmlns="" id="{818B23A0-B93A-4558-95B0-20FE22C5138F}"/>
                </a:ext>
              </a:extLst>
            </p:cNvPr>
            <p:cNvSpPr/>
            <p:nvPr/>
          </p:nvSpPr>
          <p:spPr>
            <a:xfrm rot="5400000">
              <a:off x="6388801" y="944502"/>
              <a:ext cx="521786" cy="551115"/>
            </a:xfrm>
            <a:prstGeom prst="hexagon">
              <a:avLst/>
            </a:prstGeom>
            <a:solidFill>
              <a:sysClr val="window" lastClr="FFFFFF"/>
            </a:solidFill>
            <a:ln w="25400" cap="flat" cmpd="sng" algn="ctr">
              <a:solidFill>
                <a:srgbClr val="EA7400">
                  <a:lumMod val="50000"/>
                </a:srgbClr>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999" b="0" i="0" u="none" strike="noStrike" kern="0" cap="none" spc="0" normalizeH="0" baseline="0" noProof="0" dirty="0" smtClean="0">
                <a:ln>
                  <a:noFill/>
                </a:ln>
                <a:solidFill>
                  <a:srgbClr val="009FDB"/>
                </a:solidFill>
                <a:effectLst/>
                <a:uLnTx/>
                <a:uFillTx/>
                <a:latin typeface="ATT Aleck Cd" panose="020B0506020203020204" pitchFamily="34" charset="0"/>
                <a:ea typeface="+mn-ea"/>
                <a:cs typeface="ATT Aleck Cd" panose="020B0506020203020204" pitchFamily="34" charset="0"/>
              </a:endParaRPr>
            </a:p>
          </p:txBody>
        </p:sp>
        <p:sp>
          <p:nvSpPr>
            <p:cNvPr id="176" name="Flowchart: Magnetic Disk 175">
              <a:extLst>
                <a:ext uri="{FF2B5EF4-FFF2-40B4-BE49-F238E27FC236}">
                  <a16:creationId xmlns:a16="http://schemas.microsoft.com/office/drawing/2014/main" xmlns="" id="{322892C1-EBC5-4C3E-B5F8-85419E85B85E}"/>
                </a:ext>
              </a:extLst>
            </p:cNvPr>
            <p:cNvSpPr/>
            <p:nvPr/>
          </p:nvSpPr>
          <p:spPr>
            <a:xfrm>
              <a:off x="6300228" y="1770682"/>
              <a:ext cx="710203" cy="356553"/>
            </a:xfrm>
            <a:prstGeom prst="flowChartMagneticDisk">
              <a:avLst/>
            </a:prstGeom>
            <a:solidFill>
              <a:srgbClr val="E31837"/>
            </a:solidFill>
            <a:ln w="25400" cap="flat" cmpd="sng" algn="ctr">
              <a:solidFill>
                <a:srgbClr val="C00000"/>
              </a:solid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rgbClr val="FFFFFF"/>
                  </a:solidFill>
                  <a:effectLst/>
                  <a:uLnTx/>
                  <a:uFillTx/>
                  <a:latin typeface="ATT Aleck Cd" panose="020B0506020203020204" pitchFamily="34" charset="0"/>
                  <a:ea typeface="MS Mincho" panose="02020609040205080304" pitchFamily="49" charset="-128"/>
                  <a:cs typeface="ATT Aleck Cd" panose="020B0506020203020204" pitchFamily="34" charset="0"/>
                </a:rPr>
                <a:t>Ordering Data</a:t>
              </a:r>
              <a:endParaRPr kumimoji="0" lang="en-US" sz="1000" b="0" i="0" u="none" strike="noStrike" kern="0" cap="none" spc="0" normalizeH="0" baseline="0" noProof="0" dirty="0" smtClean="0">
                <a:ln>
                  <a:noFill/>
                </a:ln>
                <a:solidFill>
                  <a:srgbClr val="009FDB"/>
                </a:solidFill>
                <a:effectLst/>
                <a:uLnTx/>
                <a:uFillTx/>
                <a:latin typeface="ATT Aleck Cd" panose="020B0506020203020204" pitchFamily="34" charset="0"/>
                <a:ea typeface="MS Mincho" panose="02020609040205080304" pitchFamily="49" charset="-128"/>
                <a:cs typeface="ATT Aleck Cd" panose="020B0506020203020204" pitchFamily="34" charset="0"/>
              </a:endParaRPr>
            </a:p>
          </p:txBody>
        </p:sp>
        <p:sp>
          <p:nvSpPr>
            <p:cNvPr id="177" name="Rectangle 176">
              <a:extLst>
                <a:ext uri="{FF2B5EF4-FFF2-40B4-BE49-F238E27FC236}">
                  <a16:creationId xmlns:a16="http://schemas.microsoft.com/office/drawing/2014/main" xmlns="" id="{F20CF1A4-0CF1-4563-829C-42681A1A3562}"/>
                </a:ext>
              </a:extLst>
            </p:cNvPr>
            <p:cNvSpPr/>
            <p:nvPr/>
          </p:nvSpPr>
          <p:spPr>
            <a:xfrm>
              <a:off x="6303103" y="1030622"/>
              <a:ext cx="693373" cy="400006"/>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rgbClr val="000000"/>
                  </a:solidFill>
                  <a:effectLst/>
                  <a:uLnTx/>
                  <a:uFillTx/>
                  <a:latin typeface="ATT Aleck Cd" panose="020B0506020203020204" pitchFamily="34" charset="0"/>
                  <a:ea typeface="MS Mincho" panose="02020609040205080304" pitchFamily="49" charset="-128"/>
                  <a:cs typeface="ATT Aleck Cd" panose="020B0506020203020204" pitchFamily="34" charset="0"/>
                </a:rPr>
                <a:t>Ordering mS</a:t>
              </a:r>
            </a:p>
          </p:txBody>
        </p:sp>
        <p:cxnSp>
          <p:nvCxnSpPr>
            <p:cNvPr id="178" name="Straight Arrow Connector 177">
              <a:extLst>
                <a:ext uri="{FF2B5EF4-FFF2-40B4-BE49-F238E27FC236}">
                  <a16:creationId xmlns:a16="http://schemas.microsoft.com/office/drawing/2014/main" xmlns="" id="{F9829CB8-C19E-4640-898D-4D9303AB929F}"/>
                </a:ext>
              </a:extLst>
            </p:cNvPr>
            <p:cNvCxnSpPr>
              <a:cxnSpLocks/>
              <a:stCxn id="175" idx="0"/>
              <a:endCxn id="176" idx="1"/>
            </p:cNvCxnSpPr>
            <p:nvPr/>
          </p:nvCxnSpPr>
          <p:spPr>
            <a:xfrm>
              <a:off x="6649693" y="1480953"/>
              <a:ext cx="5636" cy="289729"/>
            </a:xfrm>
            <a:prstGeom prst="straightConnector1">
              <a:avLst/>
            </a:prstGeom>
            <a:noFill/>
            <a:ln w="6350" cap="flat" cmpd="sng" algn="ctr">
              <a:solidFill>
                <a:schemeClr val="bg1"/>
              </a:solidFill>
              <a:prstDash val="solid"/>
              <a:tailEnd type="triangle"/>
            </a:ln>
            <a:effectLst/>
          </p:spPr>
        </p:cxnSp>
        <p:sp>
          <p:nvSpPr>
            <p:cNvPr id="179" name="Hexagon 178">
              <a:extLst>
                <a:ext uri="{FF2B5EF4-FFF2-40B4-BE49-F238E27FC236}">
                  <a16:creationId xmlns:a16="http://schemas.microsoft.com/office/drawing/2014/main" xmlns="" id="{0805A22F-67F5-4DA1-8DD7-D075AC998541}"/>
                </a:ext>
              </a:extLst>
            </p:cNvPr>
            <p:cNvSpPr/>
            <p:nvPr/>
          </p:nvSpPr>
          <p:spPr>
            <a:xfrm rot="5400000">
              <a:off x="5597737" y="844384"/>
              <a:ext cx="521786" cy="551115"/>
            </a:xfrm>
            <a:prstGeom prst="hexagon">
              <a:avLst/>
            </a:prstGeom>
            <a:solidFill>
              <a:sysClr val="window" lastClr="FFFFFF"/>
            </a:solidFill>
            <a:ln w="25400" cap="flat" cmpd="sng" algn="ctr">
              <a:solidFill>
                <a:srgbClr val="CC0000"/>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999" b="0" i="0" u="none" strike="noStrike" kern="0" cap="none" spc="0" normalizeH="0" baseline="0" noProof="0" dirty="0" smtClean="0">
                <a:ln>
                  <a:noFill/>
                </a:ln>
                <a:solidFill>
                  <a:srgbClr val="009FDB"/>
                </a:solidFill>
                <a:effectLst/>
                <a:uLnTx/>
                <a:uFillTx/>
                <a:latin typeface="ATT Aleck Cd" panose="020B0506020203020204" pitchFamily="34" charset="0"/>
                <a:ea typeface="+mn-ea"/>
                <a:cs typeface="ATT Aleck Cd" panose="020B0506020203020204" pitchFamily="34" charset="0"/>
              </a:endParaRPr>
            </a:p>
          </p:txBody>
        </p:sp>
        <p:sp>
          <p:nvSpPr>
            <p:cNvPr id="180" name="Hexagon 179">
              <a:extLst>
                <a:ext uri="{FF2B5EF4-FFF2-40B4-BE49-F238E27FC236}">
                  <a16:creationId xmlns:a16="http://schemas.microsoft.com/office/drawing/2014/main" xmlns="" id="{649EEB9D-AA64-4EB2-B868-B345BBAD46A6}"/>
                </a:ext>
              </a:extLst>
            </p:cNvPr>
            <p:cNvSpPr/>
            <p:nvPr/>
          </p:nvSpPr>
          <p:spPr>
            <a:xfrm rot="5400000">
              <a:off x="5563852" y="893155"/>
              <a:ext cx="521786" cy="551115"/>
            </a:xfrm>
            <a:prstGeom prst="hexagon">
              <a:avLst/>
            </a:prstGeom>
            <a:solidFill>
              <a:sysClr val="window" lastClr="FFFFFF"/>
            </a:solidFill>
            <a:ln w="25400" cap="flat" cmpd="sng" algn="ctr">
              <a:solidFill>
                <a:srgbClr val="CC0000"/>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999" b="0" i="0" u="none" strike="noStrike" kern="0" cap="none" spc="0" normalizeH="0" baseline="0" noProof="0" dirty="0" smtClean="0">
                <a:ln>
                  <a:noFill/>
                </a:ln>
                <a:solidFill>
                  <a:srgbClr val="009FDB"/>
                </a:solidFill>
                <a:effectLst/>
                <a:uLnTx/>
                <a:uFillTx/>
                <a:latin typeface="ATT Aleck Cd" panose="020B0506020203020204" pitchFamily="34" charset="0"/>
                <a:ea typeface="+mn-ea"/>
                <a:cs typeface="ATT Aleck Cd" panose="020B0506020203020204" pitchFamily="34" charset="0"/>
              </a:endParaRPr>
            </a:p>
          </p:txBody>
        </p:sp>
        <p:sp>
          <p:nvSpPr>
            <p:cNvPr id="181" name="Hexagon 180">
              <a:extLst>
                <a:ext uri="{FF2B5EF4-FFF2-40B4-BE49-F238E27FC236}">
                  <a16:creationId xmlns:a16="http://schemas.microsoft.com/office/drawing/2014/main" xmlns="" id="{036AA8CA-20AE-4938-B262-F4F7CB263929}"/>
                </a:ext>
              </a:extLst>
            </p:cNvPr>
            <p:cNvSpPr/>
            <p:nvPr/>
          </p:nvSpPr>
          <p:spPr>
            <a:xfrm rot="5400000">
              <a:off x="5529750" y="944503"/>
              <a:ext cx="521786" cy="551115"/>
            </a:xfrm>
            <a:prstGeom prst="hexagon">
              <a:avLst/>
            </a:prstGeom>
            <a:solidFill>
              <a:sysClr val="window" lastClr="FFFFFF"/>
            </a:solidFill>
            <a:ln w="25400" cap="flat" cmpd="sng" algn="ctr">
              <a:solidFill>
                <a:srgbClr val="CC0000"/>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999" b="0" i="0" u="none" strike="noStrike" kern="0" cap="none" spc="0" normalizeH="0" baseline="0" noProof="0" dirty="0" smtClean="0">
                <a:ln>
                  <a:noFill/>
                </a:ln>
                <a:solidFill>
                  <a:srgbClr val="009FDB"/>
                </a:solidFill>
                <a:effectLst/>
                <a:uLnTx/>
                <a:uFillTx/>
                <a:latin typeface="ATT Aleck Cd" panose="020B0506020203020204" pitchFamily="34" charset="0"/>
                <a:ea typeface="+mn-ea"/>
                <a:cs typeface="ATT Aleck Cd" panose="020B0506020203020204" pitchFamily="34" charset="0"/>
              </a:endParaRPr>
            </a:p>
          </p:txBody>
        </p:sp>
        <p:sp>
          <p:nvSpPr>
            <p:cNvPr id="182" name="Flowchart: Magnetic Disk 181">
              <a:extLst>
                <a:ext uri="{FF2B5EF4-FFF2-40B4-BE49-F238E27FC236}">
                  <a16:creationId xmlns:a16="http://schemas.microsoft.com/office/drawing/2014/main" xmlns="" id="{8FEECECB-CD5F-4BE7-A11B-CE4F2E050CD9}"/>
                </a:ext>
              </a:extLst>
            </p:cNvPr>
            <p:cNvSpPr/>
            <p:nvPr/>
          </p:nvSpPr>
          <p:spPr>
            <a:xfrm>
              <a:off x="5447808" y="1770682"/>
              <a:ext cx="707665" cy="356553"/>
            </a:xfrm>
            <a:prstGeom prst="flowChartMagneticDisk">
              <a:avLst/>
            </a:prstGeom>
            <a:solidFill>
              <a:srgbClr val="E31837"/>
            </a:solidFill>
            <a:ln w="25400" cap="flat" cmpd="sng" algn="ctr">
              <a:solidFill>
                <a:srgbClr val="C00000"/>
              </a:solid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rgbClr val="FFFFFF"/>
                  </a:solidFill>
                  <a:effectLst/>
                  <a:uLnTx/>
                  <a:uFillTx/>
                  <a:latin typeface="ATT Aleck Cd" panose="020B0506020203020204" pitchFamily="34" charset="0"/>
                  <a:ea typeface="MS Mincho" panose="02020609040205080304" pitchFamily="49" charset="-128"/>
                  <a:cs typeface="ATT Aleck Cd" panose="020B0506020203020204" pitchFamily="34" charset="0"/>
                </a:rPr>
                <a:t>Cart Data</a:t>
              </a:r>
              <a:endParaRPr kumimoji="0" lang="en-US" sz="1000" b="0" i="0" u="none" strike="noStrike" kern="0" cap="none" spc="0" normalizeH="0" baseline="0" noProof="0" dirty="0" smtClean="0">
                <a:ln>
                  <a:noFill/>
                </a:ln>
                <a:solidFill>
                  <a:srgbClr val="009FDB"/>
                </a:solidFill>
                <a:effectLst/>
                <a:uLnTx/>
                <a:uFillTx/>
                <a:latin typeface="ATT Aleck Cd" panose="020B0506020203020204" pitchFamily="34" charset="0"/>
                <a:ea typeface="MS Mincho" panose="02020609040205080304" pitchFamily="49" charset="-128"/>
                <a:cs typeface="ATT Aleck Cd" panose="020B0506020203020204" pitchFamily="34" charset="0"/>
              </a:endParaRPr>
            </a:p>
          </p:txBody>
        </p:sp>
        <p:sp>
          <p:nvSpPr>
            <p:cNvPr id="183" name="Rectangle 182">
              <a:extLst>
                <a:ext uri="{FF2B5EF4-FFF2-40B4-BE49-F238E27FC236}">
                  <a16:creationId xmlns:a16="http://schemas.microsoft.com/office/drawing/2014/main" xmlns="" id="{B349A1DC-CAB5-4453-AA9D-067D6C553E27}"/>
                </a:ext>
              </a:extLst>
            </p:cNvPr>
            <p:cNvSpPr/>
            <p:nvPr/>
          </p:nvSpPr>
          <p:spPr>
            <a:xfrm>
              <a:off x="5444052" y="1030622"/>
              <a:ext cx="693373" cy="369332"/>
            </a:xfrm>
            <a:prstGeom prst="rect">
              <a:avLst/>
            </a:prstGeom>
            <a:ln>
              <a:no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rgbClr val="000000"/>
                  </a:solidFill>
                  <a:effectLst/>
                  <a:uLnTx/>
                  <a:uFillTx/>
                  <a:latin typeface="ATT Aleck Cd" panose="020B0506020203020204" pitchFamily="34" charset="0"/>
                  <a:ea typeface="MS Mincho" panose="02020609040205080304" pitchFamily="49" charset="-128"/>
                  <a:cs typeface="ATT Aleck Cd" panose="020B0506020203020204" pitchFamily="34" charset="0"/>
                </a:rPr>
                <a:t>Shopping Cart mS</a:t>
              </a:r>
            </a:p>
          </p:txBody>
        </p:sp>
        <p:cxnSp>
          <p:nvCxnSpPr>
            <p:cNvPr id="184" name="Straight Arrow Connector 183">
              <a:extLst>
                <a:ext uri="{FF2B5EF4-FFF2-40B4-BE49-F238E27FC236}">
                  <a16:creationId xmlns:a16="http://schemas.microsoft.com/office/drawing/2014/main" xmlns="" id="{DA16880F-98ED-455A-A21B-D6053875D34B}"/>
                </a:ext>
              </a:extLst>
            </p:cNvPr>
            <p:cNvCxnSpPr>
              <a:cxnSpLocks/>
              <a:stCxn id="181" idx="0"/>
              <a:endCxn id="182" idx="1"/>
            </p:cNvCxnSpPr>
            <p:nvPr/>
          </p:nvCxnSpPr>
          <p:spPr>
            <a:xfrm>
              <a:off x="5790643" y="1480954"/>
              <a:ext cx="10998" cy="289729"/>
            </a:xfrm>
            <a:prstGeom prst="straightConnector1">
              <a:avLst/>
            </a:prstGeom>
            <a:noFill/>
            <a:ln w="6350" cap="flat" cmpd="sng" algn="ctr">
              <a:solidFill>
                <a:schemeClr val="bg1"/>
              </a:solidFill>
              <a:prstDash val="solid"/>
              <a:tailEnd type="triangle"/>
            </a:ln>
            <a:effectLst/>
          </p:spPr>
        </p:cxnSp>
        <p:sp>
          <p:nvSpPr>
            <p:cNvPr id="185" name="Hexagon 184">
              <a:extLst>
                <a:ext uri="{FF2B5EF4-FFF2-40B4-BE49-F238E27FC236}">
                  <a16:creationId xmlns:a16="http://schemas.microsoft.com/office/drawing/2014/main" xmlns="" id="{674257A2-9E39-4CAA-B086-EC6773152470}"/>
                </a:ext>
              </a:extLst>
            </p:cNvPr>
            <p:cNvSpPr/>
            <p:nvPr/>
          </p:nvSpPr>
          <p:spPr>
            <a:xfrm rot="5400000">
              <a:off x="7310907" y="844384"/>
              <a:ext cx="521786" cy="551115"/>
            </a:xfrm>
            <a:prstGeom prst="hexagon">
              <a:avLst/>
            </a:prstGeom>
            <a:solidFill>
              <a:sysClr val="window" lastClr="FFFFFF"/>
            </a:solidFill>
            <a:ln w="25400" cap="flat" cmpd="sng" algn="ctr">
              <a:solidFill>
                <a:schemeClr val="accent4"/>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999" b="0" i="0" u="none" strike="noStrike" kern="0" cap="none" spc="0" normalizeH="0" baseline="0" noProof="0" dirty="0" smtClean="0">
                <a:ln>
                  <a:noFill/>
                </a:ln>
                <a:solidFill>
                  <a:srgbClr val="009FDB"/>
                </a:solidFill>
                <a:effectLst/>
                <a:uLnTx/>
                <a:uFillTx/>
                <a:latin typeface="ATT Aleck Cd" panose="020B0506020203020204" pitchFamily="34" charset="0"/>
                <a:ea typeface="+mn-ea"/>
                <a:cs typeface="ATT Aleck Cd" panose="020B0506020203020204" pitchFamily="34" charset="0"/>
              </a:endParaRPr>
            </a:p>
          </p:txBody>
        </p:sp>
        <p:sp>
          <p:nvSpPr>
            <p:cNvPr id="186" name="Hexagon 185">
              <a:extLst>
                <a:ext uri="{FF2B5EF4-FFF2-40B4-BE49-F238E27FC236}">
                  <a16:creationId xmlns:a16="http://schemas.microsoft.com/office/drawing/2014/main" xmlns="" id="{88EDB01D-BDBE-4E76-9ACB-842827A3B861}"/>
                </a:ext>
              </a:extLst>
            </p:cNvPr>
            <p:cNvSpPr/>
            <p:nvPr/>
          </p:nvSpPr>
          <p:spPr>
            <a:xfrm rot="5400000">
              <a:off x="7277022" y="893155"/>
              <a:ext cx="521786" cy="551115"/>
            </a:xfrm>
            <a:prstGeom prst="hexagon">
              <a:avLst/>
            </a:prstGeom>
            <a:solidFill>
              <a:sysClr val="window" lastClr="FFFFFF"/>
            </a:solidFill>
            <a:ln w="25400" cap="flat" cmpd="sng" algn="ctr">
              <a:solidFill>
                <a:schemeClr val="accent4"/>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999" b="0" i="0" u="none" strike="noStrike" kern="0" cap="none" spc="0" normalizeH="0" baseline="0" noProof="0" dirty="0" smtClean="0">
                <a:ln>
                  <a:noFill/>
                </a:ln>
                <a:solidFill>
                  <a:srgbClr val="009FDB"/>
                </a:solidFill>
                <a:effectLst/>
                <a:uLnTx/>
                <a:uFillTx/>
                <a:latin typeface="ATT Aleck Cd" panose="020B0506020203020204" pitchFamily="34" charset="0"/>
                <a:ea typeface="+mn-ea"/>
                <a:cs typeface="ATT Aleck Cd" panose="020B0506020203020204" pitchFamily="34" charset="0"/>
              </a:endParaRPr>
            </a:p>
          </p:txBody>
        </p:sp>
        <p:sp>
          <p:nvSpPr>
            <p:cNvPr id="187" name="Hexagon 186">
              <a:extLst>
                <a:ext uri="{FF2B5EF4-FFF2-40B4-BE49-F238E27FC236}">
                  <a16:creationId xmlns:a16="http://schemas.microsoft.com/office/drawing/2014/main" xmlns="" id="{D3CE8106-8612-42FD-B612-B72AF5C49854}"/>
                </a:ext>
              </a:extLst>
            </p:cNvPr>
            <p:cNvSpPr/>
            <p:nvPr/>
          </p:nvSpPr>
          <p:spPr>
            <a:xfrm rot="5400000">
              <a:off x="7242920" y="944503"/>
              <a:ext cx="521786" cy="551115"/>
            </a:xfrm>
            <a:prstGeom prst="hexagon">
              <a:avLst/>
            </a:prstGeom>
            <a:solidFill>
              <a:sysClr val="window" lastClr="FFFFFF"/>
            </a:solidFill>
            <a:ln w="25400" cap="flat" cmpd="sng" algn="ctr">
              <a:solidFill>
                <a:schemeClr val="accent4"/>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999" b="0" i="0" u="none" strike="noStrike" kern="0" cap="none" spc="0" normalizeH="0" baseline="0" noProof="0" dirty="0" smtClean="0">
                <a:ln>
                  <a:noFill/>
                </a:ln>
                <a:solidFill>
                  <a:srgbClr val="009FDB"/>
                </a:solidFill>
                <a:effectLst/>
                <a:uLnTx/>
                <a:uFillTx/>
                <a:latin typeface="ATT Aleck Cd" panose="020B0506020203020204" pitchFamily="34" charset="0"/>
                <a:ea typeface="+mn-ea"/>
                <a:cs typeface="ATT Aleck Cd" panose="020B0506020203020204" pitchFamily="34" charset="0"/>
              </a:endParaRPr>
            </a:p>
          </p:txBody>
        </p:sp>
        <p:sp>
          <p:nvSpPr>
            <p:cNvPr id="188" name="Flowchart: Magnetic Disk 187">
              <a:extLst>
                <a:ext uri="{FF2B5EF4-FFF2-40B4-BE49-F238E27FC236}">
                  <a16:creationId xmlns:a16="http://schemas.microsoft.com/office/drawing/2014/main" xmlns="" id="{1C2D3478-3A31-41E9-AE77-5422B4F412D8}"/>
                </a:ext>
              </a:extLst>
            </p:cNvPr>
            <p:cNvSpPr/>
            <p:nvPr/>
          </p:nvSpPr>
          <p:spPr>
            <a:xfrm>
              <a:off x="7154347" y="1770683"/>
              <a:ext cx="710203" cy="356553"/>
            </a:xfrm>
            <a:prstGeom prst="flowChartMagneticDisk">
              <a:avLst/>
            </a:prstGeom>
            <a:solidFill>
              <a:srgbClr val="E31837"/>
            </a:solidFill>
            <a:ln w="25400" cap="flat" cmpd="sng" algn="ctr">
              <a:solidFill>
                <a:srgbClr val="C00000"/>
              </a:solid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err="1" smtClean="0">
                  <a:ln>
                    <a:noFill/>
                  </a:ln>
                  <a:solidFill>
                    <a:srgbClr val="FFFFFF"/>
                  </a:solidFill>
                  <a:effectLst/>
                  <a:uLnTx/>
                  <a:uFillTx/>
                  <a:latin typeface="ATT Aleck Cd" panose="020B0506020203020204" pitchFamily="34" charset="0"/>
                  <a:ea typeface="MS Mincho" panose="02020609040205080304" pitchFamily="49" charset="-128"/>
                  <a:cs typeface="ATT Aleck Cd" panose="020B0506020203020204" pitchFamily="34" charset="0"/>
                </a:rPr>
                <a:t>AccountData</a:t>
              </a:r>
              <a:endParaRPr kumimoji="0" lang="en-US" sz="1000" b="0" i="0" u="none" strike="noStrike" kern="0" cap="none" spc="0" normalizeH="0" baseline="0" noProof="0" dirty="0" smtClean="0">
                <a:ln>
                  <a:noFill/>
                </a:ln>
                <a:solidFill>
                  <a:srgbClr val="009FDB"/>
                </a:solidFill>
                <a:effectLst/>
                <a:uLnTx/>
                <a:uFillTx/>
                <a:latin typeface="ATT Aleck Cd" panose="020B0506020203020204" pitchFamily="34" charset="0"/>
                <a:ea typeface="MS Mincho" panose="02020609040205080304" pitchFamily="49" charset="-128"/>
                <a:cs typeface="ATT Aleck Cd" panose="020B0506020203020204" pitchFamily="34" charset="0"/>
              </a:endParaRPr>
            </a:p>
          </p:txBody>
        </p:sp>
        <p:sp>
          <p:nvSpPr>
            <p:cNvPr id="189" name="Rectangle 188">
              <a:extLst>
                <a:ext uri="{FF2B5EF4-FFF2-40B4-BE49-F238E27FC236}">
                  <a16:creationId xmlns:a16="http://schemas.microsoft.com/office/drawing/2014/main" xmlns="" id="{E4F03EC4-5C3D-42CE-9604-2A0792F670E9}"/>
                </a:ext>
              </a:extLst>
            </p:cNvPr>
            <p:cNvSpPr/>
            <p:nvPr/>
          </p:nvSpPr>
          <p:spPr>
            <a:xfrm>
              <a:off x="7157222" y="1030622"/>
              <a:ext cx="693373" cy="400006"/>
            </a:xfrm>
            <a:prstGeom prst="rect">
              <a:avLst/>
            </a:prstGeom>
            <a:ln>
              <a:no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rgbClr val="000000"/>
                  </a:solidFill>
                  <a:effectLst/>
                  <a:uLnTx/>
                  <a:uFillTx/>
                  <a:latin typeface="ATT Aleck Cd" panose="020B0506020203020204" pitchFamily="34" charset="0"/>
                  <a:ea typeface="MS Mincho" panose="02020609040205080304" pitchFamily="49" charset="-128"/>
                  <a:cs typeface="ATT Aleck Cd" panose="020B0506020203020204" pitchFamily="34" charset="0"/>
                </a:rPr>
                <a:t>Account mS</a:t>
              </a:r>
            </a:p>
          </p:txBody>
        </p:sp>
        <p:cxnSp>
          <p:nvCxnSpPr>
            <p:cNvPr id="190" name="Straight Arrow Connector 189">
              <a:extLst>
                <a:ext uri="{FF2B5EF4-FFF2-40B4-BE49-F238E27FC236}">
                  <a16:creationId xmlns:a16="http://schemas.microsoft.com/office/drawing/2014/main" xmlns="" id="{5FC21AD1-F673-4253-AD3F-113985F1C893}"/>
                </a:ext>
              </a:extLst>
            </p:cNvPr>
            <p:cNvCxnSpPr>
              <a:cxnSpLocks/>
              <a:stCxn id="187" idx="0"/>
              <a:endCxn id="188" idx="1"/>
            </p:cNvCxnSpPr>
            <p:nvPr/>
          </p:nvCxnSpPr>
          <p:spPr>
            <a:xfrm>
              <a:off x="7503813" y="1480954"/>
              <a:ext cx="5635" cy="289729"/>
            </a:xfrm>
            <a:prstGeom prst="straightConnector1">
              <a:avLst/>
            </a:prstGeom>
            <a:noFill/>
            <a:ln w="6350" cap="flat" cmpd="sng" algn="ctr">
              <a:solidFill>
                <a:schemeClr val="bg1"/>
              </a:solidFill>
              <a:prstDash val="solid"/>
              <a:tailEnd type="triangle"/>
            </a:ln>
            <a:effectLst/>
          </p:spPr>
        </p:cxnSp>
        <p:sp>
          <p:nvSpPr>
            <p:cNvPr id="191" name="Hexagon 190">
              <a:extLst>
                <a:ext uri="{FF2B5EF4-FFF2-40B4-BE49-F238E27FC236}">
                  <a16:creationId xmlns:a16="http://schemas.microsoft.com/office/drawing/2014/main" xmlns="" id="{0784BECE-D3AA-4A08-8C9E-36798B6C389F}"/>
                </a:ext>
              </a:extLst>
            </p:cNvPr>
            <p:cNvSpPr/>
            <p:nvPr/>
          </p:nvSpPr>
          <p:spPr>
            <a:xfrm rot="5400000">
              <a:off x="8199128" y="844383"/>
              <a:ext cx="521786" cy="551115"/>
            </a:xfrm>
            <a:prstGeom prst="hexagon">
              <a:avLst/>
            </a:prstGeom>
            <a:solidFill>
              <a:sysClr val="window" lastClr="FFFFFF"/>
            </a:solidFill>
            <a:ln w="25400" cap="flat" cmpd="sng" algn="ctr">
              <a:solidFill>
                <a:srgbClr val="EA7400"/>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999" b="0" i="0" u="none" strike="noStrike" kern="0" cap="none" spc="0" normalizeH="0" baseline="0" noProof="0" dirty="0" smtClean="0">
                <a:ln>
                  <a:noFill/>
                </a:ln>
                <a:solidFill>
                  <a:srgbClr val="009FDB"/>
                </a:solidFill>
                <a:effectLst/>
                <a:uLnTx/>
                <a:uFillTx/>
                <a:latin typeface="ATT Aleck Cd" panose="020B0506020203020204" pitchFamily="34" charset="0"/>
                <a:ea typeface="+mn-ea"/>
                <a:cs typeface="ATT Aleck Cd" panose="020B0506020203020204" pitchFamily="34" charset="0"/>
              </a:endParaRPr>
            </a:p>
          </p:txBody>
        </p:sp>
        <p:sp>
          <p:nvSpPr>
            <p:cNvPr id="192" name="Hexagon 191">
              <a:extLst>
                <a:ext uri="{FF2B5EF4-FFF2-40B4-BE49-F238E27FC236}">
                  <a16:creationId xmlns:a16="http://schemas.microsoft.com/office/drawing/2014/main" xmlns="" id="{2ECEF6E0-0654-4B3C-8F4A-B6F338EB5F26}"/>
                </a:ext>
              </a:extLst>
            </p:cNvPr>
            <p:cNvSpPr/>
            <p:nvPr/>
          </p:nvSpPr>
          <p:spPr>
            <a:xfrm rot="5400000">
              <a:off x="8165243" y="893154"/>
              <a:ext cx="521786" cy="551115"/>
            </a:xfrm>
            <a:prstGeom prst="hexagon">
              <a:avLst/>
            </a:prstGeom>
            <a:solidFill>
              <a:sysClr val="window" lastClr="FFFFFF"/>
            </a:solidFill>
            <a:ln w="25400" cap="flat" cmpd="sng" algn="ctr">
              <a:solidFill>
                <a:srgbClr val="EA7400"/>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999" b="0" i="0" u="none" strike="noStrike" kern="0" cap="none" spc="0" normalizeH="0" baseline="0" noProof="0" dirty="0" smtClean="0">
                <a:ln>
                  <a:noFill/>
                </a:ln>
                <a:solidFill>
                  <a:srgbClr val="009FDB"/>
                </a:solidFill>
                <a:effectLst/>
                <a:uLnTx/>
                <a:uFillTx/>
                <a:latin typeface="ATT Aleck Cd" panose="020B0506020203020204" pitchFamily="34" charset="0"/>
                <a:ea typeface="+mn-ea"/>
                <a:cs typeface="ATT Aleck Cd" panose="020B0506020203020204" pitchFamily="34" charset="0"/>
              </a:endParaRPr>
            </a:p>
          </p:txBody>
        </p:sp>
        <p:sp>
          <p:nvSpPr>
            <p:cNvPr id="193" name="Hexagon 192">
              <a:extLst>
                <a:ext uri="{FF2B5EF4-FFF2-40B4-BE49-F238E27FC236}">
                  <a16:creationId xmlns:a16="http://schemas.microsoft.com/office/drawing/2014/main" xmlns="" id="{A226F295-A8BA-4305-94BA-BB6ECC44371A}"/>
                </a:ext>
              </a:extLst>
            </p:cNvPr>
            <p:cNvSpPr/>
            <p:nvPr/>
          </p:nvSpPr>
          <p:spPr>
            <a:xfrm rot="5400000">
              <a:off x="8131141" y="944502"/>
              <a:ext cx="521786" cy="551115"/>
            </a:xfrm>
            <a:prstGeom prst="hexagon">
              <a:avLst/>
            </a:prstGeom>
            <a:solidFill>
              <a:sysClr val="window" lastClr="FFFFFF"/>
            </a:solidFill>
            <a:ln w="25400" cap="flat" cmpd="sng" algn="ctr">
              <a:solidFill>
                <a:srgbClr val="EA7400"/>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999" b="0" i="0" u="none" strike="noStrike" kern="0" cap="none" spc="0" normalizeH="0" baseline="0" noProof="0" dirty="0" smtClean="0">
                <a:ln>
                  <a:noFill/>
                </a:ln>
                <a:solidFill>
                  <a:srgbClr val="009FDB"/>
                </a:solidFill>
                <a:effectLst/>
                <a:uLnTx/>
                <a:uFillTx/>
                <a:latin typeface="ATT Aleck Cd" panose="020B0506020203020204" pitchFamily="34" charset="0"/>
                <a:ea typeface="+mn-ea"/>
                <a:cs typeface="ATT Aleck Cd" panose="020B0506020203020204" pitchFamily="34" charset="0"/>
              </a:endParaRPr>
            </a:p>
          </p:txBody>
        </p:sp>
        <p:sp>
          <p:nvSpPr>
            <p:cNvPr id="194" name="Flowchart: Magnetic Disk 193">
              <a:extLst>
                <a:ext uri="{FF2B5EF4-FFF2-40B4-BE49-F238E27FC236}">
                  <a16:creationId xmlns:a16="http://schemas.microsoft.com/office/drawing/2014/main" xmlns="" id="{379B7CD9-E99F-4408-A4E0-EC60D20537A7}"/>
                </a:ext>
              </a:extLst>
            </p:cNvPr>
            <p:cNvSpPr/>
            <p:nvPr/>
          </p:nvSpPr>
          <p:spPr>
            <a:xfrm>
              <a:off x="8001106" y="1770682"/>
              <a:ext cx="772123" cy="356553"/>
            </a:xfrm>
            <a:prstGeom prst="flowChartMagneticDisk">
              <a:avLst/>
            </a:prstGeom>
            <a:solidFill>
              <a:srgbClr val="E31837"/>
            </a:solidFill>
            <a:ln w="25400" cap="flat" cmpd="sng" algn="ctr">
              <a:solidFill>
                <a:srgbClr val="C00000"/>
              </a:solid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rgbClr val="FFFFFF"/>
                  </a:solidFill>
                  <a:effectLst/>
                  <a:uLnTx/>
                  <a:uFillTx/>
                  <a:latin typeface="ATT Aleck Cd" panose="020B0506020203020204" pitchFamily="34" charset="0"/>
                  <a:ea typeface="MS Mincho" panose="02020609040205080304" pitchFamily="49" charset="-128"/>
                  <a:cs typeface="ATT Aleck Cd" panose="020B0506020203020204" pitchFamily="34" charset="0"/>
                </a:rPr>
                <a:t>Inventory Data</a:t>
              </a:r>
              <a:endParaRPr kumimoji="0" lang="en-US" sz="1000" b="0" i="0" u="none" strike="noStrike" kern="0" cap="none" spc="0" normalizeH="0" baseline="0" noProof="0" dirty="0" smtClean="0">
                <a:ln>
                  <a:noFill/>
                </a:ln>
                <a:solidFill>
                  <a:srgbClr val="009FDB"/>
                </a:solidFill>
                <a:effectLst/>
                <a:uLnTx/>
                <a:uFillTx/>
                <a:latin typeface="ATT Aleck Cd" panose="020B0506020203020204" pitchFamily="34" charset="0"/>
                <a:ea typeface="MS Mincho" panose="02020609040205080304" pitchFamily="49" charset="-128"/>
                <a:cs typeface="ATT Aleck Cd" panose="020B0506020203020204" pitchFamily="34" charset="0"/>
              </a:endParaRPr>
            </a:p>
          </p:txBody>
        </p:sp>
        <p:sp>
          <p:nvSpPr>
            <p:cNvPr id="195" name="Rectangle 194">
              <a:extLst>
                <a:ext uri="{FF2B5EF4-FFF2-40B4-BE49-F238E27FC236}">
                  <a16:creationId xmlns:a16="http://schemas.microsoft.com/office/drawing/2014/main" xmlns="" id="{0559D2CC-F934-46C8-BEB5-0100B7A49D1B}"/>
                </a:ext>
              </a:extLst>
            </p:cNvPr>
            <p:cNvSpPr/>
            <p:nvPr/>
          </p:nvSpPr>
          <p:spPr>
            <a:xfrm>
              <a:off x="8048273" y="1020482"/>
              <a:ext cx="705331" cy="400006"/>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rgbClr val="000000"/>
                  </a:solidFill>
                  <a:effectLst/>
                  <a:uLnTx/>
                  <a:uFillTx/>
                  <a:latin typeface="ATT Aleck Cd" panose="020B0506020203020204" pitchFamily="34" charset="0"/>
                  <a:ea typeface="MS Mincho" panose="02020609040205080304" pitchFamily="49" charset="-128"/>
                  <a:cs typeface="ATT Aleck Cd" panose="020B0506020203020204" pitchFamily="34" charset="0"/>
                </a:rPr>
                <a:t>Inventory mS</a:t>
              </a:r>
            </a:p>
          </p:txBody>
        </p:sp>
        <p:cxnSp>
          <p:nvCxnSpPr>
            <p:cNvPr id="196" name="Straight Arrow Connector 195">
              <a:extLst>
                <a:ext uri="{FF2B5EF4-FFF2-40B4-BE49-F238E27FC236}">
                  <a16:creationId xmlns:a16="http://schemas.microsoft.com/office/drawing/2014/main" xmlns="" id="{E1716EE4-D69C-4ED8-BF36-C5D44994B584}"/>
                </a:ext>
              </a:extLst>
            </p:cNvPr>
            <p:cNvCxnSpPr>
              <a:cxnSpLocks/>
              <a:stCxn id="193" idx="0"/>
              <a:endCxn id="194" idx="1"/>
            </p:cNvCxnSpPr>
            <p:nvPr/>
          </p:nvCxnSpPr>
          <p:spPr>
            <a:xfrm flipH="1">
              <a:off x="8387168" y="1480953"/>
              <a:ext cx="4866" cy="289729"/>
            </a:xfrm>
            <a:prstGeom prst="straightConnector1">
              <a:avLst/>
            </a:prstGeom>
            <a:noFill/>
            <a:ln w="6350" cap="flat" cmpd="sng" algn="ctr">
              <a:solidFill>
                <a:schemeClr val="bg1"/>
              </a:solidFill>
              <a:prstDash val="solid"/>
              <a:tailEnd type="triangle"/>
            </a:ln>
            <a:effectLst/>
          </p:spPr>
        </p:cxnSp>
        <p:pic>
          <p:nvPicPr>
            <p:cNvPr id="197" name="Picture 196">
              <a:extLst>
                <a:ext uri="{FF2B5EF4-FFF2-40B4-BE49-F238E27FC236}">
                  <a16:creationId xmlns:a16="http://schemas.microsoft.com/office/drawing/2014/main" xmlns="" id="{8F458569-1D64-4BC0-8E69-BA69087F9B6B}"/>
                </a:ext>
              </a:extLst>
            </p:cNvPr>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rot="7398540">
              <a:off x="7635730" y="1414777"/>
              <a:ext cx="202223" cy="197780"/>
            </a:xfrm>
            <a:prstGeom prst="rect">
              <a:avLst/>
            </a:prstGeom>
          </p:spPr>
        </p:pic>
        <p:pic>
          <p:nvPicPr>
            <p:cNvPr id="198" name="Picture 197">
              <a:extLst>
                <a:ext uri="{FF2B5EF4-FFF2-40B4-BE49-F238E27FC236}">
                  <a16:creationId xmlns:a16="http://schemas.microsoft.com/office/drawing/2014/main" xmlns="" id="{423693AE-E45C-4B53-BB74-84700730856D}"/>
                </a:ext>
              </a:extLst>
            </p:cNvPr>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rot="7398540">
              <a:off x="6783224" y="1414901"/>
              <a:ext cx="202223" cy="197780"/>
            </a:xfrm>
            <a:prstGeom prst="rect">
              <a:avLst/>
            </a:prstGeom>
          </p:spPr>
        </p:pic>
        <p:pic>
          <p:nvPicPr>
            <p:cNvPr id="199" name="Picture 198">
              <a:extLst>
                <a:ext uri="{FF2B5EF4-FFF2-40B4-BE49-F238E27FC236}">
                  <a16:creationId xmlns:a16="http://schemas.microsoft.com/office/drawing/2014/main" xmlns="" id="{339FFA30-B637-4822-84CB-C91DB3109BB8}"/>
                </a:ext>
              </a:extLst>
            </p:cNvPr>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rot="7398540">
              <a:off x="5958590" y="1408013"/>
              <a:ext cx="202223" cy="197780"/>
            </a:xfrm>
            <a:prstGeom prst="rect">
              <a:avLst/>
            </a:prstGeom>
            <a:ln>
              <a:noFill/>
            </a:ln>
          </p:spPr>
        </p:pic>
      </p:grpSp>
      <p:sp>
        <p:nvSpPr>
          <p:cNvPr id="213" name="Rectangle 212">
            <a:extLst>
              <a:ext uri="{FF2B5EF4-FFF2-40B4-BE49-F238E27FC236}">
                <a16:creationId xmlns:a16="http://schemas.microsoft.com/office/drawing/2014/main" xmlns="" id="{221D638B-3E7F-4355-B5C8-06308851552F}"/>
              </a:ext>
            </a:extLst>
          </p:cNvPr>
          <p:cNvSpPr/>
          <p:nvPr/>
        </p:nvSpPr>
        <p:spPr>
          <a:xfrm>
            <a:off x="3034621" y="6023222"/>
            <a:ext cx="2965594" cy="338554"/>
          </a:xfrm>
          <a:prstGeom prst="rect">
            <a:avLst/>
          </a:prstGeom>
          <a:ln/>
        </p:spPr>
        <p:txBody>
          <a:bodyPr wrap="square">
            <a:spAutoFit/>
          </a:bodyPr>
          <a:lstStyle/>
          <a:p>
            <a:pPr algn="ctr"/>
            <a:r>
              <a:rPr lang="en-US" sz="1600" dirty="0">
                <a:solidFill>
                  <a:schemeClr val="bg1"/>
                </a:solidFill>
                <a:latin typeface="Oswald Regular" panose="020B0604020202020204" charset="0"/>
                <a:cs typeface="ATT Aleck Cd" panose="020B0506020203020204" pitchFamily="34" charset="0"/>
              </a:rPr>
              <a:t>Data duplicated across many apps </a:t>
            </a:r>
          </a:p>
        </p:txBody>
      </p:sp>
      <p:sp>
        <p:nvSpPr>
          <p:cNvPr id="9" name="TextBox 8"/>
          <p:cNvSpPr txBox="1"/>
          <p:nvPr/>
        </p:nvSpPr>
        <p:spPr>
          <a:xfrm>
            <a:off x="9625318" y="4571517"/>
            <a:ext cx="304800" cy="461665"/>
          </a:xfrm>
          <a:prstGeom prst="rect">
            <a:avLst/>
          </a:prstGeom>
          <a:noFill/>
        </p:spPr>
        <p:txBody>
          <a:bodyPr wrap="square" rtlCol="0">
            <a:spAutoFit/>
          </a:bodyPr>
          <a:lstStyle/>
          <a:p>
            <a:r>
              <a:rPr lang="en-US" sz="2400" b="1" dirty="0" smtClean="0">
                <a:solidFill>
                  <a:schemeClr val="bg1"/>
                </a:solidFill>
                <a:latin typeface="Oswald Regular" panose="020B0604020202020204" charset="0"/>
                <a:sym typeface="Wingdings 2"/>
              </a:rPr>
              <a:t></a:t>
            </a:r>
            <a:endParaRPr lang="en-US" sz="2000" b="1" dirty="0">
              <a:solidFill>
                <a:schemeClr val="bg1"/>
              </a:solidFill>
              <a:latin typeface="Oswald Regular" panose="020B0604020202020204" charset="0"/>
            </a:endParaRPr>
          </a:p>
        </p:txBody>
      </p:sp>
      <p:sp>
        <p:nvSpPr>
          <p:cNvPr id="214" name="TextBox 213"/>
          <p:cNvSpPr txBox="1"/>
          <p:nvPr/>
        </p:nvSpPr>
        <p:spPr>
          <a:xfrm>
            <a:off x="9644368" y="5028717"/>
            <a:ext cx="304800" cy="461665"/>
          </a:xfrm>
          <a:prstGeom prst="rect">
            <a:avLst/>
          </a:prstGeom>
          <a:noFill/>
        </p:spPr>
        <p:txBody>
          <a:bodyPr wrap="square" rtlCol="0">
            <a:spAutoFit/>
          </a:bodyPr>
          <a:lstStyle/>
          <a:p>
            <a:r>
              <a:rPr lang="en-US" sz="2400" b="1" dirty="0" smtClean="0">
                <a:solidFill>
                  <a:schemeClr val="bg1"/>
                </a:solidFill>
                <a:latin typeface="Oswald Regular" panose="020B0604020202020204" charset="0"/>
                <a:sym typeface="Wingdings 2"/>
              </a:rPr>
              <a:t></a:t>
            </a:r>
            <a:endParaRPr lang="en-US" sz="2000" b="1" dirty="0">
              <a:solidFill>
                <a:schemeClr val="bg1"/>
              </a:solidFill>
              <a:latin typeface="Oswald Regular" panose="020B0604020202020204" charset="0"/>
            </a:endParaRPr>
          </a:p>
        </p:txBody>
      </p:sp>
      <p:sp>
        <p:nvSpPr>
          <p:cNvPr id="215" name="TextBox 214"/>
          <p:cNvSpPr txBox="1"/>
          <p:nvPr/>
        </p:nvSpPr>
        <p:spPr>
          <a:xfrm>
            <a:off x="9644368" y="5504967"/>
            <a:ext cx="304800" cy="461665"/>
          </a:xfrm>
          <a:prstGeom prst="rect">
            <a:avLst/>
          </a:prstGeom>
          <a:noFill/>
        </p:spPr>
        <p:txBody>
          <a:bodyPr wrap="square" rtlCol="0">
            <a:spAutoFit/>
          </a:bodyPr>
          <a:lstStyle/>
          <a:p>
            <a:r>
              <a:rPr lang="en-US" sz="2400" b="1" dirty="0" smtClean="0">
                <a:solidFill>
                  <a:schemeClr val="bg1"/>
                </a:solidFill>
                <a:latin typeface="Oswald Regular" panose="020B0604020202020204" charset="0"/>
                <a:sym typeface="Wingdings 2"/>
              </a:rPr>
              <a:t></a:t>
            </a:r>
            <a:endParaRPr lang="en-US" sz="2000" b="1" dirty="0">
              <a:solidFill>
                <a:schemeClr val="bg1"/>
              </a:solidFill>
              <a:latin typeface="Oswald Regular" panose="020B0604020202020204" charset="0"/>
            </a:endParaRPr>
          </a:p>
        </p:txBody>
      </p:sp>
      <p:sp>
        <p:nvSpPr>
          <p:cNvPr id="216" name="TextBox 215"/>
          <p:cNvSpPr txBox="1"/>
          <p:nvPr/>
        </p:nvSpPr>
        <p:spPr>
          <a:xfrm>
            <a:off x="9644368" y="6000267"/>
            <a:ext cx="304800" cy="461665"/>
          </a:xfrm>
          <a:prstGeom prst="rect">
            <a:avLst/>
          </a:prstGeom>
          <a:noFill/>
        </p:spPr>
        <p:txBody>
          <a:bodyPr wrap="square" rtlCol="0">
            <a:spAutoFit/>
          </a:bodyPr>
          <a:lstStyle/>
          <a:p>
            <a:r>
              <a:rPr lang="en-US" sz="2400" b="1" dirty="0" smtClean="0">
                <a:solidFill>
                  <a:schemeClr val="bg1"/>
                </a:solidFill>
                <a:latin typeface="Oswald Regular" panose="020B0604020202020204" charset="0"/>
                <a:sym typeface="Wingdings 2"/>
              </a:rPr>
              <a:t></a:t>
            </a:r>
            <a:endParaRPr lang="en-US" sz="2000" b="1" dirty="0">
              <a:solidFill>
                <a:schemeClr val="bg1"/>
              </a:solidFill>
              <a:latin typeface="Oswald Regular" panose="020B0604020202020204" charset="0"/>
            </a:endParaRPr>
          </a:p>
        </p:txBody>
      </p:sp>
      <p:sp>
        <p:nvSpPr>
          <p:cNvPr id="217" name="TextBox 216"/>
          <p:cNvSpPr txBox="1"/>
          <p:nvPr/>
        </p:nvSpPr>
        <p:spPr>
          <a:xfrm>
            <a:off x="10253968" y="4609617"/>
            <a:ext cx="304800" cy="461665"/>
          </a:xfrm>
          <a:prstGeom prst="rect">
            <a:avLst/>
          </a:prstGeom>
          <a:noFill/>
        </p:spPr>
        <p:txBody>
          <a:bodyPr wrap="square" rtlCol="0">
            <a:spAutoFit/>
          </a:bodyPr>
          <a:lstStyle/>
          <a:p>
            <a:r>
              <a:rPr lang="en-US" sz="2400" b="1" dirty="0" smtClean="0">
                <a:solidFill>
                  <a:schemeClr val="bg1"/>
                </a:solidFill>
                <a:latin typeface="Oswald Regular" panose="020B0604020202020204" charset="0"/>
                <a:sym typeface="Wingdings 2"/>
              </a:rPr>
              <a:t></a:t>
            </a:r>
            <a:endParaRPr lang="en-US" sz="2000" b="1" dirty="0">
              <a:solidFill>
                <a:schemeClr val="bg1"/>
              </a:solidFill>
              <a:latin typeface="Oswald Regular" panose="020B0604020202020204" charset="0"/>
            </a:endParaRPr>
          </a:p>
        </p:txBody>
      </p:sp>
      <p:sp>
        <p:nvSpPr>
          <p:cNvPr id="218" name="TextBox 217"/>
          <p:cNvSpPr txBox="1"/>
          <p:nvPr/>
        </p:nvSpPr>
        <p:spPr>
          <a:xfrm>
            <a:off x="10253968" y="5066817"/>
            <a:ext cx="304800" cy="461665"/>
          </a:xfrm>
          <a:prstGeom prst="rect">
            <a:avLst/>
          </a:prstGeom>
          <a:noFill/>
        </p:spPr>
        <p:txBody>
          <a:bodyPr wrap="square" rtlCol="0">
            <a:spAutoFit/>
          </a:bodyPr>
          <a:lstStyle/>
          <a:p>
            <a:r>
              <a:rPr lang="en-US" sz="2400" b="1" dirty="0" smtClean="0">
                <a:solidFill>
                  <a:schemeClr val="bg1"/>
                </a:solidFill>
                <a:latin typeface="Oswald Regular" panose="020B0604020202020204" charset="0"/>
                <a:sym typeface="Wingdings 2"/>
              </a:rPr>
              <a:t></a:t>
            </a:r>
            <a:endParaRPr lang="en-US" sz="2000" b="1" dirty="0">
              <a:solidFill>
                <a:schemeClr val="bg1"/>
              </a:solidFill>
              <a:latin typeface="Oswald Regular" panose="020B0604020202020204" charset="0"/>
            </a:endParaRPr>
          </a:p>
        </p:txBody>
      </p:sp>
      <p:sp>
        <p:nvSpPr>
          <p:cNvPr id="219" name="TextBox 218"/>
          <p:cNvSpPr txBox="1"/>
          <p:nvPr/>
        </p:nvSpPr>
        <p:spPr>
          <a:xfrm>
            <a:off x="10234918" y="5485917"/>
            <a:ext cx="304800" cy="461665"/>
          </a:xfrm>
          <a:prstGeom prst="rect">
            <a:avLst/>
          </a:prstGeom>
          <a:noFill/>
        </p:spPr>
        <p:txBody>
          <a:bodyPr wrap="square" rtlCol="0">
            <a:spAutoFit/>
          </a:bodyPr>
          <a:lstStyle/>
          <a:p>
            <a:r>
              <a:rPr lang="en-US" sz="2400" b="1" dirty="0" smtClean="0">
                <a:solidFill>
                  <a:schemeClr val="bg1"/>
                </a:solidFill>
                <a:latin typeface="Oswald Regular" panose="020B0604020202020204" charset="0"/>
                <a:sym typeface="Wingdings 2"/>
              </a:rPr>
              <a:t></a:t>
            </a:r>
            <a:endParaRPr lang="en-US" sz="2000" b="1" dirty="0">
              <a:solidFill>
                <a:schemeClr val="bg1"/>
              </a:solidFill>
              <a:latin typeface="Oswald Regular" panose="020B0604020202020204" charset="0"/>
            </a:endParaRPr>
          </a:p>
        </p:txBody>
      </p:sp>
      <p:sp>
        <p:nvSpPr>
          <p:cNvPr id="220" name="TextBox 219"/>
          <p:cNvSpPr txBox="1"/>
          <p:nvPr/>
        </p:nvSpPr>
        <p:spPr>
          <a:xfrm>
            <a:off x="10844518" y="5962167"/>
            <a:ext cx="304800" cy="461665"/>
          </a:xfrm>
          <a:prstGeom prst="rect">
            <a:avLst/>
          </a:prstGeom>
          <a:noFill/>
        </p:spPr>
        <p:txBody>
          <a:bodyPr wrap="square" rtlCol="0">
            <a:spAutoFit/>
          </a:bodyPr>
          <a:lstStyle/>
          <a:p>
            <a:r>
              <a:rPr lang="en-US" sz="2400" b="1" dirty="0" smtClean="0">
                <a:solidFill>
                  <a:schemeClr val="bg1"/>
                </a:solidFill>
                <a:latin typeface="Oswald Regular" panose="020B0604020202020204" charset="0"/>
                <a:sym typeface="Wingdings 2"/>
              </a:rPr>
              <a:t></a:t>
            </a:r>
            <a:endParaRPr lang="en-US" sz="2000" b="1" dirty="0">
              <a:solidFill>
                <a:schemeClr val="bg1"/>
              </a:solidFill>
              <a:latin typeface="Oswald Regular" panose="020B0604020202020204" charset="0"/>
            </a:endParaRPr>
          </a:p>
        </p:txBody>
      </p:sp>
      <p:sp>
        <p:nvSpPr>
          <p:cNvPr id="224" name="Rectangle 223"/>
          <p:cNvSpPr/>
          <p:nvPr/>
        </p:nvSpPr>
        <p:spPr>
          <a:xfrm>
            <a:off x="2418812" y="584154"/>
            <a:ext cx="9766840" cy="672234"/>
          </a:xfrm>
          <a:prstGeom prst="rect">
            <a:avLst/>
          </a:prstGeom>
          <a:noFill/>
          <a:ln w="57150">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r>
              <a:rPr lang="en-US" sz="2000" dirty="0" smtClean="0">
                <a:solidFill>
                  <a:schemeClr val="bg1"/>
                </a:solidFill>
                <a:latin typeface="Oswald medium" panose="02000603000000000000" pitchFamily="2" charset="0"/>
                <a:cs typeface="Arial" pitchFamily="34" charset="0"/>
              </a:rPr>
              <a:t>Enabling Speed </a:t>
            </a:r>
            <a:r>
              <a:rPr lang="en-US" sz="2000" dirty="0">
                <a:solidFill>
                  <a:schemeClr val="bg1"/>
                </a:solidFill>
                <a:latin typeface="Oswald medium" panose="02000603000000000000" pitchFamily="2" charset="0"/>
                <a:cs typeface="Arial" pitchFamily="34" charset="0"/>
              </a:rPr>
              <a:t>&amp; Agility </a:t>
            </a:r>
            <a:r>
              <a:rPr lang="en-US" sz="2000" dirty="0" smtClean="0">
                <a:solidFill>
                  <a:schemeClr val="bg1"/>
                </a:solidFill>
                <a:latin typeface="Oswald medium" panose="02000603000000000000" pitchFamily="2" charset="0"/>
                <a:cs typeface="Arial" pitchFamily="34" charset="0"/>
              </a:rPr>
              <a:t>While </a:t>
            </a:r>
            <a:r>
              <a:rPr lang="en-US" sz="2000" dirty="0">
                <a:solidFill>
                  <a:schemeClr val="bg1"/>
                </a:solidFill>
                <a:latin typeface="Oswald medium" panose="02000603000000000000" pitchFamily="2" charset="0"/>
                <a:cs typeface="Arial" pitchFamily="34" charset="0"/>
              </a:rPr>
              <a:t>Also Reducing Costs</a:t>
            </a:r>
          </a:p>
        </p:txBody>
      </p:sp>
      <p:pic>
        <p:nvPicPr>
          <p:cNvPr id="87" name="Picture 10" descr="Mahindra Logo.png"/>
          <p:cNvPicPr>
            <a:picLocks noChangeAspect="1"/>
          </p:cNvPicPr>
          <p:nvPr/>
        </p:nvPicPr>
        <p:blipFill>
          <a:blip r:embed="rId5" cstate="print">
            <a:biLevel thresh="25000"/>
            <a:extLst>
              <a:ext uri="{28A0092B-C50C-407E-A947-70E740481C1C}">
                <a14:useLocalDpi xmlns:a14="http://schemas.microsoft.com/office/drawing/2010/main"/>
              </a:ext>
            </a:extLst>
          </a:blip>
          <a:srcRect/>
          <a:stretch>
            <a:fillRect/>
          </a:stretch>
        </p:blipFill>
        <p:spPr bwMode="gray">
          <a:xfrm>
            <a:off x="11275544" y="44347"/>
            <a:ext cx="89895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87"/>
          <p:cNvPicPr>
            <a:picLocks noChangeAspect="1"/>
          </p:cNvPicPr>
          <p:nvPr/>
        </p:nvPicPr>
        <p:blipFill>
          <a:blip r:embed="rId6"/>
          <a:stretch>
            <a:fillRect/>
          </a:stretch>
        </p:blipFill>
        <p:spPr>
          <a:xfrm>
            <a:off x="1" y="-1"/>
            <a:ext cx="2736937" cy="981636"/>
          </a:xfrm>
          <a:prstGeom prst="rect">
            <a:avLst/>
          </a:prstGeom>
        </p:spPr>
      </p:pic>
      <p:grpSp>
        <p:nvGrpSpPr>
          <p:cNvPr id="89" name="Group 88"/>
          <p:cNvGrpSpPr/>
          <p:nvPr/>
        </p:nvGrpSpPr>
        <p:grpSpPr>
          <a:xfrm>
            <a:off x="172718" y="6540076"/>
            <a:ext cx="4108543" cy="228600"/>
            <a:chOff x="172718" y="6369598"/>
            <a:chExt cx="4108543" cy="228600"/>
          </a:xfrm>
        </p:grpSpPr>
        <p:sp>
          <p:nvSpPr>
            <p:cNvPr id="90" name="object 10"/>
            <p:cNvSpPr/>
            <p:nvPr/>
          </p:nvSpPr>
          <p:spPr>
            <a:xfrm rot="5400000">
              <a:off x="2629806" y="5980978"/>
              <a:ext cx="228600" cy="1005840"/>
            </a:xfrm>
            <a:custGeom>
              <a:avLst/>
              <a:gdLst/>
              <a:ahLst/>
              <a:cxnLst/>
              <a:rect l="l" t="t" r="r" b="b"/>
              <a:pathLst>
                <a:path w="218440" h="1438910">
                  <a:moveTo>
                    <a:pt x="0" y="0"/>
                  </a:moveTo>
                  <a:lnTo>
                    <a:pt x="217931" y="0"/>
                  </a:lnTo>
                  <a:lnTo>
                    <a:pt x="217931" y="1438656"/>
                  </a:lnTo>
                  <a:lnTo>
                    <a:pt x="0" y="1438656"/>
                  </a:lnTo>
                  <a:lnTo>
                    <a:pt x="0" y="0"/>
                  </a:lnTo>
                  <a:close/>
                </a:path>
              </a:pathLst>
            </a:custGeom>
            <a:solidFill>
              <a:schemeClr val="tx1">
                <a:lumMod val="65000"/>
                <a:lumOff val="35000"/>
              </a:schemeClr>
            </a:solidFill>
            <a:ln>
              <a:noFill/>
            </a:ln>
          </p:spPr>
          <p:txBody>
            <a:bodyPr vert="vert270" wrap="square" lIns="0" tIns="0" rIns="0" bIns="0" rtlCol="0" anchor="ctr"/>
            <a:lstStyle/>
            <a:p>
              <a:pPr algn="ctr">
                <a:lnSpc>
                  <a:spcPts val="1200"/>
                </a:lnSpc>
              </a:pPr>
              <a:r>
                <a:rPr lang="en-US" sz="1100" dirty="0" smtClean="0">
                  <a:solidFill>
                    <a:schemeClr val="tx1">
                      <a:lumMod val="85000"/>
                      <a:lumOff val="15000"/>
                    </a:schemeClr>
                  </a:solidFill>
                  <a:latin typeface="Oswald light" panose="020B0604020202020204" charset="0"/>
                </a:rPr>
                <a:t>CULTURE &amp; SKILLS</a:t>
              </a:r>
              <a:endParaRPr sz="1100" dirty="0">
                <a:solidFill>
                  <a:schemeClr val="tx1">
                    <a:lumMod val="85000"/>
                    <a:lumOff val="15000"/>
                  </a:schemeClr>
                </a:solidFill>
                <a:latin typeface="Oswald light" panose="020B0604020202020204" charset="0"/>
              </a:endParaRPr>
            </a:p>
          </p:txBody>
        </p:sp>
        <p:sp>
          <p:nvSpPr>
            <p:cNvPr id="91" name="object 13"/>
            <p:cNvSpPr/>
            <p:nvPr/>
          </p:nvSpPr>
          <p:spPr>
            <a:xfrm rot="5400000">
              <a:off x="1595572" y="5980978"/>
              <a:ext cx="228600" cy="1005840"/>
            </a:xfrm>
            <a:custGeom>
              <a:avLst/>
              <a:gdLst/>
              <a:ahLst/>
              <a:cxnLst/>
              <a:rect l="l" t="t" r="r" b="b"/>
              <a:pathLst>
                <a:path w="218440" h="1440179">
                  <a:moveTo>
                    <a:pt x="0" y="0"/>
                  </a:moveTo>
                  <a:lnTo>
                    <a:pt x="217931" y="0"/>
                  </a:lnTo>
                  <a:lnTo>
                    <a:pt x="217931" y="1440180"/>
                  </a:lnTo>
                  <a:lnTo>
                    <a:pt x="0" y="1440180"/>
                  </a:lnTo>
                  <a:lnTo>
                    <a:pt x="0" y="0"/>
                  </a:lnTo>
                  <a:close/>
                </a:path>
              </a:pathLst>
            </a:custGeom>
            <a:solidFill>
              <a:srgbClr val="FFC000"/>
            </a:solidFill>
            <a:ln>
              <a:noFill/>
            </a:ln>
          </p:spPr>
          <p:txBody>
            <a:bodyPr vert="vert270" wrap="square" lIns="0" tIns="0" rIns="0" bIns="0" rtlCol="0" anchor="ctr"/>
            <a:lstStyle/>
            <a:p>
              <a:pPr algn="ctr">
                <a:lnSpc>
                  <a:spcPts val="1200"/>
                </a:lnSpc>
              </a:pPr>
              <a:r>
                <a:rPr lang="en-US" sz="1100" dirty="0">
                  <a:solidFill>
                    <a:schemeClr val="bg1"/>
                  </a:solidFill>
                  <a:latin typeface="Oswald light" panose="020B0604020202020204" charset="0"/>
                </a:rPr>
                <a:t>IT Digitalization</a:t>
              </a:r>
              <a:endParaRPr sz="1100" dirty="0">
                <a:solidFill>
                  <a:schemeClr val="bg1"/>
                </a:solidFill>
                <a:latin typeface="Oswald light" panose="020B0604020202020204" charset="0"/>
              </a:endParaRPr>
            </a:p>
          </p:txBody>
        </p:sp>
        <p:sp>
          <p:nvSpPr>
            <p:cNvPr id="92" name="object 16"/>
            <p:cNvSpPr/>
            <p:nvPr/>
          </p:nvSpPr>
          <p:spPr>
            <a:xfrm rot="5400000">
              <a:off x="561338" y="5980978"/>
              <a:ext cx="228600" cy="1005840"/>
            </a:xfrm>
            <a:custGeom>
              <a:avLst/>
              <a:gdLst/>
              <a:ahLst/>
              <a:cxnLst/>
              <a:rect l="l" t="t" r="r" b="b"/>
              <a:pathLst>
                <a:path w="218440" h="1440179">
                  <a:moveTo>
                    <a:pt x="0" y="0"/>
                  </a:moveTo>
                  <a:lnTo>
                    <a:pt x="217931" y="0"/>
                  </a:lnTo>
                  <a:lnTo>
                    <a:pt x="217931" y="1440180"/>
                  </a:lnTo>
                  <a:lnTo>
                    <a:pt x="0" y="1440180"/>
                  </a:lnTo>
                  <a:lnTo>
                    <a:pt x="0" y="0"/>
                  </a:lnTo>
                  <a:close/>
                </a:path>
              </a:pathLst>
            </a:custGeom>
            <a:solidFill>
              <a:schemeClr val="tx1">
                <a:lumMod val="65000"/>
                <a:lumOff val="35000"/>
              </a:schemeClr>
            </a:solidFill>
            <a:ln>
              <a:noFill/>
            </a:ln>
          </p:spPr>
          <p:txBody>
            <a:bodyPr vert="vert270" wrap="square" lIns="0" tIns="0" rIns="0" bIns="0" rtlCol="0" anchor="ctr"/>
            <a:lstStyle/>
            <a:p>
              <a:pPr algn="ctr">
                <a:lnSpc>
                  <a:spcPts val="1200"/>
                </a:lnSpc>
              </a:pPr>
              <a:r>
                <a:rPr lang="en-US" sz="1100" dirty="0">
                  <a:solidFill>
                    <a:schemeClr val="tx1">
                      <a:lumMod val="85000"/>
                      <a:lumOff val="15000"/>
                    </a:schemeClr>
                  </a:solidFill>
                  <a:latin typeface="Oswald light" panose="020B0604020202020204" charset="0"/>
                </a:rPr>
                <a:t>DIGITAL SERVICES</a:t>
              </a:r>
              <a:endParaRPr sz="1100" dirty="0">
                <a:solidFill>
                  <a:schemeClr val="tx1">
                    <a:lumMod val="85000"/>
                    <a:lumOff val="15000"/>
                  </a:schemeClr>
                </a:solidFill>
                <a:latin typeface="Oswald light" panose="020B0604020202020204" charset="0"/>
              </a:endParaRPr>
            </a:p>
          </p:txBody>
        </p:sp>
        <p:sp>
          <p:nvSpPr>
            <p:cNvPr id="93" name="object 10"/>
            <p:cNvSpPr/>
            <p:nvPr/>
          </p:nvSpPr>
          <p:spPr>
            <a:xfrm rot="5400000">
              <a:off x="3664041" y="5980978"/>
              <a:ext cx="228600" cy="1005840"/>
            </a:xfrm>
            <a:custGeom>
              <a:avLst/>
              <a:gdLst/>
              <a:ahLst/>
              <a:cxnLst/>
              <a:rect l="l" t="t" r="r" b="b"/>
              <a:pathLst>
                <a:path w="218440" h="1438910">
                  <a:moveTo>
                    <a:pt x="0" y="0"/>
                  </a:moveTo>
                  <a:lnTo>
                    <a:pt x="217931" y="0"/>
                  </a:lnTo>
                  <a:lnTo>
                    <a:pt x="217931" y="1438656"/>
                  </a:lnTo>
                  <a:lnTo>
                    <a:pt x="0" y="1438656"/>
                  </a:lnTo>
                  <a:lnTo>
                    <a:pt x="0" y="0"/>
                  </a:lnTo>
                  <a:close/>
                </a:path>
              </a:pathLst>
            </a:custGeom>
            <a:solidFill>
              <a:schemeClr val="tx1">
                <a:lumMod val="65000"/>
                <a:lumOff val="35000"/>
              </a:schemeClr>
            </a:solidFill>
            <a:ln>
              <a:noFill/>
            </a:ln>
          </p:spPr>
          <p:txBody>
            <a:bodyPr vert="vert270" wrap="square" lIns="0" tIns="0" rIns="0" bIns="0" rtlCol="0" anchor="ctr"/>
            <a:lstStyle/>
            <a:p>
              <a:pPr algn="ctr">
                <a:lnSpc>
                  <a:spcPts val="1200"/>
                </a:lnSpc>
              </a:pPr>
              <a:r>
                <a:rPr lang="en-US" sz="1100" dirty="0" smtClean="0">
                  <a:solidFill>
                    <a:schemeClr val="tx1">
                      <a:lumMod val="85000"/>
                      <a:lumOff val="15000"/>
                    </a:schemeClr>
                  </a:solidFill>
                  <a:latin typeface="Oswald light" panose="020B0604020202020204" charset="0"/>
                </a:rPr>
                <a:t>NOF</a:t>
              </a:r>
              <a:endParaRPr sz="1100" dirty="0">
                <a:solidFill>
                  <a:schemeClr val="tx1">
                    <a:lumMod val="85000"/>
                    <a:lumOff val="15000"/>
                  </a:schemeClr>
                </a:solidFill>
                <a:latin typeface="Oswald light" panose="020B0604020202020204" charset="0"/>
              </a:endParaRPr>
            </a:p>
          </p:txBody>
        </p:sp>
      </p:grpSp>
      <p:sp>
        <p:nvSpPr>
          <p:cNvPr id="94" name="Rectangle 93"/>
          <p:cNvSpPr/>
          <p:nvPr/>
        </p:nvSpPr>
        <p:spPr>
          <a:xfrm>
            <a:off x="2402236" y="105591"/>
            <a:ext cx="9839267" cy="672234"/>
          </a:xfrm>
          <a:prstGeom prst="rect">
            <a:avLst/>
          </a:prstGeom>
          <a:noFill/>
          <a:ln w="57150">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r>
              <a:rPr lang="en-US" sz="3600" dirty="0" smtClean="0">
                <a:solidFill>
                  <a:schemeClr val="bg1"/>
                </a:solidFill>
                <a:latin typeface="Oswald medium" panose="02000603000000000000" pitchFamily="2" charset="0"/>
                <a:cs typeface="Arial" pitchFamily="34" charset="0"/>
              </a:rPr>
              <a:t>Why </a:t>
            </a:r>
            <a:r>
              <a:rPr lang="en-US" sz="3600" dirty="0" err="1" smtClean="0">
                <a:solidFill>
                  <a:schemeClr val="bg1"/>
                </a:solidFill>
                <a:latin typeface="Oswald medium" panose="02000603000000000000" pitchFamily="2" charset="0"/>
                <a:cs typeface="Arial" pitchFamily="34" charset="0"/>
              </a:rPr>
              <a:t>Microservices</a:t>
            </a:r>
            <a:r>
              <a:rPr lang="en-US" sz="3600" dirty="0" smtClean="0">
                <a:solidFill>
                  <a:schemeClr val="bg1"/>
                </a:solidFill>
                <a:latin typeface="Oswald medium" panose="02000603000000000000" pitchFamily="2" charset="0"/>
                <a:cs typeface="Arial" pitchFamily="34" charset="0"/>
              </a:rPr>
              <a:t>?</a:t>
            </a:r>
            <a:endParaRPr lang="en-US" sz="3600" dirty="0">
              <a:solidFill>
                <a:schemeClr val="bg1"/>
              </a:solidFill>
              <a:latin typeface="Oswald medium" panose="02000603000000000000" pitchFamily="2" charset="0"/>
              <a:cs typeface="Arial" pitchFamily="34" charset="0"/>
            </a:endParaRPr>
          </a:p>
        </p:txBody>
      </p:sp>
    </p:spTree>
    <p:extLst>
      <p:ext uri="{BB962C8B-B14F-4D97-AF65-F5344CB8AC3E}">
        <p14:creationId xmlns:p14="http://schemas.microsoft.com/office/powerpoint/2010/main" val="37203409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4" name="Rectangle 223"/>
          <p:cNvSpPr/>
          <p:nvPr/>
        </p:nvSpPr>
        <p:spPr>
          <a:xfrm>
            <a:off x="2177770" y="490817"/>
            <a:ext cx="5557068" cy="672234"/>
          </a:xfrm>
          <a:prstGeom prst="rect">
            <a:avLst/>
          </a:prstGeom>
          <a:noFill/>
          <a:ln w="57150">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r>
              <a:rPr lang="en-US" sz="3600" dirty="0" smtClean="0">
                <a:solidFill>
                  <a:prstClr val="white"/>
                </a:solidFill>
                <a:latin typeface="Oswald medium" panose="02000603000000000000" pitchFamily="2" charset="0"/>
                <a:cs typeface="Arial" pitchFamily="34" charset="0"/>
              </a:rPr>
              <a:t>India’s Mobile Journey</a:t>
            </a:r>
            <a:endParaRPr lang="en-US" sz="3600" dirty="0">
              <a:solidFill>
                <a:prstClr val="white"/>
              </a:solidFill>
              <a:latin typeface="Oswald medium" panose="02000603000000000000" pitchFamily="2" charset="0"/>
              <a:cs typeface="Arial" pitchFamily="34" charset="0"/>
            </a:endParaRPr>
          </a:p>
        </p:txBody>
      </p:sp>
      <p:pic>
        <p:nvPicPr>
          <p:cNvPr id="58" name="Picture 57"/>
          <p:cNvPicPr>
            <a:picLocks noChangeAspect="1"/>
          </p:cNvPicPr>
          <p:nvPr/>
        </p:nvPicPr>
        <p:blipFill>
          <a:blip r:embed="rId2"/>
          <a:stretch>
            <a:fillRect/>
          </a:stretch>
        </p:blipFill>
        <p:spPr>
          <a:xfrm>
            <a:off x="1" y="-1"/>
            <a:ext cx="2736937" cy="981636"/>
          </a:xfrm>
          <a:prstGeom prst="rect">
            <a:avLst/>
          </a:prstGeom>
        </p:spPr>
      </p:pic>
      <p:pic>
        <p:nvPicPr>
          <p:cNvPr id="59" name="Picture 10" descr="Mahindra Logo.png"/>
          <p:cNvPicPr>
            <a:picLocks noChangeAspect="1"/>
          </p:cNvPicPr>
          <p:nvPr/>
        </p:nvPicPr>
        <p:blipFill>
          <a:blip r:embed="rId3" cstate="print">
            <a:biLevel thresh="25000"/>
            <a:extLst>
              <a:ext uri="{28A0092B-C50C-407E-A947-70E740481C1C}">
                <a14:useLocalDpi xmlns:a14="http://schemas.microsoft.com/office/drawing/2010/main"/>
              </a:ext>
            </a:extLst>
          </a:blip>
          <a:srcRect/>
          <a:stretch>
            <a:fillRect/>
          </a:stretch>
        </p:blipFill>
        <p:spPr bwMode="gray">
          <a:xfrm>
            <a:off x="10755823" y="44347"/>
            <a:ext cx="1387675" cy="41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165832" y="3219166"/>
            <a:ext cx="7323040" cy="3483851"/>
          </a:xfrm>
          <a:prstGeom prst="rect">
            <a:avLst/>
          </a:prstGeom>
        </p:spPr>
      </p:pic>
      <p:sp>
        <p:nvSpPr>
          <p:cNvPr id="8" name="Rectangle 7"/>
          <p:cNvSpPr/>
          <p:nvPr/>
        </p:nvSpPr>
        <p:spPr>
          <a:xfrm>
            <a:off x="0" y="981635"/>
            <a:ext cx="7955530" cy="2594738"/>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rtlCol="0" anchor="ctr"/>
          <a:lstStyle/>
          <a:p>
            <a:pPr marL="457200" indent="-457200">
              <a:spcBef>
                <a:spcPts val="600"/>
              </a:spcBef>
              <a:spcAft>
                <a:spcPts val="600"/>
              </a:spcAft>
              <a:buFont typeface="Wingdings" panose="05000000000000000000" pitchFamily="2" charset="2"/>
              <a:buChar char="§"/>
            </a:pPr>
            <a:r>
              <a:rPr lang="en-IN" sz="2000" dirty="0">
                <a:solidFill>
                  <a:prstClr val="white"/>
                </a:solidFill>
                <a:latin typeface="Oswald light" panose="02000303000000000000" pitchFamily="2" charset="0"/>
              </a:rPr>
              <a:t>2000 India </a:t>
            </a:r>
            <a:r>
              <a:rPr lang="en-IN" sz="2000" dirty="0" smtClean="0">
                <a:solidFill>
                  <a:prstClr val="white"/>
                </a:solidFill>
                <a:latin typeface="Oswald light" panose="02000303000000000000" pitchFamily="2" charset="0"/>
              </a:rPr>
              <a:t>Privatised Telecom </a:t>
            </a:r>
            <a:r>
              <a:rPr lang="en-IN" sz="2000" dirty="0">
                <a:solidFill>
                  <a:prstClr val="white"/>
                </a:solidFill>
                <a:latin typeface="Oswald light" panose="02000303000000000000" pitchFamily="2" charset="0"/>
              </a:rPr>
              <a:t>sector for 74% FDI and Private players participation.   </a:t>
            </a:r>
          </a:p>
          <a:p>
            <a:pPr marL="457200" indent="-457200">
              <a:spcBef>
                <a:spcPts val="600"/>
              </a:spcBef>
              <a:spcAft>
                <a:spcPts val="600"/>
              </a:spcAft>
              <a:buFont typeface="Wingdings" panose="05000000000000000000" pitchFamily="2" charset="2"/>
              <a:buChar char="§"/>
            </a:pPr>
            <a:r>
              <a:rPr lang="en-IN" sz="2000" dirty="0" smtClean="0">
                <a:solidFill>
                  <a:prstClr val="white"/>
                </a:solidFill>
                <a:latin typeface="Oswald light" panose="02000303000000000000" pitchFamily="2" charset="0"/>
              </a:rPr>
              <a:t>Young Entrepreneur Anil </a:t>
            </a:r>
            <a:r>
              <a:rPr lang="en-IN" sz="2000" dirty="0" err="1" smtClean="0">
                <a:solidFill>
                  <a:prstClr val="white"/>
                </a:solidFill>
                <a:latin typeface="Oswald light" panose="02000303000000000000" pitchFamily="2" charset="0"/>
              </a:rPr>
              <a:t>Ambani</a:t>
            </a:r>
            <a:r>
              <a:rPr lang="en-IN" sz="2000" dirty="0" smtClean="0">
                <a:solidFill>
                  <a:prstClr val="white"/>
                </a:solidFill>
                <a:latin typeface="Oswald light" panose="02000303000000000000" pitchFamily="2" charset="0"/>
              </a:rPr>
              <a:t> reached his father to start telecom venture.</a:t>
            </a:r>
          </a:p>
          <a:p>
            <a:pPr marL="457200" indent="-457200">
              <a:spcBef>
                <a:spcPts val="600"/>
              </a:spcBef>
              <a:spcAft>
                <a:spcPts val="600"/>
              </a:spcAft>
              <a:buFont typeface="Wingdings" panose="05000000000000000000" pitchFamily="2" charset="2"/>
              <a:buChar char="§"/>
            </a:pPr>
            <a:r>
              <a:rPr lang="en-IN" sz="2000" dirty="0" smtClean="0">
                <a:solidFill>
                  <a:prstClr val="white"/>
                </a:solidFill>
                <a:latin typeface="Oswald light" panose="02000303000000000000" pitchFamily="2" charset="0"/>
              </a:rPr>
              <a:t>His wise father advised him, whether his usage plan can beat </a:t>
            </a:r>
            <a:r>
              <a:rPr lang="en-IN" sz="2000" dirty="0" err="1" smtClean="0">
                <a:solidFill>
                  <a:prstClr val="white"/>
                </a:solidFill>
                <a:latin typeface="Oswald light" panose="02000303000000000000" pitchFamily="2" charset="0"/>
              </a:rPr>
              <a:t>Rs</a:t>
            </a:r>
            <a:r>
              <a:rPr lang="en-IN" sz="2000" dirty="0" smtClean="0">
                <a:solidFill>
                  <a:prstClr val="white"/>
                </a:solidFill>
                <a:latin typeface="Oswald light" panose="02000303000000000000" pitchFamily="2" charset="0"/>
              </a:rPr>
              <a:t>. 0.15 postcard.  </a:t>
            </a:r>
          </a:p>
          <a:p>
            <a:pPr marL="457200" indent="-457200">
              <a:spcBef>
                <a:spcPts val="600"/>
              </a:spcBef>
              <a:spcAft>
                <a:spcPts val="600"/>
              </a:spcAft>
              <a:buFont typeface="Wingdings" panose="05000000000000000000" pitchFamily="2" charset="2"/>
              <a:buChar char="§"/>
            </a:pPr>
            <a:r>
              <a:rPr lang="en-IN" sz="2000" dirty="0" smtClean="0">
                <a:solidFill>
                  <a:prstClr val="white"/>
                </a:solidFill>
                <a:latin typeface="Oswald light" panose="02000303000000000000" pitchFamily="2" charset="0"/>
              </a:rPr>
              <a:t> He launched </a:t>
            </a:r>
            <a:r>
              <a:rPr lang="en-IN" sz="2000" dirty="0" err="1" smtClean="0">
                <a:solidFill>
                  <a:prstClr val="white"/>
                </a:solidFill>
                <a:latin typeface="Oswald light" panose="02000303000000000000" pitchFamily="2" charset="0"/>
              </a:rPr>
              <a:t>Rcom</a:t>
            </a:r>
            <a:r>
              <a:rPr lang="en-IN" sz="2000" dirty="0" smtClean="0">
                <a:solidFill>
                  <a:prstClr val="white"/>
                </a:solidFill>
                <a:latin typeface="Oswald light" panose="02000303000000000000" pitchFamily="2" charset="0"/>
              </a:rPr>
              <a:t> service in 2002 and initiated Mobile revaluation in India</a:t>
            </a:r>
            <a:endParaRPr lang="en-IN" sz="2000" dirty="0">
              <a:solidFill>
                <a:prstClr val="white"/>
              </a:solidFill>
              <a:latin typeface="Oswald light" panose="02000303000000000000" pitchFamily="2" charset="0"/>
            </a:endParaRPr>
          </a:p>
        </p:txBody>
      </p:sp>
      <p:sp>
        <p:nvSpPr>
          <p:cNvPr id="9" name="Rectangle 8"/>
          <p:cNvSpPr/>
          <p:nvPr/>
        </p:nvSpPr>
        <p:spPr>
          <a:xfrm>
            <a:off x="7734838" y="3487715"/>
            <a:ext cx="4408660" cy="2400657"/>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rtlCol="0" anchor="ctr"/>
          <a:lstStyle/>
          <a:p>
            <a:pPr marL="457200" indent="-457200">
              <a:spcBef>
                <a:spcPts val="600"/>
              </a:spcBef>
              <a:spcAft>
                <a:spcPts val="600"/>
              </a:spcAft>
              <a:buFont typeface="Wingdings" panose="05000000000000000000" pitchFamily="2" charset="2"/>
              <a:buChar char="§"/>
            </a:pPr>
            <a:r>
              <a:rPr lang="en-IN" sz="2000" dirty="0">
                <a:solidFill>
                  <a:prstClr val="white"/>
                </a:solidFill>
                <a:latin typeface="Oswald light" panose="02000303000000000000" pitchFamily="2" charset="0"/>
              </a:rPr>
              <a:t>In 3 quarters it crossed 10 </a:t>
            </a:r>
            <a:r>
              <a:rPr lang="en-IN" sz="2000" dirty="0" err="1">
                <a:solidFill>
                  <a:prstClr val="white"/>
                </a:solidFill>
                <a:latin typeface="Oswald light" panose="02000303000000000000" pitchFamily="2" charset="0"/>
              </a:rPr>
              <a:t>Mn</a:t>
            </a:r>
            <a:r>
              <a:rPr lang="en-IN" sz="2000" dirty="0">
                <a:solidFill>
                  <a:prstClr val="white"/>
                </a:solidFill>
                <a:latin typeface="Oswald light" panose="02000303000000000000" pitchFamily="2" charset="0"/>
              </a:rPr>
              <a:t> subscribers</a:t>
            </a:r>
          </a:p>
          <a:p>
            <a:pPr marL="457200" indent="-457200">
              <a:spcBef>
                <a:spcPts val="600"/>
              </a:spcBef>
              <a:spcAft>
                <a:spcPts val="600"/>
              </a:spcAft>
              <a:buFont typeface="Wingdings" panose="05000000000000000000" pitchFamily="2" charset="2"/>
              <a:buChar char="§"/>
            </a:pPr>
            <a:r>
              <a:rPr lang="en-IN" sz="2000" dirty="0">
                <a:solidFill>
                  <a:prstClr val="white"/>
                </a:solidFill>
                <a:latin typeface="Oswald light" panose="02000303000000000000" pitchFamily="2" charset="0"/>
              </a:rPr>
              <a:t>Other telecom operators followed the lead.</a:t>
            </a:r>
          </a:p>
          <a:p>
            <a:pPr marL="457200" indent="-457200">
              <a:spcBef>
                <a:spcPts val="600"/>
              </a:spcBef>
              <a:spcAft>
                <a:spcPts val="600"/>
              </a:spcAft>
              <a:buFont typeface="Wingdings" panose="05000000000000000000" pitchFamily="2" charset="2"/>
              <a:buChar char="§"/>
            </a:pPr>
            <a:r>
              <a:rPr lang="en-IN" sz="2000" dirty="0" smtClean="0">
                <a:solidFill>
                  <a:prstClr val="white"/>
                </a:solidFill>
                <a:latin typeface="Oswald light" panose="02000303000000000000" pitchFamily="2" charset="0"/>
              </a:rPr>
              <a:t>Mobile </a:t>
            </a:r>
            <a:r>
              <a:rPr lang="en-IN" sz="2000" dirty="0">
                <a:solidFill>
                  <a:prstClr val="white"/>
                </a:solidFill>
                <a:latin typeface="Oswald light" panose="02000303000000000000" pitchFamily="2" charset="0"/>
              </a:rPr>
              <a:t>revaluation provided Indian accessibility, connectivity, flexibility and pride</a:t>
            </a:r>
          </a:p>
        </p:txBody>
      </p:sp>
    </p:spTree>
    <p:extLst>
      <p:ext uri="{BB962C8B-B14F-4D97-AF65-F5344CB8AC3E}">
        <p14:creationId xmlns:p14="http://schemas.microsoft.com/office/powerpoint/2010/main" val="25847855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4" name="Rectangle 223"/>
          <p:cNvSpPr/>
          <p:nvPr/>
        </p:nvSpPr>
        <p:spPr>
          <a:xfrm>
            <a:off x="2177769" y="490817"/>
            <a:ext cx="7400183" cy="672234"/>
          </a:xfrm>
          <a:prstGeom prst="rect">
            <a:avLst/>
          </a:prstGeom>
          <a:noFill/>
          <a:ln w="57150">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r>
              <a:rPr lang="en-US" sz="3600" dirty="0" smtClean="0">
                <a:solidFill>
                  <a:prstClr val="white"/>
                </a:solidFill>
                <a:latin typeface="Oswald medium" panose="02000603000000000000" pitchFamily="2" charset="0"/>
                <a:cs typeface="Arial" pitchFamily="34" charset="0"/>
              </a:rPr>
              <a:t>Few Challenges Faced by Operators</a:t>
            </a:r>
            <a:endParaRPr lang="en-US" sz="3600" dirty="0">
              <a:solidFill>
                <a:prstClr val="white"/>
              </a:solidFill>
              <a:latin typeface="Oswald medium" panose="02000603000000000000" pitchFamily="2" charset="0"/>
              <a:cs typeface="Arial" pitchFamily="34" charset="0"/>
            </a:endParaRPr>
          </a:p>
        </p:txBody>
      </p:sp>
      <p:pic>
        <p:nvPicPr>
          <p:cNvPr id="58" name="Picture 57"/>
          <p:cNvPicPr>
            <a:picLocks noChangeAspect="1"/>
          </p:cNvPicPr>
          <p:nvPr/>
        </p:nvPicPr>
        <p:blipFill>
          <a:blip r:embed="rId3"/>
          <a:stretch>
            <a:fillRect/>
          </a:stretch>
        </p:blipFill>
        <p:spPr>
          <a:xfrm>
            <a:off x="1" y="-1"/>
            <a:ext cx="2736937" cy="981636"/>
          </a:xfrm>
          <a:prstGeom prst="rect">
            <a:avLst/>
          </a:prstGeom>
        </p:spPr>
      </p:pic>
      <p:pic>
        <p:nvPicPr>
          <p:cNvPr id="59" name="Picture 10" descr="Mahindra Logo.png"/>
          <p:cNvPicPr>
            <a:picLocks noChangeAspect="1"/>
          </p:cNvPicPr>
          <p:nvPr/>
        </p:nvPicPr>
        <p:blipFill>
          <a:blip r:embed="rId4" cstate="print">
            <a:biLevel thresh="25000"/>
            <a:extLst>
              <a:ext uri="{28A0092B-C50C-407E-A947-70E740481C1C}">
                <a14:useLocalDpi xmlns:a14="http://schemas.microsoft.com/office/drawing/2010/main"/>
              </a:ext>
            </a:extLst>
          </a:blip>
          <a:srcRect/>
          <a:stretch>
            <a:fillRect/>
          </a:stretch>
        </p:blipFill>
        <p:spPr bwMode="gray">
          <a:xfrm>
            <a:off x="10755823" y="44347"/>
            <a:ext cx="1387675" cy="41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Freeform 19"/>
          <p:cNvSpPr/>
          <p:nvPr/>
        </p:nvSpPr>
        <p:spPr>
          <a:xfrm>
            <a:off x="6059512" y="1900506"/>
            <a:ext cx="2408349" cy="4816698"/>
          </a:xfrm>
          <a:custGeom>
            <a:avLst/>
            <a:gdLst>
              <a:gd name="connsiteX0" fmla="*/ 0 w 2408349"/>
              <a:gd name="connsiteY0" fmla="*/ 0 h 4816698"/>
              <a:gd name="connsiteX1" fmla="*/ 2408349 w 2408349"/>
              <a:gd name="connsiteY1" fmla="*/ 2408349 h 4816698"/>
              <a:gd name="connsiteX2" fmla="*/ 0 w 2408349"/>
              <a:gd name="connsiteY2" fmla="*/ 4816698 h 4816698"/>
              <a:gd name="connsiteX3" fmla="*/ 0 w 2408349"/>
              <a:gd name="connsiteY3" fmla="*/ 4182194 h 4816698"/>
              <a:gd name="connsiteX4" fmla="*/ 1773845 w 2408349"/>
              <a:gd name="connsiteY4" fmla="*/ 2408349 h 4816698"/>
              <a:gd name="connsiteX5" fmla="*/ 0 w 2408349"/>
              <a:gd name="connsiteY5" fmla="*/ 634504 h 4816698"/>
              <a:gd name="connsiteX6" fmla="*/ 0 w 2408349"/>
              <a:gd name="connsiteY6" fmla="*/ 0 h 4816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8349" h="4816698">
                <a:moveTo>
                  <a:pt x="0" y="0"/>
                </a:moveTo>
                <a:cubicBezTo>
                  <a:pt x="1330094" y="0"/>
                  <a:pt x="2408349" y="1078255"/>
                  <a:pt x="2408349" y="2408349"/>
                </a:cubicBezTo>
                <a:cubicBezTo>
                  <a:pt x="2408349" y="3738443"/>
                  <a:pt x="1330094" y="4816698"/>
                  <a:pt x="0" y="4816698"/>
                </a:cubicBezTo>
                <a:lnTo>
                  <a:pt x="0" y="4182194"/>
                </a:lnTo>
                <a:cubicBezTo>
                  <a:pt x="979668" y="4182194"/>
                  <a:pt x="1773845" y="3388017"/>
                  <a:pt x="1773845" y="2408349"/>
                </a:cubicBezTo>
                <a:cubicBezTo>
                  <a:pt x="1773845" y="1428681"/>
                  <a:pt x="979668" y="634504"/>
                  <a:pt x="0" y="634504"/>
                </a:cubicBezTo>
                <a:lnTo>
                  <a:pt x="0" y="0"/>
                </a:lnTo>
                <a:close/>
              </a:path>
            </a:pathLst>
          </a:custGeom>
          <a:solidFill>
            <a:srgbClr val="E31837"/>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21" name="Freeform 20"/>
          <p:cNvSpPr/>
          <p:nvPr/>
        </p:nvSpPr>
        <p:spPr>
          <a:xfrm>
            <a:off x="4298546" y="2535010"/>
            <a:ext cx="1773845" cy="3547690"/>
          </a:xfrm>
          <a:custGeom>
            <a:avLst/>
            <a:gdLst>
              <a:gd name="connsiteX0" fmla="*/ 1773845 w 1773845"/>
              <a:gd name="connsiteY0" fmla="*/ 0 h 3547690"/>
              <a:gd name="connsiteX1" fmla="*/ 1773845 w 1773845"/>
              <a:gd name="connsiteY1" fmla="*/ 360498 h 3547690"/>
              <a:gd name="connsiteX2" fmla="*/ 1773844 w 1773845"/>
              <a:gd name="connsiteY2" fmla="*/ 360498 h 3547690"/>
              <a:gd name="connsiteX3" fmla="*/ 296120 w 1773845"/>
              <a:gd name="connsiteY3" fmla="*/ 1838222 h 3547690"/>
              <a:gd name="connsiteX4" fmla="*/ 1773844 w 1773845"/>
              <a:gd name="connsiteY4" fmla="*/ 3315946 h 3547690"/>
              <a:gd name="connsiteX5" fmla="*/ 1773845 w 1773845"/>
              <a:gd name="connsiteY5" fmla="*/ 3315946 h 3547690"/>
              <a:gd name="connsiteX6" fmla="*/ 1773845 w 1773845"/>
              <a:gd name="connsiteY6" fmla="*/ 3547690 h 3547690"/>
              <a:gd name="connsiteX7" fmla="*/ 0 w 1773845"/>
              <a:gd name="connsiteY7" fmla="*/ 1773845 h 3547690"/>
              <a:gd name="connsiteX8" fmla="*/ 1773845 w 1773845"/>
              <a:gd name="connsiteY8" fmla="*/ 0 h 354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3845" h="3547690">
                <a:moveTo>
                  <a:pt x="1773845" y="0"/>
                </a:moveTo>
                <a:lnTo>
                  <a:pt x="1773845" y="360498"/>
                </a:lnTo>
                <a:lnTo>
                  <a:pt x="1773844" y="360498"/>
                </a:lnTo>
                <a:cubicBezTo>
                  <a:pt x="957720" y="360498"/>
                  <a:pt x="296120" y="1022098"/>
                  <a:pt x="296120" y="1838222"/>
                </a:cubicBezTo>
                <a:cubicBezTo>
                  <a:pt x="296120" y="2654346"/>
                  <a:pt x="957720" y="3315946"/>
                  <a:pt x="1773844" y="3315946"/>
                </a:cubicBezTo>
                <a:lnTo>
                  <a:pt x="1773845" y="3315946"/>
                </a:lnTo>
                <a:lnTo>
                  <a:pt x="1773845" y="3547690"/>
                </a:lnTo>
                <a:cubicBezTo>
                  <a:pt x="794177" y="3547690"/>
                  <a:pt x="0" y="2753513"/>
                  <a:pt x="0" y="1773845"/>
                </a:cubicBezTo>
                <a:cubicBezTo>
                  <a:pt x="0" y="794177"/>
                  <a:pt x="794177" y="0"/>
                  <a:pt x="1773845" y="0"/>
                </a:cubicBezTo>
                <a:close/>
              </a:path>
            </a:pathLst>
          </a:custGeom>
          <a:solidFill>
            <a:schemeClr val="bg1">
              <a:lumMod val="8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22" name="Freeform 21"/>
          <p:cNvSpPr/>
          <p:nvPr/>
        </p:nvSpPr>
        <p:spPr>
          <a:xfrm>
            <a:off x="6075010" y="2895508"/>
            <a:ext cx="1477723" cy="2955448"/>
          </a:xfrm>
          <a:custGeom>
            <a:avLst/>
            <a:gdLst>
              <a:gd name="connsiteX0" fmla="*/ 0 w 1477723"/>
              <a:gd name="connsiteY0" fmla="*/ 0 h 2955448"/>
              <a:gd name="connsiteX1" fmla="*/ 151088 w 1477723"/>
              <a:gd name="connsiteY1" fmla="*/ 7629 h 2955448"/>
              <a:gd name="connsiteX2" fmla="*/ 1477723 w 1477723"/>
              <a:gd name="connsiteY2" fmla="*/ 1477724 h 2955448"/>
              <a:gd name="connsiteX3" fmla="*/ 151088 w 1477723"/>
              <a:gd name="connsiteY3" fmla="*/ 2947819 h 2955448"/>
              <a:gd name="connsiteX4" fmla="*/ 0 w 1477723"/>
              <a:gd name="connsiteY4" fmla="*/ 2955448 h 2955448"/>
              <a:gd name="connsiteX5" fmla="*/ 0 w 1477723"/>
              <a:gd name="connsiteY5" fmla="*/ 0 h 2955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723" h="2955448">
                <a:moveTo>
                  <a:pt x="0" y="0"/>
                </a:moveTo>
                <a:lnTo>
                  <a:pt x="151088" y="7629"/>
                </a:lnTo>
                <a:cubicBezTo>
                  <a:pt x="896239" y="83304"/>
                  <a:pt x="1477723" y="712608"/>
                  <a:pt x="1477723" y="1477724"/>
                </a:cubicBezTo>
                <a:cubicBezTo>
                  <a:pt x="1477723" y="2242840"/>
                  <a:pt x="896239" y="2872145"/>
                  <a:pt x="151088" y="2947819"/>
                </a:cubicBezTo>
                <a:lnTo>
                  <a:pt x="0" y="2955448"/>
                </a:lnTo>
                <a:lnTo>
                  <a:pt x="0" y="0"/>
                </a:ln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23" name="Freeform 22"/>
          <p:cNvSpPr/>
          <p:nvPr/>
        </p:nvSpPr>
        <p:spPr>
          <a:xfrm>
            <a:off x="3664042" y="1900506"/>
            <a:ext cx="2408349" cy="4816698"/>
          </a:xfrm>
          <a:custGeom>
            <a:avLst/>
            <a:gdLst>
              <a:gd name="connsiteX0" fmla="*/ 2408349 w 2408349"/>
              <a:gd name="connsiteY0" fmla="*/ 0 h 4816698"/>
              <a:gd name="connsiteX1" fmla="*/ 2408349 w 2408349"/>
              <a:gd name="connsiteY1" fmla="*/ 634504 h 4816698"/>
              <a:gd name="connsiteX2" fmla="*/ 634504 w 2408349"/>
              <a:gd name="connsiteY2" fmla="*/ 2408349 h 4816698"/>
              <a:gd name="connsiteX3" fmla="*/ 2408349 w 2408349"/>
              <a:gd name="connsiteY3" fmla="*/ 4182194 h 4816698"/>
              <a:gd name="connsiteX4" fmla="*/ 2408349 w 2408349"/>
              <a:gd name="connsiteY4" fmla="*/ 4816698 h 4816698"/>
              <a:gd name="connsiteX5" fmla="*/ 0 w 2408349"/>
              <a:gd name="connsiteY5" fmla="*/ 2408349 h 4816698"/>
              <a:gd name="connsiteX6" fmla="*/ 2408349 w 2408349"/>
              <a:gd name="connsiteY6" fmla="*/ 0 h 4816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8349" h="4816698">
                <a:moveTo>
                  <a:pt x="2408349" y="0"/>
                </a:moveTo>
                <a:lnTo>
                  <a:pt x="2408349" y="634504"/>
                </a:lnTo>
                <a:cubicBezTo>
                  <a:pt x="1428681" y="634504"/>
                  <a:pt x="634504" y="1428681"/>
                  <a:pt x="634504" y="2408349"/>
                </a:cubicBezTo>
                <a:cubicBezTo>
                  <a:pt x="634504" y="3388017"/>
                  <a:pt x="1428681" y="4182194"/>
                  <a:pt x="2408349" y="4182194"/>
                </a:cubicBezTo>
                <a:lnTo>
                  <a:pt x="2408349" y="4816698"/>
                </a:lnTo>
                <a:cubicBezTo>
                  <a:pt x="1078255" y="4816698"/>
                  <a:pt x="0" y="3738443"/>
                  <a:pt x="0" y="2408349"/>
                </a:cubicBezTo>
                <a:cubicBezTo>
                  <a:pt x="0" y="1078255"/>
                  <a:pt x="1078255" y="0"/>
                  <a:pt x="2408349" y="0"/>
                </a:cubicBezTo>
                <a:close/>
              </a:path>
            </a:pathLst>
          </a:custGeom>
          <a:solidFill>
            <a:schemeClr val="tx2">
              <a:lumMod val="60000"/>
              <a:lumOff val="4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24" name="Freeform 23"/>
          <p:cNvSpPr/>
          <p:nvPr/>
        </p:nvSpPr>
        <p:spPr>
          <a:xfrm>
            <a:off x="6072391" y="2535010"/>
            <a:ext cx="1773845" cy="3547690"/>
          </a:xfrm>
          <a:custGeom>
            <a:avLst/>
            <a:gdLst>
              <a:gd name="connsiteX0" fmla="*/ 0 w 1773845"/>
              <a:gd name="connsiteY0" fmla="*/ 0 h 3547690"/>
              <a:gd name="connsiteX1" fmla="*/ 1773845 w 1773845"/>
              <a:gd name="connsiteY1" fmla="*/ 1773845 h 3547690"/>
              <a:gd name="connsiteX2" fmla="*/ 0 w 1773845"/>
              <a:gd name="connsiteY2" fmla="*/ 3547690 h 3547690"/>
              <a:gd name="connsiteX3" fmla="*/ 0 w 1773845"/>
              <a:gd name="connsiteY3" fmla="*/ 3315946 h 3547690"/>
              <a:gd name="connsiteX4" fmla="*/ 151088 w 1773845"/>
              <a:gd name="connsiteY4" fmla="*/ 3308317 h 3547690"/>
              <a:gd name="connsiteX5" fmla="*/ 1477723 w 1773845"/>
              <a:gd name="connsiteY5" fmla="*/ 1838222 h 3547690"/>
              <a:gd name="connsiteX6" fmla="*/ 151088 w 1773845"/>
              <a:gd name="connsiteY6" fmla="*/ 368127 h 3547690"/>
              <a:gd name="connsiteX7" fmla="*/ 0 w 1773845"/>
              <a:gd name="connsiteY7" fmla="*/ 360498 h 3547690"/>
              <a:gd name="connsiteX8" fmla="*/ 0 w 1773845"/>
              <a:gd name="connsiteY8" fmla="*/ 0 h 354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3845" h="3547690">
                <a:moveTo>
                  <a:pt x="0" y="0"/>
                </a:moveTo>
                <a:cubicBezTo>
                  <a:pt x="979668" y="0"/>
                  <a:pt x="1773845" y="794177"/>
                  <a:pt x="1773845" y="1773845"/>
                </a:cubicBezTo>
                <a:cubicBezTo>
                  <a:pt x="1773845" y="2753513"/>
                  <a:pt x="979668" y="3547690"/>
                  <a:pt x="0" y="3547690"/>
                </a:cubicBezTo>
                <a:lnTo>
                  <a:pt x="0" y="3315946"/>
                </a:lnTo>
                <a:lnTo>
                  <a:pt x="151088" y="3308317"/>
                </a:lnTo>
                <a:cubicBezTo>
                  <a:pt x="896239" y="3232643"/>
                  <a:pt x="1477723" y="2603338"/>
                  <a:pt x="1477723" y="1838222"/>
                </a:cubicBezTo>
                <a:cubicBezTo>
                  <a:pt x="1477723" y="1073106"/>
                  <a:pt x="896239" y="443802"/>
                  <a:pt x="151088" y="368127"/>
                </a:cubicBezTo>
                <a:lnTo>
                  <a:pt x="0" y="360498"/>
                </a:lnTo>
                <a:lnTo>
                  <a:pt x="0" y="0"/>
                </a:lnTo>
                <a:close/>
              </a:path>
            </a:pathLst>
          </a:custGeom>
          <a:solidFill>
            <a:srgbClr val="EB475E"/>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25" name="Freeform 24"/>
          <p:cNvSpPr/>
          <p:nvPr/>
        </p:nvSpPr>
        <p:spPr>
          <a:xfrm>
            <a:off x="4594666" y="2895508"/>
            <a:ext cx="1477725" cy="2955448"/>
          </a:xfrm>
          <a:custGeom>
            <a:avLst/>
            <a:gdLst>
              <a:gd name="connsiteX0" fmla="*/ 1477724 w 1477725"/>
              <a:gd name="connsiteY0" fmla="*/ 0 h 2955448"/>
              <a:gd name="connsiteX1" fmla="*/ 1477725 w 1477725"/>
              <a:gd name="connsiteY1" fmla="*/ 0 h 2955448"/>
              <a:gd name="connsiteX2" fmla="*/ 1477725 w 1477725"/>
              <a:gd name="connsiteY2" fmla="*/ 2955448 h 2955448"/>
              <a:gd name="connsiteX3" fmla="*/ 1477724 w 1477725"/>
              <a:gd name="connsiteY3" fmla="*/ 2955448 h 2955448"/>
              <a:gd name="connsiteX4" fmla="*/ 0 w 1477725"/>
              <a:gd name="connsiteY4" fmla="*/ 1477724 h 2955448"/>
              <a:gd name="connsiteX5" fmla="*/ 1477724 w 1477725"/>
              <a:gd name="connsiteY5" fmla="*/ 0 h 2955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725" h="2955448">
                <a:moveTo>
                  <a:pt x="1477724" y="0"/>
                </a:moveTo>
                <a:lnTo>
                  <a:pt x="1477725" y="0"/>
                </a:lnTo>
                <a:lnTo>
                  <a:pt x="1477725" y="2955448"/>
                </a:lnTo>
                <a:lnTo>
                  <a:pt x="1477724" y="2955448"/>
                </a:lnTo>
                <a:cubicBezTo>
                  <a:pt x="661600" y="2955448"/>
                  <a:pt x="0" y="2293848"/>
                  <a:pt x="0" y="1477724"/>
                </a:cubicBezTo>
                <a:cubicBezTo>
                  <a:pt x="0" y="661600"/>
                  <a:pt x="661600" y="0"/>
                  <a:pt x="1477724"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nvGrpSpPr>
          <p:cNvPr id="26" name="Group 25"/>
          <p:cNvGrpSpPr/>
          <p:nvPr/>
        </p:nvGrpSpPr>
        <p:grpSpPr>
          <a:xfrm>
            <a:off x="6798373" y="2293309"/>
            <a:ext cx="5207359" cy="4124242"/>
            <a:chOff x="6334732" y="1700011"/>
            <a:chExt cx="5207359" cy="4124242"/>
          </a:xfrm>
        </p:grpSpPr>
        <p:sp>
          <p:nvSpPr>
            <p:cNvPr id="27" name="Donut 26"/>
            <p:cNvSpPr/>
            <p:nvPr/>
          </p:nvSpPr>
          <p:spPr>
            <a:xfrm>
              <a:off x="6336406" y="1700011"/>
              <a:ext cx="347729" cy="334851"/>
            </a:xfrm>
            <a:prstGeom prst="donut">
              <a:avLst>
                <a:gd name="adj" fmla="val 32692"/>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28" name="Donut 27"/>
            <p:cNvSpPr/>
            <p:nvPr/>
          </p:nvSpPr>
          <p:spPr>
            <a:xfrm>
              <a:off x="7171814" y="2465345"/>
              <a:ext cx="347729" cy="334851"/>
            </a:xfrm>
            <a:prstGeom prst="donut">
              <a:avLst>
                <a:gd name="adj" fmla="val 32692"/>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29" name="Donut 28"/>
            <p:cNvSpPr/>
            <p:nvPr/>
          </p:nvSpPr>
          <p:spPr>
            <a:xfrm>
              <a:off x="7519543" y="3445083"/>
              <a:ext cx="347729" cy="334851"/>
            </a:xfrm>
            <a:prstGeom prst="donut">
              <a:avLst>
                <a:gd name="adj" fmla="val 32692"/>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30" name="Donut 29"/>
            <p:cNvSpPr/>
            <p:nvPr/>
          </p:nvSpPr>
          <p:spPr>
            <a:xfrm>
              <a:off x="7210451" y="4488432"/>
              <a:ext cx="347729" cy="334851"/>
            </a:xfrm>
            <a:prstGeom prst="donut">
              <a:avLst>
                <a:gd name="adj" fmla="val 32692"/>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31" name="Donut 30"/>
            <p:cNvSpPr/>
            <p:nvPr/>
          </p:nvSpPr>
          <p:spPr>
            <a:xfrm>
              <a:off x="6334732" y="5489402"/>
              <a:ext cx="347729" cy="334851"/>
            </a:xfrm>
            <a:prstGeom prst="donut">
              <a:avLst>
                <a:gd name="adj" fmla="val 32692"/>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32" name="Straight Connector 31"/>
            <p:cNvCxnSpPr/>
            <p:nvPr/>
          </p:nvCxnSpPr>
          <p:spPr>
            <a:xfrm>
              <a:off x="6676023" y="1867436"/>
              <a:ext cx="3657600" cy="0"/>
            </a:xfrm>
            <a:prstGeom prst="line">
              <a:avLst/>
            </a:prstGeom>
            <a:ln>
              <a:solidFill>
                <a:srgbClr val="EB475E"/>
              </a:solidFill>
            </a:ln>
          </p:spPr>
          <p:style>
            <a:lnRef idx="1">
              <a:schemeClr val="accent2"/>
            </a:lnRef>
            <a:fillRef idx="0">
              <a:schemeClr val="accent2"/>
            </a:fillRef>
            <a:effectRef idx="0">
              <a:schemeClr val="accent2"/>
            </a:effectRef>
            <a:fontRef idx="minor">
              <a:schemeClr val="tx1"/>
            </a:fontRef>
          </p:style>
        </p:cxnSp>
        <p:cxnSp>
          <p:nvCxnSpPr>
            <p:cNvPr id="33" name="Straight Connector 32"/>
            <p:cNvCxnSpPr/>
            <p:nvPr/>
          </p:nvCxnSpPr>
          <p:spPr>
            <a:xfrm>
              <a:off x="7519543" y="2632770"/>
              <a:ext cx="3657600" cy="0"/>
            </a:xfrm>
            <a:prstGeom prst="line">
              <a:avLst/>
            </a:prstGeom>
            <a:ln>
              <a:solidFill>
                <a:srgbClr val="EB475E"/>
              </a:solidFill>
            </a:ln>
          </p:spPr>
          <p:style>
            <a:lnRef idx="1">
              <a:schemeClr val="accent2"/>
            </a:lnRef>
            <a:fillRef idx="0">
              <a:schemeClr val="accent2"/>
            </a:fillRef>
            <a:effectRef idx="0">
              <a:schemeClr val="accent2"/>
            </a:effectRef>
            <a:fontRef idx="minor">
              <a:schemeClr val="tx1"/>
            </a:fontRef>
          </p:style>
        </p:cxnSp>
        <p:cxnSp>
          <p:nvCxnSpPr>
            <p:cNvPr id="34" name="Straight Connector 33"/>
            <p:cNvCxnSpPr/>
            <p:nvPr/>
          </p:nvCxnSpPr>
          <p:spPr>
            <a:xfrm>
              <a:off x="7884491" y="3603937"/>
              <a:ext cx="3657600" cy="0"/>
            </a:xfrm>
            <a:prstGeom prst="line">
              <a:avLst/>
            </a:prstGeom>
            <a:ln>
              <a:solidFill>
                <a:srgbClr val="EB475E"/>
              </a:solidFill>
            </a:ln>
          </p:spPr>
          <p:style>
            <a:lnRef idx="1">
              <a:schemeClr val="accent2"/>
            </a:lnRef>
            <a:fillRef idx="0">
              <a:schemeClr val="accent2"/>
            </a:fillRef>
            <a:effectRef idx="0">
              <a:schemeClr val="accent2"/>
            </a:effectRef>
            <a:fontRef idx="minor">
              <a:schemeClr val="tx1"/>
            </a:fontRef>
          </p:style>
        </p:cxnSp>
        <p:cxnSp>
          <p:nvCxnSpPr>
            <p:cNvPr id="35" name="Straight Connector 34"/>
            <p:cNvCxnSpPr/>
            <p:nvPr/>
          </p:nvCxnSpPr>
          <p:spPr>
            <a:xfrm>
              <a:off x="7558180" y="4672069"/>
              <a:ext cx="3657600" cy="0"/>
            </a:xfrm>
            <a:prstGeom prst="line">
              <a:avLst/>
            </a:prstGeom>
            <a:ln>
              <a:solidFill>
                <a:srgbClr val="EB475E"/>
              </a:solidFill>
            </a:ln>
          </p:spPr>
          <p:style>
            <a:lnRef idx="1">
              <a:schemeClr val="accent2"/>
            </a:lnRef>
            <a:fillRef idx="0">
              <a:schemeClr val="accent2"/>
            </a:fillRef>
            <a:effectRef idx="0">
              <a:schemeClr val="accent2"/>
            </a:effectRef>
            <a:fontRef idx="minor">
              <a:schemeClr val="tx1"/>
            </a:fontRef>
          </p:style>
        </p:cxnSp>
        <p:cxnSp>
          <p:nvCxnSpPr>
            <p:cNvPr id="36" name="Straight Connector 35"/>
            <p:cNvCxnSpPr/>
            <p:nvPr/>
          </p:nvCxnSpPr>
          <p:spPr>
            <a:xfrm>
              <a:off x="6682461" y="5638841"/>
              <a:ext cx="3657600" cy="0"/>
            </a:xfrm>
            <a:prstGeom prst="line">
              <a:avLst/>
            </a:prstGeom>
            <a:ln>
              <a:solidFill>
                <a:srgbClr val="EB475E"/>
              </a:solidFill>
            </a:ln>
          </p:spPr>
          <p:style>
            <a:lnRef idx="1">
              <a:schemeClr val="accent2"/>
            </a:lnRef>
            <a:fillRef idx="0">
              <a:schemeClr val="accent2"/>
            </a:fillRef>
            <a:effectRef idx="0">
              <a:schemeClr val="accent2"/>
            </a:effectRef>
            <a:fontRef idx="minor">
              <a:schemeClr val="tx1"/>
            </a:fontRef>
          </p:style>
        </p:cxnSp>
      </p:grpSp>
      <p:grpSp>
        <p:nvGrpSpPr>
          <p:cNvPr id="37" name="Group 36"/>
          <p:cNvGrpSpPr/>
          <p:nvPr/>
        </p:nvGrpSpPr>
        <p:grpSpPr>
          <a:xfrm flipH="1">
            <a:off x="152019" y="2293309"/>
            <a:ext cx="5207359" cy="4124242"/>
            <a:chOff x="6334732" y="1700011"/>
            <a:chExt cx="5207359" cy="4124242"/>
          </a:xfrm>
        </p:grpSpPr>
        <p:sp>
          <p:nvSpPr>
            <p:cNvPr id="38" name="Donut 37"/>
            <p:cNvSpPr/>
            <p:nvPr/>
          </p:nvSpPr>
          <p:spPr>
            <a:xfrm>
              <a:off x="6336406" y="1700011"/>
              <a:ext cx="347729" cy="334851"/>
            </a:xfrm>
            <a:prstGeom prst="donut">
              <a:avLst>
                <a:gd name="adj" fmla="val 32692"/>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39" name="Donut 38"/>
            <p:cNvSpPr/>
            <p:nvPr/>
          </p:nvSpPr>
          <p:spPr>
            <a:xfrm>
              <a:off x="7171814" y="2465345"/>
              <a:ext cx="347729" cy="334851"/>
            </a:xfrm>
            <a:prstGeom prst="donut">
              <a:avLst>
                <a:gd name="adj" fmla="val 32692"/>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0" name="Donut 39"/>
            <p:cNvSpPr/>
            <p:nvPr/>
          </p:nvSpPr>
          <p:spPr>
            <a:xfrm>
              <a:off x="7519543" y="3445083"/>
              <a:ext cx="347729" cy="334851"/>
            </a:xfrm>
            <a:prstGeom prst="donut">
              <a:avLst>
                <a:gd name="adj" fmla="val 32692"/>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1" name="Donut 40"/>
            <p:cNvSpPr/>
            <p:nvPr/>
          </p:nvSpPr>
          <p:spPr>
            <a:xfrm>
              <a:off x="7210451" y="4488432"/>
              <a:ext cx="347729" cy="334851"/>
            </a:xfrm>
            <a:prstGeom prst="donut">
              <a:avLst>
                <a:gd name="adj" fmla="val 32692"/>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2" name="Donut 41"/>
            <p:cNvSpPr/>
            <p:nvPr/>
          </p:nvSpPr>
          <p:spPr>
            <a:xfrm>
              <a:off x="6334732" y="5489402"/>
              <a:ext cx="347729" cy="334851"/>
            </a:xfrm>
            <a:prstGeom prst="donut">
              <a:avLst>
                <a:gd name="adj" fmla="val 32692"/>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43" name="Straight Connector 42"/>
            <p:cNvCxnSpPr/>
            <p:nvPr/>
          </p:nvCxnSpPr>
          <p:spPr>
            <a:xfrm>
              <a:off x="6676023" y="1867436"/>
              <a:ext cx="3657600" cy="0"/>
            </a:xfrm>
            <a:prstGeom prst="line">
              <a:avLst/>
            </a:prstGeom>
            <a:ln>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44" name="Straight Connector 43"/>
            <p:cNvCxnSpPr/>
            <p:nvPr/>
          </p:nvCxnSpPr>
          <p:spPr>
            <a:xfrm>
              <a:off x="7519543" y="2632770"/>
              <a:ext cx="3657600" cy="0"/>
            </a:xfrm>
            <a:prstGeom prst="line">
              <a:avLst/>
            </a:prstGeom>
            <a:ln>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45" name="Straight Connector 44"/>
            <p:cNvCxnSpPr/>
            <p:nvPr/>
          </p:nvCxnSpPr>
          <p:spPr>
            <a:xfrm>
              <a:off x="7884491" y="3603937"/>
              <a:ext cx="3657600" cy="0"/>
            </a:xfrm>
            <a:prstGeom prst="line">
              <a:avLst/>
            </a:prstGeom>
            <a:ln>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46" name="Straight Connector 45"/>
            <p:cNvCxnSpPr/>
            <p:nvPr/>
          </p:nvCxnSpPr>
          <p:spPr>
            <a:xfrm>
              <a:off x="7558180" y="4672069"/>
              <a:ext cx="3657600" cy="0"/>
            </a:xfrm>
            <a:prstGeom prst="line">
              <a:avLst/>
            </a:prstGeom>
            <a:ln>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47" name="Straight Connector 46"/>
            <p:cNvCxnSpPr/>
            <p:nvPr/>
          </p:nvCxnSpPr>
          <p:spPr>
            <a:xfrm>
              <a:off x="6682461" y="5638841"/>
              <a:ext cx="3657600" cy="0"/>
            </a:xfrm>
            <a:prstGeom prst="line">
              <a:avLst/>
            </a:prstGeom>
            <a:ln>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grpSp>
      <p:sp>
        <p:nvSpPr>
          <p:cNvPr id="48" name="TextBox 47"/>
          <p:cNvSpPr txBox="1"/>
          <p:nvPr/>
        </p:nvSpPr>
        <p:spPr>
          <a:xfrm>
            <a:off x="1108662" y="1431973"/>
            <a:ext cx="3239990" cy="374461"/>
          </a:xfrm>
          <a:prstGeom prst="rect">
            <a:avLst/>
          </a:prstGeom>
        </p:spPr>
        <p:txBody>
          <a:bodyPr wrap="none">
            <a:spAutoFit/>
          </a:bodyPr>
          <a:lstStyle>
            <a:defPPr>
              <a:defRPr lang="en-US"/>
            </a:defPPr>
            <a:lvl1pPr marR="0" lvl="0" indent="0" fontAlgn="base">
              <a:lnSpc>
                <a:spcPts val="2200"/>
              </a:lnSpc>
              <a:spcBef>
                <a:spcPts val="0"/>
              </a:spcBef>
              <a:spcAft>
                <a:spcPts val="0"/>
              </a:spcAft>
              <a:buClr>
                <a:srgbClr val="6D6E71"/>
              </a:buClr>
              <a:buSzTx/>
              <a:buFontTx/>
              <a:buNone/>
              <a:tabLst/>
              <a:defRPr kumimoji="0" sz="2400" b="0" i="0" u="none" strike="noStrike" kern="0" cap="none" spc="0" normalizeH="0" baseline="0">
                <a:ln>
                  <a:noFill/>
                </a:ln>
                <a:solidFill>
                  <a:schemeClr val="bg1"/>
                </a:solidFill>
                <a:effectLst/>
                <a:uLnTx/>
                <a:uFillTx/>
                <a:latin typeface="Oswald light" panose="020B0604020202020204" charset="0"/>
              </a:defRPr>
            </a:lvl1pPr>
          </a:lstStyle>
          <a:p>
            <a:r>
              <a:rPr lang="en-US" sz="2800" b="1" u="sng" dirty="0"/>
              <a:t>INDUSTRY CHALLANGES</a:t>
            </a:r>
          </a:p>
        </p:txBody>
      </p:sp>
      <p:sp>
        <p:nvSpPr>
          <p:cNvPr id="49" name="TextBox 48"/>
          <p:cNvSpPr txBox="1"/>
          <p:nvPr/>
        </p:nvSpPr>
        <p:spPr>
          <a:xfrm>
            <a:off x="7317864" y="1399971"/>
            <a:ext cx="3214341" cy="388824"/>
          </a:xfrm>
          <a:prstGeom prst="rect">
            <a:avLst/>
          </a:prstGeom>
        </p:spPr>
        <p:txBody>
          <a:bodyPr wrap="none">
            <a:spAutoFit/>
          </a:bodyPr>
          <a:lstStyle>
            <a:defPPr>
              <a:defRPr lang="en-US"/>
            </a:defPPr>
            <a:lvl1pPr marR="0" lvl="0" indent="0" fontAlgn="base">
              <a:lnSpc>
                <a:spcPts val="2200"/>
              </a:lnSpc>
              <a:spcBef>
                <a:spcPts val="0"/>
              </a:spcBef>
              <a:spcAft>
                <a:spcPts val="0"/>
              </a:spcAft>
              <a:buClr>
                <a:srgbClr val="6D6E71"/>
              </a:buClr>
              <a:buSzTx/>
              <a:buFontTx/>
              <a:buNone/>
              <a:tabLst/>
              <a:defRPr kumimoji="0" sz="2800" b="1" i="0" u="sng" strike="noStrike" kern="0" cap="none" spc="0" normalizeH="0" baseline="0">
                <a:ln>
                  <a:noFill/>
                </a:ln>
                <a:solidFill>
                  <a:schemeClr val="bg1"/>
                </a:solidFill>
                <a:effectLst/>
                <a:uLnTx/>
                <a:uFillTx/>
                <a:latin typeface="Oswald light" panose="020B0604020202020204" charset="0"/>
              </a:defRPr>
            </a:lvl1pPr>
          </a:lstStyle>
          <a:p>
            <a:r>
              <a:rPr lang="en-US" dirty="0">
                <a:solidFill>
                  <a:srgbClr val="E31837"/>
                </a:solidFill>
              </a:rPr>
              <a:t>REGIONAL CHALLANGES</a:t>
            </a:r>
          </a:p>
        </p:txBody>
      </p:sp>
      <p:sp>
        <p:nvSpPr>
          <p:cNvPr id="50" name="TextBox 49"/>
          <p:cNvSpPr txBox="1"/>
          <p:nvPr/>
        </p:nvSpPr>
        <p:spPr>
          <a:xfrm>
            <a:off x="4489755" y="3617595"/>
            <a:ext cx="3187584" cy="1477328"/>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algn="ctr" fontAlgn="base">
              <a:buClr>
                <a:srgbClr val="6D6E71"/>
              </a:buClr>
            </a:pPr>
            <a:r>
              <a:rPr lang="en-US" sz="4800" b="1" dirty="0" smtClean="0">
                <a:solidFill>
                  <a:prstClr val="black">
                    <a:lumMod val="65000"/>
                    <a:lumOff val="35000"/>
                  </a:prstClr>
                </a:solidFill>
              </a:rPr>
              <a:t>Operator’s Challenges</a:t>
            </a:r>
            <a:endParaRPr lang="en-US" sz="4800" b="1" dirty="0">
              <a:solidFill>
                <a:prstClr val="black">
                  <a:lumMod val="65000"/>
                  <a:lumOff val="35000"/>
                </a:prstClr>
              </a:solidFill>
            </a:endParaRPr>
          </a:p>
        </p:txBody>
      </p:sp>
      <p:sp>
        <p:nvSpPr>
          <p:cNvPr id="54" name="Rectangle 53"/>
          <p:cNvSpPr/>
          <p:nvPr/>
        </p:nvSpPr>
        <p:spPr>
          <a:xfrm>
            <a:off x="232450" y="4874694"/>
            <a:ext cx="3552576" cy="374461"/>
          </a:xfrm>
          <a:prstGeom prst="rect">
            <a:avLst/>
          </a:prstGeom>
        </p:spPr>
        <p:txBody>
          <a:bodyPr wrap="none">
            <a:spAutoFit/>
          </a:bodyPr>
          <a:lstStyle/>
          <a:p>
            <a:pPr fontAlgn="base">
              <a:lnSpc>
                <a:spcPts val="2200"/>
              </a:lnSpc>
              <a:buClr>
                <a:srgbClr val="6D6E71"/>
              </a:buClr>
            </a:pPr>
            <a:r>
              <a:rPr lang="en-US" sz="2000" kern="0" dirty="0">
                <a:solidFill>
                  <a:schemeClr val="bg1"/>
                </a:solidFill>
                <a:latin typeface="Oswald light" panose="020B0604020202020204" charset="0"/>
              </a:rPr>
              <a:t>High churn rate and cost of acquisition</a:t>
            </a:r>
          </a:p>
        </p:txBody>
      </p:sp>
      <p:sp>
        <p:nvSpPr>
          <p:cNvPr id="55" name="Rectangle 54"/>
          <p:cNvSpPr/>
          <p:nvPr/>
        </p:nvSpPr>
        <p:spPr>
          <a:xfrm>
            <a:off x="1338369" y="5819892"/>
            <a:ext cx="2597186" cy="374461"/>
          </a:xfrm>
          <a:prstGeom prst="rect">
            <a:avLst/>
          </a:prstGeom>
        </p:spPr>
        <p:txBody>
          <a:bodyPr wrap="none">
            <a:spAutoFit/>
          </a:bodyPr>
          <a:lstStyle/>
          <a:p>
            <a:pPr fontAlgn="base">
              <a:lnSpc>
                <a:spcPts val="2200"/>
              </a:lnSpc>
              <a:buClr>
                <a:srgbClr val="6D6E71"/>
              </a:buClr>
            </a:pPr>
            <a:r>
              <a:rPr lang="en-US" sz="2000" kern="0" dirty="0" smtClean="0">
                <a:solidFill>
                  <a:schemeClr val="bg1"/>
                </a:solidFill>
                <a:latin typeface="Oswald light" panose="020B0604020202020204" charset="0"/>
              </a:rPr>
              <a:t>Stiff competition </a:t>
            </a:r>
            <a:r>
              <a:rPr lang="en-US" sz="2000" kern="0" dirty="0">
                <a:solidFill>
                  <a:schemeClr val="bg1"/>
                </a:solidFill>
                <a:latin typeface="Oswald light" panose="020B0604020202020204" charset="0"/>
              </a:rPr>
              <a:t>from OTTs</a:t>
            </a:r>
          </a:p>
        </p:txBody>
      </p:sp>
      <p:sp>
        <p:nvSpPr>
          <p:cNvPr id="56" name="Rectangle 55"/>
          <p:cNvSpPr/>
          <p:nvPr/>
        </p:nvSpPr>
        <p:spPr>
          <a:xfrm>
            <a:off x="7692303" y="2138967"/>
            <a:ext cx="3233578" cy="374461"/>
          </a:xfrm>
          <a:prstGeom prst="rect">
            <a:avLst/>
          </a:prstGeom>
        </p:spPr>
        <p:txBody>
          <a:bodyPr wrap="none">
            <a:spAutoFit/>
          </a:bodyPr>
          <a:lstStyle/>
          <a:p>
            <a:pPr fontAlgn="base">
              <a:lnSpc>
                <a:spcPts val="2200"/>
              </a:lnSpc>
              <a:buClr>
                <a:srgbClr val="6D6E71"/>
              </a:buClr>
            </a:pPr>
            <a:r>
              <a:rPr lang="en-US" sz="2000" kern="0" dirty="0" smtClean="0">
                <a:solidFill>
                  <a:srgbClr val="E31837"/>
                </a:solidFill>
                <a:latin typeface="Oswald light" panose="020B0604020202020204" charset="0"/>
              </a:rPr>
              <a:t>Geographical and socio economical</a:t>
            </a:r>
            <a:endParaRPr lang="en-US" sz="2000" kern="0" dirty="0">
              <a:solidFill>
                <a:srgbClr val="E31837"/>
              </a:solidFill>
              <a:latin typeface="Oswald light" panose="020B0604020202020204" charset="0"/>
            </a:endParaRPr>
          </a:p>
        </p:txBody>
      </p:sp>
      <p:sp>
        <p:nvSpPr>
          <p:cNvPr id="57" name="Rectangle 56"/>
          <p:cNvSpPr/>
          <p:nvPr/>
        </p:nvSpPr>
        <p:spPr>
          <a:xfrm>
            <a:off x="8120132" y="2879656"/>
            <a:ext cx="1701107" cy="374461"/>
          </a:xfrm>
          <a:prstGeom prst="rect">
            <a:avLst/>
          </a:prstGeom>
        </p:spPr>
        <p:txBody>
          <a:bodyPr wrap="none">
            <a:spAutoFit/>
          </a:bodyPr>
          <a:lstStyle/>
          <a:p>
            <a:pPr fontAlgn="base">
              <a:lnSpc>
                <a:spcPts val="2200"/>
              </a:lnSpc>
              <a:buClr>
                <a:srgbClr val="6D6E71"/>
              </a:buClr>
            </a:pPr>
            <a:r>
              <a:rPr lang="en-US" sz="2000" kern="0" dirty="0" smtClean="0">
                <a:solidFill>
                  <a:srgbClr val="E31837"/>
                </a:solidFill>
                <a:latin typeface="Oswald light" panose="020B0604020202020204" charset="0"/>
              </a:rPr>
              <a:t>Volume and scale</a:t>
            </a:r>
            <a:endParaRPr lang="en-US" sz="2000" kern="0" dirty="0">
              <a:solidFill>
                <a:srgbClr val="E31837"/>
              </a:solidFill>
              <a:latin typeface="Oswald light" panose="020B0604020202020204" charset="0"/>
            </a:endParaRPr>
          </a:p>
        </p:txBody>
      </p:sp>
      <p:sp>
        <p:nvSpPr>
          <p:cNvPr id="60" name="Rectangle 59"/>
          <p:cNvSpPr/>
          <p:nvPr/>
        </p:nvSpPr>
        <p:spPr>
          <a:xfrm>
            <a:off x="8560468" y="3821484"/>
            <a:ext cx="2799164" cy="374461"/>
          </a:xfrm>
          <a:prstGeom prst="rect">
            <a:avLst/>
          </a:prstGeom>
        </p:spPr>
        <p:txBody>
          <a:bodyPr wrap="none">
            <a:spAutoFit/>
          </a:bodyPr>
          <a:lstStyle/>
          <a:p>
            <a:pPr fontAlgn="base">
              <a:lnSpc>
                <a:spcPts val="2200"/>
              </a:lnSpc>
              <a:buClr>
                <a:srgbClr val="6D6E71"/>
              </a:buClr>
            </a:pPr>
            <a:r>
              <a:rPr lang="en-US" sz="2000" kern="0" dirty="0" smtClean="0">
                <a:solidFill>
                  <a:srgbClr val="E31837"/>
                </a:solidFill>
                <a:latin typeface="Oswald light" panose="020B0604020202020204" charset="0"/>
              </a:rPr>
              <a:t>Lack of harmonized regulation</a:t>
            </a:r>
            <a:endParaRPr lang="en-US" sz="2000" kern="0" dirty="0">
              <a:solidFill>
                <a:srgbClr val="E31837"/>
              </a:solidFill>
              <a:latin typeface="Oswald light" panose="020B0604020202020204" charset="0"/>
            </a:endParaRPr>
          </a:p>
        </p:txBody>
      </p:sp>
      <p:sp>
        <p:nvSpPr>
          <p:cNvPr id="61" name="Rectangle 60"/>
          <p:cNvSpPr/>
          <p:nvPr/>
        </p:nvSpPr>
        <p:spPr>
          <a:xfrm>
            <a:off x="8379128" y="4917724"/>
            <a:ext cx="3188693" cy="374461"/>
          </a:xfrm>
          <a:prstGeom prst="rect">
            <a:avLst/>
          </a:prstGeom>
        </p:spPr>
        <p:txBody>
          <a:bodyPr wrap="none">
            <a:spAutoFit/>
          </a:bodyPr>
          <a:lstStyle/>
          <a:p>
            <a:pPr fontAlgn="base">
              <a:lnSpc>
                <a:spcPts val="2200"/>
              </a:lnSpc>
              <a:buClr>
                <a:srgbClr val="6D6E71"/>
              </a:buClr>
            </a:pPr>
            <a:r>
              <a:rPr lang="en-US" sz="2000" kern="0" dirty="0">
                <a:solidFill>
                  <a:srgbClr val="E31837"/>
                </a:solidFill>
                <a:latin typeface="Oswald light" panose="020B0604020202020204" charset="0"/>
              </a:rPr>
              <a:t>Diversity in policies and labor laws</a:t>
            </a:r>
          </a:p>
        </p:txBody>
      </p:sp>
      <p:sp>
        <p:nvSpPr>
          <p:cNvPr id="62" name="Rectangle 61"/>
          <p:cNvSpPr/>
          <p:nvPr/>
        </p:nvSpPr>
        <p:spPr>
          <a:xfrm>
            <a:off x="7974410" y="5879927"/>
            <a:ext cx="2101857" cy="374461"/>
          </a:xfrm>
          <a:prstGeom prst="rect">
            <a:avLst/>
          </a:prstGeom>
        </p:spPr>
        <p:txBody>
          <a:bodyPr wrap="none">
            <a:spAutoFit/>
          </a:bodyPr>
          <a:lstStyle/>
          <a:p>
            <a:pPr fontAlgn="base">
              <a:lnSpc>
                <a:spcPts val="2200"/>
              </a:lnSpc>
              <a:buClr>
                <a:srgbClr val="6D6E71"/>
              </a:buClr>
            </a:pPr>
            <a:r>
              <a:rPr lang="en-US" sz="2000" kern="0" dirty="0" smtClean="0">
                <a:solidFill>
                  <a:srgbClr val="E31837"/>
                </a:solidFill>
                <a:latin typeface="Oswald light" panose="020B0604020202020204" charset="0"/>
              </a:rPr>
              <a:t>Skill set and expertise</a:t>
            </a:r>
            <a:endParaRPr lang="en-US" sz="2000" kern="0" dirty="0">
              <a:solidFill>
                <a:srgbClr val="E31837"/>
              </a:solidFill>
              <a:latin typeface="Oswald light" panose="020B0604020202020204" charset="0"/>
            </a:endParaRPr>
          </a:p>
        </p:txBody>
      </p:sp>
      <p:sp>
        <p:nvSpPr>
          <p:cNvPr id="63" name="Rectangle 62"/>
          <p:cNvSpPr/>
          <p:nvPr/>
        </p:nvSpPr>
        <p:spPr>
          <a:xfrm>
            <a:off x="1278210" y="2101250"/>
            <a:ext cx="2332690" cy="374461"/>
          </a:xfrm>
          <a:prstGeom prst="rect">
            <a:avLst/>
          </a:prstGeom>
        </p:spPr>
        <p:txBody>
          <a:bodyPr wrap="none">
            <a:spAutoFit/>
          </a:bodyPr>
          <a:lstStyle/>
          <a:p>
            <a:pPr marL="0" marR="0" lvl="0" indent="0" defTabSz="914400" eaLnBrk="1" fontAlgn="base" latinLnBrk="0" hangingPunct="1">
              <a:lnSpc>
                <a:spcPts val="2200"/>
              </a:lnSpc>
              <a:spcBef>
                <a:spcPts val="0"/>
              </a:spcBef>
              <a:spcAft>
                <a:spcPts val="0"/>
              </a:spcAft>
              <a:buClr>
                <a:srgbClr val="6D6E71"/>
              </a:buClr>
              <a:buSzTx/>
              <a:buFontTx/>
              <a:buNone/>
              <a:tabLst/>
              <a:defRPr/>
            </a:pPr>
            <a:r>
              <a:rPr kumimoji="0" lang="en-US" sz="2000" b="0" i="0" u="none" strike="noStrike" kern="0" cap="none" spc="0" normalizeH="0" baseline="0" noProof="0" dirty="0" smtClean="0">
                <a:ln>
                  <a:noFill/>
                </a:ln>
                <a:solidFill>
                  <a:schemeClr val="bg1"/>
                </a:solidFill>
                <a:effectLst/>
                <a:uLnTx/>
                <a:uFillTx/>
                <a:latin typeface="Oswald light" panose="020B0604020202020204" charset="0"/>
              </a:rPr>
              <a:t>Decreasing ARPU trends</a:t>
            </a:r>
          </a:p>
        </p:txBody>
      </p:sp>
      <p:sp>
        <p:nvSpPr>
          <p:cNvPr id="64" name="Rectangle 63"/>
          <p:cNvSpPr/>
          <p:nvPr/>
        </p:nvSpPr>
        <p:spPr>
          <a:xfrm>
            <a:off x="399679" y="2865210"/>
            <a:ext cx="3478837" cy="374461"/>
          </a:xfrm>
          <a:prstGeom prst="rect">
            <a:avLst/>
          </a:prstGeom>
        </p:spPr>
        <p:txBody>
          <a:bodyPr wrap="none">
            <a:spAutoFit/>
          </a:bodyPr>
          <a:lstStyle/>
          <a:p>
            <a:pPr fontAlgn="base">
              <a:lnSpc>
                <a:spcPts val="2200"/>
              </a:lnSpc>
              <a:buClr>
                <a:srgbClr val="6D6E71"/>
              </a:buClr>
            </a:pPr>
            <a:r>
              <a:rPr lang="en-US" sz="2000" kern="0" dirty="0">
                <a:solidFill>
                  <a:schemeClr val="bg1"/>
                </a:solidFill>
                <a:latin typeface="Oswald light" panose="020B0604020202020204" charset="0"/>
              </a:rPr>
              <a:t>Erosion of voice &amp; messaging revenue</a:t>
            </a:r>
          </a:p>
        </p:txBody>
      </p:sp>
      <p:sp>
        <p:nvSpPr>
          <p:cNvPr id="65" name="Rectangle 64"/>
          <p:cNvSpPr/>
          <p:nvPr/>
        </p:nvSpPr>
        <p:spPr>
          <a:xfrm>
            <a:off x="72862" y="3822774"/>
            <a:ext cx="3538148" cy="374461"/>
          </a:xfrm>
          <a:prstGeom prst="rect">
            <a:avLst/>
          </a:prstGeom>
        </p:spPr>
        <p:txBody>
          <a:bodyPr wrap="none">
            <a:spAutoFit/>
          </a:bodyPr>
          <a:lstStyle/>
          <a:p>
            <a:pPr fontAlgn="base">
              <a:lnSpc>
                <a:spcPts val="2200"/>
              </a:lnSpc>
              <a:buClr>
                <a:srgbClr val="6D6E71"/>
              </a:buClr>
            </a:pPr>
            <a:r>
              <a:rPr lang="en-US" sz="2000" kern="0" dirty="0" smtClean="0">
                <a:solidFill>
                  <a:schemeClr val="bg1"/>
                </a:solidFill>
                <a:latin typeface="Oswald light" panose="020B0604020202020204" charset="0"/>
              </a:rPr>
              <a:t>Investments required on infrastructure</a:t>
            </a:r>
            <a:endParaRPr lang="en-US" sz="2000" kern="0" dirty="0">
              <a:solidFill>
                <a:schemeClr val="bg1"/>
              </a:solidFill>
              <a:latin typeface="Oswald light" panose="020B0604020202020204" charset="0"/>
            </a:endParaRPr>
          </a:p>
        </p:txBody>
      </p:sp>
    </p:spTree>
    <p:extLst>
      <p:ext uri="{BB962C8B-B14F-4D97-AF65-F5344CB8AC3E}">
        <p14:creationId xmlns:p14="http://schemas.microsoft.com/office/powerpoint/2010/main" val="11315503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Image result for cross roa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1" cy="6880765"/>
          </a:xfrm>
          <a:prstGeom prst="rect">
            <a:avLst/>
          </a:prstGeom>
          <a:noFill/>
          <a:extLst>
            <a:ext uri="{909E8E84-426E-40DD-AFC4-6F175D3DCCD1}">
              <a14:hiddenFill xmlns:a14="http://schemas.microsoft.com/office/drawing/2010/main">
                <a:solidFill>
                  <a:srgbClr val="FFFFFF"/>
                </a:solidFill>
              </a14:hiddenFill>
            </a:ext>
          </a:extLst>
        </p:spPr>
      </p:pic>
      <p:sp>
        <p:nvSpPr>
          <p:cNvPr id="224" name="Rectangle 223"/>
          <p:cNvSpPr/>
          <p:nvPr/>
        </p:nvSpPr>
        <p:spPr>
          <a:xfrm>
            <a:off x="2736287" y="1660536"/>
            <a:ext cx="6719424" cy="672234"/>
          </a:xfrm>
          <a:prstGeom prst="rect">
            <a:avLst/>
          </a:prstGeom>
          <a:noFill/>
          <a:ln w="57150">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3600" dirty="0" smtClean="0">
                <a:solidFill>
                  <a:schemeClr val="tx1">
                    <a:lumMod val="50000"/>
                    <a:lumOff val="50000"/>
                  </a:schemeClr>
                </a:solidFill>
                <a:latin typeface="Oswald medium" panose="02000603000000000000" pitchFamily="2" charset="0"/>
                <a:cs typeface="Arial" pitchFamily="34" charset="0"/>
              </a:rPr>
              <a:t>Operators Are At Cross Roads</a:t>
            </a:r>
            <a:endParaRPr lang="en-US" sz="3600" dirty="0">
              <a:solidFill>
                <a:schemeClr val="tx1">
                  <a:lumMod val="50000"/>
                  <a:lumOff val="50000"/>
                </a:schemeClr>
              </a:solidFill>
              <a:latin typeface="Oswald medium" panose="02000603000000000000" pitchFamily="2" charset="0"/>
              <a:cs typeface="Arial" pitchFamily="34" charset="0"/>
            </a:endParaRPr>
          </a:p>
        </p:txBody>
      </p:sp>
      <p:pic>
        <p:nvPicPr>
          <p:cNvPr id="60" name="Picture 59"/>
          <p:cNvPicPr>
            <a:picLocks noChangeAspect="1"/>
          </p:cNvPicPr>
          <p:nvPr/>
        </p:nvPicPr>
        <p:blipFill>
          <a:blip r:embed="rId4"/>
          <a:stretch>
            <a:fillRect/>
          </a:stretch>
        </p:blipFill>
        <p:spPr>
          <a:xfrm>
            <a:off x="1" y="-1"/>
            <a:ext cx="2736937" cy="981636"/>
          </a:xfrm>
          <a:prstGeom prst="rect">
            <a:avLst/>
          </a:prstGeom>
        </p:spPr>
      </p:pic>
      <p:pic>
        <p:nvPicPr>
          <p:cNvPr id="61" name="Picture 10" descr="Mahindra Logo.png"/>
          <p:cNvPicPr>
            <a:picLocks noChangeAspect="1"/>
          </p:cNvPicPr>
          <p:nvPr/>
        </p:nvPicPr>
        <p:blipFill>
          <a:blip r:embed="rId5" cstate="print">
            <a:biLevel thresh="25000"/>
            <a:extLst>
              <a:ext uri="{28A0092B-C50C-407E-A947-70E740481C1C}">
                <a14:useLocalDpi xmlns:a14="http://schemas.microsoft.com/office/drawing/2010/main"/>
              </a:ext>
            </a:extLst>
          </a:blip>
          <a:srcRect/>
          <a:stretch>
            <a:fillRect/>
          </a:stretch>
        </p:blipFill>
        <p:spPr bwMode="gray">
          <a:xfrm>
            <a:off x="10755823" y="44347"/>
            <a:ext cx="1387675" cy="41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27911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63" name="Rectangle 262"/>
          <p:cNvSpPr/>
          <p:nvPr/>
        </p:nvSpPr>
        <p:spPr>
          <a:xfrm>
            <a:off x="6218746" y="3985181"/>
            <a:ext cx="5712119" cy="2273477"/>
          </a:xfrm>
          <a:prstGeom prst="rect">
            <a:avLst/>
          </a:prstGeom>
          <a:solidFill>
            <a:schemeClr val="accent5"/>
          </a:solidFill>
          <a:ln w="9525" cap="flat" cmpd="sng" algn="ctr">
            <a:solidFill>
              <a:srgbClr val="5A5A5A"/>
            </a:solidFill>
            <a:prstDash val="solid"/>
          </a:ln>
          <a:effectLst/>
        </p:spPr>
        <p:txBody>
          <a:bodyPr lIns="0" tIns="0" rIns="0"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59" name="Rectangle 258"/>
          <p:cNvSpPr/>
          <p:nvPr/>
        </p:nvSpPr>
        <p:spPr>
          <a:xfrm>
            <a:off x="6218746" y="1544331"/>
            <a:ext cx="5712119" cy="2288359"/>
          </a:xfrm>
          <a:prstGeom prst="rect">
            <a:avLst/>
          </a:prstGeom>
          <a:solidFill>
            <a:schemeClr val="bg1">
              <a:lumMod val="50000"/>
            </a:schemeClr>
          </a:solidFill>
          <a:ln w="9525" cap="flat" cmpd="sng" algn="ctr">
            <a:solidFill>
              <a:srgbClr val="5A5A5A"/>
            </a:solidFill>
            <a:prstDash val="solid"/>
          </a:ln>
          <a:effectLst/>
        </p:spPr>
        <p:txBody>
          <a:bodyPr lIns="0" tIns="0" rIns="0"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60" name="Rectangle 259"/>
          <p:cNvSpPr/>
          <p:nvPr/>
        </p:nvSpPr>
        <p:spPr>
          <a:xfrm>
            <a:off x="353850" y="3985181"/>
            <a:ext cx="5716474" cy="2273477"/>
          </a:xfrm>
          <a:prstGeom prst="rect">
            <a:avLst/>
          </a:prstGeom>
          <a:solidFill>
            <a:srgbClr val="F3901D"/>
          </a:solidFill>
          <a:ln w="9525" cap="flat" cmpd="sng" algn="ctr">
            <a:solidFill>
              <a:srgbClr val="5A5A5A"/>
            </a:solidFill>
            <a:prstDash val="solid"/>
          </a:ln>
          <a:effectLst/>
        </p:spPr>
        <p:txBody>
          <a:bodyPr lIns="0" tIns="0" rIns="0"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57" name="Rectangle 256"/>
          <p:cNvSpPr/>
          <p:nvPr/>
        </p:nvSpPr>
        <p:spPr>
          <a:xfrm>
            <a:off x="353850" y="1544331"/>
            <a:ext cx="5716474" cy="2274049"/>
          </a:xfrm>
          <a:prstGeom prst="rect">
            <a:avLst/>
          </a:prstGeom>
          <a:solidFill>
            <a:srgbClr val="E31837"/>
          </a:solidFill>
          <a:ln w="9525" cap="flat" cmpd="sng" algn="ctr">
            <a:solidFill>
              <a:srgbClr val="5A5A5A"/>
            </a:solidFill>
            <a:prstDash val="solid"/>
          </a:ln>
          <a:effectLst/>
        </p:spPr>
        <p:txBody>
          <a:bodyPr lIns="0" tIns="0" rIns="0"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58" name="Rectangle 257"/>
          <p:cNvSpPr/>
          <p:nvPr/>
        </p:nvSpPr>
        <p:spPr>
          <a:xfrm>
            <a:off x="301540" y="2822355"/>
            <a:ext cx="1658159" cy="400110"/>
          </a:xfrm>
          <a:prstGeom prst="rect">
            <a:avLst/>
          </a:prstGeom>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i="1" u="none" strike="noStrike" kern="0" cap="none" spc="0" normalizeH="0" baseline="0" noProof="0" dirty="0" smtClean="0">
                <a:ln>
                  <a:noFill/>
                </a:ln>
                <a:solidFill>
                  <a:schemeClr val="bg1"/>
                </a:solidFill>
                <a:effectLst/>
                <a:uLnTx/>
                <a:uFillTx/>
                <a:latin typeface="Oswald Regular" panose="020B0604020202020204" charset="0"/>
              </a:rPr>
              <a:t>Digital Services</a:t>
            </a:r>
            <a:endParaRPr kumimoji="0" lang="en-US" i="0" u="none" strike="noStrike" kern="0" cap="none" spc="0" normalizeH="0" baseline="0" noProof="0" dirty="0" smtClean="0">
              <a:ln>
                <a:noFill/>
              </a:ln>
              <a:solidFill>
                <a:schemeClr val="bg1"/>
              </a:solidFill>
              <a:effectLst/>
              <a:uLnTx/>
              <a:uFillTx/>
              <a:latin typeface="Oswald Regular" panose="020B0604020202020204" charset="0"/>
            </a:endParaRPr>
          </a:p>
        </p:txBody>
      </p:sp>
      <p:sp>
        <p:nvSpPr>
          <p:cNvPr id="261" name="Rectangle 260"/>
          <p:cNvSpPr/>
          <p:nvPr/>
        </p:nvSpPr>
        <p:spPr>
          <a:xfrm>
            <a:off x="6142708" y="2805769"/>
            <a:ext cx="1644571" cy="400110"/>
          </a:xfrm>
          <a:prstGeom prst="rect">
            <a:avLst/>
          </a:prstGeom>
        </p:spPr>
        <p:txBody>
          <a:bodyPr wrap="square">
            <a:spAutoFit/>
          </a:bodyPr>
          <a:lstStyle/>
          <a:p>
            <a:pPr defTabSz="457200"/>
            <a:r>
              <a:rPr lang="en-US" sz="2000" i="1" kern="0" dirty="0" smtClean="0">
                <a:solidFill>
                  <a:schemeClr val="bg1"/>
                </a:solidFill>
                <a:latin typeface="Oswald Regular" panose="020B0604020202020204" charset="0"/>
              </a:rPr>
              <a:t>IT Digitalization</a:t>
            </a:r>
            <a:endParaRPr lang="en-US" sz="2000" i="1" kern="0" dirty="0">
              <a:solidFill>
                <a:schemeClr val="bg1"/>
              </a:solidFill>
              <a:latin typeface="Oswald Regular" panose="020B0604020202020204" charset="0"/>
            </a:endParaRPr>
          </a:p>
        </p:txBody>
      </p:sp>
      <p:sp>
        <p:nvSpPr>
          <p:cNvPr id="262" name="Rectangle 261"/>
          <p:cNvSpPr/>
          <p:nvPr/>
        </p:nvSpPr>
        <p:spPr>
          <a:xfrm>
            <a:off x="163795" y="5112914"/>
            <a:ext cx="1871656" cy="707886"/>
          </a:xfrm>
          <a:prstGeom prst="rect">
            <a:avLst/>
          </a:prstGeom>
        </p:spPr>
        <p:txBody>
          <a:bodyPr wrap="square">
            <a:spAutoFit/>
          </a:bodyPr>
          <a:lstStyle/>
          <a:p>
            <a:pPr algn="ctr" defTabSz="457200"/>
            <a:r>
              <a:rPr lang="en-US" sz="2000" i="1" kern="0" dirty="0" smtClean="0">
                <a:solidFill>
                  <a:schemeClr val="bg1"/>
                </a:solidFill>
                <a:latin typeface="Oswald Regular" panose="020B0604020202020204" charset="0"/>
              </a:rPr>
              <a:t>Organizational Culture &amp; Skills</a:t>
            </a:r>
            <a:endParaRPr lang="en-US" sz="2000" i="1" kern="0" dirty="0">
              <a:solidFill>
                <a:schemeClr val="bg1"/>
              </a:solidFill>
              <a:latin typeface="Oswald Regular" panose="020B0604020202020204" charset="0"/>
            </a:endParaRPr>
          </a:p>
        </p:txBody>
      </p:sp>
      <p:sp>
        <p:nvSpPr>
          <p:cNvPr id="264" name="Rectangle 263"/>
          <p:cNvSpPr/>
          <p:nvPr/>
        </p:nvSpPr>
        <p:spPr>
          <a:xfrm>
            <a:off x="6142708" y="5094129"/>
            <a:ext cx="1595007" cy="707886"/>
          </a:xfrm>
          <a:prstGeom prst="rect">
            <a:avLst/>
          </a:prstGeom>
        </p:spPr>
        <p:txBody>
          <a:bodyPr wrap="square">
            <a:spAutoFit/>
          </a:bodyPr>
          <a:lstStyle/>
          <a:p>
            <a:pPr algn="ctr" defTabSz="457200"/>
            <a:r>
              <a:rPr lang="en-US" sz="2000" i="1" kern="0" dirty="0" smtClean="0">
                <a:solidFill>
                  <a:schemeClr val="bg1"/>
                </a:solidFill>
                <a:latin typeface="Oswald Regular" panose="020B0604020202020204" charset="0"/>
              </a:rPr>
              <a:t>Network Of the Future</a:t>
            </a:r>
            <a:endParaRPr lang="en-US" sz="2000" i="1" kern="0" dirty="0">
              <a:solidFill>
                <a:schemeClr val="bg1"/>
              </a:solidFill>
              <a:latin typeface="Oswald Regular" panose="020B0604020202020204" charset="0"/>
            </a:endParaRPr>
          </a:p>
        </p:txBody>
      </p:sp>
      <p:pic>
        <p:nvPicPr>
          <p:cNvPr id="279" name="Picture 278"/>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687582" y="4394372"/>
            <a:ext cx="824082" cy="824082"/>
          </a:xfrm>
          <a:prstGeom prst="rect">
            <a:avLst/>
          </a:prstGeom>
        </p:spPr>
      </p:pic>
      <p:pic>
        <p:nvPicPr>
          <p:cNvPr id="280" name="Picture 99"/>
          <p:cNvPicPr>
            <a:picLocks noChangeAspect="1" noChangeArrowheads="1"/>
          </p:cNvPicPr>
          <p:nvPr/>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6603086" y="4401337"/>
            <a:ext cx="674249" cy="674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1" name="Picture 139"/>
          <p:cNvPicPr>
            <a:picLocks noChangeAspect="1" noChangeArrowheads="1"/>
          </p:cNvPicPr>
          <p:nvPr/>
        </p:nvPicPr>
        <p:blipFill>
          <a:blip r:embed="rId4" cstate="print">
            <a:biLevel thresh="25000"/>
            <a:extLst>
              <a:ext uri="{28A0092B-C50C-407E-A947-70E740481C1C}">
                <a14:useLocalDpi xmlns:a14="http://schemas.microsoft.com/office/drawing/2010/main" val="0"/>
              </a:ext>
            </a:extLst>
          </a:blip>
          <a:srcRect/>
          <a:stretch>
            <a:fillRect/>
          </a:stretch>
        </p:blipFill>
        <p:spPr bwMode="auto">
          <a:xfrm>
            <a:off x="619152" y="2045332"/>
            <a:ext cx="824082" cy="824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2" name="Picture 429"/>
          <p:cNvPicPr>
            <a:picLocks noChangeAspect="1" noChangeArrowheads="1"/>
          </p:cNvPicPr>
          <p:nvPr/>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6561796" y="2130192"/>
            <a:ext cx="599332" cy="59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57"/>
          <p:cNvPicPr>
            <a:picLocks noChangeAspect="1"/>
          </p:cNvPicPr>
          <p:nvPr/>
        </p:nvPicPr>
        <p:blipFill>
          <a:blip r:embed="rId6"/>
          <a:stretch>
            <a:fillRect/>
          </a:stretch>
        </p:blipFill>
        <p:spPr>
          <a:xfrm>
            <a:off x="1" y="-1"/>
            <a:ext cx="2736937" cy="981636"/>
          </a:xfrm>
          <a:prstGeom prst="rect">
            <a:avLst/>
          </a:prstGeom>
        </p:spPr>
      </p:pic>
      <p:sp>
        <p:nvSpPr>
          <p:cNvPr id="59" name="Rectangle 58"/>
          <p:cNvSpPr/>
          <p:nvPr/>
        </p:nvSpPr>
        <p:spPr>
          <a:xfrm>
            <a:off x="1528705" y="472455"/>
            <a:ext cx="10018672" cy="7386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895916" fontAlgn="base">
              <a:spcBef>
                <a:spcPct val="0"/>
              </a:spcBef>
              <a:spcAft>
                <a:spcPct val="0"/>
              </a:spcAft>
            </a:pPr>
            <a:r>
              <a:rPr lang="en-US" sz="2400" b="1" kern="0" dirty="0" smtClean="0">
                <a:solidFill>
                  <a:schemeClr val="bg1"/>
                </a:solidFill>
                <a:latin typeface="Oswald Regular" panose="020B0604020202020204" charset="0"/>
                <a:cs typeface="Arial" pitchFamily="34" charset="0"/>
              </a:rPr>
              <a:t>Address This Through A Series Of Incremental &amp; Continuous Transformation Programs Across All The Dimensions</a:t>
            </a:r>
            <a:endParaRPr lang="en-US" sz="2400" b="1" kern="0" dirty="0">
              <a:solidFill>
                <a:schemeClr val="bg1"/>
              </a:solidFill>
              <a:latin typeface="Oswald Regular" panose="020B0604020202020204" charset="0"/>
              <a:cs typeface="Arial" pitchFamily="34" charset="0"/>
            </a:endParaRPr>
          </a:p>
        </p:txBody>
      </p:sp>
      <p:sp>
        <p:nvSpPr>
          <p:cNvPr id="4" name="TextBox 3"/>
          <p:cNvSpPr txBox="1"/>
          <p:nvPr/>
        </p:nvSpPr>
        <p:spPr>
          <a:xfrm>
            <a:off x="1631477" y="1582424"/>
            <a:ext cx="4525277" cy="646331"/>
          </a:xfrm>
          <a:prstGeom prst="rect">
            <a:avLst/>
          </a:prstGeom>
          <a:noFill/>
        </p:spPr>
        <p:txBody>
          <a:bodyPr wrap="square" rtlCol="0">
            <a:spAutoFit/>
          </a:bodyPr>
          <a:lstStyle/>
          <a:p>
            <a:r>
              <a:rPr lang="en-US" dirty="0" smtClean="0">
                <a:solidFill>
                  <a:schemeClr val="bg1"/>
                </a:solidFill>
                <a:latin typeface="Oswald light" panose="020B0604020202020204" charset="0"/>
              </a:rPr>
              <a:t>Relook at the product strategy to create digital services and bundle with traditional connectivity products</a:t>
            </a:r>
            <a:endParaRPr lang="en-US" dirty="0">
              <a:solidFill>
                <a:schemeClr val="bg1"/>
              </a:solidFill>
              <a:latin typeface="Oswald light" panose="020B0604020202020204" charset="0"/>
            </a:endParaRPr>
          </a:p>
        </p:txBody>
      </p:sp>
      <p:sp>
        <p:nvSpPr>
          <p:cNvPr id="61" name="TextBox 60"/>
          <p:cNvSpPr txBox="1"/>
          <p:nvPr/>
        </p:nvSpPr>
        <p:spPr>
          <a:xfrm>
            <a:off x="2336185" y="2226943"/>
            <a:ext cx="3734139" cy="1631216"/>
          </a:xfrm>
          <a:prstGeom prst="rect">
            <a:avLst/>
          </a:prstGeom>
          <a:noFill/>
        </p:spPr>
        <p:txBody>
          <a:bodyPr wrap="square" rtlCol="0">
            <a:spAutoFit/>
          </a:bodyPr>
          <a:lstStyle/>
          <a:p>
            <a:pPr marL="285750" indent="-285750">
              <a:spcBef>
                <a:spcPts val="300"/>
              </a:spcBef>
              <a:buFont typeface="Wingdings" panose="05000000000000000000" pitchFamily="2" charset="2"/>
              <a:buChar char="§"/>
            </a:pPr>
            <a:r>
              <a:rPr lang="en-US" dirty="0" smtClean="0">
                <a:solidFill>
                  <a:schemeClr val="bg1"/>
                </a:solidFill>
                <a:latin typeface="Oswald light" panose="020B0604020202020204" charset="0"/>
              </a:rPr>
              <a:t>IOT &amp; Vertical Solutions</a:t>
            </a:r>
          </a:p>
          <a:p>
            <a:pPr marL="285750" indent="-285750">
              <a:spcBef>
                <a:spcPts val="300"/>
              </a:spcBef>
              <a:buFont typeface="Wingdings" panose="05000000000000000000" pitchFamily="2" charset="2"/>
              <a:buChar char="§"/>
            </a:pPr>
            <a:r>
              <a:rPr lang="en-US" dirty="0" smtClean="0">
                <a:solidFill>
                  <a:schemeClr val="bg1"/>
                </a:solidFill>
                <a:latin typeface="Oswald light" panose="020B0604020202020204" charset="0"/>
              </a:rPr>
              <a:t>Music and Games</a:t>
            </a:r>
          </a:p>
          <a:p>
            <a:pPr marL="285750" indent="-285750">
              <a:spcBef>
                <a:spcPts val="300"/>
              </a:spcBef>
              <a:buFont typeface="Wingdings" panose="05000000000000000000" pitchFamily="2" charset="2"/>
              <a:buChar char="§"/>
            </a:pPr>
            <a:r>
              <a:rPr lang="en-US" dirty="0" smtClean="0">
                <a:solidFill>
                  <a:schemeClr val="bg1"/>
                </a:solidFill>
                <a:latin typeface="Oswald light" panose="020B0604020202020204" charset="0"/>
              </a:rPr>
              <a:t>Content based OTT</a:t>
            </a:r>
          </a:p>
          <a:p>
            <a:pPr marL="285750" indent="-285750">
              <a:spcBef>
                <a:spcPts val="300"/>
              </a:spcBef>
              <a:buFont typeface="Wingdings" panose="05000000000000000000" pitchFamily="2" charset="2"/>
              <a:buChar char="§"/>
            </a:pPr>
            <a:r>
              <a:rPr lang="en-US" dirty="0" smtClean="0">
                <a:solidFill>
                  <a:schemeClr val="bg1"/>
                </a:solidFill>
                <a:latin typeface="Oswald light" panose="020B0604020202020204" charset="0"/>
              </a:rPr>
              <a:t>Mobile Financial Services</a:t>
            </a:r>
          </a:p>
          <a:p>
            <a:pPr marL="285750" indent="-285750">
              <a:spcBef>
                <a:spcPts val="300"/>
              </a:spcBef>
              <a:buFont typeface="Wingdings" panose="05000000000000000000" pitchFamily="2" charset="2"/>
              <a:buChar char="§"/>
            </a:pPr>
            <a:r>
              <a:rPr lang="en-US" dirty="0" smtClean="0">
                <a:solidFill>
                  <a:schemeClr val="bg1"/>
                </a:solidFill>
                <a:latin typeface="Oswald light" panose="020B0604020202020204" charset="0"/>
              </a:rPr>
              <a:t>Security Services</a:t>
            </a:r>
            <a:endParaRPr lang="en-US" dirty="0">
              <a:solidFill>
                <a:schemeClr val="bg1"/>
              </a:solidFill>
              <a:latin typeface="Oswald light" panose="020B0604020202020204" charset="0"/>
            </a:endParaRPr>
          </a:p>
        </p:txBody>
      </p:sp>
      <p:sp>
        <p:nvSpPr>
          <p:cNvPr id="62" name="TextBox 61"/>
          <p:cNvSpPr txBox="1"/>
          <p:nvPr/>
        </p:nvSpPr>
        <p:spPr>
          <a:xfrm>
            <a:off x="7467580" y="1565114"/>
            <a:ext cx="4525277" cy="646331"/>
          </a:xfrm>
          <a:prstGeom prst="rect">
            <a:avLst/>
          </a:prstGeom>
          <a:noFill/>
        </p:spPr>
        <p:txBody>
          <a:bodyPr wrap="square" rtlCol="0">
            <a:spAutoFit/>
          </a:bodyPr>
          <a:lstStyle/>
          <a:p>
            <a:r>
              <a:rPr lang="en-US" dirty="0" err="1" smtClean="0">
                <a:solidFill>
                  <a:schemeClr val="bg1"/>
                </a:solidFill>
                <a:latin typeface="Oswald light" panose="020B0604020202020204" charset="0"/>
              </a:rPr>
              <a:t>Platformization</a:t>
            </a:r>
            <a:r>
              <a:rPr lang="en-US" dirty="0" smtClean="0">
                <a:solidFill>
                  <a:schemeClr val="bg1"/>
                </a:solidFill>
                <a:latin typeface="Oswald light" panose="020B0604020202020204" charset="0"/>
              </a:rPr>
              <a:t> of IT assets &amp; transforming them to provide a fully integrated digital  </a:t>
            </a:r>
            <a:r>
              <a:rPr lang="en-US" dirty="0" err="1" smtClean="0">
                <a:solidFill>
                  <a:schemeClr val="bg1"/>
                </a:solidFill>
                <a:latin typeface="Oswald light" panose="020B0604020202020204" charset="0"/>
              </a:rPr>
              <a:t>Cx</a:t>
            </a:r>
            <a:endParaRPr lang="en-US" dirty="0">
              <a:solidFill>
                <a:schemeClr val="bg1"/>
              </a:solidFill>
              <a:latin typeface="Oswald light" panose="020B0604020202020204" charset="0"/>
            </a:endParaRPr>
          </a:p>
        </p:txBody>
      </p:sp>
      <p:sp>
        <p:nvSpPr>
          <p:cNvPr id="63" name="TextBox 62"/>
          <p:cNvSpPr txBox="1"/>
          <p:nvPr/>
        </p:nvSpPr>
        <p:spPr>
          <a:xfrm>
            <a:off x="7835546" y="2178637"/>
            <a:ext cx="4095320" cy="1631216"/>
          </a:xfrm>
          <a:prstGeom prst="rect">
            <a:avLst/>
          </a:prstGeom>
          <a:noFill/>
        </p:spPr>
        <p:txBody>
          <a:bodyPr wrap="square" rtlCol="0">
            <a:spAutoFit/>
          </a:bodyPr>
          <a:lstStyle/>
          <a:p>
            <a:pPr marL="285750" indent="-285750">
              <a:spcBef>
                <a:spcPts val="300"/>
              </a:spcBef>
              <a:buFont typeface="Wingdings" panose="05000000000000000000" pitchFamily="2" charset="2"/>
              <a:buChar char="§"/>
            </a:pPr>
            <a:r>
              <a:rPr lang="en-US" dirty="0" smtClean="0">
                <a:solidFill>
                  <a:schemeClr val="bg1"/>
                </a:solidFill>
                <a:latin typeface="Oswald light" panose="020B0604020202020204" charset="0"/>
              </a:rPr>
              <a:t>Incremental Continuous Transformation </a:t>
            </a:r>
          </a:p>
          <a:p>
            <a:pPr marL="285750" indent="-285750">
              <a:spcBef>
                <a:spcPts val="300"/>
              </a:spcBef>
              <a:buFont typeface="Wingdings" panose="05000000000000000000" pitchFamily="2" charset="2"/>
              <a:buChar char="§"/>
            </a:pPr>
            <a:r>
              <a:rPr lang="en-US" dirty="0" err="1" smtClean="0">
                <a:solidFill>
                  <a:schemeClr val="bg1"/>
                </a:solidFill>
                <a:latin typeface="Oswald light" panose="020B0604020202020204" charset="0"/>
              </a:rPr>
              <a:t>Microservices</a:t>
            </a:r>
            <a:r>
              <a:rPr lang="en-US" dirty="0" smtClean="0">
                <a:solidFill>
                  <a:schemeClr val="bg1"/>
                </a:solidFill>
                <a:latin typeface="Oswald light" panose="020B0604020202020204" charset="0"/>
              </a:rPr>
              <a:t> Based Digital Enablement Layer</a:t>
            </a:r>
          </a:p>
          <a:p>
            <a:pPr marL="285750" indent="-285750">
              <a:spcBef>
                <a:spcPts val="300"/>
              </a:spcBef>
              <a:buFont typeface="Wingdings" panose="05000000000000000000" pitchFamily="2" charset="2"/>
              <a:buChar char="§"/>
            </a:pPr>
            <a:r>
              <a:rPr lang="en-US" dirty="0" smtClean="0">
                <a:solidFill>
                  <a:schemeClr val="bg1"/>
                </a:solidFill>
                <a:latin typeface="Oswald light" panose="020B0604020202020204" charset="0"/>
              </a:rPr>
              <a:t>Digital Channels That are </a:t>
            </a:r>
            <a:r>
              <a:rPr lang="en-US" dirty="0" err="1" smtClean="0">
                <a:solidFill>
                  <a:schemeClr val="bg1"/>
                </a:solidFill>
                <a:latin typeface="Oswald light" panose="020B0604020202020204" charset="0"/>
              </a:rPr>
              <a:t>webscale</a:t>
            </a:r>
            <a:endParaRPr lang="en-US" dirty="0" smtClean="0">
              <a:solidFill>
                <a:schemeClr val="bg1"/>
              </a:solidFill>
              <a:latin typeface="Oswald light" panose="020B0604020202020204" charset="0"/>
            </a:endParaRPr>
          </a:p>
          <a:p>
            <a:pPr marL="285750" indent="-285750">
              <a:spcBef>
                <a:spcPts val="300"/>
              </a:spcBef>
              <a:buFont typeface="Wingdings" panose="05000000000000000000" pitchFamily="2" charset="2"/>
              <a:buChar char="§"/>
            </a:pPr>
            <a:r>
              <a:rPr lang="en-US" dirty="0" smtClean="0">
                <a:solidFill>
                  <a:schemeClr val="bg1"/>
                </a:solidFill>
                <a:latin typeface="Oswald light" panose="020B0604020202020204" charset="0"/>
              </a:rPr>
              <a:t>Product Catalog Supporting an Ecosystem Play</a:t>
            </a:r>
          </a:p>
          <a:p>
            <a:pPr marL="285750" indent="-285750">
              <a:spcBef>
                <a:spcPts val="300"/>
              </a:spcBef>
              <a:buFont typeface="Wingdings" panose="05000000000000000000" pitchFamily="2" charset="2"/>
              <a:buChar char="§"/>
            </a:pPr>
            <a:r>
              <a:rPr lang="en-US" dirty="0" smtClean="0">
                <a:solidFill>
                  <a:schemeClr val="bg1"/>
                </a:solidFill>
                <a:latin typeface="Oswald light" panose="020B0604020202020204" charset="0"/>
              </a:rPr>
              <a:t>AI Ops &amp; Automation</a:t>
            </a:r>
            <a:endParaRPr lang="en-US" dirty="0">
              <a:solidFill>
                <a:schemeClr val="bg1"/>
              </a:solidFill>
              <a:latin typeface="Oswald light" panose="020B0604020202020204" charset="0"/>
            </a:endParaRPr>
          </a:p>
        </p:txBody>
      </p:sp>
      <p:sp>
        <p:nvSpPr>
          <p:cNvPr id="64" name="TextBox 63"/>
          <p:cNvSpPr txBox="1"/>
          <p:nvPr/>
        </p:nvSpPr>
        <p:spPr>
          <a:xfrm>
            <a:off x="1584048" y="3981805"/>
            <a:ext cx="4525277" cy="646331"/>
          </a:xfrm>
          <a:prstGeom prst="rect">
            <a:avLst/>
          </a:prstGeom>
          <a:noFill/>
        </p:spPr>
        <p:txBody>
          <a:bodyPr wrap="square" rtlCol="0">
            <a:spAutoFit/>
          </a:bodyPr>
          <a:lstStyle/>
          <a:p>
            <a:r>
              <a:rPr lang="en-US" dirty="0" smtClean="0">
                <a:solidFill>
                  <a:schemeClr val="bg1"/>
                </a:solidFill>
                <a:latin typeface="Oswald light" panose="020B0604020202020204" charset="0"/>
              </a:rPr>
              <a:t>Focus on organizational change management and upgrade of skill set, processes and methodologies</a:t>
            </a:r>
            <a:endParaRPr lang="en-US" dirty="0">
              <a:solidFill>
                <a:schemeClr val="bg1"/>
              </a:solidFill>
              <a:latin typeface="Oswald light" panose="020B0604020202020204" charset="0"/>
            </a:endParaRPr>
          </a:p>
        </p:txBody>
      </p:sp>
      <p:sp>
        <p:nvSpPr>
          <p:cNvPr id="65" name="TextBox 64"/>
          <p:cNvSpPr txBox="1"/>
          <p:nvPr/>
        </p:nvSpPr>
        <p:spPr>
          <a:xfrm>
            <a:off x="2149274" y="4626324"/>
            <a:ext cx="3960051" cy="1315745"/>
          </a:xfrm>
          <a:prstGeom prst="rect">
            <a:avLst/>
          </a:prstGeom>
          <a:noFill/>
        </p:spPr>
        <p:txBody>
          <a:bodyPr wrap="square" rtlCol="0">
            <a:spAutoFit/>
          </a:bodyPr>
          <a:lstStyle/>
          <a:p>
            <a:pPr marL="285750" indent="-285750">
              <a:spcBef>
                <a:spcPts val="300"/>
              </a:spcBef>
              <a:buFont typeface="Wingdings" panose="05000000000000000000" pitchFamily="2" charset="2"/>
              <a:buChar char="§"/>
            </a:pPr>
            <a:r>
              <a:rPr lang="en-US" dirty="0" smtClean="0">
                <a:solidFill>
                  <a:schemeClr val="bg1"/>
                </a:solidFill>
                <a:latin typeface="Oswald light" panose="020B0604020202020204" charset="0"/>
              </a:rPr>
              <a:t>Agile &amp; DevOps philosophy</a:t>
            </a:r>
          </a:p>
          <a:p>
            <a:pPr marL="285750" indent="-285750">
              <a:spcBef>
                <a:spcPts val="300"/>
              </a:spcBef>
              <a:buFont typeface="Wingdings" panose="05000000000000000000" pitchFamily="2" charset="2"/>
              <a:buChar char="§"/>
            </a:pPr>
            <a:r>
              <a:rPr lang="en-US" dirty="0" smtClean="0">
                <a:solidFill>
                  <a:schemeClr val="bg1"/>
                </a:solidFill>
                <a:latin typeface="Oswald light" panose="020B0604020202020204" charset="0"/>
              </a:rPr>
              <a:t>Design Thinking</a:t>
            </a:r>
          </a:p>
          <a:p>
            <a:pPr marL="285750" indent="-285750">
              <a:spcBef>
                <a:spcPts val="300"/>
              </a:spcBef>
              <a:buFont typeface="Wingdings" panose="05000000000000000000" pitchFamily="2" charset="2"/>
              <a:buChar char="§"/>
            </a:pPr>
            <a:r>
              <a:rPr lang="en-US" dirty="0" smtClean="0">
                <a:solidFill>
                  <a:schemeClr val="bg1"/>
                </a:solidFill>
                <a:latin typeface="Oswald light" panose="020B0604020202020204" charset="0"/>
              </a:rPr>
              <a:t>Outside In Approach</a:t>
            </a:r>
          </a:p>
          <a:p>
            <a:pPr marL="285750" indent="-285750">
              <a:spcBef>
                <a:spcPts val="300"/>
              </a:spcBef>
              <a:buFont typeface="Wingdings" panose="05000000000000000000" pitchFamily="2" charset="2"/>
              <a:buChar char="§"/>
            </a:pPr>
            <a:r>
              <a:rPr lang="en-US" dirty="0" smtClean="0">
                <a:solidFill>
                  <a:schemeClr val="bg1"/>
                </a:solidFill>
                <a:latin typeface="Oswald light" panose="020B0604020202020204" charset="0"/>
              </a:rPr>
              <a:t>Upgrade skills to AI/ML, RPA, Micro services</a:t>
            </a:r>
          </a:p>
        </p:txBody>
      </p:sp>
      <p:sp>
        <p:nvSpPr>
          <p:cNvPr id="66" name="TextBox 65"/>
          <p:cNvSpPr txBox="1"/>
          <p:nvPr/>
        </p:nvSpPr>
        <p:spPr>
          <a:xfrm>
            <a:off x="7464749" y="3979993"/>
            <a:ext cx="4525277" cy="646331"/>
          </a:xfrm>
          <a:prstGeom prst="rect">
            <a:avLst/>
          </a:prstGeom>
          <a:noFill/>
        </p:spPr>
        <p:txBody>
          <a:bodyPr wrap="square" rtlCol="0">
            <a:spAutoFit/>
          </a:bodyPr>
          <a:lstStyle/>
          <a:p>
            <a:r>
              <a:rPr lang="en-US" dirty="0" smtClean="0">
                <a:solidFill>
                  <a:schemeClr val="bg1"/>
                </a:solidFill>
                <a:latin typeface="Oswald light" panose="020B0604020202020204" charset="0"/>
              </a:rPr>
              <a:t>Enabling network transformation journey to build the network of the future</a:t>
            </a:r>
            <a:endParaRPr lang="en-US" dirty="0">
              <a:solidFill>
                <a:schemeClr val="bg1"/>
              </a:solidFill>
              <a:latin typeface="Oswald light" panose="020B0604020202020204" charset="0"/>
            </a:endParaRPr>
          </a:p>
        </p:txBody>
      </p:sp>
      <p:sp>
        <p:nvSpPr>
          <p:cNvPr id="67" name="TextBox 66"/>
          <p:cNvSpPr txBox="1"/>
          <p:nvPr/>
        </p:nvSpPr>
        <p:spPr>
          <a:xfrm>
            <a:off x="7832715" y="4593516"/>
            <a:ext cx="4095320" cy="1631216"/>
          </a:xfrm>
          <a:prstGeom prst="rect">
            <a:avLst/>
          </a:prstGeom>
          <a:noFill/>
        </p:spPr>
        <p:txBody>
          <a:bodyPr wrap="square" rtlCol="0">
            <a:spAutoFit/>
          </a:bodyPr>
          <a:lstStyle/>
          <a:p>
            <a:pPr marL="285750" indent="-285750">
              <a:spcBef>
                <a:spcPts val="300"/>
              </a:spcBef>
              <a:buFont typeface="Wingdings" panose="05000000000000000000" pitchFamily="2" charset="2"/>
              <a:buChar char="§"/>
            </a:pPr>
            <a:r>
              <a:rPr lang="en-US" dirty="0" smtClean="0">
                <a:solidFill>
                  <a:schemeClr val="bg1"/>
                </a:solidFill>
                <a:latin typeface="Oswald light" panose="020B0604020202020204" charset="0"/>
              </a:rPr>
              <a:t>Virtualization and software defined</a:t>
            </a:r>
          </a:p>
          <a:p>
            <a:pPr marL="285750" indent="-285750">
              <a:spcBef>
                <a:spcPts val="300"/>
              </a:spcBef>
              <a:buFont typeface="Wingdings" panose="05000000000000000000" pitchFamily="2" charset="2"/>
              <a:buChar char="§"/>
            </a:pPr>
            <a:r>
              <a:rPr lang="en-US" dirty="0" smtClean="0">
                <a:solidFill>
                  <a:schemeClr val="bg1"/>
                </a:solidFill>
                <a:latin typeface="Oswald light" panose="020B0604020202020204" charset="0"/>
              </a:rPr>
              <a:t>5G Readiness</a:t>
            </a:r>
          </a:p>
          <a:p>
            <a:pPr marL="285750" indent="-285750">
              <a:spcBef>
                <a:spcPts val="300"/>
              </a:spcBef>
              <a:buFont typeface="Wingdings" panose="05000000000000000000" pitchFamily="2" charset="2"/>
              <a:buChar char="§"/>
            </a:pPr>
            <a:r>
              <a:rPr lang="en-US" dirty="0" smtClean="0">
                <a:solidFill>
                  <a:schemeClr val="bg1"/>
                </a:solidFill>
                <a:latin typeface="Oswald light" panose="020B0604020202020204" charset="0"/>
              </a:rPr>
              <a:t>OSS 2.0</a:t>
            </a:r>
          </a:p>
          <a:p>
            <a:pPr marL="285750" indent="-285750">
              <a:spcBef>
                <a:spcPts val="300"/>
              </a:spcBef>
              <a:buFont typeface="Wingdings" panose="05000000000000000000" pitchFamily="2" charset="2"/>
              <a:buChar char="§"/>
            </a:pPr>
            <a:r>
              <a:rPr lang="en-US" dirty="0" smtClean="0">
                <a:solidFill>
                  <a:schemeClr val="bg1"/>
                </a:solidFill>
                <a:latin typeface="Oswald light" panose="020B0604020202020204" charset="0"/>
              </a:rPr>
              <a:t>Closed loop Service Assurance</a:t>
            </a:r>
          </a:p>
          <a:p>
            <a:pPr marL="285750" indent="-285750">
              <a:spcBef>
                <a:spcPts val="300"/>
              </a:spcBef>
              <a:buFont typeface="Wingdings" panose="05000000000000000000" pitchFamily="2" charset="2"/>
              <a:buChar char="§"/>
            </a:pPr>
            <a:r>
              <a:rPr lang="en-US" dirty="0" smtClean="0">
                <a:solidFill>
                  <a:schemeClr val="bg1"/>
                </a:solidFill>
                <a:latin typeface="Oswald light" panose="020B0604020202020204" charset="0"/>
              </a:rPr>
              <a:t>Predictive Analytics</a:t>
            </a:r>
            <a:endParaRPr lang="en-US" dirty="0">
              <a:solidFill>
                <a:schemeClr val="bg1"/>
              </a:solidFill>
              <a:latin typeface="Oswald light" panose="020B0604020202020204" charset="0"/>
            </a:endParaRPr>
          </a:p>
        </p:txBody>
      </p:sp>
      <p:pic>
        <p:nvPicPr>
          <p:cNvPr id="68" name="Picture 10" descr="Mahindra Logo.png"/>
          <p:cNvPicPr>
            <a:picLocks noChangeAspect="1"/>
          </p:cNvPicPr>
          <p:nvPr/>
        </p:nvPicPr>
        <p:blipFill>
          <a:blip r:embed="rId7" cstate="print">
            <a:biLevel thresh="25000"/>
            <a:extLst>
              <a:ext uri="{28A0092B-C50C-407E-A947-70E740481C1C}">
                <a14:useLocalDpi xmlns:a14="http://schemas.microsoft.com/office/drawing/2010/main"/>
              </a:ext>
            </a:extLst>
          </a:blip>
          <a:srcRect/>
          <a:stretch>
            <a:fillRect/>
          </a:stretch>
        </p:blipFill>
        <p:spPr bwMode="gray">
          <a:xfrm>
            <a:off x="10755823" y="44347"/>
            <a:ext cx="1387675" cy="41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64276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8" name="Picture 57"/>
          <p:cNvPicPr>
            <a:picLocks noChangeAspect="1"/>
          </p:cNvPicPr>
          <p:nvPr/>
        </p:nvPicPr>
        <p:blipFill>
          <a:blip r:embed="rId3"/>
          <a:stretch>
            <a:fillRect/>
          </a:stretch>
        </p:blipFill>
        <p:spPr>
          <a:xfrm>
            <a:off x="1" y="-1"/>
            <a:ext cx="2736937" cy="981636"/>
          </a:xfrm>
          <a:prstGeom prst="rect">
            <a:avLst/>
          </a:prstGeom>
        </p:spPr>
      </p:pic>
      <p:sp>
        <p:nvSpPr>
          <p:cNvPr id="59" name="Rectangle 58"/>
          <p:cNvSpPr/>
          <p:nvPr/>
        </p:nvSpPr>
        <p:spPr>
          <a:xfrm>
            <a:off x="1528705" y="472455"/>
            <a:ext cx="10018672"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895916" fontAlgn="base">
              <a:spcBef>
                <a:spcPct val="0"/>
              </a:spcBef>
              <a:spcAft>
                <a:spcPct val="0"/>
              </a:spcAft>
            </a:pPr>
            <a:r>
              <a:rPr lang="en-US" sz="2400" b="1" kern="0" dirty="0" smtClean="0">
                <a:solidFill>
                  <a:schemeClr val="bg1"/>
                </a:solidFill>
                <a:latin typeface="Oswald Regular" panose="020B0604020202020204" charset="0"/>
                <a:cs typeface="Arial" pitchFamily="34" charset="0"/>
              </a:rPr>
              <a:t>Focusing On Digital Services Have Enabled Financial Growth For Operators </a:t>
            </a:r>
            <a:endParaRPr lang="en-US" sz="2400" b="1" kern="0" dirty="0">
              <a:solidFill>
                <a:schemeClr val="bg1"/>
              </a:solidFill>
              <a:latin typeface="Oswald Regular" panose="020B0604020202020204" charset="0"/>
              <a:cs typeface="Arial" pitchFamily="34" charset="0"/>
            </a:endParaRPr>
          </a:p>
        </p:txBody>
      </p:sp>
      <p:sp>
        <p:nvSpPr>
          <p:cNvPr id="26" name="Rectangle 25"/>
          <p:cNvSpPr/>
          <p:nvPr/>
        </p:nvSpPr>
        <p:spPr>
          <a:xfrm>
            <a:off x="7902325" y="1524798"/>
            <a:ext cx="3391311" cy="3841559"/>
          </a:xfrm>
          <a:prstGeom prst="rect">
            <a:avLst/>
          </a:prstGeom>
          <a:noFill/>
          <a:ln w="9525" cap="flat" cmpd="sng" algn="ctr">
            <a:solidFill>
              <a:srgbClr val="999999"/>
            </a:solidFill>
            <a:prstDash val="dash"/>
          </a:ln>
          <a:effectLst/>
        </p:spPr>
        <p:txBody>
          <a:bodyPr rtlCol="0" anchor="t" anchorCtr="0"/>
          <a:lstStyle/>
          <a:p>
            <a:pPr algn="ctr">
              <a:defRPr/>
            </a:pPr>
            <a:endParaRPr lang="en-IN" sz="800" kern="0" dirty="0">
              <a:solidFill>
                <a:schemeClr val="bg1"/>
              </a:solidFill>
              <a:latin typeface="Oswald light" panose="020B0604020202020204" charset="0"/>
            </a:endParaRPr>
          </a:p>
        </p:txBody>
      </p:sp>
      <p:sp>
        <p:nvSpPr>
          <p:cNvPr id="27" name="Rectangle 26"/>
          <p:cNvSpPr/>
          <p:nvPr/>
        </p:nvSpPr>
        <p:spPr>
          <a:xfrm>
            <a:off x="4358749" y="1530120"/>
            <a:ext cx="3391311" cy="3841559"/>
          </a:xfrm>
          <a:prstGeom prst="rect">
            <a:avLst/>
          </a:prstGeom>
          <a:noFill/>
          <a:ln w="9525" cap="flat" cmpd="sng" algn="ctr">
            <a:solidFill>
              <a:srgbClr val="999999"/>
            </a:solidFill>
            <a:prstDash val="dash"/>
          </a:ln>
          <a:effectLst/>
        </p:spPr>
        <p:txBody>
          <a:bodyPr rtlCol="0" anchor="t" anchorCtr="0"/>
          <a:lstStyle/>
          <a:p>
            <a:pPr algn="ctr">
              <a:defRPr/>
            </a:pPr>
            <a:endParaRPr lang="en-IN" sz="800" kern="0" dirty="0">
              <a:solidFill>
                <a:schemeClr val="bg1"/>
              </a:solidFill>
              <a:latin typeface="Oswald light" panose="020B0604020202020204" charset="0"/>
            </a:endParaRPr>
          </a:p>
        </p:txBody>
      </p:sp>
      <p:sp>
        <p:nvSpPr>
          <p:cNvPr id="28" name="Rectangle 27"/>
          <p:cNvSpPr/>
          <p:nvPr/>
        </p:nvSpPr>
        <p:spPr>
          <a:xfrm>
            <a:off x="708281" y="1509996"/>
            <a:ext cx="3391311" cy="3841559"/>
          </a:xfrm>
          <a:prstGeom prst="rect">
            <a:avLst/>
          </a:prstGeom>
          <a:noFill/>
          <a:ln w="9525" cap="flat" cmpd="sng" algn="ctr">
            <a:solidFill>
              <a:srgbClr val="999999"/>
            </a:solidFill>
            <a:prstDash val="dash"/>
          </a:ln>
          <a:effectLst/>
        </p:spPr>
        <p:txBody>
          <a:bodyPr rtlCol="0" anchor="t" anchorCtr="0"/>
          <a:lstStyle/>
          <a:p>
            <a:pPr algn="ctr">
              <a:defRPr/>
            </a:pPr>
            <a:endParaRPr lang="en-IN" sz="800" kern="0" dirty="0">
              <a:solidFill>
                <a:schemeClr val="bg1"/>
              </a:solidFill>
              <a:latin typeface="Oswald light" panose="020B0604020202020204" charset="0"/>
            </a:endParaRPr>
          </a:p>
        </p:txBody>
      </p:sp>
      <p:sp>
        <p:nvSpPr>
          <p:cNvPr id="29" name="Content Placeholder 29"/>
          <p:cNvSpPr txBox="1">
            <a:spLocks/>
          </p:cNvSpPr>
          <p:nvPr/>
        </p:nvSpPr>
        <p:spPr bwMode="gray">
          <a:xfrm>
            <a:off x="1024760" y="1363655"/>
            <a:ext cx="2881237" cy="239643"/>
          </a:xfrm>
          <a:prstGeom prst="rect">
            <a:avLst/>
          </a:prstGeom>
          <a:solidFill>
            <a:srgbClr val="808080"/>
          </a:solidFill>
          <a:ln w="12700">
            <a:solidFill>
              <a:srgbClr val="808080"/>
            </a:solidFill>
          </a:ln>
        </p:spPr>
        <p:txBody>
          <a:bodyPr vert="horz" wrap="square" lIns="72000" tIns="36000" rIns="72000" bIns="36000" rtlCol="0" anchor="ctr" anchorCtr="0">
            <a:noAutofit/>
          </a:bodyPr>
          <a:lstStyle/>
          <a:p>
            <a:pPr marL="0" lvl="1" algn="ctr" defTabSz="910544">
              <a:defRPr/>
            </a:pPr>
            <a:r>
              <a:rPr lang="en-IN" sz="1600" b="1" kern="0" dirty="0">
                <a:solidFill>
                  <a:schemeClr val="bg1"/>
                </a:solidFill>
                <a:latin typeface="Oswald light" panose="020B0604020202020204" charset="0"/>
              </a:rPr>
              <a:t>Vodafone </a:t>
            </a:r>
          </a:p>
        </p:txBody>
      </p:sp>
      <p:sp>
        <p:nvSpPr>
          <p:cNvPr id="30" name="Content Placeholder 29"/>
          <p:cNvSpPr txBox="1">
            <a:spLocks/>
          </p:cNvSpPr>
          <p:nvPr/>
        </p:nvSpPr>
        <p:spPr bwMode="gray">
          <a:xfrm>
            <a:off x="8128151" y="1394765"/>
            <a:ext cx="2881237" cy="239643"/>
          </a:xfrm>
          <a:prstGeom prst="rect">
            <a:avLst/>
          </a:prstGeom>
          <a:solidFill>
            <a:srgbClr val="808080"/>
          </a:solidFill>
          <a:ln w="12700">
            <a:solidFill>
              <a:srgbClr val="808080"/>
            </a:solidFill>
          </a:ln>
        </p:spPr>
        <p:txBody>
          <a:bodyPr vert="horz" wrap="square" lIns="72000" tIns="36000" rIns="72000" bIns="36000" rtlCol="0" anchor="ctr" anchorCtr="0">
            <a:noAutofit/>
          </a:bodyPr>
          <a:lstStyle/>
          <a:p>
            <a:pPr marL="0" lvl="1" algn="ctr" defTabSz="910544">
              <a:defRPr/>
            </a:pPr>
            <a:r>
              <a:rPr lang="en-IN" sz="1600" b="1" kern="0" dirty="0" err="1">
                <a:solidFill>
                  <a:schemeClr val="bg1"/>
                </a:solidFill>
                <a:latin typeface="Oswald light" panose="020B0604020202020204" charset="0"/>
              </a:rPr>
              <a:t>Turkcell</a:t>
            </a:r>
            <a:endParaRPr lang="en-IN" sz="1600" b="1" kern="0" dirty="0">
              <a:solidFill>
                <a:schemeClr val="bg1"/>
              </a:solidFill>
              <a:latin typeface="Oswald light" panose="020B0604020202020204" charset="0"/>
            </a:endParaRPr>
          </a:p>
        </p:txBody>
      </p:sp>
      <p:sp>
        <p:nvSpPr>
          <p:cNvPr id="31" name="Content Placeholder 29"/>
          <p:cNvSpPr txBox="1">
            <a:spLocks/>
          </p:cNvSpPr>
          <p:nvPr/>
        </p:nvSpPr>
        <p:spPr bwMode="gray">
          <a:xfrm>
            <a:off x="4662373" y="1394842"/>
            <a:ext cx="2881237" cy="239643"/>
          </a:xfrm>
          <a:prstGeom prst="rect">
            <a:avLst/>
          </a:prstGeom>
          <a:solidFill>
            <a:srgbClr val="808080"/>
          </a:solidFill>
          <a:ln w="12700">
            <a:solidFill>
              <a:srgbClr val="808080"/>
            </a:solidFill>
          </a:ln>
        </p:spPr>
        <p:txBody>
          <a:bodyPr vert="horz" wrap="square" lIns="72000" tIns="36000" rIns="72000" bIns="36000" rtlCol="0" anchor="ctr" anchorCtr="0">
            <a:noAutofit/>
          </a:bodyPr>
          <a:lstStyle/>
          <a:p>
            <a:pPr marL="0" lvl="1" algn="ctr" defTabSz="910544">
              <a:defRPr/>
            </a:pPr>
            <a:r>
              <a:rPr lang="en-IN" sz="1600" b="1" kern="0" dirty="0">
                <a:solidFill>
                  <a:schemeClr val="bg1"/>
                </a:solidFill>
                <a:latin typeface="Oswald light" panose="020B0604020202020204" charset="0"/>
              </a:rPr>
              <a:t>SK Telecom</a:t>
            </a:r>
          </a:p>
        </p:txBody>
      </p:sp>
      <p:graphicFrame>
        <p:nvGraphicFramePr>
          <p:cNvPr id="32" name="Chart 31"/>
          <p:cNvGraphicFramePr/>
          <p:nvPr>
            <p:extLst>
              <p:ext uri="{D42A27DB-BD31-4B8C-83A1-F6EECF244321}">
                <p14:modId xmlns:p14="http://schemas.microsoft.com/office/powerpoint/2010/main" val="1057921416"/>
              </p:ext>
            </p:extLst>
          </p:nvPr>
        </p:nvGraphicFramePr>
        <p:xfrm>
          <a:off x="1232988" y="1927086"/>
          <a:ext cx="2464779" cy="2586119"/>
        </p:xfrm>
        <a:graphic>
          <a:graphicData uri="http://schemas.openxmlformats.org/drawingml/2006/chart">
            <c:chart xmlns:c="http://schemas.openxmlformats.org/drawingml/2006/chart" xmlns:r="http://schemas.openxmlformats.org/officeDocument/2006/relationships" r:id="rId4"/>
          </a:graphicData>
        </a:graphic>
      </p:graphicFrame>
      <p:sp>
        <p:nvSpPr>
          <p:cNvPr id="33" name="TextBox 32"/>
          <p:cNvSpPr txBox="1"/>
          <p:nvPr/>
        </p:nvSpPr>
        <p:spPr>
          <a:xfrm>
            <a:off x="1035460" y="4429009"/>
            <a:ext cx="2848773" cy="290985"/>
          </a:xfrm>
          <a:prstGeom prst="rect">
            <a:avLst/>
          </a:prstGeom>
          <a:noFill/>
        </p:spPr>
        <p:txBody>
          <a:bodyPr wrap="square" lIns="36000" tIns="36000" rIns="36000" bIns="36000" rtlCol="0" anchor="t" anchorCtr="0">
            <a:noAutofit/>
          </a:bodyPr>
          <a:lstStyle/>
          <a:p>
            <a:pPr algn="ctr"/>
            <a:r>
              <a:rPr lang="en-US" sz="1600" dirty="0">
                <a:solidFill>
                  <a:schemeClr val="bg1"/>
                </a:solidFill>
                <a:latin typeface="Oswald light" panose="020B0604020202020204" charset="0"/>
              </a:rPr>
              <a:t>Digital Enterprise / IoT focus has enabled rapid group in this space</a:t>
            </a:r>
            <a:endParaRPr lang="en-IN" sz="1600" dirty="0">
              <a:solidFill>
                <a:schemeClr val="bg1"/>
              </a:solidFill>
              <a:latin typeface="Oswald light" panose="020B0604020202020204" charset="0"/>
            </a:endParaRPr>
          </a:p>
        </p:txBody>
      </p:sp>
      <p:cxnSp>
        <p:nvCxnSpPr>
          <p:cNvPr id="34" name="Straight Arrow Connector 33"/>
          <p:cNvCxnSpPr/>
          <p:nvPr/>
        </p:nvCxnSpPr>
        <p:spPr>
          <a:xfrm rot="20220482" flipV="1">
            <a:off x="2029767" y="2532472"/>
            <a:ext cx="694345" cy="184199"/>
          </a:xfrm>
          <a:prstGeom prst="straightConnector1">
            <a:avLst/>
          </a:prstGeom>
          <a:noFill/>
          <a:ln w="12700" cap="flat" cmpd="sng" algn="ctr">
            <a:solidFill>
              <a:srgbClr val="F04C3E"/>
            </a:solidFill>
            <a:prstDash val="dash"/>
            <a:tailEnd type="triangle"/>
          </a:ln>
          <a:effectLst>
            <a:outerShdw blurRad="40000" dist="20000" dir="5400000" rotWithShape="0">
              <a:srgbClr val="000000">
                <a:alpha val="38000"/>
              </a:srgbClr>
            </a:outerShdw>
          </a:effectLst>
        </p:spPr>
      </p:cxnSp>
      <p:sp>
        <p:nvSpPr>
          <p:cNvPr id="35" name="TextBox 34"/>
          <p:cNvSpPr txBox="1"/>
          <p:nvPr/>
        </p:nvSpPr>
        <p:spPr>
          <a:xfrm rot="19555311">
            <a:off x="1869431" y="2368747"/>
            <a:ext cx="875796" cy="180819"/>
          </a:xfrm>
          <a:prstGeom prst="rect">
            <a:avLst/>
          </a:prstGeom>
          <a:noFill/>
        </p:spPr>
        <p:txBody>
          <a:bodyPr wrap="square" lIns="0" tIns="36576" rIns="0" bIns="0" rtlCol="0">
            <a:spAutoFit/>
          </a:bodyPr>
          <a:lstStyle/>
          <a:p>
            <a:pPr algn="ctr">
              <a:lnSpc>
                <a:spcPct val="85000"/>
              </a:lnSpc>
              <a:spcAft>
                <a:spcPts val="600"/>
              </a:spcAft>
              <a:buClr>
                <a:srgbClr val="FFE600"/>
              </a:buClr>
              <a:buSzPct val="70000"/>
            </a:pPr>
            <a:r>
              <a:rPr lang="en-US" sz="1100" i="1" dirty="0">
                <a:solidFill>
                  <a:schemeClr val="bg1"/>
                </a:solidFill>
                <a:latin typeface="Oswald light" panose="020B0604020202020204" charset="0"/>
                <a:cs typeface="Calibri" panose="020F0502020204030204" pitchFamily="34" charset="0"/>
              </a:rPr>
              <a:t>CAGR: 24%</a:t>
            </a:r>
          </a:p>
        </p:txBody>
      </p:sp>
      <p:graphicFrame>
        <p:nvGraphicFramePr>
          <p:cNvPr id="36" name="Chart 35"/>
          <p:cNvGraphicFramePr/>
          <p:nvPr>
            <p:extLst>
              <p:ext uri="{D42A27DB-BD31-4B8C-83A1-F6EECF244321}">
                <p14:modId xmlns:p14="http://schemas.microsoft.com/office/powerpoint/2010/main" val="2772740874"/>
              </p:ext>
            </p:extLst>
          </p:nvPr>
        </p:nvGraphicFramePr>
        <p:xfrm>
          <a:off x="8336379" y="1966122"/>
          <a:ext cx="2464779" cy="2536867"/>
        </p:xfrm>
        <a:graphic>
          <a:graphicData uri="http://schemas.openxmlformats.org/drawingml/2006/chart">
            <c:chart xmlns:c="http://schemas.openxmlformats.org/drawingml/2006/chart" xmlns:r="http://schemas.openxmlformats.org/officeDocument/2006/relationships" r:id="rId5"/>
          </a:graphicData>
        </a:graphic>
      </p:graphicFrame>
      <p:sp>
        <p:nvSpPr>
          <p:cNvPr id="37" name="TextBox 36"/>
          <p:cNvSpPr txBox="1"/>
          <p:nvPr/>
        </p:nvSpPr>
        <p:spPr>
          <a:xfrm>
            <a:off x="8106388" y="4429009"/>
            <a:ext cx="2848773" cy="290985"/>
          </a:xfrm>
          <a:prstGeom prst="rect">
            <a:avLst/>
          </a:prstGeom>
          <a:noFill/>
        </p:spPr>
        <p:txBody>
          <a:bodyPr wrap="square" lIns="36000" tIns="36000" rIns="36000" bIns="36000" rtlCol="0" anchor="t" anchorCtr="0">
            <a:noAutofit/>
          </a:bodyPr>
          <a:lstStyle/>
          <a:p>
            <a:pPr algn="ctr"/>
            <a:r>
              <a:rPr lang="en-US" sz="1600" dirty="0">
                <a:solidFill>
                  <a:schemeClr val="bg1"/>
                </a:solidFill>
                <a:latin typeface="Oswald light" panose="020B0604020202020204" charset="0"/>
              </a:rPr>
              <a:t>Focusing on mobile financial services has led to doubling of digital revenues</a:t>
            </a:r>
            <a:endParaRPr lang="en-IN" sz="1600" dirty="0">
              <a:solidFill>
                <a:schemeClr val="bg1"/>
              </a:solidFill>
              <a:latin typeface="Oswald light" panose="020B0604020202020204" charset="0"/>
            </a:endParaRPr>
          </a:p>
        </p:txBody>
      </p:sp>
      <p:sp>
        <p:nvSpPr>
          <p:cNvPr id="38" name="TextBox 37"/>
          <p:cNvSpPr txBox="1"/>
          <p:nvPr/>
        </p:nvSpPr>
        <p:spPr>
          <a:xfrm>
            <a:off x="3337410" y="1652989"/>
            <a:ext cx="502061" cy="253916"/>
          </a:xfrm>
          <a:prstGeom prst="rect">
            <a:avLst/>
          </a:prstGeom>
          <a:noFill/>
        </p:spPr>
        <p:txBody>
          <a:bodyPr wrap="none" rtlCol="0">
            <a:spAutoFit/>
          </a:bodyPr>
          <a:lstStyle/>
          <a:p>
            <a:r>
              <a:rPr lang="en-US" sz="1050" i="1" dirty="0">
                <a:solidFill>
                  <a:schemeClr val="bg1"/>
                </a:solidFill>
                <a:latin typeface="Oswald light" panose="020B0604020202020204" charset="0"/>
              </a:rPr>
              <a:t>GBP </a:t>
            </a:r>
            <a:r>
              <a:rPr lang="en-US" sz="1050" i="1" dirty="0" smtClean="0">
                <a:solidFill>
                  <a:schemeClr val="bg1"/>
                </a:solidFill>
                <a:latin typeface="Oswald light" panose="020B0604020202020204" charset="0"/>
              </a:rPr>
              <a:t>M</a:t>
            </a:r>
            <a:endParaRPr lang="en-IN" sz="1050" i="1" dirty="0">
              <a:solidFill>
                <a:schemeClr val="bg1"/>
              </a:solidFill>
              <a:latin typeface="Oswald light" panose="020B0604020202020204" charset="0"/>
            </a:endParaRPr>
          </a:p>
        </p:txBody>
      </p:sp>
      <p:sp>
        <p:nvSpPr>
          <p:cNvPr id="39" name="TextBox 38"/>
          <p:cNvSpPr txBox="1"/>
          <p:nvPr/>
        </p:nvSpPr>
        <p:spPr>
          <a:xfrm>
            <a:off x="10306145" y="1722177"/>
            <a:ext cx="502061" cy="253916"/>
          </a:xfrm>
          <a:prstGeom prst="rect">
            <a:avLst/>
          </a:prstGeom>
          <a:noFill/>
        </p:spPr>
        <p:txBody>
          <a:bodyPr wrap="none" rtlCol="0">
            <a:spAutoFit/>
          </a:bodyPr>
          <a:lstStyle/>
          <a:p>
            <a:r>
              <a:rPr lang="en-US" sz="1050" i="1" dirty="0">
                <a:solidFill>
                  <a:schemeClr val="bg1"/>
                </a:solidFill>
                <a:latin typeface="Oswald light" panose="020B0604020202020204" charset="0"/>
              </a:rPr>
              <a:t>GBP </a:t>
            </a:r>
            <a:r>
              <a:rPr lang="en-US" sz="1050" i="1" dirty="0" smtClean="0">
                <a:solidFill>
                  <a:schemeClr val="bg1"/>
                </a:solidFill>
                <a:latin typeface="Oswald light" panose="020B0604020202020204" charset="0"/>
              </a:rPr>
              <a:t>M</a:t>
            </a:r>
            <a:endParaRPr lang="en-IN" sz="1050" i="1" dirty="0">
              <a:solidFill>
                <a:schemeClr val="bg1"/>
              </a:solidFill>
              <a:latin typeface="Oswald light" panose="020B0604020202020204" charset="0"/>
            </a:endParaRPr>
          </a:p>
        </p:txBody>
      </p:sp>
      <p:cxnSp>
        <p:nvCxnSpPr>
          <p:cNvPr id="40" name="Straight Arrow Connector 39"/>
          <p:cNvCxnSpPr/>
          <p:nvPr/>
        </p:nvCxnSpPr>
        <p:spPr>
          <a:xfrm flipV="1">
            <a:off x="9089681" y="2305594"/>
            <a:ext cx="793630" cy="868664"/>
          </a:xfrm>
          <a:prstGeom prst="straightConnector1">
            <a:avLst/>
          </a:prstGeom>
          <a:noFill/>
          <a:ln w="12700" cap="flat" cmpd="sng" algn="ctr">
            <a:solidFill>
              <a:srgbClr val="F04C3E"/>
            </a:solidFill>
            <a:prstDash val="dash"/>
            <a:tailEnd type="triangle"/>
          </a:ln>
          <a:effectLst>
            <a:outerShdw blurRad="40000" dist="20000" dir="5400000" rotWithShape="0">
              <a:srgbClr val="000000">
                <a:alpha val="38000"/>
              </a:srgbClr>
            </a:outerShdw>
          </a:effectLst>
        </p:spPr>
      </p:cxnSp>
      <p:sp>
        <p:nvSpPr>
          <p:cNvPr id="41" name="TextBox 40"/>
          <p:cNvSpPr txBox="1"/>
          <p:nvPr/>
        </p:nvSpPr>
        <p:spPr>
          <a:xfrm rot="18971317">
            <a:off x="8867341" y="2567133"/>
            <a:ext cx="905595" cy="180819"/>
          </a:xfrm>
          <a:prstGeom prst="rect">
            <a:avLst/>
          </a:prstGeom>
          <a:noFill/>
        </p:spPr>
        <p:txBody>
          <a:bodyPr wrap="square" lIns="0" tIns="36576" rIns="0" bIns="0" rtlCol="0">
            <a:spAutoFit/>
          </a:bodyPr>
          <a:lstStyle/>
          <a:p>
            <a:pPr algn="ctr">
              <a:lnSpc>
                <a:spcPct val="85000"/>
              </a:lnSpc>
              <a:spcAft>
                <a:spcPts val="600"/>
              </a:spcAft>
              <a:buClr>
                <a:srgbClr val="FFE600"/>
              </a:buClr>
              <a:buSzPct val="70000"/>
            </a:pPr>
            <a:r>
              <a:rPr lang="en-US" sz="1100" i="1" dirty="0">
                <a:solidFill>
                  <a:schemeClr val="bg1"/>
                </a:solidFill>
                <a:latin typeface="Oswald light" panose="020B0604020202020204" charset="0"/>
                <a:cs typeface="Calibri" panose="020F0502020204030204" pitchFamily="34" charset="0"/>
              </a:rPr>
              <a:t>CAGR: 100%</a:t>
            </a:r>
          </a:p>
        </p:txBody>
      </p:sp>
      <p:graphicFrame>
        <p:nvGraphicFramePr>
          <p:cNvPr id="42" name="Chart 41"/>
          <p:cNvGraphicFramePr/>
          <p:nvPr>
            <p:extLst>
              <p:ext uri="{D42A27DB-BD31-4B8C-83A1-F6EECF244321}">
                <p14:modId xmlns:p14="http://schemas.microsoft.com/office/powerpoint/2010/main" val="93119776"/>
              </p:ext>
            </p:extLst>
          </p:nvPr>
        </p:nvGraphicFramePr>
        <p:xfrm>
          <a:off x="4870601" y="1958196"/>
          <a:ext cx="2464778" cy="2536867"/>
        </p:xfrm>
        <a:graphic>
          <a:graphicData uri="http://schemas.openxmlformats.org/drawingml/2006/chart">
            <c:chart xmlns:c="http://schemas.openxmlformats.org/drawingml/2006/chart" xmlns:r="http://schemas.openxmlformats.org/officeDocument/2006/relationships" r:id="rId6"/>
          </a:graphicData>
        </a:graphic>
      </p:graphicFrame>
      <p:sp>
        <p:nvSpPr>
          <p:cNvPr id="43" name="TextBox 42"/>
          <p:cNvSpPr txBox="1"/>
          <p:nvPr/>
        </p:nvSpPr>
        <p:spPr>
          <a:xfrm>
            <a:off x="4640610" y="4447883"/>
            <a:ext cx="2848773" cy="290985"/>
          </a:xfrm>
          <a:prstGeom prst="rect">
            <a:avLst/>
          </a:prstGeom>
          <a:noFill/>
        </p:spPr>
        <p:txBody>
          <a:bodyPr wrap="square" lIns="36000" tIns="36000" rIns="36000" bIns="36000" rtlCol="0" anchor="t" anchorCtr="0">
            <a:noAutofit/>
          </a:bodyPr>
          <a:lstStyle/>
          <a:p>
            <a:pPr algn="ctr"/>
            <a:r>
              <a:rPr lang="en-US" sz="1600" dirty="0">
                <a:solidFill>
                  <a:schemeClr val="bg1"/>
                </a:solidFill>
                <a:latin typeface="Oswald light" panose="020B0604020202020204" charset="0"/>
              </a:rPr>
              <a:t>Digital Services &amp; advertising have been the drivers of growth for SK Telecom</a:t>
            </a:r>
            <a:endParaRPr lang="en-IN" sz="1600" dirty="0">
              <a:solidFill>
                <a:schemeClr val="bg1"/>
              </a:solidFill>
              <a:latin typeface="Oswald light" panose="020B0604020202020204" charset="0"/>
            </a:endParaRPr>
          </a:p>
        </p:txBody>
      </p:sp>
      <p:cxnSp>
        <p:nvCxnSpPr>
          <p:cNvPr id="44" name="Straight Arrow Connector 43"/>
          <p:cNvCxnSpPr/>
          <p:nvPr/>
        </p:nvCxnSpPr>
        <p:spPr>
          <a:xfrm flipV="1">
            <a:off x="5647825" y="2278836"/>
            <a:ext cx="748464" cy="577851"/>
          </a:xfrm>
          <a:prstGeom prst="straightConnector1">
            <a:avLst/>
          </a:prstGeom>
          <a:noFill/>
          <a:ln w="12700" cap="flat" cmpd="sng" algn="ctr">
            <a:solidFill>
              <a:srgbClr val="F04C3E"/>
            </a:solidFill>
            <a:prstDash val="dash"/>
            <a:tailEnd type="triangle"/>
          </a:ln>
          <a:effectLst>
            <a:outerShdw blurRad="40000" dist="20000" dir="5400000" rotWithShape="0">
              <a:srgbClr val="000000">
                <a:alpha val="38000"/>
              </a:srgbClr>
            </a:outerShdw>
          </a:effectLst>
        </p:spPr>
      </p:cxnSp>
      <p:sp>
        <p:nvSpPr>
          <p:cNvPr id="45" name="TextBox 44"/>
          <p:cNvSpPr txBox="1"/>
          <p:nvPr/>
        </p:nvSpPr>
        <p:spPr>
          <a:xfrm rot="19217477">
            <a:off x="5423153" y="2394213"/>
            <a:ext cx="905595" cy="180819"/>
          </a:xfrm>
          <a:prstGeom prst="rect">
            <a:avLst/>
          </a:prstGeom>
          <a:noFill/>
        </p:spPr>
        <p:txBody>
          <a:bodyPr wrap="square" lIns="0" tIns="36576" rIns="0" bIns="0" rtlCol="0">
            <a:spAutoFit/>
          </a:bodyPr>
          <a:lstStyle/>
          <a:p>
            <a:pPr algn="ctr">
              <a:lnSpc>
                <a:spcPct val="85000"/>
              </a:lnSpc>
              <a:spcAft>
                <a:spcPts val="600"/>
              </a:spcAft>
              <a:buClr>
                <a:srgbClr val="FFE600"/>
              </a:buClr>
              <a:buSzPct val="70000"/>
            </a:pPr>
            <a:r>
              <a:rPr lang="en-US" sz="1100" i="1" dirty="0">
                <a:solidFill>
                  <a:schemeClr val="bg1"/>
                </a:solidFill>
                <a:latin typeface="Oswald light" panose="020B0604020202020204" charset="0"/>
                <a:cs typeface="Calibri" panose="020F0502020204030204" pitchFamily="34" charset="0"/>
              </a:rPr>
              <a:t>Growth: 16%</a:t>
            </a:r>
          </a:p>
        </p:txBody>
      </p:sp>
      <p:sp>
        <p:nvSpPr>
          <p:cNvPr id="46" name="TextBox 45"/>
          <p:cNvSpPr txBox="1"/>
          <p:nvPr/>
        </p:nvSpPr>
        <p:spPr>
          <a:xfrm>
            <a:off x="6924972" y="1704280"/>
            <a:ext cx="562975" cy="253916"/>
          </a:xfrm>
          <a:prstGeom prst="rect">
            <a:avLst/>
          </a:prstGeom>
          <a:noFill/>
        </p:spPr>
        <p:txBody>
          <a:bodyPr wrap="none" rtlCol="0">
            <a:spAutoFit/>
          </a:bodyPr>
          <a:lstStyle/>
          <a:p>
            <a:r>
              <a:rPr lang="en-US" sz="1050" i="1" dirty="0">
                <a:solidFill>
                  <a:schemeClr val="bg1"/>
                </a:solidFill>
                <a:latin typeface="Oswald light" panose="020B0604020202020204" charset="0"/>
              </a:rPr>
              <a:t>KRW </a:t>
            </a:r>
            <a:r>
              <a:rPr lang="en-US" sz="1050" i="1" dirty="0" err="1">
                <a:solidFill>
                  <a:schemeClr val="bg1"/>
                </a:solidFill>
                <a:latin typeface="Oswald light" panose="020B0604020202020204" charset="0"/>
              </a:rPr>
              <a:t>Bn</a:t>
            </a:r>
            <a:endParaRPr lang="en-IN" sz="1050" i="1" dirty="0">
              <a:solidFill>
                <a:schemeClr val="bg1"/>
              </a:solidFill>
              <a:latin typeface="Oswald light" panose="020B0604020202020204" charset="0"/>
            </a:endParaRPr>
          </a:p>
        </p:txBody>
      </p:sp>
      <p:pic>
        <p:nvPicPr>
          <p:cNvPr id="47" name="Picture 10" descr="Mahindra Logo.png"/>
          <p:cNvPicPr>
            <a:picLocks noChangeAspect="1"/>
          </p:cNvPicPr>
          <p:nvPr/>
        </p:nvPicPr>
        <p:blipFill>
          <a:blip r:embed="rId7" cstate="print">
            <a:biLevel thresh="25000"/>
            <a:extLst>
              <a:ext uri="{28A0092B-C50C-407E-A947-70E740481C1C}">
                <a14:useLocalDpi xmlns:a14="http://schemas.microsoft.com/office/drawing/2010/main"/>
              </a:ext>
            </a:extLst>
          </a:blip>
          <a:srcRect/>
          <a:stretch>
            <a:fillRect/>
          </a:stretch>
        </p:blipFill>
        <p:spPr bwMode="gray">
          <a:xfrm>
            <a:off x="10755823" y="44347"/>
            <a:ext cx="1387675" cy="41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4" name="Group 53"/>
          <p:cNvGrpSpPr/>
          <p:nvPr/>
        </p:nvGrpSpPr>
        <p:grpSpPr>
          <a:xfrm>
            <a:off x="172718" y="6540076"/>
            <a:ext cx="4108543" cy="228600"/>
            <a:chOff x="172718" y="6369598"/>
            <a:chExt cx="4108543" cy="228600"/>
          </a:xfrm>
        </p:grpSpPr>
        <p:sp>
          <p:nvSpPr>
            <p:cNvPr id="55" name="object 10"/>
            <p:cNvSpPr/>
            <p:nvPr/>
          </p:nvSpPr>
          <p:spPr>
            <a:xfrm rot="5400000">
              <a:off x="2629806" y="5980978"/>
              <a:ext cx="228600" cy="1005840"/>
            </a:xfrm>
            <a:custGeom>
              <a:avLst/>
              <a:gdLst/>
              <a:ahLst/>
              <a:cxnLst/>
              <a:rect l="l" t="t" r="r" b="b"/>
              <a:pathLst>
                <a:path w="218440" h="1438910">
                  <a:moveTo>
                    <a:pt x="0" y="0"/>
                  </a:moveTo>
                  <a:lnTo>
                    <a:pt x="217931" y="0"/>
                  </a:lnTo>
                  <a:lnTo>
                    <a:pt x="217931" y="1438656"/>
                  </a:lnTo>
                  <a:lnTo>
                    <a:pt x="0" y="1438656"/>
                  </a:lnTo>
                  <a:lnTo>
                    <a:pt x="0" y="0"/>
                  </a:lnTo>
                  <a:close/>
                </a:path>
              </a:pathLst>
            </a:custGeom>
            <a:solidFill>
              <a:schemeClr val="tx1">
                <a:lumMod val="65000"/>
                <a:lumOff val="35000"/>
              </a:schemeClr>
            </a:solidFill>
            <a:ln>
              <a:noFill/>
            </a:ln>
          </p:spPr>
          <p:txBody>
            <a:bodyPr vert="vert270" wrap="square" lIns="0" tIns="0" rIns="0" bIns="0" rtlCol="0" anchor="ctr"/>
            <a:lstStyle/>
            <a:p>
              <a:pPr algn="ctr">
                <a:lnSpc>
                  <a:spcPts val="1200"/>
                </a:lnSpc>
              </a:pPr>
              <a:r>
                <a:rPr lang="en-US" sz="1100" dirty="0" smtClean="0">
                  <a:solidFill>
                    <a:schemeClr val="tx1">
                      <a:lumMod val="85000"/>
                      <a:lumOff val="15000"/>
                    </a:schemeClr>
                  </a:solidFill>
                  <a:latin typeface="Oswald light" panose="020B0604020202020204" charset="0"/>
                </a:rPr>
                <a:t>CULTURE &amp; SKILLS</a:t>
              </a:r>
              <a:endParaRPr sz="1100" dirty="0">
                <a:solidFill>
                  <a:schemeClr val="tx1">
                    <a:lumMod val="85000"/>
                    <a:lumOff val="15000"/>
                  </a:schemeClr>
                </a:solidFill>
                <a:latin typeface="Oswald light" panose="020B0604020202020204" charset="0"/>
              </a:endParaRPr>
            </a:p>
          </p:txBody>
        </p:sp>
        <p:sp>
          <p:nvSpPr>
            <p:cNvPr id="56" name="object 13"/>
            <p:cNvSpPr/>
            <p:nvPr/>
          </p:nvSpPr>
          <p:spPr>
            <a:xfrm rot="5400000">
              <a:off x="1595572" y="5980978"/>
              <a:ext cx="228600" cy="1005840"/>
            </a:xfrm>
            <a:custGeom>
              <a:avLst/>
              <a:gdLst/>
              <a:ahLst/>
              <a:cxnLst/>
              <a:rect l="l" t="t" r="r" b="b"/>
              <a:pathLst>
                <a:path w="218440" h="1440179">
                  <a:moveTo>
                    <a:pt x="0" y="0"/>
                  </a:moveTo>
                  <a:lnTo>
                    <a:pt x="217931" y="0"/>
                  </a:lnTo>
                  <a:lnTo>
                    <a:pt x="217931" y="1440180"/>
                  </a:lnTo>
                  <a:lnTo>
                    <a:pt x="0" y="1440180"/>
                  </a:lnTo>
                  <a:lnTo>
                    <a:pt x="0" y="0"/>
                  </a:lnTo>
                  <a:close/>
                </a:path>
              </a:pathLst>
            </a:custGeom>
            <a:solidFill>
              <a:schemeClr val="tx1">
                <a:lumMod val="65000"/>
                <a:lumOff val="35000"/>
              </a:schemeClr>
            </a:solidFill>
            <a:ln>
              <a:noFill/>
            </a:ln>
          </p:spPr>
          <p:txBody>
            <a:bodyPr vert="vert270" wrap="square" lIns="0" tIns="0" rIns="0" bIns="0" rtlCol="0" anchor="ctr"/>
            <a:lstStyle/>
            <a:p>
              <a:pPr algn="ctr">
                <a:lnSpc>
                  <a:spcPts val="1200"/>
                </a:lnSpc>
              </a:pPr>
              <a:r>
                <a:rPr lang="en-US" sz="1100" dirty="0">
                  <a:solidFill>
                    <a:schemeClr val="tx1">
                      <a:lumMod val="85000"/>
                      <a:lumOff val="15000"/>
                    </a:schemeClr>
                  </a:solidFill>
                  <a:latin typeface="Oswald light" panose="020B0604020202020204" charset="0"/>
                </a:rPr>
                <a:t>IT Digitalization</a:t>
              </a:r>
              <a:endParaRPr sz="1100" dirty="0">
                <a:solidFill>
                  <a:schemeClr val="tx1">
                    <a:lumMod val="85000"/>
                    <a:lumOff val="15000"/>
                  </a:schemeClr>
                </a:solidFill>
                <a:latin typeface="Oswald light" panose="020B0604020202020204" charset="0"/>
              </a:endParaRPr>
            </a:p>
          </p:txBody>
        </p:sp>
        <p:sp>
          <p:nvSpPr>
            <p:cNvPr id="60" name="object 16"/>
            <p:cNvSpPr/>
            <p:nvPr/>
          </p:nvSpPr>
          <p:spPr>
            <a:xfrm rot="5400000">
              <a:off x="561338" y="5980978"/>
              <a:ext cx="228600" cy="1005840"/>
            </a:xfrm>
            <a:custGeom>
              <a:avLst/>
              <a:gdLst/>
              <a:ahLst/>
              <a:cxnLst/>
              <a:rect l="l" t="t" r="r" b="b"/>
              <a:pathLst>
                <a:path w="218440" h="1440179">
                  <a:moveTo>
                    <a:pt x="0" y="0"/>
                  </a:moveTo>
                  <a:lnTo>
                    <a:pt x="217931" y="0"/>
                  </a:lnTo>
                  <a:lnTo>
                    <a:pt x="217931" y="1440180"/>
                  </a:lnTo>
                  <a:lnTo>
                    <a:pt x="0" y="1440180"/>
                  </a:lnTo>
                  <a:lnTo>
                    <a:pt x="0" y="0"/>
                  </a:lnTo>
                  <a:close/>
                </a:path>
              </a:pathLst>
            </a:custGeom>
            <a:solidFill>
              <a:srgbClr val="FFC000"/>
            </a:solidFill>
            <a:ln>
              <a:noFill/>
            </a:ln>
          </p:spPr>
          <p:txBody>
            <a:bodyPr vert="vert270" wrap="square" lIns="0" tIns="0" rIns="0" bIns="0" rtlCol="0" anchor="ctr"/>
            <a:lstStyle/>
            <a:p>
              <a:pPr algn="ctr">
                <a:lnSpc>
                  <a:spcPts val="1200"/>
                </a:lnSpc>
              </a:pPr>
              <a:r>
                <a:rPr lang="en-US" sz="1100" dirty="0">
                  <a:solidFill>
                    <a:schemeClr val="bg1"/>
                  </a:solidFill>
                  <a:latin typeface="Oswald light" panose="020B0604020202020204" charset="0"/>
                </a:rPr>
                <a:t>DIGITAL SERVICES</a:t>
              </a:r>
              <a:endParaRPr sz="1100" dirty="0">
                <a:solidFill>
                  <a:schemeClr val="bg1"/>
                </a:solidFill>
                <a:latin typeface="Oswald light" panose="020B0604020202020204" charset="0"/>
              </a:endParaRPr>
            </a:p>
          </p:txBody>
        </p:sp>
        <p:sp>
          <p:nvSpPr>
            <p:cNvPr id="68" name="object 10"/>
            <p:cNvSpPr/>
            <p:nvPr/>
          </p:nvSpPr>
          <p:spPr>
            <a:xfrm rot="5400000">
              <a:off x="3664041" y="5980978"/>
              <a:ext cx="228600" cy="1005840"/>
            </a:xfrm>
            <a:custGeom>
              <a:avLst/>
              <a:gdLst/>
              <a:ahLst/>
              <a:cxnLst/>
              <a:rect l="l" t="t" r="r" b="b"/>
              <a:pathLst>
                <a:path w="218440" h="1438910">
                  <a:moveTo>
                    <a:pt x="0" y="0"/>
                  </a:moveTo>
                  <a:lnTo>
                    <a:pt x="217931" y="0"/>
                  </a:lnTo>
                  <a:lnTo>
                    <a:pt x="217931" y="1438656"/>
                  </a:lnTo>
                  <a:lnTo>
                    <a:pt x="0" y="1438656"/>
                  </a:lnTo>
                  <a:lnTo>
                    <a:pt x="0" y="0"/>
                  </a:lnTo>
                  <a:close/>
                </a:path>
              </a:pathLst>
            </a:custGeom>
            <a:solidFill>
              <a:schemeClr val="tx1">
                <a:lumMod val="65000"/>
                <a:lumOff val="35000"/>
              </a:schemeClr>
            </a:solidFill>
            <a:ln>
              <a:noFill/>
            </a:ln>
          </p:spPr>
          <p:txBody>
            <a:bodyPr vert="vert270" wrap="square" lIns="0" tIns="0" rIns="0" bIns="0" rtlCol="0" anchor="ctr"/>
            <a:lstStyle/>
            <a:p>
              <a:pPr algn="ctr">
                <a:lnSpc>
                  <a:spcPts val="1200"/>
                </a:lnSpc>
              </a:pPr>
              <a:r>
                <a:rPr lang="en-US" sz="1100" dirty="0" smtClean="0">
                  <a:solidFill>
                    <a:schemeClr val="tx1">
                      <a:lumMod val="85000"/>
                      <a:lumOff val="15000"/>
                    </a:schemeClr>
                  </a:solidFill>
                  <a:latin typeface="Oswald light" panose="020B0604020202020204" charset="0"/>
                </a:rPr>
                <a:t>NOF</a:t>
              </a:r>
              <a:endParaRPr sz="1100" dirty="0">
                <a:solidFill>
                  <a:schemeClr val="tx1">
                    <a:lumMod val="85000"/>
                    <a:lumOff val="15000"/>
                  </a:schemeClr>
                </a:solidFill>
                <a:latin typeface="Oswald light" panose="020B0604020202020204" charset="0"/>
              </a:endParaRPr>
            </a:p>
          </p:txBody>
        </p:sp>
      </p:grpSp>
    </p:spTree>
    <p:extLst>
      <p:ext uri="{BB962C8B-B14F-4D97-AF65-F5344CB8AC3E}">
        <p14:creationId xmlns:p14="http://schemas.microsoft.com/office/powerpoint/2010/main" val="31641265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8" name="Picture 57"/>
          <p:cNvPicPr>
            <a:picLocks noChangeAspect="1"/>
          </p:cNvPicPr>
          <p:nvPr/>
        </p:nvPicPr>
        <p:blipFill>
          <a:blip r:embed="rId2"/>
          <a:stretch>
            <a:fillRect/>
          </a:stretch>
        </p:blipFill>
        <p:spPr>
          <a:xfrm>
            <a:off x="1" y="-1"/>
            <a:ext cx="2736937" cy="981636"/>
          </a:xfrm>
          <a:prstGeom prst="rect">
            <a:avLst/>
          </a:prstGeom>
        </p:spPr>
      </p:pic>
      <p:sp>
        <p:nvSpPr>
          <p:cNvPr id="59" name="Rectangle 58"/>
          <p:cNvSpPr/>
          <p:nvPr/>
        </p:nvSpPr>
        <p:spPr>
          <a:xfrm>
            <a:off x="1908847" y="242971"/>
            <a:ext cx="10018672" cy="7386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895916" fontAlgn="base">
              <a:spcBef>
                <a:spcPct val="0"/>
              </a:spcBef>
              <a:spcAft>
                <a:spcPct val="0"/>
              </a:spcAft>
            </a:pPr>
            <a:r>
              <a:rPr lang="en-IN" sz="2400" b="1" kern="0" dirty="0" smtClean="0">
                <a:solidFill>
                  <a:schemeClr val="bg1"/>
                </a:solidFill>
                <a:latin typeface="Oswald Regular" panose="020B0604020202020204" charset="0"/>
                <a:cs typeface="Arial" pitchFamily="34" charset="0"/>
              </a:rPr>
              <a:t>Hence, </a:t>
            </a:r>
            <a:r>
              <a:rPr lang="en-IN" sz="2400" b="1" kern="0" dirty="0" err="1" smtClean="0">
                <a:solidFill>
                  <a:schemeClr val="bg1"/>
                </a:solidFill>
                <a:latin typeface="Oswald Regular" panose="020B0604020202020204" charset="0"/>
                <a:cs typeface="Arial" pitchFamily="34" charset="0"/>
              </a:rPr>
              <a:t>Telcos</a:t>
            </a:r>
            <a:r>
              <a:rPr lang="en-IN" sz="2400" b="1" kern="0" dirty="0" smtClean="0">
                <a:solidFill>
                  <a:schemeClr val="bg1"/>
                </a:solidFill>
                <a:latin typeface="Oswald Regular" panose="020B0604020202020204" charset="0"/>
                <a:cs typeface="Arial" pitchFamily="34" charset="0"/>
              </a:rPr>
              <a:t> Have Started Focussing And Investing In Digital Propositions As The Market For Its Core Offerings Is Getting Saturated</a:t>
            </a:r>
            <a:endParaRPr lang="en-IN" sz="2400" b="1" kern="0" dirty="0">
              <a:solidFill>
                <a:schemeClr val="bg1"/>
              </a:solidFill>
              <a:latin typeface="Oswald Regular" panose="020B0604020202020204" charset="0"/>
              <a:cs typeface="Arial" pitchFamily="34" charset="0"/>
            </a:endParaRPr>
          </a:p>
        </p:txBody>
      </p:sp>
      <p:sp>
        <p:nvSpPr>
          <p:cNvPr id="81" name="Rounded Rectangle 80"/>
          <p:cNvSpPr/>
          <p:nvPr/>
        </p:nvSpPr>
        <p:spPr>
          <a:xfrm>
            <a:off x="9018064" y="3068923"/>
            <a:ext cx="2909455" cy="1219397"/>
          </a:xfrm>
          <a:prstGeom prst="roundRect">
            <a:avLst>
              <a:gd name="adj" fmla="val 7770"/>
            </a:avLst>
          </a:prstGeom>
          <a:solidFill>
            <a:srgbClr val="E4002B"/>
          </a:solidFill>
          <a:ln w="9525" cap="flat" cmpd="sng" algn="ctr">
            <a:noFill/>
            <a:prstDash val="solid"/>
          </a:ln>
          <a:effectLst/>
        </p:spPr>
        <p:txBody>
          <a:bodyPr rtlCol="0" anchor="ctr"/>
          <a:lstStyle/>
          <a:p>
            <a:pPr marL="342900" marR="0" lvl="0" indent="-342900" defTabSz="914400" eaLnBrk="1" fontAlgn="auto" latinLnBrk="0" hangingPunct="1">
              <a:lnSpc>
                <a:spcPct val="100000"/>
              </a:lnSpc>
              <a:spcBef>
                <a:spcPts val="1200"/>
              </a:spcBef>
              <a:spcAft>
                <a:spcPts val="0"/>
              </a:spcAft>
              <a:buClrTx/>
              <a:buSzTx/>
              <a:buFontTx/>
              <a:buAutoNum type="arabicPeriod"/>
              <a:tabLst/>
              <a:defRPr/>
            </a:pPr>
            <a:r>
              <a:rPr kumimoji="0" lang="en-US" sz="1600" b="0" i="0" u="none" strike="noStrike" kern="0" cap="none" spc="0" normalizeH="0" baseline="0" noProof="0" dirty="0" smtClean="0">
                <a:ln>
                  <a:noFill/>
                </a:ln>
                <a:solidFill>
                  <a:schemeClr val="bg1"/>
                </a:solidFill>
                <a:effectLst/>
                <a:uLnTx/>
                <a:uFillTx/>
                <a:latin typeface="Oswald light" panose="020B0604020202020204" charset="0"/>
              </a:rPr>
              <a:t>Invest in data related services for emerging markets</a:t>
            </a:r>
          </a:p>
          <a:p>
            <a:pPr marL="342900" marR="0" lvl="0" indent="-342900" defTabSz="914400" eaLnBrk="1" fontAlgn="auto" latinLnBrk="0" hangingPunct="1">
              <a:lnSpc>
                <a:spcPct val="100000"/>
              </a:lnSpc>
              <a:spcBef>
                <a:spcPts val="1200"/>
              </a:spcBef>
              <a:spcAft>
                <a:spcPts val="0"/>
              </a:spcAft>
              <a:buClrTx/>
              <a:buSzTx/>
              <a:buFontTx/>
              <a:buAutoNum type="arabicPeriod"/>
              <a:tabLst/>
              <a:defRPr/>
            </a:pPr>
            <a:r>
              <a:rPr kumimoji="0" lang="en-US" sz="1600" b="0" i="0" u="none" strike="noStrike" kern="0" cap="none" spc="0" normalizeH="0" baseline="0" noProof="0" dirty="0" smtClean="0">
                <a:ln>
                  <a:noFill/>
                </a:ln>
                <a:solidFill>
                  <a:schemeClr val="bg1"/>
                </a:solidFill>
                <a:effectLst/>
                <a:uLnTx/>
                <a:uFillTx/>
                <a:latin typeface="Oswald light" panose="020B0604020202020204" charset="0"/>
              </a:rPr>
              <a:t>Diversify into non core offerings</a:t>
            </a:r>
          </a:p>
        </p:txBody>
      </p:sp>
      <p:pic>
        <p:nvPicPr>
          <p:cNvPr id="2" name="Picture 1"/>
          <p:cNvPicPr>
            <a:picLocks noChangeAspect="1"/>
          </p:cNvPicPr>
          <p:nvPr/>
        </p:nvPicPr>
        <p:blipFill>
          <a:blip r:embed="rId3"/>
          <a:stretch>
            <a:fillRect/>
          </a:stretch>
        </p:blipFill>
        <p:spPr>
          <a:xfrm>
            <a:off x="1590697" y="1056901"/>
            <a:ext cx="7154004" cy="5467980"/>
          </a:xfrm>
          <a:prstGeom prst="rect">
            <a:avLst/>
          </a:prstGeom>
        </p:spPr>
      </p:pic>
      <p:grpSp>
        <p:nvGrpSpPr>
          <p:cNvPr id="85" name="Group 84"/>
          <p:cNvGrpSpPr/>
          <p:nvPr/>
        </p:nvGrpSpPr>
        <p:grpSpPr>
          <a:xfrm>
            <a:off x="172718" y="6540076"/>
            <a:ext cx="4108543" cy="228600"/>
            <a:chOff x="172718" y="6369598"/>
            <a:chExt cx="4108543" cy="228600"/>
          </a:xfrm>
        </p:grpSpPr>
        <p:sp>
          <p:nvSpPr>
            <p:cNvPr id="86" name="object 10"/>
            <p:cNvSpPr/>
            <p:nvPr/>
          </p:nvSpPr>
          <p:spPr>
            <a:xfrm rot="5400000">
              <a:off x="2629806" y="5980978"/>
              <a:ext cx="228600" cy="1005840"/>
            </a:xfrm>
            <a:custGeom>
              <a:avLst/>
              <a:gdLst/>
              <a:ahLst/>
              <a:cxnLst/>
              <a:rect l="l" t="t" r="r" b="b"/>
              <a:pathLst>
                <a:path w="218440" h="1438910">
                  <a:moveTo>
                    <a:pt x="0" y="0"/>
                  </a:moveTo>
                  <a:lnTo>
                    <a:pt x="217931" y="0"/>
                  </a:lnTo>
                  <a:lnTo>
                    <a:pt x="217931" y="1438656"/>
                  </a:lnTo>
                  <a:lnTo>
                    <a:pt x="0" y="1438656"/>
                  </a:lnTo>
                  <a:lnTo>
                    <a:pt x="0" y="0"/>
                  </a:lnTo>
                  <a:close/>
                </a:path>
              </a:pathLst>
            </a:custGeom>
            <a:solidFill>
              <a:schemeClr val="tx1">
                <a:lumMod val="65000"/>
                <a:lumOff val="35000"/>
              </a:schemeClr>
            </a:solidFill>
            <a:ln>
              <a:noFill/>
            </a:ln>
          </p:spPr>
          <p:txBody>
            <a:bodyPr vert="vert270" wrap="square" lIns="0" tIns="0" rIns="0" bIns="0" rtlCol="0" anchor="ctr"/>
            <a:lstStyle/>
            <a:p>
              <a:pPr algn="ctr">
                <a:lnSpc>
                  <a:spcPts val="1200"/>
                </a:lnSpc>
              </a:pPr>
              <a:r>
                <a:rPr lang="en-US" sz="1100" dirty="0" smtClean="0">
                  <a:solidFill>
                    <a:schemeClr val="tx1">
                      <a:lumMod val="85000"/>
                      <a:lumOff val="15000"/>
                    </a:schemeClr>
                  </a:solidFill>
                  <a:latin typeface="Oswald light" panose="020B0604020202020204" charset="0"/>
                </a:rPr>
                <a:t>CULTURE &amp; SKILLS</a:t>
              </a:r>
              <a:endParaRPr sz="1100" dirty="0">
                <a:solidFill>
                  <a:schemeClr val="tx1">
                    <a:lumMod val="85000"/>
                    <a:lumOff val="15000"/>
                  </a:schemeClr>
                </a:solidFill>
                <a:latin typeface="Oswald light" panose="020B0604020202020204" charset="0"/>
              </a:endParaRPr>
            </a:p>
          </p:txBody>
        </p:sp>
        <p:sp>
          <p:nvSpPr>
            <p:cNvPr id="87" name="object 13"/>
            <p:cNvSpPr/>
            <p:nvPr/>
          </p:nvSpPr>
          <p:spPr>
            <a:xfrm rot="5400000">
              <a:off x="1595572" y="5980978"/>
              <a:ext cx="228600" cy="1005840"/>
            </a:xfrm>
            <a:custGeom>
              <a:avLst/>
              <a:gdLst/>
              <a:ahLst/>
              <a:cxnLst/>
              <a:rect l="l" t="t" r="r" b="b"/>
              <a:pathLst>
                <a:path w="218440" h="1440179">
                  <a:moveTo>
                    <a:pt x="0" y="0"/>
                  </a:moveTo>
                  <a:lnTo>
                    <a:pt x="217931" y="0"/>
                  </a:lnTo>
                  <a:lnTo>
                    <a:pt x="217931" y="1440180"/>
                  </a:lnTo>
                  <a:lnTo>
                    <a:pt x="0" y="1440180"/>
                  </a:lnTo>
                  <a:lnTo>
                    <a:pt x="0" y="0"/>
                  </a:lnTo>
                  <a:close/>
                </a:path>
              </a:pathLst>
            </a:custGeom>
            <a:solidFill>
              <a:schemeClr val="tx1">
                <a:lumMod val="65000"/>
                <a:lumOff val="35000"/>
              </a:schemeClr>
            </a:solidFill>
            <a:ln>
              <a:noFill/>
            </a:ln>
          </p:spPr>
          <p:txBody>
            <a:bodyPr vert="vert270" wrap="square" lIns="0" tIns="0" rIns="0" bIns="0" rtlCol="0" anchor="ctr"/>
            <a:lstStyle/>
            <a:p>
              <a:pPr algn="ctr">
                <a:lnSpc>
                  <a:spcPts val="1200"/>
                </a:lnSpc>
              </a:pPr>
              <a:r>
                <a:rPr lang="en-US" sz="1100" dirty="0">
                  <a:solidFill>
                    <a:schemeClr val="tx1">
                      <a:lumMod val="85000"/>
                      <a:lumOff val="15000"/>
                    </a:schemeClr>
                  </a:solidFill>
                  <a:latin typeface="Oswald light" panose="020B0604020202020204" charset="0"/>
                </a:rPr>
                <a:t>IT Digitalization</a:t>
              </a:r>
              <a:endParaRPr sz="1100" dirty="0">
                <a:solidFill>
                  <a:schemeClr val="tx1">
                    <a:lumMod val="85000"/>
                    <a:lumOff val="15000"/>
                  </a:schemeClr>
                </a:solidFill>
                <a:latin typeface="Oswald light" panose="020B0604020202020204" charset="0"/>
              </a:endParaRPr>
            </a:p>
          </p:txBody>
        </p:sp>
        <p:sp>
          <p:nvSpPr>
            <p:cNvPr id="88" name="object 16"/>
            <p:cNvSpPr/>
            <p:nvPr/>
          </p:nvSpPr>
          <p:spPr>
            <a:xfrm rot="5400000">
              <a:off x="561338" y="5980978"/>
              <a:ext cx="228600" cy="1005840"/>
            </a:xfrm>
            <a:custGeom>
              <a:avLst/>
              <a:gdLst/>
              <a:ahLst/>
              <a:cxnLst/>
              <a:rect l="l" t="t" r="r" b="b"/>
              <a:pathLst>
                <a:path w="218440" h="1440179">
                  <a:moveTo>
                    <a:pt x="0" y="0"/>
                  </a:moveTo>
                  <a:lnTo>
                    <a:pt x="217931" y="0"/>
                  </a:lnTo>
                  <a:lnTo>
                    <a:pt x="217931" y="1440180"/>
                  </a:lnTo>
                  <a:lnTo>
                    <a:pt x="0" y="1440180"/>
                  </a:lnTo>
                  <a:lnTo>
                    <a:pt x="0" y="0"/>
                  </a:lnTo>
                  <a:close/>
                </a:path>
              </a:pathLst>
            </a:custGeom>
            <a:solidFill>
              <a:srgbClr val="FFC000"/>
            </a:solidFill>
            <a:ln>
              <a:noFill/>
            </a:ln>
          </p:spPr>
          <p:txBody>
            <a:bodyPr vert="vert270" wrap="square" lIns="0" tIns="0" rIns="0" bIns="0" rtlCol="0" anchor="ctr"/>
            <a:lstStyle/>
            <a:p>
              <a:pPr algn="ctr">
                <a:lnSpc>
                  <a:spcPts val="1200"/>
                </a:lnSpc>
              </a:pPr>
              <a:r>
                <a:rPr lang="en-US" sz="1100" dirty="0">
                  <a:solidFill>
                    <a:schemeClr val="bg1"/>
                  </a:solidFill>
                  <a:latin typeface="Oswald light" panose="020B0604020202020204" charset="0"/>
                </a:rPr>
                <a:t>DIGITAL SERVICES</a:t>
              </a:r>
              <a:endParaRPr sz="1100" dirty="0">
                <a:solidFill>
                  <a:schemeClr val="bg1"/>
                </a:solidFill>
                <a:latin typeface="Oswald light" panose="020B0604020202020204" charset="0"/>
              </a:endParaRPr>
            </a:p>
          </p:txBody>
        </p:sp>
        <p:sp>
          <p:nvSpPr>
            <p:cNvPr id="89" name="object 10"/>
            <p:cNvSpPr/>
            <p:nvPr/>
          </p:nvSpPr>
          <p:spPr>
            <a:xfrm rot="5400000">
              <a:off x="3664041" y="5980978"/>
              <a:ext cx="228600" cy="1005840"/>
            </a:xfrm>
            <a:custGeom>
              <a:avLst/>
              <a:gdLst/>
              <a:ahLst/>
              <a:cxnLst/>
              <a:rect l="l" t="t" r="r" b="b"/>
              <a:pathLst>
                <a:path w="218440" h="1438910">
                  <a:moveTo>
                    <a:pt x="0" y="0"/>
                  </a:moveTo>
                  <a:lnTo>
                    <a:pt x="217931" y="0"/>
                  </a:lnTo>
                  <a:lnTo>
                    <a:pt x="217931" y="1438656"/>
                  </a:lnTo>
                  <a:lnTo>
                    <a:pt x="0" y="1438656"/>
                  </a:lnTo>
                  <a:lnTo>
                    <a:pt x="0" y="0"/>
                  </a:lnTo>
                  <a:close/>
                </a:path>
              </a:pathLst>
            </a:custGeom>
            <a:solidFill>
              <a:schemeClr val="tx1">
                <a:lumMod val="65000"/>
                <a:lumOff val="35000"/>
              </a:schemeClr>
            </a:solidFill>
            <a:ln>
              <a:noFill/>
            </a:ln>
          </p:spPr>
          <p:txBody>
            <a:bodyPr vert="vert270" wrap="square" lIns="0" tIns="0" rIns="0" bIns="0" rtlCol="0" anchor="ctr"/>
            <a:lstStyle/>
            <a:p>
              <a:pPr algn="ctr">
                <a:lnSpc>
                  <a:spcPts val="1200"/>
                </a:lnSpc>
              </a:pPr>
              <a:r>
                <a:rPr lang="en-US" sz="1100" dirty="0" smtClean="0">
                  <a:solidFill>
                    <a:schemeClr val="tx1">
                      <a:lumMod val="85000"/>
                      <a:lumOff val="15000"/>
                    </a:schemeClr>
                  </a:solidFill>
                  <a:latin typeface="Oswald light" panose="020B0604020202020204" charset="0"/>
                </a:rPr>
                <a:t>NOF</a:t>
              </a:r>
              <a:endParaRPr sz="1100" dirty="0">
                <a:solidFill>
                  <a:schemeClr val="tx1">
                    <a:lumMod val="85000"/>
                    <a:lumOff val="15000"/>
                  </a:schemeClr>
                </a:solidFill>
                <a:latin typeface="Oswald light" panose="020B0604020202020204" charset="0"/>
              </a:endParaRPr>
            </a:p>
          </p:txBody>
        </p:sp>
      </p:grpSp>
    </p:spTree>
    <p:extLst>
      <p:ext uri="{BB962C8B-B14F-4D97-AF65-F5344CB8AC3E}">
        <p14:creationId xmlns:p14="http://schemas.microsoft.com/office/powerpoint/2010/main" val="40941513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8" name="Picture 57"/>
          <p:cNvPicPr>
            <a:picLocks noChangeAspect="1"/>
          </p:cNvPicPr>
          <p:nvPr/>
        </p:nvPicPr>
        <p:blipFill>
          <a:blip r:embed="rId2"/>
          <a:stretch>
            <a:fillRect/>
          </a:stretch>
        </p:blipFill>
        <p:spPr>
          <a:xfrm>
            <a:off x="1" y="-1"/>
            <a:ext cx="2736937" cy="981636"/>
          </a:xfrm>
          <a:prstGeom prst="rect">
            <a:avLst/>
          </a:prstGeom>
        </p:spPr>
      </p:pic>
      <p:sp>
        <p:nvSpPr>
          <p:cNvPr id="59" name="Rectangle 58"/>
          <p:cNvSpPr/>
          <p:nvPr/>
        </p:nvSpPr>
        <p:spPr>
          <a:xfrm>
            <a:off x="2228765" y="242971"/>
            <a:ext cx="9698754" cy="7386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895916" fontAlgn="base">
              <a:spcBef>
                <a:spcPct val="0"/>
              </a:spcBef>
              <a:spcAft>
                <a:spcPct val="0"/>
              </a:spcAft>
            </a:pPr>
            <a:r>
              <a:rPr lang="en-US" sz="2400" b="1" kern="0" dirty="0">
                <a:solidFill>
                  <a:schemeClr val="bg1"/>
                </a:solidFill>
                <a:latin typeface="Oswald Regular" panose="020B0604020202020204" charset="0"/>
                <a:cs typeface="Arial" pitchFamily="34" charset="0"/>
              </a:rPr>
              <a:t>In summary, </a:t>
            </a:r>
            <a:r>
              <a:rPr lang="en-US" sz="2400" b="1" kern="0" dirty="0" err="1">
                <a:solidFill>
                  <a:schemeClr val="bg1"/>
                </a:solidFill>
                <a:latin typeface="Oswald Regular" panose="020B0604020202020204" charset="0"/>
                <a:cs typeface="Arial" pitchFamily="34" charset="0"/>
              </a:rPr>
              <a:t>Telcos</a:t>
            </a:r>
            <a:r>
              <a:rPr lang="en-US" sz="2400" b="1" kern="0" dirty="0">
                <a:solidFill>
                  <a:schemeClr val="bg1"/>
                </a:solidFill>
                <a:latin typeface="Oswald Regular" panose="020B0604020202020204" charset="0"/>
                <a:cs typeface="Arial" pitchFamily="34" charset="0"/>
              </a:rPr>
              <a:t> have globally benefitted by launching digital services and enhancing value</a:t>
            </a:r>
            <a:endParaRPr lang="en-IN" sz="2400" b="1" kern="0" dirty="0">
              <a:solidFill>
                <a:schemeClr val="bg1"/>
              </a:solidFill>
              <a:latin typeface="Oswald Regular" panose="020B0604020202020204" charset="0"/>
              <a:cs typeface="Arial" pitchFamily="34" charset="0"/>
            </a:endParaRPr>
          </a:p>
        </p:txBody>
      </p:sp>
      <p:grpSp>
        <p:nvGrpSpPr>
          <p:cNvPr id="63" name="Group 62"/>
          <p:cNvGrpSpPr/>
          <p:nvPr/>
        </p:nvGrpSpPr>
        <p:grpSpPr>
          <a:xfrm>
            <a:off x="2011931" y="1184238"/>
            <a:ext cx="2958201" cy="5084049"/>
            <a:chOff x="3426158" y="1086759"/>
            <a:chExt cx="2958201" cy="5084049"/>
          </a:xfrm>
        </p:grpSpPr>
        <p:sp>
          <p:nvSpPr>
            <p:cNvPr id="64" name="Rectangle 63"/>
            <p:cNvSpPr/>
            <p:nvPr/>
          </p:nvSpPr>
          <p:spPr>
            <a:xfrm>
              <a:off x="3642992" y="1086759"/>
              <a:ext cx="2741367" cy="276999"/>
            </a:xfrm>
            <a:prstGeom prst="rect">
              <a:avLst/>
            </a:prstGeom>
          </p:spPr>
          <p:txBody>
            <a:bodyPr wrap="square">
              <a:spAutoFit/>
            </a:bodyPr>
            <a:lstStyle/>
            <a:p>
              <a:pPr>
                <a:defRPr/>
              </a:pPr>
              <a:r>
                <a:rPr lang="en-IN" sz="1200" b="1" kern="0" dirty="0">
                  <a:solidFill>
                    <a:srgbClr val="000000"/>
                  </a:solidFill>
                </a:rPr>
                <a:t>Future Ready Telco Products</a:t>
              </a:r>
            </a:p>
          </p:txBody>
        </p:sp>
        <p:sp>
          <p:nvSpPr>
            <p:cNvPr id="65" name="Rectangle 64"/>
            <p:cNvSpPr/>
            <p:nvPr/>
          </p:nvSpPr>
          <p:spPr>
            <a:xfrm>
              <a:off x="3426158" y="1368651"/>
              <a:ext cx="2728922" cy="840244"/>
            </a:xfrm>
            <a:prstGeom prst="rect">
              <a:avLst/>
            </a:prstGeom>
            <a:solidFill>
              <a:srgbClr val="F0F0F0"/>
            </a:solidFill>
            <a:ln w="9525" cap="flat" cmpd="sng" algn="ctr">
              <a:solidFill>
                <a:srgbClr val="FFFFFF">
                  <a:lumMod val="65000"/>
                </a:srgbClr>
              </a:solidFill>
              <a:prstDash val="solid"/>
            </a:ln>
            <a:effectLst/>
          </p:spPr>
          <p:txBody>
            <a:bodyPr rtlCol="0" anchor="t" anchorCtr="0"/>
            <a:lstStyle/>
            <a:p>
              <a:pPr algn="ctr">
                <a:defRPr/>
              </a:pPr>
              <a:r>
                <a:rPr lang="en-US" sz="1200" kern="0" dirty="0">
                  <a:solidFill>
                    <a:srgbClr val="000000"/>
                  </a:solidFill>
                </a:rPr>
                <a:t>Entertainment</a:t>
              </a:r>
              <a:endParaRPr lang="en-IN" sz="1200" kern="0" dirty="0">
                <a:solidFill>
                  <a:srgbClr val="000000"/>
                </a:solidFill>
              </a:endParaRPr>
            </a:p>
          </p:txBody>
        </p:sp>
        <p:sp>
          <p:nvSpPr>
            <p:cNvPr id="66" name="Rectangle 65"/>
            <p:cNvSpPr/>
            <p:nvPr/>
          </p:nvSpPr>
          <p:spPr>
            <a:xfrm>
              <a:off x="3532816" y="1595990"/>
              <a:ext cx="1192695" cy="238538"/>
            </a:xfrm>
            <a:prstGeom prst="rect">
              <a:avLst/>
            </a:prstGeom>
            <a:ln/>
          </p:spPr>
          <p:style>
            <a:lnRef idx="1">
              <a:schemeClr val="accent1"/>
            </a:lnRef>
            <a:fillRef idx="2">
              <a:schemeClr val="accent1"/>
            </a:fillRef>
            <a:effectRef idx="1">
              <a:schemeClr val="accent1"/>
            </a:effectRef>
            <a:fontRef idx="minor">
              <a:schemeClr val="dk1"/>
            </a:fontRef>
          </p:style>
          <p:txBody>
            <a:bodyPr rtlCol="0" anchor="t" anchorCtr="0"/>
            <a:lstStyle/>
            <a:p>
              <a:pPr algn="ctr">
                <a:defRPr/>
              </a:pPr>
              <a:r>
                <a:rPr lang="en-US" sz="1200" kern="0" dirty="0">
                  <a:solidFill>
                    <a:srgbClr val="000000"/>
                  </a:solidFill>
                </a:rPr>
                <a:t>Music</a:t>
              </a:r>
              <a:endParaRPr lang="en-IN" sz="1200" kern="0" dirty="0">
                <a:solidFill>
                  <a:srgbClr val="000000"/>
                </a:solidFill>
              </a:endParaRPr>
            </a:p>
          </p:txBody>
        </p:sp>
        <p:sp>
          <p:nvSpPr>
            <p:cNvPr id="67" name="Rectangle 66"/>
            <p:cNvSpPr/>
            <p:nvPr/>
          </p:nvSpPr>
          <p:spPr>
            <a:xfrm>
              <a:off x="3532815" y="1875390"/>
              <a:ext cx="1192695" cy="238538"/>
            </a:xfrm>
            <a:prstGeom prst="rect">
              <a:avLst/>
            </a:prstGeom>
            <a:ln/>
          </p:spPr>
          <p:style>
            <a:lnRef idx="1">
              <a:schemeClr val="accent1"/>
            </a:lnRef>
            <a:fillRef idx="2">
              <a:schemeClr val="accent1"/>
            </a:fillRef>
            <a:effectRef idx="1">
              <a:schemeClr val="accent1"/>
            </a:effectRef>
            <a:fontRef idx="minor">
              <a:schemeClr val="dk1"/>
            </a:fontRef>
          </p:style>
          <p:txBody>
            <a:bodyPr rtlCol="0" anchor="t" anchorCtr="0"/>
            <a:lstStyle/>
            <a:p>
              <a:pPr algn="ctr"/>
              <a:r>
                <a:rPr lang="en-US" sz="1200" kern="0" dirty="0">
                  <a:solidFill>
                    <a:srgbClr val="000000"/>
                  </a:solidFill>
                </a:rPr>
                <a:t>Video</a:t>
              </a:r>
              <a:endParaRPr lang="en-IN" sz="1200" kern="0" dirty="0">
                <a:solidFill>
                  <a:srgbClr val="000000"/>
                </a:solidFill>
              </a:endParaRPr>
            </a:p>
          </p:txBody>
        </p:sp>
        <p:sp>
          <p:nvSpPr>
            <p:cNvPr id="68" name="Rectangle 67"/>
            <p:cNvSpPr/>
            <p:nvPr/>
          </p:nvSpPr>
          <p:spPr>
            <a:xfrm>
              <a:off x="4834189" y="1596859"/>
              <a:ext cx="1192695" cy="517069"/>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nchorCtr="0"/>
            <a:lstStyle/>
            <a:p>
              <a:pPr algn="ctr"/>
              <a:r>
                <a:rPr lang="en-US" sz="1200" kern="0" dirty="0">
                  <a:solidFill>
                    <a:srgbClr val="000000"/>
                  </a:solidFill>
                </a:rPr>
                <a:t>Games</a:t>
              </a:r>
              <a:endParaRPr lang="en-IN" sz="1200" kern="0" dirty="0">
                <a:solidFill>
                  <a:srgbClr val="000000"/>
                </a:solidFill>
              </a:endParaRPr>
            </a:p>
          </p:txBody>
        </p:sp>
        <p:sp>
          <p:nvSpPr>
            <p:cNvPr id="69" name="Rectangle 68"/>
            <p:cNvSpPr/>
            <p:nvPr/>
          </p:nvSpPr>
          <p:spPr>
            <a:xfrm>
              <a:off x="3426158" y="2340983"/>
              <a:ext cx="2728922" cy="845676"/>
            </a:xfrm>
            <a:prstGeom prst="rect">
              <a:avLst/>
            </a:prstGeom>
            <a:solidFill>
              <a:srgbClr val="F0F0F0"/>
            </a:solidFill>
            <a:ln w="9525" cap="flat" cmpd="sng" algn="ctr">
              <a:solidFill>
                <a:srgbClr val="FFFFFF">
                  <a:lumMod val="65000"/>
                </a:srgbClr>
              </a:solidFill>
              <a:prstDash val="solid"/>
            </a:ln>
            <a:effectLst/>
          </p:spPr>
          <p:txBody>
            <a:bodyPr rtlCol="0" anchor="t" anchorCtr="0"/>
            <a:lstStyle/>
            <a:p>
              <a:pPr algn="ctr">
                <a:defRPr/>
              </a:pPr>
              <a:r>
                <a:rPr lang="en-US" sz="1200" kern="0" dirty="0">
                  <a:solidFill>
                    <a:srgbClr val="000000"/>
                  </a:solidFill>
                </a:rPr>
                <a:t>Commerce</a:t>
              </a:r>
              <a:endParaRPr lang="en-IN" sz="1200" kern="0" dirty="0">
                <a:solidFill>
                  <a:srgbClr val="000000"/>
                </a:solidFill>
              </a:endParaRPr>
            </a:p>
          </p:txBody>
        </p:sp>
        <p:sp>
          <p:nvSpPr>
            <p:cNvPr id="70" name="Rectangle 69"/>
            <p:cNvSpPr/>
            <p:nvPr/>
          </p:nvSpPr>
          <p:spPr>
            <a:xfrm>
              <a:off x="3510072" y="2568322"/>
              <a:ext cx="1192695" cy="238538"/>
            </a:xfrm>
            <a:prstGeom prst="rect">
              <a:avLst/>
            </a:prstGeom>
            <a:ln/>
          </p:spPr>
          <p:style>
            <a:lnRef idx="1">
              <a:schemeClr val="accent1"/>
            </a:lnRef>
            <a:fillRef idx="2">
              <a:schemeClr val="accent1"/>
            </a:fillRef>
            <a:effectRef idx="1">
              <a:schemeClr val="accent1"/>
            </a:effectRef>
            <a:fontRef idx="minor">
              <a:schemeClr val="dk1"/>
            </a:fontRef>
          </p:style>
          <p:txBody>
            <a:bodyPr rtlCol="0" anchor="t" anchorCtr="0"/>
            <a:lstStyle/>
            <a:p>
              <a:pPr algn="ctr"/>
              <a:r>
                <a:rPr lang="en-US" sz="1200" kern="0" dirty="0">
                  <a:solidFill>
                    <a:srgbClr val="000000"/>
                  </a:solidFill>
                </a:rPr>
                <a:t>Mobile Money</a:t>
              </a:r>
              <a:endParaRPr lang="en-IN" sz="1200" kern="0" dirty="0">
                <a:solidFill>
                  <a:srgbClr val="000000"/>
                </a:solidFill>
              </a:endParaRPr>
            </a:p>
          </p:txBody>
        </p:sp>
        <p:sp>
          <p:nvSpPr>
            <p:cNvPr id="71" name="Rectangle 70"/>
            <p:cNvSpPr/>
            <p:nvPr/>
          </p:nvSpPr>
          <p:spPr>
            <a:xfrm>
              <a:off x="3510071" y="2847722"/>
              <a:ext cx="1192695" cy="238538"/>
            </a:xfrm>
            <a:prstGeom prst="rect">
              <a:avLst/>
            </a:prstGeom>
            <a:ln/>
          </p:spPr>
          <p:style>
            <a:lnRef idx="1">
              <a:schemeClr val="accent1"/>
            </a:lnRef>
            <a:fillRef idx="2">
              <a:schemeClr val="accent1"/>
            </a:fillRef>
            <a:effectRef idx="1">
              <a:schemeClr val="accent1"/>
            </a:effectRef>
            <a:fontRef idx="minor">
              <a:schemeClr val="dk1"/>
            </a:fontRef>
          </p:style>
          <p:txBody>
            <a:bodyPr rtlCol="0" anchor="t" anchorCtr="0"/>
            <a:lstStyle/>
            <a:p>
              <a:pPr algn="ctr"/>
              <a:r>
                <a:rPr lang="en-US" sz="1200" kern="0" dirty="0">
                  <a:solidFill>
                    <a:srgbClr val="000000"/>
                  </a:solidFill>
                </a:rPr>
                <a:t>Bill Payment</a:t>
              </a:r>
              <a:endParaRPr lang="en-IN" sz="1200" kern="0" dirty="0">
                <a:solidFill>
                  <a:srgbClr val="000000"/>
                </a:solidFill>
              </a:endParaRPr>
            </a:p>
          </p:txBody>
        </p:sp>
        <p:sp>
          <p:nvSpPr>
            <p:cNvPr id="72" name="Rectangle 71"/>
            <p:cNvSpPr/>
            <p:nvPr/>
          </p:nvSpPr>
          <p:spPr>
            <a:xfrm>
              <a:off x="4842219" y="2568322"/>
              <a:ext cx="1192695" cy="517938"/>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nchorCtr="0"/>
            <a:lstStyle/>
            <a:p>
              <a:pPr algn="ctr"/>
              <a:r>
                <a:rPr lang="en-US" sz="1200" kern="0" dirty="0">
                  <a:solidFill>
                    <a:srgbClr val="000000"/>
                  </a:solidFill>
                </a:rPr>
                <a:t>m-commerce</a:t>
              </a:r>
              <a:endParaRPr lang="en-IN" sz="1200" kern="0" dirty="0">
                <a:solidFill>
                  <a:srgbClr val="000000"/>
                </a:solidFill>
              </a:endParaRPr>
            </a:p>
          </p:txBody>
        </p:sp>
        <p:sp>
          <p:nvSpPr>
            <p:cNvPr id="73" name="Rectangle 72"/>
            <p:cNvSpPr/>
            <p:nvPr/>
          </p:nvSpPr>
          <p:spPr>
            <a:xfrm>
              <a:off x="3426158" y="3293661"/>
              <a:ext cx="1354575" cy="809812"/>
            </a:xfrm>
            <a:prstGeom prst="rect">
              <a:avLst/>
            </a:prstGeom>
            <a:solidFill>
              <a:srgbClr val="F0F0F0"/>
            </a:solidFill>
            <a:ln w="9525" cap="flat" cmpd="sng" algn="ctr">
              <a:solidFill>
                <a:srgbClr val="FFFFFF">
                  <a:lumMod val="65000"/>
                </a:srgbClr>
              </a:solidFill>
              <a:prstDash val="solid"/>
            </a:ln>
            <a:effectLst/>
          </p:spPr>
          <p:txBody>
            <a:bodyPr rtlCol="0" anchor="t" anchorCtr="0"/>
            <a:lstStyle/>
            <a:p>
              <a:pPr algn="ctr">
                <a:defRPr/>
              </a:pPr>
              <a:r>
                <a:rPr lang="en-US" sz="1200" kern="0" dirty="0">
                  <a:solidFill>
                    <a:srgbClr val="000000"/>
                  </a:solidFill>
                </a:rPr>
                <a:t>Advertising</a:t>
              </a:r>
              <a:endParaRPr lang="en-IN" sz="1200" kern="0" dirty="0">
                <a:solidFill>
                  <a:srgbClr val="000000"/>
                </a:solidFill>
              </a:endParaRPr>
            </a:p>
          </p:txBody>
        </p:sp>
        <p:sp>
          <p:nvSpPr>
            <p:cNvPr id="74" name="Rectangle 73"/>
            <p:cNvSpPr/>
            <p:nvPr/>
          </p:nvSpPr>
          <p:spPr>
            <a:xfrm>
              <a:off x="3499463" y="3521000"/>
              <a:ext cx="1192695" cy="238538"/>
            </a:xfrm>
            <a:prstGeom prst="rect">
              <a:avLst/>
            </a:prstGeom>
            <a:ln/>
          </p:spPr>
          <p:style>
            <a:lnRef idx="1">
              <a:schemeClr val="accent1"/>
            </a:lnRef>
            <a:fillRef idx="2">
              <a:schemeClr val="accent1"/>
            </a:fillRef>
            <a:effectRef idx="1">
              <a:schemeClr val="accent1"/>
            </a:effectRef>
            <a:fontRef idx="minor">
              <a:schemeClr val="dk1"/>
            </a:fontRef>
          </p:style>
          <p:txBody>
            <a:bodyPr rtlCol="0" anchor="t" anchorCtr="0"/>
            <a:lstStyle/>
            <a:p>
              <a:pPr algn="ctr"/>
              <a:r>
                <a:rPr lang="en-US" sz="1200" kern="0" dirty="0">
                  <a:solidFill>
                    <a:srgbClr val="000000"/>
                  </a:solidFill>
                </a:rPr>
                <a:t>Analytics</a:t>
              </a:r>
              <a:endParaRPr lang="en-IN" sz="1200" kern="0" dirty="0">
                <a:solidFill>
                  <a:srgbClr val="000000"/>
                </a:solidFill>
              </a:endParaRPr>
            </a:p>
          </p:txBody>
        </p:sp>
        <p:sp>
          <p:nvSpPr>
            <p:cNvPr id="75" name="Rectangle 74"/>
            <p:cNvSpPr/>
            <p:nvPr/>
          </p:nvSpPr>
          <p:spPr>
            <a:xfrm>
              <a:off x="3499462" y="3800400"/>
              <a:ext cx="1192695" cy="238538"/>
            </a:xfrm>
            <a:prstGeom prst="rect">
              <a:avLst/>
            </a:prstGeom>
            <a:ln/>
          </p:spPr>
          <p:style>
            <a:lnRef idx="1">
              <a:schemeClr val="accent1"/>
            </a:lnRef>
            <a:fillRef idx="2">
              <a:schemeClr val="accent1"/>
            </a:fillRef>
            <a:effectRef idx="1">
              <a:schemeClr val="accent1"/>
            </a:effectRef>
            <a:fontRef idx="minor">
              <a:schemeClr val="dk1"/>
            </a:fontRef>
          </p:style>
          <p:txBody>
            <a:bodyPr rtlCol="0" anchor="t" anchorCtr="0"/>
            <a:lstStyle/>
            <a:p>
              <a:pPr algn="ctr"/>
              <a:r>
                <a:rPr lang="en-US" sz="1200" kern="0" dirty="0">
                  <a:solidFill>
                    <a:srgbClr val="000000"/>
                  </a:solidFill>
                </a:rPr>
                <a:t>Advertising</a:t>
              </a:r>
              <a:endParaRPr lang="en-IN" sz="1200" kern="0" dirty="0">
                <a:solidFill>
                  <a:srgbClr val="000000"/>
                </a:solidFill>
              </a:endParaRPr>
            </a:p>
          </p:txBody>
        </p:sp>
        <p:sp>
          <p:nvSpPr>
            <p:cNvPr id="76" name="Rectangle 75"/>
            <p:cNvSpPr/>
            <p:nvPr/>
          </p:nvSpPr>
          <p:spPr>
            <a:xfrm>
              <a:off x="4815781" y="4205306"/>
              <a:ext cx="1339299" cy="809812"/>
            </a:xfrm>
            <a:prstGeom prst="rect">
              <a:avLst/>
            </a:prstGeom>
            <a:solidFill>
              <a:srgbClr val="F0F0F0"/>
            </a:solidFill>
            <a:ln w="9525" cap="flat" cmpd="sng" algn="ctr">
              <a:solidFill>
                <a:srgbClr val="FFFFFF">
                  <a:lumMod val="65000"/>
                </a:srgbClr>
              </a:solidFill>
              <a:prstDash val="solid"/>
            </a:ln>
            <a:effectLst/>
          </p:spPr>
          <p:txBody>
            <a:bodyPr rtlCol="0" anchor="t" anchorCtr="0"/>
            <a:lstStyle/>
            <a:p>
              <a:pPr algn="ctr">
                <a:defRPr/>
              </a:pPr>
              <a:r>
                <a:rPr lang="en-US" sz="1200" kern="0" dirty="0">
                  <a:solidFill>
                    <a:srgbClr val="000000"/>
                  </a:solidFill>
                </a:rPr>
                <a:t>Smart Solutions</a:t>
              </a:r>
              <a:endParaRPr lang="en-IN" sz="1200" kern="0" dirty="0">
                <a:solidFill>
                  <a:srgbClr val="000000"/>
                </a:solidFill>
              </a:endParaRPr>
            </a:p>
          </p:txBody>
        </p:sp>
        <p:sp>
          <p:nvSpPr>
            <p:cNvPr id="77" name="Rectangle 76"/>
            <p:cNvSpPr/>
            <p:nvPr/>
          </p:nvSpPr>
          <p:spPr>
            <a:xfrm>
              <a:off x="4873810" y="4432645"/>
              <a:ext cx="1192695" cy="238538"/>
            </a:xfrm>
            <a:prstGeom prst="rect">
              <a:avLst/>
            </a:prstGeom>
            <a:ln/>
          </p:spPr>
          <p:style>
            <a:lnRef idx="1">
              <a:schemeClr val="accent1"/>
            </a:lnRef>
            <a:fillRef idx="2">
              <a:schemeClr val="accent1"/>
            </a:fillRef>
            <a:effectRef idx="1">
              <a:schemeClr val="accent1"/>
            </a:effectRef>
            <a:fontRef idx="minor">
              <a:schemeClr val="dk1"/>
            </a:fontRef>
          </p:style>
          <p:txBody>
            <a:bodyPr rtlCol="0" anchor="t" anchorCtr="0"/>
            <a:lstStyle/>
            <a:p>
              <a:pPr algn="ctr"/>
              <a:r>
                <a:rPr lang="en-US" sz="1200" kern="0" dirty="0">
                  <a:solidFill>
                    <a:srgbClr val="000000"/>
                  </a:solidFill>
                </a:rPr>
                <a:t>Smart Homes</a:t>
              </a:r>
              <a:endParaRPr lang="en-IN" sz="1200" kern="0" dirty="0">
                <a:solidFill>
                  <a:srgbClr val="000000"/>
                </a:solidFill>
              </a:endParaRPr>
            </a:p>
          </p:txBody>
        </p:sp>
        <p:sp>
          <p:nvSpPr>
            <p:cNvPr id="78" name="Rectangle 77"/>
            <p:cNvSpPr/>
            <p:nvPr/>
          </p:nvSpPr>
          <p:spPr>
            <a:xfrm>
              <a:off x="4873809" y="4712045"/>
              <a:ext cx="1192695" cy="238538"/>
            </a:xfrm>
            <a:prstGeom prst="rect">
              <a:avLst/>
            </a:prstGeom>
            <a:ln/>
          </p:spPr>
          <p:style>
            <a:lnRef idx="1">
              <a:schemeClr val="accent1"/>
            </a:lnRef>
            <a:fillRef idx="2">
              <a:schemeClr val="accent1"/>
            </a:fillRef>
            <a:effectRef idx="1">
              <a:schemeClr val="accent1"/>
            </a:effectRef>
            <a:fontRef idx="minor">
              <a:schemeClr val="dk1"/>
            </a:fontRef>
          </p:style>
          <p:txBody>
            <a:bodyPr rtlCol="0" anchor="t" anchorCtr="0"/>
            <a:lstStyle/>
            <a:p>
              <a:pPr algn="ctr"/>
              <a:r>
                <a:rPr lang="en-US" sz="1200" kern="0" dirty="0">
                  <a:solidFill>
                    <a:srgbClr val="000000"/>
                  </a:solidFill>
                </a:rPr>
                <a:t>IoT &amp; M2M</a:t>
              </a:r>
              <a:endParaRPr lang="en-IN" sz="1200" kern="0" dirty="0">
                <a:solidFill>
                  <a:srgbClr val="000000"/>
                </a:solidFill>
              </a:endParaRPr>
            </a:p>
          </p:txBody>
        </p:sp>
        <p:sp>
          <p:nvSpPr>
            <p:cNvPr id="79" name="Rectangle 78"/>
            <p:cNvSpPr/>
            <p:nvPr/>
          </p:nvSpPr>
          <p:spPr>
            <a:xfrm>
              <a:off x="4805425" y="3293661"/>
              <a:ext cx="1339299" cy="809812"/>
            </a:xfrm>
            <a:prstGeom prst="rect">
              <a:avLst/>
            </a:prstGeom>
            <a:solidFill>
              <a:srgbClr val="F0F0F0"/>
            </a:solidFill>
            <a:ln w="9525" cap="flat" cmpd="sng" algn="ctr">
              <a:solidFill>
                <a:srgbClr val="FFFFFF">
                  <a:lumMod val="65000"/>
                </a:srgbClr>
              </a:solidFill>
              <a:prstDash val="solid"/>
            </a:ln>
            <a:effectLst/>
          </p:spPr>
          <p:txBody>
            <a:bodyPr rtlCol="0" anchor="t" anchorCtr="0"/>
            <a:lstStyle/>
            <a:p>
              <a:pPr algn="ctr">
                <a:defRPr/>
              </a:pPr>
              <a:r>
                <a:rPr lang="en-US" sz="1200" kern="0" dirty="0">
                  <a:solidFill>
                    <a:srgbClr val="000000"/>
                  </a:solidFill>
                </a:rPr>
                <a:t>Cloud</a:t>
              </a:r>
              <a:endParaRPr lang="en-IN" sz="1200" kern="0" dirty="0">
                <a:solidFill>
                  <a:srgbClr val="000000"/>
                </a:solidFill>
              </a:endParaRPr>
            </a:p>
          </p:txBody>
        </p:sp>
        <p:sp>
          <p:nvSpPr>
            <p:cNvPr id="80" name="Rectangle 79"/>
            <p:cNvSpPr/>
            <p:nvPr/>
          </p:nvSpPr>
          <p:spPr>
            <a:xfrm>
              <a:off x="4863454" y="3521000"/>
              <a:ext cx="1192695" cy="238538"/>
            </a:xfrm>
            <a:prstGeom prst="rect">
              <a:avLst/>
            </a:prstGeom>
            <a:ln/>
          </p:spPr>
          <p:style>
            <a:lnRef idx="1">
              <a:schemeClr val="accent1"/>
            </a:lnRef>
            <a:fillRef idx="2">
              <a:schemeClr val="accent1"/>
            </a:fillRef>
            <a:effectRef idx="1">
              <a:schemeClr val="accent1"/>
            </a:effectRef>
            <a:fontRef idx="minor">
              <a:schemeClr val="dk1"/>
            </a:fontRef>
          </p:style>
          <p:txBody>
            <a:bodyPr rtlCol="0" anchor="t" anchorCtr="0"/>
            <a:lstStyle/>
            <a:p>
              <a:pPr algn="ctr"/>
              <a:r>
                <a:rPr lang="en-US" sz="1200" kern="0" dirty="0">
                  <a:solidFill>
                    <a:srgbClr val="000000"/>
                  </a:solidFill>
                </a:rPr>
                <a:t>Cloud Storage</a:t>
              </a:r>
              <a:endParaRPr lang="en-IN" sz="1200" kern="0" dirty="0">
                <a:solidFill>
                  <a:srgbClr val="000000"/>
                </a:solidFill>
              </a:endParaRPr>
            </a:p>
          </p:txBody>
        </p:sp>
        <p:sp>
          <p:nvSpPr>
            <p:cNvPr id="82" name="Rectangle 81"/>
            <p:cNvSpPr/>
            <p:nvPr/>
          </p:nvSpPr>
          <p:spPr>
            <a:xfrm>
              <a:off x="4863453" y="3800400"/>
              <a:ext cx="1192695" cy="238538"/>
            </a:xfrm>
            <a:prstGeom prst="rect">
              <a:avLst/>
            </a:prstGeom>
            <a:ln/>
          </p:spPr>
          <p:style>
            <a:lnRef idx="1">
              <a:schemeClr val="accent1"/>
            </a:lnRef>
            <a:fillRef idx="2">
              <a:schemeClr val="accent1"/>
            </a:fillRef>
            <a:effectRef idx="1">
              <a:schemeClr val="accent1"/>
            </a:effectRef>
            <a:fontRef idx="minor">
              <a:schemeClr val="dk1"/>
            </a:fontRef>
          </p:style>
          <p:txBody>
            <a:bodyPr rtlCol="0" anchor="t" anchorCtr="0"/>
            <a:lstStyle/>
            <a:p>
              <a:pPr algn="ctr"/>
              <a:r>
                <a:rPr lang="en-US" sz="1200" kern="0" dirty="0">
                  <a:solidFill>
                    <a:srgbClr val="000000"/>
                  </a:solidFill>
                </a:rPr>
                <a:t>Cloud Security</a:t>
              </a:r>
              <a:endParaRPr lang="en-IN" sz="1200" kern="0" dirty="0">
                <a:solidFill>
                  <a:srgbClr val="000000"/>
                </a:solidFill>
              </a:endParaRPr>
            </a:p>
          </p:txBody>
        </p:sp>
        <p:sp>
          <p:nvSpPr>
            <p:cNvPr id="83" name="Rectangle 82"/>
            <p:cNvSpPr/>
            <p:nvPr/>
          </p:nvSpPr>
          <p:spPr>
            <a:xfrm>
              <a:off x="3426159" y="4205306"/>
              <a:ext cx="1352948" cy="809812"/>
            </a:xfrm>
            <a:prstGeom prst="rect">
              <a:avLst/>
            </a:prstGeom>
            <a:solidFill>
              <a:srgbClr val="F0F0F0"/>
            </a:solidFill>
            <a:ln w="9525" cap="flat" cmpd="sng" algn="ctr">
              <a:solidFill>
                <a:srgbClr val="FFFFFF">
                  <a:lumMod val="65000"/>
                </a:srgbClr>
              </a:solidFill>
              <a:prstDash val="solid"/>
            </a:ln>
            <a:effectLst/>
          </p:spPr>
          <p:txBody>
            <a:bodyPr rtlCol="0" anchor="t" anchorCtr="0"/>
            <a:lstStyle/>
            <a:p>
              <a:pPr algn="ctr">
                <a:defRPr/>
              </a:pPr>
              <a:r>
                <a:rPr lang="en-US" sz="1200" kern="0" dirty="0">
                  <a:solidFill>
                    <a:srgbClr val="000000"/>
                  </a:solidFill>
                </a:rPr>
                <a:t>Ext. Interface</a:t>
              </a:r>
              <a:endParaRPr lang="en-IN" sz="1200" kern="0" dirty="0">
                <a:solidFill>
                  <a:srgbClr val="000000"/>
                </a:solidFill>
              </a:endParaRPr>
            </a:p>
          </p:txBody>
        </p:sp>
        <p:sp>
          <p:nvSpPr>
            <p:cNvPr id="84" name="Rectangle 83"/>
            <p:cNvSpPr/>
            <p:nvPr/>
          </p:nvSpPr>
          <p:spPr>
            <a:xfrm>
              <a:off x="3484188" y="4432645"/>
              <a:ext cx="1192695" cy="238538"/>
            </a:xfrm>
            <a:prstGeom prst="rect">
              <a:avLst/>
            </a:prstGeom>
            <a:ln/>
          </p:spPr>
          <p:style>
            <a:lnRef idx="1">
              <a:schemeClr val="accent1"/>
            </a:lnRef>
            <a:fillRef idx="2">
              <a:schemeClr val="accent1"/>
            </a:fillRef>
            <a:effectRef idx="1">
              <a:schemeClr val="accent1"/>
            </a:effectRef>
            <a:fontRef idx="minor">
              <a:schemeClr val="dk1"/>
            </a:fontRef>
          </p:style>
          <p:txBody>
            <a:bodyPr rtlCol="0" anchor="t" anchorCtr="0"/>
            <a:lstStyle/>
            <a:p>
              <a:pPr algn="ctr"/>
              <a:r>
                <a:rPr lang="en-US" sz="1200" kern="0" dirty="0">
                  <a:solidFill>
                    <a:srgbClr val="000000"/>
                  </a:solidFill>
                </a:rPr>
                <a:t>Maps</a:t>
              </a:r>
              <a:endParaRPr lang="en-IN" sz="1200" kern="0" dirty="0">
                <a:solidFill>
                  <a:srgbClr val="000000"/>
                </a:solidFill>
              </a:endParaRPr>
            </a:p>
          </p:txBody>
        </p:sp>
        <p:sp>
          <p:nvSpPr>
            <p:cNvPr id="85" name="Rectangle 84"/>
            <p:cNvSpPr/>
            <p:nvPr/>
          </p:nvSpPr>
          <p:spPr>
            <a:xfrm>
              <a:off x="3484187" y="4712045"/>
              <a:ext cx="1192695" cy="238538"/>
            </a:xfrm>
            <a:prstGeom prst="rect">
              <a:avLst/>
            </a:prstGeom>
            <a:ln/>
          </p:spPr>
          <p:style>
            <a:lnRef idx="1">
              <a:schemeClr val="accent1"/>
            </a:lnRef>
            <a:fillRef idx="2">
              <a:schemeClr val="accent1"/>
            </a:fillRef>
            <a:effectRef idx="1">
              <a:schemeClr val="accent1"/>
            </a:effectRef>
            <a:fontRef idx="minor">
              <a:schemeClr val="dk1"/>
            </a:fontRef>
          </p:style>
          <p:txBody>
            <a:bodyPr rtlCol="0" anchor="t" anchorCtr="0"/>
            <a:lstStyle/>
            <a:p>
              <a:pPr algn="ctr"/>
              <a:r>
                <a:rPr lang="en-US" sz="1200" kern="0" dirty="0">
                  <a:solidFill>
                    <a:srgbClr val="000000"/>
                  </a:solidFill>
                </a:rPr>
                <a:t>Other Platform</a:t>
              </a:r>
              <a:endParaRPr lang="en-IN" sz="1200" kern="0" dirty="0">
                <a:solidFill>
                  <a:srgbClr val="000000"/>
                </a:solidFill>
              </a:endParaRPr>
            </a:p>
          </p:txBody>
        </p:sp>
        <p:sp>
          <p:nvSpPr>
            <p:cNvPr id="86" name="Rectangle 85"/>
            <p:cNvSpPr/>
            <p:nvPr/>
          </p:nvSpPr>
          <p:spPr>
            <a:xfrm>
              <a:off x="3426158" y="5103363"/>
              <a:ext cx="2728922" cy="1067445"/>
            </a:xfrm>
            <a:prstGeom prst="rect">
              <a:avLst/>
            </a:prstGeom>
            <a:solidFill>
              <a:srgbClr val="F0F0F0"/>
            </a:solidFill>
            <a:ln w="9525" cap="flat" cmpd="sng" algn="ctr">
              <a:solidFill>
                <a:srgbClr val="FFFFFF">
                  <a:lumMod val="65000"/>
                </a:srgbClr>
              </a:solidFill>
              <a:prstDash val="solid"/>
            </a:ln>
            <a:effectLst/>
          </p:spPr>
          <p:txBody>
            <a:bodyPr rtlCol="0" anchor="t" anchorCtr="0"/>
            <a:lstStyle/>
            <a:p>
              <a:pPr algn="ctr">
                <a:defRPr/>
              </a:pPr>
              <a:r>
                <a:rPr lang="en-US" sz="1200" kern="0" dirty="0">
                  <a:solidFill>
                    <a:srgbClr val="000000"/>
                  </a:solidFill>
                </a:rPr>
                <a:t>Vertical Solutions</a:t>
              </a:r>
              <a:endParaRPr lang="en-IN" sz="1200" kern="0" dirty="0">
                <a:solidFill>
                  <a:srgbClr val="000000"/>
                </a:solidFill>
              </a:endParaRPr>
            </a:p>
          </p:txBody>
        </p:sp>
        <p:sp>
          <p:nvSpPr>
            <p:cNvPr id="87" name="Rectangle 86"/>
            <p:cNvSpPr/>
            <p:nvPr/>
          </p:nvSpPr>
          <p:spPr>
            <a:xfrm>
              <a:off x="3508573" y="5330703"/>
              <a:ext cx="1192695" cy="238538"/>
            </a:xfrm>
            <a:prstGeom prst="rect">
              <a:avLst/>
            </a:prstGeom>
            <a:ln/>
          </p:spPr>
          <p:style>
            <a:lnRef idx="1">
              <a:schemeClr val="accent1"/>
            </a:lnRef>
            <a:fillRef idx="2">
              <a:schemeClr val="accent1"/>
            </a:fillRef>
            <a:effectRef idx="1">
              <a:schemeClr val="accent1"/>
            </a:effectRef>
            <a:fontRef idx="minor">
              <a:schemeClr val="dk1"/>
            </a:fontRef>
          </p:style>
          <p:txBody>
            <a:bodyPr rtlCol="0" anchor="t" anchorCtr="0"/>
            <a:lstStyle/>
            <a:p>
              <a:pPr algn="ctr"/>
              <a:r>
                <a:rPr lang="en-US" sz="1200" kern="0" dirty="0">
                  <a:solidFill>
                    <a:srgbClr val="000000"/>
                  </a:solidFill>
                </a:rPr>
                <a:t>Automotive</a:t>
              </a:r>
              <a:endParaRPr lang="en-IN" sz="1200" kern="0" dirty="0">
                <a:solidFill>
                  <a:srgbClr val="000000"/>
                </a:solidFill>
              </a:endParaRPr>
            </a:p>
          </p:txBody>
        </p:sp>
        <p:sp>
          <p:nvSpPr>
            <p:cNvPr id="88" name="Rectangle 87"/>
            <p:cNvSpPr/>
            <p:nvPr/>
          </p:nvSpPr>
          <p:spPr>
            <a:xfrm>
              <a:off x="3508572" y="5610103"/>
              <a:ext cx="1192695" cy="238538"/>
            </a:xfrm>
            <a:prstGeom prst="rect">
              <a:avLst/>
            </a:prstGeom>
            <a:ln/>
          </p:spPr>
          <p:style>
            <a:lnRef idx="1">
              <a:schemeClr val="accent1"/>
            </a:lnRef>
            <a:fillRef idx="2">
              <a:schemeClr val="accent1"/>
            </a:fillRef>
            <a:effectRef idx="1">
              <a:schemeClr val="accent1"/>
            </a:effectRef>
            <a:fontRef idx="minor">
              <a:schemeClr val="dk1"/>
            </a:fontRef>
          </p:style>
          <p:txBody>
            <a:bodyPr rtlCol="0" anchor="t" anchorCtr="0"/>
            <a:lstStyle/>
            <a:p>
              <a:pPr algn="ctr"/>
              <a:r>
                <a:rPr lang="en-US" sz="1200" kern="0" dirty="0">
                  <a:solidFill>
                    <a:srgbClr val="000000"/>
                  </a:solidFill>
                </a:rPr>
                <a:t>Retail</a:t>
              </a:r>
              <a:endParaRPr lang="en-IN" sz="1200" kern="0" dirty="0">
                <a:solidFill>
                  <a:srgbClr val="000000"/>
                </a:solidFill>
              </a:endParaRPr>
            </a:p>
          </p:txBody>
        </p:sp>
        <p:sp>
          <p:nvSpPr>
            <p:cNvPr id="89" name="Rectangle 88"/>
            <p:cNvSpPr/>
            <p:nvPr/>
          </p:nvSpPr>
          <p:spPr>
            <a:xfrm>
              <a:off x="3513975" y="5884434"/>
              <a:ext cx="1188791" cy="238538"/>
            </a:xfrm>
            <a:prstGeom prst="rect">
              <a:avLst/>
            </a:prstGeom>
            <a:ln/>
          </p:spPr>
          <p:style>
            <a:lnRef idx="1">
              <a:schemeClr val="accent1"/>
            </a:lnRef>
            <a:fillRef idx="2">
              <a:schemeClr val="accent1"/>
            </a:fillRef>
            <a:effectRef idx="1">
              <a:schemeClr val="accent1"/>
            </a:effectRef>
            <a:fontRef idx="minor">
              <a:schemeClr val="dk1"/>
            </a:fontRef>
          </p:style>
          <p:txBody>
            <a:bodyPr rtlCol="0" anchor="t" anchorCtr="0"/>
            <a:lstStyle/>
            <a:p>
              <a:pPr algn="ctr"/>
              <a:r>
                <a:rPr lang="en-US" sz="1200" kern="0" dirty="0">
                  <a:solidFill>
                    <a:srgbClr val="000000"/>
                  </a:solidFill>
                </a:rPr>
                <a:t>Utilities</a:t>
              </a:r>
              <a:endParaRPr lang="en-IN" sz="1200" kern="0" dirty="0">
                <a:solidFill>
                  <a:srgbClr val="000000"/>
                </a:solidFill>
              </a:endParaRPr>
            </a:p>
          </p:txBody>
        </p:sp>
        <p:sp>
          <p:nvSpPr>
            <p:cNvPr id="90" name="Rectangle 89"/>
            <p:cNvSpPr/>
            <p:nvPr/>
          </p:nvSpPr>
          <p:spPr>
            <a:xfrm>
              <a:off x="4886926" y="5356103"/>
              <a:ext cx="1192695" cy="238538"/>
            </a:xfrm>
            <a:prstGeom prst="rect">
              <a:avLst/>
            </a:prstGeom>
            <a:ln/>
          </p:spPr>
          <p:style>
            <a:lnRef idx="1">
              <a:schemeClr val="accent1"/>
            </a:lnRef>
            <a:fillRef idx="2">
              <a:schemeClr val="accent1"/>
            </a:fillRef>
            <a:effectRef idx="1">
              <a:schemeClr val="accent1"/>
            </a:effectRef>
            <a:fontRef idx="minor">
              <a:schemeClr val="dk1"/>
            </a:fontRef>
          </p:style>
          <p:txBody>
            <a:bodyPr rtlCol="0" anchor="t" anchorCtr="0"/>
            <a:lstStyle/>
            <a:p>
              <a:pPr algn="ctr"/>
              <a:r>
                <a:rPr lang="en-US" sz="1200" kern="0" dirty="0">
                  <a:solidFill>
                    <a:srgbClr val="000000"/>
                  </a:solidFill>
                </a:rPr>
                <a:t>Education</a:t>
              </a:r>
              <a:endParaRPr lang="en-IN" sz="1200" kern="0" dirty="0">
                <a:solidFill>
                  <a:srgbClr val="000000"/>
                </a:solidFill>
              </a:endParaRPr>
            </a:p>
          </p:txBody>
        </p:sp>
        <p:sp>
          <p:nvSpPr>
            <p:cNvPr id="91" name="Rectangle 90"/>
            <p:cNvSpPr/>
            <p:nvPr/>
          </p:nvSpPr>
          <p:spPr>
            <a:xfrm>
              <a:off x="4886925" y="5635503"/>
              <a:ext cx="1192695" cy="238538"/>
            </a:xfrm>
            <a:prstGeom prst="rect">
              <a:avLst/>
            </a:prstGeom>
            <a:ln/>
          </p:spPr>
          <p:style>
            <a:lnRef idx="1">
              <a:schemeClr val="accent1"/>
            </a:lnRef>
            <a:fillRef idx="2">
              <a:schemeClr val="accent1"/>
            </a:fillRef>
            <a:effectRef idx="1">
              <a:schemeClr val="accent1"/>
            </a:effectRef>
            <a:fontRef idx="minor">
              <a:schemeClr val="dk1"/>
            </a:fontRef>
          </p:style>
          <p:txBody>
            <a:bodyPr rtlCol="0" anchor="t" anchorCtr="0"/>
            <a:lstStyle/>
            <a:p>
              <a:pPr algn="ctr"/>
              <a:r>
                <a:rPr lang="en-US" sz="1200" kern="0" dirty="0">
                  <a:solidFill>
                    <a:srgbClr val="000000"/>
                  </a:solidFill>
                </a:rPr>
                <a:t>Healthcare</a:t>
              </a:r>
              <a:endParaRPr lang="en-IN" sz="1200" kern="0" dirty="0">
                <a:solidFill>
                  <a:srgbClr val="000000"/>
                </a:solidFill>
              </a:endParaRPr>
            </a:p>
          </p:txBody>
        </p:sp>
        <p:sp>
          <p:nvSpPr>
            <p:cNvPr id="92" name="Rectangle 91"/>
            <p:cNvSpPr/>
            <p:nvPr/>
          </p:nvSpPr>
          <p:spPr>
            <a:xfrm>
              <a:off x="4892329" y="5909834"/>
              <a:ext cx="1187292" cy="238538"/>
            </a:xfrm>
            <a:prstGeom prst="rect">
              <a:avLst/>
            </a:prstGeom>
            <a:ln/>
          </p:spPr>
          <p:style>
            <a:lnRef idx="1">
              <a:schemeClr val="accent1"/>
            </a:lnRef>
            <a:fillRef idx="2">
              <a:schemeClr val="accent1"/>
            </a:fillRef>
            <a:effectRef idx="1">
              <a:schemeClr val="accent1"/>
            </a:effectRef>
            <a:fontRef idx="minor">
              <a:schemeClr val="dk1"/>
            </a:fontRef>
          </p:style>
          <p:txBody>
            <a:bodyPr rtlCol="0" anchor="t" anchorCtr="0"/>
            <a:lstStyle/>
            <a:p>
              <a:pPr algn="ctr"/>
              <a:r>
                <a:rPr lang="en-US" sz="1200" kern="0" dirty="0">
                  <a:solidFill>
                    <a:srgbClr val="000000"/>
                  </a:solidFill>
                </a:rPr>
                <a:t>Smart Cities</a:t>
              </a:r>
              <a:endParaRPr lang="en-IN" sz="1200" kern="0" dirty="0">
                <a:solidFill>
                  <a:srgbClr val="000000"/>
                </a:solidFill>
              </a:endParaRPr>
            </a:p>
          </p:txBody>
        </p:sp>
      </p:grpSp>
      <p:sp>
        <p:nvSpPr>
          <p:cNvPr id="93" name="Rectangle 92"/>
          <p:cNvSpPr/>
          <p:nvPr/>
        </p:nvSpPr>
        <p:spPr>
          <a:xfrm>
            <a:off x="4967627" y="1058790"/>
            <a:ext cx="986424" cy="317494"/>
          </a:xfrm>
          <a:prstGeom prst="rect">
            <a:avLst/>
          </a:prstGeom>
          <a:solidFill>
            <a:srgbClr val="F0F0F0"/>
          </a:solidFill>
          <a:ln w="9525" cap="flat" cmpd="sng" algn="ctr">
            <a:noFill/>
            <a:prstDash val="solid"/>
          </a:ln>
          <a:effectLst>
            <a:outerShdw blurRad="50800" dist="38100" dir="2700000" algn="tl" rotWithShape="0">
              <a:prstClr val="black">
                <a:alpha val="40000"/>
              </a:prstClr>
            </a:outerShdw>
          </a:effectLst>
        </p:spPr>
        <p:txBody>
          <a:bodyPr rtlCol="0" anchor="ctr" anchorCtr="0"/>
          <a:lstStyle/>
          <a:p>
            <a:pPr algn="ctr">
              <a:defRPr/>
            </a:pPr>
            <a:r>
              <a:rPr lang="en-US" sz="1200" kern="0" dirty="0">
                <a:solidFill>
                  <a:srgbClr val="000000"/>
                </a:solidFill>
              </a:rPr>
              <a:t>SK Telecom</a:t>
            </a:r>
            <a:endParaRPr lang="en-IN" sz="1200" kern="0" dirty="0">
              <a:solidFill>
                <a:srgbClr val="000000"/>
              </a:solidFill>
            </a:endParaRPr>
          </a:p>
        </p:txBody>
      </p:sp>
      <p:sp>
        <p:nvSpPr>
          <p:cNvPr id="94" name="Rectangle 93"/>
          <p:cNvSpPr/>
          <p:nvPr/>
        </p:nvSpPr>
        <p:spPr>
          <a:xfrm>
            <a:off x="6088215" y="1058790"/>
            <a:ext cx="986424" cy="317494"/>
          </a:xfrm>
          <a:prstGeom prst="rect">
            <a:avLst/>
          </a:prstGeom>
          <a:solidFill>
            <a:srgbClr val="F0F0F0"/>
          </a:solidFill>
          <a:ln w="9525" cap="flat" cmpd="sng" algn="ctr">
            <a:noFill/>
            <a:prstDash val="solid"/>
          </a:ln>
          <a:effectLst>
            <a:outerShdw blurRad="50800" dist="38100" dir="2700000" algn="tl" rotWithShape="0">
              <a:prstClr val="black">
                <a:alpha val="40000"/>
              </a:prstClr>
            </a:outerShdw>
          </a:effectLst>
        </p:spPr>
        <p:txBody>
          <a:bodyPr rtlCol="0" anchor="ctr" anchorCtr="0"/>
          <a:lstStyle/>
          <a:p>
            <a:pPr algn="ctr">
              <a:defRPr/>
            </a:pPr>
            <a:r>
              <a:rPr lang="en-US" sz="1200" kern="0" dirty="0">
                <a:solidFill>
                  <a:srgbClr val="000000"/>
                </a:solidFill>
              </a:rPr>
              <a:t>Verizon</a:t>
            </a:r>
            <a:endParaRPr lang="en-IN" sz="1200" kern="0" dirty="0">
              <a:solidFill>
                <a:srgbClr val="000000"/>
              </a:solidFill>
            </a:endParaRPr>
          </a:p>
        </p:txBody>
      </p:sp>
      <p:sp>
        <p:nvSpPr>
          <p:cNvPr id="95" name="Rectangle 94"/>
          <p:cNvSpPr/>
          <p:nvPr/>
        </p:nvSpPr>
        <p:spPr>
          <a:xfrm>
            <a:off x="7208803" y="1058790"/>
            <a:ext cx="986424" cy="317494"/>
          </a:xfrm>
          <a:prstGeom prst="rect">
            <a:avLst/>
          </a:prstGeom>
          <a:solidFill>
            <a:srgbClr val="F0F0F0"/>
          </a:solidFill>
          <a:ln w="9525" cap="flat" cmpd="sng" algn="ctr">
            <a:noFill/>
            <a:prstDash val="solid"/>
          </a:ln>
          <a:effectLst>
            <a:outerShdw blurRad="50800" dist="38100" dir="2700000" algn="tl" rotWithShape="0">
              <a:prstClr val="black">
                <a:alpha val="40000"/>
              </a:prstClr>
            </a:outerShdw>
          </a:effectLst>
        </p:spPr>
        <p:txBody>
          <a:bodyPr rtlCol="0" anchor="ctr" anchorCtr="0"/>
          <a:lstStyle/>
          <a:p>
            <a:pPr lvl="0" algn="ctr">
              <a:defRPr/>
            </a:pPr>
            <a:r>
              <a:rPr lang="en-US" sz="1200" kern="0" dirty="0">
                <a:solidFill>
                  <a:srgbClr val="000000"/>
                </a:solidFill>
              </a:rPr>
              <a:t>Orange</a:t>
            </a:r>
            <a:endParaRPr lang="en-IN" sz="1200" kern="0" dirty="0">
              <a:solidFill>
                <a:srgbClr val="000000"/>
              </a:solidFill>
            </a:endParaRPr>
          </a:p>
        </p:txBody>
      </p:sp>
      <p:sp>
        <p:nvSpPr>
          <p:cNvPr id="96" name="Rectangle 95"/>
          <p:cNvSpPr/>
          <p:nvPr/>
        </p:nvSpPr>
        <p:spPr>
          <a:xfrm>
            <a:off x="8329391" y="1058790"/>
            <a:ext cx="986424" cy="317494"/>
          </a:xfrm>
          <a:prstGeom prst="rect">
            <a:avLst/>
          </a:prstGeom>
          <a:solidFill>
            <a:srgbClr val="F0F0F0"/>
          </a:solidFill>
          <a:ln w="9525" cap="flat" cmpd="sng" algn="ctr">
            <a:noFill/>
            <a:prstDash val="solid"/>
          </a:ln>
          <a:effectLst>
            <a:outerShdw blurRad="50800" dist="38100" dir="2700000" algn="tl" rotWithShape="0">
              <a:prstClr val="black">
                <a:alpha val="40000"/>
              </a:prstClr>
            </a:outerShdw>
          </a:effectLst>
        </p:spPr>
        <p:txBody>
          <a:bodyPr rtlCol="0" anchor="ctr" anchorCtr="0"/>
          <a:lstStyle/>
          <a:p>
            <a:pPr algn="ctr">
              <a:defRPr/>
            </a:pPr>
            <a:r>
              <a:rPr lang="en-US" sz="1200" kern="0" dirty="0">
                <a:solidFill>
                  <a:srgbClr val="000000"/>
                </a:solidFill>
              </a:rPr>
              <a:t>NTT</a:t>
            </a:r>
            <a:endParaRPr lang="en-IN" sz="1200" kern="0" dirty="0">
              <a:solidFill>
                <a:srgbClr val="000000"/>
              </a:solidFill>
            </a:endParaRPr>
          </a:p>
        </p:txBody>
      </p:sp>
      <p:sp>
        <p:nvSpPr>
          <p:cNvPr id="97" name="Rectangle 96"/>
          <p:cNvSpPr/>
          <p:nvPr/>
        </p:nvSpPr>
        <p:spPr>
          <a:xfrm>
            <a:off x="9449983" y="1058790"/>
            <a:ext cx="986424" cy="317494"/>
          </a:xfrm>
          <a:prstGeom prst="rect">
            <a:avLst/>
          </a:prstGeom>
          <a:solidFill>
            <a:srgbClr val="F0F0F0"/>
          </a:solidFill>
          <a:ln w="9525" cap="flat" cmpd="sng" algn="ctr">
            <a:noFill/>
            <a:prstDash val="solid"/>
          </a:ln>
          <a:effectLst>
            <a:outerShdw blurRad="50800" dist="38100" dir="2700000" algn="tl" rotWithShape="0">
              <a:prstClr val="black">
                <a:alpha val="40000"/>
              </a:prstClr>
            </a:outerShdw>
          </a:effectLst>
        </p:spPr>
        <p:txBody>
          <a:bodyPr rtlCol="0" anchor="ctr" anchorCtr="0"/>
          <a:lstStyle/>
          <a:p>
            <a:pPr lvl="0" algn="ctr">
              <a:defRPr/>
            </a:pPr>
            <a:r>
              <a:rPr lang="en-US" sz="1200" kern="0" dirty="0">
                <a:solidFill>
                  <a:srgbClr val="000000"/>
                </a:solidFill>
              </a:rPr>
              <a:t>AT&amp;T</a:t>
            </a:r>
            <a:endParaRPr lang="en-IN" sz="1200" kern="0" dirty="0">
              <a:solidFill>
                <a:srgbClr val="000000"/>
              </a:solidFill>
            </a:endParaRPr>
          </a:p>
        </p:txBody>
      </p:sp>
      <p:pic>
        <p:nvPicPr>
          <p:cNvPr id="98" name="Picture 2" descr="Image result for tick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5572" y="2715554"/>
            <a:ext cx="440131" cy="432324"/>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99" name="Picture 2" descr="Image result for tick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5572" y="1736709"/>
            <a:ext cx="440131" cy="432324"/>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0" name="Picture 2" descr="Image result for tick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1363" y="1736709"/>
            <a:ext cx="440131" cy="432324"/>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1" name="Picture 2" descr="Image result for tick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1363" y="4569477"/>
            <a:ext cx="440131" cy="432324"/>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2" name="Picture 2" descr="Image result for tick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1363" y="5668857"/>
            <a:ext cx="440131" cy="432324"/>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3" name="Picture 2" descr="Image result for tick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7154" y="2717572"/>
            <a:ext cx="440131" cy="432324"/>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4" name="Picture 2" descr="Image result for tick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7154" y="4569477"/>
            <a:ext cx="440131" cy="432324"/>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5" name="Picture 2" descr="Image result for tick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7154" y="3579883"/>
            <a:ext cx="440131" cy="432324"/>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6" name="Picture 2" descr="Image result for tick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50024" y="1736709"/>
            <a:ext cx="440131" cy="432324"/>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7" name="Picture 2" descr="Image result for tick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50024" y="4569477"/>
            <a:ext cx="440131" cy="432324"/>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8" name="Picture 2" descr="Image result for tick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50024" y="5668857"/>
            <a:ext cx="440131" cy="432324"/>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9" name="Picture 2" descr="Image result for tick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50024" y="3579883"/>
            <a:ext cx="440131" cy="432324"/>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10" name="Picture 2" descr="Image result for tick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12945" y="4569477"/>
            <a:ext cx="440131" cy="432324"/>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11" name="Picture 2" descr="Image result for tick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12945" y="5668857"/>
            <a:ext cx="440131" cy="432324"/>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12" name="Picture 2" descr="Image result for tick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12945" y="3579883"/>
            <a:ext cx="440131" cy="432324"/>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13" name="Picture 2" descr="Image result for tick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0987" y="2715554"/>
            <a:ext cx="440131" cy="432324"/>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14" name="Picture 2" descr="Image result for tick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0987" y="1736709"/>
            <a:ext cx="440131" cy="432324"/>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cxnSp>
        <p:nvCxnSpPr>
          <p:cNvPr id="115" name="Straight Connector 114"/>
          <p:cNvCxnSpPr/>
          <p:nvPr/>
        </p:nvCxnSpPr>
        <p:spPr>
          <a:xfrm>
            <a:off x="6021133" y="1498315"/>
            <a:ext cx="0" cy="4726675"/>
          </a:xfrm>
          <a:prstGeom prst="line">
            <a:avLst/>
          </a:prstGeom>
          <a:ln w="9525">
            <a:solidFill>
              <a:schemeClr val="bg1"/>
            </a:solidFill>
            <a:prstDash val="dash"/>
          </a:ln>
        </p:spPr>
        <p:style>
          <a:lnRef idx="1">
            <a:schemeClr val="dk1"/>
          </a:lnRef>
          <a:fillRef idx="0">
            <a:schemeClr val="dk1"/>
          </a:fillRef>
          <a:effectRef idx="0">
            <a:schemeClr val="dk1"/>
          </a:effectRef>
          <a:fontRef idx="minor">
            <a:schemeClr val="tx1"/>
          </a:fontRef>
        </p:style>
      </p:cxnSp>
      <p:cxnSp>
        <p:nvCxnSpPr>
          <p:cNvPr id="116" name="Straight Connector 115"/>
          <p:cNvCxnSpPr/>
          <p:nvPr/>
        </p:nvCxnSpPr>
        <p:spPr>
          <a:xfrm>
            <a:off x="7141721" y="1498315"/>
            <a:ext cx="0" cy="4726675"/>
          </a:xfrm>
          <a:prstGeom prst="line">
            <a:avLst/>
          </a:prstGeom>
          <a:ln w="9525">
            <a:solidFill>
              <a:schemeClr val="bg1"/>
            </a:solidFill>
            <a:prstDash val="dash"/>
          </a:ln>
        </p:spPr>
        <p:style>
          <a:lnRef idx="1">
            <a:schemeClr val="dk1"/>
          </a:lnRef>
          <a:fillRef idx="0">
            <a:schemeClr val="dk1"/>
          </a:fillRef>
          <a:effectRef idx="0">
            <a:schemeClr val="dk1"/>
          </a:effectRef>
          <a:fontRef idx="minor">
            <a:schemeClr val="tx1"/>
          </a:fontRef>
        </p:style>
      </p:cxnSp>
      <p:cxnSp>
        <p:nvCxnSpPr>
          <p:cNvPr id="117" name="Straight Connector 116"/>
          <p:cNvCxnSpPr/>
          <p:nvPr/>
        </p:nvCxnSpPr>
        <p:spPr>
          <a:xfrm>
            <a:off x="8262309" y="1498315"/>
            <a:ext cx="0" cy="4726675"/>
          </a:xfrm>
          <a:prstGeom prst="line">
            <a:avLst/>
          </a:prstGeom>
          <a:ln w="9525">
            <a:solidFill>
              <a:schemeClr val="bg1"/>
            </a:solidFill>
            <a:prstDash val="dash"/>
          </a:ln>
        </p:spPr>
        <p:style>
          <a:lnRef idx="1">
            <a:schemeClr val="dk1"/>
          </a:lnRef>
          <a:fillRef idx="0">
            <a:schemeClr val="dk1"/>
          </a:fillRef>
          <a:effectRef idx="0">
            <a:schemeClr val="dk1"/>
          </a:effectRef>
          <a:fontRef idx="minor">
            <a:schemeClr val="tx1"/>
          </a:fontRef>
        </p:style>
      </p:cxnSp>
      <p:cxnSp>
        <p:nvCxnSpPr>
          <p:cNvPr id="118" name="Straight Connector 117"/>
          <p:cNvCxnSpPr/>
          <p:nvPr/>
        </p:nvCxnSpPr>
        <p:spPr>
          <a:xfrm>
            <a:off x="9382897" y="1498315"/>
            <a:ext cx="0" cy="4726675"/>
          </a:xfrm>
          <a:prstGeom prst="line">
            <a:avLst/>
          </a:prstGeom>
          <a:ln w="9525">
            <a:solidFill>
              <a:schemeClr val="bg1"/>
            </a:solidFill>
            <a:prstDash val="dash"/>
          </a:ln>
        </p:spPr>
        <p:style>
          <a:lnRef idx="1">
            <a:schemeClr val="dk1"/>
          </a:lnRef>
          <a:fillRef idx="0">
            <a:schemeClr val="dk1"/>
          </a:fillRef>
          <a:effectRef idx="0">
            <a:schemeClr val="dk1"/>
          </a:effectRef>
          <a:fontRef idx="minor">
            <a:schemeClr val="tx1"/>
          </a:fontRef>
        </p:style>
      </p:cxnSp>
      <p:grpSp>
        <p:nvGrpSpPr>
          <p:cNvPr id="119" name="Group 118"/>
          <p:cNvGrpSpPr/>
          <p:nvPr/>
        </p:nvGrpSpPr>
        <p:grpSpPr>
          <a:xfrm>
            <a:off x="172718" y="6540076"/>
            <a:ext cx="4108543" cy="228600"/>
            <a:chOff x="172718" y="6369598"/>
            <a:chExt cx="4108543" cy="228600"/>
          </a:xfrm>
        </p:grpSpPr>
        <p:sp>
          <p:nvSpPr>
            <p:cNvPr id="120" name="object 10"/>
            <p:cNvSpPr/>
            <p:nvPr/>
          </p:nvSpPr>
          <p:spPr>
            <a:xfrm rot="5400000">
              <a:off x="2629806" y="5980978"/>
              <a:ext cx="228600" cy="1005840"/>
            </a:xfrm>
            <a:custGeom>
              <a:avLst/>
              <a:gdLst/>
              <a:ahLst/>
              <a:cxnLst/>
              <a:rect l="l" t="t" r="r" b="b"/>
              <a:pathLst>
                <a:path w="218440" h="1438910">
                  <a:moveTo>
                    <a:pt x="0" y="0"/>
                  </a:moveTo>
                  <a:lnTo>
                    <a:pt x="217931" y="0"/>
                  </a:lnTo>
                  <a:lnTo>
                    <a:pt x="217931" y="1438656"/>
                  </a:lnTo>
                  <a:lnTo>
                    <a:pt x="0" y="1438656"/>
                  </a:lnTo>
                  <a:lnTo>
                    <a:pt x="0" y="0"/>
                  </a:lnTo>
                  <a:close/>
                </a:path>
              </a:pathLst>
            </a:custGeom>
            <a:solidFill>
              <a:schemeClr val="tx1">
                <a:lumMod val="65000"/>
                <a:lumOff val="35000"/>
              </a:schemeClr>
            </a:solidFill>
            <a:ln>
              <a:noFill/>
            </a:ln>
          </p:spPr>
          <p:txBody>
            <a:bodyPr vert="vert270" wrap="square" lIns="0" tIns="0" rIns="0" bIns="0" rtlCol="0" anchor="ctr"/>
            <a:lstStyle/>
            <a:p>
              <a:pPr algn="ctr">
                <a:lnSpc>
                  <a:spcPts val="1200"/>
                </a:lnSpc>
              </a:pPr>
              <a:r>
                <a:rPr lang="en-US" sz="1100" dirty="0" smtClean="0">
                  <a:solidFill>
                    <a:schemeClr val="tx1">
                      <a:lumMod val="85000"/>
                      <a:lumOff val="15000"/>
                    </a:schemeClr>
                  </a:solidFill>
                  <a:latin typeface="Oswald light" panose="020B0604020202020204" charset="0"/>
                </a:rPr>
                <a:t>CULTURE &amp; SKILLS</a:t>
              </a:r>
              <a:endParaRPr sz="1100" dirty="0">
                <a:solidFill>
                  <a:schemeClr val="tx1">
                    <a:lumMod val="85000"/>
                    <a:lumOff val="15000"/>
                  </a:schemeClr>
                </a:solidFill>
                <a:latin typeface="Oswald light" panose="020B0604020202020204" charset="0"/>
              </a:endParaRPr>
            </a:p>
          </p:txBody>
        </p:sp>
        <p:sp>
          <p:nvSpPr>
            <p:cNvPr id="121" name="object 13"/>
            <p:cNvSpPr/>
            <p:nvPr/>
          </p:nvSpPr>
          <p:spPr>
            <a:xfrm rot="5400000">
              <a:off x="1595572" y="5980978"/>
              <a:ext cx="228600" cy="1005840"/>
            </a:xfrm>
            <a:custGeom>
              <a:avLst/>
              <a:gdLst/>
              <a:ahLst/>
              <a:cxnLst/>
              <a:rect l="l" t="t" r="r" b="b"/>
              <a:pathLst>
                <a:path w="218440" h="1440179">
                  <a:moveTo>
                    <a:pt x="0" y="0"/>
                  </a:moveTo>
                  <a:lnTo>
                    <a:pt x="217931" y="0"/>
                  </a:lnTo>
                  <a:lnTo>
                    <a:pt x="217931" y="1440180"/>
                  </a:lnTo>
                  <a:lnTo>
                    <a:pt x="0" y="1440180"/>
                  </a:lnTo>
                  <a:lnTo>
                    <a:pt x="0" y="0"/>
                  </a:lnTo>
                  <a:close/>
                </a:path>
              </a:pathLst>
            </a:custGeom>
            <a:solidFill>
              <a:schemeClr val="tx1">
                <a:lumMod val="65000"/>
                <a:lumOff val="35000"/>
              </a:schemeClr>
            </a:solidFill>
            <a:ln>
              <a:noFill/>
            </a:ln>
          </p:spPr>
          <p:txBody>
            <a:bodyPr vert="vert270" wrap="square" lIns="0" tIns="0" rIns="0" bIns="0" rtlCol="0" anchor="ctr"/>
            <a:lstStyle/>
            <a:p>
              <a:pPr algn="ctr">
                <a:lnSpc>
                  <a:spcPts val="1200"/>
                </a:lnSpc>
              </a:pPr>
              <a:r>
                <a:rPr lang="en-US" sz="1100" dirty="0">
                  <a:solidFill>
                    <a:schemeClr val="tx1">
                      <a:lumMod val="85000"/>
                      <a:lumOff val="15000"/>
                    </a:schemeClr>
                  </a:solidFill>
                  <a:latin typeface="Oswald light" panose="020B0604020202020204" charset="0"/>
                </a:rPr>
                <a:t>IT Digitalization</a:t>
              </a:r>
              <a:endParaRPr sz="1100" dirty="0">
                <a:solidFill>
                  <a:schemeClr val="tx1">
                    <a:lumMod val="85000"/>
                    <a:lumOff val="15000"/>
                  </a:schemeClr>
                </a:solidFill>
                <a:latin typeface="Oswald light" panose="020B0604020202020204" charset="0"/>
              </a:endParaRPr>
            </a:p>
          </p:txBody>
        </p:sp>
        <p:sp>
          <p:nvSpPr>
            <p:cNvPr id="122" name="object 16"/>
            <p:cNvSpPr/>
            <p:nvPr/>
          </p:nvSpPr>
          <p:spPr>
            <a:xfrm rot="5400000">
              <a:off x="561338" y="5980978"/>
              <a:ext cx="228600" cy="1005840"/>
            </a:xfrm>
            <a:custGeom>
              <a:avLst/>
              <a:gdLst/>
              <a:ahLst/>
              <a:cxnLst/>
              <a:rect l="l" t="t" r="r" b="b"/>
              <a:pathLst>
                <a:path w="218440" h="1440179">
                  <a:moveTo>
                    <a:pt x="0" y="0"/>
                  </a:moveTo>
                  <a:lnTo>
                    <a:pt x="217931" y="0"/>
                  </a:lnTo>
                  <a:lnTo>
                    <a:pt x="217931" y="1440180"/>
                  </a:lnTo>
                  <a:lnTo>
                    <a:pt x="0" y="1440180"/>
                  </a:lnTo>
                  <a:lnTo>
                    <a:pt x="0" y="0"/>
                  </a:lnTo>
                  <a:close/>
                </a:path>
              </a:pathLst>
            </a:custGeom>
            <a:solidFill>
              <a:srgbClr val="FFC000"/>
            </a:solidFill>
            <a:ln>
              <a:noFill/>
            </a:ln>
          </p:spPr>
          <p:txBody>
            <a:bodyPr vert="vert270" wrap="square" lIns="0" tIns="0" rIns="0" bIns="0" rtlCol="0" anchor="ctr"/>
            <a:lstStyle/>
            <a:p>
              <a:pPr algn="ctr">
                <a:lnSpc>
                  <a:spcPts val="1200"/>
                </a:lnSpc>
              </a:pPr>
              <a:r>
                <a:rPr lang="en-US" sz="1100" dirty="0">
                  <a:solidFill>
                    <a:schemeClr val="bg1"/>
                  </a:solidFill>
                  <a:latin typeface="Oswald light" panose="020B0604020202020204" charset="0"/>
                </a:rPr>
                <a:t>DIGITAL SERVICES</a:t>
              </a:r>
              <a:endParaRPr sz="1100" dirty="0">
                <a:solidFill>
                  <a:schemeClr val="bg1"/>
                </a:solidFill>
                <a:latin typeface="Oswald light" panose="020B0604020202020204" charset="0"/>
              </a:endParaRPr>
            </a:p>
          </p:txBody>
        </p:sp>
        <p:sp>
          <p:nvSpPr>
            <p:cNvPr id="123" name="object 10"/>
            <p:cNvSpPr/>
            <p:nvPr/>
          </p:nvSpPr>
          <p:spPr>
            <a:xfrm rot="5400000">
              <a:off x="3664041" y="5980978"/>
              <a:ext cx="228600" cy="1005840"/>
            </a:xfrm>
            <a:custGeom>
              <a:avLst/>
              <a:gdLst/>
              <a:ahLst/>
              <a:cxnLst/>
              <a:rect l="l" t="t" r="r" b="b"/>
              <a:pathLst>
                <a:path w="218440" h="1438910">
                  <a:moveTo>
                    <a:pt x="0" y="0"/>
                  </a:moveTo>
                  <a:lnTo>
                    <a:pt x="217931" y="0"/>
                  </a:lnTo>
                  <a:lnTo>
                    <a:pt x="217931" y="1438656"/>
                  </a:lnTo>
                  <a:lnTo>
                    <a:pt x="0" y="1438656"/>
                  </a:lnTo>
                  <a:lnTo>
                    <a:pt x="0" y="0"/>
                  </a:lnTo>
                  <a:close/>
                </a:path>
              </a:pathLst>
            </a:custGeom>
            <a:solidFill>
              <a:schemeClr val="tx1">
                <a:lumMod val="65000"/>
                <a:lumOff val="35000"/>
              </a:schemeClr>
            </a:solidFill>
            <a:ln>
              <a:noFill/>
            </a:ln>
          </p:spPr>
          <p:txBody>
            <a:bodyPr vert="vert270" wrap="square" lIns="0" tIns="0" rIns="0" bIns="0" rtlCol="0" anchor="ctr"/>
            <a:lstStyle/>
            <a:p>
              <a:pPr algn="ctr">
                <a:lnSpc>
                  <a:spcPts val="1200"/>
                </a:lnSpc>
              </a:pPr>
              <a:r>
                <a:rPr lang="en-US" sz="1100" dirty="0" smtClean="0">
                  <a:solidFill>
                    <a:schemeClr val="tx1">
                      <a:lumMod val="85000"/>
                      <a:lumOff val="15000"/>
                    </a:schemeClr>
                  </a:solidFill>
                  <a:latin typeface="Oswald light" panose="020B0604020202020204" charset="0"/>
                </a:rPr>
                <a:t>NOF</a:t>
              </a:r>
              <a:endParaRPr sz="1100" dirty="0">
                <a:solidFill>
                  <a:schemeClr val="tx1">
                    <a:lumMod val="85000"/>
                    <a:lumOff val="15000"/>
                  </a:schemeClr>
                </a:solidFill>
                <a:latin typeface="Oswald light" panose="020B0604020202020204" charset="0"/>
              </a:endParaRPr>
            </a:p>
          </p:txBody>
        </p:sp>
      </p:grpSp>
    </p:spTree>
    <p:extLst>
      <p:ext uri="{BB962C8B-B14F-4D97-AF65-F5344CB8AC3E}">
        <p14:creationId xmlns:p14="http://schemas.microsoft.com/office/powerpoint/2010/main" val="35449710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4" name="Rectangle 223"/>
          <p:cNvSpPr/>
          <p:nvPr/>
        </p:nvSpPr>
        <p:spPr>
          <a:xfrm>
            <a:off x="1828800" y="492687"/>
            <a:ext cx="9658352" cy="38232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895916" fontAlgn="base">
              <a:spcBef>
                <a:spcPct val="0"/>
              </a:spcBef>
              <a:spcAft>
                <a:spcPct val="0"/>
              </a:spcAft>
            </a:pPr>
            <a:r>
              <a:rPr lang="en-US" sz="2400" b="1" kern="0" dirty="0" smtClean="0">
                <a:solidFill>
                  <a:schemeClr val="bg1"/>
                </a:solidFill>
                <a:latin typeface="Oswald Regular" panose="020B0604020202020204" charset="0"/>
                <a:cs typeface="Arial" pitchFamily="34" charset="0"/>
              </a:rPr>
              <a:t>Enabling Speed &amp; Agility Using An Overlay Solution Instead Of Rip And Replace</a:t>
            </a:r>
            <a:endParaRPr lang="en-US" sz="2400" b="1" kern="0" dirty="0">
              <a:solidFill>
                <a:schemeClr val="bg1"/>
              </a:solidFill>
              <a:latin typeface="Oswald Regular" panose="020B0604020202020204" charset="0"/>
              <a:cs typeface="Arial" pitchFamily="34" charset="0"/>
            </a:endParaRPr>
          </a:p>
        </p:txBody>
      </p:sp>
      <p:pic>
        <p:nvPicPr>
          <p:cNvPr id="87" name="Picture 10" descr="Mahindra Logo.png"/>
          <p:cNvPicPr>
            <a:picLocks noChangeAspect="1"/>
          </p:cNvPicPr>
          <p:nvPr/>
        </p:nvPicPr>
        <p:blipFill>
          <a:blip r:embed="rId3" cstate="print">
            <a:biLevel thresh="25000"/>
            <a:extLst>
              <a:ext uri="{28A0092B-C50C-407E-A947-70E740481C1C}">
                <a14:useLocalDpi xmlns:a14="http://schemas.microsoft.com/office/drawing/2010/main"/>
              </a:ext>
            </a:extLst>
          </a:blip>
          <a:srcRect/>
          <a:stretch>
            <a:fillRect/>
          </a:stretch>
        </p:blipFill>
        <p:spPr bwMode="gray">
          <a:xfrm>
            <a:off x="11275544" y="44347"/>
            <a:ext cx="89895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87"/>
          <p:cNvPicPr>
            <a:picLocks noChangeAspect="1"/>
          </p:cNvPicPr>
          <p:nvPr/>
        </p:nvPicPr>
        <p:blipFill>
          <a:blip r:embed="rId4"/>
          <a:stretch>
            <a:fillRect/>
          </a:stretch>
        </p:blipFill>
        <p:spPr>
          <a:xfrm>
            <a:off x="1" y="-1"/>
            <a:ext cx="2736937" cy="981636"/>
          </a:xfrm>
          <a:prstGeom prst="rect">
            <a:avLst/>
          </a:prstGeom>
        </p:spPr>
      </p:pic>
      <p:grpSp>
        <p:nvGrpSpPr>
          <p:cNvPr id="89" name="Group 88"/>
          <p:cNvGrpSpPr/>
          <p:nvPr/>
        </p:nvGrpSpPr>
        <p:grpSpPr>
          <a:xfrm>
            <a:off x="172718" y="6540076"/>
            <a:ext cx="4108543" cy="228600"/>
            <a:chOff x="172718" y="6369598"/>
            <a:chExt cx="4108543" cy="228600"/>
          </a:xfrm>
        </p:grpSpPr>
        <p:sp>
          <p:nvSpPr>
            <p:cNvPr id="90" name="object 10"/>
            <p:cNvSpPr/>
            <p:nvPr/>
          </p:nvSpPr>
          <p:spPr>
            <a:xfrm rot="5400000">
              <a:off x="2629806" y="5980978"/>
              <a:ext cx="228600" cy="1005840"/>
            </a:xfrm>
            <a:custGeom>
              <a:avLst/>
              <a:gdLst/>
              <a:ahLst/>
              <a:cxnLst/>
              <a:rect l="l" t="t" r="r" b="b"/>
              <a:pathLst>
                <a:path w="218440" h="1438910">
                  <a:moveTo>
                    <a:pt x="0" y="0"/>
                  </a:moveTo>
                  <a:lnTo>
                    <a:pt x="217931" y="0"/>
                  </a:lnTo>
                  <a:lnTo>
                    <a:pt x="217931" y="1438656"/>
                  </a:lnTo>
                  <a:lnTo>
                    <a:pt x="0" y="1438656"/>
                  </a:lnTo>
                  <a:lnTo>
                    <a:pt x="0" y="0"/>
                  </a:lnTo>
                  <a:close/>
                </a:path>
              </a:pathLst>
            </a:custGeom>
            <a:solidFill>
              <a:schemeClr val="tx1">
                <a:lumMod val="65000"/>
                <a:lumOff val="35000"/>
              </a:schemeClr>
            </a:solidFill>
            <a:ln>
              <a:noFill/>
            </a:ln>
          </p:spPr>
          <p:txBody>
            <a:bodyPr vert="vert270" wrap="square" lIns="0" tIns="0" rIns="0" bIns="0" rtlCol="0" anchor="ctr"/>
            <a:lstStyle/>
            <a:p>
              <a:pPr algn="ctr">
                <a:lnSpc>
                  <a:spcPts val="1200"/>
                </a:lnSpc>
              </a:pPr>
              <a:r>
                <a:rPr lang="en-US" sz="1100" dirty="0" smtClean="0">
                  <a:solidFill>
                    <a:schemeClr val="tx1">
                      <a:lumMod val="85000"/>
                      <a:lumOff val="15000"/>
                    </a:schemeClr>
                  </a:solidFill>
                  <a:latin typeface="Oswald light" panose="020B0604020202020204" charset="0"/>
                </a:rPr>
                <a:t>CULTURE &amp; SKILLS</a:t>
              </a:r>
              <a:endParaRPr sz="1100" dirty="0">
                <a:solidFill>
                  <a:schemeClr val="tx1">
                    <a:lumMod val="85000"/>
                    <a:lumOff val="15000"/>
                  </a:schemeClr>
                </a:solidFill>
                <a:latin typeface="Oswald light" panose="020B0604020202020204" charset="0"/>
              </a:endParaRPr>
            </a:p>
          </p:txBody>
        </p:sp>
        <p:sp>
          <p:nvSpPr>
            <p:cNvPr id="91" name="object 13"/>
            <p:cNvSpPr/>
            <p:nvPr/>
          </p:nvSpPr>
          <p:spPr>
            <a:xfrm rot="5400000">
              <a:off x="1595572" y="5980978"/>
              <a:ext cx="228600" cy="1005840"/>
            </a:xfrm>
            <a:custGeom>
              <a:avLst/>
              <a:gdLst/>
              <a:ahLst/>
              <a:cxnLst/>
              <a:rect l="l" t="t" r="r" b="b"/>
              <a:pathLst>
                <a:path w="218440" h="1440179">
                  <a:moveTo>
                    <a:pt x="0" y="0"/>
                  </a:moveTo>
                  <a:lnTo>
                    <a:pt x="217931" y="0"/>
                  </a:lnTo>
                  <a:lnTo>
                    <a:pt x="217931" y="1440180"/>
                  </a:lnTo>
                  <a:lnTo>
                    <a:pt x="0" y="1440180"/>
                  </a:lnTo>
                  <a:lnTo>
                    <a:pt x="0" y="0"/>
                  </a:lnTo>
                  <a:close/>
                </a:path>
              </a:pathLst>
            </a:custGeom>
            <a:solidFill>
              <a:srgbClr val="FFC000"/>
            </a:solidFill>
            <a:ln>
              <a:noFill/>
            </a:ln>
          </p:spPr>
          <p:txBody>
            <a:bodyPr vert="vert270" wrap="square" lIns="0" tIns="0" rIns="0" bIns="0" rtlCol="0" anchor="ctr"/>
            <a:lstStyle/>
            <a:p>
              <a:pPr algn="ctr">
                <a:lnSpc>
                  <a:spcPts val="1200"/>
                </a:lnSpc>
              </a:pPr>
              <a:r>
                <a:rPr lang="en-US" sz="1100" dirty="0">
                  <a:solidFill>
                    <a:schemeClr val="bg1"/>
                  </a:solidFill>
                  <a:latin typeface="Oswald light" panose="020B0604020202020204" charset="0"/>
                </a:rPr>
                <a:t>IT Digitalization</a:t>
              </a:r>
              <a:endParaRPr sz="1100" dirty="0">
                <a:solidFill>
                  <a:schemeClr val="bg1"/>
                </a:solidFill>
                <a:latin typeface="Oswald light" panose="020B0604020202020204" charset="0"/>
              </a:endParaRPr>
            </a:p>
          </p:txBody>
        </p:sp>
        <p:sp>
          <p:nvSpPr>
            <p:cNvPr id="92" name="object 16"/>
            <p:cNvSpPr/>
            <p:nvPr/>
          </p:nvSpPr>
          <p:spPr>
            <a:xfrm rot="5400000">
              <a:off x="561338" y="5980978"/>
              <a:ext cx="228600" cy="1005840"/>
            </a:xfrm>
            <a:custGeom>
              <a:avLst/>
              <a:gdLst/>
              <a:ahLst/>
              <a:cxnLst/>
              <a:rect l="l" t="t" r="r" b="b"/>
              <a:pathLst>
                <a:path w="218440" h="1440179">
                  <a:moveTo>
                    <a:pt x="0" y="0"/>
                  </a:moveTo>
                  <a:lnTo>
                    <a:pt x="217931" y="0"/>
                  </a:lnTo>
                  <a:lnTo>
                    <a:pt x="217931" y="1440180"/>
                  </a:lnTo>
                  <a:lnTo>
                    <a:pt x="0" y="1440180"/>
                  </a:lnTo>
                  <a:lnTo>
                    <a:pt x="0" y="0"/>
                  </a:lnTo>
                  <a:close/>
                </a:path>
              </a:pathLst>
            </a:custGeom>
            <a:solidFill>
              <a:schemeClr val="tx1">
                <a:lumMod val="65000"/>
                <a:lumOff val="35000"/>
              </a:schemeClr>
            </a:solidFill>
            <a:ln>
              <a:noFill/>
            </a:ln>
          </p:spPr>
          <p:txBody>
            <a:bodyPr vert="vert270" wrap="square" lIns="0" tIns="0" rIns="0" bIns="0" rtlCol="0" anchor="ctr"/>
            <a:lstStyle/>
            <a:p>
              <a:pPr algn="ctr">
                <a:lnSpc>
                  <a:spcPts val="1200"/>
                </a:lnSpc>
              </a:pPr>
              <a:r>
                <a:rPr lang="en-US" sz="1100" dirty="0">
                  <a:solidFill>
                    <a:schemeClr val="tx1">
                      <a:lumMod val="85000"/>
                      <a:lumOff val="15000"/>
                    </a:schemeClr>
                  </a:solidFill>
                  <a:latin typeface="Oswald light" panose="020B0604020202020204" charset="0"/>
                </a:rPr>
                <a:t>DIGITAL SERVICES</a:t>
              </a:r>
              <a:endParaRPr sz="1100" dirty="0">
                <a:solidFill>
                  <a:schemeClr val="tx1">
                    <a:lumMod val="85000"/>
                    <a:lumOff val="15000"/>
                  </a:schemeClr>
                </a:solidFill>
                <a:latin typeface="Oswald light" panose="020B0604020202020204" charset="0"/>
              </a:endParaRPr>
            </a:p>
          </p:txBody>
        </p:sp>
        <p:sp>
          <p:nvSpPr>
            <p:cNvPr id="93" name="object 10"/>
            <p:cNvSpPr/>
            <p:nvPr/>
          </p:nvSpPr>
          <p:spPr>
            <a:xfrm rot="5400000">
              <a:off x="3664041" y="5980978"/>
              <a:ext cx="228600" cy="1005840"/>
            </a:xfrm>
            <a:custGeom>
              <a:avLst/>
              <a:gdLst/>
              <a:ahLst/>
              <a:cxnLst/>
              <a:rect l="l" t="t" r="r" b="b"/>
              <a:pathLst>
                <a:path w="218440" h="1438910">
                  <a:moveTo>
                    <a:pt x="0" y="0"/>
                  </a:moveTo>
                  <a:lnTo>
                    <a:pt x="217931" y="0"/>
                  </a:lnTo>
                  <a:lnTo>
                    <a:pt x="217931" y="1438656"/>
                  </a:lnTo>
                  <a:lnTo>
                    <a:pt x="0" y="1438656"/>
                  </a:lnTo>
                  <a:lnTo>
                    <a:pt x="0" y="0"/>
                  </a:lnTo>
                  <a:close/>
                </a:path>
              </a:pathLst>
            </a:custGeom>
            <a:solidFill>
              <a:schemeClr val="tx1">
                <a:lumMod val="65000"/>
                <a:lumOff val="35000"/>
              </a:schemeClr>
            </a:solidFill>
            <a:ln>
              <a:noFill/>
            </a:ln>
          </p:spPr>
          <p:txBody>
            <a:bodyPr vert="vert270" wrap="square" lIns="0" tIns="0" rIns="0" bIns="0" rtlCol="0" anchor="ctr"/>
            <a:lstStyle/>
            <a:p>
              <a:pPr algn="ctr">
                <a:lnSpc>
                  <a:spcPts val="1200"/>
                </a:lnSpc>
              </a:pPr>
              <a:r>
                <a:rPr lang="en-US" sz="1100" dirty="0" smtClean="0">
                  <a:solidFill>
                    <a:schemeClr val="tx1">
                      <a:lumMod val="85000"/>
                      <a:lumOff val="15000"/>
                    </a:schemeClr>
                  </a:solidFill>
                  <a:latin typeface="Oswald light" panose="020B0604020202020204" charset="0"/>
                </a:rPr>
                <a:t>NOF</a:t>
              </a:r>
              <a:endParaRPr sz="1100" dirty="0">
                <a:solidFill>
                  <a:schemeClr val="tx1">
                    <a:lumMod val="85000"/>
                    <a:lumOff val="15000"/>
                  </a:schemeClr>
                </a:solidFill>
                <a:latin typeface="Oswald light" panose="020B0604020202020204" charset="0"/>
              </a:endParaRPr>
            </a:p>
          </p:txBody>
        </p:sp>
      </p:grpSp>
      <p:grpSp>
        <p:nvGrpSpPr>
          <p:cNvPr id="2" name="Group 1"/>
          <p:cNvGrpSpPr/>
          <p:nvPr/>
        </p:nvGrpSpPr>
        <p:grpSpPr>
          <a:xfrm>
            <a:off x="211608" y="1474323"/>
            <a:ext cx="11683377" cy="4515840"/>
            <a:chOff x="661761" y="1783478"/>
            <a:chExt cx="8467344" cy="3272784"/>
          </a:xfrm>
        </p:grpSpPr>
        <p:sp>
          <p:nvSpPr>
            <p:cNvPr id="245" name="object 3"/>
            <p:cNvSpPr txBox="1"/>
            <p:nvPr/>
          </p:nvSpPr>
          <p:spPr>
            <a:xfrm>
              <a:off x="8309955" y="1857428"/>
              <a:ext cx="819150" cy="505130"/>
            </a:xfrm>
            <a:prstGeom prst="rect">
              <a:avLst/>
            </a:prstGeom>
          </p:spPr>
          <p:txBody>
            <a:bodyPr vert="horz" wrap="square" lIns="0" tIns="80645" rIns="0" bIns="0" rtlCol="0">
              <a:spAutoFit/>
            </a:bodyPr>
            <a:lstStyle/>
            <a:p>
              <a:pPr marL="12700">
                <a:spcBef>
                  <a:spcPts val="635"/>
                </a:spcBef>
              </a:pPr>
              <a:r>
                <a:rPr sz="1100" spc="-5" dirty="0">
                  <a:solidFill>
                    <a:schemeClr val="bg1"/>
                  </a:solidFill>
                  <a:latin typeface="Oswald light" panose="020B0604020202020204" charset="0"/>
                  <a:cs typeface="Arial"/>
                </a:rPr>
                <a:t>OMNI-CHANNEL</a:t>
              </a:r>
              <a:endParaRPr sz="1100">
                <a:solidFill>
                  <a:schemeClr val="bg1"/>
                </a:solidFill>
                <a:latin typeface="Oswald light" panose="020B0604020202020204" charset="0"/>
                <a:cs typeface="Arial"/>
              </a:endParaRPr>
            </a:p>
            <a:p>
              <a:pPr marL="12700">
                <a:spcBef>
                  <a:spcPts val="595"/>
                </a:spcBef>
              </a:pPr>
              <a:r>
                <a:rPr sz="1200" dirty="0">
                  <a:solidFill>
                    <a:schemeClr val="bg1"/>
                  </a:solidFill>
                  <a:latin typeface="Oswald light" panose="020B0604020202020204" charset="0"/>
                  <a:cs typeface="Arial"/>
                </a:rPr>
                <a:t>Wherever</a:t>
              </a:r>
              <a:r>
                <a:rPr sz="1200" spc="-55" dirty="0">
                  <a:solidFill>
                    <a:schemeClr val="bg1"/>
                  </a:solidFill>
                  <a:latin typeface="Oswald light" panose="020B0604020202020204" charset="0"/>
                  <a:cs typeface="Arial"/>
                </a:rPr>
                <a:t> </a:t>
              </a:r>
              <a:r>
                <a:rPr sz="1200" spc="-5" dirty="0">
                  <a:solidFill>
                    <a:schemeClr val="bg1"/>
                  </a:solidFill>
                  <a:latin typeface="Oswald light" panose="020B0604020202020204" charset="0"/>
                  <a:cs typeface="Arial"/>
                </a:rPr>
                <a:t>you</a:t>
              </a:r>
              <a:endParaRPr sz="1200">
                <a:solidFill>
                  <a:schemeClr val="bg1"/>
                </a:solidFill>
                <a:latin typeface="Oswald light" panose="020B0604020202020204" charset="0"/>
                <a:cs typeface="Arial"/>
              </a:endParaRPr>
            </a:p>
            <a:p>
              <a:pPr marL="12700"/>
              <a:r>
                <a:rPr sz="1200" spc="-5" dirty="0">
                  <a:solidFill>
                    <a:schemeClr val="bg1"/>
                  </a:solidFill>
                  <a:latin typeface="Oswald light" panose="020B0604020202020204" charset="0"/>
                  <a:cs typeface="Arial"/>
                </a:rPr>
                <a:t>want </a:t>
              </a:r>
              <a:r>
                <a:rPr sz="1200" dirty="0">
                  <a:solidFill>
                    <a:schemeClr val="bg1"/>
                  </a:solidFill>
                  <a:latin typeface="Oswald light" panose="020B0604020202020204" charset="0"/>
                  <a:cs typeface="Arial"/>
                </a:rPr>
                <a:t>to</a:t>
              </a:r>
              <a:r>
                <a:rPr sz="1200" spc="-25" dirty="0">
                  <a:solidFill>
                    <a:schemeClr val="bg1"/>
                  </a:solidFill>
                  <a:latin typeface="Oswald light" panose="020B0604020202020204" charset="0"/>
                  <a:cs typeface="Arial"/>
                </a:rPr>
                <a:t> </a:t>
              </a:r>
              <a:r>
                <a:rPr sz="1200" dirty="0">
                  <a:solidFill>
                    <a:schemeClr val="bg1"/>
                  </a:solidFill>
                  <a:latin typeface="Oswald light" panose="020B0604020202020204" charset="0"/>
                  <a:cs typeface="Arial"/>
                </a:rPr>
                <a:t>buy</a:t>
              </a:r>
              <a:endParaRPr sz="1200">
                <a:solidFill>
                  <a:schemeClr val="bg1"/>
                </a:solidFill>
                <a:latin typeface="Oswald light" panose="020B0604020202020204" charset="0"/>
                <a:cs typeface="Arial"/>
              </a:endParaRPr>
            </a:p>
          </p:txBody>
        </p:sp>
        <p:sp>
          <p:nvSpPr>
            <p:cNvPr id="246" name="object 4"/>
            <p:cNvSpPr/>
            <p:nvPr/>
          </p:nvSpPr>
          <p:spPr>
            <a:xfrm>
              <a:off x="661761" y="2338788"/>
              <a:ext cx="129441" cy="97180"/>
            </a:xfrm>
            <a:prstGeom prst="rect">
              <a:avLst/>
            </a:prstGeom>
            <a:blipFill>
              <a:blip r:embed="rId5"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3200" i="0" u="none" strike="noStrike" kern="0" cap="none" spc="0" normalizeH="0" baseline="0" noProof="0" smtClean="0">
                <a:ln>
                  <a:noFill/>
                </a:ln>
                <a:solidFill>
                  <a:schemeClr val="bg1"/>
                </a:solidFill>
                <a:effectLst/>
                <a:uLnTx/>
                <a:uFillTx/>
                <a:latin typeface="Oswald light" panose="020B0604020202020204" charset="0"/>
              </a:endParaRPr>
            </a:p>
          </p:txBody>
        </p:sp>
        <p:sp>
          <p:nvSpPr>
            <p:cNvPr id="247" name="object 5"/>
            <p:cNvSpPr/>
            <p:nvPr/>
          </p:nvSpPr>
          <p:spPr>
            <a:xfrm>
              <a:off x="661761" y="2969724"/>
              <a:ext cx="129441" cy="97180"/>
            </a:xfrm>
            <a:prstGeom prst="rect">
              <a:avLst/>
            </a:prstGeom>
            <a:blipFill>
              <a:blip r:embed="rId6"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3200" i="0" u="none" strike="noStrike" kern="0" cap="none" spc="0" normalizeH="0" baseline="0" noProof="0" smtClean="0">
                <a:ln>
                  <a:noFill/>
                </a:ln>
                <a:solidFill>
                  <a:schemeClr val="bg1"/>
                </a:solidFill>
                <a:effectLst/>
                <a:uLnTx/>
                <a:uFillTx/>
                <a:latin typeface="Oswald light" panose="020B0604020202020204" charset="0"/>
              </a:endParaRPr>
            </a:p>
          </p:txBody>
        </p:sp>
        <p:sp>
          <p:nvSpPr>
            <p:cNvPr id="248" name="object 6"/>
            <p:cNvSpPr/>
            <p:nvPr/>
          </p:nvSpPr>
          <p:spPr>
            <a:xfrm>
              <a:off x="661761" y="3600660"/>
              <a:ext cx="129441" cy="97180"/>
            </a:xfrm>
            <a:prstGeom prst="rect">
              <a:avLst/>
            </a:prstGeom>
            <a:blipFill>
              <a:blip r:embed="rId5"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3200" i="0" u="none" strike="noStrike" kern="0" cap="none" spc="0" normalizeH="0" baseline="0" noProof="0" smtClean="0">
                <a:ln>
                  <a:noFill/>
                </a:ln>
                <a:solidFill>
                  <a:schemeClr val="bg1"/>
                </a:solidFill>
                <a:effectLst/>
                <a:uLnTx/>
                <a:uFillTx/>
                <a:latin typeface="Oswald light" panose="020B0604020202020204" charset="0"/>
              </a:endParaRPr>
            </a:p>
          </p:txBody>
        </p:sp>
        <p:sp>
          <p:nvSpPr>
            <p:cNvPr id="249" name="object 7"/>
            <p:cNvSpPr/>
            <p:nvPr/>
          </p:nvSpPr>
          <p:spPr>
            <a:xfrm>
              <a:off x="888838" y="2151905"/>
              <a:ext cx="1620520" cy="459105"/>
            </a:xfrm>
            <a:custGeom>
              <a:avLst/>
              <a:gdLst/>
              <a:ahLst/>
              <a:cxnLst/>
              <a:rect l="l" t="t" r="r" b="b"/>
              <a:pathLst>
                <a:path w="1620520" h="459105">
                  <a:moveTo>
                    <a:pt x="1600834" y="0"/>
                  </a:moveTo>
                  <a:lnTo>
                    <a:pt x="19113" y="0"/>
                  </a:lnTo>
                  <a:lnTo>
                    <a:pt x="11674" y="1496"/>
                  </a:lnTo>
                  <a:lnTo>
                    <a:pt x="5599" y="5587"/>
                  </a:lnTo>
                  <a:lnTo>
                    <a:pt x="1502" y="11680"/>
                  </a:lnTo>
                  <a:lnTo>
                    <a:pt x="0" y="19176"/>
                  </a:lnTo>
                  <a:lnTo>
                    <a:pt x="0" y="439547"/>
                  </a:lnTo>
                  <a:lnTo>
                    <a:pt x="1502" y="447043"/>
                  </a:lnTo>
                  <a:lnTo>
                    <a:pt x="5599" y="453136"/>
                  </a:lnTo>
                  <a:lnTo>
                    <a:pt x="11674" y="457227"/>
                  </a:lnTo>
                  <a:lnTo>
                    <a:pt x="19113" y="458724"/>
                  </a:lnTo>
                  <a:lnTo>
                    <a:pt x="1600834" y="458724"/>
                  </a:lnTo>
                  <a:lnTo>
                    <a:pt x="1608331" y="457227"/>
                  </a:lnTo>
                  <a:lnTo>
                    <a:pt x="1614423" y="453136"/>
                  </a:lnTo>
                  <a:lnTo>
                    <a:pt x="1618515" y="447043"/>
                  </a:lnTo>
                  <a:lnTo>
                    <a:pt x="1620012" y="439547"/>
                  </a:lnTo>
                  <a:lnTo>
                    <a:pt x="1620012" y="19176"/>
                  </a:lnTo>
                  <a:lnTo>
                    <a:pt x="1618515" y="11680"/>
                  </a:lnTo>
                  <a:lnTo>
                    <a:pt x="1614424" y="5587"/>
                  </a:lnTo>
                  <a:lnTo>
                    <a:pt x="1608331" y="1496"/>
                  </a:lnTo>
                  <a:lnTo>
                    <a:pt x="1600834" y="0"/>
                  </a:lnTo>
                  <a:close/>
                </a:path>
              </a:pathLst>
            </a:custGeom>
            <a:solidFill>
              <a:schemeClr val="bg1">
                <a:lumMod val="65000"/>
              </a:scheme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i="0" u="none" strike="noStrike" kern="0" cap="none" spc="0" normalizeH="0" baseline="0" noProof="0" smtClean="0">
                <a:ln>
                  <a:noFill/>
                </a:ln>
                <a:solidFill>
                  <a:schemeClr val="bg1"/>
                </a:solidFill>
                <a:effectLst/>
                <a:uLnTx/>
                <a:uFillTx/>
                <a:latin typeface="Oswald light" panose="020B0604020202020204" charset="0"/>
              </a:endParaRPr>
            </a:p>
          </p:txBody>
        </p:sp>
        <p:sp>
          <p:nvSpPr>
            <p:cNvPr id="250" name="object 8"/>
            <p:cNvSpPr/>
            <p:nvPr/>
          </p:nvSpPr>
          <p:spPr>
            <a:xfrm>
              <a:off x="888838" y="2151905"/>
              <a:ext cx="1620520" cy="459105"/>
            </a:xfrm>
            <a:custGeom>
              <a:avLst/>
              <a:gdLst/>
              <a:ahLst/>
              <a:cxnLst/>
              <a:rect l="l" t="t" r="r" b="b"/>
              <a:pathLst>
                <a:path w="1620520" h="459105">
                  <a:moveTo>
                    <a:pt x="0" y="19176"/>
                  </a:moveTo>
                  <a:lnTo>
                    <a:pt x="1502" y="11680"/>
                  </a:lnTo>
                  <a:lnTo>
                    <a:pt x="5599" y="5587"/>
                  </a:lnTo>
                  <a:lnTo>
                    <a:pt x="11674" y="1496"/>
                  </a:lnTo>
                  <a:lnTo>
                    <a:pt x="19113" y="0"/>
                  </a:lnTo>
                  <a:lnTo>
                    <a:pt x="1600834" y="0"/>
                  </a:lnTo>
                  <a:lnTo>
                    <a:pt x="1608331" y="1496"/>
                  </a:lnTo>
                  <a:lnTo>
                    <a:pt x="1614424" y="5587"/>
                  </a:lnTo>
                  <a:lnTo>
                    <a:pt x="1618515" y="11680"/>
                  </a:lnTo>
                  <a:lnTo>
                    <a:pt x="1620012" y="19176"/>
                  </a:lnTo>
                  <a:lnTo>
                    <a:pt x="1620012" y="439547"/>
                  </a:lnTo>
                  <a:lnTo>
                    <a:pt x="1618515" y="447043"/>
                  </a:lnTo>
                  <a:lnTo>
                    <a:pt x="1614423" y="453136"/>
                  </a:lnTo>
                  <a:lnTo>
                    <a:pt x="1608331" y="457227"/>
                  </a:lnTo>
                  <a:lnTo>
                    <a:pt x="1600834" y="458724"/>
                  </a:lnTo>
                  <a:lnTo>
                    <a:pt x="19113" y="458724"/>
                  </a:lnTo>
                  <a:lnTo>
                    <a:pt x="11674" y="457227"/>
                  </a:lnTo>
                  <a:lnTo>
                    <a:pt x="5599" y="453136"/>
                  </a:lnTo>
                  <a:lnTo>
                    <a:pt x="1502" y="447043"/>
                  </a:lnTo>
                  <a:lnTo>
                    <a:pt x="0" y="439547"/>
                  </a:lnTo>
                  <a:lnTo>
                    <a:pt x="0" y="19176"/>
                  </a:lnTo>
                  <a:close/>
                </a:path>
              </a:pathLst>
            </a:custGeom>
            <a:ln w="6095">
              <a:solidFill>
                <a:srgbClr val="FFF7EB"/>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3200" i="0" u="none" strike="noStrike" kern="0" cap="none" spc="0" normalizeH="0" baseline="0" noProof="0" smtClean="0">
                <a:ln>
                  <a:noFill/>
                </a:ln>
                <a:solidFill>
                  <a:schemeClr val="bg1"/>
                </a:solidFill>
                <a:effectLst/>
                <a:uLnTx/>
                <a:uFillTx/>
                <a:latin typeface="Oswald light" panose="020B0604020202020204" charset="0"/>
              </a:endParaRPr>
            </a:p>
          </p:txBody>
        </p:sp>
        <p:sp>
          <p:nvSpPr>
            <p:cNvPr id="251" name="object 9"/>
            <p:cNvSpPr txBox="1"/>
            <p:nvPr/>
          </p:nvSpPr>
          <p:spPr>
            <a:xfrm>
              <a:off x="1214161" y="2228486"/>
              <a:ext cx="807085" cy="276962"/>
            </a:xfrm>
            <a:prstGeom prst="rect">
              <a:avLst/>
            </a:prstGeom>
          </p:spPr>
          <p:txBody>
            <a:bodyPr vert="horz" wrap="square" lIns="0" tIns="12700" rIns="0" bIns="0" rtlCol="0">
              <a:spAutoFit/>
            </a:bodyPr>
            <a:lstStyle/>
            <a:p>
              <a:pPr marL="12700">
                <a:spcBef>
                  <a:spcPts val="100"/>
                </a:spcBef>
              </a:pPr>
              <a:r>
                <a:rPr sz="1200" spc="-25" dirty="0">
                  <a:solidFill>
                    <a:schemeClr val="bg1"/>
                  </a:solidFill>
                  <a:latin typeface="Oswald light" panose="020B0604020202020204" charset="0"/>
                  <a:cs typeface="Arial"/>
                </a:rPr>
                <a:t>Consistent</a:t>
              </a:r>
              <a:endParaRPr sz="1200" dirty="0">
                <a:solidFill>
                  <a:schemeClr val="bg1"/>
                </a:solidFill>
                <a:latin typeface="Oswald light" panose="020B0604020202020204" charset="0"/>
                <a:cs typeface="Arial"/>
              </a:endParaRPr>
            </a:p>
            <a:p>
              <a:pPr marL="12700"/>
              <a:r>
                <a:rPr sz="1200" spc="-25" dirty="0">
                  <a:solidFill>
                    <a:schemeClr val="bg1"/>
                  </a:solidFill>
                  <a:latin typeface="Oswald light" panose="020B0604020202020204" charset="0"/>
                  <a:cs typeface="Arial"/>
                </a:rPr>
                <a:t>Customer</a:t>
              </a:r>
              <a:r>
                <a:rPr sz="1200" spc="-75" dirty="0">
                  <a:solidFill>
                    <a:schemeClr val="bg1"/>
                  </a:solidFill>
                  <a:latin typeface="Oswald light" panose="020B0604020202020204" charset="0"/>
                  <a:cs typeface="Arial"/>
                </a:rPr>
                <a:t> </a:t>
              </a:r>
              <a:r>
                <a:rPr sz="1200" spc="-20" dirty="0">
                  <a:solidFill>
                    <a:schemeClr val="bg1"/>
                  </a:solidFill>
                  <a:latin typeface="Oswald light" panose="020B0604020202020204" charset="0"/>
                  <a:cs typeface="Arial"/>
                </a:rPr>
                <a:t>Data</a:t>
              </a:r>
              <a:endParaRPr sz="1200" dirty="0">
                <a:solidFill>
                  <a:schemeClr val="bg1"/>
                </a:solidFill>
                <a:latin typeface="Oswald light" panose="020B0604020202020204" charset="0"/>
                <a:cs typeface="Arial"/>
              </a:endParaRPr>
            </a:p>
          </p:txBody>
        </p:sp>
        <p:sp>
          <p:nvSpPr>
            <p:cNvPr id="252" name="object 10"/>
            <p:cNvSpPr txBox="1"/>
            <p:nvPr/>
          </p:nvSpPr>
          <p:spPr>
            <a:xfrm>
              <a:off x="967882" y="2276618"/>
              <a:ext cx="114935" cy="233280"/>
            </a:xfrm>
            <a:prstGeom prst="rect">
              <a:avLst/>
            </a:prstGeom>
          </p:spPr>
          <p:txBody>
            <a:bodyPr vert="horz" wrap="square" lIns="0" tIns="13970" rIns="0" bIns="0" rtlCol="0">
              <a:spAutoFit/>
            </a:bodyPr>
            <a:lstStyle/>
            <a:p>
              <a:pPr marL="12700">
                <a:spcBef>
                  <a:spcPts val="110"/>
                </a:spcBef>
              </a:pPr>
              <a:r>
                <a:rPr sz="2000" spc="5" dirty="0">
                  <a:solidFill>
                    <a:schemeClr val="bg1"/>
                  </a:solidFill>
                  <a:latin typeface="Oswald light" panose="020B0604020202020204" charset="0"/>
                  <a:cs typeface="Arial"/>
                </a:rPr>
                <a:t>1</a:t>
              </a:r>
              <a:endParaRPr sz="2000">
                <a:solidFill>
                  <a:schemeClr val="bg1"/>
                </a:solidFill>
                <a:latin typeface="Oswald light" panose="020B0604020202020204" charset="0"/>
                <a:cs typeface="Arial"/>
              </a:endParaRPr>
            </a:p>
          </p:txBody>
        </p:sp>
        <p:sp>
          <p:nvSpPr>
            <p:cNvPr id="253" name="object 11"/>
            <p:cNvSpPr/>
            <p:nvPr/>
          </p:nvSpPr>
          <p:spPr>
            <a:xfrm>
              <a:off x="1135725" y="2237248"/>
              <a:ext cx="0" cy="297180"/>
            </a:xfrm>
            <a:custGeom>
              <a:avLst/>
              <a:gdLst/>
              <a:ahLst/>
              <a:cxnLst/>
              <a:rect l="l" t="t" r="r" b="b"/>
              <a:pathLst>
                <a:path h="297180">
                  <a:moveTo>
                    <a:pt x="0" y="0"/>
                  </a:moveTo>
                  <a:lnTo>
                    <a:pt x="0" y="297179"/>
                  </a:lnTo>
                </a:path>
              </a:pathLst>
            </a:custGeom>
            <a:ln w="6096">
              <a:solidFill>
                <a:srgbClr val="BEBEB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3200" i="0" u="none" strike="noStrike" kern="0" cap="none" spc="0" normalizeH="0" baseline="0" noProof="0" smtClean="0">
                <a:ln>
                  <a:noFill/>
                </a:ln>
                <a:solidFill>
                  <a:schemeClr val="bg1"/>
                </a:solidFill>
                <a:effectLst/>
                <a:uLnTx/>
                <a:uFillTx/>
                <a:latin typeface="Oswald light" panose="020B0604020202020204" charset="0"/>
              </a:endParaRPr>
            </a:p>
          </p:txBody>
        </p:sp>
        <p:sp>
          <p:nvSpPr>
            <p:cNvPr id="254" name="object 12"/>
            <p:cNvSpPr/>
            <p:nvPr/>
          </p:nvSpPr>
          <p:spPr>
            <a:xfrm>
              <a:off x="888838" y="2781317"/>
              <a:ext cx="1620520" cy="459105"/>
            </a:xfrm>
            <a:custGeom>
              <a:avLst/>
              <a:gdLst/>
              <a:ahLst/>
              <a:cxnLst/>
              <a:rect l="l" t="t" r="r" b="b"/>
              <a:pathLst>
                <a:path w="1620520" h="459105">
                  <a:moveTo>
                    <a:pt x="1600834" y="0"/>
                  </a:moveTo>
                  <a:lnTo>
                    <a:pt x="19113" y="0"/>
                  </a:lnTo>
                  <a:lnTo>
                    <a:pt x="11674" y="1496"/>
                  </a:lnTo>
                  <a:lnTo>
                    <a:pt x="5599" y="5587"/>
                  </a:lnTo>
                  <a:lnTo>
                    <a:pt x="1502" y="11680"/>
                  </a:lnTo>
                  <a:lnTo>
                    <a:pt x="0" y="19176"/>
                  </a:lnTo>
                  <a:lnTo>
                    <a:pt x="0" y="439547"/>
                  </a:lnTo>
                  <a:lnTo>
                    <a:pt x="1502" y="447043"/>
                  </a:lnTo>
                  <a:lnTo>
                    <a:pt x="5599" y="453136"/>
                  </a:lnTo>
                  <a:lnTo>
                    <a:pt x="11674" y="457227"/>
                  </a:lnTo>
                  <a:lnTo>
                    <a:pt x="19113" y="458724"/>
                  </a:lnTo>
                  <a:lnTo>
                    <a:pt x="1600834" y="458724"/>
                  </a:lnTo>
                  <a:lnTo>
                    <a:pt x="1608331" y="457227"/>
                  </a:lnTo>
                  <a:lnTo>
                    <a:pt x="1614423" y="453136"/>
                  </a:lnTo>
                  <a:lnTo>
                    <a:pt x="1618515" y="447043"/>
                  </a:lnTo>
                  <a:lnTo>
                    <a:pt x="1620012" y="439547"/>
                  </a:lnTo>
                  <a:lnTo>
                    <a:pt x="1620012" y="19176"/>
                  </a:lnTo>
                  <a:lnTo>
                    <a:pt x="1618515" y="11680"/>
                  </a:lnTo>
                  <a:lnTo>
                    <a:pt x="1614424" y="5587"/>
                  </a:lnTo>
                  <a:lnTo>
                    <a:pt x="1608331" y="1496"/>
                  </a:lnTo>
                  <a:lnTo>
                    <a:pt x="1600834" y="0"/>
                  </a:lnTo>
                  <a:close/>
                </a:path>
              </a:pathLst>
            </a:custGeom>
            <a:solidFill>
              <a:schemeClr val="bg1">
                <a:lumMod val="65000"/>
              </a:scheme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i="0" u="none" strike="noStrike" kern="0" cap="none" spc="0" normalizeH="0" baseline="0" noProof="0" smtClean="0">
                <a:ln>
                  <a:noFill/>
                </a:ln>
                <a:solidFill>
                  <a:schemeClr val="bg1"/>
                </a:solidFill>
                <a:effectLst/>
                <a:uLnTx/>
                <a:uFillTx/>
                <a:latin typeface="Oswald light" panose="020B0604020202020204" charset="0"/>
              </a:endParaRPr>
            </a:p>
          </p:txBody>
        </p:sp>
        <p:sp>
          <p:nvSpPr>
            <p:cNvPr id="255" name="object 13"/>
            <p:cNvSpPr/>
            <p:nvPr/>
          </p:nvSpPr>
          <p:spPr>
            <a:xfrm>
              <a:off x="888838" y="2781317"/>
              <a:ext cx="1620520" cy="459105"/>
            </a:xfrm>
            <a:custGeom>
              <a:avLst/>
              <a:gdLst/>
              <a:ahLst/>
              <a:cxnLst/>
              <a:rect l="l" t="t" r="r" b="b"/>
              <a:pathLst>
                <a:path w="1620520" h="459105">
                  <a:moveTo>
                    <a:pt x="0" y="19176"/>
                  </a:moveTo>
                  <a:lnTo>
                    <a:pt x="1502" y="11680"/>
                  </a:lnTo>
                  <a:lnTo>
                    <a:pt x="5599" y="5587"/>
                  </a:lnTo>
                  <a:lnTo>
                    <a:pt x="11674" y="1496"/>
                  </a:lnTo>
                  <a:lnTo>
                    <a:pt x="19113" y="0"/>
                  </a:lnTo>
                  <a:lnTo>
                    <a:pt x="1600834" y="0"/>
                  </a:lnTo>
                  <a:lnTo>
                    <a:pt x="1608331" y="1496"/>
                  </a:lnTo>
                  <a:lnTo>
                    <a:pt x="1614424" y="5587"/>
                  </a:lnTo>
                  <a:lnTo>
                    <a:pt x="1618515" y="11680"/>
                  </a:lnTo>
                  <a:lnTo>
                    <a:pt x="1620012" y="19176"/>
                  </a:lnTo>
                  <a:lnTo>
                    <a:pt x="1620012" y="439547"/>
                  </a:lnTo>
                  <a:lnTo>
                    <a:pt x="1618515" y="447043"/>
                  </a:lnTo>
                  <a:lnTo>
                    <a:pt x="1614423" y="453136"/>
                  </a:lnTo>
                  <a:lnTo>
                    <a:pt x="1608331" y="457227"/>
                  </a:lnTo>
                  <a:lnTo>
                    <a:pt x="1600834" y="458724"/>
                  </a:lnTo>
                  <a:lnTo>
                    <a:pt x="19113" y="458724"/>
                  </a:lnTo>
                  <a:lnTo>
                    <a:pt x="11674" y="457227"/>
                  </a:lnTo>
                  <a:lnTo>
                    <a:pt x="5599" y="453136"/>
                  </a:lnTo>
                  <a:lnTo>
                    <a:pt x="1502" y="447043"/>
                  </a:lnTo>
                  <a:lnTo>
                    <a:pt x="0" y="439547"/>
                  </a:lnTo>
                  <a:lnTo>
                    <a:pt x="0" y="19176"/>
                  </a:lnTo>
                  <a:close/>
                </a:path>
              </a:pathLst>
            </a:custGeom>
            <a:ln w="6095">
              <a:solidFill>
                <a:srgbClr val="FFF7EB"/>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3200" i="0" u="none" strike="noStrike" kern="0" cap="none" spc="0" normalizeH="0" baseline="0" noProof="0" smtClean="0">
                <a:ln>
                  <a:noFill/>
                </a:ln>
                <a:solidFill>
                  <a:schemeClr val="bg1"/>
                </a:solidFill>
                <a:effectLst/>
                <a:uLnTx/>
                <a:uFillTx/>
                <a:latin typeface="Oswald light" panose="020B0604020202020204" charset="0"/>
              </a:endParaRPr>
            </a:p>
          </p:txBody>
        </p:sp>
        <p:sp>
          <p:nvSpPr>
            <p:cNvPr id="256" name="object 14"/>
            <p:cNvSpPr txBox="1"/>
            <p:nvPr/>
          </p:nvSpPr>
          <p:spPr>
            <a:xfrm>
              <a:off x="1214161" y="2858533"/>
              <a:ext cx="708025" cy="276962"/>
            </a:xfrm>
            <a:prstGeom prst="rect">
              <a:avLst/>
            </a:prstGeom>
          </p:spPr>
          <p:txBody>
            <a:bodyPr vert="horz" wrap="square" lIns="0" tIns="12700" rIns="0" bIns="0" rtlCol="0">
              <a:spAutoFit/>
            </a:bodyPr>
            <a:lstStyle/>
            <a:p>
              <a:pPr marL="12700" marR="5080">
                <a:spcBef>
                  <a:spcPts val="100"/>
                </a:spcBef>
              </a:pPr>
              <a:r>
                <a:rPr sz="1200" spc="-25" dirty="0">
                  <a:solidFill>
                    <a:schemeClr val="bg1"/>
                  </a:solidFill>
                  <a:latin typeface="Oswald light" panose="020B0604020202020204" charset="0"/>
                  <a:cs typeface="Arial"/>
                </a:rPr>
                <a:t>Consistent  Product</a:t>
              </a:r>
              <a:r>
                <a:rPr sz="1200" spc="-90" dirty="0">
                  <a:solidFill>
                    <a:schemeClr val="bg1"/>
                  </a:solidFill>
                  <a:latin typeface="Oswald light" panose="020B0604020202020204" charset="0"/>
                  <a:cs typeface="Arial"/>
                </a:rPr>
                <a:t> </a:t>
              </a:r>
              <a:r>
                <a:rPr sz="1200" spc="-20" dirty="0">
                  <a:solidFill>
                    <a:schemeClr val="bg1"/>
                  </a:solidFill>
                  <a:latin typeface="Oswald light" panose="020B0604020202020204" charset="0"/>
                  <a:cs typeface="Arial"/>
                </a:rPr>
                <a:t>Data</a:t>
              </a:r>
              <a:endParaRPr sz="1200">
                <a:solidFill>
                  <a:schemeClr val="bg1"/>
                </a:solidFill>
                <a:latin typeface="Oswald light" panose="020B0604020202020204" charset="0"/>
                <a:cs typeface="Arial"/>
              </a:endParaRPr>
            </a:p>
          </p:txBody>
        </p:sp>
        <p:sp>
          <p:nvSpPr>
            <p:cNvPr id="257" name="object 15"/>
            <p:cNvSpPr txBox="1"/>
            <p:nvPr/>
          </p:nvSpPr>
          <p:spPr>
            <a:xfrm>
              <a:off x="964529" y="2906411"/>
              <a:ext cx="114935" cy="233280"/>
            </a:xfrm>
            <a:prstGeom prst="rect">
              <a:avLst/>
            </a:prstGeom>
          </p:spPr>
          <p:txBody>
            <a:bodyPr vert="horz" wrap="square" lIns="0" tIns="13970" rIns="0" bIns="0" rtlCol="0">
              <a:spAutoFit/>
            </a:bodyPr>
            <a:lstStyle/>
            <a:p>
              <a:pPr marL="12700">
                <a:spcBef>
                  <a:spcPts val="110"/>
                </a:spcBef>
              </a:pPr>
              <a:r>
                <a:rPr sz="2000" spc="5" dirty="0">
                  <a:solidFill>
                    <a:schemeClr val="bg1"/>
                  </a:solidFill>
                  <a:latin typeface="Oswald light" panose="020B0604020202020204" charset="0"/>
                  <a:cs typeface="Arial"/>
                </a:rPr>
                <a:t>2</a:t>
              </a:r>
              <a:endParaRPr sz="2000">
                <a:solidFill>
                  <a:schemeClr val="bg1"/>
                </a:solidFill>
                <a:latin typeface="Oswald light" panose="020B0604020202020204" charset="0"/>
                <a:cs typeface="Arial"/>
              </a:endParaRPr>
            </a:p>
          </p:txBody>
        </p:sp>
        <p:sp>
          <p:nvSpPr>
            <p:cNvPr id="258" name="object 16"/>
            <p:cNvSpPr/>
            <p:nvPr/>
          </p:nvSpPr>
          <p:spPr>
            <a:xfrm>
              <a:off x="1135725" y="2868185"/>
              <a:ext cx="0" cy="297180"/>
            </a:xfrm>
            <a:custGeom>
              <a:avLst/>
              <a:gdLst/>
              <a:ahLst/>
              <a:cxnLst/>
              <a:rect l="l" t="t" r="r" b="b"/>
              <a:pathLst>
                <a:path h="297180">
                  <a:moveTo>
                    <a:pt x="0" y="0"/>
                  </a:moveTo>
                  <a:lnTo>
                    <a:pt x="0" y="297180"/>
                  </a:lnTo>
                </a:path>
              </a:pathLst>
            </a:custGeom>
            <a:ln w="6096">
              <a:solidFill>
                <a:srgbClr val="BEBEB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3200" i="0" u="none" strike="noStrike" kern="0" cap="none" spc="0" normalizeH="0" baseline="0" noProof="0" smtClean="0">
                <a:ln>
                  <a:noFill/>
                </a:ln>
                <a:solidFill>
                  <a:schemeClr val="bg1"/>
                </a:solidFill>
                <a:effectLst/>
                <a:uLnTx/>
                <a:uFillTx/>
                <a:latin typeface="Oswald light" panose="020B0604020202020204" charset="0"/>
              </a:endParaRPr>
            </a:p>
          </p:txBody>
        </p:sp>
        <p:sp>
          <p:nvSpPr>
            <p:cNvPr id="259" name="object 17"/>
            <p:cNvSpPr/>
            <p:nvPr/>
          </p:nvSpPr>
          <p:spPr>
            <a:xfrm>
              <a:off x="887314" y="3410729"/>
              <a:ext cx="1620520" cy="459105"/>
            </a:xfrm>
            <a:custGeom>
              <a:avLst/>
              <a:gdLst/>
              <a:ahLst/>
              <a:cxnLst/>
              <a:rect l="l" t="t" r="r" b="b"/>
              <a:pathLst>
                <a:path w="1620520" h="459104">
                  <a:moveTo>
                    <a:pt x="1600835" y="0"/>
                  </a:moveTo>
                  <a:lnTo>
                    <a:pt x="19113" y="0"/>
                  </a:lnTo>
                  <a:lnTo>
                    <a:pt x="11674" y="1496"/>
                  </a:lnTo>
                  <a:lnTo>
                    <a:pt x="5599" y="5588"/>
                  </a:lnTo>
                  <a:lnTo>
                    <a:pt x="1502" y="11680"/>
                  </a:lnTo>
                  <a:lnTo>
                    <a:pt x="0" y="19176"/>
                  </a:lnTo>
                  <a:lnTo>
                    <a:pt x="0" y="439547"/>
                  </a:lnTo>
                  <a:lnTo>
                    <a:pt x="1502" y="447043"/>
                  </a:lnTo>
                  <a:lnTo>
                    <a:pt x="5599" y="453136"/>
                  </a:lnTo>
                  <a:lnTo>
                    <a:pt x="11674" y="457227"/>
                  </a:lnTo>
                  <a:lnTo>
                    <a:pt x="19113" y="458724"/>
                  </a:lnTo>
                  <a:lnTo>
                    <a:pt x="1600835" y="458724"/>
                  </a:lnTo>
                  <a:lnTo>
                    <a:pt x="1608331" y="457227"/>
                  </a:lnTo>
                  <a:lnTo>
                    <a:pt x="1614424" y="453136"/>
                  </a:lnTo>
                  <a:lnTo>
                    <a:pt x="1618515" y="447043"/>
                  </a:lnTo>
                  <a:lnTo>
                    <a:pt x="1620012" y="439547"/>
                  </a:lnTo>
                  <a:lnTo>
                    <a:pt x="1620012" y="19176"/>
                  </a:lnTo>
                  <a:lnTo>
                    <a:pt x="1618515" y="11680"/>
                  </a:lnTo>
                  <a:lnTo>
                    <a:pt x="1614424" y="5588"/>
                  </a:lnTo>
                  <a:lnTo>
                    <a:pt x="1608331" y="1496"/>
                  </a:lnTo>
                  <a:lnTo>
                    <a:pt x="1600835" y="0"/>
                  </a:lnTo>
                  <a:close/>
                </a:path>
              </a:pathLst>
            </a:custGeom>
            <a:solidFill>
              <a:schemeClr val="bg1">
                <a:lumMod val="65000"/>
              </a:scheme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i="0" u="none" strike="noStrike" kern="0" cap="none" spc="0" normalizeH="0" baseline="0" noProof="0" smtClean="0">
                <a:ln>
                  <a:noFill/>
                </a:ln>
                <a:solidFill>
                  <a:schemeClr val="bg1"/>
                </a:solidFill>
                <a:effectLst/>
                <a:uLnTx/>
                <a:uFillTx/>
                <a:latin typeface="Oswald light" panose="020B0604020202020204" charset="0"/>
              </a:endParaRPr>
            </a:p>
          </p:txBody>
        </p:sp>
        <p:sp>
          <p:nvSpPr>
            <p:cNvPr id="260" name="object 18"/>
            <p:cNvSpPr/>
            <p:nvPr/>
          </p:nvSpPr>
          <p:spPr>
            <a:xfrm>
              <a:off x="887314" y="3410729"/>
              <a:ext cx="1620520" cy="459105"/>
            </a:xfrm>
            <a:custGeom>
              <a:avLst/>
              <a:gdLst/>
              <a:ahLst/>
              <a:cxnLst/>
              <a:rect l="l" t="t" r="r" b="b"/>
              <a:pathLst>
                <a:path w="1620520" h="459104">
                  <a:moveTo>
                    <a:pt x="0" y="19176"/>
                  </a:moveTo>
                  <a:lnTo>
                    <a:pt x="1502" y="11680"/>
                  </a:lnTo>
                  <a:lnTo>
                    <a:pt x="5599" y="5587"/>
                  </a:lnTo>
                  <a:lnTo>
                    <a:pt x="11674" y="1496"/>
                  </a:lnTo>
                  <a:lnTo>
                    <a:pt x="19113" y="0"/>
                  </a:lnTo>
                  <a:lnTo>
                    <a:pt x="1600835" y="0"/>
                  </a:lnTo>
                  <a:lnTo>
                    <a:pt x="1608331" y="1496"/>
                  </a:lnTo>
                  <a:lnTo>
                    <a:pt x="1614424" y="5588"/>
                  </a:lnTo>
                  <a:lnTo>
                    <a:pt x="1618515" y="11680"/>
                  </a:lnTo>
                  <a:lnTo>
                    <a:pt x="1620012" y="19176"/>
                  </a:lnTo>
                  <a:lnTo>
                    <a:pt x="1620012" y="439547"/>
                  </a:lnTo>
                  <a:lnTo>
                    <a:pt x="1618515" y="447043"/>
                  </a:lnTo>
                  <a:lnTo>
                    <a:pt x="1614424" y="453136"/>
                  </a:lnTo>
                  <a:lnTo>
                    <a:pt x="1608331" y="457227"/>
                  </a:lnTo>
                  <a:lnTo>
                    <a:pt x="1600835" y="458724"/>
                  </a:lnTo>
                  <a:lnTo>
                    <a:pt x="19113" y="458724"/>
                  </a:lnTo>
                  <a:lnTo>
                    <a:pt x="11674" y="457227"/>
                  </a:lnTo>
                  <a:lnTo>
                    <a:pt x="5599" y="453135"/>
                  </a:lnTo>
                  <a:lnTo>
                    <a:pt x="1502" y="447043"/>
                  </a:lnTo>
                  <a:lnTo>
                    <a:pt x="0" y="439547"/>
                  </a:lnTo>
                  <a:lnTo>
                    <a:pt x="0" y="19176"/>
                  </a:lnTo>
                  <a:close/>
                </a:path>
              </a:pathLst>
            </a:custGeom>
            <a:ln w="6095">
              <a:solidFill>
                <a:srgbClr val="FFF7EB"/>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3200" i="0" u="none" strike="noStrike" kern="0" cap="none" spc="0" normalizeH="0" baseline="0" noProof="0" smtClean="0">
                <a:ln>
                  <a:noFill/>
                </a:ln>
                <a:solidFill>
                  <a:schemeClr val="bg1"/>
                </a:solidFill>
                <a:effectLst/>
                <a:uLnTx/>
                <a:uFillTx/>
                <a:latin typeface="Oswald light" panose="020B0604020202020204" charset="0"/>
              </a:endParaRPr>
            </a:p>
          </p:txBody>
        </p:sp>
        <p:sp>
          <p:nvSpPr>
            <p:cNvPr id="261" name="object 19"/>
            <p:cNvSpPr txBox="1"/>
            <p:nvPr/>
          </p:nvSpPr>
          <p:spPr>
            <a:xfrm>
              <a:off x="1212942" y="3488580"/>
              <a:ext cx="777875" cy="276962"/>
            </a:xfrm>
            <a:prstGeom prst="rect">
              <a:avLst/>
            </a:prstGeom>
          </p:spPr>
          <p:txBody>
            <a:bodyPr vert="horz" wrap="square" lIns="0" tIns="12700" rIns="0" bIns="0" rtlCol="0">
              <a:spAutoFit/>
            </a:bodyPr>
            <a:lstStyle/>
            <a:p>
              <a:pPr marL="12700">
                <a:spcBef>
                  <a:spcPts val="100"/>
                </a:spcBef>
              </a:pPr>
              <a:r>
                <a:rPr sz="1200" spc="-25" dirty="0">
                  <a:solidFill>
                    <a:schemeClr val="bg1"/>
                  </a:solidFill>
                  <a:latin typeface="Oswald light" panose="020B0604020202020204" charset="0"/>
                  <a:cs typeface="Arial"/>
                </a:rPr>
                <a:t>Flexible</a:t>
              </a:r>
              <a:endParaRPr sz="1200">
                <a:solidFill>
                  <a:schemeClr val="bg1"/>
                </a:solidFill>
                <a:latin typeface="Oswald light" panose="020B0604020202020204" charset="0"/>
                <a:cs typeface="Arial"/>
              </a:endParaRPr>
            </a:p>
            <a:p>
              <a:pPr marL="12700"/>
              <a:r>
                <a:rPr sz="1200" spc="-25" dirty="0">
                  <a:solidFill>
                    <a:schemeClr val="bg1"/>
                  </a:solidFill>
                  <a:latin typeface="Oswald light" panose="020B0604020202020204" charset="0"/>
                  <a:cs typeface="Arial"/>
                </a:rPr>
                <a:t>Order</a:t>
              </a:r>
              <a:r>
                <a:rPr sz="1200" spc="-70" dirty="0">
                  <a:solidFill>
                    <a:schemeClr val="bg1"/>
                  </a:solidFill>
                  <a:latin typeface="Oswald light" panose="020B0604020202020204" charset="0"/>
                  <a:cs typeface="Arial"/>
                </a:rPr>
                <a:t> </a:t>
              </a:r>
              <a:r>
                <a:rPr sz="1200" spc="-25" dirty="0">
                  <a:solidFill>
                    <a:schemeClr val="bg1"/>
                  </a:solidFill>
                  <a:latin typeface="Oswald light" panose="020B0604020202020204" charset="0"/>
                  <a:cs typeface="Arial"/>
                </a:rPr>
                <a:t>Delivery</a:t>
              </a:r>
              <a:endParaRPr sz="1200">
                <a:solidFill>
                  <a:schemeClr val="bg1"/>
                </a:solidFill>
                <a:latin typeface="Oswald light" panose="020B0604020202020204" charset="0"/>
                <a:cs typeface="Arial"/>
              </a:endParaRPr>
            </a:p>
          </p:txBody>
        </p:sp>
        <p:sp>
          <p:nvSpPr>
            <p:cNvPr id="262" name="object 20"/>
            <p:cNvSpPr txBox="1"/>
            <p:nvPr/>
          </p:nvSpPr>
          <p:spPr>
            <a:xfrm>
              <a:off x="963310" y="3534935"/>
              <a:ext cx="117475" cy="233280"/>
            </a:xfrm>
            <a:prstGeom prst="rect">
              <a:avLst/>
            </a:prstGeom>
          </p:spPr>
          <p:txBody>
            <a:bodyPr vert="horz" wrap="square" lIns="0" tIns="13970" rIns="0" bIns="0" rtlCol="0">
              <a:spAutoFit/>
            </a:bodyPr>
            <a:lstStyle/>
            <a:p>
              <a:pPr marL="12700">
                <a:spcBef>
                  <a:spcPts val="110"/>
                </a:spcBef>
              </a:pPr>
              <a:r>
                <a:rPr sz="2000" spc="25" dirty="0">
                  <a:solidFill>
                    <a:schemeClr val="bg1"/>
                  </a:solidFill>
                  <a:latin typeface="Oswald light" panose="020B0604020202020204" charset="0"/>
                  <a:cs typeface="Arial"/>
                </a:rPr>
                <a:t>3</a:t>
              </a:r>
              <a:endParaRPr sz="2000">
                <a:solidFill>
                  <a:schemeClr val="bg1"/>
                </a:solidFill>
                <a:latin typeface="Oswald light" panose="020B0604020202020204" charset="0"/>
                <a:cs typeface="Arial"/>
              </a:endParaRPr>
            </a:p>
          </p:txBody>
        </p:sp>
        <p:sp>
          <p:nvSpPr>
            <p:cNvPr id="263" name="object 21"/>
            <p:cNvSpPr/>
            <p:nvPr/>
          </p:nvSpPr>
          <p:spPr>
            <a:xfrm>
              <a:off x="1134201" y="3497596"/>
              <a:ext cx="0" cy="297180"/>
            </a:xfrm>
            <a:custGeom>
              <a:avLst/>
              <a:gdLst/>
              <a:ahLst/>
              <a:cxnLst/>
              <a:rect l="l" t="t" r="r" b="b"/>
              <a:pathLst>
                <a:path h="297179">
                  <a:moveTo>
                    <a:pt x="0" y="0"/>
                  </a:moveTo>
                  <a:lnTo>
                    <a:pt x="0" y="297180"/>
                  </a:lnTo>
                </a:path>
              </a:pathLst>
            </a:custGeom>
            <a:ln w="6096">
              <a:solidFill>
                <a:srgbClr val="BEBEB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3200" i="0" u="none" strike="noStrike" kern="0" cap="none" spc="0" normalizeH="0" baseline="0" noProof="0" smtClean="0">
                <a:ln>
                  <a:noFill/>
                </a:ln>
                <a:solidFill>
                  <a:schemeClr val="bg1"/>
                </a:solidFill>
                <a:effectLst/>
                <a:uLnTx/>
                <a:uFillTx/>
                <a:latin typeface="Oswald light" panose="020B0604020202020204" charset="0"/>
              </a:endParaRPr>
            </a:p>
          </p:txBody>
        </p:sp>
        <p:sp>
          <p:nvSpPr>
            <p:cNvPr id="264" name="object 22"/>
            <p:cNvSpPr/>
            <p:nvPr/>
          </p:nvSpPr>
          <p:spPr>
            <a:xfrm>
              <a:off x="887314" y="4043188"/>
              <a:ext cx="1620520" cy="459105"/>
            </a:xfrm>
            <a:custGeom>
              <a:avLst/>
              <a:gdLst/>
              <a:ahLst/>
              <a:cxnLst/>
              <a:rect l="l" t="t" r="r" b="b"/>
              <a:pathLst>
                <a:path w="1620520" h="459104">
                  <a:moveTo>
                    <a:pt x="1600835" y="0"/>
                  </a:moveTo>
                  <a:lnTo>
                    <a:pt x="19113" y="0"/>
                  </a:lnTo>
                  <a:lnTo>
                    <a:pt x="11674" y="1496"/>
                  </a:lnTo>
                  <a:lnTo>
                    <a:pt x="5599" y="5587"/>
                  </a:lnTo>
                  <a:lnTo>
                    <a:pt x="1502" y="11680"/>
                  </a:lnTo>
                  <a:lnTo>
                    <a:pt x="0" y="19176"/>
                  </a:lnTo>
                  <a:lnTo>
                    <a:pt x="0" y="439546"/>
                  </a:lnTo>
                  <a:lnTo>
                    <a:pt x="1502" y="447043"/>
                  </a:lnTo>
                  <a:lnTo>
                    <a:pt x="5599" y="453135"/>
                  </a:lnTo>
                  <a:lnTo>
                    <a:pt x="11674" y="457227"/>
                  </a:lnTo>
                  <a:lnTo>
                    <a:pt x="19113" y="458723"/>
                  </a:lnTo>
                  <a:lnTo>
                    <a:pt x="1600835" y="458723"/>
                  </a:lnTo>
                  <a:lnTo>
                    <a:pt x="1608331" y="457227"/>
                  </a:lnTo>
                  <a:lnTo>
                    <a:pt x="1614424" y="453135"/>
                  </a:lnTo>
                  <a:lnTo>
                    <a:pt x="1618515" y="447043"/>
                  </a:lnTo>
                  <a:lnTo>
                    <a:pt x="1620012" y="439546"/>
                  </a:lnTo>
                  <a:lnTo>
                    <a:pt x="1620012" y="19176"/>
                  </a:lnTo>
                  <a:lnTo>
                    <a:pt x="1618515" y="11680"/>
                  </a:lnTo>
                  <a:lnTo>
                    <a:pt x="1614424" y="5587"/>
                  </a:lnTo>
                  <a:lnTo>
                    <a:pt x="1608331" y="1496"/>
                  </a:lnTo>
                  <a:lnTo>
                    <a:pt x="1600835" y="0"/>
                  </a:lnTo>
                  <a:close/>
                </a:path>
              </a:pathLst>
            </a:custGeom>
            <a:solidFill>
              <a:srgbClr val="D9D9D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3200" i="0" u="none" strike="noStrike" kern="0" cap="none" spc="0" normalizeH="0" baseline="0" noProof="0" smtClean="0">
                <a:ln>
                  <a:noFill/>
                </a:ln>
                <a:solidFill>
                  <a:schemeClr val="bg1"/>
                </a:solidFill>
                <a:effectLst/>
                <a:uLnTx/>
                <a:uFillTx/>
                <a:latin typeface="Oswald light" panose="020B0604020202020204" charset="0"/>
              </a:endParaRPr>
            </a:p>
          </p:txBody>
        </p:sp>
        <p:sp>
          <p:nvSpPr>
            <p:cNvPr id="265" name="object 23"/>
            <p:cNvSpPr/>
            <p:nvPr/>
          </p:nvSpPr>
          <p:spPr>
            <a:xfrm>
              <a:off x="887314" y="4043188"/>
              <a:ext cx="1620520" cy="459105"/>
            </a:xfrm>
            <a:custGeom>
              <a:avLst/>
              <a:gdLst/>
              <a:ahLst/>
              <a:cxnLst/>
              <a:rect l="l" t="t" r="r" b="b"/>
              <a:pathLst>
                <a:path w="1620520" h="459104">
                  <a:moveTo>
                    <a:pt x="0" y="19176"/>
                  </a:moveTo>
                  <a:lnTo>
                    <a:pt x="1502" y="11680"/>
                  </a:lnTo>
                  <a:lnTo>
                    <a:pt x="5599" y="5587"/>
                  </a:lnTo>
                  <a:lnTo>
                    <a:pt x="11674" y="1496"/>
                  </a:lnTo>
                  <a:lnTo>
                    <a:pt x="19113" y="0"/>
                  </a:lnTo>
                  <a:lnTo>
                    <a:pt x="1600835" y="0"/>
                  </a:lnTo>
                  <a:lnTo>
                    <a:pt x="1608331" y="1496"/>
                  </a:lnTo>
                  <a:lnTo>
                    <a:pt x="1614424" y="5587"/>
                  </a:lnTo>
                  <a:lnTo>
                    <a:pt x="1618515" y="11680"/>
                  </a:lnTo>
                  <a:lnTo>
                    <a:pt x="1620012" y="19176"/>
                  </a:lnTo>
                  <a:lnTo>
                    <a:pt x="1620012" y="439546"/>
                  </a:lnTo>
                  <a:lnTo>
                    <a:pt x="1618515" y="447043"/>
                  </a:lnTo>
                  <a:lnTo>
                    <a:pt x="1614424" y="453135"/>
                  </a:lnTo>
                  <a:lnTo>
                    <a:pt x="1608331" y="457227"/>
                  </a:lnTo>
                  <a:lnTo>
                    <a:pt x="1600835" y="458723"/>
                  </a:lnTo>
                  <a:lnTo>
                    <a:pt x="19113" y="458723"/>
                  </a:lnTo>
                  <a:lnTo>
                    <a:pt x="11674" y="457227"/>
                  </a:lnTo>
                  <a:lnTo>
                    <a:pt x="5599" y="453135"/>
                  </a:lnTo>
                  <a:lnTo>
                    <a:pt x="1502" y="447043"/>
                  </a:lnTo>
                  <a:lnTo>
                    <a:pt x="0" y="439546"/>
                  </a:lnTo>
                  <a:lnTo>
                    <a:pt x="0" y="19176"/>
                  </a:lnTo>
                  <a:close/>
                </a:path>
              </a:pathLst>
            </a:custGeom>
            <a:solidFill>
              <a:schemeClr val="bg1">
                <a:lumMod val="65000"/>
              </a:schemeClr>
            </a:solidFill>
            <a:ln w="6096">
              <a:solidFill>
                <a:srgbClr val="FFF7EB"/>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i="0" u="none" strike="noStrike" kern="0" cap="none" spc="0" normalizeH="0" baseline="0" noProof="0" smtClean="0">
                <a:ln>
                  <a:noFill/>
                </a:ln>
                <a:solidFill>
                  <a:schemeClr val="bg1"/>
                </a:solidFill>
                <a:effectLst/>
                <a:uLnTx/>
                <a:uFillTx/>
                <a:latin typeface="Oswald light" panose="020B0604020202020204" charset="0"/>
              </a:endParaRPr>
            </a:p>
          </p:txBody>
        </p:sp>
        <p:sp>
          <p:nvSpPr>
            <p:cNvPr id="266" name="object 24"/>
            <p:cNvSpPr txBox="1"/>
            <p:nvPr/>
          </p:nvSpPr>
          <p:spPr>
            <a:xfrm>
              <a:off x="1212942" y="4189238"/>
              <a:ext cx="1069340" cy="143128"/>
            </a:xfrm>
            <a:prstGeom prst="rect">
              <a:avLst/>
            </a:prstGeom>
          </p:spPr>
          <p:txBody>
            <a:bodyPr vert="horz" wrap="square" lIns="0" tIns="12700" rIns="0" bIns="0" rtlCol="0">
              <a:spAutoFit/>
            </a:bodyPr>
            <a:lstStyle/>
            <a:p>
              <a:pPr marL="12700">
                <a:spcBef>
                  <a:spcPts val="100"/>
                </a:spcBef>
              </a:pPr>
              <a:r>
                <a:rPr sz="1200" spc="-20" dirty="0">
                  <a:solidFill>
                    <a:schemeClr val="bg1"/>
                  </a:solidFill>
                  <a:latin typeface="Oswald light" panose="020B0604020202020204" charset="0"/>
                  <a:cs typeface="Arial"/>
                </a:rPr>
                <a:t>Old </a:t>
              </a:r>
              <a:r>
                <a:rPr sz="1200" spc="-15" dirty="0">
                  <a:solidFill>
                    <a:schemeClr val="bg1"/>
                  </a:solidFill>
                  <a:latin typeface="Oswald light" panose="020B0604020202020204" charset="0"/>
                  <a:cs typeface="Arial"/>
                </a:rPr>
                <a:t>IT</a:t>
              </a:r>
              <a:r>
                <a:rPr sz="1200" spc="-110" dirty="0">
                  <a:solidFill>
                    <a:schemeClr val="bg1"/>
                  </a:solidFill>
                  <a:latin typeface="Oswald light" panose="020B0604020202020204" charset="0"/>
                  <a:cs typeface="Arial"/>
                </a:rPr>
                <a:t> </a:t>
              </a:r>
              <a:r>
                <a:rPr sz="1200" spc="-25" dirty="0">
                  <a:solidFill>
                    <a:schemeClr val="bg1"/>
                  </a:solidFill>
                  <a:latin typeface="Oswald light" panose="020B0604020202020204" charset="0"/>
                  <a:cs typeface="Arial"/>
                </a:rPr>
                <a:t>Infrastructure</a:t>
              </a:r>
              <a:endParaRPr sz="1200">
                <a:solidFill>
                  <a:schemeClr val="bg1"/>
                </a:solidFill>
                <a:latin typeface="Oswald light" panose="020B0604020202020204" charset="0"/>
                <a:cs typeface="Arial"/>
              </a:endParaRPr>
            </a:p>
          </p:txBody>
        </p:sp>
        <p:sp>
          <p:nvSpPr>
            <p:cNvPr id="267" name="object 25"/>
            <p:cNvSpPr txBox="1"/>
            <p:nvPr/>
          </p:nvSpPr>
          <p:spPr>
            <a:xfrm>
              <a:off x="963310" y="4168538"/>
              <a:ext cx="114935" cy="233280"/>
            </a:xfrm>
            <a:prstGeom prst="rect">
              <a:avLst/>
            </a:prstGeom>
          </p:spPr>
          <p:txBody>
            <a:bodyPr vert="horz" wrap="square" lIns="0" tIns="13970" rIns="0" bIns="0" rtlCol="0">
              <a:spAutoFit/>
            </a:bodyPr>
            <a:lstStyle/>
            <a:p>
              <a:pPr marL="12700">
                <a:spcBef>
                  <a:spcPts val="110"/>
                </a:spcBef>
              </a:pPr>
              <a:r>
                <a:rPr sz="2000" spc="5" dirty="0">
                  <a:solidFill>
                    <a:schemeClr val="bg1"/>
                  </a:solidFill>
                  <a:latin typeface="Oswald light" panose="020B0604020202020204" charset="0"/>
                  <a:cs typeface="Arial"/>
                </a:rPr>
                <a:t>4</a:t>
              </a:r>
              <a:endParaRPr sz="2000">
                <a:solidFill>
                  <a:schemeClr val="bg1"/>
                </a:solidFill>
                <a:latin typeface="Oswald light" panose="020B0604020202020204" charset="0"/>
                <a:cs typeface="Arial"/>
              </a:endParaRPr>
            </a:p>
          </p:txBody>
        </p:sp>
        <p:sp>
          <p:nvSpPr>
            <p:cNvPr id="268" name="object 26"/>
            <p:cNvSpPr/>
            <p:nvPr/>
          </p:nvSpPr>
          <p:spPr>
            <a:xfrm>
              <a:off x="1134201" y="4128532"/>
              <a:ext cx="0" cy="297180"/>
            </a:xfrm>
            <a:custGeom>
              <a:avLst/>
              <a:gdLst/>
              <a:ahLst/>
              <a:cxnLst/>
              <a:rect l="l" t="t" r="r" b="b"/>
              <a:pathLst>
                <a:path h="297179">
                  <a:moveTo>
                    <a:pt x="0" y="0"/>
                  </a:moveTo>
                  <a:lnTo>
                    <a:pt x="0" y="297179"/>
                  </a:lnTo>
                </a:path>
              </a:pathLst>
            </a:custGeom>
            <a:ln w="6096">
              <a:solidFill>
                <a:srgbClr val="BEBEB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3200" i="0" u="none" strike="noStrike" kern="0" cap="none" spc="0" normalizeH="0" baseline="0" noProof="0" smtClean="0">
                <a:ln>
                  <a:noFill/>
                </a:ln>
                <a:solidFill>
                  <a:schemeClr val="bg1"/>
                </a:solidFill>
                <a:effectLst/>
                <a:uLnTx/>
                <a:uFillTx/>
                <a:latin typeface="Oswald light" panose="020B0604020202020204" charset="0"/>
              </a:endParaRPr>
            </a:p>
          </p:txBody>
        </p:sp>
        <p:sp>
          <p:nvSpPr>
            <p:cNvPr id="269" name="object 27"/>
            <p:cNvSpPr/>
            <p:nvPr/>
          </p:nvSpPr>
          <p:spPr>
            <a:xfrm>
              <a:off x="3275421" y="2151905"/>
              <a:ext cx="731520" cy="248920"/>
            </a:xfrm>
            <a:custGeom>
              <a:avLst/>
              <a:gdLst/>
              <a:ahLst/>
              <a:cxnLst/>
              <a:rect l="l" t="t" r="r" b="b"/>
              <a:pathLst>
                <a:path w="731520" h="248919">
                  <a:moveTo>
                    <a:pt x="701548" y="0"/>
                  </a:moveTo>
                  <a:lnTo>
                    <a:pt x="29972" y="0"/>
                  </a:lnTo>
                  <a:lnTo>
                    <a:pt x="18323" y="2361"/>
                  </a:lnTo>
                  <a:lnTo>
                    <a:pt x="8794" y="8794"/>
                  </a:lnTo>
                  <a:lnTo>
                    <a:pt x="2361" y="18323"/>
                  </a:lnTo>
                  <a:lnTo>
                    <a:pt x="0" y="29972"/>
                  </a:lnTo>
                  <a:lnTo>
                    <a:pt x="0" y="218439"/>
                  </a:lnTo>
                  <a:lnTo>
                    <a:pt x="2361" y="230088"/>
                  </a:lnTo>
                  <a:lnTo>
                    <a:pt x="8794" y="239617"/>
                  </a:lnTo>
                  <a:lnTo>
                    <a:pt x="18323" y="246050"/>
                  </a:lnTo>
                  <a:lnTo>
                    <a:pt x="29972" y="248412"/>
                  </a:lnTo>
                  <a:lnTo>
                    <a:pt x="701548" y="248412"/>
                  </a:lnTo>
                  <a:lnTo>
                    <a:pt x="713196" y="246050"/>
                  </a:lnTo>
                  <a:lnTo>
                    <a:pt x="722725" y="239617"/>
                  </a:lnTo>
                  <a:lnTo>
                    <a:pt x="729158" y="230088"/>
                  </a:lnTo>
                  <a:lnTo>
                    <a:pt x="731520" y="218439"/>
                  </a:lnTo>
                  <a:lnTo>
                    <a:pt x="731520" y="29972"/>
                  </a:lnTo>
                  <a:lnTo>
                    <a:pt x="729158" y="18323"/>
                  </a:lnTo>
                  <a:lnTo>
                    <a:pt x="722725" y="8794"/>
                  </a:lnTo>
                  <a:lnTo>
                    <a:pt x="713196" y="2361"/>
                  </a:lnTo>
                  <a:lnTo>
                    <a:pt x="701548" y="0"/>
                  </a:lnTo>
                  <a:close/>
                </a:path>
              </a:pathLst>
            </a:custGeom>
            <a:solidFill>
              <a:srgbClr val="3C3C3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3200" i="0" u="none" strike="noStrike" kern="0" cap="none" spc="0" normalizeH="0" baseline="0" noProof="0" smtClean="0">
                <a:ln>
                  <a:noFill/>
                </a:ln>
                <a:solidFill>
                  <a:schemeClr val="bg1"/>
                </a:solidFill>
                <a:effectLst/>
                <a:uLnTx/>
                <a:uFillTx/>
                <a:latin typeface="Oswald light" panose="020B0604020202020204" charset="0"/>
              </a:endParaRPr>
            </a:p>
          </p:txBody>
        </p:sp>
        <p:sp>
          <p:nvSpPr>
            <p:cNvPr id="270" name="object 28"/>
            <p:cNvSpPr txBox="1"/>
            <p:nvPr/>
          </p:nvSpPr>
          <p:spPr>
            <a:xfrm>
              <a:off x="3536406" y="2212991"/>
              <a:ext cx="212090" cy="124075"/>
            </a:xfrm>
            <a:prstGeom prst="rect">
              <a:avLst/>
            </a:prstGeom>
          </p:spPr>
          <p:txBody>
            <a:bodyPr vert="horz" wrap="square" lIns="0" tIns="17145" rIns="0" bIns="0" rtlCol="0">
              <a:spAutoFit/>
            </a:bodyPr>
            <a:lstStyle/>
            <a:p>
              <a:pPr marL="12700">
                <a:spcBef>
                  <a:spcPts val="135"/>
                </a:spcBef>
              </a:pPr>
              <a:r>
                <a:rPr sz="1000" spc="15" dirty="0">
                  <a:solidFill>
                    <a:schemeClr val="bg1"/>
                  </a:solidFill>
                  <a:latin typeface="Oswald light" panose="020B0604020202020204" charset="0"/>
                  <a:cs typeface="Arial"/>
                </a:rPr>
                <a:t>WE</a:t>
              </a:r>
              <a:r>
                <a:rPr sz="1000" spc="25" dirty="0">
                  <a:solidFill>
                    <a:schemeClr val="bg1"/>
                  </a:solidFill>
                  <a:latin typeface="Oswald light" panose="020B0604020202020204" charset="0"/>
                  <a:cs typeface="Arial"/>
                </a:rPr>
                <a:t>B</a:t>
              </a:r>
              <a:endParaRPr sz="1000">
                <a:solidFill>
                  <a:schemeClr val="bg1"/>
                </a:solidFill>
                <a:latin typeface="Oswald light" panose="020B0604020202020204" charset="0"/>
                <a:cs typeface="Arial"/>
              </a:endParaRPr>
            </a:p>
          </p:txBody>
        </p:sp>
        <p:sp>
          <p:nvSpPr>
            <p:cNvPr id="271" name="object 29"/>
            <p:cNvSpPr/>
            <p:nvPr/>
          </p:nvSpPr>
          <p:spPr>
            <a:xfrm>
              <a:off x="4087714" y="2151905"/>
              <a:ext cx="731520" cy="248920"/>
            </a:xfrm>
            <a:custGeom>
              <a:avLst/>
              <a:gdLst/>
              <a:ahLst/>
              <a:cxnLst/>
              <a:rect l="l" t="t" r="r" b="b"/>
              <a:pathLst>
                <a:path w="731520" h="248919">
                  <a:moveTo>
                    <a:pt x="701547" y="0"/>
                  </a:moveTo>
                  <a:lnTo>
                    <a:pt x="29971" y="0"/>
                  </a:lnTo>
                  <a:lnTo>
                    <a:pt x="18323" y="2361"/>
                  </a:lnTo>
                  <a:lnTo>
                    <a:pt x="8794" y="8794"/>
                  </a:lnTo>
                  <a:lnTo>
                    <a:pt x="2361" y="18323"/>
                  </a:lnTo>
                  <a:lnTo>
                    <a:pt x="0" y="29972"/>
                  </a:lnTo>
                  <a:lnTo>
                    <a:pt x="0" y="218439"/>
                  </a:lnTo>
                  <a:lnTo>
                    <a:pt x="2361" y="230088"/>
                  </a:lnTo>
                  <a:lnTo>
                    <a:pt x="8794" y="239617"/>
                  </a:lnTo>
                  <a:lnTo>
                    <a:pt x="18323" y="246050"/>
                  </a:lnTo>
                  <a:lnTo>
                    <a:pt x="29971" y="248412"/>
                  </a:lnTo>
                  <a:lnTo>
                    <a:pt x="701547" y="248412"/>
                  </a:lnTo>
                  <a:lnTo>
                    <a:pt x="713196" y="246050"/>
                  </a:lnTo>
                  <a:lnTo>
                    <a:pt x="722725" y="239617"/>
                  </a:lnTo>
                  <a:lnTo>
                    <a:pt x="729158" y="230088"/>
                  </a:lnTo>
                  <a:lnTo>
                    <a:pt x="731519" y="218439"/>
                  </a:lnTo>
                  <a:lnTo>
                    <a:pt x="731519" y="29972"/>
                  </a:lnTo>
                  <a:lnTo>
                    <a:pt x="729158" y="18323"/>
                  </a:lnTo>
                  <a:lnTo>
                    <a:pt x="722725" y="8794"/>
                  </a:lnTo>
                  <a:lnTo>
                    <a:pt x="713196" y="2361"/>
                  </a:lnTo>
                  <a:lnTo>
                    <a:pt x="701547" y="0"/>
                  </a:lnTo>
                  <a:close/>
                </a:path>
              </a:pathLst>
            </a:custGeom>
            <a:solidFill>
              <a:srgbClr val="3C3C3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3200" i="0" u="none" strike="noStrike" kern="0" cap="none" spc="0" normalizeH="0" baseline="0" noProof="0" smtClean="0">
                <a:ln>
                  <a:noFill/>
                </a:ln>
                <a:solidFill>
                  <a:schemeClr val="bg1"/>
                </a:solidFill>
                <a:effectLst/>
                <a:uLnTx/>
                <a:uFillTx/>
                <a:latin typeface="Oswald light" panose="020B0604020202020204" charset="0"/>
              </a:endParaRPr>
            </a:p>
          </p:txBody>
        </p:sp>
        <p:sp>
          <p:nvSpPr>
            <p:cNvPr id="272" name="object 30"/>
            <p:cNvSpPr txBox="1"/>
            <p:nvPr/>
          </p:nvSpPr>
          <p:spPr>
            <a:xfrm>
              <a:off x="4358731" y="2212991"/>
              <a:ext cx="189230" cy="124075"/>
            </a:xfrm>
            <a:prstGeom prst="rect">
              <a:avLst/>
            </a:prstGeom>
          </p:spPr>
          <p:txBody>
            <a:bodyPr vert="horz" wrap="square" lIns="0" tIns="17145" rIns="0" bIns="0" rtlCol="0">
              <a:spAutoFit/>
            </a:bodyPr>
            <a:lstStyle/>
            <a:p>
              <a:pPr marL="12700">
                <a:spcBef>
                  <a:spcPts val="135"/>
                </a:spcBef>
              </a:pPr>
              <a:r>
                <a:rPr sz="1000" spc="5" dirty="0">
                  <a:solidFill>
                    <a:schemeClr val="bg1"/>
                  </a:solidFill>
                  <a:latin typeface="Oswald light" panose="020B0604020202020204" charset="0"/>
                  <a:cs typeface="Arial"/>
                </a:rPr>
                <a:t>A</a:t>
              </a:r>
              <a:r>
                <a:rPr sz="1000" spc="15" dirty="0">
                  <a:solidFill>
                    <a:schemeClr val="bg1"/>
                  </a:solidFill>
                  <a:latin typeface="Oswald light" panose="020B0604020202020204" charset="0"/>
                  <a:cs typeface="Arial"/>
                </a:rPr>
                <a:t>P</a:t>
              </a:r>
              <a:r>
                <a:rPr sz="1000" spc="20" dirty="0">
                  <a:solidFill>
                    <a:schemeClr val="bg1"/>
                  </a:solidFill>
                  <a:latin typeface="Oswald light" panose="020B0604020202020204" charset="0"/>
                  <a:cs typeface="Arial"/>
                </a:rPr>
                <a:t>P</a:t>
              </a:r>
              <a:endParaRPr sz="1000">
                <a:solidFill>
                  <a:schemeClr val="bg1"/>
                </a:solidFill>
                <a:latin typeface="Oswald light" panose="020B0604020202020204" charset="0"/>
                <a:cs typeface="Arial"/>
              </a:endParaRPr>
            </a:p>
          </p:txBody>
        </p:sp>
        <p:sp>
          <p:nvSpPr>
            <p:cNvPr id="273" name="object 31"/>
            <p:cNvSpPr/>
            <p:nvPr/>
          </p:nvSpPr>
          <p:spPr>
            <a:xfrm>
              <a:off x="4898481" y="2151905"/>
              <a:ext cx="731520" cy="248920"/>
            </a:xfrm>
            <a:custGeom>
              <a:avLst/>
              <a:gdLst/>
              <a:ahLst/>
              <a:cxnLst/>
              <a:rect l="l" t="t" r="r" b="b"/>
              <a:pathLst>
                <a:path w="731520" h="248919">
                  <a:moveTo>
                    <a:pt x="701548" y="0"/>
                  </a:moveTo>
                  <a:lnTo>
                    <a:pt x="29972" y="0"/>
                  </a:lnTo>
                  <a:lnTo>
                    <a:pt x="18323" y="2361"/>
                  </a:lnTo>
                  <a:lnTo>
                    <a:pt x="8794" y="8794"/>
                  </a:lnTo>
                  <a:lnTo>
                    <a:pt x="2361" y="18323"/>
                  </a:lnTo>
                  <a:lnTo>
                    <a:pt x="0" y="29972"/>
                  </a:lnTo>
                  <a:lnTo>
                    <a:pt x="0" y="218439"/>
                  </a:lnTo>
                  <a:lnTo>
                    <a:pt x="2361" y="230088"/>
                  </a:lnTo>
                  <a:lnTo>
                    <a:pt x="8794" y="239617"/>
                  </a:lnTo>
                  <a:lnTo>
                    <a:pt x="18323" y="246050"/>
                  </a:lnTo>
                  <a:lnTo>
                    <a:pt x="29972" y="248412"/>
                  </a:lnTo>
                  <a:lnTo>
                    <a:pt x="701548" y="248412"/>
                  </a:lnTo>
                  <a:lnTo>
                    <a:pt x="713196" y="246050"/>
                  </a:lnTo>
                  <a:lnTo>
                    <a:pt x="722725" y="239617"/>
                  </a:lnTo>
                  <a:lnTo>
                    <a:pt x="729158" y="230088"/>
                  </a:lnTo>
                  <a:lnTo>
                    <a:pt x="731520" y="218439"/>
                  </a:lnTo>
                  <a:lnTo>
                    <a:pt x="731520" y="29972"/>
                  </a:lnTo>
                  <a:lnTo>
                    <a:pt x="729158" y="18323"/>
                  </a:lnTo>
                  <a:lnTo>
                    <a:pt x="722725" y="8794"/>
                  </a:lnTo>
                  <a:lnTo>
                    <a:pt x="713196" y="2361"/>
                  </a:lnTo>
                  <a:lnTo>
                    <a:pt x="701548" y="0"/>
                  </a:lnTo>
                  <a:close/>
                </a:path>
              </a:pathLst>
            </a:custGeom>
            <a:solidFill>
              <a:srgbClr val="3C3C3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3200" i="0" u="none" strike="noStrike" kern="0" cap="none" spc="0" normalizeH="0" baseline="0" noProof="0" smtClean="0">
                <a:ln>
                  <a:noFill/>
                </a:ln>
                <a:solidFill>
                  <a:schemeClr val="bg1"/>
                </a:solidFill>
                <a:effectLst/>
                <a:uLnTx/>
                <a:uFillTx/>
                <a:latin typeface="Oswald light" panose="020B0604020202020204" charset="0"/>
              </a:endParaRPr>
            </a:p>
          </p:txBody>
        </p:sp>
        <p:sp>
          <p:nvSpPr>
            <p:cNvPr id="274" name="object 32"/>
            <p:cNvSpPr txBox="1"/>
            <p:nvPr/>
          </p:nvSpPr>
          <p:spPr>
            <a:xfrm>
              <a:off x="5101935" y="2164859"/>
              <a:ext cx="327660" cy="243503"/>
            </a:xfrm>
            <a:prstGeom prst="rect">
              <a:avLst/>
            </a:prstGeom>
          </p:spPr>
          <p:txBody>
            <a:bodyPr vert="horz" wrap="square" lIns="0" tIns="12700" rIns="0" bIns="0" rtlCol="0">
              <a:spAutoFit/>
            </a:bodyPr>
            <a:lstStyle/>
            <a:p>
              <a:pPr marL="33655" marR="5080" indent="-21590">
                <a:lnSpc>
                  <a:spcPct val="105000"/>
                </a:lnSpc>
                <a:spcBef>
                  <a:spcPts val="100"/>
                </a:spcBef>
              </a:pPr>
              <a:r>
                <a:rPr sz="1000" spc="20" dirty="0">
                  <a:solidFill>
                    <a:schemeClr val="bg1"/>
                  </a:solidFill>
                  <a:latin typeface="Oswald light" panose="020B0604020202020204" charset="0"/>
                  <a:cs typeface="Arial"/>
                </a:rPr>
                <a:t>SOC</a:t>
              </a:r>
              <a:r>
                <a:rPr sz="1000" spc="10" dirty="0">
                  <a:solidFill>
                    <a:schemeClr val="bg1"/>
                  </a:solidFill>
                  <a:latin typeface="Oswald light" panose="020B0604020202020204" charset="0"/>
                  <a:cs typeface="Arial"/>
                </a:rPr>
                <a:t>I</a:t>
              </a:r>
              <a:r>
                <a:rPr sz="1000" spc="5" dirty="0">
                  <a:solidFill>
                    <a:schemeClr val="bg1"/>
                  </a:solidFill>
                  <a:latin typeface="Oswald light" panose="020B0604020202020204" charset="0"/>
                  <a:cs typeface="Arial"/>
                </a:rPr>
                <a:t>A</a:t>
              </a:r>
              <a:r>
                <a:rPr sz="1000" spc="10" dirty="0">
                  <a:solidFill>
                    <a:schemeClr val="bg1"/>
                  </a:solidFill>
                  <a:latin typeface="Oswald light" panose="020B0604020202020204" charset="0"/>
                  <a:cs typeface="Arial"/>
                </a:rPr>
                <a:t>L  </a:t>
              </a:r>
              <a:r>
                <a:rPr sz="1000" spc="20" dirty="0">
                  <a:solidFill>
                    <a:schemeClr val="bg1"/>
                  </a:solidFill>
                  <a:latin typeface="Oswald light" panose="020B0604020202020204" charset="0"/>
                  <a:cs typeface="Arial"/>
                </a:rPr>
                <a:t>MEDIA</a:t>
              </a:r>
              <a:endParaRPr sz="1000">
                <a:solidFill>
                  <a:schemeClr val="bg1"/>
                </a:solidFill>
                <a:latin typeface="Oswald light" panose="020B0604020202020204" charset="0"/>
                <a:cs typeface="Arial"/>
              </a:endParaRPr>
            </a:p>
          </p:txBody>
        </p:sp>
        <p:sp>
          <p:nvSpPr>
            <p:cNvPr id="275" name="object 33"/>
            <p:cNvSpPr/>
            <p:nvPr/>
          </p:nvSpPr>
          <p:spPr>
            <a:xfrm>
              <a:off x="5710773" y="2151905"/>
              <a:ext cx="731520" cy="248920"/>
            </a:xfrm>
            <a:custGeom>
              <a:avLst/>
              <a:gdLst/>
              <a:ahLst/>
              <a:cxnLst/>
              <a:rect l="l" t="t" r="r" b="b"/>
              <a:pathLst>
                <a:path w="731520" h="248919">
                  <a:moveTo>
                    <a:pt x="701548" y="0"/>
                  </a:moveTo>
                  <a:lnTo>
                    <a:pt x="29972" y="0"/>
                  </a:lnTo>
                  <a:lnTo>
                    <a:pt x="18323" y="2361"/>
                  </a:lnTo>
                  <a:lnTo>
                    <a:pt x="8794" y="8794"/>
                  </a:lnTo>
                  <a:lnTo>
                    <a:pt x="2361" y="18323"/>
                  </a:lnTo>
                  <a:lnTo>
                    <a:pt x="0" y="29972"/>
                  </a:lnTo>
                  <a:lnTo>
                    <a:pt x="0" y="218439"/>
                  </a:lnTo>
                  <a:lnTo>
                    <a:pt x="2361" y="230088"/>
                  </a:lnTo>
                  <a:lnTo>
                    <a:pt x="8794" y="239617"/>
                  </a:lnTo>
                  <a:lnTo>
                    <a:pt x="18323" y="246050"/>
                  </a:lnTo>
                  <a:lnTo>
                    <a:pt x="29972" y="248412"/>
                  </a:lnTo>
                  <a:lnTo>
                    <a:pt x="701548" y="248412"/>
                  </a:lnTo>
                  <a:lnTo>
                    <a:pt x="713196" y="246050"/>
                  </a:lnTo>
                  <a:lnTo>
                    <a:pt x="722725" y="239617"/>
                  </a:lnTo>
                  <a:lnTo>
                    <a:pt x="729158" y="230088"/>
                  </a:lnTo>
                  <a:lnTo>
                    <a:pt x="731520" y="218439"/>
                  </a:lnTo>
                  <a:lnTo>
                    <a:pt x="731520" y="29972"/>
                  </a:lnTo>
                  <a:lnTo>
                    <a:pt x="729158" y="18323"/>
                  </a:lnTo>
                  <a:lnTo>
                    <a:pt x="722725" y="8794"/>
                  </a:lnTo>
                  <a:lnTo>
                    <a:pt x="713196" y="2361"/>
                  </a:lnTo>
                  <a:lnTo>
                    <a:pt x="701548" y="0"/>
                  </a:lnTo>
                  <a:close/>
                </a:path>
              </a:pathLst>
            </a:custGeom>
            <a:solidFill>
              <a:srgbClr val="3C3C3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3200" i="0" u="none" strike="noStrike" kern="0" cap="none" spc="0" normalizeH="0" baseline="0" noProof="0" smtClean="0">
                <a:ln>
                  <a:noFill/>
                </a:ln>
                <a:solidFill>
                  <a:schemeClr val="bg1"/>
                </a:solidFill>
                <a:effectLst/>
                <a:uLnTx/>
                <a:uFillTx/>
                <a:latin typeface="Oswald light" panose="020B0604020202020204" charset="0"/>
              </a:endParaRPr>
            </a:p>
          </p:txBody>
        </p:sp>
        <p:sp>
          <p:nvSpPr>
            <p:cNvPr id="276" name="object 34"/>
            <p:cNvSpPr txBox="1"/>
            <p:nvPr/>
          </p:nvSpPr>
          <p:spPr>
            <a:xfrm>
              <a:off x="5925404" y="2212991"/>
              <a:ext cx="302260" cy="124075"/>
            </a:xfrm>
            <a:prstGeom prst="rect">
              <a:avLst/>
            </a:prstGeom>
          </p:spPr>
          <p:txBody>
            <a:bodyPr vert="horz" wrap="square" lIns="0" tIns="17145" rIns="0" bIns="0" rtlCol="0">
              <a:spAutoFit/>
            </a:bodyPr>
            <a:lstStyle/>
            <a:p>
              <a:pPr marL="12700">
                <a:spcBef>
                  <a:spcPts val="135"/>
                </a:spcBef>
              </a:pPr>
              <a:r>
                <a:rPr sz="1000" spc="15" dirty="0">
                  <a:solidFill>
                    <a:schemeClr val="bg1"/>
                  </a:solidFill>
                  <a:latin typeface="Oswald light" panose="020B0604020202020204" charset="0"/>
                  <a:cs typeface="Arial"/>
                </a:rPr>
                <a:t>ST</a:t>
              </a:r>
              <a:r>
                <a:rPr sz="1000" spc="25" dirty="0">
                  <a:solidFill>
                    <a:schemeClr val="bg1"/>
                  </a:solidFill>
                  <a:latin typeface="Oswald light" panose="020B0604020202020204" charset="0"/>
                  <a:cs typeface="Arial"/>
                </a:rPr>
                <a:t>O</a:t>
              </a:r>
              <a:r>
                <a:rPr sz="1000" spc="20" dirty="0">
                  <a:solidFill>
                    <a:schemeClr val="bg1"/>
                  </a:solidFill>
                  <a:latin typeface="Oswald light" panose="020B0604020202020204" charset="0"/>
                  <a:cs typeface="Arial"/>
                </a:rPr>
                <a:t>RE</a:t>
              </a:r>
              <a:endParaRPr sz="1000">
                <a:solidFill>
                  <a:schemeClr val="bg1"/>
                </a:solidFill>
                <a:latin typeface="Oswald light" panose="020B0604020202020204" charset="0"/>
                <a:cs typeface="Arial"/>
              </a:endParaRPr>
            </a:p>
          </p:txBody>
        </p:sp>
        <p:sp>
          <p:nvSpPr>
            <p:cNvPr id="277" name="object 35"/>
            <p:cNvSpPr/>
            <p:nvPr/>
          </p:nvSpPr>
          <p:spPr>
            <a:xfrm>
              <a:off x="6527637" y="2151905"/>
              <a:ext cx="731520" cy="248920"/>
            </a:xfrm>
            <a:custGeom>
              <a:avLst/>
              <a:gdLst/>
              <a:ahLst/>
              <a:cxnLst/>
              <a:rect l="l" t="t" r="r" b="b"/>
              <a:pathLst>
                <a:path w="731520" h="248919">
                  <a:moveTo>
                    <a:pt x="701548" y="0"/>
                  </a:moveTo>
                  <a:lnTo>
                    <a:pt x="29972" y="0"/>
                  </a:lnTo>
                  <a:lnTo>
                    <a:pt x="18323" y="2361"/>
                  </a:lnTo>
                  <a:lnTo>
                    <a:pt x="8794" y="8794"/>
                  </a:lnTo>
                  <a:lnTo>
                    <a:pt x="2361" y="18323"/>
                  </a:lnTo>
                  <a:lnTo>
                    <a:pt x="0" y="29972"/>
                  </a:lnTo>
                  <a:lnTo>
                    <a:pt x="0" y="218439"/>
                  </a:lnTo>
                  <a:lnTo>
                    <a:pt x="2361" y="230088"/>
                  </a:lnTo>
                  <a:lnTo>
                    <a:pt x="8794" y="239617"/>
                  </a:lnTo>
                  <a:lnTo>
                    <a:pt x="18323" y="246050"/>
                  </a:lnTo>
                  <a:lnTo>
                    <a:pt x="29972" y="248412"/>
                  </a:lnTo>
                  <a:lnTo>
                    <a:pt x="701548" y="248412"/>
                  </a:lnTo>
                  <a:lnTo>
                    <a:pt x="713196" y="246050"/>
                  </a:lnTo>
                  <a:lnTo>
                    <a:pt x="722725" y="239617"/>
                  </a:lnTo>
                  <a:lnTo>
                    <a:pt x="729158" y="230088"/>
                  </a:lnTo>
                  <a:lnTo>
                    <a:pt x="731520" y="218439"/>
                  </a:lnTo>
                  <a:lnTo>
                    <a:pt x="731520" y="29972"/>
                  </a:lnTo>
                  <a:lnTo>
                    <a:pt x="729158" y="18323"/>
                  </a:lnTo>
                  <a:lnTo>
                    <a:pt x="722725" y="8794"/>
                  </a:lnTo>
                  <a:lnTo>
                    <a:pt x="713196" y="2361"/>
                  </a:lnTo>
                  <a:lnTo>
                    <a:pt x="701548" y="0"/>
                  </a:lnTo>
                  <a:close/>
                </a:path>
              </a:pathLst>
            </a:custGeom>
            <a:solidFill>
              <a:srgbClr val="3C3C3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3200" i="0" u="none" strike="noStrike" kern="0" cap="none" spc="0" normalizeH="0" baseline="0" noProof="0" smtClean="0">
                <a:ln>
                  <a:noFill/>
                </a:ln>
                <a:solidFill>
                  <a:schemeClr val="bg1"/>
                </a:solidFill>
                <a:effectLst/>
                <a:uLnTx/>
                <a:uFillTx/>
                <a:latin typeface="Oswald light" panose="020B0604020202020204" charset="0"/>
              </a:endParaRPr>
            </a:p>
          </p:txBody>
        </p:sp>
        <p:sp>
          <p:nvSpPr>
            <p:cNvPr id="278" name="object 36"/>
            <p:cNvSpPr txBox="1"/>
            <p:nvPr/>
          </p:nvSpPr>
          <p:spPr>
            <a:xfrm>
              <a:off x="6646891" y="2212991"/>
              <a:ext cx="495300" cy="124075"/>
            </a:xfrm>
            <a:prstGeom prst="rect">
              <a:avLst/>
            </a:prstGeom>
          </p:spPr>
          <p:txBody>
            <a:bodyPr vert="horz" wrap="square" lIns="0" tIns="17145" rIns="0" bIns="0" rtlCol="0">
              <a:spAutoFit/>
            </a:bodyPr>
            <a:lstStyle/>
            <a:p>
              <a:pPr marL="12700">
                <a:spcBef>
                  <a:spcPts val="135"/>
                </a:spcBef>
              </a:pPr>
              <a:r>
                <a:rPr sz="1000" spc="15" dirty="0">
                  <a:solidFill>
                    <a:schemeClr val="bg1"/>
                  </a:solidFill>
                  <a:latin typeface="Oswald light" panose="020B0604020202020204" charset="0"/>
                  <a:cs typeface="Arial"/>
                </a:rPr>
                <a:t>TELES</a:t>
              </a:r>
              <a:r>
                <a:rPr sz="1000" spc="5" dirty="0">
                  <a:solidFill>
                    <a:schemeClr val="bg1"/>
                  </a:solidFill>
                  <a:latin typeface="Oswald light" panose="020B0604020202020204" charset="0"/>
                  <a:cs typeface="Arial"/>
                </a:rPr>
                <a:t>A</a:t>
              </a:r>
              <a:r>
                <a:rPr sz="1000" spc="15" dirty="0">
                  <a:solidFill>
                    <a:schemeClr val="bg1"/>
                  </a:solidFill>
                  <a:latin typeface="Oswald light" panose="020B0604020202020204" charset="0"/>
                  <a:cs typeface="Arial"/>
                </a:rPr>
                <a:t>LE</a:t>
              </a:r>
              <a:r>
                <a:rPr sz="1000" spc="20" dirty="0">
                  <a:solidFill>
                    <a:schemeClr val="bg1"/>
                  </a:solidFill>
                  <a:latin typeface="Oswald light" panose="020B0604020202020204" charset="0"/>
                  <a:cs typeface="Arial"/>
                </a:rPr>
                <a:t>S</a:t>
              </a:r>
              <a:endParaRPr sz="1000">
                <a:solidFill>
                  <a:schemeClr val="bg1"/>
                </a:solidFill>
                <a:latin typeface="Oswald light" panose="020B0604020202020204" charset="0"/>
                <a:cs typeface="Arial"/>
              </a:endParaRPr>
            </a:p>
          </p:txBody>
        </p:sp>
        <p:sp>
          <p:nvSpPr>
            <p:cNvPr id="279" name="object 37"/>
            <p:cNvSpPr/>
            <p:nvPr/>
          </p:nvSpPr>
          <p:spPr>
            <a:xfrm>
              <a:off x="7356693" y="2151905"/>
              <a:ext cx="731520" cy="248920"/>
            </a:xfrm>
            <a:custGeom>
              <a:avLst/>
              <a:gdLst/>
              <a:ahLst/>
              <a:cxnLst/>
              <a:rect l="l" t="t" r="r" b="b"/>
              <a:pathLst>
                <a:path w="731520" h="248919">
                  <a:moveTo>
                    <a:pt x="701548" y="0"/>
                  </a:moveTo>
                  <a:lnTo>
                    <a:pt x="29972" y="0"/>
                  </a:lnTo>
                  <a:lnTo>
                    <a:pt x="18323" y="2361"/>
                  </a:lnTo>
                  <a:lnTo>
                    <a:pt x="8794" y="8794"/>
                  </a:lnTo>
                  <a:lnTo>
                    <a:pt x="2361" y="18323"/>
                  </a:lnTo>
                  <a:lnTo>
                    <a:pt x="0" y="29972"/>
                  </a:lnTo>
                  <a:lnTo>
                    <a:pt x="0" y="218439"/>
                  </a:lnTo>
                  <a:lnTo>
                    <a:pt x="2361" y="230088"/>
                  </a:lnTo>
                  <a:lnTo>
                    <a:pt x="8794" y="239617"/>
                  </a:lnTo>
                  <a:lnTo>
                    <a:pt x="18323" y="246050"/>
                  </a:lnTo>
                  <a:lnTo>
                    <a:pt x="29972" y="248412"/>
                  </a:lnTo>
                  <a:lnTo>
                    <a:pt x="701548" y="248412"/>
                  </a:lnTo>
                  <a:lnTo>
                    <a:pt x="713196" y="246050"/>
                  </a:lnTo>
                  <a:lnTo>
                    <a:pt x="722725" y="239617"/>
                  </a:lnTo>
                  <a:lnTo>
                    <a:pt x="729158" y="230088"/>
                  </a:lnTo>
                  <a:lnTo>
                    <a:pt x="731520" y="218439"/>
                  </a:lnTo>
                  <a:lnTo>
                    <a:pt x="731520" y="29972"/>
                  </a:lnTo>
                  <a:lnTo>
                    <a:pt x="729158" y="18323"/>
                  </a:lnTo>
                  <a:lnTo>
                    <a:pt x="722725" y="8794"/>
                  </a:lnTo>
                  <a:lnTo>
                    <a:pt x="713196" y="2361"/>
                  </a:lnTo>
                  <a:lnTo>
                    <a:pt x="701548" y="0"/>
                  </a:lnTo>
                  <a:close/>
                </a:path>
              </a:pathLst>
            </a:custGeom>
            <a:solidFill>
              <a:srgbClr val="3C3C3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3200" i="0" u="none" strike="noStrike" kern="0" cap="none" spc="0" normalizeH="0" baseline="0" noProof="0" smtClean="0">
                <a:ln>
                  <a:noFill/>
                </a:ln>
                <a:solidFill>
                  <a:schemeClr val="bg1"/>
                </a:solidFill>
                <a:effectLst/>
                <a:uLnTx/>
                <a:uFillTx/>
                <a:latin typeface="Oswald light" panose="020B0604020202020204" charset="0"/>
              </a:endParaRPr>
            </a:p>
          </p:txBody>
        </p:sp>
        <p:sp>
          <p:nvSpPr>
            <p:cNvPr id="280" name="object 38"/>
            <p:cNvSpPr txBox="1"/>
            <p:nvPr/>
          </p:nvSpPr>
          <p:spPr>
            <a:xfrm>
              <a:off x="7545797" y="2212991"/>
              <a:ext cx="353695" cy="124075"/>
            </a:xfrm>
            <a:prstGeom prst="rect">
              <a:avLst/>
            </a:prstGeom>
          </p:spPr>
          <p:txBody>
            <a:bodyPr vert="horz" wrap="square" lIns="0" tIns="17145" rIns="0" bIns="0" rtlCol="0">
              <a:spAutoFit/>
            </a:bodyPr>
            <a:lstStyle/>
            <a:p>
              <a:pPr marL="12700">
                <a:spcBef>
                  <a:spcPts val="135"/>
                </a:spcBef>
              </a:pPr>
              <a:r>
                <a:rPr sz="1000" spc="20" dirty="0">
                  <a:solidFill>
                    <a:schemeClr val="bg1"/>
                  </a:solidFill>
                  <a:latin typeface="Oswald light" panose="020B0604020202020204" charset="0"/>
                  <a:cs typeface="Arial"/>
                </a:rPr>
                <a:t>D</a:t>
              </a:r>
              <a:r>
                <a:rPr sz="1000" spc="15" dirty="0">
                  <a:solidFill>
                    <a:schemeClr val="bg1"/>
                  </a:solidFill>
                  <a:latin typeface="Oswald light" panose="020B0604020202020204" charset="0"/>
                  <a:cs typeface="Arial"/>
                </a:rPr>
                <a:t>E</a:t>
              </a:r>
              <a:r>
                <a:rPr sz="1000" spc="5" dirty="0">
                  <a:solidFill>
                    <a:schemeClr val="bg1"/>
                  </a:solidFill>
                  <a:latin typeface="Oswald light" panose="020B0604020202020204" charset="0"/>
                  <a:cs typeface="Arial"/>
                </a:rPr>
                <a:t>A</a:t>
              </a:r>
              <a:r>
                <a:rPr sz="1000" spc="15" dirty="0">
                  <a:solidFill>
                    <a:schemeClr val="bg1"/>
                  </a:solidFill>
                  <a:latin typeface="Oswald light" panose="020B0604020202020204" charset="0"/>
                  <a:cs typeface="Arial"/>
                </a:rPr>
                <a:t>LE</a:t>
              </a:r>
              <a:r>
                <a:rPr sz="1000" spc="25" dirty="0">
                  <a:solidFill>
                    <a:schemeClr val="bg1"/>
                  </a:solidFill>
                  <a:latin typeface="Oswald light" panose="020B0604020202020204" charset="0"/>
                  <a:cs typeface="Arial"/>
                </a:rPr>
                <a:t>R</a:t>
              </a:r>
              <a:endParaRPr sz="1000">
                <a:solidFill>
                  <a:schemeClr val="bg1"/>
                </a:solidFill>
                <a:latin typeface="Oswald light" panose="020B0604020202020204" charset="0"/>
                <a:cs typeface="Arial"/>
              </a:endParaRPr>
            </a:p>
          </p:txBody>
        </p:sp>
        <p:sp>
          <p:nvSpPr>
            <p:cNvPr id="281" name="object 39"/>
            <p:cNvSpPr/>
            <p:nvPr/>
          </p:nvSpPr>
          <p:spPr>
            <a:xfrm>
              <a:off x="3275421" y="4285505"/>
              <a:ext cx="1137285" cy="250190"/>
            </a:xfrm>
            <a:custGeom>
              <a:avLst/>
              <a:gdLst/>
              <a:ahLst/>
              <a:cxnLst/>
              <a:rect l="l" t="t" r="r" b="b"/>
              <a:pathLst>
                <a:path w="1137285" h="250189">
                  <a:moveTo>
                    <a:pt x="1106677" y="0"/>
                  </a:moveTo>
                  <a:lnTo>
                    <a:pt x="30225" y="0"/>
                  </a:lnTo>
                  <a:lnTo>
                    <a:pt x="18484" y="2383"/>
                  </a:lnTo>
                  <a:lnTo>
                    <a:pt x="8874" y="8874"/>
                  </a:lnTo>
                  <a:lnTo>
                    <a:pt x="2383" y="18484"/>
                  </a:lnTo>
                  <a:lnTo>
                    <a:pt x="0" y="30225"/>
                  </a:lnTo>
                  <a:lnTo>
                    <a:pt x="0" y="219710"/>
                  </a:lnTo>
                  <a:lnTo>
                    <a:pt x="2383" y="231451"/>
                  </a:lnTo>
                  <a:lnTo>
                    <a:pt x="8874" y="241061"/>
                  </a:lnTo>
                  <a:lnTo>
                    <a:pt x="18484" y="247552"/>
                  </a:lnTo>
                  <a:lnTo>
                    <a:pt x="30225" y="249936"/>
                  </a:lnTo>
                  <a:lnTo>
                    <a:pt x="1106677" y="249936"/>
                  </a:lnTo>
                  <a:lnTo>
                    <a:pt x="1118419" y="247552"/>
                  </a:lnTo>
                  <a:lnTo>
                    <a:pt x="1128029" y="241061"/>
                  </a:lnTo>
                  <a:lnTo>
                    <a:pt x="1134520" y="231451"/>
                  </a:lnTo>
                  <a:lnTo>
                    <a:pt x="1136903" y="219710"/>
                  </a:lnTo>
                  <a:lnTo>
                    <a:pt x="1136903" y="30225"/>
                  </a:lnTo>
                  <a:lnTo>
                    <a:pt x="1134520" y="18484"/>
                  </a:lnTo>
                  <a:lnTo>
                    <a:pt x="1128029" y="8874"/>
                  </a:lnTo>
                  <a:lnTo>
                    <a:pt x="1118419" y="2383"/>
                  </a:lnTo>
                  <a:lnTo>
                    <a:pt x="1106677" y="0"/>
                  </a:lnTo>
                  <a:close/>
                </a:path>
              </a:pathLst>
            </a:custGeom>
            <a:solidFill>
              <a:srgbClr val="353E4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3200" i="0" u="none" strike="noStrike" kern="0" cap="none" spc="0" normalizeH="0" baseline="0" noProof="0" smtClean="0">
                <a:ln>
                  <a:noFill/>
                </a:ln>
                <a:solidFill>
                  <a:schemeClr val="bg1"/>
                </a:solidFill>
                <a:effectLst/>
                <a:uLnTx/>
                <a:uFillTx/>
                <a:latin typeface="Oswald light" panose="020B0604020202020204" charset="0"/>
              </a:endParaRPr>
            </a:p>
          </p:txBody>
        </p:sp>
        <p:sp>
          <p:nvSpPr>
            <p:cNvPr id="282" name="object 40"/>
            <p:cNvSpPr txBox="1"/>
            <p:nvPr/>
          </p:nvSpPr>
          <p:spPr>
            <a:xfrm>
              <a:off x="3498687" y="4347735"/>
              <a:ext cx="692150" cy="124075"/>
            </a:xfrm>
            <a:prstGeom prst="rect">
              <a:avLst/>
            </a:prstGeom>
          </p:spPr>
          <p:txBody>
            <a:bodyPr vert="horz" wrap="square" lIns="0" tIns="17145" rIns="0" bIns="0" rtlCol="0">
              <a:spAutoFit/>
            </a:bodyPr>
            <a:lstStyle/>
            <a:p>
              <a:pPr marL="12700">
                <a:spcBef>
                  <a:spcPts val="135"/>
                </a:spcBef>
              </a:pPr>
              <a:r>
                <a:rPr sz="1000" spc="20" dirty="0">
                  <a:solidFill>
                    <a:schemeClr val="bg1"/>
                  </a:solidFill>
                  <a:latin typeface="Oswald light" panose="020B0604020202020204" charset="0"/>
                  <a:cs typeface="Arial"/>
                </a:rPr>
                <a:t>MOBILE</a:t>
              </a:r>
              <a:r>
                <a:rPr sz="1000" spc="-60" dirty="0">
                  <a:solidFill>
                    <a:schemeClr val="bg1"/>
                  </a:solidFill>
                  <a:latin typeface="Oswald light" panose="020B0604020202020204" charset="0"/>
                  <a:cs typeface="Arial"/>
                </a:rPr>
                <a:t> </a:t>
              </a:r>
              <a:r>
                <a:rPr sz="1000" spc="15" dirty="0">
                  <a:solidFill>
                    <a:schemeClr val="bg1"/>
                  </a:solidFill>
                  <a:latin typeface="Oswald light" panose="020B0604020202020204" charset="0"/>
                  <a:cs typeface="Arial"/>
                </a:rPr>
                <a:t>LEGACY</a:t>
              </a:r>
              <a:endParaRPr sz="1000">
                <a:solidFill>
                  <a:schemeClr val="bg1"/>
                </a:solidFill>
                <a:latin typeface="Oswald light" panose="020B0604020202020204" charset="0"/>
                <a:cs typeface="Arial"/>
              </a:endParaRPr>
            </a:p>
          </p:txBody>
        </p:sp>
        <p:sp>
          <p:nvSpPr>
            <p:cNvPr id="283" name="object 41"/>
            <p:cNvSpPr/>
            <p:nvPr/>
          </p:nvSpPr>
          <p:spPr>
            <a:xfrm>
              <a:off x="4499193" y="4285505"/>
              <a:ext cx="1137285" cy="250190"/>
            </a:xfrm>
            <a:custGeom>
              <a:avLst/>
              <a:gdLst/>
              <a:ahLst/>
              <a:cxnLst/>
              <a:rect l="l" t="t" r="r" b="b"/>
              <a:pathLst>
                <a:path w="1137285" h="250189">
                  <a:moveTo>
                    <a:pt x="1106677" y="0"/>
                  </a:moveTo>
                  <a:lnTo>
                    <a:pt x="30225" y="0"/>
                  </a:lnTo>
                  <a:lnTo>
                    <a:pt x="18484" y="2383"/>
                  </a:lnTo>
                  <a:lnTo>
                    <a:pt x="8874" y="8874"/>
                  </a:lnTo>
                  <a:lnTo>
                    <a:pt x="2383" y="18484"/>
                  </a:lnTo>
                  <a:lnTo>
                    <a:pt x="0" y="30225"/>
                  </a:lnTo>
                  <a:lnTo>
                    <a:pt x="0" y="219710"/>
                  </a:lnTo>
                  <a:lnTo>
                    <a:pt x="2383" y="231451"/>
                  </a:lnTo>
                  <a:lnTo>
                    <a:pt x="8874" y="241061"/>
                  </a:lnTo>
                  <a:lnTo>
                    <a:pt x="18484" y="247552"/>
                  </a:lnTo>
                  <a:lnTo>
                    <a:pt x="30225" y="249936"/>
                  </a:lnTo>
                  <a:lnTo>
                    <a:pt x="1106677" y="249936"/>
                  </a:lnTo>
                  <a:lnTo>
                    <a:pt x="1118419" y="247552"/>
                  </a:lnTo>
                  <a:lnTo>
                    <a:pt x="1128029" y="241061"/>
                  </a:lnTo>
                  <a:lnTo>
                    <a:pt x="1134520" y="231451"/>
                  </a:lnTo>
                  <a:lnTo>
                    <a:pt x="1136903" y="219710"/>
                  </a:lnTo>
                  <a:lnTo>
                    <a:pt x="1136903" y="30225"/>
                  </a:lnTo>
                  <a:lnTo>
                    <a:pt x="1134520" y="18484"/>
                  </a:lnTo>
                  <a:lnTo>
                    <a:pt x="1128029" y="8874"/>
                  </a:lnTo>
                  <a:lnTo>
                    <a:pt x="1118419" y="2383"/>
                  </a:lnTo>
                  <a:lnTo>
                    <a:pt x="1106677" y="0"/>
                  </a:lnTo>
                  <a:close/>
                </a:path>
              </a:pathLst>
            </a:custGeom>
            <a:solidFill>
              <a:srgbClr val="353E4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3200" i="0" u="none" strike="noStrike" kern="0" cap="none" spc="0" normalizeH="0" baseline="0" noProof="0" smtClean="0">
                <a:ln>
                  <a:noFill/>
                </a:ln>
                <a:solidFill>
                  <a:schemeClr val="bg1"/>
                </a:solidFill>
                <a:effectLst/>
                <a:uLnTx/>
                <a:uFillTx/>
                <a:latin typeface="Oswald light" panose="020B0604020202020204" charset="0"/>
              </a:endParaRPr>
            </a:p>
          </p:txBody>
        </p:sp>
        <p:sp>
          <p:nvSpPr>
            <p:cNvPr id="284" name="object 42"/>
            <p:cNvSpPr txBox="1"/>
            <p:nvPr/>
          </p:nvSpPr>
          <p:spPr>
            <a:xfrm>
              <a:off x="4759924" y="4347735"/>
              <a:ext cx="617220" cy="124075"/>
            </a:xfrm>
            <a:prstGeom prst="rect">
              <a:avLst/>
            </a:prstGeom>
          </p:spPr>
          <p:txBody>
            <a:bodyPr vert="horz" wrap="square" lIns="0" tIns="17145" rIns="0" bIns="0" rtlCol="0">
              <a:spAutoFit/>
            </a:bodyPr>
            <a:lstStyle/>
            <a:p>
              <a:pPr marL="12700">
                <a:spcBef>
                  <a:spcPts val="135"/>
                </a:spcBef>
              </a:pPr>
              <a:r>
                <a:rPr sz="1000" spc="15" dirty="0">
                  <a:solidFill>
                    <a:schemeClr val="bg1"/>
                  </a:solidFill>
                  <a:latin typeface="Oswald light" panose="020B0604020202020204" charset="0"/>
                  <a:cs typeface="Arial"/>
                </a:rPr>
                <a:t>FIXED</a:t>
              </a:r>
              <a:r>
                <a:rPr sz="1000" spc="-35" dirty="0">
                  <a:solidFill>
                    <a:schemeClr val="bg1"/>
                  </a:solidFill>
                  <a:latin typeface="Oswald light" panose="020B0604020202020204" charset="0"/>
                  <a:cs typeface="Arial"/>
                </a:rPr>
                <a:t> </a:t>
              </a:r>
              <a:r>
                <a:rPr sz="1000" spc="15" dirty="0">
                  <a:solidFill>
                    <a:schemeClr val="bg1"/>
                  </a:solidFill>
                  <a:latin typeface="Oswald light" panose="020B0604020202020204" charset="0"/>
                  <a:cs typeface="Arial"/>
                </a:rPr>
                <a:t>LEGACY</a:t>
              </a:r>
              <a:endParaRPr sz="1000">
                <a:solidFill>
                  <a:schemeClr val="bg1"/>
                </a:solidFill>
                <a:latin typeface="Oswald light" panose="020B0604020202020204" charset="0"/>
                <a:cs typeface="Arial"/>
              </a:endParaRPr>
            </a:p>
          </p:txBody>
        </p:sp>
        <p:sp>
          <p:nvSpPr>
            <p:cNvPr id="285" name="object 43"/>
            <p:cNvSpPr/>
            <p:nvPr/>
          </p:nvSpPr>
          <p:spPr>
            <a:xfrm>
              <a:off x="5721441" y="4285505"/>
              <a:ext cx="1137285" cy="250190"/>
            </a:xfrm>
            <a:custGeom>
              <a:avLst/>
              <a:gdLst/>
              <a:ahLst/>
              <a:cxnLst/>
              <a:rect l="l" t="t" r="r" b="b"/>
              <a:pathLst>
                <a:path w="1137285" h="250189">
                  <a:moveTo>
                    <a:pt x="1106677" y="0"/>
                  </a:moveTo>
                  <a:lnTo>
                    <a:pt x="30225" y="0"/>
                  </a:lnTo>
                  <a:lnTo>
                    <a:pt x="18484" y="2383"/>
                  </a:lnTo>
                  <a:lnTo>
                    <a:pt x="8874" y="8874"/>
                  </a:lnTo>
                  <a:lnTo>
                    <a:pt x="2383" y="18484"/>
                  </a:lnTo>
                  <a:lnTo>
                    <a:pt x="0" y="30225"/>
                  </a:lnTo>
                  <a:lnTo>
                    <a:pt x="0" y="219710"/>
                  </a:lnTo>
                  <a:lnTo>
                    <a:pt x="2383" y="231451"/>
                  </a:lnTo>
                  <a:lnTo>
                    <a:pt x="8874" y="241061"/>
                  </a:lnTo>
                  <a:lnTo>
                    <a:pt x="18484" y="247552"/>
                  </a:lnTo>
                  <a:lnTo>
                    <a:pt x="30225" y="249936"/>
                  </a:lnTo>
                  <a:lnTo>
                    <a:pt x="1106677" y="249936"/>
                  </a:lnTo>
                  <a:lnTo>
                    <a:pt x="1118419" y="247552"/>
                  </a:lnTo>
                  <a:lnTo>
                    <a:pt x="1128029" y="241061"/>
                  </a:lnTo>
                  <a:lnTo>
                    <a:pt x="1134520" y="231451"/>
                  </a:lnTo>
                  <a:lnTo>
                    <a:pt x="1136903" y="219710"/>
                  </a:lnTo>
                  <a:lnTo>
                    <a:pt x="1136903" y="30225"/>
                  </a:lnTo>
                  <a:lnTo>
                    <a:pt x="1134520" y="18484"/>
                  </a:lnTo>
                  <a:lnTo>
                    <a:pt x="1128029" y="8874"/>
                  </a:lnTo>
                  <a:lnTo>
                    <a:pt x="1118419" y="2383"/>
                  </a:lnTo>
                  <a:lnTo>
                    <a:pt x="1106677" y="0"/>
                  </a:lnTo>
                  <a:close/>
                </a:path>
              </a:pathLst>
            </a:custGeom>
            <a:solidFill>
              <a:srgbClr val="353E4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3200" i="0" u="none" strike="noStrike" kern="0" cap="none" spc="0" normalizeH="0" baseline="0" noProof="0" smtClean="0">
                <a:ln>
                  <a:noFill/>
                </a:ln>
                <a:solidFill>
                  <a:schemeClr val="bg1"/>
                </a:solidFill>
                <a:effectLst/>
                <a:uLnTx/>
                <a:uFillTx/>
                <a:latin typeface="Oswald light" panose="020B0604020202020204" charset="0"/>
              </a:endParaRPr>
            </a:p>
          </p:txBody>
        </p:sp>
        <p:sp>
          <p:nvSpPr>
            <p:cNvPr id="286" name="object 44"/>
            <p:cNvSpPr txBox="1"/>
            <p:nvPr/>
          </p:nvSpPr>
          <p:spPr>
            <a:xfrm>
              <a:off x="5963249" y="4347735"/>
              <a:ext cx="655320" cy="124075"/>
            </a:xfrm>
            <a:prstGeom prst="rect">
              <a:avLst/>
            </a:prstGeom>
          </p:spPr>
          <p:txBody>
            <a:bodyPr vert="horz" wrap="square" lIns="0" tIns="17145" rIns="0" bIns="0" rtlCol="0">
              <a:spAutoFit/>
            </a:bodyPr>
            <a:lstStyle/>
            <a:p>
              <a:pPr marL="12700">
                <a:spcBef>
                  <a:spcPts val="135"/>
                </a:spcBef>
              </a:pPr>
              <a:r>
                <a:rPr sz="1000" spc="15" dirty="0">
                  <a:solidFill>
                    <a:schemeClr val="bg1"/>
                  </a:solidFill>
                  <a:latin typeface="Oswald light" panose="020B0604020202020204" charset="0"/>
                  <a:cs typeface="Arial"/>
                </a:rPr>
                <a:t>CABLE</a:t>
              </a:r>
              <a:r>
                <a:rPr sz="1000" spc="-35" dirty="0">
                  <a:solidFill>
                    <a:schemeClr val="bg1"/>
                  </a:solidFill>
                  <a:latin typeface="Oswald light" panose="020B0604020202020204" charset="0"/>
                  <a:cs typeface="Arial"/>
                </a:rPr>
                <a:t> </a:t>
              </a:r>
              <a:r>
                <a:rPr sz="1000" spc="15" dirty="0">
                  <a:solidFill>
                    <a:schemeClr val="bg1"/>
                  </a:solidFill>
                  <a:latin typeface="Oswald light" panose="020B0604020202020204" charset="0"/>
                  <a:cs typeface="Arial"/>
                </a:rPr>
                <a:t>LEGACY</a:t>
              </a:r>
              <a:endParaRPr sz="1000">
                <a:solidFill>
                  <a:schemeClr val="bg1"/>
                </a:solidFill>
                <a:latin typeface="Oswald light" panose="020B0604020202020204" charset="0"/>
                <a:cs typeface="Arial"/>
              </a:endParaRPr>
            </a:p>
          </p:txBody>
        </p:sp>
        <p:sp>
          <p:nvSpPr>
            <p:cNvPr id="287" name="object 45"/>
            <p:cNvSpPr/>
            <p:nvPr/>
          </p:nvSpPr>
          <p:spPr>
            <a:xfrm>
              <a:off x="6945213" y="4285505"/>
              <a:ext cx="1137285" cy="250190"/>
            </a:xfrm>
            <a:custGeom>
              <a:avLst/>
              <a:gdLst/>
              <a:ahLst/>
              <a:cxnLst/>
              <a:rect l="l" t="t" r="r" b="b"/>
              <a:pathLst>
                <a:path w="1137284" h="250189">
                  <a:moveTo>
                    <a:pt x="1106677" y="0"/>
                  </a:moveTo>
                  <a:lnTo>
                    <a:pt x="30225" y="0"/>
                  </a:lnTo>
                  <a:lnTo>
                    <a:pt x="18484" y="2383"/>
                  </a:lnTo>
                  <a:lnTo>
                    <a:pt x="8874" y="8874"/>
                  </a:lnTo>
                  <a:lnTo>
                    <a:pt x="2383" y="18484"/>
                  </a:lnTo>
                  <a:lnTo>
                    <a:pt x="0" y="30225"/>
                  </a:lnTo>
                  <a:lnTo>
                    <a:pt x="0" y="219710"/>
                  </a:lnTo>
                  <a:lnTo>
                    <a:pt x="2383" y="231451"/>
                  </a:lnTo>
                  <a:lnTo>
                    <a:pt x="8874" y="241061"/>
                  </a:lnTo>
                  <a:lnTo>
                    <a:pt x="18484" y="247552"/>
                  </a:lnTo>
                  <a:lnTo>
                    <a:pt x="30225" y="249936"/>
                  </a:lnTo>
                  <a:lnTo>
                    <a:pt x="1106677" y="249936"/>
                  </a:lnTo>
                  <a:lnTo>
                    <a:pt x="1118419" y="247552"/>
                  </a:lnTo>
                  <a:lnTo>
                    <a:pt x="1128029" y="241061"/>
                  </a:lnTo>
                  <a:lnTo>
                    <a:pt x="1134520" y="231451"/>
                  </a:lnTo>
                  <a:lnTo>
                    <a:pt x="1136903" y="219710"/>
                  </a:lnTo>
                  <a:lnTo>
                    <a:pt x="1136903" y="30225"/>
                  </a:lnTo>
                  <a:lnTo>
                    <a:pt x="1134520" y="18484"/>
                  </a:lnTo>
                  <a:lnTo>
                    <a:pt x="1128029" y="8874"/>
                  </a:lnTo>
                  <a:lnTo>
                    <a:pt x="1118419" y="2383"/>
                  </a:lnTo>
                  <a:lnTo>
                    <a:pt x="1106677" y="0"/>
                  </a:lnTo>
                  <a:close/>
                </a:path>
              </a:pathLst>
            </a:custGeom>
            <a:solidFill>
              <a:srgbClr val="353E4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3200" i="0" u="none" strike="noStrike" kern="0" cap="none" spc="0" normalizeH="0" baseline="0" noProof="0" smtClean="0">
                <a:ln>
                  <a:noFill/>
                </a:ln>
                <a:solidFill>
                  <a:schemeClr val="bg1"/>
                </a:solidFill>
                <a:effectLst/>
                <a:uLnTx/>
                <a:uFillTx/>
                <a:latin typeface="Oswald light" panose="020B0604020202020204" charset="0"/>
              </a:endParaRPr>
            </a:p>
          </p:txBody>
        </p:sp>
        <p:sp>
          <p:nvSpPr>
            <p:cNvPr id="288" name="object 46"/>
            <p:cNvSpPr txBox="1"/>
            <p:nvPr/>
          </p:nvSpPr>
          <p:spPr>
            <a:xfrm>
              <a:off x="7294972" y="4347735"/>
              <a:ext cx="439420" cy="124075"/>
            </a:xfrm>
            <a:prstGeom prst="rect">
              <a:avLst/>
            </a:prstGeom>
          </p:spPr>
          <p:txBody>
            <a:bodyPr vert="horz" wrap="square" lIns="0" tIns="17145" rIns="0" bIns="0" rtlCol="0">
              <a:spAutoFit/>
            </a:bodyPr>
            <a:lstStyle/>
            <a:p>
              <a:pPr marL="12700">
                <a:spcBef>
                  <a:spcPts val="135"/>
                </a:spcBef>
              </a:pPr>
              <a:r>
                <a:rPr sz="1000" spc="10" dirty="0">
                  <a:solidFill>
                    <a:schemeClr val="bg1"/>
                  </a:solidFill>
                  <a:latin typeface="Oswald light" panose="020B0604020202020204" charset="0"/>
                  <a:cs typeface="Arial"/>
                </a:rPr>
                <a:t>3</a:t>
              </a:r>
              <a:r>
                <a:rPr sz="1000" spc="15" baseline="27777" dirty="0">
                  <a:solidFill>
                    <a:schemeClr val="bg1"/>
                  </a:solidFill>
                  <a:latin typeface="Oswald light" panose="020B0604020202020204" charset="0"/>
                  <a:cs typeface="Arial"/>
                </a:rPr>
                <a:t>RD </a:t>
              </a:r>
              <a:r>
                <a:rPr sz="1000" spc="15" dirty="0">
                  <a:solidFill>
                    <a:schemeClr val="bg1"/>
                  </a:solidFill>
                  <a:latin typeface="Oswald light" panose="020B0604020202020204" charset="0"/>
                  <a:cs typeface="Arial"/>
                </a:rPr>
                <a:t>PARTY</a:t>
              </a:r>
              <a:endParaRPr sz="1000">
                <a:solidFill>
                  <a:schemeClr val="bg1"/>
                </a:solidFill>
                <a:latin typeface="Oswald light" panose="020B0604020202020204" charset="0"/>
                <a:cs typeface="Arial"/>
              </a:endParaRPr>
            </a:p>
          </p:txBody>
        </p:sp>
        <p:sp>
          <p:nvSpPr>
            <p:cNvPr id="289" name="object 47"/>
            <p:cNvSpPr/>
            <p:nvPr/>
          </p:nvSpPr>
          <p:spPr>
            <a:xfrm>
              <a:off x="3275421" y="2633315"/>
              <a:ext cx="4798060" cy="253412"/>
            </a:xfrm>
            <a:custGeom>
              <a:avLst/>
              <a:gdLst/>
              <a:ahLst/>
              <a:cxnLst/>
              <a:rect l="l" t="t" r="r" b="b"/>
              <a:pathLst>
                <a:path w="4798059" h="113030">
                  <a:moveTo>
                    <a:pt x="4791456" y="0"/>
                  </a:moveTo>
                  <a:lnTo>
                    <a:pt x="6096" y="0"/>
                  </a:lnTo>
                  <a:lnTo>
                    <a:pt x="0" y="6096"/>
                  </a:lnTo>
                  <a:lnTo>
                    <a:pt x="0" y="106680"/>
                  </a:lnTo>
                  <a:lnTo>
                    <a:pt x="6096" y="112776"/>
                  </a:lnTo>
                  <a:lnTo>
                    <a:pt x="4791456" y="112776"/>
                  </a:lnTo>
                  <a:lnTo>
                    <a:pt x="4797552" y="106680"/>
                  </a:lnTo>
                  <a:lnTo>
                    <a:pt x="4797552" y="6096"/>
                  </a:lnTo>
                  <a:lnTo>
                    <a:pt x="4791456" y="0"/>
                  </a:lnTo>
                  <a:close/>
                </a:path>
              </a:pathLst>
            </a:custGeom>
            <a:solidFill>
              <a:srgbClr val="FFA2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3200" i="0" u="none" strike="noStrike" kern="0" cap="none" spc="0" normalizeH="0" baseline="0" noProof="0" smtClean="0">
                <a:ln>
                  <a:noFill/>
                </a:ln>
                <a:solidFill>
                  <a:schemeClr val="bg1"/>
                </a:solidFill>
                <a:effectLst/>
                <a:uLnTx/>
                <a:uFillTx/>
                <a:latin typeface="Oswald light" panose="020B0604020202020204" charset="0"/>
              </a:endParaRPr>
            </a:p>
          </p:txBody>
        </p:sp>
        <p:sp>
          <p:nvSpPr>
            <p:cNvPr id="291" name="object 49"/>
            <p:cNvSpPr/>
            <p:nvPr/>
          </p:nvSpPr>
          <p:spPr>
            <a:xfrm>
              <a:off x="3843873" y="2886473"/>
              <a:ext cx="1830070" cy="1398905"/>
            </a:xfrm>
            <a:custGeom>
              <a:avLst/>
              <a:gdLst/>
              <a:ahLst/>
              <a:cxnLst/>
              <a:rect l="l" t="t" r="r" b="b"/>
              <a:pathLst>
                <a:path w="1830070" h="1398904">
                  <a:moveTo>
                    <a:pt x="1830070" y="0"/>
                  </a:moveTo>
                  <a:lnTo>
                    <a:pt x="0" y="1398397"/>
                  </a:lnTo>
                </a:path>
              </a:pathLst>
            </a:custGeom>
            <a:ln w="6096">
              <a:solidFill>
                <a:srgbClr val="FFA2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3200" i="0" u="none" strike="noStrike" kern="0" cap="none" spc="0" normalizeH="0" baseline="0" noProof="0" smtClean="0">
                <a:ln>
                  <a:noFill/>
                </a:ln>
                <a:solidFill>
                  <a:schemeClr val="bg1"/>
                </a:solidFill>
                <a:effectLst/>
                <a:uLnTx/>
                <a:uFillTx/>
                <a:latin typeface="Oswald light" panose="020B0604020202020204" charset="0"/>
              </a:endParaRPr>
            </a:p>
          </p:txBody>
        </p:sp>
        <p:sp>
          <p:nvSpPr>
            <p:cNvPr id="292" name="object 50"/>
            <p:cNvSpPr/>
            <p:nvPr/>
          </p:nvSpPr>
          <p:spPr>
            <a:xfrm>
              <a:off x="5067646" y="2886473"/>
              <a:ext cx="607060" cy="1398905"/>
            </a:xfrm>
            <a:custGeom>
              <a:avLst/>
              <a:gdLst/>
              <a:ahLst/>
              <a:cxnLst/>
              <a:rect l="l" t="t" r="r" b="b"/>
              <a:pathLst>
                <a:path w="607060" h="1398904">
                  <a:moveTo>
                    <a:pt x="607060" y="0"/>
                  </a:moveTo>
                  <a:lnTo>
                    <a:pt x="0" y="1398397"/>
                  </a:lnTo>
                </a:path>
              </a:pathLst>
            </a:custGeom>
            <a:ln w="6095">
              <a:solidFill>
                <a:srgbClr val="FFA2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3200" i="0" u="none" strike="noStrike" kern="0" cap="none" spc="0" normalizeH="0" baseline="0" noProof="0" smtClean="0">
                <a:ln>
                  <a:noFill/>
                </a:ln>
                <a:solidFill>
                  <a:schemeClr val="bg1"/>
                </a:solidFill>
                <a:effectLst/>
                <a:uLnTx/>
                <a:uFillTx/>
                <a:latin typeface="Oswald light" panose="020B0604020202020204" charset="0"/>
              </a:endParaRPr>
            </a:p>
          </p:txBody>
        </p:sp>
        <p:sp>
          <p:nvSpPr>
            <p:cNvPr id="293" name="object 51"/>
            <p:cNvSpPr/>
            <p:nvPr/>
          </p:nvSpPr>
          <p:spPr>
            <a:xfrm>
              <a:off x="5674198" y="2886473"/>
              <a:ext cx="615950" cy="1398905"/>
            </a:xfrm>
            <a:custGeom>
              <a:avLst/>
              <a:gdLst/>
              <a:ahLst/>
              <a:cxnLst/>
              <a:rect l="l" t="t" r="r" b="b"/>
              <a:pathLst>
                <a:path w="615950" h="1398904">
                  <a:moveTo>
                    <a:pt x="0" y="0"/>
                  </a:moveTo>
                  <a:lnTo>
                    <a:pt x="615950" y="1398397"/>
                  </a:lnTo>
                </a:path>
              </a:pathLst>
            </a:custGeom>
            <a:ln w="6096">
              <a:solidFill>
                <a:srgbClr val="FFA2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3200" i="0" u="none" strike="noStrike" kern="0" cap="none" spc="0" normalizeH="0" baseline="0" noProof="0" smtClean="0">
                <a:ln>
                  <a:noFill/>
                </a:ln>
                <a:solidFill>
                  <a:schemeClr val="bg1"/>
                </a:solidFill>
                <a:effectLst/>
                <a:uLnTx/>
                <a:uFillTx/>
                <a:latin typeface="Oswald light" panose="020B0604020202020204" charset="0"/>
              </a:endParaRPr>
            </a:p>
          </p:txBody>
        </p:sp>
        <p:sp>
          <p:nvSpPr>
            <p:cNvPr id="294" name="object 52"/>
            <p:cNvSpPr/>
            <p:nvPr/>
          </p:nvSpPr>
          <p:spPr>
            <a:xfrm>
              <a:off x="5674198" y="2886473"/>
              <a:ext cx="1838960" cy="1398905"/>
            </a:xfrm>
            <a:custGeom>
              <a:avLst/>
              <a:gdLst/>
              <a:ahLst/>
              <a:cxnLst/>
              <a:rect l="l" t="t" r="r" b="b"/>
              <a:pathLst>
                <a:path w="1838959" h="1398904">
                  <a:moveTo>
                    <a:pt x="0" y="0"/>
                  </a:moveTo>
                  <a:lnTo>
                    <a:pt x="1838960" y="1398397"/>
                  </a:lnTo>
                </a:path>
              </a:pathLst>
            </a:custGeom>
            <a:ln w="6096">
              <a:solidFill>
                <a:srgbClr val="FFA2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3200" i="0" u="none" strike="noStrike" kern="0" cap="none" spc="0" normalizeH="0" baseline="0" noProof="0" smtClean="0">
                <a:ln>
                  <a:noFill/>
                </a:ln>
                <a:solidFill>
                  <a:schemeClr val="bg1"/>
                </a:solidFill>
                <a:effectLst/>
                <a:uLnTx/>
                <a:uFillTx/>
                <a:latin typeface="Oswald light" panose="020B0604020202020204" charset="0"/>
              </a:endParaRPr>
            </a:p>
          </p:txBody>
        </p:sp>
        <p:sp>
          <p:nvSpPr>
            <p:cNvPr id="295" name="object 53"/>
            <p:cNvSpPr/>
            <p:nvPr/>
          </p:nvSpPr>
          <p:spPr>
            <a:xfrm>
              <a:off x="7695022" y="4664981"/>
              <a:ext cx="202692" cy="222503"/>
            </a:xfrm>
            <a:prstGeom prst="rect">
              <a:avLst/>
            </a:prstGeom>
            <a:blipFill>
              <a:blip r:embed="rId7"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3200" i="0" u="none" strike="noStrike" kern="0" cap="none" spc="0" normalizeH="0" baseline="0" noProof="0" smtClean="0">
                <a:ln>
                  <a:noFill/>
                </a:ln>
                <a:solidFill>
                  <a:schemeClr val="bg1"/>
                </a:solidFill>
                <a:effectLst/>
                <a:uLnTx/>
                <a:uFillTx/>
                <a:latin typeface="Oswald light" panose="020B0604020202020204" charset="0"/>
              </a:endParaRPr>
            </a:p>
          </p:txBody>
        </p:sp>
        <p:sp>
          <p:nvSpPr>
            <p:cNvPr id="296" name="object 54"/>
            <p:cNvSpPr/>
            <p:nvPr/>
          </p:nvSpPr>
          <p:spPr>
            <a:xfrm>
              <a:off x="7148795" y="4683269"/>
              <a:ext cx="168021" cy="191262"/>
            </a:xfrm>
            <a:prstGeom prst="rect">
              <a:avLst/>
            </a:prstGeom>
            <a:blipFill>
              <a:blip r:embed="rId8"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3200" i="0" u="none" strike="noStrike" kern="0" cap="none" spc="0" normalizeH="0" baseline="0" noProof="0" smtClean="0">
                <a:ln>
                  <a:noFill/>
                </a:ln>
                <a:solidFill>
                  <a:schemeClr val="bg1"/>
                </a:solidFill>
                <a:effectLst/>
                <a:uLnTx/>
                <a:uFillTx/>
                <a:latin typeface="Oswald light" panose="020B0604020202020204" charset="0"/>
              </a:endParaRPr>
            </a:p>
          </p:txBody>
        </p:sp>
        <p:sp>
          <p:nvSpPr>
            <p:cNvPr id="297" name="object 55"/>
            <p:cNvSpPr txBox="1"/>
            <p:nvPr/>
          </p:nvSpPr>
          <p:spPr>
            <a:xfrm>
              <a:off x="7015699" y="4935440"/>
              <a:ext cx="1000125" cy="120822"/>
            </a:xfrm>
            <a:prstGeom prst="rect">
              <a:avLst/>
            </a:prstGeom>
          </p:spPr>
          <p:txBody>
            <a:bodyPr vert="horz" wrap="square" lIns="0" tIns="12700" rIns="0" bIns="0" rtlCol="0">
              <a:spAutoFit/>
            </a:bodyPr>
            <a:lstStyle/>
            <a:p>
              <a:pPr marL="12700">
                <a:spcBef>
                  <a:spcPts val="100"/>
                </a:spcBef>
                <a:tabLst>
                  <a:tab pos="579120" algn="l"/>
                </a:tabLst>
              </a:pPr>
              <a:r>
                <a:rPr sz="1000" spc="-25" dirty="0">
                  <a:solidFill>
                    <a:schemeClr val="bg1"/>
                  </a:solidFill>
                  <a:latin typeface="Oswald light" panose="020B0604020202020204" charset="0"/>
                  <a:cs typeface="Arial"/>
                </a:rPr>
                <a:t>CUSTOMER	PRODUCTS</a:t>
              </a:r>
              <a:endParaRPr sz="1000">
                <a:solidFill>
                  <a:schemeClr val="bg1"/>
                </a:solidFill>
                <a:latin typeface="Oswald light" panose="020B0604020202020204" charset="0"/>
                <a:cs typeface="Arial"/>
              </a:endParaRPr>
            </a:p>
          </p:txBody>
        </p:sp>
        <p:sp>
          <p:nvSpPr>
            <p:cNvPr id="298" name="object 56"/>
            <p:cNvSpPr/>
            <p:nvPr/>
          </p:nvSpPr>
          <p:spPr>
            <a:xfrm>
              <a:off x="6466678" y="4664981"/>
              <a:ext cx="202692" cy="222503"/>
            </a:xfrm>
            <a:prstGeom prst="rect">
              <a:avLst/>
            </a:prstGeom>
            <a:blipFill>
              <a:blip r:embed="rId7"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3200" i="0" u="none" strike="noStrike" kern="0" cap="none" spc="0" normalizeH="0" baseline="0" noProof="0" smtClean="0">
                <a:ln>
                  <a:noFill/>
                </a:ln>
                <a:solidFill>
                  <a:schemeClr val="bg1"/>
                </a:solidFill>
                <a:effectLst/>
                <a:uLnTx/>
                <a:uFillTx/>
                <a:latin typeface="Oswald light" panose="020B0604020202020204" charset="0"/>
              </a:endParaRPr>
            </a:p>
          </p:txBody>
        </p:sp>
        <p:sp>
          <p:nvSpPr>
            <p:cNvPr id="299" name="object 57"/>
            <p:cNvSpPr/>
            <p:nvPr/>
          </p:nvSpPr>
          <p:spPr>
            <a:xfrm>
              <a:off x="5920450" y="4683269"/>
              <a:ext cx="168021" cy="191262"/>
            </a:xfrm>
            <a:prstGeom prst="rect">
              <a:avLst/>
            </a:prstGeom>
            <a:blipFill>
              <a:blip r:embed="rId8"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3200" i="0" u="none" strike="noStrike" kern="0" cap="none" spc="0" normalizeH="0" baseline="0" noProof="0" smtClean="0">
                <a:ln>
                  <a:noFill/>
                </a:ln>
                <a:solidFill>
                  <a:schemeClr val="bg1"/>
                </a:solidFill>
                <a:effectLst/>
                <a:uLnTx/>
                <a:uFillTx/>
                <a:latin typeface="Oswald light" panose="020B0604020202020204" charset="0"/>
              </a:endParaRPr>
            </a:p>
          </p:txBody>
        </p:sp>
        <p:sp>
          <p:nvSpPr>
            <p:cNvPr id="300" name="object 58"/>
            <p:cNvSpPr txBox="1"/>
            <p:nvPr/>
          </p:nvSpPr>
          <p:spPr>
            <a:xfrm>
              <a:off x="5787354" y="4935440"/>
              <a:ext cx="1000125" cy="120822"/>
            </a:xfrm>
            <a:prstGeom prst="rect">
              <a:avLst/>
            </a:prstGeom>
          </p:spPr>
          <p:txBody>
            <a:bodyPr vert="horz" wrap="square" lIns="0" tIns="12700" rIns="0" bIns="0" rtlCol="0">
              <a:spAutoFit/>
            </a:bodyPr>
            <a:lstStyle/>
            <a:p>
              <a:pPr marL="12700">
                <a:spcBef>
                  <a:spcPts val="100"/>
                </a:spcBef>
                <a:tabLst>
                  <a:tab pos="579120" algn="l"/>
                </a:tabLst>
              </a:pPr>
              <a:r>
                <a:rPr sz="1000" spc="-25" dirty="0">
                  <a:solidFill>
                    <a:schemeClr val="bg1"/>
                  </a:solidFill>
                  <a:latin typeface="Oswald light" panose="020B0604020202020204" charset="0"/>
                  <a:cs typeface="Arial"/>
                </a:rPr>
                <a:t>CUSTOMER	PRODUCTS</a:t>
              </a:r>
              <a:endParaRPr sz="1000">
                <a:solidFill>
                  <a:schemeClr val="bg1"/>
                </a:solidFill>
                <a:latin typeface="Oswald light" panose="020B0604020202020204" charset="0"/>
                <a:cs typeface="Arial"/>
              </a:endParaRPr>
            </a:p>
          </p:txBody>
        </p:sp>
        <p:sp>
          <p:nvSpPr>
            <p:cNvPr id="301" name="object 59"/>
            <p:cNvSpPr/>
            <p:nvPr/>
          </p:nvSpPr>
          <p:spPr>
            <a:xfrm>
              <a:off x="5239858" y="4664981"/>
              <a:ext cx="201168" cy="222503"/>
            </a:xfrm>
            <a:prstGeom prst="rect">
              <a:avLst/>
            </a:prstGeom>
            <a:blipFill>
              <a:blip r:embed="rId9"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3200" i="0" u="none" strike="noStrike" kern="0" cap="none" spc="0" normalizeH="0" baseline="0" noProof="0" smtClean="0">
                <a:ln>
                  <a:noFill/>
                </a:ln>
                <a:solidFill>
                  <a:schemeClr val="bg1"/>
                </a:solidFill>
                <a:effectLst/>
                <a:uLnTx/>
                <a:uFillTx/>
                <a:latin typeface="Oswald light" panose="020B0604020202020204" charset="0"/>
              </a:endParaRPr>
            </a:p>
          </p:txBody>
        </p:sp>
        <p:sp>
          <p:nvSpPr>
            <p:cNvPr id="302" name="object 60"/>
            <p:cNvSpPr/>
            <p:nvPr/>
          </p:nvSpPr>
          <p:spPr>
            <a:xfrm>
              <a:off x="4692106" y="4683269"/>
              <a:ext cx="168021" cy="191262"/>
            </a:xfrm>
            <a:prstGeom prst="rect">
              <a:avLst/>
            </a:prstGeom>
            <a:blipFill>
              <a:blip r:embed="rId10"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3200" i="0" u="none" strike="noStrike" kern="0" cap="none" spc="0" normalizeH="0" baseline="0" noProof="0" smtClean="0">
                <a:ln>
                  <a:noFill/>
                </a:ln>
                <a:solidFill>
                  <a:schemeClr val="bg1"/>
                </a:solidFill>
                <a:effectLst/>
                <a:uLnTx/>
                <a:uFillTx/>
                <a:latin typeface="Oswald light" panose="020B0604020202020204" charset="0"/>
              </a:endParaRPr>
            </a:p>
          </p:txBody>
        </p:sp>
        <p:sp>
          <p:nvSpPr>
            <p:cNvPr id="303" name="object 61"/>
            <p:cNvSpPr txBox="1"/>
            <p:nvPr/>
          </p:nvSpPr>
          <p:spPr>
            <a:xfrm>
              <a:off x="4559010" y="4935440"/>
              <a:ext cx="1000125" cy="120822"/>
            </a:xfrm>
            <a:prstGeom prst="rect">
              <a:avLst/>
            </a:prstGeom>
          </p:spPr>
          <p:txBody>
            <a:bodyPr vert="horz" wrap="square" lIns="0" tIns="12700" rIns="0" bIns="0" rtlCol="0">
              <a:spAutoFit/>
            </a:bodyPr>
            <a:lstStyle/>
            <a:p>
              <a:pPr marL="12700">
                <a:spcBef>
                  <a:spcPts val="100"/>
                </a:spcBef>
                <a:tabLst>
                  <a:tab pos="579120" algn="l"/>
                </a:tabLst>
              </a:pPr>
              <a:r>
                <a:rPr sz="1000" spc="-25" dirty="0">
                  <a:solidFill>
                    <a:schemeClr val="bg1"/>
                  </a:solidFill>
                  <a:latin typeface="Oswald light" panose="020B0604020202020204" charset="0"/>
                  <a:cs typeface="Arial"/>
                </a:rPr>
                <a:t>CUSTOMER	PRODUCTS</a:t>
              </a:r>
              <a:endParaRPr sz="1000">
                <a:solidFill>
                  <a:schemeClr val="bg1"/>
                </a:solidFill>
                <a:latin typeface="Oswald light" panose="020B0604020202020204" charset="0"/>
                <a:cs typeface="Arial"/>
              </a:endParaRPr>
            </a:p>
          </p:txBody>
        </p:sp>
        <p:sp>
          <p:nvSpPr>
            <p:cNvPr id="304" name="object 62"/>
            <p:cNvSpPr/>
            <p:nvPr/>
          </p:nvSpPr>
          <p:spPr>
            <a:xfrm>
              <a:off x="4011514" y="4664981"/>
              <a:ext cx="201168" cy="222503"/>
            </a:xfrm>
            <a:prstGeom prst="rect">
              <a:avLst/>
            </a:prstGeom>
            <a:blipFill>
              <a:blip r:embed="rId9"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3200" i="0" u="none" strike="noStrike" kern="0" cap="none" spc="0" normalizeH="0" baseline="0" noProof="0" smtClean="0">
                <a:ln>
                  <a:noFill/>
                </a:ln>
                <a:solidFill>
                  <a:schemeClr val="bg1"/>
                </a:solidFill>
                <a:effectLst/>
                <a:uLnTx/>
                <a:uFillTx/>
                <a:latin typeface="Oswald light" panose="020B0604020202020204" charset="0"/>
              </a:endParaRPr>
            </a:p>
          </p:txBody>
        </p:sp>
        <p:sp>
          <p:nvSpPr>
            <p:cNvPr id="305" name="object 63"/>
            <p:cNvSpPr/>
            <p:nvPr/>
          </p:nvSpPr>
          <p:spPr>
            <a:xfrm>
              <a:off x="3463762" y="4683269"/>
              <a:ext cx="168655" cy="191262"/>
            </a:xfrm>
            <a:prstGeom prst="rect">
              <a:avLst/>
            </a:prstGeom>
            <a:blipFill>
              <a:blip r:embed="rId11"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3200" i="0" u="none" strike="noStrike" kern="0" cap="none" spc="0" normalizeH="0" baseline="0" noProof="0" smtClean="0">
                <a:ln>
                  <a:noFill/>
                </a:ln>
                <a:solidFill>
                  <a:schemeClr val="bg1"/>
                </a:solidFill>
                <a:effectLst/>
                <a:uLnTx/>
                <a:uFillTx/>
                <a:latin typeface="Oswald light" panose="020B0604020202020204" charset="0"/>
              </a:endParaRPr>
            </a:p>
          </p:txBody>
        </p:sp>
        <p:sp>
          <p:nvSpPr>
            <p:cNvPr id="306" name="object 64"/>
            <p:cNvSpPr txBox="1"/>
            <p:nvPr/>
          </p:nvSpPr>
          <p:spPr>
            <a:xfrm>
              <a:off x="3330667" y="4935440"/>
              <a:ext cx="1000125" cy="120822"/>
            </a:xfrm>
            <a:prstGeom prst="rect">
              <a:avLst/>
            </a:prstGeom>
          </p:spPr>
          <p:txBody>
            <a:bodyPr vert="horz" wrap="square" lIns="0" tIns="12700" rIns="0" bIns="0" rtlCol="0">
              <a:spAutoFit/>
            </a:bodyPr>
            <a:lstStyle/>
            <a:p>
              <a:pPr marL="12700">
                <a:spcBef>
                  <a:spcPts val="100"/>
                </a:spcBef>
                <a:tabLst>
                  <a:tab pos="579120" algn="l"/>
                </a:tabLst>
              </a:pPr>
              <a:r>
                <a:rPr sz="1000" spc="-25" dirty="0">
                  <a:solidFill>
                    <a:schemeClr val="bg1"/>
                  </a:solidFill>
                  <a:latin typeface="Oswald light" panose="020B0604020202020204" charset="0"/>
                  <a:cs typeface="Arial"/>
                </a:rPr>
                <a:t>CUSTOMER	PRODUCTS</a:t>
              </a:r>
              <a:endParaRPr sz="1000">
                <a:solidFill>
                  <a:schemeClr val="bg1"/>
                </a:solidFill>
                <a:latin typeface="Oswald light" panose="020B0604020202020204" charset="0"/>
                <a:cs typeface="Arial"/>
              </a:endParaRPr>
            </a:p>
          </p:txBody>
        </p:sp>
        <p:sp>
          <p:nvSpPr>
            <p:cNvPr id="307" name="object 65"/>
            <p:cNvSpPr/>
            <p:nvPr/>
          </p:nvSpPr>
          <p:spPr>
            <a:xfrm>
              <a:off x="3275421" y="1987313"/>
              <a:ext cx="2339340" cy="53340"/>
            </a:xfrm>
            <a:custGeom>
              <a:avLst/>
              <a:gdLst/>
              <a:ahLst/>
              <a:cxnLst/>
              <a:rect l="l" t="t" r="r" b="b"/>
              <a:pathLst>
                <a:path w="2339340" h="53339">
                  <a:moveTo>
                    <a:pt x="2339340" y="52197"/>
                  </a:moveTo>
                  <a:lnTo>
                    <a:pt x="2339340" y="0"/>
                  </a:lnTo>
                  <a:lnTo>
                    <a:pt x="0" y="0"/>
                  </a:lnTo>
                  <a:lnTo>
                    <a:pt x="0" y="16637"/>
                  </a:lnTo>
                  <a:lnTo>
                    <a:pt x="0" y="53339"/>
                  </a:lnTo>
                </a:path>
              </a:pathLst>
            </a:custGeom>
            <a:ln w="12192">
              <a:solidFill>
                <a:srgbClr val="F9A122"/>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3200" i="0" u="none" strike="noStrike" kern="0" cap="none" spc="0" normalizeH="0" baseline="0" noProof="0" smtClean="0">
                <a:ln>
                  <a:noFill/>
                </a:ln>
                <a:solidFill>
                  <a:schemeClr val="bg1"/>
                </a:solidFill>
                <a:effectLst/>
                <a:uLnTx/>
                <a:uFillTx/>
                <a:latin typeface="Oswald light" panose="020B0604020202020204" charset="0"/>
              </a:endParaRPr>
            </a:p>
          </p:txBody>
        </p:sp>
        <p:sp>
          <p:nvSpPr>
            <p:cNvPr id="308" name="object 66"/>
            <p:cNvSpPr/>
            <p:nvPr/>
          </p:nvSpPr>
          <p:spPr>
            <a:xfrm>
              <a:off x="5710773" y="1987313"/>
              <a:ext cx="1546860" cy="53340"/>
            </a:xfrm>
            <a:custGeom>
              <a:avLst/>
              <a:gdLst/>
              <a:ahLst/>
              <a:cxnLst/>
              <a:rect l="l" t="t" r="r" b="b"/>
              <a:pathLst>
                <a:path w="1546859" h="53339">
                  <a:moveTo>
                    <a:pt x="1546860" y="52197"/>
                  </a:moveTo>
                  <a:lnTo>
                    <a:pt x="1546860" y="0"/>
                  </a:lnTo>
                  <a:lnTo>
                    <a:pt x="0" y="0"/>
                  </a:lnTo>
                  <a:lnTo>
                    <a:pt x="0" y="16637"/>
                  </a:lnTo>
                  <a:lnTo>
                    <a:pt x="0" y="53339"/>
                  </a:lnTo>
                </a:path>
              </a:pathLst>
            </a:custGeom>
            <a:ln w="12192">
              <a:solidFill>
                <a:srgbClr val="F9A122"/>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3200" i="0" u="none" strike="noStrike" kern="0" cap="none" spc="0" normalizeH="0" baseline="0" noProof="0" smtClean="0">
                <a:ln>
                  <a:noFill/>
                </a:ln>
                <a:solidFill>
                  <a:schemeClr val="bg1"/>
                </a:solidFill>
                <a:effectLst/>
                <a:uLnTx/>
                <a:uFillTx/>
                <a:latin typeface="Oswald light" panose="020B0604020202020204" charset="0"/>
              </a:endParaRPr>
            </a:p>
          </p:txBody>
        </p:sp>
        <p:sp>
          <p:nvSpPr>
            <p:cNvPr id="309" name="object 67"/>
            <p:cNvSpPr txBox="1"/>
            <p:nvPr/>
          </p:nvSpPr>
          <p:spPr>
            <a:xfrm>
              <a:off x="4056091" y="1783478"/>
              <a:ext cx="3892550" cy="132439"/>
            </a:xfrm>
            <a:prstGeom prst="rect">
              <a:avLst/>
            </a:prstGeom>
          </p:spPr>
          <p:txBody>
            <a:bodyPr vert="horz" wrap="square" lIns="0" tIns="13335" rIns="0" bIns="0" rtlCol="0">
              <a:spAutoFit/>
            </a:bodyPr>
            <a:lstStyle/>
            <a:p>
              <a:pPr marL="12700">
                <a:spcBef>
                  <a:spcPts val="105"/>
                </a:spcBef>
                <a:tabLst>
                  <a:tab pos="2000250" algn="l"/>
                  <a:tab pos="3458210" algn="l"/>
                </a:tabLst>
              </a:pPr>
              <a:r>
                <a:rPr sz="1100" spc="-25" dirty="0">
                  <a:solidFill>
                    <a:schemeClr val="bg1"/>
                  </a:solidFill>
                  <a:latin typeface="Oswald light" panose="020B0604020202020204" charset="0"/>
                  <a:cs typeface="Arial"/>
                </a:rPr>
                <a:t>Digital</a:t>
              </a:r>
              <a:r>
                <a:rPr sz="1100" spc="5" dirty="0">
                  <a:solidFill>
                    <a:schemeClr val="bg1"/>
                  </a:solidFill>
                  <a:latin typeface="Oswald light" panose="020B0604020202020204" charset="0"/>
                  <a:cs typeface="Arial"/>
                </a:rPr>
                <a:t> </a:t>
              </a:r>
              <a:r>
                <a:rPr sz="1100" spc="-25" dirty="0">
                  <a:solidFill>
                    <a:schemeClr val="bg1"/>
                  </a:solidFill>
                  <a:latin typeface="Oswald light" panose="020B0604020202020204" charset="0"/>
                  <a:cs typeface="Arial"/>
                </a:rPr>
                <a:t>Channels	Assisted</a:t>
              </a:r>
              <a:r>
                <a:rPr sz="1100" spc="25" dirty="0">
                  <a:solidFill>
                    <a:schemeClr val="bg1"/>
                  </a:solidFill>
                  <a:latin typeface="Oswald light" panose="020B0604020202020204" charset="0"/>
                  <a:cs typeface="Arial"/>
                </a:rPr>
                <a:t> </a:t>
              </a:r>
              <a:r>
                <a:rPr sz="1100" spc="-25" dirty="0">
                  <a:solidFill>
                    <a:schemeClr val="bg1"/>
                  </a:solidFill>
                  <a:latin typeface="Oswald light" panose="020B0604020202020204" charset="0"/>
                  <a:cs typeface="Arial"/>
                </a:rPr>
                <a:t>Channels	</a:t>
              </a:r>
              <a:r>
                <a:rPr sz="1100" spc="-20" dirty="0">
                  <a:solidFill>
                    <a:schemeClr val="bg1"/>
                  </a:solidFill>
                  <a:latin typeface="Oswald light" panose="020B0604020202020204" charset="0"/>
                  <a:cs typeface="Arial"/>
                </a:rPr>
                <a:t>3rd</a:t>
              </a:r>
              <a:r>
                <a:rPr sz="1100" spc="-80" dirty="0">
                  <a:solidFill>
                    <a:schemeClr val="bg1"/>
                  </a:solidFill>
                  <a:latin typeface="Oswald light" panose="020B0604020202020204" charset="0"/>
                  <a:cs typeface="Arial"/>
                </a:rPr>
                <a:t> </a:t>
              </a:r>
              <a:r>
                <a:rPr sz="1100" spc="-20" dirty="0">
                  <a:solidFill>
                    <a:schemeClr val="bg1"/>
                  </a:solidFill>
                  <a:latin typeface="Oswald light" panose="020B0604020202020204" charset="0"/>
                  <a:cs typeface="Arial"/>
                </a:rPr>
                <a:t>Party</a:t>
              </a:r>
              <a:endParaRPr sz="1100">
                <a:solidFill>
                  <a:schemeClr val="bg1"/>
                </a:solidFill>
                <a:latin typeface="Oswald light" panose="020B0604020202020204" charset="0"/>
                <a:cs typeface="Arial"/>
              </a:endParaRPr>
            </a:p>
          </p:txBody>
        </p:sp>
        <p:sp>
          <p:nvSpPr>
            <p:cNvPr id="310" name="object 68"/>
            <p:cNvSpPr/>
            <p:nvPr/>
          </p:nvSpPr>
          <p:spPr>
            <a:xfrm>
              <a:off x="7353646" y="1987313"/>
              <a:ext cx="719455" cy="53340"/>
            </a:xfrm>
            <a:custGeom>
              <a:avLst/>
              <a:gdLst/>
              <a:ahLst/>
              <a:cxnLst/>
              <a:rect l="l" t="t" r="r" b="b"/>
              <a:pathLst>
                <a:path w="719454" h="53339">
                  <a:moveTo>
                    <a:pt x="719327" y="52197"/>
                  </a:moveTo>
                  <a:lnTo>
                    <a:pt x="719327" y="0"/>
                  </a:lnTo>
                  <a:lnTo>
                    <a:pt x="0" y="0"/>
                  </a:lnTo>
                  <a:lnTo>
                    <a:pt x="0" y="16637"/>
                  </a:lnTo>
                  <a:lnTo>
                    <a:pt x="0" y="53339"/>
                  </a:lnTo>
                </a:path>
              </a:pathLst>
            </a:custGeom>
            <a:ln w="12192">
              <a:solidFill>
                <a:srgbClr val="F9A122"/>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3200" i="0" u="none" strike="noStrike" kern="0" cap="none" spc="0" normalizeH="0" baseline="0" noProof="0" smtClean="0">
                <a:ln>
                  <a:noFill/>
                </a:ln>
                <a:solidFill>
                  <a:schemeClr val="bg1"/>
                </a:solidFill>
                <a:effectLst/>
                <a:uLnTx/>
                <a:uFillTx/>
                <a:latin typeface="Oswald light" panose="020B0604020202020204" charset="0"/>
              </a:endParaRPr>
            </a:p>
          </p:txBody>
        </p:sp>
        <p:sp>
          <p:nvSpPr>
            <p:cNvPr id="312" name="object 70"/>
            <p:cNvSpPr txBox="1"/>
            <p:nvPr/>
          </p:nvSpPr>
          <p:spPr>
            <a:xfrm>
              <a:off x="8309955" y="4197022"/>
              <a:ext cx="730250" cy="505130"/>
            </a:xfrm>
            <a:prstGeom prst="rect">
              <a:avLst/>
            </a:prstGeom>
          </p:spPr>
          <p:txBody>
            <a:bodyPr vert="horz" wrap="square" lIns="0" tIns="80645" rIns="0" bIns="0" rtlCol="0">
              <a:spAutoFit/>
            </a:bodyPr>
            <a:lstStyle/>
            <a:p>
              <a:pPr marL="12700">
                <a:spcBef>
                  <a:spcPts val="635"/>
                </a:spcBef>
              </a:pPr>
              <a:r>
                <a:rPr sz="1100" spc="-5" dirty="0">
                  <a:solidFill>
                    <a:schemeClr val="bg1"/>
                  </a:solidFill>
                  <a:latin typeface="Oswald light" panose="020B0604020202020204" charset="0"/>
                  <a:cs typeface="Arial"/>
                </a:rPr>
                <a:t>OMNI-PLAY</a:t>
              </a:r>
              <a:endParaRPr sz="1100">
                <a:solidFill>
                  <a:schemeClr val="bg1"/>
                </a:solidFill>
                <a:latin typeface="Oswald light" panose="020B0604020202020204" charset="0"/>
                <a:cs typeface="Arial"/>
              </a:endParaRPr>
            </a:p>
            <a:p>
              <a:pPr marL="12700">
                <a:spcBef>
                  <a:spcPts val="595"/>
                </a:spcBef>
              </a:pPr>
              <a:r>
                <a:rPr sz="1200" dirty="0">
                  <a:solidFill>
                    <a:schemeClr val="bg1"/>
                  </a:solidFill>
                  <a:latin typeface="Oswald light" panose="020B0604020202020204" charset="0"/>
                  <a:cs typeface="Arial"/>
                </a:rPr>
                <a:t>Whatever</a:t>
              </a:r>
              <a:r>
                <a:rPr sz="1200" spc="-90" dirty="0">
                  <a:solidFill>
                    <a:schemeClr val="bg1"/>
                  </a:solidFill>
                  <a:latin typeface="Oswald light" panose="020B0604020202020204" charset="0"/>
                  <a:cs typeface="Arial"/>
                </a:rPr>
                <a:t> </a:t>
              </a:r>
              <a:r>
                <a:rPr sz="1200" spc="-5" dirty="0">
                  <a:solidFill>
                    <a:schemeClr val="bg1"/>
                  </a:solidFill>
                  <a:latin typeface="Oswald light" panose="020B0604020202020204" charset="0"/>
                  <a:cs typeface="Arial"/>
                </a:rPr>
                <a:t>you</a:t>
              </a:r>
              <a:endParaRPr sz="1200">
                <a:solidFill>
                  <a:schemeClr val="bg1"/>
                </a:solidFill>
                <a:latin typeface="Oswald light" panose="020B0604020202020204" charset="0"/>
                <a:cs typeface="Arial"/>
              </a:endParaRPr>
            </a:p>
            <a:p>
              <a:pPr marL="12700"/>
              <a:r>
                <a:rPr sz="1200" spc="-5" dirty="0">
                  <a:solidFill>
                    <a:schemeClr val="bg1"/>
                  </a:solidFill>
                  <a:latin typeface="Oswald light" panose="020B0604020202020204" charset="0"/>
                  <a:cs typeface="Arial"/>
                </a:rPr>
                <a:t>want </a:t>
              </a:r>
              <a:r>
                <a:rPr sz="1200" dirty="0">
                  <a:solidFill>
                    <a:schemeClr val="bg1"/>
                  </a:solidFill>
                  <a:latin typeface="Oswald light" panose="020B0604020202020204" charset="0"/>
                  <a:cs typeface="Arial"/>
                </a:rPr>
                <a:t>to</a:t>
              </a:r>
              <a:r>
                <a:rPr sz="1200" spc="-35" dirty="0">
                  <a:solidFill>
                    <a:schemeClr val="bg1"/>
                  </a:solidFill>
                  <a:latin typeface="Oswald light" panose="020B0604020202020204" charset="0"/>
                  <a:cs typeface="Arial"/>
                </a:rPr>
                <a:t> </a:t>
              </a:r>
              <a:r>
                <a:rPr sz="1200" dirty="0">
                  <a:solidFill>
                    <a:schemeClr val="bg1"/>
                  </a:solidFill>
                  <a:latin typeface="Oswald light" panose="020B0604020202020204" charset="0"/>
                  <a:cs typeface="Arial"/>
                </a:rPr>
                <a:t>buy</a:t>
              </a:r>
              <a:endParaRPr sz="1200">
                <a:solidFill>
                  <a:schemeClr val="bg1"/>
                </a:solidFill>
                <a:latin typeface="Oswald light" panose="020B0604020202020204" charset="0"/>
                <a:cs typeface="Arial"/>
              </a:endParaRPr>
            </a:p>
          </p:txBody>
        </p:sp>
      </p:grpSp>
      <p:sp>
        <p:nvSpPr>
          <p:cNvPr id="313" name="object 48"/>
          <p:cNvSpPr txBox="1"/>
          <p:nvPr/>
        </p:nvSpPr>
        <p:spPr>
          <a:xfrm>
            <a:off x="5274197" y="2701919"/>
            <a:ext cx="2869498" cy="227626"/>
          </a:xfrm>
          <a:prstGeom prst="rect">
            <a:avLst/>
          </a:prstGeom>
        </p:spPr>
        <p:txBody>
          <a:bodyPr vert="horz" wrap="square" lIns="0" tIns="12065" rIns="0" bIns="0" rtlCol="0">
            <a:spAutoFit/>
          </a:bodyPr>
          <a:lstStyle/>
          <a:p>
            <a:pPr marL="12700">
              <a:spcBef>
                <a:spcPts val="95"/>
              </a:spcBef>
            </a:pPr>
            <a:r>
              <a:rPr lang="en-US" sz="1400" spc="-5" dirty="0" err="1" smtClean="0">
                <a:solidFill>
                  <a:schemeClr val="bg1"/>
                </a:solidFill>
                <a:latin typeface="Oswald light" panose="020B0604020202020204" charset="0"/>
                <a:cs typeface="Arial"/>
              </a:rPr>
              <a:t>Microservices</a:t>
            </a:r>
            <a:r>
              <a:rPr lang="en-US" sz="1400" spc="-5" dirty="0" smtClean="0">
                <a:solidFill>
                  <a:schemeClr val="bg1"/>
                </a:solidFill>
                <a:latin typeface="Oswald light" panose="020B0604020202020204" charset="0"/>
                <a:cs typeface="Arial"/>
              </a:rPr>
              <a:t>  based Digital Enablement Layer</a:t>
            </a:r>
            <a:endParaRPr sz="1400" dirty="0">
              <a:solidFill>
                <a:schemeClr val="bg1"/>
              </a:solidFill>
              <a:latin typeface="Oswald light" panose="020B0604020202020204" charset="0"/>
              <a:cs typeface="Arial"/>
            </a:endParaRPr>
          </a:p>
        </p:txBody>
      </p:sp>
    </p:spTree>
    <p:extLst>
      <p:ext uri="{BB962C8B-B14F-4D97-AF65-F5344CB8AC3E}">
        <p14:creationId xmlns:p14="http://schemas.microsoft.com/office/powerpoint/2010/main" val="13392139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igicel Colors">
    <a:dk1>
      <a:srgbClr val="53565A"/>
    </a:dk1>
    <a:lt1>
      <a:srgbClr val="FFFFFF"/>
    </a:lt1>
    <a:dk2>
      <a:srgbClr val="E4002B"/>
    </a:dk2>
    <a:lt2>
      <a:srgbClr val="FFFFFF"/>
    </a:lt2>
    <a:accent1>
      <a:srgbClr val="E4002B"/>
    </a:accent1>
    <a:accent2>
      <a:srgbClr val="53565A"/>
    </a:accent2>
    <a:accent3>
      <a:srgbClr val="888B8D"/>
    </a:accent3>
    <a:accent4>
      <a:srgbClr val="C8C9C7"/>
    </a:accent4>
    <a:accent5>
      <a:srgbClr val="A1A294"/>
    </a:accent5>
    <a:accent6>
      <a:srgbClr val="BCBDB3"/>
    </a:accent6>
    <a:hlink>
      <a:srgbClr val="E4002B"/>
    </a:hlink>
    <a:folHlink>
      <a:srgbClr val="CACBC3"/>
    </a:folHlink>
  </a:clrScheme>
  <a:fontScheme name="Digicel Fonts">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igicel Colors">
    <a:dk1>
      <a:srgbClr val="53565A"/>
    </a:dk1>
    <a:lt1>
      <a:srgbClr val="FFFFFF"/>
    </a:lt1>
    <a:dk2>
      <a:srgbClr val="E4002B"/>
    </a:dk2>
    <a:lt2>
      <a:srgbClr val="FFFFFF"/>
    </a:lt2>
    <a:accent1>
      <a:srgbClr val="E4002B"/>
    </a:accent1>
    <a:accent2>
      <a:srgbClr val="53565A"/>
    </a:accent2>
    <a:accent3>
      <a:srgbClr val="888B8D"/>
    </a:accent3>
    <a:accent4>
      <a:srgbClr val="C8C9C7"/>
    </a:accent4>
    <a:accent5>
      <a:srgbClr val="A1A294"/>
    </a:accent5>
    <a:accent6>
      <a:srgbClr val="BCBDB3"/>
    </a:accent6>
    <a:hlink>
      <a:srgbClr val="E4002B"/>
    </a:hlink>
    <a:folHlink>
      <a:srgbClr val="CACBC3"/>
    </a:folHlink>
  </a:clrScheme>
  <a:fontScheme name="Digicel Fonts">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Digicel Colors">
    <a:dk1>
      <a:srgbClr val="53565A"/>
    </a:dk1>
    <a:lt1>
      <a:srgbClr val="FFFFFF"/>
    </a:lt1>
    <a:dk2>
      <a:srgbClr val="E4002B"/>
    </a:dk2>
    <a:lt2>
      <a:srgbClr val="FFFFFF"/>
    </a:lt2>
    <a:accent1>
      <a:srgbClr val="E4002B"/>
    </a:accent1>
    <a:accent2>
      <a:srgbClr val="53565A"/>
    </a:accent2>
    <a:accent3>
      <a:srgbClr val="888B8D"/>
    </a:accent3>
    <a:accent4>
      <a:srgbClr val="C8C9C7"/>
    </a:accent4>
    <a:accent5>
      <a:srgbClr val="A1A294"/>
    </a:accent5>
    <a:accent6>
      <a:srgbClr val="BCBDB3"/>
    </a:accent6>
    <a:hlink>
      <a:srgbClr val="E4002B"/>
    </a:hlink>
    <a:folHlink>
      <a:srgbClr val="CACBC3"/>
    </a:folHlink>
  </a:clrScheme>
  <a:fontScheme name="Digicel Fonts">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3990</TotalTime>
  <Words>1758</Words>
  <Application>Microsoft Office PowerPoint</Application>
  <PresentationFormat>Widescreen</PresentationFormat>
  <Paragraphs>454</Paragraphs>
  <Slides>22</Slides>
  <Notes>10</Notes>
  <HiddenSlides>0</HiddenSlides>
  <MMClips>0</MMClips>
  <ScaleCrop>false</ScaleCrop>
  <HeadingPairs>
    <vt:vector size="6" baseType="variant">
      <vt:variant>
        <vt:lpstr>Fonts Used</vt:lpstr>
      </vt:variant>
      <vt:variant>
        <vt:i4>15</vt:i4>
      </vt:variant>
      <vt:variant>
        <vt:lpstr>Theme</vt:lpstr>
      </vt:variant>
      <vt:variant>
        <vt:i4>4</vt:i4>
      </vt:variant>
      <vt:variant>
        <vt:lpstr>Slide Titles</vt:lpstr>
      </vt:variant>
      <vt:variant>
        <vt:i4>22</vt:i4>
      </vt:variant>
    </vt:vector>
  </HeadingPairs>
  <TitlesOfParts>
    <vt:vector size="41" baseType="lpstr">
      <vt:lpstr>Oswald Regular</vt:lpstr>
      <vt:lpstr>Eurostile LT Std Condensed</vt:lpstr>
      <vt:lpstr>Oswald light</vt:lpstr>
      <vt:lpstr>Wingdings</vt:lpstr>
      <vt:lpstr>Miriam</vt:lpstr>
      <vt:lpstr>Calibri Light</vt:lpstr>
      <vt:lpstr>Eurostile</vt:lpstr>
      <vt:lpstr>Calibri</vt:lpstr>
      <vt:lpstr>Arial Narrow</vt:lpstr>
      <vt:lpstr>Cambria</vt:lpstr>
      <vt:lpstr>Arial</vt:lpstr>
      <vt:lpstr>MS Mincho</vt:lpstr>
      <vt:lpstr>Oswald medium</vt:lpstr>
      <vt:lpstr>Wingdings 2</vt:lpstr>
      <vt:lpstr>ATT Aleck Cd</vt:lpstr>
      <vt:lpstr>Office Theme</vt:lpstr>
      <vt:lpstr>2_Office Theme</vt:lpstr>
      <vt:lpstr>1_Office Theme</vt:lpstr>
      <vt:lpstr>6_Office Theme</vt:lpstr>
      <vt:lpstr>PowerPoint Presentation</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Ekta Hariyani</dc:creator>
  <cp:lastModifiedBy>Praveen Kamat</cp:lastModifiedBy>
  <cp:revision>289</cp:revision>
  <dcterms:created xsi:type="dcterms:W3CDTF">2018-05-31T15:13:41Z</dcterms:created>
  <dcterms:modified xsi:type="dcterms:W3CDTF">2019-07-24T11:42:11Z</dcterms:modified>
</cp:coreProperties>
</file>