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703" r:id="rId3"/>
  </p:sldMasterIdLst>
  <p:notesMasterIdLst>
    <p:notesMasterId r:id="rId34"/>
  </p:notesMasterIdLst>
  <p:handoutMasterIdLst>
    <p:handoutMasterId r:id="rId35"/>
  </p:handoutMasterIdLst>
  <p:sldIdLst>
    <p:sldId id="333" r:id="rId4"/>
    <p:sldId id="452" r:id="rId5"/>
    <p:sldId id="453" r:id="rId6"/>
    <p:sldId id="455" r:id="rId7"/>
    <p:sldId id="456" r:id="rId8"/>
    <p:sldId id="418" r:id="rId9"/>
    <p:sldId id="436" r:id="rId10"/>
    <p:sldId id="458" r:id="rId11"/>
    <p:sldId id="404" r:id="rId12"/>
    <p:sldId id="441" r:id="rId13"/>
    <p:sldId id="460" r:id="rId14"/>
    <p:sldId id="440" r:id="rId15"/>
    <p:sldId id="445" r:id="rId16"/>
    <p:sldId id="451" r:id="rId17"/>
    <p:sldId id="405" r:id="rId18"/>
    <p:sldId id="457" r:id="rId19"/>
    <p:sldId id="461" r:id="rId20"/>
    <p:sldId id="444" r:id="rId21"/>
    <p:sldId id="446" r:id="rId22"/>
    <p:sldId id="442" r:id="rId23"/>
    <p:sldId id="448" r:id="rId24"/>
    <p:sldId id="449" r:id="rId25"/>
    <p:sldId id="408" r:id="rId26"/>
    <p:sldId id="410" r:id="rId27"/>
    <p:sldId id="411" r:id="rId28"/>
    <p:sldId id="412" r:id="rId29"/>
    <p:sldId id="438" r:id="rId30"/>
    <p:sldId id="435" r:id="rId31"/>
    <p:sldId id="462" r:id="rId32"/>
    <p:sldId id="463" r:id="rId33"/>
  </p:sldIdLst>
  <p:sldSz cx="9906000" cy="6858000" type="A4"/>
  <p:notesSz cx="6858000" cy="9874250"/>
  <p:defaultTextStyle>
    <a:defPPr>
      <a:defRPr lang="en-US"/>
    </a:defPPr>
    <a:lvl1pPr marL="0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 pos="30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 knutsso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9A8D"/>
    <a:srgbClr val="B6B6B6"/>
    <a:srgbClr val="5C5C5C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just format 2 - Dekorfär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29" autoAdjust="0"/>
    <p:restoredTop sz="98792" autoAdjust="0"/>
  </p:normalViewPr>
  <p:slideViewPr>
    <p:cSldViewPr snapToGrid="0" snapToObjects="1">
      <p:cViewPr varScale="1">
        <p:scale>
          <a:sx n="74" d="100"/>
          <a:sy n="74" d="100"/>
        </p:scale>
        <p:origin x="1170" y="72"/>
      </p:cViewPr>
      <p:guideLst>
        <p:guide orient="horz" pos="1610"/>
        <p:guide pos="2880"/>
        <p:guide orient="horz"/>
        <p:guide pos="30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1998"/>
    </p:cViewPr>
  </p:sorterViewPr>
  <p:notesViewPr>
    <p:cSldViewPr snapToGrid="0" snapToObjects="1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ette Hudson" userId="2a66792a-06d8-4687-a48f-565d3e002c61" providerId="ADAL" clId="{2F6FAFCC-66E7-4B85-9E55-B53F0B1B94C2}"/>
    <pc:docChg chg="modSld">
      <pc:chgData name="Suzette Hudson" userId="2a66792a-06d8-4687-a48f-565d3e002c61" providerId="ADAL" clId="{2F6FAFCC-66E7-4B85-9E55-B53F0B1B94C2}" dt="2019-07-24T12:57:33.861" v="0" actId="1076"/>
      <pc:docMkLst>
        <pc:docMk/>
      </pc:docMkLst>
      <pc:sldChg chg="modSp">
        <pc:chgData name="Suzette Hudson" userId="2a66792a-06d8-4687-a48f-565d3e002c61" providerId="ADAL" clId="{2F6FAFCC-66E7-4B85-9E55-B53F0B1B94C2}" dt="2019-07-24T12:57:33.861" v="0" actId="1076"/>
        <pc:sldMkLst>
          <pc:docMk/>
          <pc:sldMk cId="1317926206" sldId="333"/>
        </pc:sldMkLst>
        <pc:picChg chg="mod">
          <ac:chgData name="Suzette Hudson" userId="2a66792a-06d8-4687-a48f-565d3e002c61" providerId="ADAL" clId="{2F6FAFCC-66E7-4B85-9E55-B53F0B1B94C2}" dt="2019-07-24T12:57:33.861" v="0" actId="1076"/>
          <ac:picMkLst>
            <pc:docMk/>
            <pc:sldMk cId="1317926206" sldId="333"/>
            <ac:picMk id="5" creationId="{FA8FEFC7-71EE-4347-97D4-36740CAD377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Salary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D1-4BAF-85C3-862CC89DECB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2D1-4BAF-85C3-862CC89DECB3}"/>
              </c:ext>
            </c:extLst>
          </c:dPt>
          <c:dPt>
            <c:idx val="5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2D1-4BAF-85C3-862CC89DECB3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52D1-4BAF-85C3-862CC89DECB3}"/>
              </c:ext>
            </c:extLst>
          </c:dPt>
          <c:dPt>
            <c:idx val="8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52D1-4BAF-85C3-862CC89DECB3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52D1-4BAF-85C3-862CC89DECB3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52D1-4BAF-85C3-862CC89DECB3}"/>
              </c:ext>
            </c:extLst>
          </c:dPt>
          <c:dLbls>
            <c:dLbl>
              <c:idx val="3"/>
              <c:spPr/>
              <c:txPr>
                <a:bodyPr/>
                <a:lstStyle/>
                <a:p>
                  <a:pPr>
                    <a:defRPr sz="1100">
                      <a:solidFill>
                        <a:schemeClr val="accent3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100">
                      <a:solidFill>
                        <a:schemeClr val="accent3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1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 algn="ctr">
                    <a:defRPr sz="1100">
                      <a:solidFill>
                        <a:schemeClr val="accent2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/>
              <c:txPr>
                <a:bodyPr/>
                <a:lstStyle/>
                <a:p>
                  <a:pPr>
                    <a:defRPr sz="11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spPr/>
              <c:txPr>
                <a:bodyPr/>
                <a:lstStyle/>
                <a:p>
                  <a:pPr>
                    <a:defRPr sz="1100">
                      <a:solidFill>
                        <a:schemeClr val="accent3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spPr/>
              <c:txPr>
                <a:bodyPr/>
                <a:lstStyle/>
                <a:p>
                  <a:pPr>
                    <a:defRPr sz="1100">
                      <a:solidFill>
                        <a:schemeClr val="accent6">
                          <a:lumMod val="75000"/>
                        </a:schemeClr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accent2"/>
                    </a:solidFill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Hoja1!$A$2:$A$16</c:f>
              <c:strCache>
                <c:ptCount val="15"/>
                <c:pt idx="0">
                  <c:v>Haiti</c:v>
                </c:pt>
                <c:pt idx="1">
                  <c:v>Guyana</c:v>
                </c:pt>
                <c:pt idx="2">
                  <c:v>Belize</c:v>
                </c:pt>
                <c:pt idx="3">
                  <c:v>India</c:v>
                </c:pt>
                <c:pt idx="4">
                  <c:v>Colombia</c:v>
                </c:pt>
                <c:pt idx="5">
                  <c:v>Philippines</c:v>
                </c:pt>
                <c:pt idx="6">
                  <c:v>Dominican Republic</c:v>
                </c:pt>
                <c:pt idx="7">
                  <c:v>Suriname</c:v>
                </c:pt>
                <c:pt idx="8">
                  <c:v>Mexico</c:v>
                </c:pt>
                <c:pt idx="9">
                  <c:v>Trinidad &amp; Tobago</c:v>
                </c:pt>
                <c:pt idx="10">
                  <c:v>Jamaica</c:v>
                </c:pt>
                <c:pt idx="11">
                  <c:v>Costa Rica</c:v>
                </c:pt>
                <c:pt idx="12">
                  <c:v>Barbados</c:v>
                </c:pt>
                <c:pt idx="13">
                  <c:v>Bahamas</c:v>
                </c:pt>
                <c:pt idx="14">
                  <c:v>USA</c:v>
                </c:pt>
              </c:strCache>
            </c:strRef>
          </c:cat>
          <c:val>
            <c:numRef>
              <c:f>Hoja1!$B$2:$B$16</c:f>
              <c:numCache>
                <c:formatCode>_(* #,##0_);_(* \(#,##0\);_(* "-"_);_(@_)</c:formatCode>
                <c:ptCount val="15"/>
                <c:pt idx="0">
                  <c:v>315</c:v>
                </c:pt>
                <c:pt idx="1">
                  <c:v>324.5</c:v>
                </c:pt>
                <c:pt idx="2">
                  <c:v>360</c:v>
                </c:pt>
                <c:pt idx="3">
                  <c:v>385.38</c:v>
                </c:pt>
                <c:pt idx="4">
                  <c:v>405</c:v>
                </c:pt>
                <c:pt idx="5">
                  <c:v>410</c:v>
                </c:pt>
                <c:pt idx="6">
                  <c:v>434.89</c:v>
                </c:pt>
                <c:pt idx="7">
                  <c:v>440</c:v>
                </c:pt>
                <c:pt idx="8">
                  <c:v>570</c:v>
                </c:pt>
                <c:pt idx="9">
                  <c:v>670</c:v>
                </c:pt>
                <c:pt idx="10">
                  <c:v>705</c:v>
                </c:pt>
                <c:pt idx="11">
                  <c:v>759.61</c:v>
                </c:pt>
                <c:pt idx="12">
                  <c:v>850</c:v>
                </c:pt>
                <c:pt idx="13">
                  <c:v>1200</c:v>
                </c:pt>
                <c:pt idx="14">
                  <c:v>2700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52D1-4BAF-85C3-862CC89DEC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266471632"/>
        <c:axId val="383484272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ln w="28575" cmpd="sng">
              <a:solidFill>
                <a:srgbClr val="D6232A"/>
              </a:solidFill>
            </a:ln>
          </c:spPr>
          <c:marker>
            <c:symbol val="circle"/>
            <c:size val="7"/>
            <c:spPr>
              <a:solidFill>
                <a:schemeClr val="accent5"/>
              </a:solidFill>
              <a:ln w="28575" cmpd="sng">
                <a:solidFill>
                  <a:srgbClr val="D6232A"/>
                </a:solidFill>
              </a:ln>
            </c:spPr>
          </c:marker>
          <c:dLbls>
            <c:dLbl>
              <c:idx val="1"/>
              <c:layout>
                <c:manualLayout>
                  <c:x val="-2.6956231781991601E-2"/>
                  <c:y val="-4.4721669233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5608420192892001E-2"/>
                  <c:y val="4.4721669233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6518549601908E-2"/>
                  <c:y val="-4.4721669233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6173739069195E-2"/>
                  <c:y val="-5.2175280772264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0868695345974705E-3"/>
                  <c:y val="-4.4721669233369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2912797014692801E-2"/>
                  <c:y val="-5.9628892311159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09996665492904E-2"/>
                  <c:y val="-4.0994863463922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5608420192892101E-2"/>
                  <c:y val="-4.0994863463922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3717088420359401E-2"/>
                  <c:y val="5.1600513161008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1564985425593299E-2"/>
                  <c:y val="-4.4721669233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83040433710912E-2"/>
                  <c:y val="4.0994863463922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2.42606086037923E-2"/>
                  <c:y val="-4.8448475002817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52D1-4BAF-85C3-862CC89DECB3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5608420192892001E-2"/>
                  <c:y val="-5.5902086541711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52D1-4BAF-85C3-862CC89DECB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chemeClr val="accent5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Hoja1!$A$2:$A$16</c:f>
              <c:strCache>
                <c:ptCount val="15"/>
                <c:pt idx="0">
                  <c:v>Haiti</c:v>
                </c:pt>
                <c:pt idx="1">
                  <c:v>Guyana</c:v>
                </c:pt>
                <c:pt idx="2">
                  <c:v>Belize</c:v>
                </c:pt>
                <c:pt idx="3">
                  <c:v>India</c:v>
                </c:pt>
                <c:pt idx="4">
                  <c:v>Colombia</c:v>
                </c:pt>
                <c:pt idx="5">
                  <c:v>Philippines</c:v>
                </c:pt>
                <c:pt idx="6">
                  <c:v>Dominican Republic</c:v>
                </c:pt>
                <c:pt idx="7">
                  <c:v>Suriname</c:v>
                </c:pt>
                <c:pt idx="8">
                  <c:v>Mexico</c:v>
                </c:pt>
                <c:pt idx="9">
                  <c:v>Trinidad &amp; Tobago</c:v>
                </c:pt>
                <c:pt idx="10">
                  <c:v>Jamaica</c:v>
                </c:pt>
                <c:pt idx="11">
                  <c:v>Costa Rica</c:v>
                </c:pt>
                <c:pt idx="12">
                  <c:v>Barbados</c:v>
                </c:pt>
                <c:pt idx="13">
                  <c:v>Bahamas</c:v>
                </c:pt>
                <c:pt idx="14">
                  <c:v>USA</c:v>
                </c:pt>
              </c:strCache>
            </c:strRef>
          </c:cat>
          <c:val>
            <c:numRef>
              <c:f>Hoja1!$C$2:$C$16</c:f>
              <c:numCache>
                <c:formatCode>0.0%</c:formatCode>
                <c:ptCount val="15"/>
                <c:pt idx="0" formatCode="0%">
                  <c:v>0.06</c:v>
                </c:pt>
                <c:pt idx="1">
                  <c:v>7.8E-2</c:v>
                </c:pt>
                <c:pt idx="2">
                  <c:v>7.0000000000000007E-2</c:v>
                </c:pt>
                <c:pt idx="3">
                  <c:v>0.12</c:v>
                </c:pt>
                <c:pt idx="4">
                  <c:v>0.11600000000000001</c:v>
                </c:pt>
                <c:pt idx="5">
                  <c:v>7.0000000000000007E-2</c:v>
                </c:pt>
                <c:pt idx="6">
                  <c:v>7.0999999999999994E-2</c:v>
                </c:pt>
                <c:pt idx="7">
                  <c:v>0</c:v>
                </c:pt>
                <c:pt idx="8">
                  <c:v>5.1499999999999997E-2</c:v>
                </c:pt>
                <c:pt idx="9">
                  <c:v>0.05</c:v>
                </c:pt>
                <c:pt idx="10">
                  <c:v>2.5000000000000001E-2</c:v>
                </c:pt>
                <c:pt idx="11">
                  <c:v>0.08</c:v>
                </c:pt>
                <c:pt idx="12">
                  <c:v>6.5000000000000002E-2</c:v>
                </c:pt>
                <c:pt idx="13">
                  <c:v>7.0999999999999994E-2</c:v>
                </c:pt>
                <c:pt idx="14">
                  <c:v>6.2E-2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B-52D1-4BAF-85C3-862CC89DEC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3486512"/>
        <c:axId val="383485392"/>
      </c:lineChart>
      <c:catAx>
        <c:axId val="266471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70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defRPr>
            </a:pPr>
            <a:endParaRPr lang="en-US"/>
          </a:p>
        </c:txPr>
        <c:crossAx val="383484272"/>
        <c:crosses val="autoZero"/>
        <c:auto val="1"/>
        <c:lblAlgn val="ctr"/>
        <c:lblOffset val="100"/>
        <c:noMultiLvlLbl val="0"/>
      </c:catAx>
      <c:valAx>
        <c:axId val="383484272"/>
        <c:scaling>
          <c:orientation val="minMax"/>
        </c:scaling>
        <c:delete val="0"/>
        <c:axPos val="l"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defRPr>
            </a:pPr>
            <a:endParaRPr lang="en-US"/>
          </a:p>
        </c:txPr>
        <c:crossAx val="266471632"/>
        <c:crosses val="autoZero"/>
        <c:crossBetween val="between"/>
      </c:valAx>
      <c:valAx>
        <c:axId val="38348539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8F8F8F"/>
                </a:solidFill>
              </a:defRPr>
            </a:pPr>
            <a:endParaRPr lang="en-US"/>
          </a:p>
        </c:txPr>
        <c:crossAx val="383486512"/>
        <c:crosses val="max"/>
        <c:crossBetween val="between"/>
      </c:valAx>
      <c:catAx>
        <c:axId val="383486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348539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20156812039702"/>
          <c:y val="6.0436784806975702E-2"/>
          <c:w val="0.52230446238057004"/>
          <c:h val="0.879126430386048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848-464A-A247-B48656F3160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848-464A-A247-B48656F3160D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848-464A-A247-B48656F3160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48-464A-A247-B48656F3160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5.917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848-464A-A247-B48656F3160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20.929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848-464A-A247-B48656F3160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accent3"/>
                        </a:solidFill>
                      </a:rPr>
                      <a:t>27.688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848-464A-A247-B48656F3160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34.989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848-464A-A247-B48656F3160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accent2"/>
                        </a:solidFill>
                      </a:defRPr>
                    </a:pPr>
                    <a:r>
                      <a:rPr lang="en-US">
                        <a:solidFill>
                          <a:schemeClr val="accent2"/>
                        </a:solidFill>
                      </a:rPr>
                      <a:t>43.469 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848-464A-A247-B48656F3160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accent3"/>
                        </a:solidFill>
                      </a:rPr>
                      <a:t>45.329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848-464A-A247-B48656F3160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accent5"/>
                        </a:solidFill>
                      </a:defRPr>
                    </a:pPr>
                    <a:r>
                      <a:rPr lang="en-US">
                        <a:solidFill>
                          <a:schemeClr val="accent5"/>
                        </a:solidFill>
                      </a:rPr>
                      <a:t>52.000 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848-464A-A247-B48656F3160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Hoja1!$A$2:$A$8</c:f>
              <c:strCache>
                <c:ptCount val="7"/>
                <c:pt idx="0">
                  <c:v>India</c:v>
                </c:pt>
                <c:pt idx="1">
                  <c:v>Mexico</c:v>
                </c:pt>
                <c:pt idx="2">
                  <c:v>Philippines</c:v>
                </c:pt>
                <c:pt idx="3">
                  <c:v>Colombia</c:v>
                </c:pt>
                <c:pt idx="4">
                  <c:v>The Caribbean</c:v>
                </c:pt>
                <c:pt idx="5">
                  <c:v>Costa Rica</c:v>
                </c:pt>
                <c:pt idx="6">
                  <c:v>World</c:v>
                </c:pt>
              </c:strCache>
            </c:strRef>
          </c:cat>
          <c:val>
            <c:numRef>
              <c:f>Hoja1!$B$2:$B$8</c:f>
              <c:numCache>
                <c:formatCode>_(* #,##0_);_(* \(#,##0\);_(* "-"_);_(@_)</c:formatCode>
                <c:ptCount val="7"/>
                <c:pt idx="0">
                  <c:v>5917</c:v>
                </c:pt>
                <c:pt idx="1">
                  <c:v>20929</c:v>
                </c:pt>
                <c:pt idx="2">
                  <c:v>27688</c:v>
                </c:pt>
                <c:pt idx="3">
                  <c:v>34989</c:v>
                </c:pt>
                <c:pt idx="4">
                  <c:v>43469</c:v>
                </c:pt>
                <c:pt idx="5">
                  <c:v>45329</c:v>
                </c:pt>
                <c:pt idx="6">
                  <c:v>52000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848-464A-A247-B48656F31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210726192"/>
        <c:axId val="210726752"/>
      </c:barChart>
      <c:catAx>
        <c:axId val="210726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10726752"/>
        <c:crosses val="autoZero"/>
        <c:auto val="1"/>
        <c:lblAlgn val="ctr"/>
        <c:lblOffset val="100"/>
        <c:noMultiLvlLbl val="0"/>
      </c:catAx>
      <c:valAx>
        <c:axId val="210726752"/>
        <c:scaling>
          <c:orientation val="minMax"/>
        </c:scaling>
        <c:delete val="1"/>
        <c:axPos val="b"/>
        <c:numFmt formatCode="_(* #,##0_);_(* \(#,##0\);_(* &quot;-&quot;_);_(@_)" sourceLinked="1"/>
        <c:majorTickMark val="out"/>
        <c:minorTickMark val="none"/>
        <c:tickLblPos val="nextTo"/>
        <c:crossAx val="210726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Profit Tax (% of profit)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9C1-4B4A-B4DA-7745782BED9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Hoja1!$A$2:$A$15</c:f>
              <c:strCache>
                <c:ptCount val="14"/>
                <c:pt idx="0">
                  <c:v>Suriname</c:v>
                </c:pt>
                <c:pt idx="1">
                  <c:v>Belize</c:v>
                </c:pt>
                <c:pt idx="2">
                  <c:v>Trinidad &amp; Tobago</c:v>
                </c:pt>
                <c:pt idx="3">
                  <c:v>Guyana</c:v>
                </c:pt>
                <c:pt idx="4">
                  <c:v>Bahamas</c:v>
                </c:pt>
                <c:pt idx="5">
                  <c:v>Barbados</c:v>
                </c:pt>
                <c:pt idx="6">
                  <c:v>Jamaica</c:v>
                </c:pt>
                <c:pt idx="7">
                  <c:v>Haiti</c:v>
                </c:pt>
                <c:pt idx="8">
                  <c:v>Dominican Republic</c:v>
                </c:pt>
                <c:pt idx="9">
                  <c:v>Philippines</c:v>
                </c:pt>
                <c:pt idx="10">
                  <c:v>Mexico</c:v>
                </c:pt>
                <c:pt idx="11">
                  <c:v>Costa Rica</c:v>
                </c:pt>
                <c:pt idx="12">
                  <c:v>India</c:v>
                </c:pt>
                <c:pt idx="13">
                  <c:v>Colombia</c:v>
                </c:pt>
              </c:strCache>
            </c:strRef>
          </c:cat>
          <c:val>
            <c:numRef>
              <c:f>Hoja1!$B$2:$B$15</c:f>
              <c:numCache>
                <c:formatCode>#,##0.0</c:formatCode>
                <c:ptCount val="14"/>
                <c:pt idx="0">
                  <c:v>27.9</c:v>
                </c:pt>
                <c:pt idx="1">
                  <c:v>24.7</c:v>
                </c:pt>
                <c:pt idx="2">
                  <c:v>21.9</c:v>
                </c:pt>
                <c:pt idx="3">
                  <c:v>21.3</c:v>
                </c:pt>
                <c:pt idx="4">
                  <c:v>0</c:v>
                </c:pt>
                <c:pt idx="5">
                  <c:v>19.5</c:v>
                </c:pt>
                <c:pt idx="6">
                  <c:v>14.8</c:v>
                </c:pt>
                <c:pt idx="7">
                  <c:v>23.8</c:v>
                </c:pt>
                <c:pt idx="8">
                  <c:v>22.6</c:v>
                </c:pt>
                <c:pt idx="9">
                  <c:v>20.3</c:v>
                </c:pt>
                <c:pt idx="10">
                  <c:v>25.4</c:v>
                </c:pt>
                <c:pt idx="11">
                  <c:v>19.3</c:v>
                </c:pt>
                <c:pt idx="12">
                  <c:v>24.9</c:v>
                </c:pt>
                <c:pt idx="13">
                  <c:v>22.5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C1-4B4A-B4DA-7745782BED9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Labor tax and contributions (% of profit)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9C1-4B4A-B4DA-7745782BED9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Hoja1!$A$2:$A$15</c:f>
              <c:strCache>
                <c:ptCount val="14"/>
                <c:pt idx="0">
                  <c:v>Suriname</c:v>
                </c:pt>
                <c:pt idx="1">
                  <c:v>Belize</c:v>
                </c:pt>
                <c:pt idx="2">
                  <c:v>Trinidad &amp; Tobago</c:v>
                </c:pt>
                <c:pt idx="3">
                  <c:v>Guyana</c:v>
                </c:pt>
                <c:pt idx="4">
                  <c:v>Bahamas</c:v>
                </c:pt>
                <c:pt idx="5">
                  <c:v>Barbados</c:v>
                </c:pt>
                <c:pt idx="6">
                  <c:v>Jamaica</c:v>
                </c:pt>
                <c:pt idx="7">
                  <c:v>Haiti</c:v>
                </c:pt>
                <c:pt idx="8">
                  <c:v>Dominican Republic</c:v>
                </c:pt>
                <c:pt idx="9">
                  <c:v>Philippines</c:v>
                </c:pt>
                <c:pt idx="10">
                  <c:v>Mexico</c:v>
                </c:pt>
                <c:pt idx="11">
                  <c:v>Costa Rica</c:v>
                </c:pt>
                <c:pt idx="12">
                  <c:v>India</c:v>
                </c:pt>
                <c:pt idx="13">
                  <c:v>Colombia</c:v>
                </c:pt>
              </c:strCache>
            </c:strRef>
          </c:cat>
          <c:val>
            <c:numRef>
              <c:f>Hoja1!$C$2:$C$15</c:f>
              <c:numCache>
                <c:formatCode>#,##0.0</c:formatCode>
                <c:ptCount val="14"/>
                <c:pt idx="0">
                  <c:v>0</c:v>
                </c:pt>
                <c:pt idx="1">
                  <c:v>5</c:v>
                </c:pt>
                <c:pt idx="2">
                  <c:v>8.5</c:v>
                </c:pt>
                <c:pt idx="3">
                  <c:v>9.1999999999999993</c:v>
                </c:pt>
                <c:pt idx="4">
                  <c:v>6.3</c:v>
                </c:pt>
                <c:pt idx="5">
                  <c:v>12.2</c:v>
                </c:pt>
                <c:pt idx="6">
                  <c:v>13.4</c:v>
                </c:pt>
                <c:pt idx="7">
                  <c:v>12.4</c:v>
                </c:pt>
                <c:pt idx="8">
                  <c:v>18.600000000000001</c:v>
                </c:pt>
                <c:pt idx="9">
                  <c:v>8.6999999999999993</c:v>
                </c:pt>
                <c:pt idx="10">
                  <c:v>25.4</c:v>
                </c:pt>
                <c:pt idx="11">
                  <c:v>32.200000000000003</c:v>
                </c:pt>
                <c:pt idx="12">
                  <c:v>20</c:v>
                </c:pt>
                <c:pt idx="13">
                  <c:v>18.600000000000001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9C1-4B4A-B4DA-7745782BED9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Other taxes (% of profit)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9C1-4B4A-B4DA-7745782BED9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Hoja1!$A$2:$A$15</c:f>
              <c:strCache>
                <c:ptCount val="14"/>
                <c:pt idx="0">
                  <c:v>Suriname</c:v>
                </c:pt>
                <c:pt idx="1">
                  <c:v>Belize</c:v>
                </c:pt>
                <c:pt idx="2">
                  <c:v>Trinidad &amp; Tobago</c:v>
                </c:pt>
                <c:pt idx="3">
                  <c:v>Guyana</c:v>
                </c:pt>
                <c:pt idx="4">
                  <c:v>Bahamas</c:v>
                </c:pt>
                <c:pt idx="5">
                  <c:v>Barbados</c:v>
                </c:pt>
                <c:pt idx="6">
                  <c:v>Jamaica</c:v>
                </c:pt>
                <c:pt idx="7">
                  <c:v>Haiti</c:v>
                </c:pt>
                <c:pt idx="8">
                  <c:v>Dominican Republic</c:v>
                </c:pt>
                <c:pt idx="9">
                  <c:v>Philippines</c:v>
                </c:pt>
                <c:pt idx="10">
                  <c:v>Mexico</c:v>
                </c:pt>
                <c:pt idx="11">
                  <c:v>Costa Rica</c:v>
                </c:pt>
                <c:pt idx="12">
                  <c:v>India</c:v>
                </c:pt>
                <c:pt idx="13">
                  <c:v>Colombia</c:v>
                </c:pt>
              </c:strCache>
            </c:strRef>
          </c:cat>
          <c:val>
            <c:numRef>
              <c:f>Hoja1!$D$2:$D$15</c:f>
              <c:numCache>
                <c:formatCode>#,##0.0</c:formatCode>
                <c:ptCount val="14"/>
                <c:pt idx="0">
                  <c:v>0</c:v>
                </c:pt>
                <c:pt idx="1">
                  <c:v>1.4</c:v>
                </c:pt>
                <c:pt idx="2">
                  <c:v>1.8</c:v>
                </c:pt>
                <c:pt idx="3">
                  <c:v>1.8</c:v>
                </c:pt>
                <c:pt idx="4">
                  <c:v>27.4</c:v>
                </c:pt>
                <c:pt idx="5">
                  <c:v>3</c:v>
                </c:pt>
                <c:pt idx="6">
                  <c:v>7</c:v>
                </c:pt>
                <c:pt idx="7">
                  <c:v>4.0999999999999996</c:v>
                </c:pt>
                <c:pt idx="8">
                  <c:v>1.2</c:v>
                </c:pt>
                <c:pt idx="9">
                  <c:v>13.9</c:v>
                </c:pt>
                <c:pt idx="10">
                  <c:v>0.9</c:v>
                </c:pt>
                <c:pt idx="11">
                  <c:v>6.5</c:v>
                </c:pt>
                <c:pt idx="12">
                  <c:v>15.7</c:v>
                </c:pt>
                <c:pt idx="13">
                  <c:v>28.6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9C1-4B4A-B4DA-7745782BED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392429664"/>
        <c:axId val="392430224"/>
      </c:barChart>
      <c:catAx>
        <c:axId val="392429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92430224"/>
        <c:crosses val="autoZero"/>
        <c:auto val="1"/>
        <c:lblAlgn val="ctr"/>
        <c:lblOffset val="100"/>
        <c:noMultiLvlLbl val="0"/>
      </c:catAx>
      <c:valAx>
        <c:axId val="392430224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3924296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43898812761839"/>
          <c:y val="0.91099297462117201"/>
          <c:w val="0.66571409281245097"/>
          <c:h val="6.0213250275593898E-2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370150841952"/>
          <c:y val="3.9575626036333098E-4"/>
          <c:w val="0.81969777937497701"/>
          <c:h val="0.893428183238036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Price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F59-4BE7-B6B1-FF185471D0E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F59-4BE7-B6B1-FF185471D0EE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F59-4BE7-B6B1-FF185471D0E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F59-4BE7-B6B1-FF185471D0EE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9F59-4BE7-B6B1-FF185471D0EE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F59-4BE7-B6B1-FF185471D0EE}"/>
              </c:ext>
            </c:extLst>
          </c:dPt>
          <c:dPt>
            <c:idx val="6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F59-4BE7-B6B1-FF185471D0EE}"/>
              </c:ext>
            </c:extLst>
          </c:dPt>
          <c:dPt>
            <c:idx val="7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F59-4BE7-B6B1-FF185471D0E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F59-4BE7-B6B1-FF185471D0EE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9F59-4BE7-B6B1-FF185471D0EE}"/>
              </c:ext>
            </c:extLst>
          </c:dPt>
          <c:dPt>
            <c:idx val="10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9F59-4BE7-B6B1-FF185471D0EE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9F59-4BE7-B6B1-FF185471D0EE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9F59-4BE7-B6B1-FF185471D0EE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1000">
                      <a:solidFill>
                        <a:schemeClr val="accent6">
                          <a:lumMod val="50000"/>
                        </a:schemeClr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000">
                      <a:solidFill>
                        <a:schemeClr val="accent3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000">
                      <a:solidFill>
                        <a:srgbClr val="3A606E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10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10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/>
              <c:txPr>
                <a:bodyPr/>
                <a:lstStyle/>
                <a:p>
                  <a:pPr>
                    <a:defRPr sz="1000">
                      <a:solidFill>
                        <a:schemeClr val="accent3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/>
              <c:txPr>
                <a:bodyPr/>
                <a:lstStyle/>
                <a:p>
                  <a:pPr>
                    <a:defRPr sz="1000">
                      <a:solidFill>
                        <a:schemeClr val="accent3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accent2"/>
                    </a:solidFill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Hoja1!$A$2:$A$15</c:f>
              <c:strCache>
                <c:ptCount val="14"/>
                <c:pt idx="0">
                  <c:v>Barbados</c:v>
                </c:pt>
                <c:pt idx="1">
                  <c:v>USA</c:v>
                </c:pt>
                <c:pt idx="2">
                  <c:v>Bahamas</c:v>
                </c:pt>
                <c:pt idx="3">
                  <c:v>Mexico</c:v>
                </c:pt>
                <c:pt idx="4">
                  <c:v>Dominican Republic</c:v>
                </c:pt>
                <c:pt idx="5">
                  <c:v>Trinidad &amp;  Tobago</c:v>
                </c:pt>
                <c:pt idx="6">
                  <c:v>Colombia</c:v>
                </c:pt>
                <c:pt idx="7">
                  <c:v>Costa Rica</c:v>
                </c:pt>
                <c:pt idx="8">
                  <c:v>Philippines</c:v>
                </c:pt>
                <c:pt idx="9">
                  <c:v>Belize</c:v>
                </c:pt>
                <c:pt idx="10">
                  <c:v>India</c:v>
                </c:pt>
                <c:pt idx="11">
                  <c:v>Jamaica</c:v>
                </c:pt>
                <c:pt idx="12">
                  <c:v>Suriname</c:v>
                </c:pt>
                <c:pt idx="13">
                  <c:v>Haiti</c:v>
                </c:pt>
              </c:strCache>
            </c:strRef>
          </c:cat>
          <c:val>
            <c:numRef>
              <c:f>Hoja1!$B$2:$B$15</c:f>
              <c:numCache>
                <c:formatCode>#,##0.0</c:formatCode>
                <c:ptCount val="14"/>
                <c:pt idx="0">
                  <c:v>44.849646046593342</c:v>
                </c:pt>
                <c:pt idx="1">
                  <c:v>37.479999999999997</c:v>
                </c:pt>
                <c:pt idx="2">
                  <c:v>26.909787627956039</c:v>
                </c:pt>
                <c:pt idx="3">
                  <c:v>26.66</c:v>
                </c:pt>
                <c:pt idx="4">
                  <c:v>25</c:v>
                </c:pt>
                <c:pt idx="5">
                  <c:v>24.21</c:v>
                </c:pt>
                <c:pt idx="6">
                  <c:v>21.41</c:v>
                </c:pt>
                <c:pt idx="7">
                  <c:v>20.75</c:v>
                </c:pt>
                <c:pt idx="8">
                  <c:v>16.341554094055098</c:v>
                </c:pt>
                <c:pt idx="9">
                  <c:v>15.53</c:v>
                </c:pt>
                <c:pt idx="10">
                  <c:v>12.36</c:v>
                </c:pt>
                <c:pt idx="11">
                  <c:v>11.6609079721143</c:v>
                </c:pt>
                <c:pt idx="12">
                  <c:v>11.24886617053434</c:v>
                </c:pt>
                <c:pt idx="13">
                  <c:v>2.75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9F59-4BE7-B6B1-FF185471D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384617280"/>
        <c:axId val="384000960"/>
      </c:barChart>
      <c:catAx>
        <c:axId val="384617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defRPr>
            </a:pPr>
            <a:endParaRPr lang="en-US"/>
          </a:p>
        </c:txPr>
        <c:crossAx val="384000960"/>
        <c:crosses val="autoZero"/>
        <c:auto val="1"/>
        <c:lblAlgn val="ctr"/>
        <c:lblOffset val="100"/>
        <c:noMultiLvlLbl val="0"/>
      </c:catAx>
      <c:valAx>
        <c:axId val="38400096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defRPr>
            </a:pPr>
            <a:endParaRPr lang="en-US"/>
          </a:p>
        </c:txPr>
        <c:crossAx val="384617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933931126751699E-2"/>
          <c:y val="4.9775980968817302E-2"/>
          <c:w val="0.94713398765128498"/>
          <c:h val="0.844047885753843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Price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7D7-401D-9DC7-A0C1E5A5CB02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7D7-401D-9DC7-A0C1E5A5CB02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7D7-401D-9DC7-A0C1E5A5CB02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17D7-401D-9DC7-A0C1E5A5CB02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17D7-401D-9DC7-A0C1E5A5CB02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17D7-401D-9DC7-A0C1E5A5CB02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17D7-401D-9DC7-A0C1E5A5CB0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17D7-401D-9DC7-A0C1E5A5CB02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7D7-401D-9DC7-A0C1E5A5CB02}"/>
              </c:ext>
            </c:extLst>
          </c:dPt>
          <c:dPt>
            <c:idx val="9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7D7-401D-9DC7-A0C1E5A5CB02}"/>
              </c:ext>
            </c:extLst>
          </c:dPt>
          <c:dPt>
            <c:idx val="10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7D7-401D-9DC7-A0C1E5A5CB02}"/>
              </c:ext>
            </c:extLst>
          </c:dPt>
          <c:dPt>
            <c:idx val="11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7D7-401D-9DC7-A0C1E5A5CB02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7D7-401D-9DC7-A0C1E5A5CB02}"/>
              </c:ext>
            </c:extLst>
          </c:dPt>
          <c:dLbls>
            <c:dLbl>
              <c:idx val="7"/>
              <c:spPr/>
              <c:txPr>
                <a:bodyPr/>
                <a:lstStyle/>
                <a:p>
                  <a:pPr>
                    <a:defRPr sz="1000">
                      <a:solidFill>
                        <a:schemeClr val="accent3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/>
              <c:txPr>
                <a:bodyPr/>
                <a:lstStyle/>
                <a:p>
                  <a:pPr>
                    <a:defRPr sz="10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/>
              <c:txPr>
                <a:bodyPr/>
                <a:lstStyle/>
                <a:p>
                  <a:pPr>
                    <a:defRPr sz="10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spPr/>
              <c:txPr>
                <a:bodyPr/>
                <a:lstStyle/>
                <a:p>
                  <a:pPr>
                    <a:defRPr sz="10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spPr/>
              <c:txPr>
                <a:bodyPr/>
                <a:lstStyle/>
                <a:p>
                  <a:pPr>
                    <a:defRPr sz="1000">
                      <a:solidFill>
                        <a:schemeClr val="accent6">
                          <a:lumMod val="75000"/>
                        </a:schemeClr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accent2"/>
                    </a:solidFill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Hoja1!$A$2:$A$14</c:f>
              <c:strCache>
                <c:ptCount val="13"/>
                <c:pt idx="0">
                  <c:v>Haiti</c:v>
                </c:pt>
                <c:pt idx="1">
                  <c:v>Suriname</c:v>
                </c:pt>
                <c:pt idx="2">
                  <c:v>Guyana</c:v>
                </c:pt>
                <c:pt idx="3">
                  <c:v>Belize</c:v>
                </c:pt>
                <c:pt idx="4">
                  <c:v>Jamaica</c:v>
                </c:pt>
                <c:pt idx="5">
                  <c:v>Barbados</c:v>
                </c:pt>
                <c:pt idx="6">
                  <c:v>Dominican Republic</c:v>
                </c:pt>
                <c:pt idx="7">
                  <c:v>Costa Rica</c:v>
                </c:pt>
                <c:pt idx="8">
                  <c:v>Trinidad &amp; Tobago</c:v>
                </c:pt>
                <c:pt idx="9">
                  <c:v>Philippines</c:v>
                </c:pt>
                <c:pt idx="10">
                  <c:v>Mexico</c:v>
                </c:pt>
                <c:pt idx="11">
                  <c:v>India</c:v>
                </c:pt>
                <c:pt idx="12">
                  <c:v>USA</c:v>
                </c:pt>
              </c:strCache>
            </c:strRef>
          </c:cat>
          <c:val>
            <c:numRef>
              <c:f>Hoja1!$B$2:$B$14</c:f>
              <c:numCache>
                <c:formatCode>0%</c:formatCode>
                <c:ptCount val="13"/>
                <c:pt idx="0">
                  <c:v>0.02</c:v>
                </c:pt>
                <c:pt idx="1">
                  <c:v>0.03</c:v>
                </c:pt>
                <c:pt idx="2">
                  <c:v>0.12</c:v>
                </c:pt>
                <c:pt idx="3">
                  <c:v>0.15</c:v>
                </c:pt>
                <c:pt idx="4">
                  <c:v>0.17</c:v>
                </c:pt>
                <c:pt idx="5">
                  <c:v>0.18</c:v>
                </c:pt>
                <c:pt idx="6">
                  <c:v>0.18</c:v>
                </c:pt>
                <c:pt idx="7">
                  <c:v>0.18</c:v>
                </c:pt>
                <c:pt idx="8">
                  <c:v>0.2</c:v>
                </c:pt>
                <c:pt idx="9">
                  <c:v>0.2</c:v>
                </c:pt>
                <c:pt idx="10">
                  <c:v>0.25</c:v>
                </c:pt>
                <c:pt idx="11">
                  <c:v>0.4</c:v>
                </c:pt>
                <c:pt idx="12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17D7-401D-9DC7-A0C1E5A5CB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261909184"/>
        <c:axId val="261909744"/>
      </c:barChart>
      <c:catAx>
        <c:axId val="26190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defRPr>
            </a:pPr>
            <a:endParaRPr lang="en-US"/>
          </a:p>
        </c:txPr>
        <c:crossAx val="261909744"/>
        <c:crosses val="autoZero"/>
        <c:auto val="1"/>
        <c:lblAlgn val="ctr"/>
        <c:lblOffset val="100"/>
        <c:noMultiLvlLbl val="0"/>
      </c:catAx>
      <c:valAx>
        <c:axId val="261909744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defRPr>
            </a:pPr>
            <a:endParaRPr lang="en-US"/>
          </a:p>
        </c:txPr>
        <c:crossAx val="2619091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20156812039702"/>
          <c:y val="6.0436784806975702E-2"/>
          <c:w val="0.59219558404526995"/>
          <c:h val="0.879126430386048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BF-4CD7-AD81-8D53FCA5F342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7BF-4CD7-AD81-8D53FCA5F34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7BF-4CD7-AD81-8D53FCA5F342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E7BF-4CD7-AD81-8D53FCA5F342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900">
                      <a:solidFill>
                        <a:schemeClr val="accent5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900">
                      <a:solidFill>
                        <a:schemeClr val="accent2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Hoja1!$A$2:$A$8</c:f>
              <c:strCache>
                <c:ptCount val="7"/>
                <c:pt idx="0">
                  <c:v>India</c:v>
                </c:pt>
                <c:pt idx="1">
                  <c:v>World</c:v>
                </c:pt>
                <c:pt idx="2">
                  <c:v>Philippines</c:v>
                </c:pt>
                <c:pt idx="3">
                  <c:v>Mexico</c:v>
                </c:pt>
                <c:pt idx="4">
                  <c:v>The Caribbean</c:v>
                </c:pt>
                <c:pt idx="5">
                  <c:v>Colombia</c:v>
                </c:pt>
                <c:pt idx="6">
                  <c:v>Costa Rica</c:v>
                </c:pt>
              </c:strCache>
            </c:strRef>
          </c:cat>
          <c:val>
            <c:numRef>
              <c:f>Hoja1!$B$2:$B$8</c:f>
              <c:numCache>
                <c:formatCode>#,##0.0</c:formatCode>
                <c:ptCount val="7"/>
                <c:pt idx="0">
                  <c:v>68.5</c:v>
                </c:pt>
                <c:pt idx="1">
                  <c:v>75</c:v>
                </c:pt>
                <c:pt idx="2">
                  <c:v>84.6</c:v>
                </c:pt>
                <c:pt idx="3">
                  <c:v>85.7</c:v>
                </c:pt>
                <c:pt idx="4">
                  <c:v>86.2</c:v>
                </c:pt>
                <c:pt idx="5">
                  <c:v>93</c:v>
                </c:pt>
                <c:pt idx="6">
                  <c:v>108.9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7BF-4CD7-AD81-8D53FCA5F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261911984"/>
        <c:axId val="215628288"/>
      </c:barChart>
      <c:catAx>
        <c:axId val="2619119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15628288"/>
        <c:crosses val="autoZero"/>
        <c:auto val="1"/>
        <c:lblAlgn val="ctr"/>
        <c:lblOffset val="100"/>
        <c:noMultiLvlLbl val="0"/>
      </c:catAx>
      <c:valAx>
        <c:axId val="215628288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261911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20156812039702"/>
          <c:y val="6.0436784806975702E-2"/>
          <c:w val="0.59219558404526995"/>
          <c:h val="0.879126430386048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454-4309-8EE1-1B1963D25FB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454-4309-8EE1-1B1963D25FB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454-4309-8EE1-1B1963D25FB5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454-4309-8EE1-1B1963D25FB5}"/>
              </c:ext>
            </c:extLst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900">
                      <a:solidFill>
                        <a:schemeClr val="accent5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900">
                      <a:solidFill>
                        <a:schemeClr val="accent2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Hoja1!$A$2:$A$8</c:f>
              <c:strCache>
                <c:ptCount val="7"/>
                <c:pt idx="0">
                  <c:v>India</c:v>
                </c:pt>
                <c:pt idx="1">
                  <c:v>Mexico</c:v>
                </c:pt>
                <c:pt idx="2">
                  <c:v>World</c:v>
                </c:pt>
                <c:pt idx="3">
                  <c:v>Philippines</c:v>
                </c:pt>
                <c:pt idx="4">
                  <c:v>The Caribbean </c:v>
                </c:pt>
                <c:pt idx="5">
                  <c:v>Colombia</c:v>
                </c:pt>
                <c:pt idx="6">
                  <c:v>Costa Rica</c:v>
                </c:pt>
              </c:strCache>
            </c:strRef>
          </c:cat>
          <c:val>
            <c:numRef>
              <c:f>Hoja1!$B$2:$B$8</c:f>
              <c:numCache>
                <c:formatCode>#,##0.0</c:formatCode>
                <c:ptCount val="7"/>
                <c:pt idx="0">
                  <c:v>23.9</c:v>
                </c:pt>
                <c:pt idx="1">
                  <c:v>29.2</c:v>
                </c:pt>
                <c:pt idx="2">
                  <c:v>33</c:v>
                </c:pt>
                <c:pt idx="3">
                  <c:v>35.799999999999997</c:v>
                </c:pt>
                <c:pt idx="4">
                  <c:v>36.299999999999997</c:v>
                </c:pt>
                <c:pt idx="5">
                  <c:v>51.3</c:v>
                </c:pt>
                <c:pt idx="6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454-4309-8EE1-1B1963D25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272746416"/>
        <c:axId val="272746976"/>
      </c:barChart>
      <c:catAx>
        <c:axId val="2727464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72746976"/>
        <c:crosses val="autoZero"/>
        <c:auto val="1"/>
        <c:lblAlgn val="ctr"/>
        <c:lblOffset val="100"/>
        <c:noMultiLvlLbl val="0"/>
      </c:catAx>
      <c:valAx>
        <c:axId val="272746976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272746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20156812039702"/>
          <c:y val="6.0436784806975702E-2"/>
          <c:w val="0.42936030895815003"/>
          <c:h val="0.879126430386048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B87-45D5-86B9-9CDD06D8A22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B87-45D5-86B9-9CDD06D8A22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B87-45D5-86B9-9CDD06D8A22A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0B87-45D5-86B9-9CDD06D8A22A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0B87-45D5-86B9-9CDD06D8A22A}"/>
              </c:ext>
            </c:extLst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900">
                      <a:solidFill>
                        <a:schemeClr val="accent2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900">
                      <a:solidFill>
                        <a:schemeClr val="accent5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900">
                      <a:solidFill>
                        <a:schemeClr val="accent3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Hoja1!$A$2:$A$8</c:f>
              <c:strCache>
                <c:ptCount val="7"/>
                <c:pt idx="0">
                  <c:v>Mexico</c:v>
                </c:pt>
                <c:pt idx="1">
                  <c:v>Colombia</c:v>
                </c:pt>
                <c:pt idx="2">
                  <c:v>The Caribbean</c:v>
                </c:pt>
                <c:pt idx="3">
                  <c:v>Global</c:v>
                </c:pt>
                <c:pt idx="4">
                  <c:v>India</c:v>
                </c:pt>
                <c:pt idx="5">
                  <c:v>Philippines</c:v>
                </c:pt>
                <c:pt idx="6">
                  <c:v>Costa Rica</c:v>
                </c:pt>
              </c:strCache>
            </c:strRef>
          </c:cat>
          <c:val>
            <c:numRef>
              <c:f>Hoja1!$B$2:$B$8</c:f>
              <c:numCache>
                <c:formatCode>#,##0.0</c:formatCode>
                <c:ptCount val="7"/>
                <c:pt idx="0">
                  <c:v>2.8</c:v>
                </c:pt>
                <c:pt idx="1">
                  <c:v>3.1</c:v>
                </c:pt>
                <c:pt idx="2">
                  <c:v>3.5</c:v>
                </c:pt>
                <c:pt idx="3">
                  <c:v>3.7</c:v>
                </c:pt>
                <c:pt idx="4">
                  <c:v>4.2</c:v>
                </c:pt>
                <c:pt idx="5">
                  <c:v>4.5</c:v>
                </c:pt>
                <c:pt idx="6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B87-45D5-86B9-9CDD06D8A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385734240"/>
        <c:axId val="385734800"/>
      </c:barChart>
      <c:catAx>
        <c:axId val="3857342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85734800"/>
        <c:crosses val="autoZero"/>
        <c:auto val="1"/>
        <c:lblAlgn val="ctr"/>
        <c:lblOffset val="100"/>
        <c:noMultiLvlLbl val="0"/>
      </c:catAx>
      <c:valAx>
        <c:axId val="38573480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385734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19632862476499"/>
          <c:y val="4.7842522468743702E-2"/>
          <c:w val="0.77067980250742396"/>
          <c:h val="0.70324914768734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Hoja1!$A$2:$A$10</c:f>
              <c:strCache>
                <c:ptCount val="9"/>
                <c:pt idx="0">
                  <c:v>Dominican Republic</c:v>
                </c:pt>
                <c:pt idx="1">
                  <c:v>Haiti</c:v>
                </c:pt>
                <c:pt idx="2">
                  <c:v>Jamaica</c:v>
                </c:pt>
                <c:pt idx="3">
                  <c:v>Trinidad &amp; Tobago</c:v>
                </c:pt>
                <c:pt idx="4">
                  <c:v>Guyana</c:v>
                </c:pt>
                <c:pt idx="5">
                  <c:v>Bahamas</c:v>
                </c:pt>
                <c:pt idx="6">
                  <c:v>Suriname</c:v>
                </c:pt>
                <c:pt idx="7">
                  <c:v>Barbados</c:v>
                </c:pt>
                <c:pt idx="8">
                  <c:v>Belize</c:v>
                </c:pt>
              </c:strCache>
            </c:strRef>
          </c:cat>
          <c:val>
            <c:numRef>
              <c:f>Hoja1!$B$2:$B$10</c:f>
              <c:numCache>
                <c:formatCode>#,##0</c:formatCode>
                <c:ptCount val="9"/>
                <c:pt idx="0">
                  <c:v>4930</c:v>
                </c:pt>
                <c:pt idx="1">
                  <c:v>4810</c:v>
                </c:pt>
                <c:pt idx="2">
                  <c:v>1308</c:v>
                </c:pt>
                <c:pt idx="3">
                  <c:v>626</c:v>
                </c:pt>
                <c:pt idx="4">
                  <c:v>314</c:v>
                </c:pt>
                <c:pt idx="5">
                  <c:v>197</c:v>
                </c:pt>
                <c:pt idx="6">
                  <c:v>166</c:v>
                </c:pt>
                <c:pt idx="7">
                  <c:v>142</c:v>
                </c:pt>
                <c:pt idx="8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AD-4160-8014-05E002932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5177520"/>
        <c:axId val="395178080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ln w="19050" cmpd="sng">
              <a:solidFill>
                <a:schemeClr val="accent5"/>
              </a:solidFill>
            </a:ln>
          </c:spPr>
          <c:marker>
            <c:symbol val="circle"/>
            <c:size val="6"/>
            <c:spPr>
              <a:solidFill>
                <a:schemeClr val="accent5"/>
              </a:solidFill>
              <a:ln w="19050" cmpd="sng">
                <a:solidFill>
                  <a:schemeClr val="accent5"/>
                </a:solidFill>
              </a:ln>
            </c:spPr>
          </c:marker>
          <c:dLbls>
            <c:dLbl>
              <c:idx val="0"/>
              <c:layout>
                <c:manualLayout>
                  <c:x val="-5.2631578947368397E-2"/>
                  <c:y val="5.9466301648668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AD-4160-8014-05E0029326A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89473684210525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FAD-4160-8014-05E0029326A8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4049326683946999E-2"/>
                  <c:y val="-4.8809317412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FAD-4160-8014-05E0029326A8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6.2539970663379907E-2"/>
                  <c:y val="3.3121746324514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FAD-4160-8014-05E0029326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chemeClr val="accent5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Hoja1!$A$2:$A$10</c:f>
              <c:strCache>
                <c:ptCount val="9"/>
                <c:pt idx="0">
                  <c:v>Dominican Republic</c:v>
                </c:pt>
                <c:pt idx="1">
                  <c:v>Haiti</c:v>
                </c:pt>
                <c:pt idx="2">
                  <c:v>Jamaica</c:v>
                </c:pt>
                <c:pt idx="3">
                  <c:v>Trinidad &amp; Tobago</c:v>
                </c:pt>
                <c:pt idx="4">
                  <c:v>Guyana</c:v>
                </c:pt>
                <c:pt idx="5">
                  <c:v>Bahamas</c:v>
                </c:pt>
                <c:pt idx="6">
                  <c:v>Suriname</c:v>
                </c:pt>
                <c:pt idx="7">
                  <c:v>Barbados</c:v>
                </c:pt>
                <c:pt idx="8">
                  <c:v>Belize</c:v>
                </c:pt>
              </c:strCache>
            </c:strRef>
          </c:cat>
          <c:val>
            <c:numRef>
              <c:f>Hoja1!$C$2:$C$10</c:f>
              <c:numCache>
                <c:formatCode>0.0%</c:formatCode>
                <c:ptCount val="9"/>
                <c:pt idx="0">
                  <c:v>0.15</c:v>
                </c:pt>
                <c:pt idx="1">
                  <c:v>6.8000000000000005E-2</c:v>
                </c:pt>
                <c:pt idx="2">
                  <c:v>0.13200000000000001</c:v>
                </c:pt>
                <c:pt idx="3">
                  <c:v>0.04</c:v>
                </c:pt>
                <c:pt idx="4">
                  <c:v>0.111</c:v>
                </c:pt>
                <c:pt idx="5">
                  <c:v>0.154</c:v>
                </c:pt>
                <c:pt idx="6">
                  <c:v>5.6000000000000001E-2</c:v>
                </c:pt>
                <c:pt idx="7">
                  <c:v>0.12</c:v>
                </c:pt>
                <c:pt idx="8">
                  <c:v>0.115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FAD-4160-8014-05E002932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5735360"/>
        <c:axId val="266471072"/>
      </c:lineChart>
      <c:catAx>
        <c:axId val="395177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 algn="r">
              <a:defRPr sz="800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395178080"/>
        <c:crosses val="autoZero"/>
        <c:auto val="1"/>
        <c:lblAlgn val="ctr"/>
        <c:lblOffset val="100"/>
        <c:noMultiLvlLbl val="0"/>
      </c:catAx>
      <c:valAx>
        <c:axId val="39517808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395177520"/>
        <c:crosses val="autoZero"/>
        <c:crossBetween val="between"/>
      </c:valAx>
      <c:valAx>
        <c:axId val="266471072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385735360"/>
        <c:crosses val="max"/>
        <c:crossBetween val="between"/>
      </c:valAx>
      <c:catAx>
        <c:axId val="38573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647107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933931126751699E-2"/>
          <c:y val="3.8451469932268903E-2"/>
          <c:w val="0.94713398765128498"/>
          <c:h val="0.855372299535278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USD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40A-4247-850A-989E14BE068A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40A-4247-850A-989E14BE068A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C40A-4247-850A-989E14BE068A}"/>
              </c:ext>
            </c:extLst>
          </c:dPt>
          <c:dPt>
            <c:idx val="3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40A-4247-850A-989E14BE068A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C40A-4247-850A-989E14BE068A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C40A-4247-850A-989E14BE068A}"/>
              </c:ext>
            </c:extLst>
          </c:dPt>
          <c:dPt>
            <c:idx val="6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40A-4247-850A-989E14BE068A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C40A-4247-850A-989E14BE068A}"/>
              </c:ext>
            </c:extLst>
          </c:dPt>
          <c:dPt>
            <c:idx val="8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40A-4247-850A-989E14BE068A}"/>
              </c:ext>
            </c:extLst>
          </c:dPt>
          <c:dPt>
            <c:idx val="9"/>
            <c:invertIfNegative val="0"/>
            <c:bubble3D val="0"/>
            <c:spPr>
              <a:solidFill>
                <a:srgbClr val="F5BE1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40A-4247-850A-989E14BE068A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C40A-4247-850A-989E14BE068A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C40A-4247-850A-989E14BE068A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C40A-4247-850A-989E14BE068A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C40A-4247-850A-989E14BE068A}"/>
              </c:ext>
            </c:extLst>
          </c:dPt>
          <c:dLbls>
            <c:dLbl>
              <c:idx val="3"/>
              <c:spPr/>
              <c:txPr>
                <a:bodyPr/>
                <a:lstStyle/>
                <a:p>
                  <a:pPr>
                    <a:defRPr sz="8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8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/>
              <c:txPr>
                <a:bodyPr/>
                <a:lstStyle/>
                <a:p>
                  <a:pPr>
                    <a:defRPr sz="800">
                      <a:solidFill>
                        <a:srgbClr val="F5BE10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/>
              <c:txPr>
                <a:bodyPr/>
                <a:lstStyle/>
                <a:p>
                  <a:pPr>
                    <a:defRPr sz="800">
                      <a:solidFill>
                        <a:schemeClr val="accent3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spPr/>
              <c:txPr>
                <a:bodyPr/>
                <a:lstStyle/>
                <a:p>
                  <a:pPr>
                    <a:defRPr sz="800">
                      <a:solidFill>
                        <a:schemeClr val="accent3"/>
                      </a:solidFill>
                      <a:latin typeface="Verdana"/>
                      <a:cs typeface="Verdana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chemeClr val="accent2"/>
                    </a:solidFill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Hoja1!$A$2:$A$13</c:f>
              <c:strCache>
                <c:ptCount val="12"/>
                <c:pt idx="0">
                  <c:v>Belize</c:v>
                </c:pt>
                <c:pt idx="1">
                  <c:v>Barbados</c:v>
                </c:pt>
                <c:pt idx="2">
                  <c:v>Suriname</c:v>
                </c:pt>
                <c:pt idx="3">
                  <c:v>Mexico</c:v>
                </c:pt>
                <c:pt idx="4">
                  <c:v>Jamaica</c:v>
                </c:pt>
                <c:pt idx="5">
                  <c:v>Guyana</c:v>
                </c:pt>
                <c:pt idx="6">
                  <c:v>Philippines</c:v>
                </c:pt>
                <c:pt idx="7">
                  <c:v>Dominican Republic</c:v>
                </c:pt>
                <c:pt idx="8">
                  <c:v>Colombia</c:v>
                </c:pt>
                <c:pt idx="9">
                  <c:v>Costa Rica</c:v>
                </c:pt>
                <c:pt idx="10">
                  <c:v>Trinidad &amp; Tobago</c:v>
                </c:pt>
                <c:pt idx="11">
                  <c:v>India</c:v>
                </c:pt>
              </c:strCache>
            </c:strRef>
          </c:cat>
          <c:val>
            <c:numRef>
              <c:f>Hoja1!$B$2:$B$13</c:f>
              <c:numCache>
                <c:formatCode>#,##0.0</c:formatCode>
                <c:ptCount val="12"/>
                <c:pt idx="0">
                  <c:v>50</c:v>
                </c:pt>
                <c:pt idx="1">
                  <c:v>42.5</c:v>
                </c:pt>
                <c:pt idx="2">
                  <c:v>37.229999999999997</c:v>
                </c:pt>
                <c:pt idx="3">
                  <c:v>26.26</c:v>
                </c:pt>
                <c:pt idx="4">
                  <c:v>24.68</c:v>
                </c:pt>
                <c:pt idx="5">
                  <c:v>24.21</c:v>
                </c:pt>
                <c:pt idx="6">
                  <c:v>22.5</c:v>
                </c:pt>
                <c:pt idx="7">
                  <c:v>20.74</c:v>
                </c:pt>
                <c:pt idx="8">
                  <c:v>18.48</c:v>
                </c:pt>
                <c:pt idx="9">
                  <c:v>14.49</c:v>
                </c:pt>
                <c:pt idx="10">
                  <c:v>12.33</c:v>
                </c:pt>
                <c:pt idx="11">
                  <c:v>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C40A-4247-850A-989E14BE06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390801264"/>
        <c:axId val="390801824"/>
      </c:barChart>
      <c:catAx>
        <c:axId val="390801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defRPr>
            </a:pPr>
            <a:endParaRPr lang="en-US"/>
          </a:p>
        </c:txPr>
        <c:crossAx val="390801824"/>
        <c:crosses val="autoZero"/>
        <c:auto val="1"/>
        <c:lblAlgn val="ctr"/>
        <c:lblOffset val="100"/>
        <c:noMultiLvlLbl val="0"/>
      </c:catAx>
      <c:valAx>
        <c:axId val="390801824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defRPr>
            </a:pPr>
            <a:endParaRPr lang="en-US"/>
          </a:p>
        </c:txPr>
        <c:crossAx val="390801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20156812039702"/>
          <c:y val="6.0436784806975702E-2"/>
          <c:w val="0.52230446238057004"/>
          <c:h val="0.879126430386048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A2-437B-85C5-12A184378A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A2-437B-85C5-12A184378A15}"/>
              </c:ext>
            </c:extLst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900">
                      <a:solidFill>
                        <a:schemeClr val="accent5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900">
                      <a:solidFill>
                        <a:schemeClr val="accent2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Hoja1!$A$2:$A$8</c:f>
              <c:strCache>
                <c:ptCount val="7"/>
                <c:pt idx="0">
                  <c:v>India</c:v>
                </c:pt>
                <c:pt idx="1">
                  <c:v>Philippines</c:v>
                </c:pt>
                <c:pt idx="2">
                  <c:v>World</c:v>
                </c:pt>
                <c:pt idx="3">
                  <c:v>Mexico</c:v>
                </c:pt>
                <c:pt idx="4">
                  <c:v>Costa Rica</c:v>
                </c:pt>
                <c:pt idx="5">
                  <c:v>The Caribbean</c:v>
                </c:pt>
                <c:pt idx="6">
                  <c:v>Colombia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0.15</c:v>
                </c:pt>
                <c:pt idx="1">
                  <c:v>0.39700000000000002</c:v>
                </c:pt>
                <c:pt idx="2">
                  <c:v>0.43</c:v>
                </c:pt>
                <c:pt idx="3">
                  <c:v>0.44</c:v>
                </c:pt>
                <c:pt idx="4">
                  <c:v>0.49</c:v>
                </c:pt>
                <c:pt idx="5">
                  <c:v>0.49</c:v>
                </c:pt>
                <c:pt idx="6">
                  <c:v>0.52600000000000002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AA2-437B-85C5-12A184378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390804064"/>
        <c:axId val="390804624"/>
      </c:barChart>
      <c:catAx>
        <c:axId val="3908040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90804624"/>
        <c:crosses val="autoZero"/>
        <c:auto val="1"/>
        <c:lblAlgn val="ctr"/>
        <c:lblOffset val="100"/>
        <c:noMultiLvlLbl val="0"/>
      </c:catAx>
      <c:valAx>
        <c:axId val="39080462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390804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06010-DB47-A846-AE9F-7837A37F3DB4}" type="datetimeFigureOut">
              <a:rPr lang="es-ES" smtClean="0"/>
              <a:t>24/07/2019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AA296-1A1B-8B4A-AC80-291DF9F23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640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2350" y="1233488"/>
            <a:ext cx="48133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585A4-1CBA-4FF9-B0A9-BFAE98EA451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685800" y="4751983"/>
            <a:ext cx="548640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D2BFA-502D-4594-884B-FB10ECD369B5}" type="datetimeFigureOut">
              <a:rPr lang="en-GB" smtClean="0"/>
              <a:t>24/07/2019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38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Body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430" y="195721"/>
            <a:ext cx="8420100" cy="870533"/>
          </a:xfrm>
          <a:prstGeom prst="rect">
            <a:avLst/>
          </a:prstGeom>
        </p:spPr>
        <p:txBody>
          <a:bodyPr lIns="107287" tIns="53643" rIns="107287" bIns="53643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8431" y="1532753"/>
            <a:ext cx="9079593" cy="4170315"/>
          </a:xfrm>
          <a:prstGeom prst="rect">
            <a:avLst/>
          </a:prstGeom>
        </p:spPr>
        <p:txBody>
          <a:bodyPr lIns="107287" tIns="53643" rIns="107287" bIns="53643"/>
          <a:lstStyle>
            <a:lvl1pPr marL="0" indent="0" algn="l">
              <a:buNone/>
              <a:defRPr>
                <a:solidFill>
                  <a:srgbClr val="5C5C5C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43166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48430" y="43277"/>
            <a:ext cx="8420100" cy="870533"/>
          </a:xfrm>
          <a:prstGeom prst="rect">
            <a:avLst/>
          </a:prstGeom>
        </p:spPr>
        <p:txBody>
          <a:bodyPr lIns="107287" tIns="53643" rIns="107287" bIns="53643"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25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4984"/>
            <a:ext cx="9906000" cy="847891"/>
          </a:xfrm>
          <a:prstGeom prst="rect">
            <a:avLst/>
          </a:prstGeom>
        </p:spPr>
        <p:txBody>
          <a:bodyPr lIns="107287" tIns="53643" rIns="107287" bIns="53643" anchor="t"/>
          <a:lstStyle>
            <a:lvl1pPr algn="ctr">
              <a:defRPr sz="4200" b="0" i="0" cap="none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26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4985"/>
            <a:ext cx="9906000" cy="847891"/>
          </a:xfrm>
          <a:prstGeom prst="rect">
            <a:avLst/>
          </a:prstGeom>
        </p:spPr>
        <p:txBody>
          <a:bodyPr lIns="107255" tIns="53626" rIns="107255" bIns="53626" anchor="t"/>
          <a:lstStyle>
            <a:lvl1pPr algn="ctr">
              <a:defRPr sz="4200" b="0" i="0" cap="none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393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74" y="299543"/>
            <a:ext cx="8915400" cy="1143000"/>
          </a:xfrm>
          <a:prstGeom prst="rect">
            <a:avLst/>
          </a:prstGeom>
        </p:spPr>
        <p:txBody>
          <a:bodyPr lIns="107287" tIns="53643" rIns="107287" bIns="53643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790" y="1600202"/>
            <a:ext cx="8915400" cy="4525963"/>
          </a:xfrm>
          <a:prstGeom prst="rect">
            <a:avLst/>
          </a:prstGeom>
        </p:spPr>
        <p:txBody>
          <a:bodyPr lIns="107287" tIns="53643" rIns="107287" bIns="53643"/>
          <a:lstStyle>
            <a:lvl1pPr>
              <a:defRPr>
                <a:solidFill>
                  <a:srgbClr val="5C5C5C"/>
                </a:solidFill>
              </a:defRPr>
            </a:lvl1pPr>
            <a:lvl2pPr>
              <a:defRPr sz="1600">
                <a:solidFill>
                  <a:srgbClr val="5C5C5C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105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s f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73906" y="1788993"/>
            <a:ext cx="4536812" cy="480663"/>
          </a:xfrm>
          <a:prstGeom prst="rect">
            <a:avLst/>
          </a:prstGeom>
        </p:spPr>
        <p:txBody>
          <a:bodyPr lIns="107287" tIns="53643" rIns="107287" bIns="53643" anchor="b"/>
          <a:lstStyle>
            <a:lvl1pPr marL="0" indent="0">
              <a:buNone/>
              <a:defRPr sz="2300" b="1" i="0">
                <a:solidFill>
                  <a:schemeClr val="bg1">
                    <a:lumMod val="65000"/>
                  </a:schemeClr>
                </a:solidFill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906" y="2355882"/>
            <a:ext cx="4536812" cy="3265527"/>
          </a:xfrm>
          <a:prstGeom prst="rect">
            <a:avLst/>
          </a:prstGeom>
        </p:spPr>
        <p:txBody>
          <a:bodyPr lIns="107287" tIns="53643" rIns="107287" bIns="53643"/>
          <a:lstStyle>
            <a:lvl1pPr>
              <a:defRPr sz="1600" b="0" i="0">
                <a:solidFill>
                  <a:srgbClr val="5C5C5C"/>
                </a:solidFill>
              </a:defRPr>
            </a:lvl1pPr>
            <a:lvl2pPr>
              <a:defRPr sz="1600" b="0" i="0">
                <a:solidFill>
                  <a:srgbClr val="5C5C5C"/>
                </a:solidFill>
              </a:defRPr>
            </a:lvl2pPr>
            <a:lvl3pPr>
              <a:defRPr sz="1600" b="0" i="0">
                <a:solidFill>
                  <a:srgbClr val="5C5C5C"/>
                </a:solidFill>
              </a:defRPr>
            </a:lvl3pPr>
            <a:lvl4pPr>
              <a:defRPr sz="1600" b="0" i="0">
                <a:solidFill>
                  <a:srgbClr val="5C5C5C"/>
                </a:solidFill>
              </a:defRPr>
            </a:lvl4pPr>
            <a:lvl5pPr>
              <a:defRPr sz="1600" b="0" i="0">
                <a:solidFill>
                  <a:srgbClr val="5C5C5C"/>
                </a:solidFill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32112" y="1788993"/>
            <a:ext cx="4669041" cy="480663"/>
          </a:xfrm>
          <a:prstGeom prst="rect">
            <a:avLst/>
          </a:prstGeom>
        </p:spPr>
        <p:txBody>
          <a:bodyPr lIns="107287" tIns="53643" rIns="107287" bIns="53643" anchor="b"/>
          <a:lstStyle>
            <a:lvl1pPr marL="0" indent="0">
              <a:buNone/>
              <a:defRPr sz="2300" b="1" i="0">
                <a:solidFill>
                  <a:schemeClr val="bg1">
                    <a:lumMod val="65000"/>
                  </a:schemeClr>
                </a:solidFill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355882"/>
            <a:ext cx="4669041" cy="3265527"/>
          </a:xfrm>
          <a:prstGeom prst="rect">
            <a:avLst/>
          </a:prstGeom>
        </p:spPr>
        <p:txBody>
          <a:bodyPr lIns="107287" tIns="53643" rIns="107287" bIns="53643"/>
          <a:lstStyle>
            <a:lvl1pPr>
              <a:defRPr sz="1600" b="0" i="0">
                <a:solidFill>
                  <a:srgbClr val="5C5C5C"/>
                </a:solidFill>
              </a:defRPr>
            </a:lvl1pPr>
            <a:lvl2pPr>
              <a:defRPr sz="1600" b="0" i="0">
                <a:solidFill>
                  <a:srgbClr val="5C5C5C"/>
                </a:solidFill>
              </a:defRPr>
            </a:lvl2pPr>
            <a:lvl3pPr>
              <a:defRPr sz="1600" b="0" i="0">
                <a:solidFill>
                  <a:srgbClr val="5C5C5C"/>
                </a:solidFill>
              </a:defRPr>
            </a:lvl3pPr>
            <a:lvl4pPr>
              <a:defRPr sz="1600" b="0" i="0">
                <a:solidFill>
                  <a:srgbClr val="5C5C5C"/>
                </a:solidFill>
              </a:defRPr>
            </a:lvl4pPr>
            <a:lvl5pPr>
              <a:defRPr sz="1600" b="0" i="0">
                <a:solidFill>
                  <a:srgbClr val="5C5C5C"/>
                </a:solidFill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3674" y="299543"/>
            <a:ext cx="8915400" cy="1143000"/>
          </a:xfrm>
          <a:prstGeom prst="rect">
            <a:avLst/>
          </a:prstGeom>
        </p:spPr>
        <p:txBody>
          <a:bodyPr lIns="107287" tIns="53643" rIns="107287" bIns="53643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658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1501" y="3001156"/>
            <a:ext cx="9262110" cy="1498283"/>
          </a:xfrm>
          <a:prstGeom prst="rect">
            <a:avLst/>
          </a:prstGeom>
        </p:spPr>
        <p:txBody>
          <a:bodyPr lIns="107287" tIns="53643" rIns="107287" bIns="53643" anchor="t"/>
          <a:lstStyle>
            <a:lvl1pPr algn="l">
              <a:defRPr sz="4700" b="1" cap="none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617" y="2300471"/>
            <a:ext cx="9262110" cy="529324"/>
          </a:xfrm>
          <a:prstGeom prst="rect">
            <a:avLst/>
          </a:prstGeom>
        </p:spPr>
        <p:txBody>
          <a:bodyPr lIns="107287" tIns="53643" rIns="107287" bIns="53643"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17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141" y="1606326"/>
            <a:ext cx="8915399" cy="535439"/>
          </a:xfrm>
          <a:prstGeom prst="rect">
            <a:avLst/>
          </a:prstGeom>
        </p:spPr>
        <p:txBody>
          <a:bodyPr lIns="107287" tIns="53643" rIns="107287" bIns="53643" anchor="b"/>
          <a:lstStyle>
            <a:lvl1pPr algn="l">
              <a:defRPr sz="23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810" y="2403258"/>
            <a:ext cx="5537729" cy="3548579"/>
          </a:xfrm>
          <a:prstGeom prst="rect">
            <a:avLst/>
          </a:prstGeom>
        </p:spPr>
        <p:txBody>
          <a:bodyPr lIns="107287" tIns="53643" rIns="107287" bIns="53643"/>
          <a:lstStyle>
            <a:lvl1pPr>
              <a:defRPr sz="1600">
                <a:solidFill>
                  <a:srgbClr val="5C5C5C"/>
                </a:solidFill>
              </a:defRPr>
            </a:lvl1pPr>
            <a:lvl2pPr>
              <a:defRPr sz="1600">
                <a:solidFill>
                  <a:srgbClr val="5C5C5C"/>
                </a:solidFill>
              </a:defRPr>
            </a:lvl2pPr>
            <a:lvl3pPr>
              <a:defRPr sz="1600">
                <a:solidFill>
                  <a:srgbClr val="5C5C5C"/>
                </a:solidFill>
              </a:defRPr>
            </a:lvl3pPr>
            <a:lvl4pPr>
              <a:defRPr sz="1600">
                <a:solidFill>
                  <a:srgbClr val="5C5C5C"/>
                </a:solidFill>
              </a:defRPr>
            </a:lvl4pPr>
            <a:lvl5pPr>
              <a:defRPr sz="1600">
                <a:solidFill>
                  <a:srgbClr val="5C5C5C"/>
                </a:solidFill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4141" y="2403259"/>
            <a:ext cx="3259006" cy="3548577"/>
          </a:xfrm>
          <a:prstGeom prst="rect">
            <a:avLst/>
          </a:prstGeom>
        </p:spPr>
        <p:txBody>
          <a:bodyPr lIns="107287" tIns="53643" rIns="107287" bIns="53643"/>
          <a:lstStyle>
            <a:lvl1pPr marL="0" indent="0">
              <a:buNone/>
              <a:defRPr sz="1600" b="1">
                <a:solidFill>
                  <a:srgbClr val="5C5C5C"/>
                </a:solidFill>
              </a:defRPr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3673" y="285752"/>
            <a:ext cx="7850850" cy="747183"/>
          </a:xfrm>
          <a:prstGeom prst="rect">
            <a:avLst/>
          </a:prstGeom>
        </p:spPr>
        <p:txBody>
          <a:bodyPr vert="horz" lIns="107287" tIns="53643" rIns="107287" bIns="53643"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23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9658" y="1716748"/>
            <a:ext cx="4096338" cy="874445"/>
          </a:xfrm>
          <a:prstGeom prst="rect">
            <a:avLst/>
          </a:prstGeom>
        </p:spPr>
        <p:txBody>
          <a:bodyPr lIns="107287" tIns="53643" rIns="107287" bIns="53643" anchor="b"/>
          <a:lstStyle>
            <a:lvl1pPr algn="l">
              <a:defRPr sz="23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8740" y="1716832"/>
            <a:ext cx="4700889" cy="4299352"/>
          </a:xfrm>
          <a:prstGeom prst="rect">
            <a:avLst/>
          </a:prstGeom>
        </p:spPr>
        <p:txBody>
          <a:bodyPr lIns="107287" tIns="53643" rIns="107287" bIns="53643"/>
          <a:lstStyle>
            <a:lvl1pPr marL="0" indent="0">
              <a:buNone/>
              <a:defRPr sz="3800">
                <a:solidFill>
                  <a:schemeClr val="bg1">
                    <a:lumMod val="65000"/>
                  </a:schemeClr>
                </a:solidFill>
              </a:defRPr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9658" y="2732296"/>
            <a:ext cx="4096338" cy="2822091"/>
          </a:xfrm>
          <a:prstGeom prst="rect">
            <a:avLst/>
          </a:prstGeom>
        </p:spPr>
        <p:txBody>
          <a:bodyPr lIns="107287" tIns="53643" rIns="107287" bIns="53643"/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58024" y="286744"/>
            <a:ext cx="8291073" cy="734483"/>
          </a:xfrm>
          <a:prstGeom prst="rect">
            <a:avLst/>
          </a:prstGeom>
        </p:spPr>
        <p:txBody>
          <a:bodyPr vert="horz" lIns="107287" tIns="53643" rIns="107287" bIns="53643"/>
          <a:lstStyle>
            <a:lvl1pPr marL="0" indent="0">
              <a:buFontTx/>
              <a:buNone/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10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63790" y="300071"/>
            <a:ext cx="8915400" cy="833072"/>
          </a:xfrm>
          <a:prstGeom prst="rect">
            <a:avLst/>
          </a:prstGeom>
        </p:spPr>
        <p:txBody>
          <a:bodyPr vert="horz" lIns="107287" tIns="53643" rIns="107287" bIns="53643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64596" y="1532467"/>
            <a:ext cx="9164586" cy="4121151"/>
          </a:xfrm>
          <a:prstGeom prst="rect">
            <a:avLst/>
          </a:prstGeom>
        </p:spPr>
        <p:txBody>
          <a:bodyPr vert="horz" lIns="107287" tIns="53643" rIns="107287" bIns="53643" numCol="2" spcCol="422388"/>
          <a:lstStyle>
            <a:lvl1pPr marL="0" marR="0" indent="0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5C5C5C"/>
                </a:solidFill>
              </a:defRPr>
            </a:lvl1pPr>
            <a:lvl2pPr marL="134108" indent="0">
              <a:buNone/>
              <a:defRPr sz="1600" baseline="0">
                <a:solidFill>
                  <a:srgbClr val="5C5C5C"/>
                </a:solidFill>
              </a:defRPr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402325" marR="0" lvl="0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536433" marR="0" lvl="1" indent="-402325" algn="l" defTabSz="5364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4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790" y="300072"/>
            <a:ext cx="8915400" cy="795715"/>
          </a:xfrm>
          <a:prstGeom prst="rect">
            <a:avLst/>
          </a:prstGeom>
        </p:spPr>
        <p:txBody>
          <a:bodyPr vert="horz" lIns="107287" tIns="53643" rIns="107287" bIns="53643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4597" y="1407585"/>
            <a:ext cx="8915400" cy="4233333"/>
          </a:xfrm>
          <a:prstGeom prst="rect">
            <a:avLst/>
          </a:prstGeom>
        </p:spPr>
        <p:txBody>
          <a:bodyPr vert="horz" lIns="107287" tIns="53643" rIns="107287" bIns="53643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3434" y="5753101"/>
            <a:ext cx="4278842" cy="423333"/>
          </a:xfrm>
          <a:prstGeom prst="rect">
            <a:avLst/>
          </a:prstGeom>
        </p:spPr>
        <p:txBody>
          <a:bodyPr vert="horz" lIns="107287" tIns="53643" rIns="107287" bIns="53643"/>
          <a:lstStyle>
            <a:lvl1pPr marL="0" indent="0">
              <a:buFontTx/>
              <a:buNone/>
              <a:defRPr sz="1200" baseline="0">
                <a:solidFill>
                  <a:schemeClr val="bg1">
                    <a:lumMod val="65000"/>
                  </a:schemeClr>
                </a:solidFill>
              </a:defRPr>
            </a:lvl1pPr>
            <a:lvl2pPr marL="536433" indent="0">
              <a:buFontTx/>
              <a:buNone/>
              <a:defRPr sz="1200"/>
            </a:lvl2pPr>
            <a:lvl3pPr marL="1072866" indent="0">
              <a:buFontTx/>
              <a:buNone/>
              <a:defRPr sz="1200"/>
            </a:lvl3pPr>
            <a:lvl4pPr marL="1609298" indent="0">
              <a:buFontTx/>
              <a:buNone/>
              <a:defRPr sz="1200"/>
            </a:lvl4pPr>
            <a:lvl5pPr marL="2145731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Caption Here</a:t>
            </a:r>
          </a:p>
        </p:txBody>
      </p:sp>
    </p:spTree>
    <p:extLst>
      <p:ext uri="{BB962C8B-B14F-4D97-AF65-F5344CB8AC3E}">
        <p14:creationId xmlns:p14="http://schemas.microsoft.com/office/powerpoint/2010/main" val="122758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790" y="300071"/>
            <a:ext cx="8915400" cy="1143000"/>
          </a:xfrm>
          <a:prstGeom prst="rect">
            <a:avLst/>
          </a:prstGeom>
        </p:spPr>
        <p:txBody>
          <a:bodyPr vert="horz" lIns="107287" tIns="53643" rIns="107287" bIns="53643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3790" y="1532468"/>
            <a:ext cx="4117556" cy="3797037"/>
          </a:xfrm>
          <a:prstGeom prst="rect">
            <a:avLst/>
          </a:prstGeom>
        </p:spPr>
        <p:txBody>
          <a:bodyPr vert="horz" lIns="107287" tIns="53643" rIns="107287" bIns="53643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20986" y="1532468"/>
            <a:ext cx="4258204" cy="3797300"/>
          </a:xfrm>
          <a:prstGeom prst="rect">
            <a:avLst/>
          </a:prstGeom>
        </p:spPr>
        <p:txBody>
          <a:bodyPr vert="horz" lIns="107287" tIns="53643" rIns="107287" bIns="53643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43202" y="5454653"/>
            <a:ext cx="4238144" cy="410633"/>
          </a:xfrm>
          <a:prstGeom prst="rect">
            <a:avLst/>
          </a:prstGeom>
        </p:spPr>
        <p:txBody>
          <a:bodyPr vert="horz" lIns="107287" tIns="53643" rIns="107287" bIns="53643"/>
          <a:lstStyle>
            <a:lvl1pPr marL="0" indent="0">
              <a:buFontTx/>
              <a:buNone/>
              <a:defRPr sz="1200" baseline="0">
                <a:solidFill>
                  <a:schemeClr val="bg1">
                    <a:lumMod val="65000"/>
                  </a:schemeClr>
                </a:solidFill>
              </a:defRPr>
            </a:lvl1pPr>
            <a:lvl2pPr marL="536433" indent="0">
              <a:buFontTx/>
              <a:buNone/>
              <a:defRPr sz="1200" baseline="0"/>
            </a:lvl2pPr>
            <a:lvl3pPr marL="1072866" indent="0">
              <a:buFontTx/>
              <a:buNone/>
              <a:defRPr sz="1200" baseline="0"/>
            </a:lvl3pPr>
            <a:lvl4pPr marL="1609298" indent="0">
              <a:buFontTx/>
              <a:buNone/>
              <a:defRPr sz="1200" baseline="0"/>
            </a:lvl4pPr>
            <a:lvl5pPr marL="2145731" indent="0">
              <a:buFontTx/>
              <a:buNone/>
              <a:defRPr sz="1200" baseline="0"/>
            </a:lvl5pPr>
          </a:lstStyle>
          <a:p>
            <a:pPr lvl="0"/>
            <a:r>
              <a:rPr lang="en-US" dirty="0"/>
              <a:t>Caption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021792" y="5454653"/>
            <a:ext cx="4258204" cy="410633"/>
          </a:xfrm>
          <a:prstGeom prst="rect">
            <a:avLst/>
          </a:prstGeom>
        </p:spPr>
        <p:txBody>
          <a:bodyPr vert="horz" lIns="107287" tIns="53643" rIns="107287" bIns="53643"/>
          <a:lstStyle>
            <a:lvl1pPr marL="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536433" indent="0">
              <a:buFontTx/>
              <a:buNone/>
              <a:defRPr sz="1200"/>
            </a:lvl2pPr>
            <a:lvl3pPr marL="1072866" indent="0">
              <a:buFontTx/>
              <a:buNone/>
              <a:defRPr sz="1200"/>
            </a:lvl3pPr>
            <a:lvl4pPr marL="1609298" indent="0">
              <a:buFontTx/>
              <a:buNone/>
              <a:defRPr sz="1200"/>
            </a:lvl4pPr>
            <a:lvl5pPr marL="2145731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Caption Here</a:t>
            </a:r>
          </a:p>
        </p:txBody>
      </p:sp>
    </p:spTree>
    <p:extLst>
      <p:ext uri="{BB962C8B-B14F-4D97-AF65-F5344CB8AC3E}">
        <p14:creationId xmlns:p14="http://schemas.microsoft.com/office/powerpoint/2010/main" val="385303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906000" cy="864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1091122" y="6572744"/>
            <a:ext cx="3028814" cy="261493"/>
          </a:xfrm>
          <a:prstGeom prst="rect">
            <a:avLst/>
          </a:prstGeom>
        </p:spPr>
        <p:txBody>
          <a:bodyPr lIns="107287" tIns="53643" rIns="107287" bIns="53643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 spc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 spc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 spc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 spc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© GDP Global 2016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4552995" y="6552292"/>
            <a:ext cx="571409" cy="293000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fld id="{20826DE8-46E1-42A1-90E5-17929BE450A1}" type="slidenum">
              <a:rPr lang="en-ZA" sz="1200" b="0" smtClean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ZA" sz="1200" b="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6" descr="GDP Group Logo - Hi Res - RGB.jpg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10977" r="6648" b="17252"/>
          <a:stretch/>
        </p:blipFill>
        <p:spPr>
          <a:xfrm>
            <a:off x="0" y="6438014"/>
            <a:ext cx="1091122" cy="3940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39154" y="6455294"/>
            <a:ext cx="394066" cy="3940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56770" y="6504582"/>
            <a:ext cx="1319753" cy="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3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1" r:id="rId4"/>
    <p:sldLayoutId id="2147483656" r:id="rId5"/>
    <p:sldLayoutId id="2147483657" r:id="rId6"/>
    <p:sldLayoutId id="2147483660" r:id="rId7"/>
    <p:sldLayoutId id="2147483661" r:id="rId8"/>
    <p:sldLayoutId id="2147483662" r:id="rId9"/>
    <p:sldLayoutId id="2147483708" r:id="rId10"/>
  </p:sldLayoutIdLst>
  <p:txStyles>
    <p:titleStyle>
      <a:lvl1pPr algn="l" defTabSz="536433" rtl="0" eaLnBrk="1" latinLnBrk="0" hangingPunct="1">
        <a:spcBef>
          <a:spcPct val="0"/>
        </a:spcBef>
        <a:buNone/>
        <a:defRPr sz="3800" kern="1200" spc="0">
          <a:solidFill>
            <a:schemeClr val="tx1">
              <a:lumMod val="50000"/>
              <a:lumOff val="50000"/>
            </a:schemeClr>
          </a:solidFill>
          <a:latin typeface="Verdana"/>
          <a:ea typeface="+mj-ea"/>
          <a:cs typeface="+mj-cs"/>
        </a:defRPr>
      </a:lvl1pPr>
    </p:titleStyle>
    <p:bodyStyle>
      <a:lvl1pPr marL="402325" indent="-402325" algn="l" defTabSz="536433" rtl="0" eaLnBrk="1" latinLnBrk="0" hangingPunct="1">
        <a:spcBef>
          <a:spcPct val="20000"/>
        </a:spcBef>
        <a:buFont typeface="Arial"/>
        <a:buChar char="•"/>
        <a:defRPr sz="2300" kern="1200" spc="0">
          <a:solidFill>
            <a:schemeClr val="tx1">
              <a:lumMod val="50000"/>
              <a:lumOff val="50000"/>
            </a:schemeClr>
          </a:solidFill>
          <a:latin typeface="Verdana"/>
          <a:ea typeface="+mn-ea"/>
          <a:cs typeface="+mn-cs"/>
        </a:defRPr>
      </a:lvl1pPr>
      <a:lvl2pPr marL="871703" indent="-335270" algn="l" defTabSz="536433" rtl="0" eaLnBrk="1" latinLnBrk="0" hangingPunct="1">
        <a:spcBef>
          <a:spcPct val="20000"/>
        </a:spcBef>
        <a:buFont typeface="Arial"/>
        <a:buChar char="–"/>
        <a:defRPr sz="2300" kern="1200" spc="0">
          <a:solidFill>
            <a:schemeClr val="tx1">
              <a:lumMod val="50000"/>
              <a:lumOff val="50000"/>
            </a:schemeClr>
          </a:solidFill>
          <a:latin typeface="Verdana"/>
          <a:ea typeface="+mn-ea"/>
          <a:cs typeface="+mn-cs"/>
        </a:defRPr>
      </a:lvl2pPr>
      <a:lvl3pPr marL="1341082" indent="-268216" algn="l" defTabSz="536433" rtl="0" eaLnBrk="1" latinLnBrk="0" hangingPunct="1">
        <a:spcBef>
          <a:spcPct val="20000"/>
        </a:spcBef>
        <a:buFont typeface="Arial"/>
        <a:buChar char="•"/>
        <a:defRPr sz="2800" kern="1200" spc="0">
          <a:solidFill>
            <a:schemeClr val="tx1">
              <a:lumMod val="50000"/>
              <a:lumOff val="50000"/>
            </a:schemeClr>
          </a:solidFill>
          <a:latin typeface="Verdana"/>
          <a:ea typeface="+mn-ea"/>
          <a:cs typeface="+mn-cs"/>
        </a:defRPr>
      </a:lvl3pPr>
      <a:lvl4pPr marL="1877515" indent="-268216" algn="l" defTabSz="536433" rtl="0" eaLnBrk="1" latinLnBrk="0" hangingPunct="1">
        <a:spcBef>
          <a:spcPct val="20000"/>
        </a:spcBef>
        <a:buFont typeface="Arial"/>
        <a:buChar char="–"/>
        <a:defRPr sz="2300" kern="1200" spc="0">
          <a:solidFill>
            <a:schemeClr val="tx1">
              <a:lumMod val="50000"/>
              <a:lumOff val="50000"/>
            </a:schemeClr>
          </a:solidFill>
          <a:latin typeface="Verdana"/>
          <a:ea typeface="+mn-ea"/>
          <a:cs typeface="+mn-cs"/>
        </a:defRPr>
      </a:lvl4pPr>
      <a:lvl5pPr marL="2413947" indent="-268216" algn="l" defTabSz="536433" rtl="0" eaLnBrk="1" latinLnBrk="0" hangingPunct="1">
        <a:spcBef>
          <a:spcPct val="20000"/>
        </a:spcBef>
        <a:buFont typeface="Arial"/>
        <a:buChar char="»"/>
        <a:defRPr sz="2300" kern="1200" spc="0">
          <a:solidFill>
            <a:schemeClr val="tx1">
              <a:lumMod val="50000"/>
              <a:lumOff val="50000"/>
            </a:schemeClr>
          </a:solidFill>
          <a:latin typeface="Verdana"/>
          <a:ea typeface="+mn-ea"/>
          <a:cs typeface="+mn-cs"/>
        </a:defRPr>
      </a:lvl5pPr>
      <a:lvl6pPr marL="2950380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181825"/>
            <a:ext cx="9906000" cy="268900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3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53643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536433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536433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53643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536433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536433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181828"/>
            <a:ext cx="9906000" cy="268900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55" tIns="53626" rIns="107255" bIns="53626" rtlCol="0" anchor="ctr"/>
          <a:lstStyle/>
          <a:p>
            <a:pPr algn="ctr" defTabSz="536270"/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14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defTabSz="53627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202" indent="-402202" algn="l" defTabSz="536270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439" indent="-335168" algn="l" defTabSz="536270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0675" indent="-268135" algn="l" defTabSz="53627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6945" indent="-268135" algn="l" defTabSz="536270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214" indent="-268135" algn="l" defTabSz="536270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49484" indent="-268135" algn="l" defTabSz="53627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5754" indent="-268135" algn="l" defTabSz="53627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024" indent="-268135" algn="l" defTabSz="53627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294" indent="-268135" algn="l" defTabSz="53627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62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270" algn="l" defTabSz="5362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539" algn="l" defTabSz="5362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8809" algn="l" defTabSz="5362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079" algn="l" defTabSz="5362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349" algn="l" defTabSz="5362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7619" algn="l" defTabSz="5362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3888" algn="l" defTabSz="5362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159" algn="l" defTabSz="5362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humanresources.about.com/od/motivationsucces3/a/lead_motivation.htm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355694"/>
            <a:ext cx="97663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6270"/>
            <a:r>
              <a:rPr lang="en-US" sz="3200" cap="all" dirty="0">
                <a:solidFill>
                  <a:schemeClr val="bg1"/>
                </a:solidFill>
              </a:rPr>
              <a:t>DEVELOPING THE CARIBBEAN´S </a:t>
            </a:r>
            <a:endParaRPr lang="sv-SE" sz="3200" cap="all" dirty="0">
              <a:solidFill>
                <a:schemeClr val="bg1"/>
              </a:solidFill>
            </a:endParaRPr>
          </a:p>
          <a:p>
            <a:pPr algn="ctr" defTabSz="536270"/>
            <a:r>
              <a:rPr lang="en-GB" sz="3200" cap="all" dirty="0">
                <a:solidFill>
                  <a:schemeClr val="bg1"/>
                </a:solidFill>
              </a:rPr>
              <a:t>Business Process Outsourcing (BPO) SECTOR </a:t>
            </a:r>
            <a:r>
              <a:rPr lang="en-US" sz="2000" dirty="0">
                <a:solidFill>
                  <a:srgbClr val="FFFFFF"/>
                </a:solidFill>
                <a:latin typeface="Verdana"/>
              </a:rPr>
              <a:t>________________________________</a:t>
            </a:r>
            <a:br>
              <a:rPr lang="en-US" sz="2000" dirty="0">
                <a:solidFill>
                  <a:srgbClr val="FFFFFF"/>
                </a:solidFill>
                <a:latin typeface="Verdana"/>
              </a:rPr>
            </a:br>
            <a:r>
              <a:rPr lang="en-US" sz="2000" dirty="0">
                <a:solidFill>
                  <a:srgbClr val="FFFFFF"/>
                </a:solidFill>
                <a:latin typeface="Verdana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Verdana"/>
              </a:rPr>
            </a:br>
            <a:endParaRPr lang="en-US" dirty="0">
              <a:solidFill>
                <a:srgbClr val="163440"/>
              </a:solidFill>
              <a:latin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A9A6C675-2FA4-4207-80FB-41562CF2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9700" y="5902876"/>
            <a:ext cx="9906000" cy="847891"/>
          </a:xfrm>
        </p:spPr>
        <p:txBody>
          <a:bodyPr/>
          <a:lstStyle/>
          <a:p>
            <a:r>
              <a:rPr lang="en-US" sz="2400" dirty="0"/>
              <a:t>CANTO 35</a:t>
            </a:r>
            <a:r>
              <a:rPr lang="en-US" sz="2400" baseline="30000" dirty="0"/>
              <a:t>TH</a:t>
            </a:r>
            <a:r>
              <a:rPr lang="en-US" sz="2400" dirty="0"/>
              <a:t> ANNUAL CONFERENCE AND TRADE EXHIBITION</a:t>
            </a:r>
            <a:br>
              <a:rPr lang="en-US" sz="2400" dirty="0"/>
            </a:br>
            <a:r>
              <a:rPr lang="en-US" sz="2400" dirty="0"/>
              <a:t>21-26 JULY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598689-A70B-4358-95B9-DDE738FAA9AE}"/>
              </a:ext>
            </a:extLst>
          </p:cNvPr>
          <p:cNvSpPr txBox="1"/>
          <p:nvPr/>
        </p:nvSpPr>
        <p:spPr>
          <a:xfrm>
            <a:off x="8004313" y="3631096"/>
            <a:ext cx="1761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24 JULY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375ED6-D370-4649-AD21-EEBA01000098}"/>
              </a:ext>
            </a:extLst>
          </p:cNvPr>
          <p:cNvSpPr txBox="1"/>
          <p:nvPr/>
        </p:nvSpPr>
        <p:spPr>
          <a:xfrm>
            <a:off x="556591" y="486370"/>
            <a:ext cx="8958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REGIONAL DEVELOPMENT TRENDS </a:t>
            </a:r>
          </a:p>
          <a:p>
            <a:pPr algn="ctr"/>
            <a:r>
              <a:rPr lang="en-US" sz="3200" dirty="0"/>
              <a:t>OPPORTUNITIES AND 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8FEFC7-71EE-4347-97D4-36740CAD3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5" y="1870143"/>
            <a:ext cx="3657600" cy="2178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F2C700-903C-4C41-960D-8C7F0D80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443" y="2280712"/>
            <a:ext cx="4856922" cy="12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2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5"/>
          <p:cNvSpPr>
            <a:spLocks noGrp="1"/>
          </p:cNvSpPr>
          <p:nvPr>
            <p:ph type="title"/>
          </p:nvPr>
        </p:nvSpPr>
        <p:spPr>
          <a:xfrm>
            <a:off x="353674" y="182491"/>
            <a:ext cx="8915400" cy="511670"/>
          </a:xfrm>
        </p:spPr>
        <p:txBody>
          <a:bodyPr anchor="ctr"/>
          <a:lstStyle/>
          <a:p>
            <a:r>
              <a:rPr lang="en-US" dirty="0"/>
              <a:t>Competitive Cost Levels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35178" y="875791"/>
            <a:ext cx="8972948" cy="589637"/>
          </a:xfrm>
          <a:prstGeom prst="rect">
            <a:avLst/>
          </a:prstGeom>
        </p:spPr>
        <p:txBody>
          <a:bodyPr lIns="107287" tIns="53643" rIns="107287" bIns="53643" anchor="ctr"/>
          <a:lstStyle>
            <a:lvl1pPr algn="l" defTabSz="536433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Verdana"/>
                <a:ea typeface="+mj-ea"/>
                <a:cs typeface="+mj-cs"/>
              </a:defRPr>
            </a:lvl1pPr>
          </a:lstStyle>
          <a:p>
            <a:r>
              <a:rPr lang="en-GB" sz="1800" b="1" cap="small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real estate rental rates are amongst the lowest among BPO destination countries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0583" y="1818257"/>
            <a:ext cx="5582136" cy="467847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012583387"/>
              </p:ext>
            </p:extLst>
          </p:nvPr>
        </p:nvGraphicFramePr>
        <p:xfrm>
          <a:off x="195769" y="1972631"/>
          <a:ext cx="5495041" cy="4154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/>
          <p:cNvSpPr>
            <a:spLocks/>
          </p:cNvSpPr>
          <p:nvPr/>
        </p:nvSpPr>
        <p:spPr>
          <a:xfrm>
            <a:off x="2611999" y="1928369"/>
            <a:ext cx="180003" cy="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/>
          </a:p>
        </p:txBody>
      </p:sp>
      <p:sp>
        <p:nvSpPr>
          <p:cNvPr id="9" name="CuadroTexto 8"/>
          <p:cNvSpPr txBox="1"/>
          <p:nvPr/>
        </p:nvSpPr>
        <p:spPr>
          <a:xfrm>
            <a:off x="2814553" y="1892647"/>
            <a:ext cx="12262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The Caribbean</a:t>
            </a:r>
          </a:p>
        </p:txBody>
      </p:sp>
      <p:sp>
        <p:nvSpPr>
          <p:cNvPr id="10" name="Rectángulo 9"/>
          <p:cNvSpPr>
            <a:spLocks/>
          </p:cNvSpPr>
          <p:nvPr/>
        </p:nvSpPr>
        <p:spPr>
          <a:xfrm>
            <a:off x="3995314" y="1928369"/>
            <a:ext cx="180003" cy="144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/>
          </a:p>
        </p:txBody>
      </p:sp>
      <p:sp>
        <p:nvSpPr>
          <p:cNvPr id="11" name="CuadroTexto 10"/>
          <p:cNvSpPr txBox="1"/>
          <p:nvPr/>
        </p:nvSpPr>
        <p:spPr>
          <a:xfrm>
            <a:off x="4104757" y="1892647"/>
            <a:ext cx="1431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Benchmarked countries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55982" y="6188464"/>
            <a:ext cx="3961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rgbClr val="606060"/>
                </a:solidFill>
                <a:latin typeface="Verdana"/>
                <a:cs typeface="Verdana"/>
              </a:rPr>
              <a:t>Source: Various - benchmarked countries </a:t>
            </a:r>
            <a:r>
              <a:rPr lang="en-GB" sz="700" dirty="0">
                <a:solidFill>
                  <a:srgbClr val="606060"/>
                </a:solidFill>
                <a:latin typeface="Verdana"/>
                <a:ea typeface="Calibri"/>
                <a:cs typeface="Verdana"/>
              </a:rPr>
              <a:t>Cushman &amp; Wakefield;  Caribbean Investor Guide of each IPA and REMAX</a:t>
            </a:r>
            <a:endParaRPr lang="en-GB" sz="700" dirty="0">
              <a:solidFill>
                <a:srgbClr val="606060"/>
              </a:solidFill>
              <a:latin typeface="Verdana"/>
              <a:cs typeface="Verdana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498911" y="5920294"/>
            <a:ext cx="1379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606060"/>
                </a:solidFill>
              </a:rPr>
              <a:t>US$ /m2/month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504946" y="2616101"/>
            <a:ext cx="3207700" cy="3123491"/>
          </a:xfrm>
          <a:prstGeom prst="rect">
            <a:avLst/>
          </a:prstGeom>
        </p:spPr>
        <p:txBody>
          <a:bodyPr wrap="square" lIns="36000" rIns="36000">
            <a:noAutofit/>
          </a:bodyPr>
          <a:lstStyle/>
          <a:p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The most competitive average Class A rental costs among nearshore locations</a:t>
            </a:r>
          </a:p>
          <a:p>
            <a:endParaRPr lang="en-GB" sz="1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Additionally Caribbean countries have developed technology parks offering plug and play BPO space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79878" y="1530560"/>
            <a:ext cx="5622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cap="small" dirty="0">
                <a:solidFill>
                  <a:schemeClr val="accent5"/>
                </a:solidFill>
              </a:rPr>
              <a:t>Office space rental cost (Class A commercial property)</a:t>
            </a:r>
            <a:endParaRPr lang="es-CO" sz="1400" b="1" cap="small" dirty="0">
              <a:solidFill>
                <a:schemeClr val="accent5"/>
              </a:solidFill>
            </a:endParaRPr>
          </a:p>
        </p:txBody>
      </p:sp>
      <p:sp>
        <p:nvSpPr>
          <p:cNvPr id="21" name="Teardrop 285"/>
          <p:cNvSpPr>
            <a:spLocks noChangeAspect="1"/>
          </p:cNvSpPr>
          <p:nvPr/>
        </p:nvSpPr>
        <p:spPr>
          <a:xfrm>
            <a:off x="6192176" y="2727593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ardrop 285"/>
          <p:cNvSpPr>
            <a:spLocks noChangeAspect="1"/>
          </p:cNvSpPr>
          <p:nvPr/>
        </p:nvSpPr>
        <p:spPr>
          <a:xfrm>
            <a:off x="6192176" y="4068233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D28489E-E1E8-4CC4-80A8-0B3C7A801CCF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12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ABD049-CD34-48E9-9B59-AE8839D42F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REAL ESTATE 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3716F7-2869-4575-9C27-3767DA605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07" y="1858780"/>
            <a:ext cx="4813560" cy="3736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9EEB0B-AD25-40DF-8453-078603CF072A}"/>
              </a:ext>
            </a:extLst>
          </p:cNvPr>
          <p:cNvSpPr txBox="1"/>
          <p:nvPr/>
        </p:nvSpPr>
        <p:spPr>
          <a:xfrm>
            <a:off x="5786202" y="2956012"/>
            <a:ext cx="3717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INSUFFICIENT PURPOSE-BUILT FACILITIES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E47007-BB9D-4DF0-B4B0-7C342A030A10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00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35178" y="875791"/>
            <a:ext cx="8972948" cy="1004844"/>
          </a:xfrm>
          <a:prstGeom prst="rect">
            <a:avLst/>
          </a:prstGeom>
        </p:spPr>
        <p:txBody>
          <a:bodyPr lIns="107287" tIns="53643" rIns="107287" bIns="53643" anchor="ctr"/>
          <a:lstStyle>
            <a:lvl1pPr algn="l" defTabSz="536433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Verdana"/>
                <a:ea typeface="+mj-ea"/>
                <a:cs typeface="+mj-cs"/>
              </a:defRPr>
            </a:lvl1pPr>
          </a:lstStyle>
          <a:p>
            <a:r>
              <a:rPr lang="en-GB" sz="1800" b="1" cap="small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Low attrition rates in the Caribbean stand very competitive, ranging from 2% to 20%, much lower than key players such as India (40%) and Mexico (25%)</a:t>
            </a:r>
          </a:p>
        </p:txBody>
      </p:sp>
      <p:sp>
        <p:nvSpPr>
          <p:cNvPr id="5" name="Platshållare för innehåll 7"/>
          <p:cNvSpPr>
            <a:spLocks noGrp="1"/>
          </p:cNvSpPr>
          <p:nvPr>
            <p:ph idx="1"/>
          </p:nvPr>
        </p:nvSpPr>
        <p:spPr>
          <a:xfrm>
            <a:off x="7384213" y="2216385"/>
            <a:ext cx="2371226" cy="3766149"/>
          </a:xfrm>
        </p:spPr>
        <p:txBody>
          <a:bodyPr/>
          <a:lstStyle/>
          <a:p>
            <a:pPr marL="268288" indent="-268288"/>
            <a:r>
              <a:rPr lang="en-US" sz="1800" dirty="0"/>
              <a:t>Unparalleled low attrition rates provide investors considerable savings in hiring and training</a:t>
            </a:r>
          </a:p>
          <a:p>
            <a:pPr marL="268288" indent="-268288">
              <a:buNone/>
            </a:pPr>
            <a:endParaRPr lang="en-US" sz="1800" dirty="0"/>
          </a:p>
          <a:p>
            <a:pPr marL="268288" indent="-268288"/>
            <a:r>
              <a:rPr lang="en-US" sz="1800" dirty="0"/>
              <a:t>Flexible regulatory framework in terms of hiring, redundancy and working hours</a:t>
            </a: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53674" y="182491"/>
            <a:ext cx="8915400" cy="511670"/>
          </a:xfrm>
        </p:spPr>
        <p:txBody>
          <a:bodyPr anchor="ctr"/>
          <a:lstStyle/>
          <a:p>
            <a:r>
              <a:rPr lang="en-US" dirty="0"/>
              <a:t>Low Attrition Rates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14744" y="2320531"/>
            <a:ext cx="7123822" cy="3760549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621473773"/>
              </p:ext>
            </p:extLst>
          </p:nvPr>
        </p:nvGraphicFramePr>
        <p:xfrm>
          <a:off x="207353" y="2320531"/>
          <a:ext cx="6900058" cy="3521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ángulo 10"/>
          <p:cNvSpPr>
            <a:spLocks/>
          </p:cNvSpPr>
          <p:nvPr/>
        </p:nvSpPr>
        <p:spPr>
          <a:xfrm>
            <a:off x="3107975" y="5842330"/>
            <a:ext cx="180003" cy="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310529" y="5806608"/>
            <a:ext cx="12262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Verdana"/>
                <a:cs typeface="Verdana"/>
              </a:rPr>
              <a:t>The Caribbean</a:t>
            </a:r>
          </a:p>
        </p:txBody>
      </p:sp>
      <p:sp>
        <p:nvSpPr>
          <p:cNvPr id="13" name="Rectángulo 12"/>
          <p:cNvSpPr>
            <a:spLocks/>
          </p:cNvSpPr>
          <p:nvPr/>
        </p:nvSpPr>
        <p:spPr>
          <a:xfrm>
            <a:off x="4491290" y="5842330"/>
            <a:ext cx="180003" cy="144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>
              <a:latin typeface="Verdana"/>
              <a:cs typeface="Verdana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600733" y="5806608"/>
            <a:ext cx="16979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Verdana"/>
                <a:cs typeface="Verdana"/>
              </a:rPr>
              <a:t>Benchmarked countries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14744" y="5817431"/>
            <a:ext cx="32592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Source: Various – </a:t>
            </a:r>
            <a:r>
              <a:rPr lang="en-GB" sz="700" dirty="0" err="1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Zagada</a:t>
            </a:r>
            <a:r>
              <a:rPr lang="en-GB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 Institute 2012,  NASSCOM, IBPAP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14744" y="1985683"/>
            <a:ext cx="3132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cap="small" dirty="0">
                <a:solidFill>
                  <a:schemeClr val="accent5"/>
                </a:solidFill>
              </a:rPr>
              <a:t>Voice Services Attrition Rate</a:t>
            </a:r>
          </a:p>
        </p:txBody>
      </p:sp>
      <p:sp>
        <p:nvSpPr>
          <p:cNvPr id="19" name="Teardrop 285"/>
          <p:cNvSpPr>
            <a:spLocks noChangeAspect="1"/>
          </p:cNvSpPr>
          <p:nvPr/>
        </p:nvSpPr>
        <p:spPr>
          <a:xfrm>
            <a:off x="7384213" y="2320531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ardrop 285"/>
          <p:cNvSpPr>
            <a:spLocks noChangeAspect="1"/>
          </p:cNvSpPr>
          <p:nvPr/>
        </p:nvSpPr>
        <p:spPr>
          <a:xfrm>
            <a:off x="7384213" y="4629981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1F385D-1F2F-4593-B2EA-8B8440462FC4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84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5"/>
          <p:cNvSpPr>
            <a:spLocks noGrp="1"/>
          </p:cNvSpPr>
          <p:nvPr>
            <p:ph type="title"/>
          </p:nvPr>
        </p:nvSpPr>
        <p:spPr>
          <a:xfrm>
            <a:off x="353674" y="150760"/>
            <a:ext cx="8915400" cy="552746"/>
          </a:xfrm>
        </p:spPr>
        <p:txBody>
          <a:bodyPr anchor="ctr"/>
          <a:lstStyle/>
          <a:p>
            <a:r>
              <a:rPr lang="en-US" dirty="0"/>
              <a:t>Workforce Strengths</a:t>
            </a:r>
          </a:p>
        </p:txBody>
      </p:sp>
      <p:sp>
        <p:nvSpPr>
          <p:cNvPr id="8" name="Platshållare för innehåll 4"/>
          <p:cNvSpPr>
            <a:spLocks noGrp="1"/>
          </p:cNvSpPr>
          <p:nvPr>
            <p:ph sz="quarter" idx="4"/>
          </p:nvPr>
        </p:nvSpPr>
        <p:spPr>
          <a:xfrm>
            <a:off x="6743895" y="1814966"/>
            <a:ext cx="3007010" cy="4534864"/>
          </a:xfrm>
        </p:spPr>
        <p:txBody>
          <a:bodyPr lIns="36000" rIns="72000"/>
          <a:lstStyle/>
          <a:p>
            <a:pPr marL="0" indent="0">
              <a:spcBef>
                <a:spcPts val="0"/>
              </a:spcBef>
              <a:buNone/>
            </a:pPr>
            <a:r>
              <a:rPr lang="en-GB" dirty="0"/>
              <a:t>The quality of the education system in many Caribbean nations rank above Latin American BPO destinations</a:t>
            </a:r>
            <a:r>
              <a:rPr lang="es-CO" dirty="0"/>
              <a:t> </a:t>
            </a:r>
            <a:endParaRPr lang="en-GB" dirty="0"/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Strong student enrolment rates</a:t>
            </a:r>
          </a:p>
          <a:p>
            <a:pPr marL="450850" indent="-269875">
              <a:spcBef>
                <a:spcPts val="0"/>
              </a:spcBef>
              <a:buClr>
                <a:schemeClr val="accent2"/>
              </a:buClr>
              <a:buSzPct val="150000"/>
            </a:pPr>
            <a:r>
              <a:rPr lang="en-GB" dirty="0"/>
              <a:t>Secondary education is around 85% </a:t>
            </a:r>
          </a:p>
          <a:p>
            <a:pPr marL="450850" indent="-269875">
              <a:spcBef>
                <a:spcPts val="0"/>
              </a:spcBef>
              <a:buClr>
                <a:schemeClr val="accent2"/>
              </a:buClr>
              <a:buSzPct val="150000"/>
            </a:pPr>
            <a:r>
              <a:rPr lang="en-GB" dirty="0"/>
              <a:t>Tertiary enrolment rate above 30%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95 higher education institutions in the region</a:t>
            </a:r>
          </a:p>
          <a:p>
            <a:pPr marL="450850" indent="-269875">
              <a:spcBef>
                <a:spcPts val="0"/>
              </a:spcBef>
              <a:buClr>
                <a:schemeClr val="accent2"/>
              </a:buClr>
              <a:buSzPct val="150000"/>
            </a:pPr>
            <a:r>
              <a:rPr lang="en-US" dirty="0"/>
              <a:t>80,000 students graduating from universities annually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15080" y="1007664"/>
            <a:ext cx="922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1800" b="1" cap="small" dirty="0">
                <a:solidFill>
                  <a:schemeClr val="accent2"/>
                </a:solidFill>
              </a:rPr>
              <a:t>The Caribbean’s young, educated, trainable and multilingual population fulfil the skill set required by BPO operators </a:t>
            </a:r>
            <a:endParaRPr lang="es-CO" sz="1800" b="1" cap="small" dirty="0">
              <a:solidFill>
                <a:schemeClr val="accent2"/>
              </a:solidFill>
            </a:endParaRPr>
          </a:p>
        </p:txBody>
      </p:sp>
      <p:sp>
        <p:nvSpPr>
          <p:cNvPr id="11" name="Teardrop 285"/>
          <p:cNvSpPr>
            <a:spLocks noChangeAspect="1"/>
          </p:cNvSpPr>
          <p:nvPr/>
        </p:nvSpPr>
        <p:spPr>
          <a:xfrm>
            <a:off x="6429595" y="1913510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ardrop 285"/>
          <p:cNvSpPr>
            <a:spLocks noChangeAspect="1"/>
          </p:cNvSpPr>
          <p:nvPr/>
        </p:nvSpPr>
        <p:spPr>
          <a:xfrm>
            <a:off x="6458789" y="3132497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ardrop 285"/>
          <p:cNvSpPr>
            <a:spLocks noChangeAspect="1"/>
          </p:cNvSpPr>
          <p:nvPr/>
        </p:nvSpPr>
        <p:spPr>
          <a:xfrm>
            <a:off x="6436894" y="4840137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16777" y="1904074"/>
            <a:ext cx="40288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cap="small" dirty="0">
                <a:solidFill>
                  <a:schemeClr val="accent5"/>
                </a:solidFill>
                <a:cs typeface="Verdana"/>
              </a:rPr>
              <a:t>Enrolment ratios </a:t>
            </a:r>
            <a:endParaRPr lang="en-GB" sz="13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6778" y="2218792"/>
            <a:ext cx="3919340" cy="399191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2529428600"/>
              </p:ext>
            </p:extLst>
          </p:nvPr>
        </p:nvGraphicFramePr>
        <p:xfrm>
          <a:off x="176695" y="2651051"/>
          <a:ext cx="2261795" cy="3278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tángulo 19"/>
          <p:cNvSpPr/>
          <p:nvPr/>
        </p:nvSpPr>
        <p:spPr>
          <a:xfrm>
            <a:off x="193772" y="5940483"/>
            <a:ext cx="33022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</a:rPr>
              <a:t>Source: UNESCO Institute for Statistics</a:t>
            </a:r>
            <a:endParaRPr lang="es-CO" sz="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74868" y="2367775"/>
            <a:ext cx="2513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cap="small" dirty="0">
                <a:solidFill>
                  <a:schemeClr val="accent5"/>
                </a:solidFill>
                <a:cs typeface="Verdana"/>
              </a:rPr>
              <a:t>Secondary education (%)</a:t>
            </a:r>
            <a:endParaRPr lang="en-GB" sz="9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236609" y="2354150"/>
            <a:ext cx="1799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cap="small" dirty="0">
                <a:solidFill>
                  <a:schemeClr val="accent5"/>
                </a:solidFill>
                <a:cs typeface="Verdana"/>
              </a:rPr>
              <a:t>Tertiary Education  (%)</a:t>
            </a: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568051070"/>
              </p:ext>
            </p:extLst>
          </p:nvPr>
        </p:nvGraphicFramePr>
        <p:xfrm>
          <a:off x="2054478" y="2651051"/>
          <a:ext cx="2268000" cy="3278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4145594" y="1904074"/>
            <a:ext cx="24158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cap="small" dirty="0">
                <a:solidFill>
                  <a:schemeClr val="accent5"/>
                </a:solidFill>
                <a:cs typeface="Verdana"/>
              </a:rPr>
              <a:t>Quality of education</a:t>
            </a:r>
            <a:endParaRPr lang="en-GB" sz="13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145594" y="2218792"/>
            <a:ext cx="2182276" cy="399191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4" name="Gráfico 23"/>
          <p:cNvGraphicFramePr/>
          <p:nvPr>
            <p:extLst>
              <p:ext uri="{D42A27DB-BD31-4B8C-83A1-F6EECF244321}">
                <p14:modId xmlns:p14="http://schemas.microsoft.com/office/powerpoint/2010/main" val="3946312127"/>
              </p:ext>
            </p:extLst>
          </p:nvPr>
        </p:nvGraphicFramePr>
        <p:xfrm>
          <a:off x="4211592" y="2651051"/>
          <a:ext cx="2261795" cy="3278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/>
          <p:cNvSpPr/>
          <p:nvPr/>
        </p:nvSpPr>
        <p:spPr>
          <a:xfrm>
            <a:off x="4211593" y="2218792"/>
            <a:ext cx="211627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>
                <a:solidFill>
                  <a:schemeClr val="accent6">
                    <a:lumMod val="50000"/>
                  </a:schemeClr>
                </a:solidFill>
              </a:rPr>
              <a:t>How well does the education system meet the needs of a competitive economy? [1 = not well at all; 7 = extremely well]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4145594" y="5968183"/>
            <a:ext cx="22180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</a:rPr>
              <a:t>Source: WEF Competitiveness Ranking</a:t>
            </a:r>
            <a:endParaRPr lang="es-CO" sz="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AA98C4F-59D2-41BF-A094-94FAC138EA43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97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53674" y="127479"/>
            <a:ext cx="8915400" cy="640993"/>
          </a:xfrm>
        </p:spPr>
        <p:txBody>
          <a:bodyPr anchor="ctr"/>
          <a:lstStyle/>
          <a:p>
            <a:r>
              <a:rPr lang="en-GB" sz="3600" dirty="0"/>
              <a:t>Language Capabilities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409727"/>
              </p:ext>
            </p:extLst>
          </p:nvPr>
        </p:nvGraphicFramePr>
        <p:xfrm>
          <a:off x="270387" y="1898432"/>
          <a:ext cx="6632438" cy="379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7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71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1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06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04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06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15705">
                <a:tc rowSpan="2"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1"/>
                          </a:solidFill>
                        </a:rPr>
                        <a:t>Countries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1"/>
                          </a:solidFill>
                        </a:rPr>
                        <a:t>Official Language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1"/>
                          </a:solidFill>
                        </a:rPr>
                        <a:t>English Proficiency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bg1"/>
                          </a:solidFill>
                        </a:rPr>
                        <a:t>Other language</a:t>
                      </a:r>
                      <a:r>
                        <a:rPr lang="en-GB" sz="900" b="0" baseline="0" dirty="0">
                          <a:solidFill>
                            <a:schemeClr val="bg1"/>
                          </a:solidFill>
                        </a:rPr>
                        <a:t> Capabilities</a:t>
                      </a:r>
                      <a:endParaRPr lang="en-GB" sz="900" b="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705">
                <a:tc vMerge="1"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bg1"/>
                          </a:solidFill>
                        </a:rPr>
                        <a:t>Spanish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bg1"/>
                          </a:solidFill>
                        </a:rPr>
                        <a:t>French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bg1"/>
                          </a:solidFill>
                        </a:rPr>
                        <a:t>Portuguese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bg1"/>
                          </a:solidFill>
                        </a:rPr>
                        <a:t>Dutch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The Bahamas</a:t>
                      </a:r>
                      <a:endParaRPr lang="es-CO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English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Barbados</a:t>
                      </a:r>
                      <a:endParaRPr lang="es-CO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English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Belize</a:t>
                      </a:r>
                      <a:endParaRPr lang="es-CO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English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5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GB" sz="1200" dirty="0">
                        <a:solidFill>
                          <a:schemeClr val="accent5"/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Dominican Republic</a:t>
                      </a:r>
                      <a:endParaRPr lang="es-CO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Spanish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56.71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Guyana</a:t>
                      </a:r>
                      <a:endParaRPr lang="es-CO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English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Haiti</a:t>
                      </a:r>
                      <a:endParaRPr lang="es-CO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French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n/a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Jamaica</a:t>
                      </a:r>
                      <a:endParaRPr lang="es-CO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English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Suriname</a:t>
                      </a:r>
                      <a:endParaRPr lang="es-CO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Dutch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~</a:t>
                      </a: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60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Trinidad &amp; Tobago</a:t>
                      </a:r>
                      <a:endParaRPr lang="es-CO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English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5705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Competing Destinations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22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Philippines </a:t>
                      </a:r>
                      <a:endParaRPr lang="es-CO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5F5F5F"/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English</a:t>
                      </a:r>
                      <a:endParaRPr lang="es-CO" sz="1000" dirty="0">
                        <a:solidFill>
                          <a:srgbClr val="5F5F5F"/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5F5F5F"/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Filipino</a:t>
                      </a:r>
                      <a:endParaRPr lang="es-CO" sz="1000" dirty="0">
                        <a:solidFill>
                          <a:srgbClr val="5F5F5F"/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GB" sz="1200" dirty="0">
                        <a:solidFill>
                          <a:schemeClr val="accent5"/>
                        </a:solidFill>
                        <a:latin typeface="+mn-lt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India</a:t>
                      </a:r>
                      <a:endParaRPr lang="es-CO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5F5F5F"/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Hindi</a:t>
                      </a:r>
                      <a:endParaRPr lang="es-CO" sz="1000" dirty="0">
                        <a:solidFill>
                          <a:srgbClr val="5F5F5F"/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58.21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Mexico</a:t>
                      </a:r>
                      <a:endParaRPr lang="es-CO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5F5F5F"/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Spanish</a:t>
                      </a:r>
                      <a:endParaRPr lang="es-CO" sz="1000" dirty="0">
                        <a:solidFill>
                          <a:srgbClr val="5F5F5F"/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51.34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Colombia</a:t>
                      </a:r>
                      <a:endParaRPr lang="es-CO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5F5F5F"/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Spanish</a:t>
                      </a:r>
                      <a:endParaRPr lang="es-CO" sz="1000" dirty="0">
                        <a:solidFill>
                          <a:srgbClr val="5F5F5F"/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46.54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Costa Rica</a:t>
                      </a:r>
                      <a:endParaRPr lang="es-CO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5F5F5F"/>
                          </a:solidFill>
                          <a:effectLst/>
                          <a:latin typeface="Verdana"/>
                          <a:ea typeface="ＭＳ 明朝"/>
                          <a:cs typeface="Verdana"/>
                        </a:rPr>
                        <a:t>Spanish</a:t>
                      </a:r>
                      <a:endParaRPr lang="es-CO" sz="1000" dirty="0">
                        <a:solidFill>
                          <a:srgbClr val="5F5F5F"/>
                        </a:solidFill>
                        <a:effectLst/>
                        <a:latin typeface="Verdana"/>
                        <a:ea typeface="ＭＳ 明朝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50.53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Verdana"/>
                          <a:cs typeface="Verdana"/>
                        </a:rPr>
                        <a:t>Native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02921" y="6017147"/>
            <a:ext cx="180000" cy="1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/>
          <p:cNvSpPr txBox="1"/>
          <p:nvPr/>
        </p:nvSpPr>
        <p:spPr>
          <a:xfrm>
            <a:off x="782921" y="5976342"/>
            <a:ext cx="777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Verdana"/>
                <a:cs typeface="Verdana"/>
              </a:rPr>
              <a:t>High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365148" y="6017147"/>
            <a:ext cx="180000" cy="18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uadroTexto 14"/>
          <p:cNvSpPr txBox="1"/>
          <p:nvPr/>
        </p:nvSpPr>
        <p:spPr>
          <a:xfrm>
            <a:off x="1545148" y="5976342"/>
            <a:ext cx="777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Verdana"/>
                <a:cs typeface="Verdana"/>
              </a:rPr>
              <a:t>Medium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53674" y="5732750"/>
            <a:ext cx="6068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English Proficiency Index 2015 (English as second language) – Education First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108436" y="6017147"/>
            <a:ext cx="180000" cy="18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uadroTexto 17"/>
          <p:cNvSpPr txBox="1"/>
          <p:nvPr/>
        </p:nvSpPr>
        <p:spPr>
          <a:xfrm>
            <a:off x="3288436" y="5976342"/>
            <a:ext cx="878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Verdana"/>
                <a:cs typeface="Verdana"/>
              </a:rPr>
              <a:t>Very Low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399161" y="6017147"/>
            <a:ext cx="180000" cy="180000"/>
          </a:xfrm>
          <a:prstGeom prst="rect">
            <a:avLst/>
          </a:prstGeom>
          <a:solidFill>
            <a:srgbClr val="FBE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adroTexto 19"/>
          <p:cNvSpPr txBox="1"/>
          <p:nvPr/>
        </p:nvSpPr>
        <p:spPr>
          <a:xfrm>
            <a:off x="2579161" y="5976342"/>
            <a:ext cx="474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Verdana"/>
                <a:cs typeface="Verdana"/>
              </a:rPr>
              <a:t>Low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70387" y="850407"/>
            <a:ext cx="9445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cap="small" dirty="0">
                <a:solidFill>
                  <a:schemeClr val="accent2"/>
                </a:solidFill>
              </a:rPr>
              <a:t>Great mix of advanced language capabilities allow the region to offer bilingual support with high quality standards in English and Spanish, French or Dutch</a:t>
            </a:r>
            <a:endParaRPr lang="en-GB" sz="1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349009" y="2411495"/>
            <a:ext cx="2425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Largest market of nearshore English speaking talent pool</a:t>
            </a:r>
          </a:p>
          <a:p>
            <a:endParaRPr lang="en-GB" sz="16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  <a:p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Unique skill set</a:t>
            </a:r>
          </a:p>
          <a:p>
            <a:pPr marL="285750" indent="-200025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Multi-lingual talent</a:t>
            </a:r>
          </a:p>
          <a:p>
            <a:pPr marL="285750" indent="-200025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Service-oriented</a:t>
            </a:r>
          </a:p>
          <a:p>
            <a:pPr marL="85725">
              <a:buClr>
                <a:schemeClr val="accent2"/>
              </a:buClr>
              <a:buSzPct val="150000"/>
            </a:pPr>
            <a:endParaRPr lang="en-GB" sz="16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  <a:p>
            <a:pPr marL="85725" lvl="1">
              <a:buClr>
                <a:schemeClr val="accent2"/>
              </a:buClr>
              <a:buSzPct val="150000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Good cultural affinity to North America, Latin America and Western Europe</a:t>
            </a:r>
          </a:p>
          <a:p>
            <a:pPr marL="85725">
              <a:buClr>
                <a:schemeClr val="accent2"/>
              </a:buClr>
              <a:buSzPct val="150000"/>
            </a:pPr>
            <a:endParaRPr lang="en-GB" sz="16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  <a:p>
            <a:endParaRPr lang="en-GB" sz="16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1" name="Teardrop 285"/>
          <p:cNvSpPr>
            <a:spLocks noChangeAspect="1"/>
          </p:cNvSpPr>
          <p:nvPr/>
        </p:nvSpPr>
        <p:spPr>
          <a:xfrm>
            <a:off x="7056677" y="2491401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ardrop 285"/>
          <p:cNvSpPr>
            <a:spLocks noChangeAspect="1"/>
          </p:cNvSpPr>
          <p:nvPr/>
        </p:nvSpPr>
        <p:spPr>
          <a:xfrm>
            <a:off x="7056677" y="3442860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ardrop 285"/>
          <p:cNvSpPr>
            <a:spLocks noChangeAspect="1"/>
          </p:cNvSpPr>
          <p:nvPr/>
        </p:nvSpPr>
        <p:spPr>
          <a:xfrm>
            <a:off x="7056677" y="4458529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A4EBC6-35D0-4674-AF0F-D6576DD7980C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58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sz="quarter" idx="4"/>
          </p:nvPr>
        </p:nvSpPr>
        <p:spPr>
          <a:xfrm>
            <a:off x="5744760" y="2079227"/>
            <a:ext cx="3952794" cy="4143235"/>
          </a:xfrm>
        </p:spPr>
        <p:txBody>
          <a:bodyPr lIns="36000" rIns="36000"/>
          <a:lstStyle/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n-GB" dirty="0"/>
              <a:t>Total labour force of 12.6 million</a:t>
            </a:r>
            <a:r>
              <a:rPr lang="es-CO" dirty="0"/>
              <a:t> </a:t>
            </a:r>
          </a:p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dirty="0"/>
              <a:t>Young population, 25% of the total are between 15 – 29 years of age</a:t>
            </a:r>
          </a:p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dirty="0"/>
              <a:t>67% of the population works in the service sector, </a:t>
            </a:r>
            <a:r>
              <a:rPr lang="en-GB" dirty="0"/>
              <a:t>which provides a good client-centric profile for the BPO industry</a:t>
            </a:r>
            <a:r>
              <a:rPr lang="es-CO" dirty="0"/>
              <a:t> </a:t>
            </a:r>
            <a:endParaRPr lang="en-GB" dirty="0"/>
          </a:p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n-GB" dirty="0"/>
              <a:t>The Caribbean’s relative high unemployment rate (11% average) ensures adequate talent availability</a:t>
            </a:r>
          </a:p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n-GB" dirty="0"/>
              <a:t>Good adaptors, keen learners, and loyal workforce</a:t>
            </a:r>
            <a:endParaRPr lang="es-CO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53674" y="117984"/>
            <a:ext cx="8915400" cy="552746"/>
          </a:xfrm>
        </p:spPr>
        <p:txBody>
          <a:bodyPr/>
          <a:lstStyle/>
          <a:p>
            <a:r>
              <a:rPr lang="en-US" dirty="0"/>
              <a:t>Workforce Strengths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53673" y="909342"/>
            <a:ext cx="9175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1800" b="1" cap="small" dirty="0">
                <a:solidFill>
                  <a:schemeClr val="accent2"/>
                </a:solidFill>
              </a:rPr>
              <a:t>Additionally to labour arbitrage, the Caribbean’s pool of talent is also attractive for its availability and capability </a:t>
            </a:r>
          </a:p>
        </p:txBody>
      </p:sp>
      <p:sp>
        <p:nvSpPr>
          <p:cNvPr id="7" name="Teardrop 285"/>
          <p:cNvSpPr>
            <a:spLocks noChangeAspect="1"/>
          </p:cNvSpPr>
          <p:nvPr/>
        </p:nvSpPr>
        <p:spPr>
          <a:xfrm>
            <a:off x="5406230" y="2200724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ardrop 285"/>
          <p:cNvSpPr>
            <a:spLocks noChangeAspect="1"/>
          </p:cNvSpPr>
          <p:nvPr/>
        </p:nvSpPr>
        <p:spPr>
          <a:xfrm>
            <a:off x="5406230" y="2683063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ardrop 285"/>
          <p:cNvSpPr>
            <a:spLocks noChangeAspect="1"/>
          </p:cNvSpPr>
          <p:nvPr/>
        </p:nvSpPr>
        <p:spPr>
          <a:xfrm>
            <a:off x="5422618" y="3430297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ardrop 285"/>
          <p:cNvSpPr>
            <a:spLocks noChangeAspect="1"/>
          </p:cNvSpPr>
          <p:nvPr/>
        </p:nvSpPr>
        <p:spPr>
          <a:xfrm>
            <a:off x="5422618" y="4687571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28833" y="2137094"/>
            <a:ext cx="5131425" cy="384419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/>
          <p:cNvSpPr txBox="1"/>
          <p:nvPr/>
        </p:nvSpPr>
        <p:spPr>
          <a:xfrm>
            <a:off x="128834" y="1825638"/>
            <a:ext cx="417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cap="small" dirty="0">
                <a:solidFill>
                  <a:schemeClr val="accent5"/>
                </a:solidFill>
                <a:cs typeface="Verdana"/>
              </a:rPr>
              <a:t>Labour force and unemployment rate </a:t>
            </a:r>
            <a:endParaRPr lang="en-GB" sz="14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2679445179"/>
              </p:ext>
            </p:extLst>
          </p:nvPr>
        </p:nvGraphicFramePr>
        <p:xfrm>
          <a:off x="156110" y="2137095"/>
          <a:ext cx="4826000" cy="384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uadroTexto 13"/>
          <p:cNvSpPr txBox="1"/>
          <p:nvPr/>
        </p:nvSpPr>
        <p:spPr>
          <a:xfrm rot="16200000">
            <a:off x="-1162858" y="3617597"/>
            <a:ext cx="2868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cap="small" dirty="0">
                <a:solidFill>
                  <a:schemeClr val="accent5"/>
                </a:solidFill>
                <a:latin typeface="Verdana"/>
                <a:cs typeface="Verdana"/>
              </a:rPr>
              <a:t>Labour force (‘000)</a:t>
            </a:r>
          </a:p>
        </p:txBody>
      </p:sp>
      <p:sp>
        <p:nvSpPr>
          <p:cNvPr id="15" name="CuadroTexto 14"/>
          <p:cNvSpPr txBox="1"/>
          <p:nvPr/>
        </p:nvSpPr>
        <p:spPr>
          <a:xfrm rot="5400000">
            <a:off x="3729043" y="3546439"/>
            <a:ext cx="27346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cap="small" dirty="0">
                <a:solidFill>
                  <a:schemeClr val="accent5"/>
                </a:solidFill>
                <a:latin typeface="Verdana"/>
                <a:cs typeface="Verdana"/>
              </a:rPr>
              <a:t>unemployment rate (%)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40721" y="5750459"/>
            <a:ext cx="18435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accent6">
                    <a:lumMod val="50000"/>
                  </a:schemeClr>
                </a:solidFill>
              </a:rPr>
              <a:t>Source: World Bank, ILO</a:t>
            </a:r>
          </a:p>
        </p:txBody>
      </p:sp>
      <p:sp>
        <p:nvSpPr>
          <p:cNvPr id="18" name="Teardrop 285"/>
          <p:cNvSpPr>
            <a:spLocks noChangeAspect="1"/>
          </p:cNvSpPr>
          <p:nvPr/>
        </p:nvSpPr>
        <p:spPr>
          <a:xfrm>
            <a:off x="5459575" y="5686619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EC531CF-9266-4CE5-B44B-96C855B6A475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05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BD8D4-10BC-481D-A26B-9F3C42A1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LABOUR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516096-0845-47D2-9926-50404652208C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Arrow: Left-Right-Up 4">
            <a:extLst>
              <a:ext uri="{FF2B5EF4-FFF2-40B4-BE49-F238E27FC236}">
                <a16:creationId xmlns:a16="http://schemas.microsoft.com/office/drawing/2014/main" xmlns="" id="{40C29253-0062-4A1F-91DC-B45EAF02791C}"/>
              </a:ext>
            </a:extLst>
          </p:cNvPr>
          <p:cNvSpPr/>
          <p:nvPr/>
        </p:nvSpPr>
        <p:spPr>
          <a:xfrm>
            <a:off x="2248524" y="2223980"/>
            <a:ext cx="5051686" cy="3402767"/>
          </a:xfrm>
          <a:prstGeom prst="leftRightUpArrow">
            <a:avLst/>
          </a:prstGeom>
          <a:solidFill>
            <a:srgbClr val="7B9A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426C2B-23D1-4D2B-941D-15342B53A2D6}"/>
              </a:ext>
            </a:extLst>
          </p:cNvPr>
          <p:cNvSpPr txBox="1"/>
          <p:nvPr/>
        </p:nvSpPr>
        <p:spPr>
          <a:xfrm>
            <a:off x="3072984" y="1442543"/>
            <a:ext cx="3402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Negative Perception of BPO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1ED979-111D-4803-B23B-6D95DB07AA50}"/>
              </a:ext>
            </a:extLst>
          </p:cNvPr>
          <p:cNvSpPr txBox="1"/>
          <p:nvPr/>
        </p:nvSpPr>
        <p:spPr>
          <a:xfrm>
            <a:off x="7127963" y="4503034"/>
            <a:ext cx="23758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Limited senior management staff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BEC939-6E0E-4598-8994-E54A3CF8EFA3}"/>
              </a:ext>
            </a:extLst>
          </p:cNvPr>
          <p:cNvSpPr txBox="1"/>
          <p:nvPr/>
        </p:nvSpPr>
        <p:spPr>
          <a:xfrm>
            <a:off x="64429" y="4284525"/>
            <a:ext cx="23758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Lack of specialized training for the BPO sector</a:t>
            </a:r>
          </a:p>
        </p:txBody>
      </p:sp>
    </p:spTree>
    <p:extLst>
      <p:ext uri="{BB962C8B-B14F-4D97-AF65-F5344CB8AC3E}">
        <p14:creationId xmlns:p14="http://schemas.microsoft.com/office/powerpoint/2010/main" val="2687354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5"/>
          <p:cNvSpPr>
            <a:spLocks noGrp="1"/>
          </p:cNvSpPr>
          <p:nvPr>
            <p:ph type="title"/>
          </p:nvPr>
        </p:nvSpPr>
        <p:spPr>
          <a:xfrm>
            <a:off x="353674" y="182491"/>
            <a:ext cx="8915400" cy="511670"/>
          </a:xfrm>
        </p:spPr>
        <p:txBody>
          <a:bodyPr anchor="ctr"/>
          <a:lstStyle/>
          <a:p>
            <a:r>
              <a:rPr lang="en-US" dirty="0"/>
              <a:t>Electricity and Internet Cost Levels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41169" y="843015"/>
            <a:ext cx="9568185" cy="728039"/>
          </a:xfrm>
          <a:prstGeom prst="rect">
            <a:avLst/>
          </a:prstGeom>
        </p:spPr>
        <p:txBody>
          <a:bodyPr lIns="107287" tIns="53643" rIns="107287" bIns="53643" anchor="ctr"/>
          <a:lstStyle>
            <a:lvl1pPr algn="l" defTabSz="536433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Verdana"/>
                <a:ea typeface="+mj-ea"/>
                <a:cs typeface="+mj-cs"/>
              </a:defRPr>
            </a:lvl1pPr>
          </a:lstStyle>
          <a:p>
            <a:endParaRPr lang="en-GB" sz="1800" b="1" cap="small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21376" y="4634806"/>
            <a:ext cx="428235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400" dirty="0">
                <a:solidFill>
                  <a:srgbClr val="606060"/>
                </a:solidFill>
                <a:latin typeface="Verdana"/>
                <a:cs typeface="Verdana"/>
              </a:rPr>
              <a:t>With the exception of Trinidad &amp; Tobago and Suriname, electricity costs are high across the region relative to the competition.</a:t>
            </a:r>
          </a:p>
          <a:p>
            <a:pPr algn="just">
              <a:spcAft>
                <a:spcPts val="1200"/>
              </a:spcAft>
            </a:pPr>
            <a:r>
              <a:rPr lang="en-US" sz="1400" dirty="0">
                <a:solidFill>
                  <a:srgbClr val="606060"/>
                </a:solidFill>
                <a:latin typeface="Verdana"/>
                <a:cs typeface="Verdana"/>
              </a:rPr>
              <a:t>Renewable energy plans are in place especially solar and wind but are not implemented</a:t>
            </a:r>
          </a:p>
        </p:txBody>
      </p:sp>
      <p:sp>
        <p:nvSpPr>
          <p:cNvPr id="7" name="Teardrop 285"/>
          <p:cNvSpPr>
            <a:spLocks noChangeAspect="1"/>
          </p:cNvSpPr>
          <p:nvPr/>
        </p:nvSpPr>
        <p:spPr>
          <a:xfrm>
            <a:off x="141170" y="4721955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ardrop 285"/>
          <p:cNvSpPr>
            <a:spLocks noChangeAspect="1"/>
          </p:cNvSpPr>
          <p:nvPr/>
        </p:nvSpPr>
        <p:spPr>
          <a:xfrm>
            <a:off x="141170" y="5564260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340732" y="4644283"/>
            <a:ext cx="4253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With the exception of Trinidad &amp; Tobago and the DR, the cost of 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cs typeface="Verdana"/>
              </a:rPr>
              <a:t>entry-level fixed broadband service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is relatively high</a:t>
            </a:r>
          </a:p>
          <a:p>
            <a:pPr algn="just"/>
            <a:endParaRPr lang="en-GB" sz="14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0" name="Teardrop 285"/>
          <p:cNvSpPr>
            <a:spLocks noChangeAspect="1"/>
          </p:cNvSpPr>
          <p:nvPr/>
        </p:nvSpPr>
        <p:spPr>
          <a:xfrm>
            <a:off x="5044244" y="4738249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ardrop 285"/>
          <p:cNvSpPr>
            <a:spLocks noChangeAspect="1"/>
          </p:cNvSpPr>
          <p:nvPr/>
        </p:nvSpPr>
        <p:spPr>
          <a:xfrm>
            <a:off x="5044244" y="5726612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93852" y="1797755"/>
            <a:ext cx="4483148" cy="261081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ángulo 12"/>
          <p:cNvSpPr/>
          <p:nvPr/>
        </p:nvSpPr>
        <p:spPr>
          <a:xfrm>
            <a:off x="5044244" y="1797754"/>
            <a:ext cx="4474084" cy="2820953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ángulo 14"/>
          <p:cNvSpPr/>
          <p:nvPr/>
        </p:nvSpPr>
        <p:spPr>
          <a:xfrm>
            <a:off x="128834" y="1797754"/>
            <a:ext cx="4799288" cy="2820953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0" name="Gráfico 19"/>
          <p:cNvGraphicFramePr/>
          <p:nvPr/>
        </p:nvGraphicFramePr>
        <p:xfrm>
          <a:off x="5138187" y="1947068"/>
          <a:ext cx="4026225" cy="268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5080234" y="1535114"/>
            <a:ext cx="4514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cap="small" dirty="0">
                <a:solidFill>
                  <a:schemeClr val="accent5"/>
                </a:solidFill>
                <a:latin typeface="Verdana"/>
                <a:cs typeface="Verdana"/>
              </a:rPr>
              <a:t>Fixed broadband internet tariffs real price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581727" y="1765946"/>
            <a:ext cx="19271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i="1" dirty="0">
                <a:solidFill>
                  <a:schemeClr val="accent5"/>
                </a:solidFill>
              </a:rPr>
              <a:t>Entry level package speed in </a:t>
            </a:r>
            <a:r>
              <a:rPr lang="en-GB" sz="700" i="1" dirty="0" err="1">
                <a:solidFill>
                  <a:schemeClr val="accent5"/>
                </a:solidFill>
              </a:rPr>
              <a:t>mbit</a:t>
            </a:r>
            <a:r>
              <a:rPr lang="en-GB" sz="700" i="1" dirty="0">
                <a:solidFill>
                  <a:schemeClr val="accent5"/>
                </a:solidFill>
              </a:rPr>
              <a:t>/s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8870037" y="1987377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0.25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8870037" y="2183118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1.0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8870037" y="2378859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2.0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8870037" y="2574600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1.0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8870037" y="2770341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6.0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8870037" y="2966082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0.25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8870037" y="3161823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5.0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8870037" y="3357564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1.0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8870037" y="3553305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1.0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8870037" y="3749046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1.0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8870037" y="3944787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6.1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8870037" y="4140529"/>
            <a:ext cx="514598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D6232A"/>
                </a:solidFill>
              </a:rPr>
              <a:t>0.26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5075850" y="4408570"/>
            <a:ext cx="3031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Source: ITU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09" y="1947068"/>
            <a:ext cx="4671600" cy="2424122"/>
          </a:xfrm>
          <a:prstGeom prst="rect">
            <a:avLst/>
          </a:prstGeom>
        </p:spPr>
      </p:pic>
      <p:sp>
        <p:nvSpPr>
          <p:cNvPr id="39" name="CuadroTexto 38"/>
          <p:cNvSpPr txBox="1"/>
          <p:nvPr/>
        </p:nvSpPr>
        <p:spPr>
          <a:xfrm>
            <a:off x="128834" y="1535114"/>
            <a:ext cx="4174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cap="small" dirty="0">
                <a:solidFill>
                  <a:schemeClr val="accent5"/>
                </a:solidFill>
                <a:latin typeface="Verdana"/>
                <a:cs typeface="Verdana"/>
              </a:rPr>
              <a:t>Electricity cost and quality of energy supply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141169" y="4409322"/>
            <a:ext cx="40457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Source: Doing Business World Bank &amp; WEF Competitiveness Index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5075850" y="1797754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chemeClr val="accent6">
                    <a:lumMod val="50000"/>
                  </a:schemeClr>
                </a:solidFill>
                <a:cs typeface="Verdana"/>
              </a:rPr>
              <a:t>US$/month</a:t>
            </a:r>
          </a:p>
        </p:txBody>
      </p:sp>
      <p:sp>
        <p:nvSpPr>
          <p:cNvPr id="36" name="Rectángulo 8">
            <a:extLst>
              <a:ext uri="{FF2B5EF4-FFF2-40B4-BE49-F238E27FC236}">
                <a16:creationId xmlns:a16="http://schemas.microsoft.com/office/drawing/2014/main" xmlns="" id="{68B0E787-F074-491B-AC6E-1F11F9551956}"/>
              </a:ext>
            </a:extLst>
          </p:cNvPr>
          <p:cNvSpPr/>
          <p:nvPr/>
        </p:nvSpPr>
        <p:spPr>
          <a:xfrm>
            <a:off x="5340732" y="5607584"/>
            <a:ext cx="42536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In some territories we may have issues with upload and download speeds</a:t>
            </a:r>
          </a:p>
          <a:p>
            <a:pPr algn="just"/>
            <a:endParaRPr lang="en-GB" sz="14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25B1A98-2913-4FF6-9D4D-B43BB1D2B66F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24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674" y="127479"/>
            <a:ext cx="8915400" cy="650908"/>
          </a:xfrm>
        </p:spPr>
        <p:txBody>
          <a:bodyPr/>
          <a:lstStyle/>
          <a:p>
            <a:r>
              <a:rPr lang="en-GB" dirty="0"/>
              <a:t>Infrastructure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4159" y="937610"/>
            <a:ext cx="9321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cap="small" dirty="0">
                <a:solidFill>
                  <a:schemeClr val="accent2"/>
                </a:solidFill>
              </a:rPr>
              <a:t>Modern telecommunication infrastructure in place and governments are heavily investing towards modernising electrical infrastructure</a:t>
            </a:r>
            <a:endParaRPr lang="en-GB" sz="1800" dirty="0"/>
          </a:p>
        </p:txBody>
      </p:sp>
      <p:sp>
        <p:nvSpPr>
          <p:cNvPr id="5" name="Rectángulo 4"/>
          <p:cNvSpPr/>
          <p:nvPr/>
        </p:nvSpPr>
        <p:spPr>
          <a:xfrm>
            <a:off x="5627756" y="4968692"/>
            <a:ext cx="400517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Connection redundancy available, most Caribbean countries have at least two submarine cable systems connecting their jurisdiction. </a:t>
            </a:r>
          </a:p>
        </p:txBody>
      </p:sp>
      <p:pic>
        <p:nvPicPr>
          <p:cNvPr id="6" name="Imagen 5" descr="Submarine cab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68" y="1904786"/>
            <a:ext cx="4094955" cy="302263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778348" y="4651696"/>
            <a:ext cx="17457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accent6">
                    <a:lumMod val="50000"/>
                  </a:schemeClr>
                </a:solidFill>
              </a:rPr>
              <a:t>TeleGeography</a:t>
            </a:r>
            <a:endParaRPr lang="es-CO" sz="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ardrop 285"/>
          <p:cNvSpPr>
            <a:spLocks noChangeAspect="1"/>
          </p:cNvSpPr>
          <p:nvPr/>
        </p:nvSpPr>
        <p:spPr>
          <a:xfrm>
            <a:off x="5331268" y="5342097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477450" y="1625807"/>
            <a:ext cx="403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cap="small" dirty="0">
                <a:solidFill>
                  <a:schemeClr val="accent5"/>
                </a:solidFill>
                <a:cs typeface="Verdana"/>
              </a:rPr>
              <a:t>Submarine cable map</a:t>
            </a:r>
            <a:endParaRPr lang="en-GB" sz="14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93770" y="1643984"/>
            <a:ext cx="403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cap="small" dirty="0">
                <a:solidFill>
                  <a:schemeClr val="accent5"/>
                </a:solidFill>
                <a:cs typeface="Verdana"/>
              </a:rPr>
              <a:t>Internet penetration</a:t>
            </a:r>
            <a:endParaRPr lang="en-GB" sz="14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3770" y="1933584"/>
            <a:ext cx="4935922" cy="2993841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871101981"/>
              </p:ext>
            </p:extLst>
          </p:nvPr>
        </p:nvGraphicFramePr>
        <p:xfrm>
          <a:off x="193771" y="2045264"/>
          <a:ext cx="2419202" cy="2731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245672" y="1944462"/>
            <a:ext cx="2805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cap="small" dirty="0">
                <a:solidFill>
                  <a:schemeClr val="accent5"/>
                </a:solidFill>
                <a:cs typeface="Verdana"/>
              </a:rPr>
              <a:t>Internet users </a:t>
            </a:r>
            <a:endParaRPr lang="en-GB" sz="10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94159" y="5245356"/>
            <a:ext cx="505588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500" dirty="0">
                <a:solidFill>
                  <a:schemeClr val="accent6">
                    <a:lumMod val="50000"/>
                  </a:schemeClr>
                </a:solidFill>
              </a:rPr>
              <a:t>The Caribbean ranks well in technology readiness, with a higher than global average percentage of Internet users</a:t>
            </a:r>
          </a:p>
        </p:txBody>
      </p:sp>
      <p:sp>
        <p:nvSpPr>
          <p:cNvPr id="14" name="Teardrop 285"/>
          <p:cNvSpPr>
            <a:spLocks noChangeAspect="1"/>
          </p:cNvSpPr>
          <p:nvPr/>
        </p:nvSpPr>
        <p:spPr>
          <a:xfrm>
            <a:off x="97428" y="5349772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854768" y="1944462"/>
            <a:ext cx="2206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cap="small" dirty="0">
                <a:solidFill>
                  <a:schemeClr val="accent5"/>
                </a:solidFill>
                <a:cs typeface="Verdana"/>
              </a:rPr>
              <a:t>bit/s per Internet user</a:t>
            </a:r>
            <a:r>
              <a:rPr lang="es-CO" sz="1000" b="1" cap="small" dirty="0">
                <a:solidFill>
                  <a:schemeClr val="accent5"/>
                </a:solidFill>
                <a:cs typeface="Verdana"/>
              </a:rPr>
              <a:t> </a:t>
            </a:r>
            <a:endParaRPr lang="en-GB" sz="1000" b="1" cap="small" dirty="0">
              <a:solidFill>
                <a:schemeClr val="accent5"/>
              </a:solidFill>
              <a:cs typeface="Verdana"/>
            </a:endParaRPr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4150684870"/>
              </p:ext>
            </p:extLst>
          </p:nvPr>
        </p:nvGraphicFramePr>
        <p:xfrm>
          <a:off x="2505247" y="2045264"/>
          <a:ext cx="2419202" cy="2731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193771" y="4696374"/>
            <a:ext cx="40375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</a:rPr>
              <a:t>Source: Measuring the Information Society Report, ITU</a:t>
            </a:r>
            <a:endParaRPr lang="es-CO" sz="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B8E3F50-8CDE-4854-B2B3-65F8176F046E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44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>
          <a:xfrm>
            <a:off x="5441443" y="1894636"/>
            <a:ext cx="4371558" cy="4602401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Verdana"/>
              </a:rPr>
              <a:t>Strategic location and good connectivity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cs typeface="Verdan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Verdana"/>
              </a:rPr>
              <a:t>Time-zone-advantages</a:t>
            </a:r>
          </a:p>
          <a:p>
            <a:pPr marL="450850" lvl="1" indent="-269875">
              <a:spcBef>
                <a:spcPts val="0"/>
              </a:spcBef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dirty="0"/>
              <a:t>Same time-zone as New York</a:t>
            </a:r>
          </a:p>
          <a:p>
            <a:pPr marL="450850" lvl="1" indent="-269875">
              <a:spcBef>
                <a:spcPts val="0"/>
              </a:spcBef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dirty="0"/>
              <a:t>Western Europe is merely 5 to 7 hours ahead of the Caribbean time </a:t>
            </a:r>
          </a:p>
          <a:p>
            <a:pPr marL="180975" lvl="1" indent="0">
              <a:spcBef>
                <a:spcPts val="0"/>
              </a:spcBef>
              <a:buClr>
                <a:schemeClr val="accent2"/>
              </a:buClr>
              <a:buSzPct val="15000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Verdana"/>
              </a:rPr>
              <a:t>Extensive and good quality international air transport links</a:t>
            </a:r>
          </a:p>
          <a:p>
            <a:pPr marL="450850" lvl="1" indent="-269875">
              <a:spcBef>
                <a:spcPts val="0"/>
              </a:spcBef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dirty="0"/>
              <a:t>72.6 million annual seats, growing at 3.2% annually (CAGR 2010-15)</a:t>
            </a:r>
          </a:p>
          <a:p>
            <a:pPr marL="450850" lvl="1" indent="-269875">
              <a:spcBef>
                <a:spcPts val="0"/>
              </a:spcBef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dirty="0"/>
              <a:t>Direct connections from major US cities and European hubs</a:t>
            </a:r>
          </a:p>
          <a:p>
            <a:pPr marL="180975" lvl="1" indent="0">
              <a:spcBef>
                <a:spcPts val="0"/>
              </a:spcBef>
              <a:buClr>
                <a:schemeClr val="accent2"/>
              </a:buClr>
              <a:buSzPct val="150000"/>
              <a:buNone/>
            </a:pPr>
            <a:endParaRPr lang="en-US" dirty="0"/>
          </a:p>
          <a:p>
            <a:pPr marL="0" lvl="1" indent="0">
              <a:spcBef>
                <a:spcPts val="0"/>
              </a:spcBef>
              <a:buClr>
                <a:schemeClr val="accent2"/>
              </a:buClr>
              <a:buSzPct val="150000"/>
              <a:buNone/>
            </a:pPr>
            <a:r>
              <a:rPr lang="en-US" dirty="0">
                <a:cs typeface="Verdana"/>
              </a:rPr>
              <a:t>Access to major markets in North America and Europe through trade agreements </a:t>
            </a:r>
          </a:p>
          <a:p>
            <a:pPr marL="450850" lvl="1" indent="-269875">
              <a:spcBef>
                <a:spcPts val="0"/>
              </a:spcBef>
              <a:buClr>
                <a:schemeClr val="accent2"/>
              </a:buClr>
              <a:buSzPct val="150000"/>
              <a:buFont typeface="Arial"/>
              <a:buChar char="•"/>
            </a:pPr>
            <a:endParaRPr lang="en-US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53674" y="127475"/>
            <a:ext cx="8915400" cy="568973"/>
          </a:xfrm>
        </p:spPr>
        <p:txBody>
          <a:bodyPr anchor="ctr"/>
          <a:lstStyle/>
          <a:p>
            <a:r>
              <a:rPr lang="en-US" sz="3600" dirty="0"/>
              <a:t>Connectivity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12060" y="953784"/>
            <a:ext cx="9589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1800" b="1" cap="small" dirty="0">
                <a:solidFill>
                  <a:schemeClr val="accent2"/>
                </a:solidFill>
              </a:rPr>
              <a:t>The region offers a geographical proximity to north America and Latin America and good level of cultural affinity with key sourcing markets</a:t>
            </a:r>
            <a:endParaRPr lang="es-CO" sz="1800" b="1" cap="small" dirty="0">
              <a:solidFill>
                <a:schemeClr val="accent2"/>
              </a:solidFill>
            </a:endParaRPr>
          </a:p>
        </p:txBody>
      </p:sp>
      <p:sp>
        <p:nvSpPr>
          <p:cNvPr id="9" name="Teardrop 285"/>
          <p:cNvSpPr>
            <a:spLocks noChangeAspect="1"/>
          </p:cNvSpPr>
          <p:nvPr/>
        </p:nvSpPr>
        <p:spPr>
          <a:xfrm>
            <a:off x="5170773" y="1958776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ardrop 285"/>
          <p:cNvSpPr>
            <a:spLocks noChangeAspect="1"/>
          </p:cNvSpPr>
          <p:nvPr/>
        </p:nvSpPr>
        <p:spPr>
          <a:xfrm>
            <a:off x="5170961" y="3870438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ardrop 285"/>
          <p:cNvSpPr>
            <a:spLocks noChangeAspect="1"/>
          </p:cNvSpPr>
          <p:nvPr/>
        </p:nvSpPr>
        <p:spPr>
          <a:xfrm>
            <a:off x="5170773" y="5578343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2060" y="2120949"/>
            <a:ext cx="4903043" cy="4175345"/>
          </a:xfrm>
          <a:prstGeom prst="rect">
            <a:avLst/>
          </a:prstGeom>
          <a:solidFill>
            <a:schemeClr val="bg1"/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adroTexto 13"/>
          <p:cNvSpPr txBox="1"/>
          <p:nvPr/>
        </p:nvSpPr>
        <p:spPr>
          <a:xfrm>
            <a:off x="133262" y="1817672"/>
            <a:ext cx="4859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cap="small" dirty="0">
                <a:solidFill>
                  <a:schemeClr val="accent5"/>
                </a:solidFill>
                <a:cs typeface="Verdana"/>
              </a:rPr>
              <a:t>Caribbean commercial aviation market</a:t>
            </a:r>
            <a:endParaRPr lang="en-GB" sz="14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grpSp>
        <p:nvGrpSpPr>
          <p:cNvPr id="191" name="Agrupar 190"/>
          <p:cNvGrpSpPr/>
          <p:nvPr/>
        </p:nvGrpSpPr>
        <p:grpSpPr>
          <a:xfrm>
            <a:off x="231141" y="3917839"/>
            <a:ext cx="4692297" cy="2334929"/>
            <a:chOff x="156300" y="2933290"/>
            <a:chExt cx="4329882" cy="2154588"/>
          </a:xfrm>
        </p:grpSpPr>
        <p:sp>
          <p:nvSpPr>
            <p:cNvPr id="16" name="Freeform 30"/>
            <p:cNvSpPr>
              <a:spLocks/>
            </p:cNvSpPr>
            <p:nvPr/>
          </p:nvSpPr>
          <p:spPr bwMode="auto">
            <a:xfrm>
              <a:off x="919440" y="3824632"/>
              <a:ext cx="6266" cy="783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5" y="0"/>
                </a:cxn>
                <a:cxn ang="0">
                  <a:pos x="3" y="0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0" y="2"/>
                    <a:pt x="0" y="3"/>
                    <a:pt x="0" y="6"/>
                  </a:cubicBezTo>
                  <a:cubicBezTo>
                    <a:pt x="2" y="6"/>
                    <a:pt x="4" y="6"/>
                    <a:pt x="4" y="6"/>
                  </a:cubicBezTo>
                  <a:cubicBezTo>
                    <a:pt x="4" y="3"/>
                    <a:pt x="5" y="2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70C4E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52400" tIns="76200" rIns="152400" bIns="76200" numCol="1" anchor="t" anchorCtr="0" compatLnSpc="1">
              <a:prstTxWarp prst="textNoShape">
                <a:avLst/>
              </a:prstTxWarp>
            </a:bodyPr>
            <a:lstStyle/>
            <a:p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63"/>
            <p:cNvSpPr>
              <a:spLocks/>
            </p:cNvSpPr>
            <p:nvPr/>
          </p:nvSpPr>
          <p:spPr bwMode="auto">
            <a:xfrm>
              <a:off x="1160683" y="3122837"/>
              <a:ext cx="28196" cy="2506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2" y="19"/>
                </a:cxn>
                <a:cxn ang="0">
                  <a:pos x="8" y="0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22" h="19">
                  <a:moveTo>
                    <a:pt x="7" y="0"/>
                  </a:moveTo>
                  <a:cubicBezTo>
                    <a:pt x="13" y="7"/>
                    <a:pt x="19" y="9"/>
                    <a:pt x="22" y="19"/>
                  </a:cubicBezTo>
                  <a:cubicBezTo>
                    <a:pt x="13" y="17"/>
                    <a:pt x="0" y="3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70C4E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52400" tIns="76200" rIns="152400" bIns="76200" numCol="1" anchor="t" anchorCtr="0" compatLnSpc="1">
              <a:prstTxWarp prst="textNoShape">
                <a:avLst/>
              </a:prstTxWarp>
            </a:bodyPr>
            <a:lstStyle/>
            <a:p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8" name="Group 341"/>
            <p:cNvGrpSpPr/>
            <p:nvPr/>
          </p:nvGrpSpPr>
          <p:grpSpPr>
            <a:xfrm>
              <a:off x="1976139" y="3844360"/>
              <a:ext cx="825944" cy="923724"/>
              <a:chOff x="4097338" y="2217738"/>
              <a:chExt cx="1139825" cy="1274763"/>
            </a:xfrm>
            <a:solidFill>
              <a:schemeClr val="accent6"/>
            </a:solidFill>
          </p:grpSpPr>
          <p:sp>
            <p:nvSpPr>
              <p:cNvPr id="189" name="Freeform 5"/>
              <p:cNvSpPr>
                <a:spLocks/>
              </p:cNvSpPr>
              <p:nvPr/>
            </p:nvSpPr>
            <p:spPr bwMode="auto">
              <a:xfrm>
                <a:off x="5102225" y="3086100"/>
                <a:ext cx="120650" cy="233363"/>
              </a:xfrm>
              <a:custGeom>
                <a:avLst/>
                <a:gdLst/>
                <a:ahLst/>
                <a:cxnLst>
                  <a:cxn ang="0">
                    <a:pos x="9" y="114"/>
                  </a:cxn>
                  <a:cxn ang="0">
                    <a:pos x="18" y="94"/>
                  </a:cxn>
                  <a:cxn ang="0">
                    <a:pos x="11" y="71"/>
                  </a:cxn>
                  <a:cxn ang="0">
                    <a:pos x="40" y="43"/>
                  </a:cxn>
                  <a:cxn ang="0">
                    <a:pos x="71" y="13"/>
                  </a:cxn>
                  <a:cxn ang="0">
                    <a:pos x="73" y="0"/>
                  </a:cxn>
                  <a:cxn ang="0">
                    <a:pos x="91" y="42"/>
                  </a:cxn>
                  <a:cxn ang="0">
                    <a:pos x="91" y="49"/>
                  </a:cxn>
                  <a:cxn ang="0">
                    <a:pos x="84" y="47"/>
                  </a:cxn>
                  <a:cxn ang="0">
                    <a:pos x="64" y="126"/>
                  </a:cxn>
                  <a:cxn ang="0">
                    <a:pos x="25" y="175"/>
                  </a:cxn>
                  <a:cxn ang="0">
                    <a:pos x="5" y="151"/>
                  </a:cxn>
                  <a:cxn ang="0">
                    <a:pos x="5" y="140"/>
                  </a:cxn>
                  <a:cxn ang="0">
                    <a:pos x="0" y="122"/>
                  </a:cxn>
                  <a:cxn ang="0">
                    <a:pos x="9" y="114"/>
                  </a:cxn>
                </a:cxnLst>
                <a:rect l="0" t="0" r="r" b="b"/>
                <a:pathLst>
                  <a:path w="91" h="175">
                    <a:moveTo>
                      <a:pt x="9" y="114"/>
                    </a:moveTo>
                    <a:cubicBezTo>
                      <a:pt x="9" y="114"/>
                      <a:pt x="18" y="95"/>
                      <a:pt x="18" y="94"/>
                    </a:cubicBezTo>
                    <a:cubicBezTo>
                      <a:pt x="18" y="89"/>
                      <a:pt x="11" y="78"/>
                      <a:pt x="11" y="71"/>
                    </a:cubicBezTo>
                    <a:cubicBezTo>
                      <a:pt x="11" y="49"/>
                      <a:pt x="27" y="50"/>
                      <a:pt x="40" y="43"/>
                    </a:cubicBezTo>
                    <a:cubicBezTo>
                      <a:pt x="50" y="37"/>
                      <a:pt x="64" y="20"/>
                      <a:pt x="71" y="13"/>
                    </a:cubicBezTo>
                    <a:cubicBezTo>
                      <a:pt x="73" y="11"/>
                      <a:pt x="72" y="4"/>
                      <a:pt x="73" y="0"/>
                    </a:cubicBezTo>
                    <a:cubicBezTo>
                      <a:pt x="88" y="2"/>
                      <a:pt x="87" y="31"/>
                      <a:pt x="91" y="42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89" y="48"/>
                      <a:pt x="85" y="47"/>
                      <a:pt x="84" y="47"/>
                    </a:cubicBezTo>
                    <a:cubicBezTo>
                      <a:pt x="84" y="79"/>
                      <a:pt x="74" y="101"/>
                      <a:pt x="64" y="126"/>
                    </a:cubicBezTo>
                    <a:cubicBezTo>
                      <a:pt x="56" y="146"/>
                      <a:pt x="52" y="175"/>
                      <a:pt x="25" y="175"/>
                    </a:cubicBezTo>
                    <a:cubicBezTo>
                      <a:pt x="14" y="175"/>
                      <a:pt x="5" y="163"/>
                      <a:pt x="5" y="151"/>
                    </a:cubicBezTo>
                    <a:cubicBezTo>
                      <a:pt x="5" y="145"/>
                      <a:pt x="6" y="143"/>
                      <a:pt x="5" y="140"/>
                    </a:cubicBezTo>
                    <a:cubicBezTo>
                      <a:pt x="0" y="136"/>
                      <a:pt x="0" y="129"/>
                      <a:pt x="0" y="122"/>
                    </a:cubicBezTo>
                    <a:cubicBezTo>
                      <a:pt x="0" y="121"/>
                      <a:pt x="8" y="114"/>
                      <a:pt x="9" y="1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0" name="Freeform 6"/>
              <p:cNvSpPr>
                <a:spLocks/>
              </p:cNvSpPr>
              <p:nvPr/>
            </p:nvSpPr>
            <p:spPr bwMode="auto">
              <a:xfrm>
                <a:off x="4097338" y="2217738"/>
                <a:ext cx="1139825" cy="1274763"/>
              </a:xfrm>
              <a:custGeom>
                <a:avLst/>
                <a:gdLst/>
                <a:ahLst/>
                <a:cxnLst>
                  <a:cxn ang="0">
                    <a:pos x="499" y="66"/>
                  </a:cxn>
                  <a:cxn ang="0">
                    <a:pos x="527" y="81"/>
                  </a:cxn>
                  <a:cxn ang="0">
                    <a:pos x="609" y="86"/>
                  </a:cxn>
                  <a:cxn ang="0">
                    <a:pos x="644" y="89"/>
                  </a:cxn>
                  <a:cxn ang="0">
                    <a:pos x="644" y="136"/>
                  </a:cxn>
                  <a:cxn ang="0">
                    <a:pos x="620" y="115"/>
                  </a:cxn>
                  <a:cxn ang="0">
                    <a:pos x="679" y="223"/>
                  </a:cxn>
                  <a:cxn ang="0">
                    <a:pos x="699" y="267"/>
                  </a:cxn>
                  <a:cxn ang="0">
                    <a:pos x="730" y="310"/>
                  </a:cxn>
                  <a:cxn ang="0">
                    <a:pos x="755" y="348"/>
                  </a:cxn>
                  <a:cxn ang="0">
                    <a:pos x="787" y="359"/>
                  </a:cxn>
                  <a:cxn ang="0">
                    <a:pos x="853" y="346"/>
                  </a:cxn>
                  <a:cxn ang="0">
                    <a:pos x="826" y="425"/>
                  </a:cxn>
                  <a:cxn ang="0">
                    <a:pos x="719" y="541"/>
                  </a:cxn>
                  <a:cxn ang="0">
                    <a:pos x="708" y="600"/>
                  </a:cxn>
                  <a:cxn ang="0">
                    <a:pos x="721" y="638"/>
                  </a:cxn>
                  <a:cxn ang="0">
                    <a:pos x="720" y="676"/>
                  </a:cxn>
                  <a:cxn ang="0">
                    <a:pos x="660" y="745"/>
                  </a:cxn>
                  <a:cxn ang="0">
                    <a:pos x="659" y="788"/>
                  </a:cxn>
                  <a:cxn ang="0">
                    <a:pos x="643" y="816"/>
                  </a:cxn>
                  <a:cxn ang="0">
                    <a:pos x="627" y="846"/>
                  </a:cxn>
                  <a:cxn ang="0">
                    <a:pos x="592" y="902"/>
                  </a:cxn>
                  <a:cxn ang="0">
                    <a:pos x="538" y="946"/>
                  </a:cxn>
                  <a:cxn ang="0">
                    <a:pos x="512" y="944"/>
                  </a:cxn>
                  <a:cxn ang="0">
                    <a:pos x="452" y="949"/>
                  </a:cxn>
                  <a:cxn ang="0">
                    <a:pos x="440" y="929"/>
                  </a:cxn>
                  <a:cxn ang="0">
                    <a:pos x="431" y="893"/>
                  </a:cxn>
                  <a:cxn ang="0">
                    <a:pos x="395" y="789"/>
                  </a:cxn>
                  <a:cxn ang="0">
                    <a:pos x="360" y="708"/>
                  </a:cxn>
                  <a:cxn ang="0">
                    <a:pos x="382" y="621"/>
                  </a:cxn>
                  <a:cxn ang="0">
                    <a:pos x="364" y="558"/>
                  </a:cxn>
                  <a:cxn ang="0">
                    <a:pos x="337" y="490"/>
                  </a:cxn>
                  <a:cxn ang="0">
                    <a:pos x="342" y="461"/>
                  </a:cxn>
                  <a:cxn ang="0">
                    <a:pos x="295" y="443"/>
                  </a:cxn>
                  <a:cxn ang="0">
                    <a:pos x="206" y="433"/>
                  </a:cxn>
                  <a:cxn ang="0">
                    <a:pos x="164" y="434"/>
                  </a:cxn>
                  <a:cxn ang="0">
                    <a:pos x="109" y="439"/>
                  </a:cxn>
                  <a:cxn ang="0">
                    <a:pos x="40" y="369"/>
                  </a:cxn>
                  <a:cxn ang="0">
                    <a:pos x="7" y="338"/>
                  </a:cxn>
                  <a:cxn ang="0">
                    <a:pos x="7" y="324"/>
                  </a:cxn>
                  <a:cxn ang="0">
                    <a:pos x="18" y="269"/>
                  </a:cxn>
                  <a:cxn ang="0">
                    <a:pos x="22" y="199"/>
                  </a:cxn>
                  <a:cxn ang="0">
                    <a:pos x="77" y="132"/>
                  </a:cxn>
                  <a:cxn ang="0">
                    <a:pos x="104" y="77"/>
                  </a:cxn>
                  <a:cxn ang="0">
                    <a:pos x="141" y="36"/>
                  </a:cxn>
                  <a:cxn ang="0">
                    <a:pos x="187" y="35"/>
                  </a:cxn>
                  <a:cxn ang="0">
                    <a:pos x="273" y="6"/>
                  </a:cxn>
                  <a:cxn ang="0">
                    <a:pos x="307" y="4"/>
                  </a:cxn>
                  <a:cxn ang="0">
                    <a:pos x="338" y="0"/>
                  </a:cxn>
                  <a:cxn ang="0">
                    <a:pos x="358" y="6"/>
                  </a:cxn>
                  <a:cxn ang="0">
                    <a:pos x="357" y="27"/>
                  </a:cxn>
                  <a:cxn ang="0">
                    <a:pos x="371" y="64"/>
                  </a:cxn>
                  <a:cxn ang="0">
                    <a:pos x="455" y="100"/>
                  </a:cxn>
                  <a:cxn ang="0">
                    <a:pos x="464" y="84"/>
                  </a:cxn>
                  <a:cxn ang="0">
                    <a:pos x="490" y="66"/>
                  </a:cxn>
                </a:cxnLst>
                <a:rect l="0" t="0" r="r" b="b"/>
                <a:pathLst>
                  <a:path w="856" h="957">
                    <a:moveTo>
                      <a:pt x="490" y="66"/>
                    </a:moveTo>
                    <a:cubicBezTo>
                      <a:pt x="499" y="66"/>
                      <a:pt x="499" y="66"/>
                      <a:pt x="499" y="66"/>
                    </a:cubicBezTo>
                    <a:cubicBezTo>
                      <a:pt x="499" y="73"/>
                      <a:pt x="504" y="74"/>
                      <a:pt x="506" y="77"/>
                    </a:cubicBezTo>
                    <a:cubicBezTo>
                      <a:pt x="510" y="82"/>
                      <a:pt x="520" y="78"/>
                      <a:pt x="527" y="81"/>
                    </a:cubicBezTo>
                    <a:cubicBezTo>
                      <a:pt x="541" y="86"/>
                      <a:pt x="561" y="93"/>
                      <a:pt x="576" y="93"/>
                    </a:cubicBezTo>
                    <a:cubicBezTo>
                      <a:pt x="591" y="93"/>
                      <a:pt x="595" y="86"/>
                      <a:pt x="609" y="86"/>
                    </a:cubicBezTo>
                    <a:cubicBezTo>
                      <a:pt x="617" y="86"/>
                      <a:pt x="622" y="92"/>
                      <a:pt x="632" y="92"/>
                    </a:cubicBezTo>
                    <a:cubicBezTo>
                      <a:pt x="638" y="92"/>
                      <a:pt x="638" y="90"/>
                      <a:pt x="644" y="89"/>
                    </a:cubicBezTo>
                    <a:cubicBezTo>
                      <a:pt x="647" y="96"/>
                      <a:pt x="653" y="102"/>
                      <a:pt x="653" y="111"/>
                    </a:cubicBezTo>
                    <a:cubicBezTo>
                      <a:pt x="653" y="115"/>
                      <a:pt x="646" y="131"/>
                      <a:pt x="644" y="136"/>
                    </a:cubicBezTo>
                    <a:cubicBezTo>
                      <a:pt x="635" y="135"/>
                      <a:pt x="627" y="115"/>
                      <a:pt x="620" y="107"/>
                    </a:cubicBezTo>
                    <a:cubicBezTo>
                      <a:pt x="620" y="115"/>
                      <a:pt x="620" y="115"/>
                      <a:pt x="620" y="115"/>
                    </a:cubicBezTo>
                    <a:cubicBezTo>
                      <a:pt x="662" y="189"/>
                      <a:pt x="662" y="189"/>
                      <a:pt x="662" y="189"/>
                    </a:cubicBezTo>
                    <a:cubicBezTo>
                      <a:pt x="659" y="198"/>
                      <a:pt x="673" y="218"/>
                      <a:pt x="679" y="223"/>
                    </a:cubicBezTo>
                    <a:cubicBezTo>
                      <a:pt x="679" y="246"/>
                      <a:pt x="679" y="246"/>
                      <a:pt x="679" y="246"/>
                    </a:cubicBezTo>
                    <a:cubicBezTo>
                      <a:pt x="684" y="258"/>
                      <a:pt x="692" y="258"/>
                      <a:pt x="699" y="267"/>
                    </a:cubicBezTo>
                    <a:cubicBezTo>
                      <a:pt x="707" y="278"/>
                      <a:pt x="702" y="289"/>
                      <a:pt x="710" y="297"/>
                    </a:cubicBezTo>
                    <a:cubicBezTo>
                      <a:pt x="717" y="304"/>
                      <a:pt x="722" y="305"/>
                      <a:pt x="730" y="310"/>
                    </a:cubicBezTo>
                    <a:cubicBezTo>
                      <a:pt x="737" y="316"/>
                      <a:pt x="741" y="334"/>
                      <a:pt x="755" y="334"/>
                    </a:cubicBezTo>
                    <a:cubicBezTo>
                      <a:pt x="755" y="341"/>
                      <a:pt x="759" y="343"/>
                      <a:pt x="755" y="348"/>
                    </a:cubicBezTo>
                    <a:cubicBezTo>
                      <a:pt x="761" y="352"/>
                      <a:pt x="767" y="366"/>
                      <a:pt x="774" y="366"/>
                    </a:cubicBezTo>
                    <a:cubicBezTo>
                      <a:pt x="781" y="366"/>
                      <a:pt x="782" y="361"/>
                      <a:pt x="787" y="359"/>
                    </a:cubicBezTo>
                    <a:cubicBezTo>
                      <a:pt x="794" y="357"/>
                      <a:pt x="798" y="360"/>
                      <a:pt x="805" y="359"/>
                    </a:cubicBezTo>
                    <a:cubicBezTo>
                      <a:pt x="822" y="356"/>
                      <a:pt x="838" y="350"/>
                      <a:pt x="853" y="346"/>
                    </a:cubicBezTo>
                    <a:cubicBezTo>
                      <a:pt x="855" y="348"/>
                      <a:pt x="856" y="350"/>
                      <a:pt x="856" y="352"/>
                    </a:cubicBezTo>
                    <a:cubicBezTo>
                      <a:pt x="856" y="377"/>
                      <a:pt x="837" y="410"/>
                      <a:pt x="826" y="425"/>
                    </a:cubicBezTo>
                    <a:cubicBezTo>
                      <a:pt x="812" y="443"/>
                      <a:pt x="807" y="459"/>
                      <a:pt x="790" y="471"/>
                    </a:cubicBezTo>
                    <a:cubicBezTo>
                      <a:pt x="761" y="494"/>
                      <a:pt x="730" y="501"/>
                      <a:pt x="719" y="541"/>
                    </a:cubicBezTo>
                    <a:cubicBezTo>
                      <a:pt x="716" y="552"/>
                      <a:pt x="704" y="555"/>
                      <a:pt x="704" y="567"/>
                    </a:cubicBezTo>
                    <a:cubicBezTo>
                      <a:pt x="704" y="581"/>
                      <a:pt x="708" y="587"/>
                      <a:pt x="708" y="600"/>
                    </a:cubicBezTo>
                    <a:cubicBezTo>
                      <a:pt x="708" y="615"/>
                      <a:pt x="724" y="623"/>
                      <a:pt x="724" y="631"/>
                    </a:cubicBezTo>
                    <a:cubicBezTo>
                      <a:pt x="724" y="634"/>
                      <a:pt x="722" y="637"/>
                      <a:pt x="721" y="638"/>
                    </a:cubicBezTo>
                    <a:cubicBezTo>
                      <a:pt x="721" y="649"/>
                      <a:pt x="721" y="649"/>
                      <a:pt x="721" y="649"/>
                    </a:cubicBezTo>
                    <a:cubicBezTo>
                      <a:pt x="721" y="656"/>
                      <a:pt x="720" y="664"/>
                      <a:pt x="720" y="676"/>
                    </a:cubicBezTo>
                    <a:cubicBezTo>
                      <a:pt x="722" y="679"/>
                      <a:pt x="723" y="682"/>
                      <a:pt x="723" y="685"/>
                    </a:cubicBezTo>
                    <a:cubicBezTo>
                      <a:pt x="723" y="720"/>
                      <a:pt x="665" y="716"/>
                      <a:pt x="660" y="745"/>
                    </a:cubicBezTo>
                    <a:cubicBezTo>
                      <a:pt x="654" y="746"/>
                      <a:pt x="647" y="753"/>
                      <a:pt x="647" y="758"/>
                    </a:cubicBezTo>
                    <a:cubicBezTo>
                      <a:pt x="647" y="768"/>
                      <a:pt x="659" y="774"/>
                      <a:pt x="659" y="788"/>
                    </a:cubicBezTo>
                    <a:cubicBezTo>
                      <a:pt x="659" y="795"/>
                      <a:pt x="658" y="809"/>
                      <a:pt x="656" y="813"/>
                    </a:cubicBezTo>
                    <a:cubicBezTo>
                      <a:pt x="653" y="817"/>
                      <a:pt x="646" y="815"/>
                      <a:pt x="643" y="816"/>
                    </a:cubicBezTo>
                    <a:cubicBezTo>
                      <a:pt x="632" y="822"/>
                      <a:pt x="626" y="826"/>
                      <a:pt x="621" y="837"/>
                    </a:cubicBezTo>
                    <a:cubicBezTo>
                      <a:pt x="624" y="839"/>
                      <a:pt x="627" y="842"/>
                      <a:pt x="627" y="846"/>
                    </a:cubicBezTo>
                    <a:cubicBezTo>
                      <a:pt x="627" y="859"/>
                      <a:pt x="615" y="868"/>
                      <a:pt x="610" y="874"/>
                    </a:cubicBezTo>
                    <a:cubicBezTo>
                      <a:pt x="600" y="883"/>
                      <a:pt x="599" y="893"/>
                      <a:pt x="592" y="902"/>
                    </a:cubicBezTo>
                    <a:cubicBezTo>
                      <a:pt x="581" y="916"/>
                      <a:pt x="576" y="929"/>
                      <a:pt x="558" y="938"/>
                    </a:cubicBezTo>
                    <a:cubicBezTo>
                      <a:pt x="550" y="941"/>
                      <a:pt x="539" y="938"/>
                      <a:pt x="538" y="946"/>
                    </a:cubicBezTo>
                    <a:cubicBezTo>
                      <a:pt x="532" y="946"/>
                      <a:pt x="529" y="949"/>
                      <a:pt x="525" y="949"/>
                    </a:cubicBezTo>
                    <a:cubicBezTo>
                      <a:pt x="520" y="949"/>
                      <a:pt x="517" y="944"/>
                      <a:pt x="512" y="944"/>
                    </a:cubicBezTo>
                    <a:cubicBezTo>
                      <a:pt x="494" y="944"/>
                      <a:pt x="483" y="957"/>
                      <a:pt x="466" y="957"/>
                    </a:cubicBezTo>
                    <a:cubicBezTo>
                      <a:pt x="459" y="957"/>
                      <a:pt x="455" y="953"/>
                      <a:pt x="452" y="949"/>
                    </a:cubicBezTo>
                    <a:cubicBezTo>
                      <a:pt x="449" y="949"/>
                      <a:pt x="449" y="950"/>
                      <a:pt x="448" y="951"/>
                    </a:cubicBezTo>
                    <a:cubicBezTo>
                      <a:pt x="448" y="942"/>
                      <a:pt x="443" y="932"/>
                      <a:pt x="440" y="929"/>
                    </a:cubicBezTo>
                    <a:cubicBezTo>
                      <a:pt x="443" y="925"/>
                      <a:pt x="445" y="922"/>
                      <a:pt x="445" y="917"/>
                    </a:cubicBezTo>
                    <a:cubicBezTo>
                      <a:pt x="445" y="910"/>
                      <a:pt x="433" y="897"/>
                      <a:pt x="431" y="893"/>
                    </a:cubicBezTo>
                    <a:cubicBezTo>
                      <a:pt x="415" y="866"/>
                      <a:pt x="395" y="840"/>
                      <a:pt x="395" y="801"/>
                    </a:cubicBezTo>
                    <a:cubicBezTo>
                      <a:pt x="395" y="794"/>
                      <a:pt x="395" y="792"/>
                      <a:pt x="395" y="789"/>
                    </a:cubicBezTo>
                    <a:cubicBezTo>
                      <a:pt x="395" y="783"/>
                      <a:pt x="389" y="781"/>
                      <a:pt x="386" y="774"/>
                    </a:cubicBezTo>
                    <a:cubicBezTo>
                      <a:pt x="374" y="754"/>
                      <a:pt x="360" y="737"/>
                      <a:pt x="360" y="708"/>
                    </a:cubicBezTo>
                    <a:cubicBezTo>
                      <a:pt x="360" y="677"/>
                      <a:pt x="388" y="670"/>
                      <a:pt x="388" y="646"/>
                    </a:cubicBezTo>
                    <a:cubicBezTo>
                      <a:pt x="388" y="635"/>
                      <a:pt x="384" y="631"/>
                      <a:pt x="382" y="621"/>
                    </a:cubicBezTo>
                    <a:cubicBezTo>
                      <a:pt x="379" y="602"/>
                      <a:pt x="376" y="596"/>
                      <a:pt x="371" y="585"/>
                    </a:cubicBezTo>
                    <a:cubicBezTo>
                      <a:pt x="368" y="576"/>
                      <a:pt x="370" y="566"/>
                      <a:pt x="364" y="558"/>
                    </a:cubicBezTo>
                    <a:cubicBezTo>
                      <a:pt x="352" y="544"/>
                      <a:pt x="327" y="528"/>
                      <a:pt x="327" y="508"/>
                    </a:cubicBezTo>
                    <a:cubicBezTo>
                      <a:pt x="327" y="503"/>
                      <a:pt x="334" y="492"/>
                      <a:pt x="337" y="490"/>
                    </a:cubicBezTo>
                    <a:cubicBezTo>
                      <a:pt x="336" y="486"/>
                      <a:pt x="337" y="485"/>
                      <a:pt x="337" y="483"/>
                    </a:cubicBezTo>
                    <a:cubicBezTo>
                      <a:pt x="337" y="478"/>
                      <a:pt x="337" y="465"/>
                      <a:pt x="342" y="461"/>
                    </a:cubicBezTo>
                    <a:cubicBezTo>
                      <a:pt x="337" y="451"/>
                      <a:pt x="329" y="443"/>
                      <a:pt x="314" y="443"/>
                    </a:cubicBezTo>
                    <a:cubicBezTo>
                      <a:pt x="306" y="443"/>
                      <a:pt x="299" y="443"/>
                      <a:pt x="295" y="443"/>
                    </a:cubicBezTo>
                    <a:cubicBezTo>
                      <a:pt x="282" y="443"/>
                      <a:pt x="279" y="417"/>
                      <a:pt x="261" y="417"/>
                    </a:cubicBezTo>
                    <a:cubicBezTo>
                      <a:pt x="239" y="417"/>
                      <a:pt x="223" y="427"/>
                      <a:pt x="206" y="433"/>
                    </a:cubicBezTo>
                    <a:cubicBezTo>
                      <a:pt x="199" y="435"/>
                      <a:pt x="197" y="440"/>
                      <a:pt x="191" y="440"/>
                    </a:cubicBezTo>
                    <a:cubicBezTo>
                      <a:pt x="184" y="440"/>
                      <a:pt x="173" y="434"/>
                      <a:pt x="164" y="434"/>
                    </a:cubicBezTo>
                    <a:cubicBezTo>
                      <a:pt x="147" y="434"/>
                      <a:pt x="139" y="443"/>
                      <a:pt x="122" y="443"/>
                    </a:cubicBezTo>
                    <a:cubicBezTo>
                      <a:pt x="117" y="443"/>
                      <a:pt x="111" y="440"/>
                      <a:pt x="109" y="439"/>
                    </a:cubicBezTo>
                    <a:cubicBezTo>
                      <a:pt x="97" y="430"/>
                      <a:pt x="71" y="415"/>
                      <a:pt x="62" y="401"/>
                    </a:cubicBezTo>
                    <a:cubicBezTo>
                      <a:pt x="53" y="388"/>
                      <a:pt x="51" y="377"/>
                      <a:pt x="40" y="369"/>
                    </a:cubicBezTo>
                    <a:cubicBezTo>
                      <a:pt x="37" y="366"/>
                      <a:pt x="13" y="346"/>
                      <a:pt x="13" y="344"/>
                    </a:cubicBezTo>
                    <a:cubicBezTo>
                      <a:pt x="11" y="341"/>
                      <a:pt x="10" y="340"/>
                      <a:pt x="7" y="338"/>
                    </a:cubicBezTo>
                    <a:cubicBezTo>
                      <a:pt x="9" y="338"/>
                      <a:pt x="9" y="338"/>
                      <a:pt x="9" y="338"/>
                    </a:cubicBezTo>
                    <a:cubicBezTo>
                      <a:pt x="9" y="331"/>
                      <a:pt x="7" y="328"/>
                      <a:pt x="7" y="324"/>
                    </a:cubicBezTo>
                    <a:cubicBezTo>
                      <a:pt x="7" y="317"/>
                      <a:pt x="3" y="315"/>
                      <a:pt x="0" y="309"/>
                    </a:cubicBezTo>
                    <a:cubicBezTo>
                      <a:pt x="10" y="304"/>
                      <a:pt x="18" y="280"/>
                      <a:pt x="18" y="269"/>
                    </a:cubicBezTo>
                    <a:cubicBezTo>
                      <a:pt x="18" y="250"/>
                      <a:pt x="10" y="238"/>
                      <a:pt x="10" y="220"/>
                    </a:cubicBezTo>
                    <a:cubicBezTo>
                      <a:pt x="10" y="211"/>
                      <a:pt x="20" y="206"/>
                      <a:pt x="22" y="199"/>
                    </a:cubicBezTo>
                    <a:cubicBezTo>
                      <a:pt x="28" y="182"/>
                      <a:pt x="41" y="158"/>
                      <a:pt x="52" y="144"/>
                    </a:cubicBezTo>
                    <a:cubicBezTo>
                      <a:pt x="58" y="135"/>
                      <a:pt x="69" y="136"/>
                      <a:pt x="77" y="132"/>
                    </a:cubicBezTo>
                    <a:cubicBezTo>
                      <a:pt x="84" y="128"/>
                      <a:pt x="95" y="119"/>
                      <a:pt x="97" y="112"/>
                    </a:cubicBezTo>
                    <a:cubicBezTo>
                      <a:pt x="102" y="96"/>
                      <a:pt x="96" y="89"/>
                      <a:pt x="104" y="77"/>
                    </a:cubicBezTo>
                    <a:cubicBezTo>
                      <a:pt x="116" y="63"/>
                      <a:pt x="131" y="49"/>
                      <a:pt x="142" y="36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45" y="31"/>
                      <a:pt x="146" y="27"/>
                      <a:pt x="150" y="24"/>
                    </a:cubicBezTo>
                    <a:cubicBezTo>
                      <a:pt x="161" y="32"/>
                      <a:pt x="172" y="35"/>
                      <a:pt x="187" y="35"/>
                    </a:cubicBezTo>
                    <a:cubicBezTo>
                      <a:pt x="197" y="35"/>
                      <a:pt x="198" y="29"/>
                      <a:pt x="204" y="27"/>
                    </a:cubicBezTo>
                    <a:cubicBezTo>
                      <a:pt x="221" y="18"/>
                      <a:pt x="254" y="6"/>
                      <a:pt x="273" y="6"/>
                    </a:cubicBezTo>
                    <a:cubicBezTo>
                      <a:pt x="280" y="6"/>
                      <a:pt x="285" y="10"/>
                      <a:pt x="289" y="10"/>
                    </a:cubicBezTo>
                    <a:cubicBezTo>
                      <a:pt x="294" y="10"/>
                      <a:pt x="301" y="4"/>
                      <a:pt x="307" y="4"/>
                    </a:cubicBezTo>
                    <a:cubicBezTo>
                      <a:pt x="313" y="4"/>
                      <a:pt x="316" y="7"/>
                      <a:pt x="321" y="7"/>
                    </a:cubicBezTo>
                    <a:cubicBezTo>
                      <a:pt x="329" y="7"/>
                      <a:pt x="330" y="0"/>
                      <a:pt x="338" y="0"/>
                    </a:cubicBezTo>
                    <a:cubicBezTo>
                      <a:pt x="347" y="0"/>
                      <a:pt x="344" y="8"/>
                      <a:pt x="351" y="8"/>
                    </a:cubicBezTo>
                    <a:cubicBezTo>
                      <a:pt x="354" y="8"/>
                      <a:pt x="355" y="6"/>
                      <a:pt x="358" y="6"/>
                    </a:cubicBezTo>
                    <a:cubicBezTo>
                      <a:pt x="358" y="12"/>
                      <a:pt x="351" y="11"/>
                      <a:pt x="351" y="17"/>
                    </a:cubicBezTo>
                    <a:cubicBezTo>
                      <a:pt x="351" y="21"/>
                      <a:pt x="357" y="23"/>
                      <a:pt x="357" y="27"/>
                    </a:cubicBezTo>
                    <a:cubicBezTo>
                      <a:pt x="357" y="33"/>
                      <a:pt x="351" y="37"/>
                      <a:pt x="351" y="44"/>
                    </a:cubicBezTo>
                    <a:cubicBezTo>
                      <a:pt x="351" y="55"/>
                      <a:pt x="363" y="64"/>
                      <a:pt x="371" y="64"/>
                    </a:cubicBezTo>
                    <a:cubicBezTo>
                      <a:pt x="377" y="64"/>
                      <a:pt x="380" y="64"/>
                      <a:pt x="384" y="64"/>
                    </a:cubicBezTo>
                    <a:cubicBezTo>
                      <a:pt x="412" y="64"/>
                      <a:pt x="423" y="100"/>
                      <a:pt x="455" y="100"/>
                    </a:cubicBezTo>
                    <a:cubicBezTo>
                      <a:pt x="459" y="100"/>
                      <a:pt x="464" y="95"/>
                      <a:pt x="464" y="93"/>
                    </a:cubicBezTo>
                    <a:cubicBezTo>
                      <a:pt x="464" y="90"/>
                      <a:pt x="464" y="87"/>
                      <a:pt x="464" y="84"/>
                    </a:cubicBezTo>
                    <a:cubicBezTo>
                      <a:pt x="464" y="70"/>
                      <a:pt x="475" y="70"/>
                      <a:pt x="488" y="66"/>
                    </a:cubicBezTo>
                    <a:lnTo>
                      <a:pt x="490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9" name="Group 274"/>
            <p:cNvGrpSpPr/>
            <p:nvPr/>
          </p:nvGrpSpPr>
          <p:grpSpPr>
            <a:xfrm>
              <a:off x="1203109" y="4175658"/>
              <a:ext cx="564818" cy="912220"/>
              <a:chOff x="3030538" y="2674938"/>
              <a:chExt cx="779463" cy="1258888"/>
            </a:xfrm>
            <a:solidFill>
              <a:schemeClr val="accent3"/>
            </a:solidFill>
          </p:grpSpPr>
          <p:sp>
            <p:nvSpPr>
              <p:cNvPr id="187" name="Freeform 22"/>
              <p:cNvSpPr>
                <a:spLocks/>
              </p:cNvSpPr>
              <p:nvPr/>
            </p:nvSpPr>
            <p:spPr bwMode="auto">
              <a:xfrm>
                <a:off x="3541713" y="2881313"/>
                <a:ext cx="39688" cy="317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0" y="4"/>
                  </a:cxn>
                  <a:cxn ang="0">
                    <a:pos x="27" y="5"/>
                  </a:cxn>
                  <a:cxn ang="0">
                    <a:pos x="30" y="9"/>
                  </a:cxn>
                  <a:cxn ang="0">
                    <a:pos x="18" y="23"/>
                  </a:cxn>
                  <a:cxn ang="0">
                    <a:pos x="0" y="11"/>
                  </a:cxn>
                  <a:cxn ang="0">
                    <a:pos x="9" y="0"/>
                  </a:cxn>
                  <a:cxn ang="0">
                    <a:pos x="10" y="0"/>
                  </a:cxn>
                </a:cxnLst>
                <a:rect l="0" t="0" r="r" b="b"/>
                <a:pathLst>
                  <a:path w="30" h="23">
                    <a:moveTo>
                      <a:pt x="10" y="0"/>
                    </a:moveTo>
                    <a:cubicBezTo>
                      <a:pt x="13" y="1"/>
                      <a:pt x="16" y="4"/>
                      <a:pt x="20" y="4"/>
                    </a:cubicBezTo>
                    <a:cubicBezTo>
                      <a:pt x="21" y="9"/>
                      <a:pt x="25" y="5"/>
                      <a:pt x="27" y="5"/>
                    </a:cubicBezTo>
                    <a:cubicBezTo>
                      <a:pt x="29" y="5"/>
                      <a:pt x="30" y="8"/>
                      <a:pt x="30" y="9"/>
                    </a:cubicBezTo>
                    <a:cubicBezTo>
                      <a:pt x="30" y="12"/>
                      <a:pt x="23" y="23"/>
                      <a:pt x="18" y="23"/>
                    </a:cubicBezTo>
                    <a:cubicBezTo>
                      <a:pt x="11" y="23"/>
                      <a:pt x="0" y="15"/>
                      <a:pt x="0" y="11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8" name="Freeform 23"/>
              <p:cNvSpPr>
                <a:spLocks/>
              </p:cNvSpPr>
              <p:nvPr/>
            </p:nvSpPr>
            <p:spPr bwMode="auto">
              <a:xfrm>
                <a:off x="3030538" y="2674938"/>
                <a:ext cx="779463" cy="1258888"/>
              </a:xfrm>
              <a:custGeom>
                <a:avLst/>
                <a:gdLst/>
                <a:ahLst/>
                <a:cxnLst>
                  <a:cxn ang="0">
                    <a:pos x="46" y="91"/>
                  </a:cxn>
                  <a:cxn ang="0">
                    <a:pos x="51" y="51"/>
                  </a:cxn>
                  <a:cxn ang="0">
                    <a:pos x="59" y="46"/>
                  </a:cxn>
                  <a:cxn ang="0">
                    <a:pos x="82" y="18"/>
                  </a:cxn>
                  <a:cxn ang="0">
                    <a:pos x="128" y="6"/>
                  </a:cxn>
                  <a:cxn ang="0">
                    <a:pos x="126" y="42"/>
                  </a:cxn>
                  <a:cxn ang="0">
                    <a:pos x="136" y="13"/>
                  </a:cxn>
                  <a:cxn ang="0">
                    <a:pos x="146" y="5"/>
                  </a:cxn>
                  <a:cxn ang="0">
                    <a:pos x="194" y="24"/>
                  </a:cxn>
                  <a:cxn ang="0">
                    <a:pos x="227" y="20"/>
                  </a:cxn>
                  <a:cxn ang="0">
                    <a:pos x="233" y="26"/>
                  </a:cxn>
                  <a:cxn ang="0">
                    <a:pos x="270" y="50"/>
                  </a:cxn>
                  <a:cxn ang="0">
                    <a:pos x="328" y="84"/>
                  </a:cxn>
                  <a:cxn ang="0">
                    <a:pos x="354" y="89"/>
                  </a:cxn>
                  <a:cxn ang="0">
                    <a:pos x="389" y="130"/>
                  </a:cxn>
                  <a:cxn ang="0">
                    <a:pos x="383" y="170"/>
                  </a:cxn>
                  <a:cxn ang="0">
                    <a:pos x="403" y="185"/>
                  </a:cxn>
                  <a:cxn ang="0">
                    <a:pos x="454" y="175"/>
                  </a:cxn>
                  <a:cxn ang="0">
                    <a:pos x="467" y="191"/>
                  </a:cxn>
                  <a:cxn ang="0">
                    <a:pos x="513" y="191"/>
                  </a:cxn>
                  <a:cxn ang="0">
                    <a:pos x="575" y="220"/>
                  </a:cxn>
                  <a:cxn ang="0">
                    <a:pos x="549" y="310"/>
                  </a:cxn>
                  <a:cxn ang="0">
                    <a:pos x="532" y="374"/>
                  </a:cxn>
                  <a:cxn ang="0">
                    <a:pos x="522" y="405"/>
                  </a:cxn>
                  <a:cxn ang="0">
                    <a:pos x="485" y="449"/>
                  </a:cxn>
                  <a:cxn ang="0">
                    <a:pos x="429" y="474"/>
                  </a:cxn>
                  <a:cxn ang="0">
                    <a:pos x="412" y="524"/>
                  </a:cxn>
                  <a:cxn ang="0">
                    <a:pos x="388" y="559"/>
                  </a:cxn>
                  <a:cxn ang="0">
                    <a:pos x="311" y="614"/>
                  </a:cxn>
                  <a:cxn ang="0">
                    <a:pos x="297" y="619"/>
                  </a:cxn>
                  <a:cxn ang="0">
                    <a:pos x="308" y="654"/>
                  </a:cxn>
                  <a:cxn ang="0">
                    <a:pos x="244" y="677"/>
                  </a:cxn>
                  <a:cxn ang="0">
                    <a:pos x="240" y="707"/>
                  </a:cxn>
                  <a:cxn ang="0">
                    <a:pos x="205" y="711"/>
                  </a:cxn>
                  <a:cxn ang="0">
                    <a:pos x="225" y="730"/>
                  </a:cxn>
                  <a:cxn ang="0">
                    <a:pos x="214" y="739"/>
                  </a:cxn>
                  <a:cxn ang="0">
                    <a:pos x="178" y="787"/>
                  </a:cxn>
                  <a:cxn ang="0">
                    <a:pos x="176" y="846"/>
                  </a:cxn>
                  <a:cxn ang="0">
                    <a:pos x="161" y="884"/>
                  </a:cxn>
                  <a:cxn ang="0">
                    <a:pos x="200" y="935"/>
                  </a:cxn>
                  <a:cxn ang="0">
                    <a:pos x="169" y="945"/>
                  </a:cxn>
                  <a:cxn ang="0">
                    <a:pos x="127" y="921"/>
                  </a:cxn>
                  <a:cxn ang="0">
                    <a:pos x="92" y="903"/>
                  </a:cxn>
                  <a:cxn ang="0">
                    <a:pos x="93" y="889"/>
                  </a:cxn>
                  <a:cxn ang="0">
                    <a:pos x="84" y="857"/>
                  </a:cxn>
                  <a:cxn ang="0">
                    <a:pos x="82" y="791"/>
                  </a:cxn>
                  <a:cxn ang="0">
                    <a:pos x="86" y="782"/>
                  </a:cxn>
                  <a:cxn ang="0">
                    <a:pos x="112" y="718"/>
                  </a:cxn>
                  <a:cxn ang="0">
                    <a:pos x="95" y="708"/>
                  </a:cxn>
                  <a:cxn ang="0">
                    <a:pos x="102" y="680"/>
                  </a:cxn>
                  <a:cxn ang="0">
                    <a:pos x="114" y="626"/>
                  </a:cxn>
                  <a:cxn ang="0">
                    <a:pos x="124" y="562"/>
                  </a:cxn>
                  <a:cxn ang="0">
                    <a:pos x="136" y="494"/>
                  </a:cxn>
                  <a:cxn ang="0">
                    <a:pos x="143" y="434"/>
                  </a:cxn>
                  <a:cxn ang="0">
                    <a:pos x="104" y="370"/>
                  </a:cxn>
                  <a:cxn ang="0">
                    <a:pos x="62" y="330"/>
                  </a:cxn>
                  <a:cxn ang="0">
                    <a:pos x="28" y="261"/>
                  </a:cxn>
                  <a:cxn ang="0">
                    <a:pos x="11" y="242"/>
                  </a:cxn>
                  <a:cxn ang="0">
                    <a:pos x="18" y="191"/>
                  </a:cxn>
                  <a:cxn ang="0">
                    <a:pos x="14" y="148"/>
                  </a:cxn>
                  <a:cxn ang="0">
                    <a:pos x="47" y="106"/>
                  </a:cxn>
                </a:cxnLst>
                <a:rect l="0" t="0" r="r" b="b"/>
                <a:pathLst>
                  <a:path w="586" h="945">
                    <a:moveTo>
                      <a:pt x="49" y="103"/>
                    </a:moveTo>
                    <a:cubicBezTo>
                      <a:pt x="49" y="102"/>
                      <a:pt x="49" y="101"/>
                      <a:pt x="49" y="100"/>
                    </a:cubicBezTo>
                    <a:cubicBezTo>
                      <a:pt x="49" y="97"/>
                      <a:pt x="46" y="94"/>
                      <a:pt x="46" y="91"/>
                    </a:cubicBezTo>
                    <a:cubicBezTo>
                      <a:pt x="46" y="85"/>
                      <a:pt x="48" y="84"/>
                      <a:pt x="48" y="79"/>
                    </a:cubicBezTo>
                    <a:cubicBezTo>
                      <a:pt x="48" y="70"/>
                      <a:pt x="40" y="71"/>
                      <a:pt x="40" y="63"/>
                    </a:cubicBezTo>
                    <a:cubicBezTo>
                      <a:pt x="40" y="57"/>
                      <a:pt x="49" y="55"/>
                      <a:pt x="51" y="51"/>
                    </a:cubicBezTo>
                    <a:cubicBezTo>
                      <a:pt x="55" y="52"/>
                      <a:pt x="53" y="52"/>
                      <a:pt x="57" y="51"/>
                    </a:cubicBezTo>
                    <a:cubicBezTo>
                      <a:pt x="57" y="50"/>
                      <a:pt x="57" y="49"/>
                      <a:pt x="57" y="48"/>
                    </a:cubicBezTo>
                    <a:cubicBezTo>
                      <a:pt x="57" y="48"/>
                      <a:pt x="58" y="46"/>
                      <a:pt x="59" y="46"/>
                    </a:cubicBezTo>
                    <a:cubicBezTo>
                      <a:pt x="59" y="42"/>
                      <a:pt x="64" y="40"/>
                      <a:pt x="66" y="39"/>
                    </a:cubicBezTo>
                    <a:cubicBezTo>
                      <a:pt x="69" y="37"/>
                      <a:pt x="69" y="31"/>
                      <a:pt x="70" y="28"/>
                    </a:cubicBezTo>
                    <a:cubicBezTo>
                      <a:pt x="72" y="21"/>
                      <a:pt x="76" y="19"/>
                      <a:pt x="82" y="18"/>
                    </a:cubicBezTo>
                    <a:cubicBezTo>
                      <a:pt x="93" y="14"/>
                      <a:pt x="100" y="12"/>
                      <a:pt x="111" y="9"/>
                    </a:cubicBezTo>
                    <a:cubicBezTo>
                      <a:pt x="117" y="7"/>
                      <a:pt x="118" y="0"/>
                      <a:pt x="124" y="0"/>
                    </a:cubicBezTo>
                    <a:cubicBezTo>
                      <a:pt x="126" y="0"/>
                      <a:pt x="128" y="5"/>
                      <a:pt x="128" y="6"/>
                    </a:cubicBezTo>
                    <a:cubicBezTo>
                      <a:pt x="128" y="9"/>
                      <a:pt x="125" y="11"/>
                      <a:pt x="123" y="11"/>
                    </a:cubicBezTo>
                    <a:cubicBezTo>
                      <a:pt x="122" y="18"/>
                      <a:pt x="119" y="25"/>
                      <a:pt x="119" y="29"/>
                    </a:cubicBezTo>
                    <a:cubicBezTo>
                      <a:pt x="119" y="34"/>
                      <a:pt x="122" y="42"/>
                      <a:pt x="126" y="42"/>
                    </a:cubicBezTo>
                    <a:cubicBezTo>
                      <a:pt x="128" y="42"/>
                      <a:pt x="131" y="37"/>
                      <a:pt x="131" y="35"/>
                    </a:cubicBezTo>
                    <a:cubicBezTo>
                      <a:pt x="131" y="30"/>
                      <a:pt x="125" y="27"/>
                      <a:pt x="125" y="21"/>
                    </a:cubicBezTo>
                    <a:cubicBezTo>
                      <a:pt x="125" y="15"/>
                      <a:pt x="132" y="16"/>
                      <a:pt x="136" y="13"/>
                    </a:cubicBezTo>
                    <a:cubicBezTo>
                      <a:pt x="147" y="13"/>
                      <a:pt x="147" y="13"/>
                      <a:pt x="147" y="13"/>
                    </a:cubicBezTo>
                    <a:cubicBezTo>
                      <a:pt x="145" y="8"/>
                      <a:pt x="139" y="10"/>
                      <a:pt x="139" y="5"/>
                    </a:cubicBezTo>
                    <a:cubicBezTo>
                      <a:pt x="146" y="5"/>
                      <a:pt x="146" y="5"/>
                      <a:pt x="146" y="5"/>
                    </a:cubicBezTo>
                    <a:cubicBezTo>
                      <a:pt x="148" y="12"/>
                      <a:pt x="158" y="14"/>
                      <a:pt x="165" y="16"/>
                    </a:cubicBezTo>
                    <a:cubicBezTo>
                      <a:pt x="165" y="20"/>
                      <a:pt x="167" y="23"/>
                      <a:pt x="170" y="24"/>
                    </a:cubicBezTo>
                    <a:cubicBezTo>
                      <a:pt x="177" y="24"/>
                      <a:pt x="190" y="24"/>
                      <a:pt x="194" y="24"/>
                    </a:cubicBezTo>
                    <a:cubicBezTo>
                      <a:pt x="194" y="28"/>
                      <a:pt x="199" y="29"/>
                      <a:pt x="203" y="29"/>
                    </a:cubicBezTo>
                    <a:cubicBezTo>
                      <a:pt x="209" y="28"/>
                      <a:pt x="214" y="28"/>
                      <a:pt x="216" y="22"/>
                    </a:cubicBezTo>
                    <a:cubicBezTo>
                      <a:pt x="217" y="21"/>
                      <a:pt x="226" y="21"/>
                      <a:pt x="227" y="20"/>
                    </a:cubicBezTo>
                    <a:cubicBezTo>
                      <a:pt x="232" y="20"/>
                      <a:pt x="240" y="21"/>
                      <a:pt x="240" y="21"/>
                    </a:cubicBezTo>
                    <a:cubicBezTo>
                      <a:pt x="238" y="23"/>
                      <a:pt x="234" y="23"/>
                      <a:pt x="233" y="22"/>
                    </a:cubicBezTo>
                    <a:cubicBezTo>
                      <a:pt x="233" y="26"/>
                      <a:pt x="233" y="26"/>
                      <a:pt x="233" y="26"/>
                    </a:cubicBezTo>
                    <a:cubicBezTo>
                      <a:pt x="236" y="32"/>
                      <a:pt x="245" y="33"/>
                      <a:pt x="252" y="36"/>
                    </a:cubicBezTo>
                    <a:cubicBezTo>
                      <a:pt x="258" y="37"/>
                      <a:pt x="256" y="44"/>
                      <a:pt x="258" y="50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79" y="58"/>
                      <a:pt x="283" y="57"/>
                      <a:pt x="288" y="68"/>
                    </a:cubicBezTo>
                    <a:cubicBezTo>
                      <a:pt x="289" y="70"/>
                      <a:pt x="293" y="70"/>
                      <a:pt x="295" y="70"/>
                    </a:cubicBezTo>
                    <a:cubicBezTo>
                      <a:pt x="298" y="83"/>
                      <a:pt x="316" y="81"/>
                      <a:pt x="328" y="84"/>
                    </a:cubicBezTo>
                    <a:cubicBezTo>
                      <a:pt x="340" y="84"/>
                      <a:pt x="340" y="84"/>
                      <a:pt x="340" y="84"/>
                    </a:cubicBezTo>
                    <a:cubicBezTo>
                      <a:pt x="343" y="85"/>
                      <a:pt x="350" y="89"/>
                      <a:pt x="354" y="89"/>
                    </a:cubicBezTo>
                    <a:cubicBezTo>
                      <a:pt x="354" y="89"/>
                      <a:pt x="354" y="89"/>
                      <a:pt x="354" y="89"/>
                    </a:cubicBezTo>
                    <a:cubicBezTo>
                      <a:pt x="355" y="89"/>
                      <a:pt x="356" y="89"/>
                      <a:pt x="357" y="89"/>
                    </a:cubicBezTo>
                    <a:cubicBezTo>
                      <a:pt x="364" y="89"/>
                      <a:pt x="373" y="104"/>
                      <a:pt x="381" y="106"/>
                    </a:cubicBezTo>
                    <a:cubicBezTo>
                      <a:pt x="381" y="111"/>
                      <a:pt x="386" y="125"/>
                      <a:pt x="389" y="130"/>
                    </a:cubicBezTo>
                    <a:cubicBezTo>
                      <a:pt x="391" y="134"/>
                      <a:pt x="397" y="134"/>
                      <a:pt x="397" y="139"/>
                    </a:cubicBezTo>
                    <a:cubicBezTo>
                      <a:pt x="390" y="148"/>
                      <a:pt x="377" y="152"/>
                      <a:pt x="377" y="165"/>
                    </a:cubicBezTo>
                    <a:cubicBezTo>
                      <a:pt x="377" y="170"/>
                      <a:pt x="381" y="169"/>
                      <a:pt x="383" y="170"/>
                    </a:cubicBezTo>
                    <a:cubicBezTo>
                      <a:pt x="387" y="172"/>
                      <a:pt x="390" y="176"/>
                      <a:pt x="390" y="180"/>
                    </a:cubicBezTo>
                    <a:cubicBezTo>
                      <a:pt x="401" y="180"/>
                      <a:pt x="401" y="180"/>
                      <a:pt x="401" y="180"/>
                    </a:cubicBezTo>
                    <a:cubicBezTo>
                      <a:pt x="401" y="182"/>
                      <a:pt x="402" y="185"/>
                      <a:pt x="403" y="185"/>
                    </a:cubicBezTo>
                    <a:cubicBezTo>
                      <a:pt x="405" y="185"/>
                      <a:pt x="407" y="182"/>
                      <a:pt x="408" y="180"/>
                    </a:cubicBezTo>
                    <a:cubicBezTo>
                      <a:pt x="413" y="173"/>
                      <a:pt x="418" y="164"/>
                      <a:pt x="425" y="164"/>
                    </a:cubicBezTo>
                    <a:cubicBezTo>
                      <a:pt x="433" y="164"/>
                      <a:pt x="449" y="172"/>
                      <a:pt x="454" y="175"/>
                    </a:cubicBezTo>
                    <a:cubicBezTo>
                      <a:pt x="458" y="178"/>
                      <a:pt x="462" y="177"/>
                      <a:pt x="463" y="180"/>
                    </a:cubicBezTo>
                    <a:cubicBezTo>
                      <a:pt x="464" y="184"/>
                      <a:pt x="464" y="187"/>
                      <a:pt x="464" y="191"/>
                    </a:cubicBezTo>
                    <a:cubicBezTo>
                      <a:pt x="467" y="191"/>
                      <a:pt x="467" y="191"/>
                      <a:pt x="467" y="191"/>
                    </a:cubicBezTo>
                    <a:cubicBezTo>
                      <a:pt x="471" y="190"/>
                      <a:pt x="472" y="186"/>
                      <a:pt x="476" y="186"/>
                    </a:cubicBezTo>
                    <a:cubicBezTo>
                      <a:pt x="486" y="186"/>
                      <a:pt x="487" y="194"/>
                      <a:pt x="496" y="194"/>
                    </a:cubicBezTo>
                    <a:cubicBezTo>
                      <a:pt x="513" y="191"/>
                      <a:pt x="513" y="191"/>
                      <a:pt x="513" y="191"/>
                    </a:cubicBezTo>
                    <a:cubicBezTo>
                      <a:pt x="521" y="193"/>
                      <a:pt x="529" y="196"/>
                      <a:pt x="534" y="198"/>
                    </a:cubicBezTo>
                    <a:cubicBezTo>
                      <a:pt x="538" y="205"/>
                      <a:pt x="551" y="217"/>
                      <a:pt x="558" y="220"/>
                    </a:cubicBezTo>
                    <a:cubicBezTo>
                      <a:pt x="565" y="221"/>
                      <a:pt x="569" y="219"/>
                      <a:pt x="575" y="220"/>
                    </a:cubicBezTo>
                    <a:cubicBezTo>
                      <a:pt x="584" y="223"/>
                      <a:pt x="586" y="232"/>
                      <a:pt x="586" y="242"/>
                    </a:cubicBezTo>
                    <a:cubicBezTo>
                      <a:pt x="586" y="274"/>
                      <a:pt x="568" y="283"/>
                      <a:pt x="556" y="301"/>
                    </a:cubicBezTo>
                    <a:cubicBezTo>
                      <a:pt x="553" y="305"/>
                      <a:pt x="551" y="306"/>
                      <a:pt x="549" y="310"/>
                    </a:cubicBezTo>
                    <a:cubicBezTo>
                      <a:pt x="544" y="317"/>
                      <a:pt x="540" y="317"/>
                      <a:pt x="535" y="322"/>
                    </a:cubicBezTo>
                    <a:cubicBezTo>
                      <a:pt x="529" y="328"/>
                      <a:pt x="535" y="343"/>
                      <a:pt x="535" y="353"/>
                    </a:cubicBezTo>
                    <a:cubicBezTo>
                      <a:pt x="535" y="361"/>
                      <a:pt x="532" y="369"/>
                      <a:pt x="532" y="374"/>
                    </a:cubicBezTo>
                    <a:cubicBezTo>
                      <a:pt x="532" y="377"/>
                      <a:pt x="530" y="378"/>
                      <a:pt x="530" y="380"/>
                    </a:cubicBezTo>
                    <a:cubicBezTo>
                      <a:pt x="528" y="382"/>
                      <a:pt x="524" y="386"/>
                      <a:pt x="524" y="390"/>
                    </a:cubicBezTo>
                    <a:cubicBezTo>
                      <a:pt x="524" y="394"/>
                      <a:pt x="523" y="403"/>
                      <a:pt x="522" y="405"/>
                    </a:cubicBezTo>
                    <a:cubicBezTo>
                      <a:pt x="515" y="415"/>
                      <a:pt x="513" y="419"/>
                      <a:pt x="506" y="428"/>
                    </a:cubicBezTo>
                    <a:cubicBezTo>
                      <a:pt x="505" y="431"/>
                      <a:pt x="505" y="436"/>
                      <a:pt x="504" y="438"/>
                    </a:cubicBezTo>
                    <a:cubicBezTo>
                      <a:pt x="502" y="443"/>
                      <a:pt x="492" y="449"/>
                      <a:pt x="485" y="449"/>
                    </a:cubicBezTo>
                    <a:cubicBezTo>
                      <a:pt x="476" y="449"/>
                      <a:pt x="470" y="449"/>
                      <a:pt x="463" y="452"/>
                    </a:cubicBezTo>
                    <a:cubicBezTo>
                      <a:pt x="461" y="453"/>
                      <a:pt x="460" y="455"/>
                      <a:pt x="459" y="457"/>
                    </a:cubicBezTo>
                    <a:cubicBezTo>
                      <a:pt x="448" y="467"/>
                      <a:pt x="437" y="461"/>
                      <a:pt x="429" y="474"/>
                    </a:cubicBezTo>
                    <a:cubicBezTo>
                      <a:pt x="426" y="479"/>
                      <a:pt x="420" y="479"/>
                      <a:pt x="416" y="483"/>
                    </a:cubicBezTo>
                    <a:cubicBezTo>
                      <a:pt x="411" y="489"/>
                      <a:pt x="412" y="495"/>
                      <a:pt x="412" y="503"/>
                    </a:cubicBezTo>
                    <a:cubicBezTo>
                      <a:pt x="412" y="524"/>
                      <a:pt x="412" y="524"/>
                      <a:pt x="412" y="524"/>
                    </a:cubicBezTo>
                    <a:cubicBezTo>
                      <a:pt x="403" y="528"/>
                      <a:pt x="398" y="536"/>
                      <a:pt x="394" y="545"/>
                    </a:cubicBezTo>
                    <a:cubicBezTo>
                      <a:pt x="394" y="545"/>
                      <a:pt x="394" y="545"/>
                      <a:pt x="394" y="545"/>
                    </a:cubicBezTo>
                    <a:cubicBezTo>
                      <a:pt x="391" y="550"/>
                      <a:pt x="391" y="553"/>
                      <a:pt x="388" y="559"/>
                    </a:cubicBezTo>
                    <a:cubicBezTo>
                      <a:pt x="380" y="571"/>
                      <a:pt x="371" y="572"/>
                      <a:pt x="364" y="584"/>
                    </a:cubicBezTo>
                    <a:cubicBezTo>
                      <a:pt x="355" y="597"/>
                      <a:pt x="351" y="619"/>
                      <a:pt x="331" y="619"/>
                    </a:cubicBezTo>
                    <a:cubicBezTo>
                      <a:pt x="324" y="619"/>
                      <a:pt x="314" y="614"/>
                      <a:pt x="311" y="614"/>
                    </a:cubicBezTo>
                    <a:cubicBezTo>
                      <a:pt x="305" y="614"/>
                      <a:pt x="299" y="609"/>
                      <a:pt x="293" y="609"/>
                    </a:cubicBezTo>
                    <a:cubicBezTo>
                      <a:pt x="291" y="609"/>
                      <a:pt x="289" y="610"/>
                      <a:pt x="289" y="611"/>
                    </a:cubicBezTo>
                    <a:cubicBezTo>
                      <a:pt x="289" y="615"/>
                      <a:pt x="296" y="617"/>
                      <a:pt x="297" y="619"/>
                    </a:cubicBezTo>
                    <a:cubicBezTo>
                      <a:pt x="300" y="622"/>
                      <a:pt x="300" y="627"/>
                      <a:pt x="302" y="632"/>
                    </a:cubicBezTo>
                    <a:cubicBezTo>
                      <a:pt x="304" y="637"/>
                      <a:pt x="311" y="637"/>
                      <a:pt x="311" y="642"/>
                    </a:cubicBezTo>
                    <a:cubicBezTo>
                      <a:pt x="311" y="647"/>
                      <a:pt x="311" y="650"/>
                      <a:pt x="308" y="654"/>
                    </a:cubicBezTo>
                    <a:cubicBezTo>
                      <a:pt x="304" y="660"/>
                      <a:pt x="301" y="663"/>
                      <a:pt x="297" y="667"/>
                    </a:cubicBezTo>
                    <a:cubicBezTo>
                      <a:pt x="289" y="675"/>
                      <a:pt x="280" y="673"/>
                      <a:pt x="270" y="676"/>
                    </a:cubicBezTo>
                    <a:cubicBezTo>
                      <a:pt x="263" y="678"/>
                      <a:pt x="248" y="673"/>
                      <a:pt x="244" y="677"/>
                    </a:cubicBezTo>
                    <a:cubicBezTo>
                      <a:pt x="238" y="683"/>
                      <a:pt x="243" y="696"/>
                      <a:pt x="240" y="703"/>
                    </a:cubicBezTo>
                    <a:cubicBezTo>
                      <a:pt x="240" y="702"/>
                      <a:pt x="240" y="702"/>
                      <a:pt x="240" y="702"/>
                    </a:cubicBezTo>
                    <a:cubicBezTo>
                      <a:pt x="240" y="703"/>
                      <a:pt x="240" y="706"/>
                      <a:pt x="240" y="707"/>
                    </a:cubicBezTo>
                    <a:cubicBezTo>
                      <a:pt x="240" y="709"/>
                      <a:pt x="233" y="712"/>
                      <a:pt x="229" y="712"/>
                    </a:cubicBezTo>
                    <a:cubicBezTo>
                      <a:pt x="220" y="712"/>
                      <a:pt x="218" y="706"/>
                      <a:pt x="210" y="706"/>
                    </a:cubicBezTo>
                    <a:cubicBezTo>
                      <a:pt x="207" y="706"/>
                      <a:pt x="205" y="709"/>
                      <a:pt x="205" y="711"/>
                    </a:cubicBezTo>
                    <a:cubicBezTo>
                      <a:pt x="205" y="717"/>
                      <a:pt x="211" y="729"/>
                      <a:pt x="214" y="729"/>
                    </a:cubicBezTo>
                    <a:cubicBezTo>
                      <a:pt x="217" y="729"/>
                      <a:pt x="219" y="726"/>
                      <a:pt x="221" y="726"/>
                    </a:cubicBezTo>
                    <a:cubicBezTo>
                      <a:pt x="222" y="728"/>
                      <a:pt x="225" y="728"/>
                      <a:pt x="225" y="730"/>
                    </a:cubicBezTo>
                    <a:cubicBezTo>
                      <a:pt x="225" y="733"/>
                      <a:pt x="221" y="736"/>
                      <a:pt x="220" y="736"/>
                    </a:cubicBezTo>
                    <a:cubicBezTo>
                      <a:pt x="215" y="736"/>
                      <a:pt x="213" y="732"/>
                      <a:pt x="209" y="732"/>
                    </a:cubicBezTo>
                    <a:cubicBezTo>
                      <a:pt x="209" y="737"/>
                      <a:pt x="211" y="738"/>
                      <a:pt x="214" y="739"/>
                    </a:cubicBezTo>
                    <a:cubicBezTo>
                      <a:pt x="206" y="747"/>
                      <a:pt x="206" y="755"/>
                      <a:pt x="203" y="766"/>
                    </a:cubicBezTo>
                    <a:cubicBezTo>
                      <a:pt x="202" y="770"/>
                      <a:pt x="194" y="771"/>
                      <a:pt x="191" y="771"/>
                    </a:cubicBezTo>
                    <a:cubicBezTo>
                      <a:pt x="184" y="773"/>
                      <a:pt x="178" y="779"/>
                      <a:pt x="178" y="787"/>
                    </a:cubicBezTo>
                    <a:cubicBezTo>
                      <a:pt x="178" y="804"/>
                      <a:pt x="198" y="798"/>
                      <a:pt x="198" y="811"/>
                    </a:cubicBezTo>
                    <a:cubicBezTo>
                      <a:pt x="198" y="824"/>
                      <a:pt x="187" y="825"/>
                      <a:pt x="181" y="831"/>
                    </a:cubicBezTo>
                    <a:cubicBezTo>
                      <a:pt x="177" y="835"/>
                      <a:pt x="178" y="841"/>
                      <a:pt x="176" y="846"/>
                    </a:cubicBezTo>
                    <a:cubicBezTo>
                      <a:pt x="173" y="852"/>
                      <a:pt x="166" y="850"/>
                      <a:pt x="162" y="854"/>
                    </a:cubicBezTo>
                    <a:cubicBezTo>
                      <a:pt x="156" y="859"/>
                      <a:pt x="154" y="865"/>
                      <a:pt x="154" y="874"/>
                    </a:cubicBezTo>
                    <a:cubicBezTo>
                      <a:pt x="154" y="878"/>
                      <a:pt x="158" y="883"/>
                      <a:pt x="161" y="884"/>
                    </a:cubicBezTo>
                    <a:cubicBezTo>
                      <a:pt x="169" y="888"/>
                      <a:pt x="168" y="908"/>
                      <a:pt x="174" y="914"/>
                    </a:cubicBezTo>
                    <a:cubicBezTo>
                      <a:pt x="184" y="924"/>
                      <a:pt x="196" y="928"/>
                      <a:pt x="207" y="934"/>
                    </a:cubicBezTo>
                    <a:cubicBezTo>
                      <a:pt x="206" y="936"/>
                      <a:pt x="203" y="935"/>
                      <a:pt x="200" y="935"/>
                    </a:cubicBezTo>
                    <a:cubicBezTo>
                      <a:pt x="194" y="935"/>
                      <a:pt x="183" y="943"/>
                      <a:pt x="179" y="943"/>
                    </a:cubicBezTo>
                    <a:cubicBezTo>
                      <a:pt x="176" y="943"/>
                      <a:pt x="176" y="943"/>
                      <a:pt x="174" y="943"/>
                    </a:cubicBezTo>
                    <a:cubicBezTo>
                      <a:pt x="173" y="943"/>
                      <a:pt x="171" y="945"/>
                      <a:pt x="169" y="945"/>
                    </a:cubicBezTo>
                    <a:cubicBezTo>
                      <a:pt x="165" y="945"/>
                      <a:pt x="162" y="945"/>
                      <a:pt x="157" y="945"/>
                    </a:cubicBezTo>
                    <a:cubicBezTo>
                      <a:pt x="147" y="945"/>
                      <a:pt x="151" y="933"/>
                      <a:pt x="143" y="931"/>
                    </a:cubicBezTo>
                    <a:cubicBezTo>
                      <a:pt x="137" y="929"/>
                      <a:pt x="127" y="929"/>
                      <a:pt x="127" y="921"/>
                    </a:cubicBezTo>
                    <a:cubicBezTo>
                      <a:pt x="124" y="921"/>
                      <a:pt x="122" y="921"/>
                      <a:pt x="119" y="921"/>
                    </a:cubicBezTo>
                    <a:cubicBezTo>
                      <a:pt x="115" y="921"/>
                      <a:pt x="114" y="917"/>
                      <a:pt x="114" y="915"/>
                    </a:cubicBezTo>
                    <a:cubicBezTo>
                      <a:pt x="102" y="915"/>
                      <a:pt x="98" y="909"/>
                      <a:pt x="92" y="903"/>
                    </a:cubicBezTo>
                    <a:cubicBezTo>
                      <a:pt x="91" y="902"/>
                      <a:pt x="88" y="900"/>
                      <a:pt x="88" y="899"/>
                    </a:cubicBezTo>
                    <a:cubicBezTo>
                      <a:pt x="88" y="895"/>
                      <a:pt x="96" y="895"/>
                      <a:pt x="97" y="891"/>
                    </a:cubicBezTo>
                    <a:cubicBezTo>
                      <a:pt x="95" y="891"/>
                      <a:pt x="94" y="890"/>
                      <a:pt x="93" y="889"/>
                    </a:cubicBezTo>
                    <a:cubicBezTo>
                      <a:pt x="94" y="887"/>
                      <a:pt x="96" y="884"/>
                      <a:pt x="96" y="882"/>
                    </a:cubicBezTo>
                    <a:cubicBezTo>
                      <a:pt x="96" y="871"/>
                      <a:pt x="84" y="873"/>
                      <a:pt x="84" y="863"/>
                    </a:cubicBezTo>
                    <a:cubicBezTo>
                      <a:pt x="84" y="860"/>
                      <a:pt x="84" y="859"/>
                      <a:pt x="84" y="857"/>
                    </a:cubicBezTo>
                    <a:cubicBezTo>
                      <a:pt x="84" y="848"/>
                      <a:pt x="78" y="832"/>
                      <a:pt x="78" y="825"/>
                    </a:cubicBezTo>
                    <a:cubicBezTo>
                      <a:pt x="78" y="817"/>
                      <a:pt x="88" y="814"/>
                      <a:pt x="88" y="807"/>
                    </a:cubicBezTo>
                    <a:cubicBezTo>
                      <a:pt x="88" y="803"/>
                      <a:pt x="83" y="796"/>
                      <a:pt x="82" y="791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4"/>
                      <a:pt x="84" y="782"/>
                      <a:pt x="86" y="782"/>
                    </a:cubicBezTo>
                    <a:cubicBezTo>
                      <a:pt x="94" y="782"/>
                      <a:pt x="91" y="790"/>
                      <a:pt x="98" y="790"/>
                    </a:cubicBezTo>
                    <a:cubicBezTo>
                      <a:pt x="112" y="725"/>
                      <a:pt x="112" y="725"/>
                      <a:pt x="112" y="725"/>
                    </a:cubicBezTo>
                    <a:cubicBezTo>
                      <a:pt x="112" y="718"/>
                      <a:pt x="112" y="718"/>
                      <a:pt x="112" y="718"/>
                    </a:cubicBezTo>
                    <a:cubicBezTo>
                      <a:pt x="111" y="718"/>
                      <a:pt x="109" y="717"/>
                      <a:pt x="108" y="718"/>
                    </a:cubicBezTo>
                    <a:cubicBezTo>
                      <a:pt x="105" y="719"/>
                      <a:pt x="105" y="723"/>
                      <a:pt x="102" y="723"/>
                    </a:cubicBezTo>
                    <a:cubicBezTo>
                      <a:pt x="98" y="723"/>
                      <a:pt x="95" y="713"/>
                      <a:pt x="95" y="708"/>
                    </a:cubicBezTo>
                    <a:cubicBezTo>
                      <a:pt x="95" y="699"/>
                      <a:pt x="98" y="696"/>
                      <a:pt x="100" y="688"/>
                    </a:cubicBezTo>
                    <a:cubicBezTo>
                      <a:pt x="103" y="688"/>
                      <a:pt x="104" y="687"/>
                      <a:pt x="104" y="685"/>
                    </a:cubicBezTo>
                    <a:cubicBezTo>
                      <a:pt x="104" y="683"/>
                      <a:pt x="102" y="680"/>
                      <a:pt x="102" y="680"/>
                    </a:cubicBezTo>
                    <a:cubicBezTo>
                      <a:pt x="100" y="680"/>
                      <a:pt x="99" y="668"/>
                      <a:pt x="99" y="665"/>
                    </a:cubicBezTo>
                    <a:cubicBezTo>
                      <a:pt x="99" y="655"/>
                      <a:pt x="106" y="645"/>
                      <a:pt x="109" y="639"/>
                    </a:cubicBezTo>
                    <a:cubicBezTo>
                      <a:pt x="111" y="635"/>
                      <a:pt x="112" y="629"/>
                      <a:pt x="114" y="626"/>
                    </a:cubicBezTo>
                    <a:cubicBezTo>
                      <a:pt x="116" y="624"/>
                      <a:pt x="118" y="625"/>
                      <a:pt x="118" y="623"/>
                    </a:cubicBezTo>
                    <a:cubicBezTo>
                      <a:pt x="121" y="613"/>
                      <a:pt x="121" y="605"/>
                      <a:pt x="124" y="595"/>
                    </a:cubicBezTo>
                    <a:cubicBezTo>
                      <a:pt x="124" y="562"/>
                      <a:pt x="124" y="562"/>
                      <a:pt x="124" y="562"/>
                    </a:cubicBezTo>
                    <a:cubicBezTo>
                      <a:pt x="121" y="554"/>
                      <a:pt x="126" y="548"/>
                      <a:pt x="126" y="541"/>
                    </a:cubicBezTo>
                    <a:cubicBezTo>
                      <a:pt x="126" y="524"/>
                      <a:pt x="136" y="513"/>
                      <a:pt x="136" y="498"/>
                    </a:cubicBezTo>
                    <a:cubicBezTo>
                      <a:pt x="136" y="497"/>
                      <a:pt x="136" y="495"/>
                      <a:pt x="136" y="494"/>
                    </a:cubicBezTo>
                    <a:cubicBezTo>
                      <a:pt x="136" y="491"/>
                      <a:pt x="138" y="483"/>
                      <a:pt x="139" y="478"/>
                    </a:cubicBezTo>
                    <a:cubicBezTo>
                      <a:pt x="139" y="465"/>
                      <a:pt x="139" y="465"/>
                      <a:pt x="139" y="459"/>
                    </a:cubicBezTo>
                    <a:cubicBezTo>
                      <a:pt x="139" y="453"/>
                      <a:pt x="143" y="441"/>
                      <a:pt x="143" y="434"/>
                    </a:cubicBezTo>
                    <a:cubicBezTo>
                      <a:pt x="143" y="429"/>
                      <a:pt x="141" y="403"/>
                      <a:pt x="140" y="399"/>
                    </a:cubicBezTo>
                    <a:cubicBezTo>
                      <a:pt x="136" y="388"/>
                      <a:pt x="128" y="381"/>
                      <a:pt x="121" y="377"/>
                    </a:cubicBezTo>
                    <a:cubicBezTo>
                      <a:pt x="114" y="374"/>
                      <a:pt x="109" y="375"/>
                      <a:pt x="104" y="370"/>
                    </a:cubicBezTo>
                    <a:cubicBezTo>
                      <a:pt x="99" y="365"/>
                      <a:pt x="96" y="363"/>
                      <a:pt x="90" y="362"/>
                    </a:cubicBezTo>
                    <a:cubicBezTo>
                      <a:pt x="78" y="358"/>
                      <a:pt x="72" y="351"/>
                      <a:pt x="64" y="343"/>
                    </a:cubicBezTo>
                    <a:cubicBezTo>
                      <a:pt x="60" y="340"/>
                      <a:pt x="62" y="335"/>
                      <a:pt x="62" y="330"/>
                    </a:cubicBezTo>
                    <a:cubicBezTo>
                      <a:pt x="62" y="323"/>
                      <a:pt x="55" y="319"/>
                      <a:pt x="53" y="313"/>
                    </a:cubicBezTo>
                    <a:cubicBezTo>
                      <a:pt x="50" y="302"/>
                      <a:pt x="41" y="294"/>
                      <a:pt x="38" y="285"/>
                    </a:cubicBezTo>
                    <a:cubicBezTo>
                      <a:pt x="35" y="275"/>
                      <a:pt x="32" y="269"/>
                      <a:pt x="28" y="261"/>
                    </a:cubicBezTo>
                    <a:cubicBezTo>
                      <a:pt x="27" y="258"/>
                      <a:pt x="24" y="259"/>
                      <a:pt x="23" y="257"/>
                    </a:cubicBezTo>
                    <a:cubicBezTo>
                      <a:pt x="20" y="254"/>
                      <a:pt x="19" y="248"/>
                      <a:pt x="17" y="245"/>
                    </a:cubicBezTo>
                    <a:cubicBezTo>
                      <a:pt x="16" y="242"/>
                      <a:pt x="12" y="243"/>
                      <a:pt x="11" y="242"/>
                    </a:cubicBezTo>
                    <a:cubicBezTo>
                      <a:pt x="6" y="237"/>
                      <a:pt x="0" y="228"/>
                      <a:pt x="0" y="220"/>
                    </a:cubicBezTo>
                    <a:cubicBezTo>
                      <a:pt x="0" y="215"/>
                      <a:pt x="3" y="209"/>
                      <a:pt x="5" y="207"/>
                    </a:cubicBezTo>
                    <a:cubicBezTo>
                      <a:pt x="8" y="200"/>
                      <a:pt x="16" y="198"/>
                      <a:pt x="18" y="191"/>
                    </a:cubicBezTo>
                    <a:cubicBezTo>
                      <a:pt x="14" y="189"/>
                      <a:pt x="15" y="191"/>
                      <a:pt x="12" y="191"/>
                    </a:cubicBezTo>
                    <a:cubicBezTo>
                      <a:pt x="5" y="191"/>
                      <a:pt x="5" y="182"/>
                      <a:pt x="5" y="176"/>
                    </a:cubicBezTo>
                    <a:cubicBezTo>
                      <a:pt x="5" y="166"/>
                      <a:pt x="16" y="168"/>
                      <a:pt x="14" y="148"/>
                    </a:cubicBezTo>
                    <a:cubicBezTo>
                      <a:pt x="26" y="148"/>
                      <a:pt x="29" y="136"/>
                      <a:pt x="32" y="129"/>
                    </a:cubicBezTo>
                    <a:cubicBezTo>
                      <a:pt x="37" y="119"/>
                      <a:pt x="49" y="123"/>
                      <a:pt x="51" y="111"/>
                    </a:cubicBezTo>
                    <a:cubicBezTo>
                      <a:pt x="49" y="110"/>
                      <a:pt x="47" y="107"/>
                      <a:pt x="47" y="106"/>
                    </a:cubicBezTo>
                    <a:cubicBezTo>
                      <a:pt x="49" y="103"/>
                      <a:pt x="49" y="103"/>
                      <a:pt x="49" y="10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0" name="Group 277"/>
            <p:cNvGrpSpPr/>
            <p:nvPr/>
          </p:nvGrpSpPr>
          <p:grpSpPr>
            <a:xfrm>
              <a:off x="156300" y="2933290"/>
              <a:ext cx="1877356" cy="1307938"/>
              <a:chOff x="1585913" y="960438"/>
              <a:chExt cx="2590800" cy="1804987"/>
            </a:xfrm>
            <a:solidFill>
              <a:schemeClr val="accent2"/>
            </a:solidFill>
          </p:grpSpPr>
          <p:sp>
            <p:nvSpPr>
              <p:cNvPr id="124" name="Freeform 21"/>
              <p:cNvSpPr>
                <a:spLocks/>
              </p:cNvSpPr>
              <p:nvPr/>
            </p:nvSpPr>
            <p:spPr bwMode="auto">
              <a:xfrm>
                <a:off x="3359150" y="2703513"/>
                <a:ext cx="12700" cy="1428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9" y="4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0"/>
                      <a:pt x="0" y="5"/>
                      <a:pt x="0" y="9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6" y="9"/>
                      <a:pt x="8" y="5"/>
                      <a:pt x="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5" name="Freeform 39"/>
              <p:cNvSpPr>
                <a:spLocks/>
              </p:cNvSpPr>
              <p:nvPr/>
            </p:nvSpPr>
            <p:spPr bwMode="auto">
              <a:xfrm>
                <a:off x="3989388" y="1552575"/>
                <a:ext cx="169863" cy="77788"/>
              </a:xfrm>
              <a:custGeom>
                <a:avLst/>
                <a:gdLst/>
                <a:ahLst/>
                <a:cxnLst>
                  <a:cxn ang="0">
                    <a:pos x="127" y="31"/>
                  </a:cxn>
                  <a:cxn ang="0">
                    <a:pos x="108" y="47"/>
                  </a:cxn>
                  <a:cxn ang="0">
                    <a:pos x="74" y="58"/>
                  </a:cxn>
                  <a:cxn ang="0">
                    <a:pos x="34" y="50"/>
                  </a:cxn>
                  <a:cxn ang="0">
                    <a:pos x="14" y="42"/>
                  </a:cxn>
                  <a:cxn ang="0">
                    <a:pos x="18" y="40"/>
                  </a:cxn>
                  <a:cxn ang="0">
                    <a:pos x="21" y="27"/>
                  </a:cxn>
                  <a:cxn ang="0">
                    <a:pos x="2" y="25"/>
                  </a:cxn>
                  <a:cxn ang="0">
                    <a:pos x="25" y="21"/>
                  </a:cxn>
                  <a:cxn ang="0">
                    <a:pos x="23" y="18"/>
                  </a:cxn>
                  <a:cxn ang="0">
                    <a:pos x="0" y="8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3" y="7"/>
                  </a:cxn>
                  <a:cxn ang="0">
                    <a:pos x="30" y="16"/>
                  </a:cxn>
                  <a:cxn ang="0">
                    <a:pos x="38" y="13"/>
                  </a:cxn>
                  <a:cxn ang="0">
                    <a:pos x="38" y="8"/>
                  </a:cxn>
                  <a:cxn ang="0">
                    <a:pos x="44" y="12"/>
                  </a:cxn>
                  <a:cxn ang="0">
                    <a:pos x="54" y="9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74" y="9"/>
                  </a:cxn>
                  <a:cxn ang="0">
                    <a:pos x="89" y="8"/>
                  </a:cxn>
                  <a:cxn ang="0">
                    <a:pos x="91" y="1"/>
                  </a:cxn>
                  <a:cxn ang="0">
                    <a:pos x="96" y="1"/>
                  </a:cxn>
                  <a:cxn ang="0">
                    <a:pos x="104" y="7"/>
                  </a:cxn>
                  <a:cxn ang="0">
                    <a:pos x="115" y="4"/>
                  </a:cxn>
                  <a:cxn ang="0">
                    <a:pos x="112" y="8"/>
                  </a:cxn>
                  <a:cxn ang="0">
                    <a:pos x="128" y="30"/>
                  </a:cxn>
                  <a:cxn ang="0">
                    <a:pos x="127" y="31"/>
                  </a:cxn>
                </a:cxnLst>
                <a:rect l="0" t="0" r="r" b="b"/>
                <a:pathLst>
                  <a:path w="128" h="58">
                    <a:moveTo>
                      <a:pt x="127" y="31"/>
                    </a:moveTo>
                    <a:cubicBezTo>
                      <a:pt x="124" y="38"/>
                      <a:pt x="113" y="45"/>
                      <a:pt x="108" y="47"/>
                    </a:cubicBezTo>
                    <a:cubicBezTo>
                      <a:pt x="97" y="51"/>
                      <a:pt x="89" y="58"/>
                      <a:pt x="74" y="58"/>
                    </a:cubicBezTo>
                    <a:cubicBezTo>
                      <a:pt x="57" y="58"/>
                      <a:pt x="46" y="54"/>
                      <a:pt x="34" y="50"/>
                    </a:cubicBezTo>
                    <a:cubicBezTo>
                      <a:pt x="28" y="49"/>
                      <a:pt x="24" y="42"/>
                      <a:pt x="14" y="42"/>
                    </a:cubicBezTo>
                    <a:cubicBezTo>
                      <a:pt x="16" y="41"/>
                      <a:pt x="17" y="40"/>
                      <a:pt x="18" y="40"/>
                    </a:cubicBezTo>
                    <a:cubicBezTo>
                      <a:pt x="18" y="34"/>
                      <a:pt x="20" y="32"/>
                      <a:pt x="21" y="27"/>
                    </a:cubicBezTo>
                    <a:cubicBezTo>
                      <a:pt x="14" y="25"/>
                      <a:pt x="6" y="30"/>
                      <a:pt x="2" y="25"/>
                    </a:cubicBezTo>
                    <a:cubicBezTo>
                      <a:pt x="8" y="25"/>
                      <a:pt x="20" y="23"/>
                      <a:pt x="25" y="21"/>
                    </a:cubicBezTo>
                    <a:cubicBezTo>
                      <a:pt x="23" y="20"/>
                      <a:pt x="23" y="19"/>
                      <a:pt x="23" y="18"/>
                    </a:cubicBezTo>
                    <a:cubicBezTo>
                      <a:pt x="18" y="18"/>
                      <a:pt x="1" y="13"/>
                      <a:pt x="0" y="8"/>
                    </a:cubicBezTo>
                    <a:cubicBezTo>
                      <a:pt x="4" y="7"/>
                      <a:pt x="7" y="8"/>
                      <a:pt x="9" y="9"/>
                    </a:cubicBezTo>
                    <a:cubicBezTo>
                      <a:pt x="9" y="8"/>
                      <a:pt x="9" y="7"/>
                      <a:pt x="9" y="5"/>
                    </a:cubicBezTo>
                    <a:cubicBezTo>
                      <a:pt x="13" y="5"/>
                      <a:pt x="14" y="0"/>
                      <a:pt x="17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1" y="3"/>
                      <a:pt x="23" y="4"/>
                      <a:pt x="23" y="7"/>
                    </a:cubicBezTo>
                    <a:cubicBezTo>
                      <a:pt x="23" y="10"/>
                      <a:pt x="27" y="16"/>
                      <a:pt x="30" y="16"/>
                    </a:cubicBezTo>
                    <a:cubicBezTo>
                      <a:pt x="33" y="16"/>
                      <a:pt x="36" y="14"/>
                      <a:pt x="38" y="13"/>
                    </a:cubicBezTo>
                    <a:cubicBezTo>
                      <a:pt x="37" y="10"/>
                      <a:pt x="37" y="9"/>
                      <a:pt x="38" y="8"/>
                    </a:cubicBezTo>
                    <a:cubicBezTo>
                      <a:pt x="40" y="9"/>
                      <a:pt x="41" y="12"/>
                      <a:pt x="44" y="12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10"/>
                      <a:pt x="59" y="11"/>
                      <a:pt x="60" y="12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67" y="8"/>
                      <a:pt x="70" y="9"/>
                      <a:pt x="74" y="9"/>
                    </a:cubicBezTo>
                    <a:cubicBezTo>
                      <a:pt x="80" y="9"/>
                      <a:pt x="85" y="4"/>
                      <a:pt x="89" y="8"/>
                    </a:cubicBezTo>
                    <a:cubicBezTo>
                      <a:pt x="89" y="4"/>
                      <a:pt x="90" y="3"/>
                      <a:pt x="91" y="1"/>
                    </a:cubicBezTo>
                    <a:cubicBezTo>
                      <a:pt x="94" y="2"/>
                      <a:pt x="94" y="2"/>
                      <a:pt x="96" y="1"/>
                    </a:cubicBezTo>
                    <a:cubicBezTo>
                      <a:pt x="96" y="6"/>
                      <a:pt x="100" y="7"/>
                      <a:pt x="104" y="7"/>
                    </a:cubicBezTo>
                    <a:cubicBezTo>
                      <a:pt x="108" y="7"/>
                      <a:pt x="111" y="4"/>
                      <a:pt x="115" y="4"/>
                    </a:cubicBezTo>
                    <a:cubicBezTo>
                      <a:pt x="113" y="5"/>
                      <a:pt x="112" y="7"/>
                      <a:pt x="112" y="8"/>
                    </a:cubicBezTo>
                    <a:cubicBezTo>
                      <a:pt x="112" y="21"/>
                      <a:pt x="128" y="18"/>
                      <a:pt x="128" y="30"/>
                    </a:cubicBezTo>
                    <a:lnTo>
                      <a:pt x="127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6" name="Freeform 40"/>
              <p:cNvSpPr>
                <a:spLocks/>
              </p:cNvSpPr>
              <p:nvPr/>
            </p:nvSpPr>
            <p:spPr bwMode="auto">
              <a:xfrm>
                <a:off x="2971800" y="2487613"/>
                <a:ext cx="174625" cy="60325"/>
              </a:xfrm>
              <a:custGeom>
                <a:avLst/>
                <a:gdLst/>
                <a:ahLst/>
                <a:cxnLst>
                  <a:cxn ang="0">
                    <a:pos x="131" y="40"/>
                  </a:cxn>
                  <a:cxn ang="0">
                    <a:pos x="114" y="45"/>
                  </a:cxn>
                  <a:cxn ang="0">
                    <a:pos x="88" y="42"/>
                  </a:cxn>
                  <a:cxn ang="0">
                    <a:pos x="88" y="39"/>
                  </a:cxn>
                  <a:cxn ang="0">
                    <a:pos x="93" y="35"/>
                  </a:cxn>
                  <a:cxn ang="0">
                    <a:pos x="78" y="26"/>
                  </a:cxn>
                  <a:cxn ang="0">
                    <a:pos x="73" y="22"/>
                  </a:cxn>
                  <a:cxn ang="0">
                    <a:pos x="64" y="22"/>
                  </a:cxn>
                  <a:cxn ang="0">
                    <a:pos x="48" y="15"/>
                  </a:cxn>
                  <a:cxn ang="0">
                    <a:pos x="35" y="15"/>
                  </a:cxn>
                  <a:cxn ang="0">
                    <a:pos x="34" y="10"/>
                  </a:cxn>
                  <a:cxn ang="0">
                    <a:pos x="28" y="9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36" y="0"/>
                  </a:cxn>
                  <a:cxn ang="0">
                    <a:pos x="79" y="11"/>
                  </a:cxn>
                  <a:cxn ang="0">
                    <a:pos x="86" y="17"/>
                  </a:cxn>
                  <a:cxn ang="0">
                    <a:pos x="114" y="28"/>
                  </a:cxn>
                  <a:cxn ang="0">
                    <a:pos x="114" y="31"/>
                  </a:cxn>
                  <a:cxn ang="0">
                    <a:pos x="120" y="31"/>
                  </a:cxn>
                  <a:cxn ang="0">
                    <a:pos x="131" y="40"/>
                  </a:cxn>
                </a:cxnLst>
                <a:rect l="0" t="0" r="r" b="b"/>
                <a:pathLst>
                  <a:path w="131" h="45">
                    <a:moveTo>
                      <a:pt x="131" y="40"/>
                    </a:moveTo>
                    <a:cubicBezTo>
                      <a:pt x="127" y="45"/>
                      <a:pt x="119" y="45"/>
                      <a:pt x="114" y="45"/>
                    </a:cubicBezTo>
                    <a:cubicBezTo>
                      <a:pt x="104" y="45"/>
                      <a:pt x="97" y="42"/>
                      <a:pt x="88" y="42"/>
                    </a:cubicBezTo>
                    <a:cubicBezTo>
                      <a:pt x="88" y="41"/>
                      <a:pt x="88" y="40"/>
                      <a:pt x="88" y="39"/>
                    </a:cubicBezTo>
                    <a:cubicBezTo>
                      <a:pt x="90" y="39"/>
                      <a:pt x="92" y="38"/>
                      <a:pt x="93" y="35"/>
                    </a:cubicBezTo>
                    <a:cubicBezTo>
                      <a:pt x="86" y="32"/>
                      <a:pt x="79" y="33"/>
                      <a:pt x="78" y="26"/>
                    </a:cubicBezTo>
                    <a:cubicBezTo>
                      <a:pt x="74" y="26"/>
                      <a:pt x="75" y="23"/>
                      <a:pt x="73" y="22"/>
                    </a:cubicBezTo>
                    <a:cubicBezTo>
                      <a:pt x="69" y="20"/>
                      <a:pt x="67" y="22"/>
                      <a:pt x="64" y="22"/>
                    </a:cubicBezTo>
                    <a:cubicBezTo>
                      <a:pt x="57" y="22"/>
                      <a:pt x="54" y="15"/>
                      <a:pt x="48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3" y="13"/>
                      <a:pt x="33" y="12"/>
                      <a:pt x="34" y="10"/>
                    </a:cubicBezTo>
                    <a:cubicBezTo>
                      <a:pt x="33" y="9"/>
                      <a:pt x="30" y="9"/>
                      <a:pt x="28" y="9"/>
                    </a:cubicBezTo>
                    <a:cubicBezTo>
                      <a:pt x="20" y="9"/>
                      <a:pt x="8" y="15"/>
                      <a:pt x="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8"/>
                      <a:pt x="16" y="0"/>
                      <a:pt x="36" y="0"/>
                    </a:cubicBezTo>
                    <a:cubicBezTo>
                      <a:pt x="55" y="0"/>
                      <a:pt x="64" y="11"/>
                      <a:pt x="79" y="11"/>
                    </a:cubicBezTo>
                    <a:cubicBezTo>
                      <a:pt x="82" y="11"/>
                      <a:pt x="86" y="16"/>
                      <a:pt x="86" y="17"/>
                    </a:cubicBezTo>
                    <a:cubicBezTo>
                      <a:pt x="93" y="23"/>
                      <a:pt x="104" y="28"/>
                      <a:pt x="114" y="28"/>
                    </a:cubicBezTo>
                    <a:cubicBezTo>
                      <a:pt x="114" y="28"/>
                      <a:pt x="113" y="30"/>
                      <a:pt x="11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5" y="32"/>
                      <a:pt x="127" y="39"/>
                      <a:pt x="131" y="4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7" name="Freeform 41"/>
              <p:cNvSpPr>
                <a:spLocks/>
              </p:cNvSpPr>
              <p:nvPr/>
            </p:nvSpPr>
            <p:spPr bwMode="auto">
              <a:xfrm>
                <a:off x="2995613" y="2509838"/>
                <a:ext cx="9525" cy="1111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6" y="3"/>
                      <a:pt x="7" y="5"/>
                      <a:pt x="6" y="7"/>
                    </a:cubicBezTo>
                    <a:cubicBezTo>
                      <a:pt x="5" y="7"/>
                      <a:pt x="0" y="8"/>
                      <a:pt x="0" y="7"/>
                    </a:cubicBezTo>
                    <a:cubicBezTo>
                      <a:pt x="0" y="4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8" name="Freeform 42"/>
              <p:cNvSpPr>
                <a:spLocks/>
              </p:cNvSpPr>
              <p:nvPr/>
            </p:nvSpPr>
            <p:spPr bwMode="auto">
              <a:xfrm>
                <a:off x="3082925" y="2568575"/>
                <a:ext cx="28575" cy="14288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2" y="7"/>
                  </a:cxn>
                  <a:cxn ang="0">
                    <a:pos x="7" y="1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19" y="4"/>
                  </a:cxn>
                  <a:cxn ang="0">
                    <a:pos x="18" y="3"/>
                  </a:cxn>
                </a:cxnLst>
                <a:rect l="0" t="0" r="r" b="b"/>
                <a:pathLst>
                  <a:path w="22" h="10">
                    <a:moveTo>
                      <a:pt x="18" y="3"/>
                    </a:moveTo>
                    <a:cubicBezTo>
                      <a:pt x="21" y="4"/>
                      <a:pt x="22" y="5"/>
                      <a:pt x="22" y="7"/>
                    </a:cubicBezTo>
                    <a:cubicBezTo>
                      <a:pt x="17" y="8"/>
                      <a:pt x="13" y="10"/>
                      <a:pt x="7" y="10"/>
                    </a:cubicBezTo>
                    <a:cubicBezTo>
                      <a:pt x="4" y="10"/>
                      <a:pt x="0" y="7"/>
                      <a:pt x="0" y="3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0" y="0"/>
                      <a:pt x="16" y="3"/>
                      <a:pt x="19" y="4"/>
                    </a:cubicBez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61AB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9" name="Freeform 43"/>
              <p:cNvSpPr>
                <a:spLocks/>
              </p:cNvSpPr>
              <p:nvPr/>
            </p:nvSpPr>
            <p:spPr bwMode="auto">
              <a:xfrm>
                <a:off x="3267075" y="2568575"/>
                <a:ext cx="23813" cy="9525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7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7">
                    <a:moveTo>
                      <a:pt x="18" y="4"/>
                    </a:moveTo>
                    <a:cubicBezTo>
                      <a:pt x="17" y="7"/>
                      <a:pt x="14" y="7"/>
                      <a:pt x="11" y="7"/>
                    </a:cubicBezTo>
                    <a:cubicBezTo>
                      <a:pt x="6" y="7"/>
                      <a:pt x="0" y="7"/>
                      <a:pt x="0" y="2"/>
                    </a:cubicBezTo>
                    <a:cubicBezTo>
                      <a:pt x="0" y="0"/>
                      <a:pt x="4" y="0"/>
                      <a:pt x="5" y="0"/>
                    </a:cubicBezTo>
                    <a:cubicBezTo>
                      <a:pt x="6" y="0"/>
                      <a:pt x="17" y="2"/>
                      <a:pt x="18" y="4"/>
                    </a:cubicBezTo>
                    <a:close/>
                  </a:path>
                </a:pathLst>
              </a:custGeom>
              <a:solidFill>
                <a:srgbClr val="61AB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0" name="Freeform 44"/>
              <p:cNvSpPr>
                <a:spLocks/>
              </p:cNvSpPr>
              <p:nvPr/>
            </p:nvSpPr>
            <p:spPr bwMode="auto">
              <a:xfrm>
                <a:off x="3146425" y="2543175"/>
                <a:ext cx="100013" cy="39688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75" y="21"/>
                  </a:cxn>
                  <a:cxn ang="0">
                    <a:pos x="59" y="21"/>
                  </a:cxn>
                  <a:cxn ang="0">
                    <a:pos x="51" y="24"/>
                  </a:cxn>
                  <a:cxn ang="0">
                    <a:pos x="47" y="22"/>
                  </a:cxn>
                  <a:cxn ang="0">
                    <a:pos x="37" y="30"/>
                  </a:cxn>
                  <a:cxn ang="0">
                    <a:pos x="31" y="24"/>
                  </a:cxn>
                  <a:cxn ang="0">
                    <a:pos x="11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0" y="19"/>
                  </a:cxn>
                  <a:cxn ang="0">
                    <a:pos x="3" y="18"/>
                  </a:cxn>
                  <a:cxn ang="0">
                    <a:pos x="22" y="17"/>
                  </a:cxn>
                  <a:cxn ang="0">
                    <a:pos x="19" y="8"/>
                  </a:cxn>
                  <a:cxn ang="0">
                    <a:pos x="14" y="3"/>
                  </a:cxn>
                  <a:cxn ang="0">
                    <a:pos x="17" y="0"/>
                  </a:cxn>
                  <a:cxn ang="0">
                    <a:pos x="28" y="3"/>
                  </a:cxn>
                  <a:cxn ang="0">
                    <a:pos x="41" y="1"/>
                  </a:cxn>
                  <a:cxn ang="0">
                    <a:pos x="66" y="13"/>
                  </a:cxn>
                  <a:cxn ang="0">
                    <a:pos x="64" y="11"/>
                  </a:cxn>
                </a:cxnLst>
                <a:rect l="0" t="0" r="r" b="b"/>
                <a:pathLst>
                  <a:path w="75" h="30">
                    <a:moveTo>
                      <a:pt x="64" y="11"/>
                    </a:moveTo>
                    <a:cubicBezTo>
                      <a:pt x="68" y="15"/>
                      <a:pt x="72" y="16"/>
                      <a:pt x="75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4" y="24"/>
                      <a:pt x="51" y="24"/>
                    </a:cubicBezTo>
                    <a:cubicBezTo>
                      <a:pt x="49" y="24"/>
                      <a:pt x="49" y="22"/>
                      <a:pt x="47" y="22"/>
                    </a:cubicBezTo>
                    <a:cubicBezTo>
                      <a:pt x="41" y="22"/>
                      <a:pt x="41" y="30"/>
                      <a:pt x="37" y="30"/>
                    </a:cubicBezTo>
                    <a:cubicBezTo>
                      <a:pt x="33" y="30"/>
                      <a:pt x="34" y="26"/>
                      <a:pt x="31" y="24"/>
                    </a:cubicBezTo>
                    <a:cubicBezTo>
                      <a:pt x="27" y="22"/>
                      <a:pt x="17" y="23"/>
                      <a:pt x="11" y="23"/>
                    </a:cubicBezTo>
                    <a:cubicBezTo>
                      <a:pt x="8" y="23"/>
                      <a:pt x="8" y="24"/>
                      <a:pt x="6" y="23"/>
                    </a:cubicBezTo>
                    <a:cubicBezTo>
                      <a:pt x="6" y="24"/>
                      <a:pt x="6" y="25"/>
                      <a:pt x="6" y="27"/>
                    </a:cubicBezTo>
                    <a:cubicBezTo>
                      <a:pt x="3" y="26"/>
                      <a:pt x="0" y="22"/>
                      <a:pt x="0" y="19"/>
                    </a:cubicBezTo>
                    <a:cubicBezTo>
                      <a:pt x="1" y="19"/>
                      <a:pt x="2" y="18"/>
                      <a:pt x="3" y="18"/>
                    </a:cubicBezTo>
                    <a:cubicBezTo>
                      <a:pt x="13" y="18"/>
                      <a:pt x="17" y="20"/>
                      <a:pt x="22" y="17"/>
                    </a:cubicBezTo>
                    <a:cubicBezTo>
                      <a:pt x="20" y="15"/>
                      <a:pt x="19" y="12"/>
                      <a:pt x="19" y="8"/>
                    </a:cubicBezTo>
                    <a:cubicBezTo>
                      <a:pt x="17" y="8"/>
                      <a:pt x="14" y="6"/>
                      <a:pt x="14" y="3"/>
                    </a:cubicBezTo>
                    <a:cubicBezTo>
                      <a:pt x="14" y="2"/>
                      <a:pt x="16" y="0"/>
                      <a:pt x="17" y="0"/>
                    </a:cubicBezTo>
                    <a:cubicBezTo>
                      <a:pt x="21" y="0"/>
                      <a:pt x="24" y="3"/>
                      <a:pt x="28" y="3"/>
                    </a:cubicBezTo>
                    <a:cubicBezTo>
                      <a:pt x="34" y="3"/>
                      <a:pt x="36" y="1"/>
                      <a:pt x="41" y="1"/>
                    </a:cubicBezTo>
                    <a:cubicBezTo>
                      <a:pt x="55" y="1"/>
                      <a:pt x="58" y="9"/>
                      <a:pt x="66" y="13"/>
                    </a:cubicBezTo>
                    <a:lnTo>
                      <a:pt x="64" y="11"/>
                    </a:lnTo>
                    <a:close/>
                  </a:path>
                </a:pathLst>
              </a:custGeom>
              <a:solidFill>
                <a:srgbClr val="61AB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1" name="Freeform 45"/>
              <p:cNvSpPr>
                <a:spLocks/>
              </p:cNvSpPr>
              <p:nvPr/>
            </p:nvSpPr>
            <p:spPr bwMode="auto">
              <a:xfrm>
                <a:off x="3076575" y="2455863"/>
                <a:ext cx="9525" cy="1111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cubicBezTo>
                      <a:pt x="6" y="0"/>
                      <a:pt x="7" y="3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0" y="8"/>
                      <a:pt x="0" y="3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2" name="Freeform 46"/>
              <p:cNvSpPr>
                <a:spLocks/>
              </p:cNvSpPr>
              <p:nvPr/>
            </p:nvSpPr>
            <p:spPr bwMode="auto">
              <a:xfrm>
                <a:off x="3068638" y="2422525"/>
                <a:ext cx="14288" cy="476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0"/>
                  </a:cxn>
                  <a:cxn ang="0">
                    <a:pos x="11" y="3"/>
                  </a:cxn>
                  <a:cxn ang="0">
                    <a:pos x="0" y="3"/>
                  </a:cxn>
                </a:cxnLst>
                <a:rect l="0" t="0" r="r" b="b"/>
                <a:pathLst>
                  <a:path w="11" h="4">
                    <a:moveTo>
                      <a:pt x="0" y="3"/>
                    </a:move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7" y="4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3" name="Freeform 47"/>
              <p:cNvSpPr>
                <a:spLocks/>
              </p:cNvSpPr>
              <p:nvPr/>
            </p:nvSpPr>
            <p:spPr bwMode="auto">
              <a:xfrm>
                <a:off x="3094038" y="2428875"/>
                <a:ext cx="4763" cy="6350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1" y="0"/>
                  </a:cxn>
                  <a:cxn ang="0">
                    <a:pos x="3" y="4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4"/>
                      <a:pt x="0" y="1"/>
                      <a:pt x="1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4" name="Freeform 48"/>
              <p:cNvSpPr>
                <a:spLocks/>
              </p:cNvSpPr>
              <p:nvPr/>
            </p:nvSpPr>
            <p:spPr bwMode="auto">
              <a:xfrm>
                <a:off x="3154363" y="2517775"/>
                <a:ext cx="11113" cy="79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4" y="7"/>
                      <a:pt x="7" y="6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3"/>
                      <a:pt x="4" y="5"/>
                      <a:pt x="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5" name="Freeform 49"/>
              <p:cNvSpPr>
                <a:spLocks/>
              </p:cNvSpPr>
              <p:nvPr/>
            </p:nvSpPr>
            <p:spPr bwMode="auto">
              <a:xfrm>
                <a:off x="2301875" y="1979613"/>
                <a:ext cx="966788" cy="473075"/>
              </a:xfrm>
              <a:custGeom>
                <a:avLst/>
                <a:gdLst/>
                <a:ahLst/>
                <a:cxnLst>
                  <a:cxn ang="0">
                    <a:pos x="543" y="285"/>
                  </a:cxn>
                  <a:cxn ang="0">
                    <a:pos x="555" y="317"/>
                  </a:cxn>
                  <a:cxn ang="0">
                    <a:pos x="560" y="338"/>
                  </a:cxn>
                  <a:cxn ang="0">
                    <a:pos x="542" y="345"/>
                  </a:cxn>
                  <a:cxn ang="0">
                    <a:pos x="507" y="287"/>
                  </a:cxn>
                  <a:cxn ang="0">
                    <a:pos x="474" y="283"/>
                  </a:cxn>
                  <a:cxn ang="0">
                    <a:pos x="460" y="283"/>
                  </a:cxn>
                  <a:cxn ang="0">
                    <a:pos x="443" y="286"/>
                  </a:cxn>
                  <a:cxn ang="0">
                    <a:pos x="412" y="292"/>
                  </a:cxn>
                  <a:cxn ang="0">
                    <a:pos x="393" y="291"/>
                  </a:cxn>
                  <a:cxn ang="0">
                    <a:pos x="357" y="309"/>
                  </a:cxn>
                  <a:cxn ang="0">
                    <a:pos x="343" y="342"/>
                  </a:cxn>
                  <a:cxn ang="0">
                    <a:pos x="282" y="290"/>
                  </a:cxn>
                  <a:cxn ang="0">
                    <a:pos x="246" y="281"/>
                  </a:cxn>
                  <a:cxn ang="0">
                    <a:pos x="207" y="262"/>
                  </a:cxn>
                  <a:cxn ang="0">
                    <a:pos x="170" y="268"/>
                  </a:cxn>
                  <a:cxn ang="0">
                    <a:pos x="95" y="252"/>
                  </a:cxn>
                  <a:cxn ang="0">
                    <a:pos x="47" y="214"/>
                  </a:cxn>
                  <a:cxn ang="0">
                    <a:pos x="4" y="141"/>
                  </a:cxn>
                  <a:cxn ang="0">
                    <a:pos x="4" y="95"/>
                  </a:cxn>
                  <a:cxn ang="0">
                    <a:pos x="0" y="23"/>
                  </a:cxn>
                  <a:cxn ang="0">
                    <a:pos x="20" y="27"/>
                  </a:cxn>
                  <a:cxn ang="0">
                    <a:pos x="20" y="5"/>
                  </a:cxn>
                  <a:cxn ang="0">
                    <a:pos x="373" y="0"/>
                  </a:cxn>
                  <a:cxn ang="0">
                    <a:pos x="406" y="11"/>
                  </a:cxn>
                  <a:cxn ang="0">
                    <a:pos x="408" y="45"/>
                  </a:cxn>
                  <a:cxn ang="0">
                    <a:pos x="423" y="42"/>
                  </a:cxn>
                  <a:cxn ang="0">
                    <a:pos x="441" y="40"/>
                  </a:cxn>
                  <a:cxn ang="0">
                    <a:pos x="456" y="42"/>
                  </a:cxn>
                  <a:cxn ang="0">
                    <a:pos x="472" y="47"/>
                  </a:cxn>
                  <a:cxn ang="0">
                    <a:pos x="510" y="48"/>
                  </a:cxn>
                  <a:cxn ang="0">
                    <a:pos x="490" y="54"/>
                  </a:cxn>
                  <a:cxn ang="0">
                    <a:pos x="472" y="69"/>
                  </a:cxn>
                  <a:cxn ang="0">
                    <a:pos x="471" y="121"/>
                  </a:cxn>
                  <a:cxn ang="0">
                    <a:pos x="480" y="88"/>
                  </a:cxn>
                  <a:cxn ang="0">
                    <a:pos x="501" y="57"/>
                  </a:cxn>
                  <a:cxn ang="0">
                    <a:pos x="516" y="87"/>
                  </a:cxn>
                  <a:cxn ang="0">
                    <a:pos x="531" y="97"/>
                  </a:cxn>
                  <a:cxn ang="0">
                    <a:pos x="527" y="123"/>
                  </a:cxn>
                  <a:cxn ang="0">
                    <a:pos x="564" y="97"/>
                  </a:cxn>
                  <a:cxn ang="0">
                    <a:pos x="610" y="84"/>
                  </a:cxn>
                  <a:cxn ang="0">
                    <a:pos x="653" y="65"/>
                  </a:cxn>
                  <a:cxn ang="0">
                    <a:pos x="675" y="63"/>
                  </a:cxn>
                  <a:cxn ang="0">
                    <a:pos x="699" y="28"/>
                  </a:cxn>
                  <a:cxn ang="0">
                    <a:pos x="726" y="73"/>
                  </a:cxn>
                  <a:cxn ang="0">
                    <a:pos x="701" y="80"/>
                  </a:cxn>
                  <a:cxn ang="0">
                    <a:pos x="681" y="113"/>
                  </a:cxn>
                  <a:cxn ang="0">
                    <a:pos x="690" y="118"/>
                  </a:cxn>
                  <a:cxn ang="0">
                    <a:pos x="676" y="122"/>
                  </a:cxn>
                  <a:cxn ang="0">
                    <a:pos x="648" y="132"/>
                  </a:cxn>
                  <a:cxn ang="0">
                    <a:pos x="642" y="134"/>
                  </a:cxn>
                  <a:cxn ang="0">
                    <a:pos x="635" y="137"/>
                  </a:cxn>
                  <a:cxn ang="0">
                    <a:pos x="627" y="161"/>
                  </a:cxn>
                  <a:cxn ang="0">
                    <a:pos x="622" y="159"/>
                  </a:cxn>
                  <a:cxn ang="0">
                    <a:pos x="615" y="186"/>
                  </a:cxn>
                  <a:cxn ang="0">
                    <a:pos x="614" y="178"/>
                  </a:cxn>
                  <a:cxn ang="0">
                    <a:pos x="608" y="170"/>
                  </a:cxn>
                  <a:cxn ang="0">
                    <a:pos x="611" y="192"/>
                  </a:cxn>
                  <a:cxn ang="0">
                    <a:pos x="614" y="196"/>
                  </a:cxn>
                  <a:cxn ang="0">
                    <a:pos x="614" y="205"/>
                  </a:cxn>
                  <a:cxn ang="0">
                    <a:pos x="607" y="213"/>
                  </a:cxn>
                  <a:cxn ang="0">
                    <a:pos x="607" y="221"/>
                  </a:cxn>
                  <a:cxn ang="0">
                    <a:pos x="589" y="232"/>
                  </a:cxn>
                </a:cxnLst>
                <a:rect l="0" t="0" r="r" b="b"/>
                <a:pathLst>
                  <a:path w="726" h="356">
                    <a:moveTo>
                      <a:pt x="590" y="233"/>
                    </a:moveTo>
                    <a:cubicBezTo>
                      <a:pt x="569" y="245"/>
                      <a:pt x="543" y="253"/>
                      <a:pt x="543" y="285"/>
                    </a:cubicBezTo>
                    <a:cubicBezTo>
                      <a:pt x="543" y="300"/>
                      <a:pt x="555" y="304"/>
                      <a:pt x="555" y="318"/>
                    </a:cubicBezTo>
                    <a:cubicBezTo>
                      <a:pt x="555" y="317"/>
                      <a:pt x="555" y="317"/>
                      <a:pt x="555" y="317"/>
                    </a:cubicBezTo>
                    <a:cubicBezTo>
                      <a:pt x="555" y="320"/>
                      <a:pt x="555" y="320"/>
                      <a:pt x="555" y="320"/>
                    </a:cubicBezTo>
                    <a:cubicBezTo>
                      <a:pt x="556" y="326"/>
                      <a:pt x="560" y="330"/>
                      <a:pt x="560" y="338"/>
                    </a:cubicBezTo>
                    <a:cubicBezTo>
                      <a:pt x="560" y="347"/>
                      <a:pt x="558" y="356"/>
                      <a:pt x="551" y="356"/>
                    </a:cubicBezTo>
                    <a:cubicBezTo>
                      <a:pt x="544" y="356"/>
                      <a:pt x="544" y="349"/>
                      <a:pt x="542" y="345"/>
                    </a:cubicBezTo>
                    <a:cubicBezTo>
                      <a:pt x="537" y="338"/>
                      <a:pt x="532" y="335"/>
                      <a:pt x="529" y="328"/>
                    </a:cubicBezTo>
                    <a:cubicBezTo>
                      <a:pt x="522" y="314"/>
                      <a:pt x="527" y="287"/>
                      <a:pt x="507" y="287"/>
                    </a:cubicBezTo>
                    <a:cubicBezTo>
                      <a:pt x="503" y="287"/>
                      <a:pt x="502" y="293"/>
                      <a:pt x="498" y="293"/>
                    </a:cubicBezTo>
                    <a:cubicBezTo>
                      <a:pt x="490" y="293"/>
                      <a:pt x="485" y="283"/>
                      <a:pt x="474" y="283"/>
                    </a:cubicBezTo>
                    <a:cubicBezTo>
                      <a:pt x="468" y="283"/>
                      <a:pt x="467" y="286"/>
                      <a:pt x="463" y="286"/>
                    </a:cubicBezTo>
                    <a:cubicBezTo>
                      <a:pt x="462" y="286"/>
                      <a:pt x="460" y="284"/>
                      <a:pt x="460" y="283"/>
                    </a:cubicBezTo>
                    <a:cubicBezTo>
                      <a:pt x="453" y="285"/>
                      <a:pt x="444" y="284"/>
                      <a:pt x="436" y="286"/>
                    </a:cubicBezTo>
                    <a:cubicBezTo>
                      <a:pt x="441" y="288"/>
                      <a:pt x="440" y="288"/>
                      <a:pt x="443" y="286"/>
                    </a:cubicBezTo>
                    <a:cubicBezTo>
                      <a:pt x="442" y="293"/>
                      <a:pt x="438" y="297"/>
                      <a:pt x="443" y="301"/>
                    </a:cubicBezTo>
                    <a:cubicBezTo>
                      <a:pt x="431" y="307"/>
                      <a:pt x="421" y="292"/>
                      <a:pt x="412" y="292"/>
                    </a:cubicBezTo>
                    <a:cubicBezTo>
                      <a:pt x="409" y="292"/>
                      <a:pt x="408" y="295"/>
                      <a:pt x="405" y="295"/>
                    </a:cubicBezTo>
                    <a:cubicBezTo>
                      <a:pt x="400" y="295"/>
                      <a:pt x="398" y="291"/>
                      <a:pt x="393" y="291"/>
                    </a:cubicBezTo>
                    <a:cubicBezTo>
                      <a:pt x="380" y="291"/>
                      <a:pt x="374" y="302"/>
                      <a:pt x="368" y="307"/>
                    </a:cubicBezTo>
                    <a:cubicBezTo>
                      <a:pt x="365" y="311"/>
                      <a:pt x="361" y="308"/>
                      <a:pt x="357" y="309"/>
                    </a:cubicBezTo>
                    <a:cubicBezTo>
                      <a:pt x="347" y="313"/>
                      <a:pt x="341" y="325"/>
                      <a:pt x="341" y="338"/>
                    </a:cubicBezTo>
                    <a:cubicBezTo>
                      <a:pt x="341" y="339"/>
                      <a:pt x="343" y="341"/>
                      <a:pt x="343" y="342"/>
                    </a:cubicBezTo>
                    <a:cubicBezTo>
                      <a:pt x="336" y="342"/>
                      <a:pt x="325" y="339"/>
                      <a:pt x="321" y="336"/>
                    </a:cubicBezTo>
                    <a:cubicBezTo>
                      <a:pt x="307" y="322"/>
                      <a:pt x="308" y="290"/>
                      <a:pt x="282" y="290"/>
                    </a:cubicBezTo>
                    <a:cubicBezTo>
                      <a:pt x="272" y="290"/>
                      <a:pt x="275" y="302"/>
                      <a:pt x="266" y="302"/>
                    </a:cubicBezTo>
                    <a:cubicBezTo>
                      <a:pt x="257" y="302"/>
                      <a:pt x="250" y="287"/>
                      <a:pt x="246" y="281"/>
                    </a:cubicBezTo>
                    <a:cubicBezTo>
                      <a:pt x="239" y="268"/>
                      <a:pt x="230" y="266"/>
                      <a:pt x="215" y="262"/>
                    </a:cubicBezTo>
                    <a:cubicBezTo>
                      <a:pt x="207" y="262"/>
                      <a:pt x="207" y="262"/>
                      <a:pt x="207" y="262"/>
                    </a:cubicBezTo>
                    <a:cubicBezTo>
                      <a:pt x="207" y="268"/>
                      <a:pt x="207" y="268"/>
                      <a:pt x="207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23" y="252"/>
                      <a:pt x="123" y="252"/>
                      <a:pt x="123" y="252"/>
                    </a:cubicBezTo>
                    <a:cubicBezTo>
                      <a:pt x="95" y="252"/>
                      <a:pt x="95" y="252"/>
                      <a:pt x="95" y="252"/>
                    </a:cubicBezTo>
                    <a:cubicBezTo>
                      <a:pt x="88" y="239"/>
                      <a:pt x="66" y="230"/>
                      <a:pt x="50" y="223"/>
                    </a:cubicBezTo>
                    <a:cubicBezTo>
                      <a:pt x="47" y="222"/>
                      <a:pt x="48" y="217"/>
                      <a:pt x="47" y="214"/>
                    </a:cubicBezTo>
                    <a:cubicBezTo>
                      <a:pt x="40" y="198"/>
                      <a:pt x="28" y="193"/>
                      <a:pt x="30" y="175"/>
                    </a:cubicBezTo>
                    <a:cubicBezTo>
                      <a:pt x="21" y="174"/>
                      <a:pt x="11" y="154"/>
                      <a:pt x="4" y="141"/>
                    </a:cubicBezTo>
                    <a:cubicBezTo>
                      <a:pt x="2" y="137"/>
                      <a:pt x="6" y="134"/>
                      <a:pt x="8" y="133"/>
                    </a:cubicBezTo>
                    <a:cubicBezTo>
                      <a:pt x="3" y="123"/>
                      <a:pt x="8" y="107"/>
                      <a:pt x="4" y="95"/>
                    </a:cubicBezTo>
                    <a:cubicBezTo>
                      <a:pt x="0" y="85"/>
                      <a:pt x="11" y="60"/>
                      <a:pt x="11" y="46"/>
                    </a:cubicBezTo>
                    <a:cubicBezTo>
                      <a:pt x="11" y="36"/>
                      <a:pt x="0" y="32"/>
                      <a:pt x="0" y="23"/>
                    </a:cubicBezTo>
                    <a:cubicBezTo>
                      <a:pt x="0" y="20"/>
                      <a:pt x="5" y="20"/>
                      <a:pt x="7" y="20"/>
                    </a:cubicBezTo>
                    <a:cubicBezTo>
                      <a:pt x="13" y="20"/>
                      <a:pt x="17" y="23"/>
                      <a:pt x="20" y="27"/>
                    </a:cubicBezTo>
                    <a:cubicBezTo>
                      <a:pt x="22" y="24"/>
                      <a:pt x="26" y="19"/>
                      <a:pt x="26" y="15"/>
                    </a:cubicBezTo>
                    <a:cubicBezTo>
                      <a:pt x="26" y="11"/>
                      <a:pt x="22" y="10"/>
                      <a:pt x="20" y="5"/>
                    </a:cubicBezTo>
                    <a:cubicBezTo>
                      <a:pt x="373" y="5"/>
                      <a:pt x="373" y="5"/>
                      <a:pt x="373" y="5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379" y="4"/>
                      <a:pt x="378" y="8"/>
                      <a:pt x="384" y="11"/>
                    </a:cubicBezTo>
                    <a:cubicBezTo>
                      <a:pt x="406" y="11"/>
                      <a:pt x="406" y="11"/>
                      <a:pt x="406" y="11"/>
                    </a:cubicBezTo>
                    <a:cubicBezTo>
                      <a:pt x="415" y="20"/>
                      <a:pt x="426" y="20"/>
                      <a:pt x="443" y="20"/>
                    </a:cubicBezTo>
                    <a:cubicBezTo>
                      <a:pt x="431" y="28"/>
                      <a:pt x="418" y="32"/>
                      <a:pt x="408" y="45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418" y="43"/>
                      <a:pt x="420" y="42"/>
                      <a:pt x="423" y="42"/>
                    </a:cubicBezTo>
                    <a:cubicBezTo>
                      <a:pt x="425" y="46"/>
                      <a:pt x="426" y="46"/>
                      <a:pt x="429" y="46"/>
                    </a:cubicBezTo>
                    <a:cubicBezTo>
                      <a:pt x="437" y="46"/>
                      <a:pt x="437" y="40"/>
                      <a:pt x="441" y="40"/>
                    </a:cubicBezTo>
                    <a:cubicBezTo>
                      <a:pt x="446" y="40"/>
                      <a:pt x="454" y="32"/>
                      <a:pt x="461" y="31"/>
                    </a:cubicBezTo>
                    <a:cubicBezTo>
                      <a:pt x="461" y="37"/>
                      <a:pt x="458" y="38"/>
                      <a:pt x="456" y="42"/>
                    </a:cubicBezTo>
                    <a:cubicBezTo>
                      <a:pt x="465" y="42"/>
                      <a:pt x="465" y="42"/>
                      <a:pt x="465" y="42"/>
                    </a:cubicBezTo>
                    <a:cubicBezTo>
                      <a:pt x="465" y="45"/>
                      <a:pt x="469" y="47"/>
                      <a:pt x="472" y="47"/>
                    </a:cubicBezTo>
                    <a:cubicBezTo>
                      <a:pt x="478" y="47"/>
                      <a:pt x="480" y="43"/>
                      <a:pt x="484" y="43"/>
                    </a:cubicBezTo>
                    <a:cubicBezTo>
                      <a:pt x="495" y="43"/>
                      <a:pt x="500" y="48"/>
                      <a:pt x="510" y="48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3" y="56"/>
                      <a:pt x="493" y="54"/>
                      <a:pt x="490" y="54"/>
                    </a:cubicBezTo>
                    <a:cubicBezTo>
                      <a:pt x="480" y="54"/>
                      <a:pt x="462" y="66"/>
                      <a:pt x="462" y="75"/>
                    </a:cubicBezTo>
                    <a:cubicBezTo>
                      <a:pt x="466" y="72"/>
                      <a:pt x="468" y="69"/>
                      <a:pt x="472" y="69"/>
                    </a:cubicBezTo>
                    <a:cubicBezTo>
                      <a:pt x="465" y="78"/>
                      <a:pt x="461" y="101"/>
                      <a:pt x="461" y="112"/>
                    </a:cubicBezTo>
                    <a:cubicBezTo>
                      <a:pt x="461" y="117"/>
                      <a:pt x="466" y="121"/>
                      <a:pt x="471" y="121"/>
                    </a:cubicBezTo>
                    <a:cubicBezTo>
                      <a:pt x="478" y="121"/>
                      <a:pt x="480" y="108"/>
                      <a:pt x="480" y="102"/>
                    </a:cubicBezTo>
                    <a:cubicBezTo>
                      <a:pt x="480" y="97"/>
                      <a:pt x="480" y="88"/>
                      <a:pt x="480" y="88"/>
                    </a:cubicBezTo>
                    <a:cubicBezTo>
                      <a:pt x="480" y="82"/>
                      <a:pt x="480" y="69"/>
                      <a:pt x="485" y="69"/>
                    </a:cubicBezTo>
                    <a:cubicBezTo>
                      <a:pt x="501" y="68"/>
                      <a:pt x="494" y="57"/>
                      <a:pt x="501" y="57"/>
                    </a:cubicBezTo>
                    <a:cubicBezTo>
                      <a:pt x="504" y="57"/>
                      <a:pt x="521" y="65"/>
                      <a:pt x="521" y="70"/>
                    </a:cubicBezTo>
                    <a:cubicBezTo>
                      <a:pt x="521" y="77"/>
                      <a:pt x="517" y="81"/>
                      <a:pt x="516" y="87"/>
                    </a:cubicBezTo>
                    <a:cubicBezTo>
                      <a:pt x="521" y="87"/>
                      <a:pt x="520" y="85"/>
                      <a:pt x="525" y="84"/>
                    </a:cubicBezTo>
                    <a:cubicBezTo>
                      <a:pt x="526" y="91"/>
                      <a:pt x="526" y="94"/>
                      <a:pt x="531" y="97"/>
                    </a:cubicBezTo>
                    <a:cubicBezTo>
                      <a:pt x="526" y="103"/>
                      <a:pt x="521" y="106"/>
                      <a:pt x="521" y="112"/>
                    </a:cubicBezTo>
                    <a:cubicBezTo>
                      <a:pt x="521" y="117"/>
                      <a:pt x="523" y="123"/>
                      <a:pt x="527" y="123"/>
                    </a:cubicBezTo>
                    <a:cubicBezTo>
                      <a:pt x="539" y="123"/>
                      <a:pt x="559" y="112"/>
                      <a:pt x="568" y="108"/>
                    </a:cubicBezTo>
                    <a:cubicBezTo>
                      <a:pt x="567" y="103"/>
                      <a:pt x="565" y="99"/>
                      <a:pt x="564" y="97"/>
                    </a:cubicBezTo>
                    <a:cubicBezTo>
                      <a:pt x="567" y="97"/>
                      <a:pt x="567" y="97"/>
                      <a:pt x="569" y="97"/>
                    </a:cubicBezTo>
                    <a:cubicBezTo>
                      <a:pt x="582" y="97"/>
                      <a:pt x="610" y="101"/>
                      <a:pt x="610" y="84"/>
                    </a:cubicBezTo>
                    <a:cubicBezTo>
                      <a:pt x="611" y="84"/>
                      <a:pt x="627" y="68"/>
                      <a:pt x="630" y="66"/>
                    </a:cubicBezTo>
                    <a:cubicBezTo>
                      <a:pt x="632" y="64"/>
                      <a:pt x="643" y="65"/>
                      <a:pt x="653" y="65"/>
                    </a:cubicBezTo>
                    <a:cubicBezTo>
                      <a:pt x="657" y="65"/>
                      <a:pt x="660" y="65"/>
                      <a:pt x="664" y="65"/>
                    </a:cubicBezTo>
                    <a:cubicBezTo>
                      <a:pt x="668" y="65"/>
                      <a:pt x="672" y="63"/>
                      <a:pt x="675" y="63"/>
                    </a:cubicBezTo>
                    <a:cubicBezTo>
                      <a:pt x="680" y="62"/>
                      <a:pt x="678" y="61"/>
                      <a:pt x="680" y="59"/>
                    </a:cubicBezTo>
                    <a:cubicBezTo>
                      <a:pt x="688" y="51"/>
                      <a:pt x="688" y="36"/>
                      <a:pt x="699" y="28"/>
                    </a:cubicBezTo>
                    <a:cubicBezTo>
                      <a:pt x="704" y="35"/>
                      <a:pt x="712" y="25"/>
                      <a:pt x="716" y="32"/>
                    </a:cubicBezTo>
                    <a:cubicBezTo>
                      <a:pt x="723" y="44"/>
                      <a:pt x="717" y="62"/>
                      <a:pt x="726" y="73"/>
                    </a:cubicBezTo>
                    <a:cubicBezTo>
                      <a:pt x="723" y="77"/>
                      <a:pt x="718" y="80"/>
                      <a:pt x="712" y="80"/>
                    </a:cubicBezTo>
                    <a:cubicBezTo>
                      <a:pt x="706" y="80"/>
                      <a:pt x="706" y="78"/>
                      <a:pt x="701" y="80"/>
                    </a:cubicBezTo>
                    <a:cubicBezTo>
                      <a:pt x="694" y="87"/>
                      <a:pt x="679" y="92"/>
                      <a:pt x="679" y="109"/>
                    </a:cubicBezTo>
                    <a:cubicBezTo>
                      <a:pt x="679" y="110"/>
                      <a:pt x="680" y="112"/>
                      <a:pt x="681" y="113"/>
                    </a:cubicBezTo>
                    <a:cubicBezTo>
                      <a:pt x="681" y="115"/>
                      <a:pt x="683" y="121"/>
                      <a:pt x="686" y="121"/>
                    </a:cubicBezTo>
                    <a:cubicBezTo>
                      <a:pt x="687" y="121"/>
                      <a:pt x="690" y="118"/>
                      <a:pt x="690" y="118"/>
                    </a:cubicBezTo>
                    <a:cubicBezTo>
                      <a:pt x="690" y="121"/>
                      <a:pt x="690" y="121"/>
                      <a:pt x="690" y="121"/>
                    </a:cubicBezTo>
                    <a:cubicBezTo>
                      <a:pt x="685" y="122"/>
                      <a:pt x="678" y="124"/>
                      <a:pt x="676" y="122"/>
                    </a:cubicBezTo>
                    <a:cubicBezTo>
                      <a:pt x="667" y="129"/>
                      <a:pt x="652" y="126"/>
                      <a:pt x="643" y="132"/>
                    </a:cubicBezTo>
                    <a:cubicBezTo>
                      <a:pt x="648" y="132"/>
                      <a:pt x="648" y="132"/>
                      <a:pt x="648" y="132"/>
                    </a:cubicBezTo>
                    <a:cubicBezTo>
                      <a:pt x="652" y="132"/>
                      <a:pt x="656" y="129"/>
                      <a:pt x="659" y="132"/>
                    </a:cubicBezTo>
                    <a:cubicBezTo>
                      <a:pt x="653" y="134"/>
                      <a:pt x="648" y="134"/>
                      <a:pt x="642" y="134"/>
                    </a:cubicBezTo>
                    <a:cubicBezTo>
                      <a:pt x="641" y="134"/>
                      <a:pt x="639" y="133"/>
                      <a:pt x="638" y="133"/>
                    </a:cubicBezTo>
                    <a:cubicBezTo>
                      <a:pt x="637" y="134"/>
                      <a:pt x="635" y="135"/>
                      <a:pt x="635" y="137"/>
                    </a:cubicBezTo>
                    <a:cubicBezTo>
                      <a:pt x="635" y="139"/>
                      <a:pt x="639" y="142"/>
                      <a:pt x="639" y="142"/>
                    </a:cubicBezTo>
                    <a:cubicBezTo>
                      <a:pt x="638" y="145"/>
                      <a:pt x="630" y="161"/>
                      <a:pt x="627" y="161"/>
                    </a:cubicBezTo>
                    <a:cubicBezTo>
                      <a:pt x="626" y="161"/>
                      <a:pt x="625" y="158"/>
                      <a:pt x="624" y="157"/>
                    </a:cubicBezTo>
                    <a:cubicBezTo>
                      <a:pt x="622" y="159"/>
                      <a:pt x="622" y="159"/>
                      <a:pt x="622" y="159"/>
                    </a:cubicBezTo>
                    <a:cubicBezTo>
                      <a:pt x="623" y="163"/>
                      <a:pt x="626" y="164"/>
                      <a:pt x="626" y="168"/>
                    </a:cubicBezTo>
                    <a:cubicBezTo>
                      <a:pt x="626" y="170"/>
                      <a:pt x="617" y="186"/>
                      <a:pt x="615" y="186"/>
                    </a:cubicBezTo>
                    <a:cubicBezTo>
                      <a:pt x="615" y="186"/>
                      <a:pt x="614" y="184"/>
                      <a:pt x="614" y="183"/>
                    </a:cubicBezTo>
                    <a:cubicBezTo>
                      <a:pt x="614" y="181"/>
                      <a:pt x="614" y="180"/>
                      <a:pt x="614" y="178"/>
                    </a:cubicBezTo>
                    <a:cubicBezTo>
                      <a:pt x="614" y="175"/>
                      <a:pt x="610" y="168"/>
                      <a:pt x="609" y="164"/>
                    </a:cubicBezTo>
                    <a:cubicBezTo>
                      <a:pt x="608" y="166"/>
                      <a:pt x="608" y="170"/>
                      <a:pt x="608" y="170"/>
                    </a:cubicBezTo>
                    <a:cubicBezTo>
                      <a:pt x="608" y="173"/>
                      <a:pt x="611" y="181"/>
                      <a:pt x="611" y="185"/>
                    </a:cubicBezTo>
                    <a:cubicBezTo>
                      <a:pt x="611" y="189"/>
                      <a:pt x="608" y="189"/>
                      <a:pt x="611" y="192"/>
                    </a:cubicBezTo>
                    <a:cubicBezTo>
                      <a:pt x="612" y="192"/>
                      <a:pt x="613" y="192"/>
                      <a:pt x="614" y="192"/>
                    </a:cubicBezTo>
                    <a:cubicBezTo>
                      <a:pt x="614" y="193"/>
                      <a:pt x="614" y="195"/>
                      <a:pt x="614" y="196"/>
                    </a:cubicBezTo>
                    <a:cubicBezTo>
                      <a:pt x="614" y="200"/>
                      <a:pt x="610" y="201"/>
                      <a:pt x="608" y="201"/>
                    </a:cubicBezTo>
                    <a:cubicBezTo>
                      <a:pt x="610" y="205"/>
                      <a:pt x="612" y="205"/>
                      <a:pt x="614" y="205"/>
                    </a:cubicBezTo>
                    <a:cubicBezTo>
                      <a:pt x="613" y="210"/>
                      <a:pt x="611" y="210"/>
                      <a:pt x="607" y="210"/>
                    </a:cubicBezTo>
                    <a:cubicBezTo>
                      <a:pt x="607" y="213"/>
                      <a:pt x="607" y="213"/>
                      <a:pt x="607" y="213"/>
                    </a:cubicBezTo>
                    <a:cubicBezTo>
                      <a:pt x="612" y="216"/>
                      <a:pt x="612" y="216"/>
                      <a:pt x="612" y="216"/>
                    </a:cubicBezTo>
                    <a:cubicBezTo>
                      <a:pt x="611" y="218"/>
                      <a:pt x="610" y="221"/>
                      <a:pt x="607" y="221"/>
                    </a:cubicBezTo>
                    <a:cubicBezTo>
                      <a:pt x="602" y="222"/>
                      <a:pt x="600" y="226"/>
                      <a:pt x="596" y="226"/>
                    </a:cubicBezTo>
                    <a:cubicBezTo>
                      <a:pt x="591" y="228"/>
                      <a:pt x="591" y="230"/>
                      <a:pt x="589" y="232"/>
                    </a:cubicBezTo>
                    <a:lnTo>
                      <a:pt x="590" y="2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6" name="Freeform 50"/>
              <p:cNvSpPr>
                <a:spLocks/>
              </p:cNvSpPr>
              <p:nvPr/>
            </p:nvSpPr>
            <p:spPr bwMode="auto">
              <a:xfrm>
                <a:off x="2030413" y="1400175"/>
                <a:ext cx="1425575" cy="736600"/>
              </a:xfrm>
              <a:custGeom>
                <a:avLst/>
                <a:gdLst/>
                <a:ahLst/>
                <a:cxnLst>
                  <a:cxn ang="0">
                    <a:pos x="950" y="501"/>
                  </a:cxn>
                  <a:cxn ang="0">
                    <a:pos x="950" y="527"/>
                  </a:cxn>
                  <a:cxn ang="0">
                    <a:pos x="955" y="469"/>
                  </a:cxn>
                  <a:cxn ang="0">
                    <a:pos x="944" y="436"/>
                  </a:cxn>
                  <a:cxn ang="0">
                    <a:pos x="982" y="418"/>
                  </a:cxn>
                  <a:cxn ang="0">
                    <a:pos x="1060" y="356"/>
                  </a:cxn>
                  <a:cxn ang="0">
                    <a:pos x="1050" y="346"/>
                  </a:cxn>
                  <a:cxn ang="0">
                    <a:pos x="991" y="310"/>
                  </a:cxn>
                  <a:cxn ang="0">
                    <a:pos x="965" y="247"/>
                  </a:cxn>
                  <a:cxn ang="0">
                    <a:pos x="908" y="267"/>
                  </a:cxn>
                  <a:cxn ang="0">
                    <a:pos x="831" y="204"/>
                  </a:cxn>
                  <a:cxn ang="0">
                    <a:pos x="794" y="247"/>
                  </a:cxn>
                  <a:cxn ang="0">
                    <a:pos x="783" y="387"/>
                  </a:cxn>
                  <a:cxn ang="0">
                    <a:pos x="726" y="334"/>
                  </a:cxn>
                  <a:cxn ang="0">
                    <a:pos x="607" y="306"/>
                  </a:cxn>
                  <a:cxn ang="0">
                    <a:pos x="595" y="216"/>
                  </a:cxn>
                  <a:cxn ang="0">
                    <a:pos x="633" y="178"/>
                  </a:cxn>
                  <a:cxn ang="0">
                    <a:pos x="675" y="146"/>
                  </a:cxn>
                  <a:cxn ang="0">
                    <a:pos x="686" y="127"/>
                  </a:cxn>
                  <a:cxn ang="0">
                    <a:pos x="722" y="120"/>
                  </a:cxn>
                  <a:cxn ang="0">
                    <a:pos x="746" y="61"/>
                  </a:cxn>
                  <a:cxn ang="0">
                    <a:pos x="702" y="67"/>
                  </a:cxn>
                  <a:cxn ang="0">
                    <a:pos x="665" y="74"/>
                  </a:cxn>
                  <a:cxn ang="0">
                    <a:pos x="625" y="55"/>
                  </a:cxn>
                  <a:cxn ang="0">
                    <a:pos x="574" y="0"/>
                  </a:cxn>
                  <a:cxn ang="0">
                    <a:pos x="555" y="38"/>
                  </a:cxn>
                  <a:cxn ang="0">
                    <a:pos x="567" y="98"/>
                  </a:cxn>
                  <a:cxn ang="0">
                    <a:pos x="492" y="92"/>
                  </a:cxn>
                  <a:cxn ang="0">
                    <a:pos x="430" y="75"/>
                  </a:cxn>
                  <a:cxn ang="0">
                    <a:pos x="387" y="89"/>
                  </a:cxn>
                  <a:cxn ang="0">
                    <a:pos x="333" y="81"/>
                  </a:cxn>
                  <a:cxn ang="0">
                    <a:pos x="202" y="42"/>
                  </a:cxn>
                  <a:cxn ang="0">
                    <a:pos x="138" y="40"/>
                  </a:cxn>
                  <a:cxn ang="0">
                    <a:pos x="61" y="70"/>
                  </a:cxn>
                  <a:cxn ang="0">
                    <a:pos x="0" y="242"/>
                  </a:cxn>
                  <a:cxn ang="0">
                    <a:pos x="67" y="253"/>
                  </a:cxn>
                  <a:cxn ang="0">
                    <a:pos x="124" y="316"/>
                  </a:cxn>
                  <a:cxn ang="0">
                    <a:pos x="136" y="366"/>
                  </a:cxn>
                  <a:cxn ang="0">
                    <a:pos x="181" y="413"/>
                  </a:cxn>
                  <a:cxn ang="0">
                    <a:pos x="224" y="440"/>
                  </a:cxn>
                  <a:cxn ang="0">
                    <a:pos x="610" y="446"/>
                  </a:cxn>
                  <a:cxn ang="0">
                    <a:pos x="676" y="453"/>
                  </a:cxn>
                  <a:cxn ang="0">
                    <a:pos x="705" y="477"/>
                  </a:cxn>
                  <a:cxn ang="0">
                    <a:pos x="759" y="512"/>
                  </a:cxn>
                  <a:cxn ang="0">
                    <a:pos x="732" y="553"/>
                  </a:cxn>
                  <a:cxn ang="0">
                    <a:pos x="772" y="543"/>
                  </a:cxn>
                  <a:cxn ang="0">
                    <a:pos x="814" y="519"/>
                  </a:cxn>
                  <a:cxn ang="0">
                    <a:pos x="879" y="498"/>
                  </a:cxn>
                  <a:cxn ang="0">
                    <a:pos x="928" y="505"/>
                  </a:cxn>
                </a:cxnLst>
                <a:rect l="0" t="0" r="r" b="b"/>
                <a:pathLst>
                  <a:path w="1071" h="553">
                    <a:moveTo>
                      <a:pt x="928" y="503"/>
                    </a:moveTo>
                    <a:cubicBezTo>
                      <a:pt x="928" y="502"/>
                      <a:pt x="928" y="502"/>
                      <a:pt x="928" y="502"/>
                    </a:cubicBezTo>
                    <a:cubicBezTo>
                      <a:pt x="928" y="502"/>
                      <a:pt x="931" y="502"/>
                      <a:pt x="932" y="502"/>
                    </a:cubicBezTo>
                    <a:cubicBezTo>
                      <a:pt x="935" y="502"/>
                      <a:pt x="946" y="504"/>
                      <a:pt x="950" y="501"/>
                    </a:cubicBezTo>
                    <a:cubicBezTo>
                      <a:pt x="954" y="498"/>
                      <a:pt x="954" y="493"/>
                      <a:pt x="960" y="492"/>
                    </a:cubicBezTo>
                    <a:cubicBezTo>
                      <a:pt x="960" y="498"/>
                      <a:pt x="960" y="499"/>
                      <a:pt x="967" y="499"/>
                    </a:cubicBezTo>
                    <a:cubicBezTo>
                      <a:pt x="957" y="500"/>
                      <a:pt x="941" y="507"/>
                      <a:pt x="941" y="516"/>
                    </a:cubicBezTo>
                    <a:cubicBezTo>
                      <a:pt x="941" y="520"/>
                      <a:pt x="947" y="527"/>
                      <a:pt x="950" y="527"/>
                    </a:cubicBezTo>
                    <a:cubicBezTo>
                      <a:pt x="953" y="527"/>
                      <a:pt x="961" y="516"/>
                      <a:pt x="970" y="513"/>
                    </a:cubicBezTo>
                    <a:cubicBezTo>
                      <a:pt x="972" y="513"/>
                      <a:pt x="1003" y="501"/>
                      <a:pt x="1003" y="497"/>
                    </a:cubicBezTo>
                    <a:cubicBezTo>
                      <a:pt x="1003" y="493"/>
                      <a:pt x="991" y="492"/>
                      <a:pt x="988" y="492"/>
                    </a:cubicBezTo>
                    <a:cubicBezTo>
                      <a:pt x="976" y="492"/>
                      <a:pt x="955" y="480"/>
                      <a:pt x="955" y="469"/>
                    </a:cubicBezTo>
                    <a:cubicBezTo>
                      <a:pt x="955" y="466"/>
                      <a:pt x="959" y="463"/>
                      <a:pt x="960" y="458"/>
                    </a:cubicBezTo>
                    <a:cubicBezTo>
                      <a:pt x="958" y="458"/>
                      <a:pt x="953" y="457"/>
                      <a:pt x="949" y="457"/>
                    </a:cubicBezTo>
                    <a:cubicBezTo>
                      <a:pt x="951" y="453"/>
                      <a:pt x="967" y="451"/>
                      <a:pt x="967" y="442"/>
                    </a:cubicBezTo>
                    <a:cubicBezTo>
                      <a:pt x="967" y="434"/>
                      <a:pt x="954" y="436"/>
                      <a:pt x="944" y="436"/>
                    </a:cubicBezTo>
                    <a:cubicBezTo>
                      <a:pt x="925" y="436"/>
                      <a:pt x="916" y="449"/>
                      <a:pt x="903" y="451"/>
                    </a:cubicBezTo>
                    <a:cubicBezTo>
                      <a:pt x="909" y="439"/>
                      <a:pt x="918" y="443"/>
                      <a:pt x="928" y="433"/>
                    </a:cubicBezTo>
                    <a:cubicBezTo>
                      <a:pt x="934" y="427"/>
                      <a:pt x="929" y="423"/>
                      <a:pt x="939" y="420"/>
                    </a:cubicBezTo>
                    <a:cubicBezTo>
                      <a:pt x="955" y="415"/>
                      <a:pt x="965" y="418"/>
                      <a:pt x="982" y="418"/>
                    </a:cubicBezTo>
                    <a:cubicBezTo>
                      <a:pt x="1004" y="418"/>
                      <a:pt x="1016" y="425"/>
                      <a:pt x="1029" y="408"/>
                    </a:cubicBezTo>
                    <a:cubicBezTo>
                      <a:pt x="1035" y="400"/>
                      <a:pt x="1071" y="398"/>
                      <a:pt x="1071" y="384"/>
                    </a:cubicBezTo>
                    <a:cubicBezTo>
                      <a:pt x="1071" y="374"/>
                      <a:pt x="1067" y="370"/>
                      <a:pt x="1063" y="363"/>
                    </a:cubicBezTo>
                    <a:cubicBezTo>
                      <a:pt x="1060" y="363"/>
                      <a:pt x="1065" y="359"/>
                      <a:pt x="1060" y="356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50" y="357"/>
                      <a:pt x="1029" y="364"/>
                      <a:pt x="1018" y="364"/>
                    </a:cubicBezTo>
                    <a:cubicBezTo>
                      <a:pt x="1017" y="364"/>
                      <a:pt x="1014" y="363"/>
                      <a:pt x="1014" y="362"/>
                    </a:cubicBezTo>
                    <a:cubicBezTo>
                      <a:pt x="1022" y="358"/>
                      <a:pt x="1047" y="354"/>
                      <a:pt x="1050" y="346"/>
                    </a:cubicBezTo>
                    <a:cubicBezTo>
                      <a:pt x="1050" y="344"/>
                      <a:pt x="1046" y="343"/>
                      <a:pt x="1046" y="341"/>
                    </a:cubicBezTo>
                    <a:cubicBezTo>
                      <a:pt x="1035" y="342"/>
                      <a:pt x="1013" y="337"/>
                      <a:pt x="1013" y="322"/>
                    </a:cubicBezTo>
                    <a:cubicBezTo>
                      <a:pt x="1013" y="321"/>
                      <a:pt x="1013" y="321"/>
                      <a:pt x="1013" y="321"/>
                    </a:cubicBezTo>
                    <a:cubicBezTo>
                      <a:pt x="1003" y="321"/>
                      <a:pt x="997" y="315"/>
                      <a:pt x="991" y="310"/>
                    </a:cubicBezTo>
                    <a:cubicBezTo>
                      <a:pt x="994" y="309"/>
                      <a:pt x="998" y="308"/>
                      <a:pt x="998" y="302"/>
                    </a:cubicBezTo>
                    <a:cubicBezTo>
                      <a:pt x="998" y="298"/>
                      <a:pt x="994" y="295"/>
                      <a:pt x="995" y="290"/>
                    </a:cubicBezTo>
                    <a:cubicBezTo>
                      <a:pt x="991" y="289"/>
                      <a:pt x="977" y="280"/>
                      <a:pt x="980" y="272"/>
                    </a:cubicBezTo>
                    <a:cubicBezTo>
                      <a:pt x="985" y="262"/>
                      <a:pt x="966" y="259"/>
                      <a:pt x="965" y="247"/>
                    </a:cubicBezTo>
                    <a:cubicBezTo>
                      <a:pt x="964" y="247"/>
                      <a:pt x="959" y="243"/>
                      <a:pt x="958" y="242"/>
                    </a:cubicBezTo>
                    <a:cubicBezTo>
                      <a:pt x="954" y="244"/>
                      <a:pt x="947" y="248"/>
                      <a:pt x="947" y="254"/>
                    </a:cubicBezTo>
                    <a:cubicBezTo>
                      <a:pt x="947" y="261"/>
                      <a:pt x="933" y="277"/>
                      <a:pt x="922" y="277"/>
                    </a:cubicBezTo>
                    <a:cubicBezTo>
                      <a:pt x="914" y="277"/>
                      <a:pt x="913" y="267"/>
                      <a:pt x="908" y="267"/>
                    </a:cubicBezTo>
                    <a:cubicBezTo>
                      <a:pt x="900" y="267"/>
                      <a:pt x="897" y="246"/>
                      <a:pt x="896" y="236"/>
                    </a:cubicBezTo>
                    <a:cubicBezTo>
                      <a:pt x="894" y="224"/>
                      <a:pt x="870" y="233"/>
                      <a:pt x="870" y="216"/>
                    </a:cubicBezTo>
                    <a:cubicBezTo>
                      <a:pt x="858" y="215"/>
                      <a:pt x="855" y="200"/>
                      <a:pt x="843" y="200"/>
                    </a:cubicBezTo>
                    <a:cubicBezTo>
                      <a:pt x="837" y="200"/>
                      <a:pt x="837" y="204"/>
                      <a:pt x="831" y="204"/>
                    </a:cubicBezTo>
                    <a:cubicBezTo>
                      <a:pt x="818" y="204"/>
                      <a:pt x="810" y="197"/>
                      <a:pt x="797" y="197"/>
                    </a:cubicBezTo>
                    <a:cubicBezTo>
                      <a:pt x="791" y="197"/>
                      <a:pt x="784" y="200"/>
                      <a:pt x="784" y="208"/>
                    </a:cubicBezTo>
                    <a:cubicBezTo>
                      <a:pt x="784" y="212"/>
                      <a:pt x="800" y="218"/>
                      <a:pt x="786" y="227"/>
                    </a:cubicBezTo>
                    <a:cubicBezTo>
                      <a:pt x="780" y="231"/>
                      <a:pt x="794" y="241"/>
                      <a:pt x="794" y="247"/>
                    </a:cubicBezTo>
                    <a:cubicBezTo>
                      <a:pt x="796" y="260"/>
                      <a:pt x="783" y="264"/>
                      <a:pt x="778" y="266"/>
                    </a:cubicBezTo>
                    <a:cubicBezTo>
                      <a:pt x="788" y="283"/>
                      <a:pt x="803" y="289"/>
                      <a:pt x="803" y="318"/>
                    </a:cubicBezTo>
                    <a:cubicBezTo>
                      <a:pt x="803" y="326"/>
                      <a:pt x="777" y="346"/>
                      <a:pt x="768" y="347"/>
                    </a:cubicBezTo>
                    <a:cubicBezTo>
                      <a:pt x="783" y="355"/>
                      <a:pt x="777" y="379"/>
                      <a:pt x="783" y="387"/>
                    </a:cubicBezTo>
                    <a:cubicBezTo>
                      <a:pt x="782" y="389"/>
                      <a:pt x="776" y="392"/>
                      <a:pt x="775" y="397"/>
                    </a:cubicBezTo>
                    <a:cubicBezTo>
                      <a:pt x="770" y="397"/>
                      <a:pt x="766" y="406"/>
                      <a:pt x="762" y="403"/>
                    </a:cubicBezTo>
                    <a:cubicBezTo>
                      <a:pt x="751" y="394"/>
                      <a:pt x="736" y="380"/>
                      <a:pt x="736" y="367"/>
                    </a:cubicBezTo>
                    <a:cubicBezTo>
                      <a:pt x="736" y="353"/>
                      <a:pt x="738" y="342"/>
                      <a:pt x="726" y="334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81" y="322"/>
                      <a:pt x="662" y="315"/>
                      <a:pt x="643" y="308"/>
                    </a:cubicBezTo>
                    <a:cubicBezTo>
                      <a:pt x="640" y="306"/>
                      <a:pt x="629" y="299"/>
                      <a:pt x="623" y="299"/>
                    </a:cubicBezTo>
                    <a:cubicBezTo>
                      <a:pt x="617" y="299"/>
                      <a:pt x="614" y="306"/>
                      <a:pt x="607" y="306"/>
                    </a:cubicBezTo>
                    <a:cubicBezTo>
                      <a:pt x="607" y="295"/>
                      <a:pt x="600" y="270"/>
                      <a:pt x="590" y="270"/>
                    </a:cubicBezTo>
                    <a:cubicBezTo>
                      <a:pt x="586" y="270"/>
                      <a:pt x="584" y="274"/>
                      <a:pt x="579" y="275"/>
                    </a:cubicBezTo>
                    <a:cubicBezTo>
                      <a:pt x="581" y="269"/>
                      <a:pt x="579" y="268"/>
                      <a:pt x="579" y="255"/>
                    </a:cubicBezTo>
                    <a:cubicBezTo>
                      <a:pt x="579" y="237"/>
                      <a:pt x="584" y="227"/>
                      <a:pt x="595" y="216"/>
                    </a:cubicBezTo>
                    <a:cubicBezTo>
                      <a:pt x="598" y="213"/>
                      <a:pt x="606" y="196"/>
                      <a:pt x="609" y="194"/>
                    </a:cubicBezTo>
                    <a:cubicBezTo>
                      <a:pt x="617" y="192"/>
                      <a:pt x="630" y="196"/>
                      <a:pt x="630" y="186"/>
                    </a:cubicBezTo>
                    <a:cubicBezTo>
                      <a:pt x="630" y="179"/>
                      <a:pt x="613" y="178"/>
                      <a:pt x="607" y="175"/>
                    </a:cubicBezTo>
                    <a:cubicBezTo>
                      <a:pt x="611" y="176"/>
                      <a:pt x="597" y="167"/>
                      <a:pt x="633" y="178"/>
                    </a:cubicBezTo>
                    <a:cubicBezTo>
                      <a:pt x="643" y="181"/>
                      <a:pt x="637" y="169"/>
                      <a:pt x="642" y="169"/>
                    </a:cubicBezTo>
                    <a:cubicBezTo>
                      <a:pt x="643" y="169"/>
                      <a:pt x="647" y="169"/>
                      <a:pt x="652" y="169"/>
                    </a:cubicBezTo>
                    <a:cubicBezTo>
                      <a:pt x="662" y="169"/>
                      <a:pt x="668" y="158"/>
                      <a:pt x="675" y="153"/>
                    </a:cubicBezTo>
                    <a:cubicBezTo>
                      <a:pt x="675" y="146"/>
                      <a:pt x="675" y="146"/>
                      <a:pt x="675" y="146"/>
                    </a:cubicBezTo>
                    <a:cubicBezTo>
                      <a:pt x="660" y="142"/>
                      <a:pt x="645" y="145"/>
                      <a:pt x="639" y="131"/>
                    </a:cubicBezTo>
                    <a:cubicBezTo>
                      <a:pt x="639" y="131"/>
                      <a:pt x="643" y="131"/>
                      <a:pt x="647" y="131"/>
                    </a:cubicBezTo>
                    <a:cubicBezTo>
                      <a:pt x="652" y="135"/>
                      <a:pt x="658" y="141"/>
                      <a:pt x="666" y="141"/>
                    </a:cubicBezTo>
                    <a:cubicBezTo>
                      <a:pt x="673" y="141"/>
                      <a:pt x="686" y="132"/>
                      <a:pt x="686" y="127"/>
                    </a:cubicBezTo>
                    <a:cubicBezTo>
                      <a:pt x="686" y="125"/>
                      <a:pt x="680" y="117"/>
                      <a:pt x="683" y="117"/>
                    </a:cubicBezTo>
                    <a:cubicBezTo>
                      <a:pt x="693" y="117"/>
                      <a:pt x="696" y="126"/>
                      <a:pt x="703" y="126"/>
                    </a:cubicBezTo>
                    <a:cubicBezTo>
                      <a:pt x="707" y="126"/>
                      <a:pt x="709" y="123"/>
                      <a:pt x="717" y="123"/>
                    </a:cubicBezTo>
                    <a:cubicBezTo>
                      <a:pt x="715" y="120"/>
                      <a:pt x="717" y="112"/>
                      <a:pt x="722" y="120"/>
                    </a:cubicBezTo>
                    <a:cubicBezTo>
                      <a:pt x="725" y="125"/>
                      <a:pt x="748" y="105"/>
                      <a:pt x="748" y="100"/>
                    </a:cubicBezTo>
                    <a:cubicBezTo>
                      <a:pt x="748" y="96"/>
                      <a:pt x="738" y="91"/>
                      <a:pt x="738" y="89"/>
                    </a:cubicBezTo>
                    <a:cubicBezTo>
                      <a:pt x="738" y="85"/>
                      <a:pt x="732" y="78"/>
                      <a:pt x="746" y="72"/>
                    </a:cubicBezTo>
                    <a:cubicBezTo>
                      <a:pt x="748" y="68"/>
                      <a:pt x="746" y="68"/>
                      <a:pt x="746" y="61"/>
                    </a:cubicBezTo>
                    <a:cubicBezTo>
                      <a:pt x="732" y="61"/>
                      <a:pt x="735" y="50"/>
                      <a:pt x="717" y="50"/>
                    </a:cubicBezTo>
                    <a:cubicBezTo>
                      <a:pt x="713" y="49"/>
                      <a:pt x="710" y="47"/>
                      <a:pt x="706" y="47"/>
                    </a:cubicBezTo>
                    <a:cubicBezTo>
                      <a:pt x="701" y="47"/>
                      <a:pt x="695" y="50"/>
                      <a:pt x="695" y="55"/>
                    </a:cubicBezTo>
                    <a:cubicBezTo>
                      <a:pt x="695" y="61"/>
                      <a:pt x="702" y="63"/>
                      <a:pt x="702" y="67"/>
                    </a:cubicBezTo>
                    <a:cubicBezTo>
                      <a:pt x="702" y="72"/>
                      <a:pt x="692" y="72"/>
                      <a:pt x="689" y="76"/>
                    </a:cubicBezTo>
                    <a:cubicBezTo>
                      <a:pt x="686" y="84"/>
                      <a:pt x="687" y="90"/>
                      <a:pt x="681" y="98"/>
                    </a:cubicBezTo>
                    <a:cubicBezTo>
                      <a:pt x="671" y="110"/>
                      <a:pt x="658" y="90"/>
                      <a:pt x="658" y="85"/>
                    </a:cubicBezTo>
                    <a:cubicBezTo>
                      <a:pt x="658" y="79"/>
                      <a:pt x="665" y="81"/>
                      <a:pt x="665" y="74"/>
                    </a:cubicBezTo>
                    <a:cubicBezTo>
                      <a:pt x="665" y="71"/>
                      <a:pt x="652" y="59"/>
                      <a:pt x="649" y="59"/>
                    </a:cubicBezTo>
                    <a:cubicBezTo>
                      <a:pt x="636" y="59"/>
                      <a:pt x="645" y="78"/>
                      <a:pt x="631" y="78"/>
                    </a:cubicBezTo>
                    <a:cubicBezTo>
                      <a:pt x="631" y="70"/>
                      <a:pt x="630" y="65"/>
                      <a:pt x="621" y="60"/>
                    </a:cubicBezTo>
                    <a:cubicBezTo>
                      <a:pt x="622" y="58"/>
                      <a:pt x="623" y="57"/>
                      <a:pt x="625" y="55"/>
                    </a:cubicBezTo>
                    <a:cubicBezTo>
                      <a:pt x="618" y="51"/>
                      <a:pt x="609" y="55"/>
                      <a:pt x="603" y="48"/>
                    </a:cubicBezTo>
                    <a:cubicBezTo>
                      <a:pt x="606" y="47"/>
                      <a:pt x="614" y="44"/>
                      <a:pt x="614" y="38"/>
                    </a:cubicBezTo>
                    <a:cubicBezTo>
                      <a:pt x="614" y="29"/>
                      <a:pt x="601" y="30"/>
                      <a:pt x="601" y="23"/>
                    </a:cubicBezTo>
                    <a:cubicBezTo>
                      <a:pt x="601" y="10"/>
                      <a:pt x="591" y="1"/>
                      <a:pt x="574" y="0"/>
                    </a:cubicBezTo>
                    <a:cubicBezTo>
                      <a:pt x="565" y="0"/>
                      <a:pt x="569" y="6"/>
                      <a:pt x="569" y="10"/>
                    </a:cubicBezTo>
                    <a:cubicBezTo>
                      <a:pt x="564" y="11"/>
                      <a:pt x="557" y="10"/>
                      <a:pt x="557" y="17"/>
                    </a:cubicBezTo>
                    <a:cubicBezTo>
                      <a:pt x="557" y="21"/>
                      <a:pt x="561" y="23"/>
                      <a:pt x="561" y="28"/>
                    </a:cubicBezTo>
                    <a:cubicBezTo>
                      <a:pt x="561" y="32"/>
                      <a:pt x="555" y="32"/>
                      <a:pt x="555" y="38"/>
                    </a:cubicBezTo>
                    <a:cubicBezTo>
                      <a:pt x="555" y="52"/>
                      <a:pt x="585" y="44"/>
                      <a:pt x="585" y="59"/>
                    </a:cubicBezTo>
                    <a:cubicBezTo>
                      <a:pt x="585" y="61"/>
                      <a:pt x="581" y="72"/>
                      <a:pt x="581" y="72"/>
                    </a:cubicBezTo>
                    <a:cubicBezTo>
                      <a:pt x="584" y="70"/>
                      <a:pt x="587" y="69"/>
                      <a:pt x="591" y="67"/>
                    </a:cubicBezTo>
                    <a:cubicBezTo>
                      <a:pt x="596" y="85"/>
                      <a:pt x="567" y="77"/>
                      <a:pt x="567" y="98"/>
                    </a:cubicBezTo>
                    <a:cubicBezTo>
                      <a:pt x="553" y="102"/>
                      <a:pt x="564" y="88"/>
                      <a:pt x="561" y="83"/>
                    </a:cubicBezTo>
                    <a:cubicBezTo>
                      <a:pt x="559" y="81"/>
                      <a:pt x="547" y="78"/>
                      <a:pt x="541" y="78"/>
                    </a:cubicBezTo>
                    <a:cubicBezTo>
                      <a:pt x="533" y="78"/>
                      <a:pt x="530" y="82"/>
                      <a:pt x="530" y="92"/>
                    </a:cubicBezTo>
                    <a:cubicBezTo>
                      <a:pt x="522" y="91"/>
                      <a:pt x="517" y="92"/>
                      <a:pt x="492" y="92"/>
                    </a:cubicBezTo>
                    <a:cubicBezTo>
                      <a:pt x="468" y="92"/>
                      <a:pt x="441" y="83"/>
                      <a:pt x="435" y="65"/>
                    </a:cubicBezTo>
                    <a:cubicBezTo>
                      <a:pt x="427" y="67"/>
                      <a:pt x="400" y="68"/>
                      <a:pt x="400" y="78"/>
                    </a:cubicBezTo>
                    <a:cubicBezTo>
                      <a:pt x="400" y="81"/>
                      <a:pt x="403" y="82"/>
                      <a:pt x="406" y="82"/>
                    </a:cubicBezTo>
                    <a:cubicBezTo>
                      <a:pt x="413" y="82"/>
                      <a:pt x="425" y="79"/>
                      <a:pt x="430" y="75"/>
                    </a:cubicBezTo>
                    <a:cubicBezTo>
                      <a:pt x="432" y="90"/>
                      <a:pt x="409" y="78"/>
                      <a:pt x="409" y="93"/>
                    </a:cubicBezTo>
                    <a:cubicBezTo>
                      <a:pt x="409" y="96"/>
                      <a:pt x="414" y="106"/>
                      <a:pt x="412" y="106"/>
                    </a:cubicBezTo>
                    <a:cubicBezTo>
                      <a:pt x="403" y="106"/>
                      <a:pt x="401" y="95"/>
                      <a:pt x="394" y="92"/>
                    </a:cubicBezTo>
                    <a:cubicBezTo>
                      <a:pt x="387" y="89"/>
                      <a:pt x="387" y="89"/>
                      <a:pt x="387" y="89"/>
                    </a:cubicBezTo>
                    <a:cubicBezTo>
                      <a:pt x="377" y="89"/>
                      <a:pt x="370" y="89"/>
                      <a:pt x="359" y="89"/>
                    </a:cubicBezTo>
                    <a:cubicBezTo>
                      <a:pt x="350" y="89"/>
                      <a:pt x="344" y="92"/>
                      <a:pt x="335" y="93"/>
                    </a:cubicBezTo>
                    <a:cubicBezTo>
                      <a:pt x="317" y="93"/>
                      <a:pt x="317" y="87"/>
                      <a:pt x="317" y="86"/>
                    </a:cubicBezTo>
                    <a:cubicBezTo>
                      <a:pt x="317" y="82"/>
                      <a:pt x="331" y="83"/>
                      <a:pt x="333" y="81"/>
                    </a:cubicBezTo>
                    <a:cubicBezTo>
                      <a:pt x="321" y="64"/>
                      <a:pt x="323" y="66"/>
                      <a:pt x="298" y="68"/>
                    </a:cubicBezTo>
                    <a:cubicBezTo>
                      <a:pt x="271" y="70"/>
                      <a:pt x="258" y="48"/>
                      <a:pt x="231" y="48"/>
                    </a:cubicBezTo>
                    <a:cubicBezTo>
                      <a:pt x="223" y="48"/>
                      <a:pt x="219" y="54"/>
                      <a:pt x="212" y="54"/>
                    </a:cubicBezTo>
                    <a:cubicBezTo>
                      <a:pt x="207" y="54"/>
                      <a:pt x="202" y="46"/>
                      <a:pt x="202" y="42"/>
                    </a:cubicBezTo>
                    <a:cubicBezTo>
                      <a:pt x="193" y="44"/>
                      <a:pt x="193" y="54"/>
                      <a:pt x="184" y="54"/>
                    </a:cubicBezTo>
                    <a:cubicBezTo>
                      <a:pt x="176" y="54"/>
                      <a:pt x="164" y="34"/>
                      <a:pt x="161" y="34"/>
                    </a:cubicBezTo>
                    <a:cubicBezTo>
                      <a:pt x="153" y="34"/>
                      <a:pt x="156" y="47"/>
                      <a:pt x="146" y="47"/>
                    </a:cubicBezTo>
                    <a:cubicBezTo>
                      <a:pt x="143" y="47"/>
                      <a:pt x="140" y="44"/>
                      <a:pt x="138" y="40"/>
                    </a:cubicBezTo>
                    <a:cubicBezTo>
                      <a:pt x="125" y="44"/>
                      <a:pt x="120" y="44"/>
                      <a:pt x="108" y="49"/>
                    </a:cubicBezTo>
                    <a:cubicBezTo>
                      <a:pt x="103" y="50"/>
                      <a:pt x="91" y="59"/>
                      <a:pt x="87" y="55"/>
                    </a:cubicBezTo>
                    <a:cubicBezTo>
                      <a:pt x="76" y="44"/>
                      <a:pt x="78" y="58"/>
                      <a:pt x="74" y="58"/>
                    </a:cubicBezTo>
                    <a:cubicBezTo>
                      <a:pt x="45" y="59"/>
                      <a:pt x="65" y="70"/>
                      <a:pt x="61" y="70"/>
                    </a:cubicBezTo>
                    <a:cubicBezTo>
                      <a:pt x="50" y="70"/>
                      <a:pt x="30" y="67"/>
                      <a:pt x="12" y="56"/>
                    </a:cubicBezTo>
                    <a:cubicBezTo>
                      <a:pt x="11" y="56"/>
                      <a:pt x="6" y="52"/>
                      <a:pt x="6" y="51"/>
                    </a:cubicBezTo>
                    <a:cubicBezTo>
                      <a:pt x="3" y="52"/>
                      <a:pt x="5" y="52"/>
                      <a:pt x="0" y="5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6" y="247"/>
                      <a:pt x="19" y="240"/>
                      <a:pt x="25" y="248"/>
                    </a:cubicBezTo>
                    <a:cubicBezTo>
                      <a:pt x="29" y="254"/>
                      <a:pt x="38" y="266"/>
                      <a:pt x="47" y="266"/>
                    </a:cubicBezTo>
                    <a:cubicBezTo>
                      <a:pt x="53" y="266"/>
                      <a:pt x="53" y="257"/>
                      <a:pt x="59" y="255"/>
                    </a:cubicBezTo>
                    <a:cubicBezTo>
                      <a:pt x="62" y="254"/>
                      <a:pt x="64" y="255"/>
                      <a:pt x="67" y="253"/>
                    </a:cubicBezTo>
                    <a:cubicBezTo>
                      <a:pt x="81" y="266"/>
                      <a:pt x="87" y="271"/>
                      <a:pt x="99" y="288"/>
                    </a:cubicBezTo>
                    <a:cubicBezTo>
                      <a:pt x="100" y="290"/>
                      <a:pt x="103" y="291"/>
                      <a:pt x="105" y="295"/>
                    </a:cubicBezTo>
                    <a:cubicBezTo>
                      <a:pt x="106" y="300"/>
                      <a:pt x="108" y="306"/>
                      <a:pt x="113" y="311"/>
                    </a:cubicBezTo>
                    <a:cubicBezTo>
                      <a:pt x="116" y="314"/>
                      <a:pt x="121" y="313"/>
                      <a:pt x="124" y="316"/>
                    </a:cubicBezTo>
                    <a:cubicBezTo>
                      <a:pt x="128" y="320"/>
                      <a:pt x="135" y="322"/>
                      <a:pt x="135" y="332"/>
                    </a:cubicBezTo>
                    <a:cubicBezTo>
                      <a:pt x="135" y="336"/>
                      <a:pt x="129" y="337"/>
                      <a:pt x="129" y="340"/>
                    </a:cubicBezTo>
                    <a:cubicBezTo>
                      <a:pt x="129" y="343"/>
                      <a:pt x="132" y="344"/>
                      <a:pt x="132" y="347"/>
                    </a:cubicBezTo>
                    <a:cubicBezTo>
                      <a:pt x="132" y="352"/>
                      <a:pt x="130" y="364"/>
                      <a:pt x="136" y="366"/>
                    </a:cubicBezTo>
                    <a:cubicBezTo>
                      <a:pt x="140" y="367"/>
                      <a:pt x="143" y="367"/>
                      <a:pt x="146" y="370"/>
                    </a:cubicBezTo>
                    <a:cubicBezTo>
                      <a:pt x="150" y="373"/>
                      <a:pt x="145" y="379"/>
                      <a:pt x="150" y="383"/>
                    </a:cubicBezTo>
                    <a:cubicBezTo>
                      <a:pt x="150" y="383"/>
                      <a:pt x="162" y="390"/>
                      <a:pt x="162" y="391"/>
                    </a:cubicBezTo>
                    <a:cubicBezTo>
                      <a:pt x="165" y="401"/>
                      <a:pt x="166" y="413"/>
                      <a:pt x="181" y="413"/>
                    </a:cubicBezTo>
                    <a:cubicBezTo>
                      <a:pt x="183" y="422"/>
                      <a:pt x="199" y="416"/>
                      <a:pt x="202" y="428"/>
                    </a:cubicBezTo>
                    <a:cubicBezTo>
                      <a:pt x="204" y="432"/>
                      <a:pt x="215" y="433"/>
                      <a:pt x="219" y="437"/>
                    </a:cubicBezTo>
                    <a:cubicBezTo>
                      <a:pt x="220" y="438"/>
                      <a:pt x="222" y="439"/>
                      <a:pt x="224" y="440"/>
                    </a:cubicBezTo>
                    <a:cubicBezTo>
                      <a:pt x="224" y="440"/>
                      <a:pt x="224" y="440"/>
                      <a:pt x="224" y="440"/>
                    </a:cubicBezTo>
                    <a:cubicBezTo>
                      <a:pt x="577" y="440"/>
                      <a:pt x="577" y="440"/>
                      <a:pt x="577" y="440"/>
                    </a:cubicBezTo>
                    <a:cubicBezTo>
                      <a:pt x="577" y="435"/>
                      <a:pt x="577" y="435"/>
                      <a:pt x="577" y="435"/>
                    </a:cubicBezTo>
                    <a:cubicBezTo>
                      <a:pt x="583" y="439"/>
                      <a:pt x="582" y="443"/>
                      <a:pt x="588" y="446"/>
                    </a:cubicBezTo>
                    <a:cubicBezTo>
                      <a:pt x="610" y="446"/>
                      <a:pt x="610" y="446"/>
                      <a:pt x="610" y="446"/>
                    </a:cubicBezTo>
                    <a:cubicBezTo>
                      <a:pt x="619" y="455"/>
                      <a:pt x="630" y="455"/>
                      <a:pt x="647" y="455"/>
                    </a:cubicBezTo>
                    <a:cubicBezTo>
                      <a:pt x="652" y="453"/>
                      <a:pt x="653" y="455"/>
                      <a:pt x="658" y="452"/>
                    </a:cubicBezTo>
                    <a:cubicBezTo>
                      <a:pt x="662" y="450"/>
                      <a:pt x="661" y="443"/>
                      <a:pt x="665" y="443"/>
                    </a:cubicBezTo>
                    <a:cubicBezTo>
                      <a:pt x="670" y="443"/>
                      <a:pt x="674" y="451"/>
                      <a:pt x="676" y="453"/>
                    </a:cubicBezTo>
                    <a:cubicBezTo>
                      <a:pt x="677" y="451"/>
                      <a:pt x="676" y="448"/>
                      <a:pt x="676" y="447"/>
                    </a:cubicBezTo>
                    <a:cubicBezTo>
                      <a:pt x="677" y="447"/>
                      <a:pt x="678" y="447"/>
                      <a:pt x="680" y="447"/>
                    </a:cubicBezTo>
                    <a:cubicBezTo>
                      <a:pt x="682" y="447"/>
                      <a:pt x="701" y="462"/>
                      <a:pt x="702" y="463"/>
                    </a:cubicBezTo>
                    <a:cubicBezTo>
                      <a:pt x="704" y="469"/>
                      <a:pt x="702" y="473"/>
                      <a:pt x="705" y="477"/>
                    </a:cubicBezTo>
                    <a:cubicBezTo>
                      <a:pt x="715" y="487"/>
                      <a:pt x="729" y="485"/>
                      <a:pt x="740" y="492"/>
                    </a:cubicBezTo>
                    <a:cubicBezTo>
                      <a:pt x="752" y="492"/>
                      <a:pt x="752" y="492"/>
                      <a:pt x="752" y="492"/>
                    </a:cubicBezTo>
                    <a:cubicBezTo>
                      <a:pt x="757" y="495"/>
                      <a:pt x="763" y="500"/>
                      <a:pt x="763" y="506"/>
                    </a:cubicBezTo>
                    <a:cubicBezTo>
                      <a:pt x="763" y="509"/>
                      <a:pt x="762" y="512"/>
                      <a:pt x="759" y="512"/>
                    </a:cubicBezTo>
                    <a:cubicBezTo>
                      <a:pt x="754" y="512"/>
                      <a:pt x="748" y="506"/>
                      <a:pt x="747" y="504"/>
                    </a:cubicBezTo>
                    <a:cubicBezTo>
                      <a:pt x="745" y="511"/>
                      <a:pt x="741" y="532"/>
                      <a:pt x="735" y="532"/>
                    </a:cubicBezTo>
                    <a:cubicBezTo>
                      <a:pt x="730" y="538"/>
                      <a:pt x="725" y="541"/>
                      <a:pt x="725" y="547"/>
                    </a:cubicBezTo>
                    <a:cubicBezTo>
                      <a:pt x="726" y="549"/>
                      <a:pt x="729" y="553"/>
                      <a:pt x="732" y="553"/>
                    </a:cubicBezTo>
                    <a:cubicBezTo>
                      <a:pt x="736" y="553"/>
                      <a:pt x="736" y="550"/>
                      <a:pt x="738" y="548"/>
                    </a:cubicBezTo>
                    <a:cubicBezTo>
                      <a:pt x="742" y="544"/>
                      <a:pt x="748" y="545"/>
                      <a:pt x="755" y="545"/>
                    </a:cubicBezTo>
                    <a:cubicBezTo>
                      <a:pt x="760" y="545"/>
                      <a:pt x="763" y="548"/>
                      <a:pt x="765" y="546"/>
                    </a:cubicBezTo>
                    <a:cubicBezTo>
                      <a:pt x="768" y="545"/>
                      <a:pt x="770" y="544"/>
                      <a:pt x="772" y="543"/>
                    </a:cubicBezTo>
                    <a:cubicBezTo>
                      <a:pt x="772" y="540"/>
                      <a:pt x="771" y="538"/>
                      <a:pt x="770" y="536"/>
                    </a:cubicBezTo>
                    <a:cubicBezTo>
                      <a:pt x="769" y="534"/>
                      <a:pt x="767" y="533"/>
                      <a:pt x="767" y="531"/>
                    </a:cubicBezTo>
                    <a:cubicBezTo>
                      <a:pt x="767" y="529"/>
                      <a:pt x="771" y="528"/>
                      <a:pt x="773" y="528"/>
                    </a:cubicBezTo>
                    <a:cubicBezTo>
                      <a:pt x="782" y="525"/>
                      <a:pt x="803" y="519"/>
                      <a:pt x="814" y="519"/>
                    </a:cubicBezTo>
                    <a:cubicBezTo>
                      <a:pt x="815" y="519"/>
                      <a:pt x="831" y="503"/>
                      <a:pt x="834" y="501"/>
                    </a:cubicBezTo>
                    <a:cubicBezTo>
                      <a:pt x="836" y="499"/>
                      <a:pt x="847" y="500"/>
                      <a:pt x="857" y="500"/>
                    </a:cubicBezTo>
                    <a:cubicBezTo>
                      <a:pt x="861" y="500"/>
                      <a:pt x="864" y="500"/>
                      <a:pt x="868" y="500"/>
                    </a:cubicBezTo>
                    <a:cubicBezTo>
                      <a:pt x="872" y="500"/>
                      <a:pt x="876" y="498"/>
                      <a:pt x="879" y="498"/>
                    </a:cubicBezTo>
                    <a:cubicBezTo>
                      <a:pt x="884" y="497"/>
                      <a:pt x="882" y="496"/>
                      <a:pt x="884" y="494"/>
                    </a:cubicBezTo>
                    <a:cubicBezTo>
                      <a:pt x="892" y="486"/>
                      <a:pt x="892" y="471"/>
                      <a:pt x="903" y="463"/>
                    </a:cubicBezTo>
                    <a:cubicBezTo>
                      <a:pt x="908" y="470"/>
                      <a:pt x="916" y="460"/>
                      <a:pt x="920" y="467"/>
                    </a:cubicBezTo>
                    <a:cubicBezTo>
                      <a:pt x="926" y="478"/>
                      <a:pt x="922" y="494"/>
                      <a:pt x="928" y="505"/>
                    </a:cubicBezTo>
                    <a:lnTo>
                      <a:pt x="928" y="5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7" name="Freeform 51"/>
              <p:cNvSpPr>
                <a:spLocks/>
              </p:cNvSpPr>
              <p:nvPr/>
            </p:nvSpPr>
            <p:spPr bwMode="auto">
              <a:xfrm>
                <a:off x="1585913" y="1417638"/>
                <a:ext cx="623888" cy="457200"/>
              </a:xfrm>
              <a:custGeom>
                <a:avLst/>
                <a:gdLst/>
                <a:ahLst/>
                <a:cxnLst>
                  <a:cxn ang="0">
                    <a:pos x="334" y="228"/>
                  </a:cxn>
                  <a:cxn ang="0">
                    <a:pos x="381" y="252"/>
                  </a:cxn>
                  <a:cxn ang="0">
                    <a:pos x="401" y="239"/>
                  </a:cxn>
                  <a:cxn ang="0">
                    <a:pos x="439" y="281"/>
                  </a:cxn>
                  <a:cxn ang="0">
                    <a:pos x="458" y="302"/>
                  </a:cxn>
                  <a:cxn ang="0">
                    <a:pos x="463" y="326"/>
                  </a:cxn>
                  <a:cxn ang="0">
                    <a:pos x="440" y="314"/>
                  </a:cxn>
                  <a:cxn ang="0">
                    <a:pos x="427" y="300"/>
                  </a:cxn>
                  <a:cxn ang="0">
                    <a:pos x="426" y="286"/>
                  </a:cxn>
                  <a:cxn ang="0">
                    <a:pos x="414" y="286"/>
                  </a:cxn>
                  <a:cxn ang="0">
                    <a:pos x="412" y="270"/>
                  </a:cxn>
                  <a:cxn ang="0">
                    <a:pos x="390" y="261"/>
                  </a:cxn>
                  <a:cxn ang="0">
                    <a:pos x="363" y="252"/>
                  </a:cxn>
                  <a:cxn ang="0">
                    <a:pos x="299" y="236"/>
                  </a:cxn>
                  <a:cxn ang="0">
                    <a:pos x="240" y="221"/>
                  </a:cxn>
                  <a:cxn ang="0">
                    <a:pos x="200" y="252"/>
                  </a:cxn>
                  <a:cxn ang="0">
                    <a:pos x="199" y="245"/>
                  </a:cxn>
                  <a:cxn ang="0">
                    <a:pos x="218" y="219"/>
                  </a:cxn>
                  <a:cxn ang="0">
                    <a:pos x="213" y="214"/>
                  </a:cxn>
                  <a:cxn ang="0">
                    <a:pos x="173" y="260"/>
                  </a:cxn>
                  <a:cxn ang="0">
                    <a:pos x="143" y="288"/>
                  </a:cxn>
                  <a:cxn ang="0">
                    <a:pos x="79" y="322"/>
                  </a:cxn>
                  <a:cxn ang="0">
                    <a:pos x="57" y="328"/>
                  </a:cxn>
                  <a:cxn ang="0">
                    <a:pos x="92" y="307"/>
                  </a:cxn>
                  <a:cxn ang="0">
                    <a:pos x="148" y="256"/>
                  </a:cxn>
                  <a:cxn ang="0">
                    <a:pos x="125" y="262"/>
                  </a:cxn>
                  <a:cxn ang="0">
                    <a:pos x="110" y="266"/>
                  </a:cxn>
                  <a:cxn ang="0">
                    <a:pos x="88" y="261"/>
                  </a:cxn>
                  <a:cxn ang="0">
                    <a:pos x="76" y="264"/>
                  </a:cxn>
                  <a:cxn ang="0">
                    <a:pos x="72" y="244"/>
                  </a:cxn>
                  <a:cxn ang="0">
                    <a:pos x="60" y="245"/>
                  </a:cxn>
                  <a:cxn ang="0">
                    <a:pos x="37" y="224"/>
                  </a:cxn>
                  <a:cxn ang="0">
                    <a:pos x="52" y="180"/>
                  </a:cxn>
                  <a:cxn ang="0">
                    <a:pos x="79" y="152"/>
                  </a:cxn>
                  <a:cxn ang="0">
                    <a:pos x="85" y="145"/>
                  </a:cxn>
                  <a:cxn ang="0">
                    <a:pos x="60" y="153"/>
                  </a:cxn>
                  <a:cxn ang="0">
                    <a:pos x="18" y="150"/>
                  </a:cxn>
                  <a:cxn ang="0">
                    <a:pos x="13" y="133"/>
                  </a:cxn>
                  <a:cxn ang="0">
                    <a:pos x="40" y="106"/>
                  </a:cxn>
                  <a:cxn ang="0">
                    <a:pos x="64" y="116"/>
                  </a:cxn>
                  <a:cxn ang="0">
                    <a:pos x="50" y="95"/>
                  </a:cxn>
                  <a:cxn ang="0">
                    <a:pos x="13" y="68"/>
                  </a:cxn>
                  <a:cxn ang="0">
                    <a:pos x="44" y="56"/>
                  </a:cxn>
                  <a:cxn ang="0">
                    <a:pos x="117" y="13"/>
                  </a:cxn>
                  <a:cxn ang="0">
                    <a:pos x="150" y="7"/>
                  </a:cxn>
                  <a:cxn ang="0">
                    <a:pos x="157" y="7"/>
                  </a:cxn>
                  <a:cxn ang="0">
                    <a:pos x="189" y="11"/>
                  </a:cxn>
                  <a:cxn ang="0">
                    <a:pos x="236" y="20"/>
                  </a:cxn>
                  <a:cxn ang="0">
                    <a:pos x="307" y="28"/>
                  </a:cxn>
                  <a:cxn ang="0">
                    <a:pos x="334" y="36"/>
                  </a:cxn>
                </a:cxnLst>
                <a:rect l="0" t="0" r="r" b="b"/>
                <a:pathLst>
                  <a:path w="469" h="343">
                    <a:moveTo>
                      <a:pt x="334" y="37"/>
                    </a:moveTo>
                    <a:cubicBezTo>
                      <a:pt x="334" y="228"/>
                      <a:pt x="334" y="228"/>
                      <a:pt x="334" y="228"/>
                    </a:cubicBezTo>
                    <a:cubicBezTo>
                      <a:pt x="340" y="233"/>
                      <a:pt x="353" y="226"/>
                      <a:pt x="359" y="234"/>
                    </a:cubicBezTo>
                    <a:cubicBezTo>
                      <a:pt x="363" y="240"/>
                      <a:pt x="372" y="252"/>
                      <a:pt x="381" y="252"/>
                    </a:cubicBezTo>
                    <a:cubicBezTo>
                      <a:pt x="387" y="252"/>
                      <a:pt x="387" y="243"/>
                      <a:pt x="393" y="241"/>
                    </a:cubicBezTo>
                    <a:cubicBezTo>
                      <a:pt x="396" y="240"/>
                      <a:pt x="398" y="241"/>
                      <a:pt x="401" y="239"/>
                    </a:cubicBezTo>
                    <a:cubicBezTo>
                      <a:pt x="415" y="252"/>
                      <a:pt x="421" y="257"/>
                      <a:pt x="433" y="274"/>
                    </a:cubicBezTo>
                    <a:cubicBezTo>
                      <a:pt x="434" y="276"/>
                      <a:pt x="437" y="277"/>
                      <a:pt x="439" y="281"/>
                    </a:cubicBezTo>
                    <a:cubicBezTo>
                      <a:pt x="440" y="286"/>
                      <a:pt x="442" y="292"/>
                      <a:pt x="447" y="297"/>
                    </a:cubicBezTo>
                    <a:cubicBezTo>
                      <a:pt x="450" y="300"/>
                      <a:pt x="455" y="299"/>
                      <a:pt x="458" y="302"/>
                    </a:cubicBezTo>
                    <a:cubicBezTo>
                      <a:pt x="462" y="306"/>
                      <a:pt x="469" y="308"/>
                      <a:pt x="469" y="318"/>
                    </a:cubicBezTo>
                    <a:cubicBezTo>
                      <a:pt x="469" y="322"/>
                      <a:pt x="463" y="323"/>
                      <a:pt x="463" y="326"/>
                    </a:cubicBezTo>
                    <a:cubicBezTo>
                      <a:pt x="461" y="326"/>
                      <a:pt x="461" y="327"/>
                      <a:pt x="459" y="327"/>
                    </a:cubicBezTo>
                    <a:cubicBezTo>
                      <a:pt x="451" y="327"/>
                      <a:pt x="440" y="318"/>
                      <a:pt x="440" y="314"/>
                    </a:cubicBezTo>
                    <a:cubicBezTo>
                      <a:pt x="440" y="310"/>
                      <a:pt x="440" y="311"/>
                      <a:pt x="440" y="307"/>
                    </a:cubicBezTo>
                    <a:cubicBezTo>
                      <a:pt x="440" y="300"/>
                      <a:pt x="435" y="300"/>
                      <a:pt x="427" y="300"/>
                    </a:cubicBezTo>
                    <a:cubicBezTo>
                      <a:pt x="421" y="300"/>
                      <a:pt x="419" y="296"/>
                      <a:pt x="419" y="294"/>
                    </a:cubicBezTo>
                    <a:cubicBezTo>
                      <a:pt x="419" y="290"/>
                      <a:pt x="426" y="290"/>
                      <a:pt x="426" y="286"/>
                    </a:cubicBezTo>
                    <a:cubicBezTo>
                      <a:pt x="426" y="283"/>
                      <a:pt x="426" y="281"/>
                      <a:pt x="426" y="281"/>
                    </a:cubicBezTo>
                    <a:cubicBezTo>
                      <a:pt x="417" y="281"/>
                      <a:pt x="420" y="286"/>
                      <a:pt x="414" y="286"/>
                    </a:cubicBezTo>
                    <a:cubicBezTo>
                      <a:pt x="412" y="286"/>
                      <a:pt x="407" y="282"/>
                      <a:pt x="407" y="280"/>
                    </a:cubicBezTo>
                    <a:cubicBezTo>
                      <a:pt x="407" y="274"/>
                      <a:pt x="410" y="273"/>
                      <a:pt x="412" y="270"/>
                    </a:cubicBezTo>
                    <a:cubicBezTo>
                      <a:pt x="409" y="268"/>
                      <a:pt x="405" y="264"/>
                      <a:pt x="404" y="267"/>
                    </a:cubicBezTo>
                    <a:cubicBezTo>
                      <a:pt x="397" y="267"/>
                      <a:pt x="394" y="264"/>
                      <a:pt x="390" y="261"/>
                    </a:cubicBezTo>
                    <a:cubicBezTo>
                      <a:pt x="389" y="264"/>
                      <a:pt x="387" y="269"/>
                      <a:pt x="384" y="269"/>
                    </a:cubicBezTo>
                    <a:cubicBezTo>
                      <a:pt x="375" y="269"/>
                      <a:pt x="368" y="256"/>
                      <a:pt x="363" y="252"/>
                    </a:cubicBezTo>
                    <a:cubicBezTo>
                      <a:pt x="352" y="243"/>
                      <a:pt x="337" y="244"/>
                      <a:pt x="323" y="236"/>
                    </a:cubicBezTo>
                    <a:cubicBezTo>
                      <a:pt x="299" y="236"/>
                      <a:pt x="299" y="236"/>
                      <a:pt x="299" y="236"/>
                    </a:cubicBezTo>
                    <a:cubicBezTo>
                      <a:pt x="285" y="232"/>
                      <a:pt x="265" y="230"/>
                      <a:pt x="258" y="214"/>
                    </a:cubicBezTo>
                    <a:cubicBezTo>
                      <a:pt x="252" y="217"/>
                      <a:pt x="244" y="219"/>
                      <a:pt x="240" y="221"/>
                    </a:cubicBezTo>
                    <a:cubicBezTo>
                      <a:pt x="241" y="224"/>
                      <a:pt x="242" y="225"/>
                      <a:pt x="244" y="227"/>
                    </a:cubicBezTo>
                    <a:cubicBezTo>
                      <a:pt x="238" y="236"/>
                      <a:pt x="210" y="252"/>
                      <a:pt x="200" y="252"/>
                    </a:cubicBezTo>
                    <a:cubicBezTo>
                      <a:pt x="198" y="252"/>
                      <a:pt x="195" y="251"/>
                      <a:pt x="195" y="249"/>
                    </a:cubicBezTo>
                    <a:cubicBezTo>
                      <a:pt x="195" y="246"/>
                      <a:pt x="198" y="246"/>
                      <a:pt x="199" y="245"/>
                    </a:cubicBezTo>
                    <a:cubicBezTo>
                      <a:pt x="197" y="242"/>
                      <a:pt x="199" y="242"/>
                      <a:pt x="199" y="240"/>
                    </a:cubicBezTo>
                    <a:cubicBezTo>
                      <a:pt x="199" y="230"/>
                      <a:pt x="205" y="223"/>
                      <a:pt x="218" y="219"/>
                    </a:cubicBezTo>
                    <a:cubicBezTo>
                      <a:pt x="218" y="217"/>
                      <a:pt x="218" y="216"/>
                      <a:pt x="218" y="214"/>
                    </a:cubicBezTo>
                    <a:cubicBezTo>
                      <a:pt x="214" y="214"/>
                      <a:pt x="215" y="214"/>
                      <a:pt x="213" y="214"/>
                    </a:cubicBezTo>
                    <a:cubicBezTo>
                      <a:pt x="203" y="214"/>
                      <a:pt x="173" y="239"/>
                      <a:pt x="173" y="253"/>
                    </a:cubicBezTo>
                    <a:cubicBezTo>
                      <a:pt x="173" y="255"/>
                      <a:pt x="173" y="258"/>
                      <a:pt x="173" y="260"/>
                    </a:cubicBezTo>
                    <a:cubicBezTo>
                      <a:pt x="173" y="270"/>
                      <a:pt x="164" y="273"/>
                      <a:pt x="154" y="277"/>
                    </a:cubicBezTo>
                    <a:cubicBezTo>
                      <a:pt x="148" y="280"/>
                      <a:pt x="146" y="284"/>
                      <a:pt x="143" y="288"/>
                    </a:cubicBezTo>
                    <a:cubicBezTo>
                      <a:pt x="136" y="297"/>
                      <a:pt x="121" y="301"/>
                      <a:pt x="114" y="308"/>
                    </a:cubicBezTo>
                    <a:cubicBezTo>
                      <a:pt x="107" y="315"/>
                      <a:pt x="91" y="320"/>
                      <a:pt x="79" y="322"/>
                    </a:cubicBezTo>
                    <a:cubicBezTo>
                      <a:pt x="63" y="324"/>
                      <a:pt x="54" y="343"/>
                      <a:pt x="35" y="337"/>
                    </a:cubicBezTo>
                    <a:cubicBezTo>
                      <a:pt x="41" y="329"/>
                      <a:pt x="49" y="333"/>
                      <a:pt x="57" y="328"/>
                    </a:cubicBezTo>
                    <a:cubicBezTo>
                      <a:pt x="62" y="325"/>
                      <a:pt x="66" y="316"/>
                      <a:pt x="71" y="314"/>
                    </a:cubicBezTo>
                    <a:cubicBezTo>
                      <a:pt x="78" y="309"/>
                      <a:pt x="87" y="314"/>
                      <a:pt x="92" y="307"/>
                    </a:cubicBezTo>
                    <a:cubicBezTo>
                      <a:pt x="99" y="297"/>
                      <a:pt x="117" y="290"/>
                      <a:pt x="127" y="283"/>
                    </a:cubicBezTo>
                    <a:cubicBezTo>
                      <a:pt x="137" y="276"/>
                      <a:pt x="137" y="263"/>
                      <a:pt x="148" y="256"/>
                    </a:cubicBezTo>
                    <a:cubicBezTo>
                      <a:pt x="141" y="256"/>
                      <a:pt x="141" y="256"/>
                      <a:pt x="141" y="256"/>
                    </a:cubicBezTo>
                    <a:cubicBezTo>
                      <a:pt x="135" y="259"/>
                      <a:pt x="132" y="262"/>
                      <a:pt x="125" y="262"/>
                    </a:cubicBezTo>
                    <a:cubicBezTo>
                      <a:pt x="120" y="262"/>
                      <a:pt x="117" y="260"/>
                      <a:pt x="113" y="258"/>
                    </a:cubicBezTo>
                    <a:cubicBezTo>
                      <a:pt x="112" y="262"/>
                      <a:pt x="110" y="263"/>
                      <a:pt x="110" y="266"/>
                    </a:cubicBezTo>
                    <a:cubicBezTo>
                      <a:pt x="99" y="262"/>
                      <a:pt x="96" y="260"/>
                      <a:pt x="89" y="254"/>
                    </a:cubicBezTo>
                    <a:cubicBezTo>
                      <a:pt x="88" y="257"/>
                      <a:pt x="88" y="259"/>
                      <a:pt x="88" y="261"/>
                    </a:cubicBezTo>
                    <a:cubicBezTo>
                      <a:pt x="84" y="261"/>
                      <a:pt x="85" y="261"/>
                      <a:pt x="83" y="261"/>
                    </a:cubicBezTo>
                    <a:cubicBezTo>
                      <a:pt x="80" y="261"/>
                      <a:pt x="78" y="264"/>
                      <a:pt x="76" y="264"/>
                    </a:cubicBezTo>
                    <a:cubicBezTo>
                      <a:pt x="74" y="264"/>
                      <a:pt x="72" y="257"/>
                      <a:pt x="72" y="253"/>
                    </a:cubicBezTo>
                    <a:cubicBezTo>
                      <a:pt x="72" y="248"/>
                      <a:pt x="72" y="248"/>
                      <a:pt x="72" y="244"/>
                    </a:cubicBezTo>
                    <a:cubicBezTo>
                      <a:pt x="72" y="243"/>
                      <a:pt x="72" y="238"/>
                      <a:pt x="68" y="238"/>
                    </a:cubicBezTo>
                    <a:cubicBezTo>
                      <a:pt x="65" y="238"/>
                      <a:pt x="61" y="245"/>
                      <a:pt x="60" y="245"/>
                    </a:cubicBezTo>
                    <a:cubicBezTo>
                      <a:pt x="54" y="245"/>
                      <a:pt x="33" y="229"/>
                      <a:pt x="30" y="225"/>
                    </a:cubicBezTo>
                    <a:cubicBezTo>
                      <a:pt x="32" y="225"/>
                      <a:pt x="35" y="224"/>
                      <a:pt x="37" y="224"/>
                    </a:cubicBezTo>
                    <a:cubicBezTo>
                      <a:pt x="33" y="214"/>
                      <a:pt x="19" y="212"/>
                      <a:pt x="19" y="205"/>
                    </a:cubicBezTo>
                    <a:cubicBezTo>
                      <a:pt x="19" y="191"/>
                      <a:pt x="43" y="180"/>
                      <a:pt x="52" y="180"/>
                    </a:cubicBezTo>
                    <a:cubicBezTo>
                      <a:pt x="56" y="180"/>
                      <a:pt x="86" y="169"/>
                      <a:pt x="86" y="163"/>
                    </a:cubicBezTo>
                    <a:cubicBezTo>
                      <a:pt x="86" y="160"/>
                      <a:pt x="79" y="153"/>
                      <a:pt x="79" y="152"/>
                    </a:cubicBezTo>
                    <a:cubicBezTo>
                      <a:pt x="83" y="150"/>
                      <a:pt x="82" y="150"/>
                      <a:pt x="85" y="152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1" y="145"/>
                      <a:pt x="81" y="145"/>
                      <a:pt x="79" y="145"/>
                    </a:cubicBezTo>
                    <a:cubicBezTo>
                      <a:pt x="72" y="145"/>
                      <a:pt x="69" y="153"/>
                      <a:pt x="60" y="153"/>
                    </a:cubicBezTo>
                    <a:cubicBezTo>
                      <a:pt x="51" y="153"/>
                      <a:pt x="48" y="148"/>
                      <a:pt x="41" y="150"/>
                    </a:cubicBezTo>
                    <a:cubicBezTo>
                      <a:pt x="32" y="150"/>
                      <a:pt x="21" y="150"/>
                      <a:pt x="18" y="150"/>
                    </a:cubicBezTo>
                    <a:cubicBezTo>
                      <a:pt x="17" y="143"/>
                      <a:pt x="12" y="141"/>
                      <a:pt x="12" y="137"/>
                    </a:cubicBezTo>
                    <a:cubicBezTo>
                      <a:pt x="12" y="136"/>
                      <a:pt x="13" y="134"/>
                      <a:pt x="13" y="133"/>
                    </a:cubicBezTo>
                    <a:cubicBezTo>
                      <a:pt x="6" y="133"/>
                      <a:pt x="2" y="130"/>
                      <a:pt x="0" y="126"/>
                    </a:cubicBezTo>
                    <a:cubicBezTo>
                      <a:pt x="11" y="119"/>
                      <a:pt x="29" y="113"/>
                      <a:pt x="40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20"/>
                      <a:pt x="55" y="116"/>
                      <a:pt x="64" y="116"/>
                    </a:cubicBezTo>
                    <a:cubicBezTo>
                      <a:pt x="70" y="116"/>
                      <a:pt x="71" y="118"/>
                      <a:pt x="76" y="116"/>
                    </a:cubicBezTo>
                    <a:cubicBezTo>
                      <a:pt x="72" y="102"/>
                      <a:pt x="63" y="101"/>
                      <a:pt x="50" y="95"/>
                    </a:cubicBezTo>
                    <a:cubicBezTo>
                      <a:pt x="46" y="94"/>
                      <a:pt x="41" y="80"/>
                      <a:pt x="37" y="78"/>
                    </a:cubicBezTo>
                    <a:cubicBezTo>
                      <a:pt x="31" y="75"/>
                      <a:pt x="13" y="71"/>
                      <a:pt x="13" y="68"/>
                    </a:cubicBezTo>
                    <a:cubicBezTo>
                      <a:pt x="13" y="68"/>
                      <a:pt x="20" y="57"/>
                      <a:pt x="20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57" y="38"/>
                      <a:pt x="77" y="21"/>
                      <a:pt x="101" y="14"/>
                    </a:cubicBezTo>
                    <a:cubicBezTo>
                      <a:pt x="107" y="12"/>
                      <a:pt x="111" y="15"/>
                      <a:pt x="117" y="13"/>
                    </a:cubicBezTo>
                    <a:cubicBezTo>
                      <a:pt x="124" y="10"/>
                      <a:pt x="128" y="0"/>
                      <a:pt x="136" y="0"/>
                    </a:cubicBezTo>
                    <a:cubicBezTo>
                      <a:pt x="142" y="0"/>
                      <a:pt x="144" y="5"/>
                      <a:pt x="150" y="7"/>
                    </a:cubicBezTo>
                    <a:cubicBezTo>
                      <a:pt x="147" y="10"/>
                      <a:pt x="147" y="11"/>
                      <a:pt x="146" y="13"/>
                    </a:cubicBezTo>
                    <a:cubicBezTo>
                      <a:pt x="150" y="14"/>
                      <a:pt x="154" y="11"/>
                      <a:pt x="157" y="7"/>
                    </a:cubicBezTo>
                    <a:cubicBezTo>
                      <a:pt x="162" y="9"/>
                      <a:pt x="163" y="10"/>
                      <a:pt x="167" y="11"/>
                    </a:cubicBezTo>
                    <a:cubicBezTo>
                      <a:pt x="189" y="11"/>
                      <a:pt x="189" y="11"/>
                      <a:pt x="189" y="11"/>
                    </a:cubicBezTo>
                    <a:cubicBezTo>
                      <a:pt x="194" y="15"/>
                      <a:pt x="196" y="17"/>
                      <a:pt x="202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45" y="29"/>
                      <a:pt x="272" y="31"/>
                      <a:pt x="286" y="31"/>
                    </a:cubicBezTo>
                    <a:cubicBezTo>
                      <a:pt x="294" y="31"/>
                      <a:pt x="299" y="28"/>
                      <a:pt x="307" y="28"/>
                    </a:cubicBezTo>
                    <a:cubicBezTo>
                      <a:pt x="319" y="28"/>
                      <a:pt x="323" y="34"/>
                      <a:pt x="334" y="37"/>
                    </a:cubicBezTo>
                    <a:cubicBezTo>
                      <a:pt x="334" y="36"/>
                      <a:pt x="334" y="36"/>
                      <a:pt x="334" y="36"/>
                    </a:cubicBezTo>
                    <a:lnTo>
                      <a:pt x="334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8" name="Freeform 52"/>
              <p:cNvSpPr>
                <a:spLocks/>
              </p:cNvSpPr>
              <p:nvPr/>
            </p:nvSpPr>
            <p:spPr bwMode="auto">
              <a:xfrm>
                <a:off x="2149475" y="1820863"/>
                <a:ext cx="28575" cy="38100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11"/>
                  </a:cxn>
                  <a:cxn ang="0">
                    <a:pos x="11" y="2"/>
                  </a:cxn>
                  <a:cxn ang="0">
                    <a:pos x="22" y="25"/>
                  </a:cxn>
                  <a:cxn ang="0">
                    <a:pos x="18" y="29"/>
                  </a:cxn>
                  <a:cxn ang="0">
                    <a:pos x="9" y="20"/>
                  </a:cxn>
                  <a:cxn ang="0">
                    <a:pos x="9" y="11"/>
                  </a:cxn>
                </a:cxnLst>
                <a:rect l="0" t="0" r="r" b="b"/>
                <a:pathLst>
                  <a:path w="22" h="29">
                    <a:moveTo>
                      <a:pt x="9" y="11"/>
                    </a:moveTo>
                    <a:cubicBezTo>
                      <a:pt x="2" y="9"/>
                      <a:pt x="5" y="7"/>
                      <a:pt x="0" y="11"/>
                    </a:cubicBezTo>
                    <a:cubicBezTo>
                      <a:pt x="0" y="0"/>
                      <a:pt x="2" y="0"/>
                      <a:pt x="11" y="2"/>
                    </a:cubicBezTo>
                    <a:cubicBezTo>
                      <a:pt x="10" y="14"/>
                      <a:pt x="22" y="15"/>
                      <a:pt x="22" y="25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14" y="29"/>
                      <a:pt x="9" y="20"/>
                      <a:pt x="9" y="20"/>
                    </a:cubicBezTo>
                    <a:cubicBezTo>
                      <a:pt x="9" y="16"/>
                      <a:pt x="8" y="13"/>
                      <a:pt x="9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9" name="Freeform 53"/>
              <p:cNvSpPr>
                <a:spLocks/>
              </p:cNvSpPr>
              <p:nvPr/>
            </p:nvSpPr>
            <p:spPr bwMode="auto">
              <a:xfrm>
                <a:off x="2105025" y="1776413"/>
                <a:ext cx="30163" cy="46038"/>
              </a:xfrm>
              <a:custGeom>
                <a:avLst/>
                <a:gdLst/>
                <a:ahLst/>
                <a:cxnLst>
                  <a:cxn ang="0">
                    <a:pos x="15" y="18"/>
                  </a:cxn>
                  <a:cxn ang="0">
                    <a:pos x="19" y="18"/>
                  </a:cxn>
                  <a:cxn ang="0">
                    <a:pos x="19" y="35"/>
                  </a:cxn>
                  <a:cxn ang="0">
                    <a:pos x="11" y="17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5" y="0"/>
                  </a:cxn>
                  <a:cxn ang="0">
                    <a:pos x="15" y="18"/>
                  </a:cxn>
                </a:cxnLst>
                <a:rect l="0" t="0" r="r" b="b"/>
                <a:pathLst>
                  <a:path w="23" h="35">
                    <a:moveTo>
                      <a:pt x="15" y="18"/>
                    </a:moveTo>
                    <a:cubicBezTo>
                      <a:pt x="15" y="19"/>
                      <a:pt x="19" y="19"/>
                      <a:pt x="19" y="18"/>
                    </a:cubicBezTo>
                    <a:cubicBezTo>
                      <a:pt x="19" y="24"/>
                      <a:pt x="23" y="30"/>
                      <a:pt x="19" y="35"/>
                    </a:cubicBezTo>
                    <a:cubicBezTo>
                      <a:pt x="13" y="30"/>
                      <a:pt x="11" y="24"/>
                      <a:pt x="11" y="17"/>
                    </a:cubicBezTo>
                    <a:cubicBezTo>
                      <a:pt x="5" y="16"/>
                      <a:pt x="0" y="11"/>
                      <a:pt x="0" y="4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3" y="0"/>
                      <a:pt x="9" y="3"/>
                      <a:pt x="15" y="0"/>
                    </a:cubicBezTo>
                    <a:cubicBezTo>
                      <a:pt x="15" y="11"/>
                      <a:pt x="13" y="11"/>
                      <a:pt x="15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0" name="Freeform 54"/>
              <p:cNvSpPr>
                <a:spLocks/>
              </p:cNvSpPr>
              <p:nvPr/>
            </p:nvSpPr>
            <p:spPr bwMode="auto">
              <a:xfrm>
                <a:off x="2389188" y="1335088"/>
                <a:ext cx="307975" cy="161925"/>
              </a:xfrm>
              <a:custGeom>
                <a:avLst/>
                <a:gdLst/>
                <a:ahLst/>
                <a:cxnLst>
                  <a:cxn ang="0">
                    <a:pos x="214" y="96"/>
                  </a:cxn>
                  <a:cxn ang="0">
                    <a:pos x="209" y="100"/>
                  </a:cxn>
                  <a:cxn ang="0">
                    <a:pos x="215" y="103"/>
                  </a:cxn>
                  <a:cxn ang="0">
                    <a:pos x="220" y="110"/>
                  </a:cxn>
                  <a:cxn ang="0">
                    <a:pos x="195" y="118"/>
                  </a:cxn>
                  <a:cxn ang="0">
                    <a:pos x="158" y="104"/>
                  </a:cxn>
                  <a:cxn ang="0">
                    <a:pos x="147" y="112"/>
                  </a:cxn>
                  <a:cxn ang="0">
                    <a:pos x="115" y="121"/>
                  </a:cxn>
                  <a:cxn ang="0">
                    <a:pos x="75" y="121"/>
                  </a:cxn>
                  <a:cxn ang="0">
                    <a:pos x="68" y="110"/>
                  </a:cxn>
                  <a:cxn ang="0">
                    <a:pos x="43" y="108"/>
                  </a:cxn>
                  <a:cxn ang="0">
                    <a:pos x="23" y="92"/>
                  </a:cxn>
                  <a:cxn ang="0">
                    <a:pos x="65" y="82"/>
                  </a:cxn>
                  <a:cxn ang="0">
                    <a:pos x="80" y="81"/>
                  </a:cxn>
                  <a:cxn ang="0">
                    <a:pos x="69" y="77"/>
                  </a:cxn>
                  <a:cxn ang="0">
                    <a:pos x="45" y="77"/>
                  </a:cxn>
                  <a:cxn ang="0">
                    <a:pos x="12" y="69"/>
                  </a:cxn>
                  <a:cxn ang="0">
                    <a:pos x="29" y="60"/>
                  </a:cxn>
                  <a:cxn ang="0">
                    <a:pos x="14" y="59"/>
                  </a:cxn>
                  <a:cxn ang="0">
                    <a:pos x="0" y="51"/>
                  </a:cxn>
                  <a:cxn ang="0">
                    <a:pos x="56" y="13"/>
                  </a:cxn>
                  <a:cxn ang="0">
                    <a:pos x="64" y="29"/>
                  </a:cxn>
                  <a:cxn ang="0">
                    <a:pos x="78" y="21"/>
                  </a:cxn>
                  <a:cxn ang="0">
                    <a:pos x="98" y="34"/>
                  </a:cxn>
                  <a:cxn ang="0">
                    <a:pos x="111" y="31"/>
                  </a:cxn>
                  <a:cxn ang="0">
                    <a:pos x="109" y="23"/>
                  </a:cxn>
                  <a:cxn ang="0">
                    <a:pos x="118" y="23"/>
                  </a:cxn>
                  <a:cxn ang="0">
                    <a:pos x="133" y="35"/>
                  </a:cxn>
                  <a:cxn ang="0">
                    <a:pos x="140" y="51"/>
                  </a:cxn>
                  <a:cxn ang="0">
                    <a:pos x="146" y="48"/>
                  </a:cxn>
                  <a:cxn ang="0">
                    <a:pos x="136" y="17"/>
                  </a:cxn>
                  <a:cxn ang="0">
                    <a:pos x="144" y="12"/>
                  </a:cxn>
                  <a:cxn ang="0">
                    <a:pos x="156" y="12"/>
                  </a:cxn>
                  <a:cxn ang="0">
                    <a:pos x="156" y="7"/>
                  </a:cxn>
                  <a:cxn ang="0">
                    <a:pos x="169" y="0"/>
                  </a:cxn>
                  <a:cxn ang="0">
                    <a:pos x="184" y="10"/>
                  </a:cxn>
                  <a:cxn ang="0">
                    <a:pos x="175" y="24"/>
                  </a:cxn>
                  <a:cxn ang="0">
                    <a:pos x="187" y="62"/>
                  </a:cxn>
                  <a:cxn ang="0">
                    <a:pos x="232" y="92"/>
                  </a:cxn>
                  <a:cxn ang="0">
                    <a:pos x="214" y="96"/>
                  </a:cxn>
                </a:cxnLst>
                <a:rect l="0" t="0" r="r" b="b"/>
                <a:pathLst>
                  <a:path w="232" h="121">
                    <a:moveTo>
                      <a:pt x="214" y="96"/>
                    </a:moveTo>
                    <a:cubicBezTo>
                      <a:pt x="211" y="96"/>
                      <a:pt x="209" y="97"/>
                      <a:pt x="209" y="100"/>
                    </a:cubicBezTo>
                    <a:cubicBezTo>
                      <a:pt x="209" y="103"/>
                      <a:pt x="214" y="103"/>
                      <a:pt x="215" y="103"/>
                    </a:cubicBezTo>
                    <a:cubicBezTo>
                      <a:pt x="216" y="107"/>
                      <a:pt x="218" y="108"/>
                      <a:pt x="220" y="110"/>
                    </a:cubicBezTo>
                    <a:cubicBezTo>
                      <a:pt x="216" y="118"/>
                      <a:pt x="206" y="118"/>
                      <a:pt x="195" y="118"/>
                    </a:cubicBezTo>
                    <a:cubicBezTo>
                      <a:pt x="177" y="118"/>
                      <a:pt x="171" y="104"/>
                      <a:pt x="158" y="104"/>
                    </a:cubicBezTo>
                    <a:cubicBezTo>
                      <a:pt x="150" y="104"/>
                      <a:pt x="154" y="109"/>
                      <a:pt x="147" y="112"/>
                    </a:cubicBezTo>
                    <a:cubicBezTo>
                      <a:pt x="135" y="118"/>
                      <a:pt x="124" y="115"/>
                      <a:pt x="115" y="121"/>
                    </a:cubicBezTo>
                    <a:cubicBezTo>
                      <a:pt x="95" y="121"/>
                      <a:pt x="87" y="121"/>
                      <a:pt x="75" y="121"/>
                    </a:cubicBezTo>
                    <a:cubicBezTo>
                      <a:pt x="68" y="121"/>
                      <a:pt x="73" y="114"/>
                      <a:pt x="68" y="110"/>
                    </a:cubicBezTo>
                    <a:cubicBezTo>
                      <a:pt x="63" y="107"/>
                      <a:pt x="49" y="108"/>
                      <a:pt x="43" y="108"/>
                    </a:cubicBezTo>
                    <a:cubicBezTo>
                      <a:pt x="34" y="108"/>
                      <a:pt x="26" y="98"/>
                      <a:pt x="23" y="92"/>
                    </a:cubicBezTo>
                    <a:cubicBezTo>
                      <a:pt x="33" y="85"/>
                      <a:pt x="47" y="82"/>
                      <a:pt x="65" y="82"/>
                    </a:cubicBezTo>
                    <a:cubicBezTo>
                      <a:pt x="72" y="82"/>
                      <a:pt x="75" y="82"/>
                      <a:pt x="80" y="81"/>
                    </a:cubicBezTo>
                    <a:cubicBezTo>
                      <a:pt x="77" y="80"/>
                      <a:pt x="73" y="77"/>
                      <a:pt x="69" y="77"/>
                    </a:cubicBezTo>
                    <a:cubicBezTo>
                      <a:pt x="60" y="77"/>
                      <a:pt x="50" y="77"/>
                      <a:pt x="45" y="77"/>
                    </a:cubicBezTo>
                    <a:cubicBezTo>
                      <a:pt x="36" y="77"/>
                      <a:pt x="12" y="81"/>
                      <a:pt x="12" y="69"/>
                    </a:cubicBezTo>
                    <a:cubicBezTo>
                      <a:pt x="12" y="59"/>
                      <a:pt x="24" y="63"/>
                      <a:pt x="29" y="60"/>
                    </a:cubicBezTo>
                    <a:cubicBezTo>
                      <a:pt x="22" y="58"/>
                      <a:pt x="19" y="59"/>
                      <a:pt x="14" y="59"/>
                    </a:cubicBezTo>
                    <a:cubicBezTo>
                      <a:pt x="9" y="59"/>
                      <a:pt x="0" y="53"/>
                      <a:pt x="0" y="51"/>
                    </a:cubicBezTo>
                    <a:cubicBezTo>
                      <a:pt x="0" y="29"/>
                      <a:pt x="41" y="13"/>
                      <a:pt x="56" y="13"/>
                    </a:cubicBezTo>
                    <a:cubicBezTo>
                      <a:pt x="63" y="13"/>
                      <a:pt x="62" y="26"/>
                      <a:pt x="64" y="29"/>
                    </a:cubicBezTo>
                    <a:cubicBezTo>
                      <a:pt x="68" y="26"/>
                      <a:pt x="71" y="21"/>
                      <a:pt x="78" y="21"/>
                    </a:cubicBezTo>
                    <a:cubicBezTo>
                      <a:pt x="90" y="21"/>
                      <a:pt x="94" y="26"/>
                      <a:pt x="98" y="34"/>
                    </a:cubicBezTo>
                    <a:cubicBezTo>
                      <a:pt x="102" y="33"/>
                      <a:pt x="106" y="32"/>
                      <a:pt x="111" y="31"/>
                    </a:cubicBezTo>
                    <a:cubicBezTo>
                      <a:pt x="110" y="27"/>
                      <a:pt x="109" y="25"/>
                      <a:pt x="109" y="23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24" y="25"/>
                      <a:pt x="131" y="30"/>
                      <a:pt x="133" y="35"/>
                    </a:cubicBezTo>
                    <a:cubicBezTo>
                      <a:pt x="135" y="40"/>
                      <a:pt x="132" y="51"/>
                      <a:pt x="140" y="51"/>
                    </a:cubicBezTo>
                    <a:cubicBezTo>
                      <a:pt x="144" y="51"/>
                      <a:pt x="144" y="50"/>
                      <a:pt x="146" y="48"/>
                    </a:cubicBezTo>
                    <a:cubicBezTo>
                      <a:pt x="142" y="42"/>
                      <a:pt x="136" y="21"/>
                      <a:pt x="136" y="17"/>
                    </a:cubicBezTo>
                    <a:cubicBezTo>
                      <a:pt x="136" y="14"/>
                      <a:pt x="140" y="12"/>
                      <a:pt x="144" y="12"/>
                    </a:cubicBezTo>
                    <a:cubicBezTo>
                      <a:pt x="152" y="12"/>
                      <a:pt x="149" y="15"/>
                      <a:pt x="156" y="12"/>
                    </a:cubicBezTo>
                    <a:cubicBezTo>
                      <a:pt x="156" y="10"/>
                      <a:pt x="156" y="9"/>
                      <a:pt x="156" y="7"/>
                    </a:cubicBezTo>
                    <a:cubicBezTo>
                      <a:pt x="156" y="3"/>
                      <a:pt x="162" y="0"/>
                      <a:pt x="169" y="0"/>
                    </a:cubicBezTo>
                    <a:cubicBezTo>
                      <a:pt x="177" y="0"/>
                      <a:pt x="184" y="3"/>
                      <a:pt x="184" y="10"/>
                    </a:cubicBezTo>
                    <a:cubicBezTo>
                      <a:pt x="184" y="16"/>
                      <a:pt x="175" y="20"/>
                      <a:pt x="175" y="24"/>
                    </a:cubicBezTo>
                    <a:cubicBezTo>
                      <a:pt x="175" y="40"/>
                      <a:pt x="187" y="50"/>
                      <a:pt x="187" y="62"/>
                    </a:cubicBezTo>
                    <a:cubicBezTo>
                      <a:pt x="187" y="76"/>
                      <a:pt x="224" y="85"/>
                      <a:pt x="232" y="92"/>
                    </a:cubicBezTo>
                    <a:cubicBezTo>
                      <a:pt x="224" y="97"/>
                      <a:pt x="222" y="96"/>
                      <a:pt x="214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1" name="Freeform 55"/>
              <p:cNvSpPr>
                <a:spLocks/>
              </p:cNvSpPr>
              <p:nvPr/>
            </p:nvSpPr>
            <p:spPr bwMode="auto">
              <a:xfrm>
                <a:off x="2274888" y="1309688"/>
                <a:ext cx="173038" cy="114300"/>
              </a:xfrm>
              <a:custGeom>
                <a:avLst/>
                <a:gdLst/>
                <a:ahLst/>
                <a:cxnLst>
                  <a:cxn ang="0">
                    <a:pos x="28" y="82"/>
                  </a:cxn>
                  <a:cxn ang="0">
                    <a:pos x="22" y="73"/>
                  </a:cxn>
                  <a:cxn ang="0">
                    <a:pos x="0" y="64"/>
                  </a:cxn>
                  <a:cxn ang="0">
                    <a:pos x="22" y="21"/>
                  </a:cxn>
                  <a:cxn ang="0">
                    <a:pos x="16" y="5"/>
                  </a:cxn>
                  <a:cxn ang="0">
                    <a:pos x="42" y="5"/>
                  </a:cxn>
                  <a:cxn ang="0">
                    <a:pos x="60" y="2"/>
                  </a:cxn>
                  <a:cxn ang="0">
                    <a:pos x="84" y="11"/>
                  </a:cxn>
                  <a:cxn ang="0">
                    <a:pos x="99" y="10"/>
                  </a:cxn>
                  <a:cxn ang="0">
                    <a:pos x="130" y="29"/>
                  </a:cxn>
                  <a:cxn ang="0">
                    <a:pos x="102" y="38"/>
                  </a:cxn>
                  <a:cxn ang="0">
                    <a:pos x="69" y="71"/>
                  </a:cxn>
                  <a:cxn ang="0">
                    <a:pos x="35" y="86"/>
                  </a:cxn>
                  <a:cxn ang="0">
                    <a:pos x="28" y="82"/>
                  </a:cxn>
                </a:cxnLst>
                <a:rect l="0" t="0" r="r" b="b"/>
                <a:pathLst>
                  <a:path w="130" h="86">
                    <a:moveTo>
                      <a:pt x="28" y="82"/>
                    </a:moveTo>
                    <a:cubicBezTo>
                      <a:pt x="26" y="82"/>
                      <a:pt x="23" y="75"/>
                      <a:pt x="22" y="73"/>
                    </a:cubicBezTo>
                    <a:cubicBezTo>
                      <a:pt x="18" y="68"/>
                      <a:pt x="0" y="69"/>
                      <a:pt x="0" y="64"/>
                    </a:cubicBezTo>
                    <a:cubicBezTo>
                      <a:pt x="0" y="49"/>
                      <a:pt x="22" y="37"/>
                      <a:pt x="22" y="21"/>
                    </a:cubicBezTo>
                    <a:cubicBezTo>
                      <a:pt x="22" y="17"/>
                      <a:pt x="16" y="10"/>
                      <a:pt x="16" y="5"/>
                    </a:cubicBezTo>
                    <a:cubicBezTo>
                      <a:pt x="27" y="1"/>
                      <a:pt x="32" y="5"/>
                      <a:pt x="42" y="5"/>
                    </a:cubicBezTo>
                    <a:cubicBezTo>
                      <a:pt x="48" y="5"/>
                      <a:pt x="52" y="0"/>
                      <a:pt x="60" y="2"/>
                    </a:cubicBezTo>
                    <a:cubicBezTo>
                      <a:pt x="70" y="5"/>
                      <a:pt x="74" y="10"/>
                      <a:pt x="84" y="11"/>
                    </a:cubicBezTo>
                    <a:cubicBezTo>
                      <a:pt x="88" y="15"/>
                      <a:pt x="93" y="10"/>
                      <a:pt x="99" y="10"/>
                    </a:cubicBezTo>
                    <a:cubicBezTo>
                      <a:pt x="108" y="10"/>
                      <a:pt x="130" y="19"/>
                      <a:pt x="130" y="29"/>
                    </a:cubicBezTo>
                    <a:cubicBezTo>
                      <a:pt x="130" y="34"/>
                      <a:pt x="106" y="37"/>
                      <a:pt x="102" y="38"/>
                    </a:cubicBezTo>
                    <a:cubicBezTo>
                      <a:pt x="88" y="43"/>
                      <a:pt x="69" y="61"/>
                      <a:pt x="69" y="71"/>
                    </a:cubicBezTo>
                    <a:cubicBezTo>
                      <a:pt x="69" y="75"/>
                      <a:pt x="38" y="86"/>
                      <a:pt x="35" y="86"/>
                    </a:cubicBezTo>
                    <a:cubicBezTo>
                      <a:pt x="32" y="86"/>
                      <a:pt x="30" y="82"/>
                      <a:pt x="28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2" name="Freeform 56"/>
              <p:cNvSpPr>
                <a:spLocks/>
              </p:cNvSpPr>
              <p:nvPr/>
            </p:nvSpPr>
            <p:spPr bwMode="auto">
              <a:xfrm>
                <a:off x="2413000" y="1228725"/>
                <a:ext cx="204788" cy="87313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41" y="59"/>
                  </a:cxn>
                  <a:cxn ang="0">
                    <a:pos x="53" y="53"/>
                  </a:cxn>
                  <a:cxn ang="0">
                    <a:pos x="46" y="43"/>
                  </a:cxn>
                  <a:cxn ang="0">
                    <a:pos x="41" y="49"/>
                  </a:cxn>
                  <a:cxn ang="0">
                    <a:pos x="22" y="52"/>
                  </a:cxn>
                  <a:cxn ang="0">
                    <a:pos x="7" y="49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11" y="31"/>
                  </a:cxn>
                  <a:cxn ang="0">
                    <a:pos x="31" y="36"/>
                  </a:cxn>
                  <a:cxn ang="0">
                    <a:pos x="11" y="30"/>
                  </a:cxn>
                  <a:cxn ang="0">
                    <a:pos x="11" y="23"/>
                  </a:cxn>
                  <a:cxn ang="0">
                    <a:pos x="19" y="23"/>
                  </a:cxn>
                  <a:cxn ang="0">
                    <a:pos x="38" y="26"/>
                  </a:cxn>
                  <a:cxn ang="0">
                    <a:pos x="16" y="22"/>
                  </a:cxn>
                  <a:cxn ang="0">
                    <a:pos x="25" y="17"/>
                  </a:cxn>
                  <a:cxn ang="0">
                    <a:pos x="36" y="18"/>
                  </a:cxn>
                  <a:cxn ang="0">
                    <a:pos x="23" y="12"/>
                  </a:cxn>
                  <a:cxn ang="0">
                    <a:pos x="38" y="12"/>
                  </a:cxn>
                  <a:cxn ang="0">
                    <a:pos x="45" y="19"/>
                  </a:cxn>
                  <a:cxn ang="0">
                    <a:pos x="55" y="19"/>
                  </a:cxn>
                  <a:cxn ang="0">
                    <a:pos x="97" y="36"/>
                  </a:cxn>
                  <a:cxn ang="0">
                    <a:pos x="107" y="30"/>
                  </a:cxn>
                  <a:cxn ang="0">
                    <a:pos x="98" y="29"/>
                  </a:cxn>
                  <a:cxn ang="0">
                    <a:pos x="102" y="27"/>
                  </a:cxn>
                  <a:cxn ang="0">
                    <a:pos x="102" y="21"/>
                  </a:cxn>
                  <a:cxn ang="0">
                    <a:pos x="91" y="15"/>
                  </a:cxn>
                  <a:cxn ang="0">
                    <a:pos x="107" y="0"/>
                  </a:cxn>
                  <a:cxn ang="0">
                    <a:pos x="116" y="4"/>
                  </a:cxn>
                  <a:cxn ang="0">
                    <a:pos x="116" y="9"/>
                  </a:cxn>
                  <a:cxn ang="0">
                    <a:pos x="132" y="26"/>
                  </a:cxn>
                  <a:cxn ang="0">
                    <a:pos x="144" y="20"/>
                  </a:cxn>
                  <a:cxn ang="0">
                    <a:pos x="154" y="31"/>
                  </a:cxn>
                  <a:cxn ang="0">
                    <a:pos x="140" y="52"/>
                  </a:cxn>
                  <a:cxn ang="0">
                    <a:pos x="111" y="51"/>
                  </a:cxn>
                  <a:cxn ang="0">
                    <a:pos x="82" y="59"/>
                  </a:cxn>
                  <a:cxn ang="0">
                    <a:pos x="53" y="65"/>
                  </a:cxn>
                </a:cxnLst>
                <a:rect l="0" t="0" r="r" b="b"/>
                <a:pathLst>
                  <a:path w="154" h="65">
                    <a:moveTo>
                      <a:pt x="53" y="65"/>
                    </a:moveTo>
                    <a:cubicBezTo>
                      <a:pt x="48" y="65"/>
                      <a:pt x="41" y="61"/>
                      <a:pt x="41" y="59"/>
                    </a:cubicBezTo>
                    <a:cubicBezTo>
                      <a:pt x="41" y="52"/>
                      <a:pt x="47" y="53"/>
                      <a:pt x="53" y="53"/>
                    </a:cubicBezTo>
                    <a:cubicBezTo>
                      <a:pt x="50" y="50"/>
                      <a:pt x="46" y="48"/>
                      <a:pt x="46" y="43"/>
                    </a:cubicBezTo>
                    <a:cubicBezTo>
                      <a:pt x="43" y="44"/>
                      <a:pt x="41" y="46"/>
                      <a:pt x="41" y="49"/>
                    </a:cubicBezTo>
                    <a:cubicBezTo>
                      <a:pt x="33" y="50"/>
                      <a:pt x="27" y="52"/>
                      <a:pt x="22" y="52"/>
                    </a:cubicBezTo>
                    <a:cubicBezTo>
                      <a:pt x="16" y="52"/>
                      <a:pt x="10" y="49"/>
                      <a:pt x="7" y="49"/>
                    </a:cubicBezTo>
                    <a:cubicBezTo>
                      <a:pt x="3" y="49"/>
                      <a:pt x="0" y="46"/>
                      <a:pt x="0" y="42"/>
                    </a:cubicBezTo>
                    <a:cubicBezTo>
                      <a:pt x="0" y="38"/>
                      <a:pt x="2" y="39"/>
                      <a:pt x="0" y="36"/>
                    </a:cubicBezTo>
                    <a:cubicBezTo>
                      <a:pt x="5" y="35"/>
                      <a:pt x="7" y="31"/>
                      <a:pt x="11" y="31"/>
                    </a:cubicBezTo>
                    <a:cubicBezTo>
                      <a:pt x="20" y="31"/>
                      <a:pt x="24" y="35"/>
                      <a:pt x="31" y="36"/>
                    </a:cubicBezTo>
                    <a:cubicBezTo>
                      <a:pt x="24" y="35"/>
                      <a:pt x="17" y="32"/>
                      <a:pt x="11" y="3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9" y="23"/>
                      <a:pt x="19" y="23"/>
                    </a:cubicBezTo>
                    <a:cubicBezTo>
                      <a:pt x="20" y="23"/>
                      <a:pt x="34" y="26"/>
                      <a:pt x="38" y="26"/>
                    </a:cubicBezTo>
                    <a:cubicBezTo>
                      <a:pt x="30" y="25"/>
                      <a:pt x="23" y="26"/>
                      <a:pt x="16" y="22"/>
                    </a:cubicBezTo>
                    <a:cubicBezTo>
                      <a:pt x="18" y="19"/>
                      <a:pt x="22" y="17"/>
                      <a:pt x="25" y="17"/>
                    </a:cubicBezTo>
                    <a:cubicBezTo>
                      <a:pt x="31" y="17"/>
                      <a:pt x="32" y="19"/>
                      <a:pt x="36" y="18"/>
                    </a:cubicBezTo>
                    <a:cubicBezTo>
                      <a:pt x="31" y="19"/>
                      <a:pt x="23" y="18"/>
                      <a:pt x="23" y="12"/>
                    </a:cubicBezTo>
                    <a:cubicBezTo>
                      <a:pt x="31" y="11"/>
                      <a:pt x="34" y="12"/>
                      <a:pt x="38" y="12"/>
                    </a:cubicBezTo>
                    <a:cubicBezTo>
                      <a:pt x="39" y="12"/>
                      <a:pt x="45" y="14"/>
                      <a:pt x="45" y="19"/>
                    </a:cubicBezTo>
                    <a:cubicBezTo>
                      <a:pt x="50" y="19"/>
                      <a:pt x="54" y="19"/>
                      <a:pt x="55" y="19"/>
                    </a:cubicBezTo>
                    <a:cubicBezTo>
                      <a:pt x="68" y="19"/>
                      <a:pt x="78" y="36"/>
                      <a:pt x="97" y="36"/>
                    </a:cubicBezTo>
                    <a:cubicBezTo>
                      <a:pt x="103" y="36"/>
                      <a:pt x="105" y="34"/>
                      <a:pt x="107" y="30"/>
                    </a:cubicBezTo>
                    <a:cubicBezTo>
                      <a:pt x="102" y="30"/>
                      <a:pt x="100" y="30"/>
                      <a:pt x="98" y="29"/>
                    </a:cubicBezTo>
                    <a:cubicBezTo>
                      <a:pt x="98" y="28"/>
                      <a:pt x="101" y="27"/>
                      <a:pt x="102" y="2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9" y="21"/>
                      <a:pt x="91" y="19"/>
                      <a:pt x="91" y="15"/>
                    </a:cubicBezTo>
                    <a:cubicBezTo>
                      <a:pt x="91" y="7"/>
                      <a:pt x="103" y="4"/>
                      <a:pt x="107" y="0"/>
                    </a:cubicBezTo>
                    <a:cubicBezTo>
                      <a:pt x="110" y="2"/>
                      <a:pt x="113" y="4"/>
                      <a:pt x="116" y="4"/>
                    </a:cubicBezTo>
                    <a:cubicBezTo>
                      <a:pt x="115" y="7"/>
                      <a:pt x="116" y="8"/>
                      <a:pt x="116" y="9"/>
                    </a:cubicBezTo>
                    <a:cubicBezTo>
                      <a:pt x="116" y="16"/>
                      <a:pt x="124" y="26"/>
                      <a:pt x="132" y="26"/>
                    </a:cubicBezTo>
                    <a:cubicBezTo>
                      <a:pt x="136" y="26"/>
                      <a:pt x="139" y="20"/>
                      <a:pt x="144" y="20"/>
                    </a:cubicBezTo>
                    <a:cubicBezTo>
                      <a:pt x="150" y="20"/>
                      <a:pt x="154" y="26"/>
                      <a:pt x="154" y="31"/>
                    </a:cubicBezTo>
                    <a:cubicBezTo>
                      <a:pt x="154" y="37"/>
                      <a:pt x="144" y="51"/>
                      <a:pt x="140" y="52"/>
                    </a:cubicBezTo>
                    <a:cubicBezTo>
                      <a:pt x="137" y="53"/>
                      <a:pt x="111" y="50"/>
                      <a:pt x="111" y="51"/>
                    </a:cubicBezTo>
                    <a:cubicBezTo>
                      <a:pt x="111" y="52"/>
                      <a:pt x="83" y="58"/>
                      <a:pt x="82" y="59"/>
                    </a:cubicBezTo>
                    <a:cubicBezTo>
                      <a:pt x="73" y="62"/>
                      <a:pt x="64" y="65"/>
                      <a:pt x="53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3" name="Freeform 57"/>
              <p:cNvSpPr>
                <a:spLocks/>
              </p:cNvSpPr>
              <p:nvPr/>
            </p:nvSpPr>
            <p:spPr bwMode="auto">
              <a:xfrm>
                <a:off x="2382838" y="1260475"/>
                <a:ext cx="28575" cy="20638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0" y="11"/>
                  </a:cxn>
                  <a:cxn ang="0">
                    <a:pos x="21" y="0"/>
                  </a:cxn>
                  <a:cxn ang="0">
                    <a:pos x="8" y="16"/>
                  </a:cxn>
                </a:cxnLst>
                <a:rect l="0" t="0" r="r" b="b"/>
                <a:pathLst>
                  <a:path w="21" h="16">
                    <a:moveTo>
                      <a:pt x="8" y="16"/>
                    </a:moveTo>
                    <a:cubicBezTo>
                      <a:pt x="4" y="16"/>
                      <a:pt x="0" y="14"/>
                      <a:pt x="0" y="11"/>
                    </a:cubicBezTo>
                    <a:cubicBezTo>
                      <a:pt x="0" y="3"/>
                      <a:pt x="16" y="0"/>
                      <a:pt x="21" y="0"/>
                    </a:cubicBezTo>
                    <a:cubicBezTo>
                      <a:pt x="20" y="7"/>
                      <a:pt x="13" y="16"/>
                      <a:pt x="8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2457450" y="1230313"/>
                <a:ext cx="22225" cy="7938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6"/>
                  </a:cxn>
                  <a:cxn ang="0">
                    <a:pos x="6" y="6"/>
                  </a:cxn>
                </a:cxnLst>
                <a:rect l="0" t="0" r="r" b="b"/>
                <a:pathLst>
                  <a:path w="16" h="6">
                    <a:moveTo>
                      <a:pt x="6" y="6"/>
                    </a:moveTo>
                    <a:cubicBezTo>
                      <a:pt x="4" y="6"/>
                      <a:pt x="0" y="4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6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5" name="Freeform 59"/>
              <p:cNvSpPr>
                <a:spLocks/>
              </p:cNvSpPr>
              <p:nvPr/>
            </p:nvSpPr>
            <p:spPr bwMode="auto">
              <a:xfrm>
                <a:off x="2324100" y="1203325"/>
                <a:ext cx="117475" cy="65088"/>
              </a:xfrm>
              <a:custGeom>
                <a:avLst/>
                <a:gdLst/>
                <a:ahLst/>
                <a:cxnLst>
                  <a:cxn ang="0">
                    <a:pos x="88" y="8"/>
                  </a:cxn>
                  <a:cxn ang="0">
                    <a:pos x="82" y="15"/>
                  </a:cxn>
                  <a:cxn ang="0">
                    <a:pos x="86" y="24"/>
                  </a:cxn>
                  <a:cxn ang="0">
                    <a:pos x="67" y="38"/>
                  </a:cxn>
                  <a:cxn ang="0">
                    <a:pos x="56" y="26"/>
                  </a:cxn>
                  <a:cxn ang="0">
                    <a:pos x="41" y="39"/>
                  </a:cxn>
                  <a:cxn ang="0">
                    <a:pos x="32" y="49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4" y="46"/>
                  </a:cxn>
                  <a:cxn ang="0">
                    <a:pos x="0" y="39"/>
                  </a:cxn>
                  <a:cxn ang="0">
                    <a:pos x="10" y="31"/>
                  </a:cxn>
                  <a:cxn ang="0">
                    <a:pos x="31" y="23"/>
                  </a:cxn>
                  <a:cxn ang="0">
                    <a:pos x="54" y="6"/>
                  </a:cxn>
                  <a:cxn ang="0">
                    <a:pos x="62" y="7"/>
                  </a:cxn>
                  <a:cxn ang="0">
                    <a:pos x="88" y="8"/>
                  </a:cxn>
                </a:cxnLst>
                <a:rect l="0" t="0" r="r" b="b"/>
                <a:pathLst>
                  <a:path w="88" h="49">
                    <a:moveTo>
                      <a:pt x="88" y="8"/>
                    </a:moveTo>
                    <a:cubicBezTo>
                      <a:pt x="88" y="11"/>
                      <a:pt x="86" y="14"/>
                      <a:pt x="82" y="15"/>
                    </a:cubicBezTo>
                    <a:cubicBezTo>
                      <a:pt x="83" y="19"/>
                      <a:pt x="86" y="20"/>
                      <a:pt x="86" y="2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0" y="38"/>
                      <a:pt x="60" y="28"/>
                      <a:pt x="56" y="26"/>
                    </a:cubicBezTo>
                    <a:cubicBezTo>
                      <a:pt x="55" y="33"/>
                      <a:pt x="48" y="40"/>
                      <a:pt x="41" y="39"/>
                    </a:cubicBezTo>
                    <a:cubicBezTo>
                      <a:pt x="40" y="44"/>
                      <a:pt x="37" y="49"/>
                      <a:pt x="32" y="49"/>
                    </a:cubicBezTo>
                    <a:cubicBezTo>
                      <a:pt x="28" y="49"/>
                      <a:pt x="25" y="44"/>
                      <a:pt x="24" y="42"/>
                    </a:cubicBezTo>
                    <a:cubicBezTo>
                      <a:pt x="19" y="45"/>
                      <a:pt x="16" y="42"/>
                      <a:pt x="12" y="42"/>
                    </a:cubicBezTo>
                    <a:cubicBezTo>
                      <a:pt x="9" y="42"/>
                      <a:pt x="8" y="45"/>
                      <a:pt x="4" y="46"/>
                    </a:cubicBezTo>
                    <a:cubicBezTo>
                      <a:pt x="4" y="43"/>
                      <a:pt x="0" y="41"/>
                      <a:pt x="0" y="39"/>
                    </a:cubicBezTo>
                    <a:cubicBezTo>
                      <a:pt x="0" y="38"/>
                      <a:pt x="8" y="32"/>
                      <a:pt x="10" y="31"/>
                    </a:cubicBezTo>
                    <a:cubicBezTo>
                      <a:pt x="17" y="28"/>
                      <a:pt x="23" y="27"/>
                      <a:pt x="31" y="23"/>
                    </a:cubicBezTo>
                    <a:cubicBezTo>
                      <a:pt x="39" y="18"/>
                      <a:pt x="41" y="6"/>
                      <a:pt x="54" y="6"/>
                    </a:cubicBezTo>
                    <a:cubicBezTo>
                      <a:pt x="57" y="6"/>
                      <a:pt x="58" y="7"/>
                      <a:pt x="62" y="7"/>
                    </a:cubicBezTo>
                    <a:cubicBezTo>
                      <a:pt x="62" y="7"/>
                      <a:pt x="88" y="0"/>
                      <a:pt x="88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6" name="Freeform 60"/>
              <p:cNvSpPr>
                <a:spLocks/>
              </p:cNvSpPr>
              <p:nvPr/>
            </p:nvSpPr>
            <p:spPr bwMode="auto">
              <a:xfrm>
                <a:off x="2481263" y="1162050"/>
                <a:ext cx="66675" cy="20638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9" y="12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50" y="11"/>
                  </a:cxn>
                  <a:cxn ang="0">
                    <a:pos x="39" y="15"/>
                  </a:cxn>
                  <a:cxn ang="0">
                    <a:pos x="20" y="15"/>
                  </a:cxn>
                </a:cxnLst>
                <a:rect l="0" t="0" r="r" b="b"/>
                <a:pathLst>
                  <a:path w="50" h="15">
                    <a:moveTo>
                      <a:pt x="20" y="15"/>
                    </a:moveTo>
                    <a:cubicBezTo>
                      <a:pt x="14" y="15"/>
                      <a:pt x="13" y="12"/>
                      <a:pt x="9" y="12"/>
                    </a:cubicBezTo>
                    <a:cubicBezTo>
                      <a:pt x="5" y="12"/>
                      <a:pt x="3" y="15"/>
                      <a:pt x="0" y="15"/>
                    </a:cubicBezTo>
                    <a:cubicBezTo>
                      <a:pt x="0" y="9"/>
                      <a:pt x="26" y="0"/>
                      <a:pt x="32" y="0"/>
                    </a:cubicBezTo>
                    <a:cubicBezTo>
                      <a:pt x="41" y="0"/>
                      <a:pt x="49" y="5"/>
                      <a:pt x="50" y="11"/>
                    </a:cubicBezTo>
                    <a:cubicBezTo>
                      <a:pt x="47" y="12"/>
                      <a:pt x="44" y="15"/>
                      <a:pt x="39" y="15"/>
                    </a:cubicBezTo>
                    <a:cubicBezTo>
                      <a:pt x="27" y="15"/>
                      <a:pt x="29" y="15"/>
                      <a:pt x="2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7" name="Freeform 61"/>
              <p:cNvSpPr>
                <a:spLocks/>
              </p:cNvSpPr>
              <p:nvPr/>
            </p:nvSpPr>
            <p:spPr bwMode="auto">
              <a:xfrm>
                <a:off x="2482850" y="1185863"/>
                <a:ext cx="58738" cy="30163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23"/>
                  </a:cxn>
                  <a:cxn ang="0">
                    <a:pos x="0" y="11"/>
                  </a:cxn>
                  <a:cxn ang="0">
                    <a:pos x="36" y="0"/>
                  </a:cxn>
                  <a:cxn ang="0">
                    <a:pos x="44" y="5"/>
                  </a:cxn>
                  <a:cxn ang="0">
                    <a:pos x="25" y="10"/>
                  </a:cxn>
                  <a:cxn ang="0">
                    <a:pos x="38" y="10"/>
                  </a:cxn>
                </a:cxnLst>
                <a:rect l="0" t="0" r="r" b="b"/>
                <a:pathLst>
                  <a:path w="44" h="23">
                    <a:moveTo>
                      <a:pt x="38" y="10"/>
                    </a:moveTo>
                    <a:cubicBezTo>
                      <a:pt x="38" y="19"/>
                      <a:pt x="24" y="23"/>
                      <a:pt x="14" y="23"/>
                    </a:cubicBezTo>
                    <a:cubicBezTo>
                      <a:pt x="8" y="23"/>
                      <a:pt x="0" y="15"/>
                      <a:pt x="0" y="11"/>
                    </a:cubicBezTo>
                    <a:cubicBezTo>
                      <a:pt x="0" y="1"/>
                      <a:pt x="27" y="0"/>
                      <a:pt x="36" y="0"/>
                    </a:cubicBezTo>
                    <a:cubicBezTo>
                      <a:pt x="41" y="0"/>
                      <a:pt x="43" y="3"/>
                      <a:pt x="44" y="5"/>
                    </a:cubicBezTo>
                    <a:cubicBezTo>
                      <a:pt x="39" y="9"/>
                      <a:pt x="32" y="10"/>
                      <a:pt x="25" y="10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8" name="Freeform 62"/>
              <p:cNvSpPr>
                <a:spLocks/>
              </p:cNvSpPr>
              <p:nvPr/>
            </p:nvSpPr>
            <p:spPr bwMode="auto">
              <a:xfrm>
                <a:off x="2454275" y="1181100"/>
                <a:ext cx="20638" cy="22225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9" y="17"/>
                  </a:cxn>
                  <a:cxn ang="0">
                    <a:pos x="0" y="11"/>
                  </a:cxn>
                  <a:cxn ang="0">
                    <a:pos x="15" y="12"/>
                  </a:cxn>
                </a:cxnLst>
                <a:rect l="0" t="0" r="r" b="b"/>
                <a:pathLst>
                  <a:path w="15" h="17">
                    <a:moveTo>
                      <a:pt x="15" y="12"/>
                    </a:moveTo>
                    <a:cubicBezTo>
                      <a:pt x="13" y="15"/>
                      <a:pt x="12" y="17"/>
                      <a:pt x="9" y="17"/>
                    </a:cubicBezTo>
                    <a:cubicBezTo>
                      <a:pt x="5" y="17"/>
                      <a:pt x="0" y="13"/>
                      <a:pt x="0" y="11"/>
                    </a:cubicBezTo>
                    <a:cubicBezTo>
                      <a:pt x="0" y="0"/>
                      <a:pt x="12" y="11"/>
                      <a:pt x="1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9" name="Freeform 63"/>
              <p:cNvSpPr>
                <a:spLocks/>
              </p:cNvSpPr>
              <p:nvPr/>
            </p:nvSpPr>
            <p:spPr bwMode="auto">
              <a:xfrm>
                <a:off x="2671763" y="1335088"/>
                <a:ext cx="100013" cy="80963"/>
              </a:xfrm>
              <a:custGeom>
                <a:avLst/>
                <a:gdLst/>
                <a:ahLst/>
                <a:cxnLst>
                  <a:cxn ang="0">
                    <a:pos x="66" y="23"/>
                  </a:cxn>
                  <a:cxn ang="0">
                    <a:pos x="65" y="30"/>
                  </a:cxn>
                  <a:cxn ang="0">
                    <a:pos x="75" y="32"/>
                  </a:cxn>
                  <a:cxn ang="0">
                    <a:pos x="57" y="55"/>
                  </a:cxn>
                  <a:cxn ang="0">
                    <a:pos x="49" y="61"/>
                  </a:cxn>
                  <a:cxn ang="0">
                    <a:pos x="39" y="54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20" y="28"/>
                  </a:cxn>
                  <a:cxn ang="0">
                    <a:pos x="27" y="28"/>
                  </a:cxn>
                  <a:cxn ang="0">
                    <a:pos x="27" y="16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42" y="2"/>
                  </a:cxn>
                  <a:cxn ang="0">
                    <a:pos x="60" y="2"/>
                  </a:cxn>
                  <a:cxn ang="0">
                    <a:pos x="64" y="6"/>
                  </a:cxn>
                  <a:cxn ang="0">
                    <a:pos x="50" y="22"/>
                  </a:cxn>
                  <a:cxn ang="0">
                    <a:pos x="66" y="23"/>
                  </a:cxn>
                </a:cxnLst>
                <a:rect l="0" t="0" r="r" b="b"/>
                <a:pathLst>
                  <a:path w="75" h="61">
                    <a:moveTo>
                      <a:pt x="66" y="23"/>
                    </a:moveTo>
                    <a:cubicBezTo>
                      <a:pt x="66" y="29"/>
                      <a:pt x="65" y="25"/>
                      <a:pt x="65" y="30"/>
                    </a:cubicBezTo>
                    <a:cubicBezTo>
                      <a:pt x="67" y="30"/>
                      <a:pt x="72" y="31"/>
                      <a:pt x="75" y="32"/>
                    </a:cubicBezTo>
                    <a:cubicBezTo>
                      <a:pt x="73" y="56"/>
                      <a:pt x="72" y="49"/>
                      <a:pt x="57" y="55"/>
                    </a:cubicBezTo>
                    <a:cubicBezTo>
                      <a:pt x="53" y="56"/>
                      <a:pt x="53" y="61"/>
                      <a:pt x="49" y="61"/>
                    </a:cubicBezTo>
                    <a:cubicBezTo>
                      <a:pt x="42" y="61"/>
                      <a:pt x="42" y="56"/>
                      <a:pt x="39" y="54"/>
                    </a:cubicBezTo>
                    <a:cubicBezTo>
                      <a:pt x="27" y="41"/>
                      <a:pt x="13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12" y="28"/>
                      <a:pt x="20" y="28"/>
                    </a:cubicBezTo>
                    <a:cubicBezTo>
                      <a:pt x="24" y="28"/>
                      <a:pt x="23" y="28"/>
                      <a:pt x="27" y="2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1" y="15"/>
                      <a:pt x="12" y="16"/>
                      <a:pt x="12" y="11"/>
                    </a:cubicBezTo>
                    <a:cubicBezTo>
                      <a:pt x="12" y="9"/>
                      <a:pt x="15" y="8"/>
                      <a:pt x="16" y="7"/>
                    </a:cubicBezTo>
                    <a:cubicBezTo>
                      <a:pt x="23" y="0"/>
                      <a:pt x="32" y="2"/>
                      <a:pt x="42" y="2"/>
                    </a:cubicBezTo>
                    <a:cubicBezTo>
                      <a:pt x="50" y="2"/>
                      <a:pt x="60" y="2"/>
                      <a:pt x="60" y="2"/>
                    </a:cubicBezTo>
                    <a:cubicBezTo>
                      <a:pt x="61" y="2"/>
                      <a:pt x="64" y="4"/>
                      <a:pt x="64" y="6"/>
                    </a:cubicBezTo>
                    <a:cubicBezTo>
                      <a:pt x="64" y="15"/>
                      <a:pt x="53" y="18"/>
                      <a:pt x="50" y="22"/>
                    </a:cubicBezTo>
                    <a:cubicBezTo>
                      <a:pt x="53" y="22"/>
                      <a:pt x="66" y="18"/>
                      <a:pt x="6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0" name="Freeform 64"/>
              <p:cNvSpPr>
                <a:spLocks/>
              </p:cNvSpPr>
              <p:nvPr/>
            </p:nvSpPr>
            <p:spPr bwMode="auto">
              <a:xfrm>
                <a:off x="2636838" y="1236663"/>
                <a:ext cx="111125" cy="60325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38" y="20"/>
                  </a:cxn>
                  <a:cxn ang="0">
                    <a:pos x="29" y="13"/>
                  </a:cxn>
                  <a:cxn ang="0">
                    <a:pos x="29" y="8"/>
                  </a:cxn>
                  <a:cxn ang="0">
                    <a:pos x="54" y="17"/>
                  </a:cxn>
                  <a:cxn ang="0">
                    <a:pos x="54" y="8"/>
                  </a:cxn>
                  <a:cxn ang="0">
                    <a:pos x="38" y="1"/>
                  </a:cxn>
                  <a:cxn ang="0">
                    <a:pos x="46" y="1"/>
                  </a:cxn>
                  <a:cxn ang="0">
                    <a:pos x="66" y="5"/>
                  </a:cxn>
                  <a:cxn ang="0">
                    <a:pos x="75" y="2"/>
                  </a:cxn>
                  <a:cxn ang="0">
                    <a:pos x="84" y="13"/>
                  </a:cxn>
                  <a:cxn ang="0">
                    <a:pos x="80" y="41"/>
                  </a:cxn>
                  <a:cxn ang="0">
                    <a:pos x="62" y="43"/>
                  </a:cxn>
                  <a:cxn ang="0">
                    <a:pos x="48" y="41"/>
                  </a:cxn>
                  <a:cxn ang="0">
                    <a:pos x="51" y="36"/>
                  </a:cxn>
                  <a:cxn ang="0">
                    <a:pos x="51" y="32"/>
                  </a:cxn>
                  <a:cxn ang="0">
                    <a:pos x="62" y="25"/>
                  </a:cxn>
                  <a:cxn ang="0">
                    <a:pos x="57" y="24"/>
                  </a:cxn>
                  <a:cxn ang="0">
                    <a:pos x="25" y="28"/>
                  </a:cxn>
                  <a:cxn ang="0">
                    <a:pos x="20" y="23"/>
                  </a:cxn>
                  <a:cxn ang="0">
                    <a:pos x="13" y="23"/>
                  </a:cxn>
                  <a:cxn ang="0">
                    <a:pos x="12" y="19"/>
                  </a:cxn>
                  <a:cxn ang="0">
                    <a:pos x="1" y="14"/>
                  </a:cxn>
                  <a:cxn ang="0">
                    <a:pos x="1" y="6"/>
                  </a:cxn>
                  <a:cxn ang="0">
                    <a:pos x="4" y="11"/>
                  </a:cxn>
                </a:cxnLst>
                <a:rect l="0" t="0" r="r" b="b"/>
                <a:pathLst>
                  <a:path w="84" h="45">
                    <a:moveTo>
                      <a:pt x="4" y="11"/>
                    </a:moveTo>
                    <a:cubicBezTo>
                      <a:pt x="2" y="9"/>
                      <a:pt x="0" y="6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18" y="2"/>
                      <a:pt x="24" y="24"/>
                      <a:pt x="38" y="20"/>
                    </a:cubicBezTo>
                    <a:cubicBezTo>
                      <a:pt x="35" y="18"/>
                      <a:pt x="31" y="15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9" y="8"/>
                      <a:pt x="43" y="17"/>
                      <a:pt x="54" y="1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8"/>
                      <a:pt x="40" y="8"/>
                      <a:pt x="38" y="1"/>
                    </a:cubicBezTo>
                    <a:cubicBezTo>
                      <a:pt x="41" y="0"/>
                      <a:pt x="43" y="1"/>
                      <a:pt x="46" y="1"/>
                    </a:cubicBezTo>
                    <a:cubicBezTo>
                      <a:pt x="53" y="1"/>
                      <a:pt x="58" y="5"/>
                      <a:pt x="66" y="5"/>
                    </a:cubicBezTo>
                    <a:cubicBezTo>
                      <a:pt x="69" y="5"/>
                      <a:pt x="71" y="2"/>
                      <a:pt x="75" y="2"/>
                    </a:cubicBezTo>
                    <a:cubicBezTo>
                      <a:pt x="83" y="2"/>
                      <a:pt x="84" y="6"/>
                      <a:pt x="84" y="13"/>
                    </a:cubicBezTo>
                    <a:cubicBezTo>
                      <a:pt x="84" y="23"/>
                      <a:pt x="78" y="28"/>
                      <a:pt x="80" y="41"/>
                    </a:cubicBezTo>
                    <a:cubicBezTo>
                      <a:pt x="73" y="43"/>
                      <a:pt x="64" y="43"/>
                      <a:pt x="62" y="43"/>
                    </a:cubicBezTo>
                    <a:cubicBezTo>
                      <a:pt x="60" y="43"/>
                      <a:pt x="48" y="45"/>
                      <a:pt x="48" y="41"/>
                    </a:cubicBezTo>
                    <a:cubicBezTo>
                      <a:pt x="48" y="39"/>
                      <a:pt x="50" y="37"/>
                      <a:pt x="51" y="36"/>
                    </a:cubicBezTo>
                    <a:cubicBezTo>
                      <a:pt x="51" y="35"/>
                      <a:pt x="51" y="33"/>
                      <a:pt x="51" y="32"/>
                    </a:cubicBezTo>
                    <a:cubicBezTo>
                      <a:pt x="51" y="28"/>
                      <a:pt x="60" y="28"/>
                      <a:pt x="62" y="25"/>
                    </a:cubicBezTo>
                    <a:cubicBezTo>
                      <a:pt x="61" y="24"/>
                      <a:pt x="59" y="24"/>
                      <a:pt x="57" y="24"/>
                    </a:cubicBezTo>
                    <a:cubicBezTo>
                      <a:pt x="49" y="24"/>
                      <a:pt x="34" y="28"/>
                      <a:pt x="25" y="28"/>
                    </a:cubicBezTo>
                    <a:cubicBezTo>
                      <a:pt x="22" y="28"/>
                      <a:pt x="20" y="26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4" y="17"/>
                      <a:pt x="1" y="14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1" name="Freeform 65"/>
              <p:cNvSpPr>
                <a:spLocks/>
              </p:cNvSpPr>
              <p:nvPr/>
            </p:nvSpPr>
            <p:spPr bwMode="auto">
              <a:xfrm>
                <a:off x="2720975" y="1462088"/>
                <a:ext cx="65088" cy="38100"/>
              </a:xfrm>
              <a:custGeom>
                <a:avLst/>
                <a:gdLst/>
                <a:ahLst/>
                <a:cxnLst>
                  <a:cxn ang="0">
                    <a:pos x="38" y="29"/>
                  </a:cxn>
                  <a:cxn ang="0">
                    <a:pos x="0" y="16"/>
                  </a:cxn>
                  <a:cxn ang="0">
                    <a:pos x="9" y="14"/>
                  </a:cxn>
                  <a:cxn ang="0">
                    <a:pos x="22" y="0"/>
                  </a:cxn>
                  <a:cxn ang="0">
                    <a:pos x="49" y="22"/>
                  </a:cxn>
                  <a:cxn ang="0">
                    <a:pos x="38" y="29"/>
                  </a:cxn>
                </a:cxnLst>
                <a:rect l="0" t="0" r="r" b="b"/>
                <a:pathLst>
                  <a:path w="49" h="29">
                    <a:moveTo>
                      <a:pt x="38" y="29"/>
                    </a:moveTo>
                    <a:cubicBezTo>
                      <a:pt x="32" y="29"/>
                      <a:pt x="0" y="17"/>
                      <a:pt x="0" y="16"/>
                    </a:cubicBezTo>
                    <a:cubicBezTo>
                      <a:pt x="0" y="12"/>
                      <a:pt x="8" y="14"/>
                      <a:pt x="9" y="14"/>
                    </a:cubicBezTo>
                    <a:cubicBezTo>
                      <a:pt x="15" y="12"/>
                      <a:pt x="13" y="0"/>
                      <a:pt x="22" y="0"/>
                    </a:cubicBezTo>
                    <a:cubicBezTo>
                      <a:pt x="28" y="0"/>
                      <a:pt x="46" y="16"/>
                      <a:pt x="49" y="22"/>
                    </a:cubicBezTo>
                    <a:cubicBezTo>
                      <a:pt x="45" y="25"/>
                      <a:pt x="43" y="29"/>
                      <a:pt x="38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2" name="Freeform 66"/>
              <p:cNvSpPr>
                <a:spLocks/>
              </p:cNvSpPr>
              <p:nvPr/>
            </p:nvSpPr>
            <p:spPr bwMode="auto">
              <a:xfrm>
                <a:off x="2784475" y="1323975"/>
                <a:ext cx="85725" cy="69850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57" y="18"/>
                  </a:cxn>
                  <a:cxn ang="0">
                    <a:pos x="32" y="35"/>
                  </a:cxn>
                  <a:cxn ang="0">
                    <a:pos x="20" y="38"/>
                  </a:cxn>
                  <a:cxn ang="0">
                    <a:pos x="25" y="38"/>
                  </a:cxn>
                  <a:cxn ang="0">
                    <a:pos x="15" y="53"/>
                  </a:cxn>
                  <a:cxn ang="0">
                    <a:pos x="6" y="53"/>
                  </a:cxn>
                  <a:cxn ang="0">
                    <a:pos x="7" y="40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22" y="0"/>
                  </a:cxn>
                  <a:cxn ang="0">
                    <a:pos x="65" y="5"/>
                  </a:cxn>
                  <a:cxn ang="0">
                    <a:pos x="65" y="11"/>
                  </a:cxn>
                </a:cxnLst>
                <a:rect l="0" t="0" r="r" b="b"/>
                <a:pathLst>
                  <a:path w="65" h="53">
                    <a:moveTo>
                      <a:pt x="65" y="11"/>
                    </a:moveTo>
                    <a:cubicBezTo>
                      <a:pt x="65" y="12"/>
                      <a:pt x="57" y="18"/>
                      <a:pt x="57" y="18"/>
                    </a:cubicBezTo>
                    <a:cubicBezTo>
                      <a:pt x="51" y="26"/>
                      <a:pt x="45" y="35"/>
                      <a:pt x="32" y="35"/>
                    </a:cubicBezTo>
                    <a:cubicBezTo>
                      <a:pt x="22" y="35"/>
                      <a:pt x="22" y="30"/>
                      <a:pt x="20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46"/>
                      <a:pt x="21" y="48"/>
                      <a:pt x="1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47"/>
                      <a:pt x="6" y="42"/>
                      <a:pt x="7" y="40"/>
                    </a:cubicBezTo>
                    <a:cubicBezTo>
                      <a:pt x="0" y="33"/>
                      <a:pt x="3" y="27"/>
                      <a:pt x="0" y="1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8" y="11"/>
                      <a:pt x="10" y="11"/>
                    </a:cubicBezTo>
                    <a:cubicBezTo>
                      <a:pt x="9" y="11"/>
                      <a:pt x="10" y="8"/>
                      <a:pt x="10" y="7"/>
                    </a:cubicBezTo>
                    <a:cubicBezTo>
                      <a:pt x="10" y="6"/>
                      <a:pt x="13" y="0"/>
                      <a:pt x="22" y="0"/>
                    </a:cubicBezTo>
                    <a:cubicBezTo>
                      <a:pt x="37" y="0"/>
                      <a:pt x="49" y="5"/>
                      <a:pt x="65" y="5"/>
                    </a:cubicBezTo>
                    <a:cubicBezTo>
                      <a:pt x="65" y="8"/>
                      <a:pt x="65" y="9"/>
                      <a:pt x="6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3" name="Freeform 67"/>
              <p:cNvSpPr>
                <a:spLocks/>
              </p:cNvSpPr>
              <p:nvPr/>
            </p:nvSpPr>
            <p:spPr bwMode="auto">
              <a:xfrm>
                <a:off x="2608263" y="1198563"/>
                <a:ext cx="28575" cy="2381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15" y="18"/>
                  </a:cxn>
                  <a:cxn ang="0">
                    <a:pos x="0" y="0"/>
                  </a:cxn>
                  <a:cxn ang="0">
                    <a:pos x="21" y="12"/>
                  </a:cxn>
                </a:cxnLst>
                <a:rect l="0" t="0" r="r" b="b"/>
                <a:pathLst>
                  <a:path w="21" h="18">
                    <a:moveTo>
                      <a:pt x="21" y="12"/>
                    </a:moveTo>
                    <a:cubicBezTo>
                      <a:pt x="21" y="16"/>
                      <a:pt x="18" y="18"/>
                      <a:pt x="15" y="18"/>
                    </a:cubicBezTo>
                    <a:cubicBezTo>
                      <a:pt x="10" y="18"/>
                      <a:pt x="0" y="6"/>
                      <a:pt x="0" y="0"/>
                    </a:cubicBezTo>
                    <a:cubicBezTo>
                      <a:pt x="11" y="0"/>
                      <a:pt x="12" y="9"/>
                      <a:pt x="2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4" name="Freeform 68"/>
              <p:cNvSpPr>
                <a:spLocks/>
              </p:cNvSpPr>
              <p:nvPr/>
            </p:nvSpPr>
            <p:spPr bwMode="auto">
              <a:xfrm>
                <a:off x="2625725" y="1277938"/>
                <a:ext cx="19050" cy="1587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5" y="6"/>
                  </a:cxn>
                  <a:cxn ang="0">
                    <a:pos x="9" y="12"/>
                  </a:cxn>
                  <a:cxn ang="0">
                    <a:pos x="0" y="12"/>
                  </a:cxn>
                  <a:cxn ang="0">
                    <a:pos x="12" y="0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cubicBezTo>
                      <a:pt x="13" y="2"/>
                      <a:pt x="15" y="3"/>
                      <a:pt x="15" y="6"/>
                    </a:cubicBezTo>
                    <a:cubicBezTo>
                      <a:pt x="15" y="12"/>
                      <a:pt x="11" y="12"/>
                      <a:pt x="9" y="12"/>
                    </a:cubicBezTo>
                    <a:cubicBezTo>
                      <a:pt x="4" y="12"/>
                      <a:pt x="3" y="11"/>
                      <a:pt x="0" y="12"/>
                    </a:cubicBezTo>
                    <a:cubicBezTo>
                      <a:pt x="2" y="4"/>
                      <a:pt x="6" y="2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5" name="Freeform 69"/>
              <p:cNvSpPr>
                <a:spLocks/>
              </p:cNvSpPr>
              <p:nvPr/>
            </p:nvSpPr>
            <p:spPr bwMode="auto">
              <a:xfrm>
                <a:off x="2614613" y="1139825"/>
                <a:ext cx="109538" cy="57150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33" y="30"/>
                  </a:cxn>
                  <a:cxn ang="0">
                    <a:pos x="19" y="29"/>
                  </a:cxn>
                  <a:cxn ang="0">
                    <a:pos x="7" y="25"/>
                  </a:cxn>
                  <a:cxn ang="0">
                    <a:pos x="20" y="20"/>
                  </a:cxn>
                  <a:cxn ang="0">
                    <a:pos x="20" y="15"/>
                  </a:cxn>
                  <a:cxn ang="0">
                    <a:pos x="5" y="15"/>
                  </a:cxn>
                  <a:cxn ang="0">
                    <a:pos x="8" y="10"/>
                  </a:cxn>
                  <a:cxn ang="0">
                    <a:pos x="0" y="3"/>
                  </a:cxn>
                  <a:cxn ang="0">
                    <a:pos x="14" y="0"/>
                  </a:cxn>
                  <a:cxn ang="0">
                    <a:pos x="31" y="8"/>
                  </a:cxn>
                  <a:cxn ang="0">
                    <a:pos x="40" y="4"/>
                  </a:cxn>
                  <a:cxn ang="0">
                    <a:pos x="53" y="15"/>
                  </a:cxn>
                  <a:cxn ang="0">
                    <a:pos x="60" y="11"/>
                  </a:cxn>
                  <a:cxn ang="0">
                    <a:pos x="73" y="21"/>
                  </a:cxn>
                  <a:cxn ang="0">
                    <a:pos x="70" y="26"/>
                  </a:cxn>
                  <a:cxn ang="0">
                    <a:pos x="82" y="37"/>
                  </a:cxn>
                  <a:cxn ang="0">
                    <a:pos x="74" y="43"/>
                  </a:cxn>
                  <a:cxn ang="0">
                    <a:pos x="54" y="32"/>
                  </a:cxn>
                </a:cxnLst>
                <a:rect l="0" t="0" r="r" b="b"/>
                <a:pathLst>
                  <a:path w="82" h="43">
                    <a:moveTo>
                      <a:pt x="54" y="32"/>
                    </a:moveTo>
                    <a:cubicBezTo>
                      <a:pt x="46" y="32"/>
                      <a:pt x="41" y="29"/>
                      <a:pt x="33" y="30"/>
                    </a:cubicBezTo>
                    <a:cubicBezTo>
                      <a:pt x="31" y="26"/>
                      <a:pt x="25" y="29"/>
                      <a:pt x="19" y="29"/>
                    </a:cubicBezTo>
                    <a:cubicBezTo>
                      <a:pt x="13" y="29"/>
                      <a:pt x="11" y="29"/>
                      <a:pt x="7" y="25"/>
                    </a:cubicBezTo>
                    <a:cubicBezTo>
                      <a:pt x="11" y="21"/>
                      <a:pt x="15" y="22"/>
                      <a:pt x="20" y="20"/>
                    </a:cubicBezTo>
                    <a:cubicBezTo>
                      <a:pt x="19" y="18"/>
                      <a:pt x="19" y="16"/>
                      <a:pt x="20" y="15"/>
                    </a:cubicBezTo>
                    <a:cubicBezTo>
                      <a:pt x="10" y="15"/>
                      <a:pt x="8" y="17"/>
                      <a:pt x="5" y="15"/>
                    </a:cubicBezTo>
                    <a:cubicBezTo>
                      <a:pt x="6" y="14"/>
                      <a:pt x="7" y="12"/>
                      <a:pt x="8" y="10"/>
                    </a:cubicBezTo>
                    <a:cubicBezTo>
                      <a:pt x="2" y="10"/>
                      <a:pt x="0" y="9"/>
                      <a:pt x="0" y="3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24" y="0"/>
                      <a:pt x="26" y="8"/>
                      <a:pt x="31" y="8"/>
                    </a:cubicBezTo>
                    <a:cubicBezTo>
                      <a:pt x="35" y="8"/>
                      <a:pt x="36" y="4"/>
                      <a:pt x="40" y="4"/>
                    </a:cubicBezTo>
                    <a:cubicBezTo>
                      <a:pt x="49" y="4"/>
                      <a:pt x="48" y="15"/>
                      <a:pt x="53" y="15"/>
                    </a:cubicBezTo>
                    <a:cubicBezTo>
                      <a:pt x="56" y="15"/>
                      <a:pt x="57" y="11"/>
                      <a:pt x="60" y="11"/>
                    </a:cubicBezTo>
                    <a:cubicBezTo>
                      <a:pt x="66" y="11"/>
                      <a:pt x="71" y="19"/>
                      <a:pt x="73" y="21"/>
                    </a:cubicBezTo>
                    <a:cubicBezTo>
                      <a:pt x="72" y="22"/>
                      <a:pt x="70" y="24"/>
                      <a:pt x="70" y="26"/>
                    </a:cubicBezTo>
                    <a:cubicBezTo>
                      <a:pt x="73" y="29"/>
                      <a:pt x="82" y="33"/>
                      <a:pt x="82" y="37"/>
                    </a:cubicBezTo>
                    <a:cubicBezTo>
                      <a:pt x="82" y="42"/>
                      <a:pt x="77" y="43"/>
                      <a:pt x="74" y="43"/>
                    </a:cubicBezTo>
                    <a:cubicBezTo>
                      <a:pt x="63" y="43"/>
                      <a:pt x="64" y="32"/>
                      <a:pt x="54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6" name="Freeform 70"/>
              <p:cNvSpPr>
                <a:spLocks/>
              </p:cNvSpPr>
              <p:nvPr/>
            </p:nvSpPr>
            <p:spPr bwMode="auto">
              <a:xfrm>
                <a:off x="2657475" y="1189038"/>
                <a:ext cx="30163" cy="9525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8" y="7"/>
                  </a:cxn>
                </a:cxnLst>
                <a:rect l="0" t="0" r="r" b="b"/>
                <a:pathLst>
                  <a:path w="23" h="7">
                    <a:moveTo>
                      <a:pt x="8" y="7"/>
                    </a:moveTo>
                    <a:cubicBezTo>
                      <a:pt x="0" y="7"/>
                      <a:pt x="11" y="0"/>
                      <a:pt x="12" y="0"/>
                    </a:cubicBezTo>
                    <a:cubicBezTo>
                      <a:pt x="17" y="0"/>
                      <a:pt x="19" y="3"/>
                      <a:pt x="23" y="4"/>
                    </a:cubicBezTo>
                    <a:cubicBezTo>
                      <a:pt x="20" y="7"/>
                      <a:pt x="15" y="7"/>
                      <a:pt x="8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7" name="Freeform 71"/>
              <p:cNvSpPr>
                <a:spLocks/>
              </p:cNvSpPr>
              <p:nvPr/>
            </p:nvSpPr>
            <p:spPr bwMode="auto">
              <a:xfrm>
                <a:off x="2765425" y="1223963"/>
                <a:ext cx="287338" cy="90488"/>
              </a:xfrm>
              <a:custGeom>
                <a:avLst/>
                <a:gdLst/>
                <a:ahLst/>
                <a:cxnLst>
                  <a:cxn ang="0">
                    <a:pos x="215" y="45"/>
                  </a:cxn>
                  <a:cxn ang="0">
                    <a:pos x="210" y="51"/>
                  </a:cxn>
                  <a:cxn ang="0">
                    <a:pos x="216" y="52"/>
                  </a:cxn>
                  <a:cxn ang="0">
                    <a:pos x="179" y="67"/>
                  </a:cxn>
                  <a:cxn ang="0">
                    <a:pos x="170" y="60"/>
                  </a:cxn>
                  <a:cxn ang="0">
                    <a:pos x="159" y="66"/>
                  </a:cxn>
                  <a:cxn ang="0">
                    <a:pos x="124" y="66"/>
                  </a:cxn>
                  <a:cxn ang="0">
                    <a:pos x="102" y="60"/>
                  </a:cxn>
                  <a:cxn ang="0">
                    <a:pos x="97" y="60"/>
                  </a:cxn>
                  <a:cxn ang="0">
                    <a:pos x="84" y="67"/>
                  </a:cxn>
                  <a:cxn ang="0">
                    <a:pos x="53" y="47"/>
                  </a:cxn>
                  <a:cxn ang="0">
                    <a:pos x="58" y="40"/>
                  </a:cxn>
                  <a:cxn ang="0">
                    <a:pos x="40" y="18"/>
                  </a:cxn>
                  <a:cxn ang="0">
                    <a:pos x="32" y="22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51" y="15"/>
                  </a:cxn>
                  <a:cxn ang="0">
                    <a:pos x="60" y="12"/>
                  </a:cxn>
                  <a:cxn ang="0">
                    <a:pos x="68" y="12"/>
                  </a:cxn>
                  <a:cxn ang="0">
                    <a:pos x="89" y="25"/>
                  </a:cxn>
                  <a:cxn ang="0">
                    <a:pos x="71" y="25"/>
                  </a:cxn>
                  <a:cxn ang="0">
                    <a:pos x="91" y="35"/>
                  </a:cxn>
                  <a:cxn ang="0">
                    <a:pos x="88" y="38"/>
                  </a:cxn>
                  <a:cxn ang="0">
                    <a:pos x="95" y="40"/>
                  </a:cxn>
                  <a:cxn ang="0">
                    <a:pos x="125" y="45"/>
                  </a:cxn>
                  <a:cxn ang="0">
                    <a:pos x="181" y="34"/>
                  </a:cxn>
                  <a:cxn ang="0">
                    <a:pos x="216" y="46"/>
                  </a:cxn>
                  <a:cxn ang="0">
                    <a:pos x="211" y="47"/>
                  </a:cxn>
                  <a:cxn ang="0">
                    <a:pos x="215" y="45"/>
                  </a:cxn>
                </a:cxnLst>
                <a:rect l="0" t="0" r="r" b="b"/>
                <a:pathLst>
                  <a:path w="216" h="68">
                    <a:moveTo>
                      <a:pt x="215" y="45"/>
                    </a:moveTo>
                    <a:cubicBezTo>
                      <a:pt x="213" y="46"/>
                      <a:pt x="211" y="48"/>
                      <a:pt x="210" y="51"/>
                    </a:cubicBezTo>
                    <a:cubicBezTo>
                      <a:pt x="213" y="52"/>
                      <a:pt x="216" y="52"/>
                      <a:pt x="216" y="52"/>
                    </a:cubicBezTo>
                    <a:cubicBezTo>
                      <a:pt x="215" y="67"/>
                      <a:pt x="195" y="67"/>
                      <a:pt x="179" y="67"/>
                    </a:cubicBezTo>
                    <a:cubicBezTo>
                      <a:pt x="174" y="67"/>
                      <a:pt x="171" y="64"/>
                      <a:pt x="170" y="60"/>
                    </a:cubicBezTo>
                    <a:cubicBezTo>
                      <a:pt x="164" y="61"/>
                      <a:pt x="163" y="64"/>
                      <a:pt x="159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15" y="68"/>
                      <a:pt x="101" y="67"/>
                      <a:pt x="102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5" y="62"/>
                      <a:pt x="88" y="67"/>
                      <a:pt x="84" y="67"/>
                    </a:cubicBezTo>
                    <a:cubicBezTo>
                      <a:pt x="75" y="67"/>
                      <a:pt x="53" y="56"/>
                      <a:pt x="53" y="47"/>
                    </a:cubicBezTo>
                    <a:cubicBezTo>
                      <a:pt x="53" y="44"/>
                      <a:pt x="56" y="41"/>
                      <a:pt x="58" y="40"/>
                    </a:cubicBezTo>
                    <a:cubicBezTo>
                      <a:pt x="50" y="32"/>
                      <a:pt x="48" y="25"/>
                      <a:pt x="40" y="18"/>
                    </a:cubicBezTo>
                    <a:cubicBezTo>
                      <a:pt x="38" y="20"/>
                      <a:pt x="35" y="22"/>
                      <a:pt x="32" y="22"/>
                    </a:cubicBezTo>
                    <a:cubicBezTo>
                      <a:pt x="27" y="22"/>
                      <a:pt x="0" y="11"/>
                      <a:pt x="0" y="7"/>
                    </a:cubicBezTo>
                    <a:cubicBezTo>
                      <a:pt x="0" y="0"/>
                      <a:pt x="8" y="0"/>
                      <a:pt x="13" y="0"/>
                    </a:cubicBezTo>
                    <a:cubicBezTo>
                      <a:pt x="33" y="0"/>
                      <a:pt x="36" y="15"/>
                      <a:pt x="51" y="15"/>
                    </a:cubicBezTo>
                    <a:cubicBezTo>
                      <a:pt x="56" y="15"/>
                      <a:pt x="58" y="15"/>
                      <a:pt x="60" y="12"/>
                    </a:cubicBezTo>
                    <a:cubicBezTo>
                      <a:pt x="63" y="12"/>
                      <a:pt x="68" y="12"/>
                      <a:pt x="68" y="12"/>
                    </a:cubicBezTo>
                    <a:cubicBezTo>
                      <a:pt x="65" y="22"/>
                      <a:pt x="85" y="19"/>
                      <a:pt x="89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4" y="37"/>
                      <a:pt x="85" y="30"/>
                      <a:pt x="91" y="35"/>
                    </a:cubicBezTo>
                    <a:cubicBezTo>
                      <a:pt x="90" y="36"/>
                      <a:pt x="88" y="36"/>
                      <a:pt x="88" y="38"/>
                    </a:cubicBezTo>
                    <a:cubicBezTo>
                      <a:pt x="88" y="44"/>
                      <a:pt x="93" y="41"/>
                      <a:pt x="95" y="40"/>
                    </a:cubicBezTo>
                    <a:cubicBezTo>
                      <a:pt x="106" y="42"/>
                      <a:pt x="114" y="45"/>
                      <a:pt x="125" y="45"/>
                    </a:cubicBezTo>
                    <a:cubicBezTo>
                      <a:pt x="150" y="45"/>
                      <a:pt x="158" y="34"/>
                      <a:pt x="181" y="34"/>
                    </a:cubicBezTo>
                    <a:cubicBezTo>
                      <a:pt x="198" y="34"/>
                      <a:pt x="210" y="35"/>
                      <a:pt x="216" y="46"/>
                    </a:cubicBezTo>
                    <a:cubicBezTo>
                      <a:pt x="215" y="47"/>
                      <a:pt x="213" y="47"/>
                      <a:pt x="211" y="47"/>
                    </a:cubicBezTo>
                    <a:lnTo>
                      <a:pt x="215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8" name="Freeform 72"/>
              <p:cNvSpPr>
                <a:spLocks/>
              </p:cNvSpPr>
              <p:nvPr/>
            </p:nvSpPr>
            <p:spPr bwMode="auto">
              <a:xfrm>
                <a:off x="2768600" y="1271588"/>
                <a:ext cx="49213" cy="38100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19" y="0"/>
                  </a:cxn>
                  <a:cxn ang="0">
                    <a:pos x="37" y="15"/>
                  </a:cxn>
                  <a:cxn ang="0">
                    <a:pos x="29" y="29"/>
                  </a:cxn>
                  <a:cxn ang="0">
                    <a:pos x="0" y="17"/>
                  </a:cxn>
                  <a:cxn ang="0">
                    <a:pos x="6" y="10"/>
                  </a:cxn>
                </a:cxnLst>
                <a:rect l="0" t="0" r="r" b="b"/>
                <a:pathLst>
                  <a:path w="37" h="29">
                    <a:moveTo>
                      <a:pt x="6" y="10"/>
                    </a:moveTo>
                    <a:cubicBezTo>
                      <a:pt x="10" y="10"/>
                      <a:pt x="9" y="0"/>
                      <a:pt x="19" y="0"/>
                    </a:cubicBezTo>
                    <a:cubicBezTo>
                      <a:pt x="27" y="0"/>
                      <a:pt x="37" y="9"/>
                      <a:pt x="37" y="15"/>
                    </a:cubicBezTo>
                    <a:cubicBezTo>
                      <a:pt x="37" y="22"/>
                      <a:pt x="35" y="29"/>
                      <a:pt x="29" y="29"/>
                    </a:cubicBezTo>
                    <a:cubicBezTo>
                      <a:pt x="25" y="29"/>
                      <a:pt x="0" y="17"/>
                      <a:pt x="0" y="17"/>
                    </a:cubicBezTo>
                    <a:cubicBezTo>
                      <a:pt x="0" y="13"/>
                      <a:pt x="5" y="10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9" name="Freeform 73"/>
              <p:cNvSpPr>
                <a:spLocks/>
              </p:cNvSpPr>
              <p:nvPr/>
            </p:nvSpPr>
            <p:spPr bwMode="auto">
              <a:xfrm>
                <a:off x="2774950" y="1198563"/>
                <a:ext cx="46038" cy="1270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0"/>
                  </a:cxn>
                  <a:cxn ang="0">
                    <a:pos x="35" y="6"/>
                  </a:cxn>
                  <a:cxn ang="0">
                    <a:pos x="28" y="10"/>
                  </a:cxn>
                  <a:cxn ang="0">
                    <a:pos x="0" y="5"/>
                  </a:cxn>
                  <a:cxn ang="0">
                    <a:pos x="29" y="0"/>
                  </a:cxn>
                </a:cxnLst>
                <a:rect l="0" t="0" r="r" b="b"/>
                <a:pathLst>
                  <a:path w="35" h="10">
                    <a:moveTo>
                      <a:pt x="29" y="0"/>
                    </a:moveTo>
                    <a:cubicBezTo>
                      <a:pt x="34" y="0"/>
                      <a:pt x="30" y="1"/>
                      <a:pt x="35" y="0"/>
                    </a:cubicBezTo>
                    <a:cubicBezTo>
                      <a:pt x="35" y="3"/>
                      <a:pt x="35" y="5"/>
                      <a:pt x="35" y="6"/>
                    </a:cubicBezTo>
                    <a:cubicBezTo>
                      <a:pt x="35" y="8"/>
                      <a:pt x="32" y="10"/>
                      <a:pt x="28" y="10"/>
                    </a:cubicBezTo>
                    <a:cubicBezTo>
                      <a:pt x="26" y="10"/>
                      <a:pt x="0" y="5"/>
                      <a:pt x="0" y="5"/>
                    </a:cubicBezTo>
                    <a:cubicBezTo>
                      <a:pt x="5" y="1"/>
                      <a:pt x="21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0" name="Freeform 74"/>
              <p:cNvSpPr>
                <a:spLocks/>
              </p:cNvSpPr>
              <p:nvPr/>
            </p:nvSpPr>
            <p:spPr bwMode="auto">
              <a:xfrm>
                <a:off x="2740025" y="1154113"/>
                <a:ext cx="53975" cy="4445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14" y="23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5" y="7"/>
                  </a:cxn>
                  <a:cxn ang="0">
                    <a:pos x="41" y="17"/>
                  </a:cxn>
                  <a:cxn ang="0">
                    <a:pos x="41" y="28"/>
                  </a:cxn>
                  <a:cxn ang="0">
                    <a:pos x="10" y="28"/>
                  </a:cxn>
                </a:cxnLst>
                <a:rect l="0" t="0" r="r" b="b"/>
                <a:pathLst>
                  <a:path w="41" h="33">
                    <a:moveTo>
                      <a:pt x="10" y="28"/>
                    </a:moveTo>
                    <a:cubicBezTo>
                      <a:pt x="10" y="26"/>
                      <a:pt x="13" y="24"/>
                      <a:pt x="14" y="23"/>
                    </a:cubicBezTo>
                    <a:cubicBezTo>
                      <a:pt x="9" y="18"/>
                      <a:pt x="0" y="15"/>
                      <a:pt x="0" y="7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11" y="4"/>
                      <a:pt x="21" y="7"/>
                      <a:pt x="25" y="7"/>
                    </a:cubicBezTo>
                    <a:cubicBezTo>
                      <a:pt x="25" y="17"/>
                      <a:pt x="41" y="7"/>
                      <a:pt x="41" y="17"/>
                    </a:cubicBezTo>
                    <a:cubicBezTo>
                      <a:pt x="41" y="20"/>
                      <a:pt x="39" y="23"/>
                      <a:pt x="41" y="28"/>
                    </a:cubicBezTo>
                    <a:cubicBezTo>
                      <a:pt x="25" y="31"/>
                      <a:pt x="10" y="33"/>
                      <a:pt x="10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1" name="Freeform 75"/>
              <p:cNvSpPr>
                <a:spLocks/>
              </p:cNvSpPr>
              <p:nvPr/>
            </p:nvSpPr>
            <p:spPr bwMode="auto">
              <a:xfrm>
                <a:off x="2719388" y="1114425"/>
                <a:ext cx="20638" cy="127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7"/>
                      <a:pt x="0" y="6"/>
                      <a:pt x="0" y="0"/>
                    </a:cubicBezTo>
                    <a:cubicBezTo>
                      <a:pt x="6" y="0"/>
                      <a:pt x="13" y="0"/>
                      <a:pt x="1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2" name="Freeform 76"/>
              <p:cNvSpPr>
                <a:spLocks/>
              </p:cNvSpPr>
              <p:nvPr/>
            </p:nvSpPr>
            <p:spPr bwMode="auto">
              <a:xfrm>
                <a:off x="2776538" y="1062038"/>
                <a:ext cx="184150" cy="123825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97" y="37"/>
                  </a:cxn>
                  <a:cxn ang="0">
                    <a:pos x="97" y="32"/>
                  </a:cxn>
                  <a:cxn ang="0">
                    <a:pos x="95" y="28"/>
                  </a:cxn>
                  <a:cxn ang="0">
                    <a:pos x="100" y="28"/>
                  </a:cxn>
                  <a:cxn ang="0">
                    <a:pos x="105" y="36"/>
                  </a:cxn>
                  <a:cxn ang="0">
                    <a:pos x="111" y="43"/>
                  </a:cxn>
                  <a:cxn ang="0">
                    <a:pos x="108" y="49"/>
                  </a:cxn>
                  <a:cxn ang="0">
                    <a:pos x="115" y="49"/>
                  </a:cxn>
                  <a:cxn ang="0">
                    <a:pos x="137" y="55"/>
                  </a:cxn>
                  <a:cxn ang="0">
                    <a:pos x="136" y="61"/>
                  </a:cxn>
                  <a:cxn ang="0">
                    <a:pos x="126" y="64"/>
                  </a:cxn>
                  <a:cxn ang="0">
                    <a:pos x="105" y="78"/>
                  </a:cxn>
                  <a:cxn ang="0">
                    <a:pos x="98" y="69"/>
                  </a:cxn>
                  <a:cxn ang="0">
                    <a:pos x="93" y="76"/>
                  </a:cxn>
                  <a:cxn ang="0">
                    <a:pos x="99" y="84"/>
                  </a:cxn>
                  <a:cxn ang="0">
                    <a:pos x="91" y="84"/>
                  </a:cxn>
                  <a:cxn ang="0">
                    <a:pos x="91" y="90"/>
                  </a:cxn>
                  <a:cxn ang="0">
                    <a:pos x="75" y="82"/>
                  </a:cxn>
                  <a:cxn ang="0">
                    <a:pos x="64" y="92"/>
                  </a:cxn>
                  <a:cxn ang="0">
                    <a:pos x="47" y="84"/>
                  </a:cxn>
                  <a:cxn ang="0">
                    <a:pos x="53" y="81"/>
                  </a:cxn>
                  <a:cxn ang="0">
                    <a:pos x="33" y="70"/>
                  </a:cxn>
                  <a:cxn ang="0">
                    <a:pos x="66" y="61"/>
                  </a:cxn>
                  <a:cxn ang="0">
                    <a:pos x="48" y="58"/>
                  </a:cxn>
                  <a:cxn ang="0">
                    <a:pos x="35" y="61"/>
                  </a:cxn>
                  <a:cxn ang="0">
                    <a:pos x="29" y="56"/>
                  </a:cxn>
                  <a:cxn ang="0">
                    <a:pos x="19" y="59"/>
                  </a:cxn>
                  <a:cxn ang="0">
                    <a:pos x="16" y="55"/>
                  </a:cxn>
                  <a:cxn ang="0">
                    <a:pos x="26" y="49"/>
                  </a:cxn>
                  <a:cxn ang="0">
                    <a:pos x="0" y="35"/>
                  </a:cxn>
                  <a:cxn ang="0">
                    <a:pos x="7" y="35"/>
                  </a:cxn>
                  <a:cxn ang="0">
                    <a:pos x="20" y="39"/>
                  </a:cxn>
                  <a:cxn ang="0">
                    <a:pos x="24" y="36"/>
                  </a:cxn>
                  <a:cxn ang="0">
                    <a:pos x="5" y="26"/>
                  </a:cxn>
                  <a:cxn ang="0">
                    <a:pos x="15" y="22"/>
                  </a:cxn>
                  <a:cxn ang="0">
                    <a:pos x="27" y="25"/>
                  </a:cxn>
                  <a:cxn ang="0">
                    <a:pos x="32" y="20"/>
                  </a:cxn>
                  <a:cxn ang="0">
                    <a:pos x="19" y="20"/>
                  </a:cxn>
                  <a:cxn ang="0">
                    <a:pos x="14" y="13"/>
                  </a:cxn>
                  <a:cxn ang="0">
                    <a:pos x="30" y="9"/>
                  </a:cxn>
                  <a:cxn ang="0">
                    <a:pos x="38" y="9"/>
                  </a:cxn>
                  <a:cxn ang="0">
                    <a:pos x="25" y="0"/>
                  </a:cxn>
                  <a:cxn ang="0">
                    <a:pos x="53" y="5"/>
                  </a:cxn>
                  <a:cxn ang="0">
                    <a:pos x="67" y="24"/>
                  </a:cxn>
                  <a:cxn ang="0">
                    <a:pos x="84" y="25"/>
                  </a:cxn>
                  <a:cxn ang="0">
                    <a:pos x="92" y="37"/>
                  </a:cxn>
                </a:cxnLst>
                <a:rect l="0" t="0" r="r" b="b"/>
                <a:pathLst>
                  <a:path w="138" h="92">
                    <a:moveTo>
                      <a:pt x="92" y="37"/>
                    </a:move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7" y="28"/>
                      <a:pt x="98" y="28"/>
                      <a:pt x="100" y="28"/>
                    </a:cubicBezTo>
                    <a:cubicBezTo>
                      <a:pt x="106" y="28"/>
                      <a:pt x="105" y="31"/>
                      <a:pt x="105" y="36"/>
                    </a:cubicBezTo>
                    <a:cubicBezTo>
                      <a:pt x="105" y="39"/>
                      <a:pt x="111" y="39"/>
                      <a:pt x="111" y="43"/>
                    </a:cubicBezTo>
                    <a:cubicBezTo>
                      <a:pt x="111" y="46"/>
                      <a:pt x="108" y="46"/>
                      <a:pt x="108" y="49"/>
                    </a:cubicBezTo>
                    <a:cubicBezTo>
                      <a:pt x="108" y="53"/>
                      <a:pt x="114" y="49"/>
                      <a:pt x="115" y="49"/>
                    </a:cubicBezTo>
                    <a:cubicBezTo>
                      <a:pt x="120" y="49"/>
                      <a:pt x="131" y="54"/>
                      <a:pt x="137" y="55"/>
                    </a:cubicBezTo>
                    <a:cubicBezTo>
                      <a:pt x="137" y="58"/>
                      <a:pt x="138" y="60"/>
                      <a:pt x="136" y="61"/>
                    </a:cubicBezTo>
                    <a:cubicBezTo>
                      <a:pt x="135" y="64"/>
                      <a:pt x="130" y="63"/>
                      <a:pt x="126" y="64"/>
                    </a:cubicBezTo>
                    <a:cubicBezTo>
                      <a:pt x="117" y="65"/>
                      <a:pt x="111" y="78"/>
                      <a:pt x="105" y="78"/>
                    </a:cubicBezTo>
                    <a:cubicBezTo>
                      <a:pt x="100" y="78"/>
                      <a:pt x="100" y="74"/>
                      <a:pt x="98" y="69"/>
                    </a:cubicBezTo>
                    <a:cubicBezTo>
                      <a:pt x="96" y="71"/>
                      <a:pt x="95" y="73"/>
                      <a:pt x="93" y="76"/>
                    </a:cubicBezTo>
                    <a:cubicBezTo>
                      <a:pt x="96" y="80"/>
                      <a:pt x="97" y="81"/>
                      <a:pt x="99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87" y="91"/>
                      <a:pt x="79" y="85"/>
                      <a:pt x="75" y="82"/>
                    </a:cubicBezTo>
                    <a:cubicBezTo>
                      <a:pt x="75" y="90"/>
                      <a:pt x="71" y="92"/>
                      <a:pt x="64" y="92"/>
                    </a:cubicBezTo>
                    <a:cubicBezTo>
                      <a:pt x="57" y="92"/>
                      <a:pt x="48" y="91"/>
                      <a:pt x="47" y="84"/>
                    </a:cubicBezTo>
                    <a:cubicBezTo>
                      <a:pt x="50" y="84"/>
                      <a:pt x="51" y="83"/>
                      <a:pt x="53" y="81"/>
                    </a:cubicBezTo>
                    <a:cubicBezTo>
                      <a:pt x="45" y="81"/>
                      <a:pt x="33" y="77"/>
                      <a:pt x="33" y="70"/>
                    </a:cubicBezTo>
                    <a:cubicBezTo>
                      <a:pt x="33" y="62"/>
                      <a:pt x="60" y="63"/>
                      <a:pt x="66" y="61"/>
                    </a:cubicBezTo>
                    <a:cubicBezTo>
                      <a:pt x="60" y="60"/>
                      <a:pt x="55" y="58"/>
                      <a:pt x="48" y="58"/>
                    </a:cubicBezTo>
                    <a:cubicBezTo>
                      <a:pt x="41" y="58"/>
                      <a:pt x="40" y="61"/>
                      <a:pt x="35" y="61"/>
                    </a:cubicBezTo>
                    <a:cubicBezTo>
                      <a:pt x="30" y="61"/>
                      <a:pt x="30" y="58"/>
                      <a:pt x="29" y="56"/>
                    </a:cubicBezTo>
                    <a:cubicBezTo>
                      <a:pt x="24" y="58"/>
                      <a:pt x="23" y="59"/>
                      <a:pt x="19" y="59"/>
                    </a:cubicBezTo>
                    <a:cubicBezTo>
                      <a:pt x="16" y="59"/>
                      <a:pt x="16" y="58"/>
                      <a:pt x="16" y="55"/>
                    </a:cubicBezTo>
                    <a:cubicBezTo>
                      <a:pt x="20" y="53"/>
                      <a:pt x="23" y="53"/>
                      <a:pt x="26" y="49"/>
                    </a:cubicBezTo>
                    <a:cubicBezTo>
                      <a:pt x="11" y="49"/>
                      <a:pt x="2" y="48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7"/>
                      <a:pt x="16" y="39"/>
                      <a:pt x="20" y="39"/>
                    </a:cubicBezTo>
                    <a:cubicBezTo>
                      <a:pt x="22" y="39"/>
                      <a:pt x="24" y="36"/>
                      <a:pt x="24" y="36"/>
                    </a:cubicBezTo>
                    <a:cubicBezTo>
                      <a:pt x="19" y="34"/>
                      <a:pt x="5" y="31"/>
                      <a:pt x="5" y="26"/>
                    </a:cubicBezTo>
                    <a:cubicBezTo>
                      <a:pt x="5" y="21"/>
                      <a:pt x="11" y="22"/>
                      <a:pt x="15" y="22"/>
                    </a:cubicBezTo>
                    <a:cubicBezTo>
                      <a:pt x="21" y="22"/>
                      <a:pt x="23" y="25"/>
                      <a:pt x="27" y="25"/>
                    </a:cubicBezTo>
                    <a:cubicBezTo>
                      <a:pt x="30" y="25"/>
                      <a:pt x="30" y="22"/>
                      <a:pt x="32" y="20"/>
                    </a:cubicBezTo>
                    <a:cubicBezTo>
                      <a:pt x="27" y="18"/>
                      <a:pt x="22" y="20"/>
                      <a:pt x="19" y="20"/>
                    </a:cubicBezTo>
                    <a:cubicBezTo>
                      <a:pt x="18" y="20"/>
                      <a:pt x="14" y="14"/>
                      <a:pt x="14" y="13"/>
                    </a:cubicBezTo>
                    <a:cubicBezTo>
                      <a:pt x="19" y="10"/>
                      <a:pt x="23" y="8"/>
                      <a:pt x="30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7"/>
                      <a:pt x="25" y="6"/>
                      <a:pt x="25" y="0"/>
                    </a:cubicBezTo>
                    <a:cubicBezTo>
                      <a:pt x="36" y="1"/>
                      <a:pt x="45" y="2"/>
                      <a:pt x="53" y="5"/>
                    </a:cubicBezTo>
                    <a:cubicBezTo>
                      <a:pt x="61" y="9"/>
                      <a:pt x="60" y="21"/>
                      <a:pt x="67" y="24"/>
                    </a:cubicBezTo>
                    <a:cubicBezTo>
                      <a:pt x="73" y="27"/>
                      <a:pt x="78" y="22"/>
                      <a:pt x="84" y="25"/>
                    </a:cubicBezTo>
                    <a:cubicBezTo>
                      <a:pt x="91" y="28"/>
                      <a:pt x="88" y="33"/>
                      <a:pt x="9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3" name="Freeform 77"/>
              <p:cNvSpPr>
                <a:spLocks/>
              </p:cNvSpPr>
              <p:nvPr/>
            </p:nvSpPr>
            <p:spPr bwMode="auto">
              <a:xfrm>
                <a:off x="2925763" y="1574800"/>
                <a:ext cx="117475" cy="746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1" y="33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67" y="27"/>
                  </a:cxn>
                  <a:cxn ang="0">
                    <a:pos x="70" y="35"/>
                  </a:cxn>
                  <a:cxn ang="0">
                    <a:pos x="89" y="43"/>
                  </a:cxn>
                  <a:cxn ang="0">
                    <a:pos x="75" y="48"/>
                  </a:cxn>
                  <a:cxn ang="0">
                    <a:pos x="63" y="48"/>
                  </a:cxn>
                  <a:cxn ang="0">
                    <a:pos x="46" y="37"/>
                  </a:cxn>
                  <a:cxn ang="0">
                    <a:pos x="25" y="53"/>
                  </a:cxn>
                  <a:cxn ang="0">
                    <a:pos x="22" y="57"/>
                  </a:cxn>
                  <a:cxn ang="0">
                    <a:pos x="19" y="48"/>
                  </a:cxn>
                  <a:cxn ang="0">
                    <a:pos x="0" y="48"/>
                  </a:cxn>
                  <a:cxn ang="0">
                    <a:pos x="6" y="39"/>
                  </a:cxn>
                </a:cxnLst>
                <a:rect l="0" t="0" r="r" b="b"/>
                <a:pathLst>
                  <a:path w="89" h="57">
                    <a:moveTo>
                      <a:pt x="6" y="39"/>
                    </a:moveTo>
                    <a:cubicBezTo>
                      <a:pt x="9" y="37"/>
                      <a:pt x="11" y="36"/>
                      <a:pt x="11" y="33"/>
                    </a:cubicBezTo>
                    <a:cubicBezTo>
                      <a:pt x="11" y="29"/>
                      <a:pt x="11" y="31"/>
                      <a:pt x="11" y="27"/>
                    </a:cubicBezTo>
                    <a:cubicBezTo>
                      <a:pt x="11" y="19"/>
                      <a:pt x="13" y="2"/>
                      <a:pt x="25" y="0"/>
                    </a:cubicBezTo>
                    <a:cubicBezTo>
                      <a:pt x="28" y="7"/>
                      <a:pt x="30" y="8"/>
                      <a:pt x="32" y="13"/>
                    </a:cubicBezTo>
                    <a:cubicBezTo>
                      <a:pt x="33" y="11"/>
                      <a:pt x="35" y="10"/>
                      <a:pt x="36" y="9"/>
                    </a:cubicBezTo>
                    <a:cubicBezTo>
                      <a:pt x="45" y="21"/>
                      <a:pt x="59" y="16"/>
                      <a:pt x="67" y="27"/>
                    </a:cubicBezTo>
                    <a:cubicBezTo>
                      <a:pt x="69" y="30"/>
                      <a:pt x="68" y="33"/>
                      <a:pt x="70" y="35"/>
                    </a:cubicBezTo>
                    <a:cubicBezTo>
                      <a:pt x="77" y="40"/>
                      <a:pt x="85" y="38"/>
                      <a:pt x="89" y="43"/>
                    </a:cubicBezTo>
                    <a:cubicBezTo>
                      <a:pt x="84" y="46"/>
                      <a:pt x="80" y="48"/>
                      <a:pt x="75" y="48"/>
                    </a:cubicBezTo>
                    <a:cubicBezTo>
                      <a:pt x="69" y="48"/>
                      <a:pt x="67" y="48"/>
                      <a:pt x="63" y="48"/>
                    </a:cubicBezTo>
                    <a:cubicBezTo>
                      <a:pt x="63" y="48"/>
                      <a:pt x="49" y="38"/>
                      <a:pt x="46" y="37"/>
                    </a:cubicBezTo>
                    <a:cubicBezTo>
                      <a:pt x="46" y="47"/>
                      <a:pt x="31" y="56"/>
                      <a:pt x="25" y="53"/>
                    </a:cubicBezTo>
                    <a:cubicBezTo>
                      <a:pt x="24" y="55"/>
                      <a:pt x="24" y="57"/>
                      <a:pt x="22" y="57"/>
                    </a:cubicBezTo>
                    <a:cubicBezTo>
                      <a:pt x="16" y="57"/>
                      <a:pt x="18" y="52"/>
                      <a:pt x="19" y="48"/>
                    </a:cubicBezTo>
                    <a:cubicBezTo>
                      <a:pt x="12" y="46"/>
                      <a:pt x="3" y="48"/>
                      <a:pt x="0" y="48"/>
                    </a:cubicBezTo>
                    <a:cubicBezTo>
                      <a:pt x="0" y="40"/>
                      <a:pt x="5" y="41"/>
                      <a:pt x="6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4" name="Freeform 78"/>
              <p:cNvSpPr>
                <a:spLocks/>
              </p:cNvSpPr>
              <p:nvPr/>
            </p:nvSpPr>
            <p:spPr bwMode="auto">
              <a:xfrm>
                <a:off x="3094038" y="1500188"/>
                <a:ext cx="36513" cy="36513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11" y="28"/>
                  </a:cxn>
                  <a:cxn ang="0">
                    <a:pos x="0" y="18"/>
                  </a:cxn>
                  <a:cxn ang="0">
                    <a:pos x="27" y="18"/>
                  </a:cxn>
                </a:cxnLst>
                <a:rect l="0" t="0" r="r" b="b"/>
                <a:pathLst>
                  <a:path w="27" h="28">
                    <a:moveTo>
                      <a:pt x="27" y="18"/>
                    </a:moveTo>
                    <a:cubicBezTo>
                      <a:pt x="27" y="24"/>
                      <a:pt x="16" y="28"/>
                      <a:pt x="11" y="28"/>
                    </a:cubicBezTo>
                    <a:cubicBezTo>
                      <a:pt x="4" y="28"/>
                      <a:pt x="0" y="23"/>
                      <a:pt x="0" y="18"/>
                    </a:cubicBezTo>
                    <a:cubicBezTo>
                      <a:pt x="0" y="0"/>
                      <a:pt x="27" y="3"/>
                      <a:pt x="2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5" name="Freeform 79"/>
              <p:cNvSpPr>
                <a:spLocks/>
              </p:cNvSpPr>
              <p:nvPr/>
            </p:nvSpPr>
            <p:spPr bwMode="auto">
              <a:xfrm>
                <a:off x="2984500" y="1652588"/>
                <a:ext cx="30163" cy="23813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22" y="3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0" y="1"/>
                  </a:cxn>
                </a:cxnLst>
                <a:rect l="0" t="0" r="r" b="b"/>
                <a:pathLst>
                  <a:path w="22" h="18">
                    <a:moveTo>
                      <a:pt x="10" y="1"/>
                    </a:moveTo>
                    <a:cubicBezTo>
                      <a:pt x="19" y="0"/>
                      <a:pt x="17" y="0"/>
                      <a:pt x="22" y="3"/>
                    </a:cubicBezTo>
                    <a:cubicBezTo>
                      <a:pt x="18" y="8"/>
                      <a:pt x="7" y="17"/>
                      <a:pt x="0" y="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7"/>
                      <a:pt x="9" y="4"/>
                      <a:pt x="1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6" name="Freeform 80"/>
              <p:cNvSpPr>
                <a:spLocks/>
              </p:cNvSpPr>
              <p:nvPr/>
            </p:nvSpPr>
            <p:spPr bwMode="auto">
              <a:xfrm>
                <a:off x="3032125" y="1336675"/>
                <a:ext cx="79375" cy="33338"/>
              </a:xfrm>
              <a:custGeom>
                <a:avLst/>
                <a:gdLst/>
                <a:ahLst/>
                <a:cxnLst>
                  <a:cxn ang="0">
                    <a:pos x="22" y="25"/>
                  </a:cxn>
                  <a:cxn ang="0">
                    <a:pos x="9" y="16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0" y="3"/>
                  </a:cxn>
                  <a:cxn ang="0">
                    <a:pos x="60" y="17"/>
                  </a:cxn>
                  <a:cxn ang="0">
                    <a:pos x="52" y="24"/>
                  </a:cxn>
                  <a:cxn ang="0">
                    <a:pos x="39" y="21"/>
                  </a:cxn>
                  <a:cxn ang="0">
                    <a:pos x="22" y="25"/>
                  </a:cxn>
                </a:cxnLst>
                <a:rect l="0" t="0" r="r" b="b"/>
                <a:pathLst>
                  <a:path w="60" h="25">
                    <a:moveTo>
                      <a:pt x="22" y="25"/>
                    </a:moveTo>
                    <a:cubicBezTo>
                      <a:pt x="14" y="25"/>
                      <a:pt x="6" y="23"/>
                      <a:pt x="9" y="16"/>
                    </a:cubicBezTo>
                    <a:cubicBezTo>
                      <a:pt x="5" y="13"/>
                      <a:pt x="0" y="11"/>
                      <a:pt x="0" y="6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18" y="0"/>
                      <a:pt x="21" y="3"/>
                      <a:pt x="30" y="3"/>
                    </a:cubicBezTo>
                    <a:cubicBezTo>
                      <a:pt x="42" y="3"/>
                      <a:pt x="52" y="13"/>
                      <a:pt x="60" y="17"/>
                    </a:cubicBezTo>
                    <a:cubicBezTo>
                      <a:pt x="59" y="21"/>
                      <a:pt x="56" y="24"/>
                      <a:pt x="52" y="24"/>
                    </a:cubicBezTo>
                    <a:cubicBezTo>
                      <a:pt x="46" y="24"/>
                      <a:pt x="44" y="21"/>
                      <a:pt x="39" y="21"/>
                    </a:cubicBezTo>
                    <a:cubicBezTo>
                      <a:pt x="34" y="21"/>
                      <a:pt x="30" y="25"/>
                      <a:pt x="22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7" name="Freeform 81"/>
              <p:cNvSpPr>
                <a:spLocks/>
              </p:cNvSpPr>
              <p:nvPr/>
            </p:nvSpPr>
            <p:spPr bwMode="auto">
              <a:xfrm>
                <a:off x="3040063" y="1666875"/>
                <a:ext cx="17463" cy="20638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14" y="6"/>
                  </a:cxn>
                </a:cxnLst>
                <a:rect l="0" t="0" r="r" b="b"/>
                <a:pathLst>
                  <a:path w="14" h="15">
                    <a:moveTo>
                      <a:pt x="14" y="6"/>
                    </a:moveTo>
                    <a:cubicBezTo>
                      <a:pt x="12" y="9"/>
                      <a:pt x="11" y="15"/>
                      <a:pt x="6" y="15"/>
                    </a:cubicBezTo>
                    <a:cubicBezTo>
                      <a:pt x="5" y="15"/>
                      <a:pt x="0" y="9"/>
                      <a:pt x="0" y="9"/>
                    </a:cubicBezTo>
                    <a:cubicBezTo>
                      <a:pt x="0" y="1"/>
                      <a:pt x="10" y="0"/>
                      <a:pt x="1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8" name="Freeform 82"/>
              <p:cNvSpPr>
                <a:spLocks/>
              </p:cNvSpPr>
              <p:nvPr/>
            </p:nvSpPr>
            <p:spPr bwMode="auto">
              <a:xfrm>
                <a:off x="3136900" y="1509713"/>
                <a:ext cx="19050" cy="1111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4" y="7"/>
                  </a:cxn>
                  <a:cxn ang="0">
                    <a:pos x="5" y="8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9" y="0"/>
                      <a:pt x="13" y="5"/>
                      <a:pt x="14" y="7"/>
                    </a:cubicBezTo>
                    <a:cubicBezTo>
                      <a:pt x="8" y="8"/>
                      <a:pt x="10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9" name="Freeform 83"/>
              <p:cNvSpPr>
                <a:spLocks/>
              </p:cNvSpPr>
              <p:nvPr/>
            </p:nvSpPr>
            <p:spPr bwMode="auto">
              <a:xfrm>
                <a:off x="3052763" y="1476375"/>
                <a:ext cx="20638" cy="1270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5" y="0"/>
                  </a:cxn>
                  <a:cxn ang="0">
                    <a:pos x="5" y="10"/>
                  </a:cxn>
                </a:cxnLst>
                <a:rect l="0" t="0" r="r" b="b"/>
                <a:pathLst>
                  <a:path w="15" h="10">
                    <a:moveTo>
                      <a:pt x="5" y="10"/>
                    </a:moveTo>
                    <a:cubicBezTo>
                      <a:pt x="0" y="10"/>
                      <a:pt x="10" y="0"/>
                      <a:pt x="15" y="0"/>
                    </a:cubicBezTo>
                    <a:cubicBezTo>
                      <a:pt x="14" y="6"/>
                      <a:pt x="10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0" name="Freeform 84"/>
              <p:cNvSpPr>
                <a:spLocks/>
              </p:cNvSpPr>
              <p:nvPr/>
            </p:nvSpPr>
            <p:spPr bwMode="auto">
              <a:xfrm>
                <a:off x="2876550" y="1335088"/>
                <a:ext cx="482600" cy="347663"/>
              </a:xfrm>
              <a:custGeom>
                <a:avLst/>
                <a:gdLst/>
                <a:ahLst/>
                <a:cxnLst>
                  <a:cxn ang="0">
                    <a:pos x="333" y="196"/>
                  </a:cxn>
                  <a:cxn ang="0">
                    <a:pos x="281" y="171"/>
                  </a:cxn>
                  <a:cxn ang="0">
                    <a:pos x="289" y="177"/>
                  </a:cxn>
                  <a:cxn ang="0">
                    <a:pos x="283" y="184"/>
                  </a:cxn>
                  <a:cxn ang="0">
                    <a:pos x="298" y="201"/>
                  </a:cxn>
                  <a:cxn ang="0">
                    <a:pos x="318" y="206"/>
                  </a:cxn>
                  <a:cxn ang="0">
                    <a:pos x="326" y="225"/>
                  </a:cxn>
                  <a:cxn ang="0">
                    <a:pos x="278" y="225"/>
                  </a:cxn>
                  <a:cxn ang="0">
                    <a:pos x="304" y="256"/>
                  </a:cxn>
                  <a:cxn ang="0">
                    <a:pos x="295" y="256"/>
                  </a:cxn>
                  <a:cxn ang="0">
                    <a:pos x="233" y="226"/>
                  </a:cxn>
                  <a:cxn ang="0">
                    <a:pos x="190" y="210"/>
                  </a:cxn>
                  <a:cxn ang="0">
                    <a:pos x="169" y="214"/>
                  </a:cxn>
                  <a:cxn ang="0">
                    <a:pos x="168" y="189"/>
                  </a:cxn>
                  <a:cxn ang="0">
                    <a:pos x="207" y="183"/>
                  </a:cxn>
                  <a:cxn ang="0">
                    <a:pos x="210" y="167"/>
                  </a:cxn>
                  <a:cxn ang="0">
                    <a:pos x="186" y="115"/>
                  </a:cxn>
                  <a:cxn ang="0">
                    <a:pos x="168" y="115"/>
                  </a:cxn>
                  <a:cxn ang="0">
                    <a:pos x="146" y="85"/>
                  </a:cxn>
                  <a:cxn ang="0">
                    <a:pos x="122" y="91"/>
                  </a:cxn>
                  <a:cxn ang="0">
                    <a:pos x="41" y="82"/>
                  </a:cxn>
                  <a:cxn ang="0">
                    <a:pos x="11" y="69"/>
                  </a:cxn>
                  <a:cxn ang="0">
                    <a:pos x="30" y="65"/>
                  </a:cxn>
                  <a:cxn ang="0">
                    <a:pos x="0" y="48"/>
                  </a:cxn>
                  <a:cxn ang="0">
                    <a:pos x="11" y="16"/>
                  </a:cxn>
                  <a:cxn ang="0">
                    <a:pos x="61" y="4"/>
                  </a:cxn>
                  <a:cxn ang="0">
                    <a:pos x="46" y="32"/>
                  </a:cxn>
                  <a:cxn ang="0">
                    <a:pos x="50" y="47"/>
                  </a:cxn>
                  <a:cxn ang="0">
                    <a:pos x="55" y="26"/>
                  </a:cxn>
                  <a:cxn ang="0">
                    <a:pos x="120" y="29"/>
                  </a:cxn>
                  <a:cxn ang="0">
                    <a:pos x="128" y="34"/>
                  </a:cxn>
                  <a:cxn ang="0">
                    <a:pos x="156" y="27"/>
                  </a:cxn>
                  <a:cxn ang="0">
                    <a:pos x="217" y="56"/>
                  </a:cxn>
                  <a:cxn ang="0">
                    <a:pos x="242" y="65"/>
                  </a:cxn>
                  <a:cxn ang="0">
                    <a:pos x="273" y="85"/>
                  </a:cxn>
                  <a:cxn ang="0">
                    <a:pos x="293" y="95"/>
                  </a:cxn>
                  <a:cxn ang="0">
                    <a:pos x="291" y="102"/>
                  </a:cxn>
                  <a:cxn ang="0">
                    <a:pos x="283" y="116"/>
                  </a:cxn>
                  <a:cxn ang="0">
                    <a:pos x="317" y="135"/>
                  </a:cxn>
                  <a:cxn ang="0">
                    <a:pos x="342" y="153"/>
                  </a:cxn>
                  <a:cxn ang="0">
                    <a:pos x="362" y="165"/>
                  </a:cxn>
                  <a:cxn ang="0">
                    <a:pos x="349" y="178"/>
                  </a:cxn>
                </a:cxnLst>
                <a:rect l="0" t="0" r="r" b="b"/>
                <a:pathLst>
                  <a:path w="362" h="261">
                    <a:moveTo>
                      <a:pt x="339" y="184"/>
                    </a:moveTo>
                    <a:cubicBezTo>
                      <a:pt x="339" y="189"/>
                      <a:pt x="338" y="196"/>
                      <a:pt x="333" y="196"/>
                    </a:cubicBezTo>
                    <a:cubicBezTo>
                      <a:pt x="311" y="196"/>
                      <a:pt x="311" y="166"/>
                      <a:pt x="289" y="166"/>
                    </a:cubicBezTo>
                    <a:cubicBezTo>
                      <a:pt x="287" y="166"/>
                      <a:pt x="281" y="171"/>
                      <a:pt x="281" y="171"/>
                    </a:cubicBezTo>
                    <a:cubicBezTo>
                      <a:pt x="284" y="173"/>
                      <a:pt x="285" y="173"/>
                      <a:pt x="289" y="172"/>
                    </a:cubicBezTo>
                    <a:cubicBezTo>
                      <a:pt x="289" y="177"/>
                      <a:pt x="289" y="177"/>
                      <a:pt x="289" y="177"/>
                    </a:cubicBezTo>
                    <a:cubicBezTo>
                      <a:pt x="287" y="178"/>
                      <a:pt x="284" y="178"/>
                      <a:pt x="283" y="177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8" y="184"/>
                      <a:pt x="288" y="184"/>
                      <a:pt x="288" y="184"/>
                    </a:cubicBezTo>
                    <a:cubicBezTo>
                      <a:pt x="289" y="189"/>
                      <a:pt x="295" y="199"/>
                      <a:pt x="298" y="201"/>
                    </a:cubicBezTo>
                    <a:cubicBezTo>
                      <a:pt x="307" y="204"/>
                      <a:pt x="310" y="198"/>
                      <a:pt x="311" y="206"/>
                    </a:cubicBezTo>
                    <a:cubicBezTo>
                      <a:pt x="315" y="206"/>
                      <a:pt x="315" y="206"/>
                      <a:pt x="318" y="206"/>
                    </a:cubicBezTo>
                    <a:cubicBezTo>
                      <a:pt x="318" y="213"/>
                      <a:pt x="318" y="213"/>
                      <a:pt x="318" y="215"/>
                    </a:cubicBezTo>
                    <a:cubicBezTo>
                      <a:pt x="318" y="218"/>
                      <a:pt x="326" y="220"/>
                      <a:pt x="326" y="225"/>
                    </a:cubicBezTo>
                    <a:cubicBezTo>
                      <a:pt x="326" y="229"/>
                      <a:pt x="321" y="238"/>
                      <a:pt x="319" y="242"/>
                    </a:cubicBezTo>
                    <a:cubicBezTo>
                      <a:pt x="311" y="242"/>
                      <a:pt x="283" y="231"/>
                      <a:pt x="278" y="225"/>
                    </a:cubicBezTo>
                    <a:cubicBezTo>
                      <a:pt x="272" y="225"/>
                      <a:pt x="272" y="225"/>
                      <a:pt x="272" y="225"/>
                    </a:cubicBezTo>
                    <a:cubicBezTo>
                      <a:pt x="279" y="234"/>
                      <a:pt x="304" y="243"/>
                      <a:pt x="304" y="256"/>
                    </a:cubicBezTo>
                    <a:cubicBezTo>
                      <a:pt x="304" y="259"/>
                      <a:pt x="301" y="261"/>
                      <a:pt x="299" y="261"/>
                    </a:cubicBezTo>
                    <a:cubicBezTo>
                      <a:pt x="297" y="261"/>
                      <a:pt x="296" y="256"/>
                      <a:pt x="295" y="256"/>
                    </a:cubicBezTo>
                    <a:cubicBezTo>
                      <a:pt x="282" y="249"/>
                      <a:pt x="274" y="252"/>
                      <a:pt x="263" y="245"/>
                    </a:cubicBezTo>
                    <a:cubicBezTo>
                      <a:pt x="252" y="239"/>
                      <a:pt x="226" y="240"/>
                      <a:pt x="233" y="226"/>
                    </a:cubicBezTo>
                    <a:cubicBezTo>
                      <a:pt x="219" y="219"/>
                      <a:pt x="212" y="211"/>
                      <a:pt x="199" y="204"/>
                    </a:cubicBezTo>
                    <a:cubicBezTo>
                      <a:pt x="197" y="207"/>
                      <a:pt x="194" y="210"/>
                      <a:pt x="190" y="210"/>
                    </a:cubicBezTo>
                    <a:cubicBezTo>
                      <a:pt x="186" y="210"/>
                      <a:pt x="187" y="207"/>
                      <a:pt x="183" y="207"/>
                    </a:cubicBezTo>
                    <a:cubicBezTo>
                      <a:pt x="177" y="207"/>
                      <a:pt x="175" y="214"/>
                      <a:pt x="169" y="214"/>
                    </a:cubicBezTo>
                    <a:cubicBezTo>
                      <a:pt x="165" y="214"/>
                      <a:pt x="150" y="208"/>
                      <a:pt x="150" y="201"/>
                    </a:cubicBezTo>
                    <a:cubicBezTo>
                      <a:pt x="150" y="197"/>
                      <a:pt x="162" y="189"/>
                      <a:pt x="168" y="189"/>
                    </a:cubicBezTo>
                    <a:cubicBezTo>
                      <a:pt x="176" y="189"/>
                      <a:pt x="183" y="189"/>
                      <a:pt x="187" y="189"/>
                    </a:cubicBezTo>
                    <a:cubicBezTo>
                      <a:pt x="191" y="189"/>
                      <a:pt x="202" y="187"/>
                      <a:pt x="207" y="183"/>
                    </a:cubicBezTo>
                    <a:cubicBezTo>
                      <a:pt x="205" y="182"/>
                      <a:pt x="199" y="178"/>
                      <a:pt x="199" y="174"/>
                    </a:cubicBezTo>
                    <a:cubicBezTo>
                      <a:pt x="199" y="167"/>
                      <a:pt x="207" y="171"/>
                      <a:pt x="210" y="167"/>
                    </a:cubicBezTo>
                    <a:cubicBezTo>
                      <a:pt x="214" y="163"/>
                      <a:pt x="223" y="154"/>
                      <a:pt x="223" y="148"/>
                    </a:cubicBezTo>
                    <a:cubicBezTo>
                      <a:pt x="223" y="136"/>
                      <a:pt x="195" y="115"/>
                      <a:pt x="186" y="115"/>
                    </a:cubicBezTo>
                    <a:cubicBezTo>
                      <a:pt x="180" y="115"/>
                      <a:pt x="177" y="120"/>
                      <a:pt x="172" y="120"/>
                    </a:cubicBezTo>
                    <a:cubicBezTo>
                      <a:pt x="170" y="120"/>
                      <a:pt x="168" y="115"/>
                      <a:pt x="168" y="115"/>
                    </a:cubicBezTo>
                    <a:cubicBezTo>
                      <a:pt x="168" y="110"/>
                      <a:pt x="176" y="109"/>
                      <a:pt x="179" y="109"/>
                    </a:cubicBezTo>
                    <a:cubicBezTo>
                      <a:pt x="175" y="105"/>
                      <a:pt x="151" y="85"/>
                      <a:pt x="146" y="85"/>
                    </a:cubicBezTo>
                    <a:cubicBezTo>
                      <a:pt x="140" y="85"/>
                      <a:pt x="133" y="101"/>
                      <a:pt x="125" y="101"/>
                    </a:cubicBezTo>
                    <a:cubicBezTo>
                      <a:pt x="120" y="101"/>
                      <a:pt x="121" y="94"/>
                      <a:pt x="122" y="91"/>
                    </a:cubicBezTo>
                    <a:cubicBezTo>
                      <a:pt x="108" y="90"/>
                      <a:pt x="75" y="91"/>
                      <a:pt x="55" y="91"/>
                    </a:cubicBezTo>
                    <a:cubicBezTo>
                      <a:pt x="51" y="91"/>
                      <a:pt x="44" y="86"/>
                      <a:pt x="41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8" y="76"/>
                      <a:pt x="11" y="75"/>
                      <a:pt x="11" y="69"/>
                    </a:cubicBezTo>
                    <a:cubicBezTo>
                      <a:pt x="16" y="67"/>
                      <a:pt x="23" y="70"/>
                      <a:pt x="30" y="70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6" y="62"/>
                      <a:pt x="6" y="60"/>
                      <a:pt x="6" y="60"/>
                    </a:cubicBezTo>
                    <a:cubicBezTo>
                      <a:pt x="6" y="60"/>
                      <a:pt x="0" y="52"/>
                      <a:pt x="0" y="48"/>
                    </a:cubicBezTo>
                    <a:cubicBezTo>
                      <a:pt x="0" y="36"/>
                      <a:pt x="2" y="33"/>
                      <a:pt x="8" y="29"/>
                    </a:cubicBezTo>
                    <a:cubicBezTo>
                      <a:pt x="12" y="26"/>
                      <a:pt x="10" y="18"/>
                      <a:pt x="11" y="16"/>
                    </a:cubicBezTo>
                    <a:cubicBezTo>
                      <a:pt x="20" y="7"/>
                      <a:pt x="32" y="0"/>
                      <a:pt x="47" y="0"/>
                    </a:cubicBezTo>
                    <a:cubicBezTo>
                      <a:pt x="47" y="0"/>
                      <a:pt x="61" y="4"/>
                      <a:pt x="61" y="4"/>
                    </a:cubicBezTo>
                    <a:cubicBezTo>
                      <a:pt x="57" y="14"/>
                      <a:pt x="42" y="14"/>
                      <a:pt x="42" y="27"/>
                    </a:cubicBezTo>
                    <a:cubicBezTo>
                      <a:pt x="42" y="30"/>
                      <a:pt x="44" y="32"/>
                      <a:pt x="46" y="32"/>
                    </a:cubicBezTo>
                    <a:cubicBezTo>
                      <a:pt x="45" y="35"/>
                      <a:pt x="46" y="40"/>
                      <a:pt x="46" y="40"/>
                    </a:cubicBezTo>
                    <a:cubicBezTo>
                      <a:pt x="46" y="43"/>
                      <a:pt x="45" y="47"/>
                      <a:pt x="50" y="47"/>
                    </a:cubicBezTo>
                    <a:cubicBezTo>
                      <a:pt x="53" y="47"/>
                      <a:pt x="59" y="42"/>
                      <a:pt x="59" y="38"/>
                    </a:cubicBezTo>
                    <a:cubicBezTo>
                      <a:pt x="59" y="34"/>
                      <a:pt x="55" y="31"/>
                      <a:pt x="55" y="26"/>
                    </a:cubicBezTo>
                    <a:cubicBezTo>
                      <a:pt x="55" y="10"/>
                      <a:pt x="84" y="4"/>
                      <a:pt x="102" y="4"/>
                    </a:cubicBezTo>
                    <a:cubicBezTo>
                      <a:pt x="113" y="4"/>
                      <a:pt x="120" y="20"/>
                      <a:pt x="120" y="29"/>
                    </a:cubicBezTo>
                    <a:cubicBezTo>
                      <a:pt x="120" y="31"/>
                      <a:pt x="117" y="38"/>
                      <a:pt x="120" y="38"/>
                    </a:cubicBezTo>
                    <a:cubicBezTo>
                      <a:pt x="122" y="38"/>
                      <a:pt x="124" y="34"/>
                      <a:pt x="128" y="34"/>
                    </a:cubicBezTo>
                    <a:cubicBezTo>
                      <a:pt x="133" y="34"/>
                      <a:pt x="135" y="38"/>
                      <a:pt x="138" y="38"/>
                    </a:cubicBezTo>
                    <a:cubicBezTo>
                      <a:pt x="146" y="38"/>
                      <a:pt x="148" y="27"/>
                      <a:pt x="156" y="27"/>
                    </a:cubicBezTo>
                    <a:cubicBezTo>
                      <a:pt x="165" y="27"/>
                      <a:pt x="183" y="30"/>
                      <a:pt x="189" y="34"/>
                    </a:cubicBezTo>
                    <a:cubicBezTo>
                      <a:pt x="199" y="41"/>
                      <a:pt x="202" y="56"/>
                      <a:pt x="217" y="56"/>
                    </a:cubicBezTo>
                    <a:cubicBezTo>
                      <a:pt x="223" y="56"/>
                      <a:pt x="224" y="56"/>
                      <a:pt x="228" y="56"/>
                    </a:cubicBezTo>
                    <a:cubicBezTo>
                      <a:pt x="232" y="56"/>
                      <a:pt x="243" y="57"/>
                      <a:pt x="242" y="65"/>
                    </a:cubicBezTo>
                    <a:cubicBezTo>
                      <a:pt x="254" y="69"/>
                      <a:pt x="261" y="76"/>
                      <a:pt x="273" y="77"/>
                    </a:cubicBezTo>
                    <a:cubicBezTo>
                      <a:pt x="273" y="85"/>
                      <a:pt x="273" y="85"/>
                      <a:pt x="273" y="85"/>
                    </a:cubicBezTo>
                    <a:cubicBezTo>
                      <a:pt x="276" y="85"/>
                      <a:pt x="281" y="85"/>
                      <a:pt x="281" y="85"/>
                    </a:cubicBezTo>
                    <a:cubicBezTo>
                      <a:pt x="287" y="85"/>
                      <a:pt x="290" y="89"/>
                      <a:pt x="293" y="95"/>
                    </a:cubicBezTo>
                    <a:cubicBezTo>
                      <a:pt x="287" y="96"/>
                      <a:pt x="281" y="96"/>
                      <a:pt x="277" y="101"/>
                    </a:cubicBezTo>
                    <a:cubicBezTo>
                      <a:pt x="285" y="102"/>
                      <a:pt x="287" y="102"/>
                      <a:pt x="291" y="102"/>
                    </a:cubicBezTo>
                    <a:cubicBezTo>
                      <a:pt x="293" y="102"/>
                      <a:pt x="296" y="103"/>
                      <a:pt x="297" y="106"/>
                    </a:cubicBezTo>
                    <a:cubicBezTo>
                      <a:pt x="290" y="110"/>
                      <a:pt x="287" y="110"/>
                      <a:pt x="283" y="116"/>
                    </a:cubicBezTo>
                    <a:cubicBezTo>
                      <a:pt x="287" y="118"/>
                      <a:pt x="289" y="120"/>
                      <a:pt x="295" y="120"/>
                    </a:cubicBezTo>
                    <a:cubicBezTo>
                      <a:pt x="296" y="130"/>
                      <a:pt x="308" y="134"/>
                      <a:pt x="317" y="135"/>
                    </a:cubicBezTo>
                    <a:cubicBezTo>
                      <a:pt x="318" y="143"/>
                      <a:pt x="320" y="151"/>
                      <a:pt x="327" y="151"/>
                    </a:cubicBezTo>
                    <a:cubicBezTo>
                      <a:pt x="337" y="151"/>
                      <a:pt x="339" y="145"/>
                      <a:pt x="342" y="153"/>
                    </a:cubicBezTo>
                    <a:cubicBezTo>
                      <a:pt x="344" y="155"/>
                      <a:pt x="348" y="155"/>
                      <a:pt x="350" y="155"/>
                    </a:cubicBezTo>
                    <a:cubicBezTo>
                      <a:pt x="359" y="155"/>
                      <a:pt x="362" y="158"/>
                      <a:pt x="362" y="165"/>
                    </a:cubicBezTo>
                    <a:cubicBezTo>
                      <a:pt x="362" y="171"/>
                      <a:pt x="355" y="173"/>
                      <a:pt x="349" y="173"/>
                    </a:cubicBezTo>
                    <a:cubicBezTo>
                      <a:pt x="349" y="178"/>
                      <a:pt x="349" y="176"/>
                      <a:pt x="349" y="178"/>
                    </a:cubicBezTo>
                    <a:cubicBezTo>
                      <a:pt x="349" y="180"/>
                      <a:pt x="348" y="184"/>
                      <a:pt x="339" y="1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1" name="Freeform 85"/>
              <p:cNvSpPr>
                <a:spLocks/>
              </p:cNvSpPr>
              <p:nvPr/>
            </p:nvSpPr>
            <p:spPr bwMode="auto">
              <a:xfrm>
                <a:off x="3073400" y="1635125"/>
                <a:ext cx="14288" cy="12700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6"/>
                  </a:cxn>
                  <a:cxn ang="0">
                    <a:pos x="10" y="6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6" y="9"/>
                      <a:pt x="5" y="9"/>
                      <a:pt x="0" y="6"/>
                    </a:cubicBezTo>
                    <a:cubicBezTo>
                      <a:pt x="5" y="0"/>
                      <a:pt x="5" y="3"/>
                      <a:pt x="1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2" name="Freeform 86"/>
              <p:cNvSpPr>
                <a:spLocks/>
              </p:cNvSpPr>
              <p:nvPr/>
            </p:nvSpPr>
            <p:spPr bwMode="auto">
              <a:xfrm>
                <a:off x="2974975" y="1568450"/>
                <a:ext cx="12700" cy="12700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9" y="9"/>
                  </a:cxn>
                  <a:cxn ang="0">
                    <a:pos x="1" y="2"/>
                  </a:cxn>
                </a:cxnLst>
                <a:rect l="0" t="0" r="r" b="b"/>
                <a:pathLst>
                  <a:path w="9" h="9">
                    <a:moveTo>
                      <a:pt x="1" y="2"/>
                    </a:moveTo>
                    <a:cubicBezTo>
                      <a:pt x="6" y="0"/>
                      <a:pt x="6" y="5"/>
                      <a:pt x="9" y="9"/>
                    </a:cubicBezTo>
                    <a:cubicBezTo>
                      <a:pt x="4" y="9"/>
                      <a:pt x="0" y="5"/>
                      <a:pt x="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3" name="Freeform 87"/>
              <p:cNvSpPr>
                <a:spLocks/>
              </p:cNvSpPr>
              <p:nvPr/>
            </p:nvSpPr>
            <p:spPr bwMode="auto">
              <a:xfrm>
                <a:off x="2847975" y="985838"/>
                <a:ext cx="514350" cy="269875"/>
              </a:xfrm>
              <a:custGeom>
                <a:avLst/>
                <a:gdLst/>
                <a:ahLst/>
                <a:cxnLst>
                  <a:cxn ang="0">
                    <a:pos x="307" y="16"/>
                  </a:cxn>
                  <a:cxn ang="0">
                    <a:pos x="350" y="9"/>
                  </a:cxn>
                  <a:cxn ang="0">
                    <a:pos x="386" y="28"/>
                  </a:cxn>
                  <a:cxn ang="0">
                    <a:pos x="313" y="51"/>
                  </a:cxn>
                  <a:cxn ang="0">
                    <a:pos x="295" y="74"/>
                  </a:cxn>
                  <a:cxn ang="0">
                    <a:pos x="231" y="108"/>
                  </a:cxn>
                  <a:cxn ang="0">
                    <a:pos x="216" y="118"/>
                  </a:cxn>
                  <a:cxn ang="0">
                    <a:pos x="216" y="137"/>
                  </a:cxn>
                  <a:cxn ang="0">
                    <a:pos x="174" y="157"/>
                  </a:cxn>
                  <a:cxn ang="0">
                    <a:pos x="158" y="184"/>
                  </a:cxn>
                  <a:cxn ang="0">
                    <a:pos x="176" y="188"/>
                  </a:cxn>
                  <a:cxn ang="0">
                    <a:pos x="126" y="197"/>
                  </a:cxn>
                  <a:cxn ang="0">
                    <a:pos x="80" y="201"/>
                  </a:cxn>
                  <a:cxn ang="0">
                    <a:pos x="33" y="197"/>
                  </a:cxn>
                  <a:cxn ang="0">
                    <a:pos x="60" y="176"/>
                  </a:cxn>
                  <a:cxn ang="0">
                    <a:pos x="57" y="158"/>
                  </a:cxn>
                  <a:cxn ang="0">
                    <a:pos x="92" y="170"/>
                  </a:cxn>
                  <a:cxn ang="0">
                    <a:pos x="66" y="148"/>
                  </a:cxn>
                  <a:cxn ang="0">
                    <a:pos x="55" y="151"/>
                  </a:cxn>
                  <a:cxn ang="0">
                    <a:pos x="68" y="131"/>
                  </a:cxn>
                  <a:cxn ang="0">
                    <a:pos x="62" y="97"/>
                  </a:cxn>
                  <a:cxn ang="0">
                    <a:pos x="67" y="89"/>
                  </a:cxn>
                  <a:cxn ang="0">
                    <a:pos x="97" y="90"/>
                  </a:cxn>
                  <a:cxn ang="0">
                    <a:pos x="108" y="91"/>
                  </a:cxn>
                  <a:cxn ang="0">
                    <a:pos x="133" y="86"/>
                  </a:cxn>
                  <a:cxn ang="0">
                    <a:pos x="147" y="74"/>
                  </a:cxn>
                  <a:cxn ang="0">
                    <a:pos x="99" y="81"/>
                  </a:cxn>
                  <a:cxn ang="0">
                    <a:pos x="72" y="76"/>
                  </a:cxn>
                  <a:cxn ang="0">
                    <a:pos x="57" y="81"/>
                  </a:cxn>
                  <a:cxn ang="0">
                    <a:pos x="44" y="67"/>
                  </a:cxn>
                  <a:cxn ang="0">
                    <a:pos x="51" y="53"/>
                  </a:cxn>
                  <a:cxn ang="0">
                    <a:pos x="25" y="60"/>
                  </a:cxn>
                  <a:cxn ang="0">
                    <a:pos x="29" y="49"/>
                  </a:cxn>
                  <a:cxn ang="0">
                    <a:pos x="9" y="52"/>
                  </a:cxn>
                  <a:cxn ang="0">
                    <a:pos x="44" y="36"/>
                  </a:cxn>
                  <a:cxn ang="0">
                    <a:pos x="57" y="32"/>
                  </a:cxn>
                  <a:cxn ang="0">
                    <a:pos x="104" y="32"/>
                  </a:cxn>
                  <a:cxn ang="0">
                    <a:pos x="135" y="11"/>
                  </a:cxn>
                  <a:cxn ang="0">
                    <a:pos x="196" y="6"/>
                  </a:cxn>
                  <a:cxn ang="0">
                    <a:pos x="218" y="8"/>
                  </a:cxn>
                  <a:cxn ang="0">
                    <a:pos x="245" y="3"/>
                  </a:cxn>
                  <a:cxn ang="0">
                    <a:pos x="315" y="11"/>
                  </a:cxn>
                </a:cxnLst>
                <a:rect l="0" t="0" r="r" b="b"/>
                <a:pathLst>
                  <a:path w="386" h="203">
                    <a:moveTo>
                      <a:pt x="315" y="11"/>
                    </a:moveTo>
                    <a:cubicBezTo>
                      <a:pt x="312" y="14"/>
                      <a:pt x="310" y="15"/>
                      <a:pt x="307" y="16"/>
                    </a:cubicBezTo>
                    <a:cubicBezTo>
                      <a:pt x="342" y="6"/>
                      <a:pt x="342" y="6"/>
                      <a:pt x="342" y="6"/>
                    </a:cubicBezTo>
                    <a:cubicBezTo>
                      <a:pt x="345" y="7"/>
                      <a:pt x="347" y="8"/>
                      <a:pt x="350" y="9"/>
                    </a:cubicBezTo>
                    <a:cubicBezTo>
                      <a:pt x="355" y="11"/>
                      <a:pt x="355" y="14"/>
                      <a:pt x="358" y="17"/>
                    </a:cubicBezTo>
                    <a:cubicBezTo>
                      <a:pt x="363" y="22"/>
                      <a:pt x="386" y="20"/>
                      <a:pt x="386" y="28"/>
                    </a:cubicBezTo>
                    <a:cubicBezTo>
                      <a:pt x="386" y="33"/>
                      <a:pt x="378" y="32"/>
                      <a:pt x="375" y="34"/>
                    </a:cubicBezTo>
                    <a:cubicBezTo>
                      <a:pt x="358" y="48"/>
                      <a:pt x="336" y="40"/>
                      <a:pt x="313" y="51"/>
                    </a:cubicBezTo>
                    <a:cubicBezTo>
                      <a:pt x="317" y="56"/>
                      <a:pt x="335" y="52"/>
                      <a:pt x="346" y="52"/>
                    </a:cubicBezTo>
                    <a:cubicBezTo>
                      <a:pt x="336" y="63"/>
                      <a:pt x="311" y="69"/>
                      <a:pt x="295" y="74"/>
                    </a:cubicBezTo>
                    <a:cubicBezTo>
                      <a:pt x="277" y="80"/>
                      <a:pt x="267" y="97"/>
                      <a:pt x="254" y="107"/>
                    </a:cubicBezTo>
                    <a:cubicBezTo>
                      <a:pt x="248" y="112"/>
                      <a:pt x="238" y="106"/>
                      <a:pt x="231" y="108"/>
                    </a:cubicBezTo>
                    <a:cubicBezTo>
                      <a:pt x="221" y="112"/>
                      <a:pt x="210" y="112"/>
                      <a:pt x="203" y="118"/>
                    </a:cubicBezTo>
                    <a:cubicBezTo>
                      <a:pt x="216" y="118"/>
                      <a:pt x="216" y="118"/>
                      <a:pt x="216" y="118"/>
                    </a:cubicBezTo>
                    <a:cubicBezTo>
                      <a:pt x="217" y="128"/>
                      <a:pt x="211" y="127"/>
                      <a:pt x="203" y="126"/>
                    </a:cubicBezTo>
                    <a:cubicBezTo>
                      <a:pt x="208" y="129"/>
                      <a:pt x="213" y="131"/>
                      <a:pt x="216" y="137"/>
                    </a:cubicBezTo>
                    <a:cubicBezTo>
                      <a:pt x="206" y="141"/>
                      <a:pt x="203" y="152"/>
                      <a:pt x="196" y="157"/>
                    </a:cubicBezTo>
                    <a:cubicBezTo>
                      <a:pt x="177" y="157"/>
                      <a:pt x="177" y="157"/>
                      <a:pt x="174" y="157"/>
                    </a:cubicBezTo>
                    <a:cubicBezTo>
                      <a:pt x="175" y="160"/>
                      <a:pt x="177" y="161"/>
                      <a:pt x="177" y="164"/>
                    </a:cubicBezTo>
                    <a:cubicBezTo>
                      <a:pt x="177" y="178"/>
                      <a:pt x="158" y="169"/>
                      <a:pt x="158" y="184"/>
                    </a:cubicBezTo>
                    <a:cubicBezTo>
                      <a:pt x="165" y="184"/>
                      <a:pt x="166" y="184"/>
                      <a:pt x="169" y="184"/>
                    </a:cubicBezTo>
                    <a:cubicBezTo>
                      <a:pt x="171" y="184"/>
                      <a:pt x="176" y="184"/>
                      <a:pt x="176" y="188"/>
                    </a:cubicBezTo>
                    <a:cubicBezTo>
                      <a:pt x="176" y="195"/>
                      <a:pt x="151" y="203"/>
                      <a:pt x="141" y="203"/>
                    </a:cubicBezTo>
                    <a:cubicBezTo>
                      <a:pt x="131" y="203"/>
                      <a:pt x="135" y="197"/>
                      <a:pt x="126" y="197"/>
                    </a:cubicBezTo>
                    <a:cubicBezTo>
                      <a:pt x="113" y="197"/>
                      <a:pt x="104" y="197"/>
                      <a:pt x="93" y="197"/>
                    </a:cubicBezTo>
                    <a:cubicBezTo>
                      <a:pt x="89" y="197"/>
                      <a:pt x="86" y="201"/>
                      <a:pt x="80" y="201"/>
                    </a:cubicBezTo>
                    <a:cubicBezTo>
                      <a:pt x="65" y="201"/>
                      <a:pt x="53" y="197"/>
                      <a:pt x="38" y="192"/>
                    </a:cubicBezTo>
                    <a:cubicBezTo>
                      <a:pt x="37" y="194"/>
                      <a:pt x="35" y="197"/>
                      <a:pt x="33" y="197"/>
                    </a:cubicBezTo>
                    <a:cubicBezTo>
                      <a:pt x="29" y="197"/>
                      <a:pt x="28" y="194"/>
                      <a:pt x="28" y="193"/>
                    </a:cubicBezTo>
                    <a:cubicBezTo>
                      <a:pt x="28" y="176"/>
                      <a:pt x="51" y="182"/>
                      <a:pt x="60" y="176"/>
                    </a:cubicBezTo>
                    <a:cubicBezTo>
                      <a:pt x="55" y="172"/>
                      <a:pt x="46" y="170"/>
                      <a:pt x="46" y="162"/>
                    </a:cubicBezTo>
                    <a:cubicBezTo>
                      <a:pt x="46" y="156"/>
                      <a:pt x="52" y="158"/>
                      <a:pt x="57" y="158"/>
                    </a:cubicBezTo>
                    <a:cubicBezTo>
                      <a:pt x="71" y="158"/>
                      <a:pt x="76" y="165"/>
                      <a:pt x="84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86" y="164"/>
                      <a:pt x="72" y="159"/>
                      <a:pt x="72" y="148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3" y="149"/>
                      <a:pt x="63" y="149"/>
                      <a:pt x="61" y="15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8" y="138"/>
                      <a:pt x="61" y="134"/>
                      <a:pt x="68" y="131"/>
                    </a:cubicBezTo>
                    <a:cubicBezTo>
                      <a:pt x="79" y="128"/>
                      <a:pt x="92" y="132"/>
                      <a:pt x="92" y="119"/>
                    </a:cubicBezTo>
                    <a:cubicBezTo>
                      <a:pt x="92" y="105"/>
                      <a:pt x="62" y="105"/>
                      <a:pt x="62" y="97"/>
                    </a:cubicBezTo>
                    <a:cubicBezTo>
                      <a:pt x="62" y="93"/>
                      <a:pt x="69" y="94"/>
                      <a:pt x="73" y="94"/>
                    </a:cubicBezTo>
                    <a:cubicBezTo>
                      <a:pt x="68" y="94"/>
                      <a:pt x="67" y="92"/>
                      <a:pt x="67" y="89"/>
                    </a:cubicBezTo>
                    <a:cubicBezTo>
                      <a:pt x="69" y="88"/>
                      <a:pt x="71" y="89"/>
                      <a:pt x="73" y="89"/>
                    </a:cubicBezTo>
                    <a:cubicBezTo>
                      <a:pt x="78" y="89"/>
                      <a:pt x="88" y="87"/>
                      <a:pt x="97" y="90"/>
                    </a:cubicBezTo>
                    <a:cubicBezTo>
                      <a:pt x="108" y="93"/>
                      <a:pt x="112" y="106"/>
                      <a:pt x="124" y="104"/>
                    </a:cubicBezTo>
                    <a:cubicBezTo>
                      <a:pt x="122" y="102"/>
                      <a:pt x="108" y="93"/>
                      <a:pt x="108" y="91"/>
                    </a:cubicBezTo>
                    <a:cubicBezTo>
                      <a:pt x="108" y="89"/>
                      <a:pt x="110" y="88"/>
                      <a:pt x="111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41" y="83"/>
                      <a:pt x="149" y="81"/>
                      <a:pt x="154" y="74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38" y="81"/>
                      <a:pt x="128" y="84"/>
                      <a:pt x="114" y="84"/>
                    </a:cubicBezTo>
                    <a:cubicBezTo>
                      <a:pt x="106" y="84"/>
                      <a:pt x="103" y="81"/>
                      <a:pt x="99" y="81"/>
                    </a:cubicBezTo>
                    <a:cubicBezTo>
                      <a:pt x="95" y="81"/>
                      <a:pt x="93" y="85"/>
                      <a:pt x="90" y="85"/>
                    </a:cubicBezTo>
                    <a:cubicBezTo>
                      <a:pt x="81" y="85"/>
                      <a:pt x="70" y="82"/>
                      <a:pt x="72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3" y="78"/>
                      <a:pt x="61" y="81"/>
                      <a:pt x="57" y="81"/>
                    </a:cubicBezTo>
                    <a:cubicBezTo>
                      <a:pt x="48" y="81"/>
                      <a:pt x="36" y="75"/>
                      <a:pt x="33" y="71"/>
                    </a:cubicBezTo>
                    <a:cubicBezTo>
                      <a:pt x="36" y="69"/>
                      <a:pt x="39" y="67"/>
                      <a:pt x="44" y="67"/>
                    </a:cubicBezTo>
                    <a:cubicBezTo>
                      <a:pt x="36" y="67"/>
                      <a:pt x="27" y="66"/>
                      <a:pt x="24" y="67"/>
                    </a:cubicBezTo>
                    <a:cubicBezTo>
                      <a:pt x="29" y="55"/>
                      <a:pt x="40" y="56"/>
                      <a:pt x="51" y="53"/>
                    </a:cubicBezTo>
                    <a:cubicBezTo>
                      <a:pt x="47" y="52"/>
                      <a:pt x="46" y="52"/>
                      <a:pt x="42" y="52"/>
                    </a:cubicBezTo>
                    <a:cubicBezTo>
                      <a:pt x="33" y="52"/>
                      <a:pt x="33" y="60"/>
                      <a:pt x="25" y="60"/>
                    </a:cubicBezTo>
                    <a:cubicBezTo>
                      <a:pt x="22" y="60"/>
                      <a:pt x="18" y="57"/>
                      <a:pt x="17" y="56"/>
                    </a:cubicBezTo>
                    <a:cubicBezTo>
                      <a:pt x="21" y="52"/>
                      <a:pt x="24" y="51"/>
                      <a:pt x="29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3" y="50"/>
                      <a:pt x="11" y="51"/>
                      <a:pt x="9" y="52"/>
                    </a:cubicBezTo>
                    <a:cubicBezTo>
                      <a:pt x="7" y="52"/>
                      <a:pt x="2" y="52"/>
                      <a:pt x="0" y="52"/>
                    </a:cubicBezTo>
                    <a:cubicBezTo>
                      <a:pt x="2" y="41"/>
                      <a:pt x="31" y="36"/>
                      <a:pt x="44" y="36"/>
                    </a:cubicBezTo>
                    <a:cubicBezTo>
                      <a:pt x="49" y="36"/>
                      <a:pt x="52" y="36"/>
                      <a:pt x="53" y="36"/>
                    </a:cubicBezTo>
                    <a:cubicBezTo>
                      <a:pt x="55" y="36"/>
                      <a:pt x="57" y="34"/>
                      <a:pt x="57" y="32"/>
                    </a:cubicBezTo>
                    <a:cubicBezTo>
                      <a:pt x="71" y="32"/>
                      <a:pt x="65" y="22"/>
                      <a:pt x="74" y="22"/>
                    </a:cubicBezTo>
                    <a:cubicBezTo>
                      <a:pt x="83" y="22"/>
                      <a:pt x="100" y="31"/>
                      <a:pt x="104" y="32"/>
                    </a:cubicBezTo>
                    <a:cubicBezTo>
                      <a:pt x="108" y="22"/>
                      <a:pt x="113" y="12"/>
                      <a:pt x="126" y="12"/>
                    </a:cubicBezTo>
                    <a:cubicBezTo>
                      <a:pt x="134" y="12"/>
                      <a:pt x="129" y="16"/>
                      <a:pt x="135" y="11"/>
                    </a:cubicBezTo>
                    <a:cubicBezTo>
                      <a:pt x="137" y="7"/>
                      <a:pt x="141" y="6"/>
                      <a:pt x="145" y="6"/>
                    </a:cubicBezTo>
                    <a:cubicBezTo>
                      <a:pt x="168" y="6"/>
                      <a:pt x="173" y="6"/>
                      <a:pt x="196" y="6"/>
                    </a:cubicBezTo>
                    <a:cubicBezTo>
                      <a:pt x="197" y="4"/>
                      <a:pt x="199" y="3"/>
                      <a:pt x="201" y="3"/>
                    </a:cubicBezTo>
                    <a:cubicBezTo>
                      <a:pt x="209" y="3"/>
                      <a:pt x="211" y="8"/>
                      <a:pt x="218" y="8"/>
                    </a:cubicBezTo>
                    <a:cubicBezTo>
                      <a:pt x="224" y="8"/>
                      <a:pt x="226" y="0"/>
                      <a:pt x="232" y="0"/>
                    </a:cubicBezTo>
                    <a:cubicBezTo>
                      <a:pt x="239" y="0"/>
                      <a:pt x="241" y="3"/>
                      <a:pt x="245" y="3"/>
                    </a:cubicBezTo>
                    <a:cubicBezTo>
                      <a:pt x="250" y="3"/>
                      <a:pt x="253" y="3"/>
                      <a:pt x="258" y="3"/>
                    </a:cubicBezTo>
                    <a:cubicBezTo>
                      <a:pt x="268" y="3"/>
                      <a:pt x="306" y="2"/>
                      <a:pt x="31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4" name="Freeform 88"/>
              <p:cNvSpPr>
                <a:spLocks/>
              </p:cNvSpPr>
              <p:nvPr/>
            </p:nvSpPr>
            <p:spPr bwMode="auto">
              <a:xfrm>
                <a:off x="3170238" y="960438"/>
                <a:ext cx="1006475" cy="765175"/>
              </a:xfrm>
              <a:custGeom>
                <a:avLst/>
                <a:gdLst/>
                <a:ahLst/>
                <a:cxnLst>
                  <a:cxn ang="0">
                    <a:pos x="280" y="372"/>
                  </a:cxn>
                  <a:cxn ang="0">
                    <a:pos x="267" y="360"/>
                  </a:cxn>
                  <a:cxn ang="0">
                    <a:pos x="228" y="336"/>
                  </a:cxn>
                  <a:cxn ang="0">
                    <a:pos x="215" y="302"/>
                  </a:cxn>
                  <a:cxn ang="0">
                    <a:pos x="109" y="219"/>
                  </a:cxn>
                  <a:cxn ang="0">
                    <a:pos x="73" y="223"/>
                  </a:cxn>
                  <a:cxn ang="0">
                    <a:pos x="43" y="217"/>
                  </a:cxn>
                  <a:cxn ang="0">
                    <a:pos x="19" y="202"/>
                  </a:cxn>
                  <a:cxn ang="0">
                    <a:pos x="51" y="190"/>
                  </a:cxn>
                  <a:cxn ang="0">
                    <a:pos x="64" y="180"/>
                  </a:cxn>
                  <a:cxn ang="0">
                    <a:pos x="0" y="166"/>
                  </a:cxn>
                  <a:cxn ang="0">
                    <a:pos x="84" y="141"/>
                  </a:cxn>
                  <a:cxn ang="0">
                    <a:pos x="72" y="102"/>
                  </a:cxn>
                  <a:cxn ang="0">
                    <a:pos x="144" y="59"/>
                  </a:cxn>
                  <a:cxn ang="0">
                    <a:pos x="237" y="56"/>
                  </a:cxn>
                  <a:cxn ang="0">
                    <a:pos x="260" y="53"/>
                  </a:cxn>
                  <a:cxn ang="0">
                    <a:pos x="274" y="38"/>
                  </a:cxn>
                  <a:cxn ang="0">
                    <a:pos x="309" y="36"/>
                  </a:cxn>
                  <a:cxn ang="0">
                    <a:pos x="355" y="15"/>
                  </a:cxn>
                  <a:cxn ang="0">
                    <a:pos x="391" y="13"/>
                  </a:cxn>
                  <a:cxn ang="0">
                    <a:pos x="534" y="0"/>
                  </a:cxn>
                  <a:cxn ang="0">
                    <a:pos x="594" y="48"/>
                  </a:cxn>
                  <a:cxn ang="0">
                    <a:pos x="570" y="75"/>
                  </a:cxn>
                  <a:cxn ang="0">
                    <a:pos x="603" y="102"/>
                  </a:cxn>
                  <a:cxn ang="0">
                    <a:pos x="684" y="66"/>
                  </a:cxn>
                  <a:cxn ang="0">
                    <a:pos x="730" y="51"/>
                  </a:cxn>
                  <a:cxn ang="0">
                    <a:pos x="702" y="94"/>
                  </a:cxn>
                  <a:cxn ang="0">
                    <a:pos x="691" y="114"/>
                  </a:cxn>
                  <a:cxn ang="0">
                    <a:pos x="654" y="150"/>
                  </a:cxn>
                  <a:cxn ang="0">
                    <a:pos x="677" y="178"/>
                  </a:cxn>
                  <a:cxn ang="0">
                    <a:pos x="657" y="202"/>
                  </a:cxn>
                  <a:cxn ang="0">
                    <a:pos x="669" y="236"/>
                  </a:cxn>
                  <a:cxn ang="0">
                    <a:pos x="673" y="260"/>
                  </a:cxn>
                  <a:cxn ang="0">
                    <a:pos x="633" y="295"/>
                  </a:cxn>
                  <a:cxn ang="0">
                    <a:pos x="637" y="305"/>
                  </a:cxn>
                  <a:cxn ang="0">
                    <a:pos x="601" y="297"/>
                  </a:cxn>
                  <a:cxn ang="0">
                    <a:pos x="633" y="358"/>
                  </a:cxn>
                  <a:cxn ang="0">
                    <a:pos x="596" y="347"/>
                  </a:cxn>
                  <a:cxn ang="0">
                    <a:pos x="616" y="375"/>
                  </a:cxn>
                  <a:cxn ang="0">
                    <a:pos x="518" y="408"/>
                  </a:cxn>
                  <a:cxn ang="0">
                    <a:pos x="483" y="445"/>
                  </a:cxn>
                  <a:cxn ang="0">
                    <a:pos x="443" y="449"/>
                  </a:cxn>
                  <a:cxn ang="0">
                    <a:pos x="402" y="485"/>
                  </a:cxn>
                  <a:cxn ang="0">
                    <a:pos x="384" y="523"/>
                  </a:cxn>
                  <a:cxn ang="0">
                    <a:pos x="362" y="571"/>
                  </a:cxn>
                  <a:cxn ang="0">
                    <a:pos x="313" y="560"/>
                  </a:cxn>
                  <a:cxn ang="0">
                    <a:pos x="270" y="499"/>
                  </a:cxn>
                  <a:cxn ang="0">
                    <a:pos x="256" y="475"/>
                  </a:cxn>
                  <a:cxn ang="0">
                    <a:pos x="237" y="438"/>
                  </a:cxn>
                  <a:cxn ang="0">
                    <a:pos x="255" y="403"/>
                  </a:cxn>
                </a:cxnLst>
                <a:rect l="0" t="0" r="r" b="b"/>
                <a:pathLst>
                  <a:path w="756" h="575">
                    <a:moveTo>
                      <a:pt x="255" y="403"/>
                    </a:moveTo>
                    <a:cubicBezTo>
                      <a:pt x="261" y="400"/>
                      <a:pt x="261" y="400"/>
                      <a:pt x="267" y="402"/>
                    </a:cubicBezTo>
                    <a:cubicBezTo>
                      <a:pt x="270" y="389"/>
                      <a:pt x="276" y="385"/>
                      <a:pt x="280" y="372"/>
                    </a:cubicBezTo>
                    <a:cubicBezTo>
                      <a:pt x="266" y="368"/>
                      <a:pt x="234" y="366"/>
                      <a:pt x="233" y="353"/>
                    </a:cubicBezTo>
                    <a:cubicBezTo>
                      <a:pt x="237" y="352"/>
                      <a:pt x="236" y="353"/>
                      <a:pt x="240" y="353"/>
                    </a:cubicBezTo>
                    <a:cubicBezTo>
                      <a:pt x="250" y="353"/>
                      <a:pt x="256" y="360"/>
                      <a:pt x="267" y="360"/>
                    </a:cubicBezTo>
                    <a:cubicBezTo>
                      <a:pt x="271" y="360"/>
                      <a:pt x="271" y="356"/>
                      <a:pt x="271" y="353"/>
                    </a:cubicBezTo>
                    <a:cubicBezTo>
                      <a:pt x="258" y="349"/>
                      <a:pt x="254" y="328"/>
                      <a:pt x="239" y="328"/>
                    </a:cubicBezTo>
                    <a:cubicBezTo>
                      <a:pt x="235" y="328"/>
                      <a:pt x="234" y="336"/>
                      <a:pt x="228" y="336"/>
                    </a:cubicBezTo>
                    <a:cubicBezTo>
                      <a:pt x="220" y="336"/>
                      <a:pt x="216" y="335"/>
                      <a:pt x="216" y="328"/>
                    </a:cubicBezTo>
                    <a:cubicBezTo>
                      <a:pt x="216" y="318"/>
                      <a:pt x="226" y="319"/>
                      <a:pt x="226" y="309"/>
                    </a:cubicBezTo>
                    <a:cubicBezTo>
                      <a:pt x="226" y="303"/>
                      <a:pt x="219" y="302"/>
                      <a:pt x="215" y="302"/>
                    </a:cubicBezTo>
                    <a:cubicBezTo>
                      <a:pt x="215" y="295"/>
                      <a:pt x="215" y="295"/>
                      <a:pt x="215" y="295"/>
                    </a:cubicBezTo>
                    <a:cubicBezTo>
                      <a:pt x="203" y="257"/>
                      <a:pt x="172" y="219"/>
                      <a:pt x="122" y="219"/>
                    </a:cubicBezTo>
                    <a:cubicBezTo>
                      <a:pt x="115" y="219"/>
                      <a:pt x="113" y="219"/>
                      <a:pt x="109" y="219"/>
                    </a:cubicBezTo>
                    <a:cubicBezTo>
                      <a:pt x="103" y="219"/>
                      <a:pt x="101" y="224"/>
                      <a:pt x="95" y="224"/>
                    </a:cubicBezTo>
                    <a:cubicBezTo>
                      <a:pt x="91" y="224"/>
                      <a:pt x="87" y="221"/>
                      <a:pt x="82" y="221"/>
                    </a:cubicBezTo>
                    <a:cubicBezTo>
                      <a:pt x="77" y="221"/>
                      <a:pt x="75" y="222"/>
                      <a:pt x="73" y="223"/>
                    </a:cubicBezTo>
                    <a:cubicBezTo>
                      <a:pt x="74" y="224"/>
                      <a:pt x="76" y="226"/>
                      <a:pt x="77" y="226"/>
                    </a:cubicBezTo>
                    <a:cubicBezTo>
                      <a:pt x="75" y="229"/>
                      <a:pt x="75" y="228"/>
                      <a:pt x="72" y="228"/>
                    </a:cubicBezTo>
                    <a:cubicBezTo>
                      <a:pt x="62" y="228"/>
                      <a:pt x="48" y="224"/>
                      <a:pt x="43" y="217"/>
                    </a:cubicBezTo>
                    <a:cubicBezTo>
                      <a:pt x="47" y="214"/>
                      <a:pt x="50" y="214"/>
                      <a:pt x="52" y="210"/>
                    </a:cubicBezTo>
                    <a:cubicBezTo>
                      <a:pt x="45" y="207"/>
                      <a:pt x="39" y="202"/>
                      <a:pt x="34" y="202"/>
                    </a:cubicBezTo>
                    <a:cubicBezTo>
                      <a:pt x="24" y="202"/>
                      <a:pt x="27" y="206"/>
                      <a:pt x="19" y="202"/>
                    </a:cubicBezTo>
                    <a:cubicBezTo>
                      <a:pt x="19" y="196"/>
                      <a:pt x="28" y="194"/>
                      <a:pt x="32" y="194"/>
                    </a:cubicBezTo>
                    <a:cubicBezTo>
                      <a:pt x="37" y="194"/>
                      <a:pt x="40" y="194"/>
                      <a:pt x="43" y="194"/>
                    </a:cubicBezTo>
                    <a:cubicBezTo>
                      <a:pt x="47" y="194"/>
                      <a:pt x="49" y="193"/>
                      <a:pt x="51" y="190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80" y="187"/>
                      <a:pt x="80" y="185"/>
                      <a:pt x="82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3" y="183"/>
                      <a:pt x="62" y="185"/>
                      <a:pt x="60" y="185"/>
                    </a:cubicBezTo>
                    <a:cubicBezTo>
                      <a:pt x="53" y="185"/>
                      <a:pt x="50" y="185"/>
                      <a:pt x="44" y="185"/>
                    </a:cubicBezTo>
                    <a:cubicBezTo>
                      <a:pt x="42" y="185"/>
                      <a:pt x="0" y="173"/>
                      <a:pt x="0" y="166"/>
                    </a:cubicBezTo>
                    <a:cubicBezTo>
                      <a:pt x="0" y="152"/>
                      <a:pt x="16" y="157"/>
                      <a:pt x="25" y="154"/>
                    </a:cubicBezTo>
                    <a:cubicBezTo>
                      <a:pt x="33" y="151"/>
                      <a:pt x="38" y="146"/>
                      <a:pt x="46" y="144"/>
                    </a:cubicBezTo>
                    <a:cubicBezTo>
                      <a:pt x="58" y="140"/>
                      <a:pt x="74" y="146"/>
                      <a:pt x="84" y="141"/>
                    </a:cubicBezTo>
                    <a:cubicBezTo>
                      <a:pt x="91" y="136"/>
                      <a:pt x="96" y="128"/>
                      <a:pt x="96" y="117"/>
                    </a:cubicBezTo>
                    <a:cubicBezTo>
                      <a:pt x="88" y="116"/>
                      <a:pt x="63" y="117"/>
                      <a:pt x="63" y="109"/>
                    </a:cubicBezTo>
                    <a:cubicBezTo>
                      <a:pt x="63" y="105"/>
                      <a:pt x="69" y="102"/>
                      <a:pt x="72" y="102"/>
                    </a:cubicBezTo>
                    <a:cubicBezTo>
                      <a:pt x="87" y="97"/>
                      <a:pt x="106" y="86"/>
                      <a:pt x="115" y="78"/>
                    </a:cubicBezTo>
                    <a:cubicBezTo>
                      <a:pt x="119" y="80"/>
                      <a:pt x="122" y="81"/>
                      <a:pt x="127" y="81"/>
                    </a:cubicBezTo>
                    <a:cubicBezTo>
                      <a:pt x="142" y="81"/>
                      <a:pt x="130" y="61"/>
                      <a:pt x="144" y="59"/>
                    </a:cubicBezTo>
                    <a:cubicBezTo>
                      <a:pt x="162" y="57"/>
                      <a:pt x="169" y="52"/>
                      <a:pt x="185" y="52"/>
                    </a:cubicBezTo>
                    <a:cubicBezTo>
                      <a:pt x="198" y="49"/>
                      <a:pt x="206" y="42"/>
                      <a:pt x="218" y="42"/>
                    </a:cubicBezTo>
                    <a:cubicBezTo>
                      <a:pt x="226" y="42"/>
                      <a:pt x="229" y="56"/>
                      <a:pt x="237" y="56"/>
                    </a:cubicBezTo>
                    <a:cubicBezTo>
                      <a:pt x="237" y="52"/>
                      <a:pt x="235" y="50"/>
                      <a:pt x="235" y="47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44" y="51"/>
                      <a:pt x="252" y="50"/>
                      <a:pt x="260" y="53"/>
                    </a:cubicBezTo>
                    <a:cubicBezTo>
                      <a:pt x="262" y="53"/>
                      <a:pt x="267" y="53"/>
                      <a:pt x="267" y="53"/>
                    </a:cubicBezTo>
                    <a:cubicBezTo>
                      <a:pt x="266" y="50"/>
                      <a:pt x="263" y="47"/>
                      <a:pt x="263" y="44"/>
                    </a:cubicBezTo>
                    <a:cubicBezTo>
                      <a:pt x="263" y="38"/>
                      <a:pt x="270" y="38"/>
                      <a:pt x="274" y="38"/>
                    </a:cubicBezTo>
                    <a:cubicBezTo>
                      <a:pt x="293" y="38"/>
                      <a:pt x="303" y="48"/>
                      <a:pt x="314" y="53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27" y="50"/>
                      <a:pt x="309" y="44"/>
                      <a:pt x="309" y="36"/>
                    </a:cubicBezTo>
                    <a:cubicBezTo>
                      <a:pt x="309" y="29"/>
                      <a:pt x="322" y="31"/>
                      <a:pt x="326" y="30"/>
                    </a:cubicBezTo>
                    <a:cubicBezTo>
                      <a:pt x="323" y="27"/>
                      <a:pt x="320" y="27"/>
                      <a:pt x="318" y="24"/>
                    </a:cubicBezTo>
                    <a:cubicBezTo>
                      <a:pt x="330" y="18"/>
                      <a:pt x="341" y="15"/>
                      <a:pt x="355" y="15"/>
                    </a:cubicBezTo>
                    <a:cubicBezTo>
                      <a:pt x="366" y="15"/>
                      <a:pt x="373" y="15"/>
                      <a:pt x="38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1" y="13"/>
                      <a:pt x="391" y="13"/>
                      <a:pt x="391" y="13"/>
                    </a:cubicBezTo>
                    <a:cubicBezTo>
                      <a:pt x="398" y="12"/>
                      <a:pt x="402" y="13"/>
                      <a:pt x="409" y="13"/>
                    </a:cubicBezTo>
                    <a:cubicBezTo>
                      <a:pt x="430" y="13"/>
                      <a:pt x="447" y="0"/>
                      <a:pt x="470" y="0"/>
                    </a:cubicBezTo>
                    <a:cubicBezTo>
                      <a:pt x="495" y="0"/>
                      <a:pt x="512" y="0"/>
                      <a:pt x="534" y="0"/>
                    </a:cubicBezTo>
                    <a:cubicBezTo>
                      <a:pt x="560" y="0"/>
                      <a:pt x="579" y="17"/>
                      <a:pt x="600" y="26"/>
                    </a:cubicBezTo>
                    <a:cubicBezTo>
                      <a:pt x="612" y="31"/>
                      <a:pt x="627" y="28"/>
                      <a:pt x="638" y="30"/>
                    </a:cubicBezTo>
                    <a:cubicBezTo>
                      <a:pt x="636" y="46"/>
                      <a:pt x="606" y="44"/>
                      <a:pt x="594" y="48"/>
                    </a:cubicBezTo>
                    <a:cubicBezTo>
                      <a:pt x="497" y="53"/>
                      <a:pt x="497" y="53"/>
                      <a:pt x="497" y="53"/>
                    </a:cubicBezTo>
                    <a:cubicBezTo>
                      <a:pt x="505" y="59"/>
                      <a:pt x="579" y="50"/>
                      <a:pt x="587" y="53"/>
                    </a:cubicBezTo>
                    <a:cubicBezTo>
                      <a:pt x="586" y="57"/>
                      <a:pt x="567" y="75"/>
                      <a:pt x="570" y="75"/>
                    </a:cubicBezTo>
                    <a:cubicBezTo>
                      <a:pt x="581" y="75"/>
                      <a:pt x="607" y="50"/>
                      <a:pt x="622" y="50"/>
                    </a:cubicBezTo>
                    <a:cubicBezTo>
                      <a:pt x="630" y="50"/>
                      <a:pt x="633" y="57"/>
                      <a:pt x="633" y="64"/>
                    </a:cubicBezTo>
                    <a:cubicBezTo>
                      <a:pt x="633" y="67"/>
                      <a:pt x="605" y="97"/>
                      <a:pt x="603" y="102"/>
                    </a:cubicBezTo>
                    <a:cubicBezTo>
                      <a:pt x="615" y="99"/>
                      <a:pt x="637" y="70"/>
                      <a:pt x="644" y="64"/>
                    </a:cubicBezTo>
                    <a:cubicBezTo>
                      <a:pt x="655" y="64"/>
                      <a:pt x="674" y="64"/>
                      <a:pt x="674" y="64"/>
                    </a:cubicBezTo>
                    <a:cubicBezTo>
                      <a:pt x="674" y="64"/>
                      <a:pt x="682" y="66"/>
                      <a:pt x="684" y="66"/>
                    </a:cubicBezTo>
                    <a:cubicBezTo>
                      <a:pt x="692" y="63"/>
                      <a:pt x="693" y="60"/>
                      <a:pt x="700" y="57"/>
                    </a:cubicBezTo>
                    <a:cubicBezTo>
                      <a:pt x="721" y="57"/>
                      <a:pt x="721" y="57"/>
                      <a:pt x="721" y="57"/>
                    </a:cubicBezTo>
                    <a:cubicBezTo>
                      <a:pt x="723" y="52"/>
                      <a:pt x="726" y="51"/>
                      <a:pt x="730" y="51"/>
                    </a:cubicBezTo>
                    <a:cubicBezTo>
                      <a:pt x="736" y="51"/>
                      <a:pt x="756" y="61"/>
                      <a:pt x="756" y="67"/>
                    </a:cubicBezTo>
                    <a:cubicBezTo>
                      <a:pt x="756" y="72"/>
                      <a:pt x="748" y="76"/>
                      <a:pt x="745" y="77"/>
                    </a:cubicBezTo>
                    <a:cubicBezTo>
                      <a:pt x="731" y="82"/>
                      <a:pt x="722" y="94"/>
                      <a:pt x="702" y="94"/>
                    </a:cubicBezTo>
                    <a:cubicBezTo>
                      <a:pt x="707" y="97"/>
                      <a:pt x="708" y="97"/>
                      <a:pt x="711" y="94"/>
                    </a:cubicBezTo>
                    <a:cubicBezTo>
                      <a:pt x="711" y="107"/>
                      <a:pt x="699" y="107"/>
                      <a:pt x="691" y="109"/>
                    </a:cubicBezTo>
                    <a:cubicBezTo>
                      <a:pt x="694" y="115"/>
                      <a:pt x="691" y="110"/>
                      <a:pt x="691" y="114"/>
                    </a:cubicBezTo>
                    <a:cubicBezTo>
                      <a:pt x="691" y="121"/>
                      <a:pt x="680" y="123"/>
                      <a:pt x="671" y="125"/>
                    </a:cubicBezTo>
                    <a:cubicBezTo>
                      <a:pt x="672" y="130"/>
                      <a:pt x="671" y="130"/>
                      <a:pt x="671" y="132"/>
                    </a:cubicBezTo>
                    <a:cubicBezTo>
                      <a:pt x="671" y="141"/>
                      <a:pt x="662" y="144"/>
                      <a:pt x="654" y="150"/>
                    </a:cubicBezTo>
                    <a:cubicBezTo>
                      <a:pt x="648" y="154"/>
                      <a:pt x="649" y="165"/>
                      <a:pt x="646" y="169"/>
                    </a:cubicBezTo>
                    <a:cubicBezTo>
                      <a:pt x="651" y="172"/>
                      <a:pt x="655" y="169"/>
                      <a:pt x="659" y="169"/>
                    </a:cubicBezTo>
                    <a:cubicBezTo>
                      <a:pt x="667" y="169"/>
                      <a:pt x="673" y="174"/>
                      <a:pt x="677" y="178"/>
                    </a:cubicBezTo>
                    <a:cubicBezTo>
                      <a:pt x="675" y="179"/>
                      <a:pt x="672" y="180"/>
                      <a:pt x="669" y="180"/>
                    </a:cubicBezTo>
                    <a:cubicBezTo>
                      <a:pt x="671" y="187"/>
                      <a:pt x="688" y="185"/>
                      <a:pt x="688" y="196"/>
                    </a:cubicBezTo>
                    <a:cubicBezTo>
                      <a:pt x="688" y="206"/>
                      <a:pt x="665" y="202"/>
                      <a:pt x="657" y="202"/>
                    </a:cubicBezTo>
                    <a:cubicBezTo>
                      <a:pt x="652" y="202"/>
                      <a:pt x="648" y="206"/>
                      <a:pt x="648" y="209"/>
                    </a:cubicBezTo>
                    <a:cubicBezTo>
                      <a:pt x="648" y="217"/>
                      <a:pt x="656" y="217"/>
                      <a:pt x="663" y="217"/>
                    </a:cubicBezTo>
                    <a:cubicBezTo>
                      <a:pt x="663" y="226"/>
                      <a:pt x="669" y="229"/>
                      <a:pt x="669" y="236"/>
                    </a:cubicBezTo>
                    <a:cubicBezTo>
                      <a:pt x="669" y="239"/>
                      <a:pt x="667" y="243"/>
                      <a:pt x="669" y="245"/>
                    </a:cubicBezTo>
                    <a:cubicBezTo>
                      <a:pt x="662" y="245"/>
                      <a:pt x="655" y="245"/>
                      <a:pt x="655" y="251"/>
                    </a:cubicBezTo>
                    <a:cubicBezTo>
                      <a:pt x="655" y="258"/>
                      <a:pt x="667" y="258"/>
                      <a:pt x="673" y="260"/>
                    </a:cubicBezTo>
                    <a:cubicBezTo>
                      <a:pt x="670" y="267"/>
                      <a:pt x="661" y="271"/>
                      <a:pt x="653" y="272"/>
                    </a:cubicBezTo>
                    <a:cubicBezTo>
                      <a:pt x="653" y="275"/>
                      <a:pt x="655" y="277"/>
                      <a:pt x="657" y="278"/>
                    </a:cubicBezTo>
                    <a:cubicBezTo>
                      <a:pt x="654" y="292"/>
                      <a:pt x="637" y="286"/>
                      <a:pt x="633" y="295"/>
                    </a:cubicBezTo>
                    <a:cubicBezTo>
                      <a:pt x="628" y="292"/>
                      <a:pt x="623" y="290"/>
                      <a:pt x="620" y="285"/>
                    </a:cubicBezTo>
                    <a:cubicBezTo>
                      <a:pt x="613" y="285"/>
                      <a:pt x="613" y="285"/>
                      <a:pt x="613" y="285"/>
                    </a:cubicBezTo>
                    <a:cubicBezTo>
                      <a:pt x="618" y="297"/>
                      <a:pt x="637" y="293"/>
                      <a:pt x="637" y="305"/>
                    </a:cubicBezTo>
                    <a:cubicBezTo>
                      <a:pt x="637" y="310"/>
                      <a:pt x="636" y="317"/>
                      <a:pt x="631" y="317"/>
                    </a:cubicBezTo>
                    <a:cubicBezTo>
                      <a:pt x="623" y="317"/>
                      <a:pt x="609" y="306"/>
                      <a:pt x="607" y="297"/>
                    </a:cubicBezTo>
                    <a:cubicBezTo>
                      <a:pt x="603" y="298"/>
                      <a:pt x="602" y="297"/>
                      <a:pt x="601" y="297"/>
                    </a:cubicBezTo>
                    <a:cubicBezTo>
                      <a:pt x="601" y="304"/>
                      <a:pt x="601" y="304"/>
                      <a:pt x="601" y="304"/>
                    </a:cubicBezTo>
                    <a:cubicBezTo>
                      <a:pt x="617" y="320"/>
                      <a:pt x="645" y="327"/>
                      <a:pt x="645" y="352"/>
                    </a:cubicBezTo>
                    <a:cubicBezTo>
                      <a:pt x="645" y="357"/>
                      <a:pt x="638" y="358"/>
                      <a:pt x="633" y="358"/>
                    </a:cubicBezTo>
                    <a:cubicBezTo>
                      <a:pt x="612" y="358"/>
                      <a:pt x="617" y="336"/>
                      <a:pt x="599" y="336"/>
                    </a:cubicBezTo>
                    <a:cubicBezTo>
                      <a:pt x="596" y="336"/>
                      <a:pt x="594" y="337"/>
                      <a:pt x="592" y="336"/>
                    </a:cubicBezTo>
                    <a:cubicBezTo>
                      <a:pt x="592" y="342"/>
                      <a:pt x="596" y="343"/>
                      <a:pt x="596" y="347"/>
                    </a:cubicBezTo>
                    <a:cubicBezTo>
                      <a:pt x="596" y="351"/>
                      <a:pt x="589" y="352"/>
                      <a:pt x="587" y="352"/>
                    </a:cubicBezTo>
                    <a:cubicBezTo>
                      <a:pt x="587" y="366"/>
                      <a:pt x="626" y="364"/>
                      <a:pt x="635" y="367"/>
                    </a:cubicBezTo>
                    <a:cubicBezTo>
                      <a:pt x="629" y="372"/>
                      <a:pt x="624" y="373"/>
                      <a:pt x="616" y="375"/>
                    </a:cubicBezTo>
                    <a:cubicBezTo>
                      <a:pt x="602" y="380"/>
                      <a:pt x="597" y="393"/>
                      <a:pt x="584" y="397"/>
                    </a:cubicBezTo>
                    <a:cubicBezTo>
                      <a:pt x="569" y="402"/>
                      <a:pt x="556" y="400"/>
                      <a:pt x="539" y="408"/>
                    </a:cubicBezTo>
                    <a:cubicBezTo>
                      <a:pt x="518" y="408"/>
                      <a:pt x="518" y="408"/>
                      <a:pt x="518" y="408"/>
                    </a:cubicBezTo>
                    <a:cubicBezTo>
                      <a:pt x="514" y="410"/>
                      <a:pt x="510" y="412"/>
                      <a:pt x="510" y="415"/>
                    </a:cubicBezTo>
                    <a:cubicBezTo>
                      <a:pt x="498" y="423"/>
                      <a:pt x="498" y="423"/>
                      <a:pt x="498" y="423"/>
                    </a:cubicBezTo>
                    <a:cubicBezTo>
                      <a:pt x="490" y="430"/>
                      <a:pt x="490" y="438"/>
                      <a:pt x="483" y="445"/>
                    </a:cubicBezTo>
                    <a:cubicBezTo>
                      <a:pt x="474" y="454"/>
                      <a:pt x="459" y="452"/>
                      <a:pt x="450" y="458"/>
                    </a:cubicBezTo>
                    <a:cubicBezTo>
                      <a:pt x="443" y="458"/>
                      <a:pt x="443" y="458"/>
                      <a:pt x="443" y="458"/>
                    </a:cubicBezTo>
                    <a:cubicBezTo>
                      <a:pt x="443" y="449"/>
                      <a:pt x="443" y="449"/>
                      <a:pt x="443" y="449"/>
                    </a:cubicBezTo>
                    <a:cubicBezTo>
                      <a:pt x="437" y="452"/>
                      <a:pt x="438" y="457"/>
                      <a:pt x="435" y="460"/>
                    </a:cubicBezTo>
                    <a:cubicBezTo>
                      <a:pt x="425" y="470"/>
                      <a:pt x="401" y="466"/>
                      <a:pt x="401" y="480"/>
                    </a:cubicBezTo>
                    <a:cubicBezTo>
                      <a:pt x="401" y="482"/>
                      <a:pt x="402" y="483"/>
                      <a:pt x="402" y="485"/>
                    </a:cubicBezTo>
                    <a:cubicBezTo>
                      <a:pt x="401" y="486"/>
                      <a:pt x="399" y="488"/>
                      <a:pt x="399" y="490"/>
                    </a:cubicBezTo>
                    <a:cubicBezTo>
                      <a:pt x="399" y="493"/>
                      <a:pt x="405" y="495"/>
                      <a:pt x="405" y="500"/>
                    </a:cubicBezTo>
                    <a:cubicBezTo>
                      <a:pt x="405" y="515"/>
                      <a:pt x="384" y="510"/>
                      <a:pt x="384" y="523"/>
                    </a:cubicBezTo>
                    <a:cubicBezTo>
                      <a:pt x="384" y="531"/>
                      <a:pt x="383" y="543"/>
                      <a:pt x="384" y="547"/>
                    </a:cubicBezTo>
                    <a:cubicBezTo>
                      <a:pt x="374" y="552"/>
                      <a:pt x="379" y="575"/>
                      <a:pt x="367" y="575"/>
                    </a:cubicBezTo>
                    <a:cubicBezTo>
                      <a:pt x="364" y="575"/>
                      <a:pt x="363" y="573"/>
                      <a:pt x="362" y="571"/>
                    </a:cubicBezTo>
                    <a:cubicBezTo>
                      <a:pt x="356" y="571"/>
                      <a:pt x="356" y="574"/>
                      <a:pt x="353" y="574"/>
                    </a:cubicBezTo>
                    <a:cubicBezTo>
                      <a:pt x="342" y="574"/>
                      <a:pt x="343" y="554"/>
                      <a:pt x="332" y="554"/>
                    </a:cubicBezTo>
                    <a:cubicBezTo>
                      <a:pt x="326" y="554"/>
                      <a:pt x="319" y="559"/>
                      <a:pt x="313" y="560"/>
                    </a:cubicBezTo>
                    <a:cubicBezTo>
                      <a:pt x="310" y="550"/>
                      <a:pt x="306" y="553"/>
                      <a:pt x="299" y="547"/>
                    </a:cubicBezTo>
                    <a:cubicBezTo>
                      <a:pt x="296" y="546"/>
                      <a:pt x="297" y="539"/>
                      <a:pt x="296" y="539"/>
                    </a:cubicBezTo>
                    <a:cubicBezTo>
                      <a:pt x="287" y="531"/>
                      <a:pt x="270" y="512"/>
                      <a:pt x="270" y="499"/>
                    </a:cubicBezTo>
                    <a:cubicBezTo>
                      <a:pt x="270" y="493"/>
                      <a:pt x="274" y="494"/>
                      <a:pt x="277" y="490"/>
                    </a:cubicBezTo>
                    <a:cubicBezTo>
                      <a:pt x="270" y="482"/>
                      <a:pt x="268" y="493"/>
                      <a:pt x="260" y="489"/>
                    </a:cubicBezTo>
                    <a:cubicBezTo>
                      <a:pt x="259" y="487"/>
                      <a:pt x="257" y="479"/>
                      <a:pt x="256" y="475"/>
                    </a:cubicBezTo>
                    <a:cubicBezTo>
                      <a:pt x="253" y="466"/>
                      <a:pt x="241" y="461"/>
                      <a:pt x="241" y="449"/>
                    </a:cubicBezTo>
                    <a:cubicBezTo>
                      <a:pt x="241" y="445"/>
                      <a:pt x="244" y="443"/>
                      <a:pt x="246" y="438"/>
                    </a:cubicBezTo>
                    <a:cubicBezTo>
                      <a:pt x="243" y="437"/>
                      <a:pt x="240" y="436"/>
                      <a:pt x="237" y="438"/>
                    </a:cubicBezTo>
                    <a:cubicBezTo>
                      <a:pt x="237" y="428"/>
                      <a:pt x="237" y="428"/>
                      <a:pt x="237" y="428"/>
                    </a:cubicBezTo>
                    <a:cubicBezTo>
                      <a:pt x="243" y="420"/>
                      <a:pt x="246" y="411"/>
                      <a:pt x="255" y="404"/>
                    </a:cubicBezTo>
                    <a:lnTo>
                      <a:pt x="255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5" name="Freeform 89"/>
              <p:cNvSpPr>
                <a:spLocks/>
              </p:cNvSpPr>
              <p:nvPr/>
            </p:nvSpPr>
            <p:spPr bwMode="auto">
              <a:xfrm>
                <a:off x="3470275" y="1443038"/>
                <a:ext cx="47625" cy="31750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36" y="16"/>
                  </a:cxn>
                  <a:cxn ang="0">
                    <a:pos x="19" y="24"/>
                  </a:cxn>
                  <a:cxn ang="0">
                    <a:pos x="9" y="24"/>
                  </a:cxn>
                </a:cxnLst>
                <a:rect l="0" t="0" r="r" b="b"/>
                <a:pathLst>
                  <a:path w="36" h="24">
                    <a:moveTo>
                      <a:pt x="9" y="24"/>
                    </a:moveTo>
                    <a:cubicBezTo>
                      <a:pt x="5" y="24"/>
                      <a:pt x="0" y="14"/>
                      <a:pt x="0" y="9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21" y="0"/>
                      <a:pt x="25" y="12"/>
                      <a:pt x="36" y="16"/>
                    </a:cubicBezTo>
                    <a:cubicBezTo>
                      <a:pt x="35" y="23"/>
                      <a:pt x="26" y="24"/>
                      <a:pt x="19" y="24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6" name="Freeform 90"/>
              <p:cNvSpPr>
                <a:spLocks/>
              </p:cNvSpPr>
              <p:nvPr/>
            </p:nvSpPr>
            <p:spPr bwMode="auto">
              <a:xfrm>
                <a:off x="4070350" y="1277938"/>
                <a:ext cx="26988" cy="15875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20" y="5"/>
                  </a:cxn>
                  <a:cxn ang="0">
                    <a:pos x="6" y="12"/>
                  </a:cxn>
                </a:cxnLst>
                <a:rect l="0" t="0" r="r" b="b"/>
                <a:pathLst>
                  <a:path w="20" h="12">
                    <a:moveTo>
                      <a:pt x="6" y="12"/>
                    </a:moveTo>
                    <a:cubicBezTo>
                      <a:pt x="2" y="12"/>
                      <a:pt x="0" y="8"/>
                      <a:pt x="0" y="5"/>
                    </a:cubicBezTo>
                    <a:cubicBezTo>
                      <a:pt x="0" y="3"/>
                      <a:pt x="3" y="1"/>
                      <a:pt x="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7" y="7"/>
                      <a:pt x="10" y="12"/>
                      <a:pt x="6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7" name="Freeform 91"/>
              <p:cNvSpPr>
                <a:spLocks/>
              </p:cNvSpPr>
              <p:nvPr/>
            </p:nvSpPr>
            <p:spPr bwMode="auto">
              <a:xfrm>
                <a:off x="3397250" y="1928813"/>
                <a:ext cx="109538" cy="106363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0" y="62"/>
                  </a:cxn>
                  <a:cxn ang="0">
                    <a:pos x="8" y="54"/>
                  </a:cxn>
                  <a:cxn ang="0">
                    <a:pos x="8" y="51"/>
                  </a:cxn>
                  <a:cxn ang="0">
                    <a:pos x="4" y="49"/>
                  </a:cxn>
                  <a:cxn ang="0">
                    <a:pos x="28" y="13"/>
                  </a:cxn>
                  <a:cxn ang="0">
                    <a:pos x="41" y="0"/>
                  </a:cxn>
                  <a:cxn ang="0">
                    <a:pos x="44" y="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9" y="27"/>
                  </a:cxn>
                  <a:cxn ang="0">
                    <a:pos x="46" y="29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52" y="36"/>
                  </a:cxn>
                  <a:cxn ang="0">
                    <a:pos x="52" y="38"/>
                  </a:cxn>
                  <a:cxn ang="0">
                    <a:pos x="57" y="36"/>
                  </a:cxn>
                  <a:cxn ang="0">
                    <a:pos x="70" y="36"/>
                  </a:cxn>
                  <a:cxn ang="0">
                    <a:pos x="69" y="51"/>
                  </a:cxn>
                  <a:cxn ang="0">
                    <a:pos x="74" y="49"/>
                  </a:cxn>
                  <a:cxn ang="0">
                    <a:pos x="70" y="56"/>
                  </a:cxn>
                  <a:cxn ang="0">
                    <a:pos x="73" y="63"/>
                  </a:cxn>
                  <a:cxn ang="0">
                    <a:pos x="79" y="60"/>
                  </a:cxn>
                  <a:cxn ang="0">
                    <a:pos x="82" y="70"/>
                  </a:cxn>
                  <a:cxn ang="0">
                    <a:pos x="75" y="80"/>
                  </a:cxn>
                  <a:cxn ang="0">
                    <a:pos x="71" y="75"/>
                  </a:cxn>
                  <a:cxn ang="0">
                    <a:pos x="67" y="74"/>
                  </a:cxn>
                  <a:cxn ang="0">
                    <a:pos x="63" y="62"/>
                  </a:cxn>
                  <a:cxn ang="0">
                    <a:pos x="50" y="74"/>
                  </a:cxn>
                  <a:cxn ang="0">
                    <a:pos x="47" y="74"/>
                  </a:cxn>
                  <a:cxn ang="0">
                    <a:pos x="52" y="67"/>
                  </a:cxn>
                  <a:cxn ang="0">
                    <a:pos x="40" y="65"/>
                  </a:cxn>
                  <a:cxn ang="0">
                    <a:pos x="31" y="67"/>
                  </a:cxn>
                  <a:cxn ang="0">
                    <a:pos x="18" y="64"/>
                  </a:cxn>
                  <a:cxn ang="0">
                    <a:pos x="4" y="67"/>
                  </a:cxn>
                </a:cxnLst>
                <a:rect l="0" t="0" r="r" b="b"/>
                <a:pathLst>
                  <a:path w="82" h="80">
                    <a:moveTo>
                      <a:pt x="4" y="67"/>
                    </a:moveTo>
                    <a:cubicBezTo>
                      <a:pt x="2" y="67"/>
                      <a:pt x="0" y="64"/>
                      <a:pt x="0" y="62"/>
                    </a:cubicBezTo>
                    <a:cubicBezTo>
                      <a:pt x="0" y="61"/>
                      <a:pt x="8" y="55"/>
                      <a:pt x="8" y="54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6" y="51"/>
                      <a:pt x="5" y="51"/>
                      <a:pt x="4" y="49"/>
                    </a:cubicBezTo>
                    <a:cubicBezTo>
                      <a:pt x="17" y="43"/>
                      <a:pt x="21" y="23"/>
                      <a:pt x="28" y="13"/>
                    </a:cubicBezTo>
                    <a:cubicBezTo>
                      <a:pt x="32" y="7"/>
                      <a:pt x="34" y="0"/>
                      <a:pt x="41" y="0"/>
                    </a:cubicBezTo>
                    <a:cubicBezTo>
                      <a:pt x="43" y="0"/>
                      <a:pt x="44" y="3"/>
                      <a:pt x="44" y="4"/>
                    </a:cubicBezTo>
                    <a:cubicBezTo>
                      <a:pt x="44" y="14"/>
                      <a:pt x="35" y="19"/>
                      <a:pt x="32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6" y="30"/>
                      <a:pt x="36" y="27"/>
                      <a:pt x="39" y="27"/>
                    </a:cubicBezTo>
                    <a:cubicBezTo>
                      <a:pt x="42" y="27"/>
                      <a:pt x="44" y="28"/>
                      <a:pt x="46" y="29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8"/>
                      <a:pt x="52" y="38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2" y="37"/>
                      <a:pt x="68" y="37"/>
                      <a:pt x="70" y="36"/>
                    </a:cubicBezTo>
                    <a:cubicBezTo>
                      <a:pt x="70" y="40"/>
                      <a:pt x="69" y="44"/>
                      <a:pt x="69" y="51"/>
                    </a:cubicBezTo>
                    <a:cubicBezTo>
                      <a:pt x="70" y="50"/>
                      <a:pt x="73" y="49"/>
                      <a:pt x="74" y="49"/>
                    </a:cubicBezTo>
                    <a:cubicBezTo>
                      <a:pt x="74" y="53"/>
                      <a:pt x="70" y="54"/>
                      <a:pt x="70" y="56"/>
                    </a:cubicBezTo>
                    <a:cubicBezTo>
                      <a:pt x="70" y="58"/>
                      <a:pt x="73" y="60"/>
                      <a:pt x="73" y="63"/>
                    </a:cubicBezTo>
                    <a:cubicBezTo>
                      <a:pt x="77" y="63"/>
                      <a:pt x="76" y="62"/>
                      <a:pt x="79" y="60"/>
                    </a:cubicBezTo>
                    <a:cubicBezTo>
                      <a:pt x="79" y="66"/>
                      <a:pt x="82" y="65"/>
                      <a:pt x="82" y="70"/>
                    </a:cubicBezTo>
                    <a:cubicBezTo>
                      <a:pt x="82" y="75"/>
                      <a:pt x="79" y="80"/>
                      <a:pt x="75" y="80"/>
                    </a:cubicBezTo>
                    <a:cubicBezTo>
                      <a:pt x="72" y="80"/>
                      <a:pt x="71" y="77"/>
                      <a:pt x="71" y="75"/>
                    </a:cubicBezTo>
                    <a:cubicBezTo>
                      <a:pt x="69" y="75"/>
                      <a:pt x="69" y="74"/>
                      <a:pt x="67" y="74"/>
                    </a:cubicBezTo>
                    <a:cubicBezTo>
                      <a:pt x="64" y="74"/>
                      <a:pt x="66" y="66"/>
                      <a:pt x="63" y="62"/>
                    </a:cubicBezTo>
                    <a:cubicBezTo>
                      <a:pt x="59" y="67"/>
                      <a:pt x="55" y="74"/>
                      <a:pt x="50" y="74"/>
                    </a:cubicBezTo>
                    <a:cubicBezTo>
                      <a:pt x="49" y="74"/>
                      <a:pt x="47" y="75"/>
                      <a:pt x="47" y="74"/>
                    </a:cubicBezTo>
                    <a:cubicBezTo>
                      <a:pt x="47" y="70"/>
                      <a:pt x="51" y="70"/>
                      <a:pt x="52" y="67"/>
                    </a:cubicBezTo>
                    <a:cubicBezTo>
                      <a:pt x="48" y="67"/>
                      <a:pt x="42" y="70"/>
                      <a:pt x="40" y="65"/>
                    </a:cubicBezTo>
                    <a:cubicBezTo>
                      <a:pt x="37" y="66"/>
                      <a:pt x="34" y="67"/>
                      <a:pt x="31" y="67"/>
                    </a:cubicBezTo>
                    <a:cubicBezTo>
                      <a:pt x="25" y="67"/>
                      <a:pt x="23" y="64"/>
                      <a:pt x="18" y="64"/>
                    </a:cubicBezTo>
                    <a:cubicBezTo>
                      <a:pt x="11" y="64"/>
                      <a:pt x="9" y="67"/>
                      <a:pt x="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8" name="Freeform 92"/>
              <p:cNvSpPr>
                <a:spLocks/>
              </p:cNvSpPr>
              <p:nvPr/>
            </p:nvSpPr>
            <p:spPr bwMode="auto">
              <a:xfrm>
                <a:off x="2427288" y="2314575"/>
                <a:ext cx="671513" cy="450850"/>
              </a:xfrm>
              <a:custGeom>
                <a:avLst/>
                <a:gdLst/>
                <a:ahLst/>
                <a:cxnLst>
                  <a:cxn ang="0">
                    <a:pos x="250" y="98"/>
                  </a:cxn>
                  <a:cxn ang="0">
                    <a:pos x="246" y="141"/>
                  </a:cxn>
                  <a:cxn ang="0">
                    <a:pos x="251" y="160"/>
                  </a:cxn>
                  <a:cxn ang="0">
                    <a:pos x="281" y="192"/>
                  </a:cxn>
                  <a:cxn ang="0">
                    <a:pos x="312" y="191"/>
                  </a:cxn>
                  <a:cxn ang="0">
                    <a:pos x="327" y="187"/>
                  </a:cxn>
                  <a:cxn ang="0">
                    <a:pos x="363" y="152"/>
                  </a:cxn>
                  <a:cxn ang="0">
                    <a:pos x="382" y="154"/>
                  </a:cxn>
                  <a:cxn ang="0">
                    <a:pos x="374" y="180"/>
                  </a:cxn>
                  <a:cxn ang="0">
                    <a:pos x="369" y="192"/>
                  </a:cxn>
                  <a:cxn ang="0">
                    <a:pos x="365" y="213"/>
                  </a:cxn>
                  <a:cxn ang="0">
                    <a:pos x="357" y="224"/>
                  </a:cxn>
                  <a:cxn ang="0">
                    <a:pos x="405" y="226"/>
                  </a:cxn>
                  <a:cxn ang="0">
                    <a:pos x="426" y="242"/>
                  </a:cxn>
                  <a:cxn ang="0">
                    <a:pos x="423" y="289"/>
                  </a:cxn>
                  <a:cxn ang="0">
                    <a:pos x="451" y="316"/>
                  </a:cxn>
                  <a:cxn ang="0">
                    <a:pos x="504" y="322"/>
                  </a:cxn>
                  <a:cxn ang="0">
                    <a:pos x="488" y="329"/>
                  </a:cxn>
                  <a:cxn ang="0">
                    <a:pos x="480" y="316"/>
                  </a:cxn>
                  <a:cxn ang="0">
                    <a:pos x="468" y="332"/>
                  </a:cxn>
                  <a:cxn ang="0">
                    <a:pos x="446" y="326"/>
                  </a:cxn>
                  <a:cxn ang="0">
                    <a:pos x="431" y="323"/>
                  </a:cxn>
                  <a:cxn ang="0">
                    <a:pos x="406" y="302"/>
                  </a:cxn>
                  <a:cxn ang="0">
                    <a:pos x="402" y="306"/>
                  </a:cxn>
                  <a:cxn ang="0">
                    <a:pos x="391" y="281"/>
                  </a:cxn>
                  <a:cxn ang="0">
                    <a:pos x="372" y="260"/>
                  </a:cxn>
                  <a:cxn ang="0">
                    <a:pos x="345" y="255"/>
                  </a:cxn>
                  <a:cxn ang="0">
                    <a:pos x="294" y="226"/>
                  </a:cxn>
                  <a:cxn ang="0">
                    <a:pos x="282" y="222"/>
                  </a:cxn>
                  <a:cxn ang="0">
                    <a:pos x="256" y="227"/>
                  </a:cxn>
                  <a:cxn ang="0">
                    <a:pos x="221" y="214"/>
                  </a:cxn>
                  <a:cxn ang="0">
                    <a:pos x="195" y="203"/>
                  </a:cxn>
                  <a:cxn ang="0">
                    <a:pos x="175" y="195"/>
                  </a:cxn>
                  <a:cxn ang="0">
                    <a:pos x="148" y="172"/>
                  </a:cxn>
                  <a:cxn ang="0">
                    <a:pos x="148" y="150"/>
                  </a:cxn>
                  <a:cxn ang="0">
                    <a:pos x="102" y="101"/>
                  </a:cxn>
                  <a:cxn ang="0">
                    <a:pos x="82" y="68"/>
                  </a:cxn>
                  <a:cxn ang="0">
                    <a:pos x="62" y="53"/>
                  </a:cxn>
                  <a:cxn ang="0">
                    <a:pos x="49" y="22"/>
                  </a:cxn>
                  <a:cxn ang="0">
                    <a:pos x="28" y="19"/>
                  </a:cxn>
                  <a:cxn ang="0">
                    <a:pos x="49" y="53"/>
                  </a:cxn>
                  <a:cxn ang="0">
                    <a:pos x="73" y="95"/>
                  </a:cxn>
                  <a:cxn ang="0">
                    <a:pos x="96" y="130"/>
                  </a:cxn>
                  <a:cxn ang="0">
                    <a:pos x="86" y="127"/>
                  </a:cxn>
                  <a:cxn ang="0">
                    <a:pos x="65" y="109"/>
                  </a:cxn>
                  <a:cxn ang="0">
                    <a:pos x="52" y="84"/>
                  </a:cxn>
                  <a:cxn ang="0">
                    <a:pos x="40" y="69"/>
                  </a:cxn>
                  <a:cxn ang="0">
                    <a:pos x="11" y="24"/>
                  </a:cxn>
                  <a:cxn ang="0">
                    <a:pos x="0" y="0"/>
                  </a:cxn>
                  <a:cxn ang="0">
                    <a:pos x="76" y="16"/>
                  </a:cxn>
                  <a:cxn ang="0">
                    <a:pos x="113" y="10"/>
                  </a:cxn>
                  <a:cxn ang="0">
                    <a:pos x="152" y="29"/>
                  </a:cxn>
                  <a:cxn ang="0">
                    <a:pos x="188" y="38"/>
                  </a:cxn>
                  <a:cxn ang="0">
                    <a:pos x="249" y="90"/>
                  </a:cxn>
                  <a:cxn ang="0">
                    <a:pos x="247" y="86"/>
                  </a:cxn>
                </a:cxnLst>
                <a:rect l="0" t="0" r="r" b="b"/>
                <a:pathLst>
                  <a:path w="504" h="338">
                    <a:moveTo>
                      <a:pt x="248" y="91"/>
                    </a:moveTo>
                    <a:cubicBezTo>
                      <a:pt x="249" y="94"/>
                      <a:pt x="250" y="96"/>
                      <a:pt x="250" y="98"/>
                    </a:cubicBezTo>
                    <a:cubicBezTo>
                      <a:pt x="250" y="106"/>
                      <a:pt x="247" y="109"/>
                      <a:pt x="246" y="116"/>
                    </a:cubicBezTo>
                    <a:cubicBezTo>
                      <a:pt x="246" y="141"/>
                      <a:pt x="246" y="141"/>
                      <a:pt x="246" y="141"/>
                    </a:cubicBezTo>
                    <a:cubicBezTo>
                      <a:pt x="245" y="144"/>
                      <a:pt x="248" y="148"/>
                      <a:pt x="249" y="150"/>
                    </a:cubicBezTo>
                    <a:cubicBezTo>
                      <a:pt x="251" y="154"/>
                      <a:pt x="249" y="156"/>
                      <a:pt x="251" y="160"/>
                    </a:cubicBezTo>
                    <a:cubicBezTo>
                      <a:pt x="252" y="164"/>
                      <a:pt x="258" y="170"/>
                      <a:pt x="261" y="173"/>
                    </a:cubicBezTo>
                    <a:cubicBezTo>
                      <a:pt x="269" y="181"/>
                      <a:pt x="269" y="188"/>
                      <a:pt x="281" y="192"/>
                    </a:cubicBezTo>
                    <a:cubicBezTo>
                      <a:pt x="285" y="193"/>
                      <a:pt x="285" y="197"/>
                      <a:pt x="288" y="197"/>
                    </a:cubicBezTo>
                    <a:cubicBezTo>
                      <a:pt x="297" y="197"/>
                      <a:pt x="304" y="191"/>
                      <a:pt x="312" y="191"/>
                    </a:cubicBezTo>
                    <a:cubicBezTo>
                      <a:pt x="317" y="191"/>
                      <a:pt x="319" y="194"/>
                      <a:pt x="321" y="194"/>
                    </a:cubicBezTo>
                    <a:cubicBezTo>
                      <a:pt x="324" y="194"/>
                      <a:pt x="327" y="188"/>
                      <a:pt x="327" y="187"/>
                    </a:cubicBezTo>
                    <a:cubicBezTo>
                      <a:pt x="329" y="181"/>
                      <a:pt x="336" y="176"/>
                      <a:pt x="336" y="169"/>
                    </a:cubicBezTo>
                    <a:cubicBezTo>
                      <a:pt x="336" y="156"/>
                      <a:pt x="351" y="152"/>
                      <a:pt x="363" y="152"/>
                    </a:cubicBezTo>
                    <a:cubicBezTo>
                      <a:pt x="367" y="152"/>
                      <a:pt x="370" y="152"/>
                      <a:pt x="372" y="153"/>
                    </a:cubicBezTo>
                    <a:cubicBezTo>
                      <a:pt x="373" y="154"/>
                      <a:pt x="379" y="154"/>
                      <a:pt x="382" y="154"/>
                    </a:cubicBezTo>
                    <a:cubicBezTo>
                      <a:pt x="382" y="155"/>
                      <a:pt x="382" y="157"/>
                      <a:pt x="382" y="158"/>
                    </a:cubicBezTo>
                    <a:cubicBezTo>
                      <a:pt x="382" y="164"/>
                      <a:pt x="374" y="172"/>
                      <a:pt x="374" y="180"/>
                    </a:cubicBezTo>
                    <a:cubicBezTo>
                      <a:pt x="374" y="188"/>
                      <a:pt x="372" y="191"/>
                      <a:pt x="369" y="195"/>
                    </a:cubicBezTo>
                    <a:cubicBezTo>
                      <a:pt x="369" y="194"/>
                      <a:pt x="369" y="193"/>
                      <a:pt x="369" y="192"/>
                    </a:cubicBezTo>
                    <a:cubicBezTo>
                      <a:pt x="368" y="192"/>
                      <a:pt x="367" y="192"/>
                      <a:pt x="365" y="192"/>
                    </a:cubicBezTo>
                    <a:cubicBezTo>
                      <a:pt x="365" y="197"/>
                      <a:pt x="365" y="207"/>
                      <a:pt x="365" y="213"/>
                    </a:cubicBezTo>
                    <a:cubicBezTo>
                      <a:pt x="365" y="217"/>
                      <a:pt x="360" y="219"/>
                      <a:pt x="357" y="222"/>
                    </a:cubicBezTo>
                    <a:cubicBezTo>
                      <a:pt x="357" y="223"/>
                      <a:pt x="357" y="223"/>
                      <a:pt x="357" y="224"/>
                    </a:cubicBezTo>
                    <a:cubicBezTo>
                      <a:pt x="357" y="227"/>
                      <a:pt x="360" y="229"/>
                      <a:pt x="363" y="229"/>
                    </a:cubicBezTo>
                    <a:cubicBezTo>
                      <a:pt x="377" y="229"/>
                      <a:pt x="389" y="226"/>
                      <a:pt x="405" y="226"/>
                    </a:cubicBezTo>
                    <a:cubicBezTo>
                      <a:pt x="415" y="226"/>
                      <a:pt x="418" y="234"/>
                      <a:pt x="426" y="236"/>
                    </a:cubicBezTo>
                    <a:cubicBezTo>
                      <a:pt x="426" y="238"/>
                      <a:pt x="426" y="240"/>
                      <a:pt x="426" y="242"/>
                    </a:cubicBezTo>
                    <a:cubicBezTo>
                      <a:pt x="426" y="246"/>
                      <a:pt x="425" y="257"/>
                      <a:pt x="423" y="262"/>
                    </a:cubicBezTo>
                    <a:cubicBezTo>
                      <a:pt x="423" y="272"/>
                      <a:pt x="423" y="281"/>
                      <a:pt x="423" y="289"/>
                    </a:cubicBezTo>
                    <a:cubicBezTo>
                      <a:pt x="423" y="298"/>
                      <a:pt x="432" y="302"/>
                      <a:pt x="439" y="306"/>
                    </a:cubicBezTo>
                    <a:cubicBezTo>
                      <a:pt x="444" y="308"/>
                      <a:pt x="444" y="316"/>
                      <a:pt x="451" y="316"/>
                    </a:cubicBezTo>
                    <a:cubicBezTo>
                      <a:pt x="463" y="316"/>
                      <a:pt x="469" y="307"/>
                      <a:pt x="479" y="307"/>
                    </a:cubicBezTo>
                    <a:cubicBezTo>
                      <a:pt x="491" y="307"/>
                      <a:pt x="497" y="316"/>
                      <a:pt x="504" y="322"/>
                    </a:cubicBezTo>
                    <a:cubicBezTo>
                      <a:pt x="503" y="323"/>
                      <a:pt x="494" y="333"/>
                      <a:pt x="493" y="332"/>
                    </a:cubicBezTo>
                    <a:cubicBezTo>
                      <a:pt x="492" y="331"/>
                      <a:pt x="488" y="330"/>
                      <a:pt x="488" y="329"/>
                    </a:cubicBezTo>
                    <a:cubicBezTo>
                      <a:pt x="488" y="327"/>
                      <a:pt x="490" y="326"/>
                      <a:pt x="491" y="324"/>
                    </a:cubicBezTo>
                    <a:cubicBezTo>
                      <a:pt x="486" y="322"/>
                      <a:pt x="484" y="316"/>
                      <a:pt x="480" y="316"/>
                    </a:cubicBezTo>
                    <a:cubicBezTo>
                      <a:pt x="476" y="316"/>
                      <a:pt x="464" y="325"/>
                      <a:pt x="464" y="328"/>
                    </a:cubicBezTo>
                    <a:cubicBezTo>
                      <a:pt x="464" y="330"/>
                      <a:pt x="467" y="331"/>
                      <a:pt x="468" y="332"/>
                    </a:cubicBezTo>
                    <a:cubicBezTo>
                      <a:pt x="467" y="336"/>
                      <a:pt x="465" y="338"/>
                      <a:pt x="461" y="338"/>
                    </a:cubicBezTo>
                    <a:cubicBezTo>
                      <a:pt x="454" y="338"/>
                      <a:pt x="450" y="330"/>
                      <a:pt x="446" y="326"/>
                    </a:cubicBezTo>
                    <a:cubicBezTo>
                      <a:pt x="443" y="323"/>
                      <a:pt x="436" y="326"/>
                      <a:pt x="433" y="326"/>
                    </a:cubicBezTo>
                    <a:cubicBezTo>
                      <a:pt x="432" y="326"/>
                      <a:pt x="431" y="324"/>
                      <a:pt x="431" y="323"/>
                    </a:cubicBezTo>
                    <a:cubicBezTo>
                      <a:pt x="424" y="322"/>
                      <a:pt x="424" y="318"/>
                      <a:pt x="423" y="314"/>
                    </a:cubicBezTo>
                    <a:cubicBezTo>
                      <a:pt x="421" y="311"/>
                      <a:pt x="406" y="302"/>
                      <a:pt x="406" y="302"/>
                    </a:cubicBezTo>
                    <a:cubicBezTo>
                      <a:pt x="405" y="304"/>
                      <a:pt x="405" y="305"/>
                      <a:pt x="406" y="306"/>
                    </a:cubicBezTo>
                    <a:cubicBezTo>
                      <a:pt x="402" y="306"/>
                      <a:pt x="402" y="306"/>
                      <a:pt x="402" y="306"/>
                    </a:cubicBezTo>
                    <a:cubicBezTo>
                      <a:pt x="395" y="302"/>
                      <a:pt x="399" y="296"/>
                      <a:pt x="397" y="289"/>
                    </a:cubicBezTo>
                    <a:cubicBezTo>
                      <a:pt x="396" y="285"/>
                      <a:pt x="394" y="284"/>
                      <a:pt x="391" y="281"/>
                    </a:cubicBezTo>
                    <a:cubicBezTo>
                      <a:pt x="384" y="274"/>
                      <a:pt x="377" y="270"/>
                      <a:pt x="374" y="260"/>
                    </a:cubicBezTo>
                    <a:cubicBezTo>
                      <a:pt x="373" y="260"/>
                      <a:pt x="372" y="260"/>
                      <a:pt x="372" y="260"/>
                    </a:cubicBezTo>
                    <a:cubicBezTo>
                      <a:pt x="368" y="260"/>
                      <a:pt x="366" y="262"/>
                      <a:pt x="363" y="262"/>
                    </a:cubicBezTo>
                    <a:cubicBezTo>
                      <a:pt x="355" y="262"/>
                      <a:pt x="350" y="257"/>
                      <a:pt x="345" y="255"/>
                    </a:cubicBezTo>
                    <a:cubicBezTo>
                      <a:pt x="336" y="251"/>
                      <a:pt x="330" y="253"/>
                      <a:pt x="321" y="248"/>
                    </a:cubicBezTo>
                    <a:cubicBezTo>
                      <a:pt x="308" y="242"/>
                      <a:pt x="306" y="232"/>
                      <a:pt x="294" y="226"/>
                    </a:cubicBezTo>
                    <a:cubicBezTo>
                      <a:pt x="291" y="226"/>
                      <a:pt x="291" y="226"/>
                      <a:pt x="291" y="226"/>
                    </a:cubicBezTo>
                    <a:cubicBezTo>
                      <a:pt x="288" y="224"/>
                      <a:pt x="285" y="222"/>
                      <a:pt x="282" y="222"/>
                    </a:cubicBezTo>
                    <a:cubicBezTo>
                      <a:pt x="274" y="222"/>
                      <a:pt x="272" y="231"/>
                      <a:pt x="265" y="231"/>
                    </a:cubicBezTo>
                    <a:cubicBezTo>
                      <a:pt x="261" y="231"/>
                      <a:pt x="258" y="228"/>
                      <a:pt x="256" y="227"/>
                    </a:cubicBezTo>
                    <a:cubicBezTo>
                      <a:pt x="252" y="225"/>
                      <a:pt x="249" y="226"/>
                      <a:pt x="246" y="226"/>
                    </a:cubicBezTo>
                    <a:cubicBezTo>
                      <a:pt x="241" y="226"/>
                      <a:pt x="226" y="216"/>
                      <a:pt x="221" y="214"/>
                    </a:cubicBezTo>
                    <a:cubicBezTo>
                      <a:pt x="216" y="211"/>
                      <a:pt x="213" y="214"/>
                      <a:pt x="208" y="213"/>
                    </a:cubicBezTo>
                    <a:cubicBezTo>
                      <a:pt x="202" y="211"/>
                      <a:pt x="201" y="206"/>
                      <a:pt x="195" y="203"/>
                    </a:cubicBezTo>
                    <a:cubicBezTo>
                      <a:pt x="189" y="200"/>
                      <a:pt x="186" y="201"/>
                      <a:pt x="180" y="198"/>
                    </a:cubicBezTo>
                    <a:cubicBezTo>
                      <a:pt x="177" y="197"/>
                      <a:pt x="177" y="196"/>
                      <a:pt x="175" y="195"/>
                    </a:cubicBezTo>
                    <a:cubicBezTo>
                      <a:pt x="170" y="190"/>
                      <a:pt x="156" y="187"/>
                      <a:pt x="155" y="181"/>
                    </a:cubicBezTo>
                    <a:cubicBezTo>
                      <a:pt x="151" y="181"/>
                      <a:pt x="148" y="176"/>
                      <a:pt x="148" y="172"/>
                    </a:cubicBezTo>
                    <a:cubicBezTo>
                      <a:pt x="148" y="167"/>
                      <a:pt x="153" y="165"/>
                      <a:pt x="153" y="160"/>
                    </a:cubicBezTo>
                    <a:cubicBezTo>
                      <a:pt x="153" y="154"/>
                      <a:pt x="149" y="153"/>
                      <a:pt x="148" y="150"/>
                    </a:cubicBezTo>
                    <a:cubicBezTo>
                      <a:pt x="143" y="134"/>
                      <a:pt x="128" y="121"/>
                      <a:pt x="118" y="111"/>
                    </a:cubicBezTo>
                    <a:cubicBezTo>
                      <a:pt x="114" y="107"/>
                      <a:pt x="107" y="105"/>
                      <a:pt x="102" y="101"/>
                    </a:cubicBezTo>
                    <a:cubicBezTo>
                      <a:pt x="99" y="97"/>
                      <a:pt x="102" y="93"/>
                      <a:pt x="100" y="88"/>
                    </a:cubicBezTo>
                    <a:cubicBezTo>
                      <a:pt x="96" y="80"/>
                      <a:pt x="82" y="79"/>
                      <a:pt x="82" y="68"/>
                    </a:cubicBezTo>
                    <a:cubicBezTo>
                      <a:pt x="78" y="68"/>
                      <a:pt x="79" y="67"/>
                      <a:pt x="77" y="68"/>
                    </a:cubicBezTo>
                    <a:cubicBezTo>
                      <a:pt x="72" y="63"/>
                      <a:pt x="67" y="58"/>
                      <a:pt x="62" y="53"/>
                    </a:cubicBezTo>
                    <a:cubicBezTo>
                      <a:pt x="58" y="49"/>
                      <a:pt x="60" y="42"/>
                      <a:pt x="56" y="38"/>
                    </a:cubicBezTo>
                    <a:cubicBezTo>
                      <a:pt x="52" y="34"/>
                      <a:pt x="53" y="24"/>
                      <a:pt x="49" y="22"/>
                    </a:cubicBezTo>
                    <a:cubicBezTo>
                      <a:pt x="42" y="19"/>
                      <a:pt x="35" y="19"/>
                      <a:pt x="29" y="13"/>
                    </a:cubicBezTo>
                    <a:cubicBezTo>
                      <a:pt x="27" y="15"/>
                      <a:pt x="28" y="18"/>
                      <a:pt x="28" y="19"/>
                    </a:cubicBezTo>
                    <a:cubicBezTo>
                      <a:pt x="28" y="28"/>
                      <a:pt x="32" y="34"/>
                      <a:pt x="36" y="41"/>
                    </a:cubicBezTo>
                    <a:cubicBezTo>
                      <a:pt x="39" y="48"/>
                      <a:pt x="45" y="48"/>
                      <a:pt x="49" y="53"/>
                    </a:cubicBezTo>
                    <a:cubicBezTo>
                      <a:pt x="55" y="59"/>
                      <a:pt x="56" y="63"/>
                      <a:pt x="58" y="71"/>
                    </a:cubicBezTo>
                    <a:cubicBezTo>
                      <a:pt x="61" y="81"/>
                      <a:pt x="70" y="86"/>
                      <a:pt x="73" y="95"/>
                    </a:cubicBezTo>
                    <a:cubicBezTo>
                      <a:pt x="77" y="106"/>
                      <a:pt x="80" y="117"/>
                      <a:pt x="87" y="122"/>
                    </a:cubicBezTo>
                    <a:cubicBezTo>
                      <a:pt x="91" y="119"/>
                      <a:pt x="96" y="126"/>
                      <a:pt x="96" y="130"/>
                    </a:cubicBezTo>
                    <a:cubicBezTo>
                      <a:pt x="96" y="132"/>
                      <a:pt x="95" y="136"/>
                      <a:pt x="93" y="136"/>
                    </a:cubicBezTo>
                    <a:cubicBezTo>
                      <a:pt x="92" y="136"/>
                      <a:pt x="86" y="129"/>
                      <a:pt x="86" y="127"/>
                    </a:cubicBezTo>
                    <a:cubicBezTo>
                      <a:pt x="78" y="127"/>
                      <a:pt x="74" y="117"/>
                      <a:pt x="69" y="113"/>
                    </a:cubicBezTo>
                    <a:cubicBezTo>
                      <a:pt x="66" y="112"/>
                      <a:pt x="66" y="112"/>
                      <a:pt x="65" y="109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0" y="93"/>
                      <a:pt x="56" y="88"/>
                      <a:pt x="52" y="84"/>
                    </a:cubicBezTo>
                    <a:cubicBezTo>
                      <a:pt x="46" y="78"/>
                      <a:pt x="36" y="79"/>
                      <a:pt x="31" y="72"/>
                    </a:cubicBezTo>
                    <a:cubicBezTo>
                      <a:pt x="34" y="72"/>
                      <a:pt x="44" y="74"/>
                      <a:pt x="40" y="69"/>
                    </a:cubicBezTo>
                    <a:cubicBezTo>
                      <a:pt x="34" y="59"/>
                      <a:pt x="26" y="50"/>
                      <a:pt x="19" y="45"/>
                    </a:cubicBezTo>
                    <a:cubicBezTo>
                      <a:pt x="14" y="41"/>
                      <a:pt x="14" y="29"/>
                      <a:pt x="11" y="24"/>
                    </a:cubicBezTo>
                    <a:cubicBezTo>
                      <a:pt x="7" y="16"/>
                      <a:pt x="3" y="1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36" y="14"/>
                      <a:pt x="145" y="16"/>
                      <a:pt x="152" y="29"/>
                    </a:cubicBezTo>
                    <a:cubicBezTo>
                      <a:pt x="156" y="35"/>
                      <a:pt x="163" y="50"/>
                      <a:pt x="172" y="50"/>
                    </a:cubicBezTo>
                    <a:cubicBezTo>
                      <a:pt x="181" y="50"/>
                      <a:pt x="178" y="38"/>
                      <a:pt x="188" y="38"/>
                    </a:cubicBezTo>
                    <a:cubicBezTo>
                      <a:pt x="214" y="38"/>
                      <a:pt x="213" y="70"/>
                      <a:pt x="227" y="84"/>
                    </a:cubicBezTo>
                    <a:cubicBezTo>
                      <a:pt x="231" y="87"/>
                      <a:pt x="242" y="90"/>
                      <a:pt x="249" y="90"/>
                    </a:cubicBezTo>
                    <a:cubicBezTo>
                      <a:pt x="249" y="89"/>
                      <a:pt x="247" y="87"/>
                      <a:pt x="247" y="86"/>
                    </a:cubicBezTo>
                    <a:cubicBezTo>
                      <a:pt x="247" y="86"/>
                      <a:pt x="247" y="86"/>
                      <a:pt x="247" y="86"/>
                    </a:cubicBezTo>
                    <a:lnTo>
                      <a:pt x="248" y="91"/>
                    </a:lnTo>
                    <a:close/>
                  </a:path>
                </a:pathLst>
              </a:custGeom>
              <a:solidFill>
                <a:srgbClr val="F5BE1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9" name="Freeform 93"/>
              <p:cNvSpPr>
                <a:spLocks/>
              </p:cNvSpPr>
              <p:nvPr/>
            </p:nvSpPr>
            <p:spPr bwMode="auto">
              <a:xfrm>
                <a:off x="3016250" y="1895475"/>
                <a:ext cx="20638" cy="9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7" y="0"/>
                      <a:pt x="15" y="1"/>
                      <a:pt x="15" y="7"/>
                    </a:cubicBezTo>
                    <a:cubicBezTo>
                      <a:pt x="15" y="8"/>
                      <a:pt x="13" y="7"/>
                      <a:pt x="12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0" name="Freeform 94"/>
              <p:cNvSpPr>
                <a:spLocks/>
              </p:cNvSpPr>
              <p:nvPr/>
            </p:nvSpPr>
            <p:spPr bwMode="auto">
              <a:xfrm>
                <a:off x="2239963" y="1951038"/>
                <a:ext cx="79375" cy="5080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8" y="6"/>
                  </a:cxn>
                  <a:cxn ang="0">
                    <a:pos x="59" y="34"/>
                  </a:cxn>
                  <a:cxn ang="0">
                    <a:pos x="59" y="38"/>
                  </a:cxn>
                  <a:cxn ang="0">
                    <a:pos x="55" y="38"/>
                  </a:cxn>
                  <a:cxn ang="0">
                    <a:pos x="22" y="22"/>
                  </a:cxn>
                  <a:cxn ang="0">
                    <a:pos x="27" y="17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9" h="38">
                    <a:moveTo>
                      <a:pt x="0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11" y="0"/>
                      <a:pt x="15" y="5"/>
                      <a:pt x="18" y="6"/>
                    </a:cubicBezTo>
                    <a:cubicBezTo>
                      <a:pt x="37" y="12"/>
                      <a:pt x="48" y="23"/>
                      <a:pt x="59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8" y="38"/>
                      <a:pt x="56" y="38"/>
                      <a:pt x="55" y="38"/>
                    </a:cubicBezTo>
                    <a:cubicBezTo>
                      <a:pt x="45" y="38"/>
                      <a:pt x="29" y="26"/>
                      <a:pt x="22" y="22"/>
                    </a:cubicBezTo>
                    <a:cubicBezTo>
                      <a:pt x="23" y="19"/>
                      <a:pt x="25" y="19"/>
                      <a:pt x="27" y="17"/>
                    </a:cubicBezTo>
                    <a:cubicBezTo>
                      <a:pt x="18" y="17"/>
                      <a:pt x="6" y="13"/>
                      <a:pt x="4" y="8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6" y="3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1" name="Freeform 95"/>
              <p:cNvSpPr>
                <a:spLocks/>
              </p:cNvSpPr>
              <p:nvPr/>
            </p:nvSpPr>
            <p:spPr bwMode="auto">
              <a:xfrm>
                <a:off x="2162175" y="1876425"/>
                <a:ext cx="28575" cy="39688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7" y="8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7" y="30"/>
                  </a:cxn>
                  <a:cxn ang="0">
                    <a:pos x="10" y="22"/>
                  </a:cxn>
                  <a:cxn ang="0">
                    <a:pos x="12" y="17"/>
                  </a:cxn>
                  <a:cxn ang="0">
                    <a:pos x="5" y="12"/>
                  </a:cxn>
                </a:cxnLst>
                <a:rect l="0" t="0" r="r" b="b"/>
                <a:pathLst>
                  <a:path w="21" h="30">
                    <a:moveTo>
                      <a:pt x="5" y="12"/>
                    </a:moveTo>
                    <a:cubicBezTo>
                      <a:pt x="3" y="12"/>
                      <a:pt x="2" y="6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6" y="3"/>
                      <a:pt x="10" y="3"/>
                    </a:cubicBezTo>
                    <a:cubicBezTo>
                      <a:pt x="10" y="4"/>
                      <a:pt x="5" y="8"/>
                      <a:pt x="7" y="8"/>
                    </a:cubicBezTo>
                    <a:cubicBezTo>
                      <a:pt x="10" y="8"/>
                      <a:pt x="12" y="5"/>
                      <a:pt x="13" y="3"/>
                    </a:cubicBezTo>
                    <a:cubicBezTo>
                      <a:pt x="14" y="5"/>
                      <a:pt x="13" y="8"/>
                      <a:pt x="13" y="12"/>
                    </a:cubicBezTo>
                    <a:cubicBezTo>
                      <a:pt x="13" y="15"/>
                      <a:pt x="15" y="15"/>
                      <a:pt x="15" y="18"/>
                    </a:cubicBezTo>
                    <a:cubicBezTo>
                      <a:pt x="15" y="19"/>
                      <a:pt x="13" y="20"/>
                      <a:pt x="13" y="22"/>
                    </a:cubicBezTo>
                    <a:cubicBezTo>
                      <a:pt x="13" y="24"/>
                      <a:pt x="21" y="30"/>
                      <a:pt x="17" y="30"/>
                    </a:cubicBezTo>
                    <a:cubicBezTo>
                      <a:pt x="13" y="30"/>
                      <a:pt x="10" y="26"/>
                      <a:pt x="10" y="22"/>
                    </a:cubicBezTo>
                    <a:cubicBezTo>
                      <a:pt x="10" y="19"/>
                      <a:pt x="12" y="18"/>
                      <a:pt x="12" y="17"/>
                    </a:cubicBezTo>
                    <a:cubicBezTo>
                      <a:pt x="9" y="16"/>
                      <a:pt x="8" y="12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2" name="Freeform 96"/>
              <p:cNvSpPr>
                <a:spLocks/>
              </p:cNvSpPr>
              <p:nvPr/>
            </p:nvSpPr>
            <p:spPr bwMode="auto">
              <a:xfrm>
                <a:off x="1803400" y="1787525"/>
                <a:ext cx="34925" cy="2381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7" y="0"/>
                  </a:cxn>
                  <a:cxn ang="0">
                    <a:pos x="27" y="6"/>
                  </a:cxn>
                  <a:cxn ang="0">
                    <a:pos x="10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1" y="0"/>
                  </a:cxn>
                </a:cxnLst>
                <a:rect l="0" t="0" r="r" b="b"/>
                <a:pathLst>
                  <a:path w="27" h="18">
                    <a:moveTo>
                      <a:pt x="21" y="0"/>
                    </a:moveTo>
                    <a:cubicBezTo>
                      <a:pt x="25" y="0"/>
                      <a:pt x="25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9" y="10"/>
                      <a:pt x="16" y="13"/>
                      <a:pt x="10" y="18"/>
                    </a:cubicBezTo>
                    <a:cubicBezTo>
                      <a:pt x="6" y="15"/>
                      <a:pt x="3" y="15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5"/>
                      <a:pt x="14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3" name="Freeform 97"/>
              <p:cNvSpPr>
                <a:spLocks/>
              </p:cNvSpPr>
              <p:nvPr/>
            </p:nvSpPr>
            <p:spPr bwMode="auto">
              <a:xfrm>
                <a:off x="3311525" y="1963738"/>
                <a:ext cx="42863" cy="22225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32" y="14"/>
                  </a:cxn>
                  <a:cxn ang="0">
                    <a:pos x="0" y="3"/>
                  </a:cxn>
                  <a:cxn ang="0">
                    <a:pos x="26" y="17"/>
                  </a:cxn>
                </a:cxnLst>
                <a:rect l="0" t="0" r="r" b="b"/>
                <a:pathLst>
                  <a:path w="32" h="17">
                    <a:moveTo>
                      <a:pt x="26" y="17"/>
                    </a:moveTo>
                    <a:cubicBezTo>
                      <a:pt x="29" y="17"/>
                      <a:pt x="30" y="16"/>
                      <a:pt x="32" y="14"/>
                    </a:cubicBezTo>
                    <a:cubicBezTo>
                      <a:pt x="22" y="9"/>
                      <a:pt x="14" y="0"/>
                      <a:pt x="0" y="3"/>
                    </a:cubicBezTo>
                    <a:cubicBezTo>
                      <a:pt x="6" y="7"/>
                      <a:pt x="18" y="17"/>
                      <a:pt x="2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4" name="Freeform 98"/>
              <p:cNvSpPr>
                <a:spLocks/>
              </p:cNvSpPr>
              <p:nvPr/>
            </p:nvSpPr>
            <p:spPr bwMode="auto">
              <a:xfrm>
                <a:off x="3314700" y="2030413"/>
                <a:ext cx="31750" cy="206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1" y="7"/>
                  </a:cxn>
                  <a:cxn ang="0">
                    <a:pos x="24" y="7"/>
                  </a:cxn>
                  <a:cxn ang="0">
                    <a:pos x="24" y="10"/>
                  </a:cxn>
                  <a:cxn ang="0">
                    <a:pos x="19" y="15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4" y="4"/>
                      <a:pt x="7" y="6"/>
                      <a:pt x="1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9"/>
                      <a:pt x="24" y="10"/>
                    </a:cubicBezTo>
                    <a:cubicBezTo>
                      <a:pt x="24" y="12"/>
                      <a:pt x="20" y="15"/>
                      <a:pt x="19" y="15"/>
                    </a:cubicBezTo>
                    <a:cubicBezTo>
                      <a:pt x="16" y="15"/>
                      <a:pt x="0" y="6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5" name="Freeform 99"/>
              <p:cNvSpPr>
                <a:spLocks/>
              </p:cNvSpPr>
              <p:nvPr/>
            </p:nvSpPr>
            <p:spPr bwMode="auto">
              <a:xfrm>
                <a:off x="3362325" y="2030413"/>
                <a:ext cx="22225" cy="26988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15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10" y="0"/>
                  </a:cxn>
                  <a:cxn ang="0">
                    <a:pos x="14" y="5"/>
                  </a:cxn>
                  <a:cxn ang="0">
                    <a:pos x="17" y="12"/>
                  </a:cxn>
                </a:cxnLst>
                <a:rect l="0" t="0" r="r" b="b"/>
                <a:pathLst>
                  <a:path w="17" h="20">
                    <a:moveTo>
                      <a:pt x="17" y="12"/>
                    </a:moveTo>
                    <a:cubicBezTo>
                      <a:pt x="17" y="12"/>
                      <a:pt x="17" y="14"/>
                      <a:pt x="17" y="15"/>
                    </a:cubicBezTo>
                    <a:cubicBezTo>
                      <a:pt x="17" y="18"/>
                      <a:pt x="12" y="20"/>
                      <a:pt x="7" y="20"/>
                    </a:cubicBezTo>
                    <a:cubicBezTo>
                      <a:pt x="3" y="20"/>
                      <a:pt x="0" y="18"/>
                      <a:pt x="0" y="15"/>
                    </a:cubicBezTo>
                    <a:cubicBezTo>
                      <a:pt x="0" y="13"/>
                      <a:pt x="6" y="2"/>
                      <a:pt x="10" y="0"/>
                    </a:cubicBezTo>
                    <a:cubicBezTo>
                      <a:pt x="11" y="2"/>
                      <a:pt x="14" y="3"/>
                      <a:pt x="14" y="5"/>
                    </a:cubicBezTo>
                    <a:cubicBezTo>
                      <a:pt x="14" y="9"/>
                      <a:pt x="7" y="12"/>
                      <a:pt x="17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6" name="Freeform 100"/>
              <p:cNvSpPr>
                <a:spLocks/>
              </p:cNvSpPr>
              <p:nvPr/>
            </p:nvSpPr>
            <p:spPr bwMode="auto">
              <a:xfrm>
                <a:off x="1593850" y="1724025"/>
                <a:ext cx="26988" cy="12700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3" y="1"/>
                  </a:cxn>
                  <a:cxn ang="0">
                    <a:pos x="20" y="9"/>
                  </a:cxn>
                  <a:cxn ang="0">
                    <a:pos x="5" y="9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20" h="9">
                    <a:moveTo>
                      <a:pt x="6" y="4"/>
                    </a:moveTo>
                    <a:cubicBezTo>
                      <a:pt x="8" y="0"/>
                      <a:pt x="10" y="1"/>
                      <a:pt x="13" y="1"/>
                    </a:cubicBezTo>
                    <a:cubicBezTo>
                      <a:pt x="18" y="1"/>
                      <a:pt x="19" y="4"/>
                      <a:pt x="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1" y="6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1" name="Group 345"/>
            <p:cNvGrpSpPr/>
            <p:nvPr/>
          </p:nvGrpSpPr>
          <p:grpSpPr>
            <a:xfrm>
              <a:off x="2064714" y="3026468"/>
              <a:ext cx="498098" cy="837449"/>
              <a:chOff x="4219575" y="1089025"/>
              <a:chExt cx="687388" cy="1155701"/>
            </a:xfrm>
            <a:solidFill>
              <a:schemeClr val="accent5"/>
            </a:solidFill>
          </p:grpSpPr>
          <p:sp>
            <p:nvSpPr>
              <p:cNvPr id="109" name="Freeform 36"/>
              <p:cNvSpPr>
                <a:spLocks/>
              </p:cNvSpPr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grpSp>
            <p:nvGrpSpPr>
              <p:cNvPr id="110" name="Group 343"/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111" name="Freeform 24"/>
                <p:cNvSpPr>
                  <a:spLocks/>
                </p:cNvSpPr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12" name="Freeform 25"/>
                <p:cNvSpPr>
                  <a:spLocks/>
                </p:cNvSpPr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13" name="Freeform 26"/>
                <p:cNvSpPr>
                  <a:spLocks/>
                </p:cNvSpPr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14" name="Freeform 27"/>
                <p:cNvSpPr>
                  <a:spLocks/>
                </p:cNvSpPr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15" name="Freeform 28"/>
                <p:cNvSpPr>
                  <a:spLocks/>
                </p:cNvSpPr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16" name="Freeform 29"/>
                <p:cNvSpPr>
                  <a:spLocks/>
                </p:cNvSpPr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17" name="Freeform 31"/>
                <p:cNvSpPr>
                  <a:spLocks/>
                </p:cNvSpPr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18" name="Freeform 32"/>
                <p:cNvSpPr>
                  <a:spLocks/>
                </p:cNvSpPr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19" name="Freeform 33"/>
                <p:cNvSpPr>
                  <a:spLocks/>
                </p:cNvSpPr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20" name="Freeform 34"/>
                <p:cNvSpPr>
                  <a:spLocks/>
                </p:cNvSpPr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21" name="Freeform 35"/>
                <p:cNvSpPr>
                  <a:spLocks/>
                </p:cNvSpPr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22" name="Freeform 37"/>
                <p:cNvSpPr>
                  <a:spLocks/>
                </p:cNvSpPr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23" name="Freeform 38"/>
                <p:cNvSpPr>
                  <a:spLocks/>
                </p:cNvSpPr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22" name="Group 363"/>
            <p:cNvGrpSpPr/>
            <p:nvPr/>
          </p:nvGrpSpPr>
          <p:grpSpPr>
            <a:xfrm>
              <a:off x="3554406" y="4324051"/>
              <a:ext cx="700558" cy="611982"/>
              <a:chOff x="6275388" y="2879725"/>
              <a:chExt cx="966788" cy="844551"/>
            </a:xfrm>
            <a:solidFill>
              <a:schemeClr val="accent6"/>
            </a:solidFill>
          </p:grpSpPr>
          <p:sp>
            <p:nvSpPr>
              <p:cNvPr id="91" name="Freeform 9"/>
              <p:cNvSpPr>
                <a:spLocks/>
              </p:cNvSpPr>
              <p:nvPr/>
            </p:nvSpPr>
            <p:spPr bwMode="auto">
              <a:xfrm>
                <a:off x="6567488" y="2879725"/>
                <a:ext cx="339725" cy="1762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160" y="39"/>
                  </a:cxn>
                  <a:cxn ang="0">
                    <a:pos x="173" y="45"/>
                  </a:cxn>
                  <a:cxn ang="0">
                    <a:pos x="179" y="49"/>
                  </a:cxn>
                  <a:cxn ang="0">
                    <a:pos x="203" y="71"/>
                  </a:cxn>
                  <a:cxn ang="0">
                    <a:pos x="217" y="78"/>
                  </a:cxn>
                  <a:cxn ang="0">
                    <a:pos x="208" y="85"/>
                  </a:cxn>
                  <a:cxn ang="0">
                    <a:pos x="217" y="96"/>
                  </a:cxn>
                  <a:cxn ang="0">
                    <a:pos x="224" y="108"/>
                  </a:cxn>
                  <a:cxn ang="0">
                    <a:pos x="233" y="113"/>
                  </a:cxn>
                  <a:cxn ang="0">
                    <a:pos x="237" y="118"/>
                  </a:cxn>
                  <a:cxn ang="0">
                    <a:pos x="242" y="119"/>
                  </a:cxn>
                  <a:cxn ang="0">
                    <a:pos x="247" y="124"/>
                  </a:cxn>
                  <a:cxn ang="0">
                    <a:pos x="255" y="126"/>
                  </a:cxn>
                  <a:cxn ang="0">
                    <a:pos x="250" y="133"/>
                  </a:cxn>
                  <a:cxn ang="0">
                    <a:pos x="247" y="133"/>
                  </a:cxn>
                  <a:cxn ang="0">
                    <a:pos x="239" y="127"/>
                  </a:cxn>
                  <a:cxn ang="0">
                    <a:pos x="227" y="127"/>
                  </a:cxn>
                  <a:cxn ang="0">
                    <a:pos x="210" y="116"/>
                  </a:cxn>
                  <a:cxn ang="0">
                    <a:pos x="206" y="113"/>
                  </a:cxn>
                  <a:cxn ang="0">
                    <a:pos x="175" y="92"/>
                  </a:cxn>
                  <a:cxn ang="0">
                    <a:pos x="158" y="103"/>
                  </a:cxn>
                  <a:cxn ang="0">
                    <a:pos x="156" y="113"/>
                  </a:cxn>
                  <a:cxn ang="0">
                    <a:pos x="139" y="113"/>
                  </a:cxn>
                  <a:cxn ang="0">
                    <a:pos x="113" y="100"/>
                  </a:cxn>
                  <a:cxn ang="0">
                    <a:pos x="107" y="102"/>
                  </a:cxn>
                  <a:cxn ang="0">
                    <a:pos x="98" y="102"/>
                  </a:cxn>
                  <a:cxn ang="0">
                    <a:pos x="90" y="99"/>
                  </a:cxn>
                  <a:cxn ang="0">
                    <a:pos x="101" y="90"/>
                  </a:cxn>
                  <a:cxn ang="0">
                    <a:pos x="96" y="71"/>
                  </a:cxn>
                  <a:cxn ang="0">
                    <a:pos x="77" y="59"/>
                  </a:cxn>
                  <a:cxn ang="0">
                    <a:pos x="53" y="54"/>
                  </a:cxn>
                  <a:cxn ang="0">
                    <a:pos x="37" y="45"/>
                  </a:cxn>
                  <a:cxn ang="0">
                    <a:pos x="37" y="41"/>
                  </a:cxn>
                  <a:cxn ang="0">
                    <a:pos x="30" y="49"/>
                  </a:cxn>
                  <a:cxn ang="0">
                    <a:pos x="26" y="48"/>
                  </a:cxn>
                  <a:cxn ang="0">
                    <a:pos x="24" y="38"/>
                  </a:cxn>
                  <a:cxn ang="0">
                    <a:pos x="16" y="33"/>
                  </a:cxn>
                  <a:cxn ang="0">
                    <a:pos x="38" y="25"/>
                  </a:cxn>
                  <a:cxn ang="0">
                    <a:pos x="35" y="25"/>
                  </a:cxn>
                  <a:cxn ang="0">
                    <a:pos x="23" y="27"/>
                  </a:cxn>
                  <a:cxn ang="0">
                    <a:pos x="16" y="26"/>
                  </a:cxn>
                  <a:cxn ang="0">
                    <a:pos x="14" y="22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23" y="0"/>
                  </a:cxn>
                  <a:cxn ang="0">
                    <a:pos x="44" y="9"/>
                  </a:cxn>
                  <a:cxn ang="0">
                    <a:pos x="44" y="25"/>
                  </a:cxn>
                  <a:cxn ang="0">
                    <a:pos x="50" y="29"/>
                  </a:cxn>
                  <a:cxn ang="0">
                    <a:pos x="59" y="38"/>
                  </a:cxn>
                  <a:cxn ang="0">
                    <a:pos x="67" y="30"/>
                  </a:cxn>
                  <a:cxn ang="0">
                    <a:pos x="78" y="25"/>
                  </a:cxn>
                  <a:cxn ang="0">
                    <a:pos x="92" y="14"/>
                  </a:cxn>
                  <a:cxn ang="0">
                    <a:pos x="98" y="17"/>
                  </a:cxn>
                  <a:cxn ang="0">
                    <a:pos x="109" y="25"/>
                  </a:cxn>
                  <a:cxn ang="0">
                    <a:pos x="121" y="25"/>
                  </a:cxn>
                  <a:cxn ang="0">
                    <a:pos x="130" y="29"/>
                  </a:cxn>
                  <a:cxn ang="0">
                    <a:pos x="130" y="30"/>
                  </a:cxn>
                  <a:cxn ang="0">
                    <a:pos x="128" y="28"/>
                  </a:cxn>
                </a:cxnLst>
                <a:rect l="0" t="0" r="r" b="b"/>
                <a:pathLst>
                  <a:path w="255" h="133">
                    <a:moveTo>
                      <a:pt x="128" y="28"/>
                    </a:moveTo>
                    <a:cubicBezTo>
                      <a:pt x="133" y="33"/>
                      <a:pt x="149" y="39"/>
                      <a:pt x="160" y="39"/>
                    </a:cubicBezTo>
                    <a:cubicBezTo>
                      <a:pt x="165" y="39"/>
                      <a:pt x="168" y="45"/>
                      <a:pt x="173" y="45"/>
                    </a:cubicBezTo>
                    <a:cubicBezTo>
                      <a:pt x="173" y="48"/>
                      <a:pt x="176" y="49"/>
                      <a:pt x="179" y="49"/>
                    </a:cubicBezTo>
                    <a:cubicBezTo>
                      <a:pt x="193" y="54"/>
                      <a:pt x="192" y="66"/>
                      <a:pt x="203" y="71"/>
                    </a:cubicBezTo>
                    <a:cubicBezTo>
                      <a:pt x="207" y="73"/>
                      <a:pt x="217" y="68"/>
                      <a:pt x="217" y="78"/>
                    </a:cubicBezTo>
                    <a:cubicBezTo>
                      <a:pt x="217" y="83"/>
                      <a:pt x="208" y="81"/>
                      <a:pt x="208" y="85"/>
                    </a:cubicBezTo>
                    <a:cubicBezTo>
                      <a:pt x="208" y="87"/>
                      <a:pt x="216" y="95"/>
                      <a:pt x="217" y="96"/>
                    </a:cubicBezTo>
                    <a:cubicBezTo>
                      <a:pt x="221" y="100"/>
                      <a:pt x="220" y="103"/>
                      <a:pt x="224" y="108"/>
                    </a:cubicBezTo>
                    <a:cubicBezTo>
                      <a:pt x="225" y="111"/>
                      <a:pt x="230" y="113"/>
                      <a:pt x="233" y="113"/>
                    </a:cubicBezTo>
                    <a:cubicBezTo>
                      <a:pt x="235" y="113"/>
                      <a:pt x="236" y="116"/>
                      <a:pt x="237" y="118"/>
                    </a:cubicBezTo>
                    <a:cubicBezTo>
                      <a:pt x="238" y="120"/>
                      <a:pt x="240" y="118"/>
                      <a:pt x="242" y="119"/>
                    </a:cubicBezTo>
                    <a:cubicBezTo>
                      <a:pt x="245" y="119"/>
                      <a:pt x="246" y="122"/>
                      <a:pt x="247" y="124"/>
                    </a:cubicBezTo>
                    <a:cubicBezTo>
                      <a:pt x="247" y="126"/>
                      <a:pt x="254" y="125"/>
                      <a:pt x="255" y="126"/>
                    </a:cubicBezTo>
                    <a:cubicBezTo>
                      <a:pt x="253" y="127"/>
                      <a:pt x="250" y="130"/>
                      <a:pt x="250" y="133"/>
                    </a:cubicBezTo>
                    <a:cubicBezTo>
                      <a:pt x="249" y="133"/>
                      <a:pt x="248" y="133"/>
                      <a:pt x="247" y="133"/>
                    </a:cubicBezTo>
                    <a:cubicBezTo>
                      <a:pt x="246" y="133"/>
                      <a:pt x="240" y="128"/>
                      <a:pt x="239" y="127"/>
                    </a:cubicBezTo>
                    <a:cubicBezTo>
                      <a:pt x="227" y="127"/>
                      <a:pt x="227" y="127"/>
                      <a:pt x="227" y="127"/>
                    </a:cubicBezTo>
                    <a:cubicBezTo>
                      <a:pt x="221" y="126"/>
                      <a:pt x="210" y="121"/>
                      <a:pt x="210" y="116"/>
                    </a:cubicBezTo>
                    <a:cubicBezTo>
                      <a:pt x="210" y="115"/>
                      <a:pt x="207" y="114"/>
                      <a:pt x="206" y="113"/>
                    </a:cubicBezTo>
                    <a:cubicBezTo>
                      <a:pt x="197" y="104"/>
                      <a:pt x="189" y="92"/>
                      <a:pt x="175" y="92"/>
                    </a:cubicBezTo>
                    <a:cubicBezTo>
                      <a:pt x="164" y="92"/>
                      <a:pt x="165" y="100"/>
                      <a:pt x="158" y="103"/>
                    </a:cubicBezTo>
                    <a:cubicBezTo>
                      <a:pt x="160" y="108"/>
                      <a:pt x="156" y="110"/>
                      <a:pt x="156" y="113"/>
                    </a:cubicBezTo>
                    <a:cubicBezTo>
                      <a:pt x="146" y="113"/>
                      <a:pt x="144" y="113"/>
                      <a:pt x="139" y="113"/>
                    </a:cubicBezTo>
                    <a:cubicBezTo>
                      <a:pt x="128" y="113"/>
                      <a:pt x="125" y="100"/>
                      <a:pt x="113" y="100"/>
                    </a:cubicBezTo>
                    <a:cubicBezTo>
                      <a:pt x="112" y="100"/>
                      <a:pt x="107" y="100"/>
                      <a:pt x="107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4" y="102"/>
                      <a:pt x="90" y="102"/>
                      <a:pt x="90" y="99"/>
                    </a:cubicBezTo>
                    <a:cubicBezTo>
                      <a:pt x="90" y="93"/>
                      <a:pt x="99" y="91"/>
                      <a:pt x="101" y="90"/>
                    </a:cubicBezTo>
                    <a:cubicBezTo>
                      <a:pt x="95" y="84"/>
                      <a:pt x="98" y="78"/>
                      <a:pt x="96" y="71"/>
                    </a:cubicBezTo>
                    <a:cubicBezTo>
                      <a:pt x="94" y="66"/>
                      <a:pt x="82" y="61"/>
                      <a:pt x="77" y="59"/>
                    </a:cubicBezTo>
                    <a:cubicBezTo>
                      <a:pt x="72" y="56"/>
                      <a:pt x="60" y="54"/>
                      <a:pt x="53" y="54"/>
                    </a:cubicBezTo>
                    <a:cubicBezTo>
                      <a:pt x="47" y="54"/>
                      <a:pt x="44" y="43"/>
                      <a:pt x="37" y="45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4"/>
                      <a:pt x="34" y="49"/>
                      <a:pt x="30" y="49"/>
                    </a:cubicBezTo>
                    <a:cubicBezTo>
                      <a:pt x="29" y="49"/>
                      <a:pt x="26" y="49"/>
                      <a:pt x="26" y="48"/>
                    </a:cubicBezTo>
                    <a:cubicBezTo>
                      <a:pt x="24" y="43"/>
                      <a:pt x="26" y="41"/>
                      <a:pt x="24" y="38"/>
                    </a:cubicBezTo>
                    <a:cubicBezTo>
                      <a:pt x="22" y="34"/>
                      <a:pt x="17" y="36"/>
                      <a:pt x="16" y="33"/>
                    </a:cubicBezTo>
                    <a:cubicBezTo>
                      <a:pt x="22" y="29"/>
                      <a:pt x="35" y="30"/>
                      <a:pt x="38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6"/>
                      <a:pt x="27" y="27"/>
                      <a:pt x="23" y="27"/>
                    </a:cubicBezTo>
                    <a:cubicBezTo>
                      <a:pt x="20" y="27"/>
                      <a:pt x="19" y="26"/>
                      <a:pt x="16" y="26"/>
                    </a:cubicBezTo>
                    <a:cubicBezTo>
                      <a:pt x="15" y="25"/>
                      <a:pt x="14" y="23"/>
                      <a:pt x="14" y="22"/>
                    </a:cubicBezTo>
                    <a:cubicBezTo>
                      <a:pt x="11" y="15"/>
                      <a:pt x="0" y="18"/>
                      <a:pt x="0" y="12"/>
                    </a:cubicBezTo>
                    <a:cubicBezTo>
                      <a:pt x="0" y="9"/>
                      <a:pt x="4" y="8"/>
                      <a:pt x="6" y="8"/>
                    </a:cubicBezTo>
                    <a:cubicBezTo>
                      <a:pt x="12" y="8"/>
                      <a:pt x="15" y="0"/>
                      <a:pt x="23" y="0"/>
                    </a:cubicBezTo>
                    <a:cubicBezTo>
                      <a:pt x="30" y="0"/>
                      <a:pt x="36" y="7"/>
                      <a:pt x="44" y="9"/>
                    </a:cubicBezTo>
                    <a:cubicBezTo>
                      <a:pt x="44" y="15"/>
                      <a:pt x="44" y="22"/>
                      <a:pt x="44" y="25"/>
                    </a:cubicBezTo>
                    <a:cubicBezTo>
                      <a:pt x="44" y="27"/>
                      <a:pt x="46" y="29"/>
                      <a:pt x="50" y="29"/>
                    </a:cubicBezTo>
                    <a:cubicBezTo>
                      <a:pt x="50" y="31"/>
                      <a:pt x="56" y="38"/>
                      <a:pt x="59" y="38"/>
                    </a:cubicBezTo>
                    <a:cubicBezTo>
                      <a:pt x="62" y="38"/>
                      <a:pt x="66" y="31"/>
                      <a:pt x="67" y="30"/>
                    </a:cubicBezTo>
                    <a:cubicBezTo>
                      <a:pt x="71" y="27"/>
                      <a:pt x="71" y="26"/>
                      <a:pt x="78" y="25"/>
                    </a:cubicBezTo>
                    <a:cubicBezTo>
                      <a:pt x="82" y="23"/>
                      <a:pt x="87" y="15"/>
                      <a:pt x="92" y="14"/>
                    </a:cubicBezTo>
                    <a:cubicBezTo>
                      <a:pt x="93" y="17"/>
                      <a:pt x="96" y="16"/>
                      <a:pt x="98" y="17"/>
                    </a:cubicBezTo>
                    <a:cubicBezTo>
                      <a:pt x="103" y="18"/>
                      <a:pt x="106" y="24"/>
                      <a:pt x="109" y="25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3" y="27"/>
                      <a:pt x="128" y="29"/>
                      <a:pt x="130" y="29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128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grpSp>
            <p:nvGrpSpPr>
              <p:cNvPr id="92" name="Group 361"/>
              <p:cNvGrpSpPr/>
              <p:nvPr/>
            </p:nvGrpSpPr>
            <p:grpSpPr>
              <a:xfrm>
                <a:off x="6275388" y="2917825"/>
                <a:ext cx="966788" cy="806451"/>
                <a:chOff x="6275388" y="2917825"/>
                <a:chExt cx="966788" cy="806451"/>
              </a:xfrm>
              <a:grpFill/>
            </p:grpSpPr>
            <p:sp>
              <p:nvSpPr>
                <p:cNvPr id="93" name="Freeform 7"/>
                <p:cNvSpPr>
                  <a:spLocks/>
                </p:cNvSpPr>
                <p:nvPr/>
              </p:nvSpPr>
              <p:spPr bwMode="auto">
                <a:xfrm>
                  <a:off x="6623050" y="2968625"/>
                  <a:ext cx="11113" cy="2540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8" y="5"/>
                    </a:cxn>
                    <a:cxn ang="0">
                      <a:pos x="5" y="9"/>
                    </a:cxn>
                    <a:cxn ang="0">
                      <a:pos x="2" y="19"/>
                    </a:cxn>
                    <a:cxn ang="0">
                      <a:pos x="0" y="15"/>
                    </a:cxn>
                    <a:cxn ang="0">
                      <a:pos x="4" y="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7" y="4"/>
                        <a:pt x="8" y="2"/>
                        <a:pt x="8" y="5"/>
                      </a:cubicBezTo>
                      <a:cubicBezTo>
                        <a:pt x="8" y="8"/>
                        <a:pt x="7" y="9"/>
                        <a:pt x="5" y="9"/>
                      </a:cubicBezTo>
                      <a:cubicBezTo>
                        <a:pt x="5" y="14"/>
                        <a:pt x="6" y="19"/>
                        <a:pt x="2" y="19"/>
                      </a:cubicBezTo>
                      <a:cubicBezTo>
                        <a:pt x="1" y="19"/>
                        <a:pt x="0" y="16"/>
                        <a:pt x="0" y="15"/>
                      </a:cubicBezTo>
                      <a:cubicBezTo>
                        <a:pt x="0" y="11"/>
                        <a:pt x="4" y="10"/>
                        <a:pt x="4" y="8"/>
                      </a:cubicBezTo>
                      <a:cubicBezTo>
                        <a:pt x="4" y="4"/>
                        <a:pt x="3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94" name="Freeform 8"/>
                <p:cNvSpPr>
                  <a:spLocks/>
                </p:cNvSpPr>
                <p:nvPr/>
              </p:nvSpPr>
              <p:spPr bwMode="auto">
                <a:xfrm>
                  <a:off x="6867525" y="2944813"/>
                  <a:ext cx="65088" cy="38100"/>
                </a:xfrm>
                <a:custGeom>
                  <a:avLst/>
                  <a:gdLst/>
                  <a:ahLst/>
                  <a:cxnLst>
                    <a:cxn ang="0">
                      <a:pos x="13" y="27"/>
                    </a:cxn>
                    <a:cxn ang="0">
                      <a:pos x="0" y="18"/>
                    </a:cxn>
                    <a:cxn ang="0">
                      <a:pos x="13" y="18"/>
                    </a:cxn>
                    <a:cxn ang="0">
                      <a:pos x="18" y="17"/>
                    </a:cxn>
                    <a:cxn ang="0">
                      <a:pos x="35" y="13"/>
                    </a:cxn>
                    <a:cxn ang="0">
                      <a:pos x="45" y="0"/>
                    </a:cxn>
                    <a:cxn ang="0">
                      <a:pos x="49" y="7"/>
                    </a:cxn>
                    <a:cxn ang="0">
                      <a:pos x="40" y="22"/>
                    </a:cxn>
                    <a:cxn ang="0">
                      <a:pos x="19" y="29"/>
                    </a:cxn>
                    <a:cxn ang="0">
                      <a:pos x="11" y="25"/>
                    </a:cxn>
                    <a:cxn ang="0">
                      <a:pos x="13" y="27"/>
                    </a:cxn>
                  </a:cxnLst>
                  <a:rect l="0" t="0" r="r" b="b"/>
                  <a:pathLst>
                    <a:path w="49" h="29">
                      <a:moveTo>
                        <a:pt x="13" y="27"/>
                      </a:moveTo>
                      <a:cubicBezTo>
                        <a:pt x="9" y="22"/>
                        <a:pt x="1" y="24"/>
                        <a:pt x="0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8" y="17"/>
                        <a:pt x="18" y="17"/>
                      </a:cubicBezTo>
                      <a:cubicBezTo>
                        <a:pt x="25" y="14"/>
                        <a:pt x="31" y="15"/>
                        <a:pt x="35" y="13"/>
                      </a:cubicBezTo>
                      <a:cubicBezTo>
                        <a:pt x="41" y="10"/>
                        <a:pt x="39" y="0"/>
                        <a:pt x="45" y="0"/>
                      </a:cubicBezTo>
                      <a:cubicBezTo>
                        <a:pt x="48" y="0"/>
                        <a:pt x="49" y="4"/>
                        <a:pt x="49" y="7"/>
                      </a:cubicBezTo>
                      <a:cubicBezTo>
                        <a:pt x="49" y="16"/>
                        <a:pt x="40" y="14"/>
                        <a:pt x="40" y="22"/>
                      </a:cubicBezTo>
                      <a:cubicBezTo>
                        <a:pt x="32" y="24"/>
                        <a:pt x="28" y="29"/>
                        <a:pt x="19" y="29"/>
                      </a:cubicBezTo>
                      <a:cubicBezTo>
                        <a:pt x="17" y="29"/>
                        <a:pt x="11" y="26"/>
                        <a:pt x="11" y="25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95" name="Freeform 10"/>
                <p:cNvSpPr>
                  <a:spLocks/>
                </p:cNvSpPr>
                <p:nvPr/>
              </p:nvSpPr>
              <p:spPr bwMode="auto">
                <a:xfrm>
                  <a:off x="6911975" y="2917825"/>
                  <a:ext cx="34925" cy="34925"/>
                </a:xfrm>
                <a:custGeom>
                  <a:avLst/>
                  <a:gdLst/>
                  <a:ahLst/>
                  <a:cxnLst>
                    <a:cxn ang="0">
                      <a:pos x="23" y="25"/>
                    </a:cxn>
                    <a:cxn ang="0">
                      <a:pos x="19" y="17"/>
                    </a:cxn>
                    <a:cxn ang="0">
                      <a:pos x="8" y="6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26" y="22"/>
                    </a:cxn>
                    <a:cxn ang="0">
                      <a:pos x="26" y="25"/>
                    </a:cxn>
                    <a:cxn ang="0">
                      <a:pos x="23" y="25"/>
                    </a:cxn>
                  </a:cxnLst>
                  <a:rect l="0" t="0" r="r" b="b"/>
                  <a:pathLst>
                    <a:path w="26" h="26">
                      <a:moveTo>
                        <a:pt x="23" y="25"/>
                      </a:moveTo>
                      <a:cubicBezTo>
                        <a:pt x="18" y="24"/>
                        <a:pt x="18" y="21"/>
                        <a:pt x="19" y="17"/>
                      </a:cubicBezTo>
                      <a:cubicBezTo>
                        <a:pt x="13" y="14"/>
                        <a:pt x="14" y="9"/>
                        <a:pt x="8" y="6"/>
                      </a:cubicBezTo>
                      <a:cubicBezTo>
                        <a:pt x="5" y="4"/>
                        <a:pt x="2" y="4"/>
                        <a:pt x="0" y="0"/>
                      </a:cubicBezTo>
                      <a:cubicBezTo>
                        <a:pt x="9" y="3"/>
                        <a:pt x="13" y="8"/>
                        <a:pt x="18" y="13"/>
                      </a:cubicBezTo>
                      <a:cubicBezTo>
                        <a:pt x="21" y="17"/>
                        <a:pt x="26" y="16"/>
                        <a:pt x="26" y="22"/>
                      </a:cubicBezTo>
                      <a:cubicBezTo>
                        <a:pt x="26" y="23"/>
                        <a:pt x="26" y="24"/>
                        <a:pt x="26" y="25"/>
                      </a:cubicBezTo>
                      <a:cubicBezTo>
                        <a:pt x="25" y="25"/>
                        <a:pt x="24" y="26"/>
                        <a:pt x="23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96" name="Freeform 11"/>
                <p:cNvSpPr>
                  <a:spLocks/>
                </p:cNvSpPr>
                <p:nvPr/>
              </p:nvSpPr>
              <p:spPr bwMode="auto">
                <a:xfrm>
                  <a:off x="6972300" y="2967038"/>
                  <a:ext cx="17463" cy="20638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" y="0"/>
                    </a:cxn>
                    <a:cxn ang="0">
                      <a:pos x="13" y="12"/>
                    </a:cxn>
                    <a:cxn ang="0">
                      <a:pos x="10" y="16"/>
                    </a:cxn>
                    <a:cxn ang="0">
                      <a:pos x="7" y="13"/>
                    </a:cxn>
                    <a:cxn ang="0">
                      <a:pos x="7" y="9"/>
                    </a:cxn>
                  </a:cxnLst>
                  <a:rect l="0" t="0" r="r" b="b"/>
                  <a:pathLst>
                    <a:path w="13" h="16">
                      <a:moveTo>
                        <a:pt x="7" y="9"/>
                      </a:moveTo>
                      <a:cubicBezTo>
                        <a:pt x="2" y="9"/>
                        <a:pt x="0" y="4"/>
                        <a:pt x="1" y="0"/>
                      </a:cubicBezTo>
                      <a:cubicBezTo>
                        <a:pt x="4" y="1"/>
                        <a:pt x="13" y="11"/>
                        <a:pt x="13" y="12"/>
                      </a:cubicBezTo>
                      <a:cubicBezTo>
                        <a:pt x="13" y="14"/>
                        <a:pt x="11" y="16"/>
                        <a:pt x="10" y="16"/>
                      </a:cubicBezTo>
                      <a:cubicBezTo>
                        <a:pt x="9" y="16"/>
                        <a:pt x="7" y="14"/>
                        <a:pt x="7" y="13"/>
                      </a:cubicBezTo>
                      <a:cubicBezTo>
                        <a:pt x="7" y="12"/>
                        <a:pt x="7" y="11"/>
                        <a:pt x="7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97" name="Freeform 12"/>
                <p:cNvSpPr>
                  <a:spLocks/>
                </p:cNvSpPr>
                <p:nvPr/>
              </p:nvSpPr>
              <p:spPr bwMode="auto">
                <a:xfrm>
                  <a:off x="7086600" y="3046413"/>
                  <a:ext cx="9525" cy="11113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9"/>
                    </a:cxn>
                    <a:cxn ang="0">
                      <a:pos x="0" y="0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9">
                      <a:moveTo>
                        <a:pt x="7" y="6"/>
                      </a:moveTo>
                      <a:cubicBezTo>
                        <a:pt x="7" y="7"/>
                        <a:pt x="7" y="8"/>
                        <a:pt x="7" y="9"/>
                      </a:cubicBezTo>
                      <a:cubicBezTo>
                        <a:pt x="3" y="9"/>
                        <a:pt x="0" y="2"/>
                        <a:pt x="0" y="0"/>
                      </a:cubicBezTo>
                      <a:cubicBezTo>
                        <a:pt x="4" y="2"/>
                        <a:pt x="7" y="3"/>
                        <a:pt x="7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98" name="Freeform 13"/>
                <p:cNvSpPr>
                  <a:spLocks/>
                </p:cNvSpPr>
                <p:nvPr/>
              </p:nvSpPr>
              <p:spPr bwMode="auto">
                <a:xfrm>
                  <a:off x="7061200" y="3036888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5" y="6"/>
                    </a:cxn>
                    <a:cxn ang="0">
                      <a:pos x="12" y="7"/>
                    </a:cxn>
                    <a:cxn ang="0">
                      <a:pos x="0" y="0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7">
                      <a:moveTo>
                        <a:pt x="15" y="6"/>
                      </a:moveTo>
                      <a:cubicBezTo>
                        <a:pt x="14" y="6"/>
                        <a:pt x="13" y="7"/>
                        <a:pt x="12" y="7"/>
                      </a:cubicBezTo>
                      <a:cubicBezTo>
                        <a:pt x="7" y="7"/>
                        <a:pt x="0" y="5"/>
                        <a:pt x="0" y="0"/>
                      </a:cubicBezTo>
                      <a:cubicBezTo>
                        <a:pt x="7" y="0"/>
                        <a:pt x="11" y="1"/>
                        <a:pt x="15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99" name="Freeform 14"/>
                <p:cNvSpPr>
                  <a:spLocks/>
                </p:cNvSpPr>
                <p:nvPr/>
              </p:nvSpPr>
              <p:spPr bwMode="auto">
                <a:xfrm>
                  <a:off x="7064375" y="3013075"/>
                  <a:ext cx="17463" cy="19050"/>
                </a:xfrm>
                <a:custGeom>
                  <a:avLst/>
                  <a:gdLst/>
                  <a:ahLst/>
                  <a:cxnLst>
                    <a:cxn ang="0">
                      <a:pos x="13" y="14"/>
                    </a:cxn>
                    <a:cxn ang="0">
                      <a:pos x="0" y="0"/>
                    </a:cxn>
                    <a:cxn ang="0">
                      <a:pos x="13" y="14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1" y="3"/>
                        <a:pt x="0" y="0"/>
                      </a:cubicBezTo>
                      <a:cubicBezTo>
                        <a:pt x="6" y="3"/>
                        <a:pt x="11" y="7"/>
                        <a:pt x="1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00" name="Freeform 15"/>
                <p:cNvSpPr>
                  <a:spLocks/>
                </p:cNvSpPr>
                <p:nvPr/>
              </p:nvSpPr>
              <p:spPr bwMode="auto">
                <a:xfrm>
                  <a:off x="7027863" y="2998788"/>
                  <a:ext cx="23813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7" y="9"/>
                    </a:cxn>
                    <a:cxn ang="0">
                      <a:pos x="14" y="10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6" y="2"/>
                        <a:pt x="15" y="5"/>
                        <a:pt x="17" y="9"/>
                      </a:cubicBezTo>
                      <a:cubicBezTo>
                        <a:pt x="17" y="9"/>
                        <a:pt x="15" y="10"/>
                        <a:pt x="14" y="10"/>
                      </a:cubicBezTo>
                      <a:cubicBezTo>
                        <a:pt x="10" y="10"/>
                        <a:pt x="0" y="6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01" name="Freeform 16"/>
                <p:cNvSpPr>
                  <a:spLocks/>
                </p:cNvSpPr>
                <p:nvPr/>
              </p:nvSpPr>
              <p:spPr bwMode="auto">
                <a:xfrm>
                  <a:off x="7002463" y="2984500"/>
                  <a:ext cx="14288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7" y="6"/>
                    </a:cxn>
                    <a:cxn ang="0">
                      <a:pos x="0" y="2"/>
                    </a:cxn>
                    <a:cxn ang="0">
                      <a:pos x="3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5" y="3"/>
                        <a:pt x="8" y="2"/>
                        <a:pt x="11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3" y="2"/>
                        <a:pt x="3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02" name="Freeform 17"/>
                <p:cNvSpPr>
                  <a:spLocks/>
                </p:cNvSpPr>
                <p:nvPr/>
              </p:nvSpPr>
              <p:spPr bwMode="auto">
                <a:xfrm>
                  <a:off x="6800850" y="3594100"/>
                  <a:ext cx="63500" cy="65088"/>
                </a:xfrm>
                <a:custGeom>
                  <a:avLst/>
                  <a:gdLst/>
                  <a:ahLst/>
                  <a:cxnLst>
                    <a:cxn ang="0">
                      <a:pos x="24" y="7"/>
                    </a:cxn>
                    <a:cxn ang="0">
                      <a:pos x="43" y="3"/>
                    </a:cxn>
                    <a:cxn ang="0">
                      <a:pos x="48" y="16"/>
                    </a:cxn>
                    <a:cxn ang="0">
                      <a:pos x="27" y="49"/>
                    </a:cxn>
                    <a:cxn ang="0">
                      <a:pos x="0" y="7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48" h="49">
                      <a:moveTo>
                        <a:pt x="24" y="7"/>
                      </a:moveTo>
                      <a:cubicBezTo>
                        <a:pt x="30" y="7"/>
                        <a:pt x="37" y="5"/>
                        <a:pt x="43" y="3"/>
                      </a:cubicBezTo>
                      <a:cubicBezTo>
                        <a:pt x="45" y="8"/>
                        <a:pt x="48" y="11"/>
                        <a:pt x="48" y="16"/>
                      </a:cubicBezTo>
                      <a:cubicBezTo>
                        <a:pt x="48" y="26"/>
                        <a:pt x="36" y="49"/>
                        <a:pt x="27" y="49"/>
                      </a:cubicBezTo>
                      <a:cubicBezTo>
                        <a:pt x="14" y="49"/>
                        <a:pt x="0" y="16"/>
                        <a:pt x="0" y="7"/>
                      </a:cubicBezTo>
                      <a:cubicBezTo>
                        <a:pt x="0" y="0"/>
                        <a:pt x="24" y="7"/>
                        <a:pt x="24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03" name="Freeform 18"/>
                <p:cNvSpPr>
                  <a:spLocks/>
                </p:cNvSpPr>
                <p:nvPr/>
              </p:nvSpPr>
              <p:spPr bwMode="auto">
                <a:xfrm>
                  <a:off x="6275388" y="3057525"/>
                  <a:ext cx="676275" cy="509588"/>
                </a:xfrm>
                <a:custGeom>
                  <a:avLst/>
                  <a:gdLst/>
                  <a:ahLst/>
                  <a:cxnLst>
                    <a:cxn ang="0">
                      <a:pos x="508" y="232"/>
                    </a:cxn>
                    <a:cxn ang="0">
                      <a:pos x="501" y="272"/>
                    </a:cxn>
                    <a:cxn ang="0">
                      <a:pos x="478" y="312"/>
                    </a:cxn>
                    <a:cxn ang="0">
                      <a:pos x="465" y="351"/>
                    </a:cxn>
                    <a:cxn ang="0">
                      <a:pos x="398" y="370"/>
                    </a:cxn>
                    <a:cxn ang="0">
                      <a:pos x="335" y="350"/>
                    </a:cxn>
                    <a:cxn ang="0">
                      <a:pos x="329" y="330"/>
                    </a:cxn>
                    <a:cxn ang="0">
                      <a:pos x="314" y="333"/>
                    </a:cxn>
                    <a:cxn ang="0">
                      <a:pos x="313" y="315"/>
                    </a:cxn>
                    <a:cxn ang="0">
                      <a:pos x="301" y="329"/>
                    </a:cxn>
                    <a:cxn ang="0">
                      <a:pos x="310" y="292"/>
                    </a:cxn>
                    <a:cxn ang="0">
                      <a:pos x="278" y="315"/>
                    </a:cxn>
                    <a:cxn ang="0">
                      <a:pos x="214" y="276"/>
                    </a:cxn>
                    <a:cxn ang="0">
                      <a:pos x="131" y="308"/>
                    </a:cxn>
                    <a:cxn ang="0">
                      <a:pos x="93" y="311"/>
                    </a:cxn>
                    <a:cxn ang="0">
                      <a:pos x="22" y="310"/>
                    </a:cxn>
                    <a:cxn ang="0">
                      <a:pos x="23" y="262"/>
                    </a:cxn>
                    <a:cxn ang="0">
                      <a:pos x="2" y="204"/>
                    </a:cxn>
                    <a:cxn ang="0">
                      <a:pos x="9" y="204"/>
                    </a:cxn>
                    <a:cxn ang="0">
                      <a:pos x="3" y="176"/>
                    </a:cxn>
                    <a:cxn ang="0">
                      <a:pos x="8" y="145"/>
                    </a:cxn>
                    <a:cxn ang="0">
                      <a:pos x="32" y="132"/>
                    </a:cxn>
                    <a:cxn ang="0">
                      <a:pos x="114" y="95"/>
                    </a:cxn>
                    <a:cxn ang="0">
                      <a:pos x="119" y="76"/>
                    </a:cxn>
                    <a:cxn ang="0">
                      <a:pos x="131" y="71"/>
                    </a:cxn>
                    <a:cxn ang="0">
                      <a:pos x="150" y="50"/>
                    </a:cxn>
                    <a:cxn ang="0">
                      <a:pos x="187" y="58"/>
                    </a:cxn>
                    <a:cxn ang="0">
                      <a:pos x="203" y="56"/>
                    </a:cxn>
                    <a:cxn ang="0">
                      <a:pos x="211" y="30"/>
                    </a:cxn>
                    <a:cxn ang="0">
                      <a:pos x="244" y="17"/>
                    </a:cxn>
                    <a:cxn ang="0">
                      <a:pos x="276" y="19"/>
                    </a:cxn>
                    <a:cxn ang="0">
                      <a:pos x="297" y="23"/>
                    </a:cxn>
                    <a:cxn ang="0">
                      <a:pos x="281" y="54"/>
                    </a:cxn>
                    <a:cxn ang="0">
                      <a:pos x="295" y="68"/>
                    </a:cxn>
                    <a:cxn ang="0">
                      <a:pos x="341" y="90"/>
                    </a:cxn>
                    <a:cxn ang="0">
                      <a:pos x="359" y="15"/>
                    </a:cxn>
                    <a:cxn ang="0">
                      <a:pos x="381" y="28"/>
                    </a:cxn>
                    <a:cxn ang="0">
                      <a:pos x="400" y="50"/>
                    </a:cxn>
                    <a:cxn ang="0">
                      <a:pos x="419" y="104"/>
                    </a:cxn>
                    <a:cxn ang="0">
                      <a:pos x="457" y="146"/>
                    </a:cxn>
                    <a:cxn ang="0">
                      <a:pos x="497" y="185"/>
                    </a:cxn>
                  </a:cxnLst>
                  <a:rect l="0" t="0" r="r" b="b"/>
                  <a:pathLst>
                    <a:path w="508" h="383">
                      <a:moveTo>
                        <a:pt x="496" y="186"/>
                      </a:moveTo>
                      <a:cubicBezTo>
                        <a:pt x="503" y="195"/>
                        <a:pt x="508" y="219"/>
                        <a:pt x="508" y="232"/>
                      </a:cubicBezTo>
                      <a:cubicBezTo>
                        <a:pt x="508" y="242"/>
                        <a:pt x="505" y="256"/>
                        <a:pt x="501" y="260"/>
                      </a:cubicBezTo>
                      <a:cubicBezTo>
                        <a:pt x="501" y="272"/>
                        <a:pt x="501" y="272"/>
                        <a:pt x="501" y="272"/>
                      </a:cubicBezTo>
                      <a:cubicBezTo>
                        <a:pt x="499" y="276"/>
                        <a:pt x="500" y="277"/>
                        <a:pt x="498" y="281"/>
                      </a:cubicBezTo>
                      <a:cubicBezTo>
                        <a:pt x="490" y="293"/>
                        <a:pt x="482" y="298"/>
                        <a:pt x="478" y="312"/>
                      </a:cubicBezTo>
                      <a:cubicBezTo>
                        <a:pt x="474" y="322"/>
                        <a:pt x="465" y="336"/>
                        <a:pt x="465" y="352"/>
                      </a:cubicBezTo>
                      <a:cubicBezTo>
                        <a:pt x="465" y="351"/>
                        <a:pt x="465" y="351"/>
                        <a:pt x="465" y="351"/>
                      </a:cubicBezTo>
                      <a:cubicBezTo>
                        <a:pt x="460" y="371"/>
                        <a:pt x="424" y="362"/>
                        <a:pt x="420" y="383"/>
                      </a:cubicBezTo>
                      <a:cubicBezTo>
                        <a:pt x="417" y="382"/>
                        <a:pt x="399" y="372"/>
                        <a:pt x="398" y="370"/>
                      </a:cubicBezTo>
                      <a:cubicBezTo>
                        <a:pt x="388" y="371"/>
                        <a:pt x="392" y="379"/>
                        <a:pt x="381" y="379"/>
                      </a:cubicBezTo>
                      <a:cubicBezTo>
                        <a:pt x="363" y="379"/>
                        <a:pt x="335" y="368"/>
                        <a:pt x="335" y="350"/>
                      </a:cubicBezTo>
                      <a:cubicBezTo>
                        <a:pt x="335" y="343"/>
                        <a:pt x="329" y="338"/>
                        <a:pt x="329" y="332"/>
                      </a:cubicBezTo>
                      <a:cubicBezTo>
                        <a:pt x="329" y="332"/>
                        <a:pt x="329" y="330"/>
                        <a:pt x="329" y="330"/>
                      </a:cubicBezTo>
                      <a:cubicBezTo>
                        <a:pt x="325" y="332"/>
                        <a:pt x="323" y="332"/>
                        <a:pt x="320" y="333"/>
                      </a:cubicBezTo>
                      <a:cubicBezTo>
                        <a:pt x="314" y="333"/>
                        <a:pt x="314" y="333"/>
                        <a:pt x="314" y="333"/>
                      </a:cubicBezTo>
                      <a:cubicBezTo>
                        <a:pt x="316" y="330"/>
                        <a:pt x="318" y="328"/>
                        <a:pt x="318" y="323"/>
                      </a:cubicBezTo>
                      <a:cubicBezTo>
                        <a:pt x="318" y="318"/>
                        <a:pt x="315" y="316"/>
                        <a:pt x="313" y="315"/>
                      </a:cubicBezTo>
                      <a:cubicBezTo>
                        <a:pt x="313" y="316"/>
                        <a:pt x="312" y="318"/>
                        <a:pt x="312" y="319"/>
                      </a:cubicBezTo>
                      <a:cubicBezTo>
                        <a:pt x="308" y="321"/>
                        <a:pt x="308" y="329"/>
                        <a:pt x="301" y="329"/>
                      </a:cubicBezTo>
                      <a:cubicBezTo>
                        <a:pt x="299" y="329"/>
                        <a:pt x="297" y="326"/>
                        <a:pt x="297" y="324"/>
                      </a:cubicBezTo>
                      <a:cubicBezTo>
                        <a:pt x="308" y="322"/>
                        <a:pt x="310" y="299"/>
                        <a:pt x="310" y="292"/>
                      </a:cubicBezTo>
                      <a:cubicBezTo>
                        <a:pt x="302" y="300"/>
                        <a:pt x="291" y="323"/>
                        <a:pt x="281" y="323"/>
                      </a:cubicBezTo>
                      <a:cubicBezTo>
                        <a:pt x="276" y="323"/>
                        <a:pt x="278" y="315"/>
                        <a:pt x="278" y="315"/>
                      </a:cubicBezTo>
                      <a:cubicBezTo>
                        <a:pt x="275" y="315"/>
                        <a:pt x="265" y="294"/>
                        <a:pt x="262" y="289"/>
                      </a:cubicBezTo>
                      <a:cubicBezTo>
                        <a:pt x="254" y="280"/>
                        <a:pt x="228" y="276"/>
                        <a:pt x="214" y="276"/>
                      </a:cubicBezTo>
                      <a:cubicBezTo>
                        <a:pt x="198" y="276"/>
                        <a:pt x="195" y="283"/>
                        <a:pt x="185" y="286"/>
                      </a:cubicBezTo>
                      <a:cubicBezTo>
                        <a:pt x="163" y="293"/>
                        <a:pt x="135" y="285"/>
                        <a:pt x="131" y="308"/>
                      </a:cubicBezTo>
                      <a:cubicBezTo>
                        <a:pt x="122" y="309"/>
                        <a:pt x="115" y="311"/>
                        <a:pt x="105" y="311"/>
                      </a:cubicBezTo>
                      <a:cubicBezTo>
                        <a:pt x="98" y="307"/>
                        <a:pt x="98" y="311"/>
                        <a:pt x="93" y="311"/>
                      </a:cubicBezTo>
                      <a:cubicBezTo>
                        <a:pt x="77" y="311"/>
                        <a:pt x="71" y="326"/>
                        <a:pt x="51" y="326"/>
                      </a:cubicBezTo>
                      <a:cubicBezTo>
                        <a:pt x="43" y="326"/>
                        <a:pt x="22" y="316"/>
                        <a:pt x="22" y="310"/>
                      </a:cubicBezTo>
                      <a:cubicBezTo>
                        <a:pt x="22" y="303"/>
                        <a:pt x="32" y="300"/>
                        <a:pt x="32" y="290"/>
                      </a:cubicBezTo>
                      <a:cubicBezTo>
                        <a:pt x="32" y="277"/>
                        <a:pt x="26" y="270"/>
                        <a:pt x="23" y="262"/>
                      </a:cubicBezTo>
                      <a:cubicBezTo>
                        <a:pt x="18" y="243"/>
                        <a:pt x="17" y="237"/>
                        <a:pt x="11" y="220"/>
                      </a:cubicBezTo>
                      <a:cubicBezTo>
                        <a:pt x="9" y="213"/>
                        <a:pt x="0" y="211"/>
                        <a:pt x="2" y="204"/>
                      </a:cubicBezTo>
                      <a:cubicBezTo>
                        <a:pt x="3" y="202"/>
                        <a:pt x="3" y="201"/>
                        <a:pt x="5" y="198"/>
                      </a:cubicBezTo>
                      <a:cubicBezTo>
                        <a:pt x="6" y="201"/>
                        <a:pt x="7" y="203"/>
                        <a:pt x="9" y="204"/>
                      </a:cubicBezTo>
                      <a:cubicBezTo>
                        <a:pt x="10" y="202"/>
                        <a:pt x="9" y="201"/>
                        <a:pt x="9" y="198"/>
                      </a:cubicBezTo>
                      <a:cubicBezTo>
                        <a:pt x="9" y="192"/>
                        <a:pt x="3" y="187"/>
                        <a:pt x="3" y="176"/>
                      </a:cubicBezTo>
                      <a:cubicBezTo>
                        <a:pt x="3" y="162"/>
                        <a:pt x="3" y="161"/>
                        <a:pt x="3" y="150"/>
                      </a:cubicBezTo>
                      <a:cubicBezTo>
                        <a:pt x="3" y="146"/>
                        <a:pt x="7" y="146"/>
                        <a:pt x="8" y="145"/>
                      </a:cubicBezTo>
                      <a:cubicBezTo>
                        <a:pt x="9" y="146"/>
                        <a:pt x="9" y="148"/>
                        <a:pt x="9" y="149"/>
                      </a:cubicBezTo>
                      <a:cubicBezTo>
                        <a:pt x="17" y="148"/>
                        <a:pt x="27" y="137"/>
                        <a:pt x="32" y="132"/>
                      </a:cubicBezTo>
                      <a:cubicBezTo>
                        <a:pt x="37" y="127"/>
                        <a:pt x="53" y="126"/>
                        <a:pt x="62" y="125"/>
                      </a:cubicBezTo>
                      <a:cubicBezTo>
                        <a:pt x="78" y="122"/>
                        <a:pt x="114" y="110"/>
                        <a:pt x="114" y="95"/>
                      </a:cubicBezTo>
                      <a:cubicBezTo>
                        <a:pt x="114" y="92"/>
                        <a:pt x="114" y="90"/>
                        <a:pt x="114" y="87"/>
                      </a:cubicBezTo>
                      <a:cubicBezTo>
                        <a:pt x="114" y="83"/>
                        <a:pt x="115" y="79"/>
                        <a:pt x="119" y="76"/>
                      </a:cubicBezTo>
                      <a:cubicBezTo>
                        <a:pt x="122" y="80"/>
                        <a:pt x="124" y="82"/>
                        <a:pt x="126" y="85"/>
                      </a:cubicBezTo>
                      <a:cubicBezTo>
                        <a:pt x="131" y="82"/>
                        <a:pt x="129" y="75"/>
                        <a:pt x="131" y="71"/>
                      </a:cubicBezTo>
                      <a:cubicBezTo>
                        <a:pt x="134" y="72"/>
                        <a:pt x="137" y="74"/>
                        <a:pt x="140" y="74"/>
                      </a:cubicBezTo>
                      <a:cubicBezTo>
                        <a:pt x="140" y="62"/>
                        <a:pt x="149" y="60"/>
                        <a:pt x="150" y="50"/>
                      </a:cubicBezTo>
                      <a:cubicBezTo>
                        <a:pt x="162" y="50"/>
                        <a:pt x="164" y="41"/>
                        <a:pt x="173" y="41"/>
                      </a:cubicBezTo>
                      <a:cubicBezTo>
                        <a:pt x="181" y="41"/>
                        <a:pt x="186" y="50"/>
                        <a:pt x="187" y="58"/>
                      </a:cubicBezTo>
                      <a:cubicBezTo>
                        <a:pt x="189" y="55"/>
                        <a:pt x="192" y="53"/>
                        <a:pt x="196" y="53"/>
                      </a:cubicBezTo>
                      <a:cubicBezTo>
                        <a:pt x="198" y="53"/>
                        <a:pt x="202" y="56"/>
                        <a:pt x="203" y="56"/>
                      </a:cubicBezTo>
                      <a:cubicBezTo>
                        <a:pt x="205" y="52"/>
                        <a:pt x="204" y="49"/>
                        <a:pt x="204" y="45"/>
                      </a:cubicBezTo>
                      <a:cubicBezTo>
                        <a:pt x="204" y="39"/>
                        <a:pt x="211" y="36"/>
                        <a:pt x="211" y="30"/>
                      </a:cubicBezTo>
                      <a:cubicBezTo>
                        <a:pt x="211" y="24"/>
                        <a:pt x="228" y="20"/>
                        <a:pt x="236" y="20"/>
                      </a:cubicBezTo>
                      <a:cubicBezTo>
                        <a:pt x="239" y="20"/>
                        <a:pt x="243" y="17"/>
                        <a:pt x="244" y="17"/>
                      </a:cubicBezTo>
                      <a:cubicBezTo>
                        <a:pt x="241" y="13"/>
                        <a:pt x="237" y="11"/>
                        <a:pt x="236" y="7"/>
                      </a:cubicBezTo>
                      <a:cubicBezTo>
                        <a:pt x="251" y="13"/>
                        <a:pt x="260" y="19"/>
                        <a:pt x="276" y="19"/>
                      </a:cubicBezTo>
                      <a:cubicBezTo>
                        <a:pt x="281" y="19"/>
                        <a:pt x="283" y="15"/>
                        <a:pt x="288" y="15"/>
                      </a:cubicBezTo>
                      <a:cubicBezTo>
                        <a:pt x="291" y="15"/>
                        <a:pt x="297" y="20"/>
                        <a:pt x="297" y="23"/>
                      </a:cubicBezTo>
                      <a:cubicBezTo>
                        <a:pt x="297" y="29"/>
                        <a:pt x="290" y="30"/>
                        <a:pt x="287" y="32"/>
                      </a:cubicBezTo>
                      <a:cubicBezTo>
                        <a:pt x="281" y="54"/>
                        <a:pt x="281" y="54"/>
                        <a:pt x="281" y="54"/>
                      </a:cubicBezTo>
                      <a:cubicBezTo>
                        <a:pt x="281" y="58"/>
                        <a:pt x="288" y="57"/>
                        <a:pt x="290" y="59"/>
                      </a:cubicBezTo>
                      <a:cubicBezTo>
                        <a:pt x="293" y="60"/>
                        <a:pt x="293" y="67"/>
                        <a:pt x="295" y="68"/>
                      </a:cubicBezTo>
                      <a:cubicBezTo>
                        <a:pt x="306" y="72"/>
                        <a:pt x="313" y="74"/>
                        <a:pt x="324" y="79"/>
                      </a:cubicBezTo>
                      <a:cubicBezTo>
                        <a:pt x="330" y="81"/>
                        <a:pt x="333" y="90"/>
                        <a:pt x="341" y="90"/>
                      </a:cubicBezTo>
                      <a:cubicBezTo>
                        <a:pt x="355" y="90"/>
                        <a:pt x="357" y="64"/>
                        <a:pt x="359" y="54"/>
                      </a:cubicBezTo>
                      <a:cubicBezTo>
                        <a:pt x="359" y="15"/>
                        <a:pt x="359" y="15"/>
                        <a:pt x="359" y="15"/>
                      </a:cubicBezTo>
                      <a:cubicBezTo>
                        <a:pt x="366" y="9"/>
                        <a:pt x="364" y="4"/>
                        <a:pt x="372" y="0"/>
                      </a:cubicBezTo>
                      <a:cubicBezTo>
                        <a:pt x="373" y="11"/>
                        <a:pt x="379" y="19"/>
                        <a:pt x="381" y="28"/>
                      </a:cubicBezTo>
                      <a:cubicBezTo>
                        <a:pt x="383" y="34"/>
                        <a:pt x="381" y="42"/>
                        <a:pt x="386" y="45"/>
                      </a:cubicBezTo>
                      <a:cubicBezTo>
                        <a:pt x="390" y="47"/>
                        <a:pt x="399" y="49"/>
                        <a:pt x="400" y="50"/>
                      </a:cubicBezTo>
                      <a:cubicBezTo>
                        <a:pt x="406" y="54"/>
                        <a:pt x="406" y="68"/>
                        <a:pt x="408" y="75"/>
                      </a:cubicBezTo>
                      <a:cubicBezTo>
                        <a:pt x="412" y="87"/>
                        <a:pt x="415" y="93"/>
                        <a:pt x="419" y="104"/>
                      </a:cubicBezTo>
                      <a:cubicBezTo>
                        <a:pt x="422" y="114"/>
                        <a:pt x="441" y="118"/>
                        <a:pt x="449" y="126"/>
                      </a:cubicBezTo>
                      <a:cubicBezTo>
                        <a:pt x="454" y="131"/>
                        <a:pt x="455" y="139"/>
                        <a:pt x="457" y="146"/>
                      </a:cubicBezTo>
                      <a:cubicBezTo>
                        <a:pt x="459" y="151"/>
                        <a:pt x="466" y="151"/>
                        <a:pt x="471" y="151"/>
                      </a:cubicBezTo>
                      <a:cubicBezTo>
                        <a:pt x="471" y="169"/>
                        <a:pt x="488" y="176"/>
                        <a:pt x="497" y="185"/>
                      </a:cubicBezTo>
                      <a:lnTo>
                        <a:pt x="496" y="1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04" name="Freeform 19"/>
                <p:cNvSpPr>
                  <a:spLocks/>
                </p:cNvSpPr>
                <p:nvPr/>
              </p:nvSpPr>
              <p:spPr bwMode="auto">
                <a:xfrm>
                  <a:off x="7043738" y="3598863"/>
                  <a:ext cx="127000" cy="125413"/>
                </a:xfrm>
                <a:custGeom>
                  <a:avLst/>
                  <a:gdLst/>
                  <a:ahLst/>
                  <a:cxnLst>
                    <a:cxn ang="0">
                      <a:pos x="58" y="26"/>
                    </a:cxn>
                    <a:cxn ang="0">
                      <a:pos x="59" y="22"/>
                    </a:cxn>
                    <a:cxn ang="0">
                      <a:pos x="67" y="17"/>
                    </a:cxn>
                    <a:cxn ang="0">
                      <a:pos x="67" y="14"/>
                    </a:cxn>
                    <a:cxn ang="0">
                      <a:pos x="78" y="0"/>
                    </a:cxn>
                    <a:cxn ang="0">
                      <a:pos x="81" y="4"/>
                    </a:cxn>
                    <a:cxn ang="0">
                      <a:pos x="83" y="10"/>
                    </a:cxn>
                    <a:cxn ang="0">
                      <a:pos x="90" y="6"/>
                    </a:cxn>
                    <a:cxn ang="0">
                      <a:pos x="94" y="8"/>
                    </a:cxn>
                    <a:cxn ang="0">
                      <a:pos x="96" y="15"/>
                    </a:cxn>
                    <a:cxn ang="0">
                      <a:pos x="79" y="37"/>
                    </a:cxn>
                    <a:cxn ang="0">
                      <a:pos x="79" y="50"/>
                    </a:cxn>
                    <a:cxn ang="0">
                      <a:pos x="63" y="53"/>
                    </a:cxn>
                    <a:cxn ang="0">
                      <a:pos x="49" y="84"/>
                    </a:cxn>
                    <a:cxn ang="0">
                      <a:pos x="32" y="94"/>
                    </a:cxn>
                    <a:cxn ang="0">
                      <a:pos x="23" y="92"/>
                    </a:cxn>
                    <a:cxn ang="0">
                      <a:pos x="3" y="83"/>
                    </a:cxn>
                    <a:cxn ang="0">
                      <a:pos x="0" y="81"/>
                    </a:cxn>
                    <a:cxn ang="0">
                      <a:pos x="18" y="57"/>
                    </a:cxn>
                    <a:cxn ang="0">
                      <a:pos x="25" y="51"/>
                    </a:cxn>
                    <a:cxn ang="0">
                      <a:pos x="50" y="37"/>
                    </a:cxn>
                    <a:cxn ang="0">
                      <a:pos x="58" y="26"/>
                    </a:cxn>
                  </a:cxnLst>
                  <a:rect l="0" t="0" r="r" b="b"/>
                  <a:pathLst>
                    <a:path w="96" h="94">
                      <a:moveTo>
                        <a:pt x="58" y="26"/>
                      </a:moveTo>
                      <a:cubicBezTo>
                        <a:pt x="58" y="26"/>
                        <a:pt x="58" y="23"/>
                        <a:pt x="59" y="22"/>
                      </a:cubicBezTo>
                      <a:cubicBezTo>
                        <a:pt x="60" y="18"/>
                        <a:pt x="63" y="17"/>
                        <a:pt x="67" y="17"/>
                      </a:cubicBezTo>
                      <a:cubicBezTo>
                        <a:pt x="67" y="16"/>
                        <a:pt x="67" y="15"/>
                        <a:pt x="67" y="14"/>
                      </a:cubicBezTo>
                      <a:cubicBezTo>
                        <a:pt x="67" y="8"/>
                        <a:pt x="74" y="2"/>
                        <a:pt x="78" y="0"/>
                      </a:cubicBezTo>
                      <a:cubicBezTo>
                        <a:pt x="78" y="3"/>
                        <a:pt x="79" y="4"/>
                        <a:pt x="81" y="4"/>
                      </a:cubicBezTo>
                      <a:cubicBezTo>
                        <a:pt x="81" y="7"/>
                        <a:pt x="80" y="10"/>
                        <a:pt x="83" y="10"/>
                      </a:cubicBezTo>
                      <a:cubicBezTo>
                        <a:pt x="86" y="10"/>
                        <a:pt x="88" y="7"/>
                        <a:pt x="90" y="6"/>
                      </a:cubicBezTo>
                      <a:cubicBezTo>
                        <a:pt x="91" y="8"/>
                        <a:pt x="92" y="8"/>
                        <a:pt x="94" y="8"/>
                      </a:cubicBezTo>
                      <a:cubicBezTo>
                        <a:pt x="94" y="12"/>
                        <a:pt x="94" y="14"/>
                        <a:pt x="96" y="15"/>
                      </a:cubicBezTo>
                      <a:cubicBezTo>
                        <a:pt x="95" y="21"/>
                        <a:pt x="86" y="37"/>
                        <a:pt x="79" y="37"/>
                      </a:cubicBezTo>
                      <a:cubicBezTo>
                        <a:pt x="78" y="43"/>
                        <a:pt x="80" y="45"/>
                        <a:pt x="79" y="50"/>
                      </a:cubicBezTo>
                      <a:cubicBezTo>
                        <a:pt x="77" y="50"/>
                        <a:pt x="66" y="53"/>
                        <a:pt x="63" y="53"/>
                      </a:cubicBezTo>
                      <a:cubicBezTo>
                        <a:pt x="61" y="58"/>
                        <a:pt x="49" y="84"/>
                        <a:pt x="49" y="84"/>
                      </a:cubicBezTo>
                      <a:cubicBezTo>
                        <a:pt x="45" y="88"/>
                        <a:pt x="37" y="94"/>
                        <a:pt x="32" y="94"/>
                      </a:cubicBezTo>
                      <a:cubicBezTo>
                        <a:pt x="30" y="94"/>
                        <a:pt x="25" y="92"/>
                        <a:pt x="23" y="92"/>
                      </a:cubicBezTo>
                      <a:cubicBezTo>
                        <a:pt x="20" y="92"/>
                        <a:pt x="3" y="85"/>
                        <a:pt x="3" y="83"/>
                      </a:cubicBezTo>
                      <a:cubicBezTo>
                        <a:pt x="2" y="83"/>
                        <a:pt x="0" y="82"/>
                        <a:pt x="0" y="81"/>
                      </a:cubicBezTo>
                      <a:cubicBezTo>
                        <a:pt x="0" y="70"/>
                        <a:pt x="14" y="64"/>
                        <a:pt x="18" y="57"/>
                      </a:cubicBezTo>
                      <a:cubicBezTo>
                        <a:pt x="20" y="54"/>
                        <a:pt x="22" y="51"/>
                        <a:pt x="25" y="51"/>
                      </a:cubicBezTo>
                      <a:cubicBezTo>
                        <a:pt x="36" y="51"/>
                        <a:pt x="42" y="40"/>
                        <a:pt x="50" y="37"/>
                      </a:cubicBezTo>
                      <a:cubicBezTo>
                        <a:pt x="52" y="36"/>
                        <a:pt x="58" y="26"/>
                        <a:pt x="58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05" name="Freeform 20"/>
                <p:cNvSpPr>
                  <a:spLocks/>
                </p:cNvSpPr>
                <p:nvPr/>
              </p:nvSpPr>
              <p:spPr bwMode="auto">
                <a:xfrm>
                  <a:off x="7148513" y="3476625"/>
                  <a:ext cx="93663" cy="139700"/>
                </a:xfrm>
                <a:custGeom>
                  <a:avLst/>
                  <a:gdLst/>
                  <a:ahLst/>
                  <a:cxnLst>
                    <a:cxn ang="0">
                      <a:pos x="22" y="40"/>
                    </a:cxn>
                    <a:cxn ang="0">
                      <a:pos x="17" y="31"/>
                    </a:cxn>
                    <a:cxn ang="0">
                      <a:pos x="19" y="27"/>
                    </a:cxn>
                    <a:cxn ang="0">
                      <a:pos x="0" y="0"/>
                    </a:cxn>
                    <a:cxn ang="0">
                      <a:pos x="16" y="12"/>
                    </a:cxn>
                    <a:cxn ang="0">
                      <a:pos x="22" y="19"/>
                    </a:cxn>
                    <a:cxn ang="0">
                      <a:pos x="20" y="22"/>
                    </a:cxn>
                    <a:cxn ang="0">
                      <a:pos x="27" y="37"/>
                    </a:cxn>
                    <a:cxn ang="0">
                      <a:pos x="30" y="37"/>
                    </a:cxn>
                    <a:cxn ang="0">
                      <a:pos x="34" y="32"/>
                    </a:cxn>
                    <a:cxn ang="0">
                      <a:pos x="37" y="32"/>
                    </a:cxn>
                    <a:cxn ang="0">
                      <a:pos x="53" y="50"/>
                    </a:cxn>
                    <a:cxn ang="0">
                      <a:pos x="68" y="46"/>
                    </a:cxn>
                    <a:cxn ang="0">
                      <a:pos x="71" y="48"/>
                    </a:cxn>
                    <a:cxn ang="0">
                      <a:pos x="63" y="71"/>
                    </a:cxn>
                    <a:cxn ang="0">
                      <a:pos x="61" y="68"/>
                    </a:cxn>
                    <a:cxn ang="0">
                      <a:pos x="60" y="70"/>
                    </a:cxn>
                    <a:cxn ang="0">
                      <a:pos x="51" y="75"/>
                    </a:cxn>
                    <a:cxn ang="0">
                      <a:pos x="52" y="80"/>
                    </a:cxn>
                    <a:cxn ang="0">
                      <a:pos x="46" y="89"/>
                    </a:cxn>
                    <a:cxn ang="0">
                      <a:pos x="30" y="104"/>
                    </a:cxn>
                    <a:cxn ang="0">
                      <a:pos x="23" y="98"/>
                    </a:cxn>
                    <a:cxn ang="0">
                      <a:pos x="29" y="86"/>
                    </a:cxn>
                    <a:cxn ang="0">
                      <a:pos x="12" y="72"/>
                    </a:cxn>
                    <a:cxn ang="0">
                      <a:pos x="19" y="65"/>
                    </a:cxn>
                    <a:cxn ang="0">
                      <a:pos x="24" y="48"/>
                    </a:cxn>
                    <a:cxn ang="0">
                      <a:pos x="22" y="38"/>
                    </a:cxn>
                    <a:cxn ang="0">
                      <a:pos x="22" y="38"/>
                    </a:cxn>
                    <a:cxn ang="0">
                      <a:pos x="22" y="40"/>
                    </a:cxn>
                  </a:cxnLst>
                  <a:rect l="0" t="0" r="r" b="b"/>
                  <a:pathLst>
                    <a:path w="71" h="104">
                      <a:moveTo>
                        <a:pt x="22" y="40"/>
                      </a:moveTo>
                      <a:cubicBezTo>
                        <a:pt x="21" y="36"/>
                        <a:pt x="17" y="35"/>
                        <a:pt x="17" y="31"/>
                      </a:cubicBezTo>
                      <a:cubicBezTo>
                        <a:pt x="17" y="30"/>
                        <a:pt x="18" y="28"/>
                        <a:pt x="19" y="27"/>
                      </a:cubicBezTo>
                      <a:cubicBezTo>
                        <a:pt x="8" y="25"/>
                        <a:pt x="2" y="11"/>
                        <a:pt x="0" y="0"/>
                      </a:cubicBezTo>
                      <a:cubicBezTo>
                        <a:pt x="4" y="7"/>
                        <a:pt x="12" y="8"/>
                        <a:pt x="16" y="12"/>
                      </a:cubicBezTo>
                      <a:cubicBezTo>
                        <a:pt x="19" y="15"/>
                        <a:pt x="19" y="18"/>
                        <a:pt x="22" y="19"/>
                      </a:cubicBezTo>
                      <a:cubicBezTo>
                        <a:pt x="21" y="21"/>
                        <a:pt x="20" y="21"/>
                        <a:pt x="20" y="22"/>
                      </a:cubicBezTo>
                      <a:cubicBezTo>
                        <a:pt x="20" y="25"/>
                        <a:pt x="25" y="34"/>
                        <a:pt x="27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4"/>
                        <a:pt x="32" y="32"/>
                        <a:pt x="34" y="32"/>
                      </a:cubicBezTo>
                      <a:cubicBezTo>
                        <a:pt x="35" y="32"/>
                        <a:pt x="36" y="32"/>
                        <a:pt x="37" y="32"/>
                      </a:cubicBezTo>
                      <a:cubicBezTo>
                        <a:pt x="37" y="44"/>
                        <a:pt x="42" y="50"/>
                        <a:pt x="53" y="50"/>
                      </a:cubicBezTo>
                      <a:cubicBezTo>
                        <a:pt x="61" y="50"/>
                        <a:pt x="61" y="46"/>
                        <a:pt x="68" y="46"/>
                      </a:cubicBezTo>
                      <a:cubicBezTo>
                        <a:pt x="69" y="46"/>
                        <a:pt x="71" y="47"/>
                        <a:pt x="71" y="48"/>
                      </a:cubicBezTo>
                      <a:cubicBezTo>
                        <a:pt x="65" y="55"/>
                        <a:pt x="67" y="64"/>
                        <a:pt x="63" y="71"/>
                      </a:cubicBezTo>
                      <a:cubicBezTo>
                        <a:pt x="61" y="68"/>
                        <a:pt x="61" y="68"/>
                        <a:pt x="61" y="68"/>
                      </a:cubicBezTo>
                      <a:cubicBezTo>
                        <a:pt x="60" y="68"/>
                        <a:pt x="60" y="70"/>
                        <a:pt x="60" y="70"/>
                      </a:cubicBezTo>
                      <a:cubicBezTo>
                        <a:pt x="55" y="71"/>
                        <a:pt x="51" y="72"/>
                        <a:pt x="51" y="75"/>
                      </a:cubicBezTo>
                      <a:cubicBezTo>
                        <a:pt x="51" y="77"/>
                        <a:pt x="52" y="78"/>
                        <a:pt x="52" y="80"/>
                      </a:cubicBezTo>
                      <a:cubicBezTo>
                        <a:pt x="52" y="83"/>
                        <a:pt x="47" y="87"/>
                        <a:pt x="46" y="89"/>
                      </a:cubicBezTo>
                      <a:cubicBezTo>
                        <a:pt x="42" y="95"/>
                        <a:pt x="39" y="104"/>
                        <a:pt x="30" y="104"/>
                      </a:cubicBezTo>
                      <a:cubicBezTo>
                        <a:pt x="26" y="104"/>
                        <a:pt x="23" y="102"/>
                        <a:pt x="23" y="98"/>
                      </a:cubicBezTo>
                      <a:cubicBezTo>
                        <a:pt x="23" y="93"/>
                        <a:pt x="29" y="91"/>
                        <a:pt x="29" y="86"/>
                      </a:cubicBezTo>
                      <a:cubicBezTo>
                        <a:pt x="29" y="77"/>
                        <a:pt x="12" y="80"/>
                        <a:pt x="12" y="72"/>
                      </a:cubicBezTo>
                      <a:cubicBezTo>
                        <a:pt x="12" y="68"/>
                        <a:pt x="16" y="67"/>
                        <a:pt x="19" y="65"/>
                      </a:cubicBezTo>
                      <a:cubicBezTo>
                        <a:pt x="23" y="61"/>
                        <a:pt x="24" y="55"/>
                        <a:pt x="24" y="48"/>
                      </a:cubicBezTo>
                      <a:cubicBezTo>
                        <a:pt x="24" y="44"/>
                        <a:pt x="22" y="40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lnTo>
                        <a:pt x="22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06" name="Freeform 116"/>
                <p:cNvSpPr>
                  <a:spLocks/>
                </p:cNvSpPr>
                <p:nvPr/>
              </p:nvSpPr>
              <p:spPr bwMode="auto">
                <a:xfrm>
                  <a:off x="6856413" y="3582988"/>
                  <a:ext cx="6350" cy="952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4" y="7"/>
                    </a:cxn>
                    <a:cxn ang="0">
                      <a:pos x="0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">
                      <a:moveTo>
                        <a:pt x="5" y="0"/>
                      </a:moveTo>
                      <a:cubicBezTo>
                        <a:pt x="5" y="4"/>
                        <a:pt x="4" y="5"/>
                        <a:pt x="4" y="7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2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07" name="Freeform 117"/>
                <p:cNvSpPr>
                  <a:spLocks/>
                </p:cNvSpPr>
                <p:nvPr/>
              </p:nvSpPr>
              <p:spPr bwMode="auto">
                <a:xfrm>
                  <a:off x="6664325" y="3500438"/>
                  <a:ext cx="22225" cy="11113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4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8">
                      <a:moveTo>
                        <a:pt x="16" y="4"/>
                      </a:moveTo>
                      <a:cubicBezTo>
                        <a:pt x="11" y="7"/>
                        <a:pt x="4" y="8"/>
                        <a:pt x="0" y="4"/>
                      </a:cubicBezTo>
                      <a:cubicBezTo>
                        <a:pt x="9" y="0"/>
                        <a:pt x="10" y="0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108" name="Freeform 118"/>
                <p:cNvSpPr>
                  <a:spLocks/>
                </p:cNvSpPr>
                <p:nvPr/>
              </p:nvSpPr>
              <p:spPr bwMode="auto">
                <a:xfrm>
                  <a:off x="6556375" y="3065463"/>
                  <a:ext cx="22225" cy="9525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17" y="7"/>
                    </a:cxn>
                    <a:cxn ang="0">
                      <a:pos x="13" y="7"/>
                    </a:cxn>
                    <a:cxn ang="0">
                      <a:pos x="0" y="3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17" h="7">
                      <a:moveTo>
                        <a:pt x="17" y="1"/>
                      </a:move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6" y="7"/>
                        <a:pt x="14" y="7"/>
                        <a:pt x="13" y="7"/>
                      </a:cubicBezTo>
                      <a:cubicBezTo>
                        <a:pt x="8" y="7"/>
                        <a:pt x="2" y="5"/>
                        <a:pt x="0" y="3"/>
                      </a:cubicBezTo>
                      <a:cubicBezTo>
                        <a:pt x="8" y="1"/>
                        <a:pt x="11" y="0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52400" tIns="76200" rIns="152400" bIns="7620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80" dirty="0">
                    <a:latin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23" name="Group 383"/>
            <p:cNvGrpSpPr/>
            <p:nvPr/>
          </p:nvGrpSpPr>
          <p:grpSpPr>
            <a:xfrm>
              <a:off x="2422471" y="2989656"/>
              <a:ext cx="2063711" cy="1458631"/>
              <a:chOff x="4713288" y="1038225"/>
              <a:chExt cx="2847975" cy="2012950"/>
            </a:xfrm>
            <a:solidFill>
              <a:srgbClr val="BFBFBF"/>
            </a:solidFill>
          </p:grpSpPr>
          <p:sp>
            <p:nvSpPr>
              <p:cNvPr id="24" name="Freeform 101"/>
              <p:cNvSpPr>
                <a:spLocks/>
              </p:cNvSpPr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Freeform 102"/>
              <p:cNvSpPr>
                <a:spLocks/>
              </p:cNvSpPr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Freeform 103"/>
              <p:cNvSpPr>
                <a:spLocks/>
              </p:cNvSpPr>
              <p:nvPr/>
            </p:nvSpPr>
            <p:spPr bwMode="auto">
              <a:xfrm>
                <a:off x="5397500" y="2195513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7" name="Freeform 104"/>
              <p:cNvSpPr>
                <a:spLocks/>
              </p:cNvSpPr>
              <p:nvPr/>
            </p:nvSpPr>
            <p:spPr bwMode="auto">
              <a:xfrm>
                <a:off x="5975350" y="2781300"/>
                <a:ext cx="177800" cy="192088"/>
              </a:xfrm>
              <a:custGeom>
                <a:avLst/>
                <a:gdLst/>
                <a:ahLst/>
                <a:cxnLst>
                  <a:cxn ang="0">
                    <a:pos x="59" y="74"/>
                  </a:cxn>
                  <a:cxn ang="0">
                    <a:pos x="58" y="70"/>
                  </a:cxn>
                  <a:cxn ang="0">
                    <a:pos x="51" y="68"/>
                  </a:cxn>
                  <a:cxn ang="0">
                    <a:pos x="45" y="53"/>
                  </a:cxn>
                  <a:cxn ang="0">
                    <a:pos x="28" y="38"/>
                  </a:cxn>
                  <a:cxn ang="0">
                    <a:pos x="22" y="25"/>
                  </a:cxn>
                  <a:cxn ang="0">
                    <a:pos x="11" y="2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4"/>
                  </a:cxn>
                  <a:cxn ang="0">
                    <a:pos x="26" y="4"/>
                  </a:cxn>
                  <a:cxn ang="0">
                    <a:pos x="42" y="20"/>
                  </a:cxn>
                  <a:cxn ang="0">
                    <a:pos x="47" y="23"/>
                  </a:cxn>
                  <a:cxn ang="0">
                    <a:pos x="61" y="35"/>
                  </a:cxn>
                  <a:cxn ang="0">
                    <a:pos x="86" y="53"/>
                  </a:cxn>
                  <a:cxn ang="0">
                    <a:pos x="101" y="64"/>
                  </a:cxn>
                  <a:cxn ang="0">
                    <a:pos x="100" y="66"/>
                  </a:cxn>
                  <a:cxn ang="0">
                    <a:pos x="103" y="66"/>
                  </a:cxn>
                  <a:cxn ang="0">
                    <a:pos x="107" y="70"/>
                  </a:cxn>
                  <a:cxn ang="0">
                    <a:pos x="105" y="74"/>
                  </a:cxn>
                  <a:cxn ang="0">
                    <a:pos x="114" y="81"/>
                  </a:cxn>
                  <a:cxn ang="0">
                    <a:pos x="124" y="98"/>
                  </a:cxn>
                  <a:cxn ang="0">
                    <a:pos x="133" y="106"/>
                  </a:cxn>
                  <a:cxn ang="0">
                    <a:pos x="133" y="125"/>
                  </a:cxn>
                  <a:cxn ang="0">
                    <a:pos x="131" y="138"/>
                  </a:cxn>
                  <a:cxn ang="0">
                    <a:pos x="119" y="144"/>
                  </a:cxn>
                  <a:cxn ang="0">
                    <a:pos x="108" y="132"/>
                  </a:cxn>
                  <a:cxn ang="0">
                    <a:pos x="84" y="112"/>
                  </a:cxn>
                  <a:cxn ang="0">
                    <a:pos x="67" y="85"/>
                  </a:cxn>
                  <a:cxn ang="0">
                    <a:pos x="59" y="74"/>
                  </a:cxn>
                </a:cxnLst>
                <a:rect l="0" t="0" r="r" b="b"/>
                <a:pathLst>
                  <a:path w="133" h="144">
                    <a:moveTo>
                      <a:pt x="59" y="74"/>
                    </a:moveTo>
                    <a:cubicBezTo>
                      <a:pt x="58" y="74"/>
                      <a:pt x="59" y="72"/>
                      <a:pt x="58" y="70"/>
                    </a:cubicBezTo>
                    <a:cubicBezTo>
                      <a:pt x="57" y="69"/>
                      <a:pt x="52" y="69"/>
                      <a:pt x="51" y="68"/>
                    </a:cubicBezTo>
                    <a:cubicBezTo>
                      <a:pt x="49" y="67"/>
                      <a:pt x="45" y="56"/>
                      <a:pt x="45" y="53"/>
                    </a:cubicBezTo>
                    <a:cubicBezTo>
                      <a:pt x="41" y="43"/>
                      <a:pt x="31" y="44"/>
                      <a:pt x="28" y="38"/>
                    </a:cubicBezTo>
                    <a:cubicBezTo>
                      <a:pt x="26" y="33"/>
                      <a:pt x="24" y="30"/>
                      <a:pt x="22" y="25"/>
                    </a:cubicBezTo>
                    <a:cubicBezTo>
                      <a:pt x="20" y="21"/>
                      <a:pt x="15" y="22"/>
                      <a:pt x="11" y="21"/>
                    </a:cubicBezTo>
                    <a:cubicBezTo>
                      <a:pt x="8" y="20"/>
                      <a:pt x="1" y="8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0"/>
                      <a:pt x="8" y="2"/>
                      <a:pt x="11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5" y="7"/>
                      <a:pt x="38" y="13"/>
                      <a:pt x="42" y="20"/>
                    </a:cubicBezTo>
                    <a:cubicBezTo>
                      <a:pt x="43" y="23"/>
                      <a:pt x="45" y="22"/>
                      <a:pt x="47" y="23"/>
                    </a:cubicBezTo>
                    <a:cubicBezTo>
                      <a:pt x="53" y="25"/>
                      <a:pt x="56" y="30"/>
                      <a:pt x="61" y="35"/>
                    </a:cubicBezTo>
                    <a:cubicBezTo>
                      <a:pt x="69" y="43"/>
                      <a:pt x="74" y="49"/>
                      <a:pt x="86" y="53"/>
                    </a:cubicBezTo>
                    <a:cubicBezTo>
                      <a:pt x="93" y="55"/>
                      <a:pt x="101" y="57"/>
                      <a:pt x="101" y="64"/>
                    </a:cubicBezTo>
                    <a:cubicBezTo>
                      <a:pt x="101" y="64"/>
                      <a:pt x="100" y="65"/>
                      <a:pt x="100" y="66"/>
                    </a:cubicBezTo>
                    <a:cubicBezTo>
                      <a:pt x="101" y="66"/>
                      <a:pt x="102" y="66"/>
                      <a:pt x="103" y="66"/>
                    </a:cubicBezTo>
                    <a:cubicBezTo>
                      <a:pt x="105" y="66"/>
                      <a:pt x="106" y="68"/>
                      <a:pt x="107" y="70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80"/>
                      <a:pt x="109" y="81"/>
                      <a:pt x="114" y="81"/>
                    </a:cubicBezTo>
                    <a:cubicBezTo>
                      <a:pt x="114" y="91"/>
                      <a:pt x="119" y="93"/>
                      <a:pt x="124" y="98"/>
                    </a:cubicBezTo>
                    <a:cubicBezTo>
                      <a:pt x="127" y="101"/>
                      <a:pt x="133" y="102"/>
                      <a:pt x="133" y="106"/>
                    </a:cubicBezTo>
                    <a:cubicBezTo>
                      <a:pt x="133" y="112"/>
                      <a:pt x="133" y="116"/>
                      <a:pt x="133" y="125"/>
                    </a:cubicBezTo>
                    <a:cubicBezTo>
                      <a:pt x="128" y="127"/>
                      <a:pt x="131" y="133"/>
                      <a:pt x="131" y="138"/>
                    </a:cubicBezTo>
                    <a:cubicBezTo>
                      <a:pt x="131" y="143"/>
                      <a:pt x="122" y="144"/>
                      <a:pt x="119" y="144"/>
                    </a:cubicBezTo>
                    <a:cubicBezTo>
                      <a:pt x="116" y="144"/>
                      <a:pt x="109" y="132"/>
                      <a:pt x="108" y="132"/>
                    </a:cubicBezTo>
                    <a:cubicBezTo>
                      <a:pt x="100" y="124"/>
                      <a:pt x="92" y="120"/>
                      <a:pt x="84" y="112"/>
                    </a:cubicBezTo>
                    <a:cubicBezTo>
                      <a:pt x="75" y="103"/>
                      <a:pt x="71" y="95"/>
                      <a:pt x="67" y="85"/>
                    </a:cubicBezTo>
                    <a:cubicBezTo>
                      <a:pt x="66" y="83"/>
                      <a:pt x="60" y="74"/>
                      <a:pt x="59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8" name="Freeform 105"/>
              <p:cNvSpPr>
                <a:spLocks/>
              </p:cNvSpPr>
              <p:nvPr/>
            </p:nvSpPr>
            <p:spPr bwMode="auto">
              <a:xfrm>
                <a:off x="6203950" y="2757488"/>
                <a:ext cx="169863" cy="188913"/>
              </a:xfrm>
              <a:custGeom>
                <a:avLst/>
                <a:gdLst/>
                <a:ahLst/>
                <a:cxnLst>
                  <a:cxn ang="0">
                    <a:pos x="37" y="130"/>
                  </a:cxn>
                  <a:cxn ang="0">
                    <a:pos x="36" y="124"/>
                  </a:cxn>
                  <a:cxn ang="0">
                    <a:pos x="27" y="126"/>
                  </a:cxn>
                  <a:cxn ang="0">
                    <a:pos x="11" y="102"/>
                  </a:cxn>
                  <a:cxn ang="0">
                    <a:pos x="12" y="99"/>
                  </a:cxn>
                  <a:cxn ang="0">
                    <a:pos x="6" y="97"/>
                  </a:cxn>
                  <a:cxn ang="0">
                    <a:pos x="0" y="78"/>
                  </a:cxn>
                  <a:cxn ang="0">
                    <a:pos x="15" y="74"/>
                  </a:cxn>
                  <a:cxn ang="0">
                    <a:pos x="33" y="54"/>
                  </a:cxn>
                  <a:cxn ang="0">
                    <a:pos x="45" y="50"/>
                  </a:cxn>
                  <a:cxn ang="0">
                    <a:pos x="56" y="41"/>
                  </a:cxn>
                  <a:cxn ang="0">
                    <a:pos x="59" y="35"/>
                  </a:cxn>
                  <a:cxn ang="0">
                    <a:pos x="63" y="32"/>
                  </a:cxn>
                  <a:cxn ang="0">
                    <a:pos x="66" y="29"/>
                  </a:cxn>
                  <a:cxn ang="0">
                    <a:pos x="82" y="23"/>
                  </a:cxn>
                  <a:cxn ang="0">
                    <a:pos x="102" y="0"/>
                  </a:cxn>
                  <a:cxn ang="0">
                    <a:pos x="109" y="11"/>
                  </a:cxn>
                  <a:cxn ang="0">
                    <a:pos x="127" y="23"/>
                  </a:cxn>
                  <a:cxn ang="0">
                    <a:pos x="117" y="29"/>
                  </a:cxn>
                  <a:cxn ang="0">
                    <a:pos x="119" y="31"/>
                  </a:cxn>
                  <a:cxn ang="0">
                    <a:pos x="106" y="37"/>
                  </a:cxn>
                  <a:cxn ang="0">
                    <a:pos x="108" y="41"/>
                  </a:cxn>
                  <a:cxn ang="0">
                    <a:pos x="105" y="44"/>
                  </a:cxn>
                  <a:cxn ang="0">
                    <a:pos x="125" y="73"/>
                  </a:cxn>
                  <a:cxn ang="0">
                    <a:pos x="115" y="77"/>
                  </a:cxn>
                  <a:cxn ang="0">
                    <a:pos x="111" y="78"/>
                  </a:cxn>
                  <a:cxn ang="0">
                    <a:pos x="109" y="83"/>
                  </a:cxn>
                  <a:cxn ang="0">
                    <a:pos x="103" y="102"/>
                  </a:cxn>
                  <a:cxn ang="0">
                    <a:pos x="93" y="113"/>
                  </a:cxn>
                  <a:cxn ang="0">
                    <a:pos x="95" y="119"/>
                  </a:cxn>
                  <a:cxn ang="0">
                    <a:pos x="90" y="134"/>
                  </a:cxn>
                  <a:cxn ang="0">
                    <a:pos x="76" y="141"/>
                  </a:cxn>
                  <a:cxn ang="0">
                    <a:pos x="71" y="135"/>
                  </a:cxn>
                  <a:cxn ang="0">
                    <a:pos x="51" y="128"/>
                  </a:cxn>
                  <a:cxn ang="0">
                    <a:pos x="40" y="132"/>
                  </a:cxn>
                  <a:cxn ang="0">
                    <a:pos x="37" y="130"/>
                  </a:cxn>
                </a:cxnLst>
                <a:rect l="0" t="0" r="r" b="b"/>
                <a:pathLst>
                  <a:path w="127" h="141">
                    <a:moveTo>
                      <a:pt x="37" y="130"/>
                    </a:moveTo>
                    <a:cubicBezTo>
                      <a:pt x="36" y="130"/>
                      <a:pt x="36" y="125"/>
                      <a:pt x="36" y="124"/>
                    </a:cubicBezTo>
                    <a:cubicBezTo>
                      <a:pt x="32" y="123"/>
                      <a:pt x="30" y="126"/>
                      <a:pt x="27" y="126"/>
                    </a:cubicBezTo>
                    <a:cubicBezTo>
                      <a:pt x="10" y="126"/>
                      <a:pt x="17" y="110"/>
                      <a:pt x="11" y="102"/>
                    </a:cubicBezTo>
                    <a:cubicBezTo>
                      <a:pt x="11" y="101"/>
                      <a:pt x="12" y="100"/>
                      <a:pt x="12" y="99"/>
                    </a:cubicBezTo>
                    <a:cubicBezTo>
                      <a:pt x="11" y="97"/>
                      <a:pt x="8" y="97"/>
                      <a:pt x="6" y="97"/>
                    </a:cubicBezTo>
                    <a:cubicBezTo>
                      <a:pt x="4" y="96"/>
                      <a:pt x="0" y="80"/>
                      <a:pt x="0" y="78"/>
                    </a:cubicBezTo>
                    <a:cubicBezTo>
                      <a:pt x="0" y="71"/>
                      <a:pt x="9" y="74"/>
                      <a:pt x="15" y="74"/>
                    </a:cubicBezTo>
                    <a:cubicBezTo>
                      <a:pt x="29" y="74"/>
                      <a:pt x="27" y="60"/>
                      <a:pt x="33" y="54"/>
                    </a:cubicBezTo>
                    <a:cubicBezTo>
                      <a:pt x="36" y="51"/>
                      <a:pt x="41" y="51"/>
                      <a:pt x="45" y="50"/>
                    </a:cubicBezTo>
                    <a:cubicBezTo>
                      <a:pt x="52" y="49"/>
                      <a:pt x="52" y="44"/>
                      <a:pt x="56" y="41"/>
                    </a:cubicBezTo>
                    <a:cubicBezTo>
                      <a:pt x="54" y="39"/>
                      <a:pt x="59" y="35"/>
                      <a:pt x="59" y="35"/>
                    </a:cubicBezTo>
                    <a:cubicBezTo>
                      <a:pt x="61" y="34"/>
                      <a:pt x="61" y="33"/>
                      <a:pt x="63" y="32"/>
                    </a:cubicBezTo>
                    <a:cubicBezTo>
                      <a:pt x="64" y="32"/>
                      <a:pt x="65" y="30"/>
                      <a:pt x="66" y="29"/>
                    </a:cubicBezTo>
                    <a:cubicBezTo>
                      <a:pt x="70" y="25"/>
                      <a:pt x="80" y="27"/>
                      <a:pt x="82" y="23"/>
                    </a:cubicBezTo>
                    <a:cubicBezTo>
                      <a:pt x="85" y="16"/>
                      <a:pt x="95" y="0"/>
                      <a:pt x="102" y="0"/>
                    </a:cubicBezTo>
                    <a:cubicBezTo>
                      <a:pt x="109" y="0"/>
                      <a:pt x="109" y="4"/>
                      <a:pt x="109" y="11"/>
                    </a:cubicBezTo>
                    <a:cubicBezTo>
                      <a:pt x="109" y="20"/>
                      <a:pt x="127" y="15"/>
                      <a:pt x="127" y="23"/>
                    </a:cubicBezTo>
                    <a:cubicBezTo>
                      <a:pt x="127" y="27"/>
                      <a:pt x="117" y="25"/>
                      <a:pt x="117" y="29"/>
                    </a:cubicBezTo>
                    <a:cubicBezTo>
                      <a:pt x="117" y="30"/>
                      <a:pt x="118" y="31"/>
                      <a:pt x="119" y="31"/>
                    </a:cubicBezTo>
                    <a:cubicBezTo>
                      <a:pt x="118" y="32"/>
                      <a:pt x="106" y="37"/>
                      <a:pt x="106" y="37"/>
                    </a:cubicBezTo>
                    <a:cubicBezTo>
                      <a:pt x="107" y="38"/>
                      <a:pt x="108" y="40"/>
                      <a:pt x="108" y="41"/>
                    </a:cubicBezTo>
                    <a:cubicBezTo>
                      <a:pt x="107" y="42"/>
                      <a:pt x="105" y="43"/>
                      <a:pt x="105" y="44"/>
                    </a:cubicBezTo>
                    <a:cubicBezTo>
                      <a:pt x="105" y="51"/>
                      <a:pt x="117" y="73"/>
                      <a:pt x="125" y="73"/>
                    </a:cubicBezTo>
                    <a:cubicBezTo>
                      <a:pt x="124" y="79"/>
                      <a:pt x="120" y="77"/>
                      <a:pt x="115" y="77"/>
                    </a:cubicBezTo>
                    <a:cubicBezTo>
                      <a:pt x="114" y="77"/>
                      <a:pt x="112" y="78"/>
                      <a:pt x="111" y="78"/>
                    </a:cubicBezTo>
                    <a:cubicBezTo>
                      <a:pt x="109" y="83"/>
                      <a:pt x="109" y="83"/>
                      <a:pt x="109" y="83"/>
                    </a:cubicBezTo>
                    <a:cubicBezTo>
                      <a:pt x="106" y="92"/>
                      <a:pt x="103" y="95"/>
                      <a:pt x="103" y="102"/>
                    </a:cubicBezTo>
                    <a:cubicBezTo>
                      <a:pt x="98" y="103"/>
                      <a:pt x="93" y="110"/>
                      <a:pt x="93" y="113"/>
                    </a:cubicBezTo>
                    <a:cubicBezTo>
                      <a:pt x="93" y="116"/>
                      <a:pt x="95" y="117"/>
                      <a:pt x="95" y="119"/>
                    </a:cubicBezTo>
                    <a:cubicBezTo>
                      <a:pt x="95" y="122"/>
                      <a:pt x="90" y="129"/>
                      <a:pt x="90" y="134"/>
                    </a:cubicBezTo>
                    <a:cubicBezTo>
                      <a:pt x="83" y="135"/>
                      <a:pt x="82" y="141"/>
                      <a:pt x="76" y="141"/>
                    </a:cubicBezTo>
                    <a:cubicBezTo>
                      <a:pt x="72" y="141"/>
                      <a:pt x="71" y="137"/>
                      <a:pt x="71" y="135"/>
                    </a:cubicBezTo>
                    <a:cubicBezTo>
                      <a:pt x="64" y="133"/>
                      <a:pt x="59" y="128"/>
                      <a:pt x="51" y="128"/>
                    </a:cubicBezTo>
                    <a:cubicBezTo>
                      <a:pt x="48" y="128"/>
                      <a:pt x="45" y="132"/>
                      <a:pt x="40" y="132"/>
                    </a:cubicBezTo>
                    <a:cubicBezTo>
                      <a:pt x="39" y="132"/>
                      <a:pt x="38" y="130"/>
                      <a:pt x="37" y="1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9" name="Freeform 106"/>
              <p:cNvSpPr>
                <a:spLocks/>
              </p:cNvSpPr>
              <p:nvPr/>
            </p:nvSpPr>
            <p:spPr bwMode="auto">
              <a:xfrm>
                <a:off x="6367463" y="2847975"/>
                <a:ext cx="106363" cy="123825"/>
              </a:xfrm>
              <a:custGeom>
                <a:avLst/>
                <a:gdLst/>
                <a:ahLst/>
                <a:cxnLst>
                  <a:cxn ang="0">
                    <a:pos x="31" y="34"/>
                  </a:cxn>
                  <a:cxn ang="0">
                    <a:pos x="27" y="38"/>
                  </a:cxn>
                  <a:cxn ang="0">
                    <a:pos x="17" y="24"/>
                  </a:cxn>
                  <a:cxn ang="0">
                    <a:pos x="32" y="16"/>
                  </a:cxn>
                  <a:cxn ang="0">
                    <a:pos x="49" y="15"/>
                  </a:cxn>
                  <a:cxn ang="0">
                    <a:pos x="64" y="18"/>
                  </a:cxn>
                  <a:cxn ang="0">
                    <a:pos x="77" y="4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63" y="10"/>
                  </a:cxn>
                  <a:cxn ang="0">
                    <a:pos x="59" y="10"/>
                  </a:cxn>
                  <a:cxn ang="0">
                    <a:pos x="28" y="5"/>
                  </a:cxn>
                  <a:cxn ang="0">
                    <a:pos x="12" y="30"/>
                  </a:cxn>
                  <a:cxn ang="0">
                    <a:pos x="8" y="37"/>
                  </a:cxn>
                  <a:cxn ang="0">
                    <a:pos x="0" y="61"/>
                  </a:cxn>
                  <a:cxn ang="0">
                    <a:pos x="8" y="66"/>
                  </a:cxn>
                  <a:cxn ang="0">
                    <a:pos x="8" y="87"/>
                  </a:cxn>
                  <a:cxn ang="0">
                    <a:pos x="16" y="93"/>
                  </a:cxn>
                  <a:cxn ang="0">
                    <a:pos x="22" y="76"/>
                  </a:cxn>
                  <a:cxn ang="0">
                    <a:pos x="18" y="61"/>
                  </a:cxn>
                  <a:cxn ang="0">
                    <a:pos x="25" y="56"/>
                  </a:cxn>
                  <a:cxn ang="0">
                    <a:pos x="28" y="56"/>
                  </a:cxn>
                  <a:cxn ang="0">
                    <a:pos x="27" y="65"/>
                  </a:cxn>
                  <a:cxn ang="0">
                    <a:pos x="34" y="79"/>
                  </a:cxn>
                  <a:cxn ang="0">
                    <a:pos x="34" y="83"/>
                  </a:cxn>
                  <a:cxn ang="0">
                    <a:pos x="39" y="83"/>
                  </a:cxn>
                  <a:cxn ang="0">
                    <a:pos x="49" y="73"/>
                  </a:cxn>
                  <a:cxn ang="0">
                    <a:pos x="43" y="65"/>
                  </a:cxn>
                  <a:cxn ang="0">
                    <a:pos x="45" y="63"/>
                  </a:cxn>
                  <a:cxn ang="0">
                    <a:pos x="34" y="44"/>
                  </a:cxn>
                  <a:cxn ang="0">
                    <a:pos x="57" y="31"/>
                  </a:cxn>
                  <a:cxn ang="0">
                    <a:pos x="57" y="28"/>
                  </a:cxn>
                  <a:cxn ang="0">
                    <a:pos x="31" y="36"/>
                  </a:cxn>
                  <a:cxn ang="0">
                    <a:pos x="31" y="34"/>
                  </a:cxn>
                </a:cxnLst>
                <a:rect l="0" t="0" r="r" b="b"/>
                <a:pathLst>
                  <a:path w="79" h="93">
                    <a:moveTo>
                      <a:pt x="31" y="34"/>
                    </a:moveTo>
                    <a:cubicBezTo>
                      <a:pt x="30" y="36"/>
                      <a:pt x="29" y="38"/>
                      <a:pt x="27" y="38"/>
                    </a:cubicBezTo>
                    <a:cubicBezTo>
                      <a:pt x="20" y="38"/>
                      <a:pt x="17" y="30"/>
                      <a:pt x="17" y="24"/>
                    </a:cubicBezTo>
                    <a:cubicBezTo>
                      <a:pt x="17" y="15"/>
                      <a:pt x="24" y="16"/>
                      <a:pt x="32" y="16"/>
                    </a:cubicBezTo>
                    <a:cubicBezTo>
                      <a:pt x="39" y="16"/>
                      <a:pt x="42" y="15"/>
                      <a:pt x="49" y="15"/>
                    </a:cubicBezTo>
                    <a:cubicBezTo>
                      <a:pt x="54" y="15"/>
                      <a:pt x="58" y="18"/>
                      <a:pt x="64" y="18"/>
                    </a:cubicBezTo>
                    <a:cubicBezTo>
                      <a:pt x="73" y="18"/>
                      <a:pt x="76" y="10"/>
                      <a:pt x="77" y="4"/>
                    </a:cubicBezTo>
                    <a:cubicBezTo>
                      <a:pt x="79" y="4"/>
                      <a:pt x="79" y="1"/>
                      <a:pt x="79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2" y="4"/>
                      <a:pt x="65" y="8"/>
                      <a:pt x="63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5"/>
                      <a:pt x="12" y="20"/>
                      <a:pt x="12" y="30"/>
                    </a:cubicBezTo>
                    <a:cubicBezTo>
                      <a:pt x="12" y="33"/>
                      <a:pt x="8" y="35"/>
                      <a:pt x="8" y="37"/>
                    </a:cubicBezTo>
                    <a:cubicBezTo>
                      <a:pt x="4" y="47"/>
                      <a:pt x="0" y="51"/>
                      <a:pt x="0" y="61"/>
                    </a:cubicBezTo>
                    <a:cubicBezTo>
                      <a:pt x="0" y="66"/>
                      <a:pt x="6" y="66"/>
                      <a:pt x="8" y="66"/>
                    </a:cubicBezTo>
                    <a:cubicBezTo>
                      <a:pt x="8" y="73"/>
                      <a:pt x="8" y="83"/>
                      <a:pt x="8" y="87"/>
                    </a:cubicBezTo>
                    <a:cubicBezTo>
                      <a:pt x="8" y="90"/>
                      <a:pt x="12" y="93"/>
                      <a:pt x="16" y="93"/>
                    </a:cubicBezTo>
                    <a:cubicBezTo>
                      <a:pt x="20" y="93"/>
                      <a:pt x="22" y="78"/>
                      <a:pt x="22" y="76"/>
                    </a:cubicBezTo>
                    <a:cubicBezTo>
                      <a:pt x="22" y="70"/>
                      <a:pt x="18" y="67"/>
                      <a:pt x="18" y="61"/>
                    </a:cubicBezTo>
                    <a:cubicBezTo>
                      <a:pt x="18" y="58"/>
                      <a:pt x="22" y="56"/>
                      <a:pt x="25" y="56"/>
                    </a:cubicBezTo>
                    <a:cubicBezTo>
                      <a:pt x="26" y="56"/>
                      <a:pt x="27" y="56"/>
                      <a:pt x="28" y="56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71"/>
                      <a:pt x="34" y="73"/>
                      <a:pt x="34" y="79"/>
                    </a:cubicBezTo>
                    <a:cubicBezTo>
                      <a:pt x="34" y="80"/>
                      <a:pt x="34" y="81"/>
                      <a:pt x="34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78"/>
                      <a:pt x="49" y="78"/>
                      <a:pt x="49" y="73"/>
                    </a:cubicBezTo>
                    <a:cubicBezTo>
                      <a:pt x="47" y="73"/>
                      <a:pt x="43" y="68"/>
                      <a:pt x="43" y="65"/>
                    </a:cubicBezTo>
                    <a:cubicBezTo>
                      <a:pt x="43" y="65"/>
                      <a:pt x="44" y="64"/>
                      <a:pt x="45" y="63"/>
                    </a:cubicBezTo>
                    <a:cubicBezTo>
                      <a:pt x="42" y="61"/>
                      <a:pt x="34" y="46"/>
                      <a:pt x="34" y="44"/>
                    </a:cubicBezTo>
                    <a:cubicBezTo>
                      <a:pt x="46" y="44"/>
                      <a:pt x="47" y="35"/>
                      <a:pt x="57" y="31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4" y="27"/>
                      <a:pt x="31" y="35"/>
                      <a:pt x="31" y="36"/>
                    </a:cubicBezTo>
                    <a:lnTo>
                      <a:pt x="31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0" name="Freeform 107"/>
              <p:cNvSpPr>
                <a:spLocks/>
              </p:cNvSpPr>
              <p:nvPr/>
            </p:nvSpPr>
            <p:spPr bwMode="auto">
              <a:xfrm>
                <a:off x="6145213" y="2973388"/>
                <a:ext cx="171450" cy="49213"/>
              </a:xfrm>
              <a:custGeom>
                <a:avLst/>
                <a:gdLst/>
                <a:ahLst/>
                <a:cxnLst>
                  <a:cxn ang="0">
                    <a:pos x="123" y="36"/>
                  </a:cxn>
                  <a:cxn ang="0">
                    <a:pos x="114" y="33"/>
                  </a:cxn>
                  <a:cxn ang="0">
                    <a:pos x="114" y="37"/>
                  </a:cxn>
                  <a:cxn ang="0">
                    <a:pos x="67" y="31"/>
                  </a:cxn>
                  <a:cxn ang="0">
                    <a:pos x="56" y="25"/>
                  </a:cxn>
                  <a:cxn ang="0">
                    <a:pos x="32" y="22"/>
                  </a:cxn>
                  <a:cxn ang="0">
                    <a:pos x="14" y="20"/>
                  </a:cxn>
                  <a:cxn ang="0">
                    <a:pos x="0" y="1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22" y="0"/>
                  </a:cxn>
                  <a:cxn ang="0">
                    <a:pos x="55" y="14"/>
                  </a:cxn>
                  <a:cxn ang="0">
                    <a:pos x="68" y="7"/>
                  </a:cxn>
                  <a:cxn ang="0">
                    <a:pos x="88" y="15"/>
                  </a:cxn>
                  <a:cxn ang="0">
                    <a:pos x="101" y="14"/>
                  </a:cxn>
                  <a:cxn ang="0">
                    <a:pos x="105" y="14"/>
                  </a:cxn>
                  <a:cxn ang="0">
                    <a:pos x="89" y="17"/>
                  </a:cxn>
                  <a:cxn ang="0">
                    <a:pos x="107" y="22"/>
                  </a:cxn>
                  <a:cxn ang="0">
                    <a:pos x="111" y="26"/>
                  </a:cxn>
                  <a:cxn ang="0">
                    <a:pos x="121" y="27"/>
                  </a:cxn>
                  <a:cxn ang="0">
                    <a:pos x="128" y="31"/>
                  </a:cxn>
                  <a:cxn ang="0">
                    <a:pos x="123" y="36"/>
                  </a:cxn>
                </a:cxnLst>
                <a:rect l="0" t="0" r="r" b="b"/>
                <a:pathLst>
                  <a:path w="128" h="37">
                    <a:moveTo>
                      <a:pt x="123" y="36"/>
                    </a:moveTo>
                    <a:cubicBezTo>
                      <a:pt x="119" y="36"/>
                      <a:pt x="119" y="33"/>
                      <a:pt x="114" y="33"/>
                    </a:cubicBezTo>
                    <a:cubicBezTo>
                      <a:pt x="113" y="33"/>
                      <a:pt x="114" y="36"/>
                      <a:pt x="114" y="37"/>
                    </a:cubicBezTo>
                    <a:cubicBezTo>
                      <a:pt x="100" y="32"/>
                      <a:pt x="85" y="31"/>
                      <a:pt x="67" y="31"/>
                    </a:cubicBezTo>
                    <a:cubicBezTo>
                      <a:pt x="62" y="31"/>
                      <a:pt x="61" y="25"/>
                      <a:pt x="56" y="25"/>
                    </a:cubicBezTo>
                    <a:cubicBezTo>
                      <a:pt x="48" y="25"/>
                      <a:pt x="41" y="25"/>
                      <a:pt x="32" y="22"/>
                    </a:cubicBezTo>
                    <a:cubicBezTo>
                      <a:pt x="25" y="20"/>
                      <a:pt x="19" y="24"/>
                      <a:pt x="14" y="20"/>
                    </a:cubicBezTo>
                    <a:cubicBezTo>
                      <a:pt x="10" y="15"/>
                      <a:pt x="7" y="10"/>
                      <a:pt x="0" y="10"/>
                    </a:cubicBezTo>
                    <a:cubicBezTo>
                      <a:pt x="0" y="9"/>
                      <a:pt x="8" y="1"/>
                      <a:pt x="11" y="1"/>
                    </a:cubicBezTo>
                    <a:cubicBezTo>
                      <a:pt x="12" y="1"/>
                      <a:pt x="13" y="3"/>
                      <a:pt x="14" y="3"/>
                    </a:cubicBezTo>
                    <a:cubicBezTo>
                      <a:pt x="17" y="3"/>
                      <a:pt x="19" y="0"/>
                      <a:pt x="22" y="0"/>
                    </a:cubicBezTo>
                    <a:cubicBezTo>
                      <a:pt x="35" y="0"/>
                      <a:pt x="41" y="14"/>
                      <a:pt x="55" y="14"/>
                    </a:cubicBezTo>
                    <a:cubicBezTo>
                      <a:pt x="62" y="14"/>
                      <a:pt x="63" y="7"/>
                      <a:pt x="68" y="7"/>
                    </a:cubicBezTo>
                    <a:cubicBezTo>
                      <a:pt x="77" y="7"/>
                      <a:pt x="80" y="15"/>
                      <a:pt x="88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4" y="16"/>
                      <a:pt x="89" y="17"/>
                      <a:pt x="89" y="17"/>
                    </a:cubicBezTo>
                    <a:cubicBezTo>
                      <a:pt x="93" y="22"/>
                      <a:pt x="99" y="22"/>
                      <a:pt x="107" y="22"/>
                    </a:cubicBezTo>
                    <a:cubicBezTo>
                      <a:pt x="110" y="22"/>
                      <a:pt x="110" y="26"/>
                      <a:pt x="111" y="26"/>
                    </a:cubicBezTo>
                    <a:cubicBezTo>
                      <a:pt x="114" y="30"/>
                      <a:pt x="117" y="26"/>
                      <a:pt x="121" y="27"/>
                    </a:cubicBezTo>
                    <a:cubicBezTo>
                      <a:pt x="125" y="29"/>
                      <a:pt x="125" y="30"/>
                      <a:pt x="128" y="31"/>
                    </a:cubicBezTo>
                    <a:cubicBezTo>
                      <a:pt x="127" y="33"/>
                      <a:pt x="124" y="36"/>
                      <a:pt x="12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1" name="Freeform 108"/>
              <p:cNvSpPr>
                <a:spLocks/>
              </p:cNvSpPr>
              <p:nvPr/>
            </p:nvSpPr>
            <p:spPr bwMode="auto">
              <a:xfrm>
                <a:off x="6386513" y="3013075"/>
                <a:ext cx="52388" cy="12700"/>
              </a:xfrm>
              <a:custGeom>
                <a:avLst/>
                <a:gdLst/>
                <a:ahLst/>
                <a:cxnLst>
                  <a:cxn ang="0">
                    <a:pos x="26" y="9"/>
                  </a:cxn>
                  <a:cxn ang="0">
                    <a:pos x="10" y="9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26" y="4"/>
                  </a:cxn>
                  <a:cxn ang="0">
                    <a:pos x="39" y="0"/>
                  </a:cxn>
                  <a:cxn ang="0">
                    <a:pos x="26" y="9"/>
                  </a:cxn>
                </a:cxnLst>
                <a:rect l="0" t="0" r="r" b="b"/>
                <a:pathLst>
                  <a:path w="39" h="9">
                    <a:moveTo>
                      <a:pt x="26" y="9"/>
                    </a:moveTo>
                    <a:cubicBezTo>
                      <a:pt x="20" y="9"/>
                      <a:pt x="13" y="9"/>
                      <a:pt x="10" y="9"/>
                    </a:cubicBezTo>
                    <a:cubicBezTo>
                      <a:pt x="7" y="9"/>
                      <a:pt x="0" y="9"/>
                      <a:pt x="0" y="4"/>
                    </a:cubicBezTo>
                    <a:cubicBezTo>
                      <a:pt x="0" y="1"/>
                      <a:pt x="5" y="1"/>
                      <a:pt x="8" y="1"/>
                    </a:cubicBezTo>
                    <a:cubicBezTo>
                      <a:pt x="16" y="1"/>
                      <a:pt x="19" y="4"/>
                      <a:pt x="26" y="4"/>
                    </a:cubicBezTo>
                    <a:cubicBezTo>
                      <a:pt x="32" y="4"/>
                      <a:pt x="35" y="2"/>
                      <a:pt x="39" y="0"/>
                    </a:cubicBezTo>
                    <a:cubicBezTo>
                      <a:pt x="35" y="6"/>
                      <a:pt x="32" y="7"/>
                      <a:pt x="2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Freeform 109"/>
              <p:cNvSpPr>
                <a:spLocks/>
              </p:cNvSpPr>
              <p:nvPr/>
            </p:nvSpPr>
            <p:spPr bwMode="auto">
              <a:xfrm>
                <a:off x="6335713" y="3016250"/>
                <a:ext cx="36513" cy="12700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6"/>
                  </a:cxn>
                  <a:cxn ang="0">
                    <a:pos x="19" y="5"/>
                  </a:cxn>
                  <a:cxn ang="0">
                    <a:pos x="9" y="9"/>
                  </a:cxn>
                  <a:cxn ang="0">
                    <a:pos x="0" y="6"/>
                  </a:cxn>
                  <a:cxn ang="0">
                    <a:pos x="7" y="1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27" y="6"/>
                  </a:cxn>
                </a:cxnLst>
                <a:rect l="0" t="0" r="r" b="b"/>
                <a:pathLst>
                  <a:path w="27" h="9">
                    <a:moveTo>
                      <a:pt x="27" y="6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5" y="6"/>
                      <a:pt x="13" y="9"/>
                      <a:pt x="9" y="9"/>
                    </a:cubicBezTo>
                    <a:cubicBezTo>
                      <a:pt x="5" y="9"/>
                      <a:pt x="0" y="8"/>
                      <a:pt x="0" y="6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11" y="1"/>
                      <a:pt x="13" y="2"/>
                      <a:pt x="16" y="3"/>
                    </a:cubicBezTo>
                    <a:cubicBezTo>
                      <a:pt x="16" y="2"/>
                      <a:pt x="16" y="1"/>
                      <a:pt x="1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3" name="Freeform 110"/>
              <p:cNvSpPr>
                <a:spLocks/>
              </p:cNvSpPr>
              <p:nvPr/>
            </p:nvSpPr>
            <p:spPr bwMode="auto">
              <a:xfrm>
                <a:off x="6373813" y="3030538"/>
                <a:ext cx="26988" cy="19050"/>
              </a:xfrm>
              <a:custGeom>
                <a:avLst/>
                <a:gdLst/>
                <a:ahLst/>
                <a:cxnLst>
                  <a:cxn ang="0">
                    <a:pos x="15" y="14"/>
                  </a:cxn>
                  <a:cxn ang="0">
                    <a:pos x="12" y="9"/>
                  </a:cxn>
                  <a:cxn ang="0">
                    <a:pos x="0" y="4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20" y="11"/>
                  </a:cxn>
                  <a:cxn ang="0">
                    <a:pos x="16" y="14"/>
                  </a:cxn>
                  <a:cxn ang="0">
                    <a:pos x="15" y="14"/>
                  </a:cxn>
                </a:cxnLst>
                <a:rect l="0" t="0" r="r" b="b"/>
                <a:pathLst>
                  <a:path w="20" h="14">
                    <a:moveTo>
                      <a:pt x="15" y="14"/>
                    </a:moveTo>
                    <a:cubicBezTo>
                      <a:pt x="12" y="14"/>
                      <a:pt x="12" y="10"/>
                      <a:pt x="12" y="9"/>
                    </a:cubicBezTo>
                    <a:cubicBezTo>
                      <a:pt x="8" y="9"/>
                      <a:pt x="0" y="8"/>
                      <a:pt x="0" y="4"/>
                    </a:cubicBezTo>
                    <a:cubicBezTo>
                      <a:pt x="0" y="0"/>
                      <a:pt x="6" y="1"/>
                      <a:pt x="9" y="1"/>
                    </a:cubicBezTo>
                    <a:cubicBezTo>
                      <a:pt x="10" y="1"/>
                      <a:pt x="12" y="1"/>
                      <a:pt x="13" y="1"/>
                    </a:cubicBezTo>
                    <a:cubicBezTo>
                      <a:pt x="13" y="7"/>
                      <a:pt x="20" y="6"/>
                      <a:pt x="20" y="11"/>
                    </a:cubicBezTo>
                    <a:cubicBezTo>
                      <a:pt x="20" y="13"/>
                      <a:pt x="18" y="14"/>
                      <a:pt x="16" y="14"/>
                    </a:cubicBezTo>
                    <a:cubicBezTo>
                      <a:pt x="16" y="14"/>
                      <a:pt x="15" y="14"/>
                      <a:pt x="15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4" name="Freeform 111"/>
              <p:cNvSpPr>
                <a:spLocks/>
              </p:cNvSpPr>
              <p:nvPr/>
            </p:nvSpPr>
            <p:spPr bwMode="auto">
              <a:xfrm>
                <a:off x="6323013" y="3014663"/>
                <a:ext cx="11113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6" y="0"/>
                      <a:pt x="6" y="2"/>
                      <a:pt x="8" y="3"/>
                    </a:cubicBezTo>
                    <a:cubicBezTo>
                      <a:pt x="7" y="6"/>
                      <a:pt x="5" y="8"/>
                      <a:pt x="3" y="8"/>
                    </a:cubicBezTo>
                    <a:cubicBezTo>
                      <a:pt x="2" y="8"/>
                      <a:pt x="0" y="6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5" name="Freeform 112"/>
              <p:cNvSpPr>
                <a:spLocks/>
              </p:cNvSpPr>
              <p:nvPr/>
            </p:nvSpPr>
            <p:spPr bwMode="auto">
              <a:xfrm>
                <a:off x="6448425" y="3016250"/>
                <a:ext cx="58738" cy="349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7" y="19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5" y="10"/>
                  </a:cxn>
                  <a:cxn ang="0">
                    <a:pos x="17" y="6"/>
                  </a:cxn>
                  <a:cxn ang="0">
                    <a:pos x="45" y="3"/>
                  </a:cxn>
                  <a:cxn ang="0">
                    <a:pos x="19" y="13"/>
                  </a:cxn>
                </a:cxnLst>
                <a:rect l="0" t="0" r="r" b="b"/>
                <a:pathLst>
                  <a:path w="45" h="26">
                    <a:moveTo>
                      <a:pt x="19" y="13"/>
                    </a:moveTo>
                    <a:cubicBezTo>
                      <a:pt x="16" y="13"/>
                      <a:pt x="19" y="17"/>
                      <a:pt x="17" y="19"/>
                    </a:cubicBezTo>
                    <a:cubicBezTo>
                      <a:pt x="15" y="21"/>
                      <a:pt x="8" y="26"/>
                      <a:pt x="3" y="26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0" y="12"/>
                      <a:pt x="8" y="12"/>
                      <a:pt x="15" y="10"/>
                    </a:cubicBezTo>
                    <a:cubicBezTo>
                      <a:pt x="16" y="10"/>
                      <a:pt x="16" y="7"/>
                      <a:pt x="17" y="6"/>
                    </a:cubicBezTo>
                    <a:cubicBezTo>
                      <a:pt x="21" y="2"/>
                      <a:pt x="41" y="0"/>
                      <a:pt x="45" y="3"/>
                    </a:cubicBezTo>
                    <a:cubicBezTo>
                      <a:pt x="40" y="9"/>
                      <a:pt x="26" y="13"/>
                      <a:pt x="19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6" name="Freeform 113"/>
              <p:cNvSpPr>
                <a:spLocks/>
              </p:cNvSpPr>
              <p:nvPr/>
            </p:nvSpPr>
            <p:spPr bwMode="auto">
              <a:xfrm>
                <a:off x="6489700" y="2922588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8" y="14"/>
                  </a:cxn>
                  <a:cxn ang="0">
                    <a:pos x="0" y="5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13" y="8"/>
                    </a:moveTo>
                    <a:cubicBezTo>
                      <a:pt x="13" y="9"/>
                      <a:pt x="10" y="14"/>
                      <a:pt x="8" y="14"/>
                    </a:cubicBezTo>
                    <a:cubicBezTo>
                      <a:pt x="6" y="14"/>
                      <a:pt x="0" y="9"/>
                      <a:pt x="0" y="5"/>
                    </a:cubicBezTo>
                    <a:cubicBezTo>
                      <a:pt x="0" y="0"/>
                      <a:pt x="13" y="4"/>
                      <a:pt x="13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" name="Freeform 114"/>
              <p:cNvSpPr>
                <a:spLocks/>
              </p:cNvSpPr>
              <p:nvPr/>
            </p:nvSpPr>
            <p:spPr bwMode="auto">
              <a:xfrm>
                <a:off x="6519863" y="2924175"/>
                <a:ext cx="47625" cy="14288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18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1" y="2"/>
                  </a:cxn>
                </a:cxnLst>
                <a:rect l="0" t="0" r="r" b="b"/>
                <a:pathLst>
                  <a:path w="36" h="10">
                    <a:moveTo>
                      <a:pt x="31" y="2"/>
                    </a:moveTo>
                    <a:cubicBezTo>
                      <a:pt x="32" y="5"/>
                      <a:pt x="36" y="6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28" y="10"/>
                      <a:pt x="25" y="6"/>
                      <a:pt x="18" y="6"/>
                    </a:cubicBezTo>
                    <a:cubicBezTo>
                      <a:pt x="14" y="6"/>
                      <a:pt x="12" y="6"/>
                      <a:pt x="8" y="6"/>
                    </a:cubicBezTo>
                    <a:cubicBezTo>
                      <a:pt x="6" y="6"/>
                      <a:pt x="0" y="4"/>
                      <a:pt x="0" y="4"/>
                    </a:cubicBezTo>
                    <a:cubicBezTo>
                      <a:pt x="0" y="2"/>
                      <a:pt x="3" y="1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3"/>
                      <a:pt x="27" y="2"/>
                      <a:pt x="30" y="2"/>
                    </a:cubicBezTo>
                    <a:lnTo>
                      <a:pt x="3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8" name="Freeform 115"/>
              <p:cNvSpPr>
                <a:spLocks/>
              </p:cNvSpPr>
              <p:nvPr/>
            </p:nvSpPr>
            <p:spPr bwMode="auto">
              <a:xfrm>
                <a:off x="6513513" y="2836863"/>
                <a:ext cx="19050" cy="4603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5"/>
                  </a:cxn>
                  <a:cxn ang="0">
                    <a:pos x="14" y="24"/>
                  </a:cxn>
                  <a:cxn ang="0">
                    <a:pos x="11" y="17"/>
                  </a:cxn>
                  <a:cxn ang="0">
                    <a:pos x="15" y="12"/>
                  </a:cxn>
                  <a:cxn ang="0">
                    <a:pos x="4" y="0"/>
                  </a:cxn>
                  <a:cxn ang="0">
                    <a:pos x="0" y="9"/>
                  </a:cxn>
                  <a:cxn ang="0">
                    <a:pos x="3" y="21"/>
                  </a:cxn>
                  <a:cxn ang="0">
                    <a:pos x="3" y="27"/>
                  </a:cxn>
                  <a:cxn ang="0">
                    <a:pos x="9" y="35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4" y="28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8" y="25"/>
                      <a:pt x="12" y="24"/>
                      <a:pt x="14" y="24"/>
                    </a:cubicBezTo>
                    <a:cubicBezTo>
                      <a:pt x="14" y="20"/>
                      <a:pt x="11" y="20"/>
                      <a:pt x="11" y="17"/>
                    </a:cubicBezTo>
                    <a:cubicBezTo>
                      <a:pt x="11" y="15"/>
                      <a:pt x="15" y="14"/>
                      <a:pt x="15" y="12"/>
                    </a:cubicBezTo>
                    <a:cubicBezTo>
                      <a:pt x="8" y="10"/>
                      <a:pt x="4" y="6"/>
                      <a:pt x="4" y="0"/>
                    </a:cubicBezTo>
                    <a:cubicBezTo>
                      <a:pt x="0" y="2"/>
                      <a:pt x="0" y="5"/>
                      <a:pt x="0" y="9"/>
                    </a:cubicBezTo>
                    <a:cubicBezTo>
                      <a:pt x="0" y="15"/>
                      <a:pt x="3" y="16"/>
                      <a:pt x="3" y="21"/>
                    </a:cubicBezTo>
                    <a:cubicBezTo>
                      <a:pt x="3" y="26"/>
                      <a:pt x="3" y="24"/>
                      <a:pt x="3" y="27"/>
                    </a:cubicBezTo>
                    <a:cubicBezTo>
                      <a:pt x="3" y="30"/>
                      <a:pt x="4" y="35"/>
                      <a:pt x="9" y="35"/>
                    </a:cubicBezTo>
                    <a:cubicBezTo>
                      <a:pt x="7" y="32"/>
                      <a:pt x="6" y="31"/>
                      <a:pt x="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9" name="Freeform 119"/>
              <p:cNvSpPr>
                <a:spLocks/>
              </p:cNvSpPr>
              <p:nvPr/>
            </p:nvSpPr>
            <p:spPr bwMode="auto">
              <a:xfrm>
                <a:off x="6424613" y="2709863"/>
                <a:ext cx="76200" cy="7143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6" y="35"/>
                  </a:cxn>
                  <a:cxn ang="0">
                    <a:pos x="42" y="40"/>
                  </a:cxn>
                  <a:cxn ang="0">
                    <a:pos x="47" y="48"/>
                  </a:cxn>
                  <a:cxn ang="0">
                    <a:pos x="42" y="53"/>
                  </a:cxn>
                  <a:cxn ang="0">
                    <a:pos x="40" y="50"/>
                  </a:cxn>
                  <a:cxn ang="0">
                    <a:pos x="36" y="51"/>
                  </a:cxn>
                  <a:cxn ang="0">
                    <a:pos x="26" y="37"/>
                  </a:cxn>
                  <a:cxn ang="0">
                    <a:pos x="28" y="32"/>
                  </a:cxn>
                  <a:cxn ang="0">
                    <a:pos x="27" y="29"/>
                  </a:cxn>
                  <a:cxn ang="0">
                    <a:pos x="21" y="28"/>
                  </a:cxn>
                  <a:cxn ang="0">
                    <a:pos x="21" y="32"/>
                  </a:cxn>
                  <a:cxn ang="0">
                    <a:pos x="17" y="30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4" y="45"/>
                  </a:cxn>
                  <a:cxn ang="0">
                    <a:pos x="4" y="36"/>
                  </a:cxn>
                  <a:cxn ang="0">
                    <a:pos x="2" y="32"/>
                  </a:cxn>
                  <a:cxn ang="0">
                    <a:pos x="5" y="22"/>
                  </a:cxn>
                  <a:cxn ang="0">
                    <a:pos x="19" y="14"/>
                  </a:cxn>
                  <a:cxn ang="0">
                    <a:pos x="26" y="20"/>
                  </a:cxn>
                  <a:cxn ang="0">
                    <a:pos x="28" y="20"/>
                  </a:cxn>
                  <a:cxn ang="0">
                    <a:pos x="32" y="15"/>
                  </a:cxn>
                  <a:cxn ang="0">
                    <a:pos x="41" y="9"/>
                  </a:cxn>
                  <a:cxn ang="0">
                    <a:pos x="42" y="0"/>
                  </a:cxn>
                  <a:cxn ang="0">
                    <a:pos x="48" y="4"/>
                  </a:cxn>
                  <a:cxn ang="0">
                    <a:pos x="58" y="33"/>
                  </a:cxn>
                  <a:cxn ang="0">
                    <a:pos x="53" y="46"/>
                  </a:cxn>
                  <a:cxn ang="0">
                    <a:pos x="48" y="36"/>
                  </a:cxn>
                  <a:cxn ang="0">
                    <a:pos x="48" y="38"/>
                  </a:cxn>
                </a:cxnLst>
                <a:rect l="0" t="0" r="r" b="b"/>
                <a:pathLst>
                  <a:path w="58" h="53">
                    <a:moveTo>
                      <a:pt x="48" y="38"/>
                    </a:moveTo>
                    <a:cubicBezTo>
                      <a:pt x="48" y="37"/>
                      <a:pt x="47" y="36"/>
                      <a:pt x="46" y="35"/>
                    </a:cubicBezTo>
                    <a:cubicBezTo>
                      <a:pt x="44" y="37"/>
                      <a:pt x="42" y="38"/>
                      <a:pt x="42" y="40"/>
                    </a:cubicBezTo>
                    <a:cubicBezTo>
                      <a:pt x="42" y="43"/>
                      <a:pt x="47" y="44"/>
                      <a:pt x="47" y="48"/>
                    </a:cubicBezTo>
                    <a:cubicBezTo>
                      <a:pt x="47" y="51"/>
                      <a:pt x="45" y="53"/>
                      <a:pt x="42" y="53"/>
                    </a:cubicBezTo>
                    <a:cubicBezTo>
                      <a:pt x="41" y="53"/>
                      <a:pt x="40" y="51"/>
                      <a:pt x="40" y="50"/>
                    </a:cubicBezTo>
                    <a:cubicBezTo>
                      <a:pt x="39" y="51"/>
                      <a:pt x="37" y="51"/>
                      <a:pt x="36" y="51"/>
                    </a:cubicBezTo>
                    <a:cubicBezTo>
                      <a:pt x="31" y="51"/>
                      <a:pt x="26" y="44"/>
                      <a:pt x="26" y="37"/>
                    </a:cubicBez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30"/>
                      <a:pt x="20" y="31"/>
                      <a:pt x="21" y="32"/>
                    </a:cubicBezTo>
                    <a:cubicBezTo>
                      <a:pt x="18" y="32"/>
                      <a:pt x="18" y="31"/>
                      <a:pt x="17" y="30"/>
                    </a:cubicBezTo>
                    <a:cubicBezTo>
                      <a:pt x="17" y="30"/>
                      <a:pt x="16" y="31"/>
                      <a:pt x="16" y="32"/>
                    </a:cubicBezTo>
                    <a:cubicBezTo>
                      <a:pt x="14" y="31"/>
                      <a:pt x="12" y="28"/>
                      <a:pt x="12" y="28"/>
                    </a:cubicBezTo>
                    <a:cubicBezTo>
                      <a:pt x="8" y="32"/>
                      <a:pt x="8" y="45"/>
                      <a:pt x="4" y="45"/>
                    </a:cubicBezTo>
                    <a:cubicBezTo>
                      <a:pt x="0" y="45"/>
                      <a:pt x="4" y="37"/>
                      <a:pt x="4" y="36"/>
                    </a:cubicBezTo>
                    <a:cubicBezTo>
                      <a:pt x="4" y="35"/>
                      <a:pt x="2" y="33"/>
                      <a:pt x="2" y="32"/>
                    </a:cubicBezTo>
                    <a:cubicBezTo>
                      <a:pt x="2" y="28"/>
                      <a:pt x="4" y="26"/>
                      <a:pt x="5" y="22"/>
                    </a:cubicBezTo>
                    <a:cubicBezTo>
                      <a:pt x="13" y="22"/>
                      <a:pt x="11" y="14"/>
                      <a:pt x="19" y="14"/>
                    </a:cubicBezTo>
                    <a:cubicBezTo>
                      <a:pt x="24" y="14"/>
                      <a:pt x="23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18"/>
                      <a:pt x="30" y="16"/>
                      <a:pt x="32" y="15"/>
                    </a:cubicBezTo>
                    <a:cubicBezTo>
                      <a:pt x="32" y="10"/>
                      <a:pt x="39" y="12"/>
                      <a:pt x="41" y="9"/>
                    </a:cubicBezTo>
                    <a:cubicBezTo>
                      <a:pt x="42" y="7"/>
                      <a:pt x="42" y="1"/>
                      <a:pt x="42" y="0"/>
                    </a:cubicBezTo>
                    <a:cubicBezTo>
                      <a:pt x="45" y="0"/>
                      <a:pt x="47" y="2"/>
                      <a:pt x="48" y="4"/>
                    </a:cubicBezTo>
                    <a:cubicBezTo>
                      <a:pt x="51" y="7"/>
                      <a:pt x="58" y="30"/>
                      <a:pt x="58" y="33"/>
                    </a:cubicBezTo>
                    <a:cubicBezTo>
                      <a:pt x="58" y="37"/>
                      <a:pt x="53" y="39"/>
                      <a:pt x="53" y="46"/>
                    </a:cubicBezTo>
                    <a:cubicBezTo>
                      <a:pt x="51" y="46"/>
                      <a:pt x="48" y="37"/>
                      <a:pt x="48" y="36"/>
                    </a:cubicBezTo>
                    <a:lnTo>
                      <a:pt x="48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0" name="Freeform 120"/>
              <p:cNvSpPr>
                <a:spLocks/>
              </p:cNvSpPr>
              <p:nvPr/>
            </p:nvSpPr>
            <p:spPr bwMode="auto">
              <a:xfrm>
                <a:off x="6354763" y="2690813"/>
                <a:ext cx="36513" cy="39688"/>
              </a:xfrm>
              <a:custGeom>
                <a:avLst/>
                <a:gdLst/>
                <a:ahLst/>
                <a:cxnLst>
                  <a:cxn ang="0">
                    <a:pos x="3" y="29"/>
                  </a:cxn>
                  <a:cxn ang="0">
                    <a:pos x="0" y="29"/>
                  </a:cxn>
                  <a:cxn ang="0">
                    <a:pos x="22" y="5"/>
                  </a:cxn>
                  <a:cxn ang="0">
                    <a:pos x="25" y="0"/>
                  </a:cxn>
                  <a:cxn ang="0">
                    <a:pos x="28" y="6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3" y="29"/>
                  </a:cxn>
                </a:cxnLst>
                <a:rect l="0" t="0" r="r" b="b"/>
                <a:pathLst>
                  <a:path w="28" h="29">
                    <a:moveTo>
                      <a:pt x="3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18"/>
                      <a:pt x="18" y="13"/>
                      <a:pt x="22" y="5"/>
                    </a:cubicBezTo>
                    <a:cubicBezTo>
                      <a:pt x="23" y="3"/>
                      <a:pt x="23" y="1"/>
                      <a:pt x="25" y="0"/>
                    </a:cubicBezTo>
                    <a:cubicBezTo>
                      <a:pt x="24" y="4"/>
                      <a:pt x="26" y="5"/>
                      <a:pt x="28" y="6"/>
                    </a:cubicBezTo>
                    <a:cubicBezTo>
                      <a:pt x="26" y="8"/>
                      <a:pt x="26" y="9"/>
                      <a:pt x="24" y="9"/>
                    </a:cubicBezTo>
                    <a:cubicBezTo>
                      <a:pt x="23" y="12"/>
                      <a:pt x="20" y="13"/>
                      <a:pt x="17" y="13"/>
                    </a:cubicBezTo>
                    <a:cubicBezTo>
                      <a:pt x="15" y="22"/>
                      <a:pt x="8" y="26"/>
                      <a:pt x="3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1" name="Freeform 121"/>
              <p:cNvSpPr>
                <a:spLocks/>
              </p:cNvSpPr>
              <p:nvPr/>
            </p:nvSpPr>
            <p:spPr bwMode="auto">
              <a:xfrm>
                <a:off x="6383338" y="2563813"/>
                <a:ext cx="71438" cy="101600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6" y="20"/>
                  </a:cxn>
                  <a:cxn ang="0">
                    <a:pos x="5" y="7"/>
                  </a:cxn>
                  <a:cxn ang="0">
                    <a:pos x="9" y="0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2" y="5"/>
                  </a:cxn>
                  <a:cxn ang="0">
                    <a:pos x="23" y="8"/>
                  </a:cxn>
                  <a:cxn ang="0">
                    <a:pos x="28" y="25"/>
                  </a:cxn>
                  <a:cxn ang="0">
                    <a:pos x="20" y="42"/>
                  </a:cxn>
                  <a:cxn ang="0">
                    <a:pos x="30" y="59"/>
                  </a:cxn>
                  <a:cxn ang="0">
                    <a:pos x="30" y="58"/>
                  </a:cxn>
                  <a:cxn ang="0">
                    <a:pos x="34" y="55"/>
                  </a:cxn>
                  <a:cxn ang="0">
                    <a:pos x="43" y="64"/>
                  </a:cxn>
                  <a:cxn ang="0">
                    <a:pos x="46" y="61"/>
                  </a:cxn>
                  <a:cxn ang="0">
                    <a:pos x="49" y="62"/>
                  </a:cxn>
                  <a:cxn ang="0">
                    <a:pos x="46" y="66"/>
                  </a:cxn>
                  <a:cxn ang="0">
                    <a:pos x="49" y="66"/>
                  </a:cxn>
                  <a:cxn ang="0">
                    <a:pos x="54" y="71"/>
                  </a:cxn>
                  <a:cxn ang="0">
                    <a:pos x="54" y="74"/>
                  </a:cxn>
                  <a:cxn ang="0">
                    <a:pos x="53" y="76"/>
                  </a:cxn>
                  <a:cxn ang="0">
                    <a:pos x="51" y="73"/>
                  </a:cxn>
                  <a:cxn ang="0">
                    <a:pos x="36" y="61"/>
                  </a:cxn>
                  <a:cxn ang="0">
                    <a:pos x="37" y="69"/>
                  </a:cxn>
                  <a:cxn ang="0">
                    <a:pos x="25" y="60"/>
                  </a:cxn>
                  <a:cxn ang="0">
                    <a:pos x="19" y="62"/>
                  </a:cxn>
                  <a:cxn ang="0">
                    <a:pos x="13" y="57"/>
                  </a:cxn>
                  <a:cxn ang="0">
                    <a:pos x="15" y="53"/>
                  </a:cxn>
                  <a:cxn ang="0">
                    <a:pos x="15" y="49"/>
                  </a:cxn>
                  <a:cxn ang="0">
                    <a:pos x="13" y="49"/>
                  </a:cxn>
                  <a:cxn ang="0">
                    <a:pos x="10" y="51"/>
                  </a:cxn>
                  <a:cxn ang="0">
                    <a:pos x="1" y="44"/>
                  </a:cxn>
                  <a:cxn ang="0">
                    <a:pos x="4" y="31"/>
                  </a:cxn>
                </a:cxnLst>
                <a:rect l="0" t="0" r="r" b="b"/>
                <a:pathLst>
                  <a:path w="54" h="76">
                    <a:moveTo>
                      <a:pt x="4" y="31"/>
                    </a:moveTo>
                    <a:cubicBezTo>
                      <a:pt x="6" y="28"/>
                      <a:pt x="6" y="23"/>
                      <a:pt x="6" y="20"/>
                    </a:cubicBezTo>
                    <a:cubicBezTo>
                      <a:pt x="7" y="15"/>
                      <a:pt x="5" y="12"/>
                      <a:pt x="5" y="7"/>
                    </a:cubicBezTo>
                    <a:cubicBezTo>
                      <a:pt x="5" y="3"/>
                      <a:pt x="6" y="0"/>
                      <a:pt x="9" y="0"/>
                    </a:cubicBezTo>
                    <a:cubicBezTo>
                      <a:pt x="13" y="0"/>
                      <a:pt x="12" y="7"/>
                      <a:pt x="16" y="7"/>
                    </a:cubicBezTo>
                    <a:cubicBezTo>
                      <a:pt x="18" y="7"/>
                      <a:pt x="20" y="4"/>
                      <a:pt x="21" y="3"/>
                    </a:cubicBezTo>
                    <a:cubicBezTo>
                      <a:pt x="21" y="3"/>
                      <a:pt x="22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13"/>
                      <a:pt x="28" y="18"/>
                      <a:pt x="28" y="25"/>
                    </a:cubicBezTo>
                    <a:cubicBezTo>
                      <a:pt x="28" y="33"/>
                      <a:pt x="20" y="34"/>
                      <a:pt x="20" y="42"/>
                    </a:cubicBezTo>
                    <a:cubicBezTo>
                      <a:pt x="20" y="48"/>
                      <a:pt x="26" y="57"/>
                      <a:pt x="30" y="59"/>
                    </a:cubicBezTo>
                    <a:cubicBezTo>
                      <a:pt x="30" y="59"/>
                      <a:pt x="30" y="58"/>
                      <a:pt x="30" y="58"/>
                    </a:cubicBezTo>
                    <a:cubicBezTo>
                      <a:pt x="30" y="56"/>
                      <a:pt x="32" y="54"/>
                      <a:pt x="34" y="55"/>
                    </a:cubicBezTo>
                    <a:cubicBezTo>
                      <a:pt x="39" y="55"/>
                      <a:pt x="40" y="63"/>
                      <a:pt x="43" y="64"/>
                    </a:cubicBezTo>
                    <a:cubicBezTo>
                      <a:pt x="44" y="64"/>
                      <a:pt x="45" y="61"/>
                      <a:pt x="46" y="61"/>
                    </a:cubicBezTo>
                    <a:cubicBezTo>
                      <a:pt x="47" y="61"/>
                      <a:pt x="48" y="62"/>
                      <a:pt x="49" y="62"/>
                    </a:cubicBezTo>
                    <a:cubicBezTo>
                      <a:pt x="48" y="64"/>
                      <a:pt x="46" y="64"/>
                      <a:pt x="46" y="66"/>
                    </a:cubicBezTo>
                    <a:cubicBezTo>
                      <a:pt x="46" y="67"/>
                      <a:pt x="48" y="67"/>
                      <a:pt x="49" y="66"/>
                    </a:cubicBezTo>
                    <a:cubicBezTo>
                      <a:pt x="49" y="69"/>
                      <a:pt x="51" y="71"/>
                      <a:pt x="54" y="71"/>
                    </a:cubicBezTo>
                    <a:cubicBezTo>
                      <a:pt x="54" y="72"/>
                      <a:pt x="54" y="73"/>
                      <a:pt x="54" y="74"/>
                    </a:cubicBezTo>
                    <a:cubicBezTo>
                      <a:pt x="54" y="75"/>
                      <a:pt x="53" y="76"/>
                      <a:pt x="53" y="76"/>
                    </a:cubicBezTo>
                    <a:cubicBezTo>
                      <a:pt x="51" y="76"/>
                      <a:pt x="51" y="74"/>
                      <a:pt x="51" y="73"/>
                    </a:cubicBezTo>
                    <a:cubicBezTo>
                      <a:pt x="48" y="69"/>
                      <a:pt x="39" y="65"/>
                      <a:pt x="36" y="61"/>
                    </a:cubicBezTo>
                    <a:cubicBezTo>
                      <a:pt x="34" y="64"/>
                      <a:pt x="35" y="66"/>
                      <a:pt x="37" y="69"/>
                    </a:cubicBezTo>
                    <a:cubicBezTo>
                      <a:pt x="31" y="69"/>
                      <a:pt x="31" y="60"/>
                      <a:pt x="25" y="60"/>
                    </a:cubicBezTo>
                    <a:cubicBezTo>
                      <a:pt x="23" y="60"/>
                      <a:pt x="21" y="62"/>
                      <a:pt x="19" y="62"/>
                    </a:cubicBezTo>
                    <a:cubicBezTo>
                      <a:pt x="16" y="62"/>
                      <a:pt x="13" y="59"/>
                      <a:pt x="13" y="57"/>
                    </a:cubicBezTo>
                    <a:cubicBezTo>
                      <a:pt x="13" y="55"/>
                      <a:pt x="14" y="53"/>
                      <a:pt x="15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50"/>
                      <a:pt x="11" y="51"/>
                      <a:pt x="10" y="51"/>
                    </a:cubicBezTo>
                    <a:cubicBezTo>
                      <a:pt x="8" y="51"/>
                      <a:pt x="1" y="47"/>
                      <a:pt x="1" y="44"/>
                    </a:cubicBezTo>
                    <a:cubicBezTo>
                      <a:pt x="1" y="38"/>
                      <a:pt x="0" y="30"/>
                      <a:pt x="4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2" name="Freeform 122"/>
              <p:cNvSpPr>
                <a:spLocks/>
              </p:cNvSpPr>
              <p:nvPr/>
            </p:nvSpPr>
            <p:spPr bwMode="auto">
              <a:xfrm>
                <a:off x="6457950" y="2665413"/>
                <a:ext cx="23813" cy="41275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10" y="20"/>
                  </a:cxn>
                  <a:cxn ang="0">
                    <a:pos x="14" y="28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8" y="25"/>
                  </a:cxn>
                  <a:cxn ang="0">
                    <a:pos x="8" y="23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8" y="15"/>
                  </a:cxn>
                  <a:cxn ang="0">
                    <a:pos x="10" y="13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13" y="2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16" y="20"/>
                  </a:cxn>
                </a:cxnLst>
                <a:rect l="0" t="0" r="r" b="b"/>
                <a:pathLst>
                  <a:path w="18" h="30">
                    <a:moveTo>
                      <a:pt x="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3"/>
                      <a:pt x="12" y="27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1" y="30"/>
                      <a:pt x="10" y="30"/>
                    </a:cubicBezTo>
                    <a:cubicBezTo>
                      <a:pt x="7" y="30"/>
                      <a:pt x="7" y="27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5" y="23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5"/>
                      <a:pt x="7" y="15"/>
                      <a:pt x="8" y="15"/>
                    </a:cubicBezTo>
                    <a:cubicBezTo>
                      <a:pt x="8" y="15"/>
                      <a:pt x="10" y="14"/>
                      <a:pt x="10" y="13"/>
                    </a:cubicBezTo>
                    <a:cubicBezTo>
                      <a:pt x="10" y="8"/>
                      <a:pt x="1" y="5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9" y="2"/>
                      <a:pt x="13" y="2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6"/>
                      <a:pt x="14" y="6"/>
                      <a:pt x="15" y="6"/>
                    </a:cubicBezTo>
                    <a:cubicBezTo>
                      <a:pt x="15" y="8"/>
                      <a:pt x="15" y="12"/>
                      <a:pt x="15" y="12"/>
                    </a:cubicBezTo>
                    <a:cubicBezTo>
                      <a:pt x="15" y="12"/>
                      <a:pt x="18" y="15"/>
                      <a:pt x="18" y="15"/>
                    </a:cubicBezTo>
                    <a:cubicBezTo>
                      <a:pt x="18" y="18"/>
                      <a:pt x="17" y="19"/>
                      <a:pt x="16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3" name="Freeform 123"/>
              <p:cNvSpPr>
                <a:spLocks/>
              </p:cNvSpPr>
              <p:nvPr/>
            </p:nvSpPr>
            <p:spPr bwMode="auto">
              <a:xfrm>
                <a:off x="6423025" y="2676525"/>
                <a:ext cx="19050" cy="2540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1" y="1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2"/>
                  </a:cxn>
                  <a:cxn ang="0">
                    <a:pos x="3" y="1"/>
                  </a:cxn>
                </a:cxnLst>
                <a:rect l="0" t="0" r="r" b="b"/>
                <a:pathLst>
                  <a:path w="14" h="19">
                    <a:moveTo>
                      <a:pt x="3" y="1"/>
                    </a:moveTo>
                    <a:cubicBezTo>
                      <a:pt x="4" y="3"/>
                      <a:pt x="14" y="4"/>
                      <a:pt x="14" y="7"/>
                    </a:cubicBezTo>
                    <a:cubicBezTo>
                      <a:pt x="14" y="14"/>
                      <a:pt x="5" y="17"/>
                      <a:pt x="1" y="19"/>
                    </a:cubicBezTo>
                    <a:cubicBezTo>
                      <a:pt x="1" y="13"/>
                      <a:pt x="0" y="6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ubicBezTo>
                      <a:pt x="3" y="0"/>
                      <a:pt x="4" y="2"/>
                      <a:pt x="5" y="2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" name="Freeform 124"/>
              <p:cNvSpPr>
                <a:spLocks/>
              </p:cNvSpPr>
              <p:nvPr/>
            </p:nvSpPr>
            <p:spPr bwMode="auto">
              <a:xfrm>
                <a:off x="6432550" y="2692400"/>
                <a:ext cx="19050" cy="3175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9" y="17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4" y="5"/>
                    </a:moveTo>
                    <a:cubicBezTo>
                      <a:pt x="14" y="10"/>
                      <a:pt x="10" y="13"/>
                      <a:pt x="9" y="17"/>
                    </a:cubicBezTo>
                    <a:cubicBezTo>
                      <a:pt x="9" y="21"/>
                      <a:pt x="11" y="20"/>
                      <a:pt x="11" y="22"/>
                    </a:cubicBezTo>
                    <a:cubicBezTo>
                      <a:pt x="11" y="23"/>
                      <a:pt x="10" y="24"/>
                      <a:pt x="9" y="24"/>
                    </a:cubicBezTo>
                    <a:cubicBezTo>
                      <a:pt x="7" y="24"/>
                      <a:pt x="0" y="17"/>
                      <a:pt x="0" y="14"/>
                    </a:cubicBezTo>
                    <a:cubicBezTo>
                      <a:pt x="0" y="13"/>
                      <a:pt x="3" y="12"/>
                      <a:pt x="4" y="12"/>
                    </a:cubicBezTo>
                    <a:cubicBezTo>
                      <a:pt x="4" y="11"/>
                      <a:pt x="6" y="1"/>
                      <a:pt x="8" y="1"/>
                    </a:cubicBezTo>
                    <a:cubicBezTo>
                      <a:pt x="12" y="0"/>
                      <a:pt x="14" y="3"/>
                      <a:pt x="14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" name="Freeform 125"/>
              <p:cNvSpPr>
                <a:spLocks/>
              </p:cNvSpPr>
              <p:nvPr/>
            </p:nvSpPr>
            <p:spPr bwMode="auto">
              <a:xfrm>
                <a:off x="6450013" y="2693988"/>
                <a:ext cx="7938" cy="206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4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7" y="7"/>
                      <a:pt x="2" y="9"/>
                      <a:pt x="2" y="15"/>
                    </a:cubicBezTo>
                    <a:cubicBezTo>
                      <a:pt x="2" y="15"/>
                      <a:pt x="0" y="15"/>
                      <a:pt x="0" y="15"/>
                    </a:cubicBezTo>
                    <a:cubicBezTo>
                      <a:pt x="1" y="10"/>
                      <a:pt x="4" y="7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" name="Freeform 126"/>
              <p:cNvSpPr>
                <a:spLocks/>
              </p:cNvSpPr>
              <p:nvPr/>
            </p:nvSpPr>
            <p:spPr bwMode="auto">
              <a:xfrm>
                <a:off x="6454775" y="2706688"/>
                <a:ext cx="11113" cy="111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4"/>
                      <a:pt x="6" y="8"/>
                      <a:pt x="2" y="8"/>
                    </a:cubicBezTo>
                    <a:cubicBezTo>
                      <a:pt x="1" y="8"/>
                      <a:pt x="0" y="6"/>
                      <a:pt x="0" y="6"/>
                    </a:cubicBezTo>
                    <a:cubicBezTo>
                      <a:pt x="0" y="3"/>
                      <a:pt x="2" y="2"/>
                      <a:pt x="3" y="0"/>
                    </a:cubicBezTo>
                    <a:cubicBezTo>
                      <a:pt x="5" y="1"/>
                      <a:pt x="7" y="1"/>
                      <a:pt x="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Freeform 127"/>
              <p:cNvSpPr>
                <a:spLocks/>
              </p:cNvSpPr>
              <p:nvPr/>
            </p:nvSpPr>
            <p:spPr bwMode="auto">
              <a:xfrm>
                <a:off x="6442075" y="2665413"/>
                <a:ext cx="12700" cy="174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10" y="5"/>
                      <a:pt x="10" y="10"/>
                    </a:cubicBezTo>
                    <a:cubicBezTo>
                      <a:pt x="10" y="12"/>
                      <a:pt x="6" y="8"/>
                      <a:pt x="6" y="6"/>
                    </a:cubicBezTo>
                    <a:cubicBezTo>
                      <a:pt x="4" y="5"/>
                      <a:pt x="2" y="6"/>
                      <a:pt x="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" name="Freeform 128"/>
              <p:cNvSpPr>
                <a:spLocks/>
              </p:cNvSpPr>
              <p:nvPr/>
            </p:nvSpPr>
            <p:spPr bwMode="auto">
              <a:xfrm>
                <a:off x="6397625" y="2649538"/>
                <a:ext cx="19050" cy="2063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4" y="7"/>
                  </a:cxn>
                  <a:cxn ang="0">
                    <a:pos x="11" y="15"/>
                  </a:cxn>
                </a:cxnLst>
                <a:rect l="0" t="0" r="r" b="b"/>
                <a:pathLst>
                  <a:path w="15" h="15">
                    <a:moveTo>
                      <a:pt x="11" y="15"/>
                    </a:moveTo>
                    <a:cubicBezTo>
                      <a:pt x="9" y="15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3"/>
                      <a:pt x="13" y="2"/>
                      <a:pt x="14" y="7"/>
                    </a:cubicBezTo>
                    <a:cubicBezTo>
                      <a:pt x="15" y="10"/>
                      <a:pt x="13" y="15"/>
                      <a:pt x="11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" name="Freeform 129"/>
              <p:cNvSpPr>
                <a:spLocks/>
              </p:cNvSpPr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Freeform 130"/>
              <p:cNvSpPr>
                <a:spLocks/>
              </p:cNvSpPr>
              <p:nvPr/>
            </p:nvSpPr>
            <p:spPr bwMode="auto">
              <a:xfrm>
                <a:off x="6388100" y="2441575"/>
                <a:ext cx="36513" cy="50800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" y="26"/>
                  </a:cxn>
                  <a:cxn ang="0">
                    <a:pos x="16" y="0"/>
                  </a:cxn>
                  <a:cxn ang="0">
                    <a:pos x="8" y="39"/>
                  </a:cxn>
                </a:cxnLst>
                <a:rect l="0" t="0" r="r" b="b"/>
                <a:pathLst>
                  <a:path w="27" h="39">
                    <a:moveTo>
                      <a:pt x="8" y="39"/>
                    </a:moveTo>
                    <a:cubicBezTo>
                      <a:pt x="0" y="39"/>
                      <a:pt x="1" y="33"/>
                      <a:pt x="1" y="26"/>
                    </a:cubicBezTo>
                    <a:cubicBezTo>
                      <a:pt x="1" y="17"/>
                      <a:pt x="10" y="0"/>
                      <a:pt x="16" y="0"/>
                    </a:cubicBezTo>
                    <a:cubicBezTo>
                      <a:pt x="27" y="0"/>
                      <a:pt x="1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" name="Freeform 131"/>
              <p:cNvSpPr>
                <a:spLocks/>
              </p:cNvSpPr>
              <p:nvPr/>
            </p:nvSpPr>
            <p:spPr bwMode="auto">
              <a:xfrm>
                <a:off x="6194425" y="2532063"/>
                <a:ext cx="41275" cy="34925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6" y="0"/>
                  </a:cxn>
                  <a:cxn ang="0">
                    <a:pos x="31" y="7"/>
                  </a:cxn>
                  <a:cxn ang="0">
                    <a:pos x="11" y="27"/>
                  </a:cxn>
                  <a:cxn ang="0">
                    <a:pos x="2" y="18"/>
                  </a:cxn>
                  <a:cxn ang="0">
                    <a:pos x="2" y="11"/>
                  </a:cxn>
                </a:cxnLst>
                <a:rect l="0" t="0" r="r" b="b"/>
                <a:pathLst>
                  <a:path w="31" h="27">
                    <a:moveTo>
                      <a:pt x="2" y="11"/>
                    </a:moveTo>
                    <a:cubicBezTo>
                      <a:pt x="5" y="11"/>
                      <a:pt x="20" y="0"/>
                      <a:pt x="26" y="0"/>
                    </a:cubicBezTo>
                    <a:cubicBezTo>
                      <a:pt x="28" y="0"/>
                      <a:pt x="31" y="4"/>
                      <a:pt x="31" y="7"/>
                    </a:cubicBezTo>
                    <a:cubicBezTo>
                      <a:pt x="31" y="13"/>
                      <a:pt x="18" y="27"/>
                      <a:pt x="11" y="27"/>
                    </a:cubicBezTo>
                    <a:cubicBezTo>
                      <a:pt x="5" y="27"/>
                      <a:pt x="2" y="24"/>
                      <a:pt x="2" y="18"/>
                    </a:cubicBezTo>
                    <a:cubicBezTo>
                      <a:pt x="2" y="15"/>
                      <a:pt x="0" y="11"/>
                      <a:pt x="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" name="Freeform 132"/>
              <p:cNvSpPr>
                <a:spLocks/>
              </p:cNvSpPr>
              <p:nvPr/>
            </p:nvSpPr>
            <p:spPr bwMode="auto">
              <a:xfrm>
                <a:off x="6015038" y="2476500"/>
                <a:ext cx="195263" cy="374650"/>
              </a:xfrm>
              <a:custGeom>
                <a:avLst/>
                <a:gdLst/>
                <a:ahLst/>
                <a:cxnLst>
                  <a:cxn ang="0">
                    <a:pos x="12" y="172"/>
                  </a:cxn>
                  <a:cxn ang="0">
                    <a:pos x="21" y="152"/>
                  </a:cxn>
                  <a:cxn ang="0">
                    <a:pos x="25" y="147"/>
                  </a:cxn>
                  <a:cxn ang="0">
                    <a:pos x="15" y="119"/>
                  </a:cxn>
                  <a:cxn ang="0">
                    <a:pos x="8" y="109"/>
                  </a:cxn>
                  <a:cxn ang="0">
                    <a:pos x="8" y="105"/>
                  </a:cxn>
                  <a:cxn ang="0">
                    <a:pos x="8" y="106"/>
                  </a:cxn>
                  <a:cxn ang="0">
                    <a:pos x="12" y="96"/>
                  </a:cxn>
                  <a:cxn ang="0">
                    <a:pos x="9" y="77"/>
                  </a:cxn>
                  <a:cxn ang="0">
                    <a:pos x="0" y="65"/>
                  </a:cxn>
                  <a:cxn ang="0">
                    <a:pos x="8" y="47"/>
                  </a:cxn>
                  <a:cxn ang="0">
                    <a:pos x="19" y="43"/>
                  </a:cxn>
                  <a:cxn ang="0">
                    <a:pos x="45" y="19"/>
                  </a:cxn>
                  <a:cxn ang="0">
                    <a:pos x="47" y="19"/>
                  </a:cxn>
                  <a:cxn ang="0">
                    <a:pos x="50" y="24"/>
                  </a:cxn>
                  <a:cxn ang="0">
                    <a:pos x="52" y="20"/>
                  </a:cxn>
                  <a:cxn ang="0">
                    <a:pos x="52" y="9"/>
                  </a:cxn>
                  <a:cxn ang="0">
                    <a:pos x="64" y="6"/>
                  </a:cxn>
                  <a:cxn ang="0">
                    <a:pos x="78" y="6"/>
                  </a:cxn>
                  <a:cxn ang="0">
                    <a:pos x="96" y="0"/>
                  </a:cxn>
                  <a:cxn ang="0">
                    <a:pos x="115" y="5"/>
                  </a:cxn>
                  <a:cxn ang="0">
                    <a:pos x="130" y="22"/>
                  </a:cxn>
                  <a:cxn ang="0">
                    <a:pos x="100" y="58"/>
                  </a:cxn>
                  <a:cxn ang="0">
                    <a:pos x="104" y="64"/>
                  </a:cxn>
                  <a:cxn ang="0">
                    <a:pos x="129" y="93"/>
                  </a:cxn>
                  <a:cxn ang="0">
                    <a:pos x="147" y="134"/>
                  </a:cxn>
                  <a:cxn ang="0">
                    <a:pos x="142" y="156"/>
                  </a:cxn>
                  <a:cxn ang="0">
                    <a:pos x="115" y="170"/>
                  </a:cxn>
                  <a:cxn ang="0">
                    <a:pos x="105" y="180"/>
                  </a:cxn>
                  <a:cxn ang="0">
                    <a:pos x="104" y="176"/>
                  </a:cxn>
                  <a:cxn ang="0">
                    <a:pos x="104" y="181"/>
                  </a:cxn>
                  <a:cxn ang="0">
                    <a:pos x="93" y="192"/>
                  </a:cxn>
                  <a:cxn ang="0">
                    <a:pos x="90" y="183"/>
                  </a:cxn>
                  <a:cxn ang="0">
                    <a:pos x="91" y="177"/>
                  </a:cxn>
                  <a:cxn ang="0">
                    <a:pos x="88" y="170"/>
                  </a:cxn>
                  <a:cxn ang="0">
                    <a:pos x="73" y="161"/>
                  </a:cxn>
                  <a:cxn ang="0">
                    <a:pos x="63" y="149"/>
                  </a:cxn>
                  <a:cxn ang="0">
                    <a:pos x="43" y="141"/>
                  </a:cxn>
                  <a:cxn ang="0">
                    <a:pos x="41" y="135"/>
                  </a:cxn>
                  <a:cxn ang="0">
                    <a:pos x="30" y="129"/>
                  </a:cxn>
                  <a:cxn ang="0">
                    <a:pos x="27" y="134"/>
                  </a:cxn>
                  <a:cxn ang="0">
                    <a:pos x="29" y="142"/>
                  </a:cxn>
                  <a:cxn ang="0">
                    <a:pos x="16" y="171"/>
                  </a:cxn>
                  <a:cxn ang="0">
                    <a:pos x="31" y="192"/>
                  </a:cxn>
                  <a:cxn ang="0">
                    <a:pos x="30" y="192"/>
                  </a:cxn>
                  <a:cxn ang="0">
                    <a:pos x="35" y="206"/>
                  </a:cxn>
                  <a:cxn ang="0">
                    <a:pos x="73" y="243"/>
                  </a:cxn>
                  <a:cxn ang="0">
                    <a:pos x="71" y="251"/>
                  </a:cxn>
                  <a:cxn ang="0">
                    <a:pos x="80" y="267"/>
                  </a:cxn>
                  <a:cxn ang="0">
                    <a:pos x="84" y="280"/>
                  </a:cxn>
                  <a:cxn ang="0">
                    <a:pos x="78" y="280"/>
                  </a:cxn>
                  <a:cxn ang="0">
                    <a:pos x="75" y="282"/>
                  </a:cxn>
                  <a:cxn ang="0">
                    <a:pos x="68" y="278"/>
                  </a:cxn>
                  <a:cxn ang="0">
                    <a:pos x="37" y="246"/>
                  </a:cxn>
                  <a:cxn ang="0">
                    <a:pos x="27" y="214"/>
                  </a:cxn>
                  <a:cxn ang="0">
                    <a:pos x="14" y="192"/>
                  </a:cxn>
                  <a:cxn ang="0">
                    <a:pos x="8" y="192"/>
                  </a:cxn>
                  <a:cxn ang="0">
                    <a:pos x="8" y="189"/>
                  </a:cxn>
                  <a:cxn ang="0">
                    <a:pos x="10" y="172"/>
                  </a:cxn>
                  <a:cxn ang="0">
                    <a:pos x="11" y="172"/>
                  </a:cxn>
                  <a:cxn ang="0">
                    <a:pos x="12" y="172"/>
                  </a:cxn>
                </a:cxnLst>
                <a:rect l="0" t="0" r="r" b="b"/>
                <a:pathLst>
                  <a:path w="147" h="282">
                    <a:moveTo>
                      <a:pt x="12" y="172"/>
                    </a:moveTo>
                    <a:cubicBezTo>
                      <a:pt x="16" y="165"/>
                      <a:pt x="17" y="160"/>
                      <a:pt x="21" y="152"/>
                    </a:cubicBezTo>
                    <a:cubicBezTo>
                      <a:pt x="22" y="150"/>
                      <a:pt x="25" y="149"/>
                      <a:pt x="25" y="147"/>
                    </a:cubicBezTo>
                    <a:cubicBezTo>
                      <a:pt x="25" y="143"/>
                      <a:pt x="19" y="123"/>
                      <a:pt x="15" y="119"/>
                    </a:cubicBezTo>
                    <a:cubicBezTo>
                      <a:pt x="12" y="116"/>
                      <a:pt x="8" y="114"/>
                      <a:pt x="8" y="109"/>
                    </a:cubicBezTo>
                    <a:cubicBezTo>
                      <a:pt x="8" y="108"/>
                      <a:pt x="8" y="107"/>
                      <a:pt x="8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5"/>
                      <a:pt x="12" y="100"/>
                      <a:pt x="12" y="96"/>
                    </a:cubicBezTo>
                    <a:cubicBezTo>
                      <a:pt x="12" y="91"/>
                      <a:pt x="12" y="82"/>
                      <a:pt x="9" y="77"/>
                    </a:cubicBezTo>
                    <a:cubicBezTo>
                      <a:pt x="6" y="73"/>
                      <a:pt x="0" y="73"/>
                      <a:pt x="0" y="65"/>
                    </a:cubicBezTo>
                    <a:cubicBezTo>
                      <a:pt x="0" y="57"/>
                      <a:pt x="3" y="51"/>
                      <a:pt x="8" y="47"/>
                    </a:cubicBezTo>
                    <a:cubicBezTo>
                      <a:pt x="10" y="44"/>
                      <a:pt x="15" y="45"/>
                      <a:pt x="19" y="43"/>
                    </a:cubicBezTo>
                    <a:cubicBezTo>
                      <a:pt x="29" y="36"/>
                      <a:pt x="36" y="33"/>
                      <a:pt x="45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3"/>
                      <a:pt x="49" y="24"/>
                      <a:pt x="50" y="24"/>
                    </a:cubicBezTo>
                    <a:cubicBezTo>
                      <a:pt x="51" y="24"/>
                      <a:pt x="52" y="22"/>
                      <a:pt x="52" y="20"/>
                    </a:cubicBezTo>
                    <a:cubicBezTo>
                      <a:pt x="52" y="16"/>
                      <a:pt x="52" y="13"/>
                      <a:pt x="52" y="9"/>
                    </a:cubicBezTo>
                    <a:cubicBezTo>
                      <a:pt x="52" y="9"/>
                      <a:pt x="62" y="6"/>
                      <a:pt x="64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84" y="9"/>
                      <a:pt x="89" y="0"/>
                      <a:pt x="96" y="0"/>
                    </a:cubicBezTo>
                    <a:cubicBezTo>
                      <a:pt x="103" y="0"/>
                      <a:pt x="107" y="5"/>
                      <a:pt x="115" y="5"/>
                    </a:cubicBezTo>
                    <a:cubicBezTo>
                      <a:pt x="115" y="16"/>
                      <a:pt x="123" y="20"/>
                      <a:pt x="130" y="22"/>
                    </a:cubicBezTo>
                    <a:cubicBezTo>
                      <a:pt x="121" y="36"/>
                      <a:pt x="100" y="39"/>
                      <a:pt x="100" y="58"/>
                    </a:cubicBezTo>
                    <a:cubicBezTo>
                      <a:pt x="100" y="62"/>
                      <a:pt x="102" y="63"/>
                      <a:pt x="104" y="64"/>
                    </a:cubicBezTo>
                    <a:cubicBezTo>
                      <a:pt x="114" y="74"/>
                      <a:pt x="118" y="86"/>
                      <a:pt x="129" y="93"/>
                    </a:cubicBezTo>
                    <a:cubicBezTo>
                      <a:pt x="140" y="100"/>
                      <a:pt x="147" y="119"/>
                      <a:pt x="147" y="134"/>
                    </a:cubicBezTo>
                    <a:cubicBezTo>
                      <a:pt x="147" y="144"/>
                      <a:pt x="142" y="148"/>
                      <a:pt x="142" y="156"/>
                    </a:cubicBezTo>
                    <a:cubicBezTo>
                      <a:pt x="127" y="160"/>
                      <a:pt x="126" y="164"/>
                      <a:pt x="115" y="170"/>
                    </a:cubicBezTo>
                    <a:cubicBezTo>
                      <a:pt x="109" y="173"/>
                      <a:pt x="110" y="180"/>
                      <a:pt x="105" y="180"/>
                    </a:cubicBezTo>
                    <a:cubicBezTo>
                      <a:pt x="104" y="180"/>
                      <a:pt x="104" y="177"/>
                      <a:pt x="104" y="176"/>
                    </a:cubicBezTo>
                    <a:cubicBezTo>
                      <a:pt x="104" y="179"/>
                      <a:pt x="104" y="180"/>
                      <a:pt x="104" y="181"/>
                    </a:cubicBezTo>
                    <a:cubicBezTo>
                      <a:pt x="104" y="185"/>
                      <a:pt x="95" y="192"/>
                      <a:pt x="93" y="192"/>
                    </a:cubicBezTo>
                    <a:cubicBezTo>
                      <a:pt x="91" y="192"/>
                      <a:pt x="90" y="186"/>
                      <a:pt x="90" y="183"/>
                    </a:cubicBezTo>
                    <a:cubicBezTo>
                      <a:pt x="90" y="179"/>
                      <a:pt x="90" y="178"/>
                      <a:pt x="91" y="177"/>
                    </a:cubicBezTo>
                    <a:cubicBezTo>
                      <a:pt x="90" y="176"/>
                      <a:pt x="89" y="172"/>
                      <a:pt x="88" y="170"/>
                    </a:cubicBezTo>
                    <a:cubicBezTo>
                      <a:pt x="82" y="170"/>
                      <a:pt x="73" y="168"/>
                      <a:pt x="73" y="161"/>
                    </a:cubicBezTo>
                    <a:cubicBezTo>
                      <a:pt x="63" y="161"/>
                      <a:pt x="68" y="155"/>
                      <a:pt x="63" y="149"/>
                    </a:cubicBezTo>
                    <a:cubicBezTo>
                      <a:pt x="56" y="143"/>
                      <a:pt x="50" y="143"/>
                      <a:pt x="43" y="141"/>
                    </a:cubicBezTo>
                    <a:cubicBezTo>
                      <a:pt x="42" y="141"/>
                      <a:pt x="41" y="135"/>
                      <a:pt x="41" y="135"/>
                    </a:cubicBezTo>
                    <a:cubicBezTo>
                      <a:pt x="40" y="130"/>
                      <a:pt x="34" y="129"/>
                      <a:pt x="30" y="129"/>
                    </a:cubicBezTo>
                    <a:cubicBezTo>
                      <a:pt x="26" y="129"/>
                      <a:pt x="27" y="132"/>
                      <a:pt x="27" y="134"/>
                    </a:cubicBezTo>
                    <a:cubicBezTo>
                      <a:pt x="27" y="138"/>
                      <a:pt x="29" y="139"/>
                      <a:pt x="29" y="142"/>
                    </a:cubicBezTo>
                    <a:cubicBezTo>
                      <a:pt x="29" y="156"/>
                      <a:pt x="16" y="159"/>
                      <a:pt x="16" y="171"/>
                    </a:cubicBezTo>
                    <a:cubicBezTo>
                      <a:pt x="16" y="185"/>
                      <a:pt x="31" y="179"/>
                      <a:pt x="31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2" y="195"/>
                      <a:pt x="32" y="203"/>
                      <a:pt x="35" y="206"/>
                    </a:cubicBezTo>
                    <a:cubicBezTo>
                      <a:pt x="47" y="218"/>
                      <a:pt x="73" y="221"/>
                      <a:pt x="73" y="243"/>
                    </a:cubicBezTo>
                    <a:cubicBezTo>
                      <a:pt x="73" y="247"/>
                      <a:pt x="71" y="247"/>
                      <a:pt x="71" y="251"/>
                    </a:cubicBezTo>
                    <a:cubicBezTo>
                      <a:pt x="71" y="259"/>
                      <a:pt x="78" y="262"/>
                      <a:pt x="80" y="267"/>
                    </a:cubicBezTo>
                    <a:cubicBezTo>
                      <a:pt x="82" y="273"/>
                      <a:pt x="82" y="275"/>
                      <a:pt x="84" y="280"/>
                    </a:cubicBezTo>
                    <a:cubicBezTo>
                      <a:pt x="80" y="280"/>
                      <a:pt x="80" y="280"/>
                      <a:pt x="78" y="280"/>
                    </a:cubicBezTo>
                    <a:cubicBezTo>
                      <a:pt x="77" y="280"/>
                      <a:pt x="76" y="282"/>
                      <a:pt x="75" y="282"/>
                    </a:cubicBezTo>
                    <a:cubicBezTo>
                      <a:pt x="71" y="282"/>
                      <a:pt x="70" y="279"/>
                      <a:pt x="68" y="278"/>
                    </a:cubicBezTo>
                    <a:cubicBezTo>
                      <a:pt x="54" y="274"/>
                      <a:pt x="41" y="261"/>
                      <a:pt x="37" y="246"/>
                    </a:cubicBezTo>
                    <a:cubicBezTo>
                      <a:pt x="33" y="233"/>
                      <a:pt x="32" y="224"/>
                      <a:pt x="27" y="214"/>
                    </a:cubicBezTo>
                    <a:cubicBezTo>
                      <a:pt x="24" y="208"/>
                      <a:pt x="21" y="192"/>
                      <a:pt x="14" y="192"/>
                    </a:cubicBezTo>
                    <a:cubicBezTo>
                      <a:pt x="9" y="192"/>
                      <a:pt x="12" y="194"/>
                      <a:pt x="8" y="192"/>
                    </a:cubicBezTo>
                    <a:cubicBezTo>
                      <a:pt x="7" y="192"/>
                      <a:pt x="8" y="190"/>
                      <a:pt x="8" y="189"/>
                    </a:cubicBezTo>
                    <a:cubicBezTo>
                      <a:pt x="8" y="183"/>
                      <a:pt x="9" y="179"/>
                      <a:pt x="10" y="172"/>
                    </a:cubicBezTo>
                    <a:cubicBezTo>
                      <a:pt x="11" y="172"/>
                      <a:pt x="11" y="172"/>
                      <a:pt x="11" y="172"/>
                    </a:cubicBezTo>
                    <a:lnTo>
                      <a:pt x="12" y="1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" name="Freeform 133"/>
              <p:cNvSpPr>
                <a:spLocks/>
              </p:cNvSpPr>
              <p:nvPr/>
            </p:nvSpPr>
            <p:spPr bwMode="auto">
              <a:xfrm>
                <a:off x="6142038" y="2898775"/>
                <a:ext cx="26988" cy="2540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1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20" y="15"/>
                  </a:cxn>
                  <a:cxn ang="0">
                    <a:pos x="21" y="19"/>
                  </a:cxn>
                  <a:cxn ang="0">
                    <a:pos x="17" y="19"/>
                  </a:cxn>
                  <a:cxn ang="0">
                    <a:pos x="12" y="17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cubicBezTo>
                      <a:pt x="11" y="17"/>
                      <a:pt x="9" y="12"/>
                      <a:pt x="9" y="11"/>
                    </a:cubicBezTo>
                    <a:cubicBezTo>
                      <a:pt x="7" y="7"/>
                      <a:pt x="0" y="9"/>
                      <a:pt x="0" y="6"/>
                    </a:cubicBezTo>
                    <a:cubicBezTo>
                      <a:pt x="0" y="3"/>
                      <a:pt x="6" y="0"/>
                      <a:pt x="9" y="0"/>
                    </a:cubicBezTo>
                    <a:cubicBezTo>
                      <a:pt x="11" y="7"/>
                      <a:pt x="14" y="15"/>
                      <a:pt x="20" y="15"/>
                    </a:cubicBezTo>
                    <a:cubicBezTo>
                      <a:pt x="20" y="16"/>
                      <a:pt x="20" y="18"/>
                      <a:pt x="21" y="19"/>
                    </a:cubicBezTo>
                    <a:cubicBezTo>
                      <a:pt x="20" y="19"/>
                      <a:pt x="18" y="19"/>
                      <a:pt x="17" y="19"/>
                    </a:cubicBezTo>
                    <a:cubicBezTo>
                      <a:pt x="15" y="19"/>
                      <a:pt x="14" y="17"/>
                      <a:pt x="12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4" name="Freeform 134"/>
              <p:cNvSpPr>
                <a:spLocks/>
              </p:cNvSpPr>
              <p:nvPr/>
            </p:nvSpPr>
            <p:spPr bwMode="auto">
              <a:xfrm>
                <a:off x="6183313" y="2917825"/>
                <a:ext cx="11113" cy="11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3"/>
                    </a:cubicBezTo>
                    <a:cubicBezTo>
                      <a:pt x="9" y="5"/>
                      <a:pt x="7" y="8"/>
                      <a:pt x="4" y="8"/>
                    </a:cubicBezTo>
                    <a:cubicBezTo>
                      <a:pt x="1" y="8"/>
                      <a:pt x="1" y="5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5" name="Freeform 135"/>
              <p:cNvSpPr>
                <a:spLocks/>
              </p:cNvSpPr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6" name="Freeform 136"/>
              <p:cNvSpPr>
                <a:spLocks/>
              </p:cNvSpPr>
              <p:nvPr/>
            </p:nvSpPr>
            <p:spPr bwMode="auto">
              <a:xfrm>
                <a:off x="6013450" y="2855913"/>
                <a:ext cx="15875" cy="1587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5" y="2"/>
                      <a:pt x="12" y="11"/>
                      <a:pt x="8" y="11"/>
                    </a:cubicBezTo>
                    <a:cubicBezTo>
                      <a:pt x="6" y="11"/>
                      <a:pt x="1" y="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7" name="Freeform 137"/>
              <p:cNvSpPr>
                <a:spLocks/>
              </p:cNvSpPr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8" name="Freeform 138"/>
              <p:cNvSpPr>
                <a:spLocks/>
              </p:cNvSpPr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9" name="Freeform 139"/>
              <p:cNvSpPr>
                <a:spLocks/>
              </p:cNvSpPr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0" name="Freeform 140"/>
              <p:cNvSpPr>
                <a:spLocks/>
              </p:cNvSpPr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1" name="Freeform 141"/>
              <p:cNvSpPr>
                <a:spLocks/>
              </p:cNvSpPr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2" name="Freeform 142"/>
              <p:cNvSpPr>
                <a:spLocks/>
              </p:cNvSpPr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3" name="Freeform 143"/>
              <p:cNvSpPr>
                <a:spLocks/>
              </p:cNvSpPr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4" name="Freeform 144"/>
              <p:cNvSpPr>
                <a:spLocks/>
              </p:cNvSpPr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5" name="Freeform 145"/>
              <p:cNvSpPr>
                <a:spLocks/>
              </p:cNvSpPr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6" name="Freeform 146"/>
              <p:cNvSpPr>
                <a:spLocks/>
              </p:cNvSpPr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7" name="Freeform 147"/>
              <p:cNvSpPr>
                <a:spLocks/>
              </p:cNvSpPr>
              <p:nvPr/>
            </p:nvSpPr>
            <p:spPr bwMode="auto">
              <a:xfrm>
                <a:off x="5614988" y="1879600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8" name="Freeform 148"/>
              <p:cNvSpPr>
                <a:spLocks/>
              </p:cNvSpPr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9" name="Freeform 149"/>
              <p:cNvSpPr>
                <a:spLocks/>
              </p:cNvSpPr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0" name="Freeform 150"/>
              <p:cNvSpPr>
                <a:spLocks/>
              </p:cNvSpPr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1" name="Freeform 151"/>
              <p:cNvSpPr>
                <a:spLocks/>
              </p:cNvSpPr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2" name="Freeform 152"/>
              <p:cNvSpPr>
                <a:spLocks/>
              </p:cNvSpPr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3" name="Freeform 153"/>
              <p:cNvSpPr>
                <a:spLocks/>
              </p:cNvSpPr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4" name="Freeform 154"/>
              <p:cNvSpPr>
                <a:spLocks/>
              </p:cNvSpPr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5" name="Freeform 155"/>
              <p:cNvSpPr>
                <a:spLocks/>
              </p:cNvSpPr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6" name="Freeform 156"/>
              <p:cNvSpPr>
                <a:spLocks/>
              </p:cNvSpPr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7" name="Freeform 157"/>
              <p:cNvSpPr>
                <a:spLocks/>
              </p:cNvSpPr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8" name="Freeform 158"/>
              <p:cNvSpPr>
                <a:spLocks/>
              </p:cNvSpPr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9" name="Freeform 159"/>
              <p:cNvSpPr>
                <a:spLocks/>
              </p:cNvSpPr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0" name="Freeform 160"/>
              <p:cNvSpPr>
                <a:spLocks/>
              </p:cNvSpPr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1" name="Freeform 161"/>
              <p:cNvSpPr>
                <a:spLocks/>
              </p:cNvSpPr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2" name="Freeform 162"/>
              <p:cNvSpPr>
                <a:spLocks/>
              </p:cNvSpPr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3" name="Freeform 164"/>
              <p:cNvSpPr>
                <a:spLocks/>
              </p:cNvSpPr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4" name="Freeform 165"/>
              <p:cNvSpPr>
                <a:spLocks/>
              </p:cNvSpPr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5" name="Freeform 166"/>
              <p:cNvSpPr>
                <a:spLocks/>
              </p:cNvSpPr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" name="Freeform 167"/>
              <p:cNvSpPr>
                <a:spLocks/>
              </p:cNvSpPr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7" name="Freeform 168"/>
              <p:cNvSpPr>
                <a:spLocks/>
              </p:cNvSpPr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8" name="Freeform 169"/>
              <p:cNvSpPr>
                <a:spLocks/>
              </p:cNvSpPr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9" name="Freeform 170"/>
              <p:cNvSpPr>
                <a:spLocks/>
              </p:cNvSpPr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0" name="Freeform 171"/>
              <p:cNvSpPr>
                <a:spLocks/>
              </p:cNvSpPr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198" name="Group 279"/>
          <p:cNvGrpSpPr>
            <a:grpSpLocks noChangeAspect="1"/>
          </p:cNvGrpSpPr>
          <p:nvPr/>
        </p:nvGrpSpPr>
        <p:grpSpPr>
          <a:xfrm>
            <a:off x="970817" y="3823309"/>
            <a:ext cx="395999" cy="395998"/>
            <a:chOff x="846989" y="1401020"/>
            <a:chExt cx="877416" cy="877416"/>
          </a:xfrm>
          <a:effectLst>
            <a:outerShdw blurRad="63500" dir="11640000" sx="1000" sy="1000" rotWithShape="0">
              <a:prstClr val="black">
                <a:alpha val="15000"/>
              </a:prstClr>
            </a:outerShdw>
          </a:effectLst>
        </p:grpSpPr>
        <p:sp>
          <p:nvSpPr>
            <p:cNvPr id="199" name="Teardrop 103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0" name="Oval 104"/>
            <p:cNvSpPr>
              <a:spLocks noChangeAspect="1"/>
            </p:cNvSpPr>
            <p:nvPr/>
          </p:nvSpPr>
          <p:spPr>
            <a:xfrm>
              <a:off x="970030" y="1526088"/>
              <a:ext cx="635577" cy="6355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b="1" dirty="0">
                  <a:solidFill>
                    <a:schemeClr val="accent2"/>
                  </a:solidFill>
                  <a:latin typeface="Verdana" panose="020B0604030504040204" pitchFamily="34" charset="0"/>
                  <a:cs typeface="Verdana" panose="020B0604030504040204" pitchFamily="34" charset="0"/>
                </a:rPr>
                <a:t>64%</a:t>
              </a:r>
            </a:p>
          </p:txBody>
        </p:sp>
      </p:grpSp>
      <p:grpSp>
        <p:nvGrpSpPr>
          <p:cNvPr id="201" name="Group 448"/>
          <p:cNvGrpSpPr/>
          <p:nvPr/>
        </p:nvGrpSpPr>
        <p:grpSpPr>
          <a:xfrm>
            <a:off x="139401" y="4237150"/>
            <a:ext cx="930145" cy="324000"/>
            <a:chOff x="608415" y="1947198"/>
            <a:chExt cx="1486484" cy="617323"/>
          </a:xfrm>
        </p:grpSpPr>
        <p:sp>
          <p:nvSpPr>
            <p:cNvPr id="202" name="Rounded Rectangular Callout 59"/>
            <p:cNvSpPr/>
            <p:nvPr/>
          </p:nvSpPr>
          <p:spPr>
            <a:xfrm>
              <a:off x="608415" y="1947198"/>
              <a:ext cx="1486484" cy="617323"/>
            </a:xfrm>
            <a:prstGeom prst="wedgeRoundRectCallout">
              <a:avLst>
                <a:gd name="adj1" fmla="val 62816"/>
                <a:gd name="adj2" fmla="val -30595"/>
                <a:gd name="adj3" fmla="val 16667"/>
              </a:avLst>
            </a:prstGeom>
            <a:solidFill>
              <a:schemeClr val="bg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3" name="TextBox 77"/>
            <p:cNvSpPr txBox="1"/>
            <p:nvPr/>
          </p:nvSpPr>
          <p:spPr>
            <a:xfrm>
              <a:off x="916555" y="2037065"/>
              <a:ext cx="881257" cy="39349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accent2"/>
                  </a:solidFill>
                  <a:latin typeface="Verdana" panose="020B0604030504040204" pitchFamily="34" charset="0"/>
                  <a:cs typeface="Verdana" panose="020B0604030504040204" pitchFamily="34" charset="0"/>
                </a:rPr>
                <a:t>NORTH </a:t>
              </a:r>
            </a:p>
            <a:p>
              <a:pPr algn="ctr"/>
              <a:r>
                <a:rPr lang="en-US" sz="800" b="1" dirty="0">
                  <a:solidFill>
                    <a:schemeClr val="accent2"/>
                  </a:solidFill>
                  <a:latin typeface="Verdana" panose="020B0604030504040204" pitchFamily="34" charset="0"/>
                  <a:cs typeface="Verdana" panose="020B0604030504040204" pitchFamily="34" charset="0"/>
                </a:rPr>
                <a:t>AMERICA</a:t>
              </a:r>
            </a:p>
          </p:txBody>
        </p:sp>
        <p:sp>
          <p:nvSpPr>
            <p:cNvPr id="204" name="Text Placeholder 3"/>
            <p:cNvSpPr txBox="1">
              <a:spLocks/>
            </p:cNvSpPr>
            <p:nvPr/>
          </p:nvSpPr>
          <p:spPr>
            <a:xfrm>
              <a:off x="691548" y="2319810"/>
              <a:ext cx="1331271" cy="202755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524030">
                <a:spcBef>
                  <a:spcPct val="20000"/>
                </a:spcBef>
                <a:defRPr/>
              </a:pPr>
              <a:endParaRPr lang="en-US" sz="1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32" name="Agrupar 231"/>
          <p:cNvGrpSpPr/>
          <p:nvPr/>
        </p:nvGrpSpPr>
        <p:grpSpPr>
          <a:xfrm>
            <a:off x="1596021" y="5531730"/>
            <a:ext cx="395998" cy="395998"/>
            <a:chOff x="1683680" y="5093552"/>
            <a:chExt cx="447283" cy="447282"/>
          </a:xfrm>
        </p:grpSpPr>
        <p:sp>
          <p:nvSpPr>
            <p:cNvPr id="206" name="Teardrop 103"/>
            <p:cNvSpPr/>
            <p:nvPr/>
          </p:nvSpPr>
          <p:spPr>
            <a:xfrm rot="8100000">
              <a:off x="1683680" y="5093552"/>
              <a:ext cx="447283" cy="447282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7" name="Oval 104"/>
            <p:cNvSpPr>
              <a:spLocks noChangeAspect="1"/>
            </p:cNvSpPr>
            <p:nvPr/>
          </p:nvSpPr>
          <p:spPr>
            <a:xfrm>
              <a:off x="1745321" y="5157308"/>
              <a:ext cx="324000" cy="3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b="1" dirty="0">
                  <a:solidFill>
                    <a:schemeClr val="accent3"/>
                  </a:solidFill>
                  <a:latin typeface="Verdana" panose="020B0604030504040204" pitchFamily="34" charset="0"/>
                  <a:cs typeface="Verdana" panose="020B0604030504040204" pitchFamily="34" charset="0"/>
                </a:rPr>
                <a:t>9%</a:t>
              </a:r>
            </a:p>
          </p:txBody>
        </p:sp>
      </p:grpSp>
      <p:sp>
        <p:nvSpPr>
          <p:cNvPr id="208" name="Rounded Rectangular Callout 59"/>
          <p:cNvSpPr/>
          <p:nvPr/>
        </p:nvSpPr>
        <p:spPr>
          <a:xfrm flipH="1">
            <a:off x="1927093" y="5912439"/>
            <a:ext cx="744396" cy="324000"/>
          </a:xfrm>
          <a:prstGeom prst="wedgeRoundRectCallout">
            <a:avLst>
              <a:gd name="adj1" fmla="val 62816"/>
              <a:gd name="adj2" fmla="val -30595"/>
              <a:gd name="adj3" fmla="val 16667"/>
            </a:avLst>
          </a:prstGeom>
          <a:solidFill>
            <a:schemeClr val="bg2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80" dirty="0">
              <a:solidFill>
                <a:srgbClr val="F5BE1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9" name="TextBox 77"/>
          <p:cNvSpPr txBox="1"/>
          <p:nvPr/>
        </p:nvSpPr>
        <p:spPr>
          <a:xfrm>
            <a:off x="2016135" y="5962689"/>
            <a:ext cx="551433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800" b="1" dirty="0">
                <a:solidFill>
                  <a:srgbClr val="F5BE1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LATIN</a:t>
            </a:r>
          </a:p>
          <a:p>
            <a:pPr algn="ctr"/>
            <a:r>
              <a:rPr lang="en-US" sz="800" b="1" dirty="0">
                <a:solidFill>
                  <a:srgbClr val="F5BE1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AMERICA</a:t>
            </a:r>
          </a:p>
        </p:txBody>
      </p:sp>
      <p:grpSp>
        <p:nvGrpSpPr>
          <p:cNvPr id="230" name="Agrupar 229"/>
          <p:cNvGrpSpPr/>
          <p:nvPr/>
        </p:nvGrpSpPr>
        <p:grpSpPr>
          <a:xfrm>
            <a:off x="2381660" y="3917344"/>
            <a:ext cx="395998" cy="395998"/>
            <a:chOff x="2487209" y="3499586"/>
            <a:chExt cx="447283" cy="447282"/>
          </a:xfrm>
        </p:grpSpPr>
        <p:sp>
          <p:nvSpPr>
            <p:cNvPr id="210" name="Teardrop 103"/>
            <p:cNvSpPr/>
            <p:nvPr/>
          </p:nvSpPr>
          <p:spPr>
            <a:xfrm rot="8100000">
              <a:off x="2487209" y="3499586"/>
              <a:ext cx="447283" cy="447282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1" name="Oval 104"/>
            <p:cNvSpPr>
              <a:spLocks noChangeAspect="1"/>
            </p:cNvSpPr>
            <p:nvPr/>
          </p:nvSpPr>
          <p:spPr>
            <a:xfrm>
              <a:off x="2548850" y="3563342"/>
              <a:ext cx="324000" cy="3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b="1" dirty="0">
                  <a:solidFill>
                    <a:schemeClr val="accent5"/>
                  </a:solidFill>
                  <a:latin typeface="Verdana" panose="020B0604030504040204" pitchFamily="34" charset="0"/>
                  <a:cs typeface="Verdana" panose="020B0604030504040204" pitchFamily="34" charset="0"/>
                </a:rPr>
                <a:t>16%</a:t>
              </a:r>
            </a:p>
          </p:txBody>
        </p:sp>
      </p:grpSp>
      <p:sp>
        <p:nvSpPr>
          <p:cNvPr id="212" name="Rounded Rectangular Callout 59"/>
          <p:cNvSpPr/>
          <p:nvPr/>
        </p:nvSpPr>
        <p:spPr>
          <a:xfrm flipH="1">
            <a:off x="2677019" y="4308085"/>
            <a:ext cx="744396" cy="324000"/>
          </a:xfrm>
          <a:prstGeom prst="wedgeRoundRectCallout">
            <a:avLst>
              <a:gd name="adj1" fmla="val 62816"/>
              <a:gd name="adj2" fmla="val -30595"/>
              <a:gd name="adj3" fmla="val 16667"/>
            </a:avLst>
          </a:prstGeom>
          <a:solidFill>
            <a:schemeClr val="bg2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80" dirty="0">
              <a:solidFill>
                <a:srgbClr val="F5BE1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3" name="TextBox 77"/>
          <p:cNvSpPr txBox="1"/>
          <p:nvPr/>
        </p:nvSpPr>
        <p:spPr>
          <a:xfrm>
            <a:off x="2823797" y="4394616"/>
            <a:ext cx="466123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800" b="1" dirty="0">
                <a:solidFill>
                  <a:srgbClr val="D6232A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EUROPE</a:t>
            </a:r>
          </a:p>
        </p:txBody>
      </p:sp>
      <p:sp>
        <p:nvSpPr>
          <p:cNvPr id="224" name="Rounded Rectangular Callout 59"/>
          <p:cNvSpPr/>
          <p:nvPr/>
        </p:nvSpPr>
        <p:spPr>
          <a:xfrm flipH="1">
            <a:off x="1908824" y="5063345"/>
            <a:ext cx="744396" cy="324000"/>
          </a:xfrm>
          <a:prstGeom prst="wedgeRoundRectCallout">
            <a:avLst>
              <a:gd name="adj1" fmla="val 62816"/>
              <a:gd name="adj2" fmla="val -30595"/>
              <a:gd name="adj3" fmla="val 16667"/>
            </a:avLst>
          </a:prstGeom>
          <a:solidFill>
            <a:schemeClr val="bg2"/>
          </a:solidFill>
          <a:ln w="1905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80" dirty="0">
              <a:solidFill>
                <a:srgbClr val="F5BE1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5" name="TextBox 77"/>
          <p:cNvSpPr txBox="1"/>
          <p:nvPr/>
        </p:nvSpPr>
        <p:spPr>
          <a:xfrm>
            <a:off x="1942176" y="5173523"/>
            <a:ext cx="683030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800" b="1" dirty="0">
                <a:solidFill>
                  <a:srgbClr val="61ABC9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CARIBBEAN</a:t>
            </a:r>
          </a:p>
        </p:txBody>
      </p:sp>
      <p:sp>
        <p:nvSpPr>
          <p:cNvPr id="226" name="CuadroTexto 225"/>
          <p:cNvSpPr txBox="1"/>
          <p:nvPr/>
        </p:nvSpPr>
        <p:spPr>
          <a:xfrm>
            <a:off x="112060" y="6296294"/>
            <a:ext cx="31601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accent6">
                    <a:lumMod val="50000"/>
                  </a:schemeClr>
                </a:solidFill>
              </a:rPr>
              <a:t>Source: Caribbean market Outlook, ALTA 2015</a:t>
            </a:r>
          </a:p>
        </p:txBody>
      </p:sp>
      <p:grpSp>
        <p:nvGrpSpPr>
          <p:cNvPr id="229" name="Agrupar 228"/>
          <p:cNvGrpSpPr/>
          <p:nvPr/>
        </p:nvGrpSpPr>
        <p:grpSpPr>
          <a:xfrm rot="19609291">
            <a:off x="1535289" y="4556053"/>
            <a:ext cx="1089227" cy="283504"/>
            <a:chOff x="2659075" y="2712536"/>
            <a:chExt cx="3196167" cy="831898"/>
          </a:xfrm>
        </p:grpSpPr>
        <p:sp>
          <p:nvSpPr>
            <p:cNvPr id="227" name="Freeform 123"/>
            <p:cNvSpPr/>
            <p:nvPr/>
          </p:nvSpPr>
          <p:spPr>
            <a:xfrm>
              <a:off x="2659075" y="3024087"/>
              <a:ext cx="3196167" cy="520347"/>
            </a:xfrm>
            <a:custGeom>
              <a:avLst/>
              <a:gdLst>
                <a:gd name="connsiteX0" fmla="*/ 1917700 w 1917700"/>
                <a:gd name="connsiteY0" fmla="*/ 312208 h 312208"/>
                <a:gd name="connsiteX1" fmla="*/ 850900 w 1917700"/>
                <a:gd name="connsiteY1" fmla="*/ 26458 h 312208"/>
                <a:gd name="connsiteX2" fmla="*/ 0 w 1917700"/>
                <a:gd name="connsiteY2" fmla="*/ 153458 h 31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7700" h="312208">
                  <a:moveTo>
                    <a:pt x="1917700" y="312208"/>
                  </a:moveTo>
                  <a:cubicBezTo>
                    <a:pt x="1544108" y="182562"/>
                    <a:pt x="1170517" y="52916"/>
                    <a:pt x="850900" y="26458"/>
                  </a:cubicBezTo>
                  <a:cubicBezTo>
                    <a:pt x="531283" y="0"/>
                    <a:pt x="265641" y="76729"/>
                    <a:pt x="0" y="153458"/>
                  </a:cubicBezTo>
                </a:path>
              </a:pathLst>
            </a:custGeom>
            <a:ln w="12700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8" name="Freeform 5"/>
            <p:cNvSpPr>
              <a:spLocks noChangeAspect="1"/>
            </p:cNvSpPr>
            <p:nvPr/>
          </p:nvSpPr>
          <p:spPr bwMode="auto">
            <a:xfrm rot="18975601" flipH="1">
              <a:off x="4140400" y="2712536"/>
              <a:ext cx="633818" cy="706608"/>
            </a:xfrm>
            <a:custGeom>
              <a:avLst/>
              <a:gdLst/>
              <a:ahLst/>
              <a:cxnLst>
                <a:cxn ang="0">
                  <a:pos x="614" y="138"/>
                </a:cxn>
                <a:cxn ang="0">
                  <a:pos x="533" y="96"/>
                </a:cxn>
                <a:cxn ang="0">
                  <a:pos x="427" y="283"/>
                </a:cxn>
                <a:cxn ang="0">
                  <a:pos x="53" y="279"/>
                </a:cxn>
                <a:cxn ang="0">
                  <a:pos x="0" y="364"/>
                </a:cxn>
                <a:cxn ang="0">
                  <a:pos x="335" y="427"/>
                </a:cxn>
                <a:cxn ang="0">
                  <a:pos x="250" y="586"/>
                </a:cxn>
                <a:cxn ang="0">
                  <a:pos x="160" y="593"/>
                </a:cxn>
                <a:cxn ang="0">
                  <a:pos x="120" y="650"/>
                </a:cxn>
                <a:cxn ang="0">
                  <a:pos x="247" y="678"/>
                </a:cxn>
                <a:cxn ang="0">
                  <a:pos x="319" y="770"/>
                </a:cxn>
                <a:cxn ang="0">
                  <a:pos x="353" y="710"/>
                </a:cxn>
                <a:cxn ang="0">
                  <a:pos x="319" y="618"/>
                </a:cxn>
                <a:cxn ang="0">
                  <a:pos x="420" y="470"/>
                </a:cxn>
                <a:cxn ang="0">
                  <a:pos x="640" y="724"/>
                </a:cxn>
                <a:cxn ang="0">
                  <a:pos x="691" y="635"/>
                </a:cxn>
                <a:cxn ang="0">
                  <a:pos x="511" y="318"/>
                </a:cxn>
                <a:cxn ang="0">
                  <a:pos x="614" y="138"/>
                </a:cxn>
              </a:cxnLst>
              <a:rect l="0" t="0" r="r" b="b"/>
              <a:pathLst>
                <a:path w="691" h="770">
                  <a:moveTo>
                    <a:pt x="614" y="138"/>
                  </a:moveTo>
                  <a:cubicBezTo>
                    <a:pt x="614" y="138"/>
                    <a:pt x="646" y="0"/>
                    <a:pt x="533" y="96"/>
                  </a:cubicBezTo>
                  <a:cubicBezTo>
                    <a:pt x="427" y="283"/>
                    <a:pt x="427" y="283"/>
                    <a:pt x="427" y="283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335" y="427"/>
                    <a:pt x="335" y="427"/>
                    <a:pt x="335" y="427"/>
                  </a:cubicBezTo>
                  <a:cubicBezTo>
                    <a:pt x="250" y="586"/>
                    <a:pt x="250" y="586"/>
                    <a:pt x="250" y="586"/>
                  </a:cubicBezTo>
                  <a:cubicBezTo>
                    <a:pt x="160" y="593"/>
                    <a:pt x="160" y="593"/>
                    <a:pt x="160" y="593"/>
                  </a:cubicBezTo>
                  <a:cubicBezTo>
                    <a:pt x="120" y="650"/>
                    <a:pt x="120" y="650"/>
                    <a:pt x="120" y="650"/>
                  </a:cubicBezTo>
                  <a:cubicBezTo>
                    <a:pt x="247" y="678"/>
                    <a:pt x="247" y="678"/>
                    <a:pt x="247" y="678"/>
                  </a:cubicBezTo>
                  <a:cubicBezTo>
                    <a:pt x="319" y="770"/>
                    <a:pt x="319" y="770"/>
                    <a:pt x="319" y="770"/>
                  </a:cubicBezTo>
                  <a:cubicBezTo>
                    <a:pt x="353" y="710"/>
                    <a:pt x="353" y="710"/>
                    <a:pt x="353" y="710"/>
                  </a:cubicBezTo>
                  <a:cubicBezTo>
                    <a:pt x="319" y="618"/>
                    <a:pt x="319" y="618"/>
                    <a:pt x="319" y="618"/>
                  </a:cubicBezTo>
                  <a:cubicBezTo>
                    <a:pt x="420" y="470"/>
                    <a:pt x="420" y="470"/>
                    <a:pt x="420" y="470"/>
                  </a:cubicBezTo>
                  <a:cubicBezTo>
                    <a:pt x="640" y="724"/>
                    <a:pt x="640" y="724"/>
                    <a:pt x="640" y="724"/>
                  </a:cubicBezTo>
                  <a:cubicBezTo>
                    <a:pt x="691" y="635"/>
                    <a:pt x="691" y="635"/>
                    <a:pt x="691" y="635"/>
                  </a:cubicBezTo>
                  <a:cubicBezTo>
                    <a:pt x="511" y="318"/>
                    <a:pt x="511" y="318"/>
                    <a:pt x="511" y="318"/>
                  </a:cubicBezTo>
                  <a:lnTo>
                    <a:pt x="614" y="13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52400" tIns="76200" rIns="152400" bIns="76200" numCol="1" anchor="t" anchorCtr="0" compatLnSpc="1">
              <a:prstTxWarp prst="textNoShape">
                <a:avLst/>
              </a:prstTxWarp>
            </a:bodyPr>
            <a:lstStyle/>
            <a:p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31" name="Agrupar 230"/>
          <p:cNvGrpSpPr/>
          <p:nvPr/>
        </p:nvGrpSpPr>
        <p:grpSpPr>
          <a:xfrm>
            <a:off x="1491751" y="4791722"/>
            <a:ext cx="395998" cy="395998"/>
            <a:chOff x="1471284" y="4405755"/>
            <a:chExt cx="447283" cy="447282"/>
          </a:xfrm>
        </p:grpSpPr>
        <p:sp>
          <p:nvSpPr>
            <p:cNvPr id="222" name="Teardrop 103"/>
            <p:cNvSpPr/>
            <p:nvPr/>
          </p:nvSpPr>
          <p:spPr>
            <a:xfrm rot="8100000">
              <a:off x="1471284" y="4405755"/>
              <a:ext cx="447283" cy="447282"/>
            </a:xfrm>
            <a:prstGeom prst="teardrop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3" name="Oval 104"/>
            <p:cNvSpPr>
              <a:spLocks noChangeAspect="1"/>
            </p:cNvSpPr>
            <p:nvPr/>
          </p:nvSpPr>
          <p:spPr>
            <a:xfrm>
              <a:off x="1532925" y="4469511"/>
              <a:ext cx="324000" cy="3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b="1" dirty="0">
                  <a:solidFill>
                    <a:schemeClr val="accent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cs typeface="Verdana" panose="020B0604030504040204" pitchFamily="34" charset="0"/>
                </a:rPr>
                <a:t>11%</a:t>
              </a:r>
            </a:p>
          </p:txBody>
        </p:sp>
      </p:grpSp>
      <p:sp>
        <p:nvSpPr>
          <p:cNvPr id="236" name="Freeform 123"/>
          <p:cNvSpPr/>
          <p:nvPr/>
        </p:nvSpPr>
        <p:spPr>
          <a:xfrm rot="14402567">
            <a:off x="1048680" y="5444635"/>
            <a:ext cx="864583" cy="177330"/>
          </a:xfrm>
          <a:custGeom>
            <a:avLst/>
            <a:gdLst>
              <a:gd name="connsiteX0" fmla="*/ 1917700 w 1917700"/>
              <a:gd name="connsiteY0" fmla="*/ 312208 h 312208"/>
              <a:gd name="connsiteX1" fmla="*/ 850900 w 1917700"/>
              <a:gd name="connsiteY1" fmla="*/ 26458 h 312208"/>
              <a:gd name="connsiteX2" fmla="*/ 0 w 1917700"/>
              <a:gd name="connsiteY2" fmla="*/ 153458 h 31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7700" h="312208">
                <a:moveTo>
                  <a:pt x="1917700" y="312208"/>
                </a:moveTo>
                <a:cubicBezTo>
                  <a:pt x="1544108" y="182562"/>
                  <a:pt x="1170517" y="52916"/>
                  <a:pt x="850900" y="26458"/>
                </a:cubicBezTo>
                <a:cubicBezTo>
                  <a:pt x="531283" y="0"/>
                  <a:pt x="265641" y="76729"/>
                  <a:pt x="0" y="153458"/>
                </a:cubicBezTo>
              </a:path>
            </a:pathLst>
          </a:custGeom>
          <a:ln w="127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68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7" name="Freeform 5"/>
          <p:cNvSpPr>
            <a:spLocks noChangeAspect="1"/>
          </p:cNvSpPr>
          <p:nvPr/>
        </p:nvSpPr>
        <p:spPr bwMode="auto">
          <a:xfrm rot="978168" flipH="1">
            <a:off x="1388395" y="5581380"/>
            <a:ext cx="216000" cy="240806"/>
          </a:xfrm>
          <a:custGeom>
            <a:avLst/>
            <a:gdLst/>
            <a:ahLst/>
            <a:cxnLst>
              <a:cxn ang="0">
                <a:pos x="614" y="138"/>
              </a:cxn>
              <a:cxn ang="0">
                <a:pos x="533" y="96"/>
              </a:cxn>
              <a:cxn ang="0">
                <a:pos x="427" y="283"/>
              </a:cxn>
              <a:cxn ang="0">
                <a:pos x="53" y="279"/>
              </a:cxn>
              <a:cxn ang="0">
                <a:pos x="0" y="364"/>
              </a:cxn>
              <a:cxn ang="0">
                <a:pos x="335" y="427"/>
              </a:cxn>
              <a:cxn ang="0">
                <a:pos x="250" y="586"/>
              </a:cxn>
              <a:cxn ang="0">
                <a:pos x="160" y="593"/>
              </a:cxn>
              <a:cxn ang="0">
                <a:pos x="120" y="650"/>
              </a:cxn>
              <a:cxn ang="0">
                <a:pos x="247" y="678"/>
              </a:cxn>
              <a:cxn ang="0">
                <a:pos x="319" y="770"/>
              </a:cxn>
              <a:cxn ang="0">
                <a:pos x="353" y="710"/>
              </a:cxn>
              <a:cxn ang="0">
                <a:pos x="319" y="618"/>
              </a:cxn>
              <a:cxn ang="0">
                <a:pos x="420" y="470"/>
              </a:cxn>
              <a:cxn ang="0">
                <a:pos x="640" y="724"/>
              </a:cxn>
              <a:cxn ang="0">
                <a:pos x="691" y="635"/>
              </a:cxn>
              <a:cxn ang="0">
                <a:pos x="511" y="318"/>
              </a:cxn>
              <a:cxn ang="0">
                <a:pos x="614" y="138"/>
              </a:cxn>
            </a:cxnLst>
            <a:rect l="0" t="0" r="r" b="b"/>
            <a:pathLst>
              <a:path w="691" h="770">
                <a:moveTo>
                  <a:pt x="614" y="138"/>
                </a:moveTo>
                <a:cubicBezTo>
                  <a:pt x="614" y="138"/>
                  <a:pt x="646" y="0"/>
                  <a:pt x="533" y="96"/>
                </a:cubicBezTo>
                <a:cubicBezTo>
                  <a:pt x="427" y="283"/>
                  <a:pt x="427" y="283"/>
                  <a:pt x="427" y="283"/>
                </a:cubicBezTo>
                <a:cubicBezTo>
                  <a:pt x="53" y="279"/>
                  <a:pt x="53" y="279"/>
                  <a:pt x="53" y="279"/>
                </a:cubicBezTo>
                <a:cubicBezTo>
                  <a:pt x="0" y="364"/>
                  <a:pt x="0" y="364"/>
                  <a:pt x="0" y="364"/>
                </a:cubicBezTo>
                <a:cubicBezTo>
                  <a:pt x="335" y="427"/>
                  <a:pt x="335" y="427"/>
                  <a:pt x="335" y="427"/>
                </a:cubicBezTo>
                <a:cubicBezTo>
                  <a:pt x="250" y="586"/>
                  <a:pt x="250" y="586"/>
                  <a:pt x="250" y="586"/>
                </a:cubicBezTo>
                <a:cubicBezTo>
                  <a:pt x="160" y="593"/>
                  <a:pt x="160" y="593"/>
                  <a:pt x="160" y="593"/>
                </a:cubicBezTo>
                <a:cubicBezTo>
                  <a:pt x="120" y="650"/>
                  <a:pt x="120" y="650"/>
                  <a:pt x="120" y="650"/>
                </a:cubicBezTo>
                <a:cubicBezTo>
                  <a:pt x="247" y="678"/>
                  <a:pt x="247" y="678"/>
                  <a:pt x="247" y="678"/>
                </a:cubicBezTo>
                <a:cubicBezTo>
                  <a:pt x="319" y="770"/>
                  <a:pt x="319" y="770"/>
                  <a:pt x="319" y="770"/>
                </a:cubicBezTo>
                <a:cubicBezTo>
                  <a:pt x="353" y="710"/>
                  <a:pt x="353" y="710"/>
                  <a:pt x="353" y="710"/>
                </a:cubicBezTo>
                <a:cubicBezTo>
                  <a:pt x="319" y="618"/>
                  <a:pt x="319" y="618"/>
                  <a:pt x="319" y="618"/>
                </a:cubicBezTo>
                <a:cubicBezTo>
                  <a:pt x="420" y="470"/>
                  <a:pt x="420" y="470"/>
                  <a:pt x="420" y="470"/>
                </a:cubicBezTo>
                <a:cubicBezTo>
                  <a:pt x="640" y="724"/>
                  <a:pt x="640" y="724"/>
                  <a:pt x="640" y="724"/>
                </a:cubicBezTo>
                <a:cubicBezTo>
                  <a:pt x="691" y="635"/>
                  <a:pt x="691" y="635"/>
                  <a:pt x="691" y="635"/>
                </a:cubicBezTo>
                <a:cubicBezTo>
                  <a:pt x="511" y="318"/>
                  <a:pt x="511" y="318"/>
                  <a:pt x="511" y="318"/>
                </a:cubicBezTo>
                <a:lnTo>
                  <a:pt x="614" y="1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en-US" sz="468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ardrop 285"/>
          <p:cNvSpPr>
            <a:spLocks noChangeAspect="1"/>
          </p:cNvSpPr>
          <p:nvPr/>
        </p:nvSpPr>
        <p:spPr>
          <a:xfrm>
            <a:off x="5170773" y="2652456"/>
            <a:ext cx="296488" cy="267821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33" name="Group 57"/>
          <p:cNvGrpSpPr/>
          <p:nvPr/>
        </p:nvGrpSpPr>
        <p:grpSpPr>
          <a:xfrm flipH="1">
            <a:off x="1632181" y="2418648"/>
            <a:ext cx="433858" cy="1024159"/>
            <a:chOff x="669035" y="1189182"/>
            <a:chExt cx="864105" cy="2822743"/>
          </a:xfrm>
        </p:grpSpPr>
        <p:sp>
          <p:nvSpPr>
            <p:cNvPr id="434" name="Rounded Rectangle 41"/>
            <p:cNvSpPr/>
            <p:nvPr/>
          </p:nvSpPr>
          <p:spPr>
            <a:xfrm>
              <a:off x="669035" y="3781497"/>
              <a:ext cx="864105" cy="2304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5" name="Rounded Rectangle 44"/>
            <p:cNvSpPr/>
            <p:nvPr/>
          </p:nvSpPr>
          <p:spPr>
            <a:xfrm>
              <a:off x="669035" y="3493462"/>
              <a:ext cx="864105" cy="2304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6" name="Rounded Rectangle 47"/>
            <p:cNvSpPr/>
            <p:nvPr/>
          </p:nvSpPr>
          <p:spPr>
            <a:xfrm>
              <a:off x="669035" y="3205427"/>
              <a:ext cx="864105" cy="2304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7" name="Rounded Rectangle 48"/>
            <p:cNvSpPr/>
            <p:nvPr/>
          </p:nvSpPr>
          <p:spPr>
            <a:xfrm>
              <a:off x="669035" y="2917392"/>
              <a:ext cx="864105" cy="2304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8" name="Rounded Rectangle 49"/>
            <p:cNvSpPr/>
            <p:nvPr/>
          </p:nvSpPr>
          <p:spPr>
            <a:xfrm>
              <a:off x="669035" y="2629357"/>
              <a:ext cx="864105" cy="2304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9" name="Rounded Rectangle 50"/>
            <p:cNvSpPr/>
            <p:nvPr/>
          </p:nvSpPr>
          <p:spPr>
            <a:xfrm>
              <a:off x="669035" y="2341322"/>
              <a:ext cx="864105" cy="2304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0" name="Rounded Rectangle 53"/>
            <p:cNvSpPr/>
            <p:nvPr/>
          </p:nvSpPr>
          <p:spPr>
            <a:xfrm>
              <a:off x="669035" y="2053287"/>
              <a:ext cx="864105" cy="2304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1" name="Rounded Rectangle 54"/>
            <p:cNvSpPr/>
            <p:nvPr/>
          </p:nvSpPr>
          <p:spPr>
            <a:xfrm>
              <a:off x="669035" y="1765252"/>
              <a:ext cx="864105" cy="2304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2" name="Rounded Rectangle 55"/>
            <p:cNvSpPr/>
            <p:nvPr/>
          </p:nvSpPr>
          <p:spPr>
            <a:xfrm>
              <a:off x="669035" y="1477217"/>
              <a:ext cx="864105" cy="230428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3" name="Rounded Rectangle 56"/>
            <p:cNvSpPr/>
            <p:nvPr/>
          </p:nvSpPr>
          <p:spPr>
            <a:xfrm>
              <a:off x="669035" y="1189182"/>
              <a:ext cx="864105" cy="230428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44" name="Group 57"/>
          <p:cNvGrpSpPr/>
          <p:nvPr/>
        </p:nvGrpSpPr>
        <p:grpSpPr>
          <a:xfrm flipH="1">
            <a:off x="2934919" y="2418648"/>
            <a:ext cx="433858" cy="1024159"/>
            <a:chOff x="669035" y="1189182"/>
            <a:chExt cx="864105" cy="2822743"/>
          </a:xfrm>
          <a:solidFill>
            <a:schemeClr val="accent6"/>
          </a:solidFill>
        </p:grpSpPr>
        <p:sp>
          <p:nvSpPr>
            <p:cNvPr id="445" name="Rounded Rectangle 41"/>
            <p:cNvSpPr/>
            <p:nvPr/>
          </p:nvSpPr>
          <p:spPr>
            <a:xfrm>
              <a:off x="669035" y="3781497"/>
              <a:ext cx="864105" cy="23042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6" name="Rounded Rectangle 44"/>
            <p:cNvSpPr/>
            <p:nvPr/>
          </p:nvSpPr>
          <p:spPr>
            <a:xfrm>
              <a:off x="669035" y="3493462"/>
              <a:ext cx="864105" cy="2304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7" name="Rounded Rectangle 47"/>
            <p:cNvSpPr/>
            <p:nvPr/>
          </p:nvSpPr>
          <p:spPr>
            <a:xfrm>
              <a:off x="669035" y="3205427"/>
              <a:ext cx="864105" cy="2304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8" name="Rounded Rectangle 48"/>
            <p:cNvSpPr/>
            <p:nvPr/>
          </p:nvSpPr>
          <p:spPr>
            <a:xfrm>
              <a:off x="669035" y="2917392"/>
              <a:ext cx="864105" cy="2304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9" name="Rounded Rectangle 49"/>
            <p:cNvSpPr/>
            <p:nvPr/>
          </p:nvSpPr>
          <p:spPr>
            <a:xfrm>
              <a:off x="669035" y="2629357"/>
              <a:ext cx="864105" cy="2304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0" name="Rounded Rectangle 50"/>
            <p:cNvSpPr/>
            <p:nvPr/>
          </p:nvSpPr>
          <p:spPr>
            <a:xfrm>
              <a:off x="669035" y="2341322"/>
              <a:ext cx="864105" cy="2304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1" name="Rounded Rectangle 53"/>
            <p:cNvSpPr/>
            <p:nvPr/>
          </p:nvSpPr>
          <p:spPr>
            <a:xfrm>
              <a:off x="669035" y="2053287"/>
              <a:ext cx="864105" cy="2304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2" name="Rounded Rectangle 54"/>
            <p:cNvSpPr/>
            <p:nvPr/>
          </p:nvSpPr>
          <p:spPr>
            <a:xfrm>
              <a:off x="669035" y="1765252"/>
              <a:ext cx="864105" cy="2304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3" name="Rounded Rectangle 55"/>
            <p:cNvSpPr/>
            <p:nvPr/>
          </p:nvSpPr>
          <p:spPr>
            <a:xfrm>
              <a:off x="669035" y="1477217"/>
              <a:ext cx="864105" cy="2304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4" name="Rounded Rectangle 56"/>
            <p:cNvSpPr/>
            <p:nvPr/>
          </p:nvSpPr>
          <p:spPr>
            <a:xfrm>
              <a:off x="669035" y="1189182"/>
              <a:ext cx="864105" cy="2304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1589857" y="2162751"/>
            <a:ext cx="618820" cy="30052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500" b="1" dirty="0"/>
              <a:t>83%</a:t>
            </a:r>
          </a:p>
        </p:txBody>
      </p:sp>
      <p:sp>
        <p:nvSpPr>
          <p:cNvPr id="466" name="CuadroTexto 465"/>
          <p:cNvSpPr txBox="1"/>
          <p:nvPr/>
        </p:nvSpPr>
        <p:spPr>
          <a:xfrm>
            <a:off x="2892764" y="2146605"/>
            <a:ext cx="618820" cy="30052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accent5"/>
                </a:solidFill>
              </a:rPr>
              <a:t>11%</a:t>
            </a:r>
          </a:p>
        </p:txBody>
      </p:sp>
      <p:sp>
        <p:nvSpPr>
          <p:cNvPr id="467" name="CuadroTexto 466"/>
          <p:cNvSpPr txBox="1"/>
          <p:nvPr/>
        </p:nvSpPr>
        <p:spPr>
          <a:xfrm>
            <a:off x="4167732" y="2156730"/>
            <a:ext cx="618820" cy="30052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accent3"/>
                </a:solidFill>
              </a:rPr>
              <a:t>6%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4237658" y="2418648"/>
            <a:ext cx="434434" cy="1024159"/>
            <a:chOff x="3459868" y="2439144"/>
            <a:chExt cx="434434" cy="1101321"/>
          </a:xfrm>
        </p:grpSpPr>
        <p:sp>
          <p:nvSpPr>
            <p:cNvPr id="456" name="Rounded Rectangle 41"/>
            <p:cNvSpPr/>
            <p:nvPr/>
          </p:nvSpPr>
          <p:spPr>
            <a:xfrm flipH="1">
              <a:off x="3460444" y="3450561"/>
              <a:ext cx="433858" cy="8990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7" name="Rounded Rectangle 44"/>
            <p:cNvSpPr/>
            <p:nvPr/>
          </p:nvSpPr>
          <p:spPr>
            <a:xfrm flipH="1">
              <a:off x="3459868" y="3338182"/>
              <a:ext cx="433858" cy="8990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8" name="Rounded Rectangle 47"/>
            <p:cNvSpPr/>
            <p:nvPr/>
          </p:nvSpPr>
          <p:spPr>
            <a:xfrm flipH="1">
              <a:off x="3459868" y="3225802"/>
              <a:ext cx="433858" cy="8990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9" name="Rounded Rectangle 48"/>
            <p:cNvSpPr/>
            <p:nvPr/>
          </p:nvSpPr>
          <p:spPr>
            <a:xfrm flipH="1">
              <a:off x="3459868" y="3113422"/>
              <a:ext cx="433858" cy="8990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0" name="Rounded Rectangle 49"/>
            <p:cNvSpPr/>
            <p:nvPr/>
          </p:nvSpPr>
          <p:spPr>
            <a:xfrm flipH="1">
              <a:off x="3459868" y="3001042"/>
              <a:ext cx="433858" cy="8990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1" name="Rounded Rectangle 50"/>
            <p:cNvSpPr/>
            <p:nvPr/>
          </p:nvSpPr>
          <p:spPr>
            <a:xfrm flipH="1">
              <a:off x="3459868" y="2888663"/>
              <a:ext cx="433858" cy="8990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2" name="Rounded Rectangle 53"/>
            <p:cNvSpPr/>
            <p:nvPr/>
          </p:nvSpPr>
          <p:spPr>
            <a:xfrm flipH="1">
              <a:off x="3459868" y="2776283"/>
              <a:ext cx="433858" cy="8990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3" name="Rounded Rectangle 54"/>
            <p:cNvSpPr/>
            <p:nvPr/>
          </p:nvSpPr>
          <p:spPr>
            <a:xfrm flipH="1">
              <a:off x="3459868" y="2663903"/>
              <a:ext cx="433858" cy="8990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4" name="Rounded Rectangle 55"/>
            <p:cNvSpPr/>
            <p:nvPr/>
          </p:nvSpPr>
          <p:spPr>
            <a:xfrm flipH="1">
              <a:off x="3459868" y="2551524"/>
              <a:ext cx="433858" cy="8990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5" name="Rounded Rectangle 56"/>
            <p:cNvSpPr/>
            <p:nvPr/>
          </p:nvSpPr>
          <p:spPr>
            <a:xfrm flipH="1">
              <a:off x="3459868" y="2439144"/>
              <a:ext cx="433858" cy="8990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8" name="Rounded Rectangle 41"/>
            <p:cNvSpPr/>
            <p:nvPr/>
          </p:nvSpPr>
          <p:spPr>
            <a:xfrm flipH="1">
              <a:off x="3460444" y="3445087"/>
              <a:ext cx="433858" cy="360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80" dirty="0"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1174979" y="3417660"/>
            <a:ext cx="1354231" cy="20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/>
              <a:t>INTERNATIONAL</a:t>
            </a:r>
          </a:p>
        </p:txBody>
      </p:sp>
      <p:sp>
        <p:nvSpPr>
          <p:cNvPr id="469" name="CuadroTexto 468"/>
          <p:cNvSpPr txBox="1"/>
          <p:nvPr/>
        </p:nvSpPr>
        <p:spPr>
          <a:xfrm>
            <a:off x="2488036" y="3417660"/>
            <a:ext cx="1354231" cy="20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chemeClr val="accent5"/>
                </a:solidFill>
              </a:rPr>
              <a:t>INTRA-CARIBBEAN</a:t>
            </a:r>
          </a:p>
        </p:txBody>
      </p:sp>
      <p:sp>
        <p:nvSpPr>
          <p:cNvPr id="470" name="CuadroTexto 469"/>
          <p:cNvSpPr txBox="1"/>
          <p:nvPr/>
        </p:nvSpPr>
        <p:spPr>
          <a:xfrm>
            <a:off x="3784005" y="3417660"/>
            <a:ext cx="1354231" cy="20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chemeClr val="accent3"/>
                </a:solidFill>
              </a:rPr>
              <a:t>DOMESTIC</a:t>
            </a:r>
          </a:p>
        </p:txBody>
      </p:sp>
      <p:sp>
        <p:nvSpPr>
          <p:cNvPr id="13" name="Pentágono 12"/>
          <p:cNvSpPr/>
          <p:nvPr/>
        </p:nvSpPr>
        <p:spPr>
          <a:xfrm>
            <a:off x="258567" y="2402600"/>
            <a:ext cx="1124455" cy="1003663"/>
          </a:xfrm>
          <a:prstGeom prst="homePlate">
            <a:avLst>
              <a:gd name="adj" fmla="val 1764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CuadroTexto 237"/>
          <p:cNvSpPr txBox="1"/>
          <p:nvPr/>
        </p:nvSpPr>
        <p:spPr>
          <a:xfrm>
            <a:off x="259778" y="2444114"/>
            <a:ext cx="1023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606060"/>
                </a:solidFill>
              </a:rPr>
              <a:t>TOTAL SEATS</a:t>
            </a:r>
          </a:p>
        </p:txBody>
      </p:sp>
      <p:sp>
        <p:nvSpPr>
          <p:cNvPr id="471" name="CuadroTexto 470"/>
          <p:cNvSpPr txBox="1"/>
          <p:nvPr/>
        </p:nvSpPr>
        <p:spPr>
          <a:xfrm>
            <a:off x="311359" y="2738082"/>
            <a:ext cx="8867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06060"/>
                </a:solidFill>
              </a:rPr>
              <a:t>72.6 </a:t>
            </a:r>
          </a:p>
          <a:p>
            <a:pPr algn="ctr"/>
            <a:r>
              <a:rPr lang="en-GB" sz="1100" b="1" dirty="0">
                <a:solidFill>
                  <a:srgbClr val="606060"/>
                </a:solidFill>
              </a:rPr>
              <a:t>million</a:t>
            </a:r>
          </a:p>
        </p:txBody>
      </p:sp>
      <p:sp>
        <p:nvSpPr>
          <p:cNvPr id="472" name="CuadroTexto 471"/>
          <p:cNvSpPr txBox="1"/>
          <p:nvPr/>
        </p:nvSpPr>
        <p:spPr>
          <a:xfrm>
            <a:off x="99496" y="3578076"/>
            <a:ext cx="48594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cap="small" dirty="0">
                <a:solidFill>
                  <a:schemeClr val="accent5"/>
                </a:solidFill>
                <a:cs typeface="Verdana"/>
              </a:rPr>
              <a:t>Caribbean international market</a:t>
            </a:r>
            <a:endParaRPr lang="en-GB" sz="10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xmlns="" id="{4B517190-7C01-4DE2-B5DA-E5F9C1A83103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16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907E3-9035-43B4-836C-85E6F807A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CARIBBEAN EXPORT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00CDD-7E33-4A36-8EE6-45794C6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75" y="1462594"/>
            <a:ext cx="5941108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LAUNCHED</a:t>
            </a:r>
            <a:r>
              <a:rPr lang="en-US" dirty="0"/>
              <a:t>: In 1988 as the CARICOM Export Development Project (CEDP) from the EU. In 1996 we became the Caribbean Export Development Agency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PURPOSE</a:t>
            </a:r>
            <a:r>
              <a:rPr lang="en-US" dirty="0"/>
              <a:t>: Export Promotion, Trade Development, </a:t>
            </a:r>
            <a:r>
              <a:rPr lang="en-US" b="1" dirty="0">
                <a:solidFill>
                  <a:srgbClr val="FF0000"/>
                </a:solidFill>
              </a:rPr>
              <a:t>Investment Promotion</a:t>
            </a:r>
            <a:r>
              <a:rPr lang="en-US" dirty="0"/>
              <a:t>, Policy Advocacy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MEMBERS</a:t>
            </a:r>
            <a:r>
              <a:rPr lang="en-US" dirty="0"/>
              <a:t>: CARIFORUM COUNTRIES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FA8A88-3D96-4762-A922-BE6460CBE368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47F45B-DA5B-4B7F-A362-82C2E8654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113" y="1662092"/>
            <a:ext cx="2483961" cy="2141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246DB9-D1E3-4330-8019-98B454C56004}"/>
              </a:ext>
            </a:extLst>
          </p:cNvPr>
          <p:cNvSpPr txBox="1"/>
          <p:nvPr/>
        </p:nvSpPr>
        <p:spPr>
          <a:xfrm>
            <a:off x="6098902" y="3823424"/>
            <a:ext cx="3856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Anthony Bradshaw </a:t>
            </a:r>
          </a:p>
          <a:p>
            <a:pPr algn="ctr"/>
            <a:r>
              <a:rPr lang="en-US" dirty="0"/>
              <a:t>Officer in Charge</a:t>
            </a:r>
          </a:p>
        </p:txBody>
      </p:sp>
    </p:spTree>
    <p:extLst>
      <p:ext uri="{BB962C8B-B14F-4D97-AF65-F5344CB8AC3E}">
        <p14:creationId xmlns:p14="http://schemas.microsoft.com/office/powerpoint/2010/main" val="1805650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674" y="107679"/>
            <a:ext cx="8915400" cy="586686"/>
          </a:xfrm>
        </p:spPr>
        <p:txBody>
          <a:bodyPr/>
          <a:lstStyle/>
          <a:p>
            <a:r>
              <a:rPr lang="en-GB" dirty="0"/>
              <a:t>Enabling Environment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4005" y="886517"/>
            <a:ext cx="9625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cap="small" dirty="0">
                <a:solidFill>
                  <a:schemeClr val="accent2"/>
                </a:solidFill>
              </a:rPr>
              <a:t>The Caribbean is by far the region with the lowest taxes to benefit international businesses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27990" y="5434141"/>
            <a:ext cx="9376526" cy="1082348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In addition to competitive tax rates, which are lower than in any other BPO location, the region has a relative low level of red tape &amp; bureaucracy</a:t>
            </a:r>
          </a:p>
          <a:p>
            <a:pPr>
              <a:spcAft>
                <a:spcPts val="1000"/>
              </a:spcAft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Corporates can also benefit from special incentives by locating in Free Zones, exempt from value added tax, corporate income tax and customs duties</a:t>
            </a:r>
          </a:p>
        </p:txBody>
      </p:sp>
      <p:sp>
        <p:nvSpPr>
          <p:cNvPr id="7" name="Teardrop 285"/>
          <p:cNvSpPr>
            <a:spLocks noChangeAspect="1"/>
          </p:cNvSpPr>
          <p:nvPr/>
        </p:nvSpPr>
        <p:spPr>
          <a:xfrm>
            <a:off x="123742" y="5519483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4006" y="1968759"/>
            <a:ext cx="9730510" cy="3407320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adroTexto 9"/>
          <p:cNvSpPr txBox="1"/>
          <p:nvPr/>
        </p:nvSpPr>
        <p:spPr>
          <a:xfrm>
            <a:off x="139248" y="5160635"/>
            <a:ext cx="2748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accent6">
                    <a:lumMod val="50000"/>
                  </a:schemeClr>
                </a:solidFill>
              </a:rPr>
              <a:t>Source: Doing Business 2016, World Bank</a:t>
            </a:r>
          </a:p>
        </p:txBody>
      </p:sp>
      <p:sp>
        <p:nvSpPr>
          <p:cNvPr id="25" name="Elipse 24"/>
          <p:cNvSpPr>
            <a:spLocks noChangeAspect="1"/>
          </p:cNvSpPr>
          <p:nvPr/>
        </p:nvSpPr>
        <p:spPr>
          <a:xfrm>
            <a:off x="7949929" y="4873190"/>
            <a:ext cx="287999" cy="287999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x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249150" y="4931216"/>
            <a:ext cx="9123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Total tax rate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93770" y="1643984"/>
            <a:ext cx="403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cap="small" dirty="0">
                <a:solidFill>
                  <a:schemeClr val="accent5"/>
                </a:solidFill>
                <a:cs typeface="Verdana"/>
              </a:rPr>
              <a:t>Internet penetration</a:t>
            </a:r>
            <a:endParaRPr lang="en-GB" sz="14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960522190"/>
              </p:ext>
            </p:extLst>
          </p:nvPr>
        </p:nvGraphicFramePr>
        <p:xfrm>
          <a:off x="52520" y="2065731"/>
          <a:ext cx="9834758" cy="3179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Elipse 10"/>
          <p:cNvSpPr/>
          <p:nvPr/>
        </p:nvSpPr>
        <p:spPr>
          <a:xfrm>
            <a:off x="527435" y="3299800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27.9</a:t>
            </a:r>
          </a:p>
        </p:txBody>
      </p:sp>
      <p:sp>
        <p:nvSpPr>
          <p:cNvPr id="12" name="Elipse 11"/>
          <p:cNvSpPr/>
          <p:nvPr/>
        </p:nvSpPr>
        <p:spPr>
          <a:xfrm>
            <a:off x="1223190" y="321221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31.1</a:t>
            </a:r>
          </a:p>
        </p:txBody>
      </p:sp>
      <p:sp>
        <p:nvSpPr>
          <p:cNvPr id="13" name="Elipse 12"/>
          <p:cNvSpPr/>
          <p:nvPr/>
        </p:nvSpPr>
        <p:spPr>
          <a:xfrm>
            <a:off x="1889786" y="321221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32.2</a:t>
            </a:r>
          </a:p>
        </p:txBody>
      </p:sp>
      <p:sp>
        <p:nvSpPr>
          <p:cNvPr id="14" name="Elipse 13"/>
          <p:cNvSpPr/>
          <p:nvPr/>
        </p:nvSpPr>
        <p:spPr>
          <a:xfrm>
            <a:off x="2556382" y="3161944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32.3</a:t>
            </a:r>
          </a:p>
        </p:txBody>
      </p:sp>
      <p:sp>
        <p:nvSpPr>
          <p:cNvPr id="15" name="Elipse 14"/>
          <p:cNvSpPr/>
          <p:nvPr/>
        </p:nvSpPr>
        <p:spPr>
          <a:xfrm>
            <a:off x="3222978" y="3119800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33.7</a:t>
            </a:r>
          </a:p>
        </p:txBody>
      </p:sp>
      <p:sp>
        <p:nvSpPr>
          <p:cNvPr id="16" name="Elipse 15"/>
          <p:cNvSpPr/>
          <p:nvPr/>
        </p:nvSpPr>
        <p:spPr>
          <a:xfrm>
            <a:off x="3871370" y="303221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34.7</a:t>
            </a:r>
          </a:p>
        </p:txBody>
      </p:sp>
      <p:sp>
        <p:nvSpPr>
          <p:cNvPr id="17" name="Elipse 16"/>
          <p:cNvSpPr/>
          <p:nvPr/>
        </p:nvSpPr>
        <p:spPr>
          <a:xfrm>
            <a:off x="4556170" y="303221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35.2</a:t>
            </a:r>
          </a:p>
        </p:txBody>
      </p:sp>
      <p:sp>
        <p:nvSpPr>
          <p:cNvPr id="18" name="Elipse 17"/>
          <p:cNvSpPr/>
          <p:nvPr/>
        </p:nvSpPr>
        <p:spPr>
          <a:xfrm>
            <a:off x="5222766" y="2926021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40.3</a:t>
            </a:r>
          </a:p>
        </p:txBody>
      </p:sp>
      <p:sp>
        <p:nvSpPr>
          <p:cNvPr id="19" name="Elipse 18"/>
          <p:cNvSpPr/>
          <p:nvPr/>
        </p:nvSpPr>
        <p:spPr>
          <a:xfrm>
            <a:off x="5889362" y="2823840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42.4</a:t>
            </a:r>
          </a:p>
        </p:txBody>
      </p:sp>
      <p:sp>
        <p:nvSpPr>
          <p:cNvPr id="20" name="Elipse 19"/>
          <p:cNvSpPr/>
          <p:nvPr/>
        </p:nvSpPr>
        <p:spPr>
          <a:xfrm>
            <a:off x="6555958" y="2809242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42.9</a:t>
            </a:r>
          </a:p>
        </p:txBody>
      </p:sp>
      <p:sp>
        <p:nvSpPr>
          <p:cNvPr id="21" name="Elipse 20"/>
          <p:cNvSpPr/>
          <p:nvPr/>
        </p:nvSpPr>
        <p:spPr>
          <a:xfrm>
            <a:off x="7222554" y="2537645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51.7</a:t>
            </a:r>
          </a:p>
        </p:txBody>
      </p:sp>
      <p:sp>
        <p:nvSpPr>
          <p:cNvPr id="22" name="Elipse 21"/>
          <p:cNvSpPr/>
          <p:nvPr/>
        </p:nvSpPr>
        <p:spPr>
          <a:xfrm>
            <a:off x="7889150" y="2433634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58.0</a:t>
            </a:r>
          </a:p>
        </p:txBody>
      </p:sp>
      <p:sp>
        <p:nvSpPr>
          <p:cNvPr id="23" name="Elipse 22"/>
          <p:cNvSpPr/>
          <p:nvPr/>
        </p:nvSpPr>
        <p:spPr>
          <a:xfrm>
            <a:off x="8555746" y="2390660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60.6</a:t>
            </a:r>
          </a:p>
        </p:txBody>
      </p:sp>
      <p:sp>
        <p:nvSpPr>
          <p:cNvPr id="24" name="Elipse 23"/>
          <p:cNvSpPr/>
          <p:nvPr/>
        </p:nvSpPr>
        <p:spPr>
          <a:xfrm>
            <a:off x="9222344" y="2088232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chemeClr val="accent5"/>
                </a:solidFill>
              </a:rPr>
              <a:t>69.7</a:t>
            </a:r>
          </a:p>
        </p:txBody>
      </p:sp>
      <p:cxnSp>
        <p:nvCxnSpPr>
          <p:cNvPr id="29" name="Conector recto 28"/>
          <p:cNvCxnSpPr/>
          <p:nvPr/>
        </p:nvCxnSpPr>
        <p:spPr>
          <a:xfrm>
            <a:off x="527435" y="2335559"/>
            <a:ext cx="5807734" cy="0"/>
          </a:xfrm>
          <a:prstGeom prst="line">
            <a:avLst/>
          </a:prstGeom>
          <a:ln w="19050" cmpd="sng">
            <a:solidFill>
              <a:schemeClr val="accent5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2158611" y="2179002"/>
            <a:ext cx="25453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accent5"/>
                </a:solidFill>
              </a:rPr>
              <a:t>The Caribbean</a:t>
            </a:r>
          </a:p>
        </p:txBody>
      </p:sp>
      <p:sp>
        <p:nvSpPr>
          <p:cNvPr id="31" name="Teardrop 285"/>
          <p:cNvSpPr>
            <a:spLocks noChangeAspect="1"/>
          </p:cNvSpPr>
          <p:nvPr/>
        </p:nvSpPr>
        <p:spPr>
          <a:xfrm>
            <a:off x="123742" y="6038789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718AD1D-541F-4E8F-92D7-127AEA77E881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33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36"/>
          <p:cNvSpPr/>
          <p:nvPr/>
        </p:nvSpPr>
        <p:spPr>
          <a:xfrm>
            <a:off x="6086693" y="1794878"/>
            <a:ext cx="3588613" cy="463290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ángulo 8"/>
          <p:cNvSpPr/>
          <p:nvPr/>
        </p:nvSpPr>
        <p:spPr>
          <a:xfrm>
            <a:off x="240875" y="1798476"/>
            <a:ext cx="5715316" cy="463290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53674" y="107679"/>
            <a:ext cx="8915400" cy="586686"/>
          </a:xfrm>
        </p:spPr>
        <p:txBody>
          <a:bodyPr/>
          <a:lstStyle/>
          <a:p>
            <a:r>
              <a:rPr lang="en-GB" dirty="0"/>
              <a:t>Enabling Environment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53674" y="937610"/>
            <a:ext cx="9321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cap="small" dirty="0">
                <a:solidFill>
                  <a:schemeClr val="accent2"/>
                </a:solidFill>
              </a:rPr>
              <a:t>In addition to the implicit benefits of operating in the Caribbean, it offers attractive investment incentives</a:t>
            </a:r>
            <a:endParaRPr lang="en-GB" sz="1800" dirty="0"/>
          </a:p>
        </p:txBody>
      </p:sp>
      <p:sp>
        <p:nvSpPr>
          <p:cNvPr id="2" name="Rectángulo 1"/>
          <p:cNvSpPr/>
          <p:nvPr/>
        </p:nvSpPr>
        <p:spPr>
          <a:xfrm>
            <a:off x="6627957" y="2246333"/>
            <a:ext cx="3047350" cy="411753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dirty="0">
                <a:solidFill>
                  <a:srgbClr val="606060"/>
                </a:solidFill>
                <a:latin typeface="Verdana"/>
                <a:cs typeface="Verdana"/>
              </a:rPr>
              <a:t>Subsidies for the renting office space and loan facility for built out office space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rgbClr val="606060"/>
              </a:solidFill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rgbClr val="606060"/>
                </a:solidFill>
                <a:latin typeface="Verdana"/>
                <a:cs typeface="Verdana"/>
              </a:rPr>
              <a:t>Grants for hiring and training of staff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rgbClr val="606060"/>
              </a:solidFill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rgbClr val="606060"/>
                </a:solidFill>
                <a:latin typeface="Verdana"/>
                <a:cs typeface="Verdana"/>
              </a:rPr>
              <a:t>High-level data protection law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rgbClr val="606060"/>
              </a:solidFill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rgbClr val="606060"/>
                </a:solidFill>
                <a:latin typeface="Verdana"/>
                <a:cs typeface="Verdana"/>
              </a:rPr>
              <a:t>Exemption from exchange control  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rgbClr val="606060"/>
              </a:solidFill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rgbClr val="606060"/>
                </a:solidFill>
                <a:latin typeface="Verdana"/>
                <a:cs typeface="Verdana"/>
              </a:rPr>
              <a:t>Assistance in recruiting and training BPO staff 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rgbClr val="606060"/>
              </a:solidFill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rgbClr val="606060"/>
                </a:solidFill>
                <a:cs typeface="Verdana"/>
              </a:rPr>
              <a:t>Facilitation and fast tracking procedures  </a:t>
            </a:r>
            <a:endParaRPr lang="en-GB" sz="1400" dirty="0">
              <a:solidFill>
                <a:srgbClr val="606060"/>
              </a:solidFill>
              <a:latin typeface="Verdana"/>
              <a:cs typeface="Verdana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33575" y="2272935"/>
            <a:ext cx="5222616" cy="411753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Most BPO operations in the Caribbean are granted </a:t>
            </a: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free zone status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, entirely exempted from income tax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All economies provide some relief of income taxes (Bahamas does not charge income taxes at all)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Service exports enjoy preferential VAT rate of 0%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Exemption of withholding tax on dividends, allowing companies to repatriate 100% of their earnings tax free  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chemeClr val="accent6">
                  <a:lumMod val="50000"/>
                </a:schemeClr>
              </a:solidFill>
              <a:effectLst/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Reduction or exemption for imported goods and materials required for a new investment 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chemeClr val="accent6">
                  <a:lumMod val="50000"/>
                </a:schemeClr>
              </a:solidFill>
              <a:effectLst/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Property tax concessions</a:t>
            </a:r>
          </a:p>
          <a:p>
            <a:pPr>
              <a:lnSpc>
                <a:spcPct val="110000"/>
              </a:lnSpc>
            </a:pPr>
            <a:endParaRPr lang="en-GB" sz="1400" dirty="0">
              <a:solidFill>
                <a:schemeClr val="accent6">
                  <a:lumMod val="50000"/>
                </a:schemeClr>
              </a:solidFill>
              <a:effectLst/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Accelerated depreciation allowances </a:t>
            </a:r>
          </a:p>
        </p:txBody>
      </p:sp>
      <p:sp>
        <p:nvSpPr>
          <p:cNvPr id="10" name="Redondear rectángulo de esquina del mismo lado 9"/>
          <p:cNvSpPr/>
          <p:nvPr/>
        </p:nvSpPr>
        <p:spPr>
          <a:xfrm flipV="1">
            <a:off x="1040143" y="1798476"/>
            <a:ext cx="4116780" cy="481744"/>
          </a:xfrm>
          <a:prstGeom prst="round2SameRect">
            <a:avLst>
              <a:gd name="adj1" fmla="val 34091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270070" y="1798476"/>
            <a:ext cx="362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FISCAL INCENTIVES</a:t>
            </a:r>
          </a:p>
        </p:txBody>
      </p:sp>
      <p:grpSp>
        <p:nvGrpSpPr>
          <p:cNvPr id="15" name="Agrupar 14"/>
          <p:cNvGrpSpPr>
            <a:grpSpLocks noChangeAspect="1"/>
          </p:cNvGrpSpPr>
          <p:nvPr/>
        </p:nvGrpSpPr>
        <p:grpSpPr>
          <a:xfrm>
            <a:off x="378351" y="2229939"/>
            <a:ext cx="377150" cy="504000"/>
            <a:chOff x="541830" y="2451837"/>
            <a:chExt cx="493431" cy="659392"/>
          </a:xfrm>
        </p:grpSpPr>
        <p:sp>
          <p:nvSpPr>
            <p:cNvPr id="13" name="Elipse 12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98770" y="2451837"/>
              <a:ext cx="436491" cy="6390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2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Agrupar 18"/>
          <p:cNvGrpSpPr>
            <a:grpSpLocks noChangeAspect="1"/>
          </p:cNvGrpSpPr>
          <p:nvPr/>
        </p:nvGrpSpPr>
        <p:grpSpPr>
          <a:xfrm>
            <a:off x="378351" y="2958282"/>
            <a:ext cx="377150" cy="504000"/>
            <a:chOff x="541830" y="2451837"/>
            <a:chExt cx="493431" cy="659392"/>
          </a:xfrm>
        </p:grpSpPr>
        <p:sp>
          <p:nvSpPr>
            <p:cNvPr id="20" name="Elipse 19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598770" y="2451837"/>
              <a:ext cx="436491" cy="6390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2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2" name="Agrupar 21"/>
          <p:cNvGrpSpPr>
            <a:grpSpLocks noChangeAspect="1"/>
          </p:cNvGrpSpPr>
          <p:nvPr/>
        </p:nvGrpSpPr>
        <p:grpSpPr>
          <a:xfrm>
            <a:off x="378351" y="3505565"/>
            <a:ext cx="377150" cy="504000"/>
            <a:chOff x="541830" y="2451837"/>
            <a:chExt cx="493431" cy="659392"/>
          </a:xfrm>
        </p:grpSpPr>
        <p:sp>
          <p:nvSpPr>
            <p:cNvPr id="23" name="Elipse 22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98770" y="2451837"/>
              <a:ext cx="436491" cy="6390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2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5" name="Agrupar 24"/>
          <p:cNvGrpSpPr>
            <a:grpSpLocks noChangeAspect="1"/>
          </p:cNvGrpSpPr>
          <p:nvPr/>
        </p:nvGrpSpPr>
        <p:grpSpPr>
          <a:xfrm>
            <a:off x="378351" y="4114355"/>
            <a:ext cx="377150" cy="504000"/>
            <a:chOff x="541830" y="2451837"/>
            <a:chExt cx="493431" cy="659392"/>
          </a:xfrm>
        </p:grpSpPr>
        <p:sp>
          <p:nvSpPr>
            <p:cNvPr id="26" name="Elipse 25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98770" y="2451837"/>
              <a:ext cx="436491" cy="6390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2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8" name="Agrupar 27"/>
          <p:cNvGrpSpPr>
            <a:grpSpLocks noChangeAspect="1"/>
          </p:cNvGrpSpPr>
          <p:nvPr/>
        </p:nvGrpSpPr>
        <p:grpSpPr>
          <a:xfrm>
            <a:off x="378351" y="4807585"/>
            <a:ext cx="377150" cy="504000"/>
            <a:chOff x="541830" y="2451837"/>
            <a:chExt cx="493431" cy="659392"/>
          </a:xfrm>
        </p:grpSpPr>
        <p:sp>
          <p:nvSpPr>
            <p:cNvPr id="29" name="Elipse 28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598770" y="2451837"/>
              <a:ext cx="436491" cy="6390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2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1" name="Agrupar 30"/>
          <p:cNvGrpSpPr>
            <a:grpSpLocks noChangeAspect="1"/>
          </p:cNvGrpSpPr>
          <p:nvPr/>
        </p:nvGrpSpPr>
        <p:grpSpPr>
          <a:xfrm>
            <a:off x="370258" y="5355019"/>
            <a:ext cx="385243" cy="504000"/>
            <a:chOff x="541830" y="2465690"/>
            <a:chExt cx="493431" cy="645539"/>
          </a:xfrm>
        </p:grpSpPr>
        <p:sp>
          <p:nvSpPr>
            <p:cNvPr id="32" name="Elipse 31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598770" y="2465690"/>
              <a:ext cx="436491" cy="639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2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4" name="Agrupar 33"/>
          <p:cNvGrpSpPr>
            <a:grpSpLocks noChangeAspect="1"/>
          </p:cNvGrpSpPr>
          <p:nvPr/>
        </p:nvGrpSpPr>
        <p:grpSpPr>
          <a:xfrm>
            <a:off x="378351" y="5843581"/>
            <a:ext cx="377150" cy="504000"/>
            <a:chOff x="541830" y="2451837"/>
            <a:chExt cx="493431" cy="659392"/>
          </a:xfrm>
        </p:grpSpPr>
        <p:sp>
          <p:nvSpPr>
            <p:cNvPr id="35" name="Elipse 34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98770" y="2451837"/>
              <a:ext cx="436491" cy="6390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2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8" name="Redondear rectángulo de esquina del mismo lado 37"/>
          <p:cNvSpPr/>
          <p:nvPr/>
        </p:nvSpPr>
        <p:spPr>
          <a:xfrm flipV="1">
            <a:off x="6424355" y="1798476"/>
            <a:ext cx="2913288" cy="481744"/>
          </a:xfrm>
          <a:prstGeom prst="round2SameRect">
            <a:avLst>
              <a:gd name="adj1" fmla="val 34091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CuadroTexto 38"/>
          <p:cNvSpPr txBox="1"/>
          <p:nvPr/>
        </p:nvSpPr>
        <p:spPr>
          <a:xfrm>
            <a:off x="6480852" y="1809425"/>
            <a:ext cx="280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NON-FISCAL</a:t>
            </a:r>
          </a:p>
        </p:txBody>
      </p:sp>
      <p:grpSp>
        <p:nvGrpSpPr>
          <p:cNvPr id="40" name="Agrupar 39"/>
          <p:cNvGrpSpPr>
            <a:grpSpLocks noChangeAspect="1"/>
          </p:cNvGrpSpPr>
          <p:nvPr/>
        </p:nvGrpSpPr>
        <p:grpSpPr>
          <a:xfrm>
            <a:off x="6257603" y="2357947"/>
            <a:ext cx="377151" cy="538609"/>
            <a:chOff x="541830" y="2451838"/>
            <a:chExt cx="493432" cy="704672"/>
          </a:xfrm>
        </p:grpSpPr>
        <p:sp>
          <p:nvSpPr>
            <p:cNvPr id="41" name="Elipse 40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5BE1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98770" y="2451838"/>
              <a:ext cx="436492" cy="7046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3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52" name="Agrupar 51"/>
          <p:cNvGrpSpPr>
            <a:grpSpLocks noChangeAspect="1"/>
          </p:cNvGrpSpPr>
          <p:nvPr/>
        </p:nvGrpSpPr>
        <p:grpSpPr>
          <a:xfrm>
            <a:off x="6257603" y="3236260"/>
            <a:ext cx="377151" cy="538609"/>
            <a:chOff x="541830" y="2451838"/>
            <a:chExt cx="493432" cy="704672"/>
          </a:xfrm>
        </p:grpSpPr>
        <p:sp>
          <p:nvSpPr>
            <p:cNvPr id="53" name="Elipse 52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5BE1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598770" y="2451838"/>
              <a:ext cx="436492" cy="7046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3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55" name="Agrupar 54"/>
          <p:cNvGrpSpPr>
            <a:grpSpLocks noChangeAspect="1"/>
          </p:cNvGrpSpPr>
          <p:nvPr/>
        </p:nvGrpSpPr>
        <p:grpSpPr>
          <a:xfrm>
            <a:off x="6257603" y="3912822"/>
            <a:ext cx="377151" cy="538609"/>
            <a:chOff x="541830" y="2451838"/>
            <a:chExt cx="493432" cy="704672"/>
          </a:xfrm>
        </p:grpSpPr>
        <p:sp>
          <p:nvSpPr>
            <p:cNvPr id="56" name="Elipse 55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5BE1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598770" y="2451838"/>
              <a:ext cx="436492" cy="7046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3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58" name="Agrupar 57"/>
          <p:cNvGrpSpPr>
            <a:grpSpLocks noChangeAspect="1"/>
          </p:cNvGrpSpPr>
          <p:nvPr/>
        </p:nvGrpSpPr>
        <p:grpSpPr>
          <a:xfrm>
            <a:off x="6257603" y="4440482"/>
            <a:ext cx="377151" cy="538609"/>
            <a:chOff x="541830" y="2451838"/>
            <a:chExt cx="493432" cy="704672"/>
          </a:xfrm>
        </p:grpSpPr>
        <p:sp>
          <p:nvSpPr>
            <p:cNvPr id="59" name="Elipse 58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5BE1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0" name="CuadroTexto 59"/>
            <p:cNvSpPr txBox="1"/>
            <p:nvPr/>
          </p:nvSpPr>
          <p:spPr>
            <a:xfrm>
              <a:off x="598770" y="2451838"/>
              <a:ext cx="436492" cy="7046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3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61" name="Agrupar 60"/>
          <p:cNvGrpSpPr>
            <a:grpSpLocks noChangeAspect="1"/>
          </p:cNvGrpSpPr>
          <p:nvPr/>
        </p:nvGrpSpPr>
        <p:grpSpPr>
          <a:xfrm>
            <a:off x="6257603" y="5136735"/>
            <a:ext cx="377151" cy="538609"/>
            <a:chOff x="541830" y="2451838"/>
            <a:chExt cx="493432" cy="704672"/>
          </a:xfrm>
        </p:grpSpPr>
        <p:sp>
          <p:nvSpPr>
            <p:cNvPr id="62" name="Elipse 61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5BE1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598770" y="2451838"/>
              <a:ext cx="436492" cy="7046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3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64" name="Agrupar 63"/>
          <p:cNvGrpSpPr>
            <a:grpSpLocks noChangeAspect="1"/>
          </p:cNvGrpSpPr>
          <p:nvPr/>
        </p:nvGrpSpPr>
        <p:grpSpPr>
          <a:xfrm>
            <a:off x="6257603" y="5771532"/>
            <a:ext cx="377151" cy="538609"/>
            <a:chOff x="541830" y="2451838"/>
            <a:chExt cx="493432" cy="704672"/>
          </a:xfrm>
        </p:grpSpPr>
        <p:sp>
          <p:nvSpPr>
            <p:cNvPr id="65" name="Elipse 64"/>
            <p:cNvSpPr>
              <a:spLocks noChangeAspect="1"/>
            </p:cNvSpPr>
            <p:nvPr/>
          </p:nvSpPr>
          <p:spPr>
            <a:xfrm>
              <a:off x="541830" y="2643230"/>
              <a:ext cx="467999" cy="467999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5BE1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598770" y="2451838"/>
              <a:ext cx="436492" cy="7046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3500" dirty="0">
                  <a:solidFill>
                    <a:schemeClr val="accent3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GB" sz="35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4D9E5BC-DA08-4678-A7CD-84FA643B4A05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41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93700" y="0"/>
            <a:ext cx="8915400" cy="768731"/>
          </a:xfrm>
        </p:spPr>
        <p:txBody>
          <a:bodyPr anchor="ctr"/>
          <a:lstStyle/>
          <a:p>
            <a:r>
              <a:rPr lang="en-GB" dirty="0"/>
              <a:t>Multiple Locations and Opportunities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93700" y="917511"/>
            <a:ext cx="8915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cap="small" dirty="0">
                <a:solidFill>
                  <a:schemeClr val="accent2"/>
                </a:solidFill>
              </a:rPr>
              <a:t>A region with multiple locations to develop your business</a:t>
            </a:r>
          </a:p>
        </p:txBody>
      </p:sp>
      <p:sp>
        <p:nvSpPr>
          <p:cNvPr id="197" name="Rectángulo 196"/>
          <p:cNvSpPr/>
          <p:nvPr/>
        </p:nvSpPr>
        <p:spPr>
          <a:xfrm>
            <a:off x="747908" y="1639210"/>
            <a:ext cx="8035227" cy="4336003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150" r="9963" b="54856"/>
          <a:stretch/>
        </p:blipFill>
        <p:spPr>
          <a:xfrm>
            <a:off x="804161" y="1550817"/>
            <a:ext cx="5913550" cy="4401807"/>
          </a:xfrm>
          <a:prstGeom prst="rect">
            <a:avLst/>
          </a:prstGeom>
        </p:spPr>
      </p:pic>
      <p:pic>
        <p:nvPicPr>
          <p:cNvPr id="174" name="Imagen 1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57" y="1713794"/>
            <a:ext cx="499820" cy="499820"/>
          </a:xfrm>
          <a:prstGeom prst="rect">
            <a:avLst/>
          </a:prstGeom>
        </p:spPr>
      </p:pic>
      <p:sp>
        <p:nvSpPr>
          <p:cNvPr id="175" name="CuadroTexto 174"/>
          <p:cNvSpPr txBox="1"/>
          <p:nvPr/>
        </p:nvSpPr>
        <p:spPr>
          <a:xfrm>
            <a:off x="1114996" y="2179375"/>
            <a:ext cx="1494543" cy="27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accent6">
                    <a:lumMod val="50000"/>
                  </a:schemeClr>
                </a:solidFill>
              </a:rPr>
              <a:t>The Bahamas</a:t>
            </a:r>
          </a:p>
        </p:txBody>
      </p:sp>
      <p:pic>
        <p:nvPicPr>
          <p:cNvPr id="176" name="Imagen 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106" y="3516303"/>
            <a:ext cx="499820" cy="499820"/>
          </a:xfrm>
          <a:prstGeom prst="rect">
            <a:avLst/>
          </a:prstGeom>
        </p:spPr>
      </p:pic>
      <p:sp>
        <p:nvSpPr>
          <p:cNvPr id="177" name="CuadroTexto 176"/>
          <p:cNvSpPr txBox="1"/>
          <p:nvPr/>
        </p:nvSpPr>
        <p:spPr>
          <a:xfrm>
            <a:off x="875979" y="4001245"/>
            <a:ext cx="1082075" cy="27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accent6">
                    <a:lumMod val="50000"/>
                  </a:schemeClr>
                </a:solidFill>
              </a:rPr>
              <a:t>Belize</a:t>
            </a:r>
          </a:p>
        </p:txBody>
      </p:sp>
      <p:pic>
        <p:nvPicPr>
          <p:cNvPr id="178" name="Imagen 1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695" y="3265146"/>
            <a:ext cx="499820" cy="499820"/>
          </a:xfrm>
          <a:prstGeom prst="rect">
            <a:avLst/>
          </a:prstGeom>
        </p:spPr>
      </p:pic>
      <p:sp>
        <p:nvSpPr>
          <p:cNvPr id="179" name="CuadroTexto 178"/>
          <p:cNvSpPr txBox="1"/>
          <p:nvPr/>
        </p:nvSpPr>
        <p:spPr>
          <a:xfrm>
            <a:off x="5782334" y="3236905"/>
            <a:ext cx="1494543" cy="27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6">
                    <a:lumMod val="50000"/>
                  </a:schemeClr>
                </a:solidFill>
              </a:rPr>
              <a:t>Barbados</a:t>
            </a:r>
          </a:p>
        </p:txBody>
      </p:sp>
      <p:sp>
        <p:nvSpPr>
          <p:cNvPr id="180" name="CuadroTexto 179"/>
          <p:cNvSpPr txBox="1"/>
          <p:nvPr/>
        </p:nvSpPr>
        <p:spPr>
          <a:xfrm>
            <a:off x="4353321" y="2855371"/>
            <a:ext cx="1494543" cy="460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accent6">
                    <a:lumMod val="50000"/>
                  </a:schemeClr>
                </a:solidFill>
              </a:rPr>
              <a:t>The Dominican Republic</a:t>
            </a:r>
          </a:p>
        </p:txBody>
      </p:sp>
      <p:pic>
        <p:nvPicPr>
          <p:cNvPr id="181" name="Imagen 1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875" y="2441652"/>
            <a:ext cx="499820" cy="499820"/>
          </a:xfrm>
          <a:prstGeom prst="rect">
            <a:avLst/>
          </a:prstGeom>
        </p:spPr>
      </p:pic>
      <p:pic>
        <p:nvPicPr>
          <p:cNvPr id="182" name="Imagen 1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378" y="2020880"/>
            <a:ext cx="499820" cy="499820"/>
          </a:xfrm>
          <a:prstGeom prst="rect">
            <a:avLst/>
          </a:prstGeom>
        </p:spPr>
      </p:pic>
      <p:sp>
        <p:nvSpPr>
          <p:cNvPr id="183" name="CuadroTexto 182"/>
          <p:cNvSpPr txBox="1"/>
          <p:nvPr/>
        </p:nvSpPr>
        <p:spPr>
          <a:xfrm>
            <a:off x="3720351" y="2473637"/>
            <a:ext cx="747272" cy="27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accent6">
                    <a:lumMod val="50000"/>
                  </a:schemeClr>
                </a:solidFill>
              </a:rPr>
              <a:t>Haiti</a:t>
            </a:r>
          </a:p>
        </p:txBody>
      </p:sp>
      <p:sp>
        <p:nvSpPr>
          <p:cNvPr id="184" name="CuadroTexto 183"/>
          <p:cNvSpPr txBox="1"/>
          <p:nvPr/>
        </p:nvSpPr>
        <p:spPr>
          <a:xfrm>
            <a:off x="3077030" y="3485568"/>
            <a:ext cx="1494543" cy="27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6">
                    <a:lumMod val="50000"/>
                  </a:schemeClr>
                </a:solidFill>
              </a:rPr>
              <a:t>Jamaica</a:t>
            </a:r>
          </a:p>
        </p:txBody>
      </p:sp>
      <p:pic>
        <p:nvPicPr>
          <p:cNvPr id="185" name="Imagen 1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61" y="3463294"/>
            <a:ext cx="499820" cy="499820"/>
          </a:xfrm>
          <a:prstGeom prst="rect">
            <a:avLst/>
          </a:prstGeom>
        </p:spPr>
      </p:pic>
      <p:pic>
        <p:nvPicPr>
          <p:cNvPr id="186" name="Imagen 18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9255" y="4532940"/>
            <a:ext cx="499820" cy="499820"/>
          </a:xfrm>
          <a:prstGeom prst="rect">
            <a:avLst/>
          </a:prstGeom>
        </p:spPr>
      </p:pic>
      <p:sp>
        <p:nvSpPr>
          <p:cNvPr id="187" name="CuadroTexto 186"/>
          <p:cNvSpPr txBox="1"/>
          <p:nvPr/>
        </p:nvSpPr>
        <p:spPr>
          <a:xfrm>
            <a:off x="3481894" y="5032760"/>
            <a:ext cx="1494543" cy="27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accent6">
                    <a:lumMod val="50000"/>
                  </a:schemeClr>
                </a:solidFill>
              </a:rPr>
              <a:t>Guyana</a:t>
            </a:r>
          </a:p>
        </p:txBody>
      </p:sp>
      <p:pic>
        <p:nvPicPr>
          <p:cNvPr id="188" name="Imagen 187"/>
          <p:cNvPicPr>
            <a:picLocks noChangeAspect="1"/>
          </p:cNvPicPr>
          <p:nvPr/>
        </p:nvPicPr>
        <p:blipFill rotWithShape="1">
          <a:blip r:embed="rId10"/>
          <a:srcRect l="19590" t="3009" r="19500" b="17523"/>
          <a:stretch/>
        </p:blipFill>
        <p:spPr>
          <a:xfrm>
            <a:off x="5782334" y="5054069"/>
            <a:ext cx="538269" cy="526700"/>
          </a:xfrm>
          <a:prstGeom prst="rect">
            <a:avLst/>
          </a:prstGeom>
        </p:spPr>
      </p:pic>
      <p:sp>
        <p:nvSpPr>
          <p:cNvPr id="189" name="CuadroTexto 188"/>
          <p:cNvSpPr txBox="1"/>
          <p:nvPr/>
        </p:nvSpPr>
        <p:spPr>
          <a:xfrm>
            <a:off x="6320603" y="5032760"/>
            <a:ext cx="1494543" cy="27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6">
                    <a:lumMod val="50000"/>
                  </a:schemeClr>
                </a:solidFill>
              </a:rPr>
              <a:t>Suriname</a:t>
            </a:r>
          </a:p>
        </p:txBody>
      </p:sp>
      <p:pic>
        <p:nvPicPr>
          <p:cNvPr id="193" name="Imagen 19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7695" y="3980525"/>
            <a:ext cx="499820" cy="499820"/>
          </a:xfrm>
          <a:prstGeom prst="rect">
            <a:avLst/>
          </a:prstGeom>
        </p:spPr>
      </p:pic>
      <p:sp>
        <p:nvSpPr>
          <p:cNvPr id="194" name="CuadroTexto 193"/>
          <p:cNvSpPr txBox="1"/>
          <p:nvPr/>
        </p:nvSpPr>
        <p:spPr>
          <a:xfrm>
            <a:off x="5847515" y="3962232"/>
            <a:ext cx="1995563" cy="27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6">
                    <a:lumMod val="50000"/>
                  </a:schemeClr>
                </a:solidFill>
              </a:rPr>
              <a:t>Trinidad &amp; Tobago</a:t>
            </a:r>
          </a:p>
        </p:txBody>
      </p:sp>
      <p:sp>
        <p:nvSpPr>
          <p:cNvPr id="195" name="Rectángulo 194"/>
          <p:cNvSpPr/>
          <p:nvPr/>
        </p:nvSpPr>
        <p:spPr>
          <a:xfrm>
            <a:off x="2026467" y="1704332"/>
            <a:ext cx="45062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The nearest offshore destination to the US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Strong native English-speaking workforce of well-educated people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Recognized track record</a:t>
            </a:r>
            <a:r>
              <a:rPr lang="es-CO" sz="700" dirty="0">
                <a:solidFill>
                  <a:srgbClr val="606060"/>
                </a:solidFill>
              </a:rPr>
              <a:t> in financial services</a:t>
            </a:r>
            <a:r>
              <a:rPr lang="en-GB" sz="700" dirty="0">
                <a:solidFill>
                  <a:srgbClr val="606060"/>
                </a:solidFill>
              </a:rPr>
              <a:t> </a:t>
            </a:r>
          </a:p>
        </p:txBody>
      </p:sp>
      <p:sp>
        <p:nvSpPr>
          <p:cNvPr id="198" name="Rectángulo 197"/>
          <p:cNvSpPr/>
          <p:nvPr/>
        </p:nvSpPr>
        <p:spPr>
          <a:xfrm>
            <a:off x="5782334" y="3448449"/>
            <a:ext cx="2482721" cy="443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Service-oriented, loyal, trainable workforce with a neutral accent 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Special focus on Legal Process Outsourcing  </a:t>
            </a:r>
            <a:r>
              <a:rPr lang="es-CO" sz="700" dirty="0">
                <a:solidFill>
                  <a:srgbClr val="606060"/>
                </a:solidFill>
              </a:rPr>
              <a:t> </a:t>
            </a:r>
            <a:endParaRPr lang="en-GB" sz="700" dirty="0">
              <a:solidFill>
                <a:srgbClr val="606060"/>
              </a:solidFill>
            </a:endParaRPr>
          </a:p>
        </p:txBody>
      </p:sp>
      <p:sp>
        <p:nvSpPr>
          <p:cNvPr id="199" name="Rectángulo 198"/>
          <p:cNvSpPr/>
          <p:nvPr/>
        </p:nvSpPr>
        <p:spPr>
          <a:xfrm>
            <a:off x="804160" y="4230435"/>
            <a:ext cx="217629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A priority sector for the government of Belize, subsidized training and multiple incentives  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Neutral-accent English and Spanish language capabilities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Geographical proximity to the United States </a:t>
            </a:r>
          </a:p>
        </p:txBody>
      </p:sp>
      <p:sp>
        <p:nvSpPr>
          <p:cNvPr id="200" name="Rectángulo 199"/>
          <p:cNvSpPr/>
          <p:nvPr/>
        </p:nvSpPr>
        <p:spPr>
          <a:xfrm>
            <a:off x="5527323" y="2459007"/>
            <a:ext cx="3131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The fastest growing industry in LAC, recognized as a “nascent” location by  Everest Group 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Excellent English and Spanish support alternative for North America, Latin America and Europe</a:t>
            </a:r>
          </a:p>
        </p:txBody>
      </p:sp>
      <p:sp>
        <p:nvSpPr>
          <p:cNvPr id="201" name="Rectángulo 200"/>
          <p:cNvSpPr/>
          <p:nvPr/>
        </p:nvSpPr>
        <p:spPr>
          <a:xfrm>
            <a:off x="3475756" y="5186324"/>
            <a:ext cx="2176296" cy="788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/>
              <a:t>Rapid growing IT-enabled services industry with both domestic and foreign investment 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/>
              <a:t>English-Speaking, accent compatible with US market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ea typeface="ＭＳ 明朝"/>
                <a:cs typeface="Times New Roman"/>
              </a:rPr>
              <a:t>Literate and trainable workforce</a:t>
            </a:r>
            <a:r>
              <a:rPr lang="en-GB" sz="700" dirty="0"/>
              <a:t> </a:t>
            </a:r>
          </a:p>
        </p:txBody>
      </p:sp>
      <p:sp>
        <p:nvSpPr>
          <p:cNvPr id="203" name="Rectángulo 202"/>
          <p:cNvSpPr/>
          <p:nvPr/>
        </p:nvSpPr>
        <p:spPr>
          <a:xfrm>
            <a:off x="4291857" y="2040928"/>
            <a:ext cx="38721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rgbClr val="606060"/>
                </a:solidFill>
              </a:rPr>
              <a:t>Priority sector for socio-economic transformation of the country</a:t>
            </a:r>
            <a:r>
              <a:rPr lang="es-CO" sz="700" dirty="0">
                <a:solidFill>
                  <a:srgbClr val="606060"/>
                </a:solidFill>
              </a:rPr>
              <a:t> 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s-CO" sz="700" dirty="0">
                <a:solidFill>
                  <a:srgbClr val="606060"/>
                </a:solidFill>
              </a:rPr>
              <a:t>Untapped, large, keen  and multilingual labor force: French, English &amp; Spanish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s-CO" sz="700" dirty="0">
                <a:solidFill>
                  <a:srgbClr val="606060"/>
                </a:solidFill>
              </a:rPr>
              <a:t>World’s lowest attrition rate</a:t>
            </a:r>
            <a:endParaRPr lang="en-GB" sz="700" dirty="0">
              <a:solidFill>
                <a:srgbClr val="606060"/>
              </a:solidFill>
            </a:endParaRPr>
          </a:p>
        </p:txBody>
      </p:sp>
      <p:sp>
        <p:nvSpPr>
          <p:cNvPr id="204" name="Rectángulo 203"/>
          <p:cNvSpPr/>
          <p:nvPr/>
        </p:nvSpPr>
        <p:spPr>
          <a:xfrm>
            <a:off x="3014439" y="3653275"/>
            <a:ext cx="2107262" cy="90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Large English-speaking, educated workforce</a:t>
            </a:r>
            <a:r>
              <a:rPr lang="es-CO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 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s-CO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World class and robust telecoms infrastructure 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Jamaica is currently ranked 43</a:t>
            </a:r>
            <a:r>
              <a:rPr lang="en-GB" sz="700" baseline="300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rd</a:t>
            </a:r>
            <a:r>
              <a:rPr lang="en-GB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 in the AT </a:t>
            </a:r>
            <a:r>
              <a:rPr lang="en-GB" sz="700" dirty="0" err="1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Karney</a:t>
            </a:r>
            <a:r>
              <a:rPr lang="en-GB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 Global Services Location Index 2016</a:t>
            </a:r>
          </a:p>
        </p:txBody>
      </p:sp>
      <p:sp>
        <p:nvSpPr>
          <p:cNvPr id="205" name="Rectángulo 204"/>
          <p:cNvSpPr/>
          <p:nvPr/>
        </p:nvSpPr>
        <p:spPr>
          <a:xfrm>
            <a:off x="5889816" y="4127547"/>
            <a:ext cx="289331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World class telecom infrastructure, reliable electricity network and low energy costs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chemeClr val="accent6">
                    <a:lumMod val="50000"/>
                  </a:schemeClr>
                </a:solidFill>
                <a:cs typeface="Verdana"/>
              </a:rPr>
              <a:t>Second largest English speaking nearshore destination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GB" sz="700" dirty="0">
                <a:solidFill>
                  <a:schemeClr val="accent6">
                    <a:lumMod val="50000"/>
                  </a:schemeClr>
                </a:solidFill>
                <a:cs typeface="Verdana"/>
              </a:rPr>
              <a:t>T&amp;T is currently ranked 42nd in AT </a:t>
            </a:r>
            <a:r>
              <a:rPr lang="en-GB" sz="700" dirty="0" err="1">
                <a:solidFill>
                  <a:schemeClr val="accent6">
                    <a:lumMod val="50000"/>
                  </a:schemeClr>
                </a:solidFill>
                <a:cs typeface="Verdana"/>
              </a:rPr>
              <a:t>Kerney’s</a:t>
            </a:r>
            <a:r>
              <a:rPr lang="en-GB" sz="700" dirty="0">
                <a:solidFill>
                  <a:schemeClr val="accent6">
                    <a:lumMod val="50000"/>
                  </a:schemeClr>
                </a:solidFill>
                <a:cs typeface="Verdana"/>
              </a:rPr>
              <a:t> Global Services Location Index 2016</a:t>
            </a:r>
            <a:endParaRPr lang="en-GB" sz="7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06" name="Rectángulo 205"/>
          <p:cNvSpPr/>
          <p:nvPr/>
        </p:nvSpPr>
        <p:spPr>
          <a:xfrm>
            <a:off x="6250394" y="5235705"/>
            <a:ext cx="2475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700" dirty="0"/>
              <a:t>Rapid growing low-cost destination with Dutch and English language capabilities</a:t>
            </a:r>
            <a:r>
              <a:rPr lang="es-CO" sz="700" dirty="0"/>
              <a:t> 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700" dirty="0"/>
              <a:t>Availably of qualified human resource</a:t>
            </a:r>
            <a:r>
              <a:rPr lang="es-CO" sz="700" dirty="0"/>
              <a:t>s</a:t>
            </a:r>
          </a:p>
          <a:p>
            <a:pPr marL="93663" indent="-93663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s-CO" sz="700" dirty="0"/>
              <a:t>Low attrition rate</a:t>
            </a:r>
            <a:endParaRPr lang="en-GB" sz="700" dirty="0"/>
          </a:p>
        </p:txBody>
      </p:sp>
      <p:sp>
        <p:nvSpPr>
          <p:cNvPr id="208" name="CuadroTexto 207"/>
          <p:cNvSpPr txBox="1"/>
          <p:nvPr/>
        </p:nvSpPr>
        <p:spPr>
          <a:xfrm>
            <a:off x="745837" y="1362648"/>
            <a:ext cx="5143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cap="small" dirty="0">
                <a:solidFill>
                  <a:schemeClr val="accent5"/>
                </a:solidFill>
                <a:cs typeface="Verdana"/>
              </a:rPr>
              <a:t>Diverse territories with multiple opportunities</a:t>
            </a:r>
            <a:endParaRPr lang="en-GB" sz="1400" b="1" cap="small" dirty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sp>
        <p:nvSpPr>
          <p:cNvPr id="209" name="Rectángulo 208"/>
          <p:cNvSpPr/>
          <p:nvPr/>
        </p:nvSpPr>
        <p:spPr>
          <a:xfrm>
            <a:off x="713349" y="6019167"/>
            <a:ext cx="8153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chemeClr val="accent2"/>
                </a:solidFill>
              </a:rPr>
              <a:t>The Caribbean is fast emerging as a preferred </a:t>
            </a:r>
            <a:r>
              <a:rPr lang="en-GB" sz="1400" dirty="0" err="1">
                <a:solidFill>
                  <a:schemeClr val="accent2"/>
                </a:solidFill>
              </a:rPr>
              <a:t>nearshore</a:t>
            </a:r>
            <a:r>
              <a:rPr lang="en-GB" sz="1400" dirty="0">
                <a:solidFill>
                  <a:schemeClr val="accent2"/>
                </a:solidFill>
              </a:rPr>
              <a:t> location for voice based Contact </a:t>
            </a:r>
            <a:r>
              <a:rPr lang="en-GB" sz="1400" dirty="0" err="1">
                <a:solidFill>
                  <a:schemeClr val="accent2"/>
                </a:solidFill>
              </a:rPr>
              <a:t>Centers</a:t>
            </a:r>
            <a:r>
              <a:rPr lang="en-GB" sz="1400" dirty="0">
                <a:solidFill>
                  <a:schemeClr val="accent2"/>
                </a:solidFill>
              </a:rPr>
              <a:t> and for high value services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235549D-2B68-4FCB-967F-2E60BD5D0112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51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2"/>
          </p:nvPr>
        </p:nvSpPr>
        <p:spPr>
          <a:xfrm>
            <a:off x="470907" y="1688964"/>
            <a:ext cx="5515324" cy="4789125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Largest and most mature BPO segment in the Caribbean</a:t>
            </a:r>
          </a:p>
          <a:p>
            <a:pPr marL="0" indent="0">
              <a:buNone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ea typeface="ＭＳ 明朝"/>
                <a:cs typeface="Times New Roman"/>
              </a:rPr>
              <a:t>Cost-effectiveness and English-speaking or bilingual workers who relate well to American and European customers</a:t>
            </a:r>
          </a:p>
          <a:p>
            <a:pPr marL="0" indent="0">
              <a:buNone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Operations in all countries offering services to a wide range of industry verticals:  Telecom, financial services, energy, health, IT, among others</a:t>
            </a:r>
          </a:p>
          <a:p>
            <a:pPr marL="0" indent="0">
              <a:buNone/>
            </a:pPr>
            <a:endParaRPr lang="en-GB" sz="1400" dirty="0">
              <a:solidFill>
                <a:schemeClr val="accent6">
                  <a:lumMod val="50000"/>
                </a:schemeClr>
              </a:solidFill>
              <a:ea typeface="ＭＳ 明朝"/>
              <a:cs typeface="Times New Roman"/>
            </a:endParaRPr>
          </a:p>
          <a:p>
            <a:pPr marL="0" indent="0">
              <a:buNone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ea typeface="ＭＳ 明朝"/>
                <a:cs typeface="Times New Roman"/>
              </a:rPr>
              <a:t>Services offered include: Inbound and Outbound calling, Technical support, Debt collection, Claim processing, Back office, Data entry, Software development</a:t>
            </a:r>
          </a:p>
          <a:p>
            <a:pPr marL="0" indent="0">
              <a:buNone/>
            </a:pPr>
            <a:endParaRPr lang="en-GB" sz="1400" dirty="0">
              <a:solidFill>
                <a:schemeClr val="accent6">
                  <a:lumMod val="50000"/>
                </a:schemeClr>
              </a:solidFill>
              <a:ea typeface="ＭＳ 明朝"/>
              <a:cs typeface="Times New Roman"/>
            </a:endParaRPr>
          </a:p>
          <a:p>
            <a:pPr marL="0" indent="0">
              <a:buNone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ea typeface="ＭＳ 明朝"/>
                <a:cs typeface="Times New Roman"/>
              </a:rPr>
              <a:t>Large corporations have chosen the Caribbean for establishing call centres: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Xerox, Convergys,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Teleperformance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Digicel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to name a few</a:t>
            </a:r>
          </a:p>
          <a:p>
            <a:pPr marL="0" indent="0">
              <a:buNone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There is big potential for new contact center investments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53674" y="61997"/>
            <a:ext cx="8915400" cy="644315"/>
          </a:xfrm>
        </p:spPr>
        <p:txBody>
          <a:bodyPr anchor="ctr"/>
          <a:lstStyle/>
          <a:p>
            <a:r>
              <a:rPr lang="en-US" dirty="0"/>
              <a:t>Investment Opportunities</a:t>
            </a:r>
            <a:endParaRPr lang="en-US" sz="2400" dirty="0">
              <a:solidFill>
                <a:srgbClr val="5C5C5C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3700" y="917511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cap="small" dirty="0">
                <a:solidFill>
                  <a:schemeClr val="accent2"/>
                </a:solidFill>
              </a:rPr>
              <a:t>Contact </a:t>
            </a:r>
            <a:r>
              <a:rPr lang="en-GB" sz="2000" b="1" cap="small" dirty="0" err="1">
                <a:solidFill>
                  <a:schemeClr val="accent2"/>
                </a:solidFill>
              </a:rPr>
              <a:t>Center</a:t>
            </a:r>
            <a:r>
              <a:rPr lang="en-GB" sz="2000" b="1" cap="small" dirty="0">
                <a:solidFill>
                  <a:schemeClr val="accent2"/>
                </a:solidFill>
              </a:rPr>
              <a:t> Outsourcing (CCO)</a:t>
            </a:r>
          </a:p>
        </p:txBody>
      </p:sp>
      <p:sp>
        <p:nvSpPr>
          <p:cNvPr id="7" name="Teardrop 285"/>
          <p:cNvSpPr>
            <a:spLocks noChangeAspect="1"/>
          </p:cNvSpPr>
          <p:nvPr/>
        </p:nvSpPr>
        <p:spPr>
          <a:xfrm>
            <a:off x="224051" y="1763256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ardrop 285"/>
          <p:cNvSpPr>
            <a:spLocks noChangeAspect="1"/>
          </p:cNvSpPr>
          <p:nvPr/>
        </p:nvSpPr>
        <p:spPr>
          <a:xfrm>
            <a:off x="224051" y="2272378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ardrop 285"/>
          <p:cNvSpPr>
            <a:spLocks noChangeAspect="1"/>
          </p:cNvSpPr>
          <p:nvPr/>
        </p:nvSpPr>
        <p:spPr>
          <a:xfrm>
            <a:off x="224051" y="3199858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ardrop 285"/>
          <p:cNvSpPr>
            <a:spLocks noChangeAspect="1"/>
          </p:cNvSpPr>
          <p:nvPr/>
        </p:nvSpPr>
        <p:spPr>
          <a:xfrm>
            <a:off x="224051" y="4148742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ardrop 285"/>
          <p:cNvSpPr>
            <a:spLocks noChangeAspect="1"/>
          </p:cNvSpPr>
          <p:nvPr/>
        </p:nvSpPr>
        <p:spPr>
          <a:xfrm>
            <a:off x="224051" y="5064529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ardrop 285"/>
          <p:cNvSpPr>
            <a:spLocks noChangeAspect="1"/>
          </p:cNvSpPr>
          <p:nvPr/>
        </p:nvSpPr>
        <p:spPr>
          <a:xfrm>
            <a:off x="224051" y="5997462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Call_Center_Agent_Jamai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84" y="1849152"/>
            <a:ext cx="3266915" cy="360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06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2"/>
          </p:nvPr>
        </p:nvSpPr>
        <p:spPr>
          <a:xfrm>
            <a:off x="520539" y="1667043"/>
            <a:ext cx="4852085" cy="4761099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Fast growing segment in the Caribbean, large corporation such as Scotia Bank and Quattro Global have set up F&amp;A BPO operations in the region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Region well provided for </a:t>
            </a:r>
          </a:p>
          <a:p>
            <a:pPr lvl="1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1400" dirty="0"/>
              <a:t>Sophisticated accounting services</a:t>
            </a:r>
          </a:p>
          <a:p>
            <a:pPr lvl="1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1400" dirty="0"/>
              <a:t>Financial analytics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Highly qualified talent base</a:t>
            </a:r>
          </a:p>
          <a:p>
            <a:pPr lvl="1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1400" dirty="0"/>
              <a:t>Availability of chartered accountants, it has one of the </a:t>
            </a:r>
            <a:r>
              <a:rPr lang="en-GB" sz="1400" dirty="0"/>
              <a:t>highest per-capita population of accountants in the world</a:t>
            </a:r>
            <a:r>
              <a:rPr lang="es-CO" sz="1400" dirty="0"/>
              <a:t> 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Continued growth in</a:t>
            </a:r>
          </a:p>
          <a:p>
            <a:pPr lvl="1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1400" dirty="0"/>
              <a:t>Billing</a:t>
            </a:r>
          </a:p>
          <a:p>
            <a:pPr lvl="1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1400" dirty="0"/>
              <a:t>Accounts payable</a:t>
            </a:r>
          </a:p>
          <a:p>
            <a:pPr lvl="1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1400" dirty="0"/>
              <a:t>Accounts receivable</a:t>
            </a:r>
          </a:p>
          <a:p>
            <a:pPr lvl="1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1400" dirty="0"/>
              <a:t>Payroll services</a:t>
            </a:r>
          </a:p>
          <a:p>
            <a:pPr lvl="1"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1400" dirty="0"/>
              <a:t>Tax preparation</a:t>
            </a:r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53674" y="85509"/>
            <a:ext cx="8915400" cy="713551"/>
          </a:xfrm>
        </p:spPr>
        <p:txBody>
          <a:bodyPr/>
          <a:lstStyle/>
          <a:p>
            <a:r>
              <a:rPr lang="en-US" dirty="0"/>
              <a:t>Investment Opportunities</a:t>
            </a:r>
            <a:br>
              <a:rPr lang="en-US" dirty="0"/>
            </a:br>
            <a:endParaRPr lang="en-US" sz="2400" dirty="0">
              <a:solidFill>
                <a:srgbClr val="5C5C5C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3700" y="928851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cap="small" dirty="0">
                <a:solidFill>
                  <a:schemeClr val="accent2"/>
                </a:solidFill>
              </a:rPr>
              <a:t>Financial &amp; Accounting Outsourcing (FAO)</a:t>
            </a:r>
          </a:p>
        </p:txBody>
      </p:sp>
      <p:sp>
        <p:nvSpPr>
          <p:cNvPr id="10" name="Teardrop 285"/>
          <p:cNvSpPr>
            <a:spLocks noChangeAspect="1"/>
          </p:cNvSpPr>
          <p:nvPr/>
        </p:nvSpPr>
        <p:spPr>
          <a:xfrm>
            <a:off x="273683" y="1773944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ardrop 285"/>
          <p:cNvSpPr>
            <a:spLocks noChangeAspect="1"/>
          </p:cNvSpPr>
          <p:nvPr/>
        </p:nvSpPr>
        <p:spPr>
          <a:xfrm>
            <a:off x="273683" y="2700441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ardrop 285"/>
          <p:cNvSpPr>
            <a:spLocks noChangeAspect="1"/>
          </p:cNvSpPr>
          <p:nvPr/>
        </p:nvSpPr>
        <p:spPr>
          <a:xfrm>
            <a:off x="273683" y="3706355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ardrop 285"/>
          <p:cNvSpPr>
            <a:spLocks noChangeAspect="1"/>
          </p:cNvSpPr>
          <p:nvPr/>
        </p:nvSpPr>
        <p:spPr>
          <a:xfrm>
            <a:off x="245456" y="4917321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Call center pic_273407.jpg.adapt.640_360.fal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1"/>
          <a:stretch/>
        </p:blipFill>
        <p:spPr>
          <a:xfrm>
            <a:off x="5625783" y="2461835"/>
            <a:ext cx="3856340" cy="24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41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2"/>
          </p:nvPr>
        </p:nvSpPr>
        <p:spPr>
          <a:xfrm>
            <a:off x="549179" y="1618752"/>
            <a:ext cx="5213362" cy="4469084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/>
              <a:t>Young segment with plenty of opportunity of growth</a:t>
            </a:r>
          </a:p>
          <a:p>
            <a:pPr marL="401638" indent="-223838">
              <a:lnSpc>
                <a:spcPct val="110000"/>
              </a:lnSpc>
              <a:buClr>
                <a:schemeClr val="accent2"/>
              </a:buClr>
              <a:buSzPct val="150000"/>
            </a:pPr>
            <a:r>
              <a:rPr lang="en-GB" dirty="0"/>
              <a:t>Growth potential in the Caribbean is led by the presence of a large number of companies with geographical disperse operations</a:t>
            </a:r>
            <a:r>
              <a:rPr lang="es-CO" dirty="0"/>
              <a:t> seeking multi-country contracts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Availability of specialized service providers with knowledge and technology guaranteeing quality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Caribbean workforce well familiar with international HR practices and business culture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ea typeface="ＭＳ 明朝"/>
                <a:cs typeface="Times New Roman"/>
              </a:rPr>
              <a:t>Services offered include: </a:t>
            </a:r>
            <a:r>
              <a:rPr lang="en-US" dirty="0"/>
              <a:t>Payroll and recruitment process 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4"/>
          </p:nvPr>
        </p:nvSpPr>
        <p:spPr>
          <a:xfrm>
            <a:off x="5877997" y="2227537"/>
            <a:ext cx="3922716" cy="2852884"/>
          </a:xfrm>
          <a:ln>
            <a:solidFill>
              <a:srgbClr val="BFBFB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i="1" dirty="0">
                <a:solidFill>
                  <a:srgbClr val="FF0000"/>
                </a:solidFill>
              </a:rPr>
              <a:t>(insert picture of persons in one-to-one meeting)</a:t>
            </a:r>
          </a:p>
          <a:p>
            <a:pPr marL="0" indent="0">
              <a:buNone/>
            </a:pPr>
            <a:r>
              <a:rPr lang="en-GB" sz="1200" dirty="0"/>
              <a:t>Ariel </a:t>
            </a:r>
            <a:r>
              <a:rPr lang="en-GB" sz="1200" dirty="0" err="1"/>
              <a:t>Skelley</a:t>
            </a:r>
            <a:r>
              <a:rPr lang="en-GB" sz="1200" dirty="0"/>
              <a:t>/Blend Images/Getty Images</a:t>
            </a:r>
          </a:p>
          <a:p>
            <a:pPr marL="0" indent="0">
              <a:buNone/>
            </a:pPr>
            <a:r>
              <a:rPr lang="en-GB" sz="1200" dirty="0">
                <a:hlinkClick r:id="rId2"/>
              </a:rPr>
              <a:t>http://humanresources.about.com/od/motivationsucces3/a/lead_motivation.htm</a:t>
            </a: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US" sz="12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93700" y="146050"/>
            <a:ext cx="8915400" cy="603068"/>
          </a:xfrm>
        </p:spPr>
        <p:txBody>
          <a:bodyPr/>
          <a:lstStyle/>
          <a:p>
            <a:r>
              <a:rPr lang="en-US" dirty="0"/>
              <a:t>Investment Opportunities</a:t>
            </a:r>
            <a:endParaRPr lang="en-US" sz="2400" dirty="0">
              <a:solidFill>
                <a:srgbClr val="5C5C5C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3700" y="961643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cap="small" dirty="0">
                <a:solidFill>
                  <a:schemeClr val="accent2"/>
                </a:solidFill>
              </a:rPr>
              <a:t>Human Resources Outsourcing (HRO)</a:t>
            </a:r>
          </a:p>
        </p:txBody>
      </p:sp>
      <p:sp>
        <p:nvSpPr>
          <p:cNvPr id="10" name="Teardrop 285"/>
          <p:cNvSpPr>
            <a:spLocks noChangeAspect="1"/>
          </p:cNvSpPr>
          <p:nvPr/>
        </p:nvSpPr>
        <p:spPr>
          <a:xfrm>
            <a:off x="306471" y="1773944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ardrop 285"/>
          <p:cNvSpPr>
            <a:spLocks noChangeAspect="1"/>
          </p:cNvSpPr>
          <p:nvPr/>
        </p:nvSpPr>
        <p:spPr>
          <a:xfrm>
            <a:off x="306471" y="3706355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ardrop 285"/>
          <p:cNvSpPr>
            <a:spLocks noChangeAspect="1"/>
          </p:cNvSpPr>
          <p:nvPr/>
        </p:nvSpPr>
        <p:spPr>
          <a:xfrm>
            <a:off x="306471" y="4644889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ardrop 285"/>
          <p:cNvSpPr>
            <a:spLocks noChangeAspect="1"/>
          </p:cNvSpPr>
          <p:nvPr/>
        </p:nvSpPr>
        <p:spPr>
          <a:xfrm>
            <a:off x="306471" y="5524193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1-2-1 meeting C-Users-Susan-Downloads-managers-motivation-887521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97" y="2227536"/>
            <a:ext cx="3922716" cy="2852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C11BAB-51FC-4601-A66E-552CEA497D1E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67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2"/>
          </p:nvPr>
        </p:nvSpPr>
        <p:spPr>
          <a:xfrm>
            <a:off x="608801" y="1690423"/>
            <a:ext cx="4482393" cy="4418928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The Caribbean is well-placed capitalize on the LPO market, one of the fastest-growing segments in BPO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Most countries in the region governed by English Common Law </a:t>
            </a:r>
          </a:p>
          <a:p>
            <a:pPr marL="401638" indent="-223838">
              <a:buClr>
                <a:schemeClr val="accent2"/>
              </a:buClr>
              <a:buSzPct val="150000"/>
            </a:pPr>
            <a:r>
              <a:rPr lang="en-US" dirty="0"/>
              <a:t>English speaking lawyers are trained in similar legal system to key  source markets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Advanced capability to offer legal process services such as IP portfolio management, contract review and management service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Intellectual arbitrage </a:t>
            </a:r>
          </a:p>
          <a:p>
            <a:pPr marL="401638" indent="-223838">
              <a:buClr>
                <a:schemeClr val="accent2"/>
              </a:buClr>
              <a:buSzPct val="150000"/>
            </a:pPr>
            <a:r>
              <a:rPr lang="en-US" dirty="0"/>
              <a:t>Vast pool of young and highly qualified lawyers</a:t>
            </a:r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4"/>
          </p:nvPr>
        </p:nvSpPr>
        <p:spPr>
          <a:xfrm>
            <a:off x="5371606" y="2618218"/>
            <a:ext cx="4421003" cy="2352340"/>
          </a:xfrm>
          <a:ln>
            <a:solidFill>
              <a:srgbClr val="BFBFB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i="1" dirty="0">
                <a:solidFill>
                  <a:srgbClr val="FF0000"/>
                </a:solidFill>
              </a:rPr>
              <a:t>(insert picture of people working with papers)</a:t>
            </a:r>
          </a:p>
          <a:p>
            <a:pPr marL="0" indent="0">
              <a:buNone/>
            </a:pPr>
            <a:endParaRPr lang="en-US" sz="12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900" dirty="0"/>
              <a:t>https://</a:t>
            </a:r>
            <a:r>
              <a:rPr lang="en-US" sz="900" dirty="0" err="1"/>
              <a:t>www.google.es</a:t>
            </a:r>
            <a:r>
              <a:rPr lang="en-US" sz="900" dirty="0"/>
              <a:t>/</a:t>
            </a:r>
            <a:r>
              <a:rPr lang="en-US" sz="900" dirty="0" err="1"/>
              <a:t>search?q</a:t>
            </a:r>
            <a:r>
              <a:rPr lang="en-US" sz="900" dirty="0"/>
              <a:t>=</a:t>
            </a:r>
            <a:r>
              <a:rPr lang="en-US" sz="900" dirty="0" err="1"/>
              <a:t>meeting+in+the+caribbean&amp;source</a:t>
            </a:r>
            <a:r>
              <a:rPr lang="en-US" sz="900" dirty="0"/>
              <a:t>=</a:t>
            </a:r>
            <a:r>
              <a:rPr lang="en-US" sz="900" dirty="0" err="1"/>
              <a:t>lnms&amp;tbm</a:t>
            </a:r>
            <a:r>
              <a:rPr lang="en-US" sz="900" dirty="0"/>
              <a:t>=</a:t>
            </a:r>
            <a:r>
              <a:rPr lang="en-US" sz="900" dirty="0" err="1"/>
              <a:t>isch&amp;sa</a:t>
            </a:r>
            <a:r>
              <a:rPr lang="en-US" sz="900" dirty="0"/>
              <a:t>=</a:t>
            </a:r>
            <a:r>
              <a:rPr lang="en-US" sz="900" dirty="0" err="1"/>
              <a:t>X&amp;ved</a:t>
            </a:r>
            <a:r>
              <a:rPr lang="en-US" sz="900" dirty="0"/>
              <a:t>=0ahUKEwj7n9yX1PDNAhXFXBoKHS0XDvIQ_AUICCgB&amp;biw=1158&amp;bih=505#tbm=</a:t>
            </a:r>
            <a:r>
              <a:rPr lang="en-US" sz="900" dirty="0" err="1"/>
              <a:t>isch&amp;tbs</a:t>
            </a:r>
            <a:r>
              <a:rPr lang="en-US" sz="900" dirty="0"/>
              <a:t>=rimg%3ACVjJzUseVftpIjgZjzmhBkLvi327aTlMYfdUBlVIKvzwxsxNNLmoVg6vGExn9rtmpHvFnd7cP75_1L-iSqSx7kwcSZioSCRmPOaEGQu-LETII9uLTsCa7KhIJfbtpOUxh91QRgznT7btXQIAqEgkGVUgq_1PDGzBEfZXVjiynDHSoSCU00uahWDq8YEYM50-27V0CAKhIJTGf2u2ake8URgznT7btXQIAqEgmd3tw_1vn8v6BGDOdPtu1dAgCoSCZKpLHuTBxJmETk0DXfkH77c&amp;q=meeting%20in%20the%20caribbean&amp;imgrc=GY85oQZC74vI5M%3A</a:t>
            </a: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53674" y="-15345"/>
            <a:ext cx="8915400" cy="769996"/>
          </a:xfrm>
        </p:spPr>
        <p:txBody>
          <a:bodyPr anchor="ctr"/>
          <a:lstStyle/>
          <a:p>
            <a:r>
              <a:rPr lang="en-US" dirty="0"/>
              <a:t>Investment Opportunities</a:t>
            </a:r>
            <a:endParaRPr lang="en-US" sz="2400" dirty="0">
              <a:solidFill>
                <a:srgbClr val="5C5C5C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7421025" y="5629"/>
            <a:ext cx="2484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Business Process Outsourcing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93700" y="961643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cap="small" dirty="0">
                <a:solidFill>
                  <a:schemeClr val="accent2"/>
                </a:solidFill>
              </a:rPr>
              <a:t>Legal Process Outsourcing (LPO)</a:t>
            </a:r>
          </a:p>
        </p:txBody>
      </p:sp>
      <p:sp>
        <p:nvSpPr>
          <p:cNvPr id="10" name="Teardrop 285"/>
          <p:cNvSpPr>
            <a:spLocks noChangeAspect="1"/>
          </p:cNvSpPr>
          <p:nvPr/>
        </p:nvSpPr>
        <p:spPr>
          <a:xfrm>
            <a:off x="324368" y="1546423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ardrop 285"/>
          <p:cNvSpPr>
            <a:spLocks noChangeAspect="1"/>
          </p:cNvSpPr>
          <p:nvPr/>
        </p:nvSpPr>
        <p:spPr>
          <a:xfrm>
            <a:off x="353674" y="2618218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ardrop 285"/>
          <p:cNvSpPr>
            <a:spLocks noChangeAspect="1"/>
          </p:cNvSpPr>
          <p:nvPr/>
        </p:nvSpPr>
        <p:spPr>
          <a:xfrm>
            <a:off x="324368" y="4241664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ardrop 285"/>
          <p:cNvSpPr>
            <a:spLocks noChangeAspect="1"/>
          </p:cNvSpPr>
          <p:nvPr/>
        </p:nvSpPr>
        <p:spPr>
          <a:xfrm>
            <a:off x="312313" y="5526118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Meeting pic dsc_5660_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29030" r="2891"/>
          <a:stretch/>
        </p:blipFill>
        <p:spPr>
          <a:xfrm>
            <a:off x="5360268" y="2604705"/>
            <a:ext cx="4421003" cy="23523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C826FDD-7CF2-4146-8CDE-D154F09E1059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22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251907" y="2150707"/>
            <a:ext cx="9366199" cy="60002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ángulo 26"/>
          <p:cNvSpPr/>
          <p:nvPr/>
        </p:nvSpPr>
        <p:spPr>
          <a:xfrm>
            <a:off x="251907" y="2804239"/>
            <a:ext cx="9366199" cy="60002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ángulo 27"/>
          <p:cNvSpPr/>
          <p:nvPr/>
        </p:nvSpPr>
        <p:spPr>
          <a:xfrm>
            <a:off x="251907" y="3457771"/>
            <a:ext cx="9366199" cy="60002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ángulo 28"/>
          <p:cNvSpPr/>
          <p:nvPr/>
        </p:nvSpPr>
        <p:spPr>
          <a:xfrm>
            <a:off x="251907" y="4111303"/>
            <a:ext cx="9366199" cy="60002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ángulo 29"/>
          <p:cNvSpPr/>
          <p:nvPr/>
        </p:nvSpPr>
        <p:spPr>
          <a:xfrm>
            <a:off x="251907" y="4764833"/>
            <a:ext cx="9366199" cy="60002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ubrik 5"/>
          <p:cNvSpPr>
            <a:spLocks noGrp="1"/>
          </p:cNvSpPr>
          <p:nvPr>
            <p:ph type="ctrTitle"/>
          </p:nvPr>
        </p:nvSpPr>
        <p:spPr>
          <a:xfrm>
            <a:off x="348430" y="117321"/>
            <a:ext cx="8420100" cy="690717"/>
          </a:xfrm>
        </p:spPr>
        <p:txBody>
          <a:bodyPr/>
          <a:lstStyle/>
          <a:p>
            <a:r>
              <a:rPr lang="en-US" dirty="0"/>
              <a:t>Who is investing?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85059" y="876550"/>
            <a:ext cx="93927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/>
            <a:r>
              <a:rPr lang="en-US" altLang="sv-SE" sz="2000" b="1" cap="small" dirty="0">
                <a:solidFill>
                  <a:schemeClr val="accent2"/>
                </a:solidFill>
                <a:latin typeface="+mn-lt"/>
                <a:cs typeface="+mn-cs"/>
              </a:rPr>
              <a:t>Investment </a:t>
            </a:r>
            <a:r>
              <a:rPr lang="en-US" sz="2000" b="1" cap="small" dirty="0">
                <a:solidFill>
                  <a:schemeClr val="accent2"/>
                </a:solidFill>
                <a:latin typeface="+mn-lt"/>
                <a:cs typeface="+mn-cs"/>
              </a:rPr>
              <a:t>in the Caribbean in on an upward trend, m</a:t>
            </a:r>
            <a:r>
              <a:rPr lang="en-US" altLang="sv-SE" sz="2000" b="1" cap="small" dirty="0">
                <a:solidFill>
                  <a:schemeClr val="accent2"/>
                </a:solidFill>
                <a:latin typeface="+mn-lt"/>
                <a:cs typeface="+mn-cs"/>
              </a:rPr>
              <a:t>any major global player have already chosen the region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266453" y="5364858"/>
            <a:ext cx="1338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sv-SE" sz="900" dirty="0">
                <a:solidFill>
                  <a:schemeClr val="accent6">
                    <a:lumMod val="50000"/>
                  </a:schemeClr>
                </a:solidFill>
                <a:latin typeface="Verdana"/>
                <a:ea typeface="MS Mincho" charset="-128"/>
                <a:cs typeface="Verdana"/>
              </a:rPr>
              <a:t>Source: </a:t>
            </a:r>
            <a:r>
              <a:rPr lang="en-US" altLang="sv-SE" sz="900" dirty="0" err="1">
                <a:solidFill>
                  <a:schemeClr val="accent6">
                    <a:lumMod val="50000"/>
                  </a:schemeClr>
                </a:solidFill>
                <a:latin typeface="Verdana"/>
                <a:ea typeface="MS Mincho" charset="-128"/>
                <a:cs typeface="Verdana"/>
              </a:rPr>
              <a:t>fDi</a:t>
            </a:r>
            <a:r>
              <a:rPr lang="en-US" altLang="sv-SE" sz="900" dirty="0">
                <a:solidFill>
                  <a:schemeClr val="accent6">
                    <a:lumMod val="50000"/>
                  </a:schemeClr>
                </a:solidFill>
                <a:latin typeface="Verdana"/>
                <a:ea typeface="MS Mincho" charset="-128"/>
                <a:cs typeface="Verdana"/>
              </a:rPr>
              <a:t> Markets</a:t>
            </a:r>
            <a:endParaRPr lang="en-US" altLang="sv-SE" sz="9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7421025" y="5629"/>
            <a:ext cx="2484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Business Process Outsourcing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22583" y="5635968"/>
            <a:ext cx="9458831" cy="663515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50000"/>
            </a:pPr>
            <a:r>
              <a:rPr lang="en-GB" sz="1700" dirty="0">
                <a:solidFill>
                  <a:srgbClr val="606060"/>
                </a:solidFill>
                <a:cs typeface="Verdana"/>
              </a:rPr>
              <a:t>The Caribbean has received US$ 170 million of total capital investment, generating over 15,000 new jobs for the projects received over the last three years alone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32224" b="30793"/>
          <a:stretch/>
        </p:blipFill>
        <p:spPr>
          <a:xfrm>
            <a:off x="336745" y="2251005"/>
            <a:ext cx="1260846" cy="46630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12923" t="27027" r="11793" b="21215"/>
          <a:stretch/>
        </p:blipFill>
        <p:spPr>
          <a:xfrm>
            <a:off x="336745" y="2854375"/>
            <a:ext cx="1553208" cy="45763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89" y="3575627"/>
            <a:ext cx="1556906" cy="401248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251907" y="1704571"/>
            <a:ext cx="1683773" cy="39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Company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974590" y="1704571"/>
            <a:ext cx="1037554" cy="39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Year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4373698" y="1704571"/>
            <a:ext cx="2286586" cy="39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Project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6699194" y="1704571"/>
            <a:ext cx="1440000" cy="39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Capital Investment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8178106" y="1704571"/>
            <a:ext cx="1440000" cy="39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Estimated # of jobs created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3051933" y="1704571"/>
            <a:ext cx="1297796" cy="39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Country</a:t>
            </a:r>
          </a:p>
        </p:txBody>
      </p:sp>
      <p:cxnSp>
        <p:nvCxnSpPr>
          <p:cNvPr id="34" name="Conector recto 33"/>
          <p:cNvCxnSpPr/>
          <p:nvPr/>
        </p:nvCxnSpPr>
        <p:spPr>
          <a:xfrm>
            <a:off x="1974590" y="2167419"/>
            <a:ext cx="0" cy="3197439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3036992" y="2167419"/>
            <a:ext cx="0" cy="3197439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4368169" y="2167419"/>
            <a:ext cx="0" cy="3197439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6682482" y="2167419"/>
            <a:ext cx="0" cy="3197439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8161351" y="2167419"/>
            <a:ext cx="0" cy="3197439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2049295" y="2295828"/>
            <a:ext cx="903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06060"/>
                </a:solidFill>
              </a:rPr>
              <a:t>2016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3051933" y="2221123"/>
            <a:ext cx="1297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Dominican Republic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3075902" y="2912015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Jamaica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3022818" y="3637752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Guyana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3098101" y="4272507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Suriname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6821117" y="2300563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$30 m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8241971" y="2300563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700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2049295" y="2909890"/>
            <a:ext cx="903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06060"/>
                </a:solidFill>
              </a:rPr>
              <a:t>2015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6821117" y="2971445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$4.6 m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8241971" y="2971445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725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2020180" y="3606974"/>
            <a:ext cx="903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06060"/>
                </a:solidFill>
              </a:rPr>
              <a:t>2015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6821117" y="4306419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$3.7 m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8241971" y="4306419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528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6821117" y="3601926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$37.8 m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8177632" y="3601926"/>
            <a:ext cx="1426475" cy="276999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6,000</a:t>
            </a:r>
          </a:p>
        </p:txBody>
      </p:sp>
      <p:sp>
        <p:nvSpPr>
          <p:cNvPr id="56" name="CuadroTexto 55"/>
          <p:cNvSpPr txBox="1"/>
          <p:nvPr/>
        </p:nvSpPr>
        <p:spPr>
          <a:xfrm>
            <a:off x="4344583" y="3453086"/>
            <a:ext cx="228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606060"/>
                </a:solidFill>
              </a:rPr>
              <a:t>One of the largest contact centre campuses in the world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4395897" y="2135863"/>
            <a:ext cx="228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606060"/>
                </a:solidFill>
              </a:rPr>
              <a:t>Flagship contact centre for English and Spanish services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4395897" y="2822742"/>
            <a:ext cx="214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606060"/>
                </a:solidFill>
              </a:rPr>
              <a:t>Relocated a part of its operations in India to Jamaica</a:t>
            </a:r>
          </a:p>
        </p:txBody>
      </p:sp>
      <p:sp>
        <p:nvSpPr>
          <p:cNvPr id="59" name="CuadroTexto 58"/>
          <p:cNvSpPr txBox="1"/>
          <p:nvPr/>
        </p:nvSpPr>
        <p:spPr>
          <a:xfrm>
            <a:off x="2020180" y="4910434"/>
            <a:ext cx="903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06060"/>
                </a:solidFill>
              </a:rPr>
              <a:t>2014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3098101" y="4910434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Belize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6821117" y="4931668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$3.5 m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8241971" y="4931668"/>
            <a:ext cx="129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06060"/>
                </a:solidFill>
              </a:rPr>
              <a:t>550</a:t>
            </a:r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48" y="4819537"/>
            <a:ext cx="776636" cy="501577"/>
          </a:xfrm>
          <a:prstGeom prst="rect">
            <a:avLst/>
          </a:prstGeom>
        </p:spPr>
      </p:pic>
      <p:sp>
        <p:nvSpPr>
          <p:cNvPr id="64" name="CuadroTexto 63"/>
          <p:cNvSpPr txBox="1"/>
          <p:nvPr/>
        </p:nvSpPr>
        <p:spPr>
          <a:xfrm>
            <a:off x="4395897" y="4756488"/>
            <a:ext cx="228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606060"/>
                </a:solidFill>
              </a:rPr>
              <a:t>Delivery </a:t>
            </a:r>
            <a:r>
              <a:rPr lang="en-GB" sz="1200" dirty="0" err="1">
                <a:solidFill>
                  <a:srgbClr val="606060"/>
                </a:solidFill>
              </a:rPr>
              <a:t>Center</a:t>
            </a:r>
            <a:r>
              <a:rPr lang="en-GB" sz="1200" dirty="0">
                <a:solidFill>
                  <a:srgbClr val="606060"/>
                </a:solidFill>
              </a:rPr>
              <a:t>-inbound customer service and sales support calls</a:t>
            </a:r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6"/>
          <a:srcRect t="17635" b="21620"/>
          <a:stretch/>
        </p:blipFill>
        <p:spPr>
          <a:xfrm>
            <a:off x="254207" y="4148163"/>
            <a:ext cx="1667435" cy="465137"/>
          </a:xfrm>
          <a:prstGeom prst="rect">
            <a:avLst/>
          </a:prstGeom>
        </p:spPr>
      </p:pic>
      <p:sp>
        <p:nvSpPr>
          <p:cNvPr id="66" name="CuadroTexto 65"/>
          <p:cNvSpPr txBox="1"/>
          <p:nvPr/>
        </p:nvSpPr>
        <p:spPr>
          <a:xfrm>
            <a:off x="2044090" y="4210952"/>
            <a:ext cx="903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06060"/>
                </a:solidFill>
              </a:rPr>
              <a:t>2014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4395897" y="4118502"/>
            <a:ext cx="228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606060"/>
                </a:solidFill>
              </a:rPr>
              <a:t>Delivery </a:t>
            </a:r>
            <a:r>
              <a:rPr lang="en-GB" sz="1200" dirty="0" err="1">
                <a:solidFill>
                  <a:srgbClr val="606060"/>
                </a:solidFill>
              </a:rPr>
              <a:t>Center</a:t>
            </a:r>
            <a:r>
              <a:rPr lang="en-GB" sz="1200" dirty="0">
                <a:solidFill>
                  <a:srgbClr val="606060"/>
                </a:solidFill>
              </a:rPr>
              <a:t> – Dutch language customer care service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165BFC00-00CB-48EB-8D5D-E8F5E49C320D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33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4775" y="1910935"/>
            <a:ext cx="1387099" cy="43157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lamada rectangular 11"/>
          <p:cNvSpPr/>
          <p:nvPr/>
        </p:nvSpPr>
        <p:spPr>
          <a:xfrm rot="5400000">
            <a:off x="712759" y="2690049"/>
            <a:ext cx="4315705" cy="2757475"/>
          </a:xfrm>
          <a:prstGeom prst="wedgeRectCallout">
            <a:avLst>
              <a:gd name="adj1" fmla="val -22034"/>
              <a:gd name="adj2" fmla="val 58615"/>
            </a:avLst>
          </a:prstGeom>
          <a:solidFill>
            <a:schemeClr val="accent1">
              <a:lumMod val="25000"/>
              <a:lumOff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68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585955" y="1933219"/>
            <a:ext cx="2705020" cy="427693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i="1" dirty="0">
                <a:solidFill>
                  <a:schemeClr val="accent1"/>
                </a:solidFill>
              </a:rPr>
              <a:t>With English as the official language of the country, Guyana offers an educated workforce, strong infrastructure and a stable overall environment. We are pleased to expand our operations into Georgetown, Guyana not to just build a facility, but also to build a great long-lasting relationship with the local community. We are not just making an investment in capital; we are also investing in the people of Guyana. </a:t>
            </a:r>
            <a:r>
              <a:rPr lang="en-GB" sz="1200" i="1" dirty="0" err="1">
                <a:solidFill>
                  <a:schemeClr val="accent1"/>
                </a:solidFill>
              </a:rPr>
              <a:t>Teleperformance</a:t>
            </a:r>
            <a:r>
              <a:rPr lang="en-GB" sz="1200" i="1" dirty="0">
                <a:solidFill>
                  <a:schemeClr val="accent1"/>
                </a:solidFill>
              </a:rPr>
              <a:t> also thanks the entire Guyanese Government at both the national and local levels for their great support in making this possible.</a:t>
            </a:r>
            <a:r>
              <a:rPr lang="es-CO" sz="1200" dirty="0">
                <a:solidFill>
                  <a:schemeClr val="accent1"/>
                </a:solidFill>
              </a:rPr>
              <a:t> </a:t>
            </a:r>
            <a:endParaRPr lang="en-GB" sz="1200" dirty="0">
              <a:solidFill>
                <a:schemeClr val="accent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99221" y="87299"/>
            <a:ext cx="6816364" cy="646331"/>
          </a:xfrm>
          <a:prstGeom prst="rect">
            <a:avLst/>
          </a:prstGeom>
        </p:spPr>
        <p:txBody>
          <a:bodyPr lIns="107287" tIns="53643" rIns="107287" bIns="53643"/>
          <a:lstStyle/>
          <a:p>
            <a:pPr>
              <a:spcBef>
                <a:spcPct val="0"/>
              </a:spcBef>
            </a:pPr>
            <a:r>
              <a:rPr lang="en-GB" sz="3600" dirty="0">
                <a:solidFill>
                  <a:schemeClr val="bg1"/>
                </a:solidFill>
                <a:latin typeface="Verdana"/>
                <a:ea typeface="+mj-ea"/>
                <a:cs typeface="+mj-cs"/>
              </a:rPr>
              <a:t>What are investors saying? 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26" y="1965811"/>
            <a:ext cx="354375" cy="2753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58860" y="5919082"/>
            <a:ext cx="354375" cy="27538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0373" y="3188515"/>
            <a:ext cx="1363429" cy="163121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ctr"/>
            <a:r>
              <a:rPr lang="en-GB" sz="1800" b="1" dirty="0"/>
              <a:t>Jeff </a:t>
            </a:r>
            <a:r>
              <a:rPr lang="en-GB" sz="1800" b="1" dirty="0" err="1"/>
              <a:t>Balagna</a:t>
            </a:r>
            <a:endParaRPr lang="en-GB" sz="1800" b="1" dirty="0"/>
          </a:p>
          <a:p>
            <a:endParaRPr lang="en-GB" sz="11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r>
              <a:rPr lang="en-GB" sz="1100" dirty="0"/>
              <a:t>CEO,</a:t>
            </a:r>
          </a:p>
          <a:p>
            <a:pPr algn="ctr"/>
            <a:r>
              <a:rPr lang="en-GB" sz="1100" dirty="0"/>
              <a:t>EWAP* </a:t>
            </a:r>
            <a:r>
              <a:rPr lang="en-GB" sz="1100" dirty="0" err="1"/>
              <a:t>Teleperformance</a:t>
            </a:r>
            <a:r>
              <a:rPr lang="es-CO" sz="1100" dirty="0"/>
              <a:t> </a:t>
            </a:r>
            <a:endParaRPr lang="en-GB" sz="1100" dirty="0"/>
          </a:p>
        </p:txBody>
      </p:sp>
      <p:sp>
        <p:nvSpPr>
          <p:cNvPr id="10" name="Rectángulo 9"/>
          <p:cNvSpPr/>
          <p:nvPr/>
        </p:nvSpPr>
        <p:spPr>
          <a:xfrm>
            <a:off x="112766" y="885435"/>
            <a:ext cx="9808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cap="small" dirty="0">
                <a:solidFill>
                  <a:schemeClr val="accent2"/>
                </a:solidFill>
              </a:rPr>
              <a:t>The Caribbean is a key part of the growing nearshore trend to support customers in North America and English speaking markets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12766" y="6299680"/>
            <a:ext cx="41052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>
                    <a:lumMod val="50000"/>
                  </a:schemeClr>
                </a:solidFill>
              </a:rPr>
              <a:t>*English - speaking market (mainly North America and UK) &amp; Asia-Pacific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t="22910" b="22416"/>
          <a:stretch/>
        </p:blipFill>
        <p:spPr>
          <a:xfrm>
            <a:off x="175486" y="5681764"/>
            <a:ext cx="1232728" cy="44932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597475" y="1910935"/>
            <a:ext cx="1664648" cy="21059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lamada rectangular 14"/>
          <p:cNvSpPr/>
          <p:nvPr/>
        </p:nvSpPr>
        <p:spPr>
          <a:xfrm rot="5400000">
            <a:off x="6823905" y="1322920"/>
            <a:ext cx="2105991" cy="3282021"/>
          </a:xfrm>
          <a:prstGeom prst="wedgeRectCallout">
            <a:avLst>
              <a:gd name="adj1" fmla="val -22034"/>
              <a:gd name="adj2" fmla="val 58615"/>
            </a:avLst>
          </a:prstGeom>
          <a:solidFill>
            <a:schemeClr val="accent1">
              <a:lumMod val="25000"/>
              <a:lumOff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68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460264" y="2170151"/>
            <a:ext cx="3025304" cy="161774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i="1" dirty="0">
                <a:solidFill>
                  <a:schemeClr val="accent1"/>
                </a:solidFill>
              </a:rPr>
              <a:t>Haiti offers very competitive cost of labor between US$10-12, lower than in Pakistan, and skilled labor force, young dynamic people eager to learn and given the high unemployment rate loyalty primes resulting in the lowest attrition rate at 2%. </a:t>
            </a:r>
            <a:endParaRPr lang="es-CO" sz="1200" dirty="0">
              <a:solidFill>
                <a:schemeClr val="accent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55" y="2087528"/>
            <a:ext cx="354375" cy="27538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23698" y="4622726"/>
            <a:ext cx="354375" cy="275388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633608" y="1983591"/>
            <a:ext cx="15501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Pierre-Richard Denis</a:t>
            </a:r>
            <a:endParaRPr lang="en-GB" sz="1000" dirty="0"/>
          </a:p>
          <a:p>
            <a:pPr algn="ctr"/>
            <a:endParaRPr lang="en-GB" sz="1000" dirty="0"/>
          </a:p>
          <a:p>
            <a:pPr algn="ctr"/>
            <a:r>
              <a:rPr lang="en-US" sz="1100" dirty="0"/>
              <a:t>Head of Business Development </a:t>
            </a:r>
          </a:p>
          <a:p>
            <a:pPr algn="ctr"/>
            <a:r>
              <a:rPr lang="en-US" sz="1100" dirty="0" err="1"/>
              <a:t>Digicel</a:t>
            </a:r>
            <a:endParaRPr lang="en-GB" sz="1100" dirty="0"/>
          </a:p>
        </p:txBody>
      </p:sp>
      <p:sp>
        <p:nvSpPr>
          <p:cNvPr id="22" name="Rectángulo 21"/>
          <p:cNvSpPr/>
          <p:nvPr/>
        </p:nvSpPr>
        <p:spPr>
          <a:xfrm>
            <a:off x="4597475" y="4120649"/>
            <a:ext cx="1664648" cy="21059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Llamada rectangular 22"/>
          <p:cNvSpPr/>
          <p:nvPr/>
        </p:nvSpPr>
        <p:spPr>
          <a:xfrm rot="5400000">
            <a:off x="6823905" y="3532633"/>
            <a:ext cx="2105991" cy="3282021"/>
          </a:xfrm>
          <a:prstGeom prst="wedgeRectCallout">
            <a:avLst>
              <a:gd name="adj1" fmla="val -22034"/>
              <a:gd name="adj2" fmla="val 58615"/>
            </a:avLst>
          </a:prstGeom>
          <a:solidFill>
            <a:schemeClr val="accent1">
              <a:lumMod val="25000"/>
              <a:lumOff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68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640590" y="3537217"/>
            <a:ext cx="354375" cy="2753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637" y="3538154"/>
            <a:ext cx="1476085" cy="494452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6392270" y="4117850"/>
            <a:ext cx="3025304" cy="206094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i="1" dirty="0">
                <a:solidFill>
                  <a:schemeClr val="accent1"/>
                </a:solidFill>
              </a:rPr>
              <a:t>Jamaica is a complementary location to the Philippines. It is English only and is the third-largest English-speaking population in the Western Hemisphere. You can really scale a lot of English for your clients that are looking to balancing their portfolios of nearshore, onshore and offshore. It offers high-volume English play</a:t>
            </a:r>
            <a:endParaRPr lang="es-CO" sz="1200" i="1" dirty="0">
              <a:solidFill>
                <a:schemeClr val="accent1"/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55" y="4133530"/>
            <a:ext cx="354375" cy="27538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932245" y="5919082"/>
            <a:ext cx="354375" cy="275388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4602248" y="4323495"/>
            <a:ext cx="16022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1" dirty="0"/>
              <a:t>Robert </a:t>
            </a:r>
            <a:r>
              <a:rPr lang="en-GB" sz="1800" b="1" dirty="0" err="1"/>
              <a:t>Dechant</a:t>
            </a:r>
            <a:endParaRPr lang="en-GB" sz="1800" b="1" dirty="0"/>
          </a:p>
          <a:p>
            <a:pPr algn="ctr"/>
            <a:endParaRPr lang="en-GB" sz="1800" b="1" dirty="0"/>
          </a:p>
          <a:p>
            <a:pPr algn="ctr"/>
            <a:r>
              <a:rPr lang="en-GB" sz="1100" dirty="0"/>
              <a:t>CEO</a:t>
            </a:r>
          </a:p>
          <a:p>
            <a:pPr algn="ctr"/>
            <a:r>
              <a:rPr lang="en-GB" sz="1100" dirty="0"/>
              <a:t>IBEX Global Solutions</a:t>
            </a:r>
            <a:r>
              <a:rPr lang="es-CO" sz="1100" dirty="0"/>
              <a:t> </a:t>
            </a:r>
            <a:endParaRPr lang="en-GB" sz="1100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044" y="5697444"/>
            <a:ext cx="1610808" cy="507271"/>
          </a:xfrm>
          <a:prstGeom prst="rect">
            <a:avLst/>
          </a:prstGeom>
        </p:spPr>
      </p:pic>
      <p:sp>
        <p:nvSpPr>
          <p:cNvPr id="31" name="Freeform 65"/>
          <p:cNvSpPr>
            <a:spLocks noEditPoints="1"/>
          </p:cNvSpPr>
          <p:nvPr/>
        </p:nvSpPr>
        <p:spPr bwMode="auto">
          <a:xfrm>
            <a:off x="259047" y="2073471"/>
            <a:ext cx="962592" cy="1070295"/>
          </a:xfrm>
          <a:custGeom>
            <a:avLst/>
            <a:gdLst/>
            <a:ahLst/>
            <a:cxnLst>
              <a:cxn ang="0">
                <a:pos x="151" y="125"/>
              </a:cxn>
              <a:cxn ang="0">
                <a:pos x="144" y="120"/>
              </a:cxn>
              <a:cxn ang="0">
                <a:pos x="107" y="104"/>
              </a:cxn>
              <a:cxn ang="0">
                <a:pos x="105" y="102"/>
              </a:cxn>
              <a:cxn ang="0">
                <a:pos x="102" y="95"/>
              </a:cxn>
              <a:cxn ang="0">
                <a:pos x="100" y="91"/>
              </a:cxn>
              <a:cxn ang="0">
                <a:pos x="99" y="89"/>
              </a:cxn>
              <a:cxn ang="0">
                <a:pos x="102" y="73"/>
              </a:cxn>
              <a:cxn ang="0">
                <a:pos x="102" y="72"/>
              </a:cxn>
              <a:cxn ang="0">
                <a:pos x="108" y="57"/>
              </a:cxn>
              <a:cxn ang="0">
                <a:pos x="108" y="57"/>
              </a:cxn>
              <a:cxn ang="0">
                <a:pos x="109" y="47"/>
              </a:cxn>
              <a:cxn ang="0">
                <a:pos x="108" y="45"/>
              </a:cxn>
              <a:cxn ang="0">
                <a:pos x="106" y="42"/>
              </a:cxn>
              <a:cxn ang="0">
                <a:pos x="106" y="27"/>
              </a:cxn>
              <a:cxn ang="0">
                <a:pos x="102" y="17"/>
              </a:cxn>
              <a:cxn ang="0">
                <a:pos x="97" y="13"/>
              </a:cxn>
              <a:cxn ang="0">
                <a:pos x="97" y="13"/>
              </a:cxn>
              <a:cxn ang="0">
                <a:pos x="95" y="6"/>
              </a:cxn>
              <a:cxn ang="0">
                <a:pos x="99" y="4"/>
              </a:cxn>
              <a:cxn ang="0">
                <a:pos x="83" y="3"/>
              </a:cxn>
              <a:cxn ang="0">
                <a:pos x="82" y="3"/>
              </a:cxn>
              <a:cxn ang="0">
                <a:pos x="79" y="4"/>
              </a:cxn>
              <a:cxn ang="0">
                <a:pos x="59" y="13"/>
              </a:cxn>
              <a:cxn ang="0">
                <a:pos x="51" y="25"/>
              </a:cxn>
              <a:cxn ang="0">
                <a:pos x="51" y="34"/>
              </a:cxn>
              <a:cxn ang="0">
                <a:pos x="51" y="42"/>
              </a:cxn>
              <a:cxn ang="0">
                <a:pos x="50" y="44"/>
              </a:cxn>
              <a:cxn ang="0">
                <a:pos x="48" y="48"/>
              </a:cxn>
              <a:cxn ang="0">
                <a:pos x="49" y="51"/>
              </a:cxn>
              <a:cxn ang="0">
                <a:pos x="51" y="59"/>
              </a:cxn>
              <a:cxn ang="0">
                <a:pos x="53" y="66"/>
              </a:cxn>
              <a:cxn ang="0">
                <a:pos x="58" y="77"/>
              </a:cxn>
              <a:cxn ang="0">
                <a:pos x="59" y="79"/>
              </a:cxn>
              <a:cxn ang="0">
                <a:pos x="58" y="89"/>
              </a:cxn>
              <a:cxn ang="0">
                <a:pos x="57" y="91"/>
              </a:cxn>
              <a:cxn ang="0">
                <a:pos x="54" y="95"/>
              </a:cxn>
              <a:cxn ang="0">
                <a:pos x="51" y="102"/>
              </a:cxn>
              <a:cxn ang="0">
                <a:pos x="50" y="103"/>
              </a:cxn>
              <a:cxn ang="0">
                <a:pos x="38" y="108"/>
              </a:cxn>
              <a:cxn ang="0">
                <a:pos x="25" y="114"/>
              </a:cxn>
              <a:cxn ang="0">
                <a:pos x="13" y="120"/>
              </a:cxn>
              <a:cxn ang="0">
                <a:pos x="6" y="125"/>
              </a:cxn>
              <a:cxn ang="0">
                <a:pos x="0" y="149"/>
              </a:cxn>
              <a:cxn ang="0">
                <a:pos x="61" y="170"/>
              </a:cxn>
              <a:cxn ang="0">
                <a:pos x="61" y="170"/>
              </a:cxn>
              <a:cxn ang="0">
                <a:pos x="90" y="171"/>
              </a:cxn>
              <a:cxn ang="0">
                <a:pos x="97" y="169"/>
              </a:cxn>
              <a:cxn ang="0">
                <a:pos x="157" y="149"/>
              </a:cxn>
              <a:cxn ang="0">
                <a:pos x="151" y="125"/>
              </a:cxn>
              <a:cxn ang="0">
                <a:pos x="62" y="158"/>
              </a:cxn>
              <a:cxn ang="0">
                <a:pos x="62" y="157"/>
              </a:cxn>
              <a:cxn ang="0">
                <a:pos x="62" y="157"/>
              </a:cxn>
              <a:cxn ang="0">
                <a:pos x="62" y="158"/>
              </a:cxn>
            </a:cxnLst>
            <a:rect l="0" t="0" r="r" b="b"/>
            <a:pathLst>
              <a:path w="157" h="175">
                <a:moveTo>
                  <a:pt x="151" y="125"/>
                </a:moveTo>
                <a:cubicBezTo>
                  <a:pt x="149" y="123"/>
                  <a:pt x="147" y="121"/>
                  <a:pt x="144" y="120"/>
                </a:cubicBezTo>
                <a:cubicBezTo>
                  <a:pt x="132" y="114"/>
                  <a:pt x="120" y="109"/>
                  <a:pt x="107" y="104"/>
                </a:cubicBezTo>
                <a:cubicBezTo>
                  <a:pt x="106" y="103"/>
                  <a:pt x="105" y="103"/>
                  <a:pt x="105" y="102"/>
                </a:cubicBezTo>
                <a:cubicBezTo>
                  <a:pt x="104" y="99"/>
                  <a:pt x="103" y="97"/>
                  <a:pt x="102" y="95"/>
                </a:cubicBezTo>
                <a:cubicBezTo>
                  <a:pt x="102" y="93"/>
                  <a:pt x="101" y="92"/>
                  <a:pt x="100" y="91"/>
                </a:cubicBezTo>
                <a:cubicBezTo>
                  <a:pt x="99" y="91"/>
                  <a:pt x="99" y="90"/>
                  <a:pt x="99" y="89"/>
                </a:cubicBezTo>
                <a:cubicBezTo>
                  <a:pt x="99" y="84"/>
                  <a:pt x="97" y="78"/>
                  <a:pt x="102" y="73"/>
                </a:cubicBezTo>
                <a:cubicBezTo>
                  <a:pt x="102" y="73"/>
                  <a:pt x="102" y="73"/>
                  <a:pt x="102" y="72"/>
                </a:cubicBezTo>
                <a:cubicBezTo>
                  <a:pt x="104" y="68"/>
                  <a:pt x="105" y="62"/>
                  <a:pt x="108" y="57"/>
                </a:cubicBezTo>
                <a:cubicBezTo>
                  <a:pt x="108" y="57"/>
                  <a:pt x="108" y="57"/>
                  <a:pt x="108" y="57"/>
                </a:cubicBezTo>
                <a:cubicBezTo>
                  <a:pt x="108" y="54"/>
                  <a:pt x="108" y="50"/>
                  <a:pt x="109" y="47"/>
                </a:cubicBezTo>
                <a:cubicBezTo>
                  <a:pt x="109" y="46"/>
                  <a:pt x="108" y="46"/>
                  <a:pt x="108" y="45"/>
                </a:cubicBezTo>
                <a:cubicBezTo>
                  <a:pt x="106" y="45"/>
                  <a:pt x="106" y="43"/>
                  <a:pt x="106" y="42"/>
                </a:cubicBezTo>
                <a:cubicBezTo>
                  <a:pt x="106" y="35"/>
                  <a:pt x="106" y="34"/>
                  <a:pt x="106" y="27"/>
                </a:cubicBezTo>
                <a:cubicBezTo>
                  <a:pt x="106" y="24"/>
                  <a:pt x="105" y="20"/>
                  <a:pt x="102" y="17"/>
                </a:cubicBezTo>
                <a:cubicBezTo>
                  <a:pt x="100" y="16"/>
                  <a:pt x="99" y="14"/>
                  <a:pt x="97" y="13"/>
                </a:cubicBezTo>
                <a:cubicBezTo>
                  <a:pt x="97" y="13"/>
                  <a:pt x="97" y="13"/>
                  <a:pt x="97" y="13"/>
                </a:cubicBezTo>
                <a:cubicBezTo>
                  <a:pt x="97" y="13"/>
                  <a:pt x="92" y="9"/>
                  <a:pt x="95" y="6"/>
                </a:cubicBezTo>
                <a:cubicBezTo>
                  <a:pt x="96" y="4"/>
                  <a:pt x="99" y="4"/>
                  <a:pt x="99" y="4"/>
                </a:cubicBezTo>
                <a:cubicBezTo>
                  <a:pt x="99" y="4"/>
                  <a:pt x="95" y="0"/>
                  <a:pt x="83" y="3"/>
                </a:cubicBezTo>
                <a:cubicBezTo>
                  <a:pt x="82" y="3"/>
                  <a:pt x="82" y="3"/>
                  <a:pt x="82" y="3"/>
                </a:cubicBezTo>
                <a:cubicBezTo>
                  <a:pt x="81" y="3"/>
                  <a:pt x="80" y="4"/>
                  <a:pt x="79" y="4"/>
                </a:cubicBezTo>
                <a:cubicBezTo>
                  <a:pt x="72" y="6"/>
                  <a:pt x="65" y="8"/>
                  <a:pt x="59" y="13"/>
                </a:cubicBezTo>
                <a:cubicBezTo>
                  <a:pt x="55" y="16"/>
                  <a:pt x="52" y="20"/>
                  <a:pt x="51" y="25"/>
                </a:cubicBezTo>
                <a:cubicBezTo>
                  <a:pt x="51" y="28"/>
                  <a:pt x="51" y="31"/>
                  <a:pt x="51" y="34"/>
                </a:cubicBezTo>
                <a:cubicBezTo>
                  <a:pt x="51" y="38"/>
                  <a:pt x="51" y="37"/>
                  <a:pt x="51" y="42"/>
                </a:cubicBezTo>
                <a:cubicBezTo>
                  <a:pt x="51" y="43"/>
                  <a:pt x="51" y="44"/>
                  <a:pt x="50" y="44"/>
                </a:cubicBezTo>
                <a:cubicBezTo>
                  <a:pt x="48" y="45"/>
                  <a:pt x="48" y="46"/>
                  <a:pt x="48" y="48"/>
                </a:cubicBezTo>
                <a:cubicBezTo>
                  <a:pt x="49" y="49"/>
                  <a:pt x="48" y="50"/>
                  <a:pt x="49" y="51"/>
                </a:cubicBezTo>
                <a:cubicBezTo>
                  <a:pt x="49" y="54"/>
                  <a:pt x="50" y="57"/>
                  <a:pt x="51" y="59"/>
                </a:cubicBezTo>
                <a:cubicBezTo>
                  <a:pt x="51" y="62"/>
                  <a:pt x="53" y="64"/>
                  <a:pt x="53" y="66"/>
                </a:cubicBezTo>
                <a:cubicBezTo>
                  <a:pt x="54" y="70"/>
                  <a:pt x="55" y="74"/>
                  <a:pt x="58" y="77"/>
                </a:cubicBezTo>
                <a:cubicBezTo>
                  <a:pt x="59" y="78"/>
                  <a:pt x="59" y="79"/>
                  <a:pt x="59" y="79"/>
                </a:cubicBezTo>
                <a:cubicBezTo>
                  <a:pt x="59" y="83"/>
                  <a:pt x="58" y="86"/>
                  <a:pt x="58" y="89"/>
                </a:cubicBezTo>
                <a:cubicBezTo>
                  <a:pt x="58" y="90"/>
                  <a:pt x="57" y="91"/>
                  <a:pt x="57" y="91"/>
                </a:cubicBezTo>
                <a:cubicBezTo>
                  <a:pt x="54" y="91"/>
                  <a:pt x="54" y="93"/>
                  <a:pt x="54" y="95"/>
                </a:cubicBezTo>
                <a:cubicBezTo>
                  <a:pt x="53" y="97"/>
                  <a:pt x="52" y="99"/>
                  <a:pt x="51" y="102"/>
                </a:cubicBezTo>
                <a:cubicBezTo>
                  <a:pt x="51" y="102"/>
                  <a:pt x="50" y="103"/>
                  <a:pt x="50" y="103"/>
                </a:cubicBezTo>
                <a:cubicBezTo>
                  <a:pt x="46" y="105"/>
                  <a:pt x="42" y="107"/>
                  <a:pt x="38" y="108"/>
                </a:cubicBezTo>
                <a:cubicBezTo>
                  <a:pt x="33" y="110"/>
                  <a:pt x="29" y="112"/>
                  <a:pt x="25" y="114"/>
                </a:cubicBezTo>
                <a:cubicBezTo>
                  <a:pt x="21" y="116"/>
                  <a:pt x="17" y="118"/>
                  <a:pt x="13" y="120"/>
                </a:cubicBezTo>
                <a:cubicBezTo>
                  <a:pt x="10" y="122"/>
                  <a:pt x="8" y="123"/>
                  <a:pt x="6" y="125"/>
                </a:cubicBezTo>
                <a:cubicBezTo>
                  <a:pt x="0" y="149"/>
                  <a:pt x="0" y="149"/>
                  <a:pt x="0" y="149"/>
                </a:cubicBezTo>
                <a:cubicBezTo>
                  <a:pt x="24" y="149"/>
                  <a:pt x="39" y="165"/>
                  <a:pt x="61" y="170"/>
                </a:cubicBezTo>
                <a:cubicBezTo>
                  <a:pt x="61" y="170"/>
                  <a:pt x="61" y="170"/>
                  <a:pt x="61" y="170"/>
                </a:cubicBezTo>
                <a:cubicBezTo>
                  <a:pt x="61" y="170"/>
                  <a:pt x="77" y="175"/>
                  <a:pt x="90" y="171"/>
                </a:cubicBezTo>
                <a:cubicBezTo>
                  <a:pt x="93" y="171"/>
                  <a:pt x="95" y="170"/>
                  <a:pt x="97" y="169"/>
                </a:cubicBezTo>
                <a:cubicBezTo>
                  <a:pt x="117" y="162"/>
                  <a:pt x="143" y="149"/>
                  <a:pt x="157" y="149"/>
                </a:cubicBezTo>
                <a:lnTo>
                  <a:pt x="151" y="125"/>
                </a:lnTo>
                <a:close/>
                <a:moveTo>
                  <a:pt x="62" y="158"/>
                </a:moveTo>
                <a:cubicBezTo>
                  <a:pt x="62" y="157"/>
                  <a:pt x="62" y="157"/>
                  <a:pt x="62" y="157"/>
                </a:cubicBezTo>
                <a:cubicBezTo>
                  <a:pt x="62" y="157"/>
                  <a:pt x="62" y="157"/>
                  <a:pt x="62" y="157"/>
                </a:cubicBezTo>
                <a:lnTo>
                  <a:pt x="62" y="15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en-US" sz="468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7B0118B-6185-4BC1-A175-37A629607C47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58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894CAA-F7C4-4CD5-800C-C3E6CDED0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Caribbean BPO Investor of the Year (2019)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A95D9AF5-7014-4DE2-B3D8-FE3181923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8728" y="1611182"/>
            <a:ext cx="2317854" cy="1986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57F2E1-78E2-498B-9BFE-5B01DAE18D4A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B68034-06CA-4515-9244-34B43C474421}"/>
              </a:ext>
            </a:extLst>
          </p:cNvPr>
          <p:cNvSpPr txBox="1"/>
          <p:nvPr/>
        </p:nvSpPr>
        <p:spPr>
          <a:xfrm>
            <a:off x="6658728" y="3642609"/>
            <a:ext cx="2557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Yoni Epstein </a:t>
            </a:r>
            <a:r>
              <a:rPr lang="en-US" dirty="0" err="1"/>
              <a:t>itelBPO</a:t>
            </a:r>
            <a:r>
              <a:rPr lang="en-US" dirty="0"/>
              <a:t>, Jamaica, the Bahamas, USA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DB9C87-93D1-4022-B7A1-A159219DC9D6}"/>
              </a:ext>
            </a:extLst>
          </p:cNvPr>
          <p:cNvSpPr txBox="1"/>
          <p:nvPr/>
        </p:nvSpPr>
        <p:spPr>
          <a:xfrm>
            <a:off x="929418" y="1351507"/>
            <a:ext cx="47668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¨</a:t>
            </a:r>
            <a:r>
              <a:rPr lang="en-US" sz="2400" i="1" dirty="0" err="1"/>
              <a:t>itelBPO</a:t>
            </a:r>
            <a:r>
              <a:rPr lang="en-US" sz="2400" i="1" dirty="0"/>
              <a:t> Smart Solutions is a Caribbean brand that has gone international. You know that an industry is doing well when locals take advantage of the opportunities in the sector. I am excited to continue to work with (Caribbean Export and CAIPA) to promote the Caribbean as a nearshore destination.¨</a:t>
            </a:r>
          </a:p>
        </p:txBody>
      </p:sp>
    </p:spTree>
    <p:extLst>
      <p:ext uri="{BB962C8B-B14F-4D97-AF65-F5344CB8AC3E}">
        <p14:creationId xmlns:p14="http://schemas.microsoft.com/office/powerpoint/2010/main" val="8273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E0724-4DF4-4876-A1AF-14981504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CAIPA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0EC1E9-7938-4153-A8B1-BD012837CB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790" y="1133143"/>
            <a:ext cx="9389810" cy="5214648"/>
          </a:xfrm>
        </p:spPr>
        <p:txBody>
          <a:bodyPr/>
          <a:lstStyle/>
          <a:p>
            <a:r>
              <a:rPr lang="en-US" sz="1700" b="1" dirty="0"/>
              <a:t>LAUNCHED</a:t>
            </a:r>
            <a:r>
              <a:rPr lang="en-US" sz="1700" dirty="0"/>
              <a:t>: 20 November 2007 in Jamaica with funding from the EU </a:t>
            </a:r>
          </a:p>
          <a:p>
            <a:endParaRPr lang="en-US" sz="1050" dirty="0"/>
          </a:p>
          <a:p>
            <a:r>
              <a:rPr lang="en-US" sz="1700" b="1" dirty="0"/>
              <a:t>PURPOSE</a:t>
            </a:r>
            <a:r>
              <a:rPr lang="en-US" sz="1700" dirty="0"/>
              <a:t>: An umbrella Association of CARIFORUM Investment Promotion Agencies (IPAs), with the objective of enabling collaboration among Caribbean IPAs. </a:t>
            </a:r>
          </a:p>
          <a:p>
            <a:endParaRPr lang="en-US" sz="700" dirty="0"/>
          </a:p>
          <a:p>
            <a:r>
              <a:rPr lang="en-US" sz="1700" b="1" dirty="0"/>
              <a:t>MEMBERS</a:t>
            </a:r>
            <a:r>
              <a:rPr lang="en-US" sz="1700" dirty="0"/>
              <a:t>: 23 IPAs within the Caribbean: Anguilla, Antigua &amp; Barbuda, Aruba, Bahamas, Barbados, Belize, the British Virgin Islands, the Cayman Islands, Curacao, Dominica, Dominican Republic, Grenada, Guyana, Haiti, Jamaica, St. Kitts and Nevis, Montserrat, Saint Lucia, Sint Maarten, St. Vincent &amp; the Grenadines, Suriname, Trinidad &amp; Tobago, and the Turks and Caicos Islands.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11FF31-C8F5-4BF0-B7D0-685B403E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271" y="1183004"/>
            <a:ext cx="2729946" cy="2686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9BE481-EAA1-469D-A51E-2AB93C1BC330}"/>
              </a:ext>
            </a:extLst>
          </p:cNvPr>
          <p:cNvSpPr txBox="1"/>
          <p:nvPr/>
        </p:nvSpPr>
        <p:spPr>
          <a:xfrm>
            <a:off x="5652053" y="3907887"/>
            <a:ext cx="3856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Tessa Jacques, Director General of CFI- Haiti</a:t>
            </a:r>
          </a:p>
          <a:p>
            <a:pPr algn="ctr"/>
            <a:r>
              <a:rPr lang="en-US" dirty="0"/>
              <a:t>CAIPA President</a:t>
            </a:r>
          </a:p>
          <a:p>
            <a:pPr algn="ctr"/>
            <a:r>
              <a:rPr lang="en-US" dirty="0"/>
              <a:t>(2019/2020)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8B7DCC-0978-4A30-8627-3F27CDD5A2D0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46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Caribbean Your Nearshore Solu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21217"/>
            <a:ext cx="9906000" cy="5572614"/>
          </a:xfrm>
        </p:spPr>
      </p:pic>
    </p:spTree>
    <p:extLst>
      <p:ext uri="{BB962C8B-B14F-4D97-AF65-F5344CB8AC3E}">
        <p14:creationId xmlns:p14="http://schemas.microsoft.com/office/powerpoint/2010/main" val="150318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77419-B81E-4629-9F6E-E815AB42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INVESTMENT PROMOTION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FB3409-94A1-470D-A371-78EEF1D2C75A}"/>
              </a:ext>
            </a:extLst>
          </p:cNvPr>
          <p:cNvSpPr txBox="1"/>
          <p:nvPr/>
        </p:nvSpPr>
        <p:spPr>
          <a:xfrm>
            <a:off x="2358886" y="1391478"/>
            <a:ext cx="72489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SzPct val="150000"/>
              <a:tabLst>
                <a:tab pos="623888" algn="l"/>
              </a:tabLst>
            </a:pPr>
            <a:r>
              <a:rPr lang="en-US" sz="2500" dirty="0">
                <a:solidFill>
                  <a:schemeClr val="accent6">
                    <a:lumMod val="50000"/>
                  </a:schemeClr>
                </a:solidFill>
                <a:latin typeface="Verdana"/>
              </a:rPr>
              <a:t>Capacity Building for IPAs</a:t>
            </a:r>
          </a:p>
          <a:p>
            <a:pPr>
              <a:lnSpc>
                <a:spcPct val="200000"/>
              </a:lnSpc>
              <a:buSzPct val="150000"/>
              <a:tabLst>
                <a:tab pos="623888" algn="l"/>
              </a:tabLst>
            </a:pPr>
            <a:r>
              <a:rPr lang="en-US" sz="2500" b="1" dirty="0">
                <a:solidFill>
                  <a:srgbClr val="FF0000"/>
                </a:solidFill>
                <a:latin typeface="Verdana"/>
              </a:rPr>
              <a:t>Caribbean Brand Promotion</a:t>
            </a:r>
          </a:p>
          <a:p>
            <a:pPr>
              <a:lnSpc>
                <a:spcPct val="200000"/>
              </a:lnSpc>
              <a:buSzPct val="150000"/>
              <a:tabLst>
                <a:tab pos="623888" algn="l"/>
              </a:tabLst>
            </a:pPr>
            <a:r>
              <a:rPr lang="en-US" sz="2500" dirty="0">
                <a:solidFill>
                  <a:schemeClr val="accent6">
                    <a:lumMod val="50000"/>
                  </a:schemeClr>
                </a:solidFill>
                <a:latin typeface="Verdana"/>
              </a:rPr>
              <a:t>Research</a:t>
            </a:r>
          </a:p>
          <a:p>
            <a:pPr>
              <a:lnSpc>
                <a:spcPct val="200000"/>
              </a:lnSpc>
              <a:buSzPct val="150000"/>
              <a:tabLst>
                <a:tab pos="623888" algn="l"/>
              </a:tabLst>
            </a:pPr>
            <a:r>
              <a:rPr lang="en-US" sz="2500" dirty="0">
                <a:solidFill>
                  <a:schemeClr val="accent6">
                    <a:lumMod val="50000"/>
                  </a:schemeClr>
                </a:solidFill>
                <a:latin typeface="Verdana"/>
              </a:rPr>
              <a:t>Inward and Outward Missions</a:t>
            </a:r>
          </a:p>
          <a:p>
            <a:pPr>
              <a:lnSpc>
                <a:spcPct val="200000"/>
              </a:lnSpc>
              <a:buSzPct val="150000"/>
              <a:tabLst>
                <a:tab pos="623888" algn="l"/>
              </a:tabLst>
            </a:pPr>
            <a:r>
              <a:rPr lang="en-US" sz="2500" dirty="0">
                <a:solidFill>
                  <a:schemeClr val="accent6">
                    <a:lumMod val="50000"/>
                  </a:schemeClr>
                </a:solidFill>
                <a:latin typeface="Verdana"/>
              </a:rPr>
              <a:t>Policy Advocacy for an Improved Business Environment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E4EFA1-A1DD-4BAE-845D-5F7DEB1E1FBA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xmlns="" id="{6A011891-CD60-4AAD-A40F-CFCDE6BBCF55}"/>
              </a:ext>
            </a:extLst>
          </p:cNvPr>
          <p:cNvSpPr txBox="1"/>
          <p:nvPr/>
        </p:nvSpPr>
        <p:spPr>
          <a:xfrm>
            <a:off x="1656936" y="1422051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8" name="CuadroTexto 8">
            <a:extLst>
              <a:ext uri="{FF2B5EF4-FFF2-40B4-BE49-F238E27FC236}">
                <a16:creationId xmlns:a16="http://schemas.microsoft.com/office/drawing/2014/main" xmlns="" id="{C97FC55C-FAEA-469A-865D-12ADA59EDE24}"/>
              </a:ext>
            </a:extLst>
          </p:cNvPr>
          <p:cNvSpPr txBox="1"/>
          <p:nvPr/>
        </p:nvSpPr>
        <p:spPr>
          <a:xfrm>
            <a:off x="1591090" y="2211894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A146F7A-A1B6-4B43-A3D8-1B0DF08726E5}"/>
              </a:ext>
            </a:extLst>
          </p:cNvPr>
          <p:cNvSpPr txBox="1"/>
          <p:nvPr/>
        </p:nvSpPr>
        <p:spPr>
          <a:xfrm>
            <a:off x="1571211" y="3096088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xmlns="" id="{39264049-9642-4F13-9C06-643233DFD2EF}"/>
              </a:ext>
            </a:extLst>
          </p:cNvPr>
          <p:cNvSpPr txBox="1"/>
          <p:nvPr/>
        </p:nvSpPr>
        <p:spPr>
          <a:xfrm>
            <a:off x="1501637" y="3890671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xmlns="" id="{2BA32C66-6D3B-4CCD-9EA8-6265622A6C48}"/>
              </a:ext>
            </a:extLst>
          </p:cNvPr>
          <p:cNvSpPr txBox="1"/>
          <p:nvPr/>
        </p:nvSpPr>
        <p:spPr>
          <a:xfrm>
            <a:off x="1493771" y="4685254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4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77419-B81E-4629-9F6E-E815AB42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INVESTMENT PROMOTION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FB3409-94A1-470D-A371-78EEF1D2C75A}"/>
              </a:ext>
            </a:extLst>
          </p:cNvPr>
          <p:cNvSpPr txBox="1"/>
          <p:nvPr/>
        </p:nvSpPr>
        <p:spPr>
          <a:xfrm>
            <a:off x="654949" y="1340760"/>
            <a:ext cx="8756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Caribbean Brand Promotion</a:t>
            </a:r>
          </a:p>
          <a:p>
            <a:endParaRPr lang="en-US" sz="2400" dirty="0"/>
          </a:p>
          <a:p>
            <a:endParaRPr lang="en-US" sz="2400" dirty="0"/>
          </a:p>
          <a:p>
            <a:pPr algn="ctr"/>
            <a:r>
              <a:rPr lang="en-US" sz="2400" b="1" i="1" dirty="0"/>
              <a:t>THE CLIMATE IS RIGHT IN THE CARIBBEAN</a:t>
            </a:r>
          </a:p>
          <a:p>
            <a:pPr algn="ctr"/>
            <a:endParaRPr lang="en-US" sz="2400" dirty="0"/>
          </a:p>
          <a:p>
            <a:pPr algn="ctr"/>
            <a:endParaRPr lang="en-US" sz="2000" dirty="0"/>
          </a:p>
          <a:p>
            <a:pPr algn="ctr"/>
            <a:r>
              <a:rPr lang="en-US" sz="2400" dirty="0"/>
              <a:t>Business Process Outsourcing Sector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E4EFA1-A1DD-4BAE-845D-5F7DEB1E1FBA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3B6FA0-7446-4003-82D9-5D93028C5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53" y="3909391"/>
            <a:ext cx="6539948" cy="25442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C4604D-FB2A-4348-9256-2DA168A855F5}"/>
              </a:ext>
            </a:extLst>
          </p:cNvPr>
          <p:cNvSpPr txBox="1"/>
          <p:nvPr/>
        </p:nvSpPr>
        <p:spPr>
          <a:xfrm>
            <a:off x="2068643" y="5456420"/>
            <a:ext cx="1888760" cy="7495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3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24128" y="1493948"/>
            <a:ext cx="7811535" cy="464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623888">
              <a:lnSpc>
                <a:spcPct val="200000"/>
              </a:lnSpc>
              <a:buSzPct val="150000"/>
              <a:buFont typeface="Arial"/>
              <a:buChar char="•"/>
              <a:tabLst>
                <a:tab pos="623888" algn="l"/>
              </a:tabLst>
            </a:pPr>
            <a:r>
              <a:rPr lang="en-GB" sz="25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Competitive operational cost</a:t>
            </a:r>
          </a:p>
          <a:p>
            <a:pPr marL="623888" indent="-623888">
              <a:lnSpc>
                <a:spcPct val="200000"/>
              </a:lnSpc>
              <a:buSzPct val="150000"/>
              <a:buFont typeface="Arial"/>
              <a:buChar char="•"/>
              <a:tabLst>
                <a:tab pos="623888" algn="l"/>
              </a:tabLst>
            </a:pPr>
            <a:r>
              <a:rPr lang="en-GB" sz="25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Workforce strengths</a:t>
            </a:r>
          </a:p>
          <a:p>
            <a:pPr marL="623888" indent="-623888">
              <a:lnSpc>
                <a:spcPct val="200000"/>
              </a:lnSpc>
              <a:buSzPct val="150000"/>
              <a:buFont typeface="Arial"/>
              <a:buChar char="•"/>
              <a:tabLst>
                <a:tab pos="623888" algn="l"/>
              </a:tabLst>
            </a:pPr>
            <a:r>
              <a:rPr lang="en-US" sz="25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Connectivity &amp; Cultural Affinity</a:t>
            </a:r>
          </a:p>
          <a:p>
            <a:pPr marL="623888" indent="-623888">
              <a:lnSpc>
                <a:spcPct val="200000"/>
              </a:lnSpc>
              <a:buSzPct val="150000"/>
              <a:buFont typeface="Arial"/>
              <a:buChar char="•"/>
              <a:tabLst>
                <a:tab pos="623888" algn="l"/>
              </a:tabLst>
            </a:pPr>
            <a:r>
              <a:rPr lang="en-GB" sz="25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Modern and resilient infrastructure</a:t>
            </a:r>
          </a:p>
          <a:p>
            <a:pPr marL="623888" indent="-623888">
              <a:lnSpc>
                <a:spcPct val="200000"/>
              </a:lnSpc>
              <a:buSzPct val="150000"/>
              <a:buFont typeface="Arial"/>
              <a:buChar char="•"/>
              <a:tabLst>
                <a:tab pos="623888" algn="l"/>
              </a:tabLst>
            </a:pPr>
            <a:r>
              <a:rPr lang="en-GB" sz="25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Conducive Business Environment</a:t>
            </a:r>
          </a:p>
          <a:p>
            <a:pPr marL="623888" indent="-623888">
              <a:lnSpc>
                <a:spcPct val="200000"/>
              </a:lnSpc>
              <a:buSzPct val="150000"/>
              <a:buFont typeface="Arial"/>
              <a:buChar char="•"/>
              <a:tabLst>
                <a:tab pos="623888" algn="l"/>
              </a:tabLst>
            </a:pPr>
            <a:r>
              <a:rPr lang="en-GB" sz="25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International track record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49086" y="119434"/>
            <a:ext cx="9656914" cy="636002"/>
          </a:xfrm>
        </p:spPr>
        <p:txBody>
          <a:bodyPr lIns="107287" tIns="53643" rIns="107287" bIns="53643" anchor="ctr"/>
          <a:lstStyle/>
          <a:p>
            <a:r>
              <a:rPr lang="en-GB" dirty="0"/>
              <a:t>BPO Sector Key Drivers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49085" y="981224"/>
            <a:ext cx="9242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cap="small" dirty="0">
                <a:solidFill>
                  <a:schemeClr val="accent2"/>
                </a:solidFill>
              </a:rPr>
              <a:t>The Caribbean is a top </a:t>
            </a:r>
            <a:r>
              <a:rPr lang="en-US" sz="2000" b="1" cap="small" dirty="0" err="1">
                <a:solidFill>
                  <a:schemeClr val="accent2"/>
                </a:solidFill>
              </a:rPr>
              <a:t>nearshore</a:t>
            </a:r>
            <a:r>
              <a:rPr lang="en-US" sz="2000" b="1" cap="small" dirty="0">
                <a:solidFill>
                  <a:schemeClr val="accent2"/>
                </a:solidFill>
              </a:rPr>
              <a:t> destination for BPO services</a:t>
            </a:r>
          </a:p>
        </p:txBody>
      </p:sp>
      <p:sp>
        <p:nvSpPr>
          <p:cNvPr id="6" name="Elipse 5"/>
          <p:cNvSpPr>
            <a:spLocks noChangeAspect="1"/>
          </p:cNvSpPr>
          <p:nvPr/>
        </p:nvSpPr>
        <p:spPr>
          <a:xfrm>
            <a:off x="1352048" y="1815475"/>
            <a:ext cx="467999" cy="467999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uadroTexto 8"/>
          <p:cNvSpPr txBox="1"/>
          <p:nvPr/>
        </p:nvSpPr>
        <p:spPr>
          <a:xfrm>
            <a:off x="1408988" y="1596378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10" name="Elipse 9"/>
          <p:cNvSpPr>
            <a:spLocks noChangeAspect="1"/>
          </p:cNvSpPr>
          <p:nvPr/>
        </p:nvSpPr>
        <p:spPr>
          <a:xfrm>
            <a:off x="1314856" y="2601135"/>
            <a:ext cx="467999" cy="467999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adroTexto 10"/>
          <p:cNvSpPr txBox="1"/>
          <p:nvPr/>
        </p:nvSpPr>
        <p:spPr>
          <a:xfrm>
            <a:off x="1371796" y="2382038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12" name="Elipse 11"/>
          <p:cNvSpPr>
            <a:spLocks noChangeAspect="1"/>
          </p:cNvSpPr>
          <p:nvPr/>
        </p:nvSpPr>
        <p:spPr>
          <a:xfrm>
            <a:off x="1326616" y="3367057"/>
            <a:ext cx="467999" cy="467999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/>
          <p:cNvSpPr txBox="1"/>
          <p:nvPr/>
        </p:nvSpPr>
        <p:spPr>
          <a:xfrm>
            <a:off x="1383556" y="3147960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14" name="Elipse 13"/>
          <p:cNvSpPr>
            <a:spLocks noChangeAspect="1"/>
          </p:cNvSpPr>
          <p:nvPr/>
        </p:nvSpPr>
        <p:spPr>
          <a:xfrm>
            <a:off x="1326616" y="4152717"/>
            <a:ext cx="467999" cy="467999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uadroTexto 14"/>
          <p:cNvSpPr txBox="1"/>
          <p:nvPr/>
        </p:nvSpPr>
        <p:spPr>
          <a:xfrm>
            <a:off x="1383556" y="3933620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16" name="Elipse 15"/>
          <p:cNvSpPr>
            <a:spLocks noChangeAspect="1"/>
          </p:cNvSpPr>
          <p:nvPr/>
        </p:nvSpPr>
        <p:spPr>
          <a:xfrm>
            <a:off x="1343176" y="4931573"/>
            <a:ext cx="467999" cy="467999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uadroTexto 16"/>
          <p:cNvSpPr txBox="1"/>
          <p:nvPr/>
        </p:nvSpPr>
        <p:spPr>
          <a:xfrm>
            <a:off x="1400116" y="4712476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19" name="Elipse 15"/>
          <p:cNvSpPr>
            <a:spLocks noChangeAspect="1"/>
          </p:cNvSpPr>
          <p:nvPr/>
        </p:nvSpPr>
        <p:spPr>
          <a:xfrm>
            <a:off x="1341652" y="5686889"/>
            <a:ext cx="467999" cy="467999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adroTexto 16"/>
          <p:cNvSpPr txBox="1"/>
          <p:nvPr/>
        </p:nvSpPr>
        <p:spPr>
          <a:xfrm>
            <a:off x="1398592" y="5467792"/>
            <a:ext cx="436491" cy="608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960539-D995-44EC-B276-9585B316A6F3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8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54761" y="949060"/>
            <a:ext cx="8972948" cy="636002"/>
          </a:xfrm>
        </p:spPr>
        <p:txBody>
          <a:bodyPr anchor="ctr"/>
          <a:lstStyle/>
          <a:p>
            <a:r>
              <a:rPr lang="en-GB" sz="1800" b="1" cap="small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BPO sector in the Caribbean is thriving, it experienced a two-digit annual growth rate over 10 years</a:t>
            </a:r>
          </a:p>
        </p:txBody>
      </p:sp>
      <p:sp>
        <p:nvSpPr>
          <p:cNvPr id="5" name="Rubrik 6"/>
          <p:cNvSpPr txBox="1">
            <a:spLocks/>
          </p:cNvSpPr>
          <p:nvPr/>
        </p:nvSpPr>
        <p:spPr>
          <a:xfrm>
            <a:off x="306634" y="5629"/>
            <a:ext cx="8915400" cy="841086"/>
          </a:xfrm>
          <a:prstGeom prst="rect">
            <a:avLst/>
          </a:prstGeom>
        </p:spPr>
        <p:txBody>
          <a:bodyPr lIns="107287" tIns="53643" rIns="107287" bIns="53643" anchor="ctr"/>
          <a:lstStyle>
            <a:lvl1pPr algn="l" defTabSz="536433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/>
              <a:t>The Caribbean Industry Trends</a:t>
            </a:r>
          </a:p>
        </p:txBody>
      </p:sp>
      <p:sp>
        <p:nvSpPr>
          <p:cNvPr id="6" name="Platshållare för innehåll 7"/>
          <p:cNvSpPr>
            <a:spLocks noGrp="1"/>
          </p:cNvSpPr>
          <p:nvPr>
            <p:ph sz="quarter" idx="4294967295"/>
          </p:nvPr>
        </p:nvSpPr>
        <p:spPr>
          <a:xfrm>
            <a:off x="4779615" y="1947079"/>
            <a:ext cx="4796324" cy="3914840"/>
          </a:xfrm>
          <a:prstGeom prst="rect">
            <a:avLst/>
          </a:prstGeom>
        </p:spPr>
        <p:txBody>
          <a:bodyPr lIns="36000" rIns="36000" anchor="ctr"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SzPct val="150000"/>
              <a:buNone/>
            </a:pPr>
            <a:r>
              <a:rPr lang="en-GB" sz="1600" dirty="0">
                <a:solidFill>
                  <a:srgbClr val="606060"/>
                </a:solidFill>
                <a:cs typeface="Verdana"/>
              </a:rPr>
              <a:t>The number of BPO jobs have doubled from 29,300 in 2009 to over 74,000 in 2015, reflecting an additional 44,700 workers entering the sector in the period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SzPct val="150000"/>
              <a:buNone/>
            </a:pPr>
            <a:r>
              <a:rPr lang="en-GB" sz="1600" dirty="0">
                <a:solidFill>
                  <a:srgbClr val="606060"/>
                </a:solidFill>
                <a:cs typeface="Verdana"/>
              </a:rPr>
              <a:t>Impressive and consistent estimated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cs typeface="Verdana"/>
              </a:rPr>
              <a:t>compound annual growth rate (CAGR) of 17% in the period 2009-2015, doubling the global market growth (6.7%)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SzPct val="150000"/>
              <a:buNone/>
            </a:pPr>
            <a:r>
              <a:rPr lang="en-GB" sz="1600" dirty="0">
                <a:solidFill>
                  <a:srgbClr val="606060"/>
                </a:solidFill>
                <a:cs typeface="Verdana"/>
              </a:rPr>
              <a:t>Estimated market value over $2 billion in 2014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SzPct val="150000"/>
              <a:buNone/>
            </a:pPr>
            <a:r>
              <a:rPr lang="en-GB" sz="1600" dirty="0">
                <a:solidFill>
                  <a:srgbClr val="606060"/>
                </a:solidFill>
                <a:cs typeface="Verdana"/>
              </a:rPr>
              <a:t>Untapped domestic market </a:t>
            </a:r>
          </a:p>
        </p:txBody>
      </p:sp>
      <p:grpSp>
        <p:nvGrpSpPr>
          <p:cNvPr id="10" name="Agrupar 9"/>
          <p:cNvGrpSpPr/>
          <p:nvPr/>
        </p:nvGrpSpPr>
        <p:grpSpPr>
          <a:xfrm>
            <a:off x="654761" y="1867353"/>
            <a:ext cx="2955018" cy="4545691"/>
            <a:chOff x="353945" y="1884065"/>
            <a:chExt cx="2578621" cy="4545691"/>
          </a:xfrm>
        </p:grpSpPr>
        <p:grpSp>
          <p:nvGrpSpPr>
            <p:cNvPr id="7" name="Group 51"/>
            <p:cNvGrpSpPr/>
            <p:nvPr/>
          </p:nvGrpSpPr>
          <p:grpSpPr>
            <a:xfrm>
              <a:off x="2015745" y="2231255"/>
              <a:ext cx="673045" cy="3884989"/>
              <a:chOff x="682376" y="1446648"/>
              <a:chExt cx="466768" cy="2694307"/>
            </a:xfrm>
            <a:effectLst>
              <a:outerShdw blurRad="50800" dir="18900000" sy="23000" kx="-1200000" algn="bl" rotWithShape="0">
                <a:prstClr val="black">
                  <a:alpha val="13000"/>
                </a:prstClr>
              </a:outerShdw>
            </a:effectLst>
          </p:grpSpPr>
          <p:sp>
            <p:nvSpPr>
              <p:cNvPr id="8" name="Freeform 355"/>
              <p:cNvSpPr>
                <a:spLocks/>
              </p:cNvSpPr>
              <p:nvPr/>
            </p:nvSpPr>
            <p:spPr bwMode="auto">
              <a:xfrm>
                <a:off x="682376" y="1451271"/>
                <a:ext cx="466768" cy="2689684"/>
              </a:xfrm>
              <a:custGeom>
                <a:avLst/>
                <a:gdLst/>
                <a:ahLst/>
                <a:cxnLst>
                  <a:cxn ang="0">
                    <a:pos x="62" y="17"/>
                  </a:cxn>
                  <a:cxn ang="0">
                    <a:pos x="31" y="0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0" y="18"/>
                  </a:cxn>
                  <a:cxn ang="0">
                    <a:pos x="0" y="337"/>
                  </a:cxn>
                  <a:cxn ang="0">
                    <a:pos x="0" y="337"/>
                  </a:cxn>
                  <a:cxn ang="0">
                    <a:pos x="0" y="338"/>
                  </a:cxn>
                  <a:cxn ang="0">
                    <a:pos x="31" y="355"/>
                  </a:cxn>
                  <a:cxn ang="0">
                    <a:pos x="62" y="338"/>
                  </a:cxn>
                  <a:cxn ang="0">
                    <a:pos x="62" y="337"/>
                  </a:cxn>
                  <a:cxn ang="0">
                    <a:pos x="62" y="337"/>
                  </a:cxn>
                  <a:cxn ang="0">
                    <a:pos x="62" y="18"/>
                  </a:cxn>
                  <a:cxn ang="0">
                    <a:pos x="62" y="17"/>
                  </a:cxn>
                </a:cxnLst>
                <a:rect l="0" t="0" r="r" b="b"/>
                <a:pathLst>
                  <a:path w="62" h="355">
                    <a:moveTo>
                      <a:pt x="62" y="17"/>
                    </a:moveTo>
                    <a:cubicBezTo>
                      <a:pt x="62" y="8"/>
                      <a:pt x="48" y="0"/>
                      <a:pt x="31" y="0"/>
                    </a:cubicBezTo>
                    <a:cubicBezTo>
                      <a:pt x="14" y="0"/>
                      <a:pt x="0" y="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38"/>
                      <a:pt x="0" y="338"/>
                      <a:pt x="0" y="338"/>
                    </a:cubicBezTo>
                    <a:cubicBezTo>
                      <a:pt x="0" y="348"/>
                      <a:pt x="14" y="355"/>
                      <a:pt x="31" y="355"/>
                    </a:cubicBezTo>
                    <a:cubicBezTo>
                      <a:pt x="48" y="355"/>
                      <a:pt x="62" y="348"/>
                      <a:pt x="62" y="338"/>
                    </a:cubicBezTo>
                    <a:cubicBezTo>
                      <a:pt x="62" y="337"/>
                      <a:pt x="62" y="337"/>
                      <a:pt x="62" y="337"/>
                    </a:cubicBezTo>
                    <a:cubicBezTo>
                      <a:pt x="62" y="337"/>
                      <a:pt x="62" y="337"/>
                      <a:pt x="62" y="337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7"/>
                      <a:pt x="62" y="17"/>
                      <a:pt x="62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" name="Oval 356"/>
              <p:cNvSpPr>
                <a:spLocks noChangeArrowheads="1"/>
              </p:cNvSpPr>
              <p:nvPr/>
            </p:nvSpPr>
            <p:spPr bwMode="auto">
              <a:xfrm>
                <a:off x="682376" y="1446648"/>
                <a:ext cx="466768" cy="24955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3" name="Text Placeholder 3"/>
            <p:cNvSpPr txBox="1">
              <a:spLocks/>
            </p:cNvSpPr>
            <p:nvPr/>
          </p:nvSpPr>
          <p:spPr>
            <a:xfrm>
              <a:off x="1802409" y="1884065"/>
              <a:ext cx="1004382" cy="307777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524030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Verdana"/>
                  <a:cs typeface="Verdana"/>
                </a:rPr>
                <a:t>74,070</a:t>
              </a:r>
            </a:p>
          </p:txBody>
        </p:sp>
        <p:sp>
          <p:nvSpPr>
            <p:cNvPr id="16" name="Text Placeholder 3"/>
            <p:cNvSpPr txBox="1">
              <a:spLocks/>
            </p:cNvSpPr>
            <p:nvPr/>
          </p:nvSpPr>
          <p:spPr>
            <a:xfrm>
              <a:off x="635933" y="3835598"/>
              <a:ext cx="1004382" cy="307777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524030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schemeClr val="accent3"/>
                  </a:solidFill>
                  <a:latin typeface="Verdana"/>
                  <a:cs typeface="Verdana"/>
                </a:rPr>
                <a:t>29,300</a:t>
              </a:r>
            </a:p>
          </p:txBody>
        </p:sp>
        <p:grpSp>
          <p:nvGrpSpPr>
            <p:cNvPr id="17" name="Group 53"/>
            <p:cNvGrpSpPr/>
            <p:nvPr/>
          </p:nvGrpSpPr>
          <p:grpSpPr>
            <a:xfrm>
              <a:off x="812498" y="4215907"/>
              <a:ext cx="673045" cy="1900337"/>
              <a:chOff x="2142818" y="2491096"/>
              <a:chExt cx="466768" cy="1649859"/>
            </a:xfrm>
            <a:effectLst>
              <a:outerShdw blurRad="50800" dir="18900000" sy="23000" kx="-1200000" algn="bl" rotWithShape="0">
                <a:prstClr val="black">
                  <a:alpha val="13000"/>
                </a:prstClr>
              </a:outerShdw>
            </a:effectLst>
          </p:grpSpPr>
          <p:sp>
            <p:nvSpPr>
              <p:cNvPr id="18" name="Freeform 351"/>
              <p:cNvSpPr>
                <a:spLocks/>
              </p:cNvSpPr>
              <p:nvPr/>
            </p:nvSpPr>
            <p:spPr bwMode="auto">
              <a:xfrm>
                <a:off x="2142818" y="2491096"/>
                <a:ext cx="466768" cy="1649859"/>
              </a:xfrm>
              <a:custGeom>
                <a:avLst/>
                <a:gdLst/>
                <a:ahLst/>
                <a:cxnLst>
                  <a:cxn ang="0">
                    <a:pos x="62" y="17"/>
                  </a:cxn>
                  <a:cxn ang="0">
                    <a:pos x="31" y="0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0" y="200"/>
                  </a:cxn>
                  <a:cxn ang="0">
                    <a:pos x="0" y="200"/>
                  </a:cxn>
                  <a:cxn ang="0">
                    <a:pos x="0" y="201"/>
                  </a:cxn>
                  <a:cxn ang="0">
                    <a:pos x="31" y="218"/>
                  </a:cxn>
                  <a:cxn ang="0">
                    <a:pos x="62" y="201"/>
                  </a:cxn>
                  <a:cxn ang="0">
                    <a:pos x="62" y="200"/>
                  </a:cxn>
                  <a:cxn ang="0">
                    <a:pos x="62" y="200"/>
                  </a:cxn>
                  <a:cxn ang="0">
                    <a:pos x="62" y="17"/>
                  </a:cxn>
                  <a:cxn ang="0">
                    <a:pos x="62" y="17"/>
                  </a:cxn>
                </a:cxnLst>
                <a:rect l="0" t="0" r="r" b="b"/>
                <a:pathLst>
                  <a:path w="62" h="218">
                    <a:moveTo>
                      <a:pt x="62" y="17"/>
                    </a:moveTo>
                    <a:cubicBezTo>
                      <a:pt x="62" y="7"/>
                      <a:pt x="48" y="0"/>
                      <a:pt x="31" y="0"/>
                    </a:cubicBezTo>
                    <a:cubicBezTo>
                      <a:pt x="14" y="0"/>
                      <a:pt x="0" y="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0" y="211"/>
                      <a:pt x="14" y="218"/>
                      <a:pt x="31" y="218"/>
                    </a:cubicBezTo>
                    <a:cubicBezTo>
                      <a:pt x="48" y="218"/>
                      <a:pt x="62" y="211"/>
                      <a:pt x="62" y="201"/>
                    </a:cubicBezTo>
                    <a:cubicBezTo>
                      <a:pt x="62" y="200"/>
                      <a:pt x="62" y="200"/>
                      <a:pt x="62" y="200"/>
                    </a:cubicBezTo>
                    <a:cubicBezTo>
                      <a:pt x="62" y="200"/>
                      <a:pt x="62" y="200"/>
                      <a:pt x="62" y="20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2" y="17"/>
                      <a:pt x="62" y="17"/>
                      <a:pt x="62" y="1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Oval 352"/>
              <p:cNvSpPr>
                <a:spLocks noChangeArrowheads="1"/>
              </p:cNvSpPr>
              <p:nvPr/>
            </p:nvSpPr>
            <p:spPr bwMode="auto">
              <a:xfrm>
                <a:off x="2142818" y="2491096"/>
                <a:ext cx="466768" cy="24031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3" name="CuadroTexto 2"/>
            <p:cNvSpPr txBox="1"/>
            <p:nvPr/>
          </p:nvSpPr>
          <p:spPr>
            <a:xfrm>
              <a:off x="577006" y="6060424"/>
              <a:ext cx="1180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rgbClr val="606060"/>
                  </a:solidFill>
                </a:rPr>
                <a:t>2009</a:t>
              </a:r>
            </a:p>
          </p:txBody>
        </p:sp>
        <p:sp>
          <p:nvSpPr>
            <p:cNvPr id="56" name="CuadroTexto 55"/>
            <p:cNvSpPr txBox="1"/>
            <p:nvPr/>
          </p:nvSpPr>
          <p:spPr>
            <a:xfrm>
              <a:off x="1752273" y="6060424"/>
              <a:ext cx="1180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rgbClr val="606060"/>
                  </a:solidFill>
                </a:rPr>
                <a:t>2015</a:t>
              </a:r>
            </a:p>
          </p:txBody>
        </p:sp>
        <p:grpSp>
          <p:nvGrpSpPr>
            <p:cNvPr id="69" name="Group 179"/>
            <p:cNvGrpSpPr/>
            <p:nvPr/>
          </p:nvGrpSpPr>
          <p:grpSpPr>
            <a:xfrm>
              <a:off x="928312" y="4849977"/>
              <a:ext cx="423321" cy="1083410"/>
              <a:chOff x="5054600" y="1652588"/>
              <a:chExt cx="187325" cy="479424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73" name="Freeform 96"/>
              <p:cNvSpPr>
                <a:spLocks/>
              </p:cNvSpPr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4" name="Oval 97"/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96" name="Group 179"/>
            <p:cNvGrpSpPr/>
            <p:nvPr/>
          </p:nvGrpSpPr>
          <p:grpSpPr>
            <a:xfrm>
              <a:off x="2142750" y="4849977"/>
              <a:ext cx="423321" cy="1083410"/>
              <a:chOff x="5054600" y="1652588"/>
              <a:chExt cx="187325" cy="479424"/>
            </a:xfrm>
            <a:solidFill>
              <a:schemeClr val="accent2"/>
            </a:solidFill>
          </p:grpSpPr>
          <p:sp>
            <p:nvSpPr>
              <p:cNvPr id="100" name="Freeform 96"/>
              <p:cNvSpPr>
                <a:spLocks/>
              </p:cNvSpPr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1" name="Oval 97"/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52400" tIns="76200" rIns="152400" bIns="762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80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106" name="Imagen 105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7444473">
              <a:off x="775328" y="2464064"/>
              <a:ext cx="1529979" cy="152997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7" name="CuadroTexto 106"/>
            <p:cNvSpPr txBox="1"/>
            <p:nvPr/>
          </p:nvSpPr>
          <p:spPr>
            <a:xfrm>
              <a:off x="353945" y="2282199"/>
              <a:ext cx="1056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accent5"/>
                  </a:solidFill>
                </a:rPr>
                <a:t>CAGR 17%</a:t>
              </a:r>
            </a:p>
          </p:txBody>
        </p:sp>
      </p:grpSp>
      <p:sp>
        <p:nvSpPr>
          <p:cNvPr id="32" name="Teardrop 285"/>
          <p:cNvSpPr>
            <a:spLocks noChangeAspect="1"/>
          </p:cNvSpPr>
          <p:nvPr/>
        </p:nvSpPr>
        <p:spPr>
          <a:xfrm>
            <a:off x="4409090" y="2240649"/>
            <a:ext cx="333550" cy="32400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ardrop 285"/>
          <p:cNvSpPr>
            <a:spLocks noChangeAspect="1"/>
          </p:cNvSpPr>
          <p:nvPr/>
        </p:nvSpPr>
        <p:spPr>
          <a:xfrm>
            <a:off x="4409090" y="3446105"/>
            <a:ext cx="333550" cy="32400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ardrop 285"/>
          <p:cNvSpPr>
            <a:spLocks noChangeAspect="1"/>
          </p:cNvSpPr>
          <p:nvPr/>
        </p:nvSpPr>
        <p:spPr>
          <a:xfrm>
            <a:off x="4409090" y="4700634"/>
            <a:ext cx="333550" cy="32400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ardrop 285"/>
          <p:cNvSpPr>
            <a:spLocks noChangeAspect="1"/>
          </p:cNvSpPr>
          <p:nvPr/>
        </p:nvSpPr>
        <p:spPr>
          <a:xfrm>
            <a:off x="4409090" y="5426897"/>
            <a:ext cx="333550" cy="32400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2A4CBEA-5E1D-4A68-A146-72B81050D7AD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54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88F5D43A-333A-4E23-9191-046EB8A8602D}"/>
              </a:ext>
            </a:extLst>
          </p:cNvPr>
          <p:cNvSpPr/>
          <p:nvPr/>
        </p:nvSpPr>
        <p:spPr>
          <a:xfrm>
            <a:off x="1858311" y="1780082"/>
            <a:ext cx="5906125" cy="32978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BD8D4-10BC-481D-A26B-9F3C42A1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93F46F-4C5E-4B48-A417-E705FA707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NO DATA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7ED743-821F-4A2D-9391-BFC8435EB1C4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5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22239" y="2072980"/>
            <a:ext cx="9565410" cy="316185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53674" y="182491"/>
            <a:ext cx="8915400" cy="511670"/>
          </a:xfrm>
        </p:spPr>
        <p:txBody>
          <a:bodyPr anchor="ctr"/>
          <a:lstStyle/>
          <a:p>
            <a:r>
              <a:rPr lang="en-US" dirty="0"/>
              <a:t>Competitive Cost Levels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407072" y="5305464"/>
            <a:ext cx="9223590" cy="1241386"/>
          </a:xfrm>
        </p:spPr>
        <p:txBody>
          <a:bodyPr lIns="36000" rIns="36000"/>
          <a:lstStyle/>
          <a:p>
            <a:pPr marL="0" indent="0">
              <a:spcBef>
                <a:spcPts val="1000"/>
              </a:spcBef>
              <a:buNone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Call Center agent entry level compensation ranges between US$315 to US$,1,200 monthly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Social security contributions shouldered by employers are lower in the Caribbean, where rates do not exceed 7%, versus 12% in India and Colombia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21386" y="864182"/>
            <a:ext cx="9352471" cy="764368"/>
          </a:xfrm>
          <a:prstGeom prst="rect">
            <a:avLst/>
          </a:prstGeom>
        </p:spPr>
        <p:txBody>
          <a:bodyPr lIns="107287" tIns="53643" rIns="107287" bIns="53643" anchor="ctr"/>
          <a:lstStyle>
            <a:lvl1pPr algn="l" defTabSz="536433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Verdana"/>
                <a:ea typeface="+mj-ea"/>
                <a:cs typeface="+mj-cs"/>
              </a:defRPr>
            </a:lvl1pPr>
          </a:lstStyle>
          <a:p>
            <a:r>
              <a:rPr lang="en-GB" sz="1800" b="1" cap="small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The Caribbean offers a significant wage differential to the USA, labour cost is between 88% and 55% lower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8846" y="1713428"/>
            <a:ext cx="30534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cap="small" dirty="0">
                <a:solidFill>
                  <a:schemeClr val="accent5"/>
                </a:solidFill>
              </a:rPr>
              <a:t>Entry level Salary per month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21386" y="4909185"/>
            <a:ext cx="462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accent6">
                    <a:lumMod val="75000"/>
                  </a:schemeClr>
                </a:solidFill>
              </a:rPr>
              <a:t>Source:  Consultant estimations based on www.salaryexplorer.com; IPAs brochures, Caribbean &amp; Central America (CCA) BPO &amp; Contact </a:t>
            </a:r>
            <a:r>
              <a:rPr lang="en-GB" sz="700" dirty="0" err="1">
                <a:solidFill>
                  <a:schemeClr val="accent6">
                    <a:lumMod val="75000"/>
                  </a:schemeClr>
                </a:solidFill>
              </a:rPr>
              <a:t>Center</a:t>
            </a:r>
            <a:r>
              <a:rPr lang="en-GB" sz="700" dirty="0">
                <a:solidFill>
                  <a:schemeClr val="accent6">
                    <a:lumMod val="75000"/>
                  </a:schemeClr>
                </a:solidFill>
              </a:rPr>
              <a:t> Report 2012, </a:t>
            </a:r>
            <a:r>
              <a:rPr lang="en-GB" sz="700" dirty="0" err="1">
                <a:solidFill>
                  <a:schemeClr val="accent6">
                    <a:lumMod val="75000"/>
                  </a:schemeClr>
                </a:solidFill>
              </a:rPr>
              <a:t>Zagada</a:t>
            </a:r>
            <a:endParaRPr lang="en-GB" sz="7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231821407"/>
              </p:ext>
            </p:extLst>
          </p:nvPr>
        </p:nvGraphicFramePr>
        <p:xfrm>
          <a:off x="353674" y="2261289"/>
          <a:ext cx="9103141" cy="264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441207" y="2117110"/>
            <a:ext cx="427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US$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761067" y="4910338"/>
            <a:ext cx="208029" cy="2080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/>
          </a:p>
        </p:txBody>
      </p:sp>
      <p:sp>
        <p:nvSpPr>
          <p:cNvPr id="14" name="CuadroTexto 13"/>
          <p:cNvSpPr txBox="1"/>
          <p:nvPr/>
        </p:nvSpPr>
        <p:spPr>
          <a:xfrm>
            <a:off x="5963621" y="4898934"/>
            <a:ext cx="12262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The Caribbean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118728" y="4910338"/>
            <a:ext cx="208029" cy="2080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/>
          </a:p>
        </p:txBody>
      </p:sp>
      <p:sp>
        <p:nvSpPr>
          <p:cNvPr id="16" name="CuadroTexto 15"/>
          <p:cNvSpPr txBox="1"/>
          <p:nvPr/>
        </p:nvSpPr>
        <p:spPr>
          <a:xfrm>
            <a:off x="7342296" y="4898934"/>
            <a:ext cx="16979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Benchmarked countries</a:t>
            </a:r>
          </a:p>
        </p:txBody>
      </p:sp>
      <p:sp>
        <p:nvSpPr>
          <p:cNvPr id="17" name="CuadroTexto 16"/>
          <p:cNvSpPr txBox="1"/>
          <p:nvPr/>
        </p:nvSpPr>
        <p:spPr>
          <a:xfrm rot="5400000">
            <a:off x="7890674" y="3531331"/>
            <a:ext cx="32351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cap="small" dirty="0">
                <a:solidFill>
                  <a:schemeClr val="accent5"/>
                </a:solidFill>
                <a:latin typeface="Verdana"/>
                <a:cs typeface="Verdana"/>
              </a:rPr>
              <a:t>Social security contribution shouldered by employers</a:t>
            </a:r>
          </a:p>
        </p:txBody>
      </p:sp>
      <p:sp>
        <p:nvSpPr>
          <p:cNvPr id="18" name="CuadroTexto 17"/>
          <p:cNvSpPr txBox="1"/>
          <p:nvPr/>
        </p:nvSpPr>
        <p:spPr>
          <a:xfrm rot="16200000">
            <a:off x="-1157730" y="3433168"/>
            <a:ext cx="2957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cap="small" dirty="0">
                <a:solidFill>
                  <a:schemeClr val="accent5"/>
                </a:solidFill>
                <a:latin typeface="Verdana"/>
                <a:cs typeface="Verdana"/>
              </a:rPr>
              <a:t>Call centre agent entry level salary (monthly)</a:t>
            </a:r>
          </a:p>
        </p:txBody>
      </p:sp>
      <p:sp>
        <p:nvSpPr>
          <p:cNvPr id="19" name="Teardrop 285"/>
          <p:cNvSpPr>
            <a:spLocks noChangeAspect="1"/>
          </p:cNvSpPr>
          <p:nvPr/>
        </p:nvSpPr>
        <p:spPr>
          <a:xfrm>
            <a:off x="81207" y="5407298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ardrop 285"/>
          <p:cNvSpPr>
            <a:spLocks noChangeAspect="1"/>
          </p:cNvSpPr>
          <p:nvPr/>
        </p:nvSpPr>
        <p:spPr>
          <a:xfrm>
            <a:off x="81207" y="6039647"/>
            <a:ext cx="296488" cy="28799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468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60B012-9315-4443-8A9F-D50907981AF0}"/>
              </a:ext>
            </a:extLst>
          </p:cNvPr>
          <p:cNvSpPr txBox="1"/>
          <p:nvPr/>
        </p:nvSpPr>
        <p:spPr>
          <a:xfrm>
            <a:off x="0" y="6453643"/>
            <a:ext cx="250466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1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DP colours final">
      <a:dk1>
        <a:srgbClr val="163440"/>
      </a:dk1>
      <a:lt1>
        <a:srgbClr val="FFFFFF"/>
      </a:lt1>
      <a:dk2>
        <a:srgbClr val="FFFFFF"/>
      </a:dk2>
      <a:lt2>
        <a:srgbClr val="FFFFFF"/>
      </a:lt2>
      <a:accent1>
        <a:srgbClr val="163440"/>
      </a:accent1>
      <a:accent2>
        <a:srgbClr val="3A606E"/>
      </a:accent2>
      <a:accent3>
        <a:srgbClr val="F5BE10"/>
      </a:accent3>
      <a:accent4>
        <a:srgbClr val="8FAA9E"/>
      </a:accent4>
      <a:accent5>
        <a:srgbClr val="D6232A"/>
      </a:accent5>
      <a:accent6>
        <a:srgbClr val="BFBFBF"/>
      </a:accent6>
      <a:hlink>
        <a:srgbClr val="163440"/>
      </a:hlink>
      <a:folHlink>
        <a:srgbClr val="8FAA9E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 Page">
  <a:themeElements>
    <a:clrScheme name="GDP colours final">
      <a:dk1>
        <a:srgbClr val="163440"/>
      </a:dk1>
      <a:lt1>
        <a:srgbClr val="FFFFFF"/>
      </a:lt1>
      <a:dk2>
        <a:srgbClr val="FFFFFF"/>
      </a:dk2>
      <a:lt2>
        <a:srgbClr val="FFFFFF"/>
      </a:lt2>
      <a:accent1>
        <a:srgbClr val="163440"/>
      </a:accent1>
      <a:accent2>
        <a:srgbClr val="3B606E"/>
      </a:accent2>
      <a:accent3>
        <a:srgbClr val="F5BE10"/>
      </a:accent3>
      <a:accent4>
        <a:srgbClr val="8FAA9E"/>
      </a:accent4>
      <a:accent5>
        <a:srgbClr val="D2232A"/>
      </a:accent5>
      <a:accent6>
        <a:srgbClr val="BFBFBF"/>
      </a:accent6>
      <a:hlink>
        <a:srgbClr val="163440"/>
      </a:hlink>
      <a:folHlink>
        <a:srgbClr val="8FAA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ver Page">
  <a:themeElements>
    <a:clrScheme name="GDP colours final">
      <a:dk1>
        <a:srgbClr val="163440"/>
      </a:dk1>
      <a:lt1>
        <a:srgbClr val="FFFFFF"/>
      </a:lt1>
      <a:dk2>
        <a:srgbClr val="FFFFFF"/>
      </a:dk2>
      <a:lt2>
        <a:srgbClr val="FFFFFF"/>
      </a:lt2>
      <a:accent1>
        <a:srgbClr val="163440"/>
      </a:accent1>
      <a:accent2>
        <a:srgbClr val="3B606E"/>
      </a:accent2>
      <a:accent3>
        <a:srgbClr val="F5BE10"/>
      </a:accent3>
      <a:accent4>
        <a:srgbClr val="8FAA9E"/>
      </a:accent4>
      <a:accent5>
        <a:srgbClr val="D2232A"/>
      </a:accent5>
      <a:accent6>
        <a:srgbClr val="BFBFBF"/>
      </a:accent6>
      <a:hlink>
        <a:srgbClr val="163440"/>
      </a:hlink>
      <a:folHlink>
        <a:srgbClr val="8FAA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24274</TotalTime>
  <Words>2754</Words>
  <Application>Microsoft Office PowerPoint</Application>
  <PresentationFormat>A4 Paper (210x297 mm)</PresentationFormat>
  <Paragraphs>514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MS Mincho</vt:lpstr>
      <vt:lpstr>MS Mincho</vt:lpstr>
      <vt:lpstr>Arial</vt:lpstr>
      <vt:lpstr>Calibri</vt:lpstr>
      <vt:lpstr>Times New Roman</vt:lpstr>
      <vt:lpstr>Verdana</vt:lpstr>
      <vt:lpstr>Zapf Dingbats</vt:lpstr>
      <vt:lpstr>Office Theme</vt:lpstr>
      <vt:lpstr>Cover Page</vt:lpstr>
      <vt:lpstr>1_Cover Page</vt:lpstr>
      <vt:lpstr>CANTO 35TH ANNUAL CONFERENCE AND TRADE EXHIBITION 21-26 JULY 2019</vt:lpstr>
      <vt:lpstr>About CARIBBEAN EXPORT</vt:lpstr>
      <vt:lpstr>About CAIPA</vt:lpstr>
      <vt:lpstr>INVESTMENT PROMOTION</vt:lpstr>
      <vt:lpstr>INVESTMENT PROMOTION</vt:lpstr>
      <vt:lpstr>BPO Sector Key Drivers</vt:lpstr>
      <vt:lpstr>BPO sector in the Caribbean is thriving, it experienced a two-digit annual growth rate over 10 years</vt:lpstr>
      <vt:lpstr>DATA CHALLENGE</vt:lpstr>
      <vt:lpstr>Competitive Cost Levels</vt:lpstr>
      <vt:lpstr>Competitive Cost Levels</vt:lpstr>
      <vt:lpstr>REAL ESTATE CHALLENGE</vt:lpstr>
      <vt:lpstr>Low Attrition Rates</vt:lpstr>
      <vt:lpstr>Workforce Strengths</vt:lpstr>
      <vt:lpstr>Language Capabilities</vt:lpstr>
      <vt:lpstr>Workforce Strengths</vt:lpstr>
      <vt:lpstr>LABOUR CHALLENGES</vt:lpstr>
      <vt:lpstr>Electricity and Internet Cost Levels</vt:lpstr>
      <vt:lpstr>Infrastructure</vt:lpstr>
      <vt:lpstr>Connectivity</vt:lpstr>
      <vt:lpstr>Enabling Environment</vt:lpstr>
      <vt:lpstr>Enabling Environment</vt:lpstr>
      <vt:lpstr>Multiple Locations and Opportunities</vt:lpstr>
      <vt:lpstr>Investment Opportunities</vt:lpstr>
      <vt:lpstr>Investment Opportunities </vt:lpstr>
      <vt:lpstr>Investment Opportunities</vt:lpstr>
      <vt:lpstr>Investment Opportunities</vt:lpstr>
      <vt:lpstr>Who is investing?</vt:lpstr>
      <vt:lpstr>PowerPoint Presentation</vt:lpstr>
      <vt:lpstr>Caribbean BPO Investor of the Year (2019)</vt:lpstr>
      <vt:lpstr>PowerPoint Presentation</vt:lpstr>
    </vt:vector>
  </TitlesOfParts>
  <Manager/>
  <Company>GDP Global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GDP Global</dc:creator>
  <cp:keywords/>
  <dc:description/>
  <cp:lastModifiedBy>Vistrac Limited</cp:lastModifiedBy>
  <cp:revision>1165</cp:revision>
  <cp:lastPrinted>2016-05-31T13:43:34Z</cp:lastPrinted>
  <dcterms:created xsi:type="dcterms:W3CDTF">2014-10-28T21:52:23Z</dcterms:created>
  <dcterms:modified xsi:type="dcterms:W3CDTF">2019-07-24T14:03:04Z</dcterms:modified>
  <cp:category/>
</cp:coreProperties>
</file>