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96" r:id="rId3"/>
    <p:sldId id="328" r:id="rId4"/>
    <p:sldId id="321" r:id="rId5"/>
    <p:sldId id="298" r:id="rId6"/>
    <p:sldId id="322" r:id="rId7"/>
    <p:sldId id="323" r:id="rId8"/>
    <p:sldId id="324" r:id="rId9"/>
    <p:sldId id="326" r:id="rId10"/>
    <p:sldId id="314" r:id="rId11"/>
    <p:sldId id="327" r:id="rId12"/>
    <p:sldId id="329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6" autoAdjust="0"/>
  </p:normalViewPr>
  <p:slideViewPr>
    <p:cSldViewPr snapToGrid="0" snapToObjects="1"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D345-07A8-4F14-AC55-3A9303F11D7B}" type="datetimeFigureOut">
              <a:rPr lang="en-US" smtClean="0"/>
              <a:t>7/26/2015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AE955-7B32-421C-8A68-A89E3EDC1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47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E8D24-A163-48B7-A281-54B317993676}" type="datetimeFigureOut">
              <a:rPr lang="en-US" smtClean="0"/>
              <a:t>7/26/2015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C8A67-2A5F-4444-BB15-7C62E92942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04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Lies are easy to peddle when the truth is complicated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AA6A0-BC2B-8046-94DB-9B0582CEA2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WhatsApp – US data protection in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2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gicel PPT Master Cover Bk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7009"/>
            <a:ext cx="7772400" cy="1470025"/>
          </a:xfr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29610"/>
            <a:ext cx="7086600" cy="90086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7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777482" y="-10274"/>
            <a:ext cx="4366518" cy="2085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6" descr="Digicel PPT Master Body Bkg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9" b="81742"/>
          <a:stretch/>
        </p:blipFill>
        <p:spPr bwMode="auto">
          <a:xfrm>
            <a:off x="6832315" y="22557"/>
            <a:ext cx="2311685" cy="124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81" y="1229244"/>
            <a:ext cx="8037020" cy="5037992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9781" y="442025"/>
            <a:ext cx="6377744" cy="635035"/>
          </a:xfrm>
        </p:spPr>
        <p:txBody>
          <a:bodyPr>
            <a:noAutofit/>
          </a:bodyPr>
          <a:lstStyle>
            <a:lvl1pPr>
              <a:defRPr sz="3200" baseline="0">
                <a:latin typeface="+mj-lt"/>
              </a:defRPr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9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igicel Divider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45" y="-20"/>
            <a:ext cx="9211195" cy="685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889652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402" y="5724524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29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" y="-1"/>
            <a:ext cx="9170878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532" y="5885193"/>
            <a:ext cx="1901262" cy="93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7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72" y="10506"/>
            <a:ext cx="9175871" cy="684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910" y="6096499"/>
            <a:ext cx="1724698" cy="79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35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93" y="1"/>
            <a:ext cx="9221107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27" y="5907640"/>
            <a:ext cx="1956319" cy="100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14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919" y="-2"/>
            <a:ext cx="9215919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795338" y="3132138"/>
            <a:ext cx="4005262" cy="1587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9" y="3124198"/>
            <a:ext cx="5242380" cy="2336799"/>
          </a:xfrm>
        </p:spPr>
        <p:txBody>
          <a:bodyPr anchor="t">
            <a:normAutofit/>
          </a:bodyPr>
          <a:lstStyle>
            <a:lvl1pPr>
              <a:defRPr sz="3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087" y="6085374"/>
            <a:ext cx="1851059" cy="84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72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56000"/>
            <a:ext cx="7772400" cy="81280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771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72292"/>
            <a:ext cx="7869238" cy="85725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b="1" i="0">
                <a:solidFill>
                  <a:srgbClr val="FF0000"/>
                </a:solidFill>
                <a:latin typeface="+mj-lt"/>
              </a:defRPr>
            </a:lvl1pPr>
          </a:lstStyle>
          <a:p>
            <a:pPr algn="l"/>
            <a:r>
              <a:rPr lang="en-US" b="1" i="0" dirty="0" smtClean="0"/>
              <a:t>HEADLINE</a:t>
            </a:r>
            <a:endParaRPr lang="en-US" b="1" i="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4" y="-12184"/>
            <a:ext cx="9161178" cy="78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4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6479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of presentation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530600"/>
            <a:ext cx="8229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Subheading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6" descr="Digicel PPT Master Cover Bkg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813" y="5485394"/>
            <a:ext cx="1746608" cy="13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0" r:id="rId2"/>
    <p:sldLayoutId id="2147483684" r:id="rId3"/>
    <p:sldLayoutId id="2147483689" r:id="rId4"/>
    <p:sldLayoutId id="2147483690" r:id="rId5"/>
    <p:sldLayoutId id="2147483691" r:id="rId6"/>
    <p:sldLayoutId id="2147483692" r:id="rId7"/>
    <p:sldLayoutId id="2147483682" r:id="rId8"/>
    <p:sldLayoutId id="214748369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D93A20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D93A20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692400"/>
          </a:xfrm>
        </p:spPr>
        <p:txBody>
          <a:bodyPr/>
          <a:lstStyle/>
          <a:p>
            <a:r>
              <a:rPr lang="en-US" dirty="0" smtClean="0"/>
              <a:t>Welcome and Overview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5802313"/>
            <a:ext cx="6654800" cy="788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27 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221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"</a:t>
            </a:r>
            <a:r>
              <a:rPr lang="en-US" sz="2400" dirty="0"/>
              <a:t>a solution that won’t work to a problem that simply doesn’t exist</a:t>
            </a:r>
            <a:r>
              <a:rPr lang="en-US" sz="2400" dirty="0"/>
              <a:t>” </a:t>
            </a:r>
            <a:endParaRPr lang="en-US" sz="2400" dirty="0" smtClean="0"/>
          </a:p>
          <a:p>
            <a:pPr marL="0" indent="0" algn="r"/>
            <a:r>
              <a:rPr lang="en-US" sz="2400" dirty="0" smtClean="0"/>
              <a:t>- </a:t>
            </a:r>
            <a:r>
              <a:rPr lang="en-US" sz="2400" dirty="0"/>
              <a:t>Mr. </a:t>
            </a:r>
            <a:r>
              <a:rPr lang="en-US" sz="2400" dirty="0"/>
              <a:t>Ajit </a:t>
            </a:r>
            <a:r>
              <a:rPr lang="en-US" sz="2400" dirty="0"/>
              <a:t>Pai, FCC Commissioner</a:t>
            </a:r>
          </a:p>
          <a:p>
            <a:pPr marL="0" indent="0"/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 rules suit US based content </a:t>
            </a:r>
            <a:r>
              <a:rPr lang="en-US" sz="2400" dirty="0" smtClean="0"/>
              <a:t>providers - “</a:t>
            </a:r>
            <a:r>
              <a:rPr lang="en-US" sz="2400" dirty="0"/>
              <a:t>The most effective cartel is one that the government itself supervises for its members by force of law</a:t>
            </a:r>
            <a:r>
              <a:rPr lang="en-US" sz="2400" dirty="0"/>
              <a:t>.” – Prof. </a:t>
            </a:r>
            <a:r>
              <a:rPr lang="en-US" sz="2400" dirty="0"/>
              <a:t>Sidak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EU: Net Neutrality a disincentive to investment - allow Operators prioritize </a:t>
            </a:r>
            <a:r>
              <a:rPr lang="en-US" sz="2400" dirty="0"/>
              <a:t>certain services </a:t>
            </a:r>
            <a:r>
              <a:rPr lang="en-US" sz="2400" dirty="0"/>
              <a:t>for optimum use of </a:t>
            </a:r>
            <a:r>
              <a:rPr lang="en-US" sz="2400" dirty="0" smtClean="0"/>
              <a:t>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Caribbean - </a:t>
            </a:r>
            <a:r>
              <a:rPr lang="en-US" sz="2400" dirty="0"/>
              <a:t>current policy must aim at boosting penetration which gives people </a:t>
            </a:r>
            <a:r>
              <a:rPr lang="en-US" sz="2400" dirty="0" smtClean="0"/>
              <a:t>access: commercial freedom is 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Crucial</a:t>
            </a:r>
            <a:r>
              <a:rPr lang="en-US" sz="2400" dirty="0" smtClean="0"/>
              <a:t> issue – separate from OTT discussion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Disincentives: “Net Neutrality”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Priority must be increasing broadband penetration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“Same rules for the same services” – OTTs must be within the regulatory framework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reality of OTTs must be recognized – the internet is not a “free for all”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Prioritize Investment  - transparent </a:t>
            </a:r>
            <a:r>
              <a:rPr lang="en-US" sz="2400" dirty="0"/>
              <a:t>evidence based </a:t>
            </a:r>
            <a:r>
              <a:rPr lang="en-US" sz="2400" dirty="0" smtClean="0"/>
              <a:t>approach to regulation </a:t>
            </a:r>
            <a:r>
              <a:rPr lang="en-US" sz="2400" dirty="0"/>
              <a:t>is </a:t>
            </a:r>
            <a:r>
              <a:rPr lang="en-US" sz="2400" dirty="0" smtClean="0"/>
              <a:t>required</a:t>
            </a:r>
          </a:p>
          <a:p>
            <a:pPr marL="0" indent="0"/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Solutions that are appropriate for the Caribbean are required</a:t>
            </a:r>
            <a:endParaRPr lang="en-US" sz="2400" dirty="0"/>
          </a:p>
          <a:p>
            <a:pPr marL="0" indent="0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79790" y="3397876"/>
            <a:ext cx="1210917" cy="635035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/>
              <a:t>Welcome to CANTO</a:t>
            </a:r>
          </a:p>
          <a:p>
            <a:pPr marL="0" lvl="0" indent="0"/>
            <a:endParaRPr lang="en-US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/>
              <a:t>Update on Digicel’s broadband projects</a:t>
            </a:r>
          </a:p>
          <a:p>
            <a:pPr marL="0" lvl="0" indent="0"/>
            <a:endParaRPr lang="en-US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/>
              <a:t>Broadband investment and the impact of OTTs</a:t>
            </a:r>
          </a:p>
          <a:p>
            <a:pPr marL="0" lvl="0" indent="0"/>
            <a:endParaRPr lang="en-US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/>
              <a:t>Legal &amp; Regulatory framework for investment</a:t>
            </a:r>
            <a:endParaRPr lang="en-US" sz="2400" dirty="0" smtClean="0"/>
          </a:p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marL="0" indent="0"/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Mobile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4G data launched </a:t>
            </a:r>
            <a:r>
              <a:rPr lang="en-US" dirty="0" smtClean="0"/>
              <a:t>2013-2014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LTE services in a number of markets and looking to roll out 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Acquisitions</a:t>
            </a:r>
            <a:endParaRPr lang="en-US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Anguilla, Bermuda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Dominica, Jamaica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 Kitts &amp; </a:t>
            </a:r>
            <a:r>
              <a:rPr lang="en-US" dirty="0" smtClean="0"/>
              <a:t>Nevis, Turks </a:t>
            </a:r>
            <a:r>
              <a:rPr lang="en-US" dirty="0"/>
              <a:t>&amp; Caicos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New </a:t>
            </a:r>
            <a:r>
              <a:rPr lang="en-US" b="1" u="sng" dirty="0" smtClean="0"/>
              <a:t>rollout</a:t>
            </a:r>
            <a:endParaRPr lang="en-US" b="1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Jamaica, Trinidad, </a:t>
            </a:r>
            <a:r>
              <a:rPr lang="en-US" dirty="0" smtClean="0"/>
              <a:t>Monserrat, Barbados </a:t>
            </a:r>
            <a:r>
              <a:rPr lang="en-US" dirty="0" smtClean="0"/>
              <a:t>(possible acquisition of divested assets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Hoping to rollout in other markets</a:t>
            </a:r>
            <a:endParaRPr lang="en-US" dirty="0" smtClean="0"/>
          </a:p>
          <a:p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Digicel </a:t>
            </a:r>
            <a:r>
              <a:rPr lang="en-US" dirty="0" smtClean="0"/>
              <a:t>Broadband – </a:t>
            </a:r>
            <a:r>
              <a:rPr lang="en-US" dirty="0" smtClean="0"/>
              <a:t>Where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2612" y="372292"/>
            <a:ext cx="7869238" cy="857250"/>
          </a:xfrm>
        </p:spPr>
        <p:txBody>
          <a:bodyPr/>
          <a:lstStyle/>
          <a:p>
            <a:r>
              <a:rPr lang="en-JM" dirty="0" smtClean="0"/>
              <a:t>SAT – Post Acquisition	</a:t>
            </a:r>
            <a:endParaRPr lang="en-JM" dirty="0"/>
          </a:p>
        </p:txBody>
      </p:sp>
      <p:sp>
        <p:nvSpPr>
          <p:cNvPr id="5" name="TextBox 4"/>
          <p:cNvSpPr txBox="1"/>
          <p:nvPr/>
        </p:nvSpPr>
        <p:spPr>
          <a:xfrm>
            <a:off x="134471" y="1086667"/>
            <a:ext cx="87013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US$15m investment since acquisition through March 2015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32,500 household passed for high speed broadband. 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US$5m lined up in 2015 for further improvements.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Brand new all digital TV platform - features such as Programme Guide, DVR, Vide on Demand, Catch up TV &amp; Multi-screen capabilities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Citizens now have access to world class TV with legal content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Employment generation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20 additional permanent staff Indirect employment generated for more than 130 Dominicans</a:t>
            </a:r>
          </a:p>
          <a:p>
            <a:pPr marL="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Increased broadband competitiveness and market transparency</a:t>
            </a:r>
          </a:p>
          <a:p>
            <a:pPr marL="857250" lvl="2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4x speed at the same market price as competition thereby enabling more people to access next gen broadband</a:t>
            </a:r>
          </a:p>
          <a:p>
            <a:pPr marL="857250" lvl="2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No setup, connection or installation fees charged removing all barriers to connectivity and reducing costs to consumers</a:t>
            </a:r>
          </a:p>
          <a:p>
            <a:pPr marL="857250" lvl="2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No unnecessary charges such as fixed line rental without usage of a fixed line</a:t>
            </a:r>
          </a:p>
          <a:p>
            <a:pPr lvl="2"/>
            <a:endParaRPr lang="en-US" dirty="0" smtClean="0">
              <a:latin typeface="+mn-lt"/>
            </a:endParaRPr>
          </a:p>
          <a:p>
            <a:pPr lvl="2"/>
            <a:r>
              <a:rPr lang="en-US" dirty="0"/>
              <a:t>We want to invest but need the right regulatory environment</a:t>
            </a:r>
          </a:p>
          <a:p>
            <a:pPr lvl="2"/>
            <a:endParaRPr lang="en-US" dirty="0">
              <a:latin typeface="+mn-lt"/>
            </a:endParaRPr>
          </a:p>
          <a:p>
            <a:pPr lvl="2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50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Voice </a:t>
            </a:r>
            <a:r>
              <a:rPr lang="en-US" sz="1800" dirty="0"/>
              <a:t>OTTs raise key concerns under existing telecommunications framework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combination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mobile broadband </a:t>
            </a:r>
            <a:r>
              <a:rPr lang="en-US" sz="1800" dirty="0" smtClean="0"/>
              <a:t>access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smartphones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internet technology 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has led to </a:t>
            </a:r>
            <a:r>
              <a:rPr lang="en-US" sz="1800" dirty="0"/>
              <a:t>the</a:t>
            </a:r>
            <a:r>
              <a:rPr lang="en-US" sz="1800" dirty="0"/>
              <a:t> emergence of a new breed of consumer mobile voice and messaging communication services provided by internet-based companies, often referred to as over-the-top service providers (OTTs</a:t>
            </a:r>
            <a:r>
              <a:rPr lang="en-US" sz="1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Viber: a </a:t>
            </a:r>
            <a:r>
              <a:rPr lang="en-US" sz="1800" dirty="0"/>
              <a:t>startup in 2010 to over 680 million users by June </a:t>
            </a:r>
            <a:r>
              <a:rPr lang="en-US" sz="1800" dirty="0" smtClean="0"/>
              <a:t>2015.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WhatsApp: over </a:t>
            </a:r>
            <a:r>
              <a:rPr lang="en-US" sz="1800" dirty="0"/>
              <a:t>800 million users </a:t>
            </a:r>
            <a:r>
              <a:rPr lang="en-US" sz="1800" dirty="0" smtClean="0"/>
              <a:t>+ adding 100 user million </a:t>
            </a:r>
            <a:r>
              <a:rPr lang="en-US" sz="1800" dirty="0"/>
              <a:t>every six months. 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/>
              <a:t>combined Facebook/WhatsApp conglomerate currently has over 2 billion users of its services.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OTT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Law is applied unevenly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Telecommunications</a:t>
            </a:r>
            <a:r>
              <a:rPr lang="en-US" sz="2400" dirty="0" smtClean="0"/>
              <a:t> Acts: A licence is required to offer voice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U</a:t>
            </a:r>
            <a:r>
              <a:rPr lang="en-US" sz="2400" dirty="0" smtClean="0"/>
              <a:t>nfair </a:t>
            </a:r>
            <a:r>
              <a:rPr lang="en-US" sz="2400" dirty="0"/>
              <a:t>competitive </a:t>
            </a:r>
            <a:r>
              <a:rPr lang="en-US" sz="2400" dirty="0" smtClean="0"/>
              <a:t>advantage: OTT not </a:t>
            </a:r>
            <a:r>
              <a:rPr lang="en-US" sz="2400" dirty="0"/>
              <a:t>subject to the same regulatory </a:t>
            </a:r>
            <a:r>
              <a:rPr lang="en-US" sz="2400" dirty="0" smtClean="0"/>
              <a:t>requirements, </a:t>
            </a:r>
            <a:r>
              <a:rPr lang="en-US" sz="2400" dirty="0"/>
              <a:t>pay no taxes, </a:t>
            </a:r>
            <a:r>
              <a:rPr lang="en-US" sz="2400" dirty="0" smtClean="0"/>
              <a:t>licence </a:t>
            </a:r>
            <a:r>
              <a:rPr lang="en-US" sz="2400" dirty="0"/>
              <a:t>fees </a:t>
            </a:r>
            <a:r>
              <a:rPr lang="en-US" sz="2400" dirty="0" smtClean="0"/>
              <a:t>etc.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National Governments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Government revenues decrease as licensed operators lose market share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Organized crime: legal interception is not possible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Key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945909"/>
            <a:ext cx="8037020" cy="50379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Consumer </a:t>
            </a:r>
            <a:r>
              <a:rPr lang="en-US" sz="2400" dirty="0" smtClean="0"/>
              <a:t>rights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Data Protection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Consumer law protections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Calls to emergency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Cyberbullying, malicious calling, scams</a:t>
            </a:r>
          </a:p>
          <a:p>
            <a:pPr marL="457200" lvl="1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Impact on Operators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Europe </a:t>
            </a:r>
            <a:r>
              <a:rPr lang="en-US" dirty="0" smtClean="0"/>
              <a:t>predicted: Voice </a:t>
            </a:r>
            <a:r>
              <a:rPr lang="en-US" dirty="0"/>
              <a:t>&amp; SMS revenues will decline by 30% &amp; 40% by </a:t>
            </a:r>
            <a:r>
              <a:rPr lang="en-US" dirty="0" smtClean="0"/>
              <a:t>2017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Data </a:t>
            </a:r>
            <a:r>
              <a:rPr lang="en-US" dirty="0"/>
              <a:t>revenues will not make up the </a:t>
            </a:r>
            <a:r>
              <a:rPr lang="en-US" dirty="0" smtClean="0"/>
              <a:t>difference: overall </a:t>
            </a:r>
            <a:r>
              <a:rPr lang="en-US" dirty="0"/>
              <a:t>revenues will decrease by approx. 25%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India - 50% of operators voice and SMS revenues will be lost to OTT (Credit </a:t>
            </a:r>
            <a:r>
              <a:rPr lang="en-US" dirty="0" smtClean="0"/>
              <a:t>Suisse)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Caribbean problem: incoming international calls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</a:t>
            </a:r>
            <a:r>
              <a:rPr lang="en-US" dirty="0" smtClean="0"/>
              <a:t>nvestment needed: faster mobile networks for the Internet </a:t>
            </a:r>
            <a:r>
              <a:rPr lang="en-US" dirty="0"/>
              <a:t>of Things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Key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781" y="945909"/>
            <a:ext cx="8037020" cy="5037992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“Everybody knows today that with telecom service providers and OTT [players], there are unbalanced relations and we have to find a better balance,” </a:t>
            </a:r>
            <a:r>
              <a:rPr lang="en-US" sz="2400" dirty="0" smtClean="0"/>
              <a:t>…  </a:t>
            </a:r>
            <a:r>
              <a:rPr lang="en-US" sz="2400" dirty="0"/>
              <a:t>“Financing of broadband networks is crucial</a:t>
            </a:r>
            <a:r>
              <a:rPr lang="en-US" sz="2400" dirty="0" smtClean="0"/>
              <a:t>”.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Tx/>
              <a:buChar char="-"/>
            </a:pPr>
            <a:r>
              <a:rPr lang="en-US" sz="2400" dirty="0" smtClean="0"/>
              <a:t>Andrus Ansip</a:t>
            </a:r>
            <a:r>
              <a:rPr lang="en-US" sz="2400" dirty="0"/>
              <a:t>, </a:t>
            </a:r>
            <a:r>
              <a:rPr lang="en-US" sz="2400" dirty="0" smtClean="0"/>
              <a:t>EU Digital </a:t>
            </a:r>
            <a:r>
              <a:rPr lang="en-US" sz="2400" dirty="0"/>
              <a:t>Single </a:t>
            </a:r>
            <a:r>
              <a:rPr lang="en-US" sz="2400" dirty="0" smtClean="0"/>
              <a:t>Market Commissioner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European Commission is working on a review of the existing EU regulatory framework which would focus on encouraging investment in infrastructure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Legislative </a:t>
            </a:r>
            <a:r>
              <a:rPr lang="en-US" sz="2400" dirty="0"/>
              <a:t>proposals to reform the current EU telecoms rules </a:t>
            </a:r>
            <a:r>
              <a:rPr lang="en-US" sz="2400" dirty="0" smtClean="0"/>
              <a:t>in 2016</a:t>
            </a:r>
            <a:r>
              <a:rPr lang="en-US" sz="2400" dirty="0"/>
              <a:t> </a:t>
            </a:r>
            <a:r>
              <a:rPr lang="en-US" sz="2400" dirty="0" smtClean="0"/>
              <a:t>– may apply </a:t>
            </a:r>
            <a:r>
              <a:rPr lang="en-US" sz="2400" dirty="0"/>
              <a:t>the regulatory framework to OTTs.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Investment in Broadband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Transparent e</a:t>
            </a:r>
            <a:r>
              <a:rPr lang="en-US" sz="2400" dirty="0" smtClean="0"/>
              <a:t>vidence based regulation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EU review ongoing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TRAI in India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TRA Bahrain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TATT in Trinidad &amp; Tobago</a:t>
            </a:r>
          </a:p>
          <a:p>
            <a:pPr marL="0" indent="0"/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To incentivize investment in Broadband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“Same rules for the same </a:t>
            </a:r>
            <a:r>
              <a:rPr lang="en-US" sz="2400" dirty="0" smtClean="0"/>
              <a:t>service” – The r</a:t>
            </a:r>
            <a:r>
              <a:rPr lang="en-US" sz="2400" dirty="0" smtClean="0"/>
              <a:t>egulatory framework must apply equally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Internet conglomerates must contribute towards network costs: investing in local economies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 fair </a:t>
            </a:r>
            <a:r>
              <a:rPr lang="en-US" sz="2400" dirty="0" smtClean="0"/>
              <a:t>commercial solution is required – unfair contracts not acceptable</a:t>
            </a:r>
            <a:endParaRPr lang="en-US" sz="2400" dirty="0"/>
          </a:p>
          <a:p>
            <a:pPr marL="0" indent="0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Required?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cel Powerpoint Template Oct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10772</TotalTime>
  <Words>823</Words>
  <Application>Microsoft Office PowerPoint</Application>
  <PresentationFormat>On-screen Show (4:3)</PresentationFormat>
  <Paragraphs>115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Digicel Powerpoint Template Oct 2012</vt:lpstr>
      <vt:lpstr>Welcome and Overview 2015</vt:lpstr>
      <vt:lpstr>Introduction</vt:lpstr>
      <vt:lpstr>Digicel Broadband – Where are we?</vt:lpstr>
      <vt:lpstr>PowerPoint Presentation</vt:lpstr>
      <vt:lpstr>The OTT Challenge</vt:lpstr>
      <vt:lpstr>4 Key Problems</vt:lpstr>
      <vt:lpstr>4 Key Problems</vt:lpstr>
      <vt:lpstr>Securing Investment in Broadband</vt:lpstr>
      <vt:lpstr>What is Required?</vt:lpstr>
      <vt:lpstr>Disincentives: “Net Neutrality”</vt:lpstr>
      <vt:lpstr>Conclusions</vt:lpstr>
      <vt:lpstr>END</vt:lpstr>
    </vt:vector>
  </TitlesOfParts>
  <Company>digicelgroup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Corrigan</dc:creator>
  <cp:lastModifiedBy>David Geary</cp:lastModifiedBy>
  <cp:revision>326</cp:revision>
  <dcterms:created xsi:type="dcterms:W3CDTF">2012-10-04T19:23:37Z</dcterms:created>
  <dcterms:modified xsi:type="dcterms:W3CDTF">2015-07-27T13:25:09Z</dcterms:modified>
</cp:coreProperties>
</file>