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96" r:id="rId3"/>
    <p:sldId id="335" r:id="rId4"/>
    <p:sldId id="279" r:id="rId5"/>
    <p:sldId id="325" r:id="rId6"/>
    <p:sldId id="321" r:id="rId7"/>
    <p:sldId id="330" r:id="rId8"/>
    <p:sldId id="327" r:id="rId9"/>
    <p:sldId id="326" r:id="rId10"/>
    <p:sldId id="333" r:id="rId11"/>
    <p:sldId id="336" r:id="rId12"/>
    <p:sldId id="337" r:id="rId13"/>
    <p:sldId id="314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66"/>
    <a:srgbClr val="D93A2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7" autoAdjust="0"/>
    <p:restoredTop sz="83303" autoAdjust="0"/>
  </p:normalViewPr>
  <p:slideViewPr>
    <p:cSldViewPr snapToGrid="0" snapToObjects="1">
      <p:cViewPr varScale="1">
        <p:scale>
          <a:sx n="73" d="100"/>
          <a:sy n="73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9D345-07A8-4F14-AC55-3A9303F11D7B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AE955-7B32-421C-8A68-A89E3EDC17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38475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E8D24-A163-48B7-A281-54B317993676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C8A67-2A5F-4444-BB15-7C62E92942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54047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42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78155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M" baseline="0" dirty="0" smtClean="0"/>
          </a:p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xmlns="" val="150139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igicel PPT Master Cover Bk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7009"/>
            <a:ext cx="7772400" cy="1470025"/>
          </a:xfrm>
        </p:spPr>
        <p:txBody>
          <a:bodyPr/>
          <a:lstStyle>
            <a:lvl1pPr>
              <a:defRPr b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29610"/>
            <a:ext cx="7086600" cy="90086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0813" y="5485394"/>
            <a:ext cx="1746608" cy="13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3476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0813" y="5485394"/>
            <a:ext cx="1746608" cy="13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4777482" y="-10274"/>
            <a:ext cx="4366518" cy="2085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6" descr="Digicel PPT Master Body Bkg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719" b="81742"/>
          <a:stretch/>
        </p:blipFill>
        <p:spPr bwMode="auto">
          <a:xfrm>
            <a:off x="6832315" y="22557"/>
            <a:ext cx="2311685" cy="1249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781" y="1229244"/>
            <a:ext cx="8037020" cy="5037992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9781" y="442025"/>
            <a:ext cx="6377744" cy="635035"/>
          </a:xfrm>
        </p:spPr>
        <p:txBody>
          <a:bodyPr>
            <a:noAutofit/>
          </a:bodyPr>
          <a:lstStyle>
            <a:lvl1pPr>
              <a:defRPr sz="3200" baseline="0">
                <a:latin typeface="+mj-lt"/>
              </a:defRPr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2196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igicel Divider 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1645" y="-20"/>
            <a:ext cx="9211195" cy="685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95338" y="3132138"/>
            <a:ext cx="4005262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9" y="3124198"/>
            <a:ext cx="5889652" cy="2336799"/>
          </a:xfrm>
        </p:spPr>
        <p:txBody>
          <a:bodyPr anchor="t">
            <a:normAutofit/>
          </a:bodyPr>
          <a:lstStyle>
            <a:lvl1pPr>
              <a:defRPr sz="3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2402" y="5724524"/>
            <a:ext cx="20574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14293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274" y="-1"/>
            <a:ext cx="9170878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95338" y="3132138"/>
            <a:ext cx="4005262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9" y="3124198"/>
            <a:ext cx="5242380" cy="2336799"/>
          </a:xfrm>
        </p:spPr>
        <p:txBody>
          <a:bodyPr anchor="t">
            <a:normAutofit/>
          </a:bodyPr>
          <a:lstStyle>
            <a:lvl1pPr>
              <a:defRPr sz="3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47532" y="5885193"/>
            <a:ext cx="1901262" cy="93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3679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872" y="10506"/>
            <a:ext cx="9175871" cy="684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95338" y="3132138"/>
            <a:ext cx="4005262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9" y="3124198"/>
            <a:ext cx="5242380" cy="2336799"/>
          </a:xfrm>
        </p:spPr>
        <p:txBody>
          <a:bodyPr anchor="t">
            <a:normAutofit/>
          </a:bodyPr>
          <a:lstStyle>
            <a:lvl1pPr>
              <a:defRPr sz="3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91910" y="6096499"/>
            <a:ext cx="1724698" cy="792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4735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2193" y="1"/>
            <a:ext cx="9221107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95338" y="3132138"/>
            <a:ext cx="4005262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9" y="3124198"/>
            <a:ext cx="5242380" cy="2336799"/>
          </a:xfrm>
        </p:spPr>
        <p:txBody>
          <a:bodyPr anchor="t">
            <a:normAutofit/>
          </a:bodyPr>
          <a:lstStyle>
            <a:lvl1pPr>
              <a:defRPr sz="3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86427" y="5907640"/>
            <a:ext cx="1956319" cy="100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70142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1919" y="-2"/>
            <a:ext cx="9215919" cy="6858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95338" y="3132138"/>
            <a:ext cx="4005262" cy="1587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9" y="3124198"/>
            <a:ext cx="5242380" cy="2336799"/>
          </a:xfrm>
        </p:spPr>
        <p:txBody>
          <a:bodyPr anchor="t">
            <a:normAutofit/>
          </a:bodyPr>
          <a:lstStyle>
            <a:lvl1pPr>
              <a:defRPr sz="3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1087" y="6085374"/>
            <a:ext cx="1851059" cy="84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52724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56000"/>
            <a:ext cx="7772400" cy="81280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917716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6479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of presentation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3530600"/>
            <a:ext cx="82296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Subheading information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8" name="Picture 6" descr="Digicel PPT Master Cover Bkg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0813" y="5485394"/>
            <a:ext cx="1746608" cy="137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0" r:id="rId2"/>
    <p:sldLayoutId id="2147483684" r:id="rId3"/>
    <p:sldLayoutId id="2147483689" r:id="rId4"/>
    <p:sldLayoutId id="2147483690" r:id="rId5"/>
    <p:sldLayoutId id="2147483691" r:id="rId6"/>
    <p:sldLayoutId id="2147483692" r:id="rId7"/>
    <p:sldLayoutId id="2147483682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D93A20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D93A20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2692400"/>
          </a:xfrm>
        </p:spPr>
        <p:txBody>
          <a:bodyPr/>
          <a:lstStyle/>
          <a:p>
            <a:pPr algn="ctr"/>
            <a:r>
              <a:rPr lang="en-US" b="1" dirty="0"/>
              <a:t>The Innovation Edge</a:t>
            </a:r>
            <a:endParaRPr lang="en-US" sz="2800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300" y="5802313"/>
            <a:ext cx="6654800" cy="7889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28 July 2015</a:t>
            </a:r>
          </a:p>
        </p:txBody>
      </p:sp>
    </p:spTree>
    <p:extLst>
      <p:ext uri="{BB962C8B-B14F-4D97-AF65-F5344CB8AC3E}">
        <p14:creationId xmlns:p14="http://schemas.microsoft.com/office/powerpoint/2010/main" xmlns="" val="372213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Investment is need to upgrade mobile networks for faster data and the Internet of Things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 one – not OTTs nor traditional </a:t>
            </a:r>
            <a:r>
              <a:rPr lang="en-US" dirty="0" err="1" smtClean="0"/>
              <a:t>telcos</a:t>
            </a:r>
            <a:r>
              <a:rPr lang="en-US" dirty="0" smtClean="0"/>
              <a:t> can provide services without the underlying network.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There are no consumer benefits from ICT without high speed broadband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But OTTs don’t invest in networks.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They don’t directly contribute to local economies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They aren’t subject to regulation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They don’t follow national consumer protection and data protection rules.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ctr"/>
            <a:r>
              <a:rPr lang="en-US" b="1" dirty="0" smtClean="0"/>
              <a:t>We need Regulators to redress the balance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Immediate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23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9781" y="1077060"/>
            <a:ext cx="8037020" cy="50379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US Net Neutrality rules are a US solution to a US problem that may not even achieve their intended  outcome.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Simply copying the US on Net Neutrality is unlikely to solve Caribbean problems of low broadband penetration and speeds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Short </a:t>
            </a:r>
            <a:r>
              <a:rPr lang="en-US" dirty="0"/>
              <a:t>term, populist positions will </a:t>
            </a:r>
            <a:r>
              <a:rPr lang="en-US" dirty="0" smtClean="0"/>
              <a:t>most likely </a:t>
            </a:r>
            <a:r>
              <a:rPr lang="en-US" dirty="0"/>
              <a:t>cause long term economic </a:t>
            </a:r>
            <a:r>
              <a:rPr lang="en-US" dirty="0" smtClean="0"/>
              <a:t>harm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Regulators need to Innovate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094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 need a level playing field that balances the needs of consumers, the network investors and operators and finally the content </a:t>
            </a:r>
            <a:r>
              <a:rPr lang="en-US" dirty="0" smtClean="0"/>
              <a:t>providers.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 the short term this means that network operators should not be disadvantaged. Apply the existing rules and don’t introduce new </a:t>
            </a:r>
            <a:r>
              <a:rPr lang="en-US" dirty="0" smtClean="0"/>
              <a:t>ones.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 the longer term </a:t>
            </a:r>
            <a:r>
              <a:rPr lang="en-US" dirty="0" smtClean="0"/>
              <a:t>network </a:t>
            </a:r>
            <a:r>
              <a:rPr lang="en-US" dirty="0"/>
              <a:t>operators should not be disadvantaged. They should have the same commercial freedom as internet based providers to innovate and to </a:t>
            </a:r>
            <a:r>
              <a:rPr lang="en-US" dirty="0" err="1"/>
              <a:t>monetise</a:t>
            </a:r>
            <a:r>
              <a:rPr lang="en-US" dirty="0"/>
              <a:t> their investments </a:t>
            </a:r>
            <a:r>
              <a:rPr lang="en-US" dirty="0" smtClean="0"/>
              <a:t>to meet </a:t>
            </a:r>
            <a:r>
              <a:rPr lang="en-US" smtClean="0"/>
              <a:t>market dynamics.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Net Neutrality rules that only </a:t>
            </a:r>
            <a:r>
              <a:rPr lang="en-US" dirty="0" err="1" smtClean="0"/>
              <a:t>favour</a:t>
            </a:r>
            <a:r>
              <a:rPr lang="en-US" dirty="0" smtClean="0"/>
              <a:t> US based mega companies should be avoided.</a:t>
            </a:r>
            <a:endParaRPr lang="en-US" dirty="0"/>
          </a:p>
          <a:p>
            <a:endParaRPr lang="en-JM" dirty="0" smtClean="0"/>
          </a:p>
          <a:p>
            <a:pPr algn="ctr"/>
            <a:r>
              <a:rPr lang="en-US" b="1" dirty="0"/>
              <a:t>We need regional solutions to regional issues</a:t>
            </a:r>
          </a:p>
          <a:p>
            <a:endParaRPr lang="en-JM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 smtClean="0"/>
              <a:t>What we need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xmlns="" val="1597464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79790" y="3397876"/>
            <a:ext cx="1210917" cy="635035"/>
          </a:xfrm>
        </p:spPr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778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 totally new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Existing ideas used in a new way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Combining existing ideas in novel ways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Innovation through excellence - Just doing it better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What is Innovation?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214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JM" dirty="0" smtClean="0"/>
              <a:t>Medium sized regional operators don’t have the resources to do the totally new</a:t>
            </a:r>
          </a:p>
          <a:p>
            <a:pPr>
              <a:buFont typeface="Wingdings" panose="05000000000000000000" pitchFamily="2" charset="2"/>
              <a:buChar char="Ø"/>
            </a:pPr>
            <a:endParaRPr lang="en-JM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JM" dirty="0" smtClean="0"/>
              <a:t>Reusing existing ideas – introducing services/service packages to the market that have previously been deployed in other markets</a:t>
            </a:r>
          </a:p>
          <a:p>
            <a:pPr>
              <a:buFont typeface="Wingdings" panose="05000000000000000000" pitchFamily="2" charset="2"/>
              <a:buChar char="Ø"/>
            </a:pPr>
            <a:endParaRPr lang="en-JM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JM" dirty="0" smtClean="0"/>
              <a:t>Combining Ideas – e.g. quad play + own content </a:t>
            </a:r>
          </a:p>
          <a:p>
            <a:pPr>
              <a:buFont typeface="Wingdings" panose="05000000000000000000" pitchFamily="2" charset="2"/>
              <a:buChar char="Ø"/>
            </a:pPr>
            <a:endParaRPr lang="en-JM" dirty="0"/>
          </a:p>
          <a:p>
            <a:pPr>
              <a:buFont typeface="Wingdings" panose="05000000000000000000" pitchFamily="2" charset="2"/>
              <a:buChar char="Ø"/>
            </a:pPr>
            <a:r>
              <a:rPr lang="en-JM" dirty="0" smtClean="0"/>
              <a:t>Doing it better – slicker, quicker, easier – customer experience as a differentiator</a:t>
            </a:r>
            <a:endParaRPr lang="en-JM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 smtClean="0"/>
              <a:t>Innovation by Operators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xmlns="" val="2117048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It’s not about first to market, but being best in market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 goal is to pull together the service elements in a way that is new to the market and sets you apart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It isn’t always about the technology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Innovation Edge – Innovation through excellence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30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Digicel’s experience</a:t>
            </a:r>
            <a:endParaRPr lang="en-US" dirty="0"/>
          </a:p>
        </p:txBody>
      </p:sp>
      <p:pic>
        <p:nvPicPr>
          <p:cNvPr id="4" name="Picture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1776" y="1942980"/>
            <a:ext cx="4138048" cy="361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22911" y="787898"/>
            <a:ext cx="4138073" cy="3576475"/>
            <a:chOff x="636952" y="500057"/>
            <a:chExt cx="4138073" cy="3576475"/>
          </a:xfrm>
        </p:grpSpPr>
        <p:sp>
          <p:nvSpPr>
            <p:cNvPr id="6" name="Freeform 5"/>
            <p:cNvSpPr/>
            <p:nvPr/>
          </p:nvSpPr>
          <p:spPr>
            <a:xfrm>
              <a:off x="1624854" y="1312091"/>
              <a:ext cx="2043323" cy="2043323"/>
            </a:xfrm>
            <a:custGeom>
              <a:avLst/>
              <a:gdLst>
                <a:gd name="connsiteX0" fmla="*/ 1450359 w 2043323"/>
                <a:gd name="connsiteY0" fmla="*/ 325784 h 2043323"/>
                <a:gd name="connsiteX1" fmla="*/ 1609298 w 2043323"/>
                <a:gd name="connsiteY1" fmla="*/ 192412 h 2043323"/>
                <a:gd name="connsiteX2" fmla="*/ 1736271 w 2043323"/>
                <a:gd name="connsiteY2" fmla="*/ 298955 h 2043323"/>
                <a:gd name="connsiteX3" fmla="*/ 1632524 w 2043323"/>
                <a:gd name="connsiteY3" fmla="*/ 478639 h 2043323"/>
                <a:gd name="connsiteX4" fmla="*/ 1797364 w 2043323"/>
                <a:gd name="connsiteY4" fmla="*/ 764151 h 2043323"/>
                <a:gd name="connsiteX5" fmla="*/ 2004848 w 2043323"/>
                <a:gd name="connsiteY5" fmla="*/ 764145 h 2043323"/>
                <a:gd name="connsiteX6" fmla="*/ 2033630 w 2043323"/>
                <a:gd name="connsiteY6" fmla="*/ 927378 h 2043323"/>
                <a:gd name="connsiteX7" fmla="*/ 1838658 w 2043323"/>
                <a:gd name="connsiteY7" fmla="*/ 998337 h 2043323"/>
                <a:gd name="connsiteX8" fmla="*/ 1781410 w 2043323"/>
                <a:gd name="connsiteY8" fmla="*/ 1323009 h 2043323"/>
                <a:gd name="connsiteX9" fmla="*/ 1940354 w 2043323"/>
                <a:gd name="connsiteY9" fmla="*/ 1456372 h 2043323"/>
                <a:gd name="connsiteX10" fmla="*/ 1857479 w 2043323"/>
                <a:gd name="connsiteY10" fmla="*/ 1599918 h 2043323"/>
                <a:gd name="connsiteX11" fmla="*/ 1662510 w 2043323"/>
                <a:gd name="connsiteY11" fmla="*/ 1528949 h 2043323"/>
                <a:gd name="connsiteX12" fmla="*/ 1409960 w 2043323"/>
                <a:gd name="connsiteY12" fmla="*/ 1740863 h 2043323"/>
                <a:gd name="connsiteX13" fmla="*/ 1445994 w 2043323"/>
                <a:gd name="connsiteY13" fmla="*/ 1945194 h 2043323"/>
                <a:gd name="connsiteX14" fmla="*/ 1290239 w 2043323"/>
                <a:gd name="connsiteY14" fmla="*/ 2001884 h 2043323"/>
                <a:gd name="connsiteX15" fmla="*/ 1186502 w 2043323"/>
                <a:gd name="connsiteY15" fmla="*/ 1822196 h 2043323"/>
                <a:gd name="connsiteX16" fmla="*/ 856822 w 2043323"/>
                <a:gd name="connsiteY16" fmla="*/ 1822196 h 2043323"/>
                <a:gd name="connsiteX17" fmla="*/ 753084 w 2043323"/>
                <a:gd name="connsiteY17" fmla="*/ 2001884 h 2043323"/>
                <a:gd name="connsiteX18" fmla="*/ 597329 w 2043323"/>
                <a:gd name="connsiteY18" fmla="*/ 1945194 h 2043323"/>
                <a:gd name="connsiteX19" fmla="*/ 633363 w 2043323"/>
                <a:gd name="connsiteY19" fmla="*/ 1740863 h 2043323"/>
                <a:gd name="connsiteX20" fmla="*/ 380813 w 2043323"/>
                <a:gd name="connsiteY20" fmla="*/ 1528949 h 2043323"/>
                <a:gd name="connsiteX21" fmla="*/ 185844 w 2043323"/>
                <a:gd name="connsiteY21" fmla="*/ 1599918 h 2043323"/>
                <a:gd name="connsiteX22" fmla="*/ 102969 w 2043323"/>
                <a:gd name="connsiteY22" fmla="*/ 1456372 h 2043323"/>
                <a:gd name="connsiteX23" fmla="*/ 261914 w 2043323"/>
                <a:gd name="connsiteY23" fmla="*/ 1323009 h 2043323"/>
                <a:gd name="connsiteX24" fmla="*/ 204666 w 2043323"/>
                <a:gd name="connsiteY24" fmla="*/ 998337 h 2043323"/>
                <a:gd name="connsiteX25" fmla="*/ 9693 w 2043323"/>
                <a:gd name="connsiteY25" fmla="*/ 927378 h 2043323"/>
                <a:gd name="connsiteX26" fmla="*/ 38475 w 2043323"/>
                <a:gd name="connsiteY26" fmla="*/ 764145 h 2043323"/>
                <a:gd name="connsiteX27" fmla="*/ 245959 w 2043323"/>
                <a:gd name="connsiteY27" fmla="*/ 764150 h 2043323"/>
                <a:gd name="connsiteX28" fmla="*/ 410799 w 2043323"/>
                <a:gd name="connsiteY28" fmla="*/ 478638 h 2043323"/>
                <a:gd name="connsiteX29" fmla="*/ 307052 w 2043323"/>
                <a:gd name="connsiteY29" fmla="*/ 298955 h 2043323"/>
                <a:gd name="connsiteX30" fmla="*/ 434025 w 2043323"/>
                <a:gd name="connsiteY30" fmla="*/ 192412 h 2043323"/>
                <a:gd name="connsiteX31" fmla="*/ 592964 w 2043323"/>
                <a:gd name="connsiteY31" fmla="*/ 325784 h 2043323"/>
                <a:gd name="connsiteX32" fmla="*/ 902762 w 2043323"/>
                <a:gd name="connsiteY32" fmla="*/ 213027 h 2043323"/>
                <a:gd name="connsiteX33" fmla="*/ 938786 w 2043323"/>
                <a:gd name="connsiteY33" fmla="*/ 8695 h 2043323"/>
                <a:gd name="connsiteX34" fmla="*/ 1104537 w 2043323"/>
                <a:gd name="connsiteY34" fmla="*/ 8695 h 2043323"/>
                <a:gd name="connsiteX35" fmla="*/ 1140561 w 2043323"/>
                <a:gd name="connsiteY35" fmla="*/ 213027 h 2043323"/>
                <a:gd name="connsiteX36" fmla="*/ 1450359 w 2043323"/>
                <a:gd name="connsiteY36" fmla="*/ 325784 h 2043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043323" h="2043323">
                  <a:moveTo>
                    <a:pt x="1450359" y="325784"/>
                  </a:moveTo>
                  <a:lnTo>
                    <a:pt x="1609298" y="192412"/>
                  </a:lnTo>
                  <a:lnTo>
                    <a:pt x="1736271" y="298955"/>
                  </a:lnTo>
                  <a:lnTo>
                    <a:pt x="1632524" y="478639"/>
                  </a:lnTo>
                  <a:cubicBezTo>
                    <a:pt x="1706294" y="561625"/>
                    <a:pt x="1762381" y="658771"/>
                    <a:pt x="1797364" y="764151"/>
                  </a:cubicBezTo>
                  <a:lnTo>
                    <a:pt x="2004848" y="764145"/>
                  </a:lnTo>
                  <a:lnTo>
                    <a:pt x="2033630" y="927378"/>
                  </a:lnTo>
                  <a:lnTo>
                    <a:pt x="1838658" y="998337"/>
                  </a:lnTo>
                  <a:cubicBezTo>
                    <a:pt x="1841827" y="1109326"/>
                    <a:pt x="1822348" y="1219797"/>
                    <a:pt x="1781410" y="1323009"/>
                  </a:cubicBezTo>
                  <a:lnTo>
                    <a:pt x="1940354" y="1456372"/>
                  </a:lnTo>
                  <a:lnTo>
                    <a:pt x="1857479" y="1599918"/>
                  </a:lnTo>
                  <a:lnTo>
                    <a:pt x="1662510" y="1528949"/>
                  </a:lnTo>
                  <a:cubicBezTo>
                    <a:pt x="1593595" y="1616008"/>
                    <a:pt x="1507664" y="1688113"/>
                    <a:pt x="1409960" y="1740863"/>
                  </a:cubicBezTo>
                  <a:lnTo>
                    <a:pt x="1445994" y="1945194"/>
                  </a:lnTo>
                  <a:lnTo>
                    <a:pt x="1290239" y="2001884"/>
                  </a:lnTo>
                  <a:lnTo>
                    <a:pt x="1186502" y="1822196"/>
                  </a:lnTo>
                  <a:cubicBezTo>
                    <a:pt x="1077749" y="1844590"/>
                    <a:pt x="965574" y="1844590"/>
                    <a:pt x="856822" y="1822196"/>
                  </a:cubicBezTo>
                  <a:lnTo>
                    <a:pt x="753084" y="2001884"/>
                  </a:lnTo>
                  <a:lnTo>
                    <a:pt x="597329" y="1945194"/>
                  </a:lnTo>
                  <a:lnTo>
                    <a:pt x="633363" y="1740863"/>
                  </a:lnTo>
                  <a:cubicBezTo>
                    <a:pt x="535659" y="1688113"/>
                    <a:pt x="449728" y="1616008"/>
                    <a:pt x="380813" y="1528949"/>
                  </a:cubicBezTo>
                  <a:lnTo>
                    <a:pt x="185844" y="1599918"/>
                  </a:lnTo>
                  <a:lnTo>
                    <a:pt x="102969" y="1456372"/>
                  </a:lnTo>
                  <a:lnTo>
                    <a:pt x="261914" y="1323009"/>
                  </a:lnTo>
                  <a:cubicBezTo>
                    <a:pt x="220976" y="1219797"/>
                    <a:pt x="201497" y="1109326"/>
                    <a:pt x="204666" y="998337"/>
                  </a:cubicBezTo>
                  <a:lnTo>
                    <a:pt x="9693" y="927378"/>
                  </a:lnTo>
                  <a:lnTo>
                    <a:pt x="38475" y="764145"/>
                  </a:lnTo>
                  <a:lnTo>
                    <a:pt x="245959" y="764150"/>
                  </a:lnTo>
                  <a:cubicBezTo>
                    <a:pt x="280942" y="658771"/>
                    <a:pt x="337029" y="561624"/>
                    <a:pt x="410799" y="478638"/>
                  </a:cubicBezTo>
                  <a:lnTo>
                    <a:pt x="307052" y="298955"/>
                  </a:lnTo>
                  <a:lnTo>
                    <a:pt x="434025" y="192412"/>
                  </a:lnTo>
                  <a:lnTo>
                    <a:pt x="592964" y="325784"/>
                  </a:lnTo>
                  <a:cubicBezTo>
                    <a:pt x="687499" y="267545"/>
                    <a:pt x="792909" y="229179"/>
                    <a:pt x="902762" y="213027"/>
                  </a:cubicBezTo>
                  <a:lnTo>
                    <a:pt x="938786" y="8695"/>
                  </a:lnTo>
                  <a:lnTo>
                    <a:pt x="1104537" y="8695"/>
                  </a:lnTo>
                  <a:lnTo>
                    <a:pt x="1140561" y="213027"/>
                  </a:lnTo>
                  <a:cubicBezTo>
                    <a:pt x="1250414" y="229180"/>
                    <a:pt x="1355824" y="267546"/>
                    <a:pt x="1450359" y="325784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1119" tIns="498959" rIns="431119" bIns="53469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online recharging of prepaid services</a:t>
              </a:r>
              <a:endParaRPr lang="en-JM" sz="160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636952" y="2590479"/>
              <a:ext cx="1486053" cy="1486053"/>
            </a:xfrm>
            <a:custGeom>
              <a:avLst/>
              <a:gdLst>
                <a:gd name="connsiteX0" fmla="*/ 1111935 w 1486053"/>
                <a:gd name="connsiteY0" fmla="*/ 376379 h 1486053"/>
                <a:gd name="connsiteX1" fmla="*/ 1331178 w 1486053"/>
                <a:gd name="connsiteY1" fmla="*/ 310304 h 1486053"/>
                <a:gd name="connsiteX2" fmla="*/ 1411851 w 1486053"/>
                <a:gd name="connsiteY2" fmla="*/ 450034 h 1486053"/>
                <a:gd name="connsiteX3" fmla="*/ 1245006 w 1486053"/>
                <a:gd name="connsiteY3" fmla="*/ 606866 h 1486053"/>
                <a:gd name="connsiteX4" fmla="*/ 1245006 w 1486053"/>
                <a:gd name="connsiteY4" fmla="*/ 879187 h 1486053"/>
                <a:gd name="connsiteX5" fmla="*/ 1411851 w 1486053"/>
                <a:gd name="connsiteY5" fmla="*/ 1036019 h 1486053"/>
                <a:gd name="connsiteX6" fmla="*/ 1331178 w 1486053"/>
                <a:gd name="connsiteY6" fmla="*/ 1175749 h 1486053"/>
                <a:gd name="connsiteX7" fmla="*/ 1111935 w 1486053"/>
                <a:gd name="connsiteY7" fmla="*/ 1109674 h 1486053"/>
                <a:gd name="connsiteX8" fmla="*/ 876098 w 1486053"/>
                <a:gd name="connsiteY8" fmla="*/ 1245834 h 1486053"/>
                <a:gd name="connsiteX9" fmla="*/ 823700 w 1486053"/>
                <a:gd name="connsiteY9" fmla="*/ 1468742 h 1486053"/>
                <a:gd name="connsiteX10" fmla="*/ 662353 w 1486053"/>
                <a:gd name="connsiteY10" fmla="*/ 1468742 h 1486053"/>
                <a:gd name="connsiteX11" fmla="*/ 609955 w 1486053"/>
                <a:gd name="connsiteY11" fmla="*/ 1245834 h 1486053"/>
                <a:gd name="connsiteX12" fmla="*/ 374118 w 1486053"/>
                <a:gd name="connsiteY12" fmla="*/ 1109674 h 1486053"/>
                <a:gd name="connsiteX13" fmla="*/ 154875 w 1486053"/>
                <a:gd name="connsiteY13" fmla="*/ 1175749 h 1486053"/>
                <a:gd name="connsiteX14" fmla="*/ 74202 w 1486053"/>
                <a:gd name="connsiteY14" fmla="*/ 1036019 h 1486053"/>
                <a:gd name="connsiteX15" fmla="*/ 241047 w 1486053"/>
                <a:gd name="connsiteY15" fmla="*/ 879187 h 1486053"/>
                <a:gd name="connsiteX16" fmla="*/ 241047 w 1486053"/>
                <a:gd name="connsiteY16" fmla="*/ 606866 h 1486053"/>
                <a:gd name="connsiteX17" fmla="*/ 74202 w 1486053"/>
                <a:gd name="connsiteY17" fmla="*/ 450034 h 1486053"/>
                <a:gd name="connsiteX18" fmla="*/ 154875 w 1486053"/>
                <a:gd name="connsiteY18" fmla="*/ 310304 h 1486053"/>
                <a:gd name="connsiteX19" fmla="*/ 374118 w 1486053"/>
                <a:gd name="connsiteY19" fmla="*/ 376379 h 1486053"/>
                <a:gd name="connsiteX20" fmla="*/ 609955 w 1486053"/>
                <a:gd name="connsiteY20" fmla="*/ 240219 h 1486053"/>
                <a:gd name="connsiteX21" fmla="*/ 662353 w 1486053"/>
                <a:gd name="connsiteY21" fmla="*/ 17311 h 1486053"/>
                <a:gd name="connsiteX22" fmla="*/ 823700 w 1486053"/>
                <a:gd name="connsiteY22" fmla="*/ 17311 h 1486053"/>
                <a:gd name="connsiteX23" fmla="*/ 876098 w 1486053"/>
                <a:gd name="connsiteY23" fmla="*/ 240219 h 1486053"/>
                <a:gd name="connsiteX24" fmla="*/ 1111935 w 1486053"/>
                <a:gd name="connsiteY24" fmla="*/ 376379 h 1486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86053" h="1486053">
                  <a:moveTo>
                    <a:pt x="1111935" y="376379"/>
                  </a:moveTo>
                  <a:lnTo>
                    <a:pt x="1331178" y="310304"/>
                  </a:lnTo>
                  <a:lnTo>
                    <a:pt x="1411851" y="450034"/>
                  </a:lnTo>
                  <a:lnTo>
                    <a:pt x="1245006" y="606866"/>
                  </a:lnTo>
                  <a:cubicBezTo>
                    <a:pt x="1269191" y="696029"/>
                    <a:pt x="1269191" y="790024"/>
                    <a:pt x="1245006" y="879187"/>
                  </a:cubicBezTo>
                  <a:lnTo>
                    <a:pt x="1411851" y="1036019"/>
                  </a:lnTo>
                  <a:lnTo>
                    <a:pt x="1331178" y="1175749"/>
                  </a:lnTo>
                  <a:lnTo>
                    <a:pt x="1111935" y="1109674"/>
                  </a:lnTo>
                  <a:cubicBezTo>
                    <a:pt x="1046810" y="1175200"/>
                    <a:pt x="965408" y="1222198"/>
                    <a:pt x="876098" y="1245834"/>
                  </a:cubicBezTo>
                  <a:lnTo>
                    <a:pt x="823700" y="1468742"/>
                  </a:lnTo>
                  <a:lnTo>
                    <a:pt x="662353" y="1468742"/>
                  </a:lnTo>
                  <a:lnTo>
                    <a:pt x="609955" y="1245834"/>
                  </a:lnTo>
                  <a:cubicBezTo>
                    <a:pt x="520645" y="1222198"/>
                    <a:pt x="439243" y="1175200"/>
                    <a:pt x="374118" y="1109674"/>
                  </a:cubicBezTo>
                  <a:lnTo>
                    <a:pt x="154875" y="1175749"/>
                  </a:lnTo>
                  <a:lnTo>
                    <a:pt x="74202" y="1036019"/>
                  </a:lnTo>
                  <a:lnTo>
                    <a:pt x="241047" y="879187"/>
                  </a:lnTo>
                  <a:cubicBezTo>
                    <a:pt x="216862" y="790024"/>
                    <a:pt x="216862" y="696029"/>
                    <a:pt x="241047" y="606866"/>
                  </a:cubicBezTo>
                  <a:lnTo>
                    <a:pt x="74202" y="450034"/>
                  </a:lnTo>
                  <a:lnTo>
                    <a:pt x="154875" y="310304"/>
                  </a:lnTo>
                  <a:lnTo>
                    <a:pt x="374118" y="376379"/>
                  </a:lnTo>
                  <a:cubicBezTo>
                    <a:pt x="439243" y="310853"/>
                    <a:pt x="520645" y="263855"/>
                    <a:pt x="609955" y="240219"/>
                  </a:cubicBezTo>
                  <a:lnTo>
                    <a:pt x="662353" y="17311"/>
                  </a:lnTo>
                  <a:lnTo>
                    <a:pt x="823700" y="17311"/>
                  </a:lnTo>
                  <a:lnTo>
                    <a:pt x="876098" y="240219"/>
                  </a:lnTo>
                  <a:cubicBezTo>
                    <a:pt x="965408" y="263855"/>
                    <a:pt x="1046810" y="310853"/>
                    <a:pt x="1111935" y="376379"/>
                  </a:cubicBezTo>
                  <a:close/>
                </a:path>
              </a:pathLst>
            </a:cu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4438" tIns="396699" rIns="394438" bIns="39669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rollover minutes</a:t>
              </a:r>
              <a:endParaRPr lang="en-JM" sz="16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2991760" y="500057"/>
              <a:ext cx="1783265" cy="1783265"/>
            </a:xfrm>
            <a:custGeom>
              <a:avLst/>
              <a:gdLst>
                <a:gd name="connsiteX0" fmla="*/ 1089469 w 1456029"/>
                <a:gd name="connsiteY0" fmla="*/ 368775 h 1456029"/>
                <a:gd name="connsiteX1" fmla="*/ 1304283 w 1456029"/>
                <a:gd name="connsiteY1" fmla="*/ 304034 h 1456029"/>
                <a:gd name="connsiteX2" fmla="*/ 1383326 w 1456029"/>
                <a:gd name="connsiteY2" fmla="*/ 440942 h 1456029"/>
                <a:gd name="connsiteX3" fmla="*/ 1219852 w 1456029"/>
                <a:gd name="connsiteY3" fmla="*/ 594605 h 1456029"/>
                <a:gd name="connsiteX4" fmla="*/ 1219852 w 1456029"/>
                <a:gd name="connsiteY4" fmla="*/ 861424 h 1456029"/>
                <a:gd name="connsiteX5" fmla="*/ 1383326 w 1456029"/>
                <a:gd name="connsiteY5" fmla="*/ 1015087 h 1456029"/>
                <a:gd name="connsiteX6" fmla="*/ 1304283 w 1456029"/>
                <a:gd name="connsiteY6" fmla="*/ 1151995 h 1456029"/>
                <a:gd name="connsiteX7" fmla="*/ 1089469 w 1456029"/>
                <a:gd name="connsiteY7" fmla="*/ 1087254 h 1456029"/>
                <a:gd name="connsiteX8" fmla="*/ 858397 w 1456029"/>
                <a:gd name="connsiteY8" fmla="*/ 1220663 h 1456029"/>
                <a:gd name="connsiteX9" fmla="*/ 807058 w 1456029"/>
                <a:gd name="connsiteY9" fmla="*/ 1439068 h 1456029"/>
                <a:gd name="connsiteX10" fmla="*/ 648971 w 1456029"/>
                <a:gd name="connsiteY10" fmla="*/ 1439068 h 1456029"/>
                <a:gd name="connsiteX11" fmla="*/ 597631 w 1456029"/>
                <a:gd name="connsiteY11" fmla="*/ 1220663 h 1456029"/>
                <a:gd name="connsiteX12" fmla="*/ 366559 w 1456029"/>
                <a:gd name="connsiteY12" fmla="*/ 1087254 h 1456029"/>
                <a:gd name="connsiteX13" fmla="*/ 151746 w 1456029"/>
                <a:gd name="connsiteY13" fmla="*/ 1151995 h 1456029"/>
                <a:gd name="connsiteX14" fmla="*/ 72703 w 1456029"/>
                <a:gd name="connsiteY14" fmla="*/ 1015087 h 1456029"/>
                <a:gd name="connsiteX15" fmla="*/ 236177 w 1456029"/>
                <a:gd name="connsiteY15" fmla="*/ 861424 h 1456029"/>
                <a:gd name="connsiteX16" fmla="*/ 236177 w 1456029"/>
                <a:gd name="connsiteY16" fmla="*/ 594605 h 1456029"/>
                <a:gd name="connsiteX17" fmla="*/ 72703 w 1456029"/>
                <a:gd name="connsiteY17" fmla="*/ 440942 h 1456029"/>
                <a:gd name="connsiteX18" fmla="*/ 151746 w 1456029"/>
                <a:gd name="connsiteY18" fmla="*/ 304034 h 1456029"/>
                <a:gd name="connsiteX19" fmla="*/ 366560 w 1456029"/>
                <a:gd name="connsiteY19" fmla="*/ 368775 h 1456029"/>
                <a:gd name="connsiteX20" fmla="*/ 597632 w 1456029"/>
                <a:gd name="connsiteY20" fmla="*/ 235366 h 1456029"/>
                <a:gd name="connsiteX21" fmla="*/ 648971 w 1456029"/>
                <a:gd name="connsiteY21" fmla="*/ 16961 h 1456029"/>
                <a:gd name="connsiteX22" fmla="*/ 807058 w 1456029"/>
                <a:gd name="connsiteY22" fmla="*/ 16961 h 1456029"/>
                <a:gd name="connsiteX23" fmla="*/ 858398 w 1456029"/>
                <a:gd name="connsiteY23" fmla="*/ 235366 h 1456029"/>
                <a:gd name="connsiteX24" fmla="*/ 1089470 w 1456029"/>
                <a:gd name="connsiteY24" fmla="*/ 368775 h 1456029"/>
                <a:gd name="connsiteX25" fmla="*/ 1089469 w 1456029"/>
                <a:gd name="connsiteY25" fmla="*/ 368775 h 1456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56029" h="1456029">
                  <a:moveTo>
                    <a:pt x="937168" y="368307"/>
                  </a:moveTo>
                  <a:lnTo>
                    <a:pt x="1092905" y="271852"/>
                  </a:lnTo>
                  <a:lnTo>
                    <a:pt x="1184177" y="363124"/>
                  </a:lnTo>
                  <a:lnTo>
                    <a:pt x="1087722" y="518860"/>
                  </a:lnTo>
                  <a:cubicBezTo>
                    <a:pt x="1124872" y="582752"/>
                    <a:pt x="1144334" y="655387"/>
                    <a:pt x="1144107" y="729294"/>
                  </a:cubicBezTo>
                  <a:lnTo>
                    <a:pt x="1305508" y="815938"/>
                  </a:lnTo>
                  <a:lnTo>
                    <a:pt x="1272100" y="940617"/>
                  </a:lnTo>
                  <a:lnTo>
                    <a:pt x="1089001" y="934953"/>
                  </a:lnTo>
                  <a:cubicBezTo>
                    <a:pt x="1052244" y="999072"/>
                    <a:pt x="999072" y="1052244"/>
                    <a:pt x="934953" y="1089001"/>
                  </a:cubicBezTo>
                  <a:lnTo>
                    <a:pt x="940617" y="1272101"/>
                  </a:lnTo>
                  <a:lnTo>
                    <a:pt x="815938" y="1305508"/>
                  </a:lnTo>
                  <a:lnTo>
                    <a:pt x="729293" y="1144107"/>
                  </a:lnTo>
                  <a:cubicBezTo>
                    <a:pt x="655386" y="1144334"/>
                    <a:pt x="582752" y="1124872"/>
                    <a:pt x="518860" y="1087722"/>
                  </a:cubicBezTo>
                  <a:lnTo>
                    <a:pt x="363124" y="1184177"/>
                  </a:lnTo>
                  <a:lnTo>
                    <a:pt x="271852" y="1092905"/>
                  </a:lnTo>
                  <a:lnTo>
                    <a:pt x="368307" y="937169"/>
                  </a:lnTo>
                  <a:cubicBezTo>
                    <a:pt x="331157" y="873277"/>
                    <a:pt x="311695" y="800642"/>
                    <a:pt x="311922" y="726735"/>
                  </a:cubicBezTo>
                  <a:lnTo>
                    <a:pt x="150521" y="640091"/>
                  </a:lnTo>
                  <a:lnTo>
                    <a:pt x="183929" y="515412"/>
                  </a:lnTo>
                  <a:lnTo>
                    <a:pt x="367028" y="521076"/>
                  </a:lnTo>
                  <a:cubicBezTo>
                    <a:pt x="403785" y="456957"/>
                    <a:pt x="456957" y="403785"/>
                    <a:pt x="521076" y="367028"/>
                  </a:cubicBezTo>
                  <a:lnTo>
                    <a:pt x="515412" y="183928"/>
                  </a:lnTo>
                  <a:lnTo>
                    <a:pt x="640091" y="150521"/>
                  </a:lnTo>
                  <a:lnTo>
                    <a:pt x="726736" y="311922"/>
                  </a:lnTo>
                  <a:cubicBezTo>
                    <a:pt x="800643" y="311695"/>
                    <a:pt x="873277" y="331157"/>
                    <a:pt x="937169" y="368307"/>
                  </a:cubicBezTo>
                  <a:lnTo>
                    <a:pt x="937168" y="368307"/>
                  </a:lnTo>
                  <a:close/>
                </a:path>
              </a:pathLst>
            </a:cu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3288" tIns="503288" rIns="503288" bIns="50328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online bill viewing</a:t>
              </a:r>
              <a:endParaRPr lang="en-JM" sz="16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5368" y="4005963"/>
            <a:ext cx="4385616" cy="2586737"/>
            <a:chOff x="175368" y="4005963"/>
            <a:chExt cx="4385616" cy="2586737"/>
          </a:xfrm>
        </p:grpSpPr>
        <p:sp>
          <p:nvSpPr>
            <p:cNvPr id="13" name="Freeform 12"/>
            <p:cNvSpPr/>
            <p:nvPr/>
          </p:nvSpPr>
          <p:spPr>
            <a:xfrm>
              <a:off x="1476566" y="4364373"/>
              <a:ext cx="1986410" cy="1986410"/>
            </a:xfrm>
            <a:custGeom>
              <a:avLst/>
              <a:gdLst>
                <a:gd name="connsiteX0" fmla="*/ 1409962 w 1986410"/>
                <a:gd name="connsiteY0" fmla="*/ 316710 h 1986410"/>
                <a:gd name="connsiteX1" fmla="*/ 1564473 w 1986410"/>
                <a:gd name="connsiteY1" fmla="*/ 187053 h 1986410"/>
                <a:gd name="connsiteX2" fmla="*/ 1687910 w 1986410"/>
                <a:gd name="connsiteY2" fmla="*/ 290629 h 1986410"/>
                <a:gd name="connsiteX3" fmla="*/ 1587053 w 1986410"/>
                <a:gd name="connsiteY3" fmla="*/ 465307 h 1986410"/>
                <a:gd name="connsiteX4" fmla="*/ 1747302 w 1986410"/>
                <a:gd name="connsiteY4" fmla="*/ 742866 h 1986410"/>
                <a:gd name="connsiteX5" fmla="*/ 1949007 w 1986410"/>
                <a:gd name="connsiteY5" fmla="*/ 742861 h 1986410"/>
                <a:gd name="connsiteX6" fmla="*/ 1976987 w 1986410"/>
                <a:gd name="connsiteY6" fmla="*/ 901548 h 1986410"/>
                <a:gd name="connsiteX7" fmla="*/ 1787445 w 1986410"/>
                <a:gd name="connsiteY7" fmla="*/ 970530 h 1986410"/>
                <a:gd name="connsiteX8" fmla="*/ 1731791 w 1986410"/>
                <a:gd name="connsiteY8" fmla="*/ 1286159 h 1986410"/>
                <a:gd name="connsiteX9" fmla="*/ 1886309 w 1986410"/>
                <a:gd name="connsiteY9" fmla="*/ 1415808 h 1986410"/>
                <a:gd name="connsiteX10" fmla="*/ 1805742 w 1986410"/>
                <a:gd name="connsiteY10" fmla="*/ 1555355 h 1986410"/>
                <a:gd name="connsiteX11" fmla="*/ 1616204 w 1986410"/>
                <a:gd name="connsiteY11" fmla="*/ 1486363 h 1986410"/>
                <a:gd name="connsiteX12" fmla="*/ 1370688 w 1986410"/>
                <a:gd name="connsiteY12" fmla="*/ 1692375 h 1986410"/>
                <a:gd name="connsiteX13" fmla="*/ 1405719 w 1986410"/>
                <a:gd name="connsiteY13" fmla="*/ 1891014 h 1986410"/>
                <a:gd name="connsiteX14" fmla="*/ 1254302 w 1986410"/>
                <a:gd name="connsiteY14" fmla="*/ 1946125 h 1986410"/>
                <a:gd name="connsiteX15" fmla="*/ 1153454 w 1986410"/>
                <a:gd name="connsiteY15" fmla="*/ 1771442 h 1986410"/>
                <a:gd name="connsiteX16" fmla="*/ 832956 w 1986410"/>
                <a:gd name="connsiteY16" fmla="*/ 1771442 h 1986410"/>
                <a:gd name="connsiteX17" fmla="*/ 732108 w 1986410"/>
                <a:gd name="connsiteY17" fmla="*/ 1946125 h 1986410"/>
                <a:gd name="connsiteX18" fmla="*/ 580691 w 1986410"/>
                <a:gd name="connsiteY18" fmla="*/ 1891014 h 1986410"/>
                <a:gd name="connsiteX19" fmla="*/ 615722 w 1986410"/>
                <a:gd name="connsiteY19" fmla="*/ 1692375 h 1986410"/>
                <a:gd name="connsiteX20" fmla="*/ 370206 w 1986410"/>
                <a:gd name="connsiteY20" fmla="*/ 1486363 h 1986410"/>
                <a:gd name="connsiteX21" fmla="*/ 180668 w 1986410"/>
                <a:gd name="connsiteY21" fmla="*/ 1555355 h 1986410"/>
                <a:gd name="connsiteX22" fmla="*/ 100101 w 1986410"/>
                <a:gd name="connsiteY22" fmla="*/ 1415808 h 1986410"/>
                <a:gd name="connsiteX23" fmla="*/ 254618 w 1986410"/>
                <a:gd name="connsiteY23" fmla="*/ 1286159 h 1986410"/>
                <a:gd name="connsiteX24" fmla="*/ 198964 w 1986410"/>
                <a:gd name="connsiteY24" fmla="*/ 970530 h 1986410"/>
                <a:gd name="connsiteX25" fmla="*/ 9423 w 1986410"/>
                <a:gd name="connsiteY25" fmla="*/ 901548 h 1986410"/>
                <a:gd name="connsiteX26" fmla="*/ 37403 w 1986410"/>
                <a:gd name="connsiteY26" fmla="*/ 742861 h 1986410"/>
                <a:gd name="connsiteX27" fmla="*/ 239108 w 1986410"/>
                <a:gd name="connsiteY27" fmla="*/ 742866 h 1986410"/>
                <a:gd name="connsiteX28" fmla="*/ 399357 w 1986410"/>
                <a:gd name="connsiteY28" fmla="*/ 465307 h 1986410"/>
                <a:gd name="connsiteX29" fmla="*/ 298500 w 1986410"/>
                <a:gd name="connsiteY29" fmla="*/ 290629 h 1986410"/>
                <a:gd name="connsiteX30" fmla="*/ 421937 w 1986410"/>
                <a:gd name="connsiteY30" fmla="*/ 187053 h 1986410"/>
                <a:gd name="connsiteX31" fmla="*/ 576448 w 1986410"/>
                <a:gd name="connsiteY31" fmla="*/ 316710 h 1986410"/>
                <a:gd name="connsiteX32" fmla="*/ 877617 w 1986410"/>
                <a:gd name="connsiteY32" fmla="*/ 207093 h 1986410"/>
                <a:gd name="connsiteX33" fmla="*/ 912638 w 1986410"/>
                <a:gd name="connsiteY33" fmla="*/ 8452 h 1986410"/>
                <a:gd name="connsiteX34" fmla="*/ 1073772 w 1986410"/>
                <a:gd name="connsiteY34" fmla="*/ 8452 h 1986410"/>
                <a:gd name="connsiteX35" fmla="*/ 1108793 w 1986410"/>
                <a:gd name="connsiteY35" fmla="*/ 207093 h 1986410"/>
                <a:gd name="connsiteX36" fmla="*/ 1409962 w 1986410"/>
                <a:gd name="connsiteY36" fmla="*/ 316710 h 1986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986410" h="1986410">
                  <a:moveTo>
                    <a:pt x="1409962" y="316710"/>
                  </a:moveTo>
                  <a:lnTo>
                    <a:pt x="1564473" y="187053"/>
                  </a:lnTo>
                  <a:lnTo>
                    <a:pt x="1687910" y="290629"/>
                  </a:lnTo>
                  <a:lnTo>
                    <a:pt x="1587053" y="465307"/>
                  </a:lnTo>
                  <a:cubicBezTo>
                    <a:pt x="1658768" y="545981"/>
                    <a:pt x="1713293" y="640422"/>
                    <a:pt x="1747302" y="742866"/>
                  </a:cubicBezTo>
                  <a:lnTo>
                    <a:pt x="1949007" y="742861"/>
                  </a:lnTo>
                  <a:lnTo>
                    <a:pt x="1976987" y="901548"/>
                  </a:lnTo>
                  <a:lnTo>
                    <a:pt x="1787445" y="970530"/>
                  </a:lnTo>
                  <a:cubicBezTo>
                    <a:pt x="1790525" y="1078428"/>
                    <a:pt x="1771589" y="1185822"/>
                    <a:pt x="1731791" y="1286159"/>
                  </a:cubicBezTo>
                  <a:lnTo>
                    <a:pt x="1886309" y="1415808"/>
                  </a:lnTo>
                  <a:lnTo>
                    <a:pt x="1805742" y="1555355"/>
                  </a:lnTo>
                  <a:lnTo>
                    <a:pt x="1616204" y="1486363"/>
                  </a:lnTo>
                  <a:cubicBezTo>
                    <a:pt x="1549208" y="1570997"/>
                    <a:pt x="1465671" y="1641094"/>
                    <a:pt x="1370688" y="1692375"/>
                  </a:cubicBezTo>
                  <a:lnTo>
                    <a:pt x="1405719" y="1891014"/>
                  </a:lnTo>
                  <a:lnTo>
                    <a:pt x="1254302" y="1946125"/>
                  </a:lnTo>
                  <a:lnTo>
                    <a:pt x="1153454" y="1771442"/>
                  </a:lnTo>
                  <a:cubicBezTo>
                    <a:pt x="1047730" y="1793212"/>
                    <a:pt x="938680" y="1793212"/>
                    <a:pt x="832956" y="1771442"/>
                  </a:cubicBezTo>
                  <a:lnTo>
                    <a:pt x="732108" y="1946125"/>
                  </a:lnTo>
                  <a:lnTo>
                    <a:pt x="580691" y="1891014"/>
                  </a:lnTo>
                  <a:lnTo>
                    <a:pt x="615722" y="1692375"/>
                  </a:lnTo>
                  <a:cubicBezTo>
                    <a:pt x="520740" y="1641094"/>
                    <a:pt x="437202" y="1570997"/>
                    <a:pt x="370206" y="1486363"/>
                  </a:cubicBezTo>
                  <a:lnTo>
                    <a:pt x="180668" y="1555355"/>
                  </a:lnTo>
                  <a:lnTo>
                    <a:pt x="100101" y="1415808"/>
                  </a:lnTo>
                  <a:lnTo>
                    <a:pt x="254618" y="1286159"/>
                  </a:lnTo>
                  <a:cubicBezTo>
                    <a:pt x="214820" y="1185822"/>
                    <a:pt x="195884" y="1078428"/>
                    <a:pt x="198964" y="970530"/>
                  </a:cubicBezTo>
                  <a:lnTo>
                    <a:pt x="9423" y="901548"/>
                  </a:lnTo>
                  <a:lnTo>
                    <a:pt x="37403" y="742861"/>
                  </a:lnTo>
                  <a:lnTo>
                    <a:pt x="239108" y="742866"/>
                  </a:lnTo>
                  <a:cubicBezTo>
                    <a:pt x="273117" y="640422"/>
                    <a:pt x="327642" y="545981"/>
                    <a:pt x="399357" y="465307"/>
                  </a:cubicBezTo>
                  <a:lnTo>
                    <a:pt x="298500" y="290629"/>
                  </a:lnTo>
                  <a:lnTo>
                    <a:pt x="421937" y="187053"/>
                  </a:lnTo>
                  <a:lnTo>
                    <a:pt x="576448" y="316710"/>
                  </a:lnTo>
                  <a:cubicBezTo>
                    <a:pt x="668350" y="260093"/>
                    <a:pt x="770824" y="222796"/>
                    <a:pt x="877617" y="207093"/>
                  </a:cubicBezTo>
                  <a:lnTo>
                    <a:pt x="912638" y="8452"/>
                  </a:lnTo>
                  <a:lnTo>
                    <a:pt x="1073772" y="8452"/>
                  </a:lnTo>
                  <a:lnTo>
                    <a:pt x="1108793" y="207093"/>
                  </a:lnTo>
                  <a:cubicBezTo>
                    <a:pt x="1215586" y="222796"/>
                    <a:pt x="1318060" y="260093"/>
                    <a:pt x="1409962" y="316710"/>
                  </a:cubicBez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5867" tIns="481817" rIns="415867" bIns="516557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/>
                <a:t>mobile financial services and higher speed data services</a:t>
              </a:r>
              <a:endParaRPr lang="en-JM" sz="1300" kern="12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3116322" y="5148038"/>
              <a:ext cx="1444662" cy="1444662"/>
            </a:xfrm>
            <a:custGeom>
              <a:avLst/>
              <a:gdLst>
                <a:gd name="connsiteX0" fmla="*/ 1080964 w 1444662"/>
                <a:gd name="connsiteY0" fmla="*/ 365896 h 1444662"/>
                <a:gd name="connsiteX1" fmla="*/ 1294100 w 1444662"/>
                <a:gd name="connsiteY1" fmla="*/ 301661 h 1444662"/>
                <a:gd name="connsiteX2" fmla="*/ 1372527 w 1444662"/>
                <a:gd name="connsiteY2" fmla="*/ 437499 h 1444662"/>
                <a:gd name="connsiteX3" fmla="*/ 1210329 w 1444662"/>
                <a:gd name="connsiteY3" fmla="*/ 589963 h 1444662"/>
                <a:gd name="connsiteX4" fmla="*/ 1210329 w 1444662"/>
                <a:gd name="connsiteY4" fmla="*/ 854699 h 1444662"/>
                <a:gd name="connsiteX5" fmla="*/ 1372527 w 1444662"/>
                <a:gd name="connsiteY5" fmla="*/ 1007163 h 1444662"/>
                <a:gd name="connsiteX6" fmla="*/ 1294100 w 1444662"/>
                <a:gd name="connsiteY6" fmla="*/ 1143001 h 1444662"/>
                <a:gd name="connsiteX7" fmla="*/ 1080964 w 1444662"/>
                <a:gd name="connsiteY7" fmla="*/ 1078766 h 1444662"/>
                <a:gd name="connsiteX8" fmla="*/ 851696 w 1444662"/>
                <a:gd name="connsiteY8" fmla="*/ 1211134 h 1444662"/>
                <a:gd name="connsiteX9" fmla="*/ 800757 w 1444662"/>
                <a:gd name="connsiteY9" fmla="*/ 1427833 h 1444662"/>
                <a:gd name="connsiteX10" fmla="*/ 643905 w 1444662"/>
                <a:gd name="connsiteY10" fmla="*/ 1427833 h 1444662"/>
                <a:gd name="connsiteX11" fmla="*/ 592966 w 1444662"/>
                <a:gd name="connsiteY11" fmla="*/ 1211134 h 1444662"/>
                <a:gd name="connsiteX12" fmla="*/ 363698 w 1444662"/>
                <a:gd name="connsiteY12" fmla="*/ 1078766 h 1444662"/>
                <a:gd name="connsiteX13" fmla="*/ 150562 w 1444662"/>
                <a:gd name="connsiteY13" fmla="*/ 1143001 h 1444662"/>
                <a:gd name="connsiteX14" fmla="*/ 72135 w 1444662"/>
                <a:gd name="connsiteY14" fmla="*/ 1007163 h 1444662"/>
                <a:gd name="connsiteX15" fmla="*/ 234333 w 1444662"/>
                <a:gd name="connsiteY15" fmla="*/ 854699 h 1444662"/>
                <a:gd name="connsiteX16" fmla="*/ 234333 w 1444662"/>
                <a:gd name="connsiteY16" fmla="*/ 589963 h 1444662"/>
                <a:gd name="connsiteX17" fmla="*/ 72135 w 1444662"/>
                <a:gd name="connsiteY17" fmla="*/ 437499 h 1444662"/>
                <a:gd name="connsiteX18" fmla="*/ 150562 w 1444662"/>
                <a:gd name="connsiteY18" fmla="*/ 301661 h 1444662"/>
                <a:gd name="connsiteX19" fmla="*/ 363698 w 1444662"/>
                <a:gd name="connsiteY19" fmla="*/ 365896 h 1444662"/>
                <a:gd name="connsiteX20" fmla="*/ 592966 w 1444662"/>
                <a:gd name="connsiteY20" fmla="*/ 233528 h 1444662"/>
                <a:gd name="connsiteX21" fmla="*/ 643905 w 1444662"/>
                <a:gd name="connsiteY21" fmla="*/ 16829 h 1444662"/>
                <a:gd name="connsiteX22" fmla="*/ 800757 w 1444662"/>
                <a:gd name="connsiteY22" fmla="*/ 16829 h 1444662"/>
                <a:gd name="connsiteX23" fmla="*/ 851696 w 1444662"/>
                <a:gd name="connsiteY23" fmla="*/ 233528 h 1444662"/>
                <a:gd name="connsiteX24" fmla="*/ 1080964 w 1444662"/>
                <a:gd name="connsiteY24" fmla="*/ 365896 h 1444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44662" h="1444662">
                  <a:moveTo>
                    <a:pt x="1080964" y="365896"/>
                  </a:moveTo>
                  <a:lnTo>
                    <a:pt x="1294100" y="301661"/>
                  </a:lnTo>
                  <a:lnTo>
                    <a:pt x="1372527" y="437499"/>
                  </a:lnTo>
                  <a:lnTo>
                    <a:pt x="1210329" y="589963"/>
                  </a:lnTo>
                  <a:cubicBezTo>
                    <a:pt x="1233840" y="676642"/>
                    <a:pt x="1233840" y="768020"/>
                    <a:pt x="1210329" y="854699"/>
                  </a:cubicBezTo>
                  <a:lnTo>
                    <a:pt x="1372527" y="1007163"/>
                  </a:lnTo>
                  <a:lnTo>
                    <a:pt x="1294100" y="1143001"/>
                  </a:lnTo>
                  <a:lnTo>
                    <a:pt x="1080964" y="1078766"/>
                  </a:lnTo>
                  <a:cubicBezTo>
                    <a:pt x="1017653" y="1142467"/>
                    <a:pt x="938518" y="1188156"/>
                    <a:pt x="851696" y="1211134"/>
                  </a:cubicBezTo>
                  <a:lnTo>
                    <a:pt x="800757" y="1427833"/>
                  </a:lnTo>
                  <a:lnTo>
                    <a:pt x="643905" y="1427833"/>
                  </a:lnTo>
                  <a:lnTo>
                    <a:pt x="592966" y="1211134"/>
                  </a:lnTo>
                  <a:cubicBezTo>
                    <a:pt x="506144" y="1188156"/>
                    <a:pt x="427009" y="1142467"/>
                    <a:pt x="363698" y="1078766"/>
                  </a:cubicBezTo>
                  <a:lnTo>
                    <a:pt x="150562" y="1143001"/>
                  </a:lnTo>
                  <a:lnTo>
                    <a:pt x="72135" y="1007163"/>
                  </a:lnTo>
                  <a:lnTo>
                    <a:pt x="234333" y="854699"/>
                  </a:lnTo>
                  <a:cubicBezTo>
                    <a:pt x="210822" y="768020"/>
                    <a:pt x="210822" y="676642"/>
                    <a:pt x="234333" y="589963"/>
                  </a:cubicBezTo>
                  <a:lnTo>
                    <a:pt x="72135" y="437499"/>
                  </a:lnTo>
                  <a:lnTo>
                    <a:pt x="150562" y="301661"/>
                  </a:lnTo>
                  <a:lnTo>
                    <a:pt x="363698" y="365896"/>
                  </a:lnTo>
                  <a:cubicBezTo>
                    <a:pt x="427009" y="302195"/>
                    <a:pt x="506144" y="256506"/>
                    <a:pt x="592966" y="233528"/>
                  </a:cubicBezTo>
                  <a:lnTo>
                    <a:pt x="643905" y="16829"/>
                  </a:lnTo>
                  <a:lnTo>
                    <a:pt x="800757" y="16829"/>
                  </a:lnTo>
                  <a:lnTo>
                    <a:pt x="851696" y="233528"/>
                  </a:lnTo>
                  <a:cubicBezTo>
                    <a:pt x="938518" y="256506"/>
                    <a:pt x="1017653" y="302195"/>
                    <a:pt x="1080964" y="365896"/>
                  </a:cubicBez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0208" tIns="382406" rIns="380208" bIns="38240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JM" sz="1300" kern="1200" dirty="0" smtClean="0"/>
                <a:t>24 Customer care</a:t>
              </a:r>
              <a:endParaRPr lang="en-JM" sz="1300" kern="1200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75368" y="4005963"/>
              <a:ext cx="1733596" cy="1733596"/>
            </a:xfrm>
            <a:custGeom>
              <a:avLst/>
              <a:gdLst>
                <a:gd name="connsiteX0" fmla="*/ 1059124 w 1415474"/>
                <a:gd name="connsiteY0" fmla="*/ 358504 h 1415474"/>
                <a:gd name="connsiteX1" fmla="*/ 1267954 w 1415474"/>
                <a:gd name="connsiteY1" fmla="*/ 295566 h 1415474"/>
                <a:gd name="connsiteX2" fmla="*/ 1344796 w 1415474"/>
                <a:gd name="connsiteY2" fmla="*/ 428660 h 1415474"/>
                <a:gd name="connsiteX3" fmla="*/ 1185876 w 1415474"/>
                <a:gd name="connsiteY3" fmla="*/ 578044 h 1415474"/>
                <a:gd name="connsiteX4" fmla="*/ 1185876 w 1415474"/>
                <a:gd name="connsiteY4" fmla="*/ 837431 h 1415474"/>
                <a:gd name="connsiteX5" fmla="*/ 1344796 w 1415474"/>
                <a:gd name="connsiteY5" fmla="*/ 986814 h 1415474"/>
                <a:gd name="connsiteX6" fmla="*/ 1267954 w 1415474"/>
                <a:gd name="connsiteY6" fmla="*/ 1119908 h 1415474"/>
                <a:gd name="connsiteX7" fmla="*/ 1059124 w 1415474"/>
                <a:gd name="connsiteY7" fmla="*/ 1056970 h 1415474"/>
                <a:gd name="connsiteX8" fmla="*/ 834488 w 1415474"/>
                <a:gd name="connsiteY8" fmla="*/ 1186664 h 1415474"/>
                <a:gd name="connsiteX9" fmla="*/ 784579 w 1415474"/>
                <a:gd name="connsiteY9" fmla="*/ 1398985 h 1415474"/>
                <a:gd name="connsiteX10" fmla="*/ 630895 w 1415474"/>
                <a:gd name="connsiteY10" fmla="*/ 1398985 h 1415474"/>
                <a:gd name="connsiteX11" fmla="*/ 580986 w 1415474"/>
                <a:gd name="connsiteY11" fmla="*/ 1186664 h 1415474"/>
                <a:gd name="connsiteX12" fmla="*/ 356350 w 1415474"/>
                <a:gd name="connsiteY12" fmla="*/ 1056970 h 1415474"/>
                <a:gd name="connsiteX13" fmla="*/ 147520 w 1415474"/>
                <a:gd name="connsiteY13" fmla="*/ 1119908 h 1415474"/>
                <a:gd name="connsiteX14" fmla="*/ 70678 w 1415474"/>
                <a:gd name="connsiteY14" fmla="*/ 986814 h 1415474"/>
                <a:gd name="connsiteX15" fmla="*/ 229598 w 1415474"/>
                <a:gd name="connsiteY15" fmla="*/ 837430 h 1415474"/>
                <a:gd name="connsiteX16" fmla="*/ 229598 w 1415474"/>
                <a:gd name="connsiteY16" fmla="*/ 578043 h 1415474"/>
                <a:gd name="connsiteX17" fmla="*/ 70678 w 1415474"/>
                <a:gd name="connsiteY17" fmla="*/ 428660 h 1415474"/>
                <a:gd name="connsiteX18" fmla="*/ 147520 w 1415474"/>
                <a:gd name="connsiteY18" fmla="*/ 295566 h 1415474"/>
                <a:gd name="connsiteX19" fmla="*/ 356350 w 1415474"/>
                <a:gd name="connsiteY19" fmla="*/ 358504 h 1415474"/>
                <a:gd name="connsiteX20" fmla="*/ 580986 w 1415474"/>
                <a:gd name="connsiteY20" fmla="*/ 228810 h 1415474"/>
                <a:gd name="connsiteX21" fmla="*/ 630895 w 1415474"/>
                <a:gd name="connsiteY21" fmla="*/ 16489 h 1415474"/>
                <a:gd name="connsiteX22" fmla="*/ 784579 w 1415474"/>
                <a:gd name="connsiteY22" fmla="*/ 16489 h 1415474"/>
                <a:gd name="connsiteX23" fmla="*/ 834488 w 1415474"/>
                <a:gd name="connsiteY23" fmla="*/ 228810 h 1415474"/>
                <a:gd name="connsiteX24" fmla="*/ 1059124 w 1415474"/>
                <a:gd name="connsiteY24" fmla="*/ 358504 h 1415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15474" h="1415474">
                  <a:moveTo>
                    <a:pt x="911065" y="358049"/>
                  </a:moveTo>
                  <a:lnTo>
                    <a:pt x="1062464" y="264281"/>
                  </a:lnTo>
                  <a:lnTo>
                    <a:pt x="1151193" y="353010"/>
                  </a:lnTo>
                  <a:lnTo>
                    <a:pt x="1057426" y="504409"/>
                  </a:lnTo>
                  <a:cubicBezTo>
                    <a:pt x="1093541" y="566521"/>
                    <a:pt x="1112461" y="637132"/>
                    <a:pt x="1112241" y="708981"/>
                  </a:cubicBezTo>
                  <a:lnTo>
                    <a:pt x="1269145" y="793212"/>
                  </a:lnTo>
                  <a:lnTo>
                    <a:pt x="1236668" y="914418"/>
                  </a:lnTo>
                  <a:lnTo>
                    <a:pt x="1058669" y="908911"/>
                  </a:lnTo>
                  <a:cubicBezTo>
                    <a:pt x="1022935" y="971245"/>
                    <a:pt x="971245" y="1022936"/>
                    <a:pt x="908911" y="1058669"/>
                  </a:cubicBezTo>
                  <a:lnTo>
                    <a:pt x="914418" y="1236668"/>
                  </a:lnTo>
                  <a:lnTo>
                    <a:pt x="793211" y="1269145"/>
                  </a:lnTo>
                  <a:lnTo>
                    <a:pt x="708981" y="1112240"/>
                  </a:lnTo>
                  <a:cubicBezTo>
                    <a:pt x="637132" y="1112461"/>
                    <a:pt x="566521" y="1093541"/>
                    <a:pt x="504409" y="1057425"/>
                  </a:cubicBezTo>
                  <a:lnTo>
                    <a:pt x="353010" y="1151193"/>
                  </a:lnTo>
                  <a:lnTo>
                    <a:pt x="264281" y="1062464"/>
                  </a:lnTo>
                  <a:lnTo>
                    <a:pt x="358048" y="911065"/>
                  </a:lnTo>
                  <a:cubicBezTo>
                    <a:pt x="321933" y="848953"/>
                    <a:pt x="303013" y="778342"/>
                    <a:pt x="303233" y="706493"/>
                  </a:cubicBezTo>
                  <a:lnTo>
                    <a:pt x="146329" y="622262"/>
                  </a:lnTo>
                  <a:lnTo>
                    <a:pt x="178806" y="501056"/>
                  </a:lnTo>
                  <a:lnTo>
                    <a:pt x="356805" y="506563"/>
                  </a:lnTo>
                  <a:cubicBezTo>
                    <a:pt x="392539" y="444229"/>
                    <a:pt x="444229" y="392538"/>
                    <a:pt x="506563" y="356805"/>
                  </a:cubicBezTo>
                  <a:lnTo>
                    <a:pt x="501056" y="178806"/>
                  </a:lnTo>
                  <a:lnTo>
                    <a:pt x="622263" y="146329"/>
                  </a:lnTo>
                  <a:lnTo>
                    <a:pt x="706493" y="303234"/>
                  </a:lnTo>
                  <a:cubicBezTo>
                    <a:pt x="778342" y="303013"/>
                    <a:pt x="848953" y="321933"/>
                    <a:pt x="911065" y="358049"/>
                  </a:cubicBezTo>
                  <a:close/>
                </a:path>
              </a:pathLst>
            </a:custGeom>
            <a:solidFill>
              <a:srgbClr val="CC006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6026" tIns="486026" rIns="486026" bIns="48602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/>
                <a:t>bill payment</a:t>
              </a:r>
              <a:endParaRPr lang="en-JM" sz="1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4495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 smtClean="0"/>
              <a:t>Innovation through excellence - Doing it better - Does it work?</a:t>
            </a:r>
            <a:endParaRPr lang="en-JM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9781" y="1871381"/>
            <a:ext cx="8037020" cy="417295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 offer 4G in 30 markets and we hold the number one mobile market position in 21 </a:t>
            </a:r>
            <a:r>
              <a:rPr lang="en-US" dirty="0" smtClean="0"/>
              <a:t>markets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mobile subscriber market share of more than 50% in 20 </a:t>
            </a:r>
            <a:r>
              <a:rPr lang="en-US" dirty="0" smtClean="0"/>
              <a:t>markets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Digicel </a:t>
            </a:r>
            <a:r>
              <a:rPr lang="en-US" dirty="0"/>
              <a:t>launched mobile services in Jamaica, our first market, in 2001 and became the market leader there within 15 months of launch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Our </a:t>
            </a:r>
            <a:r>
              <a:rPr lang="en-US" dirty="0"/>
              <a:t>mobile subscriber base has grown from 0.4 million as of March 31, 2002 to 13.6 million subscribers as of March 31, 2015, representing a compound annual growth rate CAGR of 32.3%.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xmlns="" val="2764957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9781" y="2601532"/>
            <a:ext cx="8037020" cy="3665704"/>
          </a:xfrm>
        </p:spPr>
        <p:txBody>
          <a:bodyPr/>
          <a:lstStyle/>
          <a:p>
            <a:r>
              <a:rPr lang="en-JM" sz="1600" dirty="0" smtClean="0"/>
              <a:t>Low copper penetration – low historical levels of investment</a:t>
            </a:r>
          </a:p>
          <a:p>
            <a:endParaRPr lang="en-JM" sz="1600" dirty="0"/>
          </a:p>
          <a:p>
            <a:r>
              <a:rPr lang="en-JM" sz="1600" dirty="0" smtClean="0"/>
              <a:t>Copper isn’t future proof – the way forward is fibre</a:t>
            </a:r>
          </a:p>
          <a:p>
            <a:endParaRPr lang="en-JM" sz="1600" dirty="0"/>
          </a:p>
          <a:p>
            <a:r>
              <a:rPr lang="en-JM" sz="1600" dirty="0" smtClean="0"/>
              <a:t>Deployment of a GPON based FTTH network advanced in Trinidad &amp; Tobago, Jamaica and Barbados.</a:t>
            </a:r>
          </a:p>
          <a:p>
            <a:endParaRPr lang="en-JM" sz="1600" dirty="0"/>
          </a:p>
          <a:p>
            <a:r>
              <a:rPr lang="en-JM" sz="1600" dirty="0"/>
              <a:t>$120m spend on FTTH in FY 2014/15</a:t>
            </a:r>
          </a:p>
          <a:p>
            <a:endParaRPr lang="en-JM" sz="1600" dirty="0" smtClean="0"/>
          </a:p>
          <a:p>
            <a:r>
              <a:rPr lang="en-JM" sz="1600" dirty="0" smtClean="0"/>
              <a:t>Already there are over 260,000 homes passed</a:t>
            </a:r>
          </a:p>
          <a:p>
            <a:endParaRPr lang="en-JM" sz="1600" dirty="0"/>
          </a:p>
          <a:p>
            <a:endParaRPr lang="en-JM" sz="1600" dirty="0"/>
          </a:p>
          <a:p>
            <a:r>
              <a:rPr lang="en-JM" sz="1600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3251" y="1100235"/>
            <a:ext cx="7251955" cy="635035"/>
          </a:xfrm>
        </p:spPr>
        <p:txBody>
          <a:bodyPr/>
          <a:lstStyle/>
          <a:p>
            <a:r>
              <a:rPr lang="en-US" dirty="0" smtClean="0"/>
              <a:t>Broadband Innovation </a:t>
            </a:r>
            <a:br>
              <a:rPr lang="en-US" dirty="0" smtClean="0"/>
            </a:br>
            <a:r>
              <a:rPr lang="en-US" dirty="0" smtClean="0"/>
              <a:t>FTTH – part of the Total Communications jigsaw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147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9781" y="2319004"/>
            <a:ext cx="8037020" cy="24544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JM" dirty="0" smtClean="0"/>
              <a:t>VoIP – replacement for copper based PSTN but all of the PSTN functionality including emergency access, cross net access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JM" dirty="0" smtClean="0">
                <a:solidFill>
                  <a:srgbClr val="FF0000"/>
                </a:solidFill>
              </a:rPr>
              <a:t>WhatsApp, Viber</a:t>
            </a:r>
          </a:p>
          <a:p>
            <a:pPr>
              <a:buFont typeface="Wingdings" panose="05000000000000000000" pitchFamily="2" charset="2"/>
              <a:buChar char="Ø"/>
            </a:pPr>
            <a:endParaRPr lang="en-JM" dirty="0"/>
          </a:p>
          <a:p>
            <a:pPr>
              <a:buFont typeface="Wingdings" panose="05000000000000000000" pitchFamily="2" charset="2"/>
              <a:buChar char="Ø"/>
            </a:pPr>
            <a:r>
              <a:rPr lang="en-JM" dirty="0" smtClean="0"/>
              <a:t>IPTV – subscription TV &amp; VOD – competition for Cable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JM" dirty="0" smtClean="0">
                <a:solidFill>
                  <a:srgbClr val="FF0000"/>
                </a:solidFill>
              </a:rPr>
              <a:t>Hulu, Netflix</a:t>
            </a:r>
          </a:p>
          <a:p>
            <a:pPr>
              <a:buFont typeface="Wingdings" panose="05000000000000000000" pitchFamily="2" charset="2"/>
              <a:buChar char="Ø"/>
            </a:pPr>
            <a:endParaRPr lang="en-JM" dirty="0"/>
          </a:p>
          <a:p>
            <a:pPr>
              <a:buFont typeface="Wingdings" panose="05000000000000000000" pitchFamily="2" charset="2"/>
              <a:buChar char="Ø"/>
            </a:pPr>
            <a:r>
              <a:rPr lang="en-JM" dirty="0" smtClean="0"/>
              <a:t>Content rights and DRM – </a:t>
            </a:r>
            <a:r>
              <a:rPr lang="en-JM" dirty="0" err="1" smtClean="0"/>
              <a:t>Rdio</a:t>
            </a:r>
            <a:r>
              <a:rPr lang="en-JM" dirty="0" smtClean="0"/>
              <a:t>, </a:t>
            </a:r>
            <a:r>
              <a:rPr lang="en-JM" dirty="0" err="1" smtClean="0"/>
              <a:t>SportsMax</a:t>
            </a:r>
            <a:r>
              <a:rPr lang="en-JM" dirty="0" smtClean="0"/>
              <a:t>, exclusive TV content, </a:t>
            </a:r>
            <a:r>
              <a:rPr lang="en-US" dirty="0" smtClean="0"/>
              <a:t>Loop</a:t>
            </a:r>
            <a:endParaRPr lang="en-JM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JM" dirty="0" smtClean="0">
                <a:solidFill>
                  <a:srgbClr val="FF0000"/>
                </a:solidFill>
              </a:rPr>
              <a:t>iTunes, HBO original programming </a:t>
            </a:r>
          </a:p>
          <a:p>
            <a:pPr>
              <a:buFont typeface="Wingdings" panose="05000000000000000000" pitchFamily="2" charset="2"/>
              <a:buChar char="Ø"/>
            </a:pPr>
            <a:endParaRPr lang="en-JM" dirty="0"/>
          </a:p>
          <a:p>
            <a:pPr>
              <a:buFont typeface="Wingdings" panose="05000000000000000000" pitchFamily="2" charset="2"/>
              <a:buChar char="Ø"/>
            </a:pPr>
            <a:r>
              <a:rPr lang="en-JM" dirty="0" smtClean="0"/>
              <a:t>Cloud - </a:t>
            </a:r>
            <a:r>
              <a:rPr lang="en-JM" dirty="0"/>
              <a:t>Digicel </a:t>
            </a:r>
            <a:r>
              <a:rPr lang="en-JM" dirty="0" smtClean="0"/>
              <a:t>Space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JM" dirty="0" smtClean="0">
                <a:solidFill>
                  <a:srgbClr val="FF0000"/>
                </a:solidFill>
              </a:rPr>
              <a:t>Google Cloud Storage</a:t>
            </a:r>
            <a:endParaRPr lang="en-JM" dirty="0"/>
          </a:p>
          <a:p>
            <a:pPr>
              <a:buFont typeface="Wingdings" panose="05000000000000000000" pitchFamily="2" charset="2"/>
              <a:buChar char="Ø"/>
            </a:pPr>
            <a:endParaRPr lang="en-JM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JM" dirty="0" smtClean="0"/>
          </a:p>
          <a:p>
            <a:pPr marL="457200" lvl="1" indent="0">
              <a:buNone/>
            </a:pPr>
            <a:endParaRPr lang="en-JM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9781" y="759542"/>
            <a:ext cx="6377744" cy="635035"/>
          </a:xfrm>
        </p:spPr>
        <p:txBody>
          <a:bodyPr/>
          <a:lstStyle/>
          <a:p>
            <a:r>
              <a:rPr lang="en-JM" dirty="0" smtClean="0"/>
              <a:t>The Challenge – What do you use broadband for? adopting/adapting existing technologies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xmlns="" val="188451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0721" y="432043"/>
            <a:ext cx="6377744" cy="635035"/>
          </a:xfrm>
        </p:spPr>
        <p:txBody>
          <a:bodyPr/>
          <a:lstStyle/>
          <a:p>
            <a:r>
              <a:rPr lang="en-JM" dirty="0" smtClean="0"/>
              <a:t>An unfair race</a:t>
            </a:r>
            <a:endParaRPr lang="en-JM" dirty="0"/>
          </a:p>
        </p:txBody>
      </p:sp>
      <p:pic>
        <p:nvPicPr>
          <p:cNvPr id="2056" name="Picture 8" descr="http://cdn.xl.thumbs.canstockphoto.com/canstock222645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36" y="2746577"/>
            <a:ext cx="3414757" cy="369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thumb1.shutterstock.com/thumb_small/773554/122243800/stock-photo--d-people-man-person-running-1222438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0299" y="2923134"/>
            <a:ext cx="1968285" cy="3016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19948" y="3907279"/>
            <a:ext cx="495945" cy="25234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/>
          </a:p>
        </p:txBody>
      </p:sp>
      <p:sp>
        <p:nvSpPr>
          <p:cNvPr id="6" name="Rectangle 5"/>
          <p:cNvSpPr/>
          <p:nvPr/>
        </p:nvSpPr>
        <p:spPr>
          <a:xfrm>
            <a:off x="843597" y="6008070"/>
            <a:ext cx="2380050" cy="5012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/>
          </a:p>
        </p:txBody>
      </p:sp>
      <p:sp>
        <p:nvSpPr>
          <p:cNvPr id="2" name="Rectangle 1"/>
          <p:cNvSpPr/>
          <p:nvPr/>
        </p:nvSpPr>
        <p:spPr>
          <a:xfrm>
            <a:off x="2362035" y="4449903"/>
            <a:ext cx="966429" cy="127920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Regula</a:t>
            </a:r>
            <a:r>
              <a:rPr lang="en-US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tio</a:t>
            </a:r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</a:t>
            </a:r>
          </a:p>
        </p:txBody>
      </p:sp>
      <p:sp>
        <p:nvSpPr>
          <p:cNvPr id="8" name="Rectangle 7"/>
          <p:cNvSpPr/>
          <p:nvPr/>
        </p:nvSpPr>
        <p:spPr>
          <a:xfrm>
            <a:off x="5733968" y="2316113"/>
            <a:ext cx="433952" cy="4166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/>
          </a:p>
        </p:txBody>
      </p:sp>
      <p:sp>
        <p:nvSpPr>
          <p:cNvPr id="9" name="TextBox 8"/>
          <p:cNvSpPr txBox="1"/>
          <p:nvPr/>
        </p:nvSpPr>
        <p:spPr>
          <a:xfrm>
            <a:off x="440569" y="2221523"/>
            <a:ext cx="110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JM" dirty="0" smtClean="0"/>
              <a:t>Telco Network Operator</a:t>
            </a:r>
            <a:endParaRPr lang="en-JM" dirty="0"/>
          </a:p>
        </p:txBody>
      </p:sp>
      <p:sp>
        <p:nvSpPr>
          <p:cNvPr id="13" name="TextBox 12"/>
          <p:cNvSpPr txBox="1"/>
          <p:nvPr/>
        </p:nvSpPr>
        <p:spPr>
          <a:xfrm>
            <a:off x="4240834" y="2547549"/>
            <a:ext cx="1430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JM" dirty="0" smtClean="0"/>
              <a:t>OTT Operator </a:t>
            </a:r>
            <a:endParaRPr lang="en-JM" dirty="0"/>
          </a:p>
        </p:txBody>
      </p:sp>
      <p:pic>
        <p:nvPicPr>
          <p:cNvPr id="1026" name="Picture 2" descr="http://www.graphicdesignbasics.com/imagesvr_ce/graphicdesign/uploadedfiles/2010/02/open-do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82145" y="2496614"/>
            <a:ext cx="1626760" cy="344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629994" y="1688461"/>
            <a:ext cx="228318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Converged Services</a:t>
            </a:r>
            <a:endParaRPr lang="en-US" sz="20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0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cel Powerpoint Template Oct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6676</TotalTime>
  <Words>624</Words>
  <Application>Microsoft Office PowerPoint</Application>
  <PresentationFormat>On-screen Show (4:3)</PresentationFormat>
  <Paragraphs>110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Digicel Powerpoint Template Oct 2012</vt:lpstr>
      <vt:lpstr>The Innovation Edge</vt:lpstr>
      <vt:lpstr> What is Innovation?</vt:lpstr>
      <vt:lpstr>Innovation by Operators</vt:lpstr>
      <vt:lpstr>The Innovation Edge – Innovation through excellence</vt:lpstr>
      <vt:lpstr>Digicel’s experience</vt:lpstr>
      <vt:lpstr>Innovation through excellence - Doing it better - Does it work?</vt:lpstr>
      <vt:lpstr>Broadband Innovation  FTTH – part of the Total Communications jigsaw</vt:lpstr>
      <vt:lpstr>The Challenge – What do you use broadband for? adopting/adapting existing technologies</vt:lpstr>
      <vt:lpstr>An unfair race</vt:lpstr>
      <vt:lpstr>Immediate Challenges</vt:lpstr>
      <vt:lpstr>Regulators need to Innovate too</vt:lpstr>
      <vt:lpstr>What we need</vt:lpstr>
      <vt:lpstr>END</vt:lpstr>
    </vt:vector>
  </TitlesOfParts>
  <Company>digicelgroup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Aileen Corrigan</dc:creator>
  <cp:lastModifiedBy>Teresa</cp:lastModifiedBy>
  <cp:revision>277</cp:revision>
  <dcterms:created xsi:type="dcterms:W3CDTF">2012-10-04T19:23:37Z</dcterms:created>
  <dcterms:modified xsi:type="dcterms:W3CDTF">2015-07-28T11:48:31Z</dcterms:modified>
</cp:coreProperties>
</file>