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7"/>
  </p:notesMasterIdLst>
  <p:handoutMasterIdLst>
    <p:handoutMasterId r:id="rId8"/>
  </p:handoutMasterIdLst>
  <p:sldIdLst>
    <p:sldId id="256" r:id="rId2"/>
    <p:sldId id="269" r:id="rId3"/>
    <p:sldId id="277" r:id="rId4"/>
    <p:sldId id="278" r:id="rId5"/>
    <p:sldId id="279" r:id="rId6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6975" autoAdjust="0"/>
  </p:normalViewPr>
  <p:slideViewPr>
    <p:cSldViewPr>
      <p:cViewPr>
        <p:scale>
          <a:sx n="80" d="100"/>
          <a:sy n="80" d="100"/>
        </p:scale>
        <p:origin x="-864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6" y="28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DE1141-C5B7-4367-9240-7DE90ECEAE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24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66622D-0FF3-41EE-AD7E-474F515AC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78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437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44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87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6CDA5-E559-4581-ADB7-ECAD8C9343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CB0EE-DE2C-4304-804D-46B8FAB7AA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4D446-B9D3-4827-BBD9-AB19715233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96FC1-2F7E-4D48-9711-8978D1DD1D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06BE7-A51E-4202-A316-B78DDCF5B6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B1862-8059-4165-B378-E5B62E90F5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7/26/2015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90C92-DD6A-4B53-BCBA-128780C7EB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7/26/2015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A1BF7-B002-41EA-9F02-9FBC1C5F67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7/26/2015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56C4A-46CA-4D20-8C48-EB885C53C6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15993-412C-4B8F-9865-9D268341D6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DDFD-9A26-414D-A887-E52C0207F6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3405E62-7A3F-453B-A33C-6D9597F1C4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2.jpg@01CBD2A5.BDFE2F6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848600" cy="1752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smtClean="0"/>
              <a:t>Corporate Social Responsibility Committee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924800" cy="1981200"/>
          </a:xfrm>
        </p:spPr>
        <p:txBody>
          <a:bodyPr/>
          <a:lstStyle/>
          <a:p>
            <a:pPr eaLnBrk="1" hangingPunct="1"/>
            <a:r>
              <a:rPr lang="en-US" dirty="0" smtClean="0"/>
              <a:t>Julian Wilkins</a:t>
            </a:r>
          </a:p>
          <a:p>
            <a:pPr eaLnBrk="1" hangingPunct="1"/>
            <a:r>
              <a:rPr lang="en-US" dirty="0" smtClean="0"/>
              <a:t>Chairman – CSR Committee </a:t>
            </a:r>
          </a:p>
          <a:p>
            <a:pPr eaLnBrk="1" hangingPunct="1"/>
            <a:r>
              <a:rPr lang="en-US" dirty="0" smtClean="0"/>
              <a:t>July 2015</a:t>
            </a:r>
          </a:p>
        </p:txBody>
      </p:sp>
      <p:pic>
        <p:nvPicPr>
          <p:cNvPr id="7" name="Picture 6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752600"/>
            <a:ext cx="7010400" cy="4114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/>
          </a:p>
          <a:p>
            <a:pPr marL="0" indent="0" eaLnBrk="1" hangingPunct="1">
              <a:buNone/>
            </a:pPr>
            <a:r>
              <a:rPr lang="en-US" sz="1800" b="1" dirty="0" smtClean="0"/>
              <a:t>Core team </a:t>
            </a:r>
            <a:r>
              <a:rPr lang="en-US" sz="1800" b="1" dirty="0"/>
              <a:t>members </a:t>
            </a:r>
            <a:r>
              <a:rPr lang="en-US" sz="1800" b="1" dirty="0" smtClean="0"/>
              <a:t> </a:t>
            </a:r>
            <a:endParaRPr lang="en-US" sz="1800" b="1" dirty="0"/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Carmen Ramlal (CANTO)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Jonelle Jones (Basel Convention Regional Centre for the Caribbean)</a:t>
            </a:r>
            <a:endParaRPr lang="en-US" sz="1600" dirty="0"/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Wendy </a:t>
            </a:r>
            <a:r>
              <a:rPr lang="en-US" sz="1600" dirty="0"/>
              <a:t>McDonald </a:t>
            </a:r>
            <a:r>
              <a:rPr lang="en-US" sz="1600" dirty="0" smtClean="0"/>
              <a:t>(Columbus Communications, Trinidad)</a:t>
            </a:r>
            <a:endParaRPr lang="en-US" sz="1600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en-US" sz="1600" dirty="0" smtClean="0"/>
              <a:t>Vydia </a:t>
            </a:r>
            <a:r>
              <a:rPr lang="en-US" sz="1600" dirty="0"/>
              <a:t>Bhagan (</a:t>
            </a:r>
            <a:r>
              <a:rPr lang="en-US" sz="1600" dirty="0" smtClean="0"/>
              <a:t>TSTT, </a:t>
            </a:r>
            <a:r>
              <a:rPr lang="en-US" sz="1600" dirty="0"/>
              <a:t>T</a:t>
            </a:r>
            <a:r>
              <a:rPr lang="en-US" sz="1600" dirty="0" smtClean="0"/>
              <a:t>rinidad)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US" sz="1600" dirty="0" smtClean="0"/>
              <a:t>Gervon Abraham (TSTT, Trinidad)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US" sz="1600" dirty="0" smtClean="0"/>
              <a:t>Bill Brown (Shields, USA)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/>
              <a:t>Ryan </a:t>
            </a:r>
            <a:r>
              <a:rPr lang="en-US" sz="1600" dirty="0" smtClean="0"/>
              <a:t>Wijngaarde  (Regulator, St. Maarten)</a:t>
            </a:r>
          </a:p>
          <a:p>
            <a:pPr marL="301943" lvl="1" indent="0" eaLnBrk="1" hangingPunct="1">
              <a:buNone/>
            </a:pPr>
            <a:endParaRPr lang="en-US" sz="1600" dirty="0" smtClean="0"/>
          </a:p>
          <a:p>
            <a:pPr lvl="1" eaLnBrk="1" hangingPunct="1">
              <a:buFont typeface="Wingdings" pitchFamily="2" charset="2"/>
              <a:buChar char="q"/>
            </a:pPr>
            <a:endParaRPr lang="en-US" sz="1600" dirty="0"/>
          </a:p>
          <a:p>
            <a:pPr marL="301943" lvl="1" indent="0" eaLnBrk="1" hangingPunct="1">
              <a:buNone/>
            </a:pPr>
            <a:r>
              <a:rPr lang="en-US" sz="1600" smtClean="0"/>
              <a:t>9 </a:t>
            </a:r>
            <a:r>
              <a:rPr lang="en-US" sz="1600" dirty="0" smtClean="0"/>
              <a:t>persons attended</a:t>
            </a:r>
            <a:endParaRPr lang="en-US" sz="1600" dirty="0"/>
          </a:p>
          <a:p>
            <a:pPr marL="301943" lvl="1" indent="0" eaLnBrk="1" hangingPunct="1">
              <a:buNone/>
            </a:pPr>
            <a:endParaRPr lang="en-US" sz="1600" dirty="0"/>
          </a:p>
          <a:p>
            <a:pPr marL="0" indent="0" eaLnBrk="1" hangingPunct="1">
              <a:buNone/>
            </a:pPr>
            <a:r>
              <a:rPr lang="en-US" sz="1800" dirty="0" smtClean="0"/>
              <a:t> </a:t>
            </a:r>
          </a:p>
          <a:p>
            <a:pPr marL="571500" indent="-571500" eaLnBrk="1" hangingPunct="1">
              <a:buNone/>
            </a:pPr>
            <a:endParaRPr lang="en-US" sz="2600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34FDC-5397-40DE-A886-C2E5F57DB5A6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52717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Team </a:t>
            </a:r>
            <a:r>
              <a:rPr lang="en-US" dirty="0"/>
              <a:t>m</a:t>
            </a:r>
            <a:r>
              <a:rPr lang="en-US" dirty="0" smtClean="0"/>
              <a:t>embers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477000" y="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7010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/>
              <a:t> </a:t>
            </a:r>
            <a:endParaRPr lang="en-US" sz="1600" dirty="0" smtClean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/>
              <a:t>I</a:t>
            </a:r>
            <a:r>
              <a:rPr lang="en-US" sz="1800" dirty="0" smtClean="0"/>
              <a:t>dentifying </a:t>
            </a:r>
            <a:r>
              <a:rPr lang="en-US" sz="1800" dirty="0"/>
              <a:t>and addressing CSR issues related to telecoms/ICT and trends globally and within the </a:t>
            </a:r>
            <a:r>
              <a:rPr lang="en-US" sz="1800" dirty="0" smtClean="0"/>
              <a:t>region;</a:t>
            </a:r>
            <a:endParaRPr lang="en-US" sz="1800" dirty="0"/>
          </a:p>
          <a:p>
            <a:pPr lvl="0">
              <a:buFont typeface="Wingdings" pitchFamily="2" charset="2"/>
              <a:buChar char="q"/>
            </a:pPr>
            <a:r>
              <a:rPr lang="en-US" sz="1800" dirty="0"/>
              <a:t>R</a:t>
            </a:r>
            <a:r>
              <a:rPr lang="en-US" sz="1800" dirty="0" smtClean="0"/>
              <a:t>esearching</a:t>
            </a:r>
            <a:r>
              <a:rPr lang="en-US" sz="1800" dirty="0"/>
              <a:t>, identifying and promoting CSR best practices among the CANTO </a:t>
            </a:r>
            <a:r>
              <a:rPr lang="en-US" sz="1800" dirty="0" smtClean="0"/>
              <a:t>membership;</a:t>
            </a:r>
            <a:endParaRPr lang="en-US" sz="1800" dirty="0"/>
          </a:p>
          <a:p>
            <a:pPr lvl="0">
              <a:buFont typeface="Wingdings" pitchFamily="2" charset="2"/>
              <a:buChar char="q"/>
            </a:pPr>
            <a:r>
              <a:rPr lang="en-US" sz="1800" dirty="0"/>
              <a:t>H</a:t>
            </a:r>
            <a:r>
              <a:rPr lang="en-US" sz="1800" dirty="0" smtClean="0"/>
              <a:t>ighlighting </a:t>
            </a:r>
            <a:r>
              <a:rPr lang="en-US" sz="1800" dirty="0"/>
              <a:t>existing and identifying prospective CSR projects in </a:t>
            </a:r>
            <a:r>
              <a:rPr lang="en-US" sz="1800" dirty="0" smtClean="0"/>
              <a:t>region;</a:t>
            </a:r>
            <a:endParaRPr lang="en-US" sz="1800" dirty="0"/>
          </a:p>
          <a:p>
            <a:pPr lvl="0">
              <a:buFont typeface="Wingdings" pitchFamily="2" charset="2"/>
              <a:buChar char="q"/>
            </a:pPr>
            <a:r>
              <a:rPr lang="en-US" sz="1800" dirty="0"/>
              <a:t>H</a:t>
            </a:r>
            <a:r>
              <a:rPr lang="en-US" sz="1800" dirty="0" smtClean="0"/>
              <a:t>ighlight </a:t>
            </a:r>
            <a:r>
              <a:rPr lang="en-US" sz="1800" dirty="0"/>
              <a:t>people with disabilities and their limited access to telecom/ ICTs; identify best practices among CANTO members and in the </a:t>
            </a:r>
            <a:r>
              <a:rPr lang="en-US" sz="1800" dirty="0" smtClean="0"/>
              <a:t>region.</a:t>
            </a: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 smtClean="0"/>
              <a:t>Terms of Reference for CSR Committee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825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7010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/>
              <a:t> </a:t>
            </a:r>
            <a:endParaRPr lang="en-US" sz="1600" dirty="0" smtClean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Monthly conference calls and  face-to-face meetings;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Great support from Jonelle Rene Jones – Basel Convention Regional Centre - presenting on Tuesday; 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MOU – CANTO and the Basel Convention Regional Centre; 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Working on second draft paper – take back </a:t>
            </a:r>
            <a:r>
              <a:rPr lang="en-US" sz="1800" dirty="0" err="1" smtClean="0"/>
              <a:t>programmes</a:t>
            </a:r>
            <a:r>
              <a:rPr lang="en-US" sz="1800" dirty="0" smtClean="0"/>
              <a:t> in the Caribbean. </a:t>
            </a:r>
          </a:p>
          <a:p>
            <a:pPr>
              <a:buFont typeface="Wingdings" pitchFamily="2" charset="2"/>
              <a:buChar char="q"/>
            </a:pP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 smtClean="0"/>
              <a:t>Activities over the last 6 months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334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7010400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1800" dirty="0" smtClean="0"/>
              <a:t> </a:t>
            </a:r>
            <a:endParaRPr lang="en-US" sz="1600" dirty="0" smtClean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Face to face and monthly conference calls;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Complete the second CSR paper (take back </a:t>
            </a:r>
            <a:r>
              <a:rPr lang="en-US" sz="1800" dirty="0" err="1" smtClean="0"/>
              <a:t>programmes</a:t>
            </a:r>
            <a:r>
              <a:rPr lang="en-US" sz="1800" dirty="0" smtClean="0"/>
              <a:t>) circulate to members and place on website;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Continue to build the partnership; work closely with the Basel Convention </a:t>
            </a:r>
            <a:r>
              <a:rPr lang="en-US" sz="1800" dirty="0"/>
              <a:t>Regional </a:t>
            </a:r>
            <a:r>
              <a:rPr lang="en-US" sz="1800" dirty="0" smtClean="0"/>
              <a:t>Centre (BCRC) to identify potential CSR projects; </a:t>
            </a:r>
            <a:r>
              <a:rPr lang="en-US" sz="1800" dirty="0" err="1" smtClean="0"/>
              <a:t>utilise</a:t>
            </a:r>
            <a:r>
              <a:rPr lang="en-US" sz="1800" dirty="0" smtClean="0"/>
              <a:t> technical expertise at BCRC;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CANTO has been invited by the Ministry of Science in Trinidad and Tobago to join a new committee that’s being established on a national level – the E-Waste Technical Steering Committee.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Hazardous Waste training – 2016 in partnership with BCRC.</a:t>
            </a: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 smtClean="0"/>
              <a:t>Activities for the next 6 months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696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3034</TotalTime>
  <Words>306</Words>
  <Application>Microsoft Office PowerPoint</Application>
  <PresentationFormat>On-screen Show (4:3)</PresentationFormat>
  <Paragraphs>75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  Corporate Social Responsibility Committee </vt:lpstr>
      <vt:lpstr> Team members</vt:lpstr>
      <vt:lpstr>Terms of Reference for CSR Committee</vt:lpstr>
      <vt:lpstr>Activities over the last 6 months</vt:lpstr>
      <vt:lpstr>Activities for the next 6 months</vt:lpstr>
    </vt:vector>
  </TitlesOfParts>
  <Company>TSTT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&amp; Emerging Technologies Committee</dc:title>
  <dc:creator>TSTT</dc:creator>
  <cp:lastModifiedBy>Julian Wilkins</cp:lastModifiedBy>
  <cp:revision>196</cp:revision>
  <cp:lastPrinted>2013-07-10T21:01:57Z</cp:lastPrinted>
  <dcterms:created xsi:type="dcterms:W3CDTF">2006-01-30T17:41:40Z</dcterms:created>
  <dcterms:modified xsi:type="dcterms:W3CDTF">2015-07-26T18:07:28Z</dcterms:modified>
</cp:coreProperties>
</file>