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7" r:id="rId5"/>
    <p:sldId id="264" r:id="rId6"/>
    <p:sldId id="258" r:id="rId7"/>
    <p:sldId id="272" r:id="rId8"/>
    <p:sldId id="261" r:id="rId9"/>
    <p:sldId id="262" r:id="rId10"/>
    <p:sldId id="266" r:id="rId11"/>
    <p:sldId id="267" r:id="rId12"/>
    <p:sldId id="268" r:id="rId13"/>
    <p:sldId id="270" r:id="rId14"/>
    <p:sldId id="269" r:id="rId15"/>
    <p:sldId id="271" r:id="rId16"/>
    <p:sldId id="263" r:id="rId1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3A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68" autoAdjust="0"/>
    <p:restoredTop sz="94676" autoAdjust="0"/>
  </p:normalViewPr>
  <p:slideViewPr>
    <p:cSldViewPr snapToGrid="0" snapToObjects="1">
      <p:cViewPr>
        <p:scale>
          <a:sx n="75" d="100"/>
          <a:sy n="75" d="100"/>
        </p:scale>
        <p:origin x="-955" y="3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Digicel PPT Master Cover Bkg.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4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507009"/>
            <a:ext cx="7772400" cy="1470025"/>
          </a:xfrm>
        </p:spPr>
        <p:txBody>
          <a:bodyPr/>
          <a:lstStyle>
            <a:lvl1pPr>
              <a:defRPr b="0"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29610"/>
            <a:ext cx="7086600" cy="900862"/>
          </a:xfrm>
        </p:spPr>
        <p:txBody>
          <a:bodyPr/>
          <a:lstStyle>
            <a:lvl1pPr marL="0" indent="0" algn="l">
              <a:buNone/>
              <a:defRPr baseline="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9"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150813" y="5485394"/>
            <a:ext cx="1746608" cy="1379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Tree>
    <p:extLst>
      <p:ext uri="{BB962C8B-B14F-4D97-AF65-F5344CB8AC3E}">
        <p14:creationId xmlns:p14="http://schemas.microsoft.com/office/powerpoint/2010/main" val="42534764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50813" y="5485394"/>
            <a:ext cx="1746608" cy="1379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userDrawn="1"/>
        </p:nvSpPr>
        <p:spPr>
          <a:xfrm>
            <a:off x="4777482" y="-10274"/>
            <a:ext cx="4366518" cy="2085654"/>
          </a:xfrm>
          <a:prstGeom prst="rect">
            <a:avLst/>
          </a:prstGeom>
          <a:solidFill>
            <a:schemeClr val="bg1"/>
          </a:solidFill>
        </p:spPr>
        <p:txBody>
          <a:bodyPr wrap="square" rtlCol="0">
            <a:spAutoFit/>
          </a:bodyPr>
          <a:lstStyle/>
          <a:p>
            <a:endParaRPr lang="en-US" dirty="0"/>
          </a:p>
        </p:txBody>
      </p:sp>
      <p:pic>
        <p:nvPicPr>
          <p:cNvPr id="11" name="Picture 6" descr="Digicel PPT Master Body Bkg.jpg"/>
          <p:cNvPicPr>
            <a:picLocks noChangeAspect="1"/>
          </p:cNvPicPr>
          <p:nvPr userDrawn="1"/>
        </p:nvPicPr>
        <p:blipFill rotWithShape="1">
          <a:blip r:embed="rId3">
            <a:extLst>
              <a:ext uri="{28A0092B-C50C-407E-A947-70E740481C1C}">
                <a14:useLocalDpi xmlns:a14="http://schemas.microsoft.com/office/drawing/2010/main" val="0"/>
              </a:ext>
            </a:extLst>
          </a:blip>
          <a:srcRect l="74719" b="81742"/>
          <a:stretch/>
        </p:blipFill>
        <p:spPr bwMode="auto">
          <a:xfrm>
            <a:off x="6832315" y="22557"/>
            <a:ext cx="2311685" cy="1249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649781" y="1229244"/>
            <a:ext cx="8037020" cy="5037992"/>
          </a:xfrm>
        </p:spPr>
        <p:txBody>
          <a:bodyPr/>
          <a:lstStyle>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hasCustomPrompt="1"/>
          </p:nvPr>
        </p:nvSpPr>
        <p:spPr>
          <a:xfrm>
            <a:off x="649781" y="442025"/>
            <a:ext cx="6377744" cy="635035"/>
          </a:xfrm>
        </p:spPr>
        <p:txBody>
          <a:bodyPr>
            <a:noAutofit/>
          </a:bodyPr>
          <a:lstStyle>
            <a:lvl1pPr>
              <a:defRPr sz="3200" baseline="0">
                <a:latin typeface="+mj-lt"/>
              </a:defRPr>
            </a:lvl1pPr>
          </a:lstStyle>
          <a:p>
            <a:r>
              <a:rPr lang="en-US" dirty="0" smtClean="0"/>
              <a:t>Click to edit Headline</a:t>
            </a:r>
            <a:endParaRPr lang="en-US" dirty="0"/>
          </a:p>
        </p:txBody>
      </p:sp>
    </p:spTree>
    <p:extLst>
      <p:ext uri="{BB962C8B-B14F-4D97-AF65-F5344CB8AC3E}">
        <p14:creationId xmlns:p14="http://schemas.microsoft.com/office/powerpoint/2010/main" val="37521960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3" name="Picture 6" descr="Digicel Divider Slid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645" y="-20"/>
            <a:ext cx="9211195" cy="6858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795338" y="3132138"/>
            <a:ext cx="4005262" cy="1587"/>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85809" y="3124198"/>
            <a:ext cx="5889652" cy="2336799"/>
          </a:xfrm>
        </p:spPr>
        <p:txBody>
          <a:bodyPr anchor="t">
            <a:normAutofit/>
          </a:bodyPr>
          <a:lstStyle>
            <a:lvl1pPr>
              <a:defRPr sz="3200" b="0" i="0" baseline="0">
                <a:solidFill>
                  <a:schemeClr val="bg1"/>
                </a:solidFill>
                <a:latin typeface="Calibri"/>
                <a:cs typeface="Calibri"/>
              </a:defRPr>
            </a:lvl1pPr>
          </a:lstStyle>
          <a:p>
            <a:r>
              <a:rPr lang="en-US" dirty="0" smtClean="0"/>
              <a:t>Click to edit Master title style</a:t>
            </a:r>
            <a:endParaRPr lang="en-US" dirty="0"/>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882402" y="5724524"/>
            <a:ext cx="2057400"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42934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274" y="-1"/>
            <a:ext cx="9170878"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userDrawn="1"/>
        </p:nvCxnSpPr>
        <p:spPr>
          <a:xfrm>
            <a:off x="795338" y="3132138"/>
            <a:ext cx="4005262" cy="1587"/>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85809" y="3124198"/>
            <a:ext cx="5242380" cy="2336799"/>
          </a:xfrm>
        </p:spPr>
        <p:txBody>
          <a:bodyPr anchor="t">
            <a:normAutofit/>
          </a:bodyPr>
          <a:lstStyle>
            <a:lvl1pPr>
              <a:defRPr sz="3200" b="0" i="0" baseline="0">
                <a:solidFill>
                  <a:schemeClr val="bg1"/>
                </a:solidFill>
                <a:latin typeface="Calibri"/>
                <a:cs typeface="Calibri"/>
              </a:defRPr>
            </a:lvl1pPr>
          </a:lstStyle>
          <a:p>
            <a:r>
              <a:rPr lang="en-US" dirty="0" smtClean="0"/>
              <a:t>Click to edit Master title style</a:t>
            </a:r>
            <a:endParaRPr lang="en-US" dirty="0"/>
          </a:p>
        </p:txBody>
      </p:sp>
      <p:pic>
        <p:nvPicPr>
          <p:cNvPr id="2052"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47532" y="5885193"/>
            <a:ext cx="1901262" cy="93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6796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872" y="10506"/>
            <a:ext cx="9175871" cy="6847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userDrawn="1"/>
        </p:nvCxnSpPr>
        <p:spPr>
          <a:xfrm>
            <a:off x="795338" y="3132138"/>
            <a:ext cx="4005262" cy="1587"/>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85809" y="3124198"/>
            <a:ext cx="5242380" cy="2336799"/>
          </a:xfrm>
        </p:spPr>
        <p:txBody>
          <a:bodyPr anchor="t">
            <a:normAutofit/>
          </a:bodyPr>
          <a:lstStyle>
            <a:lvl1pPr>
              <a:defRPr sz="3200" b="0" i="0" baseline="0">
                <a:solidFill>
                  <a:schemeClr val="bg1"/>
                </a:solidFill>
                <a:latin typeface="Calibri"/>
                <a:cs typeface="Calibri"/>
              </a:defRPr>
            </a:lvl1pPr>
          </a:lstStyle>
          <a:p>
            <a:r>
              <a:rPr lang="en-US" dirty="0" smtClean="0"/>
              <a:t>Click to edit Master title style</a:t>
            </a:r>
            <a:endParaRPr lang="en-US" dirty="0"/>
          </a:p>
        </p:txBody>
      </p:sp>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191910" y="6096499"/>
            <a:ext cx="1724698" cy="792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735648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pic>
        <p:nvPicPr>
          <p:cNvPr id="409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193" y="1"/>
            <a:ext cx="9221107"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userDrawn="1"/>
        </p:nvCxnSpPr>
        <p:spPr>
          <a:xfrm>
            <a:off x="795338" y="3132138"/>
            <a:ext cx="4005262" cy="1587"/>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85809" y="3124198"/>
            <a:ext cx="5242380" cy="2336799"/>
          </a:xfrm>
        </p:spPr>
        <p:txBody>
          <a:bodyPr anchor="t">
            <a:normAutofit/>
          </a:bodyPr>
          <a:lstStyle>
            <a:lvl1pPr>
              <a:defRPr sz="3200" b="0" i="0" baseline="0">
                <a:solidFill>
                  <a:schemeClr val="bg1"/>
                </a:solidFill>
                <a:latin typeface="Calibri"/>
                <a:cs typeface="Calibri"/>
              </a:defRPr>
            </a:lvl1pPr>
          </a:lstStyle>
          <a:p>
            <a:r>
              <a:rPr lang="en-US" dirty="0" smtClean="0"/>
              <a:t>Click to edit Master title style</a:t>
            </a:r>
            <a:endParaRPr lang="en-US" dirty="0"/>
          </a:p>
        </p:txBody>
      </p:sp>
      <p:pic>
        <p:nvPicPr>
          <p:cNvPr id="4099"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986427" y="5907640"/>
            <a:ext cx="1956319" cy="1007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01423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pic>
        <p:nvPicPr>
          <p:cNvPr id="512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919" y="-2"/>
            <a:ext cx="9215919" cy="6858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userDrawn="1"/>
        </p:nvCxnSpPr>
        <p:spPr>
          <a:xfrm>
            <a:off x="795338" y="3132138"/>
            <a:ext cx="4005262" cy="1587"/>
          </a:xfrm>
          <a:prstGeom prst="line">
            <a:avLst/>
          </a:prstGeom>
          <a:ln w="12700" cap="flat" cmpd="sng" algn="ctr">
            <a:solidFill>
              <a:schemeClr val="bg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85809" y="3124198"/>
            <a:ext cx="5242380" cy="2336799"/>
          </a:xfrm>
        </p:spPr>
        <p:txBody>
          <a:bodyPr anchor="t">
            <a:normAutofit/>
          </a:bodyPr>
          <a:lstStyle>
            <a:lvl1pPr>
              <a:defRPr sz="3200" b="0" i="0" baseline="0">
                <a:solidFill>
                  <a:schemeClr val="bg1"/>
                </a:solidFill>
                <a:latin typeface="Calibri"/>
                <a:cs typeface="Calibri"/>
              </a:defRPr>
            </a:lvl1pPr>
          </a:lstStyle>
          <a:p>
            <a:r>
              <a:rPr lang="en-US" dirty="0" smtClean="0"/>
              <a:t>Click to edit Master title style</a:t>
            </a:r>
            <a:endParaRPr lang="en-US" dirty="0"/>
          </a:p>
        </p:txBody>
      </p:sp>
      <p:pic>
        <p:nvPicPr>
          <p:cNvPr id="5123"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161087" y="6085374"/>
            <a:ext cx="1851059" cy="84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27245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3556000"/>
            <a:ext cx="7772400" cy="812801"/>
          </a:xfrm>
        </p:spPr>
        <p:txBody>
          <a:bodyPr/>
          <a:lstStyle>
            <a:lvl1pPr marL="0" indent="0">
              <a:buNone/>
              <a:defRPr sz="36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29177168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6479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Title of presentation</a:t>
            </a:r>
          </a:p>
        </p:txBody>
      </p:sp>
      <p:sp>
        <p:nvSpPr>
          <p:cNvPr id="1027" name="Text Placeholder 2"/>
          <p:cNvSpPr>
            <a:spLocks noGrp="1"/>
          </p:cNvSpPr>
          <p:nvPr>
            <p:ph type="body" idx="1"/>
          </p:nvPr>
        </p:nvSpPr>
        <p:spPr bwMode="auto">
          <a:xfrm>
            <a:off x="457200" y="3530600"/>
            <a:ext cx="8229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Subheading information</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a:p>
        </p:txBody>
      </p:sp>
      <p:pic>
        <p:nvPicPr>
          <p:cNvPr id="8" name="Picture 6" descr="Digicel PPT Master Cover Bkg.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9144000" cy="684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150813" y="5485394"/>
            <a:ext cx="1746608" cy="1379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83" r:id="rId1"/>
    <p:sldLayoutId id="2147483680" r:id="rId2"/>
    <p:sldLayoutId id="2147483684" r:id="rId3"/>
    <p:sldLayoutId id="2147483689" r:id="rId4"/>
    <p:sldLayoutId id="2147483690" r:id="rId5"/>
    <p:sldLayoutId id="2147483691" r:id="rId6"/>
    <p:sldLayoutId id="2147483692" r:id="rId7"/>
    <p:sldLayoutId id="2147483682" r:id="rId8"/>
  </p:sldLayoutIdLst>
  <p:timing>
    <p:tnLst>
      <p:par>
        <p:cTn id="1" dur="indefinite" restart="never" nodeType="tmRoot"/>
      </p:par>
    </p:tnLst>
  </p:timing>
  <p:txStyles>
    <p:titleStyle>
      <a:lvl1pPr algn="l" defTabSz="457200" rtl="0" eaLnBrk="1" fontAlgn="base" hangingPunct="1">
        <a:spcBef>
          <a:spcPct val="0"/>
        </a:spcBef>
        <a:spcAft>
          <a:spcPct val="0"/>
        </a:spcAft>
        <a:defRPr sz="3600" kern="1200">
          <a:solidFill>
            <a:srgbClr val="D93A20"/>
          </a:solidFill>
          <a:latin typeface="+mj-lt"/>
          <a:ea typeface="+mj-ea"/>
          <a:cs typeface="+mj-cs"/>
        </a:defRPr>
      </a:lvl1pPr>
      <a:lvl2pPr algn="l" defTabSz="457200" rtl="0" eaLnBrk="1" fontAlgn="base" hangingPunct="1">
        <a:spcBef>
          <a:spcPct val="0"/>
        </a:spcBef>
        <a:spcAft>
          <a:spcPct val="0"/>
        </a:spcAft>
        <a:defRPr sz="3600">
          <a:solidFill>
            <a:srgbClr val="D93A20"/>
          </a:solidFill>
          <a:latin typeface="Calibri" pitchFamily="34" charset="0"/>
        </a:defRPr>
      </a:lvl2pPr>
      <a:lvl3pPr algn="l" defTabSz="457200" rtl="0" eaLnBrk="1" fontAlgn="base" hangingPunct="1">
        <a:spcBef>
          <a:spcPct val="0"/>
        </a:spcBef>
        <a:spcAft>
          <a:spcPct val="0"/>
        </a:spcAft>
        <a:defRPr sz="3600">
          <a:solidFill>
            <a:srgbClr val="D93A20"/>
          </a:solidFill>
          <a:latin typeface="Calibri" pitchFamily="34" charset="0"/>
        </a:defRPr>
      </a:lvl3pPr>
      <a:lvl4pPr algn="l" defTabSz="457200" rtl="0" eaLnBrk="1" fontAlgn="base" hangingPunct="1">
        <a:spcBef>
          <a:spcPct val="0"/>
        </a:spcBef>
        <a:spcAft>
          <a:spcPct val="0"/>
        </a:spcAft>
        <a:defRPr sz="3600">
          <a:solidFill>
            <a:srgbClr val="D93A20"/>
          </a:solidFill>
          <a:latin typeface="Calibri" pitchFamily="34" charset="0"/>
        </a:defRPr>
      </a:lvl4pPr>
      <a:lvl5pPr algn="l" defTabSz="457200" rtl="0" eaLnBrk="1" fontAlgn="base" hangingPunct="1">
        <a:spcBef>
          <a:spcPct val="0"/>
        </a:spcBef>
        <a:spcAft>
          <a:spcPct val="0"/>
        </a:spcAft>
        <a:defRPr sz="3600">
          <a:solidFill>
            <a:srgbClr val="D93A20"/>
          </a:solidFill>
          <a:latin typeface="Calibri" pitchFamily="34" charset="0"/>
        </a:defRPr>
      </a:lvl5pPr>
      <a:lvl6pPr marL="457200" algn="l" defTabSz="457200" rtl="0" eaLnBrk="1" fontAlgn="base" hangingPunct="1">
        <a:spcBef>
          <a:spcPct val="0"/>
        </a:spcBef>
        <a:spcAft>
          <a:spcPct val="0"/>
        </a:spcAft>
        <a:defRPr sz="3600">
          <a:solidFill>
            <a:srgbClr val="D93A20"/>
          </a:solidFill>
          <a:latin typeface="Calibri" pitchFamily="34" charset="0"/>
        </a:defRPr>
      </a:lvl6pPr>
      <a:lvl7pPr marL="914400" algn="l" defTabSz="457200" rtl="0" eaLnBrk="1" fontAlgn="base" hangingPunct="1">
        <a:spcBef>
          <a:spcPct val="0"/>
        </a:spcBef>
        <a:spcAft>
          <a:spcPct val="0"/>
        </a:spcAft>
        <a:defRPr sz="3600">
          <a:solidFill>
            <a:srgbClr val="D93A20"/>
          </a:solidFill>
          <a:latin typeface="Calibri" pitchFamily="34" charset="0"/>
        </a:defRPr>
      </a:lvl7pPr>
      <a:lvl8pPr marL="1371600" algn="l" defTabSz="457200" rtl="0" eaLnBrk="1" fontAlgn="base" hangingPunct="1">
        <a:spcBef>
          <a:spcPct val="0"/>
        </a:spcBef>
        <a:spcAft>
          <a:spcPct val="0"/>
        </a:spcAft>
        <a:defRPr sz="3600">
          <a:solidFill>
            <a:srgbClr val="D93A20"/>
          </a:solidFill>
          <a:latin typeface="Calibri" pitchFamily="34" charset="0"/>
        </a:defRPr>
      </a:lvl8pPr>
      <a:lvl9pPr marL="1828800" algn="l" defTabSz="457200" rtl="0" eaLnBrk="1" fontAlgn="base" hangingPunct="1">
        <a:spcBef>
          <a:spcPct val="0"/>
        </a:spcBef>
        <a:spcAft>
          <a:spcPct val="0"/>
        </a:spcAft>
        <a:defRPr sz="3600">
          <a:solidFill>
            <a:srgbClr val="D93A20"/>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defRPr sz="20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685800" y="2506663"/>
            <a:ext cx="7772400" cy="1470025"/>
          </a:xfrm>
        </p:spPr>
        <p:txBody>
          <a:bodyPr/>
          <a:lstStyle/>
          <a:p>
            <a:r>
              <a:rPr lang="en-JM" dirty="0" smtClean="0"/>
              <a:t>Accessing </a:t>
            </a:r>
            <a:r>
              <a:rPr lang="en-JM" dirty="0"/>
              <a:t>Fixed Networks and Facilities to Speed Up Broadband </a:t>
            </a:r>
            <a:r>
              <a:rPr lang="en-JM" dirty="0" smtClean="0"/>
              <a:t>Rollout</a:t>
            </a:r>
            <a:r>
              <a:rPr lang="en-JM" dirty="0"/>
              <a:t/>
            </a:r>
            <a:br>
              <a:rPr lang="en-JM" dirty="0"/>
            </a:br>
            <a:endParaRPr lang="en-US" dirty="0" smtClean="0"/>
          </a:p>
        </p:txBody>
      </p:sp>
      <p:sp>
        <p:nvSpPr>
          <p:cNvPr id="3" name="Subtitle 2"/>
          <p:cNvSpPr>
            <a:spLocks noGrp="1"/>
          </p:cNvSpPr>
          <p:nvPr>
            <p:ph type="subTitle" idx="1"/>
          </p:nvPr>
        </p:nvSpPr>
        <p:spPr>
          <a:xfrm>
            <a:off x="838200" y="3813493"/>
            <a:ext cx="7086600" cy="901700"/>
          </a:xfrm>
        </p:spPr>
        <p:txBody>
          <a:bodyPr rtlCol="0">
            <a:normAutofit fontScale="85000" lnSpcReduction="20000"/>
          </a:bodyPr>
          <a:lstStyle/>
          <a:p>
            <a:pPr fontAlgn="auto">
              <a:spcAft>
                <a:spcPts val="0"/>
              </a:spcAft>
              <a:defRPr/>
            </a:pPr>
            <a:r>
              <a:rPr lang="en-JM" sz="2100" dirty="0" smtClean="0"/>
              <a:t>Presented by Andrew Gorton</a:t>
            </a:r>
          </a:p>
          <a:p>
            <a:pPr fontAlgn="auto">
              <a:spcAft>
                <a:spcPts val="0"/>
              </a:spcAft>
              <a:defRPr/>
            </a:pPr>
            <a:r>
              <a:rPr lang="en-JM" sz="2100" dirty="0" smtClean="0"/>
              <a:t>CANTO </a:t>
            </a:r>
            <a:r>
              <a:rPr lang="en-JM" sz="2100" dirty="0"/>
              <a:t>29th Annual Conference &amp; Trade </a:t>
            </a:r>
            <a:r>
              <a:rPr lang="en-JM" sz="2100" dirty="0" smtClean="0"/>
              <a:t>Exhibition </a:t>
            </a:r>
          </a:p>
          <a:p>
            <a:pPr fontAlgn="auto">
              <a:spcAft>
                <a:spcPts val="0"/>
              </a:spcAft>
              <a:defRPr/>
            </a:pPr>
            <a:r>
              <a:rPr lang="en-JM" sz="2100" dirty="0" smtClean="0"/>
              <a:t>14</a:t>
            </a:r>
            <a:r>
              <a:rPr lang="en-JM" sz="2100" baseline="30000" dirty="0" smtClean="0"/>
              <a:t>th</a:t>
            </a:r>
            <a:r>
              <a:rPr lang="en-JM" sz="2100" dirty="0" smtClean="0"/>
              <a:t> to 17</a:t>
            </a:r>
            <a:r>
              <a:rPr lang="en-JM" sz="2100" baseline="30000" dirty="0" smtClean="0"/>
              <a:t>th</a:t>
            </a:r>
            <a:r>
              <a:rPr lang="en-JM" sz="2100" dirty="0" smtClean="0"/>
              <a:t> July 2013</a:t>
            </a:r>
          </a:p>
          <a:p>
            <a:pPr fontAlgn="auto">
              <a:spcAft>
                <a:spcPts val="0"/>
              </a:spcAft>
              <a:defRPr/>
            </a:pPr>
            <a:endParaRPr lang="en-JM" dirty="0" smtClean="0"/>
          </a:p>
          <a:p>
            <a:pPr fontAlgn="auto">
              <a:spcAft>
                <a:spcPts val="0"/>
              </a:spcAft>
              <a:defRPr/>
            </a:pPr>
            <a:endParaRPr lang="en-JM" dirty="0" smtClean="0"/>
          </a:p>
          <a:p>
            <a:pPr fontAlgn="auto">
              <a:spcAft>
                <a:spcPts val="0"/>
              </a:spcAft>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JM" dirty="0" smtClean="0"/>
          </a:p>
          <a:p>
            <a:endParaRPr lang="en-JM" dirty="0"/>
          </a:p>
          <a:p>
            <a:pPr marL="457200" indent="-457200">
              <a:buFont typeface="+mj-lt"/>
              <a:buAutoNum type="alphaLcParenR" startAt="4"/>
            </a:pPr>
            <a:r>
              <a:rPr lang="en-JM" dirty="0"/>
              <a:t>We therefore encourage </a:t>
            </a:r>
            <a:r>
              <a:rPr lang="en-JM" dirty="0" smtClean="0"/>
              <a:t>incumbents, regulators and Ministries as applicable </a:t>
            </a:r>
            <a:r>
              <a:rPr lang="en-JM" dirty="0"/>
              <a:t>to start the </a:t>
            </a:r>
            <a:r>
              <a:rPr lang="en-JM" dirty="0" smtClean="0"/>
              <a:t>work with other operators </a:t>
            </a:r>
            <a:r>
              <a:rPr lang="en-JM" dirty="0"/>
              <a:t>of establishing the detailed terms and conditions for access to fixed </a:t>
            </a:r>
            <a:r>
              <a:rPr lang="en-JM" dirty="0" smtClean="0"/>
              <a:t>networks and facilities owned </a:t>
            </a:r>
            <a:r>
              <a:rPr lang="en-JM" dirty="0"/>
              <a:t>by players with market </a:t>
            </a:r>
            <a:r>
              <a:rPr lang="en-JM" dirty="0" smtClean="0"/>
              <a:t>dominance, as well as non telecoms infrastructure, </a:t>
            </a:r>
            <a:r>
              <a:rPr lang="en-JM" dirty="0"/>
              <a:t>as those will take some time </a:t>
            </a:r>
            <a:r>
              <a:rPr lang="en-JM" dirty="0" smtClean="0"/>
              <a:t>to complete.</a:t>
            </a:r>
          </a:p>
          <a:p>
            <a:pPr marL="457200" indent="-457200">
              <a:buFont typeface="+mj-lt"/>
              <a:buAutoNum type="alphaLcParenR" startAt="4"/>
            </a:pPr>
            <a:endParaRPr lang="en-JM" dirty="0"/>
          </a:p>
          <a:p>
            <a:pPr marL="457200" indent="-457200">
              <a:buFont typeface="+mj-lt"/>
              <a:buAutoNum type="alphaLcParenR" startAt="4"/>
            </a:pPr>
            <a:r>
              <a:rPr lang="en-JM" dirty="0" smtClean="0"/>
              <a:t>In particular pricing </a:t>
            </a:r>
            <a:r>
              <a:rPr lang="en-JM" dirty="0"/>
              <a:t>will be a very important feature </a:t>
            </a:r>
            <a:r>
              <a:rPr lang="en-JM" dirty="0" smtClean="0"/>
              <a:t>as incumbent </a:t>
            </a:r>
            <a:r>
              <a:rPr lang="en-JM" dirty="0"/>
              <a:t>fixed network pricing </a:t>
            </a:r>
            <a:r>
              <a:rPr lang="en-JM" dirty="0" smtClean="0"/>
              <a:t>in the region for example overall seems to have </a:t>
            </a:r>
            <a:r>
              <a:rPr lang="en-JM" dirty="0"/>
              <a:t>received </a:t>
            </a:r>
            <a:r>
              <a:rPr lang="en-JM" dirty="0" smtClean="0"/>
              <a:t>relatively little attention, </a:t>
            </a:r>
            <a:r>
              <a:rPr lang="en-JM" dirty="0"/>
              <a:t>probably because mobile has received so much attention.  </a:t>
            </a:r>
            <a:endParaRPr lang="en-JM" dirty="0" smtClean="0"/>
          </a:p>
          <a:p>
            <a:pPr marL="457200" indent="-457200">
              <a:buFont typeface="+mj-lt"/>
              <a:buAutoNum type="alphaLcParenR" startAt="4"/>
            </a:pPr>
            <a:endParaRPr lang="en-JM" dirty="0"/>
          </a:p>
          <a:p>
            <a:pPr marL="457200" indent="-457200">
              <a:buFont typeface="+mj-lt"/>
              <a:buAutoNum type="alphaLcParenR" startAt="4"/>
            </a:pPr>
            <a:r>
              <a:rPr lang="en-JM" dirty="0" smtClean="0"/>
              <a:t>For </a:t>
            </a:r>
            <a:r>
              <a:rPr lang="en-JM" dirty="0"/>
              <a:t>example, the average cost of fixed interconnection in </a:t>
            </a:r>
            <a:r>
              <a:rPr lang="en-JM" dirty="0" err="1"/>
              <a:t>Digicel’s</a:t>
            </a:r>
            <a:r>
              <a:rPr lang="en-JM" dirty="0"/>
              <a:t> markets is 416% of the average cost found in </a:t>
            </a:r>
            <a:r>
              <a:rPr lang="en-JM" dirty="0" smtClean="0"/>
              <a:t>Europe (circa 2.7 US cents versus  0.6 US cents). </a:t>
            </a:r>
            <a:endParaRPr lang="en-JM" dirty="0"/>
          </a:p>
          <a:p>
            <a:endParaRPr lang="en-JM" dirty="0"/>
          </a:p>
          <a:p>
            <a:endParaRPr lang="en-JM" dirty="0"/>
          </a:p>
          <a:p>
            <a:endParaRPr lang="en-JM" dirty="0"/>
          </a:p>
        </p:txBody>
      </p:sp>
      <p:sp>
        <p:nvSpPr>
          <p:cNvPr id="3" name="Title 2"/>
          <p:cNvSpPr>
            <a:spLocks noGrp="1"/>
          </p:cNvSpPr>
          <p:nvPr>
            <p:ph type="title"/>
          </p:nvPr>
        </p:nvSpPr>
        <p:spPr>
          <a:xfrm>
            <a:off x="649780" y="442025"/>
            <a:ext cx="7521453" cy="715566"/>
          </a:xfrm>
        </p:spPr>
        <p:txBody>
          <a:bodyPr/>
          <a:lstStyle/>
          <a:p>
            <a:r>
              <a:rPr lang="en-JM" dirty="0" smtClean="0"/>
              <a:t>5/ Access to Caribbean Fixed Networks and Facilities where Dominance Exists</a:t>
            </a:r>
            <a:endParaRPr lang="en-JM" dirty="0"/>
          </a:p>
        </p:txBody>
      </p:sp>
    </p:spTree>
    <p:extLst>
      <p:ext uri="{BB962C8B-B14F-4D97-AF65-F5344CB8AC3E}">
        <p14:creationId xmlns:p14="http://schemas.microsoft.com/office/powerpoint/2010/main" val="4018779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JM" dirty="0"/>
          </a:p>
          <a:p>
            <a:endParaRPr lang="en-JM" dirty="0" smtClean="0"/>
          </a:p>
          <a:p>
            <a:pPr marL="457200" indent="-457200">
              <a:buFont typeface="+mj-lt"/>
              <a:buAutoNum type="alphaLcParenR" startAt="7"/>
            </a:pPr>
            <a:r>
              <a:rPr lang="en-JM" dirty="0" smtClean="0"/>
              <a:t>Building codes could require telecoms ducting to be installed when civil works </a:t>
            </a:r>
            <a:r>
              <a:rPr lang="en-JM" dirty="0" err="1" smtClean="0"/>
              <a:t>eg</a:t>
            </a:r>
            <a:r>
              <a:rPr lang="en-JM" dirty="0" smtClean="0"/>
              <a:t> roads, </a:t>
            </a:r>
            <a:r>
              <a:rPr lang="en-JM" dirty="0" smtClean="0"/>
              <a:t>or houses are being built, or at least provide the opportunity to let providers install ducts.</a:t>
            </a:r>
          </a:p>
          <a:p>
            <a:pPr marL="457200" indent="-457200">
              <a:buFont typeface="+mj-lt"/>
              <a:buAutoNum type="alphaLcParenR" startAt="7"/>
            </a:pPr>
            <a:endParaRPr lang="en-JM" dirty="0" smtClean="0"/>
          </a:p>
          <a:p>
            <a:pPr marL="457200" indent="-457200">
              <a:buFont typeface="+mj-lt"/>
              <a:buAutoNum type="alphaLcParenR" startAt="7"/>
            </a:pPr>
            <a:r>
              <a:rPr lang="en-JM" dirty="0" smtClean="0"/>
              <a:t>Long standing</a:t>
            </a:r>
            <a:r>
              <a:rPr lang="en-JM" dirty="0" smtClean="0"/>
              <a:t> duct</a:t>
            </a:r>
            <a:r>
              <a:rPr lang="en-JM" dirty="0" smtClean="0"/>
              <a:t>, pole and copper access should be at cost.</a:t>
            </a:r>
          </a:p>
          <a:p>
            <a:pPr marL="457200" indent="-457200">
              <a:buFont typeface="+mj-lt"/>
              <a:buAutoNum type="alphaLcParenR" startAt="7"/>
            </a:pPr>
            <a:endParaRPr lang="en-JM" dirty="0"/>
          </a:p>
          <a:p>
            <a:pPr marL="457200" indent="-457200">
              <a:buFont typeface="+mj-lt"/>
              <a:buAutoNum type="alphaLcParenR" startAt="7"/>
            </a:pPr>
            <a:r>
              <a:rPr lang="en-JM" dirty="0" smtClean="0"/>
              <a:t>Fibre access pricing can perhaps be given more latitude.</a:t>
            </a:r>
            <a:endParaRPr lang="en-JM" dirty="0"/>
          </a:p>
          <a:p>
            <a:endParaRPr lang="en-JM" dirty="0" smtClean="0"/>
          </a:p>
          <a:p>
            <a:endParaRPr lang="en-JM" dirty="0" smtClean="0"/>
          </a:p>
          <a:p>
            <a:endParaRPr lang="en-JM" dirty="0"/>
          </a:p>
        </p:txBody>
      </p:sp>
      <p:sp>
        <p:nvSpPr>
          <p:cNvPr id="3" name="Title 2"/>
          <p:cNvSpPr>
            <a:spLocks noGrp="1"/>
          </p:cNvSpPr>
          <p:nvPr>
            <p:ph type="title"/>
          </p:nvPr>
        </p:nvSpPr>
        <p:spPr>
          <a:xfrm>
            <a:off x="649781" y="442025"/>
            <a:ext cx="7375538" cy="635035"/>
          </a:xfrm>
        </p:spPr>
        <p:txBody>
          <a:bodyPr/>
          <a:lstStyle/>
          <a:p>
            <a:r>
              <a:rPr lang="en-JM" dirty="0" smtClean="0"/>
              <a:t>5/ Access </a:t>
            </a:r>
            <a:r>
              <a:rPr lang="en-JM" dirty="0"/>
              <a:t>to Caribbean Fixed Networks and Facilities Where Dominance Exists</a:t>
            </a:r>
          </a:p>
        </p:txBody>
      </p:sp>
    </p:spTree>
    <p:extLst>
      <p:ext uri="{BB962C8B-B14F-4D97-AF65-F5344CB8AC3E}">
        <p14:creationId xmlns:p14="http://schemas.microsoft.com/office/powerpoint/2010/main" val="135206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9781" y="1070891"/>
            <a:ext cx="8037020" cy="5037992"/>
          </a:xfrm>
        </p:spPr>
        <p:txBody>
          <a:bodyPr/>
          <a:lstStyle/>
          <a:p>
            <a:pPr marL="0" indent="0"/>
            <a:r>
              <a:rPr lang="en-JM" dirty="0" smtClean="0"/>
              <a:t>I have looked at: </a:t>
            </a:r>
          </a:p>
          <a:p>
            <a:pPr marL="0" indent="0"/>
            <a:endParaRPr lang="en-JM" dirty="0" smtClean="0"/>
          </a:p>
          <a:p>
            <a:pPr marL="457200" indent="-457200">
              <a:buFont typeface="+mj-lt"/>
              <a:buAutoNum type="arabicPeriod"/>
            </a:pPr>
            <a:r>
              <a:rPr lang="en-JM" dirty="0" smtClean="0"/>
              <a:t>The general basis of the demand for access to fixed networks and facilities for broadband delivery;</a:t>
            </a:r>
          </a:p>
          <a:p>
            <a:pPr marL="457200" indent="-457200">
              <a:buFont typeface="+mj-lt"/>
              <a:buAutoNum type="arabicPeriod"/>
            </a:pPr>
            <a:r>
              <a:rPr lang="en-JM" dirty="0" smtClean="0"/>
              <a:t>The reasons that access to fixed networks and facilities can sometimes be the most cost effective approach;</a:t>
            </a:r>
          </a:p>
          <a:p>
            <a:pPr marL="457200" indent="-457200">
              <a:buFont typeface="+mj-lt"/>
              <a:buAutoNum type="arabicPeriod"/>
            </a:pPr>
            <a:r>
              <a:rPr lang="en-JM" dirty="0" smtClean="0"/>
              <a:t>The reasons fixed delivery is a necessary part of the overall strategy to compete fully in broadband provision;</a:t>
            </a:r>
          </a:p>
          <a:p>
            <a:pPr marL="457200" indent="-457200">
              <a:buFont typeface="+mj-lt"/>
              <a:buAutoNum type="arabicPeriod"/>
            </a:pPr>
            <a:r>
              <a:rPr lang="en-JM" dirty="0" smtClean="0"/>
              <a:t>The reasons that nationwide fixed infrastructure is not economically replicable;</a:t>
            </a:r>
          </a:p>
          <a:p>
            <a:pPr marL="457200" indent="-457200">
              <a:buFont typeface="+mj-lt"/>
              <a:buAutoNum type="arabicPeriod"/>
            </a:pPr>
            <a:r>
              <a:rPr lang="en-JM" dirty="0" smtClean="0"/>
              <a:t>How access </a:t>
            </a:r>
            <a:r>
              <a:rPr lang="en-JM" dirty="0"/>
              <a:t>to fixed networks and facilities in the Caribbean where an operator has dominance </a:t>
            </a:r>
            <a:r>
              <a:rPr lang="en-JM" dirty="0" smtClean="0"/>
              <a:t>in local loop provision, as well as access to other infrastructure, </a:t>
            </a:r>
            <a:r>
              <a:rPr lang="en-JM" dirty="0" smtClean="0"/>
              <a:t>and building codes can </a:t>
            </a:r>
            <a:r>
              <a:rPr lang="en-JM" dirty="0"/>
              <a:t>accelerate broadband penetration.</a:t>
            </a:r>
          </a:p>
          <a:p>
            <a:endParaRPr lang="en-JM" dirty="0"/>
          </a:p>
        </p:txBody>
      </p:sp>
      <p:sp>
        <p:nvSpPr>
          <p:cNvPr id="3" name="Title 2"/>
          <p:cNvSpPr>
            <a:spLocks noGrp="1"/>
          </p:cNvSpPr>
          <p:nvPr>
            <p:ph type="title"/>
          </p:nvPr>
        </p:nvSpPr>
        <p:spPr/>
        <p:txBody>
          <a:bodyPr/>
          <a:lstStyle/>
          <a:p>
            <a:r>
              <a:rPr lang="en-JM" dirty="0" smtClean="0"/>
              <a:t>Recap</a:t>
            </a:r>
            <a:endParaRPr lang="en-JM" dirty="0"/>
          </a:p>
        </p:txBody>
      </p:sp>
    </p:spTree>
    <p:extLst>
      <p:ext uri="{BB962C8B-B14F-4D97-AF65-F5344CB8AC3E}">
        <p14:creationId xmlns:p14="http://schemas.microsoft.com/office/powerpoint/2010/main" val="290055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JM" dirty="0" smtClean="0"/>
          </a:p>
          <a:p>
            <a:endParaRPr lang="en-JM" dirty="0"/>
          </a:p>
          <a:p>
            <a:endParaRPr lang="en-JM" dirty="0"/>
          </a:p>
        </p:txBody>
      </p:sp>
      <p:sp>
        <p:nvSpPr>
          <p:cNvPr id="3" name="Title 2"/>
          <p:cNvSpPr>
            <a:spLocks noGrp="1"/>
          </p:cNvSpPr>
          <p:nvPr>
            <p:ph type="title"/>
          </p:nvPr>
        </p:nvSpPr>
        <p:spPr>
          <a:xfrm>
            <a:off x="649781" y="2461098"/>
            <a:ext cx="6377744" cy="1264596"/>
          </a:xfrm>
        </p:spPr>
        <p:txBody>
          <a:bodyPr/>
          <a:lstStyle/>
          <a:p>
            <a:pPr algn="ctr"/>
            <a:r>
              <a:rPr lang="en-JM" dirty="0" smtClean="0"/>
              <a:t>Thank You !</a:t>
            </a:r>
            <a:endParaRPr lang="en-JM" dirty="0"/>
          </a:p>
        </p:txBody>
      </p:sp>
    </p:spTree>
    <p:extLst>
      <p:ext uri="{BB962C8B-B14F-4D97-AF65-F5344CB8AC3E}">
        <p14:creationId xmlns:p14="http://schemas.microsoft.com/office/powerpoint/2010/main" val="2561610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8661" y="773793"/>
            <a:ext cx="8037020" cy="5037992"/>
          </a:xfrm>
        </p:spPr>
        <p:txBody>
          <a:bodyPr/>
          <a:lstStyle/>
          <a:p>
            <a:r>
              <a:rPr lang="en-JM" dirty="0" smtClean="0"/>
              <a:t>In the context of broadband delivery and fixed networks and facilities I will look at:</a:t>
            </a:r>
          </a:p>
          <a:p>
            <a:pPr marL="457200" indent="-457200">
              <a:buFont typeface="+mj-lt"/>
              <a:buAutoNum type="arabicPeriod"/>
            </a:pPr>
            <a:endParaRPr lang="en-JM" dirty="0" smtClean="0"/>
          </a:p>
          <a:p>
            <a:pPr marL="457200" indent="-457200">
              <a:buFont typeface="+mj-lt"/>
              <a:buAutoNum type="arabicPeriod"/>
            </a:pPr>
            <a:r>
              <a:rPr lang="en-JM" dirty="0" smtClean="0"/>
              <a:t>The general basis of the requirement for access to fixed networks and facilities for broadband delivery;</a:t>
            </a:r>
          </a:p>
          <a:p>
            <a:pPr marL="457200" indent="-457200">
              <a:buFont typeface="+mj-lt"/>
              <a:buAutoNum type="arabicPeriod"/>
            </a:pPr>
            <a:endParaRPr lang="en-JM" dirty="0" smtClean="0"/>
          </a:p>
          <a:p>
            <a:pPr marL="457200" indent="-457200">
              <a:buFont typeface="+mj-lt"/>
              <a:buAutoNum type="arabicPeriod"/>
            </a:pPr>
            <a:r>
              <a:rPr lang="en-JM" dirty="0" smtClean="0"/>
              <a:t>Cost effectiveness and customer demands;</a:t>
            </a:r>
          </a:p>
          <a:p>
            <a:pPr marL="457200" indent="-457200">
              <a:buFont typeface="+mj-lt"/>
              <a:buAutoNum type="arabicPeriod"/>
            </a:pPr>
            <a:endParaRPr lang="en-JM" dirty="0" smtClean="0"/>
          </a:p>
          <a:p>
            <a:pPr marL="457200" indent="-457200">
              <a:buFont typeface="+mj-lt"/>
              <a:buAutoNum type="arabicPeriod"/>
            </a:pPr>
            <a:r>
              <a:rPr lang="en-JM" dirty="0" smtClean="0"/>
              <a:t>The reasons that operators require the option of fixed transport as a part of their overall strategy to compete fully for broadband;</a:t>
            </a:r>
          </a:p>
          <a:p>
            <a:pPr marL="457200" indent="-457200">
              <a:buFont typeface="+mj-lt"/>
              <a:buAutoNum type="arabicPeriod"/>
            </a:pPr>
            <a:endParaRPr lang="en-JM" dirty="0" smtClean="0"/>
          </a:p>
          <a:p>
            <a:pPr marL="457200" indent="-457200">
              <a:buFont typeface="+mj-lt"/>
              <a:buAutoNum type="arabicPeriod"/>
            </a:pPr>
            <a:r>
              <a:rPr lang="en-JM" dirty="0" smtClean="0"/>
              <a:t>The reasons that nationwide fixed infrastructure is not economically replicable;</a:t>
            </a:r>
          </a:p>
          <a:p>
            <a:pPr marL="457200" indent="-457200">
              <a:buFont typeface="+mj-lt"/>
              <a:buAutoNum type="arabicPeriod"/>
            </a:pPr>
            <a:endParaRPr lang="en-JM" dirty="0"/>
          </a:p>
          <a:p>
            <a:pPr marL="457200" indent="-457200">
              <a:buFont typeface="+mj-lt"/>
              <a:buAutoNum type="arabicPeriod"/>
            </a:pPr>
            <a:r>
              <a:rPr lang="en-JM" dirty="0" smtClean="0"/>
              <a:t>How access to fixed networks and facilities in the Caribbean where an operator has dominance in local loop provision, </a:t>
            </a:r>
            <a:r>
              <a:rPr lang="en-JM" dirty="0" smtClean="0"/>
              <a:t>access </a:t>
            </a:r>
            <a:r>
              <a:rPr lang="en-JM" dirty="0" smtClean="0"/>
              <a:t>to non telecoms </a:t>
            </a:r>
            <a:r>
              <a:rPr lang="en-JM" dirty="0" smtClean="0"/>
              <a:t>facilities, and building codes </a:t>
            </a:r>
            <a:r>
              <a:rPr lang="en-JM" dirty="0" smtClean="0"/>
              <a:t>can accelerate broadband penetration.</a:t>
            </a:r>
            <a:endParaRPr lang="en-JM" dirty="0"/>
          </a:p>
          <a:p>
            <a:endParaRPr lang="en-JM" dirty="0"/>
          </a:p>
        </p:txBody>
      </p:sp>
      <p:sp>
        <p:nvSpPr>
          <p:cNvPr id="3" name="Title 2"/>
          <p:cNvSpPr>
            <a:spLocks noGrp="1"/>
          </p:cNvSpPr>
          <p:nvPr>
            <p:ph type="title"/>
          </p:nvPr>
        </p:nvSpPr>
        <p:spPr>
          <a:xfrm>
            <a:off x="649781" y="124507"/>
            <a:ext cx="6377744" cy="635035"/>
          </a:xfrm>
        </p:spPr>
        <p:txBody>
          <a:bodyPr/>
          <a:lstStyle/>
          <a:p>
            <a:r>
              <a:rPr lang="en-JM" dirty="0" smtClean="0"/>
              <a:t>Summary</a:t>
            </a:r>
            <a:endParaRPr lang="en-JM" dirty="0"/>
          </a:p>
        </p:txBody>
      </p:sp>
    </p:spTree>
    <p:extLst>
      <p:ext uri="{BB962C8B-B14F-4D97-AF65-F5344CB8AC3E}">
        <p14:creationId xmlns:p14="http://schemas.microsoft.com/office/powerpoint/2010/main" val="59074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fade">
                                      <p:cBhvr>
                                        <p:cTn id="27" dur="500"/>
                                        <p:tgtEl>
                                          <p:spTgt spid="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fade">
                                      <p:cBhvr>
                                        <p:cTn id="32"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457200" indent="-457200">
              <a:buFont typeface="+mj-lt"/>
              <a:buAutoNum type="alphaLcParenR"/>
            </a:pPr>
            <a:endParaRPr lang="en-US" dirty="0" smtClean="0"/>
          </a:p>
          <a:p>
            <a:pPr marL="457200" indent="-457200">
              <a:buFont typeface="+mj-lt"/>
              <a:buAutoNum type="alphaLcParenR"/>
            </a:pPr>
            <a:r>
              <a:rPr lang="en-US" dirty="0" smtClean="0"/>
              <a:t>The need to deliver huge amounts of data, and in particular video data, for broadband purposes</a:t>
            </a:r>
            <a:r>
              <a:rPr lang="en-US" dirty="0"/>
              <a:t> </a:t>
            </a:r>
            <a:r>
              <a:rPr lang="en-US" dirty="0" smtClean="0"/>
              <a:t>requires operators to use the most cost effective means of delivery.</a:t>
            </a:r>
          </a:p>
          <a:p>
            <a:pPr marL="457200" indent="-457200">
              <a:buFont typeface="+mj-lt"/>
              <a:buAutoNum type="alphaLcParenR"/>
            </a:pPr>
            <a:endParaRPr lang="en-US" dirty="0" smtClean="0"/>
          </a:p>
          <a:p>
            <a:pPr marL="457200" indent="-457200">
              <a:buFont typeface="+mj-lt"/>
              <a:buAutoNum type="alphaLcParenR"/>
            </a:pPr>
            <a:r>
              <a:rPr lang="en-US" dirty="0"/>
              <a:t>L</a:t>
            </a:r>
            <a:r>
              <a:rPr lang="en-US" dirty="0" smtClean="0"/>
              <a:t>ower costs lead to lower retail prices which will do the most to drive broadband usage and penetration.</a:t>
            </a:r>
          </a:p>
          <a:p>
            <a:pPr marL="457200" indent="-457200">
              <a:buFont typeface="+mj-lt"/>
              <a:buAutoNum type="alphaLcParenR"/>
            </a:pPr>
            <a:endParaRPr lang="en-US" dirty="0" smtClean="0"/>
          </a:p>
          <a:p>
            <a:pPr marL="457200" indent="-457200">
              <a:buFont typeface="+mj-lt"/>
              <a:buAutoNum type="alphaLcParenR"/>
            </a:pPr>
            <a:r>
              <a:rPr lang="en-US" dirty="0" smtClean="0"/>
              <a:t>Long established and depreciated fixed networks and facilities (including non telecoms facilities) an represent and facilitate the lowest cost mechanisms for data transport.</a:t>
            </a:r>
          </a:p>
          <a:p>
            <a:pPr marL="457200" indent="-457200">
              <a:buFont typeface="+mj-lt"/>
              <a:buAutoNum type="alphaLcParenR"/>
            </a:pPr>
            <a:endParaRPr lang="en-US" dirty="0"/>
          </a:p>
          <a:p>
            <a:pPr marL="457200" indent="-457200">
              <a:buFont typeface="+mj-lt"/>
              <a:buAutoNum type="alphaLcParenR"/>
            </a:pPr>
            <a:r>
              <a:rPr lang="en-US" dirty="0" smtClean="0"/>
              <a:t>Some customers also insist on fixed underground network delivery of their critical data.</a:t>
            </a:r>
          </a:p>
          <a:p>
            <a:endParaRPr lang="en-US" dirty="0" smtClean="0"/>
          </a:p>
        </p:txBody>
      </p:sp>
      <p:sp>
        <p:nvSpPr>
          <p:cNvPr id="3" name="Title 2"/>
          <p:cNvSpPr>
            <a:spLocks noGrp="1"/>
          </p:cNvSpPr>
          <p:nvPr>
            <p:ph type="title"/>
          </p:nvPr>
        </p:nvSpPr>
        <p:spPr>
          <a:xfrm>
            <a:off x="528320" y="236288"/>
            <a:ext cx="8280859" cy="987941"/>
          </a:xfrm>
        </p:spPr>
        <p:txBody>
          <a:bodyPr/>
          <a:lstStyle/>
          <a:p>
            <a:r>
              <a:rPr lang="en-US" dirty="0" smtClean="0"/>
              <a:t>1/ Requirement for Access to Fixed Networks/Facilities for Broadband Delivery</a:t>
            </a:r>
            <a:endParaRPr lang="en-US" dirty="0"/>
          </a:p>
        </p:txBody>
      </p:sp>
    </p:spTree>
    <p:extLst>
      <p:ext uri="{BB962C8B-B14F-4D97-AF65-F5344CB8AC3E}">
        <p14:creationId xmlns:p14="http://schemas.microsoft.com/office/powerpoint/2010/main" val="428113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1780" y="330265"/>
            <a:ext cx="7335979" cy="635035"/>
          </a:xfrm>
        </p:spPr>
        <p:txBody>
          <a:bodyPr/>
          <a:lstStyle/>
          <a:p>
            <a:r>
              <a:rPr lang="en-US" dirty="0"/>
              <a:t>1/ </a:t>
            </a:r>
            <a:r>
              <a:rPr lang="en-US" dirty="0" smtClean="0"/>
              <a:t>Requirement </a:t>
            </a:r>
            <a:r>
              <a:rPr lang="en-US" dirty="0"/>
              <a:t>for Access to Fixed </a:t>
            </a:r>
            <a:r>
              <a:rPr lang="en-US" dirty="0" smtClean="0"/>
              <a:t>Networks/Facilities for </a:t>
            </a:r>
            <a:r>
              <a:rPr lang="en-US" dirty="0"/>
              <a:t>Broadband Delivery</a:t>
            </a:r>
            <a:endParaRPr lang="en-JM" dirty="0"/>
          </a:p>
        </p:txBody>
      </p:sp>
      <p:sp>
        <p:nvSpPr>
          <p:cNvPr id="8" name="TextBox 7"/>
          <p:cNvSpPr txBox="1"/>
          <p:nvPr/>
        </p:nvSpPr>
        <p:spPr>
          <a:xfrm>
            <a:off x="496111" y="5204298"/>
            <a:ext cx="7889132" cy="1015663"/>
          </a:xfrm>
          <a:prstGeom prst="rect">
            <a:avLst/>
          </a:prstGeom>
          <a:noFill/>
        </p:spPr>
        <p:txBody>
          <a:bodyPr wrap="square" rtlCol="0">
            <a:spAutoFit/>
          </a:bodyPr>
          <a:lstStyle/>
          <a:p>
            <a:r>
              <a:rPr lang="en-JM" sz="2000" dirty="0" smtClean="0">
                <a:latin typeface="+mn-lt"/>
              </a:rPr>
              <a:t>Note that: a/ public internet traffic is a subset of about 60 to 70% of total IP traffic; b/ over 50% of public internet traffic is forecast to originate from wireless devices (including mobile) by 2017.</a:t>
            </a:r>
            <a:endParaRPr lang="en-JM" sz="20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62822770"/>
              </p:ext>
            </p:extLst>
          </p:nvPr>
        </p:nvGraphicFramePr>
        <p:xfrm>
          <a:off x="386080" y="2133603"/>
          <a:ext cx="8541544" cy="2714242"/>
        </p:xfrm>
        <a:graphic>
          <a:graphicData uri="http://schemas.openxmlformats.org/drawingml/2006/table">
            <a:tbl>
              <a:tblPr firstRow="1" firstCol="1" bandRow="1">
                <a:tableStyleId>{5C22544A-7EE6-4342-B048-85BDC9FD1C3A}</a:tableStyleId>
              </a:tblPr>
              <a:tblGrid>
                <a:gridCol w="1067693"/>
                <a:gridCol w="1067693"/>
                <a:gridCol w="1067693"/>
                <a:gridCol w="1067693"/>
                <a:gridCol w="1067693"/>
                <a:gridCol w="1067693"/>
                <a:gridCol w="1067693"/>
                <a:gridCol w="1067693"/>
              </a:tblGrid>
              <a:tr h="703765">
                <a:tc gridSpan="8">
                  <a:txBody>
                    <a:bodyPr/>
                    <a:lstStyle/>
                    <a:p>
                      <a:pPr marL="0" marR="0" algn="ctr">
                        <a:lnSpc>
                          <a:spcPct val="115000"/>
                        </a:lnSpc>
                        <a:spcBef>
                          <a:spcPts val="0"/>
                        </a:spcBef>
                        <a:spcAft>
                          <a:spcPts val="0"/>
                        </a:spcAft>
                      </a:pPr>
                      <a:r>
                        <a:rPr lang="en-JM" sz="1100">
                          <a:effectLst/>
                        </a:rPr>
                        <a:t>Global Internet Protocol Traffic (PB per Month) - Cisco Visual Networking Index 2013</a:t>
                      </a:r>
                    </a:p>
                    <a:p>
                      <a:pPr marL="0" marR="0" algn="ctr">
                        <a:lnSpc>
                          <a:spcPct val="115000"/>
                        </a:lnSpc>
                        <a:spcBef>
                          <a:spcPts val="0"/>
                        </a:spcBef>
                        <a:spcAft>
                          <a:spcPts val="0"/>
                        </a:spcAft>
                      </a:pPr>
                      <a:r>
                        <a:rPr lang="en-JM" sz="1100">
                          <a:effectLst/>
                        </a:rPr>
                        <a:t> </a:t>
                      </a:r>
                      <a:endParaRPr lang="en-JM" sz="1100">
                        <a:effectLst/>
                        <a:latin typeface="Calibri"/>
                        <a:ea typeface="Calibri"/>
                        <a:cs typeface="Times New Roman"/>
                      </a:endParaRPr>
                    </a:p>
                  </a:txBody>
                  <a:tcPr marL="68580" marR="68580" marT="0" marB="0" anchor="ctr"/>
                </a:tc>
                <a:tc hMerge="1">
                  <a:txBody>
                    <a:bodyPr/>
                    <a:lstStyle/>
                    <a:p>
                      <a:endParaRPr lang="en-JM"/>
                    </a:p>
                  </a:txBody>
                  <a:tcPr/>
                </a:tc>
                <a:tc hMerge="1">
                  <a:txBody>
                    <a:bodyPr/>
                    <a:lstStyle/>
                    <a:p>
                      <a:endParaRPr lang="en-JM"/>
                    </a:p>
                  </a:txBody>
                  <a:tcPr/>
                </a:tc>
                <a:tc hMerge="1">
                  <a:txBody>
                    <a:bodyPr/>
                    <a:lstStyle/>
                    <a:p>
                      <a:endParaRPr lang="en-JM"/>
                    </a:p>
                  </a:txBody>
                  <a:tcPr/>
                </a:tc>
                <a:tc hMerge="1">
                  <a:txBody>
                    <a:bodyPr/>
                    <a:lstStyle/>
                    <a:p>
                      <a:endParaRPr lang="en-JM"/>
                    </a:p>
                  </a:txBody>
                  <a:tcPr/>
                </a:tc>
                <a:tc hMerge="1">
                  <a:txBody>
                    <a:bodyPr/>
                    <a:lstStyle/>
                    <a:p>
                      <a:endParaRPr lang="en-JM"/>
                    </a:p>
                  </a:txBody>
                  <a:tcPr/>
                </a:tc>
                <a:tc hMerge="1">
                  <a:txBody>
                    <a:bodyPr/>
                    <a:lstStyle/>
                    <a:p>
                      <a:endParaRPr lang="en-JM"/>
                    </a:p>
                  </a:txBody>
                  <a:tcPr/>
                </a:tc>
                <a:tc hMerge="1">
                  <a:txBody>
                    <a:bodyPr/>
                    <a:lstStyle/>
                    <a:p>
                      <a:endParaRPr lang="en-JM"/>
                    </a:p>
                  </a:txBody>
                  <a:tcPr/>
                </a:tc>
              </a:tr>
              <a:tr h="279744">
                <a:tc>
                  <a:txBody>
                    <a:bodyPr/>
                    <a:lstStyle/>
                    <a:p>
                      <a:pPr marL="0" marR="0" algn="ctr">
                        <a:lnSpc>
                          <a:spcPct val="115000"/>
                        </a:lnSpc>
                        <a:spcBef>
                          <a:spcPts val="0"/>
                        </a:spcBef>
                        <a:spcAft>
                          <a:spcPts val="0"/>
                        </a:spcAft>
                      </a:pPr>
                      <a:r>
                        <a:rPr lang="en-JM" sz="1100">
                          <a:effectLst/>
                        </a:rPr>
                        <a:t> </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2012</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2013</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2014</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2015</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2016</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2017</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CAGR</a:t>
                      </a:r>
                      <a:endParaRPr lang="en-JM" sz="1100">
                        <a:effectLst/>
                        <a:latin typeface="Calibri"/>
                        <a:ea typeface="Calibri"/>
                        <a:cs typeface="Times New Roman"/>
                      </a:endParaRPr>
                    </a:p>
                  </a:txBody>
                  <a:tcPr marL="68580" marR="68580" marT="0" marB="0" anchor="ctr"/>
                </a:tc>
              </a:tr>
              <a:tr h="576911">
                <a:tc>
                  <a:txBody>
                    <a:bodyPr/>
                    <a:lstStyle/>
                    <a:p>
                      <a:pPr marL="0" marR="0" algn="ctr">
                        <a:lnSpc>
                          <a:spcPct val="115000"/>
                        </a:lnSpc>
                        <a:spcBef>
                          <a:spcPts val="0"/>
                        </a:spcBef>
                        <a:spcAft>
                          <a:spcPts val="0"/>
                        </a:spcAft>
                      </a:pPr>
                      <a:r>
                        <a:rPr lang="en-JM" sz="1100">
                          <a:effectLst/>
                        </a:rPr>
                        <a:t>Fixed Internet</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31,339</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39,295</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47,987</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57,609</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68,878</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81,888</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21%</a:t>
                      </a:r>
                      <a:endParaRPr lang="en-JM" sz="1100">
                        <a:effectLst/>
                        <a:latin typeface="Calibri"/>
                        <a:ea typeface="Calibri"/>
                        <a:cs typeface="Times New Roman"/>
                      </a:endParaRPr>
                    </a:p>
                  </a:txBody>
                  <a:tcPr marL="68580" marR="68580" marT="0" marB="0" anchor="ctr"/>
                </a:tc>
              </a:tr>
              <a:tr h="576911">
                <a:tc>
                  <a:txBody>
                    <a:bodyPr/>
                    <a:lstStyle/>
                    <a:p>
                      <a:pPr marL="0" marR="0" algn="ctr">
                        <a:lnSpc>
                          <a:spcPct val="115000"/>
                        </a:lnSpc>
                        <a:spcBef>
                          <a:spcPts val="0"/>
                        </a:spcBef>
                        <a:spcAft>
                          <a:spcPts val="0"/>
                        </a:spcAft>
                      </a:pPr>
                      <a:r>
                        <a:rPr lang="en-JM" sz="1100">
                          <a:effectLst/>
                        </a:rPr>
                        <a:t>Managed IP</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11,346</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14,679</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18,107</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21,523</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24,740</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27,668</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20%</a:t>
                      </a:r>
                      <a:endParaRPr lang="en-JM" sz="1100">
                        <a:effectLst/>
                        <a:latin typeface="Calibri"/>
                        <a:ea typeface="Calibri"/>
                        <a:cs typeface="Times New Roman"/>
                      </a:endParaRPr>
                    </a:p>
                  </a:txBody>
                  <a:tcPr marL="68580" marR="68580" marT="0" marB="0" anchor="ctr"/>
                </a:tc>
              </a:tr>
              <a:tr h="576911">
                <a:tc>
                  <a:txBody>
                    <a:bodyPr/>
                    <a:lstStyle/>
                    <a:p>
                      <a:pPr marL="0" marR="0" algn="ctr">
                        <a:lnSpc>
                          <a:spcPct val="115000"/>
                        </a:lnSpc>
                        <a:spcBef>
                          <a:spcPts val="0"/>
                        </a:spcBef>
                        <a:spcAft>
                          <a:spcPts val="0"/>
                        </a:spcAft>
                      </a:pPr>
                      <a:r>
                        <a:rPr lang="en-JM" sz="1100">
                          <a:effectLst/>
                        </a:rPr>
                        <a:t>Mobile Data</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885</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1,578</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2,798</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4,704</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7,437</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a:effectLst/>
                        </a:rPr>
                        <a:t>11,157</a:t>
                      </a:r>
                      <a:endParaRPr lang="en-JM"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JM" sz="1100" dirty="0">
                          <a:effectLst/>
                        </a:rPr>
                        <a:t>66%</a:t>
                      </a:r>
                      <a:endParaRPr lang="en-JM" sz="1100" dirty="0">
                        <a:effectLst/>
                        <a:latin typeface="Calibri"/>
                        <a:ea typeface="Calibri"/>
                        <a:cs typeface="Times New Roman"/>
                      </a:endParaRPr>
                    </a:p>
                  </a:txBody>
                  <a:tcPr marL="68580" marR="68580" marT="0" marB="0" anchor="ctr"/>
                </a:tc>
              </a:tr>
            </a:tbl>
          </a:graphicData>
        </a:graphic>
      </p:graphicFrame>
      <p:sp>
        <p:nvSpPr>
          <p:cNvPr id="7" name="Rectangle 3"/>
          <p:cNvSpPr>
            <a:spLocks noChangeArrowheads="1"/>
          </p:cNvSpPr>
          <p:nvPr/>
        </p:nvSpPr>
        <p:spPr bwMode="auto">
          <a:xfrm>
            <a:off x="1627188" y="2844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91635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9781" y="1754500"/>
            <a:ext cx="8037020" cy="5037992"/>
          </a:xfrm>
        </p:spPr>
        <p:txBody>
          <a:bodyPr/>
          <a:lstStyle/>
          <a:p>
            <a:pPr marL="457200" indent="-457200">
              <a:buFont typeface="+mj-lt"/>
              <a:buAutoNum type="alphaLcParenR"/>
            </a:pPr>
            <a:r>
              <a:rPr lang="en-US" dirty="0"/>
              <a:t>Established </a:t>
            </a:r>
            <a:r>
              <a:rPr lang="en-US" dirty="0" smtClean="0"/>
              <a:t>fixed networks and supporting infrastructures are generally heavily depreciated. In other words, the cost of laying the network and in particular the cost of digging trenches and laying ducts and building other infrastructure was long since recovered.</a:t>
            </a:r>
          </a:p>
          <a:p>
            <a:pPr marL="457200" indent="-457200">
              <a:buFont typeface="+mj-lt"/>
              <a:buAutoNum type="alphaLcParenR"/>
            </a:pPr>
            <a:endParaRPr lang="en-US" dirty="0" smtClean="0"/>
          </a:p>
          <a:p>
            <a:pPr marL="457200" indent="-457200">
              <a:buFont typeface="+mj-lt"/>
              <a:buAutoNum type="alphaLcParenR"/>
            </a:pPr>
            <a:r>
              <a:rPr lang="en-US" dirty="0" smtClean="0"/>
              <a:t>Costs are therefore generally limited to ongoing operational and maintenance costs.</a:t>
            </a:r>
          </a:p>
          <a:p>
            <a:pPr marL="457200" indent="-457200">
              <a:buFont typeface="+mj-lt"/>
              <a:buAutoNum type="alphaLcParenR"/>
            </a:pPr>
            <a:endParaRPr lang="en-US" dirty="0" smtClean="0"/>
          </a:p>
          <a:p>
            <a:pPr marL="457200" indent="-457200">
              <a:buFont typeface="+mj-lt"/>
              <a:buAutoNum type="alphaLcParenR"/>
            </a:pPr>
            <a:r>
              <a:rPr lang="en-US" dirty="0" err="1" smtClean="0"/>
              <a:t>Fibre</a:t>
            </a:r>
            <a:r>
              <a:rPr lang="en-US" dirty="0" smtClean="0"/>
              <a:t> </a:t>
            </a:r>
            <a:r>
              <a:rPr lang="en-US" dirty="0"/>
              <a:t>can be laid down the existing fixed infrastructure to provide the highest possible </a:t>
            </a:r>
            <a:r>
              <a:rPr lang="en-US" dirty="0" smtClean="0"/>
              <a:t>capacity; high speed copper technologies are also possible.</a:t>
            </a:r>
            <a:endParaRPr lang="en-US" dirty="0"/>
          </a:p>
          <a:p>
            <a:endParaRPr lang="en-US" dirty="0"/>
          </a:p>
        </p:txBody>
      </p:sp>
      <p:sp>
        <p:nvSpPr>
          <p:cNvPr id="3" name="Title 2"/>
          <p:cNvSpPr>
            <a:spLocks noGrp="1"/>
          </p:cNvSpPr>
          <p:nvPr>
            <p:ph type="title"/>
          </p:nvPr>
        </p:nvSpPr>
        <p:spPr>
          <a:xfrm>
            <a:off x="562232" y="1119466"/>
            <a:ext cx="7005887" cy="398050"/>
          </a:xfrm>
        </p:spPr>
        <p:txBody>
          <a:bodyPr/>
          <a:lstStyle/>
          <a:p>
            <a:r>
              <a:rPr lang="en-JM" dirty="0" smtClean="0"/>
              <a:t>2/ Cost Effective Delivery of Broadband and Customer Demands</a:t>
            </a:r>
            <a:br>
              <a:rPr lang="en-JM" dirty="0" smtClean="0"/>
            </a:br>
            <a:r>
              <a:rPr lang="en-JM" dirty="0" smtClean="0"/>
              <a:t/>
            </a:r>
            <a:br>
              <a:rPr lang="en-JM" dirty="0" smtClean="0"/>
            </a:br>
            <a:endParaRPr lang="en-JM" dirty="0"/>
          </a:p>
        </p:txBody>
      </p:sp>
    </p:spTree>
    <p:extLst>
      <p:ext uri="{BB962C8B-B14F-4D97-AF65-F5344CB8AC3E}">
        <p14:creationId xmlns:p14="http://schemas.microsoft.com/office/powerpoint/2010/main" val="233365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457200" indent="-457200">
              <a:buFont typeface="+mj-lt"/>
              <a:buAutoNum type="alphaLcParenR" startAt="4"/>
            </a:pPr>
            <a:r>
              <a:rPr lang="en-US" dirty="0" smtClean="0"/>
              <a:t>A depreciated fixed network and supporting infrastructure will represent </a:t>
            </a:r>
            <a:r>
              <a:rPr lang="en-US" dirty="0"/>
              <a:t>the lowest cost and highest capacity way of delivering </a:t>
            </a:r>
            <a:r>
              <a:rPr lang="en-US" dirty="0" smtClean="0"/>
              <a:t>broadband in some cases.</a:t>
            </a:r>
            <a:endParaRPr lang="en-US" dirty="0"/>
          </a:p>
          <a:p>
            <a:pPr marL="457200" indent="-457200">
              <a:buFont typeface="+mj-lt"/>
              <a:buAutoNum type="alphaLcParenR" startAt="4"/>
            </a:pPr>
            <a:endParaRPr lang="en-US" dirty="0"/>
          </a:p>
          <a:p>
            <a:pPr marL="457200" indent="-457200">
              <a:buFont typeface="+mj-lt"/>
              <a:buAutoNum type="alphaLcParenR" startAt="4"/>
            </a:pPr>
            <a:r>
              <a:rPr lang="en-US" dirty="0" smtClean="0"/>
              <a:t>In those circumstances there is a need to </a:t>
            </a:r>
            <a:r>
              <a:rPr lang="en-US" dirty="0"/>
              <a:t>transport as much data as </a:t>
            </a:r>
            <a:r>
              <a:rPr lang="en-US" dirty="0" smtClean="0"/>
              <a:t>far as possible </a:t>
            </a:r>
            <a:r>
              <a:rPr lang="en-US" dirty="0"/>
              <a:t>via a fixed </a:t>
            </a:r>
            <a:r>
              <a:rPr lang="en-US" dirty="0" smtClean="0"/>
              <a:t>network to keep costs and prices to customers down.</a:t>
            </a:r>
            <a:endParaRPr lang="en-US" dirty="0"/>
          </a:p>
          <a:p>
            <a:endParaRPr lang="en-US" dirty="0"/>
          </a:p>
          <a:p>
            <a:endParaRPr lang="en-JM" dirty="0"/>
          </a:p>
          <a:p>
            <a:endParaRPr lang="en-JM" dirty="0"/>
          </a:p>
        </p:txBody>
      </p:sp>
      <p:sp>
        <p:nvSpPr>
          <p:cNvPr id="3" name="Title 2"/>
          <p:cNvSpPr>
            <a:spLocks noGrp="1"/>
          </p:cNvSpPr>
          <p:nvPr>
            <p:ph type="title"/>
          </p:nvPr>
        </p:nvSpPr>
        <p:spPr>
          <a:xfrm>
            <a:off x="649781" y="442026"/>
            <a:ext cx="7015615" cy="715566"/>
          </a:xfrm>
        </p:spPr>
        <p:txBody>
          <a:bodyPr/>
          <a:lstStyle/>
          <a:p>
            <a:r>
              <a:rPr lang="en-JM" dirty="0" smtClean="0"/>
              <a:t>2/ Cost </a:t>
            </a:r>
            <a:r>
              <a:rPr lang="en-JM" dirty="0"/>
              <a:t>Effective Delivery of Broadband </a:t>
            </a:r>
            <a:r>
              <a:rPr lang="en-JM" dirty="0" smtClean="0"/>
              <a:t>and </a:t>
            </a:r>
            <a:r>
              <a:rPr lang="en-JM" dirty="0"/>
              <a:t>Customer </a:t>
            </a:r>
            <a:r>
              <a:rPr lang="en-JM" dirty="0" smtClean="0"/>
              <a:t>Demands</a:t>
            </a:r>
            <a:endParaRPr lang="en-JM" dirty="0"/>
          </a:p>
        </p:txBody>
      </p:sp>
    </p:spTree>
    <p:extLst>
      <p:ext uri="{BB962C8B-B14F-4D97-AF65-F5344CB8AC3E}">
        <p14:creationId xmlns:p14="http://schemas.microsoft.com/office/powerpoint/2010/main" val="293669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JM" dirty="0" smtClean="0"/>
          </a:p>
          <a:p>
            <a:r>
              <a:rPr lang="en-JM" dirty="0" smtClean="0"/>
              <a:t>In order to:</a:t>
            </a:r>
          </a:p>
          <a:p>
            <a:endParaRPr lang="en-JM" dirty="0" smtClean="0"/>
          </a:p>
          <a:p>
            <a:pPr marL="914400" lvl="1" indent="-514350">
              <a:buFont typeface="+mj-lt"/>
              <a:buAutoNum type="romanLcPeriod"/>
            </a:pPr>
            <a:r>
              <a:rPr lang="en-JM" dirty="0" smtClean="0"/>
              <a:t>meet increasing demands for Broadband data;</a:t>
            </a:r>
          </a:p>
          <a:p>
            <a:pPr marL="914400" lvl="1" indent="-514350">
              <a:buFont typeface="+mj-lt"/>
              <a:buAutoNum type="romanLcPeriod"/>
            </a:pPr>
            <a:r>
              <a:rPr lang="en-JM" dirty="0" smtClean="0"/>
              <a:t>offer Broadband data at the lowest cost (which is the key determinant in driving customer take up);</a:t>
            </a:r>
          </a:p>
          <a:p>
            <a:pPr marL="914400" lvl="1" indent="-514350">
              <a:buFont typeface="+mj-lt"/>
              <a:buAutoNum type="romanLcPeriod"/>
            </a:pPr>
            <a:r>
              <a:rPr lang="en-JM" dirty="0" smtClean="0"/>
              <a:t>Meet customer requirements where they require fixed underground delivery of data.</a:t>
            </a:r>
          </a:p>
          <a:p>
            <a:endParaRPr lang="en-JM" dirty="0" smtClean="0"/>
          </a:p>
          <a:p>
            <a:r>
              <a:rPr lang="en-JM" dirty="0" smtClean="0"/>
              <a:t>	There is a need for service providers to utilise fixed networks as a part of their overall broadband delivery strategy if they wish to be able to compete effectively across the entire telecommunications market and to drive broadband penetration.</a:t>
            </a:r>
            <a:endParaRPr lang="en-JM" dirty="0"/>
          </a:p>
        </p:txBody>
      </p:sp>
      <p:sp>
        <p:nvSpPr>
          <p:cNvPr id="3" name="Title 2"/>
          <p:cNvSpPr>
            <a:spLocks noGrp="1"/>
          </p:cNvSpPr>
          <p:nvPr>
            <p:ph type="title"/>
          </p:nvPr>
        </p:nvSpPr>
        <p:spPr>
          <a:xfrm>
            <a:off x="291830" y="442025"/>
            <a:ext cx="7538935" cy="715566"/>
          </a:xfrm>
        </p:spPr>
        <p:txBody>
          <a:bodyPr/>
          <a:lstStyle/>
          <a:p>
            <a:r>
              <a:rPr lang="en-JM" dirty="0" smtClean="0"/>
              <a:t>3/ Reasons Broadband Operators Require Fixed Transport Options</a:t>
            </a:r>
            <a:endParaRPr lang="en-JM" dirty="0"/>
          </a:p>
        </p:txBody>
      </p:sp>
    </p:spTree>
    <p:extLst>
      <p:ext uri="{BB962C8B-B14F-4D97-AF65-F5344CB8AC3E}">
        <p14:creationId xmlns:p14="http://schemas.microsoft.com/office/powerpoint/2010/main" val="2009408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500"/>
                                        <p:tgtEl>
                                          <p:spTgt spid="2">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fade">
                                      <p:cBhvr>
                                        <p:cTn id="16" dur="500"/>
                                        <p:tgtEl>
                                          <p:spTgt spid="2">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fade">
                                      <p:cBhvr>
                                        <p:cTn id="21"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JM" dirty="0" smtClean="0"/>
          </a:p>
          <a:p>
            <a:endParaRPr lang="en-JM" dirty="0" smtClean="0"/>
          </a:p>
          <a:p>
            <a:pPr marL="457200" indent="-457200">
              <a:buFont typeface="+mj-lt"/>
              <a:buAutoNum type="arabicPeriod"/>
            </a:pPr>
            <a:r>
              <a:rPr lang="en-JM" dirty="0" smtClean="0"/>
              <a:t>The cost of replicating the entire national supporting infrastructure along which an incumbent’s fixed underground network is laid is, generally speaking, not likely to be viable.</a:t>
            </a:r>
          </a:p>
          <a:p>
            <a:pPr marL="457200" indent="-457200">
              <a:buFont typeface="+mj-lt"/>
              <a:buAutoNum type="arabicPeriod"/>
            </a:pPr>
            <a:endParaRPr lang="en-JM" dirty="0" smtClean="0"/>
          </a:p>
          <a:p>
            <a:pPr marL="457200" indent="-457200">
              <a:buFont typeface="+mj-lt"/>
              <a:buAutoNum type="arabicPeriod"/>
            </a:pPr>
            <a:r>
              <a:rPr lang="en-JM" dirty="0" smtClean="0"/>
              <a:t>The costs of civil works including trenching and ducting, as well as the challenges of planning restrictions represent too great a barrier. </a:t>
            </a:r>
          </a:p>
          <a:p>
            <a:pPr marL="457200" indent="-457200">
              <a:buFont typeface="+mj-lt"/>
              <a:buAutoNum type="arabicPeriod"/>
            </a:pPr>
            <a:endParaRPr lang="en-JM" dirty="0"/>
          </a:p>
          <a:p>
            <a:pPr marL="457200" indent="-457200">
              <a:buFont typeface="+mj-lt"/>
              <a:buAutoNum type="arabicPeriod"/>
            </a:pPr>
            <a:r>
              <a:rPr lang="en-GB" dirty="0" smtClean="0"/>
              <a:t>The European </a:t>
            </a:r>
            <a:r>
              <a:rPr lang="en-GB" dirty="0"/>
              <a:t>Commission’s June 2012 report on its </a:t>
            </a:r>
            <a:r>
              <a:rPr lang="en-GB" dirty="0" smtClean="0"/>
              <a:t>2011 Telecommunication </a:t>
            </a:r>
            <a:r>
              <a:rPr lang="en-GB" dirty="0"/>
              <a:t>Market and Regulatory Developments investigation which states </a:t>
            </a:r>
            <a:r>
              <a:rPr lang="en-GB" dirty="0" smtClean="0"/>
              <a:t>that: </a:t>
            </a:r>
            <a:r>
              <a:rPr lang="en-GB" i="1" dirty="0" smtClean="0"/>
              <a:t>“….</a:t>
            </a:r>
            <a:r>
              <a:rPr lang="en-GB" i="1" dirty="0"/>
              <a:t>it is estimated that up to 80% of the costs of next generation network (NGN) deployment are related to civil works…”</a:t>
            </a:r>
            <a:endParaRPr lang="en-JM" dirty="0"/>
          </a:p>
          <a:p>
            <a:pPr marL="457200" indent="-457200">
              <a:buFont typeface="+mj-lt"/>
              <a:buAutoNum type="arabicPeriod"/>
            </a:pPr>
            <a:endParaRPr lang="en-JM" dirty="0"/>
          </a:p>
        </p:txBody>
      </p:sp>
      <p:sp>
        <p:nvSpPr>
          <p:cNvPr id="3" name="Title 2"/>
          <p:cNvSpPr>
            <a:spLocks noGrp="1"/>
          </p:cNvSpPr>
          <p:nvPr>
            <p:ph type="title"/>
          </p:nvPr>
        </p:nvSpPr>
        <p:spPr>
          <a:xfrm>
            <a:off x="321013" y="442025"/>
            <a:ext cx="7140102" cy="635035"/>
          </a:xfrm>
        </p:spPr>
        <p:txBody>
          <a:bodyPr/>
          <a:lstStyle/>
          <a:p>
            <a:r>
              <a:rPr lang="en-JM" dirty="0" smtClean="0"/>
              <a:t>4/ Nationwide Fixed Network Support Infrastructure Not Viable to Replicate</a:t>
            </a:r>
            <a:endParaRPr lang="en-JM" dirty="0"/>
          </a:p>
        </p:txBody>
      </p:sp>
    </p:spTree>
    <p:extLst>
      <p:ext uri="{BB962C8B-B14F-4D97-AF65-F5344CB8AC3E}">
        <p14:creationId xmlns:p14="http://schemas.microsoft.com/office/powerpoint/2010/main" val="1356412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mj-lt"/>
              <a:buAutoNum type="alphaLcParenR"/>
            </a:pPr>
            <a:r>
              <a:rPr lang="en-JM" dirty="0"/>
              <a:t>A</a:t>
            </a:r>
            <a:r>
              <a:rPr lang="en-JM" dirty="0" smtClean="0"/>
              <a:t>ccess to the fixed networks and facilities of operators which have dominance in local loop provision (fixed network subscriber lines) will enhance broadband competition, lower prices and thereby to accelerate take up by citizens.</a:t>
            </a:r>
          </a:p>
          <a:p>
            <a:pPr marL="457200" indent="-457200">
              <a:buFont typeface="+mj-lt"/>
              <a:buAutoNum type="alphaLcParenR"/>
            </a:pPr>
            <a:endParaRPr lang="en-JM" dirty="0" smtClean="0"/>
          </a:p>
          <a:p>
            <a:pPr marL="457200" indent="-457200">
              <a:buFont typeface="+mj-lt"/>
              <a:buAutoNum type="alphaLcParenR"/>
            </a:pPr>
            <a:r>
              <a:rPr lang="en-JM" dirty="0" smtClean="0"/>
              <a:t>There are a variety of approaches in this regard including duct access; local loop unbundling (copper and fibre); </a:t>
            </a:r>
            <a:r>
              <a:rPr lang="en-JM" dirty="0" err="1" smtClean="0"/>
              <a:t>bitstream</a:t>
            </a:r>
            <a:r>
              <a:rPr lang="en-JM" dirty="0" smtClean="0"/>
              <a:t>, and white-label services as implemented in many countries worldwide.  European experience has shown that LLU is the best long term proposition.                                   														         </a:t>
            </a:r>
            <a:r>
              <a:rPr lang="en-GB" i="1" dirty="0" smtClean="0"/>
              <a:t>“</a:t>
            </a:r>
            <a:r>
              <a:rPr lang="en-GB" i="1" dirty="0"/>
              <a:t>New entrants use local loop unbundling (fully unbundled lines and shared access) as the main option to access the incumbent network. There is a continuous migration towards full LLU, all other types of access to the incumbent network is going down.” </a:t>
            </a:r>
            <a:r>
              <a:rPr lang="en-GB" i="1" dirty="0" smtClean="0"/>
              <a:t> </a:t>
            </a:r>
            <a:r>
              <a:rPr lang="en-GB" dirty="0" smtClean="0"/>
              <a:t>(Circa 35 million unbundled local loops and increasing, closest other is </a:t>
            </a:r>
            <a:r>
              <a:rPr lang="en-GB" dirty="0" err="1" smtClean="0"/>
              <a:t>bitstream</a:t>
            </a:r>
            <a:r>
              <a:rPr lang="en-GB" dirty="0" smtClean="0"/>
              <a:t> at circa 5 million) - European </a:t>
            </a:r>
            <a:r>
              <a:rPr lang="en-GB" dirty="0"/>
              <a:t>Commission’s </a:t>
            </a:r>
            <a:r>
              <a:rPr lang="en-GB" dirty="0" smtClean="0"/>
              <a:t>Digital </a:t>
            </a:r>
            <a:r>
              <a:rPr lang="en-GB" dirty="0"/>
              <a:t>Agenda Scoreboard 2013</a:t>
            </a:r>
            <a:endParaRPr lang="en-JM" dirty="0"/>
          </a:p>
          <a:p>
            <a:pPr marL="457200" indent="-457200">
              <a:buFont typeface="+mj-lt"/>
              <a:buAutoNum type="alphaLcParenR"/>
            </a:pPr>
            <a:endParaRPr lang="en-JM" dirty="0" smtClean="0"/>
          </a:p>
          <a:p>
            <a:pPr marL="457200" indent="-457200">
              <a:buFont typeface="+mj-lt"/>
              <a:buAutoNum type="alphaLcParenR"/>
            </a:pPr>
            <a:endParaRPr lang="en-JM" dirty="0" smtClean="0"/>
          </a:p>
        </p:txBody>
      </p:sp>
      <p:sp>
        <p:nvSpPr>
          <p:cNvPr id="3" name="Title 2"/>
          <p:cNvSpPr>
            <a:spLocks noGrp="1"/>
          </p:cNvSpPr>
          <p:nvPr>
            <p:ph type="title"/>
          </p:nvPr>
        </p:nvSpPr>
        <p:spPr>
          <a:xfrm>
            <a:off x="649780" y="442025"/>
            <a:ext cx="7803555" cy="635035"/>
          </a:xfrm>
        </p:spPr>
        <p:txBody>
          <a:bodyPr/>
          <a:lstStyle/>
          <a:p>
            <a:r>
              <a:rPr lang="en-JM" dirty="0" smtClean="0"/>
              <a:t>5/ Access to Caribbean Fixed Networks and Facilities Where Dominance Exists</a:t>
            </a:r>
            <a:br>
              <a:rPr lang="en-JM" dirty="0" smtClean="0"/>
            </a:br>
            <a:endParaRPr lang="en-JM" dirty="0"/>
          </a:p>
        </p:txBody>
      </p:sp>
    </p:spTree>
    <p:extLst>
      <p:ext uri="{BB962C8B-B14F-4D97-AF65-F5344CB8AC3E}">
        <p14:creationId xmlns:p14="http://schemas.microsoft.com/office/powerpoint/2010/main" val="806517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Digicel Powerpoint Template Oct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B17D400F7DEAE49B6280F4B3C658026" ma:contentTypeVersion="0" ma:contentTypeDescription="Create a new document." ma:contentTypeScope="" ma:versionID="d5539b9c65dfcb72753a21bc86a061d2">
  <xsd:schema xmlns:xsd="http://www.w3.org/2001/XMLSchema" xmlns:xs="http://www.w3.org/2001/XMLSchema" xmlns:p="http://schemas.microsoft.com/office/2006/metadata/properties" targetNamespace="http://schemas.microsoft.com/office/2006/metadata/properties" ma:root="true" ma:fieldsID="39bfe1e9018fd2a95d57d91662b79a7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30998D-6D85-4F11-82BF-B6BECBF4388B}">
  <ds:schemaRefs>
    <ds:schemaRef ds:uri="http://schemas.microsoft.com/office/2006/documentManagement/types"/>
    <ds:schemaRef ds:uri="http://www.w3.org/XML/1998/namespace"/>
    <ds:schemaRef ds:uri="http://purl.org/dc/dcmitype/"/>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944CE883-D594-4102-BB89-43D1BC1EB3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6519E35-20FC-4387-B952-506A31A82B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1151</TotalTime>
  <Words>1060</Words>
  <Application>Microsoft Office PowerPoint</Application>
  <PresentationFormat>On-screen Show (4:3)</PresentationFormat>
  <Paragraphs>124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Digicel Powerpoint Template Oct 2012</vt:lpstr>
      <vt:lpstr>Accessing Fixed Networks and Facilities to Speed Up Broadband Rollout </vt:lpstr>
      <vt:lpstr>Summary</vt:lpstr>
      <vt:lpstr>1/ Requirement for Access to Fixed Networks/Facilities for Broadband Delivery</vt:lpstr>
      <vt:lpstr>1/ Requirement for Access to Fixed Networks/Facilities for Broadband Delivery</vt:lpstr>
      <vt:lpstr>2/ Cost Effective Delivery of Broadband and Customer Demands  </vt:lpstr>
      <vt:lpstr>2/ Cost Effective Delivery of Broadband and Customer Demands</vt:lpstr>
      <vt:lpstr>3/ Reasons Broadband Operators Require Fixed Transport Options</vt:lpstr>
      <vt:lpstr>4/ Nationwide Fixed Network Support Infrastructure Not Viable to Replicate</vt:lpstr>
      <vt:lpstr>5/ Access to Caribbean Fixed Networks and Facilities Where Dominance Exists </vt:lpstr>
      <vt:lpstr>5/ Access to Caribbean Fixed Networks and Facilities where Dominance Exists</vt:lpstr>
      <vt:lpstr>5/ Access to Caribbean Fixed Networks and Facilities Where Dominance Exists</vt:lpstr>
      <vt:lpstr>Recap</vt:lpstr>
      <vt:lpstr>Thank You !</vt:lpstr>
    </vt:vector>
  </TitlesOfParts>
  <Company>digicelgroup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Aileen Corrigan</dc:creator>
  <cp:lastModifiedBy>Andrew Gorton</cp:lastModifiedBy>
  <cp:revision>96</cp:revision>
  <dcterms:created xsi:type="dcterms:W3CDTF">2012-10-04T19:23:37Z</dcterms:created>
  <dcterms:modified xsi:type="dcterms:W3CDTF">2013-07-15T19:37:43Z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0x0101002B17D400F7DEAE49B6280F4B3C658026</vt:lpwstr>
  </property>
</Properties>
</file>