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Lst>
  <p:notesMasterIdLst>
    <p:notesMasterId r:id="rId27"/>
  </p:notesMasterIdLst>
  <p:handoutMasterIdLst>
    <p:handoutMasterId r:id="rId28"/>
  </p:handoutMasterIdLst>
  <p:sldIdLst>
    <p:sldId id="281" r:id="rId2"/>
    <p:sldId id="342" r:id="rId3"/>
    <p:sldId id="343" r:id="rId4"/>
    <p:sldId id="384" r:id="rId5"/>
    <p:sldId id="345" r:id="rId6"/>
    <p:sldId id="339" r:id="rId7"/>
    <p:sldId id="385" r:id="rId8"/>
    <p:sldId id="363" r:id="rId9"/>
    <p:sldId id="353" r:id="rId10"/>
    <p:sldId id="348" r:id="rId11"/>
    <p:sldId id="374" r:id="rId12"/>
    <p:sldId id="386" r:id="rId13"/>
    <p:sldId id="340" r:id="rId14"/>
    <p:sldId id="371" r:id="rId15"/>
    <p:sldId id="388" r:id="rId16"/>
    <p:sldId id="389" r:id="rId17"/>
    <p:sldId id="357" r:id="rId18"/>
    <p:sldId id="360" r:id="rId19"/>
    <p:sldId id="361" r:id="rId20"/>
    <p:sldId id="362" r:id="rId21"/>
    <p:sldId id="387" r:id="rId22"/>
    <p:sldId id="379" r:id="rId23"/>
    <p:sldId id="393" r:id="rId24"/>
    <p:sldId id="395" r:id="rId25"/>
    <p:sldId id="37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3E2"/>
    <a:srgbClr val="7694B9"/>
    <a:srgbClr val="4D7CA8"/>
    <a:srgbClr val="006595"/>
    <a:srgbClr val="01689A"/>
    <a:srgbClr val="004E74"/>
    <a:srgbClr val="00344C"/>
    <a:srgbClr val="071C26"/>
    <a:srgbClr val="074040"/>
    <a:srgbClr val="A7C43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78571" autoAdjust="0"/>
  </p:normalViewPr>
  <p:slideViewPr>
    <p:cSldViewPr snapToGrid="0" snapToObjects="1">
      <p:cViewPr varScale="1">
        <p:scale>
          <a:sx n="79" d="100"/>
          <a:sy n="79" d="100"/>
        </p:scale>
        <p:origin x="-1752" y="-96"/>
      </p:cViewPr>
      <p:guideLst>
        <p:guide orient="horz" pos="527"/>
        <p:guide pos="2893"/>
      </p:guideLst>
    </p:cSldViewPr>
  </p:slideViewPr>
  <p:outlineViewPr>
    <p:cViewPr>
      <p:scale>
        <a:sx n="33" d="100"/>
        <a:sy n="33" d="100"/>
      </p:scale>
      <p:origin x="0" y="11184"/>
    </p:cViewPr>
  </p:outlineViewPr>
  <p:notesTextViewPr>
    <p:cViewPr>
      <p:scale>
        <a:sx n="100" d="100"/>
        <a:sy n="100" d="100"/>
      </p:scale>
      <p:origin x="0" y="0"/>
    </p:cViewPr>
  </p:notesTextViewPr>
  <p:sorterViewPr>
    <p:cViewPr>
      <p:scale>
        <a:sx n="100" d="100"/>
        <a:sy n="100" d="100"/>
      </p:scale>
      <p:origin x="0" y="2096"/>
    </p:cViewPr>
  </p:sorterViewPr>
  <p:notesViewPr>
    <p:cSldViewPr snapToGrid="0" snapToObjects="1">
      <p:cViewPr varScale="1">
        <p:scale>
          <a:sx n="83" d="100"/>
          <a:sy n="83" d="100"/>
        </p:scale>
        <p:origin x="-39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7C0D0-C8B9-1A4D-870F-738ABECBE33C}" type="doc">
      <dgm:prSet loTypeId="urn:microsoft.com/office/officeart/2005/8/layout/hierarchy4" loCatId="" qsTypeId="urn:microsoft.com/office/officeart/2005/8/quickstyle/3D4" qsCatId="3D" csTypeId="urn:microsoft.com/office/officeart/2005/8/colors/accent5_2" csCatId="accent5" phldr="1"/>
      <dgm:spPr/>
      <dgm:t>
        <a:bodyPr/>
        <a:lstStyle/>
        <a:p>
          <a:endParaRPr lang="en-US"/>
        </a:p>
      </dgm:t>
    </dgm:pt>
    <dgm:pt modelId="{2E343815-44DE-F64D-A8C1-206E054398F8}">
      <dgm:prSet/>
      <dgm:spPr/>
      <dgm:t>
        <a:bodyPr/>
        <a:lstStyle/>
        <a:p>
          <a:r>
            <a:rPr lang="en-US" dirty="0" smtClean="0"/>
            <a:t>Evolving Network and Compute Infrastructure</a:t>
          </a:r>
          <a:endParaRPr lang="en-US" dirty="0"/>
        </a:p>
      </dgm:t>
    </dgm:pt>
    <dgm:pt modelId="{89175DC3-2C48-454F-8FD3-8BBC39A62B6B}" type="parTrans" cxnId="{3876D55C-271E-9F4D-BB1B-2959A2A2767E}">
      <dgm:prSet/>
      <dgm:spPr/>
      <dgm:t>
        <a:bodyPr/>
        <a:lstStyle/>
        <a:p>
          <a:endParaRPr lang="en-US"/>
        </a:p>
      </dgm:t>
    </dgm:pt>
    <dgm:pt modelId="{E1A7117D-1834-DD49-A106-909E5147B6B9}" type="sibTrans" cxnId="{3876D55C-271E-9F4D-BB1B-2959A2A2767E}">
      <dgm:prSet/>
      <dgm:spPr/>
      <dgm:t>
        <a:bodyPr/>
        <a:lstStyle/>
        <a:p>
          <a:endParaRPr lang="en-US"/>
        </a:p>
      </dgm:t>
    </dgm:pt>
    <dgm:pt modelId="{7B119B6E-E294-F340-9494-3836DD13EC51}">
      <dgm:prSet/>
      <dgm:spPr/>
      <dgm:t>
        <a:bodyPr/>
        <a:lstStyle/>
        <a:p>
          <a:r>
            <a:rPr lang="en-US" dirty="0" smtClean="0"/>
            <a:t>Changing Landscape for Security Threats</a:t>
          </a:r>
          <a:endParaRPr lang="en-US" dirty="0"/>
        </a:p>
      </dgm:t>
    </dgm:pt>
    <dgm:pt modelId="{5C32C7D4-D059-8048-A29D-16A0B74C1DA0}" type="parTrans" cxnId="{1F1CCC81-03AB-4846-BF7F-2B56B943F2D7}">
      <dgm:prSet/>
      <dgm:spPr/>
      <dgm:t>
        <a:bodyPr/>
        <a:lstStyle/>
        <a:p>
          <a:endParaRPr lang="en-US"/>
        </a:p>
      </dgm:t>
    </dgm:pt>
    <dgm:pt modelId="{3546DF4E-F10B-1D41-96B1-B7FF2AAE7987}" type="sibTrans" cxnId="{1F1CCC81-03AB-4846-BF7F-2B56B943F2D7}">
      <dgm:prSet/>
      <dgm:spPr/>
      <dgm:t>
        <a:bodyPr/>
        <a:lstStyle/>
        <a:p>
          <a:endParaRPr lang="en-US"/>
        </a:p>
      </dgm:t>
    </dgm:pt>
    <dgm:pt modelId="{0BB6CE96-8D7A-3242-AE8E-A95632C7054B}">
      <dgm:prSet/>
      <dgm:spPr/>
      <dgm:t>
        <a:bodyPr/>
        <a:lstStyle/>
        <a:p>
          <a:r>
            <a:rPr lang="en-US" dirty="0" smtClean="0"/>
            <a:t>Defining the Security Needs for the Data Center</a:t>
          </a:r>
          <a:endParaRPr lang="en-US" dirty="0"/>
        </a:p>
      </dgm:t>
    </dgm:pt>
    <dgm:pt modelId="{3A83D81E-9AAC-8140-86A7-27C21010B899}" type="parTrans" cxnId="{1A20F919-EE52-4B4F-A39A-7B8A1C137BD7}">
      <dgm:prSet/>
      <dgm:spPr/>
      <dgm:t>
        <a:bodyPr/>
        <a:lstStyle/>
        <a:p>
          <a:endParaRPr lang="en-US"/>
        </a:p>
      </dgm:t>
    </dgm:pt>
    <dgm:pt modelId="{9ED6C220-125A-D94F-8809-C68DFD9304D5}" type="sibTrans" cxnId="{1A20F919-EE52-4B4F-A39A-7B8A1C137BD7}">
      <dgm:prSet/>
      <dgm:spPr/>
      <dgm:t>
        <a:bodyPr/>
        <a:lstStyle/>
        <a:p>
          <a:endParaRPr lang="en-US"/>
        </a:p>
      </dgm:t>
    </dgm:pt>
    <dgm:pt modelId="{70ADC29A-9CF3-6845-AE8A-BBBBF6B6318D}">
      <dgm:prSet/>
      <dgm:spPr/>
      <dgm:t>
        <a:bodyPr/>
        <a:lstStyle/>
        <a:p>
          <a:r>
            <a:rPr lang="en-US" dirty="0" smtClean="0"/>
            <a:t>The “Right” Security as a Business Enabler</a:t>
          </a:r>
          <a:endParaRPr lang="en-US" dirty="0"/>
        </a:p>
      </dgm:t>
    </dgm:pt>
    <dgm:pt modelId="{2FDF74E5-9AD6-5B42-A03E-CC1A581E1893}" type="parTrans" cxnId="{7D6E5D4B-9BAC-784B-B7AF-5A818B100E66}">
      <dgm:prSet/>
      <dgm:spPr/>
      <dgm:t>
        <a:bodyPr/>
        <a:lstStyle/>
        <a:p>
          <a:endParaRPr lang="en-US"/>
        </a:p>
      </dgm:t>
    </dgm:pt>
    <dgm:pt modelId="{94A1B392-FCD0-C046-AA1D-E0B2E284B6E9}" type="sibTrans" cxnId="{7D6E5D4B-9BAC-784B-B7AF-5A818B100E66}">
      <dgm:prSet/>
      <dgm:spPr/>
      <dgm:t>
        <a:bodyPr/>
        <a:lstStyle/>
        <a:p>
          <a:endParaRPr lang="en-US"/>
        </a:p>
      </dgm:t>
    </dgm:pt>
    <dgm:pt modelId="{A9BA55C6-4FF5-B14F-9700-A0F8B5D3165C}" type="pres">
      <dgm:prSet presAssocID="{6917C0D0-C8B9-1A4D-870F-738ABECBE33C}" presName="Name0" presStyleCnt="0">
        <dgm:presLayoutVars>
          <dgm:chPref val="1"/>
          <dgm:dir/>
          <dgm:animOne val="branch"/>
          <dgm:animLvl val="lvl"/>
          <dgm:resizeHandles/>
        </dgm:presLayoutVars>
      </dgm:prSet>
      <dgm:spPr/>
      <dgm:t>
        <a:bodyPr/>
        <a:lstStyle/>
        <a:p>
          <a:endParaRPr lang="en-US"/>
        </a:p>
      </dgm:t>
    </dgm:pt>
    <dgm:pt modelId="{E00FE902-3ADA-F041-B82B-C87B614B9AFC}" type="pres">
      <dgm:prSet presAssocID="{2E343815-44DE-F64D-A8C1-206E054398F8}" presName="vertOne" presStyleCnt="0"/>
      <dgm:spPr/>
      <dgm:t>
        <a:bodyPr/>
        <a:lstStyle/>
        <a:p>
          <a:endParaRPr lang="en-US"/>
        </a:p>
      </dgm:t>
    </dgm:pt>
    <dgm:pt modelId="{63FE8E10-2316-244C-AEEB-9889DB0C30BD}" type="pres">
      <dgm:prSet presAssocID="{2E343815-44DE-F64D-A8C1-206E054398F8}" presName="txOne" presStyleLbl="node0" presStyleIdx="0" presStyleCnt="1">
        <dgm:presLayoutVars>
          <dgm:chPref val="3"/>
        </dgm:presLayoutVars>
      </dgm:prSet>
      <dgm:spPr/>
      <dgm:t>
        <a:bodyPr/>
        <a:lstStyle/>
        <a:p>
          <a:endParaRPr lang="en-US"/>
        </a:p>
      </dgm:t>
    </dgm:pt>
    <dgm:pt modelId="{B1C37EB8-D586-CC4A-860E-5E508CA9654A}" type="pres">
      <dgm:prSet presAssocID="{2E343815-44DE-F64D-A8C1-206E054398F8}" presName="parTransOne" presStyleCnt="0"/>
      <dgm:spPr/>
      <dgm:t>
        <a:bodyPr/>
        <a:lstStyle/>
        <a:p>
          <a:endParaRPr lang="en-US"/>
        </a:p>
      </dgm:t>
    </dgm:pt>
    <dgm:pt modelId="{FF65B5F7-F5A6-E74B-88BA-BC145582A265}" type="pres">
      <dgm:prSet presAssocID="{2E343815-44DE-F64D-A8C1-206E054398F8}" presName="horzOne" presStyleCnt="0"/>
      <dgm:spPr/>
      <dgm:t>
        <a:bodyPr/>
        <a:lstStyle/>
        <a:p>
          <a:endParaRPr lang="en-US"/>
        </a:p>
      </dgm:t>
    </dgm:pt>
    <dgm:pt modelId="{06162B09-455E-B94F-B489-F4E6F38D4A79}" type="pres">
      <dgm:prSet presAssocID="{7B119B6E-E294-F340-9494-3836DD13EC51}" presName="vertTwo" presStyleCnt="0"/>
      <dgm:spPr/>
      <dgm:t>
        <a:bodyPr/>
        <a:lstStyle/>
        <a:p>
          <a:endParaRPr lang="en-US"/>
        </a:p>
      </dgm:t>
    </dgm:pt>
    <dgm:pt modelId="{349BA16D-AD2A-404B-B06B-8567DB7B0CC2}" type="pres">
      <dgm:prSet presAssocID="{7B119B6E-E294-F340-9494-3836DD13EC51}" presName="txTwo" presStyleLbl="node2" presStyleIdx="0" presStyleCnt="1">
        <dgm:presLayoutVars>
          <dgm:chPref val="3"/>
        </dgm:presLayoutVars>
      </dgm:prSet>
      <dgm:spPr/>
      <dgm:t>
        <a:bodyPr/>
        <a:lstStyle/>
        <a:p>
          <a:endParaRPr lang="en-US"/>
        </a:p>
      </dgm:t>
    </dgm:pt>
    <dgm:pt modelId="{46130F24-88BF-5F40-BE42-926E8620C887}" type="pres">
      <dgm:prSet presAssocID="{7B119B6E-E294-F340-9494-3836DD13EC51}" presName="parTransTwo" presStyleCnt="0"/>
      <dgm:spPr/>
      <dgm:t>
        <a:bodyPr/>
        <a:lstStyle/>
        <a:p>
          <a:endParaRPr lang="en-US"/>
        </a:p>
      </dgm:t>
    </dgm:pt>
    <dgm:pt modelId="{68E5D49E-DFBD-EA43-8519-1F7874C4C084}" type="pres">
      <dgm:prSet presAssocID="{7B119B6E-E294-F340-9494-3836DD13EC51}" presName="horzTwo" presStyleCnt="0"/>
      <dgm:spPr/>
      <dgm:t>
        <a:bodyPr/>
        <a:lstStyle/>
        <a:p>
          <a:endParaRPr lang="en-US"/>
        </a:p>
      </dgm:t>
    </dgm:pt>
    <dgm:pt modelId="{77B84C7D-0636-4E42-AE66-6C60ED982C38}" type="pres">
      <dgm:prSet presAssocID="{0BB6CE96-8D7A-3242-AE8E-A95632C7054B}" presName="vertThree" presStyleCnt="0"/>
      <dgm:spPr/>
      <dgm:t>
        <a:bodyPr/>
        <a:lstStyle/>
        <a:p>
          <a:endParaRPr lang="en-US"/>
        </a:p>
      </dgm:t>
    </dgm:pt>
    <dgm:pt modelId="{EAFC5ACC-FF52-4149-896A-34438A2190BF}" type="pres">
      <dgm:prSet presAssocID="{0BB6CE96-8D7A-3242-AE8E-A95632C7054B}" presName="txThree" presStyleLbl="node3" presStyleIdx="0" presStyleCnt="1">
        <dgm:presLayoutVars>
          <dgm:chPref val="3"/>
        </dgm:presLayoutVars>
      </dgm:prSet>
      <dgm:spPr/>
      <dgm:t>
        <a:bodyPr/>
        <a:lstStyle/>
        <a:p>
          <a:endParaRPr lang="en-US"/>
        </a:p>
      </dgm:t>
    </dgm:pt>
    <dgm:pt modelId="{00B05029-6AB3-1C4D-AC4E-FF6918462FCC}" type="pres">
      <dgm:prSet presAssocID="{0BB6CE96-8D7A-3242-AE8E-A95632C7054B}" presName="parTransThree" presStyleCnt="0"/>
      <dgm:spPr/>
      <dgm:t>
        <a:bodyPr/>
        <a:lstStyle/>
        <a:p>
          <a:endParaRPr lang="en-US"/>
        </a:p>
      </dgm:t>
    </dgm:pt>
    <dgm:pt modelId="{8C469E94-B062-FB4A-81AE-FC3C922FBA1E}" type="pres">
      <dgm:prSet presAssocID="{0BB6CE96-8D7A-3242-AE8E-A95632C7054B}" presName="horzThree" presStyleCnt="0"/>
      <dgm:spPr/>
      <dgm:t>
        <a:bodyPr/>
        <a:lstStyle/>
        <a:p>
          <a:endParaRPr lang="en-US"/>
        </a:p>
      </dgm:t>
    </dgm:pt>
    <dgm:pt modelId="{421E81C6-CDC7-734E-9CDF-BE1B27C9281D}" type="pres">
      <dgm:prSet presAssocID="{70ADC29A-9CF3-6845-AE8A-BBBBF6B6318D}" presName="vertFour" presStyleCnt="0">
        <dgm:presLayoutVars>
          <dgm:chPref val="3"/>
        </dgm:presLayoutVars>
      </dgm:prSet>
      <dgm:spPr/>
      <dgm:t>
        <a:bodyPr/>
        <a:lstStyle/>
        <a:p>
          <a:endParaRPr lang="en-US"/>
        </a:p>
      </dgm:t>
    </dgm:pt>
    <dgm:pt modelId="{C39CC959-00C8-084A-AA20-72A494014795}" type="pres">
      <dgm:prSet presAssocID="{70ADC29A-9CF3-6845-AE8A-BBBBF6B6318D}" presName="txFour" presStyleLbl="node4" presStyleIdx="0" presStyleCnt="1">
        <dgm:presLayoutVars>
          <dgm:chPref val="3"/>
        </dgm:presLayoutVars>
      </dgm:prSet>
      <dgm:spPr/>
      <dgm:t>
        <a:bodyPr/>
        <a:lstStyle/>
        <a:p>
          <a:endParaRPr lang="en-US"/>
        </a:p>
      </dgm:t>
    </dgm:pt>
    <dgm:pt modelId="{9924340D-7602-3A41-A105-6460D3B7B534}" type="pres">
      <dgm:prSet presAssocID="{70ADC29A-9CF3-6845-AE8A-BBBBF6B6318D}" presName="horzFour" presStyleCnt="0"/>
      <dgm:spPr/>
      <dgm:t>
        <a:bodyPr/>
        <a:lstStyle/>
        <a:p>
          <a:endParaRPr lang="en-US"/>
        </a:p>
      </dgm:t>
    </dgm:pt>
  </dgm:ptLst>
  <dgm:cxnLst>
    <dgm:cxn modelId="{1F1CCC81-03AB-4846-BF7F-2B56B943F2D7}" srcId="{2E343815-44DE-F64D-A8C1-206E054398F8}" destId="{7B119B6E-E294-F340-9494-3836DD13EC51}" srcOrd="0" destOrd="0" parTransId="{5C32C7D4-D059-8048-A29D-16A0B74C1DA0}" sibTransId="{3546DF4E-F10B-1D41-96B1-B7FF2AAE7987}"/>
    <dgm:cxn modelId="{F5CE3126-EEFC-9B48-AAB7-E777392D2A74}" type="presOf" srcId="{6917C0D0-C8B9-1A4D-870F-738ABECBE33C}" destId="{A9BA55C6-4FF5-B14F-9700-A0F8B5D3165C}" srcOrd="0" destOrd="0" presId="urn:microsoft.com/office/officeart/2005/8/layout/hierarchy4"/>
    <dgm:cxn modelId="{62BC2471-B5EB-2247-93DD-9FC70C983F22}" type="presOf" srcId="{0BB6CE96-8D7A-3242-AE8E-A95632C7054B}" destId="{EAFC5ACC-FF52-4149-896A-34438A2190BF}" srcOrd="0" destOrd="0" presId="urn:microsoft.com/office/officeart/2005/8/layout/hierarchy4"/>
    <dgm:cxn modelId="{7D6E5D4B-9BAC-784B-B7AF-5A818B100E66}" srcId="{0BB6CE96-8D7A-3242-AE8E-A95632C7054B}" destId="{70ADC29A-9CF3-6845-AE8A-BBBBF6B6318D}" srcOrd="0" destOrd="0" parTransId="{2FDF74E5-9AD6-5B42-A03E-CC1A581E1893}" sibTransId="{94A1B392-FCD0-C046-AA1D-E0B2E284B6E9}"/>
    <dgm:cxn modelId="{1A20F919-EE52-4B4F-A39A-7B8A1C137BD7}" srcId="{7B119B6E-E294-F340-9494-3836DD13EC51}" destId="{0BB6CE96-8D7A-3242-AE8E-A95632C7054B}" srcOrd="0" destOrd="0" parTransId="{3A83D81E-9AAC-8140-86A7-27C21010B899}" sibTransId="{9ED6C220-125A-D94F-8809-C68DFD9304D5}"/>
    <dgm:cxn modelId="{BA2DB637-3CA2-DA4C-BDEB-C9B179D50F31}" type="presOf" srcId="{2E343815-44DE-F64D-A8C1-206E054398F8}" destId="{63FE8E10-2316-244C-AEEB-9889DB0C30BD}" srcOrd="0" destOrd="0" presId="urn:microsoft.com/office/officeart/2005/8/layout/hierarchy4"/>
    <dgm:cxn modelId="{3876D55C-271E-9F4D-BB1B-2959A2A2767E}" srcId="{6917C0D0-C8B9-1A4D-870F-738ABECBE33C}" destId="{2E343815-44DE-F64D-A8C1-206E054398F8}" srcOrd="0" destOrd="0" parTransId="{89175DC3-2C48-454F-8FD3-8BBC39A62B6B}" sibTransId="{E1A7117D-1834-DD49-A106-909E5147B6B9}"/>
    <dgm:cxn modelId="{D3582CD0-DD8A-DE4F-B35F-F760CDBD6536}" type="presOf" srcId="{7B119B6E-E294-F340-9494-3836DD13EC51}" destId="{349BA16D-AD2A-404B-B06B-8567DB7B0CC2}" srcOrd="0" destOrd="0" presId="urn:microsoft.com/office/officeart/2005/8/layout/hierarchy4"/>
    <dgm:cxn modelId="{4BDA5F52-8AC9-4D44-B65B-27D733E50864}" type="presOf" srcId="{70ADC29A-9CF3-6845-AE8A-BBBBF6B6318D}" destId="{C39CC959-00C8-084A-AA20-72A494014795}" srcOrd="0" destOrd="0" presId="urn:microsoft.com/office/officeart/2005/8/layout/hierarchy4"/>
    <dgm:cxn modelId="{0B1FD524-8C66-2446-B69A-FC1AED070FB0}" type="presParOf" srcId="{A9BA55C6-4FF5-B14F-9700-A0F8B5D3165C}" destId="{E00FE902-3ADA-F041-B82B-C87B614B9AFC}" srcOrd="0" destOrd="0" presId="urn:microsoft.com/office/officeart/2005/8/layout/hierarchy4"/>
    <dgm:cxn modelId="{FE0B9C18-1860-8940-A17B-7D8DB541613D}" type="presParOf" srcId="{E00FE902-3ADA-F041-B82B-C87B614B9AFC}" destId="{63FE8E10-2316-244C-AEEB-9889DB0C30BD}" srcOrd="0" destOrd="0" presId="urn:microsoft.com/office/officeart/2005/8/layout/hierarchy4"/>
    <dgm:cxn modelId="{43871F09-F7CF-544E-AA98-4C1414504F82}" type="presParOf" srcId="{E00FE902-3ADA-F041-B82B-C87B614B9AFC}" destId="{B1C37EB8-D586-CC4A-860E-5E508CA9654A}" srcOrd="1" destOrd="0" presId="urn:microsoft.com/office/officeart/2005/8/layout/hierarchy4"/>
    <dgm:cxn modelId="{C789FEF6-DCE7-254E-B7F3-F61F2F7698B2}" type="presParOf" srcId="{E00FE902-3ADA-F041-B82B-C87B614B9AFC}" destId="{FF65B5F7-F5A6-E74B-88BA-BC145582A265}" srcOrd="2" destOrd="0" presId="urn:microsoft.com/office/officeart/2005/8/layout/hierarchy4"/>
    <dgm:cxn modelId="{ED3BF6F4-10E8-BE4F-89DE-C7BE0A9F2D3E}" type="presParOf" srcId="{FF65B5F7-F5A6-E74B-88BA-BC145582A265}" destId="{06162B09-455E-B94F-B489-F4E6F38D4A79}" srcOrd="0" destOrd="0" presId="urn:microsoft.com/office/officeart/2005/8/layout/hierarchy4"/>
    <dgm:cxn modelId="{3E1DE75F-7D32-E24A-88FF-9266EA57A44A}" type="presParOf" srcId="{06162B09-455E-B94F-B489-F4E6F38D4A79}" destId="{349BA16D-AD2A-404B-B06B-8567DB7B0CC2}" srcOrd="0" destOrd="0" presId="urn:microsoft.com/office/officeart/2005/8/layout/hierarchy4"/>
    <dgm:cxn modelId="{6DDBD65B-2FE6-CE40-8ABE-EE5D5797880A}" type="presParOf" srcId="{06162B09-455E-B94F-B489-F4E6F38D4A79}" destId="{46130F24-88BF-5F40-BE42-926E8620C887}" srcOrd="1" destOrd="0" presId="urn:microsoft.com/office/officeart/2005/8/layout/hierarchy4"/>
    <dgm:cxn modelId="{636CA336-25F5-F84C-9C49-063F61E0FF71}" type="presParOf" srcId="{06162B09-455E-B94F-B489-F4E6F38D4A79}" destId="{68E5D49E-DFBD-EA43-8519-1F7874C4C084}" srcOrd="2" destOrd="0" presId="urn:microsoft.com/office/officeart/2005/8/layout/hierarchy4"/>
    <dgm:cxn modelId="{A82AD5C4-D599-A442-98F3-D8F314BEB10B}" type="presParOf" srcId="{68E5D49E-DFBD-EA43-8519-1F7874C4C084}" destId="{77B84C7D-0636-4E42-AE66-6C60ED982C38}" srcOrd="0" destOrd="0" presId="urn:microsoft.com/office/officeart/2005/8/layout/hierarchy4"/>
    <dgm:cxn modelId="{C66E6D84-CA74-5446-A38E-8ED9FBB15B87}" type="presParOf" srcId="{77B84C7D-0636-4E42-AE66-6C60ED982C38}" destId="{EAFC5ACC-FF52-4149-896A-34438A2190BF}" srcOrd="0" destOrd="0" presId="urn:microsoft.com/office/officeart/2005/8/layout/hierarchy4"/>
    <dgm:cxn modelId="{3294C474-F2D5-0945-B19C-D2FD10F33ED1}" type="presParOf" srcId="{77B84C7D-0636-4E42-AE66-6C60ED982C38}" destId="{00B05029-6AB3-1C4D-AC4E-FF6918462FCC}" srcOrd="1" destOrd="0" presId="urn:microsoft.com/office/officeart/2005/8/layout/hierarchy4"/>
    <dgm:cxn modelId="{F3767C10-0890-234C-88CF-45B85549989C}" type="presParOf" srcId="{77B84C7D-0636-4E42-AE66-6C60ED982C38}" destId="{8C469E94-B062-FB4A-81AE-FC3C922FBA1E}" srcOrd="2" destOrd="0" presId="urn:microsoft.com/office/officeart/2005/8/layout/hierarchy4"/>
    <dgm:cxn modelId="{DA3FC3EF-39EE-F946-B2BF-778760DAE694}" type="presParOf" srcId="{8C469E94-B062-FB4A-81AE-FC3C922FBA1E}" destId="{421E81C6-CDC7-734E-9CDF-BE1B27C9281D}" srcOrd="0" destOrd="0" presId="urn:microsoft.com/office/officeart/2005/8/layout/hierarchy4"/>
    <dgm:cxn modelId="{B1F371F0-01C1-AE41-88A6-5F14209A64B5}" type="presParOf" srcId="{421E81C6-CDC7-734E-9CDF-BE1B27C9281D}" destId="{C39CC959-00C8-084A-AA20-72A494014795}" srcOrd="0" destOrd="0" presId="urn:microsoft.com/office/officeart/2005/8/layout/hierarchy4"/>
    <dgm:cxn modelId="{CCEC81CD-065F-2046-9C2A-2DC7FAB46113}" type="presParOf" srcId="{421E81C6-CDC7-734E-9CDF-BE1B27C9281D}" destId="{9924340D-7602-3A41-A105-6460D3B7B534}"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917C0D0-C8B9-1A4D-870F-738ABECBE33C}" type="doc">
      <dgm:prSet loTypeId="urn:microsoft.com/office/officeart/2005/8/layout/hierarchy4" loCatId="" qsTypeId="urn:microsoft.com/office/officeart/2005/8/quickstyle/3D4" qsCatId="3D" csTypeId="urn:microsoft.com/office/officeart/2005/8/colors/accent1_2" csCatId="accent1" phldr="1"/>
      <dgm:spPr/>
      <dgm:t>
        <a:bodyPr/>
        <a:lstStyle/>
        <a:p>
          <a:endParaRPr lang="en-US"/>
        </a:p>
      </dgm:t>
    </dgm:pt>
    <dgm:pt modelId="{8D9258D6-6D2D-D343-8D59-BBDF80B18D46}">
      <dgm:prSet phldrT="[Text]" custT="1"/>
      <dgm:spPr/>
      <dgm:t>
        <a:bodyPr/>
        <a:lstStyle/>
        <a:p>
          <a:r>
            <a:rPr lang="en-US" sz="1600" i="1" dirty="0" smtClean="0"/>
            <a:t>“Cloud computing, along with other factors like </a:t>
          </a:r>
          <a:r>
            <a:rPr lang="en-US" sz="1600" i="1" dirty="0" err="1" smtClean="0"/>
            <a:t>consumerization</a:t>
          </a:r>
          <a:r>
            <a:rPr lang="en-US" sz="1600" i="1" dirty="0" smtClean="0"/>
            <a:t> and greater business involvement in tech spending, will bring major changes to the structure and distribution of ICT budgets.”</a:t>
          </a:r>
        </a:p>
        <a:p>
          <a:r>
            <a:rPr lang="en-US" sz="1600" dirty="0" smtClean="0"/>
            <a:t>“Cloud Investments Will Reconfigure Future IT Budgets” </a:t>
          </a:r>
        </a:p>
        <a:p>
          <a:r>
            <a:rPr lang="en-US" sz="1600" dirty="0" smtClean="0"/>
            <a:t>(Forrester Report January 2013)</a:t>
          </a:r>
          <a:endParaRPr lang="en-US" sz="1600" dirty="0"/>
        </a:p>
      </dgm:t>
    </dgm:pt>
    <dgm:pt modelId="{21AD1605-3302-0742-90ED-E9054F4A1600}" type="parTrans" cxnId="{A39200B2-47D4-C64E-BFDD-961F80EA70C9}">
      <dgm:prSet/>
      <dgm:spPr/>
      <dgm:t>
        <a:bodyPr/>
        <a:lstStyle/>
        <a:p>
          <a:endParaRPr lang="en-US" sz="1600"/>
        </a:p>
      </dgm:t>
    </dgm:pt>
    <dgm:pt modelId="{87077FC1-292E-DC48-A6BC-322E20321150}" type="sibTrans" cxnId="{A39200B2-47D4-C64E-BFDD-961F80EA70C9}">
      <dgm:prSet/>
      <dgm:spPr/>
      <dgm:t>
        <a:bodyPr/>
        <a:lstStyle/>
        <a:p>
          <a:endParaRPr lang="en-US" sz="1600"/>
        </a:p>
      </dgm:t>
    </dgm:pt>
    <dgm:pt modelId="{31B334FA-C996-5547-AA33-0F9B218CC2D9}">
      <dgm:prSet custT="1"/>
      <dgm:spPr/>
      <dgm:t>
        <a:bodyPr/>
        <a:lstStyle/>
        <a:p>
          <a:r>
            <a:rPr lang="en-US" sz="1600" i="1" dirty="0" smtClean="0"/>
            <a:t>“Worldwide spending on public IT cloud services will be more than $40 billion in 2012 and is expected to approach $100 billion in 2016….public IT cloud services will enjoy a compound annual growth rate (CAGR) of 26.4%, five times that of the IT industry overall, as companies accelerate their shift to the cloud services model for IT consumption. “</a:t>
          </a:r>
        </a:p>
        <a:p>
          <a:endParaRPr lang="en-US" sz="1600" dirty="0" smtClean="0"/>
        </a:p>
        <a:p>
          <a:r>
            <a:rPr lang="en-US" sz="1600" dirty="0" smtClean="0"/>
            <a:t>“Worldwide and Regional Public IT Cloud Services 2012-2016 Forecast “</a:t>
          </a:r>
        </a:p>
        <a:p>
          <a:r>
            <a:rPr lang="en-US" sz="1600" dirty="0" smtClean="0"/>
            <a:t> (IDC Report, September 2012)</a:t>
          </a:r>
          <a:endParaRPr lang="en-US" sz="1600" dirty="0"/>
        </a:p>
      </dgm:t>
    </dgm:pt>
    <dgm:pt modelId="{8F70C1B1-5D2B-A142-9449-A3284610DC53}" type="parTrans" cxnId="{77F30D1F-EF4B-D747-A4E9-C87FCD5A05EE}">
      <dgm:prSet/>
      <dgm:spPr/>
      <dgm:t>
        <a:bodyPr/>
        <a:lstStyle/>
        <a:p>
          <a:endParaRPr lang="en-US" sz="1600"/>
        </a:p>
      </dgm:t>
    </dgm:pt>
    <dgm:pt modelId="{0E5B434E-5A56-7145-BC5B-5CC04BDCDB70}" type="sibTrans" cxnId="{77F30D1F-EF4B-D747-A4E9-C87FCD5A05EE}">
      <dgm:prSet/>
      <dgm:spPr/>
      <dgm:t>
        <a:bodyPr/>
        <a:lstStyle/>
        <a:p>
          <a:endParaRPr lang="en-US" sz="1600"/>
        </a:p>
      </dgm:t>
    </dgm:pt>
    <dgm:pt modelId="{A9BA55C6-4FF5-B14F-9700-A0F8B5D3165C}" type="pres">
      <dgm:prSet presAssocID="{6917C0D0-C8B9-1A4D-870F-738ABECBE33C}" presName="Name0" presStyleCnt="0">
        <dgm:presLayoutVars>
          <dgm:chPref val="1"/>
          <dgm:dir/>
          <dgm:animOne val="branch"/>
          <dgm:animLvl val="lvl"/>
          <dgm:resizeHandles/>
        </dgm:presLayoutVars>
      </dgm:prSet>
      <dgm:spPr/>
      <dgm:t>
        <a:bodyPr/>
        <a:lstStyle/>
        <a:p>
          <a:endParaRPr lang="en-US"/>
        </a:p>
      </dgm:t>
    </dgm:pt>
    <dgm:pt modelId="{91EA6D18-3B94-5A4B-97D4-FE0B206B394C}" type="pres">
      <dgm:prSet presAssocID="{8D9258D6-6D2D-D343-8D59-BBDF80B18D46}" presName="vertOne" presStyleCnt="0"/>
      <dgm:spPr/>
    </dgm:pt>
    <dgm:pt modelId="{2CAE5174-DEA8-AB4A-8D7D-0188BDCDE9FE}" type="pres">
      <dgm:prSet presAssocID="{8D9258D6-6D2D-D343-8D59-BBDF80B18D46}" presName="txOne" presStyleLbl="node0" presStyleIdx="0" presStyleCnt="1" custScaleY="65256">
        <dgm:presLayoutVars>
          <dgm:chPref val="3"/>
        </dgm:presLayoutVars>
      </dgm:prSet>
      <dgm:spPr/>
      <dgm:t>
        <a:bodyPr/>
        <a:lstStyle/>
        <a:p>
          <a:endParaRPr lang="en-US"/>
        </a:p>
      </dgm:t>
    </dgm:pt>
    <dgm:pt modelId="{38E52585-7575-924C-951E-1B2495C0C230}" type="pres">
      <dgm:prSet presAssocID="{8D9258D6-6D2D-D343-8D59-BBDF80B18D46}" presName="parTransOne" presStyleCnt="0"/>
      <dgm:spPr/>
    </dgm:pt>
    <dgm:pt modelId="{3EFF7EEB-C6AE-0E4E-9106-A44C0B381C85}" type="pres">
      <dgm:prSet presAssocID="{8D9258D6-6D2D-D343-8D59-BBDF80B18D46}" presName="horzOne" presStyleCnt="0"/>
      <dgm:spPr/>
    </dgm:pt>
    <dgm:pt modelId="{8134B601-4D8C-6A47-8B16-4FD57FC1A795}" type="pres">
      <dgm:prSet presAssocID="{31B334FA-C996-5547-AA33-0F9B218CC2D9}" presName="vertTwo" presStyleCnt="0"/>
      <dgm:spPr/>
    </dgm:pt>
    <dgm:pt modelId="{04D691EE-42EA-E84F-A9E5-80D2A702DC50}" type="pres">
      <dgm:prSet presAssocID="{31B334FA-C996-5547-AA33-0F9B218CC2D9}" presName="txTwo" presStyleLbl="node2" presStyleIdx="0" presStyleCnt="1">
        <dgm:presLayoutVars>
          <dgm:chPref val="3"/>
        </dgm:presLayoutVars>
      </dgm:prSet>
      <dgm:spPr/>
      <dgm:t>
        <a:bodyPr/>
        <a:lstStyle/>
        <a:p>
          <a:endParaRPr lang="en-US"/>
        </a:p>
      </dgm:t>
    </dgm:pt>
    <dgm:pt modelId="{9DB50B06-0EF9-6047-BE48-602932C23FE2}" type="pres">
      <dgm:prSet presAssocID="{31B334FA-C996-5547-AA33-0F9B218CC2D9}" presName="horzTwo" presStyleCnt="0"/>
      <dgm:spPr/>
    </dgm:pt>
  </dgm:ptLst>
  <dgm:cxnLst>
    <dgm:cxn modelId="{8E7BC2F6-CCBB-B84F-A4D6-C36820F0FE42}" type="presOf" srcId="{8D9258D6-6D2D-D343-8D59-BBDF80B18D46}" destId="{2CAE5174-DEA8-AB4A-8D7D-0188BDCDE9FE}" srcOrd="0" destOrd="0" presId="urn:microsoft.com/office/officeart/2005/8/layout/hierarchy4"/>
    <dgm:cxn modelId="{EB48F4CD-E6A0-AB40-BA7E-0BE993C1B4FB}" type="presOf" srcId="{6917C0D0-C8B9-1A4D-870F-738ABECBE33C}" destId="{A9BA55C6-4FF5-B14F-9700-A0F8B5D3165C}" srcOrd="0" destOrd="0" presId="urn:microsoft.com/office/officeart/2005/8/layout/hierarchy4"/>
    <dgm:cxn modelId="{77F30D1F-EF4B-D747-A4E9-C87FCD5A05EE}" srcId="{8D9258D6-6D2D-D343-8D59-BBDF80B18D46}" destId="{31B334FA-C996-5547-AA33-0F9B218CC2D9}" srcOrd="0" destOrd="0" parTransId="{8F70C1B1-5D2B-A142-9449-A3284610DC53}" sibTransId="{0E5B434E-5A56-7145-BC5B-5CC04BDCDB70}"/>
    <dgm:cxn modelId="{A39200B2-47D4-C64E-BFDD-961F80EA70C9}" srcId="{6917C0D0-C8B9-1A4D-870F-738ABECBE33C}" destId="{8D9258D6-6D2D-D343-8D59-BBDF80B18D46}" srcOrd="0" destOrd="0" parTransId="{21AD1605-3302-0742-90ED-E9054F4A1600}" sibTransId="{87077FC1-292E-DC48-A6BC-322E20321150}"/>
    <dgm:cxn modelId="{D987A31B-C6A9-8D4D-869A-842BEDF06FC1}" type="presOf" srcId="{31B334FA-C996-5547-AA33-0F9B218CC2D9}" destId="{04D691EE-42EA-E84F-A9E5-80D2A702DC50}" srcOrd="0" destOrd="0" presId="urn:microsoft.com/office/officeart/2005/8/layout/hierarchy4"/>
    <dgm:cxn modelId="{B9D2C650-CBA2-7446-BD99-78EFC982C734}" type="presParOf" srcId="{A9BA55C6-4FF5-B14F-9700-A0F8B5D3165C}" destId="{91EA6D18-3B94-5A4B-97D4-FE0B206B394C}" srcOrd="0" destOrd="0" presId="urn:microsoft.com/office/officeart/2005/8/layout/hierarchy4"/>
    <dgm:cxn modelId="{DF714AA8-647D-4D49-9A25-9C538490EB57}" type="presParOf" srcId="{91EA6D18-3B94-5A4B-97D4-FE0B206B394C}" destId="{2CAE5174-DEA8-AB4A-8D7D-0188BDCDE9FE}" srcOrd="0" destOrd="0" presId="urn:microsoft.com/office/officeart/2005/8/layout/hierarchy4"/>
    <dgm:cxn modelId="{F0E3A1BC-60F4-D04C-A82C-DCECA9407F2E}" type="presParOf" srcId="{91EA6D18-3B94-5A4B-97D4-FE0B206B394C}" destId="{38E52585-7575-924C-951E-1B2495C0C230}" srcOrd="1" destOrd="0" presId="urn:microsoft.com/office/officeart/2005/8/layout/hierarchy4"/>
    <dgm:cxn modelId="{DC68B5FC-865D-3A47-B3B6-17B635517882}" type="presParOf" srcId="{91EA6D18-3B94-5A4B-97D4-FE0B206B394C}" destId="{3EFF7EEB-C6AE-0E4E-9106-A44C0B381C85}" srcOrd="2" destOrd="0" presId="urn:microsoft.com/office/officeart/2005/8/layout/hierarchy4"/>
    <dgm:cxn modelId="{355ACE3E-8B73-E845-8CB4-16B92D4FAB0F}" type="presParOf" srcId="{3EFF7EEB-C6AE-0E4E-9106-A44C0B381C85}" destId="{8134B601-4D8C-6A47-8B16-4FD57FC1A795}" srcOrd="0" destOrd="0" presId="urn:microsoft.com/office/officeart/2005/8/layout/hierarchy4"/>
    <dgm:cxn modelId="{D61E4E37-53F6-9249-A263-761EC56B37C2}" type="presParOf" srcId="{8134B601-4D8C-6A47-8B16-4FD57FC1A795}" destId="{04D691EE-42EA-E84F-A9E5-80D2A702DC50}" srcOrd="0" destOrd="0" presId="urn:microsoft.com/office/officeart/2005/8/layout/hierarchy4"/>
    <dgm:cxn modelId="{3E7F2482-D253-D746-A9FB-5F1B0912A18D}" type="presParOf" srcId="{8134B601-4D8C-6A47-8B16-4FD57FC1A795}" destId="{9DB50B06-0EF9-6047-BE48-602932C23FE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17C0D0-C8B9-1A4D-870F-738ABECBE33C}" type="doc">
      <dgm:prSet loTypeId="urn:microsoft.com/office/officeart/2005/8/layout/hierarchy4" loCatId="" qsTypeId="urn:microsoft.com/office/officeart/2005/8/quickstyle/3D4" qsCatId="3D" csTypeId="urn:microsoft.com/office/officeart/2005/8/colors/accent5_2" csCatId="accent5" phldr="1"/>
      <dgm:spPr/>
      <dgm:t>
        <a:bodyPr/>
        <a:lstStyle/>
        <a:p>
          <a:endParaRPr lang="en-US"/>
        </a:p>
      </dgm:t>
    </dgm:pt>
    <dgm:pt modelId="{2E343815-44DE-F64D-A8C1-206E054398F8}">
      <dgm:prSet/>
      <dgm:spPr/>
      <dgm:t>
        <a:bodyPr/>
        <a:lstStyle/>
        <a:p>
          <a:r>
            <a:rPr lang="en-US" dirty="0" smtClean="0"/>
            <a:t>Evolving Network and Compute Infrastructure</a:t>
          </a:r>
          <a:endParaRPr lang="en-US" dirty="0"/>
        </a:p>
      </dgm:t>
    </dgm:pt>
    <dgm:pt modelId="{89175DC3-2C48-454F-8FD3-8BBC39A62B6B}" type="parTrans" cxnId="{3876D55C-271E-9F4D-BB1B-2959A2A2767E}">
      <dgm:prSet/>
      <dgm:spPr/>
      <dgm:t>
        <a:bodyPr/>
        <a:lstStyle/>
        <a:p>
          <a:endParaRPr lang="en-US"/>
        </a:p>
      </dgm:t>
    </dgm:pt>
    <dgm:pt modelId="{E1A7117D-1834-DD49-A106-909E5147B6B9}" type="sibTrans" cxnId="{3876D55C-271E-9F4D-BB1B-2959A2A2767E}">
      <dgm:prSet/>
      <dgm:spPr/>
      <dgm:t>
        <a:bodyPr/>
        <a:lstStyle/>
        <a:p>
          <a:endParaRPr lang="en-US"/>
        </a:p>
      </dgm:t>
    </dgm:pt>
    <dgm:pt modelId="{7B119B6E-E294-F340-9494-3836DD13EC51}">
      <dgm:prSet/>
      <dgm:spPr/>
      <dgm:t>
        <a:bodyPr/>
        <a:lstStyle/>
        <a:p>
          <a:r>
            <a:rPr lang="en-US" dirty="0" smtClean="0"/>
            <a:t>Changing Landscape for Security Threats</a:t>
          </a:r>
          <a:endParaRPr lang="en-US" dirty="0"/>
        </a:p>
      </dgm:t>
    </dgm:pt>
    <dgm:pt modelId="{5C32C7D4-D059-8048-A29D-16A0B74C1DA0}" type="parTrans" cxnId="{1F1CCC81-03AB-4846-BF7F-2B56B943F2D7}">
      <dgm:prSet/>
      <dgm:spPr/>
      <dgm:t>
        <a:bodyPr/>
        <a:lstStyle/>
        <a:p>
          <a:endParaRPr lang="en-US"/>
        </a:p>
      </dgm:t>
    </dgm:pt>
    <dgm:pt modelId="{3546DF4E-F10B-1D41-96B1-B7FF2AAE7987}" type="sibTrans" cxnId="{1F1CCC81-03AB-4846-BF7F-2B56B943F2D7}">
      <dgm:prSet/>
      <dgm:spPr/>
      <dgm:t>
        <a:bodyPr/>
        <a:lstStyle/>
        <a:p>
          <a:endParaRPr lang="en-US"/>
        </a:p>
      </dgm:t>
    </dgm:pt>
    <dgm:pt modelId="{0BB6CE96-8D7A-3242-AE8E-A95632C7054B}">
      <dgm:prSet/>
      <dgm:spPr/>
      <dgm:t>
        <a:bodyPr/>
        <a:lstStyle/>
        <a:p>
          <a:r>
            <a:rPr lang="en-US" dirty="0" smtClean="0"/>
            <a:t>Defining the Security Needs for the Data Center</a:t>
          </a:r>
          <a:endParaRPr lang="en-US" dirty="0"/>
        </a:p>
      </dgm:t>
    </dgm:pt>
    <dgm:pt modelId="{3A83D81E-9AAC-8140-86A7-27C21010B899}" type="parTrans" cxnId="{1A20F919-EE52-4B4F-A39A-7B8A1C137BD7}">
      <dgm:prSet/>
      <dgm:spPr/>
      <dgm:t>
        <a:bodyPr/>
        <a:lstStyle/>
        <a:p>
          <a:endParaRPr lang="en-US"/>
        </a:p>
      </dgm:t>
    </dgm:pt>
    <dgm:pt modelId="{9ED6C220-125A-D94F-8809-C68DFD9304D5}" type="sibTrans" cxnId="{1A20F919-EE52-4B4F-A39A-7B8A1C137BD7}">
      <dgm:prSet/>
      <dgm:spPr/>
      <dgm:t>
        <a:bodyPr/>
        <a:lstStyle/>
        <a:p>
          <a:endParaRPr lang="en-US"/>
        </a:p>
      </dgm:t>
    </dgm:pt>
    <dgm:pt modelId="{70ADC29A-9CF3-6845-AE8A-BBBBF6B6318D}">
      <dgm:prSet/>
      <dgm:spPr/>
      <dgm:t>
        <a:bodyPr/>
        <a:lstStyle/>
        <a:p>
          <a:r>
            <a:rPr lang="en-US" dirty="0" smtClean="0"/>
            <a:t>The “Right” Security as a Business Enabler</a:t>
          </a:r>
          <a:endParaRPr lang="en-US" dirty="0"/>
        </a:p>
      </dgm:t>
    </dgm:pt>
    <dgm:pt modelId="{2FDF74E5-9AD6-5B42-A03E-CC1A581E1893}" type="parTrans" cxnId="{7D6E5D4B-9BAC-784B-B7AF-5A818B100E66}">
      <dgm:prSet/>
      <dgm:spPr/>
      <dgm:t>
        <a:bodyPr/>
        <a:lstStyle/>
        <a:p>
          <a:endParaRPr lang="en-US"/>
        </a:p>
      </dgm:t>
    </dgm:pt>
    <dgm:pt modelId="{94A1B392-FCD0-C046-AA1D-E0B2E284B6E9}" type="sibTrans" cxnId="{7D6E5D4B-9BAC-784B-B7AF-5A818B100E66}">
      <dgm:prSet/>
      <dgm:spPr/>
      <dgm:t>
        <a:bodyPr/>
        <a:lstStyle/>
        <a:p>
          <a:endParaRPr lang="en-US"/>
        </a:p>
      </dgm:t>
    </dgm:pt>
    <dgm:pt modelId="{A9BA55C6-4FF5-B14F-9700-A0F8B5D3165C}" type="pres">
      <dgm:prSet presAssocID="{6917C0D0-C8B9-1A4D-870F-738ABECBE33C}" presName="Name0" presStyleCnt="0">
        <dgm:presLayoutVars>
          <dgm:chPref val="1"/>
          <dgm:dir/>
          <dgm:animOne val="branch"/>
          <dgm:animLvl val="lvl"/>
          <dgm:resizeHandles/>
        </dgm:presLayoutVars>
      </dgm:prSet>
      <dgm:spPr/>
      <dgm:t>
        <a:bodyPr/>
        <a:lstStyle/>
        <a:p>
          <a:endParaRPr lang="en-US"/>
        </a:p>
      </dgm:t>
    </dgm:pt>
    <dgm:pt modelId="{E00FE902-3ADA-F041-B82B-C87B614B9AFC}" type="pres">
      <dgm:prSet presAssocID="{2E343815-44DE-F64D-A8C1-206E054398F8}" presName="vertOne" presStyleCnt="0"/>
      <dgm:spPr/>
      <dgm:t>
        <a:bodyPr/>
        <a:lstStyle/>
        <a:p>
          <a:endParaRPr lang="en-US"/>
        </a:p>
      </dgm:t>
    </dgm:pt>
    <dgm:pt modelId="{63FE8E10-2316-244C-AEEB-9889DB0C30BD}" type="pres">
      <dgm:prSet presAssocID="{2E343815-44DE-F64D-A8C1-206E054398F8}" presName="txOne" presStyleLbl="node0" presStyleIdx="0" presStyleCnt="1">
        <dgm:presLayoutVars>
          <dgm:chPref val="3"/>
        </dgm:presLayoutVars>
      </dgm:prSet>
      <dgm:spPr/>
      <dgm:t>
        <a:bodyPr/>
        <a:lstStyle/>
        <a:p>
          <a:endParaRPr lang="en-US"/>
        </a:p>
      </dgm:t>
    </dgm:pt>
    <dgm:pt modelId="{B1C37EB8-D586-CC4A-860E-5E508CA9654A}" type="pres">
      <dgm:prSet presAssocID="{2E343815-44DE-F64D-A8C1-206E054398F8}" presName="parTransOne" presStyleCnt="0"/>
      <dgm:spPr/>
      <dgm:t>
        <a:bodyPr/>
        <a:lstStyle/>
        <a:p>
          <a:endParaRPr lang="en-US"/>
        </a:p>
      </dgm:t>
    </dgm:pt>
    <dgm:pt modelId="{FF65B5F7-F5A6-E74B-88BA-BC145582A265}" type="pres">
      <dgm:prSet presAssocID="{2E343815-44DE-F64D-A8C1-206E054398F8}" presName="horzOne" presStyleCnt="0"/>
      <dgm:spPr/>
      <dgm:t>
        <a:bodyPr/>
        <a:lstStyle/>
        <a:p>
          <a:endParaRPr lang="en-US"/>
        </a:p>
      </dgm:t>
    </dgm:pt>
    <dgm:pt modelId="{06162B09-455E-B94F-B489-F4E6F38D4A79}" type="pres">
      <dgm:prSet presAssocID="{7B119B6E-E294-F340-9494-3836DD13EC51}" presName="vertTwo" presStyleCnt="0"/>
      <dgm:spPr/>
      <dgm:t>
        <a:bodyPr/>
        <a:lstStyle/>
        <a:p>
          <a:endParaRPr lang="en-US"/>
        </a:p>
      </dgm:t>
    </dgm:pt>
    <dgm:pt modelId="{349BA16D-AD2A-404B-B06B-8567DB7B0CC2}" type="pres">
      <dgm:prSet presAssocID="{7B119B6E-E294-F340-9494-3836DD13EC51}" presName="txTwo" presStyleLbl="node2" presStyleIdx="0" presStyleCnt="1">
        <dgm:presLayoutVars>
          <dgm:chPref val="3"/>
        </dgm:presLayoutVars>
      </dgm:prSet>
      <dgm:spPr/>
      <dgm:t>
        <a:bodyPr/>
        <a:lstStyle/>
        <a:p>
          <a:endParaRPr lang="en-US"/>
        </a:p>
      </dgm:t>
    </dgm:pt>
    <dgm:pt modelId="{46130F24-88BF-5F40-BE42-926E8620C887}" type="pres">
      <dgm:prSet presAssocID="{7B119B6E-E294-F340-9494-3836DD13EC51}" presName="parTransTwo" presStyleCnt="0"/>
      <dgm:spPr/>
      <dgm:t>
        <a:bodyPr/>
        <a:lstStyle/>
        <a:p>
          <a:endParaRPr lang="en-US"/>
        </a:p>
      </dgm:t>
    </dgm:pt>
    <dgm:pt modelId="{68E5D49E-DFBD-EA43-8519-1F7874C4C084}" type="pres">
      <dgm:prSet presAssocID="{7B119B6E-E294-F340-9494-3836DD13EC51}" presName="horzTwo" presStyleCnt="0"/>
      <dgm:spPr/>
      <dgm:t>
        <a:bodyPr/>
        <a:lstStyle/>
        <a:p>
          <a:endParaRPr lang="en-US"/>
        </a:p>
      </dgm:t>
    </dgm:pt>
    <dgm:pt modelId="{77B84C7D-0636-4E42-AE66-6C60ED982C38}" type="pres">
      <dgm:prSet presAssocID="{0BB6CE96-8D7A-3242-AE8E-A95632C7054B}" presName="vertThree" presStyleCnt="0"/>
      <dgm:spPr/>
      <dgm:t>
        <a:bodyPr/>
        <a:lstStyle/>
        <a:p>
          <a:endParaRPr lang="en-US"/>
        </a:p>
      </dgm:t>
    </dgm:pt>
    <dgm:pt modelId="{EAFC5ACC-FF52-4149-896A-34438A2190BF}" type="pres">
      <dgm:prSet presAssocID="{0BB6CE96-8D7A-3242-AE8E-A95632C7054B}" presName="txThree" presStyleLbl="node3" presStyleIdx="0" presStyleCnt="1">
        <dgm:presLayoutVars>
          <dgm:chPref val="3"/>
        </dgm:presLayoutVars>
      </dgm:prSet>
      <dgm:spPr/>
      <dgm:t>
        <a:bodyPr/>
        <a:lstStyle/>
        <a:p>
          <a:endParaRPr lang="en-US"/>
        </a:p>
      </dgm:t>
    </dgm:pt>
    <dgm:pt modelId="{00B05029-6AB3-1C4D-AC4E-FF6918462FCC}" type="pres">
      <dgm:prSet presAssocID="{0BB6CE96-8D7A-3242-AE8E-A95632C7054B}" presName="parTransThree" presStyleCnt="0"/>
      <dgm:spPr/>
      <dgm:t>
        <a:bodyPr/>
        <a:lstStyle/>
        <a:p>
          <a:endParaRPr lang="en-US"/>
        </a:p>
      </dgm:t>
    </dgm:pt>
    <dgm:pt modelId="{8C469E94-B062-FB4A-81AE-FC3C922FBA1E}" type="pres">
      <dgm:prSet presAssocID="{0BB6CE96-8D7A-3242-AE8E-A95632C7054B}" presName="horzThree" presStyleCnt="0"/>
      <dgm:spPr/>
      <dgm:t>
        <a:bodyPr/>
        <a:lstStyle/>
        <a:p>
          <a:endParaRPr lang="en-US"/>
        </a:p>
      </dgm:t>
    </dgm:pt>
    <dgm:pt modelId="{421E81C6-CDC7-734E-9CDF-BE1B27C9281D}" type="pres">
      <dgm:prSet presAssocID="{70ADC29A-9CF3-6845-AE8A-BBBBF6B6318D}" presName="vertFour" presStyleCnt="0">
        <dgm:presLayoutVars>
          <dgm:chPref val="3"/>
        </dgm:presLayoutVars>
      </dgm:prSet>
      <dgm:spPr/>
      <dgm:t>
        <a:bodyPr/>
        <a:lstStyle/>
        <a:p>
          <a:endParaRPr lang="en-US"/>
        </a:p>
      </dgm:t>
    </dgm:pt>
    <dgm:pt modelId="{C39CC959-00C8-084A-AA20-72A494014795}" type="pres">
      <dgm:prSet presAssocID="{70ADC29A-9CF3-6845-AE8A-BBBBF6B6318D}" presName="txFour" presStyleLbl="node4" presStyleIdx="0" presStyleCnt="1">
        <dgm:presLayoutVars>
          <dgm:chPref val="3"/>
        </dgm:presLayoutVars>
      </dgm:prSet>
      <dgm:spPr/>
      <dgm:t>
        <a:bodyPr/>
        <a:lstStyle/>
        <a:p>
          <a:endParaRPr lang="en-US"/>
        </a:p>
      </dgm:t>
    </dgm:pt>
    <dgm:pt modelId="{9924340D-7602-3A41-A105-6460D3B7B534}" type="pres">
      <dgm:prSet presAssocID="{70ADC29A-9CF3-6845-AE8A-BBBBF6B6318D}" presName="horzFour" presStyleCnt="0"/>
      <dgm:spPr/>
      <dgm:t>
        <a:bodyPr/>
        <a:lstStyle/>
        <a:p>
          <a:endParaRPr lang="en-US"/>
        </a:p>
      </dgm:t>
    </dgm:pt>
  </dgm:ptLst>
  <dgm:cxnLst>
    <dgm:cxn modelId="{1A20F919-EE52-4B4F-A39A-7B8A1C137BD7}" srcId="{7B119B6E-E294-F340-9494-3836DD13EC51}" destId="{0BB6CE96-8D7A-3242-AE8E-A95632C7054B}" srcOrd="0" destOrd="0" parTransId="{3A83D81E-9AAC-8140-86A7-27C21010B899}" sibTransId="{9ED6C220-125A-D94F-8809-C68DFD9304D5}"/>
    <dgm:cxn modelId="{1F1CCC81-03AB-4846-BF7F-2B56B943F2D7}" srcId="{2E343815-44DE-F64D-A8C1-206E054398F8}" destId="{7B119B6E-E294-F340-9494-3836DD13EC51}" srcOrd="0" destOrd="0" parTransId="{5C32C7D4-D059-8048-A29D-16A0B74C1DA0}" sibTransId="{3546DF4E-F10B-1D41-96B1-B7FF2AAE7987}"/>
    <dgm:cxn modelId="{B86195ED-1D2A-FF4C-804A-43EA4AF0BA84}" type="presOf" srcId="{6917C0D0-C8B9-1A4D-870F-738ABECBE33C}" destId="{A9BA55C6-4FF5-B14F-9700-A0F8B5D3165C}" srcOrd="0" destOrd="0" presId="urn:microsoft.com/office/officeart/2005/8/layout/hierarchy4"/>
    <dgm:cxn modelId="{7D6E5D4B-9BAC-784B-B7AF-5A818B100E66}" srcId="{0BB6CE96-8D7A-3242-AE8E-A95632C7054B}" destId="{70ADC29A-9CF3-6845-AE8A-BBBBF6B6318D}" srcOrd="0" destOrd="0" parTransId="{2FDF74E5-9AD6-5B42-A03E-CC1A581E1893}" sibTransId="{94A1B392-FCD0-C046-AA1D-E0B2E284B6E9}"/>
    <dgm:cxn modelId="{8E1A7E62-110F-6547-B6B7-BD37B52FB0D0}" type="presOf" srcId="{7B119B6E-E294-F340-9494-3836DD13EC51}" destId="{349BA16D-AD2A-404B-B06B-8567DB7B0CC2}" srcOrd="0" destOrd="0" presId="urn:microsoft.com/office/officeart/2005/8/layout/hierarchy4"/>
    <dgm:cxn modelId="{CA5E039F-3B57-C04E-A61D-3E005CD883FD}" type="presOf" srcId="{70ADC29A-9CF3-6845-AE8A-BBBBF6B6318D}" destId="{C39CC959-00C8-084A-AA20-72A494014795}" srcOrd="0" destOrd="0" presId="urn:microsoft.com/office/officeart/2005/8/layout/hierarchy4"/>
    <dgm:cxn modelId="{3876D55C-271E-9F4D-BB1B-2959A2A2767E}" srcId="{6917C0D0-C8B9-1A4D-870F-738ABECBE33C}" destId="{2E343815-44DE-F64D-A8C1-206E054398F8}" srcOrd="0" destOrd="0" parTransId="{89175DC3-2C48-454F-8FD3-8BBC39A62B6B}" sibTransId="{E1A7117D-1834-DD49-A106-909E5147B6B9}"/>
    <dgm:cxn modelId="{E17D8893-1CC1-A348-ACD4-472F354C3242}" type="presOf" srcId="{0BB6CE96-8D7A-3242-AE8E-A95632C7054B}" destId="{EAFC5ACC-FF52-4149-896A-34438A2190BF}" srcOrd="0" destOrd="0" presId="urn:microsoft.com/office/officeart/2005/8/layout/hierarchy4"/>
    <dgm:cxn modelId="{F4F13086-B59B-2848-97C0-3CE087D9A3D1}" type="presOf" srcId="{2E343815-44DE-F64D-A8C1-206E054398F8}" destId="{63FE8E10-2316-244C-AEEB-9889DB0C30BD}" srcOrd="0" destOrd="0" presId="urn:microsoft.com/office/officeart/2005/8/layout/hierarchy4"/>
    <dgm:cxn modelId="{D82764F2-38E1-A445-85DB-20CB135B7DC3}" type="presParOf" srcId="{A9BA55C6-4FF5-B14F-9700-A0F8B5D3165C}" destId="{E00FE902-3ADA-F041-B82B-C87B614B9AFC}" srcOrd="0" destOrd="0" presId="urn:microsoft.com/office/officeart/2005/8/layout/hierarchy4"/>
    <dgm:cxn modelId="{4937AE0E-46DD-994A-95E8-13A272B2BDC3}" type="presParOf" srcId="{E00FE902-3ADA-F041-B82B-C87B614B9AFC}" destId="{63FE8E10-2316-244C-AEEB-9889DB0C30BD}" srcOrd="0" destOrd="0" presId="urn:microsoft.com/office/officeart/2005/8/layout/hierarchy4"/>
    <dgm:cxn modelId="{DE5DBA98-F4F1-5B4D-B1C9-6CFCB738637D}" type="presParOf" srcId="{E00FE902-3ADA-F041-B82B-C87B614B9AFC}" destId="{B1C37EB8-D586-CC4A-860E-5E508CA9654A}" srcOrd="1" destOrd="0" presId="urn:microsoft.com/office/officeart/2005/8/layout/hierarchy4"/>
    <dgm:cxn modelId="{CC22F8B8-3673-8A43-B628-CAA2E05D9C0D}" type="presParOf" srcId="{E00FE902-3ADA-F041-B82B-C87B614B9AFC}" destId="{FF65B5F7-F5A6-E74B-88BA-BC145582A265}" srcOrd="2" destOrd="0" presId="urn:microsoft.com/office/officeart/2005/8/layout/hierarchy4"/>
    <dgm:cxn modelId="{0FAAFE0C-177F-0F4B-B15B-5DD579AFB1C9}" type="presParOf" srcId="{FF65B5F7-F5A6-E74B-88BA-BC145582A265}" destId="{06162B09-455E-B94F-B489-F4E6F38D4A79}" srcOrd="0" destOrd="0" presId="urn:microsoft.com/office/officeart/2005/8/layout/hierarchy4"/>
    <dgm:cxn modelId="{2A435E97-F50B-C743-B531-3903FA62616E}" type="presParOf" srcId="{06162B09-455E-B94F-B489-F4E6F38D4A79}" destId="{349BA16D-AD2A-404B-B06B-8567DB7B0CC2}" srcOrd="0" destOrd="0" presId="urn:microsoft.com/office/officeart/2005/8/layout/hierarchy4"/>
    <dgm:cxn modelId="{C532233D-67DD-A647-876E-64EFD0327AC3}" type="presParOf" srcId="{06162B09-455E-B94F-B489-F4E6F38D4A79}" destId="{46130F24-88BF-5F40-BE42-926E8620C887}" srcOrd="1" destOrd="0" presId="urn:microsoft.com/office/officeart/2005/8/layout/hierarchy4"/>
    <dgm:cxn modelId="{41411C62-6092-7C4C-921C-B6AB5158B5E5}" type="presParOf" srcId="{06162B09-455E-B94F-B489-F4E6F38D4A79}" destId="{68E5D49E-DFBD-EA43-8519-1F7874C4C084}" srcOrd="2" destOrd="0" presId="urn:microsoft.com/office/officeart/2005/8/layout/hierarchy4"/>
    <dgm:cxn modelId="{624915D8-E5D6-3846-BA4D-8BBE854F6FC7}" type="presParOf" srcId="{68E5D49E-DFBD-EA43-8519-1F7874C4C084}" destId="{77B84C7D-0636-4E42-AE66-6C60ED982C38}" srcOrd="0" destOrd="0" presId="urn:microsoft.com/office/officeart/2005/8/layout/hierarchy4"/>
    <dgm:cxn modelId="{6BDEDBF4-7FB1-424A-9B43-9F591CE71728}" type="presParOf" srcId="{77B84C7D-0636-4E42-AE66-6C60ED982C38}" destId="{EAFC5ACC-FF52-4149-896A-34438A2190BF}" srcOrd="0" destOrd="0" presId="urn:microsoft.com/office/officeart/2005/8/layout/hierarchy4"/>
    <dgm:cxn modelId="{5C95F8EA-7E7E-EF46-8B7B-987C09693A57}" type="presParOf" srcId="{77B84C7D-0636-4E42-AE66-6C60ED982C38}" destId="{00B05029-6AB3-1C4D-AC4E-FF6918462FCC}" srcOrd="1" destOrd="0" presId="urn:microsoft.com/office/officeart/2005/8/layout/hierarchy4"/>
    <dgm:cxn modelId="{6360474A-5E26-C944-A0C7-38FA28408833}" type="presParOf" srcId="{77B84C7D-0636-4E42-AE66-6C60ED982C38}" destId="{8C469E94-B062-FB4A-81AE-FC3C922FBA1E}" srcOrd="2" destOrd="0" presId="urn:microsoft.com/office/officeart/2005/8/layout/hierarchy4"/>
    <dgm:cxn modelId="{5A819BAF-F653-754A-A5EF-59535C5A5A66}" type="presParOf" srcId="{8C469E94-B062-FB4A-81AE-FC3C922FBA1E}" destId="{421E81C6-CDC7-734E-9CDF-BE1B27C9281D}" srcOrd="0" destOrd="0" presId="urn:microsoft.com/office/officeart/2005/8/layout/hierarchy4"/>
    <dgm:cxn modelId="{6CD19D52-86FC-8148-92BC-B4016E872F53}" type="presParOf" srcId="{421E81C6-CDC7-734E-9CDF-BE1B27C9281D}" destId="{C39CC959-00C8-084A-AA20-72A494014795}" srcOrd="0" destOrd="0" presId="urn:microsoft.com/office/officeart/2005/8/layout/hierarchy4"/>
    <dgm:cxn modelId="{E9107AEB-6E8B-9349-927B-B6CBB11D7062}" type="presParOf" srcId="{421E81C6-CDC7-734E-9CDF-BE1B27C9281D}" destId="{9924340D-7602-3A41-A105-6460D3B7B53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6C2EE74-EFE0-274D-883B-BC9C732F95E0}" type="doc">
      <dgm:prSet loTypeId="urn:microsoft.com/office/officeart/2005/8/layout/arrow6" loCatId="" qsTypeId="urn:microsoft.com/office/officeart/2005/8/quickstyle/simple5" qsCatId="simple" csTypeId="urn:microsoft.com/office/officeart/2005/8/colors/accent1_2#4" csCatId="accent1" phldr="1"/>
      <dgm:spPr/>
      <dgm:t>
        <a:bodyPr/>
        <a:lstStyle/>
        <a:p>
          <a:endParaRPr lang="en-US"/>
        </a:p>
      </dgm:t>
    </dgm:pt>
    <dgm:pt modelId="{5A5524E6-362C-6F4D-AF5F-A488B3DC8DA6}">
      <dgm:prSet phldrT="[Text]"/>
      <dgm:spPr/>
      <dgm:t>
        <a:bodyPr/>
        <a:lstStyle/>
        <a:p>
          <a:r>
            <a:rPr lang="en-US" dirty="0" smtClean="0"/>
            <a:t>Opportunists</a:t>
          </a:r>
          <a:endParaRPr lang="en-US" dirty="0"/>
        </a:p>
      </dgm:t>
    </dgm:pt>
    <dgm:pt modelId="{F62BB06C-208D-DA4D-BDF8-E1879801BCC9}" type="parTrans" cxnId="{517001C0-19B7-6846-89DA-79E21AF24206}">
      <dgm:prSet/>
      <dgm:spPr/>
      <dgm:t>
        <a:bodyPr/>
        <a:lstStyle/>
        <a:p>
          <a:endParaRPr lang="en-US"/>
        </a:p>
      </dgm:t>
    </dgm:pt>
    <dgm:pt modelId="{881B87F0-870B-C44F-8147-76889C3C03CB}" type="sibTrans" cxnId="{517001C0-19B7-6846-89DA-79E21AF24206}">
      <dgm:prSet/>
      <dgm:spPr/>
      <dgm:t>
        <a:bodyPr/>
        <a:lstStyle/>
        <a:p>
          <a:endParaRPr lang="en-US"/>
        </a:p>
      </dgm:t>
    </dgm:pt>
    <dgm:pt modelId="{6B7F0047-8AD4-6A4B-A59D-D156607DACBC}">
      <dgm:prSet phldrT="[Text]"/>
      <dgm:spPr/>
      <dgm:t>
        <a:bodyPr/>
        <a:lstStyle/>
        <a:p>
          <a:r>
            <a:rPr lang="en-US" dirty="0" smtClean="0"/>
            <a:t>Targeted Attacks</a:t>
          </a:r>
          <a:endParaRPr lang="en-US" dirty="0"/>
        </a:p>
      </dgm:t>
    </dgm:pt>
    <dgm:pt modelId="{A26A9546-E4A9-F242-BDD2-DBC6866FFD4E}" type="parTrans" cxnId="{95649ACD-DE76-EF44-B3A7-E18BBD87ABE9}">
      <dgm:prSet/>
      <dgm:spPr/>
      <dgm:t>
        <a:bodyPr/>
        <a:lstStyle/>
        <a:p>
          <a:endParaRPr lang="en-US"/>
        </a:p>
      </dgm:t>
    </dgm:pt>
    <dgm:pt modelId="{C9954CBF-19F2-5642-A4C8-CCA30C0F5830}" type="sibTrans" cxnId="{95649ACD-DE76-EF44-B3A7-E18BBD87ABE9}">
      <dgm:prSet/>
      <dgm:spPr/>
      <dgm:t>
        <a:bodyPr/>
        <a:lstStyle/>
        <a:p>
          <a:endParaRPr lang="en-US"/>
        </a:p>
      </dgm:t>
    </dgm:pt>
    <dgm:pt modelId="{B6D06C89-1166-0E43-B7FE-DA88F821BAC9}">
      <dgm:prSet phldrT="[Text]"/>
      <dgm:spPr/>
      <dgm:t>
        <a:bodyPr/>
        <a:lstStyle/>
        <a:p>
          <a:r>
            <a:rPr lang="en-US" dirty="0" smtClean="0"/>
            <a:t>They’ll take whatever falls off the table</a:t>
          </a:r>
          <a:endParaRPr lang="en-US" dirty="0"/>
        </a:p>
      </dgm:t>
    </dgm:pt>
    <dgm:pt modelId="{347CB5FE-A576-7F46-A49C-88238248F67C}" type="parTrans" cxnId="{F0AD4483-A946-524C-BA33-D264ABD6B2A1}">
      <dgm:prSet/>
      <dgm:spPr/>
      <dgm:t>
        <a:bodyPr/>
        <a:lstStyle/>
        <a:p>
          <a:endParaRPr lang="en-US"/>
        </a:p>
      </dgm:t>
    </dgm:pt>
    <dgm:pt modelId="{C8A0D933-6053-7B4D-A146-299C608E0185}" type="sibTrans" cxnId="{F0AD4483-A946-524C-BA33-D264ABD6B2A1}">
      <dgm:prSet/>
      <dgm:spPr/>
      <dgm:t>
        <a:bodyPr/>
        <a:lstStyle/>
        <a:p>
          <a:endParaRPr lang="en-US"/>
        </a:p>
      </dgm:t>
    </dgm:pt>
    <dgm:pt modelId="{40F978B1-AFD3-A944-B4EC-6B83E6497875}">
      <dgm:prSet phldrT="[Text]"/>
      <dgm:spPr/>
      <dgm:t>
        <a:bodyPr/>
        <a:lstStyle/>
        <a:p>
          <a:r>
            <a:rPr lang="en-US" dirty="0" smtClean="0"/>
            <a:t>They’re coming for you and you have no idea until it’s too late</a:t>
          </a:r>
          <a:endParaRPr lang="en-US" dirty="0"/>
        </a:p>
      </dgm:t>
    </dgm:pt>
    <dgm:pt modelId="{6622533D-548E-AD4D-A361-BA06D21C8452}" type="parTrans" cxnId="{FDB7CEBA-E840-3B4E-A236-D678DA32C4FF}">
      <dgm:prSet/>
      <dgm:spPr/>
      <dgm:t>
        <a:bodyPr/>
        <a:lstStyle/>
        <a:p>
          <a:endParaRPr lang="en-US"/>
        </a:p>
      </dgm:t>
    </dgm:pt>
    <dgm:pt modelId="{0B1280D1-BB74-7B46-B8CE-893C1747F1B4}" type="sibTrans" cxnId="{FDB7CEBA-E840-3B4E-A236-D678DA32C4FF}">
      <dgm:prSet/>
      <dgm:spPr/>
      <dgm:t>
        <a:bodyPr/>
        <a:lstStyle/>
        <a:p>
          <a:endParaRPr lang="en-US"/>
        </a:p>
      </dgm:t>
    </dgm:pt>
    <dgm:pt modelId="{1D6D6475-BABC-9240-8800-ECE6735E41D9}" type="pres">
      <dgm:prSet presAssocID="{86C2EE74-EFE0-274D-883B-BC9C732F95E0}" presName="compositeShape" presStyleCnt="0">
        <dgm:presLayoutVars>
          <dgm:chMax val="2"/>
          <dgm:dir/>
          <dgm:resizeHandles val="exact"/>
        </dgm:presLayoutVars>
      </dgm:prSet>
      <dgm:spPr/>
      <dgm:t>
        <a:bodyPr/>
        <a:lstStyle/>
        <a:p>
          <a:endParaRPr lang="en-US"/>
        </a:p>
      </dgm:t>
    </dgm:pt>
    <dgm:pt modelId="{65D71847-118F-8B47-AC5F-7E45C4987BA9}" type="pres">
      <dgm:prSet presAssocID="{86C2EE74-EFE0-274D-883B-BC9C732F95E0}" presName="ribbon" presStyleLbl="node1" presStyleIdx="0" presStyleCnt="1"/>
      <dgm:spPr>
        <a:solidFill>
          <a:schemeClr val="accent5">
            <a:lumMod val="75000"/>
          </a:schemeClr>
        </a:solidFill>
      </dgm:spPr>
      <dgm:t>
        <a:bodyPr/>
        <a:lstStyle/>
        <a:p>
          <a:endParaRPr lang="en-US"/>
        </a:p>
      </dgm:t>
    </dgm:pt>
    <dgm:pt modelId="{F4D53178-FE88-714C-8EA8-F3F6BB56B813}" type="pres">
      <dgm:prSet presAssocID="{86C2EE74-EFE0-274D-883B-BC9C732F95E0}" presName="leftArrowText" presStyleLbl="node1" presStyleIdx="0" presStyleCnt="1">
        <dgm:presLayoutVars>
          <dgm:chMax val="0"/>
          <dgm:bulletEnabled val="1"/>
        </dgm:presLayoutVars>
      </dgm:prSet>
      <dgm:spPr/>
      <dgm:t>
        <a:bodyPr/>
        <a:lstStyle/>
        <a:p>
          <a:endParaRPr lang="en-US"/>
        </a:p>
      </dgm:t>
    </dgm:pt>
    <dgm:pt modelId="{00B5ACDF-FB7A-D44C-A9AA-4AC1EB3F4877}" type="pres">
      <dgm:prSet presAssocID="{86C2EE74-EFE0-274D-883B-BC9C732F95E0}" presName="rightArrowText" presStyleLbl="node1" presStyleIdx="0" presStyleCnt="1">
        <dgm:presLayoutVars>
          <dgm:chMax val="0"/>
          <dgm:bulletEnabled val="1"/>
        </dgm:presLayoutVars>
      </dgm:prSet>
      <dgm:spPr/>
      <dgm:t>
        <a:bodyPr/>
        <a:lstStyle/>
        <a:p>
          <a:endParaRPr lang="en-US"/>
        </a:p>
      </dgm:t>
    </dgm:pt>
  </dgm:ptLst>
  <dgm:cxnLst>
    <dgm:cxn modelId="{06224275-2797-5F48-8829-6ED857B33440}" type="presOf" srcId="{B6D06C89-1166-0E43-B7FE-DA88F821BAC9}" destId="{F4D53178-FE88-714C-8EA8-F3F6BB56B813}" srcOrd="0" destOrd="1" presId="urn:microsoft.com/office/officeart/2005/8/layout/arrow6"/>
    <dgm:cxn modelId="{03E16C2E-E944-8145-B5FD-DE31E667092E}" type="presOf" srcId="{6B7F0047-8AD4-6A4B-A59D-D156607DACBC}" destId="{00B5ACDF-FB7A-D44C-A9AA-4AC1EB3F4877}" srcOrd="0" destOrd="0" presId="urn:microsoft.com/office/officeart/2005/8/layout/arrow6"/>
    <dgm:cxn modelId="{95649ACD-DE76-EF44-B3A7-E18BBD87ABE9}" srcId="{86C2EE74-EFE0-274D-883B-BC9C732F95E0}" destId="{6B7F0047-8AD4-6A4B-A59D-D156607DACBC}" srcOrd="1" destOrd="0" parTransId="{A26A9546-E4A9-F242-BDD2-DBC6866FFD4E}" sibTransId="{C9954CBF-19F2-5642-A4C8-CCA30C0F5830}"/>
    <dgm:cxn modelId="{F0AD4483-A946-524C-BA33-D264ABD6B2A1}" srcId="{5A5524E6-362C-6F4D-AF5F-A488B3DC8DA6}" destId="{B6D06C89-1166-0E43-B7FE-DA88F821BAC9}" srcOrd="0" destOrd="0" parTransId="{347CB5FE-A576-7F46-A49C-88238248F67C}" sibTransId="{C8A0D933-6053-7B4D-A146-299C608E0185}"/>
    <dgm:cxn modelId="{88B3680A-0CC1-2143-87EE-53BDEEA3B146}" type="presOf" srcId="{40F978B1-AFD3-A944-B4EC-6B83E6497875}" destId="{00B5ACDF-FB7A-D44C-A9AA-4AC1EB3F4877}" srcOrd="0" destOrd="1" presId="urn:microsoft.com/office/officeart/2005/8/layout/arrow6"/>
    <dgm:cxn modelId="{517001C0-19B7-6846-89DA-79E21AF24206}" srcId="{86C2EE74-EFE0-274D-883B-BC9C732F95E0}" destId="{5A5524E6-362C-6F4D-AF5F-A488B3DC8DA6}" srcOrd="0" destOrd="0" parTransId="{F62BB06C-208D-DA4D-BDF8-E1879801BCC9}" sibTransId="{881B87F0-870B-C44F-8147-76889C3C03CB}"/>
    <dgm:cxn modelId="{FDB7CEBA-E840-3B4E-A236-D678DA32C4FF}" srcId="{6B7F0047-8AD4-6A4B-A59D-D156607DACBC}" destId="{40F978B1-AFD3-A944-B4EC-6B83E6497875}" srcOrd="0" destOrd="0" parTransId="{6622533D-548E-AD4D-A361-BA06D21C8452}" sibTransId="{0B1280D1-BB74-7B46-B8CE-893C1747F1B4}"/>
    <dgm:cxn modelId="{A193B7A9-E94E-124C-A9CA-32960CE12DDD}" type="presOf" srcId="{5A5524E6-362C-6F4D-AF5F-A488B3DC8DA6}" destId="{F4D53178-FE88-714C-8EA8-F3F6BB56B813}" srcOrd="0" destOrd="0" presId="urn:microsoft.com/office/officeart/2005/8/layout/arrow6"/>
    <dgm:cxn modelId="{17897980-F927-9245-9B8D-D7A592B9C072}" type="presOf" srcId="{86C2EE74-EFE0-274D-883B-BC9C732F95E0}" destId="{1D6D6475-BABC-9240-8800-ECE6735E41D9}" srcOrd="0" destOrd="0" presId="urn:microsoft.com/office/officeart/2005/8/layout/arrow6"/>
    <dgm:cxn modelId="{22C15B98-01F4-7D45-9620-134B0412F39D}" type="presParOf" srcId="{1D6D6475-BABC-9240-8800-ECE6735E41D9}" destId="{65D71847-118F-8B47-AC5F-7E45C4987BA9}" srcOrd="0" destOrd="0" presId="urn:microsoft.com/office/officeart/2005/8/layout/arrow6"/>
    <dgm:cxn modelId="{013A9F20-A0E2-8F44-A19A-E19CE5BD5CED}" type="presParOf" srcId="{1D6D6475-BABC-9240-8800-ECE6735E41D9}" destId="{F4D53178-FE88-714C-8EA8-F3F6BB56B813}" srcOrd="1" destOrd="0" presId="urn:microsoft.com/office/officeart/2005/8/layout/arrow6"/>
    <dgm:cxn modelId="{3E0319AE-C33C-994B-881C-F8999F7E7C1C}" type="presParOf" srcId="{1D6D6475-BABC-9240-8800-ECE6735E41D9}" destId="{00B5ACDF-FB7A-D44C-A9AA-4AC1EB3F4877}"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17C0D0-C8B9-1A4D-870F-738ABECBE33C}" type="doc">
      <dgm:prSet loTypeId="urn:microsoft.com/office/officeart/2005/8/layout/hierarchy4" loCatId="" qsTypeId="urn:microsoft.com/office/officeart/2005/8/quickstyle/3D4" qsCatId="3D" csTypeId="urn:microsoft.com/office/officeart/2005/8/colors/accent5_2" csCatId="accent5" phldr="1"/>
      <dgm:spPr/>
      <dgm:t>
        <a:bodyPr/>
        <a:lstStyle/>
        <a:p>
          <a:endParaRPr lang="en-US"/>
        </a:p>
      </dgm:t>
    </dgm:pt>
    <dgm:pt modelId="{2E343815-44DE-F64D-A8C1-206E054398F8}">
      <dgm:prSet/>
      <dgm:spPr/>
      <dgm:t>
        <a:bodyPr/>
        <a:lstStyle/>
        <a:p>
          <a:r>
            <a:rPr lang="en-US" dirty="0" smtClean="0"/>
            <a:t>Evolving Network and Compute Infrastructure</a:t>
          </a:r>
          <a:endParaRPr lang="en-US" dirty="0"/>
        </a:p>
      </dgm:t>
    </dgm:pt>
    <dgm:pt modelId="{89175DC3-2C48-454F-8FD3-8BBC39A62B6B}" type="parTrans" cxnId="{3876D55C-271E-9F4D-BB1B-2959A2A2767E}">
      <dgm:prSet/>
      <dgm:spPr/>
      <dgm:t>
        <a:bodyPr/>
        <a:lstStyle/>
        <a:p>
          <a:endParaRPr lang="en-US"/>
        </a:p>
      </dgm:t>
    </dgm:pt>
    <dgm:pt modelId="{E1A7117D-1834-DD49-A106-909E5147B6B9}" type="sibTrans" cxnId="{3876D55C-271E-9F4D-BB1B-2959A2A2767E}">
      <dgm:prSet/>
      <dgm:spPr/>
      <dgm:t>
        <a:bodyPr/>
        <a:lstStyle/>
        <a:p>
          <a:endParaRPr lang="en-US"/>
        </a:p>
      </dgm:t>
    </dgm:pt>
    <dgm:pt modelId="{7B119B6E-E294-F340-9494-3836DD13EC51}">
      <dgm:prSet/>
      <dgm:spPr/>
      <dgm:t>
        <a:bodyPr/>
        <a:lstStyle/>
        <a:p>
          <a:r>
            <a:rPr lang="en-US" dirty="0" smtClean="0"/>
            <a:t>Changing Landscape for Security Threats</a:t>
          </a:r>
          <a:endParaRPr lang="en-US" dirty="0"/>
        </a:p>
      </dgm:t>
    </dgm:pt>
    <dgm:pt modelId="{5C32C7D4-D059-8048-A29D-16A0B74C1DA0}" type="parTrans" cxnId="{1F1CCC81-03AB-4846-BF7F-2B56B943F2D7}">
      <dgm:prSet/>
      <dgm:spPr/>
      <dgm:t>
        <a:bodyPr/>
        <a:lstStyle/>
        <a:p>
          <a:endParaRPr lang="en-US"/>
        </a:p>
      </dgm:t>
    </dgm:pt>
    <dgm:pt modelId="{3546DF4E-F10B-1D41-96B1-B7FF2AAE7987}" type="sibTrans" cxnId="{1F1CCC81-03AB-4846-BF7F-2B56B943F2D7}">
      <dgm:prSet/>
      <dgm:spPr/>
      <dgm:t>
        <a:bodyPr/>
        <a:lstStyle/>
        <a:p>
          <a:endParaRPr lang="en-US"/>
        </a:p>
      </dgm:t>
    </dgm:pt>
    <dgm:pt modelId="{0BB6CE96-8D7A-3242-AE8E-A95632C7054B}">
      <dgm:prSet/>
      <dgm:spPr/>
      <dgm:t>
        <a:bodyPr/>
        <a:lstStyle/>
        <a:p>
          <a:r>
            <a:rPr lang="en-US" dirty="0" smtClean="0"/>
            <a:t>Defining the Security Needs for the Data Center</a:t>
          </a:r>
          <a:endParaRPr lang="en-US" dirty="0"/>
        </a:p>
      </dgm:t>
    </dgm:pt>
    <dgm:pt modelId="{3A83D81E-9AAC-8140-86A7-27C21010B899}" type="parTrans" cxnId="{1A20F919-EE52-4B4F-A39A-7B8A1C137BD7}">
      <dgm:prSet/>
      <dgm:spPr/>
      <dgm:t>
        <a:bodyPr/>
        <a:lstStyle/>
        <a:p>
          <a:endParaRPr lang="en-US"/>
        </a:p>
      </dgm:t>
    </dgm:pt>
    <dgm:pt modelId="{9ED6C220-125A-D94F-8809-C68DFD9304D5}" type="sibTrans" cxnId="{1A20F919-EE52-4B4F-A39A-7B8A1C137BD7}">
      <dgm:prSet/>
      <dgm:spPr/>
      <dgm:t>
        <a:bodyPr/>
        <a:lstStyle/>
        <a:p>
          <a:endParaRPr lang="en-US"/>
        </a:p>
      </dgm:t>
    </dgm:pt>
    <dgm:pt modelId="{70ADC29A-9CF3-6845-AE8A-BBBBF6B6318D}">
      <dgm:prSet/>
      <dgm:spPr/>
      <dgm:t>
        <a:bodyPr/>
        <a:lstStyle/>
        <a:p>
          <a:r>
            <a:rPr lang="en-US" dirty="0" smtClean="0"/>
            <a:t>The “Right” Security as a Business Enabler</a:t>
          </a:r>
          <a:endParaRPr lang="en-US" dirty="0"/>
        </a:p>
      </dgm:t>
    </dgm:pt>
    <dgm:pt modelId="{2FDF74E5-9AD6-5B42-A03E-CC1A581E1893}" type="parTrans" cxnId="{7D6E5D4B-9BAC-784B-B7AF-5A818B100E66}">
      <dgm:prSet/>
      <dgm:spPr/>
      <dgm:t>
        <a:bodyPr/>
        <a:lstStyle/>
        <a:p>
          <a:endParaRPr lang="en-US"/>
        </a:p>
      </dgm:t>
    </dgm:pt>
    <dgm:pt modelId="{94A1B392-FCD0-C046-AA1D-E0B2E284B6E9}" type="sibTrans" cxnId="{7D6E5D4B-9BAC-784B-B7AF-5A818B100E66}">
      <dgm:prSet/>
      <dgm:spPr/>
      <dgm:t>
        <a:bodyPr/>
        <a:lstStyle/>
        <a:p>
          <a:endParaRPr lang="en-US"/>
        </a:p>
      </dgm:t>
    </dgm:pt>
    <dgm:pt modelId="{A9BA55C6-4FF5-B14F-9700-A0F8B5D3165C}" type="pres">
      <dgm:prSet presAssocID="{6917C0D0-C8B9-1A4D-870F-738ABECBE33C}" presName="Name0" presStyleCnt="0">
        <dgm:presLayoutVars>
          <dgm:chPref val="1"/>
          <dgm:dir/>
          <dgm:animOne val="branch"/>
          <dgm:animLvl val="lvl"/>
          <dgm:resizeHandles/>
        </dgm:presLayoutVars>
      </dgm:prSet>
      <dgm:spPr/>
      <dgm:t>
        <a:bodyPr/>
        <a:lstStyle/>
        <a:p>
          <a:endParaRPr lang="en-US"/>
        </a:p>
      </dgm:t>
    </dgm:pt>
    <dgm:pt modelId="{E00FE902-3ADA-F041-B82B-C87B614B9AFC}" type="pres">
      <dgm:prSet presAssocID="{2E343815-44DE-F64D-A8C1-206E054398F8}" presName="vertOne" presStyleCnt="0"/>
      <dgm:spPr/>
      <dgm:t>
        <a:bodyPr/>
        <a:lstStyle/>
        <a:p>
          <a:endParaRPr lang="en-US"/>
        </a:p>
      </dgm:t>
    </dgm:pt>
    <dgm:pt modelId="{63FE8E10-2316-244C-AEEB-9889DB0C30BD}" type="pres">
      <dgm:prSet presAssocID="{2E343815-44DE-F64D-A8C1-206E054398F8}" presName="txOne" presStyleLbl="node0" presStyleIdx="0" presStyleCnt="1">
        <dgm:presLayoutVars>
          <dgm:chPref val="3"/>
        </dgm:presLayoutVars>
      </dgm:prSet>
      <dgm:spPr/>
      <dgm:t>
        <a:bodyPr/>
        <a:lstStyle/>
        <a:p>
          <a:endParaRPr lang="en-US"/>
        </a:p>
      </dgm:t>
    </dgm:pt>
    <dgm:pt modelId="{B1C37EB8-D586-CC4A-860E-5E508CA9654A}" type="pres">
      <dgm:prSet presAssocID="{2E343815-44DE-F64D-A8C1-206E054398F8}" presName="parTransOne" presStyleCnt="0"/>
      <dgm:spPr/>
      <dgm:t>
        <a:bodyPr/>
        <a:lstStyle/>
        <a:p>
          <a:endParaRPr lang="en-US"/>
        </a:p>
      </dgm:t>
    </dgm:pt>
    <dgm:pt modelId="{FF65B5F7-F5A6-E74B-88BA-BC145582A265}" type="pres">
      <dgm:prSet presAssocID="{2E343815-44DE-F64D-A8C1-206E054398F8}" presName="horzOne" presStyleCnt="0"/>
      <dgm:spPr/>
      <dgm:t>
        <a:bodyPr/>
        <a:lstStyle/>
        <a:p>
          <a:endParaRPr lang="en-US"/>
        </a:p>
      </dgm:t>
    </dgm:pt>
    <dgm:pt modelId="{06162B09-455E-B94F-B489-F4E6F38D4A79}" type="pres">
      <dgm:prSet presAssocID="{7B119B6E-E294-F340-9494-3836DD13EC51}" presName="vertTwo" presStyleCnt="0"/>
      <dgm:spPr/>
      <dgm:t>
        <a:bodyPr/>
        <a:lstStyle/>
        <a:p>
          <a:endParaRPr lang="en-US"/>
        </a:p>
      </dgm:t>
    </dgm:pt>
    <dgm:pt modelId="{349BA16D-AD2A-404B-B06B-8567DB7B0CC2}" type="pres">
      <dgm:prSet presAssocID="{7B119B6E-E294-F340-9494-3836DD13EC51}" presName="txTwo" presStyleLbl="node2" presStyleIdx="0" presStyleCnt="1">
        <dgm:presLayoutVars>
          <dgm:chPref val="3"/>
        </dgm:presLayoutVars>
      </dgm:prSet>
      <dgm:spPr/>
      <dgm:t>
        <a:bodyPr/>
        <a:lstStyle/>
        <a:p>
          <a:endParaRPr lang="en-US"/>
        </a:p>
      </dgm:t>
    </dgm:pt>
    <dgm:pt modelId="{46130F24-88BF-5F40-BE42-926E8620C887}" type="pres">
      <dgm:prSet presAssocID="{7B119B6E-E294-F340-9494-3836DD13EC51}" presName="parTransTwo" presStyleCnt="0"/>
      <dgm:spPr/>
      <dgm:t>
        <a:bodyPr/>
        <a:lstStyle/>
        <a:p>
          <a:endParaRPr lang="en-US"/>
        </a:p>
      </dgm:t>
    </dgm:pt>
    <dgm:pt modelId="{68E5D49E-DFBD-EA43-8519-1F7874C4C084}" type="pres">
      <dgm:prSet presAssocID="{7B119B6E-E294-F340-9494-3836DD13EC51}" presName="horzTwo" presStyleCnt="0"/>
      <dgm:spPr/>
      <dgm:t>
        <a:bodyPr/>
        <a:lstStyle/>
        <a:p>
          <a:endParaRPr lang="en-US"/>
        </a:p>
      </dgm:t>
    </dgm:pt>
    <dgm:pt modelId="{77B84C7D-0636-4E42-AE66-6C60ED982C38}" type="pres">
      <dgm:prSet presAssocID="{0BB6CE96-8D7A-3242-AE8E-A95632C7054B}" presName="vertThree" presStyleCnt="0"/>
      <dgm:spPr/>
      <dgm:t>
        <a:bodyPr/>
        <a:lstStyle/>
        <a:p>
          <a:endParaRPr lang="en-US"/>
        </a:p>
      </dgm:t>
    </dgm:pt>
    <dgm:pt modelId="{EAFC5ACC-FF52-4149-896A-34438A2190BF}" type="pres">
      <dgm:prSet presAssocID="{0BB6CE96-8D7A-3242-AE8E-A95632C7054B}" presName="txThree" presStyleLbl="node3" presStyleIdx="0" presStyleCnt="1">
        <dgm:presLayoutVars>
          <dgm:chPref val="3"/>
        </dgm:presLayoutVars>
      </dgm:prSet>
      <dgm:spPr/>
      <dgm:t>
        <a:bodyPr/>
        <a:lstStyle/>
        <a:p>
          <a:endParaRPr lang="en-US"/>
        </a:p>
      </dgm:t>
    </dgm:pt>
    <dgm:pt modelId="{00B05029-6AB3-1C4D-AC4E-FF6918462FCC}" type="pres">
      <dgm:prSet presAssocID="{0BB6CE96-8D7A-3242-AE8E-A95632C7054B}" presName="parTransThree" presStyleCnt="0"/>
      <dgm:spPr/>
      <dgm:t>
        <a:bodyPr/>
        <a:lstStyle/>
        <a:p>
          <a:endParaRPr lang="en-US"/>
        </a:p>
      </dgm:t>
    </dgm:pt>
    <dgm:pt modelId="{8C469E94-B062-FB4A-81AE-FC3C922FBA1E}" type="pres">
      <dgm:prSet presAssocID="{0BB6CE96-8D7A-3242-AE8E-A95632C7054B}" presName="horzThree" presStyleCnt="0"/>
      <dgm:spPr/>
      <dgm:t>
        <a:bodyPr/>
        <a:lstStyle/>
        <a:p>
          <a:endParaRPr lang="en-US"/>
        </a:p>
      </dgm:t>
    </dgm:pt>
    <dgm:pt modelId="{421E81C6-CDC7-734E-9CDF-BE1B27C9281D}" type="pres">
      <dgm:prSet presAssocID="{70ADC29A-9CF3-6845-AE8A-BBBBF6B6318D}" presName="vertFour" presStyleCnt="0">
        <dgm:presLayoutVars>
          <dgm:chPref val="3"/>
        </dgm:presLayoutVars>
      </dgm:prSet>
      <dgm:spPr/>
      <dgm:t>
        <a:bodyPr/>
        <a:lstStyle/>
        <a:p>
          <a:endParaRPr lang="en-US"/>
        </a:p>
      </dgm:t>
    </dgm:pt>
    <dgm:pt modelId="{C39CC959-00C8-084A-AA20-72A494014795}" type="pres">
      <dgm:prSet presAssocID="{70ADC29A-9CF3-6845-AE8A-BBBBF6B6318D}" presName="txFour" presStyleLbl="node4" presStyleIdx="0" presStyleCnt="1">
        <dgm:presLayoutVars>
          <dgm:chPref val="3"/>
        </dgm:presLayoutVars>
      </dgm:prSet>
      <dgm:spPr/>
      <dgm:t>
        <a:bodyPr/>
        <a:lstStyle/>
        <a:p>
          <a:endParaRPr lang="en-US"/>
        </a:p>
      </dgm:t>
    </dgm:pt>
    <dgm:pt modelId="{9924340D-7602-3A41-A105-6460D3B7B534}" type="pres">
      <dgm:prSet presAssocID="{70ADC29A-9CF3-6845-AE8A-BBBBF6B6318D}" presName="horzFour" presStyleCnt="0"/>
      <dgm:spPr/>
      <dgm:t>
        <a:bodyPr/>
        <a:lstStyle/>
        <a:p>
          <a:endParaRPr lang="en-US"/>
        </a:p>
      </dgm:t>
    </dgm:pt>
  </dgm:ptLst>
  <dgm:cxnLst>
    <dgm:cxn modelId="{4CF66976-66A3-244E-B3B5-01C4E9976612}" type="presOf" srcId="{6917C0D0-C8B9-1A4D-870F-738ABECBE33C}" destId="{A9BA55C6-4FF5-B14F-9700-A0F8B5D3165C}" srcOrd="0" destOrd="0" presId="urn:microsoft.com/office/officeart/2005/8/layout/hierarchy4"/>
    <dgm:cxn modelId="{46DE12C5-D48C-924F-99CA-1233EBC3C698}" type="presOf" srcId="{70ADC29A-9CF3-6845-AE8A-BBBBF6B6318D}" destId="{C39CC959-00C8-084A-AA20-72A494014795}" srcOrd="0" destOrd="0" presId="urn:microsoft.com/office/officeart/2005/8/layout/hierarchy4"/>
    <dgm:cxn modelId="{1F1CCC81-03AB-4846-BF7F-2B56B943F2D7}" srcId="{2E343815-44DE-F64D-A8C1-206E054398F8}" destId="{7B119B6E-E294-F340-9494-3836DD13EC51}" srcOrd="0" destOrd="0" parTransId="{5C32C7D4-D059-8048-A29D-16A0B74C1DA0}" sibTransId="{3546DF4E-F10B-1D41-96B1-B7FF2AAE7987}"/>
    <dgm:cxn modelId="{7D6E5D4B-9BAC-784B-B7AF-5A818B100E66}" srcId="{0BB6CE96-8D7A-3242-AE8E-A95632C7054B}" destId="{70ADC29A-9CF3-6845-AE8A-BBBBF6B6318D}" srcOrd="0" destOrd="0" parTransId="{2FDF74E5-9AD6-5B42-A03E-CC1A581E1893}" sibTransId="{94A1B392-FCD0-C046-AA1D-E0B2E284B6E9}"/>
    <dgm:cxn modelId="{1A20F919-EE52-4B4F-A39A-7B8A1C137BD7}" srcId="{7B119B6E-E294-F340-9494-3836DD13EC51}" destId="{0BB6CE96-8D7A-3242-AE8E-A95632C7054B}" srcOrd="0" destOrd="0" parTransId="{3A83D81E-9AAC-8140-86A7-27C21010B899}" sibTransId="{9ED6C220-125A-D94F-8809-C68DFD9304D5}"/>
    <dgm:cxn modelId="{555C8FB0-A329-754F-96C8-39B314516C91}" type="presOf" srcId="{7B119B6E-E294-F340-9494-3836DD13EC51}" destId="{349BA16D-AD2A-404B-B06B-8567DB7B0CC2}" srcOrd="0" destOrd="0" presId="urn:microsoft.com/office/officeart/2005/8/layout/hierarchy4"/>
    <dgm:cxn modelId="{3876D55C-271E-9F4D-BB1B-2959A2A2767E}" srcId="{6917C0D0-C8B9-1A4D-870F-738ABECBE33C}" destId="{2E343815-44DE-F64D-A8C1-206E054398F8}" srcOrd="0" destOrd="0" parTransId="{89175DC3-2C48-454F-8FD3-8BBC39A62B6B}" sibTransId="{E1A7117D-1834-DD49-A106-909E5147B6B9}"/>
    <dgm:cxn modelId="{5274BEBE-E41F-4C4A-A513-3136B8470A64}" type="presOf" srcId="{2E343815-44DE-F64D-A8C1-206E054398F8}" destId="{63FE8E10-2316-244C-AEEB-9889DB0C30BD}" srcOrd="0" destOrd="0" presId="urn:microsoft.com/office/officeart/2005/8/layout/hierarchy4"/>
    <dgm:cxn modelId="{54614636-7868-F34E-9526-5738D800E7AC}" type="presOf" srcId="{0BB6CE96-8D7A-3242-AE8E-A95632C7054B}" destId="{EAFC5ACC-FF52-4149-896A-34438A2190BF}" srcOrd="0" destOrd="0" presId="urn:microsoft.com/office/officeart/2005/8/layout/hierarchy4"/>
    <dgm:cxn modelId="{574FCA31-65E4-9C4A-9443-22BF360E07BA}" type="presParOf" srcId="{A9BA55C6-4FF5-B14F-9700-A0F8B5D3165C}" destId="{E00FE902-3ADA-F041-B82B-C87B614B9AFC}" srcOrd="0" destOrd="0" presId="urn:microsoft.com/office/officeart/2005/8/layout/hierarchy4"/>
    <dgm:cxn modelId="{37DA7F97-54C9-1645-A4DA-2A9DCA1BC93B}" type="presParOf" srcId="{E00FE902-3ADA-F041-B82B-C87B614B9AFC}" destId="{63FE8E10-2316-244C-AEEB-9889DB0C30BD}" srcOrd="0" destOrd="0" presId="urn:microsoft.com/office/officeart/2005/8/layout/hierarchy4"/>
    <dgm:cxn modelId="{49BED65F-9988-704C-93AC-C3964E7997D6}" type="presParOf" srcId="{E00FE902-3ADA-F041-B82B-C87B614B9AFC}" destId="{B1C37EB8-D586-CC4A-860E-5E508CA9654A}" srcOrd="1" destOrd="0" presId="urn:microsoft.com/office/officeart/2005/8/layout/hierarchy4"/>
    <dgm:cxn modelId="{46A29027-5165-6C43-AD71-6B7DD33B7C4C}" type="presParOf" srcId="{E00FE902-3ADA-F041-B82B-C87B614B9AFC}" destId="{FF65B5F7-F5A6-E74B-88BA-BC145582A265}" srcOrd="2" destOrd="0" presId="urn:microsoft.com/office/officeart/2005/8/layout/hierarchy4"/>
    <dgm:cxn modelId="{27885E22-F0F1-3945-A799-A36C6CCAC581}" type="presParOf" srcId="{FF65B5F7-F5A6-E74B-88BA-BC145582A265}" destId="{06162B09-455E-B94F-B489-F4E6F38D4A79}" srcOrd="0" destOrd="0" presId="urn:microsoft.com/office/officeart/2005/8/layout/hierarchy4"/>
    <dgm:cxn modelId="{B9237E80-68C9-B04B-948A-89527D5AA14B}" type="presParOf" srcId="{06162B09-455E-B94F-B489-F4E6F38D4A79}" destId="{349BA16D-AD2A-404B-B06B-8567DB7B0CC2}" srcOrd="0" destOrd="0" presId="urn:microsoft.com/office/officeart/2005/8/layout/hierarchy4"/>
    <dgm:cxn modelId="{6AEBC653-E723-1940-8572-44259EC1D34B}" type="presParOf" srcId="{06162B09-455E-B94F-B489-F4E6F38D4A79}" destId="{46130F24-88BF-5F40-BE42-926E8620C887}" srcOrd="1" destOrd="0" presId="urn:microsoft.com/office/officeart/2005/8/layout/hierarchy4"/>
    <dgm:cxn modelId="{94ACCEA6-76CA-4E46-9642-39347F907322}" type="presParOf" srcId="{06162B09-455E-B94F-B489-F4E6F38D4A79}" destId="{68E5D49E-DFBD-EA43-8519-1F7874C4C084}" srcOrd="2" destOrd="0" presId="urn:microsoft.com/office/officeart/2005/8/layout/hierarchy4"/>
    <dgm:cxn modelId="{19687E05-BF83-EE4C-BFAA-E14EFC9D7279}" type="presParOf" srcId="{68E5D49E-DFBD-EA43-8519-1F7874C4C084}" destId="{77B84C7D-0636-4E42-AE66-6C60ED982C38}" srcOrd="0" destOrd="0" presId="urn:microsoft.com/office/officeart/2005/8/layout/hierarchy4"/>
    <dgm:cxn modelId="{EC35B785-E7A6-4747-A35E-FB254DAFEA1C}" type="presParOf" srcId="{77B84C7D-0636-4E42-AE66-6C60ED982C38}" destId="{EAFC5ACC-FF52-4149-896A-34438A2190BF}" srcOrd="0" destOrd="0" presId="urn:microsoft.com/office/officeart/2005/8/layout/hierarchy4"/>
    <dgm:cxn modelId="{BBBAA277-C47A-9B46-B7EA-3F9765BFCF37}" type="presParOf" srcId="{77B84C7D-0636-4E42-AE66-6C60ED982C38}" destId="{00B05029-6AB3-1C4D-AC4E-FF6918462FCC}" srcOrd="1" destOrd="0" presId="urn:microsoft.com/office/officeart/2005/8/layout/hierarchy4"/>
    <dgm:cxn modelId="{426321A7-1679-AB49-B82E-4263A83DE805}" type="presParOf" srcId="{77B84C7D-0636-4E42-AE66-6C60ED982C38}" destId="{8C469E94-B062-FB4A-81AE-FC3C922FBA1E}" srcOrd="2" destOrd="0" presId="urn:microsoft.com/office/officeart/2005/8/layout/hierarchy4"/>
    <dgm:cxn modelId="{409B37CC-7E90-4046-9FC8-1CE338194F27}" type="presParOf" srcId="{8C469E94-B062-FB4A-81AE-FC3C922FBA1E}" destId="{421E81C6-CDC7-734E-9CDF-BE1B27C9281D}" srcOrd="0" destOrd="0" presId="urn:microsoft.com/office/officeart/2005/8/layout/hierarchy4"/>
    <dgm:cxn modelId="{7769B1EB-A9CC-9F4E-B706-8E0272E6B767}" type="presParOf" srcId="{421E81C6-CDC7-734E-9CDF-BE1B27C9281D}" destId="{C39CC959-00C8-084A-AA20-72A494014795}" srcOrd="0" destOrd="0" presId="urn:microsoft.com/office/officeart/2005/8/layout/hierarchy4"/>
    <dgm:cxn modelId="{F1A9B31F-3B83-B34D-A968-ECBF071609EE}" type="presParOf" srcId="{421E81C6-CDC7-734E-9CDF-BE1B27C9281D}" destId="{9924340D-7602-3A41-A105-6460D3B7B53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917C0D0-C8B9-1A4D-870F-738ABECBE33C}" type="doc">
      <dgm:prSet loTypeId="urn:microsoft.com/office/officeart/2005/8/layout/hierarchy4" loCatId="" qsTypeId="urn:microsoft.com/office/officeart/2005/8/quickstyle/3D4" qsCatId="3D" csTypeId="urn:microsoft.com/office/officeart/2005/8/colors/accent5_2" csCatId="accent5" phldr="1"/>
      <dgm:spPr/>
      <dgm:t>
        <a:bodyPr/>
        <a:lstStyle/>
        <a:p>
          <a:endParaRPr lang="en-US"/>
        </a:p>
      </dgm:t>
    </dgm:pt>
    <dgm:pt modelId="{2E343815-44DE-F64D-A8C1-206E054398F8}">
      <dgm:prSet/>
      <dgm:spPr/>
      <dgm:t>
        <a:bodyPr/>
        <a:lstStyle/>
        <a:p>
          <a:r>
            <a:rPr lang="en-US" dirty="0" smtClean="0"/>
            <a:t>Evolving Network and Compute Infrastructure</a:t>
          </a:r>
          <a:endParaRPr lang="en-US" dirty="0"/>
        </a:p>
      </dgm:t>
    </dgm:pt>
    <dgm:pt modelId="{89175DC3-2C48-454F-8FD3-8BBC39A62B6B}" type="parTrans" cxnId="{3876D55C-271E-9F4D-BB1B-2959A2A2767E}">
      <dgm:prSet/>
      <dgm:spPr/>
      <dgm:t>
        <a:bodyPr/>
        <a:lstStyle/>
        <a:p>
          <a:endParaRPr lang="en-US"/>
        </a:p>
      </dgm:t>
    </dgm:pt>
    <dgm:pt modelId="{E1A7117D-1834-DD49-A106-909E5147B6B9}" type="sibTrans" cxnId="{3876D55C-271E-9F4D-BB1B-2959A2A2767E}">
      <dgm:prSet/>
      <dgm:spPr/>
      <dgm:t>
        <a:bodyPr/>
        <a:lstStyle/>
        <a:p>
          <a:endParaRPr lang="en-US"/>
        </a:p>
      </dgm:t>
    </dgm:pt>
    <dgm:pt modelId="{7B119B6E-E294-F340-9494-3836DD13EC51}">
      <dgm:prSet/>
      <dgm:spPr/>
      <dgm:t>
        <a:bodyPr/>
        <a:lstStyle/>
        <a:p>
          <a:r>
            <a:rPr lang="en-US" dirty="0" smtClean="0"/>
            <a:t>Changing Landscape for Security Threats</a:t>
          </a:r>
          <a:endParaRPr lang="en-US" dirty="0"/>
        </a:p>
      </dgm:t>
    </dgm:pt>
    <dgm:pt modelId="{5C32C7D4-D059-8048-A29D-16A0B74C1DA0}" type="parTrans" cxnId="{1F1CCC81-03AB-4846-BF7F-2B56B943F2D7}">
      <dgm:prSet/>
      <dgm:spPr/>
      <dgm:t>
        <a:bodyPr/>
        <a:lstStyle/>
        <a:p>
          <a:endParaRPr lang="en-US"/>
        </a:p>
      </dgm:t>
    </dgm:pt>
    <dgm:pt modelId="{3546DF4E-F10B-1D41-96B1-B7FF2AAE7987}" type="sibTrans" cxnId="{1F1CCC81-03AB-4846-BF7F-2B56B943F2D7}">
      <dgm:prSet/>
      <dgm:spPr/>
      <dgm:t>
        <a:bodyPr/>
        <a:lstStyle/>
        <a:p>
          <a:endParaRPr lang="en-US"/>
        </a:p>
      </dgm:t>
    </dgm:pt>
    <dgm:pt modelId="{0BB6CE96-8D7A-3242-AE8E-A95632C7054B}">
      <dgm:prSet/>
      <dgm:spPr/>
      <dgm:t>
        <a:bodyPr/>
        <a:lstStyle/>
        <a:p>
          <a:r>
            <a:rPr lang="en-US" dirty="0" smtClean="0"/>
            <a:t>Defining the Security Needs for the Data Center</a:t>
          </a:r>
          <a:endParaRPr lang="en-US" dirty="0"/>
        </a:p>
      </dgm:t>
    </dgm:pt>
    <dgm:pt modelId="{3A83D81E-9AAC-8140-86A7-27C21010B899}" type="parTrans" cxnId="{1A20F919-EE52-4B4F-A39A-7B8A1C137BD7}">
      <dgm:prSet/>
      <dgm:spPr/>
      <dgm:t>
        <a:bodyPr/>
        <a:lstStyle/>
        <a:p>
          <a:endParaRPr lang="en-US"/>
        </a:p>
      </dgm:t>
    </dgm:pt>
    <dgm:pt modelId="{9ED6C220-125A-D94F-8809-C68DFD9304D5}" type="sibTrans" cxnId="{1A20F919-EE52-4B4F-A39A-7B8A1C137BD7}">
      <dgm:prSet/>
      <dgm:spPr/>
      <dgm:t>
        <a:bodyPr/>
        <a:lstStyle/>
        <a:p>
          <a:endParaRPr lang="en-US"/>
        </a:p>
      </dgm:t>
    </dgm:pt>
    <dgm:pt modelId="{70ADC29A-9CF3-6845-AE8A-BBBBF6B6318D}">
      <dgm:prSet/>
      <dgm:spPr/>
      <dgm:t>
        <a:bodyPr/>
        <a:lstStyle/>
        <a:p>
          <a:r>
            <a:rPr lang="en-US" dirty="0" smtClean="0"/>
            <a:t>The “Right” Security as a Business Enabler</a:t>
          </a:r>
          <a:endParaRPr lang="en-US" dirty="0"/>
        </a:p>
      </dgm:t>
    </dgm:pt>
    <dgm:pt modelId="{2FDF74E5-9AD6-5B42-A03E-CC1A581E1893}" type="parTrans" cxnId="{7D6E5D4B-9BAC-784B-B7AF-5A818B100E66}">
      <dgm:prSet/>
      <dgm:spPr/>
      <dgm:t>
        <a:bodyPr/>
        <a:lstStyle/>
        <a:p>
          <a:endParaRPr lang="en-US"/>
        </a:p>
      </dgm:t>
    </dgm:pt>
    <dgm:pt modelId="{94A1B392-FCD0-C046-AA1D-E0B2E284B6E9}" type="sibTrans" cxnId="{7D6E5D4B-9BAC-784B-B7AF-5A818B100E66}">
      <dgm:prSet/>
      <dgm:spPr/>
      <dgm:t>
        <a:bodyPr/>
        <a:lstStyle/>
        <a:p>
          <a:endParaRPr lang="en-US"/>
        </a:p>
      </dgm:t>
    </dgm:pt>
    <dgm:pt modelId="{A9BA55C6-4FF5-B14F-9700-A0F8B5D3165C}" type="pres">
      <dgm:prSet presAssocID="{6917C0D0-C8B9-1A4D-870F-738ABECBE33C}" presName="Name0" presStyleCnt="0">
        <dgm:presLayoutVars>
          <dgm:chPref val="1"/>
          <dgm:dir/>
          <dgm:animOne val="branch"/>
          <dgm:animLvl val="lvl"/>
          <dgm:resizeHandles/>
        </dgm:presLayoutVars>
      </dgm:prSet>
      <dgm:spPr/>
      <dgm:t>
        <a:bodyPr/>
        <a:lstStyle/>
        <a:p>
          <a:endParaRPr lang="en-US"/>
        </a:p>
      </dgm:t>
    </dgm:pt>
    <dgm:pt modelId="{E00FE902-3ADA-F041-B82B-C87B614B9AFC}" type="pres">
      <dgm:prSet presAssocID="{2E343815-44DE-F64D-A8C1-206E054398F8}" presName="vertOne" presStyleCnt="0"/>
      <dgm:spPr/>
      <dgm:t>
        <a:bodyPr/>
        <a:lstStyle/>
        <a:p>
          <a:endParaRPr lang="en-US"/>
        </a:p>
      </dgm:t>
    </dgm:pt>
    <dgm:pt modelId="{63FE8E10-2316-244C-AEEB-9889DB0C30BD}" type="pres">
      <dgm:prSet presAssocID="{2E343815-44DE-F64D-A8C1-206E054398F8}" presName="txOne" presStyleLbl="node0" presStyleIdx="0" presStyleCnt="1">
        <dgm:presLayoutVars>
          <dgm:chPref val="3"/>
        </dgm:presLayoutVars>
      </dgm:prSet>
      <dgm:spPr/>
      <dgm:t>
        <a:bodyPr/>
        <a:lstStyle/>
        <a:p>
          <a:endParaRPr lang="en-US"/>
        </a:p>
      </dgm:t>
    </dgm:pt>
    <dgm:pt modelId="{B1C37EB8-D586-CC4A-860E-5E508CA9654A}" type="pres">
      <dgm:prSet presAssocID="{2E343815-44DE-F64D-A8C1-206E054398F8}" presName="parTransOne" presStyleCnt="0"/>
      <dgm:spPr/>
      <dgm:t>
        <a:bodyPr/>
        <a:lstStyle/>
        <a:p>
          <a:endParaRPr lang="en-US"/>
        </a:p>
      </dgm:t>
    </dgm:pt>
    <dgm:pt modelId="{FF65B5F7-F5A6-E74B-88BA-BC145582A265}" type="pres">
      <dgm:prSet presAssocID="{2E343815-44DE-F64D-A8C1-206E054398F8}" presName="horzOne" presStyleCnt="0"/>
      <dgm:spPr/>
      <dgm:t>
        <a:bodyPr/>
        <a:lstStyle/>
        <a:p>
          <a:endParaRPr lang="en-US"/>
        </a:p>
      </dgm:t>
    </dgm:pt>
    <dgm:pt modelId="{06162B09-455E-B94F-B489-F4E6F38D4A79}" type="pres">
      <dgm:prSet presAssocID="{7B119B6E-E294-F340-9494-3836DD13EC51}" presName="vertTwo" presStyleCnt="0"/>
      <dgm:spPr/>
      <dgm:t>
        <a:bodyPr/>
        <a:lstStyle/>
        <a:p>
          <a:endParaRPr lang="en-US"/>
        </a:p>
      </dgm:t>
    </dgm:pt>
    <dgm:pt modelId="{349BA16D-AD2A-404B-B06B-8567DB7B0CC2}" type="pres">
      <dgm:prSet presAssocID="{7B119B6E-E294-F340-9494-3836DD13EC51}" presName="txTwo" presStyleLbl="node2" presStyleIdx="0" presStyleCnt="1">
        <dgm:presLayoutVars>
          <dgm:chPref val="3"/>
        </dgm:presLayoutVars>
      </dgm:prSet>
      <dgm:spPr/>
      <dgm:t>
        <a:bodyPr/>
        <a:lstStyle/>
        <a:p>
          <a:endParaRPr lang="en-US"/>
        </a:p>
      </dgm:t>
    </dgm:pt>
    <dgm:pt modelId="{46130F24-88BF-5F40-BE42-926E8620C887}" type="pres">
      <dgm:prSet presAssocID="{7B119B6E-E294-F340-9494-3836DD13EC51}" presName="parTransTwo" presStyleCnt="0"/>
      <dgm:spPr/>
      <dgm:t>
        <a:bodyPr/>
        <a:lstStyle/>
        <a:p>
          <a:endParaRPr lang="en-US"/>
        </a:p>
      </dgm:t>
    </dgm:pt>
    <dgm:pt modelId="{68E5D49E-DFBD-EA43-8519-1F7874C4C084}" type="pres">
      <dgm:prSet presAssocID="{7B119B6E-E294-F340-9494-3836DD13EC51}" presName="horzTwo" presStyleCnt="0"/>
      <dgm:spPr/>
      <dgm:t>
        <a:bodyPr/>
        <a:lstStyle/>
        <a:p>
          <a:endParaRPr lang="en-US"/>
        </a:p>
      </dgm:t>
    </dgm:pt>
    <dgm:pt modelId="{77B84C7D-0636-4E42-AE66-6C60ED982C38}" type="pres">
      <dgm:prSet presAssocID="{0BB6CE96-8D7A-3242-AE8E-A95632C7054B}" presName="vertThree" presStyleCnt="0"/>
      <dgm:spPr/>
      <dgm:t>
        <a:bodyPr/>
        <a:lstStyle/>
        <a:p>
          <a:endParaRPr lang="en-US"/>
        </a:p>
      </dgm:t>
    </dgm:pt>
    <dgm:pt modelId="{EAFC5ACC-FF52-4149-896A-34438A2190BF}" type="pres">
      <dgm:prSet presAssocID="{0BB6CE96-8D7A-3242-AE8E-A95632C7054B}" presName="txThree" presStyleLbl="node3" presStyleIdx="0" presStyleCnt="1">
        <dgm:presLayoutVars>
          <dgm:chPref val="3"/>
        </dgm:presLayoutVars>
      </dgm:prSet>
      <dgm:spPr/>
      <dgm:t>
        <a:bodyPr/>
        <a:lstStyle/>
        <a:p>
          <a:endParaRPr lang="en-US"/>
        </a:p>
      </dgm:t>
    </dgm:pt>
    <dgm:pt modelId="{00B05029-6AB3-1C4D-AC4E-FF6918462FCC}" type="pres">
      <dgm:prSet presAssocID="{0BB6CE96-8D7A-3242-AE8E-A95632C7054B}" presName="parTransThree" presStyleCnt="0"/>
      <dgm:spPr/>
      <dgm:t>
        <a:bodyPr/>
        <a:lstStyle/>
        <a:p>
          <a:endParaRPr lang="en-US"/>
        </a:p>
      </dgm:t>
    </dgm:pt>
    <dgm:pt modelId="{8C469E94-B062-FB4A-81AE-FC3C922FBA1E}" type="pres">
      <dgm:prSet presAssocID="{0BB6CE96-8D7A-3242-AE8E-A95632C7054B}" presName="horzThree" presStyleCnt="0"/>
      <dgm:spPr/>
      <dgm:t>
        <a:bodyPr/>
        <a:lstStyle/>
        <a:p>
          <a:endParaRPr lang="en-US"/>
        </a:p>
      </dgm:t>
    </dgm:pt>
    <dgm:pt modelId="{421E81C6-CDC7-734E-9CDF-BE1B27C9281D}" type="pres">
      <dgm:prSet presAssocID="{70ADC29A-9CF3-6845-AE8A-BBBBF6B6318D}" presName="vertFour" presStyleCnt="0">
        <dgm:presLayoutVars>
          <dgm:chPref val="3"/>
        </dgm:presLayoutVars>
      </dgm:prSet>
      <dgm:spPr/>
      <dgm:t>
        <a:bodyPr/>
        <a:lstStyle/>
        <a:p>
          <a:endParaRPr lang="en-US"/>
        </a:p>
      </dgm:t>
    </dgm:pt>
    <dgm:pt modelId="{C39CC959-00C8-084A-AA20-72A494014795}" type="pres">
      <dgm:prSet presAssocID="{70ADC29A-9CF3-6845-AE8A-BBBBF6B6318D}" presName="txFour" presStyleLbl="node4" presStyleIdx="0" presStyleCnt="1">
        <dgm:presLayoutVars>
          <dgm:chPref val="3"/>
        </dgm:presLayoutVars>
      </dgm:prSet>
      <dgm:spPr/>
      <dgm:t>
        <a:bodyPr/>
        <a:lstStyle/>
        <a:p>
          <a:endParaRPr lang="en-US"/>
        </a:p>
      </dgm:t>
    </dgm:pt>
    <dgm:pt modelId="{9924340D-7602-3A41-A105-6460D3B7B534}" type="pres">
      <dgm:prSet presAssocID="{70ADC29A-9CF3-6845-AE8A-BBBBF6B6318D}" presName="horzFour" presStyleCnt="0"/>
      <dgm:spPr/>
      <dgm:t>
        <a:bodyPr/>
        <a:lstStyle/>
        <a:p>
          <a:endParaRPr lang="en-US"/>
        </a:p>
      </dgm:t>
    </dgm:pt>
  </dgm:ptLst>
  <dgm:cxnLst>
    <dgm:cxn modelId="{1A20F919-EE52-4B4F-A39A-7B8A1C137BD7}" srcId="{7B119B6E-E294-F340-9494-3836DD13EC51}" destId="{0BB6CE96-8D7A-3242-AE8E-A95632C7054B}" srcOrd="0" destOrd="0" parTransId="{3A83D81E-9AAC-8140-86A7-27C21010B899}" sibTransId="{9ED6C220-125A-D94F-8809-C68DFD9304D5}"/>
    <dgm:cxn modelId="{1F1CCC81-03AB-4846-BF7F-2B56B943F2D7}" srcId="{2E343815-44DE-F64D-A8C1-206E054398F8}" destId="{7B119B6E-E294-F340-9494-3836DD13EC51}" srcOrd="0" destOrd="0" parTransId="{5C32C7D4-D059-8048-A29D-16A0B74C1DA0}" sibTransId="{3546DF4E-F10B-1D41-96B1-B7FF2AAE7987}"/>
    <dgm:cxn modelId="{8D9D6472-83A7-DA47-BB72-44F64F9743DD}" type="presOf" srcId="{70ADC29A-9CF3-6845-AE8A-BBBBF6B6318D}" destId="{C39CC959-00C8-084A-AA20-72A494014795}" srcOrd="0" destOrd="0" presId="urn:microsoft.com/office/officeart/2005/8/layout/hierarchy4"/>
    <dgm:cxn modelId="{7D6E5D4B-9BAC-784B-B7AF-5A818B100E66}" srcId="{0BB6CE96-8D7A-3242-AE8E-A95632C7054B}" destId="{70ADC29A-9CF3-6845-AE8A-BBBBF6B6318D}" srcOrd="0" destOrd="0" parTransId="{2FDF74E5-9AD6-5B42-A03E-CC1A581E1893}" sibTransId="{94A1B392-FCD0-C046-AA1D-E0B2E284B6E9}"/>
    <dgm:cxn modelId="{A250D25C-29D4-6246-99EB-69CDC885B0D1}" type="presOf" srcId="{7B119B6E-E294-F340-9494-3836DD13EC51}" destId="{349BA16D-AD2A-404B-B06B-8567DB7B0CC2}" srcOrd="0" destOrd="0" presId="urn:microsoft.com/office/officeart/2005/8/layout/hierarchy4"/>
    <dgm:cxn modelId="{BDB06D44-4620-4B4D-BA42-0180E0085C07}" type="presOf" srcId="{2E343815-44DE-F64D-A8C1-206E054398F8}" destId="{63FE8E10-2316-244C-AEEB-9889DB0C30BD}" srcOrd="0" destOrd="0" presId="urn:microsoft.com/office/officeart/2005/8/layout/hierarchy4"/>
    <dgm:cxn modelId="{93F25598-100B-0D49-AEDF-C14776B2B34D}" type="presOf" srcId="{0BB6CE96-8D7A-3242-AE8E-A95632C7054B}" destId="{EAFC5ACC-FF52-4149-896A-34438A2190BF}" srcOrd="0" destOrd="0" presId="urn:microsoft.com/office/officeart/2005/8/layout/hierarchy4"/>
    <dgm:cxn modelId="{23D07565-170C-8D48-9F97-C0542A584F45}" type="presOf" srcId="{6917C0D0-C8B9-1A4D-870F-738ABECBE33C}" destId="{A9BA55C6-4FF5-B14F-9700-A0F8B5D3165C}" srcOrd="0" destOrd="0" presId="urn:microsoft.com/office/officeart/2005/8/layout/hierarchy4"/>
    <dgm:cxn modelId="{3876D55C-271E-9F4D-BB1B-2959A2A2767E}" srcId="{6917C0D0-C8B9-1A4D-870F-738ABECBE33C}" destId="{2E343815-44DE-F64D-A8C1-206E054398F8}" srcOrd="0" destOrd="0" parTransId="{89175DC3-2C48-454F-8FD3-8BBC39A62B6B}" sibTransId="{E1A7117D-1834-DD49-A106-909E5147B6B9}"/>
    <dgm:cxn modelId="{01199855-B659-834A-B4A5-6A673EFB494E}" type="presParOf" srcId="{A9BA55C6-4FF5-B14F-9700-A0F8B5D3165C}" destId="{E00FE902-3ADA-F041-B82B-C87B614B9AFC}" srcOrd="0" destOrd="0" presId="urn:microsoft.com/office/officeart/2005/8/layout/hierarchy4"/>
    <dgm:cxn modelId="{2DE91AD0-74DA-5847-9E86-4A7613DCFC49}" type="presParOf" srcId="{E00FE902-3ADA-F041-B82B-C87B614B9AFC}" destId="{63FE8E10-2316-244C-AEEB-9889DB0C30BD}" srcOrd="0" destOrd="0" presId="urn:microsoft.com/office/officeart/2005/8/layout/hierarchy4"/>
    <dgm:cxn modelId="{36AA1A52-91C3-4944-B4FC-DCC981503148}" type="presParOf" srcId="{E00FE902-3ADA-F041-B82B-C87B614B9AFC}" destId="{B1C37EB8-D586-CC4A-860E-5E508CA9654A}" srcOrd="1" destOrd="0" presId="urn:microsoft.com/office/officeart/2005/8/layout/hierarchy4"/>
    <dgm:cxn modelId="{D9430CEF-2D68-1C43-B557-795CE61FA348}" type="presParOf" srcId="{E00FE902-3ADA-F041-B82B-C87B614B9AFC}" destId="{FF65B5F7-F5A6-E74B-88BA-BC145582A265}" srcOrd="2" destOrd="0" presId="urn:microsoft.com/office/officeart/2005/8/layout/hierarchy4"/>
    <dgm:cxn modelId="{F2A7997E-224A-694C-A906-CF9AC3650406}" type="presParOf" srcId="{FF65B5F7-F5A6-E74B-88BA-BC145582A265}" destId="{06162B09-455E-B94F-B489-F4E6F38D4A79}" srcOrd="0" destOrd="0" presId="urn:microsoft.com/office/officeart/2005/8/layout/hierarchy4"/>
    <dgm:cxn modelId="{39B27A27-5672-234C-A016-58563E0244DC}" type="presParOf" srcId="{06162B09-455E-B94F-B489-F4E6F38D4A79}" destId="{349BA16D-AD2A-404B-B06B-8567DB7B0CC2}" srcOrd="0" destOrd="0" presId="urn:microsoft.com/office/officeart/2005/8/layout/hierarchy4"/>
    <dgm:cxn modelId="{74C2CE3C-5B88-9B43-A761-42C24A68CAEF}" type="presParOf" srcId="{06162B09-455E-B94F-B489-F4E6F38D4A79}" destId="{46130F24-88BF-5F40-BE42-926E8620C887}" srcOrd="1" destOrd="0" presId="urn:microsoft.com/office/officeart/2005/8/layout/hierarchy4"/>
    <dgm:cxn modelId="{E9D93C77-F176-A247-A24A-21BD678755C4}" type="presParOf" srcId="{06162B09-455E-B94F-B489-F4E6F38D4A79}" destId="{68E5D49E-DFBD-EA43-8519-1F7874C4C084}" srcOrd="2" destOrd="0" presId="urn:microsoft.com/office/officeart/2005/8/layout/hierarchy4"/>
    <dgm:cxn modelId="{8B1E9185-37C8-E34E-84B2-085EDCEC6F66}" type="presParOf" srcId="{68E5D49E-DFBD-EA43-8519-1F7874C4C084}" destId="{77B84C7D-0636-4E42-AE66-6C60ED982C38}" srcOrd="0" destOrd="0" presId="urn:microsoft.com/office/officeart/2005/8/layout/hierarchy4"/>
    <dgm:cxn modelId="{470034A8-5987-CC41-9CD1-605F1484EFA6}" type="presParOf" srcId="{77B84C7D-0636-4E42-AE66-6C60ED982C38}" destId="{EAFC5ACC-FF52-4149-896A-34438A2190BF}" srcOrd="0" destOrd="0" presId="urn:microsoft.com/office/officeart/2005/8/layout/hierarchy4"/>
    <dgm:cxn modelId="{E944712F-AC65-964D-9B00-0992A4C281EB}" type="presParOf" srcId="{77B84C7D-0636-4E42-AE66-6C60ED982C38}" destId="{00B05029-6AB3-1C4D-AC4E-FF6918462FCC}" srcOrd="1" destOrd="0" presId="urn:microsoft.com/office/officeart/2005/8/layout/hierarchy4"/>
    <dgm:cxn modelId="{EC7C152A-BEE8-7345-9E6A-F0F5109A4088}" type="presParOf" srcId="{77B84C7D-0636-4E42-AE66-6C60ED982C38}" destId="{8C469E94-B062-FB4A-81AE-FC3C922FBA1E}" srcOrd="2" destOrd="0" presId="urn:microsoft.com/office/officeart/2005/8/layout/hierarchy4"/>
    <dgm:cxn modelId="{AEC08133-C760-5C4C-A80E-A26C86D8FA46}" type="presParOf" srcId="{8C469E94-B062-FB4A-81AE-FC3C922FBA1E}" destId="{421E81C6-CDC7-734E-9CDF-BE1B27C9281D}" srcOrd="0" destOrd="0" presId="urn:microsoft.com/office/officeart/2005/8/layout/hierarchy4"/>
    <dgm:cxn modelId="{AF7997E0-D216-CA4E-A416-0AE80A7F5CC4}" type="presParOf" srcId="{421E81C6-CDC7-734E-9CDF-BE1B27C9281D}" destId="{C39CC959-00C8-084A-AA20-72A494014795}" srcOrd="0" destOrd="0" presId="urn:microsoft.com/office/officeart/2005/8/layout/hierarchy4"/>
    <dgm:cxn modelId="{C33AF8F9-3809-154A-8201-AC77CF63465C}" type="presParOf" srcId="{421E81C6-CDC7-734E-9CDF-BE1B27C9281D}" destId="{9924340D-7602-3A41-A105-6460D3B7B53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8E10-2316-244C-AEEB-9889DB0C30BD}">
      <dsp:nvSpPr>
        <dsp:cNvPr id="0" name=""/>
        <dsp:cNvSpPr/>
      </dsp:nvSpPr>
      <dsp:spPr>
        <a:xfrm>
          <a:off x="4044" y="1256"/>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Evolving Network and Compute Infrastructure</a:t>
          </a:r>
          <a:endParaRPr lang="en-US" sz="2700" kern="1200" dirty="0"/>
        </a:p>
      </dsp:txBody>
      <dsp:txXfrm>
        <a:off x="22262" y="19474"/>
        <a:ext cx="8238958" cy="585572"/>
      </dsp:txXfrm>
    </dsp:sp>
    <dsp:sp modelId="{349BA16D-AD2A-404B-B06B-8567DB7B0CC2}">
      <dsp:nvSpPr>
        <dsp:cNvPr id="0" name=""/>
        <dsp:cNvSpPr/>
      </dsp:nvSpPr>
      <dsp:spPr>
        <a:xfrm>
          <a:off x="4044" y="726322"/>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Changing Landscape for Security Threats</a:t>
          </a:r>
          <a:endParaRPr lang="en-US" sz="2700" kern="1200" dirty="0"/>
        </a:p>
      </dsp:txBody>
      <dsp:txXfrm>
        <a:off x="22262" y="744540"/>
        <a:ext cx="8238958" cy="585572"/>
      </dsp:txXfrm>
    </dsp:sp>
    <dsp:sp modelId="{EAFC5ACC-FF52-4149-896A-34438A2190BF}">
      <dsp:nvSpPr>
        <dsp:cNvPr id="0" name=""/>
        <dsp:cNvSpPr/>
      </dsp:nvSpPr>
      <dsp:spPr>
        <a:xfrm>
          <a:off x="4044" y="1451389"/>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Defining the Security Needs for the Data Center</a:t>
          </a:r>
          <a:endParaRPr lang="en-US" sz="2700" kern="1200" dirty="0"/>
        </a:p>
      </dsp:txBody>
      <dsp:txXfrm>
        <a:off x="22262" y="1469607"/>
        <a:ext cx="8238958" cy="585572"/>
      </dsp:txXfrm>
    </dsp:sp>
    <dsp:sp modelId="{C39CC959-00C8-084A-AA20-72A494014795}">
      <dsp:nvSpPr>
        <dsp:cNvPr id="0" name=""/>
        <dsp:cNvSpPr/>
      </dsp:nvSpPr>
      <dsp:spPr>
        <a:xfrm>
          <a:off x="4044" y="2176455"/>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The “Right” Security as a Business Enabler</a:t>
          </a:r>
          <a:endParaRPr lang="en-US" sz="2700" kern="1200" dirty="0"/>
        </a:p>
      </dsp:txBody>
      <dsp:txXfrm>
        <a:off x="22262" y="2194673"/>
        <a:ext cx="8238958" cy="585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E5174-DEA8-AB4A-8D7D-0188BDCDE9FE}">
      <dsp:nvSpPr>
        <dsp:cNvPr id="0" name=""/>
        <dsp:cNvSpPr/>
      </dsp:nvSpPr>
      <dsp:spPr>
        <a:xfrm>
          <a:off x="4044" y="3139"/>
          <a:ext cx="8275394" cy="146943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kern="1200" dirty="0" smtClean="0"/>
            <a:t>“Cloud computing, along with other factors like </a:t>
          </a:r>
          <a:r>
            <a:rPr lang="en-US" sz="1600" i="1" kern="1200" dirty="0" err="1" smtClean="0"/>
            <a:t>consumerization</a:t>
          </a:r>
          <a:r>
            <a:rPr lang="en-US" sz="1600" i="1" kern="1200" dirty="0" smtClean="0"/>
            <a:t> and greater business involvement in tech spending, will bring major changes to the structure and distribution of ICT budgets.”</a:t>
          </a:r>
        </a:p>
        <a:p>
          <a:pPr lvl="0" algn="ctr" defTabSz="711200">
            <a:lnSpc>
              <a:spcPct val="90000"/>
            </a:lnSpc>
            <a:spcBef>
              <a:spcPct val="0"/>
            </a:spcBef>
            <a:spcAft>
              <a:spcPct val="35000"/>
            </a:spcAft>
          </a:pPr>
          <a:r>
            <a:rPr lang="en-US" sz="1600" kern="1200" dirty="0" smtClean="0"/>
            <a:t>“Cloud Investments Will Reconfigure Future IT Budgets” </a:t>
          </a:r>
        </a:p>
        <a:p>
          <a:pPr lvl="0" algn="ctr" defTabSz="711200">
            <a:lnSpc>
              <a:spcPct val="90000"/>
            </a:lnSpc>
            <a:spcBef>
              <a:spcPct val="0"/>
            </a:spcBef>
            <a:spcAft>
              <a:spcPct val="35000"/>
            </a:spcAft>
          </a:pPr>
          <a:r>
            <a:rPr lang="en-US" sz="1600" kern="1200" dirty="0" smtClean="0"/>
            <a:t>(Forrester Report January 2013)</a:t>
          </a:r>
          <a:endParaRPr lang="en-US" sz="1600" kern="1200" dirty="0"/>
        </a:p>
      </dsp:txBody>
      <dsp:txXfrm>
        <a:off x="47082" y="46177"/>
        <a:ext cx="8189318" cy="1383360"/>
      </dsp:txXfrm>
    </dsp:sp>
    <dsp:sp modelId="{04D691EE-42EA-E84F-A9E5-80D2A702DC50}">
      <dsp:nvSpPr>
        <dsp:cNvPr id="0" name=""/>
        <dsp:cNvSpPr/>
      </dsp:nvSpPr>
      <dsp:spPr>
        <a:xfrm>
          <a:off x="4044" y="1734411"/>
          <a:ext cx="8275394" cy="2251803"/>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kern="1200" dirty="0" smtClean="0"/>
            <a:t>“Worldwide spending on public IT cloud services will be more than $40 billion in 2012 and is expected to approach $100 billion in 2016….public IT cloud services will enjoy a compound annual growth rate (CAGR) of 26.4%, five times that of the IT industry overall, as companies accelerate their shift to the cloud services model for IT consumption. “</a:t>
          </a:r>
        </a:p>
        <a:p>
          <a:pPr lvl="0" algn="ctr" defTabSz="711200">
            <a:lnSpc>
              <a:spcPct val="90000"/>
            </a:lnSpc>
            <a:spcBef>
              <a:spcPct val="0"/>
            </a:spcBef>
            <a:spcAft>
              <a:spcPct val="35000"/>
            </a:spcAft>
          </a:pPr>
          <a:endParaRPr lang="en-US" sz="1600" kern="1200" dirty="0" smtClean="0"/>
        </a:p>
        <a:p>
          <a:pPr lvl="0" algn="ctr" defTabSz="711200">
            <a:lnSpc>
              <a:spcPct val="90000"/>
            </a:lnSpc>
            <a:spcBef>
              <a:spcPct val="0"/>
            </a:spcBef>
            <a:spcAft>
              <a:spcPct val="35000"/>
            </a:spcAft>
          </a:pPr>
          <a:r>
            <a:rPr lang="en-US" sz="1600" kern="1200" dirty="0" smtClean="0"/>
            <a:t>“Worldwide and Regional Public IT Cloud Services 2012-2016 Forecast “</a:t>
          </a:r>
        </a:p>
        <a:p>
          <a:pPr lvl="0" algn="ctr" defTabSz="711200">
            <a:lnSpc>
              <a:spcPct val="90000"/>
            </a:lnSpc>
            <a:spcBef>
              <a:spcPct val="0"/>
            </a:spcBef>
            <a:spcAft>
              <a:spcPct val="35000"/>
            </a:spcAft>
          </a:pPr>
          <a:r>
            <a:rPr lang="en-US" sz="1600" kern="1200" dirty="0" smtClean="0"/>
            <a:t> (IDC Report, September 2012)</a:t>
          </a:r>
          <a:endParaRPr lang="en-US" sz="1600" kern="1200" dirty="0"/>
        </a:p>
      </dsp:txBody>
      <dsp:txXfrm>
        <a:off x="69997" y="1800364"/>
        <a:ext cx="8143488" cy="2119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8E10-2316-244C-AEEB-9889DB0C30BD}">
      <dsp:nvSpPr>
        <dsp:cNvPr id="0" name=""/>
        <dsp:cNvSpPr/>
      </dsp:nvSpPr>
      <dsp:spPr>
        <a:xfrm>
          <a:off x="4044" y="1256"/>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Evolving Network and Compute Infrastructure</a:t>
          </a:r>
          <a:endParaRPr lang="en-US" sz="2700" kern="1200" dirty="0"/>
        </a:p>
      </dsp:txBody>
      <dsp:txXfrm>
        <a:off x="22262" y="19474"/>
        <a:ext cx="8238958" cy="585572"/>
      </dsp:txXfrm>
    </dsp:sp>
    <dsp:sp modelId="{349BA16D-AD2A-404B-B06B-8567DB7B0CC2}">
      <dsp:nvSpPr>
        <dsp:cNvPr id="0" name=""/>
        <dsp:cNvSpPr/>
      </dsp:nvSpPr>
      <dsp:spPr>
        <a:xfrm>
          <a:off x="4044" y="726322"/>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Changing Landscape for Security Threats</a:t>
          </a:r>
          <a:endParaRPr lang="en-US" sz="2700" kern="1200" dirty="0"/>
        </a:p>
      </dsp:txBody>
      <dsp:txXfrm>
        <a:off x="22262" y="744540"/>
        <a:ext cx="8238958" cy="585572"/>
      </dsp:txXfrm>
    </dsp:sp>
    <dsp:sp modelId="{EAFC5ACC-FF52-4149-896A-34438A2190BF}">
      <dsp:nvSpPr>
        <dsp:cNvPr id="0" name=""/>
        <dsp:cNvSpPr/>
      </dsp:nvSpPr>
      <dsp:spPr>
        <a:xfrm>
          <a:off x="4044" y="1451389"/>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Defining the Security Needs for the Data Center</a:t>
          </a:r>
          <a:endParaRPr lang="en-US" sz="2700" kern="1200" dirty="0"/>
        </a:p>
      </dsp:txBody>
      <dsp:txXfrm>
        <a:off x="22262" y="1469607"/>
        <a:ext cx="8238958" cy="585572"/>
      </dsp:txXfrm>
    </dsp:sp>
    <dsp:sp modelId="{C39CC959-00C8-084A-AA20-72A494014795}">
      <dsp:nvSpPr>
        <dsp:cNvPr id="0" name=""/>
        <dsp:cNvSpPr/>
      </dsp:nvSpPr>
      <dsp:spPr>
        <a:xfrm>
          <a:off x="4044" y="2176455"/>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The “Right” Security as a Business Enabler</a:t>
          </a:r>
          <a:endParaRPr lang="en-US" sz="2700" kern="1200" dirty="0"/>
        </a:p>
      </dsp:txBody>
      <dsp:txXfrm>
        <a:off x="22262" y="2194673"/>
        <a:ext cx="8238958" cy="585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71847-118F-8B47-AC5F-7E45C4987BA9}">
      <dsp:nvSpPr>
        <dsp:cNvPr id="0" name=""/>
        <dsp:cNvSpPr/>
      </dsp:nvSpPr>
      <dsp:spPr>
        <a:xfrm>
          <a:off x="0" y="138336"/>
          <a:ext cx="8672527" cy="3469010"/>
        </a:xfrm>
        <a:prstGeom prst="leftRightRibbon">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D53178-FE88-714C-8EA8-F3F6BB56B813}">
      <dsp:nvSpPr>
        <dsp:cNvPr id="0" name=""/>
        <dsp:cNvSpPr/>
      </dsp:nvSpPr>
      <dsp:spPr>
        <a:xfrm>
          <a:off x="1040703" y="745412"/>
          <a:ext cx="2861933" cy="1699815"/>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99568" rIns="0" bIns="106680" numCol="1" spcCol="1270" anchor="ctr" anchorCtr="0">
          <a:noAutofit/>
        </a:bodyPr>
        <a:lstStyle/>
        <a:p>
          <a:pPr lvl="0" algn="l" defTabSz="1244600">
            <a:lnSpc>
              <a:spcPct val="90000"/>
            </a:lnSpc>
            <a:spcBef>
              <a:spcPct val="0"/>
            </a:spcBef>
            <a:spcAft>
              <a:spcPct val="35000"/>
            </a:spcAft>
          </a:pPr>
          <a:r>
            <a:rPr lang="en-US" sz="2800" kern="1200" dirty="0" smtClean="0"/>
            <a:t>Opportunists</a:t>
          </a:r>
          <a:endParaRPr lang="en-US" sz="2800" kern="1200" dirty="0"/>
        </a:p>
        <a:p>
          <a:pPr marL="228600" lvl="1" indent="-228600" algn="l" defTabSz="977900">
            <a:lnSpc>
              <a:spcPct val="90000"/>
            </a:lnSpc>
            <a:spcBef>
              <a:spcPct val="0"/>
            </a:spcBef>
            <a:spcAft>
              <a:spcPct val="15000"/>
            </a:spcAft>
            <a:buChar char="••"/>
          </a:pPr>
          <a:r>
            <a:rPr lang="en-US" sz="2200" kern="1200" dirty="0" smtClean="0"/>
            <a:t>They’ll take whatever falls off the table</a:t>
          </a:r>
          <a:endParaRPr lang="en-US" sz="2200" kern="1200" dirty="0"/>
        </a:p>
      </dsp:txBody>
      <dsp:txXfrm>
        <a:off x="1040703" y="745412"/>
        <a:ext cx="2861933" cy="1699815"/>
      </dsp:txXfrm>
    </dsp:sp>
    <dsp:sp modelId="{00B5ACDF-FB7A-D44C-A9AA-4AC1EB3F4877}">
      <dsp:nvSpPr>
        <dsp:cNvPr id="0" name=""/>
        <dsp:cNvSpPr/>
      </dsp:nvSpPr>
      <dsp:spPr>
        <a:xfrm>
          <a:off x="4336263" y="1300454"/>
          <a:ext cx="3382285" cy="1699815"/>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99568" rIns="0" bIns="106680" numCol="1" spcCol="1270" anchor="ctr" anchorCtr="0">
          <a:noAutofit/>
        </a:bodyPr>
        <a:lstStyle/>
        <a:p>
          <a:pPr lvl="0" algn="l" defTabSz="1244600">
            <a:lnSpc>
              <a:spcPct val="90000"/>
            </a:lnSpc>
            <a:spcBef>
              <a:spcPct val="0"/>
            </a:spcBef>
            <a:spcAft>
              <a:spcPct val="35000"/>
            </a:spcAft>
          </a:pPr>
          <a:r>
            <a:rPr lang="en-US" sz="2800" kern="1200" dirty="0" smtClean="0"/>
            <a:t>Targeted Attacks</a:t>
          </a:r>
          <a:endParaRPr lang="en-US" sz="2800" kern="1200" dirty="0"/>
        </a:p>
        <a:p>
          <a:pPr marL="228600" lvl="1" indent="-228600" algn="l" defTabSz="977900">
            <a:lnSpc>
              <a:spcPct val="90000"/>
            </a:lnSpc>
            <a:spcBef>
              <a:spcPct val="0"/>
            </a:spcBef>
            <a:spcAft>
              <a:spcPct val="15000"/>
            </a:spcAft>
            <a:buChar char="••"/>
          </a:pPr>
          <a:r>
            <a:rPr lang="en-US" sz="2200" kern="1200" dirty="0" smtClean="0"/>
            <a:t>They’re coming for you and you have no idea until it’s too late</a:t>
          </a:r>
          <a:endParaRPr lang="en-US" sz="2200" kern="1200" dirty="0"/>
        </a:p>
      </dsp:txBody>
      <dsp:txXfrm>
        <a:off x="4336263" y="1300454"/>
        <a:ext cx="3382285" cy="1699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8E10-2316-244C-AEEB-9889DB0C30BD}">
      <dsp:nvSpPr>
        <dsp:cNvPr id="0" name=""/>
        <dsp:cNvSpPr/>
      </dsp:nvSpPr>
      <dsp:spPr>
        <a:xfrm>
          <a:off x="4044" y="1256"/>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Evolving Network and Compute Infrastructure</a:t>
          </a:r>
          <a:endParaRPr lang="en-US" sz="2700" kern="1200" dirty="0"/>
        </a:p>
      </dsp:txBody>
      <dsp:txXfrm>
        <a:off x="22262" y="19474"/>
        <a:ext cx="8238958" cy="585572"/>
      </dsp:txXfrm>
    </dsp:sp>
    <dsp:sp modelId="{349BA16D-AD2A-404B-B06B-8567DB7B0CC2}">
      <dsp:nvSpPr>
        <dsp:cNvPr id="0" name=""/>
        <dsp:cNvSpPr/>
      </dsp:nvSpPr>
      <dsp:spPr>
        <a:xfrm>
          <a:off x="4044" y="726322"/>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Changing Landscape for Security Threats</a:t>
          </a:r>
          <a:endParaRPr lang="en-US" sz="2700" kern="1200" dirty="0"/>
        </a:p>
      </dsp:txBody>
      <dsp:txXfrm>
        <a:off x="22262" y="744540"/>
        <a:ext cx="8238958" cy="585572"/>
      </dsp:txXfrm>
    </dsp:sp>
    <dsp:sp modelId="{EAFC5ACC-FF52-4149-896A-34438A2190BF}">
      <dsp:nvSpPr>
        <dsp:cNvPr id="0" name=""/>
        <dsp:cNvSpPr/>
      </dsp:nvSpPr>
      <dsp:spPr>
        <a:xfrm>
          <a:off x="4044" y="1451389"/>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Defining the Security Needs for the Data Center</a:t>
          </a:r>
          <a:endParaRPr lang="en-US" sz="2700" kern="1200" dirty="0"/>
        </a:p>
      </dsp:txBody>
      <dsp:txXfrm>
        <a:off x="22262" y="1469607"/>
        <a:ext cx="8238958" cy="585572"/>
      </dsp:txXfrm>
    </dsp:sp>
    <dsp:sp modelId="{C39CC959-00C8-084A-AA20-72A494014795}">
      <dsp:nvSpPr>
        <dsp:cNvPr id="0" name=""/>
        <dsp:cNvSpPr/>
      </dsp:nvSpPr>
      <dsp:spPr>
        <a:xfrm>
          <a:off x="4044" y="2176455"/>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The “Right” Security as a Business Enabler</a:t>
          </a:r>
          <a:endParaRPr lang="en-US" sz="2700" kern="1200" dirty="0"/>
        </a:p>
      </dsp:txBody>
      <dsp:txXfrm>
        <a:off x="22262" y="2194673"/>
        <a:ext cx="8238958" cy="5855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8E10-2316-244C-AEEB-9889DB0C30BD}">
      <dsp:nvSpPr>
        <dsp:cNvPr id="0" name=""/>
        <dsp:cNvSpPr/>
      </dsp:nvSpPr>
      <dsp:spPr>
        <a:xfrm>
          <a:off x="4044" y="1256"/>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Evolving Network and Compute Infrastructure</a:t>
          </a:r>
          <a:endParaRPr lang="en-US" sz="2700" kern="1200" dirty="0"/>
        </a:p>
      </dsp:txBody>
      <dsp:txXfrm>
        <a:off x="22262" y="19474"/>
        <a:ext cx="8238958" cy="585572"/>
      </dsp:txXfrm>
    </dsp:sp>
    <dsp:sp modelId="{349BA16D-AD2A-404B-B06B-8567DB7B0CC2}">
      <dsp:nvSpPr>
        <dsp:cNvPr id="0" name=""/>
        <dsp:cNvSpPr/>
      </dsp:nvSpPr>
      <dsp:spPr>
        <a:xfrm>
          <a:off x="4044" y="726322"/>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Changing Landscape for Security Threats</a:t>
          </a:r>
          <a:endParaRPr lang="en-US" sz="2700" kern="1200" dirty="0"/>
        </a:p>
      </dsp:txBody>
      <dsp:txXfrm>
        <a:off x="22262" y="744540"/>
        <a:ext cx="8238958" cy="585572"/>
      </dsp:txXfrm>
    </dsp:sp>
    <dsp:sp modelId="{EAFC5ACC-FF52-4149-896A-34438A2190BF}">
      <dsp:nvSpPr>
        <dsp:cNvPr id="0" name=""/>
        <dsp:cNvSpPr/>
      </dsp:nvSpPr>
      <dsp:spPr>
        <a:xfrm>
          <a:off x="4044" y="1451389"/>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Defining the Security Needs for the Data Center</a:t>
          </a:r>
          <a:endParaRPr lang="en-US" sz="2700" kern="1200" dirty="0"/>
        </a:p>
      </dsp:txBody>
      <dsp:txXfrm>
        <a:off x="22262" y="1469607"/>
        <a:ext cx="8238958" cy="585572"/>
      </dsp:txXfrm>
    </dsp:sp>
    <dsp:sp modelId="{C39CC959-00C8-084A-AA20-72A494014795}">
      <dsp:nvSpPr>
        <dsp:cNvPr id="0" name=""/>
        <dsp:cNvSpPr/>
      </dsp:nvSpPr>
      <dsp:spPr>
        <a:xfrm>
          <a:off x="4044" y="2176455"/>
          <a:ext cx="8275394" cy="62200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The “Right” Security as a Business Enabler</a:t>
          </a:r>
          <a:endParaRPr lang="en-US" sz="2700" kern="1200" dirty="0"/>
        </a:p>
      </dsp:txBody>
      <dsp:txXfrm>
        <a:off x="22262" y="2194673"/>
        <a:ext cx="8238958" cy="5855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DF04BC-2DE7-6943-ACAA-0EB10DEC0B7C}" type="datetime1">
              <a:rPr lang="en-US" smtClean="0"/>
              <a:t>7/16/13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122001-D6DA-924F-AB6A-676295306D1B}" type="slidenum">
              <a:rPr lang="en-US" smtClean="0"/>
              <a:t>‹#›</a:t>
            </a:fld>
            <a:endParaRPr lang="en-US"/>
          </a:p>
        </p:txBody>
      </p:sp>
    </p:spTree>
    <p:extLst>
      <p:ext uri="{BB962C8B-B14F-4D97-AF65-F5344CB8AC3E}">
        <p14:creationId xmlns:p14="http://schemas.microsoft.com/office/powerpoint/2010/main" val="2056906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E3C18-434A-264E-B5A7-E519CBCFBB7E}" type="datetime1">
              <a:rPr lang="en-US" smtClean="0"/>
              <a:t>7/16/13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68A37-018F-8B43-8C0C-36107DAB25CC}" type="slidenum">
              <a:rPr lang="en-US" smtClean="0"/>
              <a:t>‹#›</a:t>
            </a:fld>
            <a:endParaRPr lang="en-US"/>
          </a:p>
        </p:txBody>
      </p:sp>
    </p:spTree>
    <p:extLst>
      <p:ext uri="{BB962C8B-B14F-4D97-AF65-F5344CB8AC3E}">
        <p14:creationId xmlns:p14="http://schemas.microsoft.com/office/powerpoint/2010/main" val="42509962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1</a:t>
            </a:fld>
            <a:endParaRPr lang="en-US"/>
          </a:p>
        </p:txBody>
      </p:sp>
    </p:spTree>
    <p:extLst>
      <p:ext uri="{BB962C8B-B14F-4D97-AF65-F5344CB8AC3E}">
        <p14:creationId xmlns:p14="http://schemas.microsoft.com/office/powerpoint/2010/main" val="1104483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3398DD-F903-4D11-918B-406DB2499B5D}" type="slidenum">
              <a:rPr lang="en-GB" altLang="ja-JP"/>
              <a:pPr fontAlgn="base">
                <a:spcBef>
                  <a:spcPct val="0"/>
                </a:spcBef>
                <a:spcAft>
                  <a:spcPct val="0"/>
                </a:spcAft>
                <a:defRPr/>
              </a:pPr>
              <a:t>10</a:t>
            </a:fld>
            <a:endParaRPr lang="en-GB"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11</a:t>
            </a:fld>
            <a:endParaRPr lang="en-US"/>
          </a:p>
        </p:txBody>
      </p:sp>
    </p:spTree>
    <p:extLst>
      <p:ext uri="{BB962C8B-B14F-4D97-AF65-F5344CB8AC3E}">
        <p14:creationId xmlns:p14="http://schemas.microsoft.com/office/powerpoint/2010/main" val="3932625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12</a:t>
            </a:fld>
            <a:endParaRPr lang="en-US"/>
          </a:p>
        </p:txBody>
      </p:sp>
    </p:spTree>
    <p:extLst>
      <p:ext uri="{BB962C8B-B14F-4D97-AF65-F5344CB8AC3E}">
        <p14:creationId xmlns:p14="http://schemas.microsoft.com/office/powerpoint/2010/main" val="2825637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solidFill>
                <a:schemeClr val="tx1">
                  <a:lumMod val="65000"/>
                  <a:lumOff val="35000"/>
                </a:schemeClr>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1868A37-018F-8B43-8C0C-36107DAB25CC}" type="slidenum">
              <a:rPr lang="en-US" smtClean="0"/>
              <a:t>13</a:t>
            </a:fld>
            <a:endParaRPr lang="en-US"/>
          </a:p>
        </p:txBody>
      </p:sp>
    </p:spTree>
    <p:extLst>
      <p:ext uri="{BB962C8B-B14F-4D97-AF65-F5344CB8AC3E}">
        <p14:creationId xmlns:p14="http://schemas.microsoft.com/office/powerpoint/2010/main" val="2249004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70B5EE1C-90D1-48E0-9D4B-7DE37577606B}" type="slidenum">
              <a:rPr lang="en-US" smtClean="0"/>
              <a:pPr>
                <a:defRPr/>
              </a:pPr>
              <a:t>14</a:t>
            </a:fld>
            <a:endParaRPr lang="en-US" dirty="0"/>
          </a:p>
        </p:txBody>
      </p:sp>
    </p:spTree>
    <p:extLst>
      <p:ext uri="{BB962C8B-B14F-4D97-AF65-F5344CB8AC3E}">
        <p14:creationId xmlns:p14="http://schemas.microsoft.com/office/powerpoint/2010/main" val="345918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17</a:t>
            </a:fld>
            <a:endParaRPr lang="en-US"/>
          </a:p>
        </p:txBody>
      </p:sp>
    </p:spTree>
    <p:extLst>
      <p:ext uri="{BB962C8B-B14F-4D97-AF65-F5344CB8AC3E}">
        <p14:creationId xmlns:p14="http://schemas.microsoft.com/office/powerpoint/2010/main" val="220369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noChangeArrowheads="1"/>
          </p:cNvSpPr>
          <p:nvPr>
            <p:ph type="sldImg"/>
          </p:nvPr>
        </p:nvSpPr>
        <p:spPr>
          <a:ln/>
        </p:spPr>
      </p:sp>
      <p:sp>
        <p:nvSpPr>
          <p:cNvPr id="31746" name="Placeholder 3"/>
          <p:cNvSpPr>
            <a:spLocks noGrp="1" noChangeArrowheads="1"/>
          </p:cNvSpPr>
          <p:nvPr>
            <p:ph type="body" idx="1"/>
          </p:nvPr>
        </p:nvSpPr>
        <p:spPr>
          <a:noFill/>
          <a:ln/>
        </p:spPr>
        <p:txBody>
          <a:bodyPr/>
          <a:lstStyle/>
          <a:p>
            <a:endParaRPr lang="en-US" dirty="0">
              <a:latin typeface="Arial" pitchFamily="8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noChangeArrowheads="1"/>
          </p:cNvSpPr>
          <p:nvPr>
            <p:ph type="sldImg"/>
          </p:nvPr>
        </p:nvSpPr>
        <p:spPr>
          <a:ln/>
        </p:spPr>
      </p:sp>
      <p:sp>
        <p:nvSpPr>
          <p:cNvPr id="31746" name="Placeholder 3"/>
          <p:cNvSpPr>
            <a:spLocks noGrp="1" noChangeArrowheads="1"/>
          </p:cNvSpPr>
          <p:nvPr>
            <p:ph type="body" idx="1"/>
          </p:nvPr>
        </p:nvSpPr>
        <p:spPr>
          <a:noFill/>
          <a:ln/>
        </p:spPr>
        <p:txBody>
          <a:bodyPr/>
          <a:lstStyle/>
          <a:p>
            <a:endParaRPr lang="en-US" dirty="0">
              <a:latin typeface="Arial"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2</a:t>
            </a:fld>
            <a:endParaRPr lang="en-US"/>
          </a:p>
        </p:txBody>
      </p:sp>
    </p:spTree>
    <p:extLst>
      <p:ext uri="{BB962C8B-B14F-4D97-AF65-F5344CB8AC3E}">
        <p14:creationId xmlns:p14="http://schemas.microsoft.com/office/powerpoint/2010/main" val="2825637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noChangeArrowheads="1"/>
          </p:cNvSpPr>
          <p:nvPr>
            <p:ph type="sldImg"/>
          </p:nvPr>
        </p:nvSpPr>
        <p:spPr>
          <a:ln/>
        </p:spPr>
      </p:sp>
      <p:sp>
        <p:nvSpPr>
          <p:cNvPr id="31746" name="Placeholder 3"/>
          <p:cNvSpPr>
            <a:spLocks noGrp="1" noChangeArrowheads="1"/>
          </p:cNvSpPr>
          <p:nvPr>
            <p:ph type="body" idx="1"/>
          </p:nvPr>
        </p:nvSpPr>
        <p:spPr>
          <a:noFill/>
          <a:ln/>
        </p:spPr>
        <p:txBody>
          <a:bodyPr/>
          <a:lstStyle/>
          <a:p>
            <a:endParaRPr lang="en-US" dirty="0">
              <a:latin typeface="Arial"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21</a:t>
            </a:fld>
            <a:endParaRPr lang="en-US"/>
          </a:p>
        </p:txBody>
      </p:sp>
    </p:spTree>
    <p:extLst>
      <p:ext uri="{BB962C8B-B14F-4D97-AF65-F5344CB8AC3E}">
        <p14:creationId xmlns:p14="http://schemas.microsoft.com/office/powerpoint/2010/main" val="2825637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22</a:t>
            </a:fld>
            <a:endParaRPr lang="en-US"/>
          </a:p>
        </p:txBody>
      </p:sp>
    </p:spTree>
    <p:extLst>
      <p:ext uri="{BB962C8B-B14F-4D97-AF65-F5344CB8AC3E}">
        <p14:creationId xmlns:p14="http://schemas.microsoft.com/office/powerpoint/2010/main" val="3387028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1868A37-018F-8B43-8C0C-36107DAB25CC}" type="slidenum">
              <a:rPr lang="en-US" smtClean="0"/>
              <a:t>25</a:t>
            </a:fld>
            <a:endParaRPr lang="en-US"/>
          </a:p>
        </p:txBody>
      </p:sp>
    </p:spTree>
    <p:extLst>
      <p:ext uri="{BB962C8B-B14F-4D97-AF65-F5344CB8AC3E}">
        <p14:creationId xmlns:p14="http://schemas.microsoft.com/office/powerpoint/2010/main" val="110448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3</a:t>
            </a:fld>
            <a:endParaRPr lang="en-US"/>
          </a:p>
        </p:txBody>
      </p:sp>
    </p:spTree>
    <p:extLst>
      <p:ext uri="{BB962C8B-B14F-4D97-AF65-F5344CB8AC3E}">
        <p14:creationId xmlns:p14="http://schemas.microsoft.com/office/powerpoint/2010/main" val="357363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4</a:t>
            </a:fld>
            <a:endParaRPr lang="en-US"/>
          </a:p>
        </p:txBody>
      </p:sp>
    </p:spTree>
    <p:extLst>
      <p:ext uri="{BB962C8B-B14F-4D97-AF65-F5344CB8AC3E}">
        <p14:creationId xmlns:p14="http://schemas.microsoft.com/office/powerpoint/2010/main" val="357363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1A60A7-AB0F-48F9-B934-F5B5063FCEAB}" type="slidenum">
              <a:rPr lang="en-GB" altLang="ja-JP"/>
              <a:pPr fontAlgn="base">
                <a:spcBef>
                  <a:spcPct val="0"/>
                </a:spcBef>
                <a:spcAft>
                  <a:spcPct val="0"/>
                </a:spcAft>
                <a:defRPr/>
              </a:pPr>
              <a:t>5</a:t>
            </a:fld>
            <a:endParaRPr lang="en-GB"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E1868A37-018F-8B43-8C0C-36107DAB25CC}" type="slidenum">
              <a:rPr lang="en-US" smtClean="0"/>
              <a:t>6</a:t>
            </a:fld>
            <a:endParaRPr lang="en-US"/>
          </a:p>
        </p:txBody>
      </p:sp>
    </p:spTree>
    <p:extLst>
      <p:ext uri="{BB962C8B-B14F-4D97-AF65-F5344CB8AC3E}">
        <p14:creationId xmlns:p14="http://schemas.microsoft.com/office/powerpoint/2010/main" val="181860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68A37-018F-8B43-8C0C-36107DAB25CC}" type="slidenum">
              <a:rPr lang="en-US" smtClean="0"/>
              <a:t>7</a:t>
            </a:fld>
            <a:endParaRPr lang="en-US"/>
          </a:p>
        </p:txBody>
      </p:sp>
    </p:spTree>
    <p:extLst>
      <p:ext uri="{BB962C8B-B14F-4D97-AF65-F5344CB8AC3E}">
        <p14:creationId xmlns:p14="http://schemas.microsoft.com/office/powerpoint/2010/main" val="2825637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US" sz="10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1868A37-018F-8B43-8C0C-36107DAB25CC}" type="slidenum">
              <a:rPr lang="en-US" smtClean="0"/>
              <a:t>8</a:t>
            </a:fld>
            <a:endParaRPr lang="en-US"/>
          </a:p>
        </p:txBody>
      </p:sp>
    </p:spTree>
    <p:extLst>
      <p:ext uri="{BB962C8B-B14F-4D97-AF65-F5344CB8AC3E}">
        <p14:creationId xmlns:p14="http://schemas.microsoft.com/office/powerpoint/2010/main" val="304845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1868A37-018F-8B43-8C0C-36107DAB25CC}" type="slidenum">
              <a:rPr lang="en-US" smtClean="0"/>
              <a:t>9</a:t>
            </a:fld>
            <a:endParaRPr lang="en-US"/>
          </a:p>
        </p:txBody>
      </p:sp>
    </p:spTree>
    <p:extLst>
      <p:ext uri="{BB962C8B-B14F-4D97-AF65-F5344CB8AC3E}">
        <p14:creationId xmlns:p14="http://schemas.microsoft.com/office/powerpoint/2010/main" val="422727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AN_PPT_4-3-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1" y="1254126"/>
            <a:ext cx="8094739" cy="1470025"/>
          </a:xfrm>
        </p:spPr>
        <p:txBody>
          <a:bodyPr>
            <a:noAutofit/>
          </a:bodyPr>
          <a:lstStyle>
            <a:lvl1pPr marL="0" indent="0" algn="r">
              <a:defRPr sz="3600">
                <a:solidFill>
                  <a:srgbClr val="316989"/>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85801" y="2724151"/>
            <a:ext cx="8094739" cy="1752600"/>
          </a:xfrm>
        </p:spPr>
        <p:txBody>
          <a:bodyPr>
            <a:normAutofit/>
          </a:bodyPr>
          <a:lstStyle>
            <a:lvl1pPr marL="0" indent="0" algn="r">
              <a:buNone/>
              <a:defRPr sz="2200" b="0" i="1">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0067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316989"/>
              </a:buClr>
              <a:buFont typeface="Wingdings" charset="2"/>
              <a:buChar char="§"/>
              <a:defRPr/>
            </a:lvl1pPr>
            <a:lvl2pPr marL="742950" indent="-285750">
              <a:buClr>
                <a:srgbClr val="316989"/>
              </a:buClr>
              <a:buFont typeface="Wingdings" charset="2"/>
              <a:buChar char="§"/>
              <a:defRPr/>
            </a:lvl2pPr>
            <a:lvl3pPr marL="1143000" indent="-228600">
              <a:buClr>
                <a:srgbClr val="316989"/>
              </a:buClr>
              <a:buFont typeface="Wingdings" charset="2"/>
              <a:buChar char="§"/>
              <a:defRPr/>
            </a:lvl3pPr>
            <a:lvl4pPr marL="1600200" indent="-228600">
              <a:buClr>
                <a:srgbClr val="316989"/>
              </a:buClr>
              <a:buFont typeface="Wingdings" charset="2"/>
              <a:buChar char="§"/>
              <a:defRPr/>
            </a:lvl4pPr>
            <a:lvl5pPr marL="2057400" indent="-228600">
              <a:buClr>
                <a:srgbClr val="316989"/>
              </a:buClr>
              <a:buFont typeface="Wingdings" charset="2"/>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837187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778" y="1200151"/>
            <a:ext cx="4153023" cy="4967485"/>
          </a:xfrm>
        </p:spPr>
        <p:txBody>
          <a:bodyPr>
            <a:normAutofit/>
          </a:bodyPr>
          <a:lstStyle>
            <a:lvl1pPr marL="342900" indent="-342900">
              <a:buClr>
                <a:srgbClr val="316989"/>
              </a:buClr>
              <a:buFont typeface="Wingdings" charset="2"/>
              <a:buChar char="§"/>
              <a:defRPr sz="1800">
                <a:latin typeface="Arial"/>
                <a:cs typeface="Arial"/>
              </a:defRPr>
            </a:lvl1pPr>
            <a:lvl2pPr marL="742950" indent="-285750">
              <a:buClr>
                <a:srgbClr val="316989"/>
              </a:buClr>
              <a:buFont typeface="Wingdings" charset="2"/>
              <a:buChar char="§"/>
              <a:defRPr sz="1600">
                <a:latin typeface="Arial"/>
                <a:cs typeface="Arial"/>
              </a:defRPr>
            </a:lvl2pPr>
            <a:lvl3pPr marL="1143000" indent="-228600">
              <a:buClr>
                <a:srgbClr val="316989"/>
              </a:buClr>
              <a:buFont typeface="Wingdings" charset="2"/>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200151"/>
            <a:ext cx="4134760" cy="4967485"/>
          </a:xfrm>
        </p:spPr>
        <p:txBody>
          <a:bodyPr>
            <a:normAutofit/>
          </a:bodyPr>
          <a:lstStyle>
            <a:lvl1pPr marL="342900" indent="-342900">
              <a:buClr>
                <a:srgbClr val="316989"/>
              </a:buClr>
              <a:buFont typeface="Wingdings" charset="2"/>
              <a:buChar char="§"/>
              <a:defRPr sz="1800">
                <a:latin typeface="Arial"/>
                <a:cs typeface="Arial"/>
              </a:defRPr>
            </a:lvl1pPr>
            <a:lvl2pPr marL="742950" indent="-285750">
              <a:buClr>
                <a:srgbClr val="316989"/>
              </a:buClr>
              <a:buFont typeface="Wingdings" charset="2"/>
              <a:buChar char="§"/>
              <a:defRPr sz="1600">
                <a:latin typeface="Arial"/>
                <a:cs typeface="Arial"/>
              </a:defRPr>
            </a:lvl2pPr>
            <a:lvl3pPr marL="1143000" indent="-228600">
              <a:buClr>
                <a:srgbClr val="316989"/>
              </a:buClr>
              <a:buFont typeface="Wingdings" charset="2"/>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93035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778" y="274639"/>
            <a:ext cx="8457041" cy="60204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778" y="1010600"/>
            <a:ext cx="4154611" cy="639763"/>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778" y="1650361"/>
            <a:ext cx="4154611" cy="4517275"/>
          </a:xfrm>
        </p:spPr>
        <p:txBody>
          <a:bodyPr>
            <a:normAutofit/>
          </a:bodyPr>
          <a:lstStyle>
            <a:lvl1pPr marL="342900" indent="-342900">
              <a:buClr>
                <a:srgbClr val="316989"/>
              </a:buClr>
              <a:buFont typeface="Wingdings" charset="2"/>
              <a:buChar char="§"/>
              <a:defRPr sz="1800">
                <a:latin typeface="Arial"/>
                <a:cs typeface="Arial"/>
              </a:defRPr>
            </a:lvl1pPr>
            <a:lvl2pPr marL="742950" indent="-285750">
              <a:buClr>
                <a:srgbClr val="316989"/>
              </a:buClr>
              <a:buFont typeface="Wingdings" charset="2"/>
              <a:buChar char="§"/>
              <a:defRPr sz="1600">
                <a:latin typeface="Arial"/>
                <a:cs typeface="Arial"/>
              </a:defRPr>
            </a:lvl2pPr>
            <a:lvl3pPr marL="1143000" indent="-228600">
              <a:buClr>
                <a:srgbClr val="316989"/>
              </a:buClr>
              <a:buFont typeface="Wingdings" charset="2"/>
              <a:buChar char="§"/>
              <a:defRPr sz="1400">
                <a:latin typeface="Arial"/>
                <a:cs typeface="Arial"/>
              </a:defRPr>
            </a:lvl3pPr>
            <a:lvl4pPr marL="1600200" indent="-228600">
              <a:buClr>
                <a:srgbClr val="316989"/>
              </a:buClr>
              <a:buFont typeface="Wingdings" charset="2"/>
              <a:buChar char="§"/>
              <a:defRPr sz="1800">
                <a:latin typeface="Arial"/>
                <a:cs typeface="Arial"/>
              </a:defRPr>
            </a:lvl4pPr>
            <a:lvl5pPr marL="2057400" indent="-228600">
              <a:buClr>
                <a:srgbClr val="316989"/>
              </a:buClr>
              <a:buFont typeface="Wingdings" charset="2"/>
              <a:buChar cha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6" y="1010600"/>
            <a:ext cx="4154792" cy="639763"/>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50361"/>
            <a:ext cx="4154792" cy="4517275"/>
          </a:xfrm>
        </p:spPr>
        <p:txBody>
          <a:bodyPr>
            <a:normAutofit/>
          </a:bodyPr>
          <a:lstStyle>
            <a:lvl1pPr marL="342900" indent="-342900">
              <a:buClr>
                <a:srgbClr val="316989"/>
              </a:buClr>
              <a:buFont typeface="Wingdings" charset="2"/>
              <a:buChar char="§"/>
              <a:defRPr sz="1800"/>
            </a:lvl1pPr>
            <a:lvl2pPr marL="742950" indent="-285750">
              <a:buClr>
                <a:srgbClr val="316989"/>
              </a:buClr>
              <a:buFont typeface="Wingdings" charset="2"/>
              <a:buChar char="§"/>
              <a:defRPr sz="1600"/>
            </a:lvl2pPr>
            <a:lvl3pPr marL="1143000" indent="-228600">
              <a:buClr>
                <a:srgbClr val="316989"/>
              </a:buClr>
              <a:buFont typeface="Wingdings" charset="2"/>
              <a:buChar char="§"/>
              <a:defRPr sz="1400"/>
            </a:lvl3pPr>
            <a:lvl4pPr marL="1600200" indent="-228600">
              <a:buClr>
                <a:srgbClr val="316989"/>
              </a:buClr>
              <a:buFont typeface="Wingdings" charset="2"/>
              <a:buChar char="§"/>
              <a:defRPr sz="1800"/>
            </a:lvl4pPr>
            <a:lvl5pPr marL="2057400" indent="-228600">
              <a:buClr>
                <a:srgbClr val="316989"/>
              </a:buClr>
              <a:buFont typeface="Wingdings" charset="2"/>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94587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181521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9C554286-7533-EE42-97A4-CEB8D6639D11}" type="slidenum">
              <a:rPr lang="en-US" smtClean="0"/>
              <a:pPr/>
              <a:t>‹#›</a:t>
            </a:fld>
            <a:r>
              <a:rPr lang="en-US" dirty="0" smtClean="0"/>
              <a:t>  |  ©2012 PALO ALTO NETWORKS</a:t>
            </a:r>
          </a:p>
        </p:txBody>
      </p:sp>
    </p:spTree>
    <p:extLst>
      <p:ext uri="{BB962C8B-B14F-4D97-AF65-F5344CB8AC3E}">
        <p14:creationId xmlns:p14="http://schemas.microsoft.com/office/powerpoint/2010/main" val="39814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PAN_PPT_4-3-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0"/>
          </p:nvPr>
        </p:nvSpPr>
        <p:spPr/>
        <p:txBody>
          <a:body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191400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PAN_PPT_4-3-0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42778" y="274640"/>
            <a:ext cx="8440183" cy="60496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2778" y="1068673"/>
            <a:ext cx="8440183" cy="50574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342778" y="6423387"/>
            <a:ext cx="2696079" cy="365125"/>
          </a:xfrm>
          <a:prstGeom prst="rect">
            <a:avLst/>
          </a:prstGeom>
        </p:spPr>
        <p:txBody>
          <a:bodyPr vert="horz" lIns="91440" tIns="45720" rIns="91440" bIns="45720" rtlCol="0" anchor="ctr"/>
          <a:lstStyle>
            <a:lvl1pPr algn="l">
              <a:defRPr sz="500">
                <a:solidFill>
                  <a:schemeClr val="tx1">
                    <a:lumMod val="65000"/>
                    <a:lumOff val="35000"/>
                  </a:schemeClr>
                </a:solidFill>
                <a:latin typeface="Arial"/>
                <a:cs typeface="Arial"/>
              </a:defRPr>
            </a:lvl1pPr>
          </a:lstStyle>
          <a:p>
            <a:fld id="{9C554286-7533-EE42-97A4-CEB8D6639D11}" type="slidenum">
              <a:rPr lang="en-US" smtClean="0"/>
              <a:pPr/>
              <a:t>‹#›</a:t>
            </a:fld>
            <a:r>
              <a:rPr lang="en-US" dirty="0" smtClean="0"/>
              <a:t>  |  ©2012, Palo Alto Networks. Confidential and Proprietary. </a:t>
            </a:r>
            <a:endParaRPr lang="en-US" dirty="0"/>
          </a:p>
        </p:txBody>
      </p:sp>
    </p:spTree>
    <p:extLst>
      <p:ext uri="{BB962C8B-B14F-4D97-AF65-F5344CB8AC3E}">
        <p14:creationId xmlns:p14="http://schemas.microsoft.com/office/powerpoint/2010/main" val="220441003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dt="0"/>
  <p:txStyles>
    <p:titleStyle>
      <a:lvl1pPr algn="l" defTabSz="457200" rtl="0" eaLnBrk="1" latinLnBrk="0" hangingPunct="1">
        <a:spcBef>
          <a:spcPct val="0"/>
        </a:spcBef>
        <a:buNone/>
        <a:defRPr sz="2800" kern="1200">
          <a:solidFill>
            <a:srgbClr val="316989"/>
          </a:solidFill>
          <a:latin typeface="Arial"/>
          <a:ea typeface="+mj-ea"/>
          <a:cs typeface="Arial"/>
        </a:defRPr>
      </a:lvl1pPr>
    </p:titleStyle>
    <p:bodyStyle>
      <a:lvl1pPr marL="342900" indent="-342900" algn="l" defTabSz="457200" rtl="0" eaLnBrk="1" latinLnBrk="0" hangingPunct="1">
        <a:spcBef>
          <a:spcPts val="1600"/>
        </a:spcBef>
        <a:buClr>
          <a:srgbClr val="316989"/>
        </a:buClr>
        <a:buFont typeface="Wingdings" charset="2"/>
        <a:buChar char="§"/>
        <a:defRPr sz="1800" kern="1200">
          <a:solidFill>
            <a:schemeClr val="tx1">
              <a:lumMod val="65000"/>
              <a:lumOff val="35000"/>
            </a:schemeClr>
          </a:solidFill>
          <a:latin typeface="Arial" pitchFamily="34" charset="0"/>
          <a:ea typeface="+mn-ea"/>
          <a:cs typeface="Arial" pitchFamily="34" charset="0"/>
        </a:defRPr>
      </a:lvl1pPr>
      <a:lvl2pPr marL="742950" indent="-285750" algn="l" defTabSz="457200" rtl="0" eaLnBrk="1" latinLnBrk="0" hangingPunct="1">
        <a:spcBef>
          <a:spcPct val="20000"/>
        </a:spcBef>
        <a:buClr>
          <a:srgbClr val="316989"/>
        </a:buClr>
        <a:buFont typeface="Wingdings" charset="2"/>
        <a:buChar char="§"/>
        <a:defRPr sz="1600" kern="1200">
          <a:solidFill>
            <a:schemeClr val="tx1">
              <a:lumMod val="65000"/>
              <a:lumOff val="35000"/>
            </a:schemeClr>
          </a:solidFill>
          <a:latin typeface="Arial" pitchFamily="34" charset="0"/>
          <a:ea typeface="+mn-ea"/>
          <a:cs typeface="Arial" pitchFamily="34" charset="0"/>
        </a:defRPr>
      </a:lvl2pPr>
      <a:lvl3pPr marL="1143000" indent="-228600" algn="l" defTabSz="457200" rtl="0" eaLnBrk="1" latinLnBrk="0" hangingPunct="1">
        <a:spcBef>
          <a:spcPct val="20000"/>
        </a:spcBef>
        <a:buClr>
          <a:srgbClr val="316989"/>
        </a:buClr>
        <a:buFont typeface="Wingdings" charset="2"/>
        <a:buChar char="§"/>
        <a:defRPr sz="1400" kern="1200">
          <a:solidFill>
            <a:schemeClr val="tx1">
              <a:lumMod val="65000"/>
              <a:lumOff val="35000"/>
            </a:schemeClr>
          </a:solidFill>
          <a:latin typeface="Arial" pitchFamily="34" charset="0"/>
          <a:ea typeface="+mn-ea"/>
          <a:cs typeface="Arial" pitchFamily="34" charset="0"/>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diagramData" Target="../diagrams/data4.xml"/><Relationship Id="rId6" Type="http://schemas.openxmlformats.org/officeDocument/2006/relationships/diagramLayout" Target="../diagrams/layout4.xml"/><Relationship Id="rId7" Type="http://schemas.openxmlformats.org/officeDocument/2006/relationships/diagramQuickStyle" Target="../diagrams/quickStyle4.xml"/><Relationship Id="rId8" Type="http://schemas.openxmlformats.org/officeDocument/2006/relationships/diagramColors" Target="../diagrams/colors4.xml"/><Relationship Id="rId9" Type="http://schemas.microsoft.com/office/2007/relationships/diagramDrawing" Target="../diagrams/drawing4.xml"/><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47.png"/><Relationship Id="rId11" Type="http://schemas.openxmlformats.org/officeDocument/2006/relationships/image" Target="../media/image48.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4" Type="http://schemas.openxmlformats.org/officeDocument/2006/relationships/image" Target="../media/image50.png"/><Relationship Id="rId5" Type="http://schemas.openxmlformats.org/officeDocument/2006/relationships/image" Target="../media/image51.jpg"/><Relationship Id="rId6" Type="http://schemas.openxmlformats.org/officeDocument/2006/relationships/image" Target="../media/image52.png"/><Relationship Id="rId7"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9.png"/><Relationship Id="rId1" Type="http://schemas.openxmlformats.org/officeDocument/2006/relationships/tags" Target="../tags/tag2.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254126"/>
            <a:ext cx="8094739" cy="1470025"/>
          </a:xfrm>
        </p:spPr>
        <p:txBody>
          <a:bodyPr/>
          <a:lstStyle/>
          <a:p>
            <a:r>
              <a:rPr lang="en-US" sz="3200" dirty="0" smtClean="0"/>
              <a:t>Security as an Enabler for Data Centers and Cloud Networks </a:t>
            </a:r>
            <a:endParaRPr lang="en-US" sz="3200" dirty="0"/>
          </a:p>
        </p:txBody>
      </p:sp>
      <p:sp>
        <p:nvSpPr>
          <p:cNvPr id="3" name="Subtitle 2"/>
          <p:cNvSpPr>
            <a:spLocks noGrp="1"/>
          </p:cNvSpPr>
          <p:nvPr>
            <p:ph type="subTitle" idx="1"/>
          </p:nvPr>
        </p:nvSpPr>
        <p:spPr>
          <a:xfrm>
            <a:off x="685801" y="3892071"/>
            <a:ext cx="8094739" cy="1752600"/>
          </a:xfrm>
        </p:spPr>
        <p:txBody>
          <a:bodyPr>
            <a:normAutofit/>
          </a:bodyPr>
          <a:lstStyle/>
          <a:p>
            <a:r>
              <a:rPr lang="en-US" sz="2000" dirty="0" smtClean="0"/>
              <a:t>Adam Geller</a:t>
            </a:r>
          </a:p>
          <a:p>
            <a:r>
              <a:rPr lang="en-US" sz="2000" dirty="0" smtClean="0"/>
              <a:t>Vice President, Product Management</a:t>
            </a:r>
          </a:p>
          <a:p>
            <a:r>
              <a:rPr lang="en-US" sz="2000" dirty="0" smtClean="0"/>
              <a:t> July 16</a:t>
            </a:r>
            <a:r>
              <a:rPr lang="en-US" sz="2000" baseline="30000" dirty="0" smtClean="0"/>
              <a:t>th</a:t>
            </a:r>
            <a:r>
              <a:rPr lang="en-US" sz="2000" dirty="0" smtClean="0"/>
              <a:t>, 2013</a:t>
            </a:r>
          </a:p>
        </p:txBody>
      </p:sp>
      <p:pic>
        <p:nvPicPr>
          <p:cNvPr id="7" name="Picture 6"/>
          <p:cNvPicPr>
            <a:picLocks noChangeAspect="1"/>
          </p:cNvPicPr>
          <p:nvPr/>
        </p:nvPicPr>
        <p:blipFill>
          <a:blip r:embed="rId3"/>
          <a:stretch>
            <a:fillRect/>
          </a:stretch>
        </p:blipFill>
        <p:spPr>
          <a:xfrm>
            <a:off x="250124" y="5688750"/>
            <a:ext cx="2736947" cy="860377"/>
          </a:xfrm>
          <a:prstGeom prst="rect">
            <a:avLst/>
          </a:prstGeom>
        </p:spPr>
      </p:pic>
    </p:spTree>
    <p:extLst>
      <p:ext uri="{BB962C8B-B14F-4D97-AF65-F5344CB8AC3E}">
        <p14:creationId xmlns:p14="http://schemas.microsoft.com/office/powerpoint/2010/main" val="356930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rcRect/>
          <a:stretch>
            <a:fillRect/>
          </a:stretch>
        </p:blipFill>
        <p:spPr bwMode="auto">
          <a:xfrm>
            <a:off x="4814888" y="1025525"/>
            <a:ext cx="4111625" cy="2597150"/>
          </a:xfrm>
          <a:prstGeom prst="rect">
            <a:avLst/>
          </a:prstGeom>
          <a:noFill/>
          <a:ln w="9525">
            <a:noFill/>
            <a:miter lim="800000"/>
            <a:headEnd/>
            <a:tailEnd/>
          </a:ln>
        </p:spPr>
      </p:pic>
      <p:pic>
        <p:nvPicPr>
          <p:cNvPr id="7" name="Picture 6"/>
          <p:cNvPicPr>
            <a:picLocks noChangeAspect="1"/>
          </p:cNvPicPr>
          <p:nvPr/>
        </p:nvPicPr>
        <p:blipFill>
          <a:blip r:embed="rId4"/>
          <a:srcRect/>
          <a:stretch>
            <a:fillRect/>
          </a:stretch>
        </p:blipFill>
        <p:spPr bwMode="auto">
          <a:xfrm>
            <a:off x="293688" y="3732213"/>
            <a:ext cx="4029075" cy="2700337"/>
          </a:xfrm>
          <a:prstGeom prst="rect">
            <a:avLst/>
          </a:prstGeom>
          <a:noFill/>
          <a:ln w="9525">
            <a:noFill/>
            <a:miter lim="800000"/>
            <a:headEnd/>
            <a:tailEnd/>
          </a:ln>
        </p:spPr>
      </p:pic>
      <p:sp>
        <p:nvSpPr>
          <p:cNvPr id="30723" name="Title 1"/>
          <p:cNvSpPr>
            <a:spLocks noGrp="1"/>
          </p:cNvSpPr>
          <p:nvPr>
            <p:ph type="title"/>
          </p:nvPr>
        </p:nvSpPr>
        <p:spPr/>
        <p:txBody>
          <a:bodyPr/>
          <a:lstStyle/>
          <a:p>
            <a:pPr eaLnBrk="1" hangingPunct="1"/>
            <a:r>
              <a:rPr lang="en-US" altLang="ja-JP" dirty="0" smtClean="0">
                <a:latin typeface="Arial" charset="0"/>
                <a:cs typeface="Arial" charset="0"/>
              </a:rPr>
              <a:t>The actors have changed too</a:t>
            </a:r>
          </a:p>
        </p:txBody>
      </p:sp>
      <p:graphicFrame>
        <p:nvGraphicFramePr>
          <p:cNvPr id="5" name="Diagram 4"/>
          <p:cNvGraphicFramePr/>
          <p:nvPr/>
        </p:nvGraphicFramePr>
        <p:xfrm>
          <a:off x="243754" y="1783048"/>
          <a:ext cx="8672527" cy="37456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6900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motivations and methods</a:t>
            </a:r>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11</a:t>
            </a:fld>
            <a:r>
              <a:rPr lang="en-US" smtClean="0"/>
              <a:t>  |  ©2012, Palo Alto Networks. Confidential and Proprietary. </a:t>
            </a:r>
            <a:endParaRPr lang="en-US" dirty="0"/>
          </a:p>
        </p:txBody>
      </p:sp>
      <p:sp>
        <p:nvSpPr>
          <p:cNvPr id="7" name="Rounded Rectangle 6"/>
          <p:cNvSpPr/>
          <p:nvPr/>
        </p:nvSpPr>
        <p:spPr>
          <a:xfrm>
            <a:off x="4730791" y="1515648"/>
            <a:ext cx="4121063" cy="4691852"/>
          </a:xfrm>
          <a:prstGeom prst="roundRect">
            <a:avLst>
              <a:gd name="adj" fmla="val 754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latin typeface="Arial" pitchFamily="34" charset="0"/>
                <a:cs typeface="Arial" pitchFamily="34" charset="0"/>
              </a:rPr>
              <a:t>Blended Attacks</a:t>
            </a:r>
          </a:p>
          <a:p>
            <a:pPr algn="ctr"/>
            <a:endParaRPr lang="en-US" sz="2800" dirty="0" smtClean="0">
              <a:latin typeface="Arial" pitchFamily="34" charset="0"/>
              <a:cs typeface="Arial" pitchFamily="34" charset="0"/>
            </a:endParaRPr>
          </a:p>
          <a:p>
            <a:pPr algn="ctr"/>
            <a:r>
              <a:rPr lang="en-US" sz="2800" dirty="0" smtClean="0">
                <a:latin typeface="Arial" pitchFamily="34" charset="0"/>
                <a:cs typeface="Arial" pitchFamily="34" charset="0"/>
              </a:rPr>
              <a:t>Disguising traffic</a:t>
            </a:r>
          </a:p>
          <a:p>
            <a:pPr algn="ctr"/>
            <a:endParaRPr lang="en-US" sz="2800" dirty="0">
              <a:latin typeface="Arial" pitchFamily="34" charset="0"/>
              <a:cs typeface="Arial" pitchFamily="34" charset="0"/>
            </a:endParaRPr>
          </a:p>
          <a:p>
            <a:pPr algn="ctr"/>
            <a:r>
              <a:rPr lang="en-US" sz="2800" dirty="0" smtClean="0">
                <a:latin typeface="Arial" pitchFamily="34" charset="0"/>
                <a:cs typeface="Arial" pitchFamily="34" charset="0"/>
              </a:rPr>
              <a:t>Visibility limitations of existing security technologies</a:t>
            </a:r>
          </a:p>
        </p:txBody>
      </p:sp>
      <p:sp>
        <p:nvSpPr>
          <p:cNvPr id="8" name="Rounded Rectangle 7"/>
          <p:cNvSpPr/>
          <p:nvPr/>
        </p:nvSpPr>
        <p:spPr>
          <a:xfrm>
            <a:off x="342778" y="1515648"/>
            <a:ext cx="4121063" cy="4691852"/>
          </a:xfrm>
          <a:prstGeom prst="roundRect">
            <a:avLst>
              <a:gd name="adj" fmla="val 754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smtClean="0">
                <a:latin typeface="Arial" pitchFamily="34" charset="0"/>
                <a:cs typeface="Arial" pitchFamily="34" charset="0"/>
              </a:rPr>
              <a:t>Political Motivations</a:t>
            </a:r>
          </a:p>
          <a:p>
            <a:pPr algn="ctr"/>
            <a:endParaRPr lang="en-US" sz="2800" dirty="0">
              <a:latin typeface="Arial" pitchFamily="34" charset="0"/>
              <a:cs typeface="Arial" pitchFamily="34" charset="0"/>
            </a:endParaRPr>
          </a:p>
          <a:p>
            <a:pPr algn="ctr"/>
            <a:r>
              <a:rPr lang="en-US" sz="2800" dirty="0" smtClean="0">
                <a:latin typeface="Arial" pitchFamily="34" charset="0"/>
                <a:cs typeface="Arial" pitchFamily="34" charset="0"/>
              </a:rPr>
              <a:t>Financial Gain</a:t>
            </a:r>
          </a:p>
          <a:p>
            <a:pPr algn="ctr"/>
            <a:endParaRPr lang="en-US" sz="2800" dirty="0">
              <a:latin typeface="Arial" pitchFamily="34" charset="0"/>
              <a:cs typeface="Arial" pitchFamily="34" charset="0"/>
            </a:endParaRPr>
          </a:p>
          <a:p>
            <a:pPr algn="ctr"/>
            <a:r>
              <a:rPr lang="en-US" sz="2800" dirty="0" smtClean="0">
                <a:latin typeface="Arial" pitchFamily="34" charset="0"/>
                <a:cs typeface="Arial" pitchFamily="34" charset="0"/>
              </a:rPr>
              <a:t>Intellectual Property</a:t>
            </a:r>
          </a:p>
          <a:p>
            <a:pPr algn="ctr"/>
            <a:endParaRPr lang="en-US" dirty="0">
              <a:latin typeface="Arial" pitchFamily="34" charset="0"/>
              <a:cs typeface="Arial" pitchFamily="34" charset="0"/>
            </a:endParaRPr>
          </a:p>
          <a:p>
            <a:pPr algn="ctr"/>
            <a:endParaRPr lang="en-US" dirty="0">
              <a:latin typeface="Arial" pitchFamily="34" charset="0"/>
              <a:cs typeface="Arial" pitchFamily="34" charset="0"/>
            </a:endParaRPr>
          </a:p>
        </p:txBody>
      </p:sp>
      <p:sp>
        <p:nvSpPr>
          <p:cNvPr id="9" name="Circular Arrow 8"/>
          <p:cNvSpPr/>
          <p:nvPr/>
        </p:nvSpPr>
        <p:spPr>
          <a:xfrm>
            <a:off x="3537447" y="879601"/>
            <a:ext cx="2069106" cy="2069006"/>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ircular Arrow 9"/>
          <p:cNvSpPr/>
          <p:nvPr/>
        </p:nvSpPr>
        <p:spPr>
          <a:xfrm rot="10800000">
            <a:off x="3537446" y="4788994"/>
            <a:ext cx="2069106" cy="2069006"/>
          </a:xfrm>
          <a:prstGeom prst="circularArrow">
            <a:avLst>
              <a:gd name="adj1" fmla="val 12500"/>
              <a:gd name="adj2" fmla="val 1142322"/>
              <a:gd name="adj3" fmla="val 20457678"/>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1423162" y="1045663"/>
            <a:ext cx="1467069" cy="461665"/>
          </a:xfrm>
          <a:prstGeom prst="rect">
            <a:avLst/>
          </a:prstGeom>
        </p:spPr>
        <p:txBody>
          <a:bodyPr wrap="none">
            <a:spAutoFit/>
          </a:bodyPr>
          <a:lstStyle/>
          <a:p>
            <a:pPr algn="ctr"/>
            <a:r>
              <a:rPr lang="en-US" sz="2400" dirty="0" smtClean="0">
                <a:latin typeface="Arial" pitchFamily="34" charset="0"/>
                <a:cs typeface="Arial" pitchFamily="34" charset="0"/>
              </a:rPr>
              <a:t>Attackers</a:t>
            </a:r>
            <a:endParaRPr lang="en-US" sz="2400" dirty="0">
              <a:latin typeface="Arial" pitchFamily="34" charset="0"/>
              <a:cs typeface="Arial" pitchFamily="34" charset="0"/>
            </a:endParaRPr>
          </a:p>
        </p:txBody>
      </p:sp>
      <p:sp>
        <p:nvSpPr>
          <p:cNvPr id="14" name="Rectangle 13"/>
          <p:cNvSpPr/>
          <p:nvPr/>
        </p:nvSpPr>
        <p:spPr>
          <a:xfrm>
            <a:off x="6347246" y="1066724"/>
            <a:ext cx="1192955" cy="461665"/>
          </a:xfrm>
          <a:prstGeom prst="rect">
            <a:avLst/>
          </a:prstGeom>
        </p:spPr>
        <p:txBody>
          <a:bodyPr wrap="none">
            <a:spAutoFit/>
          </a:bodyPr>
          <a:lstStyle/>
          <a:p>
            <a:pPr algn="ctr"/>
            <a:r>
              <a:rPr lang="en-US" sz="2400" dirty="0" smtClean="0">
                <a:latin typeface="Arial" pitchFamily="34" charset="0"/>
                <a:cs typeface="Arial" pitchFamily="34" charset="0"/>
              </a:rPr>
              <a:t>Attacks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9428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423025"/>
            <a:ext cx="2695575" cy="365125"/>
          </a:xfrm>
        </p:spPr>
        <p:txBody>
          <a:bodyPr/>
          <a:lstStyle/>
          <a:p>
            <a:fld id="{9C554286-7533-EE42-97A4-CEB8D6639D11}" type="slidenum">
              <a:rPr lang="en-US" smtClean="0"/>
              <a:pPr/>
              <a:t>12</a:t>
            </a:fld>
            <a:r>
              <a:rPr lang="en-US" smtClean="0"/>
              <a:t>  |  ©2012, Palo Alto Networks. Confidential and Proprietary. </a:t>
            </a:r>
            <a:endParaRPr lang="en-US" dirty="0"/>
          </a:p>
        </p:txBody>
      </p:sp>
      <p:graphicFrame>
        <p:nvGraphicFramePr>
          <p:cNvPr id="4" name="Diagram 3"/>
          <p:cNvGraphicFramePr/>
          <p:nvPr>
            <p:extLst>
              <p:ext uri="{D42A27DB-BD31-4B8C-83A1-F6EECF244321}">
                <p14:modId xmlns:p14="http://schemas.microsoft.com/office/powerpoint/2010/main" val="3377417324"/>
              </p:ext>
            </p:extLst>
          </p:nvPr>
        </p:nvGraphicFramePr>
        <p:xfrm>
          <a:off x="515555" y="1685207"/>
          <a:ext cx="8283484" cy="279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985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0"/>
                                  </p:stCondLst>
                                  <p:childTnLst>
                                    <p:animClr clrSpc="rgb" dir="cw">
                                      <p:cBhvr>
                                        <p:cTn id="6" dur="2000" fill="hold"/>
                                        <p:tgtEl>
                                          <p:spTgt spid="4">
                                            <p:graphicEl>
                                              <a:dgm id="{EAFC5ACC-FF52-4149-896A-34438A2190BF}"/>
                                            </p:graphicEl>
                                          </p:spTgt>
                                        </p:tgtEl>
                                        <p:attrNameLst>
                                          <p:attrName>fillcolor</p:attrName>
                                        </p:attrNameLst>
                                      </p:cBhvr>
                                      <p:to>
                                        <a:schemeClr val="accent2"/>
                                      </p:to>
                                    </p:animClr>
                                    <p:set>
                                      <p:cBhvr>
                                        <p:cTn id="7" dur="2000" fill="hold"/>
                                        <p:tgtEl>
                                          <p:spTgt spid="4">
                                            <p:graphicEl>
                                              <a:dgm id="{EAFC5ACC-FF52-4149-896A-34438A2190BF}"/>
                                            </p:graphicEl>
                                          </p:spTgt>
                                        </p:tgtEl>
                                        <p:attrNameLst>
                                          <p:attrName>fill.type</p:attrName>
                                        </p:attrNameLst>
                                      </p:cBhvr>
                                      <p:to>
                                        <p:strVal val="solid"/>
                                      </p:to>
                                    </p:set>
                                    <p:set>
                                      <p:cBhvr>
                                        <p:cTn id="8" dur="2000" fill="hold"/>
                                        <p:tgtEl>
                                          <p:spTgt spid="4">
                                            <p:graphicEl>
                                              <a:dgm id="{EAFC5ACC-FF52-4149-896A-34438A2190BF}"/>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66866.jpg"/>
          <p:cNvPicPr>
            <a:picLocks noChangeAspect="1"/>
          </p:cNvPicPr>
          <p:nvPr/>
        </p:nvPicPr>
        <p:blipFill rotWithShape="1">
          <a:blip r:embed="rId3">
            <a:extLst>
              <a:ext uri="{28A0092B-C50C-407E-A947-70E740481C1C}">
                <a14:useLocalDpi xmlns:a14="http://schemas.microsoft.com/office/drawing/2010/main" val="0"/>
              </a:ext>
            </a:extLst>
          </a:blip>
          <a:srcRect t="9789" b="1"/>
          <a:stretch/>
        </p:blipFill>
        <p:spPr>
          <a:xfrm>
            <a:off x="0" y="0"/>
            <a:ext cx="9144000" cy="6186618"/>
          </a:xfrm>
          <a:prstGeom prst="rect">
            <a:avLst/>
          </a:prstGeom>
          <a:noFill/>
          <a:ln>
            <a:noFill/>
          </a:ln>
        </p:spPr>
      </p:pic>
      <p:sp>
        <p:nvSpPr>
          <p:cNvPr id="2" name="Title 1"/>
          <p:cNvSpPr>
            <a:spLocks noGrp="1"/>
          </p:cNvSpPr>
          <p:nvPr>
            <p:ph type="title"/>
          </p:nvPr>
        </p:nvSpPr>
        <p:spPr>
          <a:xfrm>
            <a:off x="342776" y="274640"/>
            <a:ext cx="8609554" cy="604961"/>
          </a:xfrm>
          <a:solidFill>
            <a:schemeClr val="bg1">
              <a:lumMod val="95000"/>
              <a:alpha val="94000"/>
            </a:schemeClr>
          </a:solidFill>
        </p:spPr>
        <p:txBody>
          <a:bodyPr>
            <a:normAutofit fontScale="90000"/>
          </a:bodyPr>
          <a:lstStyle/>
          <a:p>
            <a:r>
              <a:rPr lang="en-US" dirty="0" smtClean="0"/>
              <a:t>Requirements to Secure Data Centers and Cloud Networks</a:t>
            </a:r>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13</a:t>
            </a:fld>
            <a:r>
              <a:rPr lang="en-US" dirty="0" smtClean="0"/>
              <a:t>  |  ©2013, Palo Alto Networks. Confidential and Proprietary. </a:t>
            </a:r>
            <a:endParaRPr lang="en-US" dirty="0"/>
          </a:p>
        </p:txBody>
      </p:sp>
      <p:grpSp>
        <p:nvGrpSpPr>
          <p:cNvPr id="43" name="Group 42"/>
          <p:cNvGrpSpPr/>
          <p:nvPr/>
        </p:nvGrpSpPr>
        <p:grpSpPr>
          <a:xfrm>
            <a:off x="2104595" y="1648393"/>
            <a:ext cx="6857791" cy="707886"/>
            <a:chOff x="2077378" y="2895990"/>
            <a:chExt cx="6772994" cy="707886"/>
          </a:xfrm>
        </p:grpSpPr>
        <p:sp>
          <p:nvSpPr>
            <p:cNvPr id="42" name="Rounded Rectangle 41"/>
            <p:cNvSpPr/>
            <p:nvPr/>
          </p:nvSpPr>
          <p:spPr>
            <a:xfrm>
              <a:off x="2077378" y="2986379"/>
              <a:ext cx="6772994" cy="617497"/>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8" name="Round Same Side Corner Rectangle 7"/>
            <p:cNvSpPr/>
            <p:nvPr/>
          </p:nvSpPr>
          <p:spPr>
            <a:xfrm rot="16200000">
              <a:off x="2398325" y="2841630"/>
              <a:ext cx="431082" cy="906996"/>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7" name="Rounded Rectangle 6"/>
            <p:cNvSpPr/>
            <p:nvPr/>
          </p:nvSpPr>
          <p:spPr>
            <a:xfrm>
              <a:off x="2636020" y="3079586"/>
              <a:ext cx="6131363" cy="431083"/>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u="sng" dirty="0" smtClean="0">
                  <a:solidFill>
                    <a:schemeClr val="bg1">
                      <a:lumMod val="50000"/>
                    </a:schemeClr>
                  </a:solidFill>
                  <a:latin typeface="Arial" pitchFamily="34" charset="0"/>
                  <a:cs typeface="Arial" pitchFamily="34" charset="0"/>
                </a:rPr>
                <a:t>Visibility</a:t>
              </a:r>
              <a:r>
                <a:rPr lang="en-US" dirty="0" smtClean="0">
                  <a:solidFill>
                    <a:schemeClr val="bg1">
                      <a:lumMod val="50000"/>
                    </a:schemeClr>
                  </a:solidFill>
                  <a:latin typeface="Arial" pitchFamily="34" charset="0"/>
                  <a:cs typeface="Arial" pitchFamily="34" charset="0"/>
                </a:rPr>
                <a:t> into ALL </a:t>
              </a:r>
              <a:r>
                <a:rPr lang="en-US" dirty="0">
                  <a:solidFill>
                    <a:schemeClr val="bg1">
                      <a:lumMod val="50000"/>
                    </a:schemeClr>
                  </a:solidFill>
                  <a:latin typeface="Arial" pitchFamily="34" charset="0"/>
                  <a:cs typeface="Arial" pitchFamily="34" charset="0"/>
                </a:rPr>
                <a:t>traffic </a:t>
              </a:r>
              <a:r>
                <a:rPr lang="en-US" dirty="0" smtClean="0">
                  <a:solidFill>
                    <a:schemeClr val="bg1">
                      <a:lumMod val="50000"/>
                    </a:schemeClr>
                  </a:solidFill>
                  <a:latin typeface="Arial" pitchFamily="34" charset="0"/>
                  <a:cs typeface="Arial" pitchFamily="34" charset="0"/>
                </a:rPr>
                <a:t>in the </a:t>
              </a:r>
              <a:r>
                <a:rPr lang="en-US" dirty="0">
                  <a:solidFill>
                    <a:schemeClr val="bg1">
                      <a:lumMod val="50000"/>
                    </a:schemeClr>
                  </a:solidFill>
                  <a:latin typeface="Arial" pitchFamily="34" charset="0"/>
                  <a:cs typeface="Arial" pitchFamily="34" charset="0"/>
                </a:rPr>
                <a:t>data </a:t>
              </a:r>
              <a:r>
                <a:rPr lang="en-US" dirty="0" smtClean="0">
                  <a:solidFill>
                    <a:schemeClr val="bg1">
                      <a:lumMod val="50000"/>
                    </a:schemeClr>
                  </a:solidFill>
                  <a:latin typeface="Arial" pitchFamily="34" charset="0"/>
                  <a:cs typeface="Arial" pitchFamily="34" charset="0"/>
                </a:rPr>
                <a:t>center</a:t>
              </a:r>
              <a:endParaRPr lang="en-US" dirty="0" smtClean="0">
                <a:latin typeface="Arial" pitchFamily="34" charset="0"/>
                <a:cs typeface="Arial" pitchFamily="34" charset="0"/>
              </a:endParaRPr>
            </a:p>
          </p:txBody>
        </p:sp>
        <p:sp>
          <p:nvSpPr>
            <p:cNvPr id="11" name="Rectangle 10"/>
            <p:cNvSpPr/>
            <p:nvPr/>
          </p:nvSpPr>
          <p:spPr>
            <a:xfrm>
              <a:off x="2279759" y="2895990"/>
              <a:ext cx="259987" cy="707886"/>
            </a:xfrm>
            <a:prstGeom prst="rect">
              <a:avLst/>
            </a:prstGeom>
            <a:noFill/>
          </p:spPr>
          <p:txBody>
            <a:bodyPr wrap="none" lIns="0" tIns="45720" rIns="0" bIns="45720" anchor="ctr" anchorCtr="1">
              <a:spAutoFit/>
            </a:bodyPr>
            <a:lstStyle/>
            <a:p>
              <a:pPr algn="ctr"/>
              <a:r>
                <a:rPr lang="en-US" sz="4000" b="1"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1</a:t>
              </a:r>
              <a:endParaRPr lang="en-US" sz="40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grpSp>
      <p:grpSp>
        <p:nvGrpSpPr>
          <p:cNvPr id="44" name="Group 43"/>
          <p:cNvGrpSpPr/>
          <p:nvPr/>
        </p:nvGrpSpPr>
        <p:grpSpPr>
          <a:xfrm>
            <a:off x="2104595" y="2501912"/>
            <a:ext cx="6857791" cy="707886"/>
            <a:chOff x="2077378" y="3655177"/>
            <a:chExt cx="6772994" cy="707886"/>
          </a:xfrm>
        </p:grpSpPr>
        <p:sp>
          <p:nvSpPr>
            <p:cNvPr id="41" name="Rounded Rectangle 40"/>
            <p:cNvSpPr/>
            <p:nvPr/>
          </p:nvSpPr>
          <p:spPr>
            <a:xfrm>
              <a:off x="2077378" y="3745566"/>
              <a:ext cx="6772994" cy="617497"/>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15" name="Round Same Side Corner Rectangle 14"/>
            <p:cNvSpPr/>
            <p:nvPr/>
          </p:nvSpPr>
          <p:spPr>
            <a:xfrm rot="16200000">
              <a:off x="2398324" y="3600816"/>
              <a:ext cx="431083" cy="906996"/>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16" name="Rounded Rectangle 15"/>
            <p:cNvSpPr/>
            <p:nvPr/>
          </p:nvSpPr>
          <p:spPr>
            <a:xfrm>
              <a:off x="2636020" y="3838773"/>
              <a:ext cx="6131363" cy="431083"/>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u="sng" dirty="0" smtClean="0">
                  <a:solidFill>
                    <a:schemeClr val="bg1">
                      <a:lumMod val="50000"/>
                    </a:schemeClr>
                  </a:solidFill>
                  <a:latin typeface="Arial" pitchFamily="34" charset="0"/>
                  <a:cs typeface="Arial" pitchFamily="34" charset="0"/>
                </a:rPr>
                <a:t>Protection</a:t>
              </a:r>
              <a:r>
                <a:rPr lang="en-US" dirty="0" smtClean="0">
                  <a:solidFill>
                    <a:schemeClr val="bg1">
                      <a:lumMod val="50000"/>
                    </a:schemeClr>
                  </a:solidFill>
                  <a:latin typeface="Arial" pitchFamily="34" charset="0"/>
                  <a:cs typeface="Arial" pitchFamily="34" charset="0"/>
                </a:rPr>
                <a:t> against modern malware and attacks</a:t>
              </a:r>
              <a:endParaRPr lang="en-US" dirty="0" smtClean="0">
                <a:latin typeface="Arial" pitchFamily="34" charset="0"/>
                <a:cs typeface="Arial" pitchFamily="34" charset="0"/>
              </a:endParaRPr>
            </a:p>
          </p:txBody>
        </p:sp>
        <p:sp>
          <p:nvSpPr>
            <p:cNvPr id="17" name="Rectangle 16"/>
            <p:cNvSpPr/>
            <p:nvPr/>
          </p:nvSpPr>
          <p:spPr>
            <a:xfrm>
              <a:off x="2279759" y="3655177"/>
              <a:ext cx="259987" cy="707886"/>
            </a:xfrm>
            <a:prstGeom prst="rect">
              <a:avLst/>
            </a:prstGeom>
            <a:noFill/>
          </p:spPr>
          <p:txBody>
            <a:bodyPr wrap="none" lIns="0" tIns="45720" rIns="0" bIns="45720" anchor="ctr" anchorCtr="1">
              <a:spAutoFit/>
            </a:bodyPr>
            <a:lstStyle/>
            <a:p>
              <a:pPr algn="ctr"/>
              <a:r>
                <a:rPr lang="en-US" sz="4000" b="1"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2</a:t>
              </a:r>
              <a:endParaRPr lang="en-US" sz="40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grpSp>
      <p:grpSp>
        <p:nvGrpSpPr>
          <p:cNvPr id="45" name="Group 44"/>
          <p:cNvGrpSpPr/>
          <p:nvPr/>
        </p:nvGrpSpPr>
        <p:grpSpPr>
          <a:xfrm>
            <a:off x="2104595" y="3355431"/>
            <a:ext cx="6857791" cy="707886"/>
            <a:chOff x="2077378" y="4363063"/>
            <a:chExt cx="6772994" cy="707886"/>
          </a:xfrm>
        </p:grpSpPr>
        <p:sp>
          <p:nvSpPr>
            <p:cNvPr id="36" name="Rounded Rectangle 35"/>
            <p:cNvSpPr/>
            <p:nvPr/>
          </p:nvSpPr>
          <p:spPr>
            <a:xfrm>
              <a:off x="2077378" y="4453452"/>
              <a:ext cx="6772994" cy="617497"/>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20" name="Round Same Side Corner Rectangle 19"/>
            <p:cNvSpPr/>
            <p:nvPr/>
          </p:nvSpPr>
          <p:spPr>
            <a:xfrm rot="16200000">
              <a:off x="2398324" y="4308702"/>
              <a:ext cx="431083" cy="906996"/>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21" name="Rounded Rectangle 20"/>
            <p:cNvSpPr/>
            <p:nvPr/>
          </p:nvSpPr>
          <p:spPr>
            <a:xfrm>
              <a:off x="2636020" y="4546659"/>
              <a:ext cx="6131363" cy="431083"/>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smtClean="0">
                  <a:solidFill>
                    <a:schemeClr val="bg1">
                      <a:lumMod val="50000"/>
                    </a:schemeClr>
                  </a:solidFill>
                  <a:latin typeface="Arial" pitchFamily="34" charset="0"/>
                  <a:cs typeface="Arial" pitchFamily="34" charset="0"/>
                </a:rPr>
                <a:t>Deliver </a:t>
              </a:r>
              <a:r>
                <a:rPr lang="en-US" u="sng" dirty="0" smtClean="0">
                  <a:solidFill>
                    <a:schemeClr val="bg1">
                      <a:lumMod val="50000"/>
                    </a:schemeClr>
                  </a:solidFill>
                  <a:latin typeface="Arial" pitchFamily="34" charset="0"/>
                  <a:cs typeface="Arial" pitchFamily="34" charset="0"/>
                </a:rPr>
                <a:t>performance</a:t>
              </a:r>
              <a:r>
                <a:rPr lang="en-US" dirty="0" smtClean="0">
                  <a:solidFill>
                    <a:schemeClr val="bg1">
                      <a:lumMod val="50000"/>
                    </a:schemeClr>
                  </a:solidFill>
                  <a:latin typeface="Arial" pitchFamily="34" charset="0"/>
                  <a:cs typeface="Arial" pitchFamily="34" charset="0"/>
                </a:rPr>
                <a:t> while implementing security</a:t>
              </a:r>
              <a:endParaRPr lang="en-US" dirty="0" smtClean="0">
                <a:latin typeface="Arial" pitchFamily="34" charset="0"/>
                <a:cs typeface="Arial" pitchFamily="34" charset="0"/>
              </a:endParaRPr>
            </a:p>
          </p:txBody>
        </p:sp>
        <p:sp>
          <p:nvSpPr>
            <p:cNvPr id="22" name="Rectangle 21"/>
            <p:cNvSpPr/>
            <p:nvPr/>
          </p:nvSpPr>
          <p:spPr>
            <a:xfrm>
              <a:off x="2279759" y="4363063"/>
              <a:ext cx="259987" cy="707886"/>
            </a:xfrm>
            <a:prstGeom prst="rect">
              <a:avLst/>
            </a:prstGeom>
            <a:noFill/>
          </p:spPr>
          <p:txBody>
            <a:bodyPr wrap="none" lIns="0" tIns="45720" rIns="0" bIns="45720" anchor="ctr" anchorCtr="1">
              <a:spAutoFit/>
            </a:bodyPr>
            <a:lstStyle/>
            <a:p>
              <a:pPr algn="ctr"/>
              <a:r>
                <a:rPr lang="en-US" sz="4000" b="1" dirty="0" smtClean="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3</a:t>
              </a:r>
              <a:endParaRPr lang="en-US" sz="40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grpSp>
      <p:grpSp>
        <p:nvGrpSpPr>
          <p:cNvPr id="23" name="Group 22"/>
          <p:cNvGrpSpPr/>
          <p:nvPr/>
        </p:nvGrpSpPr>
        <p:grpSpPr>
          <a:xfrm>
            <a:off x="2094538" y="4208950"/>
            <a:ext cx="6857791" cy="707886"/>
            <a:chOff x="2077378" y="4363063"/>
            <a:chExt cx="6772994" cy="707886"/>
          </a:xfrm>
        </p:grpSpPr>
        <p:sp>
          <p:nvSpPr>
            <p:cNvPr id="24" name="Rounded Rectangle 23"/>
            <p:cNvSpPr/>
            <p:nvPr/>
          </p:nvSpPr>
          <p:spPr>
            <a:xfrm>
              <a:off x="2077378" y="4453452"/>
              <a:ext cx="6772994" cy="617497"/>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25" name="Round Same Side Corner Rectangle 24"/>
            <p:cNvSpPr/>
            <p:nvPr/>
          </p:nvSpPr>
          <p:spPr>
            <a:xfrm rot="16200000">
              <a:off x="2398324" y="4308702"/>
              <a:ext cx="431083" cy="906996"/>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26" name="Rounded Rectangle 25"/>
            <p:cNvSpPr/>
            <p:nvPr/>
          </p:nvSpPr>
          <p:spPr>
            <a:xfrm>
              <a:off x="2636020" y="4546659"/>
              <a:ext cx="6131363" cy="431083"/>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u="sng" dirty="0" smtClean="0">
                  <a:solidFill>
                    <a:schemeClr val="bg1">
                      <a:lumMod val="50000"/>
                    </a:schemeClr>
                  </a:solidFill>
                  <a:latin typeface="Arial" pitchFamily="34" charset="0"/>
                  <a:cs typeface="Arial" pitchFamily="34" charset="0"/>
                </a:rPr>
                <a:t>Integration</a:t>
              </a:r>
              <a:r>
                <a:rPr lang="en-US" dirty="0" smtClean="0">
                  <a:solidFill>
                    <a:schemeClr val="bg1">
                      <a:lumMod val="50000"/>
                    </a:schemeClr>
                  </a:solidFill>
                  <a:latin typeface="Arial" pitchFamily="34" charset="0"/>
                  <a:cs typeface="Arial" pitchFamily="34" charset="0"/>
                </a:rPr>
                <a:t> with existing data center architectures</a:t>
              </a:r>
              <a:endParaRPr lang="en-US" dirty="0" smtClean="0">
                <a:latin typeface="Arial" pitchFamily="34" charset="0"/>
                <a:cs typeface="Arial" pitchFamily="34" charset="0"/>
              </a:endParaRPr>
            </a:p>
          </p:txBody>
        </p:sp>
        <p:sp>
          <p:nvSpPr>
            <p:cNvPr id="27" name="Rectangle 26"/>
            <p:cNvSpPr/>
            <p:nvPr/>
          </p:nvSpPr>
          <p:spPr>
            <a:xfrm>
              <a:off x="2279759" y="4363063"/>
              <a:ext cx="259987" cy="707886"/>
            </a:xfrm>
            <a:prstGeom prst="rect">
              <a:avLst/>
            </a:prstGeom>
            <a:noFill/>
          </p:spPr>
          <p:txBody>
            <a:bodyPr wrap="none" lIns="0" tIns="45720" rIns="0" bIns="45720" anchor="ctr" anchorCtr="1">
              <a:spAutoFit/>
            </a:bodyPr>
            <a:lstStyle/>
            <a:p>
              <a:pPr algn="ctr"/>
              <a:r>
                <a:rPr lang="en-US" sz="4000" b="1"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4</a:t>
              </a:r>
              <a:endParaRPr lang="en-US" sz="40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grpSp>
      <p:grpSp>
        <p:nvGrpSpPr>
          <p:cNvPr id="28" name="Group 27"/>
          <p:cNvGrpSpPr/>
          <p:nvPr/>
        </p:nvGrpSpPr>
        <p:grpSpPr>
          <a:xfrm>
            <a:off x="2094538" y="5062469"/>
            <a:ext cx="6857791" cy="707886"/>
            <a:chOff x="2077378" y="4363063"/>
            <a:chExt cx="6772994" cy="707886"/>
          </a:xfrm>
        </p:grpSpPr>
        <p:sp>
          <p:nvSpPr>
            <p:cNvPr id="29" name="Rounded Rectangle 28"/>
            <p:cNvSpPr/>
            <p:nvPr/>
          </p:nvSpPr>
          <p:spPr>
            <a:xfrm>
              <a:off x="2077378" y="4453452"/>
              <a:ext cx="6772994" cy="617497"/>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30" name="Round Same Side Corner Rectangle 29"/>
            <p:cNvSpPr/>
            <p:nvPr/>
          </p:nvSpPr>
          <p:spPr>
            <a:xfrm rot="16200000">
              <a:off x="2398324" y="4308702"/>
              <a:ext cx="431083" cy="906996"/>
            </a:xfrm>
            <a:prstGeom prst="round2Same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31" name="Rounded Rectangle 30"/>
            <p:cNvSpPr/>
            <p:nvPr/>
          </p:nvSpPr>
          <p:spPr>
            <a:xfrm>
              <a:off x="2636020" y="4546659"/>
              <a:ext cx="6131363" cy="431083"/>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smtClean="0">
                  <a:solidFill>
                    <a:schemeClr val="bg1">
                      <a:lumMod val="50000"/>
                    </a:schemeClr>
                  </a:solidFill>
                  <a:latin typeface="Arial" pitchFamily="34" charset="0"/>
                  <a:cs typeface="Arial" pitchFamily="34" charset="0"/>
                </a:rPr>
                <a:t>Centralized </a:t>
              </a:r>
              <a:r>
                <a:rPr lang="en-US" u="sng" dirty="0" smtClean="0">
                  <a:solidFill>
                    <a:schemeClr val="bg1">
                      <a:lumMod val="50000"/>
                    </a:schemeClr>
                  </a:solidFill>
                  <a:latin typeface="Arial" pitchFamily="34" charset="0"/>
                  <a:cs typeface="Arial" pitchFamily="34" charset="0"/>
                </a:rPr>
                <a:t>management</a:t>
              </a:r>
              <a:r>
                <a:rPr lang="en-US" dirty="0" smtClean="0">
                  <a:solidFill>
                    <a:schemeClr val="bg1">
                      <a:lumMod val="50000"/>
                    </a:schemeClr>
                  </a:solidFill>
                  <a:latin typeface="Arial" pitchFamily="34" charset="0"/>
                  <a:cs typeface="Arial" pitchFamily="34" charset="0"/>
                </a:rPr>
                <a:t> and policy </a:t>
              </a:r>
              <a:r>
                <a:rPr lang="en-US" u="sng" dirty="0" smtClean="0">
                  <a:solidFill>
                    <a:schemeClr val="bg1">
                      <a:lumMod val="50000"/>
                    </a:schemeClr>
                  </a:solidFill>
                  <a:latin typeface="Arial" pitchFamily="34" charset="0"/>
                  <a:cs typeface="Arial" pitchFamily="34" charset="0"/>
                </a:rPr>
                <a:t>automation</a:t>
              </a:r>
              <a:endParaRPr lang="en-US" u="sng" dirty="0" smtClean="0">
                <a:latin typeface="Arial" pitchFamily="34" charset="0"/>
                <a:cs typeface="Arial" pitchFamily="34" charset="0"/>
              </a:endParaRPr>
            </a:p>
          </p:txBody>
        </p:sp>
        <p:sp>
          <p:nvSpPr>
            <p:cNvPr id="32" name="Rectangle 31"/>
            <p:cNvSpPr/>
            <p:nvPr/>
          </p:nvSpPr>
          <p:spPr>
            <a:xfrm>
              <a:off x="2279759" y="4363063"/>
              <a:ext cx="259987" cy="707886"/>
            </a:xfrm>
            <a:prstGeom prst="rect">
              <a:avLst/>
            </a:prstGeom>
            <a:noFill/>
          </p:spPr>
          <p:txBody>
            <a:bodyPr wrap="none" lIns="0" tIns="45720" rIns="0" bIns="45720" anchor="ctr" anchorCtr="1">
              <a:spAutoFit/>
            </a:bodyPr>
            <a:lstStyle/>
            <a:p>
              <a:pPr algn="ctr"/>
              <a:r>
                <a:rPr lang="en-US" sz="4000" b="1"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rPr>
                <a:t>5</a:t>
              </a:r>
              <a:endParaRPr lang="en-US" sz="4000" b="1" cap="none" spc="0" dirty="0">
                <a:ln w="12700">
                  <a:solidFill>
                    <a:schemeClr val="tx2">
                      <a:satMod val="155000"/>
                    </a:schemeClr>
                  </a:solidFill>
                  <a:prstDash val="solid"/>
                </a:ln>
                <a:solidFill>
                  <a:schemeClr val="bg2"/>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162845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20000"/>
              </a:lnSpc>
            </a:pPr>
            <a:r>
              <a:rPr lang="en-US" dirty="0" smtClean="0"/>
              <a:t>1. </a:t>
            </a:r>
            <a:r>
              <a:rPr lang="en-US" u="sng" dirty="0" smtClean="0"/>
              <a:t>Visibility</a:t>
            </a:r>
            <a:r>
              <a:rPr lang="en-US" dirty="0" smtClean="0"/>
              <a:t> and 2. </a:t>
            </a:r>
            <a:r>
              <a:rPr lang="en-US" u="sng" dirty="0" smtClean="0"/>
              <a:t>Protection</a:t>
            </a:r>
            <a:r>
              <a:rPr lang="en-US" dirty="0" smtClean="0"/>
              <a:t>: </a:t>
            </a:r>
            <a:br>
              <a:rPr lang="en-US" dirty="0" smtClean="0"/>
            </a:br>
            <a:r>
              <a:rPr lang="en-US" i="1" dirty="0" smtClean="0"/>
              <a:t>Next Generation Security a Business Enablement Tool</a:t>
            </a:r>
            <a:endParaRPr lang="en-US" i="1" dirty="0"/>
          </a:p>
        </p:txBody>
      </p:sp>
      <p:sp>
        <p:nvSpPr>
          <p:cNvPr id="3" name="Content Placeholder 2"/>
          <p:cNvSpPr>
            <a:spLocks noGrp="1"/>
          </p:cNvSpPr>
          <p:nvPr>
            <p:ph idx="1"/>
          </p:nvPr>
        </p:nvSpPr>
        <p:spPr>
          <a:xfrm>
            <a:off x="2952750" y="1594874"/>
            <a:ext cx="5830211" cy="4922573"/>
          </a:xfrm>
        </p:spPr>
        <p:txBody>
          <a:bodyPr>
            <a:noAutofit/>
          </a:bodyPr>
          <a:lstStyle/>
          <a:p>
            <a:r>
              <a:rPr lang="en-US" sz="2000" b="1" dirty="0" smtClean="0"/>
              <a:t>Applications: </a:t>
            </a:r>
            <a:r>
              <a:rPr lang="en-US" sz="2000" dirty="0" smtClean="0"/>
              <a:t>Enablement begins with application classification</a:t>
            </a:r>
          </a:p>
          <a:p>
            <a:pPr marL="0" indent="0">
              <a:buNone/>
            </a:pPr>
            <a:r>
              <a:rPr lang="en-US" sz="2000" dirty="0" smtClean="0"/>
              <a:t/>
            </a:r>
            <a:br>
              <a:rPr lang="en-US" sz="2000" dirty="0" smtClean="0"/>
            </a:br>
            <a:endParaRPr lang="en-US" sz="2000" dirty="0" smtClean="0"/>
          </a:p>
          <a:p>
            <a:r>
              <a:rPr lang="en-US" sz="2000" b="1" dirty="0" smtClean="0"/>
              <a:t>Users: </a:t>
            </a:r>
            <a:r>
              <a:rPr lang="en-US" sz="2000" dirty="0" smtClean="0"/>
              <a:t>Tying users and devices to applications, regardless of location</a:t>
            </a:r>
          </a:p>
          <a:p>
            <a:pPr marL="0" indent="0">
              <a:buNone/>
            </a:pPr>
            <a:r>
              <a:rPr lang="en-US" sz="2000" b="1" dirty="0" smtClean="0"/>
              <a:t/>
            </a:r>
            <a:br>
              <a:rPr lang="en-US" sz="2000" b="1" dirty="0" smtClean="0"/>
            </a:br>
            <a:endParaRPr lang="en-US" sz="2000" b="1" dirty="0" smtClean="0"/>
          </a:p>
          <a:p>
            <a:r>
              <a:rPr lang="en-US" sz="2000" b="1" dirty="0" smtClean="0"/>
              <a:t>Content:</a:t>
            </a:r>
            <a:r>
              <a:rPr lang="en-US" sz="2000" dirty="0" smtClean="0"/>
              <a:t> Scanning </a:t>
            </a:r>
            <a:r>
              <a:rPr lang="en-US" sz="2000" dirty="0"/>
              <a:t>content </a:t>
            </a:r>
            <a:r>
              <a:rPr lang="en-US" sz="2000" dirty="0" smtClean="0"/>
              <a:t>and </a:t>
            </a:r>
            <a:r>
              <a:rPr lang="en-US" sz="2000" dirty="0"/>
              <a:t>p</a:t>
            </a:r>
            <a:r>
              <a:rPr lang="en-US" sz="2000" dirty="0" smtClean="0"/>
              <a:t>rotecting against all threats, both known and unknown</a:t>
            </a:r>
            <a:endParaRPr lang="en-GB" sz="2000" dirty="0"/>
          </a:p>
        </p:txBody>
      </p:sp>
      <p:sp>
        <p:nvSpPr>
          <p:cNvPr id="4" name="Slide Number Placeholder 3"/>
          <p:cNvSpPr>
            <a:spLocks noGrp="1"/>
          </p:cNvSpPr>
          <p:nvPr>
            <p:ph type="sldNum" sz="quarter" idx="12"/>
          </p:nvPr>
        </p:nvSpPr>
        <p:spPr>
          <a:xfrm>
            <a:off x="342900" y="6423025"/>
            <a:ext cx="2695575" cy="365125"/>
          </a:xfrm>
        </p:spPr>
        <p:txBody>
          <a:bodyPr/>
          <a:lstStyle/>
          <a:p>
            <a:fld id="{9C554286-7533-EE42-97A4-CEB8D6639D11}" type="slidenum">
              <a:rPr lang="en-US" smtClean="0"/>
              <a:pPr/>
              <a:t>14</a:t>
            </a:fld>
            <a:r>
              <a:rPr lang="en-US" smtClean="0"/>
              <a:t>  |  ©2012, Palo Alto Networks. Confidential and Proprietary. </a:t>
            </a:r>
            <a:endParaRPr lang="en-US" dirty="0"/>
          </a:p>
        </p:txBody>
      </p:sp>
      <p:grpSp>
        <p:nvGrpSpPr>
          <p:cNvPr id="6" name="Group 5"/>
          <p:cNvGrpSpPr/>
          <p:nvPr/>
        </p:nvGrpSpPr>
        <p:grpSpPr>
          <a:xfrm>
            <a:off x="333677" y="1215780"/>
            <a:ext cx="2355484" cy="1225667"/>
            <a:chOff x="258858" y="889022"/>
            <a:chExt cx="2355484" cy="1225667"/>
          </a:xfrm>
        </p:grpSpPr>
        <p:pic>
          <p:nvPicPr>
            <p:cNvPr id="1026" name="Picture 2" descr="C:\Users\mkeil\Documents\PAN-OS-Updates\PAN-OS-4.0\Globalprotect\logos_for_PPT\logme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53" y="1324787"/>
              <a:ext cx="112312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keil\Documents\PAN-OS-Updates\PAN-OS-4.0\Globalprotect\logos_for_PPT\S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58" y="1074764"/>
              <a:ext cx="1020831"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keil\Documents\PAN-OS-Updates\PAN-OS-4.0\Globalprotect\logos_for_PPT\WebE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1724" y="889022"/>
              <a:ext cx="127261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keil\Documents\PAN-OS-Updates\PAN-OS-4.0\Globalprotect\logos_for_PPT\Bit-Tor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858" y="1686388"/>
              <a:ext cx="1485087" cy="4283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keil\Documents\PAN-OS-Updates\PAN-OS-4.0\Globalprotect\logos_for_PPT\YouTub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4039" y="1570984"/>
              <a:ext cx="932481" cy="431272"/>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203737" y="2686518"/>
            <a:ext cx="2615364"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12777" y="4739433"/>
            <a:ext cx="1997284" cy="1420844"/>
            <a:chOff x="341268" y="4669990"/>
            <a:chExt cx="1391540" cy="895934"/>
          </a:xfrm>
        </p:grpSpPr>
        <p:sp>
          <p:nvSpPr>
            <p:cNvPr id="5" name="Document"/>
            <p:cNvSpPr>
              <a:spLocks noEditPoints="1" noChangeArrowheads="1"/>
            </p:cNvSpPr>
            <p:nvPr/>
          </p:nvSpPr>
          <p:spPr bwMode="auto">
            <a:xfrm>
              <a:off x="609685" y="4885931"/>
              <a:ext cx="274320" cy="3657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033" name="Picture 9" descr="C:\Users\mkeil\Documents\PAN-OS-Updates\PAN-OS 5.0\ICONS\threat_wor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750" y="4910952"/>
              <a:ext cx="393696" cy="4190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keil\Documents\PAN-OS-Updates\PAN-OS 5.0\ICONS\threat_spywar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268" y="4700691"/>
              <a:ext cx="405577" cy="41909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keil\Documents\PAN-OS-Updates\PAN-OS 5.0\ICONS\threat_unique-malwar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4904" y="5251691"/>
              <a:ext cx="351941" cy="314233"/>
            </a:xfrm>
            <a:prstGeom prst="rect">
              <a:avLst/>
            </a:prstGeom>
            <a:noFill/>
            <a:extLst>
              <a:ext uri="{909E8E84-426E-40dd-AFC4-6F175D3DCCD1}">
                <a14:hiddenFill xmlns:a14="http://schemas.microsoft.com/office/drawing/2010/main">
                  <a:solidFill>
                    <a:srgbClr val="FFFFFF"/>
                  </a:solidFill>
                </a14:hiddenFill>
              </a:ext>
            </a:extLst>
          </p:spPr>
        </p:pic>
        <p:sp>
          <p:nvSpPr>
            <p:cNvPr id="18" name="Document"/>
            <p:cNvSpPr>
              <a:spLocks noEditPoints="1" noChangeArrowheads="1"/>
            </p:cNvSpPr>
            <p:nvPr/>
          </p:nvSpPr>
          <p:spPr bwMode="auto">
            <a:xfrm>
              <a:off x="1171246" y="5147168"/>
              <a:ext cx="274320" cy="36576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2"/>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solidFill>
                  <a:sysClr val="windowText" lastClr="000000"/>
                </a:solidFill>
              </a:endParaRPr>
            </a:p>
          </p:txBody>
        </p:sp>
        <p:pic>
          <p:nvPicPr>
            <p:cNvPr id="1038" name="Picture 14" descr="C:\Users\mkeil\Documents\PAN-OS-Updates\PAN-OS 5.0\ICONS\threat_url.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6758" y="4669990"/>
              <a:ext cx="846050" cy="2440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914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smtClean="0"/>
              <a:t>Microsoft SharePoint Example</a:t>
            </a:r>
          </a:p>
        </p:txBody>
      </p:sp>
      <p:sp>
        <p:nvSpPr>
          <p:cNvPr id="8" name="Slide Number Placeholder 3"/>
          <p:cNvSpPr>
            <a:spLocks noGrp="1"/>
          </p:cNvSpPr>
          <p:nvPr>
            <p:ph type="sldNum" sz="quarter" idx="12"/>
          </p:nvPr>
        </p:nvSpPr>
        <p:spPr/>
        <p:txBody>
          <a:bodyPr/>
          <a:lstStyle/>
          <a:p>
            <a:fld id="{9C554286-7533-EE42-97A4-CEB8D6639D11}" type="slidenum">
              <a:rPr lang="en-US" smtClean="0"/>
              <a:pPr/>
              <a:t>15</a:t>
            </a:fld>
            <a:r>
              <a:rPr lang="en-US" smtClean="0"/>
              <a:t>  |  ©2012, Palo Alto Networks. Confidential and Proprietary. </a:t>
            </a:r>
            <a:endParaRPr lang="en-US" dirty="0"/>
          </a:p>
        </p:txBody>
      </p:sp>
      <p:pic>
        <p:nvPicPr>
          <p:cNvPr id="11266" name="Picture 6" descr="0D6762A6-9BFF-497D-A061-CD7CC7B864A7"/>
          <p:cNvPicPr>
            <a:picLocks noChangeAspect="1" noChangeArrowheads="1"/>
          </p:cNvPicPr>
          <p:nvPr/>
        </p:nvPicPr>
        <p:blipFill>
          <a:blip r:embed="rId3"/>
          <a:srcRect/>
          <a:stretch>
            <a:fillRect/>
          </a:stretch>
        </p:blipFill>
        <p:spPr bwMode="auto">
          <a:xfrm>
            <a:off x="1155700" y="1025525"/>
            <a:ext cx="6854825" cy="4187825"/>
          </a:xfrm>
          <a:prstGeom prst="rect">
            <a:avLst/>
          </a:prstGeom>
          <a:noFill/>
          <a:ln w="9525">
            <a:noFill/>
            <a:miter lim="800000"/>
            <a:headEnd/>
            <a:tailEnd/>
          </a:ln>
        </p:spPr>
      </p:pic>
      <p:sp>
        <p:nvSpPr>
          <p:cNvPr id="11267" name="Text Box 5"/>
          <p:cNvSpPr txBox="1">
            <a:spLocks noChangeArrowheads="1"/>
          </p:cNvSpPr>
          <p:nvPr/>
        </p:nvSpPr>
        <p:spPr bwMode="auto">
          <a:xfrm>
            <a:off x="0" y="5359400"/>
            <a:ext cx="9144000" cy="954107"/>
          </a:xfrm>
          <a:prstGeom prst="rect">
            <a:avLst/>
          </a:prstGeom>
          <a:solidFill>
            <a:schemeClr val="bg1"/>
          </a:solidFill>
          <a:ln w="9525">
            <a:noFill/>
            <a:miter lim="800000"/>
            <a:headEnd/>
            <a:tailEnd/>
          </a:ln>
        </p:spPr>
        <p:txBody>
          <a:bodyPr>
            <a:spAutoFit/>
          </a:bodyPr>
          <a:lstStyle/>
          <a:p>
            <a:r>
              <a:rPr lang="en-US" altLang="ja-JP" sz="1400">
                <a:solidFill>
                  <a:srgbClr val="004167"/>
                </a:solidFill>
                <a:ea typeface="ＭＳ Ｐゴシック"/>
                <a:cs typeface="ＭＳ Ｐゴシック"/>
              </a:rPr>
              <a:t>Microsoft SharePoint: A business collaboration platform for the enterprise that allows users to share ideas on wikis and blogs, find people, and locate information. SharePoint also offers Interactive dashboards and scorecards to enable users to work with raw data. SharePoint sites are web applications served using the IIS web server and an SQL Server database as a data storage back end. SharePoint utilizes port 80 and port 443 for all functions.</a:t>
            </a:r>
            <a:endParaRPr lang="en-US" sz="1400">
              <a:solidFill>
                <a:srgbClr val="004167"/>
              </a:solidFill>
            </a:endParaRPr>
          </a:p>
        </p:txBody>
      </p:sp>
    </p:spTree>
    <p:extLst>
      <p:ext uri="{BB962C8B-B14F-4D97-AF65-F5344CB8AC3E}">
        <p14:creationId xmlns:p14="http://schemas.microsoft.com/office/powerpoint/2010/main" val="1669433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normAutofit fontScale="90000"/>
          </a:bodyPr>
          <a:lstStyle/>
          <a:p>
            <a:r>
              <a:rPr lang="en-US" smtClean="0"/>
              <a:t>Microsoft SharePoint: As Seen by Security Infrastructure</a:t>
            </a:r>
          </a:p>
        </p:txBody>
      </p:sp>
      <p:sp>
        <p:nvSpPr>
          <p:cNvPr id="8" name="Slide Number Placeholder 3"/>
          <p:cNvSpPr>
            <a:spLocks noGrp="1"/>
          </p:cNvSpPr>
          <p:nvPr>
            <p:ph type="sldNum" sz="quarter" idx="12"/>
          </p:nvPr>
        </p:nvSpPr>
        <p:spPr/>
        <p:txBody>
          <a:bodyPr/>
          <a:lstStyle/>
          <a:p>
            <a:fld id="{9C554286-7533-EE42-97A4-CEB8D6639D11}" type="slidenum">
              <a:rPr lang="en-US" smtClean="0"/>
              <a:pPr/>
              <a:t>16</a:t>
            </a:fld>
            <a:r>
              <a:rPr lang="en-US" smtClean="0"/>
              <a:t>  |  ©2012, Palo Alto Networks. Confidential and Proprietary. </a:t>
            </a:r>
            <a:endParaRPr lang="en-US" dirty="0"/>
          </a:p>
        </p:txBody>
      </p:sp>
      <p:pic>
        <p:nvPicPr>
          <p:cNvPr id="13314" name="Picture 3" descr="SharePoint Table"/>
          <p:cNvPicPr>
            <a:picLocks noChangeAspect="1" noChangeArrowheads="1"/>
          </p:cNvPicPr>
          <p:nvPr/>
        </p:nvPicPr>
        <p:blipFill>
          <a:blip r:embed="rId3"/>
          <a:srcRect t="10631"/>
          <a:stretch>
            <a:fillRect/>
          </a:stretch>
        </p:blipFill>
        <p:spPr bwMode="auto">
          <a:xfrm>
            <a:off x="1714500" y="1320800"/>
            <a:ext cx="5722938" cy="4248150"/>
          </a:xfrm>
          <a:prstGeom prst="rect">
            <a:avLst/>
          </a:prstGeom>
          <a:noFill/>
          <a:ln w="9525">
            <a:noFill/>
            <a:miter lim="800000"/>
            <a:headEnd/>
            <a:tailEnd/>
          </a:ln>
        </p:spPr>
      </p:pic>
      <p:sp>
        <p:nvSpPr>
          <p:cNvPr id="2" name="TextBox 1"/>
          <p:cNvSpPr txBox="1"/>
          <p:nvPr/>
        </p:nvSpPr>
        <p:spPr>
          <a:xfrm>
            <a:off x="265338" y="4003828"/>
            <a:ext cx="3358969" cy="2062103"/>
          </a:xfrm>
          <a:prstGeom prst="rect">
            <a:avLst/>
          </a:prstGeom>
          <a:solidFill>
            <a:schemeClr val="bg1"/>
          </a:solidFill>
        </p:spPr>
        <p:txBody>
          <a:bodyPr wrap="square" rtlCol="0">
            <a:spAutoFit/>
          </a:bodyPr>
          <a:lstStyle/>
          <a:p>
            <a:pPr algn="r"/>
            <a:r>
              <a:rPr lang="en-US" b="1" dirty="0" smtClean="0">
                <a:solidFill>
                  <a:srgbClr val="A7C439"/>
                </a:solidFill>
                <a:latin typeface="Arial" pitchFamily="34" charset="0"/>
                <a:cs typeface="Arial" pitchFamily="34" charset="0"/>
              </a:rPr>
              <a:t>App</a:t>
            </a:r>
          </a:p>
          <a:p>
            <a:pPr algn="r"/>
            <a:endParaRPr lang="en-US" b="1" dirty="0">
              <a:solidFill>
                <a:srgbClr val="A7C439"/>
              </a:solidFill>
              <a:latin typeface="Arial" pitchFamily="34" charset="0"/>
              <a:cs typeface="Arial" pitchFamily="34" charset="0"/>
            </a:endParaRPr>
          </a:p>
          <a:p>
            <a:pPr algn="r"/>
            <a:r>
              <a:rPr lang="en-US" b="1" dirty="0" smtClean="0">
                <a:solidFill>
                  <a:srgbClr val="A7C439"/>
                </a:solidFill>
                <a:latin typeface="Arial" pitchFamily="34" charset="0"/>
                <a:cs typeface="Arial" pitchFamily="34" charset="0"/>
              </a:rPr>
              <a:t>User</a:t>
            </a:r>
          </a:p>
          <a:p>
            <a:pPr algn="r"/>
            <a:endParaRPr lang="en-US" b="1" dirty="0" smtClean="0">
              <a:solidFill>
                <a:srgbClr val="A7C439"/>
              </a:solidFill>
              <a:latin typeface="Arial" pitchFamily="34" charset="0"/>
              <a:cs typeface="Arial" pitchFamily="34" charset="0"/>
            </a:endParaRPr>
          </a:p>
          <a:p>
            <a:pPr algn="r"/>
            <a:r>
              <a:rPr lang="en-US" b="1" dirty="0" smtClean="0">
                <a:solidFill>
                  <a:srgbClr val="A7C439"/>
                </a:solidFill>
                <a:latin typeface="Arial" pitchFamily="34" charset="0"/>
                <a:cs typeface="Arial" pitchFamily="34" charset="0"/>
              </a:rPr>
              <a:t>Content</a:t>
            </a:r>
          </a:p>
          <a:p>
            <a:pPr algn="r"/>
            <a:endParaRPr lang="en-US" b="1" dirty="0">
              <a:solidFill>
                <a:srgbClr val="A7C439"/>
              </a:solidFill>
              <a:latin typeface="Arial" pitchFamily="34" charset="0"/>
              <a:cs typeface="Arial" pitchFamily="34" charset="0"/>
            </a:endParaRPr>
          </a:p>
          <a:p>
            <a:pPr algn="r"/>
            <a:r>
              <a:rPr lang="en-US" sz="2000" b="1" u="sng" dirty="0" smtClean="0">
                <a:solidFill>
                  <a:srgbClr val="A7C439"/>
                </a:solidFill>
                <a:latin typeface="Arial" pitchFamily="34" charset="0"/>
                <a:cs typeface="Arial" pitchFamily="34" charset="0"/>
              </a:rPr>
              <a:t>Next Generation Security</a:t>
            </a:r>
          </a:p>
        </p:txBody>
      </p:sp>
    </p:spTree>
    <p:extLst>
      <p:ext uri="{BB962C8B-B14F-4D97-AF65-F5344CB8AC3E}">
        <p14:creationId xmlns:p14="http://schemas.microsoft.com/office/powerpoint/2010/main" val="349719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par>
                          <p:cTn id="17" fill="hold">
                            <p:stCondLst>
                              <p:cond delay="1000"/>
                            </p:stCondLst>
                            <p:childTnLst>
                              <p:par>
                                <p:cTn id="18" presetID="10" presetClass="entr" presetSubtype="0" fill="hold" grpId="0" nodeType="afterEffect">
                                  <p:stCondLst>
                                    <p:cond delay="200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510" y="274640"/>
            <a:ext cx="8181925" cy="604961"/>
          </a:xfrm>
        </p:spPr>
        <p:txBody>
          <a:bodyPr/>
          <a:lstStyle/>
          <a:p>
            <a:r>
              <a:rPr lang="en-US" dirty="0"/>
              <a:t>3</a:t>
            </a:r>
            <a:r>
              <a:rPr lang="en-US" dirty="0" smtClean="0"/>
              <a:t>. </a:t>
            </a:r>
            <a:r>
              <a:rPr lang="en-US" u="sng" dirty="0" smtClean="0"/>
              <a:t>Performance</a:t>
            </a:r>
            <a:r>
              <a:rPr lang="en-US" dirty="0" smtClean="0"/>
              <a:t> demands in data </a:t>
            </a:r>
            <a:r>
              <a:rPr lang="en-US" dirty="0"/>
              <a:t>c</a:t>
            </a:r>
            <a:r>
              <a:rPr lang="en-US" dirty="0" smtClean="0"/>
              <a:t>enters</a:t>
            </a:r>
            <a:endParaRPr lang="en-US" dirty="0"/>
          </a:p>
        </p:txBody>
      </p:sp>
      <p:sp>
        <p:nvSpPr>
          <p:cNvPr id="3" name="Content Placeholder 2"/>
          <p:cNvSpPr>
            <a:spLocks noGrp="1"/>
          </p:cNvSpPr>
          <p:nvPr>
            <p:ph idx="1"/>
          </p:nvPr>
        </p:nvSpPr>
        <p:spPr>
          <a:xfrm>
            <a:off x="497254" y="1116945"/>
            <a:ext cx="7157791" cy="2257933"/>
          </a:xfrm>
        </p:spPr>
        <p:txBody>
          <a:bodyPr>
            <a:noAutofit/>
          </a:bodyPr>
          <a:lstStyle/>
          <a:p>
            <a:r>
              <a:rPr lang="en-US" dirty="0"/>
              <a:t>Enterprises </a:t>
            </a:r>
            <a:r>
              <a:rPr lang="en-US" dirty="0" smtClean="0"/>
              <a:t>will require and </a:t>
            </a:r>
            <a:r>
              <a:rPr lang="en-US" dirty="0"/>
              <a:t>service providers </a:t>
            </a:r>
            <a:r>
              <a:rPr lang="en-US" dirty="0" smtClean="0"/>
              <a:t>need </a:t>
            </a:r>
            <a:r>
              <a:rPr lang="en-US" dirty="0"/>
              <a:t>to deliver rigorous SLA’s for uptime &amp; </a:t>
            </a:r>
            <a:r>
              <a:rPr lang="en-US" dirty="0" smtClean="0"/>
              <a:t>availability</a:t>
            </a:r>
          </a:p>
          <a:p>
            <a:r>
              <a:rPr lang="en-US" dirty="0" smtClean="0"/>
              <a:t>Demand for multi-gigabit performance continues to grow within data centers</a:t>
            </a:r>
          </a:p>
          <a:p>
            <a:r>
              <a:rPr lang="en-US" dirty="0" smtClean="0"/>
              <a:t>Technology sprawl runs counter to the performance need</a:t>
            </a:r>
          </a:p>
          <a:p>
            <a:r>
              <a:rPr lang="en-US" dirty="0" smtClean="0"/>
              <a:t>Traditional solutions with bolted-on security services increasingly choke off performance, making organizations take measures to ensure performance – including disabling security functionality!</a:t>
            </a:r>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17</a:t>
            </a:fld>
            <a:r>
              <a:rPr lang="en-US" dirty="0" smtClean="0"/>
              <a:t>  |  ©2013, Palo Alto Networks. Confidential and Proprietary. </a:t>
            </a:r>
            <a:endParaRPr lang="en-US" dirty="0"/>
          </a:p>
        </p:txBody>
      </p:sp>
      <p:pic>
        <p:nvPicPr>
          <p:cNvPr id="3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3118" y="4419161"/>
            <a:ext cx="1496948" cy="73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2"/>
          <p:cNvPicPr>
            <a:picLocks noChangeAspect="1" noChangeArrowheads="1"/>
          </p:cNvPicPr>
          <p:nvPr/>
        </p:nvPicPr>
        <p:blipFill>
          <a:blip r:embed="rId5"/>
          <a:srcRect/>
          <a:stretch>
            <a:fillRect/>
          </a:stretch>
        </p:blipFill>
        <p:spPr bwMode="auto">
          <a:xfrm>
            <a:off x="1123417" y="4388323"/>
            <a:ext cx="563562" cy="765175"/>
          </a:xfrm>
          <a:prstGeom prst="rect">
            <a:avLst/>
          </a:prstGeom>
          <a:noFill/>
          <a:ln w="9525">
            <a:noFill/>
            <a:miter lim="800000"/>
            <a:headEnd/>
            <a:tailEnd/>
          </a:ln>
        </p:spPr>
      </p:pic>
      <p:sp>
        <p:nvSpPr>
          <p:cNvPr id="41" name="Line 4"/>
          <p:cNvSpPr>
            <a:spLocks noChangeShapeType="1"/>
          </p:cNvSpPr>
          <p:nvPr/>
        </p:nvSpPr>
        <p:spPr bwMode="auto">
          <a:xfrm>
            <a:off x="1365439" y="4910442"/>
            <a:ext cx="6794500" cy="0"/>
          </a:xfrm>
          <a:prstGeom prst="line">
            <a:avLst/>
          </a:prstGeom>
          <a:noFill/>
          <a:ln w="12700">
            <a:solidFill>
              <a:schemeClr val="accent1"/>
            </a:solidFill>
            <a:round/>
            <a:headEnd/>
            <a:tailEnd/>
          </a:ln>
        </p:spPr>
        <p:txBody>
          <a:bodyPr>
            <a:spAutoFit/>
          </a:bodyPr>
          <a:lstStyle/>
          <a:p>
            <a:endParaRPr lang="en-US"/>
          </a:p>
        </p:txBody>
      </p:sp>
      <p:pic>
        <p:nvPicPr>
          <p:cNvPr id="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6461" y="4542850"/>
            <a:ext cx="1601585" cy="7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1"/>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8244367" y="4379790"/>
            <a:ext cx="346251" cy="42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 Box 101"/>
          <p:cNvSpPr txBox="1">
            <a:spLocks noChangeArrowheads="1"/>
          </p:cNvSpPr>
          <p:nvPr/>
        </p:nvSpPr>
        <p:spPr bwMode="auto">
          <a:xfrm>
            <a:off x="7791342" y="5270562"/>
            <a:ext cx="1266825" cy="457200"/>
          </a:xfrm>
          <a:prstGeom prst="rect">
            <a:avLst/>
          </a:prstGeom>
          <a:noFill/>
          <a:ln w="9525">
            <a:noFill/>
            <a:miter lim="800000"/>
            <a:headEnd/>
            <a:tailEnd/>
          </a:ln>
        </p:spPr>
        <p:txBody>
          <a:bodyPr>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sz="1400" dirty="0">
                <a:solidFill>
                  <a:srgbClr val="326A89"/>
                </a:solidFill>
                <a:latin typeface="Arial" pitchFamily="34" charset="0"/>
                <a:cs typeface="Arial" pitchFamily="34" charset="0"/>
              </a:rPr>
              <a:t>Enterprise Network</a:t>
            </a:r>
          </a:p>
        </p:txBody>
      </p:sp>
      <p:grpSp>
        <p:nvGrpSpPr>
          <p:cNvPr id="45" name="Group 44"/>
          <p:cNvGrpSpPr/>
          <p:nvPr/>
        </p:nvGrpSpPr>
        <p:grpSpPr>
          <a:xfrm>
            <a:off x="1725437" y="4790594"/>
            <a:ext cx="5727416" cy="418169"/>
            <a:chOff x="1725437" y="4277527"/>
            <a:chExt cx="5727416" cy="418169"/>
          </a:xfrm>
        </p:grpSpPr>
        <p:grpSp>
          <p:nvGrpSpPr>
            <p:cNvPr id="46" name="Group 45"/>
            <p:cNvGrpSpPr/>
            <p:nvPr/>
          </p:nvGrpSpPr>
          <p:grpSpPr>
            <a:xfrm>
              <a:off x="3632497" y="4280417"/>
              <a:ext cx="959766" cy="402125"/>
              <a:chOff x="342779" y="2219990"/>
              <a:chExt cx="1047872" cy="399346"/>
            </a:xfrm>
          </p:grpSpPr>
          <p:pic>
            <p:nvPicPr>
              <p:cNvPr id="6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779" y="2219990"/>
                <a:ext cx="1047872" cy="22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2"/>
              <p:cNvSpPr txBox="1"/>
              <p:nvPr/>
            </p:nvSpPr>
            <p:spPr>
              <a:xfrm>
                <a:off x="694140" y="2365420"/>
                <a:ext cx="333746" cy="253916"/>
              </a:xfrm>
              <a:prstGeom prst="rect">
                <a:avLst/>
              </a:prstGeom>
              <a:noFill/>
            </p:spPr>
            <p:txBody>
              <a:bodyPr wrap="none" rtlCol="0">
                <a:spAutoFit/>
              </a:bodyPr>
              <a:lstStyle/>
              <a:p>
                <a:pPr algn="ctr"/>
                <a:r>
                  <a:rPr lang="en-US" sz="1050" dirty="0" smtClean="0">
                    <a:solidFill>
                      <a:schemeClr val="tx1">
                        <a:lumMod val="65000"/>
                        <a:lumOff val="35000"/>
                      </a:schemeClr>
                    </a:solidFill>
                    <a:latin typeface="Arial" pitchFamily="34" charset="0"/>
                    <a:cs typeface="Arial" pitchFamily="34" charset="0"/>
                  </a:rPr>
                  <a:t>IM</a:t>
                </a:r>
              </a:p>
            </p:txBody>
          </p:sp>
        </p:grpSp>
        <p:grpSp>
          <p:nvGrpSpPr>
            <p:cNvPr id="47" name="Group 46"/>
            <p:cNvGrpSpPr/>
            <p:nvPr/>
          </p:nvGrpSpPr>
          <p:grpSpPr>
            <a:xfrm>
              <a:off x="2678967" y="4280430"/>
              <a:ext cx="959766" cy="400266"/>
              <a:chOff x="342779" y="2735429"/>
              <a:chExt cx="1047872" cy="397499"/>
            </a:xfrm>
          </p:grpSpPr>
          <p:pic>
            <p:nvPicPr>
              <p:cNvPr id="6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779" y="2735429"/>
                <a:ext cx="1047872" cy="22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60"/>
              <p:cNvSpPr txBox="1"/>
              <p:nvPr/>
            </p:nvSpPr>
            <p:spPr>
              <a:xfrm>
                <a:off x="642936" y="2879012"/>
                <a:ext cx="447559" cy="253916"/>
              </a:xfrm>
              <a:prstGeom prst="rect">
                <a:avLst/>
              </a:prstGeom>
              <a:noFill/>
            </p:spPr>
            <p:txBody>
              <a:bodyPr wrap="none" rtlCol="0">
                <a:spAutoFit/>
              </a:bodyPr>
              <a:lstStyle/>
              <a:p>
                <a:pPr algn="ctr"/>
                <a:r>
                  <a:rPr lang="en-US" sz="1050" dirty="0" smtClean="0">
                    <a:solidFill>
                      <a:schemeClr val="tx1">
                        <a:lumMod val="65000"/>
                        <a:lumOff val="35000"/>
                      </a:schemeClr>
                    </a:solidFill>
                    <a:latin typeface="Arial" pitchFamily="34" charset="0"/>
                    <a:cs typeface="Arial" pitchFamily="34" charset="0"/>
                  </a:rPr>
                  <a:t>DLP</a:t>
                </a:r>
              </a:p>
            </p:txBody>
          </p:sp>
        </p:grpSp>
        <p:grpSp>
          <p:nvGrpSpPr>
            <p:cNvPr id="48" name="Group 47"/>
            <p:cNvGrpSpPr/>
            <p:nvPr/>
          </p:nvGrpSpPr>
          <p:grpSpPr>
            <a:xfrm>
              <a:off x="1725437" y="4280326"/>
              <a:ext cx="959766" cy="415370"/>
              <a:chOff x="342779" y="3250868"/>
              <a:chExt cx="1047872" cy="412499"/>
            </a:xfrm>
          </p:grpSpPr>
          <p:pic>
            <p:nvPicPr>
              <p:cNvPr id="5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779" y="3250868"/>
                <a:ext cx="1047872" cy="22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660569" y="3401757"/>
                <a:ext cx="412292" cy="261610"/>
              </a:xfrm>
              <a:prstGeom prst="rect">
                <a:avLst/>
              </a:prstGeom>
              <a:noFill/>
            </p:spPr>
            <p:txBody>
              <a:bodyPr wrap="none" rtlCol="0">
                <a:spAutoFit/>
              </a:bodyPr>
              <a:lstStyle/>
              <a:p>
                <a:pPr algn="ctr"/>
                <a:r>
                  <a:rPr lang="en-US" sz="1050" dirty="0" smtClean="0">
                    <a:solidFill>
                      <a:schemeClr val="tx1">
                        <a:lumMod val="65000"/>
                        <a:lumOff val="35000"/>
                      </a:schemeClr>
                    </a:solidFill>
                    <a:latin typeface="Arial" pitchFamily="34" charset="0"/>
                    <a:cs typeface="Arial" pitchFamily="34" charset="0"/>
                  </a:rPr>
                  <a:t>IPS</a:t>
                </a:r>
              </a:p>
            </p:txBody>
          </p:sp>
        </p:grpSp>
        <p:grpSp>
          <p:nvGrpSpPr>
            <p:cNvPr id="49" name="Group 48"/>
            <p:cNvGrpSpPr/>
            <p:nvPr/>
          </p:nvGrpSpPr>
          <p:grpSpPr>
            <a:xfrm>
              <a:off x="6493087" y="4277535"/>
              <a:ext cx="959766" cy="403746"/>
              <a:chOff x="342779" y="3766307"/>
              <a:chExt cx="1047872" cy="400955"/>
            </a:xfrm>
          </p:grpSpPr>
          <p:pic>
            <p:nvPicPr>
              <p:cNvPr id="56"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779" y="3766307"/>
                <a:ext cx="1047872" cy="22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p:cNvSpPr txBox="1"/>
              <p:nvPr/>
            </p:nvSpPr>
            <p:spPr>
              <a:xfrm>
                <a:off x="606822" y="3913346"/>
                <a:ext cx="529312" cy="253916"/>
              </a:xfrm>
              <a:prstGeom prst="rect">
                <a:avLst/>
              </a:prstGeom>
              <a:noFill/>
            </p:spPr>
            <p:txBody>
              <a:bodyPr wrap="none" rtlCol="0">
                <a:spAutoFit/>
              </a:bodyPr>
              <a:lstStyle/>
              <a:p>
                <a:pPr algn="ctr"/>
                <a:r>
                  <a:rPr lang="en-US" sz="1050" dirty="0" smtClean="0">
                    <a:solidFill>
                      <a:schemeClr val="tx1">
                        <a:lumMod val="65000"/>
                        <a:lumOff val="35000"/>
                      </a:schemeClr>
                    </a:solidFill>
                    <a:latin typeface="Arial" pitchFamily="34" charset="0"/>
                    <a:cs typeface="Arial" pitchFamily="34" charset="0"/>
                  </a:rPr>
                  <a:t>Proxy</a:t>
                </a:r>
              </a:p>
            </p:txBody>
          </p:sp>
        </p:grpSp>
        <p:grpSp>
          <p:nvGrpSpPr>
            <p:cNvPr id="50" name="Group 49"/>
            <p:cNvGrpSpPr/>
            <p:nvPr/>
          </p:nvGrpSpPr>
          <p:grpSpPr>
            <a:xfrm>
              <a:off x="5539557" y="4277527"/>
              <a:ext cx="959766" cy="405016"/>
              <a:chOff x="342779" y="4281746"/>
              <a:chExt cx="1047872" cy="402217"/>
            </a:xfrm>
          </p:grpSpPr>
          <p:pic>
            <p:nvPicPr>
              <p:cNvPr id="5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779" y="4281746"/>
                <a:ext cx="1047872" cy="22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p:nvSpPr>
            <p:spPr>
              <a:xfrm>
                <a:off x="638929" y="4430047"/>
                <a:ext cx="455573" cy="253916"/>
              </a:xfrm>
              <a:prstGeom prst="rect">
                <a:avLst/>
              </a:prstGeom>
              <a:noFill/>
            </p:spPr>
            <p:txBody>
              <a:bodyPr wrap="none" rtlCol="0">
                <a:spAutoFit/>
              </a:bodyPr>
              <a:lstStyle/>
              <a:p>
                <a:pPr algn="ctr"/>
                <a:r>
                  <a:rPr lang="en-US" sz="1050" dirty="0" smtClean="0">
                    <a:solidFill>
                      <a:schemeClr val="tx1">
                        <a:lumMod val="65000"/>
                        <a:lumOff val="35000"/>
                      </a:schemeClr>
                    </a:solidFill>
                    <a:latin typeface="Arial" pitchFamily="34" charset="0"/>
                    <a:cs typeface="Arial" pitchFamily="34" charset="0"/>
                  </a:rPr>
                  <a:t>URL</a:t>
                </a:r>
              </a:p>
            </p:txBody>
          </p:sp>
        </p:grpSp>
        <p:grpSp>
          <p:nvGrpSpPr>
            <p:cNvPr id="51" name="Group 50"/>
            <p:cNvGrpSpPr/>
            <p:nvPr/>
          </p:nvGrpSpPr>
          <p:grpSpPr>
            <a:xfrm>
              <a:off x="4586027" y="4280396"/>
              <a:ext cx="959766" cy="405055"/>
              <a:chOff x="342779" y="4797184"/>
              <a:chExt cx="1047872" cy="402255"/>
            </a:xfrm>
          </p:grpSpPr>
          <p:pic>
            <p:nvPicPr>
              <p:cNvPr id="5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779" y="4797184"/>
                <a:ext cx="1047872" cy="22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684614" y="4945523"/>
                <a:ext cx="364202" cy="253916"/>
              </a:xfrm>
              <a:prstGeom prst="rect">
                <a:avLst/>
              </a:prstGeom>
              <a:noFill/>
            </p:spPr>
            <p:txBody>
              <a:bodyPr wrap="none" rtlCol="0">
                <a:spAutoFit/>
              </a:bodyPr>
              <a:lstStyle/>
              <a:p>
                <a:pPr algn="ctr"/>
                <a:r>
                  <a:rPr lang="en-US" sz="1050" dirty="0" smtClean="0">
                    <a:solidFill>
                      <a:schemeClr val="tx1">
                        <a:lumMod val="65000"/>
                        <a:lumOff val="35000"/>
                      </a:schemeClr>
                    </a:solidFill>
                    <a:latin typeface="Arial" pitchFamily="34" charset="0"/>
                    <a:cs typeface="Arial" pitchFamily="34" charset="0"/>
                  </a:rPr>
                  <a:t>AV</a:t>
                </a:r>
              </a:p>
            </p:txBody>
          </p:sp>
        </p:grpSp>
      </p:grpSp>
      <p:grpSp>
        <p:nvGrpSpPr>
          <p:cNvPr id="64" name="Group 63"/>
          <p:cNvGrpSpPr/>
          <p:nvPr/>
        </p:nvGrpSpPr>
        <p:grpSpPr>
          <a:xfrm>
            <a:off x="1736890" y="4205934"/>
            <a:ext cx="1306560" cy="1523587"/>
            <a:chOff x="3285703" y="4847989"/>
            <a:chExt cx="1306560" cy="1523587"/>
          </a:xfrm>
        </p:grpSpPr>
        <p:sp>
          <p:nvSpPr>
            <p:cNvPr id="65" name="Freeform 64"/>
            <p:cNvSpPr/>
            <p:nvPr/>
          </p:nvSpPr>
          <p:spPr>
            <a:xfrm>
              <a:off x="3285703" y="4847989"/>
              <a:ext cx="1306560" cy="1523587"/>
            </a:xfrm>
            <a:custGeom>
              <a:avLst/>
              <a:gdLst>
                <a:gd name="connsiteX0" fmla="*/ 0 w 1236818"/>
                <a:gd name="connsiteY0" fmla="*/ 507413 h 1516953"/>
                <a:gd name="connsiteX1" fmla="*/ 317133 w 1236818"/>
                <a:gd name="connsiteY1" fmla="*/ 0 h 1516953"/>
                <a:gd name="connsiteX2" fmla="*/ 1236818 w 1236818"/>
                <a:gd name="connsiteY2" fmla="*/ 0 h 1516953"/>
                <a:gd name="connsiteX3" fmla="*/ 1236818 w 1236818"/>
                <a:gd name="connsiteY3" fmla="*/ 1516953 h 1516953"/>
                <a:gd name="connsiteX4" fmla="*/ 327704 w 1236818"/>
                <a:gd name="connsiteY4" fmla="*/ 1516953 h 1516953"/>
                <a:gd name="connsiteX5" fmla="*/ 327704 w 1236818"/>
                <a:gd name="connsiteY5" fmla="*/ 877402 h 1516953"/>
                <a:gd name="connsiteX6" fmla="*/ 0 w 1236818"/>
                <a:gd name="connsiteY6" fmla="*/ 507413 h 1516953"/>
                <a:gd name="connsiteX0" fmla="*/ 0 w 1236818"/>
                <a:gd name="connsiteY0" fmla="*/ 507413 h 1516953"/>
                <a:gd name="connsiteX1" fmla="*/ 317133 w 1236818"/>
                <a:gd name="connsiteY1" fmla="*/ 0 h 1516953"/>
                <a:gd name="connsiteX2" fmla="*/ 1236818 w 1236818"/>
                <a:gd name="connsiteY2" fmla="*/ 0 h 1516953"/>
                <a:gd name="connsiteX3" fmla="*/ 1236818 w 1236818"/>
                <a:gd name="connsiteY3" fmla="*/ 1516953 h 1516953"/>
                <a:gd name="connsiteX4" fmla="*/ 227279 w 1236818"/>
                <a:gd name="connsiteY4" fmla="*/ 1511667 h 1516953"/>
                <a:gd name="connsiteX5" fmla="*/ 327704 w 1236818"/>
                <a:gd name="connsiteY5" fmla="*/ 877402 h 1516953"/>
                <a:gd name="connsiteX6" fmla="*/ 0 w 1236818"/>
                <a:gd name="connsiteY6" fmla="*/ 507413 h 1516953"/>
                <a:gd name="connsiteX0" fmla="*/ 0 w 1236818"/>
                <a:gd name="connsiteY0" fmla="*/ 507413 h 1516953"/>
                <a:gd name="connsiteX1" fmla="*/ 317133 w 1236818"/>
                <a:gd name="connsiteY1" fmla="*/ 0 h 1516953"/>
                <a:gd name="connsiteX2" fmla="*/ 1236818 w 1236818"/>
                <a:gd name="connsiteY2" fmla="*/ 0 h 1516953"/>
                <a:gd name="connsiteX3" fmla="*/ 1236818 w 1236818"/>
                <a:gd name="connsiteY3" fmla="*/ 1516953 h 1516953"/>
                <a:gd name="connsiteX4" fmla="*/ 227279 w 1236818"/>
                <a:gd name="connsiteY4" fmla="*/ 1511667 h 1516953"/>
                <a:gd name="connsiteX5" fmla="*/ 227278 w 1236818"/>
                <a:gd name="connsiteY5" fmla="*/ 792833 h 1516953"/>
                <a:gd name="connsiteX6" fmla="*/ 0 w 1236818"/>
                <a:gd name="connsiteY6" fmla="*/ 507413 h 1516953"/>
                <a:gd name="connsiteX0" fmla="*/ 0 w 1236818"/>
                <a:gd name="connsiteY0" fmla="*/ 507413 h 1516953"/>
                <a:gd name="connsiteX1" fmla="*/ 232564 w 1236818"/>
                <a:gd name="connsiteY1" fmla="*/ 0 h 1516953"/>
                <a:gd name="connsiteX2" fmla="*/ 1236818 w 1236818"/>
                <a:gd name="connsiteY2" fmla="*/ 0 h 1516953"/>
                <a:gd name="connsiteX3" fmla="*/ 1236818 w 1236818"/>
                <a:gd name="connsiteY3" fmla="*/ 1516953 h 1516953"/>
                <a:gd name="connsiteX4" fmla="*/ 227279 w 1236818"/>
                <a:gd name="connsiteY4" fmla="*/ 1511667 h 1516953"/>
                <a:gd name="connsiteX5" fmla="*/ 227278 w 1236818"/>
                <a:gd name="connsiteY5" fmla="*/ 792833 h 1516953"/>
                <a:gd name="connsiteX6" fmla="*/ 0 w 1236818"/>
                <a:gd name="connsiteY6" fmla="*/ 507413 h 1516953"/>
                <a:gd name="connsiteX0" fmla="*/ -1 w 1009539"/>
                <a:gd name="connsiteY0" fmla="*/ 792833 h 1516953"/>
                <a:gd name="connsiteX1" fmla="*/ 5285 w 1009539"/>
                <a:gd name="connsiteY1" fmla="*/ 0 h 1516953"/>
                <a:gd name="connsiteX2" fmla="*/ 1009539 w 1009539"/>
                <a:gd name="connsiteY2" fmla="*/ 0 h 1516953"/>
                <a:gd name="connsiteX3" fmla="*/ 1009539 w 1009539"/>
                <a:gd name="connsiteY3" fmla="*/ 1516953 h 1516953"/>
                <a:gd name="connsiteX4" fmla="*/ 0 w 1009539"/>
                <a:gd name="connsiteY4" fmla="*/ 1511667 h 1516953"/>
                <a:gd name="connsiteX5" fmla="*/ -1 w 1009539"/>
                <a:gd name="connsiteY5" fmla="*/ 792833 h 151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39" h="1516953">
                  <a:moveTo>
                    <a:pt x="-1" y="792833"/>
                  </a:moveTo>
                  <a:lnTo>
                    <a:pt x="5285" y="0"/>
                  </a:lnTo>
                  <a:lnTo>
                    <a:pt x="1009539" y="0"/>
                  </a:lnTo>
                  <a:lnTo>
                    <a:pt x="1009539" y="1516953"/>
                  </a:lnTo>
                  <a:lnTo>
                    <a:pt x="0" y="1511667"/>
                  </a:lnTo>
                  <a:cubicBezTo>
                    <a:pt x="0" y="1272056"/>
                    <a:pt x="-1" y="1032444"/>
                    <a:pt x="-1" y="79283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6" name="Text Box 101"/>
            <p:cNvSpPr txBox="1">
              <a:spLocks noChangeArrowheads="1"/>
            </p:cNvSpPr>
            <p:nvPr/>
          </p:nvSpPr>
          <p:spPr bwMode="auto">
            <a:xfrm>
              <a:off x="3665608" y="4955026"/>
              <a:ext cx="573087" cy="276225"/>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sz="1400" b="1" dirty="0">
                  <a:solidFill>
                    <a:srgbClr val="326A89"/>
                  </a:solidFill>
                </a:rPr>
                <a:t>UTM</a:t>
              </a:r>
            </a:p>
          </p:txBody>
        </p:sp>
        <p:pic>
          <p:nvPicPr>
            <p:cNvPr id="6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8888" y="5957300"/>
              <a:ext cx="1290761" cy="29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06253" y="5795961"/>
              <a:ext cx="1273396" cy="29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8888" y="5634626"/>
              <a:ext cx="1279185" cy="29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4676" y="5473292"/>
              <a:ext cx="1273396" cy="29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8887" y="5311955"/>
              <a:ext cx="1273396" cy="29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464" y="5150629"/>
              <a:ext cx="1273396" cy="29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3" name="Picture 4"/>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7997483" y="4457739"/>
            <a:ext cx="531733" cy="33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4"/>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8118079" y="4602188"/>
            <a:ext cx="531733" cy="33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9"/>
          <p:cNvPicPr>
            <a:picLocks noChangeAspect="1" noChangeArrowheads="1"/>
          </p:cNvPicPr>
          <p:nvPr/>
        </p:nvPicPr>
        <p:blipFill rotWithShape="1">
          <a:blip r:embed="rId15">
            <a:extLst>
              <a:ext uri="{28A0092B-C50C-407E-A947-70E740481C1C}">
                <a14:useLocalDpi xmlns:a14="http://schemas.microsoft.com/office/drawing/2010/main" val="0"/>
              </a:ext>
            </a:extLst>
          </a:blip>
          <a:srcRect/>
          <a:stretch/>
        </p:blipFill>
        <p:spPr bwMode="auto">
          <a:xfrm>
            <a:off x="7677262" y="4561473"/>
            <a:ext cx="429505" cy="36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Text Box 101"/>
          <p:cNvSpPr txBox="1">
            <a:spLocks noChangeArrowheads="1"/>
          </p:cNvSpPr>
          <p:nvPr/>
        </p:nvSpPr>
        <p:spPr bwMode="auto">
          <a:xfrm>
            <a:off x="184082" y="4738477"/>
            <a:ext cx="1030287" cy="334962"/>
          </a:xfrm>
          <a:prstGeom prst="rect">
            <a:avLst/>
          </a:prstGeom>
          <a:noFill/>
          <a:ln w="9525">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dirty="0">
                <a:solidFill>
                  <a:srgbClr val="326A89"/>
                </a:solidFill>
              </a:rPr>
              <a:t>Internet</a:t>
            </a:r>
          </a:p>
        </p:txBody>
      </p:sp>
      <p:pic>
        <p:nvPicPr>
          <p:cNvPr id="77" name="Picture 11"/>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8396767" y="4532190"/>
            <a:ext cx="346251" cy="42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11"/>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8549167" y="4684590"/>
            <a:ext cx="346251" cy="42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9"/>
          <p:cNvPicPr>
            <a:picLocks noChangeAspect="1" noChangeArrowheads="1"/>
          </p:cNvPicPr>
          <p:nvPr/>
        </p:nvPicPr>
        <p:blipFill rotWithShape="1">
          <a:blip r:embed="rId15">
            <a:extLst>
              <a:ext uri="{28A0092B-C50C-407E-A947-70E740481C1C}">
                <a14:useLocalDpi xmlns:a14="http://schemas.microsoft.com/office/drawing/2010/main" val="0"/>
              </a:ext>
            </a:extLst>
          </a:blip>
          <a:srcRect/>
          <a:stretch/>
        </p:blipFill>
        <p:spPr bwMode="auto">
          <a:xfrm>
            <a:off x="7829662" y="4713873"/>
            <a:ext cx="429505" cy="36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9"/>
          <p:cNvPicPr>
            <a:picLocks noChangeAspect="1" noChangeArrowheads="1"/>
          </p:cNvPicPr>
          <p:nvPr/>
        </p:nvPicPr>
        <p:blipFill rotWithShape="1">
          <a:blip r:embed="rId15">
            <a:extLst>
              <a:ext uri="{28A0092B-C50C-407E-A947-70E740481C1C}">
                <a14:useLocalDpi xmlns:a14="http://schemas.microsoft.com/office/drawing/2010/main" val="0"/>
              </a:ext>
            </a:extLst>
          </a:blip>
          <a:srcRect/>
          <a:stretch/>
        </p:blipFill>
        <p:spPr bwMode="auto">
          <a:xfrm>
            <a:off x="7982062" y="4866273"/>
            <a:ext cx="429505" cy="36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4"/>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8262528" y="4778441"/>
            <a:ext cx="531733" cy="33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9332" y="5893872"/>
            <a:ext cx="9240893" cy="369332"/>
          </a:xfrm>
          <a:prstGeom prst="rect">
            <a:avLst/>
          </a:prstGeom>
          <a:noFill/>
        </p:spPr>
        <p:txBody>
          <a:bodyPr wrap="none" rtlCol="0">
            <a:spAutoFit/>
          </a:bodyPr>
          <a:lstStyle/>
          <a:p>
            <a:pPr algn="ctr"/>
            <a:r>
              <a:rPr lang="en-US" b="1" dirty="0" smtClean="0">
                <a:solidFill>
                  <a:srgbClr val="004E74"/>
                </a:solidFill>
                <a:latin typeface="Arial" pitchFamily="34" charset="0"/>
                <a:cs typeface="Arial" pitchFamily="34" charset="0"/>
              </a:rPr>
              <a:t>Only next generation security is architected for near real-time multi-gigabit speeds</a:t>
            </a:r>
          </a:p>
        </p:txBody>
      </p:sp>
    </p:spTree>
    <p:custDataLst>
      <p:tags r:id="rId1"/>
    </p:custDataLst>
    <p:extLst>
      <p:ext uri="{BB962C8B-B14F-4D97-AF65-F5344CB8AC3E}">
        <p14:creationId xmlns:p14="http://schemas.microsoft.com/office/powerpoint/2010/main" val="214946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10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42778" y="278563"/>
            <a:ext cx="8496300" cy="612775"/>
          </a:xfrm>
        </p:spPr>
        <p:txBody>
          <a:bodyPr>
            <a:normAutofit/>
          </a:bodyPr>
          <a:lstStyle/>
          <a:p>
            <a:r>
              <a:rPr lang="en-US" dirty="0"/>
              <a:t>4</a:t>
            </a:r>
            <a:r>
              <a:rPr lang="en-US" dirty="0" smtClean="0"/>
              <a:t>. </a:t>
            </a:r>
            <a:r>
              <a:rPr lang="en-US" u="sng" dirty="0" smtClean="0"/>
              <a:t>Integration</a:t>
            </a:r>
            <a:r>
              <a:rPr lang="en-US" dirty="0" smtClean="0"/>
              <a:t>: Data Center Designs Are Unique</a:t>
            </a:r>
          </a:p>
        </p:txBody>
      </p:sp>
      <p:sp>
        <p:nvSpPr>
          <p:cNvPr id="30722" name="Content Placeholder 4"/>
          <p:cNvSpPr>
            <a:spLocks noGrp="1"/>
          </p:cNvSpPr>
          <p:nvPr>
            <p:ph idx="1"/>
          </p:nvPr>
        </p:nvSpPr>
        <p:spPr>
          <a:xfrm>
            <a:off x="507578" y="3145974"/>
            <a:ext cx="8233193" cy="2824120"/>
          </a:xfrm>
        </p:spPr>
        <p:txBody>
          <a:bodyPr>
            <a:normAutofit/>
          </a:bodyPr>
          <a:lstStyle/>
          <a:p>
            <a:r>
              <a:rPr lang="en-US" b="1" dirty="0" smtClean="0">
                <a:solidFill>
                  <a:srgbClr val="004E74"/>
                </a:solidFill>
              </a:rPr>
              <a:t>Data centers are like snowflakes </a:t>
            </a:r>
            <a:r>
              <a:rPr lang="en-US" dirty="0" smtClean="0"/>
              <a:t>– their purpose and ingredients are similar all around the world</a:t>
            </a:r>
          </a:p>
          <a:p>
            <a:pPr lvl="1"/>
            <a:r>
              <a:rPr lang="en-US" dirty="0" smtClean="0"/>
              <a:t>Every data center has racks, servers, apps, storage, switches, routers, etc.</a:t>
            </a:r>
          </a:p>
          <a:p>
            <a:pPr>
              <a:spcBef>
                <a:spcPts val="2800"/>
              </a:spcBef>
            </a:pPr>
            <a:r>
              <a:rPr lang="en-US" dirty="0" smtClean="0"/>
              <a:t>Like snowflakes</a:t>
            </a:r>
            <a:r>
              <a:rPr lang="en-US" dirty="0"/>
              <a:t>, </a:t>
            </a:r>
            <a:r>
              <a:rPr lang="en-US" b="1" dirty="0">
                <a:solidFill>
                  <a:srgbClr val="004E74"/>
                </a:solidFill>
              </a:rPr>
              <a:t>every data center design is </a:t>
            </a:r>
            <a:r>
              <a:rPr lang="en-US" b="1" dirty="0" smtClean="0">
                <a:solidFill>
                  <a:srgbClr val="004E74"/>
                </a:solidFill>
              </a:rPr>
              <a:t>unique</a:t>
            </a:r>
            <a:endParaRPr lang="en-US" b="1" dirty="0">
              <a:solidFill>
                <a:srgbClr val="004E74"/>
              </a:solidFill>
            </a:endParaRPr>
          </a:p>
          <a:p>
            <a:pPr lvl="1"/>
            <a:r>
              <a:rPr lang="en-US" dirty="0" smtClean="0"/>
              <a:t>Usually were designed </a:t>
            </a:r>
            <a:r>
              <a:rPr lang="en-US" dirty="0"/>
              <a:t>with networking, </a:t>
            </a:r>
            <a:r>
              <a:rPr lang="en-US" b="1" dirty="0">
                <a:solidFill>
                  <a:schemeClr val="accent2"/>
                </a:solidFill>
              </a:rPr>
              <a:t>rather than </a:t>
            </a:r>
            <a:r>
              <a:rPr lang="en-US" b="1" dirty="0" smtClean="0">
                <a:solidFill>
                  <a:schemeClr val="accent2"/>
                </a:solidFill>
              </a:rPr>
              <a:t>security,</a:t>
            </a:r>
            <a:r>
              <a:rPr lang="en-US" dirty="0" smtClean="0"/>
              <a:t> </a:t>
            </a:r>
            <a:r>
              <a:rPr lang="en-US" dirty="0"/>
              <a:t>in </a:t>
            </a:r>
            <a:r>
              <a:rPr lang="en-US" dirty="0" smtClean="0"/>
              <a:t>mind</a:t>
            </a:r>
          </a:p>
          <a:p>
            <a:pPr lvl="1"/>
            <a:r>
              <a:rPr lang="en-US" dirty="0" smtClean="0"/>
              <a:t>The network </a:t>
            </a:r>
            <a:r>
              <a:rPr lang="en-US" dirty="0"/>
              <a:t>is the end-result of a series of past decisions and </a:t>
            </a:r>
            <a:r>
              <a:rPr lang="en-US" dirty="0" smtClean="0"/>
              <a:t>implementations</a:t>
            </a:r>
          </a:p>
          <a:p>
            <a:pPr lvl="1"/>
            <a:r>
              <a:rPr lang="en-US" dirty="0" smtClean="0"/>
              <a:t>It’s not feasible to ask the </a:t>
            </a:r>
            <a:r>
              <a:rPr lang="en-US" dirty="0"/>
              <a:t>d</a:t>
            </a:r>
            <a:r>
              <a:rPr lang="en-US" dirty="0" smtClean="0"/>
              <a:t>ata </a:t>
            </a:r>
            <a:r>
              <a:rPr lang="en-US" dirty="0"/>
              <a:t>c</a:t>
            </a:r>
            <a:r>
              <a:rPr lang="en-US" dirty="0" smtClean="0"/>
              <a:t>enter operations team to </a:t>
            </a:r>
            <a:r>
              <a:rPr lang="en-US" dirty="0"/>
              <a:t>change </a:t>
            </a:r>
            <a:r>
              <a:rPr lang="en-US" dirty="0" smtClean="0"/>
              <a:t>their design </a:t>
            </a:r>
            <a:r>
              <a:rPr lang="en-US" dirty="0"/>
              <a:t>to integrate </a:t>
            </a:r>
            <a:r>
              <a:rPr lang="en-US" dirty="0" smtClean="0"/>
              <a:t>security</a:t>
            </a:r>
          </a:p>
        </p:txBody>
      </p:sp>
      <p:sp>
        <p:nvSpPr>
          <p:cNvPr id="13" name="Slide Number Placeholder 3"/>
          <p:cNvSpPr>
            <a:spLocks noGrp="1"/>
          </p:cNvSpPr>
          <p:nvPr>
            <p:ph type="sldNum" sz="quarter" idx="12"/>
          </p:nvPr>
        </p:nvSpPr>
        <p:spPr>
          <a:xfrm>
            <a:off x="342778" y="6423387"/>
            <a:ext cx="2696079" cy="365125"/>
          </a:xfrm>
        </p:spPr>
        <p:txBody>
          <a:bodyPr/>
          <a:lstStyle/>
          <a:p>
            <a:fld id="{9C554286-7533-EE42-97A4-CEB8D6639D11}" type="slidenum">
              <a:rPr lang="en-US" smtClean="0"/>
              <a:pPr/>
              <a:t>18</a:t>
            </a:fld>
            <a:r>
              <a:rPr lang="en-US" smtClean="0"/>
              <a:t>  |  ©2013, Palo Alto Networks. Confidential and Proprietary. </a:t>
            </a:r>
            <a:endParaRPr lang="en-US" dirty="0"/>
          </a:p>
        </p:txBody>
      </p:sp>
      <p:pic>
        <p:nvPicPr>
          <p:cNvPr id="3" name="Picture 2"/>
          <p:cNvPicPr>
            <a:picLocks noChangeAspect="1"/>
          </p:cNvPicPr>
          <p:nvPr/>
        </p:nvPicPr>
        <p:blipFill>
          <a:blip r:embed="rId3">
            <a:alphaModFix/>
          </a:blip>
          <a:stretch>
            <a:fillRect/>
          </a:stretch>
        </p:blipFill>
        <p:spPr>
          <a:xfrm>
            <a:off x="4241921" y="1657421"/>
            <a:ext cx="1403350" cy="1403350"/>
          </a:xfrm>
          <a:prstGeom prst="rect">
            <a:avLst/>
          </a:prstGeom>
        </p:spPr>
      </p:pic>
      <p:pic>
        <p:nvPicPr>
          <p:cNvPr id="4" name="Picture 3"/>
          <p:cNvPicPr>
            <a:picLocks noChangeAspect="1"/>
          </p:cNvPicPr>
          <p:nvPr/>
        </p:nvPicPr>
        <p:blipFill>
          <a:blip r:embed="rId4">
            <a:alphaModFix/>
            <a:duotone>
              <a:schemeClr val="bg2">
                <a:shade val="45000"/>
                <a:satMod val="135000"/>
              </a:schemeClr>
              <a:prstClr val="white"/>
            </a:duotone>
          </a:blip>
          <a:stretch>
            <a:fillRect/>
          </a:stretch>
        </p:blipFill>
        <p:spPr>
          <a:xfrm>
            <a:off x="6034825" y="1503212"/>
            <a:ext cx="1403350" cy="1403350"/>
          </a:xfrm>
          <a:prstGeom prst="rect">
            <a:avLst/>
          </a:prstGeom>
        </p:spPr>
      </p:pic>
      <p:pic>
        <p:nvPicPr>
          <p:cNvPr id="5" name="Picture 4"/>
          <p:cNvPicPr>
            <a:picLocks noChangeAspect="1"/>
          </p:cNvPicPr>
          <p:nvPr/>
        </p:nvPicPr>
        <p:blipFill>
          <a:blip r:embed="rId5"/>
          <a:stretch>
            <a:fillRect/>
          </a:stretch>
        </p:blipFill>
        <p:spPr>
          <a:xfrm>
            <a:off x="924080" y="1463522"/>
            <a:ext cx="1403350" cy="1403350"/>
          </a:xfrm>
          <a:prstGeom prst="rect">
            <a:avLst/>
          </a:prstGeom>
        </p:spPr>
      </p:pic>
      <p:pic>
        <p:nvPicPr>
          <p:cNvPr id="6" name="Picture 5"/>
          <p:cNvPicPr>
            <a:picLocks noChangeAspect="1"/>
          </p:cNvPicPr>
          <p:nvPr/>
        </p:nvPicPr>
        <p:blipFill>
          <a:blip r:embed="rId6">
            <a:duotone>
              <a:schemeClr val="accent6">
                <a:shade val="45000"/>
                <a:satMod val="135000"/>
              </a:schemeClr>
              <a:prstClr val="white"/>
            </a:duotone>
          </a:blip>
          <a:stretch>
            <a:fillRect/>
          </a:stretch>
        </p:blipFill>
        <p:spPr>
          <a:xfrm>
            <a:off x="2598212" y="1170470"/>
            <a:ext cx="1403350" cy="1403350"/>
          </a:xfrm>
          <a:prstGeom prst="rect">
            <a:avLst/>
          </a:prstGeom>
        </p:spPr>
      </p:pic>
    </p:spTree>
    <p:extLst>
      <p:ext uri="{BB962C8B-B14F-4D97-AF65-F5344CB8AC3E}">
        <p14:creationId xmlns:p14="http://schemas.microsoft.com/office/powerpoint/2010/main" val="349485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44102" y="278563"/>
            <a:ext cx="8496300" cy="612775"/>
          </a:xfrm>
        </p:spPr>
        <p:txBody>
          <a:bodyPr>
            <a:normAutofit/>
          </a:bodyPr>
          <a:lstStyle/>
          <a:p>
            <a:r>
              <a:rPr lang="en-US" dirty="0" smtClean="0"/>
              <a:t>Integrate With Existing Data Center Architectures</a:t>
            </a:r>
          </a:p>
        </p:txBody>
      </p:sp>
      <p:sp>
        <p:nvSpPr>
          <p:cNvPr id="30722" name="Content Placeholder 4"/>
          <p:cNvSpPr>
            <a:spLocks noGrp="1"/>
          </p:cNvSpPr>
          <p:nvPr>
            <p:ph idx="1"/>
          </p:nvPr>
        </p:nvSpPr>
        <p:spPr>
          <a:xfrm>
            <a:off x="467894" y="4004901"/>
            <a:ext cx="8233193" cy="1508688"/>
          </a:xfrm>
        </p:spPr>
        <p:txBody>
          <a:bodyPr>
            <a:noAutofit/>
          </a:bodyPr>
          <a:lstStyle/>
          <a:p>
            <a:pPr>
              <a:spcBef>
                <a:spcPts val="1000"/>
              </a:spcBef>
            </a:pPr>
            <a:r>
              <a:rPr lang="en-US" sz="1600" dirty="0" smtClean="0"/>
              <a:t>Tap into existing switching infrastructure for traffic visibility, or to audit your network</a:t>
            </a:r>
          </a:p>
          <a:p>
            <a:pPr>
              <a:spcBef>
                <a:spcPts val="1000"/>
              </a:spcBef>
            </a:pPr>
            <a:r>
              <a:rPr lang="en-US" sz="1600" dirty="0" smtClean="0"/>
              <a:t>Slip into existing topology without reallocating addresses or redesigning your network</a:t>
            </a:r>
          </a:p>
          <a:p>
            <a:pPr>
              <a:spcBef>
                <a:spcPts val="1000"/>
              </a:spcBef>
            </a:pPr>
            <a:r>
              <a:rPr lang="en-US" sz="1600" dirty="0"/>
              <a:t>Securely segment 2 or more networks, ideal for </a:t>
            </a:r>
            <a:r>
              <a:rPr lang="en-US" sz="1600" dirty="0" smtClean="0"/>
              <a:t>security between </a:t>
            </a:r>
            <a:r>
              <a:rPr lang="en-US" sz="1600" dirty="0"/>
              <a:t>VLANs</a:t>
            </a:r>
          </a:p>
          <a:p>
            <a:pPr>
              <a:spcBef>
                <a:spcPts val="1000"/>
              </a:spcBef>
            </a:pPr>
            <a:r>
              <a:rPr lang="en-US" sz="1600" dirty="0" smtClean="0"/>
              <a:t>Replace existing legacy security with a next-generation security, when you’re ready</a:t>
            </a:r>
          </a:p>
        </p:txBody>
      </p:sp>
      <p:sp>
        <p:nvSpPr>
          <p:cNvPr id="13" name="Slide Number Placeholder 3"/>
          <p:cNvSpPr>
            <a:spLocks noGrp="1"/>
          </p:cNvSpPr>
          <p:nvPr>
            <p:ph type="sldNum" sz="quarter" idx="12"/>
          </p:nvPr>
        </p:nvSpPr>
        <p:spPr>
          <a:xfrm>
            <a:off x="342778" y="6423387"/>
            <a:ext cx="2696079" cy="365125"/>
          </a:xfrm>
        </p:spPr>
        <p:txBody>
          <a:bodyPr/>
          <a:lstStyle/>
          <a:p>
            <a:fld id="{9C554286-7533-EE42-97A4-CEB8D6639D11}" type="slidenum">
              <a:rPr lang="en-US" smtClean="0"/>
              <a:pPr/>
              <a:t>19</a:t>
            </a:fld>
            <a:r>
              <a:rPr lang="en-US" smtClean="0"/>
              <a:t>  |  ©2013, Palo Alto Networks. Confidential and Proprietary. </a:t>
            </a:r>
            <a:endParaRPr lang="en-US" dirty="0"/>
          </a:p>
        </p:txBody>
      </p:sp>
      <p:grpSp>
        <p:nvGrpSpPr>
          <p:cNvPr id="7" name="Group 6"/>
          <p:cNvGrpSpPr/>
          <p:nvPr/>
        </p:nvGrpSpPr>
        <p:grpSpPr>
          <a:xfrm>
            <a:off x="236090" y="1117979"/>
            <a:ext cx="2153883" cy="2706624"/>
            <a:chOff x="87260" y="1180854"/>
            <a:chExt cx="2153883" cy="2706624"/>
          </a:xfrm>
        </p:grpSpPr>
        <p:sp>
          <p:nvSpPr>
            <p:cNvPr id="2" name="Rounded Rectangle 1"/>
            <p:cNvSpPr/>
            <p:nvPr/>
          </p:nvSpPr>
          <p:spPr>
            <a:xfrm>
              <a:off x="181184" y="1180854"/>
              <a:ext cx="1975104" cy="2706624"/>
            </a:xfrm>
            <a:prstGeom prst="round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3" name="TextBox 2"/>
            <p:cNvSpPr txBox="1"/>
            <p:nvPr/>
          </p:nvSpPr>
          <p:spPr>
            <a:xfrm>
              <a:off x="87260" y="1187918"/>
              <a:ext cx="2153883" cy="306546"/>
            </a:xfrm>
            <a:prstGeom prst="rect">
              <a:avLst/>
            </a:prstGeom>
            <a:noFill/>
          </p:spPr>
          <p:txBody>
            <a:bodyPr wrap="square" rtlCol="0">
              <a:spAutoFit/>
            </a:bodyPr>
            <a:lstStyle/>
            <a:p>
              <a:pPr algn="ctr"/>
              <a:r>
                <a:rPr lang="en-US" dirty="0" smtClean="0">
                  <a:solidFill>
                    <a:schemeClr val="tx1">
                      <a:lumMod val="65000"/>
                      <a:lumOff val="35000"/>
                    </a:schemeClr>
                  </a:solidFill>
                  <a:latin typeface="Arial" pitchFamily="34" charset="0"/>
                  <a:cs typeface="Arial" pitchFamily="34" charset="0"/>
                </a:rPr>
                <a:t>Tap Mode</a:t>
              </a:r>
            </a:p>
          </p:txBody>
        </p:sp>
        <p:cxnSp>
          <p:nvCxnSpPr>
            <p:cNvPr id="24" name="Straight Arrow Connector 23"/>
            <p:cNvCxnSpPr/>
            <p:nvPr/>
          </p:nvCxnSpPr>
          <p:spPr bwMode="auto">
            <a:xfrm flipV="1">
              <a:off x="619456" y="1871732"/>
              <a:ext cx="266597" cy="249417"/>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bwMode="auto">
            <a:xfrm flipH="1" flipV="1">
              <a:off x="1137992" y="1871732"/>
              <a:ext cx="189113" cy="252614"/>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5124"/>
            <a:stretch/>
          </p:blipFill>
          <p:spPr bwMode="auto">
            <a:xfrm>
              <a:off x="556701" y="1592616"/>
              <a:ext cx="841483" cy="41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Straight Arrow Connector 45"/>
            <p:cNvCxnSpPr/>
            <p:nvPr/>
          </p:nvCxnSpPr>
          <p:spPr bwMode="auto">
            <a:xfrm flipV="1">
              <a:off x="619456" y="2174983"/>
              <a:ext cx="0" cy="1352036"/>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1" name="Straight Arrow Connector 50"/>
            <p:cNvCxnSpPr/>
            <p:nvPr/>
          </p:nvCxnSpPr>
          <p:spPr bwMode="auto">
            <a:xfrm flipV="1">
              <a:off x="1327105" y="2174983"/>
              <a:ext cx="0" cy="1352036"/>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30725" name="Group 30724"/>
            <p:cNvGrpSpPr/>
            <p:nvPr/>
          </p:nvGrpSpPr>
          <p:grpSpPr>
            <a:xfrm>
              <a:off x="308488" y="3215323"/>
              <a:ext cx="1707510" cy="598881"/>
              <a:chOff x="773146" y="3662927"/>
              <a:chExt cx="2057242" cy="721544"/>
            </a:xfrm>
          </p:grpSpPr>
          <p:sp>
            <p:nvSpPr>
              <p:cNvPr id="30" name="Oval 29"/>
              <p:cNvSpPr/>
              <p:nvPr/>
            </p:nvSpPr>
            <p:spPr>
              <a:xfrm>
                <a:off x="773146" y="3840119"/>
                <a:ext cx="2057242" cy="53961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pic>
            <p:nvPicPr>
              <p:cNvPr id="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155080" y="3662927"/>
                <a:ext cx="32385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34059" y="3765972"/>
                <a:ext cx="456347" cy="42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462714" y="3662927"/>
                <a:ext cx="50786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73026" y="3751341"/>
                <a:ext cx="32385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52005" y="3854386"/>
                <a:ext cx="456347" cy="42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580660" y="3751341"/>
                <a:ext cx="50786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390972" y="3854521"/>
                <a:ext cx="32385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9951" y="3957566"/>
                <a:ext cx="456347" cy="42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698606" y="3854521"/>
                <a:ext cx="50786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2" name="Straight Arrow Connector 51"/>
            <p:cNvCxnSpPr/>
            <p:nvPr/>
          </p:nvCxnSpPr>
          <p:spPr bwMode="auto">
            <a:xfrm flipH="1">
              <a:off x="582042" y="2166812"/>
              <a:ext cx="794224" cy="0"/>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7" name="Straight Arrow Connector 56"/>
            <p:cNvCxnSpPr/>
            <p:nvPr/>
          </p:nvCxnSpPr>
          <p:spPr bwMode="auto">
            <a:xfrm flipH="1">
              <a:off x="582042" y="2542520"/>
              <a:ext cx="794224" cy="0"/>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58" name="Straight Arrow Connector 57"/>
            <p:cNvCxnSpPr/>
            <p:nvPr/>
          </p:nvCxnSpPr>
          <p:spPr bwMode="auto">
            <a:xfrm flipH="1">
              <a:off x="582042" y="2888911"/>
              <a:ext cx="794224" cy="0"/>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092" y="2088468"/>
              <a:ext cx="326728" cy="13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2"/>
            <p:cNvPicPr>
              <a:picLocks noChangeAspect="1" noChangeArrowheads="1"/>
            </p:cNvPicPr>
            <p:nvPr/>
          </p:nvPicPr>
          <p:blipFill rotWithShape="1">
            <a:blip r:embed="rId9">
              <a:extLst>
                <a:ext uri="{28A0092B-C50C-407E-A947-70E740481C1C}">
                  <a14:useLocalDpi xmlns:a14="http://schemas.microsoft.com/office/drawing/2010/main" val="0"/>
                </a:ext>
              </a:extLst>
            </a:blip>
            <a:srcRect t="11288" b="34217"/>
            <a:stretch/>
          </p:blipFill>
          <p:spPr bwMode="auto">
            <a:xfrm>
              <a:off x="352860" y="2382591"/>
              <a:ext cx="533194" cy="29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3926" y="2088468"/>
              <a:ext cx="326728" cy="13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p:cNvPicPr>
              <a:picLocks noChangeAspect="1" noChangeArrowheads="1"/>
            </p:cNvPicPr>
            <p:nvPr/>
          </p:nvPicPr>
          <p:blipFill rotWithShape="1">
            <a:blip r:embed="rId9">
              <a:extLst>
                <a:ext uri="{28A0092B-C50C-407E-A947-70E740481C1C}">
                  <a14:useLocalDpi xmlns:a14="http://schemas.microsoft.com/office/drawing/2010/main" val="0"/>
                </a:ext>
              </a:extLst>
            </a:blip>
            <a:srcRect t="11288" b="34217"/>
            <a:stretch/>
          </p:blipFill>
          <p:spPr bwMode="auto">
            <a:xfrm>
              <a:off x="1060693" y="2382591"/>
              <a:ext cx="533194" cy="29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Straight Arrow Connector 59"/>
            <p:cNvCxnSpPr/>
            <p:nvPr/>
          </p:nvCxnSpPr>
          <p:spPr bwMode="auto">
            <a:xfrm flipH="1" flipV="1">
              <a:off x="688264" y="2888911"/>
              <a:ext cx="1011753" cy="221386"/>
            </a:xfrm>
            <a:prstGeom prst="straightConnector1">
              <a:avLst/>
            </a:prstGeom>
            <a:ln w="34925" cmpd="sng">
              <a:solidFill>
                <a:schemeClr val="bg2"/>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62" name="Straight Arrow Connector 61"/>
            <p:cNvCxnSpPr/>
            <p:nvPr/>
          </p:nvCxnSpPr>
          <p:spPr bwMode="auto">
            <a:xfrm flipH="1" flipV="1">
              <a:off x="1398185" y="2888912"/>
              <a:ext cx="348399" cy="151961"/>
            </a:xfrm>
            <a:prstGeom prst="straightConnector1">
              <a:avLst/>
            </a:prstGeom>
            <a:ln w="34925" cmpd="sng">
              <a:solidFill>
                <a:schemeClr val="bg2"/>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pic>
          <p:nvPicPr>
            <p:cNvPr id="1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9433" y="3024666"/>
              <a:ext cx="648161" cy="17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159" y="2793886"/>
              <a:ext cx="378595" cy="1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7992" y="2793886"/>
              <a:ext cx="378595" cy="1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6770332" y="1117979"/>
            <a:ext cx="2153883" cy="2706624"/>
            <a:chOff x="6919162" y="1180854"/>
            <a:chExt cx="2153883" cy="2706624"/>
          </a:xfrm>
        </p:grpSpPr>
        <p:sp>
          <p:nvSpPr>
            <p:cNvPr id="23" name="Rounded Rectangle 22"/>
            <p:cNvSpPr/>
            <p:nvPr/>
          </p:nvSpPr>
          <p:spPr>
            <a:xfrm>
              <a:off x="7013086" y="1180854"/>
              <a:ext cx="1975104" cy="2706624"/>
            </a:xfrm>
            <a:prstGeom prst="round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94" name="TextBox 93"/>
            <p:cNvSpPr txBox="1"/>
            <p:nvPr/>
          </p:nvSpPr>
          <p:spPr>
            <a:xfrm>
              <a:off x="6919162" y="1187918"/>
              <a:ext cx="2153883" cy="306546"/>
            </a:xfrm>
            <a:prstGeom prst="rect">
              <a:avLst/>
            </a:prstGeom>
            <a:noFill/>
          </p:spPr>
          <p:txBody>
            <a:bodyPr wrap="square" rtlCol="0">
              <a:spAutoFit/>
            </a:bodyPr>
            <a:lstStyle/>
            <a:p>
              <a:pPr algn="ctr"/>
              <a:r>
                <a:rPr lang="en-US" dirty="0" smtClean="0">
                  <a:solidFill>
                    <a:schemeClr val="tx1">
                      <a:lumMod val="65000"/>
                      <a:lumOff val="35000"/>
                    </a:schemeClr>
                  </a:solidFill>
                  <a:latin typeface="Arial" pitchFamily="34" charset="0"/>
                  <a:cs typeface="Arial" pitchFamily="34" charset="0"/>
                </a:rPr>
                <a:t>Layer 3 Mode</a:t>
              </a:r>
            </a:p>
          </p:txBody>
        </p:sp>
        <p:cxnSp>
          <p:nvCxnSpPr>
            <p:cNvPr id="95" name="Straight Arrow Connector 94"/>
            <p:cNvCxnSpPr/>
            <p:nvPr/>
          </p:nvCxnSpPr>
          <p:spPr bwMode="auto">
            <a:xfrm flipV="1">
              <a:off x="7583870" y="1871732"/>
              <a:ext cx="266597" cy="249417"/>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96" name="Straight Arrow Connector 95"/>
            <p:cNvCxnSpPr/>
            <p:nvPr/>
          </p:nvCxnSpPr>
          <p:spPr bwMode="auto">
            <a:xfrm flipH="1" flipV="1">
              <a:off x="8102406" y="1871732"/>
              <a:ext cx="189113" cy="252614"/>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9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5124"/>
            <a:stretch/>
          </p:blipFill>
          <p:spPr bwMode="auto">
            <a:xfrm>
              <a:off x="7521115" y="1592616"/>
              <a:ext cx="841483" cy="41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8" name="Straight Arrow Connector 97"/>
            <p:cNvCxnSpPr/>
            <p:nvPr/>
          </p:nvCxnSpPr>
          <p:spPr bwMode="auto">
            <a:xfrm flipV="1">
              <a:off x="7583870" y="2174983"/>
              <a:ext cx="0" cy="1352036"/>
            </a:xfrm>
            <a:prstGeom prst="straightConnector1">
              <a:avLst/>
            </a:prstGeom>
            <a:ln w="34925" cmpd="sng">
              <a:solidFill>
                <a:schemeClr val="bg2"/>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99" name="Straight Arrow Connector 98"/>
            <p:cNvCxnSpPr/>
            <p:nvPr/>
          </p:nvCxnSpPr>
          <p:spPr bwMode="auto">
            <a:xfrm flipV="1">
              <a:off x="8291519" y="2174983"/>
              <a:ext cx="0" cy="1352036"/>
            </a:xfrm>
            <a:prstGeom prst="straightConnector1">
              <a:avLst/>
            </a:prstGeom>
            <a:ln w="34925" cmpd="sng">
              <a:solidFill>
                <a:schemeClr val="bg2"/>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grpSp>
          <p:nvGrpSpPr>
            <p:cNvPr id="100" name="Group 99"/>
            <p:cNvGrpSpPr/>
            <p:nvPr/>
          </p:nvGrpSpPr>
          <p:grpSpPr>
            <a:xfrm>
              <a:off x="7130462" y="3215323"/>
              <a:ext cx="1707510" cy="598881"/>
              <a:chOff x="773146" y="3662927"/>
              <a:chExt cx="2057242" cy="721544"/>
            </a:xfrm>
          </p:grpSpPr>
          <p:sp>
            <p:nvSpPr>
              <p:cNvPr id="101" name="Oval 100"/>
              <p:cNvSpPr/>
              <p:nvPr/>
            </p:nvSpPr>
            <p:spPr>
              <a:xfrm>
                <a:off x="773146" y="3840119"/>
                <a:ext cx="2057242" cy="53961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pic>
            <p:nvPicPr>
              <p:cNvPr id="10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155080" y="3662927"/>
                <a:ext cx="32385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34059" y="3765972"/>
                <a:ext cx="456347" cy="42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462714" y="3662927"/>
                <a:ext cx="50786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73026" y="3751341"/>
                <a:ext cx="32385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52005" y="3854386"/>
                <a:ext cx="456347" cy="42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580660" y="3751341"/>
                <a:ext cx="50786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390972" y="3854521"/>
                <a:ext cx="32385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9951" y="3957566"/>
                <a:ext cx="456347" cy="42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698606" y="3854521"/>
                <a:ext cx="50786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1" name="Straight Arrow Connector 110"/>
            <p:cNvCxnSpPr/>
            <p:nvPr/>
          </p:nvCxnSpPr>
          <p:spPr bwMode="auto">
            <a:xfrm flipH="1">
              <a:off x="7546456" y="2166812"/>
              <a:ext cx="794224" cy="0"/>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12" name="Straight Arrow Connector 111"/>
            <p:cNvCxnSpPr/>
            <p:nvPr/>
          </p:nvCxnSpPr>
          <p:spPr bwMode="auto">
            <a:xfrm flipH="1">
              <a:off x="7546456" y="2542520"/>
              <a:ext cx="794224" cy="0"/>
            </a:xfrm>
            <a:prstGeom prst="straightConnector1">
              <a:avLst/>
            </a:prstGeom>
            <a:ln w="34925" cmpd="sng">
              <a:solidFill>
                <a:schemeClr val="bg2"/>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113" name="Straight Arrow Connector 112"/>
            <p:cNvCxnSpPr/>
            <p:nvPr/>
          </p:nvCxnSpPr>
          <p:spPr bwMode="auto">
            <a:xfrm flipH="1">
              <a:off x="7546456" y="2931756"/>
              <a:ext cx="794224" cy="0"/>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1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0506" y="2088468"/>
              <a:ext cx="326728" cy="13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340" y="2088468"/>
              <a:ext cx="326728" cy="13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1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4063" y="2463471"/>
              <a:ext cx="560778" cy="14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4573" y="2836731"/>
              <a:ext cx="378595" cy="1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2406" y="2836731"/>
              <a:ext cx="378595" cy="1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 name="Picture 1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14216" y="2463471"/>
              <a:ext cx="560778" cy="14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0" name="Rounded Rectangle 139"/>
          <p:cNvSpPr/>
          <p:nvPr/>
        </p:nvSpPr>
        <p:spPr>
          <a:xfrm>
            <a:off x="506117" y="5615941"/>
            <a:ext cx="8131767" cy="693334"/>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1600" dirty="0" smtClean="0">
                <a:solidFill>
                  <a:schemeClr val="tx1">
                    <a:lumMod val="65000"/>
                    <a:lumOff val="35000"/>
                  </a:schemeClr>
                </a:solidFill>
                <a:latin typeface="Arial" pitchFamily="34" charset="0"/>
                <a:cs typeface="Arial" pitchFamily="34" charset="0"/>
              </a:rPr>
              <a:t>Must speak the language of the network:</a:t>
            </a:r>
          </a:p>
          <a:p>
            <a:pPr algn="ctr">
              <a:spcBef>
                <a:spcPts val="600"/>
              </a:spcBef>
            </a:pPr>
            <a:r>
              <a:rPr lang="en-US" sz="1600" b="1" dirty="0" smtClean="0">
                <a:solidFill>
                  <a:srgbClr val="006595"/>
                </a:solidFill>
                <a:latin typeface="Arial" pitchFamily="34" charset="0"/>
                <a:cs typeface="Arial" pitchFamily="34" charset="0"/>
              </a:rPr>
              <a:t>OSPF    RIP    BGP    PBF   PIM-SM/SMM    IGMP    IPv6    NAT    VLAN    HA    </a:t>
            </a:r>
            <a:r>
              <a:rPr lang="en-US" sz="1600" b="1" dirty="0" err="1" smtClean="0">
                <a:solidFill>
                  <a:srgbClr val="006595"/>
                </a:solidFill>
                <a:latin typeface="Arial" pitchFamily="34" charset="0"/>
                <a:cs typeface="Arial" pitchFamily="34" charset="0"/>
              </a:rPr>
              <a:t>QoS</a:t>
            </a:r>
            <a:endParaRPr lang="en-US" sz="1600" b="1" dirty="0" smtClean="0">
              <a:solidFill>
                <a:srgbClr val="006595"/>
              </a:solidFill>
              <a:latin typeface="Arial" pitchFamily="34" charset="0"/>
              <a:cs typeface="Arial" pitchFamily="34" charset="0"/>
            </a:endParaRPr>
          </a:p>
        </p:txBody>
      </p:sp>
      <p:grpSp>
        <p:nvGrpSpPr>
          <p:cNvPr id="8" name="Group 7"/>
          <p:cNvGrpSpPr/>
          <p:nvPr/>
        </p:nvGrpSpPr>
        <p:grpSpPr>
          <a:xfrm>
            <a:off x="2414171" y="1117979"/>
            <a:ext cx="2153883" cy="2706624"/>
            <a:chOff x="2323294" y="1180854"/>
            <a:chExt cx="2153883" cy="2706624"/>
          </a:xfrm>
        </p:grpSpPr>
        <p:sp>
          <p:nvSpPr>
            <p:cNvPr id="22" name="Rounded Rectangle 21"/>
            <p:cNvSpPr/>
            <p:nvPr/>
          </p:nvSpPr>
          <p:spPr>
            <a:xfrm>
              <a:off x="2417218" y="1180854"/>
              <a:ext cx="1975104" cy="2706624"/>
            </a:xfrm>
            <a:prstGeom prst="round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65" name="TextBox 64"/>
            <p:cNvSpPr txBox="1"/>
            <p:nvPr/>
          </p:nvSpPr>
          <p:spPr>
            <a:xfrm>
              <a:off x="2323294" y="1186860"/>
              <a:ext cx="2153883" cy="306546"/>
            </a:xfrm>
            <a:prstGeom prst="rect">
              <a:avLst/>
            </a:prstGeom>
            <a:noFill/>
          </p:spPr>
          <p:txBody>
            <a:bodyPr wrap="square" rtlCol="0">
              <a:spAutoFit/>
            </a:bodyPr>
            <a:lstStyle/>
            <a:p>
              <a:pPr algn="ctr"/>
              <a:r>
                <a:rPr lang="en-US" dirty="0" smtClean="0">
                  <a:solidFill>
                    <a:schemeClr val="tx1">
                      <a:lumMod val="65000"/>
                      <a:lumOff val="35000"/>
                    </a:schemeClr>
                  </a:solidFill>
                  <a:latin typeface="Arial" pitchFamily="34" charset="0"/>
                  <a:cs typeface="Arial" pitchFamily="34" charset="0"/>
                </a:rPr>
                <a:t>Vwire Mode</a:t>
              </a:r>
            </a:p>
          </p:txBody>
        </p:sp>
        <p:cxnSp>
          <p:nvCxnSpPr>
            <p:cNvPr id="66" name="Straight Arrow Connector 65"/>
            <p:cNvCxnSpPr/>
            <p:nvPr/>
          </p:nvCxnSpPr>
          <p:spPr bwMode="auto">
            <a:xfrm flipV="1">
              <a:off x="3005142" y="1870674"/>
              <a:ext cx="266597" cy="249417"/>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67" name="Straight Arrow Connector 66"/>
            <p:cNvCxnSpPr/>
            <p:nvPr/>
          </p:nvCxnSpPr>
          <p:spPr bwMode="auto">
            <a:xfrm flipH="1" flipV="1">
              <a:off x="3523678" y="1870674"/>
              <a:ext cx="189113" cy="252614"/>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6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5124"/>
            <a:stretch/>
          </p:blipFill>
          <p:spPr bwMode="auto">
            <a:xfrm>
              <a:off x="2942386" y="1591557"/>
              <a:ext cx="841483" cy="41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Straight Arrow Connector 68"/>
            <p:cNvCxnSpPr/>
            <p:nvPr/>
          </p:nvCxnSpPr>
          <p:spPr bwMode="auto">
            <a:xfrm flipV="1">
              <a:off x="3005177" y="2173926"/>
              <a:ext cx="0" cy="367536"/>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70" name="Straight Arrow Connector 69"/>
            <p:cNvCxnSpPr/>
            <p:nvPr/>
          </p:nvCxnSpPr>
          <p:spPr bwMode="auto">
            <a:xfrm flipV="1">
              <a:off x="3712791" y="2173926"/>
              <a:ext cx="0" cy="368594"/>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p:nvPr/>
          </p:nvCxnSpPr>
          <p:spPr bwMode="auto">
            <a:xfrm flipH="1">
              <a:off x="2967728" y="2165754"/>
              <a:ext cx="794224" cy="0"/>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83" name="Straight Arrow Connector 82"/>
            <p:cNvCxnSpPr/>
            <p:nvPr/>
          </p:nvCxnSpPr>
          <p:spPr bwMode="auto">
            <a:xfrm flipH="1">
              <a:off x="2967728" y="2541462"/>
              <a:ext cx="794224" cy="0"/>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p:nvPr/>
          </p:nvCxnSpPr>
          <p:spPr bwMode="auto">
            <a:xfrm flipH="1">
              <a:off x="2967728" y="3124909"/>
              <a:ext cx="794224" cy="0"/>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8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1778" y="2087409"/>
              <a:ext cx="326728" cy="13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611" y="2087409"/>
              <a:ext cx="326728" cy="13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4" name="Straight Arrow Connector 123"/>
            <p:cNvCxnSpPr/>
            <p:nvPr/>
          </p:nvCxnSpPr>
          <p:spPr bwMode="auto">
            <a:xfrm flipH="1">
              <a:off x="2968893" y="2839774"/>
              <a:ext cx="794224" cy="0"/>
            </a:xfrm>
            <a:prstGeom prst="straightConnector1">
              <a:avLst/>
            </a:prstGeom>
            <a:ln w="34925" cmpd="sng">
              <a:solidFill>
                <a:schemeClr val="bg2"/>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129" name="Straight Arrow Connector 128"/>
            <p:cNvCxnSpPr/>
            <p:nvPr/>
          </p:nvCxnSpPr>
          <p:spPr bwMode="auto">
            <a:xfrm flipV="1">
              <a:off x="3002542" y="3104409"/>
              <a:ext cx="0" cy="367536"/>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30" name="Straight Arrow Connector 129"/>
            <p:cNvCxnSpPr/>
            <p:nvPr/>
          </p:nvCxnSpPr>
          <p:spPr bwMode="auto">
            <a:xfrm flipV="1">
              <a:off x="3712791" y="3104409"/>
              <a:ext cx="0" cy="368594"/>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31" name="Straight Arrow Connector 130"/>
            <p:cNvCxnSpPr/>
            <p:nvPr/>
          </p:nvCxnSpPr>
          <p:spPr bwMode="auto">
            <a:xfrm flipV="1">
              <a:off x="3002542" y="2587213"/>
              <a:ext cx="0" cy="544707"/>
            </a:xfrm>
            <a:prstGeom prst="straightConnector1">
              <a:avLst/>
            </a:prstGeom>
            <a:ln w="34925" cmpd="sng">
              <a:solidFill>
                <a:schemeClr val="bg2"/>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132" name="Straight Arrow Connector 131"/>
            <p:cNvCxnSpPr/>
            <p:nvPr/>
          </p:nvCxnSpPr>
          <p:spPr bwMode="auto">
            <a:xfrm flipH="1" flipV="1">
              <a:off x="3712863" y="2587214"/>
              <a:ext cx="184" cy="544706"/>
            </a:xfrm>
            <a:prstGeom prst="straightConnector1">
              <a:avLst/>
            </a:prstGeom>
            <a:ln w="34925" cmpd="sng">
              <a:solidFill>
                <a:schemeClr val="bg2"/>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pic>
          <p:nvPicPr>
            <p:cNvPr id="86" name="Picture 12"/>
            <p:cNvPicPr>
              <a:picLocks noChangeAspect="1" noChangeArrowheads="1"/>
            </p:cNvPicPr>
            <p:nvPr/>
          </p:nvPicPr>
          <p:blipFill rotWithShape="1">
            <a:blip r:embed="rId9">
              <a:extLst>
                <a:ext uri="{28A0092B-C50C-407E-A947-70E740481C1C}">
                  <a14:useLocalDpi xmlns:a14="http://schemas.microsoft.com/office/drawing/2010/main" val="0"/>
                </a:ext>
              </a:extLst>
            </a:blip>
            <a:srcRect t="11288" b="34217"/>
            <a:stretch/>
          </p:blipFill>
          <p:spPr bwMode="auto">
            <a:xfrm>
              <a:off x="2738545" y="2381533"/>
              <a:ext cx="533194" cy="29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12"/>
            <p:cNvPicPr>
              <a:picLocks noChangeAspect="1" noChangeArrowheads="1"/>
            </p:cNvPicPr>
            <p:nvPr/>
          </p:nvPicPr>
          <p:blipFill rotWithShape="1">
            <a:blip r:embed="rId9">
              <a:extLst>
                <a:ext uri="{28A0092B-C50C-407E-A947-70E740481C1C}">
                  <a14:useLocalDpi xmlns:a14="http://schemas.microsoft.com/office/drawing/2010/main" val="0"/>
                </a:ext>
              </a:extLst>
            </a:blip>
            <a:srcRect t="11288" b="34217"/>
            <a:stretch/>
          </p:blipFill>
          <p:spPr bwMode="auto">
            <a:xfrm>
              <a:off x="3446378" y="2381533"/>
              <a:ext cx="533194" cy="29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5844" y="3029884"/>
              <a:ext cx="378595" cy="1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3678" y="3029884"/>
              <a:ext cx="378595" cy="1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1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3098" y="2760725"/>
              <a:ext cx="560778" cy="14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6" name="Picture 1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2690" y="2760725"/>
              <a:ext cx="560778" cy="14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oup 70"/>
            <p:cNvGrpSpPr/>
            <p:nvPr/>
          </p:nvGrpSpPr>
          <p:grpSpPr>
            <a:xfrm>
              <a:off x="2551734" y="3214265"/>
              <a:ext cx="1707510" cy="598881"/>
              <a:chOff x="773146" y="3662927"/>
              <a:chExt cx="2057242" cy="721544"/>
            </a:xfrm>
          </p:grpSpPr>
          <p:sp>
            <p:nvSpPr>
              <p:cNvPr id="72" name="Oval 71"/>
              <p:cNvSpPr/>
              <p:nvPr/>
            </p:nvSpPr>
            <p:spPr>
              <a:xfrm>
                <a:off x="773146" y="3840119"/>
                <a:ext cx="2057242" cy="53961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pic>
            <p:nvPicPr>
              <p:cNvPr id="7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155080" y="3662927"/>
                <a:ext cx="32385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834059" y="3765972"/>
                <a:ext cx="456347" cy="42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462714" y="3662927"/>
                <a:ext cx="50786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73026" y="3751341"/>
                <a:ext cx="32385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52005" y="3854386"/>
                <a:ext cx="456347" cy="42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580660" y="3751341"/>
                <a:ext cx="50786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390972" y="3854521"/>
                <a:ext cx="32385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69951" y="3957566"/>
                <a:ext cx="456347" cy="42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698606" y="3854521"/>
                <a:ext cx="507869" cy="52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0733" name="Group 30732"/>
          <p:cNvGrpSpPr/>
          <p:nvPr/>
        </p:nvGrpSpPr>
        <p:grpSpPr>
          <a:xfrm>
            <a:off x="4592252" y="1117979"/>
            <a:ext cx="2153883" cy="2706624"/>
            <a:chOff x="10656917" y="1117979"/>
            <a:chExt cx="2153883" cy="2706624"/>
          </a:xfrm>
        </p:grpSpPr>
        <p:sp>
          <p:nvSpPr>
            <p:cNvPr id="164" name="Rounded Rectangle 163"/>
            <p:cNvSpPr/>
            <p:nvPr/>
          </p:nvSpPr>
          <p:spPr>
            <a:xfrm>
              <a:off x="10746306" y="1117979"/>
              <a:ext cx="1975104" cy="2706624"/>
            </a:xfrm>
            <a:prstGeom prst="round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cxnSp>
          <p:nvCxnSpPr>
            <p:cNvPr id="172" name="Straight Arrow Connector 171"/>
            <p:cNvCxnSpPr/>
            <p:nvPr/>
          </p:nvCxnSpPr>
          <p:spPr bwMode="auto">
            <a:xfrm flipV="1">
              <a:off x="11733858" y="1808857"/>
              <a:ext cx="0" cy="1534889"/>
            </a:xfrm>
            <a:prstGeom prst="straightConnector1">
              <a:avLst/>
            </a:prstGeom>
            <a:ln w="34925" cmpd="sng">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7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0494" y="2037847"/>
              <a:ext cx="326728" cy="13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44561" y="2769160"/>
              <a:ext cx="378595" cy="13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 name="Oval 213"/>
            <p:cNvSpPr/>
            <p:nvPr/>
          </p:nvSpPr>
          <p:spPr>
            <a:xfrm>
              <a:off x="10880103" y="3215383"/>
              <a:ext cx="1707510" cy="52614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cxnSp>
          <p:nvCxnSpPr>
            <p:cNvPr id="30720" name="Elbow Connector 30719"/>
            <p:cNvCxnSpPr/>
            <p:nvPr/>
          </p:nvCxnSpPr>
          <p:spPr>
            <a:xfrm rot="5400000" flipH="1" flipV="1">
              <a:off x="10884413" y="2915040"/>
              <a:ext cx="940210" cy="157999"/>
            </a:xfrm>
            <a:prstGeom prst="bentConnector2">
              <a:avLst/>
            </a:prstGeom>
            <a:ln w="3492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6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5124"/>
            <a:stretch/>
          </p:blipFill>
          <p:spPr bwMode="auto">
            <a:xfrm>
              <a:off x="11313117" y="1541995"/>
              <a:ext cx="841483" cy="41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5" name="Elbow Connector 214"/>
            <p:cNvCxnSpPr/>
            <p:nvPr/>
          </p:nvCxnSpPr>
          <p:spPr>
            <a:xfrm rot="16200000" flipV="1">
              <a:off x="11604233" y="2926043"/>
              <a:ext cx="983327" cy="179108"/>
            </a:xfrm>
            <a:prstGeom prst="bentConnector2">
              <a:avLst/>
            </a:prstGeom>
            <a:ln w="34925">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10933558" y="3207157"/>
              <a:ext cx="781945" cy="522823"/>
              <a:chOff x="9020114" y="2754615"/>
              <a:chExt cx="781945" cy="522823"/>
            </a:xfrm>
          </p:grpSpPr>
          <p:sp>
            <p:nvSpPr>
              <p:cNvPr id="208" name="Oval 207"/>
              <p:cNvSpPr/>
              <p:nvPr/>
            </p:nvSpPr>
            <p:spPr>
              <a:xfrm>
                <a:off x="9020114" y="2910150"/>
                <a:ext cx="770792" cy="27558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pic>
            <p:nvPicPr>
              <p:cNvPr id="20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380528" y="2754615"/>
                <a:ext cx="421531" cy="43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219196" y="2923107"/>
                <a:ext cx="378768" cy="35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84794" y="2768148"/>
                <a:ext cx="268803" cy="43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p:nvGrpSpPr>
          <p:grpSpPr>
            <a:xfrm>
              <a:off x="11770808" y="3171553"/>
              <a:ext cx="770792" cy="558427"/>
              <a:chOff x="9843232" y="2719011"/>
              <a:chExt cx="770792" cy="558427"/>
            </a:xfrm>
          </p:grpSpPr>
          <p:sp>
            <p:nvSpPr>
              <p:cNvPr id="209" name="Oval 208"/>
              <p:cNvSpPr/>
              <p:nvPr/>
            </p:nvSpPr>
            <p:spPr>
              <a:xfrm>
                <a:off x="9843232" y="2910150"/>
                <a:ext cx="770792" cy="275580"/>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pic>
            <p:nvPicPr>
              <p:cNvPr id="21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847706" y="2719011"/>
                <a:ext cx="421531" cy="43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042314" y="2923107"/>
                <a:ext cx="378768" cy="35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309471" y="2768148"/>
                <a:ext cx="268803" cy="43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3" name="Picture 2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91973" y="2438649"/>
              <a:ext cx="648161" cy="17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 name="TextBox 215"/>
            <p:cNvSpPr txBox="1"/>
            <p:nvPr/>
          </p:nvSpPr>
          <p:spPr>
            <a:xfrm>
              <a:off x="10656917" y="1129338"/>
              <a:ext cx="2153883" cy="369332"/>
            </a:xfrm>
            <a:prstGeom prst="rect">
              <a:avLst/>
            </a:prstGeom>
            <a:noFill/>
          </p:spPr>
          <p:txBody>
            <a:bodyPr wrap="square" rtlCol="0">
              <a:spAutoFit/>
            </a:bodyPr>
            <a:lstStyle/>
            <a:p>
              <a:pPr algn="ctr"/>
              <a:r>
                <a:rPr lang="en-US" dirty="0" smtClean="0">
                  <a:solidFill>
                    <a:schemeClr val="tx1">
                      <a:lumMod val="65000"/>
                      <a:lumOff val="35000"/>
                    </a:schemeClr>
                  </a:solidFill>
                  <a:latin typeface="Arial" pitchFamily="34" charset="0"/>
                  <a:cs typeface="Arial" pitchFamily="34" charset="0"/>
                </a:rPr>
                <a:t>Layer 2 Mode</a:t>
              </a:r>
            </a:p>
          </p:txBody>
        </p:sp>
      </p:grpSp>
    </p:spTree>
    <p:custDataLst>
      <p:tags r:id="rId1"/>
    </p:custDataLst>
    <p:extLst>
      <p:ext uri="{BB962C8B-B14F-4D97-AF65-F5344CB8AC3E}">
        <p14:creationId xmlns:p14="http://schemas.microsoft.com/office/powerpoint/2010/main" val="35651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423025"/>
            <a:ext cx="2695575" cy="365125"/>
          </a:xfrm>
        </p:spPr>
        <p:txBody>
          <a:bodyPr/>
          <a:lstStyle/>
          <a:p>
            <a:fld id="{9C554286-7533-EE42-97A4-CEB8D6639D11}" type="slidenum">
              <a:rPr lang="en-US" smtClean="0"/>
              <a:pPr/>
              <a:t>2</a:t>
            </a:fld>
            <a:r>
              <a:rPr lang="en-US" smtClean="0"/>
              <a:t>  |  ©2012, Palo Alto Networks. Confidential and Proprietary. </a:t>
            </a:r>
            <a:endParaRPr lang="en-US" dirty="0"/>
          </a:p>
        </p:txBody>
      </p:sp>
      <p:graphicFrame>
        <p:nvGraphicFramePr>
          <p:cNvPr id="4" name="Diagram 3"/>
          <p:cNvGraphicFramePr/>
          <p:nvPr>
            <p:extLst>
              <p:ext uri="{D42A27DB-BD31-4B8C-83A1-F6EECF244321}">
                <p14:modId xmlns:p14="http://schemas.microsoft.com/office/powerpoint/2010/main" val="18224598"/>
              </p:ext>
            </p:extLst>
          </p:nvPr>
        </p:nvGraphicFramePr>
        <p:xfrm>
          <a:off x="515555" y="1685207"/>
          <a:ext cx="8283484" cy="2799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5637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4">
                                            <p:graphicEl>
                                              <a:dgm id="{63FE8E10-2316-244C-AEEB-9889DB0C30BD}"/>
                                            </p:graphicEl>
                                          </p:spTgt>
                                        </p:tgtEl>
                                        <p:attrNameLst>
                                          <p:attrName>fillcolor</p:attrName>
                                        </p:attrNameLst>
                                      </p:cBhvr>
                                      <p:to>
                                        <a:schemeClr val="accent2"/>
                                      </p:to>
                                    </p:animClr>
                                    <p:set>
                                      <p:cBhvr>
                                        <p:cTn id="7" dur="500" fill="hold"/>
                                        <p:tgtEl>
                                          <p:spTgt spid="4">
                                            <p:graphicEl>
                                              <a:dgm id="{63FE8E10-2316-244C-AEEB-9889DB0C30BD}"/>
                                            </p:graphicEl>
                                          </p:spTgt>
                                        </p:tgtEl>
                                        <p:attrNameLst>
                                          <p:attrName>fill.type</p:attrName>
                                        </p:attrNameLst>
                                      </p:cBhvr>
                                      <p:to>
                                        <p:strVal val="solid"/>
                                      </p:to>
                                    </p:set>
                                    <p:set>
                                      <p:cBhvr>
                                        <p:cTn id="8" dur="500" fill="hold"/>
                                        <p:tgtEl>
                                          <p:spTgt spid="4">
                                            <p:graphicEl>
                                              <a:dgm id="{63FE8E10-2316-244C-AEEB-9889DB0C30BD}"/>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74800" y="278563"/>
            <a:ext cx="8496300" cy="612775"/>
          </a:xfrm>
        </p:spPr>
        <p:txBody>
          <a:bodyPr>
            <a:normAutofit/>
          </a:bodyPr>
          <a:lstStyle/>
          <a:p>
            <a:r>
              <a:rPr lang="en-US" dirty="0" smtClean="0"/>
              <a:t>5. Centralized </a:t>
            </a:r>
            <a:r>
              <a:rPr lang="en-US" u="sng" dirty="0" smtClean="0"/>
              <a:t>Management</a:t>
            </a:r>
            <a:r>
              <a:rPr lang="en-US" dirty="0" smtClean="0"/>
              <a:t> and Policy </a:t>
            </a:r>
            <a:r>
              <a:rPr lang="en-US" u="sng" dirty="0" smtClean="0"/>
              <a:t>Automation</a:t>
            </a:r>
          </a:p>
        </p:txBody>
      </p:sp>
      <p:sp>
        <p:nvSpPr>
          <p:cNvPr id="30722" name="Content Placeholder 4"/>
          <p:cNvSpPr>
            <a:spLocks noGrp="1"/>
          </p:cNvSpPr>
          <p:nvPr>
            <p:ph idx="1"/>
          </p:nvPr>
        </p:nvSpPr>
        <p:spPr>
          <a:xfrm>
            <a:off x="3083680" y="1200241"/>
            <a:ext cx="5920356" cy="2172951"/>
          </a:xfrm>
        </p:spPr>
        <p:txBody>
          <a:bodyPr>
            <a:noAutofit/>
          </a:bodyPr>
          <a:lstStyle/>
          <a:p>
            <a:pPr>
              <a:spcBef>
                <a:spcPts val="1000"/>
              </a:spcBef>
            </a:pPr>
            <a:r>
              <a:rPr lang="en-US" dirty="0" smtClean="0"/>
              <a:t>Global, centralized management of security, regardless if they’re physical or virtual platforms</a:t>
            </a:r>
          </a:p>
          <a:p>
            <a:pPr>
              <a:spcBef>
                <a:spcPts val="1000"/>
              </a:spcBef>
            </a:pPr>
            <a:r>
              <a:rPr lang="en-US" dirty="0" smtClean="0"/>
              <a:t>Centralized logging and reporting</a:t>
            </a:r>
          </a:p>
          <a:p>
            <a:pPr>
              <a:spcBef>
                <a:spcPts val="1000"/>
              </a:spcBef>
            </a:pPr>
            <a:r>
              <a:rPr lang="en-US" dirty="0" smtClean="0"/>
              <a:t>Scalability for single enterprises as well as multi-tenant scenarios</a:t>
            </a:r>
          </a:p>
          <a:p>
            <a:pPr>
              <a:spcBef>
                <a:spcPts val="1000"/>
              </a:spcBef>
            </a:pPr>
            <a:r>
              <a:rPr lang="en-US" dirty="0" smtClean="0"/>
              <a:t>Integration into existing service provider operational support systems</a:t>
            </a:r>
          </a:p>
        </p:txBody>
      </p:sp>
      <p:sp>
        <p:nvSpPr>
          <p:cNvPr id="13" name="Slide Number Placeholder 3"/>
          <p:cNvSpPr>
            <a:spLocks noGrp="1"/>
          </p:cNvSpPr>
          <p:nvPr>
            <p:ph type="sldNum" sz="quarter" idx="12"/>
          </p:nvPr>
        </p:nvSpPr>
        <p:spPr>
          <a:xfrm>
            <a:off x="342778" y="6423387"/>
            <a:ext cx="2696079" cy="365125"/>
          </a:xfrm>
        </p:spPr>
        <p:txBody>
          <a:bodyPr/>
          <a:lstStyle/>
          <a:p>
            <a:fld id="{9C554286-7533-EE42-97A4-CEB8D6639D11}" type="slidenum">
              <a:rPr lang="en-US" smtClean="0"/>
              <a:pPr/>
              <a:t>20</a:t>
            </a:fld>
            <a:r>
              <a:rPr lang="en-US" smtClean="0"/>
              <a:t>  |  ©2013, Palo Alto Networks. Confidential and Proprietary. </a:t>
            </a:r>
            <a:endParaRPr lang="en-US" dirty="0"/>
          </a:p>
        </p:txBody>
      </p:sp>
      <p:sp>
        <p:nvSpPr>
          <p:cNvPr id="15" name="Content Placeholder 4"/>
          <p:cNvSpPr txBox="1">
            <a:spLocks/>
          </p:cNvSpPr>
          <p:nvPr/>
        </p:nvSpPr>
        <p:spPr>
          <a:xfrm>
            <a:off x="198207" y="3842482"/>
            <a:ext cx="5920356" cy="2668450"/>
          </a:xfrm>
          <a:prstGeom prst="rect">
            <a:avLst/>
          </a:prstGeom>
        </p:spPr>
        <p:txBody>
          <a:bodyPr vert="horz" lIns="91440" tIns="45720" rIns="91440" bIns="45720" rtlCol="0">
            <a:noAutofit/>
          </a:bodyPr>
          <a:lstStyle>
            <a:lvl1pPr marL="342900" indent="-342900" algn="l" defTabSz="457200" rtl="0" eaLnBrk="1" latinLnBrk="0" hangingPunct="1">
              <a:spcBef>
                <a:spcPts val="1600"/>
              </a:spcBef>
              <a:buClr>
                <a:srgbClr val="316989"/>
              </a:buClr>
              <a:buFont typeface="Wingdings" charset="2"/>
              <a:buChar char="§"/>
              <a:defRPr sz="1800" kern="1200">
                <a:solidFill>
                  <a:schemeClr val="tx1">
                    <a:lumMod val="65000"/>
                    <a:lumOff val="35000"/>
                  </a:schemeClr>
                </a:solidFill>
                <a:latin typeface="Arial" pitchFamily="34" charset="0"/>
                <a:ea typeface="+mn-ea"/>
                <a:cs typeface="Arial" pitchFamily="34" charset="0"/>
              </a:defRPr>
            </a:lvl1pPr>
            <a:lvl2pPr marL="742950" indent="-285750" algn="l" defTabSz="457200" rtl="0" eaLnBrk="1" latinLnBrk="0" hangingPunct="1">
              <a:spcBef>
                <a:spcPct val="20000"/>
              </a:spcBef>
              <a:buClr>
                <a:srgbClr val="316989"/>
              </a:buClr>
              <a:buFont typeface="Wingdings" charset="2"/>
              <a:buChar char="§"/>
              <a:defRPr sz="1600" kern="1200">
                <a:solidFill>
                  <a:schemeClr val="tx1">
                    <a:lumMod val="65000"/>
                    <a:lumOff val="35000"/>
                  </a:schemeClr>
                </a:solidFill>
                <a:latin typeface="Arial" pitchFamily="34" charset="0"/>
                <a:ea typeface="+mn-ea"/>
                <a:cs typeface="Arial" pitchFamily="34" charset="0"/>
              </a:defRPr>
            </a:lvl2pPr>
            <a:lvl3pPr marL="1143000" indent="-228600" algn="l" defTabSz="457200" rtl="0" eaLnBrk="1" latinLnBrk="0" hangingPunct="1">
              <a:spcBef>
                <a:spcPct val="20000"/>
              </a:spcBef>
              <a:buClr>
                <a:srgbClr val="316989"/>
              </a:buClr>
              <a:buFont typeface="Wingdings" charset="2"/>
              <a:buChar char="§"/>
              <a:defRPr sz="1400" kern="1200">
                <a:solidFill>
                  <a:schemeClr val="tx1">
                    <a:lumMod val="65000"/>
                    <a:lumOff val="35000"/>
                  </a:schemeClr>
                </a:solidFill>
                <a:latin typeface="Arial" pitchFamily="34" charset="0"/>
                <a:ea typeface="+mn-ea"/>
                <a:cs typeface="Arial" pitchFamily="34" charset="0"/>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000"/>
              </a:spcBef>
            </a:pPr>
            <a:r>
              <a:rPr lang="en-US" dirty="0" smtClean="0"/>
              <a:t>Automatically provision security policies together with your existing orchestrated tasks</a:t>
            </a:r>
          </a:p>
          <a:p>
            <a:pPr>
              <a:spcBef>
                <a:spcPts val="1000"/>
              </a:spcBef>
            </a:pPr>
            <a:r>
              <a:rPr lang="en-US" dirty="0" err="1" smtClean="0"/>
              <a:t>RESTful</a:t>
            </a:r>
            <a:r>
              <a:rPr lang="en-US" dirty="0" smtClean="0"/>
              <a:t> XML API over SSL connection enables integration with leading orchestration vendors</a:t>
            </a:r>
          </a:p>
          <a:p>
            <a:pPr>
              <a:spcBef>
                <a:spcPts val="1000"/>
              </a:spcBef>
            </a:pPr>
            <a:r>
              <a:rPr lang="en-US" dirty="0" smtClean="0"/>
              <a:t>Derive management efficiencies via orchestrated:</a:t>
            </a:r>
          </a:p>
          <a:p>
            <a:pPr lvl="1">
              <a:spcBef>
                <a:spcPts val="400"/>
              </a:spcBef>
            </a:pPr>
            <a:r>
              <a:rPr lang="en-US" dirty="0" smtClean="0"/>
              <a:t>Application/service/tenant resource allocations</a:t>
            </a:r>
          </a:p>
          <a:p>
            <a:pPr lvl="1">
              <a:spcBef>
                <a:spcPts val="400"/>
              </a:spcBef>
            </a:pPr>
            <a:r>
              <a:rPr lang="en-US" dirty="0" smtClean="0"/>
              <a:t>Service state tracking</a:t>
            </a:r>
          </a:p>
          <a:p>
            <a:pPr lvl="1">
              <a:spcBef>
                <a:spcPts val="400"/>
              </a:spcBef>
            </a:pPr>
            <a:r>
              <a:rPr lang="en-US" dirty="0" smtClean="0"/>
              <a:t>Policy mapping</a:t>
            </a:r>
          </a:p>
        </p:txBody>
      </p:sp>
      <p:sp>
        <p:nvSpPr>
          <p:cNvPr id="16" name="Content Placeholder 4"/>
          <p:cNvSpPr txBox="1">
            <a:spLocks/>
          </p:cNvSpPr>
          <p:nvPr/>
        </p:nvSpPr>
        <p:spPr>
          <a:xfrm>
            <a:off x="6311812" y="5578209"/>
            <a:ext cx="2382783" cy="703264"/>
          </a:xfrm>
          <a:prstGeom prst="rect">
            <a:avLst/>
          </a:prstGeom>
        </p:spPr>
        <p:txBody>
          <a:bodyPr vert="horz" lIns="91440" tIns="45720" rIns="91440" bIns="45720" rtlCol="0">
            <a:noAutofit/>
          </a:bodyPr>
          <a:lstStyle>
            <a:lvl1pPr marL="342900" indent="-342900" algn="l" defTabSz="457200" rtl="0" eaLnBrk="1" latinLnBrk="0" hangingPunct="1">
              <a:spcBef>
                <a:spcPts val="1600"/>
              </a:spcBef>
              <a:buClr>
                <a:srgbClr val="316989"/>
              </a:buClr>
              <a:buFont typeface="Wingdings" charset="2"/>
              <a:buChar char="§"/>
              <a:defRPr sz="1800" kern="1200">
                <a:solidFill>
                  <a:schemeClr val="tx1">
                    <a:lumMod val="65000"/>
                    <a:lumOff val="35000"/>
                  </a:schemeClr>
                </a:solidFill>
                <a:latin typeface="Arial" pitchFamily="34" charset="0"/>
                <a:ea typeface="+mn-ea"/>
                <a:cs typeface="Arial" pitchFamily="34" charset="0"/>
              </a:defRPr>
            </a:lvl1pPr>
            <a:lvl2pPr marL="742950" indent="-285750" algn="l" defTabSz="457200" rtl="0" eaLnBrk="1" latinLnBrk="0" hangingPunct="1">
              <a:spcBef>
                <a:spcPct val="20000"/>
              </a:spcBef>
              <a:buClr>
                <a:srgbClr val="316989"/>
              </a:buClr>
              <a:buFont typeface="Wingdings" charset="2"/>
              <a:buChar char="§"/>
              <a:defRPr sz="1600" kern="1200">
                <a:solidFill>
                  <a:schemeClr val="tx1">
                    <a:lumMod val="65000"/>
                    <a:lumOff val="35000"/>
                  </a:schemeClr>
                </a:solidFill>
                <a:latin typeface="Arial" pitchFamily="34" charset="0"/>
                <a:ea typeface="+mn-ea"/>
                <a:cs typeface="Arial" pitchFamily="34" charset="0"/>
              </a:defRPr>
            </a:lvl2pPr>
            <a:lvl3pPr marL="1143000" indent="-228600" algn="l" defTabSz="457200" rtl="0" eaLnBrk="1" latinLnBrk="0" hangingPunct="1">
              <a:spcBef>
                <a:spcPct val="20000"/>
              </a:spcBef>
              <a:buClr>
                <a:srgbClr val="316989"/>
              </a:buClr>
              <a:buFont typeface="Wingdings" charset="2"/>
              <a:buChar char="§"/>
              <a:defRPr sz="1400" kern="1200">
                <a:solidFill>
                  <a:schemeClr val="tx1">
                    <a:lumMod val="65000"/>
                    <a:lumOff val="35000"/>
                  </a:schemeClr>
                </a:solidFill>
                <a:latin typeface="Arial" pitchFamily="34" charset="0"/>
                <a:ea typeface="+mn-ea"/>
                <a:cs typeface="Arial" pitchFamily="34" charset="0"/>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1700" dirty="0" smtClean="0">
                <a:solidFill>
                  <a:schemeClr val="tx1">
                    <a:lumMod val="50000"/>
                    <a:lumOff val="50000"/>
                  </a:schemeClr>
                </a:solidFill>
                <a:latin typeface="Ubuntu Light"/>
                <a:cs typeface="Ubuntu Light"/>
              </a:rPr>
              <a:t>Integration With Orchestration Vendors</a:t>
            </a:r>
          </a:p>
        </p:txBody>
      </p:sp>
      <p:grpSp>
        <p:nvGrpSpPr>
          <p:cNvPr id="2" name="Group 1"/>
          <p:cNvGrpSpPr/>
          <p:nvPr/>
        </p:nvGrpSpPr>
        <p:grpSpPr>
          <a:xfrm>
            <a:off x="6354781" y="4021586"/>
            <a:ext cx="2296845" cy="1505003"/>
            <a:chOff x="502645" y="3737442"/>
            <a:chExt cx="2296845" cy="1505003"/>
          </a:xfrm>
        </p:grpSpPr>
        <p:sp>
          <p:nvSpPr>
            <p:cNvPr id="26" name="Rounded Rectangle 25"/>
            <p:cNvSpPr/>
            <p:nvPr/>
          </p:nvSpPr>
          <p:spPr>
            <a:xfrm>
              <a:off x="502645" y="3737442"/>
              <a:ext cx="2296845" cy="1505003"/>
            </a:xfrm>
            <a:prstGeom prst="roundRect">
              <a:avLst/>
            </a:prstGeom>
            <a:noFill/>
            <a:ln w="47625">
              <a:solidFill>
                <a:schemeClr val="bg2">
                  <a:alpha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600" b="1" dirty="0" smtClean="0">
                <a:solidFill>
                  <a:schemeClr val="tx1">
                    <a:lumMod val="65000"/>
                    <a:lumOff val="35000"/>
                  </a:schemeClr>
                </a:solidFill>
                <a:latin typeface="Arial" pitchFamily="34" charset="0"/>
                <a:cs typeface="Arial" pitchFamily="34" charset="0"/>
              </a:endParaRPr>
            </a:p>
          </p:txBody>
        </p: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7338" t="18224" r="5984" b="21584"/>
            <a:stretch/>
          </p:blipFill>
          <p:spPr>
            <a:xfrm>
              <a:off x="785609" y="3811816"/>
              <a:ext cx="1620683" cy="373216"/>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42" y="4349234"/>
              <a:ext cx="454106" cy="33415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569" y="4801929"/>
              <a:ext cx="1238762" cy="380377"/>
            </a:xfrm>
            <a:prstGeom prst="rect">
              <a:avLst/>
            </a:prstGeom>
          </p:spPr>
        </p:pic>
        <p:pic>
          <p:nvPicPr>
            <p:cNvPr id="25" name="Picture 24"/>
            <p:cNvPicPr>
              <a:picLocks noChangeAspect="1"/>
            </p:cNvPicPr>
            <p:nvPr/>
          </p:nvPicPr>
          <p:blipFill rotWithShape="1">
            <a:blip r:embed="rId6"/>
            <a:srcRect r="30218" b="-12679"/>
            <a:stretch/>
          </p:blipFill>
          <p:spPr>
            <a:xfrm>
              <a:off x="1177348" y="4302961"/>
              <a:ext cx="1620433" cy="447348"/>
            </a:xfrm>
            <a:prstGeom prst="rect">
              <a:avLst/>
            </a:prstGeom>
          </p:spPr>
        </p:pic>
      </p:grpSp>
      <p:pic>
        <p:nvPicPr>
          <p:cNvPr id="17" name="Picture 16"/>
          <p:cNvPicPr>
            <a:picLocks noChangeAspect="1"/>
          </p:cNvPicPr>
          <p:nvPr/>
        </p:nvPicPr>
        <p:blipFill>
          <a:blip r:embed="rId7"/>
          <a:stretch>
            <a:fillRect/>
          </a:stretch>
        </p:blipFill>
        <p:spPr>
          <a:xfrm>
            <a:off x="269253" y="1200241"/>
            <a:ext cx="2814427" cy="2103606"/>
          </a:xfrm>
          <a:prstGeom prst="rect">
            <a:avLst/>
          </a:prstGeom>
        </p:spPr>
      </p:pic>
    </p:spTree>
    <p:extLst>
      <p:ext uri="{BB962C8B-B14F-4D97-AF65-F5344CB8AC3E}">
        <p14:creationId xmlns:p14="http://schemas.microsoft.com/office/powerpoint/2010/main" val="211838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423025"/>
            <a:ext cx="2695575" cy="365125"/>
          </a:xfrm>
        </p:spPr>
        <p:txBody>
          <a:bodyPr/>
          <a:lstStyle/>
          <a:p>
            <a:fld id="{9C554286-7533-EE42-97A4-CEB8D6639D11}" type="slidenum">
              <a:rPr lang="en-US" smtClean="0"/>
              <a:pPr/>
              <a:t>21</a:t>
            </a:fld>
            <a:r>
              <a:rPr lang="en-US" smtClean="0"/>
              <a:t>  |  ©2012, Palo Alto Networks. Confidential and Proprietary. </a:t>
            </a:r>
            <a:endParaRPr lang="en-US" dirty="0"/>
          </a:p>
        </p:txBody>
      </p:sp>
      <p:graphicFrame>
        <p:nvGraphicFramePr>
          <p:cNvPr id="4" name="Diagram 3"/>
          <p:cNvGraphicFramePr/>
          <p:nvPr>
            <p:extLst>
              <p:ext uri="{D42A27DB-BD31-4B8C-83A1-F6EECF244321}">
                <p14:modId xmlns:p14="http://schemas.microsoft.com/office/powerpoint/2010/main" val="3377417324"/>
              </p:ext>
            </p:extLst>
          </p:nvPr>
        </p:nvGraphicFramePr>
        <p:xfrm>
          <a:off x="515555" y="1685207"/>
          <a:ext cx="8283484" cy="279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985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0"/>
                                  </p:stCondLst>
                                  <p:childTnLst>
                                    <p:animClr clrSpc="rgb" dir="cw">
                                      <p:cBhvr>
                                        <p:cTn id="6" dur="2000" fill="hold"/>
                                        <p:tgtEl>
                                          <p:spTgt spid="4">
                                            <p:graphicEl>
                                              <a:dgm id="{C39CC959-00C8-084A-AA20-72A494014795}"/>
                                            </p:graphicEl>
                                          </p:spTgt>
                                        </p:tgtEl>
                                        <p:attrNameLst>
                                          <p:attrName>fillcolor</p:attrName>
                                        </p:attrNameLst>
                                      </p:cBhvr>
                                      <p:to>
                                        <a:schemeClr val="accent2"/>
                                      </p:to>
                                    </p:animClr>
                                    <p:set>
                                      <p:cBhvr>
                                        <p:cTn id="7" dur="2000" fill="hold"/>
                                        <p:tgtEl>
                                          <p:spTgt spid="4">
                                            <p:graphicEl>
                                              <a:dgm id="{C39CC959-00C8-084A-AA20-72A494014795}"/>
                                            </p:graphicEl>
                                          </p:spTgt>
                                        </p:tgtEl>
                                        <p:attrNameLst>
                                          <p:attrName>fill.type</p:attrName>
                                        </p:attrNameLst>
                                      </p:cBhvr>
                                      <p:to>
                                        <p:strVal val="solid"/>
                                      </p:to>
                                    </p:set>
                                    <p:set>
                                      <p:cBhvr>
                                        <p:cTn id="8" dur="2000" fill="hold"/>
                                        <p:tgtEl>
                                          <p:spTgt spid="4">
                                            <p:graphicEl>
                                              <a:dgm id="{C39CC959-00C8-084A-AA20-72A494014795}"/>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business models for security</a:t>
            </a:r>
            <a:endParaRPr lang="en-US" dirty="0"/>
          </a:p>
        </p:txBody>
      </p:sp>
      <p:sp>
        <p:nvSpPr>
          <p:cNvPr id="3" name="Content Placeholder 2"/>
          <p:cNvSpPr>
            <a:spLocks noGrp="1"/>
          </p:cNvSpPr>
          <p:nvPr>
            <p:ph idx="1"/>
          </p:nvPr>
        </p:nvSpPr>
        <p:spPr/>
        <p:txBody>
          <a:bodyPr/>
          <a:lstStyle/>
          <a:p>
            <a:pPr>
              <a:buFont typeface="+mj-lt"/>
              <a:buAutoNum type="arabicPeriod"/>
            </a:pPr>
            <a:r>
              <a:rPr lang="en-US" dirty="0"/>
              <a:t>Security for the data center – protect the infrastructure (Internal)</a:t>
            </a:r>
          </a:p>
          <a:p>
            <a:pPr>
              <a:buFont typeface="+mj-lt"/>
              <a:buAutoNum type="arabicPeriod"/>
            </a:pPr>
            <a:r>
              <a:rPr lang="en-US" dirty="0"/>
              <a:t>Security as a service to sister companies </a:t>
            </a:r>
            <a:r>
              <a:rPr lang="en-US" dirty="0" smtClean="0"/>
              <a:t>(Internal </a:t>
            </a:r>
            <a:r>
              <a:rPr lang="en-US" dirty="0"/>
              <a:t>service provider)</a:t>
            </a:r>
          </a:p>
          <a:p>
            <a:pPr>
              <a:buFont typeface="+mj-lt"/>
              <a:buAutoNum type="arabicPeriod"/>
            </a:pPr>
            <a:r>
              <a:rPr lang="en-US" dirty="0"/>
              <a:t>Security as </a:t>
            </a:r>
            <a:r>
              <a:rPr lang="en-US" dirty="0" smtClean="0"/>
              <a:t>an add-on service in data center and CPE (New revenue)</a:t>
            </a:r>
          </a:p>
          <a:p>
            <a:pPr lvl="1">
              <a:buFont typeface="+mj-lt"/>
              <a:buAutoNum type="arabicPeriod"/>
            </a:pPr>
            <a:r>
              <a:rPr lang="en-US" dirty="0" smtClean="0"/>
              <a:t>Managed FW, IPS, Threat Prevention, etc.</a:t>
            </a:r>
          </a:p>
          <a:p>
            <a:pPr>
              <a:buFont typeface="+mj-lt"/>
              <a:buAutoNum type="arabicPeriod"/>
            </a:pPr>
            <a:r>
              <a:rPr lang="en-US" dirty="0" smtClean="0"/>
              <a:t>Security </a:t>
            </a:r>
            <a:r>
              <a:rPr lang="en-US" dirty="0"/>
              <a:t>is fully embedded into core offerings </a:t>
            </a:r>
            <a:r>
              <a:rPr lang="en-US" dirty="0" smtClean="0"/>
              <a:t>(Advanced)</a:t>
            </a:r>
          </a:p>
          <a:p>
            <a:pPr lvl="1">
              <a:buFont typeface="+mj-lt"/>
              <a:buAutoNum type="arabicPeriod"/>
            </a:pPr>
            <a:r>
              <a:rPr lang="en-US" dirty="0" smtClean="0"/>
              <a:t>Secure Connectivity, Secure Cloud Services, Secure Storage, etc.</a:t>
            </a:r>
          </a:p>
          <a:p>
            <a:pPr lvl="1">
              <a:buFont typeface="+mj-lt"/>
              <a:buAutoNum type="arabicPeriod"/>
            </a:pPr>
            <a:r>
              <a:rPr lang="en-US" dirty="0" smtClean="0"/>
              <a:t>Creates competitive differentiation and opportunity for price premiums</a:t>
            </a:r>
          </a:p>
          <a:p>
            <a:pPr lvl="1">
              <a:buFont typeface="+mj-lt"/>
              <a:buAutoNum type="arabicPeriod"/>
            </a:pPr>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22</a:t>
            </a:fld>
            <a:r>
              <a:rPr lang="en-US" smtClean="0"/>
              <a:t>  |  ©2012, Palo Alto Networks. Confidential and Proprietary. </a:t>
            </a:r>
            <a:endParaRPr lang="en-US" dirty="0"/>
          </a:p>
        </p:txBody>
      </p:sp>
    </p:spTree>
    <p:custDataLst>
      <p:tags r:id="rId1"/>
    </p:custDataLst>
    <p:extLst>
      <p:ext uri="{BB962C8B-B14F-4D97-AF65-F5344CB8AC3E}">
        <p14:creationId xmlns:p14="http://schemas.microsoft.com/office/powerpoint/2010/main" val="300747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normAutofit fontScale="90000"/>
          </a:bodyPr>
          <a:lstStyle/>
          <a:p>
            <a:r>
              <a:rPr lang="en-US" dirty="0" smtClean="0"/>
              <a:t>Next Generation Security Services Packaging Examples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32234557"/>
              </p:ext>
            </p:extLst>
          </p:nvPr>
        </p:nvGraphicFramePr>
        <p:xfrm>
          <a:off x="342777" y="1092232"/>
          <a:ext cx="8440183" cy="4700581"/>
        </p:xfrm>
        <a:graphic>
          <a:graphicData uri="http://schemas.openxmlformats.org/drawingml/2006/table">
            <a:tbl>
              <a:tblPr firstRow="1" bandRow="1">
                <a:tableStyleId>{5C22544A-7EE6-4342-B048-85BDC9FD1C3A}</a:tableStyleId>
              </a:tblPr>
              <a:tblGrid>
                <a:gridCol w="2579367"/>
                <a:gridCol w="1316027"/>
                <a:gridCol w="1422400"/>
                <a:gridCol w="1553029"/>
                <a:gridCol w="1569360"/>
              </a:tblGrid>
              <a:tr h="484411">
                <a:tc>
                  <a:txBody>
                    <a:bodyPr/>
                    <a:lstStyle/>
                    <a:p>
                      <a:r>
                        <a:rPr lang="en-US" dirty="0" smtClean="0"/>
                        <a:t>Packages</a:t>
                      </a:r>
                      <a:endParaRPr lang="en-US" dirty="0"/>
                    </a:p>
                  </a:txBody>
                  <a:tcPr/>
                </a:tc>
                <a:tc>
                  <a:txBody>
                    <a:bodyPr/>
                    <a:lstStyle/>
                    <a:p>
                      <a:pPr algn="ctr"/>
                      <a:r>
                        <a:rPr lang="en-US" dirty="0" smtClean="0"/>
                        <a:t>Basic</a:t>
                      </a:r>
                      <a:endParaRPr lang="en-US" dirty="0"/>
                    </a:p>
                  </a:txBody>
                  <a:tcPr/>
                </a:tc>
                <a:tc>
                  <a:txBody>
                    <a:bodyPr/>
                    <a:lstStyle/>
                    <a:p>
                      <a:pPr algn="ctr"/>
                      <a:r>
                        <a:rPr lang="en-US" dirty="0" smtClean="0"/>
                        <a:t>Standard</a:t>
                      </a:r>
                      <a:endParaRPr lang="en-US" dirty="0"/>
                    </a:p>
                  </a:txBody>
                  <a:tcPr/>
                </a:tc>
                <a:tc>
                  <a:txBody>
                    <a:bodyPr/>
                    <a:lstStyle/>
                    <a:p>
                      <a:pPr algn="ctr"/>
                      <a:r>
                        <a:rPr lang="en-US" dirty="0" smtClean="0"/>
                        <a:t>Advanced</a:t>
                      </a:r>
                      <a:endParaRPr lang="en-US" dirty="0"/>
                    </a:p>
                  </a:txBody>
                  <a:tcPr/>
                </a:tc>
                <a:tc>
                  <a:txBody>
                    <a:bodyPr/>
                    <a:lstStyle/>
                    <a:p>
                      <a:pPr algn="ctr"/>
                      <a:r>
                        <a:rPr lang="en-US" dirty="0" smtClean="0"/>
                        <a:t>Premium</a:t>
                      </a:r>
                      <a:endParaRPr lang="en-US" dirty="0"/>
                    </a:p>
                  </a:txBody>
                  <a:tcPr/>
                </a:tc>
              </a:tr>
              <a:tr h="484411">
                <a:tc>
                  <a:txBody>
                    <a:bodyPr/>
                    <a:lstStyle/>
                    <a:p>
                      <a:r>
                        <a:rPr lang="en-US" dirty="0" smtClean="0">
                          <a:solidFill>
                            <a:srgbClr val="316989"/>
                          </a:solidFill>
                        </a:rPr>
                        <a:t>Visibility</a:t>
                      </a:r>
                      <a:r>
                        <a:rPr lang="en-US" baseline="0" dirty="0" smtClean="0">
                          <a:solidFill>
                            <a:srgbClr val="316989"/>
                          </a:solidFill>
                        </a:rPr>
                        <a:t> Reports</a:t>
                      </a:r>
                      <a:endParaRPr lang="en-US" dirty="0">
                        <a:solidFill>
                          <a:srgbClr val="316989"/>
                        </a:solidFill>
                      </a:endParaRPr>
                    </a:p>
                  </a:txBody>
                  <a:tcPr anchor="ct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836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316989"/>
                          </a:solidFill>
                        </a:rPr>
                        <a:t>Safe</a:t>
                      </a:r>
                      <a:r>
                        <a:rPr lang="en-US" baseline="0" dirty="0" smtClean="0">
                          <a:solidFill>
                            <a:srgbClr val="316989"/>
                          </a:solidFill>
                        </a:rPr>
                        <a:t> enablement of applications (NGFW)</a:t>
                      </a:r>
                      <a:endParaRPr lang="en-US" dirty="0" smtClean="0">
                        <a:solidFill>
                          <a:srgbClr val="316989"/>
                        </a:solidFill>
                      </a:endParaRPr>
                    </a:p>
                  </a:txBody>
                  <a:tcPr anchor="ct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786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316989"/>
                          </a:solidFill>
                        </a:rPr>
                        <a:t>NG Firewall</a:t>
                      </a:r>
                      <a:r>
                        <a:rPr lang="en-US" baseline="0" dirty="0" smtClean="0">
                          <a:solidFill>
                            <a:srgbClr val="316989"/>
                          </a:solidFill>
                        </a:rPr>
                        <a:t> + VPN</a:t>
                      </a:r>
                      <a:endParaRPr lang="en-US" dirty="0" smtClean="0">
                        <a:solidFill>
                          <a:srgbClr val="316989"/>
                        </a:solidFill>
                      </a:endParaRP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11944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316989"/>
                          </a:solidFill>
                        </a:rPr>
                        <a:t>Advanced</a:t>
                      </a:r>
                      <a:r>
                        <a:rPr lang="en-US" baseline="0" dirty="0" smtClean="0">
                          <a:solidFill>
                            <a:srgbClr val="316989"/>
                          </a:solidFill>
                        </a:rPr>
                        <a:t> Threat Mitigation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316989"/>
                          </a:solidFill>
                        </a:rPr>
                        <a:t>(IPS, Network AV )</a:t>
                      </a:r>
                      <a:endParaRPr lang="en-US" dirty="0" smtClean="0">
                        <a:solidFill>
                          <a:srgbClr val="316989"/>
                        </a:solidFill>
                      </a:endParaRPr>
                    </a:p>
                  </a:txBody>
                  <a:tcPr anchor="ct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836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316989"/>
                          </a:solidFill>
                        </a:rPr>
                        <a:t>Advanced Threat Protection and Modern</a:t>
                      </a:r>
                      <a:r>
                        <a:rPr lang="en-US" baseline="0" dirty="0" smtClean="0">
                          <a:solidFill>
                            <a:srgbClr val="316989"/>
                          </a:solidFill>
                        </a:rPr>
                        <a:t> Malware Prevention</a:t>
                      </a:r>
                      <a:endParaRPr lang="en-US" dirty="0" smtClean="0">
                        <a:solidFill>
                          <a:srgbClr val="316989"/>
                        </a:solidFill>
                      </a:endParaRPr>
                    </a:p>
                  </a:txBody>
                  <a:tcPr anchor="ct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8" name="5-Point Star 7"/>
          <p:cNvSpPr>
            <a:spLocks noChangeAspect="1"/>
          </p:cNvSpPr>
          <p:nvPr/>
        </p:nvSpPr>
        <p:spPr bwMode="auto">
          <a:xfrm>
            <a:off x="3381887" y="1631472"/>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9" name="5-Point Star 8"/>
          <p:cNvSpPr>
            <a:spLocks noChangeAspect="1"/>
          </p:cNvSpPr>
          <p:nvPr/>
        </p:nvSpPr>
        <p:spPr bwMode="auto">
          <a:xfrm>
            <a:off x="4710883" y="1652844"/>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0" name="5-Point Star 9"/>
          <p:cNvSpPr>
            <a:spLocks noChangeAspect="1"/>
          </p:cNvSpPr>
          <p:nvPr/>
        </p:nvSpPr>
        <p:spPr bwMode="auto">
          <a:xfrm>
            <a:off x="4737885" y="2298326"/>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1" name="5-Point Star 10"/>
          <p:cNvSpPr>
            <a:spLocks noChangeAspect="1"/>
          </p:cNvSpPr>
          <p:nvPr/>
        </p:nvSpPr>
        <p:spPr bwMode="auto">
          <a:xfrm>
            <a:off x="4710883" y="3066496"/>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2" name="5-Point Star 11"/>
          <p:cNvSpPr>
            <a:spLocks noChangeAspect="1"/>
          </p:cNvSpPr>
          <p:nvPr/>
        </p:nvSpPr>
        <p:spPr bwMode="auto">
          <a:xfrm>
            <a:off x="6248099" y="4004207"/>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3" name="5-Point Star 12"/>
          <p:cNvSpPr>
            <a:spLocks noChangeAspect="1"/>
          </p:cNvSpPr>
          <p:nvPr/>
        </p:nvSpPr>
        <p:spPr bwMode="auto">
          <a:xfrm>
            <a:off x="7820257" y="5077594"/>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4" name="5-Point Star 13"/>
          <p:cNvSpPr>
            <a:spLocks noChangeAspect="1"/>
          </p:cNvSpPr>
          <p:nvPr/>
        </p:nvSpPr>
        <p:spPr bwMode="auto">
          <a:xfrm>
            <a:off x="6248102" y="1652844"/>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5" name="5-Point Star 14"/>
          <p:cNvSpPr>
            <a:spLocks noChangeAspect="1"/>
          </p:cNvSpPr>
          <p:nvPr/>
        </p:nvSpPr>
        <p:spPr bwMode="auto">
          <a:xfrm>
            <a:off x="6248101" y="2267180"/>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6" name="5-Point Star 15"/>
          <p:cNvSpPr>
            <a:spLocks noChangeAspect="1"/>
          </p:cNvSpPr>
          <p:nvPr/>
        </p:nvSpPr>
        <p:spPr bwMode="auto">
          <a:xfrm>
            <a:off x="6248100" y="3081108"/>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20" name="5-Point Star 19"/>
          <p:cNvSpPr>
            <a:spLocks noChangeAspect="1"/>
          </p:cNvSpPr>
          <p:nvPr/>
        </p:nvSpPr>
        <p:spPr bwMode="auto">
          <a:xfrm>
            <a:off x="7820256" y="4011786"/>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21" name="5-Point Star 20"/>
          <p:cNvSpPr>
            <a:spLocks noChangeAspect="1"/>
          </p:cNvSpPr>
          <p:nvPr/>
        </p:nvSpPr>
        <p:spPr bwMode="auto">
          <a:xfrm>
            <a:off x="7820257" y="1641489"/>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22" name="5-Point Star 21"/>
          <p:cNvSpPr>
            <a:spLocks noChangeAspect="1"/>
          </p:cNvSpPr>
          <p:nvPr/>
        </p:nvSpPr>
        <p:spPr bwMode="auto">
          <a:xfrm>
            <a:off x="7820257" y="2312436"/>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23" name="5-Point Star 22"/>
          <p:cNvSpPr>
            <a:spLocks noChangeAspect="1"/>
          </p:cNvSpPr>
          <p:nvPr/>
        </p:nvSpPr>
        <p:spPr bwMode="auto">
          <a:xfrm>
            <a:off x="7820257" y="3055207"/>
            <a:ext cx="345785" cy="312725"/>
          </a:xfrm>
          <a:prstGeom prst="star5">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9" name="Slide Number Placeholder 3"/>
          <p:cNvSpPr>
            <a:spLocks noGrp="1"/>
          </p:cNvSpPr>
          <p:nvPr>
            <p:ph type="sldNum" sz="quarter" idx="12"/>
          </p:nvPr>
        </p:nvSpPr>
        <p:spPr>
          <a:xfrm>
            <a:off x="342778" y="6410559"/>
            <a:ext cx="2696079" cy="365125"/>
          </a:xfrm>
        </p:spPr>
        <p:txBody>
          <a:bodyPr/>
          <a:lstStyle/>
          <a:p>
            <a:fld id="{9C554286-7533-EE42-97A4-CEB8D6639D11}" type="slidenum">
              <a:rPr lang="en-US" smtClean="0"/>
              <a:pPr/>
              <a:t>23</a:t>
            </a:fld>
            <a:r>
              <a:rPr lang="en-US" dirty="0" smtClean="0"/>
              <a:t>  |  ©2013, Palo Alto Networks. Confidential and Proprietary. </a:t>
            </a:r>
            <a:endParaRPr lang="en-US" dirty="0"/>
          </a:p>
        </p:txBody>
      </p:sp>
      <p:sp>
        <p:nvSpPr>
          <p:cNvPr id="18" name="Right Arrow 17"/>
          <p:cNvSpPr/>
          <p:nvPr/>
        </p:nvSpPr>
        <p:spPr>
          <a:xfrm>
            <a:off x="2910003" y="5648798"/>
            <a:ext cx="5872957" cy="822960"/>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Rapid Deployment						Differentiation</a:t>
            </a:r>
            <a:endParaRPr lang="en-US" dirty="0"/>
          </a:p>
        </p:txBody>
      </p:sp>
    </p:spTree>
    <p:extLst>
      <p:ext uri="{BB962C8B-B14F-4D97-AF65-F5344CB8AC3E}">
        <p14:creationId xmlns:p14="http://schemas.microsoft.com/office/powerpoint/2010/main" val="250573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6" name="Content Placeholder 5"/>
          <p:cNvSpPr>
            <a:spLocks noGrp="1"/>
          </p:cNvSpPr>
          <p:nvPr>
            <p:ph idx="1"/>
          </p:nvPr>
        </p:nvSpPr>
        <p:spPr/>
        <p:txBody>
          <a:bodyPr/>
          <a:lstStyle/>
          <a:p>
            <a:r>
              <a:rPr lang="en-US" dirty="0" smtClean="0"/>
              <a:t>Customer expectations are pressuring the network to change</a:t>
            </a:r>
          </a:p>
          <a:p>
            <a:r>
              <a:rPr lang="en-US" dirty="0" smtClean="0"/>
              <a:t>Legacy security approaches cannot keep up with the changing environment</a:t>
            </a:r>
          </a:p>
          <a:p>
            <a:r>
              <a:rPr lang="en-US" dirty="0" smtClean="0"/>
              <a:t>Next generation security is required for data centers and cloud networks</a:t>
            </a:r>
          </a:p>
          <a:p>
            <a:r>
              <a:rPr lang="en-US" dirty="0" smtClean="0"/>
              <a:t>The “right” security can be a business enabler for service providers</a:t>
            </a:r>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24</a:t>
            </a:fld>
            <a:r>
              <a:rPr lang="en-US" smtClean="0"/>
              <a:t>  |  ©2012, Palo Alto Networks. Confidential and Proprietary. </a:t>
            </a:r>
            <a:endParaRPr lang="en-US" dirty="0"/>
          </a:p>
        </p:txBody>
      </p:sp>
    </p:spTree>
    <p:extLst>
      <p:ext uri="{BB962C8B-B14F-4D97-AF65-F5344CB8AC3E}">
        <p14:creationId xmlns:p14="http://schemas.microsoft.com/office/powerpoint/2010/main" val="1513947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Thank you!</a:t>
            </a:r>
            <a:endParaRPr lang="en-US" sz="3200" dirty="0"/>
          </a:p>
        </p:txBody>
      </p:sp>
      <p:sp>
        <p:nvSpPr>
          <p:cNvPr id="3" name="Subtitle 2"/>
          <p:cNvSpPr>
            <a:spLocks noGrp="1"/>
          </p:cNvSpPr>
          <p:nvPr>
            <p:ph idx="1"/>
          </p:nvPr>
        </p:nvSpPr>
        <p:spPr>
          <a:xfrm>
            <a:off x="342778" y="3429000"/>
            <a:ext cx="8440183" cy="2697164"/>
          </a:xfrm>
        </p:spPr>
        <p:txBody>
          <a:bodyPr>
            <a:normAutofit/>
          </a:bodyPr>
          <a:lstStyle/>
          <a:p>
            <a:pPr marL="0" indent="0" algn="ctr">
              <a:buNone/>
            </a:pPr>
            <a:r>
              <a:rPr lang="en-US" sz="3200" b="1" dirty="0" smtClean="0"/>
              <a:t>Booth #23</a:t>
            </a:r>
          </a:p>
          <a:p>
            <a:pPr marL="0" indent="0" algn="ctr">
              <a:spcBef>
                <a:spcPts val="0"/>
              </a:spcBef>
              <a:buNone/>
            </a:pPr>
            <a:endParaRPr lang="en-US" sz="2000" dirty="0"/>
          </a:p>
          <a:p>
            <a:pPr marL="0" indent="0" algn="ctr">
              <a:spcBef>
                <a:spcPts val="0"/>
              </a:spcBef>
              <a:buNone/>
            </a:pPr>
            <a:r>
              <a:rPr lang="en-US" sz="2000" dirty="0"/>
              <a:t>Adam Geller | Vice President</a:t>
            </a:r>
          </a:p>
          <a:p>
            <a:pPr marL="0" indent="0" algn="ctr">
              <a:spcBef>
                <a:spcPts val="0"/>
              </a:spcBef>
              <a:buNone/>
            </a:pPr>
            <a:r>
              <a:rPr lang="en-US" sz="2000" dirty="0"/>
              <a:t>Product </a:t>
            </a:r>
            <a:r>
              <a:rPr lang="en-US" sz="2000" dirty="0" smtClean="0"/>
              <a:t>Management</a:t>
            </a:r>
          </a:p>
          <a:p>
            <a:pPr marL="0" indent="0" algn="ctr">
              <a:spcBef>
                <a:spcPts val="0"/>
              </a:spcBef>
              <a:buNone/>
            </a:pPr>
            <a:endParaRPr lang="en-US" sz="2000" dirty="0"/>
          </a:p>
          <a:p>
            <a:pPr marL="0" indent="0" algn="ctr">
              <a:spcBef>
                <a:spcPts val="0"/>
              </a:spcBef>
              <a:buNone/>
            </a:pPr>
            <a:r>
              <a:rPr lang="en-US" sz="2000" dirty="0" smtClean="0"/>
              <a:t>Leticia </a:t>
            </a:r>
            <a:r>
              <a:rPr lang="en-US" sz="2000" dirty="0" err="1"/>
              <a:t>Gammill</a:t>
            </a:r>
            <a:r>
              <a:rPr lang="en-US" sz="2000" dirty="0"/>
              <a:t> | Regional Sales Manager</a:t>
            </a:r>
          </a:p>
          <a:p>
            <a:pPr marL="0" indent="0" algn="ctr">
              <a:spcBef>
                <a:spcPts val="0"/>
              </a:spcBef>
              <a:buNone/>
            </a:pPr>
            <a:r>
              <a:rPr lang="en-US" sz="2000" dirty="0"/>
              <a:t>Caribbean &amp; Central </a:t>
            </a:r>
            <a:r>
              <a:rPr lang="en-US" sz="2000" dirty="0" smtClean="0"/>
              <a:t>America</a:t>
            </a:r>
          </a:p>
        </p:txBody>
      </p:sp>
      <p:pic>
        <p:nvPicPr>
          <p:cNvPr id="7" name="Picture 6"/>
          <p:cNvPicPr>
            <a:picLocks noChangeAspect="1"/>
          </p:cNvPicPr>
          <p:nvPr/>
        </p:nvPicPr>
        <p:blipFill>
          <a:blip r:embed="rId3"/>
          <a:stretch>
            <a:fillRect/>
          </a:stretch>
        </p:blipFill>
        <p:spPr>
          <a:xfrm>
            <a:off x="2460227" y="879601"/>
            <a:ext cx="4174794" cy="1312374"/>
          </a:xfrm>
          <a:prstGeom prst="rect">
            <a:avLst/>
          </a:prstGeom>
        </p:spPr>
      </p:pic>
      <p:pic>
        <p:nvPicPr>
          <p:cNvPr id="5" name="Picture 4"/>
          <p:cNvPicPr>
            <a:picLocks noChangeAspect="1"/>
          </p:cNvPicPr>
          <p:nvPr/>
        </p:nvPicPr>
        <p:blipFill>
          <a:blip r:embed="rId4"/>
          <a:stretch>
            <a:fillRect/>
          </a:stretch>
        </p:blipFill>
        <p:spPr>
          <a:xfrm>
            <a:off x="3113370" y="2503715"/>
            <a:ext cx="2884714" cy="661080"/>
          </a:xfrm>
          <a:prstGeom prst="rect">
            <a:avLst/>
          </a:prstGeom>
        </p:spPr>
      </p:pic>
    </p:spTree>
    <p:extLst>
      <p:ext uri="{BB962C8B-B14F-4D97-AF65-F5344CB8AC3E}">
        <p14:creationId xmlns:p14="http://schemas.microsoft.com/office/powerpoint/2010/main" val="341230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hype to adoption</a:t>
            </a:r>
            <a:endParaRPr lang="en-US" dirty="0"/>
          </a:p>
        </p:txBody>
      </p:sp>
      <p:sp>
        <p:nvSpPr>
          <p:cNvPr id="3" name="Content Placeholder 2"/>
          <p:cNvSpPr>
            <a:spLocks noGrp="1"/>
          </p:cNvSpPr>
          <p:nvPr>
            <p:ph idx="1"/>
          </p:nvPr>
        </p:nvSpPr>
        <p:spPr/>
        <p:txBody>
          <a:bodyPr/>
          <a:lstStyle/>
          <a:p>
            <a:r>
              <a:rPr lang="en-US" dirty="0" smtClean="0"/>
              <a:t>Tremendous growth in exploration and demand for public and private cloud</a:t>
            </a:r>
          </a:p>
          <a:p>
            <a:r>
              <a:rPr lang="en-US" dirty="0" smtClean="0"/>
              <a:t>Success stories in </a:t>
            </a:r>
            <a:r>
              <a:rPr lang="en-US" dirty="0" err="1" smtClean="0"/>
              <a:t>SaaS</a:t>
            </a:r>
            <a:r>
              <a:rPr lang="en-US" dirty="0" smtClean="0"/>
              <a:t>, </a:t>
            </a:r>
            <a:r>
              <a:rPr lang="en-US" dirty="0" err="1" smtClean="0"/>
              <a:t>IaaS</a:t>
            </a:r>
            <a:r>
              <a:rPr lang="en-US" dirty="0" smtClean="0"/>
              <a:t>, </a:t>
            </a:r>
            <a:r>
              <a:rPr lang="en-US" dirty="0" err="1" smtClean="0"/>
              <a:t>PaaS</a:t>
            </a:r>
            <a:r>
              <a:rPr lang="en-US" dirty="0" smtClean="0"/>
              <a:t>, and of course traditional co-location and hosting</a:t>
            </a:r>
          </a:p>
        </p:txBody>
      </p:sp>
      <p:sp>
        <p:nvSpPr>
          <p:cNvPr id="4" name="Slide Number Placeholder 3"/>
          <p:cNvSpPr>
            <a:spLocks noGrp="1"/>
          </p:cNvSpPr>
          <p:nvPr>
            <p:ph type="sldNum" sz="quarter" idx="12"/>
          </p:nvPr>
        </p:nvSpPr>
        <p:spPr/>
        <p:txBody>
          <a:bodyPr/>
          <a:lstStyle/>
          <a:p>
            <a:fld id="{9C554286-7533-EE42-97A4-CEB8D6639D11}" type="slidenum">
              <a:rPr lang="en-US" smtClean="0"/>
              <a:pPr/>
              <a:t>3</a:t>
            </a:fld>
            <a:r>
              <a:rPr lang="en-US" smtClean="0"/>
              <a:t>  |  ©2012, Palo Alto Networks. Confidential and Proprietary. </a:t>
            </a:r>
            <a:endParaRPr lang="en-US" dirty="0"/>
          </a:p>
        </p:txBody>
      </p:sp>
      <p:graphicFrame>
        <p:nvGraphicFramePr>
          <p:cNvPr id="6" name="Diagram 5"/>
          <p:cNvGraphicFramePr/>
          <p:nvPr>
            <p:extLst>
              <p:ext uri="{D42A27DB-BD31-4B8C-83A1-F6EECF244321}">
                <p14:modId xmlns:p14="http://schemas.microsoft.com/office/powerpoint/2010/main" val="1201067091"/>
              </p:ext>
            </p:extLst>
          </p:nvPr>
        </p:nvGraphicFramePr>
        <p:xfrm>
          <a:off x="499477" y="2328207"/>
          <a:ext cx="8283484" cy="398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15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good time to be a service provider!</a:t>
            </a:r>
            <a:endParaRPr lang="en-US" dirty="0"/>
          </a:p>
        </p:txBody>
      </p:sp>
      <p:sp>
        <p:nvSpPr>
          <p:cNvPr id="4" name="Slide Number Placeholder 3"/>
          <p:cNvSpPr>
            <a:spLocks noGrp="1"/>
          </p:cNvSpPr>
          <p:nvPr>
            <p:ph type="sldNum" sz="quarter" idx="12"/>
          </p:nvPr>
        </p:nvSpPr>
        <p:spPr/>
        <p:txBody>
          <a:bodyPr/>
          <a:lstStyle/>
          <a:p>
            <a:fld id="{9C554286-7533-EE42-97A4-CEB8D6639D11}" type="slidenum">
              <a:rPr lang="en-US" smtClean="0"/>
              <a:pPr/>
              <a:t>4</a:t>
            </a:fld>
            <a:r>
              <a:rPr lang="en-US" smtClean="0"/>
              <a:t>  |  ©2012, Palo Alto Networks. Confidential and Proprietary. </a:t>
            </a:r>
            <a:endParaRPr lang="en-US" dirty="0"/>
          </a:p>
        </p:txBody>
      </p:sp>
      <p:pic>
        <p:nvPicPr>
          <p:cNvPr id="30" name="Picture 29"/>
          <p:cNvPicPr>
            <a:picLocks noChangeAspect="1"/>
          </p:cNvPicPr>
          <p:nvPr/>
        </p:nvPicPr>
        <p:blipFill>
          <a:blip r:embed="rId3"/>
          <a:stretch>
            <a:fillRect/>
          </a:stretch>
        </p:blipFill>
        <p:spPr>
          <a:xfrm>
            <a:off x="613639" y="976471"/>
            <a:ext cx="8005911" cy="5194775"/>
          </a:xfrm>
          <a:prstGeom prst="rect">
            <a:avLst/>
          </a:prstGeom>
        </p:spPr>
      </p:pic>
    </p:spTree>
    <p:extLst>
      <p:ext uri="{BB962C8B-B14F-4D97-AF65-F5344CB8AC3E}">
        <p14:creationId xmlns:p14="http://schemas.microsoft.com/office/powerpoint/2010/main" val="43694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tLang="ja-JP" dirty="0" smtClean="0">
                <a:latin typeface="Arial" charset="0"/>
                <a:cs typeface="Arial" charset="0"/>
              </a:rPr>
              <a:t>From a contained network to one without borders</a:t>
            </a:r>
          </a:p>
        </p:txBody>
      </p:sp>
      <p:sp>
        <p:nvSpPr>
          <p:cNvPr id="19459" name="Rectangle 4"/>
          <p:cNvSpPr>
            <a:spLocks noChangeArrowheads="1"/>
          </p:cNvSpPr>
          <p:nvPr/>
        </p:nvSpPr>
        <p:spPr bwMode="auto">
          <a:xfrm>
            <a:off x="228600" y="1143000"/>
            <a:ext cx="8686800" cy="646113"/>
          </a:xfrm>
          <a:prstGeom prst="rect">
            <a:avLst/>
          </a:prstGeom>
          <a:noFill/>
          <a:ln w="9525">
            <a:noFill/>
            <a:miter lim="800000"/>
            <a:headEnd/>
            <a:tailEnd/>
          </a:ln>
        </p:spPr>
        <p:txBody>
          <a:bodyPr>
            <a:spAutoFit/>
          </a:bodyPr>
          <a:lstStyle/>
          <a:p>
            <a:r>
              <a:rPr kumimoji="0" lang="en-GB" altLang="ja-JP" i="1">
                <a:latin typeface="Calibri" pitchFamily="34" charset="0"/>
              </a:rPr>
              <a:t>“Delivery models change, and the topics "cloud computing" and "virtualization" continue to dominate many discussions…” (Gartner MarketScope EMEA, 24</a:t>
            </a:r>
            <a:r>
              <a:rPr kumimoji="0" lang="en-GB" altLang="ja-JP" i="1" baseline="30000">
                <a:latin typeface="Calibri" pitchFamily="34" charset="0"/>
              </a:rPr>
              <a:t>th</a:t>
            </a:r>
            <a:r>
              <a:rPr kumimoji="0" lang="en-GB" altLang="ja-JP" i="1">
                <a:latin typeface="Calibri" pitchFamily="34" charset="0"/>
              </a:rPr>
              <a:t> Oct 2012)</a:t>
            </a:r>
            <a:endParaRPr kumimoji="0" lang="en-US" altLang="ja-JP" i="1">
              <a:latin typeface="Calibri" pitchFamily="34" charset="0"/>
            </a:endParaRPr>
          </a:p>
        </p:txBody>
      </p:sp>
      <p:sp>
        <p:nvSpPr>
          <p:cNvPr id="8" name="Rounded Rectangle 7"/>
          <p:cNvSpPr/>
          <p:nvPr/>
        </p:nvSpPr>
        <p:spPr>
          <a:xfrm>
            <a:off x="228599" y="2193874"/>
            <a:ext cx="2787556" cy="350127"/>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b="1" dirty="0"/>
              <a:t>Legacy IT Infrastructure</a:t>
            </a:r>
          </a:p>
        </p:txBody>
      </p:sp>
      <p:sp>
        <p:nvSpPr>
          <p:cNvPr id="9" name="Rounded Rectangle 8"/>
          <p:cNvSpPr/>
          <p:nvPr/>
        </p:nvSpPr>
        <p:spPr>
          <a:xfrm>
            <a:off x="439408" y="3183833"/>
            <a:ext cx="2315924" cy="400841"/>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a:t>Local/CPE</a:t>
            </a:r>
          </a:p>
        </p:txBody>
      </p:sp>
      <p:sp>
        <p:nvSpPr>
          <p:cNvPr id="18" name="Right Arrow 17"/>
          <p:cNvSpPr/>
          <p:nvPr/>
        </p:nvSpPr>
        <p:spPr>
          <a:xfrm>
            <a:off x="3222009" y="3562600"/>
            <a:ext cx="762000" cy="50641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en-US"/>
          </a:p>
        </p:txBody>
      </p:sp>
      <p:sp>
        <p:nvSpPr>
          <p:cNvPr id="24" name="Rounded Rectangle 23"/>
          <p:cNvSpPr/>
          <p:nvPr/>
        </p:nvSpPr>
        <p:spPr>
          <a:xfrm>
            <a:off x="439408" y="3574359"/>
            <a:ext cx="2315924" cy="424516"/>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smtClean="0"/>
              <a:t>Branch Offices</a:t>
            </a:r>
            <a:endParaRPr kumimoji="0" lang="en-US" sz="1400" b="1" dirty="0"/>
          </a:p>
        </p:txBody>
      </p:sp>
      <p:grpSp>
        <p:nvGrpSpPr>
          <p:cNvPr id="2" name="Group 1"/>
          <p:cNvGrpSpPr/>
          <p:nvPr/>
        </p:nvGrpSpPr>
        <p:grpSpPr>
          <a:xfrm>
            <a:off x="4191777" y="2193874"/>
            <a:ext cx="4674651" cy="3536247"/>
            <a:chOff x="4055735" y="2605040"/>
            <a:chExt cx="4674651" cy="3536247"/>
          </a:xfrm>
          <a:solidFill>
            <a:srgbClr val="01689A"/>
          </a:solidFill>
        </p:grpSpPr>
        <p:pic>
          <p:nvPicPr>
            <p:cNvPr id="2050" name="Picture 2" descr="http://security.networksasia.net/system/files/Mobile_Cloud_Compu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935" y="3758373"/>
              <a:ext cx="2381250" cy="1790701"/>
            </a:xfrm>
            <a:prstGeom prst="rect">
              <a:avLst/>
            </a:prstGeom>
            <a:ln>
              <a:noFill/>
            </a:ln>
            <a:extLst/>
          </p:spPr>
          <p:style>
            <a:lnRef idx="1">
              <a:schemeClr val="accent1"/>
            </a:lnRef>
            <a:fillRef idx="3">
              <a:schemeClr val="accent1"/>
            </a:fillRef>
            <a:effectRef idx="2">
              <a:schemeClr val="accent1"/>
            </a:effectRef>
            <a:fontRef idx="minor">
              <a:schemeClr val="lt1"/>
            </a:fontRef>
          </p:style>
        </p:pic>
        <p:sp>
          <p:nvSpPr>
            <p:cNvPr id="13" name="Rounded Rectangle 12"/>
            <p:cNvSpPr/>
            <p:nvPr/>
          </p:nvSpPr>
          <p:spPr>
            <a:xfrm>
              <a:off x="4055735" y="2605040"/>
              <a:ext cx="4674651" cy="350127"/>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b="1" dirty="0"/>
                <a:t>Emerging IT Infrastructure</a:t>
              </a:r>
            </a:p>
          </p:txBody>
        </p:sp>
        <p:sp>
          <p:nvSpPr>
            <p:cNvPr id="15" name="Rounded Rectangle 14"/>
            <p:cNvSpPr/>
            <p:nvPr/>
          </p:nvSpPr>
          <p:spPr>
            <a:xfrm>
              <a:off x="6028085" y="3241272"/>
              <a:ext cx="914400" cy="390525"/>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a:t>Hosted</a:t>
              </a:r>
            </a:p>
          </p:txBody>
        </p:sp>
        <p:sp>
          <p:nvSpPr>
            <p:cNvPr id="16" name="Rounded Rectangle 15"/>
            <p:cNvSpPr/>
            <p:nvPr/>
          </p:nvSpPr>
          <p:spPr>
            <a:xfrm>
              <a:off x="7543030" y="3436535"/>
              <a:ext cx="914400" cy="390525"/>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a:t>Cloud</a:t>
              </a:r>
            </a:p>
          </p:txBody>
        </p:sp>
        <p:sp>
          <p:nvSpPr>
            <p:cNvPr id="17" name="Rounded Rectangle 16"/>
            <p:cNvSpPr/>
            <p:nvPr/>
          </p:nvSpPr>
          <p:spPr>
            <a:xfrm>
              <a:off x="7815986" y="4270279"/>
              <a:ext cx="914400" cy="390525"/>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a:t>Managed</a:t>
              </a:r>
            </a:p>
          </p:txBody>
        </p:sp>
        <p:sp>
          <p:nvSpPr>
            <p:cNvPr id="19" name="Rounded Rectangle 18"/>
            <p:cNvSpPr/>
            <p:nvPr/>
          </p:nvSpPr>
          <p:spPr>
            <a:xfrm>
              <a:off x="4176649" y="4576027"/>
              <a:ext cx="1084637" cy="38100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a:t>Local/CPE</a:t>
              </a:r>
            </a:p>
          </p:txBody>
        </p:sp>
        <p:sp>
          <p:nvSpPr>
            <p:cNvPr id="20" name="Rounded Rectangle 19"/>
            <p:cNvSpPr/>
            <p:nvPr/>
          </p:nvSpPr>
          <p:spPr>
            <a:xfrm>
              <a:off x="4917876" y="5461786"/>
              <a:ext cx="914400" cy="390525"/>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a:t>Mobile</a:t>
              </a:r>
            </a:p>
          </p:txBody>
        </p:sp>
        <p:sp>
          <p:nvSpPr>
            <p:cNvPr id="21" name="Rounded Rectangle 20"/>
            <p:cNvSpPr/>
            <p:nvPr/>
          </p:nvSpPr>
          <p:spPr>
            <a:xfrm>
              <a:off x="6190781" y="5750762"/>
              <a:ext cx="914400" cy="390525"/>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a:t>Remote</a:t>
              </a:r>
            </a:p>
          </p:txBody>
        </p:sp>
        <p:sp>
          <p:nvSpPr>
            <p:cNvPr id="23" name="Rounded Rectangle 22"/>
            <p:cNvSpPr/>
            <p:nvPr/>
          </p:nvSpPr>
          <p:spPr>
            <a:xfrm>
              <a:off x="7587737" y="5266524"/>
              <a:ext cx="914400" cy="390525"/>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a:t>Social</a:t>
              </a:r>
            </a:p>
          </p:txBody>
        </p:sp>
        <p:sp>
          <p:nvSpPr>
            <p:cNvPr id="26" name="Rounded Rectangle 25"/>
            <p:cNvSpPr/>
            <p:nvPr/>
          </p:nvSpPr>
          <p:spPr>
            <a:xfrm>
              <a:off x="4367718" y="3595000"/>
              <a:ext cx="1246762" cy="390525"/>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a:t>Virtualization</a:t>
              </a:r>
            </a:p>
          </p:txBody>
        </p:sp>
      </p:grpSp>
      <p:sp>
        <p:nvSpPr>
          <p:cNvPr id="27" name="Rounded Rectangle 26"/>
          <p:cNvSpPr/>
          <p:nvPr/>
        </p:nvSpPr>
        <p:spPr>
          <a:xfrm>
            <a:off x="439408" y="3998875"/>
            <a:ext cx="2322576" cy="402336"/>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smtClean="0"/>
              <a:t>Remote Employees</a:t>
            </a:r>
            <a:endParaRPr kumimoji="0" lang="en-US" sz="1400" b="1" dirty="0"/>
          </a:p>
        </p:txBody>
      </p:sp>
      <p:sp>
        <p:nvSpPr>
          <p:cNvPr id="28" name="Rounded Rectangle 27"/>
          <p:cNvSpPr/>
          <p:nvPr/>
        </p:nvSpPr>
        <p:spPr>
          <a:xfrm>
            <a:off x="439408" y="4409678"/>
            <a:ext cx="2315924" cy="398949"/>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sz="1400" b="1" dirty="0" smtClean="0"/>
              <a:t>Trusted Partners</a:t>
            </a:r>
            <a:endParaRPr kumimoji="0" lang="en-US" sz="1400" b="1" dirty="0"/>
          </a:p>
        </p:txBody>
      </p:sp>
    </p:spTree>
    <p:extLst>
      <p:ext uri="{BB962C8B-B14F-4D97-AF65-F5344CB8AC3E}">
        <p14:creationId xmlns:p14="http://schemas.microsoft.com/office/powerpoint/2010/main" val="803524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animBg="1"/>
      <p:bldP spid="24"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Virtualization: Massive changes to the delivery model</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08" y="970788"/>
            <a:ext cx="8558784" cy="4916424"/>
          </a:xfrm>
          <a:prstGeom prst="rect">
            <a:avLst/>
          </a:prstGeom>
        </p:spPr>
      </p:pic>
      <p:sp>
        <p:nvSpPr>
          <p:cNvPr id="9" name="Slide Number Placeholder 3"/>
          <p:cNvSpPr>
            <a:spLocks noGrp="1"/>
          </p:cNvSpPr>
          <p:nvPr>
            <p:ph type="sldNum" sz="quarter" idx="12"/>
          </p:nvPr>
        </p:nvSpPr>
        <p:spPr>
          <a:xfrm>
            <a:off x="342778" y="6423387"/>
            <a:ext cx="2696079" cy="365125"/>
          </a:xfrm>
        </p:spPr>
        <p:txBody>
          <a:bodyPr/>
          <a:lstStyle/>
          <a:p>
            <a:fld id="{9C554286-7533-EE42-97A4-CEB8D6639D11}" type="slidenum">
              <a:rPr lang="en-US" smtClean="0"/>
              <a:pPr/>
              <a:t>6</a:t>
            </a:fld>
            <a:r>
              <a:rPr lang="en-US" dirty="0" smtClean="0"/>
              <a:t>  |  ©2013, Palo Alto Networks. Confidential and Proprietary. </a:t>
            </a:r>
            <a:endParaRPr lang="en-US" dirty="0"/>
          </a:p>
        </p:txBody>
      </p:sp>
    </p:spTree>
    <p:extLst>
      <p:ext uri="{BB962C8B-B14F-4D97-AF65-F5344CB8AC3E}">
        <p14:creationId xmlns:p14="http://schemas.microsoft.com/office/powerpoint/2010/main" val="4279432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423025"/>
            <a:ext cx="2695575" cy="365125"/>
          </a:xfrm>
        </p:spPr>
        <p:txBody>
          <a:bodyPr/>
          <a:lstStyle/>
          <a:p>
            <a:fld id="{9C554286-7533-EE42-97A4-CEB8D6639D11}" type="slidenum">
              <a:rPr lang="en-US" smtClean="0"/>
              <a:pPr/>
              <a:t>7</a:t>
            </a:fld>
            <a:r>
              <a:rPr lang="en-US" smtClean="0"/>
              <a:t>  |  ©2012, Palo Alto Networks. Confidential and Proprietary. </a:t>
            </a:r>
            <a:endParaRPr lang="en-US" dirty="0"/>
          </a:p>
        </p:txBody>
      </p:sp>
      <p:graphicFrame>
        <p:nvGraphicFramePr>
          <p:cNvPr id="4" name="Diagram 3"/>
          <p:cNvGraphicFramePr/>
          <p:nvPr>
            <p:extLst>
              <p:ext uri="{D42A27DB-BD31-4B8C-83A1-F6EECF244321}">
                <p14:modId xmlns:p14="http://schemas.microsoft.com/office/powerpoint/2010/main" val="838632399"/>
              </p:ext>
            </p:extLst>
          </p:nvPr>
        </p:nvGraphicFramePr>
        <p:xfrm>
          <a:off x="515555" y="1685207"/>
          <a:ext cx="8283484" cy="279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043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grpId="0" nodeType="withEffect">
                                  <p:stCondLst>
                                    <p:cond delay="0"/>
                                  </p:stCondLst>
                                  <p:childTnLst>
                                    <p:animClr clrSpc="rgb" dir="cw">
                                      <p:cBhvr>
                                        <p:cTn id="6" dur="1000" fill="hold"/>
                                        <p:tgtEl>
                                          <p:spTgt spid="4">
                                            <p:graphicEl>
                                              <a:dgm id="{349BA16D-AD2A-404B-B06B-8567DB7B0CC2}"/>
                                            </p:graphicEl>
                                          </p:spTgt>
                                        </p:tgtEl>
                                        <p:attrNameLst>
                                          <p:attrName>fillcolor</p:attrName>
                                        </p:attrNameLst>
                                      </p:cBhvr>
                                      <p:to>
                                        <a:schemeClr val="accent2"/>
                                      </p:to>
                                    </p:animClr>
                                    <p:set>
                                      <p:cBhvr>
                                        <p:cTn id="7" dur="1000" fill="hold"/>
                                        <p:tgtEl>
                                          <p:spTgt spid="4">
                                            <p:graphicEl>
                                              <a:dgm id="{349BA16D-AD2A-404B-B06B-8567DB7B0CC2}"/>
                                            </p:graphicEl>
                                          </p:spTgt>
                                        </p:tgtEl>
                                        <p:attrNameLst>
                                          <p:attrName>fill.type</p:attrName>
                                        </p:attrNameLst>
                                      </p:cBhvr>
                                      <p:to>
                                        <p:strVal val="solid"/>
                                      </p:to>
                                    </p:set>
                                    <p:set>
                                      <p:cBhvr>
                                        <p:cTn id="8" dur="1000" fill="hold"/>
                                        <p:tgtEl>
                                          <p:spTgt spid="4">
                                            <p:graphicEl>
                                              <a:dgm id="{349BA16D-AD2A-404B-B06B-8567DB7B0CC2}"/>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_BrokenFirewall_Diagram_v2-01.jpg"/>
          <p:cNvPicPr>
            <a:picLocks noChangeAspect="1"/>
          </p:cNvPicPr>
          <p:nvPr/>
        </p:nvPicPr>
        <p:blipFill rotWithShape="1">
          <a:blip r:embed="rId3">
            <a:clrChange>
              <a:clrFrom>
                <a:srgbClr val="EDEDED"/>
              </a:clrFrom>
              <a:clrTo>
                <a:srgbClr val="EDEDED">
                  <a:alpha val="0"/>
                </a:srgbClr>
              </a:clrTo>
            </a:clrChange>
            <a:extLst>
              <a:ext uri="{28A0092B-C50C-407E-A947-70E740481C1C}">
                <a14:useLocalDpi xmlns:a14="http://schemas.microsoft.com/office/drawing/2010/main" val="0"/>
              </a:ext>
            </a:extLst>
          </a:blip>
          <a:srcRect/>
          <a:stretch/>
        </p:blipFill>
        <p:spPr>
          <a:xfrm>
            <a:off x="1252825" y="724112"/>
            <a:ext cx="7728337" cy="5719376"/>
          </a:xfrm>
          <a:prstGeom prst="rect">
            <a:avLst/>
          </a:prstGeom>
        </p:spPr>
      </p:pic>
      <p:sp>
        <p:nvSpPr>
          <p:cNvPr id="2" name="Title 1"/>
          <p:cNvSpPr>
            <a:spLocks noGrp="1"/>
          </p:cNvSpPr>
          <p:nvPr>
            <p:ph type="title"/>
          </p:nvPr>
        </p:nvSpPr>
        <p:spPr/>
        <p:txBody>
          <a:bodyPr>
            <a:normAutofit/>
          </a:bodyPr>
          <a:lstStyle/>
          <a:p>
            <a:r>
              <a:rPr lang="en-US" dirty="0" smtClean="0"/>
              <a:t>Loss of visibility from changed application behavior</a:t>
            </a:r>
            <a:endParaRPr lang="en-US" dirty="0"/>
          </a:p>
        </p:txBody>
      </p:sp>
      <p:sp>
        <p:nvSpPr>
          <p:cNvPr id="18" name="Slide Number Placeholder 3"/>
          <p:cNvSpPr>
            <a:spLocks noGrp="1"/>
          </p:cNvSpPr>
          <p:nvPr>
            <p:ph type="sldNum" sz="quarter" idx="12"/>
          </p:nvPr>
        </p:nvSpPr>
        <p:spPr/>
        <p:txBody>
          <a:bodyPr/>
          <a:lstStyle/>
          <a:p>
            <a:fld id="{9C554286-7533-EE42-97A4-CEB8D6639D11}" type="slidenum">
              <a:rPr lang="en-US" smtClean="0"/>
              <a:pPr/>
              <a:t>8</a:t>
            </a:fld>
            <a:r>
              <a:rPr lang="en-US" smtClean="0"/>
              <a:t>  |  ©2012, Palo Alto Networks. Confidential and Proprietary. </a:t>
            </a:r>
            <a:endParaRPr lang="en-US" dirty="0"/>
          </a:p>
        </p:txBody>
      </p:sp>
    </p:spTree>
    <p:extLst>
      <p:ext uri="{BB962C8B-B14F-4D97-AF65-F5344CB8AC3E}">
        <p14:creationId xmlns:p14="http://schemas.microsoft.com/office/powerpoint/2010/main" val="102042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1413" y="2198285"/>
            <a:ext cx="3949616" cy="303808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2" name="Title 1"/>
          <p:cNvSpPr>
            <a:spLocks noGrp="1"/>
          </p:cNvSpPr>
          <p:nvPr>
            <p:ph type="title"/>
          </p:nvPr>
        </p:nvSpPr>
        <p:spPr>
          <a:xfrm>
            <a:off x="342778" y="263784"/>
            <a:ext cx="8342621" cy="604961"/>
          </a:xfrm>
        </p:spPr>
        <p:txBody>
          <a:bodyPr>
            <a:normAutofit/>
          </a:bodyPr>
          <a:lstStyle/>
          <a:p>
            <a:r>
              <a:rPr lang="en-US" dirty="0" smtClean="0"/>
              <a:t>Threats come from surprising places</a:t>
            </a:r>
            <a:endParaRPr lang="en-US" dirty="0"/>
          </a:p>
        </p:txBody>
      </p:sp>
      <p:grpSp>
        <p:nvGrpSpPr>
          <p:cNvPr id="3" name="Group 2"/>
          <p:cNvGrpSpPr/>
          <p:nvPr/>
        </p:nvGrpSpPr>
        <p:grpSpPr>
          <a:xfrm>
            <a:off x="4996111" y="2249540"/>
            <a:ext cx="3851620" cy="2943693"/>
            <a:chOff x="5122333" y="3099104"/>
            <a:chExt cx="3851620" cy="2943693"/>
          </a:xfrm>
        </p:grpSpPr>
        <p:pic>
          <p:nvPicPr>
            <p:cNvPr id="14" name="Picture 13" descr="infograph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2333" y="3154082"/>
              <a:ext cx="3851620" cy="2888715"/>
            </a:xfrm>
            <a:prstGeom prst="rect">
              <a:avLst/>
            </a:prstGeom>
          </p:spPr>
        </p:pic>
        <p:sp>
          <p:nvSpPr>
            <p:cNvPr id="6" name="TextBox 5"/>
            <p:cNvSpPr txBox="1"/>
            <p:nvPr/>
          </p:nvSpPr>
          <p:spPr>
            <a:xfrm>
              <a:off x="5125737" y="3099104"/>
              <a:ext cx="3848215" cy="215444"/>
            </a:xfrm>
            <a:prstGeom prst="rect">
              <a:avLst/>
            </a:prstGeom>
            <a:solidFill>
              <a:schemeClr val="tx1"/>
            </a:solidFill>
          </p:spPr>
          <p:txBody>
            <a:bodyPr wrap="square" rtlCol="0">
              <a:spAutoFit/>
            </a:bodyPr>
            <a:lstStyle/>
            <a:p>
              <a:r>
                <a:rPr lang="en-US" sz="800" dirty="0" smtClean="0">
                  <a:solidFill>
                    <a:srgbClr val="FFFFFF"/>
                  </a:solidFill>
                  <a:latin typeface="Verdana"/>
                  <a:cs typeface="Verdana"/>
                </a:rPr>
                <a:t> Application Usage and Threat Report – February 2013</a:t>
              </a:r>
            </a:p>
          </p:txBody>
        </p:sp>
      </p:grpSp>
      <p:sp>
        <p:nvSpPr>
          <p:cNvPr id="7" name="Oval 6"/>
          <p:cNvSpPr/>
          <p:nvPr/>
        </p:nvSpPr>
        <p:spPr>
          <a:xfrm>
            <a:off x="5845084" y="4222031"/>
            <a:ext cx="1839869" cy="916922"/>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latin typeface="Arial" pitchFamily="34" charset="0"/>
              <a:cs typeface="Arial" pitchFamily="34" charset="0"/>
            </a:endParaRPr>
          </a:p>
        </p:txBody>
      </p:sp>
      <p:sp>
        <p:nvSpPr>
          <p:cNvPr id="17" name="Content Placeholder 4"/>
          <p:cNvSpPr>
            <a:spLocks noGrp="1"/>
          </p:cNvSpPr>
          <p:nvPr>
            <p:ph idx="1"/>
          </p:nvPr>
        </p:nvSpPr>
        <p:spPr>
          <a:xfrm>
            <a:off x="452206" y="1251685"/>
            <a:ext cx="8233193" cy="423146"/>
          </a:xfrm>
        </p:spPr>
        <p:txBody>
          <a:bodyPr>
            <a:normAutofit/>
          </a:bodyPr>
          <a:lstStyle/>
          <a:p>
            <a:pPr marL="0" indent="0" algn="ctr">
              <a:buNone/>
            </a:pPr>
            <a:r>
              <a:rPr lang="en-US" i="1" dirty="0" smtClean="0"/>
              <a:t>“Application Usage and Threat Report” (Palo Alto Networks) February 2013</a:t>
            </a:r>
          </a:p>
        </p:txBody>
      </p:sp>
      <p:sp>
        <p:nvSpPr>
          <p:cNvPr id="18" name="Content Placeholder 4"/>
          <p:cNvSpPr txBox="1">
            <a:spLocks/>
          </p:cNvSpPr>
          <p:nvPr/>
        </p:nvSpPr>
        <p:spPr>
          <a:xfrm>
            <a:off x="347361" y="2130836"/>
            <a:ext cx="4507443" cy="1511254"/>
          </a:xfrm>
          <a:prstGeom prst="rect">
            <a:avLst/>
          </a:prstGeom>
        </p:spPr>
        <p:txBody>
          <a:bodyPr vert="horz" lIns="91440" tIns="45720" rIns="91440" bIns="45720" rtlCol="0">
            <a:noAutofit/>
          </a:bodyPr>
          <a:lstStyle>
            <a:lvl1pPr marL="342900" indent="-342900" algn="l" defTabSz="457200" rtl="0" eaLnBrk="1" latinLnBrk="0" hangingPunct="1">
              <a:spcBef>
                <a:spcPts val="1600"/>
              </a:spcBef>
              <a:buClr>
                <a:srgbClr val="316989"/>
              </a:buClr>
              <a:buFont typeface="Wingdings" charset="2"/>
              <a:buChar char="§"/>
              <a:defRPr sz="1800" kern="1200">
                <a:solidFill>
                  <a:schemeClr val="tx1">
                    <a:lumMod val="65000"/>
                    <a:lumOff val="35000"/>
                  </a:schemeClr>
                </a:solidFill>
                <a:latin typeface="Arial" pitchFamily="34" charset="0"/>
                <a:ea typeface="+mn-ea"/>
                <a:cs typeface="Arial" pitchFamily="34" charset="0"/>
              </a:defRPr>
            </a:lvl1pPr>
            <a:lvl2pPr marL="742950" indent="-285750" algn="l" defTabSz="457200" rtl="0" eaLnBrk="1" latinLnBrk="0" hangingPunct="1">
              <a:spcBef>
                <a:spcPct val="20000"/>
              </a:spcBef>
              <a:buClr>
                <a:srgbClr val="316989"/>
              </a:buClr>
              <a:buFont typeface="Wingdings" charset="2"/>
              <a:buChar char="§"/>
              <a:defRPr sz="1600" kern="1200">
                <a:solidFill>
                  <a:schemeClr val="tx1">
                    <a:lumMod val="65000"/>
                    <a:lumOff val="35000"/>
                  </a:schemeClr>
                </a:solidFill>
                <a:latin typeface="Arial" pitchFamily="34" charset="0"/>
                <a:ea typeface="+mn-ea"/>
                <a:cs typeface="Arial" pitchFamily="34" charset="0"/>
              </a:defRPr>
            </a:lvl2pPr>
            <a:lvl3pPr marL="1143000" indent="-228600" algn="l" defTabSz="457200" rtl="0" eaLnBrk="1" latinLnBrk="0" hangingPunct="1">
              <a:spcBef>
                <a:spcPct val="20000"/>
              </a:spcBef>
              <a:buClr>
                <a:srgbClr val="316989"/>
              </a:buClr>
              <a:buFont typeface="Wingdings" charset="2"/>
              <a:buChar char="§"/>
              <a:defRPr sz="1400" kern="1200">
                <a:solidFill>
                  <a:schemeClr val="tx1">
                    <a:lumMod val="65000"/>
                    <a:lumOff val="35000"/>
                  </a:schemeClr>
                </a:solidFill>
                <a:latin typeface="Arial" pitchFamily="34" charset="0"/>
                <a:ea typeface="+mn-ea"/>
                <a:cs typeface="Arial" pitchFamily="34" charset="0"/>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3888" lvl="1" indent="-222250">
              <a:spcBef>
                <a:spcPts val="600"/>
              </a:spcBef>
            </a:pPr>
            <a:r>
              <a:rPr lang="en-US" dirty="0" smtClean="0">
                <a:solidFill>
                  <a:schemeClr val="accent3"/>
                </a:solidFill>
              </a:rPr>
              <a:t>Aggregates application and threat logs</a:t>
            </a:r>
          </a:p>
          <a:p>
            <a:pPr marL="623888" lvl="1" indent="-222250">
              <a:spcBef>
                <a:spcPts val="600"/>
              </a:spcBef>
            </a:pPr>
            <a:r>
              <a:rPr lang="en-US" dirty="0" smtClean="0">
                <a:solidFill>
                  <a:schemeClr val="accent3"/>
                </a:solidFill>
              </a:rPr>
              <a:t>3,000+ organizations across the globe</a:t>
            </a:r>
          </a:p>
          <a:p>
            <a:pPr marL="623888" lvl="1" indent="-222250">
              <a:spcBef>
                <a:spcPts val="600"/>
              </a:spcBef>
            </a:pPr>
            <a:r>
              <a:rPr lang="en-US" dirty="0" smtClean="0">
                <a:solidFill>
                  <a:schemeClr val="accent3"/>
                </a:solidFill>
              </a:rPr>
              <a:t>95% of all exploit logs came from just 10 applications</a:t>
            </a:r>
          </a:p>
          <a:p>
            <a:pPr marL="623888" lvl="1" indent="-222250">
              <a:spcBef>
                <a:spcPts val="600"/>
              </a:spcBef>
            </a:pPr>
            <a:r>
              <a:rPr lang="en-US" b="1" dirty="0" smtClean="0">
                <a:solidFill>
                  <a:schemeClr val="accent3"/>
                </a:solidFill>
              </a:rPr>
              <a:t>9 of 10 are common business apps in data centers</a:t>
            </a:r>
            <a:endParaRPr lang="en-US" sz="1000" dirty="0" smtClean="0">
              <a:solidFill>
                <a:schemeClr val="accent3"/>
              </a:solidFill>
            </a:endParaRPr>
          </a:p>
        </p:txBody>
      </p:sp>
      <p:sp>
        <p:nvSpPr>
          <p:cNvPr id="19" name="Content Placeholder 4"/>
          <p:cNvSpPr txBox="1">
            <a:spLocks/>
          </p:cNvSpPr>
          <p:nvPr/>
        </p:nvSpPr>
        <p:spPr>
          <a:xfrm>
            <a:off x="342778" y="3934362"/>
            <a:ext cx="4507443" cy="1906332"/>
          </a:xfrm>
          <a:prstGeom prst="rect">
            <a:avLst/>
          </a:prstGeom>
        </p:spPr>
        <p:txBody>
          <a:bodyPr vert="horz" lIns="91440" tIns="45720" rIns="91440" bIns="45720" rtlCol="0">
            <a:noAutofit/>
          </a:bodyPr>
          <a:lstStyle>
            <a:lvl1pPr marL="342900" indent="-342900" algn="l" defTabSz="457200" rtl="0" eaLnBrk="1" latinLnBrk="0" hangingPunct="1">
              <a:spcBef>
                <a:spcPts val="1600"/>
              </a:spcBef>
              <a:buClr>
                <a:srgbClr val="316989"/>
              </a:buClr>
              <a:buFont typeface="Wingdings" charset="2"/>
              <a:buChar char="§"/>
              <a:defRPr sz="1800" kern="1200">
                <a:solidFill>
                  <a:schemeClr val="tx1">
                    <a:lumMod val="65000"/>
                    <a:lumOff val="35000"/>
                  </a:schemeClr>
                </a:solidFill>
                <a:latin typeface="Arial" pitchFamily="34" charset="0"/>
                <a:ea typeface="+mn-ea"/>
                <a:cs typeface="Arial" pitchFamily="34" charset="0"/>
              </a:defRPr>
            </a:lvl1pPr>
            <a:lvl2pPr marL="742950" indent="-285750" algn="l" defTabSz="457200" rtl="0" eaLnBrk="1" latinLnBrk="0" hangingPunct="1">
              <a:spcBef>
                <a:spcPct val="20000"/>
              </a:spcBef>
              <a:buClr>
                <a:srgbClr val="316989"/>
              </a:buClr>
              <a:buFont typeface="Wingdings" charset="2"/>
              <a:buChar char="§"/>
              <a:defRPr sz="1600" kern="1200">
                <a:solidFill>
                  <a:schemeClr val="tx1">
                    <a:lumMod val="65000"/>
                    <a:lumOff val="35000"/>
                  </a:schemeClr>
                </a:solidFill>
                <a:latin typeface="Arial" pitchFamily="34" charset="0"/>
                <a:ea typeface="+mn-ea"/>
                <a:cs typeface="Arial" pitchFamily="34" charset="0"/>
              </a:defRPr>
            </a:lvl2pPr>
            <a:lvl3pPr marL="1143000" indent="-228600" algn="l" defTabSz="457200" rtl="0" eaLnBrk="1" latinLnBrk="0" hangingPunct="1">
              <a:spcBef>
                <a:spcPct val="20000"/>
              </a:spcBef>
              <a:buClr>
                <a:srgbClr val="316989"/>
              </a:buClr>
              <a:buFont typeface="Wingdings" charset="2"/>
              <a:buChar char="§"/>
              <a:defRPr sz="1400" kern="1200">
                <a:solidFill>
                  <a:schemeClr val="tx1">
                    <a:lumMod val="65000"/>
                    <a:lumOff val="35000"/>
                  </a:schemeClr>
                </a:solidFill>
                <a:latin typeface="Arial" pitchFamily="34" charset="0"/>
                <a:ea typeface="+mn-ea"/>
                <a:cs typeface="Arial" pitchFamily="34" charset="0"/>
              </a:defRPr>
            </a:lvl3pPr>
            <a:lvl4pPr marL="16002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316989"/>
              </a:buClr>
              <a:buFont typeface="Wingdings" charset="2"/>
              <a:buChar char="§"/>
              <a:defRPr sz="18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23938" lvl="2" indent="-222250">
              <a:spcBef>
                <a:spcPts val="300"/>
              </a:spcBef>
            </a:pPr>
            <a:r>
              <a:rPr lang="en-US" sz="1000" dirty="0" smtClean="0">
                <a:solidFill>
                  <a:schemeClr val="accent3"/>
                </a:solidFill>
              </a:rPr>
              <a:t>MS-SQL</a:t>
            </a:r>
          </a:p>
          <a:p>
            <a:pPr marL="1023938" lvl="2" indent="-222250">
              <a:spcBef>
                <a:spcPts val="300"/>
              </a:spcBef>
            </a:pPr>
            <a:r>
              <a:rPr lang="en-US" sz="1000" dirty="0" smtClean="0">
                <a:solidFill>
                  <a:schemeClr val="accent3"/>
                </a:solidFill>
              </a:rPr>
              <a:t>MS-RPC</a:t>
            </a:r>
          </a:p>
          <a:p>
            <a:pPr marL="1023938" lvl="2" indent="-222250">
              <a:spcBef>
                <a:spcPts val="300"/>
              </a:spcBef>
            </a:pPr>
            <a:r>
              <a:rPr lang="en-US" sz="1000" dirty="0" smtClean="0">
                <a:solidFill>
                  <a:schemeClr val="accent3"/>
                </a:solidFill>
              </a:rPr>
              <a:t>SMB</a:t>
            </a:r>
          </a:p>
          <a:p>
            <a:pPr marL="1023938" lvl="2" indent="-222250">
              <a:spcBef>
                <a:spcPts val="300"/>
              </a:spcBef>
            </a:pPr>
            <a:r>
              <a:rPr lang="en-US" sz="1000" dirty="0" smtClean="0">
                <a:solidFill>
                  <a:schemeClr val="accent3"/>
                </a:solidFill>
              </a:rPr>
              <a:t>MS SQL Monitor</a:t>
            </a:r>
          </a:p>
          <a:p>
            <a:pPr marL="1023938" lvl="2" indent="-222250">
              <a:spcBef>
                <a:spcPts val="300"/>
              </a:spcBef>
            </a:pPr>
            <a:r>
              <a:rPr lang="en-US" sz="1000" dirty="0" smtClean="0">
                <a:solidFill>
                  <a:schemeClr val="accent3"/>
                </a:solidFill>
              </a:rPr>
              <a:t>MS Office Communicator</a:t>
            </a:r>
          </a:p>
          <a:p>
            <a:pPr marL="1023938" lvl="2" indent="-222250">
              <a:spcBef>
                <a:spcPts val="300"/>
              </a:spcBef>
            </a:pPr>
            <a:r>
              <a:rPr lang="en-US" sz="1000" dirty="0" smtClean="0">
                <a:solidFill>
                  <a:schemeClr val="accent3"/>
                </a:solidFill>
              </a:rPr>
              <a:t>SIP</a:t>
            </a:r>
          </a:p>
          <a:p>
            <a:pPr marL="1023938" lvl="2" indent="-222250">
              <a:spcBef>
                <a:spcPts val="300"/>
              </a:spcBef>
            </a:pPr>
            <a:r>
              <a:rPr lang="en-US" sz="1000" dirty="0" smtClean="0">
                <a:solidFill>
                  <a:schemeClr val="accent3"/>
                </a:solidFill>
              </a:rPr>
              <a:t>Active Directory</a:t>
            </a:r>
          </a:p>
          <a:p>
            <a:pPr marL="1023938" lvl="2" indent="-222250">
              <a:spcBef>
                <a:spcPts val="300"/>
              </a:spcBef>
            </a:pPr>
            <a:r>
              <a:rPr lang="en-US" sz="1000" dirty="0" smtClean="0">
                <a:solidFill>
                  <a:schemeClr val="accent3"/>
                </a:solidFill>
              </a:rPr>
              <a:t>RPC</a:t>
            </a:r>
          </a:p>
          <a:p>
            <a:pPr marL="1023938" lvl="2" indent="-222250">
              <a:spcBef>
                <a:spcPts val="300"/>
              </a:spcBef>
            </a:pPr>
            <a:r>
              <a:rPr lang="en-US" sz="1000" dirty="0" smtClean="0">
                <a:solidFill>
                  <a:schemeClr val="accent3"/>
                </a:solidFill>
              </a:rPr>
              <a:t>DNS</a:t>
            </a:r>
          </a:p>
        </p:txBody>
      </p:sp>
      <p:sp>
        <p:nvSpPr>
          <p:cNvPr id="21" name="Slide Number Placeholder 3"/>
          <p:cNvSpPr>
            <a:spLocks noGrp="1"/>
          </p:cNvSpPr>
          <p:nvPr>
            <p:ph type="sldNum" sz="quarter" idx="12"/>
          </p:nvPr>
        </p:nvSpPr>
        <p:spPr>
          <a:xfrm>
            <a:off x="342778" y="6423387"/>
            <a:ext cx="2696079" cy="365125"/>
          </a:xfrm>
        </p:spPr>
        <p:txBody>
          <a:bodyPr/>
          <a:lstStyle/>
          <a:p>
            <a:fld id="{9C554286-7533-EE42-97A4-CEB8D6639D11}" type="slidenum">
              <a:rPr lang="en-US" smtClean="0"/>
              <a:pPr/>
              <a:t>9</a:t>
            </a:fld>
            <a:r>
              <a:rPr lang="en-US" dirty="0" smtClean="0"/>
              <a:t>  |  ©2013, Palo Alto Networks. Confidential and Proprietary. </a:t>
            </a:r>
            <a:endParaRPr lang="en-US" dirty="0"/>
          </a:p>
        </p:txBody>
      </p:sp>
    </p:spTree>
    <p:custDataLst>
      <p:tags r:id="rId1"/>
    </p:custDataLst>
    <p:extLst>
      <p:ext uri="{BB962C8B-B14F-4D97-AF65-F5344CB8AC3E}">
        <p14:creationId xmlns:p14="http://schemas.microsoft.com/office/powerpoint/2010/main" val="324750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7"/>
</p:tagLst>
</file>

<file path=ppt/tags/tag2.xml><?xml version="1.0" encoding="utf-8"?>
<p:tagLst xmlns:a="http://schemas.openxmlformats.org/drawingml/2006/main" xmlns:r="http://schemas.openxmlformats.org/officeDocument/2006/relationships" xmlns:p="http://schemas.openxmlformats.org/presentationml/2006/main">
  <p:tag name="TIMING" val="|37.1"/>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4"/>
</p:tagLst>
</file>

<file path=ppt/tags/tag5.xml><?xml version="1.0" encoding="utf-8"?>
<p:tagLst xmlns:a="http://schemas.openxmlformats.org/drawingml/2006/main" xmlns:r="http://schemas.openxmlformats.org/officeDocument/2006/relationships" xmlns:p="http://schemas.openxmlformats.org/presentationml/2006/main">
  <p:tag name="TIMING" val="|4.3|12|21|40.5"/>
</p:tagLst>
</file>

<file path=ppt/theme/theme1.xml><?xml version="1.0" encoding="utf-8"?>
<a:theme xmlns:a="http://schemas.openxmlformats.org/drawingml/2006/main" name="PAN_PPT_Template_4-3_White">
  <a:themeElements>
    <a:clrScheme name="Palo Alto Networks">
      <a:dk1>
        <a:srgbClr val="000000"/>
      </a:dk1>
      <a:lt1>
        <a:srgbClr val="FFFFFF"/>
      </a:lt1>
      <a:dk2>
        <a:srgbClr val="071C26"/>
      </a:dk2>
      <a:lt2>
        <a:srgbClr val="C1CD23"/>
      </a:lt2>
      <a:accent1>
        <a:srgbClr val="00344C"/>
      </a:accent1>
      <a:accent2>
        <a:srgbClr val="004E74"/>
      </a:accent2>
      <a:accent3>
        <a:srgbClr val="006595"/>
      </a:accent3>
      <a:accent4>
        <a:srgbClr val="4D7CA8"/>
      </a:accent4>
      <a:accent5>
        <a:srgbClr val="7694B9"/>
      </a:accent5>
      <a:accent6>
        <a:srgbClr val="CAD3E2"/>
      </a:accent6>
      <a:hlink>
        <a:srgbClr val="006595"/>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1">
                <a:lumMod val="65000"/>
                <a:lumOff val="35000"/>
              </a:schemeClr>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5493</TotalTime>
  <Words>1356</Words>
  <Application>Microsoft Macintosh PowerPoint</Application>
  <PresentationFormat>On-screen Show (4:3)</PresentationFormat>
  <Paragraphs>228</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PAN_PPT_Template_4-3_White</vt:lpstr>
      <vt:lpstr>Security as an Enabler for Data Centers and Cloud Networks </vt:lpstr>
      <vt:lpstr>PowerPoint Presentation</vt:lpstr>
      <vt:lpstr>From hype to adoption</vt:lpstr>
      <vt:lpstr>It’s a good time to be a service provider!</vt:lpstr>
      <vt:lpstr>From a contained network to one without borders</vt:lpstr>
      <vt:lpstr>Virtualization: Massive changes to the delivery model</vt:lpstr>
      <vt:lpstr>PowerPoint Presentation</vt:lpstr>
      <vt:lpstr>Loss of visibility from changed application behavior</vt:lpstr>
      <vt:lpstr>Threats come from surprising places</vt:lpstr>
      <vt:lpstr>The actors have changed too</vt:lpstr>
      <vt:lpstr>New motivations and methods</vt:lpstr>
      <vt:lpstr>PowerPoint Presentation</vt:lpstr>
      <vt:lpstr>Requirements to Secure Data Centers and Cloud Networks</vt:lpstr>
      <vt:lpstr>1. Visibility and 2. Protection:  Next Generation Security a Business Enablement Tool</vt:lpstr>
      <vt:lpstr>Microsoft SharePoint Example</vt:lpstr>
      <vt:lpstr>Microsoft SharePoint: As Seen by Security Infrastructure</vt:lpstr>
      <vt:lpstr>3. Performance demands in data centers</vt:lpstr>
      <vt:lpstr>4. Integration: Data Center Designs Are Unique</vt:lpstr>
      <vt:lpstr>Integrate With Existing Data Center Architectures</vt:lpstr>
      <vt:lpstr>5. Centralized Management and Policy Automation</vt:lpstr>
      <vt:lpstr>PowerPoint Presentation</vt:lpstr>
      <vt:lpstr>Four business models for security</vt:lpstr>
      <vt:lpstr>Next Generation Security Services Packaging Examples</vt:lpstr>
      <vt:lpstr>Summary</vt:lpstr>
      <vt:lpstr>Thank you!</vt:lpstr>
    </vt:vector>
  </TitlesOfParts>
  <Company>Palo Alto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Baeck</dc:creator>
  <cp:lastModifiedBy>Leticia  Gammill</cp:lastModifiedBy>
  <cp:revision>158</cp:revision>
  <dcterms:created xsi:type="dcterms:W3CDTF">2012-08-27T22:10:25Z</dcterms:created>
  <dcterms:modified xsi:type="dcterms:W3CDTF">2013-07-16T15:38:04Z</dcterms:modified>
</cp:coreProperties>
</file>