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30"/>
  </p:notesMasterIdLst>
  <p:sldIdLst>
    <p:sldId id="256" r:id="rId5"/>
    <p:sldId id="514" r:id="rId6"/>
    <p:sldId id="482" r:id="rId7"/>
    <p:sldId id="490" r:id="rId8"/>
    <p:sldId id="492" r:id="rId9"/>
    <p:sldId id="491" r:id="rId10"/>
    <p:sldId id="462" r:id="rId11"/>
    <p:sldId id="463" r:id="rId12"/>
    <p:sldId id="364" r:id="rId13"/>
    <p:sldId id="484" r:id="rId14"/>
    <p:sldId id="487" r:id="rId15"/>
    <p:sldId id="503" r:id="rId16"/>
    <p:sldId id="504" r:id="rId17"/>
    <p:sldId id="501" r:id="rId18"/>
    <p:sldId id="506" r:id="rId19"/>
    <p:sldId id="511" r:id="rId20"/>
    <p:sldId id="512" r:id="rId21"/>
    <p:sldId id="510" r:id="rId22"/>
    <p:sldId id="508" r:id="rId23"/>
    <p:sldId id="466" r:id="rId24"/>
    <p:sldId id="500" r:id="rId25"/>
    <p:sldId id="509" r:id="rId26"/>
    <p:sldId id="354" r:id="rId27"/>
    <p:sldId id="507" r:id="rId28"/>
    <p:sldId id="51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 Spinelli" initials="V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99CCFF"/>
    <a:srgbClr val="0067AC"/>
    <a:srgbClr val="5D87A1"/>
    <a:srgbClr val="E5EFF5"/>
    <a:srgbClr val="006600"/>
    <a:srgbClr val="00FF00"/>
    <a:srgbClr val="99FFCC"/>
    <a:srgbClr val="66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576" autoAdjust="0"/>
    <p:restoredTop sz="92418" autoAdjust="0"/>
  </p:normalViewPr>
  <p:slideViewPr>
    <p:cSldViewPr snapToGrid="0">
      <p:cViewPr varScale="1">
        <p:scale>
          <a:sx n="74" d="100"/>
          <a:sy n="74" d="100"/>
        </p:scale>
        <p:origin x="-1194" y="-90"/>
      </p:cViewPr>
      <p:guideLst>
        <p:guide orient="horz" pos="1776"/>
        <p:guide orient="horz" pos="624"/>
        <p:guide orient="horz" pos="3840"/>
        <p:guide/>
        <p:guide pos="5472"/>
        <p:guide pos="2879"/>
        <p:guide pos="2851"/>
        <p:guide pos="2909"/>
        <p:guide pos="5664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68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latin typeface="Calibri" pitchFamily="34" charset="0"/>
              </a:rPr>
              <a:t>Non-telcos: Which</a:t>
            </a:r>
            <a:r>
              <a:rPr lang="en-US" sz="1800" baseline="0" dirty="0" smtClean="0">
                <a:latin typeface="Calibri" pitchFamily="34" charset="0"/>
              </a:rPr>
              <a:t> telecom APIs </a:t>
            </a:r>
            <a:br>
              <a:rPr lang="en-US" sz="1800" baseline="0" dirty="0" smtClean="0">
                <a:latin typeface="Calibri" pitchFamily="34" charset="0"/>
              </a:rPr>
            </a:br>
            <a:r>
              <a:rPr lang="en-US" sz="1800" baseline="0" dirty="0" smtClean="0">
                <a:latin typeface="Calibri" pitchFamily="34" charset="0"/>
              </a:rPr>
              <a:t>are most valuable?</a:t>
            </a:r>
            <a:endParaRPr lang="en-US" sz="18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5605043171841307"/>
          <c:y val="1.7995845289220751E-2"/>
        </c:manualLayout>
      </c:layout>
    </c:title>
    <c:plotArea>
      <c:layout>
        <c:manualLayout>
          <c:layoutTarget val="inner"/>
          <c:xMode val="edge"/>
          <c:yMode val="edge"/>
          <c:x val="0.46808723532143182"/>
          <c:y val="0.1715585241486576"/>
          <c:w val="0.53191281215667463"/>
          <c:h val="0.7432483555467024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Sheet1!$A$2:$A$11</c:f>
              <c:strCache>
                <c:ptCount val="10"/>
                <c:pt idx="0">
                  <c:v>Other</c:v>
                </c:pt>
                <c:pt idx="1">
                  <c:v>Device capability discovery</c:v>
                </c:pt>
                <c:pt idx="2">
                  <c:v>Presence and IM</c:v>
                </c:pt>
                <c:pt idx="3">
                  <c:v>Security</c:v>
                </c:pt>
                <c:pt idx="4">
                  <c:v>UC / call control </c:v>
                </c:pt>
                <c:pt idx="5">
                  <c:v>M2M</c:v>
                </c:pt>
                <c:pt idx="6">
                  <c:v>SMS / MMS</c:v>
                </c:pt>
                <c:pt idx="7">
                  <c:v>Location</c:v>
                </c:pt>
                <c:pt idx="8">
                  <c:v>Identity / subscriber data management</c:v>
                </c:pt>
                <c:pt idx="9">
                  <c:v>Billing / payments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0.25</c:v>
                </c:pt>
                <c:pt idx="1">
                  <c:v>0.13300000000000001</c:v>
                </c:pt>
                <c:pt idx="2">
                  <c:v>0.15600000000000022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0.25600000000000001</c:v>
                </c:pt>
                <c:pt idx="7">
                  <c:v>0.27800000000000002</c:v>
                </c:pt>
                <c:pt idx="8">
                  <c:v>0.45600000000000002</c:v>
                </c:pt>
                <c:pt idx="9">
                  <c:v>0.61000000000000065</c:v>
                </c:pt>
              </c:numCache>
            </c:numRef>
          </c:val>
        </c:ser>
        <c:gapWidth val="49"/>
        <c:overlap val="-57"/>
        <c:axId val="149247872"/>
        <c:axId val="149249408"/>
      </c:barChart>
      <c:catAx>
        <c:axId val="14924787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en-US"/>
          </a:p>
        </c:txPr>
        <c:crossAx val="149249408"/>
        <c:crosses val="autoZero"/>
        <c:auto val="1"/>
        <c:lblAlgn val="ctr"/>
        <c:lblOffset val="100"/>
      </c:catAx>
      <c:valAx>
        <c:axId val="1492494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GB" sz="1050" dirty="0" smtClean="0">
                    <a:latin typeface="Calibri" pitchFamily="34" charset="0"/>
                  </a:rPr>
                  <a:t>% of respondents</a:t>
                </a:r>
                <a:endParaRPr lang="en-GB" sz="105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46843313705884532"/>
              <c:y val="0.91535734535243107"/>
            </c:manualLayout>
          </c:layout>
        </c:title>
        <c:numFmt formatCode="0%" sourceLinked="1"/>
        <c:tickLblPos val="none"/>
        <c:crossAx val="149247872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Connectivity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"$"#,##0_);\("$"#,##0\)</c:formatCode>
                <c:ptCount val="6"/>
                <c:pt idx="0">
                  <c:v>3.4</c:v>
                </c:pt>
                <c:pt idx="1">
                  <c:v>6</c:v>
                </c:pt>
                <c:pt idx="2">
                  <c:v>8.8000000000000007</c:v>
                </c:pt>
                <c:pt idx="3">
                  <c:v>12.52</c:v>
                </c:pt>
                <c:pt idx="4">
                  <c:v>15.76</c:v>
                </c:pt>
                <c:pt idx="5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"$"#,##0_);\("$"#,##0\)</c:formatCode>
                <c:ptCount val="6"/>
                <c:pt idx="0">
                  <c:v>25.15000000000002</c:v>
                </c:pt>
                <c:pt idx="1">
                  <c:v>48.5</c:v>
                </c:pt>
                <c:pt idx="2">
                  <c:v>77.8</c:v>
                </c:pt>
                <c:pt idx="3">
                  <c:v>121.86999999999999</c:v>
                </c:pt>
                <c:pt idx="4">
                  <c:v>171.06</c:v>
                </c:pt>
                <c:pt idx="5">
                  <c:v>286</c:v>
                </c:pt>
              </c:numCache>
            </c:numRef>
          </c:val>
        </c:ser>
        <c:axId val="153650688"/>
        <c:axId val="153652224"/>
      </c:areaChart>
      <c:catAx>
        <c:axId val="153650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3652224"/>
        <c:crosses val="autoZero"/>
        <c:auto val="1"/>
        <c:lblAlgn val="ctr"/>
        <c:lblOffset val="100"/>
      </c:catAx>
      <c:valAx>
        <c:axId val="153652224"/>
        <c:scaling>
          <c:orientation val="minMax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365068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2013: What technologies</a:t>
            </a:r>
            <a:r>
              <a:rPr lang="en-US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and services </a:t>
            </a:r>
            <a:br>
              <a:rPr lang="en-US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will drive top-line growth?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47930337859613376"/>
          <c:y val="1.5625E-2"/>
        </c:manualLayout>
      </c:layout>
    </c:title>
    <c:plotArea>
      <c:layout>
        <c:manualLayout>
          <c:layoutTarget val="inner"/>
          <c:xMode val="edge"/>
          <c:yMode val="edge"/>
          <c:x val="0.72796571730781168"/>
          <c:y val="0.21160679133858268"/>
          <c:w val="0.264884595008269"/>
          <c:h val="0.75281151574803162"/>
        </c:manualLayout>
      </c:layout>
      <c:barChart>
        <c:barDir val="bar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2%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Sheet1!$A$3:$A$14</c:f>
              <c:strCache>
                <c:ptCount val="12"/>
                <c:pt idx="0">
                  <c:v>SDN</c:v>
                </c:pt>
                <c:pt idx="1">
                  <c:v>Carrier Ethernet</c:v>
                </c:pt>
                <c:pt idx="2">
                  <c:v>High-definition video</c:v>
                </c:pt>
                <c:pt idx="3">
                  <c:v>Wi-Fi</c:v>
                </c:pt>
                <c:pt idx="4">
                  <c:v>Multiscreen video</c:v>
                </c:pt>
                <c:pt idx="5">
                  <c:v>Machine to machine (M2M)</c:v>
                </c:pt>
                <c:pt idx="6">
                  <c:v>Converged billing</c:v>
                </c:pt>
                <c:pt idx="7">
                  <c:v>On-demand video</c:v>
                </c:pt>
                <c:pt idx="8">
                  <c:v>Apps and app stores</c:v>
                </c:pt>
                <c:pt idx="9">
                  <c:v>Superfast fixed broadband</c:v>
                </c:pt>
                <c:pt idx="10">
                  <c:v>Cloud computing</c:v>
                </c:pt>
                <c:pt idx="11">
                  <c:v>4G / LTE</c:v>
                </c:pt>
              </c:strCache>
            </c:strRef>
          </c:cat>
          <c:val>
            <c:numRef>
              <c:f>Sheet1!$B$3:$B$14</c:f>
              <c:numCache>
                <c:formatCode>0%</c:formatCode>
                <c:ptCount val="12"/>
                <c:pt idx="0">
                  <c:v>2.0833333333333343E-2</c:v>
                </c:pt>
                <c:pt idx="1">
                  <c:v>0.16666666666666688</c:v>
                </c:pt>
                <c:pt idx="2">
                  <c:v>0.16666666666666688</c:v>
                </c:pt>
                <c:pt idx="3">
                  <c:v>0.17083333333333325</c:v>
                </c:pt>
                <c:pt idx="4">
                  <c:v>0.2</c:v>
                </c:pt>
                <c:pt idx="5">
                  <c:v>0.204166666666667</c:v>
                </c:pt>
                <c:pt idx="6">
                  <c:v>0.20833333333333331</c:v>
                </c:pt>
                <c:pt idx="7">
                  <c:v>0.21250000000000022</c:v>
                </c:pt>
                <c:pt idx="8">
                  <c:v>0.22083333333333299</c:v>
                </c:pt>
                <c:pt idx="9">
                  <c:v>0.25416666666666698</c:v>
                </c:pt>
                <c:pt idx="10">
                  <c:v>0.32083333333333308</c:v>
                </c:pt>
                <c:pt idx="11">
                  <c:v>0.5791666666666665</c:v>
                </c:pt>
              </c:numCache>
            </c:numRef>
          </c:val>
        </c:ser>
        <c:gapWidth val="59"/>
        <c:axId val="154208128"/>
        <c:axId val="154209664"/>
      </c:barChart>
      <c:catAx>
        <c:axId val="1542081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154209664"/>
        <c:crosses val="autoZero"/>
        <c:auto val="1"/>
        <c:lblAlgn val="ctr"/>
        <c:lblOffset val="100"/>
      </c:catAx>
      <c:valAx>
        <c:axId val="154209664"/>
        <c:scaling>
          <c:orientation val="minMax"/>
        </c:scaling>
        <c:delete val="1"/>
        <c:axPos val="b"/>
        <c:numFmt formatCode="0%" sourceLinked="1"/>
        <c:tickLblPos val="none"/>
        <c:crossAx val="154208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3896E-7E25-4F90-BC02-F0DE2996F10C}" type="datetimeFigureOut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1E2F02-7DE6-4440-BFC1-CA81D5CDB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5DF8F-B3C2-4386-B72B-F9F74BEA5D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84774-F3AF-4465-A008-80331A472A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8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1813"/>
            <a:ext cx="5032375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A very small percentage of subscribers are accounting for a large number of all the flows created*</a:t>
            </a:r>
          </a:p>
          <a:p>
            <a:r>
              <a:rPr lang="en-US" smtClean="0"/>
              <a:t>&gt; 99% of subscribers had less than 1000 concurrent flows at any time</a:t>
            </a:r>
          </a:p>
          <a:p>
            <a:r>
              <a:rPr lang="en-US" smtClean="0"/>
              <a:t>&lt; 1% of subscribers had more than 1000 concurrent flows at any time</a:t>
            </a:r>
          </a:p>
          <a:p>
            <a:r>
              <a:rPr lang="en-US" smtClean="0"/>
              <a:t>Some subscribers utilized 30+k concurrent flows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E2442-5315-453A-ABA4-C2AAD1B361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E2442-5315-453A-ABA4-C2AAD1B361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pic>
        <p:nvPicPr>
          <p:cNvPr id="5" name="Picture 7" descr="blue-window"/>
          <p:cNvPicPr>
            <a:picLocks noChangeAspect="1" noChangeArrowheads="1"/>
          </p:cNvPicPr>
          <p:nvPr userDrawn="1"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uniper_blac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917575"/>
            <a:ext cx="1717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2888"/>
            <a:ext cx="7315200" cy="877824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880"/>
            <a:ext cx="5943600" cy="105156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5" name="Picture 7" descr="blue-window"/>
          <p:cNvPicPr>
            <a:picLocks noChangeAspect="1" noChangeArrowheads="1"/>
          </p:cNvPicPr>
          <p:nvPr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uniper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917575"/>
            <a:ext cx="1717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8" name="Picture 9" descr="blue-window"/>
          <p:cNvPicPr>
            <a:picLocks noChangeAspect="1" noChangeArrowheads="1"/>
          </p:cNvPicPr>
          <p:nvPr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juniper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917575"/>
            <a:ext cx="1717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2888"/>
            <a:ext cx="7315200" cy="877824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880"/>
            <a:ext cx="5943600" cy="105156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1143000"/>
            <a:ext cx="8229600" cy="4914900"/>
          </a:xfr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843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rg-ven-gradient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4"/>
          <p:cNvSpPr>
            <a:spLocks noChangeArrowheads="1"/>
          </p:cNvSpPr>
          <p:nvPr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  <p:pic>
        <p:nvPicPr>
          <p:cNvPr id="5" name="Picture 15" descr="lrg-ven-gradient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4"/>
          <p:cNvSpPr>
            <a:spLocks noChangeArrowheads="1"/>
          </p:cNvSpPr>
          <p:nvPr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d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pp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33475"/>
            <a:ext cx="8220075" cy="4773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5" name="Picture 7" descr="blue-window"/>
          <p:cNvPicPr>
            <a:picLocks noChangeAspect="1" noChangeArrowheads="1"/>
          </p:cNvPicPr>
          <p:nvPr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uniper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917575"/>
            <a:ext cx="1717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8" name="Picture 9" descr="blue-window"/>
          <p:cNvPicPr>
            <a:picLocks noChangeAspect="1" noChangeArrowheads="1"/>
          </p:cNvPicPr>
          <p:nvPr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450850" y="5468938"/>
            <a:ext cx="82423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juniper_bla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917575"/>
            <a:ext cx="17176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2888"/>
            <a:ext cx="7315200" cy="877824"/>
          </a:xfr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3200" b="1" cap="all" baseline="0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880"/>
            <a:ext cx="5943600" cy="1051560"/>
          </a:xfrm>
        </p:spPr>
        <p:txBody>
          <a:bodyPr>
            <a:noAutofit/>
          </a:bodyPr>
          <a:lstStyle>
            <a:lvl1pPr marL="0" indent="0" algn="l" defTabSz="457200" rtl="0" eaLnBrk="1" fontAlgn="base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lang="en-US" sz="20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66616" y="1134374"/>
            <a:ext cx="8229600" cy="4852358"/>
          </a:xfr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1925" indent="-173038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1143000"/>
            <a:ext cx="8229600" cy="4914900"/>
          </a:xfr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843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rg-ven-gradient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4"/>
          <p:cNvSpPr>
            <a:spLocks noChangeArrowheads="1"/>
          </p:cNvSpPr>
          <p:nvPr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  <p:pic>
        <p:nvPicPr>
          <p:cNvPr id="5" name="Picture 15" descr="lrg-ven-gradient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4"/>
          <p:cNvSpPr>
            <a:spLocks noChangeArrowheads="1"/>
          </p:cNvSpPr>
          <p:nvPr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33"/>
              </a:solidFill>
              <a:latin typeface="Arial" pitchFamily="34" charset="0"/>
              <a:ea typeface="ＭＳ Ｐゴシック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d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pp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5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rIns="0" bIns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33475"/>
            <a:ext cx="8220075" cy="4773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1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9638" y="3611563"/>
            <a:ext cx="5943600" cy="1047750"/>
          </a:xfrm>
          <a:ln algn="ctr"/>
        </p:spPr>
        <p:txBody>
          <a:bodyPr/>
          <a:lstStyle>
            <a:lvl1pPr marL="0" indent="0" defTabSz="45720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 sz="2000">
                <a:solidFill>
                  <a:srgbClr val="4F515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981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2528888"/>
            <a:ext cx="7318375" cy="876300"/>
          </a:xfrm>
        </p:spPr>
        <p:txBody>
          <a:bodyPr tIns="0" rIns="0" bIns="0"/>
          <a:lstStyle>
            <a:lvl1pPr>
              <a:defRPr sz="3200">
                <a:solidFill>
                  <a:srgbClr val="4F515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uniper_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35642"/>
            <a:ext cx="8220075" cy="63976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4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500"/>
              </a:spcBef>
              <a:spcAft>
                <a:spcPts val="0"/>
              </a:spcAft>
              <a:defRPr/>
            </a:lvl2pPr>
            <a:lvl3pPr>
              <a:spcBef>
                <a:spcPts val="500"/>
              </a:spcBef>
              <a:spcAft>
                <a:spcPts val="0"/>
              </a:spcAft>
              <a:defRPr/>
            </a:lvl3pPr>
            <a:lvl4pPr>
              <a:spcBef>
                <a:spcPts val="500"/>
              </a:spcBef>
              <a:spcAft>
                <a:spcPts val="0"/>
              </a:spcAft>
              <a:defRPr/>
            </a:lvl4pPr>
            <a:lvl5pPr>
              <a:spcBef>
                <a:spcPts val="5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juniper_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35642"/>
            <a:ext cx="8220075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285875"/>
            <a:ext cx="4033837" cy="477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285875"/>
            <a:ext cx="4033838" cy="477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juniper_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35642"/>
            <a:ext cx="8220075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rg-ven-gradient-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4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>
              <a:defRPr/>
            </a:pPr>
            <a:endParaRPr lang="en-US" sz="220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rg-ven-gradient-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8725"/>
            <a:ext cx="914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4"/>
          <p:cNvSpPr>
            <a:spLocks noChangeArrowheads="1"/>
          </p:cNvSpPr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050" y="2184400"/>
            <a:ext cx="4554538" cy="38227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juniper_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35642"/>
            <a:ext cx="8220075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285875"/>
            <a:ext cx="4033837" cy="477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285875"/>
            <a:ext cx="4033838" cy="477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33475"/>
            <a:ext cx="8220075" cy="477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8300" y="1133475"/>
            <a:ext cx="8220075" cy="47736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133475"/>
            <a:ext cx="4033838" cy="477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38" y="1133475"/>
            <a:ext cx="4033837" cy="477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1133475"/>
            <a:ext cx="4033838" cy="477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38" y="1133475"/>
            <a:ext cx="4033837" cy="4773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1133475"/>
            <a:ext cx="822007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black">
          <a:xfrm>
            <a:off x="471488" y="6229350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eaLnBrk="0" fontAlgn="auto" hangingPunct="0">
              <a:spcAft>
                <a:spcPts val="0"/>
              </a:spcAft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80C346CA-3C75-4424-90D1-927FABA3A4F6}" type="slidenum">
              <a:rPr lang="en-US" sz="1000">
                <a:solidFill>
                  <a:srgbClr val="807F83"/>
                </a:solidFill>
                <a:latin typeface="Arial" pitchFamily="34" charset="0"/>
                <a:cs typeface="+mn-cs"/>
              </a:rPr>
              <a:pPr eaLnBrk="0" fontAlgn="auto" hangingPunct="0">
                <a:spcAft>
                  <a:spcPts val="0"/>
                </a:spcAft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1000">
              <a:solidFill>
                <a:srgbClr val="807F83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450850" y="238125"/>
            <a:ext cx="8240713" cy="5994400"/>
            <a:chOff x="284" y="150"/>
            <a:chExt cx="5182" cy="3776"/>
          </a:xfrm>
        </p:grpSpPr>
        <p:sp>
          <p:nvSpPr>
            <p:cNvPr id="19" name="Line 7"/>
            <p:cNvSpPr>
              <a:spLocks noChangeShapeType="1"/>
            </p:cNvSpPr>
            <p:nvPr userDrawn="1"/>
          </p:nvSpPr>
          <p:spPr bwMode="auto">
            <a:xfrm>
              <a:off x="284" y="3926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 userDrawn="1"/>
          </p:nvSpPr>
          <p:spPr bwMode="auto">
            <a:xfrm>
              <a:off x="284" y="602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 userDrawn="1"/>
          </p:nvSpPr>
          <p:spPr bwMode="auto">
            <a:xfrm>
              <a:off x="284" y="150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95600" y="6240463"/>
            <a:ext cx="28892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chemeClr val="accent6"/>
                </a:solidFill>
                <a:latin typeface="+mn-lt"/>
                <a:cs typeface="+mn-cs"/>
              </a:rPr>
              <a:t>Copyright </a:t>
            </a:r>
            <a:r>
              <a:rPr lang="en-US" sz="800" dirty="0">
                <a:solidFill>
                  <a:schemeClr val="accent6"/>
                </a:solidFill>
                <a:ea typeface="ＭＳ Ｐゴシック" charset="-128"/>
                <a:cs typeface="+mn-cs"/>
              </a:rPr>
              <a:t>© 2010 Juniper Networks, Inc.     www.juniper.net </a:t>
            </a:r>
            <a:r>
              <a:rPr lang="en-US" sz="8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1031" name="Picture 10" descr="juniper_black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2" r:id="rId3"/>
    <p:sldLayoutId id="2147483714" r:id="rId4"/>
    <p:sldLayoutId id="2147483715" r:id="rId5"/>
    <p:sldLayoutId id="2147483700" r:id="rId6"/>
    <p:sldLayoutId id="2147483699" r:id="rId7"/>
    <p:sldLayoutId id="2147483698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lang="en-US" sz="2400" b="1" kern="1200" cap="all" dirty="0">
          <a:solidFill>
            <a:srgbClr val="292929"/>
          </a:solidFill>
          <a:latin typeface="Arial" pitchFamily="34" charset="0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9pPr>
    </p:titleStyle>
    <p:bodyStyle>
      <a:lvl1pPr marL="112713" indent="-112713" algn="l" rtl="0" eaLnBrk="0" fontAlgn="base" hangingPunct="0">
        <a:spcBef>
          <a:spcPts val="800"/>
        </a:spcBef>
        <a:spcAft>
          <a:spcPts val="400"/>
        </a:spcAft>
        <a:buClr>
          <a:schemeClr val="tx1"/>
        </a:buClr>
        <a:buSzPct val="25000"/>
        <a:buFont typeface="Arial" charset="0"/>
        <a:buChar char=" "/>
        <a:defRPr lang="en-US" sz="22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9913" indent="-225425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SzPct val="90000"/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4075" indent="-223838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SzPct val="96000"/>
        <a:buFont typeface="Wingdings" pitchFamily="2" charset="2"/>
        <a:buChar char="§"/>
        <a:defRPr lang="en-US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47763" indent="-233363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–"/>
        <a:defRPr lang="en-US" sz="16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31925" indent="-173038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-"/>
        <a:defRPr lang="en-US" sz="16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38" y="1150938"/>
            <a:ext cx="822007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450850" y="238125"/>
            <a:ext cx="8240713" cy="5994400"/>
            <a:chOff x="284" y="150"/>
            <a:chExt cx="5182" cy="3776"/>
          </a:xfrm>
        </p:grpSpPr>
        <p:sp>
          <p:nvSpPr>
            <p:cNvPr id="19" name="Line 7"/>
            <p:cNvSpPr>
              <a:spLocks noChangeShapeType="1"/>
            </p:cNvSpPr>
            <p:nvPr userDrawn="1"/>
          </p:nvSpPr>
          <p:spPr bwMode="auto">
            <a:xfrm>
              <a:off x="284" y="3926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33"/>
                </a:solidFill>
                <a:latin typeface="Arial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 userDrawn="1"/>
          </p:nvSpPr>
          <p:spPr bwMode="auto">
            <a:xfrm>
              <a:off x="284" y="602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33"/>
                </a:solidFill>
                <a:latin typeface="Arial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 userDrawn="1"/>
          </p:nvSpPr>
          <p:spPr bwMode="auto">
            <a:xfrm>
              <a:off x="284" y="150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33"/>
                </a:solidFill>
                <a:latin typeface="Arial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11" name="Rectangle 26"/>
          <p:cNvSpPr>
            <a:spLocks noChangeArrowheads="1"/>
          </p:cNvSpPr>
          <p:nvPr/>
        </p:nvSpPr>
        <p:spPr bwMode="black">
          <a:xfrm>
            <a:off x="471488" y="6229350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eaLnBrk="0" hangingPunct="0"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CFFBD7E2-0BE1-4807-A0A3-6A1B1C9AD41B}" type="slidenum">
              <a:rPr lang="en-US" sz="1000">
                <a:solidFill>
                  <a:srgbClr val="807F83"/>
                </a:solidFill>
                <a:latin typeface="Arial" pitchFamily="34" charset="0"/>
                <a:ea typeface="ＭＳ Ｐゴシック"/>
              </a:rPr>
              <a:pPr eaLnBrk="0" hangingPunct="0"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1000">
              <a:solidFill>
                <a:srgbClr val="807F83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6240463"/>
            <a:ext cx="29432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rgbClr val="807F83"/>
                </a:solidFill>
                <a:latin typeface="Arial" pitchFamily="34" charset="0"/>
                <a:ea typeface="ＭＳ Ｐゴシック"/>
              </a:rPr>
              <a:t>Copyright © 2010 Juniper Networks, Inc.     www.juniper.net </a:t>
            </a:r>
          </a:p>
        </p:txBody>
      </p:sp>
      <p:pic>
        <p:nvPicPr>
          <p:cNvPr id="12295" name="Picture 11" descr="juniper_black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06" r:id="rId3"/>
    <p:sldLayoutId id="2147483717" r:id="rId4"/>
    <p:sldLayoutId id="2147483718" r:id="rId5"/>
    <p:sldLayoutId id="2147483719" r:id="rId6"/>
    <p:sldLayoutId id="2147483720" r:id="rId7"/>
    <p:sldLayoutId id="2147483705" r:id="rId8"/>
    <p:sldLayoutId id="2147483704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lang="en-US" sz="2400" b="1" kern="1200" cap="all" dirty="0">
          <a:solidFill>
            <a:srgbClr val="292929"/>
          </a:solidFill>
          <a:latin typeface="Arial" pitchFamily="34" charset="0"/>
          <a:ea typeface="ＭＳ Ｐゴシック" pitchFamily="34" charset="-128"/>
          <a:cs typeface="ＭＳ Ｐゴシック" charset="-128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9pPr>
    </p:titleStyle>
    <p:bodyStyle>
      <a:lvl1pPr marL="112713" indent="-112713" algn="l" rtl="0" eaLnBrk="0" fontAlgn="base" hangingPunct="0">
        <a:spcBef>
          <a:spcPts val="800"/>
        </a:spcBef>
        <a:spcAft>
          <a:spcPts val="400"/>
        </a:spcAft>
        <a:buClr>
          <a:schemeClr val="tx1"/>
        </a:buClr>
        <a:buSzPct val="25000"/>
        <a:buFont typeface="Arial" charset="0"/>
        <a:buChar char=" "/>
        <a:defRPr lang="en-US" sz="22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-128"/>
        </a:defRPr>
      </a:lvl1pPr>
      <a:lvl2pPr marL="569913" indent="-225425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SzPct val="90000"/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marL="854075" indent="-223838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SzPct val="96000"/>
        <a:buFont typeface="Wingdings" pitchFamily="2" charset="2"/>
        <a:buChar char="§"/>
        <a:defRPr lang="en-US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marL="1147763" indent="-233363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–"/>
        <a:defRPr lang="en-US" sz="16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marL="1431925" indent="-173038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-"/>
        <a:defRPr lang="en-US" sz="16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255588"/>
            <a:ext cx="8220075" cy="741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38" y="1150938"/>
            <a:ext cx="822007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450850" y="238125"/>
            <a:ext cx="8240713" cy="5994400"/>
            <a:chOff x="284" y="150"/>
            <a:chExt cx="5182" cy="3776"/>
          </a:xfrm>
        </p:grpSpPr>
        <p:sp>
          <p:nvSpPr>
            <p:cNvPr id="19" name="Line 7"/>
            <p:cNvSpPr>
              <a:spLocks noChangeShapeType="1"/>
            </p:cNvSpPr>
            <p:nvPr userDrawn="1"/>
          </p:nvSpPr>
          <p:spPr bwMode="auto">
            <a:xfrm>
              <a:off x="284" y="3926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33"/>
                </a:solidFill>
                <a:latin typeface="Arial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 userDrawn="1"/>
          </p:nvSpPr>
          <p:spPr bwMode="auto">
            <a:xfrm>
              <a:off x="284" y="602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33"/>
                </a:solidFill>
                <a:latin typeface="Arial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 userDrawn="1"/>
          </p:nvSpPr>
          <p:spPr bwMode="auto">
            <a:xfrm>
              <a:off x="284" y="150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33"/>
                </a:solidFill>
                <a:latin typeface="Arial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11" name="Rectangle 26"/>
          <p:cNvSpPr>
            <a:spLocks noChangeArrowheads="1"/>
          </p:cNvSpPr>
          <p:nvPr/>
        </p:nvSpPr>
        <p:spPr bwMode="black">
          <a:xfrm>
            <a:off x="471488" y="6229350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eaLnBrk="0" hangingPunct="0"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A3143CDA-E486-4723-9B87-AD9062AD58CF}" type="slidenum">
              <a:rPr lang="en-US" sz="1000">
                <a:solidFill>
                  <a:srgbClr val="807F83"/>
                </a:solidFill>
                <a:latin typeface="Arial" pitchFamily="34" charset="0"/>
                <a:ea typeface="ＭＳ Ｐゴシック"/>
              </a:rPr>
              <a:pPr eaLnBrk="0" hangingPunct="0"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1000">
              <a:solidFill>
                <a:srgbClr val="807F83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6240463"/>
            <a:ext cx="29432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rgbClr val="807F83"/>
                </a:solidFill>
                <a:latin typeface="Arial" pitchFamily="34" charset="0"/>
                <a:ea typeface="ＭＳ Ｐゴシック"/>
              </a:rPr>
              <a:t>Copyright © 2010 Juniper Networks, Inc.     www.juniper.net </a:t>
            </a:r>
          </a:p>
        </p:txBody>
      </p:sp>
      <p:pic>
        <p:nvPicPr>
          <p:cNvPr id="22535" name="Picture 11" descr="juniper_black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0" r:id="rId3"/>
    <p:sldLayoutId id="2147483722" r:id="rId4"/>
    <p:sldLayoutId id="2147483723" r:id="rId5"/>
    <p:sldLayoutId id="2147483724" r:id="rId6"/>
    <p:sldLayoutId id="2147483725" r:id="rId7"/>
    <p:sldLayoutId id="2147483709" r:id="rId8"/>
    <p:sldLayoutId id="2147483708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lang="en-US" sz="2400" b="1" kern="1200" cap="all" dirty="0">
          <a:solidFill>
            <a:srgbClr val="292929"/>
          </a:solidFill>
          <a:latin typeface="Arial" pitchFamily="34" charset="0"/>
          <a:ea typeface="ＭＳ Ｐゴシック" pitchFamily="34" charset="-128"/>
          <a:cs typeface="ＭＳ Ｐゴシック" charset="-128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rgbClr val="292929"/>
          </a:solidFill>
          <a:latin typeface="Arial" charset="0"/>
        </a:defRPr>
      </a:lvl9pPr>
    </p:titleStyle>
    <p:bodyStyle>
      <a:lvl1pPr marL="112713" indent="-112713" algn="l" rtl="0" eaLnBrk="0" fontAlgn="base" hangingPunct="0">
        <a:spcBef>
          <a:spcPts val="800"/>
        </a:spcBef>
        <a:spcAft>
          <a:spcPts val="400"/>
        </a:spcAft>
        <a:buClr>
          <a:schemeClr val="tx1"/>
        </a:buClr>
        <a:buSzPct val="25000"/>
        <a:buFont typeface="Arial" charset="0"/>
        <a:buChar char=" "/>
        <a:defRPr lang="en-US" sz="22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-128"/>
        </a:defRPr>
      </a:lvl1pPr>
      <a:lvl2pPr marL="569913" indent="-225425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SzPct val="90000"/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marL="854075" indent="-223838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SzPct val="96000"/>
        <a:buFont typeface="Wingdings" pitchFamily="2" charset="2"/>
        <a:buChar char="§"/>
        <a:defRPr lang="en-US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marL="1147763" indent="-233363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–"/>
        <a:defRPr lang="en-US" sz="16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marL="1431925" indent="-173038" algn="l" rtl="0" eaLnBrk="0" fontAlgn="base" hangingPunct="0">
        <a:spcBef>
          <a:spcPct val="0"/>
        </a:spcBef>
        <a:spcAft>
          <a:spcPts val="500"/>
        </a:spcAft>
        <a:buClr>
          <a:schemeClr val="tx1"/>
        </a:buClr>
        <a:buFont typeface="Arial" charset="0"/>
        <a:buChar char="-"/>
        <a:defRPr lang="en-US" sz="1600" kern="1200" dirty="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285875"/>
            <a:ext cx="822007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50838"/>
            <a:ext cx="82200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9253" name="Rectangle 26"/>
          <p:cNvSpPr>
            <a:spLocks noChangeArrowheads="1"/>
          </p:cNvSpPr>
          <p:nvPr/>
        </p:nvSpPr>
        <p:spPr bwMode="black">
          <a:xfrm>
            <a:off x="471488" y="6229350"/>
            <a:ext cx="530225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eaLnBrk="0" hangingPunct="0">
              <a:tabLst>
                <a:tab pos="461963" algn="l"/>
                <a:tab pos="4572000" algn="ctr"/>
                <a:tab pos="8461375" algn="r"/>
                <a:tab pos="8855075" algn="r"/>
              </a:tabLst>
              <a:defRPr/>
            </a:pPr>
            <a:fld id="{91BACC39-BBCE-4670-B538-75F36F69876F}" type="slidenum">
              <a:rPr lang="en-US" sz="1000">
                <a:solidFill>
                  <a:srgbClr val="807F83"/>
                </a:solidFill>
                <a:latin typeface="Arial" pitchFamily="34" charset="0"/>
                <a:cs typeface="Arial"/>
              </a:rPr>
              <a:pPr eaLnBrk="0" hangingPunct="0">
                <a:tabLst>
                  <a:tab pos="461963" algn="l"/>
                  <a:tab pos="4572000" algn="ctr"/>
                  <a:tab pos="8461375" algn="r"/>
                  <a:tab pos="8855075" algn="r"/>
                </a:tabLst>
                <a:defRPr/>
              </a:pPr>
              <a:t>‹#›</a:t>
            </a:fld>
            <a:endParaRPr lang="en-US" sz="1000">
              <a:solidFill>
                <a:srgbClr val="807F83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32773" name="Group 6"/>
          <p:cNvGrpSpPr>
            <a:grpSpLocks/>
          </p:cNvGrpSpPr>
          <p:nvPr/>
        </p:nvGrpSpPr>
        <p:grpSpPr bwMode="auto">
          <a:xfrm>
            <a:off x="450850" y="238125"/>
            <a:ext cx="8240713" cy="5994400"/>
            <a:chOff x="284" y="150"/>
            <a:chExt cx="5182" cy="3776"/>
          </a:xfrm>
        </p:grpSpPr>
        <p:sp>
          <p:nvSpPr>
            <p:cNvPr id="1797127" name="Line 7"/>
            <p:cNvSpPr>
              <a:spLocks noChangeShapeType="1"/>
            </p:cNvSpPr>
            <p:nvPr userDrawn="1"/>
          </p:nvSpPr>
          <p:spPr bwMode="auto">
            <a:xfrm>
              <a:off x="284" y="3926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200">
                <a:solidFill>
                  <a:srgbClr val="4D4D4D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1797128" name="Line 8"/>
            <p:cNvSpPr>
              <a:spLocks noChangeShapeType="1"/>
            </p:cNvSpPr>
            <p:nvPr userDrawn="1"/>
          </p:nvSpPr>
          <p:spPr bwMode="auto">
            <a:xfrm>
              <a:off x="284" y="602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200">
                <a:solidFill>
                  <a:srgbClr val="4D4D4D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1797129" name="Line 9"/>
            <p:cNvSpPr>
              <a:spLocks noChangeShapeType="1"/>
            </p:cNvSpPr>
            <p:nvPr userDrawn="1"/>
          </p:nvSpPr>
          <p:spPr bwMode="auto">
            <a:xfrm>
              <a:off x="284" y="150"/>
              <a:ext cx="5182" cy="0"/>
            </a:xfrm>
            <a:prstGeom prst="line">
              <a:avLst/>
            </a:prstGeom>
            <a:noFill/>
            <a:ln w="12700">
              <a:solidFill>
                <a:srgbClr val="BABCB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200">
                <a:solidFill>
                  <a:srgbClr val="4D4D4D"/>
                </a:solidFill>
                <a:latin typeface="Arial" pitchFamily="34" charset="0"/>
                <a:cs typeface="Arial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914400" y="6240463"/>
            <a:ext cx="7307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dirty="0">
                <a:solidFill>
                  <a:srgbClr val="807F83"/>
                </a:solidFill>
                <a:latin typeface="Arial" pitchFamily="-123" charset="0"/>
                <a:cs typeface="Arial"/>
              </a:rPr>
              <a:t>Juniper Networks Confidential - Copyright </a:t>
            </a:r>
            <a:r>
              <a:rPr lang="en-US" sz="800" dirty="0">
                <a:solidFill>
                  <a:srgbClr val="807F83"/>
                </a:solidFill>
                <a:cs typeface="Arial"/>
              </a:rPr>
              <a:t>© 2010 Juniper Networks, Inc.   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" dirty="0">
                <a:solidFill>
                  <a:srgbClr val="807F83"/>
                </a:solidFill>
                <a:cs typeface="Arial"/>
              </a:rPr>
              <a:t>www.juniper.net </a:t>
            </a:r>
            <a:r>
              <a:rPr lang="en-US" sz="800" dirty="0">
                <a:solidFill>
                  <a:srgbClr val="807F83"/>
                </a:solidFill>
                <a:latin typeface="Arial" pitchFamily="-123" charset="0"/>
                <a:cs typeface="Arial"/>
              </a:rPr>
              <a:t> </a:t>
            </a:r>
          </a:p>
        </p:txBody>
      </p:sp>
      <p:pic>
        <p:nvPicPr>
          <p:cNvPr id="32775" name="Picture 9" descr="juniper_black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4438" y="6316663"/>
            <a:ext cx="1111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12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ＭＳ Ｐゴシック" pitchFamily="-123" charset="-128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pitchFamily="-123" charset="-128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pitchFamily="-123" charset="-128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pitchFamily="-123" charset="-128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pitchFamily="-123" charset="-128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charset="-128"/>
          <a:cs typeface="Arial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charset="-128"/>
          <a:cs typeface="Arial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charset="-128"/>
          <a:cs typeface="Arial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defRPr sz="2400" b="1">
          <a:solidFill>
            <a:schemeClr val="tx2"/>
          </a:solidFill>
          <a:latin typeface="Arial" pitchFamily="34" charset="0"/>
          <a:ea typeface="ＭＳ Ｐゴシック" charset="-128"/>
          <a:cs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FFA02F"/>
        </a:buClr>
        <a:buFont typeface="Wingdings" pitchFamily="2" charset="2"/>
        <a:defRPr sz="2200">
          <a:solidFill>
            <a:srgbClr val="131313"/>
          </a:solidFill>
          <a:latin typeface="+mn-lt"/>
          <a:ea typeface="ＭＳ Ｐゴシック" pitchFamily="34" charset="-128"/>
          <a:cs typeface="ＭＳ Ｐゴシック" pitchFamily="-123" charset="-128"/>
        </a:defRPr>
      </a:lvl1pPr>
      <a:lvl2pPr marL="514350" indent="-171450" algn="l" rtl="0" eaLnBrk="0" fontAlgn="base" hangingPunct="0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 sz="2000">
          <a:solidFill>
            <a:srgbClr val="4D4D4D"/>
          </a:solidFill>
          <a:latin typeface="+mn-lt"/>
          <a:ea typeface="ＭＳ Ｐゴシック" pitchFamily="34" charset="-128"/>
          <a:cs typeface="ＭＳ Ｐゴシック" pitchFamily="-123" charset="-128"/>
        </a:defRPr>
      </a:lvl2pPr>
      <a:lvl3pPr marL="800100" indent="-171450" algn="l" rtl="0" eaLnBrk="0" fontAlgn="base" hangingPunct="0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>
          <a:solidFill>
            <a:srgbClr val="4D4D4D"/>
          </a:solidFill>
          <a:latin typeface="+mn-lt"/>
          <a:ea typeface="ＭＳ Ｐゴシック" pitchFamily="34" charset="-128"/>
          <a:cs typeface="ＭＳ Ｐゴシック" pitchFamily="-123" charset="-128"/>
        </a:defRPr>
      </a:lvl3pPr>
      <a:lvl4pPr marL="1085850" indent="-171450" algn="l" rtl="0" eaLnBrk="0" fontAlgn="base" hangingPunct="0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ＭＳ Ｐゴシック" pitchFamily="34" charset="-128"/>
          <a:cs typeface="ＭＳ Ｐゴシック" pitchFamily="-123" charset="-128"/>
        </a:defRPr>
      </a:lvl4pPr>
      <a:lvl5pPr marL="1371600" indent="-171450" algn="l" rtl="0" eaLnBrk="0" fontAlgn="base" hangingPunct="0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ＭＳ Ｐゴシック" pitchFamily="34" charset="-128"/>
          <a:cs typeface="ＭＳ Ｐゴシック" pitchFamily="-123" charset="-128"/>
        </a:defRPr>
      </a:lvl5pPr>
      <a:lvl6pPr marL="1828800" indent="-171450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2286000" indent="-171450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2743200" indent="-171450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3200400" indent="-171450"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Clr>
          <a:srgbClr val="807F83"/>
        </a:buClr>
        <a:buSzPct val="90000"/>
        <a:buFont typeface="Wingdings" pitchFamily="2" charset="2"/>
        <a:buChar char="§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hyperlink" Target="http://images.google.com/imgres?imgurl=http://media.libsyn.com/media/sellinggeek/PCUserPic.jpg&amp;imgrefurl=http://sellinggeek.com/category/commentary/&amp;usg=__4rv0uIELfSmY6qZjH7vSkEDtkWw=&amp;h=1050&amp;w=698&amp;sz=385&amp;hl=en&amp;start=1&amp;um=1&amp;tbnid=GJxj3tZugIkspM:&amp;tbnh=150&amp;tbnw=100&amp;prev=/images?q=pc+user+picture&amp;hl=en&amp;um=1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53.jpe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interactiondesign.se/blog/wp-content/uploads/2007/01/iphone_425px.jpg&amp;imgrefurl=http://www.interactiondesign.se/blog/2007/01/the-iphone-user-experience-a-first-look/&amp;usg=__nedaDwDVVi6mhxeE-d4EETDrK-8=&amp;h=461&amp;w=425&amp;sz=48&amp;hl=en&amp;start=1&amp;um=1&amp;tbnid=_Xj4b4p53llQNM:&amp;tbnh=128&amp;tbnw=118&amp;prev=/images?q=iphone+user++picture&amp;hl=en&amp;rlz=1T4ITVA_enUS216US222&amp;um=1" TargetMode="External"/><Relationship Id="rId13" Type="http://schemas.openxmlformats.org/officeDocument/2006/relationships/image" Target="../media/image63.jpeg"/><Relationship Id="rId18" Type="http://schemas.openxmlformats.org/officeDocument/2006/relationships/image" Target="../media/image55.png"/><Relationship Id="rId3" Type="http://schemas.openxmlformats.org/officeDocument/2006/relationships/image" Target="../media/image51.jpeg"/><Relationship Id="rId21" Type="http://schemas.openxmlformats.org/officeDocument/2006/relationships/image" Target="../media/image56.png"/><Relationship Id="rId7" Type="http://schemas.openxmlformats.org/officeDocument/2006/relationships/image" Target="../media/image60.jpeg"/><Relationship Id="rId12" Type="http://schemas.openxmlformats.org/officeDocument/2006/relationships/hyperlink" Target="http://images.google.com/imgres?imgurl=http://www.tidbits.com/resources/2007-11/Kindle-front.png&amp;imgrefurl=http://utownblog.wordpress.com/2008/11/18/kindle/&amp;usg=__r2Fymh2HRRT8qsy99GwEGasnrB0=&amp;h=740&amp;w=540&amp;sz=291&amp;hl=en&amp;start=1&amp;um=1&amp;tbnid=pgZlHGY8bL_ImM:&amp;tbnh=141&amp;tbnw=103&amp;prev=/images?q=kindle+picture&amp;hl=en&amp;um=1" TargetMode="External"/><Relationship Id="rId17" Type="http://schemas.openxmlformats.org/officeDocument/2006/relationships/image" Target="../media/image53.jpeg"/><Relationship Id="rId2" Type="http://schemas.openxmlformats.org/officeDocument/2006/relationships/image" Target="../media/image59.jpeg"/><Relationship Id="rId16" Type="http://schemas.openxmlformats.org/officeDocument/2006/relationships/image" Target="../media/image64.jpe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w3.org/2007/Talks/2007-10-MoMo/cell_africa.jpg&amp;imgrefurl=http://www.w3.org/2007/Talks/2007-10-MoMo/Overview.html&amp;usg=__xWDgvhrJEYNBSje5aNypJOp3FPI=&amp;h=450&amp;w=650&amp;sz=86&amp;hl=en&amp;start=18&amp;um=1&amp;tbnid=lhHuSNJVAwOoDM:&amp;tbnh=95&amp;tbnw=137&amp;prev=/images?q=cell+phone+user+picture&amp;ndsp=20&amp;hl=en&amp;sa=N&amp;um=1" TargetMode="External"/><Relationship Id="rId11" Type="http://schemas.openxmlformats.org/officeDocument/2006/relationships/image" Target="../media/image62.jpeg"/><Relationship Id="rId24" Type="http://schemas.openxmlformats.org/officeDocument/2006/relationships/image" Target="../media/image67.png"/><Relationship Id="rId5" Type="http://schemas.openxmlformats.org/officeDocument/2006/relationships/image" Target="../media/image54.jpeg"/><Relationship Id="rId15" Type="http://schemas.openxmlformats.org/officeDocument/2006/relationships/hyperlink" Target="http://images.google.com/imgres?imgurl=http://www.pervis-spann.com/wp-content/uploads/2009/07/Video-CONF1.jpg&amp;imgrefurl=http://www.pervis-spann.com/2009/07/video-conferencing&amp;usg=__pY3sUG3yMaYKBSzuyEG8xqzZTHA=&amp;h=767&amp;w=1299&amp;sz=88&amp;hl=en&amp;start=8&amp;um=1&amp;tbnid=PivttuHGYnxRJM:&amp;tbnh=89&amp;tbnw=150&amp;prev=/images?q=video+conferencing++picture&amp;hl=en&amp;rlz=1T4ITVA_enUS216US222&amp;sa=X&amp;um=1" TargetMode="External"/><Relationship Id="rId23" Type="http://schemas.openxmlformats.org/officeDocument/2006/relationships/image" Target="../media/image58.png"/><Relationship Id="rId10" Type="http://schemas.openxmlformats.org/officeDocument/2006/relationships/hyperlink" Target="http://images.google.com/imgres?imgurl=http://cdn.kysdc.com/wp-content/uploads//2009/07/black-kids-computer.jpg&amp;imgrefurl=http://kysdc.com/pg-schools-show-improvement-in-standardized-testing/&amp;usg=__GHkEi1tTycGxPkjxJ62r3sfwjAw=&amp;h=407&amp;w=704&amp;sz=86&amp;hl=en&amp;start=17&amp;um=1&amp;tbnid=uBSdF8QFlGh0bM:&amp;tbnh=81&amp;tbnw=140&amp;prev=/images?q=kids+computer+picture&amp;hl=en&amp;um=1" TargetMode="External"/><Relationship Id="rId19" Type="http://schemas.openxmlformats.org/officeDocument/2006/relationships/image" Target="../media/image65.png"/><Relationship Id="rId4" Type="http://schemas.openxmlformats.org/officeDocument/2006/relationships/hyperlink" Target="http://images.google.com/imgres?imgurl=http://media.libsyn.com/media/sellinggeek/PCUserPic.jpg&amp;imgrefurl=http://sellinggeek.com/category/commentary/&amp;usg=__4rv0uIELfSmY6qZjH7vSkEDtkWw=&amp;h=1050&amp;w=698&amp;sz=385&amp;hl=en&amp;start=1&amp;um=1&amp;tbnid=GJxj3tZugIkspM:&amp;tbnh=150&amp;tbnw=100&amp;prev=/images?q=pc+user+picture&amp;hl=en&amp;um=1" TargetMode="External"/><Relationship Id="rId9" Type="http://schemas.openxmlformats.org/officeDocument/2006/relationships/image" Target="../media/image61.jpeg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chart" Target="../charts/chart2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5.xls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openclipart.org/people/Tobias%20Moon/individu.sv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upn31.com/weathermaps/radar/sfo.jpg&amp;imgrefurl=http://upn31.com/weather/&amp;h=375&amp;w=500&amp;prev=/images?q=SFO&amp;start=80&amp;svnum=10&amp;hl=en&amp;lr=&amp;ie=UTF-8&amp;oe=UTF-8&amp;sa=N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2.png"/><Relationship Id="rId15" Type="http://schemas.openxmlformats.org/officeDocument/2006/relationships/image" Target="../media/image40.jpeg"/><Relationship Id="rId10" Type="http://schemas.openxmlformats.org/officeDocument/2006/relationships/hyperlink" Target="http://images.google.com/imgres?imgurl=www.super70s.com/Super70s/Science/Transportation/Aviation/images/Boeing747-SFO-98(440).jpg&amp;imgrefurl=http://www.super70s.com/Super70s/Science/Transportation/Aviation/747_Slides/747_Slide(1).asp&amp;h=269&amp;w=440&amp;prev=/images?q=SFO&amp;start=60&amp;svnum=10&amp;hl=en&amp;lr=&amp;ie=UTF-8&amp;oe=UTF-8&amp;sa=N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5.jpe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r>
              <a:rPr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Building the Next Generation Mobile Network </a:t>
            </a:r>
            <a:r>
              <a:rPr lang="en-US" cap="none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cap="none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sz="2000" b="0" i="1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Vision &amp; Blue Print </a:t>
            </a:r>
            <a:br>
              <a:rPr sz="2000" b="0" i="1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sz="2000" b="0" i="1" u="sng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Towards a SMART Broadband Caribbean Community</a:t>
            </a:r>
            <a:endParaRPr sz="2400" b="0" i="1" u="sng" cap="none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chemeClr val="tx1"/>
                </a:solidFill>
              </a:rPr>
              <a:t>Vincent T </a:t>
            </a:r>
            <a:r>
              <a:rPr dirty="0" smtClean="0">
                <a:solidFill>
                  <a:schemeClr val="tx1"/>
                </a:solidFill>
              </a:rPr>
              <a:t>Spinelli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Managing Director, Mobile Solutions Group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Juniper Networks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LDieffenthaller\Desktop\CANTO Conference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729" y="700691"/>
            <a:ext cx="1895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it work?</a:t>
            </a:r>
            <a:br>
              <a:rPr lang="en-US" dirty="0" smtClean="0"/>
            </a:br>
            <a:r>
              <a:rPr lang="en-US" dirty="0" smtClean="0"/>
              <a:t>Software defined networking (SDN)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59873" y="2988931"/>
            <a:ext cx="1937839" cy="122246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 SDN Principles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40"/>
          <p:cNvGrpSpPr/>
          <p:nvPr/>
        </p:nvGrpSpPr>
        <p:grpSpPr>
          <a:xfrm>
            <a:off x="1239846" y="1939877"/>
            <a:ext cx="2312900" cy="3352008"/>
            <a:chOff x="-2549568" y="534111"/>
            <a:chExt cx="2312900" cy="3352008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-2549568" y="2863627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Access Layer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-2549568" y="1699630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  <a:ea typeface="ＭＳ Ｐゴシック" pitchFamily="34" charset="-128"/>
                </a:rPr>
                <a:t>Service Control &amp; </a:t>
              </a: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Enforcement Layer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-2549568" y="534111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Application Layer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8" name="Trapezoid 7"/>
          <p:cNvSpPr/>
          <p:nvPr/>
        </p:nvSpPr>
        <p:spPr>
          <a:xfrm rot="16200000" flipH="1" flipV="1">
            <a:off x="2179741" y="3325964"/>
            <a:ext cx="3361395" cy="598869"/>
          </a:xfrm>
          <a:prstGeom prst="trapezoid">
            <a:avLst>
              <a:gd name="adj" fmla="val 171956"/>
            </a:avLst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4854" y="1326524"/>
            <a:ext cx="24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Service Architecture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85609" y="3657600"/>
            <a:ext cx="347729" cy="15969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770584" y="2045595"/>
            <a:ext cx="347729" cy="15969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00338" y="4224781"/>
            <a:ext cx="162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Standardized Systems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24033" y="2621617"/>
            <a:ext cx="16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Standardized Approach/Framework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20875" y="3155325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Business Processes</a:t>
            </a:r>
          </a:p>
          <a:p>
            <a:r>
              <a:rPr lang="en-US" dirty="0" smtClean="0"/>
              <a:t>Evolve Access Network</a:t>
            </a:r>
          </a:p>
          <a:p>
            <a:r>
              <a:rPr lang="en-US" dirty="0" smtClean="0"/>
              <a:t>Evolve Core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ounded Rectangle 181"/>
          <p:cNvSpPr/>
          <p:nvPr/>
        </p:nvSpPr>
        <p:spPr>
          <a:xfrm>
            <a:off x="731950" y="4723077"/>
            <a:ext cx="8300732" cy="9122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" algn="ctr"/>
            <a:r>
              <a:rPr lang="en-US" sz="1200" b="1" dirty="0" smtClean="0">
                <a:solidFill>
                  <a:schemeClr val="accent1"/>
                </a:solidFill>
              </a:rPr>
              <a:t>SERVICE LAYER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network vision</a:t>
            </a:r>
            <a:br>
              <a:rPr lang="en-US" dirty="0" smtClean="0"/>
            </a:br>
            <a:r>
              <a:rPr lang="en-US" dirty="0" smtClean="0"/>
              <a:t>simplification, flexibility, &amp; automation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5011714" y="5644071"/>
            <a:ext cx="3970921" cy="53857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200" b="1" dirty="0" smtClean="0"/>
              <a:t>TRANSPORT/TRANSMISSION NETWORK</a:t>
            </a:r>
          </a:p>
          <a:p>
            <a:pPr marL="547688" lvl="2" indent="-381000"/>
            <a:r>
              <a:rPr lang="en-US" sz="1000" b="1" dirty="0" smtClean="0"/>
              <a:t>EVOLUTION FROM TDM/OPTICAL TO IP</a:t>
            </a:r>
            <a:endParaRPr lang="en-US" sz="10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6259063" y="5021594"/>
            <a:ext cx="2723571" cy="5385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200" b="1" dirty="0" smtClean="0"/>
              <a:t>MOBILE CORE NETWORK</a:t>
            </a:r>
          </a:p>
          <a:p>
            <a:pPr marL="547688" lvl="2" indent="-315913"/>
            <a:r>
              <a:rPr lang="en-US" sz="1000" b="1" dirty="0" smtClean="0"/>
              <a:t>EVOLUTION FROM CS TO PS</a:t>
            </a:r>
          </a:p>
          <a:p>
            <a:pPr marL="547688" lvl="2" indent="-315913"/>
            <a:r>
              <a:rPr lang="en-US" sz="1000" b="1" dirty="0" smtClean="0"/>
              <a:t>SOFTWARE DEFINED NETWORKING</a:t>
            </a:r>
            <a:endParaRPr lang="en-US" sz="10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3534932" y="5021594"/>
            <a:ext cx="2723571" cy="5385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200" b="1" dirty="0" smtClean="0"/>
              <a:t>RADIO ACCESS NETWORK</a:t>
            </a:r>
          </a:p>
          <a:p>
            <a:pPr marL="547688" lvl="2" indent="-315913"/>
            <a:r>
              <a:rPr lang="en-US" sz="1000" b="1" dirty="0" smtClean="0"/>
              <a:t>MULTI-ACCESS/HETNET</a:t>
            </a:r>
          </a:p>
          <a:p>
            <a:pPr marL="547688" lvl="2" indent="-315913"/>
            <a:r>
              <a:rPr lang="en-US" sz="1000" b="1" dirty="0" smtClean="0"/>
              <a:t>SOFTWARE DEFINED NETWORKING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11370" y="5021594"/>
            <a:ext cx="2723571" cy="5385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200" b="1" dirty="0" smtClean="0"/>
              <a:t>USER ELEMENT (UE)</a:t>
            </a:r>
          </a:p>
          <a:p>
            <a:pPr marL="547688" lvl="2" indent="-315913"/>
            <a:r>
              <a:rPr lang="en-US" sz="1000" b="1" dirty="0" smtClean="0"/>
              <a:t>HANDSETS, SMARTPHONES</a:t>
            </a:r>
          </a:p>
          <a:p>
            <a:pPr marL="547688" lvl="2" indent="-315913"/>
            <a:r>
              <a:rPr lang="en-US" sz="1000" b="1" dirty="0" smtClean="0"/>
              <a:t>MACHINES</a:t>
            </a:r>
            <a:endParaRPr lang="en-US" sz="10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2618390" y="4185829"/>
            <a:ext cx="6364245" cy="5385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1200" b="1" dirty="0" smtClean="0"/>
              <a:t>OSS/BSS LAYER</a:t>
            </a:r>
          </a:p>
          <a:p>
            <a:pPr marL="547688" lvl="2" indent="-381000"/>
            <a:r>
              <a:rPr lang="en-US" sz="1050" b="1" dirty="0" smtClean="0"/>
              <a:t>REDUCE COMPLEXITY/MINIMIZE DB</a:t>
            </a:r>
            <a:endParaRPr lang="en-US" sz="1050" b="1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0" y="3927493"/>
            <a:ext cx="9144000" cy="1344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74812" y="3901469"/>
            <a:ext cx="242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Architectural Planes</a:t>
            </a:r>
          </a:p>
          <a:p>
            <a:r>
              <a:rPr lang="en-US" sz="1000" dirty="0" smtClean="0"/>
              <a:t>Simplification of layers</a:t>
            </a:r>
          </a:p>
          <a:p>
            <a:r>
              <a:rPr lang="en-US" sz="1000" dirty="0" smtClean="0"/>
              <a:t>Simplification of protocols/interfaces</a:t>
            </a:r>
          </a:p>
          <a:p>
            <a:r>
              <a:rPr lang="en-US" sz="1000" dirty="0" smtClean="0"/>
              <a:t>Flexible architecture based on software</a:t>
            </a:r>
          </a:p>
        </p:txBody>
      </p:sp>
      <p:grpSp>
        <p:nvGrpSpPr>
          <p:cNvPr id="11" name="Group 240"/>
          <p:cNvGrpSpPr/>
          <p:nvPr/>
        </p:nvGrpSpPr>
        <p:grpSpPr>
          <a:xfrm>
            <a:off x="5988680" y="1571227"/>
            <a:ext cx="978794" cy="579550"/>
            <a:chOff x="776452" y="2460912"/>
            <a:chExt cx="3200400" cy="3167117"/>
          </a:xfrm>
        </p:grpSpPr>
        <p:grpSp>
          <p:nvGrpSpPr>
            <p:cNvPr id="12" name="Group 120"/>
            <p:cNvGrpSpPr/>
            <p:nvPr/>
          </p:nvGrpSpPr>
          <p:grpSpPr>
            <a:xfrm>
              <a:off x="776452" y="2460912"/>
              <a:ext cx="3200400" cy="3167117"/>
              <a:chOff x="2222429" y="1215208"/>
              <a:chExt cx="4663591" cy="4663591"/>
            </a:xfrm>
          </p:grpSpPr>
          <p:grpSp>
            <p:nvGrpSpPr>
              <p:cNvPr id="125" name="Group 113"/>
              <p:cNvGrpSpPr/>
              <p:nvPr/>
            </p:nvGrpSpPr>
            <p:grpSpPr>
              <a:xfrm>
                <a:off x="2222429" y="1215208"/>
                <a:ext cx="4663591" cy="4663591"/>
                <a:chOff x="2222429" y="1215208"/>
                <a:chExt cx="4663591" cy="4663591"/>
              </a:xfrm>
            </p:grpSpPr>
            <p:sp>
              <p:nvSpPr>
                <p:cNvPr id="127" name="Oval 108"/>
                <p:cNvSpPr/>
                <p:nvPr/>
              </p:nvSpPr>
              <p:spPr>
                <a:xfrm>
                  <a:off x="2222429" y="1215208"/>
                  <a:ext cx="4663591" cy="4663591"/>
                </a:xfrm>
                <a:prstGeom prst="ellipse">
                  <a:avLst/>
                </a:prstGeom>
                <a:gradFill flip="none" rotWithShape="1">
                  <a:gsLst>
                    <a:gs pos="15000">
                      <a:srgbClr val="FF961E"/>
                    </a:gs>
                    <a:gs pos="100000">
                      <a:srgbClr val="FFC000"/>
                    </a:gs>
                    <a:gs pos="100000">
                      <a:srgbClr val="FFD129"/>
                    </a:gs>
                  </a:gsLst>
                  <a:lin ang="13500000" scaled="1"/>
                  <a:tileRect/>
                </a:gradFill>
                <a:ln w="28575">
                  <a:solidFill>
                    <a:srgbClr val="FFAF57"/>
                  </a:solidFill>
                  <a:round/>
                  <a:headEnd/>
                  <a:tailEnd/>
                </a:ln>
                <a:effectLst>
                  <a:outerShdw blurRad="203200" sx="102000" sy="102000" algn="ctr" rotWithShape="0">
                    <a:prstClr val="black">
                      <a:alpha val="3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</a:endParaRPr>
                </a:p>
              </p:txBody>
            </p:sp>
            <p:pic>
              <p:nvPicPr>
                <p:cNvPr id="128" name="Picture 127" descr="Fabric-circle_blue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2432054" y="1424833"/>
                  <a:ext cx="4244340" cy="4244340"/>
                </a:xfrm>
                <a:prstGeom prst="rect">
                  <a:avLst/>
                </a:prstGeom>
              </p:spPr>
            </p:pic>
          </p:grpSp>
          <p:sp>
            <p:nvSpPr>
              <p:cNvPr id="126" name="Oval 125"/>
              <p:cNvSpPr/>
              <p:nvPr/>
            </p:nvSpPr>
            <p:spPr>
              <a:xfrm>
                <a:off x="2589997" y="1563741"/>
                <a:ext cx="3952797" cy="3952797"/>
              </a:xfrm>
              <a:prstGeom prst="ellipse">
                <a:avLst/>
              </a:prstGeom>
              <a:gradFill flip="none" rotWithShape="1">
                <a:gsLst>
                  <a:gs pos="28000">
                    <a:srgbClr val="FF961E"/>
                  </a:gs>
                  <a:gs pos="54000">
                    <a:srgbClr val="FF961E">
                      <a:alpha val="61000"/>
                    </a:srgbClr>
                  </a:gs>
                  <a:gs pos="72000">
                    <a:srgbClr val="FA6B00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Line 368"/>
            <p:cNvSpPr>
              <a:spLocks noChangeShapeType="1"/>
            </p:cNvSpPr>
            <p:nvPr/>
          </p:nvSpPr>
          <p:spPr bwMode="ltGray">
            <a:xfrm rot="318080">
              <a:off x="1204133" y="3264299"/>
              <a:ext cx="2637705" cy="98479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Line 369"/>
            <p:cNvSpPr>
              <a:spLocks noChangeShapeType="1"/>
            </p:cNvSpPr>
            <p:nvPr/>
          </p:nvSpPr>
          <p:spPr bwMode="ltGray">
            <a:xfrm rot="318080">
              <a:off x="1178159" y="3253107"/>
              <a:ext cx="2417205" cy="159825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Line 370"/>
            <p:cNvSpPr>
              <a:spLocks noChangeShapeType="1"/>
            </p:cNvSpPr>
            <p:nvPr/>
          </p:nvSpPr>
          <p:spPr bwMode="ltGray">
            <a:xfrm rot="318080">
              <a:off x="1169646" y="3240966"/>
              <a:ext cx="1944666" cy="202647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Line 371"/>
            <p:cNvSpPr>
              <a:spLocks noChangeShapeType="1"/>
            </p:cNvSpPr>
            <p:nvPr/>
          </p:nvSpPr>
          <p:spPr bwMode="ltGray">
            <a:xfrm rot="318080">
              <a:off x="1139694" y="3199388"/>
              <a:ext cx="1341670" cy="224119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Line 372"/>
            <p:cNvSpPr>
              <a:spLocks noChangeShapeType="1"/>
            </p:cNvSpPr>
            <p:nvPr/>
          </p:nvSpPr>
          <p:spPr bwMode="ltGray">
            <a:xfrm rot="318080">
              <a:off x="1149573" y="3172932"/>
              <a:ext cx="702404" cy="214837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Line 373"/>
            <p:cNvSpPr>
              <a:spLocks noChangeShapeType="1"/>
            </p:cNvSpPr>
            <p:nvPr/>
          </p:nvSpPr>
          <p:spPr bwMode="ltGray">
            <a:xfrm rot="318080">
              <a:off x="1169156" y="3145164"/>
              <a:ext cx="169570" cy="180890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Line 374"/>
            <p:cNvSpPr>
              <a:spLocks noChangeShapeType="1"/>
            </p:cNvSpPr>
            <p:nvPr/>
          </p:nvSpPr>
          <p:spPr bwMode="ltGray">
            <a:xfrm rot="318080" flipH="1">
              <a:off x="1027316" y="3140217"/>
              <a:ext cx="167152" cy="123690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Line 379"/>
            <p:cNvSpPr>
              <a:spLocks noChangeShapeType="1"/>
            </p:cNvSpPr>
            <p:nvPr/>
          </p:nvSpPr>
          <p:spPr bwMode="ltGray">
            <a:xfrm rot="318080">
              <a:off x="1686495" y="2833202"/>
              <a:ext cx="2168580" cy="143415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Line 380"/>
            <p:cNvSpPr>
              <a:spLocks noChangeShapeType="1"/>
            </p:cNvSpPr>
            <p:nvPr/>
          </p:nvSpPr>
          <p:spPr bwMode="ltGray">
            <a:xfrm rot="318080">
              <a:off x="1658546" y="2819924"/>
              <a:ext cx="1954217" cy="2047052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Line 381"/>
            <p:cNvSpPr>
              <a:spLocks noChangeShapeType="1"/>
            </p:cNvSpPr>
            <p:nvPr/>
          </p:nvSpPr>
          <p:spPr bwMode="ltGray">
            <a:xfrm rot="318080">
              <a:off x="1637506" y="2797543"/>
              <a:ext cx="1488952" cy="247214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Line 382"/>
            <p:cNvSpPr>
              <a:spLocks noChangeShapeType="1"/>
            </p:cNvSpPr>
            <p:nvPr/>
          </p:nvSpPr>
          <p:spPr bwMode="ltGray">
            <a:xfrm rot="318080">
              <a:off x="1635847" y="2772081"/>
              <a:ext cx="865946" cy="268186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Line 383"/>
            <p:cNvSpPr>
              <a:spLocks noChangeShapeType="1"/>
            </p:cNvSpPr>
            <p:nvPr/>
          </p:nvSpPr>
          <p:spPr bwMode="ltGray">
            <a:xfrm rot="318080">
              <a:off x="1633646" y="2748770"/>
              <a:ext cx="238173" cy="259471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Line 384"/>
            <p:cNvSpPr>
              <a:spLocks noChangeShapeType="1"/>
            </p:cNvSpPr>
            <p:nvPr/>
          </p:nvSpPr>
          <p:spPr bwMode="ltGray">
            <a:xfrm rot="318080" flipH="1">
              <a:off x="1358911" y="2716833"/>
              <a:ext cx="296765" cy="22564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Line 385"/>
            <p:cNvSpPr>
              <a:spLocks noChangeShapeType="1"/>
            </p:cNvSpPr>
            <p:nvPr/>
          </p:nvSpPr>
          <p:spPr bwMode="ltGray">
            <a:xfrm rot="318080" flipH="1">
              <a:off x="1047889" y="2700425"/>
              <a:ext cx="630707" cy="169887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389"/>
            <p:cNvSpPr>
              <a:spLocks noChangeShapeType="1"/>
            </p:cNvSpPr>
            <p:nvPr/>
          </p:nvSpPr>
          <p:spPr bwMode="ltGray">
            <a:xfrm rot="318080">
              <a:off x="2299890" y="2662719"/>
              <a:ext cx="1570750" cy="1622531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390"/>
            <p:cNvSpPr>
              <a:spLocks noChangeShapeType="1"/>
            </p:cNvSpPr>
            <p:nvPr/>
          </p:nvSpPr>
          <p:spPr bwMode="ltGray">
            <a:xfrm rot="318080">
              <a:off x="2275536" y="2652237"/>
              <a:ext cx="1344778" cy="224925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391"/>
            <p:cNvSpPr>
              <a:spLocks noChangeShapeType="1"/>
            </p:cNvSpPr>
            <p:nvPr/>
          </p:nvSpPr>
          <p:spPr bwMode="ltGray">
            <a:xfrm rot="318080">
              <a:off x="2258657" y="2629703"/>
              <a:ext cx="884107" cy="269075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392"/>
            <p:cNvSpPr>
              <a:spLocks noChangeShapeType="1"/>
            </p:cNvSpPr>
            <p:nvPr/>
          </p:nvSpPr>
          <p:spPr bwMode="ltGray">
            <a:xfrm rot="318080">
              <a:off x="2249933" y="2622381"/>
              <a:ext cx="258717" cy="286282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393"/>
            <p:cNvSpPr>
              <a:spLocks noChangeShapeType="1"/>
            </p:cNvSpPr>
            <p:nvPr/>
          </p:nvSpPr>
          <p:spPr bwMode="ltGray">
            <a:xfrm rot="318080" flipH="1">
              <a:off x="1886549" y="2575184"/>
              <a:ext cx="371549" cy="279094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394"/>
            <p:cNvSpPr>
              <a:spLocks noChangeShapeType="1"/>
            </p:cNvSpPr>
            <p:nvPr/>
          </p:nvSpPr>
          <p:spPr bwMode="ltGray">
            <a:xfrm rot="318080" flipH="1">
              <a:off x="1366643" y="2551566"/>
              <a:ext cx="912899" cy="245024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Line 395"/>
            <p:cNvSpPr>
              <a:spLocks noChangeShapeType="1"/>
            </p:cNvSpPr>
            <p:nvPr/>
          </p:nvSpPr>
          <p:spPr bwMode="ltGray">
            <a:xfrm rot="318080" flipH="1">
              <a:off x="1055384" y="2537105"/>
              <a:ext cx="1246462" cy="189387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Line 398"/>
            <p:cNvSpPr>
              <a:spLocks noChangeShapeType="1"/>
            </p:cNvSpPr>
            <p:nvPr/>
          </p:nvSpPr>
          <p:spPr bwMode="ltGray">
            <a:xfrm rot="318080">
              <a:off x="2949652" y="2790966"/>
              <a:ext cx="913169" cy="151348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Line 399"/>
            <p:cNvSpPr>
              <a:spLocks noChangeShapeType="1"/>
            </p:cNvSpPr>
            <p:nvPr/>
          </p:nvSpPr>
          <p:spPr bwMode="ltGray">
            <a:xfrm rot="318080">
              <a:off x="2917103" y="2779431"/>
              <a:ext cx="697552" cy="214520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Line 400"/>
            <p:cNvSpPr>
              <a:spLocks noChangeShapeType="1"/>
            </p:cNvSpPr>
            <p:nvPr/>
          </p:nvSpPr>
          <p:spPr bwMode="ltGray">
            <a:xfrm rot="318080">
              <a:off x="2902830" y="2759572"/>
              <a:ext cx="230991" cy="258400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Line 401"/>
            <p:cNvSpPr>
              <a:spLocks noChangeShapeType="1"/>
            </p:cNvSpPr>
            <p:nvPr/>
          </p:nvSpPr>
          <p:spPr bwMode="ltGray">
            <a:xfrm rot="318080" flipH="1">
              <a:off x="2503675" y="2722461"/>
              <a:ext cx="392040" cy="279857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Line 402"/>
            <p:cNvSpPr>
              <a:spLocks noChangeShapeType="1"/>
            </p:cNvSpPr>
            <p:nvPr/>
          </p:nvSpPr>
          <p:spPr bwMode="ltGray">
            <a:xfrm rot="318080" flipH="1">
              <a:off x="1877361" y="2697818"/>
              <a:ext cx="1017147" cy="270357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Line 403"/>
            <p:cNvSpPr>
              <a:spLocks noChangeShapeType="1"/>
            </p:cNvSpPr>
            <p:nvPr/>
          </p:nvSpPr>
          <p:spPr bwMode="ltGray">
            <a:xfrm rot="318080" flipH="1">
              <a:off x="1360912" y="2680285"/>
              <a:ext cx="1542139" cy="234384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Line 404"/>
            <p:cNvSpPr>
              <a:spLocks noChangeShapeType="1"/>
            </p:cNvSpPr>
            <p:nvPr/>
          </p:nvSpPr>
          <p:spPr bwMode="ltGray">
            <a:xfrm rot="318080" flipH="1">
              <a:off x="1053088" y="2659953"/>
              <a:ext cx="1883545" cy="179400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Line 406"/>
            <p:cNvSpPr>
              <a:spLocks noChangeShapeType="1"/>
            </p:cNvSpPr>
            <p:nvPr/>
          </p:nvSpPr>
          <p:spPr bwMode="ltGray">
            <a:xfrm rot="318080">
              <a:off x="3477724" y="3162891"/>
              <a:ext cx="369025" cy="118685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Line 407"/>
            <p:cNvSpPr>
              <a:spLocks noChangeShapeType="1"/>
            </p:cNvSpPr>
            <p:nvPr/>
          </p:nvSpPr>
          <p:spPr bwMode="ltGray">
            <a:xfrm rot="318080">
              <a:off x="3449033" y="3165476"/>
              <a:ext cx="147564" cy="178353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Line 408"/>
            <p:cNvSpPr>
              <a:spLocks noChangeShapeType="1"/>
            </p:cNvSpPr>
            <p:nvPr/>
          </p:nvSpPr>
          <p:spPr bwMode="ltGray">
            <a:xfrm rot="318080" flipH="1">
              <a:off x="3112462" y="3136110"/>
              <a:ext cx="313193" cy="224377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4" name="Line 409"/>
            <p:cNvSpPr>
              <a:spLocks noChangeShapeType="1"/>
            </p:cNvSpPr>
            <p:nvPr/>
          </p:nvSpPr>
          <p:spPr bwMode="ltGray">
            <a:xfrm rot="318080" flipH="1">
              <a:off x="2488964" y="3107545"/>
              <a:ext cx="929106" cy="243444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Line 410"/>
            <p:cNvSpPr>
              <a:spLocks noChangeShapeType="1"/>
            </p:cNvSpPr>
            <p:nvPr/>
          </p:nvSpPr>
          <p:spPr bwMode="ltGray">
            <a:xfrm rot="318080" flipH="1">
              <a:off x="1859508" y="3082543"/>
              <a:ext cx="1571068" cy="234028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6" name="Line 411"/>
            <p:cNvSpPr>
              <a:spLocks noChangeShapeType="1"/>
            </p:cNvSpPr>
            <p:nvPr/>
          </p:nvSpPr>
          <p:spPr bwMode="ltGray">
            <a:xfrm rot="318080" flipH="1">
              <a:off x="1343511" y="3055391"/>
              <a:ext cx="2104860" cy="199059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7" name="Line 412"/>
            <p:cNvSpPr>
              <a:spLocks noChangeShapeType="1"/>
            </p:cNvSpPr>
            <p:nvPr/>
          </p:nvSpPr>
          <p:spPr bwMode="ltGray">
            <a:xfrm rot="318080" flipH="1">
              <a:off x="1035223" y="3044942"/>
              <a:ext cx="2443213" cy="1430712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8" name="Line 413"/>
            <p:cNvSpPr>
              <a:spLocks noChangeShapeType="1"/>
            </p:cNvSpPr>
            <p:nvPr/>
          </p:nvSpPr>
          <p:spPr bwMode="ltGray">
            <a:xfrm rot="318080">
              <a:off x="3776916" y="3745446"/>
              <a:ext cx="42579" cy="61800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Line 414"/>
            <p:cNvSpPr>
              <a:spLocks noChangeShapeType="1"/>
            </p:cNvSpPr>
            <p:nvPr/>
          </p:nvSpPr>
          <p:spPr bwMode="ltGray">
            <a:xfrm rot="318080" flipH="1">
              <a:off x="3573769" y="3727166"/>
              <a:ext cx="175722" cy="12295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Line 415"/>
            <p:cNvSpPr>
              <a:spLocks noChangeShapeType="1"/>
            </p:cNvSpPr>
            <p:nvPr/>
          </p:nvSpPr>
          <p:spPr bwMode="ltGray">
            <a:xfrm rot="318080" flipH="1">
              <a:off x="3089892" y="3704834"/>
              <a:ext cx="636478" cy="167022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Line 416"/>
            <p:cNvSpPr>
              <a:spLocks noChangeShapeType="1"/>
            </p:cNvSpPr>
            <p:nvPr/>
          </p:nvSpPr>
          <p:spPr bwMode="ltGray">
            <a:xfrm rot="318080" flipH="1">
              <a:off x="2462836" y="3666060"/>
              <a:ext cx="1266197" cy="189017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2" name="Line 417"/>
            <p:cNvSpPr>
              <a:spLocks noChangeShapeType="1"/>
            </p:cNvSpPr>
            <p:nvPr/>
          </p:nvSpPr>
          <p:spPr bwMode="ltGray">
            <a:xfrm rot="318080" flipH="1">
              <a:off x="1833523" y="3644251"/>
              <a:ext cx="1901062" cy="178625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3" name="Line 418"/>
            <p:cNvSpPr>
              <a:spLocks noChangeShapeType="1"/>
            </p:cNvSpPr>
            <p:nvPr/>
          </p:nvSpPr>
          <p:spPr bwMode="ltGray">
            <a:xfrm rot="318080" flipH="1">
              <a:off x="1313477" y="3623611"/>
              <a:ext cx="2430916" cy="144204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Line 419"/>
            <p:cNvSpPr>
              <a:spLocks noChangeShapeType="1"/>
            </p:cNvSpPr>
            <p:nvPr/>
          </p:nvSpPr>
          <p:spPr bwMode="ltGray">
            <a:xfrm rot="318080" flipH="1">
              <a:off x="1015116" y="3609779"/>
              <a:ext cx="2752696" cy="879421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Line 363"/>
            <p:cNvSpPr>
              <a:spLocks noChangeShapeType="1"/>
            </p:cNvSpPr>
            <p:nvPr/>
          </p:nvSpPr>
          <p:spPr bwMode="ltGray">
            <a:xfrm rot="318080" flipV="1">
              <a:off x="1273472" y="2724304"/>
              <a:ext cx="456737" cy="43879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364"/>
            <p:cNvSpPr>
              <a:spLocks noChangeShapeType="1"/>
            </p:cNvSpPr>
            <p:nvPr/>
          </p:nvSpPr>
          <p:spPr bwMode="ltGray">
            <a:xfrm rot="318080" flipV="1">
              <a:off x="1290628" y="2545705"/>
              <a:ext cx="1069268" cy="64664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Line 365"/>
            <p:cNvSpPr>
              <a:spLocks noChangeShapeType="1"/>
            </p:cNvSpPr>
            <p:nvPr/>
          </p:nvSpPr>
          <p:spPr bwMode="ltGray">
            <a:xfrm rot="318080" flipV="1">
              <a:off x="1276101" y="2668094"/>
              <a:ext cx="1720509" cy="55302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Line 366"/>
            <p:cNvSpPr>
              <a:spLocks noChangeShapeType="1"/>
            </p:cNvSpPr>
            <p:nvPr/>
          </p:nvSpPr>
          <p:spPr bwMode="ltGray">
            <a:xfrm rot="318080" flipV="1">
              <a:off x="1253312" y="3054608"/>
              <a:ext cx="2275282" cy="19721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59" name="Line 367"/>
            <p:cNvSpPr>
              <a:spLocks noChangeShapeType="1"/>
            </p:cNvSpPr>
            <p:nvPr/>
          </p:nvSpPr>
          <p:spPr bwMode="ltGray">
            <a:xfrm rot="318080">
              <a:off x="1223383" y="3255683"/>
              <a:ext cx="2602302" cy="36012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Line 375"/>
            <p:cNvSpPr>
              <a:spLocks noChangeShapeType="1"/>
            </p:cNvSpPr>
            <p:nvPr/>
          </p:nvSpPr>
          <p:spPr bwMode="ltGray">
            <a:xfrm rot="318080" flipV="1">
              <a:off x="1770943" y="2566193"/>
              <a:ext cx="592840" cy="19956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67" name="Line 376"/>
            <p:cNvSpPr>
              <a:spLocks noChangeShapeType="1"/>
            </p:cNvSpPr>
            <p:nvPr/>
          </p:nvSpPr>
          <p:spPr bwMode="ltGray">
            <a:xfrm rot="318080" flipV="1">
              <a:off x="1755977" y="2688104"/>
              <a:ext cx="1265080" cy="10668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Line 377"/>
            <p:cNvSpPr>
              <a:spLocks noChangeShapeType="1"/>
            </p:cNvSpPr>
            <p:nvPr/>
          </p:nvSpPr>
          <p:spPr bwMode="ltGray">
            <a:xfrm rot="318080">
              <a:off x="1749261" y="2819496"/>
              <a:ext cx="1800052" cy="2473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Line 378"/>
            <p:cNvSpPr>
              <a:spLocks noChangeShapeType="1"/>
            </p:cNvSpPr>
            <p:nvPr/>
          </p:nvSpPr>
          <p:spPr bwMode="ltGray">
            <a:xfrm rot="318080">
              <a:off x="1712795" y="2835873"/>
              <a:ext cx="2129473" cy="79166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Line 386"/>
            <p:cNvSpPr>
              <a:spLocks noChangeShapeType="1"/>
            </p:cNvSpPr>
            <p:nvPr/>
          </p:nvSpPr>
          <p:spPr bwMode="ltGray">
            <a:xfrm rot="318080">
              <a:off x="2370968" y="2624734"/>
              <a:ext cx="655641" cy="9579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Line 387"/>
            <p:cNvSpPr>
              <a:spLocks noChangeShapeType="1"/>
            </p:cNvSpPr>
            <p:nvPr/>
          </p:nvSpPr>
          <p:spPr bwMode="ltGray">
            <a:xfrm rot="318080">
              <a:off x="2357435" y="2651406"/>
              <a:ext cx="1199413" cy="45027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Line 388"/>
            <p:cNvSpPr>
              <a:spLocks noChangeShapeType="1"/>
            </p:cNvSpPr>
            <p:nvPr/>
          </p:nvSpPr>
          <p:spPr bwMode="ltGray">
            <a:xfrm rot="318080">
              <a:off x="2334077" y="2660278"/>
              <a:ext cx="1526723" cy="1003232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Line 396"/>
            <p:cNvSpPr>
              <a:spLocks noChangeShapeType="1"/>
            </p:cNvSpPr>
            <p:nvPr/>
          </p:nvSpPr>
          <p:spPr bwMode="ltGray">
            <a:xfrm rot="318080">
              <a:off x="2994740" y="2762670"/>
              <a:ext cx="567752" cy="36484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Line 397"/>
            <p:cNvSpPr>
              <a:spLocks noChangeShapeType="1"/>
            </p:cNvSpPr>
            <p:nvPr/>
          </p:nvSpPr>
          <p:spPr bwMode="ltGray">
            <a:xfrm rot="318080">
              <a:off x="2978605" y="2786428"/>
              <a:ext cx="875965" cy="91363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Line 405"/>
            <p:cNvSpPr>
              <a:spLocks noChangeShapeType="1"/>
            </p:cNvSpPr>
            <p:nvPr/>
          </p:nvSpPr>
          <p:spPr bwMode="ltGray">
            <a:xfrm rot="318080">
              <a:off x="3504497" y="3174123"/>
              <a:ext cx="335648" cy="54668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Line 420"/>
            <p:cNvSpPr>
              <a:spLocks noChangeShapeType="1"/>
            </p:cNvSpPr>
            <p:nvPr/>
          </p:nvSpPr>
          <p:spPr bwMode="ltGray">
            <a:xfrm rot="318080" flipH="1">
              <a:off x="3544501" y="4352806"/>
              <a:ext cx="218300" cy="60446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Line 421"/>
            <p:cNvSpPr>
              <a:spLocks noChangeShapeType="1"/>
            </p:cNvSpPr>
            <p:nvPr/>
          </p:nvSpPr>
          <p:spPr bwMode="ltGray">
            <a:xfrm rot="318080" flipH="1">
              <a:off x="3060462" y="4330792"/>
              <a:ext cx="686154" cy="104831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Line 422"/>
            <p:cNvSpPr>
              <a:spLocks noChangeShapeType="1"/>
            </p:cNvSpPr>
            <p:nvPr/>
          </p:nvSpPr>
          <p:spPr bwMode="ltGray">
            <a:xfrm rot="318080" flipH="1">
              <a:off x="2443001" y="4298829"/>
              <a:ext cx="1292202" cy="125187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Line 423"/>
            <p:cNvSpPr>
              <a:spLocks noChangeShapeType="1"/>
            </p:cNvSpPr>
            <p:nvPr/>
          </p:nvSpPr>
          <p:spPr bwMode="ltGray">
            <a:xfrm rot="318080" flipH="1">
              <a:off x="1804083" y="4273557"/>
              <a:ext cx="1947189" cy="115771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Line 424"/>
            <p:cNvSpPr>
              <a:spLocks noChangeShapeType="1"/>
            </p:cNvSpPr>
            <p:nvPr/>
          </p:nvSpPr>
          <p:spPr bwMode="ltGray">
            <a:xfrm rot="318080" flipH="1">
              <a:off x="1290472" y="4259748"/>
              <a:ext cx="2460081" cy="797102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2" name="Line 425"/>
            <p:cNvSpPr>
              <a:spLocks noChangeShapeType="1"/>
            </p:cNvSpPr>
            <p:nvPr/>
          </p:nvSpPr>
          <p:spPr bwMode="ltGray">
            <a:xfrm rot="318080" flipH="1">
              <a:off x="970108" y="4227999"/>
              <a:ext cx="2818164" cy="26766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3" name="Line 426"/>
            <p:cNvSpPr>
              <a:spLocks noChangeShapeType="1"/>
            </p:cNvSpPr>
            <p:nvPr/>
          </p:nvSpPr>
          <p:spPr bwMode="ltGray">
            <a:xfrm rot="318080" flipH="1">
              <a:off x="3035738" y="4929925"/>
              <a:ext cx="454827" cy="43447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4" name="Line 427"/>
            <p:cNvSpPr>
              <a:spLocks noChangeShapeType="1"/>
            </p:cNvSpPr>
            <p:nvPr/>
          </p:nvSpPr>
          <p:spPr bwMode="ltGray">
            <a:xfrm rot="318080" flipH="1">
              <a:off x="2415099" y="4901492"/>
              <a:ext cx="1067583" cy="63138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5" name="Line 428"/>
            <p:cNvSpPr>
              <a:spLocks noChangeShapeType="1"/>
            </p:cNvSpPr>
            <p:nvPr/>
          </p:nvSpPr>
          <p:spPr bwMode="ltGray">
            <a:xfrm rot="318080" flipH="1">
              <a:off x="1776077" y="4869089"/>
              <a:ext cx="1711925" cy="55324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6" name="Line 429"/>
            <p:cNvSpPr>
              <a:spLocks noChangeShapeType="1"/>
            </p:cNvSpPr>
            <p:nvPr/>
          </p:nvSpPr>
          <p:spPr bwMode="ltGray">
            <a:xfrm rot="318080" flipH="1">
              <a:off x="1253166" y="4848403"/>
              <a:ext cx="2255192" cy="20316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Line 430"/>
            <p:cNvSpPr>
              <a:spLocks noChangeShapeType="1"/>
            </p:cNvSpPr>
            <p:nvPr/>
          </p:nvSpPr>
          <p:spPr bwMode="ltGray">
            <a:xfrm rot="318080" flipH="1" flipV="1">
              <a:off x="945057" y="4480939"/>
              <a:ext cx="2586839" cy="35320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8" name="Line 431"/>
            <p:cNvSpPr>
              <a:spLocks noChangeShapeType="1"/>
            </p:cNvSpPr>
            <p:nvPr/>
          </p:nvSpPr>
          <p:spPr bwMode="ltGray">
            <a:xfrm rot="318080" flipV="1">
              <a:off x="2392222" y="5319893"/>
              <a:ext cx="606438" cy="193792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Line 432"/>
            <p:cNvSpPr>
              <a:spLocks noChangeShapeType="1"/>
            </p:cNvSpPr>
            <p:nvPr/>
          </p:nvSpPr>
          <p:spPr bwMode="ltGray">
            <a:xfrm rot="318080" flipH="1" flipV="1">
              <a:off x="1745462" y="5368462"/>
              <a:ext cx="638023" cy="90646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Line 433"/>
            <p:cNvSpPr>
              <a:spLocks noChangeShapeType="1"/>
            </p:cNvSpPr>
            <p:nvPr/>
          </p:nvSpPr>
          <p:spPr bwMode="ltGray">
            <a:xfrm rot="318080" flipH="1" flipV="1">
              <a:off x="1229008" y="4997851"/>
              <a:ext cx="1171816" cy="43759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1" name="Line 434"/>
            <p:cNvSpPr>
              <a:spLocks noChangeShapeType="1"/>
            </p:cNvSpPr>
            <p:nvPr/>
          </p:nvSpPr>
          <p:spPr bwMode="ltGray">
            <a:xfrm rot="318080" flipH="1" flipV="1">
              <a:off x="914747" y="4426790"/>
              <a:ext cx="1506620" cy="990842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2" name="Line 435"/>
            <p:cNvSpPr>
              <a:spLocks noChangeShapeType="1"/>
            </p:cNvSpPr>
            <p:nvPr/>
          </p:nvSpPr>
          <p:spPr bwMode="ltGray">
            <a:xfrm rot="318080" flipH="1" flipV="1">
              <a:off x="1234610" y="4965605"/>
              <a:ext cx="530633" cy="35320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3" name="Line 436"/>
            <p:cNvSpPr>
              <a:spLocks noChangeShapeType="1"/>
            </p:cNvSpPr>
            <p:nvPr/>
          </p:nvSpPr>
          <p:spPr bwMode="ltGray">
            <a:xfrm rot="318080" flipH="1" flipV="1">
              <a:off x="926203" y="4398229"/>
              <a:ext cx="865437" cy="90957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4" name="Line 437"/>
            <p:cNvSpPr>
              <a:spLocks noChangeShapeType="1"/>
            </p:cNvSpPr>
            <p:nvPr/>
          </p:nvSpPr>
          <p:spPr bwMode="ltGray">
            <a:xfrm rot="318080" flipH="1" flipV="1">
              <a:off x="943541" y="4380820"/>
              <a:ext cx="331645" cy="55012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5" name="Line 374"/>
            <p:cNvSpPr>
              <a:spLocks noChangeShapeType="1"/>
            </p:cNvSpPr>
            <p:nvPr/>
          </p:nvSpPr>
          <p:spPr bwMode="ltGray">
            <a:xfrm rot="318080">
              <a:off x="931242" y="3714775"/>
              <a:ext cx="66329" cy="643891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6" name="Line 374"/>
            <p:cNvSpPr>
              <a:spLocks noChangeShapeType="1"/>
            </p:cNvSpPr>
            <p:nvPr/>
          </p:nvSpPr>
          <p:spPr bwMode="ltGray">
            <a:xfrm rot="318080" flipH="1">
              <a:off x="988081" y="3134294"/>
              <a:ext cx="233731" cy="600132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7" name="Line 374"/>
            <p:cNvSpPr>
              <a:spLocks noChangeShapeType="1"/>
            </p:cNvSpPr>
            <p:nvPr/>
          </p:nvSpPr>
          <p:spPr bwMode="ltGray">
            <a:xfrm rot="318080" flipH="1" flipV="1">
              <a:off x="903809" y="3732273"/>
              <a:ext cx="407450" cy="120964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8" name="Line 374"/>
            <p:cNvSpPr>
              <a:spLocks noChangeShapeType="1"/>
            </p:cNvSpPr>
            <p:nvPr/>
          </p:nvSpPr>
          <p:spPr bwMode="ltGray">
            <a:xfrm rot="318080" flipH="1" flipV="1">
              <a:off x="887346" y="3749722"/>
              <a:ext cx="941242" cy="155033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99" name="Line 374"/>
            <p:cNvSpPr>
              <a:spLocks noChangeShapeType="1"/>
            </p:cNvSpPr>
            <p:nvPr/>
          </p:nvSpPr>
          <p:spPr bwMode="ltGray">
            <a:xfrm rot="318080" flipH="1" flipV="1">
              <a:off x="881897" y="3778704"/>
              <a:ext cx="1579267" cy="163785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0" name="Line 374"/>
            <p:cNvSpPr>
              <a:spLocks noChangeShapeType="1"/>
            </p:cNvSpPr>
            <p:nvPr/>
          </p:nvSpPr>
          <p:spPr bwMode="ltGray">
            <a:xfrm rot="318080" flipH="1" flipV="1">
              <a:off x="886634" y="3803722"/>
              <a:ext cx="2192024" cy="1447194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1" name="Line 374"/>
            <p:cNvSpPr>
              <a:spLocks noChangeShapeType="1"/>
            </p:cNvSpPr>
            <p:nvPr/>
          </p:nvSpPr>
          <p:spPr bwMode="ltGray">
            <a:xfrm rot="318080" flipH="1" flipV="1">
              <a:off x="905922" y="3832129"/>
              <a:ext cx="2656328" cy="100021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Line 374"/>
            <p:cNvSpPr>
              <a:spLocks noChangeShapeType="1"/>
            </p:cNvSpPr>
            <p:nvPr/>
          </p:nvSpPr>
          <p:spPr bwMode="ltGray">
            <a:xfrm rot="318080" flipH="1" flipV="1">
              <a:off x="930605" y="3843389"/>
              <a:ext cx="2880583" cy="39383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3" name="Line 374"/>
            <p:cNvSpPr>
              <a:spLocks noChangeShapeType="1"/>
            </p:cNvSpPr>
            <p:nvPr/>
          </p:nvSpPr>
          <p:spPr bwMode="ltGray">
            <a:xfrm rot="318080" flipH="1">
              <a:off x="950726" y="3604589"/>
              <a:ext cx="2842681" cy="23755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4" name="Line 374"/>
            <p:cNvSpPr>
              <a:spLocks noChangeShapeType="1"/>
            </p:cNvSpPr>
            <p:nvPr/>
          </p:nvSpPr>
          <p:spPr bwMode="ltGray">
            <a:xfrm rot="318080" flipH="1">
              <a:off x="986106" y="3041476"/>
              <a:ext cx="2514194" cy="797049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5" name="Line 374"/>
            <p:cNvSpPr>
              <a:spLocks noChangeShapeType="1"/>
            </p:cNvSpPr>
            <p:nvPr/>
          </p:nvSpPr>
          <p:spPr bwMode="ltGray">
            <a:xfrm rot="318080" flipH="1">
              <a:off x="1004361" y="2651282"/>
              <a:ext cx="1961450" cy="1162755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6" name="Line 374"/>
            <p:cNvSpPr>
              <a:spLocks noChangeShapeType="1"/>
            </p:cNvSpPr>
            <p:nvPr/>
          </p:nvSpPr>
          <p:spPr bwMode="ltGray">
            <a:xfrm rot="318080" flipH="1">
              <a:off x="1009831" y="2534350"/>
              <a:ext cx="1313949" cy="125027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7" name="Line 374"/>
            <p:cNvSpPr>
              <a:spLocks noChangeShapeType="1"/>
            </p:cNvSpPr>
            <p:nvPr/>
          </p:nvSpPr>
          <p:spPr bwMode="ltGray">
            <a:xfrm rot="318080" flipH="1">
              <a:off x="1008253" y="2709373"/>
              <a:ext cx="694878" cy="104085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8" name="Line 374"/>
            <p:cNvSpPr>
              <a:spLocks noChangeShapeType="1"/>
            </p:cNvSpPr>
            <p:nvPr/>
          </p:nvSpPr>
          <p:spPr bwMode="ltGray">
            <a:xfrm rot="318080" flipH="1" flipV="1">
              <a:off x="935342" y="4459872"/>
              <a:ext cx="2102191" cy="78509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09" name="Line 374"/>
            <p:cNvSpPr>
              <a:spLocks noChangeShapeType="1"/>
            </p:cNvSpPr>
            <p:nvPr/>
          </p:nvSpPr>
          <p:spPr bwMode="ltGray">
            <a:xfrm rot="318080" flipH="1" flipV="1">
              <a:off x="1224876" y="5024486"/>
              <a:ext cx="1791268" cy="23943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10" name="Line 374"/>
            <p:cNvSpPr>
              <a:spLocks noChangeShapeType="1"/>
            </p:cNvSpPr>
            <p:nvPr/>
          </p:nvSpPr>
          <p:spPr bwMode="ltGray">
            <a:xfrm rot="318080" flipH="1">
              <a:off x="1763896" y="5288351"/>
              <a:ext cx="1246157" cy="109997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hlink"/>
                </a:solidFill>
                <a:latin typeface="+mn-lt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318080">
              <a:off x="1159736" y="3052938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 rot="318080">
              <a:off x="879080" y="3634870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 rot="318080">
              <a:off x="878517" y="4269835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 rot="318080">
              <a:off x="2283362" y="5368737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 rot="318080">
              <a:off x="1653979" y="5224493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 rot="318080">
              <a:off x="1150267" y="4852763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 rot="318080">
              <a:off x="3677843" y="4280207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 rot="318080">
              <a:off x="3399599" y="4845403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 rot="318080">
              <a:off x="2914634" y="5222695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 rot="318080">
              <a:off x="2929022" y="2642755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rot="318080">
              <a:off x="3424636" y="3056352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 rot="318080">
              <a:off x="3703041" y="3631102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 rot="318080">
              <a:off x="2297298" y="2471658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 rot="318080">
              <a:off x="1672961" y="2630822"/>
              <a:ext cx="199777" cy="1976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7000">
                  <a:schemeClr val="accent6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224180" y="1014452"/>
            <a:ext cx="24204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Plane</a:t>
            </a:r>
          </a:p>
          <a:p>
            <a:r>
              <a:rPr lang="en-US" sz="1000" dirty="0" smtClean="0"/>
              <a:t>Reduce and simplify the layers of Points of Concentration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890200" y="1648501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Distributed Data Centers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Virtualized Core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31" name="Picture 248" descr="Branch Offi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397" y="2752339"/>
            <a:ext cx="366194" cy="32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31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80379" y="3167725"/>
            <a:ext cx="154958" cy="4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965501" y="3167725"/>
            <a:ext cx="154958" cy="4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AutoShape 53"/>
          <p:cNvSpPr>
            <a:spLocks noChangeArrowheads="1"/>
          </p:cNvSpPr>
          <p:nvPr/>
        </p:nvSpPr>
        <p:spPr bwMode="auto">
          <a:xfrm rot="10800000">
            <a:off x="1962470" y="3423472"/>
            <a:ext cx="819367" cy="381476"/>
          </a:xfrm>
          <a:custGeom>
            <a:avLst/>
            <a:gdLst>
              <a:gd name="G0" fmla="+- 2433 0 0"/>
              <a:gd name="G1" fmla="+- 21600 0 2433"/>
              <a:gd name="G2" fmla="*/ 2433 1 2"/>
              <a:gd name="G3" fmla="+- 21600 0 G2"/>
              <a:gd name="G4" fmla="+/ 2433 21600 2"/>
              <a:gd name="G5" fmla="+/ G1 0 2"/>
              <a:gd name="G6" fmla="*/ 21600 21600 2433"/>
              <a:gd name="G7" fmla="*/ G6 1 2"/>
              <a:gd name="G8" fmla="+- 21600 0 G7"/>
              <a:gd name="G9" fmla="*/ 21600 1 2"/>
              <a:gd name="G10" fmla="+- 2433 0 G9"/>
              <a:gd name="G11" fmla="?: G10 G8 0"/>
              <a:gd name="G12" fmla="?: G10 G7 21600"/>
              <a:gd name="T0" fmla="*/ 20383 w 21600"/>
              <a:gd name="T1" fmla="*/ 10800 h 21600"/>
              <a:gd name="T2" fmla="*/ 10800 w 21600"/>
              <a:gd name="T3" fmla="*/ 21600 h 21600"/>
              <a:gd name="T4" fmla="*/ 1217 w 21600"/>
              <a:gd name="T5" fmla="*/ 10800 h 21600"/>
              <a:gd name="T6" fmla="*/ 10800 w 21600"/>
              <a:gd name="T7" fmla="*/ 0 h 21600"/>
              <a:gd name="T8" fmla="*/ 3017 w 21600"/>
              <a:gd name="T9" fmla="*/ 3017 h 21600"/>
              <a:gd name="T10" fmla="*/ 18583 w 21600"/>
              <a:gd name="T11" fmla="*/ 185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3" y="21600"/>
                </a:lnTo>
                <a:lnTo>
                  <a:pt x="191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76471"/>
                  <a:invGamma/>
                </a:srgb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35" name="Picture 93" descr="ADM_r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299529" y="3326282"/>
            <a:ext cx="343122" cy="32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AutoShape 98"/>
          <p:cNvSpPr>
            <a:spLocks noChangeArrowheads="1"/>
          </p:cNvSpPr>
          <p:nvPr/>
        </p:nvSpPr>
        <p:spPr bwMode="auto">
          <a:xfrm rot="10800000">
            <a:off x="206059" y="3461132"/>
            <a:ext cx="468564" cy="339090"/>
          </a:xfrm>
          <a:custGeom>
            <a:avLst/>
            <a:gdLst>
              <a:gd name="G0" fmla="+- 2433 0 0"/>
              <a:gd name="G1" fmla="+- 21600 0 2433"/>
              <a:gd name="G2" fmla="*/ 2433 1 2"/>
              <a:gd name="G3" fmla="+- 21600 0 G2"/>
              <a:gd name="G4" fmla="+/ 2433 21600 2"/>
              <a:gd name="G5" fmla="+/ G1 0 2"/>
              <a:gd name="G6" fmla="*/ 21600 21600 2433"/>
              <a:gd name="G7" fmla="*/ G6 1 2"/>
              <a:gd name="G8" fmla="+- 21600 0 G7"/>
              <a:gd name="G9" fmla="*/ 21600 1 2"/>
              <a:gd name="G10" fmla="+- 2433 0 G9"/>
              <a:gd name="G11" fmla="?: G10 G8 0"/>
              <a:gd name="G12" fmla="?: G10 G7 21600"/>
              <a:gd name="T0" fmla="*/ 20383 w 21600"/>
              <a:gd name="T1" fmla="*/ 10800 h 21600"/>
              <a:gd name="T2" fmla="*/ 10800 w 21600"/>
              <a:gd name="T3" fmla="*/ 21600 h 21600"/>
              <a:gd name="T4" fmla="*/ 1217 w 21600"/>
              <a:gd name="T5" fmla="*/ 10800 h 21600"/>
              <a:gd name="T6" fmla="*/ 10800 w 21600"/>
              <a:gd name="T7" fmla="*/ 0 h 21600"/>
              <a:gd name="T8" fmla="*/ 3017 w 21600"/>
              <a:gd name="T9" fmla="*/ 3017 h 21600"/>
              <a:gd name="T10" fmla="*/ 18583 w 21600"/>
              <a:gd name="T11" fmla="*/ 185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3" y="21600"/>
                </a:lnTo>
                <a:lnTo>
                  <a:pt x="191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76471"/>
                  <a:invGamma/>
                </a:srgb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37" name="Picture 99" descr="86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340" y="3510625"/>
            <a:ext cx="245251" cy="18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8" name="Picture 29" descr="BWA Base Station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42166" y="3030565"/>
            <a:ext cx="658345" cy="5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30" descr="Macro Base Statio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14619" y="3330469"/>
            <a:ext cx="376459" cy="41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14141" y="3167725"/>
            <a:ext cx="154958" cy="4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062781" y="3167725"/>
            <a:ext cx="154958" cy="4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Freeform 32"/>
          <p:cNvSpPr>
            <a:spLocks/>
          </p:cNvSpPr>
          <p:nvPr/>
        </p:nvSpPr>
        <p:spPr bwMode="auto">
          <a:xfrm>
            <a:off x="571819" y="3167725"/>
            <a:ext cx="1470660" cy="246221"/>
          </a:xfrm>
          <a:custGeom>
            <a:avLst/>
            <a:gdLst>
              <a:gd name="T0" fmla="*/ 0 w 720"/>
              <a:gd name="T1" fmla="*/ 0 h 94"/>
              <a:gd name="T2" fmla="*/ 454 w 720"/>
              <a:gd name="T3" fmla="*/ 0 h 94"/>
              <a:gd name="T4" fmla="*/ 202 w 720"/>
              <a:gd name="T5" fmla="*/ 94 h 94"/>
              <a:gd name="T6" fmla="*/ 720 w 720"/>
              <a:gd name="T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94">
                <a:moveTo>
                  <a:pt x="0" y="0"/>
                </a:moveTo>
                <a:lnTo>
                  <a:pt x="454" y="0"/>
                </a:lnTo>
                <a:lnTo>
                  <a:pt x="202" y="94"/>
                </a:lnTo>
                <a:lnTo>
                  <a:pt x="720" y="94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44" name="AutoShape 98"/>
          <p:cNvSpPr>
            <a:spLocks noChangeArrowheads="1"/>
          </p:cNvSpPr>
          <p:nvPr/>
        </p:nvSpPr>
        <p:spPr bwMode="auto">
          <a:xfrm rot="10800000">
            <a:off x="782621" y="3461132"/>
            <a:ext cx="468564" cy="339090"/>
          </a:xfrm>
          <a:custGeom>
            <a:avLst/>
            <a:gdLst>
              <a:gd name="G0" fmla="+- 2433 0 0"/>
              <a:gd name="G1" fmla="+- 21600 0 2433"/>
              <a:gd name="G2" fmla="*/ 2433 1 2"/>
              <a:gd name="G3" fmla="+- 21600 0 G2"/>
              <a:gd name="G4" fmla="+/ 2433 21600 2"/>
              <a:gd name="G5" fmla="+/ G1 0 2"/>
              <a:gd name="G6" fmla="*/ 21600 21600 2433"/>
              <a:gd name="G7" fmla="*/ G6 1 2"/>
              <a:gd name="G8" fmla="+- 21600 0 G7"/>
              <a:gd name="G9" fmla="*/ 21600 1 2"/>
              <a:gd name="G10" fmla="+- 2433 0 G9"/>
              <a:gd name="G11" fmla="?: G10 G8 0"/>
              <a:gd name="G12" fmla="?: G10 G7 21600"/>
              <a:gd name="T0" fmla="*/ 20383 w 21600"/>
              <a:gd name="T1" fmla="*/ 10800 h 21600"/>
              <a:gd name="T2" fmla="*/ 10800 w 21600"/>
              <a:gd name="T3" fmla="*/ 21600 h 21600"/>
              <a:gd name="T4" fmla="*/ 1217 w 21600"/>
              <a:gd name="T5" fmla="*/ 10800 h 21600"/>
              <a:gd name="T6" fmla="*/ 10800 w 21600"/>
              <a:gd name="T7" fmla="*/ 0 h 21600"/>
              <a:gd name="T8" fmla="*/ 3017 w 21600"/>
              <a:gd name="T9" fmla="*/ 3017 h 21600"/>
              <a:gd name="T10" fmla="*/ 18583 w 21600"/>
              <a:gd name="T11" fmla="*/ 185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3" y="21600"/>
                </a:lnTo>
                <a:lnTo>
                  <a:pt x="191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76471"/>
                  <a:invGamma/>
                </a:srgb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45" name="Picture 99" descr="86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902" y="3510625"/>
            <a:ext cx="245251" cy="18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6" name="AutoShape 98"/>
          <p:cNvSpPr>
            <a:spLocks noChangeArrowheads="1"/>
          </p:cNvSpPr>
          <p:nvPr/>
        </p:nvSpPr>
        <p:spPr bwMode="auto">
          <a:xfrm rot="10800000">
            <a:off x="1383415" y="3461132"/>
            <a:ext cx="468564" cy="339090"/>
          </a:xfrm>
          <a:custGeom>
            <a:avLst/>
            <a:gdLst>
              <a:gd name="G0" fmla="+- 2433 0 0"/>
              <a:gd name="G1" fmla="+- 21600 0 2433"/>
              <a:gd name="G2" fmla="*/ 2433 1 2"/>
              <a:gd name="G3" fmla="+- 21600 0 G2"/>
              <a:gd name="G4" fmla="+/ 2433 21600 2"/>
              <a:gd name="G5" fmla="+/ G1 0 2"/>
              <a:gd name="G6" fmla="*/ 21600 21600 2433"/>
              <a:gd name="G7" fmla="*/ G6 1 2"/>
              <a:gd name="G8" fmla="+- 21600 0 G7"/>
              <a:gd name="G9" fmla="*/ 21600 1 2"/>
              <a:gd name="G10" fmla="+- 2433 0 G9"/>
              <a:gd name="G11" fmla="?: G10 G8 0"/>
              <a:gd name="G12" fmla="?: G10 G7 21600"/>
              <a:gd name="T0" fmla="*/ 20383 w 21600"/>
              <a:gd name="T1" fmla="*/ 10800 h 21600"/>
              <a:gd name="T2" fmla="*/ 10800 w 21600"/>
              <a:gd name="T3" fmla="*/ 21600 h 21600"/>
              <a:gd name="T4" fmla="*/ 1217 w 21600"/>
              <a:gd name="T5" fmla="*/ 10800 h 21600"/>
              <a:gd name="T6" fmla="*/ 10800 w 21600"/>
              <a:gd name="T7" fmla="*/ 0 h 21600"/>
              <a:gd name="T8" fmla="*/ 3017 w 21600"/>
              <a:gd name="T9" fmla="*/ 3017 h 21600"/>
              <a:gd name="T10" fmla="*/ 18583 w 21600"/>
              <a:gd name="T11" fmla="*/ 185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3" y="21600"/>
                </a:lnTo>
                <a:lnTo>
                  <a:pt x="191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76471"/>
                  <a:invGamma/>
                </a:srgb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47" name="Picture 99" descr="86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6696" y="3510625"/>
            <a:ext cx="245251" cy="18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8" name="Picture 248" descr="Branch Offi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397" y="2389583"/>
            <a:ext cx="366194" cy="32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48" descr="Branch Offi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397" y="2039706"/>
            <a:ext cx="366194" cy="32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TextBox 149"/>
          <p:cNvSpPr txBox="1"/>
          <p:nvPr/>
        </p:nvSpPr>
        <p:spPr>
          <a:xfrm>
            <a:off x="2766810" y="3400024"/>
            <a:ext cx="82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3-5 hops of microwave</a:t>
            </a:r>
            <a:endParaRPr lang="en-US" sz="1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1980355" y="2777547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RNC/BSC Site</a:t>
            </a:r>
            <a:endParaRPr lang="en-US" sz="1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1980356" y="2389033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MSC Site</a:t>
            </a:r>
            <a:endParaRPr lang="en-US" sz="1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1980354" y="2039157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GMSC Site</a:t>
            </a:r>
          </a:p>
        </p:txBody>
      </p:sp>
      <p:pic>
        <p:nvPicPr>
          <p:cNvPr id="154" name="Picture 248" descr="Branch Offi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397" y="1689831"/>
            <a:ext cx="366194" cy="32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TextBox 154"/>
          <p:cNvSpPr txBox="1"/>
          <p:nvPr/>
        </p:nvSpPr>
        <p:spPr>
          <a:xfrm>
            <a:off x="1980356" y="1650643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Data Center</a:t>
            </a:r>
          </a:p>
          <a:p>
            <a:r>
              <a:rPr lang="en-US" sz="1000" dirty="0" smtClean="0"/>
              <a:t>Internet Peering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096265" y="14038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err="1" smtClean="0"/>
              <a:t>PoC</a:t>
            </a:r>
            <a:endParaRPr lang="en-US" sz="1200" b="1" u="sng" dirty="0" smtClean="0"/>
          </a:p>
        </p:txBody>
      </p:sp>
      <p:pic>
        <p:nvPicPr>
          <p:cNvPr id="157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393091" y="2289814"/>
            <a:ext cx="154958" cy="4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AutoShape 98"/>
          <p:cNvSpPr>
            <a:spLocks noChangeArrowheads="1"/>
          </p:cNvSpPr>
          <p:nvPr/>
        </p:nvSpPr>
        <p:spPr bwMode="auto">
          <a:xfrm rot="10800000">
            <a:off x="6262365" y="2583221"/>
            <a:ext cx="468564" cy="339090"/>
          </a:xfrm>
          <a:custGeom>
            <a:avLst/>
            <a:gdLst>
              <a:gd name="G0" fmla="+- 2433 0 0"/>
              <a:gd name="G1" fmla="+- 21600 0 2433"/>
              <a:gd name="G2" fmla="*/ 2433 1 2"/>
              <a:gd name="G3" fmla="+- 21600 0 G2"/>
              <a:gd name="G4" fmla="+/ 2433 21600 2"/>
              <a:gd name="G5" fmla="+/ G1 0 2"/>
              <a:gd name="G6" fmla="*/ 21600 21600 2433"/>
              <a:gd name="G7" fmla="*/ G6 1 2"/>
              <a:gd name="G8" fmla="+- 21600 0 G7"/>
              <a:gd name="G9" fmla="*/ 21600 1 2"/>
              <a:gd name="G10" fmla="+- 2433 0 G9"/>
              <a:gd name="G11" fmla="?: G10 G8 0"/>
              <a:gd name="G12" fmla="?: G10 G7 21600"/>
              <a:gd name="T0" fmla="*/ 20383 w 21600"/>
              <a:gd name="T1" fmla="*/ 10800 h 21600"/>
              <a:gd name="T2" fmla="*/ 10800 w 21600"/>
              <a:gd name="T3" fmla="*/ 21600 h 21600"/>
              <a:gd name="T4" fmla="*/ 1217 w 21600"/>
              <a:gd name="T5" fmla="*/ 10800 h 21600"/>
              <a:gd name="T6" fmla="*/ 10800 w 21600"/>
              <a:gd name="T7" fmla="*/ 0 h 21600"/>
              <a:gd name="T8" fmla="*/ 3017 w 21600"/>
              <a:gd name="T9" fmla="*/ 3017 h 21600"/>
              <a:gd name="T10" fmla="*/ 18583 w 21600"/>
              <a:gd name="T11" fmla="*/ 185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3" y="21600"/>
                </a:lnTo>
                <a:lnTo>
                  <a:pt x="191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76471"/>
                  <a:invGamma/>
                </a:srgb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59" name="Picture 99" descr="86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2919" y="2645592"/>
            <a:ext cx="245251" cy="18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0" name="TextBox 159"/>
          <p:cNvSpPr txBox="1"/>
          <p:nvPr/>
        </p:nvSpPr>
        <p:spPr>
          <a:xfrm>
            <a:off x="6681992" y="2496356"/>
            <a:ext cx="18918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Aggregation/</a:t>
            </a:r>
            <a:r>
              <a:rPr lang="en-US" sz="1000" dirty="0" err="1" smtClean="0"/>
              <a:t>Hubbing</a:t>
            </a:r>
            <a:r>
              <a:rPr lang="en-US" sz="1000" dirty="0" smtClean="0"/>
              <a:t> Cell Site</a:t>
            </a:r>
          </a:p>
          <a:p>
            <a:pPr algn="ctr"/>
            <a:r>
              <a:rPr lang="en-US" sz="1000" dirty="0" smtClean="0"/>
              <a:t>IP Radio Routers</a:t>
            </a:r>
          </a:p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Virtualized RAN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61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800064" y="3268610"/>
            <a:ext cx="96506" cy="2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952464" y="3421010"/>
            <a:ext cx="96506" cy="2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156380" y="3302954"/>
            <a:ext cx="96506" cy="2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TextBox 163"/>
          <p:cNvSpPr txBox="1"/>
          <p:nvPr/>
        </p:nvSpPr>
        <p:spPr>
          <a:xfrm>
            <a:off x="6074536" y="3627552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Hotelled</a:t>
            </a:r>
            <a:r>
              <a:rPr lang="en-US" sz="1000" dirty="0" smtClean="0"/>
              <a:t> Macro Cell Sites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579220" y="3612526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3G/4G/</a:t>
            </a:r>
            <a:r>
              <a:rPr lang="en-US" sz="1000" dirty="0" err="1" smtClean="0"/>
              <a:t>WiFi</a:t>
            </a:r>
            <a:r>
              <a:rPr lang="en-US" sz="1000" dirty="0" smtClean="0"/>
              <a:t> SC/</a:t>
            </a:r>
            <a:r>
              <a:rPr lang="en-US" sz="1000" dirty="0" err="1" smtClean="0"/>
              <a:t>Femto</a:t>
            </a:r>
            <a:endParaRPr lang="en-US" sz="1000" dirty="0"/>
          </a:p>
        </p:txBody>
      </p:sp>
      <p:grpSp>
        <p:nvGrpSpPr>
          <p:cNvPr id="166" name="Group 104"/>
          <p:cNvGrpSpPr/>
          <p:nvPr/>
        </p:nvGrpSpPr>
        <p:grpSpPr>
          <a:xfrm>
            <a:off x="8343538" y="3313777"/>
            <a:ext cx="366901" cy="404214"/>
            <a:chOff x="439202" y="3703405"/>
            <a:chExt cx="366901" cy="404214"/>
          </a:xfrm>
        </p:grpSpPr>
        <p:sp>
          <p:nvSpPr>
            <p:cNvPr id="167" name="TextBox 166"/>
            <p:cNvSpPr txBox="1"/>
            <p:nvPr/>
          </p:nvSpPr>
          <p:spPr>
            <a:xfrm>
              <a:off x="523876" y="3904486"/>
              <a:ext cx="184731" cy="203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800" dirty="0">
                <a:solidFill>
                  <a:srgbClr val="333333"/>
                </a:solidFill>
                <a:ea typeface="ＭＳ Ｐゴシック" pitchFamily="34" charset="-128"/>
              </a:endParaRPr>
            </a:p>
          </p:txBody>
        </p:sp>
        <p:pic>
          <p:nvPicPr>
            <p:cNvPr id="168" name="Picture 47" descr="Wireless Gateway.png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9202" y="3703405"/>
              <a:ext cx="366901" cy="23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9" name="Picture 168" descr="small_cell_ic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5115" y="3342555"/>
            <a:ext cx="440616" cy="269044"/>
          </a:xfrm>
          <a:prstGeom prst="rect">
            <a:avLst/>
          </a:prstGeom>
        </p:spPr>
      </p:pic>
      <p:sp>
        <p:nvSpPr>
          <p:cNvPr id="170" name="Right Arrow 169"/>
          <p:cNvSpPr/>
          <p:nvPr/>
        </p:nvSpPr>
        <p:spPr>
          <a:xfrm>
            <a:off x="3734875" y="1700014"/>
            <a:ext cx="1442434" cy="1300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EVOLUTION</a:t>
            </a:r>
            <a:endParaRPr lang="en-US" sz="1200" b="1" dirty="0"/>
          </a:p>
        </p:txBody>
      </p:sp>
      <p:pic>
        <p:nvPicPr>
          <p:cNvPr id="171" name="Picture 31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397967" y="2946637"/>
            <a:ext cx="154958" cy="4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33" descr="microwave_tower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883089" y="2946637"/>
            <a:ext cx="154958" cy="4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AutoShape 98"/>
          <p:cNvSpPr>
            <a:spLocks noChangeArrowheads="1"/>
          </p:cNvSpPr>
          <p:nvPr/>
        </p:nvSpPr>
        <p:spPr bwMode="auto">
          <a:xfrm rot="10800000">
            <a:off x="5123647" y="3240044"/>
            <a:ext cx="468564" cy="339090"/>
          </a:xfrm>
          <a:custGeom>
            <a:avLst/>
            <a:gdLst>
              <a:gd name="G0" fmla="+- 2433 0 0"/>
              <a:gd name="G1" fmla="+- 21600 0 2433"/>
              <a:gd name="G2" fmla="*/ 2433 1 2"/>
              <a:gd name="G3" fmla="+- 21600 0 G2"/>
              <a:gd name="G4" fmla="+/ 2433 21600 2"/>
              <a:gd name="G5" fmla="+/ G1 0 2"/>
              <a:gd name="G6" fmla="*/ 21600 21600 2433"/>
              <a:gd name="G7" fmla="*/ G6 1 2"/>
              <a:gd name="G8" fmla="+- 21600 0 G7"/>
              <a:gd name="G9" fmla="*/ 21600 1 2"/>
              <a:gd name="G10" fmla="+- 2433 0 G9"/>
              <a:gd name="G11" fmla="?: G10 G8 0"/>
              <a:gd name="G12" fmla="?: G10 G7 21600"/>
              <a:gd name="T0" fmla="*/ 20383 w 21600"/>
              <a:gd name="T1" fmla="*/ 10800 h 21600"/>
              <a:gd name="T2" fmla="*/ 10800 w 21600"/>
              <a:gd name="T3" fmla="*/ 21600 h 21600"/>
              <a:gd name="T4" fmla="*/ 1217 w 21600"/>
              <a:gd name="T5" fmla="*/ 10800 h 21600"/>
              <a:gd name="T6" fmla="*/ 10800 w 21600"/>
              <a:gd name="T7" fmla="*/ 0 h 21600"/>
              <a:gd name="T8" fmla="*/ 3017 w 21600"/>
              <a:gd name="T9" fmla="*/ 3017 h 21600"/>
              <a:gd name="T10" fmla="*/ 18583 w 21600"/>
              <a:gd name="T11" fmla="*/ 185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3" y="21600"/>
                </a:lnTo>
                <a:lnTo>
                  <a:pt x="191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76471"/>
                  <a:invGamma/>
                </a:srgb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74" name="Picture 99" descr="86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6928" y="3289537"/>
            <a:ext cx="245251" cy="18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5" name="Picture 29" descr="BWA Base Station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59754" y="2809477"/>
            <a:ext cx="658345" cy="5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30" descr="Macro Base Statio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032207" y="3109381"/>
            <a:ext cx="376459" cy="41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AutoShape 98"/>
          <p:cNvSpPr>
            <a:spLocks noChangeArrowheads="1"/>
          </p:cNvSpPr>
          <p:nvPr/>
        </p:nvSpPr>
        <p:spPr bwMode="auto">
          <a:xfrm rot="10800000">
            <a:off x="5700209" y="3240044"/>
            <a:ext cx="468564" cy="339090"/>
          </a:xfrm>
          <a:custGeom>
            <a:avLst/>
            <a:gdLst>
              <a:gd name="G0" fmla="+- 2433 0 0"/>
              <a:gd name="G1" fmla="+- 21600 0 2433"/>
              <a:gd name="G2" fmla="*/ 2433 1 2"/>
              <a:gd name="G3" fmla="+- 21600 0 G2"/>
              <a:gd name="G4" fmla="+/ 2433 21600 2"/>
              <a:gd name="G5" fmla="+/ G1 0 2"/>
              <a:gd name="G6" fmla="*/ 21600 21600 2433"/>
              <a:gd name="G7" fmla="*/ G6 1 2"/>
              <a:gd name="G8" fmla="+- 21600 0 G7"/>
              <a:gd name="G9" fmla="*/ 21600 1 2"/>
              <a:gd name="G10" fmla="+- 2433 0 G9"/>
              <a:gd name="G11" fmla="?: G10 G8 0"/>
              <a:gd name="G12" fmla="?: G10 G7 21600"/>
              <a:gd name="T0" fmla="*/ 20383 w 21600"/>
              <a:gd name="T1" fmla="*/ 10800 h 21600"/>
              <a:gd name="T2" fmla="*/ 10800 w 21600"/>
              <a:gd name="T3" fmla="*/ 21600 h 21600"/>
              <a:gd name="T4" fmla="*/ 1217 w 21600"/>
              <a:gd name="T5" fmla="*/ 10800 h 21600"/>
              <a:gd name="T6" fmla="*/ 10800 w 21600"/>
              <a:gd name="T7" fmla="*/ 0 h 21600"/>
              <a:gd name="T8" fmla="*/ 3017 w 21600"/>
              <a:gd name="T9" fmla="*/ 3017 h 21600"/>
              <a:gd name="T10" fmla="*/ 18583 w 21600"/>
              <a:gd name="T11" fmla="*/ 185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33" y="21600"/>
                </a:lnTo>
                <a:lnTo>
                  <a:pt x="191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76471"/>
                  <a:invGamma/>
                </a:srgbClr>
              </a:gs>
            </a:gsLst>
            <a:lin ang="5400000" scaled="1"/>
          </a:gradFill>
          <a:ln w="190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/>
          </a:p>
        </p:txBody>
      </p:sp>
      <p:pic>
        <p:nvPicPr>
          <p:cNvPr id="178" name="Picture 99" descr="86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490" y="3289537"/>
            <a:ext cx="245251" cy="18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9" name="TextBox 178"/>
          <p:cNvSpPr txBox="1"/>
          <p:nvPr/>
        </p:nvSpPr>
        <p:spPr>
          <a:xfrm>
            <a:off x="4932613" y="3526667"/>
            <a:ext cx="11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Reduction of Microwave hops</a:t>
            </a:r>
            <a:endParaRPr lang="en-US" sz="1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331077" y="1030310"/>
            <a:ext cx="95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TODAY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347143" y="104104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3" name="AutoShape 4"/>
          <p:cNvSpPr>
            <a:spLocks noChangeArrowheads="1"/>
          </p:cNvSpPr>
          <p:nvPr/>
        </p:nvSpPr>
        <p:spPr bwMode="auto">
          <a:xfrm>
            <a:off x="77273" y="5326796"/>
            <a:ext cx="566671" cy="2368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381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400" b="1" dirty="0" smtClean="0">
                <a:solidFill>
                  <a:schemeClr val="bg1"/>
                </a:solidFill>
                <a:ea typeface="ＭＳ Ｐゴシック" pitchFamily="34" charset="-128"/>
              </a:rPr>
              <a:t>Access Layer</a:t>
            </a:r>
          </a:p>
        </p:txBody>
      </p:sp>
      <p:sp>
        <p:nvSpPr>
          <p:cNvPr id="184" name="AutoShape 5"/>
          <p:cNvSpPr>
            <a:spLocks noChangeArrowheads="1"/>
          </p:cNvSpPr>
          <p:nvPr/>
        </p:nvSpPr>
        <p:spPr bwMode="auto">
          <a:xfrm>
            <a:off x="77273" y="5063519"/>
            <a:ext cx="566671" cy="2368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38100" cap="sq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400" b="1" dirty="0">
                <a:solidFill>
                  <a:schemeClr val="bg1"/>
                </a:solidFill>
                <a:ea typeface="ＭＳ Ｐゴシック" pitchFamily="34" charset="-128"/>
              </a:rPr>
              <a:t>Service Control &amp; </a:t>
            </a:r>
            <a:r>
              <a:rPr lang="en-US" sz="400" b="1" dirty="0" smtClean="0">
                <a:solidFill>
                  <a:schemeClr val="bg1"/>
                </a:solidFill>
                <a:ea typeface="ＭＳ Ｐゴシック" pitchFamily="34" charset="-128"/>
              </a:rPr>
              <a:t>Enforcement Layer</a:t>
            </a:r>
            <a:endParaRPr lang="en-US" sz="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5" name="AutoShape 6"/>
          <p:cNvSpPr>
            <a:spLocks noChangeArrowheads="1"/>
          </p:cNvSpPr>
          <p:nvPr/>
        </p:nvSpPr>
        <p:spPr bwMode="auto">
          <a:xfrm>
            <a:off x="77274" y="4798989"/>
            <a:ext cx="566671" cy="2368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38100" cap="sq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400" b="1" dirty="0" smtClean="0">
                <a:solidFill>
                  <a:schemeClr val="bg1"/>
                </a:solidFill>
                <a:ea typeface="ＭＳ Ｐゴシック" pitchFamily="34" charset="-128"/>
              </a:rPr>
              <a:t>Application Layer</a:t>
            </a:r>
            <a:endParaRPr lang="en-US" sz="4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consequences on business dynamics of organizational segmentation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87400" y="1117600"/>
            <a:ext cx="7340600" cy="21971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3600" y="1384300"/>
            <a:ext cx="4089400" cy="1612900"/>
          </a:xfrm>
          <a:prstGeom prst="ellipse">
            <a:avLst/>
          </a:prstGeom>
          <a:solidFill>
            <a:schemeClr val="tx1">
              <a:alpha val="73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Network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0" y="1346200"/>
            <a:ext cx="3746500" cy="1651000"/>
          </a:xfrm>
          <a:prstGeom prst="ellipse">
            <a:avLst/>
          </a:prstGeom>
          <a:solidFill>
            <a:schemeClr val="tx1">
              <a:alpha val="73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IT / DataCenter</a:t>
            </a:r>
            <a:endParaRPr lang="en-US" dirty="0"/>
          </a:p>
        </p:txBody>
      </p:sp>
      <p:grpSp>
        <p:nvGrpSpPr>
          <p:cNvPr id="6" name="Group 20"/>
          <p:cNvGrpSpPr/>
          <p:nvPr/>
        </p:nvGrpSpPr>
        <p:grpSpPr>
          <a:xfrm>
            <a:off x="927100" y="1432674"/>
            <a:ext cx="6972300" cy="1866900"/>
            <a:chOff x="965200" y="1435100"/>
            <a:chExt cx="6972300" cy="1866900"/>
          </a:xfrm>
        </p:grpSpPr>
        <p:sp>
          <p:nvSpPr>
            <p:cNvPr id="7" name="Oval 6"/>
            <p:cNvSpPr/>
            <p:nvPr/>
          </p:nvSpPr>
          <p:spPr>
            <a:xfrm>
              <a:off x="965200" y="1879600"/>
              <a:ext cx="1257300" cy="571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Access</a:t>
              </a:r>
              <a:endParaRPr lang="en-US" sz="1400" i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562100" y="2400300"/>
              <a:ext cx="2603500" cy="4445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Transport</a:t>
              </a:r>
              <a:endParaRPr lang="en-US" sz="1400" i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435100"/>
              <a:ext cx="1130300" cy="457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Core</a:t>
              </a:r>
              <a:endParaRPr lang="en-US" sz="1400" i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263900" y="1524000"/>
              <a:ext cx="1054100" cy="431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VAS</a:t>
              </a:r>
              <a:endParaRPr lang="en-US" sz="1400" i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83400" y="1930400"/>
              <a:ext cx="1054100" cy="431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Apps</a:t>
              </a:r>
              <a:endParaRPr lang="en-US" sz="1400" i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695700" y="1993900"/>
              <a:ext cx="1435100" cy="431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Enablers</a:t>
              </a:r>
              <a:endParaRPr lang="en-US" sz="1400" i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854700" y="1447800"/>
              <a:ext cx="1333500" cy="431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DC infra</a:t>
              </a:r>
              <a:endParaRPr lang="en-US" sz="1400" i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943600" y="2387600"/>
              <a:ext cx="1333500" cy="431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BSS</a:t>
              </a:r>
              <a:endParaRPr lang="en-US" sz="1400" i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08500" y="1536700"/>
              <a:ext cx="1333500" cy="431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OSS</a:t>
              </a:r>
              <a:endParaRPr lang="en-US" sz="1400" i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686300" y="2400300"/>
              <a:ext cx="1181100" cy="381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CRM</a:t>
              </a:r>
              <a:endParaRPr lang="en-US" sz="1400" i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581400" y="2870200"/>
              <a:ext cx="1968500" cy="431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i="1" dirty="0" smtClean="0"/>
                <a:t>Operations</a:t>
              </a:r>
              <a:endParaRPr lang="en-US" sz="1400" i="1" dirty="0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7949" y="3157269"/>
            <a:ext cx="3761538" cy="963790"/>
          </a:xfrm>
          <a:prstGeom prst="rect">
            <a:avLst/>
          </a:prstGeom>
          <a:solidFill>
            <a:srgbClr val="FFFFFF">
              <a:alpha val="5000"/>
            </a:srgbClr>
          </a:solidFill>
          <a:ln>
            <a:noFill/>
          </a:ln>
          <a:effectLst/>
          <a:extLst/>
        </p:spPr>
        <p:txBody>
          <a:bodyPr lIns="640080" tIns="182880" rIns="274320" bIns="182880" anchor="ctr"/>
          <a:lstStyle>
            <a:defPPr>
              <a:defRPr lang="en-US"/>
            </a:defPPr>
            <a:lvl1pPr marR="0" lvl="0" indent="0" defTabSz="8229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Layers and domains </a:t>
            </a:r>
            <a:r>
              <a:rPr lang="en-US" dirty="0" smtClean="0">
                <a:solidFill>
                  <a:schemeClr val="tx1"/>
                </a:solidFill>
              </a:rPr>
              <a:t>derive from 20-years old technology constraints driven 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4122983" y="3812026"/>
            <a:ext cx="978424" cy="283592"/>
          </a:xfrm>
          <a:prstGeom prst="trapezoid">
            <a:avLst>
              <a:gd name="adj" fmla="val 435025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822886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00644" y="3157269"/>
            <a:ext cx="3761538" cy="976490"/>
          </a:xfrm>
          <a:prstGeom prst="rect">
            <a:avLst/>
          </a:prstGeom>
          <a:solidFill>
            <a:srgbClr val="FFFFFF">
              <a:alpha val="5000"/>
            </a:srgbClr>
          </a:solidFill>
          <a:ln>
            <a:noFill/>
          </a:ln>
          <a:effectLst/>
          <a:extLst/>
        </p:spPr>
        <p:txBody>
          <a:bodyPr lIns="640080" tIns="182880" rIns="274320" bIns="182880" anchor="ctr"/>
          <a:lstStyle>
            <a:defPPr>
              <a:defRPr lang="en-US"/>
            </a:defPPr>
            <a:lvl1pPr marR="0" lvl="0" indent="0" defTabSz="8229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Organizations</a:t>
            </a:r>
            <a:r>
              <a:rPr lang="en-US" dirty="0" smtClean="0">
                <a:solidFill>
                  <a:schemeClr val="tx1"/>
                </a:solidFill>
              </a:rPr>
              <a:t>, and consequently </a:t>
            </a:r>
            <a:r>
              <a:rPr lang="en-US" b="1" dirty="0" smtClean="0">
                <a:solidFill>
                  <a:schemeClr val="tx1"/>
                </a:solidFill>
              </a:rPr>
              <a:t>Business processes</a:t>
            </a:r>
            <a:r>
              <a:rPr lang="en-US" dirty="0" smtClean="0">
                <a:solidFill>
                  <a:schemeClr val="tx1"/>
                </a:solidFill>
              </a:rPr>
              <a:t>,  have been thought using this segmented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92900" y="4328968"/>
            <a:ext cx="22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Less than 30% of new ideas are ‘approved’ and go to market</a:t>
            </a:r>
            <a:endParaRPr lang="en-US" b="1" dirty="0"/>
          </a:p>
        </p:txBody>
      </p:sp>
      <p:grpSp>
        <p:nvGrpSpPr>
          <p:cNvPr id="22" name="Group 150"/>
          <p:cNvGrpSpPr/>
          <p:nvPr/>
        </p:nvGrpSpPr>
        <p:grpSpPr>
          <a:xfrm>
            <a:off x="190500" y="4067933"/>
            <a:ext cx="6269950" cy="2159000"/>
            <a:chOff x="190500" y="4699000"/>
            <a:chExt cx="6269950" cy="2159000"/>
          </a:xfrm>
        </p:grpSpPr>
        <p:sp>
          <p:nvSpPr>
            <p:cNvPr id="23" name="Oval 22"/>
            <p:cNvSpPr/>
            <p:nvPr/>
          </p:nvSpPr>
          <p:spPr>
            <a:xfrm>
              <a:off x="419100" y="5080000"/>
              <a:ext cx="431800" cy="406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500" y="5143500"/>
              <a:ext cx="857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Marketing</a:t>
              </a:r>
              <a:endParaRPr lang="en-US" sz="12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511300" y="5080000"/>
              <a:ext cx="431800" cy="406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2700" y="5143500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Prd. Mgmt</a:t>
              </a:r>
              <a:endParaRPr lang="en-US" sz="12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616200" y="5080000"/>
              <a:ext cx="431800" cy="406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59200" y="5080000"/>
              <a:ext cx="431800" cy="406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5700" y="5143500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CFO</a:t>
              </a:r>
              <a:endParaRPr lang="en-US" sz="1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070100" y="5867400"/>
              <a:ext cx="266700" cy="2413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514600" y="5867400"/>
              <a:ext cx="266700" cy="2413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971800" y="5867400"/>
              <a:ext cx="266700" cy="2413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90900" y="5867400"/>
              <a:ext cx="266700" cy="2413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59"/>
            <p:cNvCxnSpPr>
              <a:stCxn id="27" idx="4"/>
              <a:endCxn id="30" idx="0"/>
            </p:cNvCxnSpPr>
            <p:nvPr/>
          </p:nvCxnSpPr>
          <p:spPr>
            <a:xfrm rot="5400000">
              <a:off x="2327275" y="5362575"/>
              <a:ext cx="381000" cy="6286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59"/>
            <p:cNvCxnSpPr>
              <a:stCxn id="27" idx="4"/>
              <a:endCxn id="31" idx="0"/>
            </p:cNvCxnSpPr>
            <p:nvPr/>
          </p:nvCxnSpPr>
          <p:spPr>
            <a:xfrm rot="5400000">
              <a:off x="2549525" y="5584825"/>
              <a:ext cx="381000" cy="1841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59"/>
            <p:cNvCxnSpPr>
              <a:stCxn id="27" idx="4"/>
              <a:endCxn id="32" idx="0"/>
            </p:cNvCxnSpPr>
            <p:nvPr/>
          </p:nvCxnSpPr>
          <p:spPr>
            <a:xfrm rot="16200000" flipH="1">
              <a:off x="2778125" y="5540375"/>
              <a:ext cx="381000" cy="2730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59"/>
            <p:cNvCxnSpPr>
              <a:stCxn id="27" idx="4"/>
              <a:endCxn id="33" idx="0"/>
            </p:cNvCxnSpPr>
            <p:nvPr/>
          </p:nvCxnSpPr>
          <p:spPr>
            <a:xfrm rot="16200000" flipH="1">
              <a:off x="2987675" y="5330825"/>
              <a:ext cx="381000" cy="6921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70"/>
            <p:cNvCxnSpPr>
              <a:stCxn id="23" idx="0"/>
              <a:endCxn id="25" idx="4"/>
            </p:cNvCxnSpPr>
            <p:nvPr/>
          </p:nvCxnSpPr>
          <p:spPr>
            <a:xfrm rot="16200000" flipH="1">
              <a:off x="977900" y="4737100"/>
              <a:ext cx="406400" cy="1092200"/>
            </a:xfrm>
            <a:prstGeom prst="curvedConnector5">
              <a:avLst>
                <a:gd name="adj1" fmla="val -56250"/>
                <a:gd name="adj2" fmla="val 50000"/>
                <a:gd name="adj3" fmla="val 15625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70"/>
            <p:cNvCxnSpPr>
              <a:stCxn id="25" idx="0"/>
              <a:endCxn id="27" idx="0"/>
            </p:cNvCxnSpPr>
            <p:nvPr/>
          </p:nvCxnSpPr>
          <p:spPr>
            <a:xfrm rot="5400000" flipH="1" flipV="1">
              <a:off x="2279650" y="4527550"/>
              <a:ext cx="12700" cy="1104900"/>
            </a:xfrm>
            <a:prstGeom prst="curvedConnector3">
              <a:avLst>
                <a:gd name="adj1" fmla="val 180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70"/>
            <p:cNvCxnSpPr>
              <a:stCxn id="27" idx="5"/>
              <a:endCxn id="28" idx="0"/>
            </p:cNvCxnSpPr>
            <p:nvPr/>
          </p:nvCxnSpPr>
          <p:spPr>
            <a:xfrm rot="5400000" flipH="1" flipV="1">
              <a:off x="3306490" y="4758274"/>
              <a:ext cx="346884" cy="990336"/>
            </a:xfrm>
            <a:prstGeom prst="curvedConnector5">
              <a:avLst>
                <a:gd name="adj1" fmla="val -18306"/>
                <a:gd name="adj2" fmla="val 42292"/>
                <a:gd name="adj3" fmla="val 165901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70"/>
            <p:cNvCxnSpPr>
              <a:stCxn id="30" idx="4"/>
              <a:endCxn id="42" idx="6"/>
            </p:cNvCxnSpPr>
            <p:nvPr/>
          </p:nvCxnSpPr>
          <p:spPr>
            <a:xfrm rot="5400000">
              <a:off x="1895475" y="6042025"/>
              <a:ext cx="241300" cy="374650"/>
            </a:xfrm>
            <a:prstGeom prst="curvedConnector2">
              <a:avLst/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1651000" y="6273800"/>
              <a:ext cx="177800" cy="152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60600" y="6438900"/>
              <a:ext cx="177800" cy="152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4" name="Elbow Connector 70"/>
            <p:cNvCxnSpPr>
              <a:stCxn id="30" idx="4"/>
              <a:endCxn id="43" idx="0"/>
            </p:cNvCxnSpPr>
            <p:nvPr/>
          </p:nvCxnSpPr>
          <p:spPr>
            <a:xfrm rot="16200000" flipH="1">
              <a:off x="2111375" y="6200775"/>
              <a:ext cx="330200" cy="14605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43200" y="6286500"/>
              <a:ext cx="177800" cy="152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Elbow Connector 70"/>
            <p:cNvCxnSpPr>
              <a:stCxn id="31" idx="4"/>
              <a:endCxn id="45" idx="0"/>
            </p:cNvCxnSpPr>
            <p:nvPr/>
          </p:nvCxnSpPr>
          <p:spPr>
            <a:xfrm rot="16200000" flipH="1">
              <a:off x="2651125" y="6105525"/>
              <a:ext cx="177800" cy="18415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3200400" y="6324600"/>
              <a:ext cx="177800" cy="152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8" name="Elbow Connector 70"/>
            <p:cNvCxnSpPr>
              <a:stCxn id="32" idx="4"/>
              <a:endCxn id="47" idx="0"/>
            </p:cNvCxnSpPr>
            <p:nvPr/>
          </p:nvCxnSpPr>
          <p:spPr>
            <a:xfrm rot="16200000" flipH="1">
              <a:off x="3089275" y="6124575"/>
              <a:ext cx="215900" cy="18415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467100" y="6223000"/>
              <a:ext cx="177800" cy="152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0" name="Elbow Connector 70"/>
            <p:cNvCxnSpPr>
              <a:stCxn id="32" idx="4"/>
              <a:endCxn id="49" idx="0"/>
            </p:cNvCxnSpPr>
            <p:nvPr/>
          </p:nvCxnSpPr>
          <p:spPr>
            <a:xfrm rot="16200000" flipH="1">
              <a:off x="3273425" y="5940425"/>
              <a:ext cx="114300" cy="45085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686300" y="5080000"/>
              <a:ext cx="88900" cy="482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76800" y="5080000"/>
              <a:ext cx="88900" cy="482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0000" y="5080000"/>
              <a:ext cx="88900" cy="4826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48200" y="48514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Gate</a:t>
              </a:r>
              <a:endParaRPr lang="en-US" sz="1200" dirty="0"/>
            </a:p>
          </p:txBody>
        </p:sp>
        <p:cxnSp>
          <p:nvCxnSpPr>
            <p:cNvPr id="55" name="Elbow Connector 70"/>
            <p:cNvCxnSpPr>
              <a:stCxn id="29" idx="3"/>
              <a:endCxn id="51" idx="1"/>
            </p:cNvCxnSpPr>
            <p:nvPr/>
          </p:nvCxnSpPr>
          <p:spPr>
            <a:xfrm>
              <a:off x="4205776" y="5282000"/>
              <a:ext cx="480524" cy="393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70"/>
            <p:cNvCxnSpPr>
              <a:stCxn id="53" idx="3"/>
              <a:endCxn id="58" idx="1"/>
            </p:cNvCxnSpPr>
            <p:nvPr/>
          </p:nvCxnSpPr>
          <p:spPr>
            <a:xfrm>
              <a:off x="5168900" y="5321300"/>
              <a:ext cx="901700" cy="3290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600700" y="4813300"/>
              <a:ext cx="622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i="1" dirty="0" smtClean="0"/>
                <a:t>On Hold</a:t>
              </a:r>
              <a:endParaRPr lang="en-US" sz="1200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70600" y="5511800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i="1" dirty="0" smtClean="0"/>
                <a:t>Go</a:t>
              </a:r>
              <a:endParaRPr lang="en-US" sz="1200" i="1" dirty="0"/>
            </a:p>
          </p:txBody>
        </p:sp>
        <p:cxnSp>
          <p:nvCxnSpPr>
            <p:cNvPr id="59" name="Elbow Connector 70"/>
            <p:cNvCxnSpPr>
              <a:stCxn id="53" idx="3"/>
              <a:endCxn id="57" idx="1"/>
            </p:cNvCxnSpPr>
            <p:nvPr/>
          </p:nvCxnSpPr>
          <p:spPr>
            <a:xfrm flipV="1">
              <a:off x="5168900" y="5044133"/>
              <a:ext cx="431800" cy="27716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2200" y="5143500"/>
              <a:ext cx="9284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Network/IT</a:t>
              </a:r>
              <a:endParaRPr 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82800" y="6596390"/>
              <a:ext cx="2432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smtClean="0"/>
                <a:t>Feasibility study phase : 3-4 months</a:t>
              </a:r>
              <a:endParaRPr lang="en-US" sz="1100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09600" y="4699000"/>
              <a:ext cx="0" cy="2159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096000" y="4699000"/>
              <a:ext cx="0" cy="2159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96900" y="6794500"/>
              <a:ext cx="551180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82"/>
          <p:cNvGrpSpPr/>
          <p:nvPr/>
        </p:nvGrpSpPr>
        <p:grpSpPr>
          <a:xfrm>
            <a:off x="259307" y="3945293"/>
            <a:ext cx="8543499" cy="2170835"/>
            <a:chOff x="259307" y="893002"/>
            <a:chExt cx="8543499" cy="2170835"/>
          </a:xfrm>
        </p:grpSpPr>
        <p:sp>
          <p:nvSpPr>
            <p:cNvPr id="66" name="Rectangle 65"/>
            <p:cNvSpPr/>
            <p:nvPr/>
          </p:nvSpPr>
          <p:spPr>
            <a:xfrm>
              <a:off x="259307" y="1684571"/>
              <a:ext cx="28796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 smtClean="0"/>
                <a:t>Traditional business process</a:t>
              </a:r>
              <a:endParaRPr lang="en-US" b="1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927144" y="1895901"/>
              <a:ext cx="266700" cy="2413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6" idx="3"/>
              <a:endCxn id="67" idx="2"/>
            </p:cNvCxnSpPr>
            <p:nvPr/>
          </p:nvCxnSpPr>
          <p:spPr>
            <a:xfrm>
              <a:off x="3138985" y="2007737"/>
              <a:ext cx="788159" cy="8814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423658" y="893002"/>
              <a:ext cx="2915123" cy="369332"/>
            </a:xfrm>
            <a:prstGeom prst="rect">
              <a:avLst/>
            </a:prstGeom>
          </p:spPr>
          <p:txBody>
            <a:bodyPr wrap="square" lIns="180000">
              <a:spAutoFit/>
            </a:bodyPr>
            <a:lstStyle/>
            <a:p>
              <a:r>
                <a:rPr lang="it-IT" b="1" dirty="0" smtClean="0"/>
                <a:t>Subscriber churn</a:t>
              </a:r>
              <a:endParaRPr lang="en-US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23658" y="1998470"/>
              <a:ext cx="3379148" cy="369332"/>
            </a:xfrm>
            <a:prstGeom prst="rect">
              <a:avLst/>
            </a:prstGeom>
          </p:spPr>
          <p:txBody>
            <a:bodyPr wrap="square" lIns="180000">
              <a:spAutoFit/>
            </a:bodyPr>
            <a:lstStyle/>
            <a:p>
              <a:r>
                <a:rPr lang="it-IT" b="1" dirty="0" smtClean="0"/>
                <a:t>OpEx (loss of HE costs)</a:t>
              </a:r>
              <a:endParaRPr lang="en-US" b="1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23658" y="1438912"/>
              <a:ext cx="3147135" cy="369332"/>
            </a:xfrm>
            <a:prstGeom prst="rect">
              <a:avLst/>
            </a:prstGeom>
          </p:spPr>
          <p:txBody>
            <a:bodyPr wrap="square" lIns="180000">
              <a:spAutoFit/>
            </a:bodyPr>
            <a:lstStyle/>
            <a:p>
              <a:r>
                <a:rPr lang="it-IT" b="1" dirty="0" smtClean="0"/>
                <a:t>Loss of favourable churn</a:t>
              </a:r>
              <a:endParaRPr lang="en-US" b="1" dirty="0"/>
            </a:p>
          </p:txBody>
        </p:sp>
        <p:cxnSp>
          <p:nvCxnSpPr>
            <p:cNvPr id="72" name="Straight Arrow Connector 71"/>
            <p:cNvCxnSpPr>
              <a:stCxn id="67" idx="6"/>
              <a:endCxn id="69" idx="1"/>
            </p:cNvCxnSpPr>
            <p:nvPr/>
          </p:nvCxnSpPr>
          <p:spPr>
            <a:xfrm flipV="1">
              <a:off x="4193844" y="1077668"/>
              <a:ext cx="1229814" cy="93888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7" idx="6"/>
              <a:endCxn id="71" idx="1"/>
            </p:cNvCxnSpPr>
            <p:nvPr/>
          </p:nvCxnSpPr>
          <p:spPr>
            <a:xfrm flipV="1">
              <a:off x="4193844" y="1623578"/>
              <a:ext cx="1229814" cy="39297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7" idx="6"/>
              <a:endCxn id="70" idx="1"/>
            </p:cNvCxnSpPr>
            <p:nvPr/>
          </p:nvCxnSpPr>
          <p:spPr>
            <a:xfrm>
              <a:off x="4193844" y="2016551"/>
              <a:ext cx="1229814" cy="166585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5423658" y="2694505"/>
              <a:ext cx="3379148" cy="369332"/>
            </a:xfrm>
            <a:prstGeom prst="rect">
              <a:avLst/>
            </a:prstGeom>
          </p:spPr>
          <p:txBody>
            <a:bodyPr wrap="square" lIns="180000">
              <a:spAutoFit/>
            </a:bodyPr>
            <a:lstStyle/>
            <a:p>
              <a:r>
                <a:rPr lang="it-IT" b="1" dirty="0" smtClean="0"/>
                <a:t>Revenue loss</a:t>
              </a:r>
              <a:endParaRPr lang="en-US" b="1" dirty="0"/>
            </a:p>
          </p:txBody>
        </p:sp>
        <p:cxnSp>
          <p:nvCxnSpPr>
            <p:cNvPr id="76" name="Straight Arrow Connector 75"/>
            <p:cNvCxnSpPr>
              <a:stCxn id="67" idx="6"/>
              <a:endCxn id="75" idx="1"/>
            </p:cNvCxnSpPr>
            <p:nvPr/>
          </p:nvCxnSpPr>
          <p:spPr>
            <a:xfrm>
              <a:off x="4193844" y="2016551"/>
              <a:ext cx="1229814" cy="86262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New organizational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9550" y="1107584"/>
            <a:ext cx="7830355" cy="741997"/>
          </a:xfrm>
          <a:prstGeom prst="rect">
            <a:avLst/>
          </a:prstGeom>
          <a:solidFill>
            <a:srgbClr val="FFFFFF">
              <a:alpha val="5000"/>
            </a:srgbClr>
          </a:solidFill>
          <a:ln>
            <a:noFill/>
          </a:ln>
          <a:effectLst/>
          <a:extLst/>
        </p:spPr>
        <p:txBody>
          <a:bodyPr lIns="640080" tIns="182880" rIns="274320" bIns="182880" anchor="ctr"/>
          <a:lstStyle>
            <a:defPPr>
              <a:defRPr lang="en-US"/>
            </a:defPPr>
            <a:lvl1pPr marR="0" lvl="0" indent="0" defTabSz="8229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Empowering Service Providers to create revenue-generating services with the same dynamics as OTT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41679" y="4735005"/>
            <a:ext cx="5859887" cy="130518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Network / IT / DataCenter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(distributed  physical/virtualized resources and assets)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38971" y="3108807"/>
            <a:ext cx="2033518" cy="8461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Marketing &amp; Sales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72990" y="3149751"/>
            <a:ext cx="2825086" cy="8461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Creation and Delivery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513432" y="3354467"/>
            <a:ext cx="545910" cy="436729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5400000">
            <a:off x="5146164" y="4147574"/>
            <a:ext cx="566670" cy="436729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9776" y="3928058"/>
            <a:ext cx="2344224" cy="461665"/>
          </a:xfrm>
          <a:prstGeom prst="rect">
            <a:avLst/>
          </a:prstGeom>
        </p:spPr>
        <p:txBody>
          <a:bodyPr wrap="square" lIns="180000">
            <a:spAutoFit/>
          </a:bodyPr>
          <a:lstStyle/>
          <a:p>
            <a:r>
              <a:rPr lang="it-IT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of Service Control</a:t>
            </a:r>
          </a:p>
          <a:p>
            <a:r>
              <a:rPr lang="it-IT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 behavioral feeds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72766" y="2975021"/>
            <a:ext cx="270456" cy="20606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0034" y="2949263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6399" y="2975021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sample3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2428" y="4410511"/>
            <a:ext cx="800101" cy="80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644_JD_Headphones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40913" y="4642977"/>
            <a:ext cx="862712" cy="659999"/>
          </a:xfrm>
          <a:prstGeom prst="rect">
            <a:avLst/>
          </a:prstGeom>
        </p:spPr>
      </p:pic>
      <p:pic>
        <p:nvPicPr>
          <p:cNvPr id="15" name="Picture 14" descr="http://cdn.slashgear.com/wp-content/uploads/2010/11/opera_mobile_10-1_beta_android-e12892943293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0758" y="5543694"/>
            <a:ext cx="370498" cy="722283"/>
          </a:xfrm>
          <a:prstGeom prst="rect">
            <a:avLst/>
          </a:prstGeom>
          <a:noFill/>
        </p:spPr>
      </p:pic>
      <p:pic>
        <p:nvPicPr>
          <p:cNvPr id="16" name="Picture 15" descr="PCUserPi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855" y="5327358"/>
            <a:ext cx="418579" cy="6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3469" y="4926392"/>
            <a:ext cx="426792" cy="1041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9"/>
          <p:cNvGrpSpPr/>
          <p:nvPr/>
        </p:nvGrpSpPr>
        <p:grpSpPr>
          <a:xfrm>
            <a:off x="7512897" y="5336900"/>
            <a:ext cx="386499" cy="154375"/>
            <a:chOff x="6274857" y="5539519"/>
            <a:chExt cx="880280" cy="321337"/>
          </a:xfrm>
          <a:scene3d>
            <a:camera prst="orthographicFront"/>
            <a:lightRig rig="threePt" dir="t"/>
          </a:scene3d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857" y="5539519"/>
              <a:ext cx="792692" cy="300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304" y="5703717"/>
              <a:ext cx="404833" cy="157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874" y="5086002"/>
            <a:ext cx="433433" cy="1566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hape 21"/>
          <p:cNvCxnSpPr>
            <a:endCxn id="10" idx="0"/>
          </p:cNvCxnSpPr>
          <p:nvPr/>
        </p:nvCxnSpPr>
        <p:spPr>
          <a:xfrm>
            <a:off x="4533364" y="2061816"/>
            <a:ext cx="1474630" cy="9132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endCxn id="11" idx="0"/>
          </p:cNvCxnSpPr>
          <p:nvPr/>
        </p:nvCxnSpPr>
        <p:spPr>
          <a:xfrm>
            <a:off x="3881019" y="2637002"/>
            <a:ext cx="1354243" cy="3122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12" idx="0"/>
          </p:cNvCxnSpPr>
          <p:nvPr/>
        </p:nvCxnSpPr>
        <p:spPr>
          <a:xfrm>
            <a:off x="2914048" y="2353666"/>
            <a:ext cx="2707579" cy="6213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931831" y="4906852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21251" y="4662153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51561" y="5666706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86412" y="4932609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70467" y="5512160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37926" y="5203066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Connector 68"/>
          <p:cNvCxnSpPr>
            <a:stCxn id="25" idx="6"/>
            <a:endCxn id="26" idx="4"/>
          </p:cNvCxnSpPr>
          <p:nvPr/>
        </p:nvCxnSpPr>
        <p:spPr>
          <a:xfrm flipV="1">
            <a:off x="2202287" y="4868215"/>
            <a:ext cx="3754192" cy="14166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8"/>
          <p:cNvCxnSpPr>
            <a:stCxn id="26" idx="4"/>
            <a:endCxn id="27" idx="0"/>
          </p:cNvCxnSpPr>
          <p:nvPr/>
        </p:nvCxnSpPr>
        <p:spPr>
          <a:xfrm rot="16200000" flipH="1">
            <a:off x="6072389" y="4752305"/>
            <a:ext cx="798491" cy="103031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8"/>
          <p:cNvCxnSpPr>
            <a:stCxn id="26" idx="5"/>
            <a:endCxn id="28" idx="2"/>
          </p:cNvCxnSpPr>
          <p:nvPr/>
        </p:nvCxnSpPr>
        <p:spPr>
          <a:xfrm rot="16200000" flipH="1">
            <a:off x="6520455" y="4369683"/>
            <a:ext cx="197602" cy="1134312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584876" y="5924282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056845" y="4649274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68"/>
          <p:cNvCxnSpPr>
            <a:stCxn id="35" idx="6"/>
            <a:endCxn id="26" idx="4"/>
          </p:cNvCxnSpPr>
          <p:nvPr/>
        </p:nvCxnSpPr>
        <p:spPr>
          <a:xfrm>
            <a:off x="4327301" y="4752305"/>
            <a:ext cx="1629178" cy="115910"/>
          </a:xfrm>
          <a:prstGeom prst="curvedConnector4">
            <a:avLst>
              <a:gd name="adj1" fmla="val 45850"/>
              <a:gd name="adj2" fmla="val 861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8"/>
          <p:cNvCxnSpPr>
            <a:stCxn id="35" idx="4"/>
            <a:endCxn id="27" idx="1"/>
          </p:cNvCxnSpPr>
          <p:nvPr/>
        </p:nvCxnSpPr>
        <p:spPr>
          <a:xfrm rot="16200000" flipH="1">
            <a:off x="5120847" y="3926561"/>
            <a:ext cx="841547" cy="269909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4"/>
            <a:endCxn id="25" idx="7"/>
          </p:cNvCxnSpPr>
          <p:nvPr/>
        </p:nvCxnSpPr>
        <p:spPr>
          <a:xfrm flipH="1">
            <a:off x="2162680" y="3155325"/>
            <a:ext cx="3072582" cy="1781704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4"/>
            <a:endCxn id="35" idx="0"/>
          </p:cNvCxnSpPr>
          <p:nvPr/>
        </p:nvCxnSpPr>
        <p:spPr>
          <a:xfrm flipH="1">
            <a:off x="4192073" y="3155325"/>
            <a:ext cx="1043189" cy="1493949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4"/>
            <a:endCxn id="26" idx="0"/>
          </p:cNvCxnSpPr>
          <p:nvPr/>
        </p:nvCxnSpPr>
        <p:spPr>
          <a:xfrm>
            <a:off x="5235262" y="3155325"/>
            <a:ext cx="721217" cy="1506828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4"/>
            <a:endCxn id="28" idx="0"/>
          </p:cNvCxnSpPr>
          <p:nvPr/>
        </p:nvCxnSpPr>
        <p:spPr>
          <a:xfrm>
            <a:off x="5235262" y="3155325"/>
            <a:ext cx="2086378" cy="1777284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4"/>
            <a:endCxn id="27" idx="1"/>
          </p:cNvCxnSpPr>
          <p:nvPr/>
        </p:nvCxnSpPr>
        <p:spPr>
          <a:xfrm>
            <a:off x="5235262" y="3155325"/>
            <a:ext cx="1655906" cy="2541558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8"/>
          <p:cNvCxnSpPr>
            <a:stCxn id="29" idx="6"/>
            <a:endCxn id="34" idx="2"/>
          </p:cNvCxnSpPr>
          <p:nvPr/>
        </p:nvCxnSpPr>
        <p:spPr>
          <a:xfrm>
            <a:off x="2240923" y="5615191"/>
            <a:ext cx="2343953" cy="41212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270646" y="5576552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68"/>
          <p:cNvCxnSpPr>
            <a:stCxn id="29" idx="6"/>
            <a:endCxn id="44" idx="2"/>
          </p:cNvCxnSpPr>
          <p:nvPr/>
        </p:nvCxnSpPr>
        <p:spPr>
          <a:xfrm>
            <a:off x="2240923" y="5615191"/>
            <a:ext cx="1029723" cy="6439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8"/>
          <p:cNvCxnSpPr>
            <a:stCxn id="44" idx="6"/>
            <a:endCxn id="30" idx="2"/>
          </p:cNvCxnSpPr>
          <p:nvPr/>
        </p:nvCxnSpPr>
        <p:spPr>
          <a:xfrm flipV="1">
            <a:off x="3541102" y="5306097"/>
            <a:ext cx="3696824" cy="37348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787236" y="2358737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Consumer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2672" y="2722419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Corporate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79317" y="192231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B2B2C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774371" y="193271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MVNOs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200400" y="256655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M2M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create revenue instead of just carrying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6616" y="2073498"/>
            <a:ext cx="8229600" cy="3913233"/>
          </a:xfrm>
        </p:spPr>
        <p:txBody>
          <a:bodyPr/>
          <a:lstStyle/>
          <a:p>
            <a:r>
              <a:rPr lang="en-US" dirty="0" smtClean="0"/>
              <a:t>Better Consumer Segmentation</a:t>
            </a:r>
          </a:p>
          <a:p>
            <a:pPr lvl="1"/>
            <a:r>
              <a:rPr lang="en-US" dirty="0" smtClean="0"/>
              <a:t>Analytics-Based Policy</a:t>
            </a:r>
          </a:p>
          <a:p>
            <a:pPr lvl="1"/>
            <a:r>
              <a:rPr lang="en-US" dirty="0" smtClean="0"/>
              <a:t>Personalization – subscriber-based policy controls</a:t>
            </a:r>
          </a:p>
          <a:p>
            <a:r>
              <a:rPr lang="en-US" dirty="0" smtClean="0"/>
              <a:t>Network-Based APIs</a:t>
            </a:r>
          </a:p>
          <a:p>
            <a:pPr lvl="1"/>
            <a:r>
              <a:rPr lang="en-US" dirty="0" smtClean="0"/>
              <a:t>Leveraging Big Data in the Mobile Network</a:t>
            </a:r>
          </a:p>
          <a:p>
            <a:pPr lvl="1"/>
            <a:r>
              <a:rPr lang="en-US" dirty="0" smtClean="0"/>
              <a:t>Partnering with the broader application community</a:t>
            </a:r>
          </a:p>
          <a:p>
            <a:r>
              <a:rPr lang="en-US" dirty="0" smtClean="0"/>
              <a:t>B2B2C/B2B2E</a:t>
            </a:r>
          </a:p>
          <a:p>
            <a:pPr lvl="1"/>
            <a:r>
              <a:rPr lang="en-US" dirty="0" smtClean="0"/>
              <a:t>M2M enterprise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3651" y="1210614"/>
            <a:ext cx="50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/Social-Based Services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Requirement: Better Consumer Segmentation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1120462"/>
            <a:ext cx="1828800" cy="50227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6200000">
            <a:off x="6491545" y="3589866"/>
            <a:ext cx="3221596" cy="631595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Network / IT / DataCenter</a:t>
            </a:r>
          </a:p>
        </p:txBody>
      </p:sp>
      <p:sp>
        <p:nvSpPr>
          <p:cNvPr id="7" name="U-Turn Arrow 6"/>
          <p:cNvSpPr/>
          <p:nvPr/>
        </p:nvSpPr>
        <p:spPr>
          <a:xfrm flipH="1">
            <a:off x="4693918" y="1860612"/>
            <a:ext cx="3072193" cy="1995271"/>
          </a:xfrm>
          <a:prstGeom prst="uturnArrow">
            <a:avLst>
              <a:gd name="adj1" fmla="val 24264"/>
              <a:gd name="adj2" fmla="val 12132"/>
              <a:gd name="adj3" fmla="val 18361"/>
              <a:gd name="adj4" fmla="val 50252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" y="1160060"/>
            <a:ext cx="2078181" cy="50190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irlonphone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" y="3859497"/>
            <a:ext cx="799985" cy="9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ample3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9245" y="4822635"/>
            <a:ext cx="800101" cy="72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CUserPi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64" y="1862941"/>
            <a:ext cx="502252" cy="69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ell_afr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28029"/>
          <a:stretch>
            <a:fillRect/>
          </a:stretch>
        </p:blipFill>
        <p:spPr bwMode="auto">
          <a:xfrm>
            <a:off x="446810" y="5219322"/>
            <a:ext cx="560923" cy="4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phone_425px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0265" y="4123112"/>
            <a:ext cx="615046" cy="60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ack-kids-compu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9043" y="2816943"/>
            <a:ext cx="850743" cy="4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Kindle-fron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5942" y="5588123"/>
            <a:ext cx="496757" cy="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644_JD_Headphones_v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0" y="2762662"/>
            <a:ext cx="862712" cy="598712"/>
          </a:xfrm>
          <a:prstGeom prst="rect">
            <a:avLst/>
          </a:prstGeom>
        </p:spPr>
      </p:pic>
      <p:pic>
        <p:nvPicPr>
          <p:cNvPr id="17" name="Picture 16" descr="Video-CONF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1454" y="3624710"/>
            <a:ext cx="764303" cy="52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cdn.slashgear.com/wp-content/uploads/2010/11/opera_mobile_10-1_beta_android-e1289294329346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20" y="1113361"/>
            <a:ext cx="370498" cy="655213"/>
          </a:xfrm>
          <a:prstGeom prst="rect">
            <a:avLst/>
          </a:prstGeom>
          <a:noFill/>
        </p:spPr>
      </p:pic>
      <p:sp>
        <p:nvSpPr>
          <p:cNvPr id="19" name="U-Turn Arrow 18"/>
          <p:cNvSpPr/>
          <p:nvPr/>
        </p:nvSpPr>
        <p:spPr>
          <a:xfrm rot="5400000" flipH="1">
            <a:off x="4753739" y="2670806"/>
            <a:ext cx="3822567" cy="2199515"/>
          </a:xfrm>
          <a:prstGeom prst="uturnArrow">
            <a:avLst>
              <a:gd name="adj1" fmla="val 24264"/>
              <a:gd name="adj2" fmla="val 12132"/>
              <a:gd name="adj3" fmla="val 24251"/>
              <a:gd name="adj4" fmla="val 4852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4701540" y="4373880"/>
            <a:ext cx="2118360" cy="1548381"/>
          </a:xfrm>
          <a:prstGeom prst="bentArrow">
            <a:avLst>
              <a:gd name="adj1" fmla="val 30893"/>
              <a:gd name="adj2" fmla="val 15893"/>
              <a:gd name="adj3" fmla="val 27174"/>
              <a:gd name="adj4" fmla="val 4375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56"/>
          <p:cNvGrpSpPr/>
          <p:nvPr/>
        </p:nvGrpSpPr>
        <p:grpSpPr>
          <a:xfrm flipH="1">
            <a:off x="2141218" y="1859280"/>
            <a:ext cx="3072193" cy="3829479"/>
            <a:chOff x="4846319" y="2011680"/>
            <a:chExt cx="3072193" cy="4221480"/>
          </a:xfrm>
        </p:grpSpPr>
        <p:sp>
          <p:nvSpPr>
            <p:cNvPr id="22" name="U-Turn Arrow 21"/>
            <p:cNvSpPr/>
            <p:nvPr/>
          </p:nvSpPr>
          <p:spPr>
            <a:xfrm flipH="1">
              <a:off x="4846319" y="2013012"/>
              <a:ext cx="3072193" cy="2199515"/>
            </a:xfrm>
            <a:prstGeom prst="uturnArrow">
              <a:avLst>
                <a:gd name="adj1" fmla="val 24264"/>
                <a:gd name="adj2" fmla="val 12132"/>
                <a:gd name="adj3" fmla="val 18361"/>
                <a:gd name="adj4" fmla="val 50252"/>
                <a:gd name="adj5" fmla="val 10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U-Turn Arrow 22"/>
            <p:cNvSpPr/>
            <p:nvPr/>
          </p:nvSpPr>
          <p:spPr>
            <a:xfrm rot="5400000" flipH="1">
              <a:off x="4710493" y="3018852"/>
              <a:ext cx="4213860" cy="2199515"/>
            </a:xfrm>
            <a:prstGeom prst="uturnArrow">
              <a:avLst>
                <a:gd name="adj1" fmla="val 24264"/>
                <a:gd name="adj2" fmla="val 12132"/>
                <a:gd name="adj3" fmla="val 24251"/>
                <a:gd name="adj4" fmla="val 48520"/>
                <a:gd name="adj5" fmla="val 10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 flipV="1">
              <a:off x="4853940" y="4526280"/>
              <a:ext cx="2118360" cy="1706880"/>
            </a:xfrm>
            <a:prstGeom prst="bentArrow">
              <a:avLst>
                <a:gd name="adj1" fmla="val 30893"/>
                <a:gd name="adj2" fmla="val 15893"/>
                <a:gd name="adj3" fmla="val 27174"/>
                <a:gd name="adj4" fmla="val 4375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904718" y="5252028"/>
            <a:ext cx="1979173" cy="88709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Online and Historical usage trends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967020" y="1705511"/>
            <a:ext cx="2057398" cy="90796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Predictive Analytics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437127" y="1943100"/>
            <a:ext cx="1979173" cy="99078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Understand dynamic usage behaviors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0617" y="3266114"/>
            <a:ext cx="2172984" cy="15387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Create new service offerings on the fly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71917" y="5149273"/>
            <a:ext cx="1979173" cy="87557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Online and Historical network trends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21745" y="1809403"/>
            <a:ext cx="1979173" cy="99078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Detect dynamic resource usage</a:t>
            </a:r>
          </a:p>
        </p:txBody>
      </p:sp>
      <p:sp>
        <p:nvSpPr>
          <p:cNvPr id="31" name="Oval 30"/>
          <p:cNvSpPr/>
          <p:nvPr/>
        </p:nvSpPr>
        <p:spPr>
          <a:xfrm>
            <a:off x="8502978" y="2007910"/>
            <a:ext cx="518474" cy="304431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OTT, 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appstores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537" y="4218053"/>
            <a:ext cx="426792" cy="944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393" y="2943192"/>
            <a:ext cx="367645" cy="746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1263" y="2356701"/>
            <a:ext cx="222653" cy="1480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9"/>
          <p:cNvGrpSpPr/>
          <p:nvPr/>
        </p:nvGrpSpPr>
        <p:grpSpPr>
          <a:xfrm>
            <a:off x="8568965" y="4628562"/>
            <a:ext cx="386499" cy="140040"/>
            <a:chOff x="6274857" y="5539519"/>
            <a:chExt cx="880280" cy="321337"/>
          </a:xfrm>
          <a:scene3d>
            <a:camera prst="orthographicFront"/>
            <a:lightRig rig="threePt" dir="t"/>
          </a:scene3d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857" y="5539519"/>
              <a:ext cx="792692" cy="300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304" y="5703717"/>
              <a:ext cx="404833" cy="157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9942" y="4377663"/>
            <a:ext cx="433433" cy="1420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6365" y="2658360"/>
            <a:ext cx="360244" cy="1633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>
            <a:stCxn id="27" idx="3"/>
            <a:endCxn id="26" idx="1"/>
          </p:cNvCxnSpPr>
          <p:nvPr/>
        </p:nvCxnSpPr>
        <p:spPr>
          <a:xfrm flipV="1">
            <a:off x="3416300" y="2159495"/>
            <a:ext cx="550720" cy="2789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0"/>
            <a:endCxn id="26" idx="1"/>
          </p:cNvCxnSpPr>
          <p:nvPr/>
        </p:nvCxnSpPr>
        <p:spPr>
          <a:xfrm flipV="1">
            <a:off x="2894305" y="2159495"/>
            <a:ext cx="1072715" cy="309253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26" idx="3"/>
          </p:cNvCxnSpPr>
          <p:nvPr/>
        </p:nvCxnSpPr>
        <p:spPr>
          <a:xfrm flipH="1" flipV="1">
            <a:off x="6024418" y="2159495"/>
            <a:ext cx="1137086" cy="29897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1"/>
            <a:endCxn id="26" idx="3"/>
          </p:cNvCxnSpPr>
          <p:nvPr/>
        </p:nvCxnSpPr>
        <p:spPr>
          <a:xfrm flipH="1" flipV="1">
            <a:off x="6024418" y="2159495"/>
            <a:ext cx="497327" cy="1452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6" idx="2"/>
            <a:endCxn id="28" idx="0"/>
          </p:cNvCxnSpPr>
          <p:nvPr/>
        </p:nvCxnSpPr>
        <p:spPr>
          <a:xfrm flipH="1">
            <a:off x="4857109" y="2613479"/>
            <a:ext cx="138610" cy="65263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0"/>
          </p:cNvCxnSpPr>
          <p:nvPr/>
        </p:nvCxnSpPr>
        <p:spPr>
          <a:xfrm flipV="1">
            <a:off x="5943601" y="3905664"/>
            <a:ext cx="1842945" cy="1298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63651" y="940157"/>
            <a:ext cx="261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Consumer Offers</a:t>
            </a:r>
          </a:p>
          <a:p>
            <a:r>
              <a:rPr lang="en-US" dirty="0" smtClean="0"/>
              <a:t>Personalization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38671" y="940157"/>
            <a:ext cx="27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to happier and more stickier 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APIs are building blocks for digital services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691680" y="980728"/>
          <a:ext cx="69127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732240" y="2564904"/>
            <a:ext cx="1800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Airtime top up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Data roaming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Device configuration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Mobile money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Number portability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Prioritization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QoS</a:t>
            </a:r>
            <a:endParaRPr lang="en-GB" sz="1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RCS  service APIs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SIM / UICC APIs</a:t>
            </a:r>
          </a:p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Voice / video calling</a:t>
            </a:r>
            <a:endParaRPr lang="en-GB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44522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</a:rPr>
              <a:t>75% of developers that Informa surveyed believe demand for communications APIs will rise due to ongoing mobilization of the web and cloud services.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5" y="5013176"/>
            <a:ext cx="4248472" cy="348813"/>
          </a:xfrm>
          <a:prstGeom prst="rect">
            <a:avLst/>
          </a:prstGeom>
          <a:noFill/>
        </p:spPr>
        <p:txBody>
          <a:bodyPr wrap="square" lIns="18000" rIns="18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100" i="1" dirty="0" smtClean="0">
                <a:latin typeface="Calibri" pitchFamily="34" charset="0"/>
              </a:rPr>
              <a:t>                                     Base: Non-telcos involved in API ecosystem (n=192)</a:t>
            </a:r>
          </a:p>
          <a:p>
            <a:pPr>
              <a:lnSpc>
                <a:spcPts val="1000"/>
              </a:lnSpc>
            </a:pPr>
            <a:r>
              <a:rPr lang="en-GB" sz="1100" i="1" dirty="0" smtClean="0">
                <a:latin typeface="Calibri" pitchFamily="34" charset="0"/>
              </a:rPr>
              <a:t>    Source: Informa Telecoms &amp; Media, Exposing Telecom APIs survey, 2012</a:t>
            </a:r>
            <a:endParaRPr lang="en-GB" i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63691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solidFill>
                  <a:srgbClr val="C00000"/>
                </a:solidFill>
                <a:latin typeface="Calibri" pitchFamily="34" charset="0"/>
              </a:rPr>
              <a:t>APIs are how customers get to your business, and how you create, consume  and control digital services.</a:t>
            </a:r>
            <a:endParaRPr lang="en-GB" sz="1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0800000" flipV="1">
            <a:off x="5940152" y="4293096"/>
            <a:ext cx="79208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Footer Placeholder 2"/>
          <p:cNvSpPr txBox="1">
            <a:spLocks/>
          </p:cNvSpPr>
          <p:nvPr/>
        </p:nvSpPr>
        <p:spPr>
          <a:xfrm>
            <a:off x="695458" y="6242578"/>
            <a:ext cx="1790165" cy="32564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* Source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Informa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7069" y="259307"/>
            <a:ext cx="8220075" cy="741362"/>
          </a:xfrm>
        </p:spPr>
        <p:txBody>
          <a:bodyPr/>
          <a:lstStyle/>
          <a:p>
            <a:r>
              <a:rPr lang="en-US" dirty="0" smtClean="0"/>
              <a:t>M2M service Growth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1"/>
                </a:solidFill>
              </a:rPr>
              <a:t>Market Breakdown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" y="1053509"/>
            <a:ext cx="7797800" cy="338554"/>
          </a:xfrm>
          <a:prstGeom prst="rect">
            <a:avLst/>
          </a:prstGeom>
          <a:solidFill>
            <a:srgbClr val="5D87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By 2020 Carrier TAM grows to $292B total, $6B connectivity, $2.8B for Mobility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96" y="2133459"/>
            <a:ext cx="3182190" cy="351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52357" y="2387908"/>
            <a:ext cx="54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7030A0"/>
                </a:solidFill>
              </a:rPr>
              <a:t>12.0B</a:t>
            </a:r>
            <a:endParaRPr lang="en-US" sz="1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898" y="3709889"/>
            <a:ext cx="467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9.5B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9440" y="4308857"/>
            <a:ext cx="467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1.2B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2345" y="4482523"/>
            <a:ext cx="467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1.6B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603" y="6060562"/>
            <a:ext cx="2254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GSMA,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Machina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Research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4919484" y="1718944"/>
          <a:ext cx="2867247" cy="192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71871" y="1836467"/>
            <a:ext cx="3306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Global Connected Devices to 2020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26000" y="1488251"/>
            <a:ext cx="370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M2M MNO TAM to 2020 (All Connections)  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83534" y="3207997"/>
            <a:ext cx="54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7030A0"/>
                </a:solidFill>
              </a:rPr>
              <a:t>2.0B</a:t>
            </a:r>
            <a:endParaRPr lang="en-US" sz="1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9126" y="3329333"/>
            <a:ext cx="467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5.7B</a:t>
            </a:r>
            <a:endParaRPr lang="en-US" sz="1000" b="1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2667" y="3459175"/>
            <a:ext cx="467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0.6B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5572" y="3593086"/>
            <a:ext cx="467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</a:rPr>
              <a:t>0.7B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41184" y="2763497"/>
            <a:ext cx="591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$25.0B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6775" y="2884833"/>
            <a:ext cx="615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 $0.6B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6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4965700" y="3937001"/>
          <a:ext cx="3111577" cy="2224088"/>
        </p:xfrm>
        <a:graphic>
          <a:graphicData uri="http://schemas.openxmlformats.org/presentationml/2006/ole">
            <p:oleObj spid="_x0000_s188418" name="Worksheet" r:id="rId6" imgW="6604020" imgH="5143500" progId="Excel.Sheet.8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009380" y="3741199"/>
            <a:ext cx="3306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M2M MNO TAM to 2017 (Mobility)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916689" y="4331007"/>
            <a:ext cx="54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$0.4B</a:t>
            </a:r>
            <a:endParaRPr lang="en-US" sz="1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6017" y="4877484"/>
            <a:ext cx="540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$1.6B</a:t>
            </a:r>
            <a:endParaRPr lang="en-US" sz="1000" b="1" dirty="0">
              <a:solidFill>
                <a:srgbClr val="FFC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18621" y="5459478"/>
            <a:ext cx="523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67AC"/>
                </a:solidFill>
              </a:rPr>
              <a:t>$0.7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B</a:t>
            </a:r>
            <a:endParaRPr 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7981" y="2246090"/>
            <a:ext cx="1294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$286B: </a:t>
            </a: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Higher Value</a:t>
            </a:r>
          </a:p>
          <a:p>
            <a:pPr marL="227013" lvl="1" indent="-55563">
              <a:buFont typeface="Arial" pitchFamily="34" charset="0"/>
              <a:buChar char="•"/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 Device</a:t>
            </a:r>
          </a:p>
          <a:p>
            <a:pPr marL="227013" lvl="1" indent="-55563">
              <a:buFont typeface="Arial" pitchFamily="34" charset="0"/>
              <a:buChar char="•"/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Provisioning</a:t>
            </a:r>
          </a:p>
          <a:p>
            <a:pPr marL="227013" lvl="1" indent="-55563">
              <a:buFont typeface="Arial" pitchFamily="34" charset="0"/>
              <a:buChar char="•"/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Data Collection</a:t>
            </a:r>
          </a:p>
          <a:p>
            <a:pPr marL="227013" lvl="1" indent="-55563">
              <a:buFont typeface="Arial" pitchFamily="34" charset="0"/>
              <a:buChar char="•"/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Reporting</a:t>
            </a:r>
          </a:p>
          <a:p>
            <a:pPr marL="227013" lvl="1" indent="-55563">
              <a:buFont typeface="Arial" pitchFamily="34" charset="0"/>
              <a:buChar char="•"/>
            </a:pPr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</a:rPr>
              <a:t>Analytics</a:t>
            </a:r>
            <a:endParaRPr lang="en-US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07311" y="3190904"/>
            <a:ext cx="1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$6B: </a:t>
            </a: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</a:rPr>
              <a:t>Connectivity</a:t>
            </a: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25157" y="2299008"/>
            <a:ext cx="99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25B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860557" y="1791008"/>
            <a:ext cx="99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$292B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139957" y="4089708"/>
            <a:ext cx="99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$2.8B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1768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8000" contrast="-52000"/>
          </a:blip>
          <a:srcRect/>
          <a:stretch>
            <a:fillRect/>
          </a:stretch>
        </p:blipFill>
        <p:spPr bwMode="auto">
          <a:xfrm>
            <a:off x="0" y="1196752"/>
            <a:ext cx="914828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There’s a ‘disconnect’ in the telecom industry when thinking about </a:t>
            </a:r>
            <a:r>
              <a:rPr lang="en-GB" dirty="0" err="1" smtClean="0">
                <a:solidFill>
                  <a:schemeClr val="tx1"/>
                </a:solidFill>
              </a:rPr>
              <a:t>sdn</a:t>
            </a:r>
            <a:r>
              <a:rPr lang="en-GB" dirty="0" smtClean="0">
                <a:solidFill>
                  <a:schemeClr val="tx1"/>
                </a:solidFill>
              </a:rPr>
              <a:t>*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695458" y="6242578"/>
            <a:ext cx="1790165" cy="32564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* Source 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Informa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69318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000" b="1" dirty="0" smtClean="0">
                <a:latin typeface="Calibri" pitchFamily="34" charset="0"/>
              </a:rPr>
              <a:t>Operators believe that SDN is something divorced from service monetization. </a:t>
            </a:r>
            <a:endParaRPr lang="fr-FR" sz="2000" b="1" dirty="0">
              <a:latin typeface="Calibri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251520" y="1340768"/>
          <a:ext cx="87129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1538789"/>
            <a:ext cx="38700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Here’s what 240 telecom</a:t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operators told Informa.</a:t>
            </a:r>
          </a:p>
          <a:p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fact, SDN is the </a:t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linchpin to deliver </a:t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 top-line growth</a:t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expectations.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868144" y="5013176"/>
            <a:ext cx="1224136" cy="28803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6" charset="0"/>
              <a:ea typeface="ＭＳ Ｐゴシック" pitchFamily="-116" charset="-128"/>
              <a:cs typeface="ＭＳ Ｐゴシック" pitchFamily="-116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2736" y="5373216"/>
            <a:ext cx="37497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 smtClean="0">
                <a:solidFill>
                  <a:schemeClr val="bg1"/>
                </a:solidFill>
                <a:latin typeface="Calibri" pitchFamily="34" charset="0"/>
              </a:rPr>
              <a:t>Source: Informa Telecoms &amp; Media, 2013 Industry Outlook survey</a:t>
            </a:r>
            <a:endParaRPr lang="en-GB" sz="32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br>
              <a:rPr lang="en-US" dirty="0" smtClean="0"/>
            </a:br>
            <a:r>
              <a:rPr lang="en-US" dirty="0" smtClean="0"/>
              <a:t>toward a smarter broadband Caribbean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smtClean="0"/>
              <a:t>Rethink how we design, build, and operate: From Network to Services</a:t>
            </a:r>
          </a:p>
          <a:p>
            <a:pPr lvl="1"/>
            <a:r>
              <a:rPr lang="en-US" sz="1800" dirty="0" smtClean="0"/>
              <a:t>Standardization versus Innovation</a:t>
            </a:r>
          </a:p>
          <a:p>
            <a:pPr lvl="1"/>
            <a:r>
              <a:rPr lang="en-US" sz="1800" dirty="0" smtClean="0"/>
              <a:t>Monetization &amp; Cost Optimization enabled by Software Defined Networking</a:t>
            </a:r>
          </a:p>
          <a:p>
            <a:pPr lvl="1"/>
            <a:r>
              <a:rPr lang="en-US" sz="1800" dirty="0" smtClean="0"/>
              <a:t>Cost optimization as part of SP hygiene</a:t>
            </a:r>
          </a:p>
          <a:p>
            <a:pPr lvl="1"/>
            <a:r>
              <a:rPr lang="en-US" sz="1800" dirty="0" smtClean="0"/>
              <a:t>The real value of SDN is in monetization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Consumer segmentation provides better consumer service and subscriber self control resulting in happier customers</a:t>
            </a:r>
          </a:p>
          <a:p>
            <a:r>
              <a:rPr lang="en-US" sz="2000" dirty="0" smtClean="0"/>
              <a:t>The Network is a platform with a rich set of APIs that are the foundational building blocks for digital services</a:t>
            </a:r>
          </a:p>
          <a:p>
            <a:r>
              <a:rPr lang="en-US" sz="2000" dirty="0" smtClean="0"/>
              <a:t>M2M services will be key differentiators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SP Conundrum</a:t>
            </a:r>
          </a:p>
          <a:p>
            <a:r>
              <a:rPr lang="en-US" dirty="0" smtClean="0"/>
              <a:t>New Architectural Approach</a:t>
            </a:r>
          </a:p>
          <a:p>
            <a:r>
              <a:rPr lang="en-US" dirty="0" smtClean="0"/>
              <a:t>Architectural Vision leveraging Software Defined Networks (SDN)</a:t>
            </a:r>
          </a:p>
          <a:p>
            <a:r>
              <a:rPr lang="en-US" dirty="0" smtClean="0"/>
              <a:t>Paths toward Monetization</a:t>
            </a:r>
          </a:p>
          <a:p>
            <a:pPr lvl="1"/>
            <a:r>
              <a:rPr lang="en-US" dirty="0" smtClean="0"/>
              <a:t>A smarter Caribbean means a more connected Caribbean with new services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755" y="392805"/>
            <a:ext cx="8104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Juniper Networks Offers</a:t>
            </a:r>
            <a:br>
              <a:rPr lang="en-US" sz="2400" b="1" dirty="0" smtClean="0"/>
            </a:br>
            <a:r>
              <a:rPr lang="en-US" sz="2400" dirty="0" smtClean="0"/>
              <a:t>Innovative IP Solutions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dirty="0" smtClean="0"/>
              <a:t>to Improve Customer Experience and </a:t>
            </a:r>
            <a:r>
              <a:rPr lang="en-US" sz="2400" b="1" dirty="0" smtClean="0"/>
              <a:t>SECURELY OPTIMIZE </a:t>
            </a:r>
            <a:r>
              <a:rPr lang="en-US" sz="2400" dirty="0" smtClean="0"/>
              <a:t>and</a:t>
            </a:r>
            <a:r>
              <a:rPr lang="en-US" sz="2400" b="1" dirty="0" smtClean="0"/>
              <a:t> MONETIZE</a:t>
            </a:r>
            <a:br>
              <a:rPr lang="en-US" sz="2400" b="1" dirty="0" smtClean="0"/>
            </a:br>
            <a:r>
              <a:rPr lang="en-US" sz="2400" dirty="0" smtClean="0"/>
              <a:t>the Mobile Network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/>
              <a:t>Personalization use cases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what operators do today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83330" name="Object 2"/>
          <p:cNvGraphicFramePr>
            <a:graphicFrameLocks noGrp="1" noChangeAspect="1"/>
          </p:cNvGraphicFramePr>
          <p:nvPr/>
        </p:nvGraphicFramePr>
        <p:xfrm>
          <a:off x="468313" y="987425"/>
          <a:ext cx="8291512" cy="5389563"/>
        </p:xfrm>
        <a:graphic>
          <a:graphicData uri="http://schemas.openxmlformats.org/presentationml/2006/ole">
            <p:oleObj spid="_x0000_s176130" name="Worksheet" r:id="rId3" imgW="12172950" imgH="7905840" progId="Excel.Sheet.12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Grp="1" noChangeAspect="1"/>
          </p:cNvGraphicFramePr>
          <p:nvPr/>
        </p:nvGraphicFramePr>
        <p:xfrm>
          <a:off x="2230438" y="1054101"/>
          <a:ext cx="6913562" cy="4650014"/>
        </p:xfrm>
        <a:graphic>
          <a:graphicData uri="http://schemas.openxmlformats.org/presentationml/2006/ole">
            <p:oleObj spid="_x0000_s176131" name="Worksheet" r:id="rId4" imgW="10715760" imgH="6438810" progId="Excel.Sheet.12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17714" y="2559231"/>
            <a:ext cx="3450772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Tiered services and service boosts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7714" y="3440974"/>
            <a:ext cx="3450772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Web session (HTTP)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7714" y="4322717"/>
            <a:ext cx="3450772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LTE promotion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7714" y="5291546"/>
            <a:ext cx="3450772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Tiered QoS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7714" y="959031"/>
            <a:ext cx="3450772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Fair usage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7714" y="1736271"/>
            <a:ext cx="3450772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Roaming control (bill shock)</a:t>
            </a:r>
            <a:endParaRPr lang="en-US" dirty="0"/>
          </a:p>
        </p:txBody>
      </p:sp>
      <p:sp>
        <p:nvSpPr>
          <p:cNvPr id="18" name="Circular Arrow 17"/>
          <p:cNvSpPr/>
          <p:nvPr/>
        </p:nvSpPr>
        <p:spPr>
          <a:xfrm rot="13360890">
            <a:off x="5885103" y="3015716"/>
            <a:ext cx="1504014" cy="14277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133024"/>
              <a:gd name="adj5" fmla="val 12500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 must transform to 21</a:t>
            </a:r>
            <a:r>
              <a:rPr lang="en-US" baseline="30000" dirty="0" smtClean="0"/>
              <a:t>st</a:t>
            </a:r>
            <a:r>
              <a:rPr lang="en-US" dirty="0" smtClean="0"/>
              <a:t> century norms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366713" y="1135063"/>
          <a:ext cx="822960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574"/>
                <a:gridCol w="2846231"/>
                <a:gridCol w="3547795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Legacy Network (Telco 1.0)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Mobile </a:t>
                      </a:r>
                      <a:r>
                        <a:rPr lang="en-US" sz="1600" baseline="0" dirty="0" smtClean="0"/>
                        <a:t>Network (Telco 2.0)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Static</a:t>
                      </a:r>
                    </a:p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Over Provisioned</a:t>
                      </a:r>
                    </a:p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Multi Network for voice,</a:t>
                      </a:r>
                      <a:r>
                        <a:rPr lang="en-US" sz="1400" baseline="0" dirty="0" smtClean="0"/>
                        <a:t> video, data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Elastic</a:t>
                      </a:r>
                    </a:p>
                    <a:p>
                      <a:pPr marL="111125" indent="-111125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Flexible, Scalable, Centrally Managed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Nature of Network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Proprietary, </a:t>
                      </a:r>
                      <a:r>
                        <a:rPr lang="en-US" sz="1400" dirty="0" err="1" smtClean="0"/>
                        <a:t>Silo’d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and much less proprietary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Network</a:t>
                      </a:r>
                      <a:r>
                        <a:rPr lang="en-US" sz="1400" baseline="0" dirty="0" smtClean="0"/>
                        <a:t> Operations Center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 Operations Center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dirty="0" smtClean="0"/>
                        <a:t> Party Interface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Closed “Intelligent</a:t>
                      </a:r>
                      <a:r>
                        <a:rPr lang="en-US" sz="1400" baseline="0" dirty="0" smtClean="0"/>
                        <a:t> Network”</a:t>
                      </a:r>
                    </a:p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/>
                        <a:t>Proprietary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based Protocols</a:t>
                      </a:r>
                    </a:p>
                    <a:p>
                      <a:pPr marL="111125" indent="-1111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Velocity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16-18 month innovation cycle</a:t>
                      </a:r>
                    </a:p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dirty="0" smtClean="0"/>
                        <a:t>Reactive, me-too,</a:t>
                      </a:r>
                      <a:r>
                        <a:rPr lang="en-US" sz="1400" baseline="0" dirty="0" smtClean="0"/>
                        <a:t> services</a:t>
                      </a:r>
                    </a:p>
                    <a:p>
                      <a:pPr marL="166688" indent="-166688">
                        <a:buFont typeface="Wingdings" pitchFamily="2" charset="2"/>
                        <a:buChar char="§"/>
                      </a:pPr>
                      <a:r>
                        <a:rPr lang="en-US" sz="1400" baseline="0" dirty="0" smtClean="0"/>
                        <a:t>In-house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125" indent="-1111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Expansion into new markets and services</a:t>
                      </a:r>
                    </a:p>
                    <a:p>
                      <a:pPr marL="111125" indent="-1111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degrees of personalization</a:t>
                      </a:r>
                    </a:p>
                    <a:p>
                      <a:pPr marL="111125" indent="-1111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Out-sourced/In-house development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/>
          </p:cNvSpPr>
          <p:nvPr>
            <p:ph type="title"/>
          </p:nvPr>
        </p:nvSpPr>
        <p:spPr bwMode="auto">
          <a:xfrm>
            <a:off x="437613" y="255588"/>
            <a:ext cx="8307142" cy="741362"/>
          </a:xfrm>
        </p:spPr>
        <p:txBody>
          <a:bodyPr/>
          <a:lstStyle/>
          <a:p>
            <a:r>
              <a:rPr sz="2000" cap="none" dirty="0" smtClean="0">
                <a:solidFill>
                  <a:schemeClr val="tx1"/>
                </a:solidFill>
              </a:rPr>
              <a:t>DIGITAL ECONOMY FOUNDED ON COMPUTE &amp; COMMUNICATIONS</a:t>
            </a:r>
            <a:br>
              <a:rPr sz="2000" cap="none" dirty="0" smtClean="0">
                <a:solidFill>
                  <a:schemeClr val="tx1"/>
                </a:solidFill>
              </a:rPr>
            </a:br>
            <a:r>
              <a:rPr sz="2000" cap="none" dirty="0" smtClean="0">
                <a:solidFill>
                  <a:schemeClr val="tx1"/>
                </a:solidFill>
              </a:rPr>
              <a:t>EXAMPLE - </a:t>
            </a:r>
            <a:r>
              <a:rPr lang="en-US" sz="2000" cap="none" dirty="0" smtClean="0">
                <a:solidFill>
                  <a:schemeClr val="tx1"/>
                </a:solidFill>
              </a:rPr>
              <a:t>THE VALUE OF THE NETWORK HAS CHANGED</a:t>
            </a:r>
            <a:endParaRPr sz="2000" cap="none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>
            <p:ph sz="quarter" idx="10"/>
          </p:nvPr>
        </p:nvGraphicFramePr>
        <p:xfrm>
          <a:off x="912813" y="2001838"/>
          <a:ext cx="4519612" cy="3116262"/>
        </p:xfrm>
        <a:graphic>
          <a:graphicData uri="http://schemas.openxmlformats.org/presentationml/2006/ole">
            <p:oleObj spid="_x0000_s128002" name="Worksheet" r:id="rId3" imgW="5400624" imgH="3724343" progId="Excel.Sheet.8">
              <p:embed/>
            </p:oleObj>
          </a:graphicData>
        </a:graphic>
      </p:graphicFrame>
      <p:pic>
        <p:nvPicPr>
          <p:cNvPr id="128004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85" y="3274454"/>
            <a:ext cx="269478" cy="2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 descr="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35" y="3803562"/>
            <a:ext cx="341677" cy="2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-51516" y="3465087"/>
            <a:ext cx="1403350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Television - 1946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91767" y="4016062"/>
            <a:ext cx="868363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PC - 1972</a:t>
            </a:r>
          </a:p>
        </p:txBody>
      </p:sp>
      <p:pic>
        <p:nvPicPr>
          <p:cNvPr id="128008" name="Picture 8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015" y="2086378"/>
            <a:ext cx="390488" cy="2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-25580" y="2286000"/>
            <a:ext cx="1368425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/>
              <a:t>Facebook</a:t>
            </a:r>
            <a:r>
              <a:rPr lang="en-US" sz="1200" b="1" dirty="0"/>
              <a:t> - 2007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278863" y="4613765"/>
            <a:ext cx="1038225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Radio- 1922</a:t>
            </a:r>
          </a:p>
        </p:txBody>
      </p:sp>
      <p:pic>
        <p:nvPicPr>
          <p:cNvPr id="128011" name="Picture 11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829" y="4281152"/>
            <a:ext cx="488110" cy="40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4650572" y="4239698"/>
            <a:ext cx="684213" cy="38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833" tIns="51417" rIns="102833" bIns="51417">
            <a:spAutoFit/>
          </a:bodyPr>
          <a:lstStyle/>
          <a:p>
            <a:pPr algn="ctr" defTabSz="1028700" eaLnBrk="0" hangingPunct="0">
              <a:spcBef>
                <a:spcPct val="50000"/>
              </a:spcBef>
            </a:pPr>
            <a:r>
              <a:rPr lang="en-US" b="1" dirty="0"/>
              <a:t>38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2692981" y="3832135"/>
            <a:ext cx="685800" cy="38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833" tIns="51417" rIns="102833" bIns="51417">
            <a:spAutoFit/>
          </a:bodyPr>
          <a:lstStyle/>
          <a:p>
            <a:pPr algn="ctr" defTabSz="1028700" eaLnBrk="0" hangingPunct="0">
              <a:spcBef>
                <a:spcPct val="50000"/>
              </a:spcBef>
            </a:pPr>
            <a:r>
              <a:rPr lang="en-US" b="1" dirty="0"/>
              <a:t>16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396765" y="3247623"/>
            <a:ext cx="685800" cy="38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102833" tIns="51417" rIns="102833" bIns="51417">
            <a:spAutoFit/>
          </a:bodyPr>
          <a:lstStyle/>
          <a:p>
            <a:pPr algn="ctr" defTabSz="1028700" eaLnBrk="0" hangingPunct="0">
              <a:spcBef>
                <a:spcPct val="50000"/>
              </a:spcBef>
              <a:defRPr/>
            </a:pPr>
            <a:r>
              <a:rPr lang="en-US" b="1" dirty="0"/>
              <a:t>13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1545173" y="2820474"/>
            <a:ext cx="685800" cy="38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833" tIns="51417" rIns="102833" bIns="51417">
            <a:spAutoFit/>
          </a:bodyPr>
          <a:lstStyle/>
          <a:p>
            <a:pPr algn="ctr" defTabSz="1028700" eaLnBrk="0" hangingPunct="0">
              <a:spcBef>
                <a:spcPct val="50000"/>
              </a:spcBef>
            </a:pPr>
            <a:r>
              <a:rPr lang="en-US" b="1" dirty="0"/>
              <a:t>4</a:t>
            </a:r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1274718" y="2111063"/>
            <a:ext cx="685800" cy="38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833" tIns="51417" rIns="102833" bIns="51417">
            <a:spAutoFit/>
          </a:bodyPr>
          <a:lstStyle/>
          <a:p>
            <a:pPr algn="ctr" defTabSz="1028700" eaLnBrk="0" hangingPunct="0">
              <a:spcBef>
                <a:spcPct val="50000"/>
              </a:spcBef>
            </a:pPr>
            <a:r>
              <a:rPr lang="en-US" b="1" dirty="0"/>
              <a:t>.3</a:t>
            </a:r>
          </a:p>
        </p:txBody>
      </p:sp>
      <p:pic>
        <p:nvPicPr>
          <p:cNvPr id="128017" name="Picture 17" descr="imag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192" y="2651819"/>
            <a:ext cx="475907" cy="2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228062" y="2931016"/>
            <a:ext cx="1090613" cy="274638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WWW - 1984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1539026" y="1195389"/>
            <a:ext cx="3483735" cy="584775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Rapid Adoption of Group Forming Networks/Communities of Interest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2060620" y="5478888"/>
            <a:ext cx="2193925" cy="33655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Advertising Example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2048389" y="5275284"/>
            <a:ext cx="2273300" cy="3048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Years to 50 million users</a:t>
            </a:r>
          </a:p>
        </p:txBody>
      </p:sp>
      <p:sp>
        <p:nvSpPr>
          <p:cNvPr id="22" name="Rectangle 3"/>
          <p:cNvSpPr txBox="1">
            <a:spLocks/>
          </p:cNvSpPr>
          <p:nvPr/>
        </p:nvSpPr>
        <p:spPr>
          <a:xfrm>
            <a:off x="5254580" y="1018236"/>
            <a:ext cx="3395708" cy="5047713"/>
          </a:xfrm>
          <a:prstGeom prst="rect">
            <a:avLst/>
          </a:prstGeom>
        </p:spPr>
        <p:txBody>
          <a:bodyPr/>
          <a:lstStyle/>
          <a:p>
            <a:pPr marL="112713" marR="0" lvl="0" indent="-112713" algn="l" defTabSz="914400" rtl="0" eaLnBrk="0" fontAlgn="base" latinLnBrk="0" hangingPunct="0">
              <a:lnSpc>
                <a:spcPct val="75000"/>
              </a:lnSpc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Char char=" 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Sarnoff’s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Law</a:t>
            </a:r>
          </a:p>
          <a:p>
            <a:pPr marL="569913" marR="0" lvl="1" indent="-225425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total value of a communications network grows with the square of the number of devices or people it connects</a:t>
            </a:r>
          </a:p>
          <a:p>
            <a:pPr marL="854075" marR="0" lvl="2" indent="-223838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6000"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Value =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 where N = number of users</a:t>
            </a:r>
          </a:p>
          <a:p>
            <a:pPr marL="569913" marR="0" lvl="1" indent="-225425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Tandem Switching</a:t>
            </a:r>
          </a:p>
          <a:p>
            <a:pPr marL="112713" marR="0" lvl="0" indent="-112713" algn="l" defTabSz="914400" rtl="0" eaLnBrk="0" fontAlgn="base" latinLnBrk="0" hangingPunct="0">
              <a:lnSpc>
                <a:spcPct val="75000"/>
              </a:lnSpc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Char char=" 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Metcalfe’s Law</a:t>
            </a:r>
          </a:p>
          <a:p>
            <a:pPr marL="569913" marR="0" lvl="1" indent="-225425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total value of a communications network grows with the square of the number of devices or people it connects</a:t>
            </a:r>
          </a:p>
          <a:p>
            <a:pPr marL="854075" marR="0" lvl="2" indent="-223838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6000"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Value Of Potential Connectivity =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(N-1)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1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optional transactions</a:t>
            </a:r>
          </a:p>
          <a:p>
            <a:pPr marL="569913" marR="0" lvl="1" indent="-225425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Ethernet, Internet Protocol</a:t>
            </a:r>
          </a:p>
          <a:p>
            <a:pPr marL="112713" marR="0" lvl="0" indent="-112713" algn="l" defTabSz="914400" rtl="0" eaLnBrk="0" fontAlgn="base" latinLnBrk="0" hangingPunct="0">
              <a:lnSpc>
                <a:spcPct val="75000"/>
              </a:lnSpc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Char char=" 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“Reed’s Law” on Group Forming Networks</a:t>
            </a:r>
          </a:p>
          <a:p>
            <a:pPr marL="569913" marR="0" lvl="1" indent="-225425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Group Forming Networks are communities of interest whose connectivity value scales exponentially to N</a:t>
            </a:r>
          </a:p>
          <a:p>
            <a:pPr marL="854075" marR="0" lvl="2" indent="-223838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6000"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Potential Value = c2</a:t>
            </a:r>
            <a:r>
              <a:rPr kumimoji="0" lang="en-US" sz="11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-N-1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c2</a:t>
            </a:r>
            <a:r>
              <a:rPr kumimoji="0" lang="en-US" sz="11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569913" marR="0" lvl="1" indent="-225425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Networking, Transactional Value</a:t>
            </a:r>
          </a:p>
          <a:p>
            <a:pPr marL="112713" marR="0" lvl="0" indent="-112713" algn="l" defTabSz="914400" rtl="0" eaLnBrk="0" fontAlgn="base" latinLnBrk="0" hangingPunct="0">
              <a:lnSpc>
                <a:spcPct val="75000"/>
              </a:lnSpc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Therefore Total Value Of Network: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bN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c2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c2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112713" marR="0" lvl="0" indent="-112713" algn="l" defTabSz="914400" rtl="0" eaLnBrk="0" fontAlgn="base" latinLnBrk="0" hangingPunct="0">
              <a:lnSpc>
                <a:spcPct val="75000"/>
              </a:lnSpc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GFN Transactions Create More Value Per Unit Of Network Investment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04800" y="6638925"/>
            <a:ext cx="6700838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1000" b="1" dirty="0"/>
              <a:t>*Source: The Sneaky Exponential – Beyond Metcalfe’s Law to the Power of Community Building; David Reed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what does it take to make it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0326" y="571593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community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ent-Up Arrow 4"/>
          <p:cNvSpPr/>
          <p:nvPr/>
        </p:nvSpPr>
        <p:spPr>
          <a:xfrm>
            <a:off x="5937161" y="1184857"/>
            <a:ext cx="2331077" cy="4868213"/>
          </a:xfrm>
          <a:prstGeom prst="bentUpArrow">
            <a:avLst>
              <a:gd name="adj1" fmla="val 12162"/>
              <a:gd name="adj2" fmla="val 10641"/>
              <a:gd name="adj3" fmla="val 25000"/>
            </a:avLst>
          </a:prstGeom>
          <a:solidFill>
            <a:schemeClr val="bg1"/>
          </a:solidFill>
          <a:ln w="3175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>
            <a:off x="1004551" y="1442433"/>
            <a:ext cx="2640169" cy="4610637"/>
          </a:xfrm>
          <a:prstGeom prst="bentUpArrow">
            <a:avLst>
              <a:gd name="adj1" fmla="val 12162"/>
              <a:gd name="adj2" fmla="val 10641"/>
              <a:gd name="adj3" fmla="val 25000"/>
            </a:avLst>
          </a:prstGeom>
          <a:solidFill>
            <a:schemeClr val="bg1"/>
          </a:solidFill>
          <a:ln w="3175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7129" y="3000775"/>
            <a:ext cx="914398" cy="5602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1371" y="3767068"/>
            <a:ext cx="914398" cy="5602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1371" y="2189407"/>
            <a:ext cx="914398" cy="5602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6994" y="1184856"/>
            <a:ext cx="4559113" cy="46750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Service Provider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control domain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Abstract Individual by Tobias Moon - Abstract icon for a single individu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0069" y="3168201"/>
            <a:ext cx="1372048" cy="1097638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850008" y="4514042"/>
            <a:ext cx="914398" cy="56023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28081" y="2975018"/>
            <a:ext cx="1588784" cy="10431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28081" y="4089040"/>
            <a:ext cx="1588784" cy="1043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8081" y="1841678"/>
            <a:ext cx="1588784" cy="104319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28081" y="5235260"/>
            <a:ext cx="1588784" cy="104319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55324" y="4443210"/>
            <a:ext cx="2130320" cy="127500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Behavioral knowledge of subscriber (Analytics)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65162" y="2511381"/>
            <a:ext cx="1743954" cy="199622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Policy driven control of subscriber services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81082" y="1043188"/>
            <a:ext cx="2987898" cy="105606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Elastic allocation of service-level resources (centralized, distributed)</a:t>
            </a:r>
          </a:p>
        </p:txBody>
      </p:sp>
      <p:sp>
        <p:nvSpPr>
          <p:cNvPr id="20" name="Oval 19"/>
          <p:cNvSpPr/>
          <p:nvPr/>
        </p:nvSpPr>
        <p:spPr>
          <a:xfrm>
            <a:off x="6748531" y="2884868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9588" y="2343955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25801" y="3387143"/>
            <a:ext cx="270456" cy="206062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39436" y="4687910"/>
            <a:ext cx="270456" cy="206062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22771" y="4121240"/>
            <a:ext cx="270456" cy="20606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40180" y="2240923"/>
            <a:ext cx="1236372" cy="64394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81849" y="2446986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90941" y="2459864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12912" y="2459865"/>
            <a:ext cx="270456" cy="20606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31843" y="3760630"/>
            <a:ext cx="1133340" cy="60530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40937" y="3966693"/>
            <a:ext cx="270456" cy="2060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50028" y="3953814"/>
            <a:ext cx="270456" cy="20606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34874" y="4108360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Distributed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81848" y="2614410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Distributed</a:t>
            </a: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6014435" y="2099254"/>
            <a:ext cx="1094704" cy="3078051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27312" y="3657599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Centralized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7069" y="259307"/>
            <a:ext cx="8220075" cy="741362"/>
          </a:xfrm>
        </p:spPr>
        <p:txBody>
          <a:bodyPr/>
          <a:lstStyle/>
          <a:p>
            <a:r>
              <a:rPr lang="en-US" dirty="0" smtClean="0"/>
              <a:t>Machine to Machine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1"/>
                </a:solidFill>
              </a:rPr>
              <a:t>Vertical Breakdown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" t="62245" r="3761"/>
          <a:stretch>
            <a:fillRect/>
          </a:stretch>
        </p:blipFill>
        <p:spPr bwMode="auto">
          <a:xfrm>
            <a:off x="2260600" y="4514445"/>
            <a:ext cx="4533900" cy="16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 l="26880" t="4082" r="17696" b="37075"/>
          <a:stretch>
            <a:fillRect/>
          </a:stretch>
        </p:blipFill>
        <p:spPr bwMode="auto">
          <a:xfrm>
            <a:off x="2946400" y="1597152"/>
            <a:ext cx="2896858" cy="28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774700" y="1143000"/>
            <a:ext cx="7658100" cy="369332"/>
          </a:xfrm>
          <a:prstGeom prst="rect">
            <a:avLst/>
          </a:prstGeom>
          <a:solidFill>
            <a:srgbClr val="5D87A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M2M connections will grow from 2B in 2011 to 12B in 2020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3403" y="6060562"/>
            <a:ext cx="2254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Source: GSMA,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Machina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Research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4643" y="2000994"/>
            <a:ext cx="17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M2M Connections by Sector in 2020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311768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49263" y="1152525"/>
            <a:ext cx="4551362" cy="4895850"/>
          </a:xfrm>
          <a:prstGeom prst="roundRect">
            <a:avLst>
              <a:gd name="adj" fmla="val 378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 bwMode="gray">
          <a:xfrm>
            <a:off x="549275" y="2589212"/>
            <a:ext cx="4337050" cy="3278187"/>
          </a:xfrm>
          <a:prstGeom prst="roundRect">
            <a:avLst>
              <a:gd name="adj" fmla="val 6349"/>
            </a:avLst>
          </a:prstGeom>
          <a:solidFill>
            <a:schemeClr val="bg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>
              <a:latin typeface="+mj-lt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790700" y="2686050"/>
            <a:ext cx="2867025" cy="2047875"/>
          </a:xfrm>
          <a:custGeom>
            <a:avLst/>
            <a:gdLst>
              <a:gd name="connsiteX0" fmla="*/ 0 w 2867025"/>
              <a:gd name="connsiteY0" fmla="*/ 2047875 h 2047875"/>
              <a:gd name="connsiteX1" fmla="*/ 619125 w 2867025"/>
              <a:gd name="connsiteY1" fmla="*/ 1447800 h 2047875"/>
              <a:gd name="connsiteX2" fmla="*/ 1085850 w 2867025"/>
              <a:gd name="connsiteY2" fmla="*/ 552450 h 2047875"/>
              <a:gd name="connsiteX3" fmla="*/ 1181100 w 2867025"/>
              <a:gd name="connsiteY3" fmla="*/ 0 h 2047875"/>
              <a:gd name="connsiteX4" fmla="*/ 2867025 w 2867025"/>
              <a:gd name="connsiteY4" fmla="*/ 1438275 h 2047875"/>
              <a:gd name="connsiteX5" fmla="*/ 1619250 w 2867025"/>
              <a:gd name="connsiteY5" fmla="*/ 1619250 h 2047875"/>
              <a:gd name="connsiteX6" fmla="*/ 447675 w 2867025"/>
              <a:gd name="connsiteY6" fmla="*/ 1876425 h 2047875"/>
              <a:gd name="connsiteX7" fmla="*/ 0 w 2867025"/>
              <a:gd name="connsiteY7" fmla="*/ 2047875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7025" h="2047875">
                <a:moveTo>
                  <a:pt x="0" y="2047875"/>
                </a:moveTo>
                <a:lnTo>
                  <a:pt x="619125" y="1447800"/>
                </a:lnTo>
                <a:lnTo>
                  <a:pt x="1085850" y="552450"/>
                </a:lnTo>
                <a:lnTo>
                  <a:pt x="1181100" y="0"/>
                </a:lnTo>
                <a:lnTo>
                  <a:pt x="2867025" y="1438275"/>
                </a:lnTo>
                <a:lnTo>
                  <a:pt x="1619250" y="1619250"/>
                </a:lnTo>
                <a:lnTo>
                  <a:pt x="447675" y="1876425"/>
                </a:lnTo>
                <a:lnTo>
                  <a:pt x="0" y="204787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Arial" charset="0"/>
              </a:rPr>
              <a:t>MOBILE SP SERVICE </a:t>
            </a:r>
            <a:r>
              <a:rPr lang="en-US" cap="none" dirty="0" smtClean="0">
                <a:latin typeface="Arial" charset="0"/>
              </a:rPr>
              <a:t>PARADIGM</a:t>
            </a:r>
            <a:br>
              <a:rPr lang="en-US" cap="none" dirty="0" smtClean="0">
                <a:latin typeface="Arial" charset="0"/>
              </a:rPr>
            </a:br>
            <a:r>
              <a:rPr lang="en-US" cap="none" dirty="0" smtClean="0">
                <a:latin typeface="Arial" charset="0"/>
              </a:rPr>
              <a:t>TODAY’S CHALLENGES CENTERED ON OPTIMIZATION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42950" y="3124200"/>
            <a:ext cx="4010025" cy="2381250"/>
          </a:xfrm>
          <a:custGeom>
            <a:avLst/>
            <a:gdLst>
              <a:gd name="connsiteX0" fmla="*/ 0 w 4562475"/>
              <a:gd name="connsiteY0" fmla="*/ 0 h 2447925"/>
              <a:gd name="connsiteX1" fmla="*/ 0 w 4562475"/>
              <a:gd name="connsiteY1" fmla="*/ 2447925 h 2447925"/>
              <a:gd name="connsiteX2" fmla="*/ 4562475 w 4562475"/>
              <a:gd name="connsiteY2" fmla="*/ 244792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2475" h="2447925">
                <a:moveTo>
                  <a:pt x="0" y="0"/>
                </a:moveTo>
                <a:lnTo>
                  <a:pt x="0" y="2447925"/>
                </a:lnTo>
                <a:lnTo>
                  <a:pt x="4562475" y="2447925"/>
                </a:lnTo>
              </a:path>
            </a:pathLst>
          </a:custGeom>
          <a:ln w="28575"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54063" y="4119562"/>
            <a:ext cx="3886200" cy="1381125"/>
          </a:xfrm>
          <a:custGeom>
            <a:avLst/>
            <a:gdLst>
              <a:gd name="connsiteX0" fmla="*/ 0 w 3886200"/>
              <a:gd name="connsiteY0" fmla="*/ 1381125 h 1381125"/>
              <a:gd name="connsiteX1" fmla="*/ 1047750 w 3886200"/>
              <a:gd name="connsiteY1" fmla="*/ 638175 h 1381125"/>
              <a:gd name="connsiteX2" fmla="*/ 2038350 w 3886200"/>
              <a:gd name="connsiteY2" fmla="*/ 304800 h 1381125"/>
              <a:gd name="connsiteX3" fmla="*/ 3886200 w 3886200"/>
              <a:gd name="connsiteY3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1381125">
                <a:moveTo>
                  <a:pt x="0" y="1381125"/>
                </a:moveTo>
                <a:cubicBezTo>
                  <a:pt x="354012" y="1099343"/>
                  <a:pt x="708025" y="817562"/>
                  <a:pt x="1047750" y="638175"/>
                </a:cubicBezTo>
                <a:cubicBezTo>
                  <a:pt x="1387475" y="458788"/>
                  <a:pt x="1565275" y="411162"/>
                  <a:pt x="2038350" y="304800"/>
                </a:cubicBezTo>
                <a:cubicBezTo>
                  <a:pt x="2511425" y="198438"/>
                  <a:pt x="3198812" y="99219"/>
                  <a:pt x="3886200" y="0"/>
                </a:cubicBezTo>
              </a:path>
            </a:pathLst>
          </a:custGeom>
          <a:ln w="28575">
            <a:solidFill>
              <a:srgbClr val="4F8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6299" y="2686050"/>
            <a:ext cx="81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7AC"/>
                </a:solidFill>
              </a:rPr>
              <a:t>Traffic</a:t>
            </a:r>
            <a:br>
              <a:rPr lang="en-US" sz="1400" b="1" dirty="0" smtClean="0">
                <a:solidFill>
                  <a:srgbClr val="0067AC"/>
                </a:solidFill>
              </a:rPr>
            </a:br>
            <a:r>
              <a:rPr lang="en-US" sz="1400" b="1" dirty="0" smtClean="0">
                <a:solidFill>
                  <a:srgbClr val="0067AC"/>
                </a:solidFill>
              </a:rPr>
              <a:t>Peak</a:t>
            </a:r>
            <a:endParaRPr lang="en-US" sz="14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5523" y="4210050"/>
            <a:ext cx="113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8479"/>
                </a:solidFill>
              </a:rPr>
              <a:t>Revenues</a:t>
            </a:r>
            <a:endParaRPr lang="en-US" sz="1400" b="1" dirty="0">
              <a:solidFill>
                <a:srgbClr val="4F847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4425" y="5486400"/>
            <a:ext cx="81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7AC"/>
                </a:solidFill>
              </a:rPr>
              <a:t>Time</a:t>
            </a:r>
            <a:endParaRPr lang="en-US" sz="1400" b="1" dirty="0">
              <a:solidFill>
                <a:srgbClr val="0067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357" y="1348085"/>
            <a:ext cx="406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to ensure profitability over potential capacity increases toward higher data rates and mobile data.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2295524" y="4629150"/>
            <a:ext cx="45719" cy="876300"/>
          </a:xfrm>
          <a:custGeom>
            <a:avLst/>
            <a:gdLst>
              <a:gd name="connsiteX0" fmla="*/ 0 w 0"/>
              <a:gd name="connsiteY0" fmla="*/ 0 h 800100"/>
              <a:gd name="connsiteX1" fmla="*/ 0 w 0"/>
              <a:gd name="connsiteY1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00100">
                <a:moveTo>
                  <a:pt x="0" y="0"/>
                </a:moveTo>
                <a:lnTo>
                  <a:pt x="0" y="800100"/>
                </a:ln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3"/>
          <p:cNvGrpSpPr/>
          <p:nvPr/>
        </p:nvGrpSpPr>
        <p:grpSpPr>
          <a:xfrm>
            <a:off x="2990850" y="2851091"/>
            <a:ext cx="1457325" cy="1254183"/>
            <a:chOff x="2990850" y="2851091"/>
            <a:chExt cx="1457325" cy="1254183"/>
          </a:xfrm>
        </p:grpSpPr>
        <p:sp>
          <p:nvSpPr>
            <p:cNvPr id="8" name="Freeform 7"/>
            <p:cNvSpPr/>
            <p:nvPr/>
          </p:nvSpPr>
          <p:spPr>
            <a:xfrm>
              <a:off x="2990850" y="2851091"/>
              <a:ext cx="1457325" cy="1254183"/>
            </a:xfrm>
            <a:custGeom>
              <a:avLst/>
              <a:gdLst>
                <a:gd name="connsiteX0" fmla="*/ 0 w 1571625"/>
                <a:gd name="connsiteY0" fmla="*/ 0 h 1352550"/>
                <a:gd name="connsiteX1" fmla="*/ 1571625 w 1571625"/>
                <a:gd name="connsiteY1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5" h="1352550">
                  <a:moveTo>
                    <a:pt x="0" y="0"/>
                  </a:moveTo>
                  <a:lnTo>
                    <a:pt x="1571625" y="1352550"/>
                  </a:lnTo>
                </a:path>
              </a:pathLst>
            </a:custGeom>
            <a:ln w="28575">
              <a:solidFill>
                <a:srgbClr val="352C88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71863" y="3257550"/>
              <a:ext cx="486982" cy="419100"/>
            </a:xfrm>
            <a:custGeom>
              <a:avLst/>
              <a:gdLst>
                <a:gd name="connsiteX0" fmla="*/ 0 w 1571625"/>
                <a:gd name="connsiteY0" fmla="*/ 0 h 1352550"/>
                <a:gd name="connsiteX1" fmla="*/ 1571625 w 1571625"/>
                <a:gd name="connsiteY1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1625" h="1352550">
                  <a:moveTo>
                    <a:pt x="0" y="0"/>
                  </a:moveTo>
                  <a:lnTo>
                    <a:pt x="1571625" y="1352550"/>
                  </a:lnTo>
                </a:path>
              </a:pathLst>
            </a:custGeom>
            <a:ln w="60325">
              <a:solidFill>
                <a:schemeClr val="bg1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33700" y="3181350"/>
            <a:ext cx="173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52C88"/>
                </a:solidFill>
              </a:rPr>
              <a:t>Revenue &amp; Traffic </a:t>
            </a:r>
            <a:br>
              <a:rPr lang="en-US" sz="1400" b="1" dirty="0" smtClean="0">
                <a:solidFill>
                  <a:srgbClr val="352C88"/>
                </a:solidFill>
              </a:rPr>
            </a:br>
            <a:r>
              <a:rPr lang="en-US" sz="1400" b="1" dirty="0" smtClean="0">
                <a:solidFill>
                  <a:srgbClr val="352C88"/>
                </a:solidFill>
              </a:rPr>
              <a:t>De-Coupled</a:t>
            </a:r>
            <a:endParaRPr lang="en-US" sz="1400" b="1" dirty="0">
              <a:solidFill>
                <a:srgbClr val="352C88"/>
              </a:solidFill>
            </a:endParaRPr>
          </a:p>
        </p:txBody>
      </p:sp>
      <p:grpSp>
        <p:nvGrpSpPr>
          <p:cNvPr id="6" name="Group 58"/>
          <p:cNvGrpSpPr/>
          <p:nvPr/>
        </p:nvGrpSpPr>
        <p:grpSpPr>
          <a:xfrm>
            <a:off x="4866894" y="2815696"/>
            <a:ext cx="3829431" cy="1550457"/>
            <a:chOff x="4866894" y="2815696"/>
            <a:chExt cx="3829431" cy="1550457"/>
          </a:xfrm>
        </p:grpSpPr>
        <p:sp>
          <p:nvSpPr>
            <p:cNvPr id="40" name="Rounded Rectangle 39"/>
            <p:cNvSpPr/>
            <p:nvPr/>
          </p:nvSpPr>
          <p:spPr>
            <a:xfrm>
              <a:off x="5141482" y="2815696"/>
              <a:ext cx="3526267" cy="1550457"/>
            </a:xfrm>
            <a:prstGeom prst="roundRect">
              <a:avLst>
                <a:gd name="adj" fmla="val 10199"/>
              </a:avLst>
            </a:prstGeom>
            <a:gradFill flip="none" rotWithShape="1">
              <a:gsLst>
                <a:gs pos="0">
                  <a:srgbClr val="5D87A1">
                    <a:tint val="66000"/>
                    <a:satMod val="160000"/>
                    <a:alpha val="66000"/>
                  </a:srgbClr>
                </a:gs>
                <a:gs pos="50000">
                  <a:srgbClr val="5D87A1">
                    <a:tint val="44500"/>
                    <a:satMod val="160000"/>
                  </a:srgbClr>
                </a:gs>
                <a:gs pos="100000">
                  <a:srgbClr val="5D87A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4866894" y="3983038"/>
              <a:ext cx="2057400" cy="37108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100" b="1" dirty="0"/>
                <a:t>Big Pipe</a:t>
              </a:r>
            </a:p>
            <a:p>
              <a:pPr algn="ctr" defTabSz="814388" eaLnBrk="0" hangingPunct="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100" b="1" dirty="0"/>
                <a:t>(Voice AND Data)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581775" y="2886075"/>
              <a:ext cx="2019298" cy="1409699"/>
            </a:xfrm>
            <a:prstGeom prst="roundRect">
              <a:avLst>
                <a:gd name="adj" fmla="val 11125"/>
              </a:avLst>
            </a:prstGeom>
            <a:solidFill>
              <a:srgbClr val="FFFFFF">
                <a:alpha val="5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91967" y="2853035"/>
              <a:ext cx="220435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Costs</a:t>
              </a:r>
            </a:p>
            <a:p>
              <a:pPr marL="174625" indent="-117475">
                <a:buFont typeface="Wingdings" pitchFamily="2" charset="2"/>
                <a:buChar char="§"/>
                <a:tabLst>
                  <a:tab pos="174625" algn="l"/>
                </a:tabLst>
              </a:pPr>
              <a:r>
                <a:rPr lang="en-US" sz="1200" dirty="0" smtClean="0"/>
                <a:t>I-Phone/Android Phenomenon network effect</a:t>
              </a:r>
            </a:p>
            <a:p>
              <a:pPr marL="174625" indent="-117475">
                <a:buFont typeface="Wingdings" pitchFamily="2" charset="2"/>
                <a:buChar char="§"/>
                <a:tabLst>
                  <a:tab pos="174625" algn="l"/>
                </a:tabLst>
              </a:pPr>
              <a:r>
                <a:rPr lang="en-US" sz="1200" dirty="0" smtClean="0"/>
                <a:t>Over-The-Top Applications</a:t>
              </a:r>
            </a:p>
            <a:p>
              <a:pPr marL="174625" indent="-117475">
                <a:buFont typeface="Wingdings" pitchFamily="2" charset="2"/>
                <a:buChar char="§"/>
                <a:tabLst>
                  <a:tab pos="174625" algn="l"/>
                </a:tabLst>
              </a:pPr>
              <a:r>
                <a:rPr lang="en-US" sz="1200" dirty="0" smtClean="0"/>
                <a:t>Backhaul</a:t>
              </a:r>
            </a:p>
          </p:txBody>
        </p:sp>
        <p:pic>
          <p:nvPicPr>
            <p:cNvPr id="54" name="Picture 53" descr="AAA Data pip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3512" y="2905125"/>
              <a:ext cx="1238250" cy="1052512"/>
            </a:xfrm>
            <a:prstGeom prst="roundRect">
              <a:avLst>
                <a:gd name="adj" fmla="val 12138"/>
              </a:avLst>
            </a:prstGeom>
            <a:gradFill flip="none" rotWithShape="1">
              <a:gsLst>
                <a:gs pos="0">
                  <a:srgbClr val="5D87A1">
                    <a:tint val="66000"/>
                    <a:satMod val="160000"/>
                    <a:alpha val="66000"/>
                  </a:srgbClr>
                </a:gs>
                <a:gs pos="50000">
                  <a:srgbClr val="5D87A1">
                    <a:tint val="44500"/>
                    <a:satMod val="160000"/>
                  </a:srgbClr>
                </a:gs>
                <a:gs pos="100000">
                  <a:srgbClr val="5D87A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grpSp>
        <p:nvGrpSpPr>
          <p:cNvPr id="7" name="Group 57"/>
          <p:cNvGrpSpPr/>
          <p:nvPr/>
        </p:nvGrpSpPr>
        <p:grpSpPr>
          <a:xfrm>
            <a:off x="4829175" y="1152524"/>
            <a:ext cx="3838574" cy="1550457"/>
            <a:chOff x="4829175" y="1152524"/>
            <a:chExt cx="3838574" cy="1550457"/>
          </a:xfrm>
        </p:grpSpPr>
        <p:sp>
          <p:nvSpPr>
            <p:cNvPr id="36" name="Rounded Rectangle 35"/>
            <p:cNvSpPr/>
            <p:nvPr/>
          </p:nvSpPr>
          <p:spPr>
            <a:xfrm>
              <a:off x="5141482" y="1152524"/>
              <a:ext cx="3526267" cy="1550457"/>
            </a:xfrm>
            <a:prstGeom prst="roundRect">
              <a:avLst>
                <a:gd name="adj" fmla="val 9548"/>
              </a:avLst>
            </a:prstGeom>
            <a:gradFill flip="none" rotWithShape="1">
              <a:gsLst>
                <a:gs pos="0">
                  <a:srgbClr val="5D87A1">
                    <a:tint val="66000"/>
                    <a:satMod val="160000"/>
                    <a:alpha val="66000"/>
                  </a:srgbClr>
                </a:gs>
                <a:gs pos="50000">
                  <a:srgbClr val="5D87A1">
                    <a:tint val="44500"/>
                    <a:satMod val="160000"/>
                  </a:srgbClr>
                </a:gs>
                <a:gs pos="100000">
                  <a:srgbClr val="5D87A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marL="231775" lvl="1" indent="-231775" eaLnBrk="0" hangingPunct="0">
                <a:spcBef>
                  <a:spcPts val="400"/>
                </a:spcBef>
                <a:buClr>
                  <a:srgbClr val="333333"/>
                </a:buClr>
                <a:buSzPct val="90000"/>
                <a:buFont typeface="Wingdings" pitchFamily="2" charset="2"/>
                <a:buChar char="§"/>
                <a:defRPr/>
              </a:pPr>
              <a:endParaRPr lang="en-US" sz="2000" dirty="0" smtClean="0">
                <a:solidFill>
                  <a:srgbClr val="333333"/>
                </a:solidFill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4829175" y="2324100"/>
              <a:ext cx="2057400" cy="37108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100" b="1" dirty="0"/>
                <a:t>Access</a:t>
              </a:r>
            </a:p>
            <a:p>
              <a:pPr algn="ctr" defTabSz="814388" eaLnBrk="0" hangingPunct="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100" b="1" dirty="0"/>
                <a:t>(Voice OR Data)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572250" y="1228725"/>
              <a:ext cx="2019298" cy="1409699"/>
            </a:xfrm>
            <a:prstGeom prst="roundRect">
              <a:avLst>
                <a:gd name="adj" fmla="val 11125"/>
              </a:avLst>
            </a:prstGeom>
            <a:solidFill>
              <a:srgbClr val="FFFFFF">
                <a:alpha val="5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34150" y="1545192"/>
              <a:ext cx="20431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Price Pressure</a:t>
              </a:r>
            </a:p>
            <a:p>
              <a:pPr marL="114300" indent="-114300">
                <a:buFont typeface="Wingdings" pitchFamily="2" charset="2"/>
                <a:buChar char="§"/>
                <a:tabLst>
                  <a:tab pos="114300" algn="l"/>
                </a:tabLst>
              </a:pPr>
              <a:r>
                <a:rPr lang="en-US" sz="1200" dirty="0" smtClean="0"/>
                <a:t>Voice Revenue</a:t>
              </a:r>
            </a:p>
            <a:p>
              <a:pPr marL="114300" indent="-114300">
                <a:buFont typeface="Wingdings" pitchFamily="2" charset="2"/>
                <a:buChar char="§"/>
                <a:tabLst>
                  <a:tab pos="57150" algn="l"/>
                </a:tabLst>
              </a:pPr>
              <a:r>
                <a:rPr lang="en-US" sz="1200" dirty="0" smtClean="0"/>
                <a:t>Big Data Pipe</a:t>
              </a:r>
              <a:endParaRPr lang="en-US" sz="1200" dirty="0"/>
            </a:p>
          </p:txBody>
        </p:sp>
        <p:pic>
          <p:nvPicPr>
            <p:cNvPr id="55" name="Picture 54" descr="iStock_000008856496Small.jpg"/>
            <p:cNvPicPr>
              <a:picLocks noChangeAspect="1"/>
            </p:cNvPicPr>
            <p:nvPr/>
          </p:nvPicPr>
          <p:blipFill>
            <a:blip r:embed="rId4" cstate="print"/>
            <a:srcRect l="7169" r="4822"/>
            <a:stretch>
              <a:fillRect/>
            </a:stretch>
          </p:blipFill>
          <p:spPr>
            <a:xfrm>
              <a:off x="5248275" y="1238250"/>
              <a:ext cx="1228725" cy="1051560"/>
            </a:xfrm>
            <a:prstGeom prst="roundRect">
              <a:avLst>
                <a:gd name="adj" fmla="val 12138"/>
              </a:avLst>
            </a:prstGeom>
            <a:gradFill flip="none" rotWithShape="1">
              <a:gsLst>
                <a:gs pos="0">
                  <a:srgbClr val="5D87A1">
                    <a:tint val="66000"/>
                    <a:satMod val="160000"/>
                    <a:alpha val="66000"/>
                  </a:srgbClr>
                </a:gs>
                <a:gs pos="50000">
                  <a:srgbClr val="5D87A1">
                    <a:tint val="44500"/>
                    <a:satMod val="160000"/>
                  </a:srgbClr>
                </a:gs>
                <a:gs pos="100000">
                  <a:srgbClr val="5D87A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grpSp>
        <p:nvGrpSpPr>
          <p:cNvPr id="12" name="Group 59"/>
          <p:cNvGrpSpPr/>
          <p:nvPr/>
        </p:nvGrpSpPr>
        <p:grpSpPr>
          <a:xfrm>
            <a:off x="5067300" y="4478868"/>
            <a:ext cx="3629025" cy="1550457"/>
            <a:chOff x="5067300" y="4478868"/>
            <a:chExt cx="3629025" cy="1550457"/>
          </a:xfrm>
        </p:grpSpPr>
        <p:sp>
          <p:nvSpPr>
            <p:cNvPr id="41" name="Rounded Rectangle 40"/>
            <p:cNvSpPr/>
            <p:nvPr/>
          </p:nvSpPr>
          <p:spPr>
            <a:xfrm>
              <a:off x="5141482" y="4478868"/>
              <a:ext cx="3526267" cy="1550457"/>
            </a:xfrm>
            <a:prstGeom prst="roundRect">
              <a:avLst>
                <a:gd name="adj" fmla="val 10199"/>
              </a:avLst>
            </a:prstGeom>
            <a:gradFill flip="none" rotWithShape="1">
              <a:gsLst>
                <a:gs pos="0">
                  <a:srgbClr val="5D87A1">
                    <a:tint val="66000"/>
                    <a:satMod val="160000"/>
                    <a:alpha val="66000"/>
                  </a:srgbClr>
                </a:gs>
                <a:gs pos="50000">
                  <a:srgbClr val="5D87A1">
                    <a:tint val="44500"/>
                    <a:satMod val="160000"/>
                  </a:srgbClr>
                </a:gs>
                <a:gs pos="100000">
                  <a:srgbClr val="5D87A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5067300" y="5648325"/>
              <a:ext cx="1600200" cy="23527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b="1" dirty="0"/>
                <a:t>Applications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591300" y="4545955"/>
              <a:ext cx="2019298" cy="1409699"/>
            </a:xfrm>
            <a:prstGeom prst="roundRect">
              <a:avLst>
                <a:gd name="adj" fmla="val 11125"/>
              </a:avLst>
            </a:prstGeom>
            <a:solidFill>
              <a:srgbClr val="FFFFFF">
                <a:alpha val="5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91967" y="4770089"/>
              <a:ext cx="2204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Monetization</a:t>
              </a:r>
            </a:p>
            <a:p>
              <a:pPr marL="174625" indent="-117475">
                <a:buFont typeface="Wingdings" pitchFamily="2" charset="2"/>
                <a:buChar char="§"/>
                <a:tabLst>
                  <a:tab pos="174625" algn="l"/>
                </a:tabLst>
              </a:pPr>
              <a:r>
                <a:rPr lang="en-US" sz="1200" dirty="0" smtClean="0"/>
                <a:t>IMS and the “Killer App”</a:t>
              </a:r>
            </a:p>
            <a:p>
              <a:pPr marL="174625" indent="-117475">
                <a:buFont typeface="Wingdings" pitchFamily="2" charset="2"/>
                <a:buChar char="§"/>
                <a:tabLst>
                  <a:tab pos="174625" algn="l"/>
                </a:tabLst>
              </a:pPr>
              <a:r>
                <a:rPr lang="en-US" sz="1200" dirty="0" smtClean="0"/>
                <a:t>Applications are FREE</a:t>
              </a:r>
            </a:p>
            <a:p>
              <a:pPr marL="174625" indent="-117475">
                <a:buFont typeface="Wingdings" pitchFamily="2" charset="2"/>
                <a:buChar char="§"/>
                <a:tabLst>
                  <a:tab pos="174625" algn="l"/>
                </a:tabLst>
              </a:pPr>
              <a:r>
                <a:rPr lang="en-US" sz="1200" dirty="0" smtClean="0"/>
                <a:t>Regulatory Concerns</a:t>
              </a:r>
            </a:p>
          </p:txBody>
        </p:sp>
        <p:pic>
          <p:nvPicPr>
            <p:cNvPr id="56" name="Picture 55" descr="aaa phone and computer.jpg"/>
            <p:cNvPicPr>
              <a:picLocks noChangeAspect="1"/>
            </p:cNvPicPr>
            <p:nvPr/>
          </p:nvPicPr>
          <p:blipFill>
            <a:blip r:embed="rId5" cstate="print"/>
            <a:srcRect l="12099"/>
            <a:stretch>
              <a:fillRect/>
            </a:stretch>
          </p:blipFill>
          <p:spPr>
            <a:xfrm>
              <a:off x="5238750" y="4574530"/>
              <a:ext cx="1247775" cy="1028701"/>
            </a:xfrm>
            <a:prstGeom prst="roundRect">
              <a:avLst>
                <a:gd name="adj" fmla="val 12138"/>
              </a:avLst>
            </a:prstGeom>
            <a:gradFill flip="none" rotWithShape="1">
              <a:gsLst>
                <a:gs pos="0">
                  <a:srgbClr val="5D87A1">
                    <a:tint val="66000"/>
                    <a:satMod val="160000"/>
                    <a:alpha val="66000"/>
                  </a:srgbClr>
                </a:gs>
                <a:gs pos="50000">
                  <a:srgbClr val="5D87A1">
                    <a:tint val="44500"/>
                    <a:satMod val="160000"/>
                  </a:srgbClr>
                </a:gs>
                <a:gs pos="100000">
                  <a:srgbClr val="5D87A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sp>
        <p:nvSpPr>
          <p:cNvPr id="62" name="Freeform 61"/>
          <p:cNvSpPr/>
          <p:nvPr/>
        </p:nvSpPr>
        <p:spPr>
          <a:xfrm>
            <a:off x="754063" y="2719387"/>
            <a:ext cx="2190750" cy="2771775"/>
          </a:xfrm>
          <a:custGeom>
            <a:avLst/>
            <a:gdLst>
              <a:gd name="connsiteX0" fmla="*/ 0 w 3886200"/>
              <a:gd name="connsiteY0" fmla="*/ 1381125 h 1381125"/>
              <a:gd name="connsiteX1" fmla="*/ 1047750 w 3886200"/>
              <a:gd name="connsiteY1" fmla="*/ 638175 h 1381125"/>
              <a:gd name="connsiteX2" fmla="*/ 2038350 w 3886200"/>
              <a:gd name="connsiteY2" fmla="*/ 304800 h 1381125"/>
              <a:gd name="connsiteX3" fmla="*/ 3886200 w 3886200"/>
              <a:gd name="connsiteY3" fmla="*/ 0 h 1381125"/>
              <a:gd name="connsiteX0" fmla="*/ 0 w 3886200"/>
              <a:gd name="connsiteY0" fmla="*/ 1754187 h 1754187"/>
              <a:gd name="connsiteX1" fmla="*/ 1047750 w 3886200"/>
              <a:gd name="connsiteY1" fmla="*/ 1011237 h 1754187"/>
              <a:gd name="connsiteX2" fmla="*/ 1828800 w 3886200"/>
              <a:gd name="connsiteY2" fmla="*/ 106362 h 1754187"/>
              <a:gd name="connsiteX3" fmla="*/ 3886200 w 3886200"/>
              <a:gd name="connsiteY3" fmla="*/ 373062 h 1754187"/>
              <a:gd name="connsiteX0" fmla="*/ 0 w 2190750"/>
              <a:gd name="connsiteY0" fmla="*/ 2771775 h 2771775"/>
              <a:gd name="connsiteX1" fmla="*/ 1047750 w 2190750"/>
              <a:gd name="connsiteY1" fmla="*/ 2028825 h 2771775"/>
              <a:gd name="connsiteX2" fmla="*/ 1828800 w 2190750"/>
              <a:gd name="connsiteY2" fmla="*/ 1123950 h 2771775"/>
              <a:gd name="connsiteX3" fmla="*/ 2190750 w 2190750"/>
              <a:gd name="connsiteY3" fmla="*/ 0 h 2771775"/>
              <a:gd name="connsiteX0" fmla="*/ 0 w 2190750"/>
              <a:gd name="connsiteY0" fmla="*/ 2771775 h 2771775"/>
              <a:gd name="connsiteX1" fmla="*/ 1047750 w 2190750"/>
              <a:gd name="connsiteY1" fmla="*/ 2028825 h 2771775"/>
              <a:gd name="connsiteX2" fmla="*/ 1828800 w 2190750"/>
              <a:gd name="connsiteY2" fmla="*/ 1123950 h 2771775"/>
              <a:gd name="connsiteX3" fmla="*/ 2190750 w 2190750"/>
              <a:gd name="connsiteY3" fmla="*/ 0 h 2771775"/>
              <a:gd name="connsiteX0" fmla="*/ 0 w 2190750"/>
              <a:gd name="connsiteY0" fmla="*/ 2771775 h 2771775"/>
              <a:gd name="connsiteX1" fmla="*/ 1047750 w 2190750"/>
              <a:gd name="connsiteY1" fmla="*/ 2028825 h 2771775"/>
              <a:gd name="connsiteX2" fmla="*/ 1828800 w 2190750"/>
              <a:gd name="connsiteY2" fmla="*/ 1123950 h 2771775"/>
              <a:gd name="connsiteX3" fmla="*/ 2190750 w 2190750"/>
              <a:gd name="connsiteY3" fmla="*/ 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2771775">
                <a:moveTo>
                  <a:pt x="0" y="2771775"/>
                </a:moveTo>
                <a:cubicBezTo>
                  <a:pt x="354012" y="2489993"/>
                  <a:pt x="723900" y="2217737"/>
                  <a:pt x="1047750" y="2028825"/>
                </a:cubicBezTo>
                <a:cubicBezTo>
                  <a:pt x="1352550" y="1754188"/>
                  <a:pt x="1638300" y="1462088"/>
                  <a:pt x="1828800" y="1123950"/>
                </a:cubicBezTo>
                <a:cubicBezTo>
                  <a:pt x="2019300" y="785812"/>
                  <a:pt x="2103437" y="632619"/>
                  <a:pt x="2190750" y="0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62"/>
          <p:cNvGrpSpPr/>
          <p:nvPr/>
        </p:nvGrpSpPr>
        <p:grpSpPr>
          <a:xfrm>
            <a:off x="819151" y="4838700"/>
            <a:ext cx="3676649" cy="333376"/>
            <a:chOff x="819151" y="4838700"/>
            <a:chExt cx="3676649" cy="333376"/>
          </a:xfrm>
        </p:grpSpPr>
        <p:sp>
          <p:nvSpPr>
            <p:cNvPr id="16" name="TextBox 15"/>
            <p:cNvSpPr txBox="1"/>
            <p:nvPr/>
          </p:nvSpPr>
          <p:spPr>
            <a:xfrm>
              <a:off x="2801937" y="4838700"/>
              <a:ext cx="1292226" cy="26161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4D4D4D"/>
                  </a:solidFill>
                </a:rPr>
                <a:t>Data Dominant</a:t>
              </a:r>
              <a:endParaRPr lang="en-US" sz="1100" b="1" dirty="0">
                <a:solidFill>
                  <a:srgbClr val="4D4D4D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62200" y="5126356"/>
              <a:ext cx="2133600" cy="45719"/>
            </a:xfrm>
            <a:custGeom>
              <a:avLst/>
              <a:gdLst>
                <a:gd name="connsiteX0" fmla="*/ 0 w 1695450"/>
                <a:gd name="connsiteY0" fmla="*/ 0 h 0"/>
                <a:gd name="connsiteX1" fmla="*/ 1695450 w 1695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450">
                  <a:moveTo>
                    <a:pt x="0" y="0"/>
                  </a:moveTo>
                  <a:lnTo>
                    <a:pt x="1695450" y="0"/>
                  </a:lnTo>
                </a:path>
              </a:pathLst>
            </a:custGeom>
            <a:ln w="28575">
              <a:solidFill>
                <a:srgbClr val="4D4D4D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19151" y="5114926"/>
              <a:ext cx="1409700" cy="57150"/>
            </a:xfrm>
            <a:custGeom>
              <a:avLst/>
              <a:gdLst>
                <a:gd name="connsiteX0" fmla="*/ 0 w 1695450"/>
                <a:gd name="connsiteY0" fmla="*/ 0 h 0"/>
                <a:gd name="connsiteX1" fmla="*/ 1695450 w 1695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450">
                  <a:moveTo>
                    <a:pt x="0" y="0"/>
                  </a:moveTo>
                  <a:lnTo>
                    <a:pt x="1695450" y="0"/>
                  </a:lnTo>
                </a:path>
              </a:pathLst>
            </a:custGeom>
            <a:ln w="28575">
              <a:solidFill>
                <a:srgbClr val="4D4D4D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6149" y="4886326"/>
              <a:ext cx="1158876" cy="169277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4D4D4D"/>
                  </a:solidFill>
                </a:rPr>
                <a:t>Voice Dominant</a:t>
              </a:r>
              <a:endParaRPr lang="en-US" sz="1100" b="1" dirty="0">
                <a:solidFill>
                  <a:srgbClr val="4D4D4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sp conundrum – Bigger picture</a:t>
            </a:r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1291364" y="2287605"/>
            <a:ext cx="1773806" cy="2863942"/>
            <a:chOff x="-2549568" y="534111"/>
            <a:chExt cx="2312900" cy="3352008"/>
          </a:xfrm>
          <a:solidFill>
            <a:srgbClr val="00B050"/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-2549568" y="2863627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Fixed Services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-2549568" y="1699630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Mobile Services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-2549568" y="534111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OTT Services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4067" y="45591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067" y="35524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20-50%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514" y="2481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939" y="1898221"/>
            <a:ext cx="1240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SP Margins</a:t>
            </a:r>
            <a:endParaRPr lang="en-US" sz="1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569073" y="1898221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SP Industry</a:t>
            </a:r>
            <a:endParaRPr lang="en-US" sz="1600" u="sng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8939" y="2163650"/>
            <a:ext cx="284623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sp conundrum – Bigger picture</a:t>
            </a:r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1291364" y="2287605"/>
            <a:ext cx="1773806" cy="2863942"/>
            <a:chOff x="-2549568" y="534111"/>
            <a:chExt cx="2312900" cy="3352008"/>
          </a:xfrm>
          <a:solidFill>
            <a:srgbClr val="00B050"/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-2549568" y="2863627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Fixed Services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-2549568" y="1699630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Mobile Services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-2549568" y="534111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OTT Services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4067" y="45591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067" y="35524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20-50%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514" y="2481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939" y="1898221"/>
            <a:ext cx="1240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SP Margins</a:t>
            </a:r>
            <a:endParaRPr lang="en-US" sz="1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569073" y="1898221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SP Industry</a:t>
            </a:r>
            <a:endParaRPr lang="en-US" sz="1600" u="sng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54462" y="3709113"/>
            <a:ext cx="177993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54433" y="406113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 Optimization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4" idx="2"/>
          </p:cNvCxnSpPr>
          <p:nvPr/>
        </p:nvCxnSpPr>
        <p:spPr>
          <a:xfrm flipH="1">
            <a:off x="4130356" y="4430468"/>
            <a:ext cx="3860" cy="579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</p:cNvCxnSpPr>
          <p:nvPr/>
        </p:nvCxnSpPr>
        <p:spPr>
          <a:xfrm flipV="1">
            <a:off x="4134216" y="3728808"/>
            <a:ext cx="6732" cy="33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1"/>
          <p:cNvGrpSpPr/>
          <p:nvPr/>
        </p:nvGrpSpPr>
        <p:grpSpPr>
          <a:xfrm>
            <a:off x="3320796" y="2516800"/>
            <a:ext cx="1595309" cy="1151532"/>
            <a:chOff x="7235973" y="1718310"/>
            <a:chExt cx="1595309" cy="1151532"/>
          </a:xfrm>
        </p:grpSpPr>
        <p:sp>
          <p:nvSpPr>
            <p:cNvPr id="13" name="TextBox 12"/>
            <p:cNvSpPr txBox="1"/>
            <p:nvPr/>
          </p:nvSpPr>
          <p:spPr>
            <a:xfrm>
              <a:off x="7235973" y="2120416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Monetization</a:t>
              </a:r>
              <a:endParaRPr lang="en-US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8040911" y="2489748"/>
              <a:ext cx="5596" cy="3800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0"/>
            </p:cNvCxnSpPr>
            <p:nvPr/>
          </p:nvCxnSpPr>
          <p:spPr>
            <a:xfrm flipV="1">
              <a:off x="8033628" y="1718310"/>
              <a:ext cx="600" cy="4021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218939" y="2163650"/>
            <a:ext cx="284623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2"/>
          <p:cNvSpPr txBox="1">
            <a:spLocks/>
          </p:cNvSpPr>
          <p:nvPr/>
        </p:nvSpPr>
        <p:spPr bwMode="auto">
          <a:xfrm>
            <a:off x="5241700" y="1134374"/>
            <a:ext cx="3354515" cy="485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How long until Mobile services commoditize?</a:t>
            </a:r>
          </a:p>
          <a:p>
            <a:endParaRPr lang="en-US" sz="1600" dirty="0" smtClean="0"/>
          </a:p>
          <a:p>
            <a:r>
              <a:rPr lang="en-US" sz="1600" dirty="0" smtClean="0"/>
              <a:t>Mobile voice is not elastic (we don’t do more of it if it gets cheaper)</a:t>
            </a:r>
          </a:p>
          <a:p>
            <a:endParaRPr lang="en-US" sz="1600" dirty="0" smtClean="0"/>
          </a:p>
          <a:p>
            <a:r>
              <a:rPr lang="en-US" sz="1600" dirty="0" smtClean="0"/>
              <a:t>Value of connectivity/access is declining</a:t>
            </a:r>
          </a:p>
          <a:p>
            <a:endParaRPr lang="en-US" sz="1600" dirty="0" smtClean="0"/>
          </a:p>
          <a:p>
            <a:r>
              <a:rPr lang="en-US" sz="1600" dirty="0" smtClean="0"/>
              <a:t>Better consumer segmentation is required</a:t>
            </a:r>
          </a:p>
          <a:p>
            <a:endParaRPr lang="en-US" sz="1600" dirty="0" smtClean="0"/>
          </a:p>
          <a:p>
            <a:r>
              <a:rPr lang="en-US" sz="1600" dirty="0" smtClean="0"/>
              <a:t>Service transformation is key to solve the conundrum</a:t>
            </a:r>
          </a:p>
          <a:p>
            <a:pPr lvl="1" indent="-174625">
              <a:buFont typeface="Wingdings" pitchFamily="2" charset="2"/>
              <a:buChar char="Ø"/>
              <a:tabLst>
                <a:tab pos="347663" algn="l"/>
              </a:tabLst>
            </a:pPr>
            <a:r>
              <a:rPr lang="en-US" sz="1600" dirty="0" smtClean="0"/>
              <a:t>From access provider to service company</a:t>
            </a:r>
          </a:p>
          <a:p>
            <a:pPr lvl="1" indent="-174625">
              <a:buFont typeface="Wingdings" pitchFamily="2" charset="2"/>
              <a:buChar char="Ø"/>
              <a:tabLst>
                <a:tab pos="347663" algn="l"/>
              </a:tabLst>
            </a:pPr>
            <a:r>
              <a:rPr lang="en-US" sz="1600" dirty="0" smtClean="0"/>
              <a:t>Business transformation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920" y="353739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10-20%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8187E-6 L 5E-6 -0.065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0777E-7 L -3.61111E-6 -0.072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4616E-6 L 5E-6 -0.055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architectural thinking must shift</a:t>
            </a:r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1291364" y="2287605"/>
            <a:ext cx="1773806" cy="2863942"/>
            <a:chOff x="-2549568" y="534111"/>
            <a:chExt cx="2312900" cy="3352008"/>
          </a:xfrm>
          <a:solidFill>
            <a:srgbClr val="00B050"/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-2549568" y="2863627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Fixed Services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-2549568" y="1699630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Mobile Services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-2549568" y="534111"/>
              <a:ext cx="2312900" cy="1022492"/>
            </a:xfrm>
            <a:prstGeom prst="bevel">
              <a:avLst>
                <a:gd name="adj" fmla="val 12500"/>
              </a:avLst>
            </a:prstGeom>
            <a:grpFill/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OTT Services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4067" y="45591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067" y="355242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20-50%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8514" y="2481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+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939" y="1898221"/>
            <a:ext cx="1240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SP Margins</a:t>
            </a:r>
            <a:endParaRPr lang="en-US" sz="16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569073" y="1898221"/>
            <a:ext cx="1242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SP Industry</a:t>
            </a:r>
            <a:endParaRPr lang="en-US" sz="1600" u="sng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218939" y="2163650"/>
            <a:ext cx="284623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46"/>
          <p:cNvGrpSpPr/>
          <p:nvPr/>
        </p:nvGrpSpPr>
        <p:grpSpPr>
          <a:xfrm>
            <a:off x="3058733" y="1652786"/>
            <a:ext cx="2082630" cy="3485877"/>
            <a:chOff x="4008360" y="841417"/>
            <a:chExt cx="2572776" cy="3485877"/>
          </a:xfrm>
        </p:grpSpPr>
        <p:sp>
          <p:nvSpPr>
            <p:cNvPr id="24" name="Trapezoid 23"/>
            <p:cNvSpPr/>
            <p:nvPr/>
          </p:nvSpPr>
          <p:spPr>
            <a:xfrm rot="16200000">
              <a:off x="2980907" y="2560030"/>
              <a:ext cx="2794717" cy="739812"/>
            </a:xfrm>
            <a:prstGeom prst="trapezoid">
              <a:avLst>
                <a:gd name="adj" fmla="val 171956"/>
              </a:avLst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38"/>
            <p:cNvGrpSpPr/>
            <p:nvPr/>
          </p:nvGrpSpPr>
          <p:grpSpPr>
            <a:xfrm>
              <a:off x="4755811" y="1553512"/>
              <a:ext cx="1825325" cy="2760912"/>
              <a:chOff x="-3864397" y="534111"/>
              <a:chExt cx="2312902" cy="3352008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-3864397" y="2863627"/>
                <a:ext cx="2312901" cy="102249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38100" cap="sq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50" b="1" dirty="0" smtClean="0">
                    <a:solidFill>
                      <a:schemeClr val="bg1"/>
                    </a:solidFill>
                    <a:ea typeface="ＭＳ Ｐゴシック" pitchFamily="34" charset="-128"/>
                  </a:rPr>
                  <a:t>Access Layer</a:t>
                </a:r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-3864397" y="1699630"/>
                <a:ext cx="2312901" cy="102249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38100" cap="sq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50" b="1" dirty="0">
                    <a:solidFill>
                      <a:schemeClr val="bg1"/>
                    </a:solidFill>
                    <a:ea typeface="ＭＳ Ｐゴシック" pitchFamily="34" charset="-128"/>
                  </a:rPr>
                  <a:t>Service Control &amp; </a:t>
                </a:r>
                <a:r>
                  <a:rPr lang="en-US" sz="1050" b="1" dirty="0" smtClean="0">
                    <a:solidFill>
                      <a:schemeClr val="bg1"/>
                    </a:solidFill>
                    <a:ea typeface="ＭＳ Ｐゴシック" pitchFamily="34" charset="-128"/>
                  </a:rPr>
                  <a:t>Enforcement Layer</a:t>
                </a:r>
                <a:endParaRPr lang="en-US" sz="1050" b="1" dirty="0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9" name="AutoShape 6"/>
              <p:cNvSpPr>
                <a:spLocks noChangeArrowheads="1"/>
              </p:cNvSpPr>
              <p:nvPr/>
            </p:nvSpPr>
            <p:spPr bwMode="auto">
              <a:xfrm>
                <a:off x="-3864395" y="534111"/>
                <a:ext cx="2312900" cy="1022492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38100" cap="sq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50" b="1" dirty="0" smtClean="0">
                    <a:solidFill>
                      <a:schemeClr val="bg1"/>
                    </a:solidFill>
                    <a:ea typeface="ＭＳ Ｐゴシック" pitchFamily="34" charset="-128"/>
                  </a:rPr>
                  <a:t>Application Layer</a:t>
                </a:r>
                <a:endParaRPr lang="en-US" sz="1050" b="1" dirty="0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854146" y="841417"/>
              <a:ext cx="1580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u="sng" dirty="0" smtClean="0"/>
                <a:t>Mobile</a:t>
              </a:r>
            </a:p>
            <a:p>
              <a:pPr algn="ctr"/>
              <a:r>
                <a:rPr lang="en-US" sz="1600" u="sng" dirty="0" smtClean="0"/>
                <a:t>Architecture</a:t>
              </a:r>
              <a:endParaRPr lang="en-US" sz="1600" u="sng" dirty="0"/>
            </a:p>
          </p:txBody>
        </p:sp>
      </p:grpSp>
      <p:sp>
        <p:nvSpPr>
          <p:cNvPr id="34" name="Content Placeholder 12"/>
          <p:cNvSpPr txBox="1">
            <a:spLocks/>
          </p:cNvSpPr>
          <p:nvPr/>
        </p:nvSpPr>
        <p:spPr bwMode="auto">
          <a:xfrm>
            <a:off x="5241700" y="1069979"/>
            <a:ext cx="3354515" cy="491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3GPP evolution and standardization has and perpetuates tremendous value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400" dirty="0" smtClean="0"/>
              <a:t>Roaming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400" dirty="0" smtClean="0"/>
              <a:t>Global Harmonization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400" dirty="0" smtClean="0"/>
              <a:t>Cost Control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Standards are necessary but not sufficient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600" dirty="0" smtClean="0"/>
              <a:t>IMS does not reflect reality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600" dirty="0" smtClean="0"/>
              <a:t>Subscriber policy use cases can not keep up</a:t>
            </a:r>
          </a:p>
          <a:p>
            <a:endParaRPr lang="en-US" sz="1600" dirty="0" smtClean="0"/>
          </a:p>
          <a:p>
            <a:r>
              <a:rPr lang="en-US" sz="1600" dirty="0" smtClean="0"/>
              <a:t>Telco 1.0 &gt;&gt; Telco 2.0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400" dirty="0" smtClean="0"/>
              <a:t>Standardization versus innovation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400" dirty="0" smtClean="0"/>
              <a:t>Lower layers – standardize system architecture</a:t>
            </a:r>
          </a:p>
          <a:p>
            <a:pPr lvl="1" indent="-174625">
              <a:buFont typeface="Wingdings" pitchFamily="2" charset="2"/>
              <a:buChar char="Ø"/>
            </a:pPr>
            <a:r>
              <a:rPr lang="en-US" sz="1400" dirty="0" smtClean="0"/>
              <a:t>Higher layers – standardize approach</a:t>
            </a:r>
          </a:p>
          <a:p>
            <a:pPr lvl="1" indent="-174625">
              <a:buFont typeface="Wingdings" pitchFamily="2" charset="2"/>
              <a:buChar char="Ø"/>
            </a:pPr>
            <a:endParaRPr lang="en-US" sz="1400" dirty="0" smtClean="0"/>
          </a:p>
          <a:p>
            <a:pPr indent="-174625"/>
            <a:r>
              <a:rPr lang="en-US" sz="1600" dirty="0" smtClean="0"/>
              <a:t>Social applications require social networks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AutoShape 2"/>
          <p:cNvSpPr>
            <a:spLocks noChangeArrowheads="1"/>
          </p:cNvSpPr>
          <p:nvPr/>
        </p:nvSpPr>
        <p:spPr bwMode="auto">
          <a:xfrm>
            <a:off x="2673350" y="1284288"/>
            <a:ext cx="3530600" cy="4875212"/>
          </a:xfrm>
          <a:prstGeom prst="bevel">
            <a:avLst>
              <a:gd name="adj" fmla="val 12500"/>
            </a:avLst>
          </a:prstGeom>
          <a:solidFill>
            <a:srgbClr val="00B050"/>
          </a:solidFill>
          <a:ln w="38100" cap="sq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 Black" pitchFamily="34" charset="0"/>
              </a:rPr>
              <a:t>TELCO 1.0</a:t>
            </a:r>
          </a:p>
        </p:txBody>
      </p:sp>
      <p:sp>
        <p:nvSpPr>
          <p:cNvPr id="345090" name="Rectang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cap="none" dirty="0" smtClean="0">
                <a:latin typeface="Arial" charset="0"/>
              </a:rPr>
              <a:t>TODAY'S BUSINESS/ARCHITECTURAL PARADIGM</a:t>
            </a:r>
            <a:endParaRPr sz="1800" cap="none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" name="Left-Right Arrow 61"/>
          <p:cNvSpPr/>
          <p:nvPr/>
        </p:nvSpPr>
        <p:spPr bwMode="auto">
          <a:xfrm>
            <a:off x="2241102" y="1659404"/>
            <a:ext cx="4679124" cy="618152"/>
          </a:xfrm>
          <a:prstGeom prst="leftRightArrow">
            <a:avLst>
              <a:gd name="adj1" fmla="val 50000"/>
              <a:gd name="adj2" fmla="val 80968"/>
            </a:avLst>
          </a:prstGeom>
          <a:solidFill>
            <a:srgbClr val="0055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Times New Roman" pitchFamily="18" charset="0"/>
              </a:rPr>
              <a:t>Over-The-Top Services/Service Revenue</a:t>
            </a:r>
          </a:p>
        </p:txBody>
      </p:sp>
      <p:pic>
        <p:nvPicPr>
          <p:cNvPr id="345097" name="Picture 27" descr="Companylogos2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1778000"/>
            <a:ext cx="10525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8" name="Picture 35" descr="Companylogos2j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2286000"/>
            <a:ext cx="11715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9" name="Picture 40" descr="Companylogos2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0513" y="1611313"/>
            <a:ext cx="2517776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0" name="Picture 36" descr="Companylogos2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5113" y="2411413"/>
            <a:ext cx="9350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1" name="Picture 19" descr="Companylogos2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78025"/>
            <a:ext cx="1397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2" name="Picture 39" descr="Companylogos2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8700"/>
            <a:ext cx="1265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3" name="Picture 21" descr="Companylogos2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675" y="2533650"/>
            <a:ext cx="1117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4" name="Picture 31" descr="Companylogos2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400" y="3384550"/>
            <a:ext cx="1809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5" name="Picture 30" descr="Companylogos2f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353050"/>
            <a:ext cx="16779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6" name="Picture 28" descr="Companylogos2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3213" y="5295900"/>
            <a:ext cx="6905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7" name="Picture 32" descr="Companylogos2h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7313" y="5870575"/>
            <a:ext cx="7953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8" name="Picture 33" descr="Companylogos2i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03788"/>
            <a:ext cx="16779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9" name="Picture 38" descr="mumboslingogametap3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63975"/>
            <a:ext cx="12779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10" name="Picture 41" descr="Rea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92250" y="2968625"/>
            <a:ext cx="7191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11" name="Picture 42" descr="mumboslingogametap1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4975" y="3170238"/>
            <a:ext cx="7143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12" name="Picture 43" descr="mumboslingogametap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62063" y="4149725"/>
            <a:ext cx="946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Oval 91"/>
          <p:cNvSpPr>
            <a:spLocks noChangeArrowheads="1"/>
          </p:cNvSpPr>
          <p:nvPr/>
        </p:nvSpPr>
        <p:spPr bwMode="auto">
          <a:xfrm flipV="1">
            <a:off x="3429000" y="2246313"/>
            <a:ext cx="304800" cy="228600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b="1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45114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5438" y="4586288"/>
            <a:ext cx="806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115" name="Text Box 28"/>
          <p:cNvSpPr txBox="1">
            <a:spLocks noChangeArrowheads="1"/>
          </p:cNvSpPr>
          <p:nvPr/>
        </p:nvSpPr>
        <p:spPr bwMode="auto">
          <a:xfrm>
            <a:off x="6383338" y="1312863"/>
            <a:ext cx="2724150" cy="366712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 u="sng">
                <a:solidFill>
                  <a:schemeClr val="accent1"/>
                </a:solidFill>
                <a:latin typeface="Arial Black" pitchFamily="34" charset="0"/>
              </a:rPr>
              <a:t>Millions of Customers</a:t>
            </a:r>
          </a:p>
        </p:txBody>
      </p:sp>
      <p:sp>
        <p:nvSpPr>
          <p:cNvPr id="345116" name="Text Box 29"/>
          <p:cNvSpPr txBox="1">
            <a:spLocks noChangeArrowheads="1"/>
          </p:cNvSpPr>
          <p:nvPr/>
        </p:nvSpPr>
        <p:spPr bwMode="auto">
          <a:xfrm>
            <a:off x="7124700" y="2347913"/>
            <a:ext cx="1416050" cy="366712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>
                <a:solidFill>
                  <a:schemeClr val="accent1"/>
                </a:solidFill>
                <a:latin typeface="Arial Black" pitchFamily="34" charset="0"/>
              </a:rPr>
              <a:t>Consumers</a:t>
            </a:r>
          </a:p>
        </p:txBody>
      </p:sp>
      <p:sp>
        <p:nvSpPr>
          <p:cNvPr id="345117" name="Text Box 30"/>
          <p:cNvSpPr txBox="1">
            <a:spLocks noChangeArrowheads="1"/>
          </p:cNvSpPr>
          <p:nvPr/>
        </p:nvSpPr>
        <p:spPr bwMode="auto">
          <a:xfrm>
            <a:off x="7543800" y="3238500"/>
            <a:ext cx="577850" cy="366713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>
                <a:solidFill>
                  <a:schemeClr val="accent1"/>
                </a:solidFill>
                <a:latin typeface="Arial Black" pitchFamily="34" charset="0"/>
              </a:rPr>
              <a:t>SMB</a:t>
            </a:r>
          </a:p>
        </p:txBody>
      </p:sp>
      <p:sp>
        <p:nvSpPr>
          <p:cNvPr id="345119" name="Text Box 32"/>
          <p:cNvSpPr txBox="1">
            <a:spLocks noChangeArrowheads="1"/>
          </p:cNvSpPr>
          <p:nvPr/>
        </p:nvSpPr>
        <p:spPr bwMode="auto">
          <a:xfrm>
            <a:off x="7177088" y="4129088"/>
            <a:ext cx="1314450" cy="366712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>
                <a:solidFill>
                  <a:schemeClr val="accent1"/>
                </a:solidFill>
                <a:latin typeface="Arial Black" pitchFamily="34" charset="0"/>
              </a:rPr>
              <a:t>Enterprise</a:t>
            </a:r>
          </a:p>
        </p:txBody>
      </p:sp>
      <p:sp>
        <p:nvSpPr>
          <p:cNvPr id="345120" name="Text Box 33"/>
          <p:cNvSpPr txBox="1">
            <a:spLocks noChangeArrowheads="1"/>
          </p:cNvSpPr>
          <p:nvPr/>
        </p:nvSpPr>
        <p:spPr bwMode="auto">
          <a:xfrm>
            <a:off x="71438" y="1314450"/>
            <a:ext cx="2495550" cy="366713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 u="sng">
                <a:solidFill>
                  <a:schemeClr val="accent1"/>
                </a:solidFill>
                <a:latin typeface="Arial Black" pitchFamily="34" charset="0"/>
              </a:rPr>
              <a:t>Application/Content</a:t>
            </a:r>
          </a:p>
        </p:txBody>
      </p:sp>
      <p:sp>
        <p:nvSpPr>
          <p:cNvPr id="137250" name="AutoShape 34"/>
          <p:cNvSpPr>
            <a:spLocks noChangeArrowheads="1"/>
          </p:cNvSpPr>
          <p:nvPr/>
        </p:nvSpPr>
        <p:spPr bwMode="auto">
          <a:xfrm>
            <a:off x="533400" y="2667000"/>
            <a:ext cx="2114550" cy="27828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>
              <a:alpha val="79999"/>
            </a:srgbClr>
          </a:solidFill>
          <a:ln w="38100" cap="sq" algn="ctr">
            <a:noFill/>
            <a:miter lim="800000"/>
            <a:headEnd/>
            <a:tailEnd/>
          </a:ln>
        </p:spPr>
        <p:txBody>
          <a:bodyPr wrap="none" lIns="9144" rIns="9144" anchor="ctr"/>
          <a:lstStyle/>
          <a:p>
            <a:pPr algn="ctr">
              <a:spcBef>
                <a:spcPct val="5000"/>
              </a:spcBef>
            </a:pPr>
            <a:r>
              <a:rPr lang="en-US" b="1">
                <a:solidFill>
                  <a:schemeClr val="tx2"/>
                </a:solidFill>
              </a:rPr>
              <a:t>COST</a:t>
            </a:r>
          </a:p>
        </p:txBody>
      </p:sp>
      <p:sp>
        <p:nvSpPr>
          <p:cNvPr id="137251" name="AutoShape 35"/>
          <p:cNvSpPr>
            <a:spLocks noChangeArrowheads="1"/>
          </p:cNvSpPr>
          <p:nvPr/>
        </p:nvSpPr>
        <p:spPr bwMode="auto">
          <a:xfrm flipH="1">
            <a:off x="6119813" y="2835492"/>
            <a:ext cx="2114550" cy="1965325"/>
          </a:xfrm>
          <a:prstGeom prst="rightArrow">
            <a:avLst>
              <a:gd name="adj1" fmla="val 50000"/>
              <a:gd name="adj2" fmla="val 26898"/>
            </a:avLst>
          </a:prstGeom>
          <a:solidFill>
            <a:schemeClr val="folHlink">
              <a:alpha val="79999"/>
            </a:schemeClr>
          </a:solidFill>
          <a:ln w="38100" cap="sq" algn="ctr">
            <a:noFill/>
            <a:miter lim="800000"/>
            <a:headEnd/>
            <a:tailEnd/>
          </a:ln>
        </p:spPr>
        <p:txBody>
          <a:bodyPr wrap="none" lIns="9144" rIns="9144" anchor="ctr"/>
          <a:lstStyle/>
          <a:p>
            <a:pPr algn="ctr">
              <a:spcBef>
                <a:spcPct val="5000"/>
              </a:spcBef>
            </a:pPr>
            <a:r>
              <a:rPr lang="en-US" b="1">
                <a:solidFill>
                  <a:schemeClr val="tx2"/>
                </a:solidFill>
              </a:rPr>
              <a:t>REVENUE</a:t>
            </a:r>
          </a:p>
        </p:txBody>
      </p:sp>
      <p:grpSp>
        <p:nvGrpSpPr>
          <p:cNvPr id="2" name="Group 38"/>
          <p:cNvGrpSpPr/>
          <p:nvPr/>
        </p:nvGrpSpPr>
        <p:grpSpPr>
          <a:xfrm>
            <a:off x="3313348" y="2287607"/>
            <a:ext cx="2312900" cy="3352008"/>
            <a:chOff x="-2549568" y="534111"/>
            <a:chExt cx="2312900" cy="3352008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-2549568" y="2863627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Access Layer</a:t>
              </a:r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-2549568" y="1699630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  <a:ea typeface="ＭＳ Ｐゴシック" pitchFamily="34" charset="-128"/>
                </a:rPr>
                <a:t>Service Control &amp; </a:t>
              </a: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Enforcement Layer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-2549568" y="534111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Application Layer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7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0" grpId="0" animBg="1"/>
      <p:bldP spid="137250" grpId="1" animBg="1"/>
      <p:bldP spid="137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AutoShape 2"/>
          <p:cNvSpPr>
            <a:spLocks noChangeArrowheads="1"/>
          </p:cNvSpPr>
          <p:nvPr/>
        </p:nvSpPr>
        <p:spPr bwMode="auto">
          <a:xfrm>
            <a:off x="2673350" y="1284288"/>
            <a:ext cx="3530600" cy="4875212"/>
          </a:xfrm>
          <a:prstGeom prst="bevel">
            <a:avLst>
              <a:gd name="adj" fmla="val 12500"/>
            </a:avLst>
          </a:prstGeom>
          <a:solidFill>
            <a:srgbClr val="00B050"/>
          </a:solidFill>
          <a:ln w="38100" cap="sq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 Black" pitchFamily="34" charset="0"/>
              </a:rPr>
              <a:t>TELCO 2.0</a:t>
            </a:r>
          </a:p>
        </p:txBody>
      </p:sp>
      <p:sp>
        <p:nvSpPr>
          <p:cNvPr id="346114" name="Rectangle 3"/>
          <p:cNvSpPr>
            <a:spLocks noGrp="1"/>
          </p:cNvSpPr>
          <p:nvPr>
            <p:ph type="title"/>
          </p:nvPr>
        </p:nvSpPr>
        <p:spPr bwMode="auto">
          <a:xfrm>
            <a:off x="476250" y="255588"/>
            <a:ext cx="8452597" cy="741362"/>
          </a:xfrm>
        </p:spPr>
        <p:txBody>
          <a:bodyPr/>
          <a:lstStyle/>
          <a:p>
            <a:r>
              <a:rPr cap="none" dirty="0" smtClean="0">
                <a:latin typeface="Arial" charset="0"/>
              </a:rPr>
              <a:t>NEW PARADIGM </a:t>
            </a:r>
            <a:r>
              <a:rPr lang="en-US" cap="none" dirty="0" smtClean="0">
                <a:latin typeface="Arial" charset="0"/>
              </a:rPr>
              <a:t>–</a:t>
            </a:r>
            <a:r>
              <a:rPr cap="none" dirty="0" smtClean="0">
                <a:latin typeface="Arial" charset="0"/>
              </a:rPr>
              <a:t> TRANSACTIONAL VALUE</a:t>
            </a:r>
            <a:br>
              <a:rPr cap="none" dirty="0" smtClean="0">
                <a:latin typeface="Arial" charset="0"/>
              </a:rPr>
            </a:br>
            <a:r>
              <a:rPr sz="1800" cap="none" dirty="0" smtClean="0">
                <a:solidFill>
                  <a:schemeClr val="accent1"/>
                </a:solidFill>
                <a:latin typeface="Arial" charset="0"/>
              </a:rPr>
              <a:t>Insertion In The Economic Value Chain</a:t>
            </a:r>
          </a:p>
        </p:txBody>
      </p:sp>
      <p:pic>
        <p:nvPicPr>
          <p:cNvPr id="346116" name="Picture 27" descr="Companylogos2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1778000"/>
            <a:ext cx="10525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7" name="Picture 35" descr="Companylogos2j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2286000"/>
            <a:ext cx="11715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8" name="Picture 40" descr="Companylogos2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0513" y="1611313"/>
            <a:ext cx="2517776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9" name="Picture 36" descr="Companylogos2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5113" y="2411413"/>
            <a:ext cx="9350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0" name="Picture 19" descr="Companylogos2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78025"/>
            <a:ext cx="1397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1" name="Picture 39" descr="Companylogos2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68700"/>
            <a:ext cx="1265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2" name="Picture 21" descr="Companylogos2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675" y="2533650"/>
            <a:ext cx="1117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3" name="Picture 31" descr="Companylogos2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400" y="3384550"/>
            <a:ext cx="1809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4" name="Picture 30" descr="Companylogos2f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353050"/>
            <a:ext cx="16779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5" name="Picture 28" descr="Companylogos2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3213" y="5295900"/>
            <a:ext cx="6905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6" name="Picture 32" descr="Companylogos2h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7313" y="5870575"/>
            <a:ext cx="7953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7" name="Picture 33" descr="Companylogos2i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03788"/>
            <a:ext cx="16779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8" name="Picture 38" descr="mumboslingogametap3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63975"/>
            <a:ext cx="12779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9" name="Picture 41" descr="Rea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92250" y="2968625"/>
            <a:ext cx="7191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30" name="Picture 42" descr="mumboslingogametap1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4975" y="3170238"/>
            <a:ext cx="7143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31" name="Picture 43" descr="mumboslingogametap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62063" y="4149725"/>
            <a:ext cx="946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Oval 91"/>
          <p:cNvSpPr>
            <a:spLocks noChangeArrowheads="1"/>
          </p:cNvSpPr>
          <p:nvPr/>
        </p:nvSpPr>
        <p:spPr bwMode="auto">
          <a:xfrm flipV="1">
            <a:off x="3429000" y="2246313"/>
            <a:ext cx="304800" cy="228600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b="1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46133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5438" y="4586288"/>
            <a:ext cx="806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34" name="Text Box 26"/>
          <p:cNvSpPr txBox="1">
            <a:spLocks noChangeArrowheads="1"/>
          </p:cNvSpPr>
          <p:nvPr/>
        </p:nvSpPr>
        <p:spPr bwMode="auto">
          <a:xfrm>
            <a:off x="6383338" y="1312863"/>
            <a:ext cx="2724150" cy="366712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 u="sng">
                <a:solidFill>
                  <a:schemeClr val="accent1"/>
                </a:solidFill>
                <a:latin typeface="Arial Black" pitchFamily="34" charset="0"/>
              </a:rPr>
              <a:t>Millions of Customers</a:t>
            </a:r>
          </a:p>
        </p:txBody>
      </p:sp>
      <p:sp>
        <p:nvSpPr>
          <p:cNvPr id="346135" name="Text Box 27"/>
          <p:cNvSpPr txBox="1">
            <a:spLocks noChangeArrowheads="1"/>
          </p:cNvSpPr>
          <p:nvPr/>
        </p:nvSpPr>
        <p:spPr bwMode="auto">
          <a:xfrm>
            <a:off x="7124700" y="2347913"/>
            <a:ext cx="1416050" cy="366712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>
                <a:solidFill>
                  <a:schemeClr val="accent1"/>
                </a:solidFill>
                <a:latin typeface="Arial Black" pitchFamily="34" charset="0"/>
              </a:rPr>
              <a:t>Consumers</a:t>
            </a:r>
          </a:p>
        </p:txBody>
      </p:sp>
      <p:sp>
        <p:nvSpPr>
          <p:cNvPr id="346136" name="Text Box 28"/>
          <p:cNvSpPr txBox="1">
            <a:spLocks noChangeArrowheads="1"/>
          </p:cNvSpPr>
          <p:nvPr/>
        </p:nvSpPr>
        <p:spPr bwMode="auto">
          <a:xfrm>
            <a:off x="7543800" y="3238500"/>
            <a:ext cx="577850" cy="366713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>
                <a:solidFill>
                  <a:schemeClr val="accent1"/>
                </a:solidFill>
                <a:latin typeface="Arial Black" pitchFamily="34" charset="0"/>
              </a:rPr>
              <a:t>SMB</a:t>
            </a:r>
          </a:p>
        </p:txBody>
      </p:sp>
      <p:sp>
        <p:nvSpPr>
          <p:cNvPr id="346137" name="Text Box 29"/>
          <p:cNvSpPr txBox="1">
            <a:spLocks noChangeArrowheads="1"/>
          </p:cNvSpPr>
          <p:nvPr/>
        </p:nvSpPr>
        <p:spPr bwMode="auto">
          <a:xfrm>
            <a:off x="7569200" y="5021263"/>
            <a:ext cx="527050" cy="366712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>
                <a:solidFill>
                  <a:schemeClr val="accent1"/>
                </a:solidFill>
                <a:latin typeface="Arial Black" pitchFamily="34" charset="0"/>
              </a:rPr>
              <a:t>B2B</a:t>
            </a:r>
          </a:p>
        </p:txBody>
      </p:sp>
      <p:sp>
        <p:nvSpPr>
          <p:cNvPr id="346138" name="Text Box 30"/>
          <p:cNvSpPr txBox="1">
            <a:spLocks noChangeArrowheads="1"/>
          </p:cNvSpPr>
          <p:nvPr/>
        </p:nvSpPr>
        <p:spPr bwMode="auto">
          <a:xfrm>
            <a:off x="7177088" y="4129088"/>
            <a:ext cx="1314450" cy="366712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>
                <a:solidFill>
                  <a:schemeClr val="accent1"/>
                </a:solidFill>
                <a:latin typeface="Arial Black" pitchFamily="34" charset="0"/>
              </a:rPr>
              <a:t>Enterprise</a:t>
            </a:r>
          </a:p>
        </p:txBody>
      </p:sp>
      <p:sp>
        <p:nvSpPr>
          <p:cNvPr id="346139" name="Text Box 31"/>
          <p:cNvSpPr txBox="1">
            <a:spLocks noChangeArrowheads="1"/>
          </p:cNvSpPr>
          <p:nvPr/>
        </p:nvSpPr>
        <p:spPr bwMode="auto">
          <a:xfrm>
            <a:off x="71438" y="1314450"/>
            <a:ext cx="2495550" cy="366713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lIns="9144" rIns="9144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 u="sng">
                <a:solidFill>
                  <a:schemeClr val="accent1"/>
                </a:solidFill>
                <a:latin typeface="Arial Black" pitchFamily="34" charset="0"/>
              </a:rPr>
              <a:t>Application/Content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46113" y="1738313"/>
            <a:ext cx="1169987" cy="4371975"/>
            <a:chOff x="407" y="1095"/>
            <a:chExt cx="737" cy="2754"/>
          </a:xfrm>
        </p:grpSpPr>
        <p:sp>
          <p:nvSpPr>
            <p:cNvPr id="346143" name="AutoShape 34"/>
            <p:cNvSpPr>
              <a:spLocks noChangeArrowheads="1"/>
            </p:cNvSpPr>
            <p:nvPr/>
          </p:nvSpPr>
          <p:spPr bwMode="auto">
            <a:xfrm>
              <a:off x="407" y="1095"/>
              <a:ext cx="736" cy="339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8100" cap="sq">
              <a:noFill/>
              <a:miter lim="800000"/>
              <a:headEnd/>
              <a:tailEnd/>
            </a:ln>
          </p:spPr>
          <p:txBody>
            <a:bodyPr wrap="none"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sz="1200" b="1">
                  <a:solidFill>
                    <a:schemeClr val="accent1"/>
                  </a:solidFill>
                </a:rPr>
                <a:t>Advertising</a:t>
              </a:r>
            </a:p>
          </p:txBody>
        </p:sp>
        <p:sp>
          <p:nvSpPr>
            <p:cNvPr id="346144" name="AutoShape 35"/>
            <p:cNvSpPr>
              <a:spLocks noChangeArrowheads="1"/>
            </p:cNvSpPr>
            <p:nvPr/>
          </p:nvSpPr>
          <p:spPr bwMode="auto">
            <a:xfrm>
              <a:off x="407" y="1578"/>
              <a:ext cx="736" cy="339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8100" cap="sq">
              <a:noFill/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sz="1200" b="1">
                  <a:solidFill>
                    <a:schemeClr val="accent1"/>
                  </a:solidFill>
                </a:rPr>
                <a:t>Application Development</a:t>
              </a:r>
            </a:p>
          </p:txBody>
        </p:sp>
        <p:sp>
          <p:nvSpPr>
            <p:cNvPr id="346145" name="AutoShape 36"/>
            <p:cNvSpPr>
              <a:spLocks noChangeArrowheads="1"/>
            </p:cNvSpPr>
            <p:nvPr/>
          </p:nvSpPr>
          <p:spPr bwMode="auto">
            <a:xfrm>
              <a:off x="407" y="2061"/>
              <a:ext cx="736" cy="339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8100" cap="sq">
              <a:noFill/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sz="1200" b="1">
                  <a:solidFill>
                    <a:schemeClr val="accent1"/>
                  </a:solidFill>
                </a:rPr>
                <a:t>Retail</a:t>
              </a:r>
            </a:p>
          </p:txBody>
        </p:sp>
        <p:sp>
          <p:nvSpPr>
            <p:cNvPr id="346146" name="AutoShape 37"/>
            <p:cNvSpPr>
              <a:spLocks noChangeArrowheads="1"/>
            </p:cNvSpPr>
            <p:nvPr/>
          </p:nvSpPr>
          <p:spPr bwMode="auto">
            <a:xfrm>
              <a:off x="408" y="2544"/>
              <a:ext cx="736" cy="339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8100" cap="sq">
              <a:noFill/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sz="1200" b="1">
                  <a:solidFill>
                    <a:schemeClr val="accent1"/>
                  </a:solidFill>
                </a:rPr>
                <a:t>Government</a:t>
              </a:r>
            </a:p>
          </p:txBody>
        </p:sp>
        <p:sp>
          <p:nvSpPr>
            <p:cNvPr id="346147" name="AutoShape 38"/>
            <p:cNvSpPr>
              <a:spLocks noChangeArrowheads="1"/>
            </p:cNvSpPr>
            <p:nvPr/>
          </p:nvSpPr>
          <p:spPr bwMode="auto">
            <a:xfrm>
              <a:off x="408" y="3027"/>
              <a:ext cx="736" cy="339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8100" cap="sq">
              <a:noFill/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sz="1200" b="1">
                  <a:solidFill>
                    <a:schemeClr val="accent1"/>
                  </a:solidFill>
                </a:rPr>
                <a:t>Content</a:t>
              </a:r>
            </a:p>
          </p:txBody>
        </p:sp>
        <p:sp>
          <p:nvSpPr>
            <p:cNvPr id="346148" name="AutoShape 39"/>
            <p:cNvSpPr>
              <a:spLocks noChangeArrowheads="1"/>
            </p:cNvSpPr>
            <p:nvPr/>
          </p:nvSpPr>
          <p:spPr bwMode="auto">
            <a:xfrm>
              <a:off x="407" y="3510"/>
              <a:ext cx="736" cy="339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8100" cap="sq">
              <a:noFill/>
              <a:miter lim="800000"/>
              <a:headEnd/>
              <a:tailEnd/>
            </a:ln>
          </p:spPr>
          <p:txBody>
            <a:bodyPr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sz="1200" b="1">
                  <a:solidFill>
                    <a:schemeClr val="accent1"/>
                  </a:solidFill>
                </a:rPr>
                <a:t>Banking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3313348" y="2287607"/>
            <a:ext cx="2312900" cy="3352008"/>
            <a:chOff x="-2549568" y="534111"/>
            <a:chExt cx="2312900" cy="3352008"/>
          </a:xfrm>
        </p:grpSpPr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>
              <a:off x="-2549568" y="2863627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Access Layer</a:t>
              </a:r>
            </a:p>
          </p:txBody>
        </p:sp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-2549568" y="1699630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  <a:ea typeface="ＭＳ Ｐゴシック" pitchFamily="34" charset="-128"/>
                </a:rPr>
                <a:t>Service Control &amp; </a:t>
              </a: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Enforcement Layer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-2549568" y="534111"/>
              <a:ext cx="2312900" cy="1022492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3810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ea typeface="ＭＳ Ｐゴシック" pitchFamily="34" charset="-128"/>
                </a:rPr>
                <a:t>Application Layer</a:t>
              </a:r>
              <a:endParaRPr lang="en-US" sz="14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555625" y="2495774"/>
            <a:ext cx="7678738" cy="3525099"/>
            <a:chOff x="555625" y="2495774"/>
            <a:chExt cx="7678738" cy="3525099"/>
          </a:xfrm>
        </p:grpSpPr>
        <p:sp>
          <p:nvSpPr>
            <p:cNvPr id="346140" name="AutoShape 32"/>
            <p:cNvSpPr>
              <a:spLocks noChangeArrowheads="1"/>
            </p:cNvSpPr>
            <p:nvPr/>
          </p:nvSpPr>
          <p:spPr bwMode="auto">
            <a:xfrm flipH="1">
              <a:off x="6119813" y="2700322"/>
              <a:ext cx="2114550" cy="1317887"/>
            </a:xfrm>
            <a:prstGeom prst="rightArrow">
              <a:avLst>
                <a:gd name="adj1" fmla="val 50000"/>
                <a:gd name="adj2" fmla="val 29159"/>
              </a:avLst>
            </a:prstGeom>
            <a:solidFill>
              <a:schemeClr val="folHlink">
                <a:alpha val="79999"/>
              </a:schemeClr>
            </a:solidFill>
            <a:ln w="38100" cap="sq" algn="ctr">
              <a:noFill/>
              <a:miter lim="800000"/>
              <a:headEnd/>
              <a:tailEnd/>
            </a:ln>
          </p:spPr>
          <p:txBody>
            <a:bodyPr wrap="none"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b="1">
                  <a:solidFill>
                    <a:schemeClr val="tx2"/>
                  </a:solidFill>
                </a:rPr>
                <a:t>REVENUE</a:t>
              </a:r>
            </a:p>
          </p:txBody>
        </p:sp>
        <p:sp>
          <p:nvSpPr>
            <p:cNvPr id="138280" name="AutoShape 40"/>
            <p:cNvSpPr>
              <a:spLocks noChangeArrowheads="1"/>
            </p:cNvSpPr>
            <p:nvPr/>
          </p:nvSpPr>
          <p:spPr bwMode="auto">
            <a:xfrm>
              <a:off x="555625" y="2495774"/>
              <a:ext cx="2114550" cy="188731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>
                <a:alpha val="79999"/>
              </a:schemeClr>
            </a:solidFill>
            <a:ln w="38100" cap="sq" algn="ctr">
              <a:noFill/>
              <a:miter lim="800000"/>
              <a:headEnd/>
              <a:tailEnd/>
            </a:ln>
          </p:spPr>
          <p:txBody>
            <a:bodyPr wrap="none"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b="1">
                  <a:solidFill>
                    <a:schemeClr val="tx2"/>
                  </a:solidFill>
                </a:rPr>
                <a:t>REVENUE</a:t>
              </a:r>
            </a:p>
          </p:txBody>
        </p:sp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 flipH="1">
              <a:off x="1904104" y="4207948"/>
              <a:ext cx="6299779" cy="1812925"/>
            </a:xfrm>
            <a:prstGeom prst="rightArrow">
              <a:avLst>
                <a:gd name="adj1" fmla="val 50000"/>
                <a:gd name="adj2" fmla="val 29159"/>
              </a:avLst>
            </a:prstGeom>
            <a:solidFill>
              <a:schemeClr val="folHlink">
                <a:alpha val="79999"/>
              </a:schemeClr>
            </a:solidFill>
            <a:ln w="38100" cap="sq" algn="ctr">
              <a:noFill/>
              <a:miter lim="800000"/>
              <a:headEnd/>
              <a:tailEnd/>
            </a:ln>
          </p:spPr>
          <p:txBody>
            <a:bodyPr wrap="none" lIns="9144" rIns="9144" anchor="ctr"/>
            <a:lstStyle/>
            <a:p>
              <a:pPr algn="ctr">
                <a:spcBef>
                  <a:spcPct val="5000"/>
                </a:spcBef>
              </a:pPr>
              <a:r>
                <a:rPr lang="en-US" b="1">
                  <a:solidFill>
                    <a:schemeClr val="tx2"/>
                  </a:solidFill>
                </a:rPr>
                <a:t>REVENUE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/>
          </p:cNvSpPr>
          <p:nvPr>
            <p:ph type="title"/>
          </p:nvPr>
        </p:nvSpPr>
        <p:spPr bwMode="auto">
          <a:xfrm>
            <a:off x="315913" y="244700"/>
            <a:ext cx="8632825" cy="69351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</a:t>
            </a:r>
            <a:r>
              <a:rPr dirty="0" smtClean="0">
                <a:latin typeface="+mj-lt"/>
              </a:rPr>
              <a:t>elco 2.0 requires a smart network</a:t>
            </a:r>
            <a:br>
              <a:rPr dirty="0" smtClean="0">
                <a:latin typeface="+mj-lt"/>
              </a:rPr>
            </a:br>
            <a:r>
              <a:rPr dirty="0" smtClean="0">
                <a:latin typeface="+mj-lt"/>
              </a:rPr>
              <a:t>Impact on Net Neutrality and Privacy</a:t>
            </a:r>
            <a:endParaRPr sz="1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1234" name="Rectangle 3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4953000"/>
          </a:xfrm>
          <a:ln w="28575">
            <a:noFill/>
          </a:ln>
        </p:spPr>
        <p:txBody>
          <a:bodyPr/>
          <a:lstStyle/>
          <a:p>
            <a:pPr>
              <a:lnSpc>
                <a:spcPct val="75000"/>
              </a:lnSpc>
            </a:pPr>
            <a:r>
              <a:rPr sz="1800" dirty="0" smtClean="0">
                <a:latin typeface="Arial" charset="0"/>
              </a:rPr>
              <a:t>Intelligent networks are often characterized as smart pipe (versus dumb pipe)</a:t>
            </a:r>
          </a:p>
          <a:p>
            <a:pPr>
              <a:lnSpc>
                <a:spcPct val="75000"/>
              </a:lnSpc>
            </a:pPr>
            <a:r>
              <a:rPr sz="1800" dirty="0" smtClean="0">
                <a:solidFill>
                  <a:schemeClr val="accent1"/>
                </a:solidFill>
                <a:latin typeface="Arial" charset="0"/>
              </a:rPr>
              <a:t>The smart pipe is not about favoring the Access Provider’s content; it is a network resource management and a security problem </a:t>
            </a:r>
          </a:p>
          <a:p>
            <a:pPr lvl="1">
              <a:lnSpc>
                <a:spcPct val="70000"/>
              </a:lnSpc>
            </a:pPr>
            <a:r>
              <a:rPr sz="1600" dirty="0" smtClean="0">
                <a:solidFill>
                  <a:schemeClr val="accent1"/>
                </a:solidFill>
                <a:latin typeface="Arial" charset="0"/>
              </a:rPr>
              <a:t>Conditioning (not blocking) misbehaving applications (and subscribers) to ensure equal access to all applications</a:t>
            </a:r>
          </a:p>
          <a:p>
            <a:pPr lvl="1">
              <a:lnSpc>
                <a:spcPct val="70000"/>
              </a:lnSpc>
            </a:pPr>
            <a:r>
              <a:rPr sz="1600" dirty="0" smtClean="0">
                <a:solidFill>
                  <a:schemeClr val="accent1"/>
                </a:solidFill>
                <a:latin typeface="Arial" charset="0"/>
              </a:rPr>
              <a:t>2% of subscribers consume 80% of network resources</a:t>
            </a:r>
          </a:p>
          <a:p>
            <a:pPr>
              <a:lnSpc>
                <a:spcPct val="75000"/>
              </a:lnSpc>
            </a:pPr>
            <a:r>
              <a:rPr sz="1800" dirty="0" smtClean="0">
                <a:latin typeface="Arial" charset="0"/>
              </a:rPr>
              <a:t>The Network is the common denominator for which open, efficient, and secure intelligence delivery (BIG DATA) may be supplied to the Application Development/Application Service Provider community</a:t>
            </a:r>
          </a:p>
          <a:p>
            <a:pPr>
              <a:lnSpc>
                <a:spcPct val="75000"/>
              </a:lnSpc>
            </a:pPr>
            <a:r>
              <a:rPr sz="1800" dirty="0" smtClean="0">
                <a:latin typeface="Arial" charset="0"/>
              </a:rPr>
              <a:t>Handset is </a:t>
            </a:r>
            <a:r>
              <a:rPr sz="1800" dirty="0" smtClean="0">
                <a:solidFill>
                  <a:schemeClr val="accent1"/>
                </a:solidFill>
                <a:latin typeface="Arial" charset="0"/>
              </a:rPr>
              <a:t>partly</a:t>
            </a:r>
            <a:r>
              <a:rPr sz="1800" dirty="0" smtClean="0">
                <a:latin typeface="Arial" charset="0"/>
              </a:rPr>
              <a:t> a mobile SP managed device today</a:t>
            </a:r>
          </a:p>
          <a:p>
            <a:pPr lvl="1">
              <a:lnSpc>
                <a:spcPct val="75000"/>
              </a:lnSpc>
            </a:pPr>
            <a:r>
              <a:rPr sz="1600" dirty="0" smtClean="0">
                <a:latin typeface="Arial" charset="0"/>
              </a:rPr>
              <a:t>IP layer to radio layer</a:t>
            </a:r>
          </a:p>
          <a:p>
            <a:pPr lvl="1">
              <a:lnSpc>
                <a:spcPct val="75000"/>
              </a:lnSpc>
            </a:pPr>
            <a:r>
              <a:rPr sz="1600" dirty="0" smtClean="0">
                <a:latin typeface="Arial" charset="0"/>
              </a:rPr>
              <a:t>Application layer is decided by Subscriber</a:t>
            </a:r>
          </a:p>
        </p:txBody>
      </p:sp>
      <p:sp>
        <p:nvSpPr>
          <p:cNvPr id="351235" name="Rectangle 4"/>
          <p:cNvSpPr>
            <a:spLocks noChangeArrowheads="1"/>
          </p:cNvSpPr>
          <p:nvPr/>
        </p:nvSpPr>
        <p:spPr bwMode="auto">
          <a:xfrm>
            <a:off x="-115888" y="3357563"/>
            <a:ext cx="9144001" cy="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51236" name="Group 5"/>
          <p:cNvGrpSpPr>
            <a:grpSpLocks/>
          </p:cNvGrpSpPr>
          <p:nvPr/>
        </p:nvGrpSpPr>
        <p:grpSpPr bwMode="auto">
          <a:xfrm>
            <a:off x="5029200" y="1219200"/>
            <a:ext cx="4114800" cy="5065713"/>
            <a:chOff x="3168" y="768"/>
            <a:chExt cx="2592" cy="3191"/>
          </a:xfrm>
        </p:grpSpPr>
        <p:sp>
          <p:nvSpPr>
            <p:cNvPr id="351237" name="AutoShape 6"/>
            <p:cNvSpPr>
              <a:spLocks noChangeArrowheads="1"/>
            </p:cNvSpPr>
            <p:nvPr/>
          </p:nvSpPr>
          <p:spPr bwMode="auto">
            <a:xfrm rot="4083272" flipH="1">
              <a:off x="3936" y="2304"/>
              <a:ext cx="720" cy="336"/>
            </a:xfrm>
            <a:prstGeom prst="rightArrow">
              <a:avLst>
                <a:gd name="adj1" fmla="val 50000"/>
                <a:gd name="adj2" fmla="val 53571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</a:gradFill>
            <a:ln w="38100" cap="sq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AutoShape 7"/>
            <p:cNvSpPr>
              <a:spLocks noChangeArrowheads="1"/>
            </p:cNvSpPr>
            <p:nvPr/>
          </p:nvSpPr>
          <p:spPr bwMode="auto">
            <a:xfrm rot="-4083272">
              <a:off x="4608" y="2256"/>
              <a:ext cx="720" cy="336"/>
            </a:xfrm>
            <a:prstGeom prst="rightArrow">
              <a:avLst>
                <a:gd name="adj1" fmla="val 50000"/>
                <a:gd name="adj2" fmla="val 53571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</a:gradFill>
            <a:ln w="38100" cap="sq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1239" name="Picture 8" descr="58096_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" y="3648"/>
              <a:ext cx="10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40" name="Picture 9" descr="Palm-p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3456"/>
              <a:ext cx="52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41" name="Picture 10" descr="TMO_MyTouch3G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" y="3600"/>
              <a:ext cx="1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42" name="Picture 11" descr="iph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88" y="3360"/>
              <a:ext cx="23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43" name="Picture 12" descr="clou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8" y="2640"/>
              <a:ext cx="134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44" name="Picture 13" descr="sf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32" y="1296"/>
              <a:ext cx="27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45" name="Picture 14" descr="Boeing747-SFO-98(440)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92" y="1632"/>
              <a:ext cx="28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1246" name="Group 15"/>
            <p:cNvGrpSpPr>
              <a:grpSpLocks/>
            </p:cNvGrpSpPr>
            <p:nvPr/>
          </p:nvGrpSpPr>
          <p:grpSpPr bwMode="auto">
            <a:xfrm>
              <a:off x="4848" y="1344"/>
              <a:ext cx="275" cy="178"/>
              <a:chOff x="4095" y="822"/>
              <a:chExt cx="535" cy="432"/>
            </a:xfrm>
          </p:grpSpPr>
          <p:sp>
            <p:nvSpPr>
              <p:cNvPr id="351260" name="Rectangle 16"/>
              <p:cNvSpPr>
                <a:spLocks noChangeArrowheads="1"/>
              </p:cNvSpPr>
              <p:nvPr/>
            </p:nvSpPr>
            <p:spPr bwMode="auto">
              <a:xfrm>
                <a:off x="4095" y="822"/>
                <a:ext cx="535" cy="432"/>
              </a:xfrm>
              <a:prstGeom prst="rect">
                <a:avLst/>
              </a:prstGeom>
              <a:gradFill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 anchor="ctr"/>
              <a:lstStyle/>
              <a:p>
                <a:endParaRPr lang="en-US"/>
              </a:p>
            </p:txBody>
          </p:sp>
          <p:pic>
            <p:nvPicPr>
              <p:cNvPr id="351261" name="Picture 1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132" y="931"/>
                <a:ext cx="49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1247" name="Text Box 18"/>
            <p:cNvSpPr txBox="1">
              <a:spLocks noChangeArrowheads="1"/>
            </p:cNvSpPr>
            <p:nvPr/>
          </p:nvSpPr>
          <p:spPr bwMode="auto">
            <a:xfrm>
              <a:off x="4608" y="768"/>
              <a:ext cx="1152" cy="527"/>
            </a:xfrm>
            <a:prstGeom prst="rect">
              <a:avLst/>
            </a:prstGeom>
            <a:noFill/>
            <a:ln w="38100" cap="sq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“On-Net”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Managed/Hosted Content</a:t>
              </a:r>
            </a:p>
          </p:txBody>
        </p:sp>
        <p:sp>
          <p:nvSpPr>
            <p:cNvPr id="351248" name="Text Box 19"/>
            <p:cNvSpPr txBox="1">
              <a:spLocks noChangeArrowheads="1"/>
            </p:cNvSpPr>
            <p:nvPr/>
          </p:nvSpPr>
          <p:spPr bwMode="auto">
            <a:xfrm>
              <a:off x="3264" y="768"/>
              <a:ext cx="1152" cy="527"/>
            </a:xfrm>
            <a:prstGeom prst="rect">
              <a:avLst/>
            </a:prstGeom>
            <a:noFill/>
            <a:ln w="38100" cap="sq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“Off-Net”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accent1"/>
                  </a:solidFill>
                </a:rPr>
                <a:t>Over-The Top Content</a:t>
              </a:r>
            </a:p>
          </p:txBody>
        </p:sp>
        <p:pic>
          <p:nvPicPr>
            <p:cNvPr id="351249" name="Picture 20" descr="748x469_tvplayer_040609_mlb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68" y="1296"/>
              <a:ext cx="528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50" name="Picture 21" descr="netflix_log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40" y="1296"/>
              <a:ext cx="6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1251" name="Text Box 22"/>
            <p:cNvSpPr txBox="1">
              <a:spLocks noChangeArrowheads="1"/>
            </p:cNvSpPr>
            <p:nvPr/>
          </p:nvSpPr>
          <p:spPr bwMode="auto">
            <a:xfrm>
              <a:off x="4002" y="2916"/>
              <a:ext cx="480" cy="154"/>
            </a:xfrm>
            <a:prstGeom prst="rect">
              <a:avLst/>
            </a:prstGeom>
            <a:noFill/>
            <a:ln w="38100" cap="sq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i="1">
                  <a:solidFill>
                    <a:schemeClr val="accent1"/>
                  </a:solidFill>
                </a:rPr>
                <a:t>Location</a:t>
              </a:r>
            </a:p>
          </p:txBody>
        </p:sp>
        <p:sp>
          <p:nvSpPr>
            <p:cNvPr id="351252" name="Text Box 23"/>
            <p:cNvSpPr txBox="1">
              <a:spLocks noChangeArrowheads="1"/>
            </p:cNvSpPr>
            <p:nvPr/>
          </p:nvSpPr>
          <p:spPr bwMode="auto">
            <a:xfrm>
              <a:off x="4080" y="3120"/>
              <a:ext cx="480" cy="154"/>
            </a:xfrm>
            <a:prstGeom prst="rect">
              <a:avLst/>
            </a:prstGeom>
            <a:noFill/>
            <a:ln w="38100" cap="sq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i="1">
                  <a:solidFill>
                    <a:schemeClr val="accent1"/>
                  </a:solidFill>
                </a:rPr>
                <a:t>Presence</a:t>
              </a:r>
            </a:p>
          </p:txBody>
        </p:sp>
        <p:pic>
          <p:nvPicPr>
            <p:cNvPr id="351253" name="Picture 24" descr="iphoneapps-300x24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12" y="1776"/>
              <a:ext cx="43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1254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84" y="1584"/>
              <a:ext cx="50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1255" name="Text Box 26"/>
            <p:cNvSpPr txBox="1">
              <a:spLocks noChangeArrowheads="1"/>
            </p:cNvSpPr>
            <p:nvPr/>
          </p:nvSpPr>
          <p:spPr bwMode="auto">
            <a:xfrm>
              <a:off x="4368" y="2784"/>
              <a:ext cx="672" cy="250"/>
            </a:xfrm>
            <a:prstGeom prst="rect">
              <a:avLst/>
            </a:prstGeom>
            <a:noFill/>
            <a:ln w="38100" cap="sq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i="1">
                  <a:solidFill>
                    <a:schemeClr val="accent1"/>
                  </a:solidFill>
                </a:rPr>
                <a:t>Subscriber Profile/Identity</a:t>
              </a:r>
            </a:p>
          </p:txBody>
        </p:sp>
        <p:sp>
          <p:nvSpPr>
            <p:cNvPr id="351256" name="Text Box 27"/>
            <p:cNvSpPr txBox="1">
              <a:spLocks noChangeArrowheads="1"/>
            </p:cNvSpPr>
            <p:nvPr/>
          </p:nvSpPr>
          <p:spPr bwMode="auto">
            <a:xfrm>
              <a:off x="4560" y="3024"/>
              <a:ext cx="672" cy="154"/>
            </a:xfrm>
            <a:prstGeom prst="rect">
              <a:avLst/>
            </a:prstGeom>
            <a:noFill/>
            <a:ln w="38100" cap="sq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i="1">
                  <a:solidFill>
                    <a:schemeClr val="accent1"/>
                  </a:solidFill>
                </a:rPr>
                <a:t>Messaging</a:t>
              </a:r>
            </a:p>
          </p:txBody>
        </p:sp>
        <p:sp>
          <p:nvSpPr>
            <p:cNvPr id="351257" name="Line 28"/>
            <p:cNvSpPr>
              <a:spLocks noChangeShapeType="1"/>
            </p:cNvSpPr>
            <p:nvPr/>
          </p:nvSpPr>
          <p:spPr bwMode="auto">
            <a:xfrm flipV="1">
              <a:off x="4608" y="768"/>
              <a:ext cx="0" cy="15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1258" name="Picture 29" descr="iphone_home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40" y="1824"/>
              <a:ext cx="52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1259" name="Text Box 30"/>
            <p:cNvSpPr txBox="1">
              <a:spLocks noChangeArrowheads="1"/>
            </p:cNvSpPr>
            <p:nvPr/>
          </p:nvSpPr>
          <p:spPr bwMode="auto">
            <a:xfrm>
              <a:off x="4416" y="3168"/>
              <a:ext cx="672" cy="250"/>
            </a:xfrm>
            <a:prstGeom prst="rect">
              <a:avLst/>
            </a:prstGeom>
            <a:noFill/>
            <a:ln w="38100" cap="sq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i="1">
                  <a:solidFill>
                    <a:schemeClr val="accent1"/>
                  </a:solidFill>
                </a:rPr>
                <a:t>Network Profile/Identity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N template design file">
  <a:themeElements>
    <a:clrScheme name="Juniper themes">
      <a:dk1>
        <a:srgbClr val="333333"/>
      </a:dk1>
      <a:lt1>
        <a:srgbClr val="FFFFFF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5D87A1"/>
      </a:hlink>
      <a:folHlink>
        <a:srgbClr val="F79646"/>
      </a:folHlink>
    </a:clrScheme>
    <a:fontScheme name="JuniperTemplate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resenter title">
      <a:srgbClr val="4D4D4D"/>
    </a:custClr>
    <a:custClr name="text title">
      <a:srgbClr val="292929"/>
    </a:custClr>
    <a:custClr name="subtitle blue">
      <a:srgbClr val="5D87A1"/>
    </a:custClr>
    <a:custClr name="axis">
      <a:srgbClr val="807F83"/>
    </a:custClr>
  </a:custClrLst>
</a:theme>
</file>

<file path=ppt/theme/theme2.xml><?xml version="1.0" encoding="utf-8"?>
<a:theme xmlns:a="http://schemas.openxmlformats.org/drawingml/2006/main" name="12_monday light2">
  <a:themeElements>
    <a:clrScheme name="Juniper themes">
      <a:dk1>
        <a:srgbClr val="333333"/>
      </a:dk1>
      <a:lt1>
        <a:srgbClr val="FFFFFF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5D87A1"/>
      </a:hlink>
      <a:folHlink>
        <a:srgbClr val="F79646"/>
      </a:folHlink>
    </a:clrScheme>
    <a:fontScheme name="JuniperTemplate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resenter title">
      <a:srgbClr val="4D4D4D"/>
    </a:custClr>
    <a:custClr name="text title">
      <a:srgbClr val="292929"/>
    </a:custClr>
    <a:custClr name="subtitle blue">
      <a:srgbClr val="5D87A1"/>
    </a:custClr>
    <a:custClr name="axis">
      <a:srgbClr val="807F83"/>
    </a:custClr>
  </a:custClrLst>
</a:theme>
</file>

<file path=ppt/theme/theme3.xml><?xml version="1.0" encoding="utf-8"?>
<a:theme xmlns:a="http://schemas.openxmlformats.org/drawingml/2006/main" name="13_monday light2">
  <a:themeElements>
    <a:clrScheme name="Juniper themes">
      <a:dk1>
        <a:srgbClr val="333333"/>
      </a:dk1>
      <a:lt1>
        <a:srgbClr val="FFFFFF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5D87A1"/>
      </a:hlink>
      <a:folHlink>
        <a:srgbClr val="F79646"/>
      </a:folHlink>
    </a:clrScheme>
    <a:fontScheme name="JuniperTemplate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resenter title">
      <a:srgbClr val="4D4D4D"/>
    </a:custClr>
    <a:custClr name="text title">
      <a:srgbClr val="292929"/>
    </a:custClr>
    <a:custClr name="subtitle blue">
      <a:srgbClr val="5D87A1"/>
    </a:custClr>
    <a:custClr name="axis">
      <a:srgbClr val="807F83"/>
    </a:custClr>
  </a:custClrLst>
</a:theme>
</file>

<file path=ppt/theme/theme4.xml><?xml version="1.0" encoding="utf-8"?>
<a:theme xmlns:a="http://schemas.openxmlformats.org/drawingml/2006/main" name="jn_ppt_template plain">
  <a:themeElements>
    <a:clrScheme name="Juniper Template Colors">
      <a:dk1>
        <a:srgbClr val="4D4D4D"/>
      </a:dk1>
      <a:lt1>
        <a:srgbClr val="FFFFFF"/>
      </a:lt1>
      <a:dk2>
        <a:srgbClr val="F6A01A"/>
      </a:dk2>
      <a:lt2>
        <a:srgbClr val="000000"/>
      </a:lt2>
      <a:accent1>
        <a:srgbClr val="F26649"/>
      </a:accent1>
      <a:accent2>
        <a:srgbClr val="BABCBE"/>
      </a:accent2>
      <a:accent3>
        <a:srgbClr val="0067AC"/>
      </a:accent3>
      <a:accent4>
        <a:srgbClr val="B4D88B"/>
      </a:accent4>
      <a:accent5>
        <a:srgbClr val="7EB0CC"/>
      </a:accent5>
      <a:accent6>
        <a:srgbClr val="807F83"/>
      </a:accent6>
      <a:hlink>
        <a:srgbClr val="0067AC"/>
      </a:hlink>
      <a:folHlink>
        <a:srgbClr val="B4D88B"/>
      </a:folHlink>
    </a:clrScheme>
    <a:fontScheme name="Juniper Master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7E1D5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5746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7E1D5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5746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uniper Master 1">
        <a:dk1>
          <a:srgbClr val="000000"/>
        </a:dk1>
        <a:lt1>
          <a:srgbClr val="FFFFFF"/>
        </a:lt1>
        <a:dk2>
          <a:srgbClr val="F6A01A"/>
        </a:dk2>
        <a:lt2>
          <a:srgbClr val="002850"/>
        </a:lt2>
        <a:accent1>
          <a:srgbClr val="F26649"/>
        </a:accent1>
        <a:accent2>
          <a:srgbClr val="BABCBE"/>
        </a:accent2>
        <a:accent3>
          <a:srgbClr val="FFFFFF"/>
        </a:accent3>
        <a:accent4>
          <a:srgbClr val="000000"/>
        </a:accent4>
        <a:accent5>
          <a:srgbClr val="F7B8B1"/>
        </a:accent5>
        <a:accent6>
          <a:srgbClr val="A8AAAC"/>
        </a:accent6>
        <a:hlink>
          <a:srgbClr val="0067AC"/>
        </a:hlink>
        <a:folHlink>
          <a:srgbClr val="B4D8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9080</TotalTime>
  <Words>1681</Words>
  <Application>Microsoft Office PowerPoint</Application>
  <PresentationFormat>On-screen Show (4:3)</PresentationFormat>
  <Paragraphs>417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JN template design file</vt:lpstr>
      <vt:lpstr>12_monday light2</vt:lpstr>
      <vt:lpstr>13_monday light2</vt:lpstr>
      <vt:lpstr>jn_ppt_template plain</vt:lpstr>
      <vt:lpstr>Worksheet</vt:lpstr>
      <vt:lpstr>Building the Next Generation Mobile Network  Vision &amp; Blue Print  Towards a SMART Broadband Caribbean Community</vt:lpstr>
      <vt:lpstr>agenda</vt:lpstr>
      <vt:lpstr>MOBILE SP SERVICE PARADIGM TODAY’S CHALLENGES CENTERED ON OPTIMIZATION</vt:lpstr>
      <vt:lpstr>The mobile sp conundrum – Bigger picture</vt:lpstr>
      <vt:lpstr>The mobile sp conundrum – Bigger picture</vt:lpstr>
      <vt:lpstr>Mobile architectural thinking must shift</vt:lpstr>
      <vt:lpstr>TODAY'S BUSINESS/ARCHITECTURAL PARADIGM</vt:lpstr>
      <vt:lpstr>NEW PARADIGM – TRANSACTIONAL VALUE Insertion In The Economic Value Chain</vt:lpstr>
      <vt:lpstr>Telco 2.0 requires a smart network Impact on Net Neutrality and Privacy</vt:lpstr>
      <vt:lpstr>How Do we make it work? Software defined networking (SDN) is key</vt:lpstr>
      <vt:lpstr>Mobile network vision simplification, flexibility, &amp; automation</vt:lpstr>
      <vt:lpstr>consequences on business dynamics of organizational segmentation</vt:lpstr>
      <vt:lpstr>New organizational process</vt:lpstr>
      <vt:lpstr>How do you create revenue instead of just carrying traffic?</vt:lpstr>
      <vt:lpstr>Requirement: Better Consumer Segmentation</vt:lpstr>
      <vt:lpstr>APIs are building blocks for digital services</vt:lpstr>
      <vt:lpstr>M2M service Growth Market Breakdown</vt:lpstr>
      <vt:lpstr>There’s a ‘disconnect’ in the telecom industry when thinking about sdn*</vt:lpstr>
      <vt:lpstr>Key takeaways toward a smarter broadband Caribbean</vt:lpstr>
      <vt:lpstr>Slide 20</vt:lpstr>
      <vt:lpstr>Personalization use cases what operators do today</vt:lpstr>
      <vt:lpstr>Network design must transform to 21st century norms</vt:lpstr>
      <vt:lpstr>DIGITAL ECONOMY FOUNDED ON COMPUTE &amp; COMMUNICATIONS EXAMPLE - THE VALUE OF THE NETWORK HAS CHANGED</vt:lpstr>
      <vt:lpstr>what does it take to make it work</vt:lpstr>
      <vt:lpstr>Machine to Machine Vertical Breakdown</vt:lpstr>
    </vt:vector>
  </TitlesOfParts>
  <Company>Juniper Networks,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lnoonan</dc:creator>
  <cp:lastModifiedBy>Vince Spinelli</cp:lastModifiedBy>
  <cp:revision>332</cp:revision>
  <dcterms:created xsi:type="dcterms:W3CDTF">2010-01-19T22:07:57Z</dcterms:created>
  <dcterms:modified xsi:type="dcterms:W3CDTF">2013-07-17T10:10:52Z</dcterms:modified>
</cp:coreProperties>
</file>