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5" r:id="rId3"/>
    <p:sldId id="271" r:id="rId4"/>
    <p:sldId id="272" r:id="rId5"/>
    <p:sldId id="274" r:id="rId6"/>
    <p:sldId id="275" r:id="rId7"/>
    <p:sldId id="266" r:id="rId8"/>
    <p:sldId id="270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358"/>
    <a:srgbClr val="8D6191"/>
    <a:srgbClr val="04968A"/>
    <a:srgbClr val="FAD817"/>
    <a:srgbClr val="0097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0CF58-3F62-4181-8A4E-CA256A4C619A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7CD39-C046-4267-B204-B4E6770E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19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CD39-C046-4267-B204-B4E6770E36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55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CD39-C046-4267-B204-B4E6770E36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6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CD39-C046-4267-B204-B4E6770E36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46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35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070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609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341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03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91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312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611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699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492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0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7718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7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986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61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61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61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639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70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521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929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822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951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0190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137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18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660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53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693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074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077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Lime LOGO3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5" t="18520" r="7949" b="25227"/>
          <a:stretch/>
        </p:blipFill>
        <p:spPr>
          <a:xfrm>
            <a:off x="7564694" y="5633550"/>
            <a:ext cx="1579306" cy="9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861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17C7-683B-9046-A937-97861AA3F83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ACC5-C43D-9943-A3A9-54D2E513C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5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7" r:id="rId4"/>
    <p:sldLayoutId id="214748367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5" r:id="rId12"/>
    <p:sldLayoutId id="2147483666" r:id="rId13"/>
    <p:sldLayoutId id="2147483667" r:id="rId14"/>
    <p:sldLayoutId id="2147483668" r:id="rId15"/>
    <p:sldLayoutId id="2147483651" r:id="rId16"/>
    <p:sldLayoutId id="2147483679" r:id="rId17"/>
    <p:sldLayoutId id="2147483680" r:id="rId18"/>
    <p:sldLayoutId id="2147483681" r:id="rId19"/>
    <p:sldLayoutId id="2147483682" r:id="rId20"/>
    <p:sldLayoutId id="2147483662" r:id="rId21"/>
    <p:sldLayoutId id="2147483663" r:id="rId22"/>
    <p:sldLayoutId id="2147483664" r:id="rId23"/>
    <p:sldLayoutId id="2147483652" r:id="rId24"/>
    <p:sldLayoutId id="2147483653" r:id="rId25"/>
    <p:sldLayoutId id="2147483654" r:id="rId26"/>
    <p:sldLayoutId id="2147483655" r:id="rId27"/>
    <p:sldLayoutId id="2147483656" r:id="rId28"/>
    <p:sldLayoutId id="2147483657" r:id="rId29"/>
    <p:sldLayoutId id="2147483658" r:id="rId30"/>
    <p:sldLayoutId id="2147483659" r:id="rId3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Officina Serif ITC TT-Bold"/>
          <a:ea typeface="+mj-ea"/>
          <a:cs typeface="Officina Serif ITC TT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Officina Serif ITC TT-Book"/>
          <a:ea typeface="+mn-ea"/>
          <a:cs typeface="Officina Serif ITC TT-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fficina Serif ITC TT-Book"/>
          <a:ea typeface="+mn-ea"/>
          <a:cs typeface="Officina Serif ITC TT-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Officina Serif ITC TT-Book"/>
          <a:ea typeface="+mn-ea"/>
          <a:cs typeface="Officina Serif ITC TT-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fficina Serif ITC TT-Book"/>
          <a:ea typeface="+mn-ea"/>
          <a:cs typeface="Officina Serif ITC TT-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fficina Serif ITC TT-Book"/>
          <a:ea typeface="+mn-ea"/>
          <a:cs typeface="Officina Serif ITC TT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200" y="1556804"/>
            <a:ext cx="663972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Creating the Right Investment Climate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Matching Regulation to	Reality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200" y="2867778"/>
            <a:ext cx="6302800" cy="1752600"/>
          </a:xfrm>
        </p:spPr>
        <p:txBody>
          <a:bodyPr>
            <a:normAutofit/>
          </a:bodyPr>
          <a:lstStyle/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Chris </a:t>
            </a:r>
            <a:r>
              <a:rPr lang="en-US" sz="1600" dirty="0" err="1" smtClean="0"/>
              <a:t>Dehring</a:t>
            </a:r>
            <a:r>
              <a:rPr lang="en-US" sz="1600" dirty="0" smtClean="0"/>
              <a:t> </a:t>
            </a:r>
            <a:endParaRPr lang="en-US" sz="1600" dirty="0" smtClean="0">
              <a:latin typeface="Officina Serif ITC TT-Book"/>
              <a:cs typeface="Officina Serif ITC TT-Book"/>
            </a:endParaRPr>
          </a:p>
          <a:p>
            <a:pPr algn="l"/>
            <a:r>
              <a:rPr lang="en-US" sz="1600" dirty="0" smtClean="0">
                <a:latin typeface="Officina Serif ITC TT-Book"/>
                <a:cs typeface="Officina Serif ITC TT-Book"/>
              </a:rPr>
              <a:t>July 16, 2013</a:t>
            </a:r>
          </a:p>
        </p:txBody>
      </p:sp>
      <p:pic>
        <p:nvPicPr>
          <p:cNvPr id="4" name="Picture 3" descr="Lime LOGO FIN P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5692" y="3903999"/>
            <a:ext cx="2768308" cy="17345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21093"/>
            <a:ext cx="2286000" cy="336907"/>
          </a:xfrm>
          <a:prstGeom prst="rect">
            <a:avLst/>
          </a:prstGeom>
          <a:solidFill>
            <a:srgbClr val="FAD8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6521093"/>
            <a:ext cx="2286000" cy="336907"/>
          </a:xfrm>
          <a:prstGeom prst="rect">
            <a:avLst/>
          </a:prstGeom>
          <a:solidFill>
            <a:srgbClr val="0496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6521093"/>
            <a:ext cx="2286000" cy="336907"/>
          </a:xfrm>
          <a:prstGeom prst="rect">
            <a:avLst/>
          </a:prstGeom>
          <a:solidFill>
            <a:srgbClr val="8D6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6521093"/>
            <a:ext cx="2286000" cy="336907"/>
          </a:xfrm>
          <a:prstGeom prst="rect">
            <a:avLst/>
          </a:prstGeom>
          <a:solidFill>
            <a:srgbClr val="CC035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4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Regulators need to review regulatory framework to align with market realities.</a:t>
            </a:r>
          </a:p>
          <a:p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For most Caribbean countries, the regulatory framework was designed 10 years ago and has not kept pace with market changes.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/>
              <a:t>Misalignment damages </a:t>
            </a:r>
            <a:r>
              <a:rPr lang="en-US" dirty="0" smtClean="0"/>
              <a:t>competition and discourages investment.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Investment encouraged with evidence based alignment.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recent experience of Jamaican MTRs is </a:t>
            </a:r>
            <a:r>
              <a:rPr lang="en-US" dirty="0" err="1" smtClean="0"/>
              <a:t>salutory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1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Mobile Termination Rates (MTRs)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Rates that Mobile Operators charge other operators to send a call to a customer on their network. That is the rate to terminate the call on their network.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/>
              <a:t>Input into retail rate charged to the customer in the Calling Party Pay (CPP) regime which dominates in the Caribbean.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Each provider dominant on its own network for termination of call. No alternative to reach customer but to terminate on that network.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Rates therefore set </a:t>
            </a:r>
            <a:r>
              <a:rPr lang="en-US" dirty="0"/>
              <a:t>by regulators based on costs to provide the termination service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9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Misalignment undermined competition in Jamaica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Regulatory framework set in early years to support transition from monopoly to competition. Right in the early years but the market evolved.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MTRs remained high in Jamaica for many years at US$0.094 (average rate J$8.42).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Result </a:t>
            </a:r>
            <a:r>
              <a:rPr lang="en-US" dirty="0"/>
              <a:t>was: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Fixed network effectively subsidized the mobile network. Less and less revenues to reinvest in network.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Creation and reinforcement of a dominant but unregulated provider. Other providers unable to compete.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Claro exits market.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Policymakers failed to recognize that misaligned regulatory environment was threatening the very viability of competition in Jamaica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1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Jamaica fixed </a:t>
            </a:r>
            <a:r>
              <a:rPr lang="en-US" dirty="0"/>
              <a:t>i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Evidence based policymaking prevailed.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Telecommunications Act 2000 amended 2012. Strengthened power of OUR to set interim wholesale and retail rates.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Interim MTR of J$5.00 (US$0.05) per minute effective 15 July 2012. </a:t>
            </a:r>
            <a:r>
              <a:rPr lang="en-US" b="1" dirty="0" smtClean="0">
                <a:solidFill>
                  <a:srgbClr val="FF0000"/>
                </a:solidFill>
              </a:rPr>
              <a:t>Approximately 50% reduction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Final MTR of J$1.10 (US$0.01) per minute effective 1 July 2013 for five (5) years. </a:t>
            </a:r>
            <a:r>
              <a:rPr lang="en-US" b="1" dirty="0" smtClean="0">
                <a:solidFill>
                  <a:srgbClr val="FF0000"/>
                </a:solidFill>
              </a:rPr>
              <a:t>80% decrease on interim rate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8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Customers now enjoy historic low mobile calling rates in Jamaica.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LIME’s J$2.99 </a:t>
            </a:r>
            <a:r>
              <a:rPr lang="en-US" dirty="0" smtClean="0"/>
              <a:t>per second default plan – any network, anytime and frequently called overseas markets.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64%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plunge in retail rates.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Market more competitive – other providers forced to improve prices and services to customers.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Yet one issue remains to be resolved – cross-net calling rates.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from Jamaican experience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077731"/>
              </p:ext>
            </p:extLst>
          </p:nvPr>
        </p:nvGraphicFramePr>
        <p:xfrm>
          <a:off x="984739" y="1396998"/>
          <a:ext cx="7264958" cy="40438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4454"/>
                <a:gridCol w="3620504"/>
              </a:tblGrid>
              <a:tr h="6681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MTR</a:t>
                      </a:r>
                      <a:r>
                        <a:rPr lang="en-US" baseline="0" dirty="0" smtClean="0"/>
                        <a:t> (USD)</a:t>
                      </a:r>
                      <a:endParaRPr lang="en-US" dirty="0"/>
                    </a:p>
                  </a:txBody>
                  <a:tcPr/>
                </a:tc>
              </a:tr>
              <a:tr h="6981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ECTEL Average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			0.093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3055">
                <a:tc>
                  <a:txBody>
                    <a:bodyPr/>
                    <a:lstStyle/>
                    <a:p>
                      <a:r>
                        <a:rPr lang="en-US" dirty="0" smtClean="0"/>
                        <a:t>BVI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			0.05</a:t>
                      </a:r>
                      <a:endParaRPr lang="en-US" dirty="0"/>
                    </a:p>
                  </a:txBody>
                  <a:tcPr/>
                </a:tc>
              </a:tr>
              <a:tr h="668169">
                <a:tc>
                  <a:txBody>
                    <a:bodyPr/>
                    <a:lstStyle/>
                    <a:p>
                      <a:r>
                        <a:rPr lang="en-US" dirty="0" smtClean="0"/>
                        <a:t>Anguilla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			0.037</a:t>
                      </a:r>
                      <a:endParaRPr lang="en-US" dirty="0"/>
                    </a:p>
                  </a:txBody>
                  <a:tcPr/>
                </a:tc>
              </a:tr>
              <a:tr h="668169">
                <a:tc>
                  <a:txBody>
                    <a:bodyPr/>
                    <a:lstStyle/>
                    <a:p>
                      <a:r>
                        <a:rPr lang="en-US" dirty="0" smtClean="0"/>
                        <a:t>Cayman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			0.035</a:t>
                      </a:r>
                      <a:endParaRPr lang="en-US" dirty="0"/>
                    </a:p>
                  </a:txBody>
                  <a:tcPr/>
                </a:tc>
              </a:tr>
              <a:tr h="668169">
                <a:tc>
                  <a:txBody>
                    <a:bodyPr/>
                    <a:lstStyle/>
                    <a:p>
                      <a:r>
                        <a:rPr lang="en-US" dirty="0" smtClean="0"/>
                        <a:t>Jamaica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			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45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Situation in ECTEL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ECTEL obliged by statute to keep MTRs cost-oriented.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Current MTRs based on cost data that is 6-7 years out of date.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Regional benchmarks use more recent cost data and show lower MTRs.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ECTEL has not accepted there is misalignment and has no known plans to review cost-orientation.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Heed the example of Jamaica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67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Regulators need to review regulatory framework to align with market realities.</a:t>
            </a:r>
          </a:p>
          <a:p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For most Caribbean countries, the regulatory framework was designed 10 years ago and has not kept pace with market changes.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/>
              <a:t>Misalignment damages </a:t>
            </a:r>
            <a:r>
              <a:rPr lang="en-US" dirty="0" smtClean="0"/>
              <a:t>competition and discourages investment.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Investment encouraged with evidence based alignment.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recent experience of Jamaican MTRs is </a:t>
            </a:r>
            <a:r>
              <a:rPr lang="en-US" dirty="0" err="1" smtClean="0"/>
              <a:t>salutory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6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IME Colour Palett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FAD928"/>
      </a:accent1>
      <a:accent2>
        <a:srgbClr val="04968A"/>
      </a:accent2>
      <a:accent3>
        <a:srgbClr val="8B6291"/>
      </a:accent3>
      <a:accent4>
        <a:srgbClr val="C51859"/>
      </a:accent4>
      <a:accent5>
        <a:srgbClr val="BFD54C"/>
      </a:accent5>
      <a:accent6>
        <a:srgbClr val="43AFD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541</Words>
  <Application>Microsoft Office PowerPoint</Application>
  <PresentationFormat>On-screen Show (4:3)</PresentationFormat>
  <Paragraphs>97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the Right Investment Climate  Matching Regulation to Reality</vt:lpstr>
      <vt:lpstr>Summary</vt:lpstr>
      <vt:lpstr>What are Mobile Termination Rates (MTRs)</vt:lpstr>
      <vt:lpstr>Misalignment undermined competition in Jamaica</vt:lpstr>
      <vt:lpstr>Jamaica fixed it</vt:lpstr>
      <vt:lpstr>The Results</vt:lpstr>
      <vt:lpstr>Learning from Jamaican experience</vt:lpstr>
      <vt:lpstr>The Situation in ECTEL</vt:lpstr>
      <vt:lpstr>Summary</vt:lpstr>
    </vt:vector>
  </TitlesOfParts>
  <Company>Mc Cann Erickson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Stephen Look Tong</dc:creator>
  <cp:lastModifiedBy>Teresa</cp:lastModifiedBy>
  <cp:revision>54</cp:revision>
  <dcterms:created xsi:type="dcterms:W3CDTF">2012-09-03T13:48:10Z</dcterms:created>
  <dcterms:modified xsi:type="dcterms:W3CDTF">2013-07-16T01:52:48Z</dcterms:modified>
</cp:coreProperties>
</file>