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Y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6A5B41-A7FD-1847-BD64-83B99B0C8532}" type="datetimeFigureOut">
              <a:rPr lang="es-ES_tradnl" smtClean="0"/>
              <a:t>16/07/2013</a:t>
            </a:fld>
            <a:endParaRPr lang="es-UY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UY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Y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2B4B2A-B62D-8E4D-AF20-8754346A142A}" type="slidenum">
              <a:rPr lang="es-UY" smtClean="0"/>
              <a:t>‹#›</a:t>
            </a:fld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393200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U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B4B2A-B62D-8E4D-AF20-8754346A142A}" type="slidenum">
              <a:rPr lang="es-UY" smtClean="0"/>
              <a:t>9</a:t>
            </a:fld>
            <a:endParaRPr lang="es-UY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2708919"/>
            <a:ext cx="7846640" cy="2160241"/>
          </a:xfrm>
        </p:spPr>
        <p:txBody>
          <a:bodyPr>
            <a:normAutofit/>
          </a:bodyPr>
          <a:lstStyle>
            <a:lvl1pPr algn="l">
              <a:defRPr sz="3200" b="0">
                <a:latin typeface="Georgia" pitchFamily="18" charset="0"/>
              </a:defRPr>
            </a:lvl1pPr>
          </a:lstStyle>
          <a:p>
            <a:r>
              <a:rPr lang="es-ES_tradnl" smtClean="0"/>
              <a:t>Clic para editar título</a:t>
            </a:r>
            <a:endParaRPr lang="es-UY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5013176"/>
            <a:ext cx="7848872" cy="1368152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UY" dirty="0"/>
          </a:p>
        </p:txBody>
      </p:sp>
      <p:pic>
        <p:nvPicPr>
          <p:cNvPr id="2050" name="Picture 2" descr="C:\Users\Martin Mañana\Desktop\lacnic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692696"/>
            <a:ext cx="3438193" cy="186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0340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rtin Mañana\Desktop\lacnic-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6814" y="6237312"/>
            <a:ext cx="952423" cy="515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1" y="274638"/>
            <a:ext cx="8819725" cy="922114"/>
          </a:xfrm>
        </p:spPr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3" y="1412776"/>
            <a:ext cx="8819724" cy="4752528"/>
          </a:xfrm>
        </p:spPr>
        <p:txBody>
          <a:bodyPr/>
          <a:lstStyle>
            <a:lvl1pPr>
              <a:defRPr sz="2800"/>
            </a:lvl1pPr>
            <a:lvl2pPr>
              <a:defRPr sz="2400" b="1"/>
            </a:lvl2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137603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alphaModFix amt="2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4FADF-A70F-9144-A8D7-C606D4600052}" type="datetimeFigureOut">
              <a:rPr lang="es-ES_tradnl" smtClean="0"/>
              <a:t>16/07/2013</a:t>
            </a:fld>
            <a:endParaRPr lang="es-U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5D2DC-22E6-144B-8DA1-792F4A754896}" type="slidenum">
              <a:rPr lang="es-UY" smtClean="0"/>
              <a:t>‹#›</a:t>
            </a:fld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166498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ogramafrida.ne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2645419"/>
            <a:ext cx="7846640" cy="2160241"/>
          </a:xfrm>
        </p:spPr>
        <p:txBody>
          <a:bodyPr>
            <a:normAutofit/>
          </a:bodyPr>
          <a:lstStyle/>
          <a:p>
            <a:r>
              <a:rPr lang="es-UY" dirty="0" smtClean="0"/>
              <a:t>LACNIC</a:t>
            </a:r>
            <a:br>
              <a:rPr lang="es-UY" dirty="0" smtClean="0"/>
            </a:br>
            <a:r>
              <a:rPr lang="es-UY" dirty="0" smtClean="0"/>
              <a:t>Impacting development in the region</a:t>
            </a:r>
            <a:endParaRPr lang="es-UY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74700" y="4203700"/>
            <a:ext cx="7073900" cy="2336800"/>
          </a:xfrm>
        </p:spPr>
        <p:txBody>
          <a:bodyPr>
            <a:normAutofit fontScale="92500" lnSpcReduction="10000"/>
          </a:bodyPr>
          <a:lstStyle/>
          <a:p>
            <a:endParaRPr lang="es-UY" dirty="0" smtClean="0"/>
          </a:p>
          <a:p>
            <a:r>
              <a:rPr lang="es-UY" dirty="0" smtClean="0"/>
              <a:t>@raulecheberria</a:t>
            </a:r>
          </a:p>
          <a:p>
            <a:endParaRPr lang="es-UY" dirty="0" smtClean="0"/>
          </a:p>
          <a:p>
            <a:endParaRPr lang="es-UY" dirty="0" smtClean="0"/>
          </a:p>
          <a:p>
            <a:pPr algn="r"/>
            <a:r>
              <a:rPr lang="es-UY" dirty="0" smtClean="0"/>
              <a:t>CANTO 29th Annual General Meeting</a:t>
            </a:r>
          </a:p>
          <a:p>
            <a:pPr algn="r"/>
            <a:r>
              <a:rPr lang="es-UY" dirty="0" smtClean="0"/>
              <a:t>Aruba</a:t>
            </a:r>
          </a:p>
          <a:p>
            <a:endParaRPr lang="es-UY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LACNIC Security Strategy</a:t>
            </a:r>
            <a:endParaRPr lang="es-UY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 smtClean="0"/>
              <a:t>Working for a Secure and Stable Internet is part of LACNIC’s Vision and Mision.</a:t>
            </a:r>
          </a:p>
          <a:p>
            <a:r>
              <a:rPr lang="es-UY" dirty="0" smtClean="0"/>
              <a:t>We see security and stability as strongly interrelated concepts.</a:t>
            </a:r>
          </a:p>
          <a:p>
            <a:r>
              <a:rPr lang="es-UY" dirty="0" smtClean="0"/>
              <a:t>Long tradition of LACNIC working on those matters:</a:t>
            </a:r>
          </a:p>
          <a:p>
            <a:pPr lvl="1"/>
            <a:r>
              <a:rPr lang="es-UY" dirty="0" smtClean="0"/>
              <a:t>DNSSEC, RPKI, LAC-SEC Regional Security forum, training, promotion of CSIRTs, root servers.</a:t>
            </a:r>
          </a:p>
          <a:p>
            <a:endParaRPr lang="es-UY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err="1" smtClean="0"/>
              <a:t>Main</a:t>
            </a:r>
            <a:r>
              <a:rPr lang="es-UY" dirty="0" smtClean="0"/>
              <a:t> </a:t>
            </a:r>
            <a:r>
              <a:rPr lang="es-UY" dirty="0" err="1" smtClean="0"/>
              <a:t>pillars</a:t>
            </a:r>
            <a:endParaRPr lang="es-UY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 smtClean="0"/>
              <a:t>LACNIC’s strategy on Security and Stability is based on four </a:t>
            </a:r>
            <a:r>
              <a:rPr lang="es-UY" dirty="0" err="1" smtClean="0"/>
              <a:t>main</a:t>
            </a:r>
            <a:r>
              <a:rPr lang="es-UY" dirty="0" smtClean="0"/>
              <a:t> </a:t>
            </a:r>
            <a:r>
              <a:rPr lang="es-UY" dirty="0" err="1" smtClean="0"/>
              <a:t>pillars</a:t>
            </a:r>
            <a:r>
              <a:rPr lang="es-UY" dirty="0" smtClean="0"/>
              <a:t>:</a:t>
            </a:r>
            <a:endParaRPr lang="es-UY" dirty="0" smtClean="0"/>
          </a:p>
          <a:p>
            <a:pPr lvl="1"/>
            <a:r>
              <a:rPr lang="es-UY" dirty="0" smtClean="0"/>
              <a:t>Capacity building</a:t>
            </a:r>
          </a:p>
          <a:p>
            <a:pPr lvl="1"/>
            <a:r>
              <a:rPr lang="es-UY" dirty="0" smtClean="0"/>
              <a:t>Internet critical infrastructure strengthening</a:t>
            </a:r>
          </a:p>
          <a:p>
            <a:pPr lvl="1"/>
            <a:r>
              <a:rPr lang="es-UY" dirty="0" smtClean="0"/>
              <a:t>Research, cooperation and dissemination. </a:t>
            </a:r>
          </a:p>
          <a:p>
            <a:pPr lvl="1"/>
            <a:r>
              <a:rPr lang="es-UY" dirty="0" smtClean="0"/>
              <a:t>Cooperation for public policies discussion and development</a:t>
            </a:r>
          </a:p>
          <a:p>
            <a:endParaRPr lang="es-UY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Next LACNIC meeting</a:t>
            </a:r>
            <a:endParaRPr lang="es-UY" dirty="0"/>
          </a:p>
        </p:txBody>
      </p:sp>
      <p:pic>
        <p:nvPicPr>
          <p:cNvPr id="5" name="Imagen 4" descr="lacnic20-promo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83400" cy="516255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1" y="5331422"/>
            <a:ext cx="9453328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2400" dirty="0" smtClean="0"/>
              <a:t>Come, join us, become a participant of LACNIC community and help us in the adventure of making the Internet impact the human, social and economic development of the Caribbean and Latinamerica.</a:t>
            </a:r>
            <a:endParaRPr lang="es-UY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s-UY" sz="3600" dirty="0" smtClean="0"/>
              <a:t>Thank you!</a:t>
            </a:r>
          </a:p>
          <a:p>
            <a:pPr algn="ctr">
              <a:buNone/>
            </a:pPr>
            <a:r>
              <a:rPr lang="es-UY" sz="3600" dirty="0" smtClean="0"/>
              <a:t>Gracias!</a:t>
            </a:r>
          </a:p>
          <a:p>
            <a:pPr algn="ctr">
              <a:buNone/>
            </a:pPr>
            <a:r>
              <a:rPr lang="es-UY" sz="3600" dirty="0" smtClean="0"/>
              <a:t>Mahsa Danki!</a:t>
            </a:r>
          </a:p>
          <a:p>
            <a:pPr algn="ctr">
              <a:buNone/>
            </a:pPr>
            <a:endParaRPr lang="es-UY" sz="3600" dirty="0" smtClean="0"/>
          </a:p>
          <a:p>
            <a:pPr algn="ctr">
              <a:buNone/>
            </a:pPr>
            <a:endParaRPr lang="es-UY" sz="3600" dirty="0" smtClean="0"/>
          </a:p>
          <a:p>
            <a:pPr algn="ctr">
              <a:buNone/>
            </a:pPr>
            <a:r>
              <a:rPr lang="es-UY" sz="3200" dirty="0" smtClean="0">
                <a:solidFill>
                  <a:schemeClr val="bg1">
                    <a:lumMod val="50000"/>
                  </a:schemeClr>
                </a:solidFill>
              </a:rPr>
              <a:t>Raúl Echeberría</a:t>
            </a:r>
          </a:p>
          <a:p>
            <a:pPr algn="ctr">
              <a:buNone/>
            </a:pPr>
            <a:r>
              <a:rPr lang="es-UY" sz="2595" dirty="0" smtClean="0">
                <a:solidFill>
                  <a:schemeClr val="bg1">
                    <a:lumMod val="50000"/>
                  </a:schemeClr>
                </a:solidFill>
              </a:rPr>
              <a:t>@raulecheberria</a:t>
            </a:r>
          </a:p>
          <a:p>
            <a:pPr algn="ctr">
              <a:buNone/>
            </a:pPr>
            <a:r>
              <a:rPr lang="es-UY" sz="2595" dirty="0" smtClean="0">
                <a:solidFill>
                  <a:schemeClr val="bg1">
                    <a:lumMod val="50000"/>
                  </a:schemeClr>
                </a:solidFill>
              </a:rPr>
              <a:t>raul@lacnic.net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Organization</a:t>
            </a:r>
            <a:endParaRPr lang="es-UY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UY" dirty="0" smtClean="0"/>
              <a:t>Membership based organization</a:t>
            </a:r>
          </a:p>
          <a:p>
            <a:endParaRPr lang="es-UY" dirty="0" smtClean="0"/>
          </a:p>
          <a:p>
            <a:r>
              <a:rPr lang="es-UY" dirty="0" smtClean="0"/>
              <a:t>3100 members</a:t>
            </a:r>
          </a:p>
          <a:p>
            <a:endParaRPr lang="es-UY" dirty="0" smtClean="0"/>
          </a:p>
          <a:p>
            <a:r>
              <a:rPr lang="es-UY" dirty="0" smtClean="0"/>
              <a:t>Self regulation model </a:t>
            </a:r>
          </a:p>
          <a:p>
            <a:endParaRPr lang="es-UY" dirty="0" smtClean="0"/>
          </a:p>
          <a:p>
            <a:r>
              <a:rPr lang="es-UY" dirty="0" smtClean="0"/>
              <a:t>Bottom up, open and </a:t>
            </a:r>
            <a:r>
              <a:rPr lang="es-UY" dirty="0" err="1" smtClean="0"/>
              <a:t>participatory</a:t>
            </a:r>
            <a:r>
              <a:rPr lang="es-UY" dirty="0" smtClean="0"/>
              <a:t> </a:t>
            </a:r>
            <a:r>
              <a:rPr lang="es-UY" dirty="0" err="1" smtClean="0"/>
              <a:t>Policy</a:t>
            </a:r>
            <a:r>
              <a:rPr lang="es-UY" dirty="0" smtClean="0"/>
              <a:t> </a:t>
            </a:r>
            <a:r>
              <a:rPr lang="es-UY" dirty="0" smtClean="0"/>
              <a:t>Development Process. </a:t>
            </a:r>
          </a:p>
          <a:p>
            <a:endParaRPr lang="es-UY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LACNIC Genesis</a:t>
            </a:r>
            <a:endParaRPr lang="es-UY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 smtClean="0"/>
              <a:t>Since</a:t>
            </a:r>
            <a:r>
              <a:rPr lang="es-UY" dirty="0" smtClean="0"/>
              <a:t> </a:t>
            </a:r>
            <a:r>
              <a:rPr lang="es-UY" dirty="0" err="1" smtClean="0"/>
              <a:t>its</a:t>
            </a:r>
            <a:r>
              <a:rPr lang="es-UY" dirty="0" smtClean="0"/>
              <a:t> </a:t>
            </a:r>
            <a:r>
              <a:rPr lang="es-UY" dirty="0" smtClean="0"/>
              <a:t>creation, LACNIC </a:t>
            </a:r>
            <a:r>
              <a:rPr lang="es-UY" dirty="0" err="1" smtClean="0"/>
              <a:t>was</a:t>
            </a:r>
            <a:r>
              <a:rPr lang="es-UY" dirty="0" smtClean="0"/>
              <a:t> </a:t>
            </a:r>
            <a:r>
              <a:rPr lang="es-UY" dirty="0" err="1" smtClean="0"/>
              <a:t>seen</a:t>
            </a:r>
            <a:r>
              <a:rPr lang="es-UY" dirty="0" smtClean="0"/>
              <a:t>, </a:t>
            </a:r>
            <a:r>
              <a:rPr lang="es-UY" dirty="0" smtClean="0"/>
              <a:t>not </a:t>
            </a:r>
            <a:r>
              <a:rPr lang="es-UY" dirty="0" err="1" smtClean="0"/>
              <a:t>only</a:t>
            </a:r>
            <a:r>
              <a:rPr lang="es-UY" dirty="0" smtClean="0"/>
              <a:t> </a:t>
            </a:r>
            <a:r>
              <a:rPr lang="es-UY" dirty="0" smtClean="0"/>
              <a:t>as </a:t>
            </a:r>
            <a:r>
              <a:rPr lang="es-UY" dirty="0" err="1" smtClean="0"/>
              <a:t>an</a:t>
            </a:r>
            <a:r>
              <a:rPr lang="es-UY" dirty="0" smtClean="0"/>
              <a:t> </a:t>
            </a:r>
            <a:r>
              <a:rPr lang="es-UY" dirty="0" err="1" smtClean="0"/>
              <a:t>organization</a:t>
            </a:r>
            <a:r>
              <a:rPr lang="es-UY" dirty="0" smtClean="0"/>
              <a:t> </a:t>
            </a:r>
            <a:r>
              <a:rPr lang="es-UY" dirty="0" err="1" smtClean="0"/>
              <a:t>with</a:t>
            </a:r>
            <a:r>
              <a:rPr lang="es-UY" dirty="0" smtClean="0"/>
              <a:t> </a:t>
            </a:r>
            <a:r>
              <a:rPr lang="es-UY" dirty="0" err="1" smtClean="0"/>
              <a:t>the</a:t>
            </a:r>
            <a:r>
              <a:rPr lang="es-UY" dirty="0" smtClean="0"/>
              <a:t> </a:t>
            </a:r>
            <a:r>
              <a:rPr lang="es-UY" dirty="0" err="1" smtClean="0"/>
              <a:t>capacity</a:t>
            </a:r>
            <a:r>
              <a:rPr lang="es-UY" dirty="0" smtClean="0"/>
              <a:t> of </a:t>
            </a:r>
            <a:r>
              <a:rPr lang="es-UY" dirty="0" err="1" smtClean="0"/>
              <a:t>dealing</a:t>
            </a:r>
            <a:r>
              <a:rPr lang="es-UY" dirty="0" smtClean="0"/>
              <a:t> </a:t>
            </a:r>
            <a:r>
              <a:rPr lang="es-UY" dirty="0" smtClean="0"/>
              <a:t>with the IP addresses management, </a:t>
            </a:r>
            <a:r>
              <a:rPr lang="es-UY" dirty="0" err="1" smtClean="0"/>
              <a:t>but</a:t>
            </a:r>
            <a:r>
              <a:rPr lang="es-UY" dirty="0" smtClean="0"/>
              <a:t> </a:t>
            </a:r>
            <a:r>
              <a:rPr lang="es-UY" dirty="0"/>
              <a:t> </a:t>
            </a:r>
            <a:r>
              <a:rPr lang="es-UY" dirty="0" smtClean="0"/>
              <a:t>as a </a:t>
            </a:r>
            <a:r>
              <a:rPr lang="es-UY" dirty="0" err="1" smtClean="0"/>
              <a:t>potential</a:t>
            </a:r>
            <a:r>
              <a:rPr lang="es-UY" dirty="0" smtClean="0"/>
              <a:t> </a:t>
            </a:r>
            <a:r>
              <a:rPr lang="es-UY" dirty="0" smtClean="0"/>
              <a:t>catalyzer for the developent of Internet and the Information Society in the region.</a:t>
            </a:r>
            <a:endParaRPr lang="es-UY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Development oriented programs</a:t>
            </a:r>
            <a:endParaRPr lang="es-UY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UY" dirty="0" smtClean="0"/>
              <a:t>FRIDA – </a:t>
            </a:r>
            <a:r>
              <a:rPr lang="es-UY" dirty="0" smtClean="0">
                <a:hlinkClick r:id="rId2"/>
              </a:rPr>
              <a:t>www.programafrida.net</a:t>
            </a:r>
            <a:endParaRPr lang="es-UY" dirty="0" smtClean="0"/>
          </a:p>
          <a:p>
            <a:endParaRPr lang="es-UY" dirty="0" smtClean="0"/>
          </a:p>
          <a:p>
            <a:pPr lvl="1"/>
            <a:r>
              <a:rPr lang="es-UY" dirty="0" smtClean="0"/>
              <a:t>Supported by IDRC, Internet Society and SIDA.</a:t>
            </a:r>
          </a:p>
          <a:p>
            <a:pPr lvl="1"/>
            <a:r>
              <a:rPr lang="es-UY" dirty="0" smtClean="0"/>
              <a:t>Almost USD </a:t>
            </a:r>
            <a:r>
              <a:rPr lang="es-UY" dirty="0" smtClean="0"/>
              <a:t>2 </a:t>
            </a:r>
            <a:r>
              <a:rPr lang="es-UY" dirty="0" err="1" smtClean="0"/>
              <a:t>millions</a:t>
            </a:r>
            <a:r>
              <a:rPr lang="es-UY" dirty="0" smtClean="0"/>
              <a:t> </a:t>
            </a:r>
            <a:r>
              <a:rPr lang="es-UY" dirty="0" err="1" smtClean="0"/>
              <a:t>already</a:t>
            </a:r>
            <a:r>
              <a:rPr lang="es-UY" dirty="0" smtClean="0"/>
              <a:t> </a:t>
            </a:r>
            <a:r>
              <a:rPr lang="es-UY" dirty="0" smtClean="0"/>
              <a:t>allocated in small grants to 60 projects</a:t>
            </a:r>
          </a:p>
          <a:p>
            <a:pPr lvl="1"/>
            <a:r>
              <a:rPr lang="es-UY" dirty="0" smtClean="0"/>
              <a:t>FRIDA awards – 27 projects awarded in </a:t>
            </a:r>
            <a:r>
              <a:rPr lang="es-UY" dirty="0" err="1" smtClean="0"/>
              <a:t>the</a:t>
            </a:r>
            <a:r>
              <a:rPr lang="es-UY" dirty="0" smtClean="0"/>
              <a:t> </a:t>
            </a:r>
            <a:r>
              <a:rPr lang="es-UY" dirty="0" err="1" smtClean="0"/>
              <a:t>last</a:t>
            </a:r>
            <a:r>
              <a:rPr lang="es-UY" dirty="0" smtClean="0"/>
              <a:t> </a:t>
            </a:r>
            <a:r>
              <a:rPr lang="es-UY" dirty="0" smtClean="0"/>
              <a:t>4 years. </a:t>
            </a:r>
          </a:p>
          <a:p>
            <a:pPr lvl="1"/>
            <a:r>
              <a:rPr lang="es-UY" dirty="0" smtClean="0"/>
              <a:t>20 scholarships for attending regional IGF and global IGF. </a:t>
            </a:r>
          </a:p>
          <a:p>
            <a:pPr lvl="1"/>
            <a:r>
              <a:rPr lang="es-UY" dirty="0" smtClean="0"/>
              <a:t>Grants 2013 call open NOW. Submit projects</a:t>
            </a:r>
          </a:p>
          <a:p>
            <a:pPr lvl="2"/>
            <a:r>
              <a:rPr lang="es-ES_tradnl" dirty="0" smtClean="0"/>
              <a:t>http://</a:t>
            </a:r>
            <a:r>
              <a:rPr lang="es-ES_tradnl" dirty="0" err="1" smtClean="0"/>
              <a:t>programafrida.net</a:t>
            </a:r>
            <a:r>
              <a:rPr lang="es-ES_tradnl" dirty="0" smtClean="0"/>
              <a:t>/</a:t>
            </a:r>
            <a:r>
              <a:rPr lang="es-ES_tradnl" dirty="0" err="1" smtClean="0"/>
              <a:t>grants</a:t>
            </a:r>
            <a:endParaRPr lang="es-UY" dirty="0" smtClean="0"/>
          </a:p>
          <a:p>
            <a:pPr>
              <a:buNone/>
            </a:pPr>
            <a:endParaRPr lang="es-UY" dirty="0" smtClean="0"/>
          </a:p>
          <a:p>
            <a:endParaRPr lang="es-UY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UY" dirty="0" smtClean="0"/>
              <a:t>+Raices</a:t>
            </a:r>
            <a:endParaRPr lang="es-UY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 smtClean="0"/>
              <a:t>Deploying DNS root servers across the region. </a:t>
            </a:r>
          </a:p>
          <a:p>
            <a:endParaRPr lang="es-UY" dirty="0" smtClean="0"/>
          </a:p>
          <a:p>
            <a:r>
              <a:rPr lang="es-UY" dirty="0" smtClean="0"/>
              <a:t>11 root servers already installed.</a:t>
            </a:r>
          </a:p>
          <a:p>
            <a:pPr lvl="1"/>
            <a:r>
              <a:rPr lang="es-UY" dirty="0" smtClean="0"/>
              <a:t>3 in the Caribbean: St. Maarten, Haiti, Curaçao. </a:t>
            </a:r>
          </a:p>
          <a:p>
            <a:pPr lvl="1"/>
            <a:r>
              <a:rPr lang="es-UY" dirty="0" smtClean="0"/>
              <a:t>Cuba coming soon.</a:t>
            </a:r>
          </a:p>
          <a:p>
            <a:pPr lvl="1">
              <a:buNone/>
            </a:pPr>
            <a:endParaRPr lang="es-UY" dirty="0" smtClean="0"/>
          </a:p>
          <a:p>
            <a:endParaRPr lang="es-UY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Ayitic</a:t>
            </a:r>
            <a:endParaRPr lang="es-UY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UY" dirty="0" smtClean="0"/>
              <a:t>Program for supporting capacity building in Internet related matters in Haiti.</a:t>
            </a:r>
          </a:p>
          <a:p>
            <a:pPr lvl="1"/>
            <a:r>
              <a:rPr lang="es-UY" dirty="0" smtClean="0"/>
              <a:t>First workshop next August.</a:t>
            </a:r>
          </a:p>
          <a:p>
            <a:pPr lvl="1"/>
            <a:r>
              <a:rPr lang="es-UY" dirty="0" smtClean="0"/>
              <a:t>4 tracks (Network management, VoIP, Wireless technologies, Network security) </a:t>
            </a:r>
          </a:p>
          <a:p>
            <a:pPr lvl="1"/>
            <a:r>
              <a:rPr lang="es-UY" dirty="0" smtClean="0"/>
              <a:t>100 people to be trained</a:t>
            </a:r>
          </a:p>
          <a:p>
            <a:pPr lvl="1"/>
            <a:r>
              <a:rPr lang="es-UY" dirty="0" smtClean="0"/>
              <a:t>With the support of:</a:t>
            </a:r>
          </a:p>
          <a:p>
            <a:pPr lvl="2"/>
            <a:r>
              <a:rPr lang="es-UY" dirty="0" smtClean="0"/>
              <a:t>Internet Society, ICANN, Network Startup Resource Center, Google and </a:t>
            </a:r>
            <a:r>
              <a:rPr lang="es-ES_tradnl" dirty="0" err="1" smtClean="0"/>
              <a:t>Organisation</a:t>
            </a:r>
            <a:r>
              <a:rPr lang="es-ES_tradnl" dirty="0" smtClean="0"/>
              <a:t> </a:t>
            </a:r>
            <a:r>
              <a:rPr lang="es-ES_tradnl" dirty="0" err="1"/>
              <a:t>I</a:t>
            </a:r>
            <a:r>
              <a:rPr lang="es-ES_tradnl" dirty="0" err="1" smtClean="0"/>
              <a:t>nternationale</a:t>
            </a:r>
            <a:r>
              <a:rPr lang="es-ES_tradnl" dirty="0" smtClean="0"/>
              <a:t> de la </a:t>
            </a:r>
            <a:r>
              <a:rPr lang="es-ES_tradnl" dirty="0" err="1" smtClean="0"/>
              <a:t>Francophonie</a:t>
            </a:r>
            <a:endParaRPr lang="es-UY" dirty="0" smtClean="0"/>
          </a:p>
          <a:p>
            <a:pPr lvl="2"/>
            <a:r>
              <a:rPr lang="es-UY" dirty="0" smtClean="0"/>
              <a:t>Sponsorship opportunties available.</a:t>
            </a:r>
          </a:p>
          <a:p>
            <a:endParaRPr lang="es-UY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Training</a:t>
            </a:r>
            <a:endParaRPr lang="es-UY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UY" dirty="0" smtClean="0"/>
              <a:t>More than 7000 participants in training activities on topics like:</a:t>
            </a:r>
          </a:p>
          <a:p>
            <a:pPr lvl="1"/>
            <a:r>
              <a:rPr lang="es-UY" dirty="0" smtClean="0"/>
              <a:t>IPv6</a:t>
            </a:r>
          </a:p>
          <a:p>
            <a:pPr lvl="1"/>
            <a:r>
              <a:rPr lang="es-UY" dirty="0" smtClean="0"/>
              <a:t>DNS</a:t>
            </a:r>
          </a:p>
          <a:p>
            <a:pPr lvl="1"/>
            <a:r>
              <a:rPr lang="es-UY" dirty="0" smtClean="0"/>
              <a:t>Security</a:t>
            </a:r>
          </a:p>
          <a:p>
            <a:pPr lvl="1"/>
            <a:r>
              <a:rPr lang="es-UY" dirty="0" smtClean="0"/>
              <a:t>Networks operation </a:t>
            </a:r>
          </a:p>
          <a:p>
            <a:r>
              <a:rPr lang="es-UY" dirty="0" smtClean="0"/>
              <a:t>Activities organized in tents of cities in all the countries of the region. </a:t>
            </a:r>
          </a:p>
          <a:p>
            <a:r>
              <a:rPr lang="es-UY" dirty="0" smtClean="0"/>
              <a:t>Main LACNIC meetings rotate across all the region. </a:t>
            </a:r>
          </a:p>
          <a:p>
            <a:r>
              <a:rPr lang="es-UY" dirty="0" smtClean="0"/>
              <a:t>LACNIC provides support also to capacity building initiatives leaded by other organizations. </a:t>
            </a:r>
          </a:p>
          <a:p>
            <a:pPr lvl="1"/>
            <a:endParaRPr lang="es-UY" dirty="0" smtClean="0"/>
          </a:p>
          <a:p>
            <a:pPr lvl="1">
              <a:buNone/>
            </a:pPr>
            <a:endParaRPr lang="es-UY" dirty="0" smtClean="0"/>
          </a:p>
          <a:p>
            <a:pPr lvl="1">
              <a:buNone/>
            </a:pPr>
            <a:endParaRPr lang="es-UY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AMPARO</a:t>
            </a:r>
            <a:endParaRPr lang="es-UY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 smtClean="0"/>
              <a:t>Building capacities on Cybersecurity</a:t>
            </a:r>
          </a:p>
          <a:p>
            <a:endParaRPr lang="es-UY" dirty="0" smtClean="0"/>
          </a:p>
          <a:p>
            <a:r>
              <a:rPr lang="es-UY" dirty="0" smtClean="0"/>
              <a:t>400 people trained on creation and operation of CSIRTs</a:t>
            </a:r>
          </a:p>
          <a:p>
            <a:endParaRPr lang="es-UY" dirty="0" smtClean="0"/>
          </a:p>
          <a:p>
            <a:r>
              <a:rPr lang="es-UY" dirty="0" smtClean="0"/>
              <a:t>Materials available for public use. Available in different languages: English, French, Portuguese and Spanish.</a:t>
            </a:r>
          </a:p>
          <a:p>
            <a:endParaRPr lang="es-UY" dirty="0" smtClean="0"/>
          </a:p>
          <a:p>
            <a:endParaRPr lang="es-UY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UY" dirty="0" smtClean="0"/>
              <a:t>Supporting public policies discussion</a:t>
            </a:r>
            <a:endParaRPr lang="es-UY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UY" dirty="0" smtClean="0"/>
              <a:t>Engagement with Intergovernmental organization: eLAC, CITEL, CTU.</a:t>
            </a:r>
          </a:p>
          <a:p>
            <a:pPr lvl="1"/>
            <a:r>
              <a:rPr lang="es-UY" dirty="0" smtClean="0"/>
              <a:t>Representing Internet Technical community in eLAC steering committee.</a:t>
            </a:r>
          </a:p>
          <a:p>
            <a:pPr lvl="1"/>
            <a:r>
              <a:rPr lang="es-UY" dirty="0" smtClean="0"/>
              <a:t>Partnership with CTU.</a:t>
            </a:r>
          </a:p>
          <a:p>
            <a:r>
              <a:rPr lang="es-UY" dirty="0" smtClean="0"/>
              <a:t>Organization of LAC-IGF. Transition now to a pure multistakeholder model.</a:t>
            </a:r>
          </a:p>
          <a:p>
            <a:r>
              <a:rPr lang="es-UY" dirty="0" smtClean="0"/>
              <a:t> Scholarships to participate in regional and global IGF.  </a:t>
            </a:r>
          </a:p>
          <a:p>
            <a:endParaRPr lang="es-UY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_LACN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</TotalTime>
  <Words>505</Words>
  <Application>Microsoft Office PowerPoint</Application>
  <PresentationFormat>On-screen Show (4:3)</PresentationFormat>
  <Paragraphs>84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tema_LACNIC</vt:lpstr>
      <vt:lpstr>LACNIC Impacting development in the region</vt:lpstr>
      <vt:lpstr>Organization</vt:lpstr>
      <vt:lpstr>LACNIC Genesis</vt:lpstr>
      <vt:lpstr>Development oriented programs</vt:lpstr>
      <vt:lpstr>+Raices</vt:lpstr>
      <vt:lpstr>Ayitic</vt:lpstr>
      <vt:lpstr>Training</vt:lpstr>
      <vt:lpstr>AMPARO</vt:lpstr>
      <vt:lpstr>Supporting public policies discussion</vt:lpstr>
      <vt:lpstr>LACNIC Security Strategy</vt:lpstr>
      <vt:lpstr>Main pillars</vt:lpstr>
      <vt:lpstr>Next LACNIC meeting</vt:lpstr>
      <vt:lpstr>PowerPoint Presentation</vt:lpstr>
    </vt:vector>
  </TitlesOfParts>
  <Company>LACNIC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LACNIC Impacting development in the region</dc:title>
  <dc:creator>Raul Echeberria</dc:creator>
  <cp:lastModifiedBy>Laura Kaplan</cp:lastModifiedBy>
  <cp:revision>5</cp:revision>
  <dcterms:created xsi:type="dcterms:W3CDTF">2013-07-16T14:11:40Z</dcterms:created>
  <dcterms:modified xsi:type="dcterms:W3CDTF">2013-07-16T17:43:09Z</dcterms:modified>
</cp:coreProperties>
</file>