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ti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59" r:id="rId1"/>
  </p:sldMasterIdLst>
  <p:notesMasterIdLst>
    <p:notesMasterId r:id="rId18"/>
  </p:notesMasterIdLst>
  <p:sldIdLst>
    <p:sldId id="256" r:id="rId2"/>
    <p:sldId id="270" r:id="rId3"/>
    <p:sldId id="260" r:id="rId4"/>
    <p:sldId id="261" r:id="rId5"/>
    <p:sldId id="273" r:id="rId6"/>
    <p:sldId id="282" r:id="rId7"/>
    <p:sldId id="278" r:id="rId8"/>
    <p:sldId id="262" r:id="rId9"/>
    <p:sldId id="274" r:id="rId10"/>
    <p:sldId id="263" r:id="rId11"/>
    <p:sldId id="264" r:id="rId12"/>
    <p:sldId id="279" r:id="rId13"/>
    <p:sldId id="265" r:id="rId14"/>
    <p:sldId id="281" r:id="rId15"/>
    <p:sldId id="267" r:id="rId16"/>
    <p:sldId id="266" r:id="rId1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evin Mitchell" initials="KM" lastIdx="1" clrIdx="0">
    <p:extLst>
      <p:ext uri="{19B8F6BF-5375-455C-9EA6-DF929625EA0E}">
        <p15:presenceInfo xmlns:p15="http://schemas.microsoft.com/office/powerpoint/2012/main" userId="Kevin Mitchell"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7CDC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66" autoAdjust="0"/>
    <p:restoredTop sz="86696" autoAdjust="0"/>
  </p:normalViewPr>
  <p:slideViewPr>
    <p:cSldViewPr snapToGrid="0">
      <p:cViewPr varScale="1">
        <p:scale>
          <a:sx n="76" d="100"/>
          <a:sy n="76" d="100"/>
        </p:scale>
        <p:origin x="522"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Kevin\Documents\Analysts\Gartner\Fixed_Network_Services_Forecast_2013Q1%20-%20AZ%20charts.xlsm"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cap="all" spc="100" normalizeH="0" baseline="0">
                <a:solidFill>
                  <a:schemeClr val="lt1"/>
                </a:solidFill>
                <a:latin typeface="+mn-lt"/>
                <a:ea typeface="+mn-ea"/>
                <a:cs typeface="+mn-cs"/>
              </a:defRPr>
            </a:pPr>
            <a:r>
              <a:rPr lang="en-US" sz="1800" dirty="0"/>
              <a:t>Global </a:t>
            </a:r>
            <a:r>
              <a:rPr lang="en-US" sz="1800" dirty="0" smtClean="0"/>
              <a:t>Consumer </a:t>
            </a:r>
            <a:r>
              <a:rPr lang="en-US" sz="1800" dirty="0"/>
              <a:t>Voice Revenue</a:t>
            </a:r>
          </a:p>
        </c:rich>
      </c:tx>
      <c:layout/>
      <c:overlay val="0"/>
      <c:spPr>
        <a:noFill/>
        <a:ln>
          <a:noFill/>
        </a:ln>
        <a:effectLst/>
      </c:spPr>
      <c:txPr>
        <a:bodyPr rot="0" spcFirstLastPara="1" vertOverflow="ellipsis" vert="horz" wrap="square" anchor="ctr" anchorCtr="1"/>
        <a:lstStyle/>
        <a:p>
          <a:pPr>
            <a:defRPr sz="1800" b="1" i="0" u="none" strike="noStrike" kern="1200" cap="all" spc="100" normalizeH="0" baseline="0">
              <a:solidFill>
                <a:schemeClr val="lt1"/>
              </a:solidFill>
              <a:latin typeface="+mn-lt"/>
              <a:ea typeface="+mn-ea"/>
              <a:cs typeface="+mn-cs"/>
            </a:defRPr>
          </a:pPr>
          <a:endParaRPr lang="en-US"/>
        </a:p>
      </c:txPr>
    </c:title>
    <c:autoTitleDeleted val="0"/>
    <c:plotArea>
      <c:layout/>
      <c:barChart>
        <c:barDir val="col"/>
        <c:grouping val="clustered"/>
        <c:varyColors val="0"/>
        <c:ser>
          <c:idx val="0"/>
          <c:order val="0"/>
          <c:tx>
            <c:strRef>
              <c:f>Summary_Tables!$B$15</c:f>
              <c:strCache>
                <c:ptCount val="1"/>
                <c:pt idx="0">
                  <c:v>Consumer Voice Revenue</c:v>
                </c:pt>
              </c:strCache>
            </c:strRef>
          </c:tx>
          <c:spPr>
            <a:pattFill prst="ltUpDiag">
              <a:fgClr>
                <a:schemeClr val="accent1"/>
              </a:fgClr>
              <a:bgClr>
                <a:schemeClr val="lt1"/>
              </a:bgClr>
            </a:pattFill>
            <a:ln>
              <a:noFill/>
            </a:ln>
            <a:effectLst/>
          </c:spPr>
          <c:invertIfNegative val="0"/>
          <c:cat>
            <c:strRef>
              <c:f>Summary_Tables!$C$14:$J$14</c:f>
              <c:strCache>
                <c:ptCount val="8"/>
                <c:pt idx="0">
                  <c:v>2010</c:v>
                </c:pt>
                <c:pt idx="1">
                  <c:v>2011</c:v>
                </c:pt>
                <c:pt idx="2">
                  <c:v>2012</c:v>
                </c:pt>
                <c:pt idx="3">
                  <c:v>2013</c:v>
                </c:pt>
                <c:pt idx="4">
                  <c:v>2014</c:v>
                </c:pt>
                <c:pt idx="5">
                  <c:v>2015</c:v>
                </c:pt>
                <c:pt idx="6">
                  <c:v>2016</c:v>
                </c:pt>
                <c:pt idx="7">
                  <c:v>2017</c:v>
                </c:pt>
              </c:strCache>
            </c:strRef>
          </c:cat>
          <c:val>
            <c:numRef>
              <c:f>Summary_Tables!$C$15:$J$15</c:f>
              <c:numCache>
                <c:formatCode>"$"#,##0</c:formatCode>
                <c:ptCount val="8"/>
                <c:pt idx="0">
                  <c:v>202930.04965900004</c:v>
                </c:pt>
                <c:pt idx="1">
                  <c:v>196493.09680399997</c:v>
                </c:pt>
                <c:pt idx="2">
                  <c:v>178654.06190000006</c:v>
                </c:pt>
                <c:pt idx="3">
                  <c:v>169322.60825399996</c:v>
                </c:pt>
                <c:pt idx="4">
                  <c:v>160946.32210499994</c:v>
                </c:pt>
                <c:pt idx="5">
                  <c:v>153774.75760900002</c:v>
                </c:pt>
                <c:pt idx="6">
                  <c:v>147298.70953300004</c:v>
                </c:pt>
                <c:pt idx="7">
                  <c:v>141657.19537500001</c:v>
                </c:pt>
              </c:numCache>
            </c:numRef>
          </c:val>
        </c:ser>
        <c:dLbls>
          <c:showLegendKey val="0"/>
          <c:showVal val="0"/>
          <c:showCatName val="0"/>
          <c:showSerName val="0"/>
          <c:showPercent val="0"/>
          <c:showBubbleSize val="0"/>
        </c:dLbls>
        <c:gapWidth val="269"/>
        <c:overlap val="-20"/>
        <c:axId val="192415152"/>
        <c:axId val="192415712"/>
      </c:barChart>
      <c:catAx>
        <c:axId val="192415152"/>
        <c:scaling>
          <c:orientation val="minMax"/>
        </c:scaling>
        <c:delete val="0"/>
        <c:axPos val="b"/>
        <c:majorGridlines>
          <c:spPr>
            <a:ln w="9525" cap="flat" cmpd="sng" algn="ctr">
              <a:solidFill>
                <a:schemeClr val="lt1">
                  <a:alpha val="25000"/>
                </a:schemeClr>
              </a:solidFill>
              <a:round/>
            </a:ln>
            <a:effectLst/>
          </c:spPr>
        </c:majorGridlines>
        <c:numFmt formatCode="General" sourceLinked="1"/>
        <c:majorTickMark val="none"/>
        <c:minorTickMark val="none"/>
        <c:tickLblPos val="nextTo"/>
        <c:spPr>
          <a:noFill/>
          <a:ln w="3175" cap="flat" cmpd="sng" algn="ctr">
            <a:solidFill>
              <a:schemeClr val="accent1">
                <a:lumMod val="60000"/>
                <a:lumOff val="40000"/>
              </a:schemeClr>
            </a:solidFill>
            <a:round/>
          </a:ln>
          <a:effectLst/>
        </c:spPr>
        <c:txPr>
          <a:bodyPr rot="-60000000" spcFirstLastPara="1" vertOverflow="ellipsis" vert="horz" wrap="square" anchor="ctr" anchorCtr="1"/>
          <a:lstStyle/>
          <a:p>
            <a:pPr>
              <a:defRPr sz="1064" b="0" i="0" u="none" strike="noStrike" kern="1200" cap="all" spc="150" normalizeH="0" baseline="0">
                <a:solidFill>
                  <a:schemeClr val="lt1"/>
                </a:solidFill>
                <a:latin typeface="+mn-lt"/>
                <a:ea typeface="+mn-ea"/>
                <a:cs typeface="+mn-cs"/>
              </a:defRPr>
            </a:pPr>
            <a:endParaRPr lang="en-US"/>
          </a:p>
        </c:txPr>
        <c:crossAx val="192415712"/>
        <c:crosses val="autoZero"/>
        <c:auto val="1"/>
        <c:lblAlgn val="ctr"/>
        <c:lblOffset val="100"/>
        <c:noMultiLvlLbl val="0"/>
      </c:catAx>
      <c:valAx>
        <c:axId val="192415712"/>
        <c:scaling>
          <c:orientation val="minMax"/>
        </c:scaling>
        <c:delete val="0"/>
        <c:axPos val="l"/>
        <c:title>
          <c:tx>
            <c:rich>
              <a:bodyPr rot="-5400000" spcFirstLastPara="1" vertOverflow="ellipsis" vert="horz" wrap="square" anchor="ctr" anchorCtr="1"/>
              <a:lstStyle/>
              <a:p>
                <a:pPr>
                  <a:defRPr sz="1197" b="1" i="0" u="none" strike="noStrike" kern="1200" baseline="0">
                    <a:solidFill>
                      <a:schemeClr val="lt1"/>
                    </a:solidFill>
                    <a:latin typeface="+mn-lt"/>
                    <a:ea typeface="+mn-ea"/>
                    <a:cs typeface="+mn-cs"/>
                  </a:defRPr>
                </a:pPr>
                <a:r>
                  <a:rPr lang="en-US" dirty="0" smtClean="0"/>
                  <a:t>Millions of </a:t>
                </a:r>
                <a:r>
                  <a:rPr lang="en-US" dirty="0"/>
                  <a:t>U.S. Dollars</a:t>
                </a:r>
              </a:p>
            </c:rich>
          </c:tx>
          <c:layout>
            <c:manualLayout>
              <c:xMode val="edge"/>
              <c:yMode val="edge"/>
              <c:x val="4.0254675802470627E-3"/>
              <c:y val="0.35861542706612787"/>
            </c:manualLayout>
          </c:layout>
          <c:overlay val="0"/>
          <c:spPr>
            <a:noFill/>
            <a:ln>
              <a:noFill/>
            </a:ln>
            <a:effectLst/>
          </c:spPr>
          <c:txPr>
            <a:bodyPr rot="-5400000" spcFirstLastPara="1" vertOverflow="ellipsis" vert="horz" wrap="square" anchor="ctr" anchorCtr="1"/>
            <a:lstStyle/>
            <a:p>
              <a:pPr>
                <a:defRPr sz="1197" b="1" i="0" u="none" strike="noStrike" kern="1200" baseline="0">
                  <a:solidFill>
                    <a:schemeClr val="lt1"/>
                  </a:solidFill>
                  <a:latin typeface="+mn-lt"/>
                  <a:ea typeface="+mn-ea"/>
                  <a:cs typeface="+mn-cs"/>
                </a:defRPr>
              </a:pPr>
              <a:endParaRPr lang="en-US"/>
            </a:p>
          </c:txPr>
        </c:title>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lt1"/>
                </a:solidFill>
                <a:latin typeface="+mn-lt"/>
                <a:ea typeface="+mn-ea"/>
                <a:cs typeface="+mn-cs"/>
              </a:defRPr>
            </a:pPr>
            <a:endParaRPr lang="en-US"/>
          </a:p>
        </c:txPr>
        <c:crossAx val="192415152"/>
        <c:crosses val="autoZero"/>
        <c:crossBetween val="between"/>
      </c:valAx>
      <c:spPr>
        <a:noFill/>
        <a:ln>
          <a:noFill/>
        </a:ln>
        <a:effectLst/>
      </c:spPr>
    </c:plotArea>
    <c:plotVisOnly val="1"/>
    <c:dispBlanksAs val="gap"/>
    <c:showDLblsOverMax val="0"/>
  </c:chart>
  <c:spPr>
    <a:solidFill>
      <a:schemeClr val="accent1"/>
    </a:solidFill>
    <a:ln w="9525" cap="flat" cmpd="sng" algn="ctr">
      <a:solidFill>
        <a:schemeClr val="accent1"/>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4">
  <cs:axisTitle>
    <cs:lnRef idx="0"/>
    <cs:fillRef idx="0"/>
    <cs:effectRef idx="0"/>
    <cs:fontRef idx="minor">
      <a:schemeClr val="lt1"/>
    </cs:fontRef>
    <cs:defRPr sz="1197" b="1" kern="1200"/>
  </cs:axisTitle>
  <cs:categoryAxis>
    <cs:lnRef idx="0">
      <cs:styleClr val="0"/>
    </cs:lnRef>
    <cs:fillRef idx="0"/>
    <cs:effectRef idx="0"/>
    <cs:fontRef idx="minor">
      <a:schemeClr val="lt1"/>
    </cs:fontRef>
    <cs:spPr>
      <a:ln w="3175" cap="flat" cmpd="sng" algn="ctr">
        <a:solidFill>
          <a:schemeClr val="phClr">
            <a:lumMod val="60000"/>
            <a:lumOff val="40000"/>
          </a:schemeClr>
        </a:solidFill>
        <a:round/>
      </a:ln>
    </cs:spPr>
    <cs:defRPr sz="1064"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fillRef idx="0">
      <cs:styleClr val="auto"/>
    </cs:fillRef>
    <cs:effectRef idx="0"/>
    <cs:fontRef idx="minor">
      <a:schemeClr val="lt1"/>
    </cs:fontRef>
    <cs:spPr>
      <a:solidFill>
        <a:schemeClr val="phClr">
          <a:alpha val="70000"/>
        </a:schemeClr>
      </a:solidFill>
    </cs:spPr>
    <cs:defRPr sz="1197" kern="1200"/>
  </cs:dataLabel>
  <cs:dataLabelCallout>
    <cs:lnRef idx="0">
      <cs:styleClr val="auto"/>
    </cs:lnRef>
    <cs:fillRef idx="0"/>
    <cs:effectRef idx="0"/>
    <cs:fontRef idx="minor">
      <cs:styleClr val="auto"/>
    </cs:fontRef>
    <cs:spPr>
      <a:solidFill>
        <a:schemeClr val="lt1"/>
      </a:solidFill>
      <a:ln>
        <a:solidFill>
          <a:schemeClr val="ph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pattFill prst="ltUpDiag">
        <a:fgClr>
          <a:schemeClr val="phClr"/>
        </a:fgClr>
        <a:bgClr>
          <a:schemeClr val="lt1"/>
        </a:bgClr>
      </a:pattFill>
    </cs:spPr>
  </cs:dataPoint>
  <cs:dataPoint3D>
    <cs:lnRef idx="0"/>
    <cs:fillRef idx="0">
      <cs:styleClr val="auto"/>
    </cs:fillRef>
    <cs:effectRef idx="0"/>
    <cs:fontRef idx="minor">
      <a:schemeClr val="dk1"/>
    </cs:fontRef>
    <cs:spPr>
      <a:pattFill prst="ltUpDiag">
        <a:fgClr>
          <a:schemeClr val="phClr"/>
        </a:fgClr>
        <a:bgClr>
          <a:schemeClr val="lt1"/>
        </a:bgClr>
      </a:pattFill>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4D2112-6C6D-4A5F-B300-5E3C3CEAACC3}" type="datetimeFigureOut">
              <a:rPr lang="en-US" smtClean="0"/>
              <a:t>7/15/2013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BCD020-7B41-432F-8C50-AD64ADB98FC4}" type="slidenum">
              <a:rPr lang="en-US" smtClean="0"/>
              <a:t>‹#›</a:t>
            </a:fld>
            <a:endParaRPr lang="en-US"/>
          </a:p>
        </p:txBody>
      </p:sp>
    </p:spTree>
    <p:extLst>
      <p:ext uri="{BB962C8B-B14F-4D97-AF65-F5344CB8AC3E}">
        <p14:creationId xmlns:p14="http://schemas.microsoft.com/office/powerpoint/2010/main" val="21712529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analysysmason.com/What-we-offer/Research/#%21/Consumer-services/Programmes/Fixed-Broadband-and-Media"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www.analysysmason.com/About-Us/News/Events/Fixed-broadband-pay-TV-Jul2013/" TargetMode="External"/><Relationship Id="rId4" Type="http://schemas.openxmlformats.org/officeDocument/2006/relationships/hyperlink" Target="http://www.analysysmason.com/Research/Content/Reports/CCS-fixed-broadband-Jun2013-RDMB0/"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9BCD020-7B41-432F-8C50-AD64ADB98FC4}" type="slidenum">
              <a:rPr lang="en-US" smtClean="0"/>
              <a:t>1</a:t>
            </a:fld>
            <a:endParaRPr lang="en-US"/>
          </a:p>
        </p:txBody>
      </p:sp>
    </p:spTree>
    <p:extLst>
      <p:ext uri="{BB962C8B-B14F-4D97-AF65-F5344CB8AC3E}">
        <p14:creationId xmlns:p14="http://schemas.microsoft.com/office/powerpoint/2010/main" val="22725266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BCD020-7B41-432F-8C50-AD64ADB98FC4}" type="slidenum">
              <a:rPr lang="en-US" smtClean="0"/>
              <a:t>14</a:t>
            </a:fld>
            <a:endParaRPr lang="en-US"/>
          </a:p>
        </p:txBody>
      </p:sp>
    </p:spTree>
    <p:extLst>
      <p:ext uri="{BB962C8B-B14F-4D97-AF65-F5344CB8AC3E}">
        <p14:creationId xmlns:p14="http://schemas.microsoft.com/office/powerpoint/2010/main" val="2991905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sz="1300" dirty="0"/>
              <a:t>Alianza is the leading provider of cloud voice platforms that enable fixed and mobile broadband service providers to rapidly launch voice services with a SaaS model that results in lower total cost of ownership. The turnkey wholesale solution is transforming the way service providers deploy and manage retail voice services for business, mobile and residential subscribers. Alianza allows service providers to get out of the voice network building business and focus on growing their business.</a:t>
            </a:r>
            <a:endParaRPr lang="en-US" baseline="0" dirty="0" smtClean="0"/>
          </a:p>
          <a:p>
            <a:endParaRPr lang="en-US" baseline="0" dirty="0" smtClean="0"/>
          </a:p>
          <a:p>
            <a:r>
              <a:rPr lang="en-US" sz="1300" dirty="0"/>
              <a:t>Alianza was founded in 2009 with an initial focus on enabling wireless broadband operators to deliver voice services to their customers. The Alianza cloud voice platform was selected by the company’s first customer that same year. Since 2009 the company has expanded its solution breadth to help fixed, cable and mobile service providers deliver voice services with a clear business case. </a:t>
            </a:r>
            <a:r>
              <a:rPr lang="en-US" sz="1300" dirty="0" err="1"/>
              <a:t>Alianza’s</a:t>
            </a:r>
            <a:r>
              <a:rPr lang="en-US" sz="1300" dirty="0"/>
              <a:t> headquarters are in Lindon, Utah and we focus on the US, Canada and Caribbean markets. </a:t>
            </a:r>
          </a:p>
          <a:p>
            <a:r>
              <a:rPr lang="en-US" sz="1300" dirty="0"/>
              <a:t>We are a fast-growing, venture-funded and profitable company with 25 employees and have been selected by 20 service providers as their voice solution. We’ve grown at a 68% CAGR in terms of licenses and delivered over 500M minutes in 2012.</a:t>
            </a:r>
            <a:endParaRPr lang="en-US" baseline="0" dirty="0" smtClean="0"/>
          </a:p>
          <a:p>
            <a:endParaRPr lang="en-US" dirty="0" smtClean="0"/>
          </a:p>
          <a:p>
            <a:r>
              <a:rPr lang="en-US" dirty="0" smtClean="0"/>
              <a:t>We are market focused for</a:t>
            </a:r>
            <a:r>
              <a:rPr lang="en-US" baseline="0" dirty="0" smtClean="0"/>
              <a:t> success. </a:t>
            </a:r>
            <a:r>
              <a:rPr lang="en-US" dirty="0" smtClean="0"/>
              <a:t>We own the core intellectual property </a:t>
            </a:r>
            <a:r>
              <a:rPr lang="en-US" baseline="0" dirty="0" smtClean="0"/>
              <a:t>and innovate on that platform on a regular basis. We established the Accelerate Voice partner program for collaboration, proven interoperability and meeting market requirements. Not only have we built the platform, but Alianza also has a mature API and web services portfolio to assure integration into service provider back-office for optimal control and visibility.</a:t>
            </a:r>
            <a:endParaRPr lang="en-US" dirty="0"/>
          </a:p>
        </p:txBody>
      </p:sp>
      <p:sp>
        <p:nvSpPr>
          <p:cNvPr id="4" name="Slide Number Placeholder 3"/>
          <p:cNvSpPr>
            <a:spLocks noGrp="1"/>
          </p:cNvSpPr>
          <p:nvPr>
            <p:ph type="sldNum" idx="10"/>
          </p:nvPr>
        </p:nvSpPr>
        <p:spPr/>
        <p:txBody>
          <a:bodyPr/>
          <a:lstStyle/>
          <a:p>
            <a:pPr>
              <a:defRPr/>
            </a:pPr>
            <a:fld id="{8D25EAF4-A10C-4335-9489-9E824A03832B}" type="slidenum">
              <a:rPr lang="en-GB" smtClean="0">
                <a:solidFill>
                  <a:prstClr val="black"/>
                </a:solidFill>
              </a:rPr>
              <a:pPr>
                <a:defRPr/>
              </a:pPr>
              <a:t>15</a:t>
            </a:fld>
            <a:endParaRPr lang="en-GB" dirty="0">
              <a:solidFill>
                <a:prstClr val="black"/>
              </a:solidFill>
            </a:endParaRPr>
          </a:p>
        </p:txBody>
      </p:sp>
    </p:spTree>
    <p:extLst>
      <p:ext uri="{BB962C8B-B14F-4D97-AF65-F5344CB8AC3E}">
        <p14:creationId xmlns:p14="http://schemas.microsoft.com/office/powerpoint/2010/main" val="17458606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BCD020-7B41-432F-8C50-AD64ADB98FC4}" type="slidenum">
              <a:rPr lang="en-US" smtClean="0"/>
              <a:t>2</a:t>
            </a:fld>
            <a:endParaRPr lang="en-US"/>
          </a:p>
        </p:txBody>
      </p:sp>
    </p:spTree>
    <p:extLst>
      <p:ext uri="{BB962C8B-B14F-4D97-AF65-F5344CB8AC3E}">
        <p14:creationId xmlns:p14="http://schemas.microsoft.com/office/powerpoint/2010/main" val="30831737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smtClean="0"/>
          </a:p>
        </p:txBody>
      </p:sp>
      <p:sp>
        <p:nvSpPr>
          <p:cNvPr id="4" name="Slide Number Placeholder 3"/>
          <p:cNvSpPr>
            <a:spLocks noGrp="1"/>
          </p:cNvSpPr>
          <p:nvPr>
            <p:ph type="sldNum" sz="quarter" idx="10"/>
          </p:nvPr>
        </p:nvSpPr>
        <p:spPr/>
        <p:txBody>
          <a:bodyPr/>
          <a:lstStyle/>
          <a:p>
            <a:fld id="{00AD7ED2-6A6C-6F43-B18E-93284A1F6D2B}" type="slidenum">
              <a:rPr lang="en-US" smtClean="0"/>
              <a:t>3</a:t>
            </a:fld>
            <a:endParaRPr lang="en-US" dirty="0"/>
          </a:p>
        </p:txBody>
      </p:sp>
    </p:spTree>
    <p:extLst>
      <p:ext uri="{BB962C8B-B14F-4D97-AF65-F5344CB8AC3E}">
        <p14:creationId xmlns:p14="http://schemas.microsoft.com/office/powerpoint/2010/main" val="31182063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Superfast </a:t>
            </a:r>
            <a:r>
              <a:rPr lang="en-US" b="1" dirty="0" smtClean="0"/>
              <a:t>broadband can directly reduce churn rates, survey of consumers in Europe and the USA reveals </a:t>
            </a:r>
          </a:p>
          <a:p>
            <a:r>
              <a:rPr lang="en-US" dirty="0" smtClean="0"/>
              <a:t>8 July 2013 Content type: Article Research </a:t>
            </a:r>
            <a:r>
              <a:rPr lang="en-US" dirty="0" err="1" smtClean="0"/>
              <a:t>programme</a:t>
            </a:r>
            <a:r>
              <a:rPr lang="en-US" dirty="0" smtClean="0"/>
              <a:t>: </a:t>
            </a:r>
            <a:r>
              <a:rPr lang="en-US" dirty="0" smtClean="0">
                <a:effectLst/>
                <a:hlinkClick r:id="rId3"/>
              </a:rPr>
              <a:t>FB</a:t>
            </a:r>
            <a:r>
              <a:rPr lang="en-US" dirty="0" smtClean="0"/>
              <a:t> </a:t>
            </a:r>
          </a:p>
          <a:p>
            <a:r>
              <a:rPr lang="en-US" b="1" dirty="0" smtClean="0"/>
              <a:t>Research in the report reveals that customers who take higher-speed broadband services are both more satisfied and less likely to churn than those with lower-speed services.</a:t>
            </a:r>
          </a:p>
          <a:p>
            <a:r>
              <a:rPr lang="en-US" dirty="0" smtClean="0"/>
              <a:t>Superfast broadband could reduce annual churn rates for fixed broadband by three percentage points. This conclusion is based on the reduced churn rates that higher-speed services bring, </a:t>
            </a:r>
            <a:r>
              <a:rPr lang="en-US" dirty="0" err="1" smtClean="0"/>
              <a:t>Analysys</a:t>
            </a:r>
            <a:r>
              <a:rPr lang="en-US" dirty="0" smtClean="0"/>
              <a:t> Mason discovered as part of its analysis of the </a:t>
            </a:r>
            <a:r>
              <a:rPr lang="en-US" i="1" dirty="0" smtClean="0">
                <a:hlinkClick r:id="rId4"/>
              </a:rPr>
              <a:t>Connected Consumer 2013 survey</a:t>
            </a:r>
            <a:r>
              <a:rPr lang="en-US" dirty="0" smtClean="0"/>
              <a:t>, which will also be discussed in a </a:t>
            </a:r>
            <a:r>
              <a:rPr lang="en-US" dirty="0" smtClean="0">
                <a:hlinkClick r:id="rId5"/>
              </a:rPr>
              <a:t>webinar on 11 July</a:t>
            </a:r>
            <a:r>
              <a:rPr lang="en-US" dirty="0" smtClean="0"/>
              <a:t>.</a:t>
            </a:r>
          </a:p>
          <a:p>
            <a:r>
              <a:rPr lang="en-US" dirty="0" smtClean="0"/>
              <a:t> </a:t>
            </a:r>
          </a:p>
          <a:p>
            <a:r>
              <a:rPr lang="en-US" b="1" dirty="0" smtClean="0"/>
              <a:t>Offering superfast broadband speeds to all customers could reduce annual churn rates by 3 percentage points per year</a:t>
            </a:r>
          </a:p>
          <a:p>
            <a:r>
              <a:rPr lang="en-US" dirty="0" smtClean="0"/>
              <a:t>If you ask 6610 consumers in Europe and the USA what one thing they will look for in their next fixed broadband service, most of them will say 'a cheaper service'. However, 14% of respondents in our multi-country survey who intended to leave their fixed broadband service provider in the next 6 months said that the reason that they were leaving their current provider was not price, but because their current service was not fast enough. This might not sound like a significant proportion of respondents, but if a typical operator had a monthly churn rate of 1.4%, the impact of upgrading those customers to higher speeds could reduce this to 1.2% per month – the equivalent of a 3% annual increase in the customer base (or a 3 percentage point reduction in annual churn). </a:t>
            </a:r>
          </a:p>
          <a:p>
            <a:endParaRPr lang="en-US" dirty="0"/>
          </a:p>
        </p:txBody>
      </p:sp>
      <p:sp>
        <p:nvSpPr>
          <p:cNvPr id="4" name="Slide Number Placeholder 3"/>
          <p:cNvSpPr>
            <a:spLocks noGrp="1"/>
          </p:cNvSpPr>
          <p:nvPr>
            <p:ph type="sldNum" sz="quarter" idx="10"/>
          </p:nvPr>
        </p:nvSpPr>
        <p:spPr/>
        <p:txBody>
          <a:bodyPr/>
          <a:lstStyle/>
          <a:p>
            <a:fld id="{89BCD020-7B41-432F-8C50-AD64ADB98FC4}" type="slidenum">
              <a:rPr lang="en-US" smtClean="0"/>
              <a:t>5</a:t>
            </a:fld>
            <a:endParaRPr lang="en-US"/>
          </a:p>
        </p:txBody>
      </p:sp>
    </p:spTree>
    <p:extLst>
      <p:ext uri="{BB962C8B-B14F-4D97-AF65-F5344CB8AC3E}">
        <p14:creationId xmlns:p14="http://schemas.microsoft.com/office/powerpoint/2010/main" val="42915067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Infrastructure as a Service (</a:t>
            </a:r>
            <a:r>
              <a:rPr lang="en-US" b="1" dirty="0" err="1" smtClean="0"/>
              <a:t>IaaS</a:t>
            </a:r>
            <a:r>
              <a:rPr lang="en-US" b="1" dirty="0" smtClean="0"/>
              <a:t>).</a:t>
            </a:r>
            <a:r>
              <a:rPr lang="en-US" dirty="0" smtClean="0"/>
              <a:t> The </a:t>
            </a:r>
            <a:r>
              <a:rPr lang="en-US" dirty="0" err="1" smtClean="0"/>
              <a:t>IaaS</a:t>
            </a:r>
            <a:r>
              <a:rPr lang="en-US" dirty="0" smtClean="0"/>
              <a:t> layer offers storage and compute resources that developers and IT organizations can use to deliver business solutions.</a:t>
            </a:r>
          </a:p>
          <a:p>
            <a:r>
              <a:rPr lang="en-US" b="1" dirty="0" smtClean="0"/>
              <a:t>Platform as a Service (</a:t>
            </a:r>
            <a:r>
              <a:rPr lang="en-US" b="1" dirty="0" err="1" smtClean="0"/>
              <a:t>PaaS</a:t>
            </a:r>
            <a:r>
              <a:rPr lang="en-US" b="1" dirty="0" smtClean="0"/>
              <a:t>). </a:t>
            </a:r>
            <a:r>
              <a:rPr lang="en-US" dirty="0" smtClean="0"/>
              <a:t>The </a:t>
            </a:r>
            <a:r>
              <a:rPr lang="en-US" dirty="0" err="1" smtClean="0"/>
              <a:t>PaaS</a:t>
            </a:r>
            <a:r>
              <a:rPr lang="en-US" dirty="0" smtClean="0"/>
              <a:t> layer offers black-box services with which developers can build applications on top of the compute infrastructure. This might include developer tools that are offered as a service to build services, or data access and database services, or billing services. </a:t>
            </a:r>
          </a:p>
          <a:p>
            <a:r>
              <a:rPr lang="en-US" b="1" dirty="0" smtClean="0"/>
              <a:t>Software as a Service (SaaS).</a:t>
            </a:r>
            <a:r>
              <a:rPr lang="en-US" dirty="0" smtClean="0"/>
              <a:t> In the SaaS layer, the service provider hosts the software so you don’t need to install it, manage it, or buy hardware for it. All you have to do is connect and use it. SaaS Examples include customer relationship management as a service. </a:t>
            </a:r>
          </a:p>
          <a:p>
            <a:endParaRPr lang="en-US" dirty="0"/>
          </a:p>
        </p:txBody>
      </p:sp>
      <p:sp>
        <p:nvSpPr>
          <p:cNvPr id="4" name="Slide Number Placeholder 3"/>
          <p:cNvSpPr>
            <a:spLocks noGrp="1"/>
          </p:cNvSpPr>
          <p:nvPr>
            <p:ph type="sldNum" sz="quarter" idx="10"/>
          </p:nvPr>
        </p:nvSpPr>
        <p:spPr/>
        <p:txBody>
          <a:bodyPr/>
          <a:lstStyle/>
          <a:p>
            <a:fld id="{89BCD020-7B41-432F-8C50-AD64ADB98FC4}" type="slidenum">
              <a:rPr lang="en-US" smtClean="0"/>
              <a:t>7</a:t>
            </a:fld>
            <a:endParaRPr lang="en-US"/>
          </a:p>
        </p:txBody>
      </p:sp>
    </p:spTree>
    <p:extLst>
      <p:ext uri="{BB962C8B-B14F-4D97-AF65-F5344CB8AC3E}">
        <p14:creationId xmlns:p14="http://schemas.microsoft.com/office/powerpoint/2010/main" val="19160924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FB2A9F-1ACB-4E14-BF50-4DED8431BA1F}" type="slidenum">
              <a:rPr lang="en-US" smtClean="0"/>
              <a:t>8</a:t>
            </a:fld>
            <a:endParaRPr lang="en-US"/>
          </a:p>
        </p:txBody>
      </p:sp>
    </p:spTree>
    <p:extLst>
      <p:ext uri="{BB962C8B-B14F-4D97-AF65-F5344CB8AC3E}">
        <p14:creationId xmlns:p14="http://schemas.microsoft.com/office/powerpoint/2010/main" val="42915826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580390-D9AC-B842-BC4E-42114559507E}" type="slidenum">
              <a:rPr lang="en-US" smtClean="0"/>
              <a:pPr/>
              <a:t>9</a:t>
            </a:fld>
            <a:endParaRPr lang="en-US" dirty="0"/>
          </a:p>
        </p:txBody>
      </p:sp>
    </p:spTree>
    <p:extLst>
      <p:ext uri="{BB962C8B-B14F-4D97-AF65-F5344CB8AC3E}">
        <p14:creationId xmlns:p14="http://schemas.microsoft.com/office/powerpoint/2010/main" val="7290455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8"/>
          <p:cNvSpPr>
            <a:spLocks noGrp="1" noChangeArrowheads="1"/>
          </p:cNvSpPr>
          <p:nvPr>
            <p:ph type="sldNum" sz="quarter"/>
          </p:nvPr>
        </p:nvSpPr>
        <p:spPr>
          <a:noFill/>
        </p:spPr>
        <p:txBody>
          <a:bodyPr/>
          <a:lstStyle/>
          <a:p>
            <a:fld id="{3E218EE1-0277-40BA-BC3F-CF53D9B48C3A}" type="slidenum">
              <a:rPr lang="en-GB" smtClean="0">
                <a:solidFill>
                  <a:prstClr val="black"/>
                </a:solidFill>
              </a:rPr>
              <a:pPr/>
              <a:t>10</a:t>
            </a:fld>
            <a:endParaRPr lang="en-GB" smtClean="0">
              <a:solidFill>
                <a:prstClr val="black"/>
              </a:solidFill>
            </a:endParaRPr>
          </a:p>
        </p:txBody>
      </p:sp>
      <p:sp>
        <p:nvSpPr>
          <p:cNvPr id="22531" name="Rectangle 2"/>
          <p:cNvSpPr>
            <a:spLocks noGrp="1" noRot="1" noChangeAspect="1" noChangeArrowheads="1" noTextEdit="1"/>
          </p:cNvSpPr>
          <p:nvPr>
            <p:ph type="sldImg"/>
          </p:nvPr>
        </p:nvSpPr>
        <p:spPr>
          <a:xfrm>
            <a:off x="1060450" y="903288"/>
            <a:ext cx="4751388" cy="3563937"/>
          </a:xfrm>
          <a:ln/>
        </p:spPr>
      </p:sp>
      <p:sp>
        <p:nvSpPr>
          <p:cNvPr id="22532" name="Rectangle 3"/>
          <p:cNvSpPr>
            <a:spLocks noGrp="1" noChangeArrowheads="1"/>
          </p:cNvSpPr>
          <p:nvPr>
            <p:ph type="body" idx="1"/>
          </p:nvPr>
        </p:nvSpPr>
        <p:spPr>
          <a:xfrm>
            <a:off x="1048397" y="4623239"/>
            <a:ext cx="4700724" cy="3916192"/>
          </a:xfrm>
          <a:noFill/>
          <a:ln/>
        </p:spPr>
        <p:txBody>
          <a:bodyPr/>
          <a:lstStyle/>
          <a:p>
            <a:endParaRPr lang="en-US" dirty="0" smtClean="0"/>
          </a:p>
        </p:txBody>
      </p:sp>
    </p:spTree>
    <p:extLst>
      <p:ext uri="{BB962C8B-B14F-4D97-AF65-F5344CB8AC3E}">
        <p14:creationId xmlns:p14="http://schemas.microsoft.com/office/powerpoint/2010/main" val="9500133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FB2A9F-1ACB-4E14-BF50-4DED8431BA1F}" type="slidenum">
              <a:rPr lang="en-US" smtClean="0"/>
              <a:t>11</a:t>
            </a:fld>
            <a:endParaRPr lang="en-US"/>
          </a:p>
        </p:txBody>
      </p:sp>
    </p:spTree>
    <p:extLst>
      <p:ext uri="{BB962C8B-B14F-4D97-AF65-F5344CB8AC3E}">
        <p14:creationId xmlns:p14="http://schemas.microsoft.com/office/powerpoint/2010/main" val="4654048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6" name="Rectangle 5"/>
          <p:cNvSpPr/>
          <p:nvPr/>
        </p:nvSpPr>
        <p:spPr>
          <a:xfrm>
            <a:off x="0" y="0"/>
            <a:ext cx="9144000" cy="105363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alianza cov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87552"/>
            <a:ext cx="9144000" cy="5870448"/>
          </a:xfrm>
          <a:prstGeom prst="rect">
            <a:avLst/>
          </a:prstGeom>
        </p:spPr>
      </p:pic>
      <p:sp>
        <p:nvSpPr>
          <p:cNvPr id="10" name="Title Placeholder 1"/>
          <p:cNvSpPr>
            <a:spLocks noGrp="1"/>
          </p:cNvSpPr>
          <p:nvPr>
            <p:ph type="title"/>
          </p:nvPr>
        </p:nvSpPr>
        <p:spPr>
          <a:xfrm>
            <a:off x="889000" y="5021570"/>
            <a:ext cx="7442200" cy="693430"/>
          </a:xfrm>
          <a:prstGeom prst="rect">
            <a:avLst/>
          </a:prstGeom>
        </p:spPr>
        <p:txBody>
          <a:bodyPr vert="horz" lIns="91440" tIns="45720" rIns="91440" bIns="45720" rtlCol="0" anchor="t">
            <a:normAutofit/>
          </a:bodyPr>
          <a:lstStyle>
            <a:lvl1pPr algn="ctr">
              <a:defRPr sz="3200" b="1">
                <a:solidFill>
                  <a:schemeClr val="tx1"/>
                </a:solidFill>
              </a:defRPr>
            </a:lvl1pPr>
          </a:lstStyle>
          <a:p>
            <a:r>
              <a:rPr lang="en-US" smtClean="0"/>
              <a:t>Click to edit Master title style</a:t>
            </a:r>
            <a:endParaRPr lang="en-US" dirty="0"/>
          </a:p>
        </p:txBody>
      </p:sp>
      <p:sp>
        <p:nvSpPr>
          <p:cNvPr id="11" name="Text Placeholder 10"/>
          <p:cNvSpPr>
            <a:spLocks noGrp="1" noChangeAspect="1"/>
          </p:cNvSpPr>
          <p:nvPr>
            <p:ph type="body" sz="quarter" idx="10"/>
          </p:nvPr>
        </p:nvSpPr>
        <p:spPr>
          <a:xfrm>
            <a:off x="2743200" y="5755568"/>
            <a:ext cx="3657600" cy="457200"/>
          </a:xfrm>
          <a:prstGeom prst="rect">
            <a:avLst/>
          </a:prstGeom>
        </p:spPr>
        <p:txBody>
          <a:bodyPr wrap="none" anchor="t">
            <a:normAutofit/>
          </a:bodyPr>
          <a:lstStyle>
            <a:lvl1pPr marL="0" indent="0" algn="ctr">
              <a:buNone/>
              <a:defRPr sz="1800"/>
            </a:lvl1pPr>
            <a:lvl2pPr algn="r">
              <a:defRPr sz="1800"/>
            </a:lvl2pPr>
            <a:lvl3pPr algn="r">
              <a:defRPr sz="1800"/>
            </a:lvl3pPr>
            <a:lvl4pPr algn="r">
              <a:defRPr sz="1800"/>
            </a:lvl4pPr>
            <a:lvl5pPr algn="r">
              <a:defRPr sz="1800"/>
            </a:lvl5pPr>
          </a:lstStyle>
          <a:p>
            <a:pPr lvl="0"/>
            <a:r>
              <a:rPr lang="en-US" smtClean="0"/>
              <a:t>Click to edit Master text styles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289" y="244680"/>
            <a:ext cx="1395415" cy="499979"/>
          </a:xfrm>
          <a:prstGeom prst="rect">
            <a:avLst/>
          </a:prstGeom>
        </p:spPr>
      </p:pic>
    </p:spTree>
    <p:extLst>
      <p:ext uri="{BB962C8B-B14F-4D97-AF65-F5344CB8AC3E}">
        <p14:creationId xmlns:p14="http://schemas.microsoft.com/office/powerpoint/2010/main" val="316215497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Large Image with Caption">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9E635ABF-4905-864E-884F-9C1127E5D3EE}" type="slidenum">
              <a:rPr lang="en-US" smtClean="0"/>
              <a:pPr/>
              <a:t>‹#›</a:t>
            </a:fld>
            <a:endParaRPr lang="en-US" dirty="0"/>
          </a:p>
        </p:txBody>
      </p:sp>
      <p:sp>
        <p:nvSpPr>
          <p:cNvPr id="5" name="Text Placeholder 4"/>
          <p:cNvSpPr>
            <a:spLocks noGrp="1"/>
          </p:cNvSpPr>
          <p:nvPr>
            <p:ph type="body" sz="quarter" idx="11" hasCustomPrompt="1"/>
          </p:nvPr>
        </p:nvSpPr>
        <p:spPr>
          <a:xfrm>
            <a:off x="1181100" y="5537200"/>
            <a:ext cx="6985000" cy="762000"/>
          </a:xfrm>
        </p:spPr>
        <p:txBody>
          <a:bodyPr/>
          <a:lstStyle>
            <a:lvl1pPr marL="0" indent="0" algn="ctr">
              <a:buNone/>
              <a:defRPr sz="2000"/>
            </a:lvl1pPr>
          </a:lstStyle>
          <a:p>
            <a:pPr lvl="0"/>
            <a:r>
              <a:rPr lang="en-US" dirty="0" smtClean="0"/>
              <a:t>Click to edit caption</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
        <p:nvSpPr>
          <p:cNvPr id="2" name="Footer Placeholder 1"/>
          <p:cNvSpPr>
            <a:spLocks noGrp="1"/>
          </p:cNvSpPr>
          <p:nvPr>
            <p:ph type="ftr" sz="quarter" idx="12"/>
          </p:nvPr>
        </p:nvSpPr>
        <p:spPr/>
        <p:txBody>
          <a:bodyPr/>
          <a:lstStyle>
            <a:lvl1pPr>
              <a:defRPr>
                <a:latin typeface="+mj-lt"/>
              </a:defRPr>
            </a:lvl1pPr>
          </a:lstStyle>
          <a:p>
            <a:r>
              <a:rPr lang="en-US" smtClean="0"/>
              <a:t>© Alianza Inc. All rights reserved.</a:t>
            </a:r>
            <a:endParaRPr lang="en-US" dirty="0" smtClean="0"/>
          </a:p>
        </p:txBody>
      </p:sp>
    </p:spTree>
    <p:extLst>
      <p:ext uri="{BB962C8B-B14F-4D97-AF65-F5344CB8AC3E}">
        <p14:creationId xmlns:p14="http://schemas.microsoft.com/office/powerpoint/2010/main" val="2410835549"/>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20378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End Slide">
    <p:spTree>
      <p:nvGrpSpPr>
        <p:cNvPr id="1" name=""/>
        <p:cNvGrpSpPr/>
        <p:nvPr/>
      </p:nvGrpSpPr>
      <p:grpSpPr>
        <a:xfrm>
          <a:off x="0" y="0"/>
          <a:ext cx="0" cy="0"/>
          <a:chOff x="0" y="0"/>
          <a:chExt cx="0" cy="0"/>
        </a:xfrm>
      </p:grpSpPr>
      <p:sp>
        <p:nvSpPr>
          <p:cNvPr id="6" name="Rectangle 5"/>
          <p:cNvSpPr/>
          <p:nvPr/>
        </p:nvSpPr>
        <p:spPr>
          <a:xfrm>
            <a:off x="0" y="0"/>
            <a:ext cx="9144000" cy="105363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alianza cov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87552"/>
            <a:ext cx="9144000" cy="5870448"/>
          </a:xfrm>
          <a:prstGeom prst="rect">
            <a:avLst/>
          </a:prstGeom>
        </p:spPr>
      </p:pic>
      <p:sp>
        <p:nvSpPr>
          <p:cNvPr id="10" name="Title Placeholder 1"/>
          <p:cNvSpPr>
            <a:spLocks noGrp="1"/>
          </p:cNvSpPr>
          <p:nvPr>
            <p:ph type="title"/>
          </p:nvPr>
        </p:nvSpPr>
        <p:spPr>
          <a:xfrm>
            <a:off x="825500" y="5021570"/>
            <a:ext cx="7543800" cy="733998"/>
          </a:xfrm>
          <a:prstGeom prst="rect">
            <a:avLst/>
          </a:prstGeom>
        </p:spPr>
        <p:txBody>
          <a:bodyPr vert="horz" lIns="91440" tIns="45720" rIns="91440" bIns="45720" rtlCol="0" anchor="t">
            <a:normAutofit/>
          </a:bodyPr>
          <a:lstStyle>
            <a:lvl1pPr algn="ctr">
              <a:defRPr sz="3200"/>
            </a:lvl1pPr>
          </a:lstStyle>
          <a:p>
            <a:r>
              <a:rPr lang="en-US" smtClean="0"/>
              <a:t>Click to edit Master title style</a:t>
            </a:r>
            <a:endParaRPr lang="en-US" dirty="0"/>
          </a:p>
        </p:txBody>
      </p:sp>
      <p:sp>
        <p:nvSpPr>
          <p:cNvPr id="8" name="Text Placeholder 10"/>
          <p:cNvSpPr>
            <a:spLocks noGrp="1" noChangeAspect="1"/>
          </p:cNvSpPr>
          <p:nvPr>
            <p:ph type="body" sz="quarter" idx="10"/>
          </p:nvPr>
        </p:nvSpPr>
        <p:spPr>
          <a:xfrm>
            <a:off x="2743200" y="5755568"/>
            <a:ext cx="3657600" cy="457200"/>
          </a:xfrm>
          <a:prstGeom prst="rect">
            <a:avLst/>
          </a:prstGeom>
        </p:spPr>
        <p:txBody>
          <a:bodyPr wrap="none" anchor="t">
            <a:normAutofit/>
          </a:bodyPr>
          <a:lstStyle>
            <a:lvl1pPr marL="0" indent="0" algn="ctr">
              <a:buNone/>
              <a:defRPr sz="1800"/>
            </a:lvl1pPr>
            <a:lvl2pPr algn="r">
              <a:defRPr sz="1800"/>
            </a:lvl2pPr>
            <a:lvl3pPr algn="r">
              <a:defRPr sz="1800"/>
            </a:lvl3pPr>
            <a:lvl4pPr algn="r">
              <a:defRPr sz="1800"/>
            </a:lvl4pPr>
            <a:lvl5pPr algn="r">
              <a:defRPr sz="1800"/>
            </a:lvl5pPr>
          </a:lstStyle>
          <a:p>
            <a:pPr lvl="0"/>
            <a:r>
              <a:rPr lang="en-US" smtClean="0"/>
              <a:t>Click to edit Master text styles</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289" y="244680"/>
            <a:ext cx="1395415" cy="499979"/>
          </a:xfrm>
          <a:prstGeom prst="rect">
            <a:avLst/>
          </a:prstGeom>
        </p:spPr>
      </p:pic>
    </p:spTree>
    <p:extLst>
      <p:ext uri="{BB962C8B-B14F-4D97-AF65-F5344CB8AC3E}">
        <p14:creationId xmlns:p14="http://schemas.microsoft.com/office/powerpoint/2010/main" val="3731490281"/>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fld id="{C2DFBE79-6ED7-47DA-9AF9-15DCE0E151F9}" type="slidenum">
              <a:rPr lang="en-US"/>
              <a:pPr/>
              <a:t>‹#›</a:t>
            </a:fld>
            <a:endParaRPr lang="en-US"/>
          </a:p>
        </p:txBody>
      </p:sp>
      <p:sp>
        <p:nvSpPr>
          <p:cNvPr id="5" name="Footer Placeholder 4"/>
          <p:cNvSpPr>
            <a:spLocks noGrp="1"/>
          </p:cNvSpPr>
          <p:nvPr>
            <p:ph type="ftr" sz="quarter" idx="11"/>
          </p:nvPr>
        </p:nvSpPr>
        <p:spPr/>
        <p:txBody>
          <a:bodyPr/>
          <a:lstStyle/>
          <a:p>
            <a:r>
              <a:rPr lang="en-US" smtClean="0"/>
              <a:t>© Alianza Inc. All rights reserved.</a:t>
            </a:r>
            <a:endParaRPr lang="en-US"/>
          </a:p>
        </p:txBody>
      </p:sp>
    </p:spTree>
    <p:extLst>
      <p:ext uri="{BB962C8B-B14F-4D97-AF65-F5344CB8AC3E}">
        <p14:creationId xmlns:p14="http://schemas.microsoft.com/office/powerpoint/2010/main" val="2717862644"/>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Content Layout">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304800" y="761682"/>
            <a:ext cx="8534400" cy="686118"/>
          </a:xfrm>
          <a:prstGeom prst="rect">
            <a:avLst/>
          </a:prstGeom>
        </p:spPr>
        <p:txBody>
          <a:bodyPr vert="horz" lIns="91440" tIns="45720" rIns="91440" bIns="45720" rtlCol="0" anchor="t" anchorCtr="0">
            <a:normAutofit/>
          </a:bodyPr>
          <a:lstStyle>
            <a:lvl1pPr>
              <a:defRPr sz="2500"/>
            </a:lvl1pPr>
          </a:lstStyle>
          <a:p>
            <a:r>
              <a:rPr lang="en-US" dirty="0" smtClean="0"/>
              <a:t>Click to edit Master title style</a:t>
            </a:r>
            <a:endParaRPr lang="en-US" dirty="0"/>
          </a:p>
        </p:txBody>
      </p:sp>
      <p:sp>
        <p:nvSpPr>
          <p:cNvPr id="7" name="Text Placeholder 2"/>
          <p:cNvSpPr>
            <a:spLocks noGrp="1"/>
          </p:cNvSpPr>
          <p:nvPr>
            <p:ph idx="1"/>
          </p:nvPr>
        </p:nvSpPr>
        <p:spPr>
          <a:xfrm>
            <a:off x="304800" y="1828800"/>
            <a:ext cx="8534400" cy="4724400"/>
          </a:xfrm>
          <a:prstGeom prst="rect">
            <a:avLst/>
          </a:prstGeom>
        </p:spPr>
        <p:txBody>
          <a:bodyPr vert="horz" lIns="91440" tIns="45720" rIns="91440" bIns="45720" rtlCol="0">
            <a:normAutofit/>
          </a:bodyPr>
          <a:lstStyle>
            <a:lvl1pPr>
              <a:defRPr sz="1800"/>
            </a:lvl1pPr>
            <a:lvl2pPr>
              <a:defRPr sz="1600"/>
            </a:lvl2pPr>
            <a:lvl3pPr>
              <a:buSzPct val="100000"/>
              <a:buFont typeface="Arial" pitchFamily="34" charset="0"/>
              <a:buChar char="•"/>
              <a:defRPr sz="1200"/>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8" name="Text Placeholder 2"/>
          <p:cNvSpPr>
            <a:spLocks noGrp="1"/>
          </p:cNvSpPr>
          <p:nvPr>
            <p:ph type="body" idx="13"/>
          </p:nvPr>
        </p:nvSpPr>
        <p:spPr>
          <a:xfrm>
            <a:off x="304800" y="1219518"/>
            <a:ext cx="8534400" cy="381000"/>
          </a:xfrm>
          <a:prstGeom prst="rect">
            <a:avLst/>
          </a:prstGeom>
        </p:spPr>
        <p:txBody>
          <a:bodyPr anchor="t" anchorCtr="0">
            <a:noAutofit/>
          </a:bodyPr>
          <a:lstStyle>
            <a:lvl1pPr marL="0" indent="0">
              <a:buNone/>
              <a:defRPr sz="1800" b="1" i="1" baseline="0">
                <a:solidFill>
                  <a:srgbClr val="5F5F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9" name="Footer Placeholder 4"/>
          <p:cNvSpPr>
            <a:spLocks noGrp="1"/>
          </p:cNvSpPr>
          <p:nvPr>
            <p:ph type="ftr" sz="quarter" idx="3"/>
          </p:nvPr>
        </p:nvSpPr>
        <p:spPr>
          <a:xfrm>
            <a:off x="1826326" y="6657889"/>
            <a:ext cx="5491349" cy="200111"/>
          </a:xfrm>
          <a:prstGeom prst="rect">
            <a:avLst/>
          </a:prstGeom>
        </p:spPr>
        <p:txBody>
          <a:bodyPr vert="horz" lIns="91440" tIns="45720" rIns="91440" bIns="45720" rtlCol="0" anchor="ctr"/>
          <a:lstStyle>
            <a:lvl1pPr algn="ctr">
              <a:defRPr sz="800" baseline="0">
                <a:solidFill>
                  <a:schemeClr val="tx1">
                    <a:tint val="75000"/>
                  </a:schemeClr>
                </a:solidFill>
              </a:defRPr>
            </a:lvl1pPr>
          </a:lstStyle>
          <a:p>
            <a:r>
              <a:rPr lang="en-US" smtClean="0"/>
              <a:t>© Alianza Inc. All rights reserved.</a:t>
            </a:r>
            <a:endParaRPr lang="en-US" dirty="0"/>
          </a:p>
        </p:txBody>
      </p:sp>
    </p:spTree>
    <p:extLst>
      <p:ext uri="{BB962C8B-B14F-4D97-AF65-F5344CB8AC3E}">
        <p14:creationId xmlns:p14="http://schemas.microsoft.com/office/powerpoint/2010/main" val="18279677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ontent with Bullets">
    <p:spTree>
      <p:nvGrpSpPr>
        <p:cNvPr id="1" name=""/>
        <p:cNvGrpSpPr/>
        <p:nvPr/>
      </p:nvGrpSpPr>
      <p:grpSpPr>
        <a:xfrm>
          <a:off x="0" y="0"/>
          <a:ext cx="0" cy="0"/>
          <a:chOff x="0" y="0"/>
          <a:chExt cx="0" cy="0"/>
        </a:xfrm>
      </p:grpSpPr>
      <p:sp>
        <p:nvSpPr>
          <p:cNvPr id="5" name="Title Placeholder 2" title="Click to add Presentation Title"/>
          <p:cNvSpPr>
            <a:spLocks noGrp="1"/>
          </p:cNvSpPr>
          <p:nvPr>
            <p:ph type="title" hasCustomPrompt="1"/>
          </p:nvPr>
        </p:nvSpPr>
        <p:spPr>
          <a:xfrm>
            <a:off x="320040" y="182880"/>
            <a:ext cx="7315200" cy="548640"/>
          </a:xfrm>
          <a:prstGeom prst="rect">
            <a:avLst/>
          </a:prstGeom>
        </p:spPr>
        <p:txBody>
          <a:bodyPr vert="horz" wrap="none" lIns="91440" tIns="45720" rIns="91440" bIns="45720" rtlCol="0" anchor="ctr">
            <a:noAutofit/>
          </a:bodyPr>
          <a:lstStyle>
            <a:lvl1pPr>
              <a:defRPr b="1" baseline="0">
                <a:solidFill>
                  <a:schemeClr val="tx1"/>
                </a:solidFill>
              </a:defRPr>
            </a:lvl1pPr>
          </a:lstStyle>
          <a:p>
            <a:r>
              <a:rPr lang="en-US" dirty="0" smtClean="0"/>
              <a:t>Click to add Presentation Title</a:t>
            </a:r>
            <a:endParaRPr lang="en-US" dirty="0"/>
          </a:p>
        </p:txBody>
      </p:sp>
      <p:sp>
        <p:nvSpPr>
          <p:cNvPr id="9" name="Slide Number Placeholder 2"/>
          <p:cNvSpPr>
            <a:spLocks noGrp="1"/>
          </p:cNvSpPr>
          <p:nvPr>
            <p:ph type="sldNum" sz="quarter" idx="11"/>
          </p:nvPr>
        </p:nvSpPr>
        <p:spPr>
          <a:xfrm>
            <a:off x="6863631" y="6365757"/>
            <a:ext cx="2133600" cy="365125"/>
          </a:xfrm>
        </p:spPr>
        <p:txBody>
          <a:bodyPr/>
          <a:lstStyle/>
          <a:p>
            <a:fld id="{9E635ABF-4905-864E-884F-9C1127E5D3EE}" type="slidenum">
              <a:rPr lang="en-US" smtClean="0"/>
              <a:pPr/>
              <a:t>‹#›</a:t>
            </a:fld>
            <a:endParaRPr lang="en-US" dirty="0"/>
          </a:p>
        </p:txBody>
      </p:sp>
      <p:sp>
        <p:nvSpPr>
          <p:cNvPr id="3" name="Text Placeholder 2"/>
          <p:cNvSpPr>
            <a:spLocks noGrp="1" noChangeAspect="1"/>
          </p:cNvSpPr>
          <p:nvPr>
            <p:ph type="body" sz="quarter" idx="12"/>
          </p:nvPr>
        </p:nvSpPr>
        <p:spPr>
          <a:xfrm>
            <a:off x="457200" y="1371600"/>
            <a:ext cx="8229600" cy="4937760"/>
          </a:xfrm>
        </p:spPr>
        <p:txBody>
          <a:bodyPr/>
          <a:lstStyle>
            <a:lvl1pPr marL="228600" indent="-228600">
              <a:buFont typeface="Arial" pitchFamily="34" charset="0"/>
              <a:buChar char="•"/>
              <a:defRPr/>
            </a:lvl1pPr>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2" name="Footer Placeholder 1"/>
          <p:cNvSpPr>
            <a:spLocks noGrp="1"/>
          </p:cNvSpPr>
          <p:nvPr>
            <p:ph type="ftr" sz="quarter" idx="13"/>
          </p:nvPr>
        </p:nvSpPr>
        <p:spPr/>
        <p:txBody>
          <a:bodyPr/>
          <a:lstStyle>
            <a:lvl1pPr>
              <a:defRPr>
                <a:latin typeface="+mj-lt"/>
              </a:defRPr>
            </a:lvl1pPr>
          </a:lstStyle>
          <a:p>
            <a:r>
              <a:rPr lang="en-US" smtClean="0"/>
              <a:t>© Alianza Inc. All rights reserved.</a:t>
            </a:r>
            <a:endParaRPr lang="en-US" dirty="0" smtClean="0"/>
          </a:p>
        </p:txBody>
      </p:sp>
    </p:spTree>
    <p:extLst>
      <p:ext uri="{BB962C8B-B14F-4D97-AF65-F5344CB8AC3E}">
        <p14:creationId xmlns:p14="http://schemas.microsoft.com/office/powerpoint/2010/main" val="381244343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Divider">
    <p:spTree>
      <p:nvGrpSpPr>
        <p:cNvPr id="1" name=""/>
        <p:cNvGrpSpPr/>
        <p:nvPr/>
      </p:nvGrpSpPr>
      <p:grpSpPr>
        <a:xfrm>
          <a:off x="0" y="0"/>
          <a:ext cx="0" cy="0"/>
          <a:chOff x="0" y="0"/>
          <a:chExt cx="0" cy="0"/>
        </a:xfrm>
      </p:grpSpPr>
      <p:pic>
        <p:nvPicPr>
          <p:cNvPr id="5" name="Picture 4" descr="alianza_Divid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40080" y="2057718"/>
            <a:ext cx="7863840" cy="2194242"/>
          </a:xfrm>
          <a:prstGeom prst="rect">
            <a:avLst/>
          </a:prstGeom>
        </p:spPr>
        <p:txBody>
          <a:bodyPr/>
          <a:lstStyle>
            <a:lvl1pPr algn="ctr">
              <a:defRPr sz="3200">
                <a:solidFill>
                  <a:schemeClr val="bg1"/>
                </a:solidFill>
              </a:defRPr>
            </a:lvl1pPr>
          </a:lstStyle>
          <a:p>
            <a:r>
              <a:rPr lang="en-US" smtClean="0"/>
              <a:t>Click to edit Master title style</a:t>
            </a:r>
            <a:endParaRPr lang="en-US" dirty="0"/>
          </a:p>
        </p:txBody>
      </p:sp>
      <p:pic>
        <p:nvPicPr>
          <p:cNvPr id="4" name="Picture 3" descr="alianza_Divid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2264548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ntent with Image on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9E635ABF-4905-864E-884F-9C1127E5D3EE}" type="slidenum">
              <a:rPr lang="en-US" smtClean="0"/>
              <a:pPr/>
              <a:t>‹#›</a:t>
            </a:fld>
            <a:endParaRPr lang="en-US" dirty="0"/>
          </a:p>
        </p:txBody>
      </p:sp>
      <p:sp>
        <p:nvSpPr>
          <p:cNvPr id="5" name="Text Placeholder 4"/>
          <p:cNvSpPr>
            <a:spLocks noGrp="1"/>
          </p:cNvSpPr>
          <p:nvPr>
            <p:ph type="body" sz="quarter" idx="11"/>
          </p:nvPr>
        </p:nvSpPr>
        <p:spPr>
          <a:xfrm>
            <a:off x="4089400" y="1371600"/>
            <a:ext cx="4673600" cy="4937760"/>
          </a:xfrm>
        </p:spPr>
        <p:txBody>
          <a:bodyPr wrap="square">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Footer Placeholder 3"/>
          <p:cNvSpPr>
            <a:spLocks noGrp="1"/>
          </p:cNvSpPr>
          <p:nvPr>
            <p:ph type="ftr" sz="quarter" idx="12"/>
          </p:nvPr>
        </p:nvSpPr>
        <p:spPr/>
        <p:txBody>
          <a:bodyPr/>
          <a:lstStyle>
            <a:lvl1pPr>
              <a:defRPr>
                <a:latin typeface="+mj-lt"/>
              </a:defRPr>
            </a:lvl1pPr>
          </a:lstStyle>
          <a:p>
            <a:r>
              <a:rPr lang="en-US" smtClean="0"/>
              <a:t>© Alianza Inc. All rights reserved.</a:t>
            </a:r>
            <a:endParaRPr lang="en-US" dirty="0" smtClean="0"/>
          </a:p>
        </p:txBody>
      </p:sp>
    </p:spTree>
    <p:extLst>
      <p:ext uri="{BB962C8B-B14F-4D97-AF65-F5344CB8AC3E}">
        <p14:creationId xmlns:p14="http://schemas.microsoft.com/office/powerpoint/2010/main" val="1895926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ntent with Image on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9E635ABF-4905-864E-884F-9C1127E5D3EE}" type="slidenum">
              <a:rPr lang="en-US" smtClean="0"/>
              <a:pPr/>
              <a:t>‹#›</a:t>
            </a:fld>
            <a:endParaRPr lang="en-US" dirty="0"/>
          </a:p>
        </p:txBody>
      </p:sp>
      <p:sp>
        <p:nvSpPr>
          <p:cNvPr id="5" name="Text Placeholder 2"/>
          <p:cNvSpPr>
            <a:spLocks noGrp="1" noChangeAspect="1"/>
          </p:cNvSpPr>
          <p:nvPr>
            <p:ph type="body" sz="quarter" idx="12"/>
          </p:nvPr>
        </p:nvSpPr>
        <p:spPr>
          <a:xfrm>
            <a:off x="457200" y="1371600"/>
            <a:ext cx="4572000" cy="4937760"/>
          </a:xfrm>
        </p:spPr>
        <p:txBody>
          <a:bodyPr/>
          <a:lstStyle>
            <a:lvl1pPr marL="228600" indent="-228600">
              <a:buFont typeface="Arial" pitchFamily="34" charset="0"/>
              <a:buChar cha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Footer Placeholder 3"/>
          <p:cNvSpPr>
            <a:spLocks noGrp="1"/>
          </p:cNvSpPr>
          <p:nvPr>
            <p:ph type="ftr" sz="quarter" idx="13"/>
          </p:nvPr>
        </p:nvSpPr>
        <p:spPr>
          <a:xfrm>
            <a:off x="457200" y="6380574"/>
            <a:ext cx="5562600" cy="365125"/>
          </a:xfrm>
        </p:spPr>
        <p:txBody>
          <a:bodyPr/>
          <a:lstStyle>
            <a:lvl1pPr>
              <a:defRPr>
                <a:latin typeface="+mn-lt"/>
              </a:defRPr>
            </a:lvl1pPr>
          </a:lstStyle>
          <a:p>
            <a:r>
              <a:rPr lang="en-US" smtClean="0"/>
              <a:t>© Alianza Inc. All rights reserved.</a:t>
            </a:r>
            <a:endParaRPr lang="en-US" dirty="0" smtClean="0"/>
          </a:p>
        </p:txBody>
      </p:sp>
    </p:spTree>
    <p:extLst>
      <p:ext uri="{BB962C8B-B14F-4D97-AF65-F5344CB8AC3E}">
        <p14:creationId xmlns:p14="http://schemas.microsoft.com/office/powerpoint/2010/main" val="14490650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ide by S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9E635ABF-4905-864E-884F-9C1127E5D3EE}" type="slidenum">
              <a:rPr lang="en-US" smtClean="0"/>
              <a:pPr/>
              <a:t>‹#›</a:t>
            </a:fld>
            <a:endParaRPr lang="en-US" dirty="0"/>
          </a:p>
        </p:txBody>
      </p:sp>
      <p:sp>
        <p:nvSpPr>
          <p:cNvPr id="4" name="Footer Placeholder 3"/>
          <p:cNvSpPr>
            <a:spLocks noGrp="1"/>
          </p:cNvSpPr>
          <p:nvPr>
            <p:ph type="ftr" sz="quarter" idx="13"/>
          </p:nvPr>
        </p:nvSpPr>
        <p:spPr/>
        <p:txBody>
          <a:bodyPr/>
          <a:lstStyle>
            <a:lvl1pPr>
              <a:defRPr>
                <a:latin typeface="+mj-lt"/>
              </a:defRPr>
            </a:lvl1pPr>
          </a:lstStyle>
          <a:p>
            <a:r>
              <a:rPr lang="en-US" smtClean="0"/>
              <a:t>© Alianza Inc. All rights reserved.</a:t>
            </a:r>
            <a:endParaRPr lang="en-US" dirty="0" smtClean="0"/>
          </a:p>
        </p:txBody>
      </p:sp>
      <p:sp>
        <p:nvSpPr>
          <p:cNvPr id="8" name="Text Placeholder 7"/>
          <p:cNvSpPr>
            <a:spLocks noGrp="1"/>
          </p:cNvSpPr>
          <p:nvPr>
            <p:ph type="body" sz="quarter" idx="14" hasCustomPrompt="1"/>
          </p:nvPr>
        </p:nvSpPr>
        <p:spPr>
          <a:xfrm>
            <a:off x="457200" y="1371600"/>
            <a:ext cx="3860800" cy="508000"/>
          </a:xfrm>
        </p:spPr>
        <p:txBody>
          <a:bodyPr wrap="none"/>
          <a:lstStyle>
            <a:lvl1pPr marL="0" indent="0">
              <a:buNone/>
              <a:defRPr b="1">
                <a:solidFill>
                  <a:schemeClr val="tx2">
                    <a:lumMod val="75000"/>
                  </a:schemeClr>
                </a:solidFill>
              </a:defRPr>
            </a:lvl1pPr>
          </a:lstStyle>
          <a:p>
            <a:pPr lvl="0"/>
            <a:r>
              <a:rPr lang="en-US" dirty="0" smtClean="0"/>
              <a:t>Click to edit Section header</a:t>
            </a:r>
            <a:endParaRPr lang="en-US" dirty="0"/>
          </a:p>
        </p:txBody>
      </p:sp>
      <p:sp>
        <p:nvSpPr>
          <p:cNvPr id="10" name="Text Placeholder 9"/>
          <p:cNvSpPr>
            <a:spLocks noGrp="1"/>
          </p:cNvSpPr>
          <p:nvPr>
            <p:ph type="body" sz="quarter" idx="15"/>
          </p:nvPr>
        </p:nvSpPr>
        <p:spPr>
          <a:xfrm>
            <a:off x="457200" y="1955800"/>
            <a:ext cx="3860800" cy="4400550"/>
          </a:xfrm>
        </p:spPr>
        <p:txBody>
          <a:bodyPr/>
          <a:lstStyle>
            <a:lvl4pPr>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1" name="Text Placeholder 7"/>
          <p:cNvSpPr>
            <a:spLocks noGrp="1"/>
          </p:cNvSpPr>
          <p:nvPr>
            <p:ph type="body" sz="quarter" idx="16" hasCustomPrompt="1"/>
          </p:nvPr>
        </p:nvSpPr>
        <p:spPr>
          <a:xfrm>
            <a:off x="4813300" y="1371600"/>
            <a:ext cx="3860800" cy="508000"/>
          </a:xfrm>
        </p:spPr>
        <p:txBody>
          <a:bodyPr wrap="none"/>
          <a:lstStyle>
            <a:lvl1pPr marL="0" indent="0">
              <a:buNone/>
              <a:defRPr b="1">
                <a:solidFill>
                  <a:schemeClr val="tx2">
                    <a:lumMod val="75000"/>
                  </a:schemeClr>
                </a:solidFill>
              </a:defRPr>
            </a:lvl1pPr>
          </a:lstStyle>
          <a:p>
            <a:pPr lvl="0"/>
            <a:r>
              <a:rPr lang="en-US" dirty="0" smtClean="0"/>
              <a:t>Click to edit Section header</a:t>
            </a:r>
            <a:endParaRPr lang="en-US" dirty="0"/>
          </a:p>
        </p:txBody>
      </p:sp>
      <p:sp>
        <p:nvSpPr>
          <p:cNvPr id="12" name="Text Placeholder 9"/>
          <p:cNvSpPr>
            <a:spLocks noGrp="1"/>
          </p:cNvSpPr>
          <p:nvPr>
            <p:ph type="body" sz="quarter" idx="17"/>
          </p:nvPr>
        </p:nvSpPr>
        <p:spPr>
          <a:xfrm>
            <a:off x="4813300" y="1955800"/>
            <a:ext cx="3860800" cy="4400550"/>
          </a:xfrm>
        </p:spPr>
        <p:txBody>
          <a:bodyPr/>
          <a:lstStyle>
            <a:lvl4pPr>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22604380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Divider">
    <p:spTree>
      <p:nvGrpSpPr>
        <p:cNvPr id="1" name=""/>
        <p:cNvGrpSpPr/>
        <p:nvPr/>
      </p:nvGrpSpPr>
      <p:grpSpPr>
        <a:xfrm>
          <a:off x="0" y="0"/>
          <a:ext cx="0" cy="0"/>
          <a:chOff x="0" y="0"/>
          <a:chExt cx="0" cy="0"/>
        </a:xfrm>
      </p:grpSpPr>
      <p:pic>
        <p:nvPicPr>
          <p:cNvPr id="5" name="Picture 4" descr="alianza_Divid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40080" y="2057718"/>
            <a:ext cx="7863840" cy="2194242"/>
          </a:xfrm>
          <a:prstGeom prst="rect">
            <a:avLst/>
          </a:prstGeom>
        </p:spPr>
        <p:txBody>
          <a:bodyPr/>
          <a:lstStyle>
            <a:lvl1pPr algn="ctr">
              <a:defRPr sz="3200">
                <a:solidFill>
                  <a:schemeClr val="bg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162264548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9E635ABF-4905-864E-884F-9C1127E5D3EE}" type="slidenum">
              <a:rPr lang="en-US" smtClean="0"/>
              <a:pPr/>
              <a:t>‹#›</a:t>
            </a:fld>
            <a:endParaRPr lang="en-US" dirty="0"/>
          </a:p>
        </p:txBody>
      </p:sp>
      <p:sp>
        <p:nvSpPr>
          <p:cNvPr id="4" name="Footer Placeholder 3"/>
          <p:cNvSpPr>
            <a:spLocks noGrp="1"/>
          </p:cNvSpPr>
          <p:nvPr>
            <p:ph type="ftr" sz="quarter" idx="11"/>
          </p:nvPr>
        </p:nvSpPr>
        <p:spPr/>
        <p:txBody>
          <a:bodyPr/>
          <a:lstStyle>
            <a:lvl1pPr>
              <a:defRPr>
                <a:latin typeface="+mj-lt"/>
              </a:defRPr>
            </a:lvl1pPr>
          </a:lstStyle>
          <a:p>
            <a:r>
              <a:rPr lang="en-US" smtClean="0"/>
              <a:t>© Alianza Inc. All rights reserved.</a:t>
            </a:r>
            <a:endParaRPr lang="en-US" dirty="0" smtClean="0"/>
          </a:p>
        </p:txBody>
      </p:sp>
    </p:spTree>
    <p:extLst>
      <p:ext uri="{BB962C8B-B14F-4D97-AF65-F5344CB8AC3E}">
        <p14:creationId xmlns:p14="http://schemas.microsoft.com/office/powerpoint/2010/main" val="32759323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Content with Bullets">
    <p:spTree>
      <p:nvGrpSpPr>
        <p:cNvPr id="1" name=""/>
        <p:cNvGrpSpPr/>
        <p:nvPr/>
      </p:nvGrpSpPr>
      <p:grpSpPr>
        <a:xfrm>
          <a:off x="0" y="0"/>
          <a:ext cx="0" cy="0"/>
          <a:chOff x="0" y="0"/>
          <a:chExt cx="0" cy="0"/>
        </a:xfrm>
      </p:grpSpPr>
      <p:sp>
        <p:nvSpPr>
          <p:cNvPr id="5" name="Title Placeholder 2" title="Click to add Presentation Title"/>
          <p:cNvSpPr>
            <a:spLocks noGrp="1"/>
          </p:cNvSpPr>
          <p:nvPr>
            <p:ph type="title" hasCustomPrompt="1"/>
          </p:nvPr>
        </p:nvSpPr>
        <p:spPr>
          <a:xfrm>
            <a:off x="320040" y="182880"/>
            <a:ext cx="7315200" cy="548640"/>
          </a:xfrm>
          <a:prstGeom prst="rect">
            <a:avLst/>
          </a:prstGeom>
        </p:spPr>
        <p:txBody>
          <a:bodyPr vert="horz" wrap="none" lIns="91440" tIns="45720" rIns="91440" bIns="45720" rtlCol="0" anchor="ctr">
            <a:noAutofit/>
          </a:bodyPr>
          <a:lstStyle>
            <a:lvl1pPr>
              <a:defRPr b="1" baseline="0">
                <a:solidFill>
                  <a:schemeClr val="tx1"/>
                </a:solidFill>
              </a:defRPr>
            </a:lvl1pPr>
          </a:lstStyle>
          <a:p>
            <a:r>
              <a:rPr lang="en-US" dirty="0" smtClean="0"/>
              <a:t>Click to add Presentation Title</a:t>
            </a:r>
            <a:endParaRPr lang="en-US" dirty="0"/>
          </a:p>
        </p:txBody>
      </p:sp>
      <p:sp>
        <p:nvSpPr>
          <p:cNvPr id="9" name="Slide Number Placeholder 2"/>
          <p:cNvSpPr>
            <a:spLocks noGrp="1"/>
          </p:cNvSpPr>
          <p:nvPr>
            <p:ph type="sldNum" sz="quarter" idx="11"/>
          </p:nvPr>
        </p:nvSpPr>
        <p:spPr>
          <a:xfrm>
            <a:off x="6863631" y="6365757"/>
            <a:ext cx="2133600" cy="365125"/>
          </a:xfrm>
        </p:spPr>
        <p:txBody>
          <a:bodyPr/>
          <a:lstStyle/>
          <a:p>
            <a:fld id="{9E635ABF-4905-864E-884F-9C1127E5D3EE}" type="slidenum">
              <a:rPr lang="en-US" smtClean="0"/>
              <a:pPr/>
              <a:t>‹#›</a:t>
            </a:fld>
            <a:endParaRPr lang="en-US" dirty="0"/>
          </a:p>
        </p:txBody>
      </p:sp>
      <p:sp>
        <p:nvSpPr>
          <p:cNvPr id="3" name="Text Placeholder 2"/>
          <p:cNvSpPr>
            <a:spLocks noGrp="1" noChangeAspect="1"/>
          </p:cNvSpPr>
          <p:nvPr>
            <p:ph type="body" sz="quarter" idx="12"/>
          </p:nvPr>
        </p:nvSpPr>
        <p:spPr>
          <a:xfrm>
            <a:off x="457200" y="1371600"/>
            <a:ext cx="8229600" cy="4937760"/>
          </a:xfrm>
        </p:spPr>
        <p:txBody>
          <a:bodyPr/>
          <a:lstStyle>
            <a:lvl1pPr marL="228600" indent="-228600">
              <a:buFont typeface="Arial" pitchFamily="34" charset="0"/>
              <a:buChar cha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2" name="Footer Placeholder 1"/>
          <p:cNvSpPr>
            <a:spLocks noGrp="1"/>
          </p:cNvSpPr>
          <p:nvPr>
            <p:ph type="ftr" sz="quarter" idx="13"/>
          </p:nvPr>
        </p:nvSpPr>
        <p:spPr/>
        <p:txBody>
          <a:bodyPr/>
          <a:lstStyle>
            <a:lvl1pPr>
              <a:defRPr>
                <a:latin typeface="+mj-lt"/>
              </a:defRPr>
            </a:lvl1pPr>
          </a:lstStyle>
          <a:p>
            <a:r>
              <a:rPr lang="en-US" smtClean="0"/>
              <a:t>© Alianza Inc. All rights reserved.</a:t>
            </a:r>
            <a:endParaRPr lang="en-US" dirty="0" smtClean="0"/>
          </a:p>
        </p:txBody>
      </p:sp>
    </p:spTree>
    <p:extLst>
      <p:ext uri="{BB962C8B-B14F-4D97-AF65-F5344CB8AC3E}">
        <p14:creationId xmlns:p14="http://schemas.microsoft.com/office/powerpoint/2010/main" val="381244343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jpeg"/><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lianza_L2.jp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0" y="0"/>
            <a:ext cx="9144000" cy="932688"/>
          </a:xfrm>
          <a:prstGeom prst="rect">
            <a:avLst/>
          </a:prstGeom>
        </p:spPr>
      </p:pic>
      <p:sp>
        <p:nvSpPr>
          <p:cNvPr id="6" name="Slide Number Placeholder 5"/>
          <p:cNvSpPr>
            <a:spLocks noGrp="1"/>
          </p:cNvSpPr>
          <p:nvPr>
            <p:ph type="sldNum" sz="quarter" idx="4"/>
          </p:nvPr>
        </p:nvSpPr>
        <p:spPr>
          <a:xfrm>
            <a:off x="6863631" y="6365757"/>
            <a:ext cx="2133600" cy="365125"/>
          </a:xfrm>
          <a:prstGeom prst="rect">
            <a:avLst/>
          </a:prstGeom>
        </p:spPr>
        <p:txBody>
          <a:bodyPr vert="horz" lIns="91440" tIns="45720" rIns="91440" bIns="45720" rtlCol="0" anchor="ctr"/>
          <a:lstStyle>
            <a:lvl1pPr algn="r">
              <a:defRPr sz="1000">
                <a:solidFill>
                  <a:schemeClr val="bg1">
                    <a:lumMod val="50000"/>
                  </a:schemeClr>
                </a:solidFill>
              </a:defRPr>
            </a:lvl1pPr>
          </a:lstStyle>
          <a:p>
            <a:fld id="{9E635ABF-4905-864E-884F-9C1127E5D3EE}" type="slidenum">
              <a:rPr lang="en-US" smtClean="0"/>
              <a:pPr/>
              <a:t>‹#›</a:t>
            </a:fld>
            <a:endParaRPr lang="en-US" dirty="0"/>
          </a:p>
        </p:txBody>
      </p:sp>
      <p:pic>
        <p:nvPicPr>
          <p:cNvPr id="8" name="Picture 7" descr="gray bar.jpg                                                   003B8885Macintosh HD                   BF57B4A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0" y="6731000"/>
            <a:ext cx="9145588"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3"/>
          <p:cNvSpPr>
            <a:spLocks noGrp="1"/>
          </p:cNvSpPr>
          <p:nvPr>
            <p:ph type="body" idx="1"/>
          </p:nvPr>
        </p:nvSpPr>
        <p:spPr>
          <a:xfrm>
            <a:off x="457200" y="1371600"/>
            <a:ext cx="8229600" cy="4937760"/>
          </a:xfrm>
          <a:prstGeom prst="rect">
            <a:avLst/>
          </a:prstGeom>
        </p:spPr>
        <p:txBody>
          <a:bodyPr vert="horz" lIns="91440" tIns="45720" rIns="91440" bIns="45720" rtlCol="0">
            <a:noAutofit/>
          </a:bodyPr>
          <a:lstStyle/>
          <a:p>
            <a:pPr lvl="0"/>
            <a:r>
              <a:rPr lang="en-US" dirty="0" smtClean="0"/>
              <a:t>First level</a:t>
            </a:r>
          </a:p>
          <a:p>
            <a:pPr lvl="1"/>
            <a:r>
              <a:rPr lang="en-US" dirty="0" smtClean="0"/>
              <a:t>Second level</a:t>
            </a:r>
          </a:p>
          <a:p>
            <a:pPr lvl="2"/>
            <a:r>
              <a:rPr lang="en-US" dirty="0" smtClean="0"/>
              <a:t>Third level</a:t>
            </a:r>
          </a:p>
          <a:p>
            <a:pPr lvl="3"/>
            <a:r>
              <a:rPr lang="en-US" dirty="0" smtClean="0"/>
              <a:t>Fourth level</a:t>
            </a:r>
            <a:endParaRPr lang="en-US" dirty="0"/>
          </a:p>
        </p:txBody>
      </p:sp>
      <p:sp>
        <p:nvSpPr>
          <p:cNvPr id="2" name="Title Placeholder 1"/>
          <p:cNvSpPr>
            <a:spLocks noGrp="1"/>
          </p:cNvSpPr>
          <p:nvPr>
            <p:ph type="title"/>
          </p:nvPr>
        </p:nvSpPr>
        <p:spPr>
          <a:xfrm>
            <a:off x="320040" y="182880"/>
            <a:ext cx="7315200" cy="54864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Footer Placeholder 2"/>
          <p:cNvSpPr>
            <a:spLocks noGrp="1"/>
          </p:cNvSpPr>
          <p:nvPr>
            <p:ph type="ftr" sz="quarter" idx="3"/>
          </p:nvPr>
        </p:nvSpPr>
        <p:spPr>
          <a:xfrm>
            <a:off x="457200" y="6356350"/>
            <a:ext cx="5562600" cy="365125"/>
          </a:xfrm>
          <a:prstGeom prst="rect">
            <a:avLst/>
          </a:prstGeom>
        </p:spPr>
        <p:txBody>
          <a:bodyPr vert="horz" lIns="91440" tIns="45720" rIns="91440" bIns="45720" rtlCol="0" anchor="ctr"/>
          <a:lstStyle>
            <a:lvl1pPr algn="l">
              <a:defRPr sz="1000">
                <a:solidFill>
                  <a:schemeClr val="bg1">
                    <a:lumMod val="50000"/>
                  </a:schemeClr>
                </a:solidFill>
                <a:latin typeface="+mj-lt"/>
              </a:defRPr>
            </a:lvl1pPr>
          </a:lstStyle>
          <a:p>
            <a:r>
              <a:rPr lang="en-US" smtClean="0"/>
              <a:t>© Alianza Inc. All rights reserved.</a:t>
            </a:r>
            <a:endParaRPr lang="en-US" dirty="0" smtClean="0"/>
          </a:p>
        </p:txBody>
      </p:sp>
    </p:spTree>
    <p:extLst>
      <p:ext uri="{BB962C8B-B14F-4D97-AF65-F5344CB8AC3E}">
        <p14:creationId xmlns:p14="http://schemas.microsoft.com/office/powerpoint/2010/main" val="604750494"/>
      </p:ext>
    </p:extLst>
  </p:cSld>
  <p:clrMap bg1="lt1" tx1="dk1" bg2="lt2" tx2="dk2" accent1="accent1" accent2="accent2" accent3="accent3" accent4="accent4" accent5="accent5" accent6="accent6" hlink="hlink" folHlink="folHlink"/>
  <p:sldLayoutIdLst>
    <p:sldLayoutId id="2147483650" r:id="rId1"/>
    <p:sldLayoutId id="2147483661" r:id="rId2"/>
    <p:sldLayoutId id="2147483662" r:id="rId3"/>
    <p:sldLayoutId id="2147483663" r:id="rId4"/>
    <p:sldLayoutId id="2147483656" r:id="rId5"/>
    <p:sldLayoutId id="2147483669" r:id="rId6"/>
    <p:sldLayoutId id="2147483654" r:id="rId7"/>
    <p:sldLayoutId id="2147483665" r:id="rId8"/>
    <p:sldLayoutId id="2147483649" r:id="rId9"/>
    <p:sldLayoutId id="2147483658" r:id="rId10"/>
    <p:sldLayoutId id="2147483668" r:id="rId11"/>
    <p:sldLayoutId id="2147483653" r:id="rId12"/>
    <p:sldLayoutId id="2147483670" r:id="rId13"/>
    <p:sldLayoutId id="2147483671" r:id="rId14"/>
  </p:sldLayoutIdLst>
  <p:timing>
    <p:tnLst>
      <p:par>
        <p:cTn id="1" dur="indefinite" restart="never" nodeType="tmRoot"/>
      </p:par>
    </p:tnLst>
  </p:timing>
  <p:hf hdr="0" dt="0"/>
  <p:txStyles>
    <p:titleStyle>
      <a:lvl1pPr algn="l" defTabSz="457200" rtl="0" eaLnBrk="1" latinLnBrk="0" hangingPunct="1">
        <a:spcBef>
          <a:spcPct val="0"/>
        </a:spcBef>
        <a:buNone/>
        <a:defRPr sz="2800" b="1" kern="1200">
          <a:solidFill>
            <a:schemeClr val="tx1"/>
          </a:solidFill>
          <a:latin typeface="+mj-lt"/>
          <a:ea typeface="+mj-ea"/>
          <a:cs typeface="+mj-cs"/>
        </a:defRPr>
      </a:lvl1pPr>
    </p:titleStyle>
    <p:bodyStyle>
      <a:lvl1pPr marL="228600" marR="0" indent="-228600" algn="l" defTabSz="457200" rtl="0" eaLnBrk="1" fontAlgn="auto" latinLnBrk="0" hangingPunct="1">
        <a:lnSpc>
          <a:spcPct val="100000"/>
        </a:lnSpc>
        <a:spcBef>
          <a:spcPts val="0"/>
        </a:spcBef>
        <a:spcAft>
          <a:spcPts val="300"/>
        </a:spcAft>
        <a:buClr>
          <a:schemeClr val="accent1">
            <a:lumMod val="75000"/>
          </a:schemeClr>
        </a:buClr>
        <a:buSzPct val="100000"/>
        <a:buFont typeface="Arial" pitchFamily="34" charset="0"/>
        <a:buChar char="•"/>
        <a:tabLst/>
        <a:defRPr lang="en-US" sz="2400" kern="1200" baseline="0" smtClean="0">
          <a:solidFill>
            <a:schemeClr val="tx1"/>
          </a:solidFill>
          <a:effectLst/>
          <a:latin typeface="+mn-lt"/>
          <a:ea typeface="+mn-ea"/>
          <a:cs typeface="+mn-cs"/>
        </a:defRPr>
      </a:lvl1pPr>
      <a:lvl2pPr marL="457200" marR="0" indent="-223838" algn="l" defTabSz="457200" rtl="0" eaLnBrk="1" fontAlgn="auto" latinLnBrk="0" hangingPunct="1">
        <a:lnSpc>
          <a:spcPct val="100000"/>
        </a:lnSpc>
        <a:spcBef>
          <a:spcPts val="0"/>
        </a:spcBef>
        <a:spcAft>
          <a:spcPts val="300"/>
        </a:spcAft>
        <a:buClr>
          <a:schemeClr val="tx2">
            <a:lumMod val="75000"/>
          </a:schemeClr>
        </a:buClr>
        <a:buSzPct val="100000"/>
        <a:buFont typeface="Calibri" panose="020F0502020204030204" pitchFamily="34" charset="0"/>
        <a:buChar char="‐"/>
        <a:tabLst/>
        <a:defRPr sz="2300" kern="1200" baseline="0">
          <a:solidFill>
            <a:schemeClr val="tx1"/>
          </a:solidFill>
          <a:latin typeface="+mn-lt"/>
          <a:ea typeface="+mn-ea"/>
          <a:cs typeface="+mn-cs"/>
        </a:defRPr>
      </a:lvl2pPr>
      <a:lvl3pPr marL="627063" marR="0" indent="-169863" algn="l" defTabSz="457200" rtl="0" eaLnBrk="1" fontAlgn="auto" latinLnBrk="0" hangingPunct="1">
        <a:lnSpc>
          <a:spcPct val="100000"/>
        </a:lnSpc>
        <a:spcBef>
          <a:spcPts val="0"/>
        </a:spcBef>
        <a:spcAft>
          <a:spcPts val="300"/>
        </a:spcAft>
        <a:buClr>
          <a:schemeClr val="tx2">
            <a:lumMod val="75000"/>
          </a:schemeClr>
        </a:buClr>
        <a:buSzTx/>
        <a:buFont typeface="Calibri" pitchFamily="34" charset="0"/>
        <a:buChar char="‐"/>
        <a:tabLst/>
        <a:defRPr sz="2200" kern="1200">
          <a:solidFill>
            <a:schemeClr val="tx1"/>
          </a:solidFill>
          <a:latin typeface="+mn-lt"/>
          <a:ea typeface="+mn-ea"/>
          <a:cs typeface="+mn-cs"/>
        </a:defRPr>
      </a:lvl3pPr>
      <a:lvl4pPr marL="804863" marR="0" indent="-119063" algn="l" defTabSz="457200" rtl="0" eaLnBrk="1" fontAlgn="auto" latinLnBrk="0" hangingPunct="1">
        <a:lnSpc>
          <a:spcPct val="100000"/>
        </a:lnSpc>
        <a:spcBef>
          <a:spcPts val="0"/>
        </a:spcBef>
        <a:spcAft>
          <a:spcPts val="300"/>
        </a:spcAft>
        <a:buClr>
          <a:schemeClr val="tx2">
            <a:lumMod val="75000"/>
          </a:schemeClr>
        </a:buClr>
        <a:buSzTx/>
        <a:buFont typeface="Calibri" pitchFamily="34" charset="0"/>
        <a:buChar char="‐"/>
        <a:tabLst/>
        <a:defRPr sz="2100" kern="1200">
          <a:solidFill>
            <a:schemeClr val="tx1"/>
          </a:solidFill>
          <a:latin typeface="+mn-lt"/>
          <a:ea typeface="+mn-ea"/>
          <a:cs typeface="+mn-cs"/>
        </a:defRPr>
      </a:lvl4pPr>
      <a:lvl5pPr marL="1143000" marR="0" indent="-228600" algn="l" defTabSz="457200" rtl="0" eaLnBrk="1" fontAlgn="auto" latinLnBrk="0" hangingPunct="1">
        <a:lnSpc>
          <a:spcPct val="100000"/>
        </a:lnSpc>
        <a:spcBef>
          <a:spcPts val="0"/>
        </a:spcBef>
        <a:spcAft>
          <a:spcPts val="0"/>
        </a:spcAft>
        <a:buClr>
          <a:schemeClr val="tx2">
            <a:lumMod val="75000"/>
          </a:schemeClr>
        </a:buClr>
        <a:buSzTx/>
        <a:buFont typeface="Calibri" pitchFamily="34" charset="0"/>
        <a:buChar char="‐"/>
        <a:tabLst/>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32.tif"/><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34.jp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7.jpeg"/><Relationship Id="rId7" Type="http://schemas.openxmlformats.org/officeDocument/2006/relationships/image" Target="../media/image40.gi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linxcommunications.com/" TargetMode="External"/><Relationship Id="rId5" Type="http://schemas.openxmlformats.org/officeDocument/2006/relationships/image" Target="../media/image39.png"/><Relationship Id="rId10" Type="http://schemas.openxmlformats.org/officeDocument/2006/relationships/image" Target="../media/image43.jpeg"/><Relationship Id="rId4" Type="http://schemas.openxmlformats.org/officeDocument/2006/relationships/image" Target="../media/image38.JPG"/><Relationship Id="rId9" Type="http://schemas.openxmlformats.org/officeDocument/2006/relationships/image" Target="../media/image42.jpeg"/></Relationships>
</file>

<file path=ppt/slides/_rels/slide16.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6.png"/><Relationship Id="rId2" Type="http://schemas.openxmlformats.org/officeDocument/2006/relationships/hyperlink" Target="http://www.alianza.com/" TargetMode="External"/><Relationship Id="rId1" Type="http://schemas.openxmlformats.org/officeDocument/2006/relationships/slideLayout" Target="../slideLayouts/slideLayout8.xml"/><Relationship Id="rId6" Type="http://schemas.openxmlformats.org/officeDocument/2006/relationships/hyperlink" Target="http://www.twitter.com/alianza_inc" TargetMode="External"/><Relationship Id="rId5" Type="http://schemas.openxmlformats.org/officeDocument/2006/relationships/image" Target="../media/image45.png"/><Relationship Id="rId4" Type="http://schemas.openxmlformats.org/officeDocument/2006/relationships/hyperlink" Target="http://www.linkedin.com/company/alianza"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8.xml"/><Relationship Id="rId1" Type="http://schemas.openxmlformats.org/officeDocument/2006/relationships/vmlDrawing" Target="../drawings/vmlDrawing1.vml"/><Relationship Id="rId5" Type="http://schemas.openxmlformats.org/officeDocument/2006/relationships/image" Target="../media/image7.wmf"/><Relationship Id="rId4" Type="http://schemas.openxmlformats.org/officeDocument/2006/relationships/oleObject" Target="../embeddings/oleObject1.bin"/></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hyperlink" Target="http://www.analysysmason.com/Research/Content/Reports/CCS-fixed-broadband-Jun2013-RDMB0/" TargetMode="Externa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18.jpeg"/><Relationship Id="rId11" Type="http://schemas.openxmlformats.org/officeDocument/2006/relationships/image" Target="../media/image23.png"/><Relationship Id="rId5" Type="http://schemas.openxmlformats.org/officeDocument/2006/relationships/image" Target="../media/image17.jpeg"/><Relationship Id="rId10" Type="http://schemas.openxmlformats.org/officeDocument/2006/relationships/image" Target="../media/image22.png"/><Relationship Id="rId4" Type="http://schemas.openxmlformats.org/officeDocument/2006/relationships/image" Target="../media/image16.jpeg"/><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Voice Networks </a:t>
            </a:r>
            <a:r>
              <a:rPr lang="en-US" dirty="0" smtClean="0"/>
              <a:t>– </a:t>
            </a:r>
            <a:br>
              <a:rPr lang="en-US" dirty="0" smtClean="0"/>
            </a:br>
            <a:r>
              <a:rPr lang="en-US" dirty="0" smtClean="0"/>
              <a:t>Choose </a:t>
            </a:r>
            <a:r>
              <a:rPr lang="en-US" dirty="0"/>
              <a:t>Cloud, Abandon the Boxes</a:t>
            </a:r>
          </a:p>
        </p:txBody>
      </p:sp>
      <p:sp>
        <p:nvSpPr>
          <p:cNvPr id="3" name="Text Placeholder 2"/>
          <p:cNvSpPr>
            <a:spLocks noGrp="1"/>
          </p:cNvSpPr>
          <p:nvPr>
            <p:ph type="body" sz="quarter" idx="10"/>
          </p:nvPr>
        </p:nvSpPr>
        <p:spPr>
          <a:xfrm>
            <a:off x="2743200" y="6026872"/>
            <a:ext cx="3657600" cy="457200"/>
          </a:xfrm>
        </p:spPr>
        <p:txBody>
          <a:bodyPr>
            <a:normAutofit fontScale="85000" lnSpcReduction="20000"/>
          </a:bodyPr>
          <a:lstStyle/>
          <a:p>
            <a:r>
              <a:rPr lang="en-US" dirty="0" smtClean="0"/>
              <a:t>CANTO 2013</a:t>
            </a:r>
            <a:br>
              <a:rPr lang="en-US" dirty="0" smtClean="0"/>
            </a:br>
            <a:r>
              <a:rPr lang="en-US" dirty="0" smtClean="0"/>
              <a:t>July 16</a:t>
            </a:r>
            <a:endParaRPr lang="en-US" dirty="0"/>
          </a:p>
        </p:txBody>
      </p:sp>
    </p:spTree>
    <p:extLst>
      <p:ext uri="{BB962C8B-B14F-4D97-AF65-F5344CB8AC3E}">
        <p14:creationId xmlns:p14="http://schemas.microsoft.com/office/powerpoint/2010/main" val="24366215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Cloud </a:t>
            </a:r>
            <a:r>
              <a:rPr lang="en-US" dirty="0"/>
              <a:t>Voice Platform </a:t>
            </a:r>
            <a:r>
              <a:rPr lang="en-US" dirty="0" smtClean="0"/>
              <a:t>Architecture</a:t>
            </a:r>
            <a:endParaRPr lang="en-US" dirty="0"/>
          </a:p>
        </p:txBody>
      </p:sp>
      <p:sp>
        <p:nvSpPr>
          <p:cNvPr id="9" name="Slide Number Placeholder 3"/>
          <p:cNvSpPr>
            <a:spLocks noGrp="1"/>
          </p:cNvSpPr>
          <p:nvPr>
            <p:ph type="sldNum" sz="quarter" idx="10"/>
          </p:nvPr>
        </p:nvSpPr>
        <p:spPr/>
        <p:txBody>
          <a:bodyPr/>
          <a:lstStyle/>
          <a:p>
            <a:fld id="{B1060E9D-4E2F-406E-A778-A5793FEA6E1F}" type="slidenum">
              <a:rPr lang="en-US" smtClean="0">
                <a:solidFill>
                  <a:srgbClr val="808080"/>
                </a:solidFill>
              </a:rPr>
              <a:pPr/>
              <a:t>10</a:t>
            </a:fld>
            <a:endParaRPr lang="en-US" dirty="0">
              <a:solidFill>
                <a:srgbClr val="808080"/>
              </a:solidFill>
            </a:endParaRPr>
          </a:p>
        </p:txBody>
      </p:sp>
      <p:grpSp>
        <p:nvGrpSpPr>
          <p:cNvPr id="7" name="Group 6"/>
          <p:cNvGrpSpPr/>
          <p:nvPr/>
        </p:nvGrpSpPr>
        <p:grpSpPr>
          <a:xfrm>
            <a:off x="498618" y="1336431"/>
            <a:ext cx="8068187" cy="754829"/>
            <a:chOff x="498618" y="1336431"/>
            <a:chExt cx="8068187" cy="754829"/>
          </a:xfrm>
        </p:grpSpPr>
        <p:sp>
          <p:nvSpPr>
            <p:cNvPr id="59" name="Rounded Rectangle 58"/>
            <p:cNvSpPr/>
            <p:nvPr/>
          </p:nvSpPr>
          <p:spPr bwMode="auto">
            <a:xfrm>
              <a:off x="498618" y="1336431"/>
              <a:ext cx="8068187" cy="754829"/>
            </a:xfrm>
            <a:prstGeom prst="roundRect">
              <a:avLst>
                <a:gd name="adj" fmla="val 8151"/>
              </a:avLst>
            </a:prstGeom>
            <a:solidFill>
              <a:schemeClr val="bg1">
                <a:lumMod val="85000"/>
              </a:schemeClr>
            </a:solidFill>
            <a:ln w="50800">
              <a:noFill/>
              <a:round/>
              <a:headEnd/>
              <a:tailEnd/>
            </a:ln>
          </p:spPr>
          <p:txBody>
            <a:bodyPr wrap="none" lIns="0" tIns="0" rIns="0" bIns="0" rtlCol="0" anchor="ctr"/>
            <a:lstStyle/>
            <a:p>
              <a:pPr marL="0" marR="0" indent="0" algn="ctr" defTabSz="914400" eaLnBrk="1" latinLnBrk="0" hangingPunct="1">
                <a:lnSpc>
                  <a:spcPct val="100000"/>
                </a:lnSpc>
                <a:buClrTx/>
                <a:buSzTx/>
                <a:buFontTx/>
                <a:buNone/>
                <a:tabLst/>
              </a:pPr>
              <a:endParaRPr lang="en-US" sz="1800" dirty="0" err="1" smtClean="0">
                <a:solidFill>
                  <a:srgbClr val="FFFFFF"/>
                </a:solidFill>
                <a:latin typeface="Calibri" panose="020F0502020204030204" pitchFamily="34" charset="0"/>
              </a:endParaRPr>
            </a:p>
          </p:txBody>
        </p:sp>
        <p:sp>
          <p:nvSpPr>
            <p:cNvPr id="60" name="Rounded Rectangle 59"/>
            <p:cNvSpPr/>
            <p:nvPr/>
          </p:nvSpPr>
          <p:spPr bwMode="auto">
            <a:xfrm>
              <a:off x="2768333" y="1438228"/>
              <a:ext cx="1881528" cy="547933"/>
            </a:xfrm>
            <a:prstGeom prst="roundRect">
              <a:avLst>
                <a:gd name="adj" fmla="val 16449"/>
              </a:avLst>
            </a:prstGeom>
            <a:gradFill>
              <a:gsLst>
                <a:gs pos="0">
                  <a:srgbClr val="0F388A"/>
                </a:gs>
                <a:gs pos="100000">
                  <a:srgbClr val="1564AB">
                    <a:alpha val="98824"/>
                  </a:srgbClr>
                </a:gs>
              </a:gsLst>
            </a:gradFill>
            <a:ln w="12700">
              <a:solidFill>
                <a:srgbClr val="1A448A"/>
              </a:solidFill>
              <a:headEnd type="none" w="med" len="med"/>
              <a:tailEnd type="none" w="med" len="med"/>
            </a:ln>
            <a:effectLst>
              <a:outerShdw blurRad="50800" dist="25400" dir="5400000" sx="99000" sy="99000" algn="t" rotWithShape="0">
                <a:prstClr val="black">
                  <a:alpha val="40000"/>
                </a:prstClr>
              </a:outerShdw>
            </a:effectLst>
            <a:scene3d>
              <a:camera prst="orthographicFront"/>
              <a:lightRig rig="threePt" dir="t"/>
            </a:scene3d>
            <a:sp3d>
              <a:bevelT w="38100" h="12700"/>
            </a:sp3d>
          </p:spPr>
          <p:style>
            <a:lnRef idx="1">
              <a:schemeClr val="accent4"/>
            </a:lnRef>
            <a:fillRef idx="3">
              <a:schemeClr val="accent4"/>
            </a:fillRef>
            <a:effectRef idx="2">
              <a:schemeClr val="accent4"/>
            </a:effectRef>
            <a:fontRef idx="minor">
              <a:schemeClr val="lt1"/>
            </a:fontRef>
          </p:style>
          <p:txBody>
            <a:bodyPr anchor="ctr"/>
            <a:lstStyle/>
            <a:p>
              <a:pPr algn="ctr">
                <a:buClr>
                  <a:srgbClr val="000000"/>
                </a:buClr>
                <a:defRPr/>
              </a:pPr>
              <a:r>
                <a:rPr lang="en-US" sz="1600" b="1" dirty="0" smtClean="0">
                  <a:solidFill>
                    <a:schemeClr val="bg1"/>
                  </a:solidFill>
                  <a:latin typeface="Calibri" panose="020F0502020204030204" pitchFamily="34" charset="0"/>
                  <a:cs typeface="Calibri"/>
                </a:rPr>
                <a:t>Mobile</a:t>
              </a:r>
            </a:p>
          </p:txBody>
        </p:sp>
        <p:sp>
          <p:nvSpPr>
            <p:cNvPr id="61" name="TextBox 60"/>
            <p:cNvSpPr txBox="1"/>
            <p:nvPr/>
          </p:nvSpPr>
          <p:spPr>
            <a:xfrm>
              <a:off x="682223" y="1433653"/>
              <a:ext cx="1550457" cy="455236"/>
            </a:xfrm>
            <a:prstGeom prst="rect">
              <a:avLst/>
            </a:prstGeom>
            <a:noFill/>
          </p:spPr>
          <p:txBody>
            <a:bodyPr wrap="square" lIns="0" rtlCol="0">
              <a:spAutoFit/>
            </a:bodyPr>
            <a:lstStyle/>
            <a:p>
              <a:r>
                <a:rPr lang="en-US" dirty="0" smtClean="0">
                  <a:solidFill>
                    <a:srgbClr val="333333"/>
                  </a:solidFill>
                  <a:latin typeface="Calibri" panose="020F0502020204030204" pitchFamily="34" charset="0"/>
                  <a:ea typeface="+mn-ea"/>
                  <a:cs typeface="Calibri"/>
                </a:rPr>
                <a:t>Services</a:t>
              </a:r>
            </a:p>
          </p:txBody>
        </p:sp>
        <p:sp>
          <p:nvSpPr>
            <p:cNvPr id="62" name="Rounded Rectangle 61"/>
            <p:cNvSpPr/>
            <p:nvPr/>
          </p:nvSpPr>
          <p:spPr bwMode="auto">
            <a:xfrm>
              <a:off x="4813067" y="1438228"/>
              <a:ext cx="1754137" cy="547933"/>
            </a:xfrm>
            <a:prstGeom prst="roundRect">
              <a:avLst>
                <a:gd name="adj" fmla="val 16449"/>
              </a:avLst>
            </a:prstGeom>
            <a:gradFill>
              <a:gsLst>
                <a:gs pos="0">
                  <a:srgbClr val="0F388A"/>
                </a:gs>
                <a:gs pos="100000">
                  <a:srgbClr val="1564AB">
                    <a:alpha val="98824"/>
                  </a:srgbClr>
                </a:gs>
              </a:gsLst>
            </a:gradFill>
            <a:ln w="12700">
              <a:solidFill>
                <a:srgbClr val="1A448A"/>
              </a:solidFill>
              <a:headEnd type="none" w="med" len="med"/>
              <a:tailEnd type="none" w="med" len="med"/>
            </a:ln>
            <a:effectLst>
              <a:outerShdw blurRad="50800" dist="25400" dir="5400000" sx="99000" sy="99000" algn="t" rotWithShape="0">
                <a:prstClr val="black">
                  <a:alpha val="40000"/>
                </a:prstClr>
              </a:outerShdw>
            </a:effectLst>
            <a:scene3d>
              <a:camera prst="orthographicFront"/>
              <a:lightRig rig="threePt" dir="t"/>
            </a:scene3d>
            <a:sp3d>
              <a:bevelT w="38100" h="12700"/>
            </a:sp3d>
          </p:spPr>
          <p:style>
            <a:lnRef idx="1">
              <a:schemeClr val="accent4"/>
            </a:lnRef>
            <a:fillRef idx="3">
              <a:schemeClr val="accent4"/>
            </a:fillRef>
            <a:effectRef idx="2">
              <a:schemeClr val="accent4"/>
            </a:effectRef>
            <a:fontRef idx="minor">
              <a:schemeClr val="lt1"/>
            </a:fontRef>
          </p:style>
          <p:txBody>
            <a:bodyPr anchor="ctr"/>
            <a:lstStyle/>
            <a:p>
              <a:pPr algn="ctr">
                <a:buClr>
                  <a:srgbClr val="000000"/>
                </a:buClr>
                <a:defRPr/>
              </a:pPr>
              <a:r>
                <a:rPr lang="en-US" sz="1600" b="1" dirty="0" smtClean="0">
                  <a:solidFill>
                    <a:schemeClr val="bg1"/>
                  </a:solidFill>
                  <a:latin typeface="Calibri" panose="020F0502020204030204" pitchFamily="34" charset="0"/>
                  <a:cs typeface="Calibri"/>
                </a:rPr>
                <a:t>Residential</a:t>
              </a:r>
            </a:p>
          </p:txBody>
        </p:sp>
        <p:sp>
          <p:nvSpPr>
            <p:cNvPr id="63" name="Rounded Rectangle 62"/>
            <p:cNvSpPr/>
            <p:nvPr/>
          </p:nvSpPr>
          <p:spPr bwMode="auto">
            <a:xfrm>
              <a:off x="6711365" y="1438228"/>
              <a:ext cx="1733446" cy="547933"/>
            </a:xfrm>
            <a:prstGeom prst="roundRect">
              <a:avLst>
                <a:gd name="adj" fmla="val 16449"/>
              </a:avLst>
            </a:prstGeom>
            <a:gradFill>
              <a:gsLst>
                <a:gs pos="0">
                  <a:srgbClr val="0F388A"/>
                </a:gs>
                <a:gs pos="100000">
                  <a:srgbClr val="1564AB">
                    <a:alpha val="98824"/>
                  </a:srgbClr>
                </a:gs>
              </a:gsLst>
            </a:gradFill>
            <a:ln w="12700">
              <a:solidFill>
                <a:srgbClr val="1A448A"/>
              </a:solidFill>
              <a:headEnd type="none" w="med" len="med"/>
              <a:tailEnd type="none" w="med" len="med"/>
            </a:ln>
            <a:effectLst>
              <a:outerShdw blurRad="50800" dist="25400" dir="5400000" sx="99000" sy="99000" algn="t" rotWithShape="0">
                <a:prstClr val="black">
                  <a:alpha val="40000"/>
                </a:prstClr>
              </a:outerShdw>
            </a:effectLst>
            <a:scene3d>
              <a:camera prst="orthographicFront"/>
              <a:lightRig rig="threePt" dir="t"/>
            </a:scene3d>
            <a:sp3d>
              <a:bevelT w="38100" h="12700"/>
            </a:sp3d>
          </p:spPr>
          <p:style>
            <a:lnRef idx="1">
              <a:schemeClr val="accent4"/>
            </a:lnRef>
            <a:fillRef idx="3">
              <a:schemeClr val="accent4"/>
            </a:fillRef>
            <a:effectRef idx="2">
              <a:schemeClr val="accent4"/>
            </a:effectRef>
            <a:fontRef idx="minor">
              <a:schemeClr val="lt1"/>
            </a:fontRef>
          </p:style>
          <p:txBody>
            <a:bodyPr anchor="ctr"/>
            <a:lstStyle/>
            <a:p>
              <a:pPr algn="ctr">
                <a:buClr>
                  <a:srgbClr val="000000"/>
                </a:buClr>
                <a:defRPr/>
              </a:pPr>
              <a:r>
                <a:rPr lang="en-US" sz="1600" b="1" dirty="0" smtClean="0">
                  <a:solidFill>
                    <a:schemeClr val="bg1"/>
                  </a:solidFill>
                  <a:latin typeface="Calibri" panose="020F0502020204030204" pitchFamily="34" charset="0"/>
                  <a:cs typeface="Calibri"/>
                </a:rPr>
                <a:t>SMB</a:t>
              </a:r>
            </a:p>
          </p:txBody>
        </p:sp>
      </p:grpSp>
      <p:grpSp>
        <p:nvGrpSpPr>
          <p:cNvPr id="6" name="Group 5"/>
          <p:cNvGrpSpPr/>
          <p:nvPr/>
        </p:nvGrpSpPr>
        <p:grpSpPr>
          <a:xfrm>
            <a:off x="498618" y="2191674"/>
            <a:ext cx="8068187" cy="754829"/>
            <a:chOff x="498618" y="2191674"/>
            <a:chExt cx="8068187" cy="754829"/>
          </a:xfrm>
        </p:grpSpPr>
        <p:sp>
          <p:nvSpPr>
            <p:cNvPr id="64" name="Rounded Rectangle 63"/>
            <p:cNvSpPr/>
            <p:nvPr/>
          </p:nvSpPr>
          <p:spPr bwMode="auto">
            <a:xfrm>
              <a:off x="498618" y="2191674"/>
              <a:ext cx="8068187" cy="754829"/>
            </a:xfrm>
            <a:prstGeom prst="roundRect">
              <a:avLst>
                <a:gd name="adj" fmla="val 8151"/>
              </a:avLst>
            </a:prstGeom>
            <a:solidFill>
              <a:schemeClr val="bg1">
                <a:lumMod val="85000"/>
              </a:schemeClr>
            </a:solidFill>
            <a:ln w="50800">
              <a:noFill/>
              <a:round/>
              <a:headEnd/>
              <a:tailEnd/>
            </a:ln>
          </p:spPr>
          <p:txBody>
            <a:bodyPr wrap="none" lIns="0" tIns="0" rIns="0" bIns="0" rtlCol="0" anchor="ctr"/>
            <a:lstStyle/>
            <a:p>
              <a:pPr marL="0" marR="0" indent="0" algn="ctr" defTabSz="914400" eaLnBrk="1" latinLnBrk="0" hangingPunct="1">
                <a:lnSpc>
                  <a:spcPct val="100000"/>
                </a:lnSpc>
                <a:buClrTx/>
                <a:buSzTx/>
                <a:buFontTx/>
                <a:buNone/>
                <a:tabLst/>
              </a:pPr>
              <a:endParaRPr lang="en-US" sz="1800" dirty="0" err="1" smtClean="0">
                <a:solidFill>
                  <a:srgbClr val="FFFFFF"/>
                </a:solidFill>
                <a:latin typeface="Calibri" panose="020F0502020204030204" pitchFamily="34" charset="0"/>
              </a:endParaRPr>
            </a:p>
          </p:txBody>
        </p:sp>
        <p:sp>
          <p:nvSpPr>
            <p:cNvPr id="65" name="Rounded Rectangle 64"/>
            <p:cNvSpPr/>
            <p:nvPr/>
          </p:nvSpPr>
          <p:spPr bwMode="auto">
            <a:xfrm>
              <a:off x="2768333" y="2293469"/>
              <a:ext cx="2697557" cy="547933"/>
            </a:xfrm>
            <a:prstGeom prst="roundRect">
              <a:avLst>
                <a:gd name="adj" fmla="val 16449"/>
              </a:avLst>
            </a:prstGeom>
            <a:gradFill>
              <a:gsLst>
                <a:gs pos="0">
                  <a:srgbClr val="0F388A"/>
                </a:gs>
                <a:gs pos="100000">
                  <a:srgbClr val="1564AB">
                    <a:alpha val="98824"/>
                  </a:srgbClr>
                </a:gs>
              </a:gsLst>
            </a:gradFill>
            <a:ln w="12700">
              <a:solidFill>
                <a:srgbClr val="1A448A"/>
              </a:solidFill>
              <a:headEnd type="none" w="med" len="med"/>
              <a:tailEnd type="none" w="med" len="med"/>
            </a:ln>
            <a:effectLst>
              <a:outerShdw blurRad="50800" dist="25400" dir="5400000" sx="99000" sy="99000" algn="t" rotWithShape="0">
                <a:prstClr val="black">
                  <a:alpha val="40000"/>
                </a:prstClr>
              </a:outerShdw>
            </a:effectLst>
            <a:scene3d>
              <a:camera prst="orthographicFront"/>
              <a:lightRig rig="threePt" dir="t"/>
            </a:scene3d>
            <a:sp3d>
              <a:bevelT w="38100" h="12700"/>
            </a:sp3d>
          </p:spPr>
          <p:style>
            <a:lnRef idx="1">
              <a:schemeClr val="accent4"/>
            </a:lnRef>
            <a:fillRef idx="3">
              <a:schemeClr val="accent4"/>
            </a:fillRef>
            <a:effectRef idx="2">
              <a:schemeClr val="accent4"/>
            </a:effectRef>
            <a:fontRef idx="minor">
              <a:schemeClr val="lt1"/>
            </a:fontRef>
          </p:style>
          <p:txBody>
            <a:bodyPr anchor="ctr"/>
            <a:lstStyle/>
            <a:p>
              <a:pPr algn="ctr">
                <a:buClr>
                  <a:srgbClr val="000000"/>
                </a:buClr>
                <a:defRPr/>
              </a:pPr>
              <a:r>
                <a:rPr lang="en-US" sz="1600" b="1" dirty="0" smtClean="0">
                  <a:solidFill>
                    <a:schemeClr val="bg1"/>
                  </a:solidFill>
                  <a:latin typeface="Calibri" panose="020F0502020204030204" pitchFamily="34" charset="0"/>
                  <a:cs typeface="Calibri"/>
                </a:rPr>
                <a:t>End-User</a:t>
              </a:r>
            </a:p>
          </p:txBody>
        </p:sp>
        <p:sp>
          <p:nvSpPr>
            <p:cNvPr id="66" name="TextBox 65"/>
            <p:cNvSpPr txBox="1"/>
            <p:nvPr/>
          </p:nvSpPr>
          <p:spPr>
            <a:xfrm>
              <a:off x="682223" y="2288896"/>
              <a:ext cx="1876870" cy="455236"/>
            </a:xfrm>
            <a:prstGeom prst="rect">
              <a:avLst/>
            </a:prstGeom>
            <a:noFill/>
          </p:spPr>
          <p:txBody>
            <a:bodyPr wrap="square" lIns="0" rtlCol="0">
              <a:spAutoFit/>
            </a:bodyPr>
            <a:lstStyle/>
            <a:p>
              <a:r>
                <a:rPr lang="en-US" dirty="0" smtClean="0">
                  <a:solidFill>
                    <a:srgbClr val="333333"/>
                  </a:solidFill>
                  <a:latin typeface="Calibri" panose="020F0502020204030204" pitchFamily="34" charset="0"/>
                  <a:ea typeface="+mn-ea"/>
                  <a:cs typeface="Calibri"/>
                </a:rPr>
                <a:t>Web Access</a:t>
              </a:r>
            </a:p>
          </p:txBody>
        </p:sp>
        <p:sp>
          <p:nvSpPr>
            <p:cNvPr id="67" name="Rounded Rectangle 66"/>
            <p:cNvSpPr/>
            <p:nvPr/>
          </p:nvSpPr>
          <p:spPr bwMode="auto">
            <a:xfrm>
              <a:off x="5639400" y="2293469"/>
              <a:ext cx="2795520" cy="547933"/>
            </a:xfrm>
            <a:prstGeom prst="roundRect">
              <a:avLst>
                <a:gd name="adj" fmla="val 16449"/>
              </a:avLst>
            </a:prstGeom>
            <a:gradFill>
              <a:gsLst>
                <a:gs pos="0">
                  <a:srgbClr val="0F388A"/>
                </a:gs>
                <a:gs pos="100000">
                  <a:srgbClr val="1564AB">
                    <a:alpha val="98824"/>
                  </a:srgbClr>
                </a:gs>
              </a:gsLst>
            </a:gradFill>
            <a:ln w="12700">
              <a:solidFill>
                <a:srgbClr val="1A448A"/>
              </a:solidFill>
              <a:headEnd type="none" w="med" len="med"/>
              <a:tailEnd type="none" w="med" len="med"/>
            </a:ln>
            <a:effectLst>
              <a:outerShdw blurRad="50800" dist="25400" dir="5400000" sx="99000" sy="99000" algn="t" rotWithShape="0">
                <a:prstClr val="black">
                  <a:alpha val="40000"/>
                </a:prstClr>
              </a:outerShdw>
            </a:effectLst>
            <a:scene3d>
              <a:camera prst="orthographicFront"/>
              <a:lightRig rig="threePt" dir="t"/>
            </a:scene3d>
            <a:sp3d>
              <a:bevelT w="38100" h="12700"/>
            </a:sp3d>
          </p:spPr>
          <p:style>
            <a:lnRef idx="1">
              <a:schemeClr val="accent4"/>
            </a:lnRef>
            <a:fillRef idx="3">
              <a:schemeClr val="accent4"/>
            </a:fillRef>
            <a:effectRef idx="2">
              <a:schemeClr val="accent4"/>
            </a:effectRef>
            <a:fontRef idx="minor">
              <a:schemeClr val="lt1"/>
            </a:fontRef>
          </p:style>
          <p:txBody>
            <a:bodyPr anchor="ctr"/>
            <a:lstStyle/>
            <a:p>
              <a:pPr algn="ctr">
                <a:buClr>
                  <a:srgbClr val="000000"/>
                </a:buClr>
                <a:defRPr/>
              </a:pPr>
              <a:r>
                <a:rPr lang="en-US" sz="1600" b="1" dirty="0" smtClean="0">
                  <a:solidFill>
                    <a:schemeClr val="bg1"/>
                  </a:solidFill>
                  <a:latin typeface="Calibri" panose="020F0502020204030204" pitchFamily="34" charset="0"/>
                  <a:cs typeface="Calibri"/>
                </a:rPr>
                <a:t>Administrator</a:t>
              </a:r>
            </a:p>
          </p:txBody>
        </p:sp>
      </p:grpSp>
      <p:grpSp>
        <p:nvGrpSpPr>
          <p:cNvPr id="68" name="Group 67"/>
          <p:cNvGrpSpPr/>
          <p:nvPr/>
        </p:nvGrpSpPr>
        <p:grpSpPr>
          <a:xfrm>
            <a:off x="498618" y="3046918"/>
            <a:ext cx="8068187" cy="754829"/>
            <a:chOff x="762000" y="3187022"/>
            <a:chExt cx="7533986" cy="704850"/>
          </a:xfrm>
        </p:grpSpPr>
        <p:sp>
          <p:nvSpPr>
            <p:cNvPr id="69" name="Rounded Rectangle 68"/>
            <p:cNvSpPr/>
            <p:nvPr/>
          </p:nvSpPr>
          <p:spPr bwMode="auto">
            <a:xfrm>
              <a:off x="762000" y="3187022"/>
              <a:ext cx="7533986" cy="704850"/>
            </a:xfrm>
            <a:prstGeom prst="roundRect">
              <a:avLst>
                <a:gd name="adj" fmla="val 8151"/>
              </a:avLst>
            </a:prstGeom>
            <a:solidFill>
              <a:schemeClr val="tx1">
                <a:lumMod val="65000"/>
                <a:lumOff val="35000"/>
              </a:schemeClr>
            </a:solidFill>
            <a:ln w="50800">
              <a:noFill/>
              <a:round/>
              <a:headEnd/>
              <a:tailEnd/>
            </a:ln>
          </p:spPr>
          <p:txBody>
            <a:bodyPr wrap="none" lIns="0" tIns="0" rIns="0" bIns="0" rtlCol="0" anchor="ctr"/>
            <a:lstStyle/>
            <a:p>
              <a:pPr marL="0" marR="0" indent="0" algn="ctr" defTabSz="914400" eaLnBrk="1" latinLnBrk="0" hangingPunct="1">
                <a:lnSpc>
                  <a:spcPct val="100000"/>
                </a:lnSpc>
                <a:buClrTx/>
                <a:buSzTx/>
                <a:buFontTx/>
                <a:buNone/>
                <a:tabLst/>
              </a:pPr>
              <a:endParaRPr lang="en-US" sz="1800" dirty="0" err="1" smtClean="0">
                <a:solidFill>
                  <a:srgbClr val="FFFFFF"/>
                </a:solidFill>
                <a:latin typeface="Calibri" panose="020F0502020204030204" pitchFamily="34" charset="0"/>
              </a:endParaRPr>
            </a:p>
          </p:txBody>
        </p:sp>
        <p:sp>
          <p:nvSpPr>
            <p:cNvPr id="70" name="Rounded Rectangle 69"/>
            <p:cNvSpPr/>
            <p:nvPr/>
          </p:nvSpPr>
          <p:spPr bwMode="auto">
            <a:xfrm>
              <a:off x="2881436" y="3282078"/>
              <a:ext cx="5262150" cy="511654"/>
            </a:xfrm>
            <a:prstGeom prst="roundRect">
              <a:avLst>
                <a:gd name="adj" fmla="val 16449"/>
              </a:avLst>
            </a:prstGeom>
            <a:gradFill>
              <a:gsLst>
                <a:gs pos="0">
                  <a:srgbClr val="0F388A"/>
                </a:gs>
                <a:gs pos="100000">
                  <a:srgbClr val="1564AB">
                    <a:alpha val="98824"/>
                  </a:srgbClr>
                </a:gs>
              </a:gsLst>
            </a:gradFill>
            <a:ln w="12700">
              <a:solidFill>
                <a:srgbClr val="1A448A"/>
              </a:solidFill>
              <a:headEnd type="none" w="med" len="med"/>
              <a:tailEnd type="none" w="med" len="med"/>
            </a:ln>
            <a:effectLst>
              <a:outerShdw blurRad="50800" dist="25400" dir="5400000" sx="99000" sy="99000" algn="t" rotWithShape="0">
                <a:prstClr val="black">
                  <a:alpha val="40000"/>
                </a:prstClr>
              </a:outerShdw>
            </a:effectLst>
            <a:scene3d>
              <a:camera prst="orthographicFront"/>
              <a:lightRig rig="threePt" dir="t"/>
            </a:scene3d>
            <a:sp3d>
              <a:bevelT w="38100" h="12700"/>
            </a:sp3d>
          </p:spPr>
          <p:style>
            <a:lnRef idx="1">
              <a:schemeClr val="accent4"/>
            </a:lnRef>
            <a:fillRef idx="3">
              <a:schemeClr val="accent4"/>
            </a:fillRef>
            <a:effectRef idx="2">
              <a:schemeClr val="accent4"/>
            </a:effectRef>
            <a:fontRef idx="minor">
              <a:schemeClr val="lt1"/>
            </a:fontRef>
          </p:style>
          <p:txBody>
            <a:bodyPr anchor="ctr"/>
            <a:lstStyle/>
            <a:p>
              <a:pPr algn="ctr">
                <a:buClr>
                  <a:srgbClr val="000000"/>
                </a:buClr>
                <a:defRPr/>
              </a:pPr>
              <a:r>
                <a:rPr lang="en-US" sz="1600" b="1" dirty="0" smtClean="0">
                  <a:solidFill>
                    <a:schemeClr val="bg1"/>
                  </a:solidFill>
                  <a:latin typeface="Calibri" panose="020F0502020204030204" pitchFamily="34" charset="0"/>
                  <a:cs typeface="Calibri"/>
                </a:rPr>
                <a:t>Application Programming Interface (API)</a:t>
              </a:r>
            </a:p>
          </p:txBody>
        </p:sp>
        <p:sp>
          <p:nvSpPr>
            <p:cNvPr id="71" name="TextBox 70"/>
            <p:cNvSpPr txBox="1"/>
            <p:nvPr/>
          </p:nvSpPr>
          <p:spPr>
            <a:xfrm>
              <a:off x="933449" y="3277807"/>
              <a:ext cx="1752601" cy="425094"/>
            </a:xfrm>
            <a:prstGeom prst="rect">
              <a:avLst/>
            </a:prstGeom>
            <a:noFill/>
          </p:spPr>
          <p:txBody>
            <a:bodyPr wrap="square" lIns="0" rtlCol="0">
              <a:spAutoFit/>
            </a:bodyPr>
            <a:lstStyle/>
            <a:p>
              <a:r>
                <a:rPr lang="en-US" dirty="0" smtClean="0">
                  <a:solidFill>
                    <a:srgbClr val="FFFFFF"/>
                  </a:solidFill>
                  <a:latin typeface="Calibri" panose="020F0502020204030204" pitchFamily="34" charset="0"/>
                  <a:ea typeface="+mn-ea"/>
                  <a:cs typeface="Calibri"/>
                </a:rPr>
                <a:t>Logic Layer</a:t>
              </a:r>
            </a:p>
          </p:txBody>
        </p:sp>
      </p:grpSp>
      <p:sp>
        <p:nvSpPr>
          <p:cNvPr id="72" name="Rounded Rectangle 71"/>
          <p:cNvSpPr/>
          <p:nvPr/>
        </p:nvSpPr>
        <p:spPr bwMode="auto">
          <a:xfrm>
            <a:off x="498618" y="3881552"/>
            <a:ext cx="8068187" cy="1371824"/>
          </a:xfrm>
          <a:prstGeom prst="roundRect">
            <a:avLst>
              <a:gd name="adj" fmla="val 8151"/>
            </a:avLst>
          </a:prstGeom>
          <a:solidFill>
            <a:schemeClr val="bg1">
              <a:lumMod val="85000"/>
            </a:schemeClr>
          </a:solidFill>
          <a:ln w="50800">
            <a:noFill/>
            <a:round/>
            <a:headEnd/>
            <a:tailEnd/>
          </a:ln>
        </p:spPr>
        <p:txBody>
          <a:bodyPr wrap="none" lIns="0" tIns="0" rIns="0" bIns="0" rtlCol="0" anchor="ctr"/>
          <a:lstStyle/>
          <a:p>
            <a:pPr marL="0" marR="0" indent="0" algn="ctr" defTabSz="914400" eaLnBrk="1" latinLnBrk="0" hangingPunct="1">
              <a:lnSpc>
                <a:spcPct val="100000"/>
              </a:lnSpc>
              <a:buClrTx/>
              <a:buSzTx/>
              <a:buFontTx/>
              <a:buNone/>
              <a:tabLst/>
            </a:pPr>
            <a:endParaRPr lang="en-US" sz="1800" dirty="0" err="1" smtClean="0">
              <a:solidFill>
                <a:srgbClr val="FFFFFF"/>
              </a:solidFill>
              <a:latin typeface="Calibri" panose="020F0502020204030204" pitchFamily="34" charset="0"/>
            </a:endParaRPr>
          </a:p>
        </p:txBody>
      </p:sp>
      <p:sp>
        <p:nvSpPr>
          <p:cNvPr id="73" name="TextBox 72"/>
          <p:cNvSpPr txBox="1"/>
          <p:nvPr/>
        </p:nvSpPr>
        <p:spPr>
          <a:xfrm>
            <a:off x="671920" y="4131542"/>
            <a:ext cx="1876870" cy="484418"/>
          </a:xfrm>
          <a:prstGeom prst="rect">
            <a:avLst/>
          </a:prstGeom>
          <a:noFill/>
        </p:spPr>
        <p:txBody>
          <a:bodyPr wrap="square" lIns="0" rtlCol="0">
            <a:spAutoFit/>
          </a:bodyPr>
          <a:lstStyle/>
          <a:p>
            <a:pPr>
              <a:lnSpc>
                <a:spcPts val="2600"/>
              </a:lnSpc>
            </a:pPr>
            <a:r>
              <a:rPr lang="en-US" dirty="0" smtClean="0">
                <a:solidFill>
                  <a:schemeClr val="tx1">
                    <a:lumMod val="85000"/>
                    <a:lumOff val="15000"/>
                  </a:schemeClr>
                </a:solidFill>
                <a:latin typeface="Calibri" panose="020F0502020204030204" pitchFamily="34" charset="0"/>
                <a:ea typeface="+mn-ea"/>
                <a:cs typeface="Calibri"/>
              </a:rPr>
              <a:t>Core Platform</a:t>
            </a:r>
          </a:p>
        </p:txBody>
      </p:sp>
      <p:grpSp>
        <p:nvGrpSpPr>
          <p:cNvPr id="74" name="Group 73"/>
          <p:cNvGrpSpPr/>
          <p:nvPr/>
        </p:nvGrpSpPr>
        <p:grpSpPr>
          <a:xfrm>
            <a:off x="3701041" y="3954998"/>
            <a:ext cx="948326" cy="1230316"/>
            <a:chOff x="4419600" y="3657600"/>
            <a:chExt cx="885537" cy="1148855"/>
          </a:xfrm>
        </p:grpSpPr>
        <p:grpSp>
          <p:nvGrpSpPr>
            <p:cNvPr id="75" name="Group 74"/>
            <p:cNvGrpSpPr/>
            <p:nvPr/>
          </p:nvGrpSpPr>
          <p:grpSpPr>
            <a:xfrm>
              <a:off x="4419600" y="3657600"/>
              <a:ext cx="885537" cy="1148855"/>
              <a:chOff x="3429000" y="3657600"/>
              <a:chExt cx="885537" cy="1148855"/>
            </a:xfrm>
          </p:grpSpPr>
          <p:sp>
            <p:nvSpPr>
              <p:cNvPr id="77" name="Rounded Rectangle 76"/>
              <p:cNvSpPr/>
              <p:nvPr/>
            </p:nvSpPr>
            <p:spPr bwMode="auto">
              <a:xfrm>
                <a:off x="3471987" y="3657600"/>
                <a:ext cx="804199" cy="1148855"/>
              </a:xfrm>
              <a:prstGeom prst="roundRect">
                <a:avLst>
                  <a:gd name="adj" fmla="val 16449"/>
                </a:avLst>
              </a:prstGeom>
              <a:gradFill>
                <a:gsLst>
                  <a:gs pos="0">
                    <a:srgbClr val="0F388A"/>
                  </a:gs>
                  <a:gs pos="100000">
                    <a:srgbClr val="1564AB">
                      <a:alpha val="98824"/>
                    </a:srgbClr>
                  </a:gs>
                </a:gsLst>
              </a:gradFill>
              <a:ln w="12700">
                <a:solidFill>
                  <a:srgbClr val="1A448A"/>
                </a:solidFill>
                <a:headEnd type="none" w="med" len="med"/>
                <a:tailEnd type="none" w="med" len="med"/>
              </a:ln>
              <a:effectLst>
                <a:outerShdw blurRad="50800" dist="25400" dir="5400000" sx="99000" sy="99000" algn="t" rotWithShape="0">
                  <a:prstClr val="black">
                    <a:alpha val="40000"/>
                  </a:prstClr>
                </a:outerShdw>
              </a:effectLst>
              <a:scene3d>
                <a:camera prst="orthographicFront"/>
                <a:lightRig rig="threePt" dir="t"/>
              </a:scene3d>
              <a:sp3d>
                <a:bevelT w="38100" h="12700"/>
              </a:sp3d>
            </p:spPr>
            <p:style>
              <a:lnRef idx="1">
                <a:schemeClr val="accent4"/>
              </a:lnRef>
              <a:fillRef idx="3">
                <a:schemeClr val="accent4"/>
              </a:fillRef>
              <a:effectRef idx="2">
                <a:schemeClr val="accent4"/>
              </a:effectRef>
              <a:fontRef idx="minor">
                <a:schemeClr val="lt1"/>
              </a:fontRef>
            </p:style>
            <p:txBody>
              <a:bodyPr anchor="ctr"/>
              <a:lstStyle/>
              <a:p>
                <a:pPr algn="ctr">
                  <a:buClr>
                    <a:srgbClr val="000000"/>
                  </a:buClr>
                  <a:defRPr/>
                </a:pPr>
                <a:endParaRPr lang="en-US" sz="1600" b="1" dirty="0" smtClean="0">
                  <a:solidFill>
                    <a:schemeClr val="bg1"/>
                  </a:solidFill>
                  <a:latin typeface="Calibri" panose="020F0502020204030204" pitchFamily="34" charset="0"/>
                  <a:cs typeface="Calibri"/>
                </a:endParaRPr>
              </a:p>
            </p:txBody>
          </p:sp>
          <p:sp>
            <p:nvSpPr>
              <p:cNvPr id="78" name="TextBox 77"/>
              <p:cNvSpPr txBox="1"/>
              <p:nvPr/>
            </p:nvSpPr>
            <p:spPr>
              <a:xfrm>
                <a:off x="3429000" y="4190999"/>
                <a:ext cx="885537" cy="326996"/>
              </a:xfrm>
              <a:prstGeom prst="rect">
                <a:avLst/>
              </a:prstGeom>
              <a:noFill/>
            </p:spPr>
            <p:txBody>
              <a:bodyPr wrap="square" lIns="0" tIns="0" rIns="0" bIns="0" rtlCol="0">
                <a:spAutoFit/>
              </a:bodyPr>
              <a:lstStyle/>
              <a:p>
                <a:pPr algn="ctr">
                  <a:lnSpc>
                    <a:spcPts val="1200"/>
                  </a:lnSpc>
                </a:pPr>
                <a:r>
                  <a:rPr lang="en-US" sz="1200" dirty="0" smtClean="0">
                    <a:solidFill>
                      <a:srgbClr val="FFFFFF"/>
                    </a:solidFill>
                    <a:latin typeface="Calibri" panose="020F0502020204030204" pitchFamily="34" charset="0"/>
                    <a:cs typeface="Calibri"/>
                  </a:rPr>
                  <a:t>Carrier</a:t>
                </a:r>
              </a:p>
              <a:p>
                <a:pPr algn="ctr">
                  <a:lnSpc>
                    <a:spcPts val="1200"/>
                  </a:lnSpc>
                </a:pPr>
                <a:r>
                  <a:rPr lang="en-US" sz="1200" dirty="0" smtClean="0">
                    <a:solidFill>
                      <a:srgbClr val="FFFFFF"/>
                    </a:solidFill>
                    <a:latin typeface="Calibri" panose="020F0502020204030204" pitchFamily="34" charset="0"/>
                    <a:cs typeface="Calibri"/>
                  </a:rPr>
                  <a:t>Interface</a:t>
                </a:r>
                <a:endParaRPr lang="en-US" sz="1200" dirty="0">
                  <a:solidFill>
                    <a:srgbClr val="FFFFFF"/>
                  </a:solidFill>
                  <a:latin typeface="Calibri" panose="020F0502020204030204" pitchFamily="34" charset="0"/>
                  <a:cs typeface="Calibri"/>
                </a:endParaRPr>
              </a:p>
            </p:txBody>
          </p:sp>
        </p:grpSp>
        <p:pic>
          <p:nvPicPr>
            <p:cNvPr id="76" name="Picture 75" descr="Carrier Interface Icon.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38579" y="3736247"/>
              <a:ext cx="426952" cy="426952"/>
            </a:xfrm>
            <a:prstGeom prst="rect">
              <a:avLst/>
            </a:prstGeom>
          </p:spPr>
        </p:pic>
      </p:grpSp>
      <p:grpSp>
        <p:nvGrpSpPr>
          <p:cNvPr id="79" name="Group 78"/>
          <p:cNvGrpSpPr/>
          <p:nvPr/>
        </p:nvGrpSpPr>
        <p:grpSpPr>
          <a:xfrm>
            <a:off x="6577916" y="3954998"/>
            <a:ext cx="948326" cy="1230316"/>
            <a:chOff x="6400800" y="3657600"/>
            <a:chExt cx="885537" cy="1148855"/>
          </a:xfrm>
        </p:grpSpPr>
        <p:grpSp>
          <p:nvGrpSpPr>
            <p:cNvPr id="80" name="Group 79"/>
            <p:cNvGrpSpPr/>
            <p:nvPr/>
          </p:nvGrpSpPr>
          <p:grpSpPr>
            <a:xfrm>
              <a:off x="6400800" y="3657600"/>
              <a:ext cx="885537" cy="1148855"/>
              <a:chOff x="3429000" y="3657600"/>
              <a:chExt cx="885537" cy="1148855"/>
            </a:xfrm>
          </p:grpSpPr>
          <p:sp>
            <p:nvSpPr>
              <p:cNvPr id="82" name="Rounded Rectangle 81"/>
              <p:cNvSpPr/>
              <p:nvPr/>
            </p:nvSpPr>
            <p:spPr bwMode="auto">
              <a:xfrm>
                <a:off x="3471987" y="3657600"/>
                <a:ext cx="804199" cy="1148855"/>
              </a:xfrm>
              <a:prstGeom prst="roundRect">
                <a:avLst>
                  <a:gd name="adj" fmla="val 16449"/>
                </a:avLst>
              </a:prstGeom>
              <a:gradFill>
                <a:gsLst>
                  <a:gs pos="0">
                    <a:srgbClr val="0F388A"/>
                  </a:gs>
                  <a:gs pos="100000">
                    <a:srgbClr val="1564AB">
                      <a:alpha val="98824"/>
                    </a:srgbClr>
                  </a:gs>
                </a:gsLst>
              </a:gradFill>
              <a:ln w="12700">
                <a:solidFill>
                  <a:srgbClr val="1A448A"/>
                </a:solidFill>
                <a:headEnd type="none" w="med" len="med"/>
                <a:tailEnd type="none" w="med" len="med"/>
              </a:ln>
              <a:effectLst>
                <a:outerShdw blurRad="50800" dist="25400" dir="5400000" sx="99000" sy="99000" algn="t" rotWithShape="0">
                  <a:prstClr val="black">
                    <a:alpha val="40000"/>
                  </a:prstClr>
                </a:outerShdw>
              </a:effectLst>
              <a:scene3d>
                <a:camera prst="orthographicFront"/>
                <a:lightRig rig="threePt" dir="t"/>
              </a:scene3d>
              <a:sp3d>
                <a:bevelT w="38100" h="12700"/>
              </a:sp3d>
            </p:spPr>
            <p:style>
              <a:lnRef idx="1">
                <a:schemeClr val="accent4"/>
              </a:lnRef>
              <a:fillRef idx="3">
                <a:schemeClr val="accent4"/>
              </a:fillRef>
              <a:effectRef idx="2">
                <a:schemeClr val="accent4"/>
              </a:effectRef>
              <a:fontRef idx="minor">
                <a:schemeClr val="lt1"/>
              </a:fontRef>
            </p:style>
            <p:txBody>
              <a:bodyPr anchor="ctr"/>
              <a:lstStyle/>
              <a:p>
                <a:pPr algn="ctr">
                  <a:buClr>
                    <a:srgbClr val="000000"/>
                  </a:buClr>
                  <a:defRPr/>
                </a:pPr>
                <a:endParaRPr lang="en-US" sz="1600" b="1" dirty="0" smtClean="0">
                  <a:solidFill>
                    <a:schemeClr val="bg1"/>
                  </a:solidFill>
                  <a:latin typeface="Calibri" panose="020F0502020204030204" pitchFamily="34" charset="0"/>
                  <a:cs typeface="Calibri"/>
                </a:endParaRPr>
              </a:p>
            </p:txBody>
          </p:sp>
          <p:sp>
            <p:nvSpPr>
              <p:cNvPr id="83" name="TextBox 82"/>
              <p:cNvSpPr txBox="1"/>
              <p:nvPr/>
            </p:nvSpPr>
            <p:spPr>
              <a:xfrm>
                <a:off x="3429000" y="4182274"/>
                <a:ext cx="885537" cy="490493"/>
              </a:xfrm>
              <a:prstGeom prst="rect">
                <a:avLst/>
              </a:prstGeom>
              <a:noFill/>
            </p:spPr>
            <p:txBody>
              <a:bodyPr wrap="square" lIns="0" tIns="0" rIns="0" bIns="0" rtlCol="0">
                <a:spAutoFit/>
              </a:bodyPr>
              <a:lstStyle/>
              <a:p>
                <a:pPr algn="ctr">
                  <a:lnSpc>
                    <a:spcPts val="1200"/>
                  </a:lnSpc>
                </a:pPr>
                <a:r>
                  <a:rPr lang="en-US" sz="1200" dirty="0" smtClean="0">
                    <a:solidFill>
                      <a:srgbClr val="FFFFFF"/>
                    </a:solidFill>
                    <a:latin typeface="Calibri" panose="020F0502020204030204" pitchFamily="34" charset="0"/>
                    <a:cs typeface="Calibri"/>
                  </a:rPr>
                  <a:t>Billing</a:t>
                </a:r>
              </a:p>
              <a:p>
                <a:pPr algn="ctr">
                  <a:lnSpc>
                    <a:spcPts val="1200"/>
                  </a:lnSpc>
                </a:pPr>
                <a:r>
                  <a:rPr lang="en-US" sz="1200" dirty="0" smtClean="0">
                    <a:solidFill>
                      <a:srgbClr val="FFFFFF"/>
                    </a:solidFill>
                    <a:latin typeface="Calibri" panose="020F0502020204030204" pitchFamily="34" charset="0"/>
                    <a:cs typeface="Calibri"/>
                  </a:rPr>
                  <a:t>Support</a:t>
                </a:r>
              </a:p>
              <a:p>
                <a:pPr algn="ctr">
                  <a:lnSpc>
                    <a:spcPts val="1200"/>
                  </a:lnSpc>
                </a:pPr>
                <a:r>
                  <a:rPr lang="en-US" sz="1200" dirty="0" smtClean="0">
                    <a:solidFill>
                      <a:srgbClr val="FFFFFF"/>
                    </a:solidFill>
                    <a:latin typeface="Calibri" panose="020F0502020204030204" pitchFamily="34" charset="0"/>
                    <a:cs typeface="Calibri"/>
                  </a:rPr>
                  <a:t>System</a:t>
                </a:r>
                <a:endParaRPr lang="en-US" sz="1200" dirty="0">
                  <a:solidFill>
                    <a:srgbClr val="FFFFFF"/>
                  </a:solidFill>
                  <a:latin typeface="Calibri" panose="020F0502020204030204" pitchFamily="34" charset="0"/>
                  <a:cs typeface="Calibri"/>
                </a:endParaRPr>
              </a:p>
            </p:txBody>
          </p:sp>
        </p:grpSp>
        <p:pic>
          <p:nvPicPr>
            <p:cNvPr id="81" name="Picture 80" descr="Billing Icon.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58264" y="3719916"/>
              <a:ext cx="371833" cy="371833"/>
            </a:xfrm>
            <a:prstGeom prst="rect">
              <a:avLst/>
            </a:prstGeom>
          </p:spPr>
        </p:pic>
      </p:grpSp>
      <p:grpSp>
        <p:nvGrpSpPr>
          <p:cNvPr id="84" name="Group 83"/>
          <p:cNvGrpSpPr/>
          <p:nvPr/>
        </p:nvGrpSpPr>
        <p:grpSpPr>
          <a:xfrm>
            <a:off x="7536876" y="3954998"/>
            <a:ext cx="948326" cy="1230316"/>
            <a:chOff x="2543463" y="4953000"/>
            <a:chExt cx="885537" cy="1148855"/>
          </a:xfrm>
        </p:grpSpPr>
        <p:grpSp>
          <p:nvGrpSpPr>
            <p:cNvPr id="85" name="Group 84"/>
            <p:cNvGrpSpPr/>
            <p:nvPr/>
          </p:nvGrpSpPr>
          <p:grpSpPr>
            <a:xfrm>
              <a:off x="2543463" y="4953000"/>
              <a:ext cx="885537" cy="1148855"/>
              <a:chOff x="3429000" y="3657600"/>
              <a:chExt cx="885537" cy="1148855"/>
            </a:xfrm>
          </p:grpSpPr>
          <p:sp>
            <p:nvSpPr>
              <p:cNvPr id="87" name="Rounded Rectangle 86"/>
              <p:cNvSpPr/>
              <p:nvPr/>
            </p:nvSpPr>
            <p:spPr bwMode="auto">
              <a:xfrm>
                <a:off x="3471987" y="3657600"/>
                <a:ext cx="804199" cy="1148855"/>
              </a:xfrm>
              <a:prstGeom prst="roundRect">
                <a:avLst>
                  <a:gd name="adj" fmla="val 16449"/>
                </a:avLst>
              </a:prstGeom>
              <a:gradFill>
                <a:gsLst>
                  <a:gs pos="0">
                    <a:srgbClr val="0F388A"/>
                  </a:gs>
                  <a:gs pos="100000">
                    <a:srgbClr val="1564AB">
                      <a:alpha val="98824"/>
                    </a:srgbClr>
                  </a:gs>
                </a:gsLst>
              </a:gradFill>
              <a:ln w="12700">
                <a:solidFill>
                  <a:srgbClr val="1A448A"/>
                </a:solidFill>
                <a:headEnd type="none" w="med" len="med"/>
                <a:tailEnd type="none" w="med" len="med"/>
              </a:ln>
              <a:effectLst>
                <a:outerShdw blurRad="50800" dist="25400" dir="5400000" sx="99000" sy="99000" algn="t" rotWithShape="0">
                  <a:prstClr val="black">
                    <a:alpha val="40000"/>
                  </a:prstClr>
                </a:outerShdw>
              </a:effectLst>
              <a:scene3d>
                <a:camera prst="orthographicFront"/>
                <a:lightRig rig="threePt" dir="t"/>
              </a:scene3d>
              <a:sp3d>
                <a:bevelT w="38100" h="12700"/>
              </a:sp3d>
            </p:spPr>
            <p:style>
              <a:lnRef idx="1">
                <a:schemeClr val="accent4"/>
              </a:lnRef>
              <a:fillRef idx="3">
                <a:schemeClr val="accent4"/>
              </a:fillRef>
              <a:effectRef idx="2">
                <a:schemeClr val="accent4"/>
              </a:effectRef>
              <a:fontRef idx="minor">
                <a:schemeClr val="lt1"/>
              </a:fontRef>
            </p:style>
            <p:txBody>
              <a:bodyPr anchor="ctr"/>
              <a:lstStyle/>
              <a:p>
                <a:pPr algn="ctr">
                  <a:buClr>
                    <a:srgbClr val="000000"/>
                  </a:buClr>
                  <a:defRPr/>
                </a:pPr>
                <a:endParaRPr lang="en-US" sz="1600" b="1" dirty="0" smtClean="0">
                  <a:solidFill>
                    <a:schemeClr val="bg1"/>
                  </a:solidFill>
                  <a:latin typeface="Calibri" panose="020F0502020204030204" pitchFamily="34" charset="0"/>
                  <a:cs typeface="Calibri"/>
                </a:endParaRPr>
              </a:p>
            </p:txBody>
          </p:sp>
          <p:sp>
            <p:nvSpPr>
              <p:cNvPr id="88" name="TextBox 87"/>
              <p:cNvSpPr txBox="1"/>
              <p:nvPr/>
            </p:nvSpPr>
            <p:spPr>
              <a:xfrm>
                <a:off x="3429000" y="4194849"/>
                <a:ext cx="885537" cy="326996"/>
              </a:xfrm>
              <a:prstGeom prst="rect">
                <a:avLst/>
              </a:prstGeom>
              <a:noFill/>
            </p:spPr>
            <p:txBody>
              <a:bodyPr wrap="square" lIns="0" tIns="0" rIns="0" bIns="0" rtlCol="0">
                <a:spAutoFit/>
              </a:bodyPr>
              <a:lstStyle/>
              <a:p>
                <a:pPr algn="ctr">
                  <a:lnSpc>
                    <a:spcPts val="1200"/>
                  </a:lnSpc>
                </a:pPr>
                <a:r>
                  <a:rPr lang="en-US" sz="1200" dirty="0" smtClean="0">
                    <a:solidFill>
                      <a:srgbClr val="FFFFFF"/>
                    </a:solidFill>
                    <a:latin typeface="Calibri" panose="020F0502020204030204" pitchFamily="34" charset="0"/>
                    <a:cs typeface="Calibri"/>
                  </a:rPr>
                  <a:t>Device</a:t>
                </a:r>
              </a:p>
              <a:p>
                <a:pPr algn="ctr">
                  <a:lnSpc>
                    <a:spcPts val="1200"/>
                  </a:lnSpc>
                </a:pPr>
                <a:r>
                  <a:rPr lang="en-US" sz="1200" dirty="0" smtClean="0">
                    <a:solidFill>
                      <a:srgbClr val="FFFFFF"/>
                    </a:solidFill>
                    <a:latin typeface="Calibri" panose="020F0502020204030204" pitchFamily="34" charset="0"/>
                    <a:cs typeface="Calibri"/>
                  </a:rPr>
                  <a:t>Provisioning</a:t>
                </a:r>
                <a:endParaRPr lang="en-US" sz="1200" dirty="0">
                  <a:solidFill>
                    <a:srgbClr val="FFFFFF"/>
                  </a:solidFill>
                  <a:latin typeface="Calibri" panose="020F0502020204030204" pitchFamily="34" charset="0"/>
                  <a:cs typeface="Calibri"/>
                </a:endParaRPr>
              </a:p>
            </p:txBody>
          </p:sp>
        </p:grpSp>
        <p:pic>
          <p:nvPicPr>
            <p:cNvPr id="86" name="Picture 85" descr="Device Icon.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63350" y="5015237"/>
              <a:ext cx="473610" cy="473609"/>
            </a:xfrm>
            <a:prstGeom prst="rect">
              <a:avLst/>
            </a:prstGeom>
          </p:spPr>
        </p:pic>
      </p:grpSp>
      <p:grpSp>
        <p:nvGrpSpPr>
          <p:cNvPr id="89" name="Group 88"/>
          <p:cNvGrpSpPr/>
          <p:nvPr/>
        </p:nvGrpSpPr>
        <p:grpSpPr>
          <a:xfrm>
            <a:off x="498618" y="5344737"/>
            <a:ext cx="8068187" cy="754829"/>
            <a:chOff x="762000" y="5332702"/>
            <a:chExt cx="7533986" cy="704850"/>
          </a:xfrm>
        </p:grpSpPr>
        <p:sp>
          <p:nvSpPr>
            <p:cNvPr id="90" name="Rounded Rectangle 89"/>
            <p:cNvSpPr/>
            <p:nvPr/>
          </p:nvSpPr>
          <p:spPr bwMode="auto">
            <a:xfrm>
              <a:off x="762000" y="5332702"/>
              <a:ext cx="7533986" cy="704850"/>
            </a:xfrm>
            <a:prstGeom prst="roundRect">
              <a:avLst>
                <a:gd name="adj" fmla="val 8151"/>
              </a:avLst>
            </a:prstGeom>
            <a:solidFill>
              <a:schemeClr val="tx1">
                <a:lumMod val="65000"/>
                <a:lumOff val="35000"/>
              </a:schemeClr>
            </a:solidFill>
            <a:ln w="50800">
              <a:noFill/>
              <a:round/>
              <a:headEnd/>
              <a:tailEnd/>
            </a:ln>
          </p:spPr>
          <p:txBody>
            <a:bodyPr wrap="none" lIns="0" tIns="0" rIns="0" bIns="0" rtlCol="0" anchor="ctr"/>
            <a:lstStyle/>
            <a:p>
              <a:pPr marL="0" marR="0" indent="0" algn="ctr" defTabSz="914400" eaLnBrk="1" latinLnBrk="0" hangingPunct="1">
                <a:lnSpc>
                  <a:spcPct val="100000"/>
                </a:lnSpc>
                <a:buClrTx/>
                <a:buSzTx/>
                <a:buFontTx/>
                <a:buNone/>
                <a:tabLst/>
              </a:pPr>
              <a:endParaRPr lang="en-US" sz="1800" dirty="0" err="1" smtClean="0">
                <a:solidFill>
                  <a:srgbClr val="FFFFFF"/>
                </a:solidFill>
                <a:latin typeface="Calibri" panose="020F0502020204030204" pitchFamily="34" charset="0"/>
              </a:endParaRPr>
            </a:p>
          </p:txBody>
        </p:sp>
        <p:sp>
          <p:nvSpPr>
            <p:cNvPr id="91" name="Rounded Rectangle 90"/>
            <p:cNvSpPr/>
            <p:nvPr/>
          </p:nvSpPr>
          <p:spPr bwMode="auto">
            <a:xfrm>
              <a:off x="2881436" y="5427758"/>
              <a:ext cx="5262150" cy="511654"/>
            </a:xfrm>
            <a:prstGeom prst="roundRect">
              <a:avLst>
                <a:gd name="adj" fmla="val 16449"/>
              </a:avLst>
            </a:prstGeom>
            <a:gradFill>
              <a:gsLst>
                <a:gs pos="0">
                  <a:srgbClr val="0F388A"/>
                </a:gs>
                <a:gs pos="100000">
                  <a:srgbClr val="1564AB">
                    <a:alpha val="98824"/>
                  </a:srgbClr>
                </a:gs>
              </a:gsLst>
            </a:gradFill>
            <a:ln w="12700">
              <a:solidFill>
                <a:srgbClr val="1A448A"/>
              </a:solidFill>
              <a:headEnd type="none" w="med" len="med"/>
              <a:tailEnd type="none" w="med" len="med"/>
            </a:ln>
            <a:effectLst>
              <a:outerShdw blurRad="50800" dist="25400" dir="5400000" sx="99000" sy="99000" algn="t" rotWithShape="0">
                <a:prstClr val="black">
                  <a:alpha val="40000"/>
                </a:prstClr>
              </a:outerShdw>
            </a:effectLst>
            <a:scene3d>
              <a:camera prst="orthographicFront"/>
              <a:lightRig rig="threePt" dir="t"/>
            </a:scene3d>
            <a:sp3d>
              <a:bevelT w="38100" h="12700"/>
            </a:sp3d>
          </p:spPr>
          <p:style>
            <a:lnRef idx="1">
              <a:schemeClr val="accent4"/>
            </a:lnRef>
            <a:fillRef idx="3">
              <a:schemeClr val="accent4"/>
            </a:fillRef>
            <a:effectRef idx="2">
              <a:schemeClr val="accent4"/>
            </a:effectRef>
            <a:fontRef idx="minor">
              <a:schemeClr val="lt1"/>
            </a:fontRef>
          </p:style>
          <p:txBody>
            <a:bodyPr anchor="ctr"/>
            <a:lstStyle/>
            <a:p>
              <a:pPr algn="ctr">
                <a:buClr>
                  <a:srgbClr val="000000"/>
                </a:buClr>
                <a:defRPr/>
              </a:pPr>
              <a:r>
                <a:rPr lang="en-US" sz="1600" b="1" dirty="0" smtClean="0">
                  <a:solidFill>
                    <a:schemeClr val="bg1"/>
                  </a:solidFill>
                  <a:latin typeface="Calibri" panose="020F0502020204030204" pitchFamily="34" charset="0"/>
                  <a:cs typeface="Calibri"/>
                </a:rPr>
                <a:t>Data Feeds</a:t>
              </a:r>
            </a:p>
          </p:txBody>
        </p:sp>
        <p:sp>
          <p:nvSpPr>
            <p:cNvPr id="92" name="TextBox 91"/>
            <p:cNvSpPr txBox="1"/>
            <p:nvPr/>
          </p:nvSpPr>
          <p:spPr>
            <a:xfrm>
              <a:off x="914206" y="5461976"/>
              <a:ext cx="2180936" cy="425094"/>
            </a:xfrm>
            <a:prstGeom prst="rect">
              <a:avLst/>
            </a:prstGeom>
            <a:noFill/>
          </p:spPr>
          <p:txBody>
            <a:bodyPr wrap="square" lIns="0" rtlCol="0">
              <a:spAutoFit/>
            </a:bodyPr>
            <a:lstStyle/>
            <a:p>
              <a:r>
                <a:rPr lang="en-US" dirty="0" smtClean="0">
                  <a:solidFill>
                    <a:srgbClr val="FFFFFF"/>
                  </a:solidFill>
                  <a:latin typeface="Calibri" panose="020F0502020204030204" pitchFamily="34" charset="0"/>
                  <a:ea typeface="+mn-ea"/>
                  <a:cs typeface="Calibri"/>
                </a:rPr>
                <a:t>Data Integration</a:t>
              </a:r>
            </a:p>
          </p:txBody>
        </p:sp>
      </p:grpSp>
      <p:grpSp>
        <p:nvGrpSpPr>
          <p:cNvPr id="93" name="Group 92"/>
          <p:cNvGrpSpPr/>
          <p:nvPr/>
        </p:nvGrpSpPr>
        <p:grpSpPr>
          <a:xfrm>
            <a:off x="5618957" y="3954998"/>
            <a:ext cx="948326" cy="1230316"/>
            <a:chOff x="5543318" y="4102164"/>
            <a:chExt cx="885537" cy="1148855"/>
          </a:xfrm>
        </p:grpSpPr>
        <p:grpSp>
          <p:nvGrpSpPr>
            <p:cNvPr id="94" name="Group 93"/>
            <p:cNvGrpSpPr/>
            <p:nvPr/>
          </p:nvGrpSpPr>
          <p:grpSpPr>
            <a:xfrm>
              <a:off x="5543318" y="4102164"/>
              <a:ext cx="885537" cy="1148855"/>
              <a:chOff x="4781357" y="3633906"/>
              <a:chExt cx="885537" cy="1148855"/>
            </a:xfrm>
          </p:grpSpPr>
          <p:sp>
            <p:nvSpPr>
              <p:cNvPr id="96" name="Rounded Rectangle 95"/>
              <p:cNvSpPr/>
              <p:nvPr/>
            </p:nvSpPr>
            <p:spPr bwMode="auto">
              <a:xfrm>
                <a:off x="4824344" y="3633906"/>
                <a:ext cx="804199" cy="1148855"/>
              </a:xfrm>
              <a:prstGeom prst="roundRect">
                <a:avLst>
                  <a:gd name="adj" fmla="val 16449"/>
                </a:avLst>
              </a:prstGeom>
              <a:gradFill>
                <a:gsLst>
                  <a:gs pos="0">
                    <a:srgbClr val="0F388A"/>
                  </a:gs>
                  <a:gs pos="100000">
                    <a:srgbClr val="1564AB">
                      <a:alpha val="98824"/>
                    </a:srgbClr>
                  </a:gs>
                </a:gsLst>
              </a:gradFill>
              <a:ln w="12700">
                <a:solidFill>
                  <a:srgbClr val="1A448A"/>
                </a:solidFill>
                <a:headEnd type="none" w="med" len="med"/>
                <a:tailEnd type="none" w="med" len="med"/>
              </a:ln>
              <a:effectLst>
                <a:outerShdw blurRad="50800" dist="25400" dir="5400000" sx="99000" sy="99000" algn="t" rotWithShape="0">
                  <a:prstClr val="black">
                    <a:alpha val="40000"/>
                  </a:prstClr>
                </a:outerShdw>
              </a:effectLst>
              <a:scene3d>
                <a:camera prst="orthographicFront"/>
                <a:lightRig rig="threePt" dir="t"/>
              </a:scene3d>
              <a:sp3d>
                <a:bevelT w="38100" h="12700"/>
              </a:sp3d>
            </p:spPr>
            <p:style>
              <a:lnRef idx="1">
                <a:schemeClr val="accent4"/>
              </a:lnRef>
              <a:fillRef idx="3">
                <a:schemeClr val="accent4"/>
              </a:fillRef>
              <a:effectRef idx="2">
                <a:schemeClr val="accent4"/>
              </a:effectRef>
              <a:fontRef idx="minor">
                <a:schemeClr val="lt1"/>
              </a:fontRef>
            </p:style>
            <p:txBody>
              <a:bodyPr anchor="ctr"/>
              <a:lstStyle/>
              <a:p>
                <a:pPr algn="ctr">
                  <a:buClr>
                    <a:srgbClr val="000000"/>
                  </a:buClr>
                  <a:defRPr/>
                </a:pPr>
                <a:endParaRPr lang="en-US" sz="1600" b="1" dirty="0" smtClean="0">
                  <a:solidFill>
                    <a:schemeClr val="bg1"/>
                  </a:solidFill>
                  <a:latin typeface="Calibri" panose="020F0502020204030204" pitchFamily="34" charset="0"/>
                  <a:cs typeface="Calibri"/>
                </a:endParaRPr>
              </a:p>
            </p:txBody>
          </p:sp>
          <p:sp>
            <p:nvSpPr>
              <p:cNvPr id="97" name="TextBox 96"/>
              <p:cNvSpPr txBox="1"/>
              <p:nvPr/>
            </p:nvSpPr>
            <p:spPr>
              <a:xfrm>
                <a:off x="4781357" y="4175864"/>
                <a:ext cx="885537" cy="326996"/>
              </a:xfrm>
              <a:prstGeom prst="rect">
                <a:avLst/>
              </a:prstGeom>
              <a:noFill/>
            </p:spPr>
            <p:txBody>
              <a:bodyPr wrap="square" lIns="0" tIns="0" rIns="0" bIns="0" rtlCol="0">
                <a:spAutoFit/>
              </a:bodyPr>
              <a:lstStyle/>
              <a:p>
                <a:pPr algn="ctr">
                  <a:lnSpc>
                    <a:spcPts val="1200"/>
                  </a:lnSpc>
                </a:pPr>
                <a:r>
                  <a:rPr lang="en-US" sz="1200" dirty="0" smtClean="0">
                    <a:solidFill>
                      <a:srgbClr val="FFFFFF"/>
                    </a:solidFill>
                    <a:latin typeface="Calibri" panose="020F0502020204030204" pitchFamily="34" charset="0"/>
                    <a:cs typeface="Calibri"/>
                  </a:rPr>
                  <a:t>Feature </a:t>
                </a:r>
              </a:p>
              <a:p>
                <a:pPr algn="ctr">
                  <a:lnSpc>
                    <a:spcPts val="1200"/>
                  </a:lnSpc>
                </a:pPr>
                <a:r>
                  <a:rPr lang="en-US" sz="1200" dirty="0" smtClean="0">
                    <a:solidFill>
                      <a:srgbClr val="FFFFFF"/>
                    </a:solidFill>
                    <a:latin typeface="Calibri" panose="020F0502020204030204" pitchFamily="34" charset="0"/>
                    <a:cs typeface="Calibri"/>
                  </a:rPr>
                  <a:t>Server</a:t>
                </a:r>
                <a:endParaRPr lang="en-US" sz="1200" dirty="0">
                  <a:solidFill>
                    <a:srgbClr val="FFFFFF"/>
                  </a:solidFill>
                  <a:latin typeface="Calibri" panose="020F0502020204030204" pitchFamily="34" charset="0"/>
                  <a:cs typeface="Calibri"/>
                </a:endParaRPr>
              </a:p>
            </p:txBody>
          </p:sp>
        </p:grpSp>
        <p:pic>
          <p:nvPicPr>
            <p:cNvPr id="95" name="Picture 94" descr="App Feature Server Icon2.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741412" y="4140863"/>
              <a:ext cx="465551" cy="465550"/>
            </a:xfrm>
            <a:prstGeom prst="rect">
              <a:avLst/>
            </a:prstGeom>
          </p:spPr>
        </p:pic>
      </p:grpSp>
      <p:grpSp>
        <p:nvGrpSpPr>
          <p:cNvPr id="98" name="Group 97"/>
          <p:cNvGrpSpPr/>
          <p:nvPr/>
        </p:nvGrpSpPr>
        <p:grpSpPr>
          <a:xfrm>
            <a:off x="4660000" y="3954998"/>
            <a:ext cx="948326" cy="1230316"/>
            <a:chOff x="4647853" y="4102164"/>
            <a:chExt cx="885537" cy="1148855"/>
          </a:xfrm>
        </p:grpSpPr>
        <p:grpSp>
          <p:nvGrpSpPr>
            <p:cNvPr id="99" name="Group 98"/>
            <p:cNvGrpSpPr/>
            <p:nvPr/>
          </p:nvGrpSpPr>
          <p:grpSpPr>
            <a:xfrm>
              <a:off x="4647853" y="4102164"/>
              <a:ext cx="885537" cy="1148855"/>
              <a:chOff x="3429000" y="3657600"/>
              <a:chExt cx="885537" cy="1148855"/>
            </a:xfrm>
          </p:grpSpPr>
          <p:sp>
            <p:nvSpPr>
              <p:cNvPr id="101" name="Rounded Rectangle 100"/>
              <p:cNvSpPr/>
              <p:nvPr/>
            </p:nvSpPr>
            <p:spPr bwMode="auto">
              <a:xfrm>
                <a:off x="3471987" y="3657600"/>
                <a:ext cx="804199" cy="1148855"/>
              </a:xfrm>
              <a:prstGeom prst="roundRect">
                <a:avLst>
                  <a:gd name="adj" fmla="val 16449"/>
                </a:avLst>
              </a:prstGeom>
              <a:gradFill>
                <a:gsLst>
                  <a:gs pos="0">
                    <a:srgbClr val="0F388A"/>
                  </a:gs>
                  <a:gs pos="100000">
                    <a:srgbClr val="1564AB">
                      <a:alpha val="98824"/>
                    </a:srgbClr>
                  </a:gs>
                </a:gsLst>
              </a:gradFill>
              <a:ln w="12700">
                <a:solidFill>
                  <a:srgbClr val="1A448A"/>
                </a:solidFill>
                <a:headEnd type="none" w="med" len="med"/>
                <a:tailEnd type="none" w="med" len="med"/>
              </a:ln>
              <a:effectLst>
                <a:outerShdw blurRad="50800" dist="25400" dir="5400000" sx="99000" sy="99000" algn="t" rotWithShape="0">
                  <a:prstClr val="black">
                    <a:alpha val="40000"/>
                  </a:prstClr>
                </a:outerShdw>
              </a:effectLst>
              <a:scene3d>
                <a:camera prst="orthographicFront"/>
                <a:lightRig rig="threePt" dir="t"/>
              </a:scene3d>
              <a:sp3d>
                <a:bevelT w="38100" h="12700"/>
              </a:sp3d>
            </p:spPr>
            <p:style>
              <a:lnRef idx="1">
                <a:schemeClr val="accent4"/>
              </a:lnRef>
              <a:fillRef idx="3">
                <a:schemeClr val="accent4"/>
              </a:fillRef>
              <a:effectRef idx="2">
                <a:schemeClr val="accent4"/>
              </a:effectRef>
              <a:fontRef idx="minor">
                <a:schemeClr val="lt1"/>
              </a:fontRef>
            </p:style>
            <p:txBody>
              <a:bodyPr anchor="ctr"/>
              <a:lstStyle/>
              <a:p>
                <a:pPr algn="ctr">
                  <a:buClr>
                    <a:srgbClr val="000000"/>
                  </a:buClr>
                  <a:defRPr/>
                </a:pPr>
                <a:endParaRPr lang="en-US" sz="1600" b="1" dirty="0" smtClean="0">
                  <a:solidFill>
                    <a:schemeClr val="bg1"/>
                  </a:solidFill>
                  <a:latin typeface="Calibri" panose="020F0502020204030204" pitchFamily="34" charset="0"/>
                  <a:cs typeface="Calibri"/>
                </a:endParaRPr>
              </a:p>
            </p:txBody>
          </p:sp>
          <p:sp>
            <p:nvSpPr>
              <p:cNvPr id="102" name="TextBox 101"/>
              <p:cNvSpPr txBox="1"/>
              <p:nvPr/>
            </p:nvSpPr>
            <p:spPr>
              <a:xfrm>
                <a:off x="3429000" y="4190999"/>
                <a:ext cx="885537" cy="297598"/>
              </a:xfrm>
              <a:prstGeom prst="rect">
                <a:avLst/>
              </a:prstGeom>
              <a:noFill/>
            </p:spPr>
            <p:txBody>
              <a:bodyPr wrap="square" lIns="0" tIns="0" rIns="0" bIns="0" rtlCol="0">
                <a:spAutoFit/>
              </a:bodyPr>
              <a:lstStyle/>
              <a:p>
                <a:pPr algn="ctr">
                  <a:lnSpc>
                    <a:spcPts val="1200"/>
                  </a:lnSpc>
                </a:pPr>
                <a:r>
                  <a:rPr lang="en-US" sz="1200" dirty="0" smtClean="0">
                    <a:solidFill>
                      <a:srgbClr val="FFFFFF"/>
                    </a:solidFill>
                    <a:latin typeface="Calibri" panose="020F0502020204030204" pitchFamily="34" charset="0"/>
                    <a:cs typeface="Calibri"/>
                  </a:rPr>
                  <a:t>Session </a:t>
                </a:r>
                <a:r>
                  <a:rPr lang="en-US" sz="1200" dirty="0" smtClean="0">
                    <a:solidFill>
                      <a:srgbClr val="FFFFFF"/>
                    </a:solidFill>
                    <a:latin typeface="Calibri" panose="020F0502020204030204" pitchFamily="34" charset="0"/>
                    <a:cs typeface="Calibri"/>
                  </a:rPr>
                  <a:t>Management</a:t>
                </a:r>
                <a:endParaRPr lang="en-US" sz="1200" dirty="0">
                  <a:solidFill>
                    <a:srgbClr val="FFFFFF"/>
                  </a:solidFill>
                  <a:latin typeface="Calibri" panose="020F0502020204030204" pitchFamily="34" charset="0"/>
                  <a:cs typeface="Calibri"/>
                </a:endParaRPr>
              </a:p>
            </p:txBody>
          </p:sp>
        </p:grpSp>
        <p:pic>
          <p:nvPicPr>
            <p:cNvPr id="100" name="Picture 99" descr="Soft Switch Icon3.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825746" y="4134829"/>
              <a:ext cx="520580" cy="520580"/>
            </a:xfrm>
            <a:prstGeom prst="rect">
              <a:avLst/>
            </a:prstGeom>
          </p:spPr>
        </p:pic>
      </p:grpSp>
      <p:grpSp>
        <p:nvGrpSpPr>
          <p:cNvPr id="103" name="Group 102"/>
          <p:cNvGrpSpPr/>
          <p:nvPr/>
        </p:nvGrpSpPr>
        <p:grpSpPr>
          <a:xfrm>
            <a:off x="2742083" y="3954998"/>
            <a:ext cx="948326" cy="1230316"/>
            <a:chOff x="2856923" y="4102164"/>
            <a:chExt cx="885537" cy="1148855"/>
          </a:xfrm>
        </p:grpSpPr>
        <p:grpSp>
          <p:nvGrpSpPr>
            <p:cNvPr id="104" name="Group 103"/>
            <p:cNvGrpSpPr/>
            <p:nvPr/>
          </p:nvGrpSpPr>
          <p:grpSpPr>
            <a:xfrm>
              <a:off x="2856923" y="4102164"/>
              <a:ext cx="885537" cy="1148855"/>
              <a:chOff x="3429000" y="3657600"/>
              <a:chExt cx="885537" cy="1148855"/>
            </a:xfrm>
          </p:grpSpPr>
          <p:sp>
            <p:nvSpPr>
              <p:cNvPr id="106" name="Rounded Rectangle 105"/>
              <p:cNvSpPr/>
              <p:nvPr/>
            </p:nvSpPr>
            <p:spPr bwMode="auto">
              <a:xfrm>
                <a:off x="3471987" y="3657600"/>
                <a:ext cx="804199" cy="1148855"/>
              </a:xfrm>
              <a:prstGeom prst="roundRect">
                <a:avLst>
                  <a:gd name="adj" fmla="val 16449"/>
                </a:avLst>
              </a:prstGeom>
              <a:gradFill>
                <a:gsLst>
                  <a:gs pos="0">
                    <a:srgbClr val="0F388A"/>
                  </a:gs>
                  <a:gs pos="100000">
                    <a:srgbClr val="1564AB">
                      <a:alpha val="98824"/>
                    </a:srgbClr>
                  </a:gs>
                </a:gsLst>
              </a:gradFill>
              <a:ln w="12700">
                <a:solidFill>
                  <a:srgbClr val="1A448A"/>
                </a:solidFill>
                <a:headEnd type="none" w="med" len="med"/>
                <a:tailEnd type="none" w="med" len="med"/>
              </a:ln>
              <a:effectLst>
                <a:outerShdw blurRad="50800" dist="25400" dir="5400000" sx="99000" sy="99000" algn="t" rotWithShape="0">
                  <a:prstClr val="black">
                    <a:alpha val="40000"/>
                  </a:prstClr>
                </a:outerShdw>
              </a:effectLst>
              <a:scene3d>
                <a:camera prst="orthographicFront"/>
                <a:lightRig rig="threePt" dir="t"/>
              </a:scene3d>
              <a:sp3d>
                <a:bevelT w="38100" h="12700"/>
              </a:sp3d>
            </p:spPr>
            <p:style>
              <a:lnRef idx="1">
                <a:schemeClr val="accent4"/>
              </a:lnRef>
              <a:fillRef idx="3">
                <a:schemeClr val="accent4"/>
              </a:fillRef>
              <a:effectRef idx="2">
                <a:schemeClr val="accent4"/>
              </a:effectRef>
              <a:fontRef idx="minor">
                <a:schemeClr val="lt1"/>
              </a:fontRef>
            </p:style>
            <p:txBody>
              <a:bodyPr anchor="ctr"/>
              <a:lstStyle/>
              <a:p>
                <a:pPr algn="ctr">
                  <a:buClr>
                    <a:srgbClr val="000000"/>
                  </a:buClr>
                  <a:defRPr/>
                </a:pPr>
                <a:endParaRPr lang="en-US" sz="1600" b="1" dirty="0" smtClean="0">
                  <a:solidFill>
                    <a:schemeClr val="bg1"/>
                  </a:solidFill>
                  <a:latin typeface="Calibri" panose="020F0502020204030204" pitchFamily="34" charset="0"/>
                  <a:cs typeface="Calibri"/>
                </a:endParaRPr>
              </a:p>
            </p:txBody>
          </p:sp>
          <p:sp>
            <p:nvSpPr>
              <p:cNvPr id="107" name="TextBox 106"/>
              <p:cNvSpPr txBox="1"/>
              <p:nvPr/>
            </p:nvSpPr>
            <p:spPr>
              <a:xfrm>
                <a:off x="3429000" y="4184611"/>
                <a:ext cx="885537" cy="490493"/>
              </a:xfrm>
              <a:prstGeom prst="rect">
                <a:avLst/>
              </a:prstGeom>
              <a:noFill/>
            </p:spPr>
            <p:txBody>
              <a:bodyPr wrap="square" lIns="0" tIns="0" rIns="0" bIns="0" rtlCol="0">
                <a:spAutoFit/>
              </a:bodyPr>
              <a:lstStyle/>
              <a:p>
                <a:pPr algn="ctr">
                  <a:lnSpc>
                    <a:spcPts val="1200"/>
                  </a:lnSpc>
                </a:pPr>
                <a:r>
                  <a:rPr lang="en-US" sz="1200" dirty="0" smtClean="0">
                    <a:solidFill>
                      <a:srgbClr val="FFFFFF"/>
                    </a:solidFill>
                    <a:latin typeface="Calibri" panose="020F0502020204030204" pitchFamily="34" charset="0"/>
                    <a:cs typeface="Calibri"/>
                  </a:rPr>
                  <a:t>Session</a:t>
                </a:r>
              </a:p>
              <a:p>
                <a:pPr algn="ctr">
                  <a:lnSpc>
                    <a:spcPts val="1200"/>
                  </a:lnSpc>
                </a:pPr>
                <a:r>
                  <a:rPr lang="en-US" sz="1200" dirty="0" smtClean="0">
                    <a:solidFill>
                      <a:srgbClr val="FFFFFF"/>
                    </a:solidFill>
                    <a:latin typeface="Calibri" panose="020F0502020204030204" pitchFamily="34" charset="0"/>
                    <a:cs typeface="Calibri"/>
                  </a:rPr>
                  <a:t>Border</a:t>
                </a:r>
              </a:p>
              <a:p>
                <a:pPr algn="ctr">
                  <a:lnSpc>
                    <a:spcPts val="1200"/>
                  </a:lnSpc>
                </a:pPr>
                <a:r>
                  <a:rPr lang="en-US" sz="1200" dirty="0" smtClean="0">
                    <a:solidFill>
                      <a:srgbClr val="FFFFFF"/>
                    </a:solidFill>
                    <a:latin typeface="Calibri" panose="020F0502020204030204" pitchFamily="34" charset="0"/>
                    <a:cs typeface="Calibri"/>
                  </a:rPr>
                  <a:t>Controller</a:t>
                </a:r>
                <a:endParaRPr lang="en-US" sz="1200" dirty="0">
                  <a:solidFill>
                    <a:srgbClr val="FFFFFF"/>
                  </a:solidFill>
                  <a:latin typeface="Calibri" panose="020F0502020204030204" pitchFamily="34" charset="0"/>
                  <a:cs typeface="Calibri"/>
                </a:endParaRPr>
              </a:p>
            </p:txBody>
          </p:sp>
        </p:grpSp>
        <p:pic>
          <p:nvPicPr>
            <p:cNvPr id="105" name="Picture 104" descr="Session Icon3.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122846" y="4197683"/>
              <a:ext cx="352446" cy="352446"/>
            </a:xfrm>
            <a:prstGeom prst="rect">
              <a:avLst/>
            </a:prstGeom>
          </p:spPr>
        </p:pic>
      </p:grpSp>
      <p:sp>
        <p:nvSpPr>
          <p:cNvPr id="3" name="Footer Placeholder 2"/>
          <p:cNvSpPr>
            <a:spLocks noGrp="1"/>
          </p:cNvSpPr>
          <p:nvPr>
            <p:ph type="ftr" sz="quarter" idx="11"/>
          </p:nvPr>
        </p:nvSpPr>
        <p:spPr/>
        <p:txBody>
          <a:bodyPr/>
          <a:lstStyle/>
          <a:p>
            <a:r>
              <a:rPr lang="en-US" smtClean="0"/>
              <a:t>© Alianza Inc. All rights reserved.</a:t>
            </a:r>
            <a:endParaRPr lang="en-US" dirty="0" smtClean="0"/>
          </a:p>
        </p:txBody>
      </p:sp>
    </p:spTree>
    <p:extLst>
      <p:ext uri="{BB962C8B-B14F-4D97-AF65-F5344CB8AC3E}">
        <p14:creationId xmlns:p14="http://schemas.microsoft.com/office/powerpoint/2010/main" val="203348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fade">
                                      <p:cBhvr>
                                        <p:cTn id="7" dur="500"/>
                                        <p:tgtEl>
                                          <p:spTgt spid="7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3"/>
                                        </p:tgtEl>
                                        <p:attrNameLst>
                                          <p:attrName>style.visibility</p:attrName>
                                        </p:attrNameLst>
                                      </p:cBhvr>
                                      <p:to>
                                        <p:strVal val="visible"/>
                                      </p:to>
                                    </p:set>
                                    <p:animEffect transition="in" filter="fade">
                                      <p:cBhvr>
                                        <p:cTn id="10" dur="500"/>
                                        <p:tgtEl>
                                          <p:spTgt spid="73"/>
                                        </p:tgtEl>
                                      </p:cBhvr>
                                    </p:animEffect>
                                  </p:childTnLst>
                                </p:cTn>
                              </p:par>
                              <p:par>
                                <p:cTn id="11" presetID="10" presetClass="entr" presetSubtype="0" fill="hold" nodeType="withEffect">
                                  <p:stCondLst>
                                    <p:cond delay="0"/>
                                  </p:stCondLst>
                                  <p:childTnLst>
                                    <p:set>
                                      <p:cBhvr>
                                        <p:cTn id="12" dur="1" fill="hold">
                                          <p:stCondLst>
                                            <p:cond delay="0"/>
                                          </p:stCondLst>
                                        </p:cTn>
                                        <p:tgtEl>
                                          <p:spTgt spid="74"/>
                                        </p:tgtEl>
                                        <p:attrNameLst>
                                          <p:attrName>style.visibility</p:attrName>
                                        </p:attrNameLst>
                                      </p:cBhvr>
                                      <p:to>
                                        <p:strVal val="visible"/>
                                      </p:to>
                                    </p:set>
                                    <p:animEffect transition="in" filter="fade">
                                      <p:cBhvr>
                                        <p:cTn id="13" dur="500"/>
                                        <p:tgtEl>
                                          <p:spTgt spid="74"/>
                                        </p:tgtEl>
                                      </p:cBhvr>
                                    </p:animEffect>
                                  </p:childTnLst>
                                </p:cTn>
                              </p:par>
                              <p:par>
                                <p:cTn id="14" presetID="10" presetClass="entr" presetSubtype="0" fill="hold" nodeType="withEffect">
                                  <p:stCondLst>
                                    <p:cond delay="0"/>
                                  </p:stCondLst>
                                  <p:childTnLst>
                                    <p:set>
                                      <p:cBhvr>
                                        <p:cTn id="15" dur="1" fill="hold">
                                          <p:stCondLst>
                                            <p:cond delay="0"/>
                                          </p:stCondLst>
                                        </p:cTn>
                                        <p:tgtEl>
                                          <p:spTgt spid="79"/>
                                        </p:tgtEl>
                                        <p:attrNameLst>
                                          <p:attrName>style.visibility</p:attrName>
                                        </p:attrNameLst>
                                      </p:cBhvr>
                                      <p:to>
                                        <p:strVal val="visible"/>
                                      </p:to>
                                    </p:set>
                                    <p:animEffect transition="in" filter="fade">
                                      <p:cBhvr>
                                        <p:cTn id="16" dur="500"/>
                                        <p:tgtEl>
                                          <p:spTgt spid="79"/>
                                        </p:tgtEl>
                                      </p:cBhvr>
                                    </p:animEffect>
                                  </p:childTnLst>
                                </p:cTn>
                              </p:par>
                              <p:par>
                                <p:cTn id="17" presetID="10" presetClass="entr" presetSubtype="0" fill="hold" nodeType="withEffect">
                                  <p:stCondLst>
                                    <p:cond delay="0"/>
                                  </p:stCondLst>
                                  <p:childTnLst>
                                    <p:set>
                                      <p:cBhvr>
                                        <p:cTn id="18" dur="1" fill="hold">
                                          <p:stCondLst>
                                            <p:cond delay="0"/>
                                          </p:stCondLst>
                                        </p:cTn>
                                        <p:tgtEl>
                                          <p:spTgt spid="84"/>
                                        </p:tgtEl>
                                        <p:attrNameLst>
                                          <p:attrName>style.visibility</p:attrName>
                                        </p:attrNameLst>
                                      </p:cBhvr>
                                      <p:to>
                                        <p:strVal val="visible"/>
                                      </p:to>
                                    </p:set>
                                    <p:animEffect transition="in" filter="fade">
                                      <p:cBhvr>
                                        <p:cTn id="19" dur="500"/>
                                        <p:tgtEl>
                                          <p:spTgt spid="84"/>
                                        </p:tgtEl>
                                      </p:cBhvr>
                                    </p:animEffect>
                                  </p:childTnLst>
                                </p:cTn>
                              </p:par>
                              <p:par>
                                <p:cTn id="20" presetID="10" presetClass="entr" presetSubtype="0" fill="hold" nodeType="withEffect">
                                  <p:stCondLst>
                                    <p:cond delay="0"/>
                                  </p:stCondLst>
                                  <p:childTnLst>
                                    <p:set>
                                      <p:cBhvr>
                                        <p:cTn id="21" dur="1" fill="hold">
                                          <p:stCondLst>
                                            <p:cond delay="0"/>
                                          </p:stCondLst>
                                        </p:cTn>
                                        <p:tgtEl>
                                          <p:spTgt spid="93"/>
                                        </p:tgtEl>
                                        <p:attrNameLst>
                                          <p:attrName>style.visibility</p:attrName>
                                        </p:attrNameLst>
                                      </p:cBhvr>
                                      <p:to>
                                        <p:strVal val="visible"/>
                                      </p:to>
                                    </p:set>
                                    <p:animEffect transition="in" filter="fade">
                                      <p:cBhvr>
                                        <p:cTn id="22" dur="500"/>
                                        <p:tgtEl>
                                          <p:spTgt spid="93"/>
                                        </p:tgtEl>
                                      </p:cBhvr>
                                    </p:animEffect>
                                  </p:childTnLst>
                                </p:cTn>
                              </p:par>
                              <p:par>
                                <p:cTn id="23" presetID="10" presetClass="entr" presetSubtype="0" fill="hold" nodeType="withEffect">
                                  <p:stCondLst>
                                    <p:cond delay="0"/>
                                  </p:stCondLst>
                                  <p:childTnLst>
                                    <p:set>
                                      <p:cBhvr>
                                        <p:cTn id="24" dur="1" fill="hold">
                                          <p:stCondLst>
                                            <p:cond delay="0"/>
                                          </p:stCondLst>
                                        </p:cTn>
                                        <p:tgtEl>
                                          <p:spTgt spid="98"/>
                                        </p:tgtEl>
                                        <p:attrNameLst>
                                          <p:attrName>style.visibility</p:attrName>
                                        </p:attrNameLst>
                                      </p:cBhvr>
                                      <p:to>
                                        <p:strVal val="visible"/>
                                      </p:to>
                                    </p:set>
                                    <p:animEffect transition="in" filter="fade">
                                      <p:cBhvr>
                                        <p:cTn id="25" dur="500"/>
                                        <p:tgtEl>
                                          <p:spTgt spid="98"/>
                                        </p:tgtEl>
                                      </p:cBhvr>
                                    </p:animEffect>
                                  </p:childTnLst>
                                </p:cTn>
                              </p:par>
                              <p:par>
                                <p:cTn id="26" presetID="10" presetClass="entr" presetSubtype="0" fill="hold" nodeType="withEffect">
                                  <p:stCondLst>
                                    <p:cond delay="0"/>
                                  </p:stCondLst>
                                  <p:childTnLst>
                                    <p:set>
                                      <p:cBhvr>
                                        <p:cTn id="27" dur="1" fill="hold">
                                          <p:stCondLst>
                                            <p:cond delay="0"/>
                                          </p:stCondLst>
                                        </p:cTn>
                                        <p:tgtEl>
                                          <p:spTgt spid="103"/>
                                        </p:tgtEl>
                                        <p:attrNameLst>
                                          <p:attrName>style.visibility</p:attrName>
                                        </p:attrNameLst>
                                      </p:cBhvr>
                                      <p:to>
                                        <p:strVal val="visible"/>
                                      </p:to>
                                    </p:set>
                                    <p:animEffect transition="in" filter="fade">
                                      <p:cBhvr>
                                        <p:cTn id="28" dur="500"/>
                                        <p:tgtEl>
                                          <p:spTgt spid="10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68"/>
                                        </p:tgtEl>
                                        <p:attrNameLst>
                                          <p:attrName>style.visibility</p:attrName>
                                        </p:attrNameLst>
                                      </p:cBhvr>
                                      <p:to>
                                        <p:strVal val="visible"/>
                                      </p:to>
                                    </p:set>
                                    <p:animEffect transition="in" filter="fade">
                                      <p:cBhvr>
                                        <p:cTn id="33" dur="500"/>
                                        <p:tgtEl>
                                          <p:spTgt spid="68"/>
                                        </p:tgtEl>
                                      </p:cBhvr>
                                    </p:animEffect>
                                  </p:childTnLst>
                                </p:cTn>
                              </p:par>
                              <p:par>
                                <p:cTn id="34" presetID="10" presetClass="entr" presetSubtype="0" fill="hold" nodeType="withEffect">
                                  <p:stCondLst>
                                    <p:cond delay="0"/>
                                  </p:stCondLst>
                                  <p:childTnLst>
                                    <p:set>
                                      <p:cBhvr>
                                        <p:cTn id="35" dur="1" fill="hold">
                                          <p:stCondLst>
                                            <p:cond delay="0"/>
                                          </p:stCondLst>
                                        </p:cTn>
                                        <p:tgtEl>
                                          <p:spTgt spid="89"/>
                                        </p:tgtEl>
                                        <p:attrNameLst>
                                          <p:attrName>style.visibility</p:attrName>
                                        </p:attrNameLst>
                                      </p:cBhvr>
                                      <p:to>
                                        <p:strVal val="visible"/>
                                      </p:to>
                                    </p:set>
                                    <p:animEffect transition="in" filter="fade">
                                      <p:cBhvr>
                                        <p:cTn id="36" dur="500"/>
                                        <p:tgtEl>
                                          <p:spTgt spid="8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5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7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libri" panose="020F0502020204030204" pitchFamily="34" charset="0"/>
              </a:rPr>
              <a:t>The Cloud Can Address All Scenarios</a:t>
            </a:r>
            <a:endParaRPr lang="en-US" dirty="0">
              <a:latin typeface="Calibri" panose="020F0502020204030204" pitchFamily="34" charset="0"/>
            </a:endParaRPr>
          </a:p>
        </p:txBody>
      </p:sp>
      <p:sp>
        <p:nvSpPr>
          <p:cNvPr id="4" name="Slide Number Placeholder 3"/>
          <p:cNvSpPr>
            <a:spLocks noGrp="1"/>
          </p:cNvSpPr>
          <p:nvPr>
            <p:ph type="sldNum" sz="quarter" idx="10"/>
          </p:nvPr>
        </p:nvSpPr>
        <p:spPr/>
        <p:txBody>
          <a:bodyPr/>
          <a:lstStyle/>
          <a:p>
            <a:fld id="{C2DFBE79-6ED7-47DA-9AF9-15DCE0E151F9}" type="slidenum">
              <a:rPr lang="en-US" smtClean="0"/>
              <a:pPr/>
              <a:t>11</a:t>
            </a:fld>
            <a:endParaRPr lang="en-US"/>
          </a:p>
        </p:txBody>
      </p:sp>
      <p:sp>
        <p:nvSpPr>
          <p:cNvPr id="10" name="Freeform 9"/>
          <p:cNvSpPr/>
          <p:nvPr/>
        </p:nvSpPr>
        <p:spPr>
          <a:xfrm>
            <a:off x="458204" y="1092820"/>
            <a:ext cx="2611933" cy="5295280"/>
          </a:xfrm>
          <a:custGeom>
            <a:avLst/>
            <a:gdLst>
              <a:gd name="connsiteX0" fmla="*/ 0 w 2611933"/>
              <a:gd name="connsiteY0" fmla="*/ 261193 h 4525963"/>
              <a:gd name="connsiteX1" fmla="*/ 261193 w 2611933"/>
              <a:gd name="connsiteY1" fmla="*/ 0 h 4525963"/>
              <a:gd name="connsiteX2" fmla="*/ 2350740 w 2611933"/>
              <a:gd name="connsiteY2" fmla="*/ 0 h 4525963"/>
              <a:gd name="connsiteX3" fmla="*/ 2611933 w 2611933"/>
              <a:gd name="connsiteY3" fmla="*/ 261193 h 4525963"/>
              <a:gd name="connsiteX4" fmla="*/ 2611933 w 2611933"/>
              <a:gd name="connsiteY4" fmla="*/ 4264770 h 4525963"/>
              <a:gd name="connsiteX5" fmla="*/ 2350740 w 2611933"/>
              <a:gd name="connsiteY5" fmla="*/ 4525963 h 4525963"/>
              <a:gd name="connsiteX6" fmla="*/ 261193 w 2611933"/>
              <a:gd name="connsiteY6" fmla="*/ 4525963 h 4525963"/>
              <a:gd name="connsiteX7" fmla="*/ 0 w 2611933"/>
              <a:gd name="connsiteY7" fmla="*/ 4264770 h 4525963"/>
              <a:gd name="connsiteX8" fmla="*/ 0 w 2611933"/>
              <a:gd name="connsiteY8" fmla="*/ 261193 h 4525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1933" h="4525963">
                <a:moveTo>
                  <a:pt x="0" y="261193"/>
                </a:moveTo>
                <a:cubicBezTo>
                  <a:pt x="0" y="116940"/>
                  <a:pt x="116940" y="0"/>
                  <a:pt x="261193" y="0"/>
                </a:cubicBezTo>
                <a:lnTo>
                  <a:pt x="2350740" y="0"/>
                </a:lnTo>
                <a:cubicBezTo>
                  <a:pt x="2494993" y="0"/>
                  <a:pt x="2611933" y="116940"/>
                  <a:pt x="2611933" y="261193"/>
                </a:cubicBezTo>
                <a:lnTo>
                  <a:pt x="2611933" y="4264770"/>
                </a:lnTo>
                <a:cubicBezTo>
                  <a:pt x="2611933" y="4409023"/>
                  <a:pt x="2494993" y="4525963"/>
                  <a:pt x="2350740" y="4525963"/>
                </a:cubicBezTo>
                <a:lnTo>
                  <a:pt x="261193" y="4525963"/>
                </a:lnTo>
                <a:cubicBezTo>
                  <a:pt x="116940" y="4525963"/>
                  <a:pt x="0" y="4409023"/>
                  <a:pt x="0" y="4264770"/>
                </a:cubicBezTo>
                <a:lnTo>
                  <a:pt x="0" y="261193"/>
                </a:lnTo>
                <a:close/>
              </a:path>
            </a:pathLst>
          </a:custGeom>
        </p:spPr>
        <p:style>
          <a:lnRef idx="2">
            <a:schemeClr val="accent4">
              <a:shade val="50000"/>
            </a:schemeClr>
          </a:lnRef>
          <a:fillRef idx="1">
            <a:schemeClr val="accent4"/>
          </a:fillRef>
          <a:effectRef idx="0">
            <a:schemeClr val="accent4"/>
          </a:effectRef>
          <a:fontRef idx="minor">
            <a:schemeClr val="lt1"/>
          </a:fontRef>
        </p:style>
        <p:txBody>
          <a:bodyPr spcFirstLastPara="0" vert="horz" wrap="square" lIns="114300" tIns="0" rIns="114300" bIns="4114800" numCol="1" spcCol="1270" anchor="ctr" anchorCtr="0">
            <a:noAutofit/>
          </a:bodyPr>
          <a:lstStyle/>
          <a:p>
            <a:pPr lvl="0" algn="ctr" defTabSz="1333500">
              <a:lnSpc>
                <a:spcPct val="90000"/>
              </a:lnSpc>
              <a:spcBef>
                <a:spcPct val="0"/>
              </a:spcBef>
              <a:spcAft>
                <a:spcPct val="35000"/>
              </a:spcAft>
            </a:pPr>
            <a:r>
              <a:rPr lang="en-US" sz="2800" b="1" kern="1200" dirty="0" smtClean="0">
                <a:solidFill>
                  <a:schemeClr val="tx1"/>
                </a:solidFill>
                <a:latin typeface="Calibri" panose="020F0502020204030204" pitchFamily="34" charset="0"/>
              </a:rPr>
              <a:t>Greenfield</a:t>
            </a:r>
            <a:br>
              <a:rPr lang="en-US" sz="2800" b="1" kern="1200" dirty="0" smtClean="0">
                <a:solidFill>
                  <a:schemeClr val="tx1"/>
                </a:solidFill>
                <a:latin typeface="Calibri" panose="020F0502020204030204" pitchFamily="34" charset="0"/>
              </a:rPr>
            </a:br>
            <a:r>
              <a:rPr lang="en-US" sz="2800" b="1" kern="1200" dirty="0" smtClean="0">
                <a:solidFill>
                  <a:schemeClr val="tx1"/>
                </a:solidFill>
                <a:latin typeface="Calibri" panose="020F0502020204030204" pitchFamily="34" charset="0"/>
              </a:rPr>
              <a:t>Voice</a:t>
            </a:r>
            <a:endParaRPr lang="en-US" sz="2800" b="1" kern="1200" dirty="0">
              <a:solidFill>
                <a:schemeClr val="tx1"/>
              </a:solidFill>
              <a:latin typeface="Calibri" panose="020F0502020204030204" pitchFamily="34" charset="0"/>
            </a:endParaRPr>
          </a:p>
        </p:txBody>
      </p:sp>
      <p:sp>
        <p:nvSpPr>
          <p:cNvPr id="11" name="Freeform 10"/>
          <p:cNvSpPr/>
          <p:nvPr/>
        </p:nvSpPr>
        <p:spPr>
          <a:xfrm>
            <a:off x="719397" y="3115428"/>
            <a:ext cx="2089546" cy="1364639"/>
          </a:xfrm>
          <a:custGeom>
            <a:avLst/>
            <a:gdLst>
              <a:gd name="connsiteX0" fmla="*/ 0 w 2089546"/>
              <a:gd name="connsiteY0" fmla="*/ 136464 h 1364639"/>
              <a:gd name="connsiteX1" fmla="*/ 136464 w 2089546"/>
              <a:gd name="connsiteY1" fmla="*/ 0 h 1364639"/>
              <a:gd name="connsiteX2" fmla="*/ 1953082 w 2089546"/>
              <a:gd name="connsiteY2" fmla="*/ 0 h 1364639"/>
              <a:gd name="connsiteX3" fmla="*/ 2089546 w 2089546"/>
              <a:gd name="connsiteY3" fmla="*/ 136464 h 1364639"/>
              <a:gd name="connsiteX4" fmla="*/ 2089546 w 2089546"/>
              <a:gd name="connsiteY4" fmla="*/ 1228175 h 1364639"/>
              <a:gd name="connsiteX5" fmla="*/ 1953082 w 2089546"/>
              <a:gd name="connsiteY5" fmla="*/ 1364639 h 1364639"/>
              <a:gd name="connsiteX6" fmla="*/ 136464 w 2089546"/>
              <a:gd name="connsiteY6" fmla="*/ 1364639 h 1364639"/>
              <a:gd name="connsiteX7" fmla="*/ 0 w 2089546"/>
              <a:gd name="connsiteY7" fmla="*/ 1228175 h 1364639"/>
              <a:gd name="connsiteX8" fmla="*/ 0 w 2089546"/>
              <a:gd name="connsiteY8" fmla="*/ 136464 h 1364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9546" h="1364639">
                <a:moveTo>
                  <a:pt x="0" y="136464"/>
                </a:moveTo>
                <a:cubicBezTo>
                  <a:pt x="0" y="61097"/>
                  <a:pt x="61097" y="0"/>
                  <a:pt x="136464" y="0"/>
                </a:cubicBezTo>
                <a:lnTo>
                  <a:pt x="1953082" y="0"/>
                </a:lnTo>
                <a:cubicBezTo>
                  <a:pt x="2028449" y="0"/>
                  <a:pt x="2089546" y="61097"/>
                  <a:pt x="2089546" y="136464"/>
                </a:cubicBezTo>
                <a:lnTo>
                  <a:pt x="2089546" y="1228175"/>
                </a:lnTo>
                <a:cubicBezTo>
                  <a:pt x="2089546" y="1303542"/>
                  <a:pt x="2028449" y="1364639"/>
                  <a:pt x="1953082" y="1364639"/>
                </a:cubicBezTo>
                <a:lnTo>
                  <a:pt x="136464" y="1364639"/>
                </a:lnTo>
                <a:cubicBezTo>
                  <a:pt x="61097" y="1364639"/>
                  <a:pt x="0" y="1303542"/>
                  <a:pt x="0" y="1228175"/>
                </a:cubicBezTo>
                <a:lnTo>
                  <a:pt x="0" y="136464"/>
                </a:lnTo>
                <a:close/>
              </a:path>
            </a:pathLst>
          </a:custGeom>
          <a:solidFill>
            <a:schemeClr val="bg2">
              <a:lumMod val="75000"/>
            </a:schemeClr>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100929" tIns="85689" rIns="100929" bIns="85689" numCol="1" spcCol="1270" anchor="ctr" anchorCtr="0">
            <a:noAutofit/>
          </a:bodyPr>
          <a:lstStyle/>
          <a:p>
            <a:pPr lvl="0" algn="ctr" defTabSz="1066800">
              <a:lnSpc>
                <a:spcPct val="90000"/>
              </a:lnSpc>
              <a:spcBef>
                <a:spcPct val="0"/>
              </a:spcBef>
              <a:spcAft>
                <a:spcPct val="35000"/>
              </a:spcAft>
            </a:pPr>
            <a:r>
              <a:rPr lang="en-US" sz="1800" kern="1200" dirty="0" smtClean="0">
                <a:latin typeface="Calibri" panose="020F0502020204030204" pitchFamily="34" charset="0"/>
              </a:rPr>
              <a:t>WISP</a:t>
            </a:r>
          </a:p>
          <a:p>
            <a:pPr lvl="0" algn="ctr" defTabSz="1066800">
              <a:lnSpc>
                <a:spcPct val="90000"/>
              </a:lnSpc>
              <a:spcBef>
                <a:spcPct val="0"/>
              </a:spcBef>
              <a:spcAft>
                <a:spcPct val="35000"/>
              </a:spcAft>
            </a:pPr>
            <a:r>
              <a:rPr lang="en-US" sz="1800" kern="1200" dirty="0" smtClean="0">
                <a:latin typeface="Calibri" panose="020F0502020204030204" pitchFamily="34" charset="0"/>
              </a:rPr>
              <a:t>Satellite</a:t>
            </a:r>
            <a:endParaRPr lang="en-US" sz="1800" kern="1200" dirty="0">
              <a:latin typeface="Calibri" panose="020F0502020204030204" pitchFamily="34" charset="0"/>
            </a:endParaRPr>
          </a:p>
        </p:txBody>
      </p:sp>
      <p:sp>
        <p:nvSpPr>
          <p:cNvPr id="12" name="Freeform 11"/>
          <p:cNvSpPr/>
          <p:nvPr/>
        </p:nvSpPr>
        <p:spPr>
          <a:xfrm>
            <a:off x="719397" y="4690013"/>
            <a:ext cx="2089546" cy="1364639"/>
          </a:xfrm>
          <a:custGeom>
            <a:avLst/>
            <a:gdLst>
              <a:gd name="connsiteX0" fmla="*/ 0 w 2089546"/>
              <a:gd name="connsiteY0" fmla="*/ 136464 h 1364639"/>
              <a:gd name="connsiteX1" fmla="*/ 136464 w 2089546"/>
              <a:gd name="connsiteY1" fmla="*/ 0 h 1364639"/>
              <a:gd name="connsiteX2" fmla="*/ 1953082 w 2089546"/>
              <a:gd name="connsiteY2" fmla="*/ 0 h 1364639"/>
              <a:gd name="connsiteX3" fmla="*/ 2089546 w 2089546"/>
              <a:gd name="connsiteY3" fmla="*/ 136464 h 1364639"/>
              <a:gd name="connsiteX4" fmla="*/ 2089546 w 2089546"/>
              <a:gd name="connsiteY4" fmla="*/ 1228175 h 1364639"/>
              <a:gd name="connsiteX5" fmla="*/ 1953082 w 2089546"/>
              <a:gd name="connsiteY5" fmla="*/ 1364639 h 1364639"/>
              <a:gd name="connsiteX6" fmla="*/ 136464 w 2089546"/>
              <a:gd name="connsiteY6" fmla="*/ 1364639 h 1364639"/>
              <a:gd name="connsiteX7" fmla="*/ 0 w 2089546"/>
              <a:gd name="connsiteY7" fmla="*/ 1228175 h 1364639"/>
              <a:gd name="connsiteX8" fmla="*/ 0 w 2089546"/>
              <a:gd name="connsiteY8" fmla="*/ 136464 h 1364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9546" h="1364639">
                <a:moveTo>
                  <a:pt x="0" y="136464"/>
                </a:moveTo>
                <a:cubicBezTo>
                  <a:pt x="0" y="61097"/>
                  <a:pt x="61097" y="0"/>
                  <a:pt x="136464" y="0"/>
                </a:cubicBezTo>
                <a:lnTo>
                  <a:pt x="1953082" y="0"/>
                </a:lnTo>
                <a:cubicBezTo>
                  <a:pt x="2028449" y="0"/>
                  <a:pt x="2089546" y="61097"/>
                  <a:pt x="2089546" y="136464"/>
                </a:cubicBezTo>
                <a:lnTo>
                  <a:pt x="2089546" y="1228175"/>
                </a:lnTo>
                <a:cubicBezTo>
                  <a:pt x="2089546" y="1303542"/>
                  <a:pt x="2028449" y="1364639"/>
                  <a:pt x="1953082" y="1364639"/>
                </a:cubicBezTo>
                <a:lnTo>
                  <a:pt x="136464" y="1364639"/>
                </a:lnTo>
                <a:cubicBezTo>
                  <a:pt x="61097" y="1364639"/>
                  <a:pt x="0" y="1303542"/>
                  <a:pt x="0" y="1228175"/>
                </a:cubicBezTo>
                <a:lnTo>
                  <a:pt x="0" y="136464"/>
                </a:lnTo>
                <a:close/>
              </a:path>
            </a:pathLst>
          </a:custGeom>
          <a:solidFill>
            <a:schemeClr val="accent2">
              <a:lumMod val="75000"/>
            </a:schemeClr>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2">
              <a:hueOff val="-2880000"/>
              <a:satOff val="-12001"/>
              <a:lumOff val="10000"/>
              <a:alphaOff val="0"/>
            </a:schemeClr>
          </a:fillRef>
          <a:effectRef idx="2">
            <a:schemeClr val="accent2">
              <a:hueOff val="-2880000"/>
              <a:satOff val="-12001"/>
              <a:lumOff val="10000"/>
              <a:alphaOff val="0"/>
            </a:schemeClr>
          </a:effectRef>
          <a:fontRef idx="minor">
            <a:schemeClr val="lt1"/>
          </a:fontRef>
        </p:style>
        <p:txBody>
          <a:bodyPr spcFirstLastPara="0" vert="horz" wrap="square" lIns="100929" tIns="85689" rIns="100929" bIns="85689" numCol="1" spcCol="1270" anchor="ctr" anchorCtr="0">
            <a:noAutofit/>
          </a:bodyPr>
          <a:lstStyle/>
          <a:p>
            <a:pPr algn="ctr" defTabSz="1066800">
              <a:lnSpc>
                <a:spcPct val="90000"/>
              </a:lnSpc>
              <a:spcAft>
                <a:spcPct val="35000"/>
              </a:spcAft>
            </a:pPr>
            <a:r>
              <a:rPr lang="en-US" sz="1800" dirty="0" smtClean="0">
                <a:latin typeface="Calibri" panose="020F0502020204030204" pitchFamily="34" charset="0"/>
              </a:rPr>
              <a:t>New revenue</a:t>
            </a:r>
          </a:p>
          <a:p>
            <a:pPr algn="ctr" defTabSz="1066800">
              <a:lnSpc>
                <a:spcPct val="90000"/>
              </a:lnSpc>
              <a:spcAft>
                <a:spcPct val="35000"/>
              </a:spcAft>
            </a:pPr>
            <a:r>
              <a:rPr lang="en-US" sz="1800" dirty="0" smtClean="0">
                <a:latin typeface="Calibri" panose="020F0502020204030204" pitchFamily="34" charset="0"/>
              </a:rPr>
              <a:t>Fast time </a:t>
            </a:r>
            <a:r>
              <a:rPr lang="en-US" sz="1800" dirty="0">
                <a:latin typeface="Calibri" panose="020F0502020204030204" pitchFamily="34" charset="0"/>
              </a:rPr>
              <a:t>to </a:t>
            </a:r>
            <a:r>
              <a:rPr lang="en-US" sz="1800" dirty="0" smtClean="0">
                <a:latin typeface="Calibri" panose="020F0502020204030204" pitchFamily="34" charset="0"/>
              </a:rPr>
              <a:t>market</a:t>
            </a:r>
            <a:endParaRPr lang="en-US" sz="1800" dirty="0">
              <a:latin typeface="Calibri" panose="020F0502020204030204" pitchFamily="34" charset="0"/>
            </a:endParaRPr>
          </a:p>
        </p:txBody>
      </p:sp>
      <p:sp>
        <p:nvSpPr>
          <p:cNvPr id="13" name="Freeform 12"/>
          <p:cNvSpPr/>
          <p:nvPr/>
        </p:nvSpPr>
        <p:spPr>
          <a:xfrm>
            <a:off x="3266033" y="1092820"/>
            <a:ext cx="2611933" cy="5295280"/>
          </a:xfrm>
          <a:custGeom>
            <a:avLst/>
            <a:gdLst>
              <a:gd name="connsiteX0" fmla="*/ 0 w 2611933"/>
              <a:gd name="connsiteY0" fmla="*/ 261193 h 4525963"/>
              <a:gd name="connsiteX1" fmla="*/ 261193 w 2611933"/>
              <a:gd name="connsiteY1" fmla="*/ 0 h 4525963"/>
              <a:gd name="connsiteX2" fmla="*/ 2350740 w 2611933"/>
              <a:gd name="connsiteY2" fmla="*/ 0 h 4525963"/>
              <a:gd name="connsiteX3" fmla="*/ 2611933 w 2611933"/>
              <a:gd name="connsiteY3" fmla="*/ 261193 h 4525963"/>
              <a:gd name="connsiteX4" fmla="*/ 2611933 w 2611933"/>
              <a:gd name="connsiteY4" fmla="*/ 4264770 h 4525963"/>
              <a:gd name="connsiteX5" fmla="*/ 2350740 w 2611933"/>
              <a:gd name="connsiteY5" fmla="*/ 4525963 h 4525963"/>
              <a:gd name="connsiteX6" fmla="*/ 261193 w 2611933"/>
              <a:gd name="connsiteY6" fmla="*/ 4525963 h 4525963"/>
              <a:gd name="connsiteX7" fmla="*/ 0 w 2611933"/>
              <a:gd name="connsiteY7" fmla="*/ 4264770 h 4525963"/>
              <a:gd name="connsiteX8" fmla="*/ 0 w 2611933"/>
              <a:gd name="connsiteY8" fmla="*/ 261193 h 4525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1933" h="4525963">
                <a:moveTo>
                  <a:pt x="0" y="261193"/>
                </a:moveTo>
                <a:cubicBezTo>
                  <a:pt x="0" y="116940"/>
                  <a:pt x="116940" y="0"/>
                  <a:pt x="261193" y="0"/>
                </a:cubicBezTo>
                <a:lnTo>
                  <a:pt x="2350740" y="0"/>
                </a:lnTo>
                <a:cubicBezTo>
                  <a:pt x="2494993" y="0"/>
                  <a:pt x="2611933" y="116940"/>
                  <a:pt x="2611933" y="261193"/>
                </a:cubicBezTo>
                <a:lnTo>
                  <a:pt x="2611933" y="4264770"/>
                </a:lnTo>
                <a:cubicBezTo>
                  <a:pt x="2611933" y="4409023"/>
                  <a:pt x="2494993" y="4525963"/>
                  <a:pt x="2350740" y="4525963"/>
                </a:cubicBezTo>
                <a:lnTo>
                  <a:pt x="261193" y="4525963"/>
                </a:lnTo>
                <a:cubicBezTo>
                  <a:pt x="116940" y="4525963"/>
                  <a:pt x="0" y="4409023"/>
                  <a:pt x="0" y="4264770"/>
                </a:cubicBezTo>
                <a:lnTo>
                  <a:pt x="0" y="261193"/>
                </a:lnTo>
                <a:close/>
              </a:path>
            </a:pathLst>
          </a:custGeom>
        </p:spPr>
        <p:style>
          <a:lnRef idx="2">
            <a:schemeClr val="accent3">
              <a:shade val="50000"/>
            </a:schemeClr>
          </a:lnRef>
          <a:fillRef idx="1">
            <a:schemeClr val="accent3"/>
          </a:fillRef>
          <a:effectRef idx="0">
            <a:schemeClr val="accent3"/>
          </a:effectRef>
          <a:fontRef idx="minor">
            <a:schemeClr val="lt1"/>
          </a:fontRef>
        </p:style>
        <p:txBody>
          <a:bodyPr spcFirstLastPara="0" vert="horz" wrap="square" lIns="114300" tIns="0" rIns="114300" bIns="4114800" numCol="1" spcCol="1270" anchor="ctr" anchorCtr="0">
            <a:noAutofit/>
          </a:bodyPr>
          <a:lstStyle/>
          <a:p>
            <a:pPr lvl="0" algn="ctr" defTabSz="1333500">
              <a:lnSpc>
                <a:spcPct val="90000"/>
              </a:lnSpc>
              <a:spcBef>
                <a:spcPct val="0"/>
              </a:spcBef>
              <a:spcAft>
                <a:spcPct val="35000"/>
              </a:spcAft>
            </a:pPr>
            <a:r>
              <a:rPr lang="en-US" sz="2800" b="1" kern="1200" dirty="0" smtClean="0">
                <a:solidFill>
                  <a:schemeClr val="tx1"/>
                </a:solidFill>
                <a:latin typeface="Calibri" panose="020F0502020204030204" pitchFamily="34" charset="0"/>
              </a:rPr>
              <a:t>Initial </a:t>
            </a:r>
            <a:br>
              <a:rPr lang="en-US" sz="2800" b="1" kern="1200" dirty="0" smtClean="0">
                <a:solidFill>
                  <a:schemeClr val="tx1"/>
                </a:solidFill>
                <a:latin typeface="Calibri" panose="020F0502020204030204" pitchFamily="34" charset="0"/>
              </a:rPr>
            </a:br>
            <a:r>
              <a:rPr lang="en-US" sz="2800" b="1" kern="1200" dirty="0" smtClean="0">
                <a:solidFill>
                  <a:schemeClr val="tx1"/>
                </a:solidFill>
                <a:latin typeface="Calibri" panose="020F0502020204030204" pitchFamily="34" charset="0"/>
              </a:rPr>
              <a:t>Migration</a:t>
            </a:r>
            <a:endParaRPr lang="en-US" sz="2800" b="1" kern="1200" dirty="0">
              <a:solidFill>
                <a:schemeClr val="tx1"/>
              </a:solidFill>
              <a:latin typeface="Calibri" panose="020F0502020204030204" pitchFamily="34" charset="0"/>
            </a:endParaRPr>
          </a:p>
        </p:txBody>
      </p:sp>
      <p:sp>
        <p:nvSpPr>
          <p:cNvPr id="14" name="Freeform 13"/>
          <p:cNvSpPr/>
          <p:nvPr/>
        </p:nvSpPr>
        <p:spPr>
          <a:xfrm>
            <a:off x="3527226" y="3115428"/>
            <a:ext cx="2089546" cy="1364639"/>
          </a:xfrm>
          <a:custGeom>
            <a:avLst/>
            <a:gdLst>
              <a:gd name="connsiteX0" fmla="*/ 0 w 2089546"/>
              <a:gd name="connsiteY0" fmla="*/ 136464 h 1364639"/>
              <a:gd name="connsiteX1" fmla="*/ 136464 w 2089546"/>
              <a:gd name="connsiteY1" fmla="*/ 0 h 1364639"/>
              <a:gd name="connsiteX2" fmla="*/ 1953082 w 2089546"/>
              <a:gd name="connsiteY2" fmla="*/ 0 h 1364639"/>
              <a:gd name="connsiteX3" fmla="*/ 2089546 w 2089546"/>
              <a:gd name="connsiteY3" fmla="*/ 136464 h 1364639"/>
              <a:gd name="connsiteX4" fmla="*/ 2089546 w 2089546"/>
              <a:gd name="connsiteY4" fmla="*/ 1228175 h 1364639"/>
              <a:gd name="connsiteX5" fmla="*/ 1953082 w 2089546"/>
              <a:gd name="connsiteY5" fmla="*/ 1364639 h 1364639"/>
              <a:gd name="connsiteX6" fmla="*/ 136464 w 2089546"/>
              <a:gd name="connsiteY6" fmla="*/ 1364639 h 1364639"/>
              <a:gd name="connsiteX7" fmla="*/ 0 w 2089546"/>
              <a:gd name="connsiteY7" fmla="*/ 1228175 h 1364639"/>
              <a:gd name="connsiteX8" fmla="*/ 0 w 2089546"/>
              <a:gd name="connsiteY8" fmla="*/ 136464 h 1364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9546" h="1364639">
                <a:moveTo>
                  <a:pt x="0" y="136464"/>
                </a:moveTo>
                <a:cubicBezTo>
                  <a:pt x="0" y="61097"/>
                  <a:pt x="61097" y="0"/>
                  <a:pt x="136464" y="0"/>
                </a:cubicBezTo>
                <a:lnTo>
                  <a:pt x="1953082" y="0"/>
                </a:lnTo>
                <a:cubicBezTo>
                  <a:pt x="2028449" y="0"/>
                  <a:pt x="2089546" y="61097"/>
                  <a:pt x="2089546" y="136464"/>
                </a:cubicBezTo>
                <a:lnTo>
                  <a:pt x="2089546" y="1228175"/>
                </a:lnTo>
                <a:cubicBezTo>
                  <a:pt x="2089546" y="1303542"/>
                  <a:pt x="2028449" y="1364639"/>
                  <a:pt x="1953082" y="1364639"/>
                </a:cubicBezTo>
                <a:lnTo>
                  <a:pt x="136464" y="1364639"/>
                </a:lnTo>
                <a:cubicBezTo>
                  <a:pt x="61097" y="1364639"/>
                  <a:pt x="0" y="1303542"/>
                  <a:pt x="0" y="1228175"/>
                </a:cubicBezTo>
                <a:lnTo>
                  <a:pt x="0" y="136464"/>
                </a:lnTo>
                <a:close/>
              </a:path>
            </a:pathLst>
          </a:custGeom>
          <a:solidFill>
            <a:schemeClr val="bg2">
              <a:lumMod val="75000"/>
            </a:schemeClr>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100929" tIns="85689" rIns="100929" bIns="85689" numCol="1" spcCol="1270" anchor="ctr" anchorCtr="0">
            <a:noAutofit/>
          </a:bodyPr>
          <a:lstStyle/>
          <a:p>
            <a:pPr algn="ctr" defTabSz="1066800">
              <a:lnSpc>
                <a:spcPct val="90000"/>
              </a:lnSpc>
              <a:spcAft>
                <a:spcPct val="35000"/>
              </a:spcAft>
            </a:pPr>
            <a:r>
              <a:rPr lang="en-US" sz="1800" dirty="0">
                <a:latin typeface="Calibri" panose="020F0502020204030204" pitchFamily="34" charset="0"/>
              </a:rPr>
              <a:t>MNO</a:t>
            </a:r>
          </a:p>
          <a:p>
            <a:pPr algn="ctr" defTabSz="1066800">
              <a:lnSpc>
                <a:spcPct val="90000"/>
              </a:lnSpc>
              <a:spcAft>
                <a:spcPct val="35000"/>
              </a:spcAft>
            </a:pPr>
            <a:r>
              <a:rPr lang="en-US" sz="1800" dirty="0">
                <a:latin typeface="Calibri" panose="020F0502020204030204" pitchFamily="34" charset="0"/>
              </a:rPr>
              <a:t>MVNO</a:t>
            </a:r>
          </a:p>
          <a:p>
            <a:pPr algn="ctr" defTabSz="1066800">
              <a:lnSpc>
                <a:spcPct val="90000"/>
              </a:lnSpc>
              <a:spcAft>
                <a:spcPct val="35000"/>
              </a:spcAft>
            </a:pPr>
            <a:r>
              <a:rPr lang="en-US" sz="1800" dirty="0" smtClean="0">
                <a:latin typeface="Calibri" panose="020F0502020204030204" pitchFamily="34" charset="0"/>
              </a:rPr>
              <a:t>LEC/PTT</a:t>
            </a:r>
          </a:p>
          <a:p>
            <a:pPr algn="ctr" defTabSz="1066800">
              <a:lnSpc>
                <a:spcPct val="90000"/>
              </a:lnSpc>
              <a:spcAft>
                <a:spcPct val="35000"/>
              </a:spcAft>
            </a:pPr>
            <a:r>
              <a:rPr lang="en-US" sz="1800" dirty="0" smtClean="0">
                <a:latin typeface="Calibri" panose="020F0502020204030204" pitchFamily="34" charset="0"/>
              </a:rPr>
              <a:t>Cable</a:t>
            </a:r>
            <a:endParaRPr lang="en-US" sz="1800" dirty="0">
              <a:latin typeface="Calibri" panose="020F0502020204030204" pitchFamily="34" charset="0"/>
            </a:endParaRPr>
          </a:p>
        </p:txBody>
      </p:sp>
      <p:sp>
        <p:nvSpPr>
          <p:cNvPr id="15" name="Freeform 14"/>
          <p:cNvSpPr/>
          <p:nvPr/>
        </p:nvSpPr>
        <p:spPr>
          <a:xfrm>
            <a:off x="3527226" y="4690013"/>
            <a:ext cx="2089546" cy="1364639"/>
          </a:xfrm>
          <a:custGeom>
            <a:avLst/>
            <a:gdLst>
              <a:gd name="connsiteX0" fmla="*/ 0 w 2089546"/>
              <a:gd name="connsiteY0" fmla="*/ 136464 h 1364639"/>
              <a:gd name="connsiteX1" fmla="*/ 136464 w 2089546"/>
              <a:gd name="connsiteY1" fmla="*/ 0 h 1364639"/>
              <a:gd name="connsiteX2" fmla="*/ 1953082 w 2089546"/>
              <a:gd name="connsiteY2" fmla="*/ 0 h 1364639"/>
              <a:gd name="connsiteX3" fmla="*/ 2089546 w 2089546"/>
              <a:gd name="connsiteY3" fmla="*/ 136464 h 1364639"/>
              <a:gd name="connsiteX4" fmla="*/ 2089546 w 2089546"/>
              <a:gd name="connsiteY4" fmla="*/ 1228175 h 1364639"/>
              <a:gd name="connsiteX5" fmla="*/ 1953082 w 2089546"/>
              <a:gd name="connsiteY5" fmla="*/ 1364639 h 1364639"/>
              <a:gd name="connsiteX6" fmla="*/ 136464 w 2089546"/>
              <a:gd name="connsiteY6" fmla="*/ 1364639 h 1364639"/>
              <a:gd name="connsiteX7" fmla="*/ 0 w 2089546"/>
              <a:gd name="connsiteY7" fmla="*/ 1228175 h 1364639"/>
              <a:gd name="connsiteX8" fmla="*/ 0 w 2089546"/>
              <a:gd name="connsiteY8" fmla="*/ 136464 h 1364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9546" h="1364639">
                <a:moveTo>
                  <a:pt x="0" y="136464"/>
                </a:moveTo>
                <a:cubicBezTo>
                  <a:pt x="0" y="61097"/>
                  <a:pt x="61097" y="0"/>
                  <a:pt x="136464" y="0"/>
                </a:cubicBezTo>
                <a:lnTo>
                  <a:pt x="1953082" y="0"/>
                </a:lnTo>
                <a:cubicBezTo>
                  <a:pt x="2028449" y="0"/>
                  <a:pt x="2089546" y="61097"/>
                  <a:pt x="2089546" y="136464"/>
                </a:cubicBezTo>
                <a:lnTo>
                  <a:pt x="2089546" y="1228175"/>
                </a:lnTo>
                <a:cubicBezTo>
                  <a:pt x="2089546" y="1303542"/>
                  <a:pt x="2028449" y="1364639"/>
                  <a:pt x="1953082" y="1364639"/>
                </a:cubicBezTo>
                <a:lnTo>
                  <a:pt x="136464" y="1364639"/>
                </a:lnTo>
                <a:cubicBezTo>
                  <a:pt x="61097" y="1364639"/>
                  <a:pt x="0" y="1303542"/>
                  <a:pt x="0" y="1228175"/>
                </a:cubicBezTo>
                <a:lnTo>
                  <a:pt x="0" y="136464"/>
                </a:lnTo>
                <a:close/>
              </a:path>
            </a:pathLst>
          </a:custGeom>
          <a:solidFill>
            <a:schemeClr val="accent2">
              <a:lumMod val="75000"/>
            </a:schemeClr>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2">
              <a:hueOff val="-2880000"/>
              <a:satOff val="-12001"/>
              <a:lumOff val="10000"/>
              <a:alphaOff val="0"/>
            </a:schemeClr>
          </a:fillRef>
          <a:effectRef idx="2">
            <a:schemeClr val="accent2">
              <a:hueOff val="-2880000"/>
              <a:satOff val="-12001"/>
              <a:lumOff val="10000"/>
              <a:alphaOff val="0"/>
            </a:schemeClr>
          </a:effectRef>
          <a:fontRef idx="minor">
            <a:schemeClr val="lt1"/>
          </a:fontRef>
        </p:style>
        <p:txBody>
          <a:bodyPr spcFirstLastPara="0" vert="horz" wrap="square" lIns="100929" tIns="85689" rIns="100929" bIns="85689" numCol="1" spcCol="1270" anchor="ctr" anchorCtr="0">
            <a:noAutofit/>
          </a:bodyPr>
          <a:lstStyle/>
          <a:p>
            <a:pPr algn="ctr" defTabSz="1066800">
              <a:lnSpc>
                <a:spcPct val="90000"/>
              </a:lnSpc>
              <a:spcAft>
                <a:spcPct val="35000"/>
              </a:spcAft>
            </a:pPr>
            <a:r>
              <a:rPr lang="en-US" sz="1800" dirty="0" smtClean="0">
                <a:latin typeface="Calibri" panose="020F0502020204030204" pitchFamily="34" charset="0"/>
              </a:rPr>
              <a:t>Fast time to market</a:t>
            </a:r>
          </a:p>
          <a:p>
            <a:pPr algn="ctr" defTabSz="1066800">
              <a:lnSpc>
                <a:spcPct val="90000"/>
              </a:lnSpc>
              <a:spcAft>
                <a:spcPct val="35000"/>
              </a:spcAft>
            </a:pPr>
            <a:r>
              <a:rPr lang="en-US" dirty="0" smtClean="0">
                <a:latin typeface="Calibri" panose="020F0502020204030204" pitchFamily="34" charset="0"/>
              </a:rPr>
              <a:t>Rapid ROI</a:t>
            </a:r>
            <a:endParaRPr lang="en-US" sz="1800" dirty="0">
              <a:latin typeface="Calibri" panose="020F0502020204030204" pitchFamily="34" charset="0"/>
            </a:endParaRPr>
          </a:p>
        </p:txBody>
      </p:sp>
      <p:sp>
        <p:nvSpPr>
          <p:cNvPr id="16" name="Freeform 15"/>
          <p:cNvSpPr/>
          <p:nvPr/>
        </p:nvSpPr>
        <p:spPr>
          <a:xfrm>
            <a:off x="6073861" y="1092820"/>
            <a:ext cx="2611933" cy="5295280"/>
          </a:xfrm>
          <a:custGeom>
            <a:avLst/>
            <a:gdLst>
              <a:gd name="connsiteX0" fmla="*/ 0 w 2611933"/>
              <a:gd name="connsiteY0" fmla="*/ 261193 h 4525963"/>
              <a:gd name="connsiteX1" fmla="*/ 261193 w 2611933"/>
              <a:gd name="connsiteY1" fmla="*/ 0 h 4525963"/>
              <a:gd name="connsiteX2" fmla="*/ 2350740 w 2611933"/>
              <a:gd name="connsiteY2" fmla="*/ 0 h 4525963"/>
              <a:gd name="connsiteX3" fmla="*/ 2611933 w 2611933"/>
              <a:gd name="connsiteY3" fmla="*/ 261193 h 4525963"/>
              <a:gd name="connsiteX4" fmla="*/ 2611933 w 2611933"/>
              <a:gd name="connsiteY4" fmla="*/ 4264770 h 4525963"/>
              <a:gd name="connsiteX5" fmla="*/ 2350740 w 2611933"/>
              <a:gd name="connsiteY5" fmla="*/ 4525963 h 4525963"/>
              <a:gd name="connsiteX6" fmla="*/ 261193 w 2611933"/>
              <a:gd name="connsiteY6" fmla="*/ 4525963 h 4525963"/>
              <a:gd name="connsiteX7" fmla="*/ 0 w 2611933"/>
              <a:gd name="connsiteY7" fmla="*/ 4264770 h 4525963"/>
              <a:gd name="connsiteX8" fmla="*/ 0 w 2611933"/>
              <a:gd name="connsiteY8" fmla="*/ 261193 h 4525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1933" h="4525963">
                <a:moveTo>
                  <a:pt x="0" y="261193"/>
                </a:moveTo>
                <a:cubicBezTo>
                  <a:pt x="0" y="116940"/>
                  <a:pt x="116940" y="0"/>
                  <a:pt x="261193" y="0"/>
                </a:cubicBezTo>
                <a:lnTo>
                  <a:pt x="2350740" y="0"/>
                </a:lnTo>
                <a:cubicBezTo>
                  <a:pt x="2494993" y="0"/>
                  <a:pt x="2611933" y="116940"/>
                  <a:pt x="2611933" y="261193"/>
                </a:cubicBezTo>
                <a:lnTo>
                  <a:pt x="2611933" y="4264770"/>
                </a:lnTo>
                <a:cubicBezTo>
                  <a:pt x="2611933" y="4409023"/>
                  <a:pt x="2494993" y="4525963"/>
                  <a:pt x="2350740" y="4525963"/>
                </a:cubicBezTo>
                <a:lnTo>
                  <a:pt x="261193" y="4525963"/>
                </a:lnTo>
                <a:cubicBezTo>
                  <a:pt x="116940" y="4525963"/>
                  <a:pt x="0" y="4409023"/>
                  <a:pt x="0" y="4264770"/>
                </a:cubicBezTo>
                <a:lnTo>
                  <a:pt x="0" y="261193"/>
                </a:lnTo>
                <a:close/>
              </a:path>
            </a:pathLst>
          </a:custGeom>
          <a:ln>
            <a:solidFill>
              <a:schemeClr val="accent4"/>
            </a:solidFill>
          </a:ln>
        </p:spPr>
        <p:style>
          <a:lnRef idx="2">
            <a:schemeClr val="accent6">
              <a:shade val="50000"/>
            </a:schemeClr>
          </a:lnRef>
          <a:fillRef idx="1001">
            <a:schemeClr val="lt2"/>
          </a:fillRef>
          <a:effectRef idx="0">
            <a:schemeClr val="accent6"/>
          </a:effectRef>
          <a:fontRef idx="minor">
            <a:schemeClr val="lt1"/>
          </a:fontRef>
        </p:style>
        <p:txBody>
          <a:bodyPr spcFirstLastPara="0" vert="horz" wrap="square" lIns="114300" tIns="0" rIns="114300" bIns="4114800" numCol="1" spcCol="1270" anchor="ctr" anchorCtr="0">
            <a:noAutofit/>
          </a:bodyPr>
          <a:lstStyle/>
          <a:p>
            <a:pPr lvl="0" algn="ctr" defTabSz="1333500">
              <a:lnSpc>
                <a:spcPct val="90000"/>
              </a:lnSpc>
              <a:spcBef>
                <a:spcPct val="0"/>
              </a:spcBef>
              <a:spcAft>
                <a:spcPct val="35000"/>
              </a:spcAft>
            </a:pPr>
            <a:r>
              <a:rPr lang="en-US" sz="2800" b="1" kern="1200" dirty="0" smtClean="0">
                <a:solidFill>
                  <a:schemeClr val="tx1"/>
                </a:solidFill>
                <a:latin typeface="Calibri" panose="020F0502020204030204" pitchFamily="34" charset="0"/>
              </a:rPr>
              <a:t>VoIP 1.0 Replacement</a:t>
            </a:r>
            <a:endParaRPr lang="en-US" sz="2800" b="1" kern="1200" dirty="0">
              <a:solidFill>
                <a:schemeClr val="tx1"/>
              </a:solidFill>
              <a:latin typeface="Calibri" panose="020F0502020204030204" pitchFamily="34" charset="0"/>
            </a:endParaRPr>
          </a:p>
        </p:txBody>
      </p:sp>
      <p:sp>
        <p:nvSpPr>
          <p:cNvPr id="17" name="Freeform 16"/>
          <p:cNvSpPr/>
          <p:nvPr/>
        </p:nvSpPr>
        <p:spPr>
          <a:xfrm>
            <a:off x="6335055" y="3115428"/>
            <a:ext cx="2089546" cy="1364639"/>
          </a:xfrm>
          <a:custGeom>
            <a:avLst/>
            <a:gdLst>
              <a:gd name="connsiteX0" fmla="*/ 0 w 2089546"/>
              <a:gd name="connsiteY0" fmla="*/ 136464 h 1364639"/>
              <a:gd name="connsiteX1" fmla="*/ 136464 w 2089546"/>
              <a:gd name="connsiteY1" fmla="*/ 0 h 1364639"/>
              <a:gd name="connsiteX2" fmla="*/ 1953082 w 2089546"/>
              <a:gd name="connsiteY2" fmla="*/ 0 h 1364639"/>
              <a:gd name="connsiteX3" fmla="*/ 2089546 w 2089546"/>
              <a:gd name="connsiteY3" fmla="*/ 136464 h 1364639"/>
              <a:gd name="connsiteX4" fmla="*/ 2089546 w 2089546"/>
              <a:gd name="connsiteY4" fmla="*/ 1228175 h 1364639"/>
              <a:gd name="connsiteX5" fmla="*/ 1953082 w 2089546"/>
              <a:gd name="connsiteY5" fmla="*/ 1364639 h 1364639"/>
              <a:gd name="connsiteX6" fmla="*/ 136464 w 2089546"/>
              <a:gd name="connsiteY6" fmla="*/ 1364639 h 1364639"/>
              <a:gd name="connsiteX7" fmla="*/ 0 w 2089546"/>
              <a:gd name="connsiteY7" fmla="*/ 1228175 h 1364639"/>
              <a:gd name="connsiteX8" fmla="*/ 0 w 2089546"/>
              <a:gd name="connsiteY8" fmla="*/ 136464 h 1364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9546" h="1364639">
                <a:moveTo>
                  <a:pt x="0" y="136464"/>
                </a:moveTo>
                <a:cubicBezTo>
                  <a:pt x="0" y="61097"/>
                  <a:pt x="61097" y="0"/>
                  <a:pt x="136464" y="0"/>
                </a:cubicBezTo>
                <a:lnTo>
                  <a:pt x="1953082" y="0"/>
                </a:lnTo>
                <a:cubicBezTo>
                  <a:pt x="2028449" y="0"/>
                  <a:pt x="2089546" y="61097"/>
                  <a:pt x="2089546" y="136464"/>
                </a:cubicBezTo>
                <a:lnTo>
                  <a:pt x="2089546" y="1228175"/>
                </a:lnTo>
                <a:cubicBezTo>
                  <a:pt x="2089546" y="1303542"/>
                  <a:pt x="2028449" y="1364639"/>
                  <a:pt x="1953082" y="1364639"/>
                </a:cubicBezTo>
                <a:lnTo>
                  <a:pt x="136464" y="1364639"/>
                </a:lnTo>
                <a:cubicBezTo>
                  <a:pt x="61097" y="1364639"/>
                  <a:pt x="0" y="1303542"/>
                  <a:pt x="0" y="1228175"/>
                </a:cubicBezTo>
                <a:lnTo>
                  <a:pt x="0" y="136464"/>
                </a:lnTo>
                <a:close/>
              </a:path>
            </a:pathLst>
          </a:custGeom>
          <a:solidFill>
            <a:schemeClr val="bg2">
              <a:lumMod val="75000"/>
            </a:schemeClr>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100929" tIns="85689" rIns="100929" bIns="85689" numCol="1" spcCol="1270" anchor="ctr" anchorCtr="0">
            <a:noAutofit/>
          </a:bodyPr>
          <a:lstStyle/>
          <a:p>
            <a:pPr algn="ctr" defTabSz="1066800">
              <a:lnSpc>
                <a:spcPct val="90000"/>
              </a:lnSpc>
              <a:spcAft>
                <a:spcPct val="35000"/>
              </a:spcAft>
            </a:pPr>
            <a:r>
              <a:rPr lang="en-US" sz="1800" dirty="0">
                <a:latin typeface="Calibri" panose="020F0502020204030204" pitchFamily="34" charset="0"/>
              </a:rPr>
              <a:t>CLEC</a:t>
            </a:r>
          </a:p>
          <a:p>
            <a:pPr algn="ctr" defTabSz="1066800">
              <a:lnSpc>
                <a:spcPct val="90000"/>
              </a:lnSpc>
              <a:spcAft>
                <a:spcPct val="35000"/>
              </a:spcAft>
            </a:pPr>
            <a:r>
              <a:rPr lang="en-US" sz="1800" dirty="0" smtClean="0">
                <a:latin typeface="Calibri" panose="020F0502020204030204" pitchFamily="34" charset="0"/>
              </a:rPr>
              <a:t>LEC/PTT</a:t>
            </a:r>
          </a:p>
          <a:p>
            <a:pPr algn="ctr" defTabSz="1066800">
              <a:lnSpc>
                <a:spcPct val="90000"/>
              </a:lnSpc>
              <a:spcAft>
                <a:spcPct val="35000"/>
              </a:spcAft>
            </a:pPr>
            <a:r>
              <a:rPr lang="en-US" sz="1800" dirty="0" smtClean="0">
                <a:latin typeface="Calibri" panose="020F0502020204030204" pitchFamily="34" charset="0"/>
              </a:rPr>
              <a:t>Cable</a:t>
            </a:r>
            <a:endParaRPr lang="en-US" sz="1800" dirty="0">
              <a:latin typeface="Calibri" panose="020F0502020204030204" pitchFamily="34" charset="0"/>
            </a:endParaRPr>
          </a:p>
        </p:txBody>
      </p:sp>
      <p:sp>
        <p:nvSpPr>
          <p:cNvPr id="18" name="Freeform 17"/>
          <p:cNvSpPr/>
          <p:nvPr/>
        </p:nvSpPr>
        <p:spPr>
          <a:xfrm>
            <a:off x="6335055" y="4690013"/>
            <a:ext cx="2089546" cy="1364639"/>
          </a:xfrm>
          <a:custGeom>
            <a:avLst/>
            <a:gdLst>
              <a:gd name="connsiteX0" fmla="*/ 0 w 2089546"/>
              <a:gd name="connsiteY0" fmla="*/ 136464 h 1364639"/>
              <a:gd name="connsiteX1" fmla="*/ 136464 w 2089546"/>
              <a:gd name="connsiteY1" fmla="*/ 0 h 1364639"/>
              <a:gd name="connsiteX2" fmla="*/ 1953082 w 2089546"/>
              <a:gd name="connsiteY2" fmla="*/ 0 h 1364639"/>
              <a:gd name="connsiteX3" fmla="*/ 2089546 w 2089546"/>
              <a:gd name="connsiteY3" fmla="*/ 136464 h 1364639"/>
              <a:gd name="connsiteX4" fmla="*/ 2089546 w 2089546"/>
              <a:gd name="connsiteY4" fmla="*/ 1228175 h 1364639"/>
              <a:gd name="connsiteX5" fmla="*/ 1953082 w 2089546"/>
              <a:gd name="connsiteY5" fmla="*/ 1364639 h 1364639"/>
              <a:gd name="connsiteX6" fmla="*/ 136464 w 2089546"/>
              <a:gd name="connsiteY6" fmla="*/ 1364639 h 1364639"/>
              <a:gd name="connsiteX7" fmla="*/ 0 w 2089546"/>
              <a:gd name="connsiteY7" fmla="*/ 1228175 h 1364639"/>
              <a:gd name="connsiteX8" fmla="*/ 0 w 2089546"/>
              <a:gd name="connsiteY8" fmla="*/ 136464 h 1364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9546" h="1364639">
                <a:moveTo>
                  <a:pt x="0" y="136464"/>
                </a:moveTo>
                <a:cubicBezTo>
                  <a:pt x="0" y="61097"/>
                  <a:pt x="61097" y="0"/>
                  <a:pt x="136464" y="0"/>
                </a:cubicBezTo>
                <a:lnTo>
                  <a:pt x="1953082" y="0"/>
                </a:lnTo>
                <a:cubicBezTo>
                  <a:pt x="2028449" y="0"/>
                  <a:pt x="2089546" y="61097"/>
                  <a:pt x="2089546" y="136464"/>
                </a:cubicBezTo>
                <a:lnTo>
                  <a:pt x="2089546" y="1228175"/>
                </a:lnTo>
                <a:cubicBezTo>
                  <a:pt x="2089546" y="1303542"/>
                  <a:pt x="2028449" y="1364639"/>
                  <a:pt x="1953082" y="1364639"/>
                </a:cubicBezTo>
                <a:lnTo>
                  <a:pt x="136464" y="1364639"/>
                </a:lnTo>
                <a:cubicBezTo>
                  <a:pt x="61097" y="1364639"/>
                  <a:pt x="0" y="1303542"/>
                  <a:pt x="0" y="1228175"/>
                </a:cubicBezTo>
                <a:lnTo>
                  <a:pt x="0" y="136464"/>
                </a:lnTo>
                <a:close/>
              </a:path>
            </a:pathLst>
          </a:custGeom>
          <a:solidFill>
            <a:schemeClr val="accent2">
              <a:lumMod val="75000"/>
            </a:schemeClr>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2">
              <a:hueOff val="-2880000"/>
              <a:satOff val="-12001"/>
              <a:lumOff val="10000"/>
              <a:alphaOff val="0"/>
            </a:schemeClr>
          </a:fillRef>
          <a:effectRef idx="2">
            <a:schemeClr val="accent2">
              <a:hueOff val="-2880000"/>
              <a:satOff val="-12001"/>
              <a:lumOff val="10000"/>
              <a:alphaOff val="0"/>
            </a:schemeClr>
          </a:effectRef>
          <a:fontRef idx="minor">
            <a:schemeClr val="lt1"/>
          </a:fontRef>
        </p:style>
        <p:txBody>
          <a:bodyPr spcFirstLastPara="0" vert="horz" wrap="square" lIns="100929" tIns="85689" rIns="100929" bIns="85689" numCol="1" spcCol="1270" anchor="ctr" anchorCtr="0">
            <a:noAutofit/>
          </a:bodyPr>
          <a:lstStyle/>
          <a:p>
            <a:pPr algn="ctr" defTabSz="1066800">
              <a:lnSpc>
                <a:spcPct val="90000"/>
              </a:lnSpc>
              <a:spcAft>
                <a:spcPct val="35000"/>
              </a:spcAft>
            </a:pPr>
            <a:r>
              <a:rPr lang="en-US" sz="1800" dirty="0">
                <a:latin typeface="Calibri" panose="020F0502020204030204" pitchFamily="34" charset="0"/>
              </a:rPr>
              <a:t>Lower </a:t>
            </a:r>
            <a:r>
              <a:rPr lang="en-US" sz="1800" dirty="0" smtClean="0">
                <a:latin typeface="Calibri" panose="020F0502020204030204" pitchFamily="34" charset="0"/>
              </a:rPr>
              <a:t>TCO</a:t>
            </a:r>
          </a:p>
          <a:p>
            <a:pPr algn="ctr" defTabSz="1066800">
              <a:lnSpc>
                <a:spcPct val="90000"/>
              </a:lnSpc>
              <a:spcAft>
                <a:spcPct val="35000"/>
              </a:spcAft>
            </a:pPr>
            <a:r>
              <a:rPr lang="en-US" sz="1800" dirty="0" smtClean="0">
                <a:latin typeface="Calibri" panose="020F0502020204030204" pitchFamily="34" charset="0"/>
              </a:rPr>
              <a:t>Improved margins</a:t>
            </a:r>
          </a:p>
          <a:p>
            <a:pPr algn="ctr" defTabSz="1066800">
              <a:lnSpc>
                <a:spcPct val="90000"/>
              </a:lnSpc>
              <a:spcAft>
                <a:spcPct val="35000"/>
              </a:spcAft>
            </a:pPr>
            <a:r>
              <a:rPr lang="en-US" sz="1800" dirty="0" smtClean="0">
                <a:latin typeface="Calibri" panose="020F0502020204030204" pitchFamily="34" charset="0"/>
              </a:rPr>
              <a:t>End-of-Life </a:t>
            </a:r>
            <a:r>
              <a:rPr lang="en-US" sz="1800" dirty="0">
                <a:latin typeface="Calibri" panose="020F0502020204030204" pitchFamily="34" charset="0"/>
              </a:rPr>
              <a:t>m</a:t>
            </a:r>
            <a:r>
              <a:rPr lang="en-US" sz="1800" dirty="0" smtClean="0">
                <a:latin typeface="Calibri" panose="020F0502020204030204" pitchFamily="34" charset="0"/>
              </a:rPr>
              <a:t>igration</a:t>
            </a:r>
            <a:endParaRPr lang="en-US" sz="1800" dirty="0">
              <a:latin typeface="Calibri" panose="020F050202020403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328" y="2159799"/>
            <a:ext cx="1737985" cy="755444"/>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t="-1" b="34350"/>
          <a:stretch/>
        </p:blipFill>
        <p:spPr>
          <a:xfrm>
            <a:off x="6510834" y="2159799"/>
            <a:ext cx="1737985" cy="757335"/>
          </a:xfrm>
          <a:prstGeom prst="rect">
            <a:avLst/>
          </a:prstGeom>
        </p:spPr>
      </p:pic>
      <p:pic>
        <p:nvPicPr>
          <p:cNvPr id="20" name="Picture 19"/>
          <p:cNvPicPr>
            <a:picLocks noChangeAspect="1"/>
          </p:cNvPicPr>
          <p:nvPr/>
        </p:nvPicPr>
        <p:blipFill rotWithShape="1">
          <a:blip r:embed="rId5">
            <a:extLst>
              <a:ext uri="{28A0092B-C50C-407E-A947-70E740481C1C}">
                <a14:useLocalDpi xmlns:a14="http://schemas.microsoft.com/office/drawing/2010/main" val="0"/>
              </a:ext>
            </a:extLst>
          </a:blip>
          <a:srcRect t="-1" b="34748"/>
          <a:stretch/>
        </p:blipFill>
        <p:spPr>
          <a:xfrm>
            <a:off x="3733800" y="2150098"/>
            <a:ext cx="1737985" cy="755384"/>
          </a:xfrm>
          <a:prstGeom prst="rect">
            <a:avLst/>
          </a:prstGeom>
        </p:spPr>
      </p:pic>
      <p:sp>
        <p:nvSpPr>
          <p:cNvPr id="3" name="Footer Placeholder 2"/>
          <p:cNvSpPr>
            <a:spLocks noGrp="1"/>
          </p:cNvSpPr>
          <p:nvPr>
            <p:ph type="ftr" sz="quarter" idx="11"/>
          </p:nvPr>
        </p:nvSpPr>
        <p:spPr/>
        <p:txBody>
          <a:bodyPr/>
          <a:lstStyle/>
          <a:p>
            <a:r>
              <a:rPr lang="en-US" smtClean="0"/>
              <a:t>© Alianza Inc. All rights reserved.</a:t>
            </a:r>
            <a:endParaRPr lang="en-US"/>
          </a:p>
        </p:txBody>
      </p:sp>
    </p:spTree>
    <p:extLst>
      <p:ext uri="{BB962C8B-B14F-4D97-AF65-F5344CB8AC3E}">
        <p14:creationId xmlns:p14="http://schemas.microsoft.com/office/powerpoint/2010/main" val="154505317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png"/>
          <p:cNvPicPr>
            <a:picLocks noChangeAspect="1"/>
          </p:cNvPicPr>
          <p:nvPr/>
        </p:nvPicPr>
        <p:blipFill rotWithShape="1">
          <a:blip r:embed="rId2" cstate="screen">
            <a:extLst>
              <a:ext uri="{28A0092B-C50C-407E-A947-70E740481C1C}">
                <a14:useLocalDpi xmlns:a14="http://schemas.microsoft.com/office/drawing/2010/main"/>
              </a:ext>
            </a:extLst>
          </a:blip>
          <a:srcRect l="6813" r="9177"/>
          <a:stretch/>
        </p:blipFill>
        <p:spPr>
          <a:xfrm>
            <a:off x="4524205" y="1195813"/>
            <a:ext cx="4560849" cy="4930350"/>
          </a:xfrm>
          <a:prstGeom prst="rect">
            <a:avLst/>
          </a:prstGeom>
        </p:spPr>
      </p:pic>
      <p:sp>
        <p:nvSpPr>
          <p:cNvPr id="2" name="Title 1"/>
          <p:cNvSpPr>
            <a:spLocks noGrp="1"/>
          </p:cNvSpPr>
          <p:nvPr>
            <p:ph type="title"/>
          </p:nvPr>
        </p:nvSpPr>
        <p:spPr/>
        <p:txBody>
          <a:bodyPr/>
          <a:lstStyle/>
          <a:p>
            <a:r>
              <a:rPr lang="en-US" dirty="0" smtClean="0"/>
              <a:t>Key Requirements For </a:t>
            </a:r>
            <a:r>
              <a:rPr lang="en-US" dirty="0" err="1" smtClean="0"/>
              <a:t>Cloudsourcing</a:t>
            </a:r>
            <a:r>
              <a:rPr lang="en-US" dirty="0" smtClean="0"/>
              <a:t> Voice</a:t>
            </a:r>
            <a:endParaRPr lang="en-US" dirty="0"/>
          </a:p>
        </p:txBody>
      </p:sp>
      <p:sp>
        <p:nvSpPr>
          <p:cNvPr id="3" name="Slide Number Placeholder 2"/>
          <p:cNvSpPr>
            <a:spLocks noGrp="1"/>
          </p:cNvSpPr>
          <p:nvPr>
            <p:ph type="sldNum" sz="quarter" idx="11"/>
          </p:nvPr>
        </p:nvSpPr>
        <p:spPr/>
        <p:txBody>
          <a:bodyPr/>
          <a:lstStyle/>
          <a:p>
            <a:fld id="{9E635ABF-4905-864E-884F-9C1127E5D3EE}" type="slidenum">
              <a:rPr lang="en-US" smtClean="0"/>
              <a:pPr/>
              <a:t>12</a:t>
            </a:fld>
            <a:endParaRPr lang="en-US" dirty="0"/>
          </a:p>
        </p:txBody>
      </p:sp>
      <p:sp>
        <p:nvSpPr>
          <p:cNvPr id="6" name="Text Placeholder 5"/>
          <p:cNvSpPr>
            <a:spLocks noGrp="1"/>
          </p:cNvSpPr>
          <p:nvPr>
            <p:ph type="body" sz="quarter" idx="12"/>
          </p:nvPr>
        </p:nvSpPr>
        <p:spPr/>
        <p:txBody>
          <a:bodyPr>
            <a:normAutofit fontScale="92500" lnSpcReduction="10000"/>
          </a:bodyPr>
          <a:lstStyle/>
          <a:p>
            <a:r>
              <a:rPr lang="en-US" dirty="0" smtClean="0"/>
              <a:t>Standards-based</a:t>
            </a:r>
          </a:p>
          <a:p>
            <a:endParaRPr lang="en-US" dirty="0"/>
          </a:p>
          <a:p>
            <a:r>
              <a:rPr lang="en-US" dirty="0" smtClean="0"/>
              <a:t>Horizontally integrated</a:t>
            </a:r>
          </a:p>
          <a:p>
            <a:endParaRPr lang="en-US" dirty="0"/>
          </a:p>
          <a:p>
            <a:pPr lvl="0"/>
            <a:r>
              <a:rPr lang="en-US" dirty="0"/>
              <a:t>Back office integration</a:t>
            </a:r>
          </a:p>
          <a:p>
            <a:endParaRPr lang="en-US" dirty="0" smtClean="0"/>
          </a:p>
          <a:p>
            <a:r>
              <a:rPr lang="en-US" dirty="0" smtClean="0"/>
              <a:t>Comprehensive end-user</a:t>
            </a:r>
            <a:br>
              <a:rPr lang="en-US" dirty="0" smtClean="0"/>
            </a:br>
            <a:r>
              <a:rPr lang="en-US" dirty="0" smtClean="0"/>
              <a:t>feature set</a:t>
            </a:r>
          </a:p>
          <a:p>
            <a:endParaRPr lang="en-US" dirty="0"/>
          </a:p>
          <a:p>
            <a:r>
              <a:rPr lang="en-US" dirty="0" smtClean="0"/>
              <a:t>Regulatory compliance</a:t>
            </a:r>
          </a:p>
          <a:p>
            <a:endParaRPr lang="en-US" dirty="0"/>
          </a:p>
          <a:p>
            <a:r>
              <a:rPr lang="en-US" dirty="0" smtClean="0"/>
              <a:t>Flexible carrier services</a:t>
            </a:r>
          </a:p>
          <a:p>
            <a:endParaRPr lang="en-US" dirty="0"/>
          </a:p>
          <a:p>
            <a:r>
              <a:rPr lang="en-US" dirty="0" smtClean="0"/>
              <a:t>Resilient and scalable </a:t>
            </a:r>
            <a:r>
              <a:rPr lang="en-US" dirty="0"/>
              <a:t>a</a:t>
            </a:r>
            <a:r>
              <a:rPr lang="en-US" dirty="0" smtClean="0"/>
              <a:t>rchitecture</a:t>
            </a:r>
            <a:endParaRPr lang="en-US" dirty="0"/>
          </a:p>
        </p:txBody>
      </p:sp>
      <p:sp>
        <p:nvSpPr>
          <p:cNvPr id="4" name="Footer Placeholder 3"/>
          <p:cNvSpPr>
            <a:spLocks noGrp="1"/>
          </p:cNvSpPr>
          <p:nvPr>
            <p:ph type="ftr" sz="quarter" idx="13"/>
          </p:nvPr>
        </p:nvSpPr>
        <p:spPr/>
        <p:txBody>
          <a:bodyPr/>
          <a:lstStyle/>
          <a:p>
            <a:r>
              <a:rPr lang="en-US" smtClean="0"/>
              <a:t>© Alianza Inc. All rights reserved.</a:t>
            </a:r>
            <a:endParaRPr lang="en-US" dirty="0" smtClean="0"/>
          </a:p>
        </p:txBody>
      </p:sp>
    </p:spTree>
    <p:extLst>
      <p:ext uri="{BB962C8B-B14F-4D97-AF65-F5344CB8AC3E}">
        <p14:creationId xmlns:p14="http://schemas.microsoft.com/office/powerpoint/2010/main" val="12514615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panose="020F0502020204030204" pitchFamily="34" charset="0"/>
              </a:rPr>
              <a:t>A Clear Business Case for Voice</a:t>
            </a:r>
            <a:endParaRPr lang="en-US" dirty="0"/>
          </a:p>
        </p:txBody>
      </p:sp>
      <p:sp>
        <p:nvSpPr>
          <p:cNvPr id="4" name="Slide Number Placeholder 3"/>
          <p:cNvSpPr>
            <a:spLocks noGrp="1"/>
          </p:cNvSpPr>
          <p:nvPr>
            <p:ph type="sldNum" sz="quarter" idx="11"/>
          </p:nvPr>
        </p:nvSpPr>
        <p:spPr/>
        <p:txBody>
          <a:bodyPr/>
          <a:lstStyle/>
          <a:p>
            <a:fld id="{C2DFBE79-6ED7-47DA-9AF9-15DCE0E151F9}" type="slidenum">
              <a:rPr lang="en-US" smtClean="0"/>
              <a:pPr/>
              <a:t>13</a:t>
            </a:fld>
            <a:endParaRPr lang="en-US"/>
          </a:p>
        </p:txBody>
      </p:sp>
      <p:sp>
        <p:nvSpPr>
          <p:cNvPr id="3" name="Content Placeholder 2"/>
          <p:cNvSpPr>
            <a:spLocks noGrp="1"/>
          </p:cNvSpPr>
          <p:nvPr>
            <p:ph type="body" sz="quarter" idx="12"/>
          </p:nvPr>
        </p:nvSpPr>
        <p:spPr>
          <a:xfrm>
            <a:off x="457200" y="1371600"/>
            <a:ext cx="3648003" cy="4937760"/>
          </a:xfrm>
        </p:spPr>
        <p:txBody>
          <a:bodyPr>
            <a:normAutofit fontScale="92500" lnSpcReduction="10000"/>
          </a:bodyPr>
          <a:lstStyle/>
          <a:p>
            <a:r>
              <a:rPr lang="en-US" dirty="0"/>
              <a:t>Reduces risk by eliminating CAPEX</a:t>
            </a:r>
          </a:p>
          <a:p>
            <a:endParaRPr lang="en-US" dirty="0"/>
          </a:p>
          <a:p>
            <a:r>
              <a:rPr lang="en-US" dirty="0"/>
              <a:t>Maximizes gross margins</a:t>
            </a:r>
          </a:p>
          <a:p>
            <a:endParaRPr lang="en-US" dirty="0"/>
          </a:p>
          <a:p>
            <a:r>
              <a:rPr lang="en-US" dirty="0"/>
              <a:t>Aligns costs with subscribers</a:t>
            </a:r>
          </a:p>
          <a:p>
            <a:endParaRPr lang="en-US" dirty="0"/>
          </a:p>
          <a:p>
            <a:r>
              <a:rPr lang="en-US" dirty="0"/>
              <a:t>Enables net margin contribution </a:t>
            </a:r>
            <a:r>
              <a:rPr lang="en-US" dirty="0" smtClean="0"/>
              <a:t>from the </a:t>
            </a:r>
            <a:r>
              <a:rPr lang="en-US" dirty="0"/>
              <a:t>first customer </a:t>
            </a:r>
          </a:p>
          <a:p>
            <a:endParaRPr lang="en-US" dirty="0"/>
          </a:p>
          <a:p>
            <a:r>
              <a:rPr lang="en-US" dirty="0"/>
              <a:t>Provides access to scale without paying for it on day one</a:t>
            </a:r>
          </a:p>
          <a:p>
            <a:endParaRPr lang="en-US" dirty="0"/>
          </a:p>
          <a:p>
            <a:endParaRPr lang="en-US" dirty="0"/>
          </a:p>
          <a:p>
            <a:endParaRPr lang="en-US" dirty="0"/>
          </a:p>
        </p:txBody>
      </p:sp>
      <p:sp>
        <p:nvSpPr>
          <p:cNvPr id="6" name="Footer Placeholder 5"/>
          <p:cNvSpPr>
            <a:spLocks noGrp="1"/>
          </p:cNvSpPr>
          <p:nvPr>
            <p:ph type="ftr" sz="quarter" idx="13"/>
          </p:nvPr>
        </p:nvSpPr>
        <p:spPr/>
        <p:txBody>
          <a:bodyPr/>
          <a:lstStyle/>
          <a:p>
            <a:r>
              <a:rPr lang="en-US" smtClean="0"/>
              <a:t>© Alianza Inc. All rights reserved.</a:t>
            </a:r>
            <a:endParaRPr lang="en-US"/>
          </a:p>
        </p:txBody>
      </p:sp>
      <p:pic>
        <p:nvPicPr>
          <p:cNvPr id="5" name="Picture 4"/>
          <p:cNvPicPr>
            <a:picLocks noChangeAspect="1"/>
          </p:cNvPicPr>
          <p:nvPr/>
        </p:nvPicPr>
        <p:blipFill>
          <a:blip r:embed="rId2"/>
          <a:stretch>
            <a:fillRect/>
          </a:stretch>
        </p:blipFill>
        <p:spPr>
          <a:xfrm>
            <a:off x="4105203" y="1335314"/>
            <a:ext cx="5053311" cy="4525469"/>
          </a:xfrm>
          <a:prstGeom prst="rect">
            <a:avLst/>
          </a:prstGeom>
        </p:spPr>
      </p:pic>
    </p:spTree>
    <p:extLst>
      <p:ext uri="{BB962C8B-B14F-4D97-AF65-F5344CB8AC3E}">
        <p14:creationId xmlns:p14="http://schemas.microsoft.com/office/powerpoint/2010/main" val="2784848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800" dirty="0" smtClean="0">
                <a:latin typeface="Calibri" panose="020F0502020204030204" pitchFamily="34" charset="0"/>
              </a:rPr>
              <a:t>Summary: Look to the Cloud</a:t>
            </a:r>
            <a:endParaRPr lang="en-US" sz="2800" dirty="0">
              <a:latin typeface="Calibri" panose="020F0502020204030204" pitchFamily="34" charset="0"/>
            </a:endParaRPr>
          </a:p>
        </p:txBody>
      </p:sp>
      <p:sp>
        <p:nvSpPr>
          <p:cNvPr id="2" name="Slide Number Placeholder 1"/>
          <p:cNvSpPr>
            <a:spLocks noGrp="1"/>
          </p:cNvSpPr>
          <p:nvPr>
            <p:ph type="sldNum" sz="quarter" idx="11"/>
          </p:nvPr>
        </p:nvSpPr>
        <p:spPr/>
        <p:txBody>
          <a:bodyPr/>
          <a:lstStyle/>
          <a:p>
            <a:fld id="{C15795BB-61F6-47BB-A1A7-60ADF412B636}" type="slidenum">
              <a:rPr lang="en-US" smtClean="0"/>
              <a:pPr/>
              <a:t>14</a:t>
            </a:fld>
            <a:endParaRPr lang="en-US"/>
          </a:p>
        </p:txBody>
      </p:sp>
      <p:sp>
        <p:nvSpPr>
          <p:cNvPr id="4" name="Content Placeholder 3"/>
          <p:cNvSpPr>
            <a:spLocks noGrp="1"/>
          </p:cNvSpPr>
          <p:nvPr>
            <p:ph type="body" sz="quarter" idx="12"/>
          </p:nvPr>
        </p:nvSpPr>
        <p:spPr/>
        <p:txBody>
          <a:bodyPr/>
          <a:lstStyle/>
          <a:p>
            <a:pPr>
              <a:buFont typeface="Arial" panose="020B0604020202020204" pitchFamily="34" charset="0"/>
              <a:buChar char="•"/>
            </a:pPr>
            <a:r>
              <a:rPr lang="en-US" dirty="0" smtClean="0">
                <a:latin typeface="Calibri" panose="020F0502020204030204" pitchFamily="34" charset="0"/>
              </a:rPr>
              <a:t>Market dynamics dictate a change in voice delivery</a:t>
            </a:r>
          </a:p>
          <a:p>
            <a:pPr marL="0" indent="0">
              <a:buNone/>
            </a:pPr>
            <a:endParaRPr lang="en-US" dirty="0">
              <a:latin typeface="Calibri" panose="020F0502020204030204" pitchFamily="34" charset="0"/>
            </a:endParaRPr>
          </a:p>
          <a:p>
            <a:pPr>
              <a:buFont typeface="Arial" panose="020B0604020202020204" pitchFamily="34" charset="0"/>
              <a:buChar char="•"/>
            </a:pPr>
            <a:r>
              <a:rPr lang="en-US" dirty="0" smtClean="0">
                <a:latin typeface="Calibri" panose="020F0502020204030204" pitchFamily="34" charset="0"/>
              </a:rPr>
              <a:t>Cloud voice platforms optimize control and costs</a:t>
            </a:r>
          </a:p>
          <a:p>
            <a:pPr>
              <a:buFont typeface="Arial" panose="020B0604020202020204" pitchFamily="34" charset="0"/>
              <a:buChar char="•"/>
            </a:pPr>
            <a:endParaRPr lang="en-US" dirty="0">
              <a:latin typeface="Calibri" panose="020F0502020204030204" pitchFamily="34" charset="0"/>
            </a:endParaRPr>
          </a:p>
          <a:p>
            <a:pPr>
              <a:buFont typeface="Arial" panose="020B0604020202020204" pitchFamily="34" charset="0"/>
              <a:buChar char="•"/>
            </a:pPr>
            <a:r>
              <a:rPr lang="en-US" dirty="0" smtClean="0">
                <a:latin typeface="Calibri" panose="020F0502020204030204" pitchFamily="34" charset="0"/>
              </a:rPr>
              <a:t>Outsourcing requires </a:t>
            </a:r>
            <a:r>
              <a:rPr lang="en-US" dirty="0" smtClean="0">
                <a:latin typeface="Calibri" panose="020F0502020204030204" pitchFamily="34" charset="0"/>
              </a:rPr>
              <a:t>alignment of </a:t>
            </a:r>
            <a:r>
              <a:rPr lang="en-US" dirty="0" smtClean="0">
                <a:latin typeface="Calibri" panose="020F0502020204030204" pitchFamily="34" charset="0"/>
              </a:rPr>
              <a:t>functionality and operations</a:t>
            </a:r>
            <a:endParaRPr lang="en-US" dirty="0" smtClean="0">
              <a:latin typeface="Calibri" panose="020F0502020204030204" pitchFamily="34" charset="0"/>
            </a:endParaRPr>
          </a:p>
          <a:p>
            <a:pPr>
              <a:buFont typeface="Arial" panose="020B0604020202020204" pitchFamily="34" charset="0"/>
              <a:buChar char="•"/>
            </a:pPr>
            <a:endParaRPr lang="en-US" dirty="0" smtClean="0">
              <a:latin typeface="Calibri" panose="020F0502020204030204" pitchFamily="34" charset="0"/>
            </a:endParaRPr>
          </a:p>
          <a:p>
            <a:pPr>
              <a:buFont typeface="Arial" panose="020B0604020202020204" pitchFamily="34" charset="0"/>
              <a:buChar char="•"/>
            </a:pPr>
            <a:endParaRPr lang="en-US" dirty="0">
              <a:latin typeface="Calibri" panose="020F0502020204030204" pitchFamily="34" charset="0"/>
            </a:endParaRPr>
          </a:p>
        </p:txBody>
      </p:sp>
      <p:grpSp>
        <p:nvGrpSpPr>
          <p:cNvPr id="10" name="Group 9"/>
          <p:cNvGrpSpPr/>
          <p:nvPr/>
        </p:nvGrpSpPr>
        <p:grpSpPr>
          <a:xfrm>
            <a:off x="2265956" y="3667938"/>
            <a:ext cx="4597675" cy="2871379"/>
            <a:chOff x="2051601" y="3667938"/>
            <a:chExt cx="4612089" cy="2880381"/>
          </a:xfrm>
        </p:grpSpPr>
        <p:grpSp>
          <p:nvGrpSpPr>
            <p:cNvPr id="6" name="Group 5"/>
            <p:cNvGrpSpPr/>
            <p:nvPr/>
          </p:nvGrpSpPr>
          <p:grpSpPr>
            <a:xfrm>
              <a:off x="2051601" y="3667938"/>
              <a:ext cx="4612089" cy="2880381"/>
              <a:chOff x="3473100" y="1724089"/>
              <a:chExt cx="1879784" cy="1173979"/>
            </a:xfrm>
          </p:grpSpPr>
          <p:pic>
            <p:nvPicPr>
              <p:cNvPr id="7" name="Picture 6" descr="Blue clou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3100" y="1724089"/>
                <a:ext cx="1879784" cy="1173979"/>
              </a:xfrm>
              <a:prstGeom prst="rect">
                <a:avLst/>
              </a:prstGeom>
            </p:spPr>
          </p:pic>
          <p:pic>
            <p:nvPicPr>
              <p:cNvPr id="8" name="Picture 7" descr="Alianza_Whit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8871" y="1931915"/>
                <a:ext cx="657933" cy="260542"/>
              </a:xfrm>
              <a:prstGeom prst="rect">
                <a:avLst/>
              </a:prstGeom>
            </p:spPr>
          </p:pic>
        </p:grpSp>
        <p:sp>
          <p:nvSpPr>
            <p:cNvPr id="9" name="Rectangle 8"/>
            <p:cNvSpPr/>
            <p:nvPr/>
          </p:nvSpPr>
          <p:spPr>
            <a:xfrm>
              <a:off x="2704225" y="4894568"/>
              <a:ext cx="3383280" cy="1015663"/>
            </a:xfrm>
            <a:prstGeom prst="rect">
              <a:avLst/>
            </a:prstGeom>
          </p:spPr>
          <p:txBody>
            <a:bodyPr wrap="square">
              <a:spAutoFit/>
            </a:bodyPr>
            <a:lstStyle/>
            <a:p>
              <a:pPr algn="ctr"/>
              <a:r>
                <a:rPr lang="en-US" sz="2400" b="1" dirty="0">
                  <a:latin typeface="Calibri" panose="020F0502020204030204" pitchFamily="34" charset="0"/>
                </a:rPr>
                <a:t>Cloud Voice </a:t>
              </a:r>
              <a:r>
                <a:rPr lang="en-US" sz="2400" b="1" dirty="0" smtClean="0">
                  <a:latin typeface="Calibri" panose="020F0502020204030204" pitchFamily="34" charset="0"/>
                </a:rPr>
                <a:t>Platform:</a:t>
              </a:r>
            </a:p>
            <a:p>
              <a:pPr algn="ctr"/>
              <a:r>
                <a:rPr lang="en-US" dirty="0" smtClean="0">
                  <a:latin typeface="Calibri" panose="020F0502020204030204" pitchFamily="34" charset="0"/>
                </a:rPr>
                <a:t>Thrive with Superior</a:t>
              </a:r>
              <a:br>
                <a:rPr lang="en-US" dirty="0" smtClean="0">
                  <a:latin typeface="Calibri" panose="020F0502020204030204" pitchFamily="34" charset="0"/>
                </a:rPr>
              </a:br>
              <a:r>
                <a:rPr lang="en-US" dirty="0" smtClean="0">
                  <a:latin typeface="Calibri" panose="020F0502020204030204" pitchFamily="34" charset="0"/>
                </a:rPr>
                <a:t> Economics and Functionality</a:t>
              </a:r>
              <a:endParaRPr lang="en-US" dirty="0"/>
            </a:p>
          </p:txBody>
        </p:sp>
      </p:grpSp>
    </p:spTree>
    <p:extLst>
      <p:ext uri="{BB962C8B-B14F-4D97-AF65-F5344CB8AC3E}">
        <p14:creationId xmlns:p14="http://schemas.microsoft.com/office/powerpoint/2010/main" val="18351802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ltLang="ja-JP" dirty="0" smtClean="0"/>
              <a:t>Alianza is Accelerating Voice Success</a:t>
            </a:r>
            <a:endParaRPr lang="en-US" dirty="0"/>
          </a:p>
        </p:txBody>
      </p:sp>
      <p:sp>
        <p:nvSpPr>
          <p:cNvPr id="4" name="Slide Number Placeholder 3"/>
          <p:cNvSpPr>
            <a:spLocks noGrp="1"/>
          </p:cNvSpPr>
          <p:nvPr>
            <p:ph type="sldNum" sz="quarter" idx="11"/>
          </p:nvPr>
        </p:nvSpPr>
        <p:spPr/>
        <p:txBody>
          <a:bodyPr/>
          <a:lstStyle/>
          <a:p>
            <a:fld id="{B1060E9D-4E2F-406E-A778-A5793FEA6E1F}" type="slidenum">
              <a:rPr lang="en-US" smtClean="0">
                <a:solidFill>
                  <a:schemeClr val="bg1">
                    <a:lumMod val="75000"/>
                  </a:schemeClr>
                </a:solidFill>
                <a:latin typeface="+mj-lt"/>
              </a:rPr>
              <a:pPr/>
              <a:t>15</a:t>
            </a:fld>
            <a:endParaRPr lang="en-US" dirty="0">
              <a:solidFill>
                <a:schemeClr val="bg1">
                  <a:lumMod val="75000"/>
                </a:schemeClr>
              </a:solidFill>
              <a:latin typeface="+mj-lt"/>
            </a:endParaRPr>
          </a:p>
        </p:txBody>
      </p:sp>
      <p:sp>
        <p:nvSpPr>
          <p:cNvPr id="3" name="Content Placeholder 2"/>
          <p:cNvSpPr>
            <a:spLocks noGrp="1"/>
          </p:cNvSpPr>
          <p:nvPr>
            <p:ph type="body" sz="quarter" idx="12"/>
          </p:nvPr>
        </p:nvSpPr>
        <p:spPr>
          <a:xfrm>
            <a:off x="1985592" y="1142999"/>
            <a:ext cx="6701208" cy="5222757"/>
          </a:xfrm>
        </p:spPr>
        <p:txBody>
          <a:bodyPr lIns="0" rIns="0">
            <a:normAutofit lnSpcReduction="10000"/>
          </a:bodyPr>
          <a:lstStyle/>
          <a:p>
            <a:pPr marL="228600" lvl="1" indent="0">
              <a:spcBef>
                <a:spcPts val="0"/>
              </a:spcBef>
              <a:spcAft>
                <a:spcPts val="900"/>
              </a:spcAft>
              <a:buNone/>
            </a:pPr>
            <a:r>
              <a:rPr lang="en-US" sz="2000" b="1" dirty="0">
                <a:solidFill>
                  <a:srgbClr val="3C3C3C"/>
                </a:solidFill>
              </a:rPr>
              <a:t>Leading provider of </a:t>
            </a:r>
            <a:r>
              <a:rPr lang="en-US" sz="2000" b="1" dirty="0" smtClean="0">
                <a:solidFill>
                  <a:srgbClr val="3C3C3C"/>
                </a:solidFill>
              </a:rPr>
              <a:t>cloud </a:t>
            </a:r>
            <a:r>
              <a:rPr lang="en-US" sz="2000" b="1" dirty="0">
                <a:solidFill>
                  <a:srgbClr val="3C3C3C"/>
                </a:solidFill>
              </a:rPr>
              <a:t>voice delivery solutions</a:t>
            </a:r>
            <a:endParaRPr lang="en-US" sz="1800" b="1" dirty="0">
              <a:solidFill>
                <a:srgbClr val="3C3C3C"/>
              </a:solidFill>
            </a:endParaRPr>
          </a:p>
          <a:p>
            <a:pPr marL="520700" lvl="2" indent="-174625">
              <a:spcBef>
                <a:spcPts val="0"/>
              </a:spcBef>
              <a:spcAft>
                <a:spcPts val="900"/>
              </a:spcAft>
              <a:buFont typeface="Arial" panose="020B0604020202020204" pitchFamily="34" charset="0"/>
              <a:buChar char="•"/>
            </a:pPr>
            <a:r>
              <a:rPr lang="en-US" sz="1800" dirty="0">
                <a:solidFill>
                  <a:srgbClr val="3C3C3C"/>
                </a:solidFill>
              </a:rPr>
              <a:t>Turnkey wholesale </a:t>
            </a:r>
            <a:r>
              <a:rPr lang="en-US" sz="1800" dirty="0" smtClean="0">
                <a:solidFill>
                  <a:srgbClr val="3C3C3C"/>
                </a:solidFill>
              </a:rPr>
              <a:t>solution</a:t>
            </a:r>
            <a:endParaRPr lang="en-US" sz="1800" dirty="0">
              <a:solidFill>
                <a:srgbClr val="3C3C3C"/>
              </a:solidFill>
            </a:endParaRPr>
          </a:p>
          <a:p>
            <a:pPr marL="520700" lvl="2" indent="-174625">
              <a:spcAft>
                <a:spcPts val="900"/>
              </a:spcAft>
              <a:buFont typeface="Arial" panose="020B0604020202020204" pitchFamily="34" charset="0"/>
              <a:buChar char="•"/>
            </a:pPr>
            <a:r>
              <a:rPr lang="en-US" sz="1800" dirty="0">
                <a:solidFill>
                  <a:srgbClr val="3C3C3C"/>
                </a:solidFill>
              </a:rPr>
              <a:t>SaaS-based model eliminates CAPEX and lowers OPEX</a:t>
            </a:r>
          </a:p>
          <a:p>
            <a:pPr marL="520700" lvl="2" indent="-174625">
              <a:spcBef>
                <a:spcPts val="0"/>
              </a:spcBef>
              <a:spcAft>
                <a:spcPts val="900"/>
              </a:spcAft>
              <a:buFont typeface="Arial" panose="020B0604020202020204" pitchFamily="34" charset="0"/>
              <a:buChar char="•"/>
            </a:pPr>
            <a:r>
              <a:rPr lang="en-US" sz="1800" dirty="0" smtClean="0">
                <a:solidFill>
                  <a:srgbClr val="3C3C3C"/>
                </a:solidFill>
              </a:rPr>
              <a:t>Residential, business and mobile services</a:t>
            </a:r>
            <a:endParaRPr lang="en-US" sz="1800" dirty="0">
              <a:solidFill>
                <a:srgbClr val="3C3C3C"/>
              </a:solidFill>
            </a:endParaRPr>
          </a:p>
          <a:p>
            <a:pPr marL="504825" lvl="2" indent="0">
              <a:spcBef>
                <a:spcPts val="0"/>
              </a:spcBef>
              <a:spcAft>
                <a:spcPts val="900"/>
              </a:spcAft>
              <a:buNone/>
            </a:pPr>
            <a:endParaRPr lang="en-US" sz="1000" dirty="0">
              <a:solidFill>
                <a:srgbClr val="3C3C3C"/>
              </a:solidFill>
            </a:endParaRPr>
          </a:p>
          <a:p>
            <a:pPr marL="228600" lvl="1" indent="0">
              <a:spcBef>
                <a:spcPts val="0"/>
              </a:spcBef>
              <a:spcAft>
                <a:spcPts val="900"/>
              </a:spcAft>
              <a:buNone/>
            </a:pPr>
            <a:r>
              <a:rPr lang="en-US" sz="2000" b="1" dirty="0" smtClean="0">
                <a:solidFill>
                  <a:srgbClr val="3C3C3C"/>
                </a:solidFill>
              </a:rPr>
              <a:t>Proven model</a:t>
            </a:r>
            <a:endParaRPr lang="en-US" sz="2000" b="1" dirty="0">
              <a:solidFill>
                <a:srgbClr val="3C3C3C"/>
              </a:solidFill>
            </a:endParaRPr>
          </a:p>
          <a:p>
            <a:pPr marL="520700" lvl="2" indent="-174625">
              <a:spcBef>
                <a:spcPts val="0"/>
              </a:spcBef>
              <a:spcAft>
                <a:spcPts val="900"/>
              </a:spcAft>
              <a:buFont typeface="Arial" panose="020B0604020202020204" pitchFamily="34" charset="0"/>
              <a:buChar char="•"/>
            </a:pPr>
            <a:r>
              <a:rPr lang="en-US" sz="1800" dirty="0" smtClean="0">
                <a:solidFill>
                  <a:srgbClr val="3C3C3C"/>
                </a:solidFill>
              </a:rPr>
              <a:t>Founded in 2009; Salt Lake City, UT HQ </a:t>
            </a:r>
          </a:p>
          <a:p>
            <a:pPr marL="520700" lvl="2" indent="-174625">
              <a:spcAft>
                <a:spcPts val="900"/>
              </a:spcAft>
              <a:buFont typeface="Arial" panose="020B0604020202020204" pitchFamily="34" charset="0"/>
              <a:buChar char="•"/>
            </a:pPr>
            <a:r>
              <a:rPr lang="en-US" sz="1800" dirty="0" smtClean="0">
                <a:solidFill>
                  <a:srgbClr val="3C3C3C"/>
                </a:solidFill>
              </a:rPr>
              <a:t>Fast growing: 68</a:t>
            </a:r>
            <a:r>
              <a:rPr lang="en-US" sz="1800" dirty="0">
                <a:solidFill>
                  <a:srgbClr val="3C3C3C"/>
                </a:solidFill>
              </a:rPr>
              <a:t>% CAGR</a:t>
            </a:r>
          </a:p>
          <a:p>
            <a:pPr marL="520700" lvl="2" indent="-174625">
              <a:spcAft>
                <a:spcPts val="900"/>
              </a:spcAft>
              <a:buFont typeface="Arial" panose="020B0604020202020204" pitchFamily="34" charset="0"/>
              <a:buChar char="•"/>
            </a:pPr>
            <a:r>
              <a:rPr lang="en-US" sz="1800" dirty="0" smtClean="0">
                <a:solidFill>
                  <a:srgbClr val="3C3C3C"/>
                </a:solidFill>
              </a:rPr>
              <a:t>1 billion </a:t>
            </a:r>
            <a:r>
              <a:rPr lang="en-US" sz="1800" dirty="0" smtClean="0">
                <a:solidFill>
                  <a:srgbClr val="3C3C3C"/>
                </a:solidFill>
              </a:rPr>
              <a:t>minutes in 2012</a:t>
            </a:r>
          </a:p>
          <a:p>
            <a:pPr marL="504825" lvl="2" indent="0">
              <a:spcBef>
                <a:spcPts val="0"/>
              </a:spcBef>
              <a:spcAft>
                <a:spcPts val="900"/>
              </a:spcAft>
              <a:buNone/>
            </a:pPr>
            <a:endParaRPr lang="en-US" sz="1000" dirty="0">
              <a:solidFill>
                <a:srgbClr val="3C3C3C"/>
              </a:solidFill>
            </a:endParaRPr>
          </a:p>
          <a:p>
            <a:pPr marL="228600" lvl="1" indent="0">
              <a:spcBef>
                <a:spcPts val="0"/>
              </a:spcBef>
              <a:spcAft>
                <a:spcPts val="900"/>
              </a:spcAft>
              <a:buNone/>
            </a:pPr>
            <a:r>
              <a:rPr lang="en-US" sz="2000" b="1" dirty="0" smtClean="0">
                <a:solidFill>
                  <a:srgbClr val="3C3C3C"/>
                </a:solidFill>
              </a:rPr>
              <a:t>Market-focused innovation</a:t>
            </a:r>
            <a:endParaRPr lang="en-US" sz="1800" b="1" dirty="0">
              <a:solidFill>
                <a:srgbClr val="3C3C3C"/>
              </a:solidFill>
            </a:endParaRPr>
          </a:p>
          <a:p>
            <a:pPr marL="520700" lvl="2" indent="-174625">
              <a:spcAft>
                <a:spcPts val="900"/>
              </a:spcAft>
              <a:buFont typeface="Arial" panose="020B0604020202020204" pitchFamily="34" charset="0"/>
              <a:buChar char="•"/>
            </a:pPr>
            <a:r>
              <a:rPr lang="en-US" sz="1800" dirty="0" smtClean="0">
                <a:solidFill>
                  <a:srgbClr val="3C3C3C"/>
                </a:solidFill>
              </a:rPr>
              <a:t>Alianza developed code and intellectual property </a:t>
            </a:r>
          </a:p>
          <a:p>
            <a:pPr marL="520700" lvl="2" indent="-174625">
              <a:spcBef>
                <a:spcPts val="0"/>
              </a:spcBef>
              <a:spcAft>
                <a:spcPts val="900"/>
              </a:spcAft>
              <a:buFont typeface="Arial" panose="020B0604020202020204" pitchFamily="34" charset="0"/>
              <a:buChar char="•"/>
            </a:pPr>
            <a:r>
              <a:rPr lang="en-US" sz="1800" dirty="0" smtClean="0">
                <a:solidFill>
                  <a:srgbClr val="3C3C3C"/>
                </a:solidFill>
              </a:rPr>
              <a:t>Accelerate Voice™ partner program</a:t>
            </a:r>
            <a:endParaRPr lang="en-US" sz="1800" dirty="0">
              <a:solidFill>
                <a:srgbClr val="3C3C3C"/>
              </a:solidFill>
            </a:endParaRPr>
          </a:p>
          <a:p>
            <a:pPr marL="520700" lvl="2" indent="-174625">
              <a:spcBef>
                <a:spcPts val="0"/>
              </a:spcBef>
              <a:spcAft>
                <a:spcPts val="900"/>
              </a:spcAft>
              <a:buFont typeface="Arial" panose="020B0604020202020204" pitchFamily="34" charset="0"/>
              <a:buChar char="•"/>
            </a:pPr>
            <a:r>
              <a:rPr lang="en-US" sz="1800" dirty="0" smtClean="0">
                <a:solidFill>
                  <a:srgbClr val="3C3C3C"/>
                </a:solidFill>
              </a:rPr>
              <a:t>Mature API for back-office integration</a:t>
            </a:r>
            <a:endParaRPr lang="en-US" sz="1800" dirty="0"/>
          </a:p>
          <a:p>
            <a:pPr marL="514350" lvl="1" indent="-168275">
              <a:spcBef>
                <a:spcPts val="0"/>
              </a:spcBef>
              <a:spcAft>
                <a:spcPts val="900"/>
              </a:spcAft>
              <a:buFont typeface="Arial" panose="020B0604020202020204" pitchFamily="34" charset="0"/>
              <a:buChar char="•"/>
            </a:pPr>
            <a:endParaRPr lang="en-US" sz="1600" dirty="0">
              <a:solidFill>
                <a:srgbClr val="3C3C3C"/>
              </a:solidFill>
            </a:endParaRPr>
          </a:p>
        </p:txBody>
      </p:sp>
      <p:pic>
        <p:nvPicPr>
          <p:cNvPr id="8" name="Picture 10" descr="http://www.hearingloss.org/convention/images/att%20logo.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5078" y="1274135"/>
            <a:ext cx="922099" cy="430222"/>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46429" y="5755850"/>
            <a:ext cx="1096039" cy="340150"/>
          </a:xfrm>
          <a:prstGeom prst="rect">
            <a:avLst/>
          </a:prstGeom>
        </p:spPr>
      </p:pic>
      <p:sp>
        <p:nvSpPr>
          <p:cNvPr id="12" name="Line 6"/>
          <p:cNvSpPr>
            <a:spLocks noChangeShapeType="1"/>
          </p:cNvSpPr>
          <p:nvPr/>
        </p:nvSpPr>
        <p:spPr bwMode="auto">
          <a:xfrm>
            <a:off x="1905000" y="1143000"/>
            <a:ext cx="0" cy="5303520"/>
          </a:xfrm>
          <a:prstGeom prst="line">
            <a:avLst/>
          </a:prstGeom>
          <a:noFill/>
          <a:ln w="12700">
            <a:solidFill>
              <a:schemeClr val="tx1"/>
            </a:solidFill>
            <a:round/>
            <a:headEnd/>
            <a:tailEnd/>
          </a:ln>
        </p:spPr>
        <p:txBody>
          <a:bodyPr/>
          <a:lstStyle/>
          <a:p>
            <a:pPr defTabSz="914400" fontAlgn="base">
              <a:spcBef>
                <a:spcPct val="0"/>
              </a:spcBef>
              <a:spcAft>
                <a:spcPct val="0"/>
              </a:spcAft>
            </a:pPr>
            <a:endParaRPr lang="en-US" sz="2000">
              <a:solidFill>
                <a:srgbClr val="000000"/>
              </a:solidFill>
              <a:latin typeface="Eurostile LT Demi" pitchFamily="2" charset="0"/>
            </a:endParaRPr>
          </a:p>
        </p:txBody>
      </p:sp>
      <p:pic>
        <p:nvPicPr>
          <p:cNvPr id="14" name="Picture 2" descr="http://upload.wikimedia.org/wikipedia/en/1/13/Clearwire_logo.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9223" y="1981200"/>
            <a:ext cx="1397177" cy="469607"/>
          </a:xfrm>
          <a:prstGeom prst="rect">
            <a:avLst/>
          </a:prstGeom>
          <a:ln w="25400">
            <a:noFill/>
          </a:ln>
          <a:extLst>
            <a:ext uri="{909E8E84-426E-40DD-AFC4-6F175D3DCCD1}">
              <a14:hiddenFill xmlns:a14="http://schemas.microsoft.com/office/drawing/2010/main">
                <a:solidFill>
                  <a:srgbClr val="FFFFFF"/>
                </a:solidFill>
              </a14:hiddenFill>
            </a:ext>
          </a:extLst>
        </p:spPr>
      </p:pic>
      <p:pic>
        <p:nvPicPr>
          <p:cNvPr id="15" name="Picture 28" descr="Home">
            <a:hlinkClick r:id="rId6" tooltip="Home"/>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37215" y="5115074"/>
            <a:ext cx="1102743" cy="273860"/>
          </a:xfrm>
          <a:prstGeom prst="rect">
            <a:avLst/>
          </a:prstGeom>
          <a:noFill/>
        </p:spPr>
      </p:pic>
      <p:pic>
        <p:nvPicPr>
          <p:cNvPr id="16" name="Picture 2" descr="https://encrypted-tbn2.google.com/images?q=tbn:ANd9GcRQJS8wt2udKH7ncAex-zl0Ix2RTICV6nIxQmMmHuKB4ydwhCio"/>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33624" y="2743200"/>
            <a:ext cx="1289436" cy="26151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descr="C:\Users\bqb\AppData\Local\Microsoft\Windows\Temporary Internet Files\Content.Outlook\V4NIBDIS\Elevate Logo HI-RES.jp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50879" y="4062358"/>
            <a:ext cx="13716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team3021.com/assets_c/2010/12/viasat-thumb-500x166-24.jp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333624" y="3402554"/>
            <a:ext cx="1329292" cy="441325"/>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p:cNvSpPr>
            <a:spLocks noGrp="1"/>
          </p:cNvSpPr>
          <p:nvPr>
            <p:ph type="ftr" sz="quarter" idx="13"/>
          </p:nvPr>
        </p:nvSpPr>
        <p:spPr/>
        <p:txBody>
          <a:bodyPr/>
          <a:lstStyle/>
          <a:p>
            <a:r>
              <a:rPr lang="en-US" smtClean="0"/>
              <a:t>© Alianza Inc. All rights reserved.</a:t>
            </a:r>
            <a:endParaRPr lang="en-US" dirty="0" smtClean="0"/>
          </a:p>
        </p:txBody>
      </p:sp>
    </p:spTree>
    <p:extLst>
      <p:ext uri="{BB962C8B-B14F-4D97-AF65-F5344CB8AC3E}">
        <p14:creationId xmlns:p14="http://schemas.microsoft.com/office/powerpoint/2010/main" val="5824053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Keep In Touch</a:t>
            </a:r>
            <a:endParaRPr lang="en-US" dirty="0"/>
          </a:p>
        </p:txBody>
      </p:sp>
      <p:sp>
        <p:nvSpPr>
          <p:cNvPr id="5" name="Slide Number Placeholder 4"/>
          <p:cNvSpPr>
            <a:spLocks noGrp="1"/>
          </p:cNvSpPr>
          <p:nvPr>
            <p:ph type="sldNum" sz="quarter" idx="10"/>
          </p:nvPr>
        </p:nvSpPr>
        <p:spPr/>
        <p:txBody>
          <a:bodyPr/>
          <a:lstStyle/>
          <a:p>
            <a:fld id="{1D1EA40F-1317-44E4-AA61-88E136B07579}" type="slidenum">
              <a:rPr lang="en-US" smtClean="0"/>
              <a:pPr/>
              <a:t>16</a:t>
            </a:fld>
            <a:endParaRPr lang="en-US"/>
          </a:p>
        </p:txBody>
      </p:sp>
      <p:pic>
        <p:nvPicPr>
          <p:cNvPr id="7" name="Picture 3">
            <a:hlinkClick r:id="rId2"/>
          </p:cNvPr>
          <p:cNvPicPr>
            <a:picLocks noChangeAspect="1" noChangeArrowheads="1"/>
          </p:cNvPicPr>
          <p:nvPr/>
        </p:nvPicPr>
        <p:blipFill>
          <a:blip r:embed="rId3" cstate="print"/>
          <a:srcRect/>
          <a:stretch>
            <a:fillRect/>
          </a:stretch>
        </p:blipFill>
        <p:spPr bwMode="auto">
          <a:xfrm>
            <a:off x="390525" y="1562100"/>
            <a:ext cx="1142037" cy="838200"/>
          </a:xfrm>
          <a:prstGeom prst="rect">
            <a:avLst/>
          </a:prstGeom>
          <a:noFill/>
          <a:ln w="9525">
            <a:noFill/>
            <a:miter lim="800000"/>
            <a:headEnd/>
            <a:tailEnd/>
          </a:ln>
          <a:effectLst/>
        </p:spPr>
      </p:pic>
      <p:sp>
        <p:nvSpPr>
          <p:cNvPr id="8" name="TextBox 7"/>
          <p:cNvSpPr txBox="1"/>
          <p:nvPr/>
        </p:nvSpPr>
        <p:spPr>
          <a:xfrm>
            <a:off x="1740460" y="1781145"/>
            <a:ext cx="3019425" cy="369332"/>
          </a:xfrm>
          <a:prstGeom prst="rect">
            <a:avLst/>
          </a:prstGeom>
          <a:noFill/>
        </p:spPr>
        <p:txBody>
          <a:bodyPr wrap="square" rtlCol="0">
            <a:spAutoFit/>
          </a:bodyPr>
          <a:lstStyle/>
          <a:p>
            <a:r>
              <a:rPr lang="en-US" dirty="0" smtClean="0"/>
              <a:t>www.alianza.com</a:t>
            </a:r>
            <a:endParaRPr lang="en-US" dirty="0"/>
          </a:p>
        </p:txBody>
      </p:sp>
      <p:pic>
        <p:nvPicPr>
          <p:cNvPr id="2050" name="Picture 2" descr="http://cleansocialicons.com/wp-content/uploads/2012/10/transparent-Linkedin-logo-icon.pn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1025" y="2946401"/>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740460" y="3208100"/>
            <a:ext cx="4572000" cy="369332"/>
          </a:xfrm>
          <a:prstGeom prst="rect">
            <a:avLst/>
          </a:prstGeom>
        </p:spPr>
        <p:txBody>
          <a:bodyPr>
            <a:spAutoFit/>
          </a:bodyPr>
          <a:lstStyle/>
          <a:p>
            <a:r>
              <a:rPr lang="en-US" dirty="0" smtClean="0"/>
              <a:t>www.linkedin.com/company/alianza</a:t>
            </a:r>
            <a:endParaRPr lang="en-US" dirty="0"/>
          </a:p>
        </p:txBody>
      </p:sp>
      <p:pic>
        <p:nvPicPr>
          <p:cNvPr id="2052" name="Picture 4" descr="transparent twitter logo icon pn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8162" y="4406902"/>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1740460" y="4702691"/>
            <a:ext cx="4572000" cy="369332"/>
          </a:xfrm>
          <a:prstGeom prst="rect">
            <a:avLst/>
          </a:prstGeom>
        </p:spPr>
        <p:txBody>
          <a:bodyPr>
            <a:spAutoFit/>
          </a:bodyPr>
          <a:lstStyle/>
          <a:p>
            <a:r>
              <a:rPr lang="en-US" dirty="0" smtClean="0"/>
              <a:t>www.twitter.com/alianza_inc</a:t>
            </a:r>
            <a:endParaRPr lang="en-US" dirty="0"/>
          </a:p>
        </p:txBody>
      </p:sp>
      <p:sp>
        <p:nvSpPr>
          <p:cNvPr id="11" name="TextBox 10"/>
          <p:cNvSpPr txBox="1"/>
          <p:nvPr/>
        </p:nvSpPr>
        <p:spPr>
          <a:xfrm>
            <a:off x="6029325" y="1786168"/>
            <a:ext cx="2967906" cy="3117225"/>
          </a:xfrm>
          <a:prstGeom prst="rect">
            <a:avLst/>
          </a:prstGeom>
          <a:ln/>
        </p:spPr>
        <p:style>
          <a:lnRef idx="3">
            <a:schemeClr val="lt1"/>
          </a:lnRef>
          <a:fillRef idx="1">
            <a:schemeClr val="accent1"/>
          </a:fillRef>
          <a:effectRef idx="1">
            <a:schemeClr val="accent1"/>
          </a:effectRef>
          <a:fontRef idx="minor">
            <a:schemeClr val="lt1"/>
          </a:fontRef>
        </p:style>
        <p:txBody>
          <a:bodyPr wrap="square" lIns="182880" rIns="182880" rtlCol="0" anchor="ctr">
            <a:noAutofit/>
          </a:bodyPr>
          <a:lstStyle/>
          <a:p>
            <a:r>
              <a:rPr lang="en-US" sz="2000" b="1" dirty="0" smtClean="0">
                <a:solidFill>
                  <a:schemeClr val="bg1"/>
                </a:solidFill>
              </a:rPr>
              <a:t>Kevin Mitchell</a:t>
            </a:r>
          </a:p>
          <a:p>
            <a:pPr>
              <a:spcBef>
                <a:spcPts val="600"/>
              </a:spcBef>
            </a:pPr>
            <a:r>
              <a:rPr lang="en-US" sz="1800" dirty="0" smtClean="0">
                <a:solidFill>
                  <a:schemeClr val="bg1"/>
                </a:solidFill>
              </a:rPr>
              <a:t>Vice President, Marketing</a:t>
            </a:r>
          </a:p>
          <a:p>
            <a:pPr>
              <a:spcBef>
                <a:spcPts val="600"/>
              </a:spcBef>
            </a:pPr>
            <a:r>
              <a:rPr lang="en-US" sz="1800" dirty="0" smtClean="0">
                <a:solidFill>
                  <a:schemeClr val="bg1"/>
                </a:solidFill>
              </a:rPr>
              <a:t>Office: </a:t>
            </a:r>
            <a:r>
              <a:rPr lang="en-US" sz="1800" dirty="0" smtClean="0">
                <a:solidFill>
                  <a:schemeClr val="bg1"/>
                </a:solidFill>
              </a:rPr>
              <a:t>+1 617.340.2491 </a:t>
            </a:r>
            <a:endParaRPr lang="en-US" sz="1800" dirty="0" smtClean="0">
              <a:solidFill>
                <a:schemeClr val="bg1"/>
              </a:solidFill>
            </a:endParaRPr>
          </a:p>
          <a:p>
            <a:pPr>
              <a:spcBef>
                <a:spcPts val="600"/>
              </a:spcBef>
            </a:pPr>
            <a:r>
              <a:rPr lang="en-US" sz="1800" dirty="0" smtClean="0">
                <a:solidFill>
                  <a:schemeClr val="bg1"/>
                </a:solidFill>
              </a:rPr>
              <a:t>kmitchell@alianza.com</a:t>
            </a:r>
          </a:p>
          <a:p>
            <a:pPr>
              <a:spcBef>
                <a:spcPts val="600"/>
              </a:spcBef>
            </a:pPr>
            <a:r>
              <a:rPr lang="en-US" dirty="0" smtClean="0">
                <a:solidFill>
                  <a:schemeClr val="bg1"/>
                </a:solidFill>
              </a:rPr>
              <a:t>@</a:t>
            </a:r>
            <a:r>
              <a:rPr lang="en-US" dirty="0" err="1" smtClean="0">
                <a:solidFill>
                  <a:schemeClr val="bg1"/>
                </a:solidFill>
              </a:rPr>
              <a:t>mitchellkp</a:t>
            </a:r>
            <a:endParaRPr lang="en-US" dirty="0">
              <a:solidFill>
                <a:schemeClr val="bg1"/>
              </a:solidFill>
            </a:endParaRPr>
          </a:p>
        </p:txBody>
      </p:sp>
      <p:pic>
        <p:nvPicPr>
          <p:cNvPr id="12" name="Picture 4" descr="transparent twitter logo icon pn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95211" y="3953553"/>
            <a:ext cx="280057" cy="280057"/>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smtClean="0"/>
              <a:t>© Alianza Inc. All rights reserved.</a:t>
            </a:r>
            <a:endParaRPr lang="en-US" dirty="0" smtClean="0"/>
          </a:p>
        </p:txBody>
      </p:sp>
    </p:spTree>
    <p:extLst>
      <p:ext uri="{BB962C8B-B14F-4D97-AF65-F5344CB8AC3E}">
        <p14:creationId xmlns:p14="http://schemas.microsoft.com/office/powerpoint/2010/main" val="10206828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Voice Market Dynamics</a:t>
            </a:r>
            <a:endParaRPr lang="en-US" dirty="0"/>
          </a:p>
        </p:txBody>
      </p:sp>
      <p:sp>
        <p:nvSpPr>
          <p:cNvPr id="3" name="Slide Number Placeholder 2"/>
          <p:cNvSpPr>
            <a:spLocks noGrp="1"/>
          </p:cNvSpPr>
          <p:nvPr>
            <p:ph type="sldNum" sz="quarter" idx="11"/>
          </p:nvPr>
        </p:nvSpPr>
        <p:spPr/>
        <p:txBody>
          <a:bodyPr/>
          <a:lstStyle/>
          <a:p>
            <a:fld id="{9E635ABF-4905-864E-884F-9C1127E5D3EE}" type="slidenum">
              <a:rPr lang="en-US" smtClean="0"/>
              <a:pPr/>
              <a:t>2</a:t>
            </a:fld>
            <a:endParaRPr lang="en-US" dirty="0"/>
          </a:p>
        </p:txBody>
      </p:sp>
      <p:pic>
        <p:nvPicPr>
          <p:cNvPr id="5" name="Picture 4"/>
          <p:cNvPicPr>
            <a:picLocks noChangeAspect="1"/>
          </p:cNvPicPr>
          <p:nvPr/>
        </p:nvPicPr>
        <p:blipFill rotWithShape="1">
          <a:blip r:embed="rId3"/>
          <a:srcRect t="16296" b="3234"/>
          <a:stretch/>
        </p:blipFill>
        <p:spPr>
          <a:xfrm>
            <a:off x="243756" y="1024619"/>
            <a:ext cx="8407290" cy="2392135"/>
          </a:xfrm>
          <a:prstGeom prst="rect">
            <a:avLst/>
          </a:prstGeom>
        </p:spPr>
      </p:pic>
      <p:graphicFrame>
        <p:nvGraphicFramePr>
          <p:cNvPr id="7" name="Chart 6"/>
          <p:cNvGraphicFramePr>
            <a:graphicFrameLocks/>
          </p:cNvGraphicFramePr>
          <p:nvPr>
            <p:extLst>
              <p:ext uri="{D42A27DB-BD31-4B8C-83A1-F6EECF244321}">
                <p14:modId xmlns:p14="http://schemas.microsoft.com/office/powerpoint/2010/main" val="1437687177"/>
              </p:ext>
            </p:extLst>
          </p:nvPr>
        </p:nvGraphicFramePr>
        <p:xfrm>
          <a:off x="1428751" y="3360840"/>
          <a:ext cx="6410324" cy="3042017"/>
        </p:xfrm>
        <a:graphic>
          <a:graphicData uri="http://schemas.openxmlformats.org/drawingml/2006/chart">
            <c:chart xmlns:c="http://schemas.openxmlformats.org/drawingml/2006/chart" xmlns:r="http://schemas.openxmlformats.org/officeDocument/2006/relationships" r:id="rId4"/>
          </a:graphicData>
        </a:graphic>
      </p:graphicFrame>
      <p:sp>
        <p:nvSpPr>
          <p:cNvPr id="4" name="Footer Placeholder 3"/>
          <p:cNvSpPr>
            <a:spLocks noGrp="1"/>
          </p:cNvSpPr>
          <p:nvPr>
            <p:ph type="ftr" sz="quarter" idx="13"/>
          </p:nvPr>
        </p:nvSpPr>
        <p:spPr/>
        <p:txBody>
          <a:bodyPr/>
          <a:lstStyle/>
          <a:p>
            <a:r>
              <a:rPr lang="en-US" smtClean="0"/>
              <a:t>© Alianza Inc. All rights reserved.</a:t>
            </a:r>
            <a:endParaRPr lang="en-US" dirty="0" smtClean="0"/>
          </a:p>
        </p:txBody>
      </p:sp>
    </p:spTree>
    <p:extLst>
      <p:ext uri="{BB962C8B-B14F-4D97-AF65-F5344CB8AC3E}">
        <p14:creationId xmlns:p14="http://schemas.microsoft.com/office/powerpoint/2010/main" val="1065012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Object 14"/>
          <p:cNvGraphicFramePr>
            <a:graphicFrameLocks noChangeAspect="1"/>
          </p:cNvGraphicFramePr>
          <p:nvPr>
            <p:extLst>
              <p:ext uri="{D42A27DB-BD31-4B8C-83A1-F6EECF244321}">
                <p14:modId xmlns:p14="http://schemas.microsoft.com/office/powerpoint/2010/main" val="3253632739"/>
              </p:ext>
            </p:extLst>
          </p:nvPr>
        </p:nvGraphicFramePr>
        <p:xfrm>
          <a:off x="82943" y="1184675"/>
          <a:ext cx="4206865" cy="2720231"/>
        </p:xfrm>
        <a:graphic>
          <a:graphicData uri="http://schemas.openxmlformats.org/presentationml/2006/ole">
            <mc:AlternateContent xmlns:mc="http://schemas.openxmlformats.org/markup-compatibility/2006">
              <mc:Choice xmlns:v="urn:schemas-microsoft-com:vml" Requires="v">
                <p:oleObj spid="_x0000_s1084" name="Picture" r:id="rId4" imgW="6305400" imgH="5076720" progId="Word.Picture.8">
                  <p:embed/>
                </p:oleObj>
              </mc:Choice>
              <mc:Fallback>
                <p:oleObj name="Picture" r:id="rId4" imgW="6305400" imgH="5076720" progId="Word.Picture.8">
                  <p:embed/>
                  <p:pic>
                    <p:nvPicPr>
                      <p:cNvPr id="0" name=""/>
                      <p:cNvPicPr>
                        <a:picLocks noChangeAspect="1" noChangeArrowheads="1"/>
                      </p:cNvPicPr>
                      <p:nvPr/>
                    </p:nvPicPr>
                    <p:blipFill>
                      <a:blip r:embed="rId5"/>
                      <a:srcRect/>
                      <a:stretch>
                        <a:fillRect/>
                      </a:stretch>
                    </p:blipFill>
                    <p:spPr bwMode="auto">
                      <a:xfrm>
                        <a:off x="82943" y="1184675"/>
                        <a:ext cx="4206865" cy="2720231"/>
                      </a:xfrm>
                      <a:prstGeom prst="rect">
                        <a:avLst/>
                      </a:prstGeom>
                      <a:solidFill>
                        <a:schemeClr val="bg1"/>
                      </a:solidFill>
                      <a:ln>
                        <a:noFill/>
                      </a:ln>
                    </p:spPr>
                  </p:pic>
                </p:oleObj>
              </mc:Fallback>
            </mc:AlternateContent>
          </a:graphicData>
        </a:graphic>
      </p:graphicFrame>
      <p:sp>
        <p:nvSpPr>
          <p:cNvPr id="22" name="Title 1"/>
          <p:cNvSpPr>
            <a:spLocks noGrp="1"/>
          </p:cNvSpPr>
          <p:nvPr>
            <p:ph type="title"/>
          </p:nvPr>
        </p:nvSpPr>
        <p:spPr/>
        <p:txBody>
          <a:bodyPr>
            <a:noAutofit/>
          </a:bodyPr>
          <a:lstStyle/>
          <a:p>
            <a:r>
              <a:rPr lang="en-US" sz="2400" dirty="0" smtClean="0"/>
              <a:t>VoIP Evolution is Daunting</a:t>
            </a:r>
            <a:endParaRPr lang="en-US" sz="2400" dirty="0"/>
          </a:p>
        </p:txBody>
      </p:sp>
      <p:sp>
        <p:nvSpPr>
          <p:cNvPr id="4" name="Slide Number Placeholder 3"/>
          <p:cNvSpPr>
            <a:spLocks noGrp="1"/>
          </p:cNvSpPr>
          <p:nvPr>
            <p:ph type="sldNum" sz="quarter" idx="10"/>
          </p:nvPr>
        </p:nvSpPr>
        <p:spPr/>
        <p:txBody>
          <a:bodyPr>
            <a:noAutofit/>
          </a:bodyPr>
          <a:lstStyle/>
          <a:p>
            <a:fld id="{94089782-81F2-4E54-AE60-93985D113186}" type="slidenum">
              <a:rPr lang="en-US" smtClean="0"/>
              <a:pPr/>
              <a:t>3</a:t>
            </a:fld>
            <a:endParaRPr lang="en-US" dirty="0"/>
          </a:p>
        </p:txBody>
      </p:sp>
      <p:sp>
        <p:nvSpPr>
          <p:cNvPr id="16" name="Rounded Rectangle 15"/>
          <p:cNvSpPr/>
          <p:nvPr/>
        </p:nvSpPr>
        <p:spPr bwMode="auto">
          <a:xfrm>
            <a:off x="4418976" y="3624786"/>
            <a:ext cx="4648823" cy="1148965"/>
          </a:xfrm>
          <a:prstGeom prst="roundRect">
            <a:avLst/>
          </a:prstGeom>
          <a:ln>
            <a:noFill/>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t" anchorCtr="0" compatLnSpc="1">
            <a:prstTxWarp prst="textNoShape">
              <a:avLst/>
            </a:prstTxWarp>
            <a:noAutofit/>
          </a:bodyPr>
          <a:lstStyle/>
          <a:p>
            <a:pPr marL="114300" lvl="1">
              <a:buClr>
                <a:srgbClr val="0070C0"/>
              </a:buClr>
            </a:pPr>
            <a:r>
              <a:rPr lang="en-US" b="1" dirty="0" smtClean="0">
                <a:latin typeface="Calibri" panose="020F0502020204030204" pitchFamily="34" charset="0"/>
              </a:rPr>
              <a:t>Financial Constraints &amp; Risks</a:t>
            </a:r>
          </a:p>
          <a:p>
            <a:pPr marL="342900" indent="-222250">
              <a:buClr>
                <a:srgbClr val="0070C0"/>
              </a:buClr>
              <a:buFont typeface="Arial" panose="020B0604020202020204" pitchFamily="34" charset="0"/>
              <a:buChar char="•"/>
            </a:pPr>
            <a:r>
              <a:rPr lang="en-US" sz="1400" dirty="0">
                <a:latin typeface="Calibri" panose="020F0502020204030204" pitchFamily="34" charset="0"/>
              </a:rPr>
              <a:t>Front-loaded CAPEX </a:t>
            </a:r>
          </a:p>
          <a:p>
            <a:pPr marL="342900" indent="-222250">
              <a:buClr>
                <a:srgbClr val="0070C0"/>
              </a:buClr>
              <a:buFont typeface="Arial" panose="020B0604020202020204" pitchFamily="34" charset="0"/>
              <a:buChar char="•"/>
            </a:pPr>
            <a:r>
              <a:rPr lang="en-US" sz="1400" dirty="0">
                <a:latin typeface="Calibri" panose="020F0502020204030204" pitchFamily="34" charset="0"/>
              </a:rPr>
              <a:t>Fixed OPEX </a:t>
            </a:r>
          </a:p>
          <a:p>
            <a:pPr marL="342900" indent="-222250">
              <a:buClr>
                <a:srgbClr val="0070C0"/>
              </a:buClr>
              <a:buFont typeface="Arial" panose="020B0604020202020204" pitchFamily="34" charset="0"/>
              <a:buChar char="•"/>
            </a:pPr>
            <a:r>
              <a:rPr lang="en-US" sz="1400" dirty="0" smtClean="0">
                <a:latin typeface="Calibri" panose="020F0502020204030204" pitchFamily="34" charset="0"/>
              </a:rPr>
              <a:t>ARPU pressure and voice market dynamics</a:t>
            </a:r>
            <a:endParaRPr lang="en-US" sz="1400" dirty="0">
              <a:latin typeface="Calibri" panose="020F0502020204030204" pitchFamily="34" charset="0"/>
            </a:endParaRPr>
          </a:p>
        </p:txBody>
      </p:sp>
      <p:sp>
        <p:nvSpPr>
          <p:cNvPr id="17" name="Rounded Rectangle 16"/>
          <p:cNvSpPr/>
          <p:nvPr/>
        </p:nvSpPr>
        <p:spPr bwMode="auto">
          <a:xfrm>
            <a:off x="5971334" y="1154526"/>
            <a:ext cx="3096466" cy="1148965"/>
          </a:xfrm>
          <a:prstGeom prst="roundRect">
            <a:avLst/>
          </a:prstGeom>
          <a:ln>
            <a:noFill/>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t" anchorCtr="0" compatLnSpc="1">
            <a:prstTxWarp prst="textNoShape">
              <a:avLst/>
            </a:prstTxWarp>
            <a:noAutofit/>
          </a:bodyPr>
          <a:lstStyle/>
          <a:p>
            <a:pPr marL="114300" lvl="1">
              <a:buClr>
                <a:srgbClr val="0070C0"/>
              </a:buClr>
            </a:pPr>
            <a:r>
              <a:rPr lang="en-US" b="1" dirty="0" smtClean="0">
                <a:latin typeface="Calibri" panose="020F0502020204030204" pitchFamily="34" charset="0"/>
              </a:rPr>
              <a:t>Opportunity Cost</a:t>
            </a:r>
          </a:p>
          <a:p>
            <a:pPr marL="342900" indent="-222250">
              <a:buClr>
                <a:srgbClr val="0070C0"/>
              </a:buClr>
              <a:buFont typeface="Arial" panose="020B0604020202020204" pitchFamily="34" charset="0"/>
              <a:buChar char="•"/>
            </a:pPr>
            <a:r>
              <a:rPr lang="en-US" sz="1400" dirty="0">
                <a:latin typeface="Calibri" panose="020F0502020204030204" pitchFamily="34" charset="0"/>
              </a:rPr>
              <a:t>Diversion from </a:t>
            </a:r>
            <a:r>
              <a:rPr lang="en-US" sz="1400" dirty="0" smtClean="0">
                <a:latin typeface="Calibri" panose="020F0502020204030204" pitchFamily="34" charset="0"/>
              </a:rPr>
              <a:t>strategic initiatives</a:t>
            </a:r>
          </a:p>
          <a:p>
            <a:pPr marL="342900" indent="-222250">
              <a:buClr>
                <a:srgbClr val="0070C0"/>
              </a:buClr>
              <a:buFont typeface="Arial" panose="020B0604020202020204" pitchFamily="34" charset="0"/>
              <a:buChar char="•"/>
            </a:pPr>
            <a:r>
              <a:rPr lang="en-US" sz="1400" dirty="0" smtClean="0">
                <a:latin typeface="Calibri" panose="020F0502020204030204" pitchFamily="34" charset="0"/>
              </a:rPr>
              <a:t>Budget constraints</a:t>
            </a:r>
            <a:endParaRPr lang="en-US" sz="1400" dirty="0">
              <a:latin typeface="Calibri" panose="020F0502020204030204" pitchFamily="34" charset="0"/>
            </a:endParaRPr>
          </a:p>
        </p:txBody>
      </p:sp>
      <p:sp>
        <p:nvSpPr>
          <p:cNvPr id="18" name="Rounded Rectangle 17"/>
          <p:cNvSpPr/>
          <p:nvPr/>
        </p:nvSpPr>
        <p:spPr bwMode="auto">
          <a:xfrm>
            <a:off x="5216800" y="2376100"/>
            <a:ext cx="3851000" cy="1148965"/>
          </a:xfrm>
          <a:prstGeom prst="roundRect">
            <a:avLst/>
          </a:prstGeom>
          <a:ln>
            <a:noFill/>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t" anchorCtr="0" compatLnSpc="1">
            <a:prstTxWarp prst="textNoShape">
              <a:avLst/>
            </a:prstTxWarp>
            <a:noAutofit/>
          </a:bodyPr>
          <a:lstStyle/>
          <a:p>
            <a:pPr marL="114300" lvl="1">
              <a:buClr>
                <a:srgbClr val="0070C0"/>
              </a:buClr>
            </a:pPr>
            <a:r>
              <a:rPr lang="en-US" b="1" dirty="0" smtClean="0">
                <a:latin typeface="Calibri" panose="020F0502020204030204" pitchFamily="34" charset="0"/>
              </a:rPr>
              <a:t>Operational Challenges</a:t>
            </a:r>
          </a:p>
          <a:p>
            <a:pPr marL="342900" indent="-222250">
              <a:buClr>
                <a:srgbClr val="0070C0"/>
              </a:buClr>
              <a:buFont typeface="Arial" panose="020B0604020202020204" pitchFamily="34" charset="0"/>
              <a:buChar char="•"/>
            </a:pPr>
            <a:r>
              <a:rPr lang="en-US" sz="1400" dirty="0" smtClean="0">
                <a:latin typeface="Calibri" panose="020F0502020204030204" pitchFamily="34" charset="0"/>
              </a:rPr>
              <a:t>Back office </a:t>
            </a:r>
            <a:r>
              <a:rPr lang="en-US" sz="1400" dirty="0">
                <a:latin typeface="Calibri" panose="020F0502020204030204" pitchFamily="34" charset="0"/>
              </a:rPr>
              <a:t>integration &amp; automation</a:t>
            </a:r>
          </a:p>
          <a:p>
            <a:pPr marL="342900" indent="-222250">
              <a:buClr>
                <a:srgbClr val="0070C0"/>
              </a:buClr>
              <a:buFont typeface="Arial" panose="020B0604020202020204" pitchFamily="34" charset="0"/>
              <a:buChar char="•"/>
            </a:pPr>
            <a:r>
              <a:rPr lang="en-US" sz="1400" dirty="0">
                <a:latin typeface="Calibri" panose="020F0502020204030204" pitchFamily="34" charset="0"/>
              </a:rPr>
              <a:t>Fulfillment, </a:t>
            </a:r>
            <a:r>
              <a:rPr lang="en-US" sz="1400" dirty="0" smtClean="0">
                <a:latin typeface="Calibri" panose="020F0502020204030204" pitchFamily="34" charset="0"/>
              </a:rPr>
              <a:t>provisioning</a:t>
            </a:r>
            <a:r>
              <a:rPr lang="en-US" sz="1400" dirty="0">
                <a:latin typeface="Calibri" panose="020F0502020204030204" pitchFamily="34" charset="0"/>
              </a:rPr>
              <a:t> </a:t>
            </a:r>
            <a:r>
              <a:rPr lang="en-US" sz="1400" dirty="0" smtClean="0">
                <a:latin typeface="Calibri" panose="020F0502020204030204" pitchFamily="34" charset="0"/>
              </a:rPr>
              <a:t>&amp; </a:t>
            </a:r>
            <a:r>
              <a:rPr lang="en-US" sz="1400" dirty="0">
                <a:latin typeface="Calibri" panose="020F0502020204030204" pitchFamily="34" charset="0"/>
              </a:rPr>
              <a:t>support</a:t>
            </a:r>
          </a:p>
          <a:p>
            <a:pPr marL="342900" indent="-222250">
              <a:buClr>
                <a:srgbClr val="0070C0"/>
              </a:buClr>
              <a:buFont typeface="Arial" panose="020B0604020202020204" pitchFamily="34" charset="0"/>
              <a:buChar char="•"/>
            </a:pPr>
            <a:r>
              <a:rPr lang="en-US" sz="1400" dirty="0">
                <a:latin typeface="Calibri" panose="020F0502020204030204" pitchFamily="34" charset="0"/>
              </a:rPr>
              <a:t>Vendor </a:t>
            </a:r>
            <a:r>
              <a:rPr lang="en-US" sz="1400" dirty="0" smtClean="0">
                <a:latin typeface="Calibri" panose="020F0502020204030204" pitchFamily="34" charset="0"/>
              </a:rPr>
              <a:t>management</a:t>
            </a:r>
          </a:p>
        </p:txBody>
      </p:sp>
      <p:sp>
        <p:nvSpPr>
          <p:cNvPr id="20" name="Rounded Rectangle 19"/>
          <p:cNvSpPr/>
          <p:nvPr/>
        </p:nvSpPr>
        <p:spPr bwMode="auto">
          <a:xfrm>
            <a:off x="3683001" y="4854206"/>
            <a:ext cx="5384800" cy="1424888"/>
          </a:xfrm>
          <a:prstGeom prst="roundRect">
            <a:avLst/>
          </a:prstGeom>
          <a:ln>
            <a:noFill/>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t" anchorCtr="0" compatLnSpc="1">
            <a:prstTxWarp prst="textNoShape">
              <a:avLst/>
            </a:prstTxWarp>
            <a:noAutofit/>
          </a:bodyPr>
          <a:lstStyle/>
          <a:p>
            <a:pPr marL="114300" lvl="1">
              <a:buClr>
                <a:srgbClr val="0070C0"/>
              </a:buClr>
            </a:pPr>
            <a:r>
              <a:rPr lang="en-US" b="1" dirty="0">
                <a:latin typeface="Calibri" panose="020F0502020204030204" pitchFamily="34" charset="0"/>
              </a:rPr>
              <a:t>Architectural complexity</a:t>
            </a:r>
          </a:p>
          <a:p>
            <a:pPr marL="342900" indent="-222250">
              <a:buClr>
                <a:srgbClr val="0070C0"/>
              </a:buClr>
              <a:buFont typeface="Arial" panose="020B0604020202020204" pitchFamily="34" charset="0"/>
              <a:buChar char="•"/>
            </a:pPr>
            <a:r>
              <a:rPr lang="en-US" sz="1400" dirty="0">
                <a:latin typeface="Calibri" panose="020F0502020204030204" pitchFamily="34" charset="0"/>
              </a:rPr>
              <a:t>Significant departure from traditional TDM voice and PSTN</a:t>
            </a:r>
          </a:p>
          <a:p>
            <a:pPr marL="342900" indent="-222250">
              <a:buClr>
                <a:srgbClr val="0070C0"/>
              </a:buClr>
              <a:buFont typeface="Arial" panose="020B0604020202020204" pitchFamily="34" charset="0"/>
              <a:buChar char="•"/>
            </a:pPr>
            <a:r>
              <a:rPr lang="en-US" sz="1400" dirty="0">
                <a:latin typeface="Calibri" panose="020F0502020204030204" pitchFamily="34" charset="0"/>
              </a:rPr>
              <a:t>Completely new for greenfield service providers</a:t>
            </a:r>
          </a:p>
          <a:p>
            <a:pPr marL="342900" indent="-222250">
              <a:buClr>
                <a:srgbClr val="0070C0"/>
              </a:buClr>
              <a:buFont typeface="Arial" panose="020B0604020202020204" pitchFamily="34" charset="0"/>
              <a:buChar char="•"/>
            </a:pPr>
            <a:r>
              <a:rPr lang="en-US" sz="1400" dirty="0">
                <a:latin typeface="Calibri" panose="020F0502020204030204" pitchFamily="34" charset="0"/>
              </a:rPr>
              <a:t>Traditional architectures require </a:t>
            </a:r>
            <a:r>
              <a:rPr lang="en-US" sz="1400" dirty="0" smtClean="0">
                <a:latin typeface="Calibri" panose="020F0502020204030204" pitchFamily="34" charset="0"/>
              </a:rPr>
              <a:t>numerous vendors</a:t>
            </a:r>
            <a:endParaRPr lang="en-US" sz="1400" dirty="0">
              <a:latin typeface="Calibri" panose="020F0502020204030204" pitchFamily="34" charset="0"/>
            </a:endParaRPr>
          </a:p>
          <a:p>
            <a:pPr marL="342900" indent="-222250">
              <a:buClr>
                <a:srgbClr val="0070C0"/>
              </a:buClr>
              <a:buFont typeface="Arial" panose="020B0604020202020204" pitchFamily="34" charset="0"/>
              <a:buChar char="•"/>
            </a:pPr>
            <a:r>
              <a:rPr lang="en-US" sz="1400" dirty="0">
                <a:latin typeface="Calibri" panose="020F0502020204030204" pitchFamily="34" charset="0"/>
              </a:rPr>
              <a:t>Basic IMS call = 136 Messages/17 Entities/6 </a:t>
            </a:r>
            <a:r>
              <a:rPr lang="en-US" sz="1400" dirty="0" smtClean="0">
                <a:latin typeface="Calibri" panose="020F0502020204030204" pitchFamily="34" charset="0"/>
              </a:rPr>
              <a:t>protocols</a:t>
            </a:r>
            <a:endParaRPr lang="en-US" sz="1400" dirty="0">
              <a:latin typeface="Calibri" panose="020F0502020204030204" pitchFamily="34" charset="0"/>
            </a:endParaRPr>
          </a:p>
          <a:p>
            <a:pPr marL="342900" indent="-222250">
              <a:buClr>
                <a:srgbClr val="0070C0"/>
              </a:buClr>
              <a:buFont typeface="Arial" panose="020B0604020202020204" pitchFamily="34" charset="0"/>
              <a:buChar char="•"/>
            </a:pPr>
            <a:endParaRPr lang="en-US" sz="1400" dirty="0">
              <a:latin typeface="Calibri" panose="020F0502020204030204" pitchFamily="34" charset="0"/>
            </a:endParaRPr>
          </a:p>
        </p:txBody>
      </p:sp>
      <p:sp>
        <p:nvSpPr>
          <p:cNvPr id="2" name="Footer Placeholder 1"/>
          <p:cNvSpPr>
            <a:spLocks noGrp="1"/>
          </p:cNvSpPr>
          <p:nvPr>
            <p:ph type="ftr" sz="quarter" idx="11"/>
          </p:nvPr>
        </p:nvSpPr>
        <p:spPr/>
        <p:txBody>
          <a:bodyPr/>
          <a:lstStyle/>
          <a:p>
            <a:r>
              <a:rPr lang="en-US" smtClean="0"/>
              <a:t>© Alianza Inc. All rights reserved.</a:t>
            </a:r>
            <a:endParaRPr lang="en-US" dirty="0" smtClean="0"/>
          </a:p>
        </p:txBody>
      </p:sp>
    </p:spTree>
    <p:extLst>
      <p:ext uri="{BB962C8B-B14F-4D97-AF65-F5344CB8AC3E}">
        <p14:creationId xmlns:p14="http://schemas.microsoft.com/office/powerpoint/2010/main" val="21723946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2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latin typeface="Calibri" panose="020F0502020204030204" pitchFamily="34" charset="0"/>
              </a:rPr>
              <a:t>Next Gen Voice: Investment is Main Barrier</a:t>
            </a:r>
            <a:endParaRPr lang="en-US" sz="2800" dirty="0">
              <a:latin typeface="Calibri" panose="020F0502020204030204" pitchFamily="34" charset="0"/>
            </a:endParaRPr>
          </a:p>
        </p:txBody>
      </p:sp>
      <p:sp>
        <p:nvSpPr>
          <p:cNvPr id="4" name="Slide Number Placeholder 3"/>
          <p:cNvSpPr>
            <a:spLocks noGrp="1"/>
          </p:cNvSpPr>
          <p:nvPr>
            <p:ph type="sldNum" sz="quarter" idx="10"/>
          </p:nvPr>
        </p:nvSpPr>
        <p:spPr/>
        <p:txBody>
          <a:bodyPr/>
          <a:lstStyle/>
          <a:p>
            <a:fld id="{C2DFBE79-6ED7-47DA-9AF9-15DCE0E151F9}" type="slidenum">
              <a:rPr lang="en-US" smtClean="0"/>
              <a:pPr/>
              <a:t>4</a:t>
            </a:fld>
            <a:endParaRPr lang="en-US"/>
          </a:p>
        </p:txBody>
      </p:sp>
      <p:pic>
        <p:nvPicPr>
          <p:cNvPr id="5" name="Picture 4"/>
          <p:cNvPicPr>
            <a:picLocks noChangeAspect="1"/>
          </p:cNvPicPr>
          <p:nvPr/>
        </p:nvPicPr>
        <p:blipFill>
          <a:blip r:embed="rId2"/>
          <a:stretch>
            <a:fillRect/>
          </a:stretch>
        </p:blipFill>
        <p:spPr>
          <a:xfrm>
            <a:off x="185008" y="985715"/>
            <a:ext cx="4945792" cy="5434359"/>
          </a:xfrm>
          <a:prstGeom prst="rect">
            <a:avLst/>
          </a:prstGeom>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80978" y="1651133"/>
            <a:ext cx="947928" cy="335280"/>
          </a:xfrm>
          <a:prstGeom prst="rect">
            <a:avLst/>
          </a:prstGeom>
        </p:spPr>
      </p:pic>
      <p:sp>
        <p:nvSpPr>
          <p:cNvPr id="7" name="Right Arrow 6"/>
          <p:cNvSpPr/>
          <p:nvPr/>
        </p:nvSpPr>
        <p:spPr bwMode="auto">
          <a:xfrm rot="10800000" flipV="1">
            <a:off x="4322374" y="2080590"/>
            <a:ext cx="4607429" cy="1163073"/>
          </a:xfrm>
          <a:prstGeom prst="rightArrow">
            <a:avLst>
              <a:gd name="adj1" fmla="val 50000"/>
              <a:gd name="adj2" fmla="val 68721"/>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800" b="1" dirty="0" smtClean="0">
                <a:solidFill>
                  <a:schemeClr val="tx1"/>
                </a:solidFill>
                <a:latin typeface="+mj-lt"/>
                <a:ea typeface="ＭＳ Ｐゴシック" charset="0"/>
              </a:rPr>
              <a:t>Top 3 reasons: $ $ $</a:t>
            </a:r>
            <a:endParaRPr kumimoji="0" lang="en-US" sz="2800" b="1" i="0" u="none" strike="noStrike" cap="none" normalizeH="0" baseline="0" dirty="0">
              <a:ln>
                <a:noFill/>
              </a:ln>
              <a:solidFill>
                <a:schemeClr val="tx1"/>
              </a:solidFill>
              <a:effectLst/>
              <a:latin typeface="+mj-lt"/>
              <a:ea typeface="ＭＳ Ｐゴシック" charset="0"/>
            </a:endParaRPr>
          </a:p>
        </p:txBody>
      </p:sp>
      <p:sp>
        <p:nvSpPr>
          <p:cNvPr id="3" name="Footer Placeholder 2"/>
          <p:cNvSpPr>
            <a:spLocks noGrp="1"/>
          </p:cNvSpPr>
          <p:nvPr>
            <p:ph type="ftr" sz="quarter" idx="11"/>
          </p:nvPr>
        </p:nvSpPr>
        <p:spPr/>
        <p:txBody>
          <a:bodyPr/>
          <a:lstStyle/>
          <a:p>
            <a:r>
              <a:rPr lang="en-US" smtClean="0"/>
              <a:t>© Alianza Inc. All rights reserved.</a:t>
            </a:r>
            <a:endParaRPr lang="en-US" dirty="0" smtClean="0"/>
          </a:p>
        </p:txBody>
      </p:sp>
    </p:spTree>
    <p:extLst>
      <p:ext uri="{BB962C8B-B14F-4D97-AF65-F5344CB8AC3E}">
        <p14:creationId xmlns:p14="http://schemas.microsoft.com/office/powerpoint/2010/main" val="20755633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4938294" y="1692628"/>
            <a:ext cx="3824706" cy="4023360"/>
          </a:xfrm>
          <a:prstGeom prst="roundRect">
            <a:avLst/>
          </a:prstGeom>
        </p:spPr>
        <p:style>
          <a:lnRef idx="3">
            <a:schemeClr val="lt1"/>
          </a:lnRef>
          <a:fillRef idx="1">
            <a:schemeClr val="accent1"/>
          </a:fillRef>
          <a:effectRef idx="1">
            <a:schemeClr val="accent1"/>
          </a:effectRef>
          <a:fontRef idx="minor">
            <a:schemeClr val="lt1"/>
          </a:fontRef>
        </p:style>
        <p:txBody>
          <a:bodyPr/>
          <a:lstStyle/>
          <a:p>
            <a:pPr marL="0" indent="0" algn="ctr">
              <a:buNone/>
            </a:pPr>
            <a:r>
              <a:rPr lang="en-US" dirty="0"/>
              <a:t>Offering superfast broadband speeds to all customers could reduce annual churn rates </a:t>
            </a:r>
            <a:r>
              <a:rPr lang="en-US" dirty="0" smtClean="0"/>
              <a:t/>
            </a:r>
            <a:br>
              <a:rPr lang="en-US" dirty="0" smtClean="0"/>
            </a:br>
            <a:r>
              <a:rPr lang="en-US" dirty="0" smtClean="0"/>
              <a:t>by </a:t>
            </a:r>
            <a:r>
              <a:rPr lang="en-US" dirty="0"/>
              <a:t>3 percentage points per year</a:t>
            </a:r>
          </a:p>
          <a:p>
            <a:pPr marL="0" indent="0" algn="r">
              <a:buNone/>
            </a:pP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575" y="1446262"/>
            <a:ext cx="4782719" cy="4779268"/>
          </a:xfrm>
          <a:prstGeom prst="rect">
            <a:avLst/>
          </a:prstGeom>
        </p:spPr>
      </p:pic>
      <p:sp>
        <p:nvSpPr>
          <p:cNvPr id="2" name="Title 1"/>
          <p:cNvSpPr>
            <a:spLocks noGrp="1"/>
          </p:cNvSpPr>
          <p:nvPr>
            <p:ph type="title"/>
          </p:nvPr>
        </p:nvSpPr>
        <p:spPr/>
        <p:txBody>
          <a:bodyPr/>
          <a:lstStyle/>
          <a:p>
            <a:r>
              <a:rPr lang="en-US" dirty="0" smtClean="0"/>
              <a:t>Strategic Initiatives Beckon</a:t>
            </a:r>
            <a:endParaRPr lang="en-US" dirty="0"/>
          </a:p>
        </p:txBody>
      </p:sp>
      <p:sp>
        <p:nvSpPr>
          <p:cNvPr id="3" name="Slide Number Placeholder 2"/>
          <p:cNvSpPr>
            <a:spLocks noGrp="1"/>
          </p:cNvSpPr>
          <p:nvPr>
            <p:ph type="sldNum" sz="quarter" idx="10"/>
          </p:nvPr>
        </p:nvSpPr>
        <p:spPr/>
        <p:txBody>
          <a:bodyPr/>
          <a:lstStyle/>
          <a:p>
            <a:fld id="{9E635ABF-4905-864E-884F-9C1127E5D3EE}" type="slidenum">
              <a:rPr lang="en-US" smtClean="0"/>
              <a:pPr/>
              <a:t>5</a:t>
            </a:fld>
            <a:endParaRPr lang="en-US" dirty="0"/>
          </a:p>
        </p:txBody>
      </p:sp>
      <p:pic>
        <p:nvPicPr>
          <p:cNvPr id="2050" name="Picture 2" descr="Analysys Mas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5065" y="4784115"/>
            <a:ext cx="1400175" cy="61912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37953" y="6090107"/>
            <a:ext cx="7995683" cy="261610"/>
          </a:xfrm>
          <a:prstGeom prst="rect">
            <a:avLst/>
          </a:prstGeom>
        </p:spPr>
        <p:txBody>
          <a:bodyPr wrap="square">
            <a:spAutoFit/>
          </a:bodyPr>
          <a:lstStyle/>
          <a:p>
            <a:pPr algn="ctr"/>
            <a:r>
              <a:rPr lang="en-US" sz="1100" i="1" dirty="0" smtClean="0">
                <a:hlinkClick r:id="rId5"/>
              </a:rPr>
              <a:t>Source: The </a:t>
            </a:r>
            <a:r>
              <a:rPr lang="en-US" sz="1100" i="1" dirty="0">
                <a:hlinkClick r:id="rId5"/>
              </a:rPr>
              <a:t>Connected Consumer Survey 2013: fixed broadband retention and upsell</a:t>
            </a:r>
            <a:r>
              <a:rPr lang="en-US" sz="1100" dirty="0"/>
              <a:t>.</a:t>
            </a:r>
          </a:p>
        </p:txBody>
      </p:sp>
      <p:sp>
        <p:nvSpPr>
          <p:cNvPr id="4" name="Footer Placeholder 3"/>
          <p:cNvSpPr>
            <a:spLocks noGrp="1"/>
          </p:cNvSpPr>
          <p:nvPr>
            <p:ph type="ftr" sz="quarter" idx="12"/>
          </p:nvPr>
        </p:nvSpPr>
        <p:spPr/>
        <p:txBody>
          <a:bodyPr/>
          <a:lstStyle/>
          <a:p>
            <a:r>
              <a:rPr lang="en-US" smtClean="0"/>
              <a:t>© Alianza Inc. All rights reserved.</a:t>
            </a:r>
            <a:endParaRPr lang="en-US" dirty="0" smtClean="0"/>
          </a:p>
        </p:txBody>
      </p:sp>
      <p:sp>
        <p:nvSpPr>
          <p:cNvPr id="8" name="Rectangle 7"/>
          <p:cNvSpPr/>
          <p:nvPr/>
        </p:nvSpPr>
        <p:spPr>
          <a:xfrm>
            <a:off x="1266093" y="1021363"/>
            <a:ext cx="6369148" cy="461665"/>
          </a:xfrm>
          <a:prstGeom prst="rect">
            <a:avLst/>
          </a:prstGeom>
        </p:spPr>
        <p:txBody>
          <a:bodyPr wrap="square">
            <a:spAutoFit/>
          </a:bodyPr>
          <a:lstStyle/>
          <a:p>
            <a:r>
              <a:rPr lang="en-US" sz="2400" b="1" dirty="0"/>
              <a:t>Superfast Broadband Can Directly Reduce Churn</a:t>
            </a:r>
          </a:p>
        </p:txBody>
      </p:sp>
    </p:spTree>
    <p:extLst>
      <p:ext uri="{BB962C8B-B14F-4D97-AF65-F5344CB8AC3E}">
        <p14:creationId xmlns:p14="http://schemas.microsoft.com/office/powerpoint/2010/main" val="155270966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New </a:t>
            </a:r>
            <a:r>
              <a:rPr lang="en-US" dirty="0" smtClean="0"/>
              <a:t>Cost Models Required </a:t>
            </a:r>
            <a:br>
              <a:rPr lang="en-US" dirty="0" smtClean="0"/>
            </a:br>
            <a:r>
              <a:rPr lang="en-US" dirty="0" smtClean="0"/>
              <a:t>to Make Voice Profitable</a:t>
            </a:r>
            <a:endParaRPr lang="en-US" dirty="0"/>
          </a:p>
        </p:txBody>
      </p:sp>
      <p:sp>
        <p:nvSpPr>
          <p:cNvPr id="3" name="Slide Number Placeholder 2"/>
          <p:cNvSpPr>
            <a:spLocks noGrp="1"/>
          </p:cNvSpPr>
          <p:nvPr>
            <p:ph type="sldNum" sz="quarter" idx="11"/>
          </p:nvPr>
        </p:nvSpPr>
        <p:spPr/>
        <p:txBody>
          <a:bodyPr/>
          <a:lstStyle/>
          <a:p>
            <a:fld id="{9E635ABF-4905-864E-884F-9C1127E5D3EE}" type="slidenum">
              <a:rPr lang="en-US" smtClean="0"/>
              <a:pPr/>
              <a:t>6</a:t>
            </a:fld>
            <a:endParaRPr lang="en-US" dirty="0"/>
          </a:p>
        </p:txBody>
      </p:sp>
      <p:sp>
        <p:nvSpPr>
          <p:cNvPr id="5" name="Footer Placeholder 4"/>
          <p:cNvSpPr>
            <a:spLocks noGrp="1"/>
          </p:cNvSpPr>
          <p:nvPr>
            <p:ph type="ftr" sz="quarter" idx="13"/>
          </p:nvPr>
        </p:nvSpPr>
        <p:spPr/>
        <p:txBody>
          <a:bodyPr/>
          <a:lstStyle/>
          <a:p>
            <a:r>
              <a:rPr lang="en-US" smtClean="0"/>
              <a:t>© Alianza Inc. All rights reserved.</a:t>
            </a:r>
            <a:endParaRPr lang="en-US" dirty="0" smtClean="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9067" y="2415483"/>
            <a:ext cx="2202180" cy="2590800"/>
          </a:xfrm>
          <a:prstGeom prst="rect">
            <a:avLst/>
          </a:prstGeom>
        </p:spPr>
      </p:pic>
      <p:sp>
        <p:nvSpPr>
          <p:cNvPr id="8" name="Down Arrow 7"/>
          <p:cNvSpPr/>
          <p:nvPr/>
        </p:nvSpPr>
        <p:spPr>
          <a:xfrm>
            <a:off x="7402" y="3183878"/>
            <a:ext cx="1828800" cy="1344658"/>
          </a:xfrm>
          <a:prstGeom prst="downArrow">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000" b="1" dirty="0" smtClean="0">
                <a:solidFill>
                  <a:schemeClr val="tx1"/>
                </a:solidFill>
              </a:rPr>
              <a:t>ARPU</a:t>
            </a:r>
            <a:endParaRPr lang="en-US" sz="2000" b="1" dirty="0">
              <a:solidFill>
                <a:schemeClr val="tx1"/>
              </a:solidFill>
            </a:endParaRPr>
          </a:p>
        </p:txBody>
      </p:sp>
      <p:sp>
        <p:nvSpPr>
          <p:cNvPr id="9" name="Down Arrow 8"/>
          <p:cNvSpPr/>
          <p:nvPr/>
        </p:nvSpPr>
        <p:spPr>
          <a:xfrm>
            <a:off x="4191000" y="2559334"/>
            <a:ext cx="1828800" cy="2699478"/>
          </a:xfrm>
          <a:prstGeom prst="downArrow">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000" b="1" dirty="0" smtClean="0">
                <a:solidFill>
                  <a:schemeClr val="tx1"/>
                </a:solidFill>
              </a:rPr>
              <a:t>Costs</a:t>
            </a:r>
            <a:endParaRPr lang="en-US" sz="2000" b="1" dirty="0">
              <a:solidFill>
                <a:schemeClr val="tx1"/>
              </a:solidFill>
            </a:endParaRPr>
          </a:p>
        </p:txBody>
      </p:sp>
      <p:pic>
        <p:nvPicPr>
          <p:cNvPr id="2050" name="Picture 2" descr="http://www.casgan.com/services/PublishingImages/network-managemen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1377" y="2882058"/>
            <a:ext cx="2519850" cy="188988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5735348" y="2226733"/>
            <a:ext cx="3261883" cy="3258949"/>
          </a:xfrm>
          <a:prstGeom prst="rect">
            <a:avLst/>
          </a:prstGeom>
          <a:noFill/>
        </p:spPr>
        <p:txBody>
          <a:bodyPr wrap="none" lIns="91440" tIns="45720" rIns="91440" bIns="45720">
            <a:prstTxWarp prst="textButton">
              <a:avLst/>
            </a:prstTxWarp>
            <a:spAutoFit/>
            <a:scene3d>
              <a:camera prst="orthographicFront"/>
              <a:lightRig rig="threePt" dir="t"/>
            </a:scene3d>
            <a:sp3d extrusionH="57150">
              <a:bevelT w="38100" h="38100"/>
            </a:sp3d>
          </a:bodyPr>
          <a:lstStyle/>
          <a:p>
            <a:pPr algn="ctr"/>
            <a:r>
              <a:rPr lang="en-US" sz="4400" dirty="0" smtClean="0">
                <a:ln w="0"/>
                <a:solidFill>
                  <a:schemeClr val="accent1"/>
                </a:solidFill>
                <a:effectLst>
                  <a:outerShdw blurRad="60007" dir="1500000" sy="-30000" kx="800400" algn="bl" rotWithShape="0">
                    <a:prstClr val="black">
                      <a:alpha val="20000"/>
                    </a:prstClr>
                  </a:outerShdw>
                </a:effectLst>
              </a:rPr>
              <a:t>Rebuild?</a:t>
            </a:r>
            <a:br>
              <a:rPr lang="en-US" sz="4400" dirty="0" smtClean="0">
                <a:ln w="0"/>
                <a:solidFill>
                  <a:schemeClr val="accent1"/>
                </a:solidFill>
                <a:effectLst>
                  <a:outerShdw blurRad="60007" dir="1500000" sy="-30000" kx="800400" algn="bl" rotWithShape="0">
                    <a:prstClr val="black">
                      <a:alpha val="20000"/>
                    </a:prstClr>
                  </a:outerShdw>
                </a:effectLst>
              </a:rPr>
            </a:br>
            <a:endParaRPr lang="en-US" sz="2000" dirty="0" smtClean="0">
              <a:ln w="0"/>
              <a:solidFill>
                <a:schemeClr val="accent1"/>
              </a:solidFill>
              <a:effectLst>
                <a:outerShdw blurRad="60007" dir="1500000" sy="-30000" kx="800400" algn="bl" rotWithShape="0">
                  <a:prstClr val="black">
                    <a:alpha val="20000"/>
                  </a:prstClr>
                </a:outerShdw>
              </a:effectLst>
            </a:endParaRPr>
          </a:p>
          <a:p>
            <a:pPr algn="ctr"/>
            <a:r>
              <a:rPr lang="en-US" sz="4400" dirty="0" smtClean="0">
                <a:ln w="0"/>
                <a:solidFill>
                  <a:schemeClr val="accent1"/>
                </a:solidFill>
                <a:effectLst>
                  <a:outerShdw blurRad="60007" dir="1500000" sy="-30000" kx="800400" algn="bl" rotWithShape="0">
                    <a:prstClr val="black">
                      <a:alpha val="20000"/>
                    </a:prstClr>
                  </a:outerShdw>
                </a:effectLst>
              </a:rPr>
              <a:t>Outsource?</a:t>
            </a:r>
          </a:p>
        </p:txBody>
      </p:sp>
      <p:sp>
        <p:nvSpPr>
          <p:cNvPr id="6" name="TextBox 5"/>
          <p:cNvSpPr txBox="1"/>
          <p:nvPr/>
        </p:nvSpPr>
        <p:spPr>
          <a:xfrm>
            <a:off x="1185217" y="1090034"/>
            <a:ext cx="2849880" cy="510778"/>
          </a:xfrm>
          <a:prstGeom prst="round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2400" b="1" dirty="0" smtClean="0"/>
              <a:t>Revenue</a:t>
            </a:r>
          </a:p>
        </p:txBody>
      </p:sp>
      <p:sp>
        <p:nvSpPr>
          <p:cNvPr id="12" name="TextBox 11"/>
          <p:cNvSpPr txBox="1"/>
          <p:nvPr/>
        </p:nvSpPr>
        <p:spPr>
          <a:xfrm>
            <a:off x="5846362" y="1090034"/>
            <a:ext cx="2849880" cy="510778"/>
          </a:xfrm>
          <a:prstGeom prst="round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2400" b="1" dirty="0" smtClean="0"/>
              <a:t>Network</a:t>
            </a:r>
          </a:p>
        </p:txBody>
      </p:sp>
    </p:spTree>
    <p:extLst>
      <p:ext uri="{BB962C8B-B14F-4D97-AF65-F5344CB8AC3E}">
        <p14:creationId xmlns:p14="http://schemas.microsoft.com/office/powerpoint/2010/main" val="21176219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World Has Turned to the Cloud</a:t>
            </a:r>
            <a:endParaRPr lang="en-US" dirty="0"/>
          </a:p>
        </p:txBody>
      </p:sp>
      <p:sp>
        <p:nvSpPr>
          <p:cNvPr id="3" name="Slide Number Placeholder 2"/>
          <p:cNvSpPr>
            <a:spLocks noGrp="1"/>
          </p:cNvSpPr>
          <p:nvPr>
            <p:ph type="sldNum" sz="quarter" idx="10"/>
          </p:nvPr>
        </p:nvSpPr>
        <p:spPr/>
        <p:txBody>
          <a:bodyPr/>
          <a:lstStyle/>
          <a:p>
            <a:fld id="{9E635ABF-4905-864E-884F-9C1127E5D3EE}" type="slidenum">
              <a:rPr lang="en-US" smtClean="0"/>
              <a:pPr/>
              <a:t>7</a:t>
            </a:fld>
            <a:endParaRPr lang="en-US" dirty="0"/>
          </a:p>
        </p:txBody>
      </p:sp>
      <p:sp>
        <p:nvSpPr>
          <p:cNvPr id="7" name="Text Placeholder 6"/>
          <p:cNvSpPr>
            <a:spLocks noGrp="1"/>
          </p:cNvSpPr>
          <p:nvPr>
            <p:ph type="body" sz="quarter" idx="11"/>
          </p:nvPr>
        </p:nvSpPr>
        <p:spPr>
          <a:xfrm>
            <a:off x="600501" y="3903260"/>
            <a:ext cx="8162499" cy="2406100"/>
          </a:xfrm>
        </p:spPr>
        <p:txBody>
          <a:bodyPr>
            <a:normAutofit fontScale="85000" lnSpcReduction="20000"/>
          </a:bodyPr>
          <a:lstStyle/>
          <a:p>
            <a:r>
              <a:rPr lang="en-US" b="1" dirty="0" smtClean="0"/>
              <a:t>Consumer and business applications dominate</a:t>
            </a:r>
          </a:p>
          <a:p>
            <a:pPr lvl="1"/>
            <a:r>
              <a:rPr lang="en-US" dirty="0" smtClean="0"/>
              <a:t>SaaS</a:t>
            </a:r>
          </a:p>
          <a:p>
            <a:pPr lvl="1"/>
            <a:r>
              <a:rPr lang="en-US" dirty="0" err="1" smtClean="0"/>
              <a:t>IaaS</a:t>
            </a:r>
            <a:endParaRPr lang="en-US" dirty="0" smtClean="0"/>
          </a:p>
          <a:p>
            <a:pPr lvl="1"/>
            <a:r>
              <a:rPr lang="en-US" dirty="0" err="1" smtClean="0"/>
              <a:t>PaaS</a:t>
            </a:r>
            <a:endParaRPr lang="en-US" dirty="0" smtClean="0"/>
          </a:p>
          <a:p>
            <a:endParaRPr lang="en-US" b="1" dirty="0"/>
          </a:p>
          <a:p>
            <a:r>
              <a:rPr lang="en-US" b="1" dirty="0" smtClean="0"/>
              <a:t>Voice applications limited </a:t>
            </a:r>
          </a:p>
          <a:p>
            <a:pPr lvl="1"/>
            <a:r>
              <a:rPr lang="en-US" dirty="0" smtClean="0"/>
              <a:t>Hosted services </a:t>
            </a:r>
          </a:p>
          <a:p>
            <a:pPr lvl="1"/>
            <a:r>
              <a:rPr lang="en-US" dirty="0" smtClean="0"/>
              <a:t>Infrastructure evolution (NFV)</a:t>
            </a:r>
          </a:p>
          <a:p>
            <a:endParaRPr lang="en-US" b="1" dirty="0"/>
          </a:p>
          <a:p>
            <a:endParaRPr lang="en-US" dirty="0"/>
          </a:p>
        </p:txBody>
      </p:sp>
      <p:sp>
        <p:nvSpPr>
          <p:cNvPr id="5" name="Footer Placeholder 4"/>
          <p:cNvSpPr>
            <a:spLocks noGrp="1"/>
          </p:cNvSpPr>
          <p:nvPr>
            <p:ph type="ftr" sz="quarter" idx="12"/>
          </p:nvPr>
        </p:nvSpPr>
        <p:spPr/>
        <p:txBody>
          <a:bodyPr/>
          <a:lstStyle/>
          <a:p>
            <a:r>
              <a:rPr lang="en-US" smtClean="0"/>
              <a:t>© Alianza Inc. All rights reserved.</a:t>
            </a:r>
            <a:endParaRPr lang="en-US" dirty="0" smtClean="0"/>
          </a:p>
        </p:txBody>
      </p:sp>
      <p:pic>
        <p:nvPicPr>
          <p:cNvPr id="2050" name="Picture 2" descr="http://www.servercloudcanada.com/images/impact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2300" y="1033996"/>
            <a:ext cx="5391939" cy="2566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26139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ounded Rectangle 55"/>
          <p:cNvSpPr/>
          <p:nvPr/>
        </p:nvSpPr>
        <p:spPr bwMode="auto">
          <a:xfrm>
            <a:off x="5750958" y="1256073"/>
            <a:ext cx="3053677" cy="1768734"/>
          </a:xfrm>
          <a:prstGeom prst="roundRect">
            <a:avLst/>
          </a:prstGeom>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noFill/>
                </a:ln>
                <a:solidFill>
                  <a:schemeClr val="bg1"/>
                </a:solidFill>
                <a:effectLst/>
                <a:latin typeface="Calibri" panose="020F0502020204030204" pitchFamily="34" charset="0"/>
                <a:ea typeface="ＭＳ Ｐゴシック" charset="0"/>
              </a:rPr>
              <a:t>Cloud</a:t>
            </a:r>
            <a:r>
              <a:rPr kumimoji="0" lang="en-US" b="1" i="0" u="none" strike="noStrike" cap="none" normalizeH="0" dirty="0" smtClean="0">
                <a:ln>
                  <a:noFill/>
                </a:ln>
                <a:solidFill>
                  <a:schemeClr val="bg1"/>
                </a:solidFill>
                <a:effectLst/>
                <a:latin typeface="Calibri" panose="020F0502020204030204" pitchFamily="34" charset="0"/>
                <a:ea typeface="ＭＳ Ｐゴシック" charset="0"/>
              </a:rPr>
              <a:t> Voice Platform</a:t>
            </a:r>
            <a:endParaRPr kumimoji="0" lang="en-US" b="1" i="0" u="none" strike="noStrike" cap="none" normalizeH="0" baseline="0" dirty="0" smtClean="0">
              <a:ln>
                <a:noFill/>
              </a:ln>
              <a:solidFill>
                <a:schemeClr val="bg1"/>
              </a:solidFill>
              <a:effectLst/>
              <a:latin typeface="Calibri" panose="020F0502020204030204" pitchFamily="34" charset="0"/>
              <a:ea typeface="ＭＳ Ｐゴシック" charset="0"/>
            </a:endParaRPr>
          </a:p>
          <a:p>
            <a:pPr marL="227013" marR="0" indent="-227013" defTabSz="914400" rtl="0" eaLnBrk="1" fontAlgn="base" latinLnBrk="0" hangingPunct="1">
              <a:lnSpc>
                <a:spcPct val="100000"/>
              </a:lnSpc>
              <a:spcBef>
                <a:spcPct val="0"/>
              </a:spcBef>
              <a:spcAft>
                <a:spcPct val="0"/>
              </a:spcAft>
              <a:buClrTx/>
              <a:buSzTx/>
              <a:buFont typeface="Arial" panose="020B0604020202020204" pitchFamily="34" charset="0"/>
              <a:buChar char="•"/>
              <a:tabLst/>
            </a:pPr>
            <a:endParaRPr kumimoji="0" lang="en-US" sz="1600" b="0" i="0" u="none" strike="noStrike" cap="none" normalizeH="0" baseline="0" dirty="0" smtClean="0">
              <a:ln>
                <a:noFill/>
              </a:ln>
              <a:solidFill>
                <a:schemeClr val="bg1"/>
              </a:solidFill>
              <a:effectLst/>
              <a:latin typeface="Calibri" panose="020F0502020204030204" pitchFamily="34" charset="0"/>
              <a:ea typeface="ＭＳ Ｐゴシック" charset="0"/>
            </a:endParaRPr>
          </a:p>
          <a:p>
            <a:pPr marL="227013" marR="0" indent="-227013"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sz="1800" b="0" i="0" u="none" strike="noStrike" cap="none" normalizeH="0" baseline="0" dirty="0" smtClean="0">
                <a:ln>
                  <a:noFill/>
                </a:ln>
                <a:solidFill>
                  <a:schemeClr val="bg1"/>
                </a:solidFill>
                <a:effectLst/>
                <a:latin typeface="Calibri" panose="020F0502020204030204" pitchFamily="34" charset="0"/>
                <a:ea typeface="ＭＳ Ｐゴシック" charset="0"/>
              </a:rPr>
              <a:t>Turnkey voice network</a:t>
            </a:r>
          </a:p>
          <a:p>
            <a:pPr marL="227013" indent="-227013" defTabSz="914400" fontAlgn="base">
              <a:spcBef>
                <a:spcPct val="0"/>
              </a:spcBef>
              <a:spcAft>
                <a:spcPct val="0"/>
              </a:spcAft>
              <a:buFont typeface="Arial" panose="020B0604020202020204" pitchFamily="34" charset="0"/>
              <a:buChar char="•"/>
            </a:pPr>
            <a:r>
              <a:rPr lang="en-US" dirty="0" smtClean="0">
                <a:solidFill>
                  <a:schemeClr val="bg1"/>
                </a:solidFill>
                <a:latin typeface="Calibri" panose="020F0502020204030204" pitchFamily="34" charset="0"/>
                <a:ea typeface="ＭＳ Ｐゴシック" charset="0"/>
              </a:rPr>
              <a:t>End-user features </a:t>
            </a:r>
          </a:p>
          <a:p>
            <a:pPr marL="227013" indent="-227013" defTabSz="914400" fontAlgn="base">
              <a:spcBef>
                <a:spcPct val="0"/>
              </a:spcBef>
              <a:spcAft>
                <a:spcPct val="0"/>
              </a:spcAft>
              <a:buFont typeface="Arial" panose="020B0604020202020204" pitchFamily="34" charset="0"/>
              <a:buChar char="•"/>
            </a:pPr>
            <a:r>
              <a:rPr lang="en-US" dirty="0" smtClean="0">
                <a:solidFill>
                  <a:schemeClr val="bg1"/>
                </a:solidFill>
                <a:latin typeface="Calibri" panose="020F0502020204030204" pitchFamily="34" charset="0"/>
                <a:ea typeface="ＭＳ Ｐゴシック" charset="0"/>
              </a:rPr>
              <a:t>Integrated management</a:t>
            </a:r>
            <a:endParaRPr lang="en-US" dirty="0">
              <a:solidFill>
                <a:schemeClr val="bg1"/>
              </a:solidFill>
              <a:latin typeface="Calibri" panose="020F0502020204030204" pitchFamily="34" charset="0"/>
              <a:ea typeface="ＭＳ Ｐゴシック" charset="0"/>
            </a:endParaRPr>
          </a:p>
          <a:p>
            <a:pPr marL="227013" marR="0" indent="-227013"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lang="en-US" dirty="0" smtClean="0">
                <a:solidFill>
                  <a:schemeClr val="bg1"/>
                </a:solidFill>
                <a:latin typeface="Calibri" panose="020F0502020204030204" pitchFamily="34" charset="0"/>
                <a:ea typeface="ＭＳ Ｐゴシック" charset="0"/>
              </a:rPr>
              <a:t>Network operations</a:t>
            </a:r>
          </a:p>
        </p:txBody>
      </p:sp>
      <p:sp>
        <p:nvSpPr>
          <p:cNvPr id="57" name="Rounded Rectangle 56"/>
          <p:cNvSpPr/>
          <p:nvPr/>
        </p:nvSpPr>
        <p:spPr bwMode="auto">
          <a:xfrm>
            <a:off x="79246" y="1369549"/>
            <a:ext cx="2027566" cy="2699159"/>
          </a:xfrm>
          <a:prstGeom prst="roundRect">
            <a:avLst/>
          </a:prstGeom>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800" b="1" dirty="0" smtClean="0">
                <a:solidFill>
                  <a:schemeClr val="tx1"/>
                </a:solidFill>
                <a:latin typeface="Calibri" panose="020F0502020204030204" pitchFamily="34" charset="0"/>
                <a:ea typeface="ＭＳ Ｐゴシック" charset="0"/>
              </a:rPr>
              <a:t>Wholesale Carriers</a:t>
            </a:r>
          </a:p>
          <a:p>
            <a:pPr marL="0" marR="0" indent="0" algn="ctr" defTabSz="914400" rtl="0" eaLnBrk="1" fontAlgn="base" latinLnBrk="0" hangingPunct="1">
              <a:lnSpc>
                <a:spcPct val="100000"/>
              </a:lnSpc>
              <a:spcBef>
                <a:spcPct val="0"/>
              </a:spcBef>
              <a:spcAft>
                <a:spcPct val="0"/>
              </a:spcAft>
              <a:buClrTx/>
              <a:buSzTx/>
              <a:buFontTx/>
              <a:buNone/>
              <a:tabLst/>
            </a:pPr>
            <a:endParaRPr lang="en-US" sz="1400" b="1" dirty="0" smtClean="0">
              <a:solidFill>
                <a:schemeClr val="tx1"/>
              </a:solidFill>
              <a:latin typeface="Calibri" panose="020F0502020204030204" pitchFamily="34" charset="0"/>
              <a:ea typeface="ＭＳ Ｐゴシック" charset="0"/>
            </a:endParaRPr>
          </a:p>
          <a:p>
            <a:pPr marL="227013" marR="0" indent="-227013"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lang="en-US" sz="1800" dirty="0" smtClean="0">
                <a:solidFill>
                  <a:schemeClr val="tx1"/>
                </a:solidFill>
                <a:latin typeface="Calibri" panose="020F0502020204030204" pitchFamily="34" charset="0"/>
                <a:ea typeface="ＭＳ Ｐゴシック" charset="0"/>
              </a:rPr>
              <a:t>Off-net origination &amp; termination</a:t>
            </a:r>
          </a:p>
          <a:p>
            <a:pPr marL="227013" marR="0" indent="-227013"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sz="1800" b="0" i="0" u="none" strike="noStrike" cap="none" normalizeH="0" baseline="0" dirty="0" smtClean="0">
                <a:ln>
                  <a:noFill/>
                </a:ln>
                <a:solidFill>
                  <a:schemeClr val="tx1"/>
                </a:solidFill>
                <a:effectLst/>
                <a:latin typeface="Calibri" panose="020F0502020204030204" pitchFamily="34" charset="0"/>
                <a:ea typeface="ＭＳ Ｐゴシック" charset="0"/>
              </a:rPr>
              <a:t>PSTN connections</a:t>
            </a:r>
          </a:p>
          <a:p>
            <a:pPr marL="227013" marR="0" indent="-227013"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lang="en-US" sz="1800" dirty="0" smtClean="0">
                <a:solidFill>
                  <a:schemeClr val="tx1"/>
                </a:solidFill>
                <a:latin typeface="Calibri" panose="020F0502020204030204" pitchFamily="34" charset="0"/>
                <a:ea typeface="ＭＳ Ｐゴシック" charset="0"/>
              </a:rPr>
              <a:t>CLEC services</a:t>
            </a:r>
            <a:endParaRPr kumimoji="0" lang="en-US" sz="1800" b="0" i="0" u="none" strike="noStrike" cap="none" normalizeH="0" baseline="0" dirty="0">
              <a:ln>
                <a:noFill/>
              </a:ln>
              <a:solidFill>
                <a:schemeClr val="tx1"/>
              </a:solidFill>
              <a:effectLst/>
              <a:latin typeface="Calibri" panose="020F0502020204030204" pitchFamily="34" charset="0"/>
              <a:ea typeface="ＭＳ Ｐゴシック" charset="0"/>
            </a:endParaRPr>
          </a:p>
        </p:txBody>
      </p:sp>
      <p:sp>
        <p:nvSpPr>
          <p:cNvPr id="3" name="Title 2"/>
          <p:cNvSpPr>
            <a:spLocks noGrp="1"/>
          </p:cNvSpPr>
          <p:nvPr>
            <p:ph type="title"/>
          </p:nvPr>
        </p:nvSpPr>
        <p:spPr/>
        <p:txBody>
          <a:bodyPr/>
          <a:lstStyle/>
          <a:p>
            <a:pPr lvl="0">
              <a:defRPr/>
            </a:pPr>
            <a:r>
              <a:rPr lang="en-US" altLang="ja-JP" sz="2800" dirty="0">
                <a:latin typeface="Calibri" panose="020F0502020204030204" pitchFamily="34" charset="0"/>
                <a:ea typeface="ＭＳ Ｐゴシック" panose="020B0600070205080204" pitchFamily="34" charset="-128"/>
              </a:rPr>
              <a:t>Solution: </a:t>
            </a:r>
            <a:r>
              <a:rPr lang="en-US" sz="2800" dirty="0" smtClean="0">
                <a:latin typeface="Calibri" panose="020F0502020204030204" pitchFamily="34" charset="0"/>
              </a:rPr>
              <a:t>Cloud </a:t>
            </a:r>
            <a:r>
              <a:rPr lang="en-US" sz="2800" dirty="0">
                <a:latin typeface="Calibri" panose="020F0502020204030204" pitchFamily="34" charset="0"/>
              </a:rPr>
              <a:t>Voice Platform</a:t>
            </a:r>
          </a:p>
        </p:txBody>
      </p:sp>
      <p:sp>
        <p:nvSpPr>
          <p:cNvPr id="2" name="Slide Number Placeholder 1"/>
          <p:cNvSpPr>
            <a:spLocks noGrp="1"/>
          </p:cNvSpPr>
          <p:nvPr>
            <p:ph type="sldNum" sz="quarter" idx="10"/>
          </p:nvPr>
        </p:nvSpPr>
        <p:spPr/>
        <p:txBody>
          <a:bodyPr/>
          <a:lstStyle/>
          <a:p>
            <a:fld id="{C15795BB-61F6-47BB-A1A7-60ADF412B636}" type="slidenum">
              <a:rPr lang="en-US" smtClean="0"/>
              <a:pPr/>
              <a:t>8</a:t>
            </a:fld>
            <a:endParaRPr lang="en-US"/>
          </a:p>
        </p:txBody>
      </p:sp>
      <p:cxnSp>
        <p:nvCxnSpPr>
          <p:cNvPr id="11" name="Straight Connector 10"/>
          <p:cNvCxnSpPr/>
          <p:nvPr/>
        </p:nvCxnSpPr>
        <p:spPr bwMode="auto">
          <a:xfrm flipH="1">
            <a:off x="2476962" y="3463238"/>
            <a:ext cx="1055098" cy="1305480"/>
          </a:xfrm>
          <a:prstGeom prst="line">
            <a:avLst/>
          </a:prstGeom>
          <a:noFill/>
          <a:ln w="31750">
            <a:solidFill>
              <a:schemeClr val="accent2"/>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18" name="Straight Connector 17"/>
          <p:cNvCxnSpPr/>
          <p:nvPr/>
        </p:nvCxnSpPr>
        <p:spPr bwMode="auto">
          <a:xfrm flipH="1">
            <a:off x="3893551" y="3435847"/>
            <a:ext cx="172599" cy="1346552"/>
          </a:xfrm>
          <a:prstGeom prst="line">
            <a:avLst/>
          </a:prstGeom>
          <a:noFill/>
          <a:ln w="31750">
            <a:solidFill>
              <a:schemeClr val="accent2"/>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2" name="Straight Connector 21"/>
          <p:cNvCxnSpPr/>
          <p:nvPr/>
        </p:nvCxnSpPr>
        <p:spPr bwMode="auto">
          <a:xfrm>
            <a:off x="5090084" y="3435847"/>
            <a:ext cx="327404" cy="1363978"/>
          </a:xfrm>
          <a:prstGeom prst="line">
            <a:avLst/>
          </a:prstGeom>
          <a:noFill/>
          <a:ln w="31750">
            <a:solidFill>
              <a:schemeClr val="accent2"/>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8" name="Straight Connector 27"/>
          <p:cNvCxnSpPr/>
          <p:nvPr/>
        </p:nvCxnSpPr>
        <p:spPr bwMode="auto">
          <a:xfrm flipH="1">
            <a:off x="2260257" y="3100720"/>
            <a:ext cx="1327479" cy="0"/>
          </a:xfrm>
          <a:prstGeom prst="line">
            <a:avLst/>
          </a:prstGeom>
          <a:noFill/>
          <a:ln w="31750">
            <a:solidFill>
              <a:schemeClr val="accent2"/>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pic>
        <p:nvPicPr>
          <p:cNvPr id="31" name="Picture 30" descr="Gray Clou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1315" y="2572589"/>
            <a:ext cx="1560990" cy="974883"/>
          </a:xfrm>
          <a:prstGeom prst="rect">
            <a:avLst/>
          </a:prstGeom>
        </p:spPr>
      </p:pic>
      <p:sp>
        <p:nvSpPr>
          <p:cNvPr id="32" name="TextBox 31"/>
          <p:cNvSpPr txBox="1"/>
          <p:nvPr/>
        </p:nvSpPr>
        <p:spPr>
          <a:xfrm>
            <a:off x="1922693" y="2808332"/>
            <a:ext cx="1001303" cy="584775"/>
          </a:xfrm>
          <a:prstGeom prst="rect">
            <a:avLst/>
          </a:prstGeom>
          <a:noFill/>
        </p:spPr>
        <p:txBody>
          <a:bodyPr wrap="square" rtlCol="0">
            <a:spAutoFit/>
          </a:bodyPr>
          <a:lstStyle/>
          <a:p>
            <a:pPr algn="ctr"/>
            <a:r>
              <a:rPr lang="en-US" sz="1600" b="1" dirty="0" smtClean="0">
                <a:latin typeface="Calibri" panose="020F0502020204030204" pitchFamily="34" charset="0"/>
              </a:rPr>
              <a:t>Carrier partners</a:t>
            </a:r>
            <a:endParaRPr lang="en-US" sz="1600" b="1" dirty="0">
              <a:latin typeface="Calibri" panose="020F0502020204030204" pitchFamily="34" charset="0"/>
            </a:endParaRPr>
          </a:p>
        </p:txBody>
      </p:sp>
      <p:pic>
        <p:nvPicPr>
          <p:cNvPr id="43" name="Picture 5"/>
          <p:cNvPicPr>
            <a:picLocks noChangeAspect="1" noChangeArrowheads="1"/>
          </p:cNvPicPr>
          <p:nvPr/>
        </p:nvPicPr>
        <p:blipFill>
          <a:blip r:embed="rId4" cstate="print"/>
          <a:srcRect/>
          <a:stretch>
            <a:fillRect/>
          </a:stretch>
        </p:blipFill>
        <p:spPr bwMode="auto">
          <a:xfrm>
            <a:off x="6377122" y="5610210"/>
            <a:ext cx="758221" cy="400522"/>
          </a:xfrm>
          <a:prstGeom prst="rect">
            <a:avLst/>
          </a:prstGeom>
          <a:noFill/>
          <a:ln w="9525">
            <a:noFill/>
            <a:miter lim="800000"/>
            <a:headEnd/>
            <a:tailEnd/>
          </a:ln>
          <a:effectLst/>
        </p:spPr>
      </p:pic>
      <p:pic>
        <p:nvPicPr>
          <p:cNvPr id="44" name="Picture 10"/>
          <p:cNvPicPr>
            <a:picLocks noChangeAspect="1" noChangeArrowheads="1"/>
          </p:cNvPicPr>
          <p:nvPr/>
        </p:nvPicPr>
        <p:blipFill>
          <a:blip r:embed="rId5" cstate="print"/>
          <a:srcRect/>
          <a:stretch>
            <a:fillRect/>
          </a:stretch>
        </p:blipFill>
        <p:spPr bwMode="auto">
          <a:xfrm>
            <a:off x="4012105" y="5575548"/>
            <a:ext cx="654567" cy="500649"/>
          </a:xfrm>
          <a:prstGeom prst="rect">
            <a:avLst/>
          </a:prstGeom>
          <a:noFill/>
          <a:ln w="9525">
            <a:noFill/>
            <a:miter lim="800000"/>
            <a:headEnd/>
            <a:tailEnd/>
          </a:ln>
          <a:effectLst/>
        </p:spPr>
      </p:pic>
      <p:pic>
        <p:nvPicPr>
          <p:cNvPr id="45" name="Picture 14"/>
          <p:cNvPicPr>
            <a:picLocks noChangeAspect="1" noChangeArrowheads="1"/>
          </p:cNvPicPr>
          <p:nvPr/>
        </p:nvPicPr>
        <p:blipFill>
          <a:blip r:embed="rId6" cstate="print"/>
          <a:srcRect/>
          <a:stretch>
            <a:fillRect/>
          </a:stretch>
        </p:blipFill>
        <p:spPr bwMode="auto">
          <a:xfrm>
            <a:off x="5044827" y="5644627"/>
            <a:ext cx="839839" cy="402538"/>
          </a:xfrm>
          <a:prstGeom prst="rect">
            <a:avLst/>
          </a:prstGeom>
          <a:noFill/>
          <a:ln w="9525">
            <a:noFill/>
            <a:miter lim="800000"/>
            <a:headEnd/>
            <a:tailEnd/>
          </a:ln>
          <a:effectLst/>
        </p:spPr>
      </p:pic>
      <p:pic>
        <p:nvPicPr>
          <p:cNvPr id="46" name="Picture 45" descr="Smartphone Icon.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64357" y="5524721"/>
            <a:ext cx="417727" cy="571500"/>
          </a:xfrm>
          <a:prstGeom prst="rect">
            <a:avLst/>
          </a:prstGeom>
        </p:spPr>
      </p:pic>
      <p:pic>
        <p:nvPicPr>
          <p:cNvPr id="47" name="Picture 46" descr="Tablet Icon.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74539" y="5575233"/>
            <a:ext cx="430811" cy="482667"/>
          </a:xfrm>
          <a:prstGeom prst="rect">
            <a:avLst/>
          </a:prstGeom>
        </p:spPr>
      </p:pic>
      <p:cxnSp>
        <p:nvCxnSpPr>
          <p:cNvPr id="52" name="Straight Connector 51"/>
          <p:cNvCxnSpPr/>
          <p:nvPr/>
        </p:nvCxnSpPr>
        <p:spPr bwMode="auto">
          <a:xfrm>
            <a:off x="5577343" y="3194806"/>
            <a:ext cx="734308" cy="1016677"/>
          </a:xfrm>
          <a:prstGeom prst="line">
            <a:avLst/>
          </a:prstGeom>
          <a:noFill/>
          <a:ln w="31750">
            <a:solidFill>
              <a:schemeClr val="accent2"/>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grpSp>
        <p:nvGrpSpPr>
          <p:cNvPr id="27" name="Group 26"/>
          <p:cNvGrpSpPr/>
          <p:nvPr/>
        </p:nvGrpSpPr>
        <p:grpSpPr>
          <a:xfrm>
            <a:off x="3193841" y="1934560"/>
            <a:ext cx="2756319" cy="1721400"/>
            <a:chOff x="3473100" y="1724089"/>
            <a:chExt cx="1879784" cy="1173979"/>
          </a:xfrm>
        </p:grpSpPr>
        <p:pic>
          <p:nvPicPr>
            <p:cNvPr id="25" name="Picture 24" descr="Blue cloud.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73100" y="1724089"/>
              <a:ext cx="1879784" cy="1173979"/>
            </a:xfrm>
            <a:prstGeom prst="rect">
              <a:avLst/>
            </a:prstGeom>
          </p:spPr>
        </p:pic>
        <p:pic>
          <p:nvPicPr>
            <p:cNvPr id="26" name="Picture 25" descr="Alianza_White.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16727" y="1911929"/>
              <a:ext cx="712659" cy="282213"/>
            </a:xfrm>
            <a:prstGeom prst="rect">
              <a:avLst/>
            </a:prstGeom>
          </p:spPr>
        </p:pic>
      </p:grpSp>
      <p:sp>
        <p:nvSpPr>
          <p:cNvPr id="8" name="Rounded Rectangle 7"/>
          <p:cNvSpPr/>
          <p:nvPr/>
        </p:nvSpPr>
        <p:spPr bwMode="auto">
          <a:xfrm>
            <a:off x="1740085" y="4190374"/>
            <a:ext cx="1257885" cy="1212681"/>
          </a:xfrm>
          <a:prstGeom prst="roundRect">
            <a:avLst/>
          </a:prstGeom>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style>
          <a:lnRef idx="2">
            <a:schemeClr val="dk1"/>
          </a:lnRef>
          <a:fillRef idx="1">
            <a:schemeClr val="lt1"/>
          </a:fillRef>
          <a:effectRef idx="0">
            <a:schemeClr val="dk1"/>
          </a:effectRef>
          <a:fontRef idx="minor">
            <a:schemeClr val="dk1"/>
          </a:fontRef>
        </p:style>
        <p:txBody>
          <a:bodyPr vert="vert270" wrap="square" lIns="0" tIns="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Calibri" panose="020F0502020204030204" pitchFamily="34" charset="0"/>
                <a:ea typeface="ＭＳ Ｐゴシック" charset="0"/>
              </a:rPr>
              <a:t>MNO</a:t>
            </a:r>
            <a:endParaRPr kumimoji="0" lang="en-US" sz="2000" b="1" i="0" u="none" strike="noStrike" cap="none" normalizeH="0" baseline="0" dirty="0">
              <a:ln>
                <a:noFill/>
              </a:ln>
              <a:solidFill>
                <a:schemeClr val="tx1"/>
              </a:solidFill>
              <a:effectLst/>
              <a:latin typeface="Calibri" panose="020F0502020204030204" pitchFamily="34" charset="0"/>
              <a:ea typeface="ＭＳ Ｐゴシック" charset="0"/>
            </a:endParaRPr>
          </a:p>
        </p:txBody>
      </p:sp>
      <p:pic>
        <p:nvPicPr>
          <p:cNvPr id="33" name="Picture 32" descr="Radio Tower icon.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16373" y="4656579"/>
            <a:ext cx="593584" cy="740620"/>
          </a:xfrm>
          <a:prstGeom prst="rect">
            <a:avLst/>
          </a:prstGeom>
        </p:spPr>
      </p:pic>
      <p:sp>
        <p:nvSpPr>
          <p:cNvPr id="34" name="Rounded Rectangle 33"/>
          <p:cNvSpPr/>
          <p:nvPr/>
        </p:nvSpPr>
        <p:spPr bwMode="auto">
          <a:xfrm>
            <a:off x="3217220" y="4180896"/>
            <a:ext cx="1257885" cy="1212681"/>
          </a:xfrm>
          <a:prstGeom prst="roundRect">
            <a:avLst/>
          </a:prstGeom>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style>
          <a:lnRef idx="2">
            <a:schemeClr val="dk1"/>
          </a:lnRef>
          <a:fillRef idx="1">
            <a:schemeClr val="lt1"/>
          </a:fillRef>
          <a:effectRef idx="0">
            <a:schemeClr val="dk1"/>
          </a:effectRef>
          <a:fontRef idx="minor">
            <a:schemeClr val="dk1"/>
          </a:fontRef>
        </p:style>
        <p:txBody>
          <a:bodyPr vert="vert270" wrap="square" lIns="0" tIns="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b="1" dirty="0" smtClean="0">
                <a:solidFill>
                  <a:schemeClr val="tx1"/>
                </a:solidFill>
                <a:latin typeface="Calibri" panose="020F0502020204030204" pitchFamily="34" charset="0"/>
                <a:ea typeface="ＭＳ Ｐゴシック" charset="0"/>
              </a:rPr>
              <a:t>WISP</a:t>
            </a:r>
            <a:endParaRPr kumimoji="0" lang="en-US" sz="2000" b="1" i="0" u="none" strike="noStrike" cap="none" normalizeH="0" baseline="0" dirty="0">
              <a:ln>
                <a:noFill/>
              </a:ln>
              <a:solidFill>
                <a:schemeClr val="tx1"/>
              </a:solidFill>
              <a:effectLst/>
              <a:latin typeface="Calibri" panose="020F0502020204030204" pitchFamily="34" charset="0"/>
              <a:ea typeface="ＭＳ Ｐゴシック" charset="0"/>
            </a:endParaRPr>
          </a:p>
        </p:txBody>
      </p:sp>
      <p:pic>
        <p:nvPicPr>
          <p:cNvPr id="36" name="Picture 35" descr="Radio Tower icon.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593508" y="4647101"/>
            <a:ext cx="593584" cy="740620"/>
          </a:xfrm>
          <a:prstGeom prst="rect">
            <a:avLst/>
          </a:prstGeom>
        </p:spPr>
      </p:pic>
      <p:sp>
        <p:nvSpPr>
          <p:cNvPr id="37" name="Rounded Rectangle 36"/>
          <p:cNvSpPr/>
          <p:nvPr/>
        </p:nvSpPr>
        <p:spPr bwMode="auto">
          <a:xfrm>
            <a:off x="4721182" y="4190374"/>
            <a:ext cx="1257885" cy="1212681"/>
          </a:xfrm>
          <a:prstGeom prst="roundRect">
            <a:avLst/>
          </a:prstGeom>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style>
          <a:lnRef idx="2">
            <a:schemeClr val="dk1"/>
          </a:lnRef>
          <a:fillRef idx="1">
            <a:schemeClr val="lt1"/>
          </a:fillRef>
          <a:effectRef idx="0">
            <a:schemeClr val="dk1"/>
          </a:effectRef>
          <a:fontRef idx="minor">
            <a:schemeClr val="dk1"/>
          </a:fontRef>
        </p:style>
        <p:txBody>
          <a:bodyPr vert="vert270" wrap="square" lIns="0" tIns="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b="1" dirty="0" smtClean="0">
                <a:solidFill>
                  <a:schemeClr val="tx1"/>
                </a:solidFill>
                <a:latin typeface="Calibri" panose="020F0502020204030204" pitchFamily="34" charset="0"/>
                <a:ea typeface="ＭＳ Ｐゴシック" charset="0"/>
              </a:rPr>
              <a:t>Telco</a:t>
            </a:r>
            <a:endParaRPr kumimoji="0" lang="en-US" sz="2000" b="1" i="0" u="none" strike="noStrike" cap="none" normalizeH="0" baseline="0" dirty="0">
              <a:ln>
                <a:noFill/>
              </a:ln>
              <a:solidFill>
                <a:schemeClr val="tx1"/>
              </a:solidFill>
              <a:effectLst/>
              <a:latin typeface="Calibri" panose="020F0502020204030204" pitchFamily="34" charset="0"/>
              <a:ea typeface="ＭＳ Ｐゴシック" charset="0"/>
            </a:endParaRPr>
          </a:p>
        </p:txBody>
      </p:sp>
      <p:sp>
        <p:nvSpPr>
          <p:cNvPr id="40" name="Rounded Rectangle 39"/>
          <p:cNvSpPr/>
          <p:nvPr/>
        </p:nvSpPr>
        <p:spPr bwMode="auto">
          <a:xfrm>
            <a:off x="6146031" y="4184518"/>
            <a:ext cx="1257885" cy="1212681"/>
          </a:xfrm>
          <a:prstGeom prst="roundRect">
            <a:avLst/>
          </a:prstGeom>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style>
          <a:lnRef idx="2">
            <a:schemeClr val="dk1"/>
          </a:lnRef>
          <a:fillRef idx="1">
            <a:schemeClr val="lt1"/>
          </a:fillRef>
          <a:effectRef idx="0">
            <a:schemeClr val="dk1"/>
          </a:effectRef>
          <a:fontRef idx="minor">
            <a:schemeClr val="dk1"/>
          </a:fontRef>
        </p:style>
        <p:txBody>
          <a:bodyPr vert="vert270" wrap="square" lIns="0" tIns="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b="1" dirty="0" smtClean="0">
                <a:solidFill>
                  <a:schemeClr val="tx1"/>
                </a:solidFill>
                <a:latin typeface="Calibri" panose="020F0502020204030204" pitchFamily="34" charset="0"/>
                <a:ea typeface="ＭＳ Ｐゴシック" charset="0"/>
              </a:rPr>
              <a:t>Cable</a:t>
            </a:r>
            <a:endParaRPr kumimoji="0" lang="en-US" sz="2000" b="1" i="0" u="none" strike="noStrike" cap="none" normalizeH="0" baseline="0" dirty="0">
              <a:ln>
                <a:noFill/>
              </a:ln>
              <a:solidFill>
                <a:schemeClr val="tx1"/>
              </a:solidFill>
              <a:effectLst/>
              <a:latin typeface="Calibri" panose="020F0502020204030204" pitchFamily="34" charset="0"/>
              <a:ea typeface="ＭＳ Ｐゴシック" charset="0"/>
            </a:endParaRPr>
          </a:p>
        </p:txBody>
      </p:sp>
      <p:sp>
        <p:nvSpPr>
          <p:cNvPr id="58" name="Rounded Rectangle 57"/>
          <p:cNvSpPr/>
          <p:nvPr/>
        </p:nvSpPr>
        <p:spPr bwMode="auto">
          <a:xfrm>
            <a:off x="7428923" y="3782225"/>
            <a:ext cx="1685443" cy="2583531"/>
          </a:xfrm>
          <a:prstGeom prst="roundRect">
            <a:avLst/>
          </a:prstGeom>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style>
          <a:lnRef idx="3">
            <a:schemeClr val="lt1"/>
          </a:lnRef>
          <a:fillRef idx="1">
            <a:schemeClr val="dk1"/>
          </a:fillRef>
          <a:effectRef idx="1">
            <a:schemeClr val="dk1"/>
          </a:effectRef>
          <a:fontRef idx="minor">
            <a:schemeClr val="lt1"/>
          </a:fontRef>
        </p:style>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solidFill>
                <a:effectLst/>
                <a:latin typeface="Calibri" panose="020F0502020204030204" pitchFamily="34" charset="0"/>
                <a:ea typeface="ＭＳ Ｐゴシック" charset="0"/>
              </a:rPr>
              <a:t>Service</a:t>
            </a:r>
            <a:r>
              <a:rPr kumimoji="0" lang="en-US" sz="1800" b="1" i="0" u="none" strike="noStrike" cap="none" normalizeH="0" dirty="0" smtClean="0">
                <a:ln>
                  <a:noFill/>
                </a:ln>
                <a:solidFill>
                  <a:schemeClr val="bg1"/>
                </a:solidFill>
                <a:effectLst/>
                <a:latin typeface="Calibri" panose="020F0502020204030204" pitchFamily="34" charset="0"/>
                <a:ea typeface="ＭＳ Ｐゴシック" charset="0"/>
              </a:rPr>
              <a:t> Providers</a:t>
            </a:r>
          </a:p>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bg1"/>
              </a:solidFill>
              <a:effectLst/>
              <a:latin typeface="Calibri" panose="020F0502020204030204" pitchFamily="34" charset="0"/>
              <a:ea typeface="ＭＳ Ｐゴシック" charset="0"/>
            </a:endParaRPr>
          </a:p>
          <a:p>
            <a:pPr marL="227013" marR="0" indent="-227013"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sz="1600" b="0" i="0" u="none" strike="noStrike" cap="none" normalizeH="0" baseline="0" dirty="0" smtClean="0">
                <a:ln>
                  <a:noFill/>
                </a:ln>
                <a:solidFill>
                  <a:schemeClr val="bg1"/>
                </a:solidFill>
                <a:effectLst/>
                <a:latin typeface="Calibri" panose="020F0502020204030204" pitchFamily="34" charset="0"/>
                <a:ea typeface="ＭＳ Ｐゴシック" charset="0"/>
              </a:rPr>
              <a:t>Broadband services</a:t>
            </a:r>
          </a:p>
          <a:p>
            <a:pPr marL="227013" marR="0" indent="-227013"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lang="en-US" sz="1600" dirty="0" smtClean="0">
                <a:solidFill>
                  <a:schemeClr val="bg1"/>
                </a:solidFill>
                <a:latin typeface="Calibri" panose="020F0502020204030204" pitchFamily="34" charset="0"/>
                <a:ea typeface="ＭＳ Ｐゴシック" charset="0"/>
              </a:rPr>
              <a:t>Product definition</a:t>
            </a:r>
            <a:endParaRPr kumimoji="0" lang="en-US" sz="1600" b="0" i="0" u="none" strike="noStrike" cap="none" normalizeH="0" baseline="0" dirty="0" smtClean="0">
              <a:ln>
                <a:noFill/>
              </a:ln>
              <a:solidFill>
                <a:schemeClr val="bg1"/>
              </a:solidFill>
              <a:effectLst/>
              <a:latin typeface="Calibri" panose="020F0502020204030204" pitchFamily="34" charset="0"/>
              <a:ea typeface="ＭＳ Ｐゴシック" charset="0"/>
            </a:endParaRPr>
          </a:p>
          <a:p>
            <a:pPr marL="227013" indent="-227013">
              <a:buFont typeface="Arial" panose="020B0604020202020204" pitchFamily="34" charset="0"/>
              <a:buChar char="•"/>
            </a:pPr>
            <a:r>
              <a:rPr lang="en-US" sz="1600" dirty="0" smtClean="0">
                <a:solidFill>
                  <a:schemeClr val="bg1"/>
                </a:solidFill>
                <a:latin typeface="Calibri" panose="020F0502020204030204" pitchFamily="34" charset="0"/>
                <a:ea typeface="ＭＳ Ｐゴシック" charset="0"/>
              </a:rPr>
              <a:t>Subscriber </a:t>
            </a:r>
            <a:r>
              <a:rPr lang="en-US" sz="1600" dirty="0">
                <a:solidFill>
                  <a:schemeClr val="bg1"/>
                </a:solidFill>
                <a:latin typeface="Calibri" panose="020F0502020204030204" pitchFamily="34" charset="0"/>
                <a:ea typeface="ＭＳ Ｐゴシック" charset="0"/>
              </a:rPr>
              <a:t>acquisition</a:t>
            </a:r>
          </a:p>
          <a:p>
            <a:pPr marL="227013" marR="0" indent="-227013" defTabSz="914400" rtl="0" eaLnBrk="1" fontAlgn="base" latinLnBrk="0" hangingPunct="1">
              <a:lnSpc>
                <a:spcPct val="100000"/>
              </a:lnSpc>
              <a:spcBef>
                <a:spcPct val="0"/>
              </a:spcBef>
              <a:spcAft>
                <a:spcPct val="0"/>
              </a:spcAft>
              <a:buClrTx/>
              <a:buSzTx/>
              <a:buFont typeface="Arial" panose="020B0604020202020204" pitchFamily="34" charset="0"/>
              <a:buChar char="•"/>
              <a:tabLst/>
            </a:pPr>
            <a:endParaRPr kumimoji="0" lang="en-US" sz="1800" b="0" i="0" u="none" strike="noStrike" cap="none" normalizeH="0" baseline="0" dirty="0">
              <a:ln>
                <a:noFill/>
              </a:ln>
              <a:solidFill>
                <a:schemeClr val="bg1"/>
              </a:solidFill>
              <a:effectLst/>
              <a:latin typeface="Calibri" panose="020F0502020204030204" pitchFamily="34" charset="0"/>
              <a:ea typeface="ＭＳ Ｐゴシック" charset="0"/>
            </a:endParaRPr>
          </a:p>
        </p:txBody>
      </p:sp>
      <p:pic>
        <p:nvPicPr>
          <p:cNvPr id="39" name="Picture 38" descr="BB Aggregation Icon.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6200000">
            <a:off x="5182558" y="4812845"/>
            <a:ext cx="494520" cy="494520"/>
          </a:xfrm>
          <a:prstGeom prst="rect">
            <a:avLst/>
          </a:prstGeom>
        </p:spPr>
      </p:pic>
      <p:pic>
        <p:nvPicPr>
          <p:cNvPr id="42" name="Picture 41" descr="Router Generic.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122047" y="4205014"/>
            <a:ext cx="548640" cy="548640"/>
          </a:xfrm>
          <a:prstGeom prst="rect">
            <a:avLst/>
          </a:prstGeom>
        </p:spPr>
      </p:pic>
      <p:pic>
        <p:nvPicPr>
          <p:cNvPr id="49" name="Picture 48" descr="Router Generic.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595330" y="4205014"/>
            <a:ext cx="548640" cy="548640"/>
          </a:xfrm>
          <a:prstGeom prst="rect">
            <a:avLst/>
          </a:prstGeom>
        </p:spPr>
      </p:pic>
      <p:pic>
        <p:nvPicPr>
          <p:cNvPr id="50" name="Picture 49" descr="Router Generic.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107998" y="4205014"/>
            <a:ext cx="548640" cy="548640"/>
          </a:xfrm>
          <a:prstGeom prst="rect">
            <a:avLst/>
          </a:prstGeom>
        </p:spPr>
      </p:pic>
      <p:pic>
        <p:nvPicPr>
          <p:cNvPr id="51" name="Picture 50" descr="BB Aggregation Icon.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6200000">
            <a:off x="6599163" y="4830370"/>
            <a:ext cx="494520" cy="494520"/>
          </a:xfrm>
          <a:prstGeom prst="rect">
            <a:avLst/>
          </a:prstGeom>
        </p:spPr>
      </p:pic>
      <p:pic>
        <p:nvPicPr>
          <p:cNvPr id="53" name="Picture 52" descr="Router Generic.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513157" y="4205014"/>
            <a:ext cx="548640" cy="548640"/>
          </a:xfrm>
          <a:prstGeom prst="rect">
            <a:avLst/>
          </a:prstGeom>
        </p:spPr>
      </p:pic>
      <p:sp>
        <p:nvSpPr>
          <p:cNvPr id="4" name="Footer Placeholder 3"/>
          <p:cNvSpPr>
            <a:spLocks noGrp="1"/>
          </p:cNvSpPr>
          <p:nvPr>
            <p:ph type="ftr" sz="quarter" idx="11"/>
          </p:nvPr>
        </p:nvSpPr>
        <p:spPr/>
        <p:txBody>
          <a:bodyPr/>
          <a:lstStyle/>
          <a:p>
            <a:r>
              <a:rPr lang="en-US" smtClean="0"/>
              <a:t>© Alianza Inc. All rights reserved.</a:t>
            </a:r>
            <a:endParaRPr lang="en-US" dirty="0" smtClean="0"/>
          </a:p>
        </p:txBody>
      </p:sp>
      <p:sp>
        <p:nvSpPr>
          <p:cNvPr id="5" name="Rectangle 4"/>
          <p:cNvSpPr/>
          <p:nvPr/>
        </p:nvSpPr>
        <p:spPr>
          <a:xfrm>
            <a:off x="3544957" y="2734489"/>
            <a:ext cx="2189767" cy="369332"/>
          </a:xfrm>
          <a:prstGeom prst="rect">
            <a:avLst/>
          </a:prstGeom>
        </p:spPr>
        <p:txBody>
          <a:bodyPr wrap="none">
            <a:spAutoFit/>
          </a:bodyPr>
          <a:lstStyle/>
          <a:p>
            <a:r>
              <a:rPr lang="en-US" b="1" dirty="0">
                <a:latin typeface="Calibri" panose="020F0502020204030204" pitchFamily="34" charset="0"/>
              </a:rPr>
              <a:t>Cloud Voice Platform</a:t>
            </a:r>
            <a:endParaRPr lang="en-US" b="1" dirty="0"/>
          </a:p>
        </p:txBody>
      </p:sp>
    </p:spTree>
    <p:extLst>
      <p:ext uri="{BB962C8B-B14F-4D97-AF65-F5344CB8AC3E}">
        <p14:creationId xmlns:p14="http://schemas.microsoft.com/office/powerpoint/2010/main" val="14885029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p:cNvSpPr/>
          <p:nvPr/>
        </p:nvSpPr>
        <p:spPr>
          <a:xfrm>
            <a:off x="304800" y="1257300"/>
            <a:ext cx="8686799" cy="868306"/>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4" name="Rounded Rectangle 13"/>
          <p:cNvSpPr/>
          <p:nvPr/>
        </p:nvSpPr>
        <p:spPr>
          <a:xfrm>
            <a:off x="304800" y="2202123"/>
            <a:ext cx="8686799" cy="2519555"/>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sp>
        <p:nvSpPr>
          <p:cNvPr id="13" name="Rounded Rectangle 12"/>
          <p:cNvSpPr/>
          <p:nvPr/>
        </p:nvSpPr>
        <p:spPr>
          <a:xfrm>
            <a:off x="304800" y="3569701"/>
            <a:ext cx="8686799" cy="2488199"/>
          </a:xfrm>
          <a:prstGeom prst="roundRect">
            <a:avLst/>
          </a:prstGeom>
          <a:solidFill>
            <a:srgbClr val="B7CDC1">
              <a:alpha val="47059"/>
            </a:srgb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vert="horz" lIns="91440" tIns="45720" rIns="91440" bIns="45720" rtlCol="0" anchor="ctr">
            <a:noAutofit/>
          </a:bodyPr>
          <a:lstStyle/>
          <a:p>
            <a:r>
              <a:rPr lang="en-US" dirty="0" smtClean="0"/>
              <a:t>Heavy Lifting is Outsourced</a:t>
            </a:r>
            <a:endParaRPr lang="en-US" dirty="0"/>
          </a:p>
        </p:txBody>
      </p:sp>
      <p:sp>
        <p:nvSpPr>
          <p:cNvPr id="8" name="TextBox 7"/>
          <p:cNvSpPr txBox="1"/>
          <p:nvPr/>
        </p:nvSpPr>
        <p:spPr>
          <a:xfrm>
            <a:off x="533400" y="1490407"/>
            <a:ext cx="2406724" cy="400110"/>
          </a:xfrm>
          <a:prstGeom prst="rect">
            <a:avLst/>
          </a:prstGeom>
          <a:noFill/>
        </p:spPr>
        <p:txBody>
          <a:bodyPr wrap="square" lIns="0" rIns="0" rtlCol="0">
            <a:spAutoFit/>
          </a:bodyPr>
          <a:lstStyle/>
          <a:p>
            <a:r>
              <a:rPr lang="en-US" sz="2000" b="1" dirty="0" smtClean="0"/>
              <a:t>Service Provider</a:t>
            </a:r>
          </a:p>
        </p:txBody>
      </p:sp>
      <p:graphicFrame>
        <p:nvGraphicFramePr>
          <p:cNvPr id="9" name="Table 8"/>
          <p:cNvGraphicFramePr>
            <a:graphicFrameLocks noGrp="1"/>
          </p:cNvGraphicFramePr>
          <p:nvPr>
            <p:extLst>
              <p:ext uri="{D42A27DB-BD31-4B8C-83A1-F6EECF244321}">
                <p14:modId xmlns:p14="http://schemas.microsoft.com/office/powerpoint/2010/main" val="1811790613"/>
              </p:ext>
            </p:extLst>
          </p:nvPr>
        </p:nvGraphicFramePr>
        <p:xfrm>
          <a:off x="2921036" y="1306675"/>
          <a:ext cx="6070563" cy="731520"/>
        </p:xfrm>
        <a:graphic>
          <a:graphicData uri="http://schemas.openxmlformats.org/drawingml/2006/table">
            <a:tbl>
              <a:tblPr firstRow="1" bandRow="1"/>
              <a:tblGrid>
                <a:gridCol w="2023521"/>
                <a:gridCol w="2023521"/>
                <a:gridCol w="2023521"/>
              </a:tblGrid>
              <a:tr h="154305">
                <a:tc>
                  <a:txBody>
                    <a:bodyPr/>
                    <a:lstStyle/>
                    <a:p>
                      <a:pPr algn="ctr"/>
                      <a:r>
                        <a:rPr lang="en-US" sz="1200" dirty="0" smtClean="0"/>
                        <a:t>Product</a:t>
                      </a:r>
                      <a:r>
                        <a:rPr lang="en-US" sz="1200" baseline="0" dirty="0" smtClean="0"/>
                        <a:t> definition</a:t>
                      </a:r>
                      <a:endParaRPr lang="en-US" sz="1200" dirty="0"/>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smtClean="0"/>
                        <a:t>Subscriber acquisition</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r>
                        <a:rPr lang="en-US" sz="1200" dirty="0" smtClean="0"/>
                        <a:t>End-user invoicing</a:t>
                      </a:r>
                      <a:endParaRPr lang="en-US" sz="1200" dirty="0"/>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r>
              <a:tr h="360045">
                <a:tc>
                  <a:txBody>
                    <a:bodyPr/>
                    <a:lstStyle/>
                    <a:p>
                      <a:pPr algn="ctr"/>
                      <a:r>
                        <a:rPr lang="en-US" sz="1200" dirty="0" smtClean="0"/>
                        <a:t>Marketing</a:t>
                      </a:r>
                      <a:endParaRPr lang="en-US" sz="1200" dirty="0"/>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smtClean="0"/>
                        <a:t>Tier 1</a:t>
                      </a:r>
                      <a:r>
                        <a:rPr lang="en-US" sz="1200" baseline="0" dirty="0" smtClean="0"/>
                        <a:t> and 2 customer support</a:t>
                      </a:r>
                      <a:endParaRPr lang="en-US" sz="1200" dirty="0" smtClean="0"/>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r>
                        <a:rPr lang="en-US" sz="1200" dirty="0" smtClean="0"/>
                        <a:t>Tax collection</a:t>
                      </a:r>
                      <a:r>
                        <a:rPr lang="en-US" sz="1200" baseline="0" dirty="0" smtClean="0"/>
                        <a:t> &amp; remittance</a:t>
                      </a:r>
                      <a:endParaRPr lang="en-US" sz="1200" dirty="0"/>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49453176"/>
              </p:ext>
            </p:extLst>
          </p:nvPr>
        </p:nvGraphicFramePr>
        <p:xfrm>
          <a:off x="2921036" y="2278380"/>
          <a:ext cx="6070563" cy="1188720"/>
        </p:xfrm>
        <a:graphic>
          <a:graphicData uri="http://schemas.openxmlformats.org/drawingml/2006/table">
            <a:tbl>
              <a:tblPr firstRow="1" bandRow="1"/>
              <a:tblGrid>
                <a:gridCol w="2023521"/>
                <a:gridCol w="2023521"/>
                <a:gridCol w="2023521"/>
              </a:tblGrid>
              <a:tr h="190481">
                <a:tc>
                  <a:txBody>
                    <a:bodyPr/>
                    <a:lstStyle/>
                    <a:p>
                      <a:pPr algn="ctr"/>
                      <a:r>
                        <a:rPr lang="en-US" sz="1200" dirty="0" smtClean="0"/>
                        <a:t>Device certification &amp; provisioning</a:t>
                      </a:r>
                      <a:endParaRPr lang="en-US" sz="1200" dirty="0"/>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smtClean="0"/>
                        <a:t>Back office integration</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smtClean="0"/>
                        <a:t>Tier 3 production</a:t>
                      </a:r>
                      <a:r>
                        <a:rPr lang="en-US" sz="1200" baseline="0" dirty="0" smtClean="0"/>
                        <a:t> support</a:t>
                      </a:r>
                      <a:endParaRPr lang="en-US" sz="1200" dirty="0" smtClean="0"/>
                    </a:p>
                    <a:p>
                      <a:pPr algn="ctr"/>
                      <a:endParaRPr lang="en-US" sz="1200" dirty="0"/>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r>
              <a:tr h="190481">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smtClean="0"/>
                        <a:t>Inventory</a:t>
                      </a:r>
                      <a:r>
                        <a:rPr lang="en-US" sz="1200" baseline="0" dirty="0" smtClean="0"/>
                        <a:t> management</a:t>
                      </a:r>
                      <a:endParaRPr lang="en-US" sz="1200" dirty="0"/>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r>
                        <a:rPr lang="en-US" sz="1200" dirty="0" smtClean="0"/>
                        <a:t>End-user</a:t>
                      </a:r>
                      <a:r>
                        <a:rPr lang="en-US" sz="1200" baseline="0" dirty="0" smtClean="0"/>
                        <a:t> feature set</a:t>
                      </a:r>
                      <a:endParaRPr lang="en-US" sz="1200" dirty="0"/>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endParaRPr lang="en-US" sz="1200" dirty="0"/>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r>
              <a:tr h="190481">
                <a:tc>
                  <a:txBody>
                    <a:bodyPr/>
                    <a:lstStyle/>
                    <a:p>
                      <a:pPr algn="ctr"/>
                      <a:r>
                        <a:rPr lang="en-US" sz="1200" dirty="0" smtClean="0"/>
                        <a:t>VoIP operations</a:t>
                      </a:r>
                      <a:r>
                        <a:rPr lang="en-US" sz="1200" baseline="0" dirty="0" smtClean="0"/>
                        <a:t> &amp; </a:t>
                      </a:r>
                      <a:r>
                        <a:rPr lang="en-US" sz="1200" dirty="0" smtClean="0"/>
                        <a:t>monitoring</a:t>
                      </a:r>
                      <a:endParaRPr lang="en-US" sz="1200" dirty="0"/>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r>
                        <a:rPr lang="en-US" sz="1200" dirty="0" smtClean="0"/>
                        <a:t>Feature upgrades &amp; enhancements</a:t>
                      </a:r>
                      <a:endParaRPr lang="en-US" sz="1200" dirty="0"/>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endParaRPr lang="en-US" sz="1200" dirty="0"/>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1025176972"/>
              </p:ext>
            </p:extLst>
          </p:nvPr>
        </p:nvGraphicFramePr>
        <p:xfrm>
          <a:off x="2921036" y="5097780"/>
          <a:ext cx="6070563" cy="822960"/>
        </p:xfrm>
        <a:graphic>
          <a:graphicData uri="http://schemas.openxmlformats.org/drawingml/2006/table">
            <a:tbl>
              <a:tblPr firstRow="1" bandRow="1"/>
              <a:tblGrid>
                <a:gridCol w="2023521"/>
                <a:gridCol w="2023521"/>
                <a:gridCol w="2023521"/>
              </a:tblGrid>
              <a:tr h="180340">
                <a:tc>
                  <a:txBody>
                    <a:bodyPr/>
                    <a:lstStyle/>
                    <a:p>
                      <a:pPr algn="ctr"/>
                      <a:r>
                        <a:rPr lang="en-US" sz="1200" dirty="0" smtClean="0"/>
                        <a:t>Local facilities (LEC)</a:t>
                      </a:r>
                      <a:endParaRPr lang="en-US" sz="1200" dirty="0"/>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r>
                        <a:rPr lang="en-US" sz="1200" dirty="0" smtClean="0"/>
                        <a:t>Long distance facilities</a:t>
                      </a:r>
                      <a:endParaRPr lang="en-US" sz="1200" dirty="0"/>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r>
                        <a:rPr lang="en-US" sz="1200" dirty="0" smtClean="0"/>
                        <a:t>Voice switches</a:t>
                      </a:r>
                      <a:endParaRPr lang="en-US" sz="1200" dirty="0"/>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r>
              <a:tr h="180340">
                <a:tc>
                  <a:txBody>
                    <a:bodyPr/>
                    <a:lstStyle/>
                    <a:p>
                      <a:pPr algn="ctr"/>
                      <a:r>
                        <a:rPr lang="en-US" sz="1200" dirty="0" smtClean="0"/>
                        <a:t>Signaling network</a:t>
                      </a:r>
                      <a:endParaRPr lang="en-US" sz="1200" dirty="0"/>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r>
                        <a:rPr lang="en-US" sz="1200" dirty="0" smtClean="0"/>
                        <a:t>Routing engine</a:t>
                      </a:r>
                      <a:endParaRPr lang="en-US" sz="1200" dirty="0"/>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r>
                        <a:rPr lang="en-US" sz="1200" dirty="0" smtClean="0"/>
                        <a:t>Collocation facilities</a:t>
                      </a:r>
                      <a:endParaRPr lang="en-US" sz="1200" dirty="0"/>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r>
              <a:tr h="180340">
                <a:tc>
                  <a:txBody>
                    <a:bodyPr/>
                    <a:lstStyle/>
                    <a:p>
                      <a:pPr algn="ctr"/>
                      <a:r>
                        <a:rPr lang="en-US" sz="1200" dirty="0" smtClean="0"/>
                        <a:t>Transport network</a:t>
                      </a:r>
                      <a:endParaRPr lang="en-US" sz="1200" dirty="0"/>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r>
                        <a:rPr lang="en-US" sz="1200" dirty="0" smtClean="0"/>
                        <a:t>IP backbone</a:t>
                      </a:r>
                      <a:endParaRPr lang="en-US" sz="1200" dirty="0"/>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endParaRPr lang="en-US" sz="1200" dirty="0"/>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2671187519"/>
              </p:ext>
            </p:extLst>
          </p:nvPr>
        </p:nvGraphicFramePr>
        <p:xfrm>
          <a:off x="2921036" y="3649980"/>
          <a:ext cx="6070563" cy="1005840"/>
        </p:xfrm>
        <a:graphic>
          <a:graphicData uri="http://schemas.openxmlformats.org/drawingml/2006/table">
            <a:tbl>
              <a:tblPr firstRow="1" bandRow="1"/>
              <a:tblGrid>
                <a:gridCol w="2023521"/>
                <a:gridCol w="2023521"/>
                <a:gridCol w="2023521"/>
              </a:tblGrid>
              <a:tr h="211071">
                <a:tc>
                  <a:txBody>
                    <a:bodyPr/>
                    <a:lstStyle/>
                    <a:p>
                      <a:pPr algn="ctr"/>
                      <a:r>
                        <a:rPr lang="en-US" sz="1200" dirty="0" smtClean="0"/>
                        <a:t>TN management</a:t>
                      </a:r>
                      <a:endParaRPr lang="en-US" sz="1200" dirty="0"/>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r>
                        <a:rPr lang="en-US" sz="1200" dirty="0" smtClean="0"/>
                        <a:t>LNP management</a:t>
                      </a:r>
                      <a:endParaRPr lang="en-US" sz="1200" dirty="0"/>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smtClean="0"/>
                        <a:t>Regulatory management</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r>
              <a:tr h="260225">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smtClean="0"/>
                        <a:t>CNAM/DL/T.38,</a:t>
                      </a:r>
                      <a:r>
                        <a:rPr lang="en-US" sz="1200" baseline="0" dirty="0" smtClean="0"/>
                        <a:t> etc.</a:t>
                      </a:r>
                      <a:endParaRPr lang="en-US" sz="1200" dirty="0" smtClean="0"/>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smtClean="0"/>
                        <a:t>CODEC/frame sizing</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r>
                        <a:rPr lang="en-US" sz="1200" dirty="0" smtClean="0"/>
                        <a:t>LI </a:t>
                      </a:r>
                      <a:r>
                        <a:rPr lang="en-US" sz="1200" baseline="0" dirty="0" smtClean="0"/>
                        <a:t>&amp; </a:t>
                      </a:r>
                      <a:r>
                        <a:rPr lang="en-US" sz="1200" baseline="0" dirty="0" smtClean="0"/>
                        <a:t>e</a:t>
                      </a:r>
                      <a:r>
                        <a:rPr lang="en-US" sz="1200" dirty="0" smtClean="0"/>
                        <a:t>mergency</a:t>
                      </a:r>
                      <a:r>
                        <a:rPr lang="en-US" sz="1200" baseline="0" dirty="0" smtClean="0"/>
                        <a:t> services</a:t>
                      </a:r>
                      <a:endParaRPr lang="en-US" sz="1200" dirty="0"/>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r>
              <a:tr h="260225">
                <a:tc>
                  <a:txBody>
                    <a:bodyPr/>
                    <a:lstStyle/>
                    <a:p>
                      <a:pPr algn="ctr"/>
                      <a:r>
                        <a:rPr lang="en-US" sz="1200" dirty="0" smtClean="0"/>
                        <a:t>QoS management</a:t>
                      </a:r>
                      <a:endParaRPr lang="en-US" sz="1200" dirty="0"/>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r>
                        <a:rPr lang="en-US" sz="1200" dirty="0" smtClean="0"/>
                        <a:t>Voice capacity</a:t>
                      </a:r>
                      <a:r>
                        <a:rPr lang="en-US" sz="1200" baseline="0" dirty="0" smtClean="0"/>
                        <a:t> management</a:t>
                      </a:r>
                      <a:endParaRPr lang="en-US" sz="1200" dirty="0"/>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r>
                        <a:rPr lang="en-US" sz="1200" dirty="0" smtClean="0"/>
                        <a:t>Long distanc</a:t>
                      </a:r>
                      <a:r>
                        <a:rPr lang="en-US" sz="1200" baseline="0" dirty="0" smtClean="0"/>
                        <a:t>e LCR/</a:t>
                      </a:r>
                      <a:br>
                        <a:rPr lang="en-US" sz="1200" baseline="0" dirty="0" smtClean="0"/>
                      </a:br>
                      <a:r>
                        <a:rPr lang="en-US" sz="1200" baseline="0" dirty="0" smtClean="0"/>
                        <a:t>fail-over</a:t>
                      </a:r>
                      <a:endParaRPr lang="en-US" sz="1200" dirty="0"/>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r>
            </a:tbl>
          </a:graphicData>
        </a:graphic>
      </p:graphicFrame>
      <p:sp>
        <p:nvSpPr>
          <p:cNvPr id="17" name="TextBox 16"/>
          <p:cNvSpPr txBox="1"/>
          <p:nvPr/>
        </p:nvSpPr>
        <p:spPr>
          <a:xfrm>
            <a:off x="451757" y="2436517"/>
            <a:ext cx="2406724" cy="400110"/>
          </a:xfrm>
          <a:prstGeom prst="rect">
            <a:avLst/>
          </a:prstGeom>
          <a:noFill/>
        </p:spPr>
        <p:txBody>
          <a:bodyPr wrap="square" lIns="0" rIns="0" rtlCol="0">
            <a:spAutoFit/>
          </a:bodyPr>
          <a:lstStyle/>
          <a:p>
            <a:r>
              <a:rPr lang="en-US" sz="2000" b="1" dirty="0" smtClean="0"/>
              <a:t>Cloud Voice Platform</a:t>
            </a:r>
          </a:p>
        </p:txBody>
      </p:sp>
      <p:pic>
        <p:nvPicPr>
          <p:cNvPr id="24" name="Picture 23" descr="Blue clou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4921" y="2788786"/>
            <a:ext cx="814103" cy="508431"/>
          </a:xfrm>
          <a:prstGeom prst="rect">
            <a:avLst/>
          </a:prstGeom>
        </p:spPr>
      </p:pic>
      <p:sp>
        <p:nvSpPr>
          <p:cNvPr id="26" name="TextBox 25"/>
          <p:cNvSpPr txBox="1"/>
          <p:nvPr/>
        </p:nvSpPr>
        <p:spPr>
          <a:xfrm>
            <a:off x="451757" y="4876875"/>
            <a:ext cx="2406724" cy="400110"/>
          </a:xfrm>
          <a:prstGeom prst="rect">
            <a:avLst/>
          </a:prstGeom>
          <a:noFill/>
        </p:spPr>
        <p:txBody>
          <a:bodyPr wrap="square" lIns="0" rIns="0" rtlCol="0">
            <a:spAutoFit/>
          </a:bodyPr>
          <a:lstStyle/>
          <a:p>
            <a:r>
              <a:rPr lang="en-US" sz="2000" b="1" dirty="0" smtClean="0"/>
              <a:t>Wholesale Carrier</a:t>
            </a:r>
          </a:p>
        </p:txBody>
      </p:sp>
      <p:sp>
        <p:nvSpPr>
          <p:cNvPr id="3" name="Footer Placeholder 2"/>
          <p:cNvSpPr>
            <a:spLocks noGrp="1"/>
          </p:cNvSpPr>
          <p:nvPr>
            <p:ph type="ftr" sz="quarter" idx="11"/>
          </p:nvPr>
        </p:nvSpPr>
        <p:spPr/>
        <p:txBody>
          <a:bodyPr/>
          <a:lstStyle/>
          <a:p>
            <a:r>
              <a:rPr lang="en-US" smtClean="0"/>
              <a:t>© Alianza Inc. All rights reserved.</a:t>
            </a:r>
            <a:endParaRPr lang="en-US" dirty="0" smtClean="0"/>
          </a:p>
        </p:txBody>
      </p:sp>
      <p:sp>
        <p:nvSpPr>
          <p:cNvPr id="6" name="Slide Number Placeholder 5"/>
          <p:cNvSpPr>
            <a:spLocks noGrp="1"/>
          </p:cNvSpPr>
          <p:nvPr>
            <p:ph type="sldNum" sz="quarter" idx="10"/>
          </p:nvPr>
        </p:nvSpPr>
        <p:spPr/>
        <p:txBody>
          <a:bodyPr/>
          <a:lstStyle/>
          <a:p>
            <a:fld id="{9E635ABF-4905-864E-884F-9C1127E5D3EE}" type="slidenum">
              <a:rPr lang="en-US" smtClean="0"/>
              <a:pPr/>
              <a:t>9</a:t>
            </a:fld>
            <a:endParaRPr lang="en-US" dirty="0"/>
          </a:p>
        </p:txBody>
      </p:sp>
    </p:spTree>
    <p:extLst>
      <p:ext uri="{BB962C8B-B14F-4D97-AF65-F5344CB8AC3E}">
        <p14:creationId xmlns:p14="http://schemas.microsoft.com/office/powerpoint/2010/main" val="2241064222"/>
      </p:ext>
    </p:extLst>
  </p:cSld>
  <p:clrMapOvr>
    <a:masterClrMapping/>
  </p:clrMapOvr>
  <p:timing>
    <p:tnLst>
      <p:par>
        <p:cTn id="1" dur="indefinite" restart="never" nodeType="tmRoot"/>
      </p:par>
    </p:tnLst>
  </p:timing>
</p:sld>
</file>

<file path=ppt/theme/theme1.xml><?xml version="1.0" encoding="utf-8"?>
<a:theme xmlns:a="http://schemas.openxmlformats.org/drawingml/2006/main" name="Alianza 2013">
  <a:themeElements>
    <a:clrScheme name="Alianza 2013">
      <a:dk1>
        <a:srgbClr val="000000"/>
      </a:dk1>
      <a:lt1>
        <a:srgbClr val="FFFFFF"/>
      </a:lt1>
      <a:dk2>
        <a:srgbClr val="58595B"/>
      </a:dk2>
      <a:lt2>
        <a:srgbClr val="D6DEE7"/>
      </a:lt2>
      <a:accent1>
        <a:srgbClr val="0072BC"/>
      </a:accent1>
      <a:accent2>
        <a:srgbClr val="61A2D8"/>
      </a:accent2>
      <a:accent3>
        <a:srgbClr val="D6CB9D"/>
      </a:accent3>
      <a:accent4>
        <a:srgbClr val="B7CDC1"/>
      </a:accent4>
      <a:accent5>
        <a:srgbClr val="F5DC6A"/>
      </a:accent5>
      <a:accent6>
        <a:srgbClr val="BD6122"/>
      </a:accent6>
      <a:hlink>
        <a:srgbClr val="BD6122"/>
      </a:hlink>
      <a:folHlink>
        <a:srgbClr val="D6CB9D"/>
      </a:folHlink>
    </a:clrScheme>
    <a:fontScheme name="Alianza presentation Font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lianza 2013" id="{CBDF8D3D-CFFD-45DB-9641-67E27D748876}" vid="{887DD93F-F8B7-48EA-B8CD-5F2565D7942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Default Theme</Template>
  <TotalTime>1537</TotalTime>
  <Words>1031</Words>
  <Application>Microsoft Office PowerPoint</Application>
  <PresentationFormat>On-screen Show (4:3)</PresentationFormat>
  <Paragraphs>260</Paragraphs>
  <Slides>16</Slides>
  <Notes>11</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16</vt:i4>
      </vt:variant>
    </vt:vector>
  </HeadingPairs>
  <TitlesOfParts>
    <vt:vector size="22" baseType="lpstr">
      <vt:lpstr>ＭＳ Ｐゴシック</vt:lpstr>
      <vt:lpstr>Arial</vt:lpstr>
      <vt:lpstr>Calibri</vt:lpstr>
      <vt:lpstr>Eurostile LT Demi</vt:lpstr>
      <vt:lpstr>Alianza 2013</vt:lpstr>
      <vt:lpstr>Picture</vt:lpstr>
      <vt:lpstr>Voice Networks –  Choose Cloud, Abandon the Boxes</vt:lpstr>
      <vt:lpstr>Voice Market Dynamics</vt:lpstr>
      <vt:lpstr>VoIP Evolution is Daunting</vt:lpstr>
      <vt:lpstr>Next Gen Voice: Investment is Main Barrier</vt:lpstr>
      <vt:lpstr>Strategic Initiatives Beckon</vt:lpstr>
      <vt:lpstr>New Cost Models Required  to Make Voice Profitable</vt:lpstr>
      <vt:lpstr>The World Has Turned to the Cloud</vt:lpstr>
      <vt:lpstr>Solution: Cloud Voice Platform</vt:lpstr>
      <vt:lpstr>Heavy Lifting is Outsourced</vt:lpstr>
      <vt:lpstr>Cloud Voice Platform Architecture</vt:lpstr>
      <vt:lpstr>The Cloud Can Address All Scenarios</vt:lpstr>
      <vt:lpstr>Key Requirements For Cloudsourcing Voice</vt:lpstr>
      <vt:lpstr>A Clear Business Case for Voice</vt:lpstr>
      <vt:lpstr>Summary: Look to the Cloud</vt:lpstr>
      <vt:lpstr>Alianza is Accelerating Voice Success</vt:lpstr>
      <vt:lpstr>Keep In Touch</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Voice Networks –  Choose Cloud, Abandon the Boxes</dc:title>
  <dc:creator>Kevin Mitchell</dc:creator>
  <cp:lastModifiedBy>Kevin Mitchell</cp:lastModifiedBy>
  <cp:revision>55</cp:revision>
  <dcterms:created xsi:type="dcterms:W3CDTF">2013-07-09T19:21:25Z</dcterms:created>
  <dcterms:modified xsi:type="dcterms:W3CDTF">2013-07-16T12:22:28Z</dcterms:modified>
</cp:coreProperties>
</file>