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4"/>
  </p:notesMasterIdLst>
  <p:sldIdLst>
    <p:sldId id="305" r:id="rId5"/>
    <p:sldId id="341" r:id="rId6"/>
    <p:sldId id="313" r:id="rId7"/>
    <p:sldId id="342" r:id="rId8"/>
    <p:sldId id="343" r:id="rId9"/>
    <p:sldId id="344" r:id="rId10"/>
    <p:sldId id="340" r:id="rId11"/>
    <p:sldId id="339" r:id="rId12"/>
    <p:sldId id="333" r:id="rId13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anyal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95D96"/>
    <a:srgbClr val="285E96"/>
    <a:srgbClr val="295E96"/>
    <a:srgbClr val="2A5D96"/>
    <a:srgbClr val="2B5D96"/>
    <a:srgbClr val="2B5E96"/>
    <a:srgbClr val="2B5C96"/>
    <a:srgbClr val="2B5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>
        <p:scale>
          <a:sx n="90" d="100"/>
          <a:sy n="90" d="100"/>
        </p:scale>
        <p:origin x="-1026" y="-24"/>
      </p:cViewPr>
      <p:guideLst>
        <p:guide orient="horz" pos="7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18" y="-108"/>
      </p:cViewPr>
      <p:guideLst>
        <p:guide orient="horz" pos="3223"/>
        <p:guide pos="2237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gsi.globecommsystems.com\DATA\PROPOSAL\10700\10759_SA%20telecom%20Authority_South%20Afrrica\Cost%20per%20Giga%20bi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9832195975503075"/>
          <c:y val="2.8252405949256341E-2"/>
          <c:w val="0.80167804024496969"/>
          <c:h val="0.85132035578885967"/>
        </c:manualLayout>
      </c:layout>
      <c:barChart>
        <c:barDir val="col"/>
        <c:grouping val="clustered"/>
        <c:ser>
          <c:idx val="0"/>
          <c:order val="0"/>
          <c:cat>
            <c:strRef>
              <c:f>'[Cost per Giga bit.xlsx]Sheet1'!$C$1:$H$1</c:f>
              <c:strCache>
                <c:ptCount val="6"/>
                <c:pt idx="0">
                  <c:v>KU Fss</c:v>
                </c:pt>
                <c:pt idx="1">
                  <c:v>Spaceway</c:v>
                </c:pt>
                <c:pt idx="2">
                  <c:v>Wild Blue</c:v>
                </c:pt>
                <c:pt idx="3">
                  <c:v>Ka Sat</c:v>
                </c:pt>
                <c:pt idx="4">
                  <c:v>Viasat</c:v>
                </c:pt>
                <c:pt idx="5">
                  <c:v>FTTH</c:v>
                </c:pt>
              </c:strCache>
            </c:strRef>
          </c:cat>
          <c:val>
            <c:numRef>
              <c:f>'[Cost per Giga bit.xlsx]Sheet1'!$C$2:$H$2</c:f>
              <c:numCache>
                <c:formatCode>#,##0</c:formatCode>
                <c:ptCount val="6"/>
                <c:pt idx="0">
                  <c:v>225000000</c:v>
                </c:pt>
                <c:pt idx="1">
                  <c:v>40000000</c:v>
                </c:pt>
                <c:pt idx="2">
                  <c:v>40000000</c:v>
                </c:pt>
                <c:pt idx="3">
                  <c:v>5000000</c:v>
                </c:pt>
                <c:pt idx="4">
                  <c:v>3500000</c:v>
                </c:pt>
                <c:pt idx="5">
                  <c:v>200000</c:v>
                </c:pt>
              </c:numCache>
            </c:numRef>
          </c:val>
        </c:ser>
        <c:axId val="51763072"/>
        <c:axId val="51827072"/>
      </c:barChart>
      <c:catAx>
        <c:axId val="51763072"/>
        <c:scaling>
          <c:orientation val="minMax"/>
        </c:scaling>
        <c:axPos val="b"/>
        <c:tickLblPos val="nextTo"/>
        <c:crossAx val="51827072"/>
        <c:crosses val="autoZero"/>
        <c:auto val="1"/>
        <c:lblAlgn val="ctr"/>
        <c:lblOffset val="100"/>
      </c:catAx>
      <c:valAx>
        <c:axId val="51827072"/>
        <c:scaling>
          <c:orientation val="minMax"/>
        </c:scaling>
        <c:axPos val="l"/>
        <c:majorGridlines/>
        <c:numFmt formatCode="#,##0" sourceLinked="1"/>
        <c:tickLblPos val="nextTo"/>
        <c:crossAx val="517630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8" cy="5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1"/>
            <a:ext cx="3078047" cy="5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922" y="4859334"/>
            <a:ext cx="5206632" cy="46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051"/>
            <a:ext cx="3078048" cy="5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9722051"/>
            <a:ext cx="3078047" cy="51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57ACB5-D531-4101-9EAA-9FCCCBCAF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980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6000" t="-1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753" y="4469588"/>
            <a:ext cx="8803759" cy="1470025"/>
          </a:xfrm>
        </p:spPr>
        <p:txBody>
          <a:bodyPr/>
          <a:lstStyle>
            <a:lvl1pPr>
              <a:defRPr sz="3600">
                <a:solidFill>
                  <a:srgbClr val="295D9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74" y="5752214"/>
            <a:ext cx="8899451" cy="641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295D9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1148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n"/>
              <a:defRPr sz="2400">
                <a:solidFill>
                  <a:srgbClr val="295D96"/>
                </a:solidFill>
              </a:defRPr>
            </a:lvl1pPr>
            <a:lvl2pPr>
              <a:buClr>
                <a:srgbClr val="0070C0"/>
              </a:buClr>
              <a:buFont typeface="Wingdings" pitchFamily="2" charset="2"/>
              <a:buChar char="§"/>
              <a:defRPr sz="2000">
                <a:solidFill>
                  <a:srgbClr val="295D96"/>
                </a:solidFill>
              </a:defRPr>
            </a:lvl2pPr>
            <a:lvl3pPr>
              <a:defRPr sz="1800">
                <a:solidFill>
                  <a:srgbClr val="295D96"/>
                </a:solidFill>
              </a:defRPr>
            </a:lvl3pPr>
            <a:lvl4pPr>
              <a:defRPr sz="1600">
                <a:solidFill>
                  <a:srgbClr val="295D96"/>
                </a:solidFill>
              </a:defRPr>
            </a:lvl4pPr>
            <a:lvl5pPr>
              <a:defRPr sz="1600">
                <a:solidFill>
                  <a:srgbClr val="295D9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48" y="0"/>
            <a:ext cx="8442251" cy="691116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019800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58D8-4140-4A00-88A5-041635F12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019800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C8DB-36A7-439F-A5B8-A3D0B431D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019800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F177-D414-421D-B872-6BE76F1FF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363" y="5220586"/>
            <a:ext cx="81232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2" r:id="rId5"/>
  </p:sldLayoutIdLst>
  <p:transition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>
          <a:solidFill>
            <a:srgbClr val="0066C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800">
          <a:solidFill>
            <a:srgbClr val="0066CC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66CC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000">
          <a:solidFill>
            <a:srgbClr val="0066CC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000">
          <a:solidFill>
            <a:srgbClr val="0066CC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000">
          <a:solidFill>
            <a:srgbClr val="0066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000">
          <a:solidFill>
            <a:srgbClr val="0066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000">
          <a:solidFill>
            <a:srgbClr val="0066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000">
          <a:solidFill>
            <a:srgbClr val="0066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Caribbean Broadband Possibilities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CANTO 2013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531944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combination of isolated service areas, and difficult terrain</a:t>
            </a:r>
          </a:p>
          <a:p>
            <a:endParaRPr lang="en-US" dirty="0" smtClean="0"/>
          </a:p>
          <a:p>
            <a:r>
              <a:rPr lang="en-US" dirty="0" smtClean="0"/>
              <a:t>Expanding Demand for Broadband</a:t>
            </a:r>
          </a:p>
          <a:p>
            <a:endParaRPr lang="en-US" dirty="0" smtClean="0"/>
          </a:p>
          <a:p>
            <a:r>
              <a:rPr lang="en-US" dirty="0" smtClean="0"/>
              <a:t>Evolving Technologies</a:t>
            </a:r>
          </a:p>
          <a:p>
            <a:endParaRPr lang="en-US" dirty="0" smtClean="0"/>
          </a:p>
          <a:p>
            <a:r>
              <a:rPr lang="en-US" dirty="0" smtClean="0"/>
              <a:t>What is Possible?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Broadband Delivery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F58D8-4140-4A00-88A5-041635F12B1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5" y="2264097"/>
            <a:ext cx="4562032" cy="341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845273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 Dollars per </a:t>
            </a:r>
            <a:r>
              <a:rPr lang="en-US" dirty="0" err="1" smtClean="0"/>
              <a:t>GBps</a:t>
            </a:r>
            <a:r>
              <a:rPr lang="en-US" dirty="0" smtClean="0"/>
              <a:t> Delivered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F58D8-4140-4A00-88A5-041635F12B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199236307"/>
              </p:ext>
            </p:extLst>
          </p:nvPr>
        </p:nvGraphicFramePr>
        <p:xfrm>
          <a:off x="85060" y="871869"/>
          <a:ext cx="8973880" cy="535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8095650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Tourist Industry</a:t>
            </a:r>
          </a:p>
          <a:p>
            <a:pPr lvl="1"/>
            <a:r>
              <a:rPr lang="en-US" dirty="0" smtClean="0"/>
              <a:t>Cruise lines calling for a </a:t>
            </a:r>
            <a:r>
              <a:rPr lang="en-US" dirty="0" err="1" smtClean="0"/>
              <a:t>GBps</a:t>
            </a:r>
            <a:r>
              <a:rPr lang="en-US" dirty="0" smtClean="0"/>
              <a:t> to a each ship</a:t>
            </a:r>
          </a:p>
          <a:p>
            <a:pPr lvl="1"/>
            <a:r>
              <a:rPr lang="en-US" dirty="0" smtClean="0"/>
              <a:t>Expectations of 2 to 10 Mbps CIR services</a:t>
            </a:r>
          </a:p>
          <a:p>
            <a:pPr lvl="1"/>
            <a:r>
              <a:rPr lang="en-US" dirty="0" smtClean="0"/>
              <a:t>Best efforts today?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Local Economy</a:t>
            </a:r>
          </a:p>
          <a:p>
            <a:pPr lvl="1"/>
            <a:r>
              <a:rPr lang="en-US" dirty="0" smtClean="0"/>
              <a:t>“Broadband” allows talented people to work from anywhere</a:t>
            </a:r>
          </a:p>
          <a:p>
            <a:pPr lvl="1"/>
            <a:r>
              <a:rPr lang="en-US" dirty="0" smtClean="0"/>
              <a:t>Supports Education</a:t>
            </a:r>
          </a:p>
          <a:p>
            <a:pPr lvl="1"/>
            <a:r>
              <a:rPr lang="en-US" dirty="0" smtClean="0"/>
              <a:t>Supports Creativity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F58D8-4140-4A00-88A5-041635F12B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AutoShape 2" descr="data:image/jpeg;base64,/9j/4AAQSkZJRgABAQAAAQABAAD/2wCEAAkGBhQSDxQUEBQUFRUVFRUWFBUQFBQXGBUUFBQXFxcUGBUYHCceFxolGhYUHy8gIycpLCwsFR8xNTAqNSYrLCkBCQoKDgwOFw8PGiwfHxwpKSksLCwsLCkpKSwpLCwsKSksKSwsLCkpKSwpKSksKSwpLCwsKSksLCksLCwsKSkpLP/AABEIAIABigMBIgACEQEDEQH/xAAbAAABBQEBAAAAAAAAAAAAAAADAAECBAUGB//EAEQQAAEDAgMEBwUFBgQGAwAAAAEAAhEDEgQhMQVBUWEGEyJxgZGhFDJSscEWQpLR8BUjU2Jy4QczwvE0Q0SCorIkJeL/xAAZAQEBAQEBAQAAAAAAAAAAAAAAAQIDBAX/xAAiEQEAAgICAwACAwAAAAAAAAAAARECEgMhEzFBUWEiofD/2gAMAwEAAhEDEQA/AOjtT2olqexfVt8ygrU9qJalallB2pWotqVqWUHalaiWp7UsoK1K1FtStSygrUrUW1PallBWpWotiVqWUFanhEtStSyg7UrUW1K1LKBLUrUUtStSygrU9qJantSwK1K1FtStVsCtStRbUrUtArUrUW1K1LArVYrYXsBzRlbJ14x5ShVGmOzbP8wJ+RCHhsc5lBr75PWjrGNyilIzt4F0fqVx5M5xqXXDCMrgiyNRHemtXXbdqMfhLnZHs2F2RkkZZ8pXHMxrTpJHEDy17itcfLvFpyces0lalanGJYRMn8I/Pv8AJXNltpvqFrjItk5EZXs3+PqtZZxjFyxjjtNQowmtW1tvZ1JgDqJyJgiSYMSCD4FZVquGcZxcGWE4zUg2prEYtTWrVs0AWprUe1RLVbKBLVEtRy1MWpaUAWprUYtTWpZQBamLUYtTFqWAWpi1GLUxalqAWprUa1NaljYtT2olqVq426h2p7US1K1LA7UrUS1PalgVqe1EtShLA7UrUSEoSwO1K1EhKEtELUrVOEoS1QtStU4ShLRC1KFOEoSxCE1qJCVqWIWpQpwlCWIWpQpwnhWxC1K1EAT2paBWpy1RxGJazXXcBqZmAB4Fc7tjphTaS1jnEgQbBmTOg3NHN3gpY2MRjWA2nMxoOHgqDNv0MPSNKoWhzpdUhzSabQ4MbMuAkzIGpyyzXD43btR8hp6tp1DCbnf1VDmfRZm1BTZg2jqxfUqF5dLriGAtaMiBb7/OZzzXPlxmov8ALfFn3NPUdr/4m4KuKbL3ANdJeQ2AACNASfIErCo9NMIHZVWwG5FzSOYBhhiDwnd4eWCk4iW0p7hVP+pXsPseuXiMNULY3Uarhp4rjHXTrNz29THSnCvuDX0jMxAAnMEQC1v6CfZe1aYDutq0rS0hvaY1xAqU36B2ejt+q4nZ2yHBp6zCE5iC+lWEZDLIhXKuzqWrsO0eNcbudTuWp7imImpt6PjNq0qj6fVOZ1fVkFoqNJDpy7Id/KM89eaCMU07/Q8J4fqF5lW2bRn3HDuqO/1Apzsim0x+9aRnlVbllP8ADW+P+EUxnltNy9QbBEjPuSLV55gtu1KDy1r6jg05dZa/LeM4Pku72TtRmIp3s7nDPJ3DMCV3ifrn16HtTWo1qjara0DamLUa1NalgNqiWo9qiWpZQJaolqOWqJallAFqiWo5aolqWgJamtRS1Nalq2LU9qJalauFuodqVqLalalgNqVqNalalgVqVqLalalgVqVqLalalgVqeFO1K1LEIShTtStVsDhKES1K1LA4StRLUrUsDhIBEtStS0DtStRbUrEsoK1Z2J29RZiG0HO7bgSdIbDbu0Z7MjRZuH6Y3bTfhCyGh3VtdvLw0uk56QIiJlYXSzZmNr7RIwoe6m1gdTLHBrWPAEukuAvkQN8RCk5LGL0MNTNrUw8io60BheTlAA1k92f6lZe0+krKLe0RcYuuyAJG8bs+5cPtTbnXOMvZAHusDnGGyYk5a896s3MdM9RJbX6SVcQTJDGZgNpyJaCRJdrnwHqstuFMTk0cXZDw3nwlW6FExFJmgzccyOcnst/WaDV6sH97VuO8Uf3h7i/3R5lei4wh5+8pALmN0Bef5sm/hGZ8SO5bOy8JtGq1ooYkYeWnqmsHVGJOTnAe8RoM92i0dk19nMpUhUpYo1ajQTUpCnAueWgAPcdCImOalsfb+yWVRiW/tFzqbomr1ThLg4xE5CGnIQvHy82OXT1cXHOPdi7d2DtJhvrbVbQpyGAvxdZgJidGtiYBOu5YrcG4GX7dYY+HEYyp8gut6UdJtnYvDGnVGLtFRjv3TaYdcWuaBJJEQ8yuTNHY7Gub1e0HWtD86lESCGndycPIrhGWP12yjL40dl4um2f/ALt7idLW45wy1znmt/2qpaAzajTzd7UCe8klcXhMdsZrmWYTGOLmktvrgfFkYPFi2sHt/Z76N7Nn4ggPLP8AiDPZawzm4T78eCu+P7/pJ48r9R/bXuxBOW0sK7d23fR9MqWJoYgkxiNnO4X+zTpnN1JZh25s5lxOExbbHgSKgMmXZi52Y7JSrbS2Z2iaOOFsTaaZzJAjM8T6FN8f9Brl/pkR+x67j2qWy6nGDQYfOm5hWlsXY7qN1uHsugkUsVSqtyn3Wk3g5/EViDaOyTJ/+ezMNzZS1icgJ5eYUq1LZTw4e0YkWutP7lpMmTubn7p/RWo5Yj6k8cz8dVaZgtc0jc9pafIhK1Z2x8bg6Ti0Y+sWC5pp16dQMuIfBG4EFpMgfdW1Sw7XiaVag8fy1W/IrtHLj+XKMMq7hVLVEtWiNj1DoGn+l7D9VUq0S0kOEEagrcZRPqScZj2BamLUWExCtsg2pi1FITQllAlqYtRiFEtSygS1RtRiFG1LKa8JQlKeVxt1KE0J0pSwkkpTyllGhJPKUpZRkoTyklhoShPKdLKRhKFJJLKRhK1SSVspGEoUkkspGEoUlGrVDWlx0AkxySyjwq+MxdloDS4udAjcAJc48MvMkLB2x0obTbL6gpg6Se0e4DPy81k0OlFJ1Ke0Q4uLWtBNR4Bguc0aCQfeMRBKSzazjtkUvaalanN73AvIAJkSIBm1muuZjcp4qs8MJDrANYMd9zzH0C5faXTGvph6Fg3Oqdo+DR2R6rncSypWh2JxEncztPcOQY0Wt9NVIyr9kxM++m7tfaVE0Xw+/Nod1WcZg5OOR03SqeyqBeC6lTa1sT1mIfIidYEAiRz0UMFsA5FmHe/+fEENbuM25A6HfvVqrRoNLRXuq1AI6vDAdW0TkAfnvkq7TLNRHpLEVqR/zq768fcoCGDkNGKdDEVCQKGGsadXkXOjkTAnxKPQq1v+nwjKY+Ksc/WD6oGKFU/8Ri2U/wCWmQD6QfVB02z9o4WgxhxOHuNMENL67Tk7WWwxkZAgboyKlhsbsiu50UKwuguDHVC0WNsGTHkDswNOJXEPp4RpmatY8YI4bzHzVjZ21mMdNLD5QfdIuOkbj81ynCJdIzmPj07Z2xdnVjDaLocZN1SsJIMza52Wc5K9tnothKFIPp4F2IJtZZTfUmCAJOZyAGZ5cSFweyeklU1mh1Lq2/dNxJuGgMgawfRet7E2iKtIHz71zyw17d8M9mBtDothKWHbWo7OFao22KNzg8XEzqTmC4+pV/ZHRTCOosLsGyi6bzTJJtfkCZnP3W5x4K5sp2M66r7SKPUyepNK6+Aci4cxu3Za5pU24wYxxLqJwsdlsOFSSMyTbGR55xzEc3QqnR3DOuDsKzSZAiSN05Qc8vFNszC0nNcRhqlK06PDmlwOcjPPOcs9yvbU68sacKWBwcC4VQbXM+8JElpjQwUHaDcXNI0DRj/nNqB2fNjhp3EKpUK+J2Fh6rWl9C4sJgEuBBHDiDAzWRiei+DbWpj2fEQ8hwczrCxpcAO2M7TkJnjPFb9Y4v2lpZ1JoEC5rrhUadDDhIcN+7WOafBuxXXPFXqTSz6tzLg8cA5pkHhkefJRahg4r/D3CPNkVmGS4Pa4ETlrIPCfNVMf/h9ScxrWVWs6tjmt6yiHQQMiTcJgZ8wZ5rrajsR1b7RS6wf5ZdcWO5OAMieMomHqVTSBq02ipva0yPB35/VI69JOMT7ee0eglKmZNak6GtENpBukEgQTEkTynz1HQBuAGp0AA38hC09o7OtcXRa0zzAMT4A+hy5rPpEEgZaj5r1YTERcS82WPdUgoqRKiSutsUYqJUimKWIlMQpKJSxEhRhSKZLGjKeUK9K9c3QWUpQ7krkBJTyhXpXoCylKFeleiCynlCvSuQFlKUK5PcgJKUoVye9AWUpQr0r0BZSlCvSvQFlQrMDmlrtCIPco3pnGQRrlog8u2psdhxlfq2khrhnTYHkZfxKjrGeZKMWHqrW+0Foa6RSqU+rmT7+IEdYeLRppuVbqbn1CKZIuMfuesAjcDUcGDyKbFWwLxRJAMe0VBcNYtpUTaEYlmVGN+Fm73qo/JW8DjrGACrSpa5UKJqVNd7zl6qq5/NngxytYXG2sAFdzdcqND/UQCpCym+kKutPGYjnVfY3ybKKesY1rQ+jhG59i5pcM9cxJnvVarXYfffjH95gerkqQbozCudzqOM58QAqzKNUUT/m4mrU5NDyPXJQbVwzfdpVHd5a35EKzNT7uFpt7xPzIRZxMZNpt7g3h/UqitTxp/wCVhW95Bdw/l+qNTxOJ+BoHAtMac3BE63FBsDq9dXNBP5cFEuxX8Rg/ppsH+hBEvxJ++1v9LaY38bSfVd70U6Qii1prGLmguDQTDtJyG+F5sW4l4b+8qNJEnI8SNwXRCtyViIyiYlbnGeno+0Ol1GoGinWqU4cCS2me00EEtz0mIng474Qsd0op1MOWCtXY+2OspMDTdpf72vKYlcA3GEbvVFqY0jSw5x2S4+OcZfkseLCHTy5O82R0vZRotZUfWrOGtRzWAmePb4z4QN0qtgOkRZiX1OurvpPJijUa02TnAffuOmWgjmuL9udH3e6HefBO3aLxpb5H81JwwajPJ2+y9rPYagfWrVWPm0PtD6YOkVATJA3xrnyVjZ2OqNpltSrUqOMw+YiTkIk7slwlPa9UaFvkEYbcr/EPwt/Jc5xhuM5ehDGuLAC4yD705wdx4pq5qOfTc2q5tvvNAaWVOBIOh7iuAG3sR/E/8WfkpftzEfxXeAZ+Szq1u9OnrMiQAdRAIQ27CbMh51B0G7mvOaO3MTP+c/wj8lq7P2ziCRNap5hZ9NXEuybsBs5uJ5QEm7Ab8U97R+ar4TFPIzc4+KPUxRaJLiI5qbyusMba+zjSdxa7QxHhyWfcrO0ttuqdkONnPfG9ZxqL14XXby51fQxcmLkA1UxqrTIxco3oBqKPWICft2l8Xom/b9L4vRef+0HcpMxusjXSJkHulb1hx8mTvv2/S+L0S/b9L4vReenEndJ+iRxR4+SusHkyehfaCl8R8kvtBS+L0XnhxpjX5Jji+amsHkyeh/aGl8Xon+0FLifJede1mVL2o8R801xXyS9C+0VL4j5JfaKl8R8l537WUjiz/bNNYPJL0T7R0uJ8kvtLS+I+S879qPlwUXYzLUcIE+aaweTJ6L9paXxHyS+0tLifJed+1k8/D8k3tR496lQby9E+01HifJL7TUfiPkvOTjOaga+WZ9QmsLvL0j7VUPiP4So/auh8R/CV5uaibru/lomsJ5JeknpXQ+I/hWZtzpla1vs5JJm42XECMoz189Fx1Nj3e61x45aK1hsM8XEtcMspB11hXWDeVGtUBnsPuIyL6bSJ46IeDx72k9Y6kxga4wGU5uygElkwc/otoc1B1IcFPH9dJ5LiqYX7RBz7EXhxhjtBENHZ03+KizEUpcXvdc5wmy5oDdzWxEaa9y6IRw4emil2eA8h9UnjsjlmPTnatWk5r+0QXOGZLjkIgAb9NVoY+mwU+zVq9YaYtLarrS4NgZA8R6rR9npnVjD3tafogP2NRcZsb4CFPFSzzTPtk7DovIpOq1anWdaMuuulozg0478ydy6t2NcHZDLuWZh9i0mPD2thwmDJykQd6vGpzW8cahzzytWftOpEXbznv/lERvOSDUrucC68xO5wAiTqbezlHHjvVt2JA1PkhO2kNwJ9FZZgXEPIi2Dn2sjoSOHijAKi7HyfdGQjNTbjTwC5TlDpGKxVndr3ZcfDKfJNhi6395AdMGNDwI7xGXNQZVPKTvAGfeisGUZd0cNFznJvVDt3tiLCSDIg/LUHzlWXDcMidDGXFJlMHUDyVplOVi26U8LTqBx6wtIMWwIIMZtOURvG9Ww3OPH9eYRxTRKbFm1oAUkmFt1twuibZExxjVWTTRA1RoFlLNbWyaMlZzaa3NhUwLnvIaxgLnOdkAAJJJ4LGTWLdbUbTYXPNrWtlznZCN5nlC4LbH+ILKjiGNd1YOW66N5/JYXTfpucW806RLaDTkNDUI++7lwG7XXTkjV5+C9HHxV3Lhy819Yu4+17Phd5hMel7Phd5hcOayj1/eu7z7O3PS+n8LvMJndLmfC7zC4kVD+pSuMjXw3+iGztD0vZ8J8wm+19P4T5hcS5/lu/3Tdcefmou0tAP7kpQ+tJEZeQGffEprDMAj0+q25COf8A2hIlI6e83uuH90B9SDEjwzQHNSTp3xv7iZhO6sJyBE6Z6eirUK4nOO50j1Ck+sJgacM1AYVM8pEc1OtiSZLi4k7zv7yqlw4eX91MNbwPif7KliX+Pck94yhru8j1QKtMDMEDxB+kpYfDknKowEkRc8jXiYgeJUkTFbu8lNxym5vdI+UouNwdZgHWgRrlUY4Z5zLSeKz7jwJUX0OH9yRqD9BVzzB8gpuc2eHfHzhLBXvbuJHkfyWfUxBnXlnCtEjQEHxSbhydY9fqrDUKQxB/RUxipyk+ZRnUJ/2PzU6+Da3IHMauyIPcQZhVqlRtflMcQPromfWMyMiNLePfKsjD5QP16KDsPx/9T9AkrELFHpFVaRfa8cwJ8x+SvUekdMnttc0fy9oD6+hWL1YnKD3QD6iUF7I1+hPluWdphqodjh8XTf7lRpPA5H8J7XorPVnSPL8tVwLoOufIgK5hcfWblTc8DgTc38JBatRmzOLsrBvUgIWAzb1SIqMEwYINs+BPygIg28Ilwc3vE6f0krW0JUtmpVVZ9ZUDtNpbNwAOl2WfikK4OhB7lnZdVh70K5R6xSWJaTY5GY5VZUm1FmmraFNytUnLLp1Vbo1lnVbatJk6KtT6TYa601WtdMQ8PaZmINzRGanQrq4+myr77QTpPFYmG4mF0MRG0k9CnkBr3q22nksS0qmmnFNWRTzS6pRQmsXOdNOkhs9ko+40zXc379Qf8vL7rd/Fw5Z6vSXavs9HsmKj+yzllm7wy8SF5y57OOZzku3/AFXbjw+y4cvJX8YQLoP5nNO4TuSqVBGjTzH5qWHqNc8NqODAcrnB5A55AnyBXd5giwjdl5esKJZHfyMozmgOyew8xp5QD5oZrC6CR3wdfBToAd5HnKkwSNx81YqUjx5jIx8kAOdOZZG/I/kkwGiFHrDz8iiB2+0cPeUQ/wDq/F/dRof2gkf/AIUXP/3/ALJGBvdPISmidf8Ay/KVtyOHiNTzgpOqictOYz8kuqEahOWfoAqAlQNgW5+EeBB8dEzt0CJ3QAqwJBOXdIdkrD6zTGRBjjqfIR6qQtntBykg9ya0TqSfAJ3G3I59zgfIhQJE6HyzWhM8wfCColgHHxUKjxuu8UXCV2Am8uBkRY1rst8tLgpMwoT2gnMR3g/RNAjL6qVTFknKfCPqmp14yP6+idBxUBaeySZEETlxy0KjaOA8QpPHE+qZrXcfkUVADv8A+1TD3Dd5/wC6Z7Tx8iFJpG9x85QgWlXBhrgACRmQSBzykwrVSi0AW1KTp3NDgfG9oIVX2gbp8Sn9oaRnPdHqp26WlWw5BuJBzjsuu3T905jnorhFR7S97OxIBLQGRIyAAyVPrgPdJjm6EnZ8TwzBgcFmYaiSr0Gx7rhzmQszE4XhEfrkrz2eY5K1g9tV6YhlSB2snBjh2snZOB1UmyJj6500D3fruTAObvMciQugqbRk506JPEUw3/0IHog4jEGpA6ukInJlMDvneVmbhuJiWNTrADiT8U5d0H6IjcQZ3dwMqxU0jnoAAggwZj1j5JszMoVsx2mHPiCnpYcNEupZDfbHmZRmYxwEBz/xaEaI427Wgtc81GGJbUNwMd+Y7xBTZYyU6VdrXAgvHK4keRWhSruqk9S6qIzIIa7LjplrxVY1KZMinbyvLh9D6qxRx9o7DWMPFrbnHxeTHgmy2niK9QGGls7w9p15Wwqp2vVb71Np/pcf7o2G2k9hcSA+ZH7yXRO8Z6o+Hx7S03tJdIiA3PkYE/NScliYAo7cd/Bd/wBpk+RCs0tvcaVYRr2Jj1RB1dsgEHeJyBy3XZhbuzHYfqgXuAdvYesnXPJog+Y+qm7VRLIwnSFp+PXL92/6BalDb9Me88NP8xI+cLRbXwRHbYe00n36stOcCCSJnhOqPs2hg6b6eILLmh11tRwOsiIc0CRrHipuaFgNvMP3266Xt89Vu4bFB2hnuWTtB2yqz+0yJzJpunM90nyyVWl0H2fUJ6uu4HcGkfQAjxWdobr9uqaZRWNB03ZeS5c9Aj/0+Pq041AqOOmuRcCD5hQrdG9pUn//ABsc2q0nStY10c72lp7w5S4apn9Ldl1a+Kd2HFrBY3QaZkieLifRc6/o1UaCS0gcTAXtWzsIKmEpDFVGCtYzrcqbh1gAuAtMRPAoW0ej2DNMmq4W8QIjydHmtxyx+HHLhubeHdWwHMtnkSfmFJpB0cB3QfLRehbR6LYF4AwxdUcSZ6q4iBu3z5+S4nbGBo0nkUiDxFriBxFzjqNIhbjO3HLjmAKemYc48SANfGEN1Bh+7B5f7qDMW3mO4O+mSjUrF2VxI8R8l1tyGAgaZbgHwfAKRAI95wjjGnDf8lnujfd4yptxsbj4wVLUUN3Wt/E0HyKmKH8jvMfmqr6smRA8/wA1IVzz/EPyS1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07958"/>
            <a:ext cx="9053625" cy="15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23" y="4307958"/>
            <a:ext cx="5007935" cy="15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685974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023"/>
            <a:ext cx="9144000" cy="443377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935" y="956929"/>
            <a:ext cx="8534400" cy="250928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Demand + Technology, Changes the Game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F58D8-4140-4A00-88A5-041635F12B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343091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037" y="1369828"/>
            <a:ext cx="8534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Backhaul Technologies</a:t>
            </a:r>
          </a:p>
          <a:p>
            <a:r>
              <a:rPr lang="en-US" dirty="0" smtClean="0"/>
              <a:t>New Distribution Technologies</a:t>
            </a:r>
          </a:p>
          <a:p>
            <a:r>
              <a:rPr lang="en-US" dirty="0" smtClean="0"/>
              <a:t>Complex </a:t>
            </a:r>
            <a:r>
              <a:rPr lang="en-US" smtClean="0"/>
              <a:t>Networks (“and” not “or” solutions)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Broadband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F58D8-4140-4A00-88A5-041635F12B1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68502"/>
            <a:ext cx="9143999" cy="2715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46980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C8DB-36A7-439F-A5B8-A3D0B431D2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 descr="C:\Users\Steve\Desktop\10759_SA telecom Authority_South Afrrica\Gcomm_FiberSolutions_v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8" y="0"/>
            <a:ext cx="9218428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</p:spTree>
    <p:extLst>
      <p:ext uri="{BB962C8B-B14F-4D97-AF65-F5344CB8AC3E}">
        <p14:creationId xmlns="" xmlns:p14="http://schemas.microsoft.com/office/powerpoint/2010/main" val="1581185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C8DB-36A7-439F-A5B8-A3D0B431D28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7809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page for Architecture Graphic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6C8DB-36A7-439F-A5B8-A3D0B431D2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142472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 Template 2008">
  <a:themeElements>
    <a:clrScheme name="GSI Template March 2008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I Template March 2008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GSI Template March 2008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Template March 2008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Template March 2008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Template March 2008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Template March 2008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Template March 2008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Template March 2008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Template March 2008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Template March 2008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Template March 2008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Template March 2008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Template March 2008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9610375A44C419D5DD9D989E67BFF" ma:contentTypeVersion="6" ma:contentTypeDescription="Create a new document." ma:contentTypeScope="" ma:versionID="7d7d10ea0d843bbc43763633ce84ca7f">
  <xsd:schema xmlns:xsd="http://www.w3.org/2001/XMLSchema" xmlns:p="http://schemas.microsoft.com/office/2006/metadata/properties" xmlns:ns2="58894b26-88a7-4317-a514-b661032bb920" targetNamespace="http://schemas.microsoft.com/office/2006/metadata/properties" ma:root="true" ma:fieldsID="c0c9750f24a40cf46423cabd3bf6841e" ns2:_="">
    <xsd:import namespace="58894b26-88a7-4317-a514-b661032bb920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arket_x0020_Segment" minOccurs="0"/>
                <xsd:element ref="ns2:Product_x002f_Solution_x0020_Type" minOccurs="0"/>
                <xsd:element ref="ns2:Date_x0020_Of_x0020_Fil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8894b26-88a7-4317-a514-b661032bb920" elementFormDefault="qualified">
    <xsd:import namespace="http://schemas.microsoft.com/office/2006/documentManagement/types"/>
    <xsd:element name="category" ma:index="2" nillable="true" ma:displayName="Category" ma:internalName="category">
      <xsd:simpleType>
        <xsd:restriction base="dms:Text">
          <xsd:maxLength value="255"/>
        </xsd:restriction>
      </xsd:simpleType>
    </xsd:element>
    <xsd:element name="Market_x0020_Segment" ma:index="3" nillable="true" ma:displayName="Market Segment" ma:description="Market segment" ma:internalName="Market_x0020_Segment">
      <xsd:simpleType>
        <xsd:restriction base="dms:Text">
          <xsd:maxLength value="255"/>
        </xsd:restriction>
      </xsd:simpleType>
    </xsd:element>
    <xsd:element name="Product_x002f_Solution_x0020_Type" ma:index="4" nillable="true" ma:displayName="Product/Solution Type" ma:internalName="Product_x002f_Solution_x0020_Type">
      <xsd:simpleType>
        <xsd:restriction base="dms:Text">
          <xsd:maxLength value="255"/>
        </xsd:restriction>
      </xsd:simpleType>
    </xsd:element>
    <xsd:element name="Date_x0020_Of_x0020_File" ma:index="5" nillable="true" ma:displayName="Date Of File" ma:internalName="Date_x0020_Of_x0020_Fil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tegory xmlns="58894b26-88a7-4317-a514-b661032bb920">presentation</category>
    <Product_x002f_Solution_x0020_Type xmlns="58894b26-88a7-4317-a514-b661032bb920">presentation</Product_x002f_Solution_x0020_Type>
    <Market_x0020_Segment xmlns="58894b26-88a7-4317-a514-b661032bb920">corporate</Market_x0020_Segment>
    <Description0 xmlns="58894b26-88a7-4317-a514-b661032bb920">Corporate capabilities presentation  september 2010</Description0>
    <Date_x0020_Of_x0020_File xmlns="58894b26-88a7-4317-a514-b661032bb920">09/14/2010</Date_x0020_Of_x0020_File>
  </documentManagement>
</p:properties>
</file>

<file path=customXml/itemProps1.xml><?xml version="1.0" encoding="utf-8"?>
<ds:datastoreItem xmlns:ds="http://schemas.openxmlformats.org/officeDocument/2006/customXml" ds:itemID="{4DA9BEA7-E0D1-4304-9E0C-FDCF3202B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94b26-88a7-4317-a514-b661032bb92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A5906CB-2174-4022-A673-0DC1CB8BB6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D1979-0018-4B63-AC21-58ED4DB1DBE0}">
  <ds:schemaRefs>
    <ds:schemaRef ds:uri="58894b26-88a7-4317-a514-b661032bb920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</TotalTime>
  <Words>121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GSI Template 2008</vt:lpstr>
      <vt:lpstr> Caribbean Broadband Possibilities</vt:lpstr>
      <vt:lpstr>Classical Broadband Delivery Problem</vt:lpstr>
      <vt:lpstr>Capital  Dollars per GBps Delivered</vt:lpstr>
      <vt:lpstr>Quantifying Demand</vt:lpstr>
      <vt:lpstr>Possibilities</vt:lpstr>
      <vt:lpstr>Universal Broadband Solutions</vt:lpstr>
      <vt:lpstr>Slide 7</vt:lpstr>
      <vt:lpstr>Slide 8</vt:lpstr>
      <vt:lpstr>This page for Architecture Graphic</vt:lpstr>
    </vt:vector>
  </TitlesOfParts>
  <Company>GSI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 september 2010</dc:title>
  <dc:creator>End User</dc:creator>
  <cp:lastModifiedBy>Steve</cp:lastModifiedBy>
  <cp:revision>193</cp:revision>
  <dcterms:created xsi:type="dcterms:W3CDTF">2009-11-13T12:13:33Z</dcterms:created>
  <dcterms:modified xsi:type="dcterms:W3CDTF">2013-07-17T14:03:17Z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0x010100DFB9610375A44C419D5DD9D989E67BFF</vt:lpwstr>
  </property>
</Properties>
</file>