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4" r:id="rId3"/>
    <p:sldId id="298" r:id="rId4"/>
    <p:sldId id="266" r:id="rId5"/>
    <p:sldId id="267" r:id="rId6"/>
    <p:sldId id="264" r:id="rId7"/>
    <p:sldId id="265" r:id="rId8"/>
    <p:sldId id="257" r:id="rId9"/>
    <p:sldId id="258" r:id="rId10"/>
    <p:sldId id="299" r:id="rId11"/>
    <p:sldId id="295" r:id="rId12"/>
    <p:sldId id="296" r:id="rId13"/>
    <p:sldId id="259" r:id="rId14"/>
    <p:sldId id="292" r:id="rId15"/>
    <p:sldId id="260" r:id="rId16"/>
    <p:sldId id="293" r:id="rId17"/>
    <p:sldId id="261" r:id="rId18"/>
    <p:sldId id="263" r:id="rId19"/>
    <p:sldId id="291" r:id="rId20"/>
    <p:sldId id="268" r:id="rId21"/>
    <p:sldId id="269" r:id="rId22"/>
    <p:sldId id="290" r:id="rId23"/>
    <p:sldId id="270" r:id="rId24"/>
    <p:sldId id="271" r:id="rId25"/>
    <p:sldId id="297" r:id="rId26"/>
    <p:sldId id="272" r:id="rId27"/>
    <p:sldId id="273" r:id="rId28"/>
    <p:sldId id="276" r:id="rId29"/>
    <p:sldId id="302" r:id="rId30"/>
    <p:sldId id="277" r:id="rId31"/>
    <p:sldId id="278" r:id="rId32"/>
    <p:sldId id="279" r:id="rId33"/>
    <p:sldId id="274" r:id="rId34"/>
    <p:sldId id="286" r:id="rId35"/>
    <p:sldId id="275" r:id="rId36"/>
    <p:sldId id="283" r:id="rId37"/>
    <p:sldId id="284" r:id="rId38"/>
    <p:sldId id="285" r:id="rId39"/>
    <p:sldId id="287" r:id="rId40"/>
    <p:sldId id="288" r:id="rId41"/>
    <p:sldId id="289" r:id="rId42"/>
    <p:sldId id="280" r:id="rId43"/>
    <p:sldId id="282" r:id="rId44"/>
    <p:sldId id="281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89" autoAdjust="0"/>
  </p:normalViewPr>
  <p:slideViewPr>
    <p:cSldViewPr>
      <p:cViewPr>
        <p:scale>
          <a:sx n="70" d="100"/>
          <a:sy n="70" d="100"/>
        </p:scale>
        <p:origin x="-1974" y="-576"/>
      </p:cViewPr>
      <p:guideLst>
        <p:guide orient="horz" pos="40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LK%20Documents%202013\Training\support\Coverage%20per%20modul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Capacity per Modulation Scheme Coverage Limit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bits/symbol</c:v>
          </c:tx>
          <c:invertIfNegative val="0"/>
          <c:cat>
            <c:strRef>
              <c:f>Sheet1!$H$130:$H$137</c:f>
              <c:strCache>
                <c:ptCount val="8"/>
                <c:pt idx="0">
                  <c:v>QPSK 1/12</c:v>
                </c:pt>
                <c:pt idx="1">
                  <c:v>QPSK 1/2</c:v>
                </c:pt>
                <c:pt idx="2">
                  <c:v>QPSK 3/4</c:v>
                </c:pt>
                <c:pt idx="3">
                  <c:v>16 QAM 1/2</c:v>
                </c:pt>
                <c:pt idx="4">
                  <c:v>64 QAM 1/2</c:v>
                </c:pt>
                <c:pt idx="5">
                  <c:v>64 QAM 2/3</c:v>
                </c:pt>
                <c:pt idx="6">
                  <c:v>64 QAM 3/4</c:v>
                </c:pt>
                <c:pt idx="7">
                  <c:v>64 QAM 5/6</c:v>
                </c:pt>
              </c:strCache>
            </c:strRef>
          </c:cat>
          <c:val>
            <c:numRef>
              <c:f>Sheet1!$I$130:$I$137</c:f>
              <c:numCache>
                <c:formatCode>0.00</c:formatCode>
                <c:ptCount val="8"/>
                <c:pt idx="0">
                  <c:v>0.41011338938636366</c:v>
                </c:pt>
                <c:pt idx="1">
                  <c:v>1.6567167806853971</c:v>
                </c:pt>
                <c:pt idx="2">
                  <c:v>2.3667789867731175</c:v>
                </c:pt>
                <c:pt idx="3">
                  <c:v>2.9062756050847862</c:v>
                </c:pt>
                <c:pt idx="4">
                  <c:v>3.7169200990821114</c:v>
                </c:pt>
                <c:pt idx="5">
                  <c:v>4.442502437929388</c:v>
                </c:pt>
                <c:pt idx="6">
                  <c:v>4.7298958858381273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896320"/>
        <c:axId val="115898240"/>
      </c:barChart>
      <c:scatterChart>
        <c:scatterStyle val="smoothMarker"/>
        <c:varyColors val="0"/>
        <c:ser>
          <c:idx val="1"/>
          <c:order val="1"/>
          <c:tx>
            <c:v>1 GB/month plan</c:v>
          </c:tx>
          <c:marker>
            <c:symbol val="none"/>
          </c:marker>
          <c:xVal>
            <c:strRef>
              <c:f>Sheet1!$H$130:$H$137</c:f>
              <c:strCache>
                <c:ptCount val="8"/>
                <c:pt idx="0">
                  <c:v>QPSK 1/12</c:v>
                </c:pt>
                <c:pt idx="1">
                  <c:v>QPSK 1/2</c:v>
                </c:pt>
                <c:pt idx="2">
                  <c:v>QPSK 3/4</c:v>
                </c:pt>
                <c:pt idx="3">
                  <c:v>16 QAM 1/2</c:v>
                </c:pt>
                <c:pt idx="4">
                  <c:v>64 QAM 1/2</c:v>
                </c:pt>
                <c:pt idx="5">
                  <c:v>64 QAM 2/3</c:v>
                </c:pt>
                <c:pt idx="6">
                  <c:v>64 QAM 3/4</c:v>
                </c:pt>
                <c:pt idx="7">
                  <c:v>64 QAM 5/6</c:v>
                </c:pt>
              </c:strCache>
            </c:strRef>
          </c:xVal>
          <c:yVal>
            <c:numRef>
              <c:f>Sheet1!$J$130:$J$137</c:f>
              <c:numCache>
                <c:formatCode>0.0</c:formatCode>
                <c:ptCount val="8"/>
                <c:pt idx="0">
                  <c:v>2.5632086836647732</c:v>
                </c:pt>
                <c:pt idx="1">
                  <c:v>10.354479879283732</c:v>
                </c:pt>
                <c:pt idx="2">
                  <c:v>14.792368667331985</c:v>
                </c:pt>
                <c:pt idx="3">
                  <c:v>18.164222531779913</c:v>
                </c:pt>
                <c:pt idx="4">
                  <c:v>23.230750619263198</c:v>
                </c:pt>
                <c:pt idx="5">
                  <c:v>27.765640237058676</c:v>
                </c:pt>
                <c:pt idx="6">
                  <c:v>29.561849286488297</c:v>
                </c:pt>
                <c:pt idx="7">
                  <c:v>31.25</c:v>
                </c:pt>
              </c:numCache>
            </c:numRef>
          </c:yVal>
          <c:smooth val="1"/>
        </c:ser>
        <c:ser>
          <c:idx val="2"/>
          <c:order val="2"/>
          <c:tx>
            <c:v>2 GB/month plan</c:v>
          </c:tx>
          <c:marker>
            <c:symbol val="none"/>
          </c:marker>
          <c:xVal>
            <c:strRef>
              <c:f>Sheet1!$H$130:$H$137</c:f>
              <c:strCache>
                <c:ptCount val="8"/>
                <c:pt idx="0">
                  <c:v>QPSK 1/12</c:v>
                </c:pt>
                <c:pt idx="1">
                  <c:v>QPSK 1/2</c:v>
                </c:pt>
                <c:pt idx="2">
                  <c:v>QPSK 3/4</c:v>
                </c:pt>
                <c:pt idx="3">
                  <c:v>16 QAM 1/2</c:v>
                </c:pt>
                <c:pt idx="4">
                  <c:v>64 QAM 1/2</c:v>
                </c:pt>
                <c:pt idx="5">
                  <c:v>64 QAM 2/3</c:v>
                </c:pt>
                <c:pt idx="6">
                  <c:v>64 QAM 3/4</c:v>
                </c:pt>
                <c:pt idx="7">
                  <c:v>64 QAM 5/6</c:v>
                </c:pt>
              </c:strCache>
            </c:strRef>
          </c:xVal>
          <c:yVal>
            <c:numRef>
              <c:f>Sheet1!$K$130:$K$137</c:f>
              <c:numCache>
                <c:formatCode>0.0</c:formatCode>
                <c:ptCount val="8"/>
                <c:pt idx="0">
                  <c:v>1.2816043418323866</c:v>
                </c:pt>
                <c:pt idx="1">
                  <c:v>5.1772399396418658</c:v>
                </c:pt>
                <c:pt idx="2">
                  <c:v>7.3961843336659925</c:v>
                </c:pt>
                <c:pt idx="3">
                  <c:v>9.0821112658899565</c:v>
                </c:pt>
                <c:pt idx="4">
                  <c:v>11.615375309631599</c:v>
                </c:pt>
                <c:pt idx="5">
                  <c:v>13.882820118529338</c:v>
                </c:pt>
                <c:pt idx="6">
                  <c:v>14.780924643244148</c:v>
                </c:pt>
                <c:pt idx="7">
                  <c:v>15.625</c:v>
                </c:pt>
              </c:numCache>
            </c:numRef>
          </c:yVal>
          <c:smooth val="1"/>
        </c:ser>
        <c:ser>
          <c:idx val="3"/>
          <c:order val="3"/>
          <c:tx>
            <c:v>4 GB /month plan</c:v>
          </c:tx>
          <c:marker>
            <c:symbol val="none"/>
          </c:marker>
          <c:xVal>
            <c:strRef>
              <c:f>Sheet1!$H$130:$H$137</c:f>
              <c:strCache>
                <c:ptCount val="8"/>
                <c:pt idx="0">
                  <c:v>QPSK 1/12</c:v>
                </c:pt>
                <c:pt idx="1">
                  <c:v>QPSK 1/2</c:v>
                </c:pt>
                <c:pt idx="2">
                  <c:v>QPSK 3/4</c:v>
                </c:pt>
                <c:pt idx="3">
                  <c:v>16 QAM 1/2</c:v>
                </c:pt>
                <c:pt idx="4">
                  <c:v>64 QAM 1/2</c:v>
                </c:pt>
                <c:pt idx="5">
                  <c:v>64 QAM 2/3</c:v>
                </c:pt>
                <c:pt idx="6">
                  <c:v>64 QAM 3/4</c:v>
                </c:pt>
                <c:pt idx="7">
                  <c:v>64 QAM 5/6</c:v>
                </c:pt>
              </c:strCache>
            </c:strRef>
          </c:xVal>
          <c:yVal>
            <c:numRef>
              <c:f>Sheet1!$L$130:$L$137</c:f>
              <c:numCache>
                <c:formatCode>0.0</c:formatCode>
                <c:ptCount val="8"/>
                <c:pt idx="0">
                  <c:v>0.64080217091619329</c:v>
                </c:pt>
                <c:pt idx="1">
                  <c:v>2.5886199698209329</c:v>
                </c:pt>
                <c:pt idx="2">
                  <c:v>3.6980921668329962</c:v>
                </c:pt>
                <c:pt idx="3">
                  <c:v>4.5410556329449783</c:v>
                </c:pt>
                <c:pt idx="4">
                  <c:v>5.8076876548157994</c:v>
                </c:pt>
                <c:pt idx="5">
                  <c:v>6.941410059264669</c:v>
                </c:pt>
                <c:pt idx="6">
                  <c:v>7.3904623216220742</c:v>
                </c:pt>
                <c:pt idx="7">
                  <c:v>7.8125</c:v>
                </c:pt>
              </c:numCache>
            </c:numRef>
          </c:yVal>
          <c:smooth val="1"/>
        </c:ser>
        <c:ser>
          <c:idx val="4"/>
          <c:order val="4"/>
          <c:tx>
            <c:v>8 GB /month plan</c:v>
          </c:tx>
          <c:marker>
            <c:symbol val="none"/>
          </c:marker>
          <c:xVal>
            <c:strRef>
              <c:f>Sheet1!$H$130:$H$137</c:f>
              <c:strCache>
                <c:ptCount val="8"/>
                <c:pt idx="0">
                  <c:v>QPSK 1/12</c:v>
                </c:pt>
                <c:pt idx="1">
                  <c:v>QPSK 1/2</c:v>
                </c:pt>
                <c:pt idx="2">
                  <c:v>QPSK 3/4</c:v>
                </c:pt>
                <c:pt idx="3">
                  <c:v>16 QAM 1/2</c:v>
                </c:pt>
                <c:pt idx="4">
                  <c:v>64 QAM 1/2</c:v>
                </c:pt>
                <c:pt idx="5">
                  <c:v>64 QAM 2/3</c:v>
                </c:pt>
                <c:pt idx="6">
                  <c:v>64 QAM 3/4</c:v>
                </c:pt>
                <c:pt idx="7">
                  <c:v>64 QAM 5/6</c:v>
                </c:pt>
              </c:strCache>
            </c:strRef>
          </c:xVal>
          <c:yVal>
            <c:numRef>
              <c:f>Sheet1!$M$130:$M$137</c:f>
              <c:numCache>
                <c:formatCode>0.0</c:formatCode>
                <c:ptCount val="8"/>
                <c:pt idx="0">
                  <c:v>0.32040108545809665</c:v>
                </c:pt>
                <c:pt idx="1">
                  <c:v>1.2943099849104664</c:v>
                </c:pt>
                <c:pt idx="2">
                  <c:v>1.8490460834164981</c:v>
                </c:pt>
                <c:pt idx="3">
                  <c:v>2.2705278164724891</c:v>
                </c:pt>
                <c:pt idx="4">
                  <c:v>2.9038438274078997</c:v>
                </c:pt>
                <c:pt idx="5">
                  <c:v>3.4707050296323345</c:v>
                </c:pt>
                <c:pt idx="6">
                  <c:v>3.6952311608110371</c:v>
                </c:pt>
                <c:pt idx="7">
                  <c:v>3.90625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906432"/>
        <c:axId val="115904512"/>
      </c:scatterChart>
      <c:catAx>
        <c:axId val="115896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Modulation Scheme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15898240"/>
        <c:crosses val="autoZero"/>
        <c:auto val="1"/>
        <c:lblAlgn val="ctr"/>
        <c:lblOffset val="100"/>
        <c:noMultiLvlLbl val="0"/>
      </c:catAx>
      <c:valAx>
        <c:axId val="115898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Bits/Symbol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15896320"/>
        <c:crosses val="autoZero"/>
        <c:crossBetween val="between"/>
      </c:valAx>
      <c:valAx>
        <c:axId val="11590451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Average </a:t>
                </a:r>
                <a:r>
                  <a:rPr lang="en-US" dirty="0" smtClean="0"/>
                  <a:t>Active Subscribers </a:t>
                </a:r>
                <a:r>
                  <a:rPr lang="en-US" dirty="0"/>
                  <a:t>per cell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15906432"/>
        <c:crosses val="max"/>
        <c:crossBetween val="midCat"/>
      </c:valAx>
      <c:valAx>
        <c:axId val="115906432"/>
        <c:scaling>
          <c:orientation val="minMax"/>
        </c:scaling>
        <c:delete val="1"/>
        <c:axPos val="t"/>
        <c:majorTickMark val="out"/>
        <c:minorTickMark val="none"/>
        <c:tickLblPos val="nextTo"/>
        <c:crossAx val="115904512"/>
        <c:crosses val="max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SNR based on reuse factor (sector configuration)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20 dB/dec</c:v>
          </c:tx>
          <c:trendline>
            <c:trendlineType val="power"/>
            <c:dispRSqr val="0"/>
            <c:dispEq val="1"/>
            <c:trendlineLbl>
              <c:layout>
                <c:manualLayout>
                  <c:x val="8.8714392199564049E-4"/>
                  <c:y val="-2.4566324022177344E-2"/>
                </c:manualLayout>
              </c:layout>
              <c:numFmt formatCode="General" sourceLinked="0"/>
            </c:trendlineLbl>
          </c:trendline>
          <c:xVal>
            <c:numRef>
              <c:f>Sheet1!$I$13:$I$15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21</c:v>
                </c:pt>
              </c:numCache>
            </c:numRef>
          </c:xVal>
          <c:yVal>
            <c:numRef>
              <c:f>Sheet1!$J$13:$J$15</c:f>
              <c:numCache>
                <c:formatCode>General</c:formatCode>
                <c:ptCount val="3"/>
                <c:pt idx="0">
                  <c:v>7.8</c:v>
                </c:pt>
                <c:pt idx="1">
                  <c:v>10.9</c:v>
                </c:pt>
                <c:pt idx="2">
                  <c:v>14.4</c:v>
                </c:pt>
              </c:numCache>
            </c:numRef>
          </c:yVal>
          <c:smooth val="1"/>
        </c:ser>
        <c:ser>
          <c:idx val="1"/>
          <c:order val="1"/>
          <c:tx>
            <c:v>40 dB/dec</c:v>
          </c:tx>
          <c:trendline>
            <c:trendlineType val="power"/>
            <c:dispRSqr val="0"/>
            <c:dispEq val="1"/>
            <c:trendlineLbl>
              <c:layout>
                <c:manualLayout>
                  <c:x val="1.3336566915746619E-2"/>
                  <c:y val="-3.9386416755542442E-2"/>
                </c:manualLayout>
              </c:layout>
              <c:numFmt formatCode="General" sourceLinked="0"/>
            </c:trendlineLbl>
          </c:trendline>
          <c:xVal>
            <c:numRef>
              <c:f>Sheet1!$I$13:$I$15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21</c:v>
                </c:pt>
              </c:numCache>
            </c:numRef>
          </c:xVal>
          <c:yVal>
            <c:numRef>
              <c:f>Sheet1!$K$13:$K$15</c:f>
              <c:numCache>
                <c:formatCode>0.0</c:formatCode>
                <c:ptCount val="3"/>
                <c:pt idx="0">
                  <c:v>15.7</c:v>
                </c:pt>
                <c:pt idx="1">
                  <c:v>21.8</c:v>
                </c:pt>
                <c:pt idx="2">
                  <c:v>28.9</c:v>
                </c:pt>
              </c:numCache>
            </c:numRef>
          </c:yVal>
          <c:smooth val="1"/>
        </c:ser>
        <c:ser>
          <c:idx val="2"/>
          <c:order val="2"/>
          <c:tx>
            <c:v>60 dB/dec</c:v>
          </c:tx>
          <c:trendline>
            <c:trendlineType val="power"/>
            <c:dispRSqr val="0"/>
            <c:dispEq val="1"/>
            <c:trendlineLbl>
              <c:layout>
                <c:manualLayout>
                  <c:x val="-9.0723944730051412E-3"/>
                  <c:y val="-4.045171586981022E-4"/>
                </c:manualLayout>
              </c:layout>
              <c:numFmt formatCode="General" sourceLinked="0"/>
            </c:trendlineLbl>
          </c:trendline>
          <c:xVal>
            <c:numRef>
              <c:f>Sheet1!$I$13:$I$15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21</c:v>
                </c:pt>
              </c:numCache>
            </c:numRef>
          </c:xVal>
          <c:yVal>
            <c:numRef>
              <c:f>Sheet1!$L$13:$L$15</c:f>
              <c:numCache>
                <c:formatCode>General</c:formatCode>
                <c:ptCount val="3"/>
                <c:pt idx="0">
                  <c:v>23.5</c:v>
                </c:pt>
                <c:pt idx="1">
                  <c:v>32.799999999999997</c:v>
                </c:pt>
                <c:pt idx="2">
                  <c:v>43.3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631808"/>
        <c:axId val="116642176"/>
      </c:scatterChart>
      <c:valAx>
        <c:axId val="116631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Reuse factor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6642176"/>
        <c:crosses val="autoZero"/>
        <c:crossBetween val="midCat"/>
      </c:valAx>
      <c:valAx>
        <c:axId val="116642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SNR (dB)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663180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81C12-FCFD-4ACC-9632-6D16457E920D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5EDC1-1A1D-4A62-B461-AA2B1D720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6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5EDC1-1A1D-4A62-B461-AA2B1D7201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3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5EDC1-1A1D-4A62-B461-AA2B1D7201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5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plan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plan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48400"/>
            <a:ext cx="1295400" cy="588403"/>
          </a:xfrm>
          <a:prstGeom prst="rect">
            <a:avLst/>
          </a:prstGeom>
        </p:spPr>
      </p:pic>
      <p:pic>
        <p:nvPicPr>
          <p:cNvPr id="11" name="Picture 2" descr="C:\LK Documents 2012\marketing\logos\CelPlanLogotransparent.gif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533525" cy="5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182880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7/17/2013</a:t>
            </a:r>
            <a:endParaRPr lang="en-US" dirty="0"/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3352800" y="6477000"/>
            <a:ext cx="2857500" cy="404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CelPlan International, Inc. 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637361" y="6492875"/>
            <a:ext cx="457200" cy="388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860DA9-13F7-4564-98F8-5BFA5D3E506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59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48400"/>
            <a:ext cx="1295400" cy="588403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82880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7/17/2013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352800" y="6477000"/>
            <a:ext cx="2857500" cy="404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CelPlan International, Inc. 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37361" y="6492875"/>
            <a:ext cx="457200" cy="388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860DA9-13F7-4564-98F8-5BFA5D3E5066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4" name="Picture 2" descr="C:\LK Documents 2012\marketing\logos\CelPlanLogotransparent.gif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533525" cy="5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0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CelPlan International,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60DA9-13F7-4564-98F8-5BFA5D3E5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7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onhard@celplan.com" TargetMode="External"/><Relationship Id="rId2" Type="http://schemas.openxmlformats.org/officeDocument/2006/relationships/hyperlink" Target="http://www.celpla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lplan.com/" TargetMode="External"/><Relationship Id="rId4" Type="http://schemas.openxmlformats.org/officeDocument/2006/relationships/hyperlink" Target="mailto:leonhard@celplan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4G Technologies </a:t>
            </a:r>
            <a:br>
              <a:rPr lang="en-US" sz="5400" dirty="0" smtClean="0"/>
            </a:br>
            <a:r>
              <a:rPr lang="en-US" sz="5400" dirty="0" smtClean="0"/>
              <a:t>Myths and Realities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5181600"/>
            <a:ext cx="2895600" cy="1066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29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CANTO - Aruba</a:t>
            </a:r>
          </a:p>
          <a:p>
            <a:r>
              <a:rPr lang="en-US" sz="1500" dirty="0" smtClean="0"/>
              <a:t>Caribbean Association of National Telecommunications Organizations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79976" y="6476953"/>
            <a:ext cx="457200" cy="365125"/>
          </a:xfrm>
        </p:spPr>
        <p:txBody>
          <a:bodyPr/>
          <a:lstStyle/>
          <a:p>
            <a:fld id="{63860DA9-13F7-4564-98F8-5BFA5D3E5066}" type="slidenum">
              <a:rPr lang="en-US" smtClean="0"/>
              <a:t>1</a:t>
            </a:fld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476500" y="2819400"/>
            <a:ext cx="4191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Leonhard Korowajczuk</a:t>
            </a:r>
          </a:p>
          <a:p>
            <a:r>
              <a:rPr lang="en-US" dirty="0" smtClean="0"/>
              <a:t>CEO/CTO</a:t>
            </a:r>
          </a:p>
          <a:p>
            <a:r>
              <a:rPr lang="en-US" sz="2400" dirty="0" smtClean="0"/>
              <a:t>CelPlan International, Inc.</a:t>
            </a:r>
          </a:p>
          <a:p>
            <a:r>
              <a:rPr lang="en-US" sz="2400" dirty="0" smtClean="0">
                <a:hlinkClick r:id="rId2"/>
              </a:rPr>
              <a:t>www.celplan.com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leonhard@celplan.com</a:t>
            </a:r>
            <a:endParaRPr lang="en-US" sz="2400" dirty="0" smtClean="0"/>
          </a:p>
          <a:p>
            <a:r>
              <a:rPr lang="en-US" sz="2400" dirty="0" smtClean="0"/>
              <a:t>1-703-259-4022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1828800" y="6492875"/>
            <a:ext cx="914400" cy="365125"/>
          </a:xfrm>
        </p:spPr>
        <p:txBody>
          <a:bodyPr/>
          <a:lstStyle/>
          <a:p>
            <a:r>
              <a:rPr lang="en-US" dirty="0" smtClean="0"/>
              <a:t>7/13/2013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UMTS-HSPA (WCDMA) channel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152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User data is spread over several chips</a:t>
            </a:r>
          </a:p>
          <a:p>
            <a:r>
              <a:rPr lang="en-US" dirty="0" smtClean="0"/>
              <a:t>Larger the spread more energy the signal will have</a:t>
            </a:r>
          </a:p>
          <a:p>
            <a:r>
              <a:rPr lang="en-US" dirty="0" smtClean="0"/>
              <a:t>Larger the spread smaller the throughput</a:t>
            </a:r>
          </a:p>
          <a:p>
            <a:r>
              <a:rPr lang="en-US" dirty="0" smtClean="0"/>
              <a:t>The network selects the best spread based on the user SNR and type of data being sent (circuit switched voice, packet data or high speed packet data)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382000" cy="404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6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Multipath or Self Interference </a:t>
            </a:r>
            <a:br>
              <a:rPr lang="en-US" sz="4000" dirty="0" smtClean="0"/>
            </a:br>
            <a:r>
              <a:rPr lang="en-US" sz="3100" dirty="0" smtClean="0"/>
              <a:t>(The Villain)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1143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Delayed coded symbols overlap the next symbols, causing errors in its detection</a:t>
            </a:r>
          </a:p>
          <a:p>
            <a:r>
              <a:rPr lang="en-US" dirty="0" smtClean="0"/>
              <a:t>A symbol should not overlap more than half of the next symbol</a:t>
            </a:r>
          </a:p>
          <a:p>
            <a:r>
              <a:rPr lang="en-US" dirty="0" smtClean="0"/>
              <a:t>NLOS multipath can be as strong as NLOS signals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620000" cy="261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53000"/>
            <a:ext cx="61245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4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Multipath Delay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1219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Multipath is difficult to characterize as it is time variant</a:t>
            </a:r>
          </a:p>
          <a:p>
            <a:r>
              <a:rPr lang="en-US" dirty="0" smtClean="0"/>
              <a:t>A reasonable assumption is to estimate its probability based on the cell coverage area</a:t>
            </a:r>
          </a:p>
          <a:p>
            <a:r>
              <a:rPr lang="en-US" dirty="0" smtClean="0"/>
              <a:t>The worst case multipath delay spread in this case will be equivalent to about half the cell radius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7" y="2057400"/>
            <a:ext cx="4329113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UMTS-HSPA Data Allocation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76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Coded data Symbols are spread (multiplied) over several chips</a:t>
            </a:r>
          </a:p>
          <a:p>
            <a:r>
              <a:rPr lang="en-US" dirty="0" smtClean="0"/>
              <a:t>Spreading varies between 4 (1 </a:t>
            </a:r>
            <a:r>
              <a:rPr lang="el-GR" dirty="0" smtClean="0"/>
              <a:t>μ</a:t>
            </a:r>
            <a:r>
              <a:rPr lang="en-US" dirty="0" smtClean="0"/>
              <a:t>s) and 512 (133</a:t>
            </a:r>
            <a:r>
              <a:rPr lang="el-GR" dirty="0" smtClean="0"/>
              <a:t> μ</a:t>
            </a:r>
            <a:r>
              <a:rPr lang="en-US" dirty="0" smtClean="0"/>
              <a:t>s) chips</a:t>
            </a:r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85" y="1447800"/>
            <a:ext cx="6896315" cy="471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3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WCDMA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Equalization</a:t>
            </a:r>
          </a:p>
          <a:p>
            <a:pPr lvl="1"/>
            <a:r>
              <a:rPr lang="en-US" dirty="0" smtClean="0"/>
              <a:t>Compensates RF channel variation in frequency selective and time dispersive channels</a:t>
            </a:r>
          </a:p>
          <a:p>
            <a:pPr lvl="2"/>
            <a:r>
              <a:rPr lang="en-US" dirty="0" smtClean="0"/>
              <a:t>Transversal filter</a:t>
            </a:r>
          </a:p>
          <a:p>
            <a:pPr lvl="2"/>
            <a:r>
              <a:rPr lang="en-US" dirty="0" smtClean="0"/>
              <a:t>Lattice</a:t>
            </a:r>
          </a:p>
          <a:p>
            <a:r>
              <a:rPr lang="en-US" dirty="0" smtClean="0"/>
              <a:t>Rake Receiver</a:t>
            </a:r>
          </a:p>
          <a:p>
            <a:pPr lvl="1"/>
            <a:r>
              <a:rPr lang="en-US" dirty="0" smtClean="0"/>
              <a:t>An UMTS Rake receiver has 4 correlators. One correlator is used to scan for shifted versions. Remaining correlator detects a time shifted version of the transmission, delayed at least one chip from the previous correlator</a:t>
            </a:r>
          </a:p>
          <a:p>
            <a:pPr lvl="1"/>
            <a:r>
              <a:rPr lang="en-US" dirty="0" smtClean="0"/>
              <a:t>The Rake receiver harvests the energy of multipath to increase the energy of the symbols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WiMAX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1910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5 MHz FDD WiMAX channel occupies 4.6 MHz</a:t>
            </a:r>
          </a:p>
          <a:p>
            <a:r>
              <a:rPr lang="en-US" dirty="0" smtClean="0"/>
              <a:t>This WiMAX channels has 420 sub-carriers</a:t>
            </a:r>
          </a:p>
          <a:p>
            <a:r>
              <a:rPr lang="en-US" dirty="0" smtClean="0"/>
              <a:t>A WIMAX symbols has 91.4 </a:t>
            </a:r>
            <a:r>
              <a:rPr lang="el-GR" dirty="0" smtClean="0"/>
              <a:t>μ</a:t>
            </a:r>
            <a:r>
              <a:rPr lang="en-US" dirty="0" smtClean="0"/>
              <a:t>s</a:t>
            </a:r>
          </a:p>
          <a:p>
            <a:r>
              <a:rPr lang="en-US" dirty="0" smtClean="0"/>
              <a:t>Cyclic prefix options are: 2.9 </a:t>
            </a:r>
            <a:r>
              <a:rPr lang="el-GR" dirty="0"/>
              <a:t>μ</a:t>
            </a:r>
            <a:r>
              <a:rPr lang="en-US" dirty="0" smtClean="0"/>
              <a:t>s (0.8 km), 5.7 </a:t>
            </a:r>
            <a:r>
              <a:rPr lang="el-GR" dirty="0"/>
              <a:t>μ</a:t>
            </a:r>
            <a:r>
              <a:rPr lang="en-US" dirty="0" smtClean="0"/>
              <a:t>s (1.7 km), 11.4 </a:t>
            </a:r>
            <a:r>
              <a:rPr lang="el-GR" dirty="0"/>
              <a:t>μ</a:t>
            </a:r>
            <a:r>
              <a:rPr lang="en-US" dirty="0" smtClean="0"/>
              <a:t>s (3.4 km) and 22.9 </a:t>
            </a:r>
            <a:r>
              <a:rPr lang="el-GR" dirty="0"/>
              <a:t>μ</a:t>
            </a:r>
            <a:r>
              <a:rPr lang="en-US" dirty="0" smtClean="0"/>
              <a:t>s (6.8 km)</a:t>
            </a:r>
          </a:p>
          <a:p>
            <a:r>
              <a:rPr lang="en-US" dirty="0"/>
              <a:t>User data is assigned along the </a:t>
            </a:r>
            <a:r>
              <a:rPr lang="en-US" dirty="0" smtClean="0"/>
              <a:t>sub-carriers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4114800" cy="553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0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LTE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1148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5 MHz FDD </a:t>
            </a:r>
            <a:r>
              <a:rPr lang="en-US" dirty="0" smtClean="0"/>
              <a:t>LTE </a:t>
            </a:r>
            <a:r>
              <a:rPr lang="en-US" dirty="0"/>
              <a:t>channel occupies </a:t>
            </a:r>
            <a:r>
              <a:rPr lang="en-US" dirty="0" smtClean="0"/>
              <a:t>4.5 </a:t>
            </a:r>
            <a:r>
              <a:rPr lang="en-US" dirty="0"/>
              <a:t>MHz</a:t>
            </a:r>
          </a:p>
          <a:p>
            <a:r>
              <a:rPr lang="en-US" dirty="0"/>
              <a:t>This </a:t>
            </a:r>
            <a:r>
              <a:rPr lang="en-US" dirty="0" smtClean="0"/>
              <a:t>LTE </a:t>
            </a:r>
            <a:r>
              <a:rPr lang="en-US" dirty="0"/>
              <a:t>channels has </a:t>
            </a:r>
            <a:r>
              <a:rPr lang="en-US" dirty="0" smtClean="0"/>
              <a:t>333 </a:t>
            </a:r>
            <a:r>
              <a:rPr lang="en-US" dirty="0"/>
              <a:t>sub-carriers</a:t>
            </a:r>
          </a:p>
          <a:p>
            <a:r>
              <a:rPr lang="en-US" dirty="0" smtClean="0"/>
              <a:t>An LTE </a:t>
            </a:r>
            <a:r>
              <a:rPr lang="en-US" dirty="0"/>
              <a:t>symbols has </a:t>
            </a:r>
            <a:r>
              <a:rPr lang="en-US" dirty="0" smtClean="0"/>
              <a:t>66.7 </a:t>
            </a:r>
            <a:r>
              <a:rPr lang="el-GR" dirty="0"/>
              <a:t>μ</a:t>
            </a:r>
            <a:r>
              <a:rPr lang="en-US" dirty="0" smtClean="0"/>
              <a:t>s</a:t>
            </a:r>
          </a:p>
          <a:p>
            <a:r>
              <a:rPr lang="en-US" dirty="0"/>
              <a:t>Cyclic prefix options are: </a:t>
            </a:r>
            <a:r>
              <a:rPr lang="en-US" dirty="0" smtClean="0"/>
              <a:t>4.7 </a:t>
            </a:r>
            <a:r>
              <a:rPr lang="el-GR" dirty="0"/>
              <a:t>μ</a:t>
            </a:r>
            <a:r>
              <a:rPr lang="en-US" dirty="0"/>
              <a:t>s </a:t>
            </a:r>
            <a:r>
              <a:rPr lang="en-US" dirty="0" smtClean="0"/>
              <a:t>(1.4 </a:t>
            </a:r>
            <a:r>
              <a:rPr lang="en-US" dirty="0"/>
              <a:t>km), </a:t>
            </a:r>
            <a:r>
              <a:rPr lang="en-US" dirty="0" smtClean="0"/>
              <a:t>or 16.7 </a:t>
            </a:r>
            <a:r>
              <a:rPr lang="el-GR" dirty="0"/>
              <a:t>μ</a:t>
            </a:r>
            <a:r>
              <a:rPr lang="en-US" dirty="0"/>
              <a:t>s </a:t>
            </a:r>
            <a:r>
              <a:rPr lang="en-US" dirty="0" smtClean="0"/>
              <a:t>(5 </a:t>
            </a:r>
            <a:r>
              <a:rPr lang="en-US" dirty="0"/>
              <a:t>km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User data is assigned along the sub-carriers</a:t>
            </a:r>
            <a:endParaRPr lang="en-US" dirty="0"/>
          </a:p>
          <a:p>
            <a:endParaRPr lang="en-US" dirty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1999"/>
            <a:ext cx="4267200" cy="552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9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UMTS x WiMAX x LTE channel</a:t>
            </a:r>
            <a:endParaRPr lang="en-US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343400" cy="2895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UMTS throughput is limited by self interference (ISI) at high rates</a:t>
            </a:r>
          </a:p>
          <a:p>
            <a:pPr lvl="1"/>
            <a:r>
              <a:rPr lang="en-US" dirty="0" smtClean="0"/>
              <a:t>HSPA is mainly affected</a:t>
            </a:r>
          </a:p>
          <a:p>
            <a:pPr lvl="1"/>
            <a:r>
              <a:rPr lang="en-US" dirty="0" smtClean="0"/>
              <a:t>Larger the cell, lower the throughput</a:t>
            </a:r>
          </a:p>
          <a:p>
            <a:pPr lvl="1"/>
            <a:r>
              <a:rPr lang="en-US" dirty="0" smtClean="0"/>
              <a:t>A 300 m cell radius is required for a spread of 4 (960 kSps)</a:t>
            </a:r>
          </a:p>
          <a:p>
            <a:r>
              <a:rPr lang="en-US" dirty="0" smtClean="0"/>
              <a:t>WiMAX performance</a:t>
            </a:r>
          </a:p>
          <a:p>
            <a:pPr lvl="1"/>
            <a:r>
              <a:rPr lang="en-US" dirty="0" smtClean="0"/>
              <a:t>Cyclic prefix allows multipath up to 6.6 km</a:t>
            </a:r>
          </a:p>
          <a:p>
            <a:pPr lvl="1"/>
            <a:r>
              <a:rPr lang="en-US" dirty="0" smtClean="0"/>
              <a:t>Maximum rate is 4,200 kSps</a:t>
            </a:r>
          </a:p>
          <a:p>
            <a:pPr lvl="1"/>
            <a:r>
              <a:rPr lang="en-US" dirty="0" smtClean="0"/>
              <a:t>Actual rate  (removing overhead) is 2.2 </a:t>
            </a:r>
            <a:r>
              <a:rPr lang="en-US" dirty="0" err="1" smtClean="0"/>
              <a:t>MSps</a:t>
            </a:r>
            <a:endParaRPr lang="en-US" dirty="0" smtClean="0"/>
          </a:p>
          <a:p>
            <a:r>
              <a:rPr lang="en-US" dirty="0" smtClean="0"/>
              <a:t>LTE performance</a:t>
            </a:r>
          </a:p>
          <a:p>
            <a:pPr lvl="1"/>
            <a:r>
              <a:rPr lang="en-US" dirty="0"/>
              <a:t>Cyclic prefix </a:t>
            </a:r>
            <a:r>
              <a:rPr lang="en-US" dirty="0" smtClean="0"/>
              <a:t>allows multipath of 5 km</a:t>
            </a:r>
            <a:endParaRPr lang="en-US" dirty="0"/>
          </a:p>
          <a:p>
            <a:pPr lvl="1"/>
            <a:r>
              <a:rPr lang="en-US" dirty="0"/>
              <a:t>Maximum rate is 4,200 kSps</a:t>
            </a:r>
          </a:p>
          <a:p>
            <a:pPr lvl="1"/>
            <a:r>
              <a:rPr lang="en-US" dirty="0"/>
              <a:t>Actual rate  (removing overhead) is </a:t>
            </a:r>
            <a:r>
              <a:rPr lang="en-US" dirty="0" smtClean="0"/>
              <a:t>2.00 </a:t>
            </a:r>
            <a:r>
              <a:rPr lang="en-US" dirty="0" err="1" smtClean="0"/>
              <a:t>MSps</a:t>
            </a:r>
            <a:endParaRPr lang="en-US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799"/>
            <a:ext cx="8077200" cy="253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05012"/>
              </p:ext>
            </p:extLst>
          </p:nvPr>
        </p:nvGraphicFramePr>
        <p:xfrm>
          <a:off x="4114803" y="1447800"/>
          <a:ext cx="4952997" cy="1539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4220"/>
                <a:gridCol w="408597"/>
                <a:gridCol w="408597"/>
                <a:gridCol w="408597"/>
                <a:gridCol w="408597"/>
                <a:gridCol w="368734"/>
                <a:gridCol w="408597"/>
                <a:gridCol w="408597"/>
                <a:gridCol w="448461"/>
              </a:tblGrid>
              <a:tr h="19050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Raw Througput (5 MHz)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WiMAX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UMTS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Sub-carriers /chips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Data Symbol ( </a:t>
                      </a:r>
                      <a:r>
                        <a:rPr lang="el-GR" sz="1200" u="none" strike="noStrike">
                          <a:effectLst/>
                        </a:rPr>
                        <a:t>μ</a:t>
                      </a:r>
                      <a:r>
                        <a:rPr lang="en-US" sz="1200" u="none" strike="noStrike">
                          <a:effectLst/>
                        </a:rPr>
                        <a:t>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91.4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66.7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133.3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Cyclic Prefix ( </a:t>
                      </a:r>
                      <a:r>
                        <a:rPr lang="el-GR" sz="1200" u="none" strike="noStrike">
                          <a:effectLst/>
                        </a:rPr>
                        <a:t>μ</a:t>
                      </a:r>
                      <a:r>
                        <a:rPr lang="en-US" sz="1200" u="none" strike="noStrike">
                          <a:effectLst/>
                        </a:rPr>
                        <a:t>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RF Symbol ( </a:t>
                      </a:r>
                      <a:r>
                        <a:rPr lang="el-GR" sz="1200" u="none" strike="noStrike">
                          <a:effectLst/>
                        </a:rPr>
                        <a:t>μ</a:t>
                      </a:r>
                      <a:r>
                        <a:rPr lang="en-US" sz="1200" u="none" strike="noStrike">
                          <a:effectLst/>
                        </a:rPr>
                        <a:t>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94.3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97.1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114.3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71.4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83.4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133.3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Maximum Multipath (km)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Throughput (MSps)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Multipath Delay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914798"/>
              </p:ext>
            </p:extLst>
          </p:nvPr>
        </p:nvGraphicFramePr>
        <p:xfrm>
          <a:off x="2209800" y="1280160"/>
          <a:ext cx="5105400" cy="3825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8803"/>
                <a:gridCol w="1975719"/>
                <a:gridCol w="180087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Cell Radius (km)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Multipath spread (km)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Multipath delay ( </a:t>
                      </a:r>
                      <a:r>
                        <a:rPr lang="el-G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s)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6.67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10.83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3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UMTS-HSPA (WCDMA) x WiMAX/LTE (OFDM)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998935"/>
              </p:ext>
            </p:extLst>
          </p:nvPr>
        </p:nvGraphicFramePr>
        <p:xfrm>
          <a:off x="380999" y="914400"/>
          <a:ext cx="8458202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5737"/>
                <a:gridCol w="558659"/>
                <a:gridCol w="465549"/>
                <a:gridCol w="410778"/>
                <a:gridCol w="492934"/>
                <a:gridCol w="575090"/>
                <a:gridCol w="575090"/>
                <a:gridCol w="575090"/>
                <a:gridCol w="496274"/>
                <a:gridCol w="594785"/>
                <a:gridCol w="548216"/>
              </a:tblGrid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UMTS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WiMAX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Parameter\ spread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Data Symbol Duration (</a:t>
                      </a:r>
                      <a:r>
                        <a:rPr lang="el-GR" sz="1400" u="none" strike="noStrike">
                          <a:effectLst/>
                        </a:rPr>
                        <a:t>μ</a:t>
                      </a:r>
                      <a:r>
                        <a:rPr lang="en-US" sz="1200" u="none" strike="noStrike">
                          <a:effectLst/>
                        </a:rPr>
                        <a:t>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Maximum Data Rate (kSps)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7.5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960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4,200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Maximum cell radius due to multipath (km)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0.625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13.2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</a:tr>
            </a:tbl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382000" cy="333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5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52400"/>
            <a:ext cx="8763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943600" cy="6019800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 smtClean="0"/>
              <a:t>Leonhard Korowajczuk</a:t>
            </a:r>
          </a:p>
          <a:p>
            <a:pPr lvl="1"/>
            <a:r>
              <a:rPr lang="en-US" sz="2600" dirty="0" smtClean="0"/>
              <a:t>CEO/CTO CelPlan International</a:t>
            </a:r>
          </a:p>
          <a:p>
            <a:pPr lvl="1"/>
            <a:r>
              <a:rPr lang="en-US" sz="2600" dirty="0" smtClean="0"/>
              <a:t>45 years of experience in the telecom field (R&amp;D, manufacturing and services areas)</a:t>
            </a:r>
          </a:p>
          <a:p>
            <a:pPr lvl="1"/>
            <a:r>
              <a:rPr lang="en-US" sz="2600" dirty="0" smtClean="0"/>
              <a:t>Holds13 patents</a:t>
            </a:r>
          </a:p>
          <a:p>
            <a:pPr lvl="1"/>
            <a:r>
              <a:rPr lang="en-US" sz="2600" dirty="0" smtClean="0"/>
              <a:t>Published books</a:t>
            </a:r>
          </a:p>
          <a:p>
            <a:pPr lvl="2"/>
            <a:r>
              <a:rPr lang="en-US" sz="2300" dirty="0" smtClean="0"/>
              <a:t>“Designing </a:t>
            </a:r>
            <a:r>
              <a:rPr lang="en-US" sz="2300" dirty="0"/>
              <a:t>cdma2000 Systems” </a:t>
            </a:r>
          </a:p>
          <a:p>
            <a:pPr lvl="3"/>
            <a:r>
              <a:rPr lang="en-US" sz="1900" dirty="0"/>
              <a:t>published by Wiley in 2006- 963 pages, available in hard cover, e-book and Kindle</a:t>
            </a:r>
          </a:p>
          <a:p>
            <a:pPr lvl="2"/>
            <a:r>
              <a:rPr lang="en-US" sz="2300" dirty="0"/>
              <a:t>“LTE , WiMAX and WLAN Network Design, Optimization and Performance Analysis  ” </a:t>
            </a:r>
          </a:p>
          <a:p>
            <a:pPr lvl="3"/>
            <a:r>
              <a:rPr lang="en-US" sz="1900" dirty="0"/>
              <a:t>published by Wiley </a:t>
            </a:r>
            <a:r>
              <a:rPr lang="en-US" sz="1900" dirty="0" smtClean="0"/>
              <a:t>in June 2011- </a:t>
            </a:r>
            <a:r>
              <a:rPr lang="en-US" sz="1900" dirty="0"/>
              <a:t>750  </a:t>
            </a:r>
            <a:r>
              <a:rPr lang="en-US" sz="1900" dirty="0" smtClean="0"/>
              <a:t>pages, available in hard cover, e-book and Kindle</a:t>
            </a:r>
            <a:endParaRPr lang="en-US" sz="1900" dirty="0"/>
          </a:p>
          <a:p>
            <a:pPr lvl="1"/>
            <a:r>
              <a:rPr lang="en-US" sz="2600" dirty="0"/>
              <a:t>Books in Preparation:</a:t>
            </a:r>
          </a:p>
          <a:p>
            <a:pPr lvl="2"/>
            <a:r>
              <a:rPr lang="en-US" dirty="0" smtClean="0"/>
              <a:t>LTE , WiMAX and WLAN Network Design, Optimization and Performance Analysis</a:t>
            </a:r>
          </a:p>
          <a:p>
            <a:pPr lvl="3"/>
            <a:r>
              <a:rPr lang="en-US" dirty="0" smtClean="0"/>
              <a:t>second edition (2012) LTE-A and WiMAX 2.1(1,000+ pages)</a:t>
            </a:r>
          </a:p>
          <a:p>
            <a:pPr lvl="2"/>
            <a:r>
              <a:rPr lang="en-US" dirty="0" smtClean="0"/>
              <a:t>Network Video: Private and Public Safety Applications (2013)</a:t>
            </a:r>
          </a:p>
          <a:p>
            <a:pPr lvl="2"/>
            <a:r>
              <a:rPr lang="en-US" dirty="0" smtClean="0"/>
              <a:t>Backhaul Network Design (2013)</a:t>
            </a:r>
          </a:p>
          <a:p>
            <a:pPr lvl="2"/>
            <a:r>
              <a:rPr lang="en-US" dirty="0" smtClean="0"/>
              <a:t>Multi-Technology Networks: from GSM to LTE (2014)</a:t>
            </a:r>
          </a:p>
          <a:p>
            <a:pPr lvl="2"/>
            <a:r>
              <a:rPr lang="en-US" dirty="0" smtClean="0"/>
              <a:t>Smart </a:t>
            </a:r>
            <a:r>
              <a:rPr lang="en-US" dirty="0"/>
              <a:t>Grids Network </a:t>
            </a:r>
            <a:r>
              <a:rPr lang="en-US" dirty="0" smtClean="0"/>
              <a:t>Design (2014)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914401"/>
            <a:ext cx="110880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-2133600" y="2743200"/>
            <a:ext cx="2133600" cy="152400"/>
          </a:xfrm>
        </p:spPr>
        <p:txBody>
          <a:bodyPr/>
          <a:lstStyle/>
          <a:p>
            <a:fld id="{FB559A70-31E6-44D6-A142-489DC0B4325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4304" y="2715372"/>
            <a:ext cx="11569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1" y="4572001"/>
            <a:ext cx="119403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572001"/>
            <a:ext cx="115685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1" y="914400"/>
            <a:ext cx="1194032" cy="15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096001" y="2715371"/>
            <a:ext cx="1194032" cy="1570023"/>
            <a:chOff x="6096000" y="2666999"/>
            <a:chExt cx="1421467" cy="1905001"/>
          </a:xfrm>
        </p:grpSpPr>
        <p:pic>
          <p:nvPicPr>
            <p:cNvPr id="18" name="Picture 17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6000" y="2666999"/>
              <a:ext cx="1421467" cy="1905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463833" y="4267200"/>
              <a:ext cx="685800" cy="213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2</a:t>
              </a:r>
              <a:r>
                <a:rPr lang="en-US" sz="800" baseline="30000" dirty="0" smtClean="0">
                  <a:solidFill>
                    <a:schemeClr val="bg1"/>
                  </a:solidFill>
                </a:rPr>
                <a:t>nd</a:t>
              </a:r>
              <a:r>
                <a:rPr lang="en-US" sz="800" dirty="0" smtClean="0">
                  <a:solidFill>
                    <a:schemeClr val="bg1"/>
                  </a:solidFill>
                </a:rPr>
                <a:t> edition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673854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362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WiMAX x LTE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79976" y="6476953"/>
            <a:ext cx="457200" cy="365125"/>
          </a:xfrm>
        </p:spPr>
        <p:txBody>
          <a:bodyPr/>
          <a:lstStyle/>
          <a:p>
            <a:fld id="{63860DA9-13F7-4564-98F8-5BFA5D3E5066}" type="slidenum">
              <a:rPr lang="en-US" smtClean="0"/>
              <a:t>20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828800" y="6492875"/>
            <a:ext cx="914400" cy="365125"/>
          </a:xfrm>
        </p:spPr>
        <p:txBody>
          <a:bodyPr/>
          <a:lstStyle/>
          <a:p>
            <a:r>
              <a:rPr lang="en-US" smtClean="0"/>
              <a:t>7/13/2013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WiMAX x LTE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WiMAX</a:t>
            </a:r>
          </a:p>
          <a:p>
            <a:pPr lvl="1"/>
            <a:r>
              <a:rPr lang="en-US" dirty="0" smtClean="0"/>
              <a:t>Conceived as TDD</a:t>
            </a:r>
          </a:p>
          <a:p>
            <a:pPr lvl="1"/>
            <a:r>
              <a:rPr lang="en-US" dirty="0" smtClean="0"/>
              <a:t>More mature technology</a:t>
            </a:r>
          </a:p>
          <a:p>
            <a:pPr lvl="1"/>
            <a:r>
              <a:rPr lang="en-US" dirty="0" smtClean="0"/>
              <a:t>Internet compatible technology</a:t>
            </a:r>
          </a:p>
          <a:p>
            <a:pPr lvl="1"/>
            <a:r>
              <a:rPr lang="en-US" dirty="0" smtClean="0"/>
              <a:t>More economical</a:t>
            </a:r>
          </a:p>
          <a:p>
            <a:pPr lvl="1"/>
            <a:r>
              <a:rPr lang="en-US" dirty="0" smtClean="0"/>
              <a:t>Better specifications</a:t>
            </a:r>
          </a:p>
          <a:p>
            <a:r>
              <a:rPr lang="en-US" b="1" dirty="0" smtClean="0"/>
              <a:t>LTE</a:t>
            </a:r>
          </a:p>
          <a:p>
            <a:pPr lvl="1"/>
            <a:r>
              <a:rPr lang="en-US" dirty="0" smtClean="0"/>
              <a:t>Conceived as FDD</a:t>
            </a:r>
          </a:p>
          <a:p>
            <a:pPr lvl="1"/>
            <a:r>
              <a:rPr lang="en-US" dirty="0" smtClean="0"/>
              <a:t>Better marketing</a:t>
            </a:r>
          </a:p>
          <a:p>
            <a:pPr lvl="1"/>
            <a:r>
              <a:rPr lang="en-US" dirty="0" smtClean="0"/>
              <a:t>Supported by 2G European vendors</a:t>
            </a:r>
          </a:p>
          <a:p>
            <a:pPr lvl="1"/>
            <a:r>
              <a:rPr lang="en-US" dirty="0" smtClean="0"/>
              <a:t>2G compatible technology</a:t>
            </a:r>
          </a:p>
          <a:p>
            <a:pPr lvl="1"/>
            <a:r>
              <a:rPr lang="en-US" dirty="0" smtClean="0"/>
              <a:t>More expensive</a:t>
            </a:r>
          </a:p>
          <a:p>
            <a:pPr lvl="1"/>
            <a:r>
              <a:rPr lang="en-US" dirty="0" smtClean="0"/>
              <a:t>Flawed specifications being fixed</a:t>
            </a:r>
          </a:p>
          <a:p>
            <a:pPr lvl="1"/>
            <a:r>
              <a:rPr lang="en-US" dirty="0" smtClean="0"/>
              <a:t>Should prevail with traditional operators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WiMAX x LTE - Interference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WiMAX</a:t>
            </a:r>
          </a:p>
          <a:p>
            <a:pPr lvl="1"/>
            <a:r>
              <a:rPr lang="en-US" sz="2600" dirty="0" smtClean="0"/>
              <a:t>Common channels use different locations in each cell</a:t>
            </a:r>
          </a:p>
          <a:p>
            <a:pPr lvl="1"/>
            <a:r>
              <a:rPr lang="en-US" sz="2600" dirty="0" smtClean="0"/>
              <a:t>Pilots use different locations in each cell</a:t>
            </a:r>
          </a:p>
          <a:p>
            <a:pPr lvl="1"/>
            <a:r>
              <a:rPr lang="en-US" sz="2600" dirty="0" smtClean="0"/>
              <a:t>Permutation scheme (PUSC) is responsible for interference averaging</a:t>
            </a:r>
          </a:p>
          <a:p>
            <a:pPr lvl="1"/>
            <a:r>
              <a:rPr lang="en-US" sz="2600" dirty="0" smtClean="0"/>
              <a:t>Many different cyclic prefixes</a:t>
            </a:r>
          </a:p>
          <a:p>
            <a:pPr lvl="1"/>
            <a:r>
              <a:rPr lang="en-US" sz="2600" dirty="0" smtClean="0"/>
              <a:t>Reduced overhead</a:t>
            </a:r>
          </a:p>
          <a:p>
            <a:r>
              <a:rPr lang="en-US" sz="3000" b="1" dirty="0" smtClean="0"/>
              <a:t>LTE</a:t>
            </a:r>
          </a:p>
          <a:p>
            <a:pPr lvl="1"/>
            <a:r>
              <a:rPr lang="en-US" sz="2600" dirty="0" smtClean="0"/>
              <a:t>Common channels use same location in all cells</a:t>
            </a:r>
          </a:p>
          <a:p>
            <a:pPr lvl="1"/>
            <a:r>
              <a:rPr lang="en-US" sz="2600" dirty="0" smtClean="0"/>
              <a:t>Pilots use same locations in all cells</a:t>
            </a:r>
          </a:p>
          <a:p>
            <a:pPr lvl="1"/>
            <a:r>
              <a:rPr lang="en-US" sz="2600" dirty="0" smtClean="0"/>
              <a:t>No permutation scheme to control interference</a:t>
            </a:r>
          </a:p>
          <a:p>
            <a:pPr lvl="2"/>
            <a:r>
              <a:rPr lang="en-US" dirty="0" smtClean="0"/>
              <a:t>ICIC (Inter-Channel Interference Control) scheme left to vendors</a:t>
            </a:r>
          </a:p>
          <a:p>
            <a:pPr lvl="1"/>
            <a:r>
              <a:rPr lang="en-US" sz="2600" dirty="0" smtClean="0"/>
              <a:t>Two cyclic prefixes only</a:t>
            </a:r>
          </a:p>
          <a:p>
            <a:pPr lvl="1"/>
            <a:r>
              <a:rPr lang="en-US" sz="2600" dirty="0" smtClean="0"/>
              <a:t>Large overhead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36219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Average Throughput per User</a:t>
            </a:r>
            <a:endParaRPr lang="en-US" sz="4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79976" y="6476953"/>
            <a:ext cx="457200" cy="365125"/>
          </a:xfrm>
        </p:spPr>
        <p:txBody>
          <a:bodyPr/>
          <a:lstStyle/>
          <a:p>
            <a:fld id="{63860DA9-13F7-4564-98F8-5BFA5D3E5066}" type="slidenum">
              <a:rPr lang="en-US" smtClean="0"/>
              <a:t>23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828800" y="6492875"/>
            <a:ext cx="914400" cy="365125"/>
          </a:xfrm>
        </p:spPr>
        <p:txBody>
          <a:bodyPr/>
          <a:lstStyle/>
          <a:p>
            <a:r>
              <a:rPr lang="en-US" smtClean="0"/>
              <a:t>7/13/2013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Average throughput per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Market is moving towards GB subscriptions (pre and post paid)</a:t>
            </a:r>
          </a:p>
          <a:p>
            <a:r>
              <a:rPr lang="en-US" dirty="0" smtClean="0"/>
              <a:t>Monthly packages of 2 to 10 GB are common</a:t>
            </a:r>
          </a:p>
          <a:p>
            <a:pPr lvl="1"/>
            <a:r>
              <a:rPr lang="en-US" dirty="0" smtClean="0"/>
              <a:t>Packages should increase 5 fold in the next 5 years</a:t>
            </a:r>
          </a:p>
          <a:p>
            <a:r>
              <a:rPr lang="en-US" dirty="0" smtClean="0"/>
              <a:t>Instantaneous RF user throughput is limited by the modulation  schemes used only</a:t>
            </a:r>
          </a:p>
          <a:p>
            <a:pPr lvl="1"/>
            <a:r>
              <a:rPr lang="en-US" dirty="0" smtClean="0"/>
              <a:t>Data is always sent at maximum speed on the RF link</a:t>
            </a:r>
          </a:p>
          <a:p>
            <a:r>
              <a:rPr lang="en-US" dirty="0" smtClean="0"/>
              <a:t>Operator can slow down user data using:</a:t>
            </a:r>
          </a:p>
          <a:p>
            <a:pPr lvl="1"/>
            <a:r>
              <a:rPr lang="en-US" dirty="0" smtClean="0"/>
              <a:t>Data throttling</a:t>
            </a:r>
          </a:p>
          <a:p>
            <a:pPr lvl="2"/>
            <a:r>
              <a:rPr lang="en-US" dirty="0" smtClean="0"/>
              <a:t>Works </a:t>
            </a:r>
            <a:r>
              <a:rPr lang="en-US" dirty="0"/>
              <a:t>by limiting (throttling) the rate at which a bandwidth intensive device (a server) accepts data</a:t>
            </a:r>
            <a:endParaRPr lang="en-US" dirty="0" smtClean="0"/>
          </a:p>
          <a:p>
            <a:pPr lvl="1"/>
            <a:r>
              <a:rPr lang="en-US" dirty="0" smtClean="0"/>
              <a:t>Data capping</a:t>
            </a:r>
          </a:p>
          <a:p>
            <a:pPr lvl="2"/>
            <a:r>
              <a:rPr lang="en-US" dirty="0" smtClean="0"/>
              <a:t>Standard </a:t>
            </a:r>
            <a:r>
              <a:rPr lang="en-US" dirty="0"/>
              <a:t>cap limits the bitrate or speed of data transfer on a broadband internet </a:t>
            </a:r>
            <a:r>
              <a:rPr lang="en-US" dirty="0" smtClean="0"/>
              <a:t>connection. It is </a:t>
            </a:r>
            <a:r>
              <a:rPr lang="en-US" dirty="0"/>
              <a:t>used to prevent individuals from consuming the entire transmission capacity of the </a:t>
            </a:r>
            <a:r>
              <a:rPr lang="en-US" dirty="0" smtClean="0"/>
              <a:t>medium.</a:t>
            </a:r>
          </a:p>
          <a:p>
            <a:pPr lvl="2"/>
            <a:r>
              <a:rPr lang="en-US" dirty="0" smtClean="0"/>
              <a:t>Lowered </a:t>
            </a:r>
            <a:r>
              <a:rPr lang="en-US" dirty="0"/>
              <a:t>cap reduces an individual user’s bandwidth cap as a defensive measure and/or as a punishment for heavy use of the medium’s </a:t>
            </a:r>
            <a:r>
              <a:rPr lang="en-US" dirty="0" smtClean="0"/>
              <a:t>bandwidth.</a:t>
            </a:r>
          </a:p>
          <a:p>
            <a:r>
              <a:rPr lang="en-US" dirty="0"/>
              <a:t>A regular user that spends 1 GB a month will have a peak hour tonnage of only 16 </a:t>
            </a:r>
            <a:r>
              <a:rPr lang="en-US" dirty="0" smtClean="0"/>
              <a:t>kbps</a:t>
            </a:r>
          </a:p>
        </p:txBody>
      </p:sp>
    </p:spTree>
    <p:extLst>
      <p:ext uri="{BB962C8B-B14F-4D97-AF65-F5344CB8AC3E}">
        <p14:creationId xmlns:p14="http://schemas.microsoft.com/office/powerpoint/2010/main" val="21491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 </a:t>
            </a:r>
            <a:r>
              <a:rPr lang="en-US" dirty="0"/>
              <a:t>D</a:t>
            </a:r>
            <a:r>
              <a:rPr lang="en-US" dirty="0" smtClean="0"/>
              <a:t>ata Dimensioning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960261"/>
              </p:ext>
            </p:extLst>
          </p:nvPr>
        </p:nvGraphicFramePr>
        <p:xfrm>
          <a:off x="76200" y="838200"/>
          <a:ext cx="8915404" cy="2735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  <a:gridCol w="571830"/>
                <a:gridCol w="558824"/>
                <a:gridCol w="621946"/>
                <a:gridCol w="908376"/>
                <a:gridCol w="745099"/>
                <a:gridCol w="610409"/>
                <a:gridCol w="630469"/>
                <a:gridCol w="584617"/>
                <a:gridCol w="584617"/>
                <a:gridCol w="584617"/>
              </a:tblGrid>
              <a:tr h="631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Service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Daily usage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Data used by device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Monthly Tonnage 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(MB/mo)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Service Type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Priority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Delay (</a:t>
                      </a:r>
                      <a:r>
                        <a:rPr lang="en-US" sz="1200" b="1" u="none" strike="noStrike" dirty="0" err="1">
                          <a:effectLst/>
                        </a:rPr>
                        <a:t>ms</a:t>
                      </a:r>
                      <a:r>
                        <a:rPr lang="en-US" sz="1200" b="1" u="none" strike="noStrike" dirty="0"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BER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Down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Up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ctr"/>
                </a:tc>
              </a:tr>
              <a:tr h="163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Number of text-only emails sent/received 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5.86</a:t>
                      </a:r>
                      <a:endParaRPr lang="en-US" sz="1100" b="1" i="0" u="none" strike="noStrike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UGS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150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1.E-03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1200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1200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</a:tr>
              <a:tr h="155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Number of web pages visited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600.00</a:t>
                      </a:r>
                      <a:endParaRPr lang="en-US" sz="1100" b="1" i="0" u="none" strike="noStrike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BE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1.E-04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1300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</a:tr>
              <a:tr h="155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Minutes streaming audio</a:t>
                      </a:r>
                      <a:endParaRPr lang="en-US" sz="11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MB/</a:t>
                      </a:r>
                      <a:r>
                        <a:rPr lang="en-US" sz="1100" u="none" strike="noStrike" dirty="0" err="1">
                          <a:effectLst/>
                        </a:rPr>
                        <a:t>hr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150.00</a:t>
                      </a:r>
                      <a:endParaRPr lang="en-US" sz="1100" b="1" i="0" u="none" strike="noStrike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rtPS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1.E-03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</a:tr>
              <a:tr h="155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Minutes streaming video (standard def)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650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MB/</a:t>
                      </a:r>
                      <a:r>
                        <a:rPr lang="en-US" sz="1100" u="none" strike="noStrike" dirty="0" err="1">
                          <a:effectLst/>
                        </a:rPr>
                        <a:t>hr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325.00</a:t>
                      </a:r>
                      <a:endParaRPr lang="en-US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rtPS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1.E-03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1200</a:t>
                      </a:r>
                      <a:endParaRPr lang="en-US" sz="11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</a:tr>
              <a:tr h="155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Minutes streaming video (high def)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GB/hr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2560.00</a:t>
                      </a:r>
                      <a:endParaRPr lang="en-US" sz="1100" b="1" i="0" u="none" strike="noStrike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rtPS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1.E-03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1500</a:t>
                      </a:r>
                      <a:endParaRPr lang="en-US" sz="11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</a:tr>
              <a:tr h="155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Number of  photos uploaded/downloaded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450.00</a:t>
                      </a:r>
                      <a:endParaRPr lang="en-US" sz="1100" b="1" i="0" u="none" strike="noStrike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BE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1.E-04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</a:tr>
              <a:tr h="155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Minutes using GPS navigation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MB/hr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rtPS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1.E-03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300</a:t>
                      </a:r>
                      <a:endParaRPr lang="en-US" sz="11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</a:tr>
              <a:tr h="155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Minutes using VoIP applications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MB/hr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UGS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1.E-03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</a:tr>
              <a:tr h="155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Minutes using VoIP applications with video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425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MB/hr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UGS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1.E-03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1200</a:t>
                      </a:r>
                      <a:endParaRPr lang="en-US" sz="11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1200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</a:tr>
              <a:tr h="155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Minutes using online games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MB/hr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7.50</a:t>
                      </a:r>
                      <a:endParaRPr lang="en-US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rtPS</a:t>
                      </a:r>
                      <a:endParaRPr lang="en-US" sz="11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1.E-03</a:t>
                      </a:r>
                      <a:endParaRPr lang="en-US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300</a:t>
                      </a:r>
                      <a:endParaRPr lang="en-US" sz="11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</a:tr>
              <a:tr h="1559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US" sz="1100" u="none" strike="noStrike" dirty="0">
                          <a:effectLst/>
                        </a:rPr>
                        <a:t>TOTAL GB/mo</a:t>
                      </a:r>
                      <a:endParaRPr lang="en-US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4.00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US" sz="1100" u="none" strike="noStrike" dirty="0">
                          <a:effectLst/>
                        </a:rPr>
                        <a:t>Average: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8385" marR="8385" marT="838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US" sz="1100" u="none" strike="noStrike" dirty="0">
                          <a:effectLst/>
                        </a:rPr>
                        <a:t>150.0</a:t>
                      </a:r>
                      <a:endParaRPr lang="en-US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US" sz="1100" u="none" strike="noStrike" dirty="0">
                          <a:effectLst/>
                        </a:rPr>
                        <a:t>1.0E-04</a:t>
                      </a:r>
                      <a:endParaRPr lang="en-US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US" sz="1100" u="none" strike="noStrike" dirty="0">
                          <a:effectLst/>
                        </a:rPr>
                        <a:t>     1,392.0 </a:t>
                      </a:r>
                      <a:endParaRPr lang="en-US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en-US" sz="1100" u="none" strike="noStrike" dirty="0">
                          <a:effectLst/>
                        </a:rPr>
                        <a:t>         195.4 </a:t>
                      </a:r>
                      <a:endParaRPr lang="en-US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8385" marR="8385" marT="838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727349"/>
              </p:ext>
            </p:extLst>
          </p:nvPr>
        </p:nvGraphicFramePr>
        <p:xfrm>
          <a:off x="1600200" y="3886200"/>
          <a:ext cx="5791200" cy="2526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6058"/>
                <a:gridCol w="995869"/>
                <a:gridCol w="909273"/>
              </a:tblGrid>
              <a:tr h="16585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Average Quality of Service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7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Subscriber Monthly Plan Allowance (GB/month):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4.00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7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Average Subscriber Monthly Tonnage Usage (GB/month):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3.00</a:t>
                      </a:r>
                      <a:endParaRPr lang="en-US" sz="10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7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Offered Traffic Ratio (Downstream/Total):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0.80</a:t>
                      </a:r>
                      <a:endParaRPr lang="en-US" sz="10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7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Oversubscription: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7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Downstream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Upstream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7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Guaranteed Bit Rate (kbps):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57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Mean Packet Size (bytes):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1392.0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195.4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7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Peak Hour Traffic to Daily Traffic Ratio: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0.3</a:t>
                      </a:r>
                      <a:endParaRPr lang="en-US" sz="10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0.3</a:t>
                      </a:r>
                      <a:endParaRPr lang="en-US" sz="10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7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Target Delay (s):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0.15</a:t>
                      </a:r>
                      <a:endParaRPr lang="en-US" sz="10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0.15</a:t>
                      </a:r>
                      <a:endParaRPr lang="en-US" sz="10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7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Allocation Inefficiency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5.0%</a:t>
                      </a:r>
                      <a:endParaRPr lang="en-US" sz="10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7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MAC Overhead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8.4%</a:t>
                      </a:r>
                      <a:endParaRPr lang="en-US" sz="10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40%</a:t>
                      </a:r>
                      <a:endParaRPr lang="en-US" sz="10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7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Data overhead factor: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13.4%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50%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7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Required Bit Error Rate - BER: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1.E-04</a:t>
                      </a:r>
                      <a:endParaRPr lang="en-US" sz="10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1.E-04</a:t>
                      </a:r>
                      <a:endParaRPr lang="en-US" sz="10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2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362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Throughput Claims</a:t>
            </a:r>
            <a:br>
              <a:rPr lang="en-US" sz="4800" dirty="0" smtClean="0"/>
            </a:br>
            <a:r>
              <a:rPr lang="en-US" sz="4800" dirty="0" smtClean="0"/>
              <a:t>and Capacity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79976" y="6476953"/>
            <a:ext cx="457200" cy="365125"/>
          </a:xfrm>
        </p:spPr>
        <p:txBody>
          <a:bodyPr/>
          <a:lstStyle/>
          <a:p>
            <a:fld id="{63860DA9-13F7-4564-98F8-5BFA5D3E5066}" type="slidenum">
              <a:rPr lang="en-US" smtClean="0"/>
              <a:t>26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828800" y="6492875"/>
            <a:ext cx="914400" cy="365125"/>
          </a:xfrm>
        </p:spPr>
        <p:txBody>
          <a:bodyPr/>
          <a:lstStyle/>
          <a:p>
            <a:r>
              <a:rPr lang="en-US" smtClean="0"/>
              <a:t>7/13/2013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Throughput claims and capacity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Claims of 30 bit/s/Hz have been made (150 Mbit/s for 5 MHz channel and 3 Gbit/s for an 100 MHz channel)</a:t>
            </a:r>
          </a:p>
          <a:p>
            <a:pPr lvl="1"/>
            <a:r>
              <a:rPr lang="en-US" sz="2600" dirty="0" smtClean="0"/>
              <a:t>Yes, replacing the wireless connection by cables with channel simulators </a:t>
            </a:r>
          </a:p>
          <a:p>
            <a:r>
              <a:rPr lang="en-US" sz="3000" dirty="0" smtClean="0"/>
              <a:t>Throughput of 3 Gbit/s claim has been made</a:t>
            </a:r>
          </a:p>
          <a:p>
            <a:pPr lvl="1"/>
            <a:r>
              <a:rPr lang="en-US" sz="2600" dirty="0" smtClean="0"/>
              <a:t>Yes, using 100 MHz of spectrum, single user, single cell</a:t>
            </a:r>
          </a:p>
          <a:p>
            <a:r>
              <a:rPr lang="en-US" sz="3000" dirty="0" smtClean="0"/>
              <a:t>Operators are mislead with marketing promises and pay a high price in the end</a:t>
            </a:r>
          </a:p>
          <a:p>
            <a:r>
              <a:rPr lang="en-US" sz="3000" dirty="0" smtClean="0"/>
              <a:t>User get bad service and keep changing operators</a:t>
            </a:r>
          </a:p>
          <a:p>
            <a:r>
              <a:rPr lang="en-US" sz="3000" dirty="0" smtClean="0"/>
              <a:t>Digging into ITU standard we can find more realistic claims, but still very optimistic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3GPP TR 36.913 v11.0.0</a:t>
            </a:r>
            <a:br>
              <a:rPr lang="en-US" dirty="0" smtClean="0"/>
            </a:br>
            <a:r>
              <a:rPr lang="en-US" sz="2200" dirty="0" smtClean="0"/>
              <a:t>3GPP TR 25.912.v.8.0.0; ITU-R M.2134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00599"/>
          </a:xfrm>
        </p:spPr>
        <p:txBody>
          <a:bodyPr>
            <a:normAutofit fontScale="77500" lnSpcReduction="20000"/>
          </a:bodyPr>
          <a:lstStyle/>
          <a:p>
            <a:r>
              <a:rPr lang="en-GB" sz="3100" dirty="0"/>
              <a:t>The peak spectrum efficiency is the highest data rate normalised by overall cell bandwidth assuming error-free conditions, when all available radio resources for the corresponding link direction are assigned to a single UE. </a:t>
            </a:r>
            <a:endParaRPr lang="en-GB" sz="3100" dirty="0" smtClean="0"/>
          </a:p>
          <a:p>
            <a:pPr marL="0" indent="0">
              <a:buNone/>
            </a:pPr>
            <a:endParaRPr lang="en-GB" sz="3100" dirty="0" smtClean="0"/>
          </a:p>
          <a:p>
            <a:r>
              <a:rPr lang="en-GB" sz="3100" dirty="0"/>
              <a:t>Average spectrum efficiency</a:t>
            </a:r>
            <a:r>
              <a:rPr lang="en-GB" sz="3100" i="1" dirty="0"/>
              <a:t> </a:t>
            </a:r>
            <a:r>
              <a:rPr lang="en-GB" sz="3100" dirty="0"/>
              <a:t>is defined as the aggregate throughput of all users (the number of correctly received bits over a certain period of time) normalized by the overall cell bandwidth divided by the number of cells. The average spectrum efficiency is measured in </a:t>
            </a:r>
            <a:r>
              <a:rPr lang="en-GB" sz="3100" dirty="0" smtClean="0"/>
              <a:t>bps/Hz/cell</a:t>
            </a:r>
          </a:p>
          <a:p>
            <a:pPr marL="0" indent="0">
              <a:buNone/>
            </a:pPr>
            <a:endParaRPr lang="en-GB" sz="3100" dirty="0" smtClean="0"/>
          </a:p>
          <a:p>
            <a:r>
              <a:rPr lang="en-GB" sz="3100" dirty="0"/>
              <a:t>The cell edge user throughput is defined as the 5% point of CDF of the user throughput normalized with the overall cell </a:t>
            </a:r>
            <a:r>
              <a:rPr lang="en-GB" sz="3100" dirty="0" smtClean="0"/>
              <a:t>bandwidth. The calculations are done for 10 users randomly distributed</a:t>
            </a:r>
            <a:r>
              <a:rPr lang="en-GB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2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309028"/>
              </p:ext>
            </p:extLst>
          </p:nvPr>
        </p:nvGraphicFramePr>
        <p:xfrm>
          <a:off x="381000" y="2895600"/>
          <a:ext cx="8229600" cy="2762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829"/>
                <a:gridCol w="636833"/>
                <a:gridCol w="639909"/>
                <a:gridCol w="639909"/>
                <a:gridCol w="553768"/>
                <a:gridCol w="812192"/>
                <a:gridCol w="1135223"/>
                <a:gridCol w="553768"/>
                <a:gridCol w="886028"/>
                <a:gridCol w="1172141"/>
              </a:tblGrid>
              <a:tr h="141253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LTE-A ITU Spectral Efficiency Objectives (bit/s/Hz)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125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Downlink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Uplink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Scenario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Antennas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Inter-Site</a:t>
                      </a:r>
                      <a:r>
                        <a:rPr lang="en-US" sz="900" u="none" strike="noStrike" baseline="0" dirty="0" smtClean="0">
                          <a:effectLst/>
                        </a:rPr>
                        <a:t> Distance </a:t>
                      </a:r>
                      <a:r>
                        <a:rPr lang="en-US" sz="900" u="none" strike="noStrike" dirty="0" smtClean="0">
                          <a:effectLst/>
                        </a:rPr>
                        <a:t>(m)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Penetration Loss (dB)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Peak (bps/Hz)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Average (bps/Hz/cell)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Cell Edge 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10 users per cell (bps/Hz/cell/user)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Peak (bps/Hz)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Average (bps/Hz/cell)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Cell Edge 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10 users per cell (bps/Hz/cell/user)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  <a:tr h="1412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ITU Indoor Hot Spot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4x2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  <a:tr h="141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2x4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  <a:tr h="1412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ITU Urban Micro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4x2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2.6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  <a:tr h="141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2x4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  <a:tr h="1412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ITU Urban Macro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4x2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  <a:tr h="141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2x4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  <a:tr h="1412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ITU Rural Macro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4x2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1732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  <a:tr h="141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2x4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  <a:tr h="141253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3GPP Case </a:t>
                      </a:r>
                      <a:r>
                        <a:rPr lang="en-US" sz="900" u="none" strike="noStrike" dirty="0" smtClean="0">
                          <a:effectLst/>
                        </a:rPr>
                        <a:t>1</a:t>
                      </a: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Carrier: 2 GHz</a:t>
                      </a: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Bandwidth: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 MHz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1x2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1.2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solidFill>
                      <a:srgbClr val="FFFF00"/>
                    </a:solidFill>
                  </a:tcPr>
                </a:tc>
              </a:tr>
              <a:tr h="141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2x4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  <a:tr h="141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2x2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2.4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  <a:tr h="141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4x2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  <a:tr h="141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4x4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  <a:tr h="141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8x8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315406"/>
              </p:ext>
            </p:extLst>
          </p:nvPr>
        </p:nvGraphicFramePr>
        <p:xfrm>
          <a:off x="381000" y="1066800"/>
          <a:ext cx="8229600" cy="143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829"/>
                <a:gridCol w="636833"/>
                <a:gridCol w="639909"/>
                <a:gridCol w="639909"/>
                <a:gridCol w="553768"/>
                <a:gridCol w="812192"/>
                <a:gridCol w="1135223"/>
                <a:gridCol w="553768"/>
                <a:gridCol w="886028"/>
                <a:gridCol w="1172141"/>
              </a:tblGrid>
              <a:tr h="159120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LTE FDD ITU (Release 8) Spectral Efficiency Objectives (bit/s/Hz)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1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Downlink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Uplink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73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Scenario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Antennas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Inter-Site</a:t>
                      </a:r>
                      <a:r>
                        <a:rPr lang="en-US" sz="900" u="none" strike="noStrike" baseline="0" dirty="0" smtClean="0">
                          <a:effectLst/>
                        </a:rPr>
                        <a:t> Distance </a:t>
                      </a:r>
                      <a:r>
                        <a:rPr lang="en-US" sz="900" u="none" strike="noStrike" dirty="0" smtClean="0">
                          <a:effectLst/>
                        </a:rPr>
                        <a:t>(m</a:t>
                      </a:r>
                      <a:r>
                        <a:rPr lang="en-US" sz="900" u="none" strike="noStrike" dirty="0">
                          <a:effectLst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Penetration Loss </a:t>
                      </a:r>
                      <a:r>
                        <a:rPr lang="en-US" sz="900" u="none" strike="noStrike" dirty="0">
                          <a:effectLst/>
                        </a:rPr>
                        <a:t>(dB)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Peak (bps/Hz)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Average (bps/Hz/cell)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Cell Edge 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10 users per cell (bps/Hz/cell/user)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Peak (bps/Hz)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Average (bps/Hz/cell)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Cell Edge 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10 users per cell (bps/Hz/cell/user)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  <a:tr h="15912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3GPP Case </a:t>
                      </a:r>
                      <a:r>
                        <a:rPr lang="en-US" sz="900" u="none" strike="noStrike" dirty="0" smtClean="0">
                          <a:effectLst/>
                        </a:rPr>
                        <a:t>1</a:t>
                      </a: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Carrier: 2 GHz</a:t>
                      </a: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Bandwidth: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 MHz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1x2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  <a:tr h="159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2x2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  <a:tr h="159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4x2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1.93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  <a:tr h="159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4x4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3GPP TR 36.913 v11.0.0</a:t>
            </a:r>
            <a:br>
              <a:rPr lang="en-US" dirty="0" smtClean="0"/>
            </a:br>
            <a:r>
              <a:rPr lang="en-US" sz="2200" dirty="0" smtClean="0"/>
              <a:t>3GPP TR 25.912.v.8.0.0; ITU-R M.2134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5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CelPlan International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44958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Employee owned enterprise with international presence</a:t>
            </a:r>
          </a:p>
          <a:p>
            <a:pPr lvl="1"/>
            <a:r>
              <a:rPr lang="en-US" dirty="0" smtClean="0"/>
              <a:t>Headquarters in USA</a:t>
            </a:r>
          </a:p>
          <a:p>
            <a:pPr lvl="1"/>
            <a:r>
              <a:rPr lang="en-US" dirty="0" smtClean="0"/>
              <a:t>450 plus employees</a:t>
            </a:r>
          </a:p>
          <a:p>
            <a:pPr lvl="1"/>
            <a:r>
              <a:rPr lang="en-US" dirty="0" smtClean="0"/>
              <a:t>Revenues of US$ 40M</a:t>
            </a:r>
          </a:p>
          <a:p>
            <a:pPr lvl="1"/>
            <a:r>
              <a:rPr lang="en-US" dirty="0" smtClean="0"/>
              <a:t>Twenty (20) years in business</a:t>
            </a:r>
          </a:p>
          <a:p>
            <a:r>
              <a:rPr lang="en-US" dirty="0" smtClean="0"/>
              <a:t>Subsidiaries in 6 countries with worldwide operation</a:t>
            </a:r>
          </a:p>
          <a:p>
            <a:r>
              <a:rPr lang="en-US" dirty="0" smtClean="0"/>
              <a:t>Vendor Independent</a:t>
            </a:r>
          </a:p>
          <a:p>
            <a:r>
              <a:rPr lang="en-US" dirty="0" smtClean="0"/>
              <a:t>Network Design Software (CelPlanner Suite)</a:t>
            </a:r>
          </a:p>
          <a:p>
            <a:r>
              <a:rPr lang="en-US" dirty="0" smtClean="0"/>
              <a:t>Network Design Services</a:t>
            </a:r>
          </a:p>
          <a:p>
            <a:r>
              <a:rPr lang="en-US" dirty="0" smtClean="0"/>
              <a:t>Network Optimization Services</a:t>
            </a:r>
          </a:p>
          <a:p>
            <a:r>
              <a:rPr lang="en-US" dirty="0" smtClean="0"/>
              <a:t>Network Performance Evaluation</a:t>
            </a:r>
          </a:p>
          <a:p>
            <a:pPr lvl="1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39101" y="685800"/>
            <a:ext cx="4495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Services are provided to equipment vendors, operators and consultants</a:t>
            </a:r>
          </a:p>
          <a:p>
            <a:r>
              <a:rPr lang="en-US" dirty="0" smtClean="0"/>
              <a:t>High Level Consulting</a:t>
            </a:r>
          </a:p>
          <a:p>
            <a:pPr lvl="1"/>
            <a:r>
              <a:rPr lang="en-US" dirty="0" smtClean="0"/>
              <a:t>RFP preparation</a:t>
            </a:r>
          </a:p>
          <a:p>
            <a:pPr lvl="1"/>
            <a:r>
              <a:rPr lang="en-US" dirty="0" smtClean="0"/>
              <a:t>Vendor interface</a:t>
            </a:r>
          </a:p>
          <a:p>
            <a:pPr lvl="1"/>
            <a:r>
              <a:rPr lang="en-US" dirty="0" smtClean="0"/>
              <a:t>Technical Audit</a:t>
            </a:r>
          </a:p>
          <a:p>
            <a:pPr lvl="1"/>
            <a:r>
              <a:rPr lang="en-US" dirty="0" smtClean="0"/>
              <a:t>Business Plan Preparation</a:t>
            </a:r>
          </a:p>
          <a:p>
            <a:pPr lvl="1"/>
            <a:r>
              <a:rPr lang="en-US" dirty="0" smtClean="0"/>
              <a:t>Specialized (Smart Grids, Aeronautical, Windmill, …)</a:t>
            </a:r>
          </a:p>
          <a:p>
            <a:r>
              <a:rPr lang="en-US" dirty="0" smtClean="0"/>
              <a:t>Network Managed Services</a:t>
            </a:r>
          </a:p>
          <a:p>
            <a:r>
              <a:rPr lang="en-US" dirty="0" smtClean="0"/>
              <a:t>2G, 3G, 4G, 5G Technologies</a:t>
            </a:r>
          </a:p>
          <a:p>
            <a:r>
              <a:rPr lang="en-US" dirty="0" smtClean="0"/>
              <a:t>Multi-technology / Multi-band Networks </a:t>
            </a:r>
          </a:p>
          <a:p>
            <a:r>
              <a:rPr lang="en-US" dirty="0" smtClean="0"/>
              <a:t>Backhaul, Small cells, Indoor, HetNet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Planning Aspects</a:t>
            </a:r>
            <a:br>
              <a:rPr lang="en-US" sz="3200" dirty="0" smtClean="0"/>
            </a:br>
            <a:r>
              <a:rPr lang="en-US" sz="3200" dirty="0" smtClean="0"/>
              <a:t>Adaptive Modulation Scheme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467600" cy="2209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You can have a throughput of 200 Mbps over a 10 MHz channel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Not really, even the 3GPP in its best estimates targets 4 </a:t>
            </a:r>
            <a:r>
              <a:rPr lang="en-US" sz="2000" dirty="0" smtClean="0"/>
              <a:t>bits/s/Hz (40 Mbps/10 MHz)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Real system do average less that 1 bit/s/Hz</a:t>
            </a:r>
          </a:p>
          <a:p>
            <a:endParaRPr lang="en-US" sz="2400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88387"/>
              </p:ext>
            </p:extLst>
          </p:nvPr>
        </p:nvGraphicFramePr>
        <p:xfrm>
          <a:off x="762000" y="2743200"/>
          <a:ext cx="7924800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Visio" r:id="rId3" imgW="5906581" imgH="3064264" progId="Visio.Drawing.11">
                  <p:embed/>
                </p:oleObj>
              </mc:Choice>
              <mc:Fallback>
                <p:oleObj name="Visio" r:id="rId3" imgW="5906581" imgH="306426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3200"/>
                        <a:ext cx="7924800" cy="3609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54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200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Adaptive Modulation Relative Areas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Unrestricted cell</a:t>
            </a:r>
          </a:p>
          <a:p>
            <a:r>
              <a:rPr lang="en-US" dirty="0"/>
              <a:t>Propagation in free space: 20dB/decade</a:t>
            </a:r>
          </a:p>
          <a:p>
            <a:r>
              <a:rPr lang="en-US" dirty="0"/>
              <a:t>Percentages will change if cells are closer to each other and lower modulation schemes are not used</a:t>
            </a:r>
          </a:p>
          <a:p>
            <a:r>
              <a:rPr lang="en-US" dirty="0"/>
              <a:t>Cell capacity drops with the increase in cell </a:t>
            </a:r>
            <a:r>
              <a:rPr lang="en-US" dirty="0" smtClean="0"/>
              <a:t>size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Larger the cell smaller the capacity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6" y="2590800"/>
            <a:ext cx="384610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8" y="2731970"/>
            <a:ext cx="2895602" cy="34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29441"/>
              </p:ext>
            </p:extLst>
          </p:nvPr>
        </p:nvGraphicFramePr>
        <p:xfrm>
          <a:off x="4343400" y="2569823"/>
          <a:ext cx="1676400" cy="368437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93304"/>
                <a:gridCol w="583096"/>
              </a:tblGrid>
              <a:tr h="29415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Bits / Symbol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64QAM 5/6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64QAM 3/4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64QAM 1/2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16QAM 3/4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16QAM 1/2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QPSK 3/4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4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QPSK 1/2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4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Adaptive Modulation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2819400"/>
            <a:ext cx="2057400" cy="1066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Bandwidth: 10 MHz</a:t>
            </a:r>
          </a:p>
          <a:p>
            <a:pPr marL="0" indent="0">
              <a:buNone/>
            </a:pPr>
            <a:r>
              <a:rPr lang="en-US" dirty="0" smtClean="0"/>
              <a:t>Frame: 10 </a:t>
            </a:r>
            <a:r>
              <a:rPr lang="en-US" dirty="0" err="1" smtClean="0"/>
              <a:t>ms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Cyclic Prefix: 1/8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358661"/>
              </p:ext>
            </p:extLst>
          </p:nvPr>
        </p:nvGraphicFramePr>
        <p:xfrm>
          <a:off x="274093" y="2514600"/>
          <a:ext cx="8458200" cy="405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914400"/>
            <a:ext cx="8610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 the bottom are the modulation schemes</a:t>
            </a:r>
          </a:p>
          <a:p>
            <a:r>
              <a:rPr lang="en-US" dirty="0" smtClean="0"/>
              <a:t>On the right are the average bits per symbol achieved by each modulation scheme (blue bars)</a:t>
            </a:r>
          </a:p>
          <a:p>
            <a:r>
              <a:rPr lang="en-US" dirty="0"/>
              <a:t>On the left are the average active users that can be accommodated by each modulation scheme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curves represent monthly user tonnage </a:t>
            </a:r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772400" cy="2362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Interference in</a:t>
            </a:r>
            <a:br>
              <a:rPr lang="en-US" sz="4800" dirty="0" smtClean="0"/>
            </a:br>
            <a:r>
              <a:rPr lang="en-US" sz="4800" dirty="0" smtClean="0"/>
              <a:t>Cellular Systems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62300" y="6492875"/>
            <a:ext cx="2857500" cy="365125"/>
          </a:xfrm>
        </p:spPr>
        <p:txBody>
          <a:bodyPr/>
          <a:lstStyle/>
          <a:p>
            <a:r>
              <a:rPr lang="en-US" smtClean="0"/>
              <a:t>© CelPlan International,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79976" y="6476953"/>
            <a:ext cx="457200" cy="365125"/>
          </a:xfrm>
        </p:spPr>
        <p:txBody>
          <a:bodyPr/>
          <a:lstStyle/>
          <a:p>
            <a:fld id="{63860DA9-13F7-4564-98F8-5BFA5D3E5066}" type="slidenum">
              <a:rPr lang="en-US" smtClean="0"/>
              <a:t>33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828800" y="6492875"/>
            <a:ext cx="914400" cy="365125"/>
          </a:xfrm>
        </p:spPr>
        <p:txBody>
          <a:bodyPr/>
          <a:lstStyle/>
          <a:p>
            <a:r>
              <a:rPr lang="en-US" smtClean="0"/>
              <a:t>7/13/2013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Interference in Cellular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</p:spPr>
        <p:txBody>
          <a:bodyPr/>
          <a:lstStyle/>
          <a:p>
            <a:r>
              <a:rPr lang="en-US" dirty="0" smtClean="0"/>
              <a:t>Regular Wi-Fi has only 3 channels</a:t>
            </a:r>
          </a:p>
          <a:p>
            <a:r>
              <a:rPr lang="en-US" dirty="0" smtClean="0"/>
              <a:t>How does it work in a trade show, with hundreds of hotspots?</a:t>
            </a:r>
          </a:p>
          <a:p>
            <a:r>
              <a:rPr lang="en-US" dirty="0" smtClean="0"/>
              <a:t>What is frequency reuse?</a:t>
            </a:r>
          </a:p>
          <a:p>
            <a:r>
              <a:rPr lang="en-US" dirty="0" smtClean="0"/>
              <a:t>Is frequency the only resource that can be considered for reuse?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Interference in Cellular Systems</a:t>
            </a:r>
            <a:endParaRPr lang="en-US" sz="36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46542"/>
              </p:ext>
            </p:extLst>
          </p:nvPr>
        </p:nvGraphicFramePr>
        <p:xfrm>
          <a:off x="533400" y="2438400"/>
          <a:ext cx="8153400" cy="2748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Visio" r:id="rId3" imgW="5074326" imgH="2057939" progId="Visio.Drawing.11">
                  <p:embed/>
                </p:oleObj>
              </mc:Choice>
              <mc:Fallback>
                <p:oleObj name="Visio" r:id="rId3" imgW="5074326" imgH="205793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8153400" cy="27483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575610"/>
              </p:ext>
            </p:extLst>
          </p:nvPr>
        </p:nvGraphicFramePr>
        <p:xfrm>
          <a:off x="2590800" y="5257799"/>
          <a:ext cx="3200400" cy="1073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5118"/>
                <a:gridCol w="575072"/>
                <a:gridCol w="811768"/>
                <a:gridCol w="868442"/>
              </a:tblGrid>
              <a:tr h="26921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Required SNR (dB)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2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QPSK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16QAM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 QAM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9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Gaussian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6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Rayleigh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21.3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160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Each cell requires an SNR (Signal to noise Ratio) to operate</a:t>
            </a:r>
          </a:p>
          <a:p>
            <a:r>
              <a:rPr lang="en-US" dirty="0" smtClean="0"/>
              <a:t>There is a gap between two cell that use the same resources</a:t>
            </a:r>
          </a:p>
          <a:p>
            <a:r>
              <a:rPr lang="en-US" dirty="0" smtClean="0"/>
              <a:t>A resource reuse results in a SNR value, that should be compatible with the desired modulation requirement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Omni (reuse 7)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656104"/>
              </p:ext>
            </p:extLst>
          </p:nvPr>
        </p:nvGraphicFramePr>
        <p:xfrm>
          <a:off x="228600" y="2286000"/>
          <a:ext cx="3276600" cy="324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Visio" r:id="rId3" imgW="13119370" imgH="12994616" progId="Visio.Drawing.11">
                  <p:embed/>
                </p:oleObj>
              </mc:Choice>
              <mc:Fallback>
                <p:oleObj name="Visio" r:id="rId3" imgW="13119370" imgH="1299461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3276600" cy="32428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1524000"/>
            <a:ext cx="26670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distance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path loss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SNR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485873"/>
              </p:ext>
            </p:extLst>
          </p:nvPr>
        </p:nvGraphicFramePr>
        <p:xfrm>
          <a:off x="3733800" y="1676400"/>
          <a:ext cx="5257800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000"/>
                <a:gridCol w="731400"/>
                <a:gridCol w="883200"/>
                <a:gridCol w="938400"/>
                <a:gridCol w="897000"/>
                <a:gridCol w="77280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Reuse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omni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 db/dec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distance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path loss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SNR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signal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signal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8.5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613917"/>
              </p:ext>
            </p:extLst>
          </p:nvPr>
        </p:nvGraphicFramePr>
        <p:xfrm>
          <a:off x="3810000" y="2937164"/>
          <a:ext cx="5181600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000"/>
                <a:gridCol w="720800"/>
                <a:gridCol w="870400"/>
                <a:gridCol w="924800"/>
                <a:gridCol w="884000"/>
                <a:gridCol w="76160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Reuse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omni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40 dB/dec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distance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path loss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SNR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signal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signal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16.9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7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Sector (reuse 3)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21919"/>
              </p:ext>
            </p:extLst>
          </p:nvPr>
        </p:nvGraphicFramePr>
        <p:xfrm>
          <a:off x="0" y="1981200"/>
          <a:ext cx="3525010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Visio" r:id="rId3" imgW="4892202" imgH="4726736" progId="Visio.Drawing.11">
                  <p:embed/>
                </p:oleObj>
              </mc:Choice>
              <mc:Fallback>
                <p:oleObj name="Visio" r:id="rId3" imgW="4892202" imgH="472673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3525010" cy="3409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555317"/>
              </p:ext>
            </p:extLst>
          </p:nvPr>
        </p:nvGraphicFramePr>
        <p:xfrm>
          <a:off x="3581400" y="1600200"/>
          <a:ext cx="5257800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000"/>
                <a:gridCol w="731400"/>
                <a:gridCol w="883200"/>
                <a:gridCol w="938400"/>
                <a:gridCol w="897000"/>
                <a:gridCol w="77280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Reuse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sector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20 dB/dec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distance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path loss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SNR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signal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signal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average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06959"/>
              </p:ext>
            </p:extLst>
          </p:nvPr>
        </p:nvGraphicFramePr>
        <p:xfrm>
          <a:off x="3657600" y="3733800"/>
          <a:ext cx="5181600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000"/>
                <a:gridCol w="720800"/>
                <a:gridCol w="870400"/>
                <a:gridCol w="924800"/>
                <a:gridCol w="884000"/>
                <a:gridCol w="76160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Reuse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sector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40 dB/</a:t>
                      </a:r>
                      <a:r>
                        <a:rPr lang="en-US" sz="1100" dirty="0" err="1">
                          <a:effectLst/>
                        </a:rPr>
                        <a:t>dec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distance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path loss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SNR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signal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signal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average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15.7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1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Sector (reuse 9)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975606"/>
              </p:ext>
            </p:extLst>
          </p:nvPr>
        </p:nvGraphicFramePr>
        <p:xfrm>
          <a:off x="228600" y="1905000"/>
          <a:ext cx="3421990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Visio" r:id="rId3" imgW="8107734" imgH="7358871" progId="Visio.Drawing.11">
                  <p:embed/>
                </p:oleObj>
              </mc:Choice>
              <mc:Fallback>
                <p:oleObj name="Visio" r:id="rId3" imgW="8107734" imgH="735887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05000"/>
                        <a:ext cx="3421990" cy="311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306805"/>
              </p:ext>
            </p:extLst>
          </p:nvPr>
        </p:nvGraphicFramePr>
        <p:xfrm>
          <a:off x="3810000" y="1676400"/>
          <a:ext cx="5105400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000"/>
                <a:gridCol w="710200"/>
                <a:gridCol w="857600"/>
                <a:gridCol w="911200"/>
                <a:gridCol w="871000"/>
                <a:gridCol w="75040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Reuse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sector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20 dB/dec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distance (cell radius)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path loss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SNR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signal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signal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average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4460"/>
              </p:ext>
            </p:extLst>
          </p:nvPr>
        </p:nvGraphicFramePr>
        <p:xfrm>
          <a:off x="3962400" y="3733800"/>
          <a:ext cx="5029200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000"/>
                <a:gridCol w="699600"/>
                <a:gridCol w="844800"/>
                <a:gridCol w="897600"/>
                <a:gridCol w="858000"/>
                <a:gridCol w="73920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Reuse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sector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40 dB/dec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distance (cell radius)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path loss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SNR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signal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signal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average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21.8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Sector (reuse 21)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255192"/>
              </p:ext>
            </p:extLst>
          </p:nvPr>
        </p:nvGraphicFramePr>
        <p:xfrm>
          <a:off x="228600" y="1981200"/>
          <a:ext cx="3310731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Visio" r:id="rId3" imgW="13119370" imgH="12994616" progId="Visio.Drawing.11">
                  <p:embed/>
                </p:oleObj>
              </mc:Choice>
              <mc:Fallback>
                <p:oleObj name="Visio" r:id="rId3" imgW="13119370" imgH="1299461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81200"/>
                        <a:ext cx="3310731" cy="327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429823"/>
              </p:ext>
            </p:extLst>
          </p:nvPr>
        </p:nvGraphicFramePr>
        <p:xfrm>
          <a:off x="3657600" y="2362200"/>
          <a:ext cx="5257800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000"/>
                <a:gridCol w="731400"/>
                <a:gridCol w="883200"/>
                <a:gridCol w="938400"/>
                <a:gridCol w="897000"/>
                <a:gridCol w="77280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Reuse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sector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20 dB/</a:t>
                      </a:r>
                      <a:r>
                        <a:rPr lang="en-US" sz="1100" dirty="0" err="1" smtClean="0">
                          <a:effectLst/>
                        </a:rPr>
                        <a:t>dec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distance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path loss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SNR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signal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signal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average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14.4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70239"/>
              </p:ext>
            </p:extLst>
          </p:nvPr>
        </p:nvGraphicFramePr>
        <p:xfrm>
          <a:off x="3657600" y="3962400"/>
          <a:ext cx="5334000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000"/>
                <a:gridCol w="742000"/>
                <a:gridCol w="896000"/>
                <a:gridCol w="952000"/>
                <a:gridCol w="910000"/>
                <a:gridCol w="78400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Reuse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sector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40 dB/</a:t>
                      </a:r>
                      <a:r>
                        <a:rPr lang="en-US" sz="1100" dirty="0" err="1" smtClean="0">
                          <a:effectLst/>
                        </a:rPr>
                        <a:t>dec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distance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path loss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SNR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signal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signal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case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average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28.9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8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36219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Marketing Claims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62300" y="6492875"/>
            <a:ext cx="2857500" cy="365125"/>
          </a:xfrm>
        </p:spPr>
        <p:txBody>
          <a:bodyPr/>
          <a:lstStyle/>
          <a:p>
            <a:r>
              <a:rPr lang="en-US" smtClean="0"/>
              <a:t>© CelPlan International,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79976" y="6476953"/>
            <a:ext cx="457200" cy="365125"/>
          </a:xfrm>
        </p:spPr>
        <p:txBody>
          <a:bodyPr/>
          <a:lstStyle/>
          <a:p>
            <a:fld id="{63860DA9-13F7-4564-98F8-5BFA5D3E5066}" type="slidenum">
              <a:rPr lang="en-US" smtClean="0"/>
              <a:t>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828800" y="6492875"/>
            <a:ext cx="914400" cy="365125"/>
          </a:xfrm>
        </p:spPr>
        <p:txBody>
          <a:bodyPr/>
          <a:lstStyle/>
          <a:p>
            <a:r>
              <a:rPr lang="en-US" smtClean="0"/>
              <a:t>7/13/2013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Average SNR according to reuse factor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14400"/>
                <a:ext cx="8686800" cy="1676400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dirty="0" smtClean="0"/>
                  <a:t>The equations to find the reuse from the target SNR are:</a:t>
                </a:r>
              </a:p>
              <a:p>
                <a:r>
                  <a:rPr lang="en-US" dirty="0"/>
                  <a:t>For 20 dB/</a:t>
                </a:r>
                <a:r>
                  <a:rPr lang="en-US" dirty="0" err="1"/>
                  <a:t>dec</a:t>
                </a:r>
                <a:r>
                  <a:rPr lang="en-US" dirty="0"/>
                  <a:t>:   	</a:t>
                </a:r>
                <a:r>
                  <a:rPr lang="en-US" dirty="0" smtClean="0"/>
                  <a:t>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𝑆𝑁𝑅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5.5026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3.18877551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40 dB/</a:t>
                </a:r>
                <a:r>
                  <a:rPr lang="en-US" dirty="0" err="1"/>
                  <a:t>dec</a:t>
                </a:r>
                <a:r>
                  <a:rPr lang="en-US" dirty="0"/>
                  <a:t>: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𝑆𝑁𝑅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11.081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3.195909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60 dB/</a:t>
                </a:r>
                <a:r>
                  <a:rPr lang="en-US" dirty="0" err="1"/>
                  <a:t>dec</a:t>
                </a:r>
                <a:r>
                  <a:rPr lang="en-US" dirty="0"/>
                  <a:t>: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𝑆𝑁𝑅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16.596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3.17864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14400"/>
                <a:ext cx="8686800" cy="1676400"/>
              </a:xfrm>
              <a:blipFill rotWithShape="1">
                <a:blip r:embed="rId2"/>
                <a:stretch>
                  <a:fillRect l="-211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63797536"/>
              </p:ext>
            </p:extLst>
          </p:nvPr>
        </p:nvGraphicFramePr>
        <p:xfrm>
          <a:off x="838200" y="2590800"/>
          <a:ext cx="7025640" cy="379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97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Resources and Interference Mitigation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114800" cy="57150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WiMAX</a:t>
            </a:r>
          </a:p>
          <a:p>
            <a:pPr lvl="1"/>
            <a:r>
              <a:rPr lang="en-US" sz="1800" dirty="0" smtClean="0"/>
              <a:t>Resources</a:t>
            </a:r>
          </a:p>
          <a:p>
            <a:pPr lvl="2"/>
            <a:r>
              <a:rPr lang="en-US" sz="1400" dirty="0" smtClean="0"/>
              <a:t>RF Channels</a:t>
            </a:r>
          </a:p>
          <a:p>
            <a:pPr lvl="2"/>
            <a:r>
              <a:rPr lang="en-US" sz="1400" dirty="0" smtClean="0"/>
              <a:t>Sub-Channels : 48 Data Symbols</a:t>
            </a:r>
          </a:p>
          <a:p>
            <a:pPr lvl="2"/>
            <a:r>
              <a:rPr lang="en-US" sz="1400" dirty="0" smtClean="0"/>
              <a:t>Segments: up to six</a:t>
            </a:r>
          </a:p>
          <a:p>
            <a:pPr lvl="2"/>
            <a:r>
              <a:rPr lang="en-US" sz="1400" dirty="0" smtClean="0"/>
              <a:t>Zones: up to eight</a:t>
            </a:r>
          </a:p>
          <a:p>
            <a:pPr lvl="1"/>
            <a:r>
              <a:rPr lang="en-US" sz="1800" dirty="0" smtClean="0"/>
              <a:t>Interference Avoidance</a:t>
            </a:r>
          </a:p>
          <a:p>
            <a:pPr lvl="2"/>
            <a:r>
              <a:rPr lang="en-US" sz="1400" dirty="0" smtClean="0"/>
              <a:t>Resource Planning</a:t>
            </a:r>
          </a:p>
          <a:p>
            <a:pPr lvl="2"/>
            <a:r>
              <a:rPr lang="en-US" sz="1400" dirty="0" smtClean="0"/>
              <a:t>Permutation Schemes (PUSC and other)</a:t>
            </a:r>
          </a:p>
          <a:p>
            <a:r>
              <a:rPr lang="en-US" sz="2000" b="1" dirty="0" smtClean="0"/>
              <a:t>LTE</a:t>
            </a:r>
            <a:endParaRPr lang="en-US" sz="2000" b="1" dirty="0" smtClean="0"/>
          </a:p>
          <a:p>
            <a:pPr lvl="1"/>
            <a:r>
              <a:rPr lang="en-US" sz="1800" dirty="0" smtClean="0"/>
              <a:t>Resources</a:t>
            </a:r>
          </a:p>
          <a:p>
            <a:pPr lvl="2"/>
            <a:r>
              <a:rPr lang="en-US" sz="1400" dirty="0" smtClean="0"/>
              <a:t>RF Channels</a:t>
            </a:r>
          </a:p>
          <a:p>
            <a:pPr lvl="2"/>
            <a:r>
              <a:rPr lang="en-US" sz="1400" dirty="0" smtClean="0"/>
              <a:t>Resource Blocks: (84/78 Data Symbols)</a:t>
            </a:r>
          </a:p>
          <a:p>
            <a:pPr lvl="1"/>
            <a:r>
              <a:rPr lang="en-US" sz="1800" dirty="0"/>
              <a:t>Interference Avoidance</a:t>
            </a:r>
          </a:p>
          <a:p>
            <a:pPr lvl="2"/>
            <a:r>
              <a:rPr lang="en-US" sz="1400" dirty="0" smtClean="0"/>
              <a:t>No Permutation</a:t>
            </a:r>
          </a:p>
          <a:p>
            <a:pPr lvl="2"/>
            <a:r>
              <a:rPr lang="en-US" sz="1400" dirty="0" smtClean="0"/>
              <a:t>Resource Planning</a:t>
            </a:r>
          </a:p>
          <a:p>
            <a:pPr lvl="2"/>
            <a:r>
              <a:rPr lang="en-US" sz="1400" dirty="0" smtClean="0"/>
              <a:t>ICIC (Inter-Cell Interference Coordination)</a:t>
            </a:r>
          </a:p>
          <a:p>
            <a:pPr lvl="2"/>
            <a:r>
              <a:rPr lang="en-US" sz="1400" dirty="0" err="1" smtClean="0"/>
              <a:t>eICIC</a:t>
            </a:r>
            <a:r>
              <a:rPr lang="en-US" sz="1400" dirty="0" smtClean="0"/>
              <a:t> (enhanced ICIC)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980286"/>
            <a:ext cx="4766104" cy="226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1588" y="52387"/>
            <a:ext cx="317182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5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772400" cy="2362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next Generation: 5 G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62300" y="6492875"/>
            <a:ext cx="2857500" cy="365125"/>
          </a:xfrm>
        </p:spPr>
        <p:txBody>
          <a:bodyPr/>
          <a:lstStyle/>
          <a:p>
            <a:r>
              <a:rPr lang="en-US" smtClean="0"/>
              <a:t>© CelPlan International,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79976" y="6476953"/>
            <a:ext cx="457200" cy="365125"/>
          </a:xfrm>
        </p:spPr>
        <p:txBody>
          <a:bodyPr/>
          <a:lstStyle/>
          <a:p>
            <a:fld id="{63860DA9-13F7-4564-98F8-5BFA5D3E5066}" type="slidenum">
              <a:rPr lang="en-US" smtClean="0"/>
              <a:t>42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828800" y="6492875"/>
            <a:ext cx="914400" cy="365125"/>
          </a:xfrm>
        </p:spPr>
        <p:txBody>
          <a:bodyPr/>
          <a:lstStyle/>
          <a:p>
            <a:r>
              <a:rPr lang="en-US" smtClean="0"/>
              <a:t>7/13/2013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Expected Data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1676400"/>
          </a:xfrm>
        </p:spPr>
        <p:txBody>
          <a:bodyPr/>
          <a:lstStyle/>
          <a:p>
            <a:r>
              <a:rPr lang="en-US" dirty="0" smtClean="0"/>
              <a:t>Cisco </a:t>
            </a:r>
            <a:r>
              <a:rPr lang="en-US" dirty="0"/>
              <a:t>Visual Networking Index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752600"/>
            <a:ext cx="554355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3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next Generation: 5 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562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Data traffic will be offloaded to professional grade Wi-Fi hotspots (600 MHz available)</a:t>
            </a:r>
          </a:p>
          <a:p>
            <a:pPr lvl="1"/>
            <a:r>
              <a:rPr lang="en-US" sz="2400" dirty="0" smtClean="0"/>
              <a:t>Dual connection path (private and public)</a:t>
            </a:r>
          </a:p>
          <a:p>
            <a:pPr lvl="1"/>
            <a:r>
              <a:rPr lang="en-US" sz="2400" dirty="0" smtClean="0"/>
              <a:t>Authentication</a:t>
            </a:r>
          </a:p>
          <a:p>
            <a:pPr lvl="1"/>
            <a:r>
              <a:rPr lang="en-US" sz="2400" dirty="0" smtClean="0"/>
              <a:t>Better security</a:t>
            </a:r>
          </a:p>
          <a:p>
            <a:pPr lvl="1"/>
            <a:r>
              <a:rPr lang="en-US" sz="2400" dirty="0" smtClean="0"/>
              <a:t>Seamless connection</a:t>
            </a:r>
          </a:p>
          <a:p>
            <a:pPr lvl="1"/>
            <a:r>
              <a:rPr lang="en-US" sz="2400" dirty="0" smtClean="0"/>
              <a:t>Use of public and private hotspots</a:t>
            </a:r>
          </a:p>
          <a:p>
            <a:r>
              <a:rPr lang="en-US" sz="2600" dirty="0" smtClean="0"/>
              <a:t>A new generation of scheduled Wi-Fi may arise </a:t>
            </a:r>
          </a:p>
          <a:p>
            <a:r>
              <a:rPr lang="en-US" sz="2600" dirty="0" smtClean="0"/>
              <a:t>Operators </a:t>
            </a:r>
            <a:r>
              <a:rPr lang="en-US" sz="2600" dirty="0" smtClean="0"/>
              <a:t>will only manage hotspot traffic </a:t>
            </a:r>
          </a:p>
          <a:p>
            <a:r>
              <a:rPr lang="en-US" sz="2600" dirty="0" smtClean="0"/>
              <a:t>Operators will still provide mobile data connections</a:t>
            </a:r>
          </a:p>
          <a:p>
            <a:r>
              <a:rPr lang="en-US" sz="2600" dirty="0" smtClean="0"/>
              <a:t>Operator will provide hotspot backhaul (when cable is not available)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143000"/>
            <a:ext cx="4800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9" name="Picture 3" descr="j02544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2286000" cy="426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leonhard\Local Settings\Temporary Internet Files\Content.IE5\NELK28RW\MMAG00373_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057400"/>
            <a:ext cx="1838325" cy="1768294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76400" y="5181600"/>
            <a:ext cx="6553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89310" y="3962400"/>
            <a:ext cx="3282099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</a:rPr>
              <a:t>Leonhard Korowajczuk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  <a:hlinkClick r:id="rId4"/>
              </a:rPr>
              <a:t>leonhard@celplan.com</a:t>
            </a:r>
            <a:endParaRPr lang="en-US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  <a:hlinkClick r:id="rId5"/>
              </a:rPr>
              <a:t>www.celplan.com</a:t>
            </a: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Marketing </a:t>
            </a:r>
            <a:r>
              <a:rPr lang="en-US" dirty="0" smtClean="0"/>
              <a:t>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is said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is not said</a:t>
            </a:r>
          </a:p>
          <a:p>
            <a:r>
              <a:rPr lang="en-US" dirty="0" smtClean="0"/>
              <a:t>UMTS sites can be co-located with GSM sites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Yes, but you need to deploy additional sites in between GSM sites to get high speed data</a:t>
            </a:r>
          </a:p>
          <a:p>
            <a:r>
              <a:rPr lang="en-US" dirty="0" smtClean="0"/>
              <a:t>LTE systems can use a frequency reuse </a:t>
            </a:r>
            <a:r>
              <a:rPr lang="en-US" dirty="0"/>
              <a:t>of </a:t>
            </a:r>
            <a:r>
              <a:rPr lang="en-US" dirty="0" smtClean="0"/>
              <a:t>1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Yes, but </a:t>
            </a:r>
            <a:r>
              <a:rPr lang="en-US" dirty="0">
                <a:solidFill>
                  <a:srgbClr val="FF0000"/>
                </a:solidFill>
              </a:rPr>
              <a:t>your cell capacity will be reduced to </a:t>
            </a:r>
            <a:r>
              <a:rPr lang="en-US" dirty="0" smtClean="0">
                <a:solidFill>
                  <a:srgbClr val="FF0000"/>
                </a:solidFill>
              </a:rPr>
              <a:t>1/10 of its original capacity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LTE-A achieves a spectrum density of 30 </a:t>
            </a:r>
            <a:r>
              <a:rPr lang="en-US" dirty="0" smtClean="0"/>
              <a:t>bits/Hz (300 Mbps/10MHz)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Yes, in the lab with cables instead of antennas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 real life </a:t>
            </a:r>
            <a:r>
              <a:rPr lang="en-US" dirty="0" smtClean="0">
                <a:solidFill>
                  <a:srgbClr val="FF0000"/>
                </a:solidFill>
              </a:rPr>
              <a:t>LTE-A </a:t>
            </a:r>
            <a:r>
              <a:rPr lang="en-US" dirty="0" smtClean="0">
                <a:solidFill>
                  <a:srgbClr val="FF0000"/>
                </a:solidFill>
              </a:rPr>
              <a:t>and WiMAX 2.1 have an average spectrum density of 2 </a:t>
            </a:r>
            <a:r>
              <a:rPr lang="en-US" dirty="0" smtClean="0">
                <a:solidFill>
                  <a:srgbClr val="FF0000"/>
                </a:solidFill>
              </a:rPr>
              <a:t>bit/Hz (20Mbps/10MHz) </a:t>
            </a:r>
            <a:r>
              <a:rPr lang="en-US" dirty="0" smtClean="0">
                <a:solidFill>
                  <a:srgbClr val="FF0000"/>
                </a:solidFill>
              </a:rPr>
              <a:t>or less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practical result is 0.05 bit/Hz/cell/user (250 kbit/cell/user for a 5 MHz </a:t>
            </a:r>
            <a:r>
              <a:rPr lang="en-US" dirty="0" smtClean="0">
                <a:solidFill>
                  <a:srgbClr val="FF0000"/>
                </a:solidFill>
              </a:rPr>
              <a:t>channel) or less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4G Technologies Myths and Realities</a:t>
            </a:r>
            <a:br>
              <a:rPr lang="en-US" sz="4000" dirty="0" smtClean="0"/>
            </a:br>
            <a:r>
              <a:rPr lang="en-US" sz="2800" dirty="0" smtClean="0"/>
              <a:t>Topics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UMTS-HSPA </a:t>
            </a:r>
            <a:r>
              <a:rPr lang="en-US" dirty="0"/>
              <a:t>(WCDMA) x WiMAX/LTE (OFDM)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Average Throughput per user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Throughput Claims and Real Capacity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Interference in Cellular Systems and </a:t>
            </a:r>
            <a:r>
              <a:rPr lang="en-US" dirty="0"/>
              <a:t>R</a:t>
            </a:r>
            <a:r>
              <a:rPr lang="en-US" dirty="0" smtClean="0"/>
              <a:t>euse Factor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next Generation: 5G </a:t>
            </a:r>
          </a:p>
        </p:txBody>
      </p:sp>
    </p:spTree>
    <p:extLst>
      <p:ext uri="{BB962C8B-B14F-4D97-AF65-F5344CB8AC3E}">
        <p14:creationId xmlns:p14="http://schemas.microsoft.com/office/powerpoint/2010/main" val="8874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8839200" cy="2362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UMTS-HSPA (WCDMA) </a:t>
            </a:r>
            <a:br>
              <a:rPr lang="en-US" sz="4800" dirty="0" smtClean="0"/>
            </a:br>
            <a:r>
              <a:rPr lang="en-US" sz="4800" dirty="0" smtClean="0"/>
              <a:t>x</a:t>
            </a:r>
            <a:br>
              <a:rPr lang="en-US" sz="4800" dirty="0" smtClean="0"/>
            </a:br>
            <a:r>
              <a:rPr lang="en-US" sz="4800" dirty="0" smtClean="0"/>
              <a:t>WiMAX/LTE (OFDM)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79976" y="6476953"/>
            <a:ext cx="457200" cy="365125"/>
          </a:xfrm>
        </p:spPr>
        <p:txBody>
          <a:bodyPr/>
          <a:lstStyle/>
          <a:p>
            <a:fld id="{63860DA9-13F7-4564-98F8-5BFA5D3E5066}" type="slidenum">
              <a:rPr lang="en-US" smtClean="0"/>
              <a:t>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828800" y="6492875"/>
            <a:ext cx="914400" cy="365125"/>
          </a:xfrm>
        </p:spPr>
        <p:txBody>
          <a:bodyPr/>
          <a:lstStyle/>
          <a:p>
            <a:r>
              <a:rPr lang="en-US" smtClean="0"/>
              <a:t>7/13/2013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Bits and Data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4114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User data is represented in bits</a:t>
            </a:r>
          </a:p>
          <a:p>
            <a:pPr lvl="1"/>
            <a:r>
              <a:rPr lang="en-US" dirty="0" smtClean="0"/>
              <a:t>Each bit represent a 1 or 0</a:t>
            </a:r>
          </a:p>
          <a:p>
            <a:r>
              <a:rPr lang="en-US" dirty="0" smtClean="0"/>
              <a:t>User data is added additional overhead before it is sent through the wireless channel </a:t>
            </a:r>
          </a:p>
          <a:p>
            <a:pPr lvl="1"/>
            <a:r>
              <a:rPr lang="en-US" dirty="0" smtClean="0"/>
              <a:t>Overhead </a:t>
            </a:r>
            <a:r>
              <a:rPr lang="en-US" dirty="0" smtClean="0"/>
              <a:t>is used for error correction and can have the same amount of bits as the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Forward </a:t>
            </a:r>
            <a:r>
              <a:rPr lang="en-US" dirty="0" smtClean="0"/>
              <a:t>Error Correction (FEC) </a:t>
            </a:r>
            <a:r>
              <a:rPr lang="en-US" dirty="0"/>
              <a:t>is sent with the data, so it can be used if an error occurs</a:t>
            </a:r>
          </a:p>
          <a:p>
            <a:pPr lvl="1"/>
            <a:r>
              <a:rPr lang="en-US" dirty="0"/>
              <a:t>FEC overhead can be from 20% (5/6) to 100% (1/2)</a:t>
            </a:r>
          </a:p>
          <a:p>
            <a:r>
              <a:rPr lang="en-US" dirty="0" smtClean="0"/>
              <a:t>User </a:t>
            </a:r>
            <a:r>
              <a:rPr lang="en-US" dirty="0" smtClean="0"/>
              <a:t>data is mapped to symbols, according to the modulations scheme used</a:t>
            </a:r>
          </a:p>
          <a:p>
            <a:pPr lvl="1"/>
            <a:r>
              <a:rPr lang="en-US" dirty="0" smtClean="0"/>
              <a:t>BPSK modulation has 2 states, higher modulation schemes have more states</a:t>
            </a:r>
          </a:p>
          <a:p>
            <a:pPr lvl="1"/>
            <a:r>
              <a:rPr lang="en-US" dirty="0" smtClean="0"/>
              <a:t>Modulation states are separated by a threshold</a:t>
            </a:r>
          </a:p>
          <a:p>
            <a:pPr lvl="1"/>
            <a:r>
              <a:rPr lang="en-US" dirty="0" smtClean="0"/>
              <a:t>One symbol can represent the information from 1 to 6 user data bits, depending on the modulation used</a:t>
            </a:r>
          </a:p>
          <a:p>
            <a:r>
              <a:rPr lang="en-US" dirty="0" smtClean="0"/>
              <a:t>Noise (and interference) should be smaller  than the distance between thresholds</a:t>
            </a:r>
          </a:p>
          <a:p>
            <a:pPr lvl="1"/>
            <a:r>
              <a:rPr lang="en-US" dirty="0" smtClean="0"/>
              <a:t>It is expressed by SNR (Signal to Noise Ratio)</a:t>
            </a:r>
          </a:p>
          <a:p>
            <a:r>
              <a:rPr lang="en-US" dirty="0"/>
              <a:t>The highest possible modulation </a:t>
            </a:r>
            <a:r>
              <a:rPr lang="en-US" dirty="0" smtClean="0"/>
              <a:t>scheme allowed </a:t>
            </a:r>
            <a:r>
              <a:rPr lang="en-US" dirty="0"/>
              <a:t>by </a:t>
            </a:r>
            <a:r>
              <a:rPr lang="en-US" dirty="0" smtClean="0"/>
              <a:t>the SNR  </a:t>
            </a:r>
            <a:r>
              <a:rPr lang="en-US" dirty="0"/>
              <a:t>is always used </a:t>
            </a:r>
            <a:endParaRPr lang="en-US" dirty="0" smtClean="0"/>
          </a:p>
          <a:p>
            <a:r>
              <a:rPr lang="en-US" dirty="0" smtClean="0"/>
              <a:t>Data symbols are sent over the </a:t>
            </a:r>
            <a:r>
              <a:rPr lang="en-US" dirty="0" smtClean="0"/>
              <a:t>air</a:t>
            </a:r>
            <a:endParaRPr lang="en-US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1000"/>
            <a:ext cx="533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9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UMTS-HSPA (WCDMA) channel</a:t>
            </a:r>
            <a:endParaRPr lang="en-US" sz="36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41910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WCDMA channel has 5 MHz</a:t>
            </a:r>
          </a:p>
          <a:p>
            <a:r>
              <a:rPr lang="en-US" dirty="0" smtClean="0"/>
              <a:t>UMTS signal occupies 3.84 MHz</a:t>
            </a:r>
          </a:p>
          <a:p>
            <a:r>
              <a:rPr lang="en-US" dirty="0" smtClean="0"/>
              <a:t>WCDMA RF symbols are 1/3.84 MHz long= 0.26 </a:t>
            </a:r>
            <a:r>
              <a:rPr lang="el-GR" dirty="0" smtClean="0"/>
              <a:t>μ</a:t>
            </a:r>
            <a:r>
              <a:rPr lang="en-US" dirty="0" smtClean="0"/>
              <a:t>s</a:t>
            </a:r>
          </a:p>
          <a:p>
            <a:pPr lvl="1"/>
            <a:r>
              <a:rPr lang="en-US" dirty="0" smtClean="0"/>
              <a:t>An UMTS RF symbols is called a </a:t>
            </a:r>
            <a:r>
              <a:rPr lang="en-US" i="1" dirty="0" smtClean="0"/>
              <a:t>chip</a:t>
            </a:r>
          </a:p>
          <a:p>
            <a:r>
              <a:rPr lang="en-US" dirty="0" smtClean="0"/>
              <a:t>UMTS symbols carry orthogonal codes</a:t>
            </a:r>
          </a:p>
          <a:p>
            <a:pPr lvl="1"/>
            <a:r>
              <a:rPr lang="en-US" dirty="0" smtClean="0"/>
              <a:t>UMTS codes are measured in chips, to differentiate them from data bits</a:t>
            </a:r>
          </a:p>
          <a:p>
            <a:pPr lvl="1"/>
            <a:r>
              <a:rPr lang="en-US" dirty="0" smtClean="0"/>
              <a:t>The main codes are 512 bits long</a:t>
            </a:r>
          </a:p>
          <a:p>
            <a:r>
              <a:rPr lang="en-US" dirty="0" smtClean="0"/>
              <a:t>User data is assigned over a set of codes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1"/>
            <a:ext cx="458564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1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5974</TotalTime>
  <Words>3158</Words>
  <Application>Microsoft Office PowerPoint</Application>
  <PresentationFormat>On-screen Show (4:3)</PresentationFormat>
  <Paragraphs>1143</Paragraphs>
  <Slides>45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Microsoft Office Visio Drawing</vt:lpstr>
      <vt:lpstr>Visio</vt:lpstr>
      <vt:lpstr>4G Technologies  Myths and Realities</vt:lpstr>
      <vt:lpstr>Presenter</vt:lpstr>
      <vt:lpstr>CelPlan International</vt:lpstr>
      <vt:lpstr>Marketing Claims</vt:lpstr>
      <vt:lpstr>Some Marketing Claims</vt:lpstr>
      <vt:lpstr>4G Technologies Myths and Realities Topics</vt:lpstr>
      <vt:lpstr>UMTS-HSPA (WCDMA)  x WiMAX/LTE (OFDM)</vt:lpstr>
      <vt:lpstr>Data Bits and Data Symbols</vt:lpstr>
      <vt:lpstr>UMTS-HSPA (WCDMA) channel</vt:lpstr>
      <vt:lpstr>UMTS-HSPA (WCDMA) channel</vt:lpstr>
      <vt:lpstr>Multipath or Self Interference  (The Villain)</vt:lpstr>
      <vt:lpstr>Multipath Delay Spread</vt:lpstr>
      <vt:lpstr>UMTS-HSPA Data Allocation</vt:lpstr>
      <vt:lpstr>WCDMA  </vt:lpstr>
      <vt:lpstr>WiMAX Channel</vt:lpstr>
      <vt:lpstr>LTE Channel</vt:lpstr>
      <vt:lpstr>UMTS x WiMAX x LTE channel</vt:lpstr>
      <vt:lpstr>Multipath Delay</vt:lpstr>
      <vt:lpstr>UMTS-HSPA (WCDMA) x WiMAX/LTE (OFDM)</vt:lpstr>
      <vt:lpstr>WiMAX x LTE</vt:lpstr>
      <vt:lpstr>WiMAX x LTE</vt:lpstr>
      <vt:lpstr>WiMAX x LTE - Interference Control</vt:lpstr>
      <vt:lpstr>Average Throughput per User</vt:lpstr>
      <vt:lpstr>Average throughput per user</vt:lpstr>
      <vt:lpstr>User Data Dimensioning</vt:lpstr>
      <vt:lpstr>Throughput Claims and Capacity</vt:lpstr>
      <vt:lpstr>Throughput claims and capacity</vt:lpstr>
      <vt:lpstr>3GPP TR 36.913 v11.0.0 3GPP TR 25.912.v.8.0.0; ITU-R M.2134 </vt:lpstr>
      <vt:lpstr>3GPP TR 36.913 v11.0.0 3GPP TR 25.912.v.8.0.0; ITU-R M.2134 </vt:lpstr>
      <vt:lpstr>Planning Aspects Adaptive Modulation Scheme</vt:lpstr>
      <vt:lpstr>Adaptive Modulation Relative Areas </vt:lpstr>
      <vt:lpstr>Adaptive Modulation Capacity</vt:lpstr>
      <vt:lpstr>Interference in Cellular Systems</vt:lpstr>
      <vt:lpstr>Interference in Cellular Systems</vt:lpstr>
      <vt:lpstr>Interference in Cellular Systems</vt:lpstr>
      <vt:lpstr>Omni (reuse 7)</vt:lpstr>
      <vt:lpstr>Sector (reuse 3)</vt:lpstr>
      <vt:lpstr>Sector (reuse 9)</vt:lpstr>
      <vt:lpstr>Sector (reuse 21)</vt:lpstr>
      <vt:lpstr>Average SNR according to reuse factor</vt:lpstr>
      <vt:lpstr>Resources and Interference Mitigation</vt:lpstr>
      <vt:lpstr>The next Generation: 5 G</vt:lpstr>
      <vt:lpstr>Expected Data Growth</vt:lpstr>
      <vt:lpstr>The next Generation: 5 G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4G Technologies Myths and Realities</dc:title>
  <dc:creator>leonhard</dc:creator>
  <cp:lastModifiedBy>leonhard</cp:lastModifiedBy>
  <cp:revision>79</cp:revision>
  <dcterms:created xsi:type="dcterms:W3CDTF">2013-07-07T19:46:32Z</dcterms:created>
  <dcterms:modified xsi:type="dcterms:W3CDTF">2013-07-16T17:57:37Z</dcterms:modified>
</cp:coreProperties>
</file>