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64" r:id="rId2"/>
    <p:sldId id="267" r:id="rId3"/>
    <p:sldId id="265" r:id="rId4"/>
    <p:sldId id="266" r:id="rId5"/>
    <p:sldId id="280" r:id="rId6"/>
    <p:sldId id="288" r:id="rId7"/>
    <p:sldId id="256" r:id="rId8"/>
    <p:sldId id="257" r:id="rId9"/>
    <p:sldId id="258" r:id="rId10"/>
    <p:sldId id="296" r:id="rId11"/>
    <p:sldId id="289" r:id="rId12"/>
    <p:sldId id="279" r:id="rId13"/>
    <p:sldId id="259" r:id="rId14"/>
    <p:sldId id="261" r:id="rId15"/>
    <p:sldId id="262" r:id="rId16"/>
    <p:sldId id="272" r:id="rId17"/>
    <p:sldId id="260" r:id="rId18"/>
    <p:sldId id="278" r:id="rId19"/>
    <p:sldId id="270" r:id="rId20"/>
    <p:sldId id="287" r:id="rId21"/>
    <p:sldId id="290" r:id="rId22"/>
    <p:sldId id="291" r:id="rId23"/>
    <p:sldId id="292" r:id="rId24"/>
    <p:sldId id="293" r:id="rId25"/>
    <p:sldId id="276" r:id="rId26"/>
    <p:sldId id="271" r:id="rId27"/>
    <p:sldId id="277" r:id="rId28"/>
    <p:sldId id="299" r:id="rId29"/>
    <p:sldId id="298" r:id="rId30"/>
    <p:sldId id="284" r:id="rId31"/>
    <p:sldId id="285" r:id="rId32"/>
    <p:sldId id="283" r:id="rId33"/>
    <p:sldId id="26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76" autoAdjust="0"/>
  </p:normalViewPr>
  <p:slideViewPr>
    <p:cSldViewPr>
      <p:cViewPr varScale="1">
        <p:scale>
          <a:sx n="54" d="100"/>
          <a:sy n="54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els\Documents\CANTO%202013\PhasedRollOut_resultat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TT"/>
  <c:chart>
    <c:title>
      <c:tx>
        <c:rich>
          <a:bodyPr/>
          <a:lstStyle/>
          <a:p>
            <a:pPr>
              <a:defRPr/>
            </a:pPr>
            <a:r>
              <a:rPr lang="nl-BE" dirty="0" smtClean="0"/>
              <a:t>Total Investment in</a:t>
            </a:r>
            <a:r>
              <a:rPr lang="nl-BE" baseline="0" dirty="0" smtClean="0"/>
              <a:t> M € </a:t>
            </a:r>
            <a:r>
              <a:rPr lang="nl-BE" sz="1800" b="1" i="0" u="none" strike="noStrike" baseline="0" dirty="0" smtClean="0"/>
              <a:t>(cummulative)</a:t>
            </a:r>
            <a:endParaRPr lang="en-US" dirty="0"/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Scenario 1 (Gradual Dimensioning)</c:v>
                </c:pt>
              </c:strCache>
            </c:strRef>
          </c:tx>
          <c:dLbls>
            <c:dLbl>
              <c:idx val="0"/>
              <c:layout>
                <c:manualLayout>
                  <c:x val="-6.0007448393275174E-2"/>
                  <c:y val="1.0416666666666671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6.4617176231349535E-2"/>
                  <c:y val="-2.3437500000000021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6.6118677732851031E-2"/>
                  <c:y val="-2.3437500000000021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6.922666761249445E-2"/>
                  <c:y val="-2.3437500000000049E-2"/>
                </c:manualLayout>
              </c:layout>
              <c:dLblPos val="r"/>
              <c:showVal val="1"/>
            </c:dLbl>
            <c:dLblPos val="l"/>
            <c:showVal val="1"/>
          </c:dLbls>
          <c:cat>
            <c:strRef>
              <c:f>Sheet1!$A$2:$A$5</c:f>
              <c:strCache>
                <c:ptCount val="4"/>
                <c:pt idx="0">
                  <c:v>Phase 1 (LTE Backhaul)</c:v>
                </c:pt>
                <c:pt idx="1">
                  <c:v>Phase 2 (Public Buildings)</c:v>
                </c:pt>
                <c:pt idx="2">
                  <c:v>Phase 3 (FTTB)</c:v>
                </c:pt>
                <c:pt idx="3">
                  <c:v>Phase 4 (FTTH)</c:v>
                </c:pt>
              </c:strCache>
            </c:strRef>
          </c:cat>
          <c:val>
            <c:numRef>
              <c:f>Sheet1!$B$2:$B$5</c:f>
              <c:numCache>
                <c:formatCode>_ * #,##0.00_ ;_ * \-#,##0.00_ ;_ * "-"??_ ;_ @_ </c:formatCode>
                <c:ptCount val="4"/>
                <c:pt idx="0">
                  <c:v>7.7805891376924405</c:v>
                </c:pt>
                <c:pt idx="1">
                  <c:v>18.4328056348734</c:v>
                </c:pt>
                <c:pt idx="2">
                  <c:v>43.192624026917002</c:v>
                </c:pt>
                <c:pt idx="3">
                  <c:v>245.38714833393828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Scenario 2 (Optimized for FTTB)</c:v>
                </c:pt>
              </c:strCache>
            </c:strRef>
          </c:tx>
          <c:dLbls>
            <c:dLbl>
              <c:idx val="0"/>
              <c:layout>
                <c:manualLayout>
                  <c:x val="-6.9121680735853994E-2"/>
                  <c:y val="-1.0416666666666581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1.9572131186304423E-2"/>
                  <c:y val="3.6458333333333356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8100659714832954E-2"/>
                  <c:y val="3.9062499999999903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7.6734175120001913E-2"/>
                  <c:y val="5.2083333333333461E-3"/>
                </c:manualLayout>
              </c:layout>
              <c:dLblPos val="r"/>
              <c:showVal val="1"/>
            </c:dLbl>
            <c:dLblPos val="l"/>
            <c:showVal val="1"/>
          </c:dLbls>
          <c:cat>
            <c:strRef>
              <c:f>Sheet1!$A$2:$A$5</c:f>
              <c:strCache>
                <c:ptCount val="4"/>
                <c:pt idx="0">
                  <c:v>Phase 1 (LTE Backhaul)</c:v>
                </c:pt>
                <c:pt idx="1">
                  <c:v>Phase 2 (Public Buildings)</c:v>
                </c:pt>
                <c:pt idx="2">
                  <c:v>Phase 3 (FTTB)</c:v>
                </c:pt>
                <c:pt idx="3">
                  <c:v>Phase 4 (FTTH)</c:v>
                </c:pt>
              </c:strCache>
            </c:strRef>
          </c:cat>
          <c:val>
            <c:numRef>
              <c:f>Sheet1!$C$2:$C$5</c:f>
              <c:numCache>
                <c:formatCode>_ * #,##0.00_ ;_ * \-#,##0.00_ ;_ * "-"??_ ;_ @_ </c:formatCode>
                <c:ptCount val="4"/>
                <c:pt idx="0">
                  <c:v>11.942260372375701</c:v>
                </c:pt>
                <c:pt idx="1">
                  <c:v>17.874353985097017</c:v>
                </c:pt>
                <c:pt idx="2">
                  <c:v>31.518777863799286</c:v>
                </c:pt>
                <c:pt idx="3">
                  <c:v>233.71330217081982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Scenario 3 (Optimized for FTTH)</c:v>
                </c:pt>
              </c:strCache>
            </c:strRef>
          </c:tx>
          <c:dLbls>
            <c:dLbl>
              <c:idx val="1"/>
              <c:layout>
                <c:manualLayout>
                  <c:x val="-6.4617176231349535E-2"/>
                  <c:y val="-2.083333333333337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2.4181622567449382E-2"/>
                  <c:y val="5.7291666666666671E-2"/>
                </c:manualLayout>
              </c:layout>
              <c:dLblPos val="r"/>
              <c:showVal val="1"/>
            </c:dLbl>
            <c:dLblPos val="l"/>
            <c:showVal val="1"/>
          </c:dLbls>
          <c:cat>
            <c:strRef>
              <c:f>Sheet1!$A$2:$A$5</c:f>
              <c:strCache>
                <c:ptCount val="4"/>
                <c:pt idx="0">
                  <c:v>Phase 1 (LTE Backhaul)</c:v>
                </c:pt>
                <c:pt idx="1">
                  <c:v>Phase 2 (Public Buildings)</c:v>
                </c:pt>
                <c:pt idx="2">
                  <c:v>Phase 3 (FTTB)</c:v>
                </c:pt>
                <c:pt idx="3">
                  <c:v>Phase 4 (FTTH)</c:v>
                </c:pt>
              </c:strCache>
            </c:strRef>
          </c:cat>
          <c:val>
            <c:numRef>
              <c:f>Sheet1!$D$2:$D$5</c:f>
              <c:numCache>
                <c:formatCode>_ * #,##0.00_ ;_ * \-#,##0.00_ ;_ * "-"??_ ;_ @_ </c:formatCode>
                <c:ptCount val="4"/>
                <c:pt idx="0">
                  <c:v>36.789149878827203</c:v>
                </c:pt>
                <c:pt idx="1">
                  <c:v>50.205942631340299</c:v>
                </c:pt>
                <c:pt idx="2">
                  <c:v>78.373600602140783</c:v>
                </c:pt>
                <c:pt idx="3">
                  <c:v>210.41507760542802</c:v>
                </c:pt>
              </c:numCache>
            </c:numRef>
          </c:val>
        </c:ser>
        <c:dLbls>
          <c:showVal val="1"/>
        </c:dLbls>
        <c:marker val="1"/>
        <c:axId val="89497984"/>
        <c:axId val="89499520"/>
      </c:lineChart>
      <c:catAx>
        <c:axId val="89497984"/>
        <c:scaling>
          <c:orientation val="minMax"/>
        </c:scaling>
        <c:axPos val="b"/>
        <c:majorTickMark val="none"/>
        <c:tickLblPos val="nextTo"/>
        <c:crossAx val="89499520"/>
        <c:crosses val="autoZero"/>
        <c:auto val="1"/>
        <c:lblAlgn val="ctr"/>
        <c:lblOffset val="100"/>
      </c:catAx>
      <c:valAx>
        <c:axId val="89499520"/>
        <c:scaling>
          <c:orientation val="minMax"/>
        </c:scaling>
        <c:axPos val="l"/>
        <c:majorGridlines/>
        <c:numFmt formatCode="_ * #,##0.00_ ;_ * \-#,##0.00_ ;_ * &quot;-&quot;??_ ;_ @_ " sourceLinked="1"/>
        <c:majorTickMark val="none"/>
        <c:tickLblPos val="nextTo"/>
        <c:spPr>
          <a:ln w="9525">
            <a:noFill/>
          </a:ln>
        </c:spPr>
        <c:crossAx val="89497984"/>
        <c:crosses val="autoZero"/>
        <c:crossBetween val="between"/>
      </c:valAx>
    </c:plotArea>
    <c:legend>
      <c:legendPos val="b"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5F6A7B-D263-4427-83A9-6E042F7AAAA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8FAD74F-7584-4B75-9676-A6E0398032B5}">
      <dgm:prSet phldrT="[Text]" custT="1"/>
      <dgm:spPr/>
      <dgm:t>
        <a:bodyPr/>
        <a:lstStyle/>
        <a:p>
          <a:r>
            <a:rPr lang="nl-BE" sz="2000" dirty="0" smtClean="0"/>
            <a:t/>
          </a:r>
          <a:br>
            <a:rPr lang="nl-BE" sz="2000" dirty="0" smtClean="0"/>
          </a:br>
          <a:r>
            <a:rPr lang="nl-BE" sz="2000" dirty="0" smtClean="0"/>
            <a:t>High adoption/usage</a:t>
          </a:r>
        </a:p>
        <a:p>
          <a:r>
            <a:rPr lang="nl-BE" sz="2000" dirty="0" smtClean="0"/>
            <a:t>High number of antennas</a:t>
          </a:r>
          <a:endParaRPr lang="en-US" sz="2000" dirty="0"/>
        </a:p>
      </dgm:t>
    </dgm:pt>
    <dgm:pt modelId="{E2753B45-8731-4E47-B198-A044C4A3B028}" type="parTrans" cxnId="{EB64245B-127D-43BD-9666-9DFD37E1FFA1}">
      <dgm:prSet/>
      <dgm:spPr/>
      <dgm:t>
        <a:bodyPr/>
        <a:lstStyle/>
        <a:p>
          <a:endParaRPr lang="en-US"/>
        </a:p>
      </dgm:t>
    </dgm:pt>
    <dgm:pt modelId="{29ED650D-9F16-4449-A2DD-8C023E9AB726}" type="sibTrans" cxnId="{EB64245B-127D-43BD-9666-9DFD37E1FFA1}">
      <dgm:prSet/>
      <dgm:spPr/>
      <dgm:t>
        <a:bodyPr/>
        <a:lstStyle/>
        <a:p>
          <a:endParaRPr lang="en-US"/>
        </a:p>
      </dgm:t>
    </dgm:pt>
    <dgm:pt modelId="{E065917A-159D-4628-9940-2ADAAC02AABD}">
      <dgm:prSet phldrT="[Text]" custT="1"/>
      <dgm:spPr/>
      <dgm:t>
        <a:bodyPr/>
        <a:lstStyle/>
        <a:p>
          <a:r>
            <a:rPr lang="nl-BE" sz="2000" dirty="0" smtClean="0"/>
            <a:t/>
          </a:r>
          <a:br>
            <a:rPr lang="nl-BE" sz="2000" dirty="0" smtClean="0"/>
          </a:br>
          <a:r>
            <a:rPr lang="nl-BE" sz="2000" dirty="0" smtClean="0"/>
            <a:t>Low  adoption/usage</a:t>
          </a:r>
        </a:p>
        <a:p>
          <a:r>
            <a:rPr lang="nl-BE" sz="2000" dirty="0" smtClean="0"/>
            <a:t>Small number of antennas</a:t>
          </a:r>
          <a:endParaRPr lang="en-US" sz="2000" dirty="0"/>
        </a:p>
      </dgm:t>
    </dgm:pt>
    <dgm:pt modelId="{B981AC26-196A-46CD-9EEE-A4D417E7A712}" type="sibTrans" cxnId="{C6294CB4-C287-4083-BA86-C5D7ADC18104}">
      <dgm:prSet/>
      <dgm:spPr/>
      <dgm:t>
        <a:bodyPr/>
        <a:lstStyle/>
        <a:p>
          <a:endParaRPr lang="en-US"/>
        </a:p>
      </dgm:t>
    </dgm:pt>
    <dgm:pt modelId="{3066E07E-30E9-462F-B253-C884998E4FBF}" type="parTrans" cxnId="{C6294CB4-C287-4083-BA86-C5D7ADC18104}">
      <dgm:prSet/>
      <dgm:spPr/>
      <dgm:t>
        <a:bodyPr/>
        <a:lstStyle/>
        <a:p>
          <a:endParaRPr lang="en-US"/>
        </a:p>
      </dgm:t>
    </dgm:pt>
    <dgm:pt modelId="{AC6C43F1-839F-48C5-AC98-DC4747C32804}" type="pres">
      <dgm:prSet presAssocID="{9D5F6A7B-D263-4427-83A9-6E042F7AAAA1}" presName="arrowDiagram" presStyleCnt="0">
        <dgm:presLayoutVars>
          <dgm:chMax val="5"/>
          <dgm:dir/>
          <dgm:resizeHandles val="exact"/>
        </dgm:presLayoutVars>
      </dgm:prSet>
      <dgm:spPr/>
    </dgm:pt>
    <dgm:pt modelId="{0FDD51E6-45E2-4FF3-9DA8-BAFE5B8284C2}" type="pres">
      <dgm:prSet presAssocID="{9D5F6A7B-D263-4427-83A9-6E042F7AAAA1}" presName="arrow" presStyleLbl="bgShp" presStyleIdx="0" presStyleCnt="1" custLinFactNeighborY="0"/>
      <dgm:spPr/>
    </dgm:pt>
    <dgm:pt modelId="{DE7C47C2-3F68-4B7C-B7EC-6BBDF863F180}" type="pres">
      <dgm:prSet presAssocID="{9D5F6A7B-D263-4427-83A9-6E042F7AAAA1}" presName="arrowDiagram2" presStyleCnt="0"/>
      <dgm:spPr/>
    </dgm:pt>
    <dgm:pt modelId="{2845C760-0DDA-4774-9463-3889088C96AA}" type="pres">
      <dgm:prSet presAssocID="{E065917A-159D-4628-9940-2ADAAC02AABD}" presName="bullet2a" presStyleLbl="node1" presStyleIdx="0" presStyleCnt="2"/>
      <dgm:spPr/>
    </dgm:pt>
    <dgm:pt modelId="{F01EE47A-C34C-47E1-8D92-598835745613}" type="pres">
      <dgm:prSet presAssocID="{E065917A-159D-4628-9940-2ADAAC02AABD}" presName="textBox2a" presStyleLbl="revTx" presStyleIdx="0" presStyleCnt="2" custScaleX="115385" custLinFactNeighborX="-46154" custLinFactNeighborY="437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F66BDA-5A14-4C88-BF9B-C3E7B797EA0B}" type="pres">
      <dgm:prSet presAssocID="{98FAD74F-7584-4B75-9676-A6E0398032B5}" presName="bullet2b" presStyleLbl="node1" presStyleIdx="1" presStyleCnt="2"/>
      <dgm:spPr/>
    </dgm:pt>
    <dgm:pt modelId="{5482AE48-B036-4EFC-943E-6A313D387F8E}" type="pres">
      <dgm:prSet presAssocID="{98FAD74F-7584-4B75-9676-A6E0398032B5}" presName="textBox2b" presStyleLbl="revTx" presStyleIdx="1" presStyleCnt="2" custScaleX="123077" custLinFactNeighborX="769" custLinFactNeighborY="12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294CB4-C287-4083-BA86-C5D7ADC18104}" srcId="{9D5F6A7B-D263-4427-83A9-6E042F7AAAA1}" destId="{E065917A-159D-4628-9940-2ADAAC02AABD}" srcOrd="0" destOrd="0" parTransId="{3066E07E-30E9-462F-B253-C884998E4FBF}" sibTransId="{B981AC26-196A-46CD-9EEE-A4D417E7A712}"/>
    <dgm:cxn modelId="{CC5A44FD-9DEB-4AFA-9AC5-A45CF7A13429}" type="presOf" srcId="{98FAD74F-7584-4B75-9676-A6E0398032B5}" destId="{5482AE48-B036-4EFC-943E-6A313D387F8E}" srcOrd="0" destOrd="0" presId="urn:microsoft.com/office/officeart/2005/8/layout/arrow2"/>
    <dgm:cxn modelId="{EB64245B-127D-43BD-9666-9DFD37E1FFA1}" srcId="{9D5F6A7B-D263-4427-83A9-6E042F7AAAA1}" destId="{98FAD74F-7584-4B75-9676-A6E0398032B5}" srcOrd="1" destOrd="0" parTransId="{E2753B45-8731-4E47-B198-A044C4A3B028}" sibTransId="{29ED650D-9F16-4449-A2DD-8C023E9AB726}"/>
    <dgm:cxn modelId="{D5928A27-019B-4219-9194-86FAA15F1287}" type="presOf" srcId="{9D5F6A7B-D263-4427-83A9-6E042F7AAAA1}" destId="{AC6C43F1-839F-48C5-AC98-DC4747C32804}" srcOrd="0" destOrd="0" presId="urn:microsoft.com/office/officeart/2005/8/layout/arrow2"/>
    <dgm:cxn modelId="{9B25A79A-A4A2-44F4-B26A-CD1BA54EF932}" type="presOf" srcId="{E065917A-159D-4628-9940-2ADAAC02AABD}" destId="{F01EE47A-C34C-47E1-8D92-598835745613}" srcOrd="0" destOrd="0" presId="urn:microsoft.com/office/officeart/2005/8/layout/arrow2"/>
    <dgm:cxn modelId="{67406869-68B0-4162-970F-DB9F2F969B2D}" type="presParOf" srcId="{AC6C43F1-839F-48C5-AC98-DC4747C32804}" destId="{0FDD51E6-45E2-4FF3-9DA8-BAFE5B8284C2}" srcOrd="0" destOrd="0" presId="urn:microsoft.com/office/officeart/2005/8/layout/arrow2"/>
    <dgm:cxn modelId="{DC903003-98D4-401F-AC7F-87E20A727E44}" type="presParOf" srcId="{AC6C43F1-839F-48C5-AC98-DC4747C32804}" destId="{DE7C47C2-3F68-4B7C-B7EC-6BBDF863F180}" srcOrd="1" destOrd="0" presId="urn:microsoft.com/office/officeart/2005/8/layout/arrow2"/>
    <dgm:cxn modelId="{0CA08FB6-7E65-4248-8A69-17CF4A01BF3D}" type="presParOf" srcId="{DE7C47C2-3F68-4B7C-B7EC-6BBDF863F180}" destId="{2845C760-0DDA-4774-9463-3889088C96AA}" srcOrd="0" destOrd="0" presId="urn:microsoft.com/office/officeart/2005/8/layout/arrow2"/>
    <dgm:cxn modelId="{CA089AFC-4D74-49D9-90BC-6ADEEA8657F2}" type="presParOf" srcId="{DE7C47C2-3F68-4B7C-B7EC-6BBDF863F180}" destId="{F01EE47A-C34C-47E1-8D92-598835745613}" srcOrd="1" destOrd="0" presId="urn:microsoft.com/office/officeart/2005/8/layout/arrow2"/>
    <dgm:cxn modelId="{FB9E1F22-1CB5-46E5-80AF-8CD08E136FC2}" type="presParOf" srcId="{DE7C47C2-3F68-4B7C-B7EC-6BBDF863F180}" destId="{EBF66BDA-5A14-4C88-BF9B-C3E7B797EA0B}" srcOrd="2" destOrd="0" presId="urn:microsoft.com/office/officeart/2005/8/layout/arrow2"/>
    <dgm:cxn modelId="{4FF95102-B485-4BB4-928D-675F1C2C4156}" type="presParOf" srcId="{DE7C47C2-3F68-4B7C-B7EC-6BBDF863F180}" destId="{5482AE48-B036-4EFC-943E-6A313D387F8E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57B61B-F0FA-4D23-9C77-E6964020C152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4C3B4E5-FC47-41D9-8755-D864C2CD85EB}">
      <dgm:prSet phldrT="[Text]"/>
      <dgm:spPr/>
      <dgm:t>
        <a:bodyPr/>
        <a:lstStyle/>
        <a:p>
          <a:r>
            <a:rPr lang="nl-BE" dirty="0" smtClean="0"/>
            <a:t>Phase 1</a:t>
          </a:r>
          <a:endParaRPr lang="en-US" dirty="0"/>
        </a:p>
      </dgm:t>
    </dgm:pt>
    <dgm:pt modelId="{F761D27A-47AD-4C4F-84DB-5185422D49CE}" type="parTrans" cxnId="{9A7FE8C6-8716-424C-8E9A-9058C48DD56D}">
      <dgm:prSet/>
      <dgm:spPr/>
      <dgm:t>
        <a:bodyPr/>
        <a:lstStyle/>
        <a:p>
          <a:endParaRPr lang="en-US"/>
        </a:p>
      </dgm:t>
    </dgm:pt>
    <dgm:pt modelId="{68E7579A-9763-44E9-8B8D-64C7ADFCAA4D}" type="sibTrans" cxnId="{9A7FE8C6-8716-424C-8E9A-9058C48DD56D}">
      <dgm:prSet/>
      <dgm:spPr/>
      <dgm:t>
        <a:bodyPr/>
        <a:lstStyle/>
        <a:p>
          <a:endParaRPr lang="en-US"/>
        </a:p>
      </dgm:t>
    </dgm:pt>
    <dgm:pt modelId="{D30DC620-7A90-43CC-8E75-27FBDEB54C81}">
      <dgm:prSet phldrT="[Text]" custT="1"/>
      <dgm:spPr/>
      <dgm:t>
        <a:bodyPr/>
        <a:lstStyle/>
        <a:p>
          <a:pPr algn="ctr"/>
          <a:r>
            <a:rPr lang="nl-BE" sz="2100" dirty="0" smtClean="0"/>
            <a:t>Phase 2</a:t>
          </a:r>
          <a:endParaRPr lang="en-US" sz="2100" dirty="0"/>
        </a:p>
      </dgm:t>
    </dgm:pt>
    <dgm:pt modelId="{6E569414-BEFD-45EE-B720-F0B1780B33FB}" type="parTrans" cxnId="{C0241485-A1D9-4669-AA7F-719B27FA4524}">
      <dgm:prSet/>
      <dgm:spPr/>
      <dgm:t>
        <a:bodyPr/>
        <a:lstStyle/>
        <a:p>
          <a:endParaRPr lang="en-US"/>
        </a:p>
      </dgm:t>
    </dgm:pt>
    <dgm:pt modelId="{560D0B95-6D66-4BDC-A4D8-7809B406F183}" type="sibTrans" cxnId="{C0241485-A1D9-4669-AA7F-719B27FA4524}">
      <dgm:prSet/>
      <dgm:spPr/>
      <dgm:t>
        <a:bodyPr/>
        <a:lstStyle/>
        <a:p>
          <a:endParaRPr lang="en-US"/>
        </a:p>
      </dgm:t>
    </dgm:pt>
    <dgm:pt modelId="{7A37CDE1-A91D-42A8-B2C7-3211550FE56A}">
      <dgm:prSet phldrT="[Text]" custT="1"/>
      <dgm:spPr/>
      <dgm:t>
        <a:bodyPr/>
        <a:lstStyle/>
        <a:p>
          <a:r>
            <a:rPr lang="nl-BE" sz="2800" dirty="0" smtClean="0"/>
            <a:t>Fiber to Public Buildings (hospitals, schools, libraries…)</a:t>
          </a:r>
          <a:endParaRPr lang="en-US" sz="2800" dirty="0"/>
        </a:p>
      </dgm:t>
    </dgm:pt>
    <dgm:pt modelId="{25897231-21E4-44B8-A7E8-1A6664DE9F4D}" type="parTrans" cxnId="{9E174305-882B-4355-AFC0-9F9AC6327EBF}">
      <dgm:prSet/>
      <dgm:spPr/>
      <dgm:t>
        <a:bodyPr/>
        <a:lstStyle/>
        <a:p>
          <a:endParaRPr lang="en-US"/>
        </a:p>
      </dgm:t>
    </dgm:pt>
    <dgm:pt modelId="{DC9A1061-2BA8-41D9-9F9D-03CE68565189}" type="sibTrans" cxnId="{9E174305-882B-4355-AFC0-9F9AC6327EBF}">
      <dgm:prSet/>
      <dgm:spPr/>
      <dgm:t>
        <a:bodyPr/>
        <a:lstStyle/>
        <a:p>
          <a:endParaRPr lang="en-US"/>
        </a:p>
      </dgm:t>
    </dgm:pt>
    <dgm:pt modelId="{EF046278-EAF9-48B5-A6BF-EB95BF1ACA9E}">
      <dgm:prSet phldrT="[Text]"/>
      <dgm:spPr/>
      <dgm:t>
        <a:bodyPr/>
        <a:lstStyle/>
        <a:p>
          <a:r>
            <a:rPr lang="nl-BE" dirty="0" smtClean="0"/>
            <a:t>Phase 3</a:t>
          </a:r>
          <a:endParaRPr lang="en-US" dirty="0"/>
        </a:p>
      </dgm:t>
    </dgm:pt>
    <dgm:pt modelId="{F9AB4B8E-03B8-43D6-B8C3-A0B132FDA6B7}" type="parTrans" cxnId="{56041544-6B17-424A-80DA-1C4392D9AC76}">
      <dgm:prSet/>
      <dgm:spPr/>
      <dgm:t>
        <a:bodyPr/>
        <a:lstStyle/>
        <a:p>
          <a:endParaRPr lang="en-US"/>
        </a:p>
      </dgm:t>
    </dgm:pt>
    <dgm:pt modelId="{015D661A-D80E-4FAB-8E2F-3975A42A34CB}" type="sibTrans" cxnId="{56041544-6B17-424A-80DA-1C4392D9AC76}">
      <dgm:prSet/>
      <dgm:spPr/>
      <dgm:t>
        <a:bodyPr/>
        <a:lstStyle/>
        <a:p>
          <a:endParaRPr lang="en-US"/>
        </a:p>
      </dgm:t>
    </dgm:pt>
    <dgm:pt modelId="{42E72A27-FEE1-4ADC-9E53-9A75751BFE88}">
      <dgm:prSet phldrT="[Text]" custT="1"/>
      <dgm:spPr/>
      <dgm:t>
        <a:bodyPr/>
        <a:lstStyle/>
        <a:p>
          <a:r>
            <a:rPr lang="nl-BE" sz="2800" dirty="0" smtClean="0"/>
            <a:t>Fiber to the Business</a:t>
          </a:r>
          <a:endParaRPr lang="en-US" sz="2800" dirty="0"/>
        </a:p>
      </dgm:t>
    </dgm:pt>
    <dgm:pt modelId="{0E1194EA-900B-4C49-A5B2-04F4041849E0}" type="parTrans" cxnId="{7B65E00D-1010-4DD1-BD48-101AC5D12F4C}">
      <dgm:prSet/>
      <dgm:spPr/>
      <dgm:t>
        <a:bodyPr/>
        <a:lstStyle/>
        <a:p>
          <a:endParaRPr lang="en-US"/>
        </a:p>
      </dgm:t>
    </dgm:pt>
    <dgm:pt modelId="{42B5A025-058E-4AD8-8127-E2BFDC0F7FAF}" type="sibTrans" cxnId="{7B65E00D-1010-4DD1-BD48-101AC5D12F4C}">
      <dgm:prSet/>
      <dgm:spPr/>
      <dgm:t>
        <a:bodyPr/>
        <a:lstStyle/>
        <a:p>
          <a:endParaRPr lang="en-US"/>
        </a:p>
      </dgm:t>
    </dgm:pt>
    <dgm:pt modelId="{78DEBE62-D4A2-4AA7-ACE1-B83BC1111C6A}">
      <dgm:prSet phldrT="[Text]" custT="1"/>
      <dgm:spPr/>
      <dgm:t>
        <a:bodyPr/>
        <a:lstStyle/>
        <a:p>
          <a:r>
            <a:rPr lang="nl-BE" sz="2800" dirty="0" smtClean="0"/>
            <a:t>LTE (Fiber to the Antenna)</a:t>
          </a:r>
          <a:endParaRPr lang="en-US" sz="2800" dirty="0"/>
        </a:p>
      </dgm:t>
    </dgm:pt>
    <dgm:pt modelId="{433F0094-7444-4F3F-9633-2D18DD2BDAA4}" type="sibTrans" cxnId="{99EB6DBA-F085-4BF0-8704-2D3B6810D92E}">
      <dgm:prSet/>
      <dgm:spPr/>
      <dgm:t>
        <a:bodyPr/>
        <a:lstStyle/>
        <a:p>
          <a:endParaRPr lang="en-US"/>
        </a:p>
      </dgm:t>
    </dgm:pt>
    <dgm:pt modelId="{643331EC-94C0-4CDF-88F6-CFE576565CC1}" type="parTrans" cxnId="{99EB6DBA-F085-4BF0-8704-2D3B6810D92E}">
      <dgm:prSet/>
      <dgm:spPr/>
      <dgm:t>
        <a:bodyPr/>
        <a:lstStyle/>
        <a:p>
          <a:endParaRPr lang="en-US"/>
        </a:p>
      </dgm:t>
    </dgm:pt>
    <dgm:pt modelId="{4FD929BE-E1BD-460F-ABDD-ED59D0A118B5}">
      <dgm:prSet/>
      <dgm:spPr/>
      <dgm:t>
        <a:bodyPr/>
        <a:lstStyle/>
        <a:p>
          <a:r>
            <a:rPr lang="nl-BE" dirty="0" smtClean="0"/>
            <a:t>Phase 4</a:t>
          </a:r>
          <a:endParaRPr lang="en-US" dirty="0"/>
        </a:p>
      </dgm:t>
    </dgm:pt>
    <dgm:pt modelId="{A9ACDC19-6E8A-4AF7-A44B-E90F55D5BB32}" type="parTrans" cxnId="{B6AA0767-7B63-4F44-9505-F2DE517254B2}">
      <dgm:prSet/>
      <dgm:spPr/>
      <dgm:t>
        <a:bodyPr/>
        <a:lstStyle/>
        <a:p>
          <a:endParaRPr lang="en-US"/>
        </a:p>
      </dgm:t>
    </dgm:pt>
    <dgm:pt modelId="{0AF35E38-88ED-43F9-A631-CD4B5791C9DC}" type="sibTrans" cxnId="{B6AA0767-7B63-4F44-9505-F2DE517254B2}">
      <dgm:prSet/>
      <dgm:spPr/>
      <dgm:t>
        <a:bodyPr/>
        <a:lstStyle/>
        <a:p>
          <a:endParaRPr lang="en-US"/>
        </a:p>
      </dgm:t>
    </dgm:pt>
    <dgm:pt modelId="{DA5A3267-86CC-4DFC-81FD-A838F05C7908}">
      <dgm:prSet custT="1"/>
      <dgm:spPr/>
      <dgm:t>
        <a:bodyPr/>
        <a:lstStyle/>
        <a:p>
          <a:r>
            <a:rPr lang="nl-BE" sz="2800" dirty="0" smtClean="0"/>
            <a:t>Fiber to the Home</a:t>
          </a:r>
          <a:endParaRPr lang="en-US" sz="2800" dirty="0"/>
        </a:p>
      </dgm:t>
    </dgm:pt>
    <dgm:pt modelId="{44AB5265-4EED-47A8-950A-4B5A20F5236F}" type="parTrans" cxnId="{B5B7ED58-98B4-4516-A2B3-DAF9FB1BAFC3}">
      <dgm:prSet/>
      <dgm:spPr/>
      <dgm:t>
        <a:bodyPr/>
        <a:lstStyle/>
        <a:p>
          <a:endParaRPr lang="en-US"/>
        </a:p>
      </dgm:t>
    </dgm:pt>
    <dgm:pt modelId="{687F4465-4ADD-4B35-9015-1E59E2D14625}" type="sibTrans" cxnId="{B5B7ED58-98B4-4516-A2B3-DAF9FB1BAFC3}">
      <dgm:prSet/>
      <dgm:spPr/>
      <dgm:t>
        <a:bodyPr/>
        <a:lstStyle/>
        <a:p>
          <a:endParaRPr lang="en-US"/>
        </a:p>
      </dgm:t>
    </dgm:pt>
    <dgm:pt modelId="{F1316C18-768B-4AE3-92AA-93C0CA131A3D}" type="pres">
      <dgm:prSet presAssocID="{8A57B61B-F0FA-4D23-9C77-E6964020C15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E9D30E-FB8E-458D-803E-5A704F4A2272}" type="pres">
      <dgm:prSet presAssocID="{A4C3B4E5-FC47-41D9-8755-D864C2CD85EB}" presName="composite" presStyleCnt="0"/>
      <dgm:spPr/>
    </dgm:pt>
    <dgm:pt modelId="{A700BE09-FB9B-41FF-9FB5-B40065EC1BE6}" type="pres">
      <dgm:prSet presAssocID="{A4C3B4E5-FC47-41D9-8755-D864C2CD85E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6196A-BA8E-49BB-9567-D1E545385CB6}" type="pres">
      <dgm:prSet presAssocID="{A4C3B4E5-FC47-41D9-8755-D864C2CD85E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CD55A-A96E-443C-A864-6EC045B0AEBD}" type="pres">
      <dgm:prSet presAssocID="{68E7579A-9763-44E9-8B8D-64C7ADFCAA4D}" presName="sp" presStyleCnt="0"/>
      <dgm:spPr/>
    </dgm:pt>
    <dgm:pt modelId="{BD14BBA4-7768-4C57-8A06-2C67BF09A1A7}" type="pres">
      <dgm:prSet presAssocID="{D30DC620-7A90-43CC-8E75-27FBDEB54C81}" presName="composite" presStyleCnt="0"/>
      <dgm:spPr/>
    </dgm:pt>
    <dgm:pt modelId="{DE86B8D9-521B-41A6-9D43-3115AFD860C5}" type="pres">
      <dgm:prSet presAssocID="{D30DC620-7A90-43CC-8E75-27FBDEB54C8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4DEFB-9F7B-4FEE-B15B-98228DB543C5}" type="pres">
      <dgm:prSet presAssocID="{D30DC620-7A90-43CC-8E75-27FBDEB54C8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ED41D-5878-437C-8F82-A3DF1902D15C}" type="pres">
      <dgm:prSet presAssocID="{560D0B95-6D66-4BDC-A4D8-7809B406F183}" presName="sp" presStyleCnt="0"/>
      <dgm:spPr/>
    </dgm:pt>
    <dgm:pt modelId="{6581D879-3CB4-454D-8DBF-1EF628BC7AA0}" type="pres">
      <dgm:prSet presAssocID="{EF046278-EAF9-48B5-A6BF-EB95BF1ACA9E}" presName="composite" presStyleCnt="0"/>
      <dgm:spPr/>
    </dgm:pt>
    <dgm:pt modelId="{B5FF79B1-9FBB-4523-AD60-07818E9547CD}" type="pres">
      <dgm:prSet presAssocID="{EF046278-EAF9-48B5-A6BF-EB95BF1ACA9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6AFE2C-F417-4B3C-8A48-91F816C9EDCB}" type="pres">
      <dgm:prSet presAssocID="{EF046278-EAF9-48B5-A6BF-EB95BF1ACA9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45115-1BF5-47E5-85B9-5431B3A5C16C}" type="pres">
      <dgm:prSet presAssocID="{015D661A-D80E-4FAB-8E2F-3975A42A34CB}" presName="sp" presStyleCnt="0"/>
      <dgm:spPr/>
    </dgm:pt>
    <dgm:pt modelId="{4037A43B-C32F-4ADF-9F6B-BCE7BE6C5B2A}" type="pres">
      <dgm:prSet presAssocID="{4FD929BE-E1BD-460F-ABDD-ED59D0A118B5}" presName="composite" presStyleCnt="0"/>
      <dgm:spPr/>
    </dgm:pt>
    <dgm:pt modelId="{DBCD246D-FAFB-428F-8543-C486199EB630}" type="pres">
      <dgm:prSet presAssocID="{4FD929BE-E1BD-460F-ABDD-ED59D0A118B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2BFC4-CE14-4A55-851A-F5094E144DE7}" type="pres">
      <dgm:prSet presAssocID="{4FD929BE-E1BD-460F-ABDD-ED59D0A118B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EB6DBA-F085-4BF0-8704-2D3B6810D92E}" srcId="{A4C3B4E5-FC47-41D9-8755-D864C2CD85EB}" destId="{78DEBE62-D4A2-4AA7-ACE1-B83BC1111C6A}" srcOrd="0" destOrd="0" parTransId="{643331EC-94C0-4CDF-88F6-CFE576565CC1}" sibTransId="{433F0094-7444-4F3F-9633-2D18DD2BDAA4}"/>
    <dgm:cxn modelId="{CA672809-1AB8-47BA-94ED-7F03F68EEEE9}" type="presOf" srcId="{EF046278-EAF9-48B5-A6BF-EB95BF1ACA9E}" destId="{B5FF79B1-9FBB-4523-AD60-07818E9547CD}" srcOrd="0" destOrd="0" presId="urn:microsoft.com/office/officeart/2005/8/layout/chevron2"/>
    <dgm:cxn modelId="{97AFB7E8-6940-4F30-A655-97D12C55E34C}" type="presOf" srcId="{78DEBE62-D4A2-4AA7-ACE1-B83BC1111C6A}" destId="{E076196A-BA8E-49BB-9567-D1E545385CB6}" srcOrd="0" destOrd="0" presId="urn:microsoft.com/office/officeart/2005/8/layout/chevron2"/>
    <dgm:cxn modelId="{56041544-6B17-424A-80DA-1C4392D9AC76}" srcId="{8A57B61B-F0FA-4D23-9C77-E6964020C152}" destId="{EF046278-EAF9-48B5-A6BF-EB95BF1ACA9E}" srcOrd="2" destOrd="0" parTransId="{F9AB4B8E-03B8-43D6-B8C3-A0B132FDA6B7}" sibTransId="{015D661A-D80E-4FAB-8E2F-3975A42A34CB}"/>
    <dgm:cxn modelId="{99383128-4D1B-4F67-9491-321573129A79}" type="presOf" srcId="{8A57B61B-F0FA-4D23-9C77-E6964020C152}" destId="{F1316C18-768B-4AE3-92AA-93C0CA131A3D}" srcOrd="0" destOrd="0" presId="urn:microsoft.com/office/officeart/2005/8/layout/chevron2"/>
    <dgm:cxn modelId="{9E174305-882B-4355-AFC0-9F9AC6327EBF}" srcId="{D30DC620-7A90-43CC-8E75-27FBDEB54C81}" destId="{7A37CDE1-A91D-42A8-B2C7-3211550FE56A}" srcOrd="0" destOrd="0" parTransId="{25897231-21E4-44B8-A7E8-1A6664DE9F4D}" sibTransId="{DC9A1061-2BA8-41D9-9F9D-03CE68565189}"/>
    <dgm:cxn modelId="{0F1F4579-06D2-4F1E-92E9-E42E9EAAC772}" type="presOf" srcId="{4FD929BE-E1BD-460F-ABDD-ED59D0A118B5}" destId="{DBCD246D-FAFB-428F-8543-C486199EB630}" srcOrd="0" destOrd="0" presId="urn:microsoft.com/office/officeart/2005/8/layout/chevron2"/>
    <dgm:cxn modelId="{4AE57349-6BF9-4250-BF0A-3B36378960C0}" type="presOf" srcId="{D30DC620-7A90-43CC-8E75-27FBDEB54C81}" destId="{DE86B8D9-521B-41A6-9D43-3115AFD860C5}" srcOrd="0" destOrd="0" presId="urn:microsoft.com/office/officeart/2005/8/layout/chevron2"/>
    <dgm:cxn modelId="{9A7FE8C6-8716-424C-8E9A-9058C48DD56D}" srcId="{8A57B61B-F0FA-4D23-9C77-E6964020C152}" destId="{A4C3B4E5-FC47-41D9-8755-D864C2CD85EB}" srcOrd="0" destOrd="0" parTransId="{F761D27A-47AD-4C4F-84DB-5185422D49CE}" sibTransId="{68E7579A-9763-44E9-8B8D-64C7ADFCAA4D}"/>
    <dgm:cxn modelId="{7B65E00D-1010-4DD1-BD48-101AC5D12F4C}" srcId="{EF046278-EAF9-48B5-A6BF-EB95BF1ACA9E}" destId="{42E72A27-FEE1-4ADC-9E53-9A75751BFE88}" srcOrd="0" destOrd="0" parTransId="{0E1194EA-900B-4C49-A5B2-04F4041849E0}" sibTransId="{42B5A025-058E-4AD8-8127-E2BFDC0F7FAF}"/>
    <dgm:cxn modelId="{657F838A-2CAB-496D-9E1A-450C7ECF4E79}" type="presOf" srcId="{7A37CDE1-A91D-42A8-B2C7-3211550FE56A}" destId="{7854DEFB-9F7B-4FEE-B15B-98228DB543C5}" srcOrd="0" destOrd="0" presId="urn:microsoft.com/office/officeart/2005/8/layout/chevron2"/>
    <dgm:cxn modelId="{1A43C177-B94E-4E25-AF70-93AAA440B90D}" type="presOf" srcId="{DA5A3267-86CC-4DFC-81FD-A838F05C7908}" destId="{31E2BFC4-CE14-4A55-851A-F5094E144DE7}" srcOrd="0" destOrd="0" presId="urn:microsoft.com/office/officeart/2005/8/layout/chevron2"/>
    <dgm:cxn modelId="{B5DE01B7-ADB3-4EE6-BBA3-0104134AECC6}" type="presOf" srcId="{A4C3B4E5-FC47-41D9-8755-D864C2CD85EB}" destId="{A700BE09-FB9B-41FF-9FB5-B40065EC1BE6}" srcOrd="0" destOrd="0" presId="urn:microsoft.com/office/officeart/2005/8/layout/chevron2"/>
    <dgm:cxn modelId="{C0241485-A1D9-4669-AA7F-719B27FA4524}" srcId="{8A57B61B-F0FA-4D23-9C77-E6964020C152}" destId="{D30DC620-7A90-43CC-8E75-27FBDEB54C81}" srcOrd="1" destOrd="0" parTransId="{6E569414-BEFD-45EE-B720-F0B1780B33FB}" sibTransId="{560D0B95-6D66-4BDC-A4D8-7809B406F183}"/>
    <dgm:cxn modelId="{B6AA0767-7B63-4F44-9505-F2DE517254B2}" srcId="{8A57B61B-F0FA-4D23-9C77-E6964020C152}" destId="{4FD929BE-E1BD-460F-ABDD-ED59D0A118B5}" srcOrd="3" destOrd="0" parTransId="{A9ACDC19-6E8A-4AF7-A44B-E90F55D5BB32}" sibTransId="{0AF35E38-88ED-43F9-A631-CD4B5791C9DC}"/>
    <dgm:cxn modelId="{4CB470C8-0CA8-4CC4-B3A3-608E67903588}" type="presOf" srcId="{42E72A27-FEE1-4ADC-9E53-9A75751BFE88}" destId="{1B6AFE2C-F417-4B3C-8A48-91F816C9EDCB}" srcOrd="0" destOrd="0" presId="urn:microsoft.com/office/officeart/2005/8/layout/chevron2"/>
    <dgm:cxn modelId="{B5B7ED58-98B4-4516-A2B3-DAF9FB1BAFC3}" srcId="{4FD929BE-E1BD-460F-ABDD-ED59D0A118B5}" destId="{DA5A3267-86CC-4DFC-81FD-A838F05C7908}" srcOrd="0" destOrd="0" parTransId="{44AB5265-4EED-47A8-950A-4B5A20F5236F}" sibTransId="{687F4465-4ADD-4B35-9015-1E59E2D14625}"/>
    <dgm:cxn modelId="{A56D76B4-0EC1-45CD-9073-24E878445DA4}" type="presParOf" srcId="{F1316C18-768B-4AE3-92AA-93C0CA131A3D}" destId="{FDE9D30E-FB8E-458D-803E-5A704F4A2272}" srcOrd="0" destOrd="0" presId="urn:microsoft.com/office/officeart/2005/8/layout/chevron2"/>
    <dgm:cxn modelId="{03B93D21-3A67-4A1E-9D64-1F57E6B63F0C}" type="presParOf" srcId="{FDE9D30E-FB8E-458D-803E-5A704F4A2272}" destId="{A700BE09-FB9B-41FF-9FB5-B40065EC1BE6}" srcOrd="0" destOrd="0" presId="urn:microsoft.com/office/officeart/2005/8/layout/chevron2"/>
    <dgm:cxn modelId="{4107DB95-E4E1-42DC-B617-23D987C54044}" type="presParOf" srcId="{FDE9D30E-FB8E-458D-803E-5A704F4A2272}" destId="{E076196A-BA8E-49BB-9567-D1E545385CB6}" srcOrd="1" destOrd="0" presId="urn:microsoft.com/office/officeart/2005/8/layout/chevron2"/>
    <dgm:cxn modelId="{578E69B1-C537-4D69-80D9-08424EF56128}" type="presParOf" srcId="{F1316C18-768B-4AE3-92AA-93C0CA131A3D}" destId="{E67CD55A-A96E-443C-A864-6EC045B0AEBD}" srcOrd="1" destOrd="0" presId="urn:microsoft.com/office/officeart/2005/8/layout/chevron2"/>
    <dgm:cxn modelId="{9E91FAE0-47F2-4430-ACF4-CF24A44D865D}" type="presParOf" srcId="{F1316C18-768B-4AE3-92AA-93C0CA131A3D}" destId="{BD14BBA4-7768-4C57-8A06-2C67BF09A1A7}" srcOrd="2" destOrd="0" presId="urn:microsoft.com/office/officeart/2005/8/layout/chevron2"/>
    <dgm:cxn modelId="{E62805AE-2923-4825-B177-F055F12CB613}" type="presParOf" srcId="{BD14BBA4-7768-4C57-8A06-2C67BF09A1A7}" destId="{DE86B8D9-521B-41A6-9D43-3115AFD860C5}" srcOrd="0" destOrd="0" presId="urn:microsoft.com/office/officeart/2005/8/layout/chevron2"/>
    <dgm:cxn modelId="{905523D6-FEB2-468A-9F72-7797A9E3A818}" type="presParOf" srcId="{BD14BBA4-7768-4C57-8A06-2C67BF09A1A7}" destId="{7854DEFB-9F7B-4FEE-B15B-98228DB543C5}" srcOrd="1" destOrd="0" presId="urn:microsoft.com/office/officeart/2005/8/layout/chevron2"/>
    <dgm:cxn modelId="{4C1FE84A-0E30-4567-8B28-6DF71F0440A6}" type="presParOf" srcId="{F1316C18-768B-4AE3-92AA-93C0CA131A3D}" destId="{1D3ED41D-5878-437C-8F82-A3DF1902D15C}" srcOrd="3" destOrd="0" presId="urn:microsoft.com/office/officeart/2005/8/layout/chevron2"/>
    <dgm:cxn modelId="{BF962B9C-4A72-4845-9908-F50F15AACAD4}" type="presParOf" srcId="{F1316C18-768B-4AE3-92AA-93C0CA131A3D}" destId="{6581D879-3CB4-454D-8DBF-1EF628BC7AA0}" srcOrd="4" destOrd="0" presId="urn:microsoft.com/office/officeart/2005/8/layout/chevron2"/>
    <dgm:cxn modelId="{1301A130-4FD2-4DAE-9588-EC05E709C2BD}" type="presParOf" srcId="{6581D879-3CB4-454D-8DBF-1EF628BC7AA0}" destId="{B5FF79B1-9FBB-4523-AD60-07818E9547CD}" srcOrd="0" destOrd="0" presId="urn:microsoft.com/office/officeart/2005/8/layout/chevron2"/>
    <dgm:cxn modelId="{5E1AA52A-1F17-45C5-9682-BC4B13F1BA70}" type="presParOf" srcId="{6581D879-3CB4-454D-8DBF-1EF628BC7AA0}" destId="{1B6AFE2C-F417-4B3C-8A48-91F816C9EDCB}" srcOrd="1" destOrd="0" presId="urn:microsoft.com/office/officeart/2005/8/layout/chevron2"/>
    <dgm:cxn modelId="{03C609B6-ECBA-4058-8214-993B0E87BBA3}" type="presParOf" srcId="{F1316C18-768B-4AE3-92AA-93C0CA131A3D}" destId="{F6F45115-1BF5-47E5-85B9-5431B3A5C16C}" srcOrd="5" destOrd="0" presId="urn:microsoft.com/office/officeart/2005/8/layout/chevron2"/>
    <dgm:cxn modelId="{914B9A37-6667-448D-98F3-DCC116BDA40E}" type="presParOf" srcId="{F1316C18-768B-4AE3-92AA-93C0CA131A3D}" destId="{4037A43B-C32F-4ADF-9F6B-BCE7BE6C5B2A}" srcOrd="6" destOrd="0" presId="urn:microsoft.com/office/officeart/2005/8/layout/chevron2"/>
    <dgm:cxn modelId="{B66954AB-B817-49D3-8838-544686EFB0DF}" type="presParOf" srcId="{4037A43B-C32F-4ADF-9F6B-BCE7BE6C5B2A}" destId="{DBCD246D-FAFB-428F-8543-C486199EB630}" srcOrd="0" destOrd="0" presId="urn:microsoft.com/office/officeart/2005/8/layout/chevron2"/>
    <dgm:cxn modelId="{9834B1E2-47DE-4582-B4B7-BAAAAEEA0135}" type="presParOf" srcId="{4037A43B-C32F-4ADF-9F6B-BCE7BE6C5B2A}" destId="{31E2BFC4-CE14-4A55-851A-F5094E144DE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0BC471-A199-4E2D-B56C-F11164A7A1C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F0DB8F-2202-4AB5-BF6C-CE414C6C441E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endParaRPr lang="en-US" sz="2000" b="1" dirty="0">
            <a:solidFill>
              <a:schemeClr val="tx1"/>
            </a:solidFill>
          </a:endParaRPr>
        </a:p>
      </dgm:t>
    </dgm:pt>
    <dgm:pt modelId="{EA735AEA-F469-40A6-A700-CBC3CCCA5872}" type="parTrans" cxnId="{CD1B4FAD-E81F-4977-BA27-988D916146E5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E34E211B-8D08-4F69-A0F7-3B7555E24D00}" type="sibTrans" cxnId="{CD1B4FAD-E81F-4977-BA27-988D916146E5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9F42F10D-5EF9-4B20-98AF-4CDC65163F29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endParaRPr lang="en-US" sz="2000" b="1" dirty="0">
            <a:solidFill>
              <a:schemeClr val="tx1"/>
            </a:solidFill>
          </a:endParaRPr>
        </a:p>
      </dgm:t>
    </dgm:pt>
    <dgm:pt modelId="{ADEBFC03-EBE2-4DB3-9F78-018C34E841E7}" type="parTrans" cxnId="{154E1DFE-15BE-4AAF-A106-0A044BADFB92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B2E78102-F73F-45C0-AFEC-5EEEF5C99B2E}" type="sibTrans" cxnId="{154E1DFE-15BE-4AAF-A106-0A044BADFB92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91304953-6988-42A2-A06F-F9EC69CDFC24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nl-BE" sz="2800" dirty="0" smtClean="0"/>
            <a:t>Cost Estimation</a:t>
          </a:r>
          <a:endParaRPr lang="en-US" sz="2800" dirty="0"/>
        </a:p>
      </dgm:t>
    </dgm:pt>
    <dgm:pt modelId="{2A3662E9-F065-47D0-A6AA-E1A128935FC0}" type="parTrans" cxnId="{A30DA02C-01A4-4151-92A8-73FAA0238879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2FCDAE8A-751F-4D9A-A62C-6BF268F359B8}" type="sibTrans" cxnId="{A30DA02C-01A4-4151-92A8-73FAA0238879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6E08CFCF-016B-47F4-9E83-3F42BCC6F6E8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nl-BE" sz="2800" dirty="0" smtClean="0"/>
            <a:t>Design Strategy</a:t>
          </a:r>
          <a:endParaRPr lang="en-US" sz="2800" dirty="0"/>
        </a:p>
      </dgm:t>
    </dgm:pt>
    <dgm:pt modelId="{4702D2A2-F23B-45FC-AC13-9426DE1DEA35}" type="parTrans" cxnId="{01B796F2-13B1-4858-A428-FFBADA6F92A7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4C406AC2-9775-4B1D-BF58-0A020FB016DC}" type="sibTrans" cxnId="{01B796F2-13B1-4858-A428-FFBADA6F92A7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FC1BA35B-CB0E-4D59-A7B8-4C758537F9FB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nl-BE" sz="2800" dirty="0" smtClean="0"/>
            <a:t>Roll-out Strategy</a:t>
          </a:r>
          <a:endParaRPr lang="en-US" sz="2800" dirty="0"/>
        </a:p>
      </dgm:t>
    </dgm:pt>
    <dgm:pt modelId="{82CEA984-E981-4EA9-8587-4BA9896E5D60}" type="parTrans" cxnId="{C1F6D975-4A85-4C4E-BB1A-27D996B0D53E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3BE4A082-9318-4E27-888B-523A09959206}" type="sibTrans" cxnId="{C1F6D975-4A85-4C4E-BB1A-27D996B0D53E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BBC73142-5BA6-4A65-9512-7CD37726EFAA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nl-BE" sz="2800" dirty="0" smtClean="0"/>
            <a:t>To-Build Plan</a:t>
          </a:r>
          <a:endParaRPr lang="en-US" sz="2800" dirty="0"/>
        </a:p>
      </dgm:t>
    </dgm:pt>
    <dgm:pt modelId="{FD9EDB4D-4018-4178-A02F-2A6F034216E5}" type="parTrans" cxnId="{C083DF89-67F1-4304-AEA5-9D08DBB9AF23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F190CD3A-7781-4ED2-84FA-EF2AAD057E77}" type="sibTrans" cxnId="{C083DF89-67F1-4304-AEA5-9D08DBB9AF23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CFBAEFDD-52F8-46C9-81C3-7343AB206592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endParaRPr lang="en-US" sz="2000" b="1" dirty="0">
            <a:solidFill>
              <a:schemeClr val="tx1"/>
            </a:solidFill>
          </a:endParaRPr>
        </a:p>
      </dgm:t>
    </dgm:pt>
    <dgm:pt modelId="{C17FF2D9-F072-4957-BF52-6FF7EE73C4EF}" type="sibTrans" cxnId="{15039B03-652E-4FFA-826A-A6911779C995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2841BA50-3346-4330-97B4-E078EB3FA7E7}" type="parTrans" cxnId="{15039B03-652E-4FFA-826A-A6911779C995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AC83556A-07D8-4A8A-ADCE-D2CCB327478D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n-US" sz="2000" b="1" dirty="0">
            <a:solidFill>
              <a:schemeClr val="tx1"/>
            </a:solidFill>
          </a:endParaRPr>
        </a:p>
      </dgm:t>
    </dgm:pt>
    <dgm:pt modelId="{BEEE3B8D-DDFE-48EA-9C1F-747C18B9925B}" type="sibTrans" cxnId="{E5976456-64C2-4A9F-8762-AB03452E6134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F0B20D3F-658D-46EF-8292-8F8D061D8270}" type="parTrans" cxnId="{E5976456-64C2-4A9F-8762-AB03452E6134}">
      <dgm:prSet/>
      <dgm:spPr/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2590561A-B94D-498A-9FB9-EAD43E2B1AFA}" type="pres">
      <dgm:prSet presAssocID="{190BC471-A199-4E2D-B56C-F11164A7A1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E0AB2F-75B7-4B74-9BDD-2C8757744A3E}" type="pres">
      <dgm:prSet presAssocID="{0EF0DB8F-2202-4AB5-BF6C-CE414C6C441E}" presName="composite" presStyleCnt="0"/>
      <dgm:spPr/>
      <dgm:t>
        <a:bodyPr/>
        <a:lstStyle/>
        <a:p>
          <a:endParaRPr lang="en-US"/>
        </a:p>
      </dgm:t>
    </dgm:pt>
    <dgm:pt modelId="{64439607-8455-4CB3-9B0F-F0080C846AA5}" type="pres">
      <dgm:prSet presAssocID="{0EF0DB8F-2202-4AB5-BF6C-CE414C6C441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F8B07-854C-4750-A560-96425DB47859}" type="pres">
      <dgm:prSet presAssocID="{0EF0DB8F-2202-4AB5-BF6C-CE414C6C441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149A2-67F5-450B-961F-06EAFA736EDA}" type="pres">
      <dgm:prSet presAssocID="{E34E211B-8D08-4F69-A0F7-3B7555E24D00}" presName="sp" presStyleCnt="0"/>
      <dgm:spPr/>
      <dgm:t>
        <a:bodyPr/>
        <a:lstStyle/>
        <a:p>
          <a:endParaRPr lang="en-US"/>
        </a:p>
      </dgm:t>
    </dgm:pt>
    <dgm:pt modelId="{8C1D0829-347D-4EAA-8654-6BA6B29C5889}" type="pres">
      <dgm:prSet presAssocID="{CFBAEFDD-52F8-46C9-81C3-7343AB206592}" presName="composite" presStyleCnt="0"/>
      <dgm:spPr/>
      <dgm:t>
        <a:bodyPr/>
        <a:lstStyle/>
        <a:p>
          <a:endParaRPr lang="en-US"/>
        </a:p>
      </dgm:t>
    </dgm:pt>
    <dgm:pt modelId="{396E3A44-9474-48D3-A255-FD1D9C322BC1}" type="pres">
      <dgm:prSet presAssocID="{CFBAEFDD-52F8-46C9-81C3-7343AB20659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D1F510-1017-4F71-B2A8-90D5327DFE3D}" type="pres">
      <dgm:prSet presAssocID="{CFBAEFDD-52F8-46C9-81C3-7343AB20659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53589-901B-4681-A0E3-B2280AB03DA4}" type="pres">
      <dgm:prSet presAssocID="{C17FF2D9-F072-4957-BF52-6FF7EE73C4EF}" presName="sp" presStyleCnt="0"/>
      <dgm:spPr/>
      <dgm:t>
        <a:bodyPr/>
        <a:lstStyle/>
        <a:p>
          <a:endParaRPr lang="en-US"/>
        </a:p>
      </dgm:t>
    </dgm:pt>
    <dgm:pt modelId="{C58DD71E-BB5A-4760-AE20-53A46C184676}" type="pres">
      <dgm:prSet presAssocID="{9F42F10D-5EF9-4B20-98AF-4CDC65163F29}" presName="composite" presStyleCnt="0"/>
      <dgm:spPr/>
      <dgm:t>
        <a:bodyPr/>
        <a:lstStyle/>
        <a:p>
          <a:endParaRPr lang="en-US"/>
        </a:p>
      </dgm:t>
    </dgm:pt>
    <dgm:pt modelId="{8EC88AEE-37A9-4D68-B9AF-1157F8DD669B}" type="pres">
      <dgm:prSet presAssocID="{9F42F10D-5EF9-4B20-98AF-4CDC65163F2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1246F-5FD3-4E3F-ABF6-C4895B43003A}" type="pres">
      <dgm:prSet presAssocID="{9F42F10D-5EF9-4B20-98AF-4CDC65163F2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DC805-2E2F-4B04-8686-6605355EE6BC}" type="pres">
      <dgm:prSet presAssocID="{B2E78102-F73F-45C0-AFEC-5EEEF5C99B2E}" presName="sp" presStyleCnt="0"/>
      <dgm:spPr/>
      <dgm:t>
        <a:bodyPr/>
        <a:lstStyle/>
        <a:p>
          <a:endParaRPr lang="en-US"/>
        </a:p>
      </dgm:t>
    </dgm:pt>
    <dgm:pt modelId="{948248A9-8E5F-4A08-A3B5-1D5F7F54B2C8}" type="pres">
      <dgm:prSet presAssocID="{AC83556A-07D8-4A8A-ADCE-D2CCB327478D}" presName="composite" presStyleCnt="0"/>
      <dgm:spPr/>
      <dgm:t>
        <a:bodyPr/>
        <a:lstStyle/>
        <a:p>
          <a:endParaRPr lang="en-US"/>
        </a:p>
      </dgm:t>
    </dgm:pt>
    <dgm:pt modelId="{6B5982F8-5A31-442B-93A3-3BDA00EC6E8F}" type="pres">
      <dgm:prSet presAssocID="{AC83556A-07D8-4A8A-ADCE-D2CCB327478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F9D2C-0430-4653-8643-C7FEE9A34F90}" type="pres">
      <dgm:prSet presAssocID="{AC83556A-07D8-4A8A-ADCE-D2CCB327478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F6D975-4A85-4C4E-BB1A-27D996B0D53E}" srcId="{9F42F10D-5EF9-4B20-98AF-4CDC65163F29}" destId="{FC1BA35B-CB0E-4D59-A7B8-4C758537F9FB}" srcOrd="0" destOrd="0" parTransId="{82CEA984-E981-4EA9-8587-4BA9896E5D60}" sibTransId="{3BE4A082-9318-4E27-888B-523A09959206}"/>
    <dgm:cxn modelId="{9E417F79-22B2-494C-A373-AB1D489B89AA}" type="presOf" srcId="{CFBAEFDD-52F8-46C9-81C3-7343AB206592}" destId="{396E3A44-9474-48D3-A255-FD1D9C322BC1}" srcOrd="0" destOrd="0" presId="urn:microsoft.com/office/officeart/2005/8/layout/chevron2"/>
    <dgm:cxn modelId="{E5976456-64C2-4A9F-8762-AB03452E6134}" srcId="{190BC471-A199-4E2D-B56C-F11164A7A1C2}" destId="{AC83556A-07D8-4A8A-ADCE-D2CCB327478D}" srcOrd="3" destOrd="0" parTransId="{F0B20D3F-658D-46EF-8292-8F8D061D8270}" sibTransId="{BEEE3B8D-DDFE-48EA-9C1F-747C18B9925B}"/>
    <dgm:cxn modelId="{C083DF89-67F1-4304-AEA5-9D08DBB9AF23}" srcId="{AC83556A-07D8-4A8A-ADCE-D2CCB327478D}" destId="{BBC73142-5BA6-4A65-9512-7CD37726EFAA}" srcOrd="0" destOrd="0" parTransId="{FD9EDB4D-4018-4178-A02F-2A6F034216E5}" sibTransId="{F190CD3A-7781-4ED2-84FA-EF2AAD057E77}"/>
    <dgm:cxn modelId="{01B796F2-13B1-4858-A428-FFBADA6F92A7}" srcId="{CFBAEFDD-52F8-46C9-81C3-7343AB206592}" destId="{6E08CFCF-016B-47F4-9E83-3F42BCC6F6E8}" srcOrd="0" destOrd="0" parTransId="{4702D2A2-F23B-45FC-AC13-9426DE1DEA35}" sibTransId="{4C406AC2-9775-4B1D-BF58-0A020FB016DC}"/>
    <dgm:cxn modelId="{05EB77D1-CB3F-4EA1-A58D-DD6C8E988E47}" type="presOf" srcId="{BBC73142-5BA6-4A65-9512-7CD37726EFAA}" destId="{084F9D2C-0430-4653-8643-C7FEE9A34F90}" srcOrd="0" destOrd="0" presId="urn:microsoft.com/office/officeart/2005/8/layout/chevron2"/>
    <dgm:cxn modelId="{68E7BA4F-5C52-4B8F-B817-BD48E30A0777}" type="presOf" srcId="{91304953-6988-42A2-A06F-F9EC69CDFC24}" destId="{25EF8B07-854C-4750-A560-96425DB47859}" srcOrd="0" destOrd="0" presId="urn:microsoft.com/office/officeart/2005/8/layout/chevron2"/>
    <dgm:cxn modelId="{73CE4745-F16C-4AF1-B430-8DC07D66E291}" type="presOf" srcId="{9F42F10D-5EF9-4B20-98AF-4CDC65163F29}" destId="{8EC88AEE-37A9-4D68-B9AF-1157F8DD669B}" srcOrd="0" destOrd="0" presId="urn:microsoft.com/office/officeart/2005/8/layout/chevron2"/>
    <dgm:cxn modelId="{CD1B4FAD-E81F-4977-BA27-988D916146E5}" srcId="{190BC471-A199-4E2D-B56C-F11164A7A1C2}" destId="{0EF0DB8F-2202-4AB5-BF6C-CE414C6C441E}" srcOrd="0" destOrd="0" parTransId="{EA735AEA-F469-40A6-A700-CBC3CCCA5872}" sibTransId="{E34E211B-8D08-4F69-A0F7-3B7555E24D00}"/>
    <dgm:cxn modelId="{15039B03-652E-4FFA-826A-A6911779C995}" srcId="{190BC471-A199-4E2D-B56C-F11164A7A1C2}" destId="{CFBAEFDD-52F8-46C9-81C3-7343AB206592}" srcOrd="1" destOrd="0" parTransId="{2841BA50-3346-4330-97B4-E078EB3FA7E7}" sibTransId="{C17FF2D9-F072-4957-BF52-6FF7EE73C4EF}"/>
    <dgm:cxn modelId="{A30DA02C-01A4-4151-92A8-73FAA0238879}" srcId="{0EF0DB8F-2202-4AB5-BF6C-CE414C6C441E}" destId="{91304953-6988-42A2-A06F-F9EC69CDFC24}" srcOrd="0" destOrd="0" parTransId="{2A3662E9-F065-47D0-A6AA-E1A128935FC0}" sibTransId="{2FCDAE8A-751F-4D9A-A62C-6BF268F359B8}"/>
    <dgm:cxn modelId="{70EA1086-4210-46BF-BC80-76CCEA8A46F0}" type="presOf" srcId="{190BC471-A199-4E2D-B56C-F11164A7A1C2}" destId="{2590561A-B94D-498A-9FB9-EAD43E2B1AFA}" srcOrd="0" destOrd="0" presId="urn:microsoft.com/office/officeart/2005/8/layout/chevron2"/>
    <dgm:cxn modelId="{84295DE1-4CE4-4001-B1C0-376DF6E5DFE5}" type="presOf" srcId="{FC1BA35B-CB0E-4D59-A7B8-4C758537F9FB}" destId="{F5D1246F-5FD3-4E3F-ABF6-C4895B43003A}" srcOrd="0" destOrd="0" presId="urn:microsoft.com/office/officeart/2005/8/layout/chevron2"/>
    <dgm:cxn modelId="{154E1DFE-15BE-4AAF-A106-0A044BADFB92}" srcId="{190BC471-A199-4E2D-B56C-F11164A7A1C2}" destId="{9F42F10D-5EF9-4B20-98AF-4CDC65163F29}" srcOrd="2" destOrd="0" parTransId="{ADEBFC03-EBE2-4DB3-9F78-018C34E841E7}" sibTransId="{B2E78102-F73F-45C0-AFEC-5EEEF5C99B2E}"/>
    <dgm:cxn modelId="{A22AD03C-F58F-4B5A-A359-7C0D6043F679}" type="presOf" srcId="{AC83556A-07D8-4A8A-ADCE-D2CCB327478D}" destId="{6B5982F8-5A31-442B-93A3-3BDA00EC6E8F}" srcOrd="0" destOrd="0" presId="urn:microsoft.com/office/officeart/2005/8/layout/chevron2"/>
    <dgm:cxn modelId="{24DDCB8A-00D2-41DA-BC16-78A54AAA89B0}" type="presOf" srcId="{0EF0DB8F-2202-4AB5-BF6C-CE414C6C441E}" destId="{64439607-8455-4CB3-9B0F-F0080C846AA5}" srcOrd="0" destOrd="0" presId="urn:microsoft.com/office/officeart/2005/8/layout/chevron2"/>
    <dgm:cxn modelId="{3F0C2D57-E04E-45DE-A434-D7E75BCAC428}" type="presOf" srcId="{6E08CFCF-016B-47F4-9E83-3F42BCC6F6E8}" destId="{C8D1F510-1017-4F71-B2A8-90D5327DFE3D}" srcOrd="0" destOrd="0" presId="urn:microsoft.com/office/officeart/2005/8/layout/chevron2"/>
    <dgm:cxn modelId="{B855876A-FCE3-4615-BA1A-92DAF1AE250C}" type="presParOf" srcId="{2590561A-B94D-498A-9FB9-EAD43E2B1AFA}" destId="{DDE0AB2F-75B7-4B74-9BDD-2C8757744A3E}" srcOrd="0" destOrd="0" presId="urn:microsoft.com/office/officeart/2005/8/layout/chevron2"/>
    <dgm:cxn modelId="{87ACB6C1-1D07-4597-B0DE-D99F80E10FAE}" type="presParOf" srcId="{DDE0AB2F-75B7-4B74-9BDD-2C8757744A3E}" destId="{64439607-8455-4CB3-9B0F-F0080C846AA5}" srcOrd="0" destOrd="0" presId="urn:microsoft.com/office/officeart/2005/8/layout/chevron2"/>
    <dgm:cxn modelId="{4A61C900-B4E2-4451-BF3B-9B3E61257E99}" type="presParOf" srcId="{DDE0AB2F-75B7-4B74-9BDD-2C8757744A3E}" destId="{25EF8B07-854C-4750-A560-96425DB47859}" srcOrd="1" destOrd="0" presId="urn:microsoft.com/office/officeart/2005/8/layout/chevron2"/>
    <dgm:cxn modelId="{6E862910-E347-45F9-8B0B-84567841D5A3}" type="presParOf" srcId="{2590561A-B94D-498A-9FB9-EAD43E2B1AFA}" destId="{F8E149A2-67F5-450B-961F-06EAFA736EDA}" srcOrd="1" destOrd="0" presId="urn:microsoft.com/office/officeart/2005/8/layout/chevron2"/>
    <dgm:cxn modelId="{1D8D3F79-1066-4E1D-BC4D-7C898BCE12C7}" type="presParOf" srcId="{2590561A-B94D-498A-9FB9-EAD43E2B1AFA}" destId="{8C1D0829-347D-4EAA-8654-6BA6B29C5889}" srcOrd="2" destOrd="0" presId="urn:microsoft.com/office/officeart/2005/8/layout/chevron2"/>
    <dgm:cxn modelId="{C2DA78AE-1290-4D54-A009-E4BCABA4560B}" type="presParOf" srcId="{8C1D0829-347D-4EAA-8654-6BA6B29C5889}" destId="{396E3A44-9474-48D3-A255-FD1D9C322BC1}" srcOrd="0" destOrd="0" presId="urn:microsoft.com/office/officeart/2005/8/layout/chevron2"/>
    <dgm:cxn modelId="{3D2E84CE-92CD-4828-907A-5848408347F3}" type="presParOf" srcId="{8C1D0829-347D-4EAA-8654-6BA6B29C5889}" destId="{C8D1F510-1017-4F71-B2A8-90D5327DFE3D}" srcOrd="1" destOrd="0" presId="urn:microsoft.com/office/officeart/2005/8/layout/chevron2"/>
    <dgm:cxn modelId="{2839AB10-3399-4CBC-AF73-B1250D9F7291}" type="presParOf" srcId="{2590561A-B94D-498A-9FB9-EAD43E2B1AFA}" destId="{A4B53589-901B-4681-A0E3-B2280AB03DA4}" srcOrd="3" destOrd="0" presId="urn:microsoft.com/office/officeart/2005/8/layout/chevron2"/>
    <dgm:cxn modelId="{A5DDC0D2-5F59-41BF-8D90-7D1B67EAEB77}" type="presParOf" srcId="{2590561A-B94D-498A-9FB9-EAD43E2B1AFA}" destId="{C58DD71E-BB5A-4760-AE20-53A46C184676}" srcOrd="4" destOrd="0" presId="urn:microsoft.com/office/officeart/2005/8/layout/chevron2"/>
    <dgm:cxn modelId="{9324C94A-0877-4738-A205-B04FA8A79AC9}" type="presParOf" srcId="{C58DD71E-BB5A-4760-AE20-53A46C184676}" destId="{8EC88AEE-37A9-4D68-B9AF-1157F8DD669B}" srcOrd="0" destOrd="0" presId="urn:microsoft.com/office/officeart/2005/8/layout/chevron2"/>
    <dgm:cxn modelId="{4FED27EC-8F8A-4500-8397-3B26BA2AF18C}" type="presParOf" srcId="{C58DD71E-BB5A-4760-AE20-53A46C184676}" destId="{F5D1246F-5FD3-4E3F-ABF6-C4895B43003A}" srcOrd="1" destOrd="0" presId="urn:microsoft.com/office/officeart/2005/8/layout/chevron2"/>
    <dgm:cxn modelId="{43C79471-AA56-4FE3-B577-A0E1BAD71483}" type="presParOf" srcId="{2590561A-B94D-498A-9FB9-EAD43E2B1AFA}" destId="{0D2DC805-2E2F-4B04-8686-6605355EE6BC}" srcOrd="5" destOrd="0" presId="urn:microsoft.com/office/officeart/2005/8/layout/chevron2"/>
    <dgm:cxn modelId="{60B0E177-1AD6-4E23-A79A-923AD248F7DE}" type="presParOf" srcId="{2590561A-B94D-498A-9FB9-EAD43E2B1AFA}" destId="{948248A9-8E5F-4A08-A3B5-1D5F7F54B2C8}" srcOrd="6" destOrd="0" presId="urn:microsoft.com/office/officeart/2005/8/layout/chevron2"/>
    <dgm:cxn modelId="{624D8ABC-BAA3-425D-A8EC-F7EC2DE8EBE0}" type="presParOf" srcId="{948248A9-8E5F-4A08-A3B5-1D5F7F54B2C8}" destId="{6B5982F8-5A31-442B-93A3-3BDA00EC6E8F}" srcOrd="0" destOrd="0" presId="urn:microsoft.com/office/officeart/2005/8/layout/chevron2"/>
    <dgm:cxn modelId="{72FD7229-EC12-47F3-AFC7-235169929900}" type="presParOf" srcId="{948248A9-8E5F-4A08-A3B5-1D5F7F54B2C8}" destId="{084F9D2C-0430-4653-8643-C7FEE9A34F9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2B201-D57B-485D-8D03-6B4A84F60591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D8E5D-9238-409F-9475-75EC319770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D8E5D-9238-409F-9475-75EC3197709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D8E5D-9238-409F-9475-75EC3197709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BE" dirty="0" smtClean="0"/>
              <a:t>A few strong drivers: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 smtClean="0"/>
              <a:t>dynamic real estate market 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 smtClean="0"/>
              <a:t>low quality of copper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 smtClean="0"/>
              <a:t>need fiber also for LTE Backhaul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D8E5D-9238-409F-9475-75EC3197709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82762" y="6356350"/>
            <a:ext cx="404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F74A9D23-6469-40E1-9D25-1BDE10422BBF}" type="slidenum">
              <a:rPr lang="nl-BE" smtClean="0"/>
              <a:pPr/>
              <a:t>‹#›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6113" y="6356350"/>
            <a:ext cx="41320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8226" y="6356350"/>
            <a:ext cx="448574" cy="365125"/>
          </a:xfrm>
          <a:prstGeom prst="rect">
            <a:avLst/>
          </a:prstGeom>
        </p:spPr>
        <p:txBody>
          <a:bodyPr/>
          <a:lstStyle/>
          <a:p>
            <a:fld id="{D326F849-A8F5-3D42-AA0C-5DAA5D249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82762" y="6356350"/>
            <a:ext cx="404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F74A9D23-6469-40E1-9D25-1BDE10422BBF}" type="slidenum">
              <a:rPr lang="nl-BE" smtClean="0"/>
              <a:pPr/>
              <a:t>‹#›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38226" y="6356350"/>
            <a:ext cx="448574" cy="365125"/>
          </a:xfrm>
          <a:prstGeom prst="rect">
            <a:avLst/>
          </a:prstGeom>
        </p:spPr>
        <p:txBody>
          <a:bodyPr/>
          <a:lstStyle/>
          <a:p>
            <a:fld id="{D326F849-A8F5-3D42-AA0C-5DAA5D249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584325"/>
            <a:ext cx="8229600" cy="4445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82762" y="6356350"/>
            <a:ext cx="404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F74A9D23-6469-40E1-9D25-1BDE10422BBF}" type="slidenum">
              <a:rPr lang="nl-BE" smtClean="0"/>
              <a:pPr/>
              <a:t>‹#›</a:t>
            </a:fld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>
          <a:xfrm>
            <a:off x="8238226" y="6356350"/>
            <a:ext cx="44857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6D9F9D4-2541-4282-BFC9-9955D53F9A17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A9D23-6469-40E1-9D25-1BDE10422BBF}" type="slidenum">
              <a:rPr lang="nl-BE" smtClean="0"/>
              <a:pPr/>
              <a:t>‹#›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457200" y="1219200"/>
            <a:ext cx="8229600" cy="63500"/>
          </a:xfrm>
          <a:prstGeom prst="rect">
            <a:avLst/>
          </a:prstGeom>
          <a:gradFill flip="none" rotWithShape="1">
            <a:gsLst>
              <a:gs pos="25000">
                <a:srgbClr val="1F1C90">
                  <a:alpha val="99000"/>
                </a:srgbClr>
              </a:gs>
              <a:gs pos="100000">
                <a:srgbClr val="1F1C90">
                  <a:alpha val="72000"/>
                </a:srgbClr>
              </a:gs>
              <a:gs pos="99000">
                <a:srgbClr val="39B5E3">
                  <a:alpha val="72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457200" y="6281431"/>
            <a:ext cx="8228730" cy="63500"/>
          </a:xfrm>
          <a:prstGeom prst="rect">
            <a:avLst/>
          </a:prstGeom>
          <a:gradFill flip="none" rotWithShape="1">
            <a:gsLst>
              <a:gs pos="25000">
                <a:srgbClr val="1F1C90">
                  <a:alpha val="99000"/>
                </a:srgbClr>
              </a:gs>
              <a:gs pos="100000">
                <a:srgbClr val="1F1C90">
                  <a:alpha val="72000"/>
                </a:srgbClr>
              </a:gs>
              <a:gs pos="99000">
                <a:srgbClr val="39B5E3">
                  <a:alpha val="72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ea typeface="MS PGothic" pitchFamily="34" charset="-128"/>
              <a:cs typeface="MS PGothic" pitchFamily="34" charset="-128"/>
            </a:endParaRPr>
          </a:p>
        </p:txBody>
      </p:sp>
      <p:pic>
        <p:nvPicPr>
          <p:cNvPr id="31749" name="Picture 5" descr="Y:\MIJN DOCUMENTEN Business\COMSOF\TEMPLATES -  Logo's\Logo\comsof.bmp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9948" y="6207446"/>
            <a:ext cx="608342" cy="608342"/>
          </a:xfrm>
          <a:prstGeom prst="rect">
            <a:avLst/>
          </a:prstGeom>
          <a:noFill/>
        </p:spPr>
      </p:pic>
      <p:sp>
        <p:nvSpPr>
          <p:cNvPr id="17" name="Tekstvak 16"/>
          <p:cNvSpPr txBox="1"/>
          <p:nvPr userDrawn="1"/>
        </p:nvSpPr>
        <p:spPr>
          <a:xfrm>
            <a:off x="2132530" y="6356350"/>
            <a:ext cx="4045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CANTO 29th Annual Conference 14th-17th July</a:t>
            </a:r>
            <a:r>
              <a:rPr lang="en-US" sz="1200" baseline="0" dirty="0" smtClean="0"/>
              <a:t> </a:t>
            </a:r>
            <a:r>
              <a:rPr lang="en-US" sz="1200" dirty="0" smtClean="0"/>
              <a:t>– Aruba</a:t>
            </a:r>
          </a:p>
          <a:p>
            <a:pPr algn="ctr"/>
            <a:r>
              <a:rPr lang="en-US" sz="1200" dirty="0" smtClean="0"/>
              <a:t>COMSOF NV – Niels Gabriels</a:t>
            </a:r>
            <a:endParaRPr lang="en-US" sz="1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282762" y="6356350"/>
            <a:ext cx="404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F74A9D23-6469-40E1-9D25-1BDE10422BBF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10" name="Picture 9" descr="\\cantosvr1\RedirectedFolders\ldieffenthaller\My Documents\LOGOS\canto-logo.gif"/>
          <p:cNvPicPr/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76200" y="-76200"/>
            <a:ext cx="1685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msof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Opportunities from a combined </a:t>
            </a:r>
            <a:r>
              <a:rPr lang="en-US" sz="3200" dirty="0" err="1"/>
              <a:t>FTTx</a:t>
            </a:r>
            <a:r>
              <a:rPr lang="en-US" sz="3200" dirty="0"/>
              <a:t> rollout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covering </a:t>
            </a:r>
            <a:r>
              <a:rPr lang="en-US" sz="3200" dirty="0"/>
              <a:t>residential customers, businesses and antennas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/>
          <a:p>
            <a:pPr algn="r"/>
            <a:r>
              <a:rPr lang="nl-BE" dirty="0" smtClean="0"/>
              <a:t>Niels Gabriels</a:t>
            </a:r>
          </a:p>
          <a:p>
            <a:pPr algn="r"/>
            <a:r>
              <a:rPr lang="nl-BE" dirty="0" smtClean="0"/>
              <a:t>Comsof NV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FTTH/B LAC forecast 2017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F849-A8F5-3D42-AA0C-5DAA5D24963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52578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nl-BE" sz="1600" dirty="0" smtClean="0">
                <a:solidFill>
                  <a:schemeClr val="tx2">
                    <a:lumMod val="75000"/>
                  </a:schemeClr>
                </a:solidFill>
              </a:rPr>
              <a:t>Source: IDATE Consulting</a:t>
            </a:r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</a:rPr>
              <a:t> - 2013 FTTH LATAM Conference (São Paulo, 15 May 2013)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(1) 15 Countries studied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nl-BE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316377"/>
            <a:ext cx="8839200" cy="294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1000" y="13716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More than 4.9 million subscribers for </a:t>
            </a:r>
          </a:p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35.5 million Homes Passed in 2017</a:t>
            </a:r>
            <a:r>
              <a:rPr lang="en-US" sz="2800" baseline="30000" dirty="0" smtClean="0">
                <a:solidFill>
                  <a:schemeClr val="tx2">
                    <a:lumMod val="75000"/>
                  </a:schemeClr>
                </a:solidFill>
              </a:rPr>
              <a:t>(1)</a:t>
            </a:r>
            <a:endParaRPr lang="en-US" sz="2800" baseline="30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Why invest in broadband?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Many initiatives are already taken to increase broadband penetration and quality in the region:</a:t>
            </a:r>
          </a:p>
          <a:p>
            <a:pPr>
              <a:buNone/>
            </a:pPr>
            <a:r>
              <a:rPr lang="nl-BE" dirty="0" smtClean="0"/>
              <a:t>	e.g. BIIPAC Project (CANTO/IDB)</a:t>
            </a:r>
          </a:p>
          <a:p>
            <a:pPr lvl="1">
              <a:buNone/>
            </a:pPr>
            <a:endParaRPr lang="nl-BE" dirty="0" smtClean="0"/>
          </a:p>
          <a:p>
            <a:r>
              <a:rPr lang="nl-BE" dirty="0" smtClean="0"/>
              <a:t>How to invest in a </a:t>
            </a:r>
            <a:r>
              <a:rPr lang="nl-BE" b="1" dirty="0" smtClean="0"/>
              <a:t>smart</a:t>
            </a:r>
            <a:r>
              <a:rPr lang="nl-BE" dirty="0" smtClean="0"/>
              <a:t> and </a:t>
            </a:r>
            <a:r>
              <a:rPr lang="nl-BE" b="1" dirty="0" smtClean="0"/>
              <a:t>future proof </a:t>
            </a:r>
            <a:r>
              <a:rPr lang="nl-BE" dirty="0" smtClean="0"/>
              <a:t>way?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F849-A8F5-3D42-AA0C-5DAA5D24963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21163"/>
          </a:xfrm>
        </p:spPr>
        <p:txBody>
          <a:bodyPr>
            <a:noAutofit/>
          </a:bodyPr>
          <a:lstStyle/>
          <a:p>
            <a:r>
              <a:rPr lang="nl-BE" sz="2800" dirty="0" smtClean="0"/>
              <a:t>Introduction</a:t>
            </a:r>
          </a:p>
          <a:p>
            <a:endParaRPr lang="nl-BE" sz="1100" dirty="0" smtClean="0"/>
          </a:p>
          <a:p>
            <a:r>
              <a:rPr lang="nl-BE" b="1" dirty="0" smtClean="0"/>
              <a:t>Planning Broadband Rollout</a:t>
            </a:r>
          </a:p>
          <a:p>
            <a:endParaRPr lang="nl-BE" sz="1100" dirty="0" smtClean="0"/>
          </a:p>
          <a:p>
            <a:r>
              <a:rPr lang="nl-BE" sz="2800" dirty="0" smtClean="0"/>
              <a:t>Case Study: How to do a Phased Rollout?</a:t>
            </a:r>
          </a:p>
          <a:p>
            <a:endParaRPr lang="nl-BE" sz="1100" dirty="0" smtClean="0"/>
          </a:p>
          <a:p>
            <a:r>
              <a:rPr lang="nl-BE" sz="2800" dirty="0" smtClean="0"/>
              <a:t>Conclusions</a:t>
            </a:r>
          </a:p>
          <a:p>
            <a:endParaRPr lang="nl-BE" sz="1100" dirty="0" smtClean="0"/>
          </a:p>
          <a:p>
            <a:r>
              <a:rPr lang="nl-BE" sz="2800" dirty="0" smtClean="0"/>
              <a:t>FiberPlanIT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Comsof Documents\Comsof\Official Comsof Documents\FPI - folders,images\FolderImages\fiberplanit-questio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62" y="1605408"/>
            <a:ext cx="8127140" cy="4414392"/>
          </a:xfrm>
          <a:prstGeom prst="rect">
            <a:avLst/>
          </a:prstGeom>
          <a:ln w="952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1066800" y="381000"/>
            <a:ext cx="4267200" cy="1676400"/>
          </a:xfrm>
          <a:prstGeom prst="cloudCallout">
            <a:avLst>
              <a:gd name="adj1" fmla="val -25288"/>
              <a:gd name="adj2" fmla="val 8086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0709045">
            <a:off x="1450226" y="542332"/>
            <a:ext cx="12841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800" dirty="0" smtClean="0"/>
              <a:t>LTE?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 rot="742187">
            <a:off x="2910735" y="485055"/>
            <a:ext cx="2338357" cy="1106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600" dirty="0" smtClean="0"/>
              <a:t>FTTH?</a:t>
            </a:r>
            <a:endParaRPr lang="en-US" sz="6600" dirty="0"/>
          </a:p>
        </p:txBody>
      </p:sp>
      <p:sp>
        <p:nvSpPr>
          <p:cNvPr id="9" name="TextBox 8"/>
          <p:cNvSpPr txBox="1"/>
          <p:nvPr/>
        </p:nvSpPr>
        <p:spPr>
          <a:xfrm rot="20111205">
            <a:off x="1966123" y="1187666"/>
            <a:ext cx="1054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/>
              <a:t>FTTC?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 rot="276672">
            <a:off x="2850059" y="1133592"/>
            <a:ext cx="16950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800" dirty="0" smtClean="0"/>
              <a:t>FTTB?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Which technology to use?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sz="2200" dirty="0" smtClean="0"/>
              <a:t>Wireless broadband (LTE)</a:t>
            </a:r>
            <a:endParaRPr lang="en-US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nl-BE" dirty="0" smtClean="0">
                <a:solidFill>
                  <a:srgbClr val="00B050"/>
                </a:solidFill>
              </a:rPr>
              <a:t>+	Smaller investment</a:t>
            </a:r>
          </a:p>
          <a:p>
            <a:pPr>
              <a:buNone/>
            </a:pPr>
            <a:r>
              <a:rPr lang="nl-BE" dirty="0" smtClean="0">
                <a:solidFill>
                  <a:srgbClr val="00B050"/>
                </a:solidFill>
              </a:rPr>
              <a:t>+	Higher adoption (low cost of telephones with internet)</a:t>
            </a:r>
          </a:p>
          <a:p>
            <a:endParaRPr lang="nl-BE" dirty="0" smtClean="0"/>
          </a:p>
          <a:p>
            <a:pPr>
              <a:buFontTx/>
              <a:buChar char="-"/>
            </a:pPr>
            <a:r>
              <a:rPr lang="nl-BE" dirty="0" smtClean="0">
                <a:solidFill>
                  <a:srgbClr val="FF0000"/>
                </a:solidFill>
              </a:rPr>
              <a:t>Less reliable connection</a:t>
            </a:r>
          </a:p>
          <a:p>
            <a:pPr>
              <a:buFontTx/>
              <a:buChar char="-"/>
            </a:pPr>
            <a:r>
              <a:rPr lang="nl-BE" dirty="0" smtClean="0">
                <a:solidFill>
                  <a:srgbClr val="FF0000"/>
                </a:solidFill>
              </a:rPr>
              <a:t>Lower bandwidth</a:t>
            </a:r>
          </a:p>
          <a:p>
            <a:pPr>
              <a:buFontTx/>
              <a:buChar char="-"/>
            </a:pPr>
            <a:r>
              <a:rPr lang="nl-BE" dirty="0" smtClean="0">
                <a:solidFill>
                  <a:srgbClr val="FF0000"/>
                </a:solidFill>
              </a:rPr>
              <a:t>Download cap</a:t>
            </a:r>
          </a:p>
          <a:p>
            <a:pPr>
              <a:buFontTx/>
              <a:buChar char="-"/>
            </a:pPr>
            <a:endParaRPr lang="nl-BE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nl-BE" dirty="0" smtClean="0"/>
              <a:t>Fixed broadband (FTTB, FTTH…)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nl-BE" dirty="0" smtClean="0">
                <a:solidFill>
                  <a:srgbClr val="FF0000"/>
                </a:solidFill>
              </a:rPr>
              <a:t>-	Higher investment</a:t>
            </a:r>
          </a:p>
          <a:p>
            <a:pPr>
              <a:buNone/>
            </a:pPr>
            <a:r>
              <a:rPr lang="nl-BE" dirty="0" smtClean="0">
                <a:solidFill>
                  <a:srgbClr val="FF0000"/>
                </a:solidFill>
              </a:rPr>
              <a:t>-	Lower adoption (because of high cost of computers)</a:t>
            </a:r>
          </a:p>
          <a:p>
            <a:endParaRPr lang="nl-BE" dirty="0" smtClean="0"/>
          </a:p>
          <a:p>
            <a:pPr>
              <a:buNone/>
            </a:pPr>
            <a:r>
              <a:rPr lang="nl-BE" dirty="0" smtClean="0">
                <a:solidFill>
                  <a:srgbClr val="00B050"/>
                </a:solidFill>
              </a:rPr>
              <a:t>+	More reliable connection</a:t>
            </a:r>
          </a:p>
          <a:p>
            <a:pPr>
              <a:buNone/>
            </a:pPr>
            <a:r>
              <a:rPr lang="nl-BE" dirty="0" smtClean="0">
                <a:solidFill>
                  <a:srgbClr val="00B050"/>
                </a:solidFill>
              </a:rPr>
              <a:t>+	Higher bandwidth</a:t>
            </a:r>
          </a:p>
          <a:p>
            <a:pPr>
              <a:buNone/>
            </a:pPr>
            <a:r>
              <a:rPr lang="nl-BE" dirty="0" smtClean="0">
                <a:solidFill>
                  <a:srgbClr val="00B050"/>
                </a:solidFill>
              </a:rPr>
              <a:t>+	No download cap</a:t>
            </a:r>
          </a:p>
        </p:txBody>
      </p:sp>
      <p:pic>
        <p:nvPicPr>
          <p:cNvPr id="7170" name="Picture 2" descr="http://www.qcas.net.au/images/Graphics%20GIF/Blue%20Prize%20Ribb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447800"/>
            <a:ext cx="1047750" cy="174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 dirty="0" smtClean="0"/>
              <a:t>If LTE has the highest ROI in LAC countries:</a:t>
            </a:r>
            <a:endParaRPr lang="nl-BE" sz="2400" b="1" dirty="0" smtClean="0"/>
          </a:p>
          <a:p>
            <a:pPr>
              <a:buNone/>
            </a:pPr>
            <a:r>
              <a:rPr lang="nl-BE" sz="2400" b="1" dirty="0" smtClean="0"/>
              <a:t>				=&gt; Focus on LTE first</a:t>
            </a:r>
          </a:p>
          <a:p>
            <a:pPr algn="ctr">
              <a:buNone/>
            </a:pPr>
            <a:endParaRPr lang="nl-BE" sz="2400" b="1" dirty="0" smtClean="0"/>
          </a:p>
          <a:p>
            <a:pPr algn="ctr">
              <a:buNone/>
            </a:pPr>
            <a:endParaRPr lang="nl-BE" sz="2400" b="1" dirty="0" smtClean="0"/>
          </a:p>
          <a:p>
            <a:pPr>
              <a:buNone/>
            </a:pPr>
            <a:endParaRPr lang="nl-BE" sz="2400" dirty="0" smtClean="0"/>
          </a:p>
        </p:txBody>
      </p:sp>
      <p:graphicFrame>
        <p:nvGraphicFramePr>
          <p:cNvPr id="12" name="Diagram 11"/>
          <p:cNvGraphicFramePr/>
          <p:nvPr/>
        </p:nvGraphicFramePr>
        <p:xfrm>
          <a:off x="1524000" y="2209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BE" dirty="0" smtClean="0"/>
              <a:t>Which technology to use?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Evolution of Broadband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Increasing the capacity of an LTE network goes hand in hand with a </a:t>
            </a:r>
            <a:r>
              <a:rPr lang="nl-BE" b="1" dirty="0" smtClean="0"/>
              <a:t>growing fiber backhaul</a:t>
            </a:r>
          </a:p>
          <a:p>
            <a:endParaRPr lang="nl-BE" dirty="0" smtClean="0"/>
          </a:p>
          <a:p>
            <a:r>
              <a:rPr lang="nl-BE" dirty="0" smtClean="0"/>
              <a:t>This growing fiber backhaul provides a </a:t>
            </a:r>
            <a:r>
              <a:rPr lang="nl-BE" b="1" dirty="0" smtClean="0"/>
              <a:t>unique opportunity </a:t>
            </a:r>
            <a:r>
              <a:rPr lang="nl-BE" dirty="0" smtClean="0"/>
              <a:t>for deploying </a:t>
            </a:r>
            <a:r>
              <a:rPr lang="nl-BE" b="1" dirty="0" smtClean="0"/>
              <a:t>fixed broadband </a:t>
            </a:r>
            <a:r>
              <a:rPr lang="nl-BE" dirty="0" smtClean="0"/>
              <a:t>while keeping the additional cost low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F849-A8F5-3D42-AA0C-5DAA5D24963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Phased Broadband Rollout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609600" y="1524000"/>
          <a:ext cx="815340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F849-A8F5-3D42-AA0C-5DAA5D24963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21163"/>
          </a:xfrm>
        </p:spPr>
        <p:txBody>
          <a:bodyPr>
            <a:noAutofit/>
          </a:bodyPr>
          <a:lstStyle/>
          <a:p>
            <a:r>
              <a:rPr lang="nl-BE" sz="2800" dirty="0" smtClean="0"/>
              <a:t>Introduction</a:t>
            </a:r>
          </a:p>
          <a:p>
            <a:endParaRPr lang="nl-BE" sz="1100" dirty="0" smtClean="0"/>
          </a:p>
          <a:p>
            <a:r>
              <a:rPr lang="nl-BE" sz="2800" dirty="0" smtClean="0"/>
              <a:t>Planning Broadband Rollout</a:t>
            </a:r>
          </a:p>
          <a:p>
            <a:endParaRPr lang="nl-BE" sz="1100" dirty="0" smtClean="0"/>
          </a:p>
          <a:p>
            <a:r>
              <a:rPr lang="nl-BE" b="1" dirty="0" smtClean="0"/>
              <a:t>Case Study: How to do a Phased Rollout?</a:t>
            </a:r>
          </a:p>
          <a:p>
            <a:endParaRPr lang="nl-BE" sz="1100" dirty="0" smtClean="0"/>
          </a:p>
          <a:p>
            <a:r>
              <a:rPr lang="nl-BE" sz="2800" dirty="0" smtClean="0"/>
              <a:t>Conclusions</a:t>
            </a:r>
          </a:p>
          <a:p>
            <a:endParaRPr lang="nl-BE" sz="1100" dirty="0" smtClean="0"/>
          </a:p>
          <a:p>
            <a:r>
              <a:rPr lang="nl-BE" sz="2800" dirty="0" smtClean="0"/>
              <a:t>FiberPlanIT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How to do a Phased Rollout?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14800"/>
          </a:xfrm>
        </p:spPr>
        <p:txBody>
          <a:bodyPr>
            <a:normAutofit/>
          </a:bodyPr>
          <a:lstStyle/>
          <a:p>
            <a:pPr marL="514350" indent="-514350"/>
            <a:r>
              <a:rPr lang="nl-BE" dirty="0" smtClean="0"/>
              <a:t>Take the </a:t>
            </a:r>
            <a:r>
              <a:rPr lang="nl-BE" b="1" dirty="0" smtClean="0"/>
              <a:t>cheapest option </a:t>
            </a:r>
            <a:r>
              <a:rPr lang="nl-BE" dirty="0" smtClean="0"/>
              <a:t>for every incremental step?</a:t>
            </a:r>
          </a:p>
          <a:p>
            <a:pPr algn="ctr">
              <a:buNone/>
            </a:pPr>
            <a:r>
              <a:rPr lang="nl-BE" dirty="0" smtClean="0"/>
              <a:t>Or</a:t>
            </a:r>
            <a:endParaRPr lang="nl-BE" dirty="0"/>
          </a:p>
          <a:p>
            <a:pPr marL="514350" indent="-514350"/>
            <a:r>
              <a:rPr lang="nl-BE" b="1" dirty="0" smtClean="0"/>
              <a:t>Plan</a:t>
            </a:r>
            <a:r>
              <a:rPr lang="nl-BE" dirty="0" smtClean="0"/>
              <a:t> the entire network </a:t>
            </a:r>
            <a:r>
              <a:rPr lang="nl-BE" b="1" dirty="0" smtClean="0"/>
              <a:t>upfront</a:t>
            </a:r>
            <a:r>
              <a:rPr lang="nl-BE" dirty="0" smtClean="0"/>
              <a:t> and already </a:t>
            </a:r>
            <a:r>
              <a:rPr lang="nl-BE" b="1" dirty="0" smtClean="0"/>
              <a:t>take</a:t>
            </a:r>
            <a:r>
              <a:rPr lang="nl-BE" dirty="0" smtClean="0"/>
              <a:t> trenching, duct capacity… of </a:t>
            </a:r>
            <a:r>
              <a:rPr lang="nl-BE" b="1" dirty="0" smtClean="0"/>
              <a:t>future rollouts</a:t>
            </a:r>
            <a:r>
              <a:rPr lang="nl-BE" dirty="0" smtClean="0"/>
              <a:t> </a:t>
            </a:r>
            <a:r>
              <a:rPr lang="nl-BE" b="1" dirty="0" smtClean="0"/>
              <a:t>into account</a:t>
            </a:r>
            <a:r>
              <a:rPr lang="nl-BE" dirty="0" smtClean="0"/>
              <a:t> in the first phase?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 smtClean="0"/>
              <a:t>Niels Gabriels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524000"/>
            <a:ext cx="5867400" cy="4525963"/>
          </a:xfrm>
        </p:spPr>
        <p:txBody>
          <a:bodyPr>
            <a:normAutofit/>
          </a:bodyPr>
          <a:lstStyle/>
          <a:p>
            <a:endParaRPr lang="nl-BE" sz="2800" dirty="0" smtClean="0"/>
          </a:p>
          <a:p>
            <a:r>
              <a:rPr lang="nl-BE" sz="2800" dirty="0" smtClean="0"/>
              <a:t>Master in Industrial Sciences</a:t>
            </a:r>
            <a:endParaRPr lang="nl-BE" sz="2400" dirty="0" smtClean="0"/>
          </a:p>
          <a:p>
            <a:pPr>
              <a:buNone/>
            </a:pPr>
            <a:r>
              <a:rPr lang="nl-BE" sz="2400" i="1" dirty="0" smtClean="0"/>
              <a:t>	De Nayer Institute</a:t>
            </a:r>
            <a:r>
              <a:rPr lang="nl-BE" sz="2400" dirty="0" smtClean="0"/>
              <a:t> (2008)</a:t>
            </a:r>
            <a:endParaRPr lang="nl-BE" sz="2800" dirty="0" smtClean="0"/>
          </a:p>
          <a:p>
            <a:r>
              <a:rPr lang="nl-BE" sz="2800" dirty="0" smtClean="0"/>
              <a:t>Master in Computer Sciences</a:t>
            </a:r>
          </a:p>
          <a:p>
            <a:pPr>
              <a:buNone/>
            </a:pPr>
            <a:r>
              <a:rPr lang="nl-BE" sz="2400" i="1" dirty="0" smtClean="0"/>
              <a:t>	University of Leuven</a:t>
            </a:r>
            <a:r>
              <a:rPr lang="nl-BE" sz="2400" dirty="0" smtClean="0"/>
              <a:t> (2010)</a:t>
            </a:r>
          </a:p>
          <a:p>
            <a:r>
              <a:rPr lang="nl-BE" sz="2800" dirty="0" smtClean="0"/>
              <a:t>Comsof: </a:t>
            </a:r>
            <a:r>
              <a:rPr lang="nl-BE" sz="2400" i="1" dirty="0" smtClean="0"/>
              <a:t>Development Engineer &amp; Consultant</a:t>
            </a:r>
            <a:r>
              <a:rPr lang="nl-BE" sz="2400" dirty="0" smtClean="0"/>
              <a:t> (2010 - …)</a:t>
            </a:r>
          </a:p>
          <a:p>
            <a:pPr>
              <a:buNone/>
            </a:pPr>
            <a:endParaRPr lang="nl-BE" sz="2400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3" descr="fot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828800"/>
            <a:ext cx="2390775" cy="3187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How to do a Phased Rollout?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F849-A8F5-3D42-AA0C-5DAA5D24963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65913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00200" y="6019800"/>
            <a:ext cx="599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Source: </a:t>
            </a:r>
            <a:r>
              <a:rPr lang="en-US" sz="1200" dirty="0" smtClean="0"/>
              <a:t>Municipal driven fiber access network rollout (Van Ooteghem, </a:t>
            </a:r>
            <a:r>
              <a:rPr lang="en-US" sz="1200" dirty="0" err="1" smtClean="0"/>
              <a:t>Casier</a:t>
            </a:r>
            <a:r>
              <a:rPr lang="en-US" sz="1200" dirty="0" smtClean="0"/>
              <a:t>, De </a:t>
            </a:r>
            <a:r>
              <a:rPr lang="en-US" sz="1200" dirty="0" err="1" smtClean="0"/>
              <a:t>Heyn</a:t>
            </a:r>
            <a:r>
              <a:rPr lang="en-US" sz="1200" dirty="0" smtClean="0"/>
              <a:t>, et al.)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Case Study: Phased Rollout in Ghent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Phased Rollout in Ghent (Belgium):</a:t>
            </a:r>
          </a:p>
          <a:p>
            <a:pPr lvl="1"/>
            <a:r>
              <a:rPr lang="nl-BE" dirty="0" smtClean="0"/>
              <a:t>Second largest municipality in Belgium</a:t>
            </a:r>
          </a:p>
          <a:p>
            <a:pPr lvl="1"/>
            <a:r>
              <a:rPr lang="nl-BE" dirty="0" smtClean="0"/>
              <a:t>Population density: 1,600/km²</a:t>
            </a:r>
          </a:p>
          <a:p>
            <a:pPr lvl="1">
              <a:buNone/>
            </a:pPr>
            <a:endParaRPr lang="nl-B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3352800"/>
          <a:ext cx="6934200" cy="2482850"/>
        </p:xfrm>
        <a:graphic>
          <a:graphicData uri="http://schemas.openxmlformats.org/drawingml/2006/table">
            <a:tbl>
              <a:tblPr lastRow="1" bandRow="1">
                <a:tableStyleId>{5C22544A-7EE6-4342-B048-85BDC9FD1C3A}</a:tableStyleId>
              </a:tblPr>
              <a:tblGrid>
                <a:gridCol w="1560195"/>
                <a:gridCol w="3062605"/>
                <a:gridCol w="2311400"/>
              </a:tblGrid>
              <a:tr h="496570">
                <a:tc>
                  <a:txBody>
                    <a:bodyPr/>
                    <a:lstStyle/>
                    <a:p>
                      <a:r>
                        <a:rPr lang="nl-BE" dirty="0" smtClean="0"/>
                        <a:t>Phase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LTE Fiber Backhaul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 smtClean="0"/>
                        <a:t>167 Antennas</a:t>
                      </a:r>
                      <a:endParaRPr lang="en-US" dirty="0"/>
                    </a:p>
                  </a:txBody>
                  <a:tcPr/>
                </a:tc>
              </a:tr>
              <a:tr h="496570">
                <a:tc>
                  <a:txBody>
                    <a:bodyPr/>
                    <a:lstStyle/>
                    <a:p>
                      <a:r>
                        <a:rPr lang="nl-BE" dirty="0" smtClean="0"/>
                        <a:t>Phase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Fiber to Public</a:t>
                      </a:r>
                      <a:r>
                        <a:rPr lang="nl-BE" baseline="0" dirty="0" smtClean="0"/>
                        <a:t> Buildings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 smtClean="0"/>
                        <a:t>619 Buildings</a:t>
                      </a:r>
                      <a:endParaRPr lang="en-US" dirty="0"/>
                    </a:p>
                  </a:txBody>
                  <a:tcPr/>
                </a:tc>
              </a:tr>
              <a:tr h="496570">
                <a:tc>
                  <a:txBody>
                    <a:bodyPr/>
                    <a:lstStyle/>
                    <a:p>
                      <a:r>
                        <a:rPr lang="nl-BE" dirty="0" smtClean="0"/>
                        <a:t>Phase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Fiber to the Business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 smtClean="0"/>
                        <a:t>6,575 Buildings</a:t>
                      </a:r>
                      <a:endParaRPr lang="en-US" dirty="0"/>
                    </a:p>
                  </a:txBody>
                  <a:tcPr/>
                </a:tc>
              </a:tr>
              <a:tr h="496570">
                <a:tc>
                  <a:txBody>
                    <a:bodyPr/>
                    <a:lstStyle/>
                    <a:p>
                      <a:r>
                        <a:rPr lang="nl-BE" dirty="0" smtClean="0"/>
                        <a:t>Phase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Fiber to the 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 smtClean="0"/>
                        <a:t>134,042 Buildings</a:t>
                      </a:r>
                      <a:endParaRPr lang="en-US" dirty="0"/>
                    </a:p>
                  </a:txBody>
                  <a:tcPr/>
                </a:tc>
              </a:tr>
              <a:tr h="496570">
                <a:tc>
                  <a:txBody>
                    <a:bodyPr/>
                    <a:lstStyle/>
                    <a:p>
                      <a:r>
                        <a:rPr lang="nl-BE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 smtClean="0"/>
                        <a:t>141,401 Buildings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Case Study: Phased Rollout in Ghent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Cost of 3 Scenarios calculated:</a:t>
            </a:r>
          </a:p>
          <a:p>
            <a:pPr lvl="1"/>
            <a:r>
              <a:rPr lang="nl-BE" dirty="0" smtClean="0"/>
              <a:t>Scenario 1: Gradual Dimensioning </a:t>
            </a:r>
            <a:br>
              <a:rPr lang="nl-BE" dirty="0" smtClean="0"/>
            </a:br>
            <a:r>
              <a:rPr lang="nl-BE" sz="2400" dirty="0" smtClean="0"/>
              <a:t>(i.e. take the cheapest solution for every additional phase)</a:t>
            </a:r>
            <a:endParaRPr lang="nl-BE" dirty="0" smtClean="0"/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Scenario 2:  Optimized for Fiber to the Business</a:t>
            </a:r>
          </a:p>
          <a:p>
            <a:pPr lvl="1">
              <a:buNone/>
            </a:pPr>
            <a:endParaRPr lang="nl-BE" dirty="0" smtClean="0"/>
          </a:p>
          <a:p>
            <a:pPr lvl="1"/>
            <a:r>
              <a:rPr lang="nl-BE" dirty="0" smtClean="0"/>
              <a:t>Scenario 3: Optimized for Fiber to the Home</a:t>
            </a:r>
          </a:p>
          <a:p>
            <a:pPr lvl="1">
              <a:buNone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Case Study: Results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28600" y="1295400"/>
          <a:ext cx="8458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6019800" y="4876800"/>
            <a:ext cx="1097749" cy="461665"/>
            <a:chOff x="6019800" y="4876800"/>
            <a:chExt cx="1097749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6248400" y="4876800"/>
              <a:ext cx="8691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400" dirty="0" smtClean="0">
                  <a:solidFill>
                    <a:srgbClr val="FF0000"/>
                  </a:solidFill>
                </a:rPr>
                <a:t>+37%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2" name="Up-Down Arrow 11"/>
            <p:cNvSpPr/>
            <p:nvPr/>
          </p:nvSpPr>
          <p:spPr>
            <a:xfrm>
              <a:off x="6019800" y="4953000"/>
              <a:ext cx="228600" cy="304800"/>
            </a:xfrm>
            <a:prstGeom prst="up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72400" y="2438400"/>
            <a:ext cx="1173949" cy="533400"/>
            <a:chOff x="7772400" y="2438400"/>
            <a:chExt cx="1173949" cy="533400"/>
          </a:xfrm>
        </p:grpSpPr>
        <p:sp>
          <p:nvSpPr>
            <p:cNvPr id="14" name="Up-Down Arrow 13"/>
            <p:cNvSpPr/>
            <p:nvPr/>
          </p:nvSpPr>
          <p:spPr>
            <a:xfrm>
              <a:off x="7772400" y="2438400"/>
              <a:ext cx="228600" cy="533400"/>
            </a:xfrm>
            <a:prstGeom prst="up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77200" y="2438400"/>
              <a:ext cx="8691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400" dirty="0" smtClean="0">
                  <a:solidFill>
                    <a:srgbClr val="FF0000"/>
                  </a:solidFill>
                </a:rPr>
                <a:t>+17%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 animBg="0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Case Study: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dirty="0" smtClean="0"/>
              <a:t>Optimizing the network for different phases can lead to significant </a:t>
            </a:r>
            <a:r>
              <a:rPr lang="nl-BE" b="1" dirty="0" smtClean="0"/>
              <a:t>differences in CAPEX</a:t>
            </a:r>
            <a:r>
              <a:rPr lang="nl-BE" dirty="0" smtClean="0"/>
              <a:t>.</a:t>
            </a:r>
          </a:p>
          <a:p>
            <a:endParaRPr lang="nl-BE" dirty="0" smtClean="0"/>
          </a:p>
          <a:p>
            <a:r>
              <a:rPr lang="nl-BE" dirty="0" smtClean="0"/>
              <a:t>Other things to take into account:</a:t>
            </a:r>
          </a:p>
          <a:p>
            <a:pPr lvl="1"/>
            <a:r>
              <a:rPr lang="nl-BE" dirty="0" smtClean="0"/>
              <a:t>Results depend on:</a:t>
            </a:r>
          </a:p>
          <a:p>
            <a:pPr lvl="2"/>
            <a:r>
              <a:rPr lang="nl-BE" dirty="0" smtClean="0"/>
              <a:t>Technological choices</a:t>
            </a:r>
          </a:p>
          <a:p>
            <a:pPr lvl="2"/>
            <a:r>
              <a:rPr lang="nl-BE" dirty="0" smtClean="0"/>
              <a:t>Labour and material cost</a:t>
            </a:r>
          </a:p>
          <a:p>
            <a:pPr lvl="2"/>
            <a:r>
              <a:rPr lang="nl-BE" dirty="0" smtClean="0"/>
              <a:t>Size of the phases</a:t>
            </a:r>
          </a:p>
          <a:p>
            <a:pPr lvl="1"/>
            <a:r>
              <a:rPr lang="nl-BE" dirty="0" smtClean="0"/>
              <a:t>Cost of Capital, estimated time between phases, expected adoption… play an important role when making a decision.</a:t>
            </a:r>
          </a:p>
          <a:p>
            <a:pPr lvl="1"/>
            <a:endParaRPr lang="nl-BE" dirty="0" smtClean="0"/>
          </a:p>
          <a:p>
            <a:r>
              <a:rPr lang="nl-BE" b="1" dirty="0" smtClean="0"/>
              <a:t>Every rollout is different</a:t>
            </a:r>
            <a:r>
              <a:rPr lang="nl-BE" dirty="0" smtClean="0"/>
              <a:t>. Hence, </a:t>
            </a:r>
            <a:r>
              <a:rPr lang="nl-BE" b="1" dirty="0" smtClean="0"/>
              <a:t>planning</a:t>
            </a:r>
            <a:r>
              <a:rPr lang="nl-BE" dirty="0" smtClean="0"/>
              <a:t> needs to be done </a:t>
            </a:r>
            <a:r>
              <a:rPr lang="nl-BE" b="1" dirty="0" smtClean="0"/>
              <a:t>case by case</a:t>
            </a:r>
            <a:r>
              <a:rPr lang="nl-BE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F849-A8F5-3D42-AA0C-5DAA5D24963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21163"/>
          </a:xfrm>
        </p:spPr>
        <p:txBody>
          <a:bodyPr>
            <a:noAutofit/>
          </a:bodyPr>
          <a:lstStyle/>
          <a:p>
            <a:r>
              <a:rPr lang="nl-BE" sz="2800" dirty="0" smtClean="0"/>
              <a:t>Introduction</a:t>
            </a:r>
          </a:p>
          <a:p>
            <a:endParaRPr lang="nl-BE" sz="1100" dirty="0" smtClean="0"/>
          </a:p>
          <a:p>
            <a:r>
              <a:rPr lang="nl-BE" sz="2800" dirty="0" smtClean="0"/>
              <a:t>Planning Broadband Rollout</a:t>
            </a:r>
          </a:p>
          <a:p>
            <a:endParaRPr lang="nl-BE" sz="1100" dirty="0" smtClean="0"/>
          </a:p>
          <a:p>
            <a:r>
              <a:rPr lang="nl-BE" sz="2800" dirty="0" smtClean="0"/>
              <a:t>Case Study: How to do a Phased Rollout?</a:t>
            </a:r>
          </a:p>
          <a:p>
            <a:endParaRPr lang="nl-BE" sz="1100" dirty="0" smtClean="0"/>
          </a:p>
          <a:p>
            <a:r>
              <a:rPr lang="nl-BE" b="1" dirty="0" smtClean="0"/>
              <a:t>Conclusions</a:t>
            </a:r>
          </a:p>
          <a:p>
            <a:endParaRPr lang="nl-BE" sz="1100" dirty="0" smtClean="0"/>
          </a:p>
          <a:p>
            <a:r>
              <a:rPr lang="nl-BE" sz="2800" dirty="0" smtClean="0"/>
              <a:t>FiberPlanIT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BE" dirty="0" smtClean="0"/>
              <a:t>Increasing broadband penetration in LAC countries </a:t>
            </a:r>
            <a:r>
              <a:rPr lang="nl-BE" b="1" dirty="0" smtClean="0"/>
              <a:t>increases GDP</a:t>
            </a:r>
            <a:r>
              <a:rPr lang="nl-BE" dirty="0" smtClean="0"/>
              <a:t>, </a:t>
            </a:r>
            <a:r>
              <a:rPr lang="nl-BE" b="1" dirty="0" smtClean="0"/>
              <a:t>productivity</a:t>
            </a:r>
            <a:r>
              <a:rPr lang="nl-BE" dirty="0" smtClean="0"/>
              <a:t> and creates </a:t>
            </a:r>
            <a:r>
              <a:rPr lang="nl-BE" b="1" dirty="0" smtClean="0"/>
              <a:t>new jobs</a:t>
            </a:r>
          </a:p>
          <a:p>
            <a:endParaRPr lang="nl-BE" dirty="0" smtClean="0"/>
          </a:p>
          <a:p>
            <a:r>
              <a:rPr lang="nl-BE" b="1" dirty="0" smtClean="0"/>
              <a:t>Roll out</a:t>
            </a:r>
            <a:r>
              <a:rPr lang="nl-BE" dirty="0" smtClean="0"/>
              <a:t> broadband networks </a:t>
            </a:r>
            <a:r>
              <a:rPr lang="nl-BE" b="1" dirty="0" smtClean="0"/>
              <a:t>in phases </a:t>
            </a:r>
            <a:r>
              <a:rPr lang="nl-BE" dirty="0" smtClean="0"/>
              <a:t>to </a:t>
            </a:r>
            <a:r>
              <a:rPr lang="nl-BE" b="1" dirty="0" smtClean="0"/>
              <a:t>increase ROI</a:t>
            </a:r>
          </a:p>
          <a:p>
            <a:endParaRPr lang="nl-BE" dirty="0" smtClean="0"/>
          </a:p>
          <a:p>
            <a:r>
              <a:rPr lang="nl-BE" b="1" dirty="0" smtClean="0"/>
              <a:t>Smart planning</a:t>
            </a:r>
            <a:r>
              <a:rPr lang="nl-BE" dirty="0" smtClean="0"/>
              <a:t> of the network rollout can </a:t>
            </a:r>
            <a:r>
              <a:rPr lang="nl-BE" b="1" dirty="0" smtClean="0"/>
              <a:t>reduce CAPEX</a:t>
            </a:r>
            <a:r>
              <a:rPr lang="nl-BE" dirty="0" smtClean="0"/>
              <a:t>. </a:t>
            </a:r>
          </a:p>
          <a:p>
            <a:endParaRPr lang="nl-BE" dirty="0" smtClean="0"/>
          </a:p>
          <a:p>
            <a:r>
              <a:rPr lang="nl-BE" b="1" dirty="0" smtClean="0"/>
              <a:t>Every rollout is different</a:t>
            </a:r>
            <a:r>
              <a:rPr lang="nl-BE" dirty="0" smtClean="0"/>
              <a:t>. Hence, </a:t>
            </a:r>
            <a:r>
              <a:rPr lang="nl-BE" b="1" dirty="0" smtClean="0"/>
              <a:t>planning</a:t>
            </a:r>
            <a:r>
              <a:rPr lang="nl-BE" dirty="0" smtClean="0"/>
              <a:t> needs to be done </a:t>
            </a:r>
            <a:r>
              <a:rPr lang="nl-BE" b="1" dirty="0" smtClean="0"/>
              <a:t>case by case</a:t>
            </a:r>
            <a:r>
              <a:rPr lang="nl-BE" dirty="0" smtClean="0"/>
              <a:t>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Outline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21163"/>
          </a:xfrm>
        </p:spPr>
        <p:txBody>
          <a:bodyPr>
            <a:noAutofit/>
          </a:bodyPr>
          <a:lstStyle/>
          <a:p>
            <a:r>
              <a:rPr lang="nl-BE" sz="2800" dirty="0" smtClean="0"/>
              <a:t>Introduction</a:t>
            </a:r>
          </a:p>
          <a:p>
            <a:endParaRPr lang="nl-BE" sz="1100" dirty="0" smtClean="0"/>
          </a:p>
          <a:p>
            <a:r>
              <a:rPr lang="nl-BE" sz="2800" dirty="0" smtClean="0"/>
              <a:t>Planning Broadband Rollout</a:t>
            </a:r>
          </a:p>
          <a:p>
            <a:endParaRPr lang="nl-BE" sz="1100" dirty="0" smtClean="0"/>
          </a:p>
          <a:p>
            <a:r>
              <a:rPr lang="nl-BE" sz="2800" dirty="0" smtClean="0"/>
              <a:t>Case Study: How to do a Phased Rollout?</a:t>
            </a:r>
          </a:p>
          <a:p>
            <a:endParaRPr lang="nl-BE" sz="1100" dirty="0" smtClean="0"/>
          </a:p>
          <a:p>
            <a:r>
              <a:rPr lang="nl-BE" sz="2800" dirty="0" smtClean="0"/>
              <a:t>Conclusions</a:t>
            </a:r>
          </a:p>
          <a:p>
            <a:endParaRPr lang="nl-BE" sz="1100" dirty="0" smtClean="0"/>
          </a:p>
          <a:p>
            <a:r>
              <a:rPr lang="nl-BE" b="1" dirty="0" smtClean="0"/>
              <a:t>FiberPlanIT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What is FiberPlanIT?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800" dirty="0" smtClean="0"/>
              <a:t>GIS-based </a:t>
            </a:r>
            <a:r>
              <a:rPr lang="en-US" sz="2800" dirty="0" err="1" smtClean="0"/>
              <a:t>Optimisation</a:t>
            </a:r>
            <a:r>
              <a:rPr lang="en-US" sz="2800" dirty="0" smtClean="0"/>
              <a:t> Engine for </a:t>
            </a:r>
            <a:r>
              <a:rPr lang="en-US" sz="2800" dirty="0" err="1" smtClean="0"/>
              <a:t>FTTx</a:t>
            </a:r>
            <a:r>
              <a:rPr lang="en-US" sz="2800" dirty="0" smtClean="0"/>
              <a:t> Networks</a:t>
            </a:r>
            <a:endParaRPr lang="nl-BE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F849-A8F5-3D42-AA0C-5DAA5D24963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14400" y="2286000"/>
            <a:ext cx="7372350" cy="3694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FiberPlanIT Output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F849-A8F5-3D42-AA0C-5DAA5D24963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6498"/>
          <a:stretch>
            <a:fillRect/>
          </a:stretch>
        </p:blipFill>
        <p:spPr bwMode="auto">
          <a:xfrm>
            <a:off x="158339" y="1752600"/>
            <a:ext cx="5785261" cy="4191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2914" y="1676400"/>
            <a:ext cx="4282486" cy="3662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38694" t="35739" r="27108" b="12514"/>
          <a:stretch/>
        </p:blipFill>
        <p:spPr bwMode="auto">
          <a:xfrm>
            <a:off x="5943600" y="4267200"/>
            <a:ext cx="2592795" cy="1868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 smtClean="0"/>
              <a:t>Comsof NV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sz="2800" dirty="0" smtClean="0"/>
              <a:t>Ghent – Belgium</a:t>
            </a:r>
          </a:p>
          <a:p>
            <a:pPr>
              <a:buNone/>
            </a:pPr>
            <a:endParaRPr lang="nl-BE" sz="2800" dirty="0" smtClean="0"/>
          </a:p>
          <a:p>
            <a:pPr>
              <a:buNone/>
            </a:pPr>
            <a:endParaRPr lang="en-US" sz="2800" dirty="0"/>
          </a:p>
        </p:txBody>
      </p:sp>
      <p:grpSp>
        <p:nvGrpSpPr>
          <p:cNvPr id="104" name="Group 132"/>
          <p:cNvGrpSpPr>
            <a:grpSpLocks/>
          </p:cNvGrpSpPr>
          <p:nvPr/>
        </p:nvGrpSpPr>
        <p:grpSpPr bwMode="auto">
          <a:xfrm>
            <a:off x="2987824" y="188640"/>
            <a:ext cx="5904656" cy="6120680"/>
            <a:chOff x="1730" y="-8"/>
            <a:chExt cx="4078" cy="4280"/>
          </a:xfrm>
        </p:grpSpPr>
        <p:sp>
          <p:nvSpPr>
            <p:cNvPr id="105" name="Freeform 5"/>
            <p:cNvSpPr>
              <a:spLocks/>
            </p:cNvSpPr>
            <p:nvPr/>
          </p:nvSpPr>
          <p:spPr bwMode="auto">
            <a:xfrm>
              <a:off x="1890" y="3232"/>
              <a:ext cx="1205" cy="952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1019 w 1205"/>
                <a:gd name="T109" fmla="*/ 440 h 952"/>
                <a:gd name="T110" fmla="*/ 1196 w 1205"/>
                <a:gd name="T111" fmla="*/ 376 h 952"/>
                <a:gd name="T112" fmla="*/ 1205 w 1205"/>
                <a:gd name="T113" fmla="*/ 368 h 952"/>
                <a:gd name="T114" fmla="*/ 1180 w 1205"/>
                <a:gd name="T115" fmla="*/ 352 h 9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05"/>
                <a:gd name="T175" fmla="*/ 0 h 952"/>
                <a:gd name="T176" fmla="*/ 1205 w 1205"/>
                <a:gd name="T177" fmla="*/ 952 h 95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06" name="Freeform 6"/>
            <p:cNvSpPr>
              <a:spLocks/>
            </p:cNvSpPr>
            <p:nvPr/>
          </p:nvSpPr>
          <p:spPr bwMode="auto">
            <a:xfrm>
              <a:off x="1730" y="3408"/>
              <a:ext cx="421" cy="616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77 w 421"/>
                <a:gd name="T39" fmla="*/ 544 h 616"/>
                <a:gd name="T40" fmla="*/ 244 w 421"/>
                <a:gd name="T41" fmla="*/ 496 h 616"/>
                <a:gd name="T42" fmla="*/ 227 w 421"/>
                <a:gd name="T43" fmla="*/ 480 h 616"/>
                <a:gd name="T44" fmla="*/ 227 w 421"/>
                <a:gd name="T45" fmla="*/ 432 h 616"/>
                <a:gd name="T46" fmla="*/ 261 w 421"/>
                <a:gd name="T47" fmla="*/ 408 h 616"/>
                <a:gd name="T48" fmla="*/ 269 w 421"/>
                <a:gd name="T49" fmla="*/ 392 h 616"/>
                <a:gd name="T50" fmla="*/ 236 w 421"/>
                <a:gd name="T51" fmla="*/ 312 h 616"/>
                <a:gd name="T52" fmla="*/ 286 w 421"/>
                <a:gd name="T53" fmla="*/ 304 h 616"/>
                <a:gd name="T54" fmla="*/ 303 w 421"/>
                <a:gd name="T55" fmla="*/ 256 h 616"/>
                <a:gd name="T56" fmla="*/ 320 w 421"/>
                <a:gd name="T57" fmla="*/ 248 h 616"/>
                <a:gd name="T58" fmla="*/ 337 w 421"/>
                <a:gd name="T59" fmla="*/ 192 h 616"/>
                <a:gd name="T60" fmla="*/ 362 w 421"/>
                <a:gd name="T61" fmla="*/ 152 h 616"/>
                <a:gd name="T62" fmla="*/ 421 w 421"/>
                <a:gd name="T63" fmla="*/ 120 h 616"/>
                <a:gd name="T64" fmla="*/ 413 w 421"/>
                <a:gd name="T65" fmla="*/ 96 h 6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1"/>
                <a:gd name="T100" fmla="*/ 0 h 616"/>
                <a:gd name="T101" fmla="*/ 421 w 421"/>
                <a:gd name="T102" fmla="*/ 616 h 6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07" name="Freeform 7"/>
            <p:cNvSpPr>
              <a:spLocks/>
            </p:cNvSpPr>
            <p:nvPr/>
          </p:nvSpPr>
          <p:spPr bwMode="auto">
            <a:xfrm>
              <a:off x="1890" y="3232"/>
              <a:ext cx="1205" cy="952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944 w 1205"/>
                <a:gd name="T109" fmla="*/ 472 h 952"/>
                <a:gd name="T110" fmla="*/ 1019 w 1205"/>
                <a:gd name="T111" fmla="*/ 440 h 952"/>
                <a:gd name="T112" fmla="*/ 1196 w 1205"/>
                <a:gd name="T113" fmla="*/ 376 h 952"/>
                <a:gd name="T114" fmla="*/ 1205 w 1205"/>
                <a:gd name="T115" fmla="*/ 368 h 952"/>
                <a:gd name="T116" fmla="*/ 1205 w 1205"/>
                <a:gd name="T117" fmla="*/ 344 h 9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05"/>
                <a:gd name="T178" fmla="*/ 0 h 952"/>
                <a:gd name="T179" fmla="*/ 1205 w 1205"/>
                <a:gd name="T180" fmla="*/ 952 h 9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08" name="Freeform 8"/>
            <p:cNvSpPr>
              <a:spLocks/>
            </p:cNvSpPr>
            <p:nvPr/>
          </p:nvSpPr>
          <p:spPr bwMode="auto">
            <a:xfrm>
              <a:off x="1730" y="3408"/>
              <a:ext cx="421" cy="616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68 w 421"/>
                <a:gd name="T39" fmla="*/ 576 h 616"/>
                <a:gd name="T40" fmla="*/ 219 w 421"/>
                <a:gd name="T41" fmla="*/ 520 h 616"/>
                <a:gd name="T42" fmla="*/ 236 w 421"/>
                <a:gd name="T43" fmla="*/ 496 h 616"/>
                <a:gd name="T44" fmla="*/ 219 w 421"/>
                <a:gd name="T45" fmla="*/ 456 h 616"/>
                <a:gd name="T46" fmla="*/ 236 w 421"/>
                <a:gd name="T47" fmla="*/ 416 h 616"/>
                <a:gd name="T48" fmla="*/ 269 w 421"/>
                <a:gd name="T49" fmla="*/ 400 h 616"/>
                <a:gd name="T50" fmla="*/ 253 w 421"/>
                <a:gd name="T51" fmla="*/ 376 h 616"/>
                <a:gd name="T52" fmla="*/ 261 w 421"/>
                <a:gd name="T53" fmla="*/ 312 h 616"/>
                <a:gd name="T54" fmla="*/ 303 w 421"/>
                <a:gd name="T55" fmla="*/ 288 h 616"/>
                <a:gd name="T56" fmla="*/ 312 w 421"/>
                <a:gd name="T57" fmla="*/ 256 h 616"/>
                <a:gd name="T58" fmla="*/ 320 w 421"/>
                <a:gd name="T59" fmla="*/ 224 h 616"/>
                <a:gd name="T60" fmla="*/ 328 w 421"/>
                <a:gd name="T61" fmla="*/ 168 h 616"/>
                <a:gd name="T62" fmla="*/ 387 w 421"/>
                <a:gd name="T63" fmla="*/ 136 h 616"/>
                <a:gd name="T64" fmla="*/ 421 w 421"/>
                <a:gd name="T65" fmla="*/ 112 h 616"/>
                <a:gd name="T66" fmla="*/ 413 w 421"/>
                <a:gd name="T67" fmla="*/ 96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1"/>
                <a:gd name="T103" fmla="*/ 0 h 616"/>
                <a:gd name="T104" fmla="*/ 421 w 421"/>
                <a:gd name="T105" fmla="*/ 616 h 6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09" name="Freeform 9"/>
            <p:cNvSpPr>
              <a:spLocks/>
            </p:cNvSpPr>
            <p:nvPr/>
          </p:nvSpPr>
          <p:spPr bwMode="auto">
            <a:xfrm>
              <a:off x="2117" y="1888"/>
              <a:ext cx="396" cy="408"/>
            </a:xfrm>
            <a:custGeom>
              <a:avLst/>
              <a:gdLst>
                <a:gd name="T0" fmla="*/ 363 w 396"/>
                <a:gd name="T1" fmla="*/ 160 h 408"/>
                <a:gd name="T2" fmla="*/ 354 w 396"/>
                <a:gd name="T3" fmla="*/ 136 h 408"/>
                <a:gd name="T4" fmla="*/ 329 w 396"/>
                <a:gd name="T5" fmla="*/ 120 h 408"/>
                <a:gd name="T6" fmla="*/ 295 w 396"/>
                <a:gd name="T7" fmla="*/ 144 h 408"/>
                <a:gd name="T8" fmla="*/ 262 w 396"/>
                <a:gd name="T9" fmla="*/ 96 h 408"/>
                <a:gd name="T10" fmla="*/ 278 w 396"/>
                <a:gd name="T11" fmla="*/ 80 h 408"/>
                <a:gd name="T12" fmla="*/ 278 w 396"/>
                <a:gd name="T13" fmla="*/ 64 h 408"/>
                <a:gd name="T14" fmla="*/ 312 w 396"/>
                <a:gd name="T15" fmla="*/ 64 h 408"/>
                <a:gd name="T16" fmla="*/ 321 w 396"/>
                <a:gd name="T17" fmla="*/ 48 h 408"/>
                <a:gd name="T18" fmla="*/ 329 w 396"/>
                <a:gd name="T19" fmla="*/ 32 h 408"/>
                <a:gd name="T20" fmla="*/ 346 w 396"/>
                <a:gd name="T21" fmla="*/ 24 h 408"/>
                <a:gd name="T22" fmla="*/ 354 w 396"/>
                <a:gd name="T23" fmla="*/ 0 h 408"/>
                <a:gd name="T24" fmla="*/ 329 w 396"/>
                <a:gd name="T25" fmla="*/ 0 h 408"/>
                <a:gd name="T26" fmla="*/ 304 w 396"/>
                <a:gd name="T27" fmla="*/ 8 h 408"/>
                <a:gd name="T28" fmla="*/ 262 w 396"/>
                <a:gd name="T29" fmla="*/ 8 h 408"/>
                <a:gd name="T30" fmla="*/ 253 w 396"/>
                <a:gd name="T31" fmla="*/ 32 h 408"/>
                <a:gd name="T32" fmla="*/ 219 w 396"/>
                <a:gd name="T33" fmla="*/ 56 h 408"/>
                <a:gd name="T34" fmla="*/ 219 w 396"/>
                <a:gd name="T35" fmla="*/ 80 h 408"/>
                <a:gd name="T36" fmla="*/ 186 w 396"/>
                <a:gd name="T37" fmla="*/ 96 h 408"/>
                <a:gd name="T38" fmla="*/ 127 w 396"/>
                <a:gd name="T39" fmla="*/ 72 h 408"/>
                <a:gd name="T40" fmla="*/ 93 w 396"/>
                <a:gd name="T41" fmla="*/ 104 h 408"/>
                <a:gd name="T42" fmla="*/ 110 w 396"/>
                <a:gd name="T43" fmla="*/ 136 h 408"/>
                <a:gd name="T44" fmla="*/ 76 w 396"/>
                <a:gd name="T45" fmla="*/ 160 h 408"/>
                <a:gd name="T46" fmla="*/ 110 w 396"/>
                <a:gd name="T47" fmla="*/ 192 h 408"/>
                <a:gd name="T48" fmla="*/ 152 w 396"/>
                <a:gd name="T49" fmla="*/ 208 h 408"/>
                <a:gd name="T50" fmla="*/ 144 w 396"/>
                <a:gd name="T51" fmla="*/ 224 h 408"/>
                <a:gd name="T52" fmla="*/ 118 w 396"/>
                <a:gd name="T53" fmla="*/ 224 h 408"/>
                <a:gd name="T54" fmla="*/ 102 w 396"/>
                <a:gd name="T55" fmla="*/ 256 h 408"/>
                <a:gd name="T56" fmla="*/ 51 w 396"/>
                <a:gd name="T57" fmla="*/ 272 h 408"/>
                <a:gd name="T58" fmla="*/ 51 w 396"/>
                <a:gd name="T59" fmla="*/ 304 h 408"/>
                <a:gd name="T60" fmla="*/ 9 w 396"/>
                <a:gd name="T61" fmla="*/ 312 h 408"/>
                <a:gd name="T62" fmla="*/ 26 w 396"/>
                <a:gd name="T63" fmla="*/ 328 h 408"/>
                <a:gd name="T64" fmla="*/ 0 w 396"/>
                <a:gd name="T65" fmla="*/ 368 h 408"/>
                <a:gd name="T66" fmla="*/ 26 w 396"/>
                <a:gd name="T67" fmla="*/ 376 h 408"/>
                <a:gd name="T68" fmla="*/ 26 w 396"/>
                <a:gd name="T69" fmla="*/ 400 h 408"/>
                <a:gd name="T70" fmla="*/ 59 w 396"/>
                <a:gd name="T71" fmla="*/ 408 h 408"/>
                <a:gd name="T72" fmla="*/ 160 w 396"/>
                <a:gd name="T73" fmla="*/ 408 h 408"/>
                <a:gd name="T74" fmla="*/ 228 w 396"/>
                <a:gd name="T75" fmla="*/ 376 h 408"/>
                <a:gd name="T76" fmla="*/ 287 w 396"/>
                <a:gd name="T77" fmla="*/ 376 h 408"/>
                <a:gd name="T78" fmla="*/ 329 w 396"/>
                <a:gd name="T79" fmla="*/ 392 h 408"/>
                <a:gd name="T80" fmla="*/ 329 w 396"/>
                <a:gd name="T81" fmla="*/ 360 h 408"/>
                <a:gd name="T82" fmla="*/ 354 w 396"/>
                <a:gd name="T83" fmla="*/ 328 h 408"/>
                <a:gd name="T84" fmla="*/ 371 w 396"/>
                <a:gd name="T85" fmla="*/ 304 h 408"/>
                <a:gd name="T86" fmla="*/ 388 w 396"/>
                <a:gd name="T87" fmla="*/ 232 h 408"/>
                <a:gd name="T88" fmla="*/ 380 w 396"/>
                <a:gd name="T89" fmla="*/ 208 h 408"/>
                <a:gd name="T90" fmla="*/ 371 w 396"/>
                <a:gd name="T91" fmla="*/ 176 h 408"/>
                <a:gd name="T92" fmla="*/ 396 w 396"/>
                <a:gd name="T93" fmla="*/ 168 h 408"/>
                <a:gd name="T94" fmla="*/ 380 w 396"/>
                <a:gd name="T95" fmla="*/ 160 h 408"/>
                <a:gd name="T96" fmla="*/ 363 w 396"/>
                <a:gd name="T97" fmla="*/ 160 h 4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6"/>
                <a:gd name="T148" fmla="*/ 0 h 408"/>
                <a:gd name="T149" fmla="*/ 396 w 396"/>
                <a:gd name="T150" fmla="*/ 408 h 4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6" h="408">
                  <a:moveTo>
                    <a:pt x="363" y="160"/>
                  </a:moveTo>
                  <a:lnTo>
                    <a:pt x="354" y="136"/>
                  </a:lnTo>
                  <a:lnTo>
                    <a:pt x="329" y="120"/>
                  </a:lnTo>
                  <a:lnTo>
                    <a:pt x="295" y="144"/>
                  </a:lnTo>
                  <a:lnTo>
                    <a:pt x="262" y="96"/>
                  </a:lnTo>
                  <a:lnTo>
                    <a:pt x="278" y="80"/>
                  </a:lnTo>
                  <a:lnTo>
                    <a:pt x="278" y="64"/>
                  </a:lnTo>
                  <a:lnTo>
                    <a:pt x="312" y="64"/>
                  </a:lnTo>
                  <a:lnTo>
                    <a:pt x="321" y="48"/>
                  </a:lnTo>
                  <a:lnTo>
                    <a:pt x="329" y="32"/>
                  </a:lnTo>
                  <a:lnTo>
                    <a:pt x="346" y="24"/>
                  </a:lnTo>
                  <a:lnTo>
                    <a:pt x="354" y="0"/>
                  </a:lnTo>
                  <a:lnTo>
                    <a:pt x="329" y="0"/>
                  </a:lnTo>
                  <a:lnTo>
                    <a:pt x="304" y="8"/>
                  </a:lnTo>
                  <a:lnTo>
                    <a:pt x="262" y="8"/>
                  </a:lnTo>
                  <a:lnTo>
                    <a:pt x="253" y="32"/>
                  </a:lnTo>
                  <a:lnTo>
                    <a:pt x="219" y="56"/>
                  </a:lnTo>
                  <a:lnTo>
                    <a:pt x="219" y="80"/>
                  </a:lnTo>
                  <a:lnTo>
                    <a:pt x="186" y="96"/>
                  </a:lnTo>
                  <a:lnTo>
                    <a:pt x="127" y="72"/>
                  </a:lnTo>
                  <a:lnTo>
                    <a:pt x="93" y="104"/>
                  </a:lnTo>
                  <a:lnTo>
                    <a:pt x="110" y="136"/>
                  </a:lnTo>
                  <a:lnTo>
                    <a:pt x="76" y="160"/>
                  </a:lnTo>
                  <a:lnTo>
                    <a:pt x="110" y="192"/>
                  </a:lnTo>
                  <a:lnTo>
                    <a:pt x="152" y="208"/>
                  </a:lnTo>
                  <a:lnTo>
                    <a:pt x="144" y="224"/>
                  </a:lnTo>
                  <a:lnTo>
                    <a:pt x="118" y="224"/>
                  </a:lnTo>
                  <a:lnTo>
                    <a:pt x="102" y="256"/>
                  </a:lnTo>
                  <a:lnTo>
                    <a:pt x="51" y="272"/>
                  </a:lnTo>
                  <a:lnTo>
                    <a:pt x="51" y="304"/>
                  </a:lnTo>
                  <a:lnTo>
                    <a:pt x="9" y="312"/>
                  </a:lnTo>
                  <a:lnTo>
                    <a:pt x="26" y="328"/>
                  </a:lnTo>
                  <a:lnTo>
                    <a:pt x="0" y="368"/>
                  </a:lnTo>
                  <a:lnTo>
                    <a:pt x="26" y="376"/>
                  </a:lnTo>
                  <a:lnTo>
                    <a:pt x="26" y="400"/>
                  </a:lnTo>
                  <a:lnTo>
                    <a:pt x="59" y="408"/>
                  </a:lnTo>
                  <a:lnTo>
                    <a:pt x="160" y="408"/>
                  </a:lnTo>
                  <a:lnTo>
                    <a:pt x="228" y="376"/>
                  </a:lnTo>
                  <a:lnTo>
                    <a:pt x="287" y="376"/>
                  </a:lnTo>
                  <a:lnTo>
                    <a:pt x="329" y="392"/>
                  </a:lnTo>
                  <a:lnTo>
                    <a:pt x="329" y="360"/>
                  </a:lnTo>
                  <a:lnTo>
                    <a:pt x="354" y="328"/>
                  </a:lnTo>
                  <a:lnTo>
                    <a:pt x="371" y="304"/>
                  </a:lnTo>
                  <a:lnTo>
                    <a:pt x="388" y="232"/>
                  </a:lnTo>
                  <a:lnTo>
                    <a:pt x="380" y="208"/>
                  </a:lnTo>
                  <a:lnTo>
                    <a:pt x="371" y="176"/>
                  </a:lnTo>
                  <a:lnTo>
                    <a:pt x="396" y="168"/>
                  </a:lnTo>
                  <a:lnTo>
                    <a:pt x="380" y="160"/>
                  </a:lnTo>
                  <a:lnTo>
                    <a:pt x="363" y="160"/>
                  </a:lnTo>
                  <a:close/>
                </a:path>
              </a:pathLst>
            </a:custGeom>
            <a:solidFill>
              <a:srgbClr val="00A0C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10" name="Freeform 10"/>
            <p:cNvSpPr>
              <a:spLocks/>
            </p:cNvSpPr>
            <p:nvPr/>
          </p:nvSpPr>
          <p:spPr bwMode="auto">
            <a:xfrm>
              <a:off x="2379" y="1912"/>
              <a:ext cx="202" cy="144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68 w 202"/>
                <a:gd name="T45" fmla="*/ 128 h 144"/>
                <a:gd name="T46" fmla="*/ 193 w 202"/>
                <a:gd name="T47" fmla="*/ 120 h 144"/>
                <a:gd name="T48" fmla="*/ 202 w 202"/>
                <a:gd name="T49" fmla="*/ 88 h 144"/>
                <a:gd name="T50" fmla="*/ 185 w 202"/>
                <a:gd name="T51" fmla="*/ 72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2"/>
                <a:gd name="T79" fmla="*/ 0 h 144"/>
                <a:gd name="T80" fmla="*/ 202 w 202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11" name="Freeform 11"/>
            <p:cNvSpPr>
              <a:spLocks/>
            </p:cNvSpPr>
            <p:nvPr/>
          </p:nvSpPr>
          <p:spPr bwMode="auto">
            <a:xfrm>
              <a:off x="2429" y="1536"/>
              <a:ext cx="666" cy="1016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6"/>
                <a:gd name="T145" fmla="*/ 0 h 1016"/>
                <a:gd name="T146" fmla="*/ 666 w 666"/>
                <a:gd name="T147" fmla="*/ 1016 h 10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12" name="Freeform 12"/>
            <p:cNvSpPr>
              <a:spLocks/>
            </p:cNvSpPr>
            <p:nvPr/>
          </p:nvSpPr>
          <p:spPr bwMode="auto">
            <a:xfrm>
              <a:off x="2379" y="1912"/>
              <a:ext cx="202" cy="144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43 w 202"/>
                <a:gd name="T45" fmla="*/ 144 h 144"/>
                <a:gd name="T46" fmla="*/ 168 w 202"/>
                <a:gd name="T47" fmla="*/ 128 h 144"/>
                <a:gd name="T48" fmla="*/ 193 w 202"/>
                <a:gd name="T49" fmla="*/ 120 h 144"/>
                <a:gd name="T50" fmla="*/ 202 w 202"/>
                <a:gd name="T51" fmla="*/ 88 h 144"/>
                <a:gd name="T52" fmla="*/ 185 w 202"/>
                <a:gd name="T53" fmla="*/ 72 h 1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2"/>
                <a:gd name="T82" fmla="*/ 0 h 144"/>
                <a:gd name="T83" fmla="*/ 202 w 202"/>
                <a:gd name="T84" fmla="*/ 144 h 14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13" name="Freeform 13"/>
            <p:cNvSpPr>
              <a:spLocks/>
            </p:cNvSpPr>
            <p:nvPr/>
          </p:nvSpPr>
          <p:spPr bwMode="auto">
            <a:xfrm>
              <a:off x="2429" y="1536"/>
              <a:ext cx="666" cy="1016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6"/>
                <a:gd name="T145" fmla="*/ 0 h 1016"/>
                <a:gd name="T146" fmla="*/ 666 w 666"/>
                <a:gd name="T147" fmla="*/ 1016 h 10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14" name="Freeform 14"/>
            <p:cNvSpPr>
              <a:spLocks/>
            </p:cNvSpPr>
            <p:nvPr/>
          </p:nvSpPr>
          <p:spPr bwMode="auto">
            <a:xfrm>
              <a:off x="1814" y="720"/>
              <a:ext cx="590" cy="424"/>
            </a:xfrm>
            <a:custGeom>
              <a:avLst/>
              <a:gdLst>
                <a:gd name="T0" fmla="*/ 101 w 590"/>
                <a:gd name="T1" fmla="*/ 320 h 424"/>
                <a:gd name="T2" fmla="*/ 135 w 590"/>
                <a:gd name="T3" fmla="*/ 384 h 424"/>
                <a:gd name="T4" fmla="*/ 202 w 590"/>
                <a:gd name="T5" fmla="*/ 424 h 424"/>
                <a:gd name="T6" fmla="*/ 253 w 590"/>
                <a:gd name="T7" fmla="*/ 424 h 424"/>
                <a:gd name="T8" fmla="*/ 287 w 590"/>
                <a:gd name="T9" fmla="*/ 416 h 424"/>
                <a:gd name="T10" fmla="*/ 346 w 590"/>
                <a:gd name="T11" fmla="*/ 424 h 424"/>
                <a:gd name="T12" fmla="*/ 430 w 590"/>
                <a:gd name="T13" fmla="*/ 392 h 424"/>
                <a:gd name="T14" fmla="*/ 463 w 590"/>
                <a:gd name="T15" fmla="*/ 400 h 424"/>
                <a:gd name="T16" fmla="*/ 506 w 590"/>
                <a:gd name="T17" fmla="*/ 376 h 424"/>
                <a:gd name="T18" fmla="*/ 556 w 590"/>
                <a:gd name="T19" fmla="*/ 352 h 424"/>
                <a:gd name="T20" fmla="*/ 590 w 590"/>
                <a:gd name="T21" fmla="*/ 272 h 424"/>
                <a:gd name="T22" fmla="*/ 565 w 590"/>
                <a:gd name="T23" fmla="*/ 256 h 424"/>
                <a:gd name="T24" fmla="*/ 556 w 590"/>
                <a:gd name="T25" fmla="*/ 224 h 424"/>
                <a:gd name="T26" fmla="*/ 565 w 590"/>
                <a:gd name="T27" fmla="*/ 192 h 424"/>
                <a:gd name="T28" fmla="*/ 573 w 590"/>
                <a:gd name="T29" fmla="*/ 160 h 424"/>
                <a:gd name="T30" fmla="*/ 531 w 590"/>
                <a:gd name="T31" fmla="*/ 160 h 424"/>
                <a:gd name="T32" fmla="*/ 506 w 590"/>
                <a:gd name="T33" fmla="*/ 120 h 424"/>
                <a:gd name="T34" fmla="*/ 480 w 590"/>
                <a:gd name="T35" fmla="*/ 144 h 424"/>
                <a:gd name="T36" fmla="*/ 472 w 590"/>
                <a:gd name="T37" fmla="*/ 160 h 424"/>
                <a:gd name="T38" fmla="*/ 447 w 590"/>
                <a:gd name="T39" fmla="*/ 152 h 424"/>
                <a:gd name="T40" fmla="*/ 413 w 590"/>
                <a:gd name="T41" fmla="*/ 160 h 424"/>
                <a:gd name="T42" fmla="*/ 405 w 590"/>
                <a:gd name="T43" fmla="*/ 128 h 424"/>
                <a:gd name="T44" fmla="*/ 379 w 590"/>
                <a:gd name="T45" fmla="*/ 128 h 424"/>
                <a:gd name="T46" fmla="*/ 371 w 590"/>
                <a:gd name="T47" fmla="*/ 152 h 424"/>
                <a:gd name="T48" fmla="*/ 354 w 590"/>
                <a:gd name="T49" fmla="*/ 112 h 424"/>
                <a:gd name="T50" fmla="*/ 312 w 590"/>
                <a:gd name="T51" fmla="*/ 120 h 424"/>
                <a:gd name="T52" fmla="*/ 295 w 590"/>
                <a:gd name="T53" fmla="*/ 144 h 424"/>
                <a:gd name="T54" fmla="*/ 278 w 590"/>
                <a:gd name="T55" fmla="*/ 144 h 424"/>
                <a:gd name="T56" fmla="*/ 270 w 590"/>
                <a:gd name="T57" fmla="*/ 88 h 424"/>
                <a:gd name="T58" fmla="*/ 253 w 590"/>
                <a:gd name="T59" fmla="*/ 96 h 424"/>
                <a:gd name="T60" fmla="*/ 244 w 590"/>
                <a:gd name="T61" fmla="*/ 152 h 424"/>
                <a:gd name="T62" fmla="*/ 228 w 590"/>
                <a:gd name="T63" fmla="*/ 152 h 424"/>
                <a:gd name="T64" fmla="*/ 219 w 590"/>
                <a:gd name="T65" fmla="*/ 128 h 424"/>
                <a:gd name="T66" fmla="*/ 177 w 590"/>
                <a:gd name="T67" fmla="*/ 160 h 424"/>
                <a:gd name="T68" fmla="*/ 185 w 590"/>
                <a:gd name="T69" fmla="*/ 112 h 424"/>
                <a:gd name="T70" fmla="*/ 211 w 590"/>
                <a:gd name="T71" fmla="*/ 88 h 424"/>
                <a:gd name="T72" fmla="*/ 185 w 590"/>
                <a:gd name="T73" fmla="*/ 16 h 424"/>
                <a:gd name="T74" fmla="*/ 143 w 590"/>
                <a:gd name="T75" fmla="*/ 0 h 424"/>
                <a:gd name="T76" fmla="*/ 152 w 590"/>
                <a:gd name="T77" fmla="*/ 64 h 424"/>
                <a:gd name="T78" fmla="*/ 118 w 590"/>
                <a:gd name="T79" fmla="*/ 16 h 424"/>
                <a:gd name="T80" fmla="*/ 93 w 590"/>
                <a:gd name="T81" fmla="*/ 32 h 424"/>
                <a:gd name="T82" fmla="*/ 76 w 590"/>
                <a:gd name="T83" fmla="*/ 48 h 424"/>
                <a:gd name="T84" fmla="*/ 93 w 590"/>
                <a:gd name="T85" fmla="*/ 64 h 424"/>
                <a:gd name="T86" fmla="*/ 59 w 590"/>
                <a:gd name="T87" fmla="*/ 48 h 424"/>
                <a:gd name="T88" fmla="*/ 51 w 590"/>
                <a:gd name="T89" fmla="*/ 64 h 424"/>
                <a:gd name="T90" fmla="*/ 25 w 590"/>
                <a:gd name="T91" fmla="*/ 64 h 424"/>
                <a:gd name="T92" fmla="*/ 42 w 590"/>
                <a:gd name="T93" fmla="*/ 88 h 424"/>
                <a:gd name="T94" fmla="*/ 101 w 590"/>
                <a:gd name="T95" fmla="*/ 96 h 424"/>
                <a:gd name="T96" fmla="*/ 143 w 590"/>
                <a:gd name="T97" fmla="*/ 128 h 424"/>
                <a:gd name="T98" fmla="*/ 110 w 590"/>
                <a:gd name="T99" fmla="*/ 144 h 424"/>
                <a:gd name="T100" fmla="*/ 126 w 590"/>
                <a:gd name="T101" fmla="*/ 160 h 424"/>
                <a:gd name="T102" fmla="*/ 143 w 590"/>
                <a:gd name="T103" fmla="*/ 176 h 424"/>
                <a:gd name="T104" fmla="*/ 126 w 590"/>
                <a:gd name="T105" fmla="*/ 184 h 424"/>
                <a:gd name="T106" fmla="*/ 8 w 590"/>
                <a:gd name="T107" fmla="*/ 144 h 424"/>
                <a:gd name="T108" fmla="*/ 0 w 590"/>
                <a:gd name="T109" fmla="*/ 168 h 424"/>
                <a:gd name="T110" fmla="*/ 93 w 590"/>
                <a:gd name="T111" fmla="*/ 192 h 424"/>
                <a:gd name="T112" fmla="*/ 84 w 590"/>
                <a:gd name="T113" fmla="*/ 216 h 424"/>
                <a:gd name="T114" fmla="*/ 84 w 590"/>
                <a:gd name="T115" fmla="*/ 256 h 424"/>
                <a:gd name="T116" fmla="*/ 67 w 590"/>
                <a:gd name="T117" fmla="*/ 280 h 424"/>
                <a:gd name="T118" fmla="*/ 34 w 590"/>
                <a:gd name="T119" fmla="*/ 280 h 424"/>
                <a:gd name="T120" fmla="*/ 17 w 590"/>
                <a:gd name="T121" fmla="*/ 296 h 424"/>
                <a:gd name="T122" fmla="*/ 101 w 590"/>
                <a:gd name="T123" fmla="*/ 320 h 4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0"/>
                <a:gd name="T187" fmla="*/ 0 h 424"/>
                <a:gd name="T188" fmla="*/ 590 w 590"/>
                <a:gd name="T189" fmla="*/ 424 h 4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0" h="424">
                  <a:moveTo>
                    <a:pt x="101" y="320"/>
                  </a:moveTo>
                  <a:lnTo>
                    <a:pt x="135" y="384"/>
                  </a:lnTo>
                  <a:lnTo>
                    <a:pt x="202" y="424"/>
                  </a:lnTo>
                  <a:lnTo>
                    <a:pt x="253" y="424"/>
                  </a:lnTo>
                  <a:lnTo>
                    <a:pt x="287" y="416"/>
                  </a:lnTo>
                  <a:lnTo>
                    <a:pt x="346" y="424"/>
                  </a:lnTo>
                  <a:lnTo>
                    <a:pt x="430" y="392"/>
                  </a:lnTo>
                  <a:lnTo>
                    <a:pt x="463" y="400"/>
                  </a:lnTo>
                  <a:lnTo>
                    <a:pt x="506" y="376"/>
                  </a:lnTo>
                  <a:lnTo>
                    <a:pt x="556" y="352"/>
                  </a:lnTo>
                  <a:lnTo>
                    <a:pt x="590" y="272"/>
                  </a:lnTo>
                  <a:lnTo>
                    <a:pt x="565" y="256"/>
                  </a:lnTo>
                  <a:lnTo>
                    <a:pt x="556" y="224"/>
                  </a:lnTo>
                  <a:lnTo>
                    <a:pt x="565" y="192"/>
                  </a:lnTo>
                  <a:lnTo>
                    <a:pt x="573" y="160"/>
                  </a:lnTo>
                  <a:lnTo>
                    <a:pt x="531" y="160"/>
                  </a:lnTo>
                  <a:lnTo>
                    <a:pt x="506" y="120"/>
                  </a:lnTo>
                  <a:lnTo>
                    <a:pt x="480" y="144"/>
                  </a:lnTo>
                  <a:lnTo>
                    <a:pt x="472" y="160"/>
                  </a:lnTo>
                  <a:lnTo>
                    <a:pt x="447" y="152"/>
                  </a:lnTo>
                  <a:lnTo>
                    <a:pt x="413" y="160"/>
                  </a:lnTo>
                  <a:lnTo>
                    <a:pt x="405" y="128"/>
                  </a:lnTo>
                  <a:lnTo>
                    <a:pt x="379" y="128"/>
                  </a:lnTo>
                  <a:lnTo>
                    <a:pt x="371" y="152"/>
                  </a:lnTo>
                  <a:lnTo>
                    <a:pt x="354" y="112"/>
                  </a:lnTo>
                  <a:lnTo>
                    <a:pt x="312" y="120"/>
                  </a:lnTo>
                  <a:lnTo>
                    <a:pt x="295" y="144"/>
                  </a:lnTo>
                  <a:lnTo>
                    <a:pt x="278" y="144"/>
                  </a:lnTo>
                  <a:lnTo>
                    <a:pt x="270" y="88"/>
                  </a:lnTo>
                  <a:lnTo>
                    <a:pt x="253" y="96"/>
                  </a:lnTo>
                  <a:lnTo>
                    <a:pt x="244" y="152"/>
                  </a:lnTo>
                  <a:lnTo>
                    <a:pt x="228" y="152"/>
                  </a:lnTo>
                  <a:lnTo>
                    <a:pt x="219" y="128"/>
                  </a:lnTo>
                  <a:lnTo>
                    <a:pt x="177" y="160"/>
                  </a:lnTo>
                  <a:lnTo>
                    <a:pt x="185" y="112"/>
                  </a:lnTo>
                  <a:lnTo>
                    <a:pt x="211" y="88"/>
                  </a:lnTo>
                  <a:lnTo>
                    <a:pt x="185" y="16"/>
                  </a:lnTo>
                  <a:lnTo>
                    <a:pt x="143" y="0"/>
                  </a:lnTo>
                  <a:lnTo>
                    <a:pt x="152" y="64"/>
                  </a:lnTo>
                  <a:lnTo>
                    <a:pt x="118" y="16"/>
                  </a:lnTo>
                  <a:lnTo>
                    <a:pt x="93" y="32"/>
                  </a:lnTo>
                  <a:lnTo>
                    <a:pt x="76" y="48"/>
                  </a:lnTo>
                  <a:lnTo>
                    <a:pt x="93" y="64"/>
                  </a:lnTo>
                  <a:lnTo>
                    <a:pt x="59" y="48"/>
                  </a:lnTo>
                  <a:lnTo>
                    <a:pt x="51" y="64"/>
                  </a:lnTo>
                  <a:lnTo>
                    <a:pt x="25" y="64"/>
                  </a:lnTo>
                  <a:lnTo>
                    <a:pt x="42" y="88"/>
                  </a:lnTo>
                  <a:lnTo>
                    <a:pt x="101" y="96"/>
                  </a:lnTo>
                  <a:lnTo>
                    <a:pt x="143" y="128"/>
                  </a:lnTo>
                  <a:lnTo>
                    <a:pt x="110" y="144"/>
                  </a:lnTo>
                  <a:lnTo>
                    <a:pt x="126" y="160"/>
                  </a:lnTo>
                  <a:lnTo>
                    <a:pt x="143" y="176"/>
                  </a:lnTo>
                  <a:lnTo>
                    <a:pt x="126" y="184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93" y="192"/>
                  </a:lnTo>
                  <a:lnTo>
                    <a:pt x="84" y="216"/>
                  </a:lnTo>
                  <a:lnTo>
                    <a:pt x="84" y="256"/>
                  </a:lnTo>
                  <a:lnTo>
                    <a:pt x="67" y="280"/>
                  </a:lnTo>
                  <a:lnTo>
                    <a:pt x="34" y="280"/>
                  </a:lnTo>
                  <a:lnTo>
                    <a:pt x="17" y="296"/>
                  </a:lnTo>
                  <a:lnTo>
                    <a:pt x="101" y="320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15" name="Freeform 15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w 67"/>
                <a:gd name="T13" fmla="*/ 24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64"/>
                <a:gd name="T23" fmla="*/ 67 w 67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16" name="Freeform 16"/>
            <p:cNvSpPr>
              <a:spLocks/>
            </p:cNvSpPr>
            <p:nvPr/>
          </p:nvSpPr>
          <p:spPr bwMode="auto">
            <a:xfrm>
              <a:off x="1814" y="720"/>
              <a:ext cx="590" cy="424"/>
            </a:xfrm>
            <a:custGeom>
              <a:avLst/>
              <a:gdLst>
                <a:gd name="T0" fmla="*/ 101 w 590"/>
                <a:gd name="T1" fmla="*/ 320 h 424"/>
                <a:gd name="T2" fmla="*/ 135 w 590"/>
                <a:gd name="T3" fmla="*/ 384 h 424"/>
                <a:gd name="T4" fmla="*/ 202 w 590"/>
                <a:gd name="T5" fmla="*/ 424 h 424"/>
                <a:gd name="T6" fmla="*/ 253 w 590"/>
                <a:gd name="T7" fmla="*/ 424 h 424"/>
                <a:gd name="T8" fmla="*/ 287 w 590"/>
                <a:gd name="T9" fmla="*/ 416 h 424"/>
                <a:gd name="T10" fmla="*/ 346 w 590"/>
                <a:gd name="T11" fmla="*/ 424 h 424"/>
                <a:gd name="T12" fmla="*/ 430 w 590"/>
                <a:gd name="T13" fmla="*/ 392 h 424"/>
                <a:gd name="T14" fmla="*/ 463 w 590"/>
                <a:gd name="T15" fmla="*/ 400 h 424"/>
                <a:gd name="T16" fmla="*/ 506 w 590"/>
                <a:gd name="T17" fmla="*/ 376 h 424"/>
                <a:gd name="T18" fmla="*/ 556 w 590"/>
                <a:gd name="T19" fmla="*/ 352 h 424"/>
                <a:gd name="T20" fmla="*/ 590 w 590"/>
                <a:gd name="T21" fmla="*/ 272 h 424"/>
                <a:gd name="T22" fmla="*/ 565 w 590"/>
                <a:gd name="T23" fmla="*/ 256 h 424"/>
                <a:gd name="T24" fmla="*/ 556 w 590"/>
                <a:gd name="T25" fmla="*/ 224 h 424"/>
                <a:gd name="T26" fmla="*/ 565 w 590"/>
                <a:gd name="T27" fmla="*/ 192 h 424"/>
                <a:gd name="T28" fmla="*/ 573 w 590"/>
                <a:gd name="T29" fmla="*/ 160 h 424"/>
                <a:gd name="T30" fmla="*/ 531 w 590"/>
                <a:gd name="T31" fmla="*/ 160 h 424"/>
                <a:gd name="T32" fmla="*/ 506 w 590"/>
                <a:gd name="T33" fmla="*/ 120 h 424"/>
                <a:gd name="T34" fmla="*/ 480 w 590"/>
                <a:gd name="T35" fmla="*/ 144 h 424"/>
                <a:gd name="T36" fmla="*/ 472 w 590"/>
                <a:gd name="T37" fmla="*/ 160 h 424"/>
                <a:gd name="T38" fmla="*/ 447 w 590"/>
                <a:gd name="T39" fmla="*/ 152 h 424"/>
                <a:gd name="T40" fmla="*/ 413 w 590"/>
                <a:gd name="T41" fmla="*/ 160 h 424"/>
                <a:gd name="T42" fmla="*/ 405 w 590"/>
                <a:gd name="T43" fmla="*/ 128 h 424"/>
                <a:gd name="T44" fmla="*/ 379 w 590"/>
                <a:gd name="T45" fmla="*/ 128 h 424"/>
                <a:gd name="T46" fmla="*/ 371 w 590"/>
                <a:gd name="T47" fmla="*/ 152 h 424"/>
                <a:gd name="T48" fmla="*/ 354 w 590"/>
                <a:gd name="T49" fmla="*/ 112 h 424"/>
                <a:gd name="T50" fmla="*/ 312 w 590"/>
                <a:gd name="T51" fmla="*/ 120 h 424"/>
                <a:gd name="T52" fmla="*/ 295 w 590"/>
                <a:gd name="T53" fmla="*/ 144 h 424"/>
                <a:gd name="T54" fmla="*/ 278 w 590"/>
                <a:gd name="T55" fmla="*/ 144 h 424"/>
                <a:gd name="T56" fmla="*/ 270 w 590"/>
                <a:gd name="T57" fmla="*/ 88 h 424"/>
                <a:gd name="T58" fmla="*/ 253 w 590"/>
                <a:gd name="T59" fmla="*/ 96 h 424"/>
                <a:gd name="T60" fmla="*/ 244 w 590"/>
                <a:gd name="T61" fmla="*/ 152 h 424"/>
                <a:gd name="T62" fmla="*/ 228 w 590"/>
                <a:gd name="T63" fmla="*/ 152 h 424"/>
                <a:gd name="T64" fmla="*/ 219 w 590"/>
                <a:gd name="T65" fmla="*/ 128 h 424"/>
                <a:gd name="T66" fmla="*/ 177 w 590"/>
                <a:gd name="T67" fmla="*/ 160 h 424"/>
                <a:gd name="T68" fmla="*/ 185 w 590"/>
                <a:gd name="T69" fmla="*/ 112 h 424"/>
                <a:gd name="T70" fmla="*/ 211 w 590"/>
                <a:gd name="T71" fmla="*/ 88 h 424"/>
                <a:gd name="T72" fmla="*/ 185 w 590"/>
                <a:gd name="T73" fmla="*/ 16 h 424"/>
                <a:gd name="T74" fmla="*/ 143 w 590"/>
                <a:gd name="T75" fmla="*/ 0 h 424"/>
                <a:gd name="T76" fmla="*/ 152 w 590"/>
                <a:gd name="T77" fmla="*/ 64 h 424"/>
                <a:gd name="T78" fmla="*/ 118 w 590"/>
                <a:gd name="T79" fmla="*/ 16 h 424"/>
                <a:gd name="T80" fmla="*/ 93 w 590"/>
                <a:gd name="T81" fmla="*/ 32 h 424"/>
                <a:gd name="T82" fmla="*/ 76 w 590"/>
                <a:gd name="T83" fmla="*/ 48 h 424"/>
                <a:gd name="T84" fmla="*/ 93 w 590"/>
                <a:gd name="T85" fmla="*/ 64 h 424"/>
                <a:gd name="T86" fmla="*/ 59 w 590"/>
                <a:gd name="T87" fmla="*/ 48 h 424"/>
                <a:gd name="T88" fmla="*/ 51 w 590"/>
                <a:gd name="T89" fmla="*/ 64 h 424"/>
                <a:gd name="T90" fmla="*/ 25 w 590"/>
                <a:gd name="T91" fmla="*/ 64 h 424"/>
                <a:gd name="T92" fmla="*/ 42 w 590"/>
                <a:gd name="T93" fmla="*/ 88 h 424"/>
                <a:gd name="T94" fmla="*/ 101 w 590"/>
                <a:gd name="T95" fmla="*/ 96 h 424"/>
                <a:gd name="T96" fmla="*/ 143 w 590"/>
                <a:gd name="T97" fmla="*/ 128 h 424"/>
                <a:gd name="T98" fmla="*/ 110 w 590"/>
                <a:gd name="T99" fmla="*/ 144 h 424"/>
                <a:gd name="T100" fmla="*/ 126 w 590"/>
                <a:gd name="T101" fmla="*/ 160 h 424"/>
                <a:gd name="T102" fmla="*/ 143 w 590"/>
                <a:gd name="T103" fmla="*/ 176 h 424"/>
                <a:gd name="T104" fmla="*/ 126 w 590"/>
                <a:gd name="T105" fmla="*/ 184 h 424"/>
                <a:gd name="T106" fmla="*/ 8 w 590"/>
                <a:gd name="T107" fmla="*/ 144 h 424"/>
                <a:gd name="T108" fmla="*/ 0 w 590"/>
                <a:gd name="T109" fmla="*/ 168 h 424"/>
                <a:gd name="T110" fmla="*/ 93 w 590"/>
                <a:gd name="T111" fmla="*/ 192 h 424"/>
                <a:gd name="T112" fmla="*/ 84 w 590"/>
                <a:gd name="T113" fmla="*/ 216 h 424"/>
                <a:gd name="T114" fmla="*/ 84 w 590"/>
                <a:gd name="T115" fmla="*/ 256 h 424"/>
                <a:gd name="T116" fmla="*/ 67 w 590"/>
                <a:gd name="T117" fmla="*/ 280 h 424"/>
                <a:gd name="T118" fmla="*/ 34 w 590"/>
                <a:gd name="T119" fmla="*/ 280 h 424"/>
                <a:gd name="T120" fmla="*/ 17 w 590"/>
                <a:gd name="T121" fmla="*/ 296 h 424"/>
                <a:gd name="T122" fmla="*/ 101 w 590"/>
                <a:gd name="T123" fmla="*/ 320 h 4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0"/>
                <a:gd name="T187" fmla="*/ 0 h 424"/>
                <a:gd name="T188" fmla="*/ 590 w 590"/>
                <a:gd name="T189" fmla="*/ 424 h 4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0" h="424">
                  <a:moveTo>
                    <a:pt x="101" y="320"/>
                  </a:moveTo>
                  <a:lnTo>
                    <a:pt x="135" y="384"/>
                  </a:lnTo>
                  <a:lnTo>
                    <a:pt x="202" y="424"/>
                  </a:lnTo>
                  <a:lnTo>
                    <a:pt x="253" y="424"/>
                  </a:lnTo>
                  <a:lnTo>
                    <a:pt x="287" y="416"/>
                  </a:lnTo>
                  <a:lnTo>
                    <a:pt x="346" y="424"/>
                  </a:lnTo>
                  <a:lnTo>
                    <a:pt x="430" y="392"/>
                  </a:lnTo>
                  <a:lnTo>
                    <a:pt x="463" y="400"/>
                  </a:lnTo>
                  <a:lnTo>
                    <a:pt x="506" y="376"/>
                  </a:lnTo>
                  <a:lnTo>
                    <a:pt x="556" y="352"/>
                  </a:lnTo>
                  <a:lnTo>
                    <a:pt x="590" y="272"/>
                  </a:lnTo>
                  <a:lnTo>
                    <a:pt x="565" y="256"/>
                  </a:lnTo>
                  <a:lnTo>
                    <a:pt x="556" y="224"/>
                  </a:lnTo>
                  <a:lnTo>
                    <a:pt x="565" y="192"/>
                  </a:lnTo>
                  <a:lnTo>
                    <a:pt x="573" y="160"/>
                  </a:lnTo>
                  <a:lnTo>
                    <a:pt x="531" y="160"/>
                  </a:lnTo>
                  <a:lnTo>
                    <a:pt x="506" y="120"/>
                  </a:lnTo>
                  <a:lnTo>
                    <a:pt x="480" y="144"/>
                  </a:lnTo>
                  <a:lnTo>
                    <a:pt x="472" y="160"/>
                  </a:lnTo>
                  <a:lnTo>
                    <a:pt x="447" y="152"/>
                  </a:lnTo>
                  <a:lnTo>
                    <a:pt x="413" y="160"/>
                  </a:lnTo>
                  <a:lnTo>
                    <a:pt x="405" y="128"/>
                  </a:lnTo>
                  <a:lnTo>
                    <a:pt x="379" y="128"/>
                  </a:lnTo>
                  <a:lnTo>
                    <a:pt x="371" y="152"/>
                  </a:lnTo>
                  <a:lnTo>
                    <a:pt x="354" y="112"/>
                  </a:lnTo>
                  <a:lnTo>
                    <a:pt x="312" y="120"/>
                  </a:lnTo>
                  <a:lnTo>
                    <a:pt x="295" y="144"/>
                  </a:lnTo>
                  <a:lnTo>
                    <a:pt x="278" y="144"/>
                  </a:lnTo>
                  <a:lnTo>
                    <a:pt x="270" y="88"/>
                  </a:lnTo>
                  <a:lnTo>
                    <a:pt x="253" y="96"/>
                  </a:lnTo>
                  <a:lnTo>
                    <a:pt x="244" y="152"/>
                  </a:lnTo>
                  <a:lnTo>
                    <a:pt x="228" y="152"/>
                  </a:lnTo>
                  <a:lnTo>
                    <a:pt x="219" y="128"/>
                  </a:lnTo>
                  <a:lnTo>
                    <a:pt x="177" y="160"/>
                  </a:lnTo>
                  <a:lnTo>
                    <a:pt x="185" y="112"/>
                  </a:lnTo>
                  <a:lnTo>
                    <a:pt x="211" y="88"/>
                  </a:lnTo>
                  <a:lnTo>
                    <a:pt x="185" y="16"/>
                  </a:lnTo>
                  <a:lnTo>
                    <a:pt x="143" y="0"/>
                  </a:lnTo>
                  <a:lnTo>
                    <a:pt x="152" y="64"/>
                  </a:lnTo>
                  <a:lnTo>
                    <a:pt x="118" y="16"/>
                  </a:lnTo>
                  <a:lnTo>
                    <a:pt x="93" y="32"/>
                  </a:lnTo>
                  <a:lnTo>
                    <a:pt x="76" y="48"/>
                  </a:lnTo>
                  <a:lnTo>
                    <a:pt x="93" y="64"/>
                  </a:lnTo>
                  <a:lnTo>
                    <a:pt x="59" y="48"/>
                  </a:lnTo>
                  <a:lnTo>
                    <a:pt x="51" y="64"/>
                  </a:lnTo>
                  <a:lnTo>
                    <a:pt x="25" y="64"/>
                  </a:lnTo>
                  <a:lnTo>
                    <a:pt x="42" y="88"/>
                  </a:lnTo>
                  <a:lnTo>
                    <a:pt x="101" y="96"/>
                  </a:lnTo>
                  <a:lnTo>
                    <a:pt x="143" y="128"/>
                  </a:lnTo>
                  <a:lnTo>
                    <a:pt x="110" y="144"/>
                  </a:lnTo>
                  <a:lnTo>
                    <a:pt x="126" y="160"/>
                  </a:lnTo>
                  <a:lnTo>
                    <a:pt x="143" y="176"/>
                  </a:lnTo>
                  <a:lnTo>
                    <a:pt x="126" y="184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93" y="192"/>
                  </a:lnTo>
                  <a:lnTo>
                    <a:pt x="84" y="216"/>
                  </a:lnTo>
                  <a:lnTo>
                    <a:pt x="84" y="256"/>
                  </a:lnTo>
                  <a:lnTo>
                    <a:pt x="67" y="280"/>
                  </a:lnTo>
                  <a:lnTo>
                    <a:pt x="34" y="280"/>
                  </a:lnTo>
                  <a:lnTo>
                    <a:pt x="17" y="296"/>
                  </a:lnTo>
                  <a:lnTo>
                    <a:pt x="101" y="32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17" name="Freeform 17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64"/>
                <a:gd name="T20" fmla="*/ 67 w 6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18" name="Freeform 18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64"/>
                <a:gd name="T20" fmla="*/ 67 w 6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19" name="Freeform 19"/>
            <p:cNvSpPr>
              <a:spLocks/>
            </p:cNvSpPr>
            <p:nvPr/>
          </p:nvSpPr>
          <p:spPr bwMode="auto">
            <a:xfrm>
              <a:off x="3845" y="1920"/>
              <a:ext cx="109" cy="176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9"/>
                <a:gd name="T61" fmla="*/ 0 h 176"/>
                <a:gd name="T62" fmla="*/ 109 w 109"/>
                <a:gd name="T63" fmla="*/ 176 h 1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20" name="Freeform 20"/>
            <p:cNvSpPr>
              <a:spLocks/>
            </p:cNvSpPr>
            <p:nvPr/>
          </p:nvSpPr>
          <p:spPr bwMode="auto">
            <a:xfrm>
              <a:off x="4039" y="4048"/>
              <a:ext cx="328" cy="208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8"/>
                <a:gd name="T115" fmla="*/ 0 h 208"/>
                <a:gd name="T116" fmla="*/ 328 w 328"/>
                <a:gd name="T117" fmla="*/ 208 h 2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21" name="Freeform 21"/>
            <p:cNvSpPr>
              <a:spLocks/>
            </p:cNvSpPr>
            <p:nvPr/>
          </p:nvSpPr>
          <p:spPr bwMode="auto">
            <a:xfrm>
              <a:off x="3845" y="1920"/>
              <a:ext cx="109" cy="176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9"/>
                <a:gd name="T61" fmla="*/ 0 h 176"/>
                <a:gd name="T62" fmla="*/ 109 w 109"/>
                <a:gd name="T63" fmla="*/ 176 h 1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22" name="Freeform 22"/>
            <p:cNvSpPr>
              <a:spLocks/>
            </p:cNvSpPr>
            <p:nvPr/>
          </p:nvSpPr>
          <p:spPr bwMode="auto">
            <a:xfrm>
              <a:off x="4039" y="4048"/>
              <a:ext cx="328" cy="208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8"/>
                <a:gd name="T115" fmla="*/ 0 h 208"/>
                <a:gd name="T116" fmla="*/ 328 w 328"/>
                <a:gd name="T117" fmla="*/ 208 h 2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23" name="Freeform 23"/>
            <p:cNvSpPr>
              <a:spLocks/>
            </p:cNvSpPr>
            <p:nvPr/>
          </p:nvSpPr>
          <p:spPr bwMode="auto">
            <a:xfrm>
              <a:off x="5286" y="4200"/>
              <a:ext cx="311" cy="72"/>
            </a:xfrm>
            <a:custGeom>
              <a:avLst/>
              <a:gdLst>
                <a:gd name="T0" fmla="*/ 0 w 311"/>
                <a:gd name="T1" fmla="*/ 24 h 72"/>
                <a:gd name="T2" fmla="*/ 8 w 311"/>
                <a:gd name="T3" fmla="*/ 56 h 72"/>
                <a:gd name="T4" fmla="*/ 33 w 311"/>
                <a:gd name="T5" fmla="*/ 64 h 72"/>
                <a:gd name="T6" fmla="*/ 67 w 311"/>
                <a:gd name="T7" fmla="*/ 64 h 72"/>
                <a:gd name="T8" fmla="*/ 126 w 311"/>
                <a:gd name="T9" fmla="*/ 56 h 72"/>
                <a:gd name="T10" fmla="*/ 143 w 311"/>
                <a:gd name="T11" fmla="*/ 56 h 72"/>
                <a:gd name="T12" fmla="*/ 143 w 311"/>
                <a:gd name="T13" fmla="*/ 72 h 72"/>
                <a:gd name="T14" fmla="*/ 193 w 311"/>
                <a:gd name="T15" fmla="*/ 72 h 72"/>
                <a:gd name="T16" fmla="*/ 219 w 311"/>
                <a:gd name="T17" fmla="*/ 56 h 72"/>
                <a:gd name="T18" fmla="*/ 252 w 311"/>
                <a:gd name="T19" fmla="*/ 56 h 72"/>
                <a:gd name="T20" fmla="*/ 278 w 311"/>
                <a:gd name="T21" fmla="*/ 40 h 72"/>
                <a:gd name="T22" fmla="*/ 311 w 311"/>
                <a:gd name="T23" fmla="*/ 32 h 72"/>
                <a:gd name="T24" fmla="*/ 311 w 311"/>
                <a:gd name="T25" fmla="*/ 0 h 72"/>
                <a:gd name="T26" fmla="*/ 286 w 311"/>
                <a:gd name="T27" fmla="*/ 16 h 72"/>
                <a:gd name="T28" fmla="*/ 269 w 311"/>
                <a:gd name="T29" fmla="*/ 24 h 72"/>
                <a:gd name="T30" fmla="*/ 252 w 311"/>
                <a:gd name="T31" fmla="*/ 24 h 72"/>
                <a:gd name="T32" fmla="*/ 244 w 311"/>
                <a:gd name="T33" fmla="*/ 8 h 72"/>
                <a:gd name="T34" fmla="*/ 219 w 311"/>
                <a:gd name="T35" fmla="*/ 16 h 72"/>
                <a:gd name="T36" fmla="*/ 168 w 311"/>
                <a:gd name="T37" fmla="*/ 24 h 72"/>
                <a:gd name="T38" fmla="*/ 168 w 311"/>
                <a:gd name="T39" fmla="*/ 8 h 72"/>
                <a:gd name="T40" fmla="*/ 84 w 311"/>
                <a:gd name="T41" fmla="*/ 40 h 72"/>
                <a:gd name="T42" fmla="*/ 75 w 311"/>
                <a:gd name="T43" fmla="*/ 16 h 72"/>
                <a:gd name="T44" fmla="*/ 59 w 311"/>
                <a:gd name="T45" fmla="*/ 8 h 72"/>
                <a:gd name="T46" fmla="*/ 59 w 311"/>
                <a:gd name="T47" fmla="*/ 24 h 72"/>
                <a:gd name="T48" fmla="*/ 33 w 311"/>
                <a:gd name="T49" fmla="*/ 24 h 72"/>
                <a:gd name="T50" fmla="*/ 16 w 311"/>
                <a:gd name="T51" fmla="*/ 0 h 72"/>
                <a:gd name="T52" fmla="*/ 16 w 311"/>
                <a:gd name="T53" fmla="*/ 16 h 72"/>
                <a:gd name="T54" fmla="*/ 0 w 311"/>
                <a:gd name="T55" fmla="*/ 24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1"/>
                <a:gd name="T85" fmla="*/ 0 h 72"/>
                <a:gd name="T86" fmla="*/ 311 w 311"/>
                <a:gd name="T87" fmla="*/ 72 h 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24" name="Freeform 24"/>
            <p:cNvSpPr>
              <a:spLocks/>
            </p:cNvSpPr>
            <p:nvPr/>
          </p:nvSpPr>
          <p:spPr bwMode="auto">
            <a:xfrm>
              <a:off x="3584" y="3712"/>
              <a:ext cx="168" cy="288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288"/>
                <a:gd name="T77" fmla="*/ 168 w 168"/>
                <a:gd name="T78" fmla="*/ 288 h 2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25" name="Freeform 25"/>
            <p:cNvSpPr>
              <a:spLocks/>
            </p:cNvSpPr>
            <p:nvPr/>
          </p:nvSpPr>
          <p:spPr bwMode="auto">
            <a:xfrm>
              <a:off x="5286" y="4200"/>
              <a:ext cx="311" cy="72"/>
            </a:xfrm>
            <a:custGeom>
              <a:avLst/>
              <a:gdLst>
                <a:gd name="T0" fmla="*/ 0 w 311"/>
                <a:gd name="T1" fmla="*/ 24 h 72"/>
                <a:gd name="T2" fmla="*/ 8 w 311"/>
                <a:gd name="T3" fmla="*/ 56 h 72"/>
                <a:gd name="T4" fmla="*/ 33 w 311"/>
                <a:gd name="T5" fmla="*/ 64 h 72"/>
                <a:gd name="T6" fmla="*/ 67 w 311"/>
                <a:gd name="T7" fmla="*/ 64 h 72"/>
                <a:gd name="T8" fmla="*/ 126 w 311"/>
                <a:gd name="T9" fmla="*/ 56 h 72"/>
                <a:gd name="T10" fmla="*/ 143 w 311"/>
                <a:gd name="T11" fmla="*/ 56 h 72"/>
                <a:gd name="T12" fmla="*/ 143 w 311"/>
                <a:gd name="T13" fmla="*/ 72 h 72"/>
                <a:gd name="T14" fmla="*/ 193 w 311"/>
                <a:gd name="T15" fmla="*/ 72 h 72"/>
                <a:gd name="T16" fmla="*/ 219 w 311"/>
                <a:gd name="T17" fmla="*/ 56 h 72"/>
                <a:gd name="T18" fmla="*/ 252 w 311"/>
                <a:gd name="T19" fmla="*/ 56 h 72"/>
                <a:gd name="T20" fmla="*/ 278 w 311"/>
                <a:gd name="T21" fmla="*/ 40 h 72"/>
                <a:gd name="T22" fmla="*/ 311 w 311"/>
                <a:gd name="T23" fmla="*/ 32 h 72"/>
                <a:gd name="T24" fmla="*/ 311 w 311"/>
                <a:gd name="T25" fmla="*/ 0 h 72"/>
                <a:gd name="T26" fmla="*/ 286 w 311"/>
                <a:gd name="T27" fmla="*/ 16 h 72"/>
                <a:gd name="T28" fmla="*/ 269 w 311"/>
                <a:gd name="T29" fmla="*/ 24 h 72"/>
                <a:gd name="T30" fmla="*/ 252 w 311"/>
                <a:gd name="T31" fmla="*/ 24 h 72"/>
                <a:gd name="T32" fmla="*/ 244 w 311"/>
                <a:gd name="T33" fmla="*/ 8 h 72"/>
                <a:gd name="T34" fmla="*/ 219 w 311"/>
                <a:gd name="T35" fmla="*/ 16 h 72"/>
                <a:gd name="T36" fmla="*/ 168 w 311"/>
                <a:gd name="T37" fmla="*/ 24 h 72"/>
                <a:gd name="T38" fmla="*/ 168 w 311"/>
                <a:gd name="T39" fmla="*/ 8 h 72"/>
                <a:gd name="T40" fmla="*/ 84 w 311"/>
                <a:gd name="T41" fmla="*/ 40 h 72"/>
                <a:gd name="T42" fmla="*/ 75 w 311"/>
                <a:gd name="T43" fmla="*/ 16 h 72"/>
                <a:gd name="T44" fmla="*/ 59 w 311"/>
                <a:gd name="T45" fmla="*/ 8 h 72"/>
                <a:gd name="T46" fmla="*/ 59 w 311"/>
                <a:gd name="T47" fmla="*/ 24 h 72"/>
                <a:gd name="T48" fmla="*/ 33 w 311"/>
                <a:gd name="T49" fmla="*/ 24 h 72"/>
                <a:gd name="T50" fmla="*/ 16 w 311"/>
                <a:gd name="T51" fmla="*/ 0 h 72"/>
                <a:gd name="T52" fmla="*/ 16 w 311"/>
                <a:gd name="T53" fmla="*/ 16 h 72"/>
                <a:gd name="T54" fmla="*/ 0 w 311"/>
                <a:gd name="T55" fmla="*/ 24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1"/>
                <a:gd name="T85" fmla="*/ 0 h 72"/>
                <a:gd name="T86" fmla="*/ 311 w 311"/>
                <a:gd name="T87" fmla="*/ 72 h 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26" name="Freeform 26"/>
            <p:cNvSpPr>
              <a:spLocks/>
            </p:cNvSpPr>
            <p:nvPr/>
          </p:nvSpPr>
          <p:spPr bwMode="auto">
            <a:xfrm>
              <a:off x="3584" y="3712"/>
              <a:ext cx="168" cy="288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288"/>
                <a:gd name="T77" fmla="*/ 168 w 168"/>
                <a:gd name="T78" fmla="*/ 288 h 2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27" name="Freeform 27"/>
            <p:cNvSpPr>
              <a:spLocks/>
            </p:cNvSpPr>
            <p:nvPr/>
          </p:nvSpPr>
          <p:spPr bwMode="auto">
            <a:xfrm>
              <a:off x="3626" y="3496"/>
              <a:ext cx="101" cy="19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1"/>
                <a:gd name="T67" fmla="*/ 0 h 192"/>
                <a:gd name="T68" fmla="*/ 101 w 101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28" name="Freeform 28"/>
            <p:cNvSpPr>
              <a:spLocks/>
            </p:cNvSpPr>
            <p:nvPr/>
          </p:nvSpPr>
          <p:spPr bwMode="auto">
            <a:xfrm>
              <a:off x="3626" y="3496"/>
              <a:ext cx="101" cy="19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1"/>
                <a:gd name="T67" fmla="*/ 0 h 192"/>
                <a:gd name="T68" fmla="*/ 101 w 101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3457" y="3008"/>
              <a:ext cx="1180" cy="1080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80"/>
                <a:gd name="T157" fmla="*/ 0 h 1080"/>
                <a:gd name="T158" fmla="*/ 1180 w 1180"/>
                <a:gd name="T159" fmla="*/ 1080 h 10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2463" y="2496"/>
              <a:ext cx="1146" cy="1088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40 w 1146"/>
                <a:gd name="T93" fmla="*/ 1064 h 1088"/>
                <a:gd name="T94" fmla="*/ 632 w 1146"/>
                <a:gd name="T95" fmla="*/ 992 h 1088"/>
                <a:gd name="T96" fmla="*/ 682 w 1146"/>
                <a:gd name="T97" fmla="*/ 944 h 1088"/>
                <a:gd name="T98" fmla="*/ 750 w 1146"/>
                <a:gd name="T99" fmla="*/ 928 h 1088"/>
                <a:gd name="T100" fmla="*/ 876 w 1146"/>
                <a:gd name="T101" fmla="*/ 968 h 1088"/>
                <a:gd name="T102" fmla="*/ 944 w 1146"/>
                <a:gd name="T103" fmla="*/ 984 h 1088"/>
                <a:gd name="T104" fmla="*/ 969 w 1146"/>
                <a:gd name="T105" fmla="*/ 968 h 1088"/>
                <a:gd name="T106" fmla="*/ 1019 w 1146"/>
                <a:gd name="T107" fmla="*/ 928 h 1088"/>
                <a:gd name="T108" fmla="*/ 1087 w 1146"/>
                <a:gd name="T109" fmla="*/ 864 h 1088"/>
                <a:gd name="T110" fmla="*/ 1019 w 1146"/>
                <a:gd name="T111" fmla="*/ 784 h 1088"/>
                <a:gd name="T112" fmla="*/ 1036 w 1146"/>
                <a:gd name="T113" fmla="*/ 720 h 1088"/>
                <a:gd name="T114" fmla="*/ 1036 w 1146"/>
                <a:gd name="T115" fmla="*/ 656 h 1088"/>
                <a:gd name="T116" fmla="*/ 1011 w 1146"/>
                <a:gd name="T117" fmla="*/ 616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46"/>
                <a:gd name="T178" fmla="*/ 0 h 1088"/>
                <a:gd name="T179" fmla="*/ 1146 w 1146"/>
                <a:gd name="T180" fmla="*/ 1088 h 10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3457" y="3008"/>
              <a:ext cx="1180" cy="1080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1155 w 1180"/>
                <a:gd name="T105" fmla="*/ 752 h 10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80"/>
                <a:gd name="T160" fmla="*/ 0 h 1080"/>
                <a:gd name="T161" fmla="*/ 1180 w 1180"/>
                <a:gd name="T162" fmla="*/ 1080 h 108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2463" y="2496"/>
              <a:ext cx="1146" cy="1088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32 w 1146"/>
                <a:gd name="T93" fmla="*/ 1080 h 1088"/>
                <a:gd name="T94" fmla="*/ 623 w 1146"/>
                <a:gd name="T95" fmla="*/ 1032 h 1088"/>
                <a:gd name="T96" fmla="*/ 649 w 1146"/>
                <a:gd name="T97" fmla="*/ 968 h 1088"/>
                <a:gd name="T98" fmla="*/ 716 w 1146"/>
                <a:gd name="T99" fmla="*/ 928 h 1088"/>
                <a:gd name="T100" fmla="*/ 842 w 1146"/>
                <a:gd name="T101" fmla="*/ 952 h 1088"/>
                <a:gd name="T102" fmla="*/ 910 w 1146"/>
                <a:gd name="T103" fmla="*/ 984 h 1088"/>
                <a:gd name="T104" fmla="*/ 960 w 1146"/>
                <a:gd name="T105" fmla="*/ 976 h 1088"/>
                <a:gd name="T106" fmla="*/ 977 w 1146"/>
                <a:gd name="T107" fmla="*/ 960 h 1088"/>
                <a:gd name="T108" fmla="*/ 1070 w 1146"/>
                <a:gd name="T109" fmla="*/ 904 h 1088"/>
                <a:gd name="T110" fmla="*/ 1011 w 1146"/>
                <a:gd name="T111" fmla="*/ 832 h 1088"/>
                <a:gd name="T112" fmla="*/ 994 w 1146"/>
                <a:gd name="T113" fmla="*/ 744 h 1088"/>
                <a:gd name="T114" fmla="*/ 1019 w 1146"/>
                <a:gd name="T115" fmla="*/ 656 h 1088"/>
                <a:gd name="T116" fmla="*/ 1019 w 1146"/>
                <a:gd name="T117" fmla="*/ 632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46"/>
                <a:gd name="T178" fmla="*/ 0 h 1088"/>
                <a:gd name="T179" fmla="*/ 1146 w 1146"/>
                <a:gd name="T180" fmla="*/ 1088 h 10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33" name="Freeform 36"/>
            <p:cNvSpPr>
              <a:spLocks/>
            </p:cNvSpPr>
            <p:nvPr/>
          </p:nvSpPr>
          <p:spPr bwMode="auto">
            <a:xfrm>
              <a:off x="3407" y="2632"/>
              <a:ext cx="59" cy="80"/>
            </a:xfrm>
            <a:custGeom>
              <a:avLst/>
              <a:gdLst>
                <a:gd name="T0" fmla="*/ 25 w 59"/>
                <a:gd name="T1" fmla="*/ 24 h 80"/>
                <a:gd name="T2" fmla="*/ 25 w 59"/>
                <a:gd name="T3" fmla="*/ 0 h 80"/>
                <a:gd name="T4" fmla="*/ 8 w 59"/>
                <a:gd name="T5" fmla="*/ 8 h 80"/>
                <a:gd name="T6" fmla="*/ 0 w 59"/>
                <a:gd name="T7" fmla="*/ 24 h 80"/>
                <a:gd name="T8" fmla="*/ 0 w 59"/>
                <a:gd name="T9" fmla="*/ 48 h 80"/>
                <a:gd name="T10" fmla="*/ 0 w 59"/>
                <a:gd name="T11" fmla="*/ 72 h 80"/>
                <a:gd name="T12" fmla="*/ 42 w 59"/>
                <a:gd name="T13" fmla="*/ 80 h 80"/>
                <a:gd name="T14" fmla="*/ 59 w 59"/>
                <a:gd name="T15" fmla="*/ 48 h 80"/>
                <a:gd name="T16" fmla="*/ 25 w 59"/>
                <a:gd name="T17" fmla="*/ 24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80"/>
                <a:gd name="T29" fmla="*/ 59 w 59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34" name="Freeform 37"/>
            <p:cNvSpPr>
              <a:spLocks/>
            </p:cNvSpPr>
            <p:nvPr/>
          </p:nvSpPr>
          <p:spPr bwMode="auto">
            <a:xfrm>
              <a:off x="3204" y="2232"/>
              <a:ext cx="337" cy="32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7"/>
                <a:gd name="T130" fmla="*/ 0 h 320"/>
                <a:gd name="T131" fmla="*/ 337 w 337"/>
                <a:gd name="T132" fmla="*/ 320 h 3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solidFill>
              <a:srgbClr val="7D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35" name="Freeform 38"/>
            <p:cNvSpPr>
              <a:spLocks/>
            </p:cNvSpPr>
            <p:nvPr/>
          </p:nvSpPr>
          <p:spPr bwMode="auto">
            <a:xfrm>
              <a:off x="3407" y="2632"/>
              <a:ext cx="59" cy="80"/>
            </a:xfrm>
            <a:custGeom>
              <a:avLst/>
              <a:gdLst>
                <a:gd name="T0" fmla="*/ 25 w 59"/>
                <a:gd name="T1" fmla="*/ 24 h 80"/>
                <a:gd name="T2" fmla="*/ 25 w 59"/>
                <a:gd name="T3" fmla="*/ 0 h 80"/>
                <a:gd name="T4" fmla="*/ 8 w 59"/>
                <a:gd name="T5" fmla="*/ 8 h 80"/>
                <a:gd name="T6" fmla="*/ 0 w 59"/>
                <a:gd name="T7" fmla="*/ 24 h 80"/>
                <a:gd name="T8" fmla="*/ 0 w 59"/>
                <a:gd name="T9" fmla="*/ 48 h 80"/>
                <a:gd name="T10" fmla="*/ 0 w 59"/>
                <a:gd name="T11" fmla="*/ 72 h 80"/>
                <a:gd name="T12" fmla="*/ 42 w 59"/>
                <a:gd name="T13" fmla="*/ 80 h 80"/>
                <a:gd name="T14" fmla="*/ 59 w 59"/>
                <a:gd name="T15" fmla="*/ 48 h 80"/>
                <a:gd name="T16" fmla="*/ 25 w 59"/>
                <a:gd name="T17" fmla="*/ 24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80"/>
                <a:gd name="T29" fmla="*/ 59 w 59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00A0C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36" name="Freeform 39"/>
            <p:cNvSpPr>
              <a:spLocks/>
            </p:cNvSpPr>
            <p:nvPr/>
          </p:nvSpPr>
          <p:spPr bwMode="auto">
            <a:xfrm>
              <a:off x="3204" y="2232"/>
              <a:ext cx="337" cy="32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7"/>
                <a:gd name="T130" fmla="*/ 0 h 320"/>
                <a:gd name="T131" fmla="*/ 337 w 337"/>
                <a:gd name="T132" fmla="*/ 320 h 3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solidFill>
              <a:srgbClr val="00A0C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37" name="Freeform 40"/>
            <p:cNvSpPr>
              <a:spLocks/>
            </p:cNvSpPr>
            <p:nvPr/>
          </p:nvSpPr>
          <p:spPr bwMode="auto">
            <a:xfrm>
              <a:off x="3617" y="1744"/>
              <a:ext cx="211" cy="344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1"/>
                <a:gd name="T100" fmla="*/ 0 h 344"/>
                <a:gd name="T101" fmla="*/ 211 w 211"/>
                <a:gd name="T102" fmla="*/ 344 h 3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38" name="Freeform 41"/>
            <p:cNvSpPr>
              <a:spLocks/>
            </p:cNvSpPr>
            <p:nvPr/>
          </p:nvSpPr>
          <p:spPr bwMode="auto">
            <a:xfrm>
              <a:off x="3428" y="2084"/>
              <a:ext cx="750" cy="888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51 w 750"/>
                <a:gd name="T89" fmla="*/ 664 h 888"/>
                <a:gd name="T90" fmla="*/ 135 w 750"/>
                <a:gd name="T91" fmla="*/ 688 h 888"/>
                <a:gd name="T92" fmla="*/ 152 w 750"/>
                <a:gd name="T93" fmla="*/ 736 h 888"/>
                <a:gd name="T94" fmla="*/ 127 w 750"/>
                <a:gd name="T95" fmla="*/ 864 h 888"/>
                <a:gd name="T96" fmla="*/ 144 w 750"/>
                <a:gd name="T97" fmla="*/ 872 h 8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0"/>
                <a:gd name="T148" fmla="*/ 0 h 888"/>
                <a:gd name="T149" fmla="*/ 750 w 750"/>
                <a:gd name="T150" fmla="*/ 888 h 8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39" name="Freeform 42"/>
            <p:cNvSpPr>
              <a:spLocks/>
            </p:cNvSpPr>
            <p:nvPr/>
          </p:nvSpPr>
          <p:spPr bwMode="auto">
            <a:xfrm>
              <a:off x="3617" y="1744"/>
              <a:ext cx="211" cy="344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1"/>
                <a:gd name="T100" fmla="*/ 0 h 344"/>
                <a:gd name="T101" fmla="*/ 211 w 211"/>
                <a:gd name="T102" fmla="*/ 344 h 3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40" name="Freeform 43"/>
            <p:cNvSpPr>
              <a:spLocks/>
            </p:cNvSpPr>
            <p:nvPr/>
          </p:nvSpPr>
          <p:spPr bwMode="auto">
            <a:xfrm>
              <a:off x="3423" y="2080"/>
              <a:ext cx="750" cy="888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26 w 750"/>
                <a:gd name="T89" fmla="*/ 632 h 888"/>
                <a:gd name="T90" fmla="*/ 76 w 750"/>
                <a:gd name="T91" fmla="*/ 672 h 888"/>
                <a:gd name="T92" fmla="*/ 186 w 750"/>
                <a:gd name="T93" fmla="*/ 704 h 888"/>
                <a:gd name="T94" fmla="*/ 144 w 750"/>
                <a:gd name="T95" fmla="*/ 776 h 888"/>
                <a:gd name="T96" fmla="*/ 118 w 750"/>
                <a:gd name="T97" fmla="*/ 864 h 888"/>
                <a:gd name="T98" fmla="*/ 194 w 750"/>
                <a:gd name="T99" fmla="*/ 864 h 8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0"/>
                <a:gd name="T151" fmla="*/ 0 h 888"/>
                <a:gd name="T152" fmla="*/ 750 w 750"/>
                <a:gd name="T153" fmla="*/ 888 h 8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41" name="Freeform 44"/>
            <p:cNvSpPr>
              <a:spLocks/>
            </p:cNvSpPr>
            <p:nvPr/>
          </p:nvSpPr>
          <p:spPr bwMode="auto">
            <a:xfrm>
              <a:off x="3398" y="2928"/>
              <a:ext cx="421" cy="232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232"/>
                <a:gd name="T92" fmla="*/ 421 w 421"/>
                <a:gd name="T93" fmla="*/ 232 h 2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42" name="Freeform 45"/>
            <p:cNvSpPr>
              <a:spLocks/>
            </p:cNvSpPr>
            <p:nvPr/>
          </p:nvSpPr>
          <p:spPr bwMode="auto">
            <a:xfrm>
              <a:off x="3727" y="2760"/>
              <a:ext cx="682" cy="312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2"/>
                <a:gd name="T130" fmla="*/ 0 h 312"/>
                <a:gd name="T131" fmla="*/ 682 w 682"/>
                <a:gd name="T132" fmla="*/ 312 h 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43" name="Freeform 46"/>
            <p:cNvSpPr>
              <a:spLocks/>
            </p:cNvSpPr>
            <p:nvPr/>
          </p:nvSpPr>
          <p:spPr bwMode="auto">
            <a:xfrm>
              <a:off x="3398" y="2928"/>
              <a:ext cx="421" cy="232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232"/>
                <a:gd name="T92" fmla="*/ 421 w 421"/>
                <a:gd name="T93" fmla="*/ 232 h 2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solidFill>
              <a:srgbClr val="00A0C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44" name="Freeform 47"/>
            <p:cNvSpPr>
              <a:spLocks/>
            </p:cNvSpPr>
            <p:nvPr/>
          </p:nvSpPr>
          <p:spPr bwMode="auto">
            <a:xfrm>
              <a:off x="3727" y="2760"/>
              <a:ext cx="682" cy="312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2"/>
                <a:gd name="T130" fmla="*/ 0 h 312"/>
                <a:gd name="T131" fmla="*/ 682 w 682"/>
                <a:gd name="T132" fmla="*/ 312 h 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45" name="Freeform 48"/>
            <p:cNvSpPr>
              <a:spLocks/>
            </p:cNvSpPr>
            <p:nvPr/>
          </p:nvSpPr>
          <p:spPr bwMode="auto">
            <a:xfrm>
              <a:off x="3946" y="2512"/>
              <a:ext cx="581" cy="312"/>
            </a:xfrm>
            <a:custGeom>
              <a:avLst/>
              <a:gdLst>
                <a:gd name="T0" fmla="*/ 497 w 581"/>
                <a:gd name="T1" fmla="*/ 248 h 312"/>
                <a:gd name="T2" fmla="*/ 531 w 581"/>
                <a:gd name="T3" fmla="*/ 200 h 312"/>
                <a:gd name="T4" fmla="*/ 556 w 581"/>
                <a:gd name="T5" fmla="*/ 176 h 312"/>
                <a:gd name="T6" fmla="*/ 581 w 581"/>
                <a:gd name="T7" fmla="*/ 152 h 312"/>
                <a:gd name="T8" fmla="*/ 564 w 581"/>
                <a:gd name="T9" fmla="*/ 120 h 312"/>
                <a:gd name="T10" fmla="*/ 522 w 581"/>
                <a:gd name="T11" fmla="*/ 112 h 312"/>
                <a:gd name="T12" fmla="*/ 480 w 581"/>
                <a:gd name="T13" fmla="*/ 104 h 312"/>
                <a:gd name="T14" fmla="*/ 463 w 581"/>
                <a:gd name="T15" fmla="*/ 80 h 312"/>
                <a:gd name="T16" fmla="*/ 413 w 581"/>
                <a:gd name="T17" fmla="*/ 64 h 312"/>
                <a:gd name="T18" fmla="*/ 413 w 581"/>
                <a:gd name="T19" fmla="*/ 88 h 312"/>
                <a:gd name="T20" fmla="*/ 387 w 581"/>
                <a:gd name="T21" fmla="*/ 104 h 312"/>
                <a:gd name="T22" fmla="*/ 345 w 581"/>
                <a:gd name="T23" fmla="*/ 72 h 312"/>
                <a:gd name="T24" fmla="*/ 354 w 581"/>
                <a:gd name="T25" fmla="*/ 40 h 312"/>
                <a:gd name="T26" fmla="*/ 312 w 581"/>
                <a:gd name="T27" fmla="*/ 40 h 312"/>
                <a:gd name="T28" fmla="*/ 269 w 581"/>
                <a:gd name="T29" fmla="*/ 24 h 312"/>
                <a:gd name="T30" fmla="*/ 227 w 581"/>
                <a:gd name="T31" fmla="*/ 0 h 312"/>
                <a:gd name="T32" fmla="*/ 227 w 581"/>
                <a:gd name="T33" fmla="*/ 24 h 312"/>
                <a:gd name="T34" fmla="*/ 202 w 581"/>
                <a:gd name="T35" fmla="*/ 8 h 312"/>
                <a:gd name="T36" fmla="*/ 168 w 581"/>
                <a:gd name="T37" fmla="*/ 8 h 312"/>
                <a:gd name="T38" fmla="*/ 160 w 581"/>
                <a:gd name="T39" fmla="*/ 40 h 312"/>
                <a:gd name="T40" fmla="*/ 118 w 581"/>
                <a:gd name="T41" fmla="*/ 56 h 312"/>
                <a:gd name="T42" fmla="*/ 76 w 581"/>
                <a:gd name="T43" fmla="*/ 80 h 312"/>
                <a:gd name="T44" fmla="*/ 34 w 581"/>
                <a:gd name="T45" fmla="*/ 88 h 312"/>
                <a:gd name="T46" fmla="*/ 0 w 581"/>
                <a:gd name="T47" fmla="*/ 112 h 312"/>
                <a:gd name="T48" fmla="*/ 34 w 581"/>
                <a:gd name="T49" fmla="*/ 152 h 312"/>
                <a:gd name="T50" fmla="*/ 25 w 581"/>
                <a:gd name="T51" fmla="*/ 176 h 312"/>
                <a:gd name="T52" fmla="*/ 84 w 581"/>
                <a:gd name="T53" fmla="*/ 224 h 312"/>
                <a:gd name="T54" fmla="*/ 160 w 581"/>
                <a:gd name="T55" fmla="*/ 280 h 312"/>
                <a:gd name="T56" fmla="*/ 152 w 581"/>
                <a:gd name="T57" fmla="*/ 288 h 312"/>
                <a:gd name="T58" fmla="*/ 194 w 581"/>
                <a:gd name="T59" fmla="*/ 312 h 312"/>
                <a:gd name="T60" fmla="*/ 244 w 581"/>
                <a:gd name="T61" fmla="*/ 296 h 312"/>
                <a:gd name="T62" fmla="*/ 269 w 581"/>
                <a:gd name="T63" fmla="*/ 248 h 312"/>
                <a:gd name="T64" fmla="*/ 345 w 581"/>
                <a:gd name="T65" fmla="*/ 272 h 312"/>
                <a:gd name="T66" fmla="*/ 430 w 581"/>
                <a:gd name="T67" fmla="*/ 272 h 312"/>
                <a:gd name="T68" fmla="*/ 430 w 581"/>
                <a:gd name="T69" fmla="*/ 280 h 312"/>
                <a:gd name="T70" fmla="*/ 455 w 581"/>
                <a:gd name="T71" fmla="*/ 248 h 312"/>
                <a:gd name="T72" fmla="*/ 497 w 581"/>
                <a:gd name="T73" fmla="*/ 248 h 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1"/>
                <a:gd name="T112" fmla="*/ 0 h 312"/>
                <a:gd name="T113" fmla="*/ 581 w 581"/>
                <a:gd name="T114" fmla="*/ 312 h 31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1" h="312">
                  <a:moveTo>
                    <a:pt x="497" y="248"/>
                  </a:moveTo>
                  <a:lnTo>
                    <a:pt x="531" y="200"/>
                  </a:lnTo>
                  <a:lnTo>
                    <a:pt x="556" y="176"/>
                  </a:lnTo>
                  <a:lnTo>
                    <a:pt x="581" y="152"/>
                  </a:lnTo>
                  <a:lnTo>
                    <a:pt x="564" y="120"/>
                  </a:lnTo>
                  <a:lnTo>
                    <a:pt x="522" y="112"/>
                  </a:lnTo>
                  <a:lnTo>
                    <a:pt x="480" y="104"/>
                  </a:lnTo>
                  <a:lnTo>
                    <a:pt x="463" y="80"/>
                  </a:lnTo>
                  <a:lnTo>
                    <a:pt x="413" y="64"/>
                  </a:lnTo>
                  <a:lnTo>
                    <a:pt x="413" y="88"/>
                  </a:lnTo>
                  <a:lnTo>
                    <a:pt x="387" y="104"/>
                  </a:lnTo>
                  <a:lnTo>
                    <a:pt x="345" y="72"/>
                  </a:lnTo>
                  <a:lnTo>
                    <a:pt x="354" y="40"/>
                  </a:lnTo>
                  <a:lnTo>
                    <a:pt x="312" y="40"/>
                  </a:lnTo>
                  <a:lnTo>
                    <a:pt x="269" y="24"/>
                  </a:lnTo>
                  <a:lnTo>
                    <a:pt x="227" y="0"/>
                  </a:lnTo>
                  <a:lnTo>
                    <a:pt x="227" y="24"/>
                  </a:lnTo>
                  <a:lnTo>
                    <a:pt x="202" y="8"/>
                  </a:lnTo>
                  <a:lnTo>
                    <a:pt x="168" y="8"/>
                  </a:lnTo>
                  <a:lnTo>
                    <a:pt x="160" y="40"/>
                  </a:lnTo>
                  <a:lnTo>
                    <a:pt x="118" y="56"/>
                  </a:lnTo>
                  <a:lnTo>
                    <a:pt x="76" y="80"/>
                  </a:lnTo>
                  <a:lnTo>
                    <a:pt x="34" y="88"/>
                  </a:lnTo>
                  <a:lnTo>
                    <a:pt x="0" y="112"/>
                  </a:lnTo>
                  <a:lnTo>
                    <a:pt x="34" y="152"/>
                  </a:lnTo>
                  <a:lnTo>
                    <a:pt x="25" y="176"/>
                  </a:lnTo>
                  <a:lnTo>
                    <a:pt x="84" y="224"/>
                  </a:lnTo>
                  <a:lnTo>
                    <a:pt x="160" y="280"/>
                  </a:lnTo>
                  <a:lnTo>
                    <a:pt x="152" y="288"/>
                  </a:lnTo>
                  <a:lnTo>
                    <a:pt x="194" y="312"/>
                  </a:lnTo>
                  <a:lnTo>
                    <a:pt x="244" y="296"/>
                  </a:lnTo>
                  <a:lnTo>
                    <a:pt x="269" y="248"/>
                  </a:lnTo>
                  <a:lnTo>
                    <a:pt x="345" y="272"/>
                  </a:lnTo>
                  <a:lnTo>
                    <a:pt x="430" y="272"/>
                  </a:lnTo>
                  <a:lnTo>
                    <a:pt x="430" y="280"/>
                  </a:lnTo>
                  <a:lnTo>
                    <a:pt x="455" y="248"/>
                  </a:lnTo>
                  <a:lnTo>
                    <a:pt x="497" y="248"/>
                  </a:lnTo>
                  <a:close/>
                </a:path>
              </a:pathLst>
            </a:custGeom>
            <a:solidFill>
              <a:srgbClr val="00A0C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46" name="Freeform 49"/>
            <p:cNvSpPr>
              <a:spLocks/>
            </p:cNvSpPr>
            <p:nvPr/>
          </p:nvSpPr>
          <p:spPr bwMode="auto">
            <a:xfrm>
              <a:off x="4098" y="3000"/>
              <a:ext cx="278" cy="200"/>
            </a:xfrm>
            <a:custGeom>
              <a:avLst/>
              <a:gdLst>
                <a:gd name="T0" fmla="*/ 50 w 278"/>
                <a:gd name="T1" fmla="*/ 192 h 200"/>
                <a:gd name="T2" fmla="*/ 92 w 278"/>
                <a:gd name="T3" fmla="*/ 160 h 200"/>
                <a:gd name="T4" fmla="*/ 117 w 278"/>
                <a:gd name="T5" fmla="*/ 176 h 200"/>
                <a:gd name="T6" fmla="*/ 151 w 278"/>
                <a:gd name="T7" fmla="*/ 184 h 200"/>
                <a:gd name="T8" fmla="*/ 168 w 278"/>
                <a:gd name="T9" fmla="*/ 152 h 200"/>
                <a:gd name="T10" fmla="*/ 202 w 278"/>
                <a:gd name="T11" fmla="*/ 144 h 200"/>
                <a:gd name="T12" fmla="*/ 202 w 278"/>
                <a:gd name="T13" fmla="*/ 104 h 200"/>
                <a:gd name="T14" fmla="*/ 235 w 278"/>
                <a:gd name="T15" fmla="*/ 64 h 200"/>
                <a:gd name="T16" fmla="*/ 278 w 278"/>
                <a:gd name="T17" fmla="*/ 48 h 200"/>
                <a:gd name="T18" fmla="*/ 235 w 278"/>
                <a:gd name="T19" fmla="*/ 0 h 200"/>
                <a:gd name="T20" fmla="*/ 227 w 278"/>
                <a:gd name="T21" fmla="*/ 8 h 200"/>
                <a:gd name="T22" fmla="*/ 227 w 278"/>
                <a:gd name="T23" fmla="*/ 32 h 200"/>
                <a:gd name="T24" fmla="*/ 185 w 278"/>
                <a:gd name="T25" fmla="*/ 40 h 200"/>
                <a:gd name="T26" fmla="*/ 134 w 278"/>
                <a:gd name="T27" fmla="*/ 40 h 200"/>
                <a:gd name="T28" fmla="*/ 101 w 278"/>
                <a:gd name="T29" fmla="*/ 64 h 200"/>
                <a:gd name="T30" fmla="*/ 42 w 278"/>
                <a:gd name="T31" fmla="*/ 64 h 200"/>
                <a:gd name="T32" fmla="*/ 8 w 278"/>
                <a:gd name="T33" fmla="*/ 72 h 200"/>
                <a:gd name="T34" fmla="*/ 0 w 278"/>
                <a:gd name="T35" fmla="*/ 96 h 200"/>
                <a:gd name="T36" fmla="*/ 8 w 278"/>
                <a:gd name="T37" fmla="*/ 152 h 200"/>
                <a:gd name="T38" fmla="*/ 0 w 278"/>
                <a:gd name="T39" fmla="*/ 160 h 200"/>
                <a:gd name="T40" fmla="*/ 25 w 278"/>
                <a:gd name="T41" fmla="*/ 152 h 200"/>
                <a:gd name="T42" fmla="*/ 8 w 278"/>
                <a:gd name="T43" fmla="*/ 176 h 200"/>
                <a:gd name="T44" fmla="*/ 8 w 278"/>
                <a:gd name="T45" fmla="*/ 200 h 200"/>
                <a:gd name="T46" fmla="*/ 16 w 278"/>
                <a:gd name="T47" fmla="*/ 200 h 200"/>
                <a:gd name="T48" fmla="*/ 50 w 278"/>
                <a:gd name="T49" fmla="*/ 192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8"/>
                <a:gd name="T76" fmla="*/ 0 h 200"/>
                <a:gd name="T77" fmla="*/ 278 w 278"/>
                <a:gd name="T78" fmla="*/ 200 h 2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47" name="Freeform 50"/>
            <p:cNvSpPr>
              <a:spLocks/>
            </p:cNvSpPr>
            <p:nvPr/>
          </p:nvSpPr>
          <p:spPr bwMode="auto">
            <a:xfrm>
              <a:off x="4106" y="3056"/>
              <a:ext cx="548" cy="416"/>
            </a:xfrm>
            <a:custGeom>
              <a:avLst/>
              <a:gdLst>
                <a:gd name="T0" fmla="*/ 388 w 548"/>
                <a:gd name="T1" fmla="*/ 360 h 416"/>
                <a:gd name="T2" fmla="*/ 379 w 548"/>
                <a:gd name="T3" fmla="*/ 344 h 416"/>
                <a:gd name="T4" fmla="*/ 345 w 548"/>
                <a:gd name="T5" fmla="*/ 328 h 416"/>
                <a:gd name="T6" fmla="*/ 320 w 548"/>
                <a:gd name="T7" fmla="*/ 296 h 416"/>
                <a:gd name="T8" fmla="*/ 270 w 548"/>
                <a:gd name="T9" fmla="*/ 264 h 416"/>
                <a:gd name="T10" fmla="*/ 236 w 548"/>
                <a:gd name="T11" fmla="*/ 216 h 416"/>
                <a:gd name="T12" fmla="*/ 202 w 548"/>
                <a:gd name="T13" fmla="*/ 200 h 416"/>
                <a:gd name="T14" fmla="*/ 219 w 548"/>
                <a:gd name="T15" fmla="*/ 152 h 416"/>
                <a:gd name="T16" fmla="*/ 236 w 548"/>
                <a:gd name="T17" fmla="*/ 152 h 416"/>
                <a:gd name="T18" fmla="*/ 270 w 548"/>
                <a:gd name="T19" fmla="*/ 168 h 416"/>
                <a:gd name="T20" fmla="*/ 278 w 548"/>
                <a:gd name="T21" fmla="*/ 144 h 416"/>
                <a:gd name="T22" fmla="*/ 312 w 548"/>
                <a:gd name="T23" fmla="*/ 136 h 416"/>
                <a:gd name="T24" fmla="*/ 354 w 548"/>
                <a:gd name="T25" fmla="*/ 144 h 416"/>
                <a:gd name="T26" fmla="*/ 404 w 548"/>
                <a:gd name="T27" fmla="*/ 152 h 416"/>
                <a:gd name="T28" fmla="*/ 438 w 548"/>
                <a:gd name="T29" fmla="*/ 144 h 416"/>
                <a:gd name="T30" fmla="*/ 472 w 548"/>
                <a:gd name="T31" fmla="*/ 152 h 416"/>
                <a:gd name="T32" fmla="*/ 522 w 548"/>
                <a:gd name="T33" fmla="*/ 160 h 416"/>
                <a:gd name="T34" fmla="*/ 522 w 548"/>
                <a:gd name="T35" fmla="*/ 128 h 416"/>
                <a:gd name="T36" fmla="*/ 548 w 548"/>
                <a:gd name="T37" fmla="*/ 120 h 416"/>
                <a:gd name="T38" fmla="*/ 522 w 548"/>
                <a:gd name="T39" fmla="*/ 112 h 416"/>
                <a:gd name="T40" fmla="*/ 497 w 548"/>
                <a:gd name="T41" fmla="*/ 80 h 416"/>
                <a:gd name="T42" fmla="*/ 480 w 548"/>
                <a:gd name="T43" fmla="*/ 48 h 416"/>
                <a:gd name="T44" fmla="*/ 421 w 548"/>
                <a:gd name="T45" fmla="*/ 72 h 416"/>
                <a:gd name="T46" fmla="*/ 388 w 548"/>
                <a:gd name="T47" fmla="*/ 72 h 416"/>
                <a:gd name="T48" fmla="*/ 379 w 548"/>
                <a:gd name="T49" fmla="*/ 48 h 416"/>
                <a:gd name="T50" fmla="*/ 345 w 548"/>
                <a:gd name="T51" fmla="*/ 56 h 416"/>
                <a:gd name="T52" fmla="*/ 320 w 548"/>
                <a:gd name="T53" fmla="*/ 40 h 416"/>
                <a:gd name="T54" fmla="*/ 295 w 548"/>
                <a:gd name="T55" fmla="*/ 16 h 416"/>
                <a:gd name="T56" fmla="*/ 261 w 548"/>
                <a:gd name="T57" fmla="*/ 0 h 416"/>
                <a:gd name="T58" fmla="*/ 227 w 548"/>
                <a:gd name="T59" fmla="*/ 8 h 416"/>
                <a:gd name="T60" fmla="*/ 194 w 548"/>
                <a:gd name="T61" fmla="*/ 48 h 416"/>
                <a:gd name="T62" fmla="*/ 194 w 548"/>
                <a:gd name="T63" fmla="*/ 88 h 416"/>
                <a:gd name="T64" fmla="*/ 160 w 548"/>
                <a:gd name="T65" fmla="*/ 96 h 416"/>
                <a:gd name="T66" fmla="*/ 143 w 548"/>
                <a:gd name="T67" fmla="*/ 128 h 416"/>
                <a:gd name="T68" fmla="*/ 109 w 548"/>
                <a:gd name="T69" fmla="*/ 120 h 416"/>
                <a:gd name="T70" fmla="*/ 84 w 548"/>
                <a:gd name="T71" fmla="*/ 104 h 416"/>
                <a:gd name="T72" fmla="*/ 42 w 548"/>
                <a:gd name="T73" fmla="*/ 136 h 416"/>
                <a:gd name="T74" fmla="*/ 8 w 548"/>
                <a:gd name="T75" fmla="*/ 144 h 416"/>
                <a:gd name="T76" fmla="*/ 0 w 548"/>
                <a:gd name="T77" fmla="*/ 144 h 416"/>
                <a:gd name="T78" fmla="*/ 0 w 548"/>
                <a:gd name="T79" fmla="*/ 152 h 416"/>
                <a:gd name="T80" fmla="*/ 34 w 548"/>
                <a:gd name="T81" fmla="*/ 216 h 416"/>
                <a:gd name="T82" fmla="*/ 84 w 548"/>
                <a:gd name="T83" fmla="*/ 152 h 416"/>
                <a:gd name="T84" fmla="*/ 84 w 548"/>
                <a:gd name="T85" fmla="*/ 216 h 416"/>
                <a:gd name="T86" fmla="*/ 126 w 548"/>
                <a:gd name="T87" fmla="*/ 192 h 416"/>
                <a:gd name="T88" fmla="*/ 126 w 548"/>
                <a:gd name="T89" fmla="*/ 240 h 416"/>
                <a:gd name="T90" fmla="*/ 177 w 548"/>
                <a:gd name="T91" fmla="*/ 264 h 416"/>
                <a:gd name="T92" fmla="*/ 160 w 548"/>
                <a:gd name="T93" fmla="*/ 272 h 416"/>
                <a:gd name="T94" fmla="*/ 219 w 548"/>
                <a:gd name="T95" fmla="*/ 312 h 416"/>
                <a:gd name="T96" fmla="*/ 227 w 548"/>
                <a:gd name="T97" fmla="*/ 336 h 416"/>
                <a:gd name="T98" fmla="*/ 253 w 548"/>
                <a:gd name="T99" fmla="*/ 352 h 416"/>
                <a:gd name="T100" fmla="*/ 312 w 548"/>
                <a:gd name="T101" fmla="*/ 360 h 416"/>
                <a:gd name="T102" fmla="*/ 371 w 548"/>
                <a:gd name="T103" fmla="*/ 384 h 416"/>
                <a:gd name="T104" fmla="*/ 312 w 548"/>
                <a:gd name="T105" fmla="*/ 392 h 416"/>
                <a:gd name="T106" fmla="*/ 413 w 548"/>
                <a:gd name="T107" fmla="*/ 416 h 416"/>
                <a:gd name="T108" fmla="*/ 413 w 548"/>
                <a:gd name="T109" fmla="*/ 384 h 416"/>
                <a:gd name="T110" fmla="*/ 388 w 548"/>
                <a:gd name="T111" fmla="*/ 360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8"/>
                <a:gd name="T169" fmla="*/ 0 h 416"/>
                <a:gd name="T170" fmla="*/ 548 w 548"/>
                <a:gd name="T171" fmla="*/ 416 h 4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48" name="Freeform 51"/>
            <p:cNvSpPr>
              <a:spLocks/>
            </p:cNvSpPr>
            <p:nvPr/>
          </p:nvSpPr>
          <p:spPr bwMode="auto">
            <a:xfrm>
              <a:off x="4098" y="3000"/>
              <a:ext cx="278" cy="200"/>
            </a:xfrm>
            <a:custGeom>
              <a:avLst/>
              <a:gdLst>
                <a:gd name="T0" fmla="*/ 50 w 278"/>
                <a:gd name="T1" fmla="*/ 192 h 200"/>
                <a:gd name="T2" fmla="*/ 92 w 278"/>
                <a:gd name="T3" fmla="*/ 160 h 200"/>
                <a:gd name="T4" fmla="*/ 117 w 278"/>
                <a:gd name="T5" fmla="*/ 176 h 200"/>
                <a:gd name="T6" fmla="*/ 151 w 278"/>
                <a:gd name="T7" fmla="*/ 184 h 200"/>
                <a:gd name="T8" fmla="*/ 168 w 278"/>
                <a:gd name="T9" fmla="*/ 152 h 200"/>
                <a:gd name="T10" fmla="*/ 202 w 278"/>
                <a:gd name="T11" fmla="*/ 144 h 200"/>
                <a:gd name="T12" fmla="*/ 202 w 278"/>
                <a:gd name="T13" fmla="*/ 104 h 200"/>
                <a:gd name="T14" fmla="*/ 235 w 278"/>
                <a:gd name="T15" fmla="*/ 64 h 200"/>
                <a:gd name="T16" fmla="*/ 278 w 278"/>
                <a:gd name="T17" fmla="*/ 48 h 200"/>
                <a:gd name="T18" fmla="*/ 235 w 278"/>
                <a:gd name="T19" fmla="*/ 0 h 200"/>
                <a:gd name="T20" fmla="*/ 227 w 278"/>
                <a:gd name="T21" fmla="*/ 8 h 200"/>
                <a:gd name="T22" fmla="*/ 227 w 278"/>
                <a:gd name="T23" fmla="*/ 32 h 200"/>
                <a:gd name="T24" fmla="*/ 185 w 278"/>
                <a:gd name="T25" fmla="*/ 40 h 200"/>
                <a:gd name="T26" fmla="*/ 134 w 278"/>
                <a:gd name="T27" fmla="*/ 40 h 200"/>
                <a:gd name="T28" fmla="*/ 101 w 278"/>
                <a:gd name="T29" fmla="*/ 64 h 200"/>
                <a:gd name="T30" fmla="*/ 42 w 278"/>
                <a:gd name="T31" fmla="*/ 64 h 200"/>
                <a:gd name="T32" fmla="*/ 8 w 278"/>
                <a:gd name="T33" fmla="*/ 72 h 200"/>
                <a:gd name="T34" fmla="*/ 0 w 278"/>
                <a:gd name="T35" fmla="*/ 96 h 200"/>
                <a:gd name="T36" fmla="*/ 8 w 278"/>
                <a:gd name="T37" fmla="*/ 152 h 200"/>
                <a:gd name="T38" fmla="*/ 0 w 278"/>
                <a:gd name="T39" fmla="*/ 160 h 200"/>
                <a:gd name="T40" fmla="*/ 25 w 278"/>
                <a:gd name="T41" fmla="*/ 152 h 200"/>
                <a:gd name="T42" fmla="*/ 8 w 278"/>
                <a:gd name="T43" fmla="*/ 176 h 200"/>
                <a:gd name="T44" fmla="*/ 8 w 278"/>
                <a:gd name="T45" fmla="*/ 200 h 200"/>
                <a:gd name="T46" fmla="*/ 16 w 278"/>
                <a:gd name="T47" fmla="*/ 200 h 200"/>
                <a:gd name="T48" fmla="*/ 50 w 278"/>
                <a:gd name="T49" fmla="*/ 192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8"/>
                <a:gd name="T76" fmla="*/ 0 h 200"/>
                <a:gd name="T77" fmla="*/ 278 w 278"/>
                <a:gd name="T78" fmla="*/ 200 h 2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49" name="Freeform 52"/>
            <p:cNvSpPr>
              <a:spLocks/>
            </p:cNvSpPr>
            <p:nvPr/>
          </p:nvSpPr>
          <p:spPr bwMode="auto">
            <a:xfrm>
              <a:off x="4106" y="3056"/>
              <a:ext cx="548" cy="416"/>
            </a:xfrm>
            <a:custGeom>
              <a:avLst/>
              <a:gdLst>
                <a:gd name="T0" fmla="*/ 388 w 548"/>
                <a:gd name="T1" fmla="*/ 360 h 416"/>
                <a:gd name="T2" fmla="*/ 379 w 548"/>
                <a:gd name="T3" fmla="*/ 344 h 416"/>
                <a:gd name="T4" fmla="*/ 345 w 548"/>
                <a:gd name="T5" fmla="*/ 328 h 416"/>
                <a:gd name="T6" fmla="*/ 320 w 548"/>
                <a:gd name="T7" fmla="*/ 296 h 416"/>
                <a:gd name="T8" fmla="*/ 270 w 548"/>
                <a:gd name="T9" fmla="*/ 264 h 416"/>
                <a:gd name="T10" fmla="*/ 236 w 548"/>
                <a:gd name="T11" fmla="*/ 216 h 416"/>
                <a:gd name="T12" fmla="*/ 202 w 548"/>
                <a:gd name="T13" fmla="*/ 200 h 416"/>
                <a:gd name="T14" fmla="*/ 219 w 548"/>
                <a:gd name="T15" fmla="*/ 152 h 416"/>
                <a:gd name="T16" fmla="*/ 236 w 548"/>
                <a:gd name="T17" fmla="*/ 152 h 416"/>
                <a:gd name="T18" fmla="*/ 270 w 548"/>
                <a:gd name="T19" fmla="*/ 168 h 416"/>
                <a:gd name="T20" fmla="*/ 278 w 548"/>
                <a:gd name="T21" fmla="*/ 144 h 416"/>
                <a:gd name="T22" fmla="*/ 312 w 548"/>
                <a:gd name="T23" fmla="*/ 136 h 416"/>
                <a:gd name="T24" fmla="*/ 354 w 548"/>
                <a:gd name="T25" fmla="*/ 144 h 416"/>
                <a:gd name="T26" fmla="*/ 404 w 548"/>
                <a:gd name="T27" fmla="*/ 152 h 416"/>
                <a:gd name="T28" fmla="*/ 438 w 548"/>
                <a:gd name="T29" fmla="*/ 144 h 416"/>
                <a:gd name="T30" fmla="*/ 472 w 548"/>
                <a:gd name="T31" fmla="*/ 152 h 416"/>
                <a:gd name="T32" fmla="*/ 522 w 548"/>
                <a:gd name="T33" fmla="*/ 160 h 416"/>
                <a:gd name="T34" fmla="*/ 522 w 548"/>
                <a:gd name="T35" fmla="*/ 128 h 416"/>
                <a:gd name="T36" fmla="*/ 548 w 548"/>
                <a:gd name="T37" fmla="*/ 120 h 416"/>
                <a:gd name="T38" fmla="*/ 522 w 548"/>
                <a:gd name="T39" fmla="*/ 112 h 416"/>
                <a:gd name="T40" fmla="*/ 497 w 548"/>
                <a:gd name="T41" fmla="*/ 80 h 416"/>
                <a:gd name="T42" fmla="*/ 480 w 548"/>
                <a:gd name="T43" fmla="*/ 48 h 416"/>
                <a:gd name="T44" fmla="*/ 421 w 548"/>
                <a:gd name="T45" fmla="*/ 72 h 416"/>
                <a:gd name="T46" fmla="*/ 388 w 548"/>
                <a:gd name="T47" fmla="*/ 72 h 416"/>
                <a:gd name="T48" fmla="*/ 379 w 548"/>
                <a:gd name="T49" fmla="*/ 48 h 416"/>
                <a:gd name="T50" fmla="*/ 345 w 548"/>
                <a:gd name="T51" fmla="*/ 56 h 416"/>
                <a:gd name="T52" fmla="*/ 320 w 548"/>
                <a:gd name="T53" fmla="*/ 40 h 416"/>
                <a:gd name="T54" fmla="*/ 295 w 548"/>
                <a:gd name="T55" fmla="*/ 16 h 416"/>
                <a:gd name="T56" fmla="*/ 261 w 548"/>
                <a:gd name="T57" fmla="*/ 0 h 416"/>
                <a:gd name="T58" fmla="*/ 227 w 548"/>
                <a:gd name="T59" fmla="*/ 8 h 416"/>
                <a:gd name="T60" fmla="*/ 194 w 548"/>
                <a:gd name="T61" fmla="*/ 48 h 416"/>
                <a:gd name="T62" fmla="*/ 194 w 548"/>
                <a:gd name="T63" fmla="*/ 88 h 416"/>
                <a:gd name="T64" fmla="*/ 160 w 548"/>
                <a:gd name="T65" fmla="*/ 96 h 416"/>
                <a:gd name="T66" fmla="*/ 143 w 548"/>
                <a:gd name="T67" fmla="*/ 128 h 416"/>
                <a:gd name="T68" fmla="*/ 109 w 548"/>
                <a:gd name="T69" fmla="*/ 120 h 416"/>
                <a:gd name="T70" fmla="*/ 84 w 548"/>
                <a:gd name="T71" fmla="*/ 104 h 416"/>
                <a:gd name="T72" fmla="*/ 42 w 548"/>
                <a:gd name="T73" fmla="*/ 136 h 416"/>
                <a:gd name="T74" fmla="*/ 8 w 548"/>
                <a:gd name="T75" fmla="*/ 144 h 416"/>
                <a:gd name="T76" fmla="*/ 0 w 548"/>
                <a:gd name="T77" fmla="*/ 144 h 416"/>
                <a:gd name="T78" fmla="*/ 0 w 548"/>
                <a:gd name="T79" fmla="*/ 152 h 416"/>
                <a:gd name="T80" fmla="*/ 34 w 548"/>
                <a:gd name="T81" fmla="*/ 216 h 416"/>
                <a:gd name="T82" fmla="*/ 84 w 548"/>
                <a:gd name="T83" fmla="*/ 152 h 416"/>
                <a:gd name="T84" fmla="*/ 84 w 548"/>
                <a:gd name="T85" fmla="*/ 216 h 416"/>
                <a:gd name="T86" fmla="*/ 126 w 548"/>
                <a:gd name="T87" fmla="*/ 192 h 416"/>
                <a:gd name="T88" fmla="*/ 126 w 548"/>
                <a:gd name="T89" fmla="*/ 240 h 416"/>
                <a:gd name="T90" fmla="*/ 177 w 548"/>
                <a:gd name="T91" fmla="*/ 264 h 416"/>
                <a:gd name="T92" fmla="*/ 160 w 548"/>
                <a:gd name="T93" fmla="*/ 272 h 416"/>
                <a:gd name="T94" fmla="*/ 219 w 548"/>
                <a:gd name="T95" fmla="*/ 312 h 416"/>
                <a:gd name="T96" fmla="*/ 227 w 548"/>
                <a:gd name="T97" fmla="*/ 336 h 416"/>
                <a:gd name="T98" fmla="*/ 253 w 548"/>
                <a:gd name="T99" fmla="*/ 352 h 416"/>
                <a:gd name="T100" fmla="*/ 312 w 548"/>
                <a:gd name="T101" fmla="*/ 360 h 416"/>
                <a:gd name="T102" fmla="*/ 371 w 548"/>
                <a:gd name="T103" fmla="*/ 384 h 416"/>
                <a:gd name="T104" fmla="*/ 312 w 548"/>
                <a:gd name="T105" fmla="*/ 392 h 416"/>
                <a:gd name="T106" fmla="*/ 413 w 548"/>
                <a:gd name="T107" fmla="*/ 416 h 416"/>
                <a:gd name="T108" fmla="*/ 413 w 548"/>
                <a:gd name="T109" fmla="*/ 384 h 416"/>
                <a:gd name="T110" fmla="*/ 388 w 548"/>
                <a:gd name="T111" fmla="*/ 360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8"/>
                <a:gd name="T169" fmla="*/ 0 h 416"/>
                <a:gd name="T170" fmla="*/ 548 w 548"/>
                <a:gd name="T171" fmla="*/ 416 h 4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50" name="Freeform 53"/>
            <p:cNvSpPr>
              <a:spLocks/>
            </p:cNvSpPr>
            <p:nvPr/>
          </p:nvSpPr>
          <p:spPr bwMode="auto">
            <a:xfrm>
              <a:off x="4308" y="3192"/>
              <a:ext cx="388" cy="320"/>
            </a:xfrm>
            <a:custGeom>
              <a:avLst/>
              <a:gdLst>
                <a:gd name="T0" fmla="*/ 287 w 388"/>
                <a:gd name="T1" fmla="*/ 264 h 320"/>
                <a:gd name="T2" fmla="*/ 312 w 388"/>
                <a:gd name="T3" fmla="*/ 248 h 320"/>
                <a:gd name="T4" fmla="*/ 320 w 388"/>
                <a:gd name="T5" fmla="*/ 216 h 320"/>
                <a:gd name="T6" fmla="*/ 346 w 388"/>
                <a:gd name="T7" fmla="*/ 216 h 320"/>
                <a:gd name="T8" fmla="*/ 337 w 388"/>
                <a:gd name="T9" fmla="*/ 192 h 320"/>
                <a:gd name="T10" fmla="*/ 388 w 388"/>
                <a:gd name="T11" fmla="*/ 176 h 320"/>
                <a:gd name="T12" fmla="*/ 362 w 388"/>
                <a:gd name="T13" fmla="*/ 136 h 320"/>
                <a:gd name="T14" fmla="*/ 388 w 388"/>
                <a:gd name="T15" fmla="*/ 120 h 320"/>
                <a:gd name="T16" fmla="*/ 346 w 388"/>
                <a:gd name="T17" fmla="*/ 96 h 320"/>
                <a:gd name="T18" fmla="*/ 337 w 388"/>
                <a:gd name="T19" fmla="*/ 64 h 320"/>
                <a:gd name="T20" fmla="*/ 337 w 388"/>
                <a:gd name="T21" fmla="*/ 32 h 320"/>
                <a:gd name="T22" fmla="*/ 304 w 388"/>
                <a:gd name="T23" fmla="*/ 32 h 320"/>
                <a:gd name="T24" fmla="*/ 295 w 388"/>
                <a:gd name="T25" fmla="*/ 16 h 320"/>
                <a:gd name="T26" fmla="*/ 270 w 388"/>
                <a:gd name="T27" fmla="*/ 16 h 320"/>
                <a:gd name="T28" fmla="*/ 236 w 388"/>
                <a:gd name="T29" fmla="*/ 8 h 320"/>
                <a:gd name="T30" fmla="*/ 202 w 388"/>
                <a:gd name="T31" fmla="*/ 16 h 320"/>
                <a:gd name="T32" fmla="*/ 152 w 388"/>
                <a:gd name="T33" fmla="*/ 8 h 320"/>
                <a:gd name="T34" fmla="*/ 110 w 388"/>
                <a:gd name="T35" fmla="*/ 0 h 320"/>
                <a:gd name="T36" fmla="*/ 76 w 388"/>
                <a:gd name="T37" fmla="*/ 8 h 320"/>
                <a:gd name="T38" fmla="*/ 68 w 388"/>
                <a:gd name="T39" fmla="*/ 32 h 320"/>
                <a:gd name="T40" fmla="*/ 34 w 388"/>
                <a:gd name="T41" fmla="*/ 16 h 320"/>
                <a:gd name="T42" fmla="*/ 17 w 388"/>
                <a:gd name="T43" fmla="*/ 16 h 320"/>
                <a:gd name="T44" fmla="*/ 0 w 388"/>
                <a:gd name="T45" fmla="*/ 64 h 320"/>
                <a:gd name="T46" fmla="*/ 34 w 388"/>
                <a:gd name="T47" fmla="*/ 80 h 320"/>
                <a:gd name="T48" fmla="*/ 68 w 388"/>
                <a:gd name="T49" fmla="*/ 128 h 320"/>
                <a:gd name="T50" fmla="*/ 118 w 388"/>
                <a:gd name="T51" fmla="*/ 160 h 320"/>
                <a:gd name="T52" fmla="*/ 143 w 388"/>
                <a:gd name="T53" fmla="*/ 192 h 320"/>
                <a:gd name="T54" fmla="*/ 177 w 388"/>
                <a:gd name="T55" fmla="*/ 208 h 320"/>
                <a:gd name="T56" fmla="*/ 186 w 388"/>
                <a:gd name="T57" fmla="*/ 224 h 320"/>
                <a:gd name="T58" fmla="*/ 211 w 388"/>
                <a:gd name="T59" fmla="*/ 248 h 320"/>
                <a:gd name="T60" fmla="*/ 211 w 388"/>
                <a:gd name="T61" fmla="*/ 280 h 320"/>
                <a:gd name="T62" fmla="*/ 295 w 388"/>
                <a:gd name="T63" fmla="*/ 320 h 320"/>
                <a:gd name="T64" fmla="*/ 295 w 388"/>
                <a:gd name="T65" fmla="*/ 280 h 320"/>
                <a:gd name="T66" fmla="*/ 287 w 388"/>
                <a:gd name="T67" fmla="*/ 264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8"/>
                <a:gd name="T103" fmla="*/ 0 h 320"/>
                <a:gd name="T104" fmla="*/ 388 w 388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51" name="Freeform 54"/>
            <p:cNvSpPr>
              <a:spLocks/>
            </p:cNvSpPr>
            <p:nvPr/>
          </p:nvSpPr>
          <p:spPr bwMode="auto">
            <a:xfrm>
              <a:off x="4333" y="2760"/>
              <a:ext cx="573" cy="368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73"/>
                <a:gd name="T130" fmla="*/ 0 h 368"/>
                <a:gd name="T131" fmla="*/ 573 w 573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52" name="Freeform 55"/>
            <p:cNvSpPr>
              <a:spLocks/>
            </p:cNvSpPr>
            <p:nvPr/>
          </p:nvSpPr>
          <p:spPr bwMode="auto">
            <a:xfrm>
              <a:off x="4308" y="3192"/>
              <a:ext cx="388" cy="320"/>
            </a:xfrm>
            <a:custGeom>
              <a:avLst/>
              <a:gdLst>
                <a:gd name="T0" fmla="*/ 287 w 388"/>
                <a:gd name="T1" fmla="*/ 264 h 320"/>
                <a:gd name="T2" fmla="*/ 312 w 388"/>
                <a:gd name="T3" fmla="*/ 248 h 320"/>
                <a:gd name="T4" fmla="*/ 320 w 388"/>
                <a:gd name="T5" fmla="*/ 216 h 320"/>
                <a:gd name="T6" fmla="*/ 346 w 388"/>
                <a:gd name="T7" fmla="*/ 216 h 320"/>
                <a:gd name="T8" fmla="*/ 337 w 388"/>
                <a:gd name="T9" fmla="*/ 192 h 320"/>
                <a:gd name="T10" fmla="*/ 388 w 388"/>
                <a:gd name="T11" fmla="*/ 176 h 320"/>
                <a:gd name="T12" fmla="*/ 362 w 388"/>
                <a:gd name="T13" fmla="*/ 136 h 320"/>
                <a:gd name="T14" fmla="*/ 388 w 388"/>
                <a:gd name="T15" fmla="*/ 120 h 320"/>
                <a:gd name="T16" fmla="*/ 346 w 388"/>
                <a:gd name="T17" fmla="*/ 96 h 320"/>
                <a:gd name="T18" fmla="*/ 337 w 388"/>
                <a:gd name="T19" fmla="*/ 64 h 320"/>
                <a:gd name="T20" fmla="*/ 337 w 388"/>
                <a:gd name="T21" fmla="*/ 32 h 320"/>
                <a:gd name="T22" fmla="*/ 304 w 388"/>
                <a:gd name="T23" fmla="*/ 32 h 320"/>
                <a:gd name="T24" fmla="*/ 295 w 388"/>
                <a:gd name="T25" fmla="*/ 16 h 320"/>
                <a:gd name="T26" fmla="*/ 270 w 388"/>
                <a:gd name="T27" fmla="*/ 16 h 320"/>
                <a:gd name="T28" fmla="*/ 236 w 388"/>
                <a:gd name="T29" fmla="*/ 8 h 320"/>
                <a:gd name="T30" fmla="*/ 202 w 388"/>
                <a:gd name="T31" fmla="*/ 16 h 320"/>
                <a:gd name="T32" fmla="*/ 152 w 388"/>
                <a:gd name="T33" fmla="*/ 8 h 320"/>
                <a:gd name="T34" fmla="*/ 110 w 388"/>
                <a:gd name="T35" fmla="*/ 0 h 320"/>
                <a:gd name="T36" fmla="*/ 76 w 388"/>
                <a:gd name="T37" fmla="*/ 8 h 320"/>
                <a:gd name="T38" fmla="*/ 68 w 388"/>
                <a:gd name="T39" fmla="*/ 32 h 320"/>
                <a:gd name="T40" fmla="*/ 34 w 388"/>
                <a:gd name="T41" fmla="*/ 16 h 320"/>
                <a:gd name="T42" fmla="*/ 17 w 388"/>
                <a:gd name="T43" fmla="*/ 16 h 320"/>
                <a:gd name="T44" fmla="*/ 0 w 388"/>
                <a:gd name="T45" fmla="*/ 64 h 320"/>
                <a:gd name="T46" fmla="*/ 34 w 388"/>
                <a:gd name="T47" fmla="*/ 80 h 320"/>
                <a:gd name="T48" fmla="*/ 68 w 388"/>
                <a:gd name="T49" fmla="*/ 128 h 320"/>
                <a:gd name="T50" fmla="*/ 118 w 388"/>
                <a:gd name="T51" fmla="*/ 160 h 320"/>
                <a:gd name="T52" fmla="*/ 143 w 388"/>
                <a:gd name="T53" fmla="*/ 192 h 320"/>
                <a:gd name="T54" fmla="*/ 177 w 388"/>
                <a:gd name="T55" fmla="*/ 208 h 320"/>
                <a:gd name="T56" fmla="*/ 186 w 388"/>
                <a:gd name="T57" fmla="*/ 224 h 320"/>
                <a:gd name="T58" fmla="*/ 211 w 388"/>
                <a:gd name="T59" fmla="*/ 248 h 320"/>
                <a:gd name="T60" fmla="*/ 211 w 388"/>
                <a:gd name="T61" fmla="*/ 280 h 320"/>
                <a:gd name="T62" fmla="*/ 295 w 388"/>
                <a:gd name="T63" fmla="*/ 320 h 320"/>
                <a:gd name="T64" fmla="*/ 295 w 388"/>
                <a:gd name="T65" fmla="*/ 280 h 320"/>
                <a:gd name="T66" fmla="*/ 287 w 388"/>
                <a:gd name="T67" fmla="*/ 264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8"/>
                <a:gd name="T103" fmla="*/ 0 h 320"/>
                <a:gd name="T104" fmla="*/ 388 w 388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53" name="Freeform 56"/>
            <p:cNvSpPr>
              <a:spLocks/>
            </p:cNvSpPr>
            <p:nvPr/>
          </p:nvSpPr>
          <p:spPr bwMode="auto">
            <a:xfrm>
              <a:off x="4333" y="2760"/>
              <a:ext cx="573" cy="368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73"/>
                <a:gd name="T130" fmla="*/ 0 h 368"/>
                <a:gd name="T131" fmla="*/ 573 w 573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54" name="Freeform 57"/>
            <p:cNvSpPr>
              <a:spLocks/>
            </p:cNvSpPr>
            <p:nvPr/>
          </p:nvSpPr>
          <p:spPr bwMode="auto">
            <a:xfrm>
              <a:off x="4788" y="2760"/>
              <a:ext cx="26" cy="8"/>
            </a:xfrm>
            <a:custGeom>
              <a:avLst/>
              <a:gdLst>
                <a:gd name="T0" fmla="*/ 17 w 26"/>
                <a:gd name="T1" fmla="*/ 8 h 8"/>
                <a:gd name="T2" fmla="*/ 26 w 26"/>
                <a:gd name="T3" fmla="*/ 8 h 8"/>
                <a:gd name="T4" fmla="*/ 0 w 26"/>
                <a:gd name="T5" fmla="*/ 0 h 8"/>
                <a:gd name="T6" fmla="*/ 17 w 26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8"/>
                <a:gd name="T14" fmla="*/ 26 w 26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8">
                  <a:moveTo>
                    <a:pt x="17" y="8"/>
                  </a:moveTo>
                  <a:lnTo>
                    <a:pt x="26" y="8"/>
                  </a:lnTo>
                  <a:lnTo>
                    <a:pt x="0" y="0"/>
                  </a:lnTo>
                  <a:lnTo>
                    <a:pt x="17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55" name="Freeform 58"/>
            <p:cNvSpPr>
              <a:spLocks/>
            </p:cNvSpPr>
            <p:nvPr/>
          </p:nvSpPr>
          <p:spPr bwMode="auto">
            <a:xfrm>
              <a:off x="4814" y="2768"/>
              <a:ext cx="17" cy="1"/>
            </a:xfrm>
            <a:custGeom>
              <a:avLst/>
              <a:gdLst>
                <a:gd name="T0" fmla="*/ 17 w 17"/>
                <a:gd name="T1" fmla="*/ 0 h 1"/>
                <a:gd name="T2" fmla="*/ 0 w 17"/>
                <a:gd name="T3" fmla="*/ 0 h 1"/>
                <a:gd name="T4" fmla="*/ 17 w 17"/>
                <a:gd name="T5" fmla="*/ 0 h 1"/>
                <a:gd name="T6" fmla="*/ 0 60000 65536"/>
                <a:gd name="T7" fmla="*/ 0 60000 65536"/>
                <a:gd name="T8" fmla="*/ 0 60000 65536"/>
                <a:gd name="T9" fmla="*/ 0 w 17"/>
                <a:gd name="T10" fmla="*/ 0 h 1"/>
                <a:gd name="T11" fmla="*/ 17 w 1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">
                  <a:moveTo>
                    <a:pt x="17" y="0"/>
                  </a:move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56" name="Line 59"/>
            <p:cNvSpPr>
              <a:spLocks noChangeShapeType="1"/>
            </p:cNvSpPr>
            <p:nvPr/>
          </p:nvSpPr>
          <p:spPr bwMode="auto">
            <a:xfrm flipV="1">
              <a:off x="4805" y="2760"/>
              <a:ext cx="2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57" name="Line 60"/>
            <p:cNvSpPr>
              <a:spLocks noChangeShapeType="1"/>
            </p:cNvSpPr>
            <p:nvPr/>
          </p:nvSpPr>
          <p:spPr bwMode="auto">
            <a:xfrm flipV="1">
              <a:off x="4805" y="2760"/>
              <a:ext cx="2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58" name="Freeform 61"/>
            <p:cNvSpPr>
              <a:spLocks/>
            </p:cNvSpPr>
            <p:nvPr/>
          </p:nvSpPr>
          <p:spPr bwMode="auto">
            <a:xfrm>
              <a:off x="4780" y="2760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59" name="Freeform 62"/>
            <p:cNvSpPr>
              <a:spLocks/>
            </p:cNvSpPr>
            <p:nvPr/>
          </p:nvSpPr>
          <p:spPr bwMode="auto">
            <a:xfrm>
              <a:off x="4527" y="2664"/>
              <a:ext cx="26" cy="16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6"/>
                <a:gd name="T17" fmla="*/ 26 w 2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60" name="Freeform 63"/>
            <p:cNvSpPr>
              <a:spLocks/>
            </p:cNvSpPr>
            <p:nvPr/>
          </p:nvSpPr>
          <p:spPr bwMode="auto">
            <a:xfrm>
              <a:off x="4780" y="2760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w 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"/>
                <a:gd name="T14" fmla="*/ 8 w 8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61" name="Freeform 64"/>
            <p:cNvSpPr>
              <a:spLocks/>
            </p:cNvSpPr>
            <p:nvPr/>
          </p:nvSpPr>
          <p:spPr bwMode="auto">
            <a:xfrm>
              <a:off x="4527" y="2664"/>
              <a:ext cx="26" cy="16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6"/>
                <a:gd name="T17" fmla="*/ 26 w 2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62" name="Freeform 65"/>
            <p:cNvSpPr>
              <a:spLocks/>
            </p:cNvSpPr>
            <p:nvPr/>
          </p:nvSpPr>
          <p:spPr bwMode="auto">
            <a:xfrm>
              <a:off x="4376" y="2656"/>
              <a:ext cx="480" cy="232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12 w 480"/>
                <a:gd name="T61" fmla="*/ 104 h 232"/>
                <a:gd name="T62" fmla="*/ 438 w 480"/>
                <a:gd name="T63" fmla="*/ 112 h 232"/>
                <a:gd name="T64" fmla="*/ 455 w 480"/>
                <a:gd name="T65" fmla="*/ 112 h 232"/>
                <a:gd name="T66" fmla="*/ 463 w 480"/>
                <a:gd name="T67" fmla="*/ 64 h 232"/>
                <a:gd name="T68" fmla="*/ 480 w 480"/>
                <a:gd name="T69" fmla="*/ 16 h 232"/>
                <a:gd name="T70" fmla="*/ 421 w 480"/>
                <a:gd name="T71" fmla="*/ 8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0"/>
                <a:gd name="T109" fmla="*/ 0 h 232"/>
                <a:gd name="T110" fmla="*/ 480 w 480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63" name="Freeform 66"/>
            <p:cNvSpPr>
              <a:spLocks/>
            </p:cNvSpPr>
            <p:nvPr/>
          </p:nvSpPr>
          <p:spPr bwMode="auto">
            <a:xfrm>
              <a:off x="4595" y="3056"/>
              <a:ext cx="438" cy="504"/>
            </a:xfrm>
            <a:custGeom>
              <a:avLst/>
              <a:gdLst>
                <a:gd name="T0" fmla="*/ 126 w 438"/>
                <a:gd name="T1" fmla="*/ 424 h 504"/>
                <a:gd name="T2" fmla="*/ 160 w 438"/>
                <a:gd name="T3" fmla="*/ 440 h 504"/>
                <a:gd name="T4" fmla="*/ 185 w 438"/>
                <a:gd name="T5" fmla="*/ 440 h 504"/>
                <a:gd name="T6" fmla="*/ 202 w 438"/>
                <a:gd name="T7" fmla="*/ 456 h 504"/>
                <a:gd name="T8" fmla="*/ 236 w 438"/>
                <a:gd name="T9" fmla="*/ 496 h 504"/>
                <a:gd name="T10" fmla="*/ 252 w 438"/>
                <a:gd name="T11" fmla="*/ 504 h 504"/>
                <a:gd name="T12" fmla="*/ 261 w 438"/>
                <a:gd name="T13" fmla="*/ 472 h 504"/>
                <a:gd name="T14" fmla="*/ 286 w 438"/>
                <a:gd name="T15" fmla="*/ 464 h 504"/>
                <a:gd name="T16" fmla="*/ 311 w 438"/>
                <a:gd name="T17" fmla="*/ 456 h 504"/>
                <a:gd name="T18" fmla="*/ 370 w 438"/>
                <a:gd name="T19" fmla="*/ 432 h 504"/>
                <a:gd name="T20" fmla="*/ 413 w 438"/>
                <a:gd name="T21" fmla="*/ 432 h 504"/>
                <a:gd name="T22" fmla="*/ 421 w 438"/>
                <a:gd name="T23" fmla="*/ 400 h 504"/>
                <a:gd name="T24" fmla="*/ 404 w 438"/>
                <a:gd name="T25" fmla="*/ 392 h 504"/>
                <a:gd name="T26" fmla="*/ 404 w 438"/>
                <a:gd name="T27" fmla="*/ 360 h 504"/>
                <a:gd name="T28" fmla="*/ 421 w 438"/>
                <a:gd name="T29" fmla="*/ 352 h 504"/>
                <a:gd name="T30" fmla="*/ 438 w 438"/>
                <a:gd name="T31" fmla="*/ 312 h 504"/>
                <a:gd name="T32" fmla="*/ 396 w 438"/>
                <a:gd name="T33" fmla="*/ 280 h 504"/>
                <a:gd name="T34" fmla="*/ 379 w 438"/>
                <a:gd name="T35" fmla="*/ 248 h 504"/>
                <a:gd name="T36" fmla="*/ 370 w 438"/>
                <a:gd name="T37" fmla="*/ 216 h 504"/>
                <a:gd name="T38" fmla="*/ 387 w 438"/>
                <a:gd name="T39" fmla="*/ 184 h 504"/>
                <a:gd name="T40" fmla="*/ 370 w 438"/>
                <a:gd name="T41" fmla="*/ 176 h 504"/>
                <a:gd name="T42" fmla="*/ 370 w 438"/>
                <a:gd name="T43" fmla="*/ 136 h 504"/>
                <a:gd name="T44" fmla="*/ 328 w 438"/>
                <a:gd name="T45" fmla="*/ 160 h 504"/>
                <a:gd name="T46" fmla="*/ 286 w 438"/>
                <a:gd name="T47" fmla="*/ 144 h 504"/>
                <a:gd name="T48" fmla="*/ 244 w 438"/>
                <a:gd name="T49" fmla="*/ 136 h 504"/>
                <a:gd name="T50" fmla="*/ 261 w 438"/>
                <a:gd name="T51" fmla="*/ 104 h 504"/>
                <a:gd name="T52" fmla="*/ 219 w 438"/>
                <a:gd name="T53" fmla="*/ 88 h 504"/>
                <a:gd name="T54" fmla="*/ 185 w 438"/>
                <a:gd name="T55" fmla="*/ 64 h 504"/>
                <a:gd name="T56" fmla="*/ 177 w 438"/>
                <a:gd name="T57" fmla="*/ 40 h 504"/>
                <a:gd name="T58" fmla="*/ 143 w 438"/>
                <a:gd name="T59" fmla="*/ 16 h 504"/>
                <a:gd name="T60" fmla="*/ 126 w 438"/>
                <a:gd name="T61" fmla="*/ 0 h 504"/>
                <a:gd name="T62" fmla="*/ 118 w 438"/>
                <a:gd name="T63" fmla="*/ 8 h 504"/>
                <a:gd name="T64" fmla="*/ 67 w 438"/>
                <a:gd name="T65" fmla="*/ 8 h 504"/>
                <a:gd name="T66" fmla="*/ 33 w 438"/>
                <a:gd name="T67" fmla="*/ 24 h 504"/>
                <a:gd name="T68" fmla="*/ 8 w 438"/>
                <a:gd name="T69" fmla="*/ 24 h 504"/>
                <a:gd name="T70" fmla="*/ 0 w 438"/>
                <a:gd name="T71" fmla="*/ 48 h 504"/>
                <a:gd name="T72" fmla="*/ 8 w 438"/>
                <a:gd name="T73" fmla="*/ 80 h 504"/>
                <a:gd name="T74" fmla="*/ 33 w 438"/>
                <a:gd name="T75" fmla="*/ 112 h 504"/>
                <a:gd name="T76" fmla="*/ 59 w 438"/>
                <a:gd name="T77" fmla="*/ 120 h 504"/>
                <a:gd name="T78" fmla="*/ 33 w 438"/>
                <a:gd name="T79" fmla="*/ 128 h 504"/>
                <a:gd name="T80" fmla="*/ 33 w 438"/>
                <a:gd name="T81" fmla="*/ 160 h 504"/>
                <a:gd name="T82" fmla="*/ 8 w 438"/>
                <a:gd name="T83" fmla="*/ 152 h 504"/>
                <a:gd name="T84" fmla="*/ 17 w 438"/>
                <a:gd name="T85" fmla="*/ 168 h 504"/>
                <a:gd name="T86" fmla="*/ 50 w 438"/>
                <a:gd name="T87" fmla="*/ 168 h 504"/>
                <a:gd name="T88" fmla="*/ 50 w 438"/>
                <a:gd name="T89" fmla="*/ 200 h 504"/>
                <a:gd name="T90" fmla="*/ 59 w 438"/>
                <a:gd name="T91" fmla="*/ 232 h 504"/>
                <a:gd name="T92" fmla="*/ 101 w 438"/>
                <a:gd name="T93" fmla="*/ 256 h 504"/>
                <a:gd name="T94" fmla="*/ 75 w 438"/>
                <a:gd name="T95" fmla="*/ 272 h 504"/>
                <a:gd name="T96" fmla="*/ 101 w 438"/>
                <a:gd name="T97" fmla="*/ 312 h 504"/>
                <a:gd name="T98" fmla="*/ 50 w 438"/>
                <a:gd name="T99" fmla="*/ 328 h 504"/>
                <a:gd name="T100" fmla="*/ 59 w 438"/>
                <a:gd name="T101" fmla="*/ 352 h 504"/>
                <a:gd name="T102" fmla="*/ 33 w 438"/>
                <a:gd name="T103" fmla="*/ 352 h 504"/>
                <a:gd name="T104" fmla="*/ 25 w 438"/>
                <a:gd name="T105" fmla="*/ 384 h 504"/>
                <a:gd name="T106" fmla="*/ 0 w 438"/>
                <a:gd name="T107" fmla="*/ 400 h 504"/>
                <a:gd name="T108" fmla="*/ 8 w 438"/>
                <a:gd name="T109" fmla="*/ 416 h 504"/>
                <a:gd name="T110" fmla="*/ 8 w 438"/>
                <a:gd name="T111" fmla="*/ 456 h 504"/>
                <a:gd name="T112" fmla="*/ 17 w 438"/>
                <a:gd name="T113" fmla="*/ 456 h 504"/>
                <a:gd name="T114" fmla="*/ 101 w 438"/>
                <a:gd name="T115" fmla="*/ 504 h 504"/>
                <a:gd name="T116" fmla="*/ 101 w 438"/>
                <a:gd name="T117" fmla="*/ 496 h 504"/>
                <a:gd name="T118" fmla="*/ 126 w 438"/>
                <a:gd name="T119" fmla="*/ 424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8"/>
                <a:gd name="T181" fmla="*/ 0 h 504"/>
                <a:gd name="T182" fmla="*/ 438 w 438"/>
                <a:gd name="T183" fmla="*/ 504 h 5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64" name="Freeform 67"/>
            <p:cNvSpPr>
              <a:spLocks/>
            </p:cNvSpPr>
            <p:nvPr/>
          </p:nvSpPr>
          <p:spPr bwMode="auto">
            <a:xfrm>
              <a:off x="4376" y="2656"/>
              <a:ext cx="480" cy="232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04 w 480"/>
                <a:gd name="T61" fmla="*/ 104 h 232"/>
                <a:gd name="T62" fmla="*/ 412 w 480"/>
                <a:gd name="T63" fmla="*/ 104 h 232"/>
                <a:gd name="T64" fmla="*/ 438 w 480"/>
                <a:gd name="T65" fmla="*/ 112 h 232"/>
                <a:gd name="T66" fmla="*/ 455 w 480"/>
                <a:gd name="T67" fmla="*/ 112 h 232"/>
                <a:gd name="T68" fmla="*/ 463 w 480"/>
                <a:gd name="T69" fmla="*/ 64 h 232"/>
                <a:gd name="T70" fmla="*/ 480 w 480"/>
                <a:gd name="T71" fmla="*/ 16 h 232"/>
                <a:gd name="T72" fmla="*/ 421 w 480"/>
                <a:gd name="T73" fmla="*/ 8 h 2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0"/>
                <a:gd name="T112" fmla="*/ 0 h 232"/>
                <a:gd name="T113" fmla="*/ 480 w 480"/>
                <a:gd name="T114" fmla="*/ 232 h 2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65" name="Freeform 68"/>
            <p:cNvSpPr>
              <a:spLocks/>
            </p:cNvSpPr>
            <p:nvPr/>
          </p:nvSpPr>
          <p:spPr bwMode="auto">
            <a:xfrm>
              <a:off x="4595" y="3056"/>
              <a:ext cx="438" cy="504"/>
            </a:xfrm>
            <a:custGeom>
              <a:avLst/>
              <a:gdLst>
                <a:gd name="T0" fmla="*/ 126 w 438"/>
                <a:gd name="T1" fmla="*/ 424 h 504"/>
                <a:gd name="T2" fmla="*/ 160 w 438"/>
                <a:gd name="T3" fmla="*/ 440 h 504"/>
                <a:gd name="T4" fmla="*/ 185 w 438"/>
                <a:gd name="T5" fmla="*/ 440 h 504"/>
                <a:gd name="T6" fmla="*/ 202 w 438"/>
                <a:gd name="T7" fmla="*/ 456 h 504"/>
                <a:gd name="T8" fmla="*/ 236 w 438"/>
                <a:gd name="T9" fmla="*/ 496 h 504"/>
                <a:gd name="T10" fmla="*/ 252 w 438"/>
                <a:gd name="T11" fmla="*/ 504 h 504"/>
                <a:gd name="T12" fmla="*/ 261 w 438"/>
                <a:gd name="T13" fmla="*/ 472 h 504"/>
                <a:gd name="T14" fmla="*/ 286 w 438"/>
                <a:gd name="T15" fmla="*/ 464 h 504"/>
                <a:gd name="T16" fmla="*/ 311 w 438"/>
                <a:gd name="T17" fmla="*/ 456 h 504"/>
                <a:gd name="T18" fmla="*/ 370 w 438"/>
                <a:gd name="T19" fmla="*/ 432 h 504"/>
                <a:gd name="T20" fmla="*/ 413 w 438"/>
                <a:gd name="T21" fmla="*/ 432 h 504"/>
                <a:gd name="T22" fmla="*/ 421 w 438"/>
                <a:gd name="T23" fmla="*/ 400 h 504"/>
                <a:gd name="T24" fmla="*/ 404 w 438"/>
                <a:gd name="T25" fmla="*/ 392 h 504"/>
                <a:gd name="T26" fmla="*/ 404 w 438"/>
                <a:gd name="T27" fmla="*/ 360 h 504"/>
                <a:gd name="T28" fmla="*/ 421 w 438"/>
                <a:gd name="T29" fmla="*/ 352 h 504"/>
                <a:gd name="T30" fmla="*/ 438 w 438"/>
                <a:gd name="T31" fmla="*/ 312 h 504"/>
                <a:gd name="T32" fmla="*/ 396 w 438"/>
                <a:gd name="T33" fmla="*/ 280 h 504"/>
                <a:gd name="T34" fmla="*/ 379 w 438"/>
                <a:gd name="T35" fmla="*/ 248 h 504"/>
                <a:gd name="T36" fmla="*/ 370 w 438"/>
                <a:gd name="T37" fmla="*/ 216 h 504"/>
                <a:gd name="T38" fmla="*/ 387 w 438"/>
                <a:gd name="T39" fmla="*/ 184 h 504"/>
                <a:gd name="T40" fmla="*/ 370 w 438"/>
                <a:gd name="T41" fmla="*/ 176 h 504"/>
                <a:gd name="T42" fmla="*/ 370 w 438"/>
                <a:gd name="T43" fmla="*/ 136 h 504"/>
                <a:gd name="T44" fmla="*/ 328 w 438"/>
                <a:gd name="T45" fmla="*/ 160 h 504"/>
                <a:gd name="T46" fmla="*/ 286 w 438"/>
                <a:gd name="T47" fmla="*/ 144 h 504"/>
                <a:gd name="T48" fmla="*/ 244 w 438"/>
                <a:gd name="T49" fmla="*/ 136 h 504"/>
                <a:gd name="T50" fmla="*/ 261 w 438"/>
                <a:gd name="T51" fmla="*/ 104 h 504"/>
                <a:gd name="T52" fmla="*/ 219 w 438"/>
                <a:gd name="T53" fmla="*/ 88 h 504"/>
                <a:gd name="T54" fmla="*/ 185 w 438"/>
                <a:gd name="T55" fmla="*/ 64 h 504"/>
                <a:gd name="T56" fmla="*/ 177 w 438"/>
                <a:gd name="T57" fmla="*/ 40 h 504"/>
                <a:gd name="T58" fmla="*/ 143 w 438"/>
                <a:gd name="T59" fmla="*/ 16 h 504"/>
                <a:gd name="T60" fmla="*/ 126 w 438"/>
                <a:gd name="T61" fmla="*/ 0 h 504"/>
                <a:gd name="T62" fmla="*/ 118 w 438"/>
                <a:gd name="T63" fmla="*/ 8 h 504"/>
                <a:gd name="T64" fmla="*/ 67 w 438"/>
                <a:gd name="T65" fmla="*/ 8 h 504"/>
                <a:gd name="T66" fmla="*/ 33 w 438"/>
                <a:gd name="T67" fmla="*/ 24 h 504"/>
                <a:gd name="T68" fmla="*/ 8 w 438"/>
                <a:gd name="T69" fmla="*/ 24 h 504"/>
                <a:gd name="T70" fmla="*/ 0 w 438"/>
                <a:gd name="T71" fmla="*/ 48 h 504"/>
                <a:gd name="T72" fmla="*/ 8 w 438"/>
                <a:gd name="T73" fmla="*/ 80 h 504"/>
                <a:gd name="T74" fmla="*/ 33 w 438"/>
                <a:gd name="T75" fmla="*/ 112 h 504"/>
                <a:gd name="T76" fmla="*/ 59 w 438"/>
                <a:gd name="T77" fmla="*/ 120 h 504"/>
                <a:gd name="T78" fmla="*/ 33 w 438"/>
                <a:gd name="T79" fmla="*/ 128 h 504"/>
                <a:gd name="T80" fmla="*/ 33 w 438"/>
                <a:gd name="T81" fmla="*/ 160 h 504"/>
                <a:gd name="T82" fmla="*/ 8 w 438"/>
                <a:gd name="T83" fmla="*/ 152 h 504"/>
                <a:gd name="T84" fmla="*/ 17 w 438"/>
                <a:gd name="T85" fmla="*/ 168 h 504"/>
                <a:gd name="T86" fmla="*/ 50 w 438"/>
                <a:gd name="T87" fmla="*/ 168 h 504"/>
                <a:gd name="T88" fmla="*/ 50 w 438"/>
                <a:gd name="T89" fmla="*/ 200 h 504"/>
                <a:gd name="T90" fmla="*/ 59 w 438"/>
                <a:gd name="T91" fmla="*/ 232 h 504"/>
                <a:gd name="T92" fmla="*/ 101 w 438"/>
                <a:gd name="T93" fmla="*/ 256 h 504"/>
                <a:gd name="T94" fmla="*/ 75 w 438"/>
                <a:gd name="T95" fmla="*/ 272 h 504"/>
                <a:gd name="T96" fmla="*/ 101 w 438"/>
                <a:gd name="T97" fmla="*/ 312 h 504"/>
                <a:gd name="T98" fmla="*/ 50 w 438"/>
                <a:gd name="T99" fmla="*/ 328 h 504"/>
                <a:gd name="T100" fmla="*/ 59 w 438"/>
                <a:gd name="T101" fmla="*/ 352 h 504"/>
                <a:gd name="T102" fmla="*/ 33 w 438"/>
                <a:gd name="T103" fmla="*/ 352 h 504"/>
                <a:gd name="T104" fmla="*/ 25 w 438"/>
                <a:gd name="T105" fmla="*/ 384 h 504"/>
                <a:gd name="T106" fmla="*/ 0 w 438"/>
                <a:gd name="T107" fmla="*/ 400 h 504"/>
                <a:gd name="T108" fmla="*/ 8 w 438"/>
                <a:gd name="T109" fmla="*/ 416 h 504"/>
                <a:gd name="T110" fmla="*/ 8 w 438"/>
                <a:gd name="T111" fmla="*/ 456 h 504"/>
                <a:gd name="T112" fmla="*/ 17 w 438"/>
                <a:gd name="T113" fmla="*/ 456 h 504"/>
                <a:gd name="T114" fmla="*/ 101 w 438"/>
                <a:gd name="T115" fmla="*/ 504 h 504"/>
                <a:gd name="T116" fmla="*/ 101 w 438"/>
                <a:gd name="T117" fmla="*/ 496 h 504"/>
                <a:gd name="T118" fmla="*/ 126 w 438"/>
                <a:gd name="T119" fmla="*/ 424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8"/>
                <a:gd name="T181" fmla="*/ 0 h 504"/>
                <a:gd name="T182" fmla="*/ 438 w 438"/>
                <a:gd name="T183" fmla="*/ 504 h 5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66" name="Freeform 69"/>
            <p:cNvSpPr>
              <a:spLocks/>
            </p:cNvSpPr>
            <p:nvPr/>
          </p:nvSpPr>
          <p:spPr bwMode="auto">
            <a:xfrm>
              <a:off x="4696" y="3480"/>
              <a:ext cx="210" cy="352"/>
            </a:xfrm>
            <a:custGeom>
              <a:avLst/>
              <a:gdLst>
                <a:gd name="T0" fmla="*/ 151 w 210"/>
                <a:gd name="T1" fmla="*/ 304 h 352"/>
                <a:gd name="T2" fmla="*/ 185 w 210"/>
                <a:gd name="T3" fmla="*/ 288 h 352"/>
                <a:gd name="T4" fmla="*/ 185 w 210"/>
                <a:gd name="T5" fmla="*/ 248 h 352"/>
                <a:gd name="T6" fmla="*/ 210 w 210"/>
                <a:gd name="T7" fmla="*/ 232 h 352"/>
                <a:gd name="T8" fmla="*/ 194 w 210"/>
                <a:gd name="T9" fmla="*/ 192 h 352"/>
                <a:gd name="T10" fmla="*/ 168 w 210"/>
                <a:gd name="T11" fmla="*/ 184 h 352"/>
                <a:gd name="T12" fmla="*/ 143 w 210"/>
                <a:gd name="T13" fmla="*/ 152 h 352"/>
                <a:gd name="T14" fmla="*/ 135 w 210"/>
                <a:gd name="T15" fmla="*/ 96 h 352"/>
                <a:gd name="T16" fmla="*/ 135 w 210"/>
                <a:gd name="T17" fmla="*/ 72 h 352"/>
                <a:gd name="T18" fmla="*/ 101 w 210"/>
                <a:gd name="T19" fmla="*/ 32 h 352"/>
                <a:gd name="T20" fmla="*/ 84 w 210"/>
                <a:gd name="T21" fmla="*/ 16 h 352"/>
                <a:gd name="T22" fmla="*/ 59 w 210"/>
                <a:gd name="T23" fmla="*/ 16 h 352"/>
                <a:gd name="T24" fmla="*/ 25 w 210"/>
                <a:gd name="T25" fmla="*/ 0 h 352"/>
                <a:gd name="T26" fmla="*/ 0 w 210"/>
                <a:gd name="T27" fmla="*/ 72 h 352"/>
                <a:gd name="T28" fmla="*/ 0 w 210"/>
                <a:gd name="T29" fmla="*/ 80 h 352"/>
                <a:gd name="T30" fmla="*/ 17 w 210"/>
                <a:gd name="T31" fmla="*/ 88 h 352"/>
                <a:gd name="T32" fmla="*/ 33 w 210"/>
                <a:gd name="T33" fmla="*/ 104 h 352"/>
                <a:gd name="T34" fmla="*/ 33 w 210"/>
                <a:gd name="T35" fmla="*/ 120 h 352"/>
                <a:gd name="T36" fmla="*/ 33 w 210"/>
                <a:gd name="T37" fmla="*/ 160 h 352"/>
                <a:gd name="T38" fmla="*/ 42 w 210"/>
                <a:gd name="T39" fmla="*/ 248 h 352"/>
                <a:gd name="T40" fmla="*/ 67 w 210"/>
                <a:gd name="T41" fmla="*/ 288 h 352"/>
                <a:gd name="T42" fmla="*/ 109 w 210"/>
                <a:gd name="T43" fmla="*/ 320 h 352"/>
                <a:gd name="T44" fmla="*/ 135 w 210"/>
                <a:gd name="T45" fmla="*/ 352 h 352"/>
                <a:gd name="T46" fmla="*/ 151 w 210"/>
                <a:gd name="T47" fmla="*/ 344 h 352"/>
                <a:gd name="T48" fmla="*/ 151 w 210"/>
                <a:gd name="T49" fmla="*/ 304 h 3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0"/>
                <a:gd name="T76" fmla="*/ 0 h 352"/>
                <a:gd name="T77" fmla="*/ 210 w 210"/>
                <a:gd name="T78" fmla="*/ 352 h 3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67" name="Freeform 70"/>
            <p:cNvSpPr>
              <a:spLocks/>
            </p:cNvSpPr>
            <p:nvPr/>
          </p:nvSpPr>
          <p:spPr bwMode="auto">
            <a:xfrm>
              <a:off x="4831" y="3480"/>
              <a:ext cx="606" cy="704"/>
            </a:xfrm>
            <a:custGeom>
              <a:avLst/>
              <a:gdLst>
                <a:gd name="T0" fmla="*/ 606 w 606"/>
                <a:gd name="T1" fmla="*/ 24 h 704"/>
                <a:gd name="T2" fmla="*/ 556 w 606"/>
                <a:gd name="T3" fmla="*/ 0 h 704"/>
                <a:gd name="T4" fmla="*/ 530 w 606"/>
                <a:gd name="T5" fmla="*/ 56 h 704"/>
                <a:gd name="T6" fmla="*/ 446 w 606"/>
                <a:gd name="T7" fmla="*/ 72 h 704"/>
                <a:gd name="T8" fmla="*/ 379 w 606"/>
                <a:gd name="T9" fmla="*/ 56 h 704"/>
                <a:gd name="T10" fmla="*/ 286 w 606"/>
                <a:gd name="T11" fmla="*/ 104 h 704"/>
                <a:gd name="T12" fmla="*/ 236 w 606"/>
                <a:gd name="T13" fmla="*/ 136 h 704"/>
                <a:gd name="T14" fmla="*/ 134 w 606"/>
                <a:gd name="T15" fmla="*/ 184 h 704"/>
                <a:gd name="T16" fmla="*/ 75 w 606"/>
                <a:gd name="T17" fmla="*/ 200 h 704"/>
                <a:gd name="T18" fmla="*/ 75 w 606"/>
                <a:gd name="T19" fmla="*/ 232 h 704"/>
                <a:gd name="T20" fmla="*/ 50 w 606"/>
                <a:gd name="T21" fmla="*/ 288 h 704"/>
                <a:gd name="T22" fmla="*/ 16 w 606"/>
                <a:gd name="T23" fmla="*/ 344 h 704"/>
                <a:gd name="T24" fmla="*/ 33 w 606"/>
                <a:gd name="T25" fmla="*/ 392 h 704"/>
                <a:gd name="T26" fmla="*/ 59 w 606"/>
                <a:gd name="T27" fmla="*/ 464 h 704"/>
                <a:gd name="T28" fmla="*/ 118 w 606"/>
                <a:gd name="T29" fmla="*/ 480 h 704"/>
                <a:gd name="T30" fmla="*/ 286 w 606"/>
                <a:gd name="T31" fmla="*/ 472 h 704"/>
                <a:gd name="T32" fmla="*/ 337 w 606"/>
                <a:gd name="T33" fmla="*/ 496 h 704"/>
                <a:gd name="T34" fmla="*/ 294 w 606"/>
                <a:gd name="T35" fmla="*/ 512 h 704"/>
                <a:gd name="T36" fmla="*/ 210 w 606"/>
                <a:gd name="T37" fmla="*/ 488 h 704"/>
                <a:gd name="T38" fmla="*/ 160 w 606"/>
                <a:gd name="T39" fmla="*/ 512 h 704"/>
                <a:gd name="T40" fmla="*/ 160 w 606"/>
                <a:gd name="T41" fmla="*/ 568 h 704"/>
                <a:gd name="T42" fmla="*/ 202 w 606"/>
                <a:gd name="T43" fmla="*/ 592 h 704"/>
                <a:gd name="T44" fmla="*/ 236 w 606"/>
                <a:gd name="T45" fmla="*/ 672 h 704"/>
                <a:gd name="T46" fmla="*/ 278 w 606"/>
                <a:gd name="T47" fmla="*/ 656 h 704"/>
                <a:gd name="T48" fmla="*/ 337 w 606"/>
                <a:gd name="T49" fmla="*/ 656 h 704"/>
                <a:gd name="T50" fmla="*/ 328 w 606"/>
                <a:gd name="T51" fmla="*/ 568 h 704"/>
                <a:gd name="T52" fmla="*/ 370 w 606"/>
                <a:gd name="T53" fmla="*/ 584 h 704"/>
                <a:gd name="T54" fmla="*/ 387 w 606"/>
                <a:gd name="T55" fmla="*/ 576 h 704"/>
                <a:gd name="T56" fmla="*/ 353 w 606"/>
                <a:gd name="T57" fmla="*/ 528 h 704"/>
                <a:gd name="T58" fmla="*/ 455 w 606"/>
                <a:gd name="T59" fmla="*/ 528 h 704"/>
                <a:gd name="T60" fmla="*/ 438 w 606"/>
                <a:gd name="T61" fmla="*/ 464 h 704"/>
                <a:gd name="T62" fmla="*/ 438 w 606"/>
                <a:gd name="T63" fmla="*/ 448 h 704"/>
                <a:gd name="T64" fmla="*/ 480 w 606"/>
                <a:gd name="T65" fmla="*/ 480 h 704"/>
                <a:gd name="T66" fmla="*/ 463 w 606"/>
                <a:gd name="T67" fmla="*/ 440 h 704"/>
                <a:gd name="T68" fmla="*/ 353 w 606"/>
                <a:gd name="T69" fmla="*/ 384 h 704"/>
                <a:gd name="T70" fmla="*/ 337 w 606"/>
                <a:gd name="T71" fmla="*/ 400 h 704"/>
                <a:gd name="T72" fmla="*/ 311 w 606"/>
                <a:gd name="T73" fmla="*/ 408 h 704"/>
                <a:gd name="T74" fmla="*/ 294 w 606"/>
                <a:gd name="T75" fmla="*/ 376 h 704"/>
                <a:gd name="T76" fmla="*/ 337 w 606"/>
                <a:gd name="T77" fmla="*/ 360 h 704"/>
                <a:gd name="T78" fmla="*/ 320 w 606"/>
                <a:gd name="T79" fmla="*/ 320 h 704"/>
                <a:gd name="T80" fmla="*/ 236 w 606"/>
                <a:gd name="T81" fmla="*/ 240 h 704"/>
                <a:gd name="T82" fmla="*/ 261 w 606"/>
                <a:gd name="T83" fmla="*/ 200 h 704"/>
                <a:gd name="T84" fmla="*/ 294 w 606"/>
                <a:gd name="T85" fmla="*/ 232 h 704"/>
                <a:gd name="T86" fmla="*/ 337 w 606"/>
                <a:gd name="T87" fmla="*/ 264 h 704"/>
                <a:gd name="T88" fmla="*/ 362 w 606"/>
                <a:gd name="T89" fmla="*/ 208 h 704"/>
                <a:gd name="T90" fmla="*/ 387 w 606"/>
                <a:gd name="T91" fmla="*/ 144 h 704"/>
                <a:gd name="T92" fmla="*/ 497 w 606"/>
                <a:gd name="T93" fmla="*/ 112 h 704"/>
                <a:gd name="T94" fmla="*/ 564 w 606"/>
                <a:gd name="T95" fmla="*/ 112 h 704"/>
                <a:gd name="T96" fmla="*/ 598 w 606"/>
                <a:gd name="T97" fmla="*/ 96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6"/>
                <a:gd name="T148" fmla="*/ 0 h 704"/>
                <a:gd name="T149" fmla="*/ 606 w 606"/>
                <a:gd name="T150" fmla="*/ 704 h 7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68" name="Freeform 71"/>
            <p:cNvSpPr>
              <a:spLocks/>
            </p:cNvSpPr>
            <p:nvPr/>
          </p:nvSpPr>
          <p:spPr bwMode="auto">
            <a:xfrm>
              <a:off x="4696" y="3480"/>
              <a:ext cx="210" cy="352"/>
            </a:xfrm>
            <a:custGeom>
              <a:avLst/>
              <a:gdLst>
                <a:gd name="T0" fmla="*/ 151 w 210"/>
                <a:gd name="T1" fmla="*/ 304 h 352"/>
                <a:gd name="T2" fmla="*/ 185 w 210"/>
                <a:gd name="T3" fmla="*/ 288 h 352"/>
                <a:gd name="T4" fmla="*/ 185 w 210"/>
                <a:gd name="T5" fmla="*/ 248 h 352"/>
                <a:gd name="T6" fmla="*/ 210 w 210"/>
                <a:gd name="T7" fmla="*/ 232 h 352"/>
                <a:gd name="T8" fmla="*/ 194 w 210"/>
                <a:gd name="T9" fmla="*/ 192 h 352"/>
                <a:gd name="T10" fmla="*/ 168 w 210"/>
                <a:gd name="T11" fmla="*/ 184 h 352"/>
                <a:gd name="T12" fmla="*/ 143 w 210"/>
                <a:gd name="T13" fmla="*/ 152 h 352"/>
                <a:gd name="T14" fmla="*/ 135 w 210"/>
                <a:gd name="T15" fmla="*/ 96 h 352"/>
                <a:gd name="T16" fmla="*/ 135 w 210"/>
                <a:gd name="T17" fmla="*/ 72 h 352"/>
                <a:gd name="T18" fmla="*/ 135 w 210"/>
                <a:gd name="T19" fmla="*/ 72 h 352"/>
                <a:gd name="T20" fmla="*/ 101 w 210"/>
                <a:gd name="T21" fmla="*/ 32 h 352"/>
                <a:gd name="T22" fmla="*/ 84 w 210"/>
                <a:gd name="T23" fmla="*/ 16 h 352"/>
                <a:gd name="T24" fmla="*/ 59 w 210"/>
                <a:gd name="T25" fmla="*/ 16 h 352"/>
                <a:gd name="T26" fmla="*/ 25 w 210"/>
                <a:gd name="T27" fmla="*/ 0 h 352"/>
                <a:gd name="T28" fmla="*/ 0 w 210"/>
                <a:gd name="T29" fmla="*/ 72 h 352"/>
                <a:gd name="T30" fmla="*/ 0 w 210"/>
                <a:gd name="T31" fmla="*/ 80 h 352"/>
                <a:gd name="T32" fmla="*/ 17 w 210"/>
                <a:gd name="T33" fmla="*/ 88 h 352"/>
                <a:gd name="T34" fmla="*/ 33 w 210"/>
                <a:gd name="T35" fmla="*/ 104 h 352"/>
                <a:gd name="T36" fmla="*/ 33 w 210"/>
                <a:gd name="T37" fmla="*/ 120 h 352"/>
                <a:gd name="T38" fmla="*/ 33 w 210"/>
                <a:gd name="T39" fmla="*/ 160 h 352"/>
                <a:gd name="T40" fmla="*/ 42 w 210"/>
                <a:gd name="T41" fmla="*/ 248 h 352"/>
                <a:gd name="T42" fmla="*/ 67 w 210"/>
                <a:gd name="T43" fmla="*/ 288 h 352"/>
                <a:gd name="T44" fmla="*/ 109 w 210"/>
                <a:gd name="T45" fmla="*/ 320 h 352"/>
                <a:gd name="T46" fmla="*/ 135 w 210"/>
                <a:gd name="T47" fmla="*/ 352 h 352"/>
                <a:gd name="T48" fmla="*/ 151 w 210"/>
                <a:gd name="T49" fmla="*/ 344 h 352"/>
                <a:gd name="T50" fmla="*/ 151 w 210"/>
                <a:gd name="T51" fmla="*/ 304 h 3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0"/>
                <a:gd name="T79" fmla="*/ 0 h 352"/>
                <a:gd name="T80" fmla="*/ 210 w 210"/>
                <a:gd name="T81" fmla="*/ 352 h 3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69" name="Freeform 72"/>
            <p:cNvSpPr>
              <a:spLocks/>
            </p:cNvSpPr>
            <p:nvPr/>
          </p:nvSpPr>
          <p:spPr bwMode="auto">
            <a:xfrm>
              <a:off x="4831" y="3480"/>
              <a:ext cx="606" cy="704"/>
            </a:xfrm>
            <a:custGeom>
              <a:avLst/>
              <a:gdLst>
                <a:gd name="T0" fmla="*/ 606 w 606"/>
                <a:gd name="T1" fmla="*/ 24 h 704"/>
                <a:gd name="T2" fmla="*/ 556 w 606"/>
                <a:gd name="T3" fmla="*/ 0 h 704"/>
                <a:gd name="T4" fmla="*/ 530 w 606"/>
                <a:gd name="T5" fmla="*/ 56 h 704"/>
                <a:gd name="T6" fmla="*/ 446 w 606"/>
                <a:gd name="T7" fmla="*/ 72 h 704"/>
                <a:gd name="T8" fmla="*/ 379 w 606"/>
                <a:gd name="T9" fmla="*/ 56 h 704"/>
                <a:gd name="T10" fmla="*/ 286 w 606"/>
                <a:gd name="T11" fmla="*/ 104 h 704"/>
                <a:gd name="T12" fmla="*/ 236 w 606"/>
                <a:gd name="T13" fmla="*/ 136 h 704"/>
                <a:gd name="T14" fmla="*/ 134 w 606"/>
                <a:gd name="T15" fmla="*/ 184 h 704"/>
                <a:gd name="T16" fmla="*/ 75 w 606"/>
                <a:gd name="T17" fmla="*/ 200 h 704"/>
                <a:gd name="T18" fmla="*/ 75 w 606"/>
                <a:gd name="T19" fmla="*/ 232 h 704"/>
                <a:gd name="T20" fmla="*/ 50 w 606"/>
                <a:gd name="T21" fmla="*/ 288 h 704"/>
                <a:gd name="T22" fmla="*/ 16 w 606"/>
                <a:gd name="T23" fmla="*/ 344 h 704"/>
                <a:gd name="T24" fmla="*/ 33 w 606"/>
                <a:gd name="T25" fmla="*/ 392 h 704"/>
                <a:gd name="T26" fmla="*/ 59 w 606"/>
                <a:gd name="T27" fmla="*/ 464 h 704"/>
                <a:gd name="T28" fmla="*/ 118 w 606"/>
                <a:gd name="T29" fmla="*/ 480 h 704"/>
                <a:gd name="T30" fmla="*/ 286 w 606"/>
                <a:gd name="T31" fmla="*/ 472 h 704"/>
                <a:gd name="T32" fmla="*/ 337 w 606"/>
                <a:gd name="T33" fmla="*/ 496 h 704"/>
                <a:gd name="T34" fmla="*/ 294 w 606"/>
                <a:gd name="T35" fmla="*/ 512 h 704"/>
                <a:gd name="T36" fmla="*/ 210 w 606"/>
                <a:gd name="T37" fmla="*/ 488 h 704"/>
                <a:gd name="T38" fmla="*/ 160 w 606"/>
                <a:gd name="T39" fmla="*/ 512 h 704"/>
                <a:gd name="T40" fmla="*/ 160 w 606"/>
                <a:gd name="T41" fmla="*/ 568 h 704"/>
                <a:gd name="T42" fmla="*/ 202 w 606"/>
                <a:gd name="T43" fmla="*/ 592 h 704"/>
                <a:gd name="T44" fmla="*/ 236 w 606"/>
                <a:gd name="T45" fmla="*/ 672 h 704"/>
                <a:gd name="T46" fmla="*/ 278 w 606"/>
                <a:gd name="T47" fmla="*/ 656 h 704"/>
                <a:gd name="T48" fmla="*/ 337 w 606"/>
                <a:gd name="T49" fmla="*/ 656 h 704"/>
                <a:gd name="T50" fmla="*/ 328 w 606"/>
                <a:gd name="T51" fmla="*/ 568 h 704"/>
                <a:gd name="T52" fmla="*/ 370 w 606"/>
                <a:gd name="T53" fmla="*/ 584 h 704"/>
                <a:gd name="T54" fmla="*/ 387 w 606"/>
                <a:gd name="T55" fmla="*/ 576 h 704"/>
                <a:gd name="T56" fmla="*/ 353 w 606"/>
                <a:gd name="T57" fmla="*/ 528 h 704"/>
                <a:gd name="T58" fmla="*/ 455 w 606"/>
                <a:gd name="T59" fmla="*/ 528 h 704"/>
                <a:gd name="T60" fmla="*/ 438 w 606"/>
                <a:gd name="T61" fmla="*/ 464 h 704"/>
                <a:gd name="T62" fmla="*/ 438 w 606"/>
                <a:gd name="T63" fmla="*/ 448 h 704"/>
                <a:gd name="T64" fmla="*/ 480 w 606"/>
                <a:gd name="T65" fmla="*/ 480 h 704"/>
                <a:gd name="T66" fmla="*/ 463 w 606"/>
                <a:gd name="T67" fmla="*/ 440 h 704"/>
                <a:gd name="T68" fmla="*/ 353 w 606"/>
                <a:gd name="T69" fmla="*/ 384 h 704"/>
                <a:gd name="T70" fmla="*/ 337 w 606"/>
                <a:gd name="T71" fmla="*/ 400 h 704"/>
                <a:gd name="T72" fmla="*/ 311 w 606"/>
                <a:gd name="T73" fmla="*/ 408 h 704"/>
                <a:gd name="T74" fmla="*/ 294 w 606"/>
                <a:gd name="T75" fmla="*/ 376 h 704"/>
                <a:gd name="T76" fmla="*/ 337 w 606"/>
                <a:gd name="T77" fmla="*/ 360 h 704"/>
                <a:gd name="T78" fmla="*/ 320 w 606"/>
                <a:gd name="T79" fmla="*/ 320 h 704"/>
                <a:gd name="T80" fmla="*/ 236 w 606"/>
                <a:gd name="T81" fmla="*/ 240 h 704"/>
                <a:gd name="T82" fmla="*/ 261 w 606"/>
                <a:gd name="T83" fmla="*/ 200 h 704"/>
                <a:gd name="T84" fmla="*/ 294 w 606"/>
                <a:gd name="T85" fmla="*/ 232 h 704"/>
                <a:gd name="T86" fmla="*/ 337 w 606"/>
                <a:gd name="T87" fmla="*/ 264 h 704"/>
                <a:gd name="T88" fmla="*/ 362 w 606"/>
                <a:gd name="T89" fmla="*/ 208 h 704"/>
                <a:gd name="T90" fmla="*/ 387 w 606"/>
                <a:gd name="T91" fmla="*/ 144 h 704"/>
                <a:gd name="T92" fmla="*/ 497 w 606"/>
                <a:gd name="T93" fmla="*/ 112 h 704"/>
                <a:gd name="T94" fmla="*/ 564 w 606"/>
                <a:gd name="T95" fmla="*/ 112 h 704"/>
                <a:gd name="T96" fmla="*/ 598 w 606"/>
                <a:gd name="T97" fmla="*/ 96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6"/>
                <a:gd name="T148" fmla="*/ 0 h 704"/>
                <a:gd name="T149" fmla="*/ 606 w 606"/>
                <a:gd name="T150" fmla="*/ 704 h 7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70" name="Freeform 73"/>
            <p:cNvSpPr>
              <a:spLocks/>
            </p:cNvSpPr>
            <p:nvPr/>
          </p:nvSpPr>
          <p:spPr bwMode="auto">
            <a:xfrm>
              <a:off x="4831" y="3488"/>
              <a:ext cx="244" cy="192"/>
            </a:xfrm>
            <a:custGeom>
              <a:avLst/>
              <a:gdLst>
                <a:gd name="T0" fmla="*/ 227 w 244"/>
                <a:gd name="T1" fmla="*/ 32 h 192"/>
                <a:gd name="T2" fmla="*/ 185 w 244"/>
                <a:gd name="T3" fmla="*/ 16 h 192"/>
                <a:gd name="T4" fmla="*/ 177 w 244"/>
                <a:gd name="T5" fmla="*/ 0 h 192"/>
                <a:gd name="T6" fmla="*/ 134 w 244"/>
                <a:gd name="T7" fmla="*/ 0 h 192"/>
                <a:gd name="T8" fmla="*/ 75 w 244"/>
                <a:gd name="T9" fmla="*/ 24 h 192"/>
                <a:gd name="T10" fmla="*/ 50 w 244"/>
                <a:gd name="T11" fmla="*/ 32 h 192"/>
                <a:gd name="T12" fmla="*/ 25 w 244"/>
                <a:gd name="T13" fmla="*/ 40 h 192"/>
                <a:gd name="T14" fmla="*/ 16 w 244"/>
                <a:gd name="T15" fmla="*/ 72 h 192"/>
                <a:gd name="T16" fmla="*/ 0 w 244"/>
                <a:gd name="T17" fmla="*/ 64 h 192"/>
                <a:gd name="T18" fmla="*/ 0 w 244"/>
                <a:gd name="T19" fmla="*/ 88 h 192"/>
                <a:gd name="T20" fmla="*/ 8 w 244"/>
                <a:gd name="T21" fmla="*/ 144 h 192"/>
                <a:gd name="T22" fmla="*/ 33 w 244"/>
                <a:gd name="T23" fmla="*/ 176 h 192"/>
                <a:gd name="T24" fmla="*/ 59 w 244"/>
                <a:gd name="T25" fmla="*/ 184 h 192"/>
                <a:gd name="T26" fmla="*/ 67 w 244"/>
                <a:gd name="T27" fmla="*/ 192 h 192"/>
                <a:gd name="T28" fmla="*/ 75 w 244"/>
                <a:gd name="T29" fmla="*/ 192 h 192"/>
                <a:gd name="T30" fmla="*/ 109 w 244"/>
                <a:gd name="T31" fmla="*/ 176 h 192"/>
                <a:gd name="T32" fmla="*/ 134 w 244"/>
                <a:gd name="T33" fmla="*/ 176 h 192"/>
                <a:gd name="T34" fmla="*/ 168 w 244"/>
                <a:gd name="T35" fmla="*/ 136 h 192"/>
                <a:gd name="T36" fmla="*/ 236 w 244"/>
                <a:gd name="T37" fmla="*/ 128 h 192"/>
                <a:gd name="T38" fmla="*/ 244 w 244"/>
                <a:gd name="T39" fmla="*/ 104 h 192"/>
                <a:gd name="T40" fmla="*/ 244 w 244"/>
                <a:gd name="T41" fmla="*/ 64 h 192"/>
                <a:gd name="T42" fmla="*/ 227 w 244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4"/>
                <a:gd name="T67" fmla="*/ 0 h 192"/>
                <a:gd name="T68" fmla="*/ 244 w 244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71" name="Freeform 74"/>
            <p:cNvSpPr>
              <a:spLocks/>
            </p:cNvSpPr>
            <p:nvPr/>
          </p:nvSpPr>
          <p:spPr bwMode="auto">
            <a:xfrm>
              <a:off x="4965" y="3184"/>
              <a:ext cx="590" cy="408"/>
            </a:xfrm>
            <a:custGeom>
              <a:avLst/>
              <a:gdLst>
                <a:gd name="T0" fmla="*/ 455 w 590"/>
                <a:gd name="T1" fmla="*/ 256 h 408"/>
                <a:gd name="T2" fmla="*/ 489 w 590"/>
                <a:gd name="T3" fmla="*/ 248 h 408"/>
                <a:gd name="T4" fmla="*/ 514 w 590"/>
                <a:gd name="T5" fmla="*/ 232 h 408"/>
                <a:gd name="T6" fmla="*/ 565 w 590"/>
                <a:gd name="T7" fmla="*/ 240 h 408"/>
                <a:gd name="T8" fmla="*/ 590 w 590"/>
                <a:gd name="T9" fmla="*/ 232 h 408"/>
                <a:gd name="T10" fmla="*/ 565 w 590"/>
                <a:gd name="T11" fmla="*/ 200 h 408"/>
                <a:gd name="T12" fmla="*/ 523 w 590"/>
                <a:gd name="T13" fmla="*/ 176 h 408"/>
                <a:gd name="T14" fmla="*/ 548 w 590"/>
                <a:gd name="T15" fmla="*/ 144 h 408"/>
                <a:gd name="T16" fmla="*/ 548 w 590"/>
                <a:gd name="T17" fmla="*/ 104 h 408"/>
                <a:gd name="T18" fmla="*/ 548 w 590"/>
                <a:gd name="T19" fmla="*/ 72 h 408"/>
                <a:gd name="T20" fmla="*/ 573 w 590"/>
                <a:gd name="T21" fmla="*/ 64 h 408"/>
                <a:gd name="T22" fmla="*/ 582 w 590"/>
                <a:gd name="T23" fmla="*/ 48 h 408"/>
                <a:gd name="T24" fmla="*/ 582 w 590"/>
                <a:gd name="T25" fmla="*/ 32 h 408"/>
                <a:gd name="T26" fmla="*/ 582 w 590"/>
                <a:gd name="T27" fmla="*/ 16 h 408"/>
                <a:gd name="T28" fmla="*/ 531 w 590"/>
                <a:gd name="T29" fmla="*/ 16 h 408"/>
                <a:gd name="T30" fmla="*/ 523 w 590"/>
                <a:gd name="T31" fmla="*/ 0 h 408"/>
                <a:gd name="T32" fmla="*/ 481 w 590"/>
                <a:gd name="T33" fmla="*/ 8 h 408"/>
                <a:gd name="T34" fmla="*/ 455 w 590"/>
                <a:gd name="T35" fmla="*/ 0 h 408"/>
                <a:gd name="T36" fmla="*/ 413 w 590"/>
                <a:gd name="T37" fmla="*/ 8 h 408"/>
                <a:gd name="T38" fmla="*/ 363 w 590"/>
                <a:gd name="T39" fmla="*/ 24 h 408"/>
                <a:gd name="T40" fmla="*/ 321 w 590"/>
                <a:gd name="T41" fmla="*/ 80 h 408"/>
                <a:gd name="T42" fmla="*/ 270 w 590"/>
                <a:gd name="T43" fmla="*/ 88 h 408"/>
                <a:gd name="T44" fmla="*/ 219 w 590"/>
                <a:gd name="T45" fmla="*/ 88 h 408"/>
                <a:gd name="T46" fmla="*/ 194 w 590"/>
                <a:gd name="T47" fmla="*/ 88 h 408"/>
                <a:gd name="T48" fmla="*/ 169 w 590"/>
                <a:gd name="T49" fmla="*/ 112 h 408"/>
                <a:gd name="T50" fmla="*/ 76 w 590"/>
                <a:gd name="T51" fmla="*/ 112 h 408"/>
                <a:gd name="T52" fmla="*/ 43 w 590"/>
                <a:gd name="T53" fmla="*/ 104 h 408"/>
                <a:gd name="T54" fmla="*/ 43 w 590"/>
                <a:gd name="T55" fmla="*/ 80 h 408"/>
                <a:gd name="T56" fmla="*/ 9 w 590"/>
                <a:gd name="T57" fmla="*/ 64 h 408"/>
                <a:gd name="T58" fmla="*/ 0 w 590"/>
                <a:gd name="T59" fmla="*/ 88 h 408"/>
                <a:gd name="T60" fmla="*/ 9 w 590"/>
                <a:gd name="T61" fmla="*/ 120 h 408"/>
                <a:gd name="T62" fmla="*/ 26 w 590"/>
                <a:gd name="T63" fmla="*/ 152 h 408"/>
                <a:gd name="T64" fmla="*/ 68 w 590"/>
                <a:gd name="T65" fmla="*/ 184 h 408"/>
                <a:gd name="T66" fmla="*/ 51 w 590"/>
                <a:gd name="T67" fmla="*/ 224 h 408"/>
                <a:gd name="T68" fmla="*/ 34 w 590"/>
                <a:gd name="T69" fmla="*/ 232 h 408"/>
                <a:gd name="T70" fmla="*/ 34 w 590"/>
                <a:gd name="T71" fmla="*/ 264 h 408"/>
                <a:gd name="T72" fmla="*/ 51 w 590"/>
                <a:gd name="T73" fmla="*/ 272 h 408"/>
                <a:gd name="T74" fmla="*/ 43 w 590"/>
                <a:gd name="T75" fmla="*/ 304 h 408"/>
                <a:gd name="T76" fmla="*/ 51 w 590"/>
                <a:gd name="T77" fmla="*/ 320 h 408"/>
                <a:gd name="T78" fmla="*/ 93 w 590"/>
                <a:gd name="T79" fmla="*/ 336 h 408"/>
                <a:gd name="T80" fmla="*/ 110 w 590"/>
                <a:gd name="T81" fmla="*/ 368 h 408"/>
                <a:gd name="T82" fmla="*/ 110 w 590"/>
                <a:gd name="T83" fmla="*/ 408 h 408"/>
                <a:gd name="T84" fmla="*/ 110 w 590"/>
                <a:gd name="T85" fmla="*/ 400 h 408"/>
                <a:gd name="T86" fmla="*/ 152 w 590"/>
                <a:gd name="T87" fmla="*/ 400 h 408"/>
                <a:gd name="T88" fmla="*/ 194 w 590"/>
                <a:gd name="T89" fmla="*/ 384 h 408"/>
                <a:gd name="T90" fmla="*/ 245 w 590"/>
                <a:gd name="T91" fmla="*/ 352 h 408"/>
                <a:gd name="T92" fmla="*/ 278 w 590"/>
                <a:gd name="T93" fmla="*/ 368 h 408"/>
                <a:gd name="T94" fmla="*/ 312 w 590"/>
                <a:gd name="T95" fmla="*/ 368 h 408"/>
                <a:gd name="T96" fmla="*/ 337 w 590"/>
                <a:gd name="T97" fmla="*/ 368 h 408"/>
                <a:gd name="T98" fmla="*/ 396 w 590"/>
                <a:gd name="T99" fmla="*/ 352 h 408"/>
                <a:gd name="T100" fmla="*/ 430 w 590"/>
                <a:gd name="T101" fmla="*/ 336 h 408"/>
                <a:gd name="T102" fmla="*/ 422 w 590"/>
                <a:gd name="T103" fmla="*/ 296 h 408"/>
                <a:gd name="T104" fmla="*/ 447 w 590"/>
                <a:gd name="T105" fmla="*/ 296 h 408"/>
                <a:gd name="T106" fmla="*/ 455 w 590"/>
                <a:gd name="T107" fmla="*/ 280 h 408"/>
                <a:gd name="T108" fmla="*/ 455 w 590"/>
                <a:gd name="T109" fmla="*/ 256 h 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90"/>
                <a:gd name="T166" fmla="*/ 0 h 408"/>
                <a:gd name="T167" fmla="*/ 590 w 590"/>
                <a:gd name="T168" fmla="*/ 408 h 4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72" name="Freeform 75"/>
            <p:cNvSpPr>
              <a:spLocks/>
            </p:cNvSpPr>
            <p:nvPr/>
          </p:nvSpPr>
          <p:spPr bwMode="auto">
            <a:xfrm>
              <a:off x="4831" y="3488"/>
              <a:ext cx="244" cy="192"/>
            </a:xfrm>
            <a:custGeom>
              <a:avLst/>
              <a:gdLst>
                <a:gd name="T0" fmla="*/ 227 w 244"/>
                <a:gd name="T1" fmla="*/ 32 h 192"/>
                <a:gd name="T2" fmla="*/ 185 w 244"/>
                <a:gd name="T3" fmla="*/ 16 h 192"/>
                <a:gd name="T4" fmla="*/ 177 w 244"/>
                <a:gd name="T5" fmla="*/ 0 h 192"/>
                <a:gd name="T6" fmla="*/ 177 w 244"/>
                <a:gd name="T7" fmla="*/ 0 h 192"/>
                <a:gd name="T8" fmla="*/ 134 w 244"/>
                <a:gd name="T9" fmla="*/ 0 h 192"/>
                <a:gd name="T10" fmla="*/ 75 w 244"/>
                <a:gd name="T11" fmla="*/ 24 h 192"/>
                <a:gd name="T12" fmla="*/ 50 w 244"/>
                <a:gd name="T13" fmla="*/ 32 h 192"/>
                <a:gd name="T14" fmla="*/ 25 w 244"/>
                <a:gd name="T15" fmla="*/ 40 h 192"/>
                <a:gd name="T16" fmla="*/ 16 w 244"/>
                <a:gd name="T17" fmla="*/ 72 h 192"/>
                <a:gd name="T18" fmla="*/ 0 w 244"/>
                <a:gd name="T19" fmla="*/ 64 h 192"/>
                <a:gd name="T20" fmla="*/ 0 w 244"/>
                <a:gd name="T21" fmla="*/ 88 h 192"/>
                <a:gd name="T22" fmla="*/ 8 w 244"/>
                <a:gd name="T23" fmla="*/ 144 h 192"/>
                <a:gd name="T24" fmla="*/ 33 w 244"/>
                <a:gd name="T25" fmla="*/ 176 h 192"/>
                <a:gd name="T26" fmla="*/ 59 w 244"/>
                <a:gd name="T27" fmla="*/ 184 h 192"/>
                <a:gd name="T28" fmla="*/ 67 w 244"/>
                <a:gd name="T29" fmla="*/ 192 h 192"/>
                <a:gd name="T30" fmla="*/ 75 w 244"/>
                <a:gd name="T31" fmla="*/ 192 h 192"/>
                <a:gd name="T32" fmla="*/ 109 w 244"/>
                <a:gd name="T33" fmla="*/ 176 h 192"/>
                <a:gd name="T34" fmla="*/ 134 w 244"/>
                <a:gd name="T35" fmla="*/ 176 h 192"/>
                <a:gd name="T36" fmla="*/ 168 w 244"/>
                <a:gd name="T37" fmla="*/ 136 h 192"/>
                <a:gd name="T38" fmla="*/ 236 w 244"/>
                <a:gd name="T39" fmla="*/ 128 h 192"/>
                <a:gd name="T40" fmla="*/ 244 w 244"/>
                <a:gd name="T41" fmla="*/ 104 h 192"/>
                <a:gd name="T42" fmla="*/ 244 w 244"/>
                <a:gd name="T43" fmla="*/ 64 h 192"/>
                <a:gd name="T44" fmla="*/ 227 w 244"/>
                <a:gd name="T45" fmla="*/ 32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4"/>
                <a:gd name="T70" fmla="*/ 0 h 192"/>
                <a:gd name="T71" fmla="*/ 244 w 244"/>
                <a:gd name="T72" fmla="*/ 192 h 1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73" name="Freeform 76"/>
            <p:cNvSpPr>
              <a:spLocks/>
            </p:cNvSpPr>
            <p:nvPr/>
          </p:nvSpPr>
          <p:spPr bwMode="auto">
            <a:xfrm>
              <a:off x="4965" y="3184"/>
              <a:ext cx="590" cy="408"/>
            </a:xfrm>
            <a:custGeom>
              <a:avLst/>
              <a:gdLst>
                <a:gd name="T0" fmla="*/ 455 w 590"/>
                <a:gd name="T1" fmla="*/ 256 h 408"/>
                <a:gd name="T2" fmla="*/ 489 w 590"/>
                <a:gd name="T3" fmla="*/ 248 h 408"/>
                <a:gd name="T4" fmla="*/ 514 w 590"/>
                <a:gd name="T5" fmla="*/ 232 h 408"/>
                <a:gd name="T6" fmla="*/ 565 w 590"/>
                <a:gd name="T7" fmla="*/ 240 h 408"/>
                <a:gd name="T8" fmla="*/ 590 w 590"/>
                <a:gd name="T9" fmla="*/ 232 h 408"/>
                <a:gd name="T10" fmla="*/ 565 w 590"/>
                <a:gd name="T11" fmla="*/ 200 h 408"/>
                <a:gd name="T12" fmla="*/ 523 w 590"/>
                <a:gd name="T13" fmla="*/ 176 h 408"/>
                <a:gd name="T14" fmla="*/ 548 w 590"/>
                <a:gd name="T15" fmla="*/ 144 h 408"/>
                <a:gd name="T16" fmla="*/ 548 w 590"/>
                <a:gd name="T17" fmla="*/ 104 h 408"/>
                <a:gd name="T18" fmla="*/ 548 w 590"/>
                <a:gd name="T19" fmla="*/ 72 h 408"/>
                <a:gd name="T20" fmla="*/ 573 w 590"/>
                <a:gd name="T21" fmla="*/ 64 h 408"/>
                <a:gd name="T22" fmla="*/ 582 w 590"/>
                <a:gd name="T23" fmla="*/ 48 h 408"/>
                <a:gd name="T24" fmla="*/ 582 w 590"/>
                <a:gd name="T25" fmla="*/ 32 h 408"/>
                <a:gd name="T26" fmla="*/ 582 w 590"/>
                <a:gd name="T27" fmla="*/ 16 h 408"/>
                <a:gd name="T28" fmla="*/ 531 w 590"/>
                <a:gd name="T29" fmla="*/ 16 h 408"/>
                <a:gd name="T30" fmla="*/ 523 w 590"/>
                <a:gd name="T31" fmla="*/ 0 h 408"/>
                <a:gd name="T32" fmla="*/ 481 w 590"/>
                <a:gd name="T33" fmla="*/ 8 h 408"/>
                <a:gd name="T34" fmla="*/ 455 w 590"/>
                <a:gd name="T35" fmla="*/ 0 h 408"/>
                <a:gd name="T36" fmla="*/ 413 w 590"/>
                <a:gd name="T37" fmla="*/ 8 h 408"/>
                <a:gd name="T38" fmla="*/ 363 w 590"/>
                <a:gd name="T39" fmla="*/ 24 h 408"/>
                <a:gd name="T40" fmla="*/ 321 w 590"/>
                <a:gd name="T41" fmla="*/ 80 h 408"/>
                <a:gd name="T42" fmla="*/ 270 w 590"/>
                <a:gd name="T43" fmla="*/ 88 h 408"/>
                <a:gd name="T44" fmla="*/ 219 w 590"/>
                <a:gd name="T45" fmla="*/ 88 h 408"/>
                <a:gd name="T46" fmla="*/ 194 w 590"/>
                <a:gd name="T47" fmla="*/ 88 h 408"/>
                <a:gd name="T48" fmla="*/ 169 w 590"/>
                <a:gd name="T49" fmla="*/ 112 h 408"/>
                <a:gd name="T50" fmla="*/ 76 w 590"/>
                <a:gd name="T51" fmla="*/ 112 h 408"/>
                <a:gd name="T52" fmla="*/ 43 w 590"/>
                <a:gd name="T53" fmla="*/ 104 h 408"/>
                <a:gd name="T54" fmla="*/ 43 w 590"/>
                <a:gd name="T55" fmla="*/ 80 h 408"/>
                <a:gd name="T56" fmla="*/ 9 w 590"/>
                <a:gd name="T57" fmla="*/ 64 h 408"/>
                <a:gd name="T58" fmla="*/ 0 w 590"/>
                <a:gd name="T59" fmla="*/ 88 h 408"/>
                <a:gd name="T60" fmla="*/ 9 w 590"/>
                <a:gd name="T61" fmla="*/ 120 h 408"/>
                <a:gd name="T62" fmla="*/ 26 w 590"/>
                <a:gd name="T63" fmla="*/ 152 h 408"/>
                <a:gd name="T64" fmla="*/ 68 w 590"/>
                <a:gd name="T65" fmla="*/ 184 h 408"/>
                <a:gd name="T66" fmla="*/ 51 w 590"/>
                <a:gd name="T67" fmla="*/ 224 h 408"/>
                <a:gd name="T68" fmla="*/ 34 w 590"/>
                <a:gd name="T69" fmla="*/ 232 h 408"/>
                <a:gd name="T70" fmla="*/ 34 w 590"/>
                <a:gd name="T71" fmla="*/ 264 h 408"/>
                <a:gd name="T72" fmla="*/ 51 w 590"/>
                <a:gd name="T73" fmla="*/ 272 h 408"/>
                <a:gd name="T74" fmla="*/ 43 w 590"/>
                <a:gd name="T75" fmla="*/ 304 h 408"/>
                <a:gd name="T76" fmla="*/ 51 w 590"/>
                <a:gd name="T77" fmla="*/ 320 h 408"/>
                <a:gd name="T78" fmla="*/ 93 w 590"/>
                <a:gd name="T79" fmla="*/ 336 h 408"/>
                <a:gd name="T80" fmla="*/ 110 w 590"/>
                <a:gd name="T81" fmla="*/ 368 h 408"/>
                <a:gd name="T82" fmla="*/ 110 w 590"/>
                <a:gd name="T83" fmla="*/ 408 h 408"/>
                <a:gd name="T84" fmla="*/ 110 w 590"/>
                <a:gd name="T85" fmla="*/ 400 h 408"/>
                <a:gd name="T86" fmla="*/ 152 w 590"/>
                <a:gd name="T87" fmla="*/ 400 h 408"/>
                <a:gd name="T88" fmla="*/ 194 w 590"/>
                <a:gd name="T89" fmla="*/ 384 h 408"/>
                <a:gd name="T90" fmla="*/ 245 w 590"/>
                <a:gd name="T91" fmla="*/ 352 h 408"/>
                <a:gd name="T92" fmla="*/ 278 w 590"/>
                <a:gd name="T93" fmla="*/ 368 h 408"/>
                <a:gd name="T94" fmla="*/ 312 w 590"/>
                <a:gd name="T95" fmla="*/ 368 h 408"/>
                <a:gd name="T96" fmla="*/ 337 w 590"/>
                <a:gd name="T97" fmla="*/ 368 h 408"/>
                <a:gd name="T98" fmla="*/ 396 w 590"/>
                <a:gd name="T99" fmla="*/ 352 h 408"/>
                <a:gd name="T100" fmla="*/ 430 w 590"/>
                <a:gd name="T101" fmla="*/ 336 h 408"/>
                <a:gd name="T102" fmla="*/ 422 w 590"/>
                <a:gd name="T103" fmla="*/ 296 h 408"/>
                <a:gd name="T104" fmla="*/ 447 w 590"/>
                <a:gd name="T105" fmla="*/ 296 h 408"/>
                <a:gd name="T106" fmla="*/ 447 w 590"/>
                <a:gd name="T107" fmla="*/ 296 h 408"/>
                <a:gd name="T108" fmla="*/ 455 w 590"/>
                <a:gd name="T109" fmla="*/ 280 h 408"/>
                <a:gd name="T110" fmla="*/ 455 w 590"/>
                <a:gd name="T111" fmla="*/ 256 h 4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0"/>
                <a:gd name="T169" fmla="*/ 0 h 408"/>
                <a:gd name="T170" fmla="*/ 590 w 590"/>
                <a:gd name="T171" fmla="*/ 408 h 4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74" name="Freeform 77"/>
            <p:cNvSpPr>
              <a:spLocks/>
            </p:cNvSpPr>
            <p:nvPr/>
          </p:nvSpPr>
          <p:spPr bwMode="auto">
            <a:xfrm>
              <a:off x="5404" y="3416"/>
              <a:ext cx="364" cy="616"/>
            </a:xfrm>
            <a:custGeom>
              <a:avLst/>
              <a:gdLst>
                <a:gd name="T0" fmla="*/ 219 w 364"/>
                <a:gd name="T1" fmla="*/ 40 h 616"/>
                <a:gd name="T2" fmla="*/ 151 w 364"/>
                <a:gd name="T3" fmla="*/ 0 h 616"/>
                <a:gd name="T4" fmla="*/ 75 w 364"/>
                <a:gd name="T5" fmla="*/ 0 h 616"/>
                <a:gd name="T6" fmla="*/ 16 w 364"/>
                <a:gd name="T7" fmla="*/ 24 h 616"/>
                <a:gd name="T8" fmla="*/ 8 w 364"/>
                <a:gd name="T9" fmla="*/ 64 h 616"/>
                <a:gd name="T10" fmla="*/ 16 w 364"/>
                <a:gd name="T11" fmla="*/ 136 h 616"/>
                <a:gd name="T12" fmla="*/ 0 w 364"/>
                <a:gd name="T13" fmla="*/ 192 h 616"/>
                <a:gd name="T14" fmla="*/ 67 w 364"/>
                <a:gd name="T15" fmla="*/ 184 h 616"/>
                <a:gd name="T16" fmla="*/ 33 w 364"/>
                <a:gd name="T17" fmla="*/ 256 h 616"/>
                <a:gd name="T18" fmla="*/ 118 w 364"/>
                <a:gd name="T19" fmla="*/ 312 h 616"/>
                <a:gd name="T20" fmla="*/ 160 w 364"/>
                <a:gd name="T21" fmla="*/ 384 h 616"/>
                <a:gd name="T22" fmla="*/ 168 w 364"/>
                <a:gd name="T23" fmla="*/ 432 h 616"/>
                <a:gd name="T24" fmla="*/ 101 w 364"/>
                <a:gd name="T25" fmla="*/ 440 h 616"/>
                <a:gd name="T26" fmla="*/ 126 w 364"/>
                <a:gd name="T27" fmla="*/ 496 h 616"/>
                <a:gd name="T28" fmla="*/ 168 w 364"/>
                <a:gd name="T29" fmla="*/ 480 h 616"/>
                <a:gd name="T30" fmla="*/ 219 w 364"/>
                <a:gd name="T31" fmla="*/ 504 h 616"/>
                <a:gd name="T32" fmla="*/ 235 w 364"/>
                <a:gd name="T33" fmla="*/ 560 h 616"/>
                <a:gd name="T34" fmla="*/ 244 w 364"/>
                <a:gd name="T35" fmla="*/ 592 h 616"/>
                <a:gd name="T36" fmla="*/ 261 w 364"/>
                <a:gd name="T37" fmla="*/ 600 h 616"/>
                <a:gd name="T38" fmla="*/ 337 w 364"/>
                <a:gd name="T39" fmla="*/ 616 h 616"/>
                <a:gd name="T40" fmla="*/ 360 w 364"/>
                <a:gd name="T41" fmla="*/ 578 h 616"/>
                <a:gd name="T42" fmla="*/ 303 w 364"/>
                <a:gd name="T43" fmla="*/ 56 h 616"/>
                <a:gd name="T44" fmla="*/ 320 w 364"/>
                <a:gd name="T45" fmla="*/ 152 h 616"/>
                <a:gd name="T46" fmla="*/ 244 w 364"/>
                <a:gd name="T47" fmla="*/ 168 h 616"/>
                <a:gd name="T48" fmla="*/ 151 w 364"/>
                <a:gd name="T49" fmla="*/ 200 h 616"/>
                <a:gd name="T50" fmla="*/ 92 w 364"/>
                <a:gd name="T51" fmla="*/ 208 h 616"/>
                <a:gd name="T52" fmla="*/ 42 w 364"/>
                <a:gd name="T53" fmla="*/ 264 h 616"/>
                <a:gd name="T54" fmla="*/ 59 w 364"/>
                <a:gd name="T55" fmla="*/ 232 h 616"/>
                <a:gd name="T56" fmla="*/ 126 w 364"/>
                <a:gd name="T57" fmla="*/ 168 h 616"/>
                <a:gd name="T58" fmla="*/ 185 w 364"/>
                <a:gd name="T59" fmla="*/ 104 h 616"/>
                <a:gd name="T60" fmla="*/ 286 w 364"/>
                <a:gd name="T61" fmla="*/ 80 h 616"/>
                <a:gd name="T62" fmla="*/ 303 w 364"/>
                <a:gd name="T63" fmla="*/ 96 h 616"/>
                <a:gd name="T64" fmla="*/ 328 w 364"/>
                <a:gd name="T65" fmla="*/ 112 h 616"/>
                <a:gd name="T66" fmla="*/ 303 w 364"/>
                <a:gd name="T67" fmla="*/ 56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4"/>
                <a:gd name="T103" fmla="*/ 0 h 616"/>
                <a:gd name="T104" fmla="*/ 364 w 364"/>
                <a:gd name="T105" fmla="*/ 616 h 6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4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4" y="602"/>
                  </a:lnTo>
                  <a:lnTo>
                    <a:pt x="360" y="578"/>
                  </a:lnTo>
                  <a:lnTo>
                    <a:pt x="354" y="56"/>
                  </a:lnTo>
                  <a:lnTo>
                    <a:pt x="303" y="56"/>
                  </a:lnTo>
                  <a:lnTo>
                    <a:pt x="286" y="136"/>
                  </a:lnTo>
                  <a:lnTo>
                    <a:pt x="320" y="152"/>
                  </a:lnTo>
                  <a:lnTo>
                    <a:pt x="286" y="168"/>
                  </a:lnTo>
                  <a:lnTo>
                    <a:pt x="244" y="168"/>
                  </a:lnTo>
                  <a:lnTo>
                    <a:pt x="176" y="200"/>
                  </a:lnTo>
                  <a:lnTo>
                    <a:pt x="151" y="200"/>
                  </a:lnTo>
                  <a:lnTo>
                    <a:pt x="134" y="200"/>
                  </a:lnTo>
                  <a:lnTo>
                    <a:pt x="92" y="208"/>
                  </a:lnTo>
                  <a:lnTo>
                    <a:pt x="67" y="232"/>
                  </a:lnTo>
                  <a:lnTo>
                    <a:pt x="42" y="264"/>
                  </a:lnTo>
                  <a:lnTo>
                    <a:pt x="42" y="248"/>
                  </a:lnTo>
                  <a:lnTo>
                    <a:pt x="59" y="232"/>
                  </a:lnTo>
                  <a:lnTo>
                    <a:pt x="84" y="200"/>
                  </a:lnTo>
                  <a:lnTo>
                    <a:pt x="126" y="168"/>
                  </a:lnTo>
                  <a:lnTo>
                    <a:pt x="134" y="120"/>
                  </a:lnTo>
                  <a:lnTo>
                    <a:pt x="185" y="104"/>
                  </a:lnTo>
                  <a:lnTo>
                    <a:pt x="235" y="96"/>
                  </a:lnTo>
                  <a:lnTo>
                    <a:pt x="286" y="80"/>
                  </a:lnTo>
                  <a:lnTo>
                    <a:pt x="294" y="80"/>
                  </a:lnTo>
                  <a:lnTo>
                    <a:pt x="303" y="96"/>
                  </a:lnTo>
                  <a:lnTo>
                    <a:pt x="345" y="104"/>
                  </a:lnTo>
                  <a:lnTo>
                    <a:pt x="328" y="112"/>
                  </a:lnTo>
                  <a:lnTo>
                    <a:pt x="286" y="136"/>
                  </a:lnTo>
                  <a:lnTo>
                    <a:pt x="303" y="56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75" name="Freeform 78"/>
            <p:cNvSpPr>
              <a:spLocks/>
            </p:cNvSpPr>
            <p:nvPr/>
          </p:nvSpPr>
          <p:spPr bwMode="auto">
            <a:xfrm>
              <a:off x="5404" y="3416"/>
              <a:ext cx="362" cy="616"/>
            </a:xfrm>
            <a:custGeom>
              <a:avLst/>
              <a:gdLst>
                <a:gd name="T0" fmla="*/ 303 w 362"/>
                <a:gd name="T1" fmla="*/ 56 h 616"/>
                <a:gd name="T2" fmla="*/ 219 w 362"/>
                <a:gd name="T3" fmla="*/ 40 h 616"/>
                <a:gd name="T4" fmla="*/ 185 w 362"/>
                <a:gd name="T5" fmla="*/ 24 h 616"/>
                <a:gd name="T6" fmla="*/ 151 w 362"/>
                <a:gd name="T7" fmla="*/ 0 h 616"/>
                <a:gd name="T8" fmla="*/ 126 w 362"/>
                <a:gd name="T9" fmla="*/ 8 h 616"/>
                <a:gd name="T10" fmla="*/ 75 w 362"/>
                <a:gd name="T11" fmla="*/ 0 h 616"/>
                <a:gd name="T12" fmla="*/ 50 w 362"/>
                <a:gd name="T13" fmla="*/ 16 h 616"/>
                <a:gd name="T14" fmla="*/ 16 w 362"/>
                <a:gd name="T15" fmla="*/ 24 h 616"/>
                <a:gd name="T16" fmla="*/ 16 w 362"/>
                <a:gd name="T17" fmla="*/ 48 h 616"/>
                <a:gd name="T18" fmla="*/ 8 w 362"/>
                <a:gd name="T19" fmla="*/ 64 h 616"/>
                <a:gd name="T20" fmla="*/ 33 w 362"/>
                <a:gd name="T21" fmla="*/ 88 h 616"/>
                <a:gd name="T22" fmla="*/ 16 w 362"/>
                <a:gd name="T23" fmla="*/ 136 h 616"/>
                <a:gd name="T24" fmla="*/ 25 w 362"/>
                <a:gd name="T25" fmla="*/ 160 h 616"/>
                <a:gd name="T26" fmla="*/ 0 w 362"/>
                <a:gd name="T27" fmla="*/ 192 h 616"/>
                <a:gd name="T28" fmla="*/ 0 w 362"/>
                <a:gd name="T29" fmla="*/ 200 h 616"/>
                <a:gd name="T30" fmla="*/ 67 w 362"/>
                <a:gd name="T31" fmla="*/ 184 h 616"/>
                <a:gd name="T32" fmla="*/ 42 w 362"/>
                <a:gd name="T33" fmla="*/ 216 h 616"/>
                <a:gd name="T34" fmla="*/ 33 w 362"/>
                <a:gd name="T35" fmla="*/ 256 h 616"/>
                <a:gd name="T36" fmla="*/ 50 w 362"/>
                <a:gd name="T37" fmla="*/ 328 h 616"/>
                <a:gd name="T38" fmla="*/ 118 w 362"/>
                <a:gd name="T39" fmla="*/ 312 h 616"/>
                <a:gd name="T40" fmla="*/ 118 w 362"/>
                <a:gd name="T41" fmla="*/ 352 h 616"/>
                <a:gd name="T42" fmla="*/ 160 w 362"/>
                <a:gd name="T43" fmla="*/ 384 h 616"/>
                <a:gd name="T44" fmla="*/ 151 w 362"/>
                <a:gd name="T45" fmla="*/ 408 h 616"/>
                <a:gd name="T46" fmla="*/ 168 w 362"/>
                <a:gd name="T47" fmla="*/ 432 h 616"/>
                <a:gd name="T48" fmla="*/ 134 w 362"/>
                <a:gd name="T49" fmla="*/ 448 h 616"/>
                <a:gd name="T50" fmla="*/ 101 w 362"/>
                <a:gd name="T51" fmla="*/ 440 h 616"/>
                <a:gd name="T52" fmla="*/ 101 w 362"/>
                <a:gd name="T53" fmla="*/ 472 h 616"/>
                <a:gd name="T54" fmla="*/ 126 w 362"/>
                <a:gd name="T55" fmla="*/ 496 h 616"/>
                <a:gd name="T56" fmla="*/ 151 w 362"/>
                <a:gd name="T57" fmla="*/ 480 h 616"/>
                <a:gd name="T58" fmla="*/ 168 w 362"/>
                <a:gd name="T59" fmla="*/ 480 h 616"/>
                <a:gd name="T60" fmla="*/ 185 w 362"/>
                <a:gd name="T61" fmla="*/ 488 h 616"/>
                <a:gd name="T62" fmla="*/ 219 w 362"/>
                <a:gd name="T63" fmla="*/ 504 h 616"/>
                <a:gd name="T64" fmla="*/ 227 w 362"/>
                <a:gd name="T65" fmla="*/ 528 h 616"/>
                <a:gd name="T66" fmla="*/ 235 w 362"/>
                <a:gd name="T67" fmla="*/ 560 h 616"/>
                <a:gd name="T68" fmla="*/ 269 w 362"/>
                <a:gd name="T69" fmla="*/ 576 h 616"/>
                <a:gd name="T70" fmla="*/ 244 w 362"/>
                <a:gd name="T71" fmla="*/ 592 h 616"/>
                <a:gd name="T72" fmla="*/ 244 w 362"/>
                <a:gd name="T73" fmla="*/ 600 h 616"/>
                <a:gd name="T74" fmla="*/ 261 w 362"/>
                <a:gd name="T75" fmla="*/ 600 h 616"/>
                <a:gd name="T76" fmla="*/ 345 w 362"/>
                <a:gd name="T77" fmla="*/ 584 h 616"/>
                <a:gd name="T78" fmla="*/ 337 w 362"/>
                <a:gd name="T79" fmla="*/ 616 h 616"/>
                <a:gd name="T80" fmla="*/ 362 w 362"/>
                <a:gd name="T81" fmla="*/ 600 h 616"/>
                <a:gd name="T82" fmla="*/ 354 w 362"/>
                <a:gd name="T83" fmla="*/ 50 h 616"/>
                <a:gd name="T84" fmla="*/ 303 w 362"/>
                <a:gd name="T85" fmla="*/ 56 h 616"/>
                <a:gd name="T86" fmla="*/ 303 w 362"/>
                <a:gd name="T87" fmla="*/ 56 h 6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62"/>
                <a:gd name="T133" fmla="*/ 0 h 616"/>
                <a:gd name="T134" fmla="*/ 362 w 362"/>
                <a:gd name="T135" fmla="*/ 616 h 6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62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2" y="600"/>
                  </a:lnTo>
                  <a:lnTo>
                    <a:pt x="354" y="50"/>
                  </a:lnTo>
                  <a:lnTo>
                    <a:pt x="303" y="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76" name="Freeform 79"/>
            <p:cNvSpPr>
              <a:spLocks/>
            </p:cNvSpPr>
            <p:nvPr/>
          </p:nvSpPr>
          <p:spPr bwMode="auto">
            <a:xfrm>
              <a:off x="5446" y="3496"/>
              <a:ext cx="308" cy="184"/>
            </a:xfrm>
            <a:custGeom>
              <a:avLst/>
              <a:gdLst>
                <a:gd name="T0" fmla="*/ 244 w 308"/>
                <a:gd name="T1" fmla="*/ 56 h 184"/>
                <a:gd name="T2" fmla="*/ 278 w 308"/>
                <a:gd name="T3" fmla="*/ 72 h 184"/>
                <a:gd name="T4" fmla="*/ 244 w 308"/>
                <a:gd name="T5" fmla="*/ 88 h 184"/>
                <a:gd name="T6" fmla="*/ 202 w 308"/>
                <a:gd name="T7" fmla="*/ 88 h 184"/>
                <a:gd name="T8" fmla="*/ 134 w 308"/>
                <a:gd name="T9" fmla="*/ 120 h 184"/>
                <a:gd name="T10" fmla="*/ 109 w 308"/>
                <a:gd name="T11" fmla="*/ 120 h 184"/>
                <a:gd name="T12" fmla="*/ 92 w 308"/>
                <a:gd name="T13" fmla="*/ 120 h 184"/>
                <a:gd name="T14" fmla="*/ 50 w 308"/>
                <a:gd name="T15" fmla="*/ 128 h 184"/>
                <a:gd name="T16" fmla="*/ 25 w 308"/>
                <a:gd name="T17" fmla="*/ 152 h 184"/>
                <a:gd name="T18" fmla="*/ 0 w 308"/>
                <a:gd name="T19" fmla="*/ 184 h 184"/>
                <a:gd name="T20" fmla="*/ 0 w 308"/>
                <a:gd name="T21" fmla="*/ 168 h 184"/>
                <a:gd name="T22" fmla="*/ 17 w 308"/>
                <a:gd name="T23" fmla="*/ 152 h 184"/>
                <a:gd name="T24" fmla="*/ 42 w 308"/>
                <a:gd name="T25" fmla="*/ 120 h 184"/>
                <a:gd name="T26" fmla="*/ 84 w 308"/>
                <a:gd name="T27" fmla="*/ 88 h 184"/>
                <a:gd name="T28" fmla="*/ 92 w 308"/>
                <a:gd name="T29" fmla="*/ 40 h 184"/>
                <a:gd name="T30" fmla="*/ 143 w 308"/>
                <a:gd name="T31" fmla="*/ 24 h 184"/>
                <a:gd name="T32" fmla="*/ 193 w 308"/>
                <a:gd name="T33" fmla="*/ 16 h 184"/>
                <a:gd name="T34" fmla="*/ 244 w 308"/>
                <a:gd name="T35" fmla="*/ 0 h 184"/>
                <a:gd name="T36" fmla="*/ 252 w 308"/>
                <a:gd name="T37" fmla="*/ 0 h 184"/>
                <a:gd name="T38" fmla="*/ 261 w 308"/>
                <a:gd name="T39" fmla="*/ 16 h 184"/>
                <a:gd name="T40" fmla="*/ 303 w 308"/>
                <a:gd name="T41" fmla="*/ 24 h 184"/>
                <a:gd name="T42" fmla="*/ 308 w 308"/>
                <a:gd name="T43" fmla="*/ 24 h 184"/>
                <a:gd name="T44" fmla="*/ 286 w 308"/>
                <a:gd name="T45" fmla="*/ 32 h 184"/>
                <a:gd name="T46" fmla="*/ 244 w 308"/>
                <a:gd name="T47" fmla="*/ 56 h 184"/>
                <a:gd name="T48" fmla="*/ 244 w 308"/>
                <a:gd name="T49" fmla="*/ 56 h 1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8"/>
                <a:gd name="T76" fmla="*/ 0 h 184"/>
                <a:gd name="T77" fmla="*/ 308 w 308"/>
                <a:gd name="T78" fmla="*/ 184 h 1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8" h="184">
                  <a:moveTo>
                    <a:pt x="244" y="56"/>
                  </a:moveTo>
                  <a:lnTo>
                    <a:pt x="278" y="72"/>
                  </a:lnTo>
                  <a:lnTo>
                    <a:pt x="244" y="88"/>
                  </a:lnTo>
                  <a:lnTo>
                    <a:pt x="202" y="88"/>
                  </a:lnTo>
                  <a:lnTo>
                    <a:pt x="134" y="120"/>
                  </a:lnTo>
                  <a:lnTo>
                    <a:pt x="109" y="120"/>
                  </a:lnTo>
                  <a:lnTo>
                    <a:pt x="92" y="120"/>
                  </a:lnTo>
                  <a:lnTo>
                    <a:pt x="50" y="128"/>
                  </a:lnTo>
                  <a:lnTo>
                    <a:pt x="25" y="152"/>
                  </a:lnTo>
                  <a:lnTo>
                    <a:pt x="0" y="184"/>
                  </a:lnTo>
                  <a:lnTo>
                    <a:pt x="0" y="168"/>
                  </a:lnTo>
                  <a:lnTo>
                    <a:pt x="17" y="152"/>
                  </a:lnTo>
                  <a:lnTo>
                    <a:pt x="42" y="120"/>
                  </a:lnTo>
                  <a:lnTo>
                    <a:pt x="84" y="88"/>
                  </a:lnTo>
                  <a:lnTo>
                    <a:pt x="92" y="40"/>
                  </a:lnTo>
                  <a:lnTo>
                    <a:pt x="143" y="24"/>
                  </a:lnTo>
                  <a:lnTo>
                    <a:pt x="193" y="16"/>
                  </a:lnTo>
                  <a:lnTo>
                    <a:pt x="244" y="0"/>
                  </a:lnTo>
                  <a:lnTo>
                    <a:pt x="252" y="0"/>
                  </a:lnTo>
                  <a:lnTo>
                    <a:pt x="261" y="16"/>
                  </a:lnTo>
                  <a:lnTo>
                    <a:pt x="303" y="24"/>
                  </a:lnTo>
                  <a:lnTo>
                    <a:pt x="308" y="24"/>
                  </a:lnTo>
                  <a:lnTo>
                    <a:pt x="286" y="32"/>
                  </a:lnTo>
                  <a:lnTo>
                    <a:pt x="244" y="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77" name="Freeform 80"/>
            <p:cNvSpPr>
              <a:spLocks/>
            </p:cNvSpPr>
            <p:nvPr/>
          </p:nvSpPr>
          <p:spPr bwMode="auto">
            <a:xfrm>
              <a:off x="4721" y="2704"/>
              <a:ext cx="893" cy="592"/>
            </a:xfrm>
            <a:custGeom>
              <a:avLst/>
              <a:gdLst>
                <a:gd name="T0" fmla="*/ 784 w 893"/>
                <a:gd name="T1" fmla="*/ 312 h 592"/>
                <a:gd name="T2" fmla="*/ 725 w 893"/>
                <a:gd name="T3" fmla="*/ 280 h 592"/>
                <a:gd name="T4" fmla="*/ 708 w 893"/>
                <a:gd name="T5" fmla="*/ 208 h 592"/>
                <a:gd name="T6" fmla="*/ 708 w 893"/>
                <a:gd name="T7" fmla="*/ 168 h 592"/>
                <a:gd name="T8" fmla="*/ 666 w 893"/>
                <a:gd name="T9" fmla="*/ 120 h 592"/>
                <a:gd name="T10" fmla="*/ 632 w 893"/>
                <a:gd name="T11" fmla="*/ 96 h 592"/>
                <a:gd name="T12" fmla="*/ 581 w 893"/>
                <a:gd name="T13" fmla="*/ 56 h 592"/>
                <a:gd name="T14" fmla="*/ 548 w 893"/>
                <a:gd name="T15" fmla="*/ 16 h 592"/>
                <a:gd name="T16" fmla="*/ 506 w 893"/>
                <a:gd name="T17" fmla="*/ 0 h 592"/>
                <a:gd name="T18" fmla="*/ 472 w 893"/>
                <a:gd name="T19" fmla="*/ 48 h 592"/>
                <a:gd name="T20" fmla="*/ 396 w 893"/>
                <a:gd name="T21" fmla="*/ 72 h 592"/>
                <a:gd name="T22" fmla="*/ 371 w 893"/>
                <a:gd name="T23" fmla="*/ 96 h 592"/>
                <a:gd name="T24" fmla="*/ 337 w 893"/>
                <a:gd name="T25" fmla="*/ 80 h 592"/>
                <a:gd name="T26" fmla="*/ 287 w 893"/>
                <a:gd name="T27" fmla="*/ 88 h 592"/>
                <a:gd name="T28" fmla="*/ 253 w 893"/>
                <a:gd name="T29" fmla="*/ 88 h 592"/>
                <a:gd name="T30" fmla="*/ 219 w 893"/>
                <a:gd name="T31" fmla="*/ 80 h 592"/>
                <a:gd name="T32" fmla="*/ 185 w 893"/>
                <a:gd name="T33" fmla="*/ 104 h 592"/>
                <a:gd name="T34" fmla="*/ 160 w 893"/>
                <a:gd name="T35" fmla="*/ 128 h 592"/>
                <a:gd name="T36" fmla="*/ 135 w 893"/>
                <a:gd name="T37" fmla="*/ 168 h 592"/>
                <a:gd name="T38" fmla="*/ 110 w 893"/>
                <a:gd name="T39" fmla="*/ 224 h 592"/>
                <a:gd name="T40" fmla="*/ 84 w 893"/>
                <a:gd name="T41" fmla="*/ 256 h 592"/>
                <a:gd name="T42" fmla="*/ 76 w 893"/>
                <a:gd name="T43" fmla="*/ 280 h 592"/>
                <a:gd name="T44" fmla="*/ 67 w 893"/>
                <a:gd name="T45" fmla="*/ 320 h 592"/>
                <a:gd name="T46" fmla="*/ 51 w 893"/>
                <a:gd name="T47" fmla="*/ 328 h 592"/>
                <a:gd name="T48" fmla="*/ 25 w 893"/>
                <a:gd name="T49" fmla="*/ 344 h 592"/>
                <a:gd name="T50" fmla="*/ 0 w 893"/>
                <a:gd name="T51" fmla="*/ 352 h 592"/>
                <a:gd name="T52" fmla="*/ 17 w 893"/>
                <a:gd name="T53" fmla="*/ 368 h 592"/>
                <a:gd name="T54" fmla="*/ 51 w 893"/>
                <a:gd name="T55" fmla="*/ 392 h 592"/>
                <a:gd name="T56" fmla="*/ 59 w 893"/>
                <a:gd name="T57" fmla="*/ 416 h 592"/>
                <a:gd name="T58" fmla="*/ 93 w 893"/>
                <a:gd name="T59" fmla="*/ 440 h 592"/>
                <a:gd name="T60" fmla="*/ 135 w 893"/>
                <a:gd name="T61" fmla="*/ 456 h 592"/>
                <a:gd name="T62" fmla="*/ 118 w 893"/>
                <a:gd name="T63" fmla="*/ 488 h 592"/>
                <a:gd name="T64" fmla="*/ 160 w 893"/>
                <a:gd name="T65" fmla="*/ 496 h 592"/>
                <a:gd name="T66" fmla="*/ 202 w 893"/>
                <a:gd name="T67" fmla="*/ 512 h 592"/>
                <a:gd name="T68" fmla="*/ 244 w 893"/>
                <a:gd name="T69" fmla="*/ 488 h 592"/>
                <a:gd name="T70" fmla="*/ 244 w 893"/>
                <a:gd name="T71" fmla="*/ 528 h 592"/>
                <a:gd name="T72" fmla="*/ 261 w 893"/>
                <a:gd name="T73" fmla="*/ 536 h 592"/>
                <a:gd name="T74" fmla="*/ 253 w 893"/>
                <a:gd name="T75" fmla="*/ 544 h 592"/>
                <a:gd name="T76" fmla="*/ 287 w 893"/>
                <a:gd name="T77" fmla="*/ 560 h 592"/>
                <a:gd name="T78" fmla="*/ 287 w 893"/>
                <a:gd name="T79" fmla="*/ 584 h 592"/>
                <a:gd name="T80" fmla="*/ 320 w 893"/>
                <a:gd name="T81" fmla="*/ 592 h 592"/>
                <a:gd name="T82" fmla="*/ 413 w 893"/>
                <a:gd name="T83" fmla="*/ 592 h 592"/>
                <a:gd name="T84" fmla="*/ 438 w 893"/>
                <a:gd name="T85" fmla="*/ 568 h 592"/>
                <a:gd name="T86" fmla="*/ 463 w 893"/>
                <a:gd name="T87" fmla="*/ 568 h 592"/>
                <a:gd name="T88" fmla="*/ 514 w 893"/>
                <a:gd name="T89" fmla="*/ 568 h 592"/>
                <a:gd name="T90" fmla="*/ 565 w 893"/>
                <a:gd name="T91" fmla="*/ 560 h 592"/>
                <a:gd name="T92" fmla="*/ 607 w 893"/>
                <a:gd name="T93" fmla="*/ 504 h 592"/>
                <a:gd name="T94" fmla="*/ 657 w 893"/>
                <a:gd name="T95" fmla="*/ 488 h 592"/>
                <a:gd name="T96" fmla="*/ 699 w 893"/>
                <a:gd name="T97" fmla="*/ 480 h 592"/>
                <a:gd name="T98" fmla="*/ 725 w 893"/>
                <a:gd name="T99" fmla="*/ 488 h 592"/>
                <a:gd name="T100" fmla="*/ 767 w 893"/>
                <a:gd name="T101" fmla="*/ 480 h 592"/>
                <a:gd name="T102" fmla="*/ 775 w 893"/>
                <a:gd name="T103" fmla="*/ 496 h 592"/>
                <a:gd name="T104" fmla="*/ 826 w 893"/>
                <a:gd name="T105" fmla="*/ 496 h 592"/>
                <a:gd name="T106" fmla="*/ 834 w 893"/>
                <a:gd name="T107" fmla="*/ 416 h 592"/>
                <a:gd name="T108" fmla="*/ 851 w 893"/>
                <a:gd name="T109" fmla="*/ 376 h 592"/>
                <a:gd name="T110" fmla="*/ 885 w 893"/>
                <a:gd name="T111" fmla="*/ 336 h 592"/>
                <a:gd name="T112" fmla="*/ 893 w 893"/>
                <a:gd name="T113" fmla="*/ 312 h 592"/>
                <a:gd name="T114" fmla="*/ 876 w 893"/>
                <a:gd name="T115" fmla="*/ 288 h 592"/>
                <a:gd name="T116" fmla="*/ 834 w 893"/>
                <a:gd name="T117" fmla="*/ 288 h 592"/>
                <a:gd name="T118" fmla="*/ 784 w 893"/>
                <a:gd name="T119" fmla="*/ 312 h 5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93"/>
                <a:gd name="T181" fmla="*/ 0 h 592"/>
                <a:gd name="T182" fmla="*/ 893 w 893"/>
                <a:gd name="T183" fmla="*/ 592 h 5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78" name="Freeform 81"/>
            <p:cNvSpPr>
              <a:spLocks/>
            </p:cNvSpPr>
            <p:nvPr/>
          </p:nvSpPr>
          <p:spPr bwMode="auto">
            <a:xfrm>
              <a:off x="5235" y="2664"/>
              <a:ext cx="354" cy="336"/>
            </a:xfrm>
            <a:custGeom>
              <a:avLst/>
              <a:gdLst>
                <a:gd name="T0" fmla="*/ 270 w 354"/>
                <a:gd name="T1" fmla="*/ 248 h 336"/>
                <a:gd name="T2" fmla="*/ 253 w 354"/>
                <a:gd name="T3" fmla="*/ 224 h 336"/>
                <a:gd name="T4" fmla="*/ 278 w 354"/>
                <a:gd name="T5" fmla="*/ 200 h 336"/>
                <a:gd name="T6" fmla="*/ 354 w 354"/>
                <a:gd name="T7" fmla="*/ 184 h 336"/>
                <a:gd name="T8" fmla="*/ 337 w 354"/>
                <a:gd name="T9" fmla="*/ 152 h 336"/>
                <a:gd name="T10" fmla="*/ 303 w 354"/>
                <a:gd name="T11" fmla="*/ 120 h 336"/>
                <a:gd name="T12" fmla="*/ 287 w 354"/>
                <a:gd name="T13" fmla="*/ 88 h 336"/>
                <a:gd name="T14" fmla="*/ 236 w 354"/>
                <a:gd name="T15" fmla="*/ 72 h 336"/>
                <a:gd name="T16" fmla="*/ 211 w 354"/>
                <a:gd name="T17" fmla="*/ 24 h 336"/>
                <a:gd name="T18" fmla="*/ 152 w 354"/>
                <a:gd name="T19" fmla="*/ 24 h 336"/>
                <a:gd name="T20" fmla="*/ 84 w 354"/>
                <a:gd name="T21" fmla="*/ 0 h 336"/>
                <a:gd name="T22" fmla="*/ 59 w 354"/>
                <a:gd name="T23" fmla="*/ 24 h 336"/>
                <a:gd name="T24" fmla="*/ 8 w 354"/>
                <a:gd name="T25" fmla="*/ 32 h 336"/>
                <a:gd name="T26" fmla="*/ 0 w 354"/>
                <a:gd name="T27" fmla="*/ 40 h 336"/>
                <a:gd name="T28" fmla="*/ 34 w 354"/>
                <a:gd name="T29" fmla="*/ 56 h 336"/>
                <a:gd name="T30" fmla="*/ 67 w 354"/>
                <a:gd name="T31" fmla="*/ 96 h 336"/>
                <a:gd name="T32" fmla="*/ 118 w 354"/>
                <a:gd name="T33" fmla="*/ 136 h 336"/>
                <a:gd name="T34" fmla="*/ 152 w 354"/>
                <a:gd name="T35" fmla="*/ 160 h 336"/>
                <a:gd name="T36" fmla="*/ 194 w 354"/>
                <a:gd name="T37" fmla="*/ 208 h 336"/>
                <a:gd name="T38" fmla="*/ 194 w 354"/>
                <a:gd name="T39" fmla="*/ 248 h 336"/>
                <a:gd name="T40" fmla="*/ 211 w 354"/>
                <a:gd name="T41" fmla="*/ 320 h 336"/>
                <a:gd name="T42" fmla="*/ 236 w 354"/>
                <a:gd name="T43" fmla="*/ 336 h 336"/>
                <a:gd name="T44" fmla="*/ 253 w 354"/>
                <a:gd name="T45" fmla="*/ 312 h 336"/>
                <a:gd name="T46" fmla="*/ 270 w 354"/>
                <a:gd name="T47" fmla="*/ 248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4"/>
                <a:gd name="T73" fmla="*/ 0 h 336"/>
                <a:gd name="T74" fmla="*/ 354 w 354"/>
                <a:gd name="T75" fmla="*/ 336 h 3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79" name="Freeform 82"/>
            <p:cNvSpPr>
              <a:spLocks/>
            </p:cNvSpPr>
            <p:nvPr/>
          </p:nvSpPr>
          <p:spPr bwMode="auto">
            <a:xfrm>
              <a:off x="4721" y="2704"/>
              <a:ext cx="893" cy="592"/>
            </a:xfrm>
            <a:custGeom>
              <a:avLst/>
              <a:gdLst>
                <a:gd name="T0" fmla="*/ 784 w 893"/>
                <a:gd name="T1" fmla="*/ 312 h 592"/>
                <a:gd name="T2" fmla="*/ 725 w 893"/>
                <a:gd name="T3" fmla="*/ 280 h 592"/>
                <a:gd name="T4" fmla="*/ 708 w 893"/>
                <a:gd name="T5" fmla="*/ 208 h 592"/>
                <a:gd name="T6" fmla="*/ 708 w 893"/>
                <a:gd name="T7" fmla="*/ 168 h 592"/>
                <a:gd name="T8" fmla="*/ 666 w 893"/>
                <a:gd name="T9" fmla="*/ 120 h 592"/>
                <a:gd name="T10" fmla="*/ 632 w 893"/>
                <a:gd name="T11" fmla="*/ 96 h 592"/>
                <a:gd name="T12" fmla="*/ 581 w 893"/>
                <a:gd name="T13" fmla="*/ 56 h 592"/>
                <a:gd name="T14" fmla="*/ 548 w 893"/>
                <a:gd name="T15" fmla="*/ 16 h 592"/>
                <a:gd name="T16" fmla="*/ 506 w 893"/>
                <a:gd name="T17" fmla="*/ 0 h 592"/>
                <a:gd name="T18" fmla="*/ 472 w 893"/>
                <a:gd name="T19" fmla="*/ 48 h 592"/>
                <a:gd name="T20" fmla="*/ 396 w 893"/>
                <a:gd name="T21" fmla="*/ 72 h 592"/>
                <a:gd name="T22" fmla="*/ 371 w 893"/>
                <a:gd name="T23" fmla="*/ 96 h 592"/>
                <a:gd name="T24" fmla="*/ 337 w 893"/>
                <a:gd name="T25" fmla="*/ 80 h 592"/>
                <a:gd name="T26" fmla="*/ 287 w 893"/>
                <a:gd name="T27" fmla="*/ 88 h 592"/>
                <a:gd name="T28" fmla="*/ 253 w 893"/>
                <a:gd name="T29" fmla="*/ 88 h 592"/>
                <a:gd name="T30" fmla="*/ 219 w 893"/>
                <a:gd name="T31" fmla="*/ 80 h 592"/>
                <a:gd name="T32" fmla="*/ 185 w 893"/>
                <a:gd name="T33" fmla="*/ 104 h 592"/>
                <a:gd name="T34" fmla="*/ 185 w 893"/>
                <a:gd name="T35" fmla="*/ 104 h 592"/>
                <a:gd name="T36" fmla="*/ 160 w 893"/>
                <a:gd name="T37" fmla="*/ 128 h 592"/>
                <a:gd name="T38" fmla="*/ 135 w 893"/>
                <a:gd name="T39" fmla="*/ 168 h 592"/>
                <a:gd name="T40" fmla="*/ 110 w 893"/>
                <a:gd name="T41" fmla="*/ 224 h 592"/>
                <a:gd name="T42" fmla="*/ 84 w 893"/>
                <a:gd name="T43" fmla="*/ 256 h 592"/>
                <a:gd name="T44" fmla="*/ 76 w 893"/>
                <a:gd name="T45" fmla="*/ 280 h 592"/>
                <a:gd name="T46" fmla="*/ 67 w 893"/>
                <a:gd name="T47" fmla="*/ 320 h 592"/>
                <a:gd name="T48" fmla="*/ 51 w 893"/>
                <a:gd name="T49" fmla="*/ 328 h 592"/>
                <a:gd name="T50" fmla="*/ 25 w 893"/>
                <a:gd name="T51" fmla="*/ 344 h 592"/>
                <a:gd name="T52" fmla="*/ 0 w 893"/>
                <a:gd name="T53" fmla="*/ 352 h 592"/>
                <a:gd name="T54" fmla="*/ 17 w 893"/>
                <a:gd name="T55" fmla="*/ 368 h 592"/>
                <a:gd name="T56" fmla="*/ 51 w 893"/>
                <a:gd name="T57" fmla="*/ 392 h 592"/>
                <a:gd name="T58" fmla="*/ 59 w 893"/>
                <a:gd name="T59" fmla="*/ 416 h 592"/>
                <a:gd name="T60" fmla="*/ 93 w 893"/>
                <a:gd name="T61" fmla="*/ 440 h 592"/>
                <a:gd name="T62" fmla="*/ 135 w 893"/>
                <a:gd name="T63" fmla="*/ 456 h 592"/>
                <a:gd name="T64" fmla="*/ 118 w 893"/>
                <a:gd name="T65" fmla="*/ 488 h 592"/>
                <a:gd name="T66" fmla="*/ 160 w 893"/>
                <a:gd name="T67" fmla="*/ 496 h 592"/>
                <a:gd name="T68" fmla="*/ 202 w 893"/>
                <a:gd name="T69" fmla="*/ 512 h 592"/>
                <a:gd name="T70" fmla="*/ 244 w 893"/>
                <a:gd name="T71" fmla="*/ 488 h 592"/>
                <a:gd name="T72" fmla="*/ 244 w 893"/>
                <a:gd name="T73" fmla="*/ 528 h 592"/>
                <a:gd name="T74" fmla="*/ 261 w 893"/>
                <a:gd name="T75" fmla="*/ 536 h 592"/>
                <a:gd name="T76" fmla="*/ 253 w 893"/>
                <a:gd name="T77" fmla="*/ 544 h 592"/>
                <a:gd name="T78" fmla="*/ 287 w 893"/>
                <a:gd name="T79" fmla="*/ 560 h 592"/>
                <a:gd name="T80" fmla="*/ 287 w 893"/>
                <a:gd name="T81" fmla="*/ 584 h 592"/>
                <a:gd name="T82" fmla="*/ 320 w 893"/>
                <a:gd name="T83" fmla="*/ 592 h 592"/>
                <a:gd name="T84" fmla="*/ 413 w 893"/>
                <a:gd name="T85" fmla="*/ 592 h 592"/>
                <a:gd name="T86" fmla="*/ 438 w 893"/>
                <a:gd name="T87" fmla="*/ 568 h 592"/>
                <a:gd name="T88" fmla="*/ 463 w 893"/>
                <a:gd name="T89" fmla="*/ 568 h 592"/>
                <a:gd name="T90" fmla="*/ 514 w 893"/>
                <a:gd name="T91" fmla="*/ 568 h 592"/>
                <a:gd name="T92" fmla="*/ 565 w 893"/>
                <a:gd name="T93" fmla="*/ 560 h 592"/>
                <a:gd name="T94" fmla="*/ 607 w 893"/>
                <a:gd name="T95" fmla="*/ 504 h 592"/>
                <a:gd name="T96" fmla="*/ 657 w 893"/>
                <a:gd name="T97" fmla="*/ 488 h 592"/>
                <a:gd name="T98" fmla="*/ 699 w 893"/>
                <a:gd name="T99" fmla="*/ 480 h 592"/>
                <a:gd name="T100" fmla="*/ 725 w 893"/>
                <a:gd name="T101" fmla="*/ 488 h 592"/>
                <a:gd name="T102" fmla="*/ 767 w 893"/>
                <a:gd name="T103" fmla="*/ 480 h 592"/>
                <a:gd name="T104" fmla="*/ 775 w 893"/>
                <a:gd name="T105" fmla="*/ 496 h 592"/>
                <a:gd name="T106" fmla="*/ 826 w 893"/>
                <a:gd name="T107" fmla="*/ 496 h 592"/>
                <a:gd name="T108" fmla="*/ 834 w 893"/>
                <a:gd name="T109" fmla="*/ 416 h 592"/>
                <a:gd name="T110" fmla="*/ 851 w 893"/>
                <a:gd name="T111" fmla="*/ 376 h 592"/>
                <a:gd name="T112" fmla="*/ 885 w 893"/>
                <a:gd name="T113" fmla="*/ 336 h 592"/>
                <a:gd name="T114" fmla="*/ 893 w 893"/>
                <a:gd name="T115" fmla="*/ 312 h 592"/>
                <a:gd name="T116" fmla="*/ 876 w 893"/>
                <a:gd name="T117" fmla="*/ 288 h 592"/>
                <a:gd name="T118" fmla="*/ 834 w 893"/>
                <a:gd name="T119" fmla="*/ 288 h 592"/>
                <a:gd name="T120" fmla="*/ 784 w 893"/>
                <a:gd name="T121" fmla="*/ 312 h 5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93"/>
                <a:gd name="T184" fmla="*/ 0 h 592"/>
                <a:gd name="T185" fmla="*/ 893 w 893"/>
                <a:gd name="T186" fmla="*/ 592 h 59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80" name="Freeform 83"/>
            <p:cNvSpPr>
              <a:spLocks/>
            </p:cNvSpPr>
            <p:nvPr/>
          </p:nvSpPr>
          <p:spPr bwMode="auto">
            <a:xfrm>
              <a:off x="5235" y="2664"/>
              <a:ext cx="354" cy="336"/>
            </a:xfrm>
            <a:custGeom>
              <a:avLst/>
              <a:gdLst>
                <a:gd name="T0" fmla="*/ 270 w 354"/>
                <a:gd name="T1" fmla="*/ 248 h 336"/>
                <a:gd name="T2" fmla="*/ 253 w 354"/>
                <a:gd name="T3" fmla="*/ 224 h 336"/>
                <a:gd name="T4" fmla="*/ 278 w 354"/>
                <a:gd name="T5" fmla="*/ 200 h 336"/>
                <a:gd name="T6" fmla="*/ 354 w 354"/>
                <a:gd name="T7" fmla="*/ 184 h 336"/>
                <a:gd name="T8" fmla="*/ 337 w 354"/>
                <a:gd name="T9" fmla="*/ 152 h 336"/>
                <a:gd name="T10" fmla="*/ 303 w 354"/>
                <a:gd name="T11" fmla="*/ 120 h 336"/>
                <a:gd name="T12" fmla="*/ 287 w 354"/>
                <a:gd name="T13" fmla="*/ 88 h 336"/>
                <a:gd name="T14" fmla="*/ 236 w 354"/>
                <a:gd name="T15" fmla="*/ 72 h 336"/>
                <a:gd name="T16" fmla="*/ 211 w 354"/>
                <a:gd name="T17" fmla="*/ 24 h 336"/>
                <a:gd name="T18" fmla="*/ 152 w 354"/>
                <a:gd name="T19" fmla="*/ 24 h 336"/>
                <a:gd name="T20" fmla="*/ 84 w 354"/>
                <a:gd name="T21" fmla="*/ 0 h 336"/>
                <a:gd name="T22" fmla="*/ 59 w 354"/>
                <a:gd name="T23" fmla="*/ 24 h 336"/>
                <a:gd name="T24" fmla="*/ 8 w 354"/>
                <a:gd name="T25" fmla="*/ 32 h 336"/>
                <a:gd name="T26" fmla="*/ 0 w 354"/>
                <a:gd name="T27" fmla="*/ 40 h 336"/>
                <a:gd name="T28" fmla="*/ 34 w 354"/>
                <a:gd name="T29" fmla="*/ 56 h 336"/>
                <a:gd name="T30" fmla="*/ 67 w 354"/>
                <a:gd name="T31" fmla="*/ 96 h 336"/>
                <a:gd name="T32" fmla="*/ 118 w 354"/>
                <a:gd name="T33" fmla="*/ 136 h 336"/>
                <a:gd name="T34" fmla="*/ 152 w 354"/>
                <a:gd name="T35" fmla="*/ 160 h 336"/>
                <a:gd name="T36" fmla="*/ 194 w 354"/>
                <a:gd name="T37" fmla="*/ 208 h 336"/>
                <a:gd name="T38" fmla="*/ 194 w 354"/>
                <a:gd name="T39" fmla="*/ 248 h 336"/>
                <a:gd name="T40" fmla="*/ 211 w 354"/>
                <a:gd name="T41" fmla="*/ 320 h 336"/>
                <a:gd name="T42" fmla="*/ 236 w 354"/>
                <a:gd name="T43" fmla="*/ 336 h 336"/>
                <a:gd name="T44" fmla="*/ 253 w 354"/>
                <a:gd name="T45" fmla="*/ 312 h 336"/>
                <a:gd name="T46" fmla="*/ 270 w 354"/>
                <a:gd name="T47" fmla="*/ 248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4"/>
                <a:gd name="T73" fmla="*/ 0 h 336"/>
                <a:gd name="T74" fmla="*/ 354 w 354"/>
                <a:gd name="T75" fmla="*/ 336 h 3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81" name="Freeform 84"/>
            <p:cNvSpPr>
              <a:spLocks/>
            </p:cNvSpPr>
            <p:nvPr/>
          </p:nvSpPr>
          <p:spPr bwMode="auto">
            <a:xfrm>
              <a:off x="4089" y="2040"/>
              <a:ext cx="860" cy="65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64 w 860"/>
                <a:gd name="T93" fmla="*/ 640 h 656"/>
                <a:gd name="T94" fmla="*/ 497 w 860"/>
                <a:gd name="T95" fmla="*/ 616 h 656"/>
                <a:gd name="T96" fmla="*/ 523 w 860"/>
                <a:gd name="T97" fmla="*/ 640 h 656"/>
                <a:gd name="T98" fmla="*/ 531 w 860"/>
                <a:gd name="T99" fmla="*/ 656 h 656"/>
                <a:gd name="T100" fmla="*/ 556 w 860"/>
                <a:gd name="T101" fmla="*/ 656 h 656"/>
                <a:gd name="T102" fmla="*/ 581 w 860"/>
                <a:gd name="T103" fmla="*/ 632 h 656"/>
                <a:gd name="T104" fmla="*/ 615 w 860"/>
                <a:gd name="T105" fmla="*/ 632 h 656"/>
                <a:gd name="T106" fmla="*/ 640 w 860"/>
                <a:gd name="T107" fmla="*/ 616 h 656"/>
                <a:gd name="T108" fmla="*/ 683 w 860"/>
                <a:gd name="T109" fmla="*/ 616 h 656"/>
                <a:gd name="T110" fmla="*/ 708 w 860"/>
                <a:gd name="T111" fmla="*/ 624 h 656"/>
                <a:gd name="T112" fmla="*/ 767 w 860"/>
                <a:gd name="T113" fmla="*/ 632 h 656"/>
                <a:gd name="T114" fmla="*/ 758 w 860"/>
                <a:gd name="T115" fmla="*/ 640 h 656"/>
                <a:gd name="T116" fmla="*/ 792 w 860"/>
                <a:gd name="T117" fmla="*/ 632 h 656"/>
                <a:gd name="T118" fmla="*/ 775 w 860"/>
                <a:gd name="T119" fmla="*/ 560 h 6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60"/>
                <a:gd name="T181" fmla="*/ 0 h 656"/>
                <a:gd name="T182" fmla="*/ 860 w 860"/>
                <a:gd name="T183" fmla="*/ 656 h 6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82" name="Freeform 85"/>
            <p:cNvSpPr>
              <a:spLocks/>
            </p:cNvSpPr>
            <p:nvPr/>
          </p:nvSpPr>
          <p:spPr bwMode="auto">
            <a:xfrm>
              <a:off x="4536" y="1976"/>
              <a:ext cx="210" cy="112"/>
            </a:xfrm>
            <a:custGeom>
              <a:avLst/>
              <a:gdLst>
                <a:gd name="T0" fmla="*/ 168 w 210"/>
                <a:gd name="T1" fmla="*/ 8 h 112"/>
                <a:gd name="T2" fmla="*/ 109 w 210"/>
                <a:gd name="T3" fmla="*/ 8 h 112"/>
                <a:gd name="T4" fmla="*/ 76 w 210"/>
                <a:gd name="T5" fmla="*/ 0 h 112"/>
                <a:gd name="T6" fmla="*/ 67 w 210"/>
                <a:gd name="T7" fmla="*/ 24 h 112"/>
                <a:gd name="T8" fmla="*/ 42 w 210"/>
                <a:gd name="T9" fmla="*/ 32 h 112"/>
                <a:gd name="T10" fmla="*/ 8 w 210"/>
                <a:gd name="T11" fmla="*/ 48 h 112"/>
                <a:gd name="T12" fmla="*/ 8 w 210"/>
                <a:gd name="T13" fmla="*/ 72 h 112"/>
                <a:gd name="T14" fmla="*/ 0 w 210"/>
                <a:gd name="T15" fmla="*/ 96 h 112"/>
                <a:gd name="T16" fmla="*/ 84 w 210"/>
                <a:gd name="T17" fmla="*/ 112 h 112"/>
                <a:gd name="T18" fmla="*/ 210 w 210"/>
                <a:gd name="T19" fmla="*/ 88 h 112"/>
                <a:gd name="T20" fmla="*/ 193 w 210"/>
                <a:gd name="T21" fmla="*/ 16 h 112"/>
                <a:gd name="T22" fmla="*/ 168 w 210"/>
                <a:gd name="T23" fmla="*/ 8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0"/>
                <a:gd name="T37" fmla="*/ 0 h 112"/>
                <a:gd name="T38" fmla="*/ 210 w 210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83" name="Freeform 86"/>
            <p:cNvSpPr>
              <a:spLocks/>
            </p:cNvSpPr>
            <p:nvPr/>
          </p:nvSpPr>
          <p:spPr bwMode="auto">
            <a:xfrm>
              <a:off x="4089" y="2040"/>
              <a:ext cx="860" cy="65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38 w 860"/>
                <a:gd name="T93" fmla="*/ 624 h 656"/>
                <a:gd name="T94" fmla="*/ 464 w 860"/>
                <a:gd name="T95" fmla="*/ 640 h 656"/>
                <a:gd name="T96" fmla="*/ 497 w 860"/>
                <a:gd name="T97" fmla="*/ 616 h 656"/>
                <a:gd name="T98" fmla="*/ 523 w 860"/>
                <a:gd name="T99" fmla="*/ 640 h 656"/>
                <a:gd name="T100" fmla="*/ 531 w 860"/>
                <a:gd name="T101" fmla="*/ 656 h 656"/>
                <a:gd name="T102" fmla="*/ 556 w 860"/>
                <a:gd name="T103" fmla="*/ 656 h 656"/>
                <a:gd name="T104" fmla="*/ 581 w 860"/>
                <a:gd name="T105" fmla="*/ 632 h 656"/>
                <a:gd name="T106" fmla="*/ 615 w 860"/>
                <a:gd name="T107" fmla="*/ 632 h 656"/>
                <a:gd name="T108" fmla="*/ 640 w 860"/>
                <a:gd name="T109" fmla="*/ 616 h 656"/>
                <a:gd name="T110" fmla="*/ 683 w 860"/>
                <a:gd name="T111" fmla="*/ 616 h 656"/>
                <a:gd name="T112" fmla="*/ 708 w 860"/>
                <a:gd name="T113" fmla="*/ 624 h 656"/>
                <a:gd name="T114" fmla="*/ 767 w 860"/>
                <a:gd name="T115" fmla="*/ 632 h 656"/>
                <a:gd name="T116" fmla="*/ 758 w 860"/>
                <a:gd name="T117" fmla="*/ 640 h 656"/>
                <a:gd name="T118" fmla="*/ 792 w 860"/>
                <a:gd name="T119" fmla="*/ 632 h 656"/>
                <a:gd name="T120" fmla="*/ 775 w 860"/>
                <a:gd name="T121" fmla="*/ 560 h 6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60"/>
                <a:gd name="T184" fmla="*/ 0 h 656"/>
                <a:gd name="T185" fmla="*/ 860 w 860"/>
                <a:gd name="T186" fmla="*/ 656 h 6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84" name="Freeform 87"/>
            <p:cNvSpPr>
              <a:spLocks/>
            </p:cNvSpPr>
            <p:nvPr/>
          </p:nvSpPr>
          <p:spPr bwMode="auto">
            <a:xfrm>
              <a:off x="4536" y="1968"/>
              <a:ext cx="210" cy="112"/>
            </a:xfrm>
            <a:custGeom>
              <a:avLst/>
              <a:gdLst>
                <a:gd name="T0" fmla="*/ 168 w 210"/>
                <a:gd name="T1" fmla="*/ 8 h 112"/>
                <a:gd name="T2" fmla="*/ 109 w 210"/>
                <a:gd name="T3" fmla="*/ 8 h 112"/>
                <a:gd name="T4" fmla="*/ 76 w 210"/>
                <a:gd name="T5" fmla="*/ 0 h 112"/>
                <a:gd name="T6" fmla="*/ 67 w 210"/>
                <a:gd name="T7" fmla="*/ 24 h 112"/>
                <a:gd name="T8" fmla="*/ 42 w 210"/>
                <a:gd name="T9" fmla="*/ 32 h 112"/>
                <a:gd name="T10" fmla="*/ 8 w 210"/>
                <a:gd name="T11" fmla="*/ 48 h 112"/>
                <a:gd name="T12" fmla="*/ 8 w 210"/>
                <a:gd name="T13" fmla="*/ 72 h 112"/>
                <a:gd name="T14" fmla="*/ 0 w 210"/>
                <a:gd name="T15" fmla="*/ 96 h 112"/>
                <a:gd name="T16" fmla="*/ 84 w 210"/>
                <a:gd name="T17" fmla="*/ 112 h 112"/>
                <a:gd name="T18" fmla="*/ 210 w 210"/>
                <a:gd name="T19" fmla="*/ 88 h 112"/>
                <a:gd name="T20" fmla="*/ 193 w 210"/>
                <a:gd name="T21" fmla="*/ 16 h 112"/>
                <a:gd name="T22" fmla="*/ 168 w 210"/>
                <a:gd name="T23" fmla="*/ 8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0"/>
                <a:gd name="T37" fmla="*/ 0 h 112"/>
                <a:gd name="T38" fmla="*/ 210 w 210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85" name="Freeform 88"/>
            <p:cNvSpPr>
              <a:spLocks/>
            </p:cNvSpPr>
            <p:nvPr/>
          </p:nvSpPr>
          <p:spPr bwMode="auto">
            <a:xfrm>
              <a:off x="4578" y="1792"/>
              <a:ext cx="455" cy="320"/>
            </a:xfrm>
            <a:custGeom>
              <a:avLst/>
              <a:gdLst>
                <a:gd name="T0" fmla="*/ 312 w 455"/>
                <a:gd name="T1" fmla="*/ 304 h 320"/>
                <a:gd name="T2" fmla="*/ 328 w 455"/>
                <a:gd name="T3" fmla="*/ 296 h 320"/>
                <a:gd name="T4" fmla="*/ 320 w 455"/>
                <a:gd name="T5" fmla="*/ 272 h 320"/>
                <a:gd name="T6" fmla="*/ 354 w 455"/>
                <a:gd name="T7" fmla="*/ 264 h 320"/>
                <a:gd name="T8" fmla="*/ 379 w 455"/>
                <a:gd name="T9" fmla="*/ 248 h 320"/>
                <a:gd name="T10" fmla="*/ 404 w 455"/>
                <a:gd name="T11" fmla="*/ 256 h 320"/>
                <a:gd name="T12" fmla="*/ 387 w 455"/>
                <a:gd name="T13" fmla="*/ 224 h 320"/>
                <a:gd name="T14" fmla="*/ 387 w 455"/>
                <a:gd name="T15" fmla="*/ 192 h 320"/>
                <a:gd name="T16" fmla="*/ 387 w 455"/>
                <a:gd name="T17" fmla="*/ 160 h 320"/>
                <a:gd name="T18" fmla="*/ 413 w 455"/>
                <a:gd name="T19" fmla="*/ 152 h 320"/>
                <a:gd name="T20" fmla="*/ 421 w 455"/>
                <a:gd name="T21" fmla="*/ 128 h 320"/>
                <a:gd name="T22" fmla="*/ 446 w 455"/>
                <a:gd name="T23" fmla="*/ 120 h 320"/>
                <a:gd name="T24" fmla="*/ 455 w 455"/>
                <a:gd name="T25" fmla="*/ 104 h 320"/>
                <a:gd name="T26" fmla="*/ 430 w 455"/>
                <a:gd name="T27" fmla="*/ 96 h 320"/>
                <a:gd name="T28" fmla="*/ 430 w 455"/>
                <a:gd name="T29" fmla="*/ 64 h 320"/>
                <a:gd name="T30" fmla="*/ 396 w 455"/>
                <a:gd name="T31" fmla="*/ 56 h 320"/>
                <a:gd name="T32" fmla="*/ 371 w 455"/>
                <a:gd name="T33" fmla="*/ 40 h 320"/>
                <a:gd name="T34" fmla="*/ 337 w 455"/>
                <a:gd name="T35" fmla="*/ 24 h 320"/>
                <a:gd name="T36" fmla="*/ 286 w 455"/>
                <a:gd name="T37" fmla="*/ 16 h 320"/>
                <a:gd name="T38" fmla="*/ 278 w 455"/>
                <a:gd name="T39" fmla="*/ 0 h 320"/>
                <a:gd name="T40" fmla="*/ 227 w 455"/>
                <a:gd name="T41" fmla="*/ 32 h 320"/>
                <a:gd name="T42" fmla="*/ 185 w 455"/>
                <a:gd name="T43" fmla="*/ 24 h 320"/>
                <a:gd name="T44" fmla="*/ 143 w 455"/>
                <a:gd name="T45" fmla="*/ 32 h 320"/>
                <a:gd name="T46" fmla="*/ 84 w 455"/>
                <a:gd name="T47" fmla="*/ 32 h 320"/>
                <a:gd name="T48" fmla="*/ 25 w 455"/>
                <a:gd name="T49" fmla="*/ 64 h 320"/>
                <a:gd name="T50" fmla="*/ 0 w 455"/>
                <a:gd name="T51" fmla="*/ 88 h 320"/>
                <a:gd name="T52" fmla="*/ 8 w 455"/>
                <a:gd name="T53" fmla="*/ 104 h 320"/>
                <a:gd name="T54" fmla="*/ 25 w 455"/>
                <a:gd name="T55" fmla="*/ 168 h 320"/>
                <a:gd name="T56" fmla="*/ 34 w 455"/>
                <a:gd name="T57" fmla="*/ 184 h 320"/>
                <a:gd name="T58" fmla="*/ 67 w 455"/>
                <a:gd name="T59" fmla="*/ 192 h 320"/>
                <a:gd name="T60" fmla="*/ 126 w 455"/>
                <a:gd name="T61" fmla="*/ 192 h 320"/>
                <a:gd name="T62" fmla="*/ 151 w 455"/>
                <a:gd name="T63" fmla="*/ 200 h 320"/>
                <a:gd name="T64" fmla="*/ 168 w 455"/>
                <a:gd name="T65" fmla="*/ 272 h 320"/>
                <a:gd name="T66" fmla="*/ 177 w 455"/>
                <a:gd name="T67" fmla="*/ 272 h 320"/>
                <a:gd name="T68" fmla="*/ 236 w 455"/>
                <a:gd name="T69" fmla="*/ 296 h 320"/>
                <a:gd name="T70" fmla="*/ 244 w 455"/>
                <a:gd name="T71" fmla="*/ 320 h 320"/>
                <a:gd name="T72" fmla="*/ 278 w 455"/>
                <a:gd name="T73" fmla="*/ 296 h 320"/>
                <a:gd name="T74" fmla="*/ 312 w 455"/>
                <a:gd name="T75" fmla="*/ 304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5"/>
                <a:gd name="T115" fmla="*/ 0 h 320"/>
                <a:gd name="T116" fmla="*/ 455 w 455"/>
                <a:gd name="T117" fmla="*/ 320 h 3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86" name="Freeform 89"/>
            <p:cNvSpPr>
              <a:spLocks/>
            </p:cNvSpPr>
            <p:nvPr/>
          </p:nvSpPr>
          <p:spPr bwMode="auto">
            <a:xfrm>
              <a:off x="4831" y="2096"/>
              <a:ext cx="969" cy="928"/>
            </a:xfrm>
            <a:custGeom>
              <a:avLst/>
              <a:gdLst>
                <a:gd name="T0" fmla="*/ 910 w 969"/>
                <a:gd name="T1" fmla="*/ 96 h 928"/>
                <a:gd name="T2" fmla="*/ 910 w 969"/>
                <a:gd name="T3" fmla="*/ 40 h 928"/>
                <a:gd name="T4" fmla="*/ 825 w 969"/>
                <a:gd name="T5" fmla="*/ 0 h 928"/>
                <a:gd name="T6" fmla="*/ 733 w 969"/>
                <a:gd name="T7" fmla="*/ 32 h 928"/>
                <a:gd name="T8" fmla="*/ 691 w 969"/>
                <a:gd name="T9" fmla="*/ 72 h 928"/>
                <a:gd name="T10" fmla="*/ 615 w 969"/>
                <a:gd name="T11" fmla="*/ 160 h 928"/>
                <a:gd name="T12" fmla="*/ 573 w 969"/>
                <a:gd name="T13" fmla="*/ 176 h 928"/>
                <a:gd name="T14" fmla="*/ 505 w 969"/>
                <a:gd name="T15" fmla="*/ 184 h 928"/>
                <a:gd name="T16" fmla="*/ 446 w 969"/>
                <a:gd name="T17" fmla="*/ 200 h 928"/>
                <a:gd name="T18" fmla="*/ 387 w 969"/>
                <a:gd name="T19" fmla="*/ 224 h 928"/>
                <a:gd name="T20" fmla="*/ 294 w 969"/>
                <a:gd name="T21" fmla="*/ 208 h 928"/>
                <a:gd name="T22" fmla="*/ 143 w 969"/>
                <a:gd name="T23" fmla="*/ 224 h 928"/>
                <a:gd name="T24" fmla="*/ 84 w 969"/>
                <a:gd name="T25" fmla="*/ 272 h 928"/>
                <a:gd name="T26" fmla="*/ 75 w 969"/>
                <a:gd name="T27" fmla="*/ 304 h 928"/>
                <a:gd name="T28" fmla="*/ 118 w 969"/>
                <a:gd name="T29" fmla="*/ 408 h 928"/>
                <a:gd name="T30" fmla="*/ 33 w 969"/>
                <a:gd name="T31" fmla="*/ 512 h 928"/>
                <a:gd name="T32" fmla="*/ 16 w 969"/>
                <a:gd name="T33" fmla="*/ 592 h 928"/>
                <a:gd name="T34" fmla="*/ 0 w 969"/>
                <a:gd name="T35" fmla="*/ 680 h 928"/>
                <a:gd name="T36" fmla="*/ 50 w 969"/>
                <a:gd name="T37" fmla="*/ 696 h 928"/>
                <a:gd name="T38" fmla="*/ 109 w 969"/>
                <a:gd name="T39" fmla="*/ 696 h 928"/>
                <a:gd name="T40" fmla="*/ 177 w 969"/>
                <a:gd name="T41" fmla="*/ 704 h 928"/>
                <a:gd name="T42" fmla="*/ 261 w 969"/>
                <a:gd name="T43" fmla="*/ 712 h 928"/>
                <a:gd name="T44" fmla="*/ 362 w 969"/>
                <a:gd name="T45" fmla="*/ 664 h 928"/>
                <a:gd name="T46" fmla="*/ 404 w 969"/>
                <a:gd name="T47" fmla="*/ 616 h 928"/>
                <a:gd name="T48" fmla="*/ 463 w 969"/>
                <a:gd name="T49" fmla="*/ 600 h 928"/>
                <a:gd name="T50" fmla="*/ 556 w 969"/>
                <a:gd name="T51" fmla="*/ 600 h 928"/>
                <a:gd name="T52" fmla="*/ 640 w 969"/>
                <a:gd name="T53" fmla="*/ 648 h 928"/>
                <a:gd name="T54" fmla="*/ 707 w 969"/>
                <a:gd name="T55" fmla="*/ 696 h 928"/>
                <a:gd name="T56" fmla="*/ 758 w 969"/>
                <a:gd name="T57" fmla="*/ 760 h 928"/>
                <a:gd name="T58" fmla="*/ 657 w 969"/>
                <a:gd name="T59" fmla="*/ 800 h 928"/>
                <a:gd name="T60" fmla="*/ 657 w 969"/>
                <a:gd name="T61" fmla="*/ 888 h 928"/>
                <a:gd name="T62" fmla="*/ 674 w 969"/>
                <a:gd name="T63" fmla="*/ 928 h 928"/>
                <a:gd name="T64" fmla="*/ 766 w 969"/>
                <a:gd name="T65" fmla="*/ 904 h 928"/>
                <a:gd name="T66" fmla="*/ 808 w 969"/>
                <a:gd name="T67" fmla="*/ 768 h 928"/>
                <a:gd name="T68" fmla="*/ 867 w 969"/>
                <a:gd name="T69" fmla="*/ 704 h 928"/>
                <a:gd name="T70" fmla="*/ 969 w 969"/>
                <a:gd name="T71" fmla="*/ 688 h 928"/>
                <a:gd name="T72" fmla="*/ 935 w 969"/>
                <a:gd name="T73" fmla="*/ 104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69"/>
                <a:gd name="T112" fmla="*/ 0 h 928"/>
                <a:gd name="T113" fmla="*/ 969 w 969"/>
                <a:gd name="T114" fmla="*/ 928 h 9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87" name="Freeform 90"/>
            <p:cNvSpPr>
              <a:spLocks/>
            </p:cNvSpPr>
            <p:nvPr/>
          </p:nvSpPr>
          <p:spPr bwMode="auto">
            <a:xfrm>
              <a:off x="4578" y="1784"/>
              <a:ext cx="455" cy="320"/>
            </a:xfrm>
            <a:custGeom>
              <a:avLst/>
              <a:gdLst>
                <a:gd name="T0" fmla="*/ 312 w 455"/>
                <a:gd name="T1" fmla="*/ 304 h 320"/>
                <a:gd name="T2" fmla="*/ 328 w 455"/>
                <a:gd name="T3" fmla="*/ 296 h 320"/>
                <a:gd name="T4" fmla="*/ 320 w 455"/>
                <a:gd name="T5" fmla="*/ 272 h 320"/>
                <a:gd name="T6" fmla="*/ 354 w 455"/>
                <a:gd name="T7" fmla="*/ 264 h 320"/>
                <a:gd name="T8" fmla="*/ 379 w 455"/>
                <a:gd name="T9" fmla="*/ 248 h 320"/>
                <a:gd name="T10" fmla="*/ 404 w 455"/>
                <a:gd name="T11" fmla="*/ 256 h 320"/>
                <a:gd name="T12" fmla="*/ 387 w 455"/>
                <a:gd name="T13" fmla="*/ 224 h 320"/>
                <a:gd name="T14" fmla="*/ 387 w 455"/>
                <a:gd name="T15" fmla="*/ 192 h 320"/>
                <a:gd name="T16" fmla="*/ 387 w 455"/>
                <a:gd name="T17" fmla="*/ 160 h 320"/>
                <a:gd name="T18" fmla="*/ 413 w 455"/>
                <a:gd name="T19" fmla="*/ 152 h 320"/>
                <a:gd name="T20" fmla="*/ 421 w 455"/>
                <a:gd name="T21" fmla="*/ 128 h 320"/>
                <a:gd name="T22" fmla="*/ 446 w 455"/>
                <a:gd name="T23" fmla="*/ 120 h 320"/>
                <a:gd name="T24" fmla="*/ 455 w 455"/>
                <a:gd name="T25" fmla="*/ 104 h 320"/>
                <a:gd name="T26" fmla="*/ 430 w 455"/>
                <a:gd name="T27" fmla="*/ 96 h 320"/>
                <a:gd name="T28" fmla="*/ 430 w 455"/>
                <a:gd name="T29" fmla="*/ 64 h 320"/>
                <a:gd name="T30" fmla="*/ 396 w 455"/>
                <a:gd name="T31" fmla="*/ 56 h 320"/>
                <a:gd name="T32" fmla="*/ 371 w 455"/>
                <a:gd name="T33" fmla="*/ 40 h 320"/>
                <a:gd name="T34" fmla="*/ 337 w 455"/>
                <a:gd name="T35" fmla="*/ 24 h 320"/>
                <a:gd name="T36" fmla="*/ 286 w 455"/>
                <a:gd name="T37" fmla="*/ 16 h 320"/>
                <a:gd name="T38" fmla="*/ 278 w 455"/>
                <a:gd name="T39" fmla="*/ 0 h 320"/>
                <a:gd name="T40" fmla="*/ 227 w 455"/>
                <a:gd name="T41" fmla="*/ 32 h 320"/>
                <a:gd name="T42" fmla="*/ 185 w 455"/>
                <a:gd name="T43" fmla="*/ 24 h 320"/>
                <a:gd name="T44" fmla="*/ 143 w 455"/>
                <a:gd name="T45" fmla="*/ 32 h 320"/>
                <a:gd name="T46" fmla="*/ 84 w 455"/>
                <a:gd name="T47" fmla="*/ 32 h 320"/>
                <a:gd name="T48" fmla="*/ 25 w 455"/>
                <a:gd name="T49" fmla="*/ 64 h 320"/>
                <a:gd name="T50" fmla="*/ 0 w 455"/>
                <a:gd name="T51" fmla="*/ 88 h 320"/>
                <a:gd name="T52" fmla="*/ 8 w 455"/>
                <a:gd name="T53" fmla="*/ 104 h 320"/>
                <a:gd name="T54" fmla="*/ 25 w 455"/>
                <a:gd name="T55" fmla="*/ 168 h 320"/>
                <a:gd name="T56" fmla="*/ 34 w 455"/>
                <a:gd name="T57" fmla="*/ 184 h 320"/>
                <a:gd name="T58" fmla="*/ 67 w 455"/>
                <a:gd name="T59" fmla="*/ 192 h 320"/>
                <a:gd name="T60" fmla="*/ 126 w 455"/>
                <a:gd name="T61" fmla="*/ 192 h 320"/>
                <a:gd name="T62" fmla="*/ 151 w 455"/>
                <a:gd name="T63" fmla="*/ 200 h 320"/>
                <a:gd name="T64" fmla="*/ 168 w 455"/>
                <a:gd name="T65" fmla="*/ 272 h 320"/>
                <a:gd name="T66" fmla="*/ 177 w 455"/>
                <a:gd name="T67" fmla="*/ 272 h 320"/>
                <a:gd name="T68" fmla="*/ 236 w 455"/>
                <a:gd name="T69" fmla="*/ 296 h 320"/>
                <a:gd name="T70" fmla="*/ 244 w 455"/>
                <a:gd name="T71" fmla="*/ 320 h 320"/>
                <a:gd name="T72" fmla="*/ 278 w 455"/>
                <a:gd name="T73" fmla="*/ 296 h 320"/>
                <a:gd name="T74" fmla="*/ 312 w 455"/>
                <a:gd name="T75" fmla="*/ 304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5"/>
                <a:gd name="T115" fmla="*/ 0 h 320"/>
                <a:gd name="T116" fmla="*/ 455 w 455"/>
                <a:gd name="T117" fmla="*/ 320 h 3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88" name="Freeform 91"/>
            <p:cNvSpPr>
              <a:spLocks/>
            </p:cNvSpPr>
            <p:nvPr/>
          </p:nvSpPr>
          <p:spPr bwMode="auto">
            <a:xfrm>
              <a:off x="4831" y="2088"/>
              <a:ext cx="969" cy="928"/>
            </a:xfrm>
            <a:custGeom>
              <a:avLst/>
              <a:gdLst>
                <a:gd name="T0" fmla="*/ 910 w 969"/>
                <a:gd name="T1" fmla="*/ 96 h 928"/>
                <a:gd name="T2" fmla="*/ 910 w 969"/>
                <a:gd name="T3" fmla="*/ 40 h 928"/>
                <a:gd name="T4" fmla="*/ 825 w 969"/>
                <a:gd name="T5" fmla="*/ 0 h 928"/>
                <a:gd name="T6" fmla="*/ 733 w 969"/>
                <a:gd name="T7" fmla="*/ 32 h 928"/>
                <a:gd name="T8" fmla="*/ 691 w 969"/>
                <a:gd name="T9" fmla="*/ 72 h 928"/>
                <a:gd name="T10" fmla="*/ 615 w 969"/>
                <a:gd name="T11" fmla="*/ 160 h 928"/>
                <a:gd name="T12" fmla="*/ 573 w 969"/>
                <a:gd name="T13" fmla="*/ 176 h 928"/>
                <a:gd name="T14" fmla="*/ 505 w 969"/>
                <a:gd name="T15" fmla="*/ 184 h 928"/>
                <a:gd name="T16" fmla="*/ 446 w 969"/>
                <a:gd name="T17" fmla="*/ 200 h 928"/>
                <a:gd name="T18" fmla="*/ 387 w 969"/>
                <a:gd name="T19" fmla="*/ 224 h 928"/>
                <a:gd name="T20" fmla="*/ 294 w 969"/>
                <a:gd name="T21" fmla="*/ 208 h 928"/>
                <a:gd name="T22" fmla="*/ 143 w 969"/>
                <a:gd name="T23" fmla="*/ 224 h 928"/>
                <a:gd name="T24" fmla="*/ 84 w 969"/>
                <a:gd name="T25" fmla="*/ 272 h 928"/>
                <a:gd name="T26" fmla="*/ 75 w 969"/>
                <a:gd name="T27" fmla="*/ 304 h 928"/>
                <a:gd name="T28" fmla="*/ 118 w 969"/>
                <a:gd name="T29" fmla="*/ 408 h 928"/>
                <a:gd name="T30" fmla="*/ 33 w 969"/>
                <a:gd name="T31" fmla="*/ 512 h 928"/>
                <a:gd name="T32" fmla="*/ 16 w 969"/>
                <a:gd name="T33" fmla="*/ 592 h 928"/>
                <a:gd name="T34" fmla="*/ 0 w 969"/>
                <a:gd name="T35" fmla="*/ 680 h 928"/>
                <a:gd name="T36" fmla="*/ 50 w 969"/>
                <a:gd name="T37" fmla="*/ 696 h 928"/>
                <a:gd name="T38" fmla="*/ 109 w 969"/>
                <a:gd name="T39" fmla="*/ 696 h 928"/>
                <a:gd name="T40" fmla="*/ 177 w 969"/>
                <a:gd name="T41" fmla="*/ 704 h 928"/>
                <a:gd name="T42" fmla="*/ 261 w 969"/>
                <a:gd name="T43" fmla="*/ 712 h 928"/>
                <a:gd name="T44" fmla="*/ 362 w 969"/>
                <a:gd name="T45" fmla="*/ 664 h 928"/>
                <a:gd name="T46" fmla="*/ 404 w 969"/>
                <a:gd name="T47" fmla="*/ 616 h 928"/>
                <a:gd name="T48" fmla="*/ 463 w 969"/>
                <a:gd name="T49" fmla="*/ 600 h 928"/>
                <a:gd name="T50" fmla="*/ 556 w 969"/>
                <a:gd name="T51" fmla="*/ 600 h 928"/>
                <a:gd name="T52" fmla="*/ 640 w 969"/>
                <a:gd name="T53" fmla="*/ 648 h 928"/>
                <a:gd name="T54" fmla="*/ 707 w 969"/>
                <a:gd name="T55" fmla="*/ 696 h 928"/>
                <a:gd name="T56" fmla="*/ 758 w 969"/>
                <a:gd name="T57" fmla="*/ 760 h 928"/>
                <a:gd name="T58" fmla="*/ 657 w 969"/>
                <a:gd name="T59" fmla="*/ 800 h 928"/>
                <a:gd name="T60" fmla="*/ 657 w 969"/>
                <a:gd name="T61" fmla="*/ 888 h 928"/>
                <a:gd name="T62" fmla="*/ 674 w 969"/>
                <a:gd name="T63" fmla="*/ 928 h 928"/>
                <a:gd name="T64" fmla="*/ 766 w 969"/>
                <a:gd name="T65" fmla="*/ 904 h 928"/>
                <a:gd name="T66" fmla="*/ 808 w 969"/>
                <a:gd name="T67" fmla="*/ 768 h 928"/>
                <a:gd name="T68" fmla="*/ 867 w 969"/>
                <a:gd name="T69" fmla="*/ 704 h 928"/>
                <a:gd name="T70" fmla="*/ 969 w 969"/>
                <a:gd name="T71" fmla="*/ 688 h 928"/>
                <a:gd name="T72" fmla="*/ 935 w 969"/>
                <a:gd name="T73" fmla="*/ 104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69"/>
                <a:gd name="T112" fmla="*/ 0 h 928"/>
                <a:gd name="T113" fmla="*/ 969 w 969"/>
                <a:gd name="T114" fmla="*/ 928 h 9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89" name="Freeform 92"/>
            <p:cNvSpPr>
              <a:spLocks/>
            </p:cNvSpPr>
            <p:nvPr/>
          </p:nvSpPr>
          <p:spPr bwMode="auto">
            <a:xfrm>
              <a:off x="4822" y="1768"/>
              <a:ext cx="725" cy="600"/>
            </a:xfrm>
            <a:custGeom>
              <a:avLst/>
              <a:gdLst>
                <a:gd name="T0" fmla="*/ 657 w 725"/>
                <a:gd name="T1" fmla="*/ 320 h 600"/>
                <a:gd name="T2" fmla="*/ 641 w 725"/>
                <a:gd name="T3" fmla="*/ 280 h 600"/>
                <a:gd name="T4" fmla="*/ 708 w 725"/>
                <a:gd name="T5" fmla="*/ 256 h 600"/>
                <a:gd name="T6" fmla="*/ 700 w 725"/>
                <a:gd name="T7" fmla="*/ 208 h 600"/>
                <a:gd name="T8" fmla="*/ 624 w 725"/>
                <a:gd name="T9" fmla="*/ 168 h 600"/>
                <a:gd name="T10" fmla="*/ 548 w 725"/>
                <a:gd name="T11" fmla="*/ 136 h 600"/>
                <a:gd name="T12" fmla="*/ 514 w 725"/>
                <a:gd name="T13" fmla="*/ 104 h 600"/>
                <a:gd name="T14" fmla="*/ 506 w 725"/>
                <a:gd name="T15" fmla="*/ 40 h 600"/>
                <a:gd name="T16" fmla="*/ 438 w 725"/>
                <a:gd name="T17" fmla="*/ 8 h 600"/>
                <a:gd name="T18" fmla="*/ 379 w 725"/>
                <a:gd name="T19" fmla="*/ 16 h 600"/>
                <a:gd name="T20" fmla="*/ 329 w 725"/>
                <a:gd name="T21" fmla="*/ 16 h 600"/>
                <a:gd name="T22" fmla="*/ 278 w 725"/>
                <a:gd name="T23" fmla="*/ 0 h 600"/>
                <a:gd name="T24" fmla="*/ 202 w 725"/>
                <a:gd name="T25" fmla="*/ 64 h 600"/>
                <a:gd name="T26" fmla="*/ 186 w 725"/>
                <a:gd name="T27" fmla="*/ 88 h 600"/>
                <a:gd name="T28" fmla="*/ 211 w 725"/>
                <a:gd name="T29" fmla="*/ 128 h 600"/>
                <a:gd name="T30" fmla="*/ 177 w 725"/>
                <a:gd name="T31" fmla="*/ 152 h 600"/>
                <a:gd name="T32" fmla="*/ 143 w 725"/>
                <a:gd name="T33" fmla="*/ 184 h 600"/>
                <a:gd name="T34" fmla="*/ 143 w 725"/>
                <a:gd name="T35" fmla="*/ 248 h 600"/>
                <a:gd name="T36" fmla="*/ 135 w 725"/>
                <a:gd name="T37" fmla="*/ 272 h 600"/>
                <a:gd name="T38" fmla="*/ 76 w 725"/>
                <a:gd name="T39" fmla="*/ 296 h 600"/>
                <a:gd name="T40" fmla="*/ 68 w 725"/>
                <a:gd name="T41" fmla="*/ 328 h 600"/>
                <a:gd name="T42" fmla="*/ 0 w 725"/>
                <a:gd name="T43" fmla="*/ 344 h 600"/>
                <a:gd name="T44" fmla="*/ 59 w 725"/>
                <a:gd name="T45" fmla="*/ 464 h 600"/>
                <a:gd name="T46" fmla="*/ 17 w 725"/>
                <a:gd name="T47" fmla="*/ 536 h 600"/>
                <a:gd name="T48" fmla="*/ 59 w 725"/>
                <a:gd name="T49" fmla="*/ 600 h 600"/>
                <a:gd name="T50" fmla="*/ 110 w 725"/>
                <a:gd name="T51" fmla="*/ 576 h 600"/>
                <a:gd name="T52" fmla="*/ 211 w 725"/>
                <a:gd name="T53" fmla="*/ 544 h 600"/>
                <a:gd name="T54" fmla="*/ 362 w 725"/>
                <a:gd name="T55" fmla="*/ 528 h 600"/>
                <a:gd name="T56" fmla="*/ 421 w 725"/>
                <a:gd name="T57" fmla="*/ 528 h 600"/>
                <a:gd name="T58" fmla="*/ 489 w 725"/>
                <a:gd name="T59" fmla="*/ 544 h 600"/>
                <a:gd name="T60" fmla="*/ 539 w 725"/>
                <a:gd name="T61" fmla="*/ 528 h 600"/>
                <a:gd name="T62" fmla="*/ 632 w 725"/>
                <a:gd name="T63" fmla="*/ 520 h 600"/>
                <a:gd name="T64" fmla="*/ 641 w 725"/>
                <a:gd name="T65" fmla="*/ 424 h 600"/>
                <a:gd name="T66" fmla="*/ 674 w 725"/>
                <a:gd name="T67" fmla="*/ 368 h 6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5"/>
                <a:gd name="T103" fmla="*/ 0 h 600"/>
                <a:gd name="T104" fmla="*/ 725 w 725"/>
                <a:gd name="T105" fmla="*/ 600 h 6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90" name="Freeform 93"/>
            <p:cNvSpPr>
              <a:spLocks/>
            </p:cNvSpPr>
            <p:nvPr/>
          </p:nvSpPr>
          <p:spPr bwMode="auto">
            <a:xfrm>
              <a:off x="4569" y="1600"/>
              <a:ext cx="531" cy="280"/>
            </a:xfrm>
            <a:custGeom>
              <a:avLst/>
              <a:gdLst>
                <a:gd name="T0" fmla="*/ 472 w 531"/>
                <a:gd name="T1" fmla="*/ 80 h 280"/>
                <a:gd name="T2" fmla="*/ 464 w 531"/>
                <a:gd name="T3" fmla="*/ 40 h 280"/>
                <a:gd name="T4" fmla="*/ 413 w 531"/>
                <a:gd name="T5" fmla="*/ 32 h 280"/>
                <a:gd name="T6" fmla="*/ 371 w 531"/>
                <a:gd name="T7" fmla="*/ 40 h 280"/>
                <a:gd name="T8" fmla="*/ 304 w 531"/>
                <a:gd name="T9" fmla="*/ 0 h 280"/>
                <a:gd name="T10" fmla="*/ 262 w 531"/>
                <a:gd name="T11" fmla="*/ 0 h 280"/>
                <a:gd name="T12" fmla="*/ 211 w 531"/>
                <a:gd name="T13" fmla="*/ 32 h 280"/>
                <a:gd name="T14" fmla="*/ 211 w 531"/>
                <a:gd name="T15" fmla="*/ 40 h 280"/>
                <a:gd name="T16" fmla="*/ 219 w 531"/>
                <a:gd name="T17" fmla="*/ 72 h 280"/>
                <a:gd name="T18" fmla="*/ 219 w 531"/>
                <a:gd name="T19" fmla="*/ 104 h 280"/>
                <a:gd name="T20" fmla="*/ 211 w 531"/>
                <a:gd name="T21" fmla="*/ 128 h 280"/>
                <a:gd name="T22" fmla="*/ 194 w 531"/>
                <a:gd name="T23" fmla="*/ 128 h 280"/>
                <a:gd name="T24" fmla="*/ 160 w 531"/>
                <a:gd name="T25" fmla="*/ 128 h 280"/>
                <a:gd name="T26" fmla="*/ 110 w 531"/>
                <a:gd name="T27" fmla="*/ 80 h 280"/>
                <a:gd name="T28" fmla="*/ 76 w 531"/>
                <a:gd name="T29" fmla="*/ 64 h 280"/>
                <a:gd name="T30" fmla="*/ 43 w 531"/>
                <a:gd name="T31" fmla="*/ 88 h 280"/>
                <a:gd name="T32" fmla="*/ 17 w 531"/>
                <a:gd name="T33" fmla="*/ 160 h 280"/>
                <a:gd name="T34" fmla="*/ 0 w 531"/>
                <a:gd name="T35" fmla="*/ 192 h 280"/>
                <a:gd name="T36" fmla="*/ 0 w 531"/>
                <a:gd name="T37" fmla="*/ 224 h 280"/>
                <a:gd name="T38" fmla="*/ 9 w 531"/>
                <a:gd name="T39" fmla="*/ 280 h 280"/>
                <a:gd name="T40" fmla="*/ 34 w 531"/>
                <a:gd name="T41" fmla="*/ 256 h 280"/>
                <a:gd name="T42" fmla="*/ 93 w 531"/>
                <a:gd name="T43" fmla="*/ 224 h 280"/>
                <a:gd name="T44" fmla="*/ 152 w 531"/>
                <a:gd name="T45" fmla="*/ 224 h 280"/>
                <a:gd name="T46" fmla="*/ 194 w 531"/>
                <a:gd name="T47" fmla="*/ 216 h 280"/>
                <a:gd name="T48" fmla="*/ 236 w 531"/>
                <a:gd name="T49" fmla="*/ 224 h 280"/>
                <a:gd name="T50" fmla="*/ 287 w 531"/>
                <a:gd name="T51" fmla="*/ 192 h 280"/>
                <a:gd name="T52" fmla="*/ 295 w 531"/>
                <a:gd name="T53" fmla="*/ 208 h 280"/>
                <a:gd name="T54" fmla="*/ 346 w 531"/>
                <a:gd name="T55" fmla="*/ 216 h 280"/>
                <a:gd name="T56" fmla="*/ 380 w 531"/>
                <a:gd name="T57" fmla="*/ 232 h 280"/>
                <a:gd name="T58" fmla="*/ 405 w 531"/>
                <a:gd name="T59" fmla="*/ 248 h 280"/>
                <a:gd name="T60" fmla="*/ 430 w 531"/>
                <a:gd name="T61" fmla="*/ 248 h 280"/>
                <a:gd name="T62" fmla="*/ 455 w 531"/>
                <a:gd name="T63" fmla="*/ 232 h 280"/>
                <a:gd name="T64" fmla="*/ 498 w 531"/>
                <a:gd name="T65" fmla="*/ 232 h 280"/>
                <a:gd name="T66" fmla="*/ 531 w 531"/>
                <a:gd name="T67" fmla="*/ 176 h 280"/>
                <a:gd name="T68" fmla="*/ 506 w 531"/>
                <a:gd name="T69" fmla="*/ 112 h 280"/>
                <a:gd name="T70" fmla="*/ 472 w 531"/>
                <a:gd name="T71" fmla="*/ 80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1"/>
                <a:gd name="T109" fmla="*/ 0 h 280"/>
                <a:gd name="T110" fmla="*/ 531 w 531"/>
                <a:gd name="T111" fmla="*/ 280 h 2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91" name="Freeform 94"/>
            <p:cNvSpPr>
              <a:spLocks/>
            </p:cNvSpPr>
            <p:nvPr/>
          </p:nvSpPr>
          <p:spPr bwMode="auto">
            <a:xfrm>
              <a:off x="4822" y="1760"/>
              <a:ext cx="725" cy="600"/>
            </a:xfrm>
            <a:custGeom>
              <a:avLst/>
              <a:gdLst>
                <a:gd name="T0" fmla="*/ 657 w 725"/>
                <a:gd name="T1" fmla="*/ 320 h 600"/>
                <a:gd name="T2" fmla="*/ 641 w 725"/>
                <a:gd name="T3" fmla="*/ 280 h 600"/>
                <a:gd name="T4" fmla="*/ 708 w 725"/>
                <a:gd name="T5" fmla="*/ 256 h 600"/>
                <a:gd name="T6" fmla="*/ 700 w 725"/>
                <a:gd name="T7" fmla="*/ 208 h 600"/>
                <a:gd name="T8" fmla="*/ 624 w 725"/>
                <a:gd name="T9" fmla="*/ 168 h 600"/>
                <a:gd name="T10" fmla="*/ 548 w 725"/>
                <a:gd name="T11" fmla="*/ 136 h 600"/>
                <a:gd name="T12" fmla="*/ 514 w 725"/>
                <a:gd name="T13" fmla="*/ 104 h 600"/>
                <a:gd name="T14" fmla="*/ 506 w 725"/>
                <a:gd name="T15" fmla="*/ 40 h 600"/>
                <a:gd name="T16" fmla="*/ 438 w 725"/>
                <a:gd name="T17" fmla="*/ 8 h 600"/>
                <a:gd name="T18" fmla="*/ 379 w 725"/>
                <a:gd name="T19" fmla="*/ 16 h 600"/>
                <a:gd name="T20" fmla="*/ 329 w 725"/>
                <a:gd name="T21" fmla="*/ 16 h 600"/>
                <a:gd name="T22" fmla="*/ 278 w 725"/>
                <a:gd name="T23" fmla="*/ 0 h 600"/>
                <a:gd name="T24" fmla="*/ 202 w 725"/>
                <a:gd name="T25" fmla="*/ 64 h 600"/>
                <a:gd name="T26" fmla="*/ 186 w 725"/>
                <a:gd name="T27" fmla="*/ 88 h 600"/>
                <a:gd name="T28" fmla="*/ 211 w 725"/>
                <a:gd name="T29" fmla="*/ 128 h 600"/>
                <a:gd name="T30" fmla="*/ 177 w 725"/>
                <a:gd name="T31" fmla="*/ 152 h 600"/>
                <a:gd name="T32" fmla="*/ 143 w 725"/>
                <a:gd name="T33" fmla="*/ 184 h 600"/>
                <a:gd name="T34" fmla="*/ 143 w 725"/>
                <a:gd name="T35" fmla="*/ 248 h 600"/>
                <a:gd name="T36" fmla="*/ 135 w 725"/>
                <a:gd name="T37" fmla="*/ 272 h 600"/>
                <a:gd name="T38" fmla="*/ 76 w 725"/>
                <a:gd name="T39" fmla="*/ 296 h 600"/>
                <a:gd name="T40" fmla="*/ 68 w 725"/>
                <a:gd name="T41" fmla="*/ 328 h 600"/>
                <a:gd name="T42" fmla="*/ 0 w 725"/>
                <a:gd name="T43" fmla="*/ 344 h 600"/>
                <a:gd name="T44" fmla="*/ 59 w 725"/>
                <a:gd name="T45" fmla="*/ 464 h 600"/>
                <a:gd name="T46" fmla="*/ 17 w 725"/>
                <a:gd name="T47" fmla="*/ 536 h 600"/>
                <a:gd name="T48" fmla="*/ 59 w 725"/>
                <a:gd name="T49" fmla="*/ 600 h 600"/>
                <a:gd name="T50" fmla="*/ 93 w 725"/>
                <a:gd name="T51" fmla="*/ 600 h 600"/>
                <a:gd name="T52" fmla="*/ 152 w 725"/>
                <a:gd name="T53" fmla="*/ 552 h 600"/>
                <a:gd name="T54" fmla="*/ 303 w 725"/>
                <a:gd name="T55" fmla="*/ 536 h 600"/>
                <a:gd name="T56" fmla="*/ 396 w 725"/>
                <a:gd name="T57" fmla="*/ 552 h 600"/>
                <a:gd name="T58" fmla="*/ 455 w 725"/>
                <a:gd name="T59" fmla="*/ 528 h 600"/>
                <a:gd name="T60" fmla="*/ 514 w 725"/>
                <a:gd name="T61" fmla="*/ 512 h 600"/>
                <a:gd name="T62" fmla="*/ 582 w 725"/>
                <a:gd name="T63" fmla="*/ 504 h 600"/>
                <a:gd name="T64" fmla="*/ 624 w 725"/>
                <a:gd name="T65" fmla="*/ 488 h 600"/>
                <a:gd name="T66" fmla="*/ 700 w 725"/>
                <a:gd name="T67" fmla="*/ 400 h 600"/>
                <a:gd name="T68" fmla="*/ 657 w 725"/>
                <a:gd name="T69" fmla="*/ 344 h 6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5"/>
                <a:gd name="T106" fmla="*/ 0 h 600"/>
                <a:gd name="T107" fmla="*/ 725 w 725"/>
                <a:gd name="T108" fmla="*/ 600 h 6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92" name="Freeform 95"/>
            <p:cNvSpPr>
              <a:spLocks/>
            </p:cNvSpPr>
            <p:nvPr/>
          </p:nvSpPr>
          <p:spPr bwMode="auto">
            <a:xfrm>
              <a:off x="4569" y="1592"/>
              <a:ext cx="531" cy="280"/>
            </a:xfrm>
            <a:custGeom>
              <a:avLst/>
              <a:gdLst>
                <a:gd name="T0" fmla="*/ 472 w 531"/>
                <a:gd name="T1" fmla="*/ 80 h 280"/>
                <a:gd name="T2" fmla="*/ 464 w 531"/>
                <a:gd name="T3" fmla="*/ 40 h 280"/>
                <a:gd name="T4" fmla="*/ 413 w 531"/>
                <a:gd name="T5" fmla="*/ 32 h 280"/>
                <a:gd name="T6" fmla="*/ 371 w 531"/>
                <a:gd name="T7" fmla="*/ 40 h 280"/>
                <a:gd name="T8" fmla="*/ 304 w 531"/>
                <a:gd name="T9" fmla="*/ 0 h 280"/>
                <a:gd name="T10" fmla="*/ 262 w 531"/>
                <a:gd name="T11" fmla="*/ 0 h 280"/>
                <a:gd name="T12" fmla="*/ 211 w 531"/>
                <a:gd name="T13" fmla="*/ 32 h 280"/>
                <a:gd name="T14" fmla="*/ 211 w 531"/>
                <a:gd name="T15" fmla="*/ 40 h 280"/>
                <a:gd name="T16" fmla="*/ 219 w 531"/>
                <a:gd name="T17" fmla="*/ 72 h 280"/>
                <a:gd name="T18" fmla="*/ 219 w 531"/>
                <a:gd name="T19" fmla="*/ 104 h 280"/>
                <a:gd name="T20" fmla="*/ 211 w 531"/>
                <a:gd name="T21" fmla="*/ 128 h 280"/>
                <a:gd name="T22" fmla="*/ 194 w 531"/>
                <a:gd name="T23" fmla="*/ 128 h 280"/>
                <a:gd name="T24" fmla="*/ 160 w 531"/>
                <a:gd name="T25" fmla="*/ 128 h 280"/>
                <a:gd name="T26" fmla="*/ 110 w 531"/>
                <a:gd name="T27" fmla="*/ 80 h 280"/>
                <a:gd name="T28" fmla="*/ 76 w 531"/>
                <a:gd name="T29" fmla="*/ 64 h 280"/>
                <a:gd name="T30" fmla="*/ 43 w 531"/>
                <a:gd name="T31" fmla="*/ 88 h 280"/>
                <a:gd name="T32" fmla="*/ 17 w 531"/>
                <a:gd name="T33" fmla="*/ 160 h 280"/>
                <a:gd name="T34" fmla="*/ 0 w 531"/>
                <a:gd name="T35" fmla="*/ 192 h 280"/>
                <a:gd name="T36" fmla="*/ 0 w 531"/>
                <a:gd name="T37" fmla="*/ 224 h 280"/>
                <a:gd name="T38" fmla="*/ 9 w 531"/>
                <a:gd name="T39" fmla="*/ 280 h 280"/>
                <a:gd name="T40" fmla="*/ 34 w 531"/>
                <a:gd name="T41" fmla="*/ 256 h 280"/>
                <a:gd name="T42" fmla="*/ 93 w 531"/>
                <a:gd name="T43" fmla="*/ 224 h 280"/>
                <a:gd name="T44" fmla="*/ 152 w 531"/>
                <a:gd name="T45" fmla="*/ 224 h 280"/>
                <a:gd name="T46" fmla="*/ 194 w 531"/>
                <a:gd name="T47" fmla="*/ 216 h 280"/>
                <a:gd name="T48" fmla="*/ 236 w 531"/>
                <a:gd name="T49" fmla="*/ 224 h 280"/>
                <a:gd name="T50" fmla="*/ 287 w 531"/>
                <a:gd name="T51" fmla="*/ 192 h 280"/>
                <a:gd name="T52" fmla="*/ 295 w 531"/>
                <a:gd name="T53" fmla="*/ 208 h 280"/>
                <a:gd name="T54" fmla="*/ 346 w 531"/>
                <a:gd name="T55" fmla="*/ 216 h 280"/>
                <a:gd name="T56" fmla="*/ 380 w 531"/>
                <a:gd name="T57" fmla="*/ 232 h 280"/>
                <a:gd name="T58" fmla="*/ 405 w 531"/>
                <a:gd name="T59" fmla="*/ 248 h 280"/>
                <a:gd name="T60" fmla="*/ 430 w 531"/>
                <a:gd name="T61" fmla="*/ 248 h 280"/>
                <a:gd name="T62" fmla="*/ 455 w 531"/>
                <a:gd name="T63" fmla="*/ 232 h 280"/>
                <a:gd name="T64" fmla="*/ 498 w 531"/>
                <a:gd name="T65" fmla="*/ 232 h 280"/>
                <a:gd name="T66" fmla="*/ 531 w 531"/>
                <a:gd name="T67" fmla="*/ 176 h 280"/>
                <a:gd name="T68" fmla="*/ 506 w 531"/>
                <a:gd name="T69" fmla="*/ 112 h 280"/>
                <a:gd name="T70" fmla="*/ 472 w 531"/>
                <a:gd name="T71" fmla="*/ 80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1"/>
                <a:gd name="T109" fmla="*/ 0 h 280"/>
                <a:gd name="T110" fmla="*/ 531 w 531"/>
                <a:gd name="T111" fmla="*/ 280 h 2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93" name="Freeform 96"/>
            <p:cNvSpPr>
              <a:spLocks/>
            </p:cNvSpPr>
            <p:nvPr/>
          </p:nvSpPr>
          <p:spPr bwMode="auto">
            <a:xfrm>
              <a:off x="4679" y="1392"/>
              <a:ext cx="337" cy="248"/>
            </a:xfrm>
            <a:custGeom>
              <a:avLst/>
              <a:gdLst>
                <a:gd name="T0" fmla="*/ 295 w 337"/>
                <a:gd name="T1" fmla="*/ 128 h 248"/>
                <a:gd name="T2" fmla="*/ 295 w 337"/>
                <a:gd name="T3" fmla="*/ 64 h 248"/>
                <a:gd name="T4" fmla="*/ 295 w 337"/>
                <a:gd name="T5" fmla="*/ 16 h 248"/>
                <a:gd name="T6" fmla="*/ 286 w 337"/>
                <a:gd name="T7" fmla="*/ 0 h 248"/>
                <a:gd name="T8" fmla="*/ 236 w 337"/>
                <a:gd name="T9" fmla="*/ 8 h 248"/>
                <a:gd name="T10" fmla="*/ 126 w 337"/>
                <a:gd name="T11" fmla="*/ 16 h 248"/>
                <a:gd name="T12" fmla="*/ 67 w 337"/>
                <a:gd name="T13" fmla="*/ 40 h 248"/>
                <a:gd name="T14" fmla="*/ 25 w 337"/>
                <a:gd name="T15" fmla="*/ 64 h 248"/>
                <a:gd name="T16" fmla="*/ 8 w 337"/>
                <a:gd name="T17" fmla="*/ 88 h 248"/>
                <a:gd name="T18" fmla="*/ 0 w 337"/>
                <a:gd name="T19" fmla="*/ 112 h 248"/>
                <a:gd name="T20" fmla="*/ 25 w 337"/>
                <a:gd name="T21" fmla="*/ 128 h 248"/>
                <a:gd name="T22" fmla="*/ 17 w 337"/>
                <a:gd name="T23" fmla="*/ 152 h 248"/>
                <a:gd name="T24" fmla="*/ 25 w 337"/>
                <a:gd name="T25" fmla="*/ 176 h 248"/>
                <a:gd name="T26" fmla="*/ 42 w 337"/>
                <a:gd name="T27" fmla="*/ 184 h 248"/>
                <a:gd name="T28" fmla="*/ 67 w 337"/>
                <a:gd name="T29" fmla="*/ 184 h 248"/>
                <a:gd name="T30" fmla="*/ 93 w 337"/>
                <a:gd name="T31" fmla="*/ 176 h 248"/>
                <a:gd name="T32" fmla="*/ 101 w 337"/>
                <a:gd name="T33" fmla="*/ 240 h 248"/>
                <a:gd name="T34" fmla="*/ 152 w 337"/>
                <a:gd name="T35" fmla="*/ 208 h 248"/>
                <a:gd name="T36" fmla="*/ 194 w 337"/>
                <a:gd name="T37" fmla="*/ 208 h 248"/>
                <a:gd name="T38" fmla="*/ 261 w 337"/>
                <a:gd name="T39" fmla="*/ 248 h 248"/>
                <a:gd name="T40" fmla="*/ 303 w 337"/>
                <a:gd name="T41" fmla="*/ 240 h 248"/>
                <a:gd name="T42" fmla="*/ 320 w 337"/>
                <a:gd name="T43" fmla="*/ 240 h 248"/>
                <a:gd name="T44" fmla="*/ 337 w 337"/>
                <a:gd name="T45" fmla="*/ 176 h 248"/>
                <a:gd name="T46" fmla="*/ 295 w 337"/>
                <a:gd name="T47" fmla="*/ 128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7"/>
                <a:gd name="T73" fmla="*/ 0 h 248"/>
                <a:gd name="T74" fmla="*/ 337 w 337"/>
                <a:gd name="T75" fmla="*/ 248 h 2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94" name="Freeform 97"/>
            <p:cNvSpPr>
              <a:spLocks/>
            </p:cNvSpPr>
            <p:nvPr/>
          </p:nvSpPr>
          <p:spPr bwMode="auto">
            <a:xfrm>
              <a:off x="4687" y="-8"/>
              <a:ext cx="1121" cy="2200"/>
            </a:xfrm>
            <a:custGeom>
              <a:avLst/>
              <a:gdLst>
                <a:gd name="T0" fmla="*/ 995 w 1121"/>
                <a:gd name="T1" fmla="*/ 64 h 2200"/>
                <a:gd name="T2" fmla="*/ 1003 w 1121"/>
                <a:gd name="T3" fmla="*/ 160 h 2200"/>
                <a:gd name="T4" fmla="*/ 919 w 1121"/>
                <a:gd name="T5" fmla="*/ 168 h 2200"/>
                <a:gd name="T6" fmla="*/ 877 w 1121"/>
                <a:gd name="T7" fmla="*/ 168 h 2200"/>
                <a:gd name="T8" fmla="*/ 893 w 1121"/>
                <a:gd name="T9" fmla="*/ 88 h 2200"/>
                <a:gd name="T10" fmla="*/ 851 w 1121"/>
                <a:gd name="T11" fmla="*/ 16 h 2200"/>
                <a:gd name="T12" fmla="*/ 700 w 1121"/>
                <a:gd name="T13" fmla="*/ 48 h 2200"/>
                <a:gd name="T14" fmla="*/ 809 w 1121"/>
                <a:gd name="T15" fmla="*/ 176 h 2200"/>
                <a:gd name="T16" fmla="*/ 877 w 1121"/>
                <a:gd name="T17" fmla="*/ 224 h 2200"/>
                <a:gd name="T18" fmla="*/ 851 w 1121"/>
                <a:gd name="T19" fmla="*/ 304 h 2200"/>
                <a:gd name="T20" fmla="*/ 784 w 1121"/>
                <a:gd name="T21" fmla="*/ 328 h 2200"/>
                <a:gd name="T22" fmla="*/ 725 w 1121"/>
                <a:gd name="T23" fmla="*/ 448 h 2200"/>
                <a:gd name="T24" fmla="*/ 818 w 1121"/>
                <a:gd name="T25" fmla="*/ 560 h 2200"/>
                <a:gd name="T26" fmla="*/ 599 w 1121"/>
                <a:gd name="T27" fmla="*/ 568 h 2200"/>
                <a:gd name="T28" fmla="*/ 607 w 1121"/>
                <a:gd name="T29" fmla="*/ 640 h 2200"/>
                <a:gd name="T30" fmla="*/ 700 w 1121"/>
                <a:gd name="T31" fmla="*/ 664 h 2200"/>
                <a:gd name="T32" fmla="*/ 674 w 1121"/>
                <a:gd name="T33" fmla="*/ 712 h 2200"/>
                <a:gd name="T34" fmla="*/ 548 w 1121"/>
                <a:gd name="T35" fmla="*/ 688 h 2200"/>
                <a:gd name="T36" fmla="*/ 447 w 1121"/>
                <a:gd name="T37" fmla="*/ 592 h 2200"/>
                <a:gd name="T38" fmla="*/ 430 w 1121"/>
                <a:gd name="T39" fmla="*/ 512 h 2200"/>
                <a:gd name="T40" fmla="*/ 253 w 1121"/>
                <a:gd name="T41" fmla="*/ 424 h 2200"/>
                <a:gd name="T42" fmla="*/ 396 w 1121"/>
                <a:gd name="T43" fmla="*/ 440 h 2200"/>
                <a:gd name="T44" fmla="*/ 658 w 1121"/>
                <a:gd name="T45" fmla="*/ 416 h 2200"/>
                <a:gd name="T46" fmla="*/ 717 w 1121"/>
                <a:gd name="T47" fmla="*/ 288 h 2200"/>
                <a:gd name="T48" fmla="*/ 599 w 1121"/>
                <a:gd name="T49" fmla="*/ 192 h 2200"/>
                <a:gd name="T50" fmla="*/ 304 w 1121"/>
                <a:gd name="T51" fmla="*/ 128 h 2200"/>
                <a:gd name="T52" fmla="*/ 186 w 1121"/>
                <a:gd name="T53" fmla="*/ 96 h 2200"/>
                <a:gd name="T54" fmla="*/ 110 w 1121"/>
                <a:gd name="T55" fmla="*/ 112 h 2200"/>
                <a:gd name="T56" fmla="*/ 42 w 1121"/>
                <a:gd name="T57" fmla="*/ 176 h 2200"/>
                <a:gd name="T58" fmla="*/ 26 w 1121"/>
                <a:gd name="T59" fmla="*/ 336 h 2200"/>
                <a:gd name="T60" fmla="*/ 93 w 1121"/>
                <a:gd name="T61" fmla="*/ 448 h 2200"/>
                <a:gd name="T62" fmla="*/ 169 w 1121"/>
                <a:gd name="T63" fmla="*/ 656 h 2200"/>
                <a:gd name="T64" fmla="*/ 287 w 1121"/>
                <a:gd name="T65" fmla="*/ 808 h 2200"/>
                <a:gd name="T66" fmla="*/ 388 w 1121"/>
                <a:gd name="T67" fmla="*/ 944 h 2200"/>
                <a:gd name="T68" fmla="*/ 287 w 1121"/>
                <a:gd name="T69" fmla="*/ 1152 h 2200"/>
                <a:gd name="T70" fmla="*/ 304 w 1121"/>
                <a:gd name="T71" fmla="*/ 1264 h 2200"/>
                <a:gd name="T72" fmla="*/ 396 w 1121"/>
                <a:gd name="T73" fmla="*/ 1296 h 2200"/>
                <a:gd name="T74" fmla="*/ 346 w 1121"/>
                <a:gd name="T75" fmla="*/ 1312 h 2200"/>
                <a:gd name="T76" fmla="*/ 287 w 1121"/>
                <a:gd name="T77" fmla="*/ 1368 h 2200"/>
                <a:gd name="T78" fmla="*/ 287 w 1121"/>
                <a:gd name="T79" fmla="*/ 1408 h 2200"/>
                <a:gd name="T80" fmla="*/ 329 w 1121"/>
                <a:gd name="T81" fmla="*/ 1568 h 2200"/>
                <a:gd name="T82" fmla="*/ 354 w 1121"/>
                <a:gd name="T83" fmla="*/ 1680 h 2200"/>
                <a:gd name="T84" fmla="*/ 413 w 1121"/>
                <a:gd name="T85" fmla="*/ 1768 h 2200"/>
                <a:gd name="T86" fmla="*/ 481 w 1121"/>
                <a:gd name="T87" fmla="*/ 1776 h 2200"/>
                <a:gd name="T88" fmla="*/ 573 w 1121"/>
                <a:gd name="T89" fmla="*/ 1776 h 2200"/>
                <a:gd name="T90" fmla="*/ 649 w 1121"/>
                <a:gd name="T91" fmla="*/ 1840 h 2200"/>
                <a:gd name="T92" fmla="*/ 683 w 1121"/>
                <a:gd name="T93" fmla="*/ 1904 h 2200"/>
                <a:gd name="T94" fmla="*/ 767 w 1121"/>
                <a:gd name="T95" fmla="*/ 1960 h 2200"/>
                <a:gd name="T96" fmla="*/ 843 w 1121"/>
                <a:gd name="T97" fmla="*/ 2024 h 2200"/>
                <a:gd name="T98" fmla="*/ 767 w 1121"/>
                <a:gd name="T99" fmla="*/ 2072 h 2200"/>
                <a:gd name="T100" fmla="*/ 809 w 1121"/>
                <a:gd name="T101" fmla="*/ 2136 h 2200"/>
                <a:gd name="T102" fmla="*/ 877 w 1121"/>
                <a:gd name="T103" fmla="*/ 2128 h 2200"/>
                <a:gd name="T104" fmla="*/ 1011 w 1121"/>
                <a:gd name="T105" fmla="*/ 2112 h 2200"/>
                <a:gd name="T106" fmla="*/ 1054 w 1121"/>
                <a:gd name="T107" fmla="*/ 2192 h 2200"/>
                <a:gd name="T108" fmla="*/ 1113 w 1121"/>
                <a:gd name="T109" fmla="*/ 1360 h 2200"/>
                <a:gd name="T110" fmla="*/ 1014 w 1121"/>
                <a:gd name="T111" fmla="*/ 13 h 22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21"/>
                <a:gd name="T169" fmla="*/ 0 h 2200"/>
                <a:gd name="T170" fmla="*/ 1121 w 1121"/>
                <a:gd name="T171" fmla="*/ 2200 h 22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21" h="2200">
                  <a:moveTo>
                    <a:pt x="1014" y="13"/>
                  </a:moveTo>
                  <a:lnTo>
                    <a:pt x="1011" y="6"/>
                  </a:lnTo>
                  <a:lnTo>
                    <a:pt x="995" y="64"/>
                  </a:lnTo>
                  <a:lnTo>
                    <a:pt x="1011" y="112"/>
                  </a:lnTo>
                  <a:lnTo>
                    <a:pt x="1011" y="136"/>
                  </a:lnTo>
                  <a:lnTo>
                    <a:pt x="1003" y="160"/>
                  </a:lnTo>
                  <a:lnTo>
                    <a:pt x="961" y="184"/>
                  </a:lnTo>
                  <a:lnTo>
                    <a:pt x="936" y="184"/>
                  </a:lnTo>
                  <a:lnTo>
                    <a:pt x="919" y="168"/>
                  </a:lnTo>
                  <a:lnTo>
                    <a:pt x="902" y="160"/>
                  </a:lnTo>
                  <a:lnTo>
                    <a:pt x="893" y="168"/>
                  </a:lnTo>
                  <a:lnTo>
                    <a:pt x="877" y="168"/>
                  </a:lnTo>
                  <a:lnTo>
                    <a:pt x="877" y="144"/>
                  </a:lnTo>
                  <a:lnTo>
                    <a:pt x="877" y="112"/>
                  </a:lnTo>
                  <a:lnTo>
                    <a:pt x="893" y="88"/>
                  </a:lnTo>
                  <a:lnTo>
                    <a:pt x="902" y="64"/>
                  </a:lnTo>
                  <a:lnTo>
                    <a:pt x="893" y="48"/>
                  </a:lnTo>
                  <a:lnTo>
                    <a:pt x="851" y="16"/>
                  </a:lnTo>
                  <a:lnTo>
                    <a:pt x="801" y="24"/>
                  </a:lnTo>
                  <a:lnTo>
                    <a:pt x="750" y="40"/>
                  </a:lnTo>
                  <a:lnTo>
                    <a:pt x="700" y="48"/>
                  </a:lnTo>
                  <a:lnTo>
                    <a:pt x="742" y="64"/>
                  </a:lnTo>
                  <a:lnTo>
                    <a:pt x="784" y="88"/>
                  </a:lnTo>
                  <a:lnTo>
                    <a:pt x="809" y="176"/>
                  </a:lnTo>
                  <a:lnTo>
                    <a:pt x="818" y="200"/>
                  </a:lnTo>
                  <a:lnTo>
                    <a:pt x="843" y="200"/>
                  </a:lnTo>
                  <a:lnTo>
                    <a:pt x="877" y="224"/>
                  </a:lnTo>
                  <a:lnTo>
                    <a:pt x="902" y="264"/>
                  </a:lnTo>
                  <a:lnTo>
                    <a:pt x="910" y="312"/>
                  </a:lnTo>
                  <a:lnTo>
                    <a:pt x="851" y="304"/>
                  </a:lnTo>
                  <a:lnTo>
                    <a:pt x="801" y="312"/>
                  </a:lnTo>
                  <a:lnTo>
                    <a:pt x="784" y="320"/>
                  </a:lnTo>
                  <a:lnTo>
                    <a:pt x="784" y="328"/>
                  </a:lnTo>
                  <a:lnTo>
                    <a:pt x="776" y="360"/>
                  </a:lnTo>
                  <a:lnTo>
                    <a:pt x="750" y="400"/>
                  </a:lnTo>
                  <a:lnTo>
                    <a:pt x="725" y="448"/>
                  </a:lnTo>
                  <a:lnTo>
                    <a:pt x="717" y="480"/>
                  </a:lnTo>
                  <a:lnTo>
                    <a:pt x="733" y="496"/>
                  </a:lnTo>
                  <a:lnTo>
                    <a:pt x="818" y="560"/>
                  </a:lnTo>
                  <a:lnTo>
                    <a:pt x="750" y="584"/>
                  </a:lnTo>
                  <a:lnTo>
                    <a:pt x="666" y="584"/>
                  </a:lnTo>
                  <a:lnTo>
                    <a:pt x="599" y="568"/>
                  </a:lnTo>
                  <a:lnTo>
                    <a:pt x="582" y="584"/>
                  </a:lnTo>
                  <a:lnTo>
                    <a:pt x="573" y="608"/>
                  </a:lnTo>
                  <a:lnTo>
                    <a:pt x="607" y="640"/>
                  </a:lnTo>
                  <a:lnTo>
                    <a:pt x="658" y="648"/>
                  </a:lnTo>
                  <a:lnTo>
                    <a:pt x="683" y="648"/>
                  </a:lnTo>
                  <a:lnTo>
                    <a:pt x="700" y="664"/>
                  </a:lnTo>
                  <a:lnTo>
                    <a:pt x="700" y="680"/>
                  </a:lnTo>
                  <a:lnTo>
                    <a:pt x="683" y="704"/>
                  </a:lnTo>
                  <a:lnTo>
                    <a:pt x="674" y="712"/>
                  </a:lnTo>
                  <a:lnTo>
                    <a:pt x="649" y="712"/>
                  </a:lnTo>
                  <a:lnTo>
                    <a:pt x="599" y="696"/>
                  </a:lnTo>
                  <a:lnTo>
                    <a:pt x="548" y="688"/>
                  </a:lnTo>
                  <a:lnTo>
                    <a:pt x="523" y="680"/>
                  </a:lnTo>
                  <a:lnTo>
                    <a:pt x="506" y="664"/>
                  </a:lnTo>
                  <a:lnTo>
                    <a:pt x="447" y="592"/>
                  </a:lnTo>
                  <a:lnTo>
                    <a:pt x="438" y="552"/>
                  </a:lnTo>
                  <a:lnTo>
                    <a:pt x="438" y="536"/>
                  </a:lnTo>
                  <a:lnTo>
                    <a:pt x="430" y="512"/>
                  </a:lnTo>
                  <a:lnTo>
                    <a:pt x="380" y="496"/>
                  </a:lnTo>
                  <a:lnTo>
                    <a:pt x="337" y="480"/>
                  </a:lnTo>
                  <a:lnTo>
                    <a:pt x="253" y="424"/>
                  </a:lnTo>
                  <a:lnTo>
                    <a:pt x="287" y="424"/>
                  </a:lnTo>
                  <a:lnTo>
                    <a:pt x="321" y="440"/>
                  </a:lnTo>
                  <a:lnTo>
                    <a:pt x="396" y="440"/>
                  </a:lnTo>
                  <a:lnTo>
                    <a:pt x="565" y="448"/>
                  </a:lnTo>
                  <a:lnTo>
                    <a:pt x="624" y="432"/>
                  </a:lnTo>
                  <a:lnTo>
                    <a:pt x="658" y="416"/>
                  </a:lnTo>
                  <a:lnTo>
                    <a:pt x="683" y="384"/>
                  </a:lnTo>
                  <a:lnTo>
                    <a:pt x="708" y="320"/>
                  </a:lnTo>
                  <a:lnTo>
                    <a:pt x="717" y="288"/>
                  </a:lnTo>
                  <a:lnTo>
                    <a:pt x="708" y="256"/>
                  </a:lnTo>
                  <a:lnTo>
                    <a:pt x="666" y="208"/>
                  </a:lnTo>
                  <a:lnTo>
                    <a:pt x="599" y="192"/>
                  </a:lnTo>
                  <a:lnTo>
                    <a:pt x="447" y="152"/>
                  </a:lnTo>
                  <a:lnTo>
                    <a:pt x="371" y="128"/>
                  </a:lnTo>
                  <a:lnTo>
                    <a:pt x="304" y="128"/>
                  </a:lnTo>
                  <a:lnTo>
                    <a:pt x="152" y="128"/>
                  </a:lnTo>
                  <a:lnTo>
                    <a:pt x="177" y="104"/>
                  </a:lnTo>
                  <a:lnTo>
                    <a:pt x="186" y="96"/>
                  </a:lnTo>
                  <a:lnTo>
                    <a:pt x="169" y="88"/>
                  </a:lnTo>
                  <a:lnTo>
                    <a:pt x="127" y="80"/>
                  </a:lnTo>
                  <a:lnTo>
                    <a:pt x="110" y="112"/>
                  </a:lnTo>
                  <a:lnTo>
                    <a:pt x="76" y="120"/>
                  </a:lnTo>
                  <a:lnTo>
                    <a:pt x="76" y="144"/>
                  </a:lnTo>
                  <a:lnTo>
                    <a:pt x="42" y="176"/>
                  </a:lnTo>
                  <a:lnTo>
                    <a:pt x="9" y="224"/>
                  </a:lnTo>
                  <a:lnTo>
                    <a:pt x="0" y="272"/>
                  </a:lnTo>
                  <a:lnTo>
                    <a:pt x="26" y="336"/>
                  </a:lnTo>
                  <a:lnTo>
                    <a:pt x="68" y="352"/>
                  </a:lnTo>
                  <a:lnTo>
                    <a:pt x="110" y="392"/>
                  </a:lnTo>
                  <a:lnTo>
                    <a:pt x="93" y="448"/>
                  </a:lnTo>
                  <a:lnTo>
                    <a:pt x="144" y="544"/>
                  </a:lnTo>
                  <a:lnTo>
                    <a:pt x="211" y="608"/>
                  </a:lnTo>
                  <a:lnTo>
                    <a:pt x="169" y="656"/>
                  </a:lnTo>
                  <a:lnTo>
                    <a:pt x="177" y="712"/>
                  </a:lnTo>
                  <a:lnTo>
                    <a:pt x="245" y="752"/>
                  </a:lnTo>
                  <a:lnTo>
                    <a:pt x="287" y="808"/>
                  </a:lnTo>
                  <a:lnTo>
                    <a:pt x="270" y="856"/>
                  </a:lnTo>
                  <a:lnTo>
                    <a:pt x="337" y="896"/>
                  </a:lnTo>
                  <a:lnTo>
                    <a:pt x="388" y="944"/>
                  </a:lnTo>
                  <a:lnTo>
                    <a:pt x="380" y="1008"/>
                  </a:lnTo>
                  <a:lnTo>
                    <a:pt x="337" y="1080"/>
                  </a:lnTo>
                  <a:lnTo>
                    <a:pt x="287" y="1152"/>
                  </a:lnTo>
                  <a:lnTo>
                    <a:pt x="262" y="1248"/>
                  </a:lnTo>
                  <a:lnTo>
                    <a:pt x="278" y="1232"/>
                  </a:lnTo>
                  <a:lnTo>
                    <a:pt x="304" y="1264"/>
                  </a:lnTo>
                  <a:lnTo>
                    <a:pt x="346" y="1280"/>
                  </a:lnTo>
                  <a:lnTo>
                    <a:pt x="396" y="1288"/>
                  </a:lnTo>
                  <a:lnTo>
                    <a:pt x="396" y="1296"/>
                  </a:lnTo>
                  <a:lnTo>
                    <a:pt x="388" y="1304"/>
                  </a:lnTo>
                  <a:lnTo>
                    <a:pt x="363" y="1312"/>
                  </a:lnTo>
                  <a:lnTo>
                    <a:pt x="346" y="1312"/>
                  </a:lnTo>
                  <a:lnTo>
                    <a:pt x="337" y="1336"/>
                  </a:lnTo>
                  <a:lnTo>
                    <a:pt x="287" y="1344"/>
                  </a:lnTo>
                  <a:lnTo>
                    <a:pt x="287" y="1368"/>
                  </a:lnTo>
                  <a:lnTo>
                    <a:pt x="287" y="1392"/>
                  </a:lnTo>
                  <a:lnTo>
                    <a:pt x="278" y="1392"/>
                  </a:lnTo>
                  <a:lnTo>
                    <a:pt x="287" y="1408"/>
                  </a:lnTo>
                  <a:lnTo>
                    <a:pt x="287" y="1456"/>
                  </a:lnTo>
                  <a:lnTo>
                    <a:pt x="287" y="1520"/>
                  </a:lnTo>
                  <a:lnTo>
                    <a:pt x="329" y="1568"/>
                  </a:lnTo>
                  <a:lnTo>
                    <a:pt x="312" y="1632"/>
                  </a:lnTo>
                  <a:lnTo>
                    <a:pt x="346" y="1640"/>
                  </a:lnTo>
                  <a:lnTo>
                    <a:pt x="354" y="1680"/>
                  </a:lnTo>
                  <a:lnTo>
                    <a:pt x="388" y="1712"/>
                  </a:lnTo>
                  <a:lnTo>
                    <a:pt x="413" y="1776"/>
                  </a:lnTo>
                  <a:lnTo>
                    <a:pt x="413" y="1768"/>
                  </a:lnTo>
                  <a:lnTo>
                    <a:pt x="438" y="1768"/>
                  </a:lnTo>
                  <a:lnTo>
                    <a:pt x="464" y="1784"/>
                  </a:lnTo>
                  <a:lnTo>
                    <a:pt x="481" y="1776"/>
                  </a:lnTo>
                  <a:lnTo>
                    <a:pt x="514" y="1784"/>
                  </a:lnTo>
                  <a:lnTo>
                    <a:pt x="531" y="1800"/>
                  </a:lnTo>
                  <a:lnTo>
                    <a:pt x="573" y="1776"/>
                  </a:lnTo>
                  <a:lnTo>
                    <a:pt x="607" y="1784"/>
                  </a:lnTo>
                  <a:lnTo>
                    <a:pt x="641" y="1808"/>
                  </a:lnTo>
                  <a:lnTo>
                    <a:pt x="649" y="1840"/>
                  </a:lnTo>
                  <a:lnTo>
                    <a:pt x="649" y="1872"/>
                  </a:lnTo>
                  <a:lnTo>
                    <a:pt x="683" y="1888"/>
                  </a:lnTo>
                  <a:lnTo>
                    <a:pt x="683" y="1904"/>
                  </a:lnTo>
                  <a:lnTo>
                    <a:pt x="717" y="1928"/>
                  </a:lnTo>
                  <a:lnTo>
                    <a:pt x="759" y="1936"/>
                  </a:lnTo>
                  <a:lnTo>
                    <a:pt x="767" y="1960"/>
                  </a:lnTo>
                  <a:lnTo>
                    <a:pt x="835" y="1976"/>
                  </a:lnTo>
                  <a:lnTo>
                    <a:pt x="860" y="2000"/>
                  </a:lnTo>
                  <a:lnTo>
                    <a:pt x="843" y="2024"/>
                  </a:lnTo>
                  <a:lnTo>
                    <a:pt x="826" y="2040"/>
                  </a:lnTo>
                  <a:lnTo>
                    <a:pt x="776" y="2048"/>
                  </a:lnTo>
                  <a:lnTo>
                    <a:pt x="767" y="2072"/>
                  </a:lnTo>
                  <a:lnTo>
                    <a:pt x="792" y="2088"/>
                  </a:lnTo>
                  <a:lnTo>
                    <a:pt x="792" y="2112"/>
                  </a:lnTo>
                  <a:lnTo>
                    <a:pt x="809" y="2136"/>
                  </a:lnTo>
                  <a:lnTo>
                    <a:pt x="835" y="2168"/>
                  </a:lnTo>
                  <a:lnTo>
                    <a:pt x="868" y="2168"/>
                  </a:lnTo>
                  <a:lnTo>
                    <a:pt x="877" y="2128"/>
                  </a:lnTo>
                  <a:lnTo>
                    <a:pt x="910" y="2128"/>
                  </a:lnTo>
                  <a:lnTo>
                    <a:pt x="969" y="2096"/>
                  </a:lnTo>
                  <a:lnTo>
                    <a:pt x="1011" y="2112"/>
                  </a:lnTo>
                  <a:lnTo>
                    <a:pt x="1054" y="2136"/>
                  </a:lnTo>
                  <a:lnTo>
                    <a:pt x="1037" y="2152"/>
                  </a:lnTo>
                  <a:lnTo>
                    <a:pt x="1054" y="2192"/>
                  </a:lnTo>
                  <a:lnTo>
                    <a:pt x="1079" y="2200"/>
                  </a:lnTo>
                  <a:lnTo>
                    <a:pt x="1113" y="2200"/>
                  </a:lnTo>
                  <a:lnTo>
                    <a:pt x="1113" y="1360"/>
                  </a:lnTo>
                  <a:lnTo>
                    <a:pt x="1121" y="0"/>
                  </a:lnTo>
                  <a:lnTo>
                    <a:pt x="1116" y="8"/>
                  </a:lnTo>
                  <a:lnTo>
                    <a:pt x="1014" y="13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95" name="Freeform 98"/>
            <p:cNvSpPr>
              <a:spLocks/>
            </p:cNvSpPr>
            <p:nvPr/>
          </p:nvSpPr>
          <p:spPr bwMode="auto">
            <a:xfrm>
              <a:off x="4679" y="1384"/>
              <a:ext cx="337" cy="248"/>
            </a:xfrm>
            <a:custGeom>
              <a:avLst/>
              <a:gdLst>
                <a:gd name="T0" fmla="*/ 295 w 337"/>
                <a:gd name="T1" fmla="*/ 128 h 248"/>
                <a:gd name="T2" fmla="*/ 295 w 337"/>
                <a:gd name="T3" fmla="*/ 64 h 248"/>
                <a:gd name="T4" fmla="*/ 295 w 337"/>
                <a:gd name="T5" fmla="*/ 16 h 248"/>
                <a:gd name="T6" fmla="*/ 286 w 337"/>
                <a:gd name="T7" fmla="*/ 0 h 248"/>
                <a:gd name="T8" fmla="*/ 236 w 337"/>
                <a:gd name="T9" fmla="*/ 8 h 248"/>
                <a:gd name="T10" fmla="*/ 126 w 337"/>
                <a:gd name="T11" fmla="*/ 16 h 248"/>
                <a:gd name="T12" fmla="*/ 67 w 337"/>
                <a:gd name="T13" fmla="*/ 40 h 248"/>
                <a:gd name="T14" fmla="*/ 25 w 337"/>
                <a:gd name="T15" fmla="*/ 64 h 248"/>
                <a:gd name="T16" fmla="*/ 8 w 337"/>
                <a:gd name="T17" fmla="*/ 88 h 248"/>
                <a:gd name="T18" fmla="*/ 0 w 337"/>
                <a:gd name="T19" fmla="*/ 112 h 248"/>
                <a:gd name="T20" fmla="*/ 25 w 337"/>
                <a:gd name="T21" fmla="*/ 128 h 248"/>
                <a:gd name="T22" fmla="*/ 17 w 337"/>
                <a:gd name="T23" fmla="*/ 152 h 248"/>
                <a:gd name="T24" fmla="*/ 25 w 337"/>
                <a:gd name="T25" fmla="*/ 176 h 248"/>
                <a:gd name="T26" fmla="*/ 42 w 337"/>
                <a:gd name="T27" fmla="*/ 184 h 248"/>
                <a:gd name="T28" fmla="*/ 67 w 337"/>
                <a:gd name="T29" fmla="*/ 184 h 248"/>
                <a:gd name="T30" fmla="*/ 93 w 337"/>
                <a:gd name="T31" fmla="*/ 176 h 248"/>
                <a:gd name="T32" fmla="*/ 101 w 337"/>
                <a:gd name="T33" fmla="*/ 240 h 248"/>
                <a:gd name="T34" fmla="*/ 152 w 337"/>
                <a:gd name="T35" fmla="*/ 208 h 248"/>
                <a:gd name="T36" fmla="*/ 194 w 337"/>
                <a:gd name="T37" fmla="*/ 208 h 248"/>
                <a:gd name="T38" fmla="*/ 261 w 337"/>
                <a:gd name="T39" fmla="*/ 248 h 248"/>
                <a:gd name="T40" fmla="*/ 303 w 337"/>
                <a:gd name="T41" fmla="*/ 240 h 248"/>
                <a:gd name="T42" fmla="*/ 320 w 337"/>
                <a:gd name="T43" fmla="*/ 240 h 248"/>
                <a:gd name="T44" fmla="*/ 337 w 337"/>
                <a:gd name="T45" fmla="*/ 176 h 248"/>
                <a:gd name="T46" fmla="*/ 295 w 337"/>
                <a:gd name="T47" fmla="*/ 128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7"/>
                <a:gd name="T73" fmla="*/ 0 h 248"/>
                <a:gd name="T74" fmla="*/ 337 w 337"/>
                <a:gd name="T75" fmla="*/ 248 h 2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96" name="Freeform 99"/>
            <p:cNvSpPr>
              <a:spLocks/>
            </p:cNvSpPr>
            <p:nvPr/>
          </p:nvSpPr>
          <p:spPr bwMode="auto">
            <a:xfrm>
              <a:off x="4687" y="2"/>
              <a:ext cx="1115" cy="2190"/>
            </a:xfrm>
            <a:custGeom>
              <a:avLst/>
              <a:gdLst>
                <a:gd name="T0" fmla="*/ 1011 w 1115"/>
                <a:gd name="T1" fmla="*/ 102 h 2190"/>
                <a:gd name="T2" fmla="*/ 961 w 1115"/>
                <a:gd name="T3" fmla="*/ 174 h 2190"/>
                <a:gd name="T4" fmla="*/ 902 w 1115"/>
                <a:gd name="T5" fmla="*/ 150 h 2190"/>
                <a:gd name="T6" fmla="*/ 877 w 1115"/>
                <a:gd name="T7" fmla="*/ 134 h 2190"/>
                <a:gd name="T8" fmla="*/ 902 w 1115"/>
                <a:gd name="T9" fmla="*/ 54 h 2190"/>
                <a:gd name="T10" fmla="*/ 801 w 1115"/>
                <a:gd name="T11" fmla="*/ 14 h 2190"/>
                <a:gd name="T12" fmla="*/ 742 w 1115"/>
                <a:gd name="T13" fmla="*/ 54 h 2190"/>
                <a:gd name="T14" fmla="*/ 818 w 1115"/>
                <a:gd name="T15" fmla="*/ 190 h 2190"/>
                <a:gd name="T16" fmla="*/ 902 w 1115"/>
                <a:gd name="T17" fmla="*/ 254 h 2190"/>
                <a:gd name="T18" fmla="*/ 801 w 1115"/>
                <a:gd name="T19" fmla="*/ 302 h 2190"/>
                <a:gd name="T20" fmla="*/ 776 w 1115"/>
                <a:gd name="T21" fmla="*/ 350 h 2190"/>
                <a:gd name="T22" fmla="*/ 717 w 1115"/>
                <a:gd name="T23" fmla="*/ 470 h 2190"/>
                <a:gd name="T24" fmla="*/ 750 w 1115"/>
                <a:gd name="T25" fmla="*/ 574 h 2190"/>
                <a:gd name="T26" fmla="*/ 582 w 1115"/>
                <a:gd name="T27" fmla="*/ 574 h 2190"/>
                <a:gd name="T28" fmla="*/ 658 w 1115"/>
                <a:gd name="T29" fmla="*/ 638 h 2190"/>
                <a:gd name="T30" fmla="*/ 700 w 1115"/>
                <a:gd name="T31" fmla="*/ 670 h 2190"/>
                <a:gd name="T32" fmla="*/ 649 w 1115"/>
                <a:gd name="T33" fmla="*/ 702 h 2190"/>
                <a:gd name="T34" fmla="*/ 523 w 1115"/>
                <a:gd name="T35" fmla="*/ 670 h 2190"/>
                <a:gd name="T36" fmla="*/ 438 w 1115"/>
                <a:gd name="T37" fmla="*/ 542 h 2190"/>
                <a:gd name="T38" fmla="*/ 380 w 1115"/>
                <a:gd name="T39" fmla="*/ 486 h 2190"/>
                <a:gd name="T40" fmla="*/ 287 w 1115"/>
                <a:gd name="T41" fmla="*/ 414 h 2190"/>
                <a:gd name="T42" fmla="*/ 565 w 1115"/>
                <a:gd name="T43" fmla="*/ 438 h 2190"/>
                <a:gd name="T44" fmla="*/ 683 w 1115"/>
                <a:gd name="T45" fmla="*/ 374 h 2190"/>
                <a:gd name="T46" fmla="*/ 708 w 1115"/>
                <a:gd name="T47" fmla="*/ 246 h 2190"/>
                <a:gd name="T48" fmla="*/ 447 w 1115"/>
                <a:gd name="T49" fmla="*/ 142 h 2190"/>
                <a:gd name="T50" fmla="*/ 152 w 1115"/>
                <a:gd name="T51" fmla="*/ 118 h 2190"/>
                <a:gd name="T52" fmla="*/ 169 w 1115"/>
                <a:gd name="T53" fmla="*/ 78 h 2190"/>
                <a:gd name="T54" fmla="*/ 76 w 1115"/>
                <a:gd name="T55" fmla="*/ 110 h 2190"/>
                <a:gd name="T56" fmla="*/ 9 w 1115"/>
                <a:gd name="T57" fmla="*/ 214 h 2190"/>
                <a:gd name="T58" fmla="*/ 68 w 1115"/>
                <a:gd name="T59" fmla="*/ 342 h 2190"/>
                <a:gd name="T60" fmla="*/ 144 w 1115"/>
                <a:gd name="T61" fmla="*/ 534 h 2190"/>
                <a:gd name="T62" fmla="*/ 177 w 1115"/>
                <a:gd name="T63" fmla="*/ 702 h 2190"/>
                <a:gd name="T64" fmla="*/ 270 w 1115"/>
                <a:gd name="T65" fmla="*/ 846 h 2190"/>
                <a:gd name="T66" fmla="*/ 380 w 1115"/>
                <a:gd name="T67" fmla="*/ 998 h 2190"/>
                <a:gd name="T68" fmla="*/ 262 w 1115"/>
                <a:gd name="T69" fmla="*/ 1238 h 2190"/>
                <a:gd name="T70" fmla="*/ 346 w 1115"/>
                <a:gd name="T71" fmla="*/ 1270 h 2190"/>
                <a:gd name="T72" fmla="*/ 388 w 1115"/>
                <a:gd name="T73" fmla="*/ 1294 h 2190"/>
                <a:gd name="T74" fmla="*/ 337 w 1115"/>
                <a:gd name="T75" fmla="*/ 1326 h 2190"/>
                <a:gd name="T76" fmla="*/ 287 w 1115"/>
                <a:gd name="T77" fmla="*/ 1382 h 2190"/>
                <a:gd name="T78" fmla="*/ 287 w 1115"/>
                <a:gd name="T79" fmla="*/ 1446 h 2190"/>
                <a:gd name="T80" fmla="*/ 312 w 1115"/>
                <a:gd name="T81" fmla="*/ 1622 h 2190"/>
                <a:gd name="T82" fmla="*/ 388 w 1115"/>
                <a:gd name="T83" fmla="*/ 1702 h 2190"/>
                <a:gd name="T84" fmla="*/ 438 w 1115"/>
                <a:gd name="T85" fmla="*/ 1758 h 2190"/>
                <a:gd name="T86" fmla="*/ 514 w 1115"/>
                <a:gd name="T87" fmla="*/ 1774 h 2190"/>
                <a:gd name="T88" fmla="*/ 607 w 1115"/>
                <a:gd name="T89" fmla="*/ 1774 h 2190"/>
                <a:gd name="T90" fmla="*/ 649 w 1115"/>
                <a:gd name="T91" fmla="*/ 1862 h 2190"/>
                <a:gd name="T92" fmla="*/ 717 w 1115"/>
                <a:gd name="T93" fmla="*/ 1918 h 2190"/>
                <a:gd name="T94" fmla="*/ 835 w 1115"/>
                <a:gd name="T95" fmla="*/ 1966 h 2190"/>
                <a:gd name="T96" fmla="*/ 826 w 1115"/>
                <a:gd name="T97" fmla="*/ 2030 h 2190"/>
                <a:gd name="T98" fmla="*/ 792 w 1115"/>
                <a:gd name="T99" fmla="*/ 2078 h 2190"/>
                <a:gd name="T100" fmla="*/ 835 w 1115"/>
                <a:gd name="T101" fmla="*/ 2158 h 2190"/>
                <a:gd name="T102" fmla="*/ 877 w 1115"/>
                <a:gd name="T103" fmla="*/ 2118 h 2190"/>
                <a:gd name="T104" fmla="*/ 1011 w 1115"/>
                <a:gd name="T105" fmla="*/ 2102 h 2190"/>
                <a:gd name="T106" fmla="*/ 1054 w 1115"/>
                <a:gd name="T107" fmla="*/ 2182 h 2190"/>
                <a:gd name="T108" fmla="*/ 1115 w 1115"/>
                <a:gd name="T109" fmla="*/ 0 h 219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15"/>
                <a:gd name="T166" fmla="*/ 0 h 2190"/>
                <a:gd name="T167" fmla="*/ 1115 w 1115"/>
                <a:gd name="T168" fmla="*/ 2190 h 219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15" h="2190">
                  <a:moveTo>
                    <a:pt x="1011" y="0"/>
                  </a:moveTo>
                  <a:lnTo>
                    <a:pt x="995" y="54"/>
                  </a:lnTo>
                  <a:lnTo>
                    <a:pt x="1011" y="102"/>
                  </a:lnTo>
                  <a:lnTo>
                    <a:pt x="1011" y="126"/>
                  </a:lnTo>
                  <a:lnTo>
                    <a:pt x="1003" y="150"/>
                  </a:lnTo>
                  <a:lnTo>
                    <a:pt x="961" y="174"/>
                  </a:lnTo>
                  <a:lnTo>
                    <a:pt x="936" y="174"/>
                  </a:lnTo>
                  <a:lnTo>
                    <a:pt x="919" y="158"/>
                  </a:lnTo>
                  <a:lnTo>
                    <a:pt x="902" y="150"/>
                  </a:lnTo>
                  <a:lnTo>
                    <a:pt x="893" y="158"/>
                  </a:lnTo>
                  <a:lnTo>
                    <a:pt x="877" y="158"/>
                  </a:lnTo>
                  <a:lnTo>
                    <a:pt x="877" y="134"/>
                  </a:lnTo>
                  <a:lnTo>
                    <a:pt x="877" y="102"/>
                  </a:lnTo>
                  <a:lnTo>
                    <a:pt x="893" y="78"/>
                  </a:lnTo>
                  <a:lnTo>
                    <a:pt x="902" y="54"/>
                  </a:lnTo>
                  <a:lnTo>
                    <a:pt x="893" y="38"/>
                  </a:lnTo>
                  <a:lnTo>
                    <a:pt x="851" y="6"/>
                  </a:lnTo>
                  <a:lnTo>
                    <a:pt x="801" y="14"/>
                  </a:lnTo>
                  <a:lnTo>
                    <a:pt x="750" y="30"/>
                  </a:lnTo>
                  <a:lnTo>
                    <a:pt x="700" y="38"/>
                  </a:lnTo>
                  <a:lnTo>
                    <a:pt x="742" y="54"/>
                  </a:lnTo>
                  <a:lnTo>
                    <a:pt x="784" y="78"/>
                  </a:lnTo>
                  <a:lnTo>
                    <a:pt x="809" y="166"/>
                  </a:lnTo>
                  <a:lnTo>
                    <a:pt x="818" y="190"/>
                  </a:lnTo>
                  <a:lnTo>
                    <a:pt x="843" y="190"/>
                  </a:lnTo>
                  <a:lnTo>
                    <a:pt x="877" y="214"/>
                  </a:lnTo>
                  <a:lnTo>
                    <a:pt x="902" y="254"/>
                  </a:lnTo>
                  <a:lnTo>
                    <a:pt x="910" y="302"/>
                  </a:lnTo>
                  <a:lnTo>
                    <a:pt x="851" y="294"/>
                  </a:lnTo>
                  <a:lnTo>
                    <a:pt x="801" y="302"/>
                  </a:lnTo>
                  <a:lnTo>
                    <a:pt x="784" y="310"/>
                  </a:lnTo>
                  <a:lnTo>
                    <a:pt x="784" y="318"/>
                  </a:lnTo>
                  <a:lnTo>
                    <a:pt x="776" y="350"/>
                  </a:lnTo>
                  <a:lnTo>
                    <a:pt x="750" y="390"/>
                  </a:lnTo>
                  <a:lnTo>
                    <a:pt x="725" y="438"/>
                  </a:lnTo>
                  <a:lnTo>
                    <a:pt x="717" y="470"/>
                  </a:lnTo>
                  <a:lnTo>
                    <a:pt x="733" y="486"/>
                  </a:lnTo>
                  <a:lnTo>
                    <a:pt x="818" y="550"/>
                  </a:lnTo>
                  <a:lnTo>
                    <a:pt x="750" y="574"/>
                  </a:lnTo>
                  <a:lnTo>
                    <a:pt x="666" y="574"/>
                  </a:lnTo>
                  <a:lnTo>
                    <a:pt x="599" y="558"/>
                  </a:lnTo>
                  <a:lnTo>
                    <a:pt x="582" y="574"/>
                  </a:lnTo>
                  <a:lnTo>
                    <a:pt x="573" y="598"/>
                  </a:lnTo>
                  <a:lnTo>
                    <a:pt x="607" y="630"/>
                  </a:lnTo>
                  <a:lnTo>
                    <a:pt x="658" y="638"/>
                  </a:lnTo>
                  <a:lnTo>
                    <a:pt x="683" y="638"/>
                  </a:lnTo>
                  <a:lnTo>
                    <a:pt x="700" y="654"/>
                  </a:lnTo>
                  <a:lnTo>
                    <a:pt x="700" y="670"/>
                  </a:lnTo>
                  <a:lnTo>
                    <a:pt x="683" y="694"/>
                  </a:lnTo>
                  <a:lnTo>
                    <a:pt x="674" y="702"/>
                  </a:lnTo>
                  <a:lnTo>
                    <a:pt x="649" y="702"/>
                  </a:lnTo>
                  <a:lnTo>
                    <a:pt x="599" y="686"/>
                  </a:lnTo>
                  <a:lnTo>
                    <a:pt x="548" y="678"/>
                  </a:lnTo>
                  <a:lnTo>
                    <a:pt x="523" y="670"/>
                  </a:lnTo>
                  <a:lnTo>
                    <a:pt x="506" y="654"/>
                  </a:lnTo>
                  <a:lnTo>
                    <a:pt x="447" y="582"/>
                  </a:lnTo>
                  <a:lnTo>
                    <a:pt x="438" y="542"/>
                  </a:lnTo>
                  <a:lnTo>
                    <a:pt x="438" y="526"/>
                  </a:lnTo>
                  <a:lnTo>
                    <a:pt x="430" y="502"/>
                  </a:lnTo>
                  <a:lnTo>
                    <a:pt x="380" y="486"/>
                  </a:lnTo>
                  <a:lnTo>
                    <a:pt x="337" y="470"/>
                  </a:lnTo>
                  <a:lnTo>
                    <a:pt x="253" y="414"/>
                  </a:lnTo>
                  <a:lnTo>
                    <a:pt x="287" y="414"/>
                  </a:lnTo>
                  <a:lnTo>
                    <a:pt x="321" y="430"/>
                  </a:lnTo>
                  <a:lnTo>
                    <a:pt x="396" y="430"/>
                  </a:lnTo>
                  <a:lnTo>
                    <a:pt x="565" y="438"/>
                  </a:lnTo>
                  <a:lnTo>
                    <a:pt x="624" y="422"/>
                  </a:lnTo>
                  <a:lnTo>
                    <a:pt x="658" y="406"/>
                  </a:lnTo>
                  <a:lnTo>
                    <a:pt x="683" y="374"/>
                  </a:lnTo>
                  <a:lnTo>
                    <a:pt x="708" y="310"/>
                  </a:lnTo>
                  <a:lnTo>
                    <a:pt x="717" y="278"/>
                  </a:lnTo>
                  <a:lnTo>
                    <a:pt x="708" y="246"/>
                  </a:lnTo>
                  <a:lnTo>
                    <a:pt x="666" y="198"/>
                  </a:lnTo>
                  <a:lnTo>
                    <a:pt x="599" y="182"/>
                  </a:lnTo>
                  <a:lnTo>
                    <a:pt x="447" y="142"/>
                  </a:lnTo>
                  <a:lnTo>
                    <a:pt x="371" y="118"/>
                  </a:lnTo>
                  <a:lnTo>
                    <a:pt x="304" y="118"/>
                  </a:lnTo>
                  <a:lnTo>
                    <a:pt x="152" y="118"/>
                  </a:lnTo>
                  <a:lnTo>
                    <a:pt x="177" y="94"/>
                  </a:lnTo>
                  <a:lnTo>
                    <a:pt x="186" y="86"/>
                  </a:lnTo>
                  <a:lnTo>
                    <a:pt x="169" y="78"/>
                  </a:lnTo>
                  <a:lnTo>
                    <a:pt x="127" y="70"/>
                  </a:lnTo>
                  <a:lnTo>
                    <a:pt x="110" y="102"/>
                  </a:lnTo>
                  <a:lnTo>
                    <a:pt x="76" y="110"/>
                  </a:lnTo>
                  <a:lnTo>
                    <a:pt x="76" y="134"/>
                  </a:lnTo>
                  <a:lnTo>
                    <a:pt x="42" y="166"/>
                  </a:lnTo>
                  <a:lnTo>
                    <a:pt x="9" y="214"/>
                  </a:lnTo>
                  <a:lnTo>
                    <a:pt x="0" y="262"/>
                  </a:lnTo>
                  <a:lnTo>
                    <a:pt x="26" y="326"/>
                  </a:lnTo>
                  <a:lnTo>
                    <a:pt x="68" y="342"/>
                  </a:lnTo>
                  <a:lnTo>
                    <a:pt x="110" y="382"/>
                  </a:lnTo>
                  <a:lnTo>
                    <a:pt x="93" y="438"/>
                  </a:lnTo>
                  <a:lnTo>
                    <a:pt x="144" y="534"/>
                  </a:lnTo>
                  <a:lnTo>
                    <a:pt x="211" y="598"/>
                  </a:lnTo>
                  <a:lnTo>
                    <a:pt x="169" y="646"/>
                  </a:lnTo>
                  <a:lnTo>
                    <a:pt x="177" y="702"/>
                  </a:lnTo>
                  <a:lnTo>
                    <a:pt x="245" y="742"/>
                  </a:lnTo>
                  <a:lnTo>
                    <a:pt x="287" y="798"/>
                  </a:lnTo>
                  <a:lnTo>
                    <a:pt x="270" y="846"/>
                  </a:lnTo>
                  <a:lnTo>
                    <a:pt x="337" y="886"/>
                  </a:lnTo>
                  <a:lnTo>
                    <a:pt x="388" y="934"/>
                  </a:lnTo>
                  <a:lnTo>
                    <a:pt x="380" y="998"/>
                  </a:lnTo>
                  <a:lnTo>
                    <a:pt x="337" y="1070"/>
                  </a:lnTo>
                  <a:lnTo>
                    <a:pt x="287" y="1142"/>
                  </a:lnTo>
                  <a:lnTo>
                    <a:pt x="262" y="1238"/>
                  </a:lnTo>
                  <a:lnTo>
                    <a:pt x="278" y="1222"/>
                  </a:lnTo>
                  <a:lnTo>
                    <a:pt x="304" y="1254"/>
                  </a:lnTo>
                  <a:lnTo>
                    <a:pt x="346" y="1270"/>
                  </a:lnTo>
                  <a:lnTo>
                    <a:pt x="396" y="1278"/>
                  </a:lnTo>
                  <a:lnTo>
                    <a:pt x="396" y="1286"/>
                  </a:lnTo>
                  <a:lnTo>
                    <a:pt x="388" y="1294"/>
                  </a:lnTo>
                  <a:lnTo>
                    <a:pt x="363" y="1302"/>
                  </a:lnTo>
                  <a:lnTo>
                    <a:pt x="346" y="1302"/>
                  </a:lnTo>
                  <a:lnTo>
                    <a:pt x="337" y="1326"/>
                  </a:lnTo>
                  <a:lnTo>
                    <a:pt x="287" y="1334"/>
                  </a:lnTo>
                  <a:lnTo>
                    <a:pt x="287" y="1358"/>
                  </a:lnTo>
                  <a:lnTo>
                    <a:pt x="287" y="1382"/>
                  </a:lnTo>
                  <a:lnTo>
                    <a:pt x="278" y="1382"/>
                  </a:lnTo>
                  <a:lnTo>
                    <a:pt x="287" y="1398"/>
                  </a:lnTo>
                  <a:lnTo>
                    <a:pt x="287" y="1446"/>
                  </a:lnTo>
                  <a:lnTo>
                    <a:pt x="287" y="1510"/>
                  </a:lnTo>
                  <a:lnTo>
                    <a:pt x="329" y="1558"/>
                  </a:lnTo>
                  <a:lnTo>
                    <a:pt x="312" y="1622"/>
                  </a:lnTo>
                  <a:lnTo>
                    <a:pt x="346" y="1630"/>
                  </a:lnTo>
                  <a:lnTo>
                    <a:pt x="354" y="1670"/>
                  </a:lnTo>
                  <a:lnTo>
                    <a:pt x="388" y="1702"/>
                  </a:lnTo>
                  <a:lnTo>
                    <a:pt x="413" y="1766"/>
                  </a:lnTo>
                  <a:lnTo>
                    <a:pt x="413" y="1758"/>
                  </a:lnTo>
                  <a:lnTo>
                    <a:pt x="438" y="1758"/>
                  </a:lnTo>
                  <a:lnTo>
                    <a:pt x="464" y="1774"/>
                  </a:lnTo>
                  <a:lnTo>
                    <a:pt x="481" y="1766"/>
                  </a:lnTo>
                  <a:lnTo>
                    <a:pt x="514" y="1774"/>
                  </a:lnTo>
                  <a:lnTo>
                    <a:pt x="531" y="1790"/>
                  </a:lnTo>
                  <a:lnTo>
                    <a:pt x="573" y="1766"/>
                  </a:lnTo>
                  <a:lnTo>
                    <a:pt x="607" y="1774"/>
                  </a:lnTo>
                  <a:lnTo>
                    <a:pt x="641" y="1798"/>
                  </a:lnTo>
                  <a:lnTo>
                    <a:pt x="649" y="1830"/>
                  </a:lnTo>
                  <a:lnTo>
                    <a:pt x="649" y="1862"/>
                  </a:lnTo>
                  <a:lnTo>
                    <a:pt x="683" y="1878"/>
                  </a:lnTo>
                  <a:lnTo>
                    <a:pt x="683" y="1894"/>
                  </a:lnTo>
                  <a:lnTo>
                    <a:pt x="717" y="1918"/>
                  </a:lnTo>
                  <a:lnTo>
                    <a:pt x="759" y="1926"/>
                  </a:lnTo>
                  <a:lnTo>
                    <a:pt x="767" y="1950"/>
                  </a:lnTo>
                  <a:lnTo>
                    <a:pt x="835" y="1966"/>
                  </a:lnTo>
                  <a:lnTo>
                    <a:pt x="860" y="1990"/>
                  </a:lnTo>
                  <a:lnTo>
                    <a:pt x="843" y="2014"/>
                  </a:lnTo>
                  <a:lnTo>
                    <a:pt x="826" y="2030"/>
                  </a:lnTo>
                  <a:lnTo>
                    <a:pt x="776" y="2038"/>
                  </a:lnTo>
                  <a:lnTo>
                    <a:pt x="767" y="2062"/>
                  </a:lnTo>
                  <a:lnTo>
                    <a:pt x="792" y="2078"/>
                  </a:lnTo>
                  <a:lnTo>
                    <a:pt x="792" y="2102"/>
                  </a:lnTo>
                  <a:lnTo>
                    <a:pt x="809" y="2126"/>
                  </a:lnTo>
                  <a:lnTo>
                    <a:pt x="835" y="2158"/>
                  </a:lnTo>
                  <a:lnTo>
                    <a:pt x="868" y="2158"/>
                  </a:lnTo>
                  <a:lnTo>
                    <a:pt x="877" y="2118"/>
                  </a:lnTo>
                  <a:lnTo>
                    <a:pt x="910" y="2118"/>
                  </a:lnTo>
                  <a:lnTo>
                    <a:pt x="969" y="2086"/>
                  </a:lnTo>
                  <a:lnTo>
                    <a:pt x="1011" y="2102"/>
                  </a:lnTo>
                  <a:lnTo>
                    <a:pt x="1054" y="2126"/>
                  </a:lnTo>
                  <a:lnTo>
                    <a:pt x="1037" y="2142"/>
                  </a:lnTo>
                  <a:lnTo>
                    <a:pt x="1054" y="2182"/>
                  </a:lnTo>
                  <a:lnTo>
                    <a:pt x="1079" y="2190"/>
                  </a:lnTo>
                  <a:lnTo>
                    <a:pt x="1113" y="2190"/>
                  </a:lnTo>
                  <a:lnTo>
                    <a:pt x="1115" y="0"/>
                  </a:lnTo>
                  <a:lnTo>
                    <a:pt x="1011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97" name="Freeform 100"/>
            <p:cNvSpPr>
              <a:spLocks/>
            </p:cNvSpPr>
            <p:nvPr/>
          </p:nvSpPr>
          <p:spPr bwMode="auto">
            <a:xfrm>
              <a:off x="4274" y="136"/>
              <a:ext cx="801" cy="1272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1"/>
                <a:gd name="T97" fmla="*/ 0 h 1272"/>
                <a:gd name="T98" fmla="*/ 801 w 801"/>
                <a:gd name="T99" fmla="*/ 1272 h 12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98" name="Freeform 101"/>
            <p:cNvSpPr>
              <a:spLocks/>
            </p:cNvSpPr>
            <p:nvPr/>
          </p:nvSpPr>
          <p:spPr bwMode="auto">
            <a:xfrm>
              <a:off x="3845" y="312"/>
              <a:ext cx="691" cy="1696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1"/>
                <a:gd name="T130" fmla="*/ 0 h 1696"/>
                <a:gd name="T131" fmla="*/ 691 w 691"/>
                <a:gd name="T132" fmla="*/ 1696 h 16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99" name="Freeform 102"/>
            <p:cNvSpPr>
              <a:spLocks/>
            </p:cNvSpPr>
            <p:nvPr/>
          </p:nvSpPr>
          <p:spPr bwMode="auto">
            <a:xfrm>
              <a:off x="4274" y="128"/>
              <a:ext cx="801" cy="1272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1"/>
                <a:gd name="T97" fmla="*/ 0 h 1272"/>
                <a:gd name="T98" fmla="*/ 801 w 801"/>
                <a:gd name="T99" fmla="*/ 1272 h 12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00" name="Freeform 103"/>
            <p:cNvSpPr>
              <a:spLocks/>
            </p:cNvSpPr>
            <p:nvPr/>
          </p:nvSpPr>
          <p:spPr bwMode="auto">
            <a:xfrm>
              <a:off x="3845" y="304"/>
              <a:ext cx="691" cy="1696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1"/>
                <a:gd name="T130" fmla="*/ 0 h 1696"/>
                <a:gd name="T131" fmla="*/ 691 w 691"/>
                <a:gd name="T132" fmla="*/ 1696 h 16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01" name="Freeform 104"/>
            <p:cNvSpPr>
              <a:spLocks/>
            </p:cNvSpPr>
            <p:nvPr/>
          </p:nvSpPr>
          <p:spPr bwMode="auto">
            <a:xfrm>
              <a:off x="3423" y="0"/>
              <a:ext cx="1340" cy="1688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18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40"/>
                <a:gd name="T148" fmla="*/ 0 h 1688"/>
                <a:gd name="T149" fmla="*/ 1340 w 1340"/>
                <a:gd name="T150" fmla="*/ 1688 h 16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9" y="374"/>
                  </a:lnTo>
                  <a:lnTo>
                    <a:pt x="641" y="368"/>
                  </a:lnTo>
                  <a:lnTo>
                    <a:pt x="645" y="418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solidFill>
              <a:srgbClr val="00A0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02" name="Freeform 105"/>
            <p:cNvSpPr>
              <a:spLocks/>
            </p:cNvSpPr>
            <p:nvPr/>
          </p:nvSpPr>
          <p:spPr bwMode="auto">
            <a:xfrm>
              <a:off x="3423" y="-8"/>
              <a:ext cx="1340" cy="1688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22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1239 w 1340"/>
                <a:gd name="T99" fmla="*/ 104 h 16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40"/>
                <a:gd name="T151" fmla="*/ 0 h 1688"/>
                <a:gd name="T152" fmla="*/ 1340 w 1340"/>
                <a:gd name="T153" fmla="*/ 1688 h 16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8" y="376"/>
                  </a:lnTo>
                  <a:lnTo>
                    <a:pt x="639" y="374"/>
                  </a:lnTo>
                  <a:lnTo>
                    <a:pt x="645" y="422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03" name="Freeform 35"/>
            <p:cNvSpPr>
              <a:spLocks/>
            </p:cNvSpPr>
            <p:nvPr/>
          </p:nvSpPr>
          <p:spPr bwMode="auto">
            <a:xfrm>
              <a:off x="3129" y="2472"/>
              <a:ext cx="328" cy="232"/>
            </a:xfrm>
            <a:custGeom>
              <a:avLst/>
              <a:gdLst>
                <a:gd name="T0" fmla="*/ 278 w 328"/>
                <a:gd name="T1" fmla="*/ 184 h 232"/>
                <a:gd name="T2" fmla="*/ 286 w 328"/>
                <a:gd name="T3" fmla="*/ 168 h 232"/>
                <a:gd name="T4" fmla="*/ 311 w 328"/>
                <a:gd name="T5" fmla="*/ 160 h 232"/>
                <a:gd name="T6" fmla="*/ 328 w 328"/>
                <a:gd name="T7" fmla="*/ 144 h 232"/>
                <a:gd name="T8" fmla="*/ 328 w 328"/>
                <a:gd name="T9" fmla="*/ 112 h 232"/>
                <a:gd name="T10" fmla="*/ 303 w 328"/>
                <a:gd name="T11" fmla="*/ 88 h 232"/>
                <a:gd name="T12" fmla="*/ 269 w 328"/>
                <a:gd name="T13" fmla="*/ 72 h 232"/>
                <a:gd name="T14" fmla="*/ 278 w 328"/>
                <a:gd name="T15" fmla="*/ 48 h 232"/>
                <a:gd name="T16" fmla="*/ 261 w 328"/>
                <a:gd name="T17" fmla="*/ 24 h 232"/>
                <a:gd name="T18" fmla="*/ 219 w 328"/>
                <a:gd name="T19" fmla="*/ 16 h 232"/>
                <a:gd name="T20" fmla="*/ 168 w 328"/>
                <a:gd name="T21" fmla="*/ 8 h 232"/>
                <a:gd name="T22" fmla="*/ 134 w 328"/>
                <a:gd name="T23" fmla="*/ 24 h 232"/>
                <a:gd name="T24" fmla="*/ 101 w 328"/>
                <a:gd name="T25" fmla="*/ 16 h 232"/>
                <a:gd name="T26" fmla="*/ 75 w 328"/>
                <a:gd name="T27" fmla="*/ 0 h 232"/>
                <a:gd name="T28" fmla="*/ 42 w 328"/>
                <a:gd name="T29" fmla="*/ 16 h 232"/>
                <a:gd name="T30" fmla="*/ 0 w 328"/>
                <a:gd name="T31" fmla="*/ 24 h 232"/>
                <a:gd name="T32" fmla="*/ 16 w 328"/>
                <a:gd name="T33" fmla="*/ 40 h 232"/>
                <a:gd name="T34" fmla="*/ 42 w 328"/>
                <a:gd name="T35" fmla="*/ 72 h 232"/>
                <a:gd name="T36" fmla="*/ 67 w 328"/>
                <a:gd name="T37" fmla="*/ 96 h 232"/>
                <a:gd name="T38" fmla="*/ 101 w 328"/>
                <a:gd name="T39" fmla="*/ 112 h 232"/>
                <a:gd name="T40" fmla="*/ 101 w 328"/>
                <a:gd name="T41" fmla="*/ 120 h 232"/>
                <a:gd name="T42" fmla="*/ 143 w 328"/>
                <a:gd name="T43" fmla="*/ 136 h 232"/>
                <a:gd name="T44" fmla="*/ 143 w 328"/>
                <a:gd name="T45" fmla="*/ 168 h 232"/>
                <a:gd name="T46" fmla="*/ 185 w 328"/>
                <a:gd name="T47" fmla="*/ 160 h 232"/>
                <a:gd name="T48" fmla="*/ 202 w 328"/>
                <a:gd name="T49" fmla="*/ 192 h 232"/>
                <a:gd name="T50" fmla="*/ 261 w 328"/>
                <a:gd name="T51" fmla="*/ 232 h 232"/>
                <a:gd name="T52" fmla="*/ 278 w 328"/>
                <a:gd name="T53" fmla="*/ 232 h 232"/>
                <a:gd name="T54" fmla="*/ 278 w 328"/>
                <a:gd name="T55" fmla="*/ 208 h 232"/>
                <a:gd name="T56" fmla="*/ 278 w 328"/>
                <a:gd name="T57" fmla="*/ 184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28"/>
                <a:gd name="T88" fmla="*/ 0 h 232"/>
                <a:gd name="T89" fmla="*/ 328 w 328"/>
                <a:gd name="T90" fmla="*/ 232 h 2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28" h="232">
                  <a:moveTo>
                    <a:pt x="278" y="184"/>
                  </a:moveTo>
                  <a:lnTo>
                    <a:pt x="286" y="168"/>
                  </a:lnTo>
                  <a:lnTo>
                    <a:pt x="311" y="160"/>
                  </a:lnTo>
                  <a:lnTo>
                    <a:pt x="328" y="144"/>
                  </a:lnTo>
                  <a:lnTo>
                    <a:pt x="328" y="112"/>
                  </a:lnTo>
                  <a:lnTo>
                    <a:pt x="303" y="88"/>
                  </a:lnTo>
                  <a:lnTo>
                    <a:pt x="269" y="72"/>
                  </a:lnTo>
                  <a:lnTo>
                    <a:pt x="278" y="48"/>
                  </a:lnTo>
                  <a:lnTo>
                    <a:pt x="261" y="24"/>
                  </a:lnTo>
                  <a:lnTo>
                    <a:pt x="219" y="16"/>
                  </a:lnTo>
                  <a:lnTo>
                    <a:pt x="168" y="8"/>
                  </a:lnTo>
                  <a:lnTo>
                    <a:pt x="134" y="24"/>
                  </a:lnTo>
                  <a:lnTo>
                    <a:pt x="101" y="16"/>
                  </a:lnTo>
                  <a:lnTo>
                    <a:pt x="75" y="0"/>
                  </a:lnTo>
                  <a:lnTo>
                    <a:pt x="42" y="16"/>
                  </a:lnTo>
                  <a:lnTo>
                    <a:pt x="0" y="24"/>
                  </a:lnTo>
                  <a:lnTo>
                    <a:pt x="16" y="40"/>
                  </a:lnTo>
                  <a:lnTo>
                    <a:pt x="42" y="72"/>
                  </a:lnTo>
                  <a:lnTo>
                    <a:pt x="67" y="96"/>
                  </a:lnTo>
                  <a:lnTo>
                    <a:pt x="101" y="112"/>
                  </a:lnTo>
                  <a:lnTo>
                    <a:pt x="101" y="120"/>
                  </a:lnTo>
                  <a:lnTo>
                    <a:pt x="143" y="136"/>
                  </a:lnTo>
                  <a:lnTo>
                    <a:pt x="143" y="168"/>
                  </a:lnTo>
                  <a:lnTo>
                    <a:pt x="185" y="160"/>
                  </a:lnTo>
                  <a:lnTo>
                    <a:pt x="202" y="192"/>
                  </a:lnTo>
                  <a:lnTo>
                    <a:pt x="261" y="232"/>
                  </a:lnTo>
                  <a:lnTo>
                    <a:pt x="278" y="232"/>
                  </a:lnTo>
                  <a:lnTo>
                    <a:pt x="278" y="208"/>
                  </a:lnTo>
                  <a:lnTo>
                    <a:pt x="278" y="184"/>
                  </a:lnTo>
                  <a:close/>
                </a:path>
              </a:pathLst>
            </a:custGeom>
            <a:solidFill>
              <a:srgbClr val="FEA02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204" name="Group 103"/>
          <p:cNvGrpSpPr/>
          <p:nvPr/>
        </p:nvGrpSpPr>
        <p:grpSpPr>
          <a:xfrm>
            <a:off x="5004048" y="188640"/>
            <a:ext cx="3956394" cy="3888432"/>
            <a:chOff x="4869461" y="178545"/>
            <a:chExt cx="3956394" cy="3888432"/>
          </a:xfrm>
        </p:grpSpPr>
        <p:pic>
          <p:nvPicPr>
            <p:cNvPr id="205" name="Picture 204" descr="Belgium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92080" y="178545"/>
              <a:ext cx="3533775" cy="3034431"/>
            </a:xfrm>
            <a:prstGeom prst="rect">
              <a:avLst/>
            </a:prstGeom>
          </p:spPr>
        </p:pic>
        <p:grpSp>
          <p:nvGrpSpPr>
            <p:cNvPr id="206" name="Group 208"/>
            <p:cNvGrpSpPr/>
            <p:nvPr/>
          </p:nvGrpSpPr>
          <p:grpSpPr>
            <a:xfrm>
              <a:off x="4869461" y="827420"/>
              <a:ext cx="3446955" cy="3239557"/>
              <a:chOff x="4869461" y="827420"/>
              <a:chExt cx="3446955" cy="3239557"/>
            </a:xfrm>
          </p:grpSpPr>
          <p:grpSp>
            <p:nvGrpSpPr>
              <p:cNvPr id="207" name="Group 221"/>
              <p:cNvGrpSpPr/>
              <p:nvPr/>
            </p:nvGrpSpPr>
            <p:grpSpPr>
              <a:xfrm>
                <a:off x="6156176" y="827420"/>
                <a:ext cx="1800200" cy="666656"/>
                <a:chOff x="6156176" y="827420"/>
                <a:chExt cx="1800200" cy="666656"/>
              </a:xfrm>
            </p:grpSpPr>
            <p:sp>
              <p:nvSpPr>
                <p:cNvPr id="210" name="TextBox 209"/>
                <p:cNvSpPr txBox="1"/>
                <p:nvPr/>
              </p:nvSpPr>
              <p:spPr>
                <a:xfrm>
                  <a:off x="6156176" y="908720"/>
                  <a:ext cx="3600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SzPct val="200000"/>
                    <a:buFont typeface="Arial" pitchFamily="34" charset="0"/>
                    <a:buChar char="•"/>
                  </a:pPr>
                  <a:r>
                    <a:rPr lang="nl-BE" b="1" dirty="0" smtClean="0">
                      <a:solidFill>
                        <a:schemeClr val="bg1"/>
                      </a:solidFill>
                    </a:rPr>
                    <a:t> </a:t>
                  </a:r>
                  <a:endParaRPr lang="nl-BE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1" name="TextBox 210"/>
                <p:cNvSpPr txBox="1"/>
                <p:nvPr/>
              </p:nvSpPr>
              <p:spPr>
                <a:xfrm>
                  <a:off x="6732240" y="1124744"/>
                  <a:ext cx="3600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SzPct val="200000"/>
                    <a:buFont typeface="Arial" pitchFamily="34" charset="0"/>
                    <a:buChar char="•"/>
                  </a:pPr>
                  <a:r>
                    <a:rPr lang="nl-BE" b="1" dirty="0" smtClean="0">
                      <a:solidFill>
                        <a:schemeClr val="bg1"/>
                      </a:solidFill>
                    </a:rPr>
                    <a:t> </a:t>
                  </a:r>
                  <a:endParaRPr lang="nl-BE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372200" y="827420"/>
                  <a:ext cx="10081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b="1" dirty="0" smtClean="0">
                      <a:solidFill>
                        <a:schemeClr val="bg1"/>
                      </a:solidFill>
                    </a:rPr>
                    <a:t>GENT</a:t>
                  </a:r>
                  <a:endParaRPr lang="nl-BE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3" name="TextBox 212"/>
                <p:cNvSpPr txBox="1"/>
                <p:nvPr/>
              </p:nvSpPr>
              <p:spPr>
                <a:xfrm>
                  <a:off x="6948264" y="1104999"/>
                  <a:ext cx="100811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1400" b="1" dirty="0" smtClean="0">
                      <a:solidFill>
                        <a:schemeClr val="bg1"/>
                      </a:solidFill>
                    </a:rPr>
                    <a:t>Brussels</a:t>
                  </a:r>
                  <a:endParaRPr lang="nl-BE" sz="1400" b="1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208" name="Straight Connector 207"/>
              <p:cNvCxnSpPr/>
              <p:nvPr/>
            </p:nvCxnSpPr>
            <p:spPr>
              <a:xfrm flipV="1">
                <a:off x="4869461" y="836712"/>
                <a:ext cx="422619" cy="2932812"/>
              </a:xfrm>
              <a:prstGeom prst="line">
                <a:avLst/>
              </a:prstGeom>
              <a:ln w="28575">
                <a:solidFill>
                  <a:srgbClr val="FEA02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flipV="1">
                <a:off x="5247371" y="3068960"/>
                <a:ext cx="3069045" cy="998017"/>
              </a:xfrm>
              <a:prstGeom prst="line">
                <a:avLst/>
              </a:prstGeom>
              <a:ln w="28575">
                <a:solidFill>
                  <a:srgbClr val="FEA02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15" name="Picture 214" descr="logo_COMSOF_Mediu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96" y="3586475"/>
            <a:ext cx="1661373" cy="1206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t="11251" r="5874" b="13811"/>
          <a:stretch>
            <a:fillRect/>
          </a:stretch>
        </p:blipFill>
        <p:spPr bwMode="auto">
          <a:xfrm>
            <a:off x="-36512" y="762000"/>
            <a:ext cx="918051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23528" y="836712"/>
            <a:ext cx="8412540" cy="26642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12024" y="1338337"/>
            <a:ext cx="7772400" cy="1470025"/>
          </a:xfrm>
        </p:spPr>
        <p:txBody>
          <a:bodyPr/>
          <a:lstStyle/>
          <a:p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68" y="1052736"/>
            <a:ext cx="82423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3528" y="4221088"/>
            <a:ext cx="8412540" cy="1440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25623" y="4023817"/>
            <a:ext cx="1211401" cy="177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30"/>
          <a:stretch/>
        </p:blipFill>
        <p:spPr bwMode="auto">
          <a:xfrm rot="16200000">
            <a:off x="3915410" y="4042713"/>
            <a:ext cx="1196073" cy="175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43"/>
          <a:stretch/>
        </p:blipFill>
        <p:spPr bwMode="auto">
          <a:xfrm rot="16200000">
            <a:off x="6489721" y="4050577"/>
            <a:ext cx="1184789" cy="174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5128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t="11251" r="5874" b="13811"/>
          <a:stretch>
            <a:fillRect/>
          </a:stretch>
        </p:blipFill>
        <p:spPr bwMode="auto">
          <a:xfrm>
            <a:off x="-36512" y="762000"/>
            <a:ext cx="918051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23528" y="836712"/>
            <a:ext cx="8412540" cy="26642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tangle 8"/>
          <p:cNvSpPr/>
          <p:nvPr/>
        </p:nvSpPr>
        <p:spPr>
          <a:xfrm>
            <a:off x="323528" y="4221088"/>
            <a:ext cx="8412540" cy="1440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19059"/>
            <a:ext cx="7992888" cy="21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357"/>
          <a:stretch/>
        </p:blipFill>
        <p:spPr bwMode="auto">
          <a:xfrm rot="16200000">
            <a:off x="1360288" y="4073926"/>
            <a:ext cx="1310854" cy="165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757" r="34178"/>
          <a:stretch/>
        </p:blipFill>
        <p:spPr bwMode="auto">
          <a:xfrm rot="16200000">
            <a:off x="3894790" y="4113075"/>
            <a:ext cx="1282412" cy="165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9624"/>
          <a:stretch/>
        </p:blipFill>
        <p:spPr bwMode="auto">
          <a:xfrm rot="16200000">
            <a:off x="6370483" y="4115568"/>
            <a:ext cx="1299578" cy="15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1720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90728764"/>
              </p:ext>
            </p:extLst>
          </p:nvPr>
        </p:nvGraphicFramePr>
        <p:xfrm>
          <a:off x="457200" y="1600200"/>
          <a:ext cx="512179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32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578997" y="1196752"/>
            <a:ext cx="3565004" cy="1164479"/>
          </a:xfrm>
          <a:prstGeom prst="wedgeRectCallout">
            <a:avLst>
              <a:gd name="adj1" fmla="val -56612"/>
              <a:gd name="adj2" fmla="val -6855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pitchFamily="-65" charset="0"/>
              </a:rPr>
              <a:t>FTTH Council (EU)</a:t>
            </a:r>
            <a:endParaRPr lang="en-GB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 pitchFamily="-65" charset="0"/>
            </a:endParaRPr>
          </a:p>
          <a:p>
            <a:pPr marL="180975"/>
            <a:r>
              <a:rPr lang="en-GB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pitchFamily="-65" charset="0"/>
              </a:rPr>
              <a:t>Calculate Cost of FTTH deployment in EU-27 and Germany (DAE 2020 objectives of EC)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5578997" y="2453818"/>
            <a:ext cx="3565003" cy="1215354"/>
          </a:xfrm>
          <a:prstGeom prst="wedgeRectCallout">
            <a:avLst>
              <a:gd name="adj1" fmla="val -56491"/>
              <a:gd name="adj2" fmla="val 6282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pitchFamily="-65" charset="0"/>
              </a:rPr>
              <a:t>Enable 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pitchFamily="-65" charset="0"/>
              </a:rPr>
              <a:t>Networks (NZ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pitchFamily="-65" charset="0"/>
              </a:rPr>
              <a:t>)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 pitchFamily="-65" charset="0"/>
            </a:endParaRPr>
          </a:p>
          <a:p>
            <a:pPr marL="180975"/>
            <a:r>
              <a:rPr lang="en-GB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pitchFamily="-65" charset="0"/>
              </a:rPr>
              <a:t>Simulate with different POP sizes considering a PON network with or without home run ducting 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5578997" y="3763682"/>
            <a:ext cx="3565003" cy="1417917"/>
          </a:xfrm>
          <a:prstGeom prst="wedgeRectCallout">
            <a:avLst>
              <a:gd name="adj1" fmla="val -55192"/>
              <a:gd name="adj2" fmla="val -10338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GB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pitchFamily="-65" charset="0"/>
              </a:rPr>
              <a:t>Belgacom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pitchFamily="-65" charset="0"/>
              </a:rPr>
              <a:t> (BE)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 pitchFamily="-65" charset="0"/>
            </a:endParaRPr>
          </a:p>
          <a:p>
            <a:pPr marL="180975"/>
            <a:r>
              <a:rPr lang="en-GB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pitchFamily="-65" charset="0"/>
              </a:rPr>
              <a:t>Investigate the impact of roll-out order and timing on Return On Investment (increase up to 15% by selecting the optimal areas)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5578997" y="5257799"/>
            <a:ext cx="3565003" cy="1411561"/>
          </a:xfrm>
          <a:prstGeom prst="wedgeRectCallout">
            <a:avLst>
              <a:gd name="adj1" fmla="val -54868"/>
              <a:gd name="adj2" fmla="val -22355"/>
            </a:avLst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pitchFamily="-65" charset="0"/>
              </a:rPr>
              <a:t>Ultrafast 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pitchFamily="-65" charset="0"/>
              </a:rPr>
              <a:t>(NZ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pitchFamily="-65" charset="0"/>
              </a:rPr>
              <a:t>)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 pitchFamily="-65" charset="0"/>
            </a:endParaRPr>
          </a:p>
          <a:p>
            <a:pPr marL="180975"/>
            <a:r>
              <a:rPr lang="en-GB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pitchFamily="-65" charset="0"/>
              </a:rPr>
              <a:t>Increase efficiency of construction of to-build plan while guaranteeing optimal and uniform designs according to the selected design rules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Some Customer References</a:t>
            </a:r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213680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Thank you for your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nl-BE" dirty="0" smtClean="0"/>
              <a:t>Contact us for more information or</a:t>
            </a:r>
          </a:p>
          <a:p>
            <a:pPr algn="ctr">
              <a:buNone/>
            </a:pPr>
            <a:r>
              <a:rPr lang="nl-BE" dirty="0" smtClean="0"/>
              <a:t>visit us at </a:t>
            </a:r>
            <a:r>
              <a:rPr lang="nl-BE" b="1" dirty="0" smtClean="0"/>
              <a:t>booth 30</a:t>
            </a:r>
          </a:p>
          <a:p>
            <a:endParaRPr lang="nl-BE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4335" y="3276600"/>
            <a:ext cx="1054694" cy="99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524848"/>
            <a:ext cx="1136065" cy="103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962400" y="3048000"/>
            <a:ext cx="3505200" cy="2738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6858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B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hlinkClick r:id="rId4"/>
            </a:endParaRPr>
          </a:p>
          <a:p>
            <a:pPr marL="6858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BE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inca@comsof.com</a:t>
            </a:r>
          </a:p>
          <a:p>
            <a:pPr marL="6858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BE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BE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fiber@comsof.com </a:t>
            </a:r>
          </a:p>
          <a:p>
            <a:pPr marL="6858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BE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BE" sz="8000" dirty="0" smtClean="0">
                <a:solidFill>
                  <a:schemeClr val="tx2">
                    <a:lumMod val="75000"/>
                  </a:schemeClr>
                </a:solidFill>
              </a:rPr>
              <a:t>www.comsof.com</a:t>
            </a:r>
          </a:p>
          <a:p>
            <a:pPr marL="6858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nl-BE" sz="8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6858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phone: 	+ 32 9 275 31 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Company History &amp; Profile</a:t>
            </a:r>
            <a:endParaRPr lang="en-US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1993900" y="2680320"/>
            <a:ext cx="6864350" cy="3143250"/>
          </a:xfrm>
          <a:prstGeom prst="homePlate">
            <a:avLst>
              <a:gd name="adj" fmla="val 2281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86000" y="3173412"/>
            <a:ext cx="2203450" cy="6413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tx1"/>
                </a:solidFill>
                <a:latin typeface="Arial" charset="0"/>
              </a:rPr>
              <a:t>Consultancy &amp;</a:t>
            </a:r>
          </a:p>
          <a:p>
            <a:pPr algn="ctr" eaLnBrk="0" hangingPunct="0">
              <a:defRPr/>
            </a:pPr>
            <a:r>
              <a:rPr lang="en-US" b="1" dirty="0">
                <a:solidFill>
                  <a:schemeClr val="tx1"/>
                </a:solidFill>
                <a:latin typeface="Arial" charset="0"/>
              </a:rPr>
              <a:t>Software Products</a:t>
            </a:r>
            <a:endParaRPr lang="en-GB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876801" y="2993698"/>
            <a:ext cx="3242071" cy="26099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b="1" dirty="0" smtClean="0">
                <a:solidFill>
                  <a:schemeClr val="tx1"/>
                </a:solidFill>
              </a:rPr>
              <a:t>Domains</a:t>
            </a:r>
            <a:endParaRPr lang="en-US" sz="1600" b="1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en-GB" sz="1500" dirty="0">
                <a:solidFill>
                  <a:schemeClr val="tx1"/>
                </a:solidFill>
              </a:rPr>
              <a:t> </a:t>
            </a:r>
            <a:r>
              <a:rPr lang="en-GB" sz="1500" b="1" u="sng" dirty="0">
                <a:solidFill>
                  <a:schemeClr val="tx1"/>
                </a:solidFill>
              </a:rPr>
              <a:t>Network </a:t>
            </a:r>
            <a:r>
              <a:rPr lang="en-GB" sz="1500" b="1" u="sng" dirty="0" smtClean="0">
                <a:solidFill>
                  <a:schemeClr val="tx1"/>
                </a:solidFill>
              </a:rPr>
              <a:t>Design</a:t>
            </a:r>
            <a:endParaRPr lang="en-GB" sz="1500" b="1" u="sng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GB" sz="1500" dirty="0" smtClean="0">
                <a:solidFill>
                  <a:schemeClr val="tx1"/>
                </a:solidFill>
              </a:rPr>
              <a:t>    - Optical </a:t>
            </a:r>
            <a:r>
              <a:rPr lang="en-GB" sz="1500" dirty="0">
                <a:solidFill>
                  <a:schemeClr val="tx1"/>
                </a:solidFill>
              </a:rPr>
              <a:t>Network Planning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1400" dirty="0">
                <a:solidFill>
                  <a:schemeClr val="tx1"/>
                </a:solidFill>
              </a:rPr>
              <a:t>    </a:t>
            </a:r>
            <a:r>
              <a:rPr lang="en-GB" sz="1400" dirty="0" smtClean="0">
                <a:solidFill>
                  <a:schemeClr val="tx1"/>
                </a:solidFill>
              </a:rPr>
              <a:t>   (</a:t>
            </a:r>
            <a:r>
              <a:rPr lang="en-GB" sz="1400" dirty="0" err="1">
                <a:solidFill>
                  <a:schemeClr val="tx1"/>
                </a:solidFill>
              </a:rPr>
              <a:t>WDMNetDesign</a:t>
            </a:r>
            <a:r>
              <a:rPr lang="en-GB" sz="1400" dirty="0" smtClean="0">
                <a:solidFill>
                  <a:schemeClr val="tx1"/>
                </a:solidFill>
              </a:rPr>
              <a:t>) -&gt; OPNET 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1500" dirty="0" smtClean="0">
                <a:solidFill>
                  <a:schemeClr val="tx1"/>
                </a:solidFill>
              </a:rPr>
              <a:t>    - Design </a:t>
            </a:r>
            <a:r>
              <a:rPr lang="en-GB" sz="1400" dirty="0" smtClean="0">
                <a:solidFill>
                  <a:schemeClr val="tx1"/>
                </a:solidFill>
              </a:rPr>
              <a:t>of </a:t>
            </a:r>
            <a:r>
              <a:rPr lang="en-GB" sz="1400" dirty="0" err="1" smtClean="0">
                <a:solidFill>
                  <a:schemeClr val="tx1"/>
                </a:solidFill>
              </a:rPr>
              <a:t>FTTx</a:t>
            </a:r>
            <a:r>
              <a:rPr lang="en-GB" sz="1400" dirty="0" smtClean="0">
                <a:solidFill>
                  <a:schemeClr val="tx1"/>
                </a:solidFill>
              </a:rPr>
              <a:t> networks 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       (FiberPlanIT)</a:t>
            </a:r>
            <a:endParaRPr lang="en-GB" sz="15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en-GB" sz="1500" dirty="0">
                <a:solidFill>
                  <a:schemeClr val="tx1"/>
                </a:solidFill>
              </a:rPr>
              <a:t> </a:t>
            </a:r>
            <a:r>
              <a:rPr lang="en-GB" sz="1500" b="1" u="sng" dirty="0">
                <a:solidFill>
                  <a:schemeClr val="tx1"/>
                </a:solidFill>
              </a:rPr>
              <a:t>Cost </a:t>
            </a:r>
            <a:r>
              <a:rPr lang="en-GB" sz="1500" b="1" u="sng" dirty="0" err="1" smtClean="0">
                <a:solidFill>
                  <a:schemeClr val="tx1"/>
                </a:solidFill>
              </a:rPr>
              <a:t>Modeling</a:t>
            </a:r>
            <a:r>
              <a:rPr lang="en-GB" sz="1500" b="1" u="sng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10000"/>
              </a:lnSpc>
              <a:defRPr/>
            </a:pPr>
            <a:r>
              <a:rPr lang="en-GB" sz="1500" b="1" dirty="0" smtClean="0">
                <a:solidFill>
                  <a:schemeClr val="tx1"/>
                </a:solidFill>
              </a:rPr>
              <a:t>    </a:t>
            </a:r>
            <a:r>
              <a:rPr lang="en-GB" sz="1500" dirty="0" smtClean="0">
                <a:solidFill>
                  <a:schemeClr val="tx1"/>
                </a:solidFill>
              </a:rPr>
              <a:t>-</a:t>
            </a:r>
            <a:r>
              <a:rPr lang="en-GB" sz="1500" b="1" dirty="0" smtClean="0">
                <a:solidFill>
                  <a:schemeClr val="tx1"/>
                </a:solidFill>
              </a:rPr>
              <a:t>  </a:t>
            </a:r>
            <a:r>
              <a:rPr lang="en-GB" sz="1500" dirty="0" smtClean="0">
                <a:solidFill>
                  <a:schemeClr val="tx1"/>
                </a:solidFill>
              </a:rPr>
              <a:t>Top down (INCA)</a:t>
            </a:r>
          </a:p>
          <a:p>
            <a:pPr>
              <a:lnSpc>
                <a:spcPct val="110000"/>
              </a:lnSpc>
              <a:defRPr/>
            </a:pPr>
            <a:r>
              <a:rPr lang="en-GB" sz="1500" dirty="0" smtClean="0">
                <a:solidFill>
                  <a:schemeClr val="tx1"/>
                </a:solidFill>
              </a:rPr>
              <a:t>    -  Bottom-up </a:t>
            </a:r>
            <a:endParaRPr lang="en-GB" sz="15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en-GB" sz="1500" dirty="0">
                <a:solidFill>
                  <a:schemeClr val="tx1"/>
                </a:solidFill>
              </a:rPr>
              <a:t> </a:t>
            </a:r>
            <a:r>
              <a:rPr lang="en-GB" sz="1500" b="1" u="sng" dirty="0" smtClean="0">
                <a:solidFill>
                  <a:schemeClr val="tx1"/>
                </a:solidFill>
              </a:rPr>
              <a:t>Consultancy</a:t>
            </a:r>
            <a:endParaRPr lang="en-GB" sz="1500" b="1" u="sng" dirty="0">
              <a:solidFill>
                <a:schemeClr val="tx1"/>
              </a:solidFill>
            </a:endParaRPr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957263" y="1600200"/>
            <a:ext cx="7242175" cy="914400"/>
            <a:chOff x="862" y="812"/>
            <a:chExt cx="4562" cy="576"/>
          </a:xfrm>
        </p:grpSpPr>
        <p:sp>
          <p:nvSpPr>
            <p:cNvPr id="8" name="AutoShape 17"/>
            <p:cNvSpPr>
              <a:spLocks noChangeArrowheads="1"/>
            </p:cNvSpPr>
            <p:nvPr/>
          </p:nvSpPr>
          <p:spPr bwMode="auto">
            <a:xfrm>
              <a:off x="862" y="812"/>
              <a:ext cx="4562" cy="576"/>
            </a:xfrm>
            <a:prstGeom prst="leftRightArrowCallout">
              <a:avLst>
                <a:gd name="adj1" fmla="val 100000"/>
                <a:gd name="adj2" fmla="val 50000"/>
                <a:gd name="adj3" fmla="val 60318"/>
                <a:gd name="adj4" fmla="val 81713"/>
              </a:avLst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</a:gradFill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" name="Picture 18" descr="inte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9" y="838"/>
              <a:ext cx="550" cy="51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pic>
        <p:graphicFrame>
          <p:nvGraphicFramePr>
            <p:cNvPr id="10" name="Object 19"/>
            <p:cNvGraphicFramePr>
              <a:graphicFrameLocks noChangeAspect="1"/>
            </p:cNvGraphicFramePr>
            <p:nvPr/>
          </p:nvGraphicFramePr>
          <p:xfrm>
            <a:off x="3331" y="973"/>
            <a:ext cx="1586" cy="245"/>
          </p:xfrm>
          <a:graphic>
            <a:graphicData uri="http://schemas.openxmlformats.org/presentationml/2006/ole">
              <p:oleObj spid="_x0000_s23554" name="Photo Editor Photo" r:id="rId4" imgW="4629796" imgH="762106" progId="">
                <p:embed/>
              </p:oleObj>
            </a:graphicData>
          </a:graphic>
        </p:graphicFrame>
      </p:grpSp>
      <p:pic>
        <p:nvPicPr>
          <p:cNvPr id="11" name="Picture 20" descr="ruglogo_065_0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25" y="1646237"/>
            <a:ext cx="1155700" cy="8048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428625" y="4029075"/>
            <a:ext cx="1303338" cy="80803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tx1"/>
                </a:solidFill>
                <a:latin typeface="Arial" charset="0"/>
              </a:rPr>
              <a:t>1998</a:t>
            </a:r>
            <a:endParaRPr lang="en-US" sz="1600" dirty="0">
              <a:solidFill>
                <a:schemeClr val="tx1"/>
              </a:solidFill>
              <a:latin typeface="Arial" charset="0"/>
            </a:endParaRPr>
          </a:p>
          <a:p>
            <a:pPr algn="r">
              <a:lnSpc>
                <a:spcPct val="90000"/>
              </a:lnSpc>
              <a:defRPr/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en-US" sz="1600" i="1" dirty="0">
                <a:solidFill>
                  <a:schemeClr val="tx1"/>
                </a:solidFill>
                <a:latin typeface="Arial" charset="0"/>
              </a:rPr>
              <a:t>Founding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600" i="1" dirty="0">
                <a:solidFill>
                  <a:schemeClr val="tx1"/>
                </a:solidFill>
                <a:latin typeface="Arial" charset="0"/>
              </a:rPr>
              <a:t>of COMSOF</a:t>
            </a:r>
            <a:endParaRPr lang="en-GB" sz="160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" name="AutoShape 23"/>
          <p:cNvSpPr>
            <a:spLocks noChangeArrowheads="1"/>
          </p:cNvSpPr>
          <p:nvPr/>
        </p:nvSpPr>
        <p:spPr bwMode="auto">
          <a:xfrm>
            <a:off x="1471613" y="1814512"/>
            <a:ext cx="476250" cy="2651125"/>
          </a:xfrm>
          <a:prstGeom prst="curvedRightArrow">
            <a:avLst>
              <a:gd name="adj1" fmla="val 111333"/>
              <a:gd name="adj2" fmla="val 222667"/>
              <a:gd name="adj3" fmla="val 33333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4" name="Picture 13" descr="logoLarge16m_transparant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2525" y="4050024"/>
            <a:ext cx="19351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21163"/>
          </a:xfrm>
        </p:spPr>
        <p:txBody>
          <a:bodyPr>
            <a:noAutofit/>
          </a:bodyPr>
          <a:lstStyle/>
          <a:p>
            <a:r>
              <a:rPr lang="nl-BE" b="1" dirty="0" smtClean="0"/>
              <a:t>Introduction</a:t>
            </a:r>
          </a:p>
          <a:p>
            <a:endParaRPr lang="nl-BE" sz="1100" dirty="0" smtClean="0"/>
          </a:p>
          <a:p>
            <a:r>
              <a:rPr lang="nl-BE" sz="2800" dirty="0" smtClean="0"/>
              <a:t>Planning Broadband Rollout</a:t>
            </a:r>
          </a:p>
          <a:p>
            <a:endParaRPr lang="nl-BE" sz="1100" dirty="0" smtClean="0"/>
          </a:p>
          <a:p>
            <a:r>
              <a:rPr lang="nl-BE" sz="2800" dirty="0" smtClean="0"/>
              <a:t>Case Study: How to do a Phased Rollout?</a:t>
            </a:r>
          </a:p>
          <a:p>
            <a:endParaRPr lang="nl-BE" sz="1100" dirty="0" smtClean="0"/>
          </a:p>
          <a:p>
            <a:r>
              <a:rPr lang="nl-BE" sz="2800" dirty="0" smtClean="0"/>
              <a:t>Conclusions</a:t>
            </a:r>
          </a:p>
          <a:p>
            <a:endParaRPr lang="nl-BE" sz="1100" dirty="0" smtClean="0"/>
          </a:p>
          <a:p>
            <a:r>
              <a:rPr lang="nl-BE" sz="2800" dirty="0" smtClean="0"/>
              <a:t>FiberPlanIT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F849-A8F5-3D42-AA0C-5DAA5D24963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Broadband in LAC Countries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943600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Source: </a:t>
            </a:r>
            <a:r>
              <a:rPr lang="en-US" sz="1400" dirty="0" smtClean="0"/>
              <a:t>Socioeconomic Impact of Broadband in Latin American and Caribbean Countries (</a:t>
            </a:r>
            <a:r>
              <a:rPr lang="en-US" sz="1400" dirty="0" err="1" smtClean="0"/>
              <a:t>Zaballos</a:t>
            </a:r>
            <a:r>
              <a:rPr lang="en-US" sz="1400" dirty="0" smtClean="0"/>
              <a:t> - </a:t>
            </a:r>
            <a:r>
              <a:rPr lang="en-US" sz="1400" dirty="0" err="1" smtClean="0"/>
              <a:t>López</a:t>
            </a:r>
            <a:r>
              <a:rPr lang="en-US" sz="1400" dirty="0" smtClean="0"/>
              <a:t>-Rivas)</a:t>
            </a:r>
            <a:endParaRPr lang="en-US" sz="14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805173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95400" y="1524000"/>
            <a:ext cx="660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Fixed and Mobile Broadband Penetration in LAC and OECD Countries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Broadband in LAC Countries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99" y="1447800"/>
            <a:ext cx="706319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5943600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Source: </a:t>
            </a:r>
            <a:r>
              <a:rPr lang="en-US" sz="1400" dirty="0" smtClean="0"/>
              <a:t>Socioeconomic Impact of Broadband in Latin American and Caribbean Countries (</a:t>
            </a:r>
            <a:r>
              <a:rPr lang="en-US" sz="1400" dirty="0" err="1" smtClean="0"/>
              <a:t>Zaballos</a:t>
            </a:r>
            <a:r>
              <a:rPr lang="en-US" sz="1400" dirty="0" smtClean="0"/>
              <a:t> - </a:t>
            </a:r>
            <a:r>
              <a:rPr lang="en-US" sz="1400" dirty="0" err="1" smtClean="0"/>
              <a:t>López</a:t>
            </a:r>
            <a:r>
              <a:rPr lang="en-US" sz="1400" dirty="0" smtClean="0"/>
              <a:t>-Rivas)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438400"/>
            <a:ext cx="7970125" cy="362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Broadband in LAC Countries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nl-BE" sz="2800" dirty="0" smtClean="0"/>
              <a:t>Average price per Mbps:</a:t>
            </a:r>
            <a:r>
              <a:rPr lang="nl-BE" dirty="0"/>
              <a:t>	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0" y="1447800"/>
          <a:ext cx="3124200" cy="1036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2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LAC:</a:t>
                      </a:r>
                      <a:endParaRPr lang="en-US" sz="28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nl-BE" sz="2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136 USD</a:t>
                      </a:r>
                      <a:endParaRPr lang="en-US" sz="28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nl-BE" sz="2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OECD:</a:t>
                      </a:r>
                      <a:endParaRPr lang="en-US" sz="28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nl-BE" sz="2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 USD</a:t>
                      </a:r>
                      <a:endParaRPr lang="en-US" sz="28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5943600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Source: </a:t>
            </a:r>
            <a:r>
              <a:rPr lang="en-US" sz="1400" dirty="0" smtClean="0"/>
              <a:t>Socioeconomic Impact of Broadband in Latin American and Caribbean Countries (</a:t>
            </a:r>
            <a:r>
              <a:rPr lang="en-US" sz="1400" dirty="0" err="1" smtClean="0"/>
              <a:t>Zaballos</a:t>
            </a:r>
            <a:r>
              <a:rPr lang="en-US" sz="1400" dirty="0" smtClean="0"/>
              <a:t> - </a:t>
            </a:r>
            <a:r>
              <a:rPr lang="en-US" sz="1400" dirty="0" err="1" smtClean="0"/>
              <a:t>López</a:t>
            </a:r>
            <a:r>
              <a:rPr lang="en-US" sz="1400" dirty="0" smtClean="0"/>
              <a:t>-Rivas)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Why invest in broadband?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Broadband penetration in LAC countries lags behind penetration in more industrialized countries</a:t>
            </a:r>
          </a:p>
          <a:p>
            <a:endParaRPr lang="nl-BE" sz="2000" dirty="0" smtClean="0"/>
          </a:p>
          <a:p>
            <a:r>
              <a:rPr lang="nl-BE" dirty="0" smtClean="0"/>
              <a:t>Benefits of higher broadband penetration</a:t>
            </a:r>
            <a:r>
              <a:rPr lang="nl-BE" sz="1800" baseline="50000" dirty="0" smtClean="0"/>
              <a:t>[1]</a:t>
            </a:r>
            <a:r>
              <a:rPr lang="nl-BE" dirty="0" smtClean="0"/>
              <a:t>:</a:t>
            </a:r>
          </a:p>
          <a:p>
            <a:pPr lvl="1"/>
            <a:r>
              <a:rPr lang="nl-BE" dirty="0" smtClean="0"/>
              <a:t>Increases </a:t>
            </a:r>
            <a:r>
              <a:rPr lang="nl-BE" b="1" dirty="0" smtClean="0"/>
              <a:t>GDP</a:t>
            </a:r>
          </a:p>
          <a:p>
            <a:pPr lvl="1"/>
            <a:r>
              <a:rPr lang="nl-BE" dirty="0" smtClean="0"/>
              <a:t>Increases </a:t>
            </a:r>
            <a:r>
              <a:rPr lang="nl-BE" b="1" dirty="0" smtClean="0"/>
              <a:t>productivity</a:t>
            </a:r>
          </a:p>
          <a:p>
            <a:pPr lvl="1"/>
            <a:r>
              <a:rPr lang="nl-BE" dirty="0" smtClean="0"/>
              <a:t>Generates </a:t>
            </a:r>
            <a:r>
              <a:rPr lang="nl-BE" b="1" dirty="0" smtClean="0"/>
              <a:t>new jobs</a:t>
            </a:r>
            <a:endParaRPr lang="en-US" b="1" dirty="0" smtClean="0"/>
          </a:p>
          <a:p>
            <a:endParaRPr lang="nl-BE" dirty="0" smtClean="0"/>
          </a:p>
          <a:p>
            <a:endParaRPr lang="nl-BE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5943600"/>
            <a:ext cx="861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[1] </a:t>
            </a:r>
            <a:r>
              <a:rPr lang="en-US" sz="1400" dirty="0" smtClean="0"/>
              <a:t>Socioeconomic Impact of Broadband in Latin American and Caribbean Countries (</a:t>
            </a:r>
            <a:r>
              <a:rPr lang="en-US" sz="1400" dirty="0" err="1" smtClean="0"/>
              <a:t>Zaballos</a:t>
            </a:r>
            <a:r>
              <a:rPr lang="en-US" sz="1400" dirty="0" smtClean="0"/>
              <a:t> - </a:t>
            </a:r>
            <a:r>
              <a:rPr lang="en-US" sz="1400" dirty="0" err="1" smtClean="0"/>
              <a:t>López</a:t>
            </a:r>
            <a:r>
              <a:rPr lang="en-US" sz="1400" dirty="0" smtClean="0"/>
              <a:t>-Rivas)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</TotalTime>
  <Words>928</Words>
  <Application>Microsoft Office PowerPoint</Application>
  <PresentationFormat>On-screen Show (4:3)</PresentationFormat>
  <Paragraphs>252</Paragraphs>
  <Slides>33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1_Office Theme</vt:lpstr>
      <vt:lpstr>Photo Editor Photo</vt:lpstr>
      <vt:lpstr>Opportunities from a combined FTTx rollout  covering residential customers, businesses and antennas</vt:lpstr>
      <vt:lpstr>Niels Gabriels</vt:lpstr>
      <vt:lpstr>Comsof NV</vt:lpstr>
      <vt:lpstr>Company History &amp; Profile</vt:lpstr>
      <vt:lpstr>Outline</vt:lpstr>
      <vt:lpstr>Broadband in LAC Countries</vt:lpstr>
      <vt:lpstr>Broadband in LAC Countries</vt:lpstr>
      <vt:lpstr>Broadband in LAC Countries</vt:lpstr>
      <vt:lpstr>Why invest in broadband?</vt:lpstr>
      <vt:lpstr>FTTH/B LAC forecast 2017</vt:lpstr>
      <vt:lpstr>Why invest in broadband?</vt:lpstr>
      <vt:lpstr>Outline</vt:lpstr>
      <vt:lpstr>Slide 13</vt:lpstr>
      <vt:lpstr>Which technology to use?</vt:lpstr>
      <vt:lpstr>Which technology to use?</vt:lpstr>
      <vt:lpstr>Evolution of Broadband Network</vt:lpstr>
      <vt:lpstr>Phased Broadband Rollout</vt:lpstr>
      <vt:lpstr>Outline</vt:lpstr>
      <vt:lpstr>How to do a Phased Rollout?</vt:lpstr>
      <vt:lpstr>How to do a Phased Rollout?</vt:lpstr>
      <vt:lpstr>Case Study: Phased Rollout in Ghent</vt:lpstr>
      <vt:lpstr>Case Study: Phased Rollout in Ghent</vt:lpstr>
      <vt:lpstr>Case Study: Results</vt:lpstr>
      <vt:lpstr>Case Study: Results</vt:lpstr>
      <vt:lpstr>Outline</vt:lpstr>
      <vt:lpstr>Conclusions</vt:lpstr>
      <vt:lpstr>Outline</vt:lpstr>
      <vt:lpstr>What is FiberPlanIT?</vt:lpstr>
      <vt:lpstr>FiberPlanIT Output</vt:lpstr>
      <vt:lpstr>Slide 30</vt:lpstr>
      <vt:lpstr>Slide 31</vt:lpstr>
      <vt:lpstr>Some Customer References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Broadband in LAC Countries</dc:title>
  <dc:creator>Niels</dc:creator>
  <cp:lastModifiedBy>Teresa</cp:lastModifiedBy>
  <cp:revision>148</cp:revision>
  <dcterms:created xsi:type="dcterms:W3CDTF">2006-08-16T00:00:00Z</dcterms:created>
  <dcterms:modified xsi:type="dcterms:W3CDTF">2013-07-16T01:56:45Z</dcterms:modified>
</cp:coreProperties>
</file>