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6"/>
  </p:notesMasterIdLst>
  <p:sldIdLst>
    <p:sldId id="504" r:id="rId3"/>
    <p:sldId id="506" r:id="rId4"/>
    <p:sldId id="484" r:id="rId5"/>
  </p:sldIdLst>
  <p:sldSz cx="9144000" cy="6858000" type="screen4x3"/>
  <p:notesSz cx="7099300" cy="10234613"/>
  <p:custDataLst>
    <p:tags r:id="rId7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9857"/>
    <a:srgbClr val="0099CC"/>
    <a:srgbClr val="00FF00"/>
    <a:srgbClr val="FF0066"/>
    <a:srgbClr val="00A08C"/>
    <a:srgbClr val="0055A0"/>
    <a:srgbClr val="78B41E"/>
    <a:srgbClr val="9FB4C8"/>
    <a:srgbClr val="8BB5E7"/>
    <a:srgbClr val="AFBE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75" autoAdjust="0"/>
    <p:restoredTop sz="94257" autoAdjust="0"/>
  </p:normalViewPr>
  <p:slideViewPr>
    <p:cSldViewPr>
      <p:cViewPr>
        <p:scale>
          <a:sx n="75" d="100"/>
          <a:sy n="75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0088"/>
            <a:ext cx="5678824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C3A74C0-CBD9-4B64-AC42-96311C0065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14577-3777-4F8D-A313-F8F57CCF2937}" type="slidenum">
              <a:rPr lang="fr-FR"/>
              <a:pPr/>
              <a:t>2</a:t>
            </a:fld>
            <a:endParaRPr lang="fr-FR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6950" y="769938"/>
            <a:ext cx="5113338" cy="38354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4862513"/>
            <a:ext cx="5676900" cy="46037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E3F27-EB14-45A4-BBF7-1BA1F27E8468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50825" y="5157788"/>
            <a:ext cx="8637588" cy="1547812"/>
          </a:xfrm>
          <a:prstGeom prst="rect">
            <a:avLst/>
          </a:prstGeom>
          <a:solidFill>
            <a:srgbClr val="C3D4EB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sz="3200" b="1">
              <a:latin typeface="Calibri" pitchFamily="34" charset="0"/>
            </a:endParaRPr>
          </a:p>
        </p:txBody>
      </p:sp>
      <p:pic>
        <p:nvPicPr>
          <p:cNvPr id="5" name="Picture 7" descr="bandeau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863758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50825" y="1412875"/>
            <a:ext cx="8637588" cy="3706813"/>
          </a:xfrm>
          <a:prstGeom prst="rect">
            <a:avLst/>
          </a:prstGeom>
          <a:solidFill>
            <a:srgbClr val="9FB4C8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sz="3200" b="1">
              <a:latin typeface="Calibri" pitchFamily="34" charset="0"/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r-FR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4213" y="4005263"/>
            <a:ext cx="7775575" cy="10795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noFill/>
        </p:spPr>
        <p:txBody>
          <a:bodyPr anchor="t" anchorCtr="0"/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fld id="{EC67634C-3B68-4152-BD29-9E18D77BEF35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 anchorCtr="0"/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</p:spPr>
        <p:txBody>
          <a:bodyPr anchor="t" anchorCtr="0"/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2965C6C-BC10-4E1A-889E-DCE3940FE28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F1FF-F6FC-4FCD-8E81-92F7B2A0815F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F058-0210-44A8-A760-7383259CF4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5425"/>
            <a:ext cx="2057400" cy="5900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5425"/>
            <a:ext cx="6019800" cy="5900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7AE33-BDED-498E-B244-D0B88655F626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3A6F4-FBE7-49D0-ABA3-262F33E382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60860-071B-4533-B5F5-A4FAABDE33B6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AA362-714F-4189-9F22-4203F1ECBF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43A43-E3FF-47E1-A03A-F612D1D8FD92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E3EC7-61BA-44CD-8F84-3EFD5933B6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18FF2-54A8-4CEE-B7DB-B25E37C4115C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34D28-D434-4464-AE4D-8364D413371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7450" y="1600200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600200"/>
            <a:ext cx="36734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9F4E-8986-48AE-A20B-22A625CD8487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D7439-439C-46E9-811D-4B2E2EDA82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1E493-A5DA-4177-8520-6E650AE89008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92EC4-ABEA-4B0F-9CB1-D3E39D12BA2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A27BF-D860-49D3-9C84-920AC13DC28A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E7BAA-22BE-4AA1-8B72-DA2B730BF01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A4FBE-B3C4-4A05-BC84-7F1263743BA9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82164-C670-4C2C-90AE-4FB8CCC28E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8FBD2-F58F-412F-9FB4-B8216B17BF40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888A0-056C-449C-B9DA-A98BCD5D94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DC706-D2DE-4EA8-B8CE-523459C4C564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BCB5E-E7C6-495B-94DE-0DE564F42C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58CCB-EFFA-4989-A913-AE053E1B8986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8E91B-84CE-41E8-A103-B80675F63C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0116-0267-49C7-83D5-0E99FEFD6DB5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51A0-BE77-4111-A1AA-4BCECCBC23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1963" y="225425"/>
            <a:ext cx="1874837" cy="5900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7450" y="225425"/>
            <a:ext cx="5472113" cy="5900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D627B-9344-4F2D-8527-70CEECD9A4E1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61FE6-A00E-4156-8985-A57D4779DC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BCD08-E46C-4D64-810F-ED343B2A03A2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8AA4-8A9C-4759-BB9D-095FDC8FB3A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14463-A45B-4786-B5E8-752AF6FECEE3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73EF2-D7C7-4230-8AE6-CAB8C7D47B0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00583-F098-47EB-A732-9007B7068DE3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F9E58-E8C4-4A1D-B2B2-3DEE238178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6AB6F-910E-44AF-A144-9C0D304FA360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FA435-3BBE-48E0-9A5A-13DF8B3E21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7744F-FD34-4B79-86D1-482389035454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18B5-0C3F-45B7-B2B8-FDED90033B0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0FC14-1214-4A2F-B3C7-D402B2F9EFCC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D38E2-79A8-48B5-9FB1-0C1D10CD479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83569-44F8-48A0-ADFC-A933A517903B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48129-9769-4D89-8CFC-B3168885EBB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68538" y="6308725"/>
            <a:ext cx="6145212" cy="360363"/>
          </a:xfrm>
          <a:prstGeom prst="rect">
            <a:avLst/>
          </a:prstGeom>
          <a:solidFill>
            <a:srgbClr val="C3D4EB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fld id="{70B8C087-2546-4BAD-B06E-ACEA6B642DCF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pic>
        <p:nvPicPr>
          <p:cNvPr id="2" name="Picture 8" descr="bandeau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260350"/>
            <a:ext cx="86375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308725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FB4C8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0263" y="6308725"/>
            <a:ext cx="442912" cy="360363"/>
          </a:xfrm>
          <a:prstGeom prst="rect">
            <a:avLst/>
          </a:prstGeom>
          <a:solidFill>
            <a:srgbClr val="C3D4EB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fld id="{0D5FDCC0-610B-4F4C-8BF2-F5C40BABCA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59113" y="225425"/>
            <a:ext cx="562768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91" r:id="rId7"/>
    <p:sldLayoutId id="2147483775" r:id="rId8"/>
    <p:sldLayoutId id="2147483776" r:id="rId9"/>
    <p:sldLayoutId id="2147483777" r:id="rId10"/>
    <p:sldLayoutId id="214748377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69857"/>
        </a:buClr>
        <a:buSzPct val="125000"/>
        <a:buChar char="•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68538" y="6308725"/>
            <a:ext cx="6119812" cy="360363"/>
          </a:xfrm>
          <a:prstGeom prst="rect">
            <a:avLst/>
          </a:prstGeom>
          <a:solidFill>
            <a:srgbClr val="C3D4EB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fld id="{AE52B933-78E5-4961-8575-DB31C7028CCC}" type="datetime1">
              <a:rPr lang="en-GB"/>
              <a:pPr>
                <a:defRPr/>
              </a:pPr>
              <a:t>15/07/2013</a:t>
            </a:fld>
            <a:endParaRPr lang="fr-FR"/>
          </a:p>
        </p:txBody>
      </p:sp>
      <p:pic>
        <p:nvPicPr>
          <p:cNvPr id="2051" name="Picture 9" descr="bandeau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260350"/>
            <a:ext cx="86375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308725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FB4C8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© Oberthur Technologies 2012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0263" y="6308725"/>
            <a:ext cx="442912" cy="360363"/>
          </a:xfrm>
          <a:prstGeom prst="rect">
            <a:avLst/>
          </a:prstGeom>
          <a:solidFill>
            <a:srgbClr val="C3D4EB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fld id="{F5856B22-8ABA-4A8F-AF7C-3A8B43B3AA8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205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059113" y="225425"/>
            <a:ext cx="562768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Agenda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50825" y="1073150"/>
            <a:ext cx="8637588" cy="5181600"/>
          </a:xfrm>
          <a:prstGeom prst="rect">
            <a:avLst/>
          </a:prstGeom>
          <a:solidFill>
            <a:srgbClr val="0055A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600200"/>
            <a:ext cx="7499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Subject 1</a:t>
            </a:r>
          </a:p>
          <a:p>
            <a:pPr lvl="0"/>
            <a:r>
              <a:rPr lang="fr-FR" smtClean="0"/>
              <a:t>Subject 2</a:t>
            </a:r>
          </a:p>
          <a:p>
            <a:pPr lvl="0"/>
            <a:r>
              <a:rPr lang="fr-FR" smtClean="0"/>
              <a:t>Subject 3</a:t>
            </a:r>
          </a:p>
          <a:p>
            <a:pPr lvl="0"/>
            <a:r>
              <a:rPr lang="fr-FR" smtClean="0"/>
              <a:t>Subject 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itchFamily="34" charset="0"/>
          <a:cs typeface="Arial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8255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image" Target="../media/image6.emf"/><Relationship Id="rId63" Type="http://schemas.openxmlformats.org/officeDocument/2006/relationships/image" Target="../media/image14.jpeg"/><Relationship Id="rId68" Type="http://schemas.openxmlformats.org/officeDocument/2006/relationships/image" Target="../media/image3.jpeg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oleObject" Target="../embeddings/oleObject1.bin"/><Relationship Id="rId58" Type="http://schemas.openxmlformats.org/officeDocument/2006/relationships/image" Target="../media/image9.png"/><Relationship Id="rId66" Type="http://schemas.openxmlformats.org/officeDocument/2006/relationships/image" Target="../media/image17.jpe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image" Target="../media/image8.png"/><Relationship Id="rId61" Type="http://schemas.openxmlformats.org/officeDocument/2006/relationships/image" Target="../media/image12.jpe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notesSlide" Target="../notesSlides/notesSlide2.xml"/><Relationship Id="rId60" Type="http://schemas.openxmlformats.org/officeDocument/2006/relationships/image" Target="../media/image11.png"/><Relationship Id="rId65" Type="http://schemas.openxmlformats.org/officeDocument/2006/relationships/image" Target="../media/image16.jpe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image" Target="../media/image7.png"/><Relationship Id="rId64" Type="http://schemas.openxmlformats.org/officeDocument/2006/relationships/image" Target="../media/image15.jpeg"/><Relationship Id="rId8" Type="http://schemas.openxmlformats.org/officeDocument/2006/relationships/tags" Target="../tags/tag8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image" Target="../media/image10.png"/><Relationship Id="rId67" Type="http://schemas.openxmlformats.org/officeDocument/2006/relationships/image" Target="../media/image18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image" Target="../media/image5.jpeg"/><Relationship Id="rId62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mailto:m.cabreira@oberthu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Footer Placeholder 4"/>
          <p:cNvSpPr txBox="1">
            <a:spLocks noGrp="1"/>
          </p:cNvSpPr>
          <p:nvPr/>
        </p:nvSpPr>
        <p:spPr bwMode="auto">
          <a:xfrm>
            <a:off x="4140200" y="6229350"/>
            <a:ext cx="2730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000" b="0">
              <a:latin typeface="Calibri" pitchFamily="34" charset="0"/>
            </a:endParaRPr>
          </a:p>
        </p:txBody>
      </p:sp>
      <p:sp>
        <p:nvSpPr>
          <p:cNvPr id="161797" name="Rectangle 3"/>
          <p:cNvSpPr>
            <a:spLocks noChangeArrowheads="1"/>
          </p:cNvSpPr>
          <p:nvPr/>
        </p:nvSpPr>
        <p:spPr bwMode="auto">
          <a:xfrm>
            <a:off x="228600" y="1412875"/>
            <a:ext cx="8686800" cy="5292725"/>
          </a:xfrm>
          <a:prstGeom prst="rect">
            <a:avLst/>
          </a:prstGeom>
          <a:solidFill>
            <a:srgbClr val="808000"/>
          </a:solidFill>
          <a:ln w="9525" algn="ctr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1600" dirty="0">
              <a:latin typeface="Calibri" pitchFamily="34" charset="0"/>
            </a:endParaRPr>
          </a:p>
        </p:txBody>
      </p:sp>
      <p:sp>
        <p:nvSpPr>
          <p:cNvPr id="161798" name="Text Box 5"/>
          <p:cNvSpPr txBox="1">
            <a:spLocks noChangeArrowheads="1"/>
          </p:cNvSpPr>
          <p:nvPr/>
        </p:nvSpPr>
        <p:spPr bwMode="auto">
          <a:xfrm>
            <a:off x="605114" y="1676400"/>
            <a:ext cx="157107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Regional 24x7 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support</a:t>
            </a:r>
            <a:endParaRPr lang="en-US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1799" name="Text Box 6"/>
          <p:cNvSpPr txBox="1">
            <a:spLocks noChangeArrowheads="1"/>
          </p:cNvSpPr>
          <p:nvPr/>
        </p:nvSpPr>
        <p:spPr bwMode="auto">
          <a:xfrm>
            <a:off x="809062" y="2971800"/>
            <a:ext cx="2020425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Pay-as-u-go</a:t>
            </a:r>
            <a:r>
              <a:rPr lang="en-US" sz="20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800" b="1" dirty="0">
                <a:solidFill>
                  <a:schemeClr val="bg1"/>
                </a:solidFill>
                <a:latin typeface="Calibri" pitchFamily="34" charset="0"/>
              </a:rPr>
              <a:t>model: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itchFamily="34" charset="0"/>
              </a:rPr>
              <a:t>Low CAPEX,</a:t>
            </a:r>
          </a:p>
          <a:p>
            <a:pPr algn="ctr"/>
            <a:r>
              <a:rPr lang="pt-BR" sz="1600" b="1" dirty="0" err="1">
                <a:solidFill>
                  <a:schemeClr val="bg1"/>
                </a:solidFill>
                <a:latin typeface="Calibri" pitchFamily="34" charset="0"/>
              </a:rPr>
              <a:t>pay</a:t>
            </a:r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 per use </a:t>
            </a:r>
            <a:r>
              <a:rPr lang="pt-BR" sz="1600" b="1" dirty="0" err="1">
                <a:solidFill>
                  <a:schemeClr val="bg1"/>
                </a:solidFill>
                <a:latin typeface="Calibri" pitchFamily="34" charset="0"/>
              </a:rPr>
              <a:t>fee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1800" name="Text Box 7"/>
          <p:cNvSpPr txBox="1">
            <a:spLocks noChangeArrowheads="1"/>
          </p:cNvSpPr>
          <p:nvPr/>
        </p:nvSpPr>
        <p:spPr bwMode="auto">
          <a:xfrm>
            <a:off x="611560" y="4869160"/>
            <a:ext cx="33845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HOSTED servers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with certified data centers around the 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globe                       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(save on CAPEX)</a:t>
            </a:r>
          </a:p>
        </p:txBody>
      </p:sp>
      <p:sp>
        <p:nvSpPr>
          <p:cNvPr id="161801" name="Text Box 8"/>
          <p:cNvSpPr txBox="1">
            <a:spLocks noChangeArrowheads="1"/>
          </p:cNvSpPr>
          <p:nvPr/>
        </p:nvSpPr>
        <p:spPr bwMode="auto">
          <a:xfrm>
            <a:off x="4267200" y="3352800"/>
            <a:ext cx="349726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250+ mobile operators worldwide</a:t>
            </a:r>
          </a:p>
        </p:txBody>
      </p:sp>
      <p:sp>
        <p:nvSpPr>
          <p:cNvPr id="161802" name="Text Box 9"/>
          <p:cNvSpPr txBox="1">
            <a:spLocks noChangeArrowheads="1"/>
          </p:cNvSpPr>
          <p:nvPr/>
        </p:nvSpPr>
        <p:spPr bwMode="auto">
          <a:xfrm>
            <a:off x="4549635" y="5176838"/>
            <a:ext cx="3357843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&gt;10 years experience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in solutions and platforms supply</a:t>
            </a:r>
          </a:p>
        </p:txBody>
      </p:sp>
      <p:sp>
        <p:nvSpPr>
          <p:cNvPr id="161805" name="Text Box 13"/>
          <p:cNvSpPr txBox="1">
            <a:spLocks noChangeArrowheads="1"/>
          </p:cNvSpPr>
          <p:nvPr/>
        </p:nvSpPr>
        <p:spPr bwMode="auto">
          <a:xfrm>
            <a:off x="5753100" y="1452563"/>
            <a:ext cx="29225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+1B Euro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revenue in 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2012</a:t>
            </a:r>
            <a:endParaRPr lang="en-US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1806" name="Text Box 14"/>
          <p:cNvSpPr txBox="1">
            <a:spLocks noChangeArrowheads="1"/>
          </p:cNvSpPr>
          <p:nvPr/>
        </p:nvSpPr>
        <p:spPr bwMode="auto">
          <a:xfrm>
            <a:off x="6248400" y="4495800"/>
            <a:ext cx="259238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1.5 million SIM cards every day</a:t>
            </a:r>
          </a:p>
        </p:txBody>
      </p:sp>
      <p:sp>
        <p:nvSpPr>
          <p:cNvPr id="161807" name="Text Box 15"/>
          <p:cNvSpPr txBox="1">
            <a:spLocks noChangeArrowheads="1"/>
          </p:cNvSpPr>
          <p:nvPr/>
        </p:nvSpPr>
        <p:spPr bwMode="auto">
          <a:xfrm>
            <a:off x="5538788" y="2684463"/>
            <a:ext cx="357028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+6,100 employees </a:t>
            </a:r>
          </a:p>
        </p:txBody>
      </p:sp>
      <p:sp>
        <p:nvSpPr>
          <p:cNvPr id="161808" name="Text Box 16"/>
          <p:cNvSpPr txBox="1">
            <a:spLocks noChangeArrowheads="1"/>
          </p:cNvSpPr>
          <p:nvPr/>
        </p:nvSpPr>
        <p:spPr bwMode="auto">
          <a:xfrm>
            <a:off x="2497026" y="1411288"/>
            <a:ext cx="188776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35 service centers</a:t>
            </a:r>
          </a:p>
        </p:txBody>
      </p:sp>
      <p:sp>
        <p:nvSpPr>
          <p:cNvPr id="161809" name="Text Box 17"/>
          <p:cNvSpPr txBox="1">
            <a:spLocks noChangeArrowheads="1"/>
          </p:cNvSpPr>
          <p:nvPr/>
        </p:nvSpPr>
        <p:spPr bwMode="auto">
          <a:xfrm>
            <a:off x="2411413" y="2222500"/>
            <a:ext cx="316706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560+ people dedicated to innovation across 5 R&amp;D labs</a:t>
            </a:r>
          </a:p>
        </p:txBody>
      </p:sp>
      <p:pic>
        <p:nvPicPr>
          <p:cNvPr id="14338" name="Picture 2" descr="http://ts4.mm.bing.net/th?id=H.4750518365521311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60648"/>
            <a:ext cx="2489076" cy="11306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5365-D291-4071-AA7E-B65BFC3CED97}" type="datetime1">
              <a:rPr lang="en-GB"/>
              <a:pPr/>
              <a:t>15/07/2013</a:t>
            </a:fld>
            <a:endParaRPr lang="fr-FR"/>
          </a:p>
        </p:txBody>
      </p:sp>
      <p:sp>
        <p:nvSpPr>
          <p:cNvPr id="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Oberthur Technologies 2012</a:t>
            </a:r>
          </a:p>
        </p:txBody>
      </p:sp>
      <p:sp>
        <p:nvSpPr>
          <p:cNvPr id="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CB79-D97F-4417-8C9C-942773AC97D0}" type="slidenum">
              <a:rPr lang="fr-FR"/>
              <a:pPr/>
              <a:t>2</a:t>
            </a:fld>
            <a:endParaRPr lang="fr-FR"/>
          </a:p>
        </p:txBody>
      </p:sp>
      <p:graphicFrame>
        <p:nvGraphicFramePr>
          <p:cNvPr id="104450" name="Object 2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53" imgW="360" imgH="360" progId="TCLayout.ActiveDocument.1">
              <p:embed/>
            </p:oleObj>
          </a:graphicData>
        </a:graphic>
      </p:graphicFrame>
      <p:sp>
        <p:nvSpPr>
          <p:cNvPr id="104452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0825" y="5856288"/>
            <a:ext cx="8642350" cy="381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GB" b="1" i="1">
                <a:solidFill>
                  <a:schemeClr val="bg1"/>
                </a:solidFill>
                <a:latin typeface="Calibri" pitchFamily="34" charset="0"/>
              </a:rPr>
              <a:t>A unique positioning to answer the needs of a convergent world</a:t>
            </a:r>
          </a:p>
        </p:txBody>
      </p:sp>
      <p:sp>
        <p:nvSpPr>
          <p:cNvPr id="104453" name="AutoShap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806950" y="1125538"/>
            <a:ext cx="4013200" cy="304800"/>
          </a:xfrm>
          <a:prstGeom prst="roundRect">
            <a:avLst>
              <a:gd name="adj" fmla="val 0"/>
            </a:avLst>
          </a:prstGeom>
          <a:solidFill>
            <a:srgbClr val="C3D4EB"/>
          </a:solidFill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>
                <a:latin typeface="Calibri" pitchFamily="34" charset="0"/>
              </a:rPr>
              <a:t>Main end-markets</a:t>
            </a:r>
          </a:p>
        </p:txBody>
      </p:sp>
      <p:sp>
        <p:nvSpPr>
          <p:cNvPr id="104454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1603375"/>
            <a:ext cx="4114800" cy="434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54000"/>
          <a:lstStyle/>
          <a:p>
            <a:pPr marL="342900" indent="-34290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200" b="1" dirty="0">
                <a:latin typeface="Calibri" pitchFamily="34" charset="0"/>
              </a:rPr>
              <a:t>Leading player in digital security serving the Telecom, Payment, Identity, Transport and Digital TV markets </a:t>
            </a:r>
          </a:p>
          <a:p>
            <a:pPr marL="342900" indent="-342900" eaLnBrk="0" hangingPunct="0">
              <a:spcBef>
                <a:spcPct val="7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200" b="1" dirty="0">
                <a:latin typeface="Calibri" pitchFamily="34" charset="0"/>
              </a:rPr>
              <a:t>Offering extending along the full length of the digital security value chain</a:t>
            </a:r>
            <a:r>
              <a:rPr lang="en-GB" sz="1200" dirty="0">
                <a:latin typeface="Calibri" pitchFamily="34" charset="0"/>
              </a:rPr>
              <a:t> 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>
                <a:latin typeface="Calibri" pitchFamily="34" charset="0"/>
              </a:rPr>
              <a:t>Development of embedded secure software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>
                <a:latin typeface="Calibri" pitchFamily="34" charset="0"/>
              </a:rPr>
              <a:t>Manufacturing, personalization and issuance of secure devices and identity documents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>
                <a:latin typeface="Calibri" pitchFamily="34" charset="0"/>
              </a:rPr>
              <a:t>Development of associated server based solutions operated by clients in-house or in managed services</a:t>
            </a:r>
          </a:p>
          <a:p>
            <a:pPr marL="342900" indent="-342900" eaLnBrk="0" hangingPunct="0">
              <a:spcBef>
                <a:spcPct val="7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200" b="1" dirty="0">
                <a:latin typeface="Calibri" pitchFamily="34" charset="0"/>
              </a:rPr>
              <a:t>Unique industry positioning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 smtClean="0">
                <a:latin typeface="Calibri" pitchFamily="34" charset="0"/>
              </a:rPr>
              <a:t>Trusted by 250 mobile operators, 10 years of experience in Over-The-Air (OTA) </a:t>
            </a:r>
            <a:r>
              <a:rPr lang="en-GB" sz="1100" dirty="0" smtClean="0">
                <a:latin typeface="Calibri" pitchFamily="34" charset="0"/>
              </a:rPr>
              <a:t>platform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 smtClean="0">
                <a:latin typeface="Calibri" pitchFamily="34" charset="0"/>
              </a:rPr>
              <a:t>Supplier </a:t>
            </a:r>
            <a:r>
              <a:rPr lang="en-GB" sz="1100" dirty="0">
                <a:latin typeface="Calibri" pitchFamily="34" charset="0"/>
              </a:rPr>
              <a:t>to 5,000 banks, 20 years of experience in personalisation services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 smtClean="0">
                <a:latin typeface="Calibri" pitchFamily="34" charset="0"/>
              </a:rPr>
              <a:t>Long </a:t>
            </a:r>
            <a:r>
              <a:rPr lang="en-GB" sz="1100" dirty="0">
                <a:latin typeface="Calibri" pitchFamily="34" charset="0"/>
              </a:rPr>
              <a:t>term partner of a large number of governments</a:t>
            </a:r>
          </a:p>
          <a:p>
            <a:pPr marL="342900" indent="-342900" eaLnBrk="0" hangingPunct="0">
              <a:spcBef>
                <a:spcPct val="7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200" b="1" dirty="0">
                <a:latin typeface="Calibri" pitchFamily="34" charset="0"/>
              </a:rPr>
              <a:t>Worldwide presence with a true global reach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>
                <a:latin typeface="Calibri" pitchFamily="34" charset="0"/>
              </a:rPr>
              <a:t>Secure devices and documents delivered in 140 countries</a:t>
            </a: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>
                <a:latin typeface="Calibri" pitchFamily="34" charset="0"/>
              </a:rPr>
              <a:t>50+ sales offices and 30+ services </a:t>
            </a:r>
            <a:r>
              <a:rPr lang="en-GB" sz="1100" dirty="0" err="1">
                <a:latin typeface="Calibri" pitchFamily="34" charset="0"/>
              </a:rPr>
              <a:t>centers</a:t>
            </a:r>
            <a:endParaRPr lang="en-GB" sz="1100" dirty="0">
              <a:latin typeface="Calibri" pitchFamily="34" charset="0"/>
            </a:endParaRPr>
          </a:p>
          <a:p>
            <a:pPr marL="742950" lvl="1" indent="-285750" eaLnBrk="0" hangingPunct="0">
              <a:spcBef>
                <a:spcPct val="25000"/>
              </a:spcBef>
              <a:buClr>
                <a:srgbClr val="A69857"/>
              </a:buClr>
              <a:buSzPct val="125000"/>
              <a:buFontTx/>
              <a:buChar char="•"/>
            </a:pPr>
            <a:r>
              <a:rPr lang="en-GB" sz="1100" dirty="0">
                <a:latin typeface="Calibri" pitchFamily="34" charset="0"/>
              </a:rPr>
              <a:t>R&amp;D </a:t>
            </a:r>
            <a:r>
              <a:rPr lang="en-GB" sz="1100" dirty="0" err="1">
                <a:latin typeface="Calibri" pitchFamily="34" charset="0"/>
              </a:rPr>
              <a:t>centers</a:t>
            </a:r>
            <a:r>
              <a:rPr lang="en-GB" sz="1100" dirty="0">
                <a:latin typeface="Calibri" pitchFamily="34" charset="0"/>
              </a:rPr>
              <a:t> in 5 countries with over 560 engineers</a:t>
            </a:r>
          </a:p>
        </p:txBody>
      </p:sp>
      <p:sp>
        <p:nvSpPr>
          <p:cNvPr id="104455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50825" y="1130300"/>
            <a:ext cx="4114800" cy="304800"/>
          </a:xfrm>
          <a:prstGeom prst="roundRect">
            <a:avLst>
              <a:gd name="adj" fmla="val 0"/>
            </a:avLst>
          </a:prstGeom>
          <a:solidFill>
            <a:srgbClr val="C3D4EB"/>
          </a:solidFill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>
                <a:latin typeface="Calibri" pitchFamily="34" charset="0"/>
              </a:rPr>
              <a:t>Oberthur Technologies at a glance</a:t>
            </a:r>
          </a:p>
        </p:txBody>
      </p:sp>
      <p:sp>
        <p:nvSpPr>
          <p:cNvPr id="104456" name="AutoShape 8"/>
          <p:cNvSpPr>
            <a:spLocks noChangeAspect="1" noChangeArrowheads="1"/>
          </p:cNvSpPr>
          <p:nvPr>
            <p:custDataLst>
              <p:tags r:id="rId6"/>
            </p:custDataLst>
          </p:nvPr>
        </p:nvSpPr>
        <p:spPr bwMode="auto">
          <a:xfrm>
            <a:off x="5280025" y="2827338"/>
            <a:ext cx="2916238" cy="2706687"/>
          </a:xfrm>
          <a:custGeom>
            <a:avLst/>
            <a:gdLst>
              <a:gd name="G0" fmla="+- 1414 0 0"/>
              <a:gd name="G1" fmla="+- 21600 0 1414"/>
              <a:gd name="G2" fmla="+- 21600 0 14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414" y="10800"/>
                </a:moveTo>
                <a:cubicBezTo>
                  <a:pt x="1414" y="15984"/>
                  <a:pt x="5616" y="20186"/>
                  <a:pt x="10800" y="20186"/>
                </a:cubicBezTo>
                <a:cubicBezTo>
                  <a:pt x="15984" y="20186"/>
                  <a:pt x="20186" y="15984"/>
                  <a:pt x="20186" y="10800"/>
                </a:cubicBezTo>
                <a:cubicBezTo>
                  <a:pt x="20186" y="5616"/>
                  <a:pt x="15984" y="1414"/>
                  <a:pt x="10800" y="1414"/>
                </a:cubicBezTo>
                <a:cubicBezTo>
                  <a:pt x="5616" y="1414"/>
                  <a:pt x="1414" y="5616"/>
                  <a:pt x="1414" y="10800"/>
                </a:cubicBezTo>
                <a:close/>
              </a:path>
            </a:pathLst>
          </a:custGeom>
          <a:solidFill>
            <a:schemeClr val="folHlink"/>
          </a:solidFill>
          <a:ln w="6350">
            <a:noFill/>
            <a:round/>
            <a:headEnd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 eaLnBrk="0" hangingPunct="0">
              <a:spcBef>
                <a:spcPct val="50000"/>
              </a:spcBef>
            </a:pPr>
            <a:endParaRPr lang="en-GB" sz="1000"/>
          </a:p>
        </p:txBody>
      </p:sp>
      <p:grpSp>
        <p:nvGrpSpPr>
          <p:cNvPr id="2" name="Group 9"/>
          <p:cNvGrpSpPr>
            <a:grpSpLocks noChangeAspect="1"/>
          </p:cNvGrpSpPr>
          <p:nvPr>
            <p:custDataLst>
              <p:tags r:id="rId7"/>
            </p:custDataLst>
          </p:nvPr>
        </p:nvGrpSpPr>
        <p:grpSpPr bwMode="auto">
          <a:xfrm>
            <a:off x="7566025" y="3081338"/>
            <a:ext cx="676275" cy="706437"/>
            <a:chOff x="2690" y="528"/>
            <a:chExt cx="576" cy="576"/>
          </a:xfrm>
        </p:grpSpPr>
        <p:sp>
          <p:nvSpPr>
            <p:cNvPr id="104458" name="AutoShape 10"/>
            <p:cNvSpPr>
              <a:spLocks noChangeAspect="1" noChangeArrowheads="1"/>
            </p:cNvSpPr>
            <p:nvPr/>
          </p:nvSpPr>
          <p:spPr bwMode="auto">
            <a:xfrm>
              <a:off x="2690" y="528"/>
              <a:ext cx="576" cy="576"/>
            </a:xfrm>
            <a:custGeom>
              <a:avLst/>
              <a:gdLst>
                <a:gd name="G0" fmla="+- 2363 0 0"/>
                <a:gd name="G1" fmla="+- 21600 0 2363"/>
                <a:gd name="G2" fmla="+- 21600 0 236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363" y="10800"/>
                  </a:moveTo>
                  <a:cubicBezTo>
                    <a:pt x="2363" y="15460"/>
                    <a:pt x="6140" y="19237"/>
                    <a:pt x="10800" y="19237"/>
                  </a:cubicBezTo>
                  <a:cubicBezTo>
                    <a:pt x="15460" y="19237"/>
                    <a:pt x="19237" y="15460"/>
                    <a:pt x="19237" y="10800"/>
                  </a:cubicBezTo>
                  <a:cubicBezTo>
                    <a:pt x="19237" y="6140"/>
                    <a:pt x="15460" y="2363"/>
                    <a:pt x="10800" y="2363"/>
                  </a:cubicBezTo>
                  <a:cubicBezTo>
                    <a:pt x="6140" y="2363"/>
                    <a:pt x="2363" y="6140"/>
                    <a:pt x="2363" y="10800"/>
                  </a:cubicBezTo>
                  <a:close/>
                </a:path>
              </a:pathLst>
            </a:custGeom>
            <a:solidFill>
              <a:srgbClr val="6699FF"/>
            </a:solidFill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104459" name="Oval 11"/>
            <p:cNvSpPr>
              <a:spLocks noChangeAspect="1" noChangeArrowheads="1"/>
            </p:cNvSpPr>
            <p:nvPr/>
          </p:nvSpPr>
          <p:spPr bwMode="auto">
            <a:xfrm>
              <a:off x="2757" y="594"/>
              <a:ext cx="442" cy="444"/>
            </a:xfrm>
            <a:prstGeom prst="ellipse">
              <a:avLst/>
            </a:prstGeom>
            <a:solidFill>
              <a:schemeClr val="bg1"/>
            </a:solidFill>
            <a:ln w="6350">
              <a:noFill/>
              <a:round/>
              <a:headEnd/>
              <a:tailEnd type="none" w="sm" len="sm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4460" name="Rectangle 12"/>
          <p:cNvSpPr>
            <a:spLocks noChangeAspect="1" noChangeArrowheads="1"/>
          </p:cNvSpPr>
          <p:nvPr>
            <p:custDataLst>
              <p:tags r:id="rId8"/>
            </p:custDataLst>
          </p:nvPr>
        </p:nvSpPr>
        <p:spPr bwMode="auto">
          <a:xfrm>
            <a:off x="5005388" y="2209800"/>
            <a:ext cx="3379787" cy="3465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1600" b="1">
              <a:solidFill>
                <a:srgbClr val="F50909"/>
              </a:solidFill>
            </a:endParaRPr>
          </a:p>
        </p:txBody>
      </p:sp>
      <p:sp>
        <p:nvSpPr>
          <p:cNvPr id="104461" name="Text Box 13"/>
          <p:cNvSpPr txBox="1">
            <a:spLocks noChangeAspect="1" noChangeArrowheads="1"/>
          </p:cNvSpPr>
          <p:nvPr>
            <p:custDataLst>
              <p:tags r:id="rId9"/>
            </p:custDataLst>
          </p:nvPr>
        </p:nvSpPr>
        <p:spPr bwMode="auto">
          <a:xfrm>
            <a:off x="6927850" y="5595938"/>
            <a:ext cx="700088" cy="195262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TRANSPORT</a:t>
            </a:r>
          </a:p>
        </p:txBody>
      </p:sp>
      <p:sp>
        <p:nvSpPr>
          <p:cNvPr id="104462" name="AutoShape 14"/>
          <p:cNvSpPr>
            <a:spLocks noChangeAspect="1" noChangeArrowheads="1"/>
          </p:cNvSpPr>
          <p:nvPr>
            <p:custDataLst>
              <p:tags r:id="rId10"/>
            </p:custDataLst>
          </p:nvPr>
        </p:nvSpPr>
        <p:spPr bwMode="auto">
          <a:xfrm>
            <a:off x="6797675" y="3941763"/>
            <a:ext cx="73025" cy="288925"/>
          </a:xfrm>
          <a:custGeom>
            <a:avLst/>
            <a:gdLst>
              <a:gd name="G0" fmla="+- 5203 0 0"/>
              <a:gd name="G1" fmla="+- 21600 0 5203"/>
              <a:gd name="G2" fmla="+- 21600 0 520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203" y="10800"/>
                </a:moveTo>
                <a:cubicBezTo>
                  <a:pt x="5203" y="13891"/>
                  <a:pt x="7709" y="16397"/>
                  <a:pt x="10800" y="16397"/>
                </a:cubicBezTo>
                <a:cubicBezTo>
                  <a:pt x="13891" y="16397"/>
                  <a:pt x="16397" y="13891"/>
                  <a:pt x="16397" y="10800"/>
                </a:cubicBezTo>
                <a:cubicBezTo>
                  <a:pt x="16397" y="7709"/>
                  <a:pt x="13891" y="5203"/>
                  <a:pt x="10800" y="5203"/>
                </a:cubicBezTo>
                <a:cubicBezTo>
                  <a:pt x="7709" y="5203"/>
                  <a:pt x="5203" y="7709"/>
                  <a:pt x="5203" y="10800"/>
                </a:cubicBezTo>
                <a:close/>
              </a:path>
            </a:pathLst>
          </a:custGeom>
          <a:solidFill>
            <a:schemeClr val="bg1"/>
          </a:solidFill>
          <a:ln w="6350">
            <a:noFill/>
            <a:round/>
            <a:headEnd/>
            <a:tailEnd type="none" w="sm" len="sm"/>
          </a:ln>
          <a:effectLst/>
        </p:spPr>
        <p:txBody>
          <a:bodyPr wrap="none" lIns="36000" tIns="36000" rIns="36000" bIns="3600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GB" sz="1000"/>
          </a:p>
        </p:txBody>
      </p:sp>
      <p:sp>
        <p:nvSpPr>
          <p:cNvPr id="104463" name="Oval 15"/>
          <p:cNvSpPr>
            <a:spLocks noChangeAspect="1" noChangeArrowheads="1"/>
          </p:cNvSpPr>
          <p:nvPr>
            <p:custDataLst>
              <p:tags r:id="rId11"/>
            </p:custDataLst>
          </p:nvPr>
        </p:nvSpPr>
        <p:spPr bwMode="auto">
          <a:xfrm>
            <a:off x="6372225" y="3654425"/>
            <a:ext cx="731838" cy="723900"/>
          </a:xfrm>
          <a:prstGeom prst="ellipse">
            <a:avLst/>
          </a:prstGeom>
          <a:noFill/>
          <a:ln w="19050">
            <a:solidFill>
              <a:srgbClr val="6699FF"/>
            </a:solidFill>
            <a:round/>
            <a:headEnd/>
            <a:tailEnd type="none" w="sm" len="sm"/>
          </a:ln>
          <a:effectLst/>
        </p:spPr>
        <p:txBody>
          <a:bodyPr lIns="36000" tIns="36000" rIns="36000" bIns="36000" anchor="ctr"/>
          <a:lstStyle/>
          <a:p>
            <a:pPr algn="ctr" eaLnBrk="0" hangingPunct="0">
              <a:spcBef>
                <a:spcPct val="50000"/>
              </a:spcBef>
            </a:pPr>
            <a:endParaRPr lang="en-GB" sz="1000"/>
          </a:p>
        </p:txBody>
      </p:sp>
      <p:grpSp>
        <p:nvGrpSpPr>
          <p:cNvPr id="3" name="Group 16"/>
          <p:cNvGrpSpPr>
            <a:grpSpLocks noChangeAspect="1"/>
          </p:cNvGrpSpPr>
          <p:nvPr>
            <p:custDataLst>
              <p:tags r:id="rId12"/>
            </p:custDataLst>
          </p:nvPr>
        </p:nvGrpSpPr>
        <p:grpSpPr bwMode="auto">
          <a:xfrm>
            <a:off x="6397625" y="2573338"/>
            <a:ext cx="679450" cy="706437"/>
            <a:chOff x="2690" y="528"/>
            <a:chExt cx="576" cy="576"/>
          </a:xfrm>
        </p:grpSpPr>
        <p:sp>
          <p:nvSpPr>
            <p:cNvPr id="104465" name="AutoShape 17"/>
            <p:cNvSpPr>
              <a:spLocks noChangeAspect="1" noChangeArrowheads="1"/>
            </p:cNvSpPr>
            <p:nvPr/>
          </p:nvSpPr>
          <p:spPr bwMode="auto">
            <a:xfrm>
              <a:off x="2690" y="528"/>
              <a:ext cx="576" cy="576"/>
            </a:xfrm>
            <a:custGeom>
              <a:avLst/>
              <a:gdLst>
                <a:gd name="G0" fmla="+- 2363 0 0"/>
                <a:gd name="G1" fmla="+- 21600 0 2363"/>
                <a:gd name="G2" fmla="+- 21600 0 236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363" y="10800"/>
                  </a:moveTo>
                  <a:cubicBezTo>
                    <a:pt x="2363" y="15460"/>
                    <a:pt x="6140" y="19237"/>
                    <a:pt x="10800" y="19237"/>
                  </a:cubicBezTo>
                  <a:cubicBezTo>
                    <a:pt x="15460" y="19237"/>
                    <a:pt x="19237" y="15460"/>
                    <a:pt x="19237" y="10800"/>
                  </a:cubicBezTo>
                  <a:cubicBezTo>
                    <a:pt x="19237" y="6140"/>
                    <a:pt x="15460" y="2363"/>
                    <a:pt x="10800" y="2363"/>
                  </a:cubicBezTo>
                  <a:cubicBezTo>
                    <a:pt x="6140" y="2363"/>
                    <a:pt x="2363" y="6140"/>
                    <a:pt x="2363" y="10800"/>
                  </a:cubicBezTo>
                  <a:close/>
                </a:path>
              </a:pathLst>
            </a:custGeom>
            <a:solidFill>
              <a:srgbClr val="6699FF"/>
            </a:solidFill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104466" name="Oval 18"/>
            <p:cNvSpPr>
              <a:spLocks noChangeAspect="1" noChangeArrowheads="1"/>
            </p:cNvSpPr>
            <p:nvPr/>
          </p:nvSpPr>
          <p:spPr bwMode="auto">
            <a:xfrm>
              <a:off x="2757" y="594"/>
              <a:ext cx="442" cy="444"/>
            </a:xfrm>
            <a:prstGeom prst="ellipse">
              <a:avLst/>
            </a:prstGeom>
            <a:solidFill>
              <a:schemeClr val="bg1"/>
            </a:solidFill>
            <a:ln w="6350">
              <a:noFill/>
              <a:round/>
              <a:headEnd/>
              <a:tailEnd type="none" w="sm" len="sm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 noChangeAspect="1"/>
          </p:cNvGrpSpPr>
          <p:nvPr>
            <p:custDataLst>
              <p:tags r:id="rId13"/>
            </p:custDataLst>
          </p:nvPr>
        </p:nvGrpSpPr>
        <p:grpSpPr bwMode="auto">
          <a:xfrm>
            <a:off x="7412038" y="4486275"/>
            <a:ext cx="677862" cy="708025"/>
            <a:chOff x="2690" y="528"/>
            <a:chExt cx="576" cy="576"/>
          </a:xfrm>
        </p:grpSpPr>
        <p:sp>
          <p:nvSpPr>
            <p:cNvPr id="104468" name="AutoShape 20"/>
            <p:cNvSpPr>
              <a:spLocks noChangeAspect="1" noChangeArrowheads="1"/>
            </p:cNvSpPr>
            <p:nvPr/>
          </p:nvSpPr>
          <p:spPr bwMode="auto">
            <a:xfrm>
              <a:off x="2690" y="528"/>
              <a:ext cx="576" cy="576"/>
            </a:xfrm>
            <a:custGeom>
              <a:avLst/>
              <a:gdLst>
                <a:gd name="G0" fmla="+- 2363 0 0"/>
                <a:gd name="G1" fmla="+- 21600 0 2363"/>
                <a:gd name="G2" fmla="+- 21600 0 236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363" y="10800"/>
                  </a:moveTo>
                  <a:cubicBezTo>
                    <a:pt x="2363" y="15460"/>
                    <a:pt x="6140" y="19237"/>
                    <a:pt x="10800" y="19237"/>
                  </a:cubicBezTo>
                  <a:cubicBezTo>
                    <a:pt x="15460" y="19237"/>
                    <a:pt x="19237" y="15460"/>
                    <a:pt x="19237" y="10800"/>
                  </a:cubicBezTo>
                  <a:cubicBezTo>
                    <a:pt x="19237" y="6140"/>
                    <a:pt x="15460" y="2363"/>
                    <a:pt x="10800" y="2363"/>
                  </a:cubicBezTo>
                  <a:cubicBezTo>
                    <a:pt x="6140" y="2363"/>
                    <a:pt x="2363" y="6140"/>
                    <a:pt x="2363" y="10800"/>
                  </a:cubicBezTo>
                  <a:close/>
                </a:path>
              </a:pathLst>
            </a:custGeom>
            <a:solidFill>
              <a:srgbClr val="6699FF"/>
            </a:solidFill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104469" name="Oval 21"/>
            <p:cNvSpPr>
              <a:spLocks noChangeAspect="1" noChangeArrowheads="1"/>
            </p:cNvSpPr>
            <p:nvPr/>
          </p:nvSpPr>
          <p:spPr bwMode="auto">
            <a:xfrm>
              <a:off x="2757" y="594"/>
              <a:ext cx="442" cy="444"/>
            </a:xfrm>
            <a:prstGeom prst="ellipse">
              <a:avLst/>
            </a:prstGeom>
            <a:solidFill>
              <a:schemeClr val="bg1"/>
            </a:solidFill>
            <a:ln w="6350">
              <a:noFill/>
              <a:round/>
              <a:headEnd/>
              <a:tailEnd type="none" w="sm" len="sm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 noChangeAspect="1"/>
          </p:cNvGrpSpPr>
          <p:nvPr>
            <p:custDataLst>
              <p:tags r:id="rId14"/>
            </p:custDataLst>
          </p:nvPr>
        </p:nvGrpSpPr>
        <p:grpSpPr bwMode="auto">
          <a:xfrm>
            <a:off x="5205413" y="4486275"/>
            <a:ext cx="677862" cy="708025"/>
            <a:chOff x="2690" y="528"/>
            <a:chExt cx="576" cy="576"/>
          </a:xfrm>
        </p:grpSpPr>
        <p:sp>
          <p:nvSpPr>
            <p:cNvPr id="104471" name="AutoShape 23"/>
            <p:cNvSpPr>
              <a:spLocks noChangeAspect="1" noChangeArrowheads="1"/>
            </p:cNvSpPr>
            <p:nvPr/>
          </p:nvSpPr>
          <p:spPr bwMode="auto">
            <a:xfrm>
              <a:off x="2690" y="528"/>
              <a:ext cx="576" cy="576"/>
            </a:xfrm>
            <a:custGeom>
              <a:avLst/>
              <a:gdLst>
                <a:gd name="G0" fmla="+- 2363 0 0"/>
                <a:gd name="G1" fmla="+- 21600 0 2363"/>
                <a:gd name="G2" fmla="+- 21600 0 236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363" y="10800"/>
                  </a:moveTo>
                  <a:cubicBezTo>
                    <a:pt x="2363" y="15460"/>
                    <a:pt x="6140" y="19237"/>
                    <a:pt x="10800" y="19237"/>
                  </a:cubicBezTo>
                  <a:cubicBezTo>
                    <a:pt x="15460" y="19237"/>
                    <a:pt x="19237" y="15460"/>
                    <a:pt x="19237" y="10800"/>
                  </a:cubicBezTo>
                  <a:cubicBezTo>
                    <a:pt x="19237" y="6140"/>
                    <a:pt x="15460" y="2363"/>
                    <a:pt x="10800" y="2363"/>
                  </a:cubicBezTo>
                  <a:cubicBezTo>
                    <a:pt x="6140" y="2363"/>
                    <a:pt x="2363" y="6140"/>
                    <a:pt x="2363" y="10800"/>
                  </a:cubicBezTo>
                  <a:close/>
                </a:path>
              </a:pathLst>
            </a:custGeom>
            <a:solidFill>
              <a:srgbClr val="6699FF"/>
            </a:solidFill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104472" name="Oval 24"/>
            <p:cNvSpPr>
              <a:spLocks noChangeAspect="1" noChangeArrowheads="1"/>
            </p:cNvSpPr>
            <p:nvPr/>
          </p:nvSpPr>
          <p:spPr bwMode="auto">
            <a:xfrm>
              <a:off x="2757" y="594"/>
              <a:ext cx="442" cy="444"/>
            </a:xfrm>
            <a:prstGeom prst="ellipse">
              <a:avLst/>
            </a:prstGeom>
            <a:solidFill>
              <a:schemeClr val="bg1"/>
            </a:solidFill>
            <a:ln w="6350">
              <a:noFill/>
              <a:round/>
              <a:headEnd/>
              <a:tailEnd type="none" w="sm" len="sm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25"/>
          <p:cNvGrpSpPr>
            <a:grpSpLocks noChangeAspect="1"/>
          </p:cNvGrpSpPr>
          <p:nvPr>
            <p:custDataLst>
              <p:tags r:id="rId15"/>
            </p:custDataLst>
          </p:nvPr>
        </p:nvGrpSpPr>
        <p:grpSpPr bwMode="auto">
          <a:xfrm>
            <a:off x="5118100" y="3081338"/>
            <a:ext cx="679450" cy="704850"/>
            <a:chOff x="2690" y="528"/>
            <a:chExt cx="576" cy="576"/>
          </a:xfrm>
        </p:grpSpPr>
        <p:sp>
          <p:nvSpPr>
            <p:cNvPr id="104474" name="AutoShape 26"/>
            <p:cNvSpPr>
              <a:spLocks noChangeAspect="1" noChangeArrowheads="1"/>
            </p:cNvSpPr>
            <p:nvPr/>
          </p:nvSpPr>
          <p:spPr bwMode="auto">
            <a:xfrm>
              <a:off x="2690" y="528"/>
              <a:ext cx="576" cy="576"/>
            </a:xfrm>
            <a:custGeom>
              <a:avLst/>
              <a:gdLst>
                <a:gd name="G0" fmla="+- 2363 0 0"/>
                <a:gd name="G1" fmla="+- 21600 0 2363"/>
                <a:gd name="G2" fmla="+- 21600 0 236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363" y="10800"/>
                  </a:moveTo>
                  <a:cubicBezTo>
                    <a:pt x="2363" y="15460"/>
                    <a:pt x="6140" y="19237"/>
                    <a:pt x="10800" y="19237"/>
                  </a:cubicBezTo>
                  <a:cubicBezTo>
                    <a:pt x="15460" y="19237"/>
                    <a:pt x="19237" y="15460"/>
                    <a:pt x="19237" y="10800"/>
                  </a:cubicBezTo>
                  <a:cubicBezTo>
                    <a:pt x="19237" y="6140"/>
                    <a:pt x="15460" y="2363"/>
                    <a:pt x="10800" y="2363"/>
                  </a:cubicBezTo>
                  <a:cubicBezTo>
                    <a:pt x="6140" y="2363"/>
                    <a:pt x="2363" y="6140"/>
                    <a:pt x="2363" y="10800"/>
                  </a:cubicBezTo>
                  <a:close/>
                </a:path>
              </a:pathLst>
            </a:custGeom>
            <a:solidFill>
              <a:srgbClr val="6699FF"/>
            </a:solidFill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104475" name="Oval 27"/>
            <p:cNvSpPr>
              <a:spLocks noChangeAspect="1" noChangeArrowheads="1"/>
            </p:cNvSpPr>
            <p:nvPr/>
          </p:nvSpPr>
          <p:spPr bwMode="auto">
            <a:xfrm>
              <a:off x="2757" y="594"/>
              <a:ext cx="442" cy="444"/>
            </a:xfrm>
            <a:prstGeom prst="ellipse">
              <a:avLst/>
            </a:prstGeom>
            <a:solidFill>
              <a:schemeClr val="bg1"/>
            </a:solidFill>
            <a:ln w="6350">
              <a:noFill/>
              <a:round/>
              <a:headEnd/>
              <a:tailEnd type="none" w="sm" len="sm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104476" name="Picture 28" descr="Vitale2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54" cstate="print"/>
          <a:srcRect/>
          <a:stretch>
            <a:fillRect/>
          </a:stretch>
        </p:blipFill>
        <p:spPr bwMode="auto">
          <a:xfrm>
            <a:off x="5340350" y="4695825"/>
            <a:ext cx="411163" cy="288925"/>
          </a:xfrm>
          <a:prstGeom prst="rect">
            <a:avLst/>
          </a:prstGeom>
          <a:noFill/>
        </p:spPr>
      </p:pic>
      <p:pic>
        <p:nvPicPr>
          <p:cNvPr id="104477" name="Picture 29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55" cstate="print"/>
          <a:srcRect/>
          <a:stretch>
            <a:fillRect/>
          </a:stretch>
        </p:blipFill>
        <p:spPr bwMode="auto">
          <a:xfrm>
            <a:off x="5335588" y="3222625"/>
            <a:ext cx="276225" cy="417513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</p:pic>
      <p:sp>
        <p:nvSpPr>
          <p:cNvPr id="104478" name="Text Box 30"/>
          <p:cNvSpPr txBox="1"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6934200" y="2632075"/>
            <a:ext cx="1295400" cy="195263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COMMUNICATION</a:t>
            </a:r>
          </a:p>
        </p:txBody>
      </p:sp>
      <p:sp>
        <p:nvSpPr>
          <p:cNvPr id="104479" name="Text Box 31"/>
          <p:cNvSpPr txBox="1"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8194675" y="3089275"/>
            <a:ext cx="565150" cy="195263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PAYMENT</a:t>
            </a:r>
          </a:p>
        </p:txBody>
      </p:sp>
      <p:sp>
        <p:nvSpPr>
          <p:cNvPr id="104480" name="Text Box 32"/>
          <p:cNvSpPr txBox="1">
            <a:spLocks noChangeAspect="1" noChangeArrowheads="1"/>
          </p:cNvSpPr>
          <p:nvPr>
            <p:custDataLst>
              <p:tags r:id="rId20"/>
            </p:custDataLst>
          </p:nvPr>
        </p:nvSpPr>
        <p:spPr bwMode="auto">
          <a:xfrm>
            <a:off x="7775575" y="5213350"/>
            <a:ext cx="628650" cy="195263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DIGITAL TV</a:t>
            </a:r>
          </a:p>
        </p:txBody>
      </p:sp>
      <p:sp>
        <p:nvSpPr>
          <p:cNvPr id="104481" name="Text Box 33"/>
          <p:cNvSpPr txBox="1">
            <a:spLocks noChangeAspect="1" noChangeArrowheads="1"/>
          </p:cNvSpPr>
          <p:nvPr>
            <p:custDataLst>
              <p:tags r:id="rId21"/>
            </p:custDataLst>
          </p:nvPr>
        </p:nvSpPr>
        <p:spPr bwMode="auto">
          <a:xfrm>
            <a:off x="5145088" y="5241925"/>
            <a:ext cx="757237" cy="195263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HEALTHCARE</a:t>
            </a:r>
          </a:p>
        </p:txBody>
      </p:sp>
      <p:sp>
        <p:nvSpPr>
          <p:cNvPr id="104482" name="Text Box 34"/>
          <p:cNvSpPr txBox="1">
            <a:spLocks noChangeAspect="1" noChangeArrowheads="1"/>
          </p:cNvSpPr>
          <p:nvPr>
            <p:custDataLst>
              <p:tags r:id="rId22"/>
            </p:custDataLst>
          </p:nvPr>
        </p:nvSpPr>
        <p:spPr bwMode="auto">
          <a:xfrm>
            <a:off x="5072063" y="2911475"/>
            <a:ext cx="536575" cy="195263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IDENTITY</a:t>
            </a:r>
          </a:p>
        </p:txBody>
      </p:sp>
      <p:pic>
        <p:nvPicPr>
          <p:cNvPr id="104483" name="Picture 35" descr="CosmoFly08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56" cstate="print"/>
          <a:srcRect/>
          <a:stretch>
            <a:fillRect/>
          </a:stretch>
        </p:blipFill>
        <p:spPr bwMode="auto">
          <a:xfrm>
            <a:off x="6497638" y="3800475"/>
            <a:ext cx="276225" cy="168275"/>
          </a:xfrm>
          <a:prstGeom prst="rect">
            <a:avLst/>
          </a:prstGeom>
          <a:noFill/>
        </p:spPr>
      </p:pic>
      <p:pic>
        <p:nvPicPr>
          <p:cNvPr id="104484" name="Picture 36" descr="TELSIM1"/>
          <p:cNvPicPr>
            <a:picLocks noChangeAspect="1" noChangeArrowheads="1"/>
          </p:cNvPicPr>
          <p:nvPr>
            <p:custDataLst>
              <p:tags r:id="rId24"/>
            </p:custDataLst>
          </p:nvPr>
        </p:nvPicPr>
        <p:blipFill>
          <a:blip r:embed="rId57" cstate="print"/>
          <a:srcRect/>
          <a:stretch>
            <a:fillRect/>
          </a:stretch>
        </p:blipFill>
        <p:spPr bwMode="auto">
          <a:xfrm>
            <a:off x="6694488" y="3668713"/>
            <a:ext cx="363537" cy="352425"/>
          </a:xfrm>
          <a:prstGeom prst="rect">
            <a:avLst/>
          </a:prstGeom>
          <a:noFill/>
        </p:spPr>
      </p:pic>
      <p:pic>
        <p:nvPicPr>
          <p:cNvPr id="104485" name="Picture 37" descr="ptSIMcarte"/>
          <p:cNvPicPr>
            <a:picLocks noChangeAspect="1" noChangeArrowheads="1"/>
          </p:cNvPicPr>
          <p:nvPr>
            <p:custDataLst>
              <p:tags r:id="rId25"/>
            </p:custDataLst>
          </p:nvPr>
        </p:nvPicPr>
        <p:blipFill>
          <a:blip r:embed="rId58" cstate="print"/>
          <a:srcRect/>
          <a:stretch>
            <a:fillRect/>
          </a:stretch>
        </p:blipFill>
        <p:spPr bwMode="auto">
          <a:xfrm>
            <a:off x="6711950" y="3997325"/>
            <a:ext cx="395288" cy="173038"/>
          </a:xfrm>
          <a:prstGeom prst="rect">
            <a:avLst/>
          </a:prstGeom>
          <a:noFill/>
        </p:spPr>
      </p:pic>
      <p:pic>
        <p:nvPicPr>
          <p:cNvPr id="104486" name="Picture 38" descr="ezToken_Oberthur_noshadow"/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>
          <a:blip r:embed="rId59" cstate="print"/>
          <a:srcRect/>
          <a:stretch>
            <a:fillRect/>
          </a:stretch>
        </p:blipFill>
        <p:spPr bwMode="auto">
          <a:xfrm>
            <a:off x="6615113" y="4171950"/>
            <a:ext cx="349250" cy="152400"/>
          </a:xfrm>
          <a:prstGeom prst="rect">
            <a:avLst/>
          </a:prstGeom>
          <a:noFill/>
        </p:spPr>
      </p:pic>
      <p:pic>
        <p:nvPicPr>
          <p:cNvPr id="104487" name="Picture 39" descr="microsd-oberthur1"/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>
          <a:blip r:embed="rId60" cstate="print"/>
          <a:srcRect/>
          <a:stretch>
            <a:fillRect/>
          </a:stretch>
        </p:blipFill>
        <p:spPr bwMode="auto">
          <a:xfrm>
            <a:off x="6448425" y="3998913"/>
            <a:ext cx="263525" cy="190500"/>
          </a:xfrm>
          <a:prstGeom prst="rect">
            <a:avLst/>
          </a:prstGeom>
          <a:noFill/>
        </p:spPr>
      </p:pic>
      <p:sp>
        <p:nvSpPr>
          <p:cNvPr id="104488" name="Arc 40"/>
          <p:cNvSpPr>
            <a:spLocks/>
          </p:cNvSpPr>
          <p:nvPr>
            <p:custDataLst>
              <p:tags r:id="rId28"/>
            </p:custDataLst>
          </p:nvPr>
        </p:nvSpPr>
        <p:spPr bwMode="auto">
          <a:xfrm rot="5455100" flipH="1">
            <a:off x="6063456" y="3407570"/>
            <a:ext cx="1330325" cy="1471612"/>
          </a:xfrm>
          <a:custGeom>
            <a:avLst/>
            <a:gdLst>
              <a:gd name="G0" fmla="+- 18309 0 0"/>
              <a:gd name="G1" fmla="+- 21600 0 0"/>
              <a:gd name="G2" fmla="+- 21600 0 0"/>
              <a:gd name="T0" fmla="*/ 1626 w 39909"/>
              <a:gd name="T1" fmla="*/ 7880 h 43200"/>
              <a:gd name="T2" fmla="*/ 0 w 39909"/>
              <a:gd name="T3" fmla="*/ 33061 h 43200"/>
              <a:gd name="T4" fmla="*/ 18309 w 3990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909" h="43200" fill="none" extrusionOk="0">
                <a:moveTo>
                  <a:pt x="1626" y="7880"/>
                </a:moveTo>
                <a:cubicBezTo>
                  <a:pt x="5728" y="2890"/>
                  <a:pt x="11849" y="-1"/>
                  <a:pt x="18309" y="0"/>
                </a:cubicBezTo>
                <a:cubicBezTo>
                  <a:pt x="30238" y="0"/>
                  <a:pt x="39909" y="9670"/>
                  <a:pt x="39909" y="21600"/>
                </a:cubicBezTo>
                <a:cubicBezTo>
                  <a:pt x="39909" y="33529"/>
                  <a:pt x="30238" y="43200"/>
                  <a:pt x="18309" y="43200"/>
                </a:cubicBezTo>
                <a:cubicBezTo>
                  <a:pt x="10866" y="43200"/>
                  <a:pt x="3948" y="39368"/>
                  <a:pt x="0" y="33060"/>
                </a:cubicBezTo>
              </a:path>
              <a:path w="39909" h="43200" stroke="0" extrusionOk="0">
                <a:moveTo>
                  <a:pt x="1626" y="7880"/>
                </a:moveTo>
                <a:cubicBezTo>
                  <a:pt x="5728" y="2890"/>
                  <a:pt x="11849" y="-1"/>
                  <a:pt x="18309" y="0"/>
                </a:cubicBezTo>
                <a:cubicBezTo>
                  <a:pt x="30238" y="0"/>
                  <a:pt x="39909" y="9670"/>
                  <a:pt x="39909" y="21600"/>
                </a:cubicBezTo>
                <a:cubicBezTo>
                  <a:pt x="39909" y="33529"/>
                  <a:pt x="30238" y="43200"/>
                  <a:pt x="18309" y="43200"/>
                </a:cubicBezTo>
                <a:cubicBezTo>
                  <a:pt x="10866" y="43200"/>
                  <a:pt x="3948" y="39368"/>
                  <a:pt x="0" y="33060"/>
                </a:cubicBezTo>
                <a:lnTo>
                  <a:pt x="18309" y="21600"/>
                </a:lnTo>
                <a:close/>
              </a:path>
            </a:pathLst>
          </a:custGeom>
          <a:noFill/>
          <a:ln w="28575">
            <a:solidFill>
              <a:srgbClr val="6699FF"/>
            </a:solidFill>
            <a:prstDash val="dash"/>
            <a:round/>
            <a:headEnd/>
            <a:tailEnd type="triangle" w="lg" len="lg"/>
          </a:ln>
          <a:effectLst/>
        </p:spPr>
        <p:txBody>
          <a:bodyPr rot="10800000" vert="eaVert" wrap="none" anchor="ctr"/>
          <a:lstStyle/>
          <a:p>
            <a:pPr algn="ctr"/>
            <a:endParaRPr lang="en-GB" sz="1000"/>
          </a:p>
        </p:txBody>
      </p:sp>
      <p:pic>
        <p:nvPicPr>
          <p:cNvPr id="104489" name="Picture 41" descr="credit-card-iphone"/>
          <p:cNvPicPr>
            <a:picLocks noChangeAspect="1" noChangeArrowheads="1"/>
          </p:cNvPicPr>
          <p:nvPr>
            <p:custDataLst>
              <p:tags r:id="rId29"/>
            </p:custDataLst>
          </p:nvPr>
        </p:nvPicPr>
        <p:blipFill>
          <a:blip r:embed="rId61" cstate="print"/>
          <a:srcRect/>
          <a:stretch>
            <a:fillRect/>
          </a:stretch>
        </p:blipFill>
        <p:spPr bwMode="auto">
          <a:xfrm>
            <a:off x="7721600" y="3249613"/>
            <a:ext cx="377825" cy="350837"/>
          </a:xfrm>
          <a:prstGeom prst="rect">
            <a:avLst/>
          </a:prstGeom>
          <a:noFill/>
        </p:spPr>
      </p:pic>
      <p:grpSp>
        <p:nvGrpSpPr>
          <p:cNvPr id="7" name="Group 42"/>
          <p:cNvGrpSpPr>
            <a:grpSpLocks noChangeAspect="1"/>
          </p:cNvGrpSpPr>
          <p:nvPr>
            <p:custDataLst>
              <p:tags r:id="rId30"/>
            </p:custDataLst>
          </p:nvPr>
        </p:nvGrpSpPr>
        <p:grpSpPr bwMode="auto">
          <a:xfrm>
            <a:off x="6399213" y="5045075"/>
            <a:ext cx="677862" cy="706438"/>
            <a:chOff x="2690" y="528"/>
            <a:chExt cx="576" cy="576"/>
          </a:xfrm>
        </p:grpSpPr>
        <p:sp>
          <p:nvSpPr>
            <p:cNvPr id="104491" name="AutoShape 43"/>
            <p:cNvSpPr>
              <a:spLocks noChangeAspect="1" noChangeArrowheads="1"/>
            </p:cNvSpPr>
            <p:nvPr/>
          </p:nvSpPr>
          <p:spPr bwMode="auto">
            <a:xfrm>
              <a:off x="2690" y="528"/>
              <a:ext cx="576" cy="576"/>
            </a:xfrm>
            <a:custGeom>
              <a:avLst/>
              <a:gdLst>
                <a:gd name="G0" fmla="+- 2363 0 0"/>
                <a:gd name="G1" fmla="+- 21600 0 2363"/>
                <a:gd name="G2" fmla="+- 21600 0 2363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363" y="10800"/>
                  </a:moveTo>
                  <a:cubicBezTo>
                    <a:pt x="2363" y="15460"/>
                    <a:pt x="6140" y="19237"/>
                    <a:pt x="10800" y="19237"/>
                  </a:cubicBezTo>
                  <a:cubicBezTo>
                    <a:pt x="15460" y="19237"/>
                    <a:pt x="19237" y="15460"/>
                    <a:pt x="19237" y="10800"/>
                  </a:cubicBezTo>
                  <a:cubicBezTo>
                    <a:pt x="19237" y="6140"/>
                    <a:pt x="15460" y="2363"/>
                    <a:pt x="10800" y="2363"/>
                  </a:cubicBezTo>
                  <a:cubicBezTo>
                    <a:pt x="6140" y="2363"/>
                    <a:pt x="2363" y="6140"/>
                    <a:pt x="2363" y="10800"/>
                  </a:cubicBezTo>
                  <a:close/>
                </a:path>
              </a:pathLst>
            </a:custGeom>
            <a:solidFill>
              <a:srgbClr val="6699FF"/>
            </a:solidFill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104492" name="Oval 44"/>
            <p:cNvSpPr>
              <a:spLocks noChangeAspect="1" noChangeArrowheads="1"/>
            </p:cNvSpPr>
            <p:nvPr/>
          </p:nvSpPr>
          <p:spPr bwMode="auto">
            <a:xfrm>
              <a:off x="2757" y="594"/>
              <a:ext cx="442" cy="444"/>
            </a:xfrm>
            <a:prstGeom prst="ellipse">
              <a:avLst/>
            </a:prstGeom>
            <a:solidFill>
              <a:schemeClr val="bg1"/>
            </a:solidFill>
            <a:ln w="6350">
              <a:noFill/>
              <a:round/>
              <a:headEnd/>
              <a:tailEnd type="none" w="sm" len="sm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104493" name="Picture 45"/>
          <p:cNvPicPr>
            <a:picLocks noChangeAspect="1" noChangeArrowheads="1"/>
          </p:cNvPicPr>
          <p:nvPr>
            <p:custDataLst>
              <p:tags r:id="rId31"/>
            </p:custDataLst>
          </p:nvPr>
        </p:nvPicPr>
        <p:blipFill>
          <a:blip r:embed="rId62" cstate="print"/>
          <a:srcRect l="13235" r="20000"/>
          <a:stretch>
            <a:fillRect/>
          </a:stretch>
        </p:blipFill>
        <p:spPr bwMode="auto">
          <a:xfrm>
            <a:off x="6561138" y="5237163"/>
            <a:ext cx="381000" cy="327025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</p:pic>
      <p:sp>
        <p:nvSpPr>
          <p:cNvPr id="104494" name="Text Box 46"/>
          <p:cNvSpPr txBox="1">
            <a:spLocks noChangeAspect="1" noChangeArrowheads="1"/>
          </p:cNvSpPr>
          <p:nvPr>
            <p:custDataLst>
              <p:tags r:id="rId32"/>
            </p:custDataLst>
          </p:nvPr>
        </p:nvSpPr>
        <p:spPr bwMode="auto">
          <a:xfrm>
            <a:off x="6273800" y="4351338"/>
            <a:ext cx="966788" cy="377825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wrap="none"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b="1" i="1"/>
              <a:t>Convergence </a:t>
            </a:r>
            <a:br>
              <a:rPr lang="en-GB" sz="1000" b="1" i="1"/>
            </a:br>
            <a:r>
              <a:rPr lang="en-GB" sz="1000" b="1" i="1"/>
              <a:t>of applications</a:t>
            </a:r>
          </a:p>
        </p:txBody>
      </p:sp>
      <p:pic>
        <p:nvPicPr>
          <p:cNvPr id="104495" name="Picture 47" descr="RIM%20BLACKBERRY%20BOLD"/>
          <p:cNvPicPr>
            <a:picLocks noChangeAspect="1" noChangeArrowheads="1"/>
          </p:cNvPicPr>
          <p:nvPr>
            <p:custDataLst>
              <p:tags r:id="rId33"/>
            </p:custDataLst>
          </p:nvPr>
        </p:nvPicPr>
        <p:blipFill>
          <a:blip r:embed="rId63" cstate="print"/>
          <a:srcRect l="3860" t="-4166" r="7336" b="12500"/>
          <a:stretch>
            <a:fillRect/>
          </a:stretch>
        </p:blipFill>
        <p:spPr bwMode="auto">
          <a:xfrm>
            <a:off x="6592888" y="2682875"/>
            <a:ext cx="298450" cy="449263"/>
          </a:xfrm>
          <a:prstGeom prst="rect">
            <a:avLst/>
          </a:prstGeom>
          <a:noFill/>
        </p:spPr>
      </p:pic>
      <p:pic>
        <p:nvPicPr>
          <p:cNvPr id="104496" name="Picture 48"/>
          <p:cNvPicPr>
            <a:picLocks noChangeAspect="1" noChangeArrowheads="1"/>
          </p:cNvPicPr>
          <p:nvPr>
            <p:custDataLst>
              <p:tags r:id="rId34"/>
            </p:custDataLst>
          </p:nvPr>
        </p:nvPicPr>
        <p:blipFill>
          <a:blip r:embed="rId64" cstate="print"/>
          <a:srcRect/>
          <a:stretch>
            <a:fillRect/>
          </a:stretch>
        </p:blipFill>
        <p:spPr bwMode="auto">
          <a:xfrm>
            <a:off x="7562850" y="4689475"/>
            <a:ext cx="3841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4497" name="Oval 49"/>
          <p:cNvSpPr>
            <a:spLocks noChangeAspect="1" noChangeArrowheads="1"/>
          </p:cNvSpPr>
          <p:nvPr>
            <p:custDataLst>
              <p:tags r:id="rId35"/>
            </p:custDataLst>
          </p:nvPr>
        </p:nvSpPr>
        <p:spPr bwMode="auto">
          <a:xfrm>
            <a:off x="5622925" y="2027238"/>
            <a:ext cx="392113" cy="411162"/>
          </a:xfrm>
          <a:prstGeom prst="ellipse">
            <a:avLst/>
          </a:prstGeom>
          <a:solidFill>
            <a:schemeClr val="bg1"/>
          </a:solidFill>
          <a:ln w="6350">
            <a:noFill/>
            <a:round/>
            <a:headEnd/>
            <a:tailEnd type="none" w="sm" len="sm"/>
          </a:ln>
          <a:effectLst/>
        </p:spPr>
        <p:txBody>
          <a:bodyPr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4498" name="AutoShape 50"/>
          <p:cNvSpPr>
            <a:spLocks noChangeAspect="1" noChangeArrowheads="1"/>
          </p:cNvSpPr>
          <p:nvPr>
            <p:custDataLst>
              <p:tags r:id="rId36"/>
            </p:custDataLst>
          </p:nvPr>
        </p:nvSpPr>
        <p:spPr bwMode="auto">
          <a:xfrm>
            <a:off x="5748338" y="1995488"/>
            <a:ext cx="139700" cy="295275"/>
          </a:xfrm>
          <a:custGeom>
            <a:avLst/>
            <a:gdLst>
              <a:gd name="G0" fmla="+- 2363 0 0"/>
              <a:gd name="G1" fmla="+- 21600 0 2363"/>
              <a:gd name="G2" fmla="+- 21600 0 236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63" y="10800"/>
                </a:moveTo>
                <a:cubicBezTo>
                  <a:pt x="2363" y="15460"/>
                  <a:pt x="6140" y="19237"/>
                  <a:pt x="10800" y="19237"/>
                </a:cubicBezTo>
                <a:cubicBezTo>
                  <a:pt x="15460" y="19237"/>
                  <a:pt x="19237" y="15460"/>
                  <a:pt x="19237" y="10800"/>
                </a:cubicBezTo>
                <a:cubicBezTo>
                  <a:pt x="19237" y="6140"/>
                  <a:pt x="15460" y="2363"/>
                  <a:pt x="10800" y="2363"/>
                </a:cubicBezTo>
                <a:cubicBezTo>
                  <a:pt x="6140" y="2363"/>
                  <a:pt x="2363" y="6140"/>
                  <a:pt x="2363" y="10800"/>
                </a:cubicBezTo>
                <a:close/>
              </a:path>
            </a:pathLst>
          </a:cu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</p:spPr>
        <p:txBody>
          <a:bodyPr wrap="none" lIns="36000" tIns="36000" rIns="36000" bIns="36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/>
              <a:t>²</a:t>
            </a:r>
          </a:p>
        </p:txBody>
      </p:sp>
      <p:sp>
        <p:nvSpPr>
          <p:cNvPr id="104499" name="AutoShape 51"/>
          <p:cNvSpPr>
            <a:spLocks noChangeAspect="1" noChangeArrowheads="1"/>
          </p:cNvSpPr>
          <p:nvPr>
            <p:custDataLst>
              <p:tags r:id="rId37"/>
            </p:custDataLst>
          </p:nvPr>
        </p:nvSpPr>
        <p:spPr bwMode="auto">
          <a:xfrm>
            <a:off x="6477000" y="1736725"/>
            <a:ext cx="512763" cy="533400"/>
          </a:xfrm>
          <a:custGeom>
            <a:avLst/>
            <a:gdLst>
              <a:gd name="G0" fmla="+- 2363 0 0"/>
              <a:gd name="G1" fmla="+- 21600 0 2363"/>
              <a:gd name="G2" fmla="+- 21600 0 236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63" y="10800"/>
                </a:moveTo>
                <a:cubicBezTo>
                  <a:pt x="2363" y="15460"/>
                  <a:pt x="6140" y="19237"/>
                  <a:pt x="10800" y="19237"/>
                </a:cubicBezTo>
                <a:cubicBezTo>
                  <a:pt x="15460" y="19237"/>
                  <a:pt x="19237" y="15460"/>
                  <a:pt x="19237" y="10800"/>
                </a:cubicBezTo>
                <a:cubicBezTo>
                  <a:pt x="19237" y="6140"/>
                  <a:pt x="15460" y="2363"/>
                  <a:pt x="10800" y="2363"/>
                </a:cubicBezTo>
                <a:cubicBezTo>
                  <a:pt x="6140" y="2363"/>
                  <a:pt x="2363" y="6140"/>
                  <a:pt x="2363" y="10800"/>
                </a:cubicBezTo>
                <a:close/>
              </a:path>
            </a:pathLst>
          </a:cu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4500" name="Oval 52"/>
          <p:cNvSpPr>
            <a:spLocks noChangeAspect="1" noChangeArrowheads="1"/>
          </p:cNvSpPr>
          <p:nvPr>
            <p:custDataLst>
              <p:tags r:id="rId38"/>
            </p:custDataLst>
          </p:nvPr>
        </p:nvSpPr>
        <p:spPr bwMode="auto">
          <a:xfrm>
            <a:off x="6537325" y="1798638"/>
            <a:ext cx="392113" cy="411162"/>
          </a:xfrm>
          <a:prstGeom prst="ellipse">
            <a:avLst/>
          </a:prstGeom>
          <a:solidFill>
            <a:schemeClr val="bg1"/>
          </a:solidFill>
          <a:ln w="6350">
            <a:noFill/>
            <a:round/>
            <a:headEnd/>
            <a:tailEnd type="none" w="sm" len="sm"/>
          </a:ln>
          <a:effectLst/>
        </p:spPr>
        <p:txBody>
          <a:bodyPr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4501" name="Oval 53"/>
          <p:cNvSpPr>
            <a:spLocks noChangeAspect="1" noChangeArrowheads="1"/>
          </p:cNvSpPr>
          <p:nvPr>
            <p:custDataLst>
              <p:tags r:id="rId39"/>
            </p:custDataLst>
          </p:nvPr>
        </p:nvSpPr>
        <p:spPr bwMode="auto">
          <a:xfrm>
            <a:off x="7375525" y="1951038"/>
            <a:ext cx="392113" cy="411162"/>
          </a:xfrm>
          <a:prstGeom prst="ellipse">
            <a:avLst/>
          </a:prstGeom>
          <a:solidFill>
            <a:schemeClr val="bg1"/>
          </a:solidFill>
          <a:ln w="6350">
            <a:noFill/>
            <a:round/>
            <a:headEnd/>
            <a:tailEnd type="none" w="sm" len="sm"/>
          </a:ln>
          <a:effectLst/>
        </p:spPr>
        <p:txBody>
          <a:bodyPr lIns="36000" tIns="36000" rIns="36000" bIns="36000" anchor="ctr">
            <a:spAutoFit/>
          </a:bodyPr>
          <a:lstStyle/>
          <a:p>
            <a:endParaRPr lang="en-US"/>
          </a:p>
        </p:txBody>
      </p:sp>
      <p:pic>
        <p:nvPicPr>
          <p:cNvPr id="104502" name="Picture 54" descr="ipad_01"/>
          <p:cNvPicPr>
            <a:picLocks noChangeAspect="1" noChangeArrowheads="1"/>
          </p:cNvPicPr>
          <p:nvPr>
            <p:custDataLst>
              <p:tags r:id="rId40"/>
            </p:custDataLst>
          </p:nvPr>
        </p:nvPicPr>
        <p:blipFill>
          <a:blip r:embed="rId65" cstate="print"/>
          <a:srcRect/>
          <a:stretch>
            <a:fillRect/>
          </a:stretch>
        </p:blipFill>
        <p:spPr bwMode="auto">
          <a:xfrm>
            <a:off x="5694363" y="1992313"/>
            <a:ext cx="252412" cy="330200"/>
          </a:xfrm>
          <a:prstGeom prst="rect">
            <a:avLst/>
          </a:prstGeom>
          <a:noFill/>
        </p:spPr>
      </p:pic>
      <p:pic>
        <p:nvPicPr>
          <p:cNvPr id="104503" name="Picture 55" descr="RIM%20BLACKBERRY%20BOLD"/>
          <p:cNvPicPr>
            <a:picLocks noChangeAspect="1" noChangeArrowheads="1"/>
          </p:cNvPicPr>
          <p:nvPr>
            <p:custDataLst>
              <p:tags r:id="rId41"/>
            </p:custDataLst>
          </p:nvPr>
        </p:nvPicPr>
        <p:blipFill>
          <a:blip r:embed="rId66" cstate="print"/>
          <a:srcRect l="3860" t="-4166" r="7336" b="12500"/>
          <a:stretch>
            <a:fillRect/>
          </a:stretch>
        </p:blipFill>
        <p:spPr bwMode="auto">
          <a:xfrm>
            <a:off x="6616700" y="1827213"/>
            <a:ext cx="238125" cy="358775"/>
          </a:xfrm>
          <a:prstGeom prst="rect">
            <a:avLst/>
          </a:prstGeom>
          <a:noFill/>
        </p:spPr>
      </p:pic>
      <p:sp>
        <p:nvSpPr>
          <p:cNvPr id="104504" name="AutoShape 56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 rot="-2159959">
            <a:off x="7050088" y="2352675"/>
            <a:ext cx="361950" cy="234950"/>
          </a:xfrm>
          <a:prstGeom prst="rightArrow">
            <a:avLst>
              <a:gd name="adj1" fmla="val 49398"/>
              <a:gd name="adj2" fmla="val 36324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05" name="AutoShape 57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 rot="34204819">
            <a:off x="6073775" y="2349500"/>
            <a:ext cx="385763" cy="241300"/>
          </a:xfrm>
          <a:prstGeom prst="rightArrow">
            <a:avLst>
              <a:gd name="adj1" fmla="val 49398"/>
              <a:gd name="adj2" fmla="val 37695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06" name="AutoShape 58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 rot="16200000">
            <a:off x="6630194" y="2286794"/>
            <a:ext cx="231775" cy="223837"/>
          </a:xfrm>
          <a:prstGeom prst="rightArrow">
            <a:avLst>
              <a:gd name="adj1" fmla="val 49398"/>
              <a:gd name="adj2" fmla="val 24415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07" name="Text Box 59"/>
          <p:cNvSpPr txBox="1">
            <a:spLocks noChangeAspect="1" noChangeArrowheads="1"/>
          </p:cNvSpPr>
          <p:nvPr>
            <p:custDataLst>
              <p:tags r:id="rId45"/>
            </p:custDataLst>
          </p:nvPr>
        </p:nvSpPr>
        <p:spPr bwMode="auto">
          <a:xfrm>
            <a:off x="7315200" y="1557338"/>
            <a:ext cx="1295400" cy="195262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Machine 2 Machine</a:t>
            </a:r>
          </a:p>
        </p:txBody>
      </p:sp>
      <p:sp>
        <p:nvSpPr>
          <p:cNvPr id="104508" name="Text Box 60"/>
          <p:cNvSpPr txBox="1">
            <a:spLocks noChangeAspect="1" noChangeArrowheads="1"/>
          </p:cNvSpPr>
          <p:nvPr>
            <p:custDataLst>
              <p:tags r:id="rId46"/>
            </p:custDataLst>
          </p:nvPr>
        </p:nvSpPr>
        <p:spPr bwMode="auto">
          <a:xfrm>
            <a:off x="4724400" y="1557338"/>
            <a:ext cx="1295400" cy="195262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Connected devices</a:t>
            </a:r>
          </a:p>
        </p:txBody>
      </p:sp>
      <p:sp>
        <p:nvSpPr>
          <p:cNvPr id="104509" name="Text Box 61"/>
          <p:cNvSpPr txBox="1">
            <a:spLocks noChangeAspect="1" noChangeArrowheads="1"/>
          </p:cNvSpPr>
          <p:nvPr>
            <p:custDataLst>
              <p:tags r:id="rId47"/>
            </p:custDataLst>
          </p:nvPr>
        </p:nvSpPr>
        <p:spPr bwMode="auto">
          <a:xfrm>
            <a:off x="6019800" y="1557338"/>
            <a:ext cx="1295400" cy="195262"/>
          </a:xfrm>
          <a:prstGeom prst="rect">
            <a:avLst/>
          </a:prstGeom>
          <a:noFill/>
          <a:ln w="6350">
            <a:noFill/>
            <a:miter lim="800000"/>
            <a:headEnd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800" i="1"/>
              <a:t>Mobile Phones</a:t>
            </a:r>
          </a:p>
        </p:txBody>
      </p:sp>
      <p:sp>
        <p:nvSpPr>
          <p:cNvPr id="104510" name="AutoShape 62"/>
          <p:cNvSpPr>
            <a:spLocks noChangeAspect="1" noChangeArrowheads="1"/>
          </p:cNvSpPr>
          <p:nvPr>
            <p:custDataLst>
              <p:tags r:id="rId48"/>
            </p:custDataLst>
          </p:nvPr>
        </p:nvSpPr>
        <p:spPr bwMode="auto">
          <a:xfrm>
            <a:off x="5562600" y="1889125"/>
            <a:ext cx="512763" cy="533400"/>
          </a:xfrm>
          <a:custGeom>
            <a:avLst/>
            <a:gdLst>
              <a:gd name="G0" fmla="+- 2363 0 0"/>
              <a:gd name="G1" fmla="+- 21600 0 2363"/>
              <a:gd name="G2" fmla="+- 21600 0 236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63" y="10800"/>
                </a:moveTo>
                <a:cubicBezTo>
                  <a:pt x="2363" y="15460"/>
                  <a:pt x="6140" y="19237"/>
                  <a:pt x="10800" y="19237"/>
                </a:cubicBezTo>
                <a:cubicBezTo>
                  <a:pt x="15460" y="19237"/>
                  <a:pt x="19237" y="15460"/>
                  <a:pt x="19237" y="10800"/>
                </a:cubicBezTo>
                <a:cubicBezTo>
                  <a:pt x="19237" y="6140"/>
                  <a:pt x="15460" y="2363"/>
                  <a:pt x="10800" y="2363"/>
                </a:cubicBezTo>
                <a:cubicBezTo>
                  <a:pt x="6140" y="2363"/>
                  <a:pt x="2363" y="6140"/>
                  <a:pt x="2363" y="10800"/>
                </a:cubicBezTo>
                <a:close/>
              </a:path>
            </a:pathLst>
          </a:cu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pic>
        <p:nvPicPr>
          <p:cNvPr id="104511" name="Picture 63"/>
          <p:cNvPicPr>
            <a:picLocks noChangeAspect="1" noChangeArrowheads="1"/>
          </p:cNvPicPr>
          <p:nvPr>
            <p:custDataLst>
              <p:tags r:id="rId49"/>
            </p:custDataLst>
          </p:nvPr>
        </p:nvPicPr>
        <p:blipFill>
          <a:blip r:embed="rId67" cstate="print"/>
          <a:srcRect t="14990" r="-4219"/>
          <a:stretch>
            <a:fillRect/>
          </a:stretch>
        </p:blipFill>
        <p:spPr bwMode="auto">
          <a:xfrm>
            <a:off x="7432675" y="1962150"/>
            <a:ext cx="296863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</p:pic>
      <p:sp>
        <p:nvSpPr>
          <p:cNvPr id="104512" name="AutoShape 64"/>
          <p:cNvSpPr>
            <a:spLocks noChangeAspect="1" noChangeArrowheads="1"/>
          </p:cNvSpPr>
          <p:nvPr>
            <p:custDataLst>
              <p:tags r:id="rId50"/>
            </p:custDataLst>
          </p:nvPr>
        </p:nvSpPr>
        <p:spPr bwMode="auto">
          <a:xfrm>
            <a:off x="7315200" y="1889125"/>
            <a:ext cx="512763" cy="533400"/>
          </a:xfrm>
          <a:custGeom>
            <a:avLst/>
            <a:gdLst>
              <a:gd name="G0" fmla="+- 2363 0 0"/>
              <a:gd name="G1" fmla="+- 21600 0 2363"/>
              <a:gd name="G2" fmla="+- 21600 0 236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363" y="10800"/>
                </a:moveTo>
                <a:cubicBezTo>
                  <a:pt x="2363" y="15460"/>
                  <a:pt x="6140" y="19237"/>
                  <a:pt x="10800" y="19237"/>
                </a:cubicBezTo>
                <a:cubicBezTo>
                  <a:pt x="15460" y="19237"/>
                  <a:pt x="19237" y="15460"/>
                  <a:pt x="19237" y="10800"/>
                </a:cubicBezTo>
                <a:cubicBezTo>
                  <a:pt x="19237" y="6140"/>
                  <a:pt x="15460" y="2363"/>
                  <a:pt x="10800" y="2363"/>
                </a:cubicBezTo>
                <a:cubicBezTo>
                  <a:pt x="6140" y="2363"/>
                  <a:pt x="2363" y="6140"/>
                  <a:pt x="2363" y="10800"/>
                </a:cubicBezTo>
                <a:close/>
              </a:path>
            </a:pathLst>
          </a:cu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4513" name="Rectangle 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/>
              <a:t>Oberthur</a:t>
            </a:r>
            <a:r>
              <a:rPr lang="en-GB" b="1" dirty="0"/>
              <a:t> Technologies</a:t>
            </a:r>
            <a:br>
              <a:rPr lang="en-GB" b="1" dirty="0"/>
            </a:br>
            <a:r>
              <a:rPr lang="en-GB" b="1" dirty="0"/>
              <a:t>A world leader in digital </a:t>
            </a:r>
            <a:r>
              <a:rPr lang="en-GB" b="1" dirty="0" smtClean="0"/>
              <a:t>security</a:t>
            </a:r>
            <a:endParaRPr lang="en-GB" b="1" dirty="0"/>
          </a:p>
        </p:txBody>
      </p:sp>
      <p:pic>
        <p:nvPicPr>
          <p:cNvPr id="68" name="Picture 2" descr="http://ts4.mm.bing.net/th?id=H.4750518365521311&amp;pid=15.1"/>
          <p:cNvPicPr>
            <a:picLocks noChangeAspect="1" noChangeArrowheads="1"/>
          </p:cNvPicPr>
          <p:nvPr/>
        </p:nvPicPr>
        <p:blipFill>
          <a:blip r:embed="rId68" cstate="print"/>
          <a:srcRect/>
          <a:stretch>
            <a:fillRect/>
          </a:stretch>
        </p:blipFill>
        <p:spPr bwMode="auto">
          <a:xfrm>
            <a:off x="6660232" y="260649"/>
            <a:ext cx="2201044" cy="876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ChangeArrowheads="1"/>
          </p:cNvSpPr>
          <p:nvPr/>
        </p:nvSpPr>
        <p:spPr bwMode="auto">
          <a:xfrm>
            <a:off x="179512" y="1052736"/>
            <a:ext cx="8622605" cy="5256212"/>
          </a:xfrm>
          <a:prstGeom prst="rect">
            <a:avLst/>
          </a:prstGeom>
          <a:solidFill>
            <a:srgbClr val="FF99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b="1" dirty="0">
              <a:latin typeface="Calibri" pitchFamily="34" charset="0"/>
            </a:endParaRPr>
          </a:p>
        </p:txBody>
      </p:sp>
      <p:sp>
        <p:nvSpPr>
          <p:cNvPr id="30726" name="AutoShape 9" descr="success-fee-ico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Rectangle 2"/>
          <p:cNvSpPr>
            <a:spLocks noChangeArrowheads="1"/>
          </p:cNvSpPr>
          <p:nvPr/>
        </p:nvSpPr>
        <p:spPr bwMode="auto">
          <a:xfrm>
            <a:off x="2916238" y="225425"/>
            <a:ext cx="597693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28" name="AutoShape 29"/>
          <p:cNvSpPr>
            <a:spLocks noChangeArrowheads="1"/>
          </p:cNvSpPr>
          <p:nvPr/>
        </p:nvSpPr>
        <p:spPr bwMode="auto">
          <a:xfrm>
            <a:off x="5167313" y="1487488"/>
            <a:ext cx="2090737" cy="22764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 lIns="0" anchor="ctr"/>
          <a:lstStyle/>
          <a:p>
            <a:pPr algn="ctr">
              <a:spcBef>
                <a:spcPct val="50000"/>
              </a:spcBef>
              <a:buClr>
                <a:srgbClr val="6699FF"/>
              </a:buClr>
              <a:buSzPct val="110000"/>
              <a:buFont typeface="Wingdings" pitchFamily="2" charset="2"/>
              <a:buNone/>
            </a:pPr>
            <a:endParaRPr lang="en-GB" sz="1200">
              <a:latin typeface="Calibri" pitchFamily="34" charset="0"/>
            </a:endParaRPr>
          </a:p>
        </p:txBody>
      </p:sp>
      <p:pic>
        <p:nvPicPr>
          <p:cNvPr id="30729" name="Picture 10" descr="success-fee-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556792"/>
            <a:ext cx="162401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0" name="Slide Number Placeholder 5"/>
          <p:cNvSpPr txBox="1">
            <a:spLocks noGrp="1"/>
          </p:cNvSpPr>
          <p:nvPr/>
        </p:nvSpPr>
        <p:spPr bwMode="auto">
          <a:xfrm>
            <a:off x="7451725" y="6381750"/>
            <a:ext cx="14509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fr-FR" sz="1200" b="1">
                <a:latin typeface="Calibri" pitchFamily="34" charset="0"/>
              </a:rPr>
              <a:t>Confidential</a:t>
            </a:r>
            <a:r>
              <a:rPr lang="fr-FR" sz="1200">
                <a:latin typeface="Calibri" pitchFamily="34" charset="0"/>
              </a:rPr>
              <a:t> 	</a:t>
            </a:r>
            <a:fld id="{B14FCDDD-6D0B-4C6B-878E-F02399F2F435}" type="slidenum">
              <a:rPr lang="fr-FR" sz="1200">
                <a:latin typeface="Calibri" pitchFamily="34" charset="0"/>
              </a:rPr>
              <a:pPr algn="ctr"/>
              <a:t>3</a:t>
            </a:fld>
            <a:endParaRPr lang="fr-FR" sz="1200">
              <a:latin typeface="Calibri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84213" y="2997200"/>
            <a:ext cx="6983412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r-FR" sz="1600" b="1" dirty="0">
                <a:latin typeface="Calibri" pitchFamily="34" charset="0"/>
              </a:rPr>
              <a:t/>
            </a:r>
            <a:br>
              <a:rPr lang="fr-FR" sz="1600" b="1" dirty="0">
                <a:latin typeface="Calibri" pitchFamily="34" charset="0"/>
              </a:rPr>
            </a:br>
            <a:r>
              <a:rPr lang="fr-FR" sz="1600" b="1" dirty="0">
                <a:latin typeface="Calibri" pitchFamily="34" charset="0"/>
              </a:rPr>
              <a:t/>
            </a:r>
            <a:br>
              <a:rPr lang="fr-FR" sz="1600" b="1" dirty="0">
                <a:latin typeface="Calibri" pitchFamily="34" charset="0"/>
              </a:rPr>
            </a:br>
            <a:endParaRPr lang="fr-FR" sz="1600" b="1" dirty="0" smtClean="0">
              <a:latin typeface="Calibri" pitchFamily="34" charset="0"/>
            </a:endParaRPr>
          </a:p>
          <a:p>
            <a:endParaRPr lang="fr-FR" sz="1600" b="1" dirty="0">
              <a:latin typeface="Calibri" pitchFamily="34" charset="0"/>
            </a:endParaRPr>
          </a:p>
          <a:p>
            <a:endParaRPr lang="fr-FR" sz="1600" b="1" dirty="0" smtClean="0">
              <a:latin typeface="Calibri" pitchFamily="34" charset="0"/>
            </a:endParaRPr>
          </a:p>
          <a:p>
            <a:endParaRPr lang="fr-FR" sz="1600" b="1" dirty="0">
              <a:latin typeface="Calibri" pitchFamily="34" charset="0"/>
            </a:endParaRPr>
          </a:p>
          <a:p>
            <a:endParaRPr lang="fr-FR" sz="1600" b="1" dirty="0" smtClean="0">
              <a:latin typeface="Calibri" pitchFamily="34" charset="0"/>
            </a:endParaRPr>
          </a:p>
          <a:p>
            <a:endParaRPr lang="fr-FR" sz="1600" b="1" dirty="0">
              <a:latin typeface="Calibri" pitchFamily="34" charset="0"/>
            </a:endParaRPr>
          </a:p>
          <a:p>
            <a:r>
              <a:rPr lang="fr-FR" sz="1600" b="1" dirty="0" err="1" smtClean="0">
                <a:solidFill>
                  <a:schemeClr val="bg1"/>
                </a:solidFill>
                <a:latin typeface="Calibri" pitchFamily="34" charset="0"/>
              </a:rPr>
              <a:t>Flávia</a:t>
            </a:r>
            <a:r>
              <a:rPr lang="fr-FR" sz="1200" dirty="0" smtClean="0">
                <a:solidFill>
                  <a:schemeClr val="bg1"/>
                </a:solidFill>
                <a:latin typeface="Calibri" pitchFamily="34" charset="0"/>
              </a:rPr>
              <a:t>-  Telecom Sales Manager – CAC</a:t>
            </a:r>
            <a:br>
              <a:rPr lang="fr-FR" sz="12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200" dirty="0" smtClean="0">
                <a:solidFill>
                  <a:schemeClr val="bg1"/>
                </a:solidFill>
                <a:latin typeface="Calibri" pitchFamily="34" charset="0"/>
                <a:hlinkClick r:id="rId4"/>
              </a:rPr>
              <a:t>f.lima@oberthur.com</a:t>
            </a:r>
            <a:r>
              <a:rPr lang="fr-FR" sz="12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br>
              <a:rPr lang="fr-FR" sz="1200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fr-FR" sz="1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fr-FR" sz="1400" dirty="0">
                <a:solidFill>
                  <a:schemeClr val="bg1"/>
                </a:solidFill>
                <a:latin typeface="Calibri" pitchFamily="34" charset="0"/>
              </a:rPr>
            </a:br>
            <a:endParaRPr lang="fr-FR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7544" y="1196752"/>
            <a:ext cx="3888432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itchFamily="34" charset="0"/>
              </a:rPr>
              <a:t>Oberthur </a:t>
            </a: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can help the expansion of </a:t>
            </a: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your company’s  </a:t>
            </a: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revenue streams </a:t>
            </a:r>
            <a:r>
              <a:rPr lang="en-US" sz="3600" b="1" dirty="0">
                <a:solidFill>
                  <a:schemeClr val="bg1"/>
                </a:solidFill>
                <a:latin typeface="Calibri" pitchFamily="34" charset="0"/>
              </a:rPr>
              <a:t>!</a:t>
            </a:r>
            <a:endParaRPr lang="en-US" altLang="zh-CN" sz="3600" b="1" dirty="0">
              <a:solidFill>
                <a:schemeClr val="bg1"/>
              </a:solidFill>
              <a:latin typeface="Calibri" pitchFamily="34" charset="0"/>
              <a:ea typeface="SimSun" pitchFamily="2" charset="-122"/>
            </a:endParaRPr>
          </a:p>
        </p:txBody>
      </p:sp>
      <p:pic>
        <p:nvPicPr>
          <p:cNvPr id="10" name="Picture 2" descr="http://ts4.mm.bing.net/th?id=H.4750518365521311&amp;pid=15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260648"/>
            <a:ext cx="1841004" cy="8362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 - &amp;quot;Title of the presentation&amp;quot;&quot;/&gt;&lt;property id=&quot;20307&quot; value=&quot;256&quot;/&gt;&lt;/object&gt;&lt;object type=&quot;3&quot; unique_id=&quot;10005&quot;&gt;&lt;property id=&quot;20148&quot; value=&quot;5&quot;/&gt;&lt;property id=&quot;20300&quot; value=&quot;Diapositive 3&quot;/&gt;&lt;property id=&quot;20307&quot; value=&quot;257&quot;/&gt;&lt;/object&gt;&lt;object type=&quot;3&quot; unique_id=&quot;10153&quot;&gt;&lt;property id=&quot;20148&quot; value=&quot;5&quot;/&gt;&lt;property id=&quot;20300&quot; value=&quot;Diapositive 2 - &amp;quot;Agenda&amp;quot;&quot;/&gt;&lt;property id=&quot;20307&quot; value=&quot;258&quot;/&gt;&lt;/object&gt;&lt;object type=&quot;3&quot; unique_id=&quot;10159&quot;&gt;&lt;property id=&quot;20148&quot; value=&quot;5&quot;/&gt;&lt;property id=&quot;20300&quot; value=&quot;Diapositive 4 - &amp;quot;Agenda&amp;quot;&quot;/&gt;&lt;property id=&quot;20307&quot; value=&quot;259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voycDzt0Kpe8Opb1Fjv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gdFNGkjUiyL3QwMKUdq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u3eVac36UuHsw8qiDqDc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DsZuNIolkGU.KxXjYNi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s4c34lN_E2sil6rjtv1r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r6mGTr90yior4FOXepU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S3agXW_NUWSIfXvLffqC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VImyWHCuk6nMpPL6eVb_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QaBLnnL0ae0NvSssaIA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aLYfiMrTUSNAhGo8Q0ge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MuDobJwX02GUDq3GOyvh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860hbOp50aYRPrhVx07A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tUwAYuYHE6PNd2ehYU74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DEa9sP2qEmxd_NNh0NWD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68M95vRnUKWH4GwBpsAj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C0YxMMxOUSZvaOkxpXzL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0.wEmM71EOAizkxV16bN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GwKUSLmMEOYguREEcWGi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L_dt7Az0GSkdy6Jf15J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6iPAAGRwkuXUOQu.hZpN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yvuujvOrEKe2..ExcGYp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QdwxkAK0kinWlsDGpCs4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7qwo79z0Oo0Tzq35ZEB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eMoIr5FEyuFQ1kD2r0m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TqKRqqlfEej_RjhcUSmQ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I5oOYvlUak_H1SrXaq5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sgHDpmE06K72RGfc3ww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tfojFHGDUCNWNA0LQs5D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RGxn2TOUGtUc0nooWcy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LsJutp90ygzsQr3OL5P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2z7hLEvEKierw17lvK5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CSkFFkzrEaNQErbrQVwi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kY_Tc6gnEy94sK6vF0Jz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jDO0JT802KWOop4iDNc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lT1UQzzk0.g.hai_7VWz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fHxOBW.pkqadtz.Z7kih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chr85O3DEuKJ5bgt9K_S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hMvQgFyhUmdNM3oDBi_A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phdctv0wEGDerY3BaJzM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ghiDyUA0i4d5teiWi7z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Mm2ztQGc0OSsZZmPWnVw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BJjkwdqkexOkPs1eWrQ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QBC.fhL_EW58xaz41pIC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g71lk6XLEqAP2f3azsL_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LUdB8_o0OCE2PJqyHuB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hiHU_hP6kuSudckzx1h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PHddII4WE6SA5qtymbVX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4L6TwEa3E6RE0i_JNZlw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svjrgWMPEOeO72y9rNCrA"/>
</p:tagLst>
</file>

<file path=ppt/theme/theme1.xml><?xml version="1.0" encoding="utf-8"?>
<a:theme xmlns:a="http://schemas.openxmlformats.org/drawingml/2006/main" name="Presentation2">
  <a:themeElements>
    <a:clrScheme name="Presentat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4490</TotalTime>
  <Words>258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Presentation2</vt:lpstr>
      <vt:lpstr>Custom Design</vt:lpstr>
      <vt:lpstr>think-cell Slide</vt:lpstr>
      <vt:lpstr>Slide 1</vt:lpstr>
      <vt:lpstr>Oberthur Technologies A world leader in digital security</vt:lpstr>
      <vt:lpstr>Slide 3</vt:lpstr>
    </vt:vector>
  </TitlesOfParts>
  <Company>Oberthur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Oberthur Solutions for TSTT</dc:title>
  <dc:creator>Mauricio Cabreira</dc:creator>
  <cp:lastModifiedBy>Oberthur Technologies</cp:lastModifiedBy>
  <cp:revision>177</cp:revision>
  <dcterms:created xsi:type="dcterms:W3CDTF">2012-02-23T14:05:46Z</dcterms:created>
  <dcterms:modified xsi:type="dcterms:W3CDTF">2013-07-15T17:11:29Z</dcterms:modified>
</cp:coreProperties>
</file>