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431" r:id="rId2"/>
    <p:sldId id="480" r:id="rId3"/>
    <p:sldId id="511" r:id="rId4"/>
    <p:sldId id="512" r:id="rId5"/>
    <p:sldId id="513" r:id="rId6"/>
    <p:sldId id="514" r:id="rId7"/>
    <p:sldId id="515" r:id="rId8"/>
    <p:sldId id="518" r:id="rId9"/>
    <p:sldId id="543" r:id="rId10"/>
    <p:sldId id="519" r:id="rId11"/>
    <p:sldId id="520" r:id="rId12"/>
    <p:sldId id="521" r:id="rId13"/>
    <p:sldId id="539" r:id="rId14"/>
    <p:sldId id="540" r:id="rId15"/>
    <p:sldId id="541" r:id="rId16"/>
    <p:sldId id="542" r:id="rId17"/>
    <p:sldId id="534" r:id="rId18"/>
    <p:sldId id="535" r:id="rId19"/>
    <p:sldId id="508" r:id="rId20"/>
    <p:sldId id="444" r:id="rId2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3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i Gurevitz" initials="UG" lastIdx="8" clrIdx="0">
    <p:extLst/>
  </p:cmAuthor>
  <p:cmAuthor id="2" name="Aldo Mota Betanzos" initials="AMB"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470"/>
    <a:srgbClr val="003A69"/>
    <a:srgbClr val="0063BE"/>
    <a:srgbClr val="AFAFAF"/>
    <a:srgbClr val="093E64"/>
    <a:srgbClr val="0094D3"/>
    <a:srgbClr val="E2E1DD"/>
    <a:srgbClr val="8EC7E5"/>
    <a:srgbClr val="4C4C4E"/>
    <a:srgbClr val="4D4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7941" autoAdjust="0"/>
  </p:normalViewPr>
  <p:slideViewPr>
    <p:cSldViewPr snapToGrid="0" showGuides="1">
      <p:cViewPr varScale="1">
        <p:scale>
          <a:sx n="76" d="100"/>
          <a:sy n="76" d="100"/>
        </p:scale>
        <p:origin x="-888" y="-90"/>
      </p:cViewPr>
      <p:guideLst>
        <p:guide orient="horz" pos="2183"/>
        <p:guide pos="3838"/>
      </p:guideLst>
    </p:cSldViewPr>
  </p:slideViewPr>
  <p:outlineViewPr>
    <p:cViewPr>
      <p:scale>
        <a:sx n="100" d="100"/>
        <a:sy n="100" d="100"/>
      </p:scale>
      <p:origin x="0" y="-104587"/>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6C75-485D-9605-AF280BB2FBE1}"/>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6C75-485D-9605-AF280BB2FBE1}"/>
              </c:ext>
            </c:extLst>
          </c:dPt>
          <c:dPt>
            <c:idx val="2"/>
            <c:bubble3D val="0"/>
            <c:spPr>
              <a:solidFill>
                <a:schemeClr val="accent4">
                  <a:lumMod val="75000"/>
                </a:schemeClr>
              </a:solidFill>
              <a:ln w="19050">
                <a:noFill/>
              </a:ln>
              <a:effectLst/>
            </c:spPr>
            <c:extLst xmlns:c16r2="http://schemas.microsoft.com/office/drawing/2015/06/chart">
              <c:ext xmlns:c16="http://schemas.microsoft.com/office/drawing/2014/chart" uri="{C3380CC4-5D6E-409C-BE32-E72D297353CC}">
                <c16:uniqueId val="{00000005-6C75-485D-9605-AF280BB2FBE1}"/>
              </c:ext>
            </c:extLst>
          </c:dPt>
          <c:dPt>
            <c:idx val="3"/>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7-6C75-485D-9605-AF280BB2FBE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8-6C75-485D-9605-AF280BB2FBE1}"/>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6C75-485D-9605-AF280BB2FBE1}"/>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6C75-485D-9605-AF280BB2FBE1}"/>
              </c:ext>
            </c:extLst>
          </c:dPt>
          <c:dPt>
            <c:idx val="2"/>
            <c:bubble3D val="0"/>
            <c:spPr>
              <a:solidFill>
                <a:schemeClr val="accent4">
                  <a:lumMod val="75000"/>
                </a:schemeClr>
              </a:solidFill>
              <a:ln w="19050">
                <a:noFill/>
              </a:ln>
              <a:effectLst/>
            </c:spPr>
            <c:extLst xmlns:c16r2="http://schemas.microsoft.com/office/drawing/2015/06/chart">
              <c:ext xmlns:c16="http://schemas.microsoft.com/office/drawing/2014/chart" uri="{C3380CC4-5D6E-409C-BE32-E72D297353CC}">
                <c16:uniqueId val="{00000005-6C75-485D-9605-AF280BB2FBE1}"/>
              </c:ext>
            </c:extLst>
          </c:dPt>
          <c:dPt>
            <c:idx val="3"/>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7-6C75-485D-9605-AF280BB2FBE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8-6C75-485D-9605-AF280BB2FBE1}"/>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A0AC28-FFB2-4D4C-BE03-53ACE32C2AA6}" type="datetimeFigureOut">
              <a:rPr lang="en-US" smtClean="0"/>
              <a:t>8/4/2016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02F85F-E92D-4AB1-A993-5BF619DC8EA8}" type="slidenum">
              <a:rPr lang="en-US" smtClean="0"/>
              <a:t>‹#›</a:t>
            </a:fld>
            <a:endParaRPr lang="en-US"/>
          </a:p>
        </p:txBody>
      </p:sp>
    </p:spTree>
    <p:extLst>
      <p:ext uri="{BB962C8B-B14F-4D97-AF65-F5344CB8AC3E}">
        <p14:creationId xmlns:p14="http://schemas.microsoft.com/office/powerpoint/2010/main" val="135294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8A1E3-577B-4491-B617-9908AB49E41D}" type="datetimeFigureOut">
              <a:rPr lang="en-GB" smtClean="0"/>
              <a:pPr/>
              <a:t>04/08/2016</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66E9A-5678-4100-AC94-08F508DFE4FA}" type="slidenum">
              <a:rPr lang="en-GB" smtClean="0"/>
              <a:pPr/>
              <a:t>‹#›</a:t>
            </a:fld>
            <a:endParaRPr lang="en-GB"/>
          </a:p>
        </p:txBody>
      </p:sp>
    </p:spTree>
    <p:extLst>
      <p:ext uri="{BB962C8B-B14F-4D97-AF65-F5344CB8AC3E}">
        <p14:creationId xmlns:p14="http://schemas.microsoft.com/office/powerpoint/2010/main" val="93821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66E9A-5678-4100-AC94-08F508DFE4FA}" type="slidenum">
              <a:rPr lang="en-GB" smtClean="0"/>
              <a:pPr/>
              <a:t>1</a:t>
            </a:fld>
            <a:endParaRPr lang="en-GB"/>
          </a:p>
        </p:txBody>
      </p:sp>
    </p:spTree>
    <p:extLst>
      <p:ext uri="{BB962C8B-B14F-4D97-AF65-F5344CB8AC3E}">
        <p14:creationId xmlns:p14="http://schemas.microsoft.com/office/powerpoint/2010/main" val="166703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 starts with </a:t>
            </a:r>
            <a:r>
              <a:rPr lang="en-US" baseline="0" dirty="0" smtClean="0"/>
              <a:t>omni channel experience – this is a core principle of our digital offering.  I’m sure you’ve heard this term as well as widgets, which you see on the screen.  If you were at Sales Kickoff we presented an end-to-end digital customer journey demonstration which walked through the omni channel experience.  I wont repeat that demo here – but the idea is that the experience you get on the website, should be consistent with the experience on the self </a:t>
            </a:r>
            <a:r>
              <a:rPr lang="en-US" baseline="0" dirty="0" err="1" smtClean="0"/>
              <a:t>serice</a:t>
            </a:r>
            <a:r>
              <a:rPr lang="en-US" baseline="0" dirty="0" smtClean="0"/>
              <a:t> application, in the store, when you call the call </a:t>
            </a:r>
            <a:r>
              <a:rPr lang="en-US" baseline="0" dirty="0" err="1" smtClean="0"/>
              <a:t>centre</a:t>
            </a:r>
            <a:r>
              <a:rPr lang="en-US" baseline="0" dirty="0" smtClean="0"/>
              <a:t>, etc.  </a:t>
            </a:r>
          </a:p>
          <a:p>
            <a:endParaRPr lang="en-US" baseline="0" dirty="0" smtClean="0"/>
          </a:p>
          <a:p>
            <a:r>
              <a:rPr lang="en-US" baseline="0" dirty="0" smtClean="0"/>
              <a:t>And we see this omni channel experience being enabled by what we refer to as widgets.,  Widgets are essentially building blocks of functionality that contain three layers – a REST API layer, which exposes BSS functionality, a model layer which is basically business process logic for how you execute the API, and a view layer.</a:t>
            </a:r>
          </a:p>
          <a:p>
            <a:endParaRPr lang="en-US" baseline="0" dirty="0" smtClean="0"/>
          </a:p>
          <a:p>
            <a:r>
              <a:rPr lang="en-US" baseline="0" dirty="0" smtClean="0"/>
              <a:t>A couple of important notes here – we believe these widgets which we are exposing can be used in any channel, thus delivering the omni channel experience.  Also, we are investing in </a:t>
            </a:r>
            <a:r>
              <a:rPr lang="en-US" baseline="0" dirty="0" err="1" smtClean="0"/>
              <a:t>widgetizing</a:t>
            </a:r>
            <a:r>
              <a:rPr lang="en-US" baseline="0" dirty="0" smtClean="0"/>
              <a:t> all the key functionality coming from CRM, ordering and MEC to drive it into the channels, to achieve this omni channel experience.  And we expose those widgets through standard web content management tools – like Adobe.  So we’ve taken a very OPEN approach to how we expose functionality in the digital channels and this is important – because our customers have complained about our closed systems but in digital, we’ve consciously opened this up – because we need to be open to compete in this area.</a:t>
            </a:r>
          </a:p>
          <a:p>
            <a:endParaRPr lang="en-US" baseline="0" dirty="0" smtClean="0"/>
          </a:p>
          <a:p>
            <a:r>
              <a:rPr lang="en-US" baseline="0" dirty="0" smtClean="0"/>
              <a:t>So the key here is that the experience we want to provide our customers is that what is on the agent desktop is on the retail tablet and is consistent with what is online.  By doing this we allow customers to purchase and manage any service or products they want, while at the same time taking into account past interactions, data, roles and authorizations.  </a:t>
            </a:r>
          </a:p>
          <a:p>
            <a:endParaRPr lang="en-US" baseline="0" dirty="0" smtClean="0"/>
          </a:p>
          <a:p>
            <a:r>
              <a:rPr lang="en-US" baseline="0" dirty="0" smtClean="0"/>
              <a:t>This is critical in digital – taking and reusing the same components across channels so you get the consistency of experience.  If you look on the right here I’ll explain for a moment about widgets.</a:t>
            </a:r>
          </a:p>
          <a:p>
            <a:endParaRPr lang="en-US" baseline="0" dirty="0" smtClean="0"/>
          </a:p>
          <a:p>
            <a:r>
              <a:rPr lang="en-US" baseline="0" dirty="0" smtClean="0"/>
              <a:t>I spent some time on this slide because it’s a fundamental building block to the whole approach – and because we know this is one of our core differentiators.  Others – like SFDC and </a:t>
            </a:r>
            <a:r>
              <a:rPr lang="en-US" baseline="0" dirty="0" err="1" smtClean="0"/>
              <a:t>Vlocity</a:t>
            </a:r>
            <a:r>
              <a:rPr lang="en-US" baseline="0" dirty="0" smtClean="0"/>
              <a:t> or Ericsson or Oracle do not have this approach.</a:t>
            </a:r>
          </a:p>
          <a:p>
            <a:endParaRPr lang="en-US" dirty="0"/>
          </a:p>
        </p:txBody>
      </p:sp>
      <p:sp>
        <p:nvSpPr>
          <p:cNvPr id="4" name="Slide Number Placeholder 3"/>
          <p:cNvSpPr>
            <a:spLocks noGrp="1"/>
          </p:cNvSpPr>
          <p:nvPr>
            <p:ph type="sldNum" sz="quarter" idx="10"/>
          </p:nvPr>
        </p:nvSpPr>
        <p:spPr/>
        <p:txBody>
          <a:bodyPr/>
          <a:lstStyle/>
          <a:p>
            <a:fld id="{DB5B04E1-8270-4A86-8567-7983D886E363}" type="slidenum">
              <a:rPr lang="en-US" smtClean="0"/>
              <a:t>11</a:t>
            </a:fld>
            <a:endParaRPr lang="en-US"/>
          </a:p>
        </p:txBody>
      </p:sp>
    </p:spTree>
    <p:extLst>
      <p:ext uri="{BB962C8B-B14F-4D97-AF65-F5344CB8AC3E}">
        <p14:creationId xmlns:p14="http://schemas.microsoft.com/office/powerpoint/2010/main" val="61604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Clr>
                <a:schemeClr val="bg1"/>
              </a:buClr>
              <a:buNone/>
            </a:pPr>
            <a:r>
              <a:rPr lang="en-US" sz="1200" b="0" dirty="0" smtClean="0">
                <a:solidFill>
                  <a:srgbClr val="0094D3"/>
                </a:solidFill>
              </a:rPr>
              <a:t>Now lets take</a:t>
            </a:r>
            <a:r>
              <a:rPr lang="en-US" sz="1200" b="0" baseline="0" dirty="0" smtClean="0">
                <a:solidFill>
                  <a:srgbClr val="0094D3"/>
                </a:solidFill>
              </a:rPr>
              <a:t> it a step further and look at how we can extend omni channel with multi modal capabilities.  What I mean here is that we are taking the concept of omni channel and extending it to different modes of communication.   We typically characterize the interactions as being human and non-human.  In the context of human assisted channels these are typical channels you are familiar with – call </a:t>
            </a:r>
            <a:r>
              <a:rPr lang="en-US" sz="1200" b="0" baseline="0" dirty="0" err="1" smtClean="0">
                <a:solidFill>
                  <a:srgbClr val="0094D3"/>
                </a:solidFill>
              </a:rPr>
              <a:t>centre</a:t>
            </a:r>
            <a:r>
              <a:rPr lang="en-US" sz="1200" b="0" baseline="0" dirty="0" smtClean="0">
                <a:solidFill>
                  <a:srgbClr val="0094D3"/>
                </a:solidFill>
              </a:rPr>
              <a:t>, retail and so on.  In the non-human context its about much more than just online or self service and this is where multi modal support comes in.  Its about virtual agent, visual IVR, social communities, AI chat bots and so on.  This is where we bring a range of partner capabilities – you see some of them represented here – 24/7, </a:t>
            </a:r>
            <a:r>
              <a:rPr lang="en-US" sz="1200" b="0" baseline="0" dirty="0" err="1" smtClean="0">
                <a:solidFill>
                  <a:srgbClr val="0094D3"/>
                </a:solidFill>
              </a:rPr>
              <a:t>liveperson</a:t>
            </a:r>
            <a:r>
              <a:rPr lang="en-US" sz="1200" b="0" baseline="0" dirty="0" smtClean="0">
                <a:solidFill>
                  <a:srgbClr val="0094D3"/>
                </a:solidFill>
              </a:rPr>
              <a:t>, </a:t>
            </a:r>
            <a:r>
              <a:rPr lang="en-US" sz="1200" b="0" baseline="0" dirty="0" err="1" smtClean="0">
                <a:solidFill>
                  <a:srgbClr val="0094D3"/>
                </a:solidFill>
              </a:rPr>
              <a:t>techsee</a:t>
            </a:r>
            <a:r>
              <a:rPr lang="en-US" sz="1200" b="0" baseline="0" dirty="0" smtClean="0">
                <a:solidFill>
                  <a:srgbClr val="0094D3"/>
                </a:solidFill>
              </a:rPr>
              <a:t>, </a:t>
            </a:r>
            <a:r>
              <a:rPr lang="en-US" sz="1200" b="0" baseline="0" dirty="0" err="1" smtClean="0">
                <a:solidFill>
                  <a:srgbClr val="0094D3"/>
                </a:solidFill>
              </a:rPr>
              <a:t>bumpyard</a:t>
            </a:r>
            <a:r>
              <a:rPr lang="en-US" sz="1200" b="0" baseline="0" dirty="0" smtClean="0">
                <a:solidFill>
                  <a:srgbClr val="0094D3"/>
                </a:solidFill>
              </a:rPr>
              <a:t> and more.</a:t>
            </a:r>
          </a:p>
          <a:p>
            <a:pPr marL="0" indent="0" algn="just">
              <a:buClr>
                <a:schemeClr val="bg1"/>
              </a:buClr>
              <a:buNone/>
            </a:pPr>
            <a:endParaRPr lang="en-US" sz="1200" b="0" baseline="0" dirty="0" smtClean="0">
              <a:solidFill>
                <a:srgbClr val="0094D3"/>
              </a:solidFill>
            </a:endParaRPr>
          </a:p>
          <a:p>
            <a:pPr marL="0" indent="0" algn="just">
              <a:buClr>
                <a:schemeClr val="bg1"/>
              </a:buClr>
              <a:buNone/>
            </a:pPr>
            <a:r>
              <a:rPr lang="en-US" sz="1200" b="0" baseline="0" dirty="0" smtClean="0">
                <a:solidFill>
                  <a:srgbClr val="0094D3"/>
                </a:solidFill>
              </a:rPr>
              <a:t>One other key differentiation we make here is that in the future we believe all channels will be assisted – as I said either by humans or non humans but the difference will come with the service provider intent.  You will have the ability to address the customer interactions based on your own business rules – and route them to humans or non humans accordingly.  For example, maybe you want all potential sales transactions to be routed to a human – its this intent that will become the differentiator.</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5B04E1-8270-4A86-8567-7983D886E363}" type="slidenum">
              <a:rPr lang="en-US" smtClean="0"/>
              <a:t>12</a:t>
            </a:fld>
            <a:endParaRPr lang="en-US"/>
          </a:p>
        </p:txBody>
      </p:sp>
    </p:spTree>
    <p:extLst>
      <p:ext uri="{BB962C8B-B14F-4D97-AF65-F5344CB8AC3E}">
        <p14:creationId xmlns:p14="http://schemas.microsoft.com/office/powerpoint/2010/main" val="128512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wanted to share a demo of support through </a:t>
            </a:r>
            <a:r>
              <a:rPr lang="en-US" baseline="0" dirty="0" err="1" smtClean="0"/>
              <a:t>facebook</a:t>
            </a:r>
            <a:r>
              <a:rPr lang="en-US" baseline="0" dirty="0" smtClean="0"/>
              <a:t>.  What you will see here is how we can use </a:t>
            </a:r>
            <a:r>
              <a:rPr lang="en-US" baseline="0" dirty="0" err="1" smtClean="0"/>
              <a:t>chatbot</a:t>
            </a:r>
            <a:r>
              <a:rPr lang="en-US" baseline="0" dirty="0" smtClean="0"/>
              <a:t> functionality, integrated with the IBM Watson engine, and our layer of intents and dialogs, and integrated to the backend BSS.</a:t>
            </a:r>
          </a:p>
          <a:p>
            <a:endParaRPr lang="en-US" baseline="0" dirty="0" smtClean="0"/>
          </a:p>
          <a:p>
            <a:r>
              <a:rPr lang="en-US" baseline="0" dirty="0" smtClean="0"/>
              <a:t>A few months ago </a:t>
            </a:r>
            <a:r>
              <a:rPr lang="en-US" baseline="0" dirty="0" err="1" smtClean="0"/>
              <a:t>facebook</a:t>
            </a:r>
            <a:r>
              <a:rPr lang="en-US" baseline="0" dirty="0" smtClean="0"/>
              <a:t> announced that they were making available chat bot functionality for companies that wished to provide support through their </a:t>
            </a:r>
            <a:r>
              <a:rPr lang="en-US" baseline="0" dirty="0" err="1" smtClean="0"/>
              <a:t>facebook</a:t>
            </a:r>
            <a:r>
              <a:rPr lang="en-US" baseline="0" dirty="0" smtClean="0"/>
              <a:t> page.  </a:t>
            </a:r>
          </a:p>
          <a:p>
            <a:endParaRPr lang="en-US" baseline="0" dirty="0" smtClean="0"/>
          </a:p>
          <a:p>
            <a:r>
              <a:rPr lang="en-US" baseline="0" dirty="0" smtClean="0"/>
              <a:t>What this means, is that </a:t>
            </a:r>
            <a:r>
              <a:rPr lang="en-US" baseline="0" dirty="0" err="1" smtClean="0"/>
              <a:t>facebook</a:t>
            </a:r>
            <a:r>
              <a:rPr lang="en-US" baseline="0" dirty="0" smtClean="0"/>
              <a:t> is exposing basically APIs on the direct messaging functionality to enable you to connect it to your backend systems to drive the interaction.  Many companies are jumping on board with this, because it gives them a cheap support channel, on a social site that is commonly in use among their customers.</a:t>
            </a:r>
          </a:p>
          <a:p>
            <a:endParaRPr lang="en-US" baseline="0" dirty="0" smtClean="0"/>
          </a:p>
          <a:p>
            <a:r>
              <a:rPr lang="en-US" baseline="0" dirty="0" smtClean="0"/>
              <a:t>We believe that our service providers will implement this too – but its not just as simple as a direct messaging interface – because if you are supporting this with non humans, you need a way to interpret in natural language what the customers are saying and respond appropriately.  So this is the basis of the demo.</a:t>
            </a:r>
            <a:endParaRPr lang="en-US" dirty="0" smtClean="0"/>
          </a:p>
          <a:p>
            <a:endParaRPr lang="en-US" dirty="0" smtClean="0"/>
          </a:p>
          <a:p>
            <a:r>
              <a:rPr lang="en-US" dirty="0" smtClean="0"/>
              <a:t>it starts simply enough with a customer indicating</a:t>
            </a:r>
            <a:r>
              <a:rPr lang="en-US" baseline="0" dirty="0" smtClean="0"/>
              <a:t> that they are traveling to Rome on a specific date.</a:t>
            </a:r>
          </a:p>
          <a:p>
            <a:endParaRPr lang="en-US" baseline="0" dirty="0" smtClean="0"/>
          </a:p>
          <a:p>
            <a:r>
              <a:rPr lang="en-US" baseline="0" dirty="0" smtClean="0"/>
              <a:t>Now what is happening in background.  Number 1- we are receiving the request, we need to match the customer, and we need to interpret what they are saying.</a:t>
            </a:r>
          </a:p>
          <a:p>
            <a:endParaRPr lang="en-US" dirty="0"/>
          </a:p>
        </p:txBody>
      </p:sp>
      <p:sp>
        <p:nvSpPr>
          <p:cNvPr id="4" name="Slide Number Placeholder 3"/>
          <p:cNvSpPr>
            <a:spLocks noGrp="1"/>
          </p:cNvSpPr>
          <p:nvPr>
            <p:ph type="sldNum" sz="quarter" idx="10"/>
          </p:nvPr>
        </p:nvSpPr>
        <p:spPr/>
        <p:txBody>
          <a:bodyPr/>
          <a:lstStyle/>
          <a:p>
            <a:fld id="{DB5B04E1-8270-4A86-8567-7983D886E363}" type="slidenum">
              <a:rPr lang="en-US" smtClean="0"/>
              <a:t>13</a:t>
            </a:fld>
            <a:endParaRPr lang="en-US"/>
          </a:p>
        </p:txBody>
      </p:sp>
    </p:spTree>
    <p:extLst>
      <p:ext uri="{BB962C8B-B14F-4D97-AF65-F5344CB8AC3E}">
        <p14:creationId xmlns:p14="http://schemas.microsoft.com/office/powerpoint/2010/main" val="207585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how</a:t>
            </a:r>
            <a:r>
              <a:rPr lang="en-US" baseline="0" dirty="0" smtClean="0"/>
              <a:t> do we respond to this interaction.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in the background, the AI engine, coupled with our intent and dialog </a:t>
            </a:r>
            <a:r>
              <a:rPr lang="en-US" dirty="0" err="1" smtClean="0"/>
              <a:t>librairies</a:t>
            </a:r>
            <a:r>
              <a:rPr lang="en-US" baseline="0" dirty="0" smtClean="0"/>
              <a:t> will </a:t>
            </a:r>
            <a:r>
              <a:rPr lang="en-US" dirty="0" smtClean="0"/>
              <a:t>do the name and entity recognition and respond back which is what</a:t>
            </a:r>
            <a:r>
              <a:rPr lang="en-US" baseline="0" dirty="0" smtClean="0"/>
              <a:t> you see here</a:t>
            </a:r>
            <a:r>
              <a:rPr lang="en-US" dirty="0" smtClean="0"/>
              <a:t>.  From the initial</a:t>
            </a:r>
            <a:r>
              <a:rPr lang="en-US" baseline="0" dirty="0" smtClean="0"/>
              <a:t> request we are able to interpret that he is traveling to Italy, on a specific date and would be interested in roaming packages.</a:t>
            </a:r>
            <a:endParaRPr lang="en-US" dirty="0" smtClean="0"/>
          </a:p>
          <a:p>
            <a:endParaRPr lang="en-US" dirty="0"/>
          </a:p>
        </p:txBody>
      </p:sp>
      <p:sp>
        <p:nvSpPr>
          <p:cNvPr id="4" name="Slide Number Placeholder 3"/>
          <p:cNvSpPr>
            <a:spLocks noGrp="1"/>
          </p:cNvSpPr>
          <p:nvPr>
            <p:ph type="sldNum" sz="quarter" idx="10"/>
          </p:nvPr>
        </p:nvSpPr>
        <p:spPr/>
        <p:txBody>
          <a:bodyPr/>
          <a:lstStyle/>
          <a:p>
            <a:fld id="{DB5B04E1-8270-4A86-8567-7983D886E363}" type="slidenum">
              <a:rPr lang="en-US" smtClean="0"/>
              <a:t>14</a:t>
            </a:fld>
            <a:endParaRPr lang="en-US"/>
          </a:p>
        </p:txBody>
      </p:sp>
    </p:spTree>
    <p:extLst>
      <p:ext uri="{BB962C8B-B14F-4D97-AF65-F5344CB8AC3E}">
        <p14:creationId xmlns:p14="http://schemas.microsoft.com/office/powerpoint/2010/main" val="271622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a:t>
            </a:r>
            <a:r>
              <a:rPr lang="en-US" baseline="0" dirty="0" smtClean="0"/>
              <a:t> there we can push a personalized offer.  This is coming from the product catalog and is contextual to the subscriber.</a:t>
            </a:r>
            <a:endParaRPr lang="en-US" dirty="0" smtClean="0"/>
          </a:p>
          <a:p>
            <a:endParaRPr lang="en-US" dirty="0"/>
          </a:p>
        </p:txBody>
      </p:sp>
      <p:sp>
        <p:nvSpPr>
          <p:cNvPr id="4" name="Slide Number Placeholder 3"/>
          <p:cNvSpPr>
            <a:spLocks noGrp="1"/>
          </p:cNvSpPr>
          <p:nvPr>
            <p:ph type="sldNum" sz="quarter" idx="10"/>
          </p:nvPr>
        </p:nvSpPr>
        <p:spPr/>
        <p:txBody>
          <a:bodyPr/>
          <a:lstStyle/>
          <a:p>
            <a:fld id="{DB5B04E1-8270-4A86-8567-7983D886E363}" type="slidenum">
              <a:rPr lang="en-US" smtClean="0"/>
              <a:t>15</a:t>
            </a:fld>
            <a:endParaRPr lang="en-US"/>
          </a:p>
        </p:txBody>
      </p:sp>
    </p:spTree>
    <p:extLst>
      <p:ext uri="{BB962C8B-B14F-4D97-AF65-F5344CB8AC3E}">
        <p14:creationId xmlns:p14="http://schemas.microsoft.com/office/powerpoint/2010/main" val="1400446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a:t>
            </a:r>
            <a:r>
              <a:rPr lang="en-US" baseline="0" dirty="0" smtClean="0"/>
              <a:t> we can close the loop by completing the transaction.</a:t>
            </a:r>
          </a:p>
          <a:p>
            <a:endParaRPr lang="en-US" baseline="0" dirty="0" smtClean="0"/>
          </a:p>
          <a:p>
            <a:r>
              <a:rPr lang="en-US" baseline="0" dirty="0" smtClean="0"/>
              <a:t>So what did you see here.  We implemented an artificial intelligence layer, to decipher human conversation – this is called natural language processing.  We added </a:t>
            </a:r>
            <a:r>
              <a:rPr lang="en-US" baseline="0" dirty="0" err="1" smtClean="0"/>
              <a:t>telco</a:t>
            </a:r>
            <a:r>
              <a:rPr lang="en-US" baseline="0" dirty="0" smtClean="0"/>
              <a:t> insights and used this to drive dialogs.  It’s a great example of a future multi modal interaction.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DB5B04E1-8270-4A86-8567-7983D886E363}" type="slidenum">
              <a:rPr lang="en-US" smtClean="0"/>
              <a:t>16</a:t>
            </a:fld>
            <a:endParaRPr lang="en-US"/>
          </a:p>
        </p:txBody>
      </p:sp>
    </p:spTree>
    <p:extLst>
      <p:ext uri="{BB962C8B-B14F-4D97-AF65-F5344CB8AC3E}">
        <p14:creationId xmlns:p14="http://schemas.microsoft.com/office/powerpoint/2010/main" val="2403450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 – so we’ve touched on the first three elements of digital – immersive engagements,</a:t>
            </a:r>
            <a:r>
              <a:rPr lang="en-US" baseline="0" dirty="0" smtClean="0"/>
              <a:t> data intimacy and new revenue streams – </a:t>
            </a:r>
            <a:r>
              <a:rPr lang="en-US" dirty="0" smtClean="0"/>
              <a:t>I wanted to move on now to the last aspect of digital relates</a:t>
            </a:r>
            <a:r>
              <a:rPr lang="en-US" baseline="0" dirty="0" smtClean="0"/>
              <a:t> to service agility – and specifically time to market.</a:t>
            </a:r>
            <a:endParaRPr lang="en-US" dirty="0" smtClean="0"/>
          </a:p>
          <a:p>
            <a:endParaRPr lang="en-US" dirty="0"/>
          </a:p>
        </p:txBody>
      </p:sp>
      <p:sp>
        <p:nvSpPr>
          <p:cNvPr id="4" name="Slide Number Placeholder 3"/>
          <p:cNvSpPr>
            <a:spLocks noGrp="1"/>
          </p:cNvSpPr>
          <p:nvPr>
            <p:ph type="sldNum" sz="quarter" idx="10"/>
          </p:nvPr>
        </p:nvSpPr>
        <p:spPr/>
        <p:txBody>
          <a:bodyPr/>
          <a:lstStyle/>
          <a:p>
            <a:fld id="{6ED66E9A-5678-4100-AC94-08F508DFE4FA}"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222658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believe that our approach with a single master</a:t>
            </a:r>
            <a:r>
              <a:rPr lang="en-US" baseline="0" dirty="0" smtClean="0"/>
              <a:t> catalog is key to enabling digital experiences.  The catalog is mastering the commercial, product and technical offering, eligibility, discount, rates. Etc.  It also has the ability to integrate or federate data from third party catalogs – specifically to support the types of partner offerings we just reviewed.</a:t>
            </a:r>
          </a:p>
          <a:p>
            <a:endParaRPr lang="en-US" baseline="0" dirty="0" smtClean="0"/>
          </a:p>
          <a:p>
            <a:r>
              <a:rPr lang="en-US" baseline="0" dirty="0" smtClean="0"/>
              <a:t>Within the catalog we have introduced the MEC Business Studio to simplify the tasks that business users can complete with the product catalog.</a:t>
            </a:r>
          </a:p>
          <a:p>
            <a:endParaRPr lang="en-US" baseline="0" dirty="0" smtClean="0"/>
          </a:p>
          <a:p>
            <a:r>
              <a:rPr lang="en-US" baseline="0" dirty="0" smtClean="0"/>
              <a:t>And we are investing, like we are in CRM uplift, into uplifting the MEC capabilities around the business studio and user interfaces to make it easier to sell the value of our solution.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DB5B04E1-8270-4A86-8567-7983D886E363}" type="slidenum">
              <a:rPr lang="en-US" smtClean="0"/>
              <a:t>18</a:t>
            </a:fld>
            <a:endParaRPr lang="en-US"/>
          </a:p>
        </p:txBody>
      </p:sp>
    </p:spTree>
    <p:extLst>
      <p:ext uri="{BB962C8B-B14F-4D97-AF65-F5344CB8AC3E}">
        <p14:creationId xmlns:p14="http://schemas.microsoft.com/office/powerpoint/2010/main" val="399514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move on to our vision towards 2020 and how</a:t>
            </a:r>
            <a:r>
              <a:rPr lang="en-US" baseline="0" dirty="0"/>
              <a:t> we support the digital provider, I wanted to share with you our view on how we see the trends that are shaping the industry and how that translates into impacts on our investments and </a:t>
            </a:r>
            <a:r>
              <a:rPr lang="en-US" baseline="0" dirty="0" smtClean="0"/>
              <a:t>solutions</a:t>
            </a:r>
          </a:p>
          <a:p>
            <a:endParaRPr lang="en-US" baseline="0" dirty="0" smtClean="0"/>
          </a:p>
          <a:p>
            <a:r>
              <a:rPr lang="en-US" baseline="0" dirty="0" smtClean="0"/>
              <a:t>Disruptions:</a:t>
            </a:r>
          </a:p>
          <a:p>
            <a:r>
              <a:rPr lang="en-US" baseline="0" dirty="0" err="1" smtClean="0"/>
              <a:t>eSIM</a:t>
            </a:r>
            <a:r>
              <a:rPr lang="en-US" baseline="0" dirty="0" smtClean="0"/>
              <a:t> –starting to disrupt our market</a:t>
            </a:r>
          </a:p>
          <a:p>
            <a:r>
              <a:rPr lang="en-US" baseline="0" dirty="0" smtClean="0"/>
              <a:t>OEMs – also disrupting mainly enabled with the </a:t>
            </a:r>
            <a:r>
              <a:rPr lang="en-US" baseline="0" dirty="0" err="1" smtClean="0"/>
              <a:t>IoT</a:t>
            </a:r>
            <a:r>
              <a:rPr lang="en-US" baseline="0" dirty="0" smtClean="0"/>
              <a:t> </a:t>
            </a:r>
          </a:p>
          <a:p>
            <a:r>
              <a:rPr lang="en-US" baseline="0" dirty="0" smtClean="0"/>
              <a:t>Lastly, customer behavior  - occasional users – not prepaid or postpaid – but the younger </a:t>
            </a:r>
            <a:r>
              <a:rPr lang="en-US" baseline="0" dirty="0" err="1" smtClean="0"/>
              <a:t>generateion</a:t>
            </a:r>
            <a:r>
              <a:rPr lang="en-US" baseline="0" dirty="0" smtClean="0"/>
              <a:t> that don’t want to commit to any contract. </a:t>
            </a:r>
          </a:p>
          <a:p>
            <a:r>
              <a:rPr lang="en-US" baseline="0" dirty="0" smtClean="0"/>
              <a:t>They stay only if they’re e.g. spinners in NA – move from Comcast  to Dish to </a:t>
            </a:r>
            <a:r>
              <a:rPr lang="en-US" baseline="0" dirty="0" err="1" smtClean="0"/>
              <a:t>DirceTV</a:t>
            </a:r>
            <a:r>
              <a:rPr lang="en-US" baseline="0" dirty="0" smtClean="0"/>
              <a:t> – 20% of audience are spinner. Acquisition is 450$ per acquired customers and so the cost for spinners is huge. </a:t>
            </a:r>
          </a:p>
          <a:p>
            <a:r>
              <a:rPr lang="en-US" baseline="0" dirty="0" smtClean="0"/>
              <a:t>Sharing economy – not just shared wallet in the family, but also in different context – a trip with few </a:t>
            </a:r>
            <a:r>
              <a:rPr lang="en-US" baseline="0" dirty="0" err="1" smtClean="0"/>
              <a:t>friedns</a:t>
            </a:r>
            <a:r>
              <a:rPr lang="en-US" baseline="0" dirty="0" smtClean="0"/>
              <a:t> families – sharing ad hoc – what type of services we subscribe for that specific period. </a:t>
            </a:r>
          </a:p>
          <a:p>
            <a:r>
              <a:rPr lang="en-US" baseline="0" dirty="0" smtClean="0"/>
              <a:t>All those changes impact our roadmap:</a:t>
            </a:r>
          </a:p>
          <a:p>
            <a:endParaRPr lang="en-US" baseline="0" dirty="0" smtClean="0"/>
          </a:p>
          <a:p>
            <a:r>
              <a:rPr lang="en-US" baseline="0" dirty="0" smtClean="0"/>
              <a:t>Customer experience- immersive engagement and natural interaction.</a:t>
            </a:r>
          </a:p>
          <a:p>
            <a:r>
              <a:rPr lang="en-US" baseline="0" dirty="0" smtClean="0"/>
              <a:t>But if we have occasional users and sharing economy – not satisfied with data plans or access. So need to move up the value </a:t>
            </a:r>
            <a:r>
              <a:rPr lang="en-US" baseline="0" dirty="0" err="1" smtClean="0"/>
              <a:t>chaing</a:t>
            </a:r>
            <a:r>
              <a:rPr lang="en-US" baseline="0" dirty="0" smtClean="0"/>
              <a:t> – need to provide new offerings: </a:t>
            </a:r>
            <a:r>
              <a:rPr lang="en-US" baseline="0" dirty="0" err="1" smtClean="0"/>
              <a:t>multiplay</a:t>
            </a:r>
            <a:r>
              <a:rPr lang="en-US" baseline="0" dirty="0" smtClean="0"/>
              <a:t> – beyond quad play. Entertainment is more than only </a:t>
            </a:r>
            <a:r>
              <a:rPr lang="en-US" baseline="0" dirty="0" err="1" smtClean="0"/>
              <a:t>payTV</a:t>
            </a:r>
            <a:r>
              <a:rPr lang="en-US" baseline="0" dirty="0" smtClean="0"/>
              <a:t> or </a:t>
            </a:r>
            <a:r>
              <a:rPr lang="en-US" baseline="0" dirty="0" err="1" smtClean="0"/>
              <a:t>VoD</a:t>
            </a:r>
            <a:r>
              <a:rPr lang="en-US" baseline="0" dirty="0" smtClean="0"/>
              <a:t>.</a:t>
            </a:r>
          </a:p>
          <a:p>
            <a:r>
              <a:rPr lang="en-US" baseline="0" dirty="0" smtClean="0"/>
              <a:t>We want to make sure that when you’re dealing with </a:t>
            </a:r>
            <a:r>
              <a:rPr lang="en-US" baseline="0" dirty="0" err="1" smtClean="0"/>
              <a:t>connceeted</a:t>
            </a:r>
            <a:r>
              <a:rPr lang="en-US" baseline="0" dirty="0" smtClean="0"/>
              <a:t> homes or cars or watch – it’s all part of your holistic experience.</a:t>
            </a:r>
          </a:p>
          <a:p>
            <a:r>
              <a:rPr lang="en-US" baseline="0" dirty="0" smtClean="0"/>
              <a:t>For the digital eco system of SPs – the question is what is digital – most CSPs will talk about the </a:t>
            </a:r>
            <a:r>
              <a:rPr lang="en-US" baseline="0" dirty="0" err="1" smtClean="0"/>
              <a:t>nteraction</a:t>
            </a:r>
            <a:r>
              <a:rPr lang="en-US" baseline="0" dirty="0" smtClean="0"/>
              <a:t>. It’s more than interaction. It’s about selling new products: soft good and hard goods like Disney in their stores. So how do you make this integration – that the Disney catalog is available in CSPs stores as well.</a:t>
            </a:r>
          </a:p>
          <a:p>
            <a:r>
              <a:rPr lang="en-US" baseline="0" dirty="0" err="1" smtClean="0"/>
              <a:t>cSPs</a:t>
            </a:r>
            <a:r>
              <a:rPr lang="en-US" baseline="0" dirty="0" smtClean="0"/>
              <a:t> want to be integrated with </a:t>
            </a:r>
            <a:r>
              <a:rPr lang="en-US" baseline="0" dirty="0" err="1" smtClean="0"/>
              <a:t>Uber</a:t>
            </a:r>
            <a:r>
              <a:rPr lang="en-US" baseline="0" dirty="0" smtClean="0"/>
              <a:t>, Expedia. There is a way for CSPs to know that I’m about to travel to </a:t>
            </a:r>
            <a:r>
              <a:rPr lang="en-US" baseline="0" dirty="0" err="1" smtClean="0"/>
              <a:t>Franfurt</a:t>
            </a:r>
            <a:r>
              <a:rPr lang="en-US" baseline="0" dirty="0" smtClean="0"/>
              <a:t> as I plan my trip on Expedia and then can offer me roaming </a:t>
            </a:r>
            <a:r>
              <a:rPr lang="en-US" baseline="0" dirty="0" err="1" smtClean="0"/>
              <a:t>packaes</a:t>
            </a:r>
            <a:r>
              <a:rPr lang="en-US" baseline="0" dirty="0" smtClean="0"/>
              <a:t> or </a:t>
            </a:r>
            <a:r>
              <a:rPr lang="en-US" baseline="0" dirty="0" err="1" smtClean="0"/>
              <a:t>wifi</a:t>
            </a:r>
            <a:r>
              <a:rPr lang="en-US" baseline="0" dirty="0" smtClean="0"/>
              <a:t> packages. Today CSPs still don’t do that.</a:t>
            </a:r>
          </a:p>
          <a:p>
            <a:r>
              <a:rPr lang="en-US" baseline="0" dirty="0" smtClean="0"/>
              <a:t>So we need a strong interaction between knowing the customer and </a:t>
            </a:r>
            <a:r>
              <a:rPr lang="en-US" baseline="0" dirty="0" err="1" smtClean="0"/>
              <a:t>monetiing</a:t>
            </a:r>
            <a:r>
              <a:rPr lang="en-US" baseline="0" dirty="0" smtClean="0"/>
              <a:t> the customer.</a:t>
            </a:r>
          </a:p>
          <a:p>
            <a:r>
              <a:rPr lang="en-US" baseline="0" dirty="0" smtClean="0"/>
              <a:t>The business sector – is a huge opportunity. It’s a major trend in the industry of our customers that are modernizing their systems for the business sector.</a:t>
            </a:r>
          </a:p>
          <a:p>
            <a:r>
              <a:rPr lang="en-US" baseline="0" dirty="0" smtClean="0"/>
              <a:t>Heart of it is big data and analytics to fuel the growth of the company.</a:t>
            </a:r>
          </a:p>
          <a:p>
            <a:r>
              <a:rPr lang="en-US" baseline="0" dirty="0" smtClean="0"/>
              <a:t>Network – we started 3 years ago our investments in NFV, and the industry has changed within  years very fast. Will take 10-15 years until most of the networks will be completely virtualized.</a:t>
            </a:r>
          </a:p>
          <a:p>
            <a:r>
              <a:rPr lang="en-US" baseline="0" dirty="0" smtClean="0"/>
              <a:t>So we’re expanding our footprint from billing, from BSS to the business </a:t>
            </a:r>
            <a:r>
              <a:rPr lang="en-US" baseline="0" dirty="0" err="1" smtClean="0"/>
              <a:t>secrot</a:t>
            </a:r>
            <a:r>
              <a:rPr lang="en-US" baseline="0" dirty="0" smtClean="0"/>
              <a:t>, to network, .</a:t>
            </a:r>
          </a:p>
          <a:p>
            <a:r>
              <a:rPr lang="en-US" baseline="0" dirty="0" smtClean="0"/>
              <a:t>Next slide…</a:t>
            </a:r>
            <a:endParaRPr lang="en-US" baseline="0" dirty="0"/>
          </a:p>
          <a:p>
            <a:endParaRPr lang="en-US" baseline="0" dirty="0"/>
          </a:p>
          <a:p>
            <a:r>
              <a:rPr lang="en-US" baseline="0" dirty="0"/>
              <a:t>It starts with customer experience. Obviously digital interactions are key – but just as key to the customer experience in terms of enabling digital is the continuity that we can provider across the customer journey. And we see this in requirements that are coming from our customers globally – they want to enable the omni channel experience – not because they expect customers to be able to do every interaction in every channel, because that won’t be a reality for some time, and you may make business decisions as to why that is not optimal. But the omni channel consistency and continuity is key for engaging the customers. Engaging them on their channel of choice, and getting them to convert their transaction. </a:t>
            </a:r>
          </a:p>
          <a:p>
            <a:endParaRPr lang="en-US" baseline="0" dirty="0"/>
          </a:p>
          <a:p>
            <a:r>
              <a:rPr lang="en-US" baseline="0" dirty="0"/>
              <a:t>In a pure “sales” capacity, we expect that customers will have continuity as they go through the various buying stages – researching, buying, engaging and sharing. But in the customer service context, the objectives are slightly different. The objective here is to equip the customer with the capabilities they need., across all channels to resolve their issues or access the information they need, and this is key to deflecting calls from the call </a:t>
            </a:r>
            <a:r>
              <a:rPr lang="en-US" baseline="0" dirty="0" err="1"/>
              <a:t>centre</a:t>
            </a:r>
            <a:r>
              <a:rPr lang="en-US" baseline="0" dirty="0"/>
              <a:t> and enabling a better user experience.</a:t>
            </a:r>
          </a:p>
          <a:p>
            <a:endParaRPr lang="en-US" baseline="0" dirty="0"/>
          </a:p>
          <a:p>
            <a:r>
              <a:rPr lang="en-US" baseline="0" dirty="0"/>
              <a:t>Contextualization and personalization also plays heavily in the customer experience – making the experiences that we are giving customers relevant to who they are, where they are, what they already have, and what their future needs might be. Layering this into the customer experience engagement also provides the benefit that we can leverage analytics to understand the customer behavior, and drive a better experience. Support the retail store agents with the right information about the customers, give the call </a:t>
            </a:r>
            <a:r>
              <a:rPr lang="en-US" baseline="0" dirty="0" err="1"/>
              <a:t>centre</a:t>
            </a:r>
            <a:r>
              <a:rPr lang="en-US" baseline="0" dirty="0"/>
              <a:t> agents next best offer functionality, or more importantly, tell the agents why the customer is calling before they pick up the phone. And this is the last element here – how do we monetize interactions based on our data insights. Upsell, cross sell. Customers expect you to know they when they enter your website, and this is key to monetizing the experience on your site. In this context, we believe that the customer experience is key to the digital transformation and we certainly are investing heavily in our products and solutions in this area. </a:t>
            </a:r>
          </a:p>
          <a:p>
            <a:endParaRPr lang="en-US" baseline="0" dirty="0"/>
          </a:p>
          <a:p>
            <a:r>
              <a:rPr lang="en-US" baseline="0" dirty="0"/>
              <a:t>The next element in the overall vision towards 2020 is new business. And when we talk about new business we are referring to new modes of business, new revenue opportunities in different domains, and how we can enable these with our products and solutions. Starting with </a:t>
            </a:r>
            <a:r>
              <a:rPr lang="en-US" baseline="0" dirty="0" err="1"/>
              <a:t>multiplay</a:t>
            </a:r>
            <a:r>
              <a:rPr lang="en-US" baseline="0" dirty="0"/>
              <a:t>. The industry has moved beyond quad play, and we see more requirements to support pure </a:t>
            </a:r>
            <a:r>
              <a:rPr lang="en-US" baseline="0" dirty="0" err="1"/>
              <a:t>multiplay</a:t>
            </a:r>
            <a:r>
              <a:rPr lang="en-US" baseline="0" dirty="0"/>
              <a:t> services and bundles including things like entertainment. There is an important distinction here – many service providers bundle together offers and its done at the website level or in ecommerce. But if the underlying systems do not have a deep knowledge or understanding of </a:t>
            </a:r>
            <a:r>
              <a:rPr lang="en-US" baseline="0" dirty="0" err="1"/>
              <a:t>multiplay</a:t>
            </a:r>
            <a:r>
              <a:rPr lang="en-US" baseline="0" dirty="0"/>
              <a:t> models, the deployment and success of these services will be limited, based on order fallout and other issues. Supporting the right models for </a:t>
            </a:r>
            <a:r>
              <a:rPr lang="en-US" baseline="0" dirty="0" err="1"/>
              <a:t>multiplay</a:t>
            </a:r>
            <a:r>
              <a:rPr lang="en-US" baseline="0" dirty="0"/>
              <a:t> is at the heart of the BSS, because as you’ll see, once you have set the model for </a:t>
            </a:r>
            <a:r>
              <a:rPr lang="en-US" baseline="0" dirty="0" err="1"/>
              <a:t>multiplay</a:t>
            </a:r>
            <a:r>
              <a:rPr lang="en-US" baseline="0" dirty="0"/>
              <a:t>, you have the flexibility to add support for new lines of business quickly and easily. So we have invested heavily in ensuring we can bring the right models and best practices for </a:t>
            </a:r>
            <a:r>
              <a:rPr lang="en-US" baseline="0" dirty="0" err="1"/>
              <a:t>multiplay</a:t>
            </a:r>
            <a:r>
              <a:rPr lang="en-US" baseline="0" dirty="0"/>
              <a:t>, and we believe we are the only vendor that is doing so today.</a:t>
            </a:r>
          </a:p>
          <a:p>
            <a:endParaRPr lang="en-US" baseline="0" dirty="0"/>
          </a:p>
          <a:p>
            <a:r>
              <a:rPr lang="en-US" baseline="0" dirty="0"/>
              <a:t>Also, in the context of new business, we see evolution in the market to support IOT offerings, which will grow in importance in terms of revenue </a:t>
            </a:r>
            <a:r>
              <a:rPr lang="en-US" baseline="0" dirty="0" err="1"/>
              <a:t>diversifaction</a:t>
            </a:r>
            <a:r>
              <a:rPr lang="en-US" baseline="0" dirty="0"/>
              <a:t> within the business, and we are investing to bring the right support for these models. B2B is a big focus area for us, as we see operators looking to grow their footprint within the B2B market, and needing to support a different set of customer requirements. And we also see a strong play for digital in the B2B domain – supporting thinks like the sales process, with capabilities like CPQ as a starting point, but underlying this our support for the complex ordering processes for enterprise is obviously key, </a:t>
            </a:r>
          </a:p>
          <a:p>
            <a:endParaRPr lang="en-US" baseline="0" dirty="0"/>
          </a:p>
          <a:p>
            <a:r>
              <a:rPr lang="en-US" baseline="0" dirty="0"/>
              <a:t>Next we see our customers looking at operating in non-traditional telco business areas and partnering with OTT, and we believe that having flexibility within the BSS is key to enabling these new models. Enabling OTT in </a:t>
            </a:r>
            <a:r>
              <a:rPr lang="en-US" baseline="0" dirty="0" err="1"/>
              <a:t>multiplay</a:t>
            </a:r>
            <a:r>
              <a:rPr lang="en-US" baseline="0" dirty="0"/>
              <a:t> bundles, supporting zero-rated charging for key OTT partners, delivering partner settlement – these are just a few areas where we help our customers partner more effectively in today’s world and we believe this will be increasingly important going forward.</a:t>
            </a:r>
          </a:p>
          <a:p>
            <a:endParaRPr lang="en-US" baseline="0" dirty="0"/>
          </a:p>
          <a:p>
            <a:r>
              <a:rPr lang="en-US" baseline="0" dirty="0"/>
              <a:t>Next we move to big data and the area of customer experience management. I touched on this earlier, but when we look at big data analytics, we think this is critical to enabling the operator to personalize the experience for customers, and importantly empower better business decisions. We can see that the value of the data we have in the BSS, coupled with real time data from the network can make a tremendous impact. And we’ve been leveraging this to drive new experiences for our customers. One example here is operational monitoring and improvements – we’ve established an operational data store that brings together the BSS data in a big data platform to enable reporting – which can obviously be done via your big data lake as well, but we see this as a key differentiator for the BSS, where today we don’t see a lot of use of big data analytics to impact the customer experience. The final piece of this is the closed loop aspect – we’ve been investing in use cases and applications to complement and enhance the experience we are providing from the BSS. One example is in the customer experience management domain, where we are able to leverage the data from the network – specifically coming the RAN to give us insights based on customer location, RAN issues, and then marry these back to the customer profile in the BSS, so that we have more accurate information when customers call to complain.</a:t>
            </a:r>
          </a:p>
          <a:p>
            <a:endParaRPr lang="en-US" baseline="0" dirty="0"/>
          </a:p>
          <a:p>
            <a:r>
              <a:rPr lang="en-US" baseline="0" dirty="0"/>
              <a:t>So we are half way through the trends that are shaping the market, and also shaping our investments in the portfolio.</a:t>
            </a:r>
          </a:p>
          <a:p>
            <a:endParaRPr lang="en-US" baseline="0" dirty="0"/>
          </a:p>
          <a:p>
            <a:r>
              <a:rPr lang="en-US" baseline="0" dirty="0"/>
              <a:t>The next area is around network. I wont spend too much time here but the important aspect is that as network trends towards agile, smarter networks, we are investing in enabling this. NFV and SDN is critical to lowering operational costs and enabling smarter networks, and we’ve introduced our network cloud service orchestration capabilities to manage this, We’ve also invested in our network functions – PCRF, OCS, HSS to support NFV and enable them to operate as </a:t>
            </a:r>
            <a:r>
              <a:rPr lang="en-US" baseline="0" dirty="0" err="1"/>
              <a:t>virtualizred</a:t>
            </a:r>
            <a:r>
              <a:rPr lang="en-US" baseline="0" dirty="0"/>
              <a:t> network functions under the control of the NCSO component.</a:t>
            </a:r>
          </a:p>
          <a:p>
            <a:endParaRPr lang="en-US" baseline="0" dirty="0"/>
          </a:p>
          <a:p>
            <a:r>
              <a:rPr lang="en-US" baseline="0" dirty="0"/>
              <a:t>As we look to other trends in the market, we see the adoption of LTE advanced and the impact of 5G as areas where we can also provide better support for our customers. 5G monetization models, how we enable real time charging, and customer experience to differentiate our customers offer. We also see the emergence of new het-net strategies and continued investment in </a:t>
            </a:r>
            <a:r>
              <a:rPr lang="en-US" baseline="0" dirty="0" err="1"/>
              <a:t>WiFi</a:t>
            </a:r>
            <a:r>
              <a:rPr lang="en-US" baseline="0" dirty="0"/>
              <a:t> as driving different requirements for how we manage the customer experience, and also driving different requirements for how services and offers are packaged and bundled.</a:t>
            </a:r>
          </a:p>
          <a:p>
            <a:endParaRPr lang="en-US" baseline="0" dirty="0"/>
          </a:p>
          <a:p>
            <a:r>
              <a:rPr lang="en-US" baseline="0" dirty="0"/>
              <a:t>The next areas I wanted touch on is the trend to reduce TCO and </a:t>
            </a:r>
            <a:r>
              <a:rPr lang="en-US" baseline="0" dirty="0" err="1"/>
              <a:t>Opex</a:t>
            </a:r>
            <a:r>
              <a:rPr lang="en-US" baseline="0" dirty="0"/>
              <a:t>. Which is a common objective for every operator .Here the major area of investment is on cloud openness and supporting scale. Its about supporting mass scale cloud services, delivering </a:t>
            </a:r>
            <a:r>
              <a:rPr lang="en-US" baseline="0" dirty="0" err="1"/>
              <a:t>SoA</a:t>
            </a:r>
            <a:r>
              <a:rPr lang="en-US" baseline="0" dirty="0"/>
              <a:t> for service exposure. And giving customers the capabilities around virtualization, scalability and elasticity to make a material difference in their operations. If I marry this to where we’ve invested in our portfolio, we’ve invested heavily in the virtualization of our apps. I will take you through a bit letter our strategy on cloud. And we’ve also invested in areas like leveraging big data technology to reduce our hardware footprint and offload usage data from our systems which we see driving a major impact in TCO reduction.</a:t>
            </a:r>
          </a:p>
          <a:p>
            <a:endParaRPr lang="en-US" baseline="0" dirty="0"/>
          </a:p>
          <a:p>
            <a:r>
              <a:rPr lang="en-US" baseline="0" dirty="0"/>
              <a:t>And the final area I wanted to highlight was around disruptions. And here I would say that we have visibility of some disruptions that are impacting business today, will introduce is the ability to deal with future disruptions that we may not yet see. And in the area of disruption it starts with OTT competition and cooperation. We spoke about partnering models around OTT which is one aspect, but having the agility to continue to drive innovation to compete with the OTTs is equally as important. Other disruptive areas that we believe will have an impact on the service provider business are encryption, SW SIMs and customer ownership and finally non-SIM proliferation of networks. </a:t>
            </a:r>
          </a:p>
          <a:p>
            <a:endParaRPr lang="en-US" baseline="0" dirty="0"/>
          </a:p>
          <a:p>
            <a:r>
              <a:rPr lang="en-US" baseline="0" dirty="0"/>
              <a:t>So this is a quick snapshot of the trends we see in the market and how they are shaping our vision and investments in the product portfolio. Lets move on to the portfolio.</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3DA5318-EC03-E240-ADC5-792B2BAA7AE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7465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Digital starts with Generation C.  Generation</a:t>
            </a:r>
            <a:r>
              <a:rPr lang="en-GB" baseline="0" dirty="0" smtClean="0"/>
              <a:t> c represents the changing behaviour of consumers.  Generation C isn’t just defined by an age group – its defined by peoples connectivity, their communities, creation and curation.  These are the consumers that are shaping the requirements for digital.  65% are under 35 years of age, and they want control and empowerment in all aspects of their life, and they have expectations – expectations around getting personalized service, and this experience of one.</a:t>
            </a:r>
            <a:endParaRPr lang="en-GB" dirty="0"/>
          </a:p>
        </p:txBody>
      </p:sp>
      <p:sp>
        <p:nvSpPr>
          <p:cNvPr id="4" name="Slide Number Placeholder 3"/>
          <p:cNvSpPr>
            <a:spLocks noGrp="1"/>
          </p:cNvSpPr>
          <p:nvPr>
            <p:ph type="sldNum" sz="quarter" idx="10"/>
          </p:nvPr>
        </p:nvSpPr>
        <p:spPr/>
        <p:txBody>
          <a:bodyPr/>
          <a:lstStyle/>
          <a:p>
            <a:fld id="{6ED66E9A-5678-4100-AC94-08F508DFE4FA}"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8331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the</a:t>
            </a:r>
            <a:r>
              <a:rPr lang="en-GB" baseline="0" dirty="0" smtClean="0"/>
              <a:t> way to deliver this is through digital experience.  Being available on the channel of choice, When and where they want access to information.  Delivering a personalized experience, that is connected.  Leveraging insights about the consumer and enabling them to feel the experience, the brand, and the feeling of getting value for the money they spend.</a:t>
            </a:r>
          </a:p>
          <a:p>
            <a:endParaRPr lang="en-GB" baseline="0" dirty="0" smtClean="0"/>
          </a:p>
          <a:p>
            <a:r>
              <a:rPr lang="en-GB" baseline="0" dirty="0" smtClean="0"/>
              <a:t>These are the dynamics of Gen C and how they expect their experiences.</a:t>
            </a:r>
            <a:endParaRPr lang="en-GB" dirty="0"/>
          </a:p>
        </p:txBody>
      </p:sp>
      <p:sp>
        <p:nvSpPr>
          <p:cNvPr id="4" name="Slide Number Placeholder 3"/>
          <p:cNvSpPr>
            <a:spLocks noGrp="1"/>
          </p:cNvSpPr>
          <p:nvPr>
            <p:ph type="sldNum" sz="quarter" idx="10"/>
          </p:nvPr>
        </p:nvSpPr>
        <p:spPr/>
        <p:txBody>
          <a:bodyPr/>
          <a:lstStyle/>
          <a:p>
            <a:fld id="{6ED66E9A-5678-4100-AC94-08F508DFE4FA}"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127746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if we boil down Gen C expectations to our market, we can see that in all of their interactions consumers are after wow moments.  They want engagements to be simple.  Like certain packaged good providers have introduced with the auto ordering buttons.  They want their suppliers to know them – 52% of consumers only want to see offers that are relevant to them.  They want to be empowered and they want flexibility.  They want value and they want their service providers to be proactive.  Speed and immediacy are also key to enabling these wow moments – fast delivery, immediate access to product and services.  And availability anywhere anytime.  And lastly, for their interactions to be nice and pleasant.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If we look at how these wow moment expectations translate across the breadth of service provider functions – it relates to connectivity, delivery of content and applications, save me time, money, simplify my life, entertain me and so on across the breadth of devices which really serve as the enablers.  </a:t>
            </a:r>
          </a:p>
          <a:p>
            <a:endParaRPr lang="en-US" baseline="0" dirty="0" smtClean="0"/>
          </a:p>
          <a:p>
            <a:r>
              <a:rPr lang="en-US" baseline="0" dirty="0" smtClean="0"/>
              <a:t>The last point I want to make here is that building wow moments with frequency is key due to customers increasing expectations and eroding loyalty.  Consumers are loyal to the brands that deliver these so called wow moments with frequency.</a:t>
            </a:r>
            <a:endParaRPr lang="en-US" dirty="0" smtClean="0"/>
          </a:p>
          <a:p>
            <a:endParaRPr lang="en-US" dirty="0" smtClean="0"/>
          </a:p>
          <a:p>
            <a:r>
              <a:rPr lang="en-US" dirty="0" smtClean="0"/>
              <a:t>And so this very much characterizes</a:t>
            </a:r>
            <a:r>
              <a:rPr lang="en-US" baseline="0" dirty="0" smtClean="0"/>
              <a:t> consumer behaviors that are driving the need for digital, if we look at it from the service provider side, moving to the next slide.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D66E9A-5678-4100-AC94-08F508DFE4FA}"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5059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 consider</a:t>
            </a:r>
            <a:r>
              <a:rPr lang="en-US" baseline="0" dirty="0" smtClean="0"/>
              <a:t> </a:t>
            </a:r>
            <a:r>
              <a:rPr lang="en-US" dirty="0" smtClean="0"/>
              <a:t>how service providers enable these wow moments, and its really an evolution.  From traditional days of call and contact </a:t>
            </a:r>
            <a:r>
              <a:rPr lang="en-US" dirty="0" err="1" smtClean="0"/>
              <a:t>centre</a:t>
            </a:r>
            <a:r>
              <a:rPr lang="en-US" dirty="0" smtClean="0"/>
              <a:t> where customers got more access to products and services</a:t>
            </a:r>
            <a:r>
              <a:rPr lang="en-US" baseline="0" dirty="0" smtClean="0"/>
              <a:t> to an evolution of digital transformation which is underway today.  To an immersive engagement which is where we are headed which ultimately will deliver the next generation relationship for digital.</a:t>
            </a:r>
            <a:endParaRPr lang="en-US" dirty="0" smtClean="0"/>
          </a:p>
          <a:p>
            <a:r>
              <a:rPr lang="en-US" baseline="0" dirty="0" smtClean="0"/>
              <a:t>.</a:t>
            </a:r>
          </a:p>
          <a:p>
            <a:r>
              <a:rPr lang="en-US" baseline="0" dirty="0" smtClean="0"/>
              <a:t>Service providers have been on a journey – and that journey will continue.  They are investing in digital transformation today, but they are still a long way from consistently delivering the types of wow moments consumers are looking for as we discussed on the last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B5B04E1-8270-4A86-8567-7983D886E363}" type="slidenum">
              <a:rPr lang="en-US" smtClean="0"/>
              <a:t>7</a:t>
            </a:fld>
            <a:endParaRPr lang="en-US"/>
          </a:p>
        </p:txBody>
      </p:sp>
    </p:spTree>
    <p:extLst>
      <p:ext uri="{BB962C8B-B14F-4D97-AF65-F5344CB8AC3E}">
        <p14:creationId xmlns:p14="http://schemas.microsoft.com/office/powerpoint/2010/main" val="308893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translate these market dynamics we spoke</a:t>
            </a:r>
            <a:r>
              <a:rPr lang="en-US" baseline="0" dirty="0" smtClean="0"/>
              <a:t> of </a:t>
            </a:r>
            <a:r>
              <a:rPr lang="en-US" dirty="0" smtClean="0"/>
              <a:t>to Amdocs digital</a:t>
            </a:r>
            <a:r>
              <a:rPr lang="en-US" baseline="0" dirty="0" smtClean="0"/>
              <a:t> offering, we really look at how consumer and enterprise changing behaviors are driving the overall evolution of digital products and services.  If we consider how we define digital, its about 4 key aspects.  It starts with immersive engagements.  This is what most people refer to when they speak of digital.  How you can engage with a customer whenever and wherever </a:t>
            </a:r>
            <a:r>
              <a:rPr lang="en-US" baseline="0" dirty="0" err="1" smtClean="0"/>
              <a:t>thorugh</a:t>
            </a:r>
            <a:r>
              <a:rPr lang="en-US" baseline="0" dirty="0" smtClean="0"/>
              <a:t> any channel of interaction.  And here it is about omni channel and multi modal engagements.  Supporting intelligent and assisted interactions.  Its also about social – as a separate communication mechanism, for engagement and also social communities which increasingly are having an impact on how providers engage with their customers.  Lastly its about the experience – having a WOW user experience – and experience that is simple and intuitive.  This is how we define immersive engagement.</a:t>
            </a:r>
          </a:p>
          <a:p>
            <a:endParaRPr lang="en-US" baseline="0" dirty="0" smtClean="0"/>
          </a:p>
          <a:p>
            <a:r>
              <a:rPr lang="en-US" baseline="0" dirty="0" smtClean="0"/>
              <a:t>The next area is data intimacy.  Data is a key differentiator in enabling a digital experience.  Its how we bring more value to customers through data analysis and personalization, ultimately increasing their loyalty.  And in this context data intimacy is about providing personalized, contextualized individual experiences.  Its about understanding your customer.  And this notion of enhanced customer profile is what we call elastic – this refers to the ability to </a:t>
            </a:r>
            <a:r>
              <a:rPr lang="en-US" baseline="0" dirty="0" err="1" smtClean="0"/>
              <a:t>flexibily</a:t>
            </a:r>
            <a:r>
              <a:rPr lang="en-US" baseline="0" dirty="0" smtClean="0"/>
              <a:t> enhancing the profile.  Finally its about understanding the digital customer journey – not just the actual customer journey but the virtual or anticipated customer journey and then being able to proactively make decisions on this basis.</a:t>
            </a:r>
          </a:p>
          <a:p>
            <a:endParaRPr lang="en-US" baseline="0" dirty="0" smtClean="0"/>
          </a:p>
          <a:p>
            <a:r>
              <a:rPr lang="en-US" baseline="0" dirty="0" smtClean="0"/>
              <a:t>New revenue streams is the next category in our definition of digital.  In this area we look at how we can support our SP customers to expand their business with different types of customers and embrace an ecosystem of partners.  Here its about bringing new product and service offerings that define digital – </a:t>
            </a:r>
            <a:r>
              <a:rPr lang="en-US" baseline="0" dirty="0" err="1" smtClean="0"/>
              <a:t>multiplay</a:t>
            </a:r>
            <a:r>
              <a:rPr lang="en-US" baseline="0" dirty="0" smtClean="0"/>
              <a:t>, IOT, OTT and other non </a:t>
            </a:r>
            <a:r>
              <a:rPr lang="en-US" baseline="0" dirty="0" err="1" smtClean="0"/>
              <a:t>telco</a:t>
            </a:r>
            <a:r>
              <a:rPr lang="en-US" baseline="0" dirty="0" smtClean="0"/>
              <a:t> services.  We also look at win-win business models, and we’ll share with you our thinking about not just traditional models, but new models – like occasional use, one time charges, rev share models and so on.  </a:t>
            </a:r>
          </a:p>
          <a:p>
            <a:endParaRPr lang="en-US" baseline="0" dirty="0" smtClean="0"/>
          </a:p>
          <a:p>
            <a:r>
              <a:rPr lang="en-US" baseline="0" dirty="0" smtClean="0"/>
              <a:t>Finally, as part of this definition of digital we look at service agility.  Time to market is key – and service agility is about finding new ways for doing business and increasing time to value in the world of digital immediacy.  </a:t>
            </a:r>
          </a:p>
          <a:p>
            <a:endParaRPr lang="en-US" baseline="0" dirty="0" smtClean="0"/>
          </a:p>
          <a:p>
            <a:r>
              <a:rPr lang="en-US" baseline="0" dirty="0" smtClean="0"/>
              <a:t>These are the four aspects of defining digital – we will dive into each area further now.</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5B04E1-8270-4A86-8567-7983D886E363}" type="slidenum">
              <a:rPr lang="en-US" smtClean="0"/>
              <a:t>8</a:t>
            </a:fld>
            <a:endParaRPr lang="en-US"/>
          </a:p>
        </p:txBody>
      </p:sp>
    </p:spTree>
    <p:extLst>
      <p:ext uri="{BB962C8B-B14F-4D97-AF65-F5344CB8AC3E}">
        <p14:creationId xmlns:p14="http://schemas.microsoft.com/office/powerpoint/2010/main" val="274881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brings us full circle – </a:t>
            </a:r>
            <a:r>
              <a:rPr lang="en-US" baseline="0" dirty="0" smtClean="0"/>
              <a:t>covering </a:t>
            </a:r>
            <a:r>
              <a:rPr lang="en-US" dirty="0" smtClean="0"/>
              <a:t>the four aspects of defining digital.  Immersive engagements, data intimacy, new revenue streams and service agility.  And these are enabled through CES10 and our portfolio of</a:t>
            </a:r>
            <a:r>
              <a:rPr lang="en-US" baseline="0" dirty="0" smtClean="0"/>
              <a:t> solutions.</a:t>
            </a:r>
          </a:p>
          <a:p>
            <a:endParaRPr lang="en-US" baseline="0" dirty="0" smtClean="0"/>
          </a:p>
          <a:p>
            <a:r>
              <a:rPr lang="en-US" baseline="0" dirty="0" smtClean="0"/>
              <a:t>I went through them fairly quickly – I wanted to give you enough detail so you understood how we are positioning, but obviously we could spend a few hours on each topic, so if you are interested to dive deeper or engage us in discussions with your customers, just reach out.</a:t>
            </a:r>
            <a:endParaRPr lang="en-US" dirty="0"/>
          </a:p>
        </p:txBody>
      </p:sp>
      <p:sp>
        <p:nvSpPr>
          <p:cNvPr id="4" name="Slide Number Placeholder 3"/>
          <p:cNvSpPr>
            <a:spLocks noGrp="1"/>
          </p:cNvSpPr>
          <p:nvPr>
            <p:ph type="sldNum" sz="quarter" idx="10"/>
          </p:nvPr>
        </p:nvSpPr>
        <p:spPr/>
        <p:txBody>
          <a:bodyPr/>
          <a:lstStyle/>
          <a:p>
            <a:fld id="{DB5B04E1-8270-4A86-8567-7983D886E363}" type="slidenum">
              <a:rPr lang="en-US" smtClean="0"/>
              <a:t>9</a:t>
            </a:fld>
            <a:endParaRPr lang="en-US"/>
          </a:p>
        </p:txBody>
      </p:sp>
    </p:spTree>
    <p:extLst>
      <p:ext uri="{BB962C8B-B14F-4D97-AF65-F5344CB8AC3E}">
        <p14:creationId xmlns:p14="http://schemas.microsoft.com/office/powerpoint/2010/main" val="56238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will start with immersive engagements.   As I mentioned this is about omni channel and multi modal support.  Support that is intelligent and assisted as well as socially aware.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this is where most people focus when we</a:t>
            </a:r>
            <a:r>
              <a:rPr lang="en-US" baseline="0" dirty="0" smtClean="0"/>
              <a:t> talk about digital – because it is the aspect that customers see and interact with.</a:t>
            </a:r>
            <a:endParaRPr lang="en-US" dirty="0" smtClean="0"/>
          </a:p>
          <a:p>
            <a:endParaRPr lang="en-US" dirty="0"/>
          </a:p>
        </p:txBody>
      </p:sp>
      <p:sp>
        <p:nvSpPr>
          <p:cNvPr id="4" name="Slide Number Placeholder 3"/>
          <p:cNvSpPr>
            <a:spLocks noGrp="1"/>
          </p:cNvSpPr>
          <p:nvPr>
            <p:ph type="sldNum" sz="quarter" idx="10"/>
          </p:nvPr>
        </p:nvSpPr>
        <p:spPr/>
        <p:txBody>
          <a:bodyPr/>
          <a:lstStyle/>
          <a:p>
            <a:fld id="{6ED66E9A-5678-4100-AC94-08F508DFE4FA}"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044144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18841" y="0"/>
            <a:ext cx="6069984" cy="6858000"/>
          </a:xfrm>
          <a:prstGeom prst="rect">
            <a:avLst/>
          </a:prstGeom>
        </p:spPr>
      </p:pic>
      <p:sp>
        <p:nvSpPr>
          <p:cNvPr id="53" name="Freeform 52"/>
          <p:cNvSpPr/>
          <p:nvPr userDrawn="1"/>
        </p:nvSpPr>
        <p:spPr>
          <a:xfrm>
            <a:off x="-1" y="0"/>
            <a:ext cx="9317610" cy="6858000"/>
          </a:xfrm>
          <a:custGeom>
            <a:avLst/>
            <a:gdLst>
              <a:gd name="connsiteX0" fmla="*/ 0 w 9317610"/>
              <a:gd name="connsiteY0" fmla="*/ 0 h 6858000"/>
              <a:gd name="connsiteX1" fmla="*/ 3044826 w 9317610"/>
              <a:gd name="connsiteY1" fmla="*/ 0 h 6858000"/>
              <a:gd name="connsiteX2" fmla="*/ 3617260 w 9317610"/>
              <a:gd name="connsiteY2" fmla="*/ 0 h 6858000"/>
              <a:gd name="connsiteX3" fmla="*/ 9317610 w 9317610"/>
              <a:gd name="connsiteY3" fmla="*/ 0 h 6858000"/>
              <a:gd name="connsiteX4" fmla="*/ 9317610 w 9317610"/>
              <a:gd name="connsiteY4" fmla="*/ 1 h 6858000"/>
              <a:gd name="connsiteX5" fmla="*/ 6732584 w 9317610"/>
              <a:gd name="connsiteY5" fmla="*/ 1 h 6858000"/>
              <a:gd name="connsiteX6" fmla="*/ 9311253 w 9317610"/>
              <a:gd name="connsiteY6" fmla="*/ 3432956 h 6858000"/>
              <a:gd name="connsiteX7" fmla="*/ 6732585 w 9317610"/>
              <a:gd name="connsiteY7" fmla="*/ 6858000 h 6858000"/>
              <a:gd name="connsiteX8" fmla="*/ 3617260 w 9317610"/>
              <a:gd name="connsiteY8" fmla="*/ 6858000 h 6858000"/>
              <a:gd name="connsiteX9" fmla="*/ 3044826 w 9317610"/>
              <a:gd name="connsiteY9" fmla="*/ 6858000 h 6858000"/>
              <a:gd name="connsiteX10" fmla="*/ 0 w 931761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7610" h="6858000">
                <a:moveTo>
                  <a:pt x="0" y="0"/>
                </a:moveTo>
                <a:lnTo>
                  <a:pt x="3044826" y="0"/>
                </a:lnTo>
                <a:lnTo>
                  <a:pt x="3617260" y="0"/>
                </a:lnTo>
                <a:lnTo>
                  <a:pt x="9317610" y="0"/>
                </a:lnTo>
                <a:lnTo>
                  <a:pt x="9317610" y="1"/>
                </a:lnTo>
                <a:lnTo>
                  <a:pt x="6732584" y="1"/>
                </a:lnTo>
                <a:lnTo>
                  <a:pt x="9311253" y="3432956"/>
                </a:lnTo>
                <a:lnTo>
                  <a:pt x="6732585" y="6858000"/>
                </a:lnTo>
                <a:lnTo>
                  <a:pt x="3617260" y="6858000"/>
                </a:lnTo>
                <a:lnTo>
                  <a:pt x="3044826" y="6858000"/>
                </a:lnTo>
                <a:lnTo>
                  <a:pt x="0" y="6858000"/>
                </a:lnTo>
                <a:close/>
              </a:path>
            </a:pathLst>
          </a:custGeom>
          <a:gradFill flip="none" rotWithShape="1">
            <a:gsLst>
              <a:gs pos="0">
                <a:schemeClr val="bg1">
                  <a:alpha val="43000"/>
                </a:schemeClr>
              </a:gs>
              <a:gs pos="41000">
                <a:schemeClr val="bg1"/>
              </a:gs>
            </a:gsLst>
            <a:lin ang="10800000" scaled="0"/>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1" name="Rectangle 17"/>
          <p:cNvSpPr/>
          <p:nvPr userDrawn="1"/>
        </p:nvSpPr>
        <p:spPr>
          <a:xfrm flipV="1">
            <a:off x="9375620" y="5154408"/>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13"/>
          <p:cNvSpPr/>
          <p:nvPr userDrawn="1"/>
        </p:nvSpPr>
        <p:spPr>
          <a:xfrm>
            <a:off x="11906967" y="3051885"/>
            <a:ext cx="281858" cy="754231"/>
          </a:xfrm>
          <a:custGeom>
            <a:avLst/>
            <a:gdLst/>
            <a:ahLst/>
            <a:cxnLst/>
            <a:rect l="l" t="t" r="r" b="b"/>
            <a:pathLst>
              <a:path w="281858" h="754231">
                <a:moveTo>
                  <a:pt x="281858" y="0"/>
                </a:moveTo>
                <a:lnTo>
                  <a:pt x="281858" y="754231"/>
                </a:lnTo>
                <a:lnTo>
                  <a:pt x="0" y="377550"/>
                </a:lnTo>
                <a:close/>
              </a:path>
            </a:pathLst>
          </a:custGeom>
          <a:solidFill>
            <a:schemeClr val="bg1">
              <a:alpha val="7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0" name="Group 39"/>
          <p:cNvGrpSpPr/>
          <p:nvPr userDrawn="1"/>
        </p:nvGrpSpPr>
        <p:grpSpPr>
          <a:xfrm>
            <a:off x="9375620" y="5009796"/>
            <a:ext cx="2653043" cy="1848204"/>
            <a:chOff x="6330795" y="5009796"/>
            <a:chExt cx="2653043" cy="1848204"/>
          </a:xfrm>
        </p:grpSpPr>
        <p:sp>
          <p:nvSpPr>
            <p:cNvPr id="49" name="Rectangle 17"/>
            <p:cNvSpPr/>
            <p:nvPr/>
          </p:nvSpPr>
          <p:spPr>
            <a:xfrm flipV="1">
              <a:off x="6330796" y="5154408"/>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Rectangle 17"/>
            <p:cNvSpPr/>
            <p:nvPr/>
          </p:nvSpPr>
          <p:spPr>
            <a:xfrm flipV="1">
              <a:off x="6333177" y="5154408"/>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17"/>
            <p:cNvSpPr/>
            <p:nvPr/>
          </p:nvSpPr>
          <p:spPr>
            <a:xfrm flipV="1">
              <a:off x="6330795" y="5009796"/>
              <a:ext cx="2653043" cy="1848204"/>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2" name="Group 41"/>
          <p:cNvGrpSpPr/>
          <p:nvPr userDrawn="1"/>
        </p:nvGrpSpPr>
        <p:grpSpPr>
          <a:xfrm>
            <a:off x="9375620" y="0"/>
            <a:ext cx="2653043" cy="1848204"/>
            <a:chOff x="6330795" y="0"/>
            <a:chExt cx="2653043" cy="1848204"/>
          </a:xfrm>
        </p:grpSpPr>
        <p:sp>
          <p:nvSpPr>
            <p:cNvPr id="43" name="Rectangle 17"/>
            <p:cNvSpPr/>
            <p:nvPr/>
          </p:nvSpPr>
          <p:spPr>
            <a:xfrm>
              <a:off x="6333177" y="0"/>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17"/>
            <p:cNvSpPr/>
            <p:nvPr/>
          </p:nvSpPr>
          <p:spPr>
            <a:xfrm>
              <a:off x="6330795" y="0"/>
              <a:ext cx="2653043" cy="1848204"/>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2" name="Freeform 51"/>
          <p:cNvSpPr/>
          <p:nvPr userDrawn="1"/>
        </p:nvSpPr>
        <p:spPr>
          <a:xfrm>
            <a:off x="-1" y="0"/>
            <a:ext cx="9113900" cy="6858000"/>
          </a:xfrm>
          <a:custGeom>
            <a:avLst/>
            <a:gdLst>
              <a:gd name="connsiteX0" fmla="*/ 0 w 9113900"/>
              <a:gd name="connsiteY0" fmla="*/ 0 h 6858000"/>
              <a:gd name="connsiteX1" fmla="*/ 3044825 w 9113900"/>
              <a:gd name="connsiteY1" fmla="*/ 0 h 6858000"/>
              <a:gd name="connsiteX2" fmla="*/ 3739755 w 9113900"/>
              <a:gd name="connsiteY2" fmla="*/ 0 h 6858000"/>
              <a:gd name="connsiteX3" fmla="*/ 9113900 w 9113900"/>
              <a:gd name="connsiteY3" fmla="*/ 0 h 6858000"/>
              <a:gd name="connsiteX4" fmla="*/ 9113900 w 9113900"/>
              <a:gd name="connsiteY4" fmla="*/ 1 h 6858000"/>
              <a:gd name="connsiteX5" fmla="*/ 6528874 w 9113900"/>
              <a:gd name="connsiteY5" fmla="*/ 1 h 6858000"/>
              <a:gd name="connsiteX6" fmla="*/ 9107543 w 9113900"/>
              <a:gd name="connsiteY6" fmla="*/ 3432956 h 6858000"/>
              <a:gd name="connsiteX7" fmla="*/ 6528875 w 9113900"/>
              <a:gd name="connsiteY7" fmla="*/ 6858000 h 6858000"/>
              <a:gd name="connsiteX8" fmla="*/ 3739755 w 9113900"/>
              <a:gd name="connsiteY8" fmla="*/ 6858000 h 6858000"/>
              <a:gd name="connsiteX9" fmla="*/ 3044825 w 9113900"/>
              <a:gd name="connsiteY9" fmla="*/ 6858000 h 6858000"/>
              <a:gd name="connsiteX10" fmla="*/ 0 w 91139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13900" h="6858000">
                <a:moveTo>
                  <a:pt x="0" y="0"/>
                </a:moveTo>
                <a:lnTo>
                  <a:pt x="3044825" y="0"/>
                </a:lnTo>
                <a:lnTo>
                  <a:pt x="3739755" y="0"/>
                </a:lnTo>
                <a:lnTo>
                  <a:pt x="9113900" y="0"/>
                </a:lnTo>
                <a:lnTo>
                  <a:pt x="9113900" y="1"/>
                </a:lnTo>
                <a:lnTo>
                  <a:pt x="6528874" y="1"/>
                </a:lnTo>
                <a:lnTo>
                  <a:pt x="9107543" y="3432956"/>
                </a:lnTo>
                <a:lnTo>
                  <a:pt x="6528875" y="6858000"/>
                </a:lnTo>
                <a:lnTo>
                  <a:pt x="3739755" y="6858000"/>
                </a:lnTo>
                <a:lnTo>
                  <a:pt x="3044825" y="6858000"/>
                </a:lnTo>
                <a:lnTo>
                  <a:pt x="0" y="6858000"/>
                </a:lnTo>
                <a:close/>
              </a:path>
            </a:pathLst>
          </a:custGeom>
          <a:gradFill flip="none" rotWithShape="1">
            <a:gsLst>
              <a:gs pos="0">
                <a:schemeClr val="bg1">
                  <a:alpha val="36000"/>
                </a:schemeClr>
              </a:gs>
              <a:gs pos="41000">
                <a:schemeClr val="bg1"/>
              </a:gs>
            </a:gsLst>
            <a:lin ang="10800000" scaled="0"/>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7" name="Title 1"/>
          <p:cNvSpPr>
            <a:spLocks noGrp="1"/>
          </p:cNvSpPr>
          <p:nvPr>
            <p:ph type="ctrTitle" hasCustomPrompt="1"/>
          </p:nvPr>
        </p:nvSpPr>
        <p:spPr>
          <a:xfrm>
            <a:off x="609443" y="1934079"/>
            <a:ext cx="6949440" cy="535531"/>
          </a:xfrm>
          <a:noFill/>
        </p:spPr>
        <p:txBody>
          <a:bodyPr wrap="square" rtlCol="0" anchor="t" anchorCtr="0">
            <a:spAutoFit/>
          </a:bodyPr>
          <a:lstStyle>
            <a:lvl1pPr>
              <a:defRPr lang="en-US" sz="3200" dirty="0">
                <a:solidFill>
                  <a:srgbClr val="003A69"/>
                </a:solidFill>
              </a:defRPr>
            </a:lvl1pPr>
          </a:lstStyle>
          <a:p>
            <a:pPr marL="0" lvl="0" defTabSz="914415"/>
            <a:r>
              <a:rPr lang="ga-IE" dirty="0" smtClean="0"/>
              <a:t>Click to edit master title style</a:t>
            </a:r>
            <a:endParaRPr lang="en-US" dirty="0"/>
          </a:p>
        </p:txBody>
      </p:sp>
      <p:sp>
        <p:nvSpPr>
          <p:cNvPr id="28" name="Subtitle 2"/>
          <p:cNvSpPr>
            <a:spLocks noGrp="1"/>
          </p:cNvSpPr>
          <p:nvPr>
            <p:ph type="subTitle" idx="1" hasCustomPrompt="1"/>
          </p:nvPr>
        </p:nvSpPr>
        <p:spPr>
          <a:xfrm>
            <a:off x="609441" y="4008430"/>
            <a:ext cx="6520303" cy="838160"/>
          </a:xfrm>
        </p:spPr>
        <p:txBody>
          <a:bodyPr wrap="square" lIns="91440" tIns="45720">
            <a:noAutofit/>
          </a:bodyPr>
          <a:lstStyle>
            <a:lvl1pPr marL="0" indent="0" algn="l" defTabSz="914415" rtl="0" eaLnBrk="1" latinLnBrk="0" hangingPunct="1">
              <a:buNone/>
              <a:tabLst>
                <a:tab pos="2514642" algn="l"/>
              </a:tabLst>
              <a:defRPr lang="en-US" sz="2400" b="1" kern="1200" dirty="0">
                <a:solidFill>
                  <a:schemeClr val="accent4"/>
                </a:solidFill>
                <a:latin typeface="Arial" pitchFamily="34" charset="0"/>
                <a:ea typeface="+mn-ea"/>
                <a:cs typeface="Arial" pitchFamily="34" charset="0"/>
              </a:defRPr>
            </a:lvl1pPr>
            <a:lvl2pPr marL="457208" indent="0" algn="ctr">
              <a:buNone/>
              <a:defRPr>
                <a:solidFill>
                  <a:schemeClr val="tx1">
                    <a:tint val="75000"/>
                  </a:schemeClr>
                </a:solidFill>
              </a:defRPr>
            </a:lvl2pPr>
            <a:lvl3pPr marL="914415" indent="0" algn="ctr">
              <a:buNone/>
              <a:defRPr>
                <a:solidFill>
                  <a:schemeClr val="tx1">
                    <a:tint val="75000"/>
                  </a:schemeClr>
                </a:solidFill>
              </a:defRPr>
            </a:lvl3pPr>
            <a:lvl4pPr marL="1371623" indent="0" algn="ctr">
              <a:buNone/>
              <a:defRPr>
                <a:solidFill>
                  <a:schemeClr val="tx1">
                    <a:tint val="75000"/>
                  </a:schemeClr>
                </a:solidFill>
              </a:defRPr>
            </a:lvl4pPr>
            <a:lvl5pPr marL="1828830" indent="0" algn="ctr">
              <a:buNone/>
              <a:defRPr>
                <a:solidFill>
                  <a:schemeClr val="tx1">
                    <a:tint val="75000"/>
                  </a:schemeClr>
                </a:solidFill>
              </a:defRPr>
            </a:lvl5pPr>
            <a:lvl6pPr marL="2286038" indent="0" algn="ctr">
              <a:buNone/>
              <a:defRPr>
                <a:solidFill>
                  <a:schemeClr val="tx1">
                    <a:tint val="75000"/>
                  </a:schemeClr>
                </a:solidFill>
              </a:defRPr>
            </a:lvl6pPr>
            <a:lvl7pPr marL="2743246" indent="0" algn="ctr">
              <a:buNone/>
              <a:defRPr>
                <a:solidFill>
                  <a:schemeClr val="tx1">
                    <a:tint val="75000"/>
                  </a:schemeClr>
                </a:solidFill>
              </a:defRPr>
            </a:lvl7pPr>
            <a:lvl8pPr marL="3200453" indent="0" algn="ctr">
              <a:buNone/>
              <a:defRPr>
                <a:solidFill>
                  <a:schemeClr val="tx1">
                    <a:tint val="75000"/>
                  </a:schemeClr>
                </a:solidFill>
              </a:defRPr>
            </a:lvl8pPr>
            <a:lvl9pPr marL="3657661" indent="0" algn="ctr">
              <a:buNone/>
              <a:defRPr>
                <a:solidFill>
                  <a:schemeClr val="tx1">
                    <a:tint val="75000"/>
                  </a:schemeClr>
                </a:solidFill>
              </a:defRPr>
            </a:lvl9pPr>
          </a:lstStyle>
          <a:p>
            <a:r>
              <a:rPr lang="ga-IE" dirty="0" smtClean="0"/>
              <a:t>Click to edit master subtitle style</a:t>
            </a:r>
            <a:endParaRPr lang="en-US" dirty="0"/>
          </a:p>
        </p:txBody>
      </p:sp>
      <p:sp>
        <p:nvSpPr>
          <p:cNvPr id="29" name="Text Placeholder 6"/>
          <p:cNvSpPr>
            <a:spLocks noGrp="1"/>
          </p:cNvSpPr>
          <p:nvPr>
            <p:ph type="body" sz="quarter" idx="10"/>
          </p:nvPr>
        </p:nvSpPr>
        <p:spPr>
          <a:xfrm>
            <a:off x="609441" y="5088369"/>
            <a:ext cx="6520303" cy="582613"/>
          </a:xfrm>
        </p:spPr>
        <p:txBody>
          <a:bodyPr/>
          <a:lstStyle>
            <a:lvl1pPr marL="0" indent="0" algn="l" defTabSz="914415" rtl="0" eaLnBrk="1" latinLnBrk="0" hangingPunct="1">
              <a:spcBef>
                <a:spcPct val="20000"/>
              </a:spcBef>
              <a:buClr>
                <a:schemeClr val="accent2"/>
              </a:buClr>
              <a:buSzPct val="85000"/>
              <a:buFont typeface="Arial" pitchFamily="34" charset="0"/>
              <a:buNone/>
              <a:tabLst>
                <a:tab pos="2514642" algn="l"/>
              </a:tabLst>
              <a:defRPr lang="en-US" sz="1800" b="1" kern="1200" dirty="0" smtClean="0">
                <a:solidFill>
                  <a:schemeClr val="bg2">
                    <a:lumMod val="75000"/>
                  </a:schemeClr>
                </a:solidFill>
                <a:latin typeface="Arial" pitchFamily="34" charset="0"/>
                <a:ea typeface="+mn-ea"/>
                <a:cs typeface="Arial" pitchFamily="34" charset="0"/>
              </a:defRPr>
            </a:lvl1pPr>
          </a:lstStyle>
          <a:p>
            <a:pPr lvl="0"/>
            <a:r>
              <a:rPr lang="en-US" smtClean="0"/>
              <a:t>Click to edit Master text styles</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428981"/>
            <a:ext cx="7524751" cy="916021"/>
          </a:xfrm>
          <a:prstGeom prst="rect">
            <a:avLst/>
          </a:prstGeom>
        </p:spPr>
      </p:pic>
      <p:sp>
        <p:nvSpPr>
          <p:cNvPr id="30" name="Freeform 29"/>
          <p:cNvSpPr/>
          <p:nvPr userDrawn="1"/>
        </p:nvSpPr>
        <p:spPr>
          <a:xfrm>
            <a:off x="8692459" y="2036320"/>
            <a:ext cx="818797" cy="72351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1" name="Freeform 30"/>
          <p:cNvSpPr/>
          <p:nvPr userDrawn="1"/>
        </p:nvSpPr>
        <p:spPr>
          <a:xfrm>
            <a:off x="9450240" y="3020597"/>
            <a:ext cx="273251" cy="239728"/>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4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2" name="Freeform 31"/>
          <p:cNvSpPr/>
          <p:nvPr userDrawn="1"/>
        </p:nvSpPr>
        <p:spPr>
          <a:xfrm>
            <a:off x="11612856" y="6082730"/>
            <a:ext cx="497846" cy="444900"/>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 name="connsiteX0" fmla="*/ -1 w 1231105"/>
              <a:gd name="connsiteY0" fmla="*/ 859 h 1100176"/>
              <a:gd name="connsiteX1" fmla="*/ 419099 w 1231105"/>
              <a:gd name="connsiteY1" fmla="*/ 859 h 1100176"/>
              <a:gd name="connsiteX2" fmla="*/ 614361 w 1231105"/>
              <a:gd name="connsiteY2" fmla="*/ 267559 h 1100176"/>
              <a:gd name="connsiteX3" fmla="*/ 802481 w 1231105"/>
              <a:gd name="connsiteY3" fmla="*/ 0 h 1100176"/>
              <a:gd name="connsiteX4" fmla="*/ 1231105 w 1231105"/>
              <a:gd name="connsiteY4" fmla="*/ 859 h 1100176"/>
              <a:gd name="connsiteX5" fmla="*/ 821530 w 1231105"/>
              <a:gd name="connsiteY5" fmla="*/ 541402 h 1100176"/>
              <a:gd name="connsiteX6" fmla="*/ 1223104 w 1231105"/>
              <a:gd name="connsiteY6" fmla="*/ 1089949 h 1100176"/>
              <a:gd name="connsiteX7" fmla="*/ 812006 w 1231105"/>
              <a:gd name="connsiteY7" fmla="*/ 1088232 h 1100176"/>
              <a:gd name="connsiteX8" fmla="*/ 611980 w 1231105"/>
              <a:gd name="connsiteY8" fmla="*/ 812865 h 1100176"/>
              <a:gd name="connsiteX9" fmla="*/ 411955 w 1231105"/>
              <a:gd name="connsiteY9" fmla="*/ 1089090 h 1100176"/>
              <a:gd name="connsiteX10" fmla="*/ 8708 w 1231105"/>
              <a:gd name="connsiteY10" fmla="*/ 1100176 h 1100176"/>
              <a:gd name="connsiteX11" fmla="*/ 404811 w 1231105"/>
              <a:gd name="connsiteY11" fmla="*/ 548546 h 1100176"/>
              <a:gd name="connsiteX12" fmla="*/ -1 w 1231105"/>
              <a:gd name="connsiteY12" fmla="*/ 859 h 1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1105" h="1100176">
                <a:moveTo>
                  <a:pt x="-1" y="859"/>
                </a:moveTo>
                <a:lnTo>
                  <a:pt x="419099" y="859"/>
                </a:lnTo>
                <a:lnTo>
                  <a:pt x="614361" y="267559"/>
                </a:lnTo>
                <a:lnTo>
                  <a:pt x="802481" y="0"/>
                </a:lnTo>
                <a:lnTo>
                  <a:pt x="1231105" y="859"/>
                </a:lnTo>
                <a:lnTo>
                  <a:pt x="821530" y="541402"/>
                </a:lnTo>
                <a:lnTo>
                  <a:pt x="1223104" y="1089949"/>
                </a:lnTo>
                <a:lnTo>
                  <a:pt x="812006" y="1088232"/>
                </a:lnTo>
                <a:lnTo>
                  <a:pt x="611980" y="812865"/>
                </a:lnTo>
                <a:lnTo>
                  <a:pt x="411955" y="1089090"/>
                </a:lnTo>
                <a:lnTo>
                  <a:pt x="8708" y="1100176"/>
                </a:lnTo>
                <a:lnTo>
                  <a:pt x="404811" y="548546"/>
                </a:lnTo>
                <a:lnTo>
                  <a:pt x="-1" y="859"/>
                </a:lnTo>
                <a:close/>
              </a:path>
            </a:pathLst>
          </a:custGeom>
          <a:solidFill>
            <a:schemeClr val="bg1">
              <a:alpha val="3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3" name="Freeform 32"/>
          <p:cNvSpPr/>
          <p:nvPr userDrawn="1"/>
        </p:nvSpPr>
        <p:spPr>
          <a:xfrm>
            <a:off x="11793661" y="682602"/>
            <a:ext cx="408515" cy="557811"/>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 name="connsiteX0" fmla="*/ 7142 w 409820"/>
              <a:gd name="connsiteY0" fmla="*/ 0 h 559594"/>
              <a:gd name="connsiteX1" fmla="*/ 216693 w 409820"/>
              <a:gd name="connsiteY1" fmla="*/ 2381 h 559594"/>
              <a:gd name="connsiteX2" fmla="*/ 311943 w 409820"/>
              <a:gd name="connsiteY2" fmla="*/ 135731 h 559594"/>
              <a:gd name="connsiteX3" fmla="*/ 409311 w 409820"/>
              <a:gd name="connsiteY3" fmla="*/ 263 h 559594"/>
              <a:gd name="connsiteX4" fmla="*/ 407195 w 409820"/>
              <a:gd name="connsiteY4" fmla="*/ 554832 h 559594"/>
              <a:gd name="connsiteX5" fmla="*/ 321468 w 409820"/>
              <a:gd name="connsiteY5" fmla="*/ 423862 h 559594"/>
              <a:gd name="connsiteX6" fmla="*/ 216693 w 409820"/>
              <a:gd name="connsiteY6" fmla="*/ 559594 h 559594"/>
              <a:gd name="connsiteX7" fmla="*/ 0 w 409820"/>
              <a:gd name="connsiteY7" fmla="*/ 559594 h 559594"/>
              <a:gd name="connsiteX8" fmla="*/ 204788 w 409820"/>
              <a:gd name="connsiteY8" fmla="*/ 285750 h 559594"/>
              <a:gd name="connsiteX9" fmla="*/ 7142 w 409820"/>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20" h="559594">
                <a:moveTo>
                  <a:pt x="7142" y="0"/>
                </a:moveTo>
                <a:lnTo>
                  <a:pt x="216693" y="2381"/>
                </a:lnTo>
                <a:lnTo>
                  <a:pt x="311943" y="135731"/>
                </a:lnTo>
                <a:lnTo>
                  <a:pt x="409311" y="263"/>
                </a:lnTo>
                <a:cubicBezTo>
                  <a:pt x="411692" y="176475"/>
                  <a:pt x="404814" y="378620"/>
                  <a:pt x="407195" y="554832"/>
                </a:cubicBezTo>
                <a:lnTo>
                  <a:pt x="321468" y="423862"/>
                </a:lnTo>
                <a:lnTo>
                  <a:pt x="216693" y="559594"/>
                </a:lnTo>
                <a:lnTo>
                  <a:pt x="0" y="559594"/>
                </a:lnTo>
                <a:lnTo>
                  <a:pt x="204788" y="285750"/>
                </a:lnTo>
                <a:lnTo>
                  <a:pt x="7142" y="0"/>
                </a:lnTo>
                <a:close/>
              </a:path>
            </a:pathLst>
          </a:custGeom>
          <a:solidFill>
            <a:srgbClr val="8EC7E5">
              <a:alpha val="28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pic>
        <p:nvPicPr>
          <p:cNvPr id="23" name="Picture 22"/>
          <p:cNvPicPr>
            <a:picLocks noChangeAspect="1"/>
          </p:cNvPicPr>
          <p:nvPr userDrawn="1"/>
        </p:nvPicPr>
        <p:blipFill>
          <a:blip r:embed="rId4"/>
          <a:stretch>
            <a:fillRect/>
          </a:stretch>
        </p:blipFill>
        <p:spPr>
          <a:xfrm>
            <a:off x="724246" y="6382434"/>
            <a:ext cx="3022601" cy="320040"/>
          </a:xfrm>
          <a:prstGeom prst="rect">
            <a:avLst/>
          </a:prstGeom>
        </p:spPr>
      </p:pic>
    </p:spTree>
    <p:extLst>
      <p:ext uri="{BB962C8B-B14F-4D97-AF65-F5344CB8AC3E}">
        <p14:creationId xmlns:p14="http://schemas.microsoft.com/office/powerpoint/2010/main" val="394629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5477"/>
            <a:ext cx="10969943" cy="750432"/>
          </a:xfrm>
          <a:prstGeom prst="rect">
            <a:avLst/>
          </a:prstGeom>
        </p:spPr>
        <p:txBody>
          <a:bodyPr vert="horz" lIns="91440" tIns="45720" rIns="91440" bIns="45720" rtlCol="0" anchor="b" anchorCtr="0">
            <a:noAutofit/>
          </a:bodyPr>
          <a:lstStyle>
            <a:lvl1pPr>
              <a:defRPr lang="en-US" dirty="0"/>
            </a:lvl1pPr>
          </a:lstStyle>
          <a:p>
            <a:pPr lvl="0"/>
            <a:r>
              <a:rPr lang="en-US" smtClean="0"/>
              <a:t>Click to edit Master title style</a:t>
            </a:r>
            <a:endParaRPr lang="en-US" dirty="0"/>
          </a:p>
        </p:txBody>
      </p:sp>
      <p:sp>
        <p:nvSpPr>
          <p:cNvPr id="4" name="Table Placeholder 3"/>
          <p:cNvSpPr>
            <a:spLocks noGrp="1"/>
          </p:cNvSpPr>
          <p:nvPr>
            <p:ph type="tbl" sz="quarter" idx="10"/>
          </p:nvPr>
        </p:nvSpPr>
        <p:spPr>
          <a:xfrm>
            <a:off x="609441" y="1268412"/>
            <a:ext cx="10957754" cy="2160588"/>
          </a:xfrm>
          <a:prstGeom prst="rect">
            <a:avLst/>
          </a:prstGeom>
        </p:spPr>
        <p:txBody>
          <a:bodyPr rtlCol="0">
            <a:noAutofit/>
          </a:bodyPr>
          <a:lstStyle>
            <a:lvl1pPr marL="0" indent="0">
              <a:buNone/>
              <a:defRPr/>
            </a:lvl1pPr>
          </a:lstStyle>
          <a:p>
            <a:pPr lvl="0"/>
            <a:r>
              <a:rPr lang="en-US" noProof="0" smtClean="0"/>
              <a:t>Click icon to add table</a:t>
            </a:r>
            <a:endParaRPr lang="en-US" noProof="0" dirty="0"/>
          </a:p>
        </p:txBody>
      </p:sp>
      <p:cxnSp>
        <p:nvCxnSpPr>
          <p:cNvPr id="15" name="Straight Connector 14"/>
          <p:cNvCxnSpPr/>
          <p:nvPr userDrawn="1"/>
        </p:nvCxnSpPr>
        <p:spPr>
          <a:xfrm>
            <a:off x="609441" y="1055909"/>
            <a:ext cx="10969943"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10781010" y="5810674"/>
            <a:ext cx="1327626" cy="1006830"/>
            <a:chOff x="10781010" y="5810674"/>
            <a:chExt cx="1327626" cy="1006830"/>
          </a:xfrm>
        </p:grpSpPr>
        <p:sp>
          <p:nvSpPr>
            <p:cNvPr id="11" name="Freeform 10"/>
            <p:cNvSpPr/>
            <p:nvPr userDrawn="1"/>
          </p:nvSpPr>
          <p:spPr>
            <a:xfrm>
              <a:off x="11312394" y="6086761"/>
              <a:ext cx="796242" cy="703584"/>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63BE">
                <a:lumMod val="40000"/>
                <a:lumOff val="60000"/>
                <a:alpha val="50000"/>
              </a:srgbClr>
            </a:solidFill>
            <a:ln w="1270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12" name="Freeform 11"/>
            <p:cNvSpPr/>
            <p:nvPr userDrawn="1"/>
          </p:nvSpPr>
          <p:spPr>
            <a:xfrm>
              <a:off x="11704816" y="5810674"/>
              <a:ext cx="239325" cy="21147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82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eform 12"/>
            <p:cNvSpPr/>
            <p:nvPr userDrawn="1"/>
          </p:nvSpPr>
          <p:spPr>
            <a:xfrm>
              <a:off x="10781010" y="6555131"/>
              <a:ext cx="296926" cy="262373"/>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AFAFAF">
                <a:alpha val="3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eform 13"/>
            <p:cNvSpPr/>
            <p:nvPr userDrawn="1"/>
          </p:nvSpPr>
          <p:spPr>
            <a:xfrm>
              <a:off x="10993898" y="6168394"/>
              <a:ext cx="483719" cy="42742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cmpd="sng" algn="ctr">
              <a:solidFill>
                <a:srgbClr val="0063BE">
                  <a:lumMod val="40000"/>
                  <a:lumOff val="6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grpSp>
    </p:spTree>
    <p:extLst>
      <p:ext uri="{BB962C8B-B14F-4D97-AF65-F5344CB8AC3E}">
        <p14:creationId xmlns:p14="http://schemas.microsoft.com/office/powerpoint/2010/main" val="185766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bg bwMode="gray">
      <p:bgPr>
        <a:solidFill>
          <a:schemeClr val="bg1"/>
        </a:solidFill>
        <a:effectLst/>
      </p:bgPr>
    </p:bg>
    <p:spTree>
      <p:nvGrpSpPr>
        <p:cNvPr id="1" name=""/>
        <p:cNvGrpSpPr/>
        <p:nvPr/>
      </p:nvGrpSpPr>
      <p:grpSpPr>
        <a:xfrm>
          <a:off x="0" y="0"/>
          <a:ext cx="0" cy="0"/>
          <a:chOff x="0" y="0"/>
          <a:chExt cx="0" cy="0"/>
        </a:xfrm>
      </p:grpSpPr>
      <p:sp>
        <p:nvSpPr>
          <p:cNvPr id="9" name="Slide Number Placeholder 4"/>
          <p:cNvSpPr txBox="1">
            <a:spLocks/>
          </p:cNvSpPr>
          <p:nvPr userDrawn="1"/>
        </p:nvSpPr>
        <p:spPr bwMode="auto">
          <a:xfrm>
            <a:off x="329100" y="6503141"/>
            <a:ext cx="719707" cy="276999"/>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lang="en-US" sz="1200" smtClean="0">
                <a:solidFill>
                  <a:schemeClr val="tx2"/>
                </a:solidFill>
              </a:rPr>
              <a:pPr/>
              <a:t>‹#›</a:t>
            </a:fld>
            <a:endParaRPr lang="en-US" sz="1200" dirty="0">
              <a:solidFill>
                <a:schemeClr val="tx2"/>
              </a:solidFill>
            </a:endParaRPr>
          </a:p>
        </p:txBody>
      </p:sp>
      <p:sp>
        <p:nvSpPr>
          <p:cNvPr id="10" name="TextBox 9"/>
          <p:cNvSpPr txBox="1"/>
          <p:nvPr userDrawn="1"/>
        </p:nvSpPr>
        <p:spPr>
          <a:xfrm>
            <a:off x="5725878" y="6452843"/>
            <a:ext cx="2613216" cy="307777"/>
          </a:xfrm>
          <a:prstGeom prst="rect">
            <a:avLst/>
          </a:prstGeom>
          <a:noFill/>
        </p:spPr>
        <p:txBody>
          <a:bodyPr wrap="none" anchor="b">
            <a:spAutoFit/>
          </a:bodyPr>
          <a:lstStyle/>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Information Security Level 1 – Confidential</a:t>
            </a:r>
          </a:p>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 2016 – Proprietary and Confidential Information of Amdocs</a:t>
            </a:r>
            <a:endParaRPr lang="en-US" sz="700" kern="1200" dirty="0">
              <a:solidFill>
                <a:schemeClr val="tx2"/>
              </a:solidFill>
              <a:latin typeface="Arial" pitchFamily="34" charset="0"/>
              <a:ea typeface="+mn-ea"/>
              <a:cs typeface="Arial" pitchFamily="34" charset="0"/>
            </a:endParaRPr>
          </a:p>
        </p:txBody>
      </p:sp>
      <p:pic>
        <p:nvPicPr>
          <p:cNvPr id="5" name="Picture 4"/>
          <p:cNvPicPr>
            <a:picLocks noChangeAspect="1"/>
          </p:cNvPicPr>
          <p:nvPr userDrawn="1"/>
        </p:nvPicPr>
        <p:blipFill>
          <a:blip r:embed="rId2"/>
          <a:stretch>
            <a:fillRect/>
          </a:stretch>
        </p:blipFill>
        <p:spPr>
          <a:xfrm>
            <a:off x="1139955" y="6382434"/>
            <a:ext cx="3022601" cy="320040"/>
          </a:xfrm>
          <a:prstGeom prst="rect">
            <a:avLst/>
          </a:prstGeom>
        </p:spPr>
      </p:pic>
    </p:spTree>
    <p:extLst>
      <p:ext uri="{BB962C8B-B14F-4D97-AF65-F5344CB8AC3E}">
        <p14:creationId xmlns:p14="http://schemas.microsoft.com/office/powerpoint/2010/main" val="188220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2">
    <p:bg bwMode="gray">
      <p:bgPr>
        <a:solidFill>
          <a:schemeClr val="bg1"/>
        </a:solidFill>
        <a:effectLst/>
      </p:bgPr>
    </p:bg>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96943" y="0"/>
            <a:ext cx="7791882" cy="6858000"/>
          </a:xfrm>
          <a:prstGeom prst="rect">
            <a:avLst/>
          </a:prstGeom>
        </p:spPr>
      </p:pic>
      <p:sp>
        <p:nvSpPr>
          <p:cNvPr id="25" name="Freeform 24"/>
          <p:cNvSpPr/>
          <p:nvPr userDrawn="1"/>
        </p:nvSpPr>
        <p:spPr>
          <a:xfrm>
            <a:off x="-1" y="0"/>
            <a:ext cx="9317610" cy="6858000"/>
          </a:xfrm>
          <a:custGeom>
            <a:avLst/>
            <a:gdLst>
              <a:gd name="connsiteX0" fmla="*/ 0 w 9317610"/>
              <a:gd name="connsiteY0" fmla="*/ 0 h 6858000"/>
              <a:gd name="connsiteX1" fmla="*/ 3044826 w 9317610"/>
              <a:gd name="connsiteY1" fmla="*/ 0 h 6858000"/>
              <a:gd name="connsiteX2" fmla="*/ 3617260 w 9317610"/>
              <a:gd name="connsiteY2" fmla="*/ 0 h 6858000"/>
              <a:gd name="connsiteX3" fmla="*/ 9317610 w 9317610"/>
              <a:gd name="connsiteY3" fmla="*/ 0 h 6858000"/>
              <a:gd name="connsiteX4" fmla="*/ 9317610 w 9317610"/>
              <a:gd name="connsiteY4" fmla="*/ 1 h 6858000"/>
              <a:gd name="connsiteX5" fmla="*/ 6732584 w 9317610"/>
              <a:gd name="connsiteY5" fmla="*/ 1 h 6858000"/>
              <a:gd name="connsiteX6" fmla="*/ 9311253 w 9317610"/>
              <a:gd name="connsiteY6" fmla="*/ 3432956 h 6858000"/>
              <a:gd name="connsiteX7" fmla="*/ 6732585 w 9317610"/>
              <a:gd name="connsiteY7" fmla="*/ 6858000 h 6858000"/>
              <a:gd name="connsiteX8" fmla="*/ 3617260 w 9317610"/>
              <a:gd name="connsiteY8" fmla="*/ 6858000 h 6858000"/>
              <a:gd name="connsiteX9" fmla="*/ 3044826 w 9317610"/>
              <a:gd name="connsiteY9" fmla="*/ 6858000 h 6858000"/>
              <a:gd name="connsiteX10" fmla="*/ 0 w 931761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7610" h="6858000">
                <a:moveTo>
                  <a:pt x="0" y="0"/>
                </a:moveTo>
                <a:lnTo>
                  <a:pt x="3044826" y="0"/>
                </a:lnTo>
                <a:lnTo>
                  <a:pt x="3617260" y="0"/>
                </a:lnTo>
                <a:lnTo>
                  <a:pt x="9317610" y="0"/>
                </a:lnTo>
                <a:lnTo>
                  <a:pt x="9317610" y="1"/>
                </a:lnTo>
                <a:lnTo>
                  <a:pt x="6732584" y="1"/>
                </a:lnTo>
                <a:lnTo>
                  <a:pt x="9311253" y="3432956"/>
                </a:lnTo>
                <a:lnTo>
                  <a:pt x="6732585" y="6858000"/>
                </a:lnTo>
                <a:lnTo>
                  <a:pt x="3617260" y="6858000"/>
                </a:lnTo>
                <a:lnTo>
                  <a:pt x="3044826" y="6858000"/>
                </a:lnTo>
                <a:lnTo>
                  <a:pt x="0" y="6858000"/>
                </a:lnTo>
                <a:close/>
              </a:path>
            </a:pathLst>
          </a:custGeom>
          <a:gradFill flip="none" rotWithShape="1">
            <a:gsLst>
              <a:gs pos="0">
                <a:schemeClr val="bg1">
                  <a:alpha val="43000"/>
                </a:schemeClr>
              </a:gs>
              <a:gs pos="41000">
                <a:schemeClr val="bg1"/>
              </a:gs>
            </a:gsLst>
            <a:lin ang="10800000" scaled="0"/>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3" name="Rectangle 13"/>
          <p:cNvSpPr/>
          <p:nvPr userDrawn="1"/>
        </p:nvSpPr>
        <p:spPr>
          <a:xfrm>
            <a:off x="11906967" y="3051885"/>
            <a:ext cx="281858" cy="754231"/>
          </a:xfrm>
          <a:custGeom>
            <a:avLst/>
            <a:gdLst/>
            <a:ahLst/>
            <a:cxnLst/>
            <a:rect l="l" t="t" r="r" b="b"/>
            <a:pathLst>
              <a:path w="281858" h="754231">
                <a:moveTo>
                  <a:pt x="281858" y="0"/>
                </a:moveTo>
                <a:lnTo>
                  <a:pt x="281858" y="754231"/>
                </a:lnTo>
                <a:lnTo>
                  <a:pt x="0" y="377550"/>
                </a:lnTo>
                <a:close/>
              </a:path>
            </a:pathLst>
          </a:custGeom>
          <a:solidFill>
            <a:schemeClr val="bg1">
              <a:alpha val="7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4" name="Group 43"/>
          <p:cNvGrpSpPr/>
          <p:nvPr userDrawn="1"/>
        </p:nvGrpSpPr>
        <p:grpSpPr>
          <a:xfrm>
            <a:off x="9375620" y="5009796"/>
            <a:ext cx="2653043" cy="1848204"/>
            <a:chOff x="6330795" y="5009796"/>
            <a:chExt cx="2653043" cy="1848204"/>
          </a:xfrm>
        </p:grpSpPr>
        <p:sp>
          <p:nvSpPr>
            <p:cNvPr id="45" name="Rectangle 17"/>
            <p:cNvSpPr/>
            <p:nvPr/>
          </p:nvSpPr>
          <p:spPr>
            <a:xfrm flipV="1">
              <a:off x="6330796" y="5154408"/>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17"/>
            <p:cNvSpPr/>
            <p:nvPr/>
          </p:nvSpPr>
          <p:spPr>
            <a:xfrm flipV="1">
              <a:off x="6333177" y="5154408"/>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Rectangle 17"/>
            <p:cNvSpPr/>
            <p:nvPr/>
          </p:nvSpPr>
          <p:spPr>
            <a:xfrm flipV="1">
              <a:off x="6330795" y="5009796"/>
              <a:ext cx="2653043" cy="1848204"/>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8" name="Group 47"/>
          <p:cNvGrpSpPr/>
          <p:nvPr userDrawn="1"/>
        </p:nvGrpSpPr>
        <p:grpSpPr>
          <a:xfrm>
            <a:off x="9375620" y="0"/>
            <a:ext cx="2653043" cy="1848204"/>
            <a:chOff x="6330795" y="0"/>
            <a:chExt cx="2653043" cy="1848204"/>
          </a:xfrm>
        </p:grpSpPr>
        <p:sp>
          <p:nvSpPr>
            <p:cNvPr id="49" name="Rectangle 17"/>
            <p:cNvSpPr/>
            <p:nvPr/>
          </p:nvSpPr>
          <p:spPr>
            <a:xfrm>
              <a:off x="6333177" y="0"/>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Rectangle 17"/>
            <p:cNvSpPr/>
            <p:nvPr/>
          </p:nvSpPr>
          <p:spPr>
            <a:xfrm>
              <a:off x="6330795" y="0"/>
              <a:ext cx="2653043" cy="1848204"/>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1" name="Freeform 50"/>
          <p:cNvSpPr/>
          <p:nvPr userDrawn="1"/>
        </p:nvSpPr>
        <p:spPr>
          <a:xfrm>
            <a:off x="-1" y="0"/>
            <a:ext cx="9113900" cy="6858000"/>
          </a:xfrm>
          <a:custGeom>
            <a:avLst/>
            <a:gdLst>
              <a:gd name="connsiteX0" fmla="*/ 0 w 9113900"/>
              <a:gd name="connsiteY0" fmla="*/ 0 h 6858000"/>
              <a:gd name="connsiteX1" fmla="*/ 3044825 w 9113900"/>
              <a:gd name="connsiteY1" fmla="*/ 0 h 6858000"/>
              <a:gd name="connsiteX2" fmla="*/ 3739755 w 9113900"/>
              <a:gd name="connsiteY2" fmla="*/ 0 h 6858000"/>
              <a:gd name="connsiteX3" fmla="*/ 9113900 w 9113900"/>
              <a:gd name="connsiteY3" fmla="*/ 0 h 6858000"/>
              <a:gd name="connsiteX4" fmla="*/ 9113900 w 9113900"/>
              <a:gd name="connsiteY4" fmla="*/ 1 h 6858000"/>
              <a:gd name="connsiteX5" fmla="*/ 6528874 w 9113900"/>
              <a:gd name="connsiteY5" fmla="*/ 1 h 6858000"/>
              <a:gd name="connsiteX6" fmla="*/ 9107543 w 9113900"/>
              <a:gd name="connsiteY6" fmla="*/ 3432956 h 6858000"/>
              <a:gd name="connsiteX7" fmla="*/ 6528875 w 9113900"/>
              <a:gd name="connsiteY7" fmla="*/ 6858000 h 6858000"/>
              <a:gd name="connsiteX8" fmla="*/ 3739755 w 9113900"/>
              <a:gd name="connsiteY8" fmla="*/ 6858000 h 6858000"/>
              <a:gd name="connsiteX9" fmla="*/ 3044825 w 9113900"/>
              <a:gd name="connsiteY9" fmla="*/ 6858000 h 6858000"/>
              <a:gd name="connsiteX10" fmla="*/ 0 w 91139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13900" h="6858000">
                <a:moveTo>
                  <a:pt x="0" y="0"/>
                </a:moveTo>
                <a:lnTo>
                  <a:pt x="3044825" y="0"/>
                </a:lnTo>
                <a:lnTo>
                  <a:pt x="3739755" y="0"/>
                </a:lnTo>
                <a:lnTo>
                  <a:pt x="9113900" y="0"/>
                </a:lnTo>
                <a:lnTo>
                  <a:pt x="9113900" y="1"/>
                </a:lnTo>
                <a:lnTo>
                  <a:pt x="6528874" y="1"/>
                </a:lnTo>
                <a:lnTo>
                  <a:pt x="9107543" y="3432956"/>
                </a:lnTo>
                <a:lnTo>
                  <a:pt x="6528875" y="6858000"/>
                </a:lnTo>
                <a:lnTo>
                  <a:pt x="3739755" y="6858000"/>
                </a:lnTo>
                <a:lnTo>
                  <a:pt x="3044825" y="6858000"/>
                </a:lnTo>
                <a:lnTo>
                  <a:pt x="0" y="6858000"/>
                </a:lnTo>
                <a:close/>
              </a:path>
            </a:pathLst>
          </a:custGeom>
          <a:gradFill flip="none" rotWithShape="1">
            <a:gsLst>
              <a:gs pos="0">
                <a:schemeClr val="bg1">
                  <a:alpha val="36000"/>
                </a:schemeClr>
              </a:gs>
              <a:gs pos="41000">
                <a:schemeClr val="bg1"/>
              </a:gs>
            </a:gsLst>
            <a:lin ang="10800000" scaled="0"/>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pic>
        <p:nvPicPr>
          <p:cNvPr id="22" name="Picture 21"/>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15411" y="6384925"/>
            <a:ext cx="3005044" cy="317754"/>
          </a:xfrm>
          <a:prstGeom prst="rect">
            <a:avLst/>
          </a:prstGeom>
        </p:spPr>
      </p:pic>
      <p:sp>
        <p:nvSpPr>
          <p:cNvPr id="26" name="Freeform 25"/>
          <p:cNvSpPr/>
          <p:nvPr userDrawn="1"/>
        </p:nvSpPr>
        <p:spPr>
          <a:xfrm>
            <a:off x="9710151" y="2595131"/>
            <a:ext cx="286151" cy="252852"/>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AFAFAF">
              <a:alpha val="3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Freeform 28"/>
          <p:cNvSpPr/>
          <p:nvPr userDrawn="1"/>
        </p:nvSpPr>
        <p:spPr>
          <a:xfrm>
            <a:off x="8692459" y="2036320"/>
            <a:ext cx="818797" cy="72351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0" name="Freeform 29"/>
          <p:cNvSpPr/>
          <p:nvPr userDrawn="1"/>
        </p:nvSpPr>
        <p:spPr>
          <a:xfrm>
            <a:off x="9450240" y="3020597"/>
            <a:ext cx="273251" cy="239728"/>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4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1" name="Freeform 30"/>
          <p:cNvSpPr/>
          <p:nvPr userDrawn="1"/>
        </p:nvSpPr>
        <p:spPr>
          <a:xfrm>
            <a:off x="11612856" y="6082730"/>
            <a:ext cx="497846" cy="444900"/>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 name="connsiteX0" fmla="*/ -1 w 1231105"/>
              <a:gd name="connsiteY0" fmla="*/ 859 h 1100176"/>
              <a:gd name="connsiteX1" fmla="*/ 419099 w 1231105"/>
              <a:gd name="connsiteY1" fmla="*/ 859 h 1100176"/>
              <a:gd name="connsiteX2" fmla="*/ 614361 w 1231105"/>
              <a:gd name="connsiteY2" fmla="*/ 267559 h 1100176"/>
              <a:gd name="connsiteX3" fmla="*/ 802481 w 1231105"/>
              <a:gd name="connsiteY3" fmla="*/ 0 h 1100176"/>
              <a:gd name="connsiteX4" fmla="*/ 1231105 w 1231105"/>
              <a:gd name="connsiteY4" fmla="*/ 859 h 1100176"/>
              <a:gd name="connsiteX5" fmla="*/ 821530 w 1231105"/>
              <a:gd name="connsiteY5" fmla="*/ 541402 h 1100176"/>
              <a:gd name="connsiteX6" fmla="*/ 1223104 w 1231105"/>
              <a:gd name="connsiteY6" fmla="*/ 1089949 h 1100176"/>
              <a:gd name="connsiteX7" fmla="*/ 812006 w 1231105"/>
              <a:gd name="connsiteY7" fmla="*/ 1088232 h 1100176"/>
              <a:gd name="connsiteX8" fmla="*/ 611980 w 1231105"/>
              <a:gd name="connsiteY8" fmla="*/ 812865 h 1100176"/>
              <a:gd name="connsiteX9" fmla="*/ 411955 w 1231105"/>
              <a:gd name="connsiteY9" fmla="*/ 1089090 h 1100176"/>
              <a:gd name="connsiteX10" fmla="*/ 8708 w 1231105"/>
              <a:gd name="connsiteY10" fmla="*/ 1100176 h 1100176"/>
              <a:gd name="connsiteX11" fmla="*/ 404811 w 1231105"/>
              <a:gd name="connsiteY11" fmla="*/ 548546 h 1100176"/>
              <a:gd name="connsiteX12" fmla="*/ -1 w 1231105"/>
              <a:gd name="connsiteY12" fmla="*/ 859 h 1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1105" h="1100176">
                <a:moveTo>
                  <a:pt x="-1" y="859"/>
                </a:moveTo>
                <a:lnTo>
                  <a:pt x="419099" y="859"/>
                </a:lnTo>
                <a:lnTo>
                  <a:pt x="614361" y="267559"/>
                </a:lnTo>
                <a:lnTo>
                  <a:pt x="802481" y="0"/>
                </a:lnTo>
                <a:lnTo>
                  <a:pt x="1231105" y="859"/>
                </a:lnTo>
                <a:lnTo>
                  <a:pt x="821530" y="541402"/>
                </a:lnTo>
                <a:lnTo>
                  <a:pt x="1223104" y="1089949"/>
                </a:lnTo>
                <a:lnTo>
                  <a:pt x="812006" y="1088232"/>
                </a:lnTo>
                <a:lnTo>
                  <a:pt x="611980" y="812865"/>
                </a:lnTo>
                <a:lnTo>
                  <a:pt x="411955" y="1089090"/>
                </a:lnTo>
                <a:lnTo>
                  <a:pt x="8708" y="1100176"/>
                </a:lnTo>
                <a:lnTo>
                  <a:pt x="404811" y="548546"/>
                </a:lnTo>
                <a:lnTo>
                  <a:pt x="-1" y="859"/>
                </a:lnTo>
                <a:close/>
              </a:path>
            </a:pathLst>
          </a:custGeom>
          <a:solidFill>
            <a:schemeClr val="bg1">
              <a:alpha val="3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2" name="Title 1"/>
          <p:cNvSpPr>
            <a:spLocks noGrp="1"/>
          </p:cNvSpPr>
          <p:nvPr>
            <p:ph type="ctrTitle" hasCustomPrompt="1"/>
          </p:nvPr>
        </p:nvSpPr>
        <p:spPr>
          <a:xfrm>
            <a:off x="609442" y="2305807"/>
            <a:ext cx="7132320" cy="958980"/>
          </a:xfrm>
        </p:spPr>
        <p:txBody>
          <a:bodyPr vert="horz" lIns="91440" tIns="45720" rIns="91440" bIns="45720" rtlCol="0" anchor="b" anchorCtr="0">
            <a:noAutofit/>
          </a:bodyPr>
          <a:lstStyle>
            <a:lvl1pPr>
              <a:defRPr lang="en-US" sz="3200" dirty="0">
                <a:solidFill>
                  <a:srgbClr val="003A69"/>
                </a:solidFill>
              </a:defRPr>
            </a:lvl1pPr>
          </a:lstStyle>
          <a:p>
            <a:pPr lvl="0"/>
            <a:r>
              <a:rPr lang="ga-IE" dirty="0" smtClean="0"/>
              <a:t>Click to edit master </a:t>
            </a:r>
            <a:r>
              <a:rPr lang="en-US" dirty="0" smtClean="0"/>
              <a:t/>
            </a:r>
            <a:br>
              <a:rPr lang="en-US" dirty="0" smtClean="0"/>
            </a:br>
            <a:r>
              <a:rPr lang="ga-IE" dirty="0" smtClean="0"/>
              <a:t>title style</a:t>
            </a:r>
            <a:endParaRPr lang="en-US" dirty="0"/>
          </a:p>
        </p:txBody>
      </p:sp>
      <p:sp>
        <p:nvSpPr>
          <p:cNvPr id="33" name="Subtitle 2"/>
          <p:cNvSpPr>
            <a:spLocks noGrp="1"/>
          </p:cNvSpPr>
          <p:nvPr>
            <p:ph type="subTitle" idx="1" hasCustomPrompt="1"/>
          </p:nvPr>
        </p:nvSpPr>
        <p:spPr>
          <a:xfrm>
            <a:off x="609442" y="3599110"/>
            <a:ext cx="7132320" cy="838160"/>
          </a:xfrm>
        </p:spPr>
        <p:txBody>
          <a:bodyPr wrap="square" lIns="91440" tIns="45720">
            <a:noAutofit/>
          </a:bodyPr>
          <a:lstStyle>
            <a:lvl1pPr marL="0" indent="0" algn="l" defTabSz="914415" rtl="0" eaLnBrk="1" latinLnBrk="0" hangingPunct="1">
              <a:buNone/>
              <a:tabLst>
                <a:tab pos="2514642" algn="l"/>
              </a:tabLst>
              <a:defRPr lang="en-US" sz="2400" b="1" kern="1200" dirty="0">
                <a:solidFill>
                  <a:srgbClr val="AFAFAF"/>
                </a:solidFill>
                <a:latin typeface="Arial" pitchFamily="34" charset="0"/>
                <a:ea typeface="+mn-ea"/>
                <a:cs typeface="Arial" pitchFamily="34" charset="0"/>
              </a:defRPr>
            </a:lvl1pPr>
            <a:lvl2pPr marL="457208" indent="0" algn="ctr">
              <a:buNone/>
              <a:defRPr>
                <a:solidFill>
                  <a:schemeClr val="tx1">
                    <a:tint val="75000"/>
                  </a:schemeClr>
                </a:solidFill>
              </a:defRPr>
            </a:lvl2pPr>
            <a:lvl3pPr marL="914415" indent="0" algn="ctr">
              <a:buNone/>
              <a:defRPr>
                <a:solidFill>
                  <a:schemeClr val="tx1">
                    <a:tint val="75000"/>
                  </a:schemeClr>
                </a:solidFill>
              </a:defRPr>
            </a:lvl3pPr>
            <a:lvl4pPr marL="1371623" indent="0" algn="ctr">
              <a:buNone/>
              <a:defRPr>
                <a:solidFill>
                  <a:schemeClr val="tx1">
                    <a:tint val="75000"/>
                  </a:schemeClr>
                </a:solidFill>
              </a:defRPr>
            </a:lvl4pPr>
            <a:lvl5pPr marL="1828830" indent="0" algn="ctr">
              <a:buNone/>
              <a:defRPr>
                <a:solidFill>
                  <a:schemeClr val="tx1">
                    <a:tint val="75000"/>
                  </a:schemeClr>
                </a:solidFill>
              </a:defRPr>
            </a:lvl5pPr>
            <a:lvl6pPr marL="2286038" indent="0" algn="ctr">
              <a:buNone/>
              <a:defRPr>
                <a:solidFill>
                  <a:schemeClr val="tx1">
                    <a:tint val="75000"/>
                  </a:schemeClr>
                </a:solidFill>
              </a:defRPr>
            </a:lvl6pPr>
            <a:lvl7pPr marL="2743246" indent="0" algn="ctr">
              <a:buNone/>
              <a:defRPr>
                <a:solidFill>
                  <a:schemeClr val="tx1">
                    <a:tint val="75000"/>
                  </a:schemeClr>
                </a:solidFill>
              </a:defRPr>
            </a:lvl7pPr>
            <a:lvl8pPr marL="3200453" indent="0" algn="ctr">
              <a:buNone/>
              <a:defRPr>
                <a:solidFill>
                  <a:schemeClr val="tx1">
                    <a:tint val="75000"/>
                  </a:schemeClr>
                </a:solidFill>
              </a:defRPr>
            </a:lvl8pPr>
            <a:lvl9pPr marL="3657661" indent="0" algn="ctr">
              <a:buNone/>
              <a:defRPr>
                <a:solidFill>
                  <a:schemeClr val="tx1">
                    <a:tint val="75000"/>
                  </a:schemeClr>
                </a:solidFill>
              </a:defRPr>
            </a:lvl9pPr>
          </a:lstStyle>
          <a:p>
            <a:r>
              <a:rPr lang="ga-IE" dirty="0" smtClean="0"/>
              <a:t>Click to edit master subtitle style</a:t>
            </a:r>
            <a:endParaRPr lang="en-US" dirty="0"/>
          </a:p>
        </p:txBody>
      </p:sp>
      <p:sp>
        <p:nvSpPr>
          <p:cNvPr id="34" name="Freeform 33"/>
          <p:cNvSpPr/>
          <p:nvPr userDrawn="1"/>
        </p:nvSpPr>
        <p:spPr>
          <a:xfrm>
            <a:off x="11793661" y="682602"/>
            <a:ext cx="408515" cy="557811"/>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 name="connsiteX0" fmla="*/ 7142 w 409820"/>
              <a:gd name="connsiteY0" fmla="*/ 0 h 559594"/>
              <a:gd name="connsiteX1" fmla="*/ 216693 w 409820"/>
              <a:gd name="connsiteY1" fmla="*/ 2381 h 559594"/>
              <a:gd name="connsiteX2" fmla="*/ 311943 w 409820"/>
              <a:gd name="connsiteY2" fmla="*/ 135731 h 559594"/>
              <a:gd name="connsiteX3" fmla="*/ 409311 w 409820"/>
              <a:gd name="connsiteY3" fmla="*/ 263 h 559594"/>
              <a:gd name="connsiteX4" fmla="*/ 407195 w 409820"/>
              <a:gd name="connsiteY4" fmla="*/ 554832 h 559594"/>
              <a:gd name="connsiteX5" fmla="*/ 321468 w 409820"/>
              <a:gd name="connsiteY5" fmla="*/ 423862 h 559594"/>
              <a:gd name="connsiteX6" fmla="*/ 216693 w 409820"/>
              <a:gd name="connsiteY6" fmla="*/ 559594 h 559594"/>
              <a:gd name="connsiteX7" fmla="*/ 0 w 409820"/>
              <a:gd name="connsiteY7" fmla="*/ 559594 h 559594"/>
              <a:gd name="connsiteX8" fmla="*/ 204788 w 409820"/>
              <a:gd name="connsiteY8" fmla="*/ 285750 h 559594"/>
              <a:gd name="connsiteX9" fmla="*/ 7142 w 409820"/>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20" h="559594">
                <a:moveTo>
                  <a:pt x="7142" y="0"/>
                </a:moveTo>
                <a:lnTo>
                  <a:pt x="216693" y="2381"/>
                </a:lnTo>
                <a:lnTo>
                  <a:pt x="311943" y="135731"/>
                </a:lnTo>
                <a:lnTo>
                  <a:pt x="409311" y="263"/>
                </a:lnTo>
                <a:cubicBezTo>
                  <a:pt x="411692" y="176475"/>
                  <a:pt x="404814" y="378620"/>
                  <a:pt x="407195" y="554832"/>
                </a:cubicBezTo>
                <a:lnTo>
                  <a:pt x="321468" y="423862"/>
                </a:lnTo>
                <a:lnTo>
                  <a:pt x="216693" y="559594"/>
                </a:lnTo>
                <a:lnTo>
                  <a:pt x="0" y="559594"/>
                </a:lnTo>
                <a:lnTo>
                  <a:pt x="204788" y="285750"/>
                </a:lnTo>
                <a:lnTo>
                  <a:pt x="7142" y="0"/>
                </a:lnTo>
                <a:close/>
              </a:path>
            </a:pathLst>
          </a:custGeom>
          <a:solidFill>
            <a:srgbClr val="8EC7E5">
              <a:alpha val="28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pic>
        <p:nvPicPr>
          <p:cNvPr id="28" name="Picture 27"/>
          <p:cNvPicPr>
            <a:picLocks noChangeAspect="1"/>
          </p:cNvPicPr>
          <p:nvPr userDrawn="1"/>
        </p:nvPicPr>
        <p:blipFill>
          <a:blip r:embed="rId4"/>
          <a:stretch>
            <a:fillRect/>
          </a:stretch>
        </p:blipFill>
        <p:spPr>
          <a:xfrm>
            <a:off x="724246" y="6382434"/>
            <a:ext cx="3022601" cy="320040"/>
          </a:xfrm>
          <a:prstGeom prst="rect">
            <a:avLst/>
          </a:prstGeom>
        </p:spPr>
      </p:pic>
    </p:spTree>
    <p:extLst>
      <p:ext uri="{BB962C8B-B14F-4D97-AF65-F5344CB8AC3E}">
        <p14:creationId xmlns:p14="http://schemas.microsoft.com/office/powerpoint/2010/main" val="26280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3">
    <p:bg bwMode="gray">
      <p:bgPr>
        <a:solidFill>
          <a:schemeClr val="bg1"/>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18841" y="0"/>
            <a:ext cx="6069984" cy="6858000"/>
          </a:xfrm>
          <a:prstGeom prst="rect">
            <a:avLst/>
          </a:prstGeom>
        </p:spPr>
      </p:pic>
      <p:sp>
        <p:nvSpPr>
          <p:cNvPr id="50" name="Freeform 49"/>
          <p:cNvSpPr/>
          <p:nvPr userDrawn="1"/>
        </p:nvSpPr>
        <p:spPr>
          <a:xfrm>
            <a:off x="-1" y="0"/>
            <a:ext cx="9317610" cy="6858000"/>
          </a:xfrm>
          <a:custGeom>
            <a:avLst/>
            <a:gdLst>
              <a:gd name="connsiteX0" fmla="*/ 0 w 9317610"/>
              <a:gd name="connsiteY0" fmla="*/ 0 h 6858000"/>
              <a:gd name="connsiteX1" fmla="*/ 3044826 w 9317610"/>
              <a:gd name="connsiteY1" fmla="*/ 0 h 6858000"/>
              <a:gd name="connsiteX2" fmla="*/ 3617260 w 9317610"/>
              <a:gd name="connsiteY2" fmla="*/ 0 h 6858000"/>
              <a:gd name="connsiteX3" fmla="*/ 9317610 w 9317610"/>
              <a:gd name="connsiteY3" fmla="*/ 0 h 6858000"/>
              <a:gd name="connsiteX4" fmla="*/ 9317610 w 9317610"/>
              <a:gd name="connsiteY4" fmla="*/ 1 h 6858000"/>
              <a:gd name="connsiteX5" fmla="*/ 6732584 w 9317610"/>
              <a:gd name="connsiteY5" fmla="*/ 1 h 6858000"/>
              <a:gd name="connsiteX6" fmla="*/ 9311253 w 9317610"/>
              <a:gd name="connsiteY6" fmla="*/ 3432956 h 6858000"/>
              <a:gd name="connsiteX7" fmla="*/ 6732585 w 9317610"/>
              <a:gd name="connsiteY7" fmla="*/ 6858000 h 6858000"/>
              <a:gd name="connsiteX8" fmla="*/ 3617260 w 9317610"/>
              <a:gd name="connsiteY8" fmla="*/ 6858000 h 6858000"/>
              <a:gd name="connsiteX9" fmla="*/ 3044826 w 9317610"/>
              <a:gd name="connsiteY9" fmla="*/ 6858000 h 6858000"/>
              <a:gd name="connsiteX10" fmla="*/ 0 w 931761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7610" h="6858000">
                <a:moveTo>
                  <a:pt x="0" y="0"/>
                </a:moveTo>
                <a:lnTo>
                  <a:pt x="3044826" y="0"/>
                </a:lnTo>
                <a:lnTo>
                  <a:pt x="3617260" y="0"/>
                </a:lnTo>
                <a:lnTo>
                  <a:pt x="9317610" y="0"/>
                </a:lnTo>
                <a:lnTo>
                  <a:pt x="9317610" y="1"/>
                </a:lnTo>
                <a:lnTo>
                  <a:pt x="6732584" y="1"/>
                </a:lnTo>
                <a:lnTo>
                  <a:pt x="9311253" y="3432956"/>
                </a:lnTo>
                <a:lnTo>
                  <a:pt x="6732585" y="6858000"/>
                </a:lnTo>
                <a:lnTo>
                  <a:pt x="3617260" y="6858000"/>
                </a:lnTo>
                <a:lnTo>
                  <a:pt x="3044826" y="6858000"/>
                </a:lnTo>
                <a:lnTo>
                  <a:pt x="0" y="6858000"/>
                </a:lnTo>
                <a:close/>
              </a:path>
            </a:pathLst>
          </a:custGeom>
          <a:gradFill flip="none" rotWithShape="1">
            <a:gsLst>
              <a:gs pos="0">
                <a:srgbClr val="003A69">
                  <a:alpha val="30000"/>
                </a:srgbClr>
              </a:gs>
              <a:gs pos="41000">
                <a:srgbClr val="003A69"/>
              </a:gs>
            </a:gsLst>
            <a:lin ang="10800000" scaled="0"/>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51" name="Rectangle 13"/>
          <p:cNvSpPr/>
          <p:nvPr userDrawn="1"/>
        </p:nvSpPr>
        <p:spPr>
          <a:xfrm>
            <a:off x="11906967" y="3051885"/>
            <a:ext cx="281858" cy="754231"/>
          </a:xfrm>
          <a:custGeom>
            <a:avLst/>
            <a:gdLst/>
            <a:ahLst/>
            <a:cxnLst/>
            <a:rect l="l" t="t" r="r" b="b"/>
            <a:pathLst>
              <a:path w="281858" h="754231">
                <a:moveTo>
                  <a:pt x="281858" y="0"/>
                </a:moveTo>
                <a:lnTo>
                  <a:pt x="281858" y="754231"/>
                </a:lnTo>
                <a:lnTo>
                  <a:pt x="0" y="377550"/>
                </a:lnTo>
                <a:close/>
              </a:path>
            </a:pathLst>
          </a:custGeom>
          <a:solidFill>
            <a:srgbClr val="003A69">
              <a:alpha val="7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58" name="Rectangle 17"/>
          <p:cNvSpPr/>
          <p:nvPr/>
        </p:nvSpPr>
        <p:spPr>
          <a:xfrm>
            <a:off x="9375620" y="0"/>
            <a:ext cx="2653043" cy="1848204"/>
          </a:xfrm>
          <a:custGeom>
            <a:avLst/>
            <a:gdLst/>
            <a:ahLst/>
            <a:cxnLst/>
            <a:rect l="l" t="t" r="r" b="b"/>
            <a:pathLst>
              <a:path w="2445456" h="1703592">
                <a:moveTo>
                  <a:pt x="0" y="0"/>
                </a:moveTo>
                <a:lnTo>
                  <a:pt x="2445456" y="0"/>
                </a:lnTo>
                <a:lnTo>
                  <a:pt x="2445456" y="4849"/>
                </a:lnTo>
                <a:lnTo>
                  <a:pt x="1234315" y="1703592"/>
                </a:lnTo>
                <a:close/>
              </a:path>
            </a:pathLst>
          </a:custGeom>
          <a:solidFill>
            <a:srgbClr val="003A69">
              <a:alpha val="4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59" name="Freeform 58"/>
          <p:cNvSpPr/>
          <p:nvPr userDrawn="1"/>
        </p:nvSpPr>
        <p:spPr>
          <a:xfrm>
            <a:off x="-1" y="0"/>
            <a:ext cx="9113900" cy="6858000"/>
          </a:xfrm>
          <a:custGeom>
            <a:avLst/>
            <a:gdLst>
              <a:gd name="connsiteX0" fmla="*/ 0 w 9113900"/>
              <a:gd name="connsiteY0" fmla="*/ 0 h 6858000"/>
              <a:gd name="connsiteX1" fmla="*/ 3044825 w 9113900"/>
              <a:gd name="connsiteY1" fmla="*/ 0 h 6858000"/>
              <a:gd name="connsiteX2" fmla="*/ 3739755 w 9113900"/>
              <a:gd name="connsiteY2" fmla="*/ 0 h 6858000"/>
              <a:gd name="connsiteX3" fmla="*/ 9113900 w 9113900"/>
              <a:gd name="connsiteY3" fmla="*/ 0 h 6858000"/>
              <a:gd name="connsiteX4" fmla="*/ 9113900 w 9113900"/>
              <a:gd name="connsiteY4" fmla="*/ 1 h 6858000"/>
              <a:gd name="connsiteX5" fmla="*/ 6528874 w 9113900"/>
              <a:gd name="connsiteY5" fmla="*/ 1 h 6858000"/>
              <a:gd name="connsiteX6" fmla="*/ 9107543 w 9113900"/>
              <a:gd name="connsiteY6" fmla="*/ 3432956 h 6858000"/>
              <a:gd name="connsiteX7" fmla="*/ 6528875 w 9113900"/>
              <a:gd name="connsiteY7" fmla="*/ 6858000 h 6858000"/>
              <a:gd name="connsiteX8" fmla="*/ 3739755 w 9113900"/>
              <a:gd name="connsiteY8" fmla="*/ 6858000 h 6858000"/>
              <a:gd name="connsiteX9" fmla="*/ 3044825 w 9113900"/>
              <a:gd name="connsiteY9" fmla="*/ 6858000 h 6858000"/>
              <a:gd name="connsiteX10" fmla="*/ 0 w 91139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13900" h="6858000">
                <a:moveTo>
                  <a:pt x="0" y="0"/>
                </a:moveTo>
                <a:lnTo>
                  <a:pt x="3044825" y="0"/>
                </a:lnTo>
                <a:lnTo>
                  <a:pt x="3739755" y="0"/>
                </a:lnTo>
                <a:lnTo>
                  <a:pt x="9113900" y="0"/>
                </a:lnTo>
                <a:lnTo>
                  <a:pt x="9113900" y="1"/>
                </a:lnTo>
                <a:lnTo>
                  <a:pt x="6528874" y="1"/>
                </a:lnTo>
                <a:lnTo>
                  <a:pt x="9107543" y="3432956"/>
                </a:lnTo>
                <a:lnTo>
                  <a:pt x="6528875" y="6858000"/>
                </a:lnTo>
                <a:lnTo>
                  <a:pt x="3739755" y="6858000"/>
                </a:lnTo>
                <a:lnTo>
                  <a:pt x="3044825" y="6858000"/>
                </a:lnTo>
                <a:lnTo>
                  <a:pt x="0" y="6858000"/>
                </a:lnTo>
                <a:close/>
              </a:path>
            </a:pathLst>
          </a:custGeom>
          <a:gradFill flip="none" rotWithShape="1">
            <a:gsLst>
              <a:gs pos="0">
                <a:srgbClr val="003A69">
                  <a:alpha val="50000"/>
                </a:srgbClr>
              </a:gs>
              <a:gs pos="41000">
                <a:srgbClr val="003A69"/>
              </a:gs>
            </a:gsLst>
            <a:lin ang="10800000" scaled="0"/>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6" name="Freeform 25"/>
          <p:cNvSpPr/>
          <p:nvPr userDrawn="1"/>
        </p:nvSpPr>
        <p:spPr>
          <a:xfrm>
            <a:off x="9710151" y="2595131"/>
            <a:ext cx="286151" cy="252852"/>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AFAFAF">
              <a:alpha val="3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Freeform 28"/>
          <p:cNvSpPr/>
          <p:nvPr userDrawn="1"/>
        </p:nvSpPr>
        <p:spPr>
          <a:xfrm>
            <a:off x="8692459" y="2036320"/>
            <a:ext cx="818797" cy="72351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0" name="Freeform 29"/>
          <p:cNvSpPr/>
          <p:nvPr userDrawn="1"/>
        </p:nvSpPr>
        <p:spPr>
          <a:xfrm>
            <a:off x="9450240" y="3020597"/>
            <a:ext cx="273251" cy="239728"/>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4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1" name="Freeform 30"/>
          <p:cNvSpPr/>
          <p:nvPr userDrawn="1"/>
        </p:nvSpPr>
        <p:spPr>
          <a:xfrm>
            <a:off x="11612856" y="6082730"/>
            <a:ext cx="497846" cy="444900"/>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 name="connsiteX0" fmla="*/ -1 w 1231105"/>
              <a:gd name="connsiteY0" fmla="*/ 859 h 1100176"/>
              <a:gd name="connsiteX1" fmla="*/ 419099 w 1231105"/>
              <a:gd name="connsiteY1" fmla="*/ 859 h 1100176"/>
              <a:gd name="connsiteX2" fmla="*/ 614361 w 1231105"/>
              <a:gd name="connsiteY2" fmla="*/ 267559 h 1100176"/>
              <a:gd name="connsiteX3" fmla="*/ 802481 w 1231105"/>
              <a:gd name="connsiteY3" fmla="*/ 0 h 1100176"/>
              <a:gd name="connsiteX4" fmla="*/ 1231105 w 1231105"/>
              <a:gd name="connsiteY4" fmla="*/ 859 h 1100176"/>
              <a:gd name="connsiteX5" fmla="*/ 821530 w 1231105"/>
              <a:gd name="connsiteY5" fmla="*/ 541402 h 1100176"/>
              <a:gd name="connsiteX6" fmla="*/ 1223104 w 1231105"/>
              <a:gd name="connsiteY6" fmla="*/ 1089949 h 1100176"/>
              <a:gd name="connsiteX7" fmla="*/ 812006 w 1231105"/>
              <a:gd name="connsiteY7" fmla="*/ 1088232 h 1100176"/>
              <a:gd name="connsiteX8" fmla="*/ 611980 w 1231105"/>
              <a:gd name="connsiteY8" fmla="*/ 812865 h 1100176"/>
              <a:gd name="connsiteX9" fmla="*/ 411955 w 1231105"/>
              <a:gd name="connsiteY9" fmla="*/ 1089090 h 1100176"/>
              <a:gd name="connsiteX10" fmla="*/ 8708 w 1231105"/>
              <a:gd name="connsiteY10" fmla="*/ 1100176 h 1100176"/>
              <a:gd name="connsiteX11" fmla="*/ 404811 w 1231105"/>
              <a:gd name="connsiteY11" fmla="*/ 548546 h 1100176"/>
              <a:gd name="connsiteX12" fmla="*/ -1 w 1231105"/>
              <a:gd name="connsiteY12" fmla="*/ 859 h 1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1105" h="1100176">
                <a:moveTo>
                  <a:pt x="-1" y="859"/>
                </a:moveTo>
                <a:lnTo>
                  <a:pt x="419099" y="859"/>
                </a:lnTo>
                <a:lnTo>
                  <a:pt x="614361" y="267559"/>
                </a:lnTo>
                <a:lnTo>
                  <a:pt x="802481" y="0"/>
                </a:lnTo>
                <a:lnTo>
                  <a:pt x="1231105" y="859"/>
                </a:lnTo>
                <a:lnTo>
                  <a:pt x="821530" y="541402"/>
                </a:lnTo>
                <a:lnTo>
                  <a:pt x="1223104" y="1089949"/>
                </a:lnTo>
                <a:lnTo>
                  <a:pt x="812006" y="1088232"/>
                </a:lnTo>
                <a:lnTo>
                  <a:pt x="611980" y="812865"/>
                </a:lnTo>
                <a:lnTo>
                  <a:pt x="411955" y="1089090"/>
                </a:lnTo>
                <a:lnTo>
                  <a:pt x="8708" y="1100176"/>
                </a:lnTo>
                <a:lnTo>
                  <a:pt x="404811" y="548546"/>
                </a:lnTo>
                <a:lnTo>
                  <a:pt x="-1" y="859"/>
                </a:lnTo>
                <a:close/>
              </a:path>
            </a:pathLst>
          </a:custGeom>
          <a:solidFill>
            <a:schemeClr val="bg1">
              <a:alpha val="3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2" name="Title 1"/>
          <p:cNvSpPr>
            <a:spLocks noGrp="1"/>
          </p:cNvSpPr>
          <p:nvPr userDrawn="1">
            <p:ph type="ctrTitle" hasCustomPrompt="1"/>
          </p:nvPr>
        </p:nvSpPr>
        <p:spPr>
          <a:xfrm>
            <a:off x="609442" y="2305807"/>
            <a:ext cx="7132320" cy="958980"/>
          </a:xfrm>
        </p:spPr>
        <p:txBody>
          <a:bodyPr vert="horz" lIns="91440" tIns="45720" rIns="91440" bIns="45720" rtlCol="0" anchor="b" anchorCtr="0">
            <a:noAutofit/>
          </a:bodyPr>
          <a:lstStyle>
            <a:lvl1pPr>
              <a:defRPr lang="en-US" sz="3200" dirty="0">
                <a:solidFill>
                  <a:schemeClr val="bg1"/>
                </a:solidFill>
              </a:defRPr>
            </a:lvl1pPr>
          </a:lstStyle>
          <a:p>
            <a:pPr lvl="0"/>
            <a:r>
              <a:rPr lang="ga-IE" dirty="0" smtClean="0"/>
              <a:t>Click to edit master </a:t>
            </a:r>
            <a:r>
              <a:rPr lang="en-US" dirty="0" smtClean="0"/>
              <a:t/>
            </a:r>
            <a:br>
              <a:rPr lang="en-US" dirty="0" smtClean="0"/>
            </a:br>
            <a:r>
              <a:rPr lang="ga-IE" dirty="0" smtClean="0"/>
              <a:t>title style</a:t>
            </a:r>
            <a:endParaRPr lang="en-US" dirty="0"/>
          </a:p>
        </p:txBody>
      </p:sp>
      <p:sp>
        <p:nvSpPr>
          <p:cNvPr id="33" name="Subtitle 2"/>
          <p:cNvSpPr>
            <a:spLocks noGrp="1"/>
          </p:cNvSpPr>
          <p:nvPr userDrawn="1">
            <p:ph type="subTitle" idx="1" hasCustomPrompt="1"/>
          </p:nvPr>
        </p:nvSpPr>
        <p:spPr>
          <a:xfrm>
            <a:off x="609442" y="3599110"/>
            <a:ext cx="7132320" cy="838160"/>
          </a:xfrm>
        </p:spPr>
        <p:txBody>
          <a:bodyPr wrap="square" lIns="91440" tIns="45720">
            <a:noAutofit/>
          </a:bodyPr>
          <a:lstStyle>
            <a:lvl1pPr marL="0" indent="0" algn="l" defTabSz="914415" rtl="0" eaLnBrk="1" latinLnBrk="0" hangingPunct="1">
              <a:buNone/>
              <a:tabLst>
                <a:tab pos="2514642" algn="l"/>
              </a:tabLst>
              <a:defRPr lang="en-US" sz="2400" b="1" kern="1200" dirty="0">
                <a:solidFill>
                  <a:schemeClr val="bg1"/>
                </a:solidFill>
                <a:latin typeface="Arial" pitchFamily="34" charset="0"/>
                <a:ea typeface="+mn-ea"/>
                <a:cs typeface="Arial" pitchFamily="34" charset="0"/>
              </a:defRPr>
            </a:lvl1pPr>
            <a:lvl2pPr marL="457208" indent="0" algn="ctr">
              <a:buNone/>
              <a:defRPr>
                <a:solidFill>
                  <a:schemeClr val="tx1">
                    <a:tint val="75000"/>
                  </a:schemeClr>
                </a:solidFill>
              </a:defRPr>
            </a:lvl2pPr>
            <a:lvl3pPr marL="914415" indent="0" algn="ctr">
              <a:buNone/>
              <a:defRPr>
                <a:solidFill>
                  <a:schemeClr val="tx1">
                    <a:tint val="75000"/>
                  </a:schemeClr>
                </a:solidFill>
              </a:defRPr>
            </a:lvl3pPr>
            <a:lvl4pPr marL="1371623" indent="0" algn="ctr">
              <a:buNone/>
              <a:defRPr>
                <a:solidFill>
                  <a:schemeClr val="tx1">
                    <a:tint val="75000"/>
                  </a:schemeClr>
                </a:solidFill>
              </a:defRPr>
            </a:lvl4pPr>
            <a:lvl5pPr marL="1828830" indent="0" algn="ctr">
              <a:buNone/>
              <a:defRPr>
                <a:solidFill>
                  <a:schemeClr val="tx1">
                    <a:tint val="75000"/>
                  </a:schemeClr>
                </a:solidFill>
              </a:defRPr>
            </a:lvl5pPr>
            <a:lvl6pPr marL="2286038" indent="0" algn="ctr">
              <a:buNone/>
              <a:defRPr>
                <a:solidFill>
                  <a:schemeClr val="tx1">
                    <a:tint val="75000"/>
                  </a:schemeClr>
                </a:solidFill>
              </a:defRPr>
            </a:lvl6pPr>
            <a:lvl7pPr marL="2743246" indent="0" algn="ctr">
              <a:buNone/>
              <a:defRPr>
                <a:solidFill>
                  <a:schemeClr val="tx1">
                    <a:tint val="75000"/>
                  </a:schemeClr>
                </a:solidFill>
              </a:defRPr>
            </a:lvl7pPr>
            <a:lvl8pPr marL="3200453" indent="0" algn="ctr">
              <a:buNone/>
              <a:defRPr>
                <a:solidFill>
                  <a:schemeClr val="tx1">
                    <a:tint val="75000"/>
                  </a:schemeClr>
                </a:solidFill>
              </a:defRPr>
            </a:lvl8pPr>
            <a:lvl9pPr marL="3657661" indent="0" algn="ctr">
              <a:buNone/>
              <a:defRPr>
                <a:solidFill>
                  <a:schemeClr val="tx1">
                    <a:tint val="75000"/>
                  </a:schemeClr>
                </a:solidFill>
              </a:defRPr>
            </a:lvl9pPr>
          </a:lstStyle>
          <a:p>
            <a:r>
              <a:rPr lang="ga-IE" dirty="0" smtClean="0"/>
              <a:t>Click to edit master subtitle style</a:t>
            </a:r>
            <a:endParaRPr lang="en-US" dirty="0"/>
          </a:p>
        </p:txBody>
      </p:sp>
      <p:sp>
        <p:nvSpPr>
          <p:cNvPr id="34" name="Freeform 33"/>
          <p:cNvSpPr/>
          <p:nvPr userDrawn="1"/>
        </p:nvSpPr>
        <p:spPr>
          <a:xfrm>
            <a:off x="11793661" y="682602"/>
            <a:ext cx="408515" cy="557811"/>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 name="connsiteX0" fmla="*/ 7142 w 409820"/>
              <a:gd name="connsiteY0" fmla="*/ 0 h 559594"/>
              <a:gd name="connsiteX1" fmla="*/ 216693 w 409820"/>
              <a:gd name="connsiteY1" fmla="*/ 2381 h 559594"/>
              <a:gd name="connsiteX2" fmla="*/ 311943 w 409820"/>
              <a:gd name="connsiteY2" fmla="*/ 135731 h 559594"/>
              <a:gd name="connsiteX3" fmla="*/ 409311 w 409820"/>
              <a:gd name="connsiteY3" fmla="*/ 263 h 559594"/>
              <a:gd name="connsiteX4" fmla="*/ 407195 w 409820"/>
              <a:gd name="connsiteY4" fmla="*/ 554832 h 559594"/>
              <a:gd name="connsiteX5" fmla="*/ 321468 w 409820"/>
              <a:gd name="connsiteY5" fmla="*/ 423862 h 559594"/>
              <a:gd name="connsiteX6" fmla="*/ 216693 w 409820"/>
              <a:gd name="connsiteY6" fmla="*/ 559594 h 559594"/>
              <a:gd name="connsiteX7" fmla="*/ 0 w 409820"/>
              <a:gd name="connsiteY7" fmla="*/ 559594 h 559594"/>
              <a:gd name="connsiteX8" fmla="*/ 204788 w 409820"/>
              <a:gd name="connsiteY8" fmla="*/ 285750 h 559594"/>
              <a:gd name="connsiteX9" fmla="*/ 7142 w 409820"/>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20" h="559594">
                <a:moveTo>
                  <a:pt x="7142" y="0"/>
                </a:moveTo>
                <a:lnTo>
                  <a:pt x="216693" y="2381"/>
                </a:lnTo>
                <a:lnTo>
                  <a:pt x="311943" y="135731"/>
                </a:lnTo>
                <a:lnTo>
                  <a:pt x="409311" y="263"/>
                </a:lnTo>
                <a:cubicBezTo>
                  <a:pt x="411692" y="176475"/>
                  <a:pt x="404814" y="378620"/>
                  <a:pt x="407195" y="554832"/>
                </a:cubicBezTo>
                <a:lnTo>
                  <a:pt x="321468" y="423862"/>
                </a:lnTo>
                <a:lnTo>
                  <a:pt x="216693" y="559594"/>
                </a:lnTo>
                <a:lnTo>
                  <a:pt x="0" y="559594"/>
                </a:lnTo>
                <a:lnTo>
                  <a:pt x="204788" y="285750"/>
                </a:lnTo>
                <a:lnTo>
                  <a:pt x="7142" y="0"/>
                </a:lnTo>
                <a:close/>
              </a:path>
            </a:pathLst>
          </a:custGeom>
          <a:solidFill>
            <a:srgbClr val="8EC7E5">
              <a:alpha val="28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57" name="Rectangle 17"/>
          <p:cNvSpPr/>
          <p:nvPr/>
        </p:nvSpPr>
        <p:spPr>
          <a:xfrm>
            <a:off x="9378002" y="0"/>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rgbClr val="003A69">
              <a:alpha val="5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55" name="Rectangle 17"/>
          <p:cNvSpPr/>
          <p:nvPr/>
        </p:nvSpPr>
        <p:spPr>
          <a:xfrm flipV="1">
            <a:off x="9375620" y="5009796"/>
            <a:ext cx="2653043" cy="1848204"/>
          </a:xfrm>
          <a:custGeom>
            <a:avLst/>
            <a:gdLst/>
            <a:ahLst/>
            <a:cxnLst/>
            <a:rect l="l" t="t" r="r" b="b"/>
            <a:pathLst>
              <a:path w="2445456" h="1703592">
                <a:moveTo>
                  <a:pt x="0" y="0"/>
                </a:moveTo>
                <a:lnTo>
                  <a:pt x="2445456" y="0"/>
                </a:lnTo>
                <a:lnTo>
                  <a:pt x="2445456" y="4849"/>
                </a:lnTo>
                <a:lnTo>
                  <a:pt x="1234315" y="1703592"/>
                </a:lnTo>
                <a:close/>
              </a:path>
            </a:pathLst>
          </a:custGeom>
          <a:solidFill>
            <a:srgbClr val="003A69">
              <a:alpha val="4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53" name="Rectangle 17"/>
          <p:cNvSpPr/>
          <p:nvPr/>
        </p:nvSpPr>
        <p:spPr>
          <a:xfrm flipV="1">
            <a:off x="9375621" y="5154408"/>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17"/>
          <p:cNvSpPr/>
          <p:nvPr/>
        </p:nvSpPr>
        <p:spPr>
          <a:xfrm flipV="1">
            <a:off x="9378002" y="5154408"/>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rgbClr val="003A69">
              <a:alpha val="63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pic>
        <p:nvPicPr>
          <p:cNvPr id="19" name="Picture 18"/>
          <p:cNvPicPr>
            <a:picLocks noChangeAspect="1"/>
          </p:cNvPicPr>
          <p:nvPr userDrawn="1"/>
        </p:nvPicPr>
        <p:blipFill>
          <a:blip r:embed="rId3"/>
          <a:stretch>
            <a:fillRect/>
          </a:stretch>
        </p:blipFill>
        <p:spPr>
          <a:xfrm>
            <a:off x="724246" y="6382434"/>
            <a:ext cx="3022601" cy="320040"/>
          </a:xfrm>
          <a:prstGeom prst="rect">
            <a:avLst/>
          </a:prstGeom>
        </p:spPr>
      </p:pic>
    </p:spTree>
    <p:extLst>
      <p:ext uri="{BB962C8B-B14F-4D97-AF65-F5344CB8AC3E}">
        <p14:creationId xmlns:p14="http://schemas.microsoft.com/office/powerpoint/2010/main" val="375685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Green">
    <p:spTree>
      <p:nvGrpSpPr>
        <p:cNvPr id="1" name=""/>
        <p:cNvGrpSpPr/>
        <p:nvPr/>
      </p:nvGrpSpPr>
      <p:grpSpPr>
        <a:xfrm>
          <a:off x="0" y="0"/>
          <a:ext cx="0" cy="0"/>
          <a:chOff x="0" y="0"/>
          <a:chExt cx="0" cy="0"/>
        </a:xfrm>
      </p:grpSpPr>
      <p:cxnSp>
        <p:nvCxnSpPr>
          <p:cNvPr id="4" name="Straight Connector 3"/>
          <p:cNvCxnSpPr/>
          <p:nvPr userDrawn="1"/>
        </p:nvCxnSpPr>
        <p:spPr>
          <a:xfrm>
            <a:off x="698319" y="1055688"/>
            <a:ext cx="10739815"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441" y="233075"/>
            <a:ext cx="10969943" cy="82296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441" y="1327150"/>
            <a:ext cx="10969943" cy="4802188"/>
          </a:xfrm>
          <a:prstGeom prst="rect">
            <a:avLst/>
          </a:prstGeom>
        </p:spPr>
        <p:txBody>
          <a:bodyPr/>
          <a:lstStyle>
            <a:lvl1pPr marL="172589" indent="-172589">
              <a:buSzPct val="85000"/>
              <a:defRPr/>
            </a:lvl1pPr>
            <a:lvl2pPr>
              <a:buSzPct val="85000"/>
              <a:defRPr/>
            </a:lvl2pPr>
            <a:lvl3pPr>
              <a:buSzPct val="85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58645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4"/>
            <a:ext cx="10969943" cy="751109"/>
          </a:xfrm>
          <a:prstGeom prst="rect">
            <a:avLst/>
          </a:prstGeom>
        </p:spPr>
        <p:txBody>
          <a:bodyPr vert="horz" lIns="91440" tIns="45720" rIns="91440" bIns="45720" rtlCol="0" anchor="b" anchorCtr="0">
            <a:noAutofit/>
          </a:bodyPr>
          <a:lstStyle>
            <a:lvl1pPr>
              <a:defRPr lang="en-US" dirty="0"/>
            </a:lvl1pPr>
          </a:lstStyle>
          <a:p>
            <a:pPr lvl="0"/>
            <a:r>
              <a:rPr lang="en-US" smtClean="0"/>
              <a:t>Click to edit Master title style</a:t>
            </a:r>
            <a:endParaRPr lang="en-US" dirty="0"/>
          </a:p>
        </p:txBody>
      </p:sp>
      <p:cxnSp>
        <p:nvCxnSpPr>
          <p:cNvPr id="13" name="Straight Connector 12"/>
          <p:cNvCxnSpPr/>
          <p:nvPr userDrawn="1"/>
        </p:nvCxnSpPr>
        <p:spPr>
          <a:xfrm>
            <a:off x="609441" y="1055909"/>
            <a:ext cx="10969943"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0" y="6131379"/>
            <a:ext cx="12188825" cy="726621"/>
          </a:xfrm>
          <a:prstGeom prst="rect">
            <a:avLst/>
          </a:prstGeom>
          <a:solidFill>
            <a:schemeClr val="bg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6123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51108"/>
          </a:xfrm>
          <a:prstGeom prst="rect">
            <a:avLst/>
          </a:prstGeom>
        </p:spPr>
        <p:txBody>
          <a:bodyPr vert="horz" lIns="91440" tIns="45720" rIns="91440" bIns="45720" rtlCol="0" anchor="b" anchorCtr="0">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441" y="1268417"/>
            <a:ext cx="10969943" cy="4713287"/>
          </a:xfrm>
          <a:prstGeom prst="rect">
            <a:avLst/>
          </a:prstGeom>
        </p:spPr>
        <p:txBody>
          <a:bodyPr/>
          <a:lstStyle>
            <a:lvl1pPr marL="287343" indent="-287343">
              <a:buClr>
                <a:schemeClr val="accent4"/>
              </a:buClr>
              <a:buSzPct val="100000"/>
              <a:buFont typeface="Arial" panose="020B0604020202020204" pitchFamily="34" charset="0"/>
              <a:buChar char="•"/>
              <a:defRPr/>
            </a:lvl1pPr>
            <a:lvl2pPr marL="515946" indent="-228604">
              <a:buClr>
                <a:schemeClr val="accent4"/>
              </a:buClr>
              <a:buSzPct val="100000"/>
              <a:buFont typeface="Arial" panose="020B0604020202020204" pitchFamily="34" charset="0"/>
              <a:buChar char="•"/>
              <a:defRPr/>
            </a:lvl2pPr>
            <a:lvl3pPr marL="685811" indent="-169866">
              <a:buClr>
                <a:schemeClr val="accent4"/>
              </a:buClr>
              <a:buSzPct val="100000"/>
              <a:buFont typeface="Arial" panose="020B0604020202020204" pitchFamily="34" charset="0"/>
              <a:buChar char="•"/>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cxnSp>
        <p:nvCxnSpPr>
          <p:cNvPr id="6" name="Straight Connector 5"/>
          <p:cNvCxnSpPr/>
          <p:nvPr userDrawn="1"/>
        </p:nvCxnSpPr>
        <p:spPr>
          <a:xfrm>
            <a:off x="609441" y="1055909"/>
            <a:ext cx="10969943"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10781010" y="5810674"/>
            <a:ext cx="1327626" cy="1006830"/>
            <a:chOff x="10781010" y="5810674"/>
            <a:chExt cx="1327626" cy="1006830"/>
          </a:xfrm>
        </p:grpSpPr>
        <p:sp>
          <p:nvSpPr>
            <p:cNvPr id="11" name="Freeform 10"/>
            <p:cNvSpPr/>
            <p:nvPr userDrawn="1"/>
          </p:nvSpPr>
          <p:spPr>
            <a:xfrm>
              <a:off x="11312394" y="6086761"/>
              <a:ext cx="796242" cy="703584"/>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63BE">
                <a:lumMod val="40000"/>
                <a:lumOff val="60000"/>
                <a:alpha val="50000"/>
              </a:srgbClr>
            </a:solidFill>
            <a:ln w="1270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12" name="Freeform 11"/>
            <p:cNvSpPr/>
            <p:nvPr userDrawn="1"/>
          </p:nvSpPr>
          <p:spPr>
            <a:xfrm>
              <a:off x="11704816" y="5810674"/>
              <a:ext cx="239325" cy="21147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82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eform 13"/>
            <p:cNvSpPr/>
            <p:nvPr userDrawn="1"/>
          </p:nvSpPr>
          <p:spPr>
            <a:xfrm>
              <a:off x="10781010" y="6555131"/>
              <a:ext cx="296926" cy="262373"/>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AFAFAF">
                <a:alpha val="3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Freeform 17"/>
            <p:cNvSpPr/>
            <p:nvPr userDrawn="1"/>
          </p:nvSpPr>
          <p:spPr>
            <a:xfrm>
              <a:off x="10993898" y="6168394"/>
              <a:ext cx="483719" cy="42742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cmpd="sng" algn="ctr">
              <a:solidFill>
                <a:srgbClr val="0063BE">
                  <a:lumMod val="40000"/>
                  <a:lumOff val="6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4"/>
            <a:ext cx="10969943" cy="751109"/>
          </a:xfrm>
          <a:prstGeom prst="rect">
            <a:avLst/>
          </a:prstGeom>
        </p:spPr>
        <p:txBody>
          <a:bodyPr vert="horz" lIns="91440" tIns="45720" rIns="91440" bIns="45720" rtlCol="0" anchor="b" anchorCtr="0">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441" y="1268417"/>
            <a:ext cx="5458519" cy="4713287"/>
          </a:xfrm>
          <a:prstGeom prst="rect">
            <a:avLst/>
          </a:prstGeom>
        </p:spPr>
        <p:txBody>
          <a:bodyPr/>
          <a:lstStyle>
            <a:lvl1pPr marL="287343" indent="-287343">
              <a:buClr>
                <a:schemeClr val="accent4"/>
              </a:buClr>
              <a:buSzPct val="100000"/>
              <a:defRPr/>
            </a:lvl1pPr>
            <a:lvl2pPr marL="515946" indent="-228604">
              <a:buClr>
                <a:schemeClr val="accent4"/>
              </a:buClr>
              <a:buSzPct val="100000"/>
              <a:defRPr/>
            </a:lvl2pPr>
            <a:lvl3pPr marL="685811" indent="-169866">
              <a:buClr>
                <a:schemeClr val="accent4"/>
              </a:buClr>
              <a:buSzPct val="100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6089904" y="1268413"/>
            <a:ext cx="5486400" cy="4713287"/>
          </a:xfrm>
          <a:prstGeom prst="rect">
            <a:avLst/>
          </a:prstGeom>
        </p:spPr>
        <p:txBody>
          <a:bodyPr/>
          <a:lstStyle>
            <a:lvl1pPr>
              <a:buClr>
                <a:schemeClr val="accent4"/>
              </a:buClr>
              <a:defRPr/>
            </a:lvl1pPr>
            <a:lvl2pPr>
              <a:buClr>
                <a:schemeClr val="accent4"/>
              </a:buClr>
              <a:defRPr/>
            </a:lvl2pPr>
            <a:lvl3pPr>
              <a:buClr>
                <a:schemeClr val="accent4"/>
              </a:buClr>
              <a:defRPr/>
            </a:lvl3pPr>
          </a:lstStyle>
          <a:p>
            <a:pPr lvl="0"/>
            <a:r>
              <a:rPr lang="en-US" smtClean="0"/>
              <a:t>Click to edit Master text styles</a:t>
            </a:r>
          </a:p>
          <a:p>
            <a:pPr lvl="1"/>
            <a:r>
              <a:rPr lang="en-US" smtClean="0"/>
              <a:t>Second level</a:t>
            </a:r>
          </a:p>
          <a:p>
            <a:pPr lvl="2"/>
            <a:r>
              <a:rPr lang="en-US" smtClean="0"/>
              <a:t>Third level</a:t>
            </a:r>
          </a:p>
        </p:txBody>
      </p:sp>
      <p:cxnSp>
        <p:nvCxnSpPr>
          <p:cNvPr id="17" name="Straight Connector 16"/>
          <p:cNvCxnSpPr/>
          <p:nvPr userDrawn="1"/>
        </p:nvCxnSpPr>
        <p:spPr>
          <a:xfrm>
            <a:off x="609441" y="1055909"/>
            <a:ext cx="10969943"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10781010" y="5810674"/>
            <a:ext cx="1327626" cy="1006830"/>
            <a:chOff x="10781010" y="5810674"/>
            <a:chExt cx="1327626" cy="1006830"/>
          </a:xfrm>
        </p:grpSpPr>
        <p:sp>
          <p:nvSpPr>
            <p:cNvPr id="12" name="Freeform 11"/>
            <p:cNvSpPr/>
            <p:nvPr userDrawn="1"/>
          </p:nvSpPr>
          <p:spPr>
            <a:xfrm>
              <a:off x="11312394" y="6086761"/>
              <a:ext cx="796242" cy="703584"/>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63BE">
                <a:lumMod val="40000"/>
                <a:lumOff val="60000"/>
                <a:alpha val="50000"/>
              </a:srgbClr>
            </a:solidFill>
            <a:ln w="1270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13" name="Freeform 12"/>
            <p:cNvSpPr/>
            <p:nvPr userDrawn="1"/>
          </p:nvSpPr>
          <p:spPr>
            <a:xfrm>
              <a:off x="11704816" y="5810674"/>
              <a:ext cx="239325" cy="21147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82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eform 13"/>
            <p:cNvSpPr/>
            <p:nvPr userDrawn="1"/>
          </p:nvSpPr>
          <p:spPr>
            <a:xfrm>
              <a:off x="10781010" y="6555131"/>
              <a:ext cx="296926" cy="262373"/>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AFAFAF">
                <a:alpha val="3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14"/>
            <p:cNvSpPr/>
            <p:nvPr userDrawn="1"/>
          </p:nvSpPr>
          <p:spPr>
            <a:xfrm>
              <a:off x="10993898" y="6168394"/>
              <a:ext cx="483719" cy="42742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cmpd="sng" algn="ctr">
              <a:solidFill>
                <a:srgbClr val="0063BE">
                  <a:lumMod val="40000"/>
                  <a:lumOff val="6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grpSp>
    </p:spTree>
    <p:extLst>
      <p:ext uri="{BB962C8B-B14F-4D97-AF65-F5344CB8AC3E}">
        <p14:creationId xmlns:p14="http://schemas.microsoft.com/office/powerpoint/2010/main" val="74746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4"/>
            <a:ext cx="10969943" cy="751109"/>
          </a:xfrm>
          <a:prstGeom prst="rect">
            <a:avLst/>
          </a:prstGeom>
        </p:spPr>
        <p:txBody>
          <a:bodyPr vert="horz" lIns="91440" tIns="45720" rIns="91440" bIns="45720" rtlCol="0" anchor="b" anchorCtr="0">
            <a:noAutofit/>
          </a:bodyPr>
          <a:lstStyle>
            <a:lvl1pPr>
              <a:defRPr lang="en-US" dirty="0"/>
            </a:lvl1pPr>
          </a:lstStyle>
          <a:p>
            <a:pPr lvl="0"/>
            <a:r>
              <a:rPr lang="en-US" smtClean="0"/>
              <a:t>Click to edit Master title style</a:t>
            </a:r>
            <a:endParaRPr lang="en-US" dirty="0"/>
          </a:p>
        </p:txBody>
      </p:sp>
      <p:grpSp>
        <p:nvGrpSpPr>
          <p:cNvPr id="8" name="Group 7"/>
          <p:cNvGrpSpPr/>
          <p:nvPr userDrawn="1"/>
        </p:nvGrpSpPr>
        <p:grpSpPr>
          <a:xfrm>
            <a:off x="10781010" y="5810674"/>
            <a:ext cx="1327626" cy="1006830"/>
            <a:chOff x="10781010" y="5810674"/>
            <a:chExt cx="1327626" cy="1006830"/>
          </a:xfrm>
        </p:grpSpPr>
        <p:sp>
          <p:nvSpPr>
            <p:cNvPr id="9" name="Freeform 8"/>
            <p:cNvSpPr/>
            <p:nvPr userDrawn="1"/>
          </p:nvSpPr>
          <p:spPr>
            <a:xfrm>
              <a:off x="11312394" y="6086761"/>
              <a:ext cx="796242" cy="703584"/>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63BE">
                <a:lumMod val="40000"/>
                <a:lumOff val="60000"/>
                <a:alpha val="50000"/>
              </a:srgbClr>
            </a:solidFill>
            <a:ln w="1270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10" name="Freeform 9"/>
            <p:cNvSpPr/>
            <p:nvPr userDrawn="1"/>
          </p:nvSpPr>
          <p:spPr>
            <a:xfrm>
              <a:off x="11704816" y="5810674"/>
              <a:ext cx="239325" cy="21147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82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10"/>
            <p:cNvSpPr/>
            <p:nvPr userDrawn="1"/>
          </p:nvSpPr>
          <p:spPr>
            <a:xfrm>
              <a:off x="10781010" y="6555131"/>
              <a:ext cx="296926" cy="262373"/>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AFAFAF">
                <a:alpha val="3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11"/>
            <p:cNvSpPr/>
            <p:nvPr userDrawn="1"/>
          </p:nvSpPr>
          <p:spPr>
            <a:xfrm>
              <a:off x="10993898" y="6168394"/>
              <a:ext cx="483719" cy="42742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cmpd="sng" algn="ctr">
              <a:solidFill>
                <a:srgbClr val="0063BE">
                  <a:lumMod val="40000"/>
                  <a:lumOff val="6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grpSp>
      <p:cxnSp>
        <p:nvCxnSpPr>
          <p:cNvPr id="13" name="Straight Connector 12"/>
          <p:cNvCxnSpPr/>
          <p:nvPr userDrawn="1"/>
        </p:nvCxnSpPr>
        <p:spPr>
          <a:xfrm>
            <a:off x="609441" y="1055909"/>
            <a:ext cx="10969943"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59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tility 1">
    <p:bg bwMode="gray">
      <p:bgPr>
        <a:solidFill>
          <a:schemeClr val="bg1"/>
        </a:solidFill>
        <a:effectLst/>
      </p:bgPr>
    </p:bg>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5515494" y="0"/>
            <a:ext cx="7276357" cy="6858000"/>
          </a:xfrm>
          <a:prstGeom prst="rect">
            <a:avLst/>
          </a:prstGeom>
        </p:spPr>
      </p:pic>
      <p:sp>
        <p:nvSpPr>
          <p:cNvPr id="32" name="Freeform 31"/>
          <p:cNvSpPr/>
          <p:nvPr userDrawn="1"/>
        </p:nvSpPr>
        <p:spPr>
          <a:xfrm>
            <a:off x="-1" y="0"/>
            <a:ext cx="9317610" cy="6858000"/>
          </a:xfrm>
          <a:custGeom>
            <a:avLst/>
            <a:gdLst>
              <a:gd name="connsiteX0" fmla="*/ 0 w 9317610"/>
              <a:gd name="connsiteY0" fmla="*/ 0 h 6858000"/>
              <a:gd name="connsiteX1" fmla="*/ 3044826 w 9317610"/>
              <a:gd name="connsiteY1" fmla="*/ 0 h 6858000"/>
              <a:gd name="connsiteX2" fmla="*/ 3617260 w 9317610"/>
              <a:gd name="connsiteY2" fmla="*/ 0 h 6858000"/>
              <a:gd name="connsiteX3" fmla="*/ 9317610 w 9317610"/>
              <a:gd name="connsiteY3" fmla="*/ 0 h 6858000"/>
              <a:gd name="connsiteX4" fmla="*/ 9317610 w 9317610"/>
              <a:gd name="connsiteY4" fmla="*/ 1 h 6858000"/>
              <a:gd name="connsiteX5" fmla="*/ 6732584 w 9317610"/>
              <a:gd name="connsiteY5" fmla="*/ 1 h 6858000"/>
              <a:gd name="connsiteX6" fmla="*/ 9311253 w 9317610"/>
              <a:gd name="connsiteY6" fmla="*/ 3432956 h 6858000"/>
              <a:gd name="connsiteX7" fmla="*/ 6732585 w 9317610"/>
              <a:gd name="connsiteY7" fmla="*/ 6858000 h 6858000"/>
              <a:gd name="connsiteX8" fmla="*/ 3617260 w 9317610"/>
              <a:gd name="connsiteY8" fmla="*/ 6858000 h 6858000"/>
              <a:gd name="connsiteX9" fmla="*/ 3044826 w 9317610"/>
              <a:gd name="connsiteY9" fmla="*/ 6858000 h 6858000"/>
              <a:gd name="connsiteX10" fmla="*/ 0 w 931761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7610" h="6858000">
                <a:moveTo>
                  <a:pt x="0" y="0"/>
                </a:moveTo>
                <a:lnTo>
                  <a:pt x="3044826" y="0"/>
                </a:lnTo>
                <a:lnTo>
                  <a:pt x="3617260" y="0"/>
                </a:lnTo>
                <a:lnTo>
                  <a:pt x="9317610" y="0"/>
                </a:lnTo>
                <a:lnTo>
                  <a:pt x="9317610" y="1"/>
                </a:lnTo>
                <a:lnTo>
                  <a:pt x="6732584" y="1"/>
                </a:lnTo>
                <a:lnTo>
                  <a:pt x="9311253" y="3432956"/>
                </a:lnTo>
                <a:lnTo>
                  <a:pt x="6732585" y="6858000"/>
                </a:lnTo>
                <a:lnTo>
                  <a:pt x="3617260" y="6858000"/>
                </a:lnTo>
                <a:lnTo>
                  <a:pt x="3044826" y="6858000"/>
                </a:lnTo>
                <a:lnTo>
                  <a:pt x="0" y="6858000"/>
                </a:lnTo>
                <a:close/>
              </a:path>
            </a:pathLst>
          </a:custGeom>
          <a:gradFill flip="none" rotWithShape="1">
            <a:gsLst>
              <a:gs pos="0">
                <a:schemeClr val="bg1">
                  <a:alpha val="43000"/>
                </a:schemeClr>
              </a:gs>
              <a:gs pos="41000">
                <a:schemeClr val="bg1"/>
              </a:gs>
            </a:gsLst>
            <a:lin ang="10800000" scaled="0"/>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3" name="Rectangle 13"/>
          <p:cNvSpPr/>
          <p:nvPr userDrawn="1"/>
        </p:nvSpPr>
        <p:spPr>
          <a:xfrm>
            <a:off x="12509994" y="3051885"/>
            <a:ext cx="281858" cy="754231"/>
          </a:xfrm>
          <a:custGeom>
            <a:avLst/>
            <a:gdLst/>
            <a:ahLst/>
            <a:cxnLst/>
            <a:rect l="l" t="t" r="r" b="b"/>
            <a:pathLst>
              <a:path w="281858" h="754231">
                <a:moveTo>
                  <a:pt x="281858" y="0"/>
                </a:moveTo>
                <a:lnTo>
                  <a:pt x="281858" y="754231"/>
                </a:lnTo>
                <a:lnTo>
                  <a:pt x="0" y="377550"/>
                </a:lnTo>
                <a:close/>
              </a:path>
            </a:pathLst>
          </a:custGeom>
          <a:solidFill>
            <a:schemeClr val="bg1">
              <a:alpha val="7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p:cNvGrpSpPr/>
          <p:nvPr userDrawn="1"/>
        </p:nvGrpSpPr>
        <p:grpSpPr>
          <a:xfrm>
            <a:off x="9978647" y="5009796"/>
            <a:ext cx="2653043" cy="1848204"/>
            <a:chOff x="6330795" y="5009796"/>
            <a:chExt cx="2653043" cy="1848204"/>
          </a:xfrm>
        </p:grpSpPr>
        <p:sp>
          <p:nvSpPr>
            <p:cNvPr id="46" name="Rectangle 17"/>
            <p:cNvSpPr/>
            <p:nvPr/>
          </p:nvSpPr>
          <p:spPr>
            <a:xfrm flipV="1">
              <a:off x="6330796" y="5154408"/>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Rectangle 17"/>
            <p:cNvSpPr/>
            <p:nvPr/>
          </p:nvSpPr>
          <p:spPr>
            <a:xfrm flipV="1">
              <a:off x="6333177" y="5154408"/>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17"/>
            <p:cNvSpPr/>
            <p:nvPr/>
          </p:nvSpPr>
          <p:spPr>
            <a:xfrm flipV="1">
              <a:off x="6330795" y="5009796"/>
              <a:ext cx="2653043" cy="1848204"/>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9" name="Group 48"/>
          <p:cNvGrpSpPr/>
          <p:nvPr userDrawn="1"/>
        </p:nvGrpSpPr>
        <p:grpSpPr>
          <a:xfrm>
            <a:off x="9978647" y="0"/>
            <a:ext cx="2653043" cy="1848204"/>
            <a:chOff x="6330795" y="0"/>
            <a:chExt cx="2653043" cy="1848204"/>
          </a:xfrm>
        </p:grpSpPr>
        <p:sp>
          <p:nvSpPr>
            <p:cNvPr id="50" name="Rectangle 17"/>
            <p:cNvSpPr/>
            <p:nvPr/>
          </p:nvSpPr>
          <p:spPr>
            <a:xfrm>
              <a:off x="6333177" y="0"/>
              <a:ext cx="2445456" cy="1703592"/>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17"/>
            <p:cNvSpPr/>
            <p:nvPr/>
          </p:nvSpPr>
          <p:spPr>
            <a:xfrm>
              <a:off x="6330795" y="0"/>
              <a:ext cx="2653043" cy="1848204"/>
            </a:xfrm>
            <a:custGeom>
              <a:avLst/>
              <a:gdLst/>
              <a:ahLst/>
              <a:cxnLst/>
              <a:rect l="l" t="t" r="r" b="b"/>
              <a:pathLst>
                <a:path w="2445456" h="1703592">
                  <a:moveTo>
                    <a:pt x="0" y="0"/>
                  </a:moveTo>
                  <a:lnTo>
                    <a:pt x="2445456" y="0"/>
                  </a:lnTo>
                  <a:lnTo>
                    <a:pt x="2445456" y="4849"/>
                  </a:lnTo>
                  <a:lnTo>
                    <a:pt x="1234315" y="1703592"/>
                  </a:lnTo>
                  <a:close/>
                </a:path>
              </a:pathLst>
            </a:custGeom>
            <a:solidFill>
              <a:schemeClr val="bg1">
                <a:alpha val="4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2" name="Freeform 51"/>
          <p:cNvSpPr/>
          <p:nvPr userDrawn="1"/>
        </p:nvSpPr>
        <p:spPr>
          <a:xfrm>
            <a:off x="-1" y="0"/>
            <a:ext cx="9113900" cy="6858000"/>
          </a:xfrm>
          <a:custGeom>
            <a:avLst/>
            <a:gdLst>
              <a:gd name="connsiteX0" fmla="*/ 0 w 9113900"/>
              <a:gd name="connsiteY0" fmla="*/ 0 h 6858000"/>
              <a:gd name="connsiteX1" fmla="*/ 3044825 w 9113900"/>
              <a:gd name="connsiteY1" fmla="*/ 0 h 6858000"/>
              <a:gd name="connsiteX2" fmla="*/ 3739755 w 9113900"/>
              <a:gd name="connsiteY2" fmla="*/ 0 h 6858000"/>
              <a:gd name="connsiteX3" fmla="*/ 9113900 w 9113900"/>
              <a:gd name="connsiteY3" fmla="*/ 0 h 6858000"/>
              <a:gd name="connsiteX4" fmla="*/ 9113900 w 9113900"/>
              <a:gd name="connsiteY4" fmla="*/ 1 h 6858000"/>
              <a:gd name="connsiteX5" fmla="*/ 6528874 w 9113900"/>
              <a:gd name="connsiteY5" fmla="*/ 1 h 6858000"/>
              <a:gd name="connsiteX6" fmla="*/ 9107543 w 9113900"/>
              <a:gd name="connsiteY6" fmla="*/ 3432956 h 6858000"/>
              <a:gd name="connsiteX7" fmla="*/ 6528875 w 9113900"/>
              <a:gd name="connsiteY7" fmla="*/ 6858000 h 6858000"/>
              <a:gd name="connsiteX8" fmla="*/ 3739755 w 9113900"/>
              <a:gd name="connsiteY8" fmla="*/ 6858000 h 6858000"/>
              <a:gd name="connsiteX9" fmla="*/ 3044825 w 9113900"/>
              <a:gd name="connsiteY9" fmla="*/ 6858000 h 6858000"/>
              <a:gd name="connsiteX10" fmla="*/ 0 w 91139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13900" h="6858000">
                <a:moveTo>
                  <a:pt x="0" y="0"/>
                </a:moveTo>
                <a:lnTo>
                  <a:pt x="3044825" y="0"/>
                </a:lnTo>
                <a:lnTo>
                  <a:pt x="3739755" y="0"/>
                </a:lnTo>
                <a:lnTo>
                  <a:pt x="9113900" y="0"/>
                </a:lnTo>
                <a:lnTo>
                  <a:pt x="9113900" y="1"/>
                </a:lnTo>
                <a:lnTo>
                  <a:pt x="6528874" y="1"/>
                </a:lnTo>
                <a:lnTo>
                  <a:pt x="9107543" y="3432956"/>
                </a:lnTo>
                <a:lnTo>
                  <a:pt x="6528875" y="6858000"/>
                </a:lnTo>
                <a:lnTo>
                  <a:pt x="3739755" y="6858000"/>
                </a:lnTo>
                <a:lnTo>
                  <a:pt x="3044825" y="6858000"/>
                </a:lnTo>
                <a:lnTo>
                  <a:pt x="0" y="6858000"/>
                </a:lnTo>
                <a:close/>
              </a:path>
            </a:pathLst>
          </a:custGeom>
          <a:gradFill flip="none" rotWithShape="1">
            <a:gsLst>
              <a:gs pos="0">
                <a:schemeClr val="bg1">
                  <a:alpha val="36000"/>
                </a:schemeClr>
              </a:gs>
              <a:gs pos="41000">
                <a:schemeClr val="bg1"/>
              </a:gs>
            </a:gsLst>
            <a:lin ang="10800000" scaled="0"/>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p:nvPr>
        </p:nvSpPr>
        <p:spPr>
          <a:xfrm>
            <a:off x="609441" y="304804"/>
            <a:ext cx="10969943" cy="751109"/>
          </a:xfrm>
          <a:prstGeom prst="rect">
            <a:avLst/>
          </a:prstGeom>
        </p:spPr>
        <p:txBody>
          <a:bodyPr vert="horz" lIns="91440" tIns="45720" rIns="91440" bIns="45720" rtlCol="0" anchor="b" anchorCtr="0">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441" y="1268417"/>
            <a:ext cx="7132320" cy="4713287"/>
          </a:xfrm>
          <a:prstGeom prst="rect">
            <a:avLst/>
          </a:prstGeom>
        </p:spPr>
        <p:txBody>
          <a:bodyPr/>
          <a:lstStyle>
            <a:lvl1pPr marL="287343" indent="-287343">
              <a:buClr>
                <a:schemeClr val="accent4"/>
              </a:buClr>
              <a:buSzPct val="100000"/>
              <a:defRPr/>
            </a:lvl1pPr>
            <a:lvl2pPr marL="515946" indent="-228604">
              <a:buClr>
                <a:schemeClr val="accent4"/>
              </a:buClr>
              <a:buSzPct val="100000"/>
              <a:defRPr/>
            </a:lvl2pPr>
            <a:lvl3pPr>
              <a:buClr>
                <a:schemeClr val="accent4"/>
              </a:buClr>
              <a:buSzPct val="100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sp>
        <p:nvSpPr>
          <p:cNvPr id="26" name="Freeform 25"/>
          <p:cNvSpPr/>
          <p:nvPr userDrawn="1"/>
        </p:nvSpPr>
        <p:spPr>
          <a:xfrm>
            <a:off x="9953305" y="2259590"/>
            <a:ext cx="453785" cy="40097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8" name="Freeform 27"/>
          <p:cNvSpPr/>
          <p:nvPr userDrawn="1"/>
        </p:nvSpPr>
        <p:spPr>
          <a:xfrm>
            <a:off x="11305755" y="3727950"/>
            <a:ext cx="273251" cy="239728"/>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33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9" name="Freeform 28"/>
          <p:cNvSpPr/>
          <p:nvPr userDrawn="1"/>
        </p:nvSpPr>
        <p:spPr>
          <a:xfrm>
            <a:off x="12383337" y="362772"/>
            <a:ext cx="408515" cy="557811"/>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 name="connsiteX0" fmla="*/ 7142 w 409820"/>
              <a:gd name="connsiteY0" fmla="*/ 0 h 559594"/>
              <a:gd name="connsiteX1" fmla="*/ 216693 w 409820"/>
              <a:gd name="connsiteY1" fmla="*/ 2381 h 559594"/>
              <a:gd name="connsiteX2" fmla="*/ 311943 w 409820"/>
              <a:gd name="connsiteY2" fmla="*/ 135731 h 559594"/>
              <a:gd name="connsiteX3" fmla="*/ 409311 w 409820"/>
              <a:gd name="connsiteY3" fmla="*/ 263 h 559594"/>
              <a:gd name="connsiteX4" fmla="*/ 407195 w 409820"/>
              <a:gd name="connsiteY4" fmla="*/ 554832 h 559594"/>
              <a:gd name="connsiteX5" fmla="*/ 321468 w 409820"/>
              <a:gd name="connsiteY5" fmla="*/ 423862 h 559594"/>
              <a:gd name="connsiteX6" fmla="*/ 216693 w 409820"/>
              <a:gd name="connsiteY6" fmla="*/ 559594 h 559594"/>
              <a:gd name="connsiteX7" fmla="*/ 0 w 409820"/>
              <a:gd name="connsiteY7" fmla="*/ 559594 h 559594"/>
              <a:gd name="connsiteX8" fmla="*/ 204788 w 409820"/>
              <a:gd name="connsiteY8" fmla="*/ 285750 h 559594"/>
              <a:gd name="connsiteX9" fmla="*/ 7142 w 409820"/>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20" h="559594">
                <a:moveTo>
                  <a:pt x="7142" y="0"/>
                </a:moveTo>
                <a:lnTo>
                  <a:pt x="216693" y="2381"/>
                </a:lnTo>
                <a:lnTo>
                  <a:pt x="311943" y="135731"/>
                </a:lnTo>
                <a:lnTo>
                  <a:pt x="409311" y="263"/>
                </a:lnTo>
                <a:cubicBezTo>
                  <a:pt x="411692" y="176475"/>
                  <a:pt x="404814" y="378620"/>
                  <a:pt x="407195" y="554832"/>
                </a:cubicBezTo>
                <a:lnTo>
                  <a:pt x="321468" y="423862"/>
                </a:lnTo>
                <a:lnTo>
                  <a:pt x="216693" y="559594"/>
                </a:lnTo>
                <a:lnTo>
                  <a:pt x="0" y="559594"/>
                </a:lnTo>
                <a:lnTo>
                  <a:pt x="204788" y="285750"/>
                </a:lnTo>
                <a:lnTo>
                  <a:pt x="7142" y="0"/>
                </a:lnTo>
                <a:close/>
              </a:path>
            </a:pathLst>
          </a:custGeom>
          <a:solidFill>
            <a:srgbClr val="8EC7E5">
              <a:alpha val="28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1" name="Freeform 30"/>
          <p:cNvSpPr/>
          <p:nvPr userDrawn="1"/>
        </p:nvSpPr>
        <p:spPr>
          <a:xfrm>
            <a:off x="11907875" y="5561308"/>
            <a:ext cx="497846" cy="444900"/>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 name="connsiteX0" fmla="*/ -1 w 1231105"/>
              <a:gd name="connsiteY0" fmla="*/ 859 h 1100176"/>
              <a:gd name="connsiteX1" fmla="*/ 419099 w 1231105"/>
              <a:gd name="connsiteY1" fmla="*/ 859 h 1100176"/>
              <a:gd name="connsiteX2" fmla="*/ 614361 w 1231105"/>
              <a:gd name="connsiteY2" fmla="*/ 267559 h 1100176"/>
              <a:gd name="connsiteX3" fmla="*/ 802481 w 1231105"/>
              <a:gd name="connsiteY3" fmla="*/ 0 h 1100176"/>
              <a:gd name="connsiteX4" fmla="*/ 1231105 w 1231105"/>
              <a:gd name="connsiteY4" fmla="*/ 859 h 1100176"/>
              <a:gd name="connsiteX5" fmla="*/ 821530 w 1231105"/>
              <a:gd name="connsiteY5" fmla="*/ 541402 h 1100176"/>
              <a:gd name="connsiteX6" fmla="*/ 1223104 w 1231105"/>
              <a:gd name="connsiteY6" fmla="*/ 1089949 h 1100176"/>
              <a:gd name="connsiteX7" fmla="*/ 812006 w 1231105"/>
              <a:gd name="connsiteY7" fmla="*/ 1088232 h 1100176"/>
              <a:gd name="connsiteX8" fmla="*/ 611980 w 1231105"/>
              <a:gd name="connsiteY8" fmla="*/ 812865 h 1100176"/>
              <a:gd name="connsiteX9" fmla="*/ 411955 w 1231105"/>
              <a:gd name="connsiteY9" fmla="*/ 1089090 h 1100176"/>
              <a:gd name="connsiteX10" fmla="*/ 8708 w 1231105"/>
              <a:gd name="connsiteY10" fmla="*/ 1100176 h 1100176"/>
              <a:gd name="connsiteX11" fmla="*/ 404811 w 1231105"/>
              <a:gd name="connsiteY11" fmla="*/ 548546 h 1100176"/>
              <a:gd name="connsiteX12" fmla="*/ -1 w 1231105"/>
              <a:gd name="connsiteY12" fmla="*/ 859 h 1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1105" h="1100176">
                <a:moveTo>
                  <a:pt x="-1" y="859"/>
                </a:moveTo>
                <a:lnTo>
                  <a:pt x="419099" y="859"/>
                </a:lnTo>
                <a:lnTo>
                  <a:pt x="614361" y="267559"/>
                </a:lnTo>
                <a:lnTo>
                  <a:pt x="802481" y="0"/>
                </a:lnTo>
                <a:lnTo>
                  <a:pt x="1231105" y="859"/>
                </a:lnTo>
                <a:lnTo>
                  <a:pt x="821530" y="541402"/>
                </a:lnTo>
                <a:lnTo>
                  <a:pt x="1223104" y="1089949"/>
                </a:lnTo>
                <a:lnTo>
                  <a:pt x="812006" y="1088232"/>
                </a:lnTo>
                <a:lnTo>
                  <a:pt x="611980" y="812865"/>
                </a:lnTo>
                <a:lnTo>
                  <a:pt x="411955" y="1089090"/>
                </a:lnTo>
                <a:lnTo>
                  <a:pt x="8708" y="1100176"/>
                </a:lnTo>
                <a:lnTo>
                  <a:pt x="404811" y="548546"/>
                </a:lnTo>
                <a:lnTo>
                  <a:pt x="-1" y="859"/>
                </a:lnTo>
                <a:close/>
              </a:path>
            </a:pathLst>
          </a:custGeom>
          <a:solidFill>
            <a:schemeClr val="bg1">
              <a:alpha val="3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cxnSp>
        <p:nvCxnSpPr>
          <p:cNvPr id="24" name="Straight Connector 23"/>
          <p:cNvCxnSpPr/>
          <p:nvPr userDrawn="1"/>
        </p:nvCxnSpPr>
        <p:spPr>
          <a:xfrm>
            <a:off x="609441" y="1055909"/>
            <a:ext cx="10969943" cy="0"/>
          </a:xfrm>
          <a:prstGeom prst="line">
            <a:avLst/>
          </a:prstGeom>
          <a:ln w="6350">
            <a:gradFill flip="none" rotWithShape="1">
              <a:gsLst>
                <a:gs pos="0">
                  <a:schemeClr val="accent4">
                    <a:alpha val="0"/>
                  </a:schemeClr>
                </a:gs>
                <a:gs pos="100000">
                  <a:schemeClr val="accent4"/>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sp>
        <p:nvSpPr>
          <p:cNvPr id="30" name="Slide Number Placeholder 4"/>
          <p:cNvSpPr txBox="1">
            <a:spLocks/>
          </p:cNvSpPr>
          <p:nvPr userDrawn="1"/>
        </p:nvSpPr>
        <p:spPr bwMode="auto">
          <a:xfrm>
            <a:off x="329100" y="6503141"/>
            <a:ext cx="719707" cy="276999"/>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lang="en-US" sz="1200" smtClean="0">
                <a:solidFill>
                  <a:schemeClr val="tx2"/>
                </a:solidFill>
              </a:rPr>
              <a:pPr/>
              <a:t>‹#›</a:t>
            </a:fld>
            <a:endParaRPr lang="en-US" sz="1200" dirty="0">
              <a:solidFill>
                <a:schemeClr val="tx2"/>
              </a:solidFill>
            </a:endParaRPr>
          </a:p>
        </p:txBody>
      </p:sp>
      <p:sp>
        <p:nvSpPr>
          <p:cNvPr id="45" name="TextBox 44"/>
          <p:cNvSpPr txBox="1"/>
          <p:nvPr userDrawn="1"/>
        </p:nvSpPr>
        <p:spPr>
          <a:xfrm>
            <a:off x="5725878" y="6452843"/>
            <a:ext cx="2613216" cy="307777"/>
          </a:xfrm>
          <a:prstGeom prst="rect">
            <a:avLst/>
          </a:prstGeom>
          <a:noFill/>
        </p:spPr>
        <p:txBody>
          <a:bodyPr wrap="none" anchor="b">
            <a:spAutoFit/>
          </a:bodyPr>
          <a:lstStyle/>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Information Security Level 1 – Confidential</a:t>
            </a:r>
          </a:p>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 2016 – Proprietary and Confidential Information of Amdocs</a:t>
            </a:r>
            <a:endParaRPr lang="en-US" sz="700" kern="1200" dirty="0">
              <a:solidFill>
                <a:schemeClr val="tx2"/>
              </a:solidFill>
              <a:latin typeface="Arial" pitchFamily="34" charset="0"/>
              <a:ea typeface="+mn-ea"/>
              <a:cs typeface="Arial" pitchFamily="34" charset="0"/>
            </a:endParaRPr>
          </a:p>
        </p:txBody>
      </p:sp>
      <p:sp>
        <p:nvSpPr>
          <p:cNvPr id="53" name="Freeform 52"/>
          <p:cNvSpPr/>
          <p:nvPr userDrawn="1"/>
        </p:nvSpPr>
        <p:spPr>
          <a:xfrm>
            <a:off x="9444107" y="4648038"/>
            <a:ext cx="818797" cy="72351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pic>
        <p:nvPicPr>
          <p:cNvPr id="36" name="Picture 35"/>
          <p:cNvPicPr>
            <a:picLocks noChangeAspect="1"/>
          </p:cNvPicPr>
          <p:nvPr userDrawn="1"/>
        </p:nvPicPr>
        <p:blipFill>
          <a:blip r:embed="rId3"/>
          <a:stretch>
            <a:fillRect/>
          </a:stretch>
        </p:blipFill>
        <p:spPr>
          <a:xfrm>
            <a:off x="1139955" y="6382434"/>
            <a:ext cx="3022601" cy="320040"/>
          </a:xfrm>
          <a:prstGeom prst="rect">
            <a:avLst/>
          </a:prstGeom>
        </p:spPr>
      </p:pic>
    </p:spTree>
    <p:extLst>
      <p:ext uri="{BB962C8B-B14F-4D97-AF65-F5344CB8AC3E}">
        <p14:creationId xmlns:p14="http://schemas.microsoft.com/office/powerpoint/2010/main" val="162086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Utility 2">
    <p:bg bwMode="gray">
      <p:bgPr>
        <a:solidFill>
          <a:schemeClr val="bg1"/>
        </a:solidFill>
        <a:effectLst/>
      </p:bgPr>
    </p:bg>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36988" y="1556671"/>
            <a:ext cx="5151837" cy="5301329"/>
          </a:xfrm>
          <a:prstGeom prst="rect">
            <a:avLst/>
          </a:prstGeom>
        </p:spPr>
      </p:pic>
      <p:sp>
        <p:nvSpPr>
          <p:cNvPr id="9" name="Rectangle 8"/>
          <p:cNvSpPr/>
          <p:nvPr userDrawn="1"/>
        </p:nvSpPr>
        <p:spPr>
          <a:xfrm flipV="1">
            <a:off x="7036988" y="876618"/>
            <a:ext cx="3982226" cy="5981382"/>
          </a:xfrm>
          <a:prstGeom prst="rect">
            <a:avLst/>
          </a:prstGeom>
          <a:gradFill>
            <a:gsLst>
              <a:gs pos="0">
                <a:schemeClr val="bg1"/>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prstClr val="black"/>
              </a:solidFill>
              <a:cs typeface="Arial" pitchFamily="34" charset="0"/>
            </a:endParaRPr>
          </a:p>
        </p:txBody>
      </p:sp>
      <p:sp>
        <p:nvSpPr>
          <p:cNvPr id="10" name="Rectangle 9"/>
          <p:cNvSpPr/>
          <p:nvPr userDrawn="1"/>
        </p:nvSpPr>
        <p:spPr>
          <a:xfrm rot="5400000" flipV="1">
            <a:off x="7830239" y="-88383"/>
            <a:ext cx="2723267" cy="5993905"/>
          </a:xfrm>
          <a:prstGeom prst="rect">
            <a:avLst/>
          </a:prstGeom>
          <a:gradFill>
            <a:gsLst>
              <a:gs pos="0">
                <a:schemeClr val="bg1"/>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prstClr val="black"/>
              </a:solidFill>
              <a:cs typeface="Arial" pitchFamily="34" charset="0"/>
            </a:endParaRPr>
          </a:p>
        </p:txBody>
      </p:sp>
      <p:grpSp>
        <p:nvGrpSpPr>
          <p:cNvPr id="26" name="Group 25"/>
          <p:cNvGrpSpPr/>
          <p:nvPr userDrawn="1"/>
        </p:nvGrpSpPr>
        <p:grpSpPr>
          <a:xfrm>
            <a:off x="4575621" y="669539"/>
            <a:ext cx="7690310" cy="6197986"/>
            <a:chOff x="1777163" y="893135"/>
            <a:chExt cx="7432049" cy="5989840"/>
          </a:xfrm>
        </p:grpSpPr>
        <p:grpSp>
          <p:nvGrpSpPr>
            <p:cNvPr id="28" name="Group 27"/>
            <p:cNvGrpSpPr/>
            <p:nvPr userDrawn="1"/>
          </p:nvGrpSpPr>
          <p:grpSpPr>
            <a:xfrm>
              <a:off x="1777163" y="893135"/>
              <a:ext cx="7432049" cy="5989840"/>
              <a:chOff x="1777163" y="893135"/>
              <a:chExt cx="7432049" cy="5989837"/>
            </a:xfrm>
          </p:grpSpPr>
          <p:sp>
            <p:nvSpPr>
              <p:cNvPr id="32" name="Freeform 31"/>
              <p:cNvSpPr/>
              <p:nvPr userDrawn="1"/>
            </p:nvSpPr>
            <p:spPr>
              <a:xfrm>
                <a:off x="1777163" y="1464574"/>
                <a:ext cx="5338010" cy="5409193"/>
              </a:xfrm>
              <a:custGeom>
                <a:avLst/>
                <a:gdLst>
                  <a:gd name="connsiteX0" fmla="*/ 5324475 w 5324475"/>
                  <a:gd name="connsiteY0" fmla="*/ 2800350 h 5429250"/>
                  <a:gd name="connsiteX1" fmla="*/ 3495675 w 5324475"/>
                  <a:gd name="connsiteY1" fmla="*/ 5429250 h 5429250"/>
                  <a:gd name="connsiteX2" fmla="*/ 0 w 5324475"/>
                  <a:gd name="connsiteY2" fmla="*/ 5419725 h 5429250"/>
                  <a:gd name="connsiteX3" fmla="*/ 19050 w 5324475"/>
                  <a:gd name="connsiteY3" fmla="*/ 0 h 5429250"/>
                  <a:gd name="connsiteX4" fmla="*/ 3400425 w 5324475"/>
                  <a:gd name="connsiteY4" fmla="*/ 0 h 5429250"/>
                  <a:gd name="connsiteX5" fmla="*/ 5324475 w 5324475"/>
                  <a:gd name="connsiteY5" fmla="*/ 2800350 h 5429250"/>
                  <a:gd name="connsiteX0" fmla="*/ 5295900 w 5295900"/>
                  <a:gd name="connsiteY0" fmla="*/ 2838450 h 5429250"/>
                  <a:gd name="connsiteX1" fmla="*/ 3495675 w 5295900"/>
                  <a:gd name="connsiteY1" fmla="*/ 5429250 h 5429250"/>
                  <a:gd name="connsiteX2" fmla="*/ 0 w 5295900"/>
                  <a:gd name="connsiteY2" fmla="*/ 5419725 h 5429250"/>
                  <a:gd name="connsiteX3" fmla="*/ 19050 w 5295900"/>
                  <a:gd name="connsiteY3" fmla="*/ 0 h 5429250"/>
                  <a:gd name="connsiteX4" fmla="*/ 3400425 w 5295900"/>
                  <a:gd name="connsiteY4" fmla="*/ 0 h 5429250"/>
                  <a:gd name="connsiteX5" fmla="*/ 5295900 w 5295900"/>
                  <a:gd name="connsiteY5" fmla="*/ 2838450 h 5429250"/>
                  <a:gd name="connsiteX0" fmla="*/ 5334000 w 5334000"/>
                  <a:gd name="connsiteY0" fmla="*/ 2809875 h 5429250"/>
                  <a:gd name="connsiteX1" fmla="*/ 3495675 w 5334000"/>
                  <a:gd name="connsiteY1" fmla="*/ 5429250 h 5429250"/>
                  <a:gd name="connsiteX2" fmla="*/ 0 w 5334000"/>
                  <a:gd name="connsiteY2" fmla="*/ 5419725 h 5429250"/>
                  <a:gd name="connsiteX3" fmla="*/ 19050 w 5334000"/>
                  <a:gd name="connsiteY3" fmla="*/ 0 h 5429250"/>
                  <a:gd name="connsiteX4" fmla="*/ 3400425 w 5334000"/>
                  <a:gd name="connsiteY4" fmla="*/ 0 h 5429250"/>
                  <a:gd name="connsiteX5" fmla="*/ 5334000 w 5334000"/>
                  <a:gd name="connsiteY5" fmla="*/ 2809875 h 5429250"/>
                  <a:gd name="connsiteX0" fmla="*/ 5334000 w 5334000"/>
                  <a:gd name="connsiteY0" fmla="*/ 2809875 h 5429250"/>
                  <a:gd name="connsiteX1" fmla="*/ 3495675 w 5334000"/>
                  <a:gd name="connsiteY1" fmla="*/ 5429250 h 5429250"/>
                  <a:gd name="connsiteX2" fmla="*/ 0 w 5334000"/>
                  <a:gd name="connsiteY2" fmla="*/ 5419725 h 5429250"/>
                  <a:gd name="connsiteX3" fmla="*/ 19050 w 5334000"/>
                  <a:gd name="connsiteY3" fmla="*/ 0 h 5429250"/>
                  <a:gd name="connsiteX4" fmla="*/ 3333750 w 5334000"/>
                  <a:gd name="connsiteY4" fmla="*/ 19050 h 5429250"/>
                  <a:gd name="connsiteX5" fmla="*/ 5334000 w 5334000"/>
                  <a:gd name="connsiteY5" fmla="*/ 2809875 h 5429250"/>
                  <a:gd name="connsiteX0" fmla="*/ 5334000 w 5334000"/>
                  <a:gd name="connsiteY0" fmla="*/ 2809875 h 5429250"/>
                  <a:gd name="connsiteX1" fmla="*/ 3495675 w 5334000"/>
                  <a:gd name="connsiteY1" fmla="*/ 5429250 h 5429250"/>
                  <a:gd name="connsiteX2" fmla="*/ 0 w 5334000"/>
                  <a:gd name="connsiteY2" fmla="*/ 5419725 h 5429250"/>
                  <a:gd name="connsiteX3" fmla="*/ 19050 w 5334000"/>
                  <a:gd name="connsiteY3" fmla="*/ 0 h 5429250"/>
                  <a:gd name="connsiteX4" fmla="*/ 3333750 w 5334000"/>
                  <a:gd name="connsiteY4" fmla="*/ 9525 h 5429250"/>
                  <a:gd name="connsiteX5" fmla="*/ 5334000 w 5334000"/>
                  <a:gd name="connsiteY5" fmla="*/ 2809875 h 5429250"/>
                  <a:gd name="connsiteX0" fmla="*/ 5334000 w 5334000"/>
                  <a:gd name="connsiteY0" fmla="*/ 2800350 h 5419725"/>
                  <a:gd name="connsiteX1" fmla="*/ 3495675 w 5334000"/>
                  <a:gd name="connsiteY1" fmla="*/ 5419725 h 5419725"/>
                  <a:gd name="connsiteX2" fmla="*/ 0 w 5334000"/>
                  <a:gd name="connsiteY2" fmla="*/ 5410200 h 5419725"/>
                  <a:gd name="connsiteX3" fmla="*/ 9525 w 5334000"/>
                  <a:gd name="connsiteY3" fmla="*/ 9525 h 5419725"/>
                  <a:gd name="connsiteX4" fmla="*/ 3333750 w 5334000"/>
                  <a:gd name="connsiteY4" fmla="*/ 0 h 5419725"/>
                  <a:gd name="connsiteX5" fmla="*/ 5334000 w 5334000"/>
                  <a:gd name="connsiteY5" fmla="*/ 2800350 h 5419725"/>
                  <a:gd name="connsiteX0" fmla="*/ 5334000 w 5334000"/>
                  <a:gd name="connsiteY0" fmla="*/ 2809875 h 5429250"/>
                  <a:gd name="connsiteX1" fmla="*/ 3495675 w 5334000"/>
                  <a:gd name="connsiteY1" fmla="*/ 5429250 h 5429250"/>
                  <a:gd name="connsiteX2" fmla="*/ 0 w 5334000"/>
                  <a:gd name="connsiteY2" fmla="*/ 5419725 h 5429250"/>
                  <a:gd name="connsiteX3" fmla="*/ 9525 w 5334000"/>
                  <a:gd name="connsiteY3" fmla="*/ 0 h 5429250"/>
                  <a:gd name="connsiteX4" fmla="*/ 3333750 w 5334000"/>
                  <a:gd name="connsiteY4" fmla="*/ 9525 h 5429250"/>
                  <a:gd name="connsiteX5" fmla="*/ 5334000 w 5334000"/>
                  <a:gd name="connsiteY5" fmla="*/ 2809875 h 5429250"/>
                  <a:gd name="connsiteX0" fmla="*/ 5334000 w 5334000"/>
                  <a:gd name="connsiteY0" fmla="*/ 2809875 h 5419725"/>
                  <a:gd name="connsiteX1" fmla="*/ 3507706 w 5334000"/>
                  <a:gd name="connsiteY1" fmla="*/ 5409197 h 5419725"/>
                  <a:gd name="connsiteX2" fmla="*/ 0 w 5334000"/>
                  <a:gd name="connsiteY2" fmla="*/ 5419725 h 5419725"/>
                  <a:gd name="connsiteX3" fmla="*/ 9525 w 5334000"/>
                  <a:gd name="connsiteY3" fmla="*/ 0 h 5419725"/>
                  <a:gd name="connsiteX4" fmla="*/ 3333750 w 5334000"/>
                  <a:gd name="connsiteY4" fmla="*/ 9525 h 5419725"/>
                  <a:gd name="connsiteX5" fmla="*/ 5334000 w 5334000"/>
                  <a:gd name="connsiteY5" fmla="*/ 2809875 h 5419725"/>
                  <a:gd name="connsiteX0" fmla="*/ 5338011 w 5338011"/>
                  <a:gd name="connsiteY0" fmla="*/ 2809875 h 5409197"/>
                  <a:gd name="connsiteX1" fmla="*/ 3511717 w 5338011"/>
                  <a:gd name="connsiteY1" fmla="*/ 5409197 h 5409197"/>
                  <a:gd name="connsiteX2" fmla="*/ 0 w 5338011"/>
                  <a:gd name="connsiteY2" fmla="*/ 5399672 h 5409197"/>
                  <a:gd name="connsiteX3" fmla="*/ 13536 w 5338011"/>
                  <a:gd name="connsiteY3" fmla="*/ 0 h 5409197"/>
                  <a:gd name="connsiteX4" fmla="*/ 3337761 w 5338011"/>
                  <a:gd name="connsiteY4" fmla="*/ 9525 h 5409197"/>
                  <a:gd name="connsiteX5" fmla="*/ 5338011 w 5338011"/>
                  <a:gd name="connsiteY5" fmla="*/ 2809875 h 54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8011" h="5409197">
                    <a:moveTo>
                      <a:pt x="5338011" y="2809875"/>
                    </a:moveTo>
                    <a:lnTo>
                      <a:pt x="3511717" y="5409197"/>
                    </a:lnTo>
                    <a:lnTo>
                      <a:pt x="0" y="5399672"/>
                    </a:lnTo>
                    <a:lnTo>
                      <a:pt x="13536" y="0"/>
                    </a:lnTo>
                    <a:lnTo>
                      <a:pt x="3337761" y="9525"/>
                    </a:lnTo>
                    <a:lnTo>
                      <a:pt x="5338011" y="2809875"/>
                    </a:lnTo>
                    <a:close/>
                  </a:path>
                </a:pathLst>
              </a:custGeom>
              <a:gradFill>
                <a:gsLst>
                  <a:gs pos="53000">
                    <a:schemeClr val="bg1"/>
                  </a:gs>
                  <a:gs pos="100000">
                    <a:schemeClr val="bg1">
                      <a:alpha val="50000"/>
                    </a:schemeClr>
                  </a:gs>
                </a:gsLst>
                <a:lin ang="0" scaled="0"/>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3" name="Freeform 32"/>
              <p:cNvSpPr/>
              <p:nvPr userDrawn="1"/>
            </p:nvSpPr>
            <p:spPr>
              <a:xfrm>
                <a:off x="7053284" y="1284314"/>
                <a:ext cx="2155928" cy="1571624"/>
              </a:xfrm>
              <a:custGeom>
                <a:avLst/>
                <a:gdLst>
                  <a:gd name="connsiteX0" fmla="*/ 0 w 2066925"/>
                  <a:gd name="connsiteY0" fmla="*/ 9525 h 1581150"/>
                  <a:gd name="connsiteX1" fmla="*/ 1028700 w 2066925"/>
                  <a:gd name="connsiteY1" fmla="*/ 1581150 h 1581150"/>
                  <a:gd name="connsiteX2" fmla="*/ 2019300 w 2066925"/>
                  <a:gd name="connsiteY2" fmla="*/ 114300 h 1581150"/>
                  <a:gd name="connsiteX3" fmla="*/ 2066925 w 2066925"/>
                  <a:gd name="connsiteY3" fmla="*/ 0 h 1581150"/>
                  <a:gd name="connsiteX4" fmla="*/ 0 w 2066925"/>
                  <a:gd name="connsiteY4" fmla="*/ 9525 h 1581150"/>
                  <a:gd name="connsiteX0" fmla="*/ 0 w 2105025"/>
                  <a:gd name="connsiteY0" fmla="*/ 9525 h 1581150"/>
                  <a:gd name="connsiteX1" fmla="*/ 1066800 w 2105025"/>
                  <a:gd name="connsiteY1" fmla="*/ 1581150 h 1581150"/>
                  <a:gd name="connsiteX2" fmla="*/ 2057400 w 2105025"/>
                  <a:gd name="connsiteY2" fmla="*/ 114300 h 1581150"/>
                  <a:gd name="connsiteX3" fmla="*/ 2105025 w 2105025"/>
                  <a:gd name="connsiteY3" fmla="*/ 0 h 1581150"/>
                  <a:gd name="connsiteX4" fmla="*/ 0 w 2105025"/>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52621"/>
                  <a:gd name="connsiteY0" fmla="*/ 0 h 1571625"/>
                  <a:gd name="connsiteX1" fmla="*/ 1095375 w 2152621"/>
                  <a:gd name="connsiteY1" fmla="*/ 1571625 h 1571625"/>
                  <a:gd name="connsiteX2" fmla="*/ 2085975 w 2152621"/>
                  <a:gd name="connsiteY2" fmla="*/ 104775 h 1571625"/>
                  <a:gd name="connsiteX3" fmla="*/ 2152621 w 2152621"/>
                  <a:gd name="connsiteY3" fmla="*/ 9525 h 1571625"/>
                  <a:gd name="connsiteX4" fmla="*/ 0 w 2152621"/>
                  <a:gd name="connsiteY4" fmla="*/ 0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621" h="1571625">
                    <a:moveTo>
                      <a:pt x="0" y="0"/>
                    </a:moveTo>
                    <a:lnTo>
                      <a:pt x="1095375" y="1571625"/>
                    </a:lnTo>
                    <a:lnTo>
                      <a:pt x="2085975" y="104775"/>
                    </a:lnTo>
                    <a:lnTo>
                      <a:pt x="2152621" y="9525"/>
                    </a:lnTo>
                    <a:lnTo>
                      <a:pt x="0" y="0"/>
                    </a:lnTo>
                    <a:close/>
                  </a:path>
                </a:pathLst>
              </a:custGeom>
              <a:gradFill>
                <a:gsLst>
                  <a:gs pos="0">
                    <a:schemeClr val="bg1">
                      <a:alpha val="60000"/>
                    </a:schemeClr>
                  </a:gs>
                  <a:gs pos="86000">
                    <a:schemeClr val="bg1">
                      <a:alpha val="40000"/>
                    </a:schemeClr>
                  </a:gs>
                </a:gsLst>
                <a:lin ang="5400000" scaled="0"/>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4" name="Freeform 33"/>
              <p:cNvSpPr/>
              <p:nvPr userDrawn="1"/>
            </p:nvSpPr>
            <p:spPr>
              <a:xfrm flipH="1" flipV="1">
                <a:off x="7339891" y="5701574"/>
                <a:ext cx="1620624" cy="1181398"/>
              </a:xfrm>
              <a:custGeom>
                <a:avLst/>
                <a:gdLst>
                  <a:gd name="connsiteX0" fmla="*/ 0 w 2066925"/>
                  <a:gd name="connsiteY0" fmla="*/ 9525 h 1581150"/>
                  <a:gd name="connsiteX1" fmla="*/ 1028700 w 2066925"/>
                  <a:gd name="connsiteY1" fmla="*/ 1581150 h 1581150"/>
                  <a:gd name="connsiteX2" fmla="*/ 2019300 w 2066925"/>
                  <a:gd name="connsiteY2" fmla="*/ 114300 h 1581150"/>
                  <a:gd name="connsiteX3" fmla="*/ 2066925 w 2066925"/>
                  <a:gd name="connsiteY3" fmla="*/ 0 h 1581150"/>
                  <a:gd name="connsiteX4" fmla="*/ 0 w 2066925"/>
                  <a:gd name="connsiteY4" fmla="*/ 9525 h 1581150"/>
                  <a:gd name="connsiteX0" fmla="*/ 0 w 2105025"/>
                  <a:gd name="connsiteY0" fmla="*/ 9525 h 1581150"/>
                  <a:gd name="connsiteX1" fmla="*/ 1066800 w 2105025"/>
                  <a:gd name="connsiteY1" fmla="*/ 1581150 h 1581150"/>
                  <a:gd name="connsiteX2" fmla="*/ 2057400 w 2105025"/>
                  <a:gd name="connsiteY2" fmla="*/ 114300 h 1581150"/>
                  <a:gd name="connsiteX3" fmla="*/ 2105025 w 2105025"/>
                  <a:gd name="connsiteY3" fmla="*/ 0 h 1581150"/>
                  <a:gd name="connsiteX4" fmla="*/ 0 w 2105025"/>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52621"/>
                  <a:gd name="connsiteY0" fmla="*/ 0 h 1571625"/>
                  <a:gd name="connsiteX1" fmla="*/ 1095375 w 2152621"/>
                  <a:gd name="connsiteY1" fmla="*/ 1571625 h 1571625"/>
                  <a:gd name="connsiteX2" fmla="*/ 2085975 w 2152621"/>
                  <a:gd name="connsiteY2" fmla="*/ 104775 h 1571625"/>
                  <a:gd name="connsiteX3" fmla="*/ 2152621 w 2152621"/>
                  <a:gd name="connsiteY3" fmla="*/ 9525 h 1571625"/>
                  <a:gd name="connsiteX4" fmla="*/ 0 w 2152621"/>
                  <a:gd name="connsiteY4" fmla="*/ 0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621" h="1571625">
                    <a:moveTo>
                      <a:pt x="0" y="0"/>
                    </a:moveTo>
                    <a:lnTo>
                      <a:pt x="1095375" y="1571625"/>
                    </a:lnTo>
                    <a:lnTo>
                      <a:pt x="2085975" y="104775"/>
                    </a:lnTo>
                    <a:lnTo>
                      <a:pt x="2152621" y="9525"/>
                    </a:lnTo>
                    <a:lnTo>
                      <a:pt x="0" y="0"/>
                    </a:lnTo>
                    <a:close/>
                  </a:path>
                </a:pathLst>
              </a:custGeom>
              <a:gradFill>
                <a:gsLst>
                  <a:gs pos="0">
                    <a:schemeClr val="bg1">
                      <a:alpha val="70000"/>
                    </a:schemeClr>
                  </a:gs>
                  <a:gs pos="86000">
                    <a:schemeClr val="bg1">
                      <a:alpha val="40000"/>
                    </a:schemeClr>
                  </a:gs>
                </a:gsLst>
                <a:lin ang="5400000" scaled="0"/>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8" name="Freeform 37"/>
              <p:cNvSpPr/>
              <p:nvPr userDrawn="1"/>
            </p:nvSpPr>
            <p:spPr>
              <a:xfrm>
                <a:off x="8222324" y="6035197"/>
                <a:ext cx="825281" cy="724032"/>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48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39" name="Freeform 38"/>
              <p:cNvSpPr/>
              <p:nvPr userDrawn="1"/>
            </p:nvSpPr>
            <p:spPr>
              <a:xfrm>
                <a:off x="8907707" y="5414990"/>
                <a:ext cx="229058" cy="314786"/>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195" h="559594">
                    <a:moveTo>
                      <a:pt x="7142" y="0"/>
                    </a:moveTo>
                    <a:lnTo>
                      <a:pt x="216693" y="2381"/>
                    </a:lnTo>
                    <a:lnTo>
                      <a:pt x="311943" y="135731"/>
                    </a:lnTo>
                    <a:lnTo>
                      <a:pt x="404812" y="4762"/>
                    </a:lnTo>
                    <a:cubicBezTo>
                      <a:pt x="407193" y="180974"/>
                      <a:pt x="404814" y="378620"/>
                      <a:pt x="407195" y="554832"/>
                    </a:cubicBezTo>
                    <a:lnTo>
                      <a:pt x="321468" y="423862"/>
                    </a:lnTo>
                    <a:lnTo>
                      <a:pt x="216693" y="559594"/>
                    </a:lnTo>
                    <a:lnTo>
                      <a:pt x="0" y="559594"/>
                    </a:lnTo>
                    <a:lnTo>
                      <a:pt x="204788" y="285750"/>
                    </a:lnTo>
                    <a:lnTo>
                      <a:pt x="7142" y="0"/>
                    </a:lnTo>
                    <a:close/>
                  </a:path>
                </a:pathLst>
              </a:custGeom>
              <a:solidFill>
                <a:schemeClr val="bg1">
                  <a:alpha val="6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40" name="Freeform 39"/>
              <p:cNvSpPr/>
              <p:nvPr userDrawn="1"/>
            </p:nvSpPr>
            <p:spPr>
              <a:xfrm>
                <a:off x="5988398" y="4573327"/>
                <a:ext cx="696101" cy="615096"/>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chemeClr val="bg1">
                  <a:alpha val="4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41" name="Freeform 40"/>
              <p:cNvSpPr/>
              <p:nvPr userDrawn="1"/>
            </p:nvSpPr>
            <p:spPr>
              <a:xfrm>
                <a:off x="8752803" y="893135"/>
                <a:ext cx="394796" cy="539078"/>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 name="connsiteX0" fmla="*/ 7142 w 409820"/>
                  <a:gd name="connsiteY0" fmla="*/ 0 h 559594"/>
                  <a:gd name="connsiteX1" fmla="*/ 216693 w 409820"/>
                  <a:gd name="connsiteY1" fmla="*/ 2381 h 559594"/>
                  <a:gd name="connsiteX2" fmla="*/ 311943 w 409820"/>
                  <a:gd name="connsiteY2" fmla="*/ 135731 h 559594"/>
                  <a:gd name="connsiteX3" fmla="*/ 409311 w 409820"/>
                  <a:gd name="connsiteY3" fmla="*/ 263 h 559594"/>
                  <a:gd name="connsiteX4" fmla="*/ 407195 w 409820"/>
                  <a:gd name="connsiteY4" fmla="*/ 554832 h 559594"/>
                  <a:gd name="connsiteX5" fmla="*/ 321468 w 409820"/>
                  <a:gd name="connsiteY5" fmla="*/ 423862 h 559594"/>
                  <a:gd name="connsiteX6" fmla="*/ 216693 w 409820"/>
                  <a:gd name="connsiteY6" fmla="*/ 559594 h 559594"/>
                  <a:gd name="connsiteX7" fmla="*/ 0 w 409820"/>
                  <a:gd name="connsiteY7" fmla="*/ 559594 h 559594"/>
                  <a:gd name="connsiteX8" fmla="*/ 204788 w 409820"/>
                  <a:gd name="connsiteY8" fmla="*/ 285750 h 559594"/>
                  <a:gd name="connsiteX9" fmla="*/ 7142 w 409820"/>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20" h="559594">
                    <a:moveTo>
                      <a:pt x="7142" y="0"/>
                    </a:moveTo>
                    <a:lnTo>
                      <a:pt x="216693" y="2381"/>
                    </a:lnTo>
                    <a:lnTo>
                      <a:pt x="311943" y="135731"/>
                    </a:lnTo>
                    <a:lnTo>
                      <a:pt x="409311" y="263"/>
                    </a:lnTo>
                    <a:cubicBezTo>
                      <a:pt x="411692" y="176475"/>
                      <a:pt x="404814" y="378620"/>
                      <a:pt x="407195" y="554832"/>
                    </a:cubicBezTo>
                    <a:lnTo>
                      <a:pt x="321468" y="423862"/>
                    </a:lnTo>
                    <a:lnTo>
                      <a:pt x="216693" y="559594"/>
                    </a:lnTo>
                    <a:lnTo>
                      <a:pt x="0" y="559594"/>
                    </a:lnTo>
                    <a:lnTo>
                      <a:pt x="204788" y="285750"/>
                    </a:lnTo>
                    <a:lnTo>
                      <a:pt x="7142" y="0"/>
                    </a:lnTo>
                    <a:close/>
                  </a:path>
                </a:pathLst>
              </a:custGeom>
              <a:solidFill>
                <a:srgbClr val="8EC7E5">
                  <a:alpha val="20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grpSp>
        <p:sp>
          <p:nvSpPr>
            <p:cNvPr id="30" name="Freeform 29"/>
            <p:cNvSpPr/>
            <p:nvPr userDrawn="1"/>
          </p:nvSpPr>
          <p:spPr>
            <a:xfrm>
              <a:off x="8178544" y="2249944"/>
              <a:ext cx="481127" cy="42995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 name="connsiteX0" fmla="*/ -1 w 1231105"/>
                <a:gd name="connsiteY0" fmla="*/ 859 h 1100176"/>
                <a:gd name="connsiteX1" fmla="*/ 419099 w 1231105"/>
                <a:gd name="connsiteY1" fmla="*/ 859 h 1100176"/>
                <a:gd name="connsiteX2" fmla="*/ 614361 w 1231105"/>
                <a:gd name="connsiteY2" fmla="*/ 267559 h 1100176"/>
                <a:gd name="connsiteX3" fmla="*/ 802481 w 1231105"/>
                <a:gd name="connsiteY3" fmla="*/ 0 h 1100176"/>
                <a:gd name="connsiteX4" fmla="*/ 1231105 w 1231105"/>
                <a:gd name="connsiteY4" fmla="*/ 859 h 1100176"/>
                <a:gd name="connsiteX5" fmla="*/ 821530 w 1231105"/>
                <a:gd name="connsiteY5" fmla="*/ 541402 h 1100176"/>
                <a:gd name="connsiteX6" fmla="*/ 1223104 w 1231105"/>
                <a:gd name="connsiteY6" fmla="*/ 1089949 h 1100176"/>
                <a:gd name="connsiteX7" fmla="*/ 812006 w 1231105"/>
                <a:gd name="connsiteY7" fmla="*/ 1088232 h 1100176"/>
                <a:gd name="connsiteX8" fmla="*/ 611980 w 1231105"/>
                <a:gd name="connsiteY8" fmla="*/ 812865 h 1100176"/>
                <a:gd name="connsiteX9" fmla="*/ 411955 w 1231105"/>
                <a:gd name="connsiteY9" fmla="*/ 1089090 h 1100176"/>
                <a:gd name="connsiteX10" fmla="*/ 8708 w 1231105"/>
                <a:gd name="connsiteY10" fmla="*/ 1100176 h 1100176"/>
                <a:gd name="connsiteX11" fmla="*/ 404811 w 1231105"/>
                <a:gd name="connsiteY11" fmla="*/ 548546 h 1100176"/>
                <a:gd name="connsiteX12" fmla="*/ -1 w 1231105"/>
                <a:gd name="connsiteY12" fmla="*/ 859 h 1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1105" h="1100176">
                  <a:moveTo>
                    <a:pt x="-1" y="859"/>
                  </a:moveTo>
                  <a:lnTo>
                    <a:pt x="419099" y="859"/>
                  </a:lnTo>
                  <a:lnTo>
                    <a:pt x="614361" y="267559"/>
                  </a:lnTo>
                  <a:lnTo>
                    <a:pt x="802481" y="0"/>
                  </a:lnTo>
                  <a:lnTo>
                    <a:pt x="1231105" y="859"/>
                  </a:lnTo>
                  <a:lnTo>
                    <a:pt x="821530" y="541402"/>
                  </a:lnTo>
                  <a:lnTo>
                    <a:pt x="1223104" y="1089949"/>
                  </a:lnTo>
                  <a:lnTo>
                    <a:pt x="812006" y="1088232"/>
                  </a:lnTo>
                  <a:lnTo>
                    <a:pt x="611980" y="812865"/>
                  </a:lnTo>
                  <a:lnTo>
                    <a:pt x="411955" y="1089090"/>
                  </a:lnTo>
                  <a:lnTo>
                    <a:pt x="8708" y="1100176"/>
                  </a:lnTo>
                  <a:lnTo>
                    <a:pt x="404811" y="548546"/>
                  </a:lnTo>
                  <a:lnTo>
                    <a:pt x="-1" y="859"/>
                  </a:lnTo>
                  <a:close/>
                </a:path>
              </a:pathLst>
            </a:custGeom>
            <a:solidFill>
              <a:schemeClr val="bg1">
                <a:alpha val="5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grpSp>
      <p:sp>
        <p:nvSpPr>
          <p:cNvPr id="23" name="Title 1"/>
          <p:cNvSpPr>
            <a:spLocks noGrp="1"/>
          </p:cNvSpPr>
          <p:nvPr>
            <p:ph type="title"/>
          </p:nvPr>
        </p:nvSpPr>
        <p:spPr>
          <a:xfrm>
            <a:off x="609441" y="304804"/>
            <a:ext cx="10969943" cy="751109"/>
          </a:xfrm>
          <a:prstGeom prst="rect">
            <a:avLst/>
          </a:prstGeom>
        </p:spPr>
        <p:txBody>
          <a:bodyPr vert="horz" lIns="91440" tIns="45720" rIns="91440" bIns="45720" rtlCol="0" anchor="b" anchorCtr="0">
            <a:noAutofit/>
          </a:bodyPr>
          <a:lstStyle>
            <a:lvl1pPr>
              <a:defRPr lang="en-US" dirty="0"/>
            </a:lvl1pPr>
          </a:lstStyle>
          <a:p>
            <a:pPr lvl="0"/>
            <a:r>
              <a:rPr lang="en-US" smtClean="0"/>
              <a:t>Click to edit Master title style</a:t>
            </a:r>
            <a:endParaRPr lang="en-US" dirty="0"/>
          </a:p>
        </p:txBody>
      </p:sp>
      <p:sp>
        <p:nvSpPr>
          <p:cNvPr id="24" name="Content Placeholder 2"/>
          <p:cNvSpPr>
            <a:spLocks noGrp="1"/>
          </p:cNvSpPr>
          <p:nvPr>
            <p:ph idx="1"/>
          </p:nvPr>
        </p:nvSpPr>
        <p:spPr>
          <a:xfrm>
            <a:off x="609441" y="1268417"/>
            <a:ext cx="7132320" cy="4713287"/>
          </a:xfrm>
          <a:prstGeom prst="rect">
            <a:avLst/>
          </a:prstGeom>
        </p:spPr>
        <p:txBody>
          <a:bodyPr/>
          <a:lstStyle>
            <a:lvl1pPr marL="287343" indent="-287343">
              <a:buClr>
                <a:schemeClr val="accent4"/>
              </a:buClr>
              <a:buSzPct val="100000"/>
              <a:defRPr/>
            </a:lvl1pPr>
            <a:lvl2pPr marL="515946" indent="-228604">
              <a:buClr>
                <a:schemeClr val="accent4"/>
              </a:buClr>
              <a:buSzPct val="100000"/>
              <a:defRPr/>
            </a:lvl2pPr>
            <a:lvl3pPr>
              <a:buClr>
                <a:schemeClr val="accent4"/>
              </a:buClr>
              <a:buSzPct val="100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sp>
        <p:nvSpPr>
          <p:cNvPr id="27" name="Freeform 26"/>
          <p:cNvSpPr/>
          <p:nvPr userDrawn="1"/>
        </p:nvSpPr>
        <p:spPr>
          <a:xfrm>
            <a:off x="8400802" y="5657599"/>
            <a:ext cx="513630" cy="45385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rgbClr val="FFFFFF"/>
              </a:solidFill>
            </a:endParaRPr>
          </a:p>
        </p:txBody>
      </p:sp>
      <p:sp>
        <p:nvSpPr>
          <p:cNvPr id="25" name="Freeform 24"/>
          <p:cNvSpPr/>
          <p:nvPr userDrawn="1"/>
        </p:nvSpPr>
        <p:spPr>
          <a:xfrm>
            <a:off x="10161673" y="1199694"/>
            <a:ext cx="818797" cy="72351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cxnSp>
        <p:nvCxnSpPr>
          <p:cNvPr id="29" name="Straight Connector 28"/>
          <p:cNvCxnSpPr/>
          <p:nvPr userDrawn="1"/>
        </p:nvCxnSpPr>
        <p:spPr>
          <a:xfrm>
            <a:off x="609441" y="1055909"/>
            <a:ext cx="10969943"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6" name="Slide Number Placeholder 4"/>
          <p:cNvSpPr txBox="1">
            <a:spLocks/>
          </p:cNvSpPr>
          <p:nvPr userDrawn="1"/>
        </p:nvSpPr>
        <p:spPr bwMode="auto">
          <a:xfrm>
            <a:off x="329100" y="6503141"/>
            <a:ext cx="719707" cy="276999"/>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lang="en-US" sz="1200" smtClean="0">
                <a:solidFill>
                  <a:schemeClr val="tx2"/>
                </a:solidFill>
              </a:rPr>
              <a:pPr/>
              <a:t>‹#›</a:t>
            </a:fld>
            <a:endParaRPr lang="en-US" sz="1200" dirty="0">
              <a:solidFill>
                <a:schemeClr val="tx2"/>
              </a:solidFill>
            </a:endParaRPr>
          </a:p>
        </p:txBody>
      </p:sp>
      <p:sp>
        <p:nvSpPr>
          <p:cNvPr id="37" name="TextBox 36"/>
          <p:cNvSpPr txBox="1"/>
          <p:nvPr userDrawn="1"/>
        </p:nvSpPr>
        <p:spPr>
          <a:xfrm>
            <a:off x="5725878" y="6452843"/>
            <a:ext cx="2613216" cy="307777"/>
          </a:xfrm>
          <a:prstGeom prst="rect">
            <a:avLst/>
          </a:prstGeom>
          <a:noFill/>
        </p:spPr>
        <p:txBody>
          <a:bodyPr wrap="none" anchor="b">
            <a:spAutoFit/>
          </a:bodyPr>
          <a:lstStyle/>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Information Security Level 1 – Confidential</a:t>
            </a:r>
          </a:p>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 2016 – Proprietary and Confidential Information of Amdocs</a:t>
            </a:r>
            <a:endParaRPr lang="en-US" sz="700" kern="1200" dirty="0">
              <a:solidFill>
                <a:schemeClr val="tx2"/>
              </a:solidFill>
              <a:latin typeface="Arial" pitchFamily="34" charset="0"/>
              <a:ea typeface="+mn-ea"/>
              <a:cs typeface="Arial" pitchFamily="34" charset="0"/>
            </a:endParaRPr>
          </a:p>
        </p:txBody>
      </p:sp>
      <p:pic>
        <p:nvPicPr>
          <p:cNvPr id="43" name="Picture 42"/>
          <p:cNvPicPr>
            <a:picLocks noChangeAspect="1"/>
          </p:cNvPicPr>
          <p:nvPr userDrawn="1"/>
        </p:nvPicPr>
        <p:blipFill>
          <a:blip r:embed="rId3"/>
          <a:stretch>
            <a:fillRect/>
          </a:stretch>
        </p:blipFill>
        <p:spPr>
          <a:xfrm>
            <a:off x="1139955" y="6382434"/>
            <a:ext cx="3022601" cy="320040"/>
          </a:xfrm>
          <a:prstGeom prst="rect">
            <a:avLst/>
          </a:prstGeom>
        </p:spPr>
      </p:pic>
    </p:spTree>
    <p:extLst>
      <p:ext uri="{BB962C8B-B14F-4D97-AF65-F5344CB8AC3E}">
        <p14:creationId xmlns:p14="http://schemas.microsoft.com/office/powerpoint/2010/main" val="320043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Utlity 3">
    <p:bg bwMode="gray">
      <p:bgPr>
        <a:solidFill>
          <a:schemeClr val="bg1"/>
        </a:solidFill>
        <a:effectLst/>
      </p:bgPr>
    </p:bg>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268413"/>
            <a:ext cx="5948218" cy="5589587"/>
          </a:xfrm>
          <a:prstGeom prst="rect">
            <a:avLst/>
          </a:prstGeom>
        </p:spPr>
      </p:pic>
      <p:sp>
        <p:nvSpPr>
          <p:cNvPr id="20" name="Rectangle 19"/>
          <p:cNvSpPr/>
          <p:nvPr userDrawn="1"/>
        </p:nvSpPr>
        <p:spPr>
          <a:xfrm>
            <a:off x="0" y="5828146"/>
            <a:ext cx="5948217" cy="1036998"/>
          </a:xfrm>
          <a:prstGeom prst="rect">
            <a:avLst/>
          </a:prstGeom>
          <a:gradFill flip="none" rotWithShape="1">
            <a:gsLst>
              <a:gs pos="0">
                <a:schemeClr val="tx1"/>
              </a:gs>
              <a:gs pos="100000">
                <a:schemeClr val="tx1">
                  <a:alpha val="0"/>
                </a:schemeClr>
              </a:gs>
            </a:gsLst>
            <a:lin ang="16200000" scaled="1"/>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 name="Group 3"/>
          <p:cNvGrpSpPr/>
          <p:nvPr userDrawn="1"/>
        </p:nvGrpSpPr>
        <p:grpSpPr>
          <a:xfrm flipH="1">
            <a:off x="-161366" y="1068326"/>
            <a:ext cx="7690310" cy="5796817"/>
            <a:chOff x="4575621" y="1087376"/>
            <a:chExt cx="7690310" cy="5796817"/>
          </a:xfrm>
        </p:grpSpPr>
        <p:sp>
          <p:nvSpPr>
            <p:cNvPr id="39" name="Freeform 38"/>
            <p:cNvSpPr/>
            <p:nvPr userDrawn="1"/>
          </p:nvSpPr>
          <p:spPr>
            <a:xfrm>
              <a:off x="4575621" y="1282887"/>
              <a:ext cx="5523504" cy="5597164"/>
            </a:xfrm>
            <a:custGeom>
              <a:avLst/>
              <a:gdLst>
                <a:gd name="connsiteX0" fmla="*/ 5324475 w 5324475"/>
                <a:gd name="connsiteY0" fmla="*/ 2800350 h 5429250"/>
                <a:gd name="connsiteX1" fmla="*/ 3495675 w 5324475"/>
                <a:gd name="connsiteY1" fmla="*/ 5429250 h 5429250"/>
                <a:gd name="connsiteX2" fmla="*/ 0 w 5324475"/>
                <a:gd name="connsiteY2" fmla="*/ 5419725 h 5429250"/>
                <a:gd name="connsiteX3" fmla="*/ 19050 w 5324475"/>
                <a:gd name="connsiteY3" fmla="*/ 0 h 5429250"/>
                <a:gd name="connsiteX4" fmla="*/ 3400425 w 5324475"/>
                <a:gd name="connsiteY4" fmla="*/ 0 h 5429250"/>
                <a:gd name="connsiteX5" fmla="*/ 5324475 w 5324475"/>
                <a:gd name="connsiteY5" fmla="*/ 2800350 h 5429250"/>
                <a:gd name="connsiteX0" fmla="*/ 5295900 w 5295900"/>
                <a:gd name="connsiteY0" fmla="*/ 2838450 h 5429250"/>
                <a:gd name="connsiteX1" fmla="*/ 3495675 w 5295900"/>
                <a:gd name="connsiteY1" fmla="*/ 5429250 h 5429250"/>
                <a:gd name="connsiteX2" fmla="*/ 0 w 5295900"/>
                <a:gd name="connsiteY2" fmla="*/ 5419725 h 5429250"/>
                <a:gd name="connsiteX3" fmla="*/ 19050 w 5295900"/>
                <a:gd name="connsiteY3" fmla="*/ 0 h 5429250"/>
                <a:gd name="connsiteX4" fmla="*/ 3400425 w 5295900"/>
                <a:gd name="connsiteY4" fmla="*/ 0 h 5429250"/>
                <a:gd name="connsiteX5" fmla="*/ 5295900 w 5295900"/>
                <a:gd name="connsiteY5" fmla="*/ 2838450 h 5429250"/>
                <a:gd name="connsiteX0" fmla="*/ 5334000 w 5334000"/>
                <a:gd name="connsiteY0" fmla="*/ 2809875 h 5429250"/>
                <a:gd name="connsiteX1" fmla="*/ 3495675 w 5334000"/>
                <a:gd name="connsiteY1" fmla="*/ 5429250 h 5429250"/>
                <a:gd name="connsiteX2" fmla="*/ 0 w 5334000"/>
                <a:gd name="connsiteY2" fmla="*/ 5419725 h 5429250"/>
                <a:gd name="connsiteX3" fmla="*/ 19050 w 5334000"/>
                <a:gd name="connsiteY3" fmla="*/ 0 h 5429250"/>
                <a:gd name="connsiteX4" fmla="*/ 3400425 w 5334000"/>
                <a:gd name="connsiteY4" fmla="*/ 0 h 5429250"/>
                <a:gd name="connsiteX5" fmla="*/ 5334000 w 5334000"/>
                <a:gd name="connsiteY5" fmla="*/ 2809875 h 5429250"/>
                <a:gd name="connsiteX0" fmla="*/ 5334000 w 5334000"/>
                <a:gd name="connsiteY0" fmla="*/ 2809875 h 5429250"/>
                <a:gd name="connsiteX1" fmla="*/ 3495675 w 5334000"/>
                <a:gd name="connsiteY1" fmla="*/ 5429250 h 5429250"/>
                <a:gd name="connsiteX2" fmla="*/ 0 w 5334000"/>
                <a:gd name="connsiteY2" fmla="*/ 5419725 h 5429250"/>
                <a:gd name="connsiteX3" fmla="*/ 19050 w 5334000"/>
                <a:gd name="connsiteY3" fmla="*/ 0 h 5429250"/>
                <a:gd name="connsiteX4" fmla="*/ 3333750 w 5334000"/>
                <a:gd name="connsiteY4" fmla="*/ 19050 h 5429250"/>
                <a:gd name="connsiteX5" fmla="*/ 5334000 w 5334000"/>
                <a:gd name="connsiteY5" fmla="*/ 2809875 h 5429250"/>
                <a:gd name="connsiteX0" fmla="*/ 5334000 w 5334000"/>
                <a:gd name="connsiteY0" fmla="*/ 2809875 h 5429250"/>
                <a:gd name="connsiteX1" fmla="*/ 3495675 w 5334000"/>
                <a:gd name="connsiteY1" fmla="*/ 5429250 h 5429250"/>
                <a:gd name="connsiteX2" fmla="*/ 0 w 5334000"/>
                <a:gd name="connsiteY2" fmla="*/ 5419725 h 5429250"/>
                <a:gd name="connsiteX3" fmla="*/ 19050 w 5334000"/>
                <a:gd name="connsiteY3" fmla="*/ 0 h 5429250"/>
                <a:gd name="connsiteX4" fmla="*/ 3333750 w 5334000"/>
                <a:gd name="connsiteY4" fmla="*/ 9525 h 5429250"/>
                <a:gd name="connsiteX5" fmla="*/ 5334000 w 5334000"/>
                <a:gd name="connsiteY5" fmla="*/ 2809875 h 5429250"/>
                <a:gd name="connsiteX0" fmla="*/ 5334000 w 5334000"/>
                <a:gd name="connsiteY0" fmla="*/ 2800350 h 5419725"/>
                <a:gd name="connsiteX1" fmla="*/ 3495675 w 5334000"/>
                <a:gd name="connsiteY1" fmla="*/ 5419725 h 5419725"/>
                <a:gd name="connsiteX2" fmla="*/ 0 w 5334000"/>
                <a:gd name="connsiteY2" fmla="*/ 5410200 h 5419725"/>
                <a:gd name="connsiteX3" fmla="*/ 9525 w 5334000"/>
                <a:gd name="connsiteY3" fmla="*/ 9525 h 5419725"/>
                <a:gd name="connsiteX4" fmla="*/ 3333750 w 5334000"/>
                <a:gd name="connsiteY4" fmla="*/ 0 h 5419725"/>
                <a:gd name="connsiteX5" fmla="*/ 5334000 w 5334000"/>
                <a:gd name="connsiteY5" fmla="*/ 2800350 h 5419725"/>
                <a:gd name="connsiteX0" fmla="*/ 5334000 w 5334000"/>
                <a:gd name="connsiteY0" fmla="*/ 2809875 h 5429250"/>
                <a:gd name="connsiteX1" fmla="*/ 3495675 w 5334000"/>
                <a:gd name="connsiteY1" fmla="*/ 5429250 h 5429250"/>
                <a:gd name="connsiteX2" fmla="*/ 0 w 5334000"/>
                <a:gd name="connsiteY2" fmla="*/ 5419725 h 5429250"/>
                <a:gd name="connsiteX3" fmla="*/ 9525 w 5334000"/>
                <a:gd name="connsiteY3" fmla="*/ 0 h 5429250"/>
                <a:gd name="connsiteX4" fmla="*/ 3333750 w 5334000"/>
                <a:gd name="connsiteY4" fmla="*/ 9525 h 5429250"/>
                <a:gd name="connsiteX5" fmla="*/ 5334000 w 5334000"/>
                <a:gd name="connsiteY5" fmla="*/ 2809875 h 5429250"/>
                <a:gd name="connsiteX0" fmla="*/ 5334000 w 5334000"/>
                <a:gd name="connsiteY0" fmla="*/ 2809875 h 5419725"/>
                <a:gd name="connsiteX1" fmla="*/ 3507706 w 5334000"/>
                <a:gd name="connsiteY1" fmla="*/ 5409197 h 5419725"/>
                <a:gd name="connsiteX2" fmla="*/ 0 w 5334000"/>
                <a:gd name="connsiteY2" fmla="*/ 5419725 h 5419725"/>
                <a:gd name="connsiteX3" fmla="*/ 9525 w 5334000"/>
                <a:gd name="connsiteY3" fmla="*/ 0 h 5419725"/>
                <a:gd name="connsiteX4" fmla="*/ 3333750 w 5334000"/>
                <a:gd name="connsiteY4" fmla="*/ 9525 h 5419725"/>
                <a:gd name="connsiteX5" fmla="*/ 5334000 w 5334000"/>
                <a:gd name="connsiteY5" fmla="*/ 2809875 h 5419725"/>
                <a:gd name="connsiteX0" fmla="*/ 5338011 w 5338011"/>
                <a:gd name="connsiteY0" fmla="*/ 2809875 h 5409197"/>
                <a:gd name="connsiteX1" fmla="*/ 3511717 w 5338011"/>
                <a:gd name="connsiteY1" fmla="*/ 5409197 h 5409197"/>
                <a:gd name="connsiteX2" fmla="*/ 0 w 5338011"/>
                <a:gd name="connsiteY2" fmla="*/ 5399672 h 5409197"/>
                <a:gd name="connsiteX3" fmla="*/ 13536 w 5338011"/>
                <a:gd name="connsiteY3" fmla="*/ 0 h 5409197"/>
                <a:gd name="connsiteX4" fmla="*/ 3337761 w 5338011"/>
                <a:gd name="connsiteY4" fmla="*/ 9525 h 5409197"/>
                <a:gd name="connsiteX5" fmla="*/ 5338011 w 5338011"/>
                <a:gd name="connsiteY5" fmla="*/ 2809875 h 54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8011" h="5409197">
                  <a:moveTo>
                    <a:pt x="5338011" y="2809875"/>
                  </a:moveTo>
                  <a:lnTo>
                    <a:pt x="3511717" y="5409197"/>
                  </a:lnTo>
                  <a:lnTo>
                    <a:pt x="0" y="5399672"/>
                  </a:lnTo>
                  <a:lnTo>
                    <a:pt x="13536" y="0"/>
                  </a:lnTo>
                  <a:lnTo>
                    <a:pt x="3337761" y="9525"/>
                  </a:lnTo>
                  <a:lnTo>
                    <a:pt x="5338011" y="2809875"/>
                  </a:lnTo>
                  <a:close/>
                </a:path>
              </a:pathLst>
            </a:custGeom>
            <a:gradFill>
              <a:gsLst>
                <a:gs pos="90000">
                  <a:schemeClr val="bg1">
                    <a:alpha val="72000"/>
                  </a:schemeClr>
                </a:gs>
                <a:gs pos="100000">
                  <a:schemeClr val="bg1">
                    <a:alpha val="50000"/>
                  </a:schemeClr>
                </a:gs>
              </a:gsLst>
              <a:lin ang="0" scaled="0"/>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40" name="Freeform 39"/>
            <p:cNvSpPr/>
            <p:nvPr userDrawn="1"/>
          </p:nvSpPr>
          <p:spPr>
            <a:xfrm>
              <a:off x="10035085" y="1087376"/>
              <a:ext cx="2230846" cy="1626238"/>
            </a:xfrm>
            <a:custGeom>
              <a:avLst/>
              <a:gdLst>
                <a:gd name="connsiteX0" fmla="*/ 0 w 2066925"/>
                <a:gd name="connsiteY0" fmla="*/ 9525 h 1581150"/>
                <a:gd name="connsiteX1" fmla="*/ 1028700 w 2066925"/>
                <a:gd name="connsiteY1" fmla="*/ 1581150 h 1581150"/>
                <a:gd name="connsiteX2" fmla="*/ 2019300 w 2066925"/>
                <a:gd name="connsiteY2" fmla="*/ 114300 h 1581150"/>
                <a:gd name="connsiteX3" fmla="*/ 2066925 w 2066925"/>
                <a:gd name="connsiteY3" fmla="*/ 0 h 1581150"/>
                <a:gd name="connsiteX4" fmla="*/ 0 w 2066925"/>
                <a:gd name="connsiteY4" fmla="*/ 9525 h 1581150"/>
                <a:gd name="connsiteX0" fmla="*/ 0 w 2105025"/>
                <a:gd name="connsiteY0" fmla="*/ 9525 h 1581150"/>
                <a:gd name="connsiteX1" fmla="*/ 1066800 w 2105025"/>
                <a:gd name="connsiteY1" fmla="*/ 1581150 h 1581150"/>
                <a:gd name="connsiteX2" fmla="*/ 2057400 w 2105025"/>
                <a:gd name="connsiteY2" fmla="*/ 114300 h 1581150"/>
                <a:gd name="connsiteX3" fmla="*/ 2105025 w 2105025"/>
                <a:gd name="connsiteY3" fmla="*/ 0 h 1581150"/>
                <a:gd name="connsiteX4" fmla="*/ 0 w 2105025"/>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52621"/>
                <a:gd name="connsiteY0" fmla="*/ 0 h 1571625"/>
                <a:gd name="connsiteX1" fmla="*/ 1095375 w 2152621"/>
                <a:gd name="connsiteY1" fmla="*/ 1571625 h 1571625"/>
                <a:gd name="connsiteX2" fmla="*/ 2085975 w 2152621"/>
                <a:gd name="connsiteY2" fmla="*/ 104775 h 1571625"/>
                <a:gd name="connsiteX3" fmla="*/ 2152621 w 2152621"/>
                <a:gd name="connsiteY3" fmla="*/ 9525 h 1571625"/>
                <a:gd name="connsiteX4" fmla="*/ 0 w 2152621"/>
                <a:gd name="connsiteY4" fmla="*/ 0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621" h="1571625">
                  <a:moveTo>
                    <a:pt x="0" y="0"/>
                  </a:moveTo>
                  <a:lnTo>
                    <a:pt x="1095375" y="1571625"/>
                  </a:lnTo>
                  <a:lnTo>
                    <a:pt x="2085975" y="104775"/>
                  </a:lnTo>
                  <a:lnTo>
                    <a:pt x="2152621" y="9525"/>
                  </a:lnTo>
                  <a:lnTo>
                    <a:pt x="0" y="0"/>
                  </a:lnTo>
                  <a:close/>
                </a:path>
              </a:pathLst>
            </a:custGeom>
            <a:gradFill>
              <a:gsLst>
                <a:gs pos="0">
                  <a:schemeClr val="bg1">
                    <a:alpha val="60000"/>
                  </a:schemeClr>
                </a:gs>
                <a:gs pos="86000">
                  <a:schemeClr val="bg1">
                    <a:alpha val="40000"/>
                  </a:schemeClr>
                </a:gs>
              </a:gsLst>
              <a:lin ang="5400000" scaled="0"/>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48" name="Freeform 47"/>
            <p:cNvSpPr/>
            <p:nvPr userDrawn="1"/>
          </p:nvSpPr>
          <p:spPr>
            <a:xfrm flipH="1" flipV="1">
              <a:off x="10331652" y="5661741"/>
              <a:ext cx="1676940" cy="1222452"/>
            </a:xfrm>
            <a:custGeom>
              <a:avLst/>
              <a:gdLst>
                <a:gd name="connsiteX0" fmla="*/ 0 w 2066925"/>
                <a:gd name="connsiteY0" fmla="*/ 9525 h 1581150"/>
                <a:gd name="connsiteX1" fmla="*/ 1028700 w 2066925"/>
                <a:gd name="connsiteY1" fmla="*/ 1581150 h 1581150"/>
                <a:gd name="connsiteX2" fmla="*/ 2019300 w 2066925"/>
                <a:gd name="connsiteY2" fmla="*/ 114300 h 1581150"/>
                <a:gd name="connsiteX3" fmla="*/ 2066925 w 2066925"/>
                <a:gd name="connsiteY3" fmla="*/ 0 h 1581150"/>
                <a:gd name="connsiteX4" fmla="*/ 0 w 2066925"/>
                <a:gd name="connsiteY4" fmla="*/ 9525 h 1581150"/>
                <a:gd name="connsiteX0" fmla="*/ 0 w 2105025"/>
                <a:gd name="connsiteY0" fmla="*/ 9525 h 1581150"/>
                <a:gd name="connsiteX1" fmla="*/ 1066800 w 2105025"/>
                <a:gd name="connsiteY1" fmla="*/ 1581150 h 1581150"/>
                <a:gd name="connsiteX2" fmla="*/ 2057400 w 2105025"/>
                <a:gd name="connsiteY2" fmla="*/ 114300 h 1581150"/>
                <a:gd name="connsiteX3" fmla="*/ 2105025 w 2105025"/>
                <a:gd name="connsiteY3" fmla="*/ 0 h 1581150"/>
                <a:gd name="connsiteX4" fmla="*/ 0 w 2105025"/>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52621"/>
                <a:gd name="connsiteY0" fmla="*/ 0 h 1571625"/>
                <a:gd name="connsiteX1" fmla="*/ 1095375 w 2152621"/>
                <a:gd name="connsiteY1" fmla="*/ 1571625 h 1571625"/>
                <a:gd name="connsiteX2" fmla="*/ 2085975 w 2152621"/>
                <a:gd name="connsiteY2" fmla="*/ 104775 h 1571625"/>
                <a:gd name="connsiteX3" fmla="*/ 2152621 w 2152621"/>
                <a:gd name="connsiteY3" fmla="*/ 9525 h 1571625"/>
                <a:gd name="connsiteX4" fmla="*/ 0 w 2152621"/>
                <a:gd name="connsiteY4" fmla="*/ 0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621" h="1571625">
                  <a:moveTo>
                    <a:pt x="0" y="0"/>
                  </a:moveTo>
                  <a:lnTo>
                    <a:pt x="1095375" y="1571625"/>
                  </a:lnTo>
                  <a:lnTo>
                    <a:pt x="2085975" y="104775"/>
                  </a:lnTo>
                  <a:lnTo>
                    <a:pt x="2152621" y="9525"/>
                  </a:lnTo>
                  <a:lnTo>
                    <a:pt x="0" y="0"/>
                  </a:lnTo>
                  <a:close/>
                </a:path>
              </a:pathLst>
            </a:custGeom>
            <a:gradFill>
              <a:gsLst>
                <a:gs pos="0">
                  <a:schemeClr val="bg1">
                    <a:alpha val="46000"/>
                  </a:schemeClr>
                </a:gs>
                <a:gs pos="86000">
                  <a:schemeClr val="bg1">
                    <a:alpha val="40000"/>
                  </a:schemeClr>
                </a:gs>
              </a:gsLst>
              <a:lin ang="5400000" scaled="0"/>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grpSp>
      <p:sp>
        <p:nvSpPr>
          <p:cNvPr id="9" name="Rectangle 8"/>
          <p:cNvSpPr/>
          <p:nvPr userDrawn="1"/>
        </p:nvSpPr>
        <p:spPr>
          <a:xfrm flipH="1" flipV="1">
            <a:off x="4099146" y="876612"/>
            <a:ext cx="1851782" cy="5981388"/>
          </a:xfrm>
          <a:prstGeom prst="rect">
            <a:avLst/>
          </a:prstGeom>
          <a:gradFill>
            <a:gsLst>
              <a:gs pos="0">
                <a:schemeClr val="bg1"/>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prstClr val="black"/>
              </a:solidFill>
              <a:cs typeface="Arial" pitchFamily="34" charset="0"/>
            </a:endParaRPr>
          </a:p>
        </p:txBody>
      </p:sp>
      <p:sp>
        <p:nvSpPr>
          <p:cNvPr id="10" name="Rectangle 9"/>
          <p:cNvSpPr/>
          <p:nvPr userDrawn="1"/>
        </p:nvSpPr>
        <p:spPr>
          <a:xfrm rot="5400000" flipV="1">
            <a:off x="1948575" y="-680161"/>
            <a:ext cx="2096757" cy="5993905"/>
          </a:xfrm>
          <a:prstGeom prst="rect">
            <a:avLst/>
          </a:prstGeom>
          <a:gradFill>
            <a:gsLst>
              <a:gs pos="5000">
                <a:schemeClr val="bg1"/>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prstClr val="black"/>
              </a:solidFill>
              <a:cs typeface="Arial" pitchFamily="34" charset="0"/>
            </a:endParaRPr>
          </a:p>
        </p:txBody>
      </p:sp>
      <p:sp>
        <p:nvSpPr>
          <p:cNvPr id="19" name="Freeform 18"/>
          <p:cNvSpPr/>
          <p:nvPr userDrawn="1"/>
        </p:nvSpPr>
        <p:spPr>
          <a:xfrm>
            <a:off x="3801986" y="5312723"/>
            <a:ext cx="853959" cy="749192"/>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19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3" name="Freeform 12"/>
          <p:cNvSpPr/>
          <p:nvPr userDrawn="1"/>
        </p:nvSpPr>
        <p:spPr>
          <a:xfrm>
            <a:off x="2515710" y="2141726"/>
            <a:ext cx="497846" cy="444900"/>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 name="connsiteX0" fmla="*/ -1 w 1231105"/>
              <a:gd name="connsiteY0" fmla="*/ 859 h 1100176"/>
              <a:gd name="connsiteX1" fmla="*/ 419099 w 1231105"/>
              <a:gd name="connsiteY1" fmla="*/ 859 h 1100176"/>
              <a:gd name="connsiteX2" fmla="*/ 614361 w 1231105"/>
              <a:gd name="connsiteY2" fmla="*/ 267559 h 1100176"/>
              <a:gd name="connsiteX3" fmla="*/ 802481 w 1231105"/>
              <a:gd name="connsiteY3" fmla="*/ 0 h 1100176"/>
              <a:gd name="connsiteX4" fmla="*/ 1231105 w 1231105"/>
              <a:gd name="connsiteY4" fmla="*/ 859 h 1100176"/>
              <a:gd name="connsiteX5" fmla="*/ 821530 w 1231105"/>
              <a:gd name="connsiteY5" fmla="*/ 541402 h 1100176"/>
              <a:gd name="connsiteX6" fmla="*/ 1223104 w 1231105"/>
              <a:gd name="connsiteY6" fmla="*/ 1089949 h 1100176"/>
              <a:gd name="connsiteX7" fmla="*/ 812006 w 1231105"/>
              <a:gd name="connsiteY7" fmla="*/ 1088232 h 1100176"/>
              <a:gd name="connsiteX8" fmla="*/ 611980 w 1231105"/>
              <a:gd name="connsiteY8" fmla="*/ 812865 h 1100176"/>
              <a:gd name="connsiteX9" fmla="*/ 411955 w 1231105"/>
              <a:gd name="connsiteY9" fmla="*/ 1089090 h 1100176"/>
              <a:gd name="connsiteX10" fmla="*/ 8708 w 1231105"/>
              <a:gd name="connsiteY10" fmla="*/ 1100176 h 1100176"/>
              <a:gd name="connsiteX11" fmla="*/ 404811 w 1231105"/>
              <a:gd name="connsiteY11" fmla="*/ 548546 h 1100176"/>
              <a:gd name="connsiteX12" fmla="*/ -1 w 1231105"/>
              <a:gd name="connsiteY12" fmla="*/ 859 h 1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1105" h="1100176">
                <a:moveTo>
                  <a:pt x="-1" y="859"/>
                </a:moveTo>
                <a:lnTo>
                  <a:pt x="419099" y="859"/>
                </a:lnTo>
                <a:lnTo>
                  <a:pt x="614361" y="267559"/>
                </a:lnTo>
                <a:lnTo>
                  <a:pt x="802481" y="0"/>
                </a:lnTo>
                <a:lnTo>
                  <a:pt x="1231105" y="859"/>
                </a:lnTo>
                <a:lnTo>
                  <a:pt x="821530" y="541402"/>
                </a:lnTo>
                <a:lnTo>
                  <a:pt x="1223104" y="1089949"/>
                </a:lnTo>
                <a:lnTo>
                  <a:pt x="812006" y="1088232"/>
                </a:lnTo>
                <a:lnTo>
                  <a:pt x="611980" y="812865"/>
                </a:lnTo>
                <a:lnTo>
                  <a:pt x="411955" y="1089090"/>
                </a:lnTo>
                <a:lnTo>
                  <a:pt x="8708" y="1100176"/>
                </a:lnTo>
                <a:lnTo>
                  <a:pt x="404811" y="548546"/>
                </a:lnTo>
                <a:lnTo>
                  <a:pt x="-1" y="859"/>
                </a:lnTo>
                <a:close/>
              </a:path>
            </a:pathLst>
          </a:custGeom>
          <a:solidFill>
            <a:schemeClr val="bg1">
              <a:alpha val="4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3" name="Title 1"/>
          <p:cNvSpPr>
            <a:spLocks noGrp="1"/>
          </p:cNvSpPr>
          <p:nvPr userDrawn="1">
            <p:ph type="title"/>
          </p:nvPr>
        </p:nvSpPr>
        <p:spPr>
          <a:xfrm>
            <a:off x="609441" y="304804"/>
            <a:ext cx="10969943" cy="751109"/>
          </a:xfrm>
          <a:prstGeom prst="rect">
            <a:avLst/>
          </a:prstGeom>
        </p:spPr>
        <p:txBody>
          <a:bodyPr vert="horz" lIns="91440" tIns="45720" rIns="91440" bIns="45720" rtlCol="0" anchor="b" anchorCtr="0">
            <a:noAutofit/>
          </a:bodyPr>
          <a:lstStyle>
            <a:lvl1pPr>
              <a:defRPr lang="en-US" dirty="0"/>
            </a:lvl1pPr>
          </a:lstStyle>
          <a:p>
            <a:pPr lvl="0"/>
            <a:r>
              <a:rPr lang="en-US" smtClean="0"/>
              <a:t>Click to edit Master title style</a:t>
            </a:r>
            <a:endParaRPr lang="en-US" dirty="0"/>
          </a:p>
        </p:txBody>
      </p:sp>
      <p:sp>
        <p:nvSpPr>
          <p:cNvPr id="27" name="Freeform 26"/>
          <p:cNvSpPr/>
          <p:nvPr userDrawn="1"/>
        </p:nvSpPr>
        <p:spPr>
          <a:xfrm>
            <a:off x="296833" y="5362474"/>
            <a:ext cx="667982" cy="59024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bg1">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rgbClr val="FFFFFF"/>
              </a:solidFill>
            </a:endParaRPr>
          </a:p>
        </p:txBody>
      </p:sp>
      <p:sp>
        <p:nvSpPr>
          <p:cNvPr id="25" name="Freeform 24"/>
          <p:cNvSpPr/>
          <p:nvPr userDrawn="1"/>
        </p:nvSpPr>
        <p:spPr>
          <a:xfrm>
            <a:off x="3609820" y="1757504"/>
            <a:ext cx="818797" cy="72351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cxnSp>
        <p:nvCxnSpPr>
          <p:cNvPr id="31" name="Straight Connector 30"/>
          <p:cNvCxnSpPr/>
          <p:nvPr userDrawn="1"/>
        </p:nvCxnSpPr>
        <p:spPr>
          <a:xfrm>
            <a:off x="609441" y="1055909"/>
            <a:ext cx="10969943"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 name="Content Placeholder 2"/>
          <p:cNvSpPr>
            <a:spLocks noGrp="1"/>
          </p:cNvSpPr>
          <p:nvPr>
            <p:ph idx="1"/>
          </p:nvPr>
        </p:nvSpPr>
        <p:spPr>
          <a:xfrm>
            <a:off x="4859811" y="1268417"/>
            <a:ext cx="6719574" cy="4713287"/>
          </a:xfrm>
          <a:prstGeom prst="rect">
            <a:avLst/>
          </a:prstGeom>
        </p:spPr>
        <p:txBody>
          <a:bodyPr/>
          <a:lstStyle>
            <a:lvl1pPr marL="287343" indent="-287343">
              <a:buClr>
                <a:schemeClr val="accent4"/>
              </a:buClr>
              <a:buSzPct val="100000"/>
              <a:defRPr/>
            </a:lvl1pPr>
            <a:lvl2pPr marL="515946" indent="-228604">
              <a:buClr>
                <a:schemeClr val="accent4"/>
              </a:buClr>
              <a:buSzPct val="100000"/>
              <a:defRPr/>
            </a:lvl2pPr>
            <a:lvl3pPr>
              <a:buClr>
                <a:schemeClr val="accent4"/>
              </a:buClr>
              <a:buSzPct val="100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sp>
        <p:nvSpPr>
          <p:cNvPr id="53" name="Slide Number Placeholder 4"/>
          <p:cNvSpPr txBox="1">
            <a:spLocks/>
          </p:cNvSpPr>
          <p:nvPr userDrawn="1"/>
        </p:nvSpPr>
        <p:spPr bwMode="auto">
          <a:xfrm>
            <a:off x="329100" y="6503141"/>
            <a:ext cx="719707" cy="276999"/>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lang="en-US" sz="1200" smtClean="0">
                <a:solidFill>
                  <a:schemeClr val="bg1"/>
                </a:solidFill>
              </a:rPr>
              <a:pPr/>
              <a:t>‹#›</a:t>
            </a:fld>
            <a:endParaRPr lang="en-US" sz="1200" dirty="0">
              <a:solidFill>
                <a:schemeClr val="bg1"/>
              </a:solidFill>
            </a:endParaRPr>
          </a:p>
        </p:txBody>
      </p:sp>
      <p:sp>
        <p:nvSpPr>
          <p:cNvPr id="57" name="Freeform 56"/>
          <p:cNvSpPr/>
          <p:nvPr userDrawn="1"/>
        </p:nvSpPr>
        <p:spPr>
          <a:xfrm flipH="1">
            <a:off x="0" y="2502775"/>
            <a:ext cx="408515" cy="557811"/>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 name="connsiteX0" fmla="*/ 7142 w 409820"/>
              <a:gd name="connsiteY0" fmla="*/ 0 h 559594"/>
              <a:gd name="connsiteX1" fmla="*/ 216693 w 409820"/>
              <a:gd name="connsiteY1" fmla="*/ 2381 h 559594"/>
              <a:gd name="connsiteX2" fmla="*/ 311943 w 409820"/>
              <a:gd name="connsiteY2" fmla="*/ 135731 h 559594"/>
              <a:gd name="connsiteX3" fmla="*/ 409311 w 409820"/>
              <a:gd name="connsiteY3" fmla="*/ 263 h 559594"/>
              <a:gd name="connsiteX4" fmla="*/ 407195 w 409820"/>
              <a:gd name="connsiteY4" fmla="*/ 554832 h 559594"/>
              <a:gd name="connsiteX5" fmla="*/ 321468 w 409820"/>
              <a:gd name="connsiteY5" fmla="*/ 423862 h 559594"/>
              <a:gd name="connsiteX6" fmla="*/ 216693 w 409820"/>
              <a:gd name="connsiteY6" fmla="*/ 559594 h 559594"/>
              <a:gd name="connsiteX7" fmla="*/ 0 w 409820"/>
              <a:gd name="connsiteY7" fmla="*/ 559594 h 559594"/>
              <a:gd name="connsiteX8" fmla="*/ 204788 w 409820"/>
              <a:gd name="connsiteY8" fmla="*/ 285750 h 559594"/>
              <a:gd name="connsiteX9" fmla="*/ 7142 w 409820"/>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20" h="559594">
                <a:moveTo>
                  <a:pt x="7142" y="0"/>
                </a:moveTo>
                <a:lnTo>
                  <a:pt x="216693" y="2381"/>
                </a:lnTo>
                <a:lnTo>
                  <a:pt x="311943" y="135731"/>
                </a:lnTo>
                <a:lnTo>
                  <a:pt x="409311" y="263"/>
                </a:lnTo>
                <a:cubicBezTo>
                  <a:pt x="411692" y="176475"/>
                  <a:pt x="404814" y="378620"/>
                  <a:pt x="407195" y="554832"/>
                </a:cubicBezTo>
                <a:lnTo>
                  <a:pt x="321468" y="423862"/>
                </a:lnTo>
                <a:lnTo>
                  <a:pt x="216693" y="559594"/>
                </a:lnTo>
                <a:lnTo>
                  <a:pt x="0" y="559594"/>
                </a:lnTo>
                <a:lnTo>
                  <a:pt x="204788" y="285750"/>
                </a:lnTo>
                <a:lnTo>
                  <a:pt x="7142" y="0"/>
                </a:lnTo>
                <a:close/>
              </a:path>
            </a:pathLst>
          </a:custGeom>
          <a:solidFill>
            <a:srgbClr val="8EC7E5">
              <a:alpha val="20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pic>
        <p:nvPicPr>
          <p:cNvPr id="3" name="Picture 2"/>
          <p:cNvPicPr>
            <a:picLocks noChangeAspect="1"/>
          </p:cNvPicPr>
          <p:nvPr userDrawn="1"/>
        </p:nvPicPr>
        <p:blipFill>
          <a:blip r:embed="rId3"/>
          <a:stretch>
            <a:fillRect/>
          </a:stretch>
        </p:blipFill>
        <p:spPr>
          <a:xfrm>
            <a:off x="1139955" y="6382434"/>
            <a:ext cx="3022601" cy="320040"/>
          </a:xfrm>
          <a:prstGeom prst="rect">
            <a:avLst/>
          </a:prstGeom>
        </p:spPr>
      </p:pic>
      <p:sp>
        <p:nvSpPr>
          <p:cNvPr id="28" name="TextBox 27"/>
          <p:cNvSpPr txBox="1"/>
          <p:nvPr userDrawn="1"/>
        </p:nvSpPr>
        <p:spPr>
          <a:xfrm>
            <a:off x="5725878" y="6452843"/>
            <a:ext cx="2613216" cy="307777"/>
          </a:xfrm>
          <a:prstGeom prst="rect">
            <a:avLst/>
          </a:prstGeom>
          <a:noFill/>
        </p:spPr>
        <p:txBody>
          <a:bodyPr wrap="none" anchor="b">
            <a:spAutoFit/>
          </a:bodyPr>
          <a:lstStyle/>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Information Security Level 1 – Confidential</a:t>
            </a:r>
          </a:p>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 2016 – Proprietary and Confidential Information of Amdocs</a:t>
            </a:r>
            <a:endParaRPr lang="en-US" sz="700" kern="1200" dirty="0">
              <a:solidFill>
                <a:schemeClr val="tx2"/>
              </a:solidFill>
              <a:latin typeface="Arial" pitchFamily="34" charset="0"/>
              <a:ea typeface="+mn-ea"/>
              <a:cs typeface="Arial" pitchFamily="34" charset="0"/>
            </a:endParaRPr>
          </a:p>
        </p:txBody>
      </p:sp>
    </p:spTree>
    <p:extLst>
      <p:ext uri="{BB962C8B-B14F-4D97-AF65-F5344CB8AC3E}">
        <p14:creationId xmlns:p14="http://schemas.microsoft.com/office/powerpoint/2010/main" val="345770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tility 4">
    <p:bg bwMode="gray">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06458" y="1624893"/>
            <a:ext cx="6582367" cy="5233107"/>
          </a:xfrm>
          <a:prstGeom prst="rect">
            <a:avLst/>
          </a:prstGeom>
        </p:spPr>
      </p:pic>
      <p:sp>
        <p:nvSpPr>
          <p:cNvPr id="9" name="Rectangle 8"/>
          <p:cNvSpPr/>
          <p:nvPr userDrawn="1"/>
        </p:nvSpPr>
        <p:spPr>
          <a:xfrm flipV="1">
            <a:off x="5606458" y="1624890"/>
            <a:ext cx="5208986" cy="5233110"/>
          </a:xfrm>
          <a:prstGeom prst="rect">
            <a:avLst/>
          </a:prstGeom>
          <a:gradFill>
            <a:gsLst>
              <a:gs pos="0">
                <a:schemeClr val="bg1"/>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prstClr val="black"/>
              </a:solidFill>
              <a:cs typeface="Arial" pitchFamily="34" charset="0"/>
            </a:endParaRPr>
          </a:p>
        </p:txBody>
      </p:sp>
      <p:sp>
        <p:nvSpPr>
          <p:cNvPr id="10" name="Rectangle 9"/>
          <p:cNvSpPr/>
          <p:nvPr userDrawn="1"/>
        </p:nvSpPr>
        <p:spPr>
          <a:xfrm rot="5400000" flipV="1">
            <a:off x="7909249" y="-558477"/>
            <a:ext cx="2096208" cy="6462948"/>
          </a:xfrm>
          <a:prstGeom prst="rect">
            <a:avLst/>
          </a:prstGeom>
          <a:gradFill>
            <a:gsLst>
              <a:gs pos="5000">
                <a:schemeClr val="bg1"/>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prstClr val="black"/>
              </a:solidFill>
              <a:cs typeface="Arial" pitchFamily="34" charset="0"/>
            </a:endParaRPr>
          </a:p>
        </p:txBody>
      </p:sp>
      <p:sp>
        <p:nvSpPr>
          <p:cNvPr id="28" name="Freeform 27"/>
          <p:cNvSpPr/>
          <p:nvPr userDrawn="1"/>
        </p:nvSpPr>
        <p:spPr>
          <a:xfrm>
            <a:off x="4575621" y="1260836"/>
            <a:ext cx="5523504" cy="5597164"/>
          </a:xfrm>
          <a:custGeom>
            <a:avLst/>
            <a:gdLst>
              <a:gd name="connsiteX0" fmla="*/ 5324475 w 5324475"/>
              <a:gd name="connsiteY0" fmla="*/ 2800350 h 5429250"/>
              <a:gd name="connsiteX1" fmla="*/ 3495675 w 5324475"/>
              <a:gd name="connsiteY1" fmla="*/ 5429250 h 5429250"/>
              <a:gd name="connsiteX2" fmla="*/ 0 w 5324475"/>
              <a:gd name="connsiteY2" fmla="*/ 5419725 h 5429250"/>
              <a:gd name="connsiteX3" fmla="*/ 19050 w 5324475"/>
              <a:gd name="connsiteY3" fmla="*/ 0 h 5429250"/>
              <a:gd name="connsiteX4" fmla="*/ 3400425 w 5324475"/>
              <a:gd name="connsiteY4" fmla="*/ 0 h 5429250"/>
              <a:gd name="connsiteX5" fmla="*/ 5324475 w 5324475"/>
              <a:gd name="connsiteY5" fmla="*/ 2800350 h 5429250"/>
              <a:gd name="connsiteX0" fmla="*/ 5295900 w 5295900"/>
              <a:gd name="connsiteY0" fmla="*/ 2838450 h 5429250"/>
              <a:gd name="connsiteX1" fmla="*/ 3495675 w 5295900"/>
              <a:gd name="connsiteY1" fmla="*/ 5429250 h 5429250"/>
              <a:gd name="connsiteX2" fmla="*/ 0 w 5295900"/>
              <a:gd name="connsiteY2" fmla="*/ 5419725 h 5429250"/>
              <a:gd name="connsiteX3" fmla="*/ 19050 w 5295900"/>
              <a:gd name="connsiteY3" fmla="*/ 0 h 5429250"/>
              <a:gd name="connsiteX4" fmla="*/ 3400425 w 5295900"/>
              <a:gd name="connsiteY4" fmla="*/ 0 h 5429250"/>
              <a:gd name="connsiteX5" fmla="*/ 5295900 w 5295900"/>
              <a:gd name="connsiteY5" fmla="*/ 2838450 h 5429250"/>
              <a:gd name="connsiteX0" fmla="*/ 5334000 w 5334000"/>
              <a:gd name="connsiteY0" fmla="*/ 2809875 h 5429250"/>
              <a:gd name="connsiteX1" fmla="*/ 3495675 w 5334000"/>
              <a:gd name="connsiteY1" fmla="*/ 5429250 h 5429250"/>
              <a:gd name="connsiteX2" fmla="*/ 0 w 5334000"/>
              <a:gd name="connsiteY2" fmla="*/ 5419725 h 5429250"/>
              <a:gd name="connsiteX3" fmla="*/ 19050 w 5334000"/>
              <a:gd name="connsiteY3" fmla="*/ 0 h 5429250"/>
              <a:gd name="connsiteX4" fmla="*/ 3400425 w 5334000"/>
              <a:gd name="connsiteY4" fmla="*/ 0 h 5429250"/>
              <a:gd name="connsiteX5" fmla="*/ 5334000 w 5334000"/>
              <a:gd name="connsiteY5" fmla="*/ 2809875 h 5429250"/>
              <a:gd name="connsiteX0" fmla="*/ 5334000 w 5334000"/>
              <a:gd name="connsiteY0" fmla="*/ 2809875 h 5429250"/>
              <a:gd name="connsiteX1" fmla="*/ 3495675 w 5334000"/>
              <a:gd name="connsiteY1" fmla="*/ 5429250 h 5429250"/>
              <a:gd name="connsiteX2" fmla="*/ 0 w 5334000"/>
              <a:gd name="connsiteY2" fmla="*/ 5419725 h 5429250"/>
              <a:gd name="connsiteX3" fmla="*/ 19050 w 5334000"/>
              <a:gd name="connsiteY3" fmla="*/ 0 h 5429250"/>
              <a:gd name="connsiteX4" fmla="*/ 3333750 w 5334000"/>
              <a:gd name="connsiteY4" fmla="*/ 19050 h 5429250"/>
              <a:gd name="connsiteX5" fmla="*/ 5334000 w 5334000"/>
              <a:gd name="connsiteY5" fmla="*/ 2809875 h 5429250"/>
              <a:gd name="connsiteX0" fmla="*/ 5334000 w 5334000"/>
              <a:gd name="connsiteY0" fmla="*/ 2809875 h 5429250"/>
              <a:gd name="connsiteX1" fmla="*/ 3495675 w 5334000"/>
              <a:gd name="connsiteY1" fmla="*/ 5429250 h 5429250"/>
              <a:gd name="connsiteX2" fmla="*/ 0 w 5334000"/>
              <a:gd name="connsiteY2" fmla="*/ 5419725 h 5429250"/>
              <a:gd name="connsiteX3" fmla="*/ 19050 w 5334000"/>
              <a:gd name="connsiteY3" fmla="*/ 0 h 5429250"/>
              <a:gd name="connsiteX4" fmla="*/ 3333750 w 5334000"/>
              <a:gd name="connsiteY4" fmla="*/ 9525 h 5429250"/>
              <a:gd name="connsiteX5" fmla="*/ 5334000 w 5334000"/>
              <a:gd name="connsiteY5" fmla="*/ 2809875 h 5429250"/>
              <a:gd name="connsiteX0" fmla="*/ 5334000 w 5334000"/>
              <a:gd name="connsiteY0" fmla="*/ 2800350 h 5419725"/>
              <a:gd name="connsiteX1" fmla="*/ 3495675 w 5334000"/>
              <a:gd name="connsiteY1" fmla="*/ 5419725 h 5419725"/>
              <a:gd name="connsiteX2" fmla="*/ 0 w 5334000"/>
              <a:gd name="connsiteY2" fmla="*/ 5410200 h 5419725"/>
              <a:gd name="connsiteX3" fmla="*/ 9525 w 5334000"/>
              <a:gd name="connsiteY3" fmla="*/ 9525 h 5419725"/>
              <a:gd name="connsiteX4" fmla="*/ 3333750 w 5334000"/>
              <a:gd name="connsiteY4" fmla="*/ 0 h 5419725"/>
              <a:gd name="connsiteX5" fmla="*/ 5334000 w 5334000"/>
              <a:gd name="connsiteY5" fmla="*/ 2800350 h 5419725"/>
              <a:gd name="connsiteX0" fmla="*/ 5334000 w 5334000"/>
              <a:gd name="connsiteY0" fmla="*/ 2809875 h 5429250"/>
              <a:gd name="connsiteX1" fmla="*/ 3495675 w 5334000"/>
              <a:gd name="connsiteY1" fmla="*/ 5429250 h 5429250"/>
              <a:gd name="connsiteX2" fmla="*/ 0 w 5334000"/>
              <a:gd name="connsiteY2" fmla="*/ 5419725 h 5429250"/>
              <a:gd name="connsiteX3" fmla="*/ 9525 w 5334000"/>
              <a:gd name="connsiteY3" fmla="*/ 0 h 5429250"/>
              <a:gd name="connsiteX4" fmla="*/ 3333750 w 5334000"/>
              <a:gd name="connsiteY4" fmla="*/ 9525 h 5429250"/>
              <a:gd name="connsiteX5" fmla="*/ 5334000 w 5334000"/>
              <a:gd name="connsiteY5" fmla="*/ 2809875 h 5429250"/>
              <a:gd name="connsiteX0" fmla="*/ 5334000 w 5334000"/>
              <a:gd name="connsiteY0" fmla="*/ 2809875 h 5419725"/>
              <a:gd name="connsiteX1" fmla="*/ 3507706 w 5334000"/>
              <a:gd name="connsiteY1" fmla="*/ 5409197 h 5419725"/>
              <a:gd name="connsiteX2" fmla="*/ 0 w 5334000"/>
              <a:gd name="connsiteY2" fmla="*/ 5419725 h 5419725"/>
              <a:gd name="connsiteX3" fmla="*/ 9525 w 5334000"/>
              <a:gd name="connsiteY3" fmla="*/ 0 h 5419725"/>
              <a:gd name="connsiteX4" fmla="*/ 3333750 w 5334000"/>
              <a:gd name="connsiteY4" fmla="*/ 9525 h 5419725"/>
              <a:gd name="connsiteX5" fmla="*/ 5334000 w 5334000"/>
              <a:gd name="connsiteY5" fmla="*/ 2809875 h 5419725"/>
              <a:gd name="connsiteX0" fmla="*/ 5338011 w 5338011"/>
              <a:gd name="connsiteY0" fmla="*/ 2809875 h 5409197"/>
              <a:gd name="connsiteX1" fmla="*/ 3511717 w 5338011"/>
              <a:gd name="connsiteY1" fmla="*/ 5409197 h 5409197"/>
              <a:gd name="connsiteX2" fmla="*/ 0 w 5338011"/>
              <a:gd name="connsiteY2" fmla="*/ 5399672 h 5409197"/>
              <a:gd name="connsiteX3" fmla="*/ 13536 w 5338011"/>
              <a:gd name="connsiteY3" fmla="*/ 0 h 5409197"/>
              <a:gd name="connsiteX4" fmla="*/ 3337761 w 5338011"/>
              <a:gd name="connsiteY4" fmla="*/ 9525 h 5409197"/>
              <a:gd name="connsiteX5" fmla="*/ 5338011 w 5338011"/>
              <a:gd name="connsiteY5" fmla="*/ 2809875 h 54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8011" h="5409197">
                <a:moveTo>
                  <a:pt x="5338011" y="2809875"/>
                </a:moveTo>
                <a:lnTo>
                  <a:pt x="3511717" y="5409197"/>
                </a:lnTo>
                <a:lnTo>
                  <a:pt x="0" y="5399672"/>
                </a:lnTo>
                <a:lnTo>
                  <a:pt x="13536" y="0"/>
                </a:lnTo>
                <a:lnTo>
                  <a:pt x="3337761" y="9525"/>
                </a:lnTo>
                <a:lnTo>
                  <a:pt x="5338011" y="2809875"/>
                </a:lnTo>
                <a:close/>
              </a:path>
            </a:pathLst>
          </a:custGeom>
          <a:gradFill>
            <a:gsLst>
              <a:gs pos="53000">
                <a:schemeClr val="bg1"/>
              </a:gs>
              <a:gs pos="100000">
                <a:schemeClr val="bg1">
                  <a:alpha val="50000"/>
                </a:schemeClr>
              </a:gs>
            </a:gsLst>
            <a:lin ang="0" scaled="0"/>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5" name="Freeform 14"/>
          <p:cNvSpPr/>
          <p:nvPr userDrawn="1"/>
        </p:nvSpPr>
        <p:spPr>
          <a:xfrm>
            <a:off x="10035085" y="1069662"/>
            <a:ext cx="2230846" cy="1626238"/>
          </a:xfrm>
          <a:custGeom>
            <a:avLst/>
            <a:gdLst>
              <a:gd name="connsiteX0" fmla="*/ 0 w 2066925"/>
              <a:gd name="connsiteY0" fmla="*/ 9525 h 1581150"/>
              <a:gd name="connsiteX1" fmla="*/ 1028700 w 2066925"/>
              <a:gd name="connsiteY1" fmla="*/ 1581150 h 1581150"/>
              <a:gd name="connsiteX2" fmla="*/ 2019300 w 2066925"/>
              <a:gd name="connsiteY2" fmla="*/ 114300 h 1581150"/>
              <a:gd name="connsiteX3" fmla="*/ 2066925 w 2066925"/>
              <a:gd name="connsiteY3" fmla="*/ 0 h 1581150"/>
              <a:gd name="connsiteX4" fmla="*/ 0 w 2066925"/>
              <a:gd name="connsiteY4" fmla="*/ 9525 h 1581150"/>
              <a:gd name="connsiteX0" fmla="*/ 0 w 2105025"/>
              <a:gd name="connsiteY0" fmla="*/ 9525 h 1581150"/>
              <a:gd name="connsiteX1" fmla="*/ 1066800 w 2105025"/>
              <a:gd name="connsiteY1" fmla="*/ 1581150 h 1581150"/>
              <a:gd name="connsiteX2" fmla="*/ 2057400 w 2105025"/>
              <a:gd name="connsiteY2" fmla="*/ 114300 h 1581150"/>
              <a:gd name="connsiteX3" fmla="*/ 2105025 w 2105025"/>
              <a:gd name="connsiteY3" fmla="*/ 0 h 1581150"/>
              <a:gd name="connsiteX4" fmla="*/ 0 w 2105025"/>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52621"/>
              <a:gd name="connsiteY0" fmla="*/ 0 h 1571625"/>
              <a:gd name="connsiteX1" fmla="*/ 1095375 w 2152621"/>
              <a:gd name="connsiteY1" fmla="*/ 1571625 h 1571625"/>
              <a:gd name="connsiteX2" fmla="*/ 2085975 w 2152621"/>
              <a:gd name="connsiteY2" fmla="*/ 104775 h 1571625"/>
              <a:gd name="connsiteX3" fmla="*/ 2152621 w 2152621"/>
              <a:gd name="connsiteY3" fmla="*/ 9525 h 1571625"/>
              <a:gd name="connsiteX4" fmla="*/ 0 w 2152621"/>
              <a:gd name="connsiteY4" fmla="*/ 0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621" h="1571625">
                <a:moveTo>
                  <a:pt x="0" y="0"/>
                </a:moveTo>
                <a:lnTo>
                  <a:pt x="1095375" y="1571625"/>
                </a:lnTo>
                <a:lnTo>
                  <a:pt x="2085975" y="104775"/>
                </a:lnTo>
                <a:lnTo>
                  <a:pt x="2152621" y="9525"/>
                </a:lnTo>
                <a:lnTo>
                  <a:pt x="0" y="0"/>
                </a:lnTo>
                <a:close/>
              </a:path>
            </a:pathLst>
          </a:custGeom>
          <a:gradFill>
            <a:gsLst>
              <a:gs pos="0">
                <a:schemeClr val="bg1">
                  <a:alpha val="60000"/>
                </a:schemeClr>
              </a:gs>
              <a:gs pos="86000">
                <a:schemeClr val="bg1">
                  <a:alpha val="40000"/>
                </a:schemeClr>
              </a:gs>
            </a:gsLst>
            <a:lin ang="5400000" scaled="0"/>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6" name="Freeform 15"/>
          <p:cNvSpPr/>
          <p:nvPr userDrawn="1"/>
        </p:nvSpPr>
        <p:spPr>
          <a:xfrm flipH="1" flipV="1">
            <a:off x="10331652" y="5646235"/>
            <a:ext cx="1676940" cy="1222452"/>
          </a:xfrm>
          <a:custGeom>
            <a:avLst/>
            <a:gdLst>
              <a:gd name="connsiteX0" fmla="*/ 0 w 2066925"/>
              <a:gd name="connsiteY0" fmla="*/ 9525 h 1581150"/>
              <a:gd name="connsiteX1" fmla="*/ 1028700 w 2066925"/>
              <a:gd name="connsiteY1" fmla="*/ 1581150 h 1581150"/>
              <a:gd name="connsiteX2" fmla="*/ 2019300 w 2066925"/>
              <a:gd name="connsiteY2" fmla="*/ 114300 h 1581150"/>
              <a:gd name="connsiteX3" fmla="*/ 2066925 w 2066925"/>
              <a:gd name="connsiteY3" fmla="*/ 0 h 1581150"/>
              <a:gd name="connsiteX4" fmla="*/ 0 w 2066925"/>
              <a:gd name="connsiteY4" fmla="*/ 9525 h 1581150"/>
              <a:gd name="connsiteX0" fmla="*/ 0 w 2105025"/>
              <a:gd name="connsiteY0" fmla="*/ 9525 h 1581150"/>
              <a:gd name="connsiteX1" fmla="*/ 1066800 w 2105025"/>
              <a:gd name="connsiteY1" fmla="*/ 1581150 h 1581150"/>
              <a:gd name="connsiteX2" fmla="*/ 2057400 w 2105025"/>
              <a:gd name="connsiteY2" fmla="*/ 114300 h 1581150"/>
              <a:gd name="connsiteX3" fmla="*/ 2105025 w 2105025"/>
              <a:gd name="connsiteY3" fmla="*/ 0 h 1581150"/>
              <a:gd name="connsiteX4" fmla="*/ 0 w 2105025"/>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33600"/>
              <a:gd name="connsiteY0" fmla="*/ 9525 h 1581150"/>
              <a:gd name="connsiteX1" fmla="*/ 1095375 w 2133600"/>
              <a:gd name="connsiteY1" fmla="*/ 1581150 h 1581150"/>
              <a:gd name="connsiteX2" fmla="*/ 2085975 w 2133600"/>
              <a:gd name="connsiteY2" fmla="*/ 114300 h 1581150"/>
              <a:gd name="connsiteX3" fmla="*/ 2133600 w 2133600"/>
              <a:gd name="connsiteY3" fmla="*/ 0 h 1581150"/>
              <a:gd name="connsiteX4" fmla="*/ 0 w 2133600"/>
              <a:gd name="connsiteY4" fmla="*/ 9525 h 1581150"/>
              <a:gd name="connsiteX0" fmla="*/ 0 w 2152621"/>
              <a:gd name="connsiteY0" fmla="*/ 0 h 1571625"/>
              <a:gd name="connsiteX1" fmla="*/ 1095375 w 2152621"/>
              <a:gd name="connsiteY1" fmla="*/ 1571625 h 1571625"/>
              <a:gd name="connsiteX2" fmla="*/ 2085975 w 2152621"/>
              <a:gd name="connsiteY2" fmla="*/ 104775 h 1571625"/>
              <a:gd name="connsiteX3" fmla="*/ 2152621 w 2152621"/>
              <a:gd name="connsiteY3" fmla="*/ 9525 h 1571625"/>
              <a:gd name="connsiteX4" fmla="*/ 0 w 2152621"/>
              <a:gd name="connsiteY4" fmla="*/ 0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621" h="1571625">
                <a:moveTo>
                  <a:pt x="0" y="0"/>
                </a:moveTo>
                <a:lnTo>
                  <a:pt x="1095375" y="1571625"/>
                </a:lnTo>
                <a:lnTo>
                  <a:pt x="2085975" y="104775"/>
                </a:lnTo>
                <a:lnTo>
                  <a:pt x="2152621" y="9525"/>
                </a:lnTo>
                <a:lnTo>
                  <a:pt x="0" y="0"/>
                </a:lnTo>
                <a:close/>
              </a:path>
            </a:pathLst>
          </a:custGeom>
          <a:gradFill>
            <a:gsLst>
              <a:gs pos="0">
                <a:schemeClr val="bg1">
                  <a:alpha val="95000"/>
                </a:schemeClr>
              </a:gs>
              <a:gs pos="86000">
                <a:schemeClr val="bg1">
                  <a:alpha val="40000"/>
                </a:schemeClr>
              </a:gs>
            </a:gsLst>
            <a:lin ang="5400000" scaled="0"/>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9" name="Freeform 18"/>
          <p:cNvSpPr/>
          <p:nvPr userDrawn="1"/>
        </p:nvSpPr>
        <p:spPr>
          <a:xfrm>
            <a:off x="11244749" y="6003352"/>
            <a:ext cx="853959" cy="749192"/>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50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0" name="Freeform 19"/>
          <p:cNvSpPr/>
          <p:nvPr userDrawn="1"/>
        </p:nvSpPr>
        <p:spPr>
          <a:xfrm>
            <a:off x="11953949" y="5361593"/>
            <a:ext cx="237018" cy="325725"/>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195" h="559594">
                <a:moveTo>
                  <a:pt x="7142" y="0"/>
                </a:moveTo>
                <a:lnTo>
                  <a:pt x="216693" y="2381"/>
                </a:lnTo>
                <a:lnTo>
                  <a:pt x="311943" y="135731"/>
                </a:lnTo>
                <a:lnTo>
                  <a:pt x="404812" y="4762"/>
                </a:lnTo>
                <a:cubicBezTo>
                  <a:pt x="407193" y="180974"/>
                  <a:pt x="404814" y="378620"/>
                  <a:pt x="407195" y="554832"/>
                </a:cubicBezTo>
                <a:lnTo>
                  <a:pt x="321468" y="423862"/>
                </a:lnTo>
                <a:lnTo>
                  <a:pt x="216693" y="559594"/>
                </a:lnTo>
                <a:lnTo>
                  <a:pt x="0" y="559594"/>
                </a:lnTo>
                <a:lnTo>
                  <a:pt x="204788" y="285750"/>
                </a:lnTo>
                <a:lnTo>
                  <a:pt x="7142" y="0"/>
                </a:lnTo>
                <a:close/>
              </a:path>
            </a:pathLst>
          </a:custGeom>
          <a:solidFill>
            <a:srgbClr val="8EC7E5">
              <a:alpha val="80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1" name="Freeform 20"/>
          <p:cNvSpPr/>
          <p:nvPr userDrawn="1"/>
        </p:nvSpPr>
        <p:spPr>
          <a:xfrm>
            <a:off x="8933195" y="4490682"/>
            <a:ext cx="720290" cy="636471"/>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chemeClr val="bg1">
              <a:alpha val="4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2" name="Freeform 21"/>
          <p:cNvSpPr/>
          <p:nvPr userDrawn="1"/>
        </p:nvSpPr>
        <p:spPr>
          <a:xfrm>
            <a:off x="11793661" y="682602"/>
            <a:ext cx="408515" cy="557811"/>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 name="connsiteX0" fmla="*/ 7142 w 409820"/>
              <a:gd name="connsiteY0" fmla="*/ 0 h 559594"/>
              <a:gd name="connsiteX1" fmla="*/ 216693 w 409820"/>
              <a:gd name="connsiteY1" fmla="*/ 2381 h 559594"/>
              <a:gd name="connsiteX2" fmla="*/ 311943 w 409820"/>
              <a:gd name="connsiteY2" fmla="*/ 135731 h 559594"/>
              <a:gd name="connsiteX3" fmla="*/ 409311 w 409820"/>
              <a:gd name="connsiteY3" fmla="*/ 263 h 559594"/>
              <a:gd name="connsiteX4" fmla="*/ 407195 w 409820"/>
              <a:gd name="connsiteY4" fmla="*/ 554832 h 559594"/>
              <a:gd name="connsiteX5" fmla="*/ 321468 w 409820"/>
              <a:gd name="connsiteY5" fmla="*/ 423862 h 559594"/>
              <a:gd name="connsiteX6" fmla="*/ 216693 w 409820"/>
              <a:gd name="connsiteY6" fmla="*/ 559594 h 559594"/>
              <a:gd name="connsiteX7" fmla="*/ 0 w 409820"/>
              <a:gd name="connsiteY7" fmla="*/ 559594 h 559594"/>
              <a:gd name="connsiteX8" fmla="*/ 204788 w 409820"/>
              <a:gd name="connsiteY8" fmla="*/ 285750 h 559594"/>
              <a:gd name="connsiteX9" fmla="*/ 7142 w 409820"/>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20" h="559594">
                <a:moveTo>
                  <a:pt x="7142" y="0"/>
                </a:moveTo>
                <a:lnTo>
                  <a:pt x="216693" y="2381"/>
                </a:lnTo>
                <a:lnTo>
                  <a:pt x="311943" y="135731"/>
                </a:lnTo>
                <a:lnTo>
                  <a:pt x="409311" y="263"/>
                </a:lnTo>
                <a:cubicBezTo>
                  <a:pt x="411692" y="176475"/>
                  <a:pt x="404814" y="378620"/>
                  <a:pt x="407195" y="554832"/>
                </a:cubicBezTo>
                <a:lnTo>
                  <a:pt x="321468" y="423862"/>
                </a:lnTo>
                <a:lnTo>
                  <a:pt x="216693" y="559594"/>
                </a:lnTo>
                <a:lnTo>
                  <a:pt x="0" y="559594"/>
                </a:lnTo>
                <a:lnTo>
                  <a:pt x="204788" y="285750"/>
                </a:lnTo>
                <a:lnTo>
                  <a:pt x="7142" y="0"/>
                </a:lnTo>
                <a:close/>
              </a:path>
            </a:pathLst>
          </a:custGeom>
          <a:solidFill>
            <a:srgbClr val="8EC7E5">
              <a:alpha val="20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rgbClr val="FFFFFF"/>
              </a:solidFill>
            </a:endParaRPr>
          </a:p>
        </p:txBody>
      </p:sp>
      <p:sp>
        <p:nvSpPr>
          <p:cNvPr id="13" name="Freeform 12"/>
          <p:cNvSpPr/>
          <p:nvPr userDrawn="1"/>
        </p:nvSpPr>
        <p:spPr>
          <a:xfrm>
            <a:off x="11199447" y="2086559"/>
            <a:ext cx="497846" cy="444900"/>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 name="connsiteX0" fmla="*/ -1 w 1231105"/>
              <a:gd name="connsiteY0" fmla="*/ 859 h 1100176"/>
              <a:gd name="connsiteX1" fmla="*/ 419099 w 1231105"/>
              <a:gd name="connsiteY1" fmla="*/ 859 h 1100176"/>
              <a:gd name="connsiteX2" fmla="*/ 614361 w 1231105"/>
              <a:gd name="connsiteY2" fmla="*/ 267559 h 1100176"/>
              <a:gd name="connsiteX3" fmla="*/ 802481 w 1231105"/>
              <a:gd name="connsiteY3" fmla="*/ 0 h 1100176"/>
              <a:gd name="connsiteX4" fmla="*/ 1231105 w 1231105"/>
              <a:gd name="connsiteY4" fmla="*/ 859 h 1100176"/>
              <a:gd name="connsiteX5" fmla="*/ 821530 w 1231105"/>
              <a:gd name="connsiteY5" fmla="*/ 541402 h 1100176"/>
              <a:gd name="connsiteX6" fmla="*/ 1223104 w 1231105"/>
              <a:gd name="connsiteY6" fmla="*/ 1089949 h 1100176"/>
              <a:gd name="connsiteX7" fmla="*/ 812006 w 1231105"/>
              <a:gd name="connsiteY7" fmla="*/ 1088232 h 1100176"/>
              <a:gd name="connsiteX8" fmla="*/ 611980 w 1231105"/>
              <a:gd name="connsiteY8" fmla="*/ 812865 h 1100176"/>
              <a:gd name="connsiteX9" fmla="*/ 411955 w 1231105"/>
              <a:gd name="connsiteY9" fmla="*/ 1089090 h 1100176"/>
              <a:gd name="connsiteX10" fmla="*/ 8708 w 1231105"/>
              <a:gd name="connsiteY10" fmla="*/ 1100176 h 1100176"/>
              <a:gd name="connsiteX11" fmla="*/ 404811 w 1231105"/>
              <a:gd name="connsiteY11" fmla="*/ 548546 h 1100176"/>
              <a:gd name="connsiteX12" fmla="*/ -1 w 1231105"/>
              <a:gd name="connsiteY12" fmla="*/ 859 h 1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1105" h="1100176">
                <a:moveTo>
                  <a:pt x="-1" y="859"/>
                </a:moveTo>
                <a:lnTo>
                  <a:pt x="419099" y="859"/>
                </a:lnTo>
                <a:lnTo>
                  <a:pt x="614361" y="267559"/>
                </a:lnTo>
                <a:lnTo>
                  <a:pt x="802481" y="0"/>
                </a:lnTo>
                <a:lnTo>
                  <a:pt x="1231105" y="859"/>
                </a:lnTo>
                <a:lnTo>
                  <a:pt x="821530" y="541402"/>
                </a:lnTo>
                <a:lnTo>
                  <a:pt x="1223104" y="1089949"/>
                </a:lnTo>
                <a:lnTo>
                  <a:pt x="812006" y="1088232"/>
                </a:lnTo>
                <a:lnTo>
                  <a:pt x="611980" y="812865"/>
                </a:lnTo>
                <a:lnTo>
                  <a:pt x="411955" y="1089090"/>
                </a:lnTo>
                <a:lnTo>
                  <a:pt x="8708" y="1100176"/>
                </a:lnTo>
                <a:lnTo>
                  <a:pt x="404811" y="548546"/>
                </a:lnTo>
                <a:lnTo>
                  <a:pt x="-1" y="859"/>
                </a:lnTo>
                <a:close/>
              </a:path>
            </a:pathLst>
          </a:custGeom>
          <a:solidFill>
            <a:schemeClr val="bg1">
              <a:alpha val="5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3" name="Title 1"/>
          <p:cNvSpPr>
            <a:spLocks noGrp="1"/>
          </p:cNvSpPr>
          <p:nvPr userDrawn="1">
            <p:ph type="title"/>
          </p:nvPr>
        </p:nvSpPr>
        <p:spPr>
          <a:xfrm>
            <a:off x="609441" y="304804"/>
            <a:ext cx="10969943" cy="751109"/>
          </a:xfrm>
          <a:prstGeom prst="rect">
            <a:avLst/>
          </a:prstGeom>
        </p:spPr>
        <p:txBody>
          <a:bodyPr vert="horz" lIns="91440" tIns="45720" rIns="91440" bIns="45720" rtlCol="0" anchor="b" anchorCtr="0">
            <a:noAutofit/>
          </a:bodyPr>
          <a:lstStyle>
            <a:lvl1pPr>
              <a:defRPr lang="en-US" dirty="0"/>
            </a:lvl1pPr>
          </a:lstStyle>
          <a:p>
            <a:pPr lvl="0"/>
            <a:r>
              <a:rPr lang="en-US" smtClean="0"/>
              <a:t>Click to edit Master title style</a:t>
            </a:r>
            <a:endParaRPr lang="en-US" dirty="0"/>
          </a:p>
        </p:txBody>
      </p:sp>
      <p:sp>
        <p:nvSpPr>
          <p:cNvPr id="24" name="Content Placeholder 2"/>
          <p:cNvSpPr>
            <a:spLocks noGrp="1"/>
          </p:cNvSpPr>
          <p:nvPr userDrawn="1">
            <p:ph idx="1"/>
          </p:nvPr>
        </p:nvSpPr>
        <p:spPr>
          <a:xfrm>
            <a:off x="609441" y="1268417"/>
            <a:ext cx="7132320" cy="4713287"/>
          </a:xfrm>
          <a:prstGeom prst="rect">
            <a:avLst/>
          </a:prstGeom>
        </p:spPr>
        <p:txBody>
          <a:bodyPr/>
          <a:lstStyle>
            <a:lvl1pPr marL="287343" indent="-287343">
              <a:buClr>
                <a:schemeClr val="accent4"/>
              </a:buClr>
              <a:buSzPct val="100000"/>
              <a:defRPr/>
            </a:lvl1pPr>
            <a:lvl2pPr marL="515946" indent="-228604">
              <a:buClr>
                <a:schemeClr val="accent4"/>
              </a:buClr>
              <a:buSzPct val="100000"/>
              <a:defRPr/>
            </a:lvl2pPr>
            <a:lvl3pPr>
              <a:buClr>
                <a:schemeClr val="accent4"/>
              </a:buClr>
              <a:buSzPct val="100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sp>
        <p:nvSpPr>
          <p:cNvPr id="27" name="Freeform 26"/>
          <p:cNvSpPr/>
          <p:nvPr userDrawn="1"/>
        </p:nvSpPr>
        <p:spPr>
          <a:xfrm>
            <a:off x="8400802" y="5657599"/>
            <a:ext cx="513630" cy="45385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rgbClr val="FFFFFF"/>
              </a:solidFill>
            </a:endParaRPr>
          </a:p>
        </p:txBody>
      </p:sp>
      <p:sp>
        <p:nvSpPr>
          <p:cNvPr id="25" name="Freeform 24"/>
          <p:cNvSpPr/>
          <p:nvPr userDrawn="1"/>
        </p:nvSpPr>
        <p:spPr>
          <a:xfrm>
            <a:off x="10161673" y="1199694"/>
            <a:ext cx="818797" cy="72351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cxnSp>
        <p:nvCxnSpPr>
          <p:cNvPr id="31" name="Straight Connector 30"/>
          <p:cNvCxnSpPr/>
          <p:nvPr userDrawn="1"/>
        </p:nvCxnSpPr>
        <p:spPr>
          <a:xfrm>
            <a:off x="609441" y="1055909"/>
            <a:ext cx="10969943"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2" name="Slide Number Placeholder 4"/>
          <p:cNvSpPr txBox="1">
            <a:spLocks/>
          </p:cNvSpPr>
          <p:nvPr userDrawn="1"/>
        </p:nvSpPr>
        <p:spPr bwMode="auto">
          <a:xfrm>
            <a:off x="329100" y="6503141"/>
            <a:ext cx="719707" cy="276999"/>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lang="en-US" sz="1200" smtClean="0">
                <a:solidFill>
                  <a:schemeClr val="tx2"/>
                </a:solidFill>
              </a:rPr>
              <a:pPr/>
              <a:t>‹#›</a:t>
            </a:fld>
            <a:endParaRPr lang="en-US" sz="1200" dirty="0">
              <a:solidFill>
                <a:schemeClr val="tx2"/>
              </a:solidFill>
            </a:endParaRPr>
          </a:p>
        </p:txBody>
      </p:sp>
      <p:sp>
        <p:nvSpPr>
          <p:cNvPr id="34" name="TextBox 33"/>
          <p:cNvSpPr txBox="1"/>
          <p:nvPr userDrawn="1"/>
        </p:nvSpPr>
        <p:spPr>
          <a:xfrm>
            <a:off x="5725878" y="6452843"/>
            <a:ext cx="2613216" cy="307777"/>
          </a:xfrm>
          <a:prstGeom prst="rect">
            <a:avLst/>
          </a:prstGeom>
          <a:noFill/>
        </p:spPr>
        <p:txBody>
          <a:bodyPr wrap="none" anchor="b">
            <a:spAutoFit/>
          </a:bodyPr>
          <a:lstStyle/>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Information Security Level 1 – Confidential</a:t>
            </a:r>
          </a:p>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 2016 – Proprietary and Confidential Information of Amdocs</a:t>
            </a:r>
            <a:endParaRPr lang="en-US" sz="700" kern="1200" dirty="0">
              <a:solidFill>
                <a:schemeClr val="tx2"/>
              </a:solidFill>
              <a:latin typeface="Arial" pitchFamily="34" charset="0"/>
              <a:ea typeface="+mn-ea"/>
              <a:cs typeface="Arial" pitchFamily="34" charset="0"/>
            </a:endParaRPr>
          </a:p>
        </p:txBody>
      </p:sp>
      <p:pic>
        <p:nvPicPr>
          <p:cNvPr id="29" name="Picture 28"/>
          <p:cNvPicPr>
            <a:picLocks noChangeAspect="1"/>
          </p:cNvPicPr>
          <p:nvPr userDrawn="1"/>
        </p:nvPicPr>
        <p:blipFill>
          <a:blip r:embed="rId3"/>
          <a:stretch>
            <a:fillRect/>
          </a:stretch>
        </p:blipFill>
        <p:spPr>
          <a:xfrm>
            <a:off x="1139955" y="6382434"/>
            <a:ext cx="3022601" cy="320040"/>
          </a:xfrm>
          <a:prstGeom prst="rect">
            <a:avLst/>
          </a:prstGeom>
        </p:spPr>
      </p:pic>
    </p:spTree>
    <p:extLst>
      <p:ext uri="{BB962C8B-B14F-4D97-AF65-F5344CB8AC3E}">
        <p14:creationId xmlns:p14="http://schemas.microsoft.com/office/powerpoint/2010/main" val="159592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Utility 5">
    <p:bg bwMode="gray">
      <p:bgPr>
        <a:solidFill>
          <a:schemeClr val="bg1"/>
        </a:solidFill>
        <a:effectLst/>
      </p:bgPr>
    </p:bg>
    <p:spTree>
      <p:nvGrpSpPr>
        <p:cNvPr id="1" name=""/>
        <p:cNvGrpSpPr/>
        <p:nvPr/>
      </p:nvGrpSpPr>
      <p:grpSpPr>
        <a:xfrm>
          <a:off x="0" y="0"/>
          <a:ext cx="0" cy="0"/>
          <a:chOff x="0" y="0"/>
          <a:chExt cx="0" cy="0"/>
        </a:xfrm>
      </p:grpSpPr>
      <p:sp>
        <p:nvSpPr>
          <p:cNvPr id="17" name="Freeform 16"/>
          <p:cNvSpPr/>
          <p:nvPr userDrawn="1"/>
        </p:nvSpPr>
        <p:spPr>
          <a:xfrm>
            <a:off x="11312394" y="6086761"/>
            <a:ext cx="796242" cy="703584"/>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63BE">
              <a:lumMod val="40000"/>
              <a:lumOff val="60000"/>
              <a:alpha val="50000"/>
            </a:srgbClr>
          </a:solidFill>
          <a:ln w="1270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18" name="Freeform 17"/>
          <p:cNvSpPr/>
          <p:nvPr userDrawn="1"/>
        </p:nvSpPr>
        <p:spPr>
          <a:xfrm>
            <a:off x="11704816" y="5810674"/>
            <a:ext cx="239325" cy="21147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3A69">
              <a:alpha val="82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Freeform 25"/>
          <p:cNvSpPr/>
          <p:nvPr userDrawn="1"/>
        </p:nvSpPr>
        <p:spPr>
          <a:xfrm>
            <a:off x="10781010" y="6555131"/>
            <a:ext cx="296926" cy="262373"/>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AFAFAF">
              <a:alpha val="3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29"/>
          <p:cNvSpPr/>
          <p:nvPr userDrawn="1"/>
        </p:nvSpPr>
        <p:spPr>
          <a:xfrm>
            <a:off x="10993898" y="6168394"/>
            <a:ext cx="483719" cy="42742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cmpd="sng" algn="ctr">
            <a:solidFill>
              <a:srgbClr val="0063BE">
                <a:lumMod val="40000"/>
                <a:lumOff val="6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23" name="Title 1"/>
          <p:cNvSpPr>
            <a:spLocks noGrp="1"/>
          </p:cNvSpPr>
          <p:nvPr userDrawn="1">
            <p:ph type="title"/>
          </p:nvPr>
        </p:nvSpPr>
        <p:spPr>
          <a:xfrm>
            <a:off x="609441" y="304804"/>
            <a:ext cx="10969943" cy="751109"/>
          </a:xfrm>
          <a:prstGeom prst="rect">
            <a:avLst/>
          </a:prstGeom>
        </p:spPr>
        <p:txBody>
          <a:bodyPr vert="horz" lIns="91440" tIns="45720" rIns="91440" bIns="45720" rtlCol="0" anchor="b" anchorCtr="0">
            <a:noAutofit/>
          </a:bodyPr>
          <a:lstStyle>
            <a:lvl1pPr>
              <a:defRPr lang="en-US" dirty="0"/>
            </a:lvl1pPr>
          </a:lstStyle>
          <a:p>
            <a:pPr lvl="0"/>
            <a:r>
              <a:rPr lang="en-US" smtClean="0"/>
              <a:t>Click to edit Master title style</a:t>
            </a:r>
            <a:endParaRPr lang="en-US" dirty="0"/>
          </a:p>
        </p:txBody>
      </p:sp>
      <p:sp>
        <p:nvSpPr>
          <p:cNvPr id="24" name="Content Placeholder 2"/>
          <p:cNvSpPr>
            <a:spLocks noGrp="1"/>
          </p:cNvSpPr>
          <p:nvPr userDrawn="1">
            <p:ph idx="1"/>
          </p:nvPr>
        </p:nvSpPr>
        <p:spPr>
          <a:xfrm>
            <a:off x="609441" y="1268417"/>
            <a:ext cx="9992968" cy="4713287"/>
          </a:xfrm>
          <a:prstGeom prst="rect">
            <a:avLst/>
          </a:prstGeom>
        </p:spPr>
        <p:txBody>
          <a:bodyPr/>
          <a:lstStyle>
            <a:lvl1pPr marL="287343" indent="-287343">
              <a:buClr>
                <a:schemeClr val="accent4"/>
              </a:buClr>
              <a:buSzPct val="100000"/>
              <a:defRPr/>
            </a:lvl1pPr>
            <a:lvl2pPr marL="515946" indent="-228604">
              <a:buClr>
                <a:schemeClr val="accent4"/>
              </a:buClr>
              <a:buSzPct val="100000"/>
              <a:defRPr/>
            </a:lvl2pPr>
            <a:lvl3pPr>
              <a:buClr>
                <a:schemeClr val="accent4"/>
              </a:buClr>
              <a:buSzPct val="100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cxnSp>
        <p:nvCxnSpPr>
          <p:cNvPr id="31" name="Straight Connector 30"/>
          <p:cNvCxnSpPr/>
          <p:nvPr userDrawn="1"/>
        </p:nvCxnSpPr>
        <p:spPr>
          <a:xfrm>
            <a:off x="609441" y="1055909"/>
            <a:ext cx="10969943"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4" name="Freeform 33"/>
          <p:cNvSpPr/>
          <p:nvPr userDrawn="1"/>
        </p:nvSpPr>
        <p:spPr>
          <a:xfrm>
            <a:off x="11953949" y="5361593"/>
            <a:ext cx="237018" cy="325725"/>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195" h="559594">
                <a:moveTo>
                  <a:pt x="7142" y="0"/>
                </a:moveTo>
                <a:lnTo>
                  <a:pt x="216693" y="2381"/>
                </a:lnTo>
                <a:lnTo>
                  <a:pt x="311943" y="135731"/>
                </a:lnTo>
                <a:lnTo>
                  <a:pt x="404812" y="4762"/>
                </a:lnTo>
                <a:cubicBezTo>
                  <a:pt x="407193" y="180974"/>
                  <a:pt x="404814" y="378620"/>
                  <a:pt x="407195" y="554832"/>
                </a:cubicBezTo>
                <a:lnTo>
                  <a:pt x="321468" y="423862"/>
                </a:lnTo>
                <a:lnTo>
                  <a:pt x="216693" y="559594"/>
                </a:lnTo>
                <a:lnTo>
                  <a:pt x="0" y="559594"/>
                </a:lnTo>
                <a:lnTo>
                  <a:pt x="204788" y="285750"/>
                </a:lnTo>
                <a:lnTo>
                  <a:pt x="7142" y="0"/>
                </a:lnTo>
                <a:close/>
              </a:path>
            </a:pathLst>
          </a:custGeom>
          <a:solidFill>
            <a:schemeClr val="accent4">
              <a:alpha val="45000"/>
            </a:schemeClr>
          </a:solidFill>
          <a:ln w="1270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35" name="Freeform 34"/>
          <p:cNvSpPr/>
          <p:nvPr userDrawn="1"/>
        </p:nvSpPr>
        <p:spPr>
          <a:xfrm>
            <a:off x="11793661" y="1817345"/>
            <a:ext cx="408515" cy="557811"/>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 name="connsiteX0" fmla="*/ 7142 w 409820"/>
              <a:gd name="connsiteY0" fmla="*/ 0 h 559594"/>
              <a:gd name="connsiteX1" fmla="*/ 216693 w 409820"/>
              <a:gd name="connsiteY1" fmla="*/ 2381 h 559594"/>
              <a:gd name="connsiteX2" fmla="*/ 311943 w 409820"/>
              <a:gd name="connsiteY2" fmla="*/ 135731 h 559594"/>
              <a:gd name="connsiteX3" fmla="*/ 409311 w 409820"/>
              <a:gd name="connsiteY3" fmla="*/ 263 h 559594"/>
              <a:gd name="connsiteX4" fmla="*/ 407195 w 409820"/>
              <a:gd name="connsiteY4" fmla="*/ 554832 h 559594"/>
              <a:gd name="connsiteX5" fmla="*/ 321468 w 409820"/>
              <a:gd name="connsiteY5" fmla="*/ 423862 h 559594"/>
              <a:gd name="connsiteX6" fmla="*/ 216693 w 409820"/>
              <a:gd name="connsiteY6" fmla="*/ 559594 h 559594"/>
              <a:gd name="connsiteX7" fmla="*/ 0 w 409820"/>
              <a:gd name="connsiteY7" fmla="*/ 559594 h 559594"/>
              <a:gd name="connsiteX8" fmla="*/ 204788 w 409820"/>
              <a:gd name="connsiteY8" fmla="*/ 285750 h 559594"/>
              <a:gd name="connsiteX9" fmla="*/ 7142 w 409820"/>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20" h="559594">
                <a:moveTo>
                  <a:pt x="7142" y="0"/>
                </a:moveTo>
                <a:lnTo>
                  <a:pt x="216693" y="2381"/>
                </a:lnTo>
                <a:lnTo>
                  <a:pt x="311943" y="135731"/>
                </a:lnTo>
                <a:lnTo>
                  <a:pt x="409311" y="263"/>
                </a:lnTo>
                <a:cubicBezTo>
                  <a:pt x="411692" y="176475"/>
                  <a:pt x="404814" y="378620"/>
                  <a:pt x="407195" y="554832"/>
                </a:cubicBezTo>
                <a:lnTo>
                  <a:pt x="321468" y="423862"/>
                </a:lnTo>
                <a:lnTo>
                  <a:pt x="216693" y="559594"/>
                </a:lnTo>
                <a:lnTo>
                  <a:pt x="0" y="559594"/>
                </a:lnTo>
                <a:lnTo>
                  <a:pt x="204788" y="285750"/>
                </a:lnTo>
                <a:lnTo>
                  <a:pt x="7142" y="0"/>
                </a:lnTo>
                <a:close/>
              </a:path>
            </a:pathLst>
          </a:custGeom>
          <a:solidFill>
            <a:srgbClr val="0063BE">
              <a:lumMod val="40000"/>
              <a:lumOff val="60000"/>
              <a:alpha val="27000"/>
            </a:srgbClr>
          </a:solidFill>
          <a:ln w="1270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36" name="Freeform 35"/>
          <p:cNvSpPr/>
          <p:nvPr userDrawn="1"/>
        </p:nvSpPr>
        <p:spPr>
          <a:xfrm>
            <a:off x="10770084" y="4286175"/>
            <a:ext cx="696607" cy="615543"/>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a:solidFill>
              <a:schemeClr val="accent4">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rgbClr val="FFFFFF"/>
              </a:solidFill>
            </a:endParaRPr>
          </a:p>
        </p:txBody>
      </p:sp>
      <p:sp>
        <p:nvSpPr>
          <p:cNvPr id="37" name="Freeform 36"/>
          <p:cNvSpPr/>
          <p:nvPr userDrawn="1"/>
        </p:nvSpPr>
        <p:spPr>
          <a:xfrm>
            <a:off x="11336666" y="4830102"/>
            <a:ext cx="456995" cy="40381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AFAFAF">
              <a:alpha val="35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Freeform 37"/>
          <p:cNvSpPr/>
          <p:nvPr userDrawn="1"/>
        </p:nvSpPr>
        <p:spPr>
          <a:xfrm>
            <a:off x="11050428" y="5469967"/>
            <a:ext cx="368999" cy="326059"/>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0063BE">
              <a:lumMod val="40000"/>
              <a:lumOff val="60000"/>
              <a:alpha val="32000"/>
            </a:srgbClr>
          </a:solidFill>
          <a:ln w="1270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40" name="Freeform 39"/>
          <p:cNvSpPr/>
          <p:nvPr userDrawn="1"/>
        </p:nvSpPr>
        <p:spPr>
          <a:xfrm>
            <a:off x="11579225" y="3805651"/>
            <a:ext cx="622951" cy="850615"/>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 name="connsiteX0" fmla="*/ 7142 w 409820"/>
              <a:gd name="connsiteY0" fmla="*/ 0 h 559594"/>
              <a:gd name="connsiteX1" fmla="*/ 216693 w 409820"/>
              <a:gd name="connsiteY1" fmla="*/ 2381 h 559594"/>
              <a:gd name="connsiteX2" fmla="*/ 311943 w 409820"/>
              <a:gd name="connsiteY2" fmla="*/ 135731 h 559594"/>
              <a:gd name="connsiteX3" fmla="*/ 409311 w 409820"/>
              <a:gd name="connsiteY3" fmla="*/ 263 h 559594"/>
              <a:gd name="connsiteX4" fmla="*/ 407195 w 409820"/>
              <a:gd name="connsiteY4" fmla="*/ 554832 h 559594"/>
              <a:gd name="connsiteX5" fmla="*/ 321468 w 409820"/>
              <a:gd name="connsiteY5" fmla="*/ 423862 h 559594"/>
              <a:gd name="connsiteX6" fmla="*/ 216693 w 409820"/>
              <a:gd name="connsiteY6" fmla="*/ 559594 h 559594"/>
              <a:gd name="connsiteX7" fmla="*/ 0 w 409820"/>
              <a:gd name="connsiteY7" fmla="*/ 559594 h 559594"/>
              <a:gd name="connsiteX8" fmla="*/ 204788 w 409820"/>
              <a:gd name="connsiteY8" fmla="*/ 285750 h 559594"/>
              <a:gd name="connsiteX9" fmla="*/ 7142 w 409820"/>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20" h="559594">
                <a:moveTo>
                  <a:pt x="7142" y="0"/>
                </a:moveTo>
                <a:lnTo>
                  <a:pt x="216693" y="2381"/>
                </a:lnTo>
                <a:lnTo>
                  <a:pt x="311943" y="135731"/>
                </a:lnTo>
                <a:lnTo>
                  <a:pt x="409311" y="263"/>
                </a:lnTo>
                <a:cubicBezTo>
                  <a:pt x="411692" y="176475"/>
                  <a:pt x="404814" y="378620"/>
                  <a:pt x="407195" y="554832"/>
                </a:cubicBezTo>
                <a:lnTo>
                  <a:pt x="321468" y="423862"/>
                </a:lnTo>
                <a:lnTo>
                  <a:pt x="216693" y="559594"/>
                </a:lnTo>
                <a:lnTo>
                  <a:pt x="0" y="559594"/>
                </a:lnTo>
                <a:lnTo>
                  <a:pt x="204788" y="285750"/>
                </a:lnTo>
                <a:lnTo>
                  <a:pt x="7142" y="0"/>
                </a:lnTo>
                <a:close/>
              </a:path>
            </a:pathLst>
          </a:custGeom>
          <a:solidFill>
            <a:srgbClr val="0063BE">
              <a:lumMod val="40000"/>
              <a:lumOff val="60000"/>
              <a:alpha val="27000"/>
            </a:srgbClr>
          </a:solidFill>
          <a:ln w="1270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41" name="Freeform 40"/>
          <p:cNvSpPr/>
          <p:nvPr userDrawn="1"/>
        </p:nvSpPr>
        <p:spPr>
          <a:xfrm>
            <a:off x="11953949" y="3216367"/>
            <a:ext cx="237018" cy="325725"/>
          </a:xfrm>
          <a:custGeom>
            <a:avLst/>
            <a:gdLst>
              <a:gd name="connsiteX0" fmla="*/ 0 w 402432"/>
              <a:gd name="connsiteY0" fmla="*/ 0 h 561975"/>
              <a:gd name="connsiteX1" fmla="*/ 209550 w 402432"/>
              <a:gd name="connsiteY1" fmla="*/ 2381 h 561975"/>
              <a:gd name="connsiteX2" fmla="*/ 304800 w 402432"/>
              <a:gd name="connsiteY2" fmla="*/ 138112 h 561975"/>
              <a:gd name="connsiteX3" fmla="*/ 395288 w 402432"/>
              <a:gd name="connsiteY3" fmla="*/ 9525 h 561975"/>
              <a:gd name="connsiteX4" fmla="*/ 402432 w 402432"/>
              <a:gd name="connsiteY4" fmla="*/ 538162 h 561975"/>
              <a:gd name="connsiteX5" fmla="*/ 319088 w 402432"/>
              <a:gd name="connsiteY5" fmla="*/ 421481 h 561975"/>
              <a:gd name="connsiteX6" fmla="*/ 209550 w 402432"/>
              <a:gd name="connsiteY6" fmla="*/ 561975 h 561975"/>
              <a:gd name="connsiteX7" fmla="*/ 2382 w 402432"/>
              <a:gd name="connsiteY7" fmla="*/ 561975 h 561975"/>
              <a:gd name="connsiteX8" fmla="*/ 202407 w 402432"/>
              <a:gd name="connsiteY8" fmla="*/ 290512 h 561975"/>
              <a:gd name="connsiteX9" fmla="*/ 0 w 402432"/>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6231 w 409575"/>
              <a:gd name="connsiteY5" fmla="*/ 421481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09575"/>
              <a:gd name="connsiteY0" fmla="*/ 0 h 561975"/>
              <a:gd name="connsiteX1" fmla="*/ 216693 w 409575"/>
              <a:gd name="connsiteY1" fmla="*/ 2381 h 561975"/>
              <a:gd name="connsiteX2" fmla="*/ 311943 w 409575"/>
              <a:gd name="connsiteY2" fmla="*/ 138112 h 561975"/>
              <a:gd name="connsiteX3" fmla="*/ 402431 w 409575"/>
              <a:gd name="connsiteY3" fmla="*/ 9525 h 561975"/>
              <a:gd name="connsiteX4" fmla="*/ 409575 w 409575"/>
              <a:gd name="connsiteY4" fmla="*/ 538162 h 561975"/>
              <a:gd name="connsiteX5" fmla="*/ 323849 w 409575"/>
              <a:gd name="connsiteY5" fmla="*/ 416718 h 561975"/>
              <a:gd name="connsiteX6" fmla="*/ 216693 w 409575"/>
              <a:gd name="connsiteY6" fmla="*/ 561975 h 561975"/>
              <a:gd name="connsiteX7" fmla="*/ 0 w 409575"/>
              <a:gd name="connsiteY7" fmla="*/ 561975 h 561975"/>
              <a:gd name="connsiteX8" fmla="*/ 209550 w 409575"/>
              <a:gd name="connsiteY8" fmla="*/ 290512 h 561975"/>
              <a:gd name="connsiteX9" fmla="*/ 7143 w 409575"/>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2431 w 414338"/>
              <a:gd name="connsiteY3" fmla="*/ 9525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3849 w 414338"/>
              <a:gd name="connsiteY5" fmla="*/ 416718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7143 w 414338"/>
              <a:gd name="connsiteY0" fmla="*/ 0 h 561975"/>
              <a:gd name="connsiteX1" fmla="*/ 216693 w 414338"/>
              <a:gd name="connsiteY1" fmla="*/ 2381 h 561975"/>
              <a:gd name="connsiteX2" fmla="*/ 311943 w 414338"/>
              <a:gd name="connsiteY2" fmla="*/ 138112 h 561975"/>
              <a:gd name="connsiteX3" fmla="*/ 404812 w 414338"/>
              <a:gd name="connsiteY3" fmla="*/ 7143 h 561975"/>
              <a:gd name="connsiteX4" fmla="*/ 414338 w 414338"/>
              <a:gd name="connsiteY4" fmla="*/ 557212 h 561975"/>
              <a:gd name="connsiteX5" fmla="*/ 321468 w 414338"/>
              <a:gd name="connsiteY5" fmla="*/ 426243 h 561975"/>
              <a:gd name="connsiteX6" fmla="*/ 216693 w 414338"/>
              <a:gd name="connsiteY6" fmla="*/ 561975 h 561975"/>
              <a:gd name="connsiteX7" fmla="*/ 0 w 414338"/>
              <a:gd name="connsiteY7" fmla="*/ 561975 h 561975"/>
              <a:gd name="connsiteX8" fmla="*/ 209550 w 414338"/>
              <a:gd name="connsiteY8" fmla="*/ 290512 h 561975"/>
              <a:gd name="connsiteX9" fmla="*/ 7143 w 414338"/>
              <a:gd name="connsiteY9" fmla="*/ 0 h 561975"/>
              <a:gd name="connsiteX0" fmla="*/ 9524 w 414338"/>
              <a:gd name="connsiteY0" fmla="*/ 2381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9524 w 414338"/>
              <a:gd name="connsiteY9" fmla="*/ 2381 h 559594"/>
              <a:gd name="connsiteX0" fmla="*/ 7142 w 414338"/>
              <a:gd name="connsiteY0" fmla="*/ 0 h 559594"/>
              <a:gd name="connsiteX1" fmla="*/ 216693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1930 w 414338"/>
              <a:gd name="connsiteY1" fmla="*/ 0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9550 w 414338"/>
              <a:gd name="connsiteY8" fmla="*/ 288131 h 559594"/>
              <a:gd name="connsiteX9" fmla="*/ 7142 w 414338"/>
              <a:gd name="connsiteY9" fmla="*/ 0 h 559594"/>
              <a:gd name="connsiteX0" fmla="*/ 7142 w 414338"/>
              <a:gd name="connsiteY0" fmla="*/ 0 h 559594"/>
              <a:gd name="connsiteX1" fmla="*/ 216693 w 414338"/>
              <a:gd name="connsiteY1" fmla="*/ 2381 h 559594"/>
              <a:gd name="connsiteX2" fmla="*/ 311943 w 414338"/>
              <a:gd name="connsiteY2" fmla="*/ 135731 h 559594"/>
              <a:gd name="connsiteX3" fmla="*/ 404812 w 414338"/>
              <a:gd name="connsiteY3" fmla="*/ 4762 h 559594"/>
              <a:gd name="connsiteX4" fmla="*/ 414338 w 414338"/>
              <a:gd name="connsiteY4" fmla="*/ 554831 h 559594"/>
              <a:gd name="connsiteX5" fmla="*/ 321468 w 414338"/>
              <a:gd name="connsiteY5" fmla="*/ 423862 h 559594"/>
              <a:gd name="connsiteX6" fmla="*/ 216693 w 414338"/>
              <a:gd name="connsiteY6" fmla="*/ 559594 h 559594"/>
              <a:gd name="connsiteX7" fmla="*/ 0 w 414338"/>
              <a:gd name="connsiteY7" fmla="*/ 559594 h 559594"/>
              <a:gd name="connsiteX8" fmla="*/ 204788 w 414338"/>
              <a:gd name="connsiteY8" fmla="*/ 285750 h 559594"/>
              <a:gd name="connsiteX9" fmla="*/ 7142 w 414338"/>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7213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9576"/>
              <a:gd name="connsiteY0" fmla="*/ 0 h 559594"/>
              <a:gd name="connsiteX1" fmla="*/ 216693 w 409576"/>
              <a:gd name="connsiteY1" fmla="*/ 2381 h 559594"/>
              <a:gd name="connsiteX2" fmla="*/ 311943 w 409576"/>
              <a:gd name="connsiteY2" fmla="*/ 135731 h 559594"/>
              <a:gd name="connsiteX3" fmla="*/ 404812 w 409576"/>
              <a:gd name="connsiteY3" fmla="*/ 4762 h 559594"/>
              <a:gd name="connsiteX4" fmla="*/ 409576 w 409576"/>
              <a:gd name="connsiteY4" fmla="*/ 554832 h 559594"/>
              <a:gd name="connsiteX5" fmla="*/ 321468 w 409576"/>
              <a:gd name="connsiteY5" fmla="*/ 423862 h 559594"/>
              <a:gd name="connsiteX6" fmla="*/ 216693 w 409576"/>
              <a:gd name="connsiteY6" fmla="*/ 559594 h 559594"/>
              <a:gd name="connsiteX7" fmla="*/ 0 w 409576"/>
              <a:gd name="connsiteY7" fmla="*/ 559594 h 559594"/>
              <a:gd name="connsiteX8" fmla="*/ 204788 w 409576"/>
              <a:gd name="connsiteY8" fmla="*/ 285750 h 559594"/>
              <a:gd name="connsiteX9" fmla="*/ 7142 w 409576"/>
              <a:gd name="connsiteY9" fmla="*/ 0 h 559594"/>
              <a:gd name="connsiteX0" fmla="*/ 7142 w 407195"/>
              <a:gd name="connsiteY0" fmla="*/ 0 h 559594"/>
              <a:gd name="connsiteX1" fmla="*/ 216693 w 407195"/>
              <a:gd name="connsiteY1" fmla="*/ 2381 h 559594"/>
              <a:gd name="connsiteX2" fmla="*/ 311943 w 407195"/>
              <a:gd name="connsiteY2" fmla="*/ 135731 h 559594"/>
              <a:gd name="connsiteX3" fmla="*/ 404812 w 407195"/>
              <a:gd name="connsiteY3" fmla="*/ 4762 h 559594"/>
              <a:gd name="connsiteX4" fmla="*/ 407195 w 407195"/>
              <a:gd name="connsiteY4" fmla="*/ 554832 h 559594"/>
              <a:gd name="connsiteX5" fmla="*/ 321468 w 407195"/>
              <a:gd name="connsiteY5" fmla="*/ 423862 h 559594"/>
              <a:gd name="connsiteX6" fmla="*/ 216693 w 407195"/>
              <a:gd name="connsiteY6" fmla="*/ 559594 h 559594"/>
              <a:gd name="connsiteX7" fmla="*/ 0 w 407195"/>
              <a:gd name="connsiteY7" fmla="*/ 559594 h 559594"/>
              <a:gd name="connsiteX8" fmla="*/ 204788 w 407195"/>
              <a:gd name="connsiteY8" fmla="*/ 285750 h 559594"/>
              <a:gd name="connsiteX9" fmla="*/ 7142 w 407195"/>
              <a:gd name="connsiteY9"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195" h="559594">
                <a:moveTo>
                  <a:pt x="7142" y="0"/>
                </a:moveTo>
                <a:lnTo>
                  <a:pt x="216693" y="2381"/>
                </a:lnTo>
                <a:lnTo>
                  <a:pt x="311943" y="135731"/>
                </a:lnTo>
                <a:lnTo>
                  <a:pt x="404812" y="4762"/>
                </a:lnTo>
                <a:cubicBezTo>
                  <a:pt x="407193" y="180974"/>
                  <a:pt x="404814" y="378620"/>
                  <a:pt x="407195" y="554832"/>
                </a:cubicBezTo>
                <a:lnTo>
                  <a:pt x="321468" y="423862"/>
                </a:lnTo>
                <a:lnTo>
                  <a:pt x="216693" y="559594"/>
                </a:lnTo>
                <a:lnTo>
                  <a:pt x="0" y="559594"/>
                </a:lnTo>
                <a:lnTo>
                  <a:pt x="204788" y="285750"/>
                </a:lnTo>
                <a:lnTo>
                  <a:pt x="7142" y="0"/>
                </a:lnTo>
                <a:close/>
              </a:path>
            </a:pathLst>
          </a:custGeom>
          <a:solidFill>
            <a:schemeClr val="accent4">
              <a:alpha val="45000"/>
            </a:schemeClr>
          </a:solidFill>
          <a:ln w="1270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42" name="Freeform 41"/>
          <p:cNvSpPr/>
          <p:nvPr userDrawn="1"/>
        </p:nvSpPr>
        <p:spPr>
          <a:xfrm>
            <a:off x="11704816" y="2497080"/>
            <a:ext cx="239325" cy="21147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chemeClr val="accent4">
              <a:alpha val="82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Freeform 43"/>
          <p:cNvSpPr/>
          <p:nvPr userDrawn="1"/>
        </p:nvSpPr>
        <p:spPr>
          <a:xfrm>
            <a:off x="11579225" y="3050849"/>
            <a:ext cx="382111" cy="337645"/>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noFill/>
          <a:ln w="6350" cap="sq" cmpd="sng" algn="ctr">
            <a:solidFill>
              <a:srgbClr val="0063BE">
                <a:lumMod val="40000"/>
                <a:lumOff val="6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srgbClr val="FFFFFF"/>
              </a:solidFill>
              <a:effectLst/>
              <a:uLnTx/>
              <a:uFillTx/>
              <a:latin typeface="Arial"/>
            </a:endParaRPr>
          </a:p>
        </p:txBody>
      </p:sp>
      <p:sp>
        <p:nvSpPr>
          <p:cNvPr id="45" name="Freeform 44"/>
          <p:cNvSpPr/>
          <p:nvPr userDrawn="1"/>
        </p:nvSpPr>
        <p:spPr>
          <a:xfrm>
            <a:off x="11303206" y="1479698"/>
            <a:ext cx="326970" cy="288921"/>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AFAFAF">
              <a:alpha val="21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Freeform 45"/>
          <p:cNvSpPr/>
          <p:nvPr userDrawn="1"/>
        </p:nvSpPr>
        <p:spPr>
          <a:xfrm>
            <a:off x="11204294" y="3213060"/>
            <a:ext cx="589367" cy="520783"/>
          </a:xfrm>
          <a:custGeom>
            <a:avLst/>
            <a:gdLst>
              <a:gd name="connsiteX0" fmla="*/ 2381 w 1233487"/>
              <a:gd name="connsiteY0" fmla="*/ 0 h 1090612"/>
              <a:gd name="connsiteX1" fmla="*/ 421481 w 1233487"/>
              <a:gd name="connsiteY1" fmla="*/ 0 h 1090612"/>
              <a:gd name="connsiteX2" fmla="*/ 616743 w 1233487"/>
              <a:gd name="connsiteY2" fmla="*/ 266700 h 1090612"/>
              <a:gd name="connsiteX3" fmla="*/ 812006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2245 w 1233487"/>
              <a:gd name="connsiteY6" fmla="*/ 1082609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90612"/>
              <a:gd name="connsiteX1" fmla="*/ 421481 w 1233487"/>
              <a:gd name="connsiteY1" fmla="*/ 0 h 1090612"/>
              <a:gd name="connsiteX2" fmla="*/ 616743 w 1233487"/>
              <a:gd name="connsiteY2" fmla="*/ 266700 h 1090612"/>
              <a:gd name="connsiteX3" fmla="*/ 804862 w 1233487"/>
              <a:gd name="connsiteY3" fmla="*/ 2381 h 1090612"/>
              <a:gd name="connsiteX4" fmla="*/ 1233487 w 1233487"/>
              <a:gd name="connsiteY4" fmla="*/ 0 h 1090612"/>
              <a:gd name="connsiteX5" fmla="*/ 823912 w 1233487"/>
              <a:gd name="connsiteY5" fmla="*/ 540543 h 1090612"/>
              <a:gd name="connsiteX6" fmla="*/ 1228725 w 1233487"/>
              <a:gd name="connsiteY6" fmla="*/ 1085850 h 1090612"/>
              <a:gd name="connsiteX7" fmla="*/ 814387 w 1233487"/>
              <a:gd name="connsiteY7" fmla="*/ 1090612 h 1090612"/>
              <a:gd name="connsiteX8" fmla="*/ 614362 w 1233487"/>
              <a:gd name="connsiteY8" fmla="*/ 812006 h 1090612"/>
              <a:gd name="connsiteX9" fmla="*/ 414337 w 1233487"/>
              <a:gd name="connsiteY9" fmla="*/ 1088231 h 1090612"/>
              <a:gd name="connsiteX10" fmla="*/ 0 w 1233487"/>
              <a:gd name="connsiteY10" fmla="*/ 1088231 h 1090612"/>
              <a:gd name="connsiteX11" fmla="*/ 407193 w 1233487"/>
              <a:gd name="connsiteY11" fmla="*/ 547687 h 1090612"/>
              <a:gd name="connsiteX12" fmla="*/ 2381 w 1233487"/>
              <a:gd name="connsiteY12" fmla="*/ 0 h 1090612"/>
              <a:gd name="connsiteX0" fmla="*/ 2381 w 1233487"/>
              <a:gd name="connsiteY0" fmla="*/ 0 h 1088231"/>
              <a:gd name="connsiteX1" fmla="*/ 421481 w 1233487"/>
              <a:gd name="connsiteY1" fmla="*/ 0 h 1088231"/>
              <a:gd name="connsiteX2" fmla="*/ 616743 w 1233487"/>
              <a:gd name="connsiteY2" fmla="*/ 266700 h 1088231"/>
              <a:gd name="connsiteX3" fmla="*/ 804862 w 1233487"/>
              <a:gd name="connsiteY3" fmla="*/ 2381 h 1088231"/>
              <a:gd name="connsiteX4" fmla="*/ 1233487 w 1233487"/>
              <a:gd name="connsiteY4" fmla="*/ 0 h 1088231"/>
              <a:gd name="connsiteX5" fmla="*/ 823912 w 1233487"/>
              <a:gd name="connsiteY5" fmla="*/ 540543 h 1088231"/>
              <a:gd name="connsiteX6" fmla="*/ 1228725 w 1233487"/>
              <a:gd name="connsiteY6" fmla="*/ 1085850 h 1088231"/>
              <a:gd name="connsiteX7" fmla="*/ 814388 w 1233487"/>
              <a:gd name="connsiteY7" fmla="*/ 1087373 h 1088231"/>
              <a:gd name="connsiteX8" fmla="*/ 614362 w 1233487"/>
              <a:gd name="connsiteY8" fmla="*/ 812006 h 1088231"/>
              <a:gd name="connsiteX9" fmla="*/ 414337 w 1233487"/>
              <a:gd name="connsiteY9" fmla="*/ 1088231 h 1088231"/>
              <a:gd name="connsiteX10" fmla="*/ 0 w 1233487"/>
              <a:gd name="connsiteY10" fmla="*/ 1088231 h 1088231"/>
              <a:gd name="connsiteX11" fmla="*/ 407193 w 1233487"/>
              <a:gd name="connsiteY11" fmla="*/ 547687 h 1088231"/>
              <a:gd name="connsiteX12" fmla="*/ 2381 w 1233487"/>
              <a:gd name="connsiteY12" fmla="*/ 0 h 1088231"/>
              <a:gd name="connsiteX0" fmla="*/ 2381 w 1233487"/>
              <a:gd name="connsiteY0" fmla="*/ 0 h 1089090"/>
              <a:gd name="connsiteX1" fmla="*/ 421481 w 1233487"/>
              <a:gd name="connsiteY1" fmla="*/ 0 h 1089090"/>
              <a:gd name="connsiteX2" fmla="*/ 616743 w 1233487"/>
              <a:gd name="connsiteY2" fmla="*/ 266700 h 1089090"/>
              <a:gd name="connsiteX3" fmla="*/ 804862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0 h 1089090"/>
              <a:gd name="connsiteX1" fmla="*/ 421481 w 1233487"/>
              <a:gd name="connsiteY1" fmla="*/ 0 h 1089090"/>
              <a:gd name="connsiteX2" fmla="*/ 616743 w 1233487"/>
              <a:gd name="connsiteY2" fmla="*/ 266700 h 1089090"/>
              <a:gd name="connsiteX3" fmla="*/ 804863 w 1233487"/>
              <a:gd name="connsiteY3" fmla="*/ 2381 h 1089090"/>
              <a:gd name="connsiteX4" fmla="*/ 1233487 w 1233487"/>
              <a:gd name="connsiteY4" fmla="*/ 0 h 1089090"/>
              <a:gd name="connsiteX5" fmla="*/ 823912 w 1233487"/>
              <a:gd name="connsiteY5" fmla="*/ 540543 h 1089090"/>
              <a:gd name="connsiteX6" fmla="*/ 1225486 w 1233487"/>
              <a:gd name="connsiteY6" fmla="*/ 1089090 h 1089090"/>
              <a:gd name="connsiteX7" fmla="*/ 814388 w 1233487"/>
              <a:gd name="connsiteY7" fmla="*/ 1087373 h 1089090"/>
              <a:gd name="connsiteX8" fmla="*/ 614362 w 1233487"/>
              <a:gd name="connsiteY8" fmla="*/ 812006 h 1089090"/>
              <a:gd name="connsiteX9" fmla="*/ 414337 w 1233487"/>
              <a:gd name="connsiteY9" fmla="*/ 1088231 h 1089090"/>
              <a:gd name="connsiteX10" fmla="*/ 0 w 1233487"/>
              <a:gd name="connsiteY10" fmla="*/ 1088231 h 1089090"/>
              <a:gd name="connsiteX11" fmla="*/ 407193 w 1233487"/>
              <a:gd name="connsiteY11" fmla="*/ 547687 h 1089090"/>
              <a:gd name="connsiteX12" fmla="*/ 2381 w 1233487"/>
              <a:gd name="connsiteY12" fmla="*/ 0 h 1089090"/>
              <a:gd name="connsiteX0" fmla="*/ 2381 w 1233487"/>
              <a:gd name="connsiteY0" fmla="*/ 859 h 1089949"/>
              <a:gd name="connsiteX1" fmla="*/ 421481 w 1233487"/>
              <a:gd name="connsiteY1" fmla="*/ 859 h 1089949"/>
              <a:gd name="connsiteX2" fmla="*/ 616743 w 1233487"/>
              <a:gd name="connsiteY2" fmla="*/ 267559 h 1089949"/>
              <a:gd name="connsiteX3" fmla="*/ 804863 w 1233487"/>
              <a:gd name="connsiteY3" fmla="*/ 0 h 1089949"/>
              <a:gd name="connsiteX4" fmla="*/ 1233487 w 1233487"/>
              <a:gd name="connsiteY4" fmla="*/ 859 h 1089949"/>
              <a:gd name="connsiteX5" fmla="*/ 823912 w 1233487"/>
              <a:gd name="connsiteY5" fmla="*/ 541402 h 1089949"/>
              <a:gd name="connsiteX6" fmla="*/ 1225486 w 1233487"/>
              <a:gd name="connsiteY6" fmla="*/ 1089949 h 1089949"/>
              <a:gd name="connsiteX7" fmla="*/ 814388 w 1233487"/>
              <a:gd name="connsiteY7" fmla="*/ 1088232 h 1089949"/>
              <a:gd name="connsiteX8" fmla="*/ 614362 w 1233487"/>
              <a:gd name="connsiteY8" fmla="*/ 812865 h 1089949"/>
              <a:gd name="connsiteX9" fmla="*/ 414337 w 1233487"/>
              <a:gd name="connsiteY9" fmla="*/ 1089090 h 1089949"/>
              <a:gd name="connsiteX10" fmla="*/ 0 w 1233487"/>
              <a:gd name="connsiteY10" fmla="*/ 1089090 h 1089949"/>
              <a:gd name="connsiteX11" fmla="*/ 407193 w 1233487"/>
              <a:gd name="connsiteY11" fmla="*/ 548546 h 1089949"/>
              <a:gd name="connsiteX12" fmla="*/ 2381 w 1233487"/>
              <a:gd name="connsiteY12" fmla="*/ 859 h 10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487" h="1089949">
                <a:moveTo>
                  <a:pt x="2381" y="859"/>
                </a:moveTo>
                <a:lnTo>
                  <a:pt x="421481" y="859"/>
                </a:lnTo>
                <a:lnTo>
                  <a:pt x="616743" y="267559"/>
                </a:lnTo>
                <a:lnTo>
                  <a:pt x="804863" y="0"/>
                </a:lnTo>
                <a:lnTo>
                  <a:pt x="1233487" y="859"/>
                </a:lnTo>
                <a:lnTo>
                  <a:pt x="823912" y="541402"/>
                </a:lnTo>
                <a:lnTo>
                  <a:pt x="1225486" y="1089949"/>
                </a:lnTo>
                <a:lnTo>
                  <a:pt x="814388" y="1088232"/>
                </a:lnTo>
                <a:lnTo>
                  <a:pt x="614362" y="812865"/>
                </a:lnTo>
                <a:lnTo>
                  <a:pt x="414337" y="1089090"/>
                </a:lnTo>
                <a:lnTo>
                  <a:pt x="0" y="1089090"/>
                </a:lnTo>
                <a:lnTo>
                  <a:pt x="407193" y="548546"/>
                </a:lnTo>
                <a:lnTo>
                  <a:pt x="2381" y="859"/>
                </a:lnTo>
                <a:close/>
              </a:path>
            </a:pathLst>
          </a:custGeom>
          <a:solidFill>
            <a:srgbClr val="AFAFAF">
              <a:alpha val="21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Slide Number Placeholder 4"/>
          <p:cNvSpPr txBox="1">
            <a:spLocks/>
          </p:cNvSpPr>
          <p:nvPr userDrawn="1"/>
        </p:nvSpPr>
        <p:spPr bwMode="auto">
          <a:xfrm>
            <a:off x="329100" y="6503141"/>
            <a:ext cx="719707" cy="276999"/>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lang="en-US" sz="1200" smtClean="0">
                <a:solidFill>
                  <a:schemeClr val="tx2"/>
                </a:solidFill>
              </a:rPr>
              <a:pPr/>
              <a:t>‹#›</a:t>
            </a:fld>
            <a:endParaRPr lang="en-US" sz="1200" dirty="0">
              <a:solidFill>
                <a:schemeClr val="tx2"/>
              </a:solidFill>
            </a:endParaRPr>
          </a:p>
        </p:txBody>
      </p:sp>
      <p:sp>
        <p:nvSpPr>
          <p:cNvPr id="32" name="TextBox 31"/>
          <p:cNvSpPr txBox="1"/>
          <p:nvPr userDrawn="1"/>
        </p:nvSpPr>
        <p:spPr>
          <a:xfrm>
            <a:off x="5725878" y="6452843"/>
            <a:ext cx="2613216" cy="307777"/>
          </a:xfrm>
          <a:prstGeom prst="rect">
            <a:avLst/>
          </a:prstGeom>
          <a:noFill/>
        </p:spPr>
        <p:txBody>
          <a:bodyPr wrap="none" anchor="b">
            <a:spAutoFit/>
          </a:bodyPr>
          <a:lstStyle/>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Information Security Level 1 – Confidential</a:t>
            </a:r>
          </a:p>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 2016 – Proprietary and Confidential Information of Amdocs</a:t>
            </a:r>
            <a:endParaRPr lang="en-US" sz="700" kern="1200" dirty="0">
              <a:solidFill>
                <a:schemeClr val="tx2"/>
              </a:solidFill>
              <a:latin typeface="Arial" pitchFamily="34" charset="0"/>
              <a:ea typeface="+mn-ea"/>
              <a:cs typeface="Arial" pitchFamily="34" charset="0"/>
            </a:endParaRPr>
          </a:p>
        </p:txBody>
      </p:sp>
      <p:pic>
        <p:nvPicPr>
          <p:cNvPr id="28" name="Picture 27"/>
          <p:cNvPicPr>
            <a:picLocks noChangeAspect="1"/>
          </p:cNvPicPr>
          <p:nvPr userDrawn="1"/>
        </p:nvPicPr>
        <p:blipFill>
          <a:blip r:embed="rId2"/>
          <a:stretch>
            <a:fillRect/>
          </a:stretch>
        </p:blipFill>
        <p:spPr>
          <a:xfrm>
            <a:off x="1139955" y="6382434"/>
            <a:ext cx="3022601" cy="320040"/>
          </a:xfrm>
          <a:prstGeom prst="rect">
            <a:avLst/>
          </a:prstGeom>
        </p:spPr>
      </p:pic>
    </p:spTree>
    <p:extLst>
      <p:ext uri="{BB962C8B-B14F-4D97-AF65-F5344CB8AC3E}">
        <p14:creationId xmlns:p14="http://schemas.microsoft.com/office/powerpoint/2010/main" val="348582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8009" y="304805"/>
            <a:ext cx="10971375" cy="751109"/>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8" name="Text Placeholder 2"/>
          <p:cNvSpPr>
            <a:spLocks noGrp="1"/>
          </p:cNvSpPr>
          <p:nvPr>
            <p:ph type="body" idx="1"/>
          </p:nvPr>
        </p:nvSpPr>
        <p:spPr>
          <a:xfrm>
            <a:off x="608013" y="1268413"/>
            <a:ext cx="10971373" cy="471328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Slide Number Placeholder 4"/>
          <p:cNvSpPr txBox="1">
            <a:spLocks/>
          </p:cNvSpPr>
          <p:nvPr userDrawn="1"/>
        </p:nvSpPr>
        <p:spPr bwMode="auto">
          <a:xfrm>
            <a:off x="329100" y="6503141"/>
            <a:ext cx="719707" cy="276999"/>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lang="en-US" sz="1200" smtClean="0">
                <a:solidFill>
                  <a:schemeClr val="tx2"/>
                </a:solidFill>
              </a:rPr>
              <a:pPr/>
              <a:t>‹#›</a:t>
            </a:fld>
            <a:endParaRPr lang="en-US" sz="1200" dirty="0">
              <a:solidFill>
                <a:schemeClr val="tx2"/>
              </a:solidFill>
            </a:endParaRPr>
          </a:p>
        </p:txBody>
      </p:sp>
      <p:sp>
        <p:nvSpPr>
          <p:cNvPr id="11" name="TextBox 10"/>
          <p:cNvSpPr txBox="1"/>
          <p:nvPr userDrawn="1"/>
        </p:nvSpPr>
        <p:spPr>
          <a:xfrm>
            <a:off x="5725878" y="6452843"/>
            <a:ext cx="2613216" cy="307777"/>
          </a:xfrm>
          <a:prstGeom prst="rect">
            <a:avLst/>
          </a:prstGeom>
          <a:noFill/>
        </p:spPr>
        <p:txBody>
          <a:bodyPr wrap="none" anchor="b">
            <a:spAutoFit/>
          </a:bodyPr>
          <a:lstStyle/>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Information Security Level 1 – Confidential</a:t>
            </a:r>
          </a:p>
          <a:p>
            <a:pPr marL="0" algn="l" defTabSz="914378" rtl="0" eaLnBrk="1" fontAlgn="auto" latinLnBrk="0" hangingPunct="1">
              <a:spcBef>
                <a:spcPts val="0"/>
              </a:spcBef>
              <a:spcAft>
                <a:spcPts val="0"/>
              </a:spcAft>
              <a:tabLst>
                <a:tab pos="2577643" algn="l"/>
              </a:tabLst>
              <a:defRPr/>
            </a:pPr>
            <a:r>
              <a:rPr lang="en-US" sz="700" kern="1200" dirty="0" smtClean="0">
                <a:solidFill>
                  <a:schemeClr val="tx2"/>
                </a:solidFill>
                <a:latin typeface="Arial" pitchFamily="34" charset="0"/>
                <a:ea typeface="+mn-ea"/>
                <a:cs typeface="Arial" pitchFamily="34" charset="0"/>
              </a:rPr>
              <a:t>© 2016 – Proprietary and Confidential Information of Amdocs</a:t>
            </a:r>
            <a:endParaRPr lang="en-US" sz="700" kern="1200" dirty="0">
              <a:solidFill>
                <a:schemeClr val="tx2"/>
              </a:solidFill>
              <a:latin typeface="Arial" pitchFamily="34" charset="0"/>
              <a:ea typeface="+mn-ea"/>
              <a:cs typeface="Arial" pitchFamily="34" charset="0"/>
            </a:endParaRPr>
          </a:p>
        </p:txBody>
      </p:sp>
      <p:pic>
        <p:nvPicPr>
          <p:cNvPr id="2" name="Picture 1"/>
          <p:cNvPicPr>
            <a:picLocks noChangeAspect="1"/>
          </p:cNvPicPr>
          <p:nvPr userDrawn="1"/>
        </p:nvPicPr>
        <p:blipFill>
          <a:blip r:embed="rId17"/>
          <a:stretch>
            <a:fillRect/>
          </a:stretch>
        </p:blipFill>
        <p:spPr>
          <a:xfrm>
            <a:off x="1139955" y="6382434"/>
            <a:ext cx="3022601" cy="320040"/>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 id="2147483650" r:id="rId2"/>
    <p:sldLayoutId id="2147483705" r:id="rId3"/>
    <p:sldLayoutId id="2147483665" r:id="rId4"/>
    <p:sldLayoutId id="2147483769" r:id="rId5"/>
    <p:sldLayoutId id="2147483737" r:id="rId6"/>
    <p:sldLayoutId id="2147483778" r:id="rId7"/>
    <p:sldLayoutId id="2147483758" r:id="rId8"/>
    <p:sldLayoutId id="2147483776" r:id="rId9"/>
    <p:sldLayoutId id="2147483674" r:id="rId10"/>
    <p:sldLayoutId id="2147483721" r:id="rId11"/>
    <p:sldLayoutId id="2147483768" r:id="rId12"/>
    <p:sldLayoutId id="2147483773" r:id="rId13"/>
    <p:sldLayoutId id="2147483779" r:id="rId14"/>
    <p:sldLayoutId id="214748378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8" rtl="0" eaLnBrk="1" latinLnBrk="0" hangingPunct="1">
        <a:lnSpc>
          <a:spcPct val="90000"/>
        </a:lnSpc>
        <a:spcBef>
          <a:spcPct val="0"/>
        </a:spcBef>
        <a:buNone/>
        <a:defRPr lang="en-US" sz="2800" b="1" kern="1200" dirty="0">
          <a:solidFill>
            <a:schemeClr val="tx2"/>
          </a:solidFill>
          <a:latin typeface="Arial" pitchFamily="34" charset="0"/>
          <a:ea typeface="+mn-ea"/>
          <a:cs typeface="Arial" pitchFamily="34" charset="0"/>
        </a:defRPr>
      </a:lvl1pPr>
    </p:titleStyle>
    <p:bodyStyle>
      <a:lvl1pPr marL="287343" indent="-287343" algn="l" defTabSz="457208" rtl="0" eaLnBrk="1" latinLnBrk="0" hangingPunct="1">
        <a:lnSpc>
          <a:spcPct val="90000"/>
        </a:lnSpc>
        <a:spcBef>
          <a:spcPts val="1200"/>
        </a:spcBef>
        <a:spcAft>
          <a:spcPts val="0"/>
        </a:spcAft>
        <a:buClr>
          <a:schemeClr val="accent4"/>
        </a:buClr>
        <a:buSzPct val="100000"/>
        <a:buFont typeface="Arial" panose="020B0604020202020204" pitchFamily="34" charset="0"/>
        <a:buChar char="•"/>
        <a:defRPr lang="ga-IE" sz="2400" b="0" kern="1200" dirty="0" smtClean="0">
          <a:solidFill>
            <a:schemeClr val="tx2"/>
          </a:solidFill>
          <a:latin typeface="Arial" pitchFamily="34" charset="0"/>
          <a:ea typeface="+mn-ea"/>
          <a:cs typeface="Arial" pitchFamily="34" charset="0"/>
        </a:defRPr>
      </a:lvl1pPr>
      <a:lvl2pPr marL="515946" indent="-228604" algn="l" defTabSz="457208" rtl="0" eaLnBrk="1" latinLnBrk="0" hangingPunct="1">
        <a:lnSpc>
          <a:spcPct val="90000"/>
        </a:lnSpc>
        <a:spcBef>
          <a:spcPts val="600"/>
        </a:spcBef>
        <a:spcAft>
          <a:spcPts val="0"/>
        </a:spcAft>
        <a:buClr>
          <a:schemeClr val="accent4"/>
        </a:buClr>
        <a:buSzPct val="100000"/>
        <a:buFont typeface="Arial" panose="020B0604020202020204" pitchFamily="34" charset="0"/>
        <a:buChar char="•"/>
        <a:defRPr lang="ga-IE" sz="2000" b="0" kern="1200" dirty="0" smtClean="0">
          <a:solidFill>
            <a:schemeClr val="tx2"/>
          </a:solidFill>
          <a:latin typeface="Arial" pitchFamily="34" charset="0"/>
          <a:ea typeface="+mn-ea"/>
          <a:cs typeface="Arial" pitchFamily="34" charset="0"/>
        </a:defRPr>
      </a:lvl2pPr>
      <a:lvl3pPr marL="685811" indent="-169866" algn="l" defTabSz="457208" rtl="0" eaLnBrk="1" latinLnBrk="0" hangingPunct="1">
        <a:lnSpc>
          <a:spcPct val="90000"/>
        </a:lnSpc>
        <a:spcBef>
          <a:spcPts val="600"/>
        </a:spcBef>
        <a:spcAft>
          <a:spcPts val="0"/>
        </a:spcAft>
        <a:buClr>
          <a:schemeClr val="accent4"/>
        </a:buClr>
        <a:buSzPct val="100000"/>
        <a:buFont typeface="Arial" panose="020B0604020202020204" pitchFamily="34" charset="0"/>
        <a:buChar char="•"/>
        <a:defRPr lang="ga-IE" sz="1800" b="0" kern="1200" dirty="0" smtClean="0">
          <a:solidFill>
            <a:schemeClr val="tx2"/>
          </a:solidFill>
          <a:latin typeface="Arial" pitchFamily="34" charset="0"/>
          <a:ea typeface="+mn-ea"/>
          <a:cs typeface="Arial" pitchFamily="34" charset="0"/>
        </a:defRPr>
      </a:lvl3pPr>
      <a:lvl4pPr marL="916003" indent="-231779" algn="l" defTabSz="457208" rtl="0" eaLnBrk="1" latinLnBrk="0" hangingPunct="1">
        <a:spcBef>
          <a:spcPct val="20000"/>
        </a:spcBef>
        <a:buClr>
          <a:schemeClr val="accent2"/>
        </a:buClr>
        <a:buSzPct val="85000"/>
        <a:buFont typeface="Arial" pitchFamily="34" charset="0"/>
        <a:buChar char="●"/>
        <a:defRPr lang="ga-IE" sz="1600" b="0" kern="1200" dirty="0" smtClean="0">
          <a:solidFill>
            <a:schemeClr val="tx2"/>
          </a:solidFill>
          <a:latin typeface="Arial" pitchFamily="34" charset="0"/>
          <a:ea typeface="+mn-ea"/>
          <a:cs typeface="Arial" pitchFamily="34" charset="0"/>
        </a:defRPr>
      </a:lvl4pPr>
      <a:lvl5pPr marL="1144607" indent="-230192" algn="l" defTabSz="457208" rtl="0" eaLnBrk="1" latinLnBrk="0" hangingPunct="1">
        <a:spcBef>
          <a:spcPct val="20000"/>
        </a:spcBef>
        <a:buClr>
          <a:schemeClr val="accent2"/>
        </a:buClr>
        <a:buSzPct val="85000"/>
        <a:buFont typeface="Arial" pitchFamily="34" charset="0"/>
        <a:buChar char="●"/>
        <a:defRPr lang="en-US" sz="1400" b="0" kern="1200" dirty="0">
          <a:solidFill>
            <a:schemeClr val="tx2"/>
          </a:solidFill>
          <a:latin typeface="Arial" pitchFamily="34" charset="0"/>
          <a:ea typeface="+mn-ea"/>
          <a:cs typeface="Arial" pitchFamily="34" charset="0"/>
        </a:defRPr>
      </a:lvl5pPr>
      <a:lvl6pPr marL="2514642" indent="-228604" algn="l" defTabSz="457208" rtl="0" eaLnBrk="1" latinLnBrk="0" hangingPunct="1">
        <a:spcBef>
          <a:spcPct val="20000"/>
        </a:spcBef>
        <a:buFont typeface="Arial"/>
        <a:buChar char="•"/>
        <a:defRPr sz="2000" kern="1200">
          <a:solidFill>
            <a:schemeClr val="tx1"/>
          </a:solidFill>
          <a:latin typeface="+mn-lt"/>
          <a:ea typeface="+mn-ea"/>
          <a:cs typeface="+mn-cs"/>
        </a:defRPr>
      </a:lvl6pPr>
      <a:lvl7pPr marL="2971849" indent="-228604" algn="l" defTabSz="457208" rtl="0" eaLnBrk="1" latinLnBrk="0" hangingPunct="1">
        <a:spcBef>
          <a:spcPct val="20000"/>
        </a:spcBef>
        <a:buFont typeface="Arial"/>
        <a:buChar char="•"/>
        <a:defRPr sz="2000" kern="1200">
          <a:solidFill>
            <a:schemeClr val="tx1"/>
          </a:solidFill>
          <a:latin typeface="+mn-lt"/>
          <a:ea typeface="+mn-ea"/>
          <a:cs typeface="+mn-cs"/>
        </a:defRPr>
      </a:lvl7pPr>
      <a:lvl8pPr marL="3429057" indent="-228604" algn="l" defTabSz="457208" rtl="0" eaLnBrk="1" latinLnBrk="0" hangingPunct="1">
        <a:spcBef>
          <a:spcPct val="20000"/>
        </a:spcBef>
        <a:buFont typeface="Arial"/>
        <a:buChar char="•"/>
        <a:defRPr sz="2000" kern="1200">
          <a:solidFill>
            <a:schemeClr val="tx1"/>
          </a:solidFill>
          <a:latin typeface="+mn-lt"/>
          <a:ea typeface="+mn-ea"/>
          <a:cs typeface="+mn-cs"/>
        </a:defRPr>
      </a:lvl8pPr>
      <a:lvl9pPr marL="3886265" indent="-228604" algn="l" defTabSz="45720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 userDrawn="1">
          <p15:clr>
            <a:srgbClr val="A4A3A4"/>
          </p15:clr>
        </p15:guide>
        <p15:guide id="2" orient="horz" pos="2160" userDrawn="1">
          <p15:clr>
            <a:srgbClr val="A4A3A4"/>
          </p15:clr>
        </p15:guide>
        <p15:guide id="3" orient="horz" pos="192" userDrawn="1">
          <p15:clr>
            <a:srgbClr val="A4A3A4"/>
          </p15:clr>
        </p15:guide>
        <p15:guide id="4" orient="horz" pos="799" userDrawn="1">
          <p15:clr>
            <a:srgbClr val="A4A3A4"/>
          </p15:clr>
        </p15:guide>
        <p15:guide id="6" pos="7294" userDrawn="1">
          <p15:clr>
            <a:srgbClr val="A4A3A4"/>
          </p15:clr>
        </p15:guide>
        <p15:guide id="7" orient="horz" pos="3768"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jpeg"/><Relationship Id="rId3" Type="http://schemas.openxmlformats.org/officeDocument/2006/relationships/slideLayout" Target="../slideLayouts/slideLayout4.xm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tags" Target="../tags/tag1.xml"/><Relationship Id="rId16" Type="http://schemas.openxmlformats.org/officeDocument/2006/relationships/image" Target="../media/image26.png"/><Relationship Id="rId1" Type="http://schemas.openxmlformats.org/officeDocument/2006/relationships/vmlDrawing" Target="../drawings/vmlDrawing1.vml"/><Relationship Id="rId6" Type="http://schemas.openxmlformats.org/officeDocument/2006/relationships/image" Target="../media/image16.emf"/><Relationship Id="rId11" Type="http://schemas.openxmlformats.org/officeDocument/2006/relationships/image" Target="../media/image21.png"/><Relationship Id="rId5" Type="http://schemas.openxmlformats.org/officeDocument/2006/relationships/oleObject" Target="../embeddings/oleObject1.bin"/><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notesSlide" Target="../notesSlides/notesSlide5.xml"/><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0.emf"/><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0.emf"/><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442" y="1934079"/>
            <a:ext cx="7441737" cy="1643527"/>
          </a:xfrm>
        </p:spPr>
        <p:txBody>
          <a:bodyPr/>
          <a:lstStyle/>
          <a:p>
            <a:r>
              <a:rPr lang="en-US" dirty="0" smtClean="0"/>
              <a:t>Digital Impact on Omni-Channel Experience</a:t>
            </a:r>
            <a:br>
              <a:rPr lang="en-US" dirty="0" smtClean="0"/>
            </a:br>
            <a:r>
              <a:rPr lang="en-US" sz="2400" dirty="0" smtClean="0"/>
              <a:t>What do Service </a:t>
            </a:r>
            <a:r>
              <a:rPr lang="en-US" sz="2400" dirty="0"/>
              <a:t>P</a:t>
            </a:r>
            <a:r>
              <a:rPr lang="en-US" sz="2400" dirty="0" smtClean="0"/>
              <a:t>roviders need to focus to </a:t>
            </a:r>
            <a:r>
              <a:rPr lang="en-US" sz="2400" dirty="0"/>
              <a:t>compete effectively in </a:t>
            </a:r>
            <a:r>
              <a:rPr lang="en-US" sz="2400" dirty="0" smtClean="0"/>
              <a:t>2020?</a:t>
            </a:r>
            <a:endParaRPr lang="en-US" sz="2400" dirty="0"/>
          </a:p>
        </p:txBody>
      </p:sp>
      <p:sp>
        <p:nvSpPr>
          <p:cNvPr id="3" name="Subtitle 2"/>
          <p:cNvSpPr>
            <a:spLocks noGrp="1"/>
          </p:cNvSpPr>
          <p:nvPr>
            <p:ph type="subTitle" idx="1"/>
          </p:nvPr>
        </p:nvSpPr>
        <p:spPr>
          <a:xfrm>
            <a:off x="609441" y="4249060"/>
            <a:ext cx="6520303" cy="838160"/>
          </a:xfrm>
        </p:spPr>
        <p:txBody>
          <a:bodyPr/>
          <a:lstStyle/>
          <a:p>
            <a:r>
              <a:rPr lang="en-US" dirty="0" smtClean="0"/>
              <a:t>Renato Osato</a:t>
            </a:r>
            <a:endParaRPr lang="en-US" dirty="0"/>
          </a:p>
        </p:txBody>
      </p:sp>
      <p:sp>
        <p:nvSpPr>
          <p:cNvPr id="4" name="Text Placeholder 3"/>
          <p:cNvSpPr>
            <a:spLocks noGrp="1"/>
          </p:cNvSpPr>
          <p:nvPr>
            <p:ph type="body" sz="quarter" idx="10"/>
          </p:nvPr>
        </p:nvSpPr>
        <p:spPr/>
        <p:txBody>
          <a:bodyPr/>
          <a:lstStyle/>
          <a:p>
            <a:r>
              <a:rPr lang="en-US" dirty="0" smtClean="0"/>
              <a:t>August 2016</a:t>
            </a:r>
            <a:endParaRPr lang="en-US" dirty="0"/>
          </a:p>
        </p:txBody>
      </p:sp>
      <p:pic>
        <p:nvPicPr>
          <p:cNvPr id="2052" name="Picture 4" descr="http://canto.org/wp-content/uploads/2016/06/CANTOConferenceLog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7410" y="3180878"/>
            <a:ext cx="1498373" cy="149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2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p:cNvSpPr>
          <p:nvPr/>
        </p:nvSpPr>
        <p:spPr>
          <a:xfrm>
            <a:off x="1303415" y="204978"/>
            <a:ext cx="1832193" cy="563331"/>
          </a:xfrm>
          <a:prstGeom prst="rect">
            <a:avLst/>
          </a:prstGeom>
        </p:spPr>
        <p:txBody>
          <a:bodyPr/>
          <a:lstStyle>
            <a:lvl1pPr algn="l" defTabSz="457208" rtl="0" eaLnBrk="1" latinLnBrk="0" hangingPunct="1">
              <a:lnSpc>
                <a:spcPct val="90000"/>
              </a:lnSpc>
              <a:spcBef>
                <a:spcPct val="0"/>
              </a:spcBef>
              <a:buNone/>
              <a:defRPr lang="en-US" sz="2800" b="1" kern="1200" dirty="0">
                <a:solidFill>
                  <a:schemeClr val="tx2"/>
                </a:solidFill>
                <a:latin typeface="Arial" pitchFamily="34" charset="0"/>
                <a:ea typeface="+mn-ea"/>
                <a:cs typeface="Arial" pitchFamily="34" charset="0"/>
              </a:defRPr>
            </a:lvl1pPr>
          </a:lstStyle>
          <a:p>
            <a:pPr algn="ctr"/>
            <a:r>
              <a:rPr sz="1500">
                <a:solidFill>
                  <a:srgbClr val="FFFFFF"/>
                </a:solidFill>
              </a:rPr>
              <a:t>Data </a:t>
            </a:r>
            <a:br>
              <a:rPr sz="1500">
                <a:solidFill>
                  <a:srgbClr val="FFFFFF"/>
                </a:solidFill>
              </a:rPr>
            </a:br>
            <a:r>
              <a:rPr sz="1500">
                <a:solidFill>
                  <a:srgbClr val="FFFFFF"/>
                </a:solidFill>
              </a:rPr>
              <a:t>Intimacy</a:t>
            </a:r>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7047" y="981365"/>
            <a:ext cx="8444806" cy="5548749"/>
          </a:xfrm>
          <a:prstGeom prst="rect">
            <a:avLst/>
          </a:prstGeom>
        </p:spPr>
      </p:pic>
      <p:sp>
        <p:nvSpPr>
          <p:cNvPr id="2" name="Rectangle 1"/>
          <p:cNvSpPr/>
          <p:nvPr/>
        </p:nvSpPr>
        <p:spPr>
          <a:xfrm>
            <a:off x="8398068" y="2133193"/>
            <a:ext cx="2015699" cy="1655753"/>
          </a:xfrm>
          <a:prstGeom prst="rect">
            <a:avLst/>
          </a:prstGeom>
          <a:solidFill>
            <a:schemeClr val="bg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p>
        </p:txBody>
      </p:sp>
      <p:sp>
        <p:nvSpPr>
          <p:cNvPr id="7" name="Text Box 14"/>
          <p:cNvSpPr txBox="1">
            <a:spLocks noChangeArrowheads="1"/>
          </p:cNvSpPr>
          <p:nvPr/>
        </p:nvSpPr>
        <p:spPr bwMode="gray">
          <a:xfrm>
            <a:off x="8637505" y="2304139"/>
            <a:ext cx="1920240" cy="16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a:defRPr>
                <a:solidFill>
                  <a:schemeClr val="tx1"/>
                </a:solidFill>
                <a:latin typeface="Arial" panose="020B0604020202020204" pitchFamily="34" charset="0"/>
                <a:ea typeface="SimSun" panose="02010600030101010101" pitchFamily="2" charset="-122"/>
              </a:defRPr>
            </a:lvl1pPr>
            <a:lvl2pPr marL="742950" indent="-285750" defTabSz="801688">
              <a:defRPr>
                <a:solidFill>
                  <a:schemeClr val="tx1"/>
                </a:solidFill>
                <a:latin typeface="Arial" panose="020B0604020202020204" pitchFamily="34" charset="0"/>
                <a:ea typeface="SimSun" panose="02010600030101010101" pitchFamily="2" charset="-122"/>
              </a:defRPr>
            </a:lvl2pPr>
            <a:lvl3pPr marL="1143000" indent="-228600" defTabSz="801688">
              <a:defRPr>
                <a:solidFill>
                  <a:schemeClr val="tx1"/>
                </a:solidFill>
                <a:latin typeface="Arial" panose="020B0604020202020204" pitchFamily="34" charset="0"/>
                <a:ea typeface="SimSun" panose="02010600030101010101" pitchFamily="2" charset="-122"/>
              </a:defRPr>
            </a:lvl3pPr>
            <a:lvl4pPr marL="1600200" indent="-228600" defTabSz="801688">
              <a:defRPr>
                <a:solidFill>
                  <a:schemeClr val="tx1"/>
                </a:solidFill>
                <a:latin typeface="Arial" panose="020B0604020202020204" pitchFamily="34" charset="0"/>
                <a:ea typeface="SimSun" panose="02010600030101010101" pitchFamily="2" charset="-122"/>
              </a:defRPr>
            </a:lvl4pPr>
            <a:lvl5pPr marL="2057400" indent="-228600" defTabSz="801688">
              <a:defRPr>
                <a:solidFill>
                  <a:schemeClr val="tx1"/>
                </a:solidFill>
                <a:latin typeface="Arial" panose="020B0604020202020204" pitchFamily="34" charset="0"/>
                <a:ea typeface="SimSun" panose="02010600030101010101" pitchFamily="2" charset="-122"/>
              </a:defRPr>
            </a:lvl5pPr>
            <a:lvl6pPr marL="25146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spcBef>
                <a:spcPts val="450"/>
              </a:spcBef>
            </a:pPr>
            <a:r>
              <a:rPr lang="de-DE" altLang="zh-CN" sz="1400" b="1" dirty="0">
                <a:solidFill>
                  <a:srgbClr val="EF8200"/>
                </a:solidFill>
              </a:rPr>
              <a:t>Immersive engagements</a:t>
            </a:r>
            <a:endParaRPr lang="de-DE" altLang="zh-CN" sz="1400" dirty="0">
              <a:solidFill>
                <a:srgbClr val="EF8200"/>
              </a:solidFill>
            </a:endParaRPr>
          </a:p>
          <a:p>
            <a:pPr marL="137156" indent="-137156">
              <a:spcBef>
                <a:spcPts val="450"/>
              </a:spcBef>
              <a:buFont typeface="Arial" panose="020B0604020202020204" pitchFamily="34" charset="0"/>
              <a:buChar char="•"/>
            </a:pPr>
            <a:r>
              <a:rPr lang="en-US" altLang="en-US" sz="1100" noProof="1">
                <a:solidFill>
                  <a:srgbClr val="EF8200"/>
                </a:solidFill>
                <a:cs typeface="Arial" panose="020B0604020202020204" pitchFamily="34" charset="0"/>
              </a:rPr>
              <a:t>Omni-Channel and multi-modal</a:t>
            </a:r>
          </a:p>
          <a:p>
            <a:pPr marL="137156" indent="-137156">
              <a:spcBef>
                <a:spcPts val="450"/>
              </a:spcBef>
              <a:buFont typeface="Arial" panose="020B0604020202020204" pitchFamily="34" charset="0"/>
              <a:buChar char="•"/>
            </a:pPr>
            <a:r>
              <a:rPr lang="en-US" altLang="en-US" sz="1100" noProof="1">
                <a:solidFill>
                  <a:srgbClr val="EF8200"/>
                </a:solidFill>
                <a:cs typeface="Arial" panose="020B0604020202020204" pitchFamily="34" charset="0"/>
              </a:rPr>
              <a:t>Intelligent and assisted</a:t>
            </a:r>
          </a:p>
          <a:p>
            <a:pPr marL="137156" indent="-137156">
              <a:spcBef>
                <a:spcPts val="450"/>
              </a:spcBef>
              <a:buFont typeface="Arial" panose="020B0604020202020204" pitchFamily="34" charset="0"/>
              <a:buChar char="•"/>
            </a:pPr>
            <a:r>
              <a:rPr lang="en-US" altLang="en-US" sz="1100" noProof="1">
                <a:solidFill>
                  <a:srgbClr val="EF8200"/>
                </a:solidFill>
                <a:cs typeface="Arial" panose="020B0604020202020204" pitchFamily="34" charset="0"/>
              </a:rPr>
              <a:t>Social communities</a:t>
            </a:r>
          </a:p>
          <a:p>
            <a:pPr marL="137156" indent="-137156">
              <a:spcBef>
                <a:spcPts val="450"/>
              </a:spcBef>
              <a:buFont typeface="Arial" panose="020B0604020202020204" pitchFamily="34" charset="0"/>
              <a:buChar char="•"/>
            </a:pPr>
            <a:r>
              <a:rPr lang="en-US" altLang="en-US" sz="1100" noProof="1">
                <a:solidFill>
                  <a:srgbClr val="EF8200"/>
                </a:solidFill>
                <a:cs typeface="Arial" panose="020B0604020202020204" pitchFamily="34" charset="0"/>
              </a:rPr>
              <a:t>WOW user experience</a:t>
            </a:r>
          </a:p>
        </p:txBody>
      </p:sp>
      <p:grpSp>
        <p:nvGrpSpPr>
          <p:cNvPr id="8" name="Group 7"/>
          <p:cNvGrpSpPr/>
          <p:nvPr/>
        </p:nvGrpSpPr>
        <p:grpSpPr>
          <a:xfrm>
            <a:off x="8712944" y="1845237"/>
            <a:ext cx="405017" cy="405017"/>
            <a:chOff x="10016359" y="1072055"/>
            <a:chExt cx="651642" cy="651642"/>
          </a:xfrm>
        </p:grpSpPr>
        <p:sp>
          <p:nvSpPr>
            <p:cNvPr id="9" name="Oval 8"/>
            <p:cNvSpPr/>
            <p:nvPr/>
          </p:nvSpPr>
          <p:spPr>
            <a:xfrm>
              <a:off x="10016359" y="1072055"/>
              <a:ext cx="651642" cy="651642"/>
            </a:xfrm>
            <a:prstGeom prst="ellipse">
              <a:avLst/>
            </a:pr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10" name="Freeform 10"/>
            <p:cNvSpPr>
              <a:spLocks/>
            </p:cNvSpPr>
            <p:nvPr/>
          </p:nvSpPr>
          <p:spPr bwMode="auto">
            <a:xfrm>
              <a:off x="10272854" y="1264326"/>
              <a:ext cx="138652" cy="267101"/>
            </a:xfrm>
            <a:custGeom>
              <a:avLst/>
              <a:gdLst>
                <a:gd name="T0" fmla="*/ 702 w 796"/>
                <a:gd name="T1" fmla="*/ 1470 h 1540"/>
                <a:gd name="T2" fmla="*/ 515 w 796"/>
                <a:gd name="T3" fmla="*/ 1540 h 1540"/>
                <a:gd name="T4" fmla="*/ 281 w 796"/>
                <a:gd name="T5" fmla="*/ 1027 h 1540"/>
                <a:gd name="T6" fmla="*/ 0 w 796"/>
                <a:gd name="T7" fmla="*/ 1190 h 1540"/>
                <a:gd name="T8" fmla="*/ 0 w 796"/>
                <a:gd name="T9" fmla="*/ 0 h 1540"/>
                <a:gd name="T10" fmla="*/ 796 w 796"/>
                <a:gd name="T11" fmla="*/ 863 h 1540"/>
                <a:gd name="T12" fmla="*/ 468 w 796"/>
                <a:gd name="T13" fmla="*/ 933 h 1540"/>
                <a:gd name="T14" fmla="*/ 702 w 796"/>
                <a:gd name="T15" fmla="*/ 1470 h 1540"/>
                <a:gd name="T16" fmla="*/ 702 w 796"/>
                <a:gd name="T17" fmla="*/ 147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6" h="1540">
                  <a:moveTo>
                    <a:pt x="702" y="1470"/>
                  </a:moveTo>
                  <a:cubicBezTo>
                    <a:pt x="515" y="1540"/>
                    <a:pt x="515" y="1540"/>
                    <a:pt x="515" y="1540"/>
                  </a:cubicBezTo>
                  <a:cubicBezTo>
                    <a:pt x="281" y="1027"/>
                    <a:pt x="281" y="1027"/>
                    <a:pt x="281" y="1027"/>
                  </a:cubicBezTo>
                  <a:cubicBezTo>
                    <a:pt x="0" y="1190"/>
                    <a:pt x="0" y="1190"/>
                    <a:pt x="0" y="1190"/>
                  </a:cubicBezTo>
                  <a:cubicBezTo>
                    <a:pt x="0" y="0"/>
                    <a:pt x="0" y="0"/>
                    <a:pt x="0" y="0"/>
                  </a:cubicBezTo>
                  <a:cubicBezTo>
                    <a:pt x="796" y="863"/>
                    <a:pt x="796" y="863"/>
                    <a:pt x="796" y="863"/>
                  </a:cubicBezTo>
                  <a:cubicBezTo>
                    <a:pt x="468" y="933"/>
                    <a:pt x="468" y="933"/>
                    <a:pt x="468" y="933"/>
                  </a:cubicBezTo>
                  <a:cubicBezTo>
                    <a:pt x="702" y="1470"/>
                    <a:pt x="702" y="1470"/>
                    <a:pt x="702" y="1470"/>
                  </a:cubicBezTo>
                  <a:cubicBezTo>
                    <a:pt x="702" y="1470"/>
                    <a:pt x="702" y="1470"/>
                    <a:pt x="702" y="147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sp>
        <p:nvSpPr>
          <p:cNvPr id="11" name="Round Same Side Corner Rectangle 10"/>
          <p:cNvSpPr/>
          <p:nvPr/>
        </p:nvSpPr>
        <p:spPr>
          <a:xfrm rot="16200000">
            <a:off x="9714883" y="-1695849"/>
            <a:ext cx="664181" cy="4189071"/>
          </a:xfrm>
          <a:prstGeom prst="round2SameRect">
            <a:avLst/>
          </a:prstGeom>
          <a:solidFill>
            <a:schemeClr val="accent2">
              <a:lumMod val="75000"/>
            </a:schemeClr>
          </a:solidFill>
          <a:ln w="1270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a:solidFill>
                <a:srgbClr val="FFFFFF"/>
              </a:solidFill>
            </a:endParaRPr>
          </a:p>
        </p:txBody>
      </p:sp>
      <p:sp>
        <p:nvSpPr>
          <p:cNvPr id="12" name="Title 3"/>
          <p:cNvSpPr txBox="1">
            <a:spLocks/>
          </p:cNvSpPr>
          <p:nvPr/>
        </p:nvSpPr>
        <p:spPr>
          <a:xfrm>
            <a:off x="7867925" y="146230"/>
            <a:ext cx="3635591" cy="563331"/>
          </a:xfrm>
          <a:prstGeom prst="rect">
            <a:avLst/>
          </a:prstGeom>
        </p:spPr>
        <p:txBody>
          <a:bodyPr/>
          <a:lstStyle>
            <a:lvl1pPr algn="l" defTabSz="457208" rtl="0" eaLnBrk="1" latinLnBrk="0" hangingPunct="1">
              <a:lnSpc>
                <a:spcPct val="90000"/>
              </a:lnSpc>
              <a:spcBef>
                <a:spcPct val="0"/>
              </a:spcBef>
              <a:buNone/>
              <a:defRPr lang="en-US" sz="2800" b="1" kern="1200" dirty="0">
                <a:solidFill>
                  <a:schemeClr val="tx2"/>
                </a:solidFill>
                <a:latin typeface="Arial" pitchFamily="34" charset="0"/>
                <a:ea typeface="+mn-ea"/>
                <a:cs typeface="Arial" pitchFamily="34" charset="0"/>
              </a:defRPr>
            </a:lvl1pPr>
          </a:lstStyle>
          <a:p>
            <a:pPr algn="ctr"/>
            <a:r>
              <a:rPr sz="2799">
                <a:solidFill>
                  <a:srgbClr val="FFFFFF"/>
                </a:solidFill>
              </a:rPr>
              <a:t>Amdocs Digital</a:t>
            </a:r>
          </a:p>
        </p:txBody>
      </p:sp>
      <p:sp>
        <p:nvSpPr>
          <p:cNvPr id="13" name="Freeform 10"/>
          <p:cNvSpPr>
            <a:spLocks noEditPoints="1"/>
          </p:cNvSpPr>
          <p:nvPr/>
        </p:nvSpPr>
        <p:spPr bwMode="auto">
          <a:xfrm>
            <a:off x="11490747" y="146231"/>
            <a:ext cx="557571" cy="466438"/>
          </a:xfrm>
          <a:custGeom>
            <a:avLst/>
            <a:gdLst>
              <a:gd name="T0" fmla="*/ 1444 w 1828"/>
              <a:gd name="T1" fmla="*/ 705 h 1764"/>
              <a:gd name="T2" fmla="*/ 1373 w 1828"/>
              <a:gd name="T3" fmla="*/ 269 h 1764"/>
              <a:gd name="T4" fmla="*/ 1094 w 1828"/>
              <a:gd name="T5" fmla="*/ 253 h 1764"/>
              <a:gd name="T6" fmla="*/ 857 w 1828"/>
              <a:gd name="T7" fmla="*/ 0 h 1764"/>
              <a:gd name="T8" fmla="*/ 650 w 1828"/>
              <a:gd name="T9" fmla="*/ 330 h 1764"/>
              <a:gd name="T10" fmla="*/ 328 w 1828"/>
              <a:gd name="T11" fmla="*/ 261 h 1764"/>
              <a:gd name="T12" fmla="*/ 198 w 1828"/>
              <a:gd name="T13" fmla="*/ 674 h 1764"/>
              <a:gd name="T14" fmla="*/ 0 w 1828"/>
              <a:gd name="T15" fmla="*/ 912 h 1764"/>
              <a:gd name="T16" fmla="*/ 271 w 1828"/>
              <a:gd name="T17" fmla="*/ 1119 h 1764"/>
              <a:gd name="T18" fmla="*/ 133 w 1828"/>
              <a:gd name="T19" fmla="*/ 1511 h 1764"/>
              <a:gd name="T20" fmla="*/ 617 w 1828"/>
              <a:gd name="T21" fmla="*/ 1576 h 1764"/>
              <a:gd name="T22" fmla="*/ 845 w 1828"/>
              <a:gd name="T23" fmla="*/ 1763 h 1764"/>
              <a:gd name="T24" fmla="*/ 868 w 1828"/>
              <a:gd name="T25" fmla="*/ 1764 h 1764"/>
              <a:gd name="T26" fmla="*/ 950 w 1828"/>
              <a:gd name="T27" fmla="*/ 1562 h 1764"/>
              <a:gd name="T28" fmla="*/ 1337 w 1828"/>
              <a:gd name="T29" fmla="*/ 1500 h 1764"/>
              <a:gd name="T30" fmla="*/ 1504 w 1828"/>
              <a:gd name="T31" fmla="*/ 1397 h 1764"/>
              <a:gd name="T32" fmla="*/ 1653 w 1828"/>
              <a:gd name="T33" fmla="*/ 1020 h 1764"/>
              <a:gd name="T34" fmla="*/ 1557 w 1828"/>
              <a:gd name="T35" fmla="*/ 1097 h 1764"/>
              <a:gd name="T36" fmla="*/ 1112 w 1828"/>
              <a:gd name="T37" fmla="*/ 1025 h 1764"/>
              <a:gd name="T38" fmla="*/ 1474 w 1828"/>
              <a:gd name="T39" fmla="*/ 1389 h 1764"/>
              <a:gd name="T40" fmla="*/ 1045 w 1828"/>
              <a:gd name="T41" fmla="*/ 1117 h 1764"/>
              <a:gd name="T42" fmla="*/ 1150 w 1828"/>
              <a:gd name="T43" fmla="*/ 1410 h 1764"/>
              <a:gd name="T44" fmla="*/ 958 w 1828"/>
              <a:gd name="T45" fmla="*/ 1171 h 1764"/>
              <a:gd name="T46" fmla="*/ 928 w 1828"/>
              <a:gd name="T47" fmla="*/ 1542 h 1764"/>
              <a:gd name="T48" fmla="*/ 845 w 1828"/>
              <a:gd name="T49" fmla="*/ 1189 h 1764"/>
              <a:gd name="T50" fmla="*/ 705 w 1828"/>
              <a:gd name="T51" fmla="*/ 1488 h 1764"/>
              <a:gd name="T52" fmla="*/ 645 w 1828"/>
              <a:gd name="T53" fmla="*/ 1405 h 1764"/>
              <a:gd name="T54" fmla="*/ 352 w 1828"/>
              <a:gd name="T55" fmla="*/ 1434 h 1764"/>
              <a:gd name="T56" fmla="*/ 296 w 1828"/>
              <a:gd name="T57" fmla="*/ 1395 h 1764"/>
              <a:gd name="T58" fmla="*/ 442 w 1828"/>
              <a:gd name="T59" fmla="*/ 1092 h 1764"/>
              <a:gd name="T60" fmla="*/ 359 w 1828"/>
              <a:gd name="T61" fmla="*/ 1032 h 1764"/>
              <a:gd name="T62" fmla="*/ 580 w 1828"/>
              <a:gd name="T63" fmla="*/ 924 h 1764"/>
              <a:gd name="T64" fmla="*/ 203 w 1828"/>
              <a:gd name="T65" fmla="*/ 820 h 1764"/>
              <a:gd name="T66" fmla="*/ 598 w 1828"/>
              <a:gd name="T67" fmla="*/ 813 h 1764"/>
              <a:gd name="T68" fmla="*/ 310 w 1828"/>
              <a:gd name="T69" fmla="*/ 590 h 1764"/>
              <a:gd name="T70" fmla="*/ 653 w 1828"/>
              <a:gd name="T71" fmla="*/ 725 h 1764"/>
              <a:gd name="T72" fmla="*/ 563 w 1828"/>
              <a:gd name="T73" fmla="*/ 425 h 1764"/>
              <a:gd name="T74" fmla="*/ 758 w 1828"/>
              <a:gd name="T75" fmla="*/ 653 h 1764"/>
              <a:gd name="T76" fmla="*/ 799 w 1828"/>
              <a:gd name="T77" fmla="*/ 230 h 1764"/>
              <a:gd name="T78" fmla="*/ 869 w 1828"/>
              <a:gd name="T79" fmla="*/ 635 h 1764"/>
              <a:gd name="T80" fmla="*/ 1006 w 1828"/>
              <a:gd name="T81" fmla="*/ 340 h 1764"/>
              <a:gd name="T82" fmla="*/ 1068 w 1828"/>
              <a:gd name="T83" fmla="*/ 424 h 1764"/>
              <a:gd name="T84" fmla="*/ 1250 w 1828"/>
              <a:gd name="T85" fmla="*/ 391 h 1764"/>
              <a:gd name="T86" fmla="*/ 1299 w 1828"/>
              <a:gd name="T87" fmla="*/ 489 h 1764"/>
              <a:gd name="T88" fmla="*/ 1273 w 1828"/>
              <a:gd name="T89" fmla="*/ 733 h 1764"/>
              <a:gd name="T90" fmla="*/ 1356 w 1828"/>
              <a:gd name="T91" fmla="*/ 793 h 1764"/>
              <a:gd name="T92" fmla="*/ 1135 w 1828"/>
              <a:gd name="T93" fmla="*/ 900 h 1764"/>
              <a:gd name="T94" fmla="*/ 1628 w 1828"/>
              <a:gd name="T95" fmla="*/ 1004 h 1764"/>
              <a:gd name="T96" fmla="*/ 1078 w 1828"/>
              <a:gd name="T97" fmla="*/ 813 h 1764"/>
              <a:gd name="T98" fmla="*/ 943 w 1828"/>
              <a:gd name="T99" fmla="*/ 686 h 1764"/>
              <a:gd name="T100" fmla="*/ 772 w 1828"/>
              <a:gd name="T101" fmla="*/ 686 h 1764"/>
              <a:gd name="T102" fmla="*/ 637 w 1828"/>
              <a:gd name="T103" fmla="*/ 813 h 1764"/>
              <a:gd name="T104" fmla="*/ 617 w 1828"/>
              <a:gd name="T105" fmla="*/ 924 h 1764"/>
              <a:gd name="T106" fmla="*/ 695 w 1828"/>
              <a:gd name="T107" fmla="*/ 1091 h 1764"/>
              <a:gd name="T108" fmla="*/ 857 w 1828"/>
              <a:gd name="T109" fmla="*/ 1153 h 1764"/>
              <a:gd name="T110" fmla="*/ 1019 w 1828"/>
              <a:gd name="T111" fmla="*/ 1091 h 1764"/>
              <a:gd name="T112" fmla="*/ 1099 w 1828"/>
              <a:gd name="T113" fmla="*/ 924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8" h="1764">
                <a:moveTo>
                  <a:pt x="1705" y="788"/>
                </a:moveTo>
                <a:cubicBezTo>
                  <a:pt x="1664" y="788"/>
                  <a:pt x="1629" y="807"/>
                  <a:pt x="1607" y="838"/>
                </a:cubicBezTo>
                <a:cubicBezTo>
                  <a:pt x="1434" y="745"/>
                  <a:pt x="1434" y="745"/>
                  <a:pt x="1434" y="745"/>
                </a:cubicBezTo>
                <a:cubicBezTo>
                  <a:pt x="1441" y="733"/>
                  <a:pt x="1444" y="719"/>
                  <a:pt x="1444" y="705"/>
                </a:cubicBezTo>
                <a:cubicBezTo>
                  <a:pt x="1444" y="664"/>
                  <a:pt x="1416" y="629"/>
                  <a:pt x="1376" y="620"/>
                </a:cubicBezTo>
                <a:cubicBezTo>
                  <a:pt x="1388" y="513"/>
                  <a:pt x="1388" y="513"/>
                  <a:pt x="1388" y="513"/>
                </a:cubicBezTo>
                <a:cubicBezTo>
                  <a:pt x="1449" y="505"/>
                  <a:pt x="1495" y="454"/>
                  <a:pt x="1495" y="391"/>
                </a:cubicBezTo>
                <a:cubicBezTo>
                  <a:pt x="1495" y="324"/>
                  <a:pt x="1441" y="269"/>
                  <a:pt x="1373" y="269"/>
                </a:cubicBezTo>
                <a:cubicBezTo>
                  <a:pt x="1320" y="269"/>
                  <a:pt x="1275" y="302"/>
                  <a:pt x="1258" y="349"/>
                </a:cubicBezTo>
                <a:cubicBezTo>
                  <a:pt x="1181" y="342"/>
                  <a:pt x="1181" y="342"/>
                  <a:pt x="1181" y="342"/>
                </a:cubicBezTo>
                <a:cubicBezTo>
                  <a:pt x="1181" y="342"/>
                  <a:pt x="1181" y="341"/>
                  <a:pt x="1181" y="340"/>
                </a:cubicBezTo>
                <a:cubicBezTo>
                  <a:pt x="1181" y="292"/>
                  <a:pt x="1142" y="253"/>
                  <a:pt x="1094" y="253"/>
                </a:cubicBezTo>
                <a:cubicBezTo>
                  <a:pt x="1071" y="253"/>
                  <a:pt x="1051" y="261"/>
                  <a:pt x="1035" y="275"/>
                </a:cubicBezTo>
                <a:cubicBezTo>
                  <a:pt x="953" y="200"/>
                  <a:pt x="953" y="200"/>
                  <a:pt x="953" y="200"/>
                </a:cubicBezTo>
                <a:cubicBezTo>
                  <a:pt x="970" y="179"/>
                  <a:pt x="980" y="152"/>
                  <a:pt x="980" y="123"/>
                </a:cubicBezTo>
                <a:cubicBezTo>
                  <a:pt x="980" y="55"/>
                  <a:pt x="925" y="0"/>
                  <a:pt x="857" y="0"/>
                </a:cubicBezTo>
                <a:cubicBezTo>
                  <a:pt x="790" y="0"/>
                  <a:pt x="735" y="55"/>
                  <a:pt x="735" y="123"/>
                </a:cubicBezTo>
                <a:cubicBezTo>
                  <a:pt x="735" y="158"/>
                  <a:pt x="750" y="190"/>
                  <a:pt x="775" y="213"/>
                </a:cubicBezTo>
                <a:cubicBezTo>
                  <a:pt x="687" y="338"/>
                  <a:pt x="687" y="338"/>
                  <a:pt x="687" y="338"/>
                </a:cubicBezTo>
                <a:cubicBezTo>
                  <a:pt x="676" y="334"/>
                  <a:pt x="664" y="330"/>
                  <a:pt x="650" y="330"/>
                </a:cubicBezTo>
                <a:cubicBezTo>
                  <a:pt x="610" y="330"/>
                  <a:pt x="576" y="358"/>
                  <a:pt x="566" y="395"/>
                </a:cubicBezTo>
                <a:cubicBezTo>
                  <a:pt x="450" y="385"/>
                  <a:pt x="450" y="385"/>
                  <a:pt x="450" y="385"/>
                </a:cubicBezTo>
                <a:cubicBezTo>
                  <a:pt x="450" y="385"/>
                  <a:pt x="450" y="384"/>
                  <a:pt x="450" y="383"/>
                </a:cubicBezTo>
                <a:cubicBezTo>
                  <a:pt x="450" y="316"/>
                  <a:pt x="396" y="261"/>
                  <a:pt x="328" y="261"/>
                </a:cubicBezTo>
                <a:cubicBezTo>
                  <a:pt x="260" y="261"/>
                  <a:pt x="206" y="316"/>
                  <a:pt x="206" y="383"/>
                </a:cubicBezTo>
                <a:cubicBezTo>
                  <a:pt x="206" y="438"/>
                  <a:pt x="241" y="483"/>
                  <a:pt x="291" y="499"/>
                </a:cubicBezTo>
                <a:cubicBezTo>
                  <a:pt x="279" y="587"/>
                  <a:pt x="279" y="587"/>
                  <a:pt x="279" y="587"/>
                </a:cubicBezTo>
                <a:cubicBezTo>
                  <a:pt x="234" y="590"/>
                  <a:pt x="198" y="628"/>
                  <a:pt x="198" y="674"/>
                </a:cubicBezTo>
                <a:cubicBezTo>
                  <a:pt x="198" y="700"/>
                  <a:pt x="208" y="722"/>
                  <a:pt x="226" y="738"/>
                </a:cubicBezTo>
                <a:cubicBezTo>
                  <a:pt x="178" y="803"/>
                  <a:pt x="178" y="803"/>
                  <a:pt x="178" y="803"/>
                </a:cubicBezTo>
                <a:cubicBezTo>
                  <a:pt x="162" y="794"/>
                  <a:pt x="142" y="790"/>
                  <a:pt x="123" y="790"/>
                </a:cubicBezTo>
                <a:cubicBezTo>
                  <a:pt x="55" y="790"/>
                  <a:pt x="0" y="845"/>
                  <a:pt x="0" y="912"/>
                </a:cubicBezTo>
                <a:cubicBezTo>
                  <a:pt x="0" y="979"/>
                  <a:pt x="55" y="1035"/>
                  <a:pt x="123" y="1035"/>
                </a:cubicBezTo>
                <a:cubicBezTo>
                  <a:pt x="153" y="1035"/>
                  <a:pt x="181" y="1024"/>
                  <a:pt x="202" y="1005"/>
                </a:cubicBezTo>
                <a:cubicBezTo>
                  <a:pt x="284" y="1073"/>
                  <a:pt x="284" y="1073"/>
                  <a:pt x="284" y="1073"/>
                </a:cubicBezTo>
                <a:cubicBezTo>
                  <a:pt x="276" y="1087"/>
                  <a:pt x="271" y="1102"/>
                  <a:pt x="271" y="1119"/>
                </a:cubicBezTo>
                <a:cubicBezTo>
                  <a:pt x="271" y="1151"/>
                  <a:pt x="288" y="1179"/>
                  <a:pt x="315" y="1194"/>
                </a:cubicBezTo>
                <a:cubicBezTo>
                  <a:pt x="267" y="1389"/>
                  <a:pt x="267" y="1389"/>
                  <a:pt x="267" y="1389"/>
                </a:cubicBezTo>
                <a:cubicBezTo>
                  <a:pt x="263" y="1388"/>
                  <a:pt x="259" y="1388"/>
                  <a:pt x="256" y="1388"/>
                </a:cubicBezTo>
                <a:cubicBezTo>
                  <a:pt x="189" y="1388"/>
                  <a:pt x="133" y="1443"/>
                  <a:pt x="133" y="1511"/>
                </a:cubicBezTo>
                <a:cubicBezTo>
                  <a:pt x="133" y="1578"/>
                  <a:pt x="189" y="1633"/>
                  <a:pt x="256" y="1633"/>
                </a:cubicBezTo>
                <a:cubicBezTo>
                  <a:pt x="320" y="1633"/>
                  <a:pt x="373" y="1585"/>
                  <a:pt x="378" y="1522"/>
                </a:cubicBezTo>
                <a:cubicBezTo>
                  <a:pt x="533" y="1510"/>
                  <a:pt x="533" y="1510"/>
                  <a:pt x="533" y="1510"/>
                </a:cubicBezTo>
                <a:cubicBezTo>
                  <a:pt x="543" y="1548"/>
                  <a:pt x="576" y="1576"/>
                  <a:pt x="617" y="1576"/>
                </a:cubicBezTo>
                <a:cubicBezTo>
                  <a:pt x="644" y="1576"/>
                  <a:pt x="668" y="1564"/>
                  <a:pt x="684" y="1545"/>
                </a:cubicBezTo>
                <a:cubicBezTo>
                  <a:pt x="747" y="1589"/>
                  <a:pt x="747" y="1589"/>
                  <a:pt x="747" y="1589"/>
                </a:cubicBezTo>
                <a:cubicBezTo>
                  <a:pt x="739" y="1605"/>
                  <a:pt x="735" y="1622"/>
                  <a:pt x="735" y="1642"/>
                </a:cubicBezTo>
                <a:cubicBezTo>
                  <a:pt x="735" y="1706"/>
                  <a:pt x="783" y="1758"/>
                  <a:pt x="845" y="1763"/>
                </a:cubicBezTo>
                <a:cubicBezTo>
                  <a:pt x="845" y="1764"/>
                  <a:pt x="845" y="1764"/>
                  <a:pt x="845" y="1764"/>
                </a:cubicBezTo>
                <a:cubicBezTo>
                  <a:pt x="848" y="1764"/>
                  <a:pt x="848" y="1764"/>
                  <a:pt x="848" y="1764"/>
                </a:cubicBezTo>
                <a:cubicBezTo>
                  <a:pt x="851" y="1764"/>
                  <a:pt x="854" y="1764"/>
                  <a:pt x="857" y="1764"/>
                </a:cubicBezTo>
                <a:cubicBezTo>
                  <a:pt x="861" y="1764"/>
                  <a:pt x="864" y="1764"/>
                  <a:pt x="868" y="1764"/>
                </a:cubicBezTo>
                <a:cubicBezTo>
                  <a:pt x="869" y="1764"/>
                  <a:pt x="869" y="1764"/>
                  <a:pt x="869" y="1764"/>
                </a:cubicBezTo>
                <a:cubicBezTo>
                  <a:pt x="869" y="1764"/>
                  <a:pt x="869" y="1764"/>
                  <a:pt x="869" y="1764"/>
                </a:cubicBezTo>
                <a:cubicBezTo>
                  <a:pt x="932" y="1758"/>
                  <a:pt x="980" y="1706"/>
                  <a:pt x="980" y="1642"/>
                </a:cubicBezTo>
                <a:cubicBezTo>
                  <a:pt x="980" y="1612"/>
                  <a:pt x="969" y="1584"/>
                  <a:pt x="950" y="1562"/>
                </a:cubicBezTo>
                <a:cubicBezTo>
                  <a:pt x="1018" y="1485"/>
                  <a:pt x="1018" y="1485"/>
                  <a:pt x="1018" y="1485"/>
                </a:cubicBezTo>
                <a:cubicBezTo>
                  <a:pt x="1031" y="1493"/>
                  <a:pt x="1047" y="1498"/>
                  <a:pt x="1063" y="1498"/>
                </a:cubicBezTo>
                <a:cubicBezTo>
                  <a:pt x="1095" y="1498"/>
                  <a:pt x="1123" y="1480"/>
                  <a:pt x="1138" y="1455"/>
                </a:cubicBezTo>
                <a:cubicBezTo>
                  <a:pt x="1337" y="1500"/>
                  <a:pt x="1337" y="1500"/>
                  <a:pt x="1337" y="1500"/>
                </a:cubicBezTo>
                <a:cubicBezTo>
                  <a:pt x="1336" y="1504"/>
                  <a:pt x="1336" y="1507"/>
                  <a:pt x="1336" y="1511"/>
                </a:cubicBezTo>
                <a:cubicBezTo>
                  <a:pt x="1336" y="1578"/>
                  <a:pt x="1392" y="1633"/>
                  <a:pt x="1459" y="1633"/>
                </a:cubicBezTo>
                <a:cubicBezTo>
                  <a:pt x="1526" y="1633"/>
                  <a:pt x="1582" y="1578"/>
                  <a:pt x="1582" y="1511"/>
                </a:cubicBezTo>
                <a:cubicBezTo>
                  <a:pt x="1582" y="1459"/>
                  <a:pt x="1550" y="1415"/>
                  <a:pt x="1504" y="1397"/>
                </a:cubicBezTo>
                <a:cubicBezTo>
                  <a:pt x="1519" y="1260"/>
                  <a:pt x="1519" y="1260"/>
                  <a:pt x="1519" y="1260"/>
                </a:cubicBezTo>
                <a:cubicBezTo>
                  <a:pt x="1564" y="1256"/>
                  <a:pt x="1600" y="1218"/>
                  <a:pt x="1600" y="1173"/>
                </a:cubicBezTo>
                <a:cubicBezTo>
                  <a:pt x="1600" y="1151"/>
                  <a:pt x="1592" y="1132"/>
                  <a:pt x="1580" y="1117"/>
                </a:cubicBezTo>
                <a:cubicBezTo>
                  <a:pt x="1653" y="1020"/>
                  <a:pt x="1653" y="1020"/>
                  <a:pt x="1653" y="1020"/>
                </a:cubicBezTo>
                <a:cubicBezTo>
                  <a:pt x="1669" y="1028"/>
                  <a:pt x="1687" y="1032"/>
                  <a:pt x="1705" y="1032"/>
                </a:cubicBezTo>
                <a:cubicBezTo>
                  <a:pt x="1773" y="1032"/>
                  <a:pt x="1828" y="978"/>
                  <a:pt x="1828" y="910"/>
                </a:cubicBezTo>
                <a:cubicBezTo>
                  <a:pt x="1828" y="842"/>
                  <a:pt x="1773" y="788"/>
                  <a:pt x="1705" y="788"/>
                </a:cubicBezTo>
                <a:close/>
                <a:moveTo>
                  <a:pt x="1557" y="1097"/>
                </a:moveTo>
                <a:cubicBezTo>
                  <a:pt x="1544" y="1089"/>
                  <a:pt x="1529" y="1084"/>
                  <a:pt x="1512" y="1084"/>
                </a:cubicBezTo>
                <a:cubicBezTo>
                  <a:pt x="1475" y="1084"/>
                  <a:pt x="1443" y="1109"/>
                  <a:pt x="1430" y="1141"/>
                </a:cubicBezTo>
                <a:cubicBezTo>
                  <a:pt x="1117" y="1012"/>
                  <a:pt x="1117" y="1012"/>
                  <a:pt x="1117" y="1012"/>
                </a:cubicBezTo>
                <a:cubicBezTo>
                  <a:pt x="1116" y="1016"/>
                  <a:pt x="1113" y="1020"/>
                  <a:pt x="1112" y="1025"/>
                </a:cubicBezTo>
                <a:cubicBezTo>
                  <a:pt x="1426" y="1155"/>
                  <a:pt x="1426" y="1155"/>
                  <a:pt x="1426" y="1155"/>
                </a:cubicBezTo>
                <a:cubicBezTo>
                  <a:pt x="1425" y="1161"/>
                  <a:pt x="1425" y="1166"/>
                  <a:pt x="1425" y="1173"/>
                </a:cubicBezTo>
                <a:cubicBezTo>
                  <a:pt x="1425" y="1213"/>
                  <a:pt x="1452" y="1246"/>
                  <a:pt x="1489" y="1257"/>
                </a:cubicBezTo>
                <a:cubicBezTo>
                  <a:pt x="1474" y="1389"/>
                  <a:pt x="1474" y="1389"/>
                  <a:pt x="1474" y="1389"/>
                </a:cubicBezTo>
                <a:cubicBezTo>
                  <a:pt x="1469" y="1389"/>
                  <a:pt x="1465" y="1388"/>
                  <a:pt x="1459" y="1388"/>
                </a:cubicBezTo>
                <a:cubicBezTo>
                  <a:pt x="1429" y="1388"/>
                  <a:pt x="1401" y="1399"/>
                  <a:pt x="1380" y="1417"/>
                </a:cubicBezTo>
                <a:cubicBezTo>
                  <a:pt x="1063" y="1100"/>
                  <a:pt x="1063" y="1100"/>
                  <a:pt x="1063" y="1100"/>
                </a:cubicBezTo>
                <a:cubicBezTo>
                  <a:pt x="1057" y="1105"/>
                  <a:pt x="1051" y="1111"/>
                  <a:pt x="1045" y="1117"/>
                </a:cubicBezTo>
                <a:cubicBezTo>
                  <a:pt x="1364" y="1434"/>
                  <a:pt x="1364" y="1434"/>
                  <a:pt x="1364" y="1434"/>
                </a:cubicBezTo>
                <a:cubicBezTo>
                  <a:pt x="1355" y="1445"/>
                  <a:pt x="1348" y="1457"/>
                  <a:pt x="1343" y="1471"/>
                </a:cubicBezTo>
                <a:cubicBezTo>
                  <a:pt x="1149" y="1426"/>
                  <a:pt x="1149" y="1426"/>
                  <a:pt x="1149" y="1426"/>
                </a:cubicBezTo>
                <a:cubicBezTo>
                  <a:pt x="1150" y="1421"/>
                  <a:pt x="1150" y="1415"/>
                  <a:pt x="1150" y="1410"/>
                </a:cubicBezTo>
                <a:cubicBezTo>
                  <a:pt x="1150" y="1362"/>
                  <a:pt x="1112" y="1322"/>
                  <a:pt x="1063" y="1322"/>
                </a:cubicBezTo>
                <a:cubicBezTo>
                  <a:pt x="1054" y="1322"/>
                  <a:pt x="1045" y="1324"/>
                  <a:pt x="1037" y="1327"/>
                </a:cubicBezTo>
                <a:cubicBezTo>
                  <a:pt x="970" y="1165"/>
                  <a:pt x="970" y="1165"/>
                  <a:pt x="970" y="1165"/>
                </a:cubicBezTo>
                <a:cubicBezTo>
                  <a:pt x="966" y="1168"/>
                  <a:pt x="962" y="1169"/>
                  <a:pt x="958" y="1171"/>
                </a:cubicBezTo>
                <a:cubicBezTo>
                  <a:pt x="1024" y="1332"/>
                  <a:pt x="1024" y="1332"/>
                  <a:pt x="1024" y="1332"/>
                </a:cubicBezTo>
                <a:cubicBezTo>
                  <a:pt x="995" y="1347"/>
                  <a:pt x="975" y="1376"/>
                  <a:pt x="975" y="1410"/>
                </a:cubicBezTo>
                <a:cubicBezTo>
                  <a:pt x="975" y="1431"/>
                  <a:pt x="982" y="1451"/>
                  <a:pt x="995" y="1465"/>
                </a:cubicBezTo>
                <a:cubicBezTo>
                  <a:pt x="928" y="1542"/>
                  <a:pt x="928" y="1542"/>
                  <a:pt x="928" y="1542"/>
                </a:cubicBezTo>
                <a:cubicBezTo>
                  <a:pt x="911" y="1530"/>
                  <a:pt x="891" y="1522"/>
                  <a:pt x="869" y="1520"/>
                </a:cubicBezTo>
                <a:cubicBezTo>
                  <a:pt x="869" y="1189"/>
                  <a:pt x="869" y="1189"/>
                  <a:pt x="869" y="1189"/>
                </a:cubicBezTo>
                <a:cubicBezTo>
                  <a:pt x="865" y="1189"/>
                  <a:pt x="861" y="1189"/>
                  <a:pt x="857" y="1189"/>
                </a:cubicBezTo>
                <a:cubicBezTo>
                  <a:pt x="853" y="1189"/>
                  <a:pt x="849" y="1189"/>
                  <a:pt x="845" y="1189"/>
                </a:cubicBezTo>
                <a:cubicBezTo>
                  <a:pt x="845" y="1520"/>
                  <a:pt x="845" y="1520"/>
                  <a:pt x="845" y="1520"/>
                </a:cubicBezTo>
                <a:cubicBezTo>
                  <a:pt x="813" y="1524"/>
                  <a:pt x="784" y="1539"/>
                  <a:pt x="764" y="1563"/>
                </a:cubicBezTo>
                <a:cubicBezTo>
                  <a:pt x="699" y="1519"/>
                  <a:pt x="699" y="1519"/>
                  <a:pt x="699" y="1519"/>
                </a:cubicBezTo>
                <a:cubicBezTo>
                  <a:pt x="703" y="1509"/>
                  <a:pt x="705" y="1499"/>
                  <a:pt x="705" y="1488"/>
                </a:cubicBezTo>
                <a:cubicBezTo>
                  <a:pt x="705" y="1455"/>
                  <a:pt x="686" y="1426"/>
                  <a:pt x="658" y="1411"/>
                </a:cubicBezTo>
                <a:cubicBezTo>
                  <a:pt x="758" y="1171"/>
                  <a:pt x="758" y="1171"/>
                  <a:pt x="758" y="1171"/>
                </a:cubicBezTo>
                <a:cubicBezTo>
                  <a:pt x="754" y="1169"/>
                  <a:pt x="749" y="1168"/>
                  <a:pt x="745" y="1165"/>
                </a:cubicBezTo>
                <a:cubicBezTo>
                  <a:pt x="645" y="1405"/>
                  <a:pt x="645" y="1405"/>
                  <a:pt x="645" y="1405"/>
                </a:cubicBezTo>
                <a:cubicBezTo>
                  <a:pt x="637" y="1402"/>
                  <a:pt x="627" y="1400"/>
                  <a:pt x="617" y="1400"/>
                </a:cubicBezTo>
                <a:cubicBezTo>
                  <a:pt x="572" y="1400"/>
                  <a:pt x="535" y="1436"/>
                  <a:pt x="530" y="1480"/>
                </a:cubicBezTo>
                <a:cubicBezTo>
                  <a:pt x="377" y="1492"/>
                  <a:pt x="377" y="1492"/>
                  <a:pt x="377" y="1492"/>
                </a:cubicBezTo>
                <a:cubicBezTo>
                  <a:pt x="374" y="1470"/>
                  <a:pt x="365" y="1451"/>
                  <a:pt x="352" y="1434"/>
                </a:cubicBezTo>
                <a:cubicBezTo>
                  <a:pt x="670" y="1117"/>
                  <a:pt x="670" y="1117"/>
                  <a:pt x="670" y="1117"/>
                </a:cubicBezTo>
                <a:cubicBezTo>
                  <a:pt x="664" y="1111"/>
                  <a:pt x="658" y="1105"/>
                  <a:pt x="653" y="1100"/>
                </a:cubicBezTo>
                <a:cubicBezTo>
                  <a:pt x="335" y="1417"/>
                  <a:pt x="335" y="1417"/>
                  <a:pt x="335" y="1417"/>
                </a:cubicBezTo>
                <a:cubicBezTo>
                  <a:pt x="324" y="1407"/>
                  <a:pt x="311" y="1400"/>
                  <a:pt x="296" y="1395"/>
                </a:cubicBezTo>
                <a:cubicBezTo>
                  <a:pt x="344" y="1206"/>
                  <a:pt x="344" y="1206"/>
                  <a:pt x="344" y="1206"/>
                </a:cubicBezTo>
                <a:cubicBezTo>
                  <a:pt x="349" y="1206"/>
                  <a:pt x="353" y="1206"/>
                  <a:pt x="359" y="1206"/>
                </a:cubicBezTo>
                <a:cubicBezTo>
                  <a:pt x="407" y="1206"/>
                  <a:pt x="446" y="1168"/>
                  <a:pt x="446" y="1119"/>
                </a:cubicBezTo>
                <a:cubicBezTo>
                  <a:pt x="446" y="1109"/>
                  <a:pt x="445" y="1101"/>
                  <a:pt x="442" y="1092"/>
                </a:cubicBezTo>
                <a:cubicBezTo>
                  <a:pt x="604" y="1025"/>
                  <a:pt x="604" y="1025"/>
                  <a:pt x="604" y="1025"/>
                </a:cubicBezTo>
                <a:cubicBezTo>
                  <a:pt x="602" y="1020"/>
                  <a:pt x="600" y="1016"/>
                  <a:pt x="598" y="1012"/>
                </a:cubicBezTo>
                <a:cubicBezTo>
                  <a:pt x="437" y="1078"/>
                  <a:pt x="437" y="1078"/>
                  <a:pt x="437" y="1078"/>
                </a:cubicBezTo>
                <a:cubicBezTo>
                  <a:pt x="422" y="1051"/>
                  <a:pt x="393" y="1032"/>
                  <a:pt x="359" y="1032"/>
                </a:cubicBezTo>
                <a:cubicBezTo>
                  <a:pt x="338" y="1032"/>
                  <a:pt x="319" y="1039"/>
                  <a:pt x="304" y="1051"/>
                </a:cubicBezTo>
                <a:cubicBezTo>
                  <a:pt x="223" y="983"/>
                  <a:pt x="223" y="983"/>
                  <a:pt x="223" y="983"/>
                </a:cubicBezTo>
                <a:cubicBezTo>
                  <a:pt x="235" y="966"/>
                  <a:pt x="243" y="946"/>
                  <a:pt x="245" y="924"/>
                </a:cubicBezTo>
                <a:cubicBezTo>
                  <a:pt x="580" y="924"/>
                  <a:pt x="580" y="924"/>
                  <a:pt x="580" y="924"/>
                </a:cubicBezTo>
                <a:cubicBezTo>
                  <a:pt x="580" y="920"/>
                  <a:pt x="580" y="916"/>
                  <a:pt x="580" y="912"/>
                </a:cubicBezTo>
                <a:cubicBezTo>
                  <a:pt x="580" y="908"/>
                  <a:pt x="580" y="904"/>
                  <a:pt x="580" y="900"/>
                </a:cubicBezTo>
                <a:cubicBezTo>
                  <a:pt x="245" y="900"/>
                  <a:pt x="245" y="900"/>
                  <a:pt x="245" y="900"/>
                </a:cubicBezTo>
                <a:cubicBezTo>
                  <a:pt x="242" y="868"/>
                  <a:pt x="226" y="840"/>
                  <a:pt x="203" y="820"/>
                </a:cubicBezTo>
                <a:cubicBezTo>
                  <a:pt x="251" y="755"/>
                  <a:pt x="251" y="755"/>
                  <a:pt x="251" y="755"/>
                </a:cubicBezTo>
                <a:cubicBezTo>
                  <a:pt x="261" y="759"/>
                  <a:pt x="273" y="761"/>
                  <a:pt x="285" y="761"/>
                </a:cubicBezTo>
                <a:cubicBezTo>
                  <a:pt x="319" y="761"/>
                  <a:pt x="348" y="743"/>
                  <a:pt x="362" y="715"/>
                </a:cubicBezTo>
                <a:cubicBezTo>
                  <a:pt x="598" y="813"/>
                  <a:pt x="598" y="813"/>
                  <a:pt x="598" y="813"/>
                </a:cubicBezTo>
                <a:cubicBezTo>
                  <a:pt x="600" y="808"/>
                  <a:pt x="602" y="804"/>
                  <a:pt x="604" y="799"/>
                </a:cubicBezTo>
                <a:cubicBezTo>
                  <a:pt x="368" y="701"/>
                  <a:pt x="368" y="701"/>
                  <a:pt x="368" y="701"/>
                </a:cubicBezTo>
                <a:cubicBezTo>
                  <a:pt x="371" y="693"/>
                  <a:pt x="373" y="684"/>
                  <a:pt x="373" y="674"/>
                </a:cubicBezTo>
                <a:cubicBezTo>
                  <a:pt x="373" y="635"/>
                  <a:pt x="346" y="601"/>
                  <a:pt x="310" y="590"/>
                </a:cubicBezTo>
                <a:cubicBezTo>
                  <a:pt x="320" y="505"/>
                  <a:pt x="320" y="505"/>
                  <a:pt x="320" y="505"/>
                </a:cubicBezTo>
                <a:cubicBezTo>
                  <a:pt x="323" y="505"/>
                  <a:pt x="325" y="506"/>
                  <a:pt x="328" y="506"/>
                </a:cubicBezTo>
                <a:cubicBezTo>
                  <a:pt x="357" y="506"/>
                  <a:pt x="385" y="495"/>
                  <a:pt x="406" y="478"/>
                </a:cubicBezTo>
                <a:cubicBezTo>
                  <a:pt x="653" y="725"/>
                  <a:pt x="653" y="725"/>
                  <a:pt x="653" y="725"/>
                </a:cubicBezTo>
                <a:cubicBezTo>
                  <a:pt x="658" y="719"/>
                  <a:pt x="664" y="713"/>
                  <a:pt x="670" y="708"/>
                </a:cubicBezTo>
                <a:cubicBezTo>
                  <a:pt x="423" y="461"/>
                  <a:pt x="423" y="461"/>
                  <a:pt x="423" y="461"/>
                </a:cubicBezTo>
                <a:cubicBezTo>
                  <a:pt x="434" y="447"/>
                  <a:pt x="442" y="432"/>
                  <a:pt x="446" y="415"/>
                </a:cubicBezTo>
                <a:cubicBezTo>
                  <a:pt x="563" y="425"/>
                  <a:pt x="563" y="425"/>
                  <a:pt x="563" y="425"/>
                </a:cubicBezTo>
                <a:cubicBezTo>
                  <a:pt x="567" y="471"/>
                  <a:pt x="604" y="506"/>
                  <a:pt x="650" y="506"/>
                </a:cubicBezTo>
                <a:cubicBezTo>
                  <a:pt x="661" y="506"/>
                  <a:pt x="670" y="503"/>
                  <a:pt x="679" y="500"/>
                </a:cubicBezTo>
                <a:cubicBezTo>
                  <a:pt x="745" y="659"/>
                  <a:pt x="745" y="659"/>
                  <a:pt x="745" y="659"/>
                </a:cubicBezTo>
                <a:cubicBezTo>
                  <a:pt x="749" y="656"/>
                  <a:pt x="754" y="655"/>
                  <a:pt x="758" y="653"/>
                </a:cubicBezTo>
                <a:cubicBezTo>
                  <a:pt x="693" y="495"/>
                  <a:pt x="693" y="495"/>
                  <a:pt x="693" y="495"/>
                </a:cubicBezTo>
                <a:cubicBezTo>
                  <a:pt x="719" y="480"/>
                  <a:pt x="738" y="451"/>
                  <a:pt x="738" y="418"/>
                </a:cubicBezTo>
                <a:cubicBezTo>
                  <a:pt x="738" y="394"/>
                  <a:pt x="728" y="372"/>
                  <a:pt x="712" y="356"/>
                </a:cubicBezTo>
                <a:cubicBezTo>
                  <a:pt x="799" y="230"/>
                  <a:pt x="799" y="230"/>
                  <a:pt x="799" y="230"/>
                </a:cubicBezTo>
                <a:cubicBezTo>
                  <a:pt x="813" y="238"/>
                  <a:pt x="829" y="243"/>
                  <a:pt x="845" y="245"/>
                </a:cubicBezTo>
                <a:cubicBezTo>
                  <a:pt x="845" y="635"/>
                  <a:pt x="845" y="635"/>
                  <a:pt x="845" y="635"/>
                </a:cubicBezTo>
                <a:cubicBezTo>
                  <a:pt x="849" y="635"/>
                  <a:pt x="853" y="635"/>
                  <a:pt x="857" y="635"/>
                </a:cubicBezTo>
                <a:cubicBezTo>
                  <a:pt x="861" y="635"/>
                  <a:pt x="865" y="635"/>
                  <a:pt x="869" y="635"/>
                </a:cubicBezTo>
                <a:cubicBezTo>
                  <a:pt x="869" y="245"/>
                  <a:pt x="869" y="245"/>
                  <a:pt x="869" y="245"/>
                </a:cubicBezTo>
                <a:cubicBezTo>
                  <a:pt x="893" y="242"/>
                  <a:pt x="913" y="234"/>
                  <a:pt x="930" y="221"/>
                </a:cubicBezTo>
                <a:cubicBezTo>
                  <a:pt x="1016" y="299"/>
                  <a:pt x="1016" y="299"/>
                  <a:pt x="1016" y="299"/>
                </a:cubicBezTo>
                <a:cubicBezTo>
                  <a:pt x="1010" y="311"/>
                  <a:pt x="1006" y="325"/>
                  <a:pt x="1006" y="340"/>
                </a:cubicBezTo>
                <a:cubicBezTo>
                  <a:pt x="1006" y="374"/>
                  <a:pt x="1026" y="404"/>
                  <a:pt x="1055" y="418"/>
                </a:cubicBezTo>
                <a:cubicBezTo>
                  <a:pt x="958" y="653"/>
                  <a:pt x="958" y="653"/>
                  <a:pt x="958" y="653"/>
                </a:cubicBezTo>
                <a:cubicBezTo>
                  <a:pt x="962" y="655"/>
                  <a:pt x="966" y="656"/>
                  <a:pt x="970" y="659"/>
                </a:cubicBezTo>
                <a:cubicBezTo>
                  <a:pt x="1068" y="424"/>
                  <a:pt x="1068" y="424"/>
                  <a:pt x="1068" y="424"/>
                </a:cubicBezTo>
                <a:cubicBezTo>
                  <a:pt x="1076" y="426"/>
                  <a:pt x="1084" y="427"/>
                  <a:pt x="1094" y="427"/>
                </a:cubicBezTo>
                <a:cubicBezTo>
                  <a:pt x="1131" y="427"/>
                  <a:pt x="1162" y="405"/>
                  <a:pt x="1175" y="372"/>
                </a:cubicBezTo>
                <a:cubicBezTo>
                  <a:pt x="1251" y="378"/>
                  <a:pt x="1251" y="378"/>
                  <a:pt x="1251" y="378"/>
                </a:cubicBezTo>
                <a:cubicBezTo>
                  <a:pt x="1250" y="382"/>
                  <a:pt x="1250" y="387"/>
                  <a:pt x="1250" y="391"/>
                </a:cubicBezTo>
                <a:cubicBezTo>
                  <a:pt x="1250" y="422"/>
                  <a:pt x="1262" y="451"/>
                  <a:pt x="1281" y="472"/>
                </a:cubicBezTo>
                <a:cubicBezTo>
                  <a:pt x="1045" y="708"/>
                  <a:pt x="1045" y="708"/>
                  <a:pt x="1045" y="708"/>
                </a:cubicBezTo>
                <a:cubicBezTo>
                  <a:pt x="1051" y="713"/>
                  <a:pt x="1057" y="719"/>
                  <a:pt x="1063" y="725"/>
                </a:cubicBezTo>
                <a:cubicBezTo>
                  <a:pt x="1299" y="489"/>
                  <a:pt x="1299" y="489"/>
                  <a:pt x="1299" y="489"/>
                </a:cubicBezTo>
                <a:cubicBezTo>
                  <a:pt x="1315" y="501"/>
                  <a:pt x="1335" y="510"/>
                  <a:pt x="1357" y="513"/>
                </a:cubicBezTo>
                <a:cubicBezTo>
                  <a:pt x="1347" y="618"/>
                  <a:pt x="1347" y="618"/>
                  <a:pt x="1347" y="618"/>
                </a:cubicBezTo>
                <a:cubicBezTo>
                  <a:pt x="1303" y="623"/>
                  <a:pt x="1269" y="660"/>
                  <a:pt x="1269" y="705"/>
                </a:cubicBezTo>
                <a:cubicBezTo>
                  <a:pt x="1269" y="714"/>
                  <a:pt x="1270" y="724"/>
                  <a:pt x="1273" y="733"/>
                </a:cubicBezTo>
                <a:cubicBezTo>
                  <a:pt x="1112" y="799"/>
                  <a:pt x="1112" y="799"/>
                  <a:pt x="1112" y="799"/>
                </a:cubicBezTo>
                <a:cubicBezTo>
                  <a:pt x="1113" y="804"/>
                  <a:pt x="1116" y="808"/>
                  <a:pt x="1117" y="813"/>
                </a:cubicBezTo>
                <a:cubicBezTo>
                  <a:pt x="1278" y="745"/>
                  <a:pt x="1278" y="745"/>
                  <a:pt x="1278" y="745"/>
                </a:cubicBezTo>
                <a:cubicBezTo>
                  <a:pt x="1294" y="774"/>
                  <a:pt x="1323" y="793"/>
                  <a:pt x="1356" y="793"/>
                </a:cubicBezTo>
                <a:cubicBezTo>
                  <a:pt x="1380" y="793"/>
                  <a:pt x="1400" y="784"/>
                  <a:pt x="1416" y="770"/>
                </a:cubicBezTo>
                <a:cubicBezTo>
                  <a:pt x="1591" y="864"/>
                  <a:pt x="1591" y="864"/>
                  <a:pt x="1591" y="864"/>
                </a:cubicBezTo>
                <a:cubicBezTo>
                  <a:pt x="1587" y="875"/>
                  <a:pt x="1584" y="887"/>
                  <a:pt x="1583" y="900"/>
                </a:cubicBezTo>
                <a:cubicBezTo>
                  <a:pt x="1135" y="900"/>
                  <a:pt x="1135" y="900"/>
                  <a:pt x="1135" y="900"/>
                </a:cubicBezTo>
                <a:cubicBezTo>
                  <a:pt x="1136" y="904"/>
                  <a:pt x="1136" y="908"/>
                  <a:pt x="1136" y="912"/>
                </a:cubicBezTo>
                <a:cubicBezTo>
                  <a:pt x="1136" y="916"/>
                  <a:pt x="1136" y="920"/>
                  <a:pt x="1135" y="924"/>
                </a:cubicBezTo>
                <a:cubicBezTo>
                  <a:pt x="1583" y="924"/>
                  <a:pt x="1583" y="924"/>
                  <a:pt x="1583" y="924"/>
                </a:cubicBezTo>
                <a:cubicBezTo>
                  <a:pt x="1587" y="956"/>
                  <a:pt x="1603" y="985"/>
                  <a:pt x="1628" y="1004"/>
                </a:cubicBezTo>
                <a:cubicBezTo>
                  <a:pt x="1557" y="1097"/>
                  <a:pt x="1557" y="1097"/>
                  <a:pt x="1557" y="1097"/>
                </a:cubicBezTo>
                <a:cubicBezTo>
                  <a:pt x="1557" y="1097"/>
                  <a:pt x="1557" y="1097"/>
                  <a:pt x="1557" y="1097"/>
                </a:cubicBezTo>
                <a:close/>
                <a:moveTo>
                  <a:pt x="1083" y="826"/>
                </a:moveTo>
                <a:cubicBezTo>
                  <a:pt x="1082" y="822"/>
                  <a:pt x="1080" y="818"/>
                  <a:pt x="1078" y="813"/>
                </a:cubicBezTo>
                <a:cubicBezTo>
                  <a:pt x="1067" y="790"/>
                  <a:pt x="1054" y="769"/>
                  <a:pt x="1037" y="750"/>
                </a:cubicBezTo>
                <a:cubicBezTo>
                  <a:pt x="1031" y="744"/>
                  <a:pt x="1026" y="738"/>
                  <a:pt x="1019" y="733"/>
                </a:cubicBezTo>
                <a:cubicBezTo>
                  <a:pt x="1001" y="717"/>
                  <a:pt x="980" y="702"/>
                  <a:pt x="957" y="692"/>
                </a:cubicBezTo>
                <a:cubicBezTo>
                  <a:pt x="952" y="690"/>
                  <a:pt x="948" y="688"/>
                  <a:pt x="943" y="686"/>
                </a:cubicBezTo>
                <a:cubicBezTo>
                  <a:pt x="921" y="677"/>
                  <a:pt x="896" y="673"/>
                  <a:pt x="869" y="671"/>
                </a:cubicBezTo>
                <a:cubicBezTo>
                  <a:pt x="866" y="671"/>
                  <a:pt x="861" y="671"/>
                  <a:pt x="857" y="671"/>
                </a:cubicBezTo>
                <a:cubicBezTo>
                  <a:pt x="853" y="671"/>
                  <a:pt x="849" y="671"/>
                  <a:pt x="845" y="671"/>
                </a:cubicBezTo>
                <a:cubicBezTo>
                  <a:pt x="820" y="673"/>
                  <a:pt x="795" y="677"/>
                  <a:pt x="772" y="686"/>
                </a:cubicBezTo>
                <a:cubicBezTo>
                  <a:pt x="767" y="688"/>
                  <a:pt x="763" y="690"/>
                  <a:pt x="759" y="692"/>
                </a:cubicBezTo>
                <a:cubicBezTo>
                  <a:pt x="735" y="702"/>
                  <a:pt x="714" y="717"/>
                  <a:pt x="695" y="733"/>
                </a:cubicBezTo>
                <a:cubicBezTo>
                  <a:pt x="690" y="738"/>
                  <a:pt x="684" y="744"/>
                  <a:pt x="678" y="750"/>
                </a:cubicBezTo>
                <a:cubicBezTo>
                  <a:pt x="661" y="769"/>
                  <a:pt x="648" y="790"/>
                  <a:pt x="637" y="813"/>
                </a:cubicBezTo>
                <a:cubicBezTo>
                  <a:pt x="635" y="818"/>
                  <a:pt x="633" y="822"/>
                  <a:pt x="632" y="826"/>
                </a:cubicBezTo>
                <a:cubicBezTo>
                  <a:pt x="623" y="850"/>
                  <a:pt x="617" y="874"/>
                  <a:pt x="617" y="900"/>
                </a:cubicBezTo>
                <a:cubicBezTo>
                  <a:pt x="616" y="904"/>
                  <a:pt x="616" y="908"/>
                  <a:pt x="616" y="912"/>
                </a:cubicBezTo>
                <a:cubicBezTo>
                  <a:pt x="616" y="916"/>
                  <a:pt x="616" y="920"/>
                  <a:pt x="617" y="924"/>
                </a:cubicBezTo>
                <a:cubicBezTo>
                  <a:pt x="617" y="950"/>
                  <a:pt x="623" y="975"/>
                  <a:pt x="632" y="998"/>
                </a:cubicBezTo>
                <a:cubicBezTo>
                  <a:pt x="633" y="1002"/>
                  <a:pt x="635" y="1007"/>
                  <a:pt x="637" y="1011"/>
                </a:cubicBezTo>
                <a:cubicBezTo>
                  <a:pt x="648" y="1034"/>
                  <a:pt x="661" y="1056"/>
                  <a:pt x="678" y="1074"/>
                </a:cubicBezTo>
                <a:cubicBezTo>
                  <a:pt x="684" y="1080"/>
                  <a:pt x="690" y="1085"/>
                  <a:pt x="695" y="1091"/>
                </a:cubicBezTo>
                <a:cubicBezTo>
                  <a:pt x="714" y="1108"/>
                  <a:pt x="735" y="1121"/>
                  <a:pt x="759" y="1132"/>
                </a:cubicBezTo>
                <a:cubicBezTo>
                  <a:pt x="763" y="1134"/>
                  <a:pt x="767" y="1136"/>
                  <a:pt x="772" y="1137"/>
                </a:cubicBezTo>
                <a:cubicBezTo>
                  <a:pt x="795" y="1146"/>
                  <a:pt x="820" y="1152"/>
                  <a:pt x="845" y="1153"/>
                </a:cubicBezTo>
                <a:cubicBezTo>
                  <a:pt x="849" y="1153"/>
                  <a:pt x="853" y="1153"/>
                  <a:pt x="857" y="1153"/>
                </a:cubicBezTo>
                <a:cubicBezTo>
                  <a:pt x="861" y="1153"/>
                  <a:pt x="866" y="1153"/>
                  <a:pt x="869" y="1153"/>
                </a:cubicBezTo>
                <a:cubicBezTo>
                  <a:pt x="896" y="1152"/>
                  <a:pt x="921" y="1146"/>
                  <a:pt x="943" y="1137"/>
                </a:cubicBezTo>
                <a:cubicBezTo>
                  <a:pt x="948" y="1136"/>
                  <a:pt x="952" y="1134"/>
                  <a:pt x="957" y="1132"/>
                </a:cubicBezTo>
                <a:cubicBezTo>
                  <a:pt x="980" y="1121"/>
                  <a:pt x="1001" y="1108"/>
                  <a:pt x="1019" y="1091"/>
                </a:cubicBezTo>
                <a:cubicBezTo>
                  <a:pt x="1026" y="1085"/>
                  <a:pt x="1031" y="1080"/>
                  <a:pt x="1037" y="1074"/>
                </a:cubicBezTo>
                <a:cubicBezTo>
                  <a:pt x="1054" y="1056"/>
                  <a:pt x="1067" y="1034"/>
                  <a:pt x="1078" y="1011"/>
                </a:cubicBezTo>
                <a:cubicBezTo>
                  <a:pt x="1080" y="1007"/>
                  <a:pt x="1082" y="1002"/>
                  <a:pt x="1083" y="998"/>
                </a:cubicBezTo>
                <a:cubicBezTo>
                  <a:pt x="1092" y="975"/>
                  <a:pt x="1098" y="950"/>
                  <a:pt x="1099" y="924"/>
                </a:cubicBezTo>
                <a:cubicBezTo>
                  <a:pt x="1099" y="920"/>
                  <a:pt x="1100" y="916"/>
                  <a:pt x="1100" y="912"/>
                </a:cubicBezTo>
                <a:cubicBezTo>
                  <a:pt x="1100" y="908"/>
                  <a:pt x="1099" y="904"/>
                  <a:pt x="1099" y="900"/>
                </a:cubicBezTo>
                <a:cubicBezTo>
                  <a:pt x="1098" y="874"/>
                  <a:pt x="1092" y="850"/>
                  <a:pt x="1083" y="82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Tree>
    <p:extLst>
      <p:ext uri="{BB962C8B-B14F-4D97-AF65-F5344CB8AC3E}">
        <p14:creationId xmlns:p14="http://schemas.microsoft.com/office/powerpoint/2010/main" val="322952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Tahoma" panose="020B0604030504040204" pitchFamily="34" charset="0"/>
                <a:ea typeface="Tahoma" panose="020B0604030504040204" pitchFamily="34" charset="0"/>
                <a:cs typeface="Tahoma" panose="020B0604030504040204" pitchFamily="34" charset="0"/>
              </a:rPr>
              <a:t>The </a:t>
            </a:r>
            <a:r>
              <a:rPr lang="en-US" b="0" dirty="0" smtClean="0">
                <a:latin typeface="Tahoma" panose="020B0604030504040204" pitchFamily="34" charset="0"/>
                <a:ea typeface="Tahoma" panose="020B0604030504040204" pitchFamily="34" charset="0"/>
                <a:cs typeface="Tahoma" panose="020B0604030504040204" pitchFamily="34" charset="0"/>
              </a:rPr>
              <a:t>omni-channel approach</a:t>
            </a:r>
            <a:endParaRPr lang="en-US" b="0" dirty="0">
              <a:latin typeface="Tahoma" panose="020B0604030504040204" pitchFamily="34" charset="0"/>
              <a:ea typeface="Tahoma" panose="020B0604030504040204" pitchFamily="34" charset="0"/>
              <a:cs typeface="Tahoma" panose="020B0604030504040204" pitchFamily="34" charset="0"/>
            </a:endParaRPr>
          </a:p>
        </p:txBody>
      </p:sp>
      <p:grpSp>
        <p:nvGrpSpPr>
          <p:cNvPr id="105" name="Group 104"/>
          <p:cNvGrpSpPr/>
          <p:nvPr/>
        </p:nvGrpSpPr>
        <p:grpSpPr>
          <a:xfrm>
            <a:off x="9185894" y="2443813"/>
            <a:ext cx="1591876" cy="2039161"/>
            <a:chOff x="5556642" y="1289248"/>
            <a:chExt cx="2926080" cy="3429820"/>
          </a:xfrm>
        </p:grpSpPr>
        <p:sp>
          <p:nvSpPr>
            <p:cNvPr id="106" name="Rounded Rectangle 105"/>
            <p:cNvSpPr/>
            <p:nvPr/>
          </p:nvSpPr>
          <p:spPr>
            <a:xfrm>
              <a:off x="5556642" y="1289248"/>
              <a:ext cx="2926080" cy="3429820"/>
            </a:xfrm>
            <a:prstGeom prst="roundRect">
              <a:avLst>
                <a:gd name="adj" fmla="val 0"/>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34281" rIns="137124" bIns="34281" numCol="1" anchor="ctr" anchorCtr="0" compatLnSpc="1">
              <a:prstTxWarp prst="textNoShape">
                <a:avLst/>
              </a:prstTxWarp>
              <a:noAutofit/>
            </a:bodyPr>
            <a:lstStyle/>
            <a:p>
              <a:pPr defTabSz="457063"/>
              <a:endParaRPr lang="en-US" sz="1500" b="1" dirty="0">
                <a:solidFill>
                  <a:srgbClr val="EF8200"/>
                </a:solidFill>
              </a:endParaRPr>
            </a:p>
          </p:txBody>
        </p:sp>
        <p:grpSp>
          <p:nvGrpSpPr>
            <p:cNvPr id="107" name="Group 106"/>
            <p:cNvGrpSpPr/>
            <p:nvPr/>
          </p:nvGrpSpPr>
          <p:grpSpPr>
            <a:xfrm>
              <a:off x="5780177" y="2875887"/>
              <a:ext cx="2479010" cy="731520"/>
              <a:chOff x="5899340" y="2968630"/>
              <a:chExt cx="2479010" cy="731520"/>
            </a:xfrm>
          </p:grpSpPr>
          <p:sp>
            <p:nvSpPr>
              <p:cNvPr id="129" name="Rectangle 9"/>
              <p:cNvSpPr>
                <a:spLocks noChangeArrowheads="1"/>
              </p:cNvSpPr>
              <p:nvPr/>
            </p:nvSpPr>
            <p:spPr bwMode="auto">
              <a:xfrm>
                <a:off x="5899340" y="2968630"/>
                <a:ext cx="731520" cy="731520"/>
              </a:xfrm>
              <a:prstGeom prst="rect">
                <a:avLst/>
              </a:prstGeom>
              <a:solidFill>
                <a:srgbClr val="AAB300"/>
              </a:solidFill>
              <a:ln>
                <a:noFill/>
              </a:ln>
              <a:extLst/>
            </p:spPr>
            <p:txBody>
              <a:bodyPr vert="horz" wrap="square" lIns="34281" tIns="34281" rIns="34281" bIns="34281" numCol="1" anchor="ctr" anchorCtr="0" compatLnSpc="1">
                <a:prstTxWarp prst="textNoShape">
                  <a:avLst/>
                </a:prstTxWarp>
                <a:noAutofit/>
              </a:bodyPr>
              <a:lstStyle/>
              <a:p>
                <a:pPr algn="ctr" defTabSz="457063"/>
                <a:endParaRPr lang="en-US" sz="900" b="1" dirty="0">
                  <a:solidFill>
                    <a:srgbClr val="FFFFFF"/>
                  </a:solidFill>
                </a:endParaRPr>
              </a:p>
            </p:txBody>
          </p:sp>
          <p:sp>
            <p:nvSpPr>
              <p:cNvPr id="130" name="Rectangle 9"/>
              <p:cNvSpPr>
                <a:spLocks noChangeArrowheads="1"/>
              </p:cNvSpPr>
              <p:nvPr/>
            </p:nvSpPr>
            <p:spPr bwMode="auto">
              <a:xfrm>
                <a:off x="6640990" y="2968630"/>
                <a:ext cx="1737360" cy="731520"/>
              </a:xfrm>
              <a:prstGeom prst="rect">
                <a:avLst/>
              </a:prstGeom>
              <a:solidFill>
                <a:srgbClr val="F0F0F0"/>
              </a:solidFill>
              <a:ln>
                <a:noFill/>
              </a:ln>
              <a:extLst/>
            </p:spPr>
            <p:txBody>
              <a:bodyPr vert="horz" wrap="square" lIns="137124" tIns="34281" rIns="137124" bIns="34281" numCol="1" anchor="ctr" anchorCtr="0" compatLnSpc="1">
                <a:prstTxWarp prst="textNoShape">
                  <a:avLst/>
                </a:prstTxWarp>
                <a:noAutofit/>
              </a:bodyPr>
              <a:lstStyle/>
              <a:p>
                <a:pPr defTabSz="457063"/>
                <a:r>
                  <a:rPr lang="en-US" sz="1500" dirty="0">
                    <a:solidFill>
                      <a:srgbClr val="AAB300"/>
                    </a:solidFill>
                  </a:rPr>
                  <a:t>View Model</a:t>
                </a:r>
              </a:p>
            </p:txBody>
          </p:sp>
          <p:sp>
            <p:nvSpPr>
              <p:cNvPr id="131" name="Freeform 5"/>
              <p:cNvSpPr>
                <a:spLocks noEditPoints="1"/>
              </p:cNvSpPr>
              <p:nvPr/>
            </p:nvSpPr>
            <p:spPr bwMode="auto">
              <a:xfrm>
                <a:off x="6078642" y="3043177"/>
                <a:ext cx="372916" cy="582426"/>
              </a:xfrm>
              <a:custGeom>
                <a:avLst/>
                <a:gdLst>
                  <a:gd name="T0" fmla="*/ 1733 w 3319"/>
                  <a:gd name="T1" fmla="*/ 1819 h 5104"/>
                  <a:gd name="T2" fmla="*/ 2204 w 3319"/>
                  <a:gd name="T3" fmla="*/ 1819 h 5104"/>
                  <a:gd name="T4" fmla="*/ 2204 w 3319"/>
                  <a:gd name="T5" fmla="*/ 5104 h 5104"/>
                  <a:gd name="T6" fmla="*/ 1307 w 3319"/>
                  <a:gd name="T7" fmla="*/ 0 h 5104"/>
                  <a:gd name="T8" fmla="*/ 2204 w 3319"/>
                  <a:gd name="T9" fmla="*/ 1466 h 5104"/>
                  <a:gd name="T10" fmla="*/ 2204 w 3319"/>
                  <a:gd name="T11" fmla="*/ 998 h 5104"/>
                  <a:gd name="T12" fmla="*/ 2204 w 3319"/>
                  <a:gd name="T13" fmla="*/ 1466 h 5104"/>
                  <a:gd name="T14" fmla="*/ 1733 w 3319"/>
                  <a:gd name="T15" fmla="*/ 338 h 5104"/>
                  <a:gd name="T16" fmla="*/ 2204 w 3319"/>
                  <a:gd name="T17" fmla="*/ 807 h 5104"/>
                  <a:gd name="T18" fmla="*/ 2439 w 3319"/>
                  <a:gd name="T19" fmla="*/ 4108 h 5104"/>
                  <a:gd name="T20" fmla="*/ 2893 w 3319"/>
                  <a:gd name="T21" fmla="*/ 4108 h 5104"/>
                  <a:gd name="T22" fmla="*/ 2893 w 3319"/>
                  <a:gd name="T23" fmla="*/ 3449 h 5104"/>
                  <a:gd name="T24" fmla="*/ 2893 w 3319"/>
                  <a:gd name="T25" fmla="*/ 2992 h 5104"/>
                  <a:gd name="T26" fmla="*/ 2893 w 3319"/>
                  <a:gd name="T27" fmla="*/ 3449 h 5104"/>
                  <a:gd name="T28" fmla="*/ 2439 w 3319"/>
                  <a:gd name="T29" fmla="*/ 2318 h 5104"/>
                  <a:gd name="T30" fmla="*/ 2893 w 3319"/>
                  <a:gd name="T31" fmla="*/ 2786 h 5104"/>
                  <a:gd name="T32" fmla="*/ 2439 w 3319"/>
                  <a:gd name="T33" fmla="*/ 2126 h 5104"/>
                  <a:gd name="T34" fmla="*/ 2893 w 3319"/>
                  <a:gd name="T35" fmla="*/ 2126 h 5104"/>
                  <a:gd name="T36" fmla="*/ 2893 w 3319"/>
                  <a:gd name="T37" fmla="*/ 1466 h 5104"/>
                  <a:gd name="T38" fmla="*/ 2893 w 3319"/>
                  <a:gd name="T39" fmla="*/ 998 h 5104"/>
                  <a:gd name="T40" fmla="*/ 2893 w 3319"/>
                  <a:gd name="T41" fmla="*/ 1466 h 5104"/>
                  <a:gd name="T42" fmla="*/ 2439 w 3319"/>
                  <a:gd name="T43" fmla="*/ 338 h 5104"/>
                  <a:gd name="T44" fmla="*/ 2893 w 3319"/>
                  <a:gd name="T45" fmla="*/ 807 h 5104"/>
                  <a:gd name="T46" fmla="*/ 0 w 3319"/>
                  <a:gd name="T47" fmla="*/ 5104 h 5104"/>
                  <a:gd name="T48" fmla="*/ 0 w 3319"/>
                  <a:gd name="T49" fmla="*/ 2010 h 5104"/>
                  <a:gd name="T50" fmla="*/ 881 w 3319"/>
                  <a:gd name="T51" fmla="*/ 4783 h 5104"/>
                  <a:gd name="T52" fmla="*/ 881 w 3319"/>
                  <a:gd name="T53" fmla="*/ 4314 h 5104"/>
                  <a:gd name="T54" fmla="*/ 881 w 3319"/>
                  <a:gd name="T55" fmla="*/ 4783 h 5104"/>
                  <a:gd name="T56" fmla="*/ 426 w 3319"/>
                  <a:gd name="T57" fmla="*/ 3652 h 5104"/>
                  <a:gd name="T58" fmla="*/ 881 w 3319"/>
                  <a:gd name="T59" fmla="*/ 4108 h 5104"/>
                  <a:gd name="T60" fmla="*/ 426 w 3319"/>
                  <a:gd name="T61" fmla="*/ 3449 h 5104"/>
                  <a:gd name="T62" fmla="*/ 881 w 3319"/>
                  <a:gd name="T63" fmla="*/ 3449 h 5104"/>
                  <a:gd name="T64" fmla="*/ 881 w 3319"/>
                  <a:gd name="T65" fmla="*/ 2786 h 5104"/>
                  <a:gd name="T66" fmla="*/ 881 w 3319"/>
                  <a:gd name="T67" fmla="*/ 2318 h 5104"/>
                  <a:gd name="T68" fmla="*/ 881 w 3319"/>
                  <a:gd name="T69" fmla="*/ 2786 h 5104"/>
                  <a:gd name="T70" fmla="*/ 1118 w 3319"/>
                  <a:gd name="T71" fmla="*/ 4314 h 5104"/>
                  <a:gd name="T72" fmla="*/ 1586 w 3319"/>
                  <a:gd name="T73" fmla="*/ 4783 h 5104"/>
                  <a:gd name="T74" fmla="*/ 1118 w 3319"/>
                  <a:gd name="T75" fmla="*/ 4108 h 5104"/>
                  <a:gd name="T76" fmla="*/ 1586 w 3319"/>
                  <a:gd name="T77" fmla="*/ 4108 h 5104"/>
                  <a:gd name="T78" fmla="*/ 1586 w 3319"/>
                  <a:gd name="T79" fmla="*/ 3449 h 5104"/>
                  <a:gd name="T80" fmla="*/ 1586 w 3319"/>
                  <a:gd name="T81" fmla="*/ 2992 h 5104"/>
                  <a:gd name="T82" fmla="*/ 1586 w 3319"/>
                  <a:gd name="T83" fmla="*/ 3449 h 5104"/>
                  <a:gd name="T84" fmla="*/ 1118 w 3319"/>
                  <a:gd name="T85" fmla="*/ 2318 h 5104"/>
                  <a:gd name="T86" fmla="*/ 1586 w 3319"/>
                  <a:gd name="T87" fmla="*/ 2786 h 5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19" h="5104">
                    <a:moveTo>
                      <a:pt x="1307" y="0"/>
                    </a:moveTo>
                    <a:lnTo>
                      <a:pt x="1307" y="1819"/>
                    </a:lnTo>
                    <a:lnTo>
                      <a:pt x="1733" y="1819"/>
                    </a:lnTo>
                    <a:lnTo>
                      <a:pt x="1733" y="1658"/>
                    </a:lnTo>
                    <a:lnTo>
                      <a:pt x="2204" y="1658"/>
                    </a:lnTo>
                    <a:lnTo>
                      <a:pt x="2204" y="1819"/>
                    </a:lnTo>
                    <a:lnTo>
                      <a:pt x="2204" y="2010"/>
                    </a:lnTo>
                    <a:lnTo>
                      <a:pt x="2204" y="2126"/>
                    </a:lnTo>
                    <a:lnTo>
                      <a:pt x="2204" y="5104"/>
                    </a:lnTo>
                    <a:lnTo>
                      <a:pt x="3319" y="5104"/>
                    </a:lnTo>
                    <a:lnTo>
                      <a:pt x="3319" y="0"/>
                    </a:lnTo>
                    <a:lnTo>
                      <a:pt x="1307" y="0"/>
                    </a:lnTo>
                    <a:lnTo>
                      <a:pt x="1307" y="0"/>
                    </a:lnTo>
                    <a:lnTo>
                      <a:pt x="1307" y="0"/>
                    </a:lnTo>
                    <a:close/>
                    <a:moveTo>
                      <a:pt x="2204" y="1466"/>
                    </a:moveTo>
                    <a:lnTo>
                      <a:pt x="1733" y="1466"/>
                    </a:lnTo>
                    <a:lnTo>
                      <a:pt x="1733" y="998"/>
                    </a:lnTo>
                    <a:lnTo>
                      <a:pt x="2204" y="998"/>
                    </a:lnTo>
                    <a:lnTo>
                      <a:pt x="2204" y="1466"/>
                    </a:lnTo>
                    <a:lnTo>
                      <a:pt x="2204" y="1466"/>
                    </a:lnTo>
                    <a:lnTo>
                      <a:pt x="2204" y="1466"/>
                    </a:lnTo>
                    <a:close/>
                    <a:moveTo>
                      <a:pt x="2204" y="807"/>
                    </a:moveTo>
                    <a:lnTo>
                      <a:pt x="1733" y="807"/>
                    </a:lnTo>
                    <a:lnTo>
                      <a:pt x="1733" y="338"/>
                    </a:lnTo>
                    <a:lnTo>
                      <a:pt x="2204" y="338"/>
                    </a:lnTo>
                    <a:lnTo>
                      <a:pt x="2204" y="807"/>
                    </a:lnTo>
                    <a:lnTo>
                      <a:pt x="2204" y="807"/>
                    </a:lnTo>
                    <a:lnTo>
                      <a:pt x="2204" y="807"/>
                    </a:lnTo>
                    <a:close/>
                    <a:moveTo>
                      <a:pt x="2893" y="4108"/>
                    </a:moveTo>
                    <a:lnTo>
                      <a:pt x="2439" y="4108"/>
                    </a:lnTo>
                    <a:lnTo>
                      <a:pt x="2439" y="3652"/>
                    </a:lnTo>
                    <a:lnTo>
                      <a:pt x="2893" y="3652"/>
                    </a:lnTo>
                    <a:lnTo>
                      <a:pt x="2893" y="4108"/>
                    </a:lnTo>
                    <a:lnTo>
                      <a:pt x="2893" y="4108"/>
                    </a:lnTo>
                    <a:lnTo>
                      <a:pt x="2893" y="4108"/>
                    </a:lnTo>
                    <a:close/>
                    <a:moveTo>
                      <a:pt x="2893" y="3449"/>
                    </a:moveTo>
                    <a:lnTo>
                      <a:pt x="2439" y="3449"/>
                    </a:lnTo>
                    <a:lnTo>
                      <a:pt x="2439" y="2992"/>
                    </a:lnTo>
                    <a:lnTo>
                      <a:pt x="2893" y="2992"/>
                    </a:lnTo>
                    <a:lnTo>
                      <a:pt x="2893" y="3449"/>
                    </a:lnTo>
                    <a:lnTo>
                      <a:pt x="2893" y="3449"/>
                    </a:lnTo>
                    <a:lnTo>
                      <a:pt x="2893" y="3449"/>
                    </a:lnTo>
                    <a:close/>
                    <a:moveTo>
                      <a:pt x="2893" y="2786"/>
                    </a:moveTo>
                    <a:lnTo>
                      <a:pt x="2439" y="2786"/>
                    </a:lnTo>
                    <a:lnTo>
                      <a:pt x="2439" y="2318"/>
                    </a:lnTo>
                    <a:lnTo>
                      <a:pt x="2893" y="2318"/>
                    </a:lnTo>
                    <a:lnTo>
                      <a:pt x="2893" y="2786"/>
                    </a:lnTo>
                    <a:lnTo>
                      <a:pt x="2893" y="2786"/>
                    </a:lnTo>
                    <a:lnTo>
                      <a:pt x="2893" y="2786"/>
                    </a:lnTo>
                    <a:close/>
                    <a:moveTo>
                      <a:pt x="2893" y="2126"/>
                    </a:moveTo>
                    <a:lnTo>
                      <a:pt x="2439" y="2126"/>
                    </a:lnTo>
                    <a:lnTo>
                      <a:pt x="2439" y="1658"/>
                    </a:lnTo>
                    <a:lnTo>
                      <a:pt x="2893" y="1658"/>
                    </a:lnTo>
                    <a:lnTo>
                      <a:pt x="2893" y="2126"/>
                    </a:lnTo>
                    <a:lnTo>
                      <a:pt x="2893" y="2126"/>
                    </a:lnTo>
                    <a:lnTo>
                      <a:pt x="2893" y="2126"/>
                    </a:lnTo>
                    <a:close/>
                    <a:moveTo>
                      <a:pt x="2893" y="1466"/>
                    </a:moveTo>
                    <a:lnTo>
                      <a:pt x="2439" y="1466"/>
                    </a:lnTo>
                    <a:lnTo>
                      <a:pt x="2439" y="998"/>
                    </a:lnTo>
                    <a:lnTo>
                      <a:pt x="2893" y="998"/>
                    </a:lnTo>
                    <a:lnTo>
                      <a:pt x="2893" y="1466"/>
                    </a:lnTo>
                    <a:lnTo>
                      <a:pt x="2893" y="1466"/>
                    </a:lnTo>
                    <a:lnTo>
                      <a:pt x="2893" y="1466"/>
                    </a:lnTo>
                    <a:close/>
                    <a:moveTo>
                      <a:pt x="2893" y="807"/>
                    </a:moveTo>
                    <a:lnTo>
                      <a:pt x="2439" y="807"/>
                    </a:lnTo>
                    <a:lnTo>
                      <a:pt x="2439" y="338"/>
                    </a:lnTo>
                    <a:lnTo>
                      <a:pt x="2893" y="338"/>
                    </a:lnTo>
                    <a:lnTo>
                      <a:pt x="2893" y="807"/>
                    </a:lnTo>
                    <a:lnTo>
                      <a:pt x="2893" y="807"/>
                    </a:lnTo>
                    <a:lnTo>
                      <a:pt x="2893" y="807"/>
                    </a:lnTo>
                    <a:close/>
                    <a:moveTo>
                      <a:pt x="0" y="2010"/>
                    </a:moveTo>
                    <a:lnTo>
                      <a:pt x="0" y="5104"/>
                    </a:lnTo>
                    <a:lnTo>
                      <a:pt x="2013" y="5104"/>
                    </a:lnTo>
                    <a:lnTo>
                      <a:pt x="2013" y="2010"/>
                    </a:lnTo>
                    <a:lnTo>
                      <a:pt x="0" y="2010"/>
                    </a:lnTo>
                    <a:lnTo>
                      <a:pt x="0" y="2010"/>
                    </a:lnTo>
                    <a:lnTo>
                      <a:pt x="0" y="2010"/>
                    </a:lnTo>
                    <a:close/>
                    <a:moveTo>
                      <a:pt x="881" y="4783"/>
                    </a:moveTo>
                    <a:lnTo>
                      <a:pt x="426" y="4783"/>
                    </a:lnTo>
                    <a:lnTo>
                      <a:pt x="426" y="4314"/>
                    </a:lnTo>
                    <a:lnTo>
                      <a:pt x="881" y="4314"/>
                    </a:lnTo>
                    <a:lnTo>
                      <a:pt x="881" y="4783"/>
                    </a:lnTo>
                    <a:lnTo>
                      <a:pt x="881" y="4783"/>
                    </a:lnTo>
                    <a:lnTo>
                      <a:pt x="881" y="4783"/>
                    </a:lnTo>
                    <a:close/>
                    <a:moveTo>
                      <a:pt x="881" y="4108"/>
                    </a:moveTo>
                    <a:lnTo>
                      <a:pt x="426" y="4108"/>
                    </a:lnTo>
                    <a:lnTo>
                      <a:pt x="426" y="3652"/>
                    </a:lnTo>
                    <a:lnTo>
                      <a:pt x="881" y="3652"/>
                    </a:lnTo>
                    <a:lnTo>
                      <a:pt x="881" y="4108"/>
                    </a:lnTo>
                    <a:lnTo>
                      <a:pt x="881" y="4108"/>
                    </a:lnTo>
                    <a:lnTo>
                      <a:pt x="881" y="4108"/>
                    </a:lnTo>
                    <a:close/>
                    <a:moveTo>
                      <a:pt x="881" y="3449"/>
                    </a:moveTo>
                    <a:lnTo>
                      <a:pt x="426" y="3449"/>
                    </a:lnTo>
                    <a:lnTo>
                      <a:pt x="426" y="2992"/>
                    </a:lnTo>
                    <a:lnTo>
                      <a:pt x="881" y="2992"/>
                    </a:lnTo>
                    <a:lnTo>
                      <a:pt x="881" y="3449"/>
                    </a:lnTo>
                    <a:lnTo>
                      <a:pt x="881" y="3449"/>
                    </a:lnTo>
                    <a:lnTo>
                      <a:pt x="881" y="3449"/>
                    </a:lnTo>
                    <a:close/>
                    <a:moveTo>
                      <a:pt x="881" y="2786"/>
                    </a:moveTo>
                    <a:lnTo>
                      <a:pt x="426" y="2786"/>
                    </a:lnTo>
                    <a:lnTo>
                      <a:pt x="426" y="2318"/>
                    </a:lnTo>
                    <a:lnTo>
                      <a:pt x="881" y="2318"/>
                    </a:lnTo>
                    <a:lnTo>
                      <a:pt x="881" y="2786"/>
                    </a:lnTo>
                    <a:lnTo>
                      <a:pt x="881" y="2786"/>
                    </a:lnTo>
                    <a:lnTo>
                      <a:pt x="881" y="2786"/>
                    </a:lnTo>
                    <a:close/>
                    <a:moveTo>
                      <a:pt x="1586" y="4783"/>
                    </a:moveTo>
                    <a:lnTo>
                      <a:pt x="1118" y="4783"/>
                    </a:lnTo>
                    <a:lnTo>
                      <a:pt x="1118" y="4314"/>
                    </a:lnTo>
                    <a:lnTo>
                      <a:pt x="1586" y="4314"/>
                    </a:lnTo>
                    <a:lnTo>
                      <a:pt x="1586" y="4783"/>
                    </a:lnTo>
                    <a:lnTo>
                      <a:pt x="1586" y="4783"/>
                    </a:lnTo>
                    <a:lnTo>
                      <a:pt x="1586" y="4783"/>
                    </a:lnTo>
                    <a:close/>
                    <a:moveTo>
                      <a:pt x="1586" y="4108"/>
                    </a:moveTo>
                    <a:lnTo>
                      <a:pt x="1118" y="4108"/>
                    </a:lnTo>
                    <a:lnTo>
                      <a:pt x="1118" y="3652"/>
                    </a:lnTo>
                    <a:lnTo>
                      <a:pt x="1586" y="3652"/>
                    </a:lnTo>
                    <a:lnTo>
                      <a:pt x="1586" y="4108"/>
                    </a:lnTo>
                    <a:lnTo>
                      <a:pt x="1586" y="4108"/>
                    </a:lnTo>
                    <a:lnTo>
                      <a:pt x="1586" y="4108"/>
                    </a:lnTo>
                    <a:close/>
                    <a:moveTo>
                      <a:pt x="1586" y="3449"/>
                    </a:moveTo>
                    <a:lnTo>
                      <a:pt x="1118" y="3449"/>
                    </a:lnTo>
                    <a:lnTo>
                      <a:pt x="1118" y="2992"/>
                    </a:lnTo>
                    <a:lnTo>
                      <a:pt x="1586" y="2992"/>
                    </a:lnTo>
                    <a:lnTo>
                      <a:pt x="1586" y="3449"/>
                    </a:lnTo>
                    <a:lnTo>
                      <a:pt x="1586" y="3449"/>
                    </a:lnTo>
                    <a:lnTo>
                      <a:pt x="1586" y="3449"/>
                    </a:lnTo>
                    <a:close/>
                    <a:moveTo>
                      <a:pt x="1586" y="2786"/>
                    </a:moveTo>
                    <a:lnTo>
                      <a:pt x="1118" y="2786"/>
                    </a:lnTo>
                    <a:lnTo>
                      <a:pt x="1118" y="2318"/>
                    </a:lnTo>
                    <a:lnTo>
                      <a:pt x="1586" y="2318"/>
                    </a:lnTo>
                    <a:lnTo>
                      <a:pt x="1586" y="2786"/>
                    </a:lnTo>
                    <a:lnTo>
                      <a:pt x="1586" y="2786"/>
                    </a:lnTo>
                    <a:lnTo>
                      <a:pt x="1586" y="2786"/>
                    </a:lnTo>
                    <a:close/>
                  </a:path>
                </a:pathLst>
              </a:custGeom>
              <a:solidFill>
                <a:schemeClr val="bg1"/>
              </a:solidFill>
              <a:ln>
                <a:noFill/>
              </a:ln>
            </p:spPr>
            <p:txBody>
              <a:bodyPr vert="horz" wrap="square" lIns="68562" tIns="34281" rIns="68562" bIns="34281" numCol="1" anchor="t" anchorCtr="0" compatLnSpc="1">
                <a:prstTxWarp prst="textNoShape">
                  <a:avLst/>
                </a:prstTxWarp>
              </a:bodyPr>
              <a:lstStyle/>
              <a:p>
                <a:pPr defTabSz="457063"/>
                <a:endParaRPr lang="en-US" sz="1799" dirty="0">
                  <a:solidFill>
                    <a:prstClr val="black"/>
                  </a:solidFill>
                </a:endParaRPr>
              </a:p>
            </p:txBody>
          </p:sp>
        </p:grpSp>
        <p:grpSp>
          <p:nvGrpSpPr>
            <p:cNvPr id="108" name="Group 107"/>
            <p:cNvGrpSpPr/>
            <p:nvPr/>
          </p:nvGrpSpPr>
          <p:grpSpPr>
            <a:xfrm>
              <a:off x="5780177" y="1999479"/>
              <a:ext cx="2479010" cy="731520"/>
              <a:chOff x="5899340" y="1869962"/>
              <a:chExt cx="2479010" cy="731520"/>
            </a:xfrm>
          </p:grpSpPr>
          <p:sp>
            <p:nvSpPr>
              <p:cNvPr id="126" name="Rectangle 9"/>
              <p:cNvSpPr>
                <a:spLocks noChangeArrowheads="1"/>
              </p:cNvSpPr>
              <p:nvPr/>
            </p:nvSpPr>
            <p:spPr bwMode="auto">
              <a:xfrm>
                <a:off x="5899340" y="1869962"/>
                <a:ext cx="731520" cy="731520"/>
              </a:xfrm>
              <a:prstGeom prst="rect">
                <a:avLst/>
              </a:prstGeom>
              <a:solidFill>
                <a:srgbClr val="EF82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281" tIns="34281" rIns="34281" bIns="34281" numCol="1" anchor="ctr" anchorCtr="0" compatLnSpc="1">
                <a:prstTxWarp prst="textNoShape">
                  <a:avLst/>
                </a:prstTxWarp>
                <a:noAutofit/>
              </a:bodyPr>
              <a:lstStyle/>
              <a:p>
                <a:pPr algn="ctr" defTabSz="457063"/>
                <a:endParaRPr lang="en-US" sz="900" b="1" dirty="0">
                  <a:solidFill>
                    <a:srgbClr val="FFFFFF"/>
                  </a:solidFill>
                </a:endParaRPr>
              </a:p>
            </p:txBody>
          </p:sp>
          <p:sp>
            <p:nvSpPr>
              <p:cNvPr id="127" name="Rectangle 9"/>
              <p:cNvSpPr>
                <a:spLocks noChangeArrowheads="1"/>
              </p:cNvSpPr>
              <p:nvPr/>
            </p:nvSpPr>
            <p:spPr bwMode="auto">
              <a:xfrm>
                <a:off x="6640990" y="1869962"/>
                <a:ext cx="1737360" cy="731520"/>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34281" rIns="137124" bIns="34281" numCol="1" anchor="ctr" anchorCtr="0" compatLnSpc="1">
                <a:prstTxWarp prst="textNoShape">
                  <a:avLst/>
                </a:prstTxWarp>
                <a:noAutofit/>
              </a:bodyPr>
              <a:lstStyle/>
              <a:p>
                <a:pPr defTabSz="457063"/>
                <a:r>
                  <a:rPr lang="en-US" sz="1500" dirty="0">
                    <a:solidFill>
                      <a:srgbClr val="EF8200"/>
                    </a:solidFill>
                  </a:rPr>
                  <a:t>View</a:t>
                </a:r>
              </a:p>
            </p:txBody>
          </p:sp>
          <p:sp>
            <p:nvSpPr>
              <p:cNvPr id="128" name="Freeform 9"/>
              <p:cNvSpPr>
                <a:spLocks noEditPoints="1"/>
              </p:cNvSpPr>
              <p:nvPr/>
            </p:nvSpPr>
            <p:spPr bwMode="auto">
              <a:xfrm>
                <a:off x="5960580" y="2025181"/>
                <a:ext cx="609040" cy="421083"/>
              </a:xfrm>
              <a:custGeom>
                <a:avLst/>
                <a:gdLst>
                  <a:gd name="T0" fmla="*/ 1693 w 1920"/>
                  <a:gd name="T1" fmla="*/ 374 h 1306"/>
                  <a:gd name="T2" fmla="*/ 1437 w 1920"/>
                  <a:gd name="T3" fmla="*/ 257 h 1306"/>
                  <a:gd name="T4" fmla="*/ 1341 w 1920"/>
                  <a:gd name="T5" fmla="*/ 110 h 1306"/>
                  <a:gd name="T6" fmla="*/ 1195 w 1920"/>
                  <a:gd name="T7" fmla="*/ 0 h 1306"/>
                  <a:gd name="T8" fmla="*/ 1034 w 1920"/>
                  <a:gd name="T9" fmla="*/ 213 h 1306"/>
                  <a:gd name="T10" fmla="*/ 1034 w 1920"/>
                  <a:gd name="T11" fmla="*/ 220 h 1306"/>
                  <a:gd name="T12" fmla="*/ 887 w 1920"/>
                  <a:gd name="T13" fmla="*/ 220 h 1306"/>
                  <a:gd name="T14" fmla="*/ 887 w 1920"/>
                  <a:gd name="T15" fmla="*/ 213 h 1306"/>
                  <a:gd name="T16" fmla="*/ 726 w 1920"/>
                  <a:gd name="T17" fmla="*/ 0 h 1306"/>
                  <a:gd name="T18" fmla="*/ 579 w 1920"/>
                  <a:gd name="T19" fmla="*/ 110 h 1306"/>
                  <a:gd name="T20" fmla="*/ 484 w 1920"/>
                  <a:gd name="T21" fmla="*/ 257 h 1306"/>
                  <a:gd name="T22" fmla="*/ 227 w 1920"/>
                  <a:gd name="T23" fmla="*/ 374 h 1306"/>
                  <a:gd name="T24" fmla="*/ 0 w 1920"/>
                  <a:gd name="T25" fmla="*/ 873 h 1306"/>
                  <a:gd name="T26" fmla="*/ 440 w 1920"/>
                  <a:gd name="T27" fmla="*/ 1306 h 1306"/>
                  <a:gd name="T28" fmla="*/ 865 w 1920"/>
                  <a:gd name="T29" fmla="*/ 983 h 1306"/>
                  <a:gd name="T30" fmla="*/ 1056 w 1920"/>
                  <a:gd name="T31" fmla="*/ 983 h 1306"/>
                  <a:gd name="T32" fmla="*/ 1481 w 1920"/>
                  <a:gd name="T33" fmla="*/ 1306 h 1306"/>
                  <a:gd name="T34" fmla="*/ 1920 w 1920"/>
                  <a:gd name="T35" fmla="*/ 873 h 1306"/>
                  <a:gd name="T36" fmla="*/ 1693 w 1920"/>
                  <a:gd name="T37" fmla="*/ 374 h 1306"/>
                  <a:gd name="T38" fmla="*/ 440 w 1920"/>
                  <a:gd name="T39" fmla="*/ 1174 h 1306"/>
                  <a:gd name="T40" fmla="*/ 132 w 1920"/>
                  <a:gd name="T41" fmla="*/ 873 h 1306"/>
                  <a:gd name="T42" fmla="*/ 440 w 1920"/>
                  <a:gd name="T43" fmla="*/ 565 h 1306"/>
                  <a:gd name="T44" fmla="*/ 748 w 1920"/>
                  <a:gd name="T45" fmla="*/ 873 h 1306"/>
                  <a:gd name="T46" fmla="*/ 440 w 1920"/>
                  <a:gd name="T47" fmla="*/ 1174 h 1306"/>
                  <a:gd name="T48" fmla="*/ 957 w 1920"/>
                  <a:gd name="T49" fmla="*/ 650 h 1306"/>
                  <a:gd name="T50" fmla="*/ 853 w 1920"/>
                  <a:gd name="T51" fmla="*/ 549 h 1306"/>
                  <a:gd name="T52" fmla="*/ 957 w 1920"/>
                  <a:gd name="T53" fmla="*/ 447 h 1306"/>
                  <a:gd name="T54" fmla="*/ 1062 w 1920"/>
                  <a:gd name="T55" fmla="*/ 549 h 1306"/>
                  <a:gd name="T56" fmla="*/ 957 w 1920"/>
                  <a:gd name="T57" fmla="*/ 650 h 1306"/>
                  <a:gd name="T58" fmla="*/ 1481 w 1920"/>
                  <a:gd name="T59" fmla="*/ 1174 h 1306"/>
                  <a:gd name="T60" fmla="*/ 1173 w 1920"/>
                  <a:gd name="T61" fmla="*/ 873 h 1306"/>
                  <a:gd name="T62" fmla="*/ 1481 w 1920"/>
                  <a:gd name="T63" fmla="*/ 565 h 1306"/>
                  <a:gd name="T64" fmla="*/ 1788 w 1920"/>
                  <a:gd name="T65" fmla="*/ 873 h 1306"/>
                  <a:gd name="T66" fmla="*/ 1481 w 1920"/>
                  <a:gd name="T67" fmla="*/ 1174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0" h="1306">
                    <a:moveTo>
                      <a:pt x="1693" y="374"/>
                    </a:moveTo>
                    <a:cubicBezTo>
                      <a:pt x="1613" y="301"/>
                      <a:pt x="1532" y="257"/>
                      <a:pt x="1437" y="257"/>
                    </a:cubicBezTo>
                    <a:cubicBezTo>
                      <a:pt x="1341" y="110"/>
                      <a:pt x="1341" y="110"/>
                      <a:pt x="1341" y="110"/>
                    </a:cubicBezTo>
                    <a:cubicBezTo>
                      <a:pt x="1297" y="59"/>
                      <a:pt x="1275" y="0"/>
                      <a:pt x="1195" y="0"/>
                    </a:cubicBezTo>
                    <a:cubicBezTo>
                      <a:pt x="1026" y="0"/>
                      <a:pt x="1034" y="213"/>
                      <a:pt x="1034" y="213"/>
                    </a:cubicBezTo>
                    <a:cubicBezTo>
                      <a:pt x="1034" y="220"/>
                      <a:pt x="1034" y="220"/>
                      <a:pt x="1034" y="220"/>
                    </a:cubicBezTo>
                    <a:cubicBezTo>
                      <a:pt x="887" y="220"/>
                      <a:pt x="887" y="220"/>
                      <a:pt x="887" y="220"/>
                    </a:cubicBezTo>
                    <a:cubicBezTo>
                      <a:pt x="887" y="213"/>
                      <a:pt x="887" y="213"/>
                      <a:pt x="887" y="213"/>
                    </a:cubicBezTo>
                    <a:cubicBezTo>
                      <a:pt x="887" y="213"/>
                      <a:pt x="894" y="0"/>
                      <a:pt x="726" y="0"/>
                    </a:cubicBezTo>
                    <a:cubicBezTo>
                      <a:pt x="645" y="0"/>
                      <a:pt x="623" y="59"/>
                      <a:pt x="579" y="110"/>
                    </a:cubicBezTo>
                    <a:cubicBezTo>
                      <a:pt x="484" y="257"/>
                      <a:pt x="484" y="257"/>
                      <a:pt x="484" y="257"/>
                    </a:cubicBezTo>
                    <a:cubicBezTo>
                      <a:pt x="389" y="257"/>
                      <a:pt x="308" y="301"/>
                      <a:pt x="227" y="374"/>
                    </a:cubicBezTo>
                    <a:cubicBezTo>
                      <a:pt x="227" y="374"/>
                      <a:pt x="0" y="617"/>
                      <a:pt x="0" y="873"/>
                    </a:cubicBezTo>
                    <a:cubicBezTo>
                      <a:pt x="0" y="1108"/>
                      <a:pt x="198" y="1306"/>
                      <a:pt x="440" y="1306"/>
                    </a:cubicBezTo>
                    <a:cubicBezTo>
                      <a:pt x="645" y="1306"/>
                      <a:pt x="821" y="1167"/>
                      <a:pt x="865" y="983"/>
                    </a:cubicBezTo>
                    <a:cubicBezTo>
                      <a:pt x="1056" y="983"/>
                      <a:pt x="1056" y="983"/>
                      <a:pt x="1056" y="983"/>
                    </a:cubicBezTo>
                    <a:cubicBezTo>
                      <a:pt x="1099" y="1167"/>
                      <a:pt x="1275" y="1306"/>
                      <a:pt x="1481" y="1306"/>
                    </a:cubicBezTo>
                    <a:cubicBezTo>
                      <a:pt x="1722" y="1306"/>
                      <a:pt x="1920" y="1108"/>
                      <a:pt x="1920" y="873"/>
                    </a:cubicBezTo>
                    <a:cubicBezTo>
                      <a:pt x="1920" y="617"/>
                      <a:pt x="1693" y="374"/>
                      <a:pt x="1693" y="374"/>
                    </a:cubicBezTo>
                    <a:close/>
                    <a:moveTo>
                      <a:pt x="440" y="1174"/>
                    </a:moveTo>
                    <a:cubicBezTo>
                      <a:pt x="271" y="1174"/>
                      <a:pt x="132" y="1035"/>
                      <a:pt x="132" y="873"/>
                    </a:cubicBezTo>
                    <a:cubicBezTo>
                      <a:pt x="132" y="705"/>
                      <a:pt x="271" y="565"/>
                      <a:pt x="440" y="565"/>
                    </a:cubicBezTo>
                    <a:cubicBezTo>
                      <a:pt x="608" y="565"/>
                      <a:pt x="748" y="705"/>
                      <a:pt x="748" y="873"/>
                    </a:cubicBezTo>
                    <a:cubicBezTo>
                      <a:pt x="748" y="1035"/>
                      <a:pt x="608" y="1174"/>
                      <a:pt x="440" y="1174"/>
                    </a:cubicBezTo>
                    <a:close/>
                    <a:moveTo>
                      <a:pt x="957" y="650"/>
                    </a:moveTo>
                    <a:cubicBezTo>
                      <a:pt x="900" y="650"/>
                      <a:pt x="853" y="605"/>
                      <a:pt x="853" y="549"/>
                    </a:cubicBezTo>
                    <a:cubicBezTo>
                      <a:pt x="853" y="493"/>
                      <a:pt x="900" y="447"/>
                      <a:pt x="957" y="447"/>
                    </a:cubicBezTo>
                    <a:cubicBezTo>
                      <a:pt x="1015" y="447"/>
                      <a:pt x="1062" y="493"/>
                      <a:pt x="1062" y="549"/>
                    </a:cubicBezTo>
                    <a:cubicBezTo>
                      <a:pt x="1062" y="605"/>
                      <a:pt x="1015" y="650"/>
                      <a:pt x="957" y="650"/>
                    </a:cubicBezTo>
                    <a:close/>
                    <a:moveTo>
                      <a:pt x="1481" y="1174"/>
                    </a:moveTo>
                    <a:cubicBezTo>
                      <a:pt x="1312" y="1174"/>
                      <a:pt x="1173" y="1035"/>
                      <a:pt x="1173" y="873"/>
                    </a:cubicBezTo>
                    <a:cubicBezTo>
                      <a:pt x="1173" y="705"/>
                      <a:pt x="1312" y="565"/>
                      <a:pt x="1481" y="565"/>
                    </a:cubicBezTo>
                    <a:cubicBezTo>
                      <a:pt x="1649" y="565"/>
                      <a:pt x="1788" y="705"/>
                      <a:pt x="1788" y="873"/>
                    </a:cubicBezTo>
                    <a:cubicBezTo>
                      <a:pt x="1788" y="1035"/>
                      <a:pt x="1649" y="1174"/>
                      <a:pt x="1481" y="1174"/>
                    </a:cubicBezTo>
                    <a:close/>
                  </a:path>
                </a:pathLst>
              </a:custGeom>
              <a:solidFill>
                <a:schemeClr val="bg1"/>
              </a:solidFill>
              <a:ln>
                <a:noFill/>
              </a:ln>
            </p:spPr>
            <p:txBody>
              <a:bodyPr vert="horz" wrap="square" lIns="68562" tIns="34281" rIns="68562" bIns="34281" numCol="1" anchor="t" anchorCtr="0" compatLnSpc="1">
                <a:prstTxWarp prst="textNoShape">
                  <a:avLst/>
                </a:prstTxWarp>
              </a:bodyPr>
              <a:lstStyle/>
              <a:p>
                <a:pPr defTabSz="457063"/>
                <a:endParaRPr lang="en-US" sz="1799" dirty="0">
                  <a:solidFill>
                    <a:prstClr val="black"/>
                  </a:solidFill>
                </a:endParaRPr>
              </a:p>
            </p:txBody>
          </p:sp>
        </p:grpSp>
        <p:sp>
          <p:nvSpPr>
            <p:cNvPr id="109" name="TextBox 108"/>
            <p:cNvSpPr txBox="1"/>
            <p:nvPr/>
          </p:nvSpPr>
          <p:spPr>
            <a:xfrm>
              <a:off x="6032545" y="1377436"/>
              <a:ext cx="1974274" cy="621046"/>
            </a:xfrm>
            <a:prstGeom prst="rect">
              <a:avLst/>
            </a:prstGeom>
            <a:noFill/>
          </p:spPr>
          <p:txBody>
            <a:bodyPr wrap="square" rtlCol="0">
              <a:spAutoFit/>
            </a:bodyPr>
            <a:lstStyle/>
            <a:p>
              <a:pPr algn="ctr" defTabSz="457063"/>
              <a:r>
                <a:rPr lang="en-US" sz="1799" b="1" dirty="0">
                  <a:solidFill>
                    <a:srgbClr val="AFAFAF">
                      <a:lumMod val="50000"/>
                    </a:srgbClr>
                  </a:solidFill>
                </a:rPr>
                <a:t>Widget</a:t>
              </a:r>
            </a:p>
          </p:txBody>
        </p:sp>
        <p:grpSp>
          <p:nvGrpSpPr>
            <p:cNvPr id="120" name="Group 119"/>
            <p:cNvGrpSpPr/>
            <p:nvPr/>
          </p:nvGrpSpPr>
          <p:grpSpPr>
            <a:xfrm>
              <a:off x="5780177" y="3752296"/>
              <a:ext cx="2479010" cy="731520"/>
              <a:chOff x="5899340" y="4067298"/>
              <a:chExt cx="2479010" cy="731520"/>
            </a:xfrm>
          </p:grpSpPr>
          <p:sp>
            <p:nvSpPr>
              <p:cNvPr id="121" name="Rectangle 9"/>
              <p:cNvSpPr>
                <a:spLocks noChangeArrowheads="1"/>
              </p:cNvSpPr>
              <p:nvPr/>
            </p:nvSpPr>
            <p:spPr bwMode="auto">
              <a:xfrm>
                <a:off x="6640990" y="4067298"/>
                <a:ext cx="1737360" cy="731520"/>
              </a:xfrm>
              <a:prstGeom prst="rect">
                <a:avLst/>
              </a:prstGeom>
              <a:solidFill>
                <a:srgbClr val="F0F0F0"/>
              </a:solidFill>
              <a:ln>
                <a:noFill/>
              </a:ln>
              <a:extLst/>
            </p:spPr>
            <p:txBody>
              <a:bodyPr vert="horz" wrap="square" lIns="137124" tIns="34281" rIns="137124" bIns="34281" numCol="1" anchor="ctr" anchorCtr="0" compatLnSpc="1">
                <a:prstTxWarp prst="textNoShape">
                  <a:avLst/>
                </a:prstTxWarp>
                <a:noAutofit/>
              </a:bodyPr>
              <a:lstStyle/>
              <a:p>
                <a:pPr defTabSz="457063"/>
                <a:r>
                  <a:rPr lang="en-US" sz="1500" dirty="0">
                    <a:solidFill>
                      <a:srgbClr val="569099"/>
                    </a:solidFill>
                  </a:rPr>
                  <a:t>Model</a:t>
                </a:r>
              </a:p>
            </p:txBody>
          </p:sp>
          <p:sp>
            <p:nvSpPr>
              <p:cNvPr id="122" name="Rectangle 9"/>
              <p:cNvSpPr>
                <a:spLocks noChangeArrowheads="1"/>
              </p:cNvSpPr>
              <p:nvPr/>
            </p:nvSpPr>
            <p:spPr bwMode="auto">
              <a:xfrm>
                <a:off x="5899340" y="4067298"/>
                <a:ext cx="731520" cy="731520"/>
              </a:xfrm>
              <a:prstGeom prst="rect">
                <a:avLst/>
              </a:prstGeom>
              <a:solidFill>
                <a:srgbClr val="569199"/>
              </a:solidFill>
              <a:ln>
                <a:noFill/>
              </a:ln>
              <a:extLst/>
            </p:spPr>
            <p:txBody>
              <a:bodyPr vert="horz" wrap="square" lIns="34281" tIns="34281" rIns="34281" bIns="34281" numCol="1" anchor="ctr" anchorCtr="0" compatLnSpc="1">
                <a:prstTxWarp prst="textNoShape">
                  <a:avLst/>
                </a:prstTxWarp>
                <a:noAutofit/>
              </a:bodyPr>
              <a:lstStyle/>
              <a:p>
                <a:pPr algn="ctr" defTabSz="457063"/>
                <a:endParaRPr lang="en-US" sz="900" b="1" dirty="0">
                  <a:solidFill>
                    <a:srgbClr val="FFFFFF"/>
                  </a:solidFill>
                </a:endParaRPr>
              </a:p>
            </p:txBody>
          </p:sp>
          <p:grpSp>
            <p:nvGrpSpPr>
              <p:cNvPr id="123" name="Group 645"/>
              <p:cNvGrpSpPr>
                <a:grpSpLocks noChangeAspect="1"/>
              </p:cNvGrpSpPr>
              <p:nvPr/>
            </p:nvGrpSpPr>
            <p:grpSpPr bwMode="auto">
              <a:xfrm>
                <a:off x="6051372" y="4141716"/>
                <a:ext cx="427458" cy="582684"/>
                <a:chOff x="11086" y="1711"/>
                <a:chExt cx="689" cy="944"/>
              </a:xfrm>
              <a:solidFill>
                <a:schemeClr val="tx1"/>
              </a:solidFill>
            </p:grpSpPr>
            <p:sp>
              <p:nvSpPr>
                <p:cNvPr id="124" name="Freeform 646"/>
                <p:cNvSpPr>
                  <a:spLocks noEditPoints="1"/>
                </p:cNvSpPr>
                <p:nvPr/>
              </p:nvSpPr>
              <p:spPr bwMode="auto">
                <a:xfrm>
                  <a:off x="11086" y="2138"/>
                  <a:ext cx="517" cy="517"/>
                </a:xfrm>
                <a:custGeom>
                  <a:avLst/>
                  <a:gdLst>
                    <a:gd name="T0" fmla="*/ 86 w 219"/>
                    <a:gd name="T1" fmla="*/ 109 h 219"/>
                    <a:gd name="T2" fmla="*/ 109 w 219"/>
                    <a:gd name="T3" fmla="*/ 86 h 219"/>
                    <a:gd name="T4" fmla="*/ 133 w 219"/>
                    <a:gd name="T5" fmla="*/ 109 h 219"/>
                    <a:gd name="T6" fmla="*/ 109 w 219"/>
                    <a:gd name="T7" fmla="*/ 133 h 219"/>
                    <a:gd name="T8" fmla="*/ 86 w 219"/>
                    <a:gd name="T9" fmla="*/ 109 h 219"/>
                    <a:gd name="T10" fmla="*/ 119 w 219"/>
                    <a:gd name="T11" fmla="*/ 0 h 219"/>
                    <a:gd name="T12" fmla="*/ 100 w 219"/>
                    <a:gd name="T13" fmla="*/ 0 h 219"/>
                    <a:gd name="T14" fmla="*/ 89 w 219"/>
                    <a:gd name="T15" fmla="*/ 30 h 219"/>
                    <a:gd name="T16" fmla="*/ 67 w 219"/>
                    <a:gd name="T17" fmla="*/ 39 h 219"/>
                    <a:gd name="T18" fmla="*/ 39 w 219"/>
                    <a:gd name="T19" fmla="*/ 26 h 219"/>
                    <a:gd name="T20" fmla="*/ 26 w 219"/>
                    <a:gd name="T21" fmla="*/ 39 h 219"/>
                    <a:gd name="T22" fmla="*/ 39 w 219"/>
                    <a:gd name="T23" fmla="*/ 67 h 219"/>
                    <a:gd name="T24" fmla="*/ 30 w 219"/>
                    <a:gd name="T25" fmla="*/ 89 h 219"/>
                    <a:gd name="T26" fmla="*/ 0 w 219"/>
                    <a:gd name="T27" fmla="*/ 100 h 219"/>
                    <a:gd name="T28" fmla="*/ 0 w 219"/>
                    <a:gd name="T29" fmla="*/ 119 h 219"/>
                    <a:gd name="T30" fmla="*/ 30 w 219"/>
                    <a:gd name="T31" fmla="*/ 129 h 219"/>
                    <a:gd name="T32" fmla="*/ 39 w 219"/>
                    <a:gd name="T33" fmla="*/ 152 h 219"/>
                    <a:gd name="T34" fmla="*/ 26 w 219"/>
                    <a:gd name="T35" fmla="*/ 180 h 219"/>
                    <a:gd name="T36" fmla="*/ 39 w 219"/>
                    <a:gd name="T37" fmla="*/ 193 h 219"/>
                    <a:gd name="T38" fmla="*/ 67 w 219"/>
                    <a:gd name="T39" fmla="*/ 180 h 219"/>
                    <a:gd name="T40" fmla="*/ 89 w 219"/>
                    <a:gd name="T41" fmla="*/ 189 h 219"/>
                    <a:gd name="T42" fmla="*/ 100 w 219"/>
                    <a:gd name="T43" fmla="*/ 219 h 219"/>
                    <a:gd name="T44" fmla="*/ 119 w 219"/>
                    <a:gd name="T45" fmla="*/ 219 h 219"/>
                    <a:gd name="T46" fmla="*/ 129 w 219"/>
                    <a:gd name="T47" fmla="*/ 189 h 219"/>
                    <a:gd name="T48" fmla="*/ 152 w 219"/>
                    <a:gd name="T49" fmla="*/ 180 h 219"/>
                    <a:gd name="T50" fmla="*/ 180 w 219"/>
                    <a:gd name="T51" fmla="*/ 193 h 219"/>
                    <a:gd name="T52" fmla="*/ 193 w 219"/>
                    <a:gd name="T53" fmla="*/ 180 h 219"/>
                    <a:gd name="T54" fmla="*/ 180 w 219"/>
                    <a:gd name="T55" fmla="*/ 152 h 219"/>
                    <a:gd name="T56" fmla="*/ 189 w 219"/>
                    <a:gd name="T57" fmla="*/ 130 h 219"/>
                    <a:gd name="T58" fmla="*/ 219 w 219"/>
                    <a:gd name="T59" fmla="*/ 119 h 219"/>
                    <a:gd name="T60" fmla="*/ 219 w 219"/>
                    <a:gd name="T61" fmla="*/ 100 h 219"/>
                    <a:gd name="T62" fmla="*/ 189 w 219"/>
                    <a:gd name="T63" fmla="*/ 89 h 219"/>
                    <a:gd name="T64" fmla="*/ 180 w 219"/>
                    <a:gd name="T65" fmla="*/ 67 h 219"/>
                    <a:gd name="T66" fmla="*/ 193 w 219"/>
                    <a:gd name="T67" fmla="*/ 39 h 219"/>
                    <a:gd name="T68" fmla="*/ 180 w 219"/>
                    <a:gd name="T69" fmla="*/ 26 h 219"/>
                    <a:gd name="T70" fmla="*/ 152 w 219"/>
                    <a:gd name="T71" fmla="*/ 39 h 219"/>
                    <a:gd name="T72" fmla="*/ 129 w 219"/>
                    <a:gd name="T73" fmla="*/ 30 h 219"/>
                    <a:gd name="T74" fmla="*/ 119 w 219"/>
                    <a:gd name="T7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9" h="219">
                      <a:moveTo>
                        <a:pt x="86" y="109"/>
                      </a:moveTo>
                      <a:cubicBezTo>
                        <a:pt x="86" y="96"/>
                        <a:pt x="96" y="86"/>
                        <a:pt x="109" y="86"/>
                      </a:cubicBezTo>
                      <a:cubicBezTo>
                        <a:pt x="123" y="86"/>
                        <a:pt x="133" y="96"/>
                        <a:pt x="133" y="109"/>
                      </a:cubicBezTo>
                      <a:cubicBezTo>
                        <a:pt x="133" y="123"/>
                        <a:pt x="123" y="133"/>
                        <a:pt x="109" y="133"/>
                      </a:cubicBezTo>
                      <a:cubicBezTo>
                        <a:pt x="96" y="133"/>
                        <a:pt x="86" y="123"/>
                        <a:pt x="86" y="109"/>
                      </a:cubicBezTo>
                      <a:close/>
                      <a:moveTo>
                        <a:pt x="119" y="0"/>
                      </a:moveTo>
                      <a:cubicBezTo>
                        <a:pt x="113" y="0"/>
                        <a:pt x="106" y="0"/>
                        <a:pt x="100" y="0"/>
                      </a:cubicBezTo>
                      <a:cubicBezTo>
                        <a:pt x="89" y="30"/>
                        <a:pt x="89" y="30"/>
                        <a:pt x="89" y="30"/>
                      </a:cubicBezTo>
                      <a:cubicBezTo>
                        <a:pt x="82" y="32"/>
                        <a:pt x="74" y="35"/>
                        <a:pt x="67" y="39"/>
                      </a:cubicBezTo>
                      <a:cubicBezTo>
                        <a:pt x="39" y="26"/>
                        <a:pt x="39" y="26"/>
                        <a:pt x="39" y="26"/>
                      </a:cubicBezTo>
                      <a:cubicBezTo>
                        <a:pt x="34" y="30"/>
                        <a:pt x="30" y="34"/>
                        <a:pt x="26" y="39"/>
                      </a:cubicBezTo>
                      <a:cubicBezTo>
                        <a:pt x="39" y="67"/>
                        <a:pt x="39" y="67"/>
                        <a:pt x="39" y="67"/>
                      </a:cubicBezTo>
                      <a:cubicBezTo>
                        <a:pt x="35" y="74"/>
                        <a:pt x="32" y="82"/>
                        <a:pt x="30" y="89"/>
                      </a:cubicBezTo>
                      <a:cubicBezTo>
                        <a:pt x="0" y="100"/>
                        <a:pt x="0" y="100"/>
                        <a:pt x="0" y="100"/>
                      </a:cubicBezTo>
                      <a:cubicBezTo>
                        <a:pt x="0" y="106"/>
                        <a:pt x="0" y="113"/>
                        <a:pt x="0" y="119"/>
                      </a:cubicBezTo>
                      <a:cubicBezTo>
                        <a:pt x="30" y="129"/>
                        <a:pt x="30" y="129"/>
                        <a:pt x="30" y="129"/>
                      </a:cubicBezTo>
                      <a:cubicBezTo>
                        <a:pt x="32" y="137"/>
                        <a:pt x="35" y="145"/>
                        <a:pt x="39" y="152"/>
                      </a:cubicBezTo>
                      <a:cubicBezTo>
                        <a:pt x="26" y="180"/>
                        <a:pt x="26" y="180"/>
                        <a:pt x="26" y="180"/>
                      </a:cubicBezTo>
                      <a:cubicBezTo>
                        <a:pt x="30" y="185"/>
                        <a:pt x="34" y="189"/>
                        <a:pt x="39" y="193"/>
                      </a:cubicBezTo>
                      <a:cubicBezTo>
                        <a:pt x="67" y="180"/>
                        <a:pt x="67" y="180"/>
                        <a:pt x="67" y="180"/>
                      </a:cubicBezTo>
                      <a:cubicBezTo>
                        <a:pt x="74" y="184"/>
                        <a:pt x="82" y="187"/>
                        <a:pt x="89" y="189"/>
                      </a:cubicBezTo>
                      <a:cubicBezTo>
                        <a:pt x="100" y="219"/>
                        <a:pt x="100" y="219"/>
                        <a:pt x="100" y="219"/>
                      </a:cubicBezTo>
                      <a:cubicBezTo>
                        <a:pt x="106" y="219"/>
                        <a:pt x="113" y="219"/>
                        <a:pt x="119" y="219"/>
                      </a:cubicBezTo>
                      <a:cubicBezTo>
                        <a:pt x="129" y="189"/>
                        <a:pt x="129" y="189"/>
                        <a:pt x="129" y="189"/>
                      </a:cubicBezTo>
                      <a:cubicBezTo>
                        <a:pt x="137" y="187"/>
                        <a:pt x="145" y="184"/>
                        <a:pt x="152" y="180"/>
                      </a:cubicBezTo>
                      <a:cubicBezTo>
                        <a:pt x="180" y="193"/>
                        <a:pt x="180" y="193"/>
                        <a:pt x="180" y="193"/>
                      </a:cubicBezTo>
                      <a:cubicBezTo>
                        <a:pt x="185" y="189"/>
                        <a:pt x="189" y="185"/>
                        <a:pt x="193" y="180"/>
                      </a:cubicBezTo>
                      <a:cubicBezTo>
                        <a:pt x="180" y="152"/>
                        <a:pt x="180" y="152"/>
                        <a:pt x="180" y="152"/>
                      </a:cubicBezTo>
                      <a:cubicBezTo>
                        <a:pt x="184" y="145"/>
                        <a:pt x="187" y="137"/>
                        <a:pt x="189" y="130"/>
                      </a:cubicBezTo>
                      <a:cubicBezTo>
                        <a:pt x="219" y="119"/>
                        <a:pt x="219" y="119"/>
                        <a:pt x="219" y="119"/>
                      </a:cubicBezTo>
                      <a:cubicBezTo>
                        <a:pt x="219" y="113"/>
                        <a:pt x="219" y="106"/>
                        <a:pt x="219" y="100"/>
                      </a:cubicBezTo>
                      <a:cubicBezTo>
                        <a:pt x="189" y="89"/>
                        <a:pt x="189" y="89"/>
                        <a:pt x="189" y="89"/>
                      </a:cubicBezTo>
                      <a:cubicBezTo>
                        <a:pt x="187" y="82"/>
                        <a:pt x="184" y="74"/>
                        <a:pt x="180" y="67"/>
                      </a:cubicBezTo>
                      <a:cubicBezTo>
                        <a:pt x="193" y="39"/>
                        <a:pt x="193" y="39"/>
                        <a:pt x="193" y="39"/>
                      </a:cubicBezTo>
                      <a:cubicBezTo>
                        <a:pt x="189" y="34"/>
                        <a:pt x="185" y="30"/>
                        <a:pt x="180" y="26"/>
                      </a:cubicBezTo>
                      <a:cubicBezTo>
                        <a:pt x="152" y="39"/>
                        <a:pt x="152" y="39"/>
                        <a:pt x="152" y="39"/>
                      </a:cubicBezTo>
                      <a:cubicBezTo>
                        <a:pt x="145" y="35"/>
                        <a:pt x="137" y="32"/>
                        <a:pt x="129" y="30"/>
                      </a:cubicBez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457063"/>
                  <a:endParaRPr lang="en-US" sz="1799" dirty="0">
                    <a:solidFill>
                      <a:prstClr val="black"/>
                    </a:solidFill>
                  </a:endParaRPr>
                </a:p>
              </p:txBody>
            </p:sp>
            <p:sp>
              <p:nvSpPr>
                <p:cNvPr id="125" name="Freeform 647"/>
                <p:cNvSpPr>
                  <a:spLocks noEditPoints="1"/>
                </p:cNvSpPr>
                <p:nvPr/>
              </p:nvSpPr>
              <p:spPr bwMode="auto">
                <a:xfrm>
                  <a:off x="11282" y="1711"/>
                  <a:ext cx="493" cy="493"/>
                </a:xfrm>
                <a:custGeom>
                  <a:avLst/>
                  <a:gdLst>
                    <a:gd name="T0" fmla="*/ 83 w 209"/>
                    <a:gd name="T1" fmla="*/ 113 h 209"/>
                    <a:gd name="T2" fmla="*/ 96 w 209"/>
                    <a:gd name="T3" fmla="*/ 82 h 209"/>
                    <a:gd name="T4" fmla="*/ 127 w 209"/>
                    <a:gd name="T5" fmla="*/ 95 h 209"/>
                    <a:gd name="T6" fmla="*/ 114 w 209"/>
                    <a:gd name="T7" fmla="*/ 126 h 209"/>
                    <a:gd name="T8" fmla="*/ 83 w 209"/>
                    <a:gd name="T9" fmla="*/ 113 h 209"/>
                    <a:gd name="T10" fmla="*/ 71 w 209"/>
                    <a:gd name="T11" fmla="*/ 0 h 209"/>
                    <a:gd name="T12" fmla="*/ 55 w 209"/>
                    <a:gd name="T13" fmla="*/ 7 h 209"/>
                    <a:gd name="T14" fmla="*/ 56 w 209"/>
                    <a:gd name="T15" fmla="*/ 38 h 209"/>
                    <a:gd name="T16" fmla="*/ 39 w 209"/>
                    <a:gd name="T17" fmla="*/ 55 h 209"/>
                    <a:gd name="T18" fmla="*/ 7 w 209"/>
                    <a:gd name="T19" fmla="*/ 54 h 209"/>
                    <a:gd name="T20" fmla="*/ 0 w 209"/>
                    <a:gd name="T21" fmla="*/ 71 h 209"/>
                    <a:gd name="T22" fmla="*/ 24 w 209"/>
                    <a:gd name="T23" fmla="*/ 92 h 209"/>
                    <a:gd name="T24" fmla="*/ 24 w 209"/>
                    <a:gd name="T25" fmla="*/ 116 h 209"/>
                    <a:gd name="T26" fmla="*/ 0 w 209"/>
                    <a:gd name="T27" fmla="*/ 138 h 209"/>
                    <a:gd name="T28" fmla="*/ 7 w 209"/>
                    <a:gd name="T29" fmla="*/ 155 h 209"/>
                    <a:gd name="T30" fmla="*/ 39 w 209"/>
                    <a:gd name="T31" fmla="*/ 153 h 209"/>
                    <a:gd name="T32" fmla="*/ 56 w 209"/>
                    <a:gd name="T33" fmla="*/ 170 h 209"/>
                    <a:gd name="T34" fmla="*/ 54 w 209"/>
                    <a:gd name="T35" fmla="*/ 202 h 209"/>
                    <a:gd name="T36" fmla="*/ 71 w 209"/>
                    <a:gd name="T37" fmla="*/ 209 h 209"/>
                    <a:gd name="T38" fmla="*/ 93 w 209"/>
                    <a:gd name="T39" fmla="*/ 186 h 209"/>
                    <a:gd name="T40" fmla="*/ 117 w 209"/>
                    <a:gd name="T41" fmla="*/ 186 h 209"/>
                    <a:gd name="T42" fmla="*/ 138 w 209"/>
                    <a:gd name="T43" fmla="*/ 209 h 209"/>
                    <a:gd name="T44" fmla="*/ 155 w 209"/>
                    <a:gd name="T45" fmla="*/ 202 h 209"/>
                    <a:gd name="T46" fmla="*/ 154 w 209"/>
                    <a:gd name="T47" fmla="*/ 170 h 209"/>
                    <a:gd name="T48" fmla="*/ 171 w 209"/>
                    <a:gd name="T49" fmla="*/ 153 h 209"/>
                    <a:gd name="T50" fmla="*/ 202 w 209"/>
                    <a:gd name="T51" fmla="*/ 155 h 209"/>
                    <a:gd name="T52" fmla="*/ 209 w 209"/>
                    <a:gd name="T53" fmla="*/ 138 h 209"/>
                    <a:gd name="T54" fmla="*/ 186 w 209"/>
                    <a:gd name="T55" fmla="*/ 116 h 209"/>
                    <a:gd name="T56" fmla="*/ 186 w 209"/>
                    <a:gd name="T57" fmla="*/ 92 h 209"/>
                    <a:gd name="T58" fmla="*/ 209 w 209"/>
                    <a:gd name="T59" fmla="*/ 71 h 209"/>
                    <a:gd name="T60" fmla="*/ 202 w 209"/>
                    <a:gd name="T61" fmla="*/ 54 h 209"/>
                    <a:gd name="T62" fmla="*/ 171 w 209"/>
                    <a:gd name="T63" fmla="*/ 55 h 209"/>
                    <a:gd name="T64" fmla="*/ 154 w 209"/>
                    <a:gd name="T65" fmla="*/ 38 h 209"/>
                    <a:gd name="T66" fmla="*/ 155 w 209"/>
                    <a:gd name="T67" fmla="*/ 7 h 209"/>
                    <a:gd name="T68" fmla="*/ 138 w 209"/>
                    <a:gd name="T69" fmla="*/ 0 h 209"/>
                    <a:gd name="T70" fmla="*/ 117 w 209"/>
                    <a:gd name="T71" fmla="*/ 23 h 209"/>
                    <a:gd name="T72" fmla="*/ 93 w 209"/>
                    <a:gd name="T73" fmla="*/ 23 h 209"/>
                    <a:gd name="T74" fmla="*/ 71 w 209"/>
                    <a:gd name="T7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209">
                      <a:moveTo>
                        <a:pt x="83" y="113"/>
                      </a:moveTo>
                      <a:cubicBezTo>
                        <a:pt x="78" y="101"/>
                        <a:pt x="84" y="87"/>
                        <a:pt x="96" y="82"/>
                      </a:cubicBezTo>
                      <a:cubicBezTo>
                        <a:pt x="108" y="77"/>
                        <a:pt x="122" y="83"/>
                        <a:pt x="127" y="95"/>
                      </a:cubicBezTo>
                      <a:cubicBezTo>
                        <a:pt x="132" y="107"/>
                        <a:pt x="126" y="121"/>
                        <a:pt x="114" y="126"/>
                      </a:cubicBezTo>
                      <a:cubicBezTo>
                        <a:pt x="102" y="131"/>
                        <a:pt x="88" y="125"/>
                        <a:pt x="83" y="113"/>
                      </a:cubicBezTo>
                      <a:close/>
                      <a:moveTo>
                        <a:pt x="71" y="0"/>
                      </a:moveTo>
                      <a:cubicBezTo>
                        <a:pt x="66" y="2"/>
                        <a:pt x="60" y="4"/>
                        <a:pt x="55" y="7"/>
                      </a:cubicBezTo>
                      <a:cubicBezTo>
                        <a:pt x="56" y="38"/>
                        <a:pt x="56" y="38"/>
                        <a:pt x="56" y="38"/>
                      </a:cubicBezTo>
                      <a:cubicBezTo>
                        <a:pt x="49" y="43"/>
                        <a:pt x="44" y="49"/>
                        <a:pt x="39" y="55"/>
                      </a:cubicBezTo>
                      <a:cubicBezTo>
                        <a:pt x="7" y="54"/>
                        <a:pt x="7" y="54"/>
                        <a:pt x="7" y="54"/>
                      </a:cubicBezTo>
                      <a:cubicBezTo>
                        <a:pt x="5" y="60"/>
                        <a:pt x="2" y="65"/>
                        <a:pt x="0" y="71"/>
                      </a:cubicBezTo>
                      <a:cubicBezTo>
                        <a:pt x="24" y="92"/>
                        <a:pt x="24" y="92"/>
                        <a:pt x="24" y="92"/>
                      </a:cubicBezTo>
                      <a:cubicBezTo>
                        <a:pt x="22" y="100"/>
                        <a:pt x="22" y="108"/>
                        <a:pt x="24" y="116"/>
                      </a:cubicBezTo>
                      <a:cubicBezTo>
                        <a:pt x="0" y="138"/>
                        <a:pt x="0" y="138"/>
                        <a:pt x="0" y="138"/>
                      </a:cubicBezTo>
                      <a:cubicBezTo>
                        <a:pt x="2" y="143"/>
                        <a:pt x="5" y="149"/>
                        <a:pt x="7" y="155"/>
                      </a:cubicBezTo>
                      <a:cubicBezTo>
                        <a:pt x="39" y="153"/>
                        <a:pt x="39" y="153"/>
                        <a:pt x="39" y="153"/>
                      </a:cubicBezTo>
                      <a:cubicBezTo>
                        <a:pt x="44" y="160"/>
                        <a:pt x="49" y="165"/>
                        <a:pt x="56" y="170"/>
                      </a:cubicBezTo>
                      <a:cubicBezTo>
                        <a:pt x="54" y="202"/>
                        <a:pt x="54" y="202"/>
                        <a:pt x="54" y="202"/>
                      </a:cubicBezTo>
                      <a:cubicBezTo>
                        <a:pt x="60" y="204"/>
                        <a:pt x="66" y="207"/>
                        <a:pt x="71" y="209"/>
                      </a:cubicBezTo>
                      <a:cubicBezTo>
                        <a:pt x="93" y="186"/>
                        <a:pt x="93" y="186"/>
                        <a:pt x="93" y="186"/>
                      </a:cubicBezTo>
                      <a:cubicBezTo>
                        <a:pt x="101" y="187"/>
                        <a:pt x="109" y="187"/>
                        <a:pt x="117" y="186"/>
                      </a:cubicBezTo>
                      <a:cubicBezTo>
                        <a:pt x="138" y="209"/>
                        <a:pt x="138" y="209"/>
                        <a:pt x="138" y="209"/>
                      </a:cubicBezTo>
                      <a:cubicBezTo>
                        <a:pt x="144" y="207"/>
                        <a:pt x="150" y="204"/>
                        <a:pt x="155" y="202"/>
                      </a:cubicBezTo>
                      <a:cubicBezTo>
                        <a:pt x="154" y="170"/>
                        <a:pt x="154" y="170"/>
                        <a:pt x="154" y="170"/>
                      </a:cubicBezTo>
                      <a:cubicBezTo>
                        <a:pt x="160" y="165"/>
                        <a:pt x="166" y="160"/>
                        <a:pt x="171" y="153"/>
                      </a:cubicBezTo>
                      <a:cubicBezTo>
                        <a:pt x="202" y="155"/>
                        <a:pt x="202" y="155"/>
                        <a:pt x="202" y="155"/>
                      </a:cubicBezTo>
                      <a:cubicBezTo>
                        <a:pt x="205" y="149"/>
                        <a:pt x="207" y="143"/>
                        <a:pt x="209" y="138"/>
                      </a:cubicBezTo>
                      <a:cubicBezTo>
                        <a:pt x="186" y="116"/>
                        <a:pt x="186" y="116"/>
                        <a:pt x="186" y="116"/>
                      </a:cubicBezTo>
                      <a:cubicBezTo>
                        <a:pt x="187" y="108"/>
                        <a:pt x="187" y="100"/>
                        <a:pt x="186" y="92"/>
                      </a:cubicBezTo>
                      <a:cubicBezTo>
                        <a:pt x="209" y="71"/>
                        <a:pt x="209" y="71"/>
                        <a:pt x="209" y="71"/>
                      </a:cubicBezTo>
                      <a:cubicBezTo>
                        <a:pt x="207" y="65"/>
                        <a:pt x="205" y="60"/>
                        <a:pt x="202" y="54"/>
                      </a:cubicBezTo>
                      <a:cubicBezTo>
                        <a:pt x="171" y="55"/>
                        <a:pt x="171" y="55"/>
                        <a:pt x="171" y="55"/>
                      </a:cubicBezTo>
                      <a:cubicBezTo>
                        <a:pt x="166" y="49"/>
                        <a:pt x="160" y="43"/>
                        <a:pt x="154" y="38"/>
                      </a:cubicBezTo>
                      <a:cubicBezTo>
                        <a:pt x="155" y="7"/>
                        <a:pt x="155" y="7"/>
                        <a:pt x="155" y="7"/>
                      </a:cubicBezTo>
                      <a:cubicBezTo>
                        <a:pt x="150" y="4"/>
                        <a:pt x="144" y="2"/>
                        <a:pt x="138" y="0"/>
                      </a:cubicBezTo>
                      <a:cubicBezTo>
                        <a:pt x="117" y="23"/>
                        <a:pt x="117" y="23"/>
                        <a:pt x="117" y="23"/>
                      </a:cubicBezTo>
                      <a:cubicBezTo>
                        <a:pt x="109" y="22"/>
                        <a:pt x="101" y="22"/>
                        <a:pt x="93" y="23"/>
                      </a:cubicBez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457063"/>
                  <a:endParaRPr lang="en-US" sz="1799" dirty="0">
                    <a:solidFill>
                      <a:prstClr val="black"/>
                    </a:solidFill>
                  </a:endParaRPr>
                </a:p>
              </p:txBody>
            </p:sp>
          </p:grpSp>
        </p:grpSp>
      </p:gr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491" y="1564986"/>
            <a:ext cx="7229642" cy="1051047"/>
          </a:xfrm>
          <a:prstGeom prst="rect">
            <a:avLst/>
          </a:prstGeom>
        </p:spPr>
      </p:pic>
      <p:pic>
        <p:nvPicPr>
          <p:cNvPr id="149" name="Picture 1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933" y="2640429"/>
            <a:ext cx="7123251" cy="3092227"/>
          </a:xfrm>
          <a:prstGeom prst="rect">
            <a:avLst/>
          </a:prstGeom>
        </p:spPr>
      </p:pic>
      <p:cxnSp>
        <p:nvCxnSpPr>
          <p:cNvPr id="31" name="Straight Connector 30"/>
          <p:cNvCxnSpPr/>
          <p:nvPr/>
        </p:nvCxnSpPr>
        <p:spPr>
          <a:xfrm>
            <a:off x="584331" y="1022977"/>
            <a:ext cx="9397501" cy="3037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6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Tahoma" panose="020B0604030504040204" pitchFamily="34" charset="0"/>
                <a:ea typeface="Tahoma" panose="020B0604030504040204" pitchFamily="34" charset="0"/>
                <a:cs typeface="Tahoma" panose="020B0604030504040204" pitchFamily="34" charset="0"/>
              </a:rPr>
              <a:t>Extending omni-channel with multi-modal</a:t>
            </a:r>
            <a:endParaRPr lang="en-US" b="0" dirty="0">
              <a:latin typeface="Tahoma" panose="020B0604030504040204" pitchFamily="34" charset="0"/>
              <a:ea typeface="Tahoma" panose="020B0604030504040204" pitchFamily="34" charset="0"/>
              <a:cs typeface="Tahoma" panose="020B0604030504040204" pitchFamily="34" charset="0"/>
            </a:endParaRPr>
          </a:p>
        </p:txBody>
      </p:sp>
      <p:cxnSp>
        <p:nvCxnSpPr>
          <p:cNvPr id="31" name="Straight Connector 30"/>
          <p:cNvCxnSpPr/>
          <p:nvPr/>
        </p:nvCxnSpPr>
        <p:spPr>
          <a:xfrm>
            <a:off x="584331" y="1022977"/>
            <a:ext cx="9397501" cy="3037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8038122" y="2844552"/>
            <a:ext cx="3743441" cy="2888104"/>
          </a:xfrm>
          <a:prstGeom prst="rect">
            <a:avLst/>
          </a:prstGeom>
          <a:noFill/>
        </p:spPr>
        <p:txBody>
          <a:bodyPr vert="horz" lIns="91416" tIns="45708" rIns="91416" bIns="45708" rtlCol="0">
            <a:noAutofit/>
          </a:bodyPr>
          <a:lstStyle>
            <a:lvl1pPr marL="287343" indent="-287343" algn="l" defTabSz="457208" rtl="0" eaLnBrk="1" latinLnBrk="0" hangingPunct="1">
              <a:lnSpc>
                <a:spcPct val="90000"/>
              </a:lnSpc>
              <a:spcBef>
                <a:spcPts val="1200"/>
              </a:spcBef>
              <a:spcAft>
                <a:spcPts val="0"/>
              </a:spcAft>
              <a:buClr>
                <a:schemeClr val="accent4"/>
              </a:buClr>
              <a:buSzPct val="100000"/>
              <a:buFont typeface="Arial" panose="020B0604020202020204" pitchFamily="34" charset="0"/>
              <a:buChar char="•"/>
              <a:defRPr lang="ga-IE" sz="2400" b="0" kern="1200" dirty="0" smtClean="0">
                <a:solidFill>
                  <a:schemeClr val="tx2"/>
                </a:solidFill>
                <a:latin typeface="Arial" pitchFamily="34" charset="0"/>
                <a:ea typeface="+mn-ea"/>
                <a:cs typeface="Arial" pitchFamily="34" charset="0"/>
              </a:defRPr>
            </a:lvl1pPr>
            <a:lvl2pPr marL="515946" indent="-228604" algn="l" defTabSz="457208" rtl="0" eaLnBrk="1" latinLnBrk="0" hangingPunct="1">
              <a:lnSpc>
                <a:spcPct val="90000"/>
              </a:lnSpc>
              <a:spcBef>
                <a:spcPts val="600"/>
              </a:spcBef>
              <a:spcAft>
                <a:spcPts val="0"/>
              </a:spcAft>
              <a:buClr>
                <a:schemeClr val="accent4"/>
              </a:buClr>
              <a:buSzPct val="100000"/>
              <a:buFont typeface="Arial" panose="020B0604020202020204" pitchFamily="34" charset="0"/>
              <a:buChar char="•"/>
              <a:defRPr lang="ga-IE" sz="2000" b="0" kern="1200" dirty="0" smtClean="0">
                <a:solidFill>
                  <a:schemeClr val="tx2"/>
                </a:solidFill>
                <a:latin typeface="Arial" pitchFamily="34" charset="0"/>
                <a:ea typeface="+mn-ea"/>
                <a:cs typeface="Arial" pitchFamily="34" charset="0"/>
              </a:defRPr>
            </a:lvl2pPr>
            <a:lvl3pPr marL="685811" indent="-169866" algn="l" defTabSz="457208" rtl="0" eaLnBrk="1" latinLnBrk="0" hangingPunct="1">
              <a:lnSpc>
                <a:spcPct val="90000"/>
              </a:lnSpc>
              <a:spcBef>
                <a:spcPts val="600"/>
              </a:spcBef>
              <a:spcAft>
                <a:spcPts val="0"/>
              </a:spcAft>
              <a:buClr>
                <a:schemeClr val="accent4"/>
              </a:buClr>
              <a:buSzPct val="100000"/>
              <a:buFont typeface="Arial" panose="020B0604020202020204" pitchFamily="34" charset="0"/>
              <a:buChar char="•"/>
              <a:defRPr lang="ga-IE" sz="1800" b="0" kern="1200" dirty="0" smtClean="0">
                <a:solidFill>
                  <a:schemeClr val="tx2"/>
                </a:solidFill>
                <a:latin typeface="Arial" pitchFamily="34" charset="0"/>
                <a:ea typeface="+mn-ea"/>
                <a:cs typeface="Arial" pitchFamily="34" charset="0"/>
              </a:defRPr>
            </a:lvl3pPr>
            <a:lvl4pPr marL="916003" indent="-231779" algn="l" defTabSz="457208" rtl="0" eaLnBrk="1" latinLnBrk="0" hangingPunct="1">
              <a:spcBef>
                <a:spcPct val="20000"/>
              </a:spcBef>
              <a:buClr>
                <a:schemeClr val="accent2"/>
              </a:buClr>
              <a:buSzPct val="85000"/>
              <a:buFont typeface="Arial" pitchFamily="34" charset="0"/>
              <a:buChar char="●"/>
              <a:defRPr lang="ga-IE" sz="1600" b="0" kern="1200" dirty="0" smtClean="0">
                <a:solidFill>
                  <a:schemeClr val="tx2"/>
                </a:solidFill>
                <a:latin typeface="Arial" pitchFamily="34" charset="0"/>
                <a:ea typeface="+mn-ea"/>
                <a:cs typeface="Arial" pitchFamily="34" charset="0"/>
              </a:defRPr>
            </a:lvl4pPr>
            <a:lvl5pPr marL="1144607" indent="-230192" algn="l" defTabSz="457208" rtl="0" eaLnBrk="1" latinLnBrk="0" hangingPunct="1">
              <a:spcBef>
                <a:spcPct val="20000"/>
              </a:spcBef>
              <a:buClr>
                <a:schemeClr val="accent2"/>
              </a:buClr>
              <a:buSzPct val="85000"/>
              <a:buFont typeface="Arial" pitchFamily="34" charset="0"/>
              <a:buChar char="●"/>
              <a:defRPr lang="en-US" sz="1400" b="0" kern="1200" dirty="0">
                <a:solidFill>
                  <a:schemeClr val="tx2"/>
                </a:solidFill>
                <a:latin typeface="Arial" pitchFamily="34" charset="0"/>
                <a:ea typeface="+mn-ea"/>
                <a:cs typeface="Arial" pitchFamily="34" charset="0"/>
              </a:defRPr>
            </a:lvl5pPr>
            <a:lvl6pPr marL="2514642" indent="-228604" algn="l" defTabSz="457208" rtl="0" eaLnBrk="1" latinLnBrk="0" hangingPunct="1">
              <a:spcBef>
                <a:spcPct val="20000"/>
              </a:spcBef>
              <a:buFont typeface="Arial"/>
              <a:buChar char="•"/>
              <a:defRPr sz="2000" kern="1200">
                <a:solidFill>
                  <a:schemeClr val="tx1"/>
                </a:solidFill>
                <a:latin typeface="+mn-lt"/>
                <a:ea typeface="+mn-ea"/>
                <a:cs typeface="+mn-cs"/>
              </a:defRPr>
            </a:lvl6pPr>
            <a:lvl7pPr marL="2971849" indent="-228604" algn="l" defTabSz="457208" rtl="0" eaLnBrk="1" latinLnBrk="0" hangingPunct="1">
              <a:spcBef>
                <a:spcPct val="20000"/>
              </a:spcBef>
              <a:buFont typeface="Arial"/>
              <a:buChar char="•"/>
              <a:defRPr sz="2000" kern="1200">
                <a:solidFill>
                  <a:schemeClr val="tx1"/>
                </a:solidFill>
                <a:latin typeface="+mn-lt"/>
                <a:ea typeface="+mn-ea"/>
                <a:cs typeface="+mn-cs"/>
              </a:defRPr>
            </a:lvl7pPr>
            <a:lvl8pPr marL="3429057" indent="-228604" algn="l" defTabSz="457208" rtl="0" eaLnBrk="1" latinLnBrk="0" hangingPunct="1">
              <a:spcBef>
                <a:spcPct val="20000"/>
              </a:spcBef>
              <a:buFont typeface="Arial"/>
              <a:buChar char="•"/>
              <a:defRPr sz="2000" kern="1200">
                <a:solidFill>
                  <a:schemeClr val="tx1"/>
                </a:solidFill>
                <a:latin typeface="+mn-lt"/>
                <a:ea typeface="+mn-ea"/>
                <a:cs typeface="+mn-cs"/>
              </a:defRPr>
            </a:lvl8pPr>
            <a:lvl9pPr marL="3886265" indent="-228604" algn="l" defTabSz="45720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FFFFFF"/>
              </a:buClr>
              <a:buNone/>
            </a:pPr>
            <a:r>
              <a:rPr lang="en-US" sz="2399" dirty="0">
                <a:solidFill>
                  <a:srgbClr val="4D4E53"/>
                </a:solidFill>
              </a:rPr>
              <a:t>All-assisted, multi-modal, omni-channel interactions</a:t>
            </a:r>
          </a:p>
          <a:p>
            <a:pPr marL="0" indent="0">
              <a:buClr>
                <a:srgbClr val="0094D3"/>
              </a:buClr>
              <a:buNone/>
            </a:pPr>
            <a:r>
              <a:rPr lang="en-US" sz="1600" dirty="0">
                <a:solidFill>
                  <a:srgbClr val="4D4E53"/>
                </a:solidFill>
              </a:rPr>
              <a:t>Most interactions will be digital </a:t>
            </a:r>
            <a:br>
              <a:rPr lang="en-US" sz="1600" dirty="0">
                <a:solidFill>
                  <a:srgbClr val="4D4E53"/>
                </a:solidFill>
              </a:rPr>
            </a:br>
            <a:r>
              <a:rPr lang="en-US" sz="1600" b="1" dirty="0">
                <a:solidFill>
                  <a:srgbClr val="4D4E53"/>
                </a:solidFill>
              </a:rPr>
              <a:t>via non-human or social modes</a:t>
            </a:r>
          </a:p>
          <a:p>
            <a:pPr marL="0" indent="0">
              <a:buClr>
                <a:srgbClr val="0094D3"/>
              </a:buClr>
              <a:buNone/>
            </a:pPr>
            <a:r>
              <a:rPr lang="en-US" sz="1600" b="1" dirty="0">
                <a:solidFill>
                  <a:srgbClr val="4D4E53"/>
                </a:solidFill>
              </a:rPr>
              <a:t>Service providers will intentionally select</a:t>
            </a:r>
            <a:r>
              <a:rPr lang="en-US" sz="1600" dirty="0">
                <a:solidFill>
                  <a:srgbClr val="4D4E53"/>
                </a:solidFill>
              </a:rPr>
              <a:t>, in real time, human/non-human mix per interaction</a:t>
            </a:r>
          </a:p>
        </p:txBody>
      </p:sp>
      <p:grpSp>
        <p:nvGrpSpPr>
          <p:cNvPr id="27" name="Group 26"/>
          <p:cNvGrpSpPr/>
          <p:nvPr/>
        </p:nvGrpSpPr>
        <p:grpSpPr>
          <a:xfrm>
            <a:off x="692507" y="1455531"/>
            <a:ext cx="7086762" cy="4601116"/>
            <a:chOff x="697372" y="1482174"/>
            <a:chExt cx="7088608" cy="4602315"/>
          </a:xfrm>
        </p:grpSpPr>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372" y="3007301"/>
              <a:ext cx="7088608" cy="3077188"/>
            </a:xfrm>
            <a:prstGeom prst="rect">
              <a:avLst/>
            </a:prstGeom>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438" y="1482174"/>
              <a:ext cx="7016435" cy="1515745"/>
            </a:xfrm>
            <a:prstGeom prst="rect">
              <a:avLst/>
            </a:prstGeom>
          </p:spPr>
        </p:pic>
      </p:grpSp>
    </p:spTree>
    <p:extLst>
      <p:ext uri="{BB962C8B-B14F-4D97-AF65-F5344CB8AC3E}">
        <p14:creationId xmlns:p14="http://schemas.microsoft.com/office/powerpoint/2010/main" val="219753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5362" t="5224" r="5478" b="5783"/>
          <a:stretch/>
        </p:blipFill>
        <p:spPr>
          <a:xfrm>
            <a:off x="0" y="893"/>
            <a:ext cx="12217571" cy="6856214"/>
          </a:xfrm>
          <a:prstGeom prst="rect">
            <a:avLst/>
          </a:prstGeom>
        </p:spPr>
      </p:pic>
      <p:sp>
        <p:nvSpPr>
          <p:cNvPr id="4" name="TextBox 3"/>
          <p:cNvSpPr txBox="1"/>
          <p:nvPr/>
        </p:nvSpPr>
        <p:spPr>
          <a:xfrm>
            <a:off x="353087" y="1975427"/>
            <a:ext cx="1781916" cy="338466"/>
          </a:xfrm>
          <a:prstGeom prst="rect">
            <a:avLst/>
          </a:prstGeom>
          <a:noFill/>
        </p:spPr>
        <p:txBody>
          <a:bodyPr wrap="square" rtlCol="0">
            <a:spAutoFit/>
          </a:bodyPr>
          <a:lstStyle/>
          <a:p>
            <a:r>
              <a:rPr lang="en-US" sz="1600" b="1" dirty="0">
                <a:solidFill>
                  <a:srgbClr val="0094D3"/>
                </a:solidFill>
              </a:rPr>
              <a:t>Demonstration</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929" y="2564677"/>
            <a:ext cx="805670" cy="80567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929" y="3631179"/>
            <a:ext cx="805670" cy="805670"/>
          </a:xfrm>
          <a:prstGeom prst="rect">
            <a:avLst/>
          </a:prstGeom>
        </p:spPr>
      </p:pic>
    </p:spTree>
    <p:extLst>
      <p:ext uri="{BB962C8B-B14F-4D97-AF65-F5344CB8AC3E}">
        <p14:creationId xmlns:p14="http://schemas.microsoft.com/office/powerpoint/2010/main" val="276820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5438" t="5480" r="5379" b="5436"/>
          <a:stretch/>
        </p:blipFill>
        <p:spPr>
          <a:xfrm>
            <a:off x="-24476" y="892"/>
            <a:ext cx="12210126" cy="6857185"/>
          </a:xfrm>
          <a:prstGeom prst="rect">
            <a:avLst/>
          </a:prstGeom>
        </p:spPr>
      </p:pic>
      <p:sp>
        <p:nvSpPr>
          <p:cNvPr id="4" name="Rectangular Callout 3"/>
          <p:cNvSpPr/>
          <p:nvPr/>
        </p:nvSpPr>
        <p:spPr>
          <a:xfrm>
            <a:off x="10275676" y="3429000"/>
            <a:ext cx="1479656" cy="600346"/>
          </a:xfrm>
          <a:prstGeom prst="wedgeRectCallout">
            <a:avLst>
              <a:gd name="adj1" fmla="val -78004"/>
              <a:gd name="adj2" fmla="val 71591"/>
            </a:avLst>
          </a:pr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p>
        </p:txBody>
      </p:sp>
      <p:sp>
        <p:nvSpPr>
          <p:cNvPr id="5" name="TextBox 4"/>
          <p:cNvSpPr txBox="1"/>
          <p:nvPr/>
        </p:nvSpPr>
        <p:spPr>
          <a:xfrm>
            <a:off x="10384828" y="3429000"/>
            <a:ext cx="1923833" cy="584623"/>
          </a:xfrm>
          <a:prstGeom prst="rect">
            <a:avLst/>
          </a:prstGeom>
          <a:noFill/>
        </p:spPr>
        <p:txBody>
          <a:bodyPr wrap="square" rtlCol="0">
            <a:spAutoFit/>
          </a:bodyPr>
          <a:lstStyle/>
          <a:p>
            <a:r>
              <a:rPr lang="en-US" sz="1600" dirty="0">
                <a:solidFill>
                  <a:schemeClr val="bg1"/>
                </a:solidFill>
              </a:rPr>
              <a:t>Name, Entity Recognition</a:t>
            </a:r>
          </a:p>
        </p:txBody>
      </p:sp>
      <p:sp>
        <p:nvSpPr>
          <p:cNvPr id="7" name="TextBox 6"/>
          <p:cNvSpPr txBox="1"/>
          <p:nvPr/>
        </p:nvSpPr>
        <p:spPr>
          <a:xfrm>
            <a:off x="382589" y="1989215"/>
            <a:ext cx="1781916" cy="338466"/>
          </a:xfrm>
          <a:prstGeom prst="rect">
            <a:avLst/>
          </a:prstGeom>
          <a:noFill/>
        </p:spPr>
        <p:txBody>
          <a:bodyPr wrap="square" rtlCol="0">
            <a:spAutoFit/>
          </a:bodyPr>
          <a:lstStyle/>
          <a:p>
            <a:r>
              <a:rPr lang="en-US" sz="1600" b="1" dirty="0">
                <a:solidFill>
                  <a:srgbClr val="0094D3"/>
                </a:solidFill>
              </a:rPr>
              <a:t>Demonstration</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430" y="2578466"/>
            <a:ext cx="805670" cy="80567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430" y="3644968"/>
            <a:ext cx="805670" cy="805670"/>
          </a:xfrm>
          <a:prstGeom prst="rect">
            <a:avLst/>
          </a:prstGeom>
        </p:spPr>
      </p:pic>
    </p:spTree>
    <p:extLst>
      <p:ext uri="{BB962C8B-B14F-4D97-AF65-F5344CB8AC3E}">
        <p14:creationId xmlns:p14="http://schemas.microsoft.com/office/powerpoint/2010/main" val="359211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5438" t="5457" r="5379" b="5633"/>
          <a:stretch/>
        </p:blipFill>
        <p:spPr>
          <a:xfrm>
            <a:off x="-1" y="893"/>
            <a:ext cx="12232572" cy="6856214"/>
          </a:xfrm>
          <a:prstGeom prst="rect">
            <a:avLst/>
          </a:prstGeom>
        </p:spPr>
      </p:pic>
      <p:sp>
        <p:nvSpPr>
          <p:cNvPr id="4" name="Rectangular Callout 3"/>
          <p:cNvSpPr/>
          <p:nvPr/>
        </p:nvSpPr>
        <p:spPr>
          <a:xfrm>
            <a:off x="10275676" y="3429000"/>
            <a:ext cx="1479656" cy="600346"/>
          </a:xfrm>
          <a:prstGeom prst="wedgeRectCallout">
            <a:avLst>
              <a:gd name="adj1" fmla="val -78004"/>
              <a:gd name="adj2" fmla="val 71591"/>
            </a:avLst>
          </a:pr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p>
        </p:txBody>
      </p:sp>
      <p:sp>
        <p:nvSpPr>
          <p:cNvPr id="5" name="TextBox 4"/>
          <p:cNvSpPr txBox="1"/>
          <p:nvPr/>
        </p:nvSpPr>
        <p:spPr>
          <a:xfrm>
            <a:off x="10384828" y="3429000"/>
            <a:ext cx="1923833" cy="584623"/>
          </a:xfrm>
          <a:prstGeom prst="rect">
            <a:avLst/>
          </a:prstGeom>
          <a:noFill/>
        </p:spPr>
        <p:txBody>
          <a:bodyPr wrap="square" rtlCol="0">
            <a:spAutoFit/>
          </a:bodyPr>
          <a:lstStyle/>
          <a:p>
            <a:r>
              <a:rPr lang="en-US" sz="1600" dirty="0">
                <a:solidFill>
                  <a:schemeClr val="bg1"/>
                </a:solidFill>
              </a:rPr>
              <a:t>Personalized </a:t>
            </a:r>
            <a:br>
              <a:rPr lang="en-US" sz="1600" dirty="0">
                <a:solidFill>
                  <a:schemeClr val="bg1"/>
                </a:solidFill>
              </a:rPr>
            </a:br>
            <a:r>
              <a:rPr lang="en-US" sz="1600" dirty="0">
                <a:solidFill>
                  <a:schemeClr val="bg1"/>
                </a:solidFill>
              </a:rPr>
              <a:t>Offer</a:t>
            </a:r>
          </a:p>
        </p:txBody>
      </p:sp>
      <p:sp>
        <p:nvSpPr>
          <p:cNvPr id="11" name="TextBox 10"/>
          <p:cNvSpPr txBox="1"/>
          <p:nvPr/>
        </p:nvSpPr>
        <p:spPr>
          <a:xfrm>
            <a:off x="382589" y="1989215"/>
            <a:ext cx="1781916" cy="338466"/>
          </a:xfrm>
          <a:prstGeom prst="rect">
            <a:avLst/>
          </a:prstGeom>
          <a:noFill/>
        </p:spPr>
        <p:txBody>
          <a:bodyPr wrap="square" rtlCol="0">
            <a:spAutoFit/>
          </a:bodyPr>
          <a:lstStyle/>
          <a:p>
            <a:r>
              <a:rPr lang="en-US" sz="1600" b="1" dirty="0">
                <a:solidFill>
                  <a:srgbClr val="0094D3"/>
                </a:solidFill>
              </a:rPr>
              <a:t>Demonstration</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430" y="2578466"/>
            <a:ext cx="805670" cy="80567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430" y="3644968"/>
            <a:ext cx="805670" cy="805670"/>
          </a:xfrm>
          <a:prstGeom prst="rect">
            <a:avLst/>
          </a:prstGeom>
        </p:spPr>
      </p:pic>
    </p:spTree>
    <p:extLst>
      <p:ext uri="{BB962C8B-B14F-4D97-AF65-F5344CB8AC3E}">
        <p14:creationId xmlns:p14="http://schemas.microsoft.com/office/powerpoint/2010/main" val="306701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5536" t="5457" r="5379" b="5810"/>
          <a:stretch/>
        </p:blipFill>
        <p:spPr>
          <a:xfrm>
            <a:off x="-1" y="893"/>
            <a:ext cx="12243238" cy="6856214"/>
          </a:xfrm>
          <a:prstGeom prst="rect">
            <a:avLst/>
          </a:prstGeom>
        </p:spPr>
      </p:pic>
      <p:sp>
        <p:nvSpPr>
          <p:cNvPr id="4" name="Rectangular Callout 3"/>
          <p:cNvSpPr/>
          <p:nvPr/>
        </p:nvSpPr>
        <p:spPr>
          <a:xfrm>
            <a:off x="10275676" y="4190801"/>
            <a:ext cx="1479656" cy="600346"/>
          </a:xfrm>
          <a:prstGeom prst="wedgeRectCallout">
            <a:avLst>
              <a:gd name="adj1" fmla="val -78004"/>
              <a:gd name="adj2" fmla="val 71591"/>
            </a:avLst>
          </a:pr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p>
        </p:txBody>
      </p:sp>
      <p:sp>
        <p:nvSpPr>
          <p:cNvPr id="5" name="TextBox 4"/>
          <p:cNvSpPr txBox="1"/>
          <p:nvPr/>
        </p:nvSpPr>
        <p:spPr>
          <a:xfrm>
            <a:off x="10384828" y="4190802"/>
            <a:ext cx="1923833" cy="584623"/>
          </a:xfrm>
          <a:prstGeom prst="rect">
            <a:avLst/>
          </a:prstGeom>
          <a:noFill/>
        </p:spPr>
        <p:txBody>
          <a:bodyPr wrap="square" rtlCol="0">
            <a:spAutoFit/>
          </a:bodyPr>
          <a:lstStyle/>
          <a:p>
            <a:r>
              <a:rPr lang="en-US" sz="1600" dirty="0">
                <a:solidFill>
                  <a:schemeClr val="bg1"/>
                </a:solidFill>
              </a:rPr>
              <a:t>BSS </a:t>
            </a:r>
            <a:br>
              <a:rPr lang="en-US" sz="1600" dirty="0">
                <a:solidFill>
                  <a:schemeClr val="bg1"/>
                </a:solidFill>
              </a:rPr>
            </a:br>
            <a:r>
              <a:rPr lang="en-US" sz="1600" dirty="0">
                <a:solidFill>
                  <a:schemeClr val="bg1"/>
                </a:solidFill>
              </a:rPr>
              <a:t>Integration</a:t>
            </a:r>
          </a:p>
        </p:txBody>
      </p:sp>
      <p:sp>
        <p:nvSpPr>
          <p:cNvPr id="7" name="TextBox 6"/>
          <p:cNvSpPr txBox="1"/>
          <p:nvPr/>
        </p:nvSpPr>
        <p:spPr>
          <a:xfrm>
            <a:off x="382589" y="1989215"/>
            <a:ext cx="1781916" cy="338466"/>
          </a:xfrm>
          <a:prstGeom prst="rect">
            <a:avLst/>
          </a:prstGeom>
          <a:noFill/>
        </p:spPr>
        <p:txBody>
          <a:bodyPr wrap="square" rtlCol="0">
            <a:spAutoFit/>
          </a:bodyPr>
          <a:lstStyle/>
          <a:p>
            <a:r>
              <a:rPr lang="en-US" sz="1600" b="1" dirty="0">
                <a:solidFill>
                  <a:srgbClr val="0094D3"/>
                </a:solidFill>
              </a:rPr>
              <a:t>Demonstration</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430" y="2578466"/>
            <a:ext cx="805670" cy="80567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430" y="3644968"/>
            <a:ext cx="805670" cy="805670"/>
          </a:xfrm>
          <a:prstGeom prst="rect">
            <a:avLst/>
          </a:prstGeom>
        </p:spPr>
      </p:pic>
    </p:spTree>
    <p:extLst>
      <p:ext uri="{BB962C8B-B14F-4D97-AF65-F5344CB8AC3E}">
        <p14:creationId xmlns:p14="http://schemas.microsoft.com/office/powerpoint/2010/main" val="13090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128" y="1068107"/>
            <a:ext cx="8357944" cy="5495634"/>
          </a:xfrm>
          <a:prstGeom prst="rect">
            <a:avLst/>
          </a:prstGeom>
        </p:spPr>
      </p:pic>
      <p:sp>
        <p:nvSpPr>
          <p:cNvPr id="2" name="Rectangle 1"/>
          <p:cNvSpPr/>
          <p:nvPr/>
        </p:nvSpPr>
        <p:spPr>
          <a:xfrm>
            <a:off x="1946128" y="2133194"/>
            <a:ext cx="1628661" cy="1799731"/>
          </a:xfrm>
          <a:prstGeom prst="rect">
            <a:avLst/>
          </a:prstGeom>
          <a:solidFill>
            <a:schemeClr val="bg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p>
        </p:txBody>
      </p:sp>
      <p:sp>
        <p:nvSpPr>
          <p:cNvPr id="7" name="TextBox 6"/>
          <p:cNvSpPr txBox="1"/>
          <p:nvPr/>
        </p:nvSpPr>
        <p:spPr>
          <a:xfrm>
            <a:off x="1487101" y="2475037"/>
            <a:ext cx="2142555" cy="1346171"/>
          </a:xfrm>
          <a:prstGeom prst="rect">
            <a:avLst/>
          </a:prstGeom>
          <a:noFill/>
        </p:spPr>
        <p:txBody>
          <a:bodyPr wrap="square" rtlCol="0">
            <a:spAutoFit/>
          </a:bodyPr>
          <a:lstStyle/>
          <a:p>
            <a:pPr defTabSz="601246">
              <a:spcBef>
                <a:spcPts val="450"/>
              </a:spcBef>
            </a:pPr>
            <a:r>
              <a:rPr lang="en-US" sz="1400" b="1" dirty="0">
                <a:solidFill>
                  <a:srgbClr val="0063BE"/>
                </a:solidFill>
                <a:ea typeface="SimSun" panose="02010600030101010101" pitchFamily="2" charset="-122"/>
              </a:rPr>
              <a:t>Service agility</a:t>
            </a:r>
          </a:p>
          <a:p>
            <a:pPr marL="137156" indent="-137156" defTabSz="601246">
              <a:spcBef>
                <a:spcPts val="450"/>
              </a:spcBef>
              <a:buFont typeface="Arial" panose="020B0604020202020204" pitchFamily="34" charset="0"/>
              <a:buChar char="•"/>
            </a:pPr>
            <a:r>
              <a:rPr lang="en-US" sz="1100" dirty="0">
                <a:solidFill>
                  <a:srgbClr val="0063BE"/>
                </a:solidFill>
                <a:ea typeface="SimSun" panose="02010600030101010101" pitchFamily="2" charset="-122"/>
                <a:cs typeface="Arial" panose="020B0604020202020204" pitchFamily="34" charset="0"/>
              </a:rPr>
              <a:t>Speed of business</a:t>
            </a:r>
          </a:p>
          <a:p>
            <a:pPr marL="137156" indent="-137156" defTabSz="601246">
              <a:spcBef>
                <a:spcPts val="450"/>
              </a:spcBef>
              <a:buFont typeface="Arial" panose="020B0604020202020204" pitchFamily="34" charset="0"/>
              <a:buChar char="•"/>
            </a:pPr>
            <a:r>
              <a:rPr lang="en-US" sz="1100" dirty="0">
                <a:solidFill>
                  <a:srgbClr val="0063BE"/>
                </a:solidFill>
                <a:ea typeface="SimSun" panose="02010600030101010101" pitchFamily="2" charset="-122"/>
                <a:cs typeface="Arial" panose="020B0604020202020204" pitchFamily="34" charset="0"/>
              </a:rPr>
              <a:t>Digital immediacy</a:t>
            </a:r>
          </a:p>
          <a:p>
            <a:pPr marL="137156" indent="-137156" defTabSz="601246">
              <a:spcBef>
                <a:spcPts val="450"/>
              </a:spcBef>
              <a:buFont typeface="Arial" panose="020B0604020202020204" pitchFamily="34" charset="0"/>
              <a:buChar char="•"/>
            </a:pPr>
            <a:r>
              <a:rPr lang="en-US" sz="1100" dirty="0">
                <a:solidFill>
                  <a:srgbClr val="0063BE"/>
                </a:solidFill>
                <a:ea typeface="SimSun" panose="02010600030101010101" pitchFamily="2" charset="-122"/>
                <a:cs typeface="Arial" panose="020B0604020202020204" pitchFamily="34" charset="0"/>
              </a:rPr>
              <a:t>Cloud, software currency, continuous releases, </a:t>
            </a:r>
            <a:br>
              <a:rPr lang="en-US" sz="1100" dirty="0">
                <a:solidFill>
                  <a:srgbClr val="0063BE"/>
                </a:solidFill>
                <a:ea typeface="SimSun" panose="02010600030101010101" pitchFamily="2" charset="-122"/>
                <a:cs typeface="Arial" panose="020B0604020202020204" pitchFamily="34" charset="0"/>
              </a:rPr>
            </a:br>
            <a:r>
              <a:rPr lang="en-US" sz="1100" dirty="0">
                <a:solidFill>
                  <a:srgbClr val="0063BE"/>
                </a:solidFill>
                <a:ea typeface="SimSun" panose="02010600030101010101" pitchFamily="2" charset="-122"/>
                <a:cs typeface="Arial" panose="020B0604020202020204" pitchFamily="34" charset="0"/>
              </a:rPr>
              <a:t>seamless upgrades</a:t>
            </a:r>
          </a:p>
        </p:txBody>
      </p:sp>
      <p:grpSp>
        <p:nvGrpSpPr>
          <p:cNvPr id="9" name="Group 8"/>
          <p:cNvGrpSpPr/>
          <p:nvPr/>
        </p:nvGrpSpPr>
        <p:grpSpPr>
          <a:xfrm>
            <a:off x="1614108" y="1965826"/>
            <a:ext cx="405017" cy="405017"/>
            <a:chOff x="1103586" y="1051034"/>
            <a:chExt cx="651642" cy="651642"/>
          </a:xfrm>
        </p:grpSpPr>
        <p:sp>
          <p:nvSpPr>
            <p:cNvPr id="10" name="Oval 9"/>
            <p:cNvSpPr/>
            <p:nvPr/>
          </p:nvSpPr>
          <p:spPr>
            <a:xfrm>
              <a:off x="1103586" y="1051034"/>
              <a:ext cx="651642" cy="651642"/>
            </a:xfrm>
            <a:prstGeom prst="ellipse">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grpSp>
          <p:nvGrpSpPr>
            <p:cNvPr id="12" name="Group 4"/>
            <p:cNvGrpSpPr>
              <a:grpSpLocks noChangeAspect="1"/>
            </p:cNvGrpSpPr>
            <p:nvPr/>
          </p:nvGrpSpPr>
          <p:grpSpPr bwMode="auto">
            <a:xfrm>
              <a:off x="1280725" y="1184768"/>
              <a:ext cx="319375" cy="353519"/>
              <a:chOff x="2306" y="460"/>
              <a:chExt cx="3068" cy="3396"/>
            </a:xfrm>
            <a:solidFill>
              <a:schemeClr val="bg1"/>
            </a:solidFill>
          </p:grpSpPr>
          <p:sp>
            <p:nvSpPr>
              <p:cNvPr id="13" name="Freeform 5"/>
              <p:cNvSpPr>
                <a:spLocks/>
              </p:cNvSpPr>
              <p:nvPr/>
            </p:nvSpPr>
            <p:spPr bwMode="auto">
              <a:xfrm>
                <a:off x="3677" y="1210"/>
                <a:ext cx="191" cy="1301"/>
              </a:xfrm>
              <a:custGeom>
                <a:avLst/>
                <a:gdLst>
                  <a:gd name="T0" fmla="*/ 100 w 100"/>
                  <a:gd name="T1" fmla="*/ 621 h 684"/>
                  <a:gd name="T2" fmla="*/ 100 w 100"/>
                  <a:gd name="T3" fmla="*/ 63 h 684"/>
                  <a:gd name="T4" fmla="*/ 0 w 100"/>
                  <a:gd name="T5" fmla="*/ 63 h 684"/>
                  <a:gd name="T6" fmla="*/ 0 w 100"/>
                  <a:gd name="T7" fmla="*/ 621 h 684"/>
                  <a:gd name="T8" fmla="*/ 100 w 100"/>
                  <a:gd name="T9" fmla="*/ 621 h 684"/>
                </a:gdLst>
                <a:ahLst/>
                <a:cxnLst>
                  <a:cxn ang="0">
                    <a:pos x="T0" y="T1"/>
                  </a:cxn>
                  <a:cxn ang="0">
                    <a:pos x="T2" y="T3"/>
                  </a:cxn>
                  <a:cxn ang="0">
                    <a:pos x="T4" y="T5"/>
                  </a:cxn>
                  <a:cxn ang="0">
                    <a:pos x="T6" y="T7"/>
                  </a:cxn>
                  <a:cxn ang="0">
                    <a:pos x="T8" y="T9"/>
                  </a:cxn>
                </a:cxnLst>
                <a:rect l="0" t="0" r="r" b="b"/>
                <a:pathLst>
                  <a:path w="100" h="684">
                    <a:moveTo>
                      <a:pt x="100" y="621"/>
                    </a:moveTo>
                    <a:cubicBezTo>
                      <a:pt x="100" y="438"/>
                      <a:pt x="100" y="250"/>
                      <a:pt x="100" y="63"/>
                    </a:cubicBezTo>
                    <a:cubicBezTo>
                      <a:pt x="100" y="0"/>
                      <a:pt x="0" y="0"/>
                      <a:pt x="0" y="63"/>
                    </a:cubicBezTo>
                    <a:cubicBezTo>
                      <a:pt x="0" y="250"/>
                      <a:pt x="0" y="438"/>
                      <a:pt x="0" y="621"/>
                    </a:cubicBezTo>
                    <a:cubicBezTo>
                      <a:pt x="0" y="684"/>
                      <a:pt x="100" y="684"/>
                      <a:pt x="100" y="6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14" name="Freeform 6"/>
              <p:cNvSpPr>
                <a:spLocks noEditPoints="1"/>
              </p:cNvSpPr>
              <p:nvPr/>
            </p:nvSpPr>
            <p:spPr bwMode="auto">
              <a:xfrm>
                <a:off x="2306" y="460"/>
                <a:ext cx="3068" cy="3396"/>
              </a:xfrm>
              <a:custGeom>
                <a:avLst/>
                <a:gdLst>
                  <a:gd name="T0" fmla="*/ 1609 w 1609"/>
                  <a:gd name="T1" fmla="*/ 437 h 1785"/>
                  <a:gd name="T2" fmla="*/ 1528 w 1609"/>
                  <a:gd name="T3" fmla="*/ 334 h 1785"/>
                  <a:gd name="T4" fmla="*/ 1425 w 1609"/>
                  <a:gd name="T5" fmla="*/ 254 h 1785"/>
                  <a:gd name="T6" fmla="*/ 1251 w 1609"/>
                  <a:gd name="T7" fmla="*/ 428 h 1785"/>
                  <a:gd name="T8" fmla="*/ 898 w 1609"/>
                  <a:gd name="T9" fmla="*/ 263 h 1785"/>
                  <a:gd name="T10" fmla="*/ 898 w 1609"/>
                  <a:gd name="T11" fmla="*/ 17 h 1785"/>
                  <a:gd name="T12" fmla="*/ 768 w 1609"/>
                  <a:gd name="T13" fmla="*/ 0 h 1785"/>
                  <a:gd name="T14" fmla="*/ 639 w 1609"/>
                  <a:gd name="T15" fmla="*/ 17 h 1785"/>
                  <a:gd name="T16" fmla="*/ 639 w 1609"/>
                  <a:gd name="T17" fmla="*/ 263 h 1785"/>
                  <a:gd name="T18" fmla="*/ 0 w 1609"/>
                  <a:gd name="T19" fmla="*/ 1017 h 1785"/>
                  <a:gd name="T20" fmla="*/ 768 w 1609"/>
                  <a:gd name="T21" fmla="*/ 1785 h 1785"/>
                  <a:gd name="T22" fmla="*/ 1533 w 1609"/>
                  <a:gd name="T23" fmla="*/ 1017 h 1785"/>
                  <a:gd name="T24" fmla="*/ 1421 w 1609"/>
                  <a:gd name="T25" fmla="*/ 620 h 1785"/>
                  <a:gd name="T26" fmla="*/ 1609 w 1609"/>
                  <a:gd name="T27" fmla="*/ 437 h 1785"/>
                  <a:gd name="T28" fmla="*/ 1609 w 1609"/>
                  <a:gd name="T29" fmla="*/ 437 h 1785"/>
                  <a:gd name="T30" fmla="*/ 768 w 1609"/>
                  <a:gd name="T31" fmla="*/ 1691 h 1785"/>
                  <a:gd name="T32" fmla="*/ 98 w 1609"/>
                  <a:gd name="T33" fmla="*/ 1017 h 1785"/>
                  <a:gd name="T34" fmla="*/ 768 w 1609"/>
                  <a:gd name="T35" fmla="*/ 348 h 1785"/>
                  <a:gd name="T36" fmla="*/ 1439 w 1609"/>
                  <a:gd name="T37" fmla="*/ 1017 h 1785"/>
                  <a:gd name="T38" fmla="*/ 768 w 1609"/>
                  <a:gd name="T39" fmla="*/ 1691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9" h="1785">
                    <a:moveTo>
                      <a:pt x="1609" y="437"/>
                    </a:moveTo>
                    <a:cubicBezTo>
                      <a:pt x="1609" y="437"/>
                      <a:pt x="1550" y="357"/>
                      <a:pt x="1528" y="334"/>
                    </a:cubicBezTo>
                    <a:cubicBezTo>
                      <a:pt x="1501" y="312"/>
                      <a:pt x="1425" y="254"/>
                      <a:pt x="1425" y="254"/>
                    </a:cubicBezTo>
                    <a:cubicBezTo>
                      <a:pt x="1251" y="428"/>
                      <a:pt x="1251" y="428"/>
                      <a:pt x="1251" y="428"/>
                    </a:cubicBezTo>
                    <a:cubicBezTo>
                      <a:pt x="1153" y="343"/>
                      <a:pt x="1032" y="290"/>
                      <a:pt x="898" y="263"/>
                    </a:cubicBezTo>
                    <a:cubicBezTo>
                      <a:pt x="898" y="17"/>
                      <a:pt x="898" y="17"/>
                      <a:pt x="898" y="17"/>
                    </a:cubicBezTo>
                    <a:cubicBezTo>
                      <a:pt x="898" y="17"/>
                      <a:pt x="800" y="0"/>
                      <a:pt x="768" y="0"/>
                    </a:cubicBezTo>
                    <a:cubicBezTo>
                      <a:pt x="733" y="0"/>
                      <a:pt x="639" y="17"/>
                      <a:pt x="639" y="17"/>
                    </a:cubicBezTo>
                    <a:cubicBezTo>
                      <a:pt x="639" y="263"/>
                      <a:pt x="639" y="263"/>
                      <a:pt x="639" y="263"/>
                    </a:cubicBezTo>
                    <a:cubicBezTo>
                      <a:pt x="277" y="325"/>
                      <a:pt x="0" y="642"/>
                      <a:pt x="0" y="1017"/>
                    </a:cubicBezTo>
                    <a:cubicBezTo>
                      <a:pt x="0" y="1441"/>
                      <a:pt x="344" y="1785"/>
                      <a:pt x="768" y="1785"/>
                    </a:cubicBezTo>
                    <a:cubicBezTo>
                      <a:pt x="1193" y="1785"/>
                      <a:pt x="1533" y="1441"/>
                      <a:pt x="1533" y="1017"/>
                    </a:cubicBezTo>
                    <a:cubicBezTo>
                      <a:pt x="1533" y="874"/>
                      <a:pt x="1492" y="736"/>
                      <a:pt x="1421" y="620"/>
                    </a:cubicBezTo>
                    <a:cubicBezTo>
                      <a:pt x="1609" y="437"/>
                      <a:pt x="1609" y="437"/>
                      <a:pt x="1609" y="437"/>
                    </a:cubicBezTo>
                    <a:cubicBezTo>
                      <a:pt x="1609" y="437"/>
                      <a:pt x="1609" y="437"/>
                      <a:pt x="1609" y="437"/>
                    </a:cubicBezTo>
                    <a:close/>
                    <a:moveTo>
                      <a:pt x="768" y="1691"/>
                    </a:moveTo>
                    <a:cubicBezTo>
                      <a:pt x="398" y="1691"/>
                      <a:pt x="98" y="1388"/>
                      <a:pt x="98" y="1017"/>
                    </a:cubicBezTo>
                    <a:cubicBezTo>
                      <a:pt x="98" y="651"/>
                      <a:pt x="398" y="348"/>
                      <a:pt x="768" y="348"/>
                    </a:cubicBezTo>
                    <a:cubicBezTo>
                      <a:pt x="1139" y="348"/>
                      <a:pt x="1439" y="651"/>
                      <a:pt x="1439" y="1017"/>
                    </a:cubicBezTo>
                    <a:cubicBezTo>
                      <a:pt x="1439" y="1388"/>
                      <a:pt x="1139" y="1691"/>
                      <a:pt x="768" y="16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spTree>
    <p:extLst>
      <p:ext uri="{BB962C8B-B14F-4D97-AF65-F5344CB8AC3E}">
        <p14:creationId xmlns:p14="http://schemas.microsoft.com/office/powerpoint/2010/main" val="253385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Tahoma" panose="020B0604030504040204" pitchFamily="34" charset="0"/>
                <a:ea typeface="Tahoma" panose="020B0604030504040204" pitchFamily="34" charset="0"/>
                <a:cs typeface="Tahoma" panose="020B0604030504040204" pitchFamily="34" charset="0"/>
              </a:rPr>
              <a:t>Time-to-market </a:t>
            </a:r>
            <a:r>
              <a:rPr lang="en-US" b="0" dirty="0" smtClean="0">
                <a:latin typeface="Tahoma" panose="020B0604030504040204" pitchFamily="34" charset="0"/>
                <a:ea typeface="Tahoma" panose="020B0604030504040204" pitchFamily="34" charset="0"/>
                <a:cs typeface="Tahoma" panose="020B0604030504040204" pitchFamily="34" charset="0"/>
              </a:rPr>
              <a:t>with master catalog and business tools</a:t>
            </a:r>
            <a:endParaRPr lang="en-US" b="0" dirty="0">
              <a:latin typeface="Tahoma" panose="020B0604030504040204" pitchFamily="34" charset="0"/>
              <a:ea typeface="Tahoma" panose="020B0604030504040204" pitchFamily="34" charset="0"/>
              <a:cs typeface="Tahoma" panose="020B0604030504040204" pitchFamily="34" charset="0"/>
            </a:endParaRPr>
          </a:p>
        </p:txBody>
      </p:sp>
      <p:grpSp>
        <p:nvGrpSpPr>
          <p:cNvPr id="5" name="קבוצה 11"/>
          <p:cNvGrpSpPr/>
          <p:nvPr/>
        </p:nvGrpSpPr>
        <p:grpSpPr>
          <a:xfrm>
            <a:off x="8718940" y="4141299"/>
            <a:ext cx="2858858" cy="1928615"/>
            <a:chOff x="2812324" y="2612678"/>
            <a:chExt cx="4379054" cy="2651644"/>
          </a:xfrm>
        </p:grpSpPr>
        <p:pic>
          <p:nvPicPr>
            <p:cNvPr id="6" name="תמונה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2324" y="2612678"/>
              <a:ext cx="4379054" cy="265164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2604" y="2758351"/>
              <a:ext cx="3552243" cy="1998136"/>
            </a:xfrm>
            <a:prstGeom prst="rect">
              <a:avLst/>
            </a:prstGeom>
          </p:spPr>
        </p:pic>
      </p:grpSp>
      <p:grpSp>
        <p:nvGrpSpPr>
          <p:cNvPr id="3" name="Group 2"/>
          <p:cNvGrpSpPr>
            <a:grpSpLocks noChangeAspect="1"/>
          </p:cNvGrpSpPr>
          <p:nvPr/>
        </p:nvGrpSpPr>
        <p:grpSpPr>
          <a:xfrm>
            <a:off x="5911627" y="4194210"/>
            <a:ext cx="2738243" cy="1875701"/>
            <a:chOff x="7882143" y="1480356"/>
            <a:chExt cx="3474720" cy="2018491"/>
          </a:xfrm>
        </p:grpSpPr>
        <p:pic>
          <p:nvPicPr>
            <p:cNvPr id="25" name="תמונה 21"/>
            <p:cNvPicPr>
              <a:picLocks/>
            </p:cNvPicPr>
            <p:nvPr/>
          </p:nvPicPr>
          <p:blipFill>
            <a:blip r:embed="rId3" cstate="email">
              <a:extLst>
                <a:ext uri="{28A0092B-C50C-407E-A947-70E740481C1C}">
                  <a14:useLocalDpi xmlns:a14="http://schemas.microsoft.com/office/drawing/2010/main"/>
                </a:ext>
              </a:extLst>
            </a:blip>
            <a:stretch>
              <a:fillRect/>
            </a:stretch>
          </p:blipFill>
          <p:spPr>
            <a:xfrm>
              <a:off x="7882143" y="1480356"/>
              <a:ext cx="3474720" cy="2018491"/>
            </a:xfrm>
            <a:prstGeom prst="rect">
              <a:avLst/>
            </a:prstGeom>
          </p:spPr>
        </p:pic>
        <p:pic>
          <p:nvPicPr>
            <p:cNvPr id="21" name="Picture 20"/>
            <p:cNvPicPr>
              <a:picLocks/>
            </p:cNvPicPr>
            <p:nvPr/>
          </p:nvPicPr>
          <p:blipFill>
            <a:blip r:embed="rId5" cstate="email">
              <a:extLst>
                <a:ext uri="{28A0092B-C50C-407E-A947-70E740481C1C}">
                  <a14:useLocalDpi xmlns:a14="http://schemas.microsoft.com/office/drawing/2010/main"/>
                </a:ext>
              </a:extLst>
            </a:blip>
            <a:stretch>
              <a:fillRect/>
            </a:stretch>
          </p:blipFill>
          <p:spPr>
            <a:xfrm>
              <a:off x="8236941" y="1583052"/>
              <a:ext cx="2764145" cy="1538349"/>
            </a:xfrm>
            <a:prstGeom prst="rect">
              <a:avLst/>
            </a:prstGeom>
          </p:spPr>
        </p:pic>
      </p:grpSp>
      <p:grpSp>
        <p:nvGrpSpPr>
          <p:cNvPr id="8" name="Group 7"/>
          <p:cNvGrpSpPr/>
          <p:nvPr/>
        </p:nvGrpSpPr>
        <p:grpSpPr>
          <a:xfrm>
            <a:off x="482946" y="1753036"/>
            <a:ext cx="5611468" cy="3259963"/>
            <a:chOff x="481483" y="1752600"/>
            <a:chExt cx="6159029" cy="3578066"/>
          </a:xfrm>
        </p:grpSpPr>
        <p:pic>
          <p:nvPicPr>
            <p:cNvPr id="28" name="Picture 2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7212" y="1752600"/>
              <a:ext cx="6083300" cy="3365501"/>
            </a:xfrm>
            <a:prstGeom prst="rect">
              <a:avLst/>
            </a:prstGeom>
          </p:spPr>
        </p:pic>
        <p:sp>
          <p:nvSpPr>
            <p:cNvPr id="29" name="Rounded Rectangle 3"/>
            <p:cNvSpPr/>
            <p:nvPr/>
          </p:nvSpPr>
          <p:spPr>
            <a:xfrm>
              <a:off x="481483" y="4992041"/>
              <a:ext cx="774239" cy="338625"/>
            </a:xfrm>
            <a:custGeom>
              <a:avLst/>
              <a:gdLst>
                <a:gd name="connsiteX0" fmla="*/ 0 w 881062"/>
                <a:gd name="connsiteY0" fmla="*/ 65089 h 390525"/>
                <a:gd name="connsiteX1" fmla="*/ 65089 w 881062"/>
                <a:gd name="connsiteY1" fmla="*/ 0 h 390525"/>
                <a:gd name="connsiteX2" fmla="*/ 815973 w 881062"/>
                <a:gd name="connsiteY2" fmla="*/ 0 h 390525"/>
                <a:gd name="connsiteX3" fmla="*/ 881062 w 881062"/>
                <a:gd name="connsiteY3" fmla="*/ 65089 h 390525"/>
                <a:gd name="connsiteX4" fmla="*/ 881062 w 881062"/>
                <a:gd name="connsiteY4" fmla="*/ 325436 h 390525"/>
                <a:gd name="connsiteX5" fmla="*/ 815973 w 881062"/>
                <a:gd name="connsiteY5" fmla="*/ 390525 h 390525"/>
                <a:gd name="connsiteX6" fmla="*/ 65089 w 881062"/>
                <a:gd name="connsiteY6" fmla="*/ 390525 h 390525"/>
                <a:gd name="connsiteX7" fmla="*/ 0 w 881062"/>
                <a:gd name="connsiteY7" fmla="*/ 325436 h 390525"/>
                <a:gd name="connsiteX8" fmla="*/ 0 w 881062"/>
                <a:gd name="connsiteY8" fmla="*/ 65089 h 390525"/>
                <a:gd name="connsiteX0" fmla="*/ 0 w 881062"/>
                <a:gd name="connsiteY0" fmla="*/ 65089 h 390525"/>
                <a:gd name="connsiteX1" fmla="*/ 65089 w 881062"/>
                <a:gd name="connsiteY1" fmla="*/ 0 h 390525"/>
                <a:gd name="connsiteX2" fmla="*/ 815973 w 881062"/>
                <a:gd name="connsiteY2" fmla="*/ 0 h 390525"/>
                <a:gd name="connsiteX3" fmla="*/ 881062 w 881062"/>
                <a:gd name="connsiteY3" fmla="*/ 65089 h 390525"/>
                <a:gd name="connsiteX4" fmla="*/ 881062 w 881062"/>
                <a:gd name="connsiteY4" fmla="*/ 325436 h 390525"/>
                <a:gd name="connsiteX5" fmla="*/ 815973 w 881062"/>
                <a:gd name="connsiteY5" fmla="*/ 390525 h 390525"/>
                <a:gd name="connsiteX6" fmla="*/ 250826 w 881062"/>
                <a:gd name="connsiteY6" fmla="*/ 390525 h 390525"/>
                <a:gd name="connsiteX7" fmla="*/ 0 w 881062"/>
                <a:gd name="connsiteY7" fmla="*/ 325436 h 390525"/>
                <a:gd name="connsiteX8" fmla="*/ 0 w 881062"/>
                <a:gd name="connsiteY8" fmla="*/ 65089 h 390525"/>
                <a:gd name="connsiteX0" fmla="*/ 9525 w 890587"/>
                <a:gd name="connsiteY0" fmla="*/ 65089 h 390525"/>
                <a:gd name="connsiteX1" fmla="*/ 74614 w 890587"/>
                <a:gd name="connsiteY1" fmla="*/ 0 h 390525"/>
                <a:gd name="connsiteX2" fmla="*/ 825498 w 890587"/>
                <a:gd name="connsiteY2" fmla="*/ 0 h 390525"/>
                <a:gd name="connsiteX3" fmla="*/ 890587 w 890587"/>
                <a:gd name="connsiteY3" fmla="*/ 65089 h 390525"/>
                <a:gd name="connsiteX4" fmla="*/ 890587 w 890587"/>
                <a:gd name="connsiteY4" fmla="*/ 325436 h 390525"/>
                <a:gd name="connsiteX5" fmla="*/ 825498 w 890587"/>
                <a:gd name="connsiteY5" fmla="*/ 390525 h 390525"/>
                <a:gd name="connsiteX6" fmla="*/ 260351 w 890587"/>
                <a:gd name="connsiteY6" fmla="*/ 390525 h 390525"/>
                <a:gd name="connsiteX7" fmla="*/ 0 w 890587"/>
                <a:gd name="connsiteY7" fmla="*/ 263523 h 390525"/>
                <a:gd name="connsiteX8" fmla="*/ 9525 w 890587"/>
                <a:gd name="connsiteY8" fmla="*/ 6508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587" h="390525">
                  <a:moveTo>
                    <a:pt x="9525" y="65089"/>
                  </a:moveTo>
                  <a:cubicBezTo>
                    <a:pt x="9525" y="29141"/>
                    <a:pt x="38666" y="0"/>
                    <a:pt x="74614" y="0"/>
                  </a:cubicBezTo>
                  <a:lnTo>
                    <a:pt x="825498" y="0"/>
                  </a:lnTo>
                  <a:cubicBezTo>
                    <a:pt x="861446" y="0"/>
                    <a:pt x="890587" y="29141"/>
                    <a:pt x="890587" y="65089"/>
                  </a:cubicBezTo>
                  <a:lnTo>
                    <a:pt x="890587" y="325436"/>
                  </a:lnTo>
                  <a:cubicBezTo>
                    <a:pt x="890587" y="361384"/>
                    <a:pt x="861446" y="390525"/>
                    <a:pt x="825498" y="390525"/>
                  </a:cubicBezTo>
                  <a:lnTo>
                    <a:pt x="260351" y="390525"/>
                  </a:lnTo>
                  <a:cubicBezTo>
                    <a:pt x="224403" y="390525"/>
                    <a:pt x="0" y="299471"/>
                    <a:pt x="0" y="263523"/>
                  </a:cubicBezTo>
                  <a:lnTo>
                    <a:pt x="9525" y="650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endParaRPr>
            </a:p>
          </p:txBody>
        </p:sp>
      </p:grpSp>
      <p:sp>
        <p:nvSpPr>
          <p:cNvPr id="31" name="Content Placeholder 5"/>
          <p:cNvSpPr txBox="1">
            <a:spLocks/>
          </p:cNvSpPr>
          <p:nvPr/>
        </p:nvSpPr>
        <p:spPr>
          <a:xfrm>
            <a:off x="6388772" y="1754036"/>
            <a:ext cx="4370240" cy="1483685"/>
          </a:xfrm>
          <a:prstGeom prst="rect">
            <a:avLst/>
          </a:prstGeom>
        </p:spPr>
        <p:txBody>
          <a:bodyPr vert="horz" lIns="68562" tIns="34281" rIns="68562" bIns="34281"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457071">
              <a:spcBef>
                <a:spcPts val="1200"/>
              </a:spcBef>
              <a:buClr>
                <a:srgbClr val="0094D3"/>
              </a:buClr>
              <a:buSzPct val="100000"/>
            </a:pPr>
            <a:r>
              <a:rPr lang="en-US" sz="1999" dirty="0">
                <a:solidFill>
                  <a:srgbClr val="4D4E53"/>
                </a:solidFill>
                <a:cs typeface="Arial" pitchFamily="34" charset="0"/>
              </a:rPr>
              <a:t>New offerings, promotions, and bundles in production in just a few hours</a:t>
            </a:r>
          </a:p>
          <a:p>
            <a:pPr algn="l" defTabSz="457071">
              <a:spcBef>
                <a:spcPts val="1200"/>
              </a:spcBef>
              <a:buClr>
                <a:srgbClr val="0094D3"/>
              </a:buClr>
              <a:buSzPct val="100000"/>
            </a:pPr>
            <a:r>
              <a:rPr lang="en-US" sz="1999" dirty="0">
                <a:solidFill>
                  <a:srgbClr val="4D4E53"/>
                </a:solidFill>
                <a:cs typeface="Arial" pitchFamily="34" charset="0"/>
              </a:rPr>
              <a:t>Single unified repository—streamlined ease of operation </a:t>
            </a:r>
          </a:p>
        </p:txBody>
      </p:sp>
      <p:sp>
        <p:nvSpPr>
          <p:cNvPr id="4" name="TextBox 3"/>
          <p:cNvSpPr txBox="1"/>
          <p:nvPr/>
        </p:nvSpPr>
        <p:spPr>
          <a:xfrm>
            <a:off x="9283144" y="3631323"/>
            <a:ext cx="1730447" cy="430775"/>
          </a:xfrm>
          <a:prstGeom prst="rect">
            <a:avLst/>
          </a:prstGeom>
          <a:noFill/>
        </p:spPr>
        <p:txBody>
          <a:bodyPr wrap="square" rtlCol="0">
            <a:spAutoFit/>
          </a:bodyPr>
          <a:lstStyle/>
          <a:p>
            <a:pPr algn="ctr" defTabSz="457063"/>
            <a:r>
              <a:rPr lang="en-US" sz="1100" b="1" spc="50" dirty="0">
                <a:solidFill>
                  <a:srgbClr val="4D4E53"/>
                </a:solidFill>
              </a:rPr>
              <a:t>FEDERATED CATALOG MODEL</a:t>
            </a:r>
          </a:p>
        </p:txBody>
      </p:sp>
      <p:sp>
        <p:nvSpPr>
          <p:cNvPr id="20" name="TextBox 19"/>
          <p:cNvSpPr txBox="1"/>
          <p:nvPr/>
        </p:nvSpPr>
        <p:spPr>
          <a:xfrm>
            <a:off x="6415525" y="3631323"/>
            <a:ext cx="1730447" cy="430775"/>
          </a:xfrm>
          <a:prstGeom prst="rect">
            <a:avLst/>
          </a:prstGeom>
          <a:noFill/>
        </p:spPr>
        <p:txBody>
          <a:bodyPr wrap="square" rtlCol="0">
            <a:spAutoFit/>
          </a:bodyPr>
          <a:lstStyle/>
          <a:p>
            <a:pPr algn="ctr" defTabSz="457063"/>
            <a:r>
              <a:rPr lang="en-US" sz="1100" b="1" spc="50" dirty="0">
                <a:solidFill>
                  <a:srgbClr val="4D4E53"/>
                </a:solidFill>
              </a:rPr>
              <a:t>MEC BUSINESS STUDIO</a:t>
            </a:r>
          </a:p>
        </p:txBody>
      </p:sp>
      <p:cxnSp>
        <p:nvCxnSpPr>
          <p:cNvPr id="17" name="Straight Connector 16"/>
          <p:cNvCxnSpPr/>
          <p:nvPr/>
        </p:nvCxnSpPr>
        <p:spPr>
          <a:xfrm>
            <a:off x="584331" y="1022977"/>
            <a:ext cx="9397501" cy="3037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79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The “Real Digital” Lesson</a:t>
            </a:r>
            <a:endParaRPr lang="en-US" dirty="0"/>
          </a:p>
        </p:txBody>
      </p:sp>
      <p:sp>
        <p:nvSpPr>
          <p:cNvPr id="3" name="Rounded Rectangle 2"/>
          <p:cNvSpPr/>
          <p:nvPr/>
        </p:nvSpPr>
        <p:spPr>
          <a:xfrm>
            <a:off x="609438" y="1277026"/>
            <a:ext cx="10969943" cy="934064"/>
          </a:xfrm>
          <a:prstGeom prst="roundRect">
            <a:avLst/>
          </a:prstGeom>
          <a:solidFill>
            <a:schemeClr val="accent2"/>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smtClean="0"/>
              <a:t>USE OF DIGITAL TECHNOLOGY IS NOT ENOUGH</a:t>
            </a:r>
            <a:endParaRPr lang="en-US" sz="2000" b="1" dirty="0"/>
          </a:p>
        </p:txBody>
      </p:sp>
      <p:sp>
        <p:nvSpPr>
          <p:cNvPr id="4" name="Rounded Rectangle 3"/>
          <p:cNvSpPr/>
          <p:nvPr/>
        </p:nvSpPr>
        <p:spPr>
          <a:xfrm>
            <a:off x="609440" y="5265175"/>
            <a:ext cx="10969943" cy="934064"/>
          </a:xfrm>
          <a:prstGeom prst="roundRect">
            <a:avLst/>
          </a:prstGeom>
          <a:solidFill>
            <a:schemeClr val="accent2"/>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smtClean="0"/>
              <a:t>IT IS ALL ABOUT THE MOMENT OF THE TRUTH</a:t>
            </a:r>
            <a:endParaRPr lang="en-US" sz="2000" b="1" dirty="0"/>
          </a:p>
        </p:txBody>
      </p:sp>
      <p:sp>
        <p:nvSpPr>
          <p:cNvPr id="5" name="Rounded Rectangle 4"/>
          <p:cNvSpPr/>
          <p:nvPr/>
        </p:nvSpPr>
        <p:spPr>
          <a:xfrm>
            <a:off x="609439" y="2274063"/>
            <a:ext cx="10969943" cy="934064"/>
          </a:xfrm>
          <a:prstGeom prst="roundRect">
            <a:avLst/>
          </a:prstGeom>
          <a:solidFill>
            <a:schemeClr val="accent2"/>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smtClean="0"/>
              <a:t>ARE YOUR SERVICES INTEGRATED?</a:t>
            </a:r>
            <a:endParaRPr lang="en-US" sz="2000" b="1" dirty="0"/>
          </a:p>
        </p:txBody>
      </p:sp>
      <p:sp>
        <p:nvSpPr>
          <p:cNvPr id="6" name="Rounded Rectangle 5"/>
          <p:cNvSpPr/>
          <p:nvPr/>
        </p:nvSpPr>
        <p:spPr>
          <a:xfrm>
            <a:off x="609438" y="4268137"/>
            <a:ext cx="10969943" cy="934064"/>
          </a:xfrm>
          <a:prstGeom prst="roundRect">
            <a:avLst/>
          </a:prstGeom>
          <a:solidFill>
            <a:schemeClr val="accent2"/>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smtClean="0"/>
              <a:t>IS THE CLIENT EXPERIENCE IMMERSIVE?</a:t>
            </a:r>
            <a:endParaRPr lang="en-US" sz="2000" b="1" dirty="0"/>
          </a:p>
        </p:txBody>
      </p:sp>
      <p:sp>
        <p:nvSpPr>
          <p:cNvPr id="7" name="Rounded Rectangle 6"/>
          <p:cNvSpPr/>
          <p:nvPr/>
        </p:nvSpPr>
        <p:spPr>
          <a:xfrm>
            <a:off x="609438" y="3271100"/>
            <a:ext cx="10969943" cy="934064"/>
          </a:xfrm>
          <a:prstGeom prst="roundRect">
            <a:avLst/>
          </a:prstGeom>
          <a:solidFill>
            <a:schemeClr val="accent2"/>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smtClean="0"/>
              <a:t>IS YOUR LEGACY BACK END PROCESSES AND SYSTEMS READY?</a:t>
            </a:r>
            <a:endParaRPr lang="en-US" sz="2000" b="1" dirty="0"/>
          </a:p>
        </p:txBody>
      </p:sp>
    </p:spTree>
    <p:extLst>
      <p:ext uri="{BB962C8B-B14F-4D97-AF65-F5344CB8AC3E}">
        <p14:creationId xmlns:p14="http://schemas.microsoft.com/office/powerpoint/2010/main" val="14572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79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renato.osato@amdocs.com</a:t>
            </a:r>
            <a:endParaRPr lang="en-US" dirty="0"/>
          </a:p>
        </p:txBody>
      </p:sp>
    </p:spTree>
    <p:extLst>
      <p:ext uri="{BB962C8B-B14F-4D97-AF65-F5344CB8AC3E}">
        <p14:creationId xmlns:p14="http://schemas.microsoft.com/office/powerpoint/2010/main" val="369249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0485756" y="5660667"/>
            <a:ext cx="1703068" cy="1196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8" name="Rectangle 117"/>
          <p:cNvSpPr/>
          <p:nvPr/>
        </p:nvSpPr>
        <p:spPr>
          <a:xfrm>
            <a:off x="2824908" y="4772629"/>
            <a:ext cx="2092718" cy="1391961"/>
          </a:xfrm>
          <a:prstGeom prst="rect">
            <a:avLst/>
          </a:prstGeom>
          <a:solidFill>
            <a:schemeClr val="bg2">
              <a:lumMod val="40000"/>
              <a:lumOff val="60000"/>
              <a:alpha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marL="172986" indent="-172986" defTabSz="457063">
              <a:buClr>
                <a:srgbClr val="0063BE"/>
              </a:buClr>
              <a:buFont typeface="Arial" panose="020B0604020202020204" pitchFamily="34" charset="0"/>
              <a:buChar char="•"/>
            </a:pPr>
            <a:r>
              <a:rPr lang="en-US" sz="1200" dirty="0">
                <a:solidFill>
                  <a:schemeClr val="tx2"/>
                </a:solidFill>
              </a:rPr>
              <a:t>Entertainment advertising</a:t>
            </a:r>
          </a:p>
          <a:p>
            <a:pPr marL="172986" indent="-172986" defTabSz="457063">
              <a:buClr>
                <a:srgbClr val="0063BE"/>
              </a:buClr>
              <a:buFont typeface="Arial" panose="020B0604020202020204" pitchFamily="34" charset="0"/>
              <a:buChar char="•"/>
            </a:pPr>
            <a:r>
              <a:rPr lang="en-US" sz="1200" dirty="0">
                <a:solidFill>
                  <a:schemeClr val="tx2"/>
                </a:solidFill>
              </a:rPr>
              <a:t>Multi-play X </a:t>
            </a:r>
          </a:p>
          <a:p>
            <a:pPr marL="172986" indent="-172986" defTabSz="457063">
              <a:buClr>
                <a:srgbClr val="0063BE"/>
              </a:buClr>
              <a:buFont typeface="Arial" panose="020B0604020202020204" pitchFamily="34" charset="0"/>
              <a:buChar char="•"/>
            </a:pPr>
            <a:r>
              <a:rPr lang="en-US" sz="1200" dirty="0" err="1">
                <a:solidFill>
                  <a:schemeClr val="tx2"/>
                </a:solidFill>
              </a:rPr>
              <a:t>IoT</a:t>
            </a:r>
            <a:endParaRPr lang="en-US" sz="1200" dirty="0">
              <a:solidFill>
                <a:schemeClr val="tx2"/>
              </a:solidFill>
            </a:endParaRPr>
          </a:p>
          <a:p>
            <a:pPr marL="172986" indent="-172986" defTabSz="457063">
              <a:buClr>
                <a:srgbClr val="0063BE"/>
              </a:buClr>
              <a:buFont typeface="Arial" panose="020B0604020202020204" pitchFamily="34" charset="0"/>
              <a:buChar char="•"/>
            </a:pPr>
            <a:r>
              <a:rPr lang="en-US" sz="1200" dirty="0">
                <a:solidFill>
                  <a:schemeClr val="tx2"/>
                </a:solidFill>
              </a:rPr>
              <a:t>B2B (direct/enablement)</a:t>
            </a:r>
          </a:p>
          <a:p>
            <a:pPr marL="172986" indent="-172986" defTabSz="457063">
              <a:buClr>
                <a:srgbClr val="0063BE"/>
              </a:buClr>
              <a:buFont typeface="Arial" panose="020B0604020202020204" pitchFamily="34" charset="0"/>
              <a:buChar char="•"/>
            </a:pPr>
            <a:r>
              <a:rPr lang="en-US" sz="1200" dirty="0">
                <a:solidFill>
                  <a:schemeClr val="tx2"/>
                </a:solidFill>
              </a:rPr>
              <a:t>OTT partner-based</a:t>
            </a:r>
          </a:p>
          <a:p>
            <a:pPr marL="172986" indent="-172986" defTabSz="457063">
              <a:buClr>
                <a:srgbClr val="0063BE"/>
              </a:buClr>
              <a:buFont typeface="Arial" panose="020B0604020202020204" pitchFamily="34" charset="0"/>
              <a:buChar char="•"/>
            </a:pPr>
            <a:r>
              <a:rPr lang="en-US" sz="1200" dirty="0">
                <a:solidFill>
                  <a:schemeClr val="tx2"/>
                </a:solidFill>
              </a:rPr>
              <a:t>MFS</a:t>
            </a:r>
          </a:p>
        </p:txBody>
      </p:sp>
      <p:sp>
        <p:nvSpPr>
          <p:cNvPr id="119" name="Rectangle 118"/>
          <p:cNvSpPr/>
          <p:nvPr/>
        </p:nvSpPr>
        <p:spPr>
          <a:xfrm>
            <a:off x="5051796" y="4772629"/>
            <a:ext cx="2092560" cy="1391961"/>
          </a:xfrm>
          <a:prstGeom prst="rect">
            <a:avLst/>
          </a:prstGeom>
          <a:solidFill>
            <a:schemeClr val="bg2">
              <a:lumMod val="40000"/>
              <a:lumOff val="60000"/>
              <a:alpha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marL="172986" indent="-172986" defTabSz="457063">
              <a:buClr>
                <a:srgbClr val="0063BE"/>
              </a:buClr>
              <a:buFont typeface="Arial" panose="020B0604020202020204" pitchFamily="34" charset="0"/>
              <a:buChar char="•"/>
            </a:pPr>
            <a:r>
              <a:rPr lang="en-US" sz="1200" dirty="0">
                <a:solidFill>
                  <a:schemeClr val="tx2"/>
                </a:solidFill>
              </a:rPr>
              <a:t>Elastic customer modelling </a:t>
            </a:r>
            <a:br>
              <a:rPr lang="en-US" sz="1200" dirty="0">
                <a:solidFill>
                  <a:schemeClr val="tx2"/>
                </a:solidFill>
              </a:rPr>
            </a:br>
            <a:r>
              <a:rPr lang="en-US" sz="1200" dirty="0">
                <a:solidFill>
                  <a:schemeClr val="tx2"/>
                </a:solidFill>
              </a:rPr>
              <a:t>and profiling</a:t>
            </a:r>
          </a:p>
          <a:p>
            <a:pPr marL="172986" indent="-172986" defTabSz="457063">
              <a:buClr>
                <a:srgbClr val="0063BE"/>
              </a:buClr>
              <a:buFont typeface="Arial" panose="020B0604020202020204" pitchFamily="34" charset="0"/>
              <a:buChar char="•"/>
            </a:pPr>
            <a:r>
              <a:rPr lang="en-US" sz="1200" dirty="0">
                <a:solidFill>
                  <a:schemeClr val="tx2"/>
                </a:solidFill>
              </a:rPr>
              <a:t>Closed loop real-time analytics</a:t>
            </a:r>
          </a:p>
          <a:p>
            <a:pPr marL="172986" indent="-172986" defTabSz="457063">
              <a:buClr>
                <a:srgbClr val="0063BE"/>
              </a:buClr>
              <a:buFont typeface="Arial" panose="020B0604020202020204" pitchFamily="34" charset="0"/>
              <a:buChar char="•"/>
            </a:pPr>
            <a:r>
              <a:rPr lang="en-US" sz="1200" dirty="0">
                <a:solidFill>
                  <a:schemeClr val="tx2"/>
                </a:solidFill>
              </a:rPr>
              <a:t>Data management services</a:t>
            </a:r>
          </a:p>
        </p:txBody>
      </p:sp>
      <p:sp>
        <p:nvSpPr>
          <p:cNvPr id="114" name="Rectangle 113"/>
          <p:cNvSpPr/>
          <p:nvPr/>
        </p:nvSpPr>
        <p:spPr>
          <a:xfrm>
            <a:off x="7268513" y="4772629"/>
            <a:ext cx="2092564" cy="1391961"/>
          </a:xfrm>
          <a:prstGeom prst="rect">
            <a:avLst/>
          </a:prstGeom>
          <a:solidFill>
            <a:schemeClr val="bg2">
              <a:lumMod val="40000"/>
              <a:lumOff val="60000"/>
              <a:alpha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marL="172986" indent="-172986" defTabSz="457063">
              <a:buClr>
                <a:srgbClr val="0063BE"/>
              </a:buClr>
              <a:buFont typeface="Arial" panose="020B0604020202020204" pitchFamily="34" charset="0"/>
              <a:buChar char="•"/>
            </a:pPr>
            <a:r>
              <a:rPr lang="en-US" sz="1200" dirty="0">
                <a:solidFill>
                  <a:schemeClr val="tx2"/>
                </a:solidFill>
              </a:rPr>
              <a:t>NFV, SDN</a:t>
            </a:r>
          </a:p>
          <a:p>
            <a:pPr marL="172986" indent="-172986" defTabSz="457063">
              <a:buClr>
                <a:srgbClr val="0063BE"/>
              </a:buClr>
              <a:buFont typeface="Arial" panose="020B0604020202020204" pitchFamily="34" charset="0"/>
              <a:buChar char="•"/>
            </a:pPr>
            <a:r>
              <a:rPr lang="en-US" sz="1200" dirty="0">
                <a:solidFill>
                  <a:schemeClr val="tx2"/>
                </a:solidFill>
              </a:rPr>
              <a:t>5G</a:t>
            </a:r>
          </a:p>
          <a:p>
            <a:pPr marL="172986" indent="-172986" defTabSz="457063">
              <a:buClr>
                <a:srgbClr val="0063BE"/>
              </a:buClr>
              <a:buFont typeface="Arial" panose="020B0604020202020204" pitchFamily="34" charset="0"/>
              <a:buChar char="•"/>
            </a:pPr>
            <a:r>
              <a:rPr lang="en-US" sz="1200" dirty="0">
                <a:solidFill>
                  <a:schemeClr val="tx2"/>
                </a:solidFill>
              </a:rPr>
              <a:t>Non-SIM </a:t>
            </a:r>
            <a:r>
              <a:rPr lang="en-US" sz="1200" dirty="0" err="1">
                <a:solidFill>
                  <a:schemeClr val="tx2"/>
                </a:solidFill>
              </a:rPr>
              <a:t>IoT</a:t>
            </a:r>
            <a:r>
              <a:rPr lang="en-US" sz="1200" dirty="0">
                <a:solidFill>
                  <a:schemeClr val="tx2"/>
                </a:solidFill>
              </a:rPr>
              <a:t> networks</a:t>
            </a:r>
          </a:p>
          <a:p>
            <a:pPr marL="172986" indent="-172986" defTabSz="457063">
              <a:buClr>
                <a:srgbClr val="0063BE"/>
              </a:buClr>
              <a:buFont typeface="Arial" panose="020B0604020202020204" pitchFamily="34" charset="0"/>
              <a:buChar char="•"/>
            </a:pPr>
            <a:r>
              <a:rPr lang="en-US" sz="1200" dirty="0">
                <a:solidFill>
                  <a:schemeClr val="tx2"/>
                </a:solidFill>
              </a:rPr>
              <a:t>Wi-Fi, het-net</a:t>
            </a:r>
          </a:p>
          <a:p>
            <a:pPr defTabSz="457063">
              <a:buClr>
                <a:srgbClr val="0063BE"/>
              </a:buClr>
            </a:pPr>
            <a:endParaRPr lang="en-US" sz="1200" dirty="0">
              <a:solidFill>
                <a:schemeClr val="tx2"/>
              </a:solidFill>
            </a:endParaRPr>
          </a:p>
        </p:txBody>
      </p:sp>
      <p:sp>
        <p:nvSpPr>
          <p:cNvPr id="15" name="Rectangle 14"/>
          <p:cNvSpPr/>
          <p:nvPr/>
        </p:nvSpPr>
        <p:spPr>
          <a:xfrm>
            <a:off x="9475222" y="4772629"/>
            <a:ext cx="2102735" cy="1391961"/>
          </a:xfrm>
          <a:prstGeom prst="rect">
            <a:avLst/>
          </a:prstGeom>
          <a:solidFill>
            <a:schemeClr val="bg2">
              <a:lumMod val="40000"/>
              <a:lumOff val="60000"/>
              <a:alpha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marL="172986" indent="-172986" defTabSz="457063">
              <a:buClr>
                <a:srgbClr val="0063BE"/>
              </a:buClr>
              <a:buFont typeface="Arial" panose="020B0604020202020204" pitchFamily="34" charset="0"/>
              <a:buChar char="•"/>
            </a:pPr>
            <a:r>
              <a:rPr lang="en-US" sz="1200" dirty="0">
                <a:solidFill>
                  <a:schemeClr val="tx2"/>
                </a:solidFill>
              </a:rPr>
              <a:t>Cloud</a:t>
            </a:r>
          </a:p>
          <a:p>
            <a:pPr marL="172986" indent="-172986" defTabSz="457063">
              <a:buClr>
                <a:srgbClr val="0063BE"/>
              </a:buClr>
              <a:buFont typeface="Arial" panose="020B0604020202020204" pitchFamily="34" charset="0"/>
              <a:buChar char="•"/>
            </a:pPr>
            <a:r>
              <a:rPr lang="en-US" sz="1200" dirty="0">
                <a:solidFill>
                  <a:schemeClr val="tx2"/>
                </a:solidFill>
              </a:rPr>
              <a:t>Open source</a:t>
            </a:r>
          </a:p>
          <a:p>
            <a:pPr marL="172986" indent="-172986" defTabSz="457063">
              <a:buClr>
                <a:srgbClr val="0063BE"/>
              </a:buClr>
              <a:buFont typeface="Arial" panose="020B0604020202020204" pitchFamily="34" charset="0"/>
              <a:buChar char="•"/>
            </a:pPr>
            <a:r>
              <a:rPr lang="en-US" sz="1200" dirty="0">
                <a:solidFill>
                  <a:schemeClr val="tx2"/>
                </a:solidFill>
              </a:rPr>
              <a:t>OpenStack hardware</a:t>
            </a:r>
          </a:p>
        </p:txBody>
      </p:sp>
      <p:sp>
        <p:nvSpPr>
          <p:cNvPr id="2" name="Title 1"/>
          <p:cNvSpPr>
            <a:spLocks noGrp="1"/>
          </p:cNvSpPr>
          <p:nvPr>
            <p:ph type="title"/>
          </p:nvPr>
        </p:nvSpPr>
        <p:spPr/>
        <p:txBody>
          <a:bodyPr/>
          <a:lstStyle/>
          <a:p>
            <a:r>
              <a:rPr lang="en-US" dirty="0"/>
              <a:t>Key Industry </a:t>
            </a:r>
            <a:r>
              <a:rPr lang="en-US" dirty="0" smtClean="0"/>
              <a:t>Trends</a:t>
            </a:r>
            <a:endParaRPr lang="en-GB" dirty="0"/>
          </a:p>
        </p:txBody>
      </p:sp>
      <p:sp>
        <p:nvSpPr>
          <p:cNvPr id="36" name="Title 4"/>
          <p:cNvSpPr txBox="1">
            <a:spLocks/>
          </p:cNvSpPr>
          <p:nvPr/>
        </p:nvSpPr>
        <p:spPr>
          <a:xfrm>
            <a:off x="458548" y="171381"/>
            <a:ext cx="9686306" cy="812139"/>
          </a:xfrm>
          <a:prstGeom prst="rect">
            <a:avLst/>
          </a:prstGeom>
        </p:spPr>
        <p:txBody>
          <a:bodyPr vert="horz" lIns="91392" tIns="45696" rIns="91392" bIns="4569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ru-RU" sz="3198" b="1" cap="all" spc="50" dirty="0">
              <a:solidFill>
                <a:srgbClr val="569099"/>
              </a:solidFill>
              <a:latin typeface="Calibri" charset="0"/>
              <a:ea typeface="Calibri" charset="0"/>
              <a:cs typeface="Calibri" charset="0"/>
            </a:endParaRPr>
          </a:p>
        </p:txBody>
      </p:sp>
      <p:sp>
        <p:nvSpPr>
          <p:cNvPr id="108" name="Rectangle 107"/>
          <p:cNvSpPr/>
          <p:nvPr/>
        </p:nvSpPr>
        <p:spPr>
          <a:xfrm>
            <a:off x="2825066" y="4199371"/>
            <a:ext cx="2102572" cy="578494"/>
          </a:xfrm>
          <a:prstGeom prst="rect">
            <a:avLst/>
          </a:prstGeom>
          <a:solidFill>
            <a:srgbClr val="0B3E6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r>
              <a:rPr lang="en-US" sz="1400" b="1" dirty="0">
                <a:solidFill>
                  <a:srgbClr val="FFFFFF"/>
                </a:solidFill>
              </a:rPr>
              <a:t>New business/</a:t>
            </a:r>
          </a:p>
          <a:p>
            <a:pPr defTabSz="457063"/>
            <a:r>
              <a:rPr lang="en-US" sz="1400" b="1" dirty="0">
                <a:solidFill>
                  <a:srgbClr val="FFFFFF"/>
                </a:solidFill>
              </a:rPr>
              <a:t>New monetization</a:t>
            </a:r>
          </a:p>
        </p:txBody>
      </p:sp>
      <p:sp>
        <p:nvSpPr>
          <p:cNvPr id="109" name="Rectangle 108"/>
          <p:cNvSpPr/>
          <p:nvPr/>
        </p:nvSpPr>
        <p:spPr>
          <a:xfrm>
            <a:off x="5041786" y="4199371"/>
            <a:ext cx="2102572" cy="578494"/>
          </a:xfrm>
          <a:prstGeom prst="rect">
            <a:avLst/>
          </a:prstGeom>
          <a:solidFill>
            <a:srgbClr val="0B3E6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r>
              <a:rPr lang="en-US" sz="1400" b="1" dirty="0">
                <a:solidFill>
                  <a:srgbClr val="FFFFFF"/>
                </a:solidFill>
              </a:rPr>
              <a:t>Big data management</a:t>
            </a:r>
            <a:br>
              <a:rPr lang="en-US" sz="1400" b="1" dirty="0">
                <a:solidFill>
                  <a:srgbClr val="FFFFFF"/>
                </a:solidFill>
              </a:rPr>
            </a:br>
            <a:r>
              <a:rPr lang="en-US" sz="1400" b="1" dirty="0">
                <a:solidFill>
                  <a:srgbClr val="FFFFFF"/>
                </a:solidFill>
              </a:rPr>
              <a:t>and elasticity</a:t>
            </a:r>
          </a:p>
        </p:txBody>
      </p:sp>
      <p:sp>
        <p:nvSpPr>
          <p:cNvPr id="110" name="Rectangle 109"/>
          <p:cNvSpPr/>
          <p:nvPr/>
        </p:nvSpPr>
        <p:spPr>
          <a:xfrm>
            <a:off x="7258507" y="4199371"/>
            <a:ext cx="2102572" cy="578494"/>
          </a:xfrm>
          <a:prstGeom prst="rect">
            <a:avLst/>
          </a:prstGeom>
          <a:solidFill>
            <a:srgbClr val="0B3E6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r>
              <a:rPr lang="en-US" sz="1400" b="1" dirty="0">
                <a:solidFill>
                  <a:srgbClr val="FFFFFF"/>
                </a:solidFill>
              </a:rPr>
              <a:t>NFV and NG networks</a:t>
            </a:r>
          </a:p>
        </p:txBody>
      </p:sp>
      <p:sp>
        <p:nvSpPr>
          <p:cNvPr id="111" name="Rectangle 110"/>
          <p:cNvSpPr/>
          <p:nvPr/>
        </p:nvSpPr>
        <p:spPr>
          <a:xfrm>
            <a:off x="9475226" y="4199371"/>
            <a:ext cx="2102572" cy="578494"/>
          </a:xfrm>
          <a:prstGeom prst="rect">
            <a:avLst/>
          </a:prstGeom>
          <a:solidFill>
            <a:srgbClr val="0B3E6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r>
              <a:rPr lang="en-US" sz="1400" b="1" dirty="0">
                <a:solidFill>
                  <a:srgbClr val="FFFFFF"/>
                </a:solidFill>
              </a:rPr>
              <a:t>Agility and </a:t>
            </a:r>
            <a:br>
              <a:rPr lang="en-US" sz="1400" b="1" dirty="0">
                <a:solidFill>
                  <a:srgbClr val="FFFFFF"/>
                </a:solidFill>
              </a:rPr>
            </a:br>
            <a:r>
              <a:rPr lang="en-US" sz="1400" b="1" dirty="0">
                <a:solidFill>
                  <a:srgbClr val="FFFFFF"/>
                </a:solidFill>
              </a:rPr>
              <a:t>cost reduction</a:t>
            </a:r>
          </a:p>
        </p:txBody>
      </p:sp>
      <p:sp>
        <p:nvSpPr>
          <p:cNvPr id="116" name="Rectangle 115"/>
          <p:cNvSpPr/>
          <p:nvPr/>
        </p:nvSpPr>
        <p:spPr>
          <a:xfrm>
            <a:off x="608187" y="4772629"/>
            <a:ext cx="2102728" cy="1391962"/>
          </a:xfrm>
          <a:prstGeom prst="rect">
            <a:avLst/>
          </a:prstGeom>
          <a:solidFill>
            <a:schemeClr val="bg2">
              <a:lumMod val="40000"/>
              <a:lumOff val="60000"/>
              <a:alpha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marL="172986" indent="-172986" defTabSz="457063">
              <a:buClr>
                <a:srgbClr val="0063BE"/>
              </a:buClr>
              <a:buFont typeface="Arial" panose="020B0604020202020204" pitchFamily="34" charset="0"/>
              <a:buChar char="•"/>
            </a:pPr>
            <a:r>
              <a:rPr lang="en-US" sz="1200" dirty="0">
                <a:solidFill>
                  <a:schemeClr val="tx2"/>
                </a:solidFill>
              </a:rPr>
              <a:t>Immersive engagement</a:t>
            </a:r>
          </a:p>
          <a:p>
            <a:pPr marL="172986" indent="-172986" defTabSz="457063">
              <a:buClr>
                <a:srgbClr val="0063BE"/>
              </a:buClr>
              <a:buFont typeface="Arial" panose="020B0604020202020204" pitchFamily="34" charset="0"/>
              <a:buChar char="•"/>
            </a:pPr>
            <a:r>
              <a:rPr lang="en-US" sz="1200" dirty="0">
                <a:solidFill>
                  <a:schemeClr val="tx2"/>
                </a:solidFill>
              </a:rPr>
              <a:t>Contextual customer journeys</a:t>
            </a:r>
          </a:p>
          <a:p>
            <a:pPr marL="172986" indent="-172986" defTabSz="457063">
              <a:buClr>
                <a:srgbClr val="0063BE"/>
              </a:buClr>
              <a:buFont typeface="Arial" panose="020B0604020202020204" pitchFamily="34" charset="0"/>
              <a:buChar char="•"/>
            </a:pPr>
            <a:r>
              <a:rPr lang="en-US" sz="1200" dirty="0">
                <a:solidFill>
                  <a:schemeClr val="tx2"/>
                </a:solidFill>
              </a:rPr>
              <a:t>Natural interactions</a:t>
            </a:r>
          </a:p>
        </p:txBody>
      </p:sp>
      <p:sp>
        <p:nvSpPr>
          <p:cNvPr id="13" name="Rectangle 12"/>
          <p:cNvSpPr/>
          <p:nvPr/>
        </p:nvSpPr>
        <p:spPr>
          <a:xfrm>
            <a:off x="608345" y="4199371"/>
            <a:ext cx="2102572" cy="578494"/>
          </a:xfrm>
          <a:prstGeom prst="rect">
            <a:avLst/>
          </a:prstGeom>
          <a:solidFill>
            <a:srgbClr val="0B3E6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r>
              <a:rPr lang="en-US" sz="1400" b="1" dirty="0">
                <a:solidFill>
                  <a:srgbClr val="FFFFFF"/>
                </a:solidFill>
              </a:rPr>
              <a:t>Digital experience</a:t>
            </a:r>
          </a:p>
        </p:txBody>
      </p:sp>
      <p:pic>
        <p:nvPicPr>
          <p:cNvPr id="3" name="Picture 2"/>
          <p:cNvPicPr>
            <a:picLocks noChangeAspect="1"/>
          </p:cNvPicPr>
          <p:nvPr/>
        </p:nvPicPr>
        <p:blipFill>
          <a:blip r:embed="rId3"/>
          <a:stretch>
            <a:fillRect/>
          </a:stretch>
        </p:blipFill>
        <p:spPr>
          <a:xfrm>
            <a:off x="438198" y="1148757"/>
            <a:ext cx="11415354" cy="2913891"/>
          </a:xfrm>
          <a:prstGeom prst="rect">
            <a:avLst/>
          </a:prstGeom>
        </p:spPr>
      </p:pic>
    </p:spTree>
    <p:extLst>
      <p:ext uri="{BB962C8B-B14F-4D97-AF65-F5344CB8AC3E}">
        <p14:creationId xmlns:p14="http://schemas.microsoft.com/office/powerpoint/2010/main" val="334707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18"/>
                                        </p:tgtEl>
                                        <p:attrNameLst>
                                          <p:attrName>style.visibility</p:attrName>
                                        </p:attrNameLst>
                                      </p:cBhvr>
                                      <p:to>
                                        <p:strVal val="visible"/>
                                      </p:to>
                                    </p:set>
                                    <p:anim calcmode="lin" valueType="num">
                                      <p:cBhvr additive="base">
                                        <p:cTn id="14" dur="500"/>
                                        <p:tgtEl>
                                          <p:spTgt spid="118"/>
                                        </p:tgtEl>
                                        <p:attrNameLst>
                                          <p:attrName>ppt_y</p:attrName>
                                        </p:attrNameLst>
                                      </p:cBhvr>
                                      <p:tavLst>
                                        <p:tav tm="0">
                                          <p:val>
                                            <p:strVal val="#ppt_y-#ppt_h*1.125000"/>
                                          </p:val>
                                        </p:tav>
                                        <p:tav tm="100000">
                                          <p:val>
                                            <p:strVal val="#ppt_y"/>
                                          </p:val>
                                        </p:tav>
                                      </p:tavLst>
                                    </p:anim>
                                    <p:animEffect transition="in" filter="wipe(down)">
                                      <p:cBhvr>
                                        <p:cTn id="15" dur="500"/>
                                        <p:tgtEl>
                                          <p:spTgt spid="118"/>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 calcmode="lin" valueType="num">
                                      <p:cBhvr additive="base">
                                        <p:cTn id="18" dur="500"/>
                                        <p:tgtEl>
                                          <p:spTgt spid="119"/>
                                        </p:tgtEl>
                                        <p:attrNameLst>
                                          <p:attrName>ppt_y</p:attrName>
                                        </p:attrNameLst>
                                      </p:cBhvr>
                                      <p:tavLst>
                                        <p:tav tm="0">
                                          <p:val>
                                            <p:strVal val="#ppt_y-#ppt_h*1.125000"/>
                                          </p:val>
                                        </p:tav>
                                        <p:tav tm="100000">
                                          <p:val>
                                            <p:strVal val="#ppt_y"/>
                                          </p:val>
                                        </p:tav>
                                      </p:tavLst>
                                    </p:anim>
                                    <p:animEffect transition="in" filter="wipe(down)">
                                      <p:cBhvr>
                                        <p:cTn id="19" dur="500"/>
                                        <p:tgtEl>
                                          <p:spTgt spid="119"/>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114"/>
                                        </p:tgtEl>
                                        <p:attrNameLst>
                                          <p:attrName>style.visibility</p:attrName>
                                        </p:attrNameLst>
                                      </p:cBhvr>
                                      <p:to>
                                        <p:strVal val="visible"/>
                                      </p:to>
                                    </p:set>
                                    <p:anim calcmode="lin" valueType="num">
                                      <p:cBhvr additive="base">
                                        <p:cTn id="22" dur="500"/>
                                        <p:tgtEl>
                                          <p:spTgt spid="114"/>
                                        </p:tgtEl>
                                        <p:attrNameLst>
                                          <p:attrName>ppt_y</p:attrName>
                                        </p:attrNameLst>
                                      </p:cBhvr>
                                      <p:tavLst>
                                        <p:tav tm="0">
                                          <p:val>
                                            <p:strVal val="#ppt_y-#ppt_h*1.125000"/>
                                          </p:val>
                                        </p:tav>
                                        <p:tav tm="100000">
                                          <p:val>
                                            <p:strVal val="#ppt_y"/>
                                          </p:val>
                                        </p:tav>
                                      </p:tavLst>
                                    </p:anim>
                                    <p:animEffect transition="in" filter="wipe(down)">
                                      <p:cBhvr>
                                        <p:cTn id="23" dur="500"/>
                                        <p:tgtEl>
                                          <p:spTgt spid="114"/>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p:tgtEl>
                                          <p:spTgt spid="15"/>
                                        </p:tgtEl>
                                        <p:attrNameLst>
                                          <p:attrName>ppt_y</p:attrName>
                                        </p:attrNameLst>
                                      </p:cBhvr>
                                      <p:tavLst>
                                        <p:tav tm="0">
                                          <p:val>
                                            <p:strVal val="#ppt_y-#ppt_h*1.125000"/>
                                          </p:val>
                                        </p:tav>
                                        <p:tav tm="100000">
                                          <p:val>
                                            <p:strVal val="#ppt_y"/>
                                          </p:val>
                                        </p:tav>
                                      </p:tavLst>
                                    </p:anim>
                                    <p:animEffect transition="in" filter="wipe(down)">
                                      <p:cBhvr>
                                        <p:cTn id="27" dur="500"/>
                                        <p:tgtEl>
                                          <p:spTgt spid="15"/>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108"/>
                                        </p:tgtEl>
                                        <p:attrNameLst>
                                          <p:attrName>style.visibility</p:attrName>
                                        </p:attrNameLst>
                                      </p:cBhvr>
                                      <p:to>
                                        <p:strVal val="visible"/>
                                      </p:to>
                                    </p:set>
                                    <p:anim calcmode="lin" valueType="num">
                                      <p:cBhvr additive="base">
                                        <p:cTn id="30" dur="500"/>
                                        <p:tgtEl>
                                          <p:spTgt spid="108"/>
                                        </p:tgtEl>
                                        <p:attrNameLst>
                                          <p:attrName>ppt_y</p:attrName>
                                        </p:attrNameLst>
                                      </p:cBhvr>
                                      <p:tavLst>
                                        <p:tav tm="0">
                                          <p:val>
                                            <p:strVal val="#ppt_y-#ppt_h*1.125000"/>
                                          </p:val>
                                        </p:tav>
                                        <p:tav tm="100000">
                                          <p:val>
                                            <p:strVal val="#ppt_y"/>
                                          </p:val>
                                        </p:tav>
                                      </p:tavLst>
                                    </p:anim>
                                    <p:animEffect transition="in" filter="wipe(down)">
                                      <p:cBhvr>
                                        <p:cTn id="31" dur="500"/>
                                        <p:tgtEl>
                                          <p:spTgt spid="108"/>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09"/>
                                        </p:tgtEl>
                                        <p:attrNameLst>
                                          <p:attrName>style.visibility</p:attrName>
                                        </p:attrNameLst>
                                      </p:cBhvr>
                                      <p:to>
                                        <p:strVal val="visible"/>
                                      </p:to>
                                    </p:set>
                                    <p:anim calcmode="lin" valueType="num">
                                      <p:cBhvr additive="base">
                                        <p:cTn id="34" dur="500"/>
                                        <p:tgtEl>
                                          <p:spTgt spid="109"/>
                                        </p:tgtEl>
                                        <p:attrNameLst>
                                          <p:attrName>ppt_y</p:attrName>
                                        </p:attrNameLst>
                                      </p:cBhvr>
                                      <p:tavLst>
                                        <p:tav tm="0">
                                          <p:val>
                                            <p:strVal val="#ppt_y-#ppt_h*1.125000"/>
                                          </p:val>
                                        </p:tav>
                                        <p:tav tm="100000">
                                          <p:val>
                                            <p:strVal val="#ppt_y"/>
                                          </p:val>
                                        </p:tav>
                                      </p:tavLst>
                                    </p:anim>
                                    <p:animEffect transition="in" filter="wipe(down)">
                                      <p:cBhvr>
                                        <p:cTn id="35" dur="500"/>
                                        <p:tgtEl>
                                          <p:spTgt spid="109"/>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110"/>
                                        </p:tgtEl>
                                        <p:attrNameLst>
                                          <p:attrName>style.visibility</p:attrName>
                                        </p:attrNameLst>
                                      </p:cBhvr>
                                      <p:to>
                                        <p:strVal val="visible"/>
                                      </p:to>
                                    </p:set>
                                    <p:anim calcmode="lin" valueType="num">
                                      <p:cBhvr additive="base">
                                        <p:cTn id="38" dur="500"/>
                                        <p:tgtEl>
                                          <p:spTgt spid="110"/>
                                        </p:tgtEl>
                                        <p:attrNameLst>
                                          <p:attrName>ppt_y</p:attrName>
                                        </p:attrNameLst>
                                      </p:cBhvr>
                                      <p:tavLst>
                                        <p:tav tm="0">
                                          <p:val>
                                            <p:strVal val="#ppt_y-#ppt_h*1.125000"/>
                                          </p:val>
                                        </p:tav>
                                        <p:tav tm="100000">
                                          <p:val>
                                            <p:strVal val="#ppt_y"/>
                                          </p:val>
                                        </p:tav>
                                      </p:tavLst>
                                    </p:anim>
                                    <p:animEffect transition="in" filter="wipe(down)">
                                      <p:cBhvr>
                                        <p:cTn id="39" dur="500"/>
                                        <p:tgtEl>
                                          <p:spTgt spid="110"/>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111"/>
                                        </p:tgtEl>
                                        <p:attrNameLst>
                                          <p:attrName>style.visibility</p:attrName>
                                        </p:attrNameLst>
                                      </p:cBhvr>
                                      <p:to>
                                        <p:strVal val="visible"/>
                                      </p:to>
                                    </p:set>
                                    <p:anim calcmode="lin" valueType="num">
                                      <p:cBhvr additive="base">
                                        <p:cTn id="42" dur="500"/>
                                        <p:tgtEl>
                                          <p:spTgt spid="111"/>
                                        </p:tgtEl>
                                        <p:attrNameLst>
                                          <p:attrName>ppt_y</p:attrName>
                                        </p:attrNameLst>
                                      </p:cBhvr>
                                      <p:tavLst>
                                        <p:tav tm="0">
                                          <p:val>
                                            <p:strVal val="#ppt_y-#ppt_h*1.125000"/>
                                          </p:val>
                                        </p:tav>
                                        <p:tav tm="100000">
                                          <p:val>
                                            <p:strVal val="#ppt_y"/>
                                          </p:val>
                                        </p:tav>
                                      </p:tavLst>
                                    </p:anim>
                                    <p:animEffect transition="in" filter="wipe(down)">
                                      <p:cBhvr>
                                        <p:cTn id="43" dur="500"/>
                                        <p:tgtEl>
                                          <p:spTgt spid="111"/>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p:tgtEl>
                                          <p:spTgt spid="116"/>
                                        </p:tgtEl>
                                        <p:attrNameLst>
                                          <p:attrName>ppt_y</p:attrName>
                                        </p:attrNameLst>
                                      </p:cBhvr>
                                      <p:tavLst>
                                        <p:tav tm="0">
                                          <p:val>
                                            <p:strVal val="#ppt_y-#ppt_h*1.125000"/>
                                          </p:val>
                                        </p:tav>
                                        <p:tav tm="100000">
                                          <p:val>
                                            <p:strVal val="#ppt_y"/>
                                          </p:val>
                                        </p:tav>
                                      </p:tavLst>
                                    </p:anim>
                                    <p:animEffect transition="in" filter="wipe(down)">
                                      <p:cBhvr>
                                        <p:cTn id="47" dur="500"/>
                                        <p:tgtEl>
                                          <p:spTgt spid="116"/>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p:tgtEl>
                                          <p:spTgt spid="13"/>
                                        </p:tgtEl>
                                        <p:attrNameLst>
                                          <p:attrName>ppt_y</p:attrName>
                                        </p:attrNameLst>
                                      </p:cBhvr>
                                      <p:tavLst>
                                        <p:tav tm="0">
                                          <p:val>
                                            <p:strVal val="#ppt_y-#ppt_h*1.125000"/>
                                          </p:val>
                                        </p:tav>
                                        <p:tav tm="100000">
                                          <p:val>
                                            <p:strVal val="#ppt_y"/>
                                          </p:val>
                                        </p:tav>
                                      </p:tavLst>
                                    </p:anim>
                                    <p:animEffect transition="in" filter="wipe(down)">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14" grpId="0" animBg="1"/>
      <p:bldP spid="15" grpId="0" animBg="1"/>
      <p:bldP spid="108" grpId="0" animBg="1"/>
      <p:bldP spid="109" grpId="0" animBg="1"/>
      <p:bldP spid="110" grpId="0" animBg="1"/>
      <p:bldP spid="111" grpId="0" animBg="1"/>
      <p:bldP spid="116"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7" y="1786"/>
            <a:ext cx="12188825" cy="6856214"/>
          </a:xfrm>
          <a:prstGeom prst="rect">
            <a:avLst/>
          </a:prstGeom>
        </p:spPr>
      </p:pic>
      <p:sp>
        <p:nvSpPr>
          <p:cNvPr id="3" name="Rectangle 2"/>
          <p:cNvSpPr/>
          <p:nvPr/>
        </p:nvSpPr>
        <p:spPr>
          <a:xfrm>
            <a:off x="-9926" y="3553561"/>
            <a:ext cx="12188825" cy="3428107"/>
          </a:xfrm>
          <a:prstGeom prst="rect">
            <a:avLst/>
          </a:prstGeom>
          <a:solidFill>
            <a:srgbClr val="000000">
              <a:alpha val="83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solidFill>
                <a:srgbClr val="FFFFFF"/>
              </a:solidFill>
            </a:endParaRPr>
          </a:p>
        </p:txBody>
      </p:sp>
      <p:sp>
        <p:nvSpPr>
          <p:cNvPr id="5" name="Rectangle 4"/>
          <p:cNvSpPr/>
          <p:nvPr/>
        </p:nvSpPr>
        <p:spPr>
          <a:xfrm>
            <a:off x="1588" y="3429000"/>
            <a:ext cx="12185651" cy="700366"/>
          </a:xfrm>
          <a:prstGeom prst="rect">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GB" sz="1799" dirty="0">
              <a:solidFill>
                <a:srgbClr val="FFFFFF"/>
              </a:solidFill>
            </a:endParaRPr>
          </a:p>
        </p:txBody>
      </p:sp>
      <p:sp>
        <p:nvSpPr>
          <p:cNvPr id="75" name="TextBox 74"/>
          <p:cNvSpPr txBox="1"/>
          <p:nvPr/>
        </p:nvSpPr>
        <p:spPr>
          <a:xfrm>
            <a:off x="5725974" y="6425562"/>
            <a:ext cx="2612535" cy="307697"/>
          </a:xfrm>
          <a:prstGeom prst="rect">
            <a:avLst/>
          </a:prstGeom>
          <a:noFill/>
        </p:spPr>
        <p:txBody>
          <a:bodyPr wrap="none" anchor="b">
            <a:spAutoFit/>
          </a:bodyPr>
          <a:lstStyle/>
          <a:p>
            <a:pPr defTabSz="914104">
              <a:tabLst>
                <a:tab pos="2576870" algn="l"/>
              </a:tabLst>
              <a:defRPr/>
            </a:pPr>
            <a:r>
              <a:rPr lang="en-US" sz="700">
                <a:solidFill>
                  <a:srgbClr val="FFFFFF"/>
                </a:solidFill>
                <a:latin typeface="Arial" pitchFamily="34" charset="0"/>
                <a:cs typeface="Arial" pitchFamily="34" charset="0"/>
              </a:rPr>
              <a:t>Information Security Level 1 – Confidential</a:t>
            </a:r>
          </a:p>
          <a:p>
            <a:pPr defTabSz="914104">
              <a:tabLst>
                <a:tab pos="2576870" algn="l"/>
              </a:tabLst>
              <a:defRPr/>
            </a:pPr>
            <a:r>
              <a:rPr lang="en-US" sz="700">
                <a:solidFill>
                  <a:srgbClr val="FFFFFF"/>
                </a:solidFill>
                <a:latin typeface="Arial" pitchFamily="34" charset="0"/>
                <a:cs typeface="Arial" pitchFamily="34" charset="0"/>
              </a:rPr>
              <a:t>© 2016 – Proprietary and Confidential Information of Amdocs</a:t>
            </a:r>
            <a:endParaRPr lang="en-US" sz="700" dirty="0">
              <a:solidFill>
                <a:srgbClr val="FFFFFF"/>
              </a:solidFill>
              <a:latin typeface="Arial" pitchFamily="34" charset="0"/>
              <a:cs typeface="Arial" pitchFamily="34" charset="0"/>
            </a:endParaRPr>
          </a:p>
        </p:txBody>
      </p:sp>
      <p:sp>
        <p:nvSpPr>
          <p:cNvPr id="76" name="Slide Number Placeholder 4"/>
          <p:cNvSpPr txBox="1">
            <a:spLocks/>
          </p:cNvSpPr>
          <p:nvPr/>
        </p:nvSpPr>
        <p:spPr bwMode="white">
          <a:xfrm>
            <a:off x="330603" y="6502342"/>
            <a:ext cx="719520" cy="276927"/>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a:solidFill>
                  <a:srgbClr val="FFFFFF"/>
                </a:solidFill>
              </a:rPr>
              <a:pPr/>
              <a:t>4</a:t>
            </a:fld>
            <a:endParaRPr dirty="0">
              <a:solidFill>
                <a:srgbClr val="FFFFFF"/>
              </a:solidFill>
            </a:endParaRPr>
          </a:p>
        </p:txBody>
      </p:sp>
      <p:pic>
        <p:nvPicPr>
          <p:cNvPr id="77" name="Picture 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9700" y="6267537"/>
            <a:ext cx="3335250" cy="548463"/>
          </a:xfrm>
          <a:prstGeom prst="rect">
            <a:avLst/>
          </a:prstGeom>
        </p:spPr>
      </p:pic>
      <p:sp>
        <p:nvSpPr>
          <p:cNvPr id="14" name="TextBox 13"/>
          <p:cNvSpPr txBox="1"/>
          <p:nvPr/>
        </p:nvSpPr>
        <p:spPr>
          <a:xfrm>
            <a:off x="1489045" y="4969747"/>
            <a:ext cx="2404268" cy="1033860"/>
          </a:xfrm>
          <a:prstGeom prst="rect">
            <a:avLst/>
          </a:prstGeom>
          <a:noFill/>
        </p:spPr>
        <p:txBody>
          <a:bodyPr wrap="square" rtlCol="0">
            <a:spAutoFit/>
          </a:bodyPr>
          <a:lstStyle/>
          <a:p>
            <a:pPr>
              <a:lnSpc>
                <a:spcPct val="85000"/>
              </a:lnSpc>
            </a:pPr>
            <a:r>
              <a:rPr lang="en-US" sz="2399" b="1" dirty="0">
                <a:solidFill>
                  <a:srgbClr val="FFFFFF"/>
                </a:solidFill>
              </a:rPr>
              <a:t>65% </a:t>
            </a:r>
            <a:r>
              <a:rPr lang="en-US" sz="2399" dirty="0">
                <a:solidFill>
                  <a:srgbClr val="FFFFFF"/>
                </a:solidFill>
              </a:rPr>
              <a:t>of Gen C are under 35 years old</a:t>
            </a:r>
          </a:p>
        </p:txBody>
      </p:sp>
      <p:sp>
        <p:nvSpPr>
          <p:cNvPr id="16" name="TextBox 15"/>
          <p:cNvSpPr txBox="1"/>
          <p:nvPr/>
        </p:nvSpPr>
        <p:spPr>
          <a:xfrm>
            <a:off x="315024" y="4135591"/>
            <a:ext cx="11538926" cy="584623"/>
          </a:xfrm>
          <a:prstGeom prst="rect">
            <a:avLst/>
          </a:prstGeom>
          <a:noFill/>
        </p:spPr>
        <p:txBody>
          <a:bodyPr wrap="square" rtlCol="0">
            <a:spAutoFit/>
          </a:bodyPr>
          <a:lstStyle/>
          <a:p>
            <a:pPr algn="ctr"/>
            <a:r>
              <a:rPr lang="en-US" sz="3199" b="1" dirty="0">
                <a:solidFill>
                  <a:srgbClr val="F05092"/>
                </a:solidFill>
              </a:rPr>
              <a:t>C</a:t>
            </a:r>
            <a:r>
              <a:rPr lang="en-US" sz="3199" b="1" dirty="0">
                <a:solidFill>
                  <a:srgbClr val="FFFFFF"/>
                </a:solidFill>
              </a:rPr>
              <a:t>onnection    </a:t>
            </a:r>
            <a:r>
              <a:rPr lang="en-US" sz="3199" b="1" dirty="0">
                <a:solidFill>
                  <a:srgbClr val="F05092"/>
                </a:solidFill>
              </a:rPr>
              <a:t>C</a:t>
            </a:r>
            <a:r>
              <a:rPr lang="en-US" sz="3199" b="1" dirty="0">
                <a:solidFill>
                  <a:srgbClr val="FFFFFF"/>
                </a:solidFill>
              </a:rPr>
              <a:t>ommunity    </a:t>
            </a:r>
            <a:r>
              <a:rPr lang="en-US" sz="3199" b="1" dirty="0">
                <a:solidFill>
                  <a:srgbClr val="F05092"/>
                </a:solidFill>
              </a:rPr>
              <a:t>C</a:t>
            </a:r>
            <a:r>
              <a:rPr lang="en-US" sz="3199" b="1" dirty="0">
                <a:solidFill>
                  <a:srgbClr val="FFFFFF"/>
                </a:solidFill>
              </a:rPr>
              <a:t>reation    </a:t>
            </a:r>
            <a:r>
              <a:rPr lang="en-US" sz="3199" b="1" dirty="0">
                <a:solidFill>
                  <a:srgbClr val="F05092"/>
                </a:solidFill>
              </a:rPr>
              <a:t>C</a:t>
            </a:r>
            <a:r>
              <a:rPr lang="en-US" sz="3199" b="1" dirty="0">
                <a:solidFill>
                  <a:srgbClr val="FFFFFF"/>
                </a:solidFill>
              </a:rPr>
              <a:t>uration</a:t>
            </a:r>
          </a:p>
        </p:txBody>
      </p:sp>
      <p:sp>
        <p:nvSpPr>
          <p:cNvPr id="13" name="Title 1"/>
          <p:cNvSpPr txBox="1">
            <a:spLocks/>
          </p:cNvSpPr>
          <p:nvPr/>
        </p:nvSpPr>
        <p:spPr>
          <a:xfrm>
            <a:off x="2079724" y="3500820"/>
            <a:ext cx="8029379" cy="750912"/>
          </a:xfrm>
          <a:prstGeom prst="rect">
            <a:avLst/>
          </a:prstGeom>
        </p:spPr>
        <p:txBody>
          <a:bodyPr/>
          <a:lstStyle>
            <a:lvl1pPr algn="l" defTabSz="457208" rtl="0" eaLnBrk="1" latinLnBrk="0" hangingPunct="1">
              <a:lnSpc>
                <a:spcPct val="90000"/>
              </a:lnSpc>
              <a:spcBef>
                <a:spcPct val="0"/>
              </a:spcBef>
              <a:buNone/>
              <a:defRPr lang="en-US" sz="2800" b="1" kern="1200" dirty="0">
                <a:solidFill>
                  <a:schemeClr val="tx2"/>
                </a:solidFill>
                <a:latin typeface="Arial" pitchFamily="34" charset="0"/>
                <a:ea typeface="+mn-ea"/>
                <a:cs typeface="Arial" pitchFamily="34" charset="0"/>
              </a:defRPr>
            </a:lvl1pPr>
          </a:lstStyle>
          <a:p>
            <a:pPr algn="ctr"/>
            <a:r>
              <a:rPr sz="3599">
                <a:solidFill>
                  <a:srgbClr val="FFFFFF"/>
                </a:solidFill>
              </a:rPr>
              <a:t>Welcome to Generation C! </a:t>
            </a:r>
          </a:p>
        </p:txBody>
      </p:sp>
      <p:grpSp>
        <p:nvGrpSpPr>
          <p:cNvPr id="7" name="Group 4"/>
          <p:cNvGrpSpPr>
            <a:grpSpLocks noChangeAspect="1"/>
          </p:cNvGrpSpPr>
          <p:nvPr/>
        </p:nvGrpSpPr>
        <p:grpSpPr bwMode="auto">
          <a:xfrm flipH="1">
            <a:off x="441211" y="4970062"/>
            <a:ext cx="914162" cy="914162"/>
            <a:chOff x="277" y="3131"/>
            <a:chExt cx="576" cy="576"/>
          </a:xfrm>
          <a:solidFill>
            <a:schemeClr val="accent4"/>
          </a:solidFill>
        </p:grpSpPr>
        <p:sp>
          <p:nvSpPr>
            <p:cNvPr id="9" name="Freeform 5"/>
            <p:cNvSpPr>
              <a:spLocks/>
            </p:cNvSpPr>
            <p:nvPr/>
          </p:nvSpPr>
          <p:spPr bwMode="auto">
            <a:xfrm>
              <a:off x="468" y="3280"/>
              <a:ext cx="154" cy="276"/>
            </a:xfrm>
            <a:custGeom>
              <a:avLst/>
              <a:gdLst>
                <a:gd name="T0" fmla="*/ 87 w 90"/>
                <a:gd name="T1" fmla="*/ 3 h 161"/>
                <a:gd name="T2" fmla="*/ 75 w 90"/>
                <a:gd name="T3" fmla="*/ 3 h 161"/>
                <a:gd name="T4" fmla="*/ 3 w 90"/>
                <a:gd name="T5" fmla="*/ 75 h 161"/>
                <a:gd name="T6" fmla="*/ 3 w 90"/>
                <a:gd name="T7" fmla="*/ 87 h 161"/>
                <a:gd name="T8" fmla="*/ 75 w 90"/>
                <a:gd name="T9" fmla="*/ 159 h 161"/>
                <a:gd name="T10" fmla="*/ 81 w 90"/>
                <a:gd name="T11" fmla="*/ 161 h 161"/>
                <a:gd name="T12" fmla="*/ 87 w 90"/>
                <a:gd name="T13" fmla="*/ 159 h 161"/>
                <a:gd name="T14" fmla="*/ 87 w 90"/>
                <a:gd name="T15" fmla="*/ 147 h 161"/>
                <a:gd name="T16" fmla="*/ 20 w 90"/>
                <a:gd name="T17" fmla="*/ 81 h 161"/>
                <a:gd name="T18" fmla="*/ 87 w 90"/>
                <a:gd name="T19" fmla="*/ 15 h 161"/>
                <a:gd name="T20" fmla="*/ 87 w 90"/>
                <a:gd name="T21" fmla="*/ 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61">
                  <a:moveTo>
                    <a:pt x="87" y="3"/>
                  </a:moveTo>
                  <a:cubicBezTo>
                    <a:pt x="84" y="0"/>
                    <a:pt x="78" y="0"/>
                    <a:pt x="75" y="3"/>
                  </a:cubicBezTo>
                  <a:cubicBezTo>
                    <a:pt x="3" y="75"/>
                    <a:pt x="3" y="75"/>
                    <a:pt x="3" y="75"/>
                  </a:cubicBezTo>
                  <a:cubicBezTo>
                    <a:pt x="0" y="78"/>
                    <a:pt x="0" y="84"/>
                    <a:pt x="3" y="87"/>
                  </a:cubicBezTo>
                  <a:cubicBezTo>
                    <a:pt x="75" y="159"/>
                    <a:pt x="75" y="159"/>
                    <a:pt x="75" y="159"/>
                  </a:cubicBezTo>
                  <a:cubicBezTo>
                    <a:pt x="77" y="160"/>
                    <a:pt x="79" y="161"/>
                    <a:pt x="81" y="161"/>
                  </a:cubicBezTo>
                  <a:cubicBezTo>
                    <a:pt x="83" y="161"/>
                    <a:pt x="85" y="160"/>
                    <a:pt x="87" y="159"/>
                  </a:cubicBezTo>
                  <a:cubicBezTo>
                    <a:pt x="90" y="156"/>
                    <a:pt x="90" y="150"/>
                    <a:pt x="87" y="147"/>
                  </a:cubicBezTo>
                  <a:cubicBezTo>
                    <a:pt x="20" y="81"/>
                    <a:pt x="20" y="81"/>
                    <a:pt x="20" y="81"/>
                  </a:cubicBezTo>
                  <a:cubicBezTo>
                    <a:pt x="87" y="15"/>
                    <a:pt x="87" y="15"/>
                    <a:pt x="87" y="15"/>
                  </a:cubicBezTo>
                  <a:cubicBezTo>
                    <a:pt x="90" y="12"/>
                    <a:pt x="90" y="6"/>
                    <a:pt x="8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1799">
                <a:solidFill>
                  <a:srgbClr val="696969"/>
                </a:solidFill>
              </a:endParaRPr>
            </a:p>
          </p:txBody>
        </p:sp>
        <p:sp>
          <p:nvSpPr>
            <p:cNvPr id="10" name="Freeform 6"/>
            <p:cNvSpPr>
              <a:spLocks noEditPoints="1"/>
            </p:cNvSpPr>
            <p:nvPr/>
          </p:nvSpPr>
          <p:spPr bwMode="auto">
            <a:xfrm>
              <a:off x="277" y="3131"/>
              <a:ext cx="576" cy="576"/>
            </a:xfrm>
            <a:custGeom>
              <a:avLst/>
              <a:gdLst>
                <a:gd name="T0" fmla="*/ 168 w 336"/>
                <a:gd name="T1" fmla="*/ 0 h 336"/>
                <a:gd name="T2" fmla="*/ 0 w 336"/>
                <a:gd name="T3" fmla="*/ 168 h 336"/>
                <a:gd name="T4" fmla="*/ 168 w 336"/>
                <a:gd name="T5" fmla="*/ 336 h 336"/>
                <a:gd name="T6" fmla="*/ 336 w 336"/>
                <a:gd name="T7" fmla="*/ 168 h 336"/>
                <a:gd name="T8" fmla="*/ 168 w 336"/>
                <a:gd name="T9" fmla="*/ 0 h 336"/>
                <a:gd name="T10" fmla="*/ 168 w 336"/>
                <a:gd name="T11" fmla="*/ 320 h 336"/>
                <a:gd name="T12" fmla="*/ 16 w 336"/>
                <a:gd name="T13" fmla="*/ 168 h 336"/>
                <a:gd name="T14" fmla="*/ 168 w 336"/>
                <a:gd name="T15" fmla="*/ 16 h 336"/>
                <a:gd name="T16" fmla="*/ 320 w 336"/>
                <a:gd name="T17" fmla="*/ 168 h 336"/>
                <a:gd name="T18" fmla="*/ 168 w 336"/>
                <a:gd name="T19" fmla="*/ 32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36">
                  <a:moveTo>
                    <a:pt x="168" y="0"/>
                  </a:moveTo>
                  <a:cubicBezTo>
                    <a:pt x="77" y="0"/>
                    <a:pt x="0" y="77"/>
                    <a:pt x="0" y="168"/>
                  </a:cubicBezTo>
                  <a:cubicBezTo>
                    <a:pt x="0" y="259"/>
                    <a:pt x="77" y="336"/>
                    <a:pt x="168" y="336"/>
                  </a:cubicBezTo>
                  <a:cubicBezTo>
                    <a:pt x="259" y="336"/>
                    <a:pt x="336" y="259"/>
                    <a:pt x="336" y="168"/>
                  </a:cubicBezTo>
                  <a:cubicBezTo>
                    <a:pt x="336" y="77"/>
                    <a:pt x="259" y="0"/>
                    <a:pt x="168" y="0"/>
                  </a:cubicBezTo>
                  <a:close/>
                  <a:moveTo>
                    <a:pt x="168" y="320"/>
                  </a:moveTo>
                  <a:cubicBezTo>
                    <a:pt x="86" y="320"/>
                    <a:pt x="16" y="250"/>
                    <a:pt x="16" y="168"/>
                  </a:cubicBezTo>
                  <a:cubicBezTo>
                    <a:pt x="16" y="86"/>
                    <a:pt x="86" y="16"/>
                    <a:pt x="168" y="16"/>
                  </a:cubicBezTo>
                  <a:cubicBezTo>
                    <a:pt x="250" y="16"/>
                    <a:pt x="320" y="86"/>
                    <a:pt x="320" y="168"/>
                  </a:cubicBezTo>
                  <a:cubicBezTo>
                    <a:pt x="320" y="250"/>
                    <a:pt x="250" y="320"/>
                    <a:pt x="168"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1799">
                <a:solidFill>
                  <a:srgbClr val="696969"/>
                </a:solidFill>
              </a:endParaRPr>
            </a:p>
          </p:txBody>
        </p:sp>
      </p:grpSp>
      <p:grpSp>
        <p:nvGrpSpPr>
          <p:cNvPr id="12" name="Group 11"/>
          <p:cNvGrpSpPr/>
          <p:nvPr/>
        </p:nvGrpSpPr>
        <p:grpSpPr>
          <a:xfrm>
            <a:off x="4795374" y="4971291"/>
            <a:ext cx="3367908" cy="1033860"/>
            <a:chOff x="4219260" y="4971691"/>
            <a:chExt cx="3368785" cy="1034129"/>
          </a:xfrm>
        </p:grpSpPr>
        <p:sp>
          <p:nvSpPr>
            <p:cNvPr id="18" name="TextBox 17"/>
            <p:cNvSpPr txBox="1"/>
            <p:nvPr/>
          </p:nvSpPr>
          <p:spPr>
            <a:xfrm>
              <a:off x="5252841" y="4971691"/>
              <a:ext cx="2335204" cy="1034129"/>
            </a:xfrm>
            <a:prstGeom prst="rect">
              <a:avLst/>
            </a:prstGeom>
            <a:noFill/>
          </p:spPr>
          <p:txBody>
            <a:bodyPr wrap="square" rtlCol="0">
              <a:spAutoFit/>
            </a:bodyPr>
            <a:lstStyle/>
            <a:p>
              <a:pPr>
                <a:lnSpc>
                  <a:spcPct val="85000"/>
                </a:lnSpc>
              </a:pPr>
              <a:r>
                <a:rPr lang="en-US" sz="2399" dirty="0">
                  <a:solidFill>
                    <a:srgbClr val="FFFFFF"/>
                  </a:solidFill>
                </a:rPr>
                <a:t>Seeking </a:t>
              </a:r>
              <a:r>
                <a:rPr lang="en-US" sz="2399" b="1" dirty="0">
                  <a:solidFill>
                    <a:srgbClr val="FFFFFF"/>
                  </a:solidFill>
                </a:rPr>
                <a:t>Control</a:t>
              </a:r>
              <a:r>
                <a:rPr lang="en-US" sz="2399" dirty="0">
                  <a:solidFill>
                    <a:srgbClr val="FFFFFF"/>
                  </a:solidFill>
                </a:rPr>
                <a:t> and </a:t>
              </a:r>
              <a:r>
                <a:rPr lang="en-US" sz="2399" b="1" dirty="0">
                  <a:solidFill>
                    <a:srgbClr val="FFFFFF"/>
                  </a:solidFill>
                </a:rPr>
                <a:t>Empowerment</a:t>
              </a:r>
            </a:p>
          </p:txBody>
        </p:sp>
        <p:grpSp>
          <p:nvGrpSpPr>
            <p:cNvPr id="27" name="Group 4"/>
            <p:cNvGrpSpPr>
              <a:grpSpLocks noChangeAspect="1"/>
            </p:cNvGrpSpPr>
            <p:nvPr/>
          </p:nvGrpSpPr>
          <p:grpSpPr bwMode="auto">
            <a:xfrm flipH="1">
              <a:off x="4219260" y="5031555"/>
              <a:ext cx="914400" cy="914400"/>
              <a:chOff x="277" y="3131"/>
              <a:chExt cx="576" cy="576"/>
            </a:xfrm>
            <a:solidFill>
              <a:schemeClr val="accent1"/>
            </a:solidFill>
          </p:grpSpPr>
          <p:sp>
            <p:nvSpPr>
              <p:cNvPr id="28" name="Freeform 5"/>
              <p:cNvSpPr>
                <a:spLocks/>
              </p:cNvSpPr>
              <p:nvPr/>
            </p:nvSpPr>
            <p:spPr bwMode="auto">
              <a:xfrm>
                <a:off x="468" y="3280"/>
                <a:ext cx="154" cy="276"/>
              </a:xfrm>
              <a:custGeom>
                <a:avLst/>
                <a:gdLst>
                  <a:gd name="T0" fmla="*/ 87 w 90"/>
                  <a:gd name="T1" fmla="*/ 3 h 161"/>
                  <a:gd name="T2" fmla="*/ 75 w 90"/>
                  <a:gd name="T3" fmla="*/ 3 h 161"/>
                  <a:gd name="T4" fmla="*/ 3 w 90"/>
                  <a:gd name="T5" fmla="*/ 75 h 161"/>
                  <a:gd name="T6" fmla="*/ 3 w 90"/>
                  <a:gd name="T7" fmla="*/ 87 h 161"/>
                  <a:gd name="T8" fmla="*/ 75 w 90"/>
                  <a:gd name="T9" fmla="*/ 159 h 161"/>
                  <a:gd name="T10" fmla="*/ 81 w 90"/>
                  <a:gd name="T11" fmla="*/ 161 h 161"/>
                  <a:gd name="T12" fmla="*/ 87 w 90"/>
                  <a:gd name="T13" fmla="*/ 159 h 161"/>
                  <a:gd name="T14" fmla="*/ 87 w 90"/>
                  <a:gd name="T15" fmla="*/ 147 h 161"/>
                  <a:gd name="T16" fmla="*/ 20 w 90"/>
                  <a:gd name="T17" fmla="*/ 81 h 161"/>
                  <a:gd name="T18" fmla="*/ 87 w 90"/>
                  <a:gd name="T19" fmla="*/ 15 h 161"/>
                  <a:gd name="T20" fmla="*/ 87 w 90"/>
                  <a:gd name="T21" fmla="*/ 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61">
                    <a:moveTo>
                      <a:pt x="87" y="3"/>
                    </a:moveTo>
                    <a:cubicBezTo>
                      <a:pt x="84" y="0"/>
                      <a:pt x="78" y="0"/>
                      <a:pt x="75" y="3"/>
                    </a:cubicBezTo>
                    <a:cubicBezTo>
                      <a:pt x="3" y="75"/>
                      <a:pt x="3" y="75"/>
                      <a:pt x="3" y="75"/>
                    </a:cubicBezTo>
                    <a:cubicBezTo>
                      <a:pt x="0" y="78"/>
                      <a:pt x="0" y="84"/>
                      <a:pt x="3" y="87"/>
                    </a:cubicBezTo>
                    <a:cubicBezTo>
                      <a:pt x="75" y="159"/>
                      <a:pt x="75" y="159"/>
                      <a:pt x="75" y="159"/>
                    </a:cubicBezTo>
                    <a:cubicBezTo>
                      <a:pt x="77" y="160"/>
                      <a:pt x="79" y="161"/>
                      <a:pt x="81" y="161"/>
                    </a:cubicBezTo>
                    <a:cubicBezTo>
                      <a:pt x="83" y="161"/>
                      <a:pt x="85" y="160"/>
                      <a:pt x="87" y="159"/>
                    </a:cubicBezTo>
                    <a:cubicBezTo>
                      <a:pt x="90" y="156"/>
                      <a:pt x="90" y="150"/>
                      <a:pt x="87" y="147"/>
                    </a:cubicBezTo>
                    <a:cubicBezTo>
                      <a:pt x="20" y="81"/>
                      <a:pt x="20" y="81"/>
                      <a:pt x="20" y="81"/>
                    </a:cubicBezTo>
                    <a:cubicBezTo>
                      <a:pt x="87" y="15"/>
                      <a:pt x="87" y="15"/>
                      <a:pt x="87" y="15"/>
                    </a:cubicBezTo>
                    <a:cubicBezTo>
                      <a:pt x="90" y="12"/>
                      <a:pt x="90" y="6"/>
                      <a:pt x="87" y="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1799">
                  <a:solidFill>
                    <a:srgbClr val="696969"/>
                  </a:solidFill>
                </a:endParaRPr>
              </a:p>
            </p:txBody>
          </p:sp>
          <p:sp>
            <p:nvSpPr>
              <p:cNvPr id="29" name="Freeform 6"/>
              <p:cNvSpPr>
                <a:spLocks noEditPoints="1"/>
              </p:cNvSpPr>
              <p:nvPr/>
            </p:nvSpPr>
            <p:spPr bwMode="auto">
              <a:xfrm>
                <a:off x="277" y="3131"/>
                <a:ext cx="576" cy="576"/>
              </a:xfrm>
              <a:custGeom>
                <a:avLst/>
                <a:gdLst>
                  <a:gd name="T0" fmla="*/ 168 w 336"/>
                  <a:gd name="T1" fmla="*/ 0 h 336"/>
                  <a:gd name="T2" fmla="*/ 0 w 336"/>
                  <a:gd name="T3" fmla="*/ 168 h 336"/>
                  <a:gd name="T4" fmla="*/ 168 w 336"/>
                  <a:gd name="T5" fmla="*/ 336 h 336"/>
                  <a:gd name="T6" fmla="*/ 336 w 336"/>
                  <a:gd name="T7" fmla="*/ 168 h 336"/>
                  <a:gd name="T8" fmla="*/ 168 w 336"/>
                  <a:gd name="T9" fmla="*/ 0 h 336"/>
                  <a:gd name="T10" fmla="*/ 168 w 336"/>
                  <a:gd name="T11" fmla="*/ 320 h 336"/>
                  <a:gd name="T12" fmla="*/ 16 w 336"/>
                  <a:gd name="T13" fmla="*/ 168 h 336"/>
                  <a:gd name="T14" fmla="*/ 168 w 336"/>
                  <a:gd name="T15" fmla="*/ 16 h 336"/>
                  <a:gd name="T16" fmla="*/ 320 w 336"/>
                  <a:gd name="T17" fmla="*/ 168 h 336"/>
                  <a:gd name="T18" fmla="*/ 168 w 336"/>
                  <a:gd name="T19" fmla="*/ 32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36">
                    <a:moveTo>
                      <a:pt x="168" y="0"/>
                    </a:moveTo>
                    <a:cubicBezTo>
                      <a:pt x="77" y="0"/>
                      <a:pt x="0" y="77"/>
                      <a:pt x="0" y="168"/>
                    </a:cubicBezTo>
                    <a:cubicBezTo>
                      <a:pt x="0" y="259"/>
                      <a:pt x="77" y="336"/>
                      <a:pt x="168" y="336"/>
                    </a:cubicBezTo>
                    <a:cubicBezTo>
                      <a:pt x="259" y="336"/>
                      <a:pt x="336" y="259"/>
                      <a:pt x="336" y="168"/>
                    </a:cubicBezTo>
                    <a:cubicBezTo>
                      <a:pt x="336" y="77"/>
                      <a:pt x="259" y="0"/>
                      <a:pt x="168" y="0"/>
                    </a:cubicBezTo>
                    <a:close/>
                    <a:moveTo>
                      <a:pt x="168" y="320"/>
                    </a:moveTo>
                    <a:cubicBezTo>
                      <a:pt x="86" y="320"/>
                      <a:pt x="16" y="250"/>
                      <a:pt x="16" y="168"/>
                    </a:cubicBezTo>
                    <a:cubicBezTo>
                      <a:pt x="16" y="86"/>
                      <a:pt x="86" y="16"/>
                      <a:pt x="168" y="16"/>
                    </a:cubicBezTo>
                    <a:cubicBezTo>
                      <a:pt x="250" y="16"/>
                      <a:pt x="320" y="86"/>
                      <a:pt x="320" y="168"/>
                    </a:cubicBezTo>
                    <a:cubicBezTo>
                      <a:pt x="320" y="250"/>
                      <a:pt x="250" y="320"/>
                      <a:pt x="168" y="3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1799">
                  <a:solidFill>
                    <a:srgbClr val="696969"/>
                  </a:solidFill>
                </a:endParaRPr>
              </a:p>
            </p:txBody>
          </p:sp>
        </p:grpSp>
      </p:grpSp>
      <p:grpSp>
        <p:nvGrpSpPr>
          <p:cNvPr id="11" name="Group 10"/>
          <p:cNvGrpSpPr/>
          <p:nvPr/>
        </p:nvGrpSpPr>
        <p:grpSpPr>
          <a:xfrm>
            <a:off x="9017268" y="4893229"/>
            <a:ext cx="2736231" cy="1033860"/>
            <a:chOff x="8339094" y="4893609"/>
            <a:chExt cx="2736944" cy="1034129"/>
          </a:xfrm>
        </p:grpSpPr>
        <p:sp>
          <p:nvSpPr>
            <p:cNvPr id="19" name="TextBox 18"/>
            <p:cNvSpPr txBox="1"/>
            <p:nvPr/>
          </p:nvSpPr>
          <p:spPr>
            <a:xfrm>
              <a:off x="9352920" y="4893609"/>
              <a:ext cx="1723118" cy="1034129"/>
            </a:xfrm>
            <a:prstGeom prst="rect">
              <a:avLst/>
            </a:prstGeom>
            <a:noFill/>
          </p:spPr>
          <p:txBody>
            <a:bodyPr wrap="square" rtlCol="0">
              <a:spAutoFit/>
            </a:bodyPr>
            <a:lstStyle/>
            <a:p>
              <a:pPr>
                <a:lnSpc>
                  <a:spcPct val="85000"/>
                </a:lnSpc>
              </a:pPr>
              <a:r>
                <a:rPr lang="en-US" sz="2399" dirty="0">
                  <a:solidFill>
                    <a:srgbClr val="FFFFFF"/>
                  </a:solidFill>
                </a:rPr>
                <a:t>The Experience of </a:t>
              </a:r>
              <a:r>
                <a:rPr lang="en-US" sz="2399" b="1" dirty="0">
                  <a:solidFill>
                    <a:srgbClr val="FFFFFF"/>
                  </a:solidFill>
                </a:rPr>
                <a:t>One</a:t>
              </a:r>
            </a:p>
          </p:txBody>
        </p:sp>
        <p:grpSp>
          <p:nvGrpSpPr>
            <p:cNvPr id="30" name="Group 4"/>
            <p:cNvGrpSpPr>
              <a:grpSpLocks noChangeAspect="1"/>
            </p:cNvGrpSpPr>
            <p:nvPr/>
          </p:nvGrpSpPr>
          <p:grpSpPr bwMode="auto">
            <a:xfrm flipH="1">
              <a:off x="8339094" y="4970463"/>
              <a:ext cx="914400" cy="914400"/>
              <a:chOff x="277" y="3131"/>
              <a:chExt cx="576" cy="576"/>
            </a:xfrm>
            <a:solidFill>
              <a:schemeClr val="accent1"/>
            </a:solidFill>
          </p:grpSpPr>
          <p:sp>
            <p:nvSpPr>
              <p:cNvPr id="31" name="Freeform 5"/>
              <p:cNvSpPr>
                <a:spLocks/>
              </p:cNvSpPr>
              <p:nvPr/>
            </p:nvSpPr>
            <p:spPr bwMode="auto">
              <a:xfrm>
                <a:off x="468" y="3280"/>
                <a:ext cx="154" cy="276"/>
              </a:xfrm>
              <a:custGeom>
                <a:avLst/>
                <a:gdLst>
                  <a:gd name="T0" fmla="*/ 87 w 90"/>
                  <a:gd name="T1" fmla="*/ 3 h 161"/>
                  <a:gd name="T2" fmla="*/ 75 w 90"/>
                  <a:gd name="T3" fmla="*/ 3 h 161"/>
                  <a:gd name="T4" fmla="*/ 3 w 90"/>
                  <a:gd name="T5" fmla="*/ 75 h 161"/>
                  <a:gd name="T6" fmla="*/ 3 w 90"/>
                  <a:gd name="T7" fmla="*/ 87 h 161"/>
                  <a:gd name="T8" fmla="*/ 75 w 90"/>
                  <a:gd name="T9" fmla="*/ 159 h 161"/>
                  <a:gd name="T10" fmla="*/ 81 w 90"/>
                  <a:gd name="T11" fmla="*/ 161 h 161"/>
                  <a:gd name="T12" fmla="*/ 87 w 90"/>
                  <a:gd name="T13" fmla="*/ 159 h 161"/>
                  <a:gd name="T14" fmla="*/ 87 w 90"/>
                  <a:gd name="T15" fmla="*/ 147 h 161"/>
                  <a:gd name="T16" fmla="*/ 20 w 90"/>
                  <a:gd name="T17" fmla="*/ 81 h 161"/>
                  <a:gd name="T18" fmla="*/ 87 w 90"/>
                  <a:gd name="T19" fmla="*/ 15 h 161"/>
                  <a:gd name="T20" fmla="*/ 87 w 90"/>
                  <a:gd name="T21" fmla="*/ 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61">
                    <a:moveTo>
                      <a:pt x="87" y="3"/>
                    </a:moveTo>
                    <a:cubicBezTo>
                      <a:pt x="84" y="0"/>
                      <a:pt x="78" y="0"/>
                      <a:pt x="75" y="3"/>
                    </a:cubicBezTo>
                    <a:cubicBezTo>
                      <a:pt x="3" y="75"/>
                      <a:pt x="3" y="75"/>
                      <a:pt x="3" y="75"/>
                    </a:cubicBezTo>
                    <a:cubicBezTo>
                      <a:pt x="0" y="78"/>
                      <a:pt x="0" y="84"/>
                      <a:pt x="3" y="87"/>
                    </a:cubicBezTo>
                    <a:cubicBezTo>
                      <a:pt x="75" y="159"/>
                      <a:pt x="75" y="159"/>
                      <a:pt x="75" y="159"/>
                    </a:cubicBezTo>
                    <a:cubicBezTo>
                      <a:pt x="77" y="160"/>
                      <a:pt x="79" y="161"/>
                      <a:pt x="81" y="161"/>
                    </a:cubicBezTo>
                    <a:cubicBezTo>
                      <a:pt x="83" y="161"/>
                      <a:pt x="85" y="160"/>
                      <a:pt x="87" y="159"/>
                    </a:cubicBezTo>
                    <a:cubicBezTo>
                      <a:pt x="90" y="156"/>
                      <a:pt x="90" y="150"/>
                      <a:pt x="87" y="147"/>
                    </a:cubicBezTo>
                    <a:cubicBezTo>
                      <a:pt x="20" y="81"/>
                      <a:pt x="20" y="81"/>
                      <a:pt x="20" y="81"/>
                    </a:cubicBezTo>
                    <a:cubicBezTo>
                      <a:pt x="87" y="15"/>
                      <a:pt x="87" y="15"/>
                      <a:pt x="87" y="15"/>
                    </a:cubicBezTo>
                    <a:cubicBezTo>
                      <a:pt x="90" y="12"/>
                      <a:pt x="90" y="6"/>
                      <a:pt x="87" y="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1799">
                  <a:solidFill>
                    <a:srgbClr val="696969"/>
                  </a:solidFill>
                </a:endParaRPr>
              </a:p>
            </p:txBody>
          </p:sp>
          <p:sp>
            <p:nvSpPr>
              <p:cNvPr id="32" name="Freeform 6"/>
              <p:cNvSpPr>
                <a:spLocks noEditPoints="1"/>
              </p:cNvSpPr>
              <p:nvPr/>
            </p:nvSpPr>
            <p:spPr bwMode="auto">
              <a:xfrm>
                <a:off x="277" y="3131"/>
                <a:ext cx="576" cy="576"/>
              </a:xfrm>
              <a:custGeom>
                <a:avLst/>
                <a:gdLst>
                  <a:gd name="T0" fmla="*/ 168 w 336"/>
                  <a:gd name="T1" fmla="*/ 0 h 336"/>
                  <a:gd name="T2" fmla="*/ 0 w 336"/>
                  <a:gd name="T3" fmla="*/ 168 h 336"/>
                  <a:gd name="T4" fmla="*/ 168 w 336"/>
                  <a:gd name="T5" fmla="*/ 336 h 336"/>
                  <a:gd name="T6" fmla="*/ 336 w 336"/>
                  <a:gd name="T7" fmla="*/ 168 h 336"/>
                  <a:gd name="T8" fmla="*/ 168 w 336"/>
                  <a:gd name="T9" fmla="*/ 0 h 336"/>
                  <a:gd name="T10" fmla="*/ 168 w 336"/>
                  <a:gd name="T11" fmla="*/ 320 h 336"/>
                  <a:gd name="T12" fmla="*/ 16 w 336"/>
                  <a:gd name="T13" fmla="*/ 168 h 336"/>
                  <a:gd name="T14" fmla="*/ 168 w 336"/>
                  <a:gd name="T15" fmla="*/ 16 h 336"/>
                  <a:gd name="T16" fmla="*/ 320 w 336"/>
                  <a:gd name="T17" fmla="*/ 168 h 336"/>
                  <a:gd name="T18" fmla="*/ 168 w 336"/>
                  <a:gd name="T19" fmla="*/ 32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36">
                    <a:moveTo>
                      <a:pt x="168" y="0"/>
                    </a:moveTo>
                    <a:cubicBezTo>
                      <a:pt x="77" y="0"/>
                      <a:pt x="0" y="77"/>
                      <a:pt x="0" y="168"/>
                    </a:cubicBezTo>
                    <a:cubicBezTo>
                      <a:pt x="0" y="259"/>
                      <a:pt x="77" y="336"/>
                      <a:pt x="168" y="336"/>
                    </a:cubicBezTo>
                    <a:cubicBezTo>
                      <a:pt x="259" y="336"/>
                      <a:pt x="336" y="259"/>
                      <a:pt x="336" y="168"/>
                    </a:cubicBezTo>
                    <a:cubicBezTo>
                      <a:pt x="336" y="77"/>
                      <a:pt x="259" y="0"/>
                      <a:pt x="168" y="0"/>
                    </a:cubicBezTo>
                    <a:close/>
                    <a:moveTo>
                      <a:pt x="168" y="320"/>
                    </a:moveTo>
                    <a:cubicBezTo>
                      <a:pt x="86" y="320"/>
                      <a:pt x="16" y="250"/>
                      <a:pt x="16" y="168"/>
                    </a:cubicBezTo>
                    <a:cubicBezTo>
                      <a:pt x="16" y="86"/>
                      <a:pt x="86" y="16"/>
                      <a:pt x="168" y="16"/>
                    </a:cubicBezTo>
                    <a:cubicBezTo>
                      <a:pt x="250" y="16"/>
                      <a:pt x="320" y="86"/>
                      <a:pt x="320" y="168"/>
                    </a:cubicBezTo>
                    <a:cubicBezTo>
                      <a:pt x="320" y="250"/>
                      <a:pt x="250" y="320"/>
                      <a:pt x="168" y="3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1799">
                  <a:solidFill>
                    <a:srgbClr val="696969"/>
                  </a:solidFill>
                </a:endParaRPr>
              </a:p>
            </p:txBody>
          </p:sp>
        </p:grpSp>
      </p:grpSp>
      <p:sp>
        <p:nvSpPr>
          <p:cNvPr id="35" name="Freeform 7"/>
          <p:cNvSpPr>
            <a:spLocks/>
          </p:cNvSpPr>
          <p:nvPr/>
        </p:nvSpPr>
        <p:spPr bwMode="auto">
          <a:xfrm>
            <a:off x="10811984" y="3205570"/>
            <a:ext cx="1131456" cy="1002579"/>
          </a:xfrm>
          <a:custGeom>
            <a:avLst/>
            <a:gdLst>
              <a:gd name="T0" fmla="*/ 1949 w 1949"/>
              <a:gd name="T1" fmla="*/ 0 h 1727"/>
              <a:gd name="T2" fmla="*/ 1285 w 1949"/>
              <a:gd name="T3" fmla="*/ 0 h 1727"/>
              <a:gd name="T4" fmla="*/ 978 w 1949"/>
              <a:gd name="T5" fmla="*/ 430 h 1727"/>
              <a:gd name="T6" fmla="*/ 666 w 1949"/>
              <a:gd name="T7" fmla="*/ 0 h 1727"/>
              <a:gd name="T8" fmla="*/ 0 w 1949"/>
              <a:gd name="T9" fmla="*/ 0 h 1727"/>
              <a:gd name="T10" fmla="*/ 649 w 1949"/>
              <a:gd name="T11" fmla="*/ 865 h 1727"/>
              <a:gd name="T12" fmla="*/ 0 w 1949"/>
              <a:gd name="T13" fmla="*/ 1727 h 1727"/>
              <a:gd name="T14" fmla="*/ 666 w 1949"/>
              <a:gd name="T15" fmla="*/ 1727 h 1727"/>
              <a:gd name="T16" fmla="*/ 978 w 1949"/>
              <a:gd name="T17" fmla="*/ 1299 h 1727"/>
              <a:gd name="T18" fmla="*/ 1285 w 1949"/>
              <a:gd name="T19" fmla="*/ 1727 h 1727"/>
              <a:gd name="T20" fmla="*/ 1949 w 1949"/>
              <a:gd name="T21" fmla="*/ 1727 h 1727"/>
              <a:gd name="T22" fmla="*/ 1304 w 1949"/>
              <a:gd name="T23" fmla="*/ 865 h 1727"/>
              <a:gd name="T24" fmla="*/ 1949 w 1949"/>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9" h="1727">
                <a:moveTo>
                  <a:pt x="1949" y="0"/>
                </a:moveTo>
                <a:lnTo>
                  <a:pt x="1285" y="0"/>
                </a:lnTo>
                <a:lnTo>
                  <a:pt x="978" y="430"/>
                </a:lnTo>
                <a:lnTo>
                  <a:pt x="666" y="0"/>
                </a:lnTo>
                <a:lnTo>
                  <a:pt x="0" y="0"/>
                </a:lnTo>
                <a:lnTo>
                  <a:pt x="649" y="865"/>
                </a:lnTo>
                <a:lnTo>
                  <a:pt x="0" y="1727"/>
                </a:lnTo>
                <a:lnTo>
                  <a:pt x="666" y="1727"/>
                </a:lnTo>
                <a:lnTo>
                  <a:pt x="978" y="1299"/>
                </a:lnTo>
                <a:lnTo>
                  <a:pt x="1285" y="1727"/>
                </a:lnTo>
                <a:lnTo>
                  <a:pt x="1949" y="1727"/>
                </a:lnTo>
                <a:lnTo>
                  <a:pt x="1304" y="865"/>
                </a:lnTo>
                <a:lnTo>
                  <a:pt x="1949" y="0"/>
                </a:lnTo>
                <a:close/>
              </a:path>
            </a:pathLst>
          </a:custGeom>
          <a:solidFill>
            <a:schemeClr val="bg1"/>
          </a:solidFill>
          <a:ln>
            <a:noFill/>
          </a:ln>
          <a:extLst/>
        </p:spPr>
        <p:txBody>
          <a:bodyPr vert="horz" wrap="square" lIns="91416" tIns="45708" rIns="91416" bIns="45708" numCol="1" anchor="t" anchorCtr="0" compatLnSpc="1">
            <a:prstTxWarp prst="textNoShape">
              <a:avLst/>
            </a:prstTxWarp>
          </a:bodyPr>
          <a:lstStyle/>
          <a:p>
            <a:endParaRPr lang="en-US" sz="1799">
              <a:solidFill>
                <a:srgbClr val="696969"/>
              </a:solidFill>
            </a:endParaRPr>
          </a:p>
        </p:txBody>
      </p:sp>
    </p:spTree>
    <p:extLst>
      <p:ext uri="{BB962C8B-B14F-4D97-AF65-F5344CB8AC3E}">
        <p14:creationId xmlns:p14="http://schemas.microsoft.com/office/powerpoint/2010/main" val="322615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igitalistmag.com/files/2014/06/SAP_Mobile-Secure_rapid-deployment_shutterstock.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6" y="8200"/>
            <a:ext cx="12185652" cy="68601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87" y="3440286"/>
            <a:ext cx="12188825" cy="3428107"/>
          </a:xfrm>
          <a:prstGeom prst="rect">
            <a:avLst/>
          </a:prstGeom>
          <a:solidFill>
            <a:srgbClr val="000000">
              <a:alpha val="80000"/>
            </a:srgb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solidFill>
                <a:srgbClr val="FFFFFF"/>
              </a:solidFill>
            </a:endParaRPr>
          </a:p>
        </p:txBody>
      </p:sp>
      <p:sp>
        <p:nvSpPr>
          <p:cNvPr id="75" name="TextBox 74"/>
          <p:cNvSpPr txBox="1"/>
          <p:nvPr/>
        </p:nvSpPr>
        <p:spPr>
          <a:xfrm>
            <a:off x="5725974" y="6425562"/>
            <a:ext cx="2612535" cy="307697"/>
          </a:xfrm>
          <a:prstGeom prst="rect">
            <a:avLst/>
          </a:prstGeom>
          <a:noFill/>
        </p:spPr>
        <p:txBody>
          <a:bodyPr wrap="none" anchor="b">
            <a:spAutoFit/>
          </a:bodyPr>
          <a:lstStyle/>
          <a:p>
            <a:pPr defTabSz="914104">
              <a:tabLst>
                <a:tab pos="2576870" algn="l"/>
              </a:tabLst>
              <a:defRPr/>
            </a:pPr>
            <a:r>
              <a:rPr lang="en-US" sz="700">
                <a:solidFill>
                  <a:srgbClr val="FFFFFF"/>
                </a:solidFill>
                <a:latin typeface="Arial" pitchFamily="34" charset="0"/>
                <a:cs typeface="Arial" pitchFamily="34" charset="0"/>
              </a:rPr>
              <a:t>Information Security Level 1 – Confidential</a:t>
            </a:r>
          </a:p>
          <a:p>
            <a:pPr defTabSz="914104">
              <a:tabLst>
                <a:tab pos="2576870" algn="l"/>
              </a:tabLst>
              <a:defRPr/>
            </a:pPr>
            <a:r>
              <a:rPr lang="en-US" sz="700">
                <a:solidFill>
                  <a:srgbClr val="FFFFFF"/>
                </a:solidFill>
                <a:latin typeface="Arial" pitchFamily="34" charset="0"/>
                <a:cs typeface="Arial" pitchFamily="34" charset="0"/>
              </a:rPr>
              <a:t>© 2016 – Proprietary and Confidential Information of Amdocs</a:t>
            </a:r>
            <a:endParaRPr lang="en-US" sz="700" dirty="0">
              <a:solidFill>
                <a:srgbClr val="FFFFFF"/>
              </a:solidFill>
              <a:latin typeface="Arial" pitchFamily="34" charset="0"/>
              <a:cs typeface="Arial" pitchFamily="34" charset="0"/>
            </a:endParaRPr>
          </a:p>
        </p:txBody>
      </p:sp>
      <p:sp>
        <p:nvSpPr>
          <p:cNvPr id="76" name="Slide Number Placeholder 4"/>
          <p:cNvSpPr txBox="1">
            <a:spLocks/>
          </p:cNvSpPr>
          <p:nvPr/>
        </p:nvSpPr>
        <p:spPr bwMode="white">
          <a:xfrm>
            <a:off x="330603" y="6502342"/>
            <a:ext cx="719520" cy="276927"/>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a:solidFill>
                  <a:srgbClr val="FFFFFF"/>
                </a:solidFill>
              </a:rPr>
              <a:pPr/>
              <a:t>5</a:t>
            </a:fld>
            <a:endParaRPr dirty="0">
              <a:solidFill>
                <a:srgbClr val="FFFFFF"/>
              </a:solidFill>
            </a:endParaRPr>
          </a:p>
        </p:txBody>
      </p:sp>
      <p:pic>
        <p:nvPicPr>
          <p:cNvPr id="77" name="Picture 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9700" y="6267537"/>
            <a:ext cx="3335250" cy="548463"/>
          </a:xfrm>
          <a:prstGeom prst="rect">
            <a:avLst/>
          </a:prstGeom>
        </p:spPr>
      </p:pic>
      <p:sp>
        <p:nvSpPr>
          <p:cNvPr id="14" name="TextBox 13"/>
          <p:cNvSpPr txBox="1"/>
          <p:nvPr/>
        </p:nvSpPr>
        <p:spPr>
          <a:xfrm>
            <a:off x="3435307" y="4408294"/>
            <a:ext cx="2174268" cy="1399377"/>
          </a:xfrm>
          <a:prstGeom prst="rect">
            <a:avLst/>
          </a:prstGeom>
          <a:noFill/>
        </p:spPr>
        <p:txBody>
          <a:bodyPr wrap="square" rtlCol="0">
            <a:spAutoFit/>
          </a:bodyPr>
          <a:lstStyle/>
          <a:p>
            <a:pPr>
              <a:lnSpc>
                <a:spcPct val="85000"/>
              </a:lnSpc>
            </a:pPr>
            <a:r>
              <a:rPr lang="en-US" sz="1999" dirty="0">
                <a:solidFill>
                  <a:srgbClr val="FFFFFF"/>
                </a:solidFill>
              </a:rPr>
              <a:t>Deliver </a:t>
            </a:r>
            <a:r>
              <a:rPr lang="en-US" sz="1999" b="1" dirty="0">
                <a:solidFill>
                  <a:srgbClr val="FFFFFF"/>
                </a:solidFill>
              </a:rPr>
              <a:t>persistent, personalized, </a:t>
            </a:r>
            <a:r>
              <a:rPr lang="en-US" sz="1999" dirty="0">
                <a:solidFill>
                  <a:srgbClr val="FFFFFF"/>
                </a:solidFill>
              </a:rPr>
              <a:t>and </a:t>
            </a:r>
            <a:r>
              <a:rPr lang="en-US" sz="1999" b="1" dirty="0">
                <a:solidFill>
                  <a:srgbClr val="FFFFFF"/>
                </a:solidFill>
              </a:rPr>
              <a:t>consistent</a:t>
            </a:r>
            <a:r>
              <a:rPr lang="en-US" sz="1999" dirty="0">
                <a:solidFill>
                  <a:srgbClr val="FFFFFF"/>
                </a:solidFill>
              </a:rPr>
              <a:t> experience</a:t>
            </a:r>
          </a:p>
        </p:txBody>
      </p:sp>
      <p:sp>
        <p:nvSpPr>
          <p:cNvPr id="16" name="TextBox 15"/>
          <p:cNvSpPr txBox="1"/>
          <p:nvPr/>
        </p:nvSpPr>
        <p:spPr>
          <a:xfrm>
            <a:off x="392713" y="4408294"/>
            <a:ext cx="2373673" cy="1399377"/>
          </a:xfrm>
          <a:prstGeom prst="rect">
            <a:avLst/>
          </a:prstGeom>
          <a:noFill/>
        </p:spPr>
        <p:txBody>
          <a:bodyPr wrap="square" rtlCol="0">
            <a:spAutoFit/>
          </a:bodyPr>
          <a:lstStyle/>
          <a:p>
            <a:pPr>
              <a:lnSpc>
                <a:spcPct val="85000"/>
              </a:lnSpc>
            </a:pPr>
            <a:r>
              <a:rPr lang="en-US" sz="1999" dirty="0">
                <a:solidFill>
                  <a:srgbClr val="FFFFFF"/>
                </a:solidFill>
              </a:rPr>
              <a:t>Being a</a:t>
            </a:r>
            <a:r>
              <a:rPr lang="en-US" sz="1999" b="1" dirty="0">
                <a:solidFill>
                  <a:srgbClr val="FFFFFF"/>
                </a:solidFill>
              </a:rPr>
              <a:t>vailable where they are and when they want</a:t>
            </a:r>
            <a:r>
              <a:rPr lang="en-US" sz="1999" dirty="0">
                <a:solidFill>
                  <a:srgbClr val="FFFFFF"/>
                </a:solidFill>
              </a:rPr>
              <a:t>. On Social, Mobile, Web</a:t>
            </a:r>
            <a:endParaRPr lang="en-US" sz="1999" b="1" dirty="0">
              <a:solidFill>
                <a:srgbClr val="FFFFFF"/>
              </a:solidFill>
            </a:endParaRPr>
          </a:p>
        </p:txBody>
      </p:sp>
      <p:sp>
        <p:nvSpPr>
          <p:cNvPr id="18" name="TextBox 17"/>
          <p:cNvSpPr txBox="1"/>
          <p:nvPr/>
        </p:nvSpPr>
        <p:spPr>
          <a:xfrm>
            <a:off x="6278499" y="4408295"/>
            <a:ext cx="2332388" cy="1661560"/>
          </a:xfrm>
          <a:prstGeom prst="rect">
            <a:avLst/>
          </a:prstGeom>
          <a:noFill/>
        </p:spPr>
        <p:txBody>
          <a:bodyPr wrap="square" rtlCol="0">
            <a:spAutoFit/>
          </a:bodyPr>
          <a:lstStyle/>
          <a:p>
            <a:pPr>
              <a:lnSpc>
                <a:spcPct val="85000"/>
              </a:lnSpc>
            </a:pPr>
            <a:r>
              <a:rPr lang="en-US" sz="1999" dirty="0">
                <a:solidFill>
                  <a:srgbClr val="FFFFFF"/>
                </a:solidFill>
              </a:rPr>
              <a:t>Connected experience where you </a:t>
            </a:r>
            <a:r>
              <a:rPr lang="en-US" sz="1999" b="1" dirty="0">
                <a:solidFill>
                  <a:srgbClr val="FFFFFF"/>
                </a:solidFill>
              </a:rPr>
              <a:t>leverage the data and insight </a:t>
            </a:r>
            <a:r>
              <a:rPr lang="en-US" sz="1999" dirty="0">
                <a:solidFill>
                  <a:srgbClr val="FFFFFF"/>
                </a:solidFill>
              </a:rPr>
              <a:t>from one channel to another</a:t>
            </a:r>
          </a:p>
        </p:txBody>
      </p:sp>
      <p:sp>
        <p:nvSpPr>
          <p:cNvPr id="19" name="TextBox 18"/>
          <p:cNvSpPr txBox="1"/>
          <p:nvPr/>
        </p:nvSpPr>
        <p:spPr>
          <a:xfrm>
            <a:off x="9279814" y="4408295"/>
            <a:ext cx="2293444" cy="1138476"/>
          </a:xfrm>
          <a:prstGeom prst="rect">
            <a:avLst/>
          </a:prstGeom>
          <a:noFill/>
        </p:spPr>
        <p:txBody>
          <a:bodyPr wrap="square" rtlCol="0">
            <a:spAutoFit/>
          </a:bodyPr>
          <a:lstStyle/>
          <a:p>
            <a:pPr>
              <a:lnSpc>
                <a:spcPct val="85000"/>
              </a:lnSpc>
            </a:pPr>
            <a:r>
              <a:rPr lang="en-US" sz="1999" dirty="0">
                <a:solidFill>
                  <a:srgbClr val="FFFFFF"/>
                </a:solidFill>
              </a:rPr>
              <a:t>They need to feel the </a:t>
            </a:r>
            <a:r>
              <a:rPr lang="en-US" sz="1999" b="1" dirty="0">
                <a:solidFill>
                  <a:srgbClr val="FFFFFF"/>
                </a:solidFill>
              </a:rPr>
              <a:t>experience, the brand </a:t>
            </a:r>
            <a:r>
              <a:rPr lang="en-US" sz="1999" dirty="0">
                <a:solidFill>
                  <a:srgbClr val="FFFFFF"/>
                </a:solidFill>
              </a:rPr>
              <a:t>and what you stand for</a:t>
            </a:r>
          </a:p>
        </p:txBody>
      </p:sp>
      <p:sp>
        <p:nvSpPr>
          <p:cNvPr id="21" name="Rectangle 20"/>
          <p:cNvSpPr/>
          <p:nvPr/>
        </p:nvSpPr>
        <p:spPr>
          <a:xfrm>
            <a:off x="1588" y="3429000"/>
            <a:ext cx="12185651" cy="700366"/>
          </a:xfrm>
          <a:prstGeom prst="rect">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GB" sz="1799" dirty="0">
              <a:solidFill>
                <a:srgbClr val="FFFFFF"/>
              </a:solidFill>
            </a:endParaRPr>
          </a:p>
        </p:txBody>
      </p:sp>
      <p:sp>
        <p:nvSpPr>
          <p:cNvPr id="13" name="Title 1"/>
          <p:cNvSpPr txBox="1">
            <a:spLocks/>
          </p:cNvSpPr>
          <p:nvPr/>
        </p:nvSpPr>
        <p:spPr>
          <a:xfrm>
            <a:off x="425369" y="3545397"/>
            <a:ext cx="10967086" cy="750912"/>
          </a:xfrm>
          <a:prstGeom prst="rect">
            <a:avLst/>
          </a:prstGeom>
        </p:spPr>
        <p:txBody>
          <a:bodyPr/>
          <a:lstStyle>
            <a:lvl1pPr algn="l" defTabSz="457208" rtl="0" eaLnBrk="1" latinLnBrk="0" hangingPunct="1">
              <a:lnSpc>
                <a:spcPct val="90000"/>
              </a:lnSpc>
              <a:spcBef>
                <a:spcPct val="0"/>
              </a:spcBef>
              <a:buNone/>
              <a:defRPr lang="en-US" sz="2800" b="1" kern="1200" dirty="0">
                <a:solidFill>
                  <a:schemeClr val="tx2"/>
                </a:solidFill>
                <a:latin typeface="Arial" pitchFamily="34" charset="0"/>
                <a:ea typeface="+mn-ea"/>
                <a:cs typeface="Arial" pitchFamily="34" charset="0"/>
              </a:defRPr>
            </a:lvl1pPr>
          </a:lstStyle>
          <a:p>
            <a:r>
              <a:rPr sz="2799">
                <a:solidFill>
                  <a:srgbClr val="FFFFFF"/>
                </a:solidFill>
              </a:rPr>
              <a:t>‘Digital Experience’ is the way to deliver engagement</a:t>
            </a:r>
          </a:p>
        </p:txBody>
      </p:sp>
      <p:sp>
        <p:nvSpPr>
          <p:cNvPr id="22" name="Freeform 7"/>
          <p:cNvSpPr>
            <a:spLocks/>
          </p:cNvSpPr>
          <p:nvPr/>
        </p:nvSpPr>
        <p:spPr bwMode="auto">
          <a:xfrm>
            <a:off x="10811984" y="3205570"/>
            <a:ext cx="1131456" cy="1002579"/>
          </a:xfrm>
          <a:custGeom>
            <a:avLst/>
            <a:gdLst>
              <a:gd name="T0" fmla="*/ 1949 w 1949"/>
              <a:gd name="T1" fmla="*/ 0 h 1727"/>
              <a:gd name="T2" fmla="*/ 1285 w 1949"/>
              <a:gd name="T3" fmla="*/ 0 h 1727"/>
              <a:gd name="T4" fmla="*/ 978 w 1949"/>
              <a:gd name="T5" fmla="*/ 430 h 1727"/>
              <a:gd name="T6" fmla="*/ 666 w 1949"/>
              <a:gd name="T7" fmla="*/ 0 h 1727"/>
              <a:gd name="T8" fmla="*/ 0 w 1949"/>
              <a:gd name="T9" fmla="*/ 0 h 1727"/>
              <a:gd name="T10" fmla="*/ 649 w 1949"/>
              <a:gd name="T11" fmla="*/ 865 h 1727"/>
              <a:gd name="T12" fmla="*/ 0 w 1949"/>
              <a:gd name="T13" fmla="*/ 1727 h 1727"/>
              <a:gd name="T14" fmla="*/ 666 w 1949"/>
              <a:gd name="T15" fmla="*/ 1727 h 1727"/>
              <a:gd name="T16" fmla="*/ 978 w 1949"/>
              <a:gd name="T17" fmla="*/ 1299 h 1727"/>
              <a:gd name="T18" fmla="*/ 1285 w 1949"/>
              <a:gd name="T19" fmla="*/ 1727 h 1727"/>
              <a:gd name="T20" fmla="*/ 1949 w 1949"/>
              <a:gd name="T21" fmla="*/ 1727 h 1727"/>
              <a:gd name="T22" fmla="*/ 1304 w 1949"/>
              <a:gd name="T23" fmla="*/ 865 h 1727"/>
              <a:gd name="T24" fmla="*/ 1949 w 1949"/>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9" h="1727">
                <a:moveTo>
                  <a:pt x="1949" y="0"/>
                </a:moveTo>
                <a:lnTo>
                  <a:pt x="1285" y="0"/>
                </a:lnTo>
                <a:lnTo>
                  <a:pt x="978" y="430"/>
                </a:lnTo>
                <a:lnTo>
                  <a:pt x="666" y="0"/>
                </a:lnTo>
                <a:lnTo>
                  <a:pt x="0" y="0"/>
                </a:lnTo>
                <a:lnTo>
                  <a:pt x="649" y="865"/>
                </a:lnTo>
                <a:lnTo>
                  <a:pt x="0" y="1727"/>
                </a:lnTo>
                <a:lnTo>
                  <a:pt x="666" y="1727"/>
                </a:lnTo>
                <a:lnTo>
                  <a:pt x="978" y="1299"/>
                </a:lnTo>
                <a:lnTo>
                  <a:pt x="1285" y="1727"/>
                </a:lnTo>
                <a:lnTo>
                  <a:pt x="1949" y="1727"/>
                </a:lnTo>
                <a:lnTo>
                  <a:pt x="1304" y="865"/>
                </a:lnTo>
                <a:lnTo>
                  <a:pt x="1949" y="0"/>
                </a:lnTo>
                <a:close/>
              </a:path>
            </a:pathLst>
          </a:custGeom>
          <a:solidFill>
            <a:schemeClr val="bg1"/>
          </a:solidFill>
          <a:ln>
            <a:noFill/>
          </a:ln>
          <a:extLst/>
        </p:spPr>
        <p:txBody>
          <a:bodyPr vert="horz" wrap="square" lIns="91416" tIns="45708" rIns="91416" bIns="45708" numCol="1" anchor="t" anchorCtr="0" compatLnSpc="1">
            <a:prstTxWarp prst="textNoShape">
              <a:avLst/>
            </a:prstTxWarp>
          </a:bodyPr>
          <a:lstStyle/>
          <a:p>
            <a:endParaRPr lang="en-US" sz="1799">
              <a:solidFill>
                <a:srgbClr val="696969"/>
              </a:solidFill>
            </a:endParaRPr>
          </a:p>
        </p:txBody>
      </p:sp>
    </p:spTree>
    <p:extLst>
      <p:ext uri="{BB962C8B-B14F-4D97-AF65-F5344CB8AC3E}">
        <p14:creationId xmlns:p14="http://schemas.microsoft.com/office/powerpoint/2010/main" val="76134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25193" y="2483"/>
          <a:ext cx="1587" cy="1587"/>
        </p:xfrm>
        <a:graphic>
          <a:graphicData uri="http://schemas.openxmlformats.org/presentationml/2006/ole">
            <mc:AlternateContent xmlns:mc="http://schemas.openxmlformats.org/markup-compatibility/2006">
              <mc:Choice xmlns:v="urn:schemas-microsoft-com:vml" Requires="v">
                <p:oleObj spid="_x0000_s102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25193" y="2483"/>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Consumers </a:t>
            </a:r>
            <a:r>
              <a:rPr lang="en-US" dirty="0" smtClean="0"/>
              <a:t>are after </a:t>
            </a:r>
            <a:r>
              <a:rPr lang="en-US" dirty="0"/>
              <a:t>WOW </a:t>
            </a:r>
            <a:r>
              <a:rPr lang="en-US" dirty="0" smtClean="0"/>
              <a:t>moments</a:t>
            </a:r>
            <a:endParaRPr lang="en-US" b="0" dirty="0"/>
          </a:p>
        </p:txBody>
      </p:sp>
      <p:sp>
        <p:nvSpPr>
          <p:cNvPr id="132" name="Freeform 131"/>
          <p:cNvSpPr/>
          <p:nvPr/>
        </p:nvSpPr>
        <p:spPr>
          <a:xfrm>
            <a:off x="6732204" y="7870631"/>
            <a:ext cx="2441992" cy="1163430"/>
          </a:xfrm>
          <a:custGeom>
            <a:avLst/>
            <a:gdLst>
              <a:gd name="connsiteX0" fmla="*/ 0 w 2825087"/>
              <a:gd name="connsiteY0" fmla="*/ 1241947 h 1241947"/>
              <a:gd name="connsiteX1" fmla="*/ 450376 w 2825087"/>
              <a:gd name="connsiteY1" fmla="*/ 0 h 1241947"/>
              <a:gd name="connsiteX2" fmla="*/ 2825087 w 2825087"/>
              <a:gd name="connsiteY2" fmla="*/ 0 h 1241947"/>
            </a:gdLst>
            <a:ahLst/>
            <a:cxnLst>
              <a:cxn ang="0">
                <a:pos x="connsiteX0" y="connsiteY0"/>
              </a:cxn>
              <a:cxn ang="0">
                <a:pos x="connsiteX1" y="connsiteY1"/>
              </a:cxn>
              <a:cxn ang="0">
                <a:pos x="connsiteX2" y="connsiteY2"/>
              </a:cxn>
            </a:cxnLst>
            <a:rect l="l" t="t" r="r" b="b"/>
            <a:pathLst>
              <a:path w="2825087" h="1241947">
                <a:moveTo>
                  <a:pt x="0" y="1241947"/>
                </a:moveTo>
                <a:lnTo>
                  <a:pt x="450376" y="0"/>
                </a:lnTo>
                <a:lnTo>
                  <a:pt x="2825087" y="0"/>
                </a:lnTo>
              </a:path>
            </a:pathLst>
          </a:cu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600" dirty="0">
              <a:solidFill>
                <a:srgbClr val="FFFFFF"/>
              </a:solidFill>
            </a:endParaRPr>
          </a:p>
        </p:txBody>
      </p:sp>
      <p:sp>
        <p:nvSpPr>
          <p:cNvPr id="78" name="Rectangle 77"/>
          <p:cNvSpPr/>
          <p:nvPr/>
        </p:nvSpPr>
        <p:spPr>
          <a:xfrm>
            <a:off x="611028" y="5826126"/>
            <a:ext cx="11186454" cy="584623"/>
          </a:xfrm>
          <a:prstGeom prst="rect">
            <a:avLst/>
          </a:prstGeom>
          <a:solidFill>
            <a:schemeClr val="bg1"/>
          </a:solidFill>
        </p:spPr>
        <p:txBody>
          <a:bodyPr wrap="square" lIns="0" rIns="0">
            <a:spAutoFit/>
          </a:bodyPr>
          <a:lstStyle/>
          <a:p>
            <a:pPr defTabSz="457063"/>
            <a:r>
              <a:rPr lang="en-US" sz="1600" b="1" dirty="0">
                <a:solidFill>
                  <a:srgbClr val="0094D3">
                    <a:lumMod val="50000"/>
                  </a:srgbClr>
                </a:solidFill>
              </a:rPr>
              <a:t>Building WOW moments more frequently is more important due to consumers’ eroding loyalty and increasing expectations</a:t>
            </a:r>
          </a:p>
        </p:txBody>
      </p:sp>
      <p:sp>
        <p:nvSpPr>
          <p:cNvPr id="9" name="Rectangle 8"/>
          <p:cNvSpPr/>
          <p:nvPr/>
        </p:nvSpPr>
        <p:spPr>
          <a:xfrm>
            <a:off x="609440" y="1277820"/>
            <a:ext cx="1516867" cy="457082"/>
          </a:xfrm>
          <a:prstGeom prst="rect">
            <a:avLst/>
          </a:prstGeom>
          <a:solidFill>
            <a:schemeClr val="accent4">
              <a:lumMod val="5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r>
              <a:rPr lang="en-US" sz="1400" b="1" dirty="0">
                <a:solidFill>
                  <a:srgbClr val="FFFFFF"/>
                </a:solidFill>
              </a:rPr>
              <a:t>Be simple</a:t>
            </a:r>
          </a:p>
        </p:txBody>
      </p:sp>
      <p:sp>
        <p:nvSpPr>
          <p:cNvPr id="77" name="Rectangle 76"/>
          <p:cNvSpPr/>
          <p:nvPr/>
        </p:nvSpPr>
        <p:spPr>
          <a:xfrm>
            <a:off x="2184952" y="1277820"/>
            <a:ext cx="1516867" cy="457082"/>
          </a:xfrm>
          <a:prstGeom prst="rect">
            <a:avLst/>
          </a:prstGeom>
          <a:solidFill>
            <a:schemeClr val="accent4">
              <a:lumMod val="7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r>
              <a:rPr lang="en-US" sz="1400" b="1" dirty="0">
                <a:solidFill>
                  <a:srgbClr val="FFFFFF"/>
                </a:solidFill>
              </a:rPr>
              <a:t>Know me</a:t>
            </a:r>
          </a:p>
        </p:txBody>
      </p:sp>
      <p:sp>
        <p:nvSpPr>
          <p:cNvPr id="80" name="Rectangle 79"/>
          <p:cNvSpPr/>
          <p:nvPr/>
        </p:nvSpPr>
        <p:spPr>
          <a:xfrm>
            <a:off x="3760464" y="1277820"/>
            <a:ext cx="1516867" cy="457082"/>
          </a:xfrm>
          <a:prstGeom prst="rect">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r>
              <a:rPr lang="en-US" sz="1400" b="1" dirty="0">
                <a:solidFill>
                  <a:srgbClr val="FFFFFF"/>
                </a:solidFill>
              </a:rPr>
              <a:t>Empower me, </a:t>
            </a:r>
            <a:br>
              <a:rPr lang="en-US" sz="1400" b="1" dirty="0">
                <a:solidFill>
                  <a:srgbClr val="FFFFFF"/>
                </a:solidFill>
              </a:rPr>
            </a:br>
            <a:r>
              <a:rPr lang="en-US" sz="1400" b="1" dirty="0">
                <a:solidFill>
                  <a:srgbClr val="FFFFFF"/>
                </a:solidFill>
              </a:rPr>
              <a:t>my way</a:t>
            </a:r>
          </a:p>
        </p:txBody>
      </p:sp>
      <p:sp>
        <p:nvSpPr>
          <p:cNvPr id="83" name="Rectangle 82"/>
          <p:cNvSpPr/>
          <p:nvPr/>
        </p:nvSpPr>
        <p:spPr>
          <a:xfrm>
            <a:off x="5335977" y="1277820"/>
            <a:ext cx="1516867" cy="457082"/>
          </a:xfrm>
          <a:prstGeom prst="rect">
            <a:avLst/>
          </a:prstGeom>
          <a:solidFill>
            <a:schemeClr val="accent2">
              <a:lumMod val="7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r>
              <a:rPr lang="en-US" sz="1400" b="1" dirty="0">
                <a:solidFill>
                  <a:srgbClr val="FFFFFF"/>
                </a:solidFill>
              </a:rPr>
              <a:t>Deliver value </a:t>
            </a:r>
            <a:br>
              <a:rPr lang="en-US" sz="1400" b="1" dirty="0">
                <a:solidFill>
                  <a:srgbClr val="FFFFFF"/>
                </a:solidFill>
              </a:rPr>
            </a:br>
            <a:r>
              <a:rPr lang="en-US" sz="1400" b="1" dirty="0">
                <a:solidFill>
                  <a:srgbClr val="FFFFFF"/>
                </a:solidFill>
              </a:rPr>
              <a:t>&amp; be proactive</a:t>
            </a:r>
          </a:p>
        </p:txBody>
      </p:sp>
      <p:sp>
        <p:nvSpPr>
          <p:cNvPr id="87" name="Rectangle 86"/>
          <p:cNvSpPr/>
          <p:nvPr/>
        </p:nvSpPr>
        <p:spPr>
          <a:xfrm>
            <a:off x="6911489" y="1277820"/>
            <a:ext cx="1516867" cy="457082"/>
          </a:xfrm>
          <a:prstGeom prst="rect">
            <a:avLst/>
          </a:prstGeom>
          <a:solidFill>
            <a:schemeClr val="accent2"/>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r>
              <a:rPr lang="en-US" sz="1400" b="1" dirty="0">
                <a:solidFill>
                  <a:srgbClr val="FFFFFF"/>
                </a:solidFill>
              </a:rPr>
              <a:t>Be fast and now</a:t>
            </a:r>
          </a:p>
        </p:txBody>
      </p:sp>
      <p:sp>
        <p:nvSpPr>
          <p:cNvPr id="92" name="Rectangle 91"/>
          <p:cNvSpPr/>
          <p:nvPr/>
        </p:nvSpPr>
        <p:spPr>
          <a:xfrm>
            <a:off x="8487003" y="1277820"/>
            <a:ext cx="1516867" cy="457082"/>
          </a:xfrm>
          <a:prstGeom prst="rect">
            <a:avLst/>
          </a:pr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r>
              <a:rPr lang="en-US" sz="1400" b="1" dirty="0">
                <a:solidFill>
                  <a:srgbClr val="FFFFFF"/>
                </a:solidFill>
              </a:rPr>
              <a:t>Be everywhere</a:t>
            </a:r>
          </a:p>
        </p:txBody>
      </p:sp>
      <p:sp>
        <p:nvSpPr>
          <p:cNvPr id="94" name="Rectangle 93"/>
          <p:cNvSpPr/>
          <p:nvPr/>
        </p:nvSpPr>
        <p:spPr>
          <a:xfrm>
            <a:off x="10062515" y="1277820"/>
            <a:ext cx="1516867" cy="457082"/>
          </a:xfrm>
          <a:prstGeom prst="rect">
            <a:avLst/>
          </a:prstGeom>
          <a:solidFill>
            <a:schemeClr val="accent1">
              <a:alpha val="8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r>
              <a:rPr lang="en-US" sz="1400" b="1" dirty="0">
                <a:solidFill>
                  <a:srgbClr val="FFFFFF"/>
                </a:solidFill>
              </a:rPr>
              <a:t>Be nice</a:t>
            </a:r>
          </a:p>
        </p:txBody>
      </p:sp>
      <p:sp>
        <p:nvSpPr>
          <p:cNvPr id="117" name="Rectangle 116"/>
          <p:cNvSpPr/>
          <p:nvPr/>
        </p:nvSpPr>
        <p:spPr>
          <a:xfrm>
            <a:off x="609441" y="1756666"/>
            <a:ext cx="1516867" cy="1425658"/>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457063"/>
            <a:endParaRPr lang="en-US" sz="1799" dirty="0" err="1">
              <a:solidFill>
                <a:srgbClr val="FFFFFF"/>
              </a:solidFill>
            </a:endParaRPr>
          </a:p>
        </p:txBody>
      </p:sp>
      <p:sp>
        <p:nvSpPr>
          <p:cNvPr id="118" name="Rectangle 117"/>
          <p:cNvSpPr/>
          <p:nvPr/>
        </p:nvSpPr>
        <p:spPr>
          <a:xfrm>
            <a:off x="2184953" y="1756666"/>
            <a:ext cx="1516867" cy="1425658"/>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457063">
              <a:lnSpc>
                <a:spcPct val="90000"/>
              </a:lnSpc>
            </a:pPr>
            <a:r>
              <a:rPr lang="en-US" sz="1799" b="1" dirty="0">
                <a:solidFill>
                  <a:srgbClr val="0094D3">
                    <a:lumMod val="75000"/>
                  </a:srgbClr>
                </a:solidFill>
              </a:rPr>
              <a:t>52% </a:t>
            </a:r>
            <a:r>
              <a:rPr lang="en-US" sz="1400" dirty="0">
                <a:solidFill>
                  <a:srgbClr val="4D4E53"/>
                </a:solidFill>
              </a:rPr>
              <a:t/>
            </a:r>
            <a:br>
              <a:rPr lang="en-US" sz="1400" dirty="0">
                <a:solidFill>
                  <a:srgbClr val="4D4E53"/>
                </a:solidFill>
              </a:rPr>
            </a:br>
            <a:r>
              <a:rPr lang="en-US" sz="1400" dirty="0">
                <a:solidFill>
                  <a:srgbClr val="4D4E53"/>
                </a:solidFill>
              </a:rPr>
              <a:t>only want to see offers that are relevant to them</a:t>
            </a:r>
            <a:endParaRPr lang="en-US" sz="1600" dirty="0">
              <a:solidFill>
                <a:srgbClr val="4D4E53"/>
              </a:solidFill>
            </a:endParaRPr>
          </a:p>
        </p:txBody>
      </p:sp>
      <p:sp>
        <p:nvSpPr>
          <p:cNvPr id="119" name="Rectangle 118"/>
          <p:cNvSpPr/>
          <p:nvPr/>
        </p:nvSpPr>
        <p:spPr>
          <a:xfrm>
            <a:off x="3760465" y="1756666"/>
            <a:ext cx="1516867" cy="1425658"/>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457063">
              <a:lnSpc>
                <a:spcPct val="90000"/>
              </a:lnSpc>
            </a:pPr>
            <a:r>
              <a:rPr lang="en-US" sz="1799" b="1" dirty="0">
                <a:solidFill>
                  <a:srgbClr val="0094D3"/>
                </a:solidFill>
              </a:rPr>
              <a:t>65%</a:t>
            </a:r>
            <a:r>
              <a:rPr lang="en-US" sz="1400" dirty="0">
                <a:solidFill>
                  <a:srgbClr val="4D4E53"/>
                </a:solidFill>
              </a:rPr>
              <a:t/>
            </a:r>
            <a:br>
              <a:rPr lang="en-US" sz="1400" dirty="0">
                <a:solidFill>
                  <a:srgbClr val="4D4E53"/>
                </a:solidFill>
              </a:rPr>
            </a:br>
            <a:r>
              <a:rPr lang="en-US" sz="1400" dirty="0">
                <a:solidFill>
                  <a:srgbClr val="4D4E53"/>
                </a:solidFill>
              </a:rPr>
              <a:t>say that ability to change any time is the most important attribute in a new service</a:t>
            </a:r>
            <a:endParaRPr lang="en-US" sz="1600" dirty="0">
              <a:solidFill>
                <a:srgbClr val="4D4E53"/>
              </a:solidFill>
            </a:endParaRPr>
          </a:p>
        </p:txBody>
      </p:sp>
      <p:sp>
        <p:nvSpPr>
          <p:cNvPr id="120" name="Rectangle 119"/>
          <p:cNvSpPr/>
          <p:nvPr/>
        </p:nvSpPr>
        <p:spPr>
          <a:xfrm>
            <a:off x="5335978" y="1756666"/>
            <a:ext cx="1516867" cy="1425658"/>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endParaRPr lang="en-US" sz="1400" dirty="0" err="1">
              <a:solidFill>
                <a:srgbClr val="4D4E53"/>
              </a:solidFill>
            </a:endParaRPr>
          </a:p>
        </p:txBody>
      </p:sp>
      <p:sp>
        <p:nvSpPr>
          <p:cNvPr id="121" name="Rectangle 120"/>
          <p:cNvSpPr/>
          <p:nvPr/>
        </p:nvSpPr>
        <p:spPr>
          <a:xfrm>
            <a:off x="6911490" y="1756666"/>
            <a:ext cx="1516867" cy="1425658"/>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endParaRPr lang="en-US" sz="1400" dirty="0" err="1">
              <a:solidFill>
                <a:srgbClr val="4D4E53"/>
              </a:solidFill>
            </a:endParaRPr>
          </a:p>
        </p:txBody>
      </p:sp>
      <p:sp>
        <p:nvSpPr>
          <p:cNvPr id="122" name="Rectangle 121"/>
          <p:cNvSpPr/>
          <p:nvPr/>
        </p:nvSpPr>
        <p:spPr>
          <a:xfrm>
            <a:off x="8487004" y="1756666"/>
            <a:ext cx="1516867" cy="1425658"/>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457063">
              <a:lnSpc>
                <a:spcPct val="90000"/>
              </a:lnSpc>
            </a:pPr>
            <a:r>
              <a:rPr lang="en-US" sz="1799" b="1" dirty="0">
                <a:solidFill>
                  <a:srgbClr val="EF8200"/>
                </a:solidFill>
              </a:rPr>
              <a:t>78%</a:t>
            </a:r>
            <a:r>
              <a:rPr lang="en-US" sz="1400" dirty="0">
                <a:solidFill>
                  <a:srgbClr val="4D4E53"/>
                </a:solidFill>
              </a:rPr>
              <a:t/>
            </a:r>
            <a:br>
              <a:rPr lang="en-US" sz="1400" dirty="0">
                <a:solidFill>
                  <a:srgbClr val="4D4E53"/>
                </a:solidFill>
              </a:rPr>
            </a:br>
            <a:r>
              <a:rPr lang="en-US" sz="1400" dirty="0">
                <a:solidFill>
                  <a:srgbClr val="4D4E53"/>
                </a:solidFill>
              </a:rPr>
              <a:t>teens who want a connected device embossed in </a:t>
            </a:r>
            <a:br>
              <a:rPr lang="en-US" sz="1400" dirty="0">
                <a:solidFill>
                  <a:srgbClr val="4D4E53"/>
                </a:solidFill>
              </a:rPr>
            </a:br>
            <a:r>
              <a:rPr lang="en-US" sz="1400" dirty="0">
                <a:solidFill>
                  <a:srgbClr val="4D4E53"/>
                </a:solidFill>
              </a:rPr>
              <a:t>their arm</a:t>
            </a:r>
          </a:p>
        </p:txBody>
      </p:sp>
      <p:sp>
        <p:nvSpPr>
          <p:cNvPr id="123" name="Rectangle 122"/>
          <p:cNvSpPr/>
          <p:nvPr/>
        </p:nvSpPr>
        <p:spPr>
          <a:xfrm>
            <a:off x="10062516" y="1756666"/>
            <a:ext cx="1516867" cy="1425658"/>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endParaRPr lang="en-US" sz="1400" dirty="0" err="1">
              <a:solidFill>
                <a:srgbClr val="4D4E53"/>
              </a:solidFill>
            </a:endParaRPr>
          </a:p>
        </p:txBody>
      </p:sp>
      <p:pic>
        <p:nvPicPr>
          <p:cNvPr id="124" name="Picture 123"/>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7227" y="2281743"/>
            <a:ext cx="981294" cy="375500"/>
          </a:xfrm>
          <a:prstGeom prst="rect">
            <a:avLst/>
          </a:prstGeom>
        </p:spPr>
      </p:pic>
      <p:grpSp>
        <p:nvGrpSpPr>
          <p:cNvPr id="14" name="Group 13"/>
          <p:cNvGrpSpPr/>
          <p:nvPr/>
        </p:nvGrpSpPr>
        <p:grpSpPr>
          <a:xfrm>
            <a:off x="5390291" y="1814712"/>
            <a:ext cx="1400626" cy="1335586"/>
            <a:chOff x="3651518" y="9159868"/>
            <a:chExt cx="1400991" cy="1682028"/>
          </a:xfrm>
        </p:grpSpPr>
        <p:sp>
          <p:nvSpPr>
            <p:cNvPr id="126" name="TextBox 125"/>
            <p:cNvSpPr txBox="1"/>
            <p:nvPr/>
          </p:nvSpPr>
          <p:spPr>
            <a:xfrm>
              <a:off x="3688930" y="10299381"/>
              <a:ext cx="1363579" cy="542515"/>
            </a:xfrm>
            <a:prstGeom prst="rect">
              <a:avLst/>
            </a:prstGeom>
            <a:noFill/>
          </p:spPr>
          <p:txBody>
            <a:bodyPr wrap="square" lIns="0" rIns="0" rtlCol="0">
              <a:spAutoFit/>
            </a:bodyPr>
            <a:lstStyle/>
            <a:p>
              <a:pPr algn="ctr" defTabSz="457063"/>
              <a:r>
                <a:rPr lang="en-US" sz="1200" dirty="0">
                  <a:solidFill>
                    <a:srgbClr val="4D4E53"/>
                  </a:solidFill>
                  <a:latin typeface="Nirmala UI" panose="020B0502040204020203" pitchFamily="34" charset="0"/>
                  <a:ea typeface="Arial Unicode MS" panose="020B0604020202020204" pitchFamily="34" charset="-128"/>
                  <a:cs typeface="Nirmala UI" panose="020B0502040204020203" pitchFamily="34" charset="0"/>
                </a:rPr>
                <a:t>Slide to redeem</a:t>
              </a:r>
            </a:p>
            <a:p>
              <a:pPr algn="ctr" defTabSz="457063"/>
              <a:r>
                <a:rPr lang="en-US" sz="1000" dirty="0">
                  <a:solidFill>
                    <a:srgbClr val="4D4E53"/>
                  </a:solidFill>
                  <a:latin typeface="Nirmala UI" panose="020B0502040204020203" pitchFamily="34" charset="0"/>
                  <a:ea typeface="Arial Unicode MS" panose="020B0604020202020204" pitchFamily="34" charset="-128"/>
                  <a:cs typeface="Nirmala UI" panose="020B0502040204020203" pitchFamily="34" charset="0"/>
                </a:rPr>
                <a:t>Walk 20 feet, on the left</a:t>
              </a:r>
            </a:p>
          </p:txBody>
        </p:sp>
        <p:sp>
          <p:nvSpPr>
            <p:cNvPr id="128" name="TextBox 127"/>
            <p:cNvSpPr txBox="1"/>
            <p:nvPr/>
          </p:nvSpPr>
          <p:spPr>
            <a:xfrm>
              <a:off x="3651518" y="9159868"/>
              <a:ext cx="1363579" cy="581266"/>
            </a:xfrm>
            <a:prstGeom prst="rect">
              <a:avLst/>
            </a:prstGeom>
            <a:noFill/>
          </p:spPr>
          <p:txBody>
            <a:bodyPr wrap="square" lIns="0" rIns="0" rtlCol="0">
              <a:spAutoFit/>
            </a:bodyPr>
            <a:lstStyle/>
            <a:p>
              <a:pPr algn="ctr" defTabSz="457063"/>
              <a:r>
                <a:rPr lang="en-US" sz="1200" dirty="0">
                  <a:solidFill>
                    <a:srgbClr val="4D4E53"/>
                  </a:solidFill>
                  <a:latin typeface="Nirmala UI" panose="020B0502040204020203" pitchFamily="34" charset="0"/>
                  <a:ea typeface="Arial Unicode MS" panose="020B0604020202020204" pitchFamily="34" charset="-128"/>
                  <a:cs typeface="Nirmala UI" panose="020B0502040204020203" pitchFamily="34" charset="0"/>
                </a:rPr>
                <a:t>Buy 2 get 1 free at Amy’s cupcakes</a:t>
              </a:r>
              <a:endParaRPr lang="en-US" sz="1000" dirty="0">
                <a:solidFill>
                  <a:srgbClr val="4D4E53"/>
                </a:solidFill>
                <a:latin typeface="Nirmala UI" panose="020B0502040204020203" pitchFamily="34" charset="0"/>
                <a:ea typeface="Arial Unicode MS" panose="020B0604020202020204" pitchFamily="34" charset="-128"/>
                <a:cs typeface="Nirmala UI" panose="020B0502040204020203" pitchFamily="34" charset="0"/>
              </a:endParaRPr>
            </a:p>
          </p:txBody>
        </p:sp>
      </p:grpSp>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65872" y="2258640"/>
            <a:ext cx="460710" cy="460710"/>
          </a:xfrm>
          <a:prstGeom prst="rect">
            <a:avLst/>
          </a:prstGeom>
        </p:spPr>
      </p:pic>
      <p:pic>
        <p:nvPicPr>
          <p:cNvPr id="129" name="Picture 2" descr="https://images-na.ssl-images-amazon.com/images/G/01/AmazonServices/Site/US/Product/FBA/Benefits/FBA_Prime._V291926998_.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06068" y="1990750"/>
            <a:ext cx="1327712" cy="957485"/>
          </a:xfrm>
          <a:prstGeom prst="rect">
            <a:avLst/>
          </a:prstGeom>
          <a:solidFill>
            <a:schemeClr val="bg1"/>
          </a:solidFill>
          <a:ln>
            <a:solidFill>
              <a:schemeClr val="tx2"/>
            </a:solidFill>
          </a:ln>
          <a:extLst/>
        </p:spPr>
      </p:pic>
      <p:sp>
        <p:nvSpPr>
          <p:cNvPr id="67" name="Chevron 66"/>
          <p:cNvSpPr/>
          <p:nvPr/>
        </p:nvSpPr>
        <p:spPr>
          <a:xfrm>
            <a:off x="611028" y="3590429"/>
            <a:ext cx="2358384" cy="457082"/>
          </a:xfrm>
          <a:prstGeom prst="chevron">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r>
              <a:rPr lang="en-US" sz="1400" b="1" dirty="0">
                <a:solidFill>
                  <a:srgbClr val="FFFFFF"/>
                </a:solidFill>
              </a:rPr>
              <a:t>Network infra. </a:t>
            </a:r>
            <a:br>
              <a:rPr lang="en-US" sz="1400" b="1" dirty="0">
                <a:solidFill>
                  <a:srgbClr val="FFFFFF"/>
                </a:solidFill>
              </a:rPr>
            </a:br>
            <a:r>
              <a:rPr lang="en-US" sz="1400" b="1" dirty="0">
                <a:solidFill>
                  <a:srgbClr val="FFFFFF"/>
                </a:solidFill>
              </a:rPr>
              <a:t>&amp; connectivity</a:t>
            </a:r>
          </a:p>
        </p:txBody>
      </p:sp>
      <p:sp>
        <p:nvSpPr>
          <p:cNvPr id="68" name="Chevron 67"/>
          <p:cNvSpPr/>
          <p:nvPr/>
        </p:nvSpPr>
        <p:spPr>
          <a:xfrm>
            <a:off x="9440244" y="3590429"/>
            <a:ext cx="2358384" cy="457082"/>
          </a:xfrm>
          <a:prstGeom prst="chevron">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r>
              <a:rPr lang="en-US" sz="1400" b="1" dirty="0">
                <a:solidFill>
                  <a:srgbClr val="FFFFFF"/>
                </a:solidFill>
              </a:rPr>
              <a:t>Devices</a:t>
            </a:r>
          </a:p>
        </p:txBody>
      </p:sp>
      <p:sp>
        <p:nvSpPr>
          <p:cNvPr id="69" name="Chevron 68"/>
          <p:cNvSpPr/>
          <p:nvPr/>
        </p:nvSpPr>
        <p:spPr>
          <a:xfrm>
            <a:off x="2816343" y="3590429"/>
            <a:ext cx="6762179" cy="457082"/>
          </a:xfrm>
          <a:prstGeom prst="chevron">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457063">
              <a:lnSpc>
                <a:spcPct val="90000"/>
              </a:lnSpc>
            </a:pPr>
            <a:r>
              <a:rPr lang="en-US" sz="1400" b="1" dirty="0">
                <a:solidFill>
                  <a:srgbClr val="FFFFFF"/>
                </a:solidFill>
              </a:rPr>
              <a:t>Content and applications</a:t>
            </a:r>
          </a:p>
        </p:txBody>
      </p:sp>
      <p:sp>
        <p:nvSpPr>
          <p:cNvPr id="95" name="Rectangle 94"/>
          <p:cNvSpPr/>
          <p:nvPr/>
        </p:nvSpPr>
        <p:spPr>
          <a:xfrm>
            <a:off x="609442" y="4091924"/>
            <a:ext cx="2142333" cy="1706825"/>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457063">
              <a:lnSpc>
                <a:spcPct val="90000"/>
              </a:lnSpc>
            </a:pPr>
            <a:r>
              <a:rPr lang="en-US" sz="1400" dirty="0">
                <a:solidFill>
                  <a:srgbClr val="4D4E53"/>
                </a:solidFill>
              </a:rPr>
              <a:t>Connect me</a:t>
            </a:r>
          </a:p>
        </p:txBody>
      </p:sp>
      <p:sp>
        <p:nvSpPr>
          <p:cNvPr id="104" name="Rectangle 103"/>
          <p:cNvSpPr/>
          <p:nvPr/>
        </p:nvSpPr>
        <p:spPr>
          <a:xfrm>
            <a:off x="5023246" y="4091924"/>
            <a:ext cx="2142333" cy="1706825"/>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457063">
              <a:lnSpc>
                <a:spcPct val="90000"/>
              </a:lnSpc>
            </a:pPr>
            <a:r>
              <a:rPr lang="en-US" sz="1400" dirty="0">
                <a:solidFill>
                  <a:srgbClr val="4D4E53"/>
                </a:solidFill>
              </a:rPr>
              <a:t>Save me time and money</a:t>
            </a:r>
          </a:p>
          <a:p>
            <a:pPr defTabSz="457063">
              <a:lnSpc>
                <a:spcPct val="90000"/>
              </a:lnSpc>
            </a:pPr>
            <a:endParaRPr lang="en-US" sz="1400" dirty="0">
              <a:solidFill>
                <a:srgbClr val="4D4E53"/>
              </a:solidFill>
            </a:endParaRPr>
          </a:p>
          <a:p>
            <a:pPr defTabSz="457063">
              <a:lnSpc>
                <a:spcPct val="90000"/>
              </a:lnSpc>
            </a:pPr>
            <a:r>
              <a:rPr lang="en-US" sz="1400" dirty="0">
                <a:solidFill>
                  <a:srgbClr val="4D4E53"/>
                </a:solidFill>
              </a:rPr>
              <a:t>Simplify my life</a:t>
            </a:r>
          </a:p>
        </p:txBody>
      </p:sp>
      <p:sp>
        <p:nvSpPr>
          <p:cNvPr id="108" name="Rectangle 107"/>
          <p:cNvSpPr/>
          <p:nvPr/>
        </p:nvSpPr>
        <p:spPr>
          <a:xfrm>
            <a:off x="9437052" y="4091924"/>
            <a:ext cx="2142333" cy="1706825"/>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457063">
              <a:lnSpc>
                <a:spcPct val="90000"/>
              </a:lnSpc>
            </a:pPr>
            <a:r>
              <a:rPr lang="en-US" sz="1400" dirty="0">
                <a:solidFill>
                  <a:srgbClr val="4D4E53"/>
                </a:solidFill>
              </a:rPr>
              <a:t>Enablers</a:t>
            </a:r>
          </a:p>
        </p:txBody>
      </p:sp>
      <p:sp>
        <p:nvSpPr>
          <p:cNvPr id="103" name="Rectangle 102"/>
          <p:cNvSpPr/>
          <p:nvPr/>
        </p:nvSpPr>
        <p:spPr>
          <a:xfrm>
            <a:off x="2816345" y="4091923"/>
            <a:ext cx="2142333" cy="814942"/>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457063">
              <a:lnSpc>
                <a:spcPct val="90000"/>
              </a:lnSpc>
            </a:pPr>
            <a:r>
              <a:rPr lang="en-US" sz="1400" dirty="0">
                <a:solidFill>
                  <a:srgbClr val="4D4E53"/>
                </a:solidFill>
              </a:rPr>
              <a:t>Ensure access to products and services I want</a:t>
            </a:r>
          </a:p>
          <a:p>
            <a:pPr defTabSz="457063">
              <a:lnSpc>
                <a:spcPct val="90000"/>
              </a:lnSpc>
            </a:pPr>
            <a:endParaRPr lang="en-US" sz="1400" dirty="0">
              <a:solidFill>
                <a:srgbClr val="4D4E53"/>
              </a:solidFill>
            </a:endParaRPr>
          </a:p>
          <a:p>
            <a:pPr defTabSz="457063">
              <a:lnSpc>
                <a:spcPct val="90000"/>
              </a:lnSpc>
            </a:pPr>
            <a:r>
              <a:rPr lang="en-US" sz="1400" dirty="0">
                <a:solidFill>
                  <a:srgbClr val="4D4E53"/>
                </a:solidFill>
              </a:rPr>
              <a:t>Offer me</a:t>
            </a:r>
          </a:p>
        </p:txBody>
      </p:sp>
      <p:sp>
        <p:nvSpPr>
          <p:cNvPr id="79" name="Rectangle 78"/>
          <p:cNvSpPr/>
          <p:nvPr/>
        </p:nvSpPr>
        <p:spPr>
          <a:xfrm>
            <a:off x="2816345" y="4960937"/>
            <a:ext cx="2142333" cy="837811"/>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457063">
              <a:lnSpc>
                <a:spcPct val="90000"/>
              </a:lnSpc>
            </a:pPr>
            <a:r>
              <a:rPr lang="en-US" sz="1400" dirty="0">
                <a:solidFill>
                  <a:srgbClr val="4D4E53"/>
                </a:solidFill>
              </a:rPr>
              <a:t>Inform me</a:t>
            </a:r>
          </a:p>
        </p:txBody>
      </p:sp>
      <p:sp>
        <p:nvSpPr>
          <p:cNvPr id="85" name="Rectangle 84"/>
          <p:cNvSpPr/>
          <p:nvPr/>
        </p:nvSpPr>
        <p:spPr>
          <a:xfrm>
            <a:off x="7230149" y="4091924"/>
            <a:ext cx="2142333" cy="756754"/>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457063">
              <a:lnSpc>
                <a:spcPct val="90000"/>
              </a:lnSpc>
            </a:pPr>
            <a:r>
              <a:rPr lang="en-US" sz="1400" dirty="0">
                <a:solidFill>
                  <a:srgbClr val="4D4E53"/>
                </a:solidFill>
              </a:rPr>
              <a:t>Entertain me</a:t>
            </a:r>
          </a:p>
        </p:txBody>
      </p:sp>
      <p:sp>
        <p:nvSpPr>
          <p:cNvPr id="86" name="Rectangle 85"/>
          <p:cNvSpPr/>
          <p:nvPr/>
        </p:nvSpPr>
        <p:spPr>
          <a:xfrm>
            <a:off x="7230149" y="4906865"/>
            <a:ext cx="2142333" cy="891884"/>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457063">
              <a:lnSpc>
                <a:spcPct val="90000"/>
              </a:lnSpc>
            </a:pPr>
            <a:r>
              <a:rPr lang="en-US" sz="1400" dirty="0">
                <a:solidFill>
                  <a:srgbClr val="4D4E53"/>
                </a:solidFill>
              </a:rPr>
              <a:t>Make me feel liked</a:t>
            </a:r>
          </a:p>
          <a:p>
            <a:pPr defTabSz="457063">
              <a:lnSpc>
                <a:spcPct val="90000"/>
              </a:lnSpc>
            </a:pPr>
            <a:r>
              <a:rPr lang="en-US" sz="1400" dirty="0">
                <a:solidFill>
                  <a:srgbClr val="4D4E53"/>
                </a:solidFill>
              </a:rPr>
              <a:t>Let me share</a:t>
            </a:r>
          </a:p>
          <a:p>
            <a:pPr defTabSz="457063">
              <a:lnSpc>
                <a:spcPct val="90000"/>
              </a:lnSpc>
            </a:pPr>
            <a:r>
              <a:rPr lang="en-US" sz="1400" dirty="0">
                <a:solidFill>
                  <a:srgbClr val="4D4E53"/>
                </a:solidFill>
              </a:rPr>
              <a:t>Update me</a:t>
            </a:r>
          </a:p>
          <a:p>
            <a:pPr defTabSz="457063">
              <a:lnSpc>
                <a:spcPct val="90000"/>
              </a:lnSpc>
            </a:pPr>
            <a:r>
              <a:rPr lang="en-US" sz="1400" dirty="0">
                <a:solidFill>
                  <a:srgbClr val="4D4E53"/>
                </a:solidFill>
              </a:rPr>
              <a:t>Communicate with others</a:t>
            </a:r>
          </a:p>
        </p:txBody>
      </p:sp>
      <p:sp>
        <p:nvSpPr>
          <p:cNvPr id="5" name="Rectangle 4"/>
          <p:cNvSpPr/>
          <p:nvPr/>
        </p:nvSpPr>
        <p:spPr>
          <a:xfrm>
            <a:off x="611030" y="3236738"/>
            <a:ext cx="10966768" cy="348252"/>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457063"/>
            <a:r>
              <a:rPr lang="en-US" sz="1400" b="1" spc="50" dirty="0">
                <a:solidFill>
                  <a:srgbClr val="4D4E53"/>
                </a:solidFill>
              </a:rPr>
              <a:t>WOW MOMENTS ACROSS DIVERSE CONSUMER JOBS TO BE DONE</a:t>
            </a:r>
          </a:p>
        </p:txBody>
      </p:sp>
      <p:pic>
        <p:nvPicPr>
          <p:cNvPr id="89" name="Picture 9" descr="http://www.dmconfidential.com/wp-content/uploads/Waze-logo.jpg"/>
          <p:cNvPicPr>
            <a:picLocks noChangeAspect="1" noChangeArrowheads="1"/>
          </p:cNvPicPr>
          <p:nvPr/>
        </p:nvPicPr>
        <p:blipFill rotWithShape="1">
          <a:blip r:embed="rId10" cstate="email">
            <a:clrChange>
              <a:clrFrom>
                <a:srgbClr val="FFFFFF"/>
              </a:clrFrom>
              <a:clrTo>
                <a:srgbClr val="FFFFFF">
                  <a:alpha val="0"/>
                </a:srgbClr>
              </a:clrTo>
            </a:clrChange>
            <a:duotone>
              <a:prstClr val="black"/>
              <a:schemeClr val="accent3">
                <a:lumMod val="20000"/>
                <a:lumOff val="80000"/>
                <a:tint val="45000"/>
                <a:satMod val="400000"/>
              </a:schemeClr>
            </a:duotone>
            <a:extLst>
              <a:ext uri="{28A0092B-C50C-407E-A947-70E740481C1C}">
                <a14:useLocalDpi xmlns:a14="http://schemas.microsoft.com/office/drawing/2010/main"/>
              </a:ext>
            </a:extLst>
          </a:blip>
          <a:srcRect/>
          <a:stretch/>
        </p:blipFill>
        <p:spPr bwMode="auto">
          <a:xfrm>
            <a:off x="6804556" y="5269818"/>
            <a:ext cx="257210" cy="28718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7" descr="https://pr.netflix.com/customcontentgroup/667/Netflix_Web_Logo.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668773" y="4511420"/>
            <a:ext cx="515193" cy="2575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32516" y="5311703"/>
            <a:ext cx="626900" cy="197968"/>
          </a:xfrm>
          <a:prstGeom prst="rect">
            <a:avLst/>
          </a:prstGeom>
        </p:spPr>
      </p:pic>
      <p:pic>
        <p:nvPicPr>
          <p:cNvPr id="10" name="Picture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36238" y="5416182"/>
            <a:ext cx="510407" cy="180144"/>
          </a:xfrm>
          <a:prstGeom prst="rect">
            <a:avLst/>
          </a:prstGeom>
        </p:spPr>
      </p:pic>
      <p:pic>
        <p:nvPicPr>
          <p:cNvPr id="11" name="Picture 1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020280" y="4613053"/>
            <a:ext cx="881050" cy="177532"/>
          </a:xfrm>
          <a:prstGeom prst="rect">
            <a:avLst/>
          </a:prstGeom>
        </p:spPr>
      </p:pic>
      <p:pic>
        <p:nvPicPr>
          <p:cNvPr id="13" name="Picture 12"/>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754010" y="4997025"/>
            <a:ext cx="549776" cy="125663"/>
          </a:xfrm>
          <a:prstGeom prst="rect">
            <a:avLst/>
          </a:prstGeom>
        </p:spPr>
      </p:pic>
      <p:pic>
        <p:nvPicPr>
          <p:cNvPr id="16" name="Picture 1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784347" y="5163908"/>
            <a:ext cx="449367" cy="202215"/>
          </a:xfrm>
          <a:prstGeom prst="rect">
            <a:avLst/>
          </a:prstGeom>
        </p:spPr>
      </p:pic>
      <p:pic>
        <p:nvPicPr>
          <p:cNvPr id="6146" name="Picture 2" descr="http://images.clipartpanda.com/smiley-face-clip-art-niXoRMbiB.png"/>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l="15797" t="3931" r="16163" b="2221"/>
          <a:stretch/>
        </p:blipFill>
        <p:spPr bwMode="auto">
          <a:xfrm>
            <a:off x="10442937" y="2005131"/>
            <a:ext cx="756026" cy="756026"/>
          </a:xfrm>
          <a:prstGeom prst="ellipse">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779556" y="4650481"/>
            <a:ext cx="1457323" cy="818751"/>
          </a:xfrm>
          <a:prstGeom prst="rect">
            <a:avLst/>
          </a:prstGeom>
        </p:spPr>
      </p:pic>
      <p:pic>
        <p:nvPicPr>
          <p:cNvPr id="4" name="Picture 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242363" y="4379136"/>
            <a:ext cx="851015" cy="1213203"/>
          </a:xfrm>
          <a:prstGeom prst="rect">
            <a:avLst/>
          </a:prstGeom>
        </p:spPr>
      </p:pic>
      <p:cxnSp>
        <p:nvCxnSpPr>
          <p:cNvPr id="21" name="Straight Connector 20"/>
          <p:cNvCxnSpPr/>
          <p:nvPr/>
        </p:nvCxnSpPr>
        <p:spPr>
          <a:xfrm>
            <a:off x="584331" y="1022977"/>
            <a:ext cx="1089636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35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67" grpId="0" animBg="1"/>
      <p:bldP spid="68" grpId="0" animBg="1"/>
      <p:bldP spid="69" grpId="0" animBg="1"/>
      <p:bldP spid="95" grpId="0" animBg="1"/>
      <p:bldP spid="104" grpId="0" animBg="1"/>
      <p:bldP spid="108" grpId="0" animBg="1"/>
      <p:bldP spid="103" grpId="0" animBg="1"/>
      <p:bldP spid="79" grpId="0" animBg="1"/>
      <p:bldP spid="85" grpId="0" animBg="1"/>
      <p:bldP spid="86"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Box 124"/>
          <p:cNvSpPr txBox="1"/>
          <p:nvPr/>
        </p:nvSpPr>
        <p:spPr>
          <a:xfrm rot="16200000">
            <a:off x="199841" y="3812721"/>
            <a:ext cx="1105908" cy="338466"/>
          </a:xfrm>
          <a:prstGeom prst="rect">
            <a:avLst/>
          </a:prstGeom>
          <a:noFill/>
        </p:spPr>
        <p:txBody>
          <a:bodyPr wrap="square" rtlCol="0">
            <a:spAutoFit/>
          </a:bodyPr>
          <a:lstStyle/>
          <a:p>
            <a:pPr defTabSz="457063"/>
            <a:r>
              <a:rPr lang="en-US" sz="1600" dirty="0">
                <a:solidFill>
                  <a:srgbClr val="C9C9C9"/>
                </a:solidFill>
                <a:latin typeface="Arial Black" panose="020B0A04020102020204" pitchFamily="34" charset="0"/>
              </a:rPr>
              <a:t>#GenC</a:t>
            </a:r>
          </a:p>
        </p:txBody>
      </p:sp>
      <p:sp>
        <p:nvSpPr>
          <p:cNvPr id="61" name="Rectangle 60"/>
          <p:cNvSpPr/>
          <p:nvPr/>
        </p:nvSpPr>
        <p:spPr>
          <a:xfrm>
            <a:off x="4753487" y="5784770"/>
            <a:ext cx="2681851" cy="584623"/>
          </a:xfrm>
          <a:prstGeom prst="rect">
            <a:avLst/>
          </a:prstGeom>
        </p:spPr>
        <p:txBody>
          <a:bodyPr wrap="square">
            <a:spAutoFit/>
          </a:bodyPr>
          <a:lstStyle/>
          <a:p>
            <a:pPr algn="ctr" defTabSz="457063"/>
            <a:r>
              <a:rPr lang="en-US" sz="1600" b="1" spc="50" dirty="0">
                <a:solidFill>
                  <a:srgbClr val="4D4E53"/>
                </a:solidFill>
                <a:cs typeface="Arial" pitchFamily="34" charset="0"/>
              </a:rPr>
              <a:t>DIGITAL ORGANIZATION</a:t>
            </a:r>
          </a:p>
        </p:txBody>
      </p:sp>
      <p:cxnSp>
        <p:nvCxnSpPr>
          <p:cNvPr id="4" name="Straight Arrow Connector 3"/>
          <p:cNvCxnSpPr/>
          <p:nvPr/>
        </p:nvCxnSpPr>
        <p:spPr>
          <a:xfrm>
            <a:off x="1328939" y="5732615"/>
            <a:ext cx="10248859" cy="0"/>
          </a:xfrm>
          <a:prstGeom prst="straightConnector1">
            <a:avLst/>
          </a:prstGeom>
          <a:ln w="254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322044" y="1268976"/>
            <a:ext cx="0" cy="4468284"/>
          </a:xfrm>
          <a:prstGeom prst="straightConnector1">
            <a:avLst/>
          </a:prstGeom>
          <a:ln w="254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9439448" y="5001634"/>
            <a:ext cx="2065649" cy="523084"/>
          </a:xfrm>
          <a:prstGeom prst="rect">
            <a:avLst/>
          </a:prstGeom>
          <a:noFill/>
        </p:spPr>
        <p:txBody>
          <a:bodyPr wrap="square" rtlCol="0">
            <a:spAutoFit/>
          </a:bodyPr>
          <a:lstStyle/>
          <a:p>
            <a:pPr defTabSz="457063"/>
            <a:r>
              <a:rPr lang="en-US" sz="1400" b="1" dirty="0">
                <a:solidFill>
                  <a:schemeClr val="accent4"/>
                </a:solidFill>
              </a:rPr>
              <a:t>#nextgenrelationship</a:t>
            </a:r>
          </a:p>
          <a:p>
            <a:pPr defTabSz="457063"/>
            <a:r>
              <a:rPr lang="en-US" sz="1400" b="1" dirty="0">
                <a:solidFill>
                  <a:srgbClr val="569099"/>
                </a:solidFill>
              </a:rPr>
              <a:t>#E2Eorchestration</a:t>
            </a:r>
          </a:p>
        </p:txBody>
      </p:sp>
      <p:sp>
        <p:nvSpPr>
          <p:cNvPr id="108" name="TextBox 107"/>
          <p:cNvSpPr txBox="1"/>
          <p:nvPr/>
        </p:nvSpPr>
        <p:spPr>
          <a:xfrm>
            <a:off x="6502896" y="5001634"/>
            <a:ext cx="2065649" cy="738472"/>
          </a:xfrm>
          <a:prstGeom prst="rect">
            <a:avLst/>
          </a:prstGeom>
          <a:noFill/>
        </p:spPr>
        <p:txBody>
          <a:bodyPr wrap="square" rtlCol="0">
            <a:spAutoFit/>
          </a:bodyPr>
          <a:lstStyle/>
          <a:p>
            <a:pPr defTabSz="457063"/>
            <a:r>
              <a:rPr lang="en-US" sz="1400" b="1" dirty="0">
                <a:solidFill>
                  <a:schemeClr val="accent4"/>
                </a:solidFill>
              </a:rPr>
              <a:t>#positiveemotions</a:t>
            </a:r>
          </a:p>
          <a:p>
            <a:pPr defTabSz="457063"/>
            <a:r>
              <a:rPr lang="en-US" sz="1400" b="1" dirty="0">
                <a:solidFill>
                  <a:srgbClr val="569099"/>
                </a:solidFill>
              </a:rPr>
              <a:t>#emergingtechnologies</a:t>
            </a:r>
          </a:p>
        </p:txBody>
      </p:sp>
      <p:sp>
        <p:nvSpPr>
          <p:cNvPr id="109" name="TextBox 108"/>
          <p:cNvSpPr txBox="1"/>
          <p:nvPr/>
        </p:nvSpPr>
        <p:spPr>
          <a:xfrm>
            <a:off x="4376492" y="5001634"/>
            <a:ext cx="2065649" cy="738472"/>
          </a:xfrm>
          <a:prstGeom prst="rect">
            <a:avLst/>
          </a:prstGeom>
          <a:noFill/>
        </p:spPr>
        <p:txBody>
          <a:bodyPr wrap="square" rtlCol="0">
            <a:spAutoFit/>
          </a:bodyPr>
          <a:lstStyle/>
          <a:p>
            <a:pPr defTabSz="457063"/>
            <a:r>
              <a:rPr lang="en-US" sz="1400" b="1" dirty="0">
                <a:solidFill>
                  <a:schemeClr val="accent4"/>
                </a:solidFill>
              </a:rPr>
              <a:t>#customerexperience</a:t>
            </a:r>
          </a:p>
          <a:p>
            <a:pPr defTabSz="457063"/>
            <a:r>
              <a:rPr lang="en-US" sz="1400" b="1" dirty="0">
                <a:solidFill>
                  <a:srgbClr val="569099"/>
                </a:solidFill>
              </a:rPr>
              <a:t>#omnichannel </a:t>
            </a:r>
            <a:br>
              <a:rPr lang="en-US" sz="1400" b="1" dirty="0">
                <a:solidFill>
                  <a:srgbClr val="569099"/>
                </a:solidFill>
              </a:rPr>
            </a:br>
            <a:r>
              <a:rPr lang="en-US" sz="1400" b="1" dirty="0">
                <a:solidFill>
                  <a:srgbClr val="569099"/>
                </a:solidFill>
              </a:rPr>
              <a:t>#digitizingfunctions</a:t>
            </a:r>
          </a:p>
        </p:txBody>
      </p:sp>
      <p:sp>
        <p:nvSpPr>
          <p:cNvPr id="110" name="TextBox 109"/>
          <p:cNvSpPr txBox="1"/>
          <p:nvPr/>
        </p:nvSpPr>
        <p:spPr>
          <a:xfrm>
            <a:off x="3033650" y="5001634"/>
            <a:ext cx="2065649" cy="523084"/>
          </a:xfrm>
          <a:prstGeom prst="rect">
            <a:avLst/>
          </a:prstGeom>
          <a:noFill/>
        </p:spPr>
        <p:txBody>
          <a:bodyPr wrap="square" rtlCol="0">
            <a:spAutoFit/>
          </a:bodyPr>
          <a:lstStyle/>
          <a:p>
            <a:pPr defTabSz="457063"/>
            <a:r>
              <a:rPr lang="en-US" sz="1400" b="1" dirty="0">
                <a:solidFill>
                  <a:schemeClr val="accent4"/>
                </a:solidFill>
              </a:rPr>
              <a:t>#moreaccess</a:t>
            </a:r>
          </a:p>
          <a:p>
            <a:pPr defTabSz="457063"/>
            <a:r>
              <a:rPr lang="en-US" sz="1400" b="1" dirty="0">
                <a:solidFill>
                  <a:srgbClr val="569099"/>
                </a:solidFill>
              </a:rPr>
              <a:t>#multichannel</a:t>
            </a:r>
          </a:p>
        </p:txBody>
      </p:sp>
      <p:sp>
        <p:nvSpPr>
          <p:cNvPr id="111" name="TextBox 110"/>
          <p:cNvSpPr txBox="1"/>
          <p:nvPr/>
        </p:nvSpPr>
        <p:spPr>
          <a:xfrm>
            <a:off x="1415111" y="5001634"/>
            <a:ext cx="2065649" cy="523084"/>
          </a:xfrm>
          <a:prstGeom prst="rect">
            <a:avLst/>
          </a:prstGeom>
          <a:noFill/>
        </p:spPr>
        <p:txBody>
          <a:bodyPr wrap="square" rtlCol="0">
            <a:spAutoFit/>
          </a:bodyPr>
          <a:lstStyle/>
          <a:p>
            <a:pPr defTabSz="457063"/>
            <a:r>
              <a:rPr lang="en-US" sz="1400" b="1" dirty="0">
                <a:solidFill>
                  <a:schemeClr val="accent4"/>
                </a:solidFill>
              </a:rPr>
              <a:t>#notonlyfacetoface</a:t>
            </a:r>
          </a:p>
          <a:p>
            <a:pPr defTabSz="457063"/>
            <a:r>
              <a:rPr lang="en-US" sz="1400" b="1" dirty="0">
                <a:solidFill>
                  <a:srgbClr val="569099"/>
                </a:solidFill>
              </a:rPr>
              <a:t>#customeraccess</a:t>
            </a:r>
          </a:p>
        </p:txBody>
      </p:sp>
      <p:sp>
        <p:nvSpPr>
          <p:cNvPr id="3" name="Title 2"/>
          <p:cNvSpPr>
            <a:spLocks noGrp="1"/>
          </p:cNvSpPr>
          <p:nvPr>
            <p:ph type="title"/>
          </p:nvPr>
        </p:nvSpPr>
        <p:spPr/>
        <p:txBody>
          <a:bodyPr/>
          <a:lstStyle/>
          <a:p>
            <a:r>
              <a:rPr lang="en-US" dirty="0" smtClean="0"/>
              <a:t>Service providers have </a:t>
            </a:r>
            <a:r>
              <a:rPr lang="en-US" dirty="0"/>
              <a:t>a </a:t>
            </a:r>
            <a:r>
              <a:rPr lang="en-US" dirty="0" smtClean="0"/>
              <a:t>gap </a:t>
            </a:r>
            <a:r>
              <a:rPr lang="en-US" dirty="0"/>
              <a:t>in </a:t>
            </a:r>
            <a:r>
              <a:rPr lang="en-US" dirty="0" smtClean="0"/>
              <a:t>creating </a:t>
            </a:r>
            <a:r>
              <a:rPr lang="en-US" dirty="0"/>
              <a:t>WOW </a:t>
            </a:r>
            <a:r>
              <a:rPr lang="en-US" dirty="0" smtClean="0"/>
              <a:t>moments</a:t>
            </a:r>
            <a:endParaRPr lang="en-US" dirty="0"/>
          </a:p>
        </p:txBody>
      </p:sp>
      <p:sp>
        <p:nvSpPr>
          <p:cNvPr id="54" name="כותרת 1"/>
          <p:cNvSpPr txBox="1">
            <a:spLocks/>
          </p:cNvSpPr>
          <p:nvPr/>
        </p:nvSpPr>
        <p:spPr>
          <a:xfrm rot="16200000">
            <a:off x="-984232" y="3438332"/>
            <a:ext cx="4246391" cy="484287"/>
          </a:xfrm>
          <a:prstGeom prst="rect">
            <a:avLst/>
          </a:prstGeom>
        </p:spPr>
        <p:txBody>
          <a:bodyPr anchor="ctr"/>
          <a:lstStyle>
            <a:lvl1pPr algn="l" defTabSz="457208" rtl="0" eaLnBrk="1" latinLnBrk="0" hangingPunct="1">
              <a:lnSpc>
                <a:spcPct val="90000"/>
              </a:lnSpc>
              <a:spcBef>
                <a:spcPct val="0"/>
              </a:spcBef>
              <a:buNone/>
              <a:defRPr lang="en-US" sz="2800" b="1" kern="1200" dirty="0">
                <a:solidFill>
                  <a:schemeClr val="tx2"/>
                </a:solidFill>
                <a:latin typeface="Arial" pitchFamily="34" charset="0"/>
                <a:ea typeface="+mn-ea"/>
                <a:cs typeface="Arial" pitchFamily="34" charset="0"/>
              </a:defRPr>
            </a:lvl1pPr>
          </a:lstStyle>
          <a:p>
            <a:r>
              <a:rPr sz="1600" spc="50" dirty="0">
                <a:solidFill>
                  <a:srgbClr val="4D4E53"/>
                </a:solidFill>
                <a:latin typeface="+mn-lt"/>
              </a:rPr>
              <a:t>CONSUMER AND ENTERPRISE BEHAVIORS</a:t>
            </a:r>
          </a:p>
        </p:txBody>
      </p:sp>
      <p:grpSp>
        <p:nvGrpSpPr>
          <p:cNvPr id="5" name="Group 4"/>
          <p:cNvGrpSpPr/>
          <p:nvPr/>
        </p:nvGrpSpPr>
        <p:grpSpPr>
          <a:xfrm>
            <a:off x="614694" y="4633644"/>
            <a:ext cx="327017" cy="1099013"/>
            <a:chOff x="1338982" y="499810"/>
            <a:chExt cx="327102" cy="1099299"/>
          </a:xfrm>
        </p:grpSpPr>
        <p:pic>
          <p:nvPicPr>
            <p:cNvPr id="66" name="Picture 90"/>
            <p:cNvPicPr>
              <a:picLocks noChangeAspect="1" noChangeArrowheads="1"/>
            </p:cNvPicPr>
            <p:nvPr/>
          </p:nvPicPr>
          <p:blipFill rotWithShape="1">
            <a:blip r:embed="rId3" cstate="email">
              <a:lum bright="-22000"/>
              <a:extLst>
                <a:ext uri="{28A0092B-C50C-407E-A947-70E740481C1C}">
                  <a14:useLocalDpi xmlns:a14="http://schemas.microsoft.com/office/drawing/2010/main"/>
                </a:ext>
              </a:extLst>
            </a:blip>
            <a:srcRect r="40880"/>
            <a:stretch/>
          </p:blipFill>
          <p:spPr bwMode="auto">
            <a:xfrm rot="16200000">
              <a:off x="1391672" y="1324698"/>
              <a:ext cx="221721" cy="3271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Freeform 20"/>
            <p:cNvSpPr>
              <a:spLocks/>
            </p:cNvSpPr>
            <p:nvPr/>
          </p:nvSpPr>
          <p:spPr bwMode="auto">
            <a:xfrm rot="16200000">
              <a:off x="1308315" y="543253"/>
              <a:ext cx="353586" cy="266700"/>
            </a:xfrm>
            <a:custGeom>
              <a:avLst/>
              <a:gdLst>
                <a:gd name="T0" fmla="*/ 167 w 346"/>
                <a:gd name="T1" fmla="*/ 92 h 261"/>
                <a:gd name="T2" fmla="*/ 207 w 346"/>
                <a:gd name="T3" fmla="*/ 18 h 261"/>
                <a:gd name="T4" fmla="*/ 218 w 346"/>
                <a:gd name="T5" fmla="*/ 16 h 261"/>
                <a:gd name="T6" fmla="*/ 229 w 346"/>
                <a:gd name="T7" fmla="*/ 8 h 261"/>
                <a:gd name="T8" fmla="*/ 233 w 346"/>
                <a:gd name="T9" fmla="*/ 15 h 261"/>
                <a:gd name="T10" fmla="*/ 230 w 346"/>
                <a:gd name="T11" fmla="*/ 27 h 261"/>
                <a:gd name="T12" fmla="*/ 303 w 346"/>
                <a:gd name="T13" fmla="*/ 88 h 261"/>
                <a:gd name="T14" fmla="*/ 308 w 346"/>
                <a:gd name="T15" fmla="*/ 94 h 261"/>
                <a:gd name="T16" fmla="*/ 345 w 346"/>
                <a:gd name="T17" fmla="*/ 93 h 261"/>
                <a:gd name="T18" fmla="*/ 314 w 346"/>
                <a:gd name="T19" fmla="*/ 111 h 261"/>
                <a:gd name="T20" fmla="*/ 314 w 346"/>
                <a:gd name="T21" fmla="*/ 114 h 261"/>
                <a:gd name="T22" fmla="*/ 346 w 346"/>
                <a:gd name="T23" fmla="*/ 116 h 261"/>
                <a:gd name="T24" fmla="*/ 306 w 346"/>
                <a:gd name="T25" fmla="*/ 131 h 261"/>
                <a:gd name="T26" fmla="*/ 238 w 346"/>
                <a:gd name="T27" fmla="*/ 219 h 261"/>
                <a:gd name="T28" fmla="*/ 0 w 346"/>
                <a:gd name="T29" fmla="*/ 178 h 261"/>
                <a:gd name="T30" fmla="*/ 128 w 346"/>
                <a:gd name="T31" fmla="*/ 173 h 261"/>
                <a:gd name="T32" fmla="*/ 116 w 346"/>
                <a:gd name="T33" fmla="*/ 143 h 261"/>
                <a:gd name="T34" fmla="*/ 77 w 346"/>
                <a:gd name="T35" fmla="*/ 126 h 261"/>
                <a:gd name="T36" fmla="*/ 79 w 346"/>
                <a:gd name="T37" fmla="*/ 118 h 261"/>
                <a:gd name="T38" fmla="*/ 97 w 346"/>
                <a:gd name="T39" fmla="*/ 112 h 261"/>
                <a:gd name="T40" fmla="*/ 61 w 346"/>
                <a:gd name="T41" fmla="*/ 82 h 261"/>
                <a:gd name="T42" fmla="*/ 64 w 346"/>
                <a:gd name="T43" fmla="*/ 76 h 261"/>
                <a:gd name="T44" fmla="*/ 80 w 346"/>
                <a:gd name="T45" fmla="*/ 74 h 261"/>
                <a:gd name="T46" fmla="*/ 52 w 346"/>
                <a:gd name="T47" fmla="*/ 40 h 261"/>
                <a:gd name="T48" fmla="*/ 61 w 346"/>
                <a:gd name="T49" fmla="*/ 34 h 261"/>
                <a:gd name="T50" fmla="*/ 167 w 346"/>
                <a:gd name="T51" fmla="*/ 9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6" h="261">
                  <a:moveTo>
                    <a:pt x="167" y="92"/>
                  </a:moveTo>
                  <a:cubicBezTo>
                    <a:pt x="178" y="57"/>
                    <a:pt x="192" y="35"/>
                    <a:pt x="207" y="18"/>
                  </a:cubicBezTo>
                  <a:cubicBezTo>
                    <a:pt x="219" y="6"/>
                    <a:pt x="225" y="2"/>
                    <a:pt x="218" y="16"/>
                  </a:cubicBezTo>
                  <a:cubicBezTo>
                    <a:pt x="221" y="13"/>
                    <a:pt x="225" y="10"/>
                    <a:pt x="229" y="8"/>
                  </a:cubicBezTo>
                  <a:cubicBezTo>
                    <a:pt x="248" y="0"/>
                    <a:pt x="246" y="7"/>
                    <a:pt x="233" y="15"/>
                  </a:cubicBezTo>
                  <a:cubicBezTo>
                    <a:pt x="269" y="2"/>
                    <a:pt x="268" y="18"/>
                    <a:pt x="230" y="27"/>
                  </a:cubicBezTo>
                  <a:cubicBezTo>
                    <a:pt x="261" y="27"/>
                    <a:pt x="293" y="47"/>
                    <a:pt x="303" y="88"/>
                  </a:cubicBezTo>
                  <a:cubicBezTo>
                    <a:pt x="304" y="94"/>
                    <a:pt x="303" y="93"/>
                    <a:pt x="308" y="94"/>
                  </a:cubicBezTo>
                  <a:cubicBezTo>
                    <a:pt x="321" y="97"/>
                    <a:pt x="333" y="97"/>
                    <a:pt x="345" y="93"/>
                  </a:cubicBezTo>
                  <a:cubicBezTo>
                    <a:pt x="344" y="101"/>
                    <a:pt x="332" y="107"/>
                    <a:pt x="314" y="111"/>
                  </a:cubicBezTo>
                  <a:cubicBezTo>
                    <a:pt x="308" y="112"/>
                    <a:pt x="307" y="112"/>
                    <a:pt x="314" y="114"/>
                  </a:cubicBezTo>
                  <a:cubicBezTo>
                    <a:pt x="324" y="116"/>
                    <a:pt x="335" y="116"/>
                    <a:pt x="346" y="116"/>
                  </a:cubicBezTo>
                  <a:cubicBezTo>
                    <a:pt x="337" y="126"/>
                    <a:pt x="323" y="131"/>
                    <a:pt x="306" y="131"/>
                  </a:cubicBezTo>
                  <a:cubicBezTo>
                    <a:pt x="295" y="172"/>
                    <a:pt x="269" y="200"/>
                    <a:pt x="238" y="219"/>
                  </a:cubicBezTo>
                  <a:cubicBezTo>
                    <a:pt x="163" y="261"/>
                    <a:pt x="54" y="255"/>
                    <a:pt x="0" y="178"/>
                  </a:cubicBezTo>
                  <a:cubicBezTo>
                    <a:pt x="35" y="206"/>
                    <a:pt x="88" y="212"/>
                    <a:pt x="128" y="173"/>
                  </a:cubicBezTo>
                  <a:cubicBezTo>
                    <a:pt x="102" y="173"/>
                    <a:pt x="95" y="154"/>
                    <a:pt x="116" y="143"/>
                  </a:cubicBezTo>
                  <a:cubicBezTo>
                    <a:pt x="96" y="143"/>
                    <a:pt x="84" y="137"/>
                    <a:pt x="77" y="126"/>
                  </a:cubicBezTo>
                  <a:cubicBezTo>
                    <a:pt x="74" y="121"/>
                    <a:pt x="74" y="121"/>
                    <a:pt x="79" y="118"/>
                  </a:cubicBezTo>
                  <a:cubicBezTo>
                    <a:pt x="83" y="114"/>
                    <a:pt x="90" y="113"/>
                    <a:pt x="97" y="112"/>
                  </a:cubicBezTo>
                  <a:cubicBezTo>
                    <a:pt x="77" y="106"/>
                    <a:pt x="65" y="96"/>
                    <a:pt x="61" y="82"/>
                  </a:cubicBezTo>
                  <a:cubicBezTo>
                    <a:pt x="59" y="77"/>
                    <a:pt x="59" y="78"/>
                    <a:pt x="64" y="76"/>
                  </a:cubicBezTo>
                  <a:cubicBezTo>
                    <a:pt x="68" y="75"/>
                    <a:pt x="74" y="75"/>
                    <a:pt x="80" y="74"/>
                  </a:cubicBezTo>
                  <a:cubicBezTo>
                    <a:pt x="64" y="65"/>
                    <a:pt x="54" y="53"/>
                    <a:pt x="52" y="40"/>
                  </a:cubicBezTo>
                  <a:cubicBezTo>
                    <a:pt x="50" y="28"/>
                    <a:pt x="52" y="31"/>
                    <a:pt x="61" y="34"/>
                  </a:cubicBezTo>
                  <a:cubicBezTo>
                    <a:pt x="102" y="50"/>
                    <a:pt x="143" y="67"/>
                    <a:pt x="167" y="92"/>
                  </a:cubicBezTo>
                  <a:close/>
                </a:path>
              </a:pathLst>
            </a:custGeom>
            <a:solidFill>
              <a:srgbClr val="C9C9C9"/>
            </a:solidFill>
            <a:ln>
              <a:noFill/>
            </a:ln>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endParaRPr>
            </a:p>
          </p:txBody>
        </p:sp>
        <p:sp>
          <p:nvSpPr>
            <p:cNvPr id="68" name="Freeform 43"/>
            <p:cNvSpPr>
              <a:spLocks noEditPoints="1"/>
            </p:cNvSpPr>
            <p:nvPr/>
          </p:nvSpPr>
          <p:spPr bwMode="auto">
            <a:xfrm rot="16200000">
              <a:off x="1343408" y="964128"/>
              <a:ext cx="283398" cy="283398"/>
            </a:xfrm>
            <a:custGeom>
              <a:avLst/>
              <a:gdLst>
                <a:gd name="T0" fmla="*/ 173 w 183"/>
                <a:gd name="T1" fmla="*/ 0 h 183"/>
                <a:gd name="T2" fmla="*/ 11 w 183"/>
                <a:gd name="T3" fmla="*/ 0 h 183"/>
                <a:gd name="T4" fmla="*/ 0 w 183"/>
                <a:gd name="T5" fmla="*/ 10 h 183"/>
                <a:gd name="T6" fmla="*/ 0 w 183"/>
                <a:gd name="T7" fmla="*/ 173 h 183"/>
                <a:gd name="T8" fmla="*/ 11 w 183"/>
                <a:gd name="T9" fmla="*/ 183 h 183"/>
                <a:gd name="T10" fmla="*/ 173 w 183"/>
                <a:gd name="T11" fmla="*/ 183 h 183"/>
                <a:gd name="T12" fmla="*/ 183 w 183"/>
                <a:gd name="T13" fmla="*/ 173 h 183"/>
                <a:gd name="T14" fmla="*/ 183 w 183"/>
                <a:gd name="T15" fmla="*/ 10 h 183"/>
                <a:gd name="T16" fmla="*/ 173 w 183"/>
                <a:gd name="T17" fmla="*/ 0 h 183"/>
                <a:gd name="T18" fmla="*/ 156 w 183"/>
                <a:gd name="T19" fmla="*/ 103 h 183"/>
                <a:gd name="T20" fmla="*/ 131 w 183"/>
                <a:gd name="T21" fmla="*/ 103 h 183"/>
                <a:gd name="T22" fmla="*/ 131 w 183"/>
                <a:gd name="T23" fmla="*/ 170 h 183"/>
                <a:gd name="T24" fmla="*/ 105 w 183"/>
                <a:gd name="T25" fmla="*/ 170 h 183"/>
                <a:gd name="T26" fmla="*/ 105 w 183"/>
                <a:gd name="T27" fmla="*/ 103 h 183"/>
                <a:gd name="T28" fmla="*/ 87 w 183"/>
                <a:gd name="T29" fmla="*/ 103 h 183"/>
                <a:gd name="T30" fmla="*/ 87 w 183"/>
                <a:gd name="T31" fmla="*/ 78 h 183"/>
                <a:gd name="T32" fmla="*/ 105 w 183"/>
                <a:gd name="T33" fmla="*/ 78 h 183"/>
                <a:gd name="T34" fmla="*/ 105 w 183"/>
                <a:gd name="T35" fmla="*/ 58 h 183"/>
                <a:gd name="T36" fmla="*/ 140 w 183"/>
                <a:gd name="T37" fmla="*/ 26 h 183"/>
                <a:gd name="T38" fmla="*/ 157 w 183"/>
                <a:gd name="T39" fmla="*/ 27 h 183"/>
                <a:gd name="T40" fmla="*/ 156 w 183"/>
                <a:gd name="T41" fmla="*/ 50 h 183"/>
                <a:gd name="T42" fmla="*/ 141 w 183"/>
                <a:gd name="T43" fmla="*/ 50 h 183"/>
                <a:gd name="T44" fmla="*/ 131 w 183"/>
                <a:gd name="T45" fmla="*/ 61 h 183"/>
                <a:gd name="T46" fmla="*/ 131 w 183"/>
                <a:gd name="T47" fmla="*/ 78 h 183"/>
                <a:gd name="T48" fmla="*/ 157 w 183"/>
                <a:gd name="T49" fmla="*/ 78 h 183"/>
                <a:gd name="T50" fmla="*/ 156 w 183"/>
                <a:gd name="T51"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183">
                  <a:moveTo>
                    <a:pt x="173" y="0"/>
                  </a:moveTo>
                  <a:cubicBezTo>
                    <a:pt x="11" y="0"/>
                    <a:pt x="11" y="0"/>
                    <a:pt x="11" y="0"/>
                  </a:cubicBezTo>
                  <a:cubicBezTo>
                    <a:pt x="5" y="0"/>
                    <a:pt x="0" y="4"/>
                    <a:pt x="0" y="10"/>
                  </a:cubicBezTo>
                  <a:cubicBezTo>
                    <a:pt x="0" y="173"/>
                    <a:pt x="0" y="173"/>
                    <a:pt x="0" y="173"/>
                  </a:cubicBezTo>
                  <a:cubicBezTo>
                    <a:pt x="0" y="178"/>
                    <a:pt x="5" y="183"/>
                    <a:pt x="11" y="183"/>
                  </a:cubicBezTo>
                  <a:cubicBezTo>
                    <a:pt x="173" y="183"/>
                    <a:pt x="173" y="183"/>
                    <a:pt x="173" y="183"/>
                  </a:cubicBezTo>
                  <a:cubicBezTo>
                    <a:pt x="179" y="183"/>
                    <a:pt x="183" y="178"/>
                    <a:pt x="183" y="173"/>
                  </a:cubicBezTo>
                  <a:cubicBezTo>
                    <a:pt x="183" y="10"/>
                    <a:pt x="183" y="10"/>
                    <a:pt x="183" y="10"/>
                  </a:cubicBezTo>
                  <a:cubicBezTo>
                    <a:pt x="183" y="4"/>
                    <a:pt x="179" y="0"/>
                    <a:pt x="173" y="0"/>
                  </a:cubicBezTo>
                  <a:close/>
                  <a:moveTo>
                    <a:pt x="156" y="103"/>
                  </a:moveTo>
                  <a:cubicBezTo>
                    <a:pt x="131" y="103"/>
                    <a:pt x="131" y="103"/>
                    <a:pt x="131" y="103"/>
                  </a:cubicBezTo>
                  <a:cubicBezTo>
                    <a:pt x="131" y="170"/>
                    <a:pt x="131" y="170"/>
                    <a:pt x="131" y="170"/>
                  </a:cubicBezTo>
                  <a:cubicBezTo>
                    <a:pt x="105" y="170"/>
                    <a:pt x="105" y="170"/>
                    <a:pt x="105" y="170"/>
                  </a:cubicBezTo>
                  <a:cubicBezTo>
                    <a:pt x="105" y="103"/>
                    <a:pt x="105" y="103"/>
                    <a:pt x="105" y="103"/>
                  </a:cubicBezTo>
                  <a:cubicBezTo>
                    <a:pt x="87" y="103"/>
                    <a:pt x="87" y="103"/>
                    <a:pt x="87" y="103"/>
                  </a:cubicBezTo>
                  <a:cubicBezTo>
                    <a:pt x="87" y="78"/>
                    <a:pt x="87" y="78"/>
                    <a:pt x="87" y="78"/>
                  </a:cubicBezTo>
                  <a:cubicBezTo>
                    <a:pt x="105" y="78"/>
                    <a:pt x="105" y="78"/>
                    <a:pt x="105" y="78"/>
                  </a:cubicBezTo>
                  <a:cubicBezTo>
                    <a:pt x="105" y="58"/>
                    <a:pt x="105" y="58"/>
                    <a:pt x="105" y="58"/>
                  </a:cubicBezTo>
                  <a:cubicBezTo>
                    <a:pt x="105" y="41"/>
                    <a:pt x="115" y="26"/>
                    <a:pt x="140" y="26"/>
                  </a:cubicBezTo>
                  <a:cubicBezTo>
                    <a:pt x="149" y="26"/>
                    <a:pt x="157" y="27"/>
                    <a:pt x="157" y="27"/>
                  </a:cubicBezTo>
                  <a:cubicBezTo>
                    <a:pt x="156" y="50"/>
                    <a:pt x="156" y="50"/>
                    <a:pt x="156" y="50"/>
                  </a:cubicBezTo>
                  <a:cubicBezTo>
                    <a:pt x="156" y="50"/>
                    <a:pt x="149" y="50"/>
                    <a:pt x="141" y="50"/>
                  </a:cubicBezTo>
                  <a:cubicBezTo>
                    <a:pt x="132" y="50"/>
                    <a:pt x="131" y="54"/>
                    <a:pt x="131" y="61"/>
                  </a:cubicBezTo>
                  <a:cubicBezTo>
                    <a:pt x="131" y="78"/>
                    <a:pt x="131" y="78"/>
                    <a:pt x="131" y="78"/>
                  </a:cubicBezTo>
                  <a:cubicBezTo>
                    <a:pt x="157" y="78"/>
                    <a:pt x="157" y="78"/>
                    <a:pt x="157" y="78"/>
                  </a:cubicBezTo>
                  <a:lnTo>
                    <a:pt x="156" y="103"/>
                  </a:lnTo>
                  <a:close/>
                </a:path>
              </a:pathLst>
            </a:custGeom>
            <a:solidFill>
              <a:srgbClr val="C9C9C9"/>
            </a:solidFill>
            <a:ln>
              <a:noFill/>
            </a:ln>
            <a:extLst/>
          </p:spPr>
          <p:txBody>
            <a:bodyPr vert="horz" wrap="square" lIns="91416" tIns="45708" rIns="91416" bIns="45708" numCol="1" anchor="t" anchorCtr="0" compatLnSpc="1">
              <a:prstTxWarp prst="textNoShape">
                <a:avLst/>
              </a:prstTxWarp>
            </a:bodyPr>
            <a:lstStyle/>
            <a:p>
              <a:pPr defTabSz="457063"/>
              <a:endParaRPr lang="en-US" sz="1799">
                <a:solidFill>
                  <a:srgbClr val="FFFFFF"/>
                </a:solidFill>
              </a:endParaRPr>
            </a:p>
          </p:txBody>
        </p:sp>
      </p:grpSp>
      <p:sp>
        <p:nvSpPr>
          <p:cNvPr id="11" name="Oval 10"/>
          <p:cNvSpPr/>
          <p:nvPr/>
        </p:nvSpPr>
        <p:spPr>
          <a:xfrm>
            <a:off x="1684808" y="4354045"/>
            <a:ext cx="609441" cy="609441"/>
          </a:xfrm>
          <a:prstGeom prst="ellipse">
            <a:avLst/>
          </a:prstGeom>
          <a:solidFill>
            <a:schemeClr val="bg1">
              <a:lumMod val="50000"/>
              <a:alpha val="4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defTabSz="457063">
              <a:lnSpc>
                <a:spcPct val="90000"/>
              </a:lnSpc>
            </a:pPr>
            <a:r>
              <a:rPr lang="en-US" sz="1799" dirty="0">
                <a:solidFill>
                  <a:srgbClr val="FFFFFF"/>
                </a:solidFill>
              </a:rPr>
              <a:t>Call</a:t>
            </a:r>
          </a:p>
        </p:txBody>
      </p:sp>
      <p:sp>
        <p:nvSpPr>
          <p:cNvPr id="53" name="Oval 52"/>
          <p:cNvSpPr/>
          <p:nvPr/>
        </p:nvSpPr>
        <p:spPr>
          <a:xfrm>
            <a:off x="2828474" y="3825999"/>
            <a:ext cx="1056091" cy="1056091"/>
          </a:xfrm>
          <a:prstGeom prst="ellipse">
            <a:avLst/>
          </a:prstGeom>
          <a:solidFill>
            <a:schemeClr val="bg1">
              <a:lumMod val="50000"/>
              <a:alpha val="6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defTabSz="457063">
              <a:lnSpc>
                <a:spcPct val="90000"/>
              </a:lnSpc>
            </a:pPr>
            <a:r>
              <a:rPr lang="en-US" sz="1799" dirty="0">
                <a:solidFill>
                  <a:srgbClr val="FFFFFF"/>
                </a:solidFill>
              </a:rPr>
              <a:t>Contact</a:t>
            </a:r>
          </a:p>
        </p:txBody>
      </p:sp>
      <p:sp>
        <p:nvSpPr>
          <p:cNvPr id="55" name="Oval 54"/>
          <p:cNvSpPr/>
          <p:nvPr/>
        </p:nvSpPr>
        <p:spPr>
          <a:xfrm>
            <a:off x="4360749" y="3307248"/>
            <a:ext cx="1484151" cy="1484151"/>
          </a:xfrm>
          <a:prstGeom prst="ellipse">
            <a:avLst/>
          </a:prstGeom>
          <a:solidFill>
            <a:schemeClr val="bg1">
              <a:lumMod val="50000"/>
              <a:alpha val="8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defTabSz="457063">
              <a:lnSpc>
                <a:spcPct val="90000"/>
              </a:lnSpc>
            </a:pPr>
            <a:r>
              <a:rPr lang="en-US" sz="1799" dirty="0">
                <a:solidFill>
                  <a:srgbClr val="FFFFFF"/>
                </a:solidFill>
              </a:rPr>
              <a:t>Digital </a:t>
            </a:r>
            <a:br>
              <a:rPr lang="en-US" sz="1799" dirty="0">
                <a:solidFill>
                  <a:srgbClr val="FFFFFF"/>
                </a:solidFill>
              </a:rPr>
            </a:br>
            <a:r>
              <a:rPr lang="en-US" sz="1799" dirty="0">
                <a:solidFill>
                  <a:srgbClr val="FFFFFF"/>
                </a:solidFill>
              </a:rPr>
              <a:t>transformation</a:t>
            </a:r>
          </a:p>
        </p:txBody>
      </p:sp>
      <p:sp>
        <p:nvSpPr>
          <p:cNvPr id="56" name="Oval 55"/>
          <p:cNvSpPr/>
          <p:nvPr/>
        </p:nvSpPr>
        <p:spPr>
          <a:xfrm>
            <a:off x="6292058" y="2610744"/>
            <a:ext cx="1977509" cy="1977509"/>
          </a:xfrm>
          <a:prstGeom prst="ellipse">
            <a:avLst/>
          </a:prstGeom>
          <a:solidFill>
            <a:schemeClr val="bg1">
              <a:lumMod val="50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defTabSz="457063">
              <a:lnSpc>
                <a:spcPct val="90000"/>
              </a:lnSpc>
            </a:pPr>
            <a:r>
              <a:rPr lang="en-US" sz="1799" dirty="0">
                <a:solidFill>
                  <a:srgbClr val="FFFFFF"/>
                </a:solidFill>
              </a:rPr>
              <a:t>Immersive </a:t>
            </a:r>
            <a:br>
              <a:rPr lang="en-US" sz="1799" dirty="0">
                <a:solidFill>
                  <a:srgbClr val="FFFFFF"/>
                </a:solidFill>
              </a:rPr>
            </a:br>
            <a:r>
              <a:rPr lang="en-US" sz="1799" dirty="0">
                <a:solidFill>
                  <a:srgbClr val="FFFFFF"/>
                </a:solidFill>
              </a:rPr>
              <a:t>engagements</a:t>
            </a:r>
          </a:p>
        </p:txBody>
      </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0111" y="1189343"/>
            <a:ext cx="4330158" cy="3542856"/>
          </a:xfrm>
          <a:prstGeom prst="rect">
            <a:avLst/>
          </a:prstGeom>
        </p:spPr>
      </p:pic>
      <p:cxnSp>
        <p:nvCxnSpPr>
          <p:cNvPr id="24" name="Straight Connector 23"/>
          <p:cNvCxnSpPr/>
          <p:nvPr/>
        </p:nvCxnSpPr>
        <p:spPr>
          <a:xfrm>
            <a:off x="584331" y="1022977"/>
            <a:ext cx="1089636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85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557355" y="2467998"/>
            <a:ext cx="668708" cy="1695450"/>
            <a:chOff x="2741612" y="1973038"/>
            <a:chExt cx="861667" cy="2260600"/>
          </a:xfrm>
        </p:grpSpPr>
        <p:cxnSp>
          <p:nvCxnSpPr>
            <p:cNvPr id="2" name="Straight Connector 1"/>
            <p:cNvCxnSpPr/>
            <p:nvPr/>
          </p:nvCxnSpPr>
          <p:spPr>
            <a:xfrm>
              <a:off x="2741612" y="1973038"/>
              <a:ext cx="861667" cy="0"/>
            </a:xfrm>
            <a:prstGeom prst="line">
              <a:avLst/>
            </a:prstGeom>
            <a:ln w="158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41612" y="4233638"/>
              <a:ext cx="789239" cy="0"/>
            </a:xfrm>
            <a:prstGeom prst="line">
              <a:avLst/>
            </a:prstGeom>
            <a:ln w="15875">
              <a:solidFill>
                <a:schemeClr val="tx2"/>
              </a:solidFill>
              <a:headEnd type="ova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851977" y="2467998"/>
            <a:ext cx="608455" cy="1695450"/>
            <a:chOff x="8437830" y="1973038"/>
            <a:chExt cx="831582" cy="2260600"/>
          </a:xfrm>
        </p:grpSpPr>
        <p:cxnSp>
          <p:nvCxnSpPr>
            <p:cNvPr id="3" name="Straight Connector 2"/>
            <p:cNvCxnSpPr/>
            <p:nvPr/>
          </p:nvCxnSpPr>
          <p:spPr>
            <a:xfrm flipH="1">
              <a:off x="8437830" y="1973038"/>
              <a:ext cx="831582" cy="0"/>
            </a:xfrm>
            <a:prstGeom prst="line">
              <a:avLst/>
            </a:prstGeom>
            <a:ln w="158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8437830" y="4233638"/>
              <a:ext cx="831582" cy="0"/>
            </a:xfrm>
            <a:prstGeom prst="line">
              <a:avLst/>
            </a:prstGeom>
            <a:ln w="15875">
              <a:solidFill>
                <a:schemeClr val="tx2"/>
              </a:solidFill>
              <a:headEnd type="ova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964561" y="2098139"/>
            <a:ext cx="2952127" cy="1447712"/>
          </a:xfrm>
          <a:prstGeom prst="rect">
            <a:avLst/>
          </a:prstGeom>
          <a:noFill/>
        </p:spPr>
        <p:txBody>
          <a:bodyPr wrap="square" rtlCol="0">
            <a:spAutoFit/>
          </a:bodyPr>
          <a:lstStyle/>
          <a:p>
            <a:pPr defTabSz="601246">
              <a:lnSpc>
                <a:spcPct val="90000"/>
              </a:lnSpc>
              <a:spcBef>
                <a:spcPts val="450"/>
              </a:spcBef>
            </a:pPr>
            <a:r>
              <a:rPr lang="en-US" sz="1400" b="1" dirty="0">
                <a:solidFill>
                  <a:srgbClr val="0063BE"/>
                </a:solidFill>
                <a:ea typeface="SimSun" panose="02010600030101010101" pitchFamily="2" charset="-122"/>
              </a:rPr>
              <a:t>Service agility</a:t>
            </a:r>
          </a:p>
          <a:p>
            <a:pPr defTabSz="601246">
              <a:lnSpc>
                <a:spcPct val="90000"/>
              </a:lnSpc>
              <a:spcBef>
                <a:spcPts val="450"/>
              </a:spcBef>
            </a:pPr>
            <a:endParaRPr lang="en-US" sz="1400" b="1" i="1" dirty="0">
              <a:solidFill>
                <a:srgbClr val="0063BE"/>
              </a:solidFill>
              <a:ea typeface="SimSun" panose="02010600030101010101" pitchFamily="2" charset="-122"/>
              <a:cs typeface="Times New Roman" panose="02020603050405020304" pitchFamily="18" charset="0"/>
            </a:endParaRPr>
          </a:p>
          <a:p>
            <a:pPr defTabSz="601246">
              <a:lnSpc>
                <a:spcPct val="90000"/>
              </a:lnSpc>
              <a:spcBef>
                <a:spcPts val="450"/>
              </a:spcBef>
            </a:pPr>
            <a:r>
              <a:rPr lang="en-US" sz="1400" b="1" i="1" dirty="0">
                <a:solidFill>
                  <a:schemeClr val="accent4"/>
                </a:solidFill>
                <a:ea typeface="Calibri" panose="020F0502020204030204" pitchFamily="34" charset="0"/>
                <a:cs typeface="Times New Roman" panose="02020603050405020304" pitchFamily="18" charset="0"/>
              </a:rPr>
              <a:t>Find new ways to do business and increase time to value in the world of digital immediacy</a:t>
            </a:r>
          </a:p>
          <a:p>
            <a:pPr defTabSz="601246">
              <a:lnSpc>
                <a:spcPct val="90000"/>
              </a:lnSpc>
              <a:spcBef>
                <a:spcPts val="450"/>
              </a:spcBef>
            </a:pPr>
            <a:endParaRPr lang="en-US" sz="1400" b="1" dirty="0">
              <a:solidFill>
                <a:srgbClr val="0063BE"/>
              </a:solidFill>
              <a:ea typeface="SimSun" panose="02010600030101010101" pitchFamily="2" charset="-122"/>
            </a:endParaRPr>
          </a:p>
        </p:txBody>
      </p:sp>
      <p:sp>
        <p:nvSpPr>
          <p:cNvPr id="8" name="Text Box 14"/>
          <p:cNvSpPr txBox="1">
            <a:spLocks noChangeArrowheads="1"/>
          </p:cNvSpPr>
          <p:nvPr/>
        </p:nvSpPr>
        <p:spPr bwMode="gray">
          <a:xfrm>
            <a:off x="8530832" y="2098138"/>
            <a:ext cx="2897029" cy="14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a:defRPr>
                <a:solidFill>
                  <a:schemeClr val="tx1"/>
                </a:solidFill>
                <a:latin typeface="Arial" panose="020B0604020202020204" pitchFamily="34" charset="0"/>
                <a:ea typeface="SimSun" panose="02010600030101010101" pitchFamily="2" charset="-122"/>
              </a:defRPr>
            </a:lvl1pPr>
            <a:lvl2pPr marL="742950" indent="-285750" defTabSz="801688">
              <a:defRPr>
                <a:solidFill>
                  <a:schemeClr val="tx1"/>
                </a:solidFill>
                <a:latin typeface="Arial" panose="020B0604020202020204" pitchFamily="34" charset="0"/>
                <a:ea typeface="SimSun" panose="02010600030101010101" pitchFamily="2" charset="-122"/>
              </a:defRPr>
            </a:lvl2pPr>
            <a:lvl3pPr marL="1143000" indent="-228600" defTabSz="801688">
              <a:defRPr>
                <a:solidFill>
                  <a:schemeClr val="tx1"/>
                </a:solidFill>
                <a:latin typeface="Arial" panose="020B0604020202020204" pitchFamily="34" charset="0"/>
                <a:ea typeface="SimSun" panose="02010600030101010101" pitchFamily="2" charset="-122"/>
              </a:defRPr>
            </a:lvl3pPr>
            <a:lvl4pPr marL="1600200" indent="-228600" defTabSz="801688">
              <a:defRPr>
                <a:solidFill>
                  <a:schemeClr val="tx1"/>
                </a:solidFill>
                <a:latin typeface="Arial" panose="020B0604020202020204" pitchFamily="34" charset="0"/>
                <a:ea typeface="SimSun" panose="02010600030101010101" pitchFamily="2" charset="-122"/>
              </a:defRPr>
            </a:lvl4pPr>
            <a:lvl5pPr marL="2057400" indent="-228600" defTabSz="801688">
              <a:defRPr>
                <a:solidFill>
                  <a:schemeClr val="tx1"/>
                </a:solidFill>
                <a:latin typeface="Arial" panose="020B0604020202020204" pitchFamily="34" charset="0"/>
                <a:ea typeface="SimSun" panose="02010600030101010101" pitchFamily="2" charset="-122"/>
              </a:defRPr>
            </a:lvl5pPr>
            <a:lvl6pPr marL="25146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nSpc>
                <a:spcPct val="90000"/>
              </a:lnSpc>
              <a:spcBef>
                <a:spcPts val="450"/>
              </a:spcBef>
            </a:pPr>
            <a:r>
              <a:rPr lang="de-DE" altLang="zh-CN" sz="1400" b="1" dirty="0">
                <a:solidFill>
                  <a:srgbClr val="EF8200"/>
                </a:solidFill>
              </a:rPr>
              <a:t>Immersive engagements</a:t>
            </a:r>
          </a:p>
          <a:p>
            <a:pPr>
              <a:lnSpc>
                <a:spcPct val="90000"/>
              </a:lnSpc>
              <a:spcBef>
                <a:spcPts val="450"/>
              </a:spcBef>
            </a:pPr>
            <a:endParaRPr lang="de-DE" altLang="zh-CN" sz="1400" dirty="0">
              <a:solidFill>
                <a:schemeClr val="accent1"/>
              </a:solidFill>
            </a:endParaRPr>
          </a:p>
          <a:p>
            <a:pPr>
              <a:lnSpc>
                <a:spcPct val="90000"/>
              </a:lnSpc>
              <a:spcBef>
                <a:spcPts val="450"/>
              </a:spcBef>
            </a:pPr>
            <a:r>
              <a:rPr lang="en-US" sz="1400" b="1" i="1" dirty="0">
                <a:solidFill>
                  <a:schemeClr val="accent1"/>
                </a:solidFill>
                <a:latin typeface="+mn-lt"/>
                <a:ea typeface="Calibri" panose="020F0502020204030204" pitchFamily="34" charset="0"/>
                <a:cs typeface="Times New Roman" panose="02020603050405020304" pitchFamily="18" charset="0"/>
              </a:rPr>
              <a:t>Engage with the customer whenever, wherever, through any channel of interaction</a:t>
            </a:r>
            <a:endParaRPr lang="en-US" sz="1400" b="1" i="1" dirty="0">
              <a:solidFill>
                <a:schemeClr val="accent1"/>
              </a:solidFill>
              <a:latin typeface="+mn-lt"/>
            </a:endParaRPr>
          </a:p>
          <a:p>
            <a:pPr>
              <a:lnSpc>
                <a:spcPct val="90000"/>
              </a:lnSpc>
              <a:spcBef>
                <a:spcPts val="450"/>
              </a:spcBef>
            </a:pPr>
            <a:endParaRPr lang="de-DE" altLang="zh-CN" sz="1400" dirty="0">
              <a:solidFill>
                <a:srgbClr val="EF8200"/>
              </a:solidFill>
            </a:endParaRPr>
          </a:p>
        </p:txBody>
      </p:sp>
      <p:sp>
        <p:nvSpPr>
          <p:cNvPr id="9" name="TextBox 8"/>
          <p:cNvSpPr txBox="1"/>
          <p:nvPr/>
        </p:nvSpPr>
        <p:spPr>
          <a:xfrm>
            <a:off x="8530832" y="4044139"/>
            <a:ext cx="3276112" cy="1383609"/>
          </a:xfrm>
          <a:prstGeom prst="rect">
            <a:avLst/>
          </a:prstGeom>
          <a:noFill/>
        </p:spPr>
        <p:txBody>
          <a:bodyPr wrap="square" rtlCol="0">
            <a:spAutoFit/>
          </a:bodyPr>
          <a:lstStyle/>
          <a:p>
            <a:pPr defTabSz="601246">
              <a:lnSpc>
                <a:spcPct val="90000"/>
              </a:lnSpc>
              <a:spcBef>
                <a:spcPts val="450"/>
              </a:spcBef>
            </a:pPr>
            <a:r>
              <a:rPr lang="en-US" sz="1400" b="1" dirty="0">
                <a:solidFill>
                  <a:srgbClr val="AAB300"/>
                </a:solidFill>
                <a:ea typeface="SimSun" panose="02010600030101010101" pitchFamily="2" charset="-122"/>
              </a:rPr>
              <a:t>Data intimacy</a:t>
            </a:r>
          </a:p>
          <a:p>
            <a:pPr defTabSz="601246">
              <a:lnSpc>
                <a:spcPct val="90000"/>
              </a:lnSpc>
              <a:spcBef>
                <a:spcPts val="450"/>
              </a:spcBef>
            </a:pPr>
            <a:endParaRPr lang="en-US" sz="1400" b="1" dirty="0">
              <a:solidFill>
                <a:srgbClr val="AAB300"/>
              </a:solidFill>
              <a:latin typeface="Calibri" panose="020F0502020204030204" pitchFamily="34" charset="0"/>
              <a:ea typeface="SimSun" panose="02010600030101010101" pitchFamily="2" charset="-122"/>
              <a:cs typeface="Times New Roman" panose="02020603050405020304" pitchFamily="18" charset="0"/>
            </a:endParaRPr>
          </a:p>
          <a:p>
            <a:pPr defTabSz="601246">
              <a:lnSpc>
                <a:spcPct val="90000"/>
              </a:lnSpc>
              <a:spcBef>
                <a:spcPts val="450"/>
              </a:spcBef>
            </a:pPr>
            <a:r>
              <a:rPr lang="en-US" sz="1400" b="1" i="1" dirty="0">
                <a:solidFill>
                  <a:schemeClr val="accent2"/>
                </a:solidFill>
                <a:ea typeface="Calibri" panose="020F0502020204030204" pitchFamily="34" charset="0"/>
                <a:cs typeface="Times New Roman" panose="02020603050405020304" pitchFamily="18" charset="0"/>
              </a:rPr>
              <a:t>Bring more value to your customers through data analysis and personalization, ultimately increasing their loyalty</a:t>
            </a:r>
            <a:endParaRPr lang="en-US" sz="1400" b="1" i="1" dirty="0">
              <a:solidFill>
                <a:schemeClr val="accent2"/>
              </a:solidFill>
            </a:endParaRPr>
          </a:p>
        </p:txBody>
      </p:sp>
      <p:sp>
        <p:nvSpPr>
          <p:cNvPr id="10" name="Text Box 14"/>
          <p:cNvSpPr txBox="1">
            <a:spLocks noChangeArrowheads="1"/>
          </p:cNvSpPr>
          <p:nvPr/>
        </p:nvSpPr>
        <p:spPr bwMode="gray">
          <a:xfrm>
            <a:off x="964561" y="4060452"/>
            <a:ext cx="2952127" cy="164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a:defRPr>
                <a:solidFill>
                  <a:schemeClr val="tx1"/>
                </a:solidFill>
                <a:latin typeface="Arial" panose="020B0604020202020204" pitchFamily="34" charset="0"/>
                <a:ea typeface="SimSun" panose="02010600030101010101" pitchFamily="2" charset="-122"/>
              </a:defRPr>
            </a:lvl1pPr>
            <a:lvl2pPr marL="742950" indent="-285750" defTabSz="801688">
              <a:defRPr>
                <a:solidFill>
                  <a:schemeClr val="tx1"/>
                </a:solidFill>
                <a:latin typeface="Arial" panose="020B0604020202020204" pitchFamily="34" charset="0"/>
                <a:ea typeface="SimSun" panose="02010600030101010101" pitchFamily="2" charset="-122"/>
              </a:defRPr>
            </a:lvl2pPr>
            <a:lvl3pPr marL="1143000" indent="-228600" defTabSz="801688">
              <a:defRPr>
                <a:solidFill>
                  <a:schemeClr val="tx1"/>
                </a:solidFill>
                <a:latin typeface="Arial" panose="020B0604020202020204" pitchFamily="34" charset="0"/>
                <a:ea typeface="SimSun" panose="02010600030101010101" pitchFamily="2" charset="-122"/>
              </a:defRPr>
            </a:lvl3pPr>
            <a:lvl4pPr marL="1600200" indent="-228600" defTabSz="801688">
              <a:defRPr>
                <a:solidFill>
                  <a:schemeClr val="tx1"/>
                </a:solidFill>
                <a:latin typeface="Arial" panose="020B0604020202020204" pitchFamily="34" charset="0"/>
                <a:ea typeface="SimSun" panose="02010600030101010101" pitchFamily="2" charset="-122"/>
              </a:defRPr>
            </a:lvl4pPr>
            <a:lvl5pPr marL="2057400" indent="-228600" defTabSz="801688">
              <a:defRPr>
                <a:solidFill>
                  <a:schemeClr val="tx1"/>
                </a:solidFill>
                <a:latin typeface="Arial" panose="020B0604020202020204" pitchFamily="34" charset="0"/>
                <a:ea typeface="SimSun" panose="02010600030101010101" pitchFamily="2" charset="-122"/>
              </a:defRPr>
            </a:lvl5pPr>
            <a:lvl6pPr marL="25146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nSpc>
                <a:spcPct val="90000"/>
              </a:lnSpc>
              <a:spcBef>
                <a:spcPts val="450"/>
              </a:spcBef>
            </a:pPr>
            <a:r>
              <a:rPr lang="de-DE" altLang="zh-CN" sz="1400" b="1" dirty="0">
                <a:solidFill>
                  <a:srgbClr val="0063BE">
                    <a:lumMod val="75000"/>
                  </a:srgbClr>
                </a:solidFill>
              </a:rPr>
              <a:t>New revenue streams</a:t>
            </a:r>
          </a:p>
          <a:p>
            <a:pPr>
              <a:lnSpc>
                <a:spcPct val="90000"/>
              </a:lnSpc>
              <a:spcBef>
                <a:spcPts val="450"/>
              </a:spcBef>
            </a:pPr>
            <a:endParaRPr lang="de-DE" sz="1400" b="1" i="1" dirty="0">
              <a:solidFill>
                <a:srgbClr val="0063BE">
                  <a:lumMod val="75000"/>
                </a:srgbClr>
              </a:solidFill>
              <a:ea typeface="Calibri" panose="020F0502020204030204" pitchFamily="34" charset="0"/>
              <a:cs typeface="Times New Roman" panose="02020603050405020304" pitchFamily="18" charset="0"/>
            </a:endParaRPr>
          </a:p>
          <a:p>
            <a:pPr>
              <a:lnSpc>
                <a:spcPct val="90000"/>
              </a:lnSpc>
              <a:spcBef>
                <a:spcPts val="450"/>
              </a:spcBef>
            </a:pPr>
            <a:r>
              <a:rPr lang="en-US" sz="1400" b="1" i="1" dirty="0">
                <a:solidFill>
                  <a:schemeClr val="accent4">
                    <a:lumMod val="75000"/>
                  </a:schemeClr>
                </a:solidFill>
                <a:ea typeface="Calibri" panose="020F0502020204030204" pitchFamily="34" charset="0"/>
                <a:cs typeface="Times New Roman" panose="02020603050405020304" pitchFamily="18" charset="0"/>
              </a:rPr>
              <a:t>Expand your business with different types of customers and embrace an ecosystem of partners</a:t>
            </a:r>
            <a:endParaRPr lang="en-US" sz="1400" b="1" i="1" dirty="0">
              <a:solidFill>
                <a:schemeClr val="accent4">
                  <a:lumMod val="75000"/>
                </a:schemeClr>
              </a:solidFill>
            </a:endParaRPr>
          </a:p>
          <a:p>
            <a:pPr>
              <a:lnSpc>
                <a:spcPct val="90000"/>
              </a:lnSpc>
              <a:spcBef>
                <a:spcPts val="450"/>
              </a:spcBef>
            </a:pPr>
            <a:endParaRPr lang="de-DE" altLang="zh-CN" sz="1400" b="1" dirty="0">
              <a:solidFill>
                <a:srgbClr val="0063BE">
                  <a:lumMod val="75000"/>
                </a:srgbClr>
              </a:solidFill>
            </a:endParaRPr>
          </a:p>
        </p:txBody>
      </p:sp>
      <p:graphicFrame>
        <p:nvGraphicFramePr>
          <p:cNvPr id="24" name="Chart 23"/>
          <p:cNvGraphicFramePr/>
          <p:nvPr>
            <p:extLst>
              <p:ext uri="{D42A27DB-BD31-4B8C-83A1-F6EECF244321}">
                <p14:modId xmlns:p14="http://schemas.microsoft.com/office/powerpoint/2010/main" val="4280002065"/>
              </p:ext>
            </p:extLst>
          </p:nvPr>
        </p:nvGraphicFramePr>
        <p:xfrm>
          <a:off x="2684858" y="1092355"/>
          <a:ext cx="6781404" cy="4520935"/>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p:cNvGrpSpPr/>
          <p:nvPr/>
        </p:nvGrpSpPr>
        <p:grpSpPr>
          <a:xfrm>
            <a:off x="4150941" y="1416933"/>
            <a:ext cx="3880736" cy="3930612"/>
            <a:chOff x="3829010" y="994671"/>
            <a:chExt cx="4517192" cy="4575247"/>
          </a:xfrm>
        </p:grpSpPr>
        <p:sp>
          <p:nvSpPr>
            <p:cNvPr id="30" name="Rectangle 29"/>
            <p:cNvSpPr/>
            <p:nvPr/>
          </p:nvSpPr>
          <p:spPr>
            <a:xfrm rot="2700000">
              <a:off x="3829010" y="994672"/>
              <a:ext cx="4502678" cy="450267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68580" rIns="68580" bIns="68580" numCol="1" spcCol="0" rtlCol="0" fromWordArt="0" anchor="ctr" anchorCtr="0" forceAA="0" compatLnSpc="1">
              <a:prstTxWarp prst="textArchUp">
                <a:avLst/>
              </a:prstTxWarp>
              <a:noAutofit/>
            </a:bodyPr>
            <a:lstStyle/>
            <a:p>
              <a:pPr algn="ctr" defTabSz="457063"/>
              <a:r>
                <a:rPr lang="en-US" sz="1050" b="1" spc="38" dirty="0">
                  <a:solidFill>
                    <a:srgbClr val="FFFFFF"/>
                  </a:solidFill>
                </a:rPr>
                <a:t>IMMERSIVE ENGAGEMENTS</a:t>
              </a:r>
            </a:p>
          </p:txBody>
        </p:sp>
        <p:sp>
          <p:nvSpPr>
            <p:cNvPr id="31" name="Rectangle 30"/>
            <p:cNvSpPr/>
            <p:nvPr/>
          </p:nvSpPr>
          <p:spPr>
            <a:xfrm rot="18900000">
              <a:off x="3829010" y="994672"/>
              <a:ext cx="4502678" cy="450267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68580" rIns="68580" bIns="68580" numCol="1" spcCol="0" rtlCol="0" fromWordArt="0" anchor="ctr" anchorCtr="0" forceAA="0" compatLnSpc="1">
              <a:prstTxWarp prst="textArchUp">
                <a:avLst/>
              </a:prstTxWarp>
              <a:noAutofit/>
            </a:bodyPr>
            <a:lstStyle/>
            <a:p>
              <a:pPr algn="ctr" defTabSz="457063"/>
              <a:r>
                <a:rPr lang="en-US" sz="1050" b="1" spc="38" dirty="0">
                  <a:solidFill>
                    <a:srgbClr val="FFFFFF"/>
                  </a:solidFill>
                </a:rPr>
                <a:t>SERVICE AGILITY</a:t>
              </a:r>
            </a:p>
          </p:txBody>
        </p:sp>
        <p:sp>
          <p:nvSpPr>
            <p:cNvPr id="33" name="Rectangle 32"/>
            <p:cNvSpPr/>
            <p:nvPr/>
          </p:nvSpPr>
          <p:spPr>
            <a:xfrm rot="18900000">
              <a:off x="3843524" y="1067242"/>
              <a:ext cx="4502678" cy="450267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68580" rIns="68580" bIns="68580" numCol="1" spcCol="0" rtlCol="0" fromWordArt="0" anchor="ctr" anchorCtr="0" forceAA="0" compatLnSpc="1">
              <a:prstTxWarp prst="textArchDown">
                <a:avLst/>
              </a:prstTxWarp>
              <a:noAutofit/>
            </a:bodyPr>
            <a:lstStyle/>
            <a:p>
              <a:pPr algn="ctr" defTabSz="457063"/>
              <a:r>
                <a:rPr lang="en-US" sz="1050" b="1" spc="38" dirty="0">
                  <a:solidFill>
                    <a:srgbClr val="FFFFFF"/>
                  </a:solidFill>
                </a:rPr>
                <a:t>DATA INTIMACY</a:t>
              </a:r>
            </a:p>
          </p:txBody>
        </p:sp>
      </p:grpSp>
      <p:sp>
        <p:nvSpPr>
          <p:cNvPr id="43" name="Oval 42"/>
          <p:cNvSpPr/>
          <p:nvPr/>
        </p:nvSpPr>
        <p:spPr>
          <a:xfrm>
            <a:off x="4417787" y="1678327"/>
            <a:ext cx="3333977" cy="3333977"/>
          </a:xfrm>
          <a:prstGeom prst="ellipse">
            <a:avLst/>
          </a:prstGeom>
          <a:noFill/>
          <a:ln w="31750" cap="sq">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52" name="Freeform 51"/>
          <p:cNvSpPr/>
          <p:nvPr/>
        </p:nvSpPr>
        <p:spPr>
          <a:xfrm>
            <a:off x="5223202" y="4623505"/>
            <a:ext cx="1746881" cy="445949"/>
          </a:xfrm>
          <a:custGeom>
            <a:avLst/>
            <a:gdLst>
              <a:gd name="connsiteX0" fmla="*/ 2180113 w 2329174"/>
              <a:gd name="connsiteY0" fmla="*/ 0 h 594599"/>
              <a:gd name="connsiteX1" fmla="*/ 2329174 w 2329174"/>
              <a:gd name="connsiteY1" fmla="*/ 265718 h 594599"/>
              <a:gd name="connsiteX2" fmla="*/ 2244531 w 2329174"/>
              <a:gd name="connsiteY2" fmla="*/ 317140 h 594599"/>
              <a:gd name="connsiteX3" fmla="*/ 1148762 w 2329174"/>
              <a:gd name="connsiteY3" fmla="*/ 594599 h 594599"/>
              <a:gd name="connsiteX4" fmla="*/ 52994 w 2329174"/>
              <a:gd name="connsiteY4" fmla="*/ 317140 h 594599"/>
              <a:gd name="connsiteX5" fmla="*/ 0 w 2329174"/>
              <a:gd name="connsiteY5" fmla="*/ 284946 h 594599"/>
              <a:gd name="connsiteX6" fmla="*/ 141814 w 2329174"/>
              <a:gd name="connsiteY6" fmla="*/ 14825 h 594599"/>
              <a:gd name="connsiteX7" fmla="*/ 198279 w 2329174"/>
              <a:gd name="connsiteY7" fmla="*/ 49128 h 594599"/>
              <a:gd name="connsiteX8" fmla="*/ 1148762 w 2329174"/>
              <a:gd name="connsiteY8" fmla="*/ 289799 h 594599"/>
              <a:gd name="connsiteX9" fmla="*/ 2099245 w 2329174"/>
              <a:gd name="connsiteY9" fmla="*/ 49128 h 59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9174" h="594599">
                <a:moveTo>
                  <a:pt x="2180113" y="0"/>
                </a:moveTo>
                <a:lnTo>
                  <a:pt x="2329174" y="265718"/>
                </a:lnTo>
                <a:lnTo>
                  <a:pt x="2244531" y="317140"/>
                </a:lnTo>
                <a:cubicBezTo>
                  <a:pt x="1918799" y="494088"/>
                  <a:pt x="1545519" y="594599"/>
                  <a:pt x="1148762" y="594599"/>
                </a:cubicBezTo>
                <a:cubicBezTo>
                  <a:pt x="752006" y="594599"/>
                  <a:pt x="378725" y="494088"/>
                  <a:pt x="52994" y="317140"/>
                </a:cubicBezTo>
                <a:lnTo>
                  <a:pt x="0" y="284946"/>
                </a:lnTo>
                <a:lnTo>
                  <a:pt x="141814" y="14825"/>
                </a:lnTo>
                <a:lnTo>
                  <a:pt x="198279" y="49128"/>
                </a:lnTo>
                <a:cubicBezTo>
                  <a:pt x="480823" y="202615"/>
                  <a:pt x="804611" y="289799"/>
                  <a:pt x="1148762" y="289799"/>
                </a:cubicBezTo>
                <a:cubicBezTo>
                  <a:pt x="1492913" y="289799"/>
                  <a:pt x="1816702" y="202615"/>
                  <a:pt x="2099245" y="49128"/>
                </a:cubicBezTo>
                <a:close/>
              </a:path>
            </a:pathLst>
          </a:custGeom>
          <a:solidFill>
            <a:schemeClr val="bg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50" name="Freeform 49"/>
          <p:cNvSpPr/>
          <p:nvPr/>
        </p:nvSpPr>
        <p:spPr>
          <a:xfrm>
            <a:off x="4693731" y="1621176"/>
            <a:ext cx="2898578" cy="911299"/>
          </a:xfrm>
          <a:custGeom>
            <a:avLst/>
            <a:gdLst>
              <a:gd name="connsiteX0" fmla="*/ 1854725 w 3738646"/>
              <a:gd name="connsiteY0" fmla="*/ 0 h 1130982"/>
              <a:gd name="connsiteX1" fmla="*/ 3628630 w 3738646"/>
              <a:gd name="connsiteY1" fmla="*/ 836569 h 1130982"/>
              <a:gd name="connsiteX2" fmla="*/ 3738646 w 3738646"/>
              <a:gd name="connsiteY2" fmla="*/ 983690 h 1130982"/>
              <a:gd name="connsiteX3" fmla="*/ 3468609 w 3738646"/>
              <a:gd name="connsiteY3" fmla="*/ 1130982 h 1130982"/>
              <a:gd name="connsiteX4" fmla="*/ 3393432 w 3738646"/>
              <a:gd name="connsiteY4" fmla="*/ 1030449 h 1130982"/>
              <a:gd name="connsiteX5" fmla="*/ 1854725 w 3738646"/>
              <a:gd name="connsiteY5" fmla="*/ 304800 h 1130982"/>
              <a:gd name="connsiteX6" fmla="*/ 316019 w 3738646"/>
              <a:gd name="connsiteY6" fmla="*/ 1030449 h 1130982"/>
              <a:gd name="connsiteX7" fmla="*/ 284663 w 3738646"/>
              <a:gd name="connsiteY7" fmla="*/ 1072381 h 1130982"/>
              <a:gd name="connsiteX8" fmla="*/ 0 w 3738646"/>
              <a:gd name="connsiteY8" fmla="*/ 944648 h 1130982"/>
              <a:gd name="connsiteX9" fmla="*/ 80820 w 3738646"/>
              <a:gd name="connsiteY9" fmla="*/ 836569 h 1130982"/>
              <a:gd name="connsiteX10" fmla="*/ 1854725 w 3738646"/>
              <a:gd name="connsiteY10" fmla="*/ 0 h 1130982"/>
              <a:gd name="connsiteX0" fmla="*/ 1854725 w 3864770"/>
              <a:gd name="connsiteY0" fmla="*/ 0 h 1130982"/>
              <a:gd name="connsiteX1" fmla="*/ 3628630 w 3864770"/>
              <a:gd name="connsiteY1" fmla="*/ 836569 h 1130982"/>
              <a:gd name="connsiteX2" fmla="*/ 3864770 w 3864770"/>
              <a:gd name="connsiteY2" fmla="*/ 1036242 h 1130982"/>
              <a:gd name="connsiteX3" fmla="*/ 3468609 w 3864770"/>
              <a:gd name="connsiteY3" fmla="*/ 1130982 h 1130982"/>
              <a:gd name="connsiteX4" fmla="*/ 3393432 w 3864770"/>
              <a:gd name="connsiteY4" fmla="*/ 1030449 h 1130982"/>
              <a:gd name="connsiteX5" fmla="*/ 1854725 w 3864770"/>
              <a:gd name="connsiteY5" fmla="*/ 304800 h 1130982"/>
              <a:gd name="connsiteX6" fmla="*/ 316019 w 3864770"/>
              <a:gd name="connsiteY6" fmla="*/ 1030449 h 1130982"/>
              <a:gd name="connsiteX7" fmla="*/ 284663 w 3864770"/>
              <a:gd name="connsiteY7" fmla="*/ 1072381 h 1130982"/>
              <a:gd name="connsiteX8" fmla="*/ 0 w 3864770"/>
              <a:gd name="connsiteY8" fmla="*/ 944648 h 1130982"/>
              <a:gd name="connsiteX9" fmla="*/ 80820 w 3864770"/>
              <a:gd name="connsiteY9" fmla="*/ 836569 h 1130982"/>
              <a:gd name="connsiteX10" fmla="*/ 1854725 w 3864770"/>
              <a:gd name="connsiteY10" fmla="*/ 0 h 1130982"/>
              <a:gd name="connsiteX0" fmla="*/ 1854725 w 3864770"/>
              <a:gd name="connsiteY0" fmla="*/ 0 h 1215065"/>
              <a:gd name="connsiteX1" fmla="*/ 3628630 w 3864770"/>
              <a:gd name="connsiteY1" fmla="*/ 836569 h 1215065"/>
              <a:gd name="connsiteX2" fmla="*/ 3864770 w 3864770"/>
              <a:gd name="connsiteY2" fmla="*/ 1036242 h 1215065"/>
              <a:gd name="connsiteX3" fmla="*/ 3594734 w 3864770"/>
              <a:gd name="connsiteY3" fmla="*/ 1215065 h 1215065"/>
              <a:gd name="connsiteX4" fmla="*/ 3393432 w 3864770"/>
              <a:gd name="connsiteY4" fmla="*/ 1030449 h 1215065"/>
              <a:gd name="connsiteX5" fmla="*/ 1854725 w 3864770"/>
              <a:gd name="connsiteY5" fmla="*/ 304800 h 1215065"/>
              <a:gd name="connsiteX6" fmla="*/ 316019 w 3864770"/>
              <a:gd name="connsiteY6" fmla="*/ 1030449 h 1215065"/>
              <a:gd name="connsiteX7" fmla="*/ 284663 w 3864770"/>
              <a:gd name="connsiteY7" fmla="*/ 1072381 h 1215065"/>
              <a:gd name="connsiteX8" fmla="*/ 0 w 3864770"/>
              <a:gd name="connsiteY8" fmla="*/ 944648 h 1215065"/>
              <a:gd name="connsiteX9" fmla="*/ 80820 w 3864770"/>
              <a:gd name="connsiteY9" fmla="*/ 836569 h 1215065"/>
              <a:gd name="connsiteX10" fmla="*/ 1854725 w 3864770"/>
              <a:gd name="connsiteY10" fmla="*/ 0 h 12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4770" h="1215065">
                <a:moveTo>
                  <a:pt x="1854725" y="0"/>
                </a:moveTo>
                <a:cubicBezTo>
                  <a:pt x="2568886" y="0"/>
                  <a:pt x="3206987" y="325655"/>
                  <a:pt x="3628630" y="836569"/>
                </a:cubicBezTo>
                <a:lnTo>
                  <a:pt x="3864770" y="1036242"/>
                </a:lnTo>
                <a:lnTo>
                  <a:pt x="3594734" y="1215065"/>
                </a:lnTo>
                <a:lnTo>
                  <a:pt x="3393432" y="1030449"/>
                </a:lnTo>
                <a:cubicBezTo>
                  <a:pt x="3027694" y="587277"/>
                  <a:pt x="2474197" y="304800"/>
                  <a:pt x="1854725" y="304800"/>
                </a:cubicBezTo>
                <a:cubicBezTo>
                  <a:pt x="1235253" y="304800"/>
                  <a:pt x="681757" y="587277"/>
                  <a:pt x="316019" y="1030449"/>
                </a:cubicBezTo>
                <a:lnTo>
                  <a:pt x="284663" y="1072381"/>
                </a:lnTo>
                <a:lnTo>
                  <a:pt x="0" y="944648"/>
                </a:lnTo>
                <a:lnTo>
                  <a:pt x="80820" y="836569"/>
                </a:lnTo>
                <a:cubicBezTo>
                  <a:pt x="502463" y="325655"/>
                  <a:pt x="1140564" y="0"/>
                  <a:pt x="1854725" y="0"/>
                </a:cubicBezTo>
                <a:close/>
              </a:path>
            </a:pathLst>
          </a:custGeom>
          <a:solidFill>
            <a:schemeClr val="bg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41" name="Rectangle 40"/>
          <p:cNvSpPr/>
          <p:nvPr/>
        </p:nvSpPr>
        <p:spPr>
          <a:xfrm rot="120000">
            <a:off x="4474938" y="1735478"/>
            <a:ext cx="3219676" cy="321967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34290" rIns="68580" bIns="34290" numCol="1" spcCol="0" rtlCol="0" fromWordArt="0" anchor="ctr" anchorCtr="0" forceAA="0" compatLnSpc="1">
            <a:prstTxWarp prst="textArchUp">
              <a:avLst/>
            </a:prstTxWarp>
            <a:noAutofit/>
          </a:bodyPr>
          <a:lstStyle/>
          <a:p>
            <a:pPr algn="ctr" defTabSz="457063"/>
            <a:r>
              <a:rPr lang="en-US" sz="1050" b="1" spc="38" dirty="0">
                <a:solidFill>
                  <a:srgbClr val="4D4E53"/>
                </a:solidFill>
              </a:rPr>
              <a:t>CONSUMER AND ENTERPRISE BEHAVIORS</a:t>
            </a:r>
          </a:p>
        </p:txBody>
      </p:sp>
      <p:sp>
        <p:nvSpPr>
          <p:cNvPr id="42" name="Rectangle 41"/>
          <p:cNvSpPr/>
          <p:nvPr/>
        </p:nvSpPr>
        <p:spPr>
          <a:xfrm>
            <a:off x="4474938" y="1830067"/>
            <a:ext cx="3219676" cy="321967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34290" rIns="68580" bIns="34290" numCol="1" spcCol="0" rtlCol="0" fromWordArt="0" anchor="ctr" anchorCtr="0" forceAA="0" compatLnSpc="1">
            <a:prstTxWarp prst="textArchDown">
              <a:avLst/>
            </a:prstTxWarp>
            <a:noAutofit/>
          </a:bodyPr>
          <a:lstStyle/>
          <a:p>
            <a:pPr algn="ctr" defTabSz="457063"/>
            <a:r>
              <a:rPr lang="en-US" sz="1050" b="1" spc="38" dirty="0">
                <a:solidFill>
                  <a:srgbClr val="4D4E53"/>
                </a:solidFill>
              </a:rPr>
              <a:t>DIGITAL ORGANIZATION</a:t>
            </a:r>
          </a:p>
        </p:txBody>
      </p:sp>
      <p:pic>
        <p:nvPicPr>
          <p:cNvPr id="53" name="Picture 5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4584931" y="1845471"/>
            <a:ext cx="2996946" cy="2996946"/>
          </a:xfrm>
          <a:prstGeom prst="ellipse">
            <a:avLst/>
          </a:prstGeom>
        </p:spPr>
      </p:pic>
      <p:sp>
        <p:nvSpPr>
          <p:cNvPr id="86" name="Oval 85"/>
          <p:cNvSpPr/>
          <p:nvPr/>
        </p:nvSpPr>
        <p:spPr>
          <a:xfrm>
            <a:off x="4584931" y="1845471"/>
            <a:ext cx="2996946" cy="2996946"/>
          </a:xfrm>
          <a:prstGeom prst="ellipse">
            <a:avLst/>
          </a:prstGeom>
          <a:gradFill flip="none" rotWithShape="1">
            <a:gsLst>
              <a:gs pos="100000">
                <a:schemeClr val="tx1">
                  <a:alpha val="64000"/>
                </a:schemeClr>
              </a:gs>
              <a:gs pos="42000">
                <a:schemeClr val="tx1">
                  <a:alpha val="0"/>
                </a:schemeClr>
              </a:gs>
            </a:gsLst>
            <a:lin ang="0" scaled="1"/>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grpSp>
        <p:nvGrpSpPr>
          <p:cNvPr id="57" name="Icons"/>
          <p:cNvGrpSpPr/>
          <p:nvPr/>
        </p:nvGrpSpPr>
        <p:grpSpPr>
          <a:xfrm>
            <a:off x="6211246" y="2328289"/>
            <a:ext cx="1210944" cy="1742090"/>
            <a:chOff x="3061677" y="1219200"/>
            <a:chExt cx="2666024" cy="3835400"/>
          </a:xfrm>
        </p:grpSpPr>
        <p:sp>
          <p:nvSpPr>
            <p:cNvPr id="58" name="Oval 57"/>
            <p:cNvSpPr/>
            <p:nvPr/>
          </p:nvSpPr>
          <p:spPr>
            <a:xfrm>
              <a:off x="3061677" y="4140200"/>
              <a:ext cx="914400" cy="914400"/>
            </a:xfrm>
            <a:prstGeom prst="ellipse">
              <a:avLst/>
            </a:prstGeom>
            <a:solidFill>
              <a:schemeClr val="bg1">
                <a:alpha val="20000"/>
              </a:schemeClr>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59" name="Oval 58"/>
            <p:cNvSpPr/>
            <p:nvPr/>
          </p:nvSpPr>
          <p:spPr>
            <a:xfrm>
              <a:off x="4114800" y="3237523"/>
              <a:ext cx="1207477" cy="1207477"/>
            </a:xfrm>
            <a:prstGeom prst="ellipse">
              <a:avLst/>
            </a:prstGeom>
            <a:solidFill>
              <a:schemeClr val="bg1">
                <a:alpha val="20000"/>
              </a:schemeClr>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60" name="Oval 59"/>
            <p:cNvSpPr/>
            <p:nvPr/>
          </p:nvSpPr>
          <p:spPr>
            <a:xfrm>
              <a:off x="3799841" y="2245360"/>
              <a:ext cx="927100" cy="927100"/>
            </a:xfrm>
            <a:prstGeom prst="ellipse">
              <a:avLst/>
            </a:prstGeom>
            <a:solidFill>
              <a:schemeClr val="bg1">
                <a:alpha val="20000"/>
              </a:schemeClr>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61" name="Oval 60"/>
            <p:cNvSpPr/>
            <p:nvPr/>
          </p:nvSpPr>
          <p:spPr>
            <a:xfrm>
              <a:off x="3073401" y="2374900"/>
              <a:ext cx="571499" cy="571499"/>
            </a:xfrm>
            <a:prstGeom prst="ellipse">
              <a:avLst/>
            </a:prstGeom>
            <a:solidFill>
              <a:schemeClr val="bg1">
                <a:alpha val="20000"/>
              </a:schemeClr>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62" name="Oval 61"/>
            <p:cNvSpPr/>
            <p:nvPr/>
          </p:nvSpPr>
          <p:spPr>
            <a:xfrm>
              <a:off x="4622801" y="1219200"/>
              <a:ext cx="1104900" cy="1104900"/>
            </a:xfrm>
            <a:prstGeom prst="ellipse">
              <a:avLst/>
            </a:prstGeom>
            <a:solidFill>
              <a:schemeClr val="bg1">
                <a:alpha val="20000"/>
              </a:schemeClr>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63" name="Oval 62"/>
            <p:cNvSpPr/>
            <p:nvPr/>
          </p:nvSpPr>
          <p:spPr>
            <a:xfrm>
              <a:off x="4321176" y="4805838"/>
              <a:ext cx="157479" cy="157479"/>
            </a:xfrm>
            <a:prstGeom prst="ellipse">
              <a:avLst/>
            </a:prstGeom>
            <a:solidFill>
              <a:schemeClr val="bg1"/>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64" name="Oval 63"/>
            <p:cNvSpPr/>
            <p:nvPr/>
          </p:nvSpPr>
          <p:spPr>
            <a:xfrm>
              <a:off x="3713479" y="1867852"/>
              <a:ext cx="157479" cy="157479"/>
            </a:xfrm>
            <a:prstGeom prst="ellipse">
              <a:avLst/>
            </a:prstGeom>
            <a:solidFill>
              <a:schemeClr val="bg1"/>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cxnSp>
          <p:nvCxnSpPr>
            <p:cNvPr id="65" name="Straight Connector 64"/>
            <p:cNvCxnSpPr/>
            <p:nvPr/>
          </p:nvCxnSpPr>
          <p:spPr>
            <a:xfrm flipV="1">
              <a:off x="3924300" y="4160521"/>
              <a:ext cx="281940" cy="201929"/>
            </a:xfrm>
            <a:prstGeom prst="line">
              <a:avLst/>
            </a:prstGeom>
            <a:ln w="158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4411027" y="3155634"/>
              <a:ext cx="65723" cy="13049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467099" y="2009775"/>
              <a:ext cx="283370" cy="40005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2" idx="3"/>
              <a:endCxn id="60" idx="7"/>
            </p:cNvCxnSpPr>
            <p:nvPr/>
          </p:nvCxnSpPr>
          <p:spPr>
            <a:xfrm flipH="1">
              <a:off x="4591170" y="2162291"/>
              <a:ext cx="193440" cy="21884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917950" y="4794251"/>
              <a:ext cx="477838" cy="8731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1" idx="6"/>
              <a:endCxn id="60" idx="2"/>
            </p:cNvCxnSpPr>
            <p:nvPr/>
          </p:nvCxnSpPr>
          <p:spPr>
            <a:xfrm>
              <a:off x="3644900" y="2660650"/>
              <a:ext cx="154941" cy="48260"/>
            </a:xfrm>
            <a:prstGeom prst="line">
              <a:avLst/>
            </a:prstGeom>
            <a:ln w="158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1" name="Freeform 5"/>
            <p:cNvSpPr>
              <a:spLocks noEditPoints="1"/>
            </p:cNvSpPr>
            <p:nvPr/>
          </p:nvSpPr>
          <p:spPr bwMode="auto">
            <a:xfrm>
              <a:off x="3262327" y="2515223"/>
              <a:ext cx="193647" cy="290853"/>
            </a:xfrm>
            <a:custGeom>
              <a:avLst/>
              <a:gdLst>
                <a:gd name="T0" fmla="*/ 521 w 1042"/>
                <a:gd name="T1" fmla="*/ 0 h 1554"/>
                <a:gd name="T2" fmla="*/ 0 w 1042"/>
                <a:gd name="T3" fmla="*/ 521 h 1554"/>
                <a:gd name="T4" fmla="*/ 93 w 1042"/>
                <a:gd name="T5" fmla="*/ 817 h 1554"/>
                <a:gd name="T6" fmla="*/ 93 w 1042"/>
                <a:gd name="T7" fmla="*/ 817 h 1554"/>
                <a:gd name="T8" fmla="*/ 521 w 1042"/>
                <a:gd name="T9" fmla="*/ 1554 h 1554"/>
                <a:gd name="T10" fmla="*/ 949 w 1042"/>
                <a:gd name="T11" fmla="*/ 817 h 1554"/>
                <a:gd name="T12" fmla="*/ 949 w 1042"/>
                <a:gd name="T13" fmla="*/ 817 h 1554"/>
                <a:gd name="T14" fmla="*/ 1042 w 1042"/>
                <a:gd name="T15" fmla="*/ 521 h 1554"/>
                <a:gd name="T16" fmla="*/ 521 w 1042"/>
                <a:gd name="T17" fmla="*/ 0 h 1554"/>
                <a:gd name="T18" fmla="*/ 521 w 1042"/>
                <a:gd name="T19" fmla="*/ 704 h 1554"/>
                <a:gd name="T20" fmla="*/ 340 w 1042"/>
                <a:gd name="T21" fmla="*/ 523 h 1554"/>
                <a:gd name="T22" fmla="*/ 521 w 1042"/>
                <a:gd name="T23" fmla="*/ 343 h 1554"/>
                <a:gd name="T24" fmla="*/ 702 w 1042"/>
                <a:gd name="T25" fmla="*/ 523 h 1554"/>
                <a:gd name="T26" fmla="*/ 521 w 1042"/>
                <a:gd name="T27" fmla="*/ 70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2" h="1554">
                  <a:moveTo>
                    <a:pt x="521" y="0"/>
                  </a:moveTo>
                  <a:cubicBezTo>
                    <a:pt x="233" y="0"/>
                    <a:pt x="0" y="233"/>
                    <a:pt x="0" y="521"/>
                  </a:cubicBezTo>
                  <a:cubicBezTo>
                    <a:pt x="0" y="631"/>
                    <a:pt x="34" y="732"/>
                    <a:pt x="93" y="817"/>
                  </a:cubicBezTo>
                  <a:cubicBezTo>
                    <a:pt x="93" y="817"/>
                    <a:pt x="93" y="817"/>
                    <a:pt x="93" y="817"/>
                  </a:cubicBezTo>
                  <a:cubicBezTo>
                    <a:pt x="521" y="1554"/>
                    <a:pt x="521" y="1554"/>
                    <a:pt x="521" y="1554"/>
                  </a:cubicBezTo>
                  <a:cubicBezTo>
                    <a:pt x="949" y="817"/>
                    <a:pt x="949" y="817"/>
                    <a:pt x="949" y="817"/>
                  </a:cubicBezTo>
                  <a:cubicBezTo>
                    <a:pt x="949" y="817"/>
                    <a:pt x="949" y="817"/>
                    <a:pt x="949" y="817"/>
                  </a:cubicBezTo>
                  <a:cubicBezTo>
                    <a:pt x="1008" y="732"/>
                    <a:pt x="1042" y="631"/>
                    <a:pt x="1042" y="521"/>
                  </a:cubicBezTo>
                  <a:cubicBezTo>
                    <a:pt x="1042" y="233"/>
                    <a:pt x="809" y="0"/>
                    <a:pt x="521" y="0"/>
                  </a:cubicBezTo>
                  <a:close/>
                  <a:moveTo>
                    <a:pt x="521" y="704"/>
                  </a:moveTo>
                  <a:cubicBezTo>
                    <a:pt x="421" y="704"/>
                    <a:pt x="340" y="623"/>
                    <a:pt x="340" y="523"/>
                  </a:cubicBezTo>
                  <a:cubicBezTo>
                    <a:pt x="340" y="424"/>
                    <a:pt x="421" y="343"/>
                    <a:pt x="521" y="343"/>
                  </a:cubicBezTo>
                  <a:cubicBezTo>
                    <a:pt x="621" y="343"/>
                    <a:pt x="702" y="424"/>
                    <a:pt x="702" y="523"/>
                  </a:cubicBezTo>
                  <a:cubicBezTo>
                    <a:pt x="702" y="623"/>
                    <a:pt x="621" y="704"/>
                    <a:pt x="521" y="70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nvGrpSpPr>
            <p:cNvPr id="72" name="Group 8"/>
            <p:cNvGrpSpPr>
              <a:grpSpLocks noChangeAspect="1"/>
            </p:cNvGrpSpPr>
            <p:nvPr/>
          </p:nvGrpSpPr>
          <p:grpSpPr bwMode="auto">
            <a:xfrm>
              <a:off x="4010377" y="2544549"/>
              <a:ext cx="506029" cy="328723"/>
              <a:chOff x="1514" y="651"/>
              <a:chExt cx="4652" cy="3022"/>
            </a:xfrm>
            <a:solidFill>
              <a:schemeClr val="bg1"/>
            </a:solidFill>
          </p:grpSpPr>
          <p:sp>
            <p:nvSpPr>
              <p:cNvPr id="82" name="Freeform 9"/>
              <p:cNvSpPr>
                <a:spLocks noEditPoints="1"/>
              </p:cNvSpPr>
              <p:nvPr/>
            </p:nvSpPr>
            <p:spPr bwMode="auto">
              <a:xfrm>
                <a:off x="1514" y="651"/>
                <a:ext cx="4652" cy="3022"/>
              </a:xfrm>
              <a:custGeom>
                <a:avLst/>
                <a:gdLst>
                  <a:gd name="T0" fmla="*/ 2219 w 2399"/>
                  <a:gd name="T1" fmla="*/ 0 h 1545"/>
                  <a:gd name="T2" fmla="*/ 179 w 2399"/>
                  <a:gd name="T3" fmla="*/ 0 h 1545"/>
                  <a:gd name="T4" fmla="*/ 0 w 2399"/>
                  <a:gd name="T5" fmla="*/ 179 h 1545"/>
                  <a:gd name="T6" fmla="*/ 0 w 2399"/>
                  <a:gd name="T7" fmla="*/ 1365 h 1545"/>
                  <a:gd name="T8" fmla="*/ 179 w 2399"/>
                  <a:gd name="T9" fmla="*/ 1545 h 1545"/>
                  <a:gd name="T10" fmla="*/ 2219 w 2399"/>
                  <a:gd name="T11" fmla="*/ 1545 h 1545"/>
                  <a:gd name="T12" fmla="*/ 2399 w 2399"/>
                  <a:gd name="T13" fmla="*/ 1365 h 1545"/>
                  <a:gd name="T14" fmla="*/ 2399 w 2399"/>
                  <a:gd name="T15" fmla="*/ 179 h 1545"/>
                  <a:gd name="T16" fmla="*/ 2219 w 2399"/>
                  <a:gd name="T17" fmla="*/ 0 h 1545"/>
                  <a:gd name="T18" fmla="*/ 179 w 2399"/>
                  <a:gd name="T19" fmla="*/ 107 h 1545"/>
                  <a:gd name="T20" fmla="*/ 2219 w 2399"/>
                  <a:gd name="T21" fmla="*/ 107 h 1545"/>
                  <a:gd name="T22" fmla="*/ 2291 w 2399"/>
                  <a:gd name="T23" fmla="*/ 179 h 1545"/>
                  <a:gd name="T24" fmla="*/ 2291 w 2399"/>
                  <a:gd name="T25" fmla="*/ 377 h 1545"/>
                  <a:gd name="T26" fmla="*/ 108 w 2399"/>
                  <a:gd name="T27" fmla="*/ 377 h 1545"/>
                  <a:gd name="T28" fmla="*/ 108 w 2399"/>
                  <a:gd name="T29" fmla="*/ 179 h 1545"/>
                  <a:gd name="T30" fmla="*/ 179 w 2399"/>
                  <a:gd name="T31" fmla="*/ 107 h 1545"/>
                  <a:gd name="T32" fmla="*/ 2219 w 2399"/>
                  <a:gd name="T33" fmla="*/ 1437 h 1545"/>
                  <a:gd name="T34" fmla="*/ 179 w 2399"/>
                  <a:gd name="T35" fmla="*/ 1437 h 1545"/>
                  <a:gd name="T36" fmla="*/ 108 w 2399"/>
                  <a:gd name="T37" fmla="*/ 1365 h 1545"/>
                  <a:gd name="T38" fmla="*/ 108 w 2399"/>
                  <a:gd name="T39" fmla="*/ 772 h 1545"/>
                  <a:gd name="T40" fmla="*/ 2291 w 2399"/>
                  <a:gd name="T41" fmla="*/ 772 h 1545"/>
                  <a:gd name="T42" fmla="*/ 2291 w 2399"/>
                  <a:gd name="T43" fmla="*/ 1365 h 1545"/>
                  <a:gd name="T44" fmla="*/ 2219 w 2399"/>
                  <a:gd name="T45" fmla="*/ 1437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9" h="1545">
                    <a:moveTo>
                      <a:pt x="2219" y="0"/>
                    </a:moveTo>
                    <a:cubicBezTo>
                      <a:pt x="179" y="0"/>
                      <a:pt x="179" y="0"/>
                      <a:pt x="179" y="0"/>
                    </a:cubicBezTo>
                    <a:cubicBezTo>
                      <a:pt x="78" y="0"/>
                      <a:pt x="0" y="83"/>
                      <a:pt x="0" y="179"/>
                    </a:cubicBezTo>
                    <a:cubicBezTo>
                      <a:pt x="0" y="1365"/>
                      <a:pt x="0" y="1365"/>
                      <a:pt x="0" y="1365"/>
                    </a:cubicBezTo>
                    <a:cubicBezTo>
                      <a:pt x="0" y="1461"/>
                      <a:pt x="78" y="1545"/>
                      <a:pt x="179" y="1545"/>
                    </a:cubicBezTo>
                    <a:cubicBezTo>
                      <a:pt x="2219" y="1545"/>
                      <a:pt x="2219" y="1545"/>
                      <a:pt x="2219" y="1545"/>
                    </a:cubicBezTo>
                    <a:cubicBezTo>
                      <a:pt x="2321" y="1545"/>
                      <a:pt x="2399" y="1461"/>
                      <a:pt x="2399" y="1365"/>
                    </a:cubicBezTo>
                    <a:cubicBezTo>
                      <a:pt x="2399" y="179"/>
                      <a:pt x="2399" y="179"/>
                      <a:pt x="2399" y="179"/>
                    </a:cubicBezTo>
                    <a:cubicBezTo>
                      <a:pt x="2399" y="83"/>
                      <a:pt x="2321" y="0"/>
                      <a:pt x="2219" y="0"/>
                    </a:cubicBezTo>
                    <a:close/>
                    <a:moveTo>
                      <a:pt x="179" y="107"/>
                    </a:moveTo>
                    <a:cubicBezTo>
                      <a:pt x="2219" y="107"/>
                      <a:pt x="2219" y="107"/>
                      <a:pt x="2219" y="107"/>
                    </a:cubicBezTo>
                    <a:cubicBezTo>
                      <a:pt x="2261" y="107"/>
                      <a:pt x="2291" y="143"/>
                      <a:pt x="2291" y="179"/>
                    </a:cubicBezTo>
                    <a:cubicBezTo>
                      <a:pt x="2291" y="377"/>
                      <a:pt x="2291" y="377"/>
                      <a:pt x="2291" y="377"/>
                    </a:cubicBezTo>
                    <a:cubicBezTo>
                      <a:pt x="108" y="377"/>
                      <a:pt x="108" y="377"/>
                      <a:pt x="108" y="377"/>
                    </a:cubicBezTo>
                    <a:cubicBezTo>
                      <a:pt x="108" y="179"/>
                      <a:pt x="108" y="179"/>
                      <a:pt x="108" y="179"/>
                    </a:cubicBezTo>
                    <a:cubicBezTo>
                      <a:pt x="108" y="143"/>
                      <a:pt x="138" y="107"/>
                      <a:pt x="179" y="107"/>
                    </a:cubicBezTo>
                    <a:close/>
                    <a:moveTo>
                      <a:pt x="2219" y="1437"/>
                    </a:moveTo>
                    <a:cubicBezTo>
                      <a:pt x="179" y="1437"/>
                      <a:pt x="179" y="1437"/>
                      <a:pt x="179" y="1437"/>
                    </a:cubicBezTo>
                    <a:cubicBezTo>
                      <a:pt x="138" y="1437"/>
                      <a:pt x="108" y="1401"/>
                      <a:pt x="108" y="1365"/>
                    </a:cubicBezTo>
                    <a:cubicBezTo>
                      <a:pt x="108" y="772"/>
                      <a:pt x="108" y="772"/>
                      <a:pt x="108" y="772"/>
                    </a:cubicBezTo>
                    <a:cubicBezTo>
                      <a:pt x="2291" y="772"/>
                      <a:pt x="2291" y="772"/>
                      <a:pt x="2291" y="772"/>
                    </a:cubicBezTo>
                    <a:cubicBezTo>
                      <a:pt x="2291" y="1365"/>
                      <a:pt x="2291" y="1365"/>
                      <a:pt x="2291" y="1365"/>
                    </a:cubicBezTo>
                    <a:cubicBezTo>
                      <a:pt x="2291" y="1401"/>
                      <a:pt x="2261" y="1437"/>
                      <a:pt x="2219" y="1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83" name="Freeform 10"/>
              <p:cNvSpPr>
                <a:spLocks/>
              </p:cNvSpPr>
              <p:nvPr/>
            </p:nvSpPr>
            <p:spPr bwMode="auto">
              <a:xfrm>
                <a:off x="1894" y="2918"/>
                <a:ext cx="566" cy="184"/>
              </a:xfrm>
              <a:custGeom>
                <a:avLst/>
                <a:gdLst>
                  <a:gd name="T0" fmla="*/ 0 w 566"/>
                  <a:gd name="T1" fmla="*/ 0 h 184"/>
                  <a:gd name="T2" fmla="*/ 566 w 566"/>
                  <a:gd name="T3" fmla="*/ 0 h 184"/>
                  <a:gd name="T4" fmla="*/ 566 w 566"/>
                  <a:gd name="T5" fmla="*/ 184 h 184"/>
                  <a:gd name="T6" fmla="*/ 0 w 566"/>
                  <a:gd name="T7" fmla="*/ 184 h 184"/>
                  <a:gd name="T8" fmla="*/ 0 w 566"/>
                  <a:gd name="T9" fmla="*/ 0 h 184"/>
                  <a:gd name="T10" fmla="*/ 0 w 566"/>
                  <a:gd name="T11" fmla="*/ 0 h 184"/>
                </a:gdLst>
                <a:ahLst/>
                <a:cxnLst>
                  <a:cxn ang="0">
                    <a:pos x="T0" y="T1"/>
                  </a:cxn>
                  <a:cxn ang="0">
                    <a:pos x="T2" y="T3"/>
                  </a:cxn>
                  <a:cxn ang="0">
                    <a:pos x="T4" y="T5"/>
                  </a:cxn>
                  <a:cxn ang="0">
                    <a:pos x="T6" y="T7"/>
                  </a:cxn>
                  <a:cxn ang="0">
                    <a:pos x="T8" y="T9"/>
                  </a:cxn>
                  <a:cxn ang="0">
                    <a:pos x="T10" y="T11"/>
                  </a:cxn>
                </a:cxnLst>
                <a:rect l="0" t="0" r="r" b="b"/>
                <a:pathLst>
                  <a:path w="566" h="184">
                    <a:moveTo>
                      <a:pt x="0" y="0"/>
                    </a:moveTo>
                    <a:lnTo>
                      <a:pt x="566" y="0"/>
                    </a:lnTo>
                    <a:lnTo>
                      <a:pt x="566" y="184"/>
                    </a:lnTo>
                    <a:lnTo>
                      <a:pt x="0" y="18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84" name="Freeform 11"/>
              <p:cNvSpPr>
                <a:spLocks/>
              </p:cNvSpPr>
              <p:nvPr/>
            </p:nvSpPr>
            <p:spPr bwMode="auto">
              <a:xfrm>
                <a:off x="2643" y="2918"/>
                <a:ext cx="1196" cy="184"/>
              </a:xfrm>
              <a:custGeom>
                <a:avLst/>
                <a:gdLst>
                  <a:gd name="T0" fmla="*/ 0 w 1196"/>
                  <a:gd name="T1" fmla="*/ 0 h 184"/>
                  <a:gd name="T2" fmla="*/ 1196 w 1196"/>
                  <a:gd name="T3" fmla="*/ 0 h 184"/>
                  <a:gd name="T4" fmla="*/ 1196 w 1196"/>
                  <a:gd name="T5" fmla="*/ 184 h 184"/>
                  <a:gd name="T6" fmla="*/ 0 w 1196"/>
                  <a:gd name="T7" fmla="*/ 184 h 184"/>
                  <a:gd name="T8" fmla="*/ 0 w 1196"/>
                  <a:gd name="T9" fmla="*/ 0 h 184"/>
                  <a:gd name="T10" fmla="*/ 0 w 1196"/>
                  <a:gd name="T11" fmla="*/ 0 h 184"/>
                </a:gdLst>
                <a:ahLst/>
                <a:cxnLst>
                  <a:cxn ang="0">
                    <a:pos x="T0" y="T1"/>
                  </a:cxn>
                  <a:cxn ang="0">
                    <a:pos x="T2" y="T3"/>
                  </a:cxn>
                  <a:cxn ang="0">
                    <a:pos x="T4" y="T5"/>
                  </a:cxn>
                  <a:cxn ang="0">
                    <a:pos x="T6" y="T7"/>
                  </a:cxn>
                  <a:cxn ang="0">
                    <a:pos x="T8" y="T9"/>
                  </a:cxn>
                  <a:cxn ang="0">
                    <a:pos x="T10" y="T11"/>
                  </a:cxn>
                </a:cxnLst>
                <a:rect l="0" t="0" r="r" b="b"/>
                <a:pathLst>
                  <a:path w="1196" h="184">
                    <a:moveTo>
                      <a:pt x="0" y="0"/>
                    </a:moveTo>
                    <a:lnTo>
                      <a:pt x="1196" y="0"/>
                    </a:lnTo>
                    <a:lnTo>
                      <a:pt x="1196" y="184"/>
                    </a:lnTo>
                    <a:lnTo>
                      <a:pt x="0" y="18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sp>
          <p:nvSpPr>
            <p:cNvPr id="73" name="Freeform 15"/>
            <p:cNvSpPr>
              <a:spLocks noEditPoints="1"/>
            </p:cNvSpPr>
            <p:nvPr/>
          </p:nvSpPr>
          <p:spPr bwMode="auto">
            <a:xfrm>
              <a:off x="4929628" y="1524000"/>
              <a:ext cx="491248" cy="495300"/>
            </a:xfrm>
            <a:custGeom>
              <a:avLst/>
              <a:gdLst>
                <a:gd name="T0" fmla="*/ 812 w 1624"/>
                <a:gd name="T1" fmla="*/ 1624 h 1624"/>
                <a:gd name="T2" fmla="*/ 812 w 1624"/>
                <a:gd name="T3" fmla="*/ 0 h 1624"/>
                <a:gd name="T4" fmla="*/ 390 w 1624"/>
                <a:gd name="T5" fmla="*/ 772 h 1624"/>
                <a:gd name="T6" fmla="*/ 175 w 1624"/>
                <a:gd name="T7" fmla="*/ 451 h 1624"/>
                <a:gd name="T8" fmla="*/ 390 w 1624"/>
                <a:gd name="T9" fmla="*/ 772 h 1624"/>
                <a:gd name="T10" fmla="*/ 772 w 1624"/>
                <a:gd name="T11" fmla="*/ 451 h 1624"/>
                <a:gd name="T12" fmla="*/ 471 w 1624"/>
                <a:gd name="T13" fmla="*/ 772 h 1624"/>
                <a:gd name="T14" fmla="*/ 772 w 1624"/>
                <a:gd name="T15" fmla="*/ 451 h 1624"/>
                <a:gd name="T16" fmla="*/ 564 w 1624"/>
                <a:gd name="T17" fmla="*/ 370 h 1624"/>
                <a:gd name="T18" fmla="*/ 772 w 1624"/>
                <a:gd name="T19" fmla="*/ 81 h 1624"/>
                <a:gd name="T20" fmla="*/ 227 w 1624"/>
                <a:gd name="T21" fmla="*/ 370 h 1624"/>
                <a:gd name="T22" fmla="*/ 642 w 1624"/>
                <a:gd name="T23" fmla="*/ 97 h 1624"/>
                <a:gd name="T24" fmla="*/ 1543 w 1624"/>
                <a:gd name="T25" fmla="*/ 772 h 1624"/>
                <a:gd name="T26" fmla="*/ 1178 w 1624"/>
                <a:gd name="T27" fmla="*/ 451 h 1624"/>
                <a:gd name="T28" fmla="*/ 1543 w 1624"/>
                <a:gd name="T29" fmla="*/ 772 h 1624"/>
                <a:gd name="T30" fmla="*/ 853 w 1624"/>
                <a:gd name="T31" fmla="*/ 772 h 1624"/>
                <a:gd name="T32" fmla="*/ 1092 w 1624"/>
                <a:gd name="T33" fmla="*/ 451 h 1624"/>
                <a:gd name="T34" fmla="*/ 853 w 1624"/>
                <a:gd name="T35" fmla="*/ 772 h 1624"/>
                <a:gd name="T36" fmla="*/ 853 w 1624"/>
                <a:gd name="T37" fmla="*/ 370 h 1624"/>
                <a:gd name="T38" fmla="*/ 853 w 1624"/>
                <a:gd name="T39" fmla="*/ 81 h 1624"/>
                <a:gd name="T40" fmla="*/ 853 w 1624"/>
                <a:gd name="T41" fmla="*/ 370 h 1624"/>
                <a:gd name="T42" fmla="*/ 1149 w 1624"/>
                <a:gd name="T43" fmla="*/ 370 h 1624"/>
                <a:gd name="T44" fmla="*/ 983 w 1624"/>
                <a:gd name="T45" fmla="*/ 97 h 1624"/>
                <a:gd name="T46" fmla="*/ 175 w 1624"/>
                <a:gd name="T47" fmla="*/ 1174 h 1624"/>
                <a:gd name="T48" fmla="*/ 390 w 1624"/>
                <a:gd name="T49" fmla="*/ 853 h 1624"/>
                <a:gd name="T50" fmla="*/ 772 w 1624"/>
                <a:gd name="T51" fmla="*/ 853 h 1624"/>
                <a:gd name="T52" fmla="*/ 532 w 1624"/>
                <a:gd name="T53" fmla="*/ 1174 h 1624"/>
                <a:gd name="T54" fmla="*/ 772 w 1624"/>
                <a:gd name="T55" fmla="*/ 853 h 1624"/>
                <a:gd name="T56" fmla="*/ 772 w 1624"/>
                <a:gd name="T57" fmla="*/ 1255 h 1624"/>
                <a:gd name="T58" fmla="*/ 772 w 1624"/>
                <a:gd name="T59" fmla="*/ 1543 h 1624"/>
                <a:gd name="T60" fmla="*/ 642 w 1624"/>
                <a:gd name="T61" fmla="*/ 1527 h 1624"/>
                <a:gd name="T62" fmla="*/ 227 w 1624"/>
                <a:gd name="T63" fmla="*/ 1255 h 1624"/>
                <a:gd name="T64" fmla="*/ 1235 w 1624"/>
                <a:gd name="T65" fmla="*/ 853 h 1624"/>
                <a:gd name="T66" fmla="*/ 1450 w 1624"/>
                <a:gd name="T67" fmla="*/ 1174 h 1624"/>
                <a:gd name="T68" fmla="*/ 1235 w 1624"/>
                <a:gd name="T69" fmla="*/ 853 h 1624"/>
                <a:gd name="T70" fmla="*/ 1092 w 1624"/>
                <a:gd name="T71" fmla="*/ 1174 h 1624"/>
                <a:gd name="T72" fmla="*/ 853 w 1624"/>
                <a:gd name="T73" fmla="*/ 853 h 1624"/>
                <a:gd name="T74" fmla="*/ 853 w 1624"/>
                <a:gd name="T75" fmla="*/ 1174 h 1624"/>
                <a:gd name="T76" fmla="*/ 1060 w 1624"/>
                <a:gd name="T77" fmla="*/ 1255 h 1624"/>
                <a:gd name="T78" fmla="*/ 853 w 1624"/>
                <a:gd name="T79" fmla="*/ 1543 h 1624"/>
                <a:gd name="T80" fmla="*/ 1397 w 1624"/>
                <a:gd name="T81" fmla="*/ 1255 h 1624"/>
                <a:gd name="T82" fmla="*/ 983 w 1624"/>
                <a:gd name="T83" fmla="*/ 1527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4" h="1624">
                  <a:moveTo>
                    <a:pt x="1624" y="812"/>
                  </a:moveTo>
                  <a:cubicBezTo>
                    <a:pt x="1624" y="1259"/>
                    <a:pt x="1259" y="1624"/>
                    <a:pt x="812" y="1624"/>
                  </a:cubicBezTo>
                  <a:cubicBezTo>
                    <a:pt x="366" y="1624"/>
                    <a:pt x="0" y="1259"/>
                    <a:pt x="0" y="812"/>
                  </a:cubicBezTo>
                  <a:cubicBezTo>
                    <a:pt x="0" y="366"/>
                    <a:pt x="366" y="0"/>
                    <a:pt x="812" y="0"/>
                  </a:cubicBezTo>
                  <a:cubicBezTo>
                    <a:pt x="1259" y="0"/>
                    <a:pt x="1624" y="366"/>
                    <a:pt x="1624" y="812"/>
                  </a:cubicBezTo>
                  <a:close/>
                  <a:moveTo>
                    <a:pt x="390" y="772"/>
                  </a:moveTo>
                  <a:cubicBezTo>
                    <a:pt x="394" y="658"/>
                    <a:pt x="414" y="548"/>
                    <a:pt x="447" y="451"/>
                  </a:cubicBezTo>
                  <a:cubicBezTo>
                    <a:pt x="175" y="451"/>
                    <a:pt x="175" y="451"/>
                    <a:pt x="175" y="451"/>
                  </a:cubicBezTo>
                  <a:cubicBezTo>
                    <a:pt x="122" y="544"/>
                    <a:pt x="85" y="654"/>
                    <a:pt x="81" y="772"/>
                  </a:cubicBezTo>
                  <a:cubicBezTo>
                    <a:pt x="390" y="772"/>
                    <a:pt x="390" y="772"/>
                    <a:pt x="390" y="772"/>
                  </a:cubicBezTo>
                  <a:cubicBezTo>
                    <a:pt x="390" y="772"/>
                    <a:pt x="390" y="772"/>
                    <a:pt x="390" y="772"/>
                  </a:cubicBezTo>
                  <a:close/>
                  <a:moveTo>
                    <a:pt x="772" y="451"/>
                  </a:moveTo>
                  <a:cubicBezTo>
                    <a:pt x="532" y="451"/>
                    <a:pt x="532" y="451"/>
                    <a:pt x="532" y="451"/>
                  </a:cubicBezTo>
                  <a:cubicBezTo>
                    <a:pt x="495" y="548"/>
                    <a:pt x="475" y="658"/>
                    <a:pt x="471" y="772"/>
                  </a:cubicBezTo>
                  <a:cubicBezTo>
                    <a:pt x="772" y="772"/>
                    <a:pt x="772" y="772"/>
                    <a:pt x="772" y="772"/>
                  </a:cubicBezTo>
                  <a:cubicBezTo>
                    <a:pt x="772" y="451"/>
                    <a:pt x="772" y="451"/>
                    <a:pt x="772" y="451"/>
                  </a:cubicBezTo>
                  <a:close/>
                  <a:moveTo>
                    <a:pt x="772" y="81"/>
                  </a:moveTo>
                  <a:cubicBezTo>
                    <a:pt x="686" y="158"/>
                    <a:pt x="613" y="256"/>
                    <a:pt x="564" y="370"/>
                  </a:cubicBezTo>
                  <a:cubicBezTo>
                    <a:pt x="772" y="370"/>
                    <a:pt x="772" y="370"/>
                    <a:pt x="772" y="370"/>
                  </a:cubicBezTo>
                  <a:cubicBezTo>
                    <a:pt x="772" y="81"/>
                    <a:pt x="772" y="81"/>
                    <a:pt x="772" y="81"/>
                  </a:cubicBezTo>
                  <a:cubicBezTo>
                    <a:pt x="772" y="81"/>
                    <a:pt x="772" y="81"/>
                    <a:pt x="772" y="81"/>
                  </a:cubicBezTo>
                  <a:close/>
                  <a:moveTo>
                    <a:pt x="227" y="370"/>
                  </a:moveTo>
                  <a:cubicBezTo>
                    <a:pt x="475" y="370"/>
                    <a:pt x="475" y="370"/>
                    <a:pt x="475" y="370"/>
                  </a:cubicBezTo>
                  <a:cubicBezTo>
                    <a:pt x="520" y="268"/>
                    <a:pt x="577" y="175"/>
                    <a:pt x="642" y="97"/>
                  </a:cubicBezTo>
                  <a:cubicBezTo>
                    <a:pt x="471" y="138"/>
                    <a:pt x="325" y="240"/>
                    <a:pt x="227" y="370"/>
                  </a:cubicBezTo>
                  <a:close/>
                  <a:moveTo>
                    <a:pt x="1543" y="772"/>
                  </a:moveTo>
                  <a:cubicBezTo>
                    <a:pt x="1539" y="654"/>
                    <a:pt x="1503" y="544"/>
                    <a:pt x="1450" y="451"/>
                  </a:cubicBezTo>
                  <a:cubicBezTo>
                    <a:pt x="1178" y="451"/>
                    <a:pt x="1178" y="451"/>
                    <a:pt x="1178" y="451"/>
                  </a:cubicBezTo>
                  <a:cubicBezTo>
                    <a:pt x="1210" y="548"/>
                    <a:pt x="1231" y="658"/>
                    <a:pt x="1235" y="772"/>
                  </a:cubicBezTo>
                  <a:cubicBezTo>
                    <a:pt x="1543" y="772"/>
                    <a:pt x="1543" y="772"/>
                    <a:pt x="1543" y="772"/>
                  </a:cubicBezTo>
                  <a:cubicBezTo>
                    <a:pt x="1543" y="772"/>
                    <a:pt x="1543" y="772"/>
                    <a:pt x="1543" y="772"/>
                  </a:cubicBezTo>
                  <a:close/>
                  <a:moveTo>
                    <a:pt x="853" y="772"/>
                  </a:moveTo>
                  <a:cubicBezTo>
                    <a:pt x="1153" y="772"/>
                    <a:pt x="1153" y="772"/>
                    <a:pt x="1153" y="772"/>
                  </a:cubicBezTo>
                  <a:cubicBezTo>
                    <a:pt x="1149" y="658"/>
                    <a:pt x="1129" y="548"/>
                    <a:pt x="1092" y="451"/>
                  </a:cubicBezTo>
                  <a:cubicBezTo>
                    <a:pt x="853" y="451"/>
                    <a:pt x="853" y="451"/>
                    <a:pt x="853" y="451"/>
                  </a:cubicBezTo>
                  <a:cubicBezTo>
                    <a:pt x="853" y="772"/>
                    <a:pt x="853" y="772"/>
                    <a:pt x="853" y="772"/>
                  </a:cubicBezTo>
                  <a:cubicBezTo>
                    <a:pt x="853" y="772"/>
                    <a:pt x="853" y="772"/>
                    <a:pt x="853" y="772"/>
                  </a:cubicBezTo>
                  <a:close/>
                  <a:moveTo>
                    <a:pt x="853" y="370"/>
                  </a:moveTo>
                  <a:cubicBezTo>
                    <a:pt x="1060" y="370"/>
                    <a:pt x="1060" y="370"/>
                    <a:pt x="1060" y="370"/>
                  </a:cubicBezTo>
                  <a:cubicBezTo>
                    <a:pt x="1011" y="256"/>
                    <a:pt x="938" y="158"/>
                    <a:pt x="853" y="81"/>
                  </a:cubicBezTo>
                  <a:cubicBezTo>
                    <a:pt x="853" y="370"/>
                    <a:pt x="853" y="370"/>
                    <a:pt x="853" y="370"/>
                  </a:cubicBezTo>
                  <a:cubicBezTo>
                    <a:pt x="853" y="370"/>
                    <a:pt x="853" y="370"/>
                    <a:pt x="853" y="370"/>
                  </a:cubicBezTo>
                  <a:close/>
                  <a:moveTo>
                    <a:pt x="983" y="97"/>
                  </a:moveTo>
                  <a:cubicBezTo>
                    <a:pt x="1048" y="175"/>
                    <a:pt x="1105" y="268"/>
                    <a:pt x="1149" y="370"/>
                  </a:cubicBezTo>
                  <a:cubicBezTo>
                    <a:pt x="1397" y="370"/>
                    <a:pt x="1397" y="370"/>
                    <a:pt x="1397" y="370"/>
                  </a:cubicBezTo>
                  <a:cubicBezTo>
                    <a:pt x="1300" y="240"/>
                    <a:pt x="1153" y="138"/>
                    <a:pt x="983" y="97"/>
                  </a:cubicBezTo>
                  <a:close/>
                  <a:moveTo>
                    <a:pt x="81" y="853"/>
                  </a:moveTo>
                  <a:cubicBezTo>
                    <a:pt x="85" y="971"/>
                    <a:pt x="122" y="1080"/>
                    <a:pt x="175" y="1174"/>
                  </a:cubicBezTo>
                  <a:cubicBezTo>
                    <a:pt x="447" y="1174"/>
                    <a:pt x="447" y="1174"/>
                    <a:pt x="447" y="1174"/>
                  </a:cubicBezTo>
                  <a:cubicBezTo>
                    <a:pt x="414" y="1076"/>
                    <a:pt x="394" y="967"/>
                    <a:pt x="390" y="853"/>
                  </a:cubicBezTo>
                  <a:cubicBezTo>
                    <a:pt x="81" y="853"/>
                    <a:pt x="81" y="853"/>
                    <a:pt x="81" y="853"/>
                  </a:cubicBezTo>
                  <a:close/>
                  <a:moveTo>
                    <a:pt x="772" y="853"/>
                  </a:moveTo>
                  <a:cubicBezTo>
                    <a:pt x="471" y="853"/>
                    <a:pt x="471" y="853"/>
                    <a:pt x="471" y="853"/>
                  </a:cubicBezTo>
                  <a:cubicBezTo>
                    <a:pt x="475" y="967"/>
                    <a:pt x="495" y="1076"/>
                    <a:pt x="532" y="1174"/>
                  </a:cubicBezTo>
                  <a:cubicBezTo>
                    <a:pt x="772" y="1174"/>
                    <a:pt x="772" y="1174"/>
                    <a:pt x="772" y="1174"/>
                  </a:cubicBezTo>
                  <a:cubicBezTo>
                    <a:pt x="772" y="853"/>
                    <a:pt x="772" y="853"/>
                    <a:pt x="772" y="853"/>
                  </a:cubicBezTo>
                  <a:cubicBezTo>
                    <a:pt x="772" y="853"/>
                    <a:pt x="772" y="853"/>
                    <a:pt x="772" y="853"/>
                  </a:cubicBezTo>
                  <a:close/>
                  <a:moveTo>
                    <a:pt x="772" y="1255"/>
                  </a:moveTo>
                  <a:cubicBezTo>
                    <a:pt x="564" y="1255"/>
                    <a:pt x="564" y="1255"/>
                    <a:pt x="564" y="1255"/>
                  </a:cubicBezTo>
                  <a:cubicBezTo>
                    <a:pt x="613" y="1369"/>
                    <a:pt x="686" y="1466"/>
                    <a:pt x="772" y="1543"/>
                  </a:cubicBezTo>
                  <a:cubicBezTo>
                    <a:pt x="772" y="1255"/>
                    <a:pt x="772" y="1255"/>
                    <a:pt x="772" y="1255"/>
                  </a:cubicBezTo>
                  <a:close/>
                  <a:moveTo>
                    <a:pt x="642" y="1527"/>
                  </a:moveTo>
                  <a:cubicBezTo>
                    <a:pt x="577" y="1450"/>
                    <a:pt x="520" y="1356"/>
                    <a:pt x="475" y="1255"/>
                  </a:cubicBezTo>
                  <a:cubicBezTo>
                    <a:pt x="227" y="1255"/>
                    <a:pt x="227" y="1255"/>
                    <a:pt x="227" y="1255"/>
                  </a:cubicBezTo>
                  <a:cubicBezTo>
                    <a:pt x="325" y="1385"/>
                    <a:pt x="471" y="1486"/>
                    <a:pt x="642" y="1527"/>
                  </a:cubicBezTo>
                  <a:close/>
                  <a:moveTo>
                    <a:pt x="1235" y="853"/>
                  </a:moveTo>
                  <a:cubicBezTo>
                    <a:pt x="1231" y="967"/>
                    <a:pt x="1210" y="1076"/>
                    <a:pt x="1178" y="1174"/>
                  </a:cubicBezTo>
                  <a:cubicBezTo>
                    <a:pt x="1450" y="1174"/>
                    <a:pt x="1450" y="1174"/>
                    <a:pt x="1450" y="1174"/>
                  </a:cubicBezTo>
                  <a:cubicBezTo>
                    <a:pt x="1503" y="1080"/>
                    <a:pt x="1539" y="971"/>
                    <a:pt x="1543" y="853"/>
                  </a:cubicBezTo>
                  <a:cubicBezTo>
                    <a:pt x="1235" y="853"/>
                    <a:pt x="1235" y="853"/>
                    <a:pt x="1235" y="853"/>
                  </a:cubicBezTo>
                  <a:close/>
                  <a:moveTo>
                    <a:pt x="853" y="1174"/>
                  </a:moveTo>
                  <a:cubicBezTo>
                    <a:pt x="1092" y="1174"/>
                    <a:pt x="1092" y="1174"/>
                    <a:pt x="1092" y="1174"/>
                  </a:cubicBezTo>
                  <a:cubicBezTo>
                    <a:pt x="1129" y="1076"/>
                    <a:pt x="1149" y="967"/>
                    <a:pt x="1153" y="853"/>
                  </a:cubicBezTo>
                  <a:cubicBezTo>
                    <a:pt x="853" y="853"/>
                    <a:pt x="853" y="853"/>
                    <a:pt x="853" y="853"/>
                  </a:cubicBezTo>
                  <a:cubicBezTo>
                    <a:pt x="853" y="1174"/>
                    <a:pt x="853" y="1174"/>
                    <a:pt x="853" y="1174"/>
                  </a:cubicBezTo>
                  <a:cubicBezTo>
                    <a:pt x="853" y="1174"/>
                    <a:pt x="853" y="1174"/>
                    <a:pt x="853" y="1174"/>
                  </a:cubicBezTo>
                  <a:close/>
                  <a:moveTo>
                    <a:pt x="853" y="1543"/>
                  </a:moveTo>
                  <a:cubicBezTo>
                    <a:pt x="938" y="1466"/>
                    <a:pt x="1011" y="1369"/>
                    <a:pt x="1060" y="1255"/>
                  </a:cubicBezTo>
                  <a:cubicBezTo>
                    <a:pt x="853" y="1255"/>
                    <a:pt x="853" y="1255"/>
                    <a:pt x="853" y="1255"/>
                  </a:cubicBezTo>
                  <a:cubicBezTo>
                    <a:pt x="853" y="1543"/>
                    <a:pt x="853" y="1543"/>
                    <a:pt x="853" y="1543"/>
                  </a:cubicBezTo>
                  <a:cubicBezTo>
                    <a:pt x="853" y="1543"/>
                    <a:pt x="853" y="1543"/>
                    <a:pt x="853" y="1543"/>
                  </a:cubicBezTo>
                  <a:close/>
                  <a:moveTo>
                    <a:pt x="1397" y="1255"/>
                  </a:moveTo>
                  <a:cubicBezTo>
                    <a:pt x="1149" y="1255"/>
                    <a:pt x="1149" y="1255"/>
                    <a:pt x="1149" y="1255"/>
                  </a:cubicBezTo>
                  <a:cubicBezTo>
                    <a:pt x="1105" y="1356"/>
                    <a:pt x="1048" y="1450"/>
                    <a:pt x="983" y="1527"/>
                  </a:cubicBezTo>
                  <a:cubicBezTo>
                    <a:pt x="1153" y="1486"/>
                    <a:pt x="1300" y="1385"/>
                    <a:pt x="1397" y="125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74" name="Freeform 19"/>
            <p:cNvSpPr>
              <a:spLocks noEditPoints="1"/>
            </p:cNvSpPr>
            <p:nvPr/>
          </p:nvSpPr>
          <p:spPr bwMode="auto">
            <a:xfrm>
              <a:off x="3377458" y="4378886"/>
              <a:ext cx="282838" cy="437028"/>
            </a:xfrm>
            <a:custGeom>
              <a:avLst/>
              <a:gdLst>
                <a:gd name="T0" fmla="*/ 3012 w 3012"/>
                <a:gd name="T1" fmla="*/ 1416 h 4654"/>
                <a:gd name="T2" fmla="*/ 1607 w 3012"/>
                <a:gd name="T3" fmla="*/ 1416 h 4654"/>
                <a:gd name="T4" fmla="*/ 1607 w 3012"/>
                <a:gd name="T5" fmla="*/ 0 h 4654"/>
                <a:gd name="T6" fmla="*/ 3012 w 3012"/>
                <a:gd name="T7" fmla="*/ 0 h 4654"/>
                <a:gd name="T8" fmla="*/ 3012 w 3012"/>
                <a:gd name="T9" fmla="*/ 1416 h 4654"/>
                <a:gd name="T10" fmla="*/ 3012 w 3012"/>
                <a:gd name="T11" fmla="*/ 1416 h 4654"/>
                <a:gd name="T12" fmla="*/ 3012 w 3012"/>
                <a:gd name="T13" fmla="*/ 1416 h 4654"/>
                <a:gd name="T14" fmla="*/ 1259 w 3012"/>
                <a:gd name="T15" fmla="*/ 147 h 4654"/>
                <a:gd name="T16" fmla="*/ 145 w 3012"/>
                <a:gd name="T17" fmla="*/ 147 h 4654"/>
                <a:gd name="T18" fmla="*/ 145 w 3012"/>
                <a:gd name="T19" fmla="*/ 1267 h 4654"/>
                <a:gd name="T20" fmla="*/ 1259 w 3012"/>
                <a:gd name="T21" fmla="*/ 1267 h 4654"/>
                <a:gd name="T22" fmla="*/ 1259 w 3012"/>
                <a:gd name="T23" fmla="*/ 147 h 4654"/>
                <a:gd name="T24" fmla="*/ 1259 w 3012"/>
                <a:gd name="T25" fmla="*/ 147 h 4654"/>
                <a:gd name="T26" fmla="*/ 1259 w 3012"/>
                <a:gd name="T27" fmla="*/ 147 h 4654"/>
                <a:gd name="T28" fmla="*/ 1405 w 3012"/>
                <a:gd name="T29" fmla="*/ 0 h 4654"/>
                <a:gd name="T30" fmla="*/ 1405 w 3012"/>
                <a:gd name="T31" fmla="*/ 1416 h 4654"/>
                <a:gd name="T32" fmla="*/ 0 w 3012"/>
                <a:gd name="T33" fmla="*/ 1416 h 4654"/>
                <a:gd name="T34" fmla="*/ 0 w 3012"/>
                <a:gd name="T35" fmla="*/ 0 h 4654"/>
                <a:gd name="T36" fmla="*/ 1405 w 3012"/>
                <a:gd name="T37" fmla="*/ 0 h 4654"/>
                <a:gd name="T38" fmla="*/ 1405 w 3012"/>
                <a:gd name="T39" fmla="*/ 0 h 4654"/>
                <a:gd name="T40" fmla="*/ 1405 w 3012"/>
                <a:gd name="T41" fmla="*/ 0 h 4654"/>
                <a:gd name="T42" fmla="*/ 1405 w 3012"/>
                <a:gd name="T43" fmla="*/ 0 h 4654"/>
                <a:gd name="T44" fmla="*/ 1259 w 3012"/>
                <a:gd name="T45" fmla="*/ 3387 h 4654"/>
                <a:gd name="T46" fmla="*/ 145 w 3012"/>
                <a:gd name="T47" fmla="*/ 3387 h 4654"/>
                <a:gd name="T48" fmla="*/ 145 w 3012"/>
                <a:gd name="T49" fmla="*/ 4507 h 4654"/>
                <a:gd name="T50" fmla="*/ 1259 w 3012"/>
                <a:gd name="T51" fmla="*/ 4507 h 4654"/>
                <a:gd name="T52" fmla="*/ 1259 w 3012"/>
                <a:gd name="T53" fmla="*/ 3387 h 4654"/>
                <a:gd name="T54" fmla="*/ 1259 w 3012"/>
                <a:gd name="T55" fmla="*/ 3387 h 4654"/>
                <a:gd name="T56" fmla="*/ 1259 w 3012"/>
                <a:gd name="T57" fmla="*/ 3387 h 4654"/>
                <a:gd name="T58" fmla="*/ 1405 w 3012"/>
                <a:gd name="T59" fmla="*/ 3238 h 4654"/>
                <a:gd name="T60" fmla="*/ 1405 w 3012"/>
                <a:gd name="T61" fmla="*/ 4654 h 4654"/>
                <a:gd name="T62" fmla="*/ 0 w 3012"/>
                <a:gd name="T63" fmla="*/ 4654 h 4654"/>
                <a:gd name="T64" fmla="*/ 0 w 3012"/>
                <a:gd name="T65" fmla="*/ 3238 h 4654"/>
                <a:gd name="T66" fmla="*/ 1405 w 3012"/>
                <a:gd name="T67" fmla="*/ 3238 h 4654"/>
                <a:gd name="T68" fmla="*/ 1405 w 3012"/>
                <a:gd name="T69" fmla="*/ 3238 h 4654"/>
                <a:gd name="T70" fmla="*/ 1405 w 3012"/>
                <a:gd name="T71" fmla="*/ 3238 h 4654"/>
                <a:gd name="T72" fmla="*/ 1405 w 3012"/>
                <a:gd name="T73" fmla="*/ 3238 h 4654"/>
                <a:gd name="T74" fmla="*/ 2866 w 3012"/>
                <a:gd name="T75" fmla="*/ 1766 h 4654"/>
                <a:gd name="T76" fmla="*/ 145 w 3012"/>
                <a:gd name="T77" fmla="*/ 1766 h 4654"/>
                <a:gd name="T78" fmla="*/ 145 w 3012"/>
                <a:gd name="T79" fmla="*/ 2888 h 4654"/>
                <a:gd name="T80" fmla="*/ 2866 w 3012"/>
                <a:gd name="T81" fmla="*/ 2888 h 4654"/>
                <a:gd name="T82" fmla="*/ 2866 w 3012"/>
                <a:gd name="T83" fmla="*/ 1766 h 4654"/>
                <a:gd name="T84" fmla="*/ 2866 w 3012"/>
                <a:gd name="T85" fmla="*/ 1766 h 4654"/>
                <a:gd name="T86" fmla="*/ 2866 w 3012"/>
                <a:gd name="T87" fmla="*/ 1766 h 4654"/>
                <a:gd name="T88" fmla="*/ 3012 w 3012"/>
                <a:gd name="T89" fmla="*/ 1617 h 4654"/>
                <a:gd name="T90" fmla="*/ 3012 w 3012"/>
                <a:gd name="T91" fmla="*/ 3037 h 4654"/>
                <a:gd name="T92" fmla="*/ 0 w 3012"/>
                <a:gd name="T93" fmla="*/ 3037 h 4654"/>
                <a:gd name="T94" fmla="*/ 0 w 3012"/>
                <a:gd name="T95" fmla="*/ 1617 h 4654"/>
                <a:gd name="T96" fmla="*/ 3012 w 3012"/>
                <a:gd name="T97" fmla="*/ 1617 h 4654"/>
                <a:gd name="T98" fmla="*/ 3012 w 3012"/>
                <a:gd name="T99" fmla="*/ 1617 h 4654"/>
                <a:gd name="T100" fmla="*/ 3012 w 3012"/>
                <a:gd name="T101" fmla="*/ 1617 h 4654"/>
                <a:gd name="T102" fmla="*/ 3012 w 3012"/>
                <a:gd name="T103" fmla="*/ 1617 h 4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2" h="4654">
                  <a:moveTo>
                    <a:pt x="3012" y="1416"/>
                  </a:moveTo>
                  <a:lnTo>
                    <a:pt x="1607" y="1416"/>
                  </a:lnTo>
                  <a:lnTo>
                    <a:pt x="1607" y="0"/>
                  </a:lnTo>
                  <a:lnTo>
                    <a:pt x="3012" y="0"/>
                  </a:lnTo>
                  <a:lnTo>
                    <a:pt x="3012" y="1416"/>
                  </a:lnTo>
                  <a:lnTo>
                    <a:pt x="3012" y="1416"/>
                  </a:lnTo>
                  <a:lnTo>
                    <a:pt x="3012" y="1416"/>
                  </a:lnTo>
                  <a:close/>
                  <a:moveTo>
                    <a:pt x="1259" y="147"/>
                  </a:moveTo>
                  <a:lnTo>
                    <a:pt x="145" y="147"/>
                  </a:lnTo>
                  <a:lnTo>
                    <a:pt x="145" y="1267"/>
                  </a:lnTo>
                  <a:lnTo>
                    <a:pt x="1259" y="1267"/>
                  </a:lnTo>
                  <a:lnTo>
                    <a:pt x="1259" y="147"/>
                  </a:lnTo>
                  <a:lnTo>
                    <a:pt x="1259" y="147"/>
                  </a:lnTo>
                  <a:lnTo>
                    <a:pt x="1259" y="147"/>
                  </a:lnTo>
                  <a:close/>
                  <a:moveTo>
                    <a:pt x="1405" y="0"/>
                  </a:moveTo>
                  <a:lnTo>
                    <a:pt x="1405" y="1416"/>
                  </a:lnTo>
                  <a:lnTo>
                    <a:pt x="0" y="1416"/>
                  </a:lnTo>
                  <a:lnTo>
                    <a:pt x="0" y="0"/>
                  </a:lnTo>
                  <a:lnTo>
                    <a:pt x="1405" y="0"/>
                  </a:lnTo>
                  <a:lnTo>
                    <a:pt x="1405" y="0"/>
                  </a:lnTo>
                  <a:lnTo>
                    <a:pt x="1405" y="0"/>
                  </a:lnTo>
                  <a:lnTo>
                    <a:pt x="1405" y="0"/>
                  </a:lnTo>
                  <a:close/>
                  <a:moveTo>
                    <a:pt x="1259" y="3387"/>
                  </a:moveTo>
                  <a:lnTo>
                    <a:pt x="145" y="3387"/>
                  </a:lnTo>
                  <a:lnTo>
                    <a:pt x="145" y="4507"/>
                  </a:lnTo>
                  <a:lnTo>
                    <a:pt x="1259" y="4507"/>
                  </a:lnTo>
                  <a:lnTo>
                    <a:pt x="1259" y="3387"/>
                  </a:lnTo>
                  <a:lnTo>
                    <a:pt x="1259" y="3387"/>
                  </a:lnTo>
                  <a:lnTo>
                    <a:pt x="1259" y="3387"/>
                  </a:lnTo>
                  <a:close/>
                  <a:moveTo>
                    <a:pt x="1405" y="3238"/>
                  </a:moveTo>
                  <a:lnTo>
                    <a:pt x="1405" y="4654"/>
                  </a:lnTo>
                  <a:lnTo>
                    <a:pt x="0" y="4654"/>
                  </a:lnTo>
                  <a:lnTo>
                    <a:pt x="0" y="3238"/>
                  </a:lnTo>
                  <a:lnTo>
                    <a:pt x="1405" y="3238"/>
                  </a:lnTo>
                  <a:lnTo>
                    <a:pt x="1405" y="3238"/>
                  </a:lnTo>
                  <a:lnTo>
                    <a:pt x="1405" y="3238"/>
                  </a:lnTo>
                  <a:lnTo>
                    <a:pt x="1405" y="3238"/>
                  </a:lnTo>
                  <a:close/>
                  <a:moveTo>
                    <a:pt x="2866" y="1766"/>
                  </a:moveTo>
                  <a:lnTo>
                    <a:pt x="145" y="1766"/>
                  </a:lnTo>
                  <a:lnTo>
                    <a:pt x="145" y="2888"/>
                  </a:lnTo>
                  <a:lnTo>
                    <a:pt x="2866" y="2888"/>
                  </a:lnTo>
                  <a:lnTo>
                    <a:pt x="2866" y="1766"/>
                  </a:lnTo>
                  <a:lnTo>
                    <a:pt x="2866" y="1766"/>
                  </a:lnTo>
                  <a:lnTo>
                    <a:pt x="2866" y="1766"/>
                  </a:lnTo>
                  <a:close/>
                  <a:moveTo>
                    <a:pt x="3012" y="1617"/>
                  </a:moveTo>
                  <a:lnTo>
                    <a:pt x="3012" y="3037"/>
                  </a:lnTo>
                  <a:lnTo>
                    <a:pt x="0" y="3037"/>
                  </a:lnTo>
                  <a:lnTo>
                    <a:pt x="0" y="1617"/>
                  </a:lnTo>
                  <a:lnTo>
                    <a:pt x="3012" y="1617"/>
                  </a:lnTo>
                  <a:lnTo>
                    <a:pt x="3012" y="1617"/>
                  </a:lnTo>
                  <a:lnTo>
                    <a:pt x="3012" y="1617"/>
                  </a:lnTo>
                  <a:lnTo>
                    <a:pt x="3012" y="16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nvGrpSpPr>
            <p:cNvPr id="75" name="Group 22"/>
            <p:cNvGrpSpPr>
              <a:grpSpLocks noChangeAspect="1"/>
            </p:cNvGrpSpPr>
            <p:nvPr/>
          </p:nvGrpSpPr>
          <p:grpSpPr bwMode="auto">
            <a:xfrm>
              <a:off x="4403337" y="3568884"/>
              <a:ext cx="630402" cy="544755"/>
              <a:chOff x="1940" y="519"/>
              <a:chExt cx="3798" cy="3282"/>
            </a:xfrm>
            <a:solidFill>
              <a:schemeClr val="bg1"/>
            </a:solidFill>
          </p:grpSpPr>
          <p:sp>
            <p:nvSpPr>
              <p:cNvPr id="76" name="Freeform 23"/>
              <p:cNvSpPr>
                <a:spLocks/>
              </p:cNvSpPr>
              <p:nvPr/>
            </p:nvSpPr>
            <p:spPr bwMode="auto">
              <a:xfrm>
                <a:off x="3224" y="1327"/>
                <a:ext cx="1222" cy="2474"/>
              </a:xfrm>
              <a:custGeom>
                <a:avLst/>
                <a:gdLst>
                  <a:gd name="T0" fmla="*/ 511 w 630"/>
                  <a:gd name="T1" fmla="*/ 0 h 1265"/>
                  <a:gd name="T2" fmla="*/ 119 w 630"/>
                  <a:gd name="T3" fmla="*/ 0 h 1265"/>
                  <a:gd name="T4" fmla="*/ 0 w 630"/>
                  <a:gd name="T5" fmla="*/ 119 h 1265"/>
                  <a:gd name="T6" fmla="*/ 0 w 630"/>
                  <a:gd name="T7" fmla="*/ 650 h 1265"/>
                  <a:gd name="T8" fmla="*/ 119 w 630"/>
                  <a:gd name="T9" fmla="*/ 769 h 1265"/>
                  <a:gd name="T10" fmla="*/ 119 w 630"/>
                  <a:gd name="T11" fmla="*/ 769 h 1265"/>
                  <a:gd name="T12" fmla="*/ 119 w 630"/>
                  <a:gd name="T13" fmla="*/ 1146 h 1265"/>
                  <a:gd name="T14" fmla="*/ 231 w 630"/>
                  <a:gd name="T15" fmla="*/ 1265 h 1265"/>
                  <a:gd name="T16" fmla="*/ 399 w 630"/>
                  <a:gd name="T17" fmla="*/ 1265 h 1265"/>
                  <a:gd name="T18" fmla="*/ 511 w 630"/>
                  <a:gd name="T19" fmla="*/ 1146 h 1265"/>
                  <a:gd name="T20" fmla="*/ 511 w 630"/>
                  <a:gd name="T21" fmla="*/ 769 h 1265"/>
                  <a:gd name="T22" fmla="*/ 511 w 630"/>
                  <a:gd name="T23" fmla="*/ 769 h 1265"/>
                  <a:gd name="T24" fmla="*/ 630 w 630"/>
                  <a:gd name="T25" fmla="*/ 650 h 1265"/>
                  <a:gd name="T26" fmla="*/ 630 w 630"/>
                  <a:gd name="T27" fmla="*/ 119 h 1265"/>
                  <a:gd name="T28" fmla="*/ 511 w 630"/>
                  <a:gd name="T29" fmla="*/ 0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0" h="1265">
                    <a:moveTo>
                      <a:pt x="511" y="0"/>
                    </a:moveTo>
                    <a:cubicBezTo>
                      <a:pt x="119" y="0"/>
                      <a:pt x="119" y="0"/>
                      <a:pt x="119" y="0"/>
                    </a:cubicBezTo>
                    <a:cubicBezTo>
                      <a:pt x="56" y="0"/>
                      <a:pt x="0" y="56"/>
                      <a:pt x="0" y="119"/>
                    </a:cubicBezTo>
                    <a:cubicBezTo>
                      <a:pt x="0" y="650"/>
                      <a:pt x="0" y="650"/>
                      <a:pt x="0" y="650"/>
                    </a:cubicBezTo>
                    <a:cubicBezTo>
                      <a:pt x="0" y="713"/>
                      <a:pt x="56" y="769"/>
                      <a:pt x="119" y="769"/>
                    </a:cubicBezTo>
                    <a:cubicBezTo>
                      <a:pt x="119" y="769"/>
                      <a:pt x="119" y="769"/>
                      <a:pt x="119" y="769"/>
                    </a:cubicBezTo>
                    <a:cubicBezTo>
                      <a:pt x="119" y="1146"/>
                      <a:pt x="119" y="1146"/>
                      <a:pt x="119" y="1146"/>
                    </a:cubicBezTo>
                    <a:cubicBezTo>
                      <a:pt x="119" y="1209"/>
                      <a:pt x="168" y="1265"/>
                      <a:pt x="231" y="1265"/>
                    </a:cubicBezTo>
                    <a:cubicBezTo>
                      <a:pt x="399" y="1265"/>
                      <a:pt x="399" y="1265"/>
                      <a:pt x="399" y="1265"/>
                    </a:cubicBezTo>
                    <a:cubicBezTo>
                      <a:pt x="462" y="1265"/>
                      <a:pt x="511" y="1209"/>
                      <a:pt x="511" y="1146"/>
                    </a:cubicBezTo>
                    <a:cubicBezTo>
                      <a:pt x="511" y="769"/>
                      <a:pt x="511" y="769"/>
                      <a:pt x="511" y="769"/>
                    </a:cubicBezTo>
                    <a:cubicBezTo>
                      <a:pt x="511" y="769"/>
                      <a:pt x="511" y="769"/>
                      <a:pt x="511" y="769"/>
                    </a:cubicBezTo>
                    <a:cubicBezTo>
                      <a:pt x="574" y="769"/>
                      <a:pt x="630" y="713"/>
                      <a:pt x="630" y="650"/>
                    </a:cubicBezTo>
                    <a:cubicBezTo>
                      <a:pt x="630" y="119"/>
                      <a:pt x="630" y="119"/>
                      <a:pt x="630" y="119"/>
                    </a:cubicBezTo>
                    <a:cubicBezTo>
                      <a:pt x="630" y="56"/>
                      <a:pt x="574" y="0"/>
                      <a:pt x="5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77" name="Oval 24"/>
              <p:cNvSpPr>
                <a:spLocks noChangeArrowheads="1"/>
              </p:cNvSpPr>
              <p:nvPr/>
            </p:nvSpPr>
            <p:spPr bwMode="auto">
              <a:xfrm>
                <a:off x="3470" y="519"/>
                <a:ext cx="728" cy="7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78" name="Freeform 25"/>
              <p:cNvSpPr>
                <a:spLocks/>
              </p:cNvSpPr>
              <p:nvPr/>
            </p:nvSpPr>
            <p:spPr bwMode="auto">
              <a:xfrm>
                <a:off x="4712" y="1421"/>
                <a:ext cx="1026" cy="2112"/>
              </a:xfrm>
              <a:custGeom>
                <a:avLst/>
                <a:gdLst>
                  <a:gd name="T0" fmla="*/ 432 w 529"/>
                  <a:gd name="T1" fmla="*/ 0 h 1080"/>
                  <a:gd name="T2" fmla="*/ 98 w 529"/>
                  <a:gd name="T3" fmla="*/ 0 h 1080"/>
                  <a:gd name="T4" fmla="*/ 0 w 529"/>
                  <a:gd name="T5" fmla="*/ 98 h 1080"/>
                  <a:gd name="T6" fmla="*/ 0 w 529"/>
                  <a:gd name="T7" fmla="*/ 554 h 1080"/>
                  <a:gd name="T8" fmla="*/ 98 w 529"/>
                  <a:gd name="T9" fmla="*/ 652 h 1080"/>
                  <a:gd name="T10" fmla="*/ 98 w 529"/>
                  <a:gd name="T11" fmla="*/ 652 h 1080"/>
                  <a:gd name="T12" fmla="*/ 98 w 529"/>
                  <a:gd name="T13" fmla="*/ 981 h 1080"/>
                  <a:gd name="T14" fmla="*/ 188 w 529"/>
                  <a:gd name="T15" fmla="*/ 1080 h 1080"/>
                  <a:gd name="T16" fmla="*/ 334 w 529"/>
                  <a:gd name="T17" fmla="*/ 1080 h 1080"/>
                  <a:gd name="T18" fmla="*/ 432 w 529"/>
                  <a:gd name="T19" fmla="*/ 981 h 1080"/>
                  <a:gd name="T20" fmla="*/ 432 w 529"/>
                  <a:gd name="T21" fmla="*/ 652 h 1080"/>
                  <a:gd name="T22" fmla="*/ 432 w 529"/>
                  <a:gd name="T23" fmla="*/ 652 h 1080"/>
                  <a:gd name="T24" fmla="*/ 529 w 529"/>
                  <a:gd name="T25" fmla="*/ 554 h 1080"/>
                  <a:gd name="T26" fmla="*/ 529 w 529"/>
                  <a:gd name="T27" fmla="*/ 98 h 1080"/>
                  <a:gd name="T28" fmla="*/ 432 w 529"/>
                  <a:gd name="T29"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 h="1080">
                    <a:moveTo>
                      <a:pt x="432" y="0"/>
                    </a:moveTo>
                    <a:cubicBezTo>
                      <a:pt x="98" y="0"/>
                      <a:pt x="98" y="0"/>
                      <a:pt x="98" y="0"/>
                    </a:cubicBezTo>
                    <a:cubicBezTo>
                      <a:pt x="42" y="0"/>
                      <a:pt x="0" y="42"/>
                      <a:pt x="0" y="98"/>
                    </a:cubicBezTo>
                    <a:cubicBezTo>
                      <a:pt x="0" y="554"/>
                      <a:pt x="0" y="554"/>
                      <a:pt x="0" y="554"/>
                    </a:cubicBezTo>
                    <a:cubicBezTo>
                      <a:pt x="0" y="610"/>
                      <a:pt x="42" y="652"/>
                      <a:pt x="98" y="652"/>
                    </a:cubicBezTo>
                    <a:cubicBezTo>
                      <a:pt x="98" y="652"/>
                      <a:pt x="98" y="652"/>
                      <a:pt x="98" y="652"/>
                    </a:cubicBezTo>
                    <a:cubicBezTo>
                      <a:pt x="98" y="981"/>
                      <a:pt x="98" y="981"/>
                      <a:pt x="98" y="981"/>
                    </a:cubicBezTo>
                    <a:cubicBezTo>
                      <a:pt x="98" y="1038"/>
                      <a:pt x="139" y="1080"/>
                      <a:pt x="188" y="1080"/>
                    </a:cubicBezTo>
                    <a:cubicBezTo>
                      <a:pt x="334" y="1080"/>
                      <a:pt x="334" y="1080"/>
                      <a:pt x="334" y="1080"/>
                    </a:cubicBezTo>
                    <a:cubicBezTo>
                      <a:pt x="390" y="1080"/>
                      <a:pt x="432" y="1038"/>
                      <a:pt x="432" y="981"/>
                    </a:cubicBezTo>
                    <a:cubicBezTo>
                      <a:pt x="432" y="652"/>
                      <a:pt x="432" y="652"/>
                      <a:pt x="432" y="652"/>
                    </a:cubicBezTo>
                    <a:cubicBezTo>
                      <a:pt x="432" y="652"/>
                      <a:pt x="432" y="652"/>
                      <a:pt x="432" y="652"/>
                    </a:cubicBezTo>
                    <a:cubicBezTo>
                      <a:pt x="488" y="652"/>
                      <a:pt x="529" y="610"/>
                      <a:pt x="529" y="554"/>
                    </a:cubicBezTo>
                    <a:cubicBezTo>
                      <a:pt x="529" y="98"/>
                      <a:pt x="529" y="98"/>
                      <a:pt x="529" y="98"/>
                    </a:cubicBezTo>
                    <a:cubicBezTo>
                      <a:pt x="529" y="42"/>
                      <a:pt x="488" y="0"/>
                      <a:pt x="4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79" name="Oval 26"/>
              <p:cNvSpPr>
                <a:spLocks noChangeArrowheads="1"/>
              </p:cNvSpPr>
              <p:nvPr/>
            </p:nvSpPr>
            <p:spPr bwMode="auto">
              <a:xfrm>
                <a:off x="4908" y="726"/>
                <a:ext cx="626" cy="6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80" name="Freeform 27"/>
              <p:cNvSpPr>
                <a:spLocks/>
              </p:cNvSpPr>
              <p:nvPr/>
            </p:nvSpPr>
            <p:spPr bwMode="auto">
              <a:xfrm>
                <a:off x="1940" y="1421"/>
                <a:ext cx="1026" cy="2112"/>
              </a:xfrm>
              <a:custGeom>
                <a:avLst/>
                <a:gdLst>
                  <a:gd name="T0" fmla="*/ 432 w 529"/>
                  <a:gd name="T1" fmla="*/ 0 h 1080"/>
                  <a:gd name="T2" fmla="*/ 98 w 529"/>
                  <a:gd name="T3" fmla="*/ 0 h 1080"/>
                  <a:gd name="T4" fmla="*/ 0 w 529"/>
                  <a:gd name="T5" fmla="*/ 98 h 1080"/>
                  <a:gd name="T6" fmla="*/ 0 w 529"/>
                  <a:gd name="T7" fmla="*/ 554 h 1080"/>
                  <a:gd name="T8" fmla="*/ 98 w 529"/>
                  <a:gd name="T9" fmla="*/ 652 h 1080"/>
                  <a:gd name="T10" fmla="*/ 98 w 529"/>
                  <a:gd name="T11" fmla="*/ 652 h 1080"/>
                  <a:gd name="T12" fmla="*/ 98 w 529"/>
                  <a:gd name="T13" fmla="*/ 981 h 1080"/>
                  <a:gd name="T14" fmla="*/ 195 w 529"/>
                  <a:gd name="T15" fmla="*/ 1080 h 1080"/>
                  <a:gd name="T16" fmla="*/ 341 w 529"/>
                  <a:gd name="T17" fmla="*/ 1080 h 1080"/>
                  <a:gd name="T18" fmla="*/ 432 w 529"/>
                  <a:gd name="T19" fmla="*/ 981 h 1080"/>
                  <a:gd name="T20" fmla="*/ 432 w 529"/>
                  <a:gd name="T21" fmla="*/ 652 h 1080"/>
                  <a:gd name="T22" fmla="*/ 432 w 529"/>
                  <a:gd name="T23" fmla="*/ 652 h 1080"/>
                  <a:gd name="T24" fmla="*/ 529 w 529"/>
                  <a:gd name="T25" fmla="*/ 554 h 1080"/>
                  <a:gd name="T26" fmla="*/ 529 w 529"/>
                  <a:gd name="T27" fmla="*/ 98 h 1080"/>
                  <a:gd name="T28" fmla="*/ 432 w 529"/>
                  <a:gd name="T29"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 h="1080">
                    <a:moveTo>
                      <a:pt x="432" y="0"/>
                    </a:moveTo>
                    <a:cubicBezTo>
                      <a:pt x="98" y="0"/>
                      <a:pt x="98" y="0"/>
                      <a:pt x="98" y="0"/>
                    </a:cubicBezTo>
                    <a:cubicBezTo>
                      <a:pt x="42" y="0"/>
                      <a:pt x="0" y="42"/>
                      <a:pt x="0" y="98"/>
                    </a:cubicBezTo>
                    <a:cubicBezTo>
                      <a:pt x="0" y="554"/>
                      <a:pt x="0" y="554"/>
                      <a:pt x="0" y="554"/>
                    </a:cubicBezTo>
                    <a:cubicBezTo>
                      <a:pt x="0" y="610"/>
                      <a:pt x="42" y="652"/>
                      <a:pt x="98" y="652"/>
                    </a:cubicBezTo>
                    <a:cubicBezTo>
                      <a:pt x="98" y="652"/>
                      <a:pt x="98" y="652"/>
                      <a:pt x="98" y="652"/>
                    </a:cubicBezTo>
                    <a:cubicBezTo>
                      <a:pt x="98" y="981"/>
                      <a:pt x="98" y="981"/>
                      <a:pt x="98" y="981"/>
                    </a:cubicBezTo>
                    <a:cubicBezTo>
                      <a:pt x="98" y="1038"/>
                      <a:pt x="139" y="1080"/>
                      <a:pt x="195" y="1080"/>
                    </a:cubicBezTo>
                    <a:cubicBezTo>
                      <a:pt x="341" y="1080"/>
                      <a:pt x="341" y="1080"/>
                      <a:pt x="341" y="1080"/>
                    </a:cubicBezTo>
                    <a:cubicBezTo>
                      <a:pt x="390" y="1080"/>
                      <a:pt x="432" y="1038"/>
                      <a:pt x="432" y="981"/>
                    </a:cubicBezTo>
                    <a:cubicBezTo>
                      <a:pt x="432" y="652"/>
                      <a:pt x="432" y="652"/>
                      <a:pt x="432" y="652"/>
                    </a:cubicBezTo>
                    <a:cubicBezTo>
                      <a:pt x="432" y="652"/>
                      <a:pt x="432" y="652"/>
                      <a:pt x="432" y="652"/>
                    </a:cubicBezTo>
                    <a:cubicBezTo>
                      <a:pt x="488" y="652"/>
                      <a:pt x="529" y="610"/>
                      <a:pt x="529" y="554"/>
                    </a:cubicBezTo>
                    <a:cubicBezTo>
                      <a:pt x="529" y="98"/>
                      <a:pt x="529" y="98"/>
                      <a:pt x="529" y="98"/>
                    </a:cubicBezTo>
                    <a:cubicBezTo>
                      <a:pt x="529" y="42"/>
                      <a:pt x="488" y="0"/>
                      <a:pt x="4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81" name="Oval 28"/>
              <p:cNvSpPr>
                <a:spLocks noChangeArrowheads="1"/>
              </p:cNvSpPr>
              <p:nvPr/>
            </p:nvSpPr>
            <p:spPr bwMode="auto">
              <a:xfrm>
                <a:off x="2136" y="726"/>
                <a:ext cx="624" cy="6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sp>
        <p:nvSpPr>
          <p:cNvPr id="85" name="TextBox 84"/>
          <p:cNvSpPr txBox="1"/>
          <p:nvPr/>
        </p:nvSpPr>
        <p:spPr>
          <a:xfrm>
            <a:off x="6970591" y="2958909"/>
            <a:ext cx="611285" cy="230772"/>
          </a:xfrm>
          <a:prstGeom prst="rect">
            <a:avLst/>
          </a:prstGeom>
          <a:noFill/>
        </p:spPr>
        <p:txBody>
          <a:bodyPr wrap="square" rtlCol="0">
            <a:spAutoFit/>
          </a:bodyPr>
          <a:lstStyle/>
          <a:p>
            <a:pPr defTabSz="457063"/>
            <a:r>
              <a:rPr lang="en-US" sz="900" b="1" dirty="0">
                <a:solidFill>
                  <a:srgbClr val="FFFFFF"/>
                </a:solidFill>
              </a:rPr>
              <a:t>#GenC</a:t>
            </a:r>
          </a:p>
        </p:txBody>
      </p:sp>
      <p:pic>
        <p:nvPicPr>
          <p:cNvPr id="87" name="Picture 9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5613" y="3928490"/>
            <a:ext cx="232299" cy="20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Freeform 11"/>
          <p:cNvSpPr>
            <a:spLocks noChangeAspect="1"/>
          </p:cNvSpPr>
          <p:nvPr/>
        </p:nvSpPr>
        <p:spPr bwMode="auto">
          <a:xfrm>
            <a:off x="6574877" y="2299100"/>
            <a:ext cx="223862" cy="172440"/>
          </a:xfrm>
          <a:custGeom>
            <a:avLst/>
            <a:gdLst>
              <a:gd name="T0" fmla="*/ 69 w 79"/>
              <a:gd name="T1" fmla="*/ 30 h 60"/>
              <a:gd name="T2" fmla="*/ 54 w 79"/>
              <a:gd name="T3" fmla="*/ 50 h 60"/>
              <a:gd name="T4" fmla="*/ 0 w 79"/>
              <a:gd name="T5" fmla="*/ 41 h 60"/>
              <a:gd name="T6" fmla="*/ 29 w 79"/>
              <a:gd name="T7" fmla="*/ 40 h 60"/>
              <a:gd name="T8" fmla="*/ 26 w 79"/>
              <a:gd name="T9" fmla="*/ 33 h 60"/>
              <a:gd name="T10" fmla="*/ 17 w 79"/>
              <a:gd name="T11" fmla="*/ 29 h 60"/>
              <a:gd name="T12" fmla="*/ 18 w 79"/>
              <a:gd name="T13" fmla="*/ 27 h 60"/>
              <a:gd name="T14" fmla="*/ 22 w 79"/>
              <a:gd name="T15" fmla="*/ 26 h 60"/>
              <a:gd name="T16" fmla="*/ 14 w 79"/>
              <a:gd name="T17" fmla="*/ 19 h 60"/>
              <a:gd name="T18" fmla="*/ 14 w 79"/>
              <a:gd name="T19" fmla="*/ 18 h 60"/>
              <a:gd name="T20" fmla="*/ 18 w 79"/>
              <a:gd name="T21" fmla="*/ 17 h 60"/>
              <a:gd name="T22" fmla="*/ 12 w 79"/>
              <a:gd name="T23" fmla="*/ 9 h 60"/>
              <a:gd name="T24" fmla="*/ 14 w 79"/>
              <a:gd name="T25" fmla="*/ 8 h 60"/>
              <a:gd name="T26" fmla="*/ 38 w 79"/>
              <a:gd name="T27" fmla="*/ 21 h 60"/>
              <a:gd name="T28" fmla="*/ 47 w 79"/>
              <a:gd name="T29" fmla="*/ 4 h 60"/>
              <a:gd name="T30" fmla="*/ 50 w 79"/>
              <a:gd name="T31" fmla="*/ 4 h 60"/>
              <a:gd name="T32" fmla="*/ 52 w 79"/>
              <a:gd name="T33" fmla="*/ 2 h 60"/>
              <a:gd name="T34" fmla="*/ 53 w 79"/>
              <a:gd name="T35" fmla="*/ 4 h 60"/>
              <a:gd name="T36" fmla="*/ 52 w 79"/>
              <a:gd name="T37" fmla="*/ 6 h 60"/>
              <a:gd name="T38" fmla="*/ 69 w 79"/>
              <a:gd name="T39" fmla="*/ 20 h 60"/>
              <a:gd name="T40" fmla="*/ 70 w 79"/>
              <a:gd name="T41" fmla="*/ 22 h 60"/>
              <a:gd name="T42" fmla="*/ 78 w 79"/>
              <a:gd name="T43" fmla="*/ 21 h 60"/>
              <a:gd name="T44" fmla="*/ 72 w 79"/>
              <a:gd name="T45" fmla="*/ 25 h 60"/>
              <a:gd name="T46" fmla="*/ 71 w 79"/>
              <a:gd name="T47" fmla="*/ 26 h 60"/>
              <a:gd name="T48" fmla="*/ 79 w 79"/>
              <a:gd name="T49" fmla="*/ 26 h 60"/>
              <a:gd name="T50" fmla="*/ 69 w 79"/>
              <a:gd name="T5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0">
                <a:moveTo>
                  <a:pt x="69" y="30"/>
                </a:moveTo>
                <a:cubicBezTo>
                  <a:pt x="67" y="39"/>
                  <a:pt x="61" y="46"/>
                  <a:pt x="54" y="50"/>
                </a:cubicBezTo>
                <a:cubicBezTo>
                  <a:pt x="37" y="60"/>
                  <a:pt x="12" y="58"/>
                  <a:pt x="0" y="41"/>
                </a:cubicBezTo>
                <a:cubicBezTo>
                  <a:pt x="8" y="47"/>
                  <a:pt x="20" y="48"/>
                  <a:pt x="29" y="40"/>
                </a:cubicBezTo>
                <a:cubicBezTo>
                  <a:pt x="23" y="40"/>
                  <a:pt x="22" y="35"/>
                  <a:pt x="26" y="33"/>
                </a:cubicBezTo>
                <a:cubicBezTo>
                  <a:pt x="22" y="33"/>
                  <a:pt x="19" y="31"/>
                  <a:pt x="17" y="29"/>
                </a:cubicBezTo>
                <a:cubicBezTo>
                  <a:pt x="17" y="28"/>
                  <a:pt x="17" y="28"/>
                  <a:pt x="18" y="27"/>
                </a:cubicBezTo>
                <a:cubicBezTo>
                  <a:pt x="19" y="26"/>
                  <a:pt x="20" y="26"/>
                  <a:pt x="22" y="26"/>
                </a:cubicBezTo>
                <a:cubicBezTo>
                  <a:pt x="17" y="24"/>
                  <a:pt x="15" y="22"/>
                  <a:pt x="14" y="19"/>
                </a:cubicBezTo>
                <a:cubicBezTo>
                  <a:pt x="13" y="18"/>
                  <a:pt x="13" y="18"/>
                  <a:pt x="14" y="18"/>
                </a:cubicBezTo>
                <a:cubicBezTo>
                  <a:pt x="15" y="17"/>
                  <a:pt x="17" y="17"/>
                  <a:pt x="18" y="17"/>
                </a:cubicBezTo>
                <a:cubicBezTo>
                  <a:pt x="14" y="15"/>
                  <a:pt x="12" y="12"/>
                  <a:pt x="12" y="9"/>
                </a:cubicBezTo>
                <a:cubicBezTo>
                  <a:pt x="11" y="6"/>
                  <a:pt x="12" y="7"/>
                  <a:pt x="14" y="8"/>
                </a:cubicBezTo>
                <a:cubicBezTo>
                  <a:pt x="23" y="12"/>
                  <a:pt x="32" y="15"/>
                  <a:pt x="38" y="21"/>
                </a:cubicBezTo>
                <a:cubicBezTo>
                  <a:pt x="40" y="13"/>
                  <a:pt x="44" y="8"/>
                  <a:pt x="47" y="4"/>
                </a:cubicBezTo>
                <a:cubicBezTo>
                  <a:pt x="50" y="2"/>
                  <a:pt x="51" y="1"/>
                  <a:pt x="50" y="4"/>
                </a:cubicBezTo>
                <a:cubicBezTo>
                  <a:pt x="50" y="3"/>
                  <a:pt x="51" y="2"/>
                  <a:pt x="52" y="2"/>
                </a:cubicBezTo>
                <a:cubicBezTo>
                  <a:pt x="56" y="0"/>
                  <a:pt x="56" y="2"/>
                  <a:pt x="53" y="4"/>
                </a:cubicBezTo>
                <a:cubicBezTo>
                  <a:pt x="61" y="1"/>
                  <a:pt x="61" y="4"/>
                  <a:pt x="52" y="6"/>
                </a:cubicBezTo>
                <a:cubicBezTo>
                  <a:pt x="59" y="6"/>
                  <a:pt x="67" y="11"/>
                  <a:pt x="69" y="20"/>
                </a:cubicBezTo>
                <a:cubicBezTo>
                  <a:pt x="69" y="22"/>
                  <a:pt x="69" y="21"/>
                  <a:pt x="70" y="22"/>
                </a:cubicBezTo>
                <a:cubicBezTo>
                  <a:pt x="73" y="22"/>
                  <a:pt x="76" y="22"/>
                  <a:pt x="78" y="21"/>
                </a:cubicBezTo>
                <a:cubicBezTo>
                  <a:pt x="78" y="23"/>
                  <a:pt x="76" y="25"/>
                  <a:pt x="72" y="25"/>
                </a:cubicBezTo>
                <a:cubicBezTo>
                  <a:pt x="70" y="26"/>
                  <a:pt x="70" y="26"/>
                  <a:pt x="71" y="26"/>
                </a:cubicBezTo>
                <a:cubicBezTo>
                  <a:pt x="74" y="26"/>
                  <a:pt x="76" y="27"/>
                  <a:pt x="79" y="26"/>
                </a:cubicBezTo>
                <a:cubicBezTo>
                  <a:pt x="77" y="29"/>
                  <a:pt x="73" y="30"/>
                  <a:pt x="69" y="30"/>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89" name="Freeform 43"/>
          <p:cNvSpPr>
            <a:spLocks noEditPoints="1"/>
          </p:cNvSpPr>
          <p:nvPr/>
        </p:nvSpPr>
        <p:spPr bwMode="auto">
          <a:xfrm>
            <a:off x="6287099" y="3275465"/>
            <a:ext cx="225570" cy="225570"/>
          </a:xfrm>
          <a:custGeom>
            <a:avLst/>
            <a:gdLst>
              <a:gd name="T0" fmla="*/ 173 w 183"/>
              <a:gd name="T1" fmla="*/ 0 h 183"/>
              <a:gd name="T2" fmla="*/ 11 w 183"/>
              <a:gd name="T3" fmla="*/ 0 h 183"/>
              <a:gd name="T4" fmla="*/ 0 w 183"/>
              <a:gd name="T5" fmla="*/ 10 h 183"/>
              <a:gd name="T6" fmla="*/ 0 w 183"/>
              <a:gd name="T7" fmla="*/ 173 h 183"/>
              <a:gd name="T8" fmla="*/ 11 w 183"/>
              <a:gd name="T9" fmla="*/ 183 h 183"/>
              <a:gd name="T10" fmla="*/ 173 w 183"/>
              <a:gd name="T11" fmla="*/ 183 h 183"/>
              <a:gd name="T12" fmla="*/ 183 w 183"/>
              <a:gd name="T13" fmla="*/ 173 h 183"/>
              <a:gd name="T14" fmla="*/ 183 w 183"/>
              <a:gd name="T15" fmla="*/ 10 h 183"/>
              <a:gd name="T16" fmla="*/ 173 w 183"/>
              <a:gd name="T17" fmla="*/ 0 h 183"/>
              <a:gd name="T18" fmla="*/ 156 w 183"/>
              <a:gd name="T19" fmla="*/ 103 h 183"/>
              <a:gd name="T20" fmla="*/ 131 w 183"/>
              <a:gd name="T21" fmla="*/ 103 h 183"/>
              <a:gd name="T22" fmla="*/ 131 w 183"/>
              <a:gd name="T23" fmla="*/ 170 h 183"/>
              <a:gd name="T24" fmla="*/ 105 w 183"/>
              <a:gd name="T25" fmla="*/ 170 h 183"/>
              <a:gd name="T26" fmla="*/ 105 w 183"/>
              <a:gd name="T27" fmla="*/ 103 h 183"/>
              <a:gd name="T28" fmla="*/ 87 w 183"/>
              <a:gd name="T29" fmla="*/ 103 h 183"/>
              <a:gd name="T30" fmla="*/ 87 w 183"/>
              <a:gd name="T31" fmla="*/ 78 h 183"/>
              <a:gd name="T32" fmla="*/ 105 w 183"/>
              <a:gd name="T33" fmla="*/ 78 h 183"/>
              <a:gd name="T34" fmla="*/ 105 w 183"/>
              <a:gd name="T35" fmla="*/ 58 h 183"/>
              <a:gd name="T36" fmla="*/ 140 w 183"/>
              <a:gd name="T37" fmla="*/ 26 h 183"/>
              <a:gd name="T38" fmla="*/ 157 w 183"/>
              <a:gd name="T39" fmla="*/ 27 h 183"/>
              <a:gd name="T40" fmla="*/ 156 w 183"/>
              <a:gd name="T41" fmla="*/ 50 h 183"/>
              <a:gd name="T42" fmla="*/ 141 w 183"/>
              <a:gd name="T43" fmla="*/ 50 h 183"/>
              <a:gd name="T44" fmla="*/ 131 w 183"/>
              <a:gd name="T45" fmla="*/ 61 h 183"/>
              <a:gd name="T46" fmla="*/ 131 w 183"/>
              <a:gd name="T47" fmla="*/ 78 h 183"/>
              <a:gd name="T48" fmla="*/ 157 w 183"/>
              <a:gd name="T49" fmla="*/ 78 h 183"/>
              <a:gd name="T50" fmla="*/ 156 w 183"/>
              <a:gd name="T51"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183">
                <a:moveTo>
                  <a:pt x="173" y="0"/>
                </a:moveTo>
                <a:cubicBezTo>
                  <a:pt x="11" y="0"/>
                  <a:pt x="11" y="0"/>
                  <a:pt x="11" y="0"/>
                </a:cubicBezTo>
                <a:cubicBezTo>
                  <a:pt x="5" y="0"/>
                  <a:pt x="0" y="4"/>
                  <a:pt x="0" y="10"/>
                </a:cubicBezTo>
                <a:cubicBezTo>
                  <a:pt x="0" y="173"/>
                  <a:pt x="0" y="173"/>
                  <a:pt x="0" y="173"/>
                </a:cubicBezTo>
                <a:cubicBezTo>
                  <a:pt x="0" y="178"/>
                  <a:pt x="5" y="183"/>
                  <a:pt x="11" y="183"/>
                </a:cubicBezTo>
                <a:cubicBezTo>
                  <a:pt x="173" y="183"/>
                  <a:pt x="173" y="183"/>
                  <a:pt x="173" y="183"/>
                </a:cubicBezTo>
                <a:cubicBezTo>
                  <a:pt x="179" y="183"/>
                  <a:pt x="183" y="178"/>
                  <a:pt x="183" y="173"/>
                </a:cubicBezTo>
                <a:cubicBezTo>
                  <a:pt x="183" y="10"/>
                  <a:pt x="183" y="10"/>
                  <a:pt x="183" y="10"/>
                </a:cubicBezTo>
                <a:cubicBezTo>
                  <a:pt x="183" y="4"/>
                  <a:pt x="179" y="0"/>
                  <a:pt x="173" y="0"/>
                </a:cubicBezTo>
                <a:close/>
                <a:moveTo>
                  <a:pt x="156" y="103"/>
                </a:moveTo>
                <a:cubicBezTo>
                  <a:pt x="131" y="103"/>
                  <a:pt x="131" y="103"/>
                  <a:pt x="131" y="103"/>
                </a:cubicBezTo>
                <a:cubicBezTo>
                  <a:pt x="131" y="170"/>
                  <a:pt x="131" y="170"/>
                  <a:pt x="131" y="170"/>
                </a:cubicBezTo>
                <a:cubicBezTo>
                  <a:pt x="105" y="170"/>
                  <a:pt x="105" y="170"/>
                  <a:pt x="105" y="170"/>
                </a:cubicBezTo>
                <a:cubicBezTo>
                  <a:pt x="105" y="103"/>
                  <a:pt x="105" y="103"/>
                  <a:pt x="105" y="103"/>
                </a:cubicBezTo>
                <a:cubicBezTo>
                  <a:pt x="87" y="103"/>
                  <a:pt x="87" y="103"/>
                  <a:pt x="87" y="103"/>
                </a:cubicBezTo>
                <a:cubicBezTo>
                  <a:pt x="87" y="78"/>
                  <a:pt x="87" y="78"/>
                  <a:pt x="87" y="78"/>
                </a:cubicBezTo>
                <a:cubicBezTo>
                  <a:pt x="105" y="78"/>
                  <a:pt x="105" y="78"/>
                  <a:pt x="105" y="78"/>
                </a:cubicBezTo>
                <a:cubicBezTo>
                  <a:pt x="105" y="58"/>
                  <a:pt x="105" y="58"/>
                  <a:pt x="105" y="58"/>
                </a:cubicBezTo>
                <a:cubicBezTo>
                  <a:pt x="105" y="41"/>
                  <a:pt x="115" y="26"/>
                  <a:pt x="140" y="26"/>
                </a:cubicBezTo>
                <a:cubicBezTo>
                  <a:pt x="149" y="26"/>
                  <a:pt x="157" y="27"/>
                  <a:pt x="157" y="27"/>
                </a:cubicBezTo>
                <a:cubicBezTo>
                  <a:pt x="156" y="50"/>
                  <a:pt x="156" y="50"/>
                  <a:pt x="156" y="50"/>
                </a:cubicBezTo>
                <a:cubicBezTo>
                  <a:pt x="156" y="50"/>
                  <a:pt x="149" y="50"/>
                  <a:pt x="141" y="50"/>
                </a:cubicBezTo>
                <a:cubicBezTo>
                  <a:pt x="132" y="50"/>
                  <a:pt x="131" y="54"/>
                  <a:pt x="131" y="61"/>
                </a:cubicBezTo>
                <a:cubicBezTo>
                  <a:pt x="131" y="78"/>
                  <a:pt x="131" y="78"/>
                  <a:pt x="131" y="78"/>
                </a:cubicBezTo>
                <a:cubicBezTo>
                  <a:pt x="157" y="78"/>
                  <a:pt x="157" y="78"/>
                  <a:pt x="157" y="78"/>
                </a:cubicBezTo>
                <a:lnTo>
                  <a:pt x="156" y="103"/>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defTabSz="457063"/>
            <a:endParaRPr lang="en-US" sz="1350">
              <a:solidFill>
                <a:srgbClr val="FFFFFF"/>
              </a:solidFill>
            </a:endParaRPr>
          </a:p>
        </p:txBody>
      </p:sp>
      <p:grpSp>
        <p:nvGrpSpPr>
          <p:cNvPr id="94" name="Group 93"/>
          <p:cNvGrpSpPr/>
          <p:nvPr/>
        </p:nvGrpSpPr>
        <p:grpSpPr>
          <a:xfrm>
            <a:off x="1047366" y="1621176"/>
            <a:ext cx="405017" cy="405017"/>
            <a:chOff x="1103586" y="1051034"/>
            <a:chExt cx="651642" cy="651642"/>
          </a:xfrm>
        </p:grpSpPr>
        <p:sp>
          <p:nvSpPr>
            <p:cNvPr id="90" name="Oval 89"/>
            <p:cNvSpPr/>
            <p:nvPr/>
          </p:nvSpPr>
          <p:spPr>
            <a:xfrm>
              <a:off x="1103586" y="1051034"/>
              <a:ext cx="651642" cy="651642"/>
            </a:xfrm>
            <a:prstGeom prst="ellipse">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grpSp>
          <p:nvGrpSpPr>
            <p:cNvPr id="11" name="Group 4"/>
            <p:cNvGrpSpPr>
              <a:grpSpLocks noChangeAspect="1"/>
            </p:cNvGrpSpPr>
            <p:nvPr/>
          </p:nvGrpSpPr>
          <p:grpSpPr bwMode="auto">
            <a:xfrm>
              <a:off x="1280725" y="1184768"/>
              <a:ext cx="319375" cy="353519"/>
              <a:chOff x="2306" y="460"/>
              <a:chExt cx="3068" cy="3396"/>
            </a:xfrm>
            <a:solidFill>
              <a:schemeClr val="bg1"/>
            </a:solidFill>
          </p:grpSpPr>
          <p:sp>
            <p:nvSpPr>
              <p:cNvPr id="12" name="Freeform 5"/>
              <p:cNvSpPr>
                <a:spLocks/>
              </p:cNvSpPr>
              <p:nvPr/>
            </p:nvSpPr>
            <p:spPr bwMode="auto">
              <a:xfrm>
                <a:off x="3677" y="1210"/>
                <a:ext cx="191" cy="1301"/>
              </a:xfrm>
              <a:custGeom>
                <a:avLst/>
                <a:gdLst>
                  <a:gd name="T0" fmla="*/ 100 w 100"/>
                  <a:gd name="T1" fmla="*/ 621 h 684"/>
                  <a:gd name="T2" fmla="*/ 100 w 100"/>
                  <a:gd name="T3" fmla="*/ 63 h 684"/>
                  <a:gd name="T4" fmla="*/ 0 w 100"/>
                  <a:gd name="T5" fmla="*/ 63 h 684"/>
                  <a:gd name="T6" fmla="*/ 0 w 100"/>
                  <a:gd name="T7" fmla="*/ 621 h 684"/>
                  <a:gd name="T8" fmla="*/ 100 w 100"/>
                  <a:gd name="T9" fmla="*/ 621 h 684"/>
                </a:gdLst>
                <a:ahLst/>
                <a:cxnLst>
                  <a:cxn ang="0">
                    <a:pos x="T0" y="T1"/>
                  </a:cxn>
                  <a:cxn ang="0">
                    <a:pos x="T2" y="T3"/>
                  </a:cxn>
                  <a:cxn ang="0">
                    <a:pos x="T4" y="T5"/>
                  </a:cxn>
                  <a:cxn ang="0">
                    <a:pos x="T6" y="T7"/>
                  </a:cxn>
                  <a:cxn ang="0">
                    <a:pos x="T8" y="T9"/>
                  </a:cxn>
                </a:cxnLst>
                <a:rect l="0" t="0" r="r" b="b"/>
                <a:pathLst>
                  <a:path w="100" h="684">
                    <a:moveTo>
                      <a:pt x="100" y="621"/>
                    </a:moveTo>
                    <a:cubicBezTo>
                      <a:pt x="100" y="438"/>
                      <a:pt x="100" y="250"/>
                      <a:pt x="100" y="63"/>
                    </a:cubicBezTo>
                    <a:cubicBezTo>
                      <a:pt x="100" y="0"/>
                      <a:pt x="0" y="0"/>
                      <a:pt x="0" y="63"/>
                    </a:cubicBezTo>
                    <a:cubicBezTo>
                      <a:pt x="0" y="250"/>
                      <a:pt x="0" y="438"/>
                      <a:pt x="0" y="621"/>
                    </a:cubicBezTo>
                    <a:cubicBezTo>
                      <a:pt x="0" y="684"/>
                      <a:pt x="100" y="684"/>
                      <a:pt x="100" y="6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13" name="Freeform 6"/>
              <p:cNvSpPr>
                <a:spLocks noEditPoints="1"/>
              </p:cNvSpPr>
              <p:nvPr/>
            </p:nvSpPr>
            <p:spPr bwMode="auto">
              <a:xfrm>
                <a:off x="2306" y="460"/>
                <a:ext cx="3068" cy="3396"/>
              </a:xfrm>
              <a:custGeom>
                <a:avLst/>
                <a:gdLst>
                  <a:gd name="T0" fmla="*/ 1609 w 1609"/>
                  <a:gd name="T1" fmla="*/ 437 h 1785"/>
                  <a:gd name="T2" fmla="*/ 1528 w 1609"/>
                  <a:gd name="T3" fmla="*/ 334 h 1785"/>
                  <a:gd name="T4" fmla="*/ 1425 w 1609"/>
                  <a:gd name="T5" fmla="*/ 254 h 1785"/>
                  <a:gd name="T6" fmla="*/ 1251 w 1609"/>
                  <a:gd name="T7" fmla="*/ 428 h 1785"/>
                  <a:gd name="T8" fmla="*/ 898 w 1609"/>
                  <a:gd name="T9" fmla="*/ 263 h 1785"/>
                  <a:gd name="T10" fmla="*/ 898 w 1609"/>
                  <a:gd name="T11" fmla="*/ 17 h 1785"/>
                  <a:gd name="T12" fmla="*/ 768 w 1609"/>
                  <a:gd name="T13" fmla="*/ 0 h 1785"/>
                  <a:gd name="T14" fmla="*/ 639 w 1609"/>
                  <a:gd name="T15" fmla="*/ 17 h 1785"/>
                  <a:gd name="T16" fmla="*/ 639 w 1609"/>
                  <a:gd name="T17" fmla="*/ 263 h 1785"/>
                  <a:gd name="T18" fmla="*/ 0 w 1609"/>
                  <a:gd name="T19" fmla="*/ 1017 h 1785"/>
                  <a:gd name="T20" fmla="*/ 768 w 1609"/>
                  <a:gd name="T21" fmla="*/ 1785 h 1785"/>
                  <a:gd name="T22" fmla="*/ 1533 w 1609"/>
                  <a:gd name="T23" fmla="*/ 1017 h 1785"/>
                  <a:gd name="T24" fmla="*/ 1421 w 1609"/>
                  <a:gd name="T25" fmla="*/ 620 h 1785"/>
                  <a:gd name="T26" fmla="*/ 1609 w 1609"/>
                  <a:gd name="T27" fmla="*/ 437 h 1785"/>
                  <a:gd name="T28" fmla="*/ 1609 w 1609"/>
                  <a:gd name="T29" fmla="*/ 437 h 1785"/>
                  <a:gd name="T30" fmla="*/ 768 w 1609"/>
                  <a:gd name="T31" fmla="*/ 1691 h 1785"/>
                  <a:gd name="T32" fmla="*/ 98 w 1609"/>
                  <a:gd name="T33" fmla="*/ 1017 h 1785"/>
                  <a:gd name="T34" fmla="*/ 768 w 1609"/>
                  <a:gd name="T35" fmla="*/ 348 h 1785"/>
                  <a:gd name="T36" fmla="*/ 1439 w 1609"/>
                  <a:gd name="T37" fmla="*/ 1017 h 1785"/>
                  <a:gd name="T38" fmla="*/ 768 w 1609"/>
                  <a:gd name="T39" fmla="*/ 1691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9" h="1785">
                    <a:moveTo>
                      <a:pt x="1609" y="437"/>
                    </a:moveTo>
                    <a:cubicBezTo>
                      <a:pt x="1609" y="437"/>
                      <a:pt x="1550" y="357"/>
                      <a:pt x="1528" y="334"/>
                    </a:cubicBezTo>
                    <a:cubicBezTo>
                      <a:pt x="1501" y="312"/>
                      <a:pt x="1425" y="254"/>
                      <a:pt x="1425" y="254"/>
                    </a:cubicBezTo>
                    <a:cubicBezTo>
                      <a:pt x="1251" y="428"/>
                      <a:pt x="1251" y="428"/>
                      <a:pt x="1251" y="428"/>
                    </a:cubicBezTo>
                    <a:cubicBezTo>
                      <a:pt x="1153" y="343"/>
                      <a:pt x="1032" y="290"/>
                      <a:pt x="898" y="263"/>
                    </a:cubicBezTo>
                    <a:cubicBezTo>
                      <a:pt x="898" y="17"/>
                      <a:pt x="898" y="17"/>
                      <a:pt x="898" y="17"/>
                    </a:cubicBezTo>
                    <a:cubicBezTo>
                      <a:pt x="898" y="17"/>
                      <a:pt x="800" y="0"/>
                      <a:pt x="768" y="0"/>
                    </a:cubicBezTo>
                    <a:cubicBezTo>
                      <a:pt x="733" y="0"/>
                      <a:pt x="639" y="17"/>
                      <a:pt x="639" y="17"/>
                    </a:cubicBezTo>
                    <a:cubicBezTo>
                      <a:pt x="639" y="263"/>
                      <a:pt x="639" y="263"/>
                      <a:pt x="639" y="263"/>
                    </a:cubicBezTo>
                    <a:cubicBezTo>
                      <a:pt x="277" y="325"/>
                      <a:pt x="0" y="642"/>
                      <a:pt x="0" y="1017"/>
                    </a:cubicBezTo>
                    <a:cubicBezTo>
                      <a:pt x="0" y="1441"/>
                      <a:pt x="344" y="1785"/>
                      <a:pt x="768" y="1785"/>
                    </a:cubicBezTo>
                    <a:cubicBezTo>
                      <a:pt x="1193" y="1785"/>
                      <a:pt x="1533" y="1441"/>
                      <a:pt x="1533" y="1017"/>
                    </a:cubicBezTo>
                    <a:cubicBezTo>
                      <a:pt x="1533" y="874"/>
                      <a:pt x="1492" y="736"/>
                      <a:pt x="1421" y="620"/>
                    </a:cubicBezTo>
                    <a:cubicBezTo>
                      <a:pt x="1609" y="437"/>
                      <a:pt x="1609" y="437"/>
                      <a:pt x="1609" y="437"/>
                    </a:cubicBezTo>
                    <a:cubicBezTo>
                      <a:pt x="1609" y="437"/>
                      <a:pt x="1609" y="437"/>
                      <a:pt x="1609" y="437"/>
                    </a:cubicBezTo>
                    <a:close/>
                    <a:moveTo>
                      <a:pt x="768" y="1691"/>
                    </a:moveTo>
                    <a:cubicBezTo>
                      <a:pt x="398" y="1691"/>
                      <a:pt x="98" y="1388"/>
                      <a:pt x="98" y="1017"/>
                    </a:cubicBezTo>
                    <a:cubicBezTo>
                      <a:pt x="98" y="651"/>
                      <a:pt x="398" y="348"/>
                      <a:pt x="768" y="348"/>
                    </a:cubicBezTo>
                    <a:cubicBezTo>
                      <a:pt x="1139" y="348"/>
                      <a:pt x="1439" y="651"/>
                      <a:pt x="1439" y="1017"/>
                    </a:cubicBezTo>
                    <a:cubicBezTo>
                      <a:pt x="1439" y="1388"/>
                      <a:pt x="1139" y="1691"/>
                      <a:pt x="768" y="16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grpSp>
        <p:nvGrpSpPr>
          <p:cNvPr id="95" name="Group 94"/>
          <p:cNvGrpSpPr/>
          <p:nvPr/>
        </p:nvGrpSpPr>
        <p:grpSpPr>
          <a:xfrm>
            <a:off x="1043660" y="3598289"/>
            <a:ext cx="405017" cy="405017"/>
            <a:chOff x="1103586" y="3352801"/>
            <a:chExt cx="651642" cy="651642"/>
          </a:xfrm>
        </p:grpSpPr>
        <p:sp>
          <p:nvSpPr>
            <p:cNvPr id="91" name="Oval 90"/>
            <p:cNvSpPr/>
            <p:nvPr/>
          </p:nvSpPr>
          <p:spPr>
            <a:xfrm>
              <a:off x="1103586" y="3352801"/>
              <a:ext cx="651642" cy="651642"/>
            </a:xfrm>
            <a:prstGeom prst="ellipse">
              <a:avLst/>
            </a:prstGeom>
            <a:solidFill>
              <a:schemeClr val="accent4">
                <a:lumMod val="7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20" name="Freeform 21"/>
            <p:cNvSpPr>
              <a:spLocks noEditPoints="1"/>
            </p:cNvSpPr>
            <p:nvPr/>
          </p:nvSpPr>
          <p:spPr bwMode="auto">
            <a:xfrm>
              <a:off x="1222499" y="3550017"/>
              <a:ext cx="413816" cy="257211"/>
            </a:xfrm>
            <a:custGeom>
              <a:avLst/>
              <a:gdLst>
                <a:gd name="T0" fmla="*/ 0 w 4434"/>
                <a:gd name="T1" fmla="*/ 1698 h 2756"/>
                <a:gd name="T2" fmla="*/ 696 w 4434"/>
                <a:gd name="T3" fmla="*/ 1698 h 2756"/>
                <a:gd name="T4" fmla="*/ 696 w 4434"/>
                <a:gd name="T5" fmla="*/ 2756 h 2756"/>
                <a:gd name="T6" fmla="*/ 0 w 4434"/>
                <a:gd name="T7" fmla="*/ 2756 h 2756"/>
                <a:gd name="T8" fmla="*/ 0 w 4434"/>
                <a:gd name="T9" fmla="*/ 1698 h 2756"/>
                <a:gd name="T10" fmla="*/ 0 w 4434"/>
                <a:gd name="T11" fmla="*/ 1698 h 2756"/>
                <a:gd name="T12" fmla="*/ 0 w 4434"/>
                <a:gd name="T13" fmla="*/ 1698 h 2756"/>
                <a:gd name="T14" fmla="*/ 959 w 4434"/>
                <a:gd name="T15" fmla="*/ 2756 h 2756"/>
                <a:gd name="T16" fmla="*/ 1655 w 4434"/>
                <a:gd name="T17" fmla="*/ 2756 h 2756"/>
                <a:gd name="T18" fmla="*/ 1655 w 4434"/>
                <a:gd name="T19" fmla="*/ 390 h 2756"/>
                <a:gd name="T20" fmla="*/ 959 w 4434"/>
                <a:gd name="T21" fmla="*/ 390 h 2756"/>
                <a:gd name="T22" fmla="*/ 959 w 4434"/>
                <a:gd name="T23" fmla="*/ 2756 h 2756"/>
                <a:gd name="T24" fmla="*/ 959 w 4434"/>
                <a:gd name="T25" fmla="*/ 2756 h 2756"/>
                <a:gd name="T26" fmla="*/ 959 w 4434"/>
                <a:gd name="T27" fmla="*/ 2756 h 2756"/>
                <a:gd name="T28" fmla="*/ 1876 w 4434"/>
                <a:gd name="T29" fmla="*/ 2756 h 2756"/>
                <a:gd name="T30" fmla="*/ 2572 w 4434"/>
                <a:gd name="T31" fmla="*/ 2756 h 2756"/>
                <a:gd name="T32" fmla="*/ 2572 w 4434"/>
                <a:gd name="T33" fmla="*/ 822 h 2756"/>
                <a:gd name="T34" fmla="*/ 1876 w 4434"/>
                <a:gd name="T35" fmla="*/ 822 h 2756"/>
                <a:gd name="T36" fmla="*/ 1876 w 4434"/>
                <a:gd name="T37" fmla="*/ 2756 h 2756"/>
                <a:gd name="T38" fmla="*/ 1876 w 4434"/>
                <a:gd name="T39" fmla="*/ 2756 h 2756"/>
                <a:gd name="T40" fmla="*/ 1876 w 4434"/>
                <a:gd name="T41" fmla="*/ 2756 h 2756"/>
                <a:gd name="T42" fmla="*/ 2795 w 4434"/>
                <a:gd name="T43" fmla="*/ 2756 h 2756"/>
                <a:gd name="T44" fmla="*/ 3489 w 4434"/>
                <a:gd name="T45" fmla="*/ 2756 h 2756"/>
                <a:gd name="T46" fmla="*/ 3489 w 4434"/>
                <a:gd name="T47" fmla="*/ 2101 h 2756"/>
                <a:gd name="T48" fmla="*/ 2795 w 4434"/>
                <a:gd name="T49" fmla="*/ 2101 h 2756"/>
                <a:gd name="T50" fmla="*/ 2795 w 4434"/>
                <a:gd name="T51" fmla="*/ 2756 h 2756"/>
                <a:gd name="T52" fmla="*/ 2795 w 4434"/>
                <a:gd name="T53" fmla="*/ 2756 h 2756"/>
                <a:gd name="T54" fmla="*/ 2795 w 4434"/>
                <a:gd name="T55" fmla="*/ 2756 h 2756"/>
                <a:gd name="T56" fmla="*/ 3754 w 4434"/>
                <a:gd name="T57" fmla="*/ 2756 h 2756"/>
                <a:gd name="T58" fmla="*/ 4434 w 4434"/>
                <a:gd name="T59" fmla="*/ 2756 h 2756"/>
                <a:gd name="T60" fmla="*/ 4434 w 4434"/>
                <a:gd name="T61" fmla="*/ 0 h 2756"/>
                <a:gd name="T62" fmla="*/ 3754 w 4434"/>
                <a:gd name="T63" fmla="*/ 0 h 2756"/>
                <a:gd name="T64" fmla="*/ 3754 w 4434"/>
                <a:gd name="T65" fmla="*/ 2756 h 2756"/>
                <a:gd name="T66" fmla="*/ 3754 w 4434"/>
                <a:gd name="T67" fmla="*/ 2756 h 2756"/>
                <a:gd name="T68" fmla="*/ 3754 w 4434"/>
                <a:gd name="T69" fmla="*/ 2756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34" h="2756">
                  <a:moveTo>
                    <a:pt x="0" y="1698"/>
                  </a:moveTo>
                  <a:lnTo>
                    <a:pt x="696" y="1698"/>
                  </a:lnTo>
                  <a:lnTo>
                    <a:pt x="696" y="2756"/>
                  </a:lnTo>
                  <a:lnTo>
                    <a:pt x="0" y="2756"/>
                  </a:lnTo>
                  <a:lnTo>
                    <a:pt x="0" y="1698"/>
                  </a:lnTo>
                  <a:lnTo>
                    <a:pt x="0" y="1698"/>
                  </a:lnTo>
                  <a:lnTo>
                    <a:pt x="0" y="1698"/>
                  </a:lnTo>
                  <a:close/>
                  <a:moveTo>
                    <a:pt x="959" y="2756"/>
                  </a:moveTo>
                  <a:lnTo>
                    <a:pt x="1655" y="2756"/>
                  </a:lnTo>
                  <a:lnTo>
                    <a:pt x="1655" y="390"/>
                  </a:lnTo>
                  <a:lnTo>
                    <a:pt x="959" y="390"/>
                  </a:lnTo>
                  <a:lnTo>
                    <a:pt x="959" y="2756"/>
                  </a:lnTo>
                  <a:lnTo>
                    <a:pt x="959" y="2756"/>
                  </a:lnTo>
                  <a:lnTo>
                    <a:pt x="959" y="2756"/>
                  </a:lnTo>
                  <a:close/>
                  <a:moveTo>
                    <a:pt x="1876" y="2756"/>
                  </a:moveTo>
                  <a:lnTo>
                    <a:pt x="2572" y="2756"/>
                  </a:lnTo>
                  <a:lnTo>
                    <a:pt x="2572" y="822"/>
                  </a:lnTo>
                  <a:lnTo>
                    <a:pt x="1876" y="822"/>
                  </a:lnTo>
                  <a:lnTo>
                    <a:pt x="1876" y="2756"/>
                  </a:lnTo>
                  <a:lnTo>
                    <a:pt x="1876" y="2756"/>
                  </a:lnTo>
                  <a:lnTo>
                    <a:pt x="1876" y="2756"/>
                  </a:lnTo>
                  <a:close/>
                  <a:moveTo>
                    <a:pt x="2795" y="2756"/>
                  </a:moveTo>
                  <a:lnTo>
                    <a:pt x="3489" y="2756"/>
                  </a:lnTo>
                  <a:lnTo>
                    <a:pt x="3489" y="2101"/>
                  </a:lnTo>
                  <a:lnTo>
                    <a:pt x="2795" y="2101"/>
                  </a:lnTo>
                  <a:lnTo>
                    <a:pt x="2795" y="2756"/>
                  </a:lnTo>
                  <a:lnTo>
                    <a:pt x="2795" y="2756"/>
                  </a:lnTo>
                  <a:lnTo>
                    <a:pt x="2795" y="2756"/>
                  </a:lnTo>
                  <a:close/>
                  <a:moveTo>
                    <a:pt x="3754" y="2756"/>
                  </a:moveTo>
                  <a:lnTo>
                    <a:pt x="4434" y="2756"/>
                  </a:lnTo>
                  <a:lnTo>
                    <a:pt x="4434" y="0"/>
                  </a:lnTo>
                  <a:lnTo>
                    <a:pt x="3754" y="0"/>
                  </a:lnTo>
                  <a:lnTo>
                    <a:pt x="3754" y="2756"/>
                  </a:lnTo>
                  <a:lnTo>
                    <a:pt x="3754" y="2756"/>
                  </a:lnTo>
                  <a:lnTo>
                    <a:pt x="3754" y="275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nvGrpSpPr>
          <p:cNvPr id="96" name="Group 95"/>
          <p:cNvGrpSpPr/>
          <p:nvPr/>
        </p:nvGrpSpPr>
        <p:grpSpPr>
          <a:xfrm>
            <a:off x="8607455" y="1612318"/>
            <a:ext cx="405017" cy="405017"/>
            <a:chOff x="10016359" y="1072055"/>
            <a:chExt cx="651642" cy="651642"/>
          </a:xfrm>
        </p:grpSpPr>
        <p:sp>
          <p:nvSpPr>
            <p:cNvPr id="92" name="Oval 91"/>
            <p:cNvSpPr/>
            <p:nvPr/>
          </p:nvSpPr>
          <p:spPr>
            <a:xfrm>
              <a:off x="10016359" y="1072055"/>
              <a:ext cx="651642" cy="651642"/>
            </a:xfrm>
            <a:prstGeom prst="ellipse">
              <a:avLst/>
            </a:pr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14" name="Freeform 10"/>
            <p:cNvSpPr>
              <a:spLocks/>
            </p:cNvSpPr>
            <p:nvPr/>
          </p:nvSpPr>
          <p:spPr bwMode="auto">
            <a:xfrm>
              <a:off x="10272854" y="1264326"/>
              <a:ext cx="138652" cy="267101"/>
            </a:xfrm>
            <a:custGeom>
              <a:avLst/>
              <a:gdLst>
                <a:gd name="T0" fmla="*/ 702 w 796"/>
                <a:gd name="T1" fmla="*/ 1470 h 1540"/>
                <a:gd name="T2" fmla="*/ 515 w 796"/>
                <a:gd name="T3" fmla="*/ 1540 h 1540"/>
                <a:gd name="T4" fmla="*/ 281 w 796"/>
                <a:gd name="T5" fmla="*/ 1027 h 1540"/>
                <a:gd name="T6" fmla="*/ 0 w 796"/>
                <a:gd name="T7" fmla="*/ 1190 h 1540"/>
                <a:gd name="T8" fmla="*/ 0 w 796"/>
                <a:gd name="T9" fmla="*/ 0 h 1540"/>
                <a:gd name="T10" fmla="*/ 796 w 796"/>
                <a:gd name="T11" fmla="*/ 863 h 1540"/>
                <a:gd name="T12" fmla="*/ 468 w 796"/>
                <a:gd name="T13" fmla="*/ 933 h 1540"/>
                <a:gd name="T14" fmla="*/ 702 w 796"/>
                <a:gd name="T15" fmla="*/ 1470 h 1540"/>
                <a:gd name="T16" fmla="*/ 702 w 796"/>
                <a:gd name="T17" fmla="*/ 147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6" h="1540">
                  <a:moveTo>
                    <a:pt x="702" y="1470"/>
                  </a:moveTo>
                  <a:cubicBezTo>
                    <a:pt x="515" y="1540"/>
                    <a:pt x="515" y="1540"/>
                    <a:pt x="515" y="1540"/>
                  </a:cubicBezTo>
                  <a:cubicBezTo>
                    <a:pt x="281" y="1027"/>
                    <a:pt x="281" y="1027"/>
                    <a:pt x="281" y="1027"/>
                  </a:cubicBezTo>
                  <a:cubicBezTo>
                    <a:pt x="0" y="1190"/>
                    <a:pt x="0" y="1190"/>
                    <a:pt x="0" y="1190"/>
                  </a:cubicBezTo>
                  <a:cubicBezTo>
                    <a:pt x="0" y="0"/>
                    <a:pt x="0" y="0"/>
                    <a:pt x="0" y="0"/>
                  </a:cubicBezTo>
                  <a:cubicBezTo>
                    <a:pt x="796" y="863"/>
                    <a:pt x="796" y="863"/>
                    <a:pt x="796" y="863"/>
                  </a:cubicBezTo>
                  <a:cubicBezTo>
                    <a:pt x="468" y="933"/>
                    <a:pt x="468" y="933"/>
                    <a:pt x="468" y="933"/>
                  </a:cubicBezTo>
                  <a:cubicBezTo>
                    <a:pt x="702" y="1470"/>
                    <a:pt x="702" y="1470"/>
                    <a:pt x="702" y="1470"/>
                  </a:cubicBezTo>
                  <a:cubicBezTo>
                    <a:pt x="702" y="1470"/>
                    <a:pt x="702" y="1470"/>
                    <a:pt x="702" y="147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nvGrpSpPr>
          <p:cNvPr id="97" name="Group 96"/>
          <p:cNvGrpSpPr/>
          <p:nvPr/>
        </p:nvGrpSpPr>
        <p:grpSpPr>
          <a:xfrm>
            <a:off x="8607455" y="3562682"/>
            <a:ext cx="405017" cy="405017"/>
            <a:chOff x="10016359" y="3321269"/>
            <a:chExt cx="651642" cy="651642"/>
          </a:xfrm>
        </p:grpSpPr>
        <p:sp>
          <p:nvSpPr>
            <p:cNvPr id="93" name="Oval 92"/>
            <p:cNvSpPr/>
            <p:nvPr/>
          </p:nvSpPr>
          <p:spPr>
            <a:xfrm>
              <a:off x="10016359" y="3321269"/>
              <a:ext cx="651642" cy="651642"/>
            </a:xfrm>
            <a:prstGeom prst="ellipse">
              <a:avLst/>
            </a:prstGeom>
            <a:solidFill>
              <a:schemeClr val="accent2"/>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grpSp>
          <p:nvGrpSpPr>
            <p:cNvPr id="15" name="Group 13"/>
            <p:cNvGrpSpPr>
              <a:grpSpLocks noChangeAspect="1"/>
            </p:cNvGrpSpPr>
            <p:nvPr/>
          </p:nvGrpSpPr>
          <p:grpSpPr bwMode="auto">
            <a:xfrm>
              <a:off x="10148269" y="3442211"/>
              <a:ext cx="387823" cy="409758"/>
              <a:chOff x="1683" y="-118"/>
              <a:chExt cx="4314" cy="4558"/>
            </a:xfrm>
            <a:solidFill>
              <a:schemeClr val="bg1"/>
            </a:solidFill>
          </p:grpSpPr>
          <p:sp>
            <p:nvSpPr>
              <p:cNvPr id="16" name="Freeform 14"/>
              <p:cNvSpPr>
                <a:spLocks/>
              </p:cNvSpPr>
              <p:nvPr/>
            </p:nvSpPr>
            <p:spPr bwMode="auto">
              <a:xfrm>
                <a:off x="2356" y="732"/>
                <a:ext cx="1491" cy="1094"/>
              </a:xfrm>
              <a:custGeom>
                <a:avLst/>
                <a:gdLst>
                  <a:gd name="T0" fmla="*/ 288 w 782"/>
                  <a:gd name="T1" fmla="*/ 575 h 575"/>
                  <a:gd name="T2" fmla="*/ 514 w 782"/>
                  <a:gd name="T3" fmla="*/ 368 h 575"/>
                  <a:gd name="T4" fmla="*/ 0 w 782"/>
                  <a:gd name="T5" fmla="*/ 368 h 575"/>
                  <a:gd name="T6" fmla="*/ 0 w 782"/>
                  <a:gd name="T7" fmla="*/ 220 h 575"/>
                  <a:gd name="T8" fmla="*/ 514 w 782"/>
                  <a:gd name="T9" fmla="*/ 220 h 575"/>
                  <a:gd name="T10" fmla="*/ 288 w 782"/>
                  <a:gd name="T11" fmla="*/ 0 h 575"/>
                  <a:gd name="T12" fmla="*/ 474 w 782"/>
                  <a:gd name="T13" fmla="*/ 0 h 575"/>
                  <a:gd name="T14" fmla="*/ 782 w 782"/>
                  <a:gd name="T15" fmla="*/ 287 h 575"/>
                  <a:gd name="T16" fmla="*/ 474 w 782"/>
                  <a:gd name="T17" fmla="*/ 575 h 575"/>
                  <a:gd name="T18" fmla="*/ 288 w 782"/>
                  <a:gd name="T19"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2" h="575">
                    <a:moveTo>
                      <a:pt x="288" y="575"/>
                    </a:moveTo>
                    <a:cubicBezTo>
                      <a:pt x="288" y="575"/>
                      <a:pt x="288" y="575"/>
                      <a:pt x="514" y="368"/>
                    </a:cubicBezTo>
                    <a:cubicBezTo>
                      <a:pt x="0" y="368"/>
                      <a:pt x="0" y="368"/>
                      <a:pt x="0" y="368"/>
                    </a:cubicBezTo>
                    <a:cubicBezTo>
                      <a:pt x="0" y="368"/>
                      <a:pt x="0" y="368"/>
                      <a:pt x="0" y="220"/>
                    </a:cubicBezTo>
                    <a:cubicBezTo>
                      <a:pt x="0" y="220"/>
                      <a:pt x="0" y="220"/>
                      <a:pt x="514" y="220"/>
                    </a:cubicBezTo>
                    <a:cubicBezTo>
                      <a:pt x="514" y="220"/>
                      <a:pt x="514" y="220"/>
                      <a:pt x="288" y="0"/>
                    </a:cubicBezTo>
                    <a:cubicBezTo>
                      <a:pt x="288" y="0"/>
                      <a:pt x="288" y="0"/>
                      <a:pt x="474" y="0"/>
                    </a:cubicBezTo>
                    <a:cubicBezTo>
                      <a:pt x="474" y="0"/>
                      <a:pt x="474" y="0"/>
                      <a:pt x="782" y="287"/>
                    </a:cubicBezTo>
                    <a:cubicBezTo>
                      <a:pt x="782" y="287"/>
                      <a:pt x="782" y="287"/>
                      <a:pt x="474" y="575"/>
                    </a:cubicBezTo>
                    <a:cubicBezTo>
                      <a:pt x="474" y="575"/>
                      <a:pt x="474" y="575"/>
                      <a:pt x="288" y="5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17" name="Freeform 15"/>
              <p:cNvSpPr>
                <a:spLocks/>
              </p:cNvSpPr>
              <p:nvPr/>
            </p:nvSpPr>
            <p:spPr bwMode="auto">
              <a:xfrm>
                <a:off x="3744" y="2401"/>
                <a:ext cx="1546" cy="1135"/>
              </a:xfrm>
              <a:custGeom>
                <a:avLst/>
                <a:gdLst>
                  <a:gd name="T0" fmla="*/ 516 w 811"/>
                  <a:gd name="T1" fmla="*/ 597 h 597"/>
                  <a:gd name="T2" fmla="*/ 319 w 811"/>
                  <a:gd name="T3" fmla="*/ 597 h 597"/>
                  <a:gd name="T4" fmla="*/ 0 w 811"/>
                  <a:gd name="T5" fmla="*/ 298 h 597"/>
                  <a:gd name="T6" fmla="*/ 319 w 811"/>
                  <a:gd name="T7" fmla="*/ 0 h 597"/>
                  <a:gd name="T8" fmla="*/ 516 w 811"/>
                  <a:gd name="T9" fmla="*/ 0 h 597"/>
                  <a:gd name="T10" fmla="*/ 278 w 811"/>
                  <a:gd name="T11" fmla="*/ 227 h 597"/>
                  <a:gd name="T12" fmla="*/ 811 w 811"/>
                  <a:gd name="T13" fmla="*/ 227 h 597"/>
                  <a:gd name="T14" fmla="*/ 811 w 811"/>
                  <a:gd name="T15" fmla="*/ 383 h 597"/>
                  <a:gd name="T16" fmla="*/ 278 w 811"/>
                  <a:gd name="T17" fmla="*/ 383 h 597"/>
                  <a:gd name="T18" fmla="*/ 516 w 811"/>
                  <a:gd name="T1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597">
                    <a:moveTo>
                      <a:pt x="516" y="597"/>
                    </a:moveTo>
                    <a:cubicBezTo>
                      <a:pt x="319" y="597"/>
                      <a:pt x="319" y="597"/>
                      <a:pt x="319" y="597"/>
                    </a:cubicBezTo>
                    <a:cubicBezTo>
                      <a:pt x="0" y="298"/>
                      <a:pt x="0" y="298"/>
                      <a:pt x="0" y="298"/>
                    </a:cubicBezTo>
                    <a:cubicBezTo>
                      <a:pt x="319" y="0"/>
                      <a:pt x="319" y="0"/>
                      <a:pt x="319" y="0"/>
                    </a:cubicBezTo>
                    <a:cubicBezTo>
                      <a:pt x="516" y="0"/>
                      <a:pt x="516" y="0"/>
                      <a:pt x="516" y="0"/>
                    </a:cubicBezTo>
                    <a:cubicBezTo>
                      <a:pt x="278" y="227"/>
                      <a:pt x="278" y="227"/>
                      <a:pt x="278" y="227"/>
                    </a:cubicBezTo>
                    <a:cubicBezTo>
                      <a:pt x="811" y="227"/>
                      <a:pt x="811" y="227"/>
                      <a:pt x="811" y="227"/>
                    </a:cubicBezTo>
                    <a:cubicBezTo>
                      <a:pt x="811" y="383"/>
                      <a:pt x="811" y="383"/>
                      <a:pt x="811" y="383"/>
                    </a:cubicBezTo>
                    <a:cubicBezTo>
                      <a:pt x="278" y="383"/>
                      <a:pt x="278" y="383"/>
                      <a:pt x="278" y="383"/>
                    </a:cubicBezTo>
                    <a:cubicBezTo>
                      <a:pt x="516" y="597"/>
                      <a:pt x="516" y="597"/>
                      <a:pt x="516" y="5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18" name="Freeform 16"/>
              <p:cNvSpPr>
                <a:spLocks/>
              </p:cNvSpPr>
              <p:nvPr/>
            </p:nvSpPr>
            <p:spPr bwMode="auto">
              <a:xfrm>
                <a:off x="3080" y="1522"/>
                <a:ext cx="2917" cy="2918"/>
              </a:xfrm>
              <a:custGeom>
                <a:avLst/>
                <a:gdLst>
                  <a:gd name="T0" fmla="*/ 770 w 1530"/>
                  <a:gd name="T1" fmla="*/ 1534 h 1534"/>
                  <a:gd name="T2" fmla="*/ 0 w 1530"/>
                  <a:gd name="T3" fmla="*/ 760 h 1534"/>
                  <a:gd name="T4" fmla="*/ 3 w 1530"/>
                  <a:gd name="T5" fmla="*/ 726 h 1534"/>
                  <a:gd name="T6" fmla="*/ 95 w 1530"/>
                  <a:gd name="T7" fmla="*/ 719 h 1534"/>
                  <a:gd name="T8" fmla="*/ 95 w 1530"/>
                  <a:gd name="T9" fmla="*/ 760 h 1534"/>
                  <a:gd name="T10" fmla="*/ 770 w 1530"/>
                  <a:gd name="T11" fmla="*/ 1443 h 1534"/>
                  <a:gd name="T12" fmla="*/ 1438 w 1530"/>
                  <a:gd name="T13" fmla="*/ 760 h 1534"/>
                  <a:gd name="T14" fmla="*/ 770 w 1530"/>
                  <a:gd name="T15" fmla="*/ 91 h 1534"/>
                  <a:gd name="T16" fmla="*/ 227 w 1530"/>
                  <a:gd name="T17" fmla="*/ 366 h 1534"/>
                  <a:gd name="T18" fmla="*/ 88 w 1530"/>
                  <a:gd name="T19" fmla="*/ 411 h 1534"/>
                  <a:gd name="T20" fmla="*/ 770 w 1530"/>
                  <a:gd name="T21" fmla="*/ 0 h 1534"/>
                  <a:gd name="T22" fmla="*/ 1530 w 1530"/>
                  <a:gd name="T23" fmla="*/ 760 h 1534"/>
                  <a:gd name="T24" fmla="*/ 770 w 1530"/>
                  <a:gd name="T25" fmla="*/ 153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0" h="1534">
                    <a:moveTo>
                      <a:pt x="770" y="1534"/>
                    </a:moveTo>
                    <a:cubicBezTo>
                      <a:pt x="339" y="1534"/>
                      <a:pt x="0" y="1195"/>
                      <a:pt x="0" y="760"/>
                    </a:cubicBezTo>
                    <a:cubicBezTo>
                      <a:pt x="0" y="750"/>
                      <a:pt x="3" y="736"/>
                      <a:pt x="3" y="726"/>
                    </a:cubicBezTo>
                    <a:cubicBezTo>
                      <a:pt x="34" y="726"/>
                      <a:pt x="64" y="723"/>
                      <a:pt x="95" y="719"/>
                    </a:cubicBezTo>
                    <a:cubicBezTo>
                      <a:pt x="95" y="733"/>
                      <a:pt x="95" y="747"/>
                      <a:pt x="95" y="760"/>
                    </a:cubicBezTo>
                    <a:cubicBezTo>
                      <a:pt x="95" y="1130"/>
                      <a:pt x="400" y="1443"/>
                      <a:pt x="770" y="1443"/>
                    </a:cubicBezTo>
                    <a:cubicBezTo>
                      <a:pt x="1139" y="1443"/>
                      <a:pt x="1438" y="1130"/>
                      <a:pt x="1438" y="760"/>
                    </a:cubicBezTo>
                    <a:cubicBezTo>
                      <a:pt x="1438" y="390"/>
                      <a:pt x="1139" y="91"/>
                      <a:pt x="770" y="91"/>
                    </a:cubicBezTo>
                    <a:cubicBezTo>
                      <a:pt x="549" y="91"/>
                      <a:pt x="349" y="200"/>
                      <a:pt x="227" y="366"/>
                    </a:cubicBezTo>
                    <a:cubicBezTo>
                      <a:pt x="183" y="387"/>
                      <a:pt x="135" y="400"/>
                      <a:pt x="88" y="411"/>
                    </a:cubicBezTo>
                    <a:cubicBezTo>
                      <a:pt x="213" y="166"/>
                      <a:pt x="468" y="0"/>
                      <a:pt x="770" y="0"/>
                    </a:cubicBezTo>
                    <a:cubicBezTo>
                      <a:pt x="1190" y="0"/>
                      <a:pt x="1530" y="339"/>
                      <a:pt x="1530" y="760"/>
                    </a:cubicBezTo>
                    <a:cubicBezTo>
                      <a:pt x="1530" y="1195"/>
                      <a:pt x="1190" y="1534"/>
                      <a:pt x="770" y="15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19" name="Freeform 17"/>
              <p:cNvSpPr>
                <a:spLocks/>
              </p:cNvSpPr>
              <p:nvPr/>
            </p:nvSpPr>
            <p:spPr bwMode="auto">
              <a:xfrm>
                <a:off x="1683" y="-118"/>
                <a:ext cx="2806" cy="2817"/>
              </a:xfrm>
              <a:custGeom>
                <a:avLst/>
                <a:gdLst>
                  <a:gd name="T0" fmla="*/ 1380 w 1472"/>
                  <a:gd name="T1" fmla="*/ 761 h 1481"/>
                  <a:gd name="T2" fmla="*/ 1384 w 1472"/>
                  <a:gd name="T3" fmla="*/ 734 h 1481"/>
                  <a:gd name="T4" fmla="*/ 729 w 1472"/>
                  <a:gd name="T5" fmla="*/ 89 h 1481"/>
                  <a:gd name="T6" fmla="*/ 88 w 1472"/>
                  <a:gd name="T7" fmla="*/ 734 h 1481"/>
                  <a:gd name="T8" fmla="*/ 729 w 1472"/>
                  <a:gd name="T9" fmla="*/ 1390 h 1481"/>
                  <a:gd name="T10" fmla="*/ 1255 w 1472"/>
                  <a:gd name="T11" fmla="*/ 1121 h 1481"/>
                  <a:gd name="T12" fmla="*/ 1394 w 1472"/>
                  <a:gd name="T13" fmla="*/ 1074 h 1481"/>
                  <a:gd name="T14" fmla="*/ 729 w 1472"/>
                  <a:gd name="T15" fmla="*/ 1481 h 1481"/>
                  <a:gd name="T16" fmla="*/ 0 w 1472"/>
                  <a:gd name="T17" fmla="*/ 734 h 1481"/>
                  <a:gd name="T18" fmla="*/ 729 w 1472"/>
                  <a:gd name="T19" fmla="*/ 0 h 1481"/>
                  <a:gd name="T20" fmla="*/ 1472 w 1472"/>
                  <a:gd name="T21" fmla="*/ 734 h 1481"/>
                  <a:gd name="T22" fmla="*/ 1472 w 1472"/>
                  <a:gd name="T23" fmla="*/ 754 h 1481"/>
                  <a:gd name="T24" fmla="*/ 1380 w 1472"/>
                  <a:gd name="T25" fmla="*/ 76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2" h="1481">
                    <a:moveTo>
                      <a:pt x="1380" y="761"/>
                    </a:moveTo>
                    <a:cubicBezTo>
                      <a:pt x="1384" y="751"/>
                      <a:pt x="1384" y="744"/>
                      <a:pt x="1384" y="734"/>
                    </a:cubicBezTo>
                    <a:cubicBezTo>
                      <a:pt x="1384" y="377"/>
                      <a:pt x="1085" y="89"/>
                      <a:pt x="729" y="89"/>
                    </a:cubicBezTo>
                    <a:cubicBezTo>
                      <a:pt x="373" y="89"/>
                      <a:pt x="88" y="377"/>
                      <a:pt x="88" y="734"/>
                    </a:cubicBezTo>
                    <a:cubicBezTo>
                      <a:pt x="88" y="1094"/>
                      <a:pt x="373" y="1390"/>
                      <a:pt x="729" y="1390"/>
                    </a:cubicBezTo>
                    <a:cubicBezTo>
                      <a:pt x="943" y="1390"/>
                      <a:pt x="1136" y="1284"/>
                      <a:pt x="1255" y="1121"/>
                    </a:cubicBezTo>
                    <a:cubicBezTo>
                      <a:pt x="1299" y="1101"/>
                      <a:pt x="1343" y="1084"/>
                      <a:pt x="1394" y="1074"/>
                    </a:cubicBezTo>
                    <a:cubicBezTo>
                      <a:pt x="1272" y="1318"/>
                      <a:pt x="1024" y="1481"/>
                      <a:pt x="729" y="1481"/>
                    </a:cubicBezTo>
                    <a:cubicBezTo>
                      <a:pt x="326" y="1481"/>
                      <a:pt x="0" y="1152"/>
                      <a:pt x="0" y="734"/>
                    </a:cubicBezTo>
                    <a:cubicBezTo>
                      <a:pt x="0" y="326"/>
                      <a:pt x="326" y="0"/>
                      <a:pt x="729" y="0"/>
                    </a:cubicBezTo>
                    <a:cubicBezTo>
                      <a:pt x="1146" y="0"/>
                      <a:pt x="1472" y="326"/>
                      <a:pt x="1472" y="734"/>
                    </a:cubicBezTo>
                    <a:cubicBezTo>
                      <a:pt x="1472" y="741"/>
                      <a:pt x="1472" y="748"/>
                      <a:pt x="1472" y="754"/>
                    </a:cubicBezTo>
                    <a:cubicBezTo>
                      <a:pt x="1442" y="754"/>
                      <a:pt x="1411" y="758"/>
                      <a:pt x="1380" y="7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sp>
        <p:nvSpPr>
          <p:cNvPr id="98" name="Isosceles Triangle 97"/>
          <p:cNvSpPr/>
          <p:nvPr/>
        </p:nvSpPr>
        <p:spPr>
          <a:xfrm rot="10800000" flipV="1">
            <a:off x="3951863" y="3232300"/>
            <a:ext cx="317896" cy="128571"/>
          </a:xfrm>
          <a:prstGeom prst="triangle">
            <a:avLst/>
          </a:prstGeom>
          <a:solidFill>
            <a:schemeClr val="accent4">
              <a:lumMod val="7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99" name="Isosceles Triangle 98"/>
          <p:cNvSpPr/>
          <p:nvPr/>
        </p:nvSpPr>
        <p:spPr>
          <a:xfrm rot="10800000">
            <a:off x="7880874" y="3351066"/>
            <a:ext cx="317896" cy="128571"/>
          </a:xfrm>
          <a:prstGeom prst="triangle">
            <a:avLst/>
          </a:pr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100" name="Isosceles Triangle 99"/>
          <p:cNvSpPr/>
          <p:nvPr/>
        </p:nvSpPr>
        <p:spPr>
          <a:xfrm rot="5400000">
            <a:off x="5980897" y="1320937"/>
            <a:ext cx="317896" cy="128571"/>
          </a:xfrm>
          <a:prstGeom prst="triangle">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101" name="Isosceles Triangle 100"/>
          <p:cNvSpPr/>
          <p:nvPr/>
        </p:nvSpPr>
        <p:spPr>
          <a:xfrm rot="16200000" flipH="1">
            <a:off x="5854670" y="5249828"/>
            <a:ext cx="317896" cy="128572"/>
          </a:xfrm>
          <a:prstGeom prst="triangle">
            <a:avLst/>
          </a:prstGeom>
          <a:solidFill>
            <a:schemeClr val="accent2"/>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102" name="Rectangle 101"/>
          <p:cNvSpPr/>
          <p:nvPr/>
        </p:nvSpPr>
        <p:spPr>
          <a:xfrm rot="2700000">
            <a:off x="4106387" y="1872284"/>
            <a:ext cx="3868268" cy="386826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68580" rIns="68580" bIns="68580" numCol="1" spcCol="0" rtlCol="0" fromWordArt="0" anchor="ctr" anchorCtr="0" forceAA="0" compatLnSpc="1">
            <a:prstTxWarp prst="textArchDown">
              <a:avLst/>
            </a:prstTxWarp>
            <a:noAutofit/>
          </a:bodyPr>
          <a:lstStyle/>
          <a:p>
            <a:pPr algn="ctr" defTabSz="457063"/>
            <a:r>
              <a:rPr lang="en-US" sz="1050" b="1" spc="38" dirty="0">
                <a:solidFill>
                  <a:srgbClr val="FFFFFF"/>
                </a:solidFill>
              </a:rPr>
              <a:t>NEW REVENUE STREAMS</a:t>
            </a:r>
          </a:p>
        </p:txBody>
      </p:sp>
      <p:sp>
        <p:nvSpPr>
          <p:cNvPr id="106" name="Round Same Side Corner Rectangle 105"/>
          <p:cNvSpPr/>
          <p:nvPr/>
        </p:nvSpPr>
        <p:spPr>
          <a:xfrm rot="16200000">
            <a:off x="9714883" y="-1695849"/>
            <a:ext cx="664181" cy="4189071"/>
          </a:xfrm>
          <a:prstGeom prst="round2SameRect">
            <a:avLst/>
          </a:prstGeom>
          <a:solidFill>
            <a:schemeClr val="accent2">
              <a:lumMod val="75000"/>
            </a:schemeClr>
          </a:solidFill>
          <a:ln w="1270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a:solidFill>
                <a:srgbClr val="FFFFFF"/>
              </a:solidFill>
            </a:endParaRPr>
          </a:p>
        </p:txBody>
      </p:sp>
      <p:sp>
        <p:nvSpPr>
          <p:cNvPr id="107" name="Title 3"/>
          <p:cNvSpPr txBox="1">
            <a:spLocks/>
          </p:cNvSpPr>
          <p:nvPr/>
        </p:nvSpPr>
        <p:spPr>
          <a:xfrm>
            <a:off x="7867925" y="146230"/>
            <a:ext cx="3635591" cy="563331"/>
          </a:xfrm>
          <a:prstGeom prst="rect">
            <a:avLst/>
          </a:prstGeom>
        </p:spPr>
        <p:txBody>
          <a:bodyPr/>
          <a:lstStyle>
            <a:lvl1pPr algn="l" defTabSz="457208" rtl="0" eaLnBrk="1" latinLnBrk="0" hangingPunct="1">
              <a:lnSpc>
                <a:spcPct val="90000"/>
              </a:lnSpc>
              <a:spcBef>
                <a:spcPct val="0"/>
              </a:spcBef>
              <a:buNone/>
              <a:defRPr lang="en-US" sz="2800" b="1" kern="1200" dirty="0">
                <a:solidFill>
                  <a:schemeClr val="tx2"/>
                </a:solidFill>
                <a:latin typeface="Arial" pitchFamily="34" charset="0"/>
                <a:ea typeface="+mn-ea"/>
                <a:cs typeface="Arial" pitchFamily="34" charset="0"/>
              </a:defRPr>
            </a:lvl1pPr>
          </a:lstStyle>
          <a:p>
            <a:pPr algn="ctr"/>
            <a:r>
              <a:rPr sz="2799">
                <a:solidFill>
                  <a:srgbClr val="FFFFFF"/>
                </a:solidFill>
              </a:rPr>
              <a:t>Amdocs Digital</a:t>
            </a:r>
          </a:p>
        </p:txBody>
      </p:sp>
      <p:sp>
        <p:nvSpPr>
          <p:cNvPr id="108" name="Freeform 10"/>
          <p:cNvSpPr>
            <a:spLocks noEditPoints="1"/>
          </p:cNvSpPr>
          <p:nvPr/>
        </p:nvSpPr>
        <p:spPr bwMode="auto">
          <a:xfrm>
            <a:off x="11490747" y="146231"/>
            <a:ext cx="557571" cy="466438"/>
          </a:xfrm>
          <a:custGeom>
            <a:avLst/>
            <a:gdLst>
              <a:gd name="T0" fmla="*/ 1444 w 1828"/>
              <a:gd name="T1" fmla="*/ 705 h 1764"/>
              <a:gd name="T2" fmla="*/ 1373 w 1828"/>
              <a:gd name="T3" fmla="*/ 269 h 1764"/>
              <a:gd name="T4" fmla="*/ 1094 w 1828"/>
              <a:gd name="T5" fmla="*/ 253 h 1764"/>
              <a:gd name="T6" fmla="*/ 857 w 1828"/>
              <a:gd name="T7" fmla="*/ 0 h 1764"/>
              <a:gd name="T8" fmla="*/ 650 w 1828"/>
              <a:gd name="T9" fmla="*/ 330 h 1764"/>
              <a:gd name="T10" fmla="*/ 328 w 1828"/>
              <a:gd name="T11" fmla="*/ 261 h 1764"/>
              <a:gd name="T12" fmla="*/ 198 w 1828"/>
              <a:gd name="T13" fmla="*/ 674 h 1764"/>
              <a:gd name="T14" fmla="*/ 0 w 1828"/>
              <a:gd name="T15" fmla="*/ 912 h 1764"/>
              <a:gd name="T16" fmla="*/ 271 w 1828"/>
              <a:gd name="T17" fmla="*/ 1119 h 1764"/>
              <a:gd name="T18" fmla="*/ 133 w 1828"/>
              <a:gd name="T19" fmla="*/ 1511 h 1764"/>
              <a:gd name="T20" fmla="*/ 617 w 1828"/>
              <a:gd name="T21" fmla="*/ 1576 h 1764"/>
              <a:gd name="T22" fmla="*/ 845 w 1828"/>
              <a:gd name="T23" fmla="*/ 1763 h 1764"/>
              <a:gd name="T24" fmla="*/ 868 w 1828"/>
              <a:gd name="T25" fmla="*/ 1764 h 1764"/>
              <a:gd name="T26" fmla="*/ 950 w 1828"/>
              <a:gd name="T27" fmla="*/ 1562 h 1764"/>
              <a:gd name="T28" fmla="*/ 1337 w 1828"/>
              <a:gd name="T29" fmla="*/ 1500 h 1764"/>
              <a:gd name="T30" fmla="*/ 1504 w 1828"/>
              <a:gd name="T31" fmla="*/ 1397 h 1764"/>
              <a:gd name="T32" fmla="*/ 1653 w 1828"/>
              <a:gd name="T33" fmla="*/ 1020 h 1764"/>
              <a:gd name="T34" fmla="*/ 1557 w 1828"/>
              <a:gd name="T35" fmla="*/ 1097 h 1764"/>
              <a:gd name="T36" fmla="*/ 1112 w 1828"/>
              <a:gd name="T37" fmla="*/ 1025 h 1764"/>
              <a:gd name="T38" fmla="*/ 1474 w 1828"/>
              <a:gd name="T39" fmla="*/ 1389 h 1764"/>
              <a:gd name="T40" fmla="*/ 1045 w 1828"/>
              <a:gd name="T41" fmla="*/ 1117 h 1764"/>
              <a:gd name="T42" fmla="*/ 1150 w 1828"/>
              <a:gd name="T43" fmla="*/ 1410 h 1764"/>
              <a:gd name="T44" fmla="*/ 958 w 1828"/>
              <a:gd name="T45" fmla="*/ 1171 h 1764"/>
              <a:gd name="T46" fmla="*/ 928 w 1828"/>
              <a:gd name="T47" fmla="*/ 1542 h 1764"/>
              <a:gd name="T48" fmla="*/ 845 w 1828"/>
              <a:gd name="T49" fmla="*/ 1189 h 1764"/>
              <a:gd name="T50" fmla="*/ 705 w 1828"/>
              <a:gd name="T51" fmla="*/ 1488 h 1764"/>
              <a:gd name="T52" fmla="*/ 645 w 1828"/>
              <a:gd name="T53" fmla="*/ 1405 h 1764"/>
              <a:gd name="T54" fmla="*/ 352 w 1828"/>
              <a:gd name="T55" fmla="*/ 1434 h 1764"/>
              <a:gd name="T56" fmla="*/ 296 w 1828"/>
              <a:gd name="T57" fmla="*/ 1395 h 1764"/>
              <a:gd name="T58" fmla="*/ 442 w 1828"/>
              <a:gd name="T59" fmla="*/ 1092 h 1764"/>
              <a:gd name="T60" fmla="*/ 359 w 1828"/>
              <a:gd name="T61" fmla="*/ 1032 h 1764"/>
              <a:gd name="T62" fmla="*/ 580 w 1828"/>
              <a:gd name="T63" fmla="*/ 924 h 1764"/>
              <a:gd name="T64" fmla="*/ 203 w 1828"/>
              <a:gd name="T65" fmla="*/ 820 h 1764"/>
              <a:gd name="T66" fmla="*/ 598 w 1828"/>
              <a:gd name="T67" fmla="*/ 813 h 1764"/>
              <a:gd name="T68" fmla="*/ 310 w 1828"/>
              <a:gd name="T69" fmla="*/ 590 h 1764"/>
              <a:gd name="T70" fmla="*/ 653 w 1828"/>
              <a:gd name="T71" fmla="*/ 725 h 1764"/>
              <a:gd name="T72" fmla="*/ 563 w 1828"/>
              <a:gd name="T73" fmla="*/ 425 h 1764"/>
              <a:gd name="T74" fmla="*/ 758 w 1828"/>
              <a:gd name="T75" fmla="*/ 653 h 1764"/>
              <a:gd name="T76" fmla="*/ 799 w 1828"/>
              <a:gd name="T77" fmla="*/ 230 h 1764"/>
              <a:gd name="T78" fmla="*/ 869 w 1828"/>
              <a:gd name="T79" fmla="*/ 635 h 1764"/>
              <a:gd name="T80" fmla="*/ 1006 w 1828"/>
              <a:gd name="T81" fmla="*/ 340 h 1764"/>
              <a:gd name="T82" fmla="*/ 1068 w 1828"/>
              <a:gd name="T83" fmla="*/ 424 h 1764"/>
              <a:gd name="T84" fmla="*/ 1250 w 1828"/>
              <a:gd name="T85" fmla="*/ 391 h 1764"/>
              <a:gd name="T86" fmla="*/ 1299 w 1828"/>
              <a:gd name="T87" fmla="*/ 489 h 1764"/>
              <a:gd name="T88" fmla="*/ 1273 w 1828"/>
              <a:gd name="T89" fmla="*/ 733 h 1764"/>
              <a:gd name="T90" fmla="*/ 1356 w 1828"/>
              <a:gd name="T91" fmla="*/ 793 h 1764"/>
              <a:gd name="T92" fmla="*/ 1135 w 1828"/>
              <a:gd name="T93" fmla="*/ 900 h 1764"/>
              <a:gd name="T94" fmla="*/ 1628 w 1828"/>
              <a:gd name="T95" fmla="*/ 1004 h 1764"/>
              <a:gd name="T96" fmla="*/ 1078 w 1828"/>
              <a:gd name="T97" fmla="*/ 813 h 1764"/>
              <a:gd name="T98" fmla="*/ 943 w 1828"/>
              <a:gd name="T99" fmla="*/ 686 h 1764"/>
              <a:gd name="T100" fmla="*/ 772 w 1828"/>
              <a:gd name="T101" fmla="*/ 686 h 1764"/>
              <a:gd name="T102" fmla="*/ 637 w 1828"/>
              <a:gd name="T103" fmla="*/ 813 h 1764"/>
              <a:gd name="T104" fmla="*/ 617 w 1828"/>
              <a:gd name="T105" fmla="*/ 924 h 1764"/>
              <a:gd name="T106" fmla="*/ 695 w 1828"/>
              <a:gd name="T107" fmla="*/ 1091 h 1764"/>
              <a:gd name="T108" fmla="*/ 857 w 1828"/>
              <a:gd name="T109" fmla="*/ 1153 h 1764"/>
              <a:gd name="T110" fmla="*/ 1019 w 1828"/>
              <a:gd name="T111" fmla="*/ 1091 h 1764"/>
              <a:gd name="T112" fmla="*/ 1099 w 1828"/>
              <a:gd name="T113" fmla="*/ 924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8" h="1764">
                <a:moveTo>
                  <a:pt x="1705" y="788"/>
                </a:moveTo>
                <a:cubicBezTo>
                  <a:pt x="1664" y="788"/>
                  <a:pt x="1629" y="807"/>
                  <a:pt x="1607" y="838"/>
                </a:cubicBezTo>
                <a:cubicBezTo>
                  <a:pt x="1434" y="745"/>
                  <a:pt x="1434" y="745"/>
                  <a:pt x="1434" y="745"/>
                </a:cubicBezTo>
                <a:cubicBezTo>
                  <a:pt x="1441" y="733"/>
                  <a:pt x="1444" y="719"/>
                  <a:pt x="1444" y="705"/>
                </a:cubicBezTo>
                <a:cubicBezTo>
                  <a:pt x="1444" y="664"/>
                  <a:pt x="1416" y="629"/>
                  <a:pt x="1376" y="620"/>
                </a:cubicBezTo>
                <a:cubicBezTo>
                  <a:pt x="1388" y="513"/>
                  <a:pt x="1388" y="513"/>
                  <a:pt x="1388" y="513"/>
                </a:cubicBezTo>
                <a:cubicBezTo>
                  <a:pt x="1449" y="505"/>
                  <a:pt x="1495" y="454"/>
                  <a:pt x="1495" y="391"/>
                </a:cubicBezTo>
                <a:cubicBezTo>
                  <a:pt x="1495" y="324"/>
                  <a:pt x="1441" y="269"/>
                  <a:pt x="1373" y="269"/>
                </a:cubicBezTo>
                <a:cubicBezTo>
                  <a:pt x="1320" y="269"/>
                  <a:pt x="1275" y="302"/>
                  <a:pt x="1258" y="349"/>
                </a:cubicBezTo>
                <a:cubicBezTo>
                  <a:pt x="1181" y="342"/>
                  <a:pt x="1181" y="342"/>
                  <a:pt x="1181" y="342"/>
                </a:cubicBezTo>
                <a:cubicBezTo>
                  <a:pt x="1181" y="342"/>
                  <a:pt x="1181" y="341"/>
                  <a:pt x="1181" y="340"/>
                </a:cubicBezTo>
                <a:cubicBezTo>
                  <a:pt x="1181" y="292"/>
                  <a:pt x="1142" y="253"/>
                  <a:pt x="1094" y="253"/>
                </a:cubicBezTo>
                <a:cubicBezTo>
                  <a:pt x="1071" y="253"/>
                  <a:pt x="1051" y="261"/>
                  <a:pt x="1035" y="275"/>
                </a:cubicBezTo>
                <a:cubicBezTo>
                  <a:pt x="953" y="200"/>
                  <a:pt x="953" y="200"/>
                  <a:pt x="953" y="200"/>
                </a:cubicBezTo>
                <a:cubicBezTo>
                  <a:pt x="970" y="179"/>
                  <a:pt x="980" y="152"/>
                  <a:pt x="980" y="123"/>
                </a:cubicBezTo>
                <a:cubicBezTo>
                  <a:pt x="980" y="55"/>
                  <a:pt x="925" y="0"/>
                  <a:pt x="857" y="0"/>
                </a:cubicBezTo>
                <a:cubicBezTo>
                  <a:pt x="790" y="0"/>
                  <a:pt x="735" y="55"/>
                  <a:pt x="735" y="123"/>
                </a:cubicBezTo>
                <a:cubicBezTo>
                  <a:pt x="735" y="158"/>
                  <a:pt x="750" y="190"/>
                  <a:pt x="775" y="213"/>
                </a:cubicBezTo>
                <a:cubicBezTo>
                  <a:pt x="687" y="338"/>
                  <a:pt x="687" y="338"/>
                  <a:pt x="687" y="338"/>
                </a:cubicBezTo>
                <a:cubicBezTo>
                  <a:pt x="676" y="334"/>
                  <a:pt x="664" y="330"/>
                  <a:pt x="650" y="330"/>
                </a:cubicBezTo>
                <a:cubicBezTo>
                  <a:pt x="610" y="330"/>
                  <a:pt x="576" y="358"/>
                  <a:pt x="566" y="395"/>
                </a:cubicBezTo>
                <a:cubicBezTo>
                  <a:pt x="450" y="385"/>
                  <a:pt x="450" y="385"/>
                  <a:pt x="450" y="385"/>
                </a:cubicBezTo>
                <a:cubicBezTo>
                  <a:pt x="450" y="385"/>
                  <a:pt x="450" y="384"/>
                  <a:pt x="450" y="383"/>
                </a:cubicBezTo>
                <a:cubicBezTo>
                  <a:pt x="450" y="316"/>
                  <a:pt x="396" y="261"/>
                  <a:pt x="328" y="261"/>
                </a:cubicBezTo>
                <a:cubicBezTo>
                  <a:pt x="260" y="261"/>
                  <a:pt x="206" y="316"/>
                  <a:pt x="206" y="383"/>
                </a:cubicBezTo>
                <a:cubicBezTo>
                  <a:pt x="206" y="438"/>
                  <a:pt x="241" y="483"/>
                  <a:pt x="291" y="499"/>
                </a:cubicBezTo>
                <a:cubicBezTo>
                  <a:pt x="279" y="587"/>
                  <a:pt x="279" y="587"/>
                  <a:pt x="279" y="587"/>
                </a:cubicBezTo>
                <a:cubicBezTo>
                  <a:pt x="234" y="590"/>
                  <a:pt x="198" y="628"/>
                  <a:pt x="198" y="674"/>
                </a:cubicBezTo>
                <a:cubicBezTo>
                  <a:pt x="198" y="700"/>
                  <a:pt x="208" y="722"/>
                  <a:pt x="226" y="738"/>
                </a:cubicBezTo>
                <a:cubicBezTo>
                  <a:pt x="178" y="803"/>
                  <a:pt x="178" y="803"/>
                  <a:pt x="178" y="803"/>
                </a:cubicBezTo>
                <a:cubicBezTo>
                  <a:pt x="162" y="794"/>
                  <a:pt x="142" y="790"/>
                  <a:pt x="123" y="790"/>
                </a:cubicBezTo>
                <a:cubicBezTo>
                  <a:pt x="55" y="790"/>
                  <a:pt x="0" y="845"/>
                  <a:pt x="0" y="912"/>
                </a:cubicBezTo>
                <a:cubicBezTo>
                  <a:pt x="0" y="979"/>
                  <a:pt x="55" y="1035"/>
                  <a:pt x="123" y="1035"/>
                </a:cubicBezTo>
                <a:cubicBezTo>
                  <a:pt x="153" y="1035"/>
                  <a:pt x="181" y="1024"/>
                  <a:pt x="202" y="1005"/>
                </a:cubicBezTo>
                <a:cubicBezTo>
                  <a:pt x="284" y="1073"/>
                  <a:pt x="284" y="1073"/>
                  <a:pt x="284" y="1073"/>
                </a:cubicBezTo>
                <a:cubicBezTo>
                  <a:pt x="276" y="1087"/>
                  <a:pt x="271" y="1102"/>
                  <a:pt x="271" y="1119"/>
                </a:cubicBezTo>
                <a:cubicBezTo>
                  <a:pt x="271" y="1151"/>
                  <a:pt x="288" y="1179"/>
                  <a:pt x="315" y="1194"/>
                </a:cubicBezTo>
                <a:cubicBezTo>
                  <a:pt x="267" y="1389"/>
                  <a:pt x="267" y="1389"/>
                  <a:pt x="267" y="1389"/>
                </a:cubicBezTo>
                <a:cubicBezTo>
                  <a:pt x="263" y="1388"/>
                  <a:pt x="259" y="1388"/>
                  <a:pt x="256" y="1388"/>
                </a:cubicBezTo>
                <a:cubicBezTo>
                  <a:pt x="189" y="1388"/>
                  <a:pt x="133" y="1443"/>
                  <a:pt x="133" y="1511"/>
                </a:cubicBezTo>
                <a:cubicBezTo>
                  <a:pt x="133" y="1578"/>
                  <a:pt x="189" y="1633"/>
                  <a:pt x="256" y="1633"/>
                </a:cubicBezTo>
                <a:cubicBezTo>
                  <a:pt x="320" y="1633"/>
                  <a:pt x="373" y="1585"/>
                  <a:pt x="378" y="1522"/>
                </a:cubicBezTo>
                <a:cubicBezTo>
                  <a:pt x="533" y="1510"/>
                  <a:pt x="533" y="1510"/>
                  <a:pt x="533" y="1510"/>
                </a:cubicBezTo>
                <a:cubicBezTo>
                  <a:pt x="543" y="1548"/>
                  <a:pt x="576" y="1576"/>
                  <a:pt x="617" y="1576"/>
                </a:cubicBezTo>
                <a:cubicBezTo>
                  <a:pt x="644" y="1576"/>
                  <a:pt x="668" y="1564"/>
                  <a:pt x="684" y="1545"/>
                </a:cubicBezTo>
                <a:cubicBezTo>
                  <a:pt x="747" y="1589"/>
                  <a:pt x="747" y="1589"/>
                  <a:pt x="747" y="1589"/>
                </a:cubicBezTo>
                <a:cubicBezTo>
                  <a:pt x="739" y="1605"/>
                  <a:pt x="735" y="1622"/>
                  <a:pt x="735" y="1642"/>
                </a:cubicBezTo>
                <a:cubicBezTo>
                  <a:pt x="735" y="1706"/>
                  <a:pt x="783" y="1758"/>
                  <a:pt x="845" y="1763"/>
                </a:cubicBezTo>
                <a:cubicBezTo>
                  <a:pt x="845" y="1764"/>
                  <a:pt x="845" y="1764"/>
                  <a:pt x="845" y="1764"/>
                </a:cubicBezTo>
                <a:cubicBezTo>
                  <a:pt x="848" y="1764"/>
                  <a:pt x="848" y="1764"/>
                  <a:pt x="848" y="1764"/>
                </a:cubicBezTo>
                <a:cubicBezTo>
                  <a:pt x="851" y="1764"/>
                  <a:pt x="854" y="1764"/>
                  <a:pt x="857" y="1764"/>
                </a:cubicBezTo>
                <a:cubicBezTo>
                  <a:pt x="861" y="1764"/>
                  <a:pt x="864" y="1764"/>
                  <a:pt x="868" y="1764"/>
                </a:cubicBezTo>
                <a:cubicBezTo>
                  <a:pt x="869" y="1764"/>
                  <a:pt x="869" y="1764"/>
                  <a:pt x="869" y="1764"/>
                </a:cubicBezTo>
                <a:cubicBezTo>
                  <a:pt x="869" y="1764"/>
                  <a:pt x="869" y="1764"/>
                  <a:pt x="869" y="1764"/>
                </a:cubicBezTo>
                <a:cubicBezTo>
                  <a:pt x="932" y="1758"/>
                  <a:pt x="980" y="1706"/>
                  <a:pt x="980" y="1642"/>
                </a:cubicBezTo>
                <a:cubicBezTo>
                  <a:pt x="980" y="1612"/>
                  <a:pt x="969" y="1584"/>
                  <a:pt x="950" y="1562"/>
                </a:cubicBezTo>
                <a:cubicBezTo>
                  <a:pt x="1018" y="1485"/>
                  <a:pt x="1018" y="1485"/>
                  <a:pt x="1018" y="1485"/>
                </a:cubicBezTo>
                <a:cubicBezTo>
                  <a:pt x="1031" y="1493"/>
                  <a:pt x="1047" y="1498"/>
                  <a:pt x="1063" y="1498"/>
                </a:cubicBezTo>
                <a:cubicBezTo>
                  <a:pt x="1095" y="1498"/>
                  <a:pt x="1123" y="1480"/>
                  <a:pt x="1138" y="1455"/>
                </a:cubicBezTo>
                <a:cubicBezTo>
                  <a:pt x="1337" y="1500"/>
                  <a:pt x="1337" y="1500"/>
                  <a:pt x="1337" y="1500"/>
                </a:cubicBezTo>
                <a:cubicBezTo>
                  <a:pt x="1336" y="1504"/>
                  <a:pt x="1336" y="1507"/>
                  <a:pt x="1336" y="1511"/>
                </a:cubicBezTo>
                <a:cubicBezTo>
                  <a:pt x="1336" y="1578"/>
                  <a:pt x="1392" y="1633"/>
                  <a:pt x="1459" y="1633"/>
                </a:cubicBezTo>
                <a:cubicBezTo>
                  <a:pt x="1526" y="1633"/>
                  <a:pt x="1582" y="1578"/>
                  <a:pt x="1582" y="1511"/>
                </a:cubicBezTo>
                <a:cubicBezTo>
                  <a:pt x="1582" y="1459"/>
                  <a:pt x="1550" y="1415"/>
                  <a:pt x="1504" y="1397"/>
                </a:cubicBezTo>
                <a:cubicBezTo>
                  <a:pt x="1519" y="1260"/>
                  <a:pt x="1519" y="1260"/>
                  <a:pt x="1519" y="1260"/>
                </a:cubicBezTo>
                <a:cubicBezTo>
                  <a:pt x="1564" y="1256"/>
                  <a:pt x="1600" y="1218"/>
                  <a:pt x="1600" y="1173"/>
                </a:cubicBezTo>
                <a:cubicBezTo>
                  <a:pt x="1600" y="1151"/>
                  <a:pt x="1592" y="1132"/>
                  <a:pt x="1580" y="1117"/>
                </a:cubicBezTo>
                <a:cubicBezTo>
                  <a:pt x="1653" y="1020"/>
                  <a:pt x="1653" y="1020"/>
                  <a:pt x="1653" y="1020"/>
                </a:cubicBezTo>
                <a:cubicBezTo>
                  <a:pt x="1669" y="1028"/>
                  <a:pt x="1687" y="1032"/>
                  <a:pt x="1705" y="1032"/>
                </a:cubicBezTo>
                <a:cubicBezTo>
                  <a:pt x="1773" y="1032"/>
                  <a:pt x="1828" y="978"/>
                  <a:pt x="1828" y="910"/>
                </a:cubicBezTo>
                <a:cubicBezTo>
                  <a:pt x="1828" y="842"/>
                  <a:pt x="1773" y="788"/>
                  <a:pt x="1705" y="788"/>
                </a:cubicBezTo>
                <a:close/>
                <a:moveTo>
                  <a:pt x="1557" y="1097"/>
                </a:moveTo>
                <a:cubicBezTo>
                  <a:pt x="1544" y="1089"/>
                  <a:pt x="1529" y="1084"/>
                  <a:pt x="1512" y="1084"/>
                </a:cubicBezTo>
                <a:cubicBezTo>
                  <a:pt x="1475" y="1084"/>
                  <a:pt x="1443" y="1109"/>
                  <a:pt x="1430" y="1141"/>
                </a:cubicBezTo>
                <a:cubicBezTo>
                  <a:pt x="1117" y="1012"/>
                  <a:pt x="1117" y="1012"/>
                  <a:pt x="1117" y="1012"/>
                </a:cubicBezTo>
                <a:cubicBezTo>
                  <a:pt x="1116" y="1016"/>
                  <a:pt x="1113" y="1020"/>
                  <a:pt x="1112" y="1025"/>
                </a:cubicBezTo>
                <a:cubicBezTo>
                  <a:pt x="1426" y="1155"/>
                  <a:pt x="1426" y="1155"/>
                  <a:pt x="1426" y="1155"/>
                </a:cubicBezTo>
                <a:cubicBezTo>
                  <a:pt x="1425" y="1161"/>
                  <a:pt x="1425" y="1166"/>
                  <a:pt x="1425" y="1173"/>
                </a:cubicBezTo>
                <a:cubicBezTo>
                  <a:pt x="1425" y="1213"/>
                  <a:pt x="1452" y="1246"/>
                  <a:pt x="1489" y="1257"/>
                </a:cubicBezTo>
                <a:cubicBezTo>
                  <a:pt x="1474" y="1389"/>
                  <a:pt x="1474" y="1389"/>
                  <a:pt x="1474" y="1389"/>
                </a:cubicBezTo>
                <a:cubicBezTo>
                  <a:pt x="1469" y="1389"/>
                  <a:pt x="1465" y="1388"/>
                  <a:pt x="1459" y="1388"/>
                </a:cubicBezTo>
                <a:cubicBezTo>
                  <a:pt x="1429" y="1388"/>
                  <a:pt x="1401" y="1399"/>
                  <a:pt x="1380" y="1417"/>
                </a:cubicBezTo>
                <a:cubicBezTo>
                  <a:pt x="1063" y="1100"/>
                  <a:pt x="1063" y="1100"/>
                  <a:pt x="1063" y="1100"/>
                </a:cubicBezTo>
                <a:cubicBezTo>
                  <a:pt x="1057" y="1105"/>
                  <a:pt x="1051" y="1111"/>
                  <a:pt x="1045" y="1117"/>
                </a:cubicBezTo>
                <a:cubicBezTo>
                  <a:pt x="1364" y="1434"/>
                  <a:pt x="1364" y="1434"/>
                  <a:pt x="1364" y="1434"/>
                </a:cubicBezTo>
                <a:cubicBezTo>
                  <a:pt x="1355" y="1445"/>
                  <a:pt x="1348" y="1457"/>
                  <a:pt x="1343" y="1471"/>
                </a:cubicBezTo>
                <a:cubicBezTo>
                  <a:pt x="1149" y="1426"/>
                  <a:pt x="1149" y="1426"/>
                  <a:pt x="1149" y="1426"/>
                </a:cubicBezTo>
                <a:cubicBezTo>
                  <a:pt x="1150" y="1421"/>
                  <a:pt x="1150" y="1415"/>
                  <a:pt x="1150" y="1410"/>
                </a:cubicBezTo>
                <a:cubicBezTo>
                  <a:pt x="1150" y="1362"/>
                  <a:pt x="1112" y="1322"/>
                  <a:pt x="1063" y="1322"/>
                </a:cubicBezTo>
                <a:cubicBezTo>
                  <a:pt x="1054" y="1322"/>
                  <a:pt x="1045" y="1324"/>
                  <a:pt x="1037" y="1327"/>
                </a:cubicBezTo>
                <a:cubicBezTo>
                  <a:pt x="970" y="1165"/>
                  <a:pt x="970" y="1165"/>
                  <a:pt x="970" y="1165"/>
                </a:cubicBezTo>
                <a:cubicBezTo>
                  <a:pt x="966" y="1168"/>
                  <a:pt x="962" y="1169"/>
                  <a:pt x="958" y="1171"/>
                </a:cubicBezTo>
                <a:cubicBezTo>
                  <a:pt x="1024" y="1332"/>
                  <a:pt x="1024" y="1332"/>
                  <a:pt x="1024" y="1332"/>
                </a:cubicBezTo>
                <a:cubicBezTo>
                  <a:pt x="995" y="1347"/>
                  <a:pt x="975" y="1376"/>
                  <a:pt x="975" y="1410"/>
                </a:cubicBezTo>
                <a:cubicBezTo>
                  <a:pt x="975" y="1431"/>
                  <a:pt x="982" y="1451"/>
                  <a:pt x="995" y="1465"/>
                </a:cubicBezTo>
                <a:cubicBezTo>
                  <a:pt x="928" y="1542"/>
                  <a:pt x="928" y="1542"/>
                  <a:pt x="928" y="1542"/>
                </a:cubicBezTo>
                <a:cubicBezTo>
                  <a:pt x="911" y="1530"/>
                  <a:pt x="891" y="1522"/>
                  <a:pt x="869" y="1520"/>
                </a:cubicBezTo>
                <a:cubicBezTo>
                  <a:pt x="869" y="1189"/>
                  <a:pt x="869" y="1189"/>
                  <a:pt x="869" y="1189"/>
                </a:cubicBezTo>
                <a:cubicBezTo>
                  <a:pt x="865" y="1189"/>
                  <a:pt x="861" y="1189"/>
                  <a:pt x="857" y="1189"/>
                </a:cubicBezTo>
                <a:cubicBezTo>
                  <a:pt x="853" y="1189"/>
                  <a:pt x="849" y="1189"/>
                  <a:pt x="845" y="1189"/>
                </a:cubicBezTo>
                <a:cubicBezTo>
                  <a:pt x="845" y="1520"/>
                  <a:pt x="845" y="1520"/>
                  <a:pt x="845" y="1520"/>
                </a:cubicBezTo>
                <a:cubicBezTo>
                  <a:pt x="813" y="1524"/>
                  <a:pt x="784" y="1539"/>
                  <a:pt x="764" y="1563"/>
                </a:cubicBezTo>
                <a:cubicBezTo>
                  <a:pt x="699" y="1519"/>
                  <a:pt x="699" y="1519"/>
                  <a:pt x="699" y="1519"/>
                </a:cubicBezTo>
                <a:cubicBezTo>
                  <a:pt x="703" y="1509"/>
                  <a:pt x="705" y="1499"/>
                  <a:pt x="705" y="1488"/>
                </a:cubicBezTo>
                <a:cubicBezTo>
                  <a:pt x="705" y="1455"/>
                  <a:pt x="686" y="1426"/>
                  <a:pt x="658" y="1411"/>
                </a:cubicBezTo>
                <a:cubicBezTo>
                  <a:pt x="758" y="1171"/>
                  <a:pt x="758" y="1171"/>
                  <a:pt x="758" y="1171"/>
                </a:cubicBezTo>
                <a:cubicBezTo>
                  <a:pt x="754" y="1169"/>
                  <a:pt x="749" y="1168"/>
                  <a:pt x="745" y="1165"/>
                </a:cubicBezTo>
                <a:cubicBezTo>
                  <a:pt x="645" y="1405"/>
                  <a:pt x="645" y="1405"/>
                  <a:pt x="645" y="1405"/>
                </a:cubicBezTo>
                <a:cubicBezTo>
                  <a:pt x="637" y="1402"/>
                  <a:pt x="627" y="1400"/>
                  <a:pt x="617" y="1400"/>
                </a:cubicBezTo>
                <a:cubicBezTo>
                  <a:pt x="572" y="1400"/>
                  <a:pt x="535" y="1436"/>
                  <a:pt x="530" y="1480"/>
                </a:cubicBezTo>
                <a:cubicBezTo>
                  <a:pt x="377" y="1492"/>
                  <a:pt x="377" y="1492"/>
                  <a:pt x="377" y="1492"/>
                </a:cubicBezTo>
                <a:cubicBezTo>
                  <a:pt x="374" y="1470"/>
                  <a:pt x="365" y="1451"/>
                  <a:pt x="352" y="1434"/>
                </a:cubicBezTo>
                <a:cubicBezTo>
                  <a:pt x="670" y="1117"/>
                  <a:pt x="670" y="1117"/>
                  <a:pt x="670" y="1117"/>
                </a:cubicBezTo>
                <a:cubicBezTo>
                  <a:pt x="664" y="1111"/>
                  <a:pt x="658" y="1105"/>
                  <a:pt x="653" y="1100"/>
                </a:cubicBezTo>
                <a:cubicBezTo>
                  <a:pt x="335" y="1417"/>
                  <a:pt x="335" y="1417"/>
                  <a:pt x="335" y="1417"/>
                </a:cubicBezTo>
                <a:cubicBezTo>
                  <a:pt x="324" y="1407"/>
                  <a:pt x="311" y="1400"/>
                  <a:pt x="296" y="1395"/>
                </a:cubicBezTo>
                <a:cubicBezTo>
                  <a:pt x="344" y="1206"/>
                  <a:pt x="344" y="1206"/>
                  <a:pt x="344" y="1206"/>
                </a:cubicBezTo>
                <a:cubicBezTo>
                  <a:pt x="349" y="1206"/>
                  <a:pt x="353" y="1206"/>
                  <a:pt x="359" y="1206"/>
                </a:cubicBezTo>
                <a:cubicBezTo>
                  <a:pt x="407" y="1206"/>
                  <a:pt x="446" y="1168"/>
                  <a:pt x="446" y="1119"/>
                </a:cubicBezTo>
                <a:cubicBezTo>
                  <a:pt x="446" y="1109"/>
                  <a:pt x="445" y="1101"/>
                  <a:pt x="442" y="1092"/>
                </a:cubicBezTo>
                <a:cubicBezTo>
                  <a:pt x="604" y="1025"/>
                  <a:pt x="604" y="1025"/>
                  <a:pt x="604" y="1025"/>
                </a:cubicBezTo>
                <a:cubicBezTo>
                  <a:pt x="602" y="1020"/>
                  <a:pt x="600" y="1016"/>
                  <a:pt x="598" y="1012"/>
                </a:cubicBezTo>
                <a:cubicBezTo>
                  <a:pt x="437" y="1078"/>
                  <a:pt x="437" y="1078"/>
                  <a:pt x="437" y="1078"/>
                </a:cubicBezTo>
                <a:cubicBezTo>
                  <a:pt x="422" y="1051"/>
                  <a:pt x="393" y="1032"/>
                  <a:pt x="359" y="1032"/>
                </a:cubicBezTo>
                <a:cubicBezTo>
                  <a:pt x="338" y="1032"/>
                  <a:pt x="319" y="1039"/>
                  <a:pt x="304" y="1051"/>
                </a:cubicBezTo>
                <a:cubicBezTo>
                  <a:pt x="223" y="983"/>
                  <a:pt x="223" y="983"/>
                  <a:pt x="223" y="983"/>
                </a:cubicBezTo>
                <a:cubicBezTo>
                  <a:pt x="235" y="966"/>
                  <a:pt x="243" y="946"/>
                  <a:pt x="245" y="924"/>
                </a:cubicBezTo>
                <a:cubicBezTo>
                  <a:pt x="580" y="924"/>
                  <a:pt x="580" y="924"/>
                  <a:pt x="580" y="924"/>
                </a:cubicBezTo>
                <a:cubicBezTo>
                  <a:pt x="580" y="920"/>
                  <a:pt x="580" y="916"/>
                  <a:pt x="580" y="912"/>
                </a:cubicBezTo>
                <a:cubicBezTo>
                  <a:pt x="580" y="908"/>
                  <a:pt x="580" y="904"/>
                  <a:pt x="580" y="900"/>
                </a:cubicBezTo>
                <a:cubicBezTo>
                  <a:pt x="245" y="900"/>
                  <a:pt x="245" y="900"/>
                  <a:pt x="245" y="900"/>
                </a:cubicBezTo>
                <a:cubicBezTo>
                  <a:pt x="242" y="868"/>
                  <a:pt x="226" y="840"/>
                  <a:pt x="203" y="820"/>
                </a:cubicBezTo>
                <a:cubicBezTo>
                  <a:pt x="251" y="755"/>
                  <a:pt x="251" y="755"/>
                  <a:pt x="251" y="755"/>
                </a:cubicBezTo>
                <a:cubicBezTo>
                  <a:pt x="261" y="759"/>
                  <a:pt x="273" y="761"/>
                  <a:pt x="285" y="761"/>
                </a:cubicBezTo>
                <a:cubicBezTo>
                  <a:pt x="319" y="761"/>
                  <a:pt x="348" y="743"/>
                  <a:pt x="362" y="715"/>
                </a:cubicBezTo>
                <a:cubicBezTo>
                  <a:pt x="598" y="813"/>
                  <a:pt x="598" y="813"/>
                  <a:pt x="598" y="813"/>
                </a:cubicBezTo>
                <a:cubicBezTo>
                  <a:pt x="600" y="808"/>
                  <a:pt x="602" y="804"/>
                  <a:pt x="604" y="799"/>
                </a:cubicBezTo>
                <a:cubicBezTo>
                  <a:pt x="368" y="701"/>
                  <a:pt x="368" y="701"/>
                  <a:pt x="368" y="701"/>
                </a:cubicBezTo>
                <a:cubicBezTo>
                  <a:pt x="371" y="693"/>
                  <a:pt x="373" y="684"/>
                  <a:pt x="373" y="674"/>
                </a:cubicBezTo>
                <a:cubicBezTo>
                  <a:pt x="373" y="635"/>
                  <a:pt x="346" y="601"/>
                  <a:pt x="310" y="590"/>
                </a:cubicBezTo>
                <a:cubicBezTo>
                  <a:pt x="320" y="505"/>
                  <a:pt x="320" y="505"/>
                  <a:pt x="320" y="505"/>
                </a:cubicBezTo>
                <a:cubicBezTo>
                  <a:pt x="323" y="505"/>
                  <a:pt x="325" y="506"/>
                  <a:pt x="328" y="506"/>
                </a:cubicBezTo>
                <a:cubicBezTo>
                  <a:pt x="357" y="506"/>
                  <a:pt x="385" y="495"/>
                  <a:pt x="406" y="478"/>
                </a:cubicBezTo>
                <a:cubicBezTo>
                  <a:pt x="653" y="725"/>
                  <a:pt x="653" y="725"/>
                  <a:pt x="653" y="725"/>
                </a:cubicBezTo>
                <a:cubicBezTo>
                  <a:pt x="658" y="719"/>
                  <a:pt x="664" y="713"/>
                  <a:pt x="670" y="708"/>
                </a:cubicBezTo>
                <a:cubicBezTo>
                  <a:pt x="423" y="461"/>
                  <a:pt x="423" y="461"/>
                  <a:pt x="423" y="461"/>
                </a:cubicBezTo>
                <a:cubicBezTo>
                  <a:pt x="434" y="447"/>
                  <a:pt x="442" y="432"/>
                  <a:pt x="446" y="415"/>
                </a:cubicBezTo>
                <a:cubicBezTo>
                  <a:pt x="563" y="425"/>
                  <a:pt x="563" y="425"/>
                  <a:pt x="563" y="425"/>
                </a:cubicBezTo>
                <a:cubicBezTo>
                  <a:pt x="567" y="471"/>
                  <a:pt x="604" y="506"/>
                  <a:pt x="650" y="506"/>
                </a:cubicBezTo>
                <a:cubicBezTo>
                  <a:pt x="661" y="506"/>
                  <a:pt x="670" y="503"/>
                  <a:pt x="679" y="500"/>
                </a:cubicBezTo>
                <a:cubicBezTo>
                  <a:pt x="745" y="659"/>
                  <a:pt x="745" y="659"/>
                  <a:pt x="745" y="659"/>
                </a:cubicBezTo>
                <a:cubicBezTo>
                  <a:pt x="749" y="656"/>
                  <a:pt x="754" y="655"/>
                  <a:pt x="758" y="653"/>
                </a:cubicBezTo>
                <a:cubicBezTo>
                  <a:pt x="693" y="495"/>
                  <a:pt x="693" y="495"/>
                  <a:pt x="693" y="495"/>
                </a:cubicBezTo>
                <a:cubicBezTo>
                  <a:pt x="719" y="480"/>
                  <a:pt x="738" y="451"/>
                  <a:pt x="738" y="418"/>
                </a:cubicBezTo>
                <a:cubicBezTo>
                  <a:pt x="738" y="394"/>
                  <a:pt x="728" y="372"/>
                  <a:pt x="712" y="356"/>
                </a:cubicBezTo>
                <a:cubicBezTo>
                  <a:pt x="799" y="230"/>
                  <a:pt x="799" y="230"/>
                  <a:pt x="799" y="230"/>
                </a:cubicBezTo>
                <a:cubicBezTo>
                  <a:pt x="813" y="238"/>
                  <a:pt x="829" y="243"/>
                  <a:pt x="845" y="245"/>
                </a:cubicBezTo>
                <a:cubicBezTo>
                  <a:pt x="845" y="635"/>
                  <a:pt x="845" y="635"/>
                  <a:pt x="845" y="635"/>
                </a:cubicBezTo>
                <a:cubicBezTo>
                  <a:pt x="849" y="635"/>
                  <a:pt x="853" y="635"/>
                  <a:pt x="857" y="635"/>
                </a:cubicBezTo>
                <a:cubicBezTo>
                  <a:pt x="861" y="635"/>
                  <a:pt x="865" y="635"/>
                  <a:pt x="869" y="635"/>
                </a:cubicBezTo>
                <a:cubicBezTo>
                  <a:pt x="869" y="245"/>
                  <a:pt x="869" y="245"/>
                  <a:pt x="869" y="245"/>
                </a:cubicBezTo>
                <a:cubicBezTo>
                  <a:pt x="893" y="242"/>
                  <a:pt x="913" y="234"/>
                  <a:pt x="930" y="221"/>
                </a:cubicBezTo>
                <a:cubicBezTo>
                  <a:pt x="1016" y="299"/>
                  <a:pt x="1016" y="299"/>
                  <a:pt x="1016" y="299"/>
                </a:cubicBezTo>
                <a:cubicBezTo>
                  <a:pt x="1010" y="311"/>
                  <a:pt x="1006" y="325"/>
                  <a:pt x="1006" y="340"/>
                </a:cubicBezTo>
                <a:cubicBezTo>
                  <a:pt x="1006" y="374"/>
                  <a:pt x="1026" y="404"/>
                  <a:pt x="1055" y="418"/>
                </a:cubicBezTo>
                <a:cubicBezTo>
                  <a:pt x="958" y="653"/>
                  <a:pt x="958" y="653"/>
                  <a:pt x="958" y="653"/>
                </a:cubicBezTo>
                <a:cubicBezTo>
                  <a:pt x="962" y="655"/>
                  <a:pt x="966" y="656"/>
                  <a:pt x="970" y="659"/>
                </a:cubicBezTo>
                <a:cubicBezTo>
                  <a:pt x="1068" y="424"/>
                  <a:pt x="1068" y="424"/>
                  <a:pt x="1068" y="424"/>
                </a:cubicBezTo>
                <a:cubicBezTo>
                  <a:pt x="1076" y="426"/>
                  <a:pt x="1084" y="427"/>
                  <a:pt x="1094" y="427"/>
                </a:cubicBezTo>
                <a:cubicBezTo>
                  <a:pt x="1131" y="427"/>
                  <a:pt x="1162" y="405"/>
                  <a:pt x="1175" y="372"/>
                </a:cubicBezTo>
                <a:cubicBezTo>
                  <a:pt x="1251" y="378"/>
                  <a:pt x="1251" y="378"/>
                  <a:pt x="1251" y="378"/>
                </a:cubicBezTo>
                <a:cubicBezTo>
                  <a:pt x="1250" y="382"/>
                  <a:pt x="1250" y="387"/>
                  <a:pt x="1250" y="391"/>
                </a:cubicBezTo>
                <a:cubicBezTo>
                  <a:pt x="1250" y="422"/>
                  <a:pt x="1262" y="451"/>
                  <a:pt x="1281" y="472"/>
                </a:cubicBezTo>
                <a:cubicBezTo>
                  <a:pt x="1045" y="708"/>
                  <a:pt x="1045" y="708"/>
                  <a:pt x="1045" y="708"/>
                </a:cubicBezTo>
                <a:cubicBezTo>
                  <a:pt x="1051" y="713"/>
                  <a:pt x="1057" y="719"/>
                  <a:pt x="1063" y="725"/>
                </a:cubicBezTo>
                <a:cubicBezTo>
                  <a:pt x="1299" y="489"/>
                  <a:pt x="1299" y="489"/>
                  <a:pt x="1299" y="489"/>
                </a:cubicBezTo>
                <a:cubicBezTo>
                  <a:pt x="1315" y="501"/>
                  <a:pt x="1335" y="510"/>
                  <a:pt x="1357" y="513"/>
                </a:cubicBezTo>
                <a:cubicBezTo>
                  <a:pt x="1347" y="618"/>
                  <a:pt x="1347" y="618"/>
                  <a:pt x="1347" y="618"/>
                </a:cubicBezTo>
                <a:cubicBezTo>
                  <a:pt x="1303" y="623"/>
                  <a:pt x="1269" y="660"/>
                  <a:pt x="1269" y="705"/>
                </a:cubicBezTo>
                <a:cubicBezTo>
                  <a:pt x="1269" y="714"/>
                  <a:pt x="1270" y="724"/>
                  <a:pt x="1273" y="733"/>
                </a:cubicBezTo>
                <a:cubicBezTo>
                  <a:pt x="1112" y="799"/>
                  <a:pt x="1112" y="799"/>
                  <a:pt x="1112" y="799"/>
                </a:cubicBezTo>
                <a:cubicBezTo>
                  <a:pt x="1113" y="804"/>
                  <a:pt x="1116" y="808"/>
                  <a:pt x="1117" y="813"/>
                </a:cubicBezTo>
                <a:cubicBezTo>
                  <a:pt x="1278" y="745"/>
                  <a:pt x="1278" y="745"/>
                  <a:pt x="1278" y="745"/>
                </a:cubicBezTo>
                <a:cubicBezTo>
                  <a:pt x="1294" y="774"/>
                  <a:pt x="1323" y="793"/>
                  <a:pt x="1356" y="793"/>
                </a:cubicBezTo>
                <a:cubicBezTo>
                  <a:pt x="1380" y="793"/>
                  <a:pt x="1400" y="784"/>
                  <a:pt x="1416" y="770"/>
                </a:cubicBezTo>
                <a:cubicBezTo>
                  <a:pt x="1591" y="864"/>
                  <a:pt x="1591" y="864"/>
                  <a:pt x="1591" y="864"/>
                </a:cubicBezTo>
                <a:cubicBezTo>
                  <a:pt x="1587" y="875"/>
                  <a:pt x="1584" y="887"/>
                  <a:pt x="1583" y="900"/>
                </a:cubicBezTo>
                <a:cubicBezTo>
                  <a:pt x="1135" y="900"/>
                  <a:pt x="1135" y="900"/>
                  <a:pt x="1135" y="900"/>
                </a:cubicBezTo>
                <a:cubicBezTo>
                  <a:pt x="1136" y="904"/>
                  <a:pt x="1136" y="908"/>
                  <a:pt x="1136" y="912"/>
                </a:cubicBezTo>
                <a:cubicBezTo>
                  <a:pt x="1136" y="916"/>
                  <a:pt x="1136" y="920"/>
                  <a:pt x="1135" y="924"/>
                </a:cubicBezTo>
                <a:cubicBezTo>
                  <a:pt x="1583" y="924"/>
                  <a:pt x="1583" y="924"/>
                  <a:pt x="1583" y="924"/>
                </a:cubicBezTo>
                <a:cubicBezTo>
                  <a:pt x="1587" y="956"/>
                  <a:pt x="1603" y="985"/>
                  <a:pt x="1628" y="1004"/>
                </a:cubicBezTo>
                <a:cubicBezTo>
                  <a:pt x="1557" y="1097"/>
                  <a:pt x="1557" y="1097"/>
                  <a:pt x="1557" y="1097"/>
                </a:cubicBezTo>
                <a:cubicBezTo>
                  <a:pt x="1557" y="1097"/>
                  <a:pt x="1557" y="1097"/>
                  <a:pt x="1557" y="1097"/>
                </a:cubicBezTo>
                <a:close/>
                <a:moveTo>
                  <a:pt x="1083" y="826"/>
                </a:moveTo>
                <a:cubicBezTo>
                  <a:pt x="1082" y="822"/>
                  <a:pt x="1080" y="818"/>
                  <a:pt x="1078" y="813"/>
                </a:cubicBezTo>
                <a:cubicBezTo>
                  <a:pt x="1067" y="790"/>
                  <a:pt x="1054" y="769"/>
                  <a:pt x="1037" y="750"/>
                </a:cubicBezTo>
                <a:cubicBezTo>
                  <a:pt x="1031" y="744"/>
                  <a:pt x="1026" y="738"/>
                  <a:pt x="1019" y="733"/>
                </a:cubicBezTo>
                <a:cubicBezTo>
                  <a:pt x="1001" y="717"/>
                  <a:pt x="980" y="702"/>
                  <a:pt x="957" y="692"/>
                </a:cubicBezTo>
                <a:cubicBezTo>
                  <a:pt x="952" y="690"/>
                  <a:pt x="948" y="688"/>
                  <a:pt x="943" y="686"/>
                </a:cubicBezTo>
                <a:cubicBezTo>
                  <a:pt x="921" y="677"/>
                  <a:pt x="896" y="673"/>
                  <a:pt x="869" y="671"/>
                </a:cubicBezTo>
                <a:cubicBezTo>
                  <a:pt x="866" y="671"/>
                  <a:pt x="861" y="671"/>
                  <a:pt x="857" y="671"/>
                </a:cubicBezTo>
                <a:cubicBezTo>
                  <a:pt x="853" y="671"/>
                  <a:pt x="849" y="671"/>
                  <a:pt x="845" y="671"/>
                </a:cubicBezTo>
                <a:cubicBezTo>
                  <a:pt x="820" y="673"/>
                  <a:pt x="795" y="677"/>
                  <a:pt x="772" y="686"/>
                </a:cubicBezTo>
                <a:cubicBezTo>
                  <a:pt x="767" y="688"/>
                  <a:pt x="763" y="690"/>
                  <a:pt x="759" y="692"/>
                </a:cubicBezTo>
                <a:cubicBezTo>
                  <a:pt x="735" y="702"/>
                  <a:pt x="714" y="717"/>
                  <a:pt x="695" y="733"/>
                </a:cubicBezTo>
                <a:cubicBezTo>
                  <a:pt x="690" y="738"/>
                  <a:pt x="684" y="744"/>
                  <a:pt x="678" y="750"/>
                </a:cubicBezTo>
                <a:cubicBezTo>
                  <a:pt x="661" y="769"/>
                  <a:pt x="648" y="790"/>
                  <a:pt x="637" y="813"/>
                </a:cubicBezTo>
                <a:cubicBezTo>
                  <a:pt x="635" y="818"/>
                  <a:pt x="633" y="822"/>
                  <a:pt x="632" y="826"/>
                </a:cubicBezTo>
                <a:cubicBezTo>
                  <a:pt x="623" y="850"/>
                  <a:pt x="617" y="874"/>
                  <a:pt x="617" y="900"/>
                </a:cubicBezTo>
                <a:cubicBezTo>
                  <a:pt x="616" y="904"/>
                  <a:pt x="616" y="908"/>
                  <a:pt x="616" y="912"/>
                </a:cubicBezTo>
                <a:cubicBezTo>
                  <a:pt x="616" y="916"/>
                  <a:pt x="616" y="920"/>
                  <a:pt x="617" y="924"/>
                </a:cubicBezTo>
                <a:cubicBezTo>
                  <a:pt x="617" y="950"/>
                  <a:pt x="623" y="975"/>
                  <a:pt x="632" y="998"/>
                </a:cubicBezTo>
                <a:cubicBezTo>
                  <a:pt x="633" y="1002"/>
                  <a:pt x="635" y="1007"/>
                  <a:pt x="637" y="1011"/>
                </a:cubicBezTo>
                <a:cubicBezTo>
                  <a:pt x="648" y="1034"/>
                  <a:pt x="661" y="1056"/>
                  <a:pt x="678" y="1074"/>
                </a:cubicBezTo>
                <a:cubicBezTo>
                  <a:pt x="684" y="1080"/>
                  <a:pt x="690" y="1085"/>
                  <a:pt x="695" y="1091"/>
                </a:cubicBezTo>
                <a:cubicBezTo>
                  <a:pt x="714" y="1108"/>
                  <a:pt x="735" y="1121"/>
                  <a:pt x="759" y="1132"/>
                </a:cubicBezTo>
                <a:cubicBezTo>
                  <a:pt x="763" y="1134"/>
                  <a:pt x="767" y="1136"/>
                  <a:pt x="772" y="1137"/>
                </a:cubicBezTo>
                <a:cubicBezTo>
                  <a:pt x="795" y="1146"/>
                  <a:pt x="820" y="1152"/>
                  <a:pt x="845" y="1153"/>
                </a:cubicBezTo>
                <a:cubicBezTo>
                  <a:pt x="849" y="1153"/>
                  <a:pt x="853" y="1153"/>
                  <a:pt x="857" y="1153"/>
                </a:cubicBezTo>
                <a:cubicBezTo>
                  <a:pt x="861" y="1153"/>
                  <a:pt x="866" y="1153"/>
                  <a:pt x="869" y="1153"/>
                </a:cubicBezTo>
                <a:cubicBezTo>
                  <a:pt x="896" y="1152"/>
                  <a:pt x="921" y="1146"/>
                  <a:pt x="943" y="1137"/>
                </a:cubicBezTo>
                <a:cubicBezTo>
                  <a:pt x="948" y="1136"/>
                  <a:pt x="952" y="1134"/>
                  <a:pt x="957" y="1132"/>
                </a:cubicBezTo>
                <a:cubicBezTo>
                  <a:pt x="980" y="1121"/>
                  <a:pt x="1001" y="1108"/>
                  <a:pt x="1019" y="1091"/>
                </a:cubicBezTo>
                <a:cubicBezTo>
                  <a:pt x="1026" y="1085"/>
                  <a:pt x="1031" y="1080"/>
                  <a:pt x="1037" y="1074"/>
                </a:cubicBezTo>
                <a:cubicBezTo>
                  <a:pt x="1054" y="1056"/>
                  <a:pt x="1067" y="1034"/>
                  <a:pt x="1078" y="1011"/>
                </a:cubicBezTo>
                <a:cubicBezTo>
                  <a:pt x="1080" y="1007"/>
                  <a:pt x="1082" y="1002"/>
                  <a:pt x="1083" y="998"/>
                </a:cubicBezTo>
                <a:cubicBezTo>
                  <a:pt x="1092" y="975"/>
                  <a:pt x="1098" y="950"/>
                  <a:pt x="1099" y="924"/>
                </a:cubicBezTo>
                <a:cubicBezTo>
                  <a:pt x="1099" y="920"/>
                  <a:pt x="1100" y="916"/>
                  <a:pt x="1100" y="912"/>
                </a:cubicBezTo>
                <a:cubicBezTo>
                  <a:pt x="1100" y="908"/>
                  <a:pt x="1099" y="904"/>
                  <a:pt x="1099" y="900"/>
                </a:cubicBezTo>
                <a:cubicBezTo>
                  <a:pt x="1098" y="874"/>
                  <a:pt x="1092" y="850"/>
                  <a:pt x="1083" y="82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Tree>
    <p:extLst>
      <p:ext uri="{BB962C8B-B14F-4D97-AF65-F5344CB8AC3E}">
        <p14:creationId xmlns:p14="http://schemas.microsoft.com/office/powerpoint/2010/main" val="300343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557355" y="2562952"/>
            <a:ext cx="668708" cy="1695450"/>
            <a:chOff x="2741612" y="1973038"/>
            <a:chExt cx="861667" cy="2260600"/>
          </a:xfrm>
        </p:grpSpPr>
        <p:cxnSp>
          <p:nvCxnSpPr>
            <p:cNvPr id="2" name="Straight Connector 1"/>
            <p:cNvCxnSpPr/>
            <p:nvPr/>
          </p:nvCxnSpPr>
          <p:spPr>
            <a:xfrm>
              <a:off x="2741612" y="1973038"/>
              <a:ext cx="861667" cy="0"/>
            </a:xfrm>
            <a:prstGeom prst="line">
              <a:avLst/>
            </a:prstGeom>
            <a:ln w="158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41612" y="4233638"/>
              <a:ext cx="789239" cy="0"/>
            </a:xfrm>
            <a:prstGeom prst="line">
              <a:avLst/>
            </a:prstGeom>
            <a:ln w="15875">
              <a:solidFill>
                <a:schemeClr val="tx2"/>
              </a:solidFill>
              <a:headEnd type="ova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851977" y="2562952"/>
            <a:ext cx="608455" cy="1695450"/>
            <a:chOff x="8437830" y="1973038"/>
            <a:chExt cx="831582" cy="2260600"/>
          </a:xfrm>
        </p:grpSpPr>
        <p:cxnSp>
          <p:nvCxnSpPr>
            <p:cNvPr id="3" name="Straight Connector 2"/>
            <p:cNvCxnSpPr/>
            <p:nvPr/>
          </p:nvCxnSpPr>
          <p:spPr>
            <a:xfrm flipH="1">
              <a:off x="8437830" y="1973038"/>
              <a:ext cx="831582" cy="0"/>
            </a:xfrm>
            <a:prstGeom prst="line">
              <a:avLst/>
            </a:prstGeom>
            <a:ln w="158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8437830" y="4233638"/>
              <a:ext cx="831582" cy="0"/>
            </a:xfrm>
            <a:prstGeom prst="line">
              <a:avLst/>
            </a:prstGeom>
            <a:ln w="15875">
              <a:solidFill>
                <a:schemeClr val="tx2"/>
              </a:solidFill>
              <a:headEnd type="ova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487101" y="2193093"/>
            <a:ext cx="2142555" cy="1346171"/>
          </a:xfrm>
          <a:prstGeom prst="rect">
            <a:avLst/>
          </a:prstGeom>
          <a:noFill/>
        </p:spPr>
        <p:txBody>
          <a:bodyPr wrap="square" rtlCol="0">
            <a:spAutoFit/>
          </a:bodyPr>
          <a:lstStyle/>
          <a:p>
            <a:pPr defTabSz="601246">
              <a:spcBef>
                <a:spcPts val="450"/>
              </a:spcBef>
            </a:pPr>
            <a:r>
              <a:rPr lang="en-US" sz="1400" b="1" dirty="0">
                <a:solidFill>
                  <a:srgbClr val="0063BE"/>
                </a:solidFill>
                <a:ea typeface="SimSun" panose="02010600030101010101" pitchFamily="2" charset="-122"/>
              </a:rPr>
              <a:t>Service agility</a:t>
            </a:r>
          </a:p>
          <a:p>
            <a:pPr marL="137156" indent="-137156" defTabSz="601246">
              <a:spcBef>
                <a:spcPts val="450"/>
              </a:spcBef>
              <a:buFont typeface="Arial" panose="020B0604020202020204" pitchFamily="34" charset="0"/>
              <a:buChar char="•"/>
            </a:pPr>
            <a:r>
              <a:rPr lang="en-US" sz="1100" dirty="0">
                <a:solidFill>
                  <a:srgbClr val="0063BE"/>
                </a:solidFill>
                <a:ea typeface="SimSun" panose="02010600030101010101" pitchFamily="2" charset="-122"/>
                <a:cs typeface="Arial" panose="020B0604020202020204" pitchFamily="34" charset="0"/>
              </a:rPr>
              <a:t>Speed of business</a:t>
            </a:r>
          </a:p>
          <a:p>
            <a:pPr marL="137156" indent="-137156" defTabSz="601246">
              <a:spcBef>
                <a:spcPts val="450"/>
              </a:spcBef>
              <a:buFont typeface="Arial" panose="020B0604020202020204" pitchFamily="34" charset="0"/>
              <a:buChar char="•"/>
            </a:pPr>
            <a:r>
              <a:rPr lang="en-US" sz="1100" dirty="0">
                <a:solidFill>
                  <a:srgbClr val="0063BE"/>
                </a:solidFill>
                <a:ea typeface="SimSun" panose="02010600030101010101" pitchFamily="2" charset="-122"/>
                <a:cs typeface="Arial" panose="020B0604020202020204" pitchFamily="34" charset="0"/>
              </a:rPr>
              <a:t>Digital immediacy</a:t>
            </a:r>
          </a:p>
          <a:p>
            <a:pPr marL="137156" indent="-137156" defTabSz="601246">
              <a:spcBef>
                <a:spcPts val="450"/>
              </a:spcBef>
              <a:buFont typeface="Arial" panose="020B0604020202020204" pitchFamily="34" charset="0"/>
              <a:buChar char="•"/>
            </a:pPr>
            <a:r>
              <a:rPr lang="en-US" sz="1100" dirty="0">
                <a:solidFill>
                  <a:srgbClr val="0063BE"/>
                </a:solidFill>
                <a:ea typeface="SimSun" panose="02010600030101010101" pitchFamily="2" charset="-122"/>
                <a:cs typeface="Arial" panose="020B0604020202020204" pitchFamily="34" charset="0"/>
              </a:rPr>
              <a:t>Cloud, software currency, continuous releases, </a:t>
            </a:r>
            <a:br>
              <a:rPr lang="en-US" sz="1100" dirty="0">
                <a:solidFill>
                  <a:srgbClr val="0063BE"/>
                </a:solidFill>
                <a:ea typeface="SimSun" panose="02010600030101010101" pitchFamily="2" charset="-122"/>
                <a:cs typeface="Arial" panose="020B0604020202020204" pitchFamily="34" charset="0"/>
              </a:rPr>
            </a:br>
            <a:r>
              <a:rPr lang="en-US" sz="1100" dirty="0">
                <a:solidFill>
                  <a:srgbClr val="0063BE"/>
                </a:solidFill>
                <a:ea typeface="SimSun" panose="02010600030101010101" pitchFamily="2" charset="-122"/>
                <a:cs typeface="Arial" panose="020B0604020202020204" pitchFamily="34" charset="0"/>
              </a:rPr>
              <a:t>seamless upgrades</a:t>
            </a:r>
          </a:p>
        </p:txBody>
      </p:sp>
      <p:sp>
        <p:nvSpPr>
          <p:cNvPr id="8" name="Text Box 14"/>
          <p:cNvSpPr txBox="1">
            <a:spLocks noChangeArrowheads="1"/>
          </p:cNvSpPr>
          <p:nvPr/>
        </p:nvSpPr>
        <p:spPr bwMode="gray">
          <a:xfrm>
            <a:off x="8637505" y="2193091"/>
            <a:ext cx="1920240" cy="16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a:defRPr>
                <a:solidFill>
                  <a:schemeClr val="tx1"/>
                </a:solidFill>
                <a:latin typeface="Arial" panose="020B0604020202020204" pitchFamily="34" charset="0"/>
                <a:ea typeface="SimSun" panose="02010600030101010101" pitchFamily="2" charset="-122"/>
              </a:defRPr>
            </a:lvl1pPr>
            <a:lvl2pPr marL="742950" indent="-285750" defTabSz="801688">
              <a:defRPr>
                <a:solidFill>
                  <a:schemeClr val="tx1"/>
                </a:solidFill>
                <a:latin typeface="Arial" panose="020B0604020202020204" pitchFamily="34" charset="0"/>
                <a:ea typeface="SimSun" panose="02010600030101010101" pitchFamily="2" charset="-122"/>
              </a:defRPr>
            </a:lvl2pPr>
            <a:lvl3pPr marL="1143000" indent="-228600" defTabSz="801688">
              <a:defRPr>
                <a:solidFill>
                  <a:schemeClr val="tx1"/>
                </a:solidFill>
                <a:latin typeface="Arial" panose="020B0604020202020204" pitchFamily="34" charset="0"/>
                <a:ea typeface="SimSun" panose="02010600030101010101" pitchFamily="2" charset="-122"/>
              </a:defRPr>
            </a:lvl3pPr>
            <a:lvl4pPr marL="1600200" indent="-228600" defTabSz="801688">
              <a:defRPr>
                <a:solidFill>
                  <a:schemeClr val="tx1"/>
                </a:solidFill>
                <a:latin typeface="Arial" panose="020B0604020202020204" pitchFamily="34" charset="0"/>
                <a:ea typeface="SimSun" panose="02010600030101010101" pitchFamily="2" charset="-122"/>
              </a:defRPr>
            </a:lvl4pPr>
            <a:lvl5pPr marL="2057400" indent="-228600" defTabSz="801688">
              <a:defRPr>
                <a:solidFill>
                  <a:schemeClr val="tx1"/>
                </a:solidFill>
                <a:latin typeface="Arial" panose="020B0604020202020204" pitchFamily="34" charset="0"/>
                <a:ea typeface="SimSun" panose="02010600030101010101" pitchFamily="2" charset="-122"/>
              </a:defRPr>
            </a:lvl5pPr>
            <a:lvl6pPr marL="25146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spcBef>
                <a:spcPts val="450"/>
              </a:spcBef>
            </a:pPr>
            <a:r>
              <a:rPr lang="de-DE" altLang="zh-CN" sz="1400" b="1" dirty="0">
                <a:solidFill>
                  <a:srgbClr val="EF8200"/>
                </a:solidFill>
              </a:rPr>
              <a:t>Immersive engagements</a:t>
            </a:r>
            <a:endParaRPr lang="de-DE" altLang="zh-CN" sz="1400" dirty="0">
              <a:solidFill>
                <a:srgbClr val="EF8200"/>
              </a:solidFill>
            </a:endParaRPr>
          </a:p>
          <a:p>
            <a:pPr marL="137156" indent="-137156">
              <a:spcBef>
                <a:spcPts val="450"/>
              </a:spcBef>
              <a:buFont typeface="Arial" panose="020B0604020202020204" pitchFamily="34" charset="0"/>
              <a:buChar char="•"/>
            </a:pPr>
            <a:r>
              <a:rPr lang="en-US" altLang="en-US" sz="1100" noProof="1">
                <a:solidFill>
                  <a:srgbClr val="EF8200"/>
                </a:solidFill>
                <a:cs typeface="Arial" panose="020B0604020202020204" pitchFamily="34" charset="0"/>
              </a:rPr>
              <a:t>Omni-Channel and multi-modal</a:t>
            </a:r>
          </a:p>
          <a:p>
            <a:pPr marL="137156" indent="-137156">
              <a:spcBef>
                <a:spcPts val="450"/>
              </a:spcBef>
              <a:buFont typeface="Arial" panose="020B0604020202020204" pitchFamily="34" charset="0"/>
              <a:buChar char="•"/>
            </a:pPr>
            <a:r>
              <a:rPr lang="en-US" altLang="en-US" sz="1100" noProof="1">
                <a:solidFill>
                  <a:srgbClr val="EF8200"/>
                </a:solidFill>
                <a:cs typeface="Arial" panose="020B0604020202020204" pitchFamily="34" charset="0"/>
              </a:rPr>
              <a:t>Intelligent and assisted</a:t>
            </a:r>
          </a:p>
          <a:p>
            <a:pPr marL="137156" indent="-137156">
              <a:spcBef>
                <a:spcPts val="450"/>
              </a:spcBef>
              <a:buFont typeface="Arial" panose="020B0604020202020204" pitchFamily="34" charset="0"/>
              <a:buChar char="•"/>
            </a:pPr>
            <a:r>
              <a:rPr lang="en-US" altLang="en-US" sz="1100" noProof="1">
                <a:solidFill>
                  <a:srgbClr val="EF8200"/>
                </a:solidFill>
                <a:cs typeface="Arial" panose="020B0604020202020204" pitchFamily="34" charset="0"/>
              </a:rPr>
              <a:t>Social communities</a:t>
            </a:r>
          </a:p>
          <a:p>
            <a:pPr marL="137156" indent="-137156">
              <a:spcBef>
                <a:spcPts val="450"/>
              </a:spcBef>
              <a:buFont typeface="Arial" panose="020B0604020202020204" pitchFamily="34" charset="0"/>
              <a:buChar char="•"/>
            </a:pPr>
            <a:r>
              <a:rPr lang="en-US" altLang="en-US" sz="1100" noProof="1">
                <a:solidFill>
                  <a:srgbClr val="EF8200"/>
                </a:solidFill>
                <a:cs typeface="Arial" panose="020B0604020202020204" pitchFamily="34" charset="0"/>
              </a:rPr>
              <a:t>WOW user experience</a:t>
            </a:r>
          </a:p>
        </p:txBody>
      </p:sp>
      <p:sp>
        <p:nvSpPr>
          <p:cNvPr id="9" name="TextBox 8"/>
          <p:cNvSpPr txBox="1"/>
          <p:nvPr/>
        </p:nvSpPr>
        <p:spPr>
          <a:xfrm>
            <a:off x="8637505" y="4154906"/>
            <a:ext cx="1920240" cy="1176938"/>
          </a:xfrm>
          <a:prstGeom prst="rect">
            <a:avLst/>
          </a:prstGeom>
          <a:noFill/>
        </p:spPr>
        <p:txBody>
          <a:bodyPr wrap="square" rtlCol="0">
            <a:spAutoFit/>
          </a:bodyPr>
          <a:lstStyle/>
          <a:p>
            <a:pPr defTabSz="601246">
              <a:spcBef>
                <a:spcPts val="450"/>
              </a:spcBef>
            </a:pPr>
            <a:r>
              <a:rPr lang="en-US" sz="1400" b="1" dirty="0">
                <a:solidFill>
                  <a:srgbClr val="AAB300"/>
                </a:solidFill>
                <a:ea typeface="SimSun" panose="02010600030101010101" pitchFamily="2" charset="-122"/>
              </a:rPr>
              <a:t>Data intimacy</a:t>
            </a:r>
          </a:p>
          <a:p>
            <a:pPr marL="137156" indent="-137156" defTabSz="601246">
              <a:spcBef>
                <a:spcPts val="450"/>
              </a:spcBef>
              <a:buFont typeface="Arial" panose="020B0604020202020204" pitchFamily="34" charset="0"/>
              <a:buChar char="•"/>
            </a:pPr>
            <a:r>
              <a:rPr lang="en-US" sz="1100" dirty="0">
                <a:solidFill>
                  <a:srgbClr val="AAB300"/>
                </a:solidFill>
                <a:ea typeface="SimSun" panose="02010600030101010101" pitchFamily="2" charset="-122"/>
                <a:cs typeface="Arial" panose="020B0604020202020204" pitchFamily="34" charset="0"/>
              </a:rPr>
              <a:t>Personalized individual experiences</a:t>
            </a:r>
          </a:p>
          <a:p>
            <a:pPr marL="137156" indent="-137156" defTabSz="601246">
              <a:spcBef>
                <a:spcPts val="450"/>
              </a:spcBef>
              <a:buFont typeface="Arial" panose="020B0604020202020204" pitchFamily="34" charset="0"/>
              <a:buChar char="•"/>
            </a:pPr>
            <a:r>
              <a:rPr lang="en-US" sz="1100" dirty="0">
                <a:solidFill>
                  <a:srgbClr val="AAB300"/>
                </a:solidFill>
                <a:ea typeface="SimSun" panose="02010600030101010101" pitchFamily="2" charset="-122"/>
                <a:cs typeface="Arial" panose="020B0604020202020204" pitchFamily="34" charset="0"/>
              </a:rPr>
              <a:t>Elastic customer profile</a:t>
            </a:r>
          </a:p>
          <a:p>
            <a:pPr marL="137156" indent="-137156" defTabSz="601246">
              <a:spcBef>
                <a:spcPts val="450"/>
              </a:spcBef>
              <a:buFont typeface="Arial" panose="020B0604020202020204" pitchFamily="34" charset="0"/>
              <a:buChar char="•"/>
            </a:pPr>
            <a:r>
              <a:rPr lang="en-US" sz="1100" dirty="0">
                <a:solidFill>
                  <a:srgbClr val="AAB300"/>
                </a:solidFill>
                <a:ea typeface="SimSun" panose="02010600030101010101" pitchFamily="2" charset="-122"/>
                <a:cs typeface="Arial" panose="020B0604020202020204" pitchFamily="34" charset="0"/>
              </a:rPr>
              <a:t>E2E digital journeys</a:t>
            </a:r>
          </a:p>
        </p:txBody>
      </p:sp>
      <p:sp>
        <p:nvSpPr>
          <p:cNvPr id="10" name="Text Box 14"/>
          <p:cNvSpPr txBox="1">
            <a:spLocks noChangeArrowheads="1"/>
          </p:cNvSpPr>
          <p:nvPr/>
        </p:nvSpPr>
        <p:spPr bwMode="gray">
          <a:xfrm>
            <a:off x="1487101" y="4155405"/>
            <a:ext cx="2142555" cy="15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a:defRPr>
                <a:solidFill>
                  <a:schemeClr val="tx1"/>
                </a:solidFill>
                <a:latin typeface="Arial" panose="020B0604020202020204" pitchFamily="34" charset="0"/>
                <a:ea typeface="SimSun" panose="02010600030101010101" pitchFamily="2" charset="-122"/>
              </a:defRPr>
            </a:lvl1pPr>
            <a:lvl2pPr marL="742950" indent="-285750" defTabSz="801688">
              <a:defRPr>
                <a:solidFill>
                  <a:schemeClr val="tx1"/>
                </a:solidFill>
                <a:latin typeface="Arial" panose="020B0604020202020204" pitchFamily="34" charset="0"/>
                <a:ea typeface="SimSun" panose="02010600030101010101" pitchFamily="2" charset="-122"/>
              </a:defRPr>
            </a:lvl2pPr>
            <a:lvl3pPr marL="1143000" indent="-228600" defTabSz="801688">
              <a:defRPr>
                <a:solidFill>
                  <a:schemeClr val="tx1"/>
                </a:solidFill>
                <a:latin typeface="Arial" panose="020B0604020202020204" pitchFamily="34" charset="0"/>
                <a:ea typeface="SimSun" panose="02010600030101010101" pitchFamily="2" charset="-122"/>
              </a:defRPr>
            </a:lvl3pPr>
            <a:lvl4pPr marL="1600200" indent="-228600" defTabSz="801688">
              <a:defRPr>
                <a:solidFill>
                  <a:schemeClr val="tx1"/>
                </a:solidFill>
                <a:latin typeface="Arial" panose="020B0604020202020204" pitchFamily="34" charset="0"/>
                <a:ea typeface="SimSun" panose="02010600030101010101" pitchFamily="2" charset="-122"/>
              </a:defRPr>
            </a:lvl4pPr>
            <a:lvl5pPr marL="2057400" indent="-228600" defTabSz="801688">
              <a:defRPr>
                <a:solidFill>
                  <a:schemeClr val="tx1"/>
                </a:solidFill>
                <a:latin typeface="Arial" panose="020B0604020202020204" pitchFamily="34" charset="0"/>
                <a:ea typeface="SimSun" panose="02010600030101010101" pitchFamily="2" charset="-122"/>
              </a:defRPr>
            </a:lvl5pPr>
            <a:lvl6pPr marL="25146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801688" fontAlgn="base">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spcBef>
                <a:spcPts val="450"/>
              </a:spcBef>
            </a:pPr>
            <a:r>
              <a:rPr lang="de-DE" altLang="zh-CN" sz="1400" b="1" dirty="0">
                <a:solidFill>
                  <a:srgbClr val="0063BE">
                    <a:lumMod val="75000"/>
                  </a:srgbClr>
                </a:solidFill>
              </a:rPr>
              <a:t>New revenue streams</a:t>
            </a:r>
          </a:p>
          <a:p>
            <a:pPr marL="137156" indent="-137156">
              <a:spcBef>
                <a:spcPts val="450"/>
              </a:spcBef>
              <a:buFont typeface="Arial" panose="020B0604020202020204" pitchFamily="34" charset="0"/>
              <a:buChar char="•"/>
            </a:pPr>
            <a:r>
              <a:rPr lang="en-US" altLang="en-US" sz="1100" noProof="1">
                <a:solidFill>
                  <a:srgbClr val="0063BE">
                    <a:lumMod val="75000"/>
                  </a:srgbClr>
                </a:solidFill>
                <a:cs typeface="Arial" panose="020B0604020202020204" pitchFamily="34" charset="0"/>
              </a:rPr>
              <a:t>New service offerings</a:t>
            </a:r>
            <a:br>
              <a:rPr lang="en-US" altLang="en-US" sz="1100" noProof="1">
                <a:solidFill>
                  <a:srgbClr val="0063BE">
                    <a:lumMod val="75000"/>
                  </a:srgbClr>
                </a:solidFill>
                <a:cs typeface="Arial" panose="020B0604020202020204" pitchFamily="34" charset="0"/>
              </a:rPr>
            </a:br>
            <a:r>
              <a:rPr lang="en-US" altLang="en-US" sz="1100" noProof="1">
                <a:solidFill>
                  <a:srgbClr val="0063BE">
                    <a:lumMod val="75000"/>
                  </a:srgbClr>
                </a:solidFill>
                <a:cs typeface="Arial" panose="020B0604020202020204" pitchFamily="34" charset="0"/>
              </a:rPr>
              <a:t>(multi-play, IoT, OTT, non-Telco)</a:t>
            </a:r>
          </a:p>
          <a:p>
            <a:pPr marL="137156" indent="-137156">
              <a:spcBef>
                <a:spcPts val="450"/>
              </a:spcBef>
              <a:buFont typeface="Arial" panose="020B0604020202020204" pitchFamily="34" charset="0"/>
              <a:buChar char="•"/>
            </a:pPr>
            <a:r>
              <a:rPr lang="en-US" altLang="en-US" sz="1100" noProof="1">
                <a:solidFill>
                  <a:srgbClr val="0063BE">
                    <a:lumMod val="75000"/>
                  </a:srgbClr>
                </a:solidFill>
                <a:cs typeface="Arial" panose="020B0604020202020204" pitchFamily="34" charset="0"/>
              </a:rPr>
              <a:t>“Win-win” business models</a:t>
            </a:r>
          </a:p>
          <a:p>
            <a:pPr marL="137156" indent="-137156">
              <a:spcBef>
                <a:spcPts val="450"/>
              </a:spcBef>
              <a:buFont typeface="Arial" panose="020B0604020202020204" pitchFamily="34" charset="0"/>
              <a:buChar char="•"/>
            </a:pPr>
            <a:r>
              <a:rPr lang="en-US" altLang="en-US" sz="1100" noProof="1">
                <a:solidFill>
                  <a:srgbClr val="0063BE">
                    <a:lumMod val="75000"/>
                  </a:srgbClr>
                </a:solidFill>
                <a:cs typeface="Arial" panose="020B0604020202020204" pitchFamily="34" charset="0"/>
              </a:rPr>
              <a:t>Open partner ecosystem</a:t>
            </a:r>
          </a:p>
          <a:p>
            <a:pPr marL="137156" indent="-137156">
              <a:spcBef>
                <a:spcPts val="450"/>
              </a:spcBef>
              <a:buFont typeface="Arial" panose="020B0604020202020204" pitchFamily="34" charset="0"/>
              <a:buChar char="•"/>
            </a:pPr>
            <a:endParaRPr lang="en-US" altLang="en-US" sz="1100" noProof="1">
              <a:solidFill>
                <a:srgbClr val="0063BE">
                  <a:lumMod val="75000"/>
                </a:srgbClr>
              </a:solidFill>
              <a:cs typeface="Arial" panose="020B0604020202020204" pitchFamily="34" charset="0"/>
            </a:endParaRPr>
          </a:p>
        </p:txBody>
      </p:sp>
      <p:graphicFrame>
        <p:nvGraphicFramePr>
          <p:cNvPr id="24" name="Chart 23"/>
          <p:cNvGraphicFramePr/>
          <p:nvPr>
            <p:extLst>
              <p:ext uri="{D42A27DB-BD31-4B8C-83A1-F6EECF244321}">
                <p14:modId xmlns:p14="http://schemas.microsoft.com/office/powerpoint/2010/main" val="4134017986"/>
              </p:ext>
            </p:extLst>
          </p:nvPr>
        </p:nvGraphicFramePr>
        <p:xfrm>
          <a:off x="2684858" y="1187309"/>
          <a:ext cx="6781404" cy="4520935"/>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p:cNvGrpSpPr/>
          <p:nvPr/>
        </p:nvGrpSpPr>
        <p:grpSpPr>
          <a:xfrm>
            <a:off x="4150941" y="1511887"/>
            <a:ext cx="3880736" cy="3930612"/>
            <a:chOff x="3829010" y="994671"/>
            <a:chExt cx="4517192" cy="4575247"/>
          </a:xfrm>
        </p:grpSpPr>
        <p:sp>
          <p:nvSpPr>
            <p:cNvPr id="30" name="Rectangle 29"/>
            <p:cNvSpPr/>
            <p:nvPr/>
          </p:nvSpPr>
          <p:spPr>
            <a:xfrm rot="2700000">
              <a:off x="3829010" y="994672"/>
              <a:ext cx="4502678" cy="450267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68580" rIns="68580" bIns="68580" numCol="1" spcCol="0" rtlCol="0" fromWordArt="0" anchor="ctr" anchorCtr="0" forceAA="0" compatLnSpc="1">
              <a:prstTxWarp prst="textArchUp">
                <a:avLst/>
              </a:prstTxWarp>
              <a:noAutofit/>
            </a:bodyPr>
            <a:lstStyle/>
            <a:p>
              <a:pPr algn="ctr" defTabSz="457063"/>
              <a:r>
                <a:rPr lang="en-US" sz="1050" b="1" spc="38" dirty="0">
                  <a:solidFill>
                    <a:srgbClr val="FFFFFF"/>
                  </a:solidFill>
                </a:rPr>
                <a:t>IMMERSIVE ENGAGEMENTS</a:t>
              </a:r>
            </a:p>
          </p:txBody>
        </p:sp>
        <p:sp>
          <p:nvSpPr>
            <p:cNvPr id="31" name="Rectangle 30"/>
            <p:cNvSpPr/>
            <p:nvPr/>
          </p:nvSpPr>
          <p:spPr>
            <a:xfrm rot="18900000">
              <a:off x="3829010" y="994672"/>
              <a:ext cx="4502678" cy="450267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68580" rIns="68580" bIns="68580" numCol="1" spcCol="0" rtlCol="0" fromWordArt="0" anchor="ctr" anchorCtr="0" forceAA="0" compatLnSpc="1">
              <a:prstTxWarp prst="textArchUp">
                <a:avLst/>
              </a:prstTxWarp>
              <a:noAutofit/>
            </a:bodyPr>
            <a:lstStyle/>
            <a:p>
              <a:pPr algn="ctr" defTabSz="457063"/>
              <a:r>
                <a:rPr lang="en-US" sz="1050" b="1" spc="38" dirty="0">
                  <a:solidFill>
                    <a:srgbClr val="FFFFFF"/>
                  </a:solidFill>
                </a:rPr>
                <a:t>SERVICE AGILITY</a:t>
              </a:r>
            </a:p>
          </p:txBody>
        </p:sp>
        <p:sp>
          <p:nvSpPr>
            <p:cNvPr id="33" name="Rectangle 32"/>
            <p:cNvSpPr/>
            <p:nvPr/>
          </p:nvSpPr>
          <p:spPr>
            <a:xfrm rot="18900000">
              <a:off x="3843524" y="1067242"/>
              <a:ext cx="4502678" cy="450267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68580" rIns="68580" bIns="68580" numCol="1" spcCol="0" rtlCol="0" fromWordArt="0" anchor="ctr" anchorCtr="0" forceAA="0" compatLnSpc="1">
              <a:prstTxWarp prst="textArchDown">
                <a:avLst/>
              </a:prstTxWarp>
              <a:noAutofit/>
            </a:bodyPr>
            <a:lstStyle/>
            <a:p>
              <a:pPr algn="ctr" defTabSz="457063"/>
              <a:r>
                <a:rPr lang="en-US" sz="1050" b="1" spc="38" dirty="0">
                  <a:solidFill>
                    <a:srgbClr val="FFFFFF"/>
                  </a:solidFill>
                </a:rPr>
                <a:t>DATA INTIMACY</a:t>
              </a:r>
            </a:p>
          </p:txBody>
        </p:sp>
      </p:grpSp>
      <p:sp>
        <p:nvSpPr>
          <p:cNvPr id="43" name="Oval 42"/>
          <p:cNvSpPr/>
          <p:nvPr/>
        </p:nvSpPr>
        <p:spPr>
          <a:xfrm>
            <a:off x="4417787" y="1773281"/>
            <a:ext cx="3333977" cy="3333977"/>
          </a:xfrm>
          <a:prstGeom prst="ellipse">
            <a:avLst/>
          </a:prstGeom>
          <a:noFill/>
          <a:ln w="31750" cap="sq">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52" name="Freeform 51"/>
          <p:cNvSpPr/>
          <p:nvPr/>
        </p:nvSpPr>
        <p:spPr>
          <a:xfrm>
            <a:off x="5223202" y="4718459"/>
            <a:ext cx="1746881" cy="445949"/>
          </a:xfrm>
          <a:custGeom>
            <a:avLst/>
            <a:gdLst>
              <a:gd name="connsiteX0" fmla="*/ 2180113 w 2329174"/>
              <a:gd name="connsiteY0" fmla="*/ 0 h 594599"/>
              <a:gd name="connsiteX1" fmla="*/ 2329174 w 2329174"/>
              <a:gd name="connsiteY1" fmla="*/ 265718 h 594599"/>
              <a:gd name="connsiteX2" fmla="*/ 2244531 w 2329174"/>
              <a:gd name="connsiteY2" fmla="*/ 317140 h 594599"/>
              <a:gd name="connsiteX3" fmla="*/ 1148762 w 2329174"/>
              <a:gd name="connsiteY3" fmla="*/ 594599 h 594599"/>
              <a:gd name="connsiteX4" fmla="*/ 52994 w 2329174"/>
              <a:gd name="connsiteY4" fmla="*/ 317140 h 594599"/>
              <a:gd name="connsiteX5" fmla="*/ 0 w 2329174"/>
              <a:gd name="connsiteY5" fmla="*/ 284946 h 594599"/>
              <a:gd name="connsiteX6" fmla="*/ 141814 w 2329174"/>
              <a:gd name="connsiteY6" fmla="*/ 14825 h 594599"/>
              <a:gd name="connsiteX7" fmla="*/ 198279 w 2329174"/>
              <a:gd name="connsiteY7" fmla="*/ 49128 h 594599"/>
              <a:gd name="connsiteX8" fmla="*/ 1148762 w 2329174"/>
              <a:gd name="connsiteY8" fmla="*/ 289799 h 594599"/>
              <a:gd name="connsiteX9" fmla="*/ 2099245 w 2329174"/>
              <a:gd name="connsiteY9" fmla="*/ 49128 h 59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9174" h="594599">
                <a:moveTo>
                  <a:pt x="2180113" y="0"/>
                </a:moveTo>
                <a:lnTo>
                  <a:pt x="2329174" y="265718"/>
                </a:lnTo>
                <a:lnTo>
                  <a:pt x="2244531" y="317140"/>
                </a:lnTo>
                <a:cubicBezTo>
                  <a:pt x="1918799" y="494088"/>
                  <a:pt x="1545519" y="594599"/>
                  <a:pt x="1148762" y="594599"/>
                </a:cubicBezTo>
                <a:cubicBezTo>
                  <a:pt x="752006" y="594599"/>
                  <a:pt x="378725" y="494088"/>
                  <a:pt x="52994" y="317140"/>
                </a:cubicBezTo>
                <a:lnTo>
                  <a:pt x="0" y="284946"/>
                </a:lnTo>
                <a:lnTo>
                  <a:pt x="141814" y="14825"/>
                </a:lnTo>
                <a:lnTo>
                  <a:pt x="198279" y="49128"/>
                </a:lnTo>
                <a:cubicBezTo>
                  <a:pt x="480823" y="202615"/>
                  <a:pt x="804611" y="289799"/>
                  <a:pt x="1148762" y="289799"/>
                </a:cubicBezTo>
                <a:cubicBezTo>
                  <a:pt x="1492913" y="289799"/>
                  <a:pt x="1816702" y="202615"/>
                  <a:pt x="2099245" y="49128"/>
                </a:cubicBezTo>
                <a:close/>
              </a:path>
            </a:pathLst>
          </a:custGeom>
          <a:solidFill>
            <a:schemeClr val="bg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50" name="Freeform 49"/>
          <p:cNvSpPr/>
          <p:nvPr/>
        </p:nvSpPr>
        <p:spPr>
          <a:xfrm>
            <a:off x="4693731" y="1716130"/>
            <a:ext cx="2898578" cy="911299"/>
          </a:xfrm>
          <a:custGeom>
            <a:avLst/>
            <a:gdLst>
              <a:gd name="connsiteX0" fmla="*/ 1854725 w 3738646"/>
              <a:gd name="connsiteY0" fmla="*/ 0 h 1130982"/>
              <a:gd name="connsiteX1" fmla="*/ 3628630 w 3738646"/>
              <a:gd name="connsiteY1" fmla="*/ 836569 h 1130982"/>
              <a:gd name="connsiteX2" fmla="*/ 3738646 w 3738646"/>
              <a:gd name="connsiteY2" fmla="*/ 983690 h 1130982"/>
              <a:gd name="connsiteX3" fmla="*/ 3468609 w 3738646"/>
              <a:gd name="connsiteY3" fmla="*/ 1130982 h 1130982"/>
              <a:gd name="connsiteX4" fmla="*/ 3393432 w 3738646"/>
              <a:gd name="connsiteY4" fmla="*/ 1030449 h 1130982"/>
              <a:gd name="connsiteX5" fmla="*/ 1854725 w 3738646"/>
              <a:gd name="connsiteY5" fmla="*/ 304800 h 1130982"/>
              <a:gd name="connsiteX6" fmla="*/ 316019 w 3738646"/>
              <a:gd name="connsiteY6" fmla="*/ 1030449 h 1130982"/>
              <a:gd name="connsiteX7" fmla="*/ 284663 w 3738646"/>
              <a:gd name="connsiteY7" fmla="*/ 1072381 h 1130982"/>
              <a:gd name="connsiteX8" fmla="*/ 0 w 3738646"/>
              <a:gd name="connsiteY8" fmla="*/ 944648 h 1130982"/>
              <a:gd name="connsiteX9" fmla="*/ 80820 w 3738646"/>
              <a:gd name="connsiteY9" fmla="*/ 836569 h 1130982"/>
              <a:gd name="connsiteX10" fmla="*/ 1854725 w 3738646"/>
              <a:gd name="connsiteY10" fmla="*/ 0 h 1130982"/>
              <a:gd name="connsiteX0" fmla="*/ 1854725 w 3864770"/>
              <a:gd name="connsiteY0" fmla="*/ 0 h 1130982"/>
              <a:gd name="connsiteX1" fmla="*/ 3628630 w 3864770"/>
              <a:gd name="connsiteY1" fmla="*/ 836569 h 1130982"/>
              <a:gd name="connsiteX2" fmla="*/ 3864770 w 3864770"/>
              <a:gd name="connsiteY2" fmla="*/ 1036242 h 1130982"/>
              <a:gd name="connsiteX3" fmla="*/ 3468609 w 3864770"/>
              <a:gd name="connsiteY3" fmla="*/ 1130982 h 1130982"/>
              <a:gd name="connsiteX4" fmla="*/ 3393432 w 3864770"/>
              <a:gd name="connsiteY4" fmla="*/ 1030449 h 1130982"/>
              <a:gd name="connsiteX5" fmla="*/ 1854725 w 3864770"/>
              <a:gd name="connsiteY5" fmla="*/ 304800 h 1130982"/>
              <a:gd name="connsiteX6" fmla="*/ 316019 w 3864770"/>
              <a:gd name="connsiteY6" fmla="*/ 1030449 h 1130982"/>
              <a:gd name="connsiteX7" fmla="*/ 284663 w 3864770"/>
              <a:gd name="connsiteY7" fmla="*/ 1072381 h 1130982"/>
              <a:gd name="connsiteX8" fmla="*/ 0 w 3864770"/>
              <a:gd name="connsiteY8" fmla="*/ 944648 h 1130982"/>
              <a:gd name="connsiteX9" fmla="*/ 80820 w 3864770"/>
              <a:gd name="connsiteY9" fmla="*/ 836569 h 1130982"/>
              <a:gd name="connsiteX10" fmla="*/ 1854725 w 3864770"/>
              <a:gd name="connsiteY10" fmla="*/ 0 h 1130982"/>
              <a:gd name="connsiteX0" fmla="*/ 1854725 w 3864770"/>
              <a:gd name="connsiteY0" fmla="*/ 0 h 1215065"/>
              <a:gd name="connsiteX1" fmla="*/ 3628630 w 3864770"/>
              <a:gd name="connsiteY1" fmla="*/ 836569 h 1215065"/>
              <a:gd name="connsiteX2" fmla="*/ 3864770 w 3864770"/>
              <a:gd name="connsiteY2" fmla="*/ 1036242 h 1215065"/>
              <a:gd name="connsiteX3" fmla="*/ 3594734 w 3864770"/>
              <a:gd name="connsiteY3" fmla="*/ 1215065 h 1215065"/>
              <a:gd name="connsiteX4" fmla="*/ 3393432 w 3864770"/>
              <a:gd name="connsiteY4" fmla="*/ 1030449 h 1215065"/>
              <a:gd name="connsiteX5" fmla="*/ 1854725 w 3864770"/>
              <a:gd name="connsiteY5" fmla="*/ 304800 h 1215065"/>
              <a:gd name="connsiteX6" fmla="*/ 316019 w 3864770"/>
              <a:gd name="connsiteY6" fmla="*/ 1030449 h 1215065"/>
              <a:gd name="connsiteX7" fmla="*/ 284663 w 3864770"/>
              <a:gd name="connsiteY7" fmla="*/ 1072381 h 1215065"/>
              <a:gd name="connsiteX8" fmla="*/ 0 w 3864770"/>
              <a:gd name="connsiteY8" fmla="*/ 944648 h 1215065"/>
              <a:gd name="connsiteX9" fmla="*/ 80820 w 3864770"/>
              <a:gd name="connsiteY9" fmla="*/ 836569 h 1215065"/>
              <a:gd name="connsiteX10" fmla="*/ 1854725 w 3864770"/>
              <a:gd name="connsiteY10" fmla="*/ 0 h 12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4770" h="1215065">
                <a:moveTo>
                  <a:pt x="1854725" y="0"/>
                </a:moveTo>
                <a:cubicBezTo>
                  <a:pt x="2568886" y="0"/>
                  <a:pt x="3206987" y="325655"/>
                  <a:pt x="3628630" y="836569"/>
                </a:cubicBezTo>
                <a:lnTo>
                  <a:pt x="3864770" y="1036242"/>
                </a:lnTo>
                <a:lnTo>
                  <a:pt x="3594734" y="1215065"/>
                </a:lnTo>
                <a:lnTo>
                  <a:pt x="3393432" y="1030449"/>
                </a:lnTo>
                <a:cubicBezTo>
                  <a:pt x="3027694" y="587277"/>
                  <a:pt x="2474197" y="304800"/>
                  <a:pt x="1854725" y="304800"/>
                </a:cubicBezTo>
                <a:cubicBezTo>
                  <a:pt x="1235253" y="304800"/>
                  <a:pt x="681757" y="587277"/>
                  <a:pt x="316019" y="1030449"/>
                </a:cubicBezTo>
                <a:lnTo>
                  <a:pt x="284663" y="1072381"/>
                </a:lnTo>
                <a:lnTo>
                  <a:pt x="0" y="944648"/>
                </a:lnTo>
                <a:lnTo>
                  <a:pt x="80820" y="836569"/>
                </a:lnTo>
                <a:cubicBezTo>
                  <a:pt x="502463" y="325655"/>
                  <a:pt x="1140564" y="0"/>
                  <a:pt x="1854725" y="0"/>
                </a:cubicBezTo>
                <a:close/>
              </a:path>
            </a:pathLst>
          </a:custGeom>
          <a:solidFill>
            <a:schemeClr val="bg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41" name="Rectangle 40"/>
          <p:cNvSpPr/>
          <p:nvPr/>
        </p:nvSpPr>
        <p:spPr>
          <a:xfrm rot="120000">
            <a:off x="4474938" y="1830432"/>
            <a:ext cx="3219676" cy="321967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34290" rIns="68580" bIns="34290" numCol="1" spcCol="0" rtlCol="0" fromWordArt="0" anchor="ctr" anchorCtr="0" forceAA="0" compatLnSpc="1">
            <a:prstTxWarp prst="textArchUp">
              <a:avLst/>
            </a:prstTxWarp>
            <a:noAutofit/>
          </a:bodyPr>
          <a:lstStyle/>
          <a:p>
            <a:pPr algn="ctr" defTabSz="457063"/>
            <a:r>
              <a:rPr lang="en-US" sz="1050" b="1" spc="38" dirty="0">
                <a:solidFill>
                  <a:srgbClr val="4D4E53"/>
                </a:solidFill>
              </a:rPr>
              <a:t>CONSUMER AND ENTERPRISE BEHAVIORS</a:t>
            </a:r>
          </a:p>
        </p:txBody>
      </p:sp>
      <p:sp>
        <p:nvSpPr>
          <p:cNvPr id="42" name="Rectangle 41"/>
          <p:cNvSpPr/>
          <p:nvPr/>
        </p:nvSpPr>
        <p:spPr>
          <a:xfrm>
            <a:off x="4474938" y="1925021"/>
            <a:ext cx="3219676" cy="321967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34290" rIns="68580" bIns="34290" numCol="1" spcCol="0" rtlCol="0" fromWordArt="0" anchor="ctr" anchorCtr="0" forceAA="0" compatLnSpc="1">
            <a:prstTxWarp prst="textArchDown">
              <a:avLst/>
            </a:prstTxWarp>
            <a:noAutofit/>
          </a:bodyPr>
          <a:lstStyle/>
          <a:p>
            <a:pPr algn="ctr" defTabSz="457063"/>
            <a:r>
              <a:rPr lang="en-US" sz="1050" b="1" spc="38" dirty="0">
                <a:solidFill>
                  <a:srgbClr val="4D4E53"/>
                </a:solidFill>
              </a:rPr>
              <a:t>DIGITAL ORGANIZATION</a:t>
            </a:r>
          </a:p>
        </p:txBody>
      </p:sp>
      <p:pic>
        <p:nvPicPr>
          <p:cNvPr id="53" name="Picture 5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4584931" y="1940425"/>
            <a:ext cx="2996946" cy="2996946"/>
          </a:xfrm>
          <a:prstGeom prst="ellipse">
            <a:avLst/>
          </a:prstGeom>
        </p:spPr>
      </p:pic>
      <p:sp>
        <p:nvSpPr>
          <p:cNvPr id="86" name="Oval 85"/>
          <p:cNvSpPr/>
          <p:nvPr/>
        </p:nvSpPr>
        <p:spPr>
          <a:xfrm>
            <a:off x="4584931" y="1940425"/>
            <a:ext cx="2996946" cy="2996946"/>
          </a:xfrm>
          <a:prstGeom prst="ellipse">
            <a:avLst/>
          </a:prstGeom>
          <a:gradFill flip="none" rotWithShape="1">
            <a:gsLst>
              <a:gs pos="100000">
                <a:schemeClr val="tx1">
                  <a:alpha val="64000"/>
                </a:schemeClr>
              </a:gs>
              <a:gs pos="42000">
                <a:schemeClr val="tx1">
                  <a:alpha val="0"/>
                </a:schemeClr>
              </a:gs>
            </a:gsLst>
            <a:lin ang="0" scaled="1"/>
            <a:tileRect/>
          </a:gra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grpSp>
        <p:nvGrpSpPr>
          <p:cNvPr id="57" name="Icons"/>
          <p:cNvGrpSpPr/>
          <p:nvPr/>
        </p:nvGrpSpPr>
        <p:grpSpPr>
          <a:xfrm>
            <a:off x="6211246" y="2423243"/>
            <a:ext cx="1210944" cy="1742090"/>
            <a:chOff x="3061677" y="1219200"/>
            <a:chExt cx="2666024" cy="3835400"/>
          </a:xfrm>
        </p:grpSpPr>
        <p:sp>
          <p:nvSpPr>
            <p:cNvPr id="58" name="Oval 57"/>
            <p:cNvSpPr/>
            <p:nvPr/>
          </p:nvSpPr>
          <p:spPr>
            <a:xfrm>
              <a:off x="3061677" y="4140200"/>
              <a:ext cx="914400" cy="914400"/>
            </a:xfrm>
            <a:prstGeom prst="ellipse">
              <a:avLst/>
            </a:prstGeom>
            <a:solidFill>
              <a:schemeClr val="bg1">
                <a:alpha val="20000"/>
              </a:schemeClr>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59" name="Oval 58"/>
            <p:cNvSpPr/>
            <p:nvPr/>
          </p:nvSpPr>
          <p:spPr>
            <a:xfrm>
              <a:off x="4114800" y="3237523"/>
              <a:ext cx="1207477" cy="1207477"/>
            </a:xfrm>
            <a:prstGeom prst="ellipse">
              <a:avLst/>
            </a:prstGeom>
            <a:solidFill>
              <a:schemeClr val="bg1">
                <a:alpha val="20000"/>
              </a:schemeClr>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60" name="Oval 59"/>
            <p:cNvSpPr/>
            <p:nvPr/>
          </p:nvSpPr>
          <p:spPr>
            <a:xfrm>
              <a:off x="3799841" y="2245360"/>
              <a:ext cx="927100" cy="927100"/>
            </a:xfrm>
            <a:prstGeom prst="ellipse">
              <a:avLst/>
            </a:prstGeom>
            <a:solidFill>
              <a:schemeClr val="bg1">
                <a:alpha val="20000"/>
              </a:schemeClr>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61" name="Oval 60"/>
            <p:cNvSpPr/>
            <p:nvPr/>
          </p:nvSpPr>
          <p:spPr>
            <a:xfrm>
              <a:off x="3073401" y="2374900"/>
              <a:ext cx="571499" cy="571499"/>
            </a:xfrm>
            <a:prstGeom prst="ellipse">
              <a:avLst/>
            </a:prstGeom>
            <a:solidFill>
              <a:schemeClr val="bg1">
                <a:alpha val="20000"/>
              </a:schemeClr>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62" name="Oval 61"/>
            <p:cNvSpPr/>
            <p:nvPr/>
          </p:nvSpPr>
          <p:spPr>
            <a:xfrm>
              <a:off x="4622801" y="1219200"/>
              <a:ext cx="1104900" cy="1104900"/>
            </a:xfrm>
            <a:prstGeom prst="ellipse">
              <a:avLst/>
            </a:prstGeom>
            <a:solidFill>
              <a:schemeClr val="bg1">
                <a:alpha val="20000"/>
              </a:schemeClr>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63" name="Oval 62"/>
            <p:cNvSpPr/>
            <p:nvPr/>
          </p:nvSpPr>
          <p:spPr>
            <a:xfrm>
              <a:off x="4321176" y="4805838"/>
              <a:ext cx="157479" cy="157479"/>
            </a:xfrm>
            <a:prstGeom prst="ellipse">
              <a:avLst/>
            </a:prstGeom>
            <a:solidFill>
              <a:schemeClr val="bg1"/>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64" name="Oval 63"/>
            <p:cNvSpPr/>
            <p:nvPr/>
          </p:nvSpPr>
          <p:spPr>
            <a:xfrm>
              <a:off x="3713479" y="1867852"/>
              <a:ext cx="157479" cy="157479"/>
            </a:xfrm>
            <a:prstGeom prst="ellipse">
              <a:avLst/>
            </a:prstGeom>
            <a:solidFill>
              <a:schemeClr val="bg1"/>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cxnSp>
          <p:nvCxnSpPr>
            <p:cNvPr id="65" name="Straight Connector 64"/>
            <p:cNvCxnSpPr/>
            <p:nvPr/>
          </p:nvCxnSpPr>
          <p:spPr>
            <a:xfrm flipV="1">
              <a:off x="3924300" y="4160521"/>
              <a:ext cx="281940" cy="201929"/>
            </a:xfrm>
            <a:prstGeom prst="line">
              <a:avLst/>
            </a:prstGeom>
            <a:ln w="158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4411027" y="3155634"/>
              <a:ext cx="65723" cy="13049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467099" y="2009775"/>
              <a:ext cx="283370" cy="40005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2" idx="3"/>
              <a:endCxn id="60" idx="7"/>
            </p:cNvCxnSpPr>
            <p:nvPr/>
          </p:nvCxnSpPr>
          <p:spPr>
            <a:xfrm flipH="1">
              <a:off x="4591170" y="2162291"/>
              <a:ext cx="193440" cy="21884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917950" y="4794251"/>
              <a:ext cx="477838" cy="8731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1" idx="6"/>
              <a:endCxn id="60" idx="2"/>
            </p:cNvCxnSpPr>
            <p:nvPr/>
          </p:nvCxnSpPr>
          <p:spPr>
            <a:xfrm>
              <a:off x="3644900" y="2660650"/>
              <a:ext cx="154941" cy="48260"/>
            </a:xfrm>
            <a:prstGeom prst="line">
              <a:avLst/>
            </a:prstGeom>
            <a:ln w="158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1" name="Freeform 5"/>
            <p:cNvSpPr>
              <a:spLocks noEditPoints="1"/>
            </p:cNvSpPr>
            <p:nvPr/>
          </p:nvSpPr>
          <p:spPr bwMode="auto">
            <a:xfrm>
              <a:off x="3262327" y="2515223"/>
              <a:ext cx="193647" cy="290853"/>
            </a:xfrm>
            <a:custGeom>
              <a:avLst/>
              <a:gdLst>
                <a:gd name="T0" fmla="*/ 521 w 1042"/>
                <a:gd name="T1" fmla="*/ 0 h 1554"/>
                <a:gd name="T2" fmla="*/ 0 w 1042"/>
                <a:gd name="T3" fmla="*/ 521 h 1554"/>
                <a:gd name="T4" fmla="*/ 93 w 1042"/>
                <a:gd name="T5" fmla="*/ 817 h 1554"/>
                <a:gd name="T6" fmla="*/ 93 w 1042"/>
                <a:gd name="T7" fmla="*/ 817 h 1554"/>
                <a:gd name="T8" fmla="*/ 521 w 1042"/>
                <a:gd name="T9" fmla="*/ 1554 h 1554"/>
                <a:gd name="T10" fmla="*/ 949 w 1042"/>
                <a:gd name="T11" fmla="*/ 817 h 1554"/>
                <a:gd name="T12" fmla="*/ 949 w 1042"/>
                <a:gd name="T13" fmla="*/ 817 h 1554"/>
                <a:gd name="T14" fmla="*/ 1042 w 1042"/>
                <a:gd name="T15" fmla="*/ 521 h 1554"/>
                <a:gd name="T16" fmla="*/ 521 w 1042"/>
                <a:gd name="T17" fmla="*/ 0 h 1554"/>
                <a:gd name="T18" fmla="*/ 521 w 1042"/>
                <a:gd name="T19" fmla="*/ 704 h 1554"/>
                <a:gd name="T20" fmla="*/ 340 w 1042"/>
                <a:gd name="T21" fmla="*/ 523 h 1554"/>
                <a:gd name="T22" fmla="*/ 521 w 1042"/>
                <a:gd name="T23" fmla="*/ 343 h 1554"/>
                <a:gd name="T24" fmla="*/ 702 w 1042"/>
                <a:gd name="T25" fmla="*/ 523 h 1554"/>
                <a:gd name="T26" fmla="*/ 521 w 1042"/>
                <a:gd name="T27" fmla="*/ 70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2" h="1554">
                  <a:moveTo>
                    <a:pt x="521" y="0"/>
                  </a:moveTo>
                  <a:cubicBezTo>
                    <a:pt x="233" y="0"/>
                    <a:pt x="0" y="233"/>
                    <a:pt x="0" y="521"/>
                  </a:cubicBezTo>
                  <a:cubicBezTo>
                    <a:pt x="0" y="631"/>
                    <a:pt x="34" y="732"/>
                    <a:pt x="93" y="817"/>
                  </a:cubicBezTo>
                  <a:cubicBezTo>
                    <a:pt x="93" y="817"/>
                    <a:pt x="93" y="817"/>
                    <a:pt x="93" y="817"/>
                  </a:cubicBezTo>
                  <a:cubicBezTo>
                    <a:pt x="521" y="1554"/>
                    <a:pt x="521" y="1554"/>
                    <a:pt x="521" y="1554"/>
                  </a:cubicBezTo>
                  <a:cubicBezTo>
                    <a:pt x="949" y="817"/>
                    <a:pt x="949" y="817"/>
                    <a:pt x="949" y="817"/>
                  </a:cubicBezTo>
                  <a:cubicBezTo>
                    <a:pt x="949" y="817"/>
                    <a:pt x="949" y="817"/>
                    <a:pt x="949" y="817"/>
                  </a:cubicBezTo>
                  <a:cubicBezTo>
                    <a:pt x="1008" y="732"/>
                    <a:pt x="1042" y="631"/>
                    <a:pt x="1042" y="521"/>
                  </a:cubicBezTo>
                  <a:cubicBezTo>
                    <a:pt x="1042" y="233"/>
                    <a:pt x="809" y="0"/>
                    <a:pt x="521" y="0"/>
                  </a:cubicBezTo>
                  <a:close/>
                  <a:moveTo>
                    <a:pt x="521" y="704"/>
                  </a:moveTo>
                  <a:cubicBezTo>
                    <a:pt x="421" y="704"/>
                    <a:pt x="340" y="623"/>
                    <a:pt x="340" y="523"/>
                  </a:cubicBezTo>
                  <a:cubicBezTo>
                    <a:pt x="340" y="424"/>
                    <a:pt x="421" y="343"/>
                    <a:pt x="521" y="343"/>
                  </a:cubicBezTo>
                  <a:cubicBezTo>
                    <a:pt x="621" y="343"/>
                    <a:pt x="702" y="424"/>
                    <a:pt x="702" y="523"/>
                  </a:cubicBezTo>
                  <a:cubicBezTo>
                    <a:pt x="702" y="623"/>
                    <a:pt x="621" y="704"/>
                    <a:pt x="521" y="70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nvGrpSpPr>
            <p:cNvPr id="72" name="Group 8"/>
            <p:cNvGrpSpPr>
              <a:grpSpLocks noChangeAspect="1"/>
            </p:cNvGrpSpPr>
            <p:nvPr/>
          </p:nvGrpSpPr>
          <p:grpSpPr bwMode="auto">
            <a:xfrm>
              <a:off x="4010377" y="2544549"/>
              <a:ext cx="506029" cy="328723"/>
              <a:chOff x="1514" y="651"/>
              <a:chExt cx="4652" cy="3022"/>
            </a:xfrm>
            <a:solidFill>
              <a:schemeClr val="bg1"/>
            </a:solidFill>
          </p:grpSpPr>
          <p:sp>
            <p:nvSpPr>
              <p:cNvPr id="82" name="Freeform 9"/>
              <p:cNvSpPr>
                <a:spLocks noEditPoints="1"/>
              </p:cNvSpPr>
              <p:nvPr/>
            </p:nvSpPr>
            <p:spPr bwMode="auto">
              <a:xfrm>
                <a:off x="1514" y="651"/>
                <a:ext cx="4652" cy="3022"/>
              </a:xfrm>
              <a:custGeom>
                <a:avLst/>
                <a:gdLst>
                  <a:gd name="T0" fmla="*/ 2219 w 2399"/>
                  <a:gd name="T1" fmla="*/ 0 h 1545"/>
                  <a:gd name="T2" fmla="*/ 179 w 2399"/>
                  <a:gd name="T3" fmla="*/ 0 h 1545"/>
                  <a:gd name="T4" fmla="*/ 0 w 2399"/>
                  <a:gd name="T5" fmla="*/ 179 h 1545"/>
                  <a:gd name="T6" fmla="*/ 0 w 2399"/>
                  <a:gd name="T7" fmla="*/ 1365 h 1545"/>
                  <a:gd name="T8" fmla="*/ 179 w 2399"/>
                  <a:gd name="T9" fmla="*/ 1545 h 1545"/>
                  <a:gd name="T10" fmla="*/ 2219 w 2399"/>
                  <a:gd name="T11" fmla="*/ 1545 h 1545"/>
                  <a:gd name="T12" fmla="*/ 2399 w 2399"/>
                  <a:gd name="T13" fmla="*/ 1365 h 1545"/>
                  <a:gd name="T14" fmla="*/ 2399 w 2399"/>
                  <a:gd name="T15" fmla="*/ 179 h 1545"/>
                  <a:gd name="T16" fmla="*/ 2219 w 2399"/>
                  <a:gd name="T17" fmla="*/ 0 h 1545"/>
                  <a:gd name="T18" fmla="*/ 179 w 2399"/>
                  <a:gd name="T19" fmla="*/ 107 h 1545"/>
                  <a:gd name="T20" fmla="*/ 2219 w 2399"/>
                  <a:gd name="T21" fmla="*/ 107 h 1545"/>
                  <a:gd name="T22" fmla="*/ 2291 w 2399"/>
                  <a:gd name="T23" fmla="*/ 179 h 1545"/>
                  <a:gd name="T24" fmla="*/ 2291 w 2399"/>
                  <a:gd name="T25" fmla="*/ 377 h 1545"/>
                  <a:gd name="T26" fmla="*/ 108 w 2399"/>
                  <a:gd name="T27" fmla="*/ 377 h 1545"/>
                  <a:gd name="T28" fmla="*/ 108 w 2399"/>
                  <a:gd name="T29" fmla="*/ 179 h 1545"/>
                  <a:gd name="T30" fmla="*/ 179 w 2399"/>
                  <a:gd name="T31" fmla="*/ 107 h 1545"/>
                  <a:gd name="T32" fmla="*/ 2219 w 2399"/>
                  <a:gd name="T33" fmla="*/ 1437 h 1545"/>
                  <a:gd name="T34" fmla="*/ 179 w 2399"/>
                  <a:gd name="T35" fmla="*/ 1437 h 1545"/>
                  <a:gd name="T36" fmla="*/ 108 w 2399"/>
                  <a:gd name="T37" fmla="*/ 1365 h 1545"/>
                  <a:gd name="T38" fmla="*/ 108 w 2399"/>
                  <a:gd name="T39" fmla="*/ 772 h 1545"/>
                  <a:gd name="T40" fmla="*/ 2291 w 2399"/>
                  <a:gd name="T41" fmla="*/ 772 h 1545"/>
                  <a:gd name="T42" fmla="*/ 2291 w 2399"/>
                  <a:gd name="T43" fmla="*/ 1365 h 1545"/>
                  <a:gd name="T44" fmla="*/ 2219 w 2399"/>
                  <a:gd name="T45" fmla="*/ 1437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9" h="1545">
                    <a:moveTo>
                      <a:pt x="2219" y="0"/>
                    </a:moveTo>
                    <a:cubicBezTo>
                      <a:pt x="179" y="0"/>
                      <a:pt x="179" y="0"/>
                      <a:pt x="179" y="0"/>
                    </a:cubicBezTo>
                    <a:cubicBezTo>
                      <a:pt x="78" y="0"/>
                      <a:pt x="0" y="83"/>
                      <a:pt x="0" y="179"/>
                    </a:cubicBezTo>
                    <a:cubicBezTo>
                      <a:pt x="0" y="1365"/>
                      <a:pt x="0" y="1365"/>
                      <a:pt x="0" y="1365"/>
                    </a:cubicBezTo>
                    <a:cubicBezTo>
                      <a:pt x="0" y="1461"/>
                      <a:pt x="78" y="1545"/>
                      <a:pt x="179" y="1545"/>
                    </a:cubicBezTo>
                    <a:cubicBezTo>
                      <a:pt x="2219" y="1545"/>
                      <a:pt x="2219" y="1545"/>
                      <a:pt x="2219" y="1545"/>
                    </a:cubicBezTo>
                    <a:cubicBezTo>
                      <a:pt x="2321" y="1545"/>
                      <a:pt x="2399" y="1461"/>
                      <a:pt x="2399" y="1365"/>
                    </a:cubicBezTo>
                    <a:cubicBezTo>
                      <a:pt x="2399" y="179"/>
                      <a:pt x="2399" y="179"/>
                      <a:pt x="2399" y="179"/>
                    </a:cubicBezTo>
                    <a:cubicBezTo>
                      <a:pt x="2399" y="83"/>
                      <a:pt x="2321" y="0"/>
                      <a:pt x="2219" y="0"/>
                    </a:cubicBezTo>
                    <a:close/>
                    <a:moveTo>
                      <a:pt x="179" y="107"/>
                    </a:moveTo>
                    <a:cubicBezTo>
                      <a:pt x="2219" y="107"/>
                      <a:pt x="2219" y="107"/>
                      <a:pt x="2219" y="107"/>
                    </a:cubicBezTo>
                    <a:cubicBezTo>
                      <a:pt x="2261" y="107"/>
                      <a:pt x="2291" y="143"/>
                      <a:pt x="2291" y="179"/>
                    </a:cubicBezTo>
                    <a:cubicBezTo>
                      <a:pt x="2291" y="377"/>
                      <a:pt x="2291" y="377"/>
                      <a:pt x="2291" y="377"/>
                    </a:cubicBezTo>
                    <a:cubicBezTo>
                      <a:pt x="108" y="377"/>
                      <a:pt x="108" y="377"/>
                      <a:pt x="108" y="377"/>
                    </a:cubicBezTo>
                    <a:cubicBezTo>
                      <a:pt x="108" y="179"/>
                      <a:pt x="108" y="179"/>
                      <a:pt x="108" y="179"/>
                    </a:cubicBezTo>
                    <a:cubicBezTo>
                      <a:pt x="108" y="143"/>
                      <a:pt x="138" y="107"/>
                      <a:pt x="179" y="107"/>
                    </a:cubicBezTo>
                    <a:close/>
                    <a:moveTo>
                      <a:pt x="2219" y="1437"/>
                    </a:moveTo>
                    <a:cubicBezTo>
                      <a:pt x="179" y="1437"/>
                      <a:pt x="179" y="1437"/>
                      <a:pt x="179" y="1437"/>
                    </a:cubicBezTo>
                    <a:cubicBezTo>
                      <a:pt x="138" y="1437"/>
                      <a:pt x="108" y="1401"/>
                      <a:pt x="108" y="1365"/>
                    </a:cubicBezTo>
                    <a:cubicBezTo>
                      <a:pt x="108" y="772"/>
                      <a:pt x="108" y="772"/>
                      <a:pt x="108" y="772"/>
                    </a:cubicBezTo>
                    <a:cubicBezTo>
                      <a:pt x="2291" y="772"/>
                      <a:pt x="2291" y="772"/>
                      <a:pt x="2291" y="772"/>
                    </a:cubicBezTo>
                    <a:cubicBezTo>
                      <a:pt x="2291" y="1365"/>
                      <a:pt x="2291" y="1365"/>
                      <a:pt x="2291" y="1365"/>
                    </a:cubicBezTo>
                    <a:cubicBezTo>
                      <a:pt x="2291" y="1401"/>
                      <a:pt x="2261" y="1437"/>
                      <a:pt x="2219" y="1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83" name="Freeform 10"/>
              <p:cNvSpPr>
                <a:spLocks/>
              </p:cNvSpPr>
              <p:nvPr/>
            </p:nvSpPr>
            <p:spPr bwMode="auto">
              <a:xfrm>
                <a:off x="1894" y="2918"/>
                <a:ext cx="566" cy="184"/>
              </a:xfrm>
              <a:custGeom>
                <a:avLst/>
                <a:gdLst>
                  <a:gd name="T0" fmla="*/ 0 w 566"/>
                  <a:gd name="T1" fmla="*/ 0 h 184"/>
                  <a:gd name="T2" fmla="*/ 566 w 566"/>
                  <a:gd name="T3" fmla="*/ 0 h 184"/>
                  <a:gd name="T4" fmla="*/ 566 w 566"/>
                  <a:gd name="T5" fmla="*/ 184 h 184"/>
                  <a:gd name="T6" fmla="*/ 0 w 566"/>
                  <a:gd name="T7" fmla="*/ 184 h 184"/>
                  <a:gd name="T8" fmla="*/ 0 w 566"/>
                  <a:gd name="T9" fmla="*/ 0 h 184"/>
                  <a:gd name="T10" fmla="*/ 0 w 566"/>
                  <a:gd name="T11" fmla="*/ 0 h 184"/>
                </a:gdLst>
                <a:ahLst/>
                <a:cxnLst>
                  <a:cxn ang="0">
                    <a:pos x="T0" y="T1"/>
                  </a:cxn>
                  <a:cxn ang="0">
                    <a:pos x="T2" y="T3"/>
                  </a:cxn>
                  <a:cxn ang="0">
                    <a:pos x="T4" y="T5"/>
                  </a:cxn>
                  <a:cxn ang="0">
                    <a:pos x="T6" y="T7"/>
                  </a:cxn>
                  <a:cxn ang="0">
                    <a:pos x="T8" y="T9"/>
                  </a:cxn>
                  <a:cxn ang="0">
                    <a:pos x="T10" y="T11"/>
                  </a:cxn>
                </a:cxnLst>
                <a:rect l="0" t="0" r="r" b="b"/>
                <a:pathLst>
                  <a:path w="566" h="184">
                    <a:moveTo>
                      <a:pt x="0" y="0"/>
                    </a:moveTo>
                    <a:lnTo>
                      <a:pt x="566" y="0"/>
                    </a:lnTo>
                    <a:lnTo>
                      <a:pt x="566" y="184"/>
                    </a:lnTo>
                    <a:lnTo>
                      <a:pt x="0" y="18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84" name="Freeform 11"/>
              <p:cNvSpPr>
                <a:spLocks/>
              </p:cNvSpPr>
              <p:nvPr/>
            </p:nvSpPr>
            <p:spPr bwMode="auto">
              <a:xfrm>
                <a:off x="2643" y="2918"/>
                <a:ext cx="1196" cy="184"/>
              </a:xfrm>
              <a:custGeom>
                <a:avLst/>
                <a:gdLst>
                  <a:gd name="T0" fmla="*/ 0 w 1196"/>
                  <a:gd name="T1" fmla="*/ 0 h 184"/>
                  <a:gd name="T2" fmla="*/ 1196 w 1196"/>
                  <a:gd name="T3" fmla="*/ 0 h 184"/>
                  <a:gd name="T4" fmla="*/ 1196 w 1196"/>
                  <a:gd name="T5" fmla="*/ 184 h 184"/>
                  <a:gd name="T6" fmla="*/ 0 w 1196"/>
                  <a:gd name="T7" fmla="*/ 184 h 184"/>
                  <a:gd name="T8" fmla="*/ 0 w 1196"/>
                  <a:gd name="T9" fmla="*/ 0 h 184"/>
                  <a:gd name="T10" fmla="*/ 0 w 1196"/>
                  <a:gd name="T11" fmla="*/ 0 h 184"/>
                </a:gdLst>
                <a:ahLst/>
                <a:cxnLst>
                  <a:cxn ang="0">
                    <a:pos x="T0" y="T1"/>
                  </a:cxn>
                  <a:cxn ang="0">
                    <a:pos x="T2" y="T3"/>
                  </a:cxn>
                  <a:cxn ang="0">
                    <a:pos x="T4" y="T5"/>
                  </a:cxn>
                  <a:cxn ang="0">
                    <a:pos x="T6" y="T7"/>
                  </a:cxn>
                  <a:cxn ang="0">
                    <a:pos x="T8" y="T9"/>
                  </a:cxn>
                  <a:cxn ang="0">
                    <a:pos x="T10" y="T11"/>
                  </a:cxn>
                </a:cxnLst>
                <a:rect l="0" t="0" r="r" b="b"/>
                <a:pathLst>
                  <a:path w="1196" h="184">
                    <a:moveTo>
                      <a:pt x="0" y="0"/>
                    </a:moveTo>
                    <a:lnTo>
                      <a:pt x="1196" y="0"/>
                    </a:lnTo>
                    <a:lnTo>
                      <a:pt x="1196" y="184"/>
                    </a:lnTo>
                    <a:lnTo>
                      <a:pt x="0" y="18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sp>
          <p:nvSpPr>
            <p:cNvPr id="73" name="Freeform 15"/>
            <p:cNvSpPr>
              <a:spLocks noEditPoints="1"/>
            </p:cNvSpPr>
            <p:nvPr/>
          </p:nvSpPr>
          <p:spPr bwMode="auto">
            <a:xfrm>
              <a:off x="4929628" y="1524000"/>
              <a:ext cx="491248" cy="495300"/>
            </a:xfrm>
            <a:custGeom>
              <a:avLst/>
              <a:gdLst>
                <a:gd name="T0" fmla="*/ 812 w 1624"/>
                <a:gd name="T1" fmla="*/ 1624 h 1624"/>
                <a:gd name="T2" fmla="*/ 812 w 1624"/>
                <a:gd name="T3" fmla="*/ 0 h 1624"/>
                <a:gd name="T4" fmla="*/ 390 w 1624"/>
                <a:gd name="T5" fmla="*/ 772 h 1624"/>
                <a:gd name="T6" fmla="*/ 175 w 1624"/>
                <a:gd name="T7" fmla="*/ 451 h 1624"/>
                <a:gd name="T8" fmla="*/ 390 w 1624"/>
                <a:gd name="T9" fmla="*/ 772 h 1624"/>
                <a:gd name="T10" fmla="*/ 772 w 1624"/>
                <a:gd name="T11" fmla="*/ 451 h 1624"/>
                <a:gd name="T12" fmla="*/ 471 w 1624"/>
                <a:gd name="T13" fmla="*/ 772 h 1624"/>
                <a:gd name="T14" fmla="*/ 772 w 1624"/>
                <a:gd name="T15" fmla="*/ 451 h 1624"/>
                <a:gd name="T16" fmla="*/ 564 w 1624"/>
                <a:gd name="T17" fmla="*/ 370 h 1624"/>
                <a:gd name="T18" fmla="*/ 772 w 1624"/>
                <a:gd name="T19" fmla="*/ 81 h 1624"/>
                <a:gd name="T20" fmla="*/ 227 w 1624"/>
                <a:gd name="T21" fmla="*/ 370 h 1624"/>
                <a:gd name="T22" fmla="*/ 642 w 1624"/>
                <a:gd name="T23" fmla="*/ 97 h 1624"/>
                <a:gd name="T24" fmla="*/ 1543 w 1624"/>
                <a:gd name="T25" fmla="*/ 772 h 1624"/>
                <a:gd name="T26" fmla="*/ 1178 w 1624"/>
                <a:gd name="T27" fmla="*/ 451 h 1624"/>
                <a:gd name="T28" fmla="*/ 1543 w 1624"/>
                <a:gd name="T29" fmla="*/ 772 h 1624"/>
                <a:gd name="T30" fmla="*/ 853 w 1624"/>
                <a:gd name="T31" fmla="*/ 772 h 1624"/>
                <a:gd name="T32" fmla="*/ 1092 w 1624"/>
                <a:gd name="T33" fmla="*/ 451 h 1624"/>
                <a:gd name="T34" fmla="*/ 853 w 1624"/>
                <a:gd name="T35" fmla="*/ 772 h 1624"/>
                <a:gd name="T36" fmla="*/ 853 w 1624"/>
                <a:gd name="T37" fmla="*/ 370 h 1624"/>
                <a:gd name="T38" fmla="*/ 853 w 1624"/>
                <a:gd name="T39" fmla="*/ 81 h 1624"/>
                <a:gd name="T40" fmla="*/ 853 w 1624"/>
                <a:gd name="T41" fmla="*/ 370 h 1624"/>
                <a:gd name="T42" fmla="*/ 1149 w 1624"/>
                <a:gd name="T43" fmla="*/ 370 h 1624"/>
                <a:gd name="T44" fmla="*/ 983 w 1624"/>
                <a:gd name="T45" fmla="*/ 97 h 1624"/>
                <a:gd name="T46" fmla="*/ 175 w 1624"/>
                <a:gd name="T47" fmla="*/ 1174 h 1624"/>
                <a:gd name="T48" fmla="*/ 390 w 1624"/>
                <a:gd name="T49" fmla="*/ 853 h 1624"/>
                <a:gd name="T50" fmla="*/ 772 w 1624"/>
                <a:gd name="T51" fmla="*/ 853 h 1624"/>
                <a:gd name="T52" fmla="*/ 532 w 1624"/>
                <a:gd name="T53" fmla="*/ 1174 h 1624"/>
                <a:gd name="T54" fmla="*/ 772 w 1624"/>
                <a:gd name="T55" fmla="*/ 853 h 1624"/>
                <a:gd name="T56" fmla="*/ 772 w 1624"/>
                <a:gd name="T57" fmla="*/ 1255 h 1624"/>
                <a:gd name="T58" fmla="*/ 772 w 1624"/>
                <a:gd name="T59" fmla="*/ 1543 h 1624"/>
                <a:gd name="T60" fmla="*/ 642 w 1624"/>
                <a:gd name="T61" fmla="*/ 1527 h 1624"/>
                <a:gd name="T62" fmla="*/ 227 w 1624"/>
                <a:gd name="T63" fmla="*/ 1255 h 1624"/>
                <a:gd name="T64" fmla="*/ 1235 w 1624"/>
                <a:gd name="T65" fmla="*/ 853 h 1624"/>
                <a:gd name="T66" fmla="*/ 1450 w 1624"/>
                <a:gd name="T67" fmla="*/ 1174 h 1624"/>
                <a:gd name="T68" fmla="*/ 1235 w 1624"/>
                <a:gd name="T69" fmla="*/ 853 h 1624"/>
                <a:gd name="T70" fmla="*/ 1092 w 1624"/>
                <a:gd name="T71" fmla="*/ 1174 h 1624"/>
                <a:gd name="T72" fmla="*/ 853 w 1624"/>
                <a:gd name="T73" fmla="*/ 853 h 1624"/>
                <a:gd name="T74" fmla="*/ 853 w 1624"/>
                <a:gd name="T75" fmla="*/ 1174 h 1624"/>
                <a:gd name="T76" fmla="*/ 1060 w 1624"/>
                <a:gd name="T77" fmla="*/ 1255 h 1624"/>
                <a:gd name="T78" fmla="*/ 853 w 1624"/>
                <a:gd name="T79" fmla="*/ 1543 h 1624"/>
                <a:gd name="T80" fmla="*/ 1397 w 1624"/>
                <a:gd name="T81" fmla="*/ 1255 h 1624"/>
                <a:gd name="T82" fmla="*/ 983 w 1624"/>
                <a:gd name="T83" fmla="*/ 1527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4" h="1624">
                  <a:moveTo>
                    <a:pt x="1624" y="812"/>
                  </a:moveTo>
                  <a:cubicBezTo>
                    <a:pt x="1624" y="1259"/>
                    <a:pt x="1259" y="1624"/>
                    <a:pt x="812" y="1624"/>
                  </a:cubicBezTo>
                  <a:cubicBezTo>
                    <a:pt x="366" y="1624"/>
                    <a:pt x="0" y="1259"/>
                    <a:pt x="0" y="812"/>
                  </a:cubicBezTo>
                  <a:cubicBezTo>
                    <a:pt x="0" y="366"/>
                    <a:pt x="366" y="0"/>
                    <a:pt x="812" y="0"/>
                  </a:cubicBezTo>
                  <a:cubicBezTo>
                    <a:pt x="1259" y="0"/>
                    <a:pt x="1624" y="366"/>
                    <a:pt x="1624" y="812"/>
                  </a:cubicBezTo>
                  <a:close/>
                  <a:moveTo>
                    <a:pt x="390" y="772"/>
                  </a:moveTo>
                  <a:cubicBezTo>
                    <a:pt x="394" y="658"/>
                    <a:pt x="414" y="548"/>
                    <a:pt x="447" y="451"/>
                  </a:cubicBezTo>
                  <a:cubicBezTo>
                    <a:pt x="175" y="451"/>
                    <a:pt x="175" y="451"/>
                    <a:pt x="175" y="451"/>
                  </a:cubicBezTo>
                  <a:cubicBezTo>
                    <a:pt x="122" y="544"/>
                    <a:pt x="85" y="654"/>
                    <a:pt x="81" y="772"/>
                  </a:cubicBezTo>
                  <a:cubicBezTo>
                    <a:pt x="390" y="772"/>
                    <a:pt x="390" y="772"/>
                    <a:pt x="390" y="772"/>
                  </a:cubicBezTo>
                  <a:cubicBezTo>
                    <a:pt x="390" y="772"/>
                    <a:pt x="390" y="772"/>
                    <a:pt x="390" y="772"/>
                  </a:cubicBezTo>
                  <a:close/>
                  <a:moveTo>
                    <a:pt x="772" y="451"/>
                  </a:moveTo>
                  <a:cubicBezTo>
                    <a:pt x="532" y="451"/>
                    <a:pt x="532" y="451"/>
                    <a:pt x="532" y="451"/>
                  </a:cubicBezTo>
                  <a:cubicBezTo>
                    <a:pt x="495" y="548"/>
                    <a:pt x="475" y="658"/>
                    <a:pt x="471" y="772"/>
                  </a:cubicBezTo>
                  <a:cubicBezTo>
                    <a:pt x="772" y="772"/>
                    <a:pt x="772" y="772"/>
                    <a:pt x="772" y="772"/>
                  </a:cubicBezTo>
                  <a:cubicBezTo>
                    <a:pt x="772" y="451"/>
                    <a:pt x="772" y="451"/>
                    <a:pt x="772" y="451"/>
                  </a:cubicBezTo>
                  <a:close/>
                  <a:moveTo>
                    <a:pt x="772" y="81"/>
                  </a:moveTo>
                  <a:cubicBezTo>
                    <a:pt x="686" y="158"/>
                    <a:pt x="613" y="256"/>
                    <a:pt x="564" y="370"/>
                  </a:cubicBezTo>
                  <a:cubicBezTo>
                    <a:pt x="772" y="370"/>
                    <a:pt x="772" y="370"/>
                    <a:pt x="772" y="370"/>
                  </a:cubicBezTo>
                  <a:cubicBezTo>
                    <a:pt x="772" y="81"/>
                    <a:pt x="772" y="81"/>
                    <a:pt x="772" y="81"/>
                  </a:cubicBezTo>
                  <a:cubicBezTo>
                    <a:pt x="772" y="81"/>
                    <a:pt x="772" y="81"/>
                    <a:pt x="772" y="81"/>
                  </a:cubicBezTo>
                  <a:close/>
                  <a:moveTo>
                    <a:pt x="227" y="370"/>
                  </a:moveTo>
                  <a:cubicBezTo>
                    <a:pt x="475" y="370"/>
                    <a:pt x="475" y="370"/>
                    <a:pt x="475" y="370"/>
                  </a:cubicBezTo>
                  <a:cubicBezTo>
                    <a:pt x="520" y="268"/>
                    <a:pt x="577" y="175"/>
                    <a:pt x="642" y="97"/>
                  </a:cubicBezTo>
                  <a:cubicBezTo>
                    <a:pt x="471" y="138"/>
                    <a:pt x="325" y="240"/>
                    <a:pt x="227" y="370"/>
                  </a:cubicBezTo>
                  <a:close/>
                  <a:moveTo>
                    <a:pt x="1543" y="772"/>
                  </a:moveTo>
                  <a:cubicBezTo>
                    <a:pt x="1539" y="654"/>
                    <a:pt x="1503" y="544"/>
                    <a:pt x="1450" y="451"/>
                  </a:cubicBezTo>
                  <a:cubicBezTo>
                    <a:pt x="1178" y="451"/>
                    <a:pt x="1178" y="451"/>
                    <a:pt x="1178" y="451"/>
                  </a:cubicBezTo>
                  <a:cubicBezTo>
                    <a:pt x="1210" y="548"/>
                    <a:pt x="1231" y="658"/>
                    <a:pt x="1235" y="772"/>
                  </a:cubicBezTo>
                  <a:cubicBezTo>
                    <a:pt x="1543" y="772"/>
                    <a:pt x="1543" y="772"/>
                    <a:pt x="1543" y="772"/>
                  </a:cubicBezTo>
                  <a:cubicBezTo>
                    <a:pt x="1543" y="772"/>
                    <a:pt x="1543" y="772"/>
                    <a:pt x="1543" y="772"/>
                  </a:cubicBezTo>
                  <a:close/>
                  <a:moveTo>
                    <a:pt x="853" y="772"/>
                  </a:moveTo>
                  <a:cubicBezTo>
                    <a:pt x="1153" y="772"/>
                    <a:pt x="1153" y="772"/>
                    <a:pt x="1153" y="772"/>
                  </a:cubicBezTo>
                  <a:cubicBezTo>
                    <a:pt x="1149" y="658"/>
                    <a:pt x="1129" y="548"/>
                    <a:pt x="1092" y="451"/>
                  </a:cubicBezTo>
                  <a:cubicBezTo>
                    <a:pt x="853" y="451"/>
                    <a:pt x="853" y="451"/>
                    <a:pt x="853" y="451"/>
                  </a:cubicBezTo>
                  <a:cubicBezTo>
                    <a:pt x="853" y="772"/>
                    <a:pt x="853" y="772"/>
                    <a:pt x="853" y="772"/>
                  </a:cubicBezTo>
                  <a:cubicBezTo>
                    <a:pt x="853" y="772"/>
                    <a:pt x="853" y="772"/>
                    <a:pt x="853" y="772"/>
                  </a:cubicBezTo>
                  <a:close/>
                  <a:moveTo>
                    <a:pt x="853" y="370"/>
                  </a:moveTo>
                  <a:cubicBezTo>
                    <a:pt x="1060" y="370"/>
                    <a:pt x="1060" y="370"/>
                    <a:pt x="1060" y="370"/>
                  </a:cubicBezTo>
                  <a:cubicBezTo>
                    <a:pt x="1011" y="256"/>
                    <a:pt x="938" y="158"/>
                    <a:pt x="853" y="81"/>
                  </a:cubicBezTo>
                  <a:cubicBezTo>
                    <a:pt x="853" y="370"/>
                    <a:pt x="853" y="370"/>
                    <a:pt x="853" y="370"/>
                  </a:cubicBezTo>
                  <a:cubicBezTo>
                    <a:pt x="853" y="370"/>
                    <a:pt x="853" y="370"/>
                    <a:pt x="853" y="370"/>
                  </a:cubicBezTo>
                  <a:close/>
                  <a:moveTo>
                    <a:pt x="983" y="97"/>
                  </a:moveTo>
                  <a:cubicBezTo>
                    <a:pt x="1048" y="175"/>
                    <a:pt x="1105" y="268"/>
                    <a:pt x="1149" y="370"/>
                  </a:cubicBezTo>
                  <a:cubicBezTo>
                    <a:pt x="1397" y="370"/>
                    <a:pt x="1397" y="370"/>
                    <a:pt x="1397" y="370"/>
                  </a:cubicBezTo>
                  <a:cubicBezTo>
                    <a:pt x="1300" y="240"/>
                    <a:pt x="1153" y="138"/>
                    <a:pt x="983" y="97"/>
                  </a:cubicBezTo>
                  <a:close/>
                  <a:moveTo>
                    <a:pt x="81" y="853"/>
                  </a:moveTo>
                  <a:cubicBezTo>
                    <a:pt x="85" y="971"/>
                    <a:pt x="122" y="1080"/>
                    <a:pt x="175" y="1174"/>
                  </a:cubicBezTo>
                  <a:cubicBezTo>
                    <a:pt x="447" y="1174"/>
                    <a:pt x="447" y="1174"/>
                    <a:pt x="447" y="1174"/>
                  </a:cubicBezTo>
                  <a:cubicBezTo>
                    <a:pt x="414" y="1076"/>
                    <a:pt x="394" y="967"/>
                    <a:pt x="390" y="853"/>
                  </a:cubicBezTo>
                  <a:cubicBezTo>
                    <a:pt x="81" y="853"/>
                    <a:pt x="81" y="853"/>
                    <a:pt x="81" y="853"/>
                  </a:cubicBezTo>
                  <a:close/>
                  <a:moveTo>
                    <a:pt x="772" y="853"/>
                  </a:moveTo>
                  <a:cubicBezTo>
                    <a:pt x="471" y="853"/>
                    <a:pt x="471" y="853"/>
                    <a:pt x="471" y="853"/>
                  </a:cubicBezTo>
                  <a:cubicBezTo>
                    <a:pt x="475" y="967"/>
                    <a:pt x="495" y="1076"/>
                    <a:pt x="532" y="1174"/>
                  </a:cubicBezTo>
                  <a:cubicBezTo>
                    <a:pt x="772" y="1174"/>
                    <a:pt x="772" y="1174"/>
                    <a:pt x="772" y="1174"/>
                  </a:cubicBezTo>
                  <a:cubicBezTo>
                    <a:pt x="772" y="853"/>
                    <a:pt x="772" y="853"/>
                    <a:pt x="772" y="853"/>
                  </a:cubicBezTo>
                  <a:cubicBezTo>
                    <a:pt x="772" y="853"/>
                    <a:pt x="772" y="853"/>
                    <a:pt x="772" y="853"/>
                  </a:cubicBezTo>
                  <a:close/>
                  <a:moveTo>
                    <a:pt x="772" y="1255"/>
                  </a:moveTo>
                  <a:cubicBezTo>
                    <a:pt x="564" y="1255"/>
                    <a:pt x="564" y="1255"/>
                    <a:pt x="564" y="1255"/>
                  </a:cubicBezTo>
                  <a:cubicBezTo>
                    <a:pt x="613" y="1369"/>
                    <a:pt x="686" y="1466"/>
                    <a:pt x="772" y="1543"/>
                  </a:cubicBezTo>
                  <a:cubicBezTo>
                    <a:pt x="772" y="1255"/>
                    <a:pt x="772" y="1255"/>
                    <a:pt x="772" y="1255"/>
                  </a:cubicBezTo>
                  <a:close/>
                  <a:moveTo>
                    <a:pt x="642" y="1527"/>
                  </a:moveTo>
                  <a:cubicBezTo>
                    <a:pt x="577" y="1450"/>
                    <a:pt x="520" y="1356"/>
                    <a:pt x="475" y="1255"/>
                  </a:cubicBezTo>
                  <a:cubicBezTo>
                    <a:pt x="227" y="1255"/>
                    <a:pt x="227" y="1255"/>
                    <a:pt x="227" y="1255"/>
                  </a:cubicBezTo>
                  <a:cubicBezTo>
                    <a:pt x="325" y="1385"/>
                    <a:pt x="471" y="1486"/>
                    <a:pt x="642" y="1527"/>
                  </a:cubicBezTo>
                  <a:close/>
                  <a:moveTo>
                    <a:pt x="1235" y="853"/>
                  </a:moveTo>
                  <a:cubicBezTo>
                    <a:pt x="1231" y="967"/>
                    <a:pt x="1210" y="1076"/>
                    <a:pt x="1178" y="1174"/>
                  </a:cubicBezTo>
                  <a:cubicBezTo>
                    <a:pt x="1450" y="1174"/>
                    <a:pt x="1450" y="1174"/>
                    <a:pt x="1450" y="1174"/>
                  </a:cubicBezTo>
                  <a:cubicBezTo>
                    <a:pt x="1503" y="1080"/>
                    <a:pt x="1539" y="971"/>
                    <a:pt x="1543" y="853"/>
                  </a:cubicBezTo>
                  <a:cubicBezTo>
                    <a:pt x="1235" y="853"/>
                    <a:pt x="1235" y="853"/>
                    <a:pt x="1235" y="853"/>
                  </a:cubicBezTo>
                  <a:close/>
                  <a:moveTo>
                    <a:pt x="853" y="1174"/>
                  </a:moveTo>
                  <a:cubicBezTo>
                    <a:pt x="1092" y="1174"/>
                    <a:pt x="1092" y="1174"/>
                    <a:pt x="1092" y="1174"/>
                  </a:cubicBezTo>
                  <a:cubicBezTo>
                    <a:pt x="1129" y="1076"/>
                    <a:pt x="1149" y="967"/>
                    <a:pt x="1153" y="853"/>
                  </a:cubicBezTo>
                  <a:cubicBezTo>
                    <a:pt x="853" y="853"/>
                    <a:pt x="853" y="853"/>
                    <a:pt x="853" y="853"/>
                  </a:cubicBezTo>
                  <a:cubicBezTo>
                    <a:pt x="853" y="1174"/>
                    <a:pt x="853" y="1174"/>
                    <a:pt x="853" y="1174"/>
                  </a:cubicBezTo>
                  <a:cubicBezTo>
                    <a:pt x="853" y="1174"/>
                    <a:pt x="853" y="1174"/>
                    <a:pt x="853" y="1174"/>
                  </a:cubicBezTo>
                  <a:close/>
                  <a:moveTo>
                    <a:pt x="853" y="1543"/>
                  </a:moveTo>
                  <a:cubicBezTo>
                    <a:pt x="938" y="1466"/>
                    <a:pt x="1011" y="1369"/>
                    <a:pt x="1060" y="1255"/>
                  </a:cubicBezTo>
                  <a:cubicBezTo>
                    <a:pt x="853" y="1255"/>
                    <a:pt x="853" y="1255"/>
                    <a:pt x="853" y="1255"/>
                  </a:cubicBezTo>
                  <a:cubicBezTo>
                    <a:pt x="853" y="1543"/>
                    <a:pt x="853" y="1543"/>
                    <a:pt x="853" y="1543"/>
                  </a:cubicBezTo>
                  <a:cubicBezTo>
                    <a:pt x="853" y="1543"/>
                    <a:pt x="853" y="1543"/>
                    <a:pt x="853" y="1543"/>
                  </a:cubicBezTo>
                  <a:close/>
                  <a:moveTo>
                    <a:pt x="1397" y="1255"/>
                  </a:moveTo>
                  <a:cubicBezTo>
                    <a:pt x="1149" y="1255"/>
                    <a:pt x="1149" y="1255"/>
                    <a:pt x="1149" y="1255"/>
                  </a:cubicBezTo>
                  <a:cubicBezTo>
                    <a:pt x="1105" y="1356"/>
                    <a:pt x="1048" y="1450"/>
                    <a:pt x="983" y="1527"/>
                  </a:cubicBezTo>
                  <a:cubicBezTo>
                    <a:pt x="1153" y="1486"/>
                    <a:pt x="1300" y="1385"/>
                    <a:pt x="1397" y="125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74" name="Freeform 19"/>
            <p:cNvSpPr>
              <a:spLocks noEditPoints="1"/>
            </p:cNvSpPr>
            <p:nvPr/>
          </p:nvSpPr>
          <p:spPr bwMode="auto">
            <a:xfrm>
              <a:off x="3377458" y="4378886"/>
              <a:ext cx="282838" cy="437028"/>
            </a:xfrm>
            <a:custGeom>
              <a:avLst/>
              <a:gdLst>
                <a:gd name="T0" fmla="*/ 3012 w 3012"/>
                <a:gd name="T1" fmla="*/ 1416 h 4654"/>
                <a:gd name="T2" fmla="*/ 1607 w 3012"/>
                <a:gd name="T3" fmla="*/ 1416 h 4654"/>
                <a:gd name="T4" fmla="*/ 1607 w 3012"/>
                <a:gd name="T5" fmla="*/ 0 h 4654"/>
                <a:gd name="T6" fmla="*/ 3012 w 3012"/>
                <a:gd name="T7" fmla="*/ 0 h 4654"/>
                <a:gd name="T8" fmla="*/ 3012 w 3012"/>
                <a:gd name="T9" fmla="*/ 1416 h 4654"/>
                <a:gd name="T10" fmla="*/ 3012 w 3012"/>
                <a:gd name="T11" fmla="*/ 1416 h 4654"/>
                <a:gd name="T12" fmla="*/ 3012 w 3012"/>
                <a:gd name="T13" fmla="*/ 1416 h 4654"/>
                <a:gd name="T14" fmla="*/ 1259 w 3012"/>
                <a:gd name="T15" fmla="*/ 147 h 4654"/>
                <a:gd name="T16" fmla="*/ 145 w 3012"/>
                <a:gd name="T17" fmla="*/ 147 h 4654"/>
                <a:gd name="T18" fmla="*/ 145 w 3012"/>
                <a:gd name="T19" fmla="*/ 1267 h 4654"/>
                <a:gd name="T20" fmla="*/ 1259 w 3012"/>
                <a:gd name="T21" fmla="*/ 1267 h 4654"/>
                <a:gd name="T22" fmla="*/ 1259 w 3012"/>
                <a:gd name="T23" fmla="*/ 147 h 4654"/>
                <a:gd name="T24" fmla="*/ 1259 w 3012"/>
                <a:gd name="T25" fmla="*/ 147 h 4654"/>
                <a:gd name="T26" fmla="*/ 1259 w 3012"/>
                <a:gd name="T27" fmla="*/ 147 h 4654"/>
                <a:gd name="T28" fmla="*/ 1405 w 3012"/>
                <a:gd name="T29" fmla="*/ 0 h 4654"/>
                <a:gd name="T30" fmla="*/ 1405 w 3012"/>
                <a:gd name="T31" fmla="*/ 1416 h 4654"/>
                <a:gd name="T32" fmla="*/ 0 w 3012"/>
                <a:gd name="T33" fmla="*/ 1416 h 4654"/>
                <a:gd name="T34" fmla="*/ 0 w 3012"/>
                <a:gd name="T35" fmla="*/ 0 h 4654"/>
                <a:gd name="T36" fmla="*/ 1405 w 3012"/>
                <a:gd name="T37" fmla="*/ 0 h 4654"/>
                <a:gd name="T38" fmla="*/ 1405 w 3012"/>
                <a:gd name="T39" fmla="*/ 0 h 4654"/>
                <a:gd name="T40" fmla="*/ 1405 w 3012"/>
                <a:gd name="T41" fmla="*/ 0 h 4654"/>
                <a:gd name="T42" fmla="*/ 1405 w 3012"/>
                <a:gd name="T43" fmla="*/ 0 h 4654"/>
                <a:gd name="T44" fmla="*/ 1259 w 3012"/>
                <a:gd name="T45" fmla="*/ 3387 h 4654"/>
                <a:gd name="T46" fmla="*/ 145 w 3012"/>
                <a:gd name="T47" fmla="*/ 3387 h 4654"/>
                <a:gd name="T48" fmla="*/ 145 w 3012"/>
                <a:gd name="T49" fmla="*/ 4507 h 4654"/>
                <a:gd name="T50" fmla="*/ 1259 w 3012"/>
                <a:gd name="T51" fmla="*/ 4507 h 4654"/>
                <a:gd name="T52" fmla="*/ 1259 w 3012"/>
                <a:gd name="T53" fmla="*/ 3387 h 4654"/>
                <a:gd name="T54" fmla="*/ 1259 w 3012"/>
                <a:gd name="T55" fmla="*/ 3387 h 4654"/>
                <a:gd name="T56" fmla="*/ 1259 w 3012"/>
                <a:gd name="T57" fmla="*/ 3387 h 4654"/>
                <a:gd name="T58" fmla="*/ 1405 w 3012"/>
                <a:gd name="T59" fmla="*/ 3238 h 4654"/>
                <a:gd name="T60" fmla="*/ 1405 w 3012"/>
                <a:gd name="T61" fmla="*/ 4654 h 4654"/>
                <a:gd name="T62" fmla="*/ 0 w 3012"/>
                <a:gd name="T63" fmla="*/ 4654 h 4654"/>
                <a:gd name="T64" fmla="*/ 0 w 3012"/>
                <a:gd name="T65" fmla="*/ 3238 h 4654"/>
                <a:gd name="T66" fmla="*/ 1405 w 3012"/>
                <a:gd name="T67" fmla="*/ 3238 h 4654"/>
                <a:gd name="T68" fmla="*/ 1405 w 3012"/>
                <a:gd name="T69" fmla="*/ 3238 h 4654"/>
                <a:gd name="T70" fmla="*/ 1405 w 3012"/>
                <a:gd name="T71" fmla="*/ 3238 h 4654"/>
                <a:gd name="T72" fmla="*/ 1405 w 3012"/>
                <a:gd name="T73" fmla="*/ 3238 h 4654"/>
                <a:gd name="T74" fmla="*/ 2866 w 3012"/>
                <a:gd name="T75" fmla="*/ 1766 h 4654"/>
                <a:gd name="T76" fmla="*/ 145 w 3012"/>
                <a:gd name="T77" fmla="*/ 1766 h 4654"/>
                <a:gd name="T78" fmla="*/ 145 w 3012"/>
                <a:gd name="T79" fmla="*/ 2888 h 4654"/>
                <a:gd name="T80" fmla="*/ 2866 w 3012"/>
                <a:gd name="T81" fmla="*/ 2888 h 4654"/>
                <a:gd name="T82" fmla="*/ 2866 w 3012"/>
                <a:gd name="T83" fmla="*/ 1766 h 4654"/>
                <a:gd name="T84" fmla="*/ 2866 w 3012"/>
                <a:gd name="T85" fmla="*/ 1766 h 4654"/>
                <a:gd name="T86" fmla="*/ 2866 w 3012"/>
                <a:gd name="T87" fmla="*/ 1766 h 4654"/>
                <a:gd name="T88" fmla="*/ 3012 w 3012"/>
                <a:gd name="T89" fmla="*/ 1617 h 4654"/>
                <a:gd name="T90" fmla="*/ 3012 w 3012"/>
                <a:gd name="T91" fmla="*/ 3037 h 4654"/>
                <a:gd name="T92" fmla="*/ 0 w 3012"/>
                <a:gd name="T93" fmla="*/ 3037 h 4654"/>
                <a:gd name="T94" fmla="*/ 0 w 3012"/>
                <a:gd name="T95" fmla="*/ 1617 h 4654"/>
                <a:gd name="T96" fmla="*/ 3012 w 3012"/>
                <a:gd name="T97" fmla="*/ 1617 h 4654"/>
                <a:gd name="T98" fmla="*/ 3012 w 3012"/>
                <a:gd name="T99" fmla="*/ 1617 h 4654"/>
                <a:gd name="T100" fmla="*/ 3012 w 3012"/>
                <a:gd name="T101" fmla="*/ 1617 h 4654"/>
                <a:gd name="T102" fmla="*/ 3012 w 3012"/>
                <a:gd name="T103" fmla="*/ 1617 h 4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2" h="4654">
                  <a:moveTo>
                    <a:pt x="3012" y="1416"/>
                  </a:moveTo>
                  <a:lnTo>
                    <a:pt x="1607" y="1416"/>
                  </a:lnTo>
                  <a:lnTo>
                    <a:pt x="1607" y="0"/>
                  </a:lnTo>
                  <a:lnTo>
                    <a:pt x="3012" y="0"/>
                  </a:lnTo>
                  <a:lnTo>
                    <a:pt x="3012" y="1416"/>
                  </a:lnTo>
                  <a:lnTo>
                    <a:pt x="3012" y="1416"/>
                  </a:lnTo>
                  <a:lnTo>
                    <a:pt x="3012" y="1416"/>
                  </a:lnTo>
                  <a:close/>
                  <a:moveTo>
                    <a:pt x="1259" y="147"/>
                  </a:moveTo>
                  <a:lnTo>
                    <a:pt x="145" y="147"/>
                  </a:lnTo>
                  <a:lnTo>
                    <a:pt x="145" y="1267"/>
                  </a:lnTo>
                  <a:lnTo>
                    <a:pt x="1259" y="1267"/>
                  </a:lnTo>
                  <a:lnTo>
                    <a:pt x="1259" y="147"/>
                  </a:lnTo>
                  <a:lnTo>
                    <a:pt x="1259" y="147"/>
                  </a:lnTo>
                  <a:lnTo>
                    <a:pt x="1259" y="147"/>
                  </a:lnTo>
                  <a:close/>
                  <a:moveTo>
                    <a:pt x="1405" y="0"/>
                  </a:moveTo>
                  <a:lnTo>
                    <a:pt x="1405" y="1416"/>
                  </a:lnTo>
                  <a:lnTo>
                    <a:pt x="0" y="1416"/>
                  </a:lnTo>
                  <a:lnTo>
                    <a:pt x="0" y="0"/>
                  </a:lnTo>
                  <a:lnTo>
                    <a:pt x="1405" y="0"/>
                  </a:lnTo>
                  <a:lnTo>
                    <a:pt x="1405" y="0"/>
                  </a:lnTo>
                  <a:lnTo>
                    <a:pt x="1405" y="0"/>
                  </a:lnTo>
                  <a:lnTo>
                    <a:pt x="1405" y="0"/>
                  </a:lnTo>
                  <a:close/>
                  <a:moveTo>
                    <a:pt x="1259" y="3387"/>
                  </a:moveTo>
                  <a:lnTo>
                    <a:pt x="145" y="3387"/>
                  </a:lnTo>
                  <a:lnTo>
                    <a:pt x="145" y="4507"/>
                  </a:lnTo>
                  <a:lnTo>
                    <a:pt x="1259" y="4507"/>
                  </a:lnTo>
                  <a:lnTo>
                    <a:pt x="1259" y="3387"/>
                  </a:lnTo>
                  <a:lnTo>
                    <a:pt x="1259" y="3387"/>
                  </a:lnTo>
                  <a:lnTo>
                    <a:pt x="1259" y="3387"/>
                  </a:lnTo>
                  <a:close/>
                  <a:moveTo>
                    <a:pt x="1405" y="3238"/>
                  </a:moveTo>
                  <a:lnTo>
                    <a:pt x="1405" y="4654"/>
                  </a:lnTo>
                  <a:lnTo>
                    <a:pt x="0" y="4654"/>
                  </a:lnTo>
                  <a:lnTo>
                    <a:pt x="0" y="3238"/>
                  </a:lnTo>
                  <a:lnTo>
                    <a:pt x="1405" y="3238"/>
                  </a:lnTo>
                  <a:lnTo>
                    <a:pt x="1405" y="3238"/>
                  </a:lnTo>
                  <a:lnTo>
                    <a:pt x="1405" y="3238"/>
                  </a:lnTo>
                  <a:lnTo>
                    <a:pt x="1405" y="3238"/>
                  </a:lnTo>
                  <a:close/>
                  <a:moveTo>
                    <a:pt x="2866" y="1766"/>
                  </a:moveTo>
                  <a:lnTo>
                    <a:pt x="145" y="1766"/>
                  </a:lnTo>
                  <a:lnTo>
                    <a:pt x="145" y="2888"/>
                  </a:lnTo>
                  <a:lnTo>
                    <a:pt x="2866" y="2888"/>
                  </a:lnTo>
                  <a:lnTo>
                    <a:pt x="2866" y="1766"/>
                  </a:lnTo>
                  <a:lnTo>
                    <a:pt x="2866" y="1766"/>
                  </a:lnTo>
                  <a:lnTo>
                    <a:pt x="2866" y="1766"/>
                  </a:lnTo>
                  <a:close/>
                  <a:moveTo>
                    <a:pt x="3012" y="1617"/>
                  </a:moveTo>
                  <a:lnTo>
                    <a:pt x="3012" y="3037"/>
                  </a:lnTo>
                  <a:lnTo>
                    <a:pt x="0" y="3037"/>
                  </a:lnTo>
                  <a:lnTo>
                    <a:pt x="0" y="1617"/>
                  </a:lnTo>
                  <a:lnTo>
                    <a:pt x="3012" y="1617"/>
                  </a:lnTo>
                  <a:lnTo>
                    <a:pt x="3012" y="1617"/>
                  </a:lnTo>
                  <a:lnTo>
                    <a:pt x="3012" y="1617"/>
                  </a:lnTo>
                  <a:lnTo>
                    <a:pt x="3012" y="16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nvGrpSpPr>
            <p:cNvPr id="75" name="Group 22"/>
            <p:cNvGrpSpPr>
              <a:grpSpLocks noChangeAspect="1"/>
            </p:cNvGrpSpPr>
            <p:nvPr/>
          </p:nvGrpSpPr>
          <p:grpSpPr bwMode="auto">
            <a:xfrm>
              <a:off x="4403337" y="3568884"/>
              <a:ext cx="630402" cy="544755"/>
              <a:chOff x="1940" y="519"/>
              <a:chExt cx="3798" cy="3282"/>
            </a:xfrm>
            <a:solidFill>
              <a:schemeClr val="bg1"/>
            </a:solidFill>
          </p:grpSpPr>
          <p:sp>
            <p:nvSpPr>
              <p:cNvPr id="76" name="Freeform 23"/>
              <p:cNvSpPr>
                <a:spLocks/>
              </p:cNvSpPr>
              <p:nvPr/>
            </p:nvSpPr>
            <p:spPr bwMode="auto">
              <a:xfrm>
                <a:off x="3224" y="1327"/>
                <a:ext cx="1222" cy="2474"/>
              </a:xfrm>
              <a:custGeom>
                <a:avLst/>
                <a:gdLst>
                  <a:gd name="T0" fmla="*/ 511 w 630"/>
                  <a:gd name="T1" fmla="*/ 0 h 1265"/>
                  <a:gd name="T2" fmla="*/ 119 w 630"/>
                  <a:gd name="T3" fmla="*/ 0 h 1265"/>
                  <a:gd name="T4" fmla="*/ 0 w 630"/>
                  <a:gd name="T5" fmla="*/ 119 h 1265"/>
                  <a:gd name="T6" fmla="*/ 0 w 630"/>
                  <a:gd name="T7" fmla="*/ 650 h 1265"/>
                  <a:gd name="T8" fmla="*/ 119 w 630"/>
                  <a:gd name="T9" fmla="*/ 769 h 1265"/>
                  <a:gd name="T10" fmla="*/ 119 w 630"/>
                  <a:gd name="T11" fmla="*/ 769 h 1265"/>
                  <a:gd name="T12" fmla="*/ 119 w 630"/>
                  <a:gd name="T13" fmla="*/ 1146 h 1265"/>
                  <a:gd name="T14" fmla="*/ 231 w 630"/>
                  <a:gd name="T15" fmla="*/ 1265 h 1265"/>
                  <a:gd name="T16" fmla="*/ 399 w 630"/>
                  <a:gd name="T17" fmla="*/ 1265 h 1265"/>
                  <a:gd name="T18" fmla="*/ 511 w 630"/>
                  <a:gd name="T19" fmla="*/ 1146 h 1265"/>
                  <a:gd name="T20" fmla="*/ 511 w 630"/>
                  <a:gd name="T21" fmla="*/ 769 h 1265"/>
                  <a:gd name="T22" fmla="*/ 511 w 630"/>
                  <a:gd name="T23" fmla="*/ 769 h 1265"/>
                  <a:gd name="T24" fmla="*/ 630 w 630"/>
                  <a:gd name="T25" fmla="*/ 650 h 1265"/>
                  <a:gd name="T26" fmla="*/ 630 w 630"/>
                  <a:gd name="T27" fmla="*/ 119 h 1265"/>
                  <a:gd name="T28" fmla="*/ 511 w 630"/>
                  <a:gd name="T29" fmla="*/ 0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0" h="1265">
                    <a:moveTo>
                      <a:pt x="511" y="0"/>
                    </a:moveTo>
                    <a:cubicBezTo>
                      <a:pt x="119" y="0"/>
                      <a:pt x="119" y="0"/>
                      <a:pt x="119" y="0"/>
                    </a:cubicBezTo>
                    <a:cubicBezTo>
                      <a:pt x="56" y="0"/>
                      <a:pt x="0" y="56"/>
                      <a:pt x="0" y="119"/>
                    </a:cubicBezTo>
                    <a:cubicBezTo>
                      <a:pt x="0" y="650"/>
                      <a:pt x="0" y="650"/>
                      <a:pt x="0" y="650"/>
                    </a:cubicBezTo>
                    <a:cubicBezTo>
                      <a:pt x="0" y="713"/>
                      <a:pt x="56" y="769"/>
                      <a:pt x="119" y="769"/>
                    </a:cubicBezTo>
                    <a:cubicBezTo>
                      <a:pt x="119" y="769"/>
                      <a:pt x="119" y="769"/>
                      <a:pt x="119" y="769"/>
                    </a:cubicBezTo>
                    <a:cubicBezTo>
                      <a:pt x="119" y="1146"/>
                      <a:pt x="119" y="1146"/>
                      <a:pt x="119" y="1146"/>
                    </a:cubicBezTo>
                    <a:cubicBezTo>
                      <a:pt x="119" y="1209"/>
                      <a:pt x="168" y="1265"/>
                      <a:pt x="231" y="1265"/>
                    </a:cubicBezTo>
                    <a:cubicBezTo>
                      <a:pt x="399" y="1265"/>
                      <a:pt x="399" y="1265"/>
                      <a:pt x="399" y="1265"/>
                    </a:cubicBezTo>
                    <a:cubicBezTo>
                      <a:pt x="462" y="1265"/>
                      <a:pt x="511" y="1209"/>
                      <a:pt x="511" y="1146"/>
                    </a:cubicBezTo>
                    <a:cubicBezTo>
                      <a:pt x="511" y="769"/>
                      <a:pt x="511" y="769"/>
                      <a:pt x="511" y="769"/>
                    </a:cubicBezTo>
                    <a:cubicBezTo>
                      <a:pt x="511" y="769"/>
                      <a:pt x="511" y="769"/>
                      <a:pt x="511" y="769"/>
                    </a:cubicBezTo>
                    <a:cubicBezTo>
                      <a:pt x="574" y="769"/>
                      <a:pt x="630" y="713"/>
                      <a:pt x="630" y="650"/>
                    </a:cubicBezTo>
                    <a:cubicBezTo>
                      <a:pt x="630" y="119"/>
                      <a:pt x="630" y="119"/>
                      <a:pt x="630" y="119"/>
                    </a:cubicBezTo>
                    <a:cubicBezTo>
                      <a:pt x="630" y="56"/>
                      <a:pt x="574" y="0"/>
                      <a:pt x="5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77" name="Oval 24"/>
              <p:cNvSpPr>
                <a:spLocks noChangeArrowheads="1"/>
              </p:cNvSpPr>
              <p:nvPr/>
            </p:nvSpPr>
            <p:spPr bwMode="auto">
              <a:xfrm>
                <a:off x="3470" y="519"/>
                <a:ext cx="728" cy="7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78" name="Freeform 25"/>
              <p:cNvSpPr>
                <a:spLocks/>
              </p:cNvSpPr>
              <p:nvPr/>
            </p:nvSpPr>
            <p:spPr bwMode="auto">
              <a:xfrm>
                <a:off x="4712" y="1421"/>
                <a:ext cx="1026" cy="2112"/>
              </a:xfrm>
              <a:custGeom>
                <a:avLst/>
                <a:gdLst>
                  <a:gd name="T0" fmla="*/ 432 w 529"/>
                  <a:gd name="T1" fmla="*/ 0 h 1080"/>
                  <a:gd name="T2" fmla="*/ 98 w 529"/>
                  <a:gd name="T3" fmla="*/ 0 h 1080"/>
                  <a:gd name="T4" fmla="*/ 0 w 529"/>
                  <a:gd name="T5" fmla="*/ 98 h 1080"/>
                  <a:gd name="T6" fmla="*/ 0 w 529"/>
                  <a:gd name="T7" fmla="*/ 554 h 1080"/>
                  <a:gd name="T8" fmla="*/ 98 w 529"/>
                  <a:gd name="T9" fmla="*/ 652 h 1080"/>
                  <a:gd name="T10" fmla="*/ 98 w 529"/>
                  <a:gd name="T11" fmla="*/ 652 h 1080"/>
                  <a:gd name="T12" fmla="*/ 98 w 529"/>
                  <a:gd name="T13" fmla="*/ 981 h 1080"/>
                  <a:gd name="T14" fmla="*/ 188 w 529"/>
                  <a:gd name="T15" fmla="*/ 1080 h 1080"/>
                  <a:gd name="T16" fmla="*/ 334 w 529"/>
                  <a:gd name="T17" fmla="*/ 1080 h 1080"/>
                  <a:gd name="T18" fmla="*/ 432 w 529"/>
                  <a:gd name="T19" fmla="*/ 981 h 1080"/>
                  <a:gd name="T20" fmla="*/ 432 w 529"/>
                  <a:gd name="T21" fmla="*/ 652 h 1080"/>
                  <a:gd name="T22" fmla="*/ 432 w 529"/>
                  <a:gd name="T23" fmla="*/ 652 h 1080"/>
                  <a:gd name="T24" fmla="*/ 529 w 529"/>
                  <a:gd name="T25" fmla="*/ 554 h 1080"/>
                  <a:gd name="T26" fmla="*/ 529 w 529"/>
                  <a:gd name="T27" fmla="*/ 98 h 1080"/>
                  <a:gd name="T28" fmla="*/ 432 w 529"/>
                  <a:gd name="T29"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 h="1080">
                    <a:moveTo>
                      <a:pt x="432" y="0"/>
                    </a:moveTo>
                    <a:cubicBezTo>
                      <a:pt x="98" y="0"/>
                      <a:pt x="98" y="0"/>
                      <a:pt x="98" y="0"/>
                    </a:cubicBezTo>
                    <a:cubicBezTo>
                      <a:pt x="42" y="0"/>
                      <a:pt x="0" y="42"/>
                      <a:pt x="0" y="98"/>
                    </a:cubicBezTo>
                    <a:cubicBezTo>
                      <a:pt x="0" y="554"/>
                      <a:pt x="0" y="554"/>
                      <a:pt x="0" y="554"/>
                    </a:cubicBezTo>
                    <a:cubicBezTo>
                      <a:pt x="0" y="610"/>
                      <a:pt x="42" y="652"/>
                      <a:pt x="98" y="652"/>
                    </a:cubicBezTo>
                    <a:cubicBezTo>
                      <a:pt x="98" y="652"/>
                      <a:pt x="98" y="652"/>
                      <a:pt x="98" y="652"/>
                    </a:cubicBezTo>
                    <a:cubicBezTo>
                      <a:pt x="98" y="981"/>
                      <a:pt x="98" y="981"/>
                      <a:pt x="98" y="981"/>
                    </a:cubicBezTo>
                    <a:cubicBezTo>
                      <a:pt x="98" y="1038"/>
                      <a:pt x="139" y="1080"/>
                      <a:pt x="188" y="1080"/>
                    </a:cubicBezTo>
                    <a:cubicBezTo>
                      <a:pt x="334" y="1080"/>
                      <a:pt x="334" y="1080"/>
                      <a:pt x="334" y="1080"/>
                    </a:cubicBezTo>
                    <a:cubicBezTo>
                      <a:pt x="390" y="1080"/>
                      <a:pt x="432" y="1038"/>
                      <a:pt x="432" y="981"/>
                    </a:cubicBezTo>
                    <a:cubicBezTo>
                      <a:pt x="432" y="652"/>
                      <a:pt x="432" y="652"/>
                      <a:pt x="432" y="652"/>
                    </a:cubicBezTo>
                    <a:cubicBezTo>
                      <a:pt x="432" y="652"/>
                      <a:pt x="432" y="652"/>
                      <a:pt x="432" y="652"/>
                    </a:cubicBezTo>
                    <a:cubicBezTo>
                      <a:pt x="488" y="652"/>
                      <a:pt x="529" y="610"/>
                      <a:pt x="529" y="554"/>
                    </a:cubicBezTo>
                    <a:cubicBezTo>
                      <a:pt x="529" y="98"/>
                      <a:pt x="529" y="98"/>
                      <a:pt x="529" y="98"/>
                    </a:cubicBezTo>
                    <a:cubicBezTo>
                      <a:pt x="529" y="42"/>
                      <a:pt x="488" y="0"/>
                      <a:pt x="4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79" name="Oval 26"/>
              <p:cNvSpPr>
                <a:spLocks noChangeArrowheads="1"/>
              </p:cNvSpPr>
              <p:nvPr/>
            </p:nvSpPr>
            <p:spPr bwMode="auto">
              <a:xfrm>
                <a:off x="4908" y="726"/>
                <a:ext cx="626" cy="6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80" name="Freeform 27"/>
              <p:cNvSpPr>
                <a:spLocks/>
              </p:cNvSpPr>
              <p:nvPr/>
            </p:nvSpPr>
            <p:spPr bwMode="auto">
              <a:xfrm>
                <a:off x="1940" y="1421"/>
                <a:ext cx="1026" cy="2112"/>
              </a:xfrm>
              <a:custGeom>
                <a:avLst/>
                <a:gdLst>
                  <a:gd name="T0" fmla="*/ 432 w 529"/>
                  <a:gd name="T1" fmla="*/ 0 h 1080"/>
                  <a:gd name="T2" fmla="*/ 98 w 529"/>
                  <a:gd name="T3" fmla="*/ 0 h 1080"/>
                  <a:gd name="T4" fmla="*/ 0 w 529"/>
                  <a:gd name="T5" fmla="*/ 98 h 1080"/>
                  <a:gd name="T6" fmla="*/ 0 w 529"/>
                  <a:gd name="T7" fmla="*/ 554 h 1080"/>
                  <a:gd name="T8" fmla="*/ 98 w 529"/>
                  <a:gd name="T9" fmla="*/ 652 h 1080"/>
                  <a:gd name="T10" fmla="*/ 98 w 529"/>
                  <a:gd name="T11" fmla="*/ 652 h 1080"/>
                  <a:gd name="T12" fmla="*/ 98 w 529"/>
                  <a:gd name="T13" fmla="*/ 981 h 1080"/>
                  <a:gd name="T14" fmla="*/ 195 w 529"/>
                  <a:gd name="T15" fmla="*/ 1080 h 1080"/>
                  <a:gd name="T16" fmla="*/ 341 w 529"/>
                  <a:gd name="T17" fmla="*/ 1080 h 1080"/>
                  <a:gd name="T18" fmla="*/ 432 w 529"/>
                  <a:gd name="T19" fmla="*/ 981 h 1080"/>
                  <a:gd name="T20" fmla="*/ 432 w 529"/>
                  <a:gd name="T21" fmla="*/ 652 h 1080"/>
                  <a:gd name="T22" fmla="*/ 432 w 529"/>
                  <a:gd name="T23" fmla="*/ 652 h 1080"/>
                  <a:gd name="T24" fmla="*/ 529 w 529"/>
                  <a:gd name="T25" fmla="*/ 554 h 1080"/>
                  <a:gd name="T26" fmla="*/ 529 w 529"/>
                  <a:gd name="T27" fmla="*/ 98 h 1080"/>
                  <a:gd name="T28" fmla="*/ 432 w 529"/>
                  <a:gd name="T29"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 h="1080">
                    <a:moveTo>
                      <a:pt x="432" y="0"/>
                    </a:moveTo>
                    <a:cubicBezTo>
                      <a:pt x="98" y="0"/>
                      <a:pt x="98" y="0"/>
                      <a:pt x="98" y="0"/>
                    </a:cubicBezTo>
                    <a:cubicBezTo>
                      <a:pt x="42" y="0"/>
                      <a:pt x="0" y="42"/>
                      <a:pt x="0" y="98"/>
                    </a:cubicBezTo>
                    <a:cubicBezTo>
                      <a:pt x="0" y="554"/>
                      <a:pt x="0" y="554"/>
                      <a:pt x="0" y="554"/>
                    </a:cubicBezTo>
                    <a:cubicBezTo>
                      <a:pt x="0" y="610"/>
                      <a:pt x="42" y="652"/>
                      <a:pt x="98" y="652"/>
                    </a:cubicBezTo>
                    <a:cubicBezTo>
                      <a:pt x="98" y="652"/>
                      <a:pt x="98" y="652"/>
                      <a:pt x="98" y="652"/>
                    </a:cubicBezTo>
                    <a:cubicBezTo>
                      <a:pt x="98" y="981"/>
                      <a:pt x="98" y="981"/>
                      <a:pt x="98" y="981"/>
                    </a:cubicBezTo>
                    <a:cubicBezTo>
                      <a:pt x="98" y="1038"/>
                      <a:pt x="139" y="1080"/>
                      <a:pt x="195" y="1080"/>
                    </a:cubicBezTo>
                    <a:cubicBezTo>
                      <a:pt x="341" y="1080"/>
                      <a:pt x="341" y="1080"/>
                      <a:pt x="341" y="1080"/>
                    </a:cubicBezTo>
                    <a:cubicBezTo>
                      <a:pt x="390" y="1080"/>
                      <a:pt x="432" y="1038"/>
                      <a:pt x="432" y="981"/>
                    </a:cubicBezTo>
                    <a:cubicBezTo>
                      <a:pt x="432" y="652"/>
                      <a:pt x="432" y="652"/>
                      <a:pt x="432" y="652"/>
                    </a:cubicBezTo>
                    <a:cubicBezTo>
                      <a:pt x="432" y="652"/>
                      <a:pt x="432" y="652"/>
                      <a:pt x="432" y="652"/>
                    </a:cubicBezTo>
                    <a:cubicBezTo>
                      <a:pt x="488" y="652"/>
                      <a:pt x="529" y="610"/>
                      <a:pt x="529" y="554"/>
                    </a:cubicBezTo>
                    <a:cubicBezTo>
                      <a:pt x="529" y="98"/>
                      <a:pt x="529" y="98"/>
                      <a:pt x="529" y="98"/>
                    </a:cubicBezTo>
                    <a:cubicBezTo>
                      <a:pt x="529" y="42"/>
                      <a:pt x="488" y="0"/>
                      <a:pt x="4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81" name="Oval 28"/>
              <p:cNvSpPr>
                <a:spLocks noChangeArrowheads="1"/>
              </p:cNvSpPr>
              <p:nvPr/>
            </p:nvSpPr>
            <p:spPr bwMode="auto">
              <a:xfrm>
                <a:off x="2136" y="726"/>
                <a:ext cx="624" cy="6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sp>
        <p:nvSpPr>
          <p:cNvPr id="85" name="TextBox 84"/>
          <p:cNvSpPr txBox="1"/>
          <p:nvPr/>
        </p:nvSpPr>
        <p:spPr>
          <a:xfrm>
            <a:off x="6970591" y="3053863"/>
            <a:ext cx="611285" cy="230772"/>
          </a:xfrm>
          <a:prstGeom prst="rect">
            <a:avLst/>
          </a:prstGeom>
          <a:noFill/>
        </p:spPr>
        <p:txBody>
          <a:bodyPr wrap="square" rtlCol="0">
            <a:spAutoFit/>
          </a:bodyPr>
          <a:lstStyle/>
          <a:p>
            <a:pPr defTabSz="457063"/>
            <a:r>
              <a:rPr lang="en-US" sz="900" b="1" dirty="0">
                <a:solidFill>
                  <a:srgbClr val="FFFFFF"/>
                </a:solidFill>
              </a:rPr>
              <a:t>#GenC</a:t>
            </a:r>
          </a:p>
        </p:txBody>
      </p:sp>
      <p:pic>
        <p:nvPicPr>
          <p:cNvPr id="87" name="Picture 9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5613" y="4023444"/>
            <a:ext cx="232299" cy="20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Freeform 11"/>
          <p:cNvSpPr>
            <a:spLocks noChangeAspect="1"/>
          </p:cNvSpPr>
          <p:nvPr/>
        </p:nvSpPr>
        <p:spPr bwMode="auto">
          <a:xfrm>
            <a:off x="6574877" y="2394054"/>
            <a:ext cx="223862" cy="172440"/>
          </a:xfrm>
          <a:custGeom>
            <a:avLst/>
            <a:gdLst>
              <a:gd name="T0" fmla="*/ 69 w 79"/>
              <a:gd name="T1" fmla="*/ 30 h 60"/>
              <a:gd name="T2" fmla="*/ 54 w 79"/>
              <a:gd name="T3" fmla="*/ 50 h 60"/>
              <a:gd name="T4" fmla="*/ 0 w 79"/>
              <a:gd name="T5" fmla="*/ 41 h 60"/>
              <a:gd name="T6" fmla="*/ 29 w 79"/>
              <a:gd name="T7" fmla="*/ 40 h 60"/>
              <a:gd name="T8" fmla="*/ 26 w 79"/>
              <a:gd name="T9" fmla="*/ 33 h 60"/>
              <a:gd name="T10" fmla="*/ 17 w 79"/>
              <a:gd name="T11" fmla="*/ 29 h 60"/>
              <a:gd name="T12" fmla="*/ 18 w 79"/>
              <a:gd name="T13" fmla="*/ 27 h 60"/>
              <a:gd name="T14" fmla="*/ 22 w 79"/>
              <a:gd name="T15" fmla="*/ 26 h 60"/>
              <a:gd name="T16" fmla="*/ 14 w 79"/>
              <a:gd name="T17" fmla="*/ 19 h 60"/>
              <a:gd name="T18" fmla="*/ 14 w 79"/>
              <a:gd name="T19" fmla="*/ 18 h 60"/>
              <a:gd name="T20" fmla="*/ 18 w 79"/>
              <a:gd name="T21" fmla="*/ 17 h 60"/>
              <a:gd name="T22" fmla="*/ 12 w 79"/>
              <a:gd name="T23" fmla="*/ 9 h 60"/>
              <a:gd name="T24" fmla="*/ 14 w 79"/>
              <a:gd name="T25" fmla="*/ 8 h 60"/>
              <a:gd name="T26" fmla="*/ 38 w 79"/>
              <a:gd name="T27" fmla="*/ 21 h 60"/>
              <a:gd name="T28" fmla="*/ 47 w 79"/>
              <a:gd name="T29" fmla="*/ 4 h 60"/>
              <a:gd name="T30" fmla="*/ 50 w 79"/>
              <a:gd name="T31" fmla="*/ 4 h 60"/>
              <a:gd name="T32" fmla="*/ 52 w 79"/>
              <a:gd name="T33" fmla="*/ 2 h 60"/>
              <a:gd name="T34" fmla="*/ 53 w 79"/>
              <a:gd name="T35" fmla="*/ 4 h 60"/>
              <a:gd name="T36" fmla="*/ 52 w 79"/>
              <a:gd name="T37" fmla="*/ 6 h 60"/>
              <a:gd name="T38" fmla="*/ 69 w 79"/>
              <a:gd name="T39" fmla="*/ 20 h 60"/>
              <a:gd name="T40" fmla="*/ 70 w 79"/>
              <a:gd name="T41" fmla="*/ 22 h 60"/>
              <a:gd name="T42" fmla="*/ 78 w 79"/>
              <a:gd name="T43" fmla="*/ 21 h 60"/>
              <a:gd name="T44" fmla="*/ 72 w 79"/>
              <a:gd name="T45" fmla="*/ 25 h 60"/>
              <a:gd name="T46" fmla="*/ 71 w 79"/>
              <a:gd name="T47" fmla="*/ 26 h 60"/>
              <a:gd name="T48" fmla="*/ 79 w 79"/>
              <a:gd name="T49" fmla="*/ 26 h 60"/>
              <a:gd name="T50" fmla="*/ 69 w 79"/>
              <a:gd name="T5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0">
                <a:moveTo>
                  <a:pt x="69" y="30"/>
                </a:moveTo>
                <a:cubicBezTo>
                  <a:pt x="67" y="39"/>
                  <a:pt x="61" y="46"/>
                  <a:pt x="54" y="50"/>
                </a:cubicBezTo>
                <a:cubicBezTo>
                  <a:pt x="37" y="60"/>
                  <a:pt x="12" y="58"/>
                  <a:pt x="0" y="41"/>
                </a:cubicBezTo>
                <a:cubicBezTo>
                  <a:pt x="8" y="47"/>
                  <a:pt x="20" y="48"/>
                  <a:pt x="29" y="40"/>
                </a:cubicBezTo>
                <a:cubicBezTo>
                  <a:pt x="23" y="40"/>
                  <a:pt x="22" y="35"/>
                  <a:pt x="26" y="33"/>
                </a:cubicBezTo>
                <a:cubicBezTo>
                  <a:pt x="22" y="33"/>
                  <a:pt x="19" y="31"/>
                  <a:pt x="17" y="29"/>
                </a:cubicBezTo>
                <a:cubicBezTo>
                  <a:pt x="17" y="28"/>
                  <a:pt x="17" y="28"/>
                  <a:pt x="18" y="27"/>
                </a:cubicBezTo>
                <a:cubicBezTo>
                  <a:pt x="19" y="26"/>
                  <a:pt x="20" y="26"/>
                  <a:pt x="22" y="26"/>
                </a:cubicBezTo>
                <a:cubicBezTo>
                  <a:pt x="17" y="24"/>
                  <a:pt x="15" y="22"/>
                  <a:pt x="14" y="19"/>
                </a:cubicBezTo>
                <a:cubicBezTo>
                  <a:pt x="13" y="18"/>
                  <a:pt x="13" y="18"/>
                  <a:pt x="14" y="18"/>
                </a:cubicBezTo>
                <a:cubicBezTo>
                  <a:pt x="15" y="17"/>
                  <a:pt x="17" y="17"/>
                  <a:pt x="18" y="17"/>
                </a:cubicBezTo>
                <a:cubicBezTo>
                  <a:pt x="14" y="15"/>
                  <a:pt x="12" y="12"/>
                  <a:pt x="12" y="9"/>
                </a:cubicBezTo>
                <a:cubicBezTo>
                  <a:pt x="11" y="6"/>
                  <a:pt x="12" y="7"/>
                  <a:pt x="14" y="8"/>
                </a:cubicBezTo>
                <a:cubicBezTo>
                  <a:pt x="23" y="12"/>
                  <a:pt x="32" y="15"/>
                  <a:pt x="38" y="21"/>
                </a:cubicBezTo>
                <a:cubicBezTo>
                  <a:pt x="40" y="13"/>
                  <a:pt x="44" y="8"/>
                  <a:pt x="47" y="4"/>
                </a:cubicBezTo>
                <a:cubicBezTo>
                  <a:pt x="50" y="2"/>
                  <a:pt x="51" y="1"/>
                  <a:pt x="50" y="4"/>
                </a:cubicBezTo>
                <a:cubicBezTo>
                  <a:pt x="50" y="3"/>
                  <a:pt x="51" y="2"/>
                  <a:pt x="52" y="2"/>
                </a:cubicBezTo>
                <a:cubicBezTo>
                  <a:pt x="56" y="0"/>
                  <a:pt x="56" y="2"/>
                  <a:pt x="53" y="4"/>
                </a:cubicBezTo>
                <a:cubicBezTo>
                  <a:pt x="61" y="1"/>
                  <a:pt x="61" y="4"/>
                  <a:pt x="52" y="6"/>
                </a:cubicBezTo>
                <a:cubicBezTo>
                  <a:pt x="59" y="6"/>
                  <a:pt x="67" y="11"/>
                  <a:pt x="69" y="20"/>
                </a:cubicBezTo>
                <a:cubicBezTo>
                  <a:pt x="69" y="22"/>
                  <a:pt x="69" y="21"/>
                  <a:pt x="70" y="22"/>
                </a:cubicBezTo>
                <a:cubicBezTo>
                  <a:pt x="73" y="22"/>
                  <a:pt x="76" y="22"/>
                  <a:pt x="78" y="21"/>
                </a:cubicBezTo>
                <a:cubicBezTo>
                  <a:pt x="78" y="23"/>
                  <a:pt x="76" y="25"/>
                  <a:pt x="72" y="25"/>
                </a:cubicBezTo>
                <a:cubicBezTo>
                  <a:pt x="70" y="26"/>
                  <a:pt x="70" y="26"/>
                  <a:pt x="71" y="26"/>
                </a:cubicBezTo>
                <a:cubicBezTo>
                  <a:pt x="74" y="26"/>
                  <a:pt x="76" y="27"/>
                  <a:pt x="79" y="26"/>
                </a:cubicBezTo>
                <a:cubicBezTo>
                  <a:pt x="77" y="29"/>
                  <a:pt x="73" y="30"/>
                  <a:pt x="69" y="30"/>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89" name="Freeform 43"/>
          <p:cNvSpPr>
            <a:spLocks noEditPoints="1"/>
          </p:cNvSpPr>
          <p:nvPr/>
        </p:nvSpPr>
        <p:spPr bwMode="auto">
          <a:xfrm>
            <a:off x="6287099" y="3370419"/>
            <a:ext cx="225570" cy="225570"/>
          </a:xfrm>
          <a:custGeom>
            <a:avLst/>
            <a:gdLst>
              <a:gd name="T0" fmla="*/ 173 w 183"/>
              <a:gd name="T1" fmla="*/ 0 h 183"/>
              <a:gd name="T2" fmla="*/ 11 w 183"/>
              <a:gd name="T3" fmla="*/ 0 h 183"/>
              <a:gd name="T4" fmla="*/ 0 w 183"/>
              <a:gd name="T5" fmla="*/ 10 h 183"/>
              <a:gd name="T6" fmla="*/ 0 w 183"/>
              <a:gd name="T7" fmla="*/ 173 h 183"/>
              <a:gd name="T8" fmla="*/ 11 w 183"/>
              <a:gd name="T9" fmla="*/ 183 h 183"/>
              <a:gd name="T10" fmla="*/ 173 w 183"/>
              <a:gd name="T11" fmla="*/ 183 h 183"/>
              <a:gd name="T12" fmla="*/ 183 w 183"/>
              <a:gd name="T13" fmla="*/ 173 h 183"/>
              <a:gd name="T14" fmla="*/ 183 w 183"/>
              <a:gd name="T15" fmla="*/ 10 h 183"/>
              <a:gd name="T16" fmla="*/ 173 w 183"/>
              <a:gd name="T17" fmla="*/ 0 h 183"/>
              <a:gd name="T18" fmla="*/ 156 w 183"/>
              <a:gd name="T19" fmla="*/ 103 h 183"/>
              <a:gd name="T20" fmla="*/ 131 w 183"/>
              <a:gd name="T21" fmla="*/ 103 h 183"/>
              <a:gd name="T22" fmla="*/ 131 w 183"/>
              <a:gd name="T23" fmla="*/ 170 h 183"/>
              <a:gd name="T24" fmla="*/ 105 w 183"/>
              <a:gd name="T25" fmla="*/ 170 h 183"/>
              <a:gd name="T26" fmla="*/ 105 w 183"/>
              <a:gd name="T27" fmla="*/ 103 h 183"/>
              <a:gd name="T28" fmla="*/ 87 w 183"/>
              <a:gd name="T29" fmla="*/ 103 h 183"/>
              <a:gd name="T30" fmla="*/ 87 w 183"/>
              <a:gd name="T31" fmla="*/ 78 h 183"/>
              <a:gd name="T32" fmla="*/ 105 w 183"/>
              <a:gd name="T33" fmla="*/ 78 h 183"/>
              <a:gd name="T34" fmla="*/ 105 w 183"/>
              <a:gd name="T35" fmla="*/ 58 h 183"/>
              <a:gd name="T36" fmla="*/ 140 w 183"/>
              <a:gd name="T37" fmla="*/ 26 h 183"/>
              <a:gd name="T38" fmla="*/ 157 w 183"/>
              <a:gd name="T39" fmla="*/ 27 h 183"/>
              <a:gd name="T40" fmla="*/ 156 w 183"/>
              <a:gd name="T41" fmla="*/ 50 h 183"/>
              <a:gd name="T42" fmla="*/ 141 w 183"/>
              <a:gd name="T43" fmla="*/ 50 h 183"/>
              <a:gd name="T44" fmla="*/ 131 w 183"/>
              <a:gd name="T45" fmla="*/ 61 h 183"/>
              <a:gd name="T46" fmla="*/ 131 w 183"/>
              <a:gd name="T47" fmla="*/ 78 h 183"/>
              <a:gd name="T48" fmla="*/ 157 w 183"/>
              <a:gd name="T49" fmla="*/ 78 h 183"/>
              <a:gd name="T50" fmla="*/ 156 w 183"/>
              <a:gd name="T51"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183">
                <a:moveTo>
                  <a:pt x="173" y="0"/>
                </a:moveTo>
                <a:cubicBezTo>
                  <a:pt x="11" y="0"/>
                  <a:pt x="11" y="0"/>
                  <a:pt x="11" y="0"/>
                </a:cubicBezTo>
                <a:cubicBezTo>
                  <a:pt x="5" y="0"/>
                  <a:pt x="0" y="4"/>
                  <a:pt x="0" y="10"/>
                </a:cubicBezTo>
                <a:cubicBezTo>
                  <a:pt x="0" y="173"/>
                  <a:pt x="0" y="173"/>
                  <a:pt x="0" y="173"/>
                </a:cubicBezTo>
                <a:cubicBezTo>
                  <a:pt x="0" y="178"/>
                  <a:pt x="5" y="183"/>
                  <a:pt x="11" y="183"/>
                </a:cubicBezTo>
                <a:cubicBezTo>
                  <a:pt x="173" y="183"/>
                  <a:pt x="173" y="183"/>
                  <a:pt x="173" y="183"/>
                </a:cubicBezTo>
                <a:cubicBezTo>
                  <a:pt x="179" y="183"/>
                  <a:pt x="183" y="178"/>
                  <a:pt x="183" y="173"/>
                </a:cubicBezTo>
                <a:cubicBezTo>
                  <a:pt x="183" y="10"/>
                  <a:pt x="183" y="10"/>
                  <a:pt x="183" y="10"/>
                </a:cubicBezTo>
                <a:cubicBezTo>
                  <a:pt x="183" y="4"/>
                  <a:pt x="179" y="0"/>
                  <a:pt x="173" y="0"/>
                </a:cubicBezTo>
                <a:close/>
                <a:moveTo>
                  <a:pt x="156" y="103"/>
                </a:moveTo>
                <a:cubicBezTo>
                  <a:pt x="131" y="103"/>
                  <a:pt x="131" y="103"/>
                  <a:pt x="131" y="103"/>
                </a:cubicBezTo>
                <a:cubicBezTo>
                  <a:pt x="131" y="170"/>
                  <a:pt x="131" y="170"/>
                  <a:pt x="131" y="170"/>
                </a:cubicBezTo>
                <a:cubicBezTo>
                  <a:pt x="105" y="170"/>
                  <a:pt x="105" y="170"/>
                  <a:pt x="105" y="170"/>
                </a:cubicBezTo>
                <a:cubicBezTo>
                  <a:pt x="105" y="103"/>
                  <a:pt x="105" y="103"/>
                  <a:pt x="105" y="103"/>
                </a:cubicBezTo>
                <a:cubicBezTo>
                  <a:pt x="87" y="103"/>
                  <a:pt x="87" y="103"/>
                  <a:pt x="87" y="103"/>
                </a:cubicBezTo>
                <a:cubicBezTo>
                  <a:pt x="87" y="78"/>
                  <a:pt x="87" y="78"/>
                  <a:pt x="87" y="78"/>
                </a:cubicBezTo>
                <a:cubicBezTo>
                  <a:pt x="105" y="78"/>
                  <a:pt x="105" y="78"/>
                  <a:pt x="105" y="78"/>
                </a:cubicBezTo>
                <a:cubicBezTo>
                  <a:pt x="105" y="58"/>
                  <a:pt x="105" y="58"/>
                  <a:pt x="105" y="58"/>
                </a:cubicBezTo>
                <a:cubicBezTo>
                  <a:pt x="105" y="41"/>
                  <a:pt x="115" y="26"/>
                  <a:pt x="140" y="26"/>
                </a:cubicBezTo>
                <a:cubicBezTo>
                  <a:pt x="149" y="26"/>
                  <a:pt x="157" y="27"/>
                  <a:pt x="157" y="27"/>
                </a:cubicBezTo>
                <a:cubicBezTo>
                  <a:pt x="156" y="50"/>
                  <a:pt x="156" y="50"/>
                  <a:pt x="156" y="50"/>
                </a:cubicBezTo>
                <a:cubicBezTo>
                  <a:pt x="156" y="50"/>
                  <a:pt x="149" y="50"/>
                  <a:pt x="141" y="50"/>
                </a:cubicBezTo>
                <a:cubicBezTo>
                  <a:pt x="132" y="50"/>
                  <a:pt x="131" y="54"/>
                  <a:pt x="131" y="61"/>
                </a:cubicBezTo>
                <a:cubicBezTo>
                  <a:pt x="131" y="78"/>
                  <a:pt x="131" y="78"/>
                  <a:pt x="131" y="78"/>
                </a:cubicBezTo>
                <a:cubicBezTo>
                  <a:pt x="157" y="78"/>
                  <a:pt x="157" y="78"/>
                  <a:pt x="157" y="78"/>
                </a:cubicBezTo>
                <a:lnTo>
                  <a:pt x="156" y="103"/>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defTabSz="457063"/>
            <a:endParaRPr lang="en-US" sz="1350">
              <a:solidFill>
                <a:srgbClr val="FFFFFF"/>
              </a:solidFill>
            </a:endParaRPr>
          </a:p>
        </p:txBody>
      </p:sp>
      <p:grpSp>
        <p:nvGrpSpPr>
          <p:cNvPr id="94" name="Group 93"/>
          <p:cNvGrpSpPr/>
          <p:nvPr/>
        </p:nvGrpSpPr>
        <p:grpSpPr>
          <a:xfrm>
            <a:off x="1614108" y="1683882"/>
            <a:ext cx="405017" cy="405017"/>
            <a:chOff x="1103586" y="1051034"/>
            <a:chExt cx="651642" cy="651642"/>
          </a:xfrm>
        </p:grpSpPr>
        <p:sp>
          <p:nvSpPr>
            <p:cNvPr id="90" name="Oval 89"/>
            <p:cNvSpPr/>
            <p:nvPr/>
          </p:nvSpPr>
          <p:spPr>
            <a:xfrm>
              <a:off x="1103586" y="1051034"/>
              <a:ext cx="651642" cy="651642"/>
            </a:xfrm>
            <a:prstGeom prst="ellipse">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grpSp>
          <p:nvGrpSpPr>
            <p:cNvPr id="11" name="Group 4"/>
            <p:cNvGrpSpPr>
              <a:grpSpLocks noChangeAspect="1"/>
            </p:cNvGrpSpPr>
            <p:nvPr/>
          </p:nvGrpSpPr>
          <p:grpSpPr bwMode="auto">
            <a:xfrm>
              <a:off x="1280725" y="1184768"/>
              <a:ext cx="319375" cy="353519"/>
              <a:chOff x="2306" y="460"/>
              <a:chExt cx="3068" cy="3396"/>
            </a:xfrm>
            <a:solidFill>
              <a:schemeClr val="bg1"/>
            </a:solidFill>
          </p:grpSpPr>
          <p:sp>
            <p:nvSpPr>
              <p:cNvPr id="12" name="Freeform 5"/>
              <p:cNvSpPr>
                <a:spLocks/>
              </p:cNvSpPr>
              <p:nvPr/>
            </p:nvSpPr>
            <p:spPr bwMode="auto">
              <a:xfrm>
                <a:off x="3677" y="1210"/>
                <a:ext cx="191" cy="1301"/>
              </a:xfrm>
              <a:custGeom>
                <a:avLst/>
                <a:gdLst>
                  <a:gd name="T0" fmla="*/ 100 w 100"/>
                  <a:gd name="T1" fmla="*/ 621 h 684"/>
                  <a:gd name="T2" fmla="*/ 100 w 100"/>
                  <a:gd name="T3" fmla="*/ 63 h 684"/>
                  <a:gd name="T4" fmla="*/ 0 w 100"/>
                  <a:gd name="T5" fmla="*/ 63 h 684"/>
                  <a:gd name="T6" fmla="*/ 0 w 100"/>
                  <a:gd name="T7" fmla="*/ 621 h 684"/>
                  <a:gd name="T8" fmla="*/ 100 w 100"/>
                  <a:gd name="T9" fmla="*/ 621 h 684"/>
                </a:gdLst>
                <a:ahLst/>
                <a:cxnLst>
                  <a:cxn ang="0">
                    <a:pos x="T0" y="T1"/>
                  </a:cxn>
                  <a:cxn ang="0">
                    <a:pos x="T2" y="T3"/>
                  </a:cxn>
                  <a:cxn ang="0">
                    <a:pos x="T4" y="T5"/>
                  </a:cxn>
                  <a:cxn ang="0">
                    <a:pos x="T6" y="T7"/>
                  </a:cxn>
                  <a:cxn ang="0">
                    <a:pos x="T8" y="T9"/>
                  </a:cxn>
                </a:cxnLst>
                <a:rect l="0" t="0" r="r" b="b"/>
                <a:pathLst>
                  <a:path w="100" h="684">
                    <a:moveTo>
                      <a:pt x="100" y="621"/>
                    </a:moveTo>
                    <a:cubicBezTo>
                      <a:pt x="100" y="438"/>
                      <a:pt x="100" y="250"/>
                      <a:pt x="100" y="63"/>
                    </a:cubicBezTo>
                    <a:cubicBezTo>
                      <a:pt x="100" y="0"/>
                      <a:pt x="0" y="0"/>
                      <a:pt x="0" y="63"/>
                    </a:cubicBezTo>
                    <a:cubicBezTo>
                      <a:pt x="0" y="250"/>
                      <a:pt x="0" y="438"/>
                      <a:pt x="0" y="621"/>
                    </a:cubicBezTo>
                    <a:cubicBezTo>
                      <a:pt x="0" y="684"/>
                      <a:pt x="100" y="684"/>
                      <a:pt x="100" y="6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13" name="Freeform 6"/>
              <p:cNvSpPr>
                <a:spLocks noEditPoints="1"/>
              </p:cNvSpPr>
              <p:nvPr/>
            </p:nvSpPr>
            <p:spPr bwMode="auto">
              <a:xfrm>
                <a:off x="2306" y="460"/>
                <a:ext cx="3068" cy="3396"/>
              </a:xfrm>
              <a:custGeom>
                <a:avLst/>
                <a:gdLst>
                  <a:gd name="T0" fmla="*/ 1609 w 1609"/>
                  <a:gd name="T1" fmla="*/ 437 h 1785"/>
                  <a:gd name="T2" fmla="*/ 1528 w 1609"/>
                  <a:gd name="T3" fmla="*/ 334 h 1785"/>
                  <a:gd name="T4" fmla="*/ 1425 w 1609"/>
                  <a:gd name="T5" fmla="*/ 254 h 1785"/>
                  <a:gd name="T6" fmla="*/ 1251 w 1609"/>
                  <a:gd name="T7" fmla="*/ 428 h 1785"/>
                  <a:gd name="T8" fmla="*/ 898 w 1609"/>
                  <a:gd name="T9" fmla="*/ 263 h 1785"/>
                  <a:gd name="T10" fmla="*/ 898 w 1609"/>
                  <a:gd name="T11" fmla="*/ 17 h 1785"/>
                  <a:gd name="T12" fmla="*/ 768 w 1609"/>
                  <a:gd name="T13" fmla="*/ 0 h 1785"/>
                  <a:gd name="T14" fmla="*/ 639 w 1609"/>
                  <a:gd name="T15" fmla="*/ 17 h 1785"/>
                  <a:gd name="T16" fmla="*/ 639 w 1609"/>
                  <a:gd name="T17" fmla="*/ 263 h 1785"/>
                  <a:gd name="T18" fmla="*/ 0 w 1609"/>
                  <a:gd name="T19" fmla="*/ 1017 h 1785"/>
                  <a:gd name="T20" fmla="*/ 768 w 1609"/>
                  <a:gd name="T21" fmla="*/ 1785 h 1785"/>
                  <a:gd name="T22" fmla="*/ 1533 w 1609"/>
                  <a:gd name="T23" fmla="*/ 1017 h 1785"/>
                  <a:gd name="T24" fmla="*/ 1421 w 1609"/>
                  <a:gd name="T25" fmla="*/ 620 h 1785"/>
                  <a:gd name="T26" fmla="*/ 1609 w 1609"/>
                  <a:gd name="T27" fmla="*/ 437 h 1785"/>
                  <a:gd name="T28" fmla="*/ 1609 w 1609"/>
                  <a:gd name="T29" fmla="*/ 437 h 1785"/>
                  <a:gd name="T30" fmla="*/ 768 w 1609"/>
                  <a:gd name="T31" fmla="*/ 1691 h 1785"/>
                  <a:gd name="T32" fmla="*/ 98 w 1609"/>
                  <a:gd name="T33" fmla="*/ 1017 h 1785"/>
                  <a:gd name="T34" fmla="*/ 768 w 1609"/>
                  <a:gd name="T35" fmla="*/ 348 h 1785"/>
                  <a:gd name="T36" fmla="*/ 1439 w 1609"/>
                  <a:gd name="T37" fmla="*/ 1017 h 1785"/>
                  <a:gd name="T38" fmla="*/ 768 w 1609"/>
                  <a:gd name="T39" fmla="*/ 1691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9" h="1785">
                    <a:moveTo>
                      <a:pt x="1609" y="437"/>
                    </a:moveTo>
                    <a:cubicBezTo>
                      <a:pt x="1609" y="437"/>
                      <a:pt x="1550" y="357"/>
                      <a:pt x="1528" y="334"/>
                    </a:cubicBezTo>
                    <a:cubicBezTo>
                      <a:pt x="1501" y="312"/>
                      <a:pt x="1425" y="254"/>
                      <a:pt x="1425" y="254"/>
                    </a:cubicBezTo>
                    <a:cubicBezTo>
                      <a:pt x="1251" y="428"/>
                      <a:pt x="1251" y="428"/>
                      <a:pt x="1251" y="428"/>
                    </a:cubicBezTo>
                    <a:cubicBezTo>
                      <a:pt x="1153" y="343"/>
                      <a:pt x="1032" y="290"/>
                      <a:pt x="898" y="263"/>
                    </a:cubicBezTo>
                    <a:cubicBezTo>
                      <a:pt x="898" y="17"/>
                      <a:pt x="898" y="17"/>
                      <a:pt x="898" y="17"/>
                    </a:cubicBezTo>
                    <a:cubicBezTo>
                      <a:pt x="898" y="17"/>
                      <a:pt x="800" y="0"/>
                      <a:pt x="768" y="0"/>
                    </a:cubicBezTo>
                    <a:cubicBezTo>
                      <a:pt x="733" y="0"/>
                      <a:pt x="639" y="17"/>
                      <a:pt x="639" y="17"/>
                    </a:cubicBezTo>
                    <a:cubicBezTo>
                      <a:pt x="639" y="263"/>
                      <a:pt x="639" y="263"/>
                      <a:pt x="639" y="263"/>
                    </a:cubicBezTo>
                    <a:cubicBezTo>
                      <a:pt x="277" y="325"/>
                      <a:pt x="0" y="642"/>
                      <a:pt x="0" y="1017"/>
                    </a:cubicBezTo>
                    <a:cubicBezTo>
                      <a:pt x="0" y="1441"/>
                      <a:pt x="344" y="1785"/>
                      <a:pt x="768" y="1785"/>
                    </a:cubicBezTo>
                    <a:cubicBezTo>
                      <a:pt x="1193" y="1785"/>
                      <a:pt x="1533" y="1441"/>
                      <a:pt x="1533" y="1017"/>
                    </a:cubicBezTo>
                    <a:cubicBezTo>
                      <a:pt x="1533" y="874"/>
                      <a:pt x="1492" y="736"/>
                      <a:pt x="1421" y="620"/>
                    </a:cubicBezTo>
                    <a:cubicBezTo>
                      <a:pt x="1609" y="437"/>
                      <a:pt x="1609" y="437"/>
                      <a:pt x="1609" y="437"/>
                    </a:cubicBezTo>
                    <a:cubicBezTo>
                      <a:pt x="1609" y="437"/>
                      <a:pt x="1609" y="437"/>
                      <a:pt x="1609" y="437"/>
                    </a:cubicBezTo>
                    <a:close/>
                    <a:moveTo>
                      <a:pt x="768" y="1691"/>
                    </a:moveTo>
                    <a:cubicBezTo>
                      <a:pt x="398" y="1691"/>
                      <a:pt x="98" y="1388"/>
                      <a:pt x="98" y="1017"/>
                    </a:cubicBezTo>
                    <a:cubicBezTo>
                      <a:pt x="98" y="651"/>
                      <a:pt x="398" y="348"/>
                      <a:pt x="768" y="348"/>
                    </a:cubicBezTo>
                    <a:cubicBezTo>
                      <a:pt x="1139" y="348"/>
                      <a:pt x="1439" y="651"/>
                      <a:pt x="1439" y="1017"/>
                    </a:cubicBezTo>
                    <a:cubicBezTo>
                      <a:pt x="1439" y="1388"/>
                      <a:pt x="1139" y="1691"/>
                      <a:pt x="768" y="16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grpSp>
        <p:nvGrpSpPr>
          <p:cNvPr id="95" name="Group 94"/>
          <p:cNvGrpSpPr/>
          <p:nvPr/>
        </p:nvGrpSpPr>
        <p:grpSpPr>
          <a:xfrm>
            <a:off x="1549572" y="3709020"/>
            <a:ext cx="405017" cy="405017"/>
            <a:chOff x="1103586" y="3352801"/>
            <a:chExt cx="651642" cy="651642"/>
          </a:xfrm>
        </p:grpSpPr>
        <p:sp>
          <p:nvSpPr>
            <p:cNvPr id="91" name="Oval 90"/>
            <p:cNvSpPr/>
            <p:nvPr/>
          </p:nvSpPr>
          <p:spPr>
            <a:xfrm>
              <a:off x="1103586" y="3352801"/>
              <a:ext cx="651642" cy="651642"/>
            </a:xfrm>
            <a:prstGeom prst="ellipse">
              <a:avLst/>
            </a:prstGeom>
            <a:solidFill>
              <a:schemeClr val="accent4">
                <a:lumMod val="7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20" name="Freeform 21"/>
            <p:cNvSpPr>
              <a:spLocks noEditPoints="1"/>
            </p:cNvSpPr>
            <p:nvPr/>
          </p:nvSpPr>
          <p:spPr bwMode="auto">
            <a:xfrm>
              <a:off x="1222499" y="3550017"/>
              <a:ext cx="413816" cy="257211"/>
            </a:xfrm>
            <a:custGeom>
              <a:avLst/>
              <a:gdLst>
                <a:gd name="T0" fmla="*/ 0 w 4434"/>
                <a:gd name="T1" fmla="*/ 1698 h 2756"/>
                <a:gd name="T2" fmla="*/ 696 w 4434"/>
                <a:gd name="T3" fmla="*/ 1698 h 2756"/>
                <a:gd name="T4" fmla="*/ 696 w 4434"/>
                <a:gd name="T5" fmla="*/ 2756 h 2756"/>
                <a:gd name="T6" fmla="*/ 0 w 4434"/>
                <a:gd name="T7" fmla="*/ 2756 h 2756"/>
                <a:gd name="T8" fmla="*/ 0 w 4434"/>
                <a:gd name="T9" fmla="*/ 1698 h 2756"/>
                <a:gd name="T10" fmla="*/ 0 w 4434"/>
                <a:gd name="T11" fmla="*/ 1698 h 2756"/>
                <a:gd name="T12" fmla="*/ 0 w 4434"/>
                <a:gd name="T13" fmla="*/ 1698 h 2756"/>
                <a:gd name="T14" fmla="*/ 959 w 4434"/>
                <a:gd name="T15" fmla="*/ 2756 h 2756"/>
                <a:gd name="T16" fmla="*/ 1655 w 4434"/>
                <a:gd name="T17" fmla="*/ 2756 h 2756"/>
                <a:gd name="T18" fmla="*/ 1655 w 4434"/>
                <a:gd name="T19" fmla="*/ 390 h 2756"/>
                <a:gd name="T20" fmla="*/ 959 w 4434"/>
                <a:gd name="T21" fmla="*/ 390 h 2756"/>
                <a:gd name="T22" fmla="*/ 959 w 4434"/>
                <a:gd name="T23" fmla="*/ 2756 h 2756"/>
                <a:gd name="T24" fmla="*/ 959 w 4434"/>
                <a:gd name="T25" fmla="*/ 2756 h 2756"/>
                <a:gd name="T26" fmla="*/ 959 w 4434"/>
                <a:gd name="T27" fmla="*/ 2756 h 2756"/>
                <a:gd name="T28" fmla="*/ 1876 w 4434"/>
                <a:gd name="T29" fmla="*/ 2756 h 2756"/>
                <a:gd name="T30" fmla="*/ 2572 w 4434"/>
                <a:gd name="T31" fmla="*/ 2756 h 2756"/>
                <a:gd name="T32" fmla="*/ 2572 w 4434"/>
                <a:gd name="T33" fmla="*/ 822 h 2756"/>
                <a:gd name="T34" fmla="*/ 1876 w 4434"/>
                <a:gd name="T35" fmla="*/ 822 h 2756"/>
                <a:gd name="T36" fmla="*/ 1876 w 4434"/>
                <a:gd name="T37" fmla="*/ 2756 h 2756"/>
                <a:gd name="T38" fmla="*/ 1876 w 4434"/>
                <a:gd name="T39" fmla="*/ 2756 h 2756"/>
                <a:gd name="T40" fmla="*/ 1876 w 4434"/>
                <a:gd name="T41" fmla="*/ 2756 h 2756"/>
                <a:gd name="T42" fmla="*/ 2795 w 4434"/>
                <a:gd name="T43" fmla="*/ 2756 h 2756"/>
                <a:gd name="T44" fmla="*/ 3489 w 4434"/>
                <a:gd name="T45" fmla="*/ 2756 h 2756"/>
                <a:gd name="T46" fmla="*/ 3489 w 4434"/>
                <a:gd name="T47" fmla="*/ 2101 h 2756"/>
                <a:gd name="T48" fmla="*/ 2795 w 4434"/>
                <a:gd name="T49" fmla="*/ 2101 h 2756"/>
                <a:gd name="T50" fmla="*/ 2795 w 4434"/>
                <a:gd name="T51" fmla="*/ 2756 h 2756"/>
                <a:gd name="T52" fmla="*/ 2795 w 4434"/>
                <a:gd name="T53" fmla="*/ 2756 h 2756"/>
                <a:gd name="T54" fmla="*/ 2795 w 4434"/>
                <a:gd name="T55" fmla="*/ 2756 h 2756"/>
                <a:gd name="T56" fmla="*/ 3754 w 4434"/>
                <a:gd name="T57" fmla="*/ 2756 h 2756"/>
                <a:gd name="T58" fmla="*/ 4434 w 4434"/>
                <a:gd name="T59" fmla="*/ 2756 h 2756"/>
                <a:gd name="T60" fmla="*/ 4434 w 4434"/>
                <a:gd name="T61" fmla="*/ 0 h 2756"/>
                <a:gd name="T62" fmla="*/ 3754 w 4434"/>
                <a:gd name="T63" fmla="*/ 0 h 2756"/>
                <a:gd name="T64" fmla="*/ 3754 w 4434"/>
                <a:gd name="T65" fmla="*/ 2756 h 2756"/>
                <a:gd name="T66" fmla="*/ 3754 w 4434"/>
                <a:gd name="T67" fmla="*/ 2756 h 2756"/>
                <a:gd name="T68" fmla="*/ 3754 w 4434"/>
                <a:gd name="T69" fmla="*/ 2756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34" h="2756">
                  <a:moveTo>
                    <a:pt x="0" y="1698"/>
                  </a:moveTo>
                  <a:lnTo>
                    <a:pt x="696" y="1698"/>
                  </a:lnTo>
                  <a:lnTo>
                    <a:pt x="696" y="2756"/>
                  </a:lnTo>
                  <a:lnTo>
                    <a:pt x="0" y="2756"/>
                  </a:lnTo>
                  <a:lnTo>
                    <a:pt x="0" y="1698"/>
                  </a:lnTo>
                  <a:lnTo>
                    <a:pt x="0" y="1698"/>
                  </a:lnTo>
                  <a:lnTo>
                    <a:pt x="0" y="1698"/>
                  </a:lnTo>
                  <a:close/>
                  <a:moveTo>
                    <a:pt x="959" y="2756"/>
                  </a:moveTo>
                  <a:lnTo>
                    <a:pt x="1655" y="2756"/>
                  </a:lnTo>
                  <a:lnTo>
                    <a:pt x="1655" y="390"/>
                  </a:lnTo>
                  <a:lnTo>
                    <a:pt x="959" y="390"/>
                  </a:lnTo>
                  <a:lnTo>
                    <a:pt x="959" y="2756"/>
                  </a:lnTo>
                  <a:lnTo>
                    <a:pt x="959" y="2756"/>
                  </a:lnTo>
                  <a:lnTo>
                    <a:pt x="959" y="2756"/>
                  </a:lnTo>
                  <a:close/>
                  <a:moveTo>
                    <a:pt x="1876" y="2756"/>
                  </a:moveTo>
                  <a:lnTo>
                    <a:pt x="2572" y="2756"/>
                  </a:lnTo>
                  <a:lnTo>
                    <a:pt x="2572" y="822"/>
                  </a:lnTo>
                  <a:lnTo>
                    <a:pt x="1876" y="822"/>
                  </a:lnTo>
                  <a:lnTo>
                    <a:pt x="1876" y="2756"/>
                  </a:lnTo>
                  <a:lnTo>
                    <a:pt x="1876" y="2756"/>
                  </a:lnTo>
                  <a:lnTo>
                    <a:pt x="1876" y="2756"/>
                  </a:lnTo>
                  <a:close/>
                  <a:moveTo>
                    <a:pt x="2795" y="2756"/>
                  </a:moveTo>
                  <a:lnTo>
                    <a:pt x="3489" y="2756"/>
                  </a:lnTo>
                  <a:lnTo>
                    <a:pt x="3489" y="2101"/>
                  </a:lnTo>
                  <a:lnTo>
                    <a:pt x="2795" y="2101"/>
                  </a:lnTo>
                  <a:lnTo>
                    <a:pt x="2795" y="2756"/>
                  </a:lnTo>
                  <a:lnTo>
                    <a:pt x="2795" y="2756"/>
                  </a:lnTo>
                  <a:lnTo>
                    <a:pt x="2795" y="2756"/>
                  </a:lnTo>
                  <a:close/>
                  <a:moveTo>
                    <a:pt x="3754" y="2756"/>
                  </a:moveTo>
                  <a:lnTo>
                    <a:pt x="4434" y="2756"/>
                  </a:lnTo>
                  <a:lnTo>
                    <a:pt x="4434" y="0"/>
                  </a:lnTo>
                  <a:lnTo>
                    <a:pt x="3754" y="0"/>
                  </a:lnTo>
                  <a:lnTo>
                    <a:pt x="3754" y="2756"/>
                  </a:lnTo>
                  <a:lnTo>
                    <a:pt x="3754" y="2756"/>
                  </a:lnTo>
                  <a:lnTo>
                    <a:pt x="3754" y="275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nvGrpSpPr>
          <p:cNvPr id="96" name="Group 95"/>
          <p:cNvGrpSpPr/>
          <p:nvPr/>
        </p:nvGrpSpPr>
        <p:grpSpPr>
          <a:xfrm>
            <a:off x="8712944" y="1734190"/>
            <a:ext cx="405017" cy="405017"/>
            <a:chOff x="10016359" y="1072055"/>
            <a:chExt cx="651642" cy="651642"/>
          </a:xfrm>
        </p:grpSpPr>
        <p:sp>
          <p:nvSpPr>
            <p:cNvPr id="92" name="Oval 91"/>
            <p:cNvSpPr/>
            <p:nvPr/>
          </p:nvSpPr>
          <p:spPr>
            <a:xfrm>
              <a:off x="10016359" y="1072055"/>
              <a:ext cx="651642" cy="651642"/>
            </a:xfrm>
            <a:prstGeom prst="ellipse">
              <a:avLst/>
            </a:pr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14" name="Freeform 10"/>
            <p:cNvSpPr>
              <a:spLocks/>
            </p:cNvSpPr>
            <p:nvPr/>
          </p:nvSpPr>
          <p:spPr bwMode="auto">
            <a:xfrm>
              <a:off x="10272854" y="1264326"/>
              <a:ext cx="138652" cy="267101"/>
            </a:xfrm>
            <a:custGeom>
              <a:avLst/>
              <a:gdLst>
                <a:gd name="T0" fmla="*/ 702 w 796"/>
                <a:gd name="T1" fmla="*/ 1470 h 1540"/>
                <a:gd name="T2" fmla="*/ 515 w 796"/>
                <a:gd name="T3" fmla="*/ 1540 h 1540"/>
                <a:gd name="T4" fmla="*/ 281 w 796"/>
                <a:gd name="T5" fmla="*/ 1027 h 1540"/>
                <a:gd name="T6" fmla="*/ 0 w 796"/>
                <a:gd name="T7" fmla="*/ 1190 h 1540"/>
                <a:gd name="T8" fmla="*/ 0 w 796"/>
                <a:gd name="T9" fmla="*/ 0 h 1540"/>
                <a:gd name="T10" fmla="*/ 796 w 796"/>
                <a:gd name="T11" fmla="*/ 863 h 1540"/>
                <a:gd name="T12" fmla="*/ 468 w 796"/>
                <a:gd name="T13" fmla="*/ 933 h 1540"/>
                <a:gd name="T14" fmla="*/ 702 w 796"/>
                <a:gd name="T15" fmla="*/ 1470 h 1540"/>
                <a:gd name="T16" fmla="*/ 702 w 796"/>
                <a:gd name="T17" fmla="*/ 147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6" h="1540">
                  <a:moveTo>
                    <a:pt x="702" y="1470"/>
                  </a:moveTo>
                  <a:cubicBezTo>
                    <a:pt x="515" y="1540"/>
                    <a:pt x="515" y="1540"/>
                    <a:pt x="515" y="1540"/>
                  </a:cubicBezTo>
                  <a:cubicBezTo>
                    <a:pt x="281" y="1027"/>
                    <a:pt x="281" y="1027"/>
                    <a:pt x="281" y="1027"/>
                  </a:cubicBezTo>
                  <a:cubicBezTo>
                    <a:pt x="0" y="1190"/>
                    <a:pt x="0" y="1190"/>
                    <a:pt x="0" y="1190"/>
                  </a:cubicBezTo>
                  <a:cubicBezTo>
                    <a:pt x="0" y="0"/>
                    <a:pt x="0" y="0"/>
                    <a:pt x="0" y="0"/>
                  </a:cubicBezTo>
                  <a:cubicBezTo>
                    <a:pt x="796" y="863"/>
                    <a:pt x="796" y="863"/>
                    <a:pt x="796" y="863"/>
                  </a:cubicBezTo>
                  <a:cubicBezTo>
                    <a:pt x="468" y="933"/>
                    <a:pt x="468" y="933"/>
                    <a:pt x="468" y="933"/>
                  </a:cubicBezTo>
                  <a:cubicBezTo>
                    <a:pt x="702" y="1470"/>
                    <a:pt x="702" y="1470"/>
                    <a:pt x="702" y="1470"/>
                  </a:cubicBezTo>
                  <a:cubicBezTo>
                    <a:pt x="702" y="1470"/>
                    <a:pt x="702" y="1470"/>
                    <a:pt x="702" y="147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nvGrpSpPr>
          <p:cNvPr id="97" name="Group 96"/>
          <p:cNvGrpSpPr/>
          <p:nvPr/>
        </p:nvGrpSpPr>
        <p:grpSpPr>
          <a:xfrm>
            <a:off x="8712944" y="3794960"/>
            <a:ext cx="405017" cy="405017"/>
            <a:chOff x="10016359" y="3321269"/>
            <a:chExt cx="651642" cy="651642"/>
          </a:xfrm>
        </p:grpSpPr>
        <p:sp>
          <p:nvSpPr>
            <p:cNvPr id="93" name="Oval 92"/>
            <p:cNvSpPr/>
            <p:nvPr/>
          </p:nvSpPr>
          <p:spPr>
            <a:xfrm>
              <a:off x="10016359" y="3321269"/>
              <a:ext cx="651642" cy="651642"/>
            </a:xfrm>
            <a:prstGeom prst="ellipse">
              <a:avLst/>
            </a:prstGeom>
            <a:solidFill>
              <a:schemeClr val="accent2"/>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grpSp>
          <p:nvGrpSpPr>
            <p:cNvPr id="15" name="Group 13"/>
            <p:cNvGrpSpPr>
              <a:grpSpLocks noChangeAspect="1"/>
            </p:cNvGrpSpPr>
            <p:nvPr/>
          </p:nvGrpSpPr>
          <p:grpSpPr bwMode="auto">
            <a:xfrm>
              <a:off x="10148269" y="3442211"/>
              <a:ext cx="387823" cy="409758"/>
              <a:chOff x="1683" y="-118"/>
              <a:chExt cx="4314" cy="4558"/>
            </a:xfrm>
            <a:solidFill>
              <a:schemeClr val="bg1"/>
            </a:solidFill>
          </p:grpSpPr>
          <p:sp>
            <p:nvSpPr>
              <p:cNvPr id="16" name="Freeform 14"/>
              <p:cNvSpPr>
                <a:spLocks/>
              </p:cNvSpPr>
              <p:nvPr/>
            </p:nvSpPr>
            <p:spPr bwMode="auto">
              <a:xfrm>
                <a:off x="2356" y="732"/>
                <a:ext cx="1491" cy="1094"/>
              </a:xfrm>
              <a:custGeom>
                <a:avLst/>
                <a:gdLst>
                  <a:gd name="T0" fmla="*/ 288 w 782"/>
                  <a:gd name="T1" fmla="*/ 575 h 575"/>
                  <a:gd name="T2" fmla="*/ 514 w 782"/>
                  <a:gd name="T3" fmla="*/ 368 h 575"/>
                  <a:gd name="T4" fmla="*/ 0 w 782"/>
                  <a:gd name="T5" fmla="*/ 368 h 575"/>
                  <a:gd name="T6" fmla="*/ 0 w 782"/>
                  <a:gd name="T7" fmla="*/ 220 h 575"/>
                  <a:gd name="T8" fmla="*/ 514 w 782"/>
                  <a:gd name="T9" fmla="*/ 220 h 575"/>
                  <a:gd name="T10" fmla="*/ 288 w 782"/>
                  <a:gd name="T11" fmla="*/ 0 h 575"/>
                  <a:gd name="T12" fmla="*/ 474 w 782"/>
                  <a:gd name="T13" fmla="*/ 0 h 575"/>
                  <a:gd name="T14" fmla="*/ 782 w 782"/>
                  <a:gd name="T15" fmla="*/ 287 h 575"/>
                  <a:gd name="T16" fmla="*/ 474 w 782"/>
                  <a:gd name="T17" fmla="*/ 575 h 575"/>
                  <a:gd name="T18" fmla="*/ 288 w 782"/>
                  <a:gd name="T19"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2" h="575">
                    <a:moveTo>
                      <a:pt x="288" y="575"/>
                    </a:moveTo>
                    <a:cubicBezTo>
                      <a:pt x="288" y="575"/>
                      <a:pt x="288" y="575"/>
                      <a:pt x="514" y="368"/>
                    </a:cubicBezTo>
                    <a:cubicBezTo>
                      <a:pt x="0" y="368"/>
                      <a:pt x="0" y="368"/>
                      <a:pt x="0" y="368"/>
                    </a:cubicBezTo>
                    <a:cubicBezTo>
                      <a:pt x="0" y="368"/>
                      <a:pt x="0" y="368"/>
                      <a:pt x="0" y="220"/>
                    </a:cubicBezTo>
                    <a:cubicBezTo>
                      <a:pt x="0" y="220"/>
                      <a:pt x="0" y="220"/>
                      <a:pt x="514" y="220"/>
                    </a:cubicBezTo>
                    <a:cubicBezTo>
                      <a:pt x="514" y="220"/>
                      <a:pt x="514" y="220"/>
                      <a:pt x="288" y="0"/>
                    </a:cubicBezTo>
                    <a:cubicBezTo>
                      <a:pt x="288" y="0"/>
                      <a:pt x="288" y="0"/>
                      <a:pt x="474" y="0"/>
                    </a:cubicBezTo>
                    <a:cubicBezTo>
                      <a:pt x="474" y="0"/>
                      <a:pt x="474" y="0"/>
                      <a:pt x="782" y="287"/>
                    </a:cubicBezTo>
                    <a:cubicBezTo>
                      <a:pt x="782" y="287"/>
                      <a:pt x="782" y="287"/>
                      <a:pt x="474" y="575"/>
                    </a:cubicBezTo>
                    <a:cubicBezTo>
                      <a:pt x="474" y="575"/>
                      <a:pt x="474" y="575"/>
                      <a:pt x="288" y="5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17" name="Freeform 15"/>
              <p:cNvSpPr>
                <a:spLocks/>
              </p:cNvSpPr>
              <p:nvPr/>
            </p:nvSpPr>
            <p:spPr bwMode="auto">
              <a:xfrm>
                <a:off x="3744" y="2401"/>
                <a:ext cx="1546" cy="1135"/>
              </a:xfrm>
              <a:custGeom>
                <a:avLst/>
                <a:gdLst>
                  <a:gd name="T0" fmla="*/ 516 w 811"/>
                  <a:gd name="T1" fmla="*/ 597 h 597"/>
                  <a:gd name="T2" fmla="*/ 319 w 811"/>
                  <a:gd name="T3" fmla="*/ 597 h 597"/>
                  <a:gd name="T4" fmla="*/ 0 w 811"/>
                  <a:gd name="T5" fmla="*/ 298 h 597"/>
                  <a:gd name="T6" fmla="*/ 319 w 811"/>
                  <a:gd name="T7" fmla="*/ 0 h 597"/>
                  <a:gd name="T8" fmla="*/ 516 w 811"/>
                  <a:gd name="T9" fmla="*/ 0 h 597"/>
                  <a:gd name="T10" fmla="*/ 278 w 811"/>
                  <a:gd name="T11" fmla="*/ 227 h 597"/>
                  <a:gd name="T12" fmla="*/ 811 w 811"/>
                  <a:gd name="T13" fmla="*/ 227 h 597"/>
                  <a:gd name="T14" fmla="*/ 811 w 811"/>
                  <a:gd name="T15" fmla="*/ 383 h 597"/>
                  <a:gd name="T16" fmla="*/ 278 w 811"/>
                  <a:gd name="T17" fmla="*/ 383 h 597"/>
                  <a:gd name="T18" fmla="*/ 516 w 811"/>
                  <a:gd name="T1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597">
                    <a:moveTo>
                      <a:pt x="516" y="597"/>
                    </a:moveTo>
                    <a:cubicBezTo>
                      <a:pt x="319" y="597"/>
                      <a:pt x="319" y="597"/>
                      <a:pt x="319" y="597"/>
                    </a:cubicBezTo>
                    <a:cubicBezTo>
                      <a:pt x="0" y="298"/>
                      <a:pt x="0" y="298"/>
                      <a:pt x="0" y="298"/>
                    </a:cubicBezTo>
                    <a:cubicBezTo>
                      <a:pt x="319" y="0"/>
                      <a:pt x="319" y="0"/>
                      <a:pt x="319" y="0"/>
                    </a:cubicBezTo>
                    <a:cubicBezTo>
                      <a:pt x="516" y="0"/>
                      <a:pt x="516" y="0"/>
                      <a:pt x="516" y="0"/>
                    </a:cubicBezTo>
                    <a:cubicBezTo>
                      <a:pt x="278" y="227"/>
                      <a:pt x="278" y="227"/>
                      <a:pt x="278" y="227"/>
                    </a:cubicBezTo>
                    <a:cubicBezTo>
                      <a:pt x="811" y="227"/>
                      <a:pt x="811" y="227"/>
                      <a:pt x="811" y="227"/>
                    </a:cubicBezTo>
                    <a:cubicBezTo>
                      <a:pt x="811" y="383"/>
                      <a:pt x="811" y="383"/>
                      <a:pt x="811" y="383"/>
                    </a:cubicBezTo>
                    <a:cubicBezTo>
                      <a:pt x="278" y="383"/>
                      <a:pt x="278" y="383"/>
                      <a:pt x="278" y="383"/>
                    </a:cubicBezTo>
                    <a:cubicBezTo>
                      <a:pt x="516" y="597"/>
                      <a:pt x="516" y="597"/>
                      <a:pt x="516" y="5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18" name="Freeform 16"/>
              <p:cNvSpPr>
                <a:spLocks/>
              </p:cNvSpPr>
              <p:nvPr/>
            </p:nvSpPr>
            <p:spPr bwMode="auto">
              <a:xfrm>
                <a:off x="3080" y="1522"/>
                <a:ext cx="2917" cy="2918"/>
              </a:xfrm>
              <a:custGeom>
                <a:avLst/>
                <a:gdLst>
                  <a:gd name="T0" fmla="*/ 770 w 1530"/>
                  <a:gd name="T1" fmla="*/ 1534 h 1534"/>
                  <a:gd name="T2" fmla="*/ 0 w 1530"/>
                  <a:gd name="T3" fmla="*/ 760 h 1534"/>
                  <a:gd name="T4" fmla="*/ 3 w 1530"/>
                  <a:gd name="T5" fmla="*/ 726 h 1534"/>
                  <a:gd name="T6" fmla="*/ 95 w 1530"/>
                  <a:gd name="T7" fmla="*/ 719 h 1534"/>
                  <a:gd name="T8" fmla="*/ 95 w 1530"/>
                  <a:gd name="T9" fmla="*/ 760 h 1534"/>
                  <a:gd name="T10" fmla="*/ 770 w 1530"/>
                  <a:gd name="T11" fmla="*/ 1443 h 1534"/>
                  <a:gd name="T12" fmla="*/ 1438 w 1530"/>
                  <a:gd name="T13" fmla="*/ 760 h 1534"/>
                  <a:gd name="T14" fmla="*/ 770 w 1530"/>
                  <a:gd name="T15" fmla="*/ 91 h 1534"/>
                  <a:gd name="T16" fmla="*/ 227 w 1530"/>
                  <a:gd name="T17" fmla="*/ 366 h 1534"/>
                  <a:gd name="T18" fmla="*/ 88 w 1530"/>
                  <a:gd name="T19" fmla="*/ 411 h 1534"/>
                  <a:gd name="T20" fmla="*/ 770 w 1530"/>
                  <a:gd name="T21" fmla="*/ 0 h 1534"/>
                  <a:gd name="T22" fmla="*/ 1530 w 1530"/>
                  <a:gd name="T23" fmla="*/ 760 h 1534"/>
                  <a:gd name="T24" fmla="*/ 770 w 1530"/>
                  <a:gd name="T25" fmla="*/ 153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0" h="1534">
                    <a:moveTo>
                      <a:pt x="770" y="1534"/>
                    </a:moveTo>
                    <a:cubicBezTo>
                      <a:pt x="339" y="1534"/>
                      <a:pt x="0" y="1195"/>
                      <a:pt x="0" y="760"/>
                    </a:cubicBezTo>
                    <a:cubicBezTo>
                      <a:pt x="0" y="750"/>
                      <a:pt x="3" y="736"/>
                      <a:pt x="3" y="726"/>
                    </a:cubicBezTo>
                    <a:cubicBezTo>
                      <a:pt x="34" y="726"/>
                      <a:pt x="64" y="723"/>
                      <a:pt x="95" y="719"/>
                    </a:cubicBezTo>
                    <a:cubicBezTo>
                      <a:pt x="95" y="733"/>
                      <a:pt x="95" y="747"/>
                      <a:pt x="95" y="760"/>
                    </a:cubicBezTo>
                    <a:cubicBezTo>
                      <a:pt x="95" y="1130"/>
                      <a:pt x="400" y="1443"/>
                      <a:pt x="770" y="1443"/>
                    </a:cubicBezTo>
                    <a:cubicBezTo>
                      <a:pt x="1139" y="1443"/>
                      <a:pt x="1438" y="1130"/>
                      <a:pt x="1438" y="760"/>
                    </a:cubicBezTo>
                    <a:cubicBezTo>
                      <a:pt x="1438" y="390"/>
                      <a:pt x="1139" y="91"/>
                      <a:pt x="770" y="91"/>
                    </a:cubicBezTo>
                    <a:cubicBezTo>
                      <a:pt x="549" y="91"/>
                      <a:pt x="349" y="200"/>
                      <a:pt x="227" y="366"/>
                    </a:cubicBezTo>
                    <a:cubicBezTo>
                      <a:pt x="183" y="387"/>
                      <a:pt x="135" y="400"/>
                      <a:pt x="88" y="411"/>
                    </a:cubicBezTo>
                    <a:cubicBezTo>
                      <a:pt x="213" y="166"/>
                      <a:pt x="468" y="0"/>
                      <a:pt x="770" y="0"/>
                    </a:cubicBezTo>
                    <a:cubicBezTo>
                      <a:pt x="1190" y="0"/>
                      <a:pt x="1530" y="339"/>
                      <a:pt x="1530" y="760"/>
                    </a:cubicBezTo>
                    <a:cubicBezTo>
                      <a:pt x="1530" y="1195"/>
                      <a:pt x="1190" y="1534"/>
                      <a:pt x="770" y="15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
            <p:nvSpPr>
              <p:cNvPr id="19" name="Freeform 17"/>
              <p:cNvSpPr>
                <a:spLocks/>
              </p:cNvSpPr>
              <p:nvPr/>
            </p:nvSpPr>
            <p:spPr bwMode="auto">
              <a:xfrm>
                <a:off x="1683" y="-118"/>
                <a:ext cx="2806" cy="2817"/>
              </a:xfrm>
              <a:custGeom>
                <a:avLst/>
                <a:gdLst>
                  <a:gd name="T0" fmla="*/ 1380 w 1472"/>
                  <a:gd name="T1" fmla="*/ 761 h 1481"/>
                  <a:gd name="T2" fmla="*/ 1384 w 1472"/>
                  <a:gd name="T3" fmla="*/ 734 h 1481"/>
                  <a:gd name="T4" fmla="*/ 729 w 1472"/>
                  <a:gd name="T5" fmla="*/ 89 h 1481"/>
                  <a:gd name="T6" fmla="*/ 88 w 1472"/>
                  <a:gd name="T7" fmla="*/ 734 h 1481"/>
                  <a:gd name="T8" fmla="*/ 729 w 1472"/>
                  <a:gd name="T9" fmla="*/ 1390 h 1481"/>
                  <a:gd name="T10" fmla="*/ 1255 w 1472"/>
                  <a:gd name="T11" fmla="*/ 1121 h 1481"/>
                  <a:gd name="T12" fmla="*/ 1394 w 1472"/>
                  <a:gd name="T13" fmla="*/ 1074 h 1481"/>
                  <a:gd name="T14" fmla="*/ 729 w 1472"/>
                  <a:gd name="T15" fmla="*/ 1481 h 1481"/>
                  <a:gd name="T16" fmla="*/ 0 w 1472"/>
                  <a:gd name="T17" fmla="*/ 734 h 1481"/>
                  <a:gd name="T18" fmla="*/ 729 w 1472"/>
                  <a:gd name="T19" fmla="*/ 0 h 1481"/>
                  <a:gd name="T20" fmla="*/ 1472 w 1472"/>
                  <a:gd name="T21" fmla="*/ 734 h 1481"/>
                  <a:gd name="T22" fmla="*/ 1472 w 1472"/>
                  <a:gd name="T23" fmla="*/ 754 h 1481"/>
                  <a:gd name="T24" fmla="*/ 1380 w 1472"/>
                  <a:gd name="T25" fmla="*/ 76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2" h="1481">
                    <a:moveTo>
                      <a:pt x="1380" y="761"/>
                    </a:moveTo>
                    <a:cubicBezTo>
                      <a:pt x="1384" y="751"/>
                      <a:pt x="1384" y="744"/>
                      <a:pt x="1384" y="734"/>
                    </a:cubicBezTo>
                    <a:cubicBezTo>
                      <a:pt x="1384" y="377"/>
                      <a:pt x="1085" y="89"/>
                      <a:pt x="729" y="89"/>
                    </a:cubicBezTo>
                    <a:cubicBezTo>
                      <a:pt x="373" y="89"/>
                      <a:pt x="88" y="377"/>
                      <a:pt x="88" y="734"/>
                    </a:cubicBezTo>
                    <a:cubicBezTo>
                      <a:pt x="88" y="1094"/>
                      <a:pt x="373" y="1390"/>
                      <a:pt x="729" y="1390"/>
                    </a:cubicBezTo>
                    <a:cubicBezTo>
                      <a:pt x="943" y="1390"/>
                      <a:pt x="1136" y="1284"/>
                      <a:pt x="1255" y="1121"/>
                    </a:cubicBezTo>
                    <a:cubicBezTo>
                      <a:pt x="1299" y="1101"/>
                      <a:pt x="1343" y="1084"/>
                      <a:pt x="1394" y="1074"/>
                    </a:cubicBezTo>
                    <a:cubicBezTo>
                      <a:pt x="1272" y="1318"/>
                      <a:pt x="1024" y="1481"/>
                      <a:pt x="729" y="1481"/>
                    </a:cubicBezTo>
                    <a:cubicBezTo>
                      <a:pt x="326" y="1481"/>
                      <a:pt x="0" y="1152"/>
                      <a:pt x="0" y="734"/>
                    </a:cubicBezTo>
                    <a:cubicBezTo>
                      <a:pt x="0" y="326"/>
                      <a:pt x="326" y="0"/>
                      <a:pt x="729" y="0"/>
                    </a:cubicBezTo>
                    <a:cubicBezTo>
                      <a:pt x="1146" y="0"/>
                      <a:pt x="1472" y="326"/>
                      <a:pt x="1472" y="734"/>
                    </a:cubicBezTo>
                    <a:cubicBezTo>
                      <a:pt x="1472" y="741"/>
                      <a:pt x="1472" y="748"/>
                      <a:pt x="1472" y="754"/>
                    </a:cubicBezTo>
                    <a:cubicBezTo>
                      <a:pt x="1442" y="754"/>
                      <a:pt x="1411" y="758"/>
                      <a:pt x="1380" y="7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grpSp>
      </p:grpSp>
      <p:sp>
        <p:nvSpPr>
          <p:cNvPr id="98" name="Isosceles Triangle 97"/>
          <p:cNvSpPr/>
          <p:nvPr/>
        </p:nvSpPr>
        <p:spPr>
          <a:xfrm rot="10800000" flipV="1">
            <a:off x="3951863" y="3327254"/>
            <a:ext cx="317896" cy="128571"/>
          </a:xfrm>
          <a:prstGeom prst="triangle">
            <a:avLst/>
          </a:prstGeom>
          <a:solidFill>
            <a:schemeClr val="accent4">
              <a:lumMod val="7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99" name="Isosceles Triangle 98"/>
          <p:cNvSpPr/>
          <p:nvPr/>
        </p:nvSpPr>
        <p:spPr>
          <a:xfrm rot="10800000">
            <a:off x="7880874" y="3446020"/>
            <a:ext cx="317896" cy="128571"/>
          </a:xfrm>
          <a:prstGeom prst="triangle">
            <a:avLst/>
          </a:pr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100" name="Isosceles Triangle 99"/>
          <p:cNvSpPr/>
          <p:nvPr/>
        </p:nvSpPr>
        <p:spPr>
          <a:xfrm rot="5400000">
            <a:off x="5980897" y="1415891"/>
            <a:ext cx="317896" cy="128571"/>
          </a:xfrm>
          <a:prstGeom prst="triangle">
            <a:avLst/>
          </a:prstGeom>
          <a:solidFill>
            <a:schemeClr val="accent4"/>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101" name="Isosceles Triangle 100"/>
          <p:cNvSpPr/>
          <p:nvPr/>
        </p:nvSpPr>
        <p:spPr>
          <a:xfrm rot="16200000" flipH="1">
            <a:off x="5854670" y="5344782"/>
            <a:ext cx="317896" cy="128572"/>
          </a:xfrm>
          <a:prstGeom prst="triangle">
            <a:avLst/>
          </a:prstGeom>
          <a:solidFill>
            <a:schemeClr val="accent2"/>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err="1">
              <a:solidFill>
                <a:srgbClr val="FFFFFF"/>
              </a:solidFill>
            </a:endParaRPr>
          </a:p>
        </p:txBody>
      </p:sp>
      <p:sp>
        <p:nvSpPr>
          <p:cNvPr id="102" name="Rectangle 101"/>
          <p:cNvSpPr/>
          <p:nvPr/>
        </p:nvSpPr>
        <p:spPr>
          <a:xfrm rot="2700000">
            <a:off x="4106387" y="1590340"/>
            <a:ext cx="3868268" cy="3868266"/>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8580" tIns="68580" rIns="68580" bIns="68580" numCol="1" spcCol="0" rtlCol="0" fromWordArt="0" anchor="ctr" anchorCtr="0" forceAA="0" compatLnSpc="1">
            <a:prstTxWarp prst="textArchDown">
              <a:avLst/>
            </a:prstTxWarp>
            <a:noAutofit/>
          </a:bodyPr>
          <a:lstStyle/>
          <a:p>
            <a:pPr algn="ctr" defTabSz="457063"/>
            <a:r>
              <a:rPr lang="en-US" sz="1050" b="1" spc="38" dirty="0">
                <a:solidFill>
                  <a:srgbClr val="FFFFFF"/>
                </a:solidFill>
              </a:rPr>
              <a:t>NEW REVENUE STREAMS</a:t>
            </a:r>
          </a:p>
        </p:txBody>
      </p:sp>
      <p:sp>
        <p:nvSpPr>
          <p:cNvPr id="106" name="Round Same Side Corner Rectangle 105"/>
          <p:cNvSpPr/>
          <p:nvPr/>
        </p:nvSpPr>
        <p:spPr>
          <a:xfrm rot="16200000">
            <a:off x="9714883" y="-1695849"/>
            <a:ext cx="664181" cy="4189071"/>
          </a:xfrm>
          <a:prstGeom prst="round2SameRect">
            <a:avLst/>
          </a:prstGeom>
          <a:solidFill>
            <a:schemeClr val="accent2">
              <a:lumMod val="75000"/>
            </a:schemeClr>
          </a:solidFill>
          <a:ln w="1270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063"/>
            <a:endParaRPr lang="en-US" sz="1350" dirty="0">
              <a:solidFill>
                <a:srgbClr val="FFFFFF"/>
              </a:solidFill>
            </a:endParaRPr>
          </a:p>
        </p:txBody>
      </p:sp>
      <p:sp>
        <p:nvSpPr>
          <p:cNvPr id="107" name="Title 3"/>
          <p:cNvSpPr txBox="1">
            <a:spLocks/>
          </p:cNvSpPr>
          <p:nvPr/>
        </p:nvSpPr>
        <p:spPr>
          <a:xfrm>
            <a:off x="7867925" y="146230"/>
            <a:ext cx="3635591" cy="563331"/>
          </a:xfrm>
          <a:prstGeom prst="rect">
            <a:avLst/>
          </a:prstGeom>
        </p:spPr>
        <p:txBody>
          <a:bodyPr/>
          <a:lstStyle>
            <a:lvl1pPr algn="l" defTabSz="457208" rtl="0" eaLnBrk="1" latinLnBrk="0" hangingPunct="1">
              <a:lnSpc>
                <a:spcPct val="90000"/>
              </a:lnSpc>
              <a:spcBef>
                <a:spcPct val="0"/>
              </a:spcBef>
              <a:buNone/>
              <a:defRPr lang="en-US" sz="2800" b="1" kern="1200" dirty="0">
                <a:solidFill>
                  <a:schemeClr val="tx2"/>
                </a:solidFill>
                <a:latin typeface="Arial" pitchFamily="34" charset="0"/>
                <a:ea typeface="+mn-ea"/>
                <a:cs typeface="Arial" pitchFamily="34" charset="0"/>
              </a:defRPr>
            </a:lvl1pPr>
          </a:lstStyle>
          <a:p>
            <a:pPr algn="ctr"/>
            <a:r>
              <a:rPr sz="2799">
                <a:solidFill>
                  <a:srgbClr val="FFFFFF"/>
                </a:solidFill>
              </a:rPr>
              <a:t>Amdocs Digital</a:t>
            </a:r>
          </a:p>
        </p:txBody>
      </p:sp>
      <p:sp>
        <p:nvSpPr>
          <p:cNvPr id="108" name="Freeform 10"/>
          <p:cNvSpPr>
            <a:spLocks noEditPoints="1"/>
          </p:cNvSpPr>
          <p:nvPr/>
        </p:nvSpPr>
        <p:spPr bwMode="auto">
          <a:xfrm>
            <a:off x="11490747" y="146231"/>
            <a:ext cx="557571" cy="466438"/>
          </a:xfrm>
          <a:custGeom>
            <a:avLst/>
            <a:gdLst>
              <a:gd name="T0" fmla="*/ 1444 w 1828"/>
              <a:gd name="T1" fmla="*/ 705 h 1764"/>
              <a:gd name="T2" fmla="*/ 1373 w 1828"/>
              <a:gd name="T3" fmla="*/ 269 h 1764"/>
              <a:gd name="T4" fmla="*/ 1094 w 1828"/>
              <a:gd name="T5" fmla="*/ 253 h 1764"/>
              <a:gd name="T6" fmla="*/ 857 w 1828"/>
              <a:gd name="T7" fmla="*/ 0 h 1764"/>
              <a:gd name="T8" fmla="*/ 650 w 1828"/>
              <a:gd name="T9" fmla="*/ 330 h 1764"/>
              <a:gd name="T10" fmla="*/ 328 w 1828"/>
              <a:gd name="T11" fmla="*/ 261 h 1764"/>
              <a:gd name="T12" fmla="*/ 198 w 1828"/>
              <a:gd name="T13" fmla="*/ 674 h 1764"/>
              <a:gd name="T14" fmla="*/ 0 w 1828"/>
              <a:gd name="T15" fmla="*/ 912 h 1764"/>
              <a:gd name="T16" fmla="*/ 271 w 1828"/>
              <a:gd name="T17" fmla="*/ 1119 h 1764"/>
              <a:gd name="T18" fmla="*/ 133 w 1828"/>
              <a:gd name="T19" fmla="*/ 1511 h 1764"/>
              <a:gd name="T20" fmla="*/ 617 w 1828"/>
              <a:gd name="T21" fmla="*/ 1576 h 1764"/>
              <a:gd name="T22" fmla="*/ 845 w 1828"/>
              <a:gd name="T23" fmla="*/ 1763 h 1764"/>
              <a:gd name="T24" fmla="*/ 868 w 1828"/>
              <a:gd name="T25" fmla="*/ 1764 h 1764"/>
              <a:gd name="T26" fmla="*/ 950 w 1828"/>
              <a:gd name="T27" fmla="*/ 1562 h 1764"/>
              <a:gd name="T28" fmla="*/ 1337 w 1828"/>
              <a:gd name="T29" fmla="*/ 1500 h 1764"/>
              <a:gd name="T30" fmla="*/ 1504 w 1828"/>
              <a:gd name="T31" fmla="*/ 1397 h 1764"/>
              <a:gd name="T32" fmla="*/ 1653 w 1828"/>
              <a:gd name="T33" fmla="*/ 1020 h 1764"/>
              <a:gd name="T34" fmla="*/ 1557 w 1828"/>
              <a:gd name="T35" fmla="*/ 1097 h 1764"/>
              <a:gd name="T36" fmla="*/ 1112 w 1828"/>
              <a:gd name="T37" fmla="*/ 1025 h 1764"/>
              <a:gd name="T38" fmla="*/ 1474 w 1828"/>
              <a:gd name="T39" fmla="*/ 1389 h 1764"/>
              <a:gd name="T40" fmla="*/ 1045 w 1828"/>
              <a:gd name="T41" fmla="*/ 1117 h 1764"/>
              <a:gd name="T42" fmla="*/ 1150 w 1828"/>
              <a:gd name="T43" fmla="*/ 1410 h 1764"/>
              <a:gd name="T44" fmla="*/ 958 w 1828"/>
              <a:gd name="T45" fmla="*/ 1171 h 1764"/>
              <a:gd name="T46" fmla="*/ 928 w 1828"/>
              <a:gd name="T47" fmla="*/ 1542 h 1764"/>
              <a:gd name="T48" fmla="*/ 845 w 1828"/>
              <a:gd name="T49" fmla="*/ 1189 h 1764"/>
              <a:gd name="T50" fmla="*/ 705 w 1828"/>
              <a:gd name="T51" fmla="*/ 1488 h 1764"/>
              <a:gd name="T52" fmla="*/ 645 w 1828"/>
              <a:gd name="T53" fmla="*/ 1405 h 1764"/>
              <a:gd name="T54" fmla="*/ 352 w 1828"/>
              <a:gd name="T55" fmla="*/ 1434 h 1764"/>
              <a:gd name="T56" fmla="*/ 296 w 1828"/>
              <a:gd name="T57" fmla="*/ 1395 h 1764"/>
              <a:gd name="T58" fmla="*/ 442 w 1828"/>
              <a:gd name="T59" fmla="*/ 1092 h 1764"/>
              <a:gd name="T60" fmla="*/ 359 w 1828"/>
              <a:gd name="T61" fmla="*/ 1032 h 1764"/>
              <a:gd name="T62" fmla="*/ 580 w 1828"/>
              <a:gd name="T63" fmla="*/ 924 h 1764"/>
              <a:gd name="T64" fmla="*/ 203 w 1828"/>
              <a:gd name="T65" fmla="*/ 820 h 1764"/>
              <a:gd name="T66" fmla="*/ 598 w 1828"/>
              <a:gd name="T67" fmla="*/ 813 h 1764"/>
              <a:gd name="T68" fmla="*/ 310 w 1828"/>
              <a:gd name="T69" fmla="*/ 590 h 1764"/>
              <a:gd name="T70" fmla="*/ 653 w 1828"/>
              <a:gd name="T71" fmla="*/ 725 h 1764"/>
              <a:gd name="T72" fmla="*/ 563 w 1828"/>
              <a:gd name="T73" fmla="*/ 425 h 1764"/>
              <a:gd name="T74" fmla="*/ 758 w 1828"/>
              <a:gd name="T75" fmla="*/ 653 h 1764"/>
              <a:gd name="T76" fmla="*/ 799 w 1828"/>
              <a:gd name="T77" fmla="*/ 230 h 1764"/>
              <a:gd name="T78" fmla="*/ 869 w 1828"/>
              <a:gd name="T79" fmla="*/ 635 h 1764"/>
              <a:gd name="T80" fmla="*/ 1006 w 1828"/>
              <a:gd name="T81" fmla="*/ 340 h 1764"/>
              <a:gd name="T82" fmla="*/ 1068 w 1828"/>
              <a:gd name="T83" fmla="*/ 424 h 1764"/>
              <a:gd name="T84" fmla="*/ 1250 w 1828"/>
              <a:gd name="T85" fmla="*/ 391 h 1764"/>
              <a:gd name="T86" fmla="*/ 1299 w 1828"/>
              <a:gd name="T87" fmla="*/ 489 h 1764"/>
              <a:gd name="T88" fmla="*/ 1273 w 1828"/>
              <a:gd name="T89" fmla="*/ 733 h 1764"/>
              <a:gd name="T90" fmla="*/ 1356 w 1828"/>
              <a:gd name="T91" fmla="*/ 793 h 1764"/>
              <a:gd name="T92" fmla="*/ 1135 w 1828"/>
              <a:gd name="T93" fmla="*/ 900 h 1764"/>
              <a:gd name="T94" fmla="*/ 1628 w 1828"/>
              <a:gd name="T95" fmla="*/ 1004 h 1764"/>
              <a:gd name="T96" fmla="*/ 1078 w 1828"/>
              <a:gd name="T97" fmla="*/ 813 h 1764"/>
              <a:gd name="T98" fmla="*/ 943 w 1828"/>
              <a:gd name="T99" fmla="*/ 686 h 1764"/>
              <a:gd name="T100" fmla="*/ 772 w 1828"/>
              <a:gd name="T101" fmla="*/ 686 h 1764"/>
              <a:gd name="T102" fmla="*/ 637 w 1828"/>
              <a:gd name="T103" fmla="*/ 813 h 1764"/>
              <a:gd name="T104" fmla="*/ 617 w 1828"/>
              <a:gd name="T105" fmla="*/ 924 h 1764"/>
              <a:gd name="T106" fmla="*/ 695 w 1828"/>
              <a:gd name="T107" fmla="*/ 1091 h 1764"/>
              <a:gd name="T108" fmla="*/ 857 w 1828"/>
              <a:gd name="T109" fmla="*/ 1153 h 1764"/>
              <a:gd name="T110" fmla="*/ 1019 w 1828"/>
              <a:gd name="T111" fmla="*/ 1091 h 1764"/>
              <a:gd name="T112" fmla="*/ 1099 w 1828"/>
              <a:gd name="T113" fmla="*/ 924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8" h="1764">
                <a:moveTo>
                  <a:pt x="1705" y="788"/>
                </a:moveTo>
                <a:cubicBezTo>
                  <a:pt x="1664" y="788"/>
                  <a:pt x="1629" y="807"/>
                  <a:pt x="1607" y="838"/>
                </a:cubicBezTo>
                <a:cubicBezTo>
                  <a:pt x="1434" y="745"/>
                  <a:pt x="1434" y="745"/>
                  <a:pt x="1434" y="745"/>
                </a:cubicBezTo>
                <a:cubicBezTo>
                  <a:pt x="1441" y="733"/>
                  <a:pt x="1444" y="719"/>
                  <a:pt x="1444" y="705"/>
                </a:cubicBezTo>
                <a:cubicBezTo>
                  <a:pt x="1444" y="664"/>
                  <a:pt x="1416" y="629"/>
                  <a:pt x="1376" y="620"/>
                </a:cubicBezTo>
                <a:cubicBezTo>
                  <a:pt x="1388" y="513"/>
                  <a:pt x="1388" y="513"/>
                  <a:pt x="1388" y="513"/>
                </a:cubicBezTo>
                <a:cubicBezTo>
                  <a:pt x="1449" y="505"/>
                  <a:pt x="1495" y="454"/>
                  <a:pt x="1495" y="391"/>
                </a:cubicBezTo>
                <a:cubicBezTo>
                  <a:pt x="1495" y="324"/>
                  <a:pt x="1441" y="269"/>
                  <a:pt x="1373" y="269"/>
                </a:cubicBezTo>
                <a:cubicBezTo>
                  <a:pt x="1320" y="269"/>
                  <a:pt x="1275" y="302"/>
                  <a:pt x="1258" y="349"/>
                </a:cubicBezTo>
                <a:cubicBezTo>
                  <a:pt x="1181" y="342"/>
                  <a:pt x="1181" y="342"/>
                  <a:pt x="1181" y="342"/>
                </a:cubicBezTo>
                <a:cubicBezTo>
                  <a:pt x="1181" y="342"/>
                  <a:pt x="1181" y="341"/>
                  <a:pt x="1181" y="340"/>
                </a:cubicBezTo>
                <a:cubicBezTo>
                  <a:pt x="1181" y="292"/>
                  <a:pt x="1142" y="253"/>
                  <a:pt x="1094" y="253"/>
                </a:cubicBezTo>
                <a:cubicBezTo>
                  <a:pt x="1071" y="253"/>
                  <a:pt x="1051" y="261"/>
                  <a:pt x="1035" y="275"/>
                </a:cubicBezTo>
                <a:cubicBezTo>
                  <a:pt x="953" y="200"/>
                  <a:pt x="953" y="200"/>
                  <a:pt x="953" y="200"/>
                </a:cubicBezTo>
                <a:cubicBezTo>
                  <a:pt x="970" y="179"/>
                  <a:pt x="980" y="152"/>
                  <a:pt x="980" y="123"/>
                </a:cubicBezTo>
                <a:cubicBezTo>
                  <a:pt x="980" y="55"/>
                  <a:pt x="925" y="0"/>
                  <a:pt x="857" y="0"/>
                </a:cubicBezTo>
                <a:cubicBezTo>
                  <a:pt x="790" y="0"/>
                  <a:pt x="735" y="55"/>
                  <a:pt x="735" y="123"/>
                </a:cubicBezTo>
                <a:cubicBezTo>
                  <a:pt x="735" y="158"/>
                  <a:pt x="750" y="190"/>
                  <a:pt x="775" y="213"/>
                </a:cubicBezTo>
                <a:cubicBezTo>
                  <a:pt x="687" y="338"/>
                  <a:pt x="687" y="338"/>
                  <a:pt x="687" y="338"/>
                </a:cubicBezTo>
                <a:cubicBezTo>
                  <a:pt x="676" y="334"/>
                  <a:pt x="664" y="330"/>
                  <a:pt x="650" y="330"/>
                </a:cubicBezTo>
                <a:cubicBezTo>
                  <a:pt x="610" y="330"/>
                  <a:pt x="576" y="358"/>
                  <a:pt x="566" y="395"/>
                </a:cubicBezTo>
                <a:cubicBezTo>
                  <a:pt x="450" y="385"/>
                  <a:pt x="450" y="385"/>
                  <a:pt x="450" y="385"/>
                </a:cubicBezTo>
                <a:cubicBezTo>
                  <a:pt x="450" y="385"/>
                  <a:pt x="450" y="384"/>
                  <a:pt x="450" y="383"/>
                </a:cubicBezTo>
                <a:cubicBezTo>
                  <a:pt x="450" y="316"/>
                  <a:pt x="396" y="261"/>
                  <a:pt x="328" y="261"/>
                </a:cubicBezTo>
                <a:cubicBezTo>
                  <a:pt x="260" y="261"/>
                  <a:pt x="206" y="316"/>
                  <a:pt x="206" y="383"/>
                </a:cubicBezTo>
                <a:cubicBezTo>
                  <a:pt x="206" y="438"/>
                  <a:pt x="241" y="483"/>
                  <a:pt x="291" y="499"/>
                </a:cubicBezTo>
                <a:cubicBezTo>
                  <a:pt x="279" y="587"/>
                  <a:pt x="279" y="587"/>
                  <a:pt x="279" y="587"/>
                </a:cubicBezTo>
                <a:cubicBezTo>
                  <a:pt x="234" y="590"/>
                  <a:pt x="198" y="628"/>
                  <a:pt x="198" y="674"/>
                </a:cubicBezTo>
                <a:cubicBezTo>
                  <a:pt x="198" y="700"/>
                  <a:pt x="208" y="722"/>
                  <a:pt x="226" y="738"/>
                </a:cubicBezTo>
                <a:cubicBezTo>
                  <a:pt x="178" y="803"/>
                  <a:pt x="178" y="803"/>
                  <a:pt x="178" y="803"/>
                </a:cubicBezTo>
                <a:cubicBezTo>
                  <a:pt x="162" y="794"/>
                  <a:pt x="142" y="790"/>
                  <a:pt x="123" y="790"/>
                </a:cubicBezTo>
                <a:cubicBezTo>
                  <a:pt x="55" y="790"/>
                  <a:pt x="0" y="845"/>
                  <a:pt x="0" y="912"/>
                </a:cubicBezTo>
                <a:cubicBezTo>
                  <a:pt x="0" y="979"/>
                  <a:pt x="55" y="1035"/>
                  <a:pt x="123" y="1035"/>
                </a:cubicBezTo>
                <a:cubicBezTo>
                  <a:pt x="153" y="1035"/>
                  <a:pt x="181" y="1024"/>
                  <a:pt x="202" y="1005"/>
                </a:cubicBezTo>
                <a:cubicBezTo>
                  <a:pt x="284" y="1073"/>
                  <a:pt x="284" y="1073"/>
                  <a:pt x="284" y="1073"/>
                </a:cubicBezTo>
                <a:cubicBezTo>
                  <a:pt x="276" y="1087"/>
                  <a:pt x="271" y="1102"/>
                  <a:pt x="271" y="1119"/>
                </a:cubicBezTo>
                <a:cubicBezTo>
                  <a:pt x="271" y="1151"/>
                  <a:pt x="288" y="1179"/>
                  <a:pt x="315" y="1194"/>
                </a:cubicBezTo>
                <a:cubicBezTo>
                  <a:pt x="267" y="1389"/>
                  <a:pt x="267" y="1389"/>
                  <a:pt x="267" y="1389"/>
                </a:cubicBezTo>
                <a:cubicBezTo>
                  <a:pt x="263" y="1388"/>
                  <a:pt x="259" y="1388"/>
                  <a:pt x="256" y="1388"/>
                </a:cubicBezTo>
                <a:cubicBezTo>
                  <a:pt x="189" y="1388"/>
                  <a:pt x="133" y="1443"/>
                  <a:pt x="133" y="1511"/>
                </a:cubicBezTo>
                <a:cubicBezTo>
                  <a:pt x="133" y="1578"/>
                  <a:pt x="189" y="1633"/>
                  <a:pt x="256" y="1633"/>
                </a:cubicBezTo>
                <a:cubicBezTo>
                  <a:pt x="320" y="1633"/>
                  <a:pt x="373" y="1585"/>
                  <a:pt x="378" y="1522"/>
                </a:cubicBezTo>
                <a:cubicBezTo>
                  <a:pt x="533" y="1510"/>
                  <a:pt x="533" y="1510"/>
                  <a:pt x="533" y="1510"/>
                </a:cubicBezTo>
                <a:cubicBezTo>
                  <a:pt x="543" y="1548"/>
                  <a:pt x="576" y="1576"/>
                  <a:pt x="617" y="1576"/>
                </a:cubicBezTo>
                <a:cubicBezTo>
                  <a:pt x="644" y="1576"/>
                  <a:pt x="668" y="1564"/>
                  <a:pt x="684" y="1545"/>
                </a:cubicBezTo>
                <a:cubicBezTo>
                  <a:pt x="747" y="1589"/>
                  <a:pt x="747" y="1589"/>
                  <a:pt x="747" y="1589"/>
                </a:cubicBezTo>
                <a:cubicBezTo>
                  <a:pt x="739" y="1605"/>
                  <a:pt x="735" y="1622"/>
                  <a:pt x="735" y="1642"/>
                </a:cubicBezTo>
                <a:cubicBezTo>
                  <a:pt x="735" y="1706"/>
                  <a:pt x="783" y="1758"/>
                  <a:pt x="845" y="1763"/>
                </a:cubicBezTo>
                <a:cubicBezTo>
                  <a:pt x="845" y="1764"/>
                  <a:pt x="845" y="1764"/>
                  <a:pt x="845" y="1764"/>
                </a:cubicBezTo>
                <a:cubicBezTo>
                  <a:pt x="848" y="1764"/>
                  <a:pt x="848" y="1764"/>
                  <a:pt x="848" y="1764"/>
                </a:cubicBezTo>
                <a:cubicBezTo>
                  <a:pt x="851" y="1764"/>
                  <a:pt x="854" y="1764"/>
                  <a:pt x="857" y="1764"/>
                </a:cubicBezTo>
                <a:cubicBezTo>
                  <a:pt x="861" y="1764"/>
                  <a:pt x="864" y="1764"/>
                  <a:pt x="868" y="1764"/>
                </a:cubicBezTo>
                <a:cubicBezTo>
                  <a:pt x="869" y="1764"/>
                  <a:pt x="869" y="1764"/>
                  <a:pt x="869" y="1764"/>
                </a:cubicBezTo>
                <a:cubicBezTo>
                  <a:pt x="869" y="1764"/>
                  <a:pt x="869" y="1764"/>
                  <a:pt x="869" y="1764"/>
                </a:cubicBezTo>
                <a:cubicBezTo>
                  <a:pt x="932" y="1758"/>
                  <a:pt x="980" y="1706"/>
                  <a:pt x="980" y="1642"/>
                </a:cubicBezTo>
                <a:cubicBezTo>
                  <a:pt x="980" y="1612"/>
                  <a:pt x="969" y="1584"/>
                  <a:pt x="950" y="1562"/>
                </a:cubicBezTo>
                <a:cubicBezTo>
                  <a:pt x="1018" y="1485"/>
                  <a:pt x="1018" y="1485"/>
                  <a:pt x="1018" y="1485"/>
                </a:cubicBezTo>
                <a:cubicBezTo>
                  <a:pt x="1031" y="1493"/>
                  <a:pt x="1047" y="1498"/>
                  <a:pt x="1063" y="1498"/>
                </a:cubicBezTo>
                <a:cubicBezTo>
                  <a:pt x="1095" y="1498"/>
                  <a:pt x="1123" y="1480"/>
                  <a:pt x="1138" y="1455"/>
                </a:cubicBezTo>
                <a:cubicBezTo>
                  <a:pt x="1337" y="1500"/>
                  <a:pt x="1337" y="1500"/>
                  <a:pt x="1337" y="1500"/>
                </a:cubicBezTo>
                <a:cubicBezTo>
                  <a:pt x="1336" y="1504"/>
                  <a:pt x="1336" y="1507"/>
                  <a:pt x="1336" y="1511"/>
                </a:cubicBezTo>
                <a:cubicBezTo>
                  <a:pt x="1336" y="1578"/>
                  <a:pt x="1392" y="1633"/>
                  <a:pt x="1459" y="1633"/>
                </a:cubicBezTo>
                <a:cubicBezTo>
                  <a:pt x="1526" y="1633"/>
                  <a:pt x="1582" y="1578"/>
                  <a:pt x="1582" y="1511"/>
                </a:cubicBezTo>
                <a:cubicBezTo>
                  <a:pt x="1582" y="1459"/>
                  <a:pt x="1550" y="1415"/>
                  <a:pt x="1504" y="1397"/>
                </a:cubicBezTo>
                <a:cubicBezTo>
                  <a:pt x="1519" y="1260"/>
                  <a:pt x="1519" y="1260"/>
                  <a:pt x="1519" y="1260"/>
                </a:cubicBezTo>
                <a:cubicBezTo>
                  <a:pt x="1564" y="1256"/>
                  <a:pt x="1600" y="1218"/>
                  <a:pt x="1600" y="1173"/>
                </a:cubicBezTo>
                <a:cubicBezTo>
                  <a:pt x="1600" y="1151"/>
                  <a:pt x="1592" y="1132"/>
                  <a:pt x="1580" y="1117"/>
                </a:cubicBezTo>
                <a:cubicBezTo>
                  <a:pt x="1653" y="1020"/>
                  <a:pt x="1653" y="1020"/>
                  <a:pt x="1653" y="1020"/>
                </a:cubicBezTo>
                <a:cubicBezTo>
                  <a:pt x="1669" y="1028"/>
                  <a:pt x="1687" y="1032"/>
                  <a:pt x="1705" y="1032"/>
                </a:cubicBezTo>
                <a:cubicBezTo>
                  <a:pt x="1773" y="1032"/>
                  <a:pt x="1828" y="978"/>
                  <a:pt x="1828" y="910"/>
                </a:cubicBezTo>
                <a:cubicBezTo>
                  <a:pt x="1828" y="842"/>
                  <a:pt x="1773" y="788"/>
                  <a:pt x="1705" y="788"/>
                </a:cubicBezTo>
                <a:close/>
                <a:moveTo>
                  <a:pt x="1557" y="1097"/>
                </a:moveTo>
                <a:cubicBezTo>
                  <a:pt x="1544" y="1089"/>
                  <a:pt x="1529" y="1084"/>
                  <a:pt x="1512" y="1084"/>
                </a:cubicBezTo>
                <a:cubicBezTo>
                  <a:pt x="1475" y="1084"/>
                  <a:pt x="1443" y="1109"/>
                  <a:pt x="1430" y="1141"/>
                </a:cubicBezTo>
                <a:cubicBezTo>
                  <a:pt x="1117" y="1012"/>
                  <a:pt x="1117" y="1012"/>
                  <a:pt x="1117" y="1012"/>
                </a:cubicBezTo>
                <a:cubicBezTo>
                  <a:pt x="1116" y="1016"/>
                  <a:pt x="1113" y="1020"/>
                  <a:pt x="1112" y="1025"/>
                </a:cubicBezTo>
                <a:cubicBezTo>
                  <a:pt x="1426" y="1155"/>
                  <a:pt x="1426" y="1155"/>
                  <a:pt x="1426" y="1155"/>
                </a:cubicBezTo>
                <a:cubicBezTo>
                  <a:pt x="1425" y="1161"/>
                  <a:pt x="1425" y="1166"/>
                  <a:pt x="1425" y="1173"/>
                </a:cubicBezTo>
                <a:cubicBezTo>
                  <a:pt x="1425" y="1213"/>
                  <a:pt x="1452" y="1246"/>
                  <a:pt x="1489" y="1257"/>
                </a:cubicBezTo>
                <a:cubicBezTo>
                  <a:pt x="1474" y="1389"/>
                  <a:pt x="1474" y="1389"/>
                  <a:pt x="1474" y="1389"/>
                </a:cubicBezTo>
                <a:cubicBezTo>
                  <a:pt x="1469" y="1389"/>
                  <a:pt x="1465" y="1388"/>
                  <a:pt x="1459" y="1388"/>
                </a:cubicBezTo>
                <a:cubicBezTo>
                  <a:pt x="1429" y="1388"/>
                  <a:pt x="1401" y="1399"/>
                  <a:pt x="1380" y="1417"/>
                </a:cubicBezTo>
                <a:cubicBezTo>
                  <a:pt x="1063" y="1100"/>
                  <a:pt x="1063" y="1100"/>
                  <a:pt x="1063" y="1100"/>
                </a:cubicBezTo>
                <a:cubicBezTo>
                  <a:pt x="1057" y="1105"/>
                  <a:pt x="1051" y="1111"/>
                  <a:pt x="1045" y="1117"/>
                </a:cubicBezTo>
                <a:cubicBezTo>
                  <a:pt x="1364" y="1434"/>
                  <a:pt x="1364" y="1434"/>
                  <a:pt x="1364" y="1434"/>
                </a:cubicBezTo>
                <a:cubicBezTo>
                  <a:pt x="1355" y="1445"/>
                  <a:pt x="1348" y="1457"/>
                  <a:pt x="1343" y="1471"/>
                </a:cubicBezTo>
                <a:cubicBezTo>
                  <a:pt x="1149" y="1426"/>
                  <a:pt x="1149" y="1426"/>
                  <a:pt x="1149" y="1426"/>
                </a:cubicBezTo>
                <a:cubicBezTo>
                  <a:pt x="1150" y="1421"/>
                  <a:pt x="1150" y="1415"/>
                  <a:pt x="1150" y="1410"/>
                </a:cubicBezTo>
                <a:cubicBezTo>
                  <a:pt x="1150" y="1362"/>
                  <a:pt x="1112" y="1322"/>
                  <a:pt x="1063" y="1322"/>
                </a:cubicBezTo>
                <a:cubicBezTo>
                  <a:pt x="1054" y="1322"/>
                  <a:pt x="1045" y="1324"/>
                  <a:pt x="1037" y="1327"/>
                </a:cubicBezTo>
                <a:cubicBezTo>
                  <a:pt x="970" y="1165"/>
                  <a:pt x="970" y="1165"/>
                  <a:pt x="970" y="1165"/>
                </a:cubicBezTo>
                <a:cubicBezTo>
                  <a:pt x="966" y="1168"/>
                  <a:pt x="962" y="1169"/>
                  <a:pt x="958" y="1171"/>
                </a:cubicBezTo>
                <a:cubicBezTo>
                  <a:pt x="1024" y="1332"/>
                  <a:pt x="1024" y="1332"/>
                  <a:pt x="1024" y="1332"/>
                </a:cubicBezTo>
                <a:cubicBezTo>
                  <a:pt x="995" y="1347"/>
                  <a:pt x="975" y="1376"/>
                  <a:pt x="975" y="1410"/>
                </a:cubicBezTo>
                <a:cubicBezTo>
                  <a:pt x="975" y="1431"/>
                  <a:pt x="982" y="1451"/>
                  <a:pt x="995" y="1465"/>
                </a:cubicBezTo>
                <a:cubicBezTo>
                  <a:pt x="928" y="1542"/>
                  <a:pt x="928" y="1542"/>
                  <a:pt x="928" y="1542"/>
                </a:cubicBezTo>
                <a:cubicBezTo>
                  <a:pt x="911" y="1530"/>
                  <a:pt x="891" y="1522"/>
                  <a:pt x="869" y="1520"/>
                </a:cubicBezTo>
                <a:cubicBezTo>
                  <a:pt x="869" y="1189"/>
                  <a:pt x="869" y="1189"/>
                  <a:pt x="869" y="1189"/>
                </a:cubicBezTo>
                <a:cubicBezTo>
                  <a:pt x="865" y="1189"/>
                  <a:pt x="861" y="1189"/>
                  <a:pt x="857" y="1189"/>
                </a:cubicBezTo>
                <a:cubicBezTo>
                  <a:pt x="853" y="1189"/>
                  <a:pt x="849" y="1189"/>
                  <a:pt x="845" y="1189"/>
                </a:cubicBezTo>
                <a:cubicBezTo>
                  <a:pt x="845" y="1520"/>
                  <a:pt x="845" y="1520"/>
                  <a:pt x="845" y="1520"/>
                </a:cubicBezTo>
                <a:cubicBezTo>
                  <a:pt x="813" y="1524"/>
                  <a:pt x="784" y="1539"/>
                  <a:pt x="764" y="1563"/>
                </a:cubicBezTo>
                <a:cubicBezTo>
                  <a:pt x="699" y="1519"/>
                  <a:pt x="699" y="1519"/>
                  <a:pt x="699" y="1519"/>
                </a:cubicBezTo>
                <a:cubicBezTo>
                  <a:pt x="703" y="1509"/>
                  <a:pt x="705" y="1499"/>
                  <a:pt x="705" y="1488"/>
                </a:cubicBezTo>
                <a:cubicBezTo>
                  <a:pt x="705" y="1455"/>
                  <a:pt x="686" y="1426"/>
                  <a:pt x="658" y="1411"/>
                </a:cubicBezTo>
                <a:cubicBezTo>
                  <a:pt x="758" y="1171"/>
                  <a:pt x="758" y="1171"/>
                  <a:pt x="758" y="1171"/>
                </a:cubicBezTo>
                <a:cubicBezTo>
                  <a:pt x="754" y="1169"/>
                  <a:pt x="749" y="1168"/>
                  <a:pt x="745" y="1165"/>
                </a:cubicBezTo>
                <a:cubicBezTo>
                  <a:pt x="645" y="1405"/>
                  <a:pt x="645" y="1405"/>
                  <a:pt x="645" y="1405"/>
                </a:cubicBezTo>
                <a:cubicBezTo>
                  <a:pt x="637" y="1402"/>
                  <a:pt x="627" y="1400"/>
                  <a:pt x="617" y="1400"/>
                </a:cubicBezTo>
                <a:cubicBezTo>
                  <a:pt x="572" y="1400"/>
                  <a:pt x="535" y="1436"/>
                  <a:pt x="530" y="1480"/>
                </a:cubicBezTo>
                <a:cubicBezTo>
                  <a:pt x="377" y="1492"/>
                  <a:pt x="377" y="1492"/>
                  <a:pt x="377" y="1492"/>
                </a:cubicBezTo>
                <a:cubicBezTo>
                  <a:pt x="374" y="1470"/>
                  <a:pt x="365" y="1451"/>
                  <a:pt x="352" y="1434"/>
                </a:cubicBezTo>
                <a:cubicBezTo>
                  <a:pt x="670" y="1117"/>
                  <a:pt x="670" y="1117"/>
                  <a:pt x="670" y="1117"/>
                </a:cubicBezTo>
                <a:cubicBezTo>
                  <a:pt x="664" y="1111"/>
                  <a:pt x="658" y="1105"/>
                  <a:pt x="653" y="1100"/>
                </a:cubicBezTo>
                <a:cubicBezTo>
                  <a:pt x="335" y="1417"/>
                  <a:pt x="335" y="1417"/>
                  <a:pt x="335" y="1417"/>
                </a:cubicBezTo>
                <a:cubicBezTo>
                  <a:pt x="324" y="1407"/>
                  <a:pt x="311" y="1400"/>
                  <a:pt x="296" y="1395"/>
                </a:cubicBezTo>
                <a:cubicBezTo>
                  <a:pt x="344" y="1206"/>
                  <a:pt x="344" y="1206"/>
                  <a:pt x="344" y="1206"/>
                </a:cubicBezTo>
                <a:cubicBezTo>
                  <a:pt x="349" y="1206"/>
                  <a:pt x="353" y="1206"/>
                  <a:pt x="359" y="1206"/>
                </a:cubicBezTo>
                <a:cubicBezTo>
                  <a:pt x="407" y="1206"/>
                  <a:pt x="446" y="1168"/>
                  <a:pt x="446" y="1119"/>
                </a:cubicBezTo>
                <a:cubicBezTo>
                  <a:pt x="446" y="1109"/>
                  <a:pt x="445" y="1101"/>
                  <a:pt x="442" y="1092"/>
                </a:cubicBezTo>
                <a:cubicBezTo>
                  <a:pt x="604" y="1025"/>
                  <a:pt x="604" y="1025"/>
                  <a:pt x="604" y="1025"/>
                </a:cubicBezTo>
                <a:cubicBezTo>
                  <a:pt x="602" y="1020"/>
                  <a:pt x="600" y="1016"/>
                  <a:pt x="598" y="1012"/>
                </a:cubicBezTo>
                <a:cubicBezTo>
                  <a:pt x="437" y="1078"/>
                  <a:pt x="437" y="1078"/>
                  <a:pt x="437" y="1078"/>
                </a:cubicBezTo>
                <a:cubicBezTo>
                  <a:pt x="422" y="1051"/>
                  <a:pt x="393" y="1032"/>
                  <a:pt x="359" y="1032"/>
                </a:cubicBezTo>
                <a:cubicBezTo>
                  <a:pt x="338" y="1032"/>
                  <a:pt x="319" y="1039"/>
                  <a:pt x="304" y="1051"/>
                </a:cubicBezTo>
                <a:cubicBezTo>
                  <a:pt x="223" y="983"/>
                  <a:pt x="223" y="983"/>
                  <a:pt x="223" y="983"/>
                </a:cubicBezTo>
                <a:cubicBezTo>
                  <a:pt x="235" y="966"/>
                  <a:pt x="243" y="946"/>
                  <a:pt x="245" y="924"/>
                </a:cubicBezTo>
                <a:cubicBezTo>
                  <a:pt x="580" y="924"/>
                  <a:pt x="580" y="924"/>
                  <a:pt x="580" y="924"/>
                </a:cubicBezTo>
                <a:cubicBezTo>
                  <a:pt x="580" y="920"/>
                  <a:pt x="580" y="916"/>
                  <a:pt x="580" y="912"/>
                </a:cubicBezTo>
                <a:cubicBezTo>
                  <a:pt x="580" y="908"/>
                  <a:pt x="580" y="904"/>
                  <a:pt x="580" y="900"/>
                </a:cubicBezTo>
                <a:cubicBezTo>
                  <a:pt x="245" y="900"/>
                  <a:pt x="245" y="900"/>
                  <a:pt x="245" y="900"/>
                </a:cubicBezTo>
                <a:cubicBezTo>
                  <a:pt x="242" y="868"/>
                  <a:pt x="226" y="840"/>
                  <a:pt x="203" y="820"/>
                </a:cubicBezTo>
                <a:cubicBezTo>
                  <a:pt x="251" y="755"/>
                  <a:pt x="251" y="755"/>
                  <a:pt x="251" y="755"/>
                </a:cubicBezTo>
                <a:cubicBezTo>
                  <a:pt x="261" y="759"/>
                  <a:pt x="273" y="761"/>
                  <a:pt x="285" y="761"/>
                </a:cubicBezTo>
                <a:cubicBezTo>
                  <a:pt x="319" y="761"/>
                  <a:pt x="348" y="743"/>
                  <a:pt x="362" y="715"/>
                </a:cubicBezTo>
                <a:cubicBezTo>
                  <a:pt x="598" y="813"/>
                  <a:pt x="598" y="813"/>
                  <a:pt x="598" y="813"/>
                </a:cubicBezTo>
                <a:cubicBezTo>
                  <a:pt x="600" y="808"/>
                  <a:pt x="602" y="804"/>
                  <a:pt x="604" y="799"/>
                </a:cubicBezTo>
                <a:cubicBezTo>
                  <a:pt x="368" y="701"/>
                  <a:pt x="368" y="701"/>
                  <a:pt x="368" y="701"/>
                </a:cubicBezTo>
                <a:cubicBezTo>
                  <a:pt x="371" y="693"/>
                  <a:pt x="373" y="684"/>
                  <a:pt x="373" y="674"/>
                </a:cubicBezTo>
                <a:cubicBezTo>
                  <a:pt x="373" y="635"/>
                  <a:pt x="346" y="601"/>
                  <a:pt x="310" y="590"/>
                </a:cubicBezTo>
                <a:cubicBezTo>
                  <a:pt x="320" y="505"/>
                  <a:pt x="320" y="505"/>
                  <a:pt x="320" y="505"/>
                </a:cubicBezTo>
                <a:cubicBezTo>
                  <a:pt x="323" y="505"/>
                  <a:pt x="325" y="506"/>
                  <a:pt x="328" y="506"/>
                </a:cubicBezTo>
                <a:cubicBezTo>
                  <a:pt x="357" y="506"/>
                  <a:pt x="385" y="495"/>
                  <a:pt x="406" y="478"/>
                </a:cubicBezTo>
                <a:cubicBezTo>
                  <a:pt x="653" y="725"/>
                  <a:pt x="653" y="725"/>
                  <a:pt x="653" y="725"/>
                </a:cubicBezTo>
                <a:cubicBezTo>
                  <a:pt x="658" y="719"/>
                  <a:pt x="664" y="713"/>
                  <a:pt x="670" y="708"/>
                </a:cubicBezTo>
                <a:cubicBezTo>
                  <a:pt x="423" y="461"/>
                  <a:pt x="423" y="461"/>
                  <a:pt x="423" y="461"/>
                </a:cubicBezTo>
                <a:cubicBezTo>
                  <a:pt x="434" y="447"/>
                  <a:pt x="442" y="432"/>
                  <a:pt x="446" y="415"/>
                </a:cubicBezTo>
                <a:cubicBezTo>
                  <a:pt x="563" y="425"/>
                  <a:pt x="563" y="425"/>
                  <a:pt x="563" y="425"/>
                </a:cubicBezTo>
                <a:cubicBezTo>
                  <a:pt x="567" y="471"/>
                  <a:pt x="604" y="506"/>
                  <a:pt x="650" y="506"/>
                </a:cubicBezTo>
                <a:cubicBezTo>
                  <a:pt x="661" y="506"/>
                  <a:pt x="670" y="503"/>
                  <a:pt x="679" y="500"/>
                </a:cubicBezTo>
                <a:cubicBezTo>
                  <a:pt x="745" y="659"/>
                  <a:pt x="745" y="659"/>
                  <a:pt x="745" y="659"/>
                </a:cubicBezTo>
                <a:cubicBezTo>
                  <a:pt x="749" y="656"/>
                  <a:pt x="754" y="655"/>
                  <a:pt x="758" y="653"/>
                </a:cubicBezTo>
                <a:cubicBezTo>
                  <a:pt x="693" y="495"/>
                  <a:pt x="693" y="495"/>
                  <a:pt x="693" y="495"/>
                </a:cubicBezTo>
                <a:cubicBezTo>
                  <a:pt x="719" y="480"/>
                  <a:pt x="738" y="451"/>
                  <a:pt x="738" y="418"/>
                </a:cubicBezTo>
                <a:cubicBezTo>
                  <a:pt x="738" y="394"/>
                  <a:pt x="728" y="372"/>
                  <a:pt x="712" y="356"/>
                </a:cubicBezTo>
                <a:cubicBezTo>
                  <a:pt x="799" y="230"/>
                  <a:pt x="799" y="230"/>
                  <a:pt x="799" y="230"/>
                </a:cubicBezTo>
                <a:cubicBezTo>
                  <a:pt x="813" y="238"/>
                  <a:pt x="829" y="243"/>
                  <a:pt x="845" y="245"/>
                </a:cubicBezTo>
                <a:cubicBezTo>
                  <a:pt x="845" y="635"/>
                  <a:pt x="845" y="635"/>
                  <a:pt x="845" y="635"/>
                </a:cubicBezTo>
                <a:cubicBezTo>
                  <a:pt x="849" y="635"/>
                  <a:pt x="853" y="635"/>
                  <a:pt x="857" y="635"/>
                </a:cubicBezTo>
                <a:cubicBezTo>
                  <a:pt x="861" y="635"/>
                  <a:pt x="865" y="635"/>
                  <a:pt x="869" y="635"/>
                </a:cubicBezTo>
                <a:cubicBezTo>
                  <a:pt x="869" y="245"/>
                  <a:pt x="869" y="245"/>
                  <a:pt x="869" y="245"/>
                </a:cubicBezTo>
                <a:cubicBezTo>
                  <a:pt x="893" y="242"/>
                  <a:pt x="913" y="234"/>
                  <a:pt x="930" y="221"/>
                </a:cubicBezTo>
                <a:cubicBezTo>
                  <a:pt x="1016" y="299"/>
                  <a:pt x="1016" y="299"/>
                  <a:pt x="1016" y="299"/>
                </a:cubicBezTo>
                <a:cubicBezTo>
                  <a:pt x="1010" y="311"/>
                  <a:pt x="1006" y="325"/>
                  <a:pt x="1006" y="340"/>
                </a:cubicBezTo>
                <a:cubicBezTo>
                  <a:pt x="1006" y="374"/>
                  <a:pt x="1026" y="404"/>
                  <a:pt x="1055" y="418"/>
                </a:cubicBezTo>
                <a:cubicBezTo>
                  <a:pt x="958" y="653"/>
                  <a:pt x="958" y="653"/>
                  <a:pt x="958" y="653"/>
                </a:cubicBezTo>
                <a:cubicBezTo>
                  <a:pt x="962" y="655"/>
                  <a:pt x="966" y="656"/>
                  <a:pt x="970" y="659"/>
                </a:cubicBezTo>
                <a:cubicBezTo>
                  <a:pt x="1068" y="424"/>
                  <a:pt x="1068" y="424"/>
                  <a:pt x="1068" y="424"/>
                </a:cubicBezTo>
                <a:cubicBezTo>
                  <a:pt x="1076" y="426"/>
                  <a:pt x="1084" y="427"/>
                  <a:pt x="1094" y="427"/>
                </a:cubicBezTo>
                <a:cubicBezTo>
                  <a:pt x="1131" y="427"/>
                  <a:pt x="1162" y="405"/>
                  <a:pt x="1175" y="372"/>
                </a:cubicBezTo>
                <a:cubicBezTo>
                  <a:pt x="1251" y="378"/>
                  <a:pt x="1251" y="378"/>
                  <a:pt x="1251" y="378"/>
                </a:cubicBezTo>
                <a:cubicBezTo>
                  <a:pt x="1250" y="382"/>
                  <a:pt x="1250" y="387"/>
                  <a:pt x="1250" y="391"/>
                </a:cubicBezTo>
                <a:cubicBezTo>
                  <a:pt x="1250" y="422"/>
                  <a:pt x="1262" y="451"/>
                  <a:pt x="1281" y="472"/>
                </a:cubicBezTo>
                <a:cubicBezTo>
                  <a:pt x="1045" y="708"/>
                  <a:pt x="1045" y="708"/>
                  <a:pt x="1045" y="708"/>
                </a:cubicBezTo>
                <a:cubicBezTo>
                  <a:pt x="1051" y="713"/>
                  <a:pt x="1057" y="719"/>
                  <a:pt x="1063" y="725"/>
                </a:cubicBezTo>
                <a:cubicBezTo>
                  <a:pt x="1299" y="489"/>
                  <a:pt x="1299" y="489"/>
                  <a:pt x="1299" y="489"/>
                </a:cubicBezTo>
                <a:cubicBezTo>
                  <a:pt x="1315" y="501"/>
                  <a:pt x="1335" y="510"/>
                  <a:pt x="1357" y="513"/>
                </a:cubicBezTo>
                <a:cubicBezTo>
                  <a:pt x="1347" y="618"/>
                  <a:pt x="1347" y="618"/>
                  <a:pt x="1347" y="618"/>
                </a:cubicBezTo>
                <a:cubicBezTo>
                  <a:pt x="1303" y="623"/>
                  <a:pt x="1269" y="660"/>
                  <a:pt x="1269" y="705"/>
                </a:cubicBezTo>
                <a:cubicBezTo>
                  <a:pt x="1269" y="714"/>
                  <a:pt x="1270" y="724"/>
                  <a:pt x="1273" y="733"/>
                </a:cubicBezTo>
                <a:cubicBezTo>
                  <a:pt x="1112" y="799"/>
                  <a:pt x="1112" y="799"/>
                  <a:pt x="1112" y="799"/>
                </a:cubicBezTo>
                <a:cubicBezTo>
                  <a:pt x="1113" y="804"/>
                  <a:pt x="1116" y="808"/>
                  <a:pt x="1117" y="813"/>
                </a:cubicBezTo>
                <a:cubicBezTo>
                  <a:pt x="1278" y="745"/>
                  <a:pt x="1278" y="745"/>
                  <a:pt x="1278" y="745"/>
                </a:cubicBezTo>
                <a:cubicBezTo>
                  <a:pt x="1294" y="774"/>
                  <a:pt x="1323" y="793"/>
                  <a:pt x="1356" y="793"/>
                </a:cubicBezTo>
                <a:cubicBezTo>
                  <a:pt x="1380" y="793"/>
                  <a:pt x="1400" y="784"/>
                  <a:pt x="1416" y="770"/>
                </a:cubicBezTo>
                <a:cubicBezTo>
                  <a:pt x="1591" y="864"/>
                  <a:pt x="1591" y="864"/>
                  <a:pt x="1591" y="864"/>
                </a:cubicBezTo>
                <a:cubicBezTo>
                  <a:pt x="1587" y="875"/>
                  <a:pt x="1584" y="887"/>
                  <a:pt x="1583" y="900"/>
                </a:cubicBezTo>
                <a:cubicBezTo>
                  <a:pt x="1135" y="900"/>
                  <a:pt x="1135" y="900"/>
                  <a:pt x="1135" y="900"/>
                </a:cubicBezTo>
                <a:cubicBezTo>
                  <a:pt x="1136" y="904"/>
                  <a:pt x="1136" y="908"/>
                  <a:pt x="1136" y="912"/>
                </a:cubicBezTo>
                <a:cubicBezTo>
                  <a:pt x="1136" y="916"/>
                  <a:pt x="1136" y="920"/>
                  <a:pt x="1135" y="924"/>
                </a:cubicBezTo>
                <a:cubicBezTo>
                  <a:pt x="1583" y="924"/>
                  <a:pt x="1583" y="924"/>
                  <a:pt x="1583" y="924"/>
                </a:cubicBezTo>
                <a:cubicBezTo>
                  <a:pt x="1587" y="956"/>
                  <a:pt x="1603" y="985"/>
                  <a:pt x="1628" y="1004"/>
                </a:cubicBezTo>
                <a:cubicBezTo>
                  <a:pt x="1557" y="1097"/>
                  <a:pt x="1557" y="1097"/>
                  <a:pt x="1557" y="1097"/>
                </a:cubicBezTo>
                <a:cubicBezTo>
                  <a:pt x="1557" y="1097"/>
                  <a:pt x="1557" y="1097"/>
                  <a:pt x="1557" y="1097"/>
                </a:cubicBezTo>
                <a:close/>
                <a:moveTo>
                  <a:pt x="1083" y="826"/>
                </a:moveTo>
                <a:cubicBezTo>
                  <a:pt x="1082" y="822"/>
                  <a:pt x="1080" y="818"/>
                  <a:pt x="1078" y="813"/>
                </a:cubicBezTo>
                <a:cubicBezTo>
                  <a:pt x="1067" y="790"/>
                  <a:pt x="1054" y="769"/>
                  <a:pt x="1037" y="750"/>
                </a:cubicBezTo>
                <a:cubicBezTo>
                  <a:pt x="1031" y="744"/>
                  <a:pt x="1026" y="738"/>
                  <a:pt x="1019" y="733"/>
                </a:cubicBezTo>
                <a:cubicBezTo>
                  <a:pt x="1001" y="717"/>
                  <a:pt x="980" y="702"/>
                  <a:pt x="957" y="692"/>
                </a:cubicBezTo>
                <a:cubicBezTo>
                  <a:pt x="952" y="690"/>
                  <a:pt x="948" y="688"/>
                  <a:pt x="943" y="686"/>
                </a:cubicBezTo>
                <a:cubicBezTo>
                  <a:pt x="921" y="677"/>
                  <a:pt x="896" y="673"/>
                  <a:pt x="869" y="671"/>
                </a:cubicBezTo>
                <a:cubicBezTo>
                  <a:pt x="866" y="671"/>
                  <a:pt x="861" y="671"/>
                  <a:pt x="857" y="671"/>
                </a:cubicBezTo>
                <a:cubicBezTo>
                  <a:pt x="853" y="671"/>
                  <a:pt x="849" y="671"/>
                  <a:pt x="845" y="671"/>
                </a:cubicBezTo>
                <a:cubicBezTo>
                  <a:pt x="820" y="673"/>
                  <a:pt x="795" y="677"/>
                  <a:pt x="772" y="686"/>
                </a:cubicBezTo>
                <a:cubicBezTo>
                  <a:pt x="767" y="688"/>
                  <a:pt x="763" y="690"/>
                  <a:pt x="759" y="692"/>
                </a:cubicBezTo>
                <a:cubicBezTo>
                  <a:pt x="735" y="702"/>
                  <a:pt x="714" y="717"/>
                  <a:pt x="695" y="733"/>
                </a:cubicBezTo>
                <a:cubicBezTo>
                  <a:pt x="690" y="738"/>
                  <a:pt x="684" y="744"/>
                  <a:pt x="678" y="750"/>
                </a:cubicBezTo>
                <a:cubicBezTo>
                  <a:pt x="661" y="769"/>
                  <a:pt x="648" y="790"/>
                  <a:pt x="637" y="813"/>
                </a:cubicBezTo>
                <a:cubicBezTo>
                  <a:pt x="635" y="818"/>
                  <a:pt x="633" y="822"/>
                  <a:pt x="632" y="826"/>
                </a:cubicBezTo>
                <a:cubicBezTo>
                  <a:pt x="623" y="850"/>
                  <a:pt x="617" y="874"/>
                  <a:pt x="617" y="900"/>
                </a:cubicBezTo>
                <a:cubicBezTo>
                  <a:pt x="616" y="904"/>
                  <a:pt x="616" y="908"/>
                  <a:pt x="616" y="912"/>
                </a:cubicBezTo>
                <a:cubicBezTo>
                  <a:pt x="616" y="916"/>
                  <a:pt x="616" y="920"/>
                  <a:pt x="617" y="924"/>
                </a:cubicBezTo>
                <a:cubicBezTo>
                  <a:pt x="617" y="950"/>
                  <a:pt x="623" y="975"/>
                  <a:pt x="632" y="998"/>
                </a:cubicBezTo>
                <a:cubicBezTo>
                  <a:pt x="633" y="1002"/>
                  <a:pt x="635" y="1007"/>
                  <a:pt x="637" y="1011"/>
                </a:cubicBezTo>
                <a:cubicBezTo>
                  <a:pt x="648" y="1034"/>
                  <a:pt x="661" y="1056"/>
                  <a:pt x="678" y="1074"/>
                </a:cubicBezTo>
                <a:cubicBezTo>
                  <a:pt x="684" y="1080"/>
                  <a:pt x="690" y="1085"/>
                  <a:pt x="695" y="1091"/>
                </a:cubicBezTo>
                <a:cubicBezTo>
                  <a:pt x="714" y="1108"/>
                  <a:pt x="735" y="1121"/>
                  <a:pt x="759" y="1132"/>
                </a:cubicBezTo>
                <a:cubicBezTo>
                  <a:pt x="763" y="1134"/>
                  <a:pt x="767" y="1136"/>
                  <a:pt x="772" y="1137"/>
                </a:cubicBezTo>
                <a:cubicBezTo>
                  <a:pt x="795" y="1146"/>
                  <a:pt x="820" y="1152"/>
                  <a:pt x="845" y="1153"/>
                </a:cubicBezTo>
                <a:cubicBezTo>
                  <a:pt x="849" y="1153"/>
                  <a:pt x="853" y="1153"/>
                  <a:pt x="857" y="1153"/>
                </a:cubicBezTo>
                <a:cubicBezTo>
                  <a:pt x="861" y="1153"/>
                  <a:pt x="866" y="1153"/>
                  <a:pt x="869" y="1153"/>
                </a:cubicBezTo>
                <a:cubicBezTo>
                  <a:pt x="896" y="1152"/>
                  <a:pt x="921" y="1146"/>
                  <a:pt x="943" y="1137"/>
                </a:cubicBezTo>
                <a:cubicBezTo>
                  <a:pt x="948" y="1136"/>
                  <a:pt x="952" y="1134"/>
                  <a:pt x="957" y="1132"/>
                </a:cubicBezTo>
                <a:cubicBezTo>
                  <a:pt x="980" y="1121"/>
                  <a:pt x="1001" y="1108"/>
                  <a:pt x="1019" y="1091"/>
                </a:cubicBezTo>
                <a:cubicBezTo>
                  <a:pt x="1026" y="1085"/>
                  <a:pt x="1031" y="1080"/>
                  <a:pt x="1037" y="1074"/>
                </a:cubicBezTo>
                <a:cubicBezTo>
                  <a:pt x="1054" y="1056"/>
                  <a:pt x="1067" y="1034"/>
                  <a:pt x="1078" y="1011"/>
                </a:cubicBezTo>
                <a:cubicBezTo>
                  <a:pt x="1080" y="1007"/>
                  <a:pt x="1082" y="1002"/>
                  <a:pt x="1083" y="998"/>
                </a:cubicBezTo>
                <a:cubicBezTo>
                  <a:pt x="1092" y="975"/>
                  <a:pt x="1098" y="950"/>
                  <a:pt x="1099" y="924"/>
                </a:cubicBezTo>
                <a:cubicBezTo>
                  <a:pt x="1099" y="920"/>
                  <a:pt x="1100" y="916"/>
                  <a:pt x="1100" y="912"/>
                </a:cubicBezTo>
                <a:cubicBezTo>
                  <a:pt x="1100" y="908"/>
                  <a:pt x="1099" y="904"/>
                  <a:pt x="1099" y="900"/>
                </a:cubicBezTo>
                <a:cubicBezTo>
                  <a:pt x="1098" y="874"/>
                  <a:pt x="1092" y="850"/>
                  <a:pt x="1083" y="82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457063"/>
            <a:endParaRPr lang="en-US" sz="1350">
              <a:solidFill>
                <a:prstClr val="black"/>
              </a:solidFill>
            </a:endParaRPr>
          </a:p>
        </p:txBody>
      </p:sp>
    </p:spTree>
    <p:extLst>
      <p:ext uri="{BB962C8B-B14F-4D97-AF65-F5344CB8AC3E}">
        <p14:creationId xmlns:p14="http://schemas.microsoft.com/office/powerpoint/2010/main" val="26169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04711 16x9 Amdocs 2016 Corporate Master">
  <a:themeElements>
    <a:clrScheme name="Amdocs">
      <a:dk1>
        <a:sysClr val="windowText" lastClr="000000"/>
      </a:dk1>
      <a:lt1>
        <a:srgbClr val="FFFFFF"/>
      </a:lt1>
      <a:dk2>
        <a:srgbClr val="4D4E53"/>
      </a:dk2>
      <a:lt2>
        <a:srgbClr val="AFAFAF"/>
      </a:lt2>
      <a:accent1>
        <a:srgbClr val="EF8200"/>
      </a:accent1>
      <a:accent2>
        <a:srgbClr val="AAB300"/>
      </a:accent2>
      <a:accent3>
        <a:srgbClr val="569099"/>
      </a:accent3>
      <a:accent4>
        <a:srgbClr val="0063BE"/>
      </a:accent4>
      <a:accent5>
        <a:srgbClr val="F04E98"/>
      </a:accent5>
      <a:accent6>
        <a:srgbClr val="E2CC00"/>
      </a:accent6>
      <a:hlink>
        <a:srgbClr val="EF8200"/>
      </a:hlink>
      <a:folHlink>
        <a:srgbClr val="EF82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xmlns="" name="Amdocs 2016 16x9 beta_v05.potx [Read-Only]" id="{769AC016-589F-40A1-866B-7DBBF8BC9D88}" vid="{17CE403B-D09D-486C-A6B4-F4961888AB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Amdocs 2016 6x9</Template>
  <TotalTime>5348</TotalTime>
  <Words>5160</Words>
  <Application>Microsoft Office PowerPoint</Application>
  <PresentationFormat>Custom</PresentationFormat>
  <Paragraphs>312</Paragraphs>
  <Slides>20</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4-04711 16x9 Amdocs 2016 Corporate Master</vt:lpstr>
      <vt:lpstr>think-cell Slide</vt:lpstr>
      <vt:lpstr>Digital Impact on Omni-Channel Experience What do Service Providers need to focus to compete effectively in 2020?</vt:lpstr>
      <vt:lpstr>PowerPoint Presentation</vt:lpstr>
      <vt:lpstr>Key Industry Trends</vt:lpstr>
      <vt:lpstr>PowerPoint Presentation</vt:lpstr>
      <vt:lpstr>PowerPoint Presentation</vt:lpstr>
      <vt:lpstr>Consumers are after WOW moments</vt:lpstr>
      <vt:lpstr>Service providers have a gap in creating WOW moments</vt:lpstr>
      <vt:lpstr>PowerPoint Presentation</vt:lpstr>
      <vt:lpstr>PowerPoint Presentation</vt:lpstr>
      <vt:lpstr>PowerPoint Presentation</vt:lpstr>
      <vt:lpstr>The omni-channel approach</vt:lpstr>
      <vt:lpstr>Extending omni-channel with multi-modal</vt:lpstr>
      <vt:lpstr>PowerPoint Presentation</vt:lpstr>
      <vt:lpstr>PowerPoint Presentation</vt:lpstr>
      <vt:lpstr>PowerPoint Presentation</vt:lpstr>
      <vt:lpstr>PowerPoint Presentation</vt:lpstr>
      <vt:lpstr>PowerPoint Presentation</vt:lpstr>
      <vt:lpstr>Time-to-market with master catalog and business tools</vt:lpstr>
      <vt:lpstr>The “Real Digital” Lesson</vt:lpstr>
      <vt:lpstr>Thank you</vt:lpstr>
    </vt:vector>
  </TitlesOfParts>
  <Company>Amdocs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New Frontiers</dc:title>
  <dc:creator>Aldo Mota Betanzos</dc:creator>
  <cp:keywords>Aldo Mota Betanzos</cp:keywords>
  <cp:lastModifiedBy>Melissa Harris</cp:lastModifiedBy>
  <cp:revision>71</cp:revision>
  <cp:lastPrinted>2011-09-21T12:59:46Z</cp:lastPrinted>
  <dcterms:created xsi:type="dcterms:W3CDTF">2016-05-31T14:40:26Z</dcterms:created>
  <dcterms:modified xsi:type="dcterms:W3CDTF">2016-08-04T17:32:41Z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1 – Confidential</vt:lpwstr>
  </property>
  <property fmtid="{D5CDD505-2E9C-101B-9397-08002B2CF9AE}" pid="3" name="Updated">
    <vt:bool>true</vt:bool>
  </property>
</Properties>
</file>