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39" r:id="rId2"/>
    <p:sldId id="316" r:id="rId3"/>
    <p:sldId id="332" r:id="rId4"/>
    <p:sldId id="324" r:id="rId5"/>
    <p:sldId id="323" r:id="rId6"/>
    <p:sldId id="325" r:id="rId7"/>
    <p:sldId id="326" r:id="rId8"/>
    <p:sldId id="327" r:id="rId9"/>
    <p:sldId id="328" r:id="rId10"/>
    <p:sldId id="329" r:id="rId11"/>
    <p:sldId id="331" r:id="rId12"/>
    <p:sldId id="280" r:id="rId13"/>
    <p:sldId id="335" r:id="rId14"/>
    <p:sldId id="313" r:id="rId15"/>
    <p:sldId id="318" r:id="rId16"/>
    <p:sldId id="343" r:id="rId17"/>
    <p:sldId id="344" r:id="rId18"/>
    <p:sldId id="345" r:id="rId19"/>
    <p:sldId id="346" r:id="rId20"/>
    <p:sldId id="347" r:id="rId21"/>
    <p:sldId id="348" r:id="rId22"/>
    <p:sldId id="349" r:id="rId23"/>
    <p:sldId id="350" r:id="rId24"/>
    <p:sldId id="352" r:id="rId25"/>
    <p:sldId id="353" r:id="rId26"/>
    <p:sldId id="354" r:id="rId27"/>
    <p:sldId id="356" r:id="rId28"/>
    <p:sldId id="357" r:id="rId29"/>
    <p:sldId id="341" r:id="rId30"/>
    <p:sldId id="342" r:id="rId31"/>
    <p:sldId id="358" r:id="rId32"/>
    <p:sldId id="359" r:id="rId33"/>
    <p:sldId id="266" r:id="rId34"/>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2" pos="3840">
          <p15:clr>
            <a:srgbClr val="A4A3A4"/>
          </p15:clr>
        </p15:guide>
        <p15:guide id="3" orient="horz"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Juan Vela" initials="JV [7]" lastIdx="1" clrIdx="6">
    <p:extLst/>
  </p:cmAuthor>
  <p:cmAuthor id="1" name="Orson Kellogg" initials="OK" lastIdx="1" clrIdx="9">
    <p:extLst/>
  </p:cmAuthor>
  <p:cmAuthor id="8" name="Juan Vela" initials="JV [8]" lastIdx="1" clrIdx="7">
    <p:extLst/>
  </p:cmAuthor>
  <p:cmAuthor id="2" name="Juan Vela" initials="JV [2]" lastIdx="1" clrIdx="1">
    <p:extLst/>
  </p:cmAuthor>
  <p:cmAuthor id="9" name="Juan Vela" initials="JV [9]" lastIdx="1" clrIdx="8">
    <p:extLst/>
  </p:cmAuthor>
  <p:cmAuthor id="3" name="Juan Vela" initials="JV [3]" lastIdx="1" clrIdx="2">
    <p:extLst/>
  </p:cmAuthor>
  <p:cmAuthor id="4" name="Juan Vela" initials="JV [4]" lastIdx="1" clrIdx="3">
    <p:extLst/>
  </p:cmAuthor>
  <p:cmAuthor id="5" name="Juan Vela" initials="JV [5]" lastIdx="1" clrIdx="4">
    <p:extLst/>
  </p:cmAuthor>
  <p:cmAuthor id="6" name="Juan Vela" initials="JV [6]"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10" autoAdjust="0"/>
    <p:restoredTop sz="76134" autoAdjust="0"/>
  </p:normalViewPr>
  <p:slideViewPr>
    <p:cSldViewPr snapToGrid="0" showGuides="1">
      <p:cViewPr varScale="1">
        <p:scale>
          <a:sx n="65" d="100"/>
          <a:sy n="65" d="100"/>
        </p:scale>
        <p:origin x="-1152" y="-10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47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132" y="0"/>
            <a:ext cx="3043343" cy="467071"/>
          </a:xfrm>
          <a:prstGeom prst="rect">
            <a:avLst/>
          </a:prstGeom>
        </p:spPr>
        <p:txBody>
          <a:bodyPr vert="horz" lIns="93317" tIns="46659" rIns="93317" bIns="46659" rtlCol="0"/>
          <a:lstStyle>
            <a:lvl1pPr algn="r">
              <a:defRPr sz="1200"/>
            </a:lvl1pPr>
          </a:lstStyle>
          <a:p>
            <a:fld id="{F6C3FA42-6A06-4F26-9B3E-1CFE77C6BE73}" type="datetimeFigureOut">
              <a:rPr lang="en-US" smtClean="0"/>
              <a:t>8/4/2016</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17" tIns="46659" rIns="93317" bIns="466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0"/>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0"/>
          </a:xfrm>
          <a:prstGeom prst="rect">
            <a:avLst/>
          </a:prstGeom>
        </p:spPr>
        <p:txBody>
          <a:bodyPr vert="horz" lIns="93317" tIns="46659" rIns="93317" bIns="46659" rtlCol="0" anchor="b"/>
          <a:lstStyle>
            <a:lvl1pPr algn="r">
              <a:defRPr sz="1200"/>
            </a:lvl1pPr>
          </a:lstStyle>
          <a:p>
            <a:fld id="{746FD9AA-1F58-4A04-8838-9B315BFE376C}" type="slidenum">
              <a:rPr lang="en-US" smtClean="0"/>
              <a:t>‹#›</a:t>
            </a:fld>
            <a:endParaRPr lang="en-US"/>
          </a:p>
        </p:txBody>
      </p:sp>
    </p:spTree>
    <p:extLst>
      <p:ext uri="{BB962C8B-B14F-4D97-AF65-F5344CB8AC3E}">
        <p14:creationId xmlns:p14="http://schemas.microsoft.com/office/powerpoint/2010/main" val="15652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6FD9AA-1F58-4A04-8838-9B315BFE376C}" type="slidenum">
              <a:rPr lang="en-US" smtClean="0"/>
              <a:t>2</a:t>
            </a:fld>
            <a:endParaRPr lang="en-US"/>
          </a:p>
        </p:txBody>
      </p:sp>
    </p:spTree>
    <p:extLst>
      <p:ext uri="{BB962C8B-B14F-4D97-AF65-F5344CB8AC3E}">
        <p14:creationId xmlns:p14="http://schemas.microsoft.com/office/powerpoint/2010/main" val="2980000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6FD9AA-1F58-4A04-8838-9B315BFE376C}" type="slidenum">
              <a:rPr lang="en-US" smtClean="0"/>
              <a:t>11</a:t>
            </a:fld>
            <a:endParaRPr lang="en-US"/>
          </a:p>
        </p:txBody>
      </p:sp>
    </p:spTree>
    <p:extLst>
      <p:ext uri="{BB962C8B-B14F-4D97-AF65-F5344CB8AC3E}">
        <p14:creationId xmlns:p14="http://schemas.microsoft.com/office/powerpoint/2010/main" val="2286547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a:t>
            </a:r>
            <a:r>
              <a:rPr lang="en-US" baseline="0" dirty="0"/>
              <a:t> let’s talk about how data can help you meet your objectives.  These are the objectives that we all live by and focus on…  </a:t>
            </a:r>
            <a:endParaRPr lang="en-US" dirty="0"/>
          </a:p>
        </p:txBody>
      </p:sp>
      <p:sp>
        <p:nvSpPr>
          <p:cNvPr id="4" name="Slide Number Placeholder 3"/>
          <p:cNvSpPr>
            <a:spLocks noGrp="1"/>
          </p:cNvSpPr>
          <p:nvPr>
            <p:ph type="sldNum" sz="quarter" idx="10"/>
          </p:nvPr>
        </p:nvSpPr>
        <p:spPr/>
        <p:txBody>
          <a:bodyPr/>
          <a:lstStyle/>
          <a:p>
            <a:fld id="{746FD9AA-1F58-4A04-8838-9B315BFE376C}" type="slidenum">
              <a:rPr lang="en-US" smtClean="0"/>
              <a:t>12</a:t>
            </a:fld>
            <a:endParaRPr lang="en-US" dirty="0"/>
          </a:p>
        </p:txBody>
      </p:sp>
    </p:spTree>
    <p:extLst>
      <p:ext uri="{BB962C8B-B14F-4D97-AF65-F5344CB8AC3E}">
        <p14:creationId xmlns:p14="http://schemas.microsoft.com/office/powerpoint/2010/main" val="2535078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6FD9AA-1F58-4A04-8838-9B315BFE376C}" type="slidenum">
              <a:rPr lang="en-US" smtClean="0"/>
              <a:t>13</a:t>
            </a:fld>
            <a:endParaRPr lang="en-US"/>
          </a:p>
        </p:txBody>
      </p:sp>
    </p:spTree>
    <p:extLst>
      <p:ext uri="{BB962C8B-B14F-4D97-AF65-F5344CB8AC3E}">
        <p14:creationId xmlns:p14="http://schemas.microsoft.com/office/powerpoint/2010/main" val="2616072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as it relates to marketing, these</a:t>
            </a:r>
            <a:r>
              <a:rPr lang="en-US" baseline="0" dirty="0"/>
              <a:t> are probably the initiatives you use to get there… </a:t>
            </a:r>
          </a:p>
          <a:p>
            <a:r>
              <a:rPr lang="en-US" baseline="0" dirty="0"/>
              <a:t>I’d like to take moment and get some input here.  </a:t>
            </a:r>
          </a:p>
          <a:p>
            <a:r>
              <a:rPr lang="en-US" baseline="0" dirty="0"/>
              <a:t>Which of these initiatives are you most challenged by?</a:t>
            </a:r>
            <a:endParaRPr lang="en-US" dirty="0"/>
          </a:p>
        </p:txBody>
      </p:sp>
      <p:sp>
        <p:nvSpPr>
          <p:cNvPr id="4" name="Slide Number Placeholder 3"/>
          <p:cNvSpPr>
            <a:spLocks noGrp="1"/>
          </p:cNvSpPr>
          <p:nvPr>
            <p:ph type="sldNum" sz="quarter" idx="10"/>
          </p:nvPr>
        </p:nvSpPr>
        <p:spPr/>
        <p:txBody>
          <a:bodyPr/>
          <a:lstStyle/>
          <a:p>
            <a:fld id="{746FD9AA-1F58-4A04-8838-9B315BFE376C}" type="slidenum">
              <a:rPr lang="en-US" smtClean="0"/>
              <a:t>14</a:t>
            </a:fld>
            <a:endParaRPr lang="en-US"/>
          </a:p>
        </p:txBody>
      </p:sp>
    </p:spTree>
    <p:extLst>
      <p:ext uri="{BB962C8B-B14F-4D97-AF65-F5344CB8AC3E}">
        <p14:creationId xmlns:p14="http://schemas.microsoft.com/office/powerpoint/2010/main" val="2886020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6FD9AA-1F58-4A04-8838-9B315BFE376C}" type="slidenum">
              <a:rPr lang="en-US" smtClean="0"/>
              <a:t>15</a:t>
            </a:fld>
            <a:endParaRPr lang="en-US"/>
          </a:p>
        </p:txBody>
      </p:sp>
    </p:spTree>
    <p:extLst>
      <p:ext uri="{BB962C8B-B14F-4D97-AF65-F5344CB8AC3E}">
        <p14:creationId xmlns:p14="http://schemas.microsoft.com/office/powerpoint/2010/main" val="29355629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Report Section:</a:t>
            </a:r>
          </a:p>
          <a:p>
            <a:r>
              <a:rPr lang="en-US" dirty="0" smtClean="0"/>
              <a:t>Generate reports based on overall </a:t>
            </a:r>
          </a:p>
          <a:p>
            <a:r>
              <a:rPr lang="en-US" dirty="0" smtClean="0"/>
              <a:t>Network Traffic, Top applications, Top Locations, Top Subscribers</a:t>
            </a:r>
          </a:p>
          <a:p>
            <a:r>
              <a:rPr lang="en-US" dirty="0" smtClean="0"/>
              <a:t>Shows traffic in upstream and downstream </a:t>
            </a:r>
          </a:p>
          <a:p>
            <a:r>
              <a:rPr lang="en-US" dirty="0" smtClean="0"/>
              <a:t>Can customize report based overall usage, a rate or specific date range</a:t>
            </a:r>
          </a:p>
          <a:p>
            <a:r>
              <a:rPr lang="en-US" dirty="0" smtClean="0"/>
              <a:t>Can then export these reports</a:t>
            </a:r>
          </a:p>
          <a:p>
            <a:endParaRPr lang="en-US" dirty="0" smtClean="0"/>
          </a:p>
        </p:txBody>
      </p:sp>
      <p:sp>
        <p:nvSpPr>
          <p:cNvPr id="4" name="Slide Number Placeholder 3"/>
          <p:cNvSpPr>
            <a:spLocks noGrp="1"/>
          </p:cNvSpPr>
          <p:nvPr>
            <p:ph type="sldNum" sz="quarter" idx="10"/>
          </p:nvPr>
        </p:nvSpPr>
        <p:spPr/>
        <p:txBody>
          <a:bodyPr/>
          <a:lstStyle/>
          <a:p>
            <a:fld id="{1D523C17-218F-455B-B7FD-99B0AFA44A32}" type="slidenum">
              <a:rPr lang="en-US" smtClean="0"/>
              <a:pPr/>
              <a:t>16</a:t>
            </a:fld>
            <a:endParaRPr lang="en-US"/>
          </a:p>
        </p:txBody>
      </p:sp>
    </p:spTree>
    <p:extLst>
      <p:ext uri="{BB962C8B-B14F-4D97-AF65-F5344CB8AC3E}">
        <p14:creationId xmlns:p14="http://schemas.microsoft.com/office/powerpoint/2010/main" val="1831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Network Traffic</a:t>
            </a:r>
          </a:p>
          <a:p>
            <a:pPr lvl="1"/>
            <a:r>
              <a:rPr lang="en-US" sz="2000" dirty="0" smtClean="0"/>
              <a:t>Upstream and downstream traffic</a:t>
            </a:r>
            <a:endParaRPr lang="en-US" sz="2400" dirty="0" smtClean="0"/>
          </a:p>
          <a:p>
            <a:endParaRPr lang="en-US" dirty="0" smtClean="0"/>
          </a:p>
          <a:p>
            <a:endParaRPr lang="en-US" dirty="0" smtClean="0"/>
          </a:p>
          <a:p>
            <a:endParaRPr lang="en-US" dirty="0" smtClean="0"/>
          </a:p>
          <a:p>
            <a:r>
              <a:rPr lang="en-US" dirty="0" smtClean="0"/>
              <a:t>Report Section:</a:t>
            </a:r>
          </a:p>
          <a:p>
            <a:r>
              <a:rPr lang="en-US" dirty="0" smtClean="0"/>
              <a:t>Generate reports based on overall </a:t>
            </a:r>
          </a:p>
          <a:p>
            <a:r>
              <a:rPr lang="en-US" dirty="0" smtClean="0"/>
              <a:t>Network Traffic, Top applications, Top Locations, Top Subscribers</a:t>
            </a:r>
          </a:p>
          <a:p>
            <a:r>
              <a:rPr lang="en-US" dirty="0" smtClean="0"/>
              <a:t>Shows traffic in upstream and downstream </a:t>
            </a:r>
          </a:p>
          <a:p>
            <a:r>
              <a:rPr lang="en-US" dirty="0" smtClean="0"/>
              <a:t>Can customize report based overall usage, a rate or specific date range</a:t>
            </a:r>
          </a:p>
          <a:p>
            <a:r>
              <a:rPr lang="en-US" dirty="0" smtClean="0"/>
              <a:t>Can then export these reports</a:t>
            </a:r>
          </a:p>
          <a:p>
            <a:endParaRPr lang="en-US" dirty="0" smtClean="0"/>
          </a:p>
        </p:txBody>
      </p:sp>
      <p:sp>
        <p:nvSpPr>
          <p:cNvPr id="4" name="Slide Number Placeholder 3"/>
          <p:cNvSpPr>
            <a:spLocks noGrp="1"/>
          </p:cNvSpPr>
          <p:nvPr>
            <p:ph type="sldNum" sz="quarter" idx="10"/>
          </p:nvPr>
        </p:nvSpPr>
        <p:spPr/>
        <p:txBody>
          <a:bodyPr/>
          <a:lstStyle/>
          <a:p>
            <a:fld id="{1D523C17-218F-455B-B7FD-99B0AFA44A32}" type="slidenum">
              <a:rPr lang="en-US" smtClean="0"/>
              <a:pPr/>
              <a:t>17</a:t>
            </a:fld>
            <a:endParaRPr lang="en-US"/>
          </a:p>
        </p:txBody>
      </p:sp>
    </p:spTree>
    <p:extLst>
      <p:ext uri="{BB962C8B-B14F-4D97-AF65-F5344CB8AC3E}">
        <p14:creationId xmlns:p14="http://schemas.microsoft.com/office/powerpoint/2010/main" val="1841367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Top Applications</a:t>
            </a:r>
          </a:p>
          <a:p>
            <a:pPr lvl="1"/>
            <a:r>
              <a:rPr lang="en-US" sz="2000" dirty="0" smtClean="0"/>
              <a:t>Show 5-400</a:t>
            </a:r>
            <a:endParaRPr lang="en-US" sz="2400" dirty="0" smtClean="0"/>
          </a:p>
          <a:p>
            <a:endParaRPr lang="en-US" dirty="0" smtClean="0"/>
          </a:p>
          <a:p>
            <a:endParaRPr lang="en-US" dirty="0" smtClean="0"/>
          </a:p>
          <a:p>
            <a:endParaRPr lang="en-US" dirty="0" smtClean="0"/>
          </a:p>
          <a:p>
            <a:r>
              <a:rPr lang="en-US" dirty="0" smtClean="0"/>
              <a:t>Report Section:</a:t>
            </a:r>
          </a:p>
          <a:p>
            <a:r>
              <a:rPr lang="en-US" dirty="0" smtClean="0"/>
              <a:t>Generate reports based on overall </a:t>
            </a:r>
          </a:p>
          <a:p>
            <a:r>
              <a:rPr lang="en-US" dirty="0" smtClean="0"/>
              <a:t>Network Traffic, Top applications, Top Locations, Top Subscribers</a:t>
            </a:r>
          </a:p>
          <a:p>
            <a:r>
              <a:rPr lang="en-US" dirty="0" smtClean="0"/>
              <a:t>Shows traffic in upstream and downstream </a:t>
            </a:r>
          </a:p>
          <a:p>
            <a:r>
              <a:rPr lang="en-US" dirty="0" smtClean="0"/>
              <a:t>Can customize report based overall usage, a rate or specific date range</a:t>
            </a:r>
          </a:p>
          <a:p>
            <a:r>
              <a:rPr lang="en-US" dirty="0" smtClean="0"/>
              <a:t>Can then export these reports</a:t>
            </a:r>
          </a:p>
          <a:p>
            <a:endParaRPr lang="en-US" dirty="0" smtClean="0"/>
          </a:p>
        </p:txBody>
      </p:sp>
      <p:sp>
        <p:nvSpPr>
          <p:cNvPr id="4" name="Slide Number Placeholder 3"/>
          <p:cNvSpPr>
            <a:spLocks noGrp="1"/>
          </p:cNvSpPr>
          <p:nvPr>
            <p:ph type="sldNum" sz="quarter" idx="10"/>
          </p:nvPr>
        </p:nvSpPr>
        <p:spPr/>
        <p:txBody>
          <a:bodyPr/>
          <a:lstStyle/>
          <a:p>
            <a:fld id="{1D523C17-218F-455B-B7FD-99B0AFA44A32}" type="slidenum">
              <a:rPr lang="en-US" smtClean="0"/>
              <a:pPr/>
              <a:t>18</a:t>
            </a:fld>
            <a:endParaRPr lang="en-US"/>
          </a:p>
        </p:txBody>
      </p:sp>
    </p:spTree>
    <p:extLst>
      <p:ext uri="{BB962C8B-B14F-4D97-AF65-F5344CB8AC3E}">
        <p14:creationId xmlns:p14="http://schemas.microsoft.com/office/powerpoint/2010/main" val="655859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000" dirty="0" smtClean="0"/>
              <a:t>Good to know what your subscribers are using</a:t>
            </a:r>
          </a:p>
          <a:p>
            <a:endParaRPr lang="en-US" baseline="0" dirty="0" smtClean="0"/>
          </a:p>
          <a:p>
            <a:r>
              <a:rPr lang="en-US" dirty="0" smtClean="0"/>
              <a:t>Top Applications</a:t>
            </a:r>
          </a:p>
          <a:p>
            <a:r>
              <a:rPr lang="en-US" dirty="0" smtClean="0"/>
              <a:t>Simplify this:  Offering the right level of service </a:t>
            </a:r>
          </a:p>
          <a:p>
            <a:r>
              <a:rPr lang="en-US" dirty="0" smtClean="0"/>
              <a:t>You don’t need the nitty gritty, Understanding what your customers are doing.  </a:t>
            </a:r>
          </a:p>
          <a:p>
            <a:endParaRPr lang="en-US" dirty="0" smtClean="0"/>
          </a:p>
          <a:p>
            <a:r>
              <a:rPr lang="en-US" dirty="0" smtClean="0"/>
              <a:t>How is this useful to marketing people? </a:t>
            </a:r>
          </a:p>
          <a:p>
            <a:pPr marL="342900" indent="-342900">
              <a:buFont typeface="Arial" panose="020B0604020202020204" pitchFamily="34" charset="0"/>
              <a:buChar char="•"/>
            </a:pPr>
            <a:r>
              <a:rPr lang="en-US" dirty="0" smtClean="0"/>
              <a:t>Understanding what applications are important to your subscribers </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If lots of people are going to </a:t>
            </a:r>
            <a:r>
              <a:rPr lang="en-US" dirty="0" err="1" smtClean="0"/>
              <a:t>netflix</a:t>
            </a:r>
            <a:r>
              <a:rPr lang="en-US" dirty="0" smtClean="0"/>
              <a:t> direct put caching server in, in the long run it would save your company money overall </a:t>
            </a:r>
          </a:p>
          <a:p>
            <a:endParaRPr lang="en-US" dirty="0" smtClean="0"/>
          </a:p>
        </p:txBody>
      </p:sp>
      <p:sp>
        <p:nvSpPr>
          <p:cNvPr id="4" name="Slide Number Placeholder 3"/>
          <p:cNvSpPr>
            <a:spLocks noGrp="1"/>
          </p:cNvSpPr>
          <p:nvPr>
            <p:ph type="sldNum" sz="quarter" idx="10"/>
          </p:nvPr>
        </p:nvSpPr>
        <p:spPr/>
        <p:txBody>
          <a:bodyPr/>
          <a:lstStyle/>
          <a:p>
            <a:fld id="{1D523C17-218F-455B-B7FD-99B0AFA44A32}" type="slidenum">
              <a:rPr lang="en-US" smtClean="0"/>
              <a:pPr/>
              <a:t>19</a:t>
            </a:fld>
            <a:endParaRPr lang="en-US"/>
          </a:p>
        </p:txBody>
      </p:sp>
    </p:spTree>
    <p:extLst>
      <p:ext uri="{BB962C8B-B14F-4D97-AF65-F5344CB8AC3E}">
        <p14:creationId xmlns:p14="http://schemas.microsoft.com/office/powerpoint/2010/main" val="19348748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Top Locations</a:t>
            </a:r>
          </a:p>
          <a:p>
            <a:pPr lvl="1"/>
            <a:r>
              <a:rPr lang="en-US" sz="2000" dirty="0" smtClean="0"/>
              <a:t>Show 5-400</a:t>
            </a:r>
            <a:endParaRPr lang="en-US" sz="2400" dirty="0" smtClean="0"/>
          </a:p>
          <a:p>
            <a:endParaRPr lang="en-US" dirty="0" smtClean="0"/>
          </a:p>
          <a:p>
            <a:endParaRPr lang="en-US" dirty="0" smtClean="0"/>
          </a:p>
          <a:p>
            <a:r>
              <a:rPr lang="en-US" dirty="0" smtClean="0"/>
              <a:t>Report Section:</a:t>
            </a:r>
          </a:p>
          <a:p>
            <a:r>
              <a:rPr lang="en-US" dirty="0" smtClean="0"/>
              <a:t>Generate reports based on overall </a:t>
            </a:r>
          </a:p>
          <a:p>
            <a:r>
              <a:rPr lang="en-US" dirty="0" smtClean="0"/>
              <a:t>Network Traffic, Top applications, Top Locations, Top Subscribers</a:t>
            </a:r>
          </a:p>
          <a:p>
            <a:r>
              <a:rPr lang="en-US" dirty="0" smtClean="0"/>
              <a:t>Shows traffic in upstream and downstream </a:t>
            </a:r>
          </a:p>
          <a:p>
            <a:r>
              <a:rPr lang="en-US" dirty="0" smtClean="0"/>
              <a:t>Can customize report based overall usage, a rate or specific date range</a:t>
            </a:r>
          </a:p>
          <a:p>
            <a:r>
              <a:rPr lang="en-US" dirty="0" smtClean="0"/>
              <a:t>Can then export these reports</a:t>
            </a:r>
          </a:p>
          <a:p>
            <a:endParaRPr lang="en-US" dirty="0" smtClean="0"/>
          </a:p>
        </p:txBody>
      </p:sp>
      <p:sp>
        <p:nvSpPr>
          <p:cNvPr id="4" name="Slide Number Placeholder 3"/>
          <p:cNvSpPr>
            <a:spLocks noGrp="1"/>
          </p:cNvSpPr>
          <p:nvPr>
            <p:ph type="sldNum" sz="quarter" idx="10"/>
          </p:nvPr>
        </p:nvSpPr>
        <p:spPr/>
        <p:txBody>
          <a:bodyPr/>
          <a:lstStyle/>
          <a:p>
            <a:fld id="{1D523C17-218F-455B-B7FD-99B0AFA44A32}" type="slidenum">
              <a:rPr lang="en-US" smtClean="0"/>
              <a:pPr/>
              <a:t>20</a:t>
            </a:fld>
            <a:endParaRPr lang="en-US"/>
          </a:p>
        </p:txBody>
      </p:sp>
    </p:spTree>
    <p:extLst>
      <p:ext uri="{BB962C8B-B14F-4D97-AF65-F5344CB8AC3E}">
        <p14:creationId xmlns:p14="http://schemas.microsoft.com/office/powerpoint/2010/main" val="217489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a:t>
            </a:r>
            <a:r>
              <a:rPr lang="en-US" baseline="0" dirty="0"/>
              <a:t> </a:t>
            </a:r>
          </a:p>
          <a:p>
            <a:r>
              <a:rPr lang="en-US" baseline="0" dirty="0"/>
              <a:t>http://thenextweb.com/insider/2016/03/20/data-inspires-creativity/#gref</a:t>
            </a:r>
          </a:p>
          <a:p>
            <a:r>
              <a:rPr lang="en-US" baseline="0" dirty="0"/>
              <a:t>http://www.nytimes.com/2013/02/25/business/media/for-house-of-cards-using-big-data-to-guarantee-its-popularity.html?_r=0</a:t>
            </a:r>
          </a:p>
          <a:p>
            <a:endParaRPr lang="en-US" dirty="0"/>
          </a:p>
        </p:txBody>
      </p:sp>
      <p:sp>
        <p:nvSpPr>
          <p:cNvPr id="4" name="Slide Number Placeholder 3"/>
          <p:cNvSpPr>
            <a:spLocks noGrp="1"/>
          </p:cNvSpPr>
          <p:nvPr>
            <p:ph type="sldNum" sz="quarter" idx="10"/>
          </p:nvPr>
        </p:nvSpPr>
        <p:spPr/>
        <p:txBody>
          <a:bodyPr/>
          <a:lstStyle/>
          <a:p>
            <a:fld id="{746FD9AA-1F58-4A04-8838-9B315BFE376C}" type="slidenum">
              <a:rPr lang="en-US" smtClean="0"/>
              <a:t>3</a:t>
            </a:fld>
            <a:endParaRPr lang="en-US"/>
          </a:p>
        </p:txBody>
      </p:sp>
    </p:spTree>
    <p:extLst>
      <p:ext uri="{BB962C8B-B14F-4D97-AF65-F5344CB8AC3E}">
        <p14:creationId xmlns:p14="http://schemas.microsoft.com/office/powerpoint/2010/main" val="10713287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Dashboard shows real time traffic </a:t>
            </a:r>
          </a:p>
          <a:p>
            <a:endParaRPr lang="en-US" baseline="0" dirty="0" smtClean="0"/>
          </a:p>
          <a:p>
            <a:r>
              <a:rPr lang="en-US" dirty="0" smtClean="0"/>
              <a:t>Top Applications</a:t>
            </a:r>
          </a:p>
          <a:p>
            <a:r>
              <a:rPr lang="en-US" dirty="0" smtClean="0"/>
              <a:t>Simplify this:  Offering the right level of service </a:t>
            </a:r>
          </a:p>
          <a:p>
            <a:r>
              <a:rPr lang="en-US" dirty="0" smtClean="0"/>
              <a:t>You don’t need the nitty gritty, Understanding what your customers are doing.  </a:t>
            </a:r>
          </a:p>
          <a:p>
            <a:endParaRPr lang="en-US" dirty="0" smtClean="0"/>
          </a:p>
          <a:p>
            <a:r>
              <a:rPr lang="en-US" dirty="0" smtClean="0"/>
              <a:t>How is this useful to marketing people? </a:t>
            </a:r>
          </a:p>
          <a:p>
            <a:pPr marL="342900" indent="-342900">
              <a:buFont typeface="Arial" panose="020B0604020202020204" pitchFamily="34" charset="0"/>
              <a:buChar char="•"/>
            </a:pPr>
            <a:r>
              <a:rPr lang="en-US" dirty="0" smtClean="0"/>
              <a:t>Understanding what applications are important to your subscribers </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If lots of people are going to </a:t>
            </a:r>
            <a:r>
              <a:rPr lang="en-US" dirty="0" err="1" smtClean="0"/>
              <a:t>netflix</a:t>
            </a:r>
            <a:r>
              <a:rPr lang="en-US" dirty="0" smtClean="0"/>
              <a:t> direct put caching server in, in the long run it would save your company money overall </a:t>
            </a:r>
          </a:p>
          <a:p>
            <a:endParaRPr lang="en-US" dirty="0" smtClean="0"/>
          </a:p>
        </p:txBody>
      </p:sp>
      <p:sp>
        <p:nvSpPr>
          <p:cNvPr id="4" name="Slide Number Placeholder 3"/>
          <p:cNvSpPr>
            <a:spLocks noGrp="1"/>
          </p:cNvSpPr>
          <p:nvPr>
            <p:ph type="sldNum" sz="quarter" idx="10"/>
          </p:nvPr>
        </p:nvSpPr>
        <p:spPr/>
        <p:txBody>
          <a:bodyPr/>
          <a:lstStyle/>
          <a:p>
            <a:fld id="{1D523C17-218F-455B-B7FD-99B0AFA44A32}" type="slidenum">
              <a:rPr lang="en-US" smtClean="0"/>
              <a:pPr/>
              <a:t>21</a:t>
            </a:fld>
            <a:endParaRPr lang="en-US"/>
          </a:p>
        </p:txBody>
      </p:sp>
    </p:spTree>
    <p:extLst>
      <p:ext uri="{BB962C8B-B14F-4D97-AF65-F5344CB8AC3E}">
        <p14:creationId xmlns:p14="http://schemas.microsoft.com/office/powerpoint/2010/main" val="13670218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Top Subscribers</a:t>
            </a:r>
          </a:p>
          <a:p>
            <a:pPr lvl="1"/>
            <a:r>
              <a:rPr lang="en-US" sz="2000" dirty="0" smtClean="0"/>
              <a:t>Show 5-400</a:t>
            </a:r>
            <a:endParaRPr lang="en-US" sz="2400" dirty="0" smtClean="0"/>
          </a:p>
          <a:p>
            <a:endParaRPr lang="en-US" dirty="0" smtClean="0"/>
          </a:p>
          <a:p>
            <a:r>
              <a:rPr lang="en-US" dirty="0" smtClean="0"/>
              <a:t>Report Section:</a:t>
            </a:r>
          </a:p>
          <a:p>
            <a:r>
              <a:rPr lang="en-US" dirty="0" smtClean="0"/>
              <a:t>Generate reports based on overall </a:t>
            </a:r>
          </a:p>
          <a:p>
            <a:r>
              <a:rPr lang="en-US" dirty="0" smtClean="0"/>
              <a:t>Network Traffic, Top applications, Top Locations, Top Subscribers</a:t>
            </a:r>
          </a:p>
          <a:p>
            <a:r>
              <a:rPr lang="en-US" dirty="0" smtClean="0"/>
              <a:t>Shows traffic in upstream and downstream </a:t>
            </a:r>
          </a:p>
          <a:p>
            <a:r>
              <a:rPr lang="en-US" dirty="0" smtClean="0"/>
              <a:t>Can customize report based overall usage, a rate or specific date range</a:t>
            </a:r>
          </a:p>
          <a:p>
            <a:r>
              <a:rPr lang="en-US" dirty="0" smtClean="0"/>
              <a:t>Can then export these reports</a:t>
            </a:r>
          </a:p>
          <a:p>
            <a:endParaRPr lang="en-US" dirty="0" smtClean="0"/>
          </a:p>
        </p:txBody>
      </p:sp>
      <p:sp>
        <p:nvSpPr>
          <p:cNvPr id="4" name="Slide Number Placeholder 3"/>
          <p:cNvSpPr>
            <a:spLocks noGrp="1"/>
          </p:cNvSpPr>
          <p:nvPr>
            <p:ph type="sldNum" sz="quarter" idx="10"/>
          </p:nvPr>
        </p:nvSpPr>
        <p:spPr/>
        <p:txBody>
          <a:bodyPr/>
          <a:lstStyle/>
          <a:p>
            <a:fld id="{1D523C17-218F-455B-B7FD-99B0AFA44A32}" type="slidenum">
              <a:rPr lang="en-US" smtClean="0"/>
              <a:pPr/>
              <a:t>22</a:t>
            </a:fld>
            <a:endParaRPr lang="en-US"/>
          </a:p>
        </p:txBody>
      </p:sp>
    </p:spTree>
    <p:extLst>
      <p:ext uri="{BB962C8B-B14F-4D97-AF65-F5344CB8AC3E}">
        <p14:creationId xmlns:p14="http://schemas.microsoft.com/office/powerpoint/2010/main" val="2644302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1D523C17-218F-455B-B7FD-99B0AFA44A32}" type="slidenum">
              <a:rPr lang="en-US" smtClean="0"/>
              <a:pPr/>
              <a:t>23</a:t>
            </a:fld>
            <a:endParaRPr lang="en-US"/>
          </a:p>
        </p:txBody>
      </p:sp>
    </p:spTree>
    <p:extLst>
      <p:ext uri="{BB962C8B-B14F-4D97-AF65-F5344CB8AC3E}">
        <p14:creationId xmlns:p14="http://schemas.microsoft.com/office/powerpoint/2010/main" val="380970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523C17-218F-455B-B7FD-99B0AFA44A32}" type="slidenum">
              <a:rPr lang="en-US" smtClean="0"/>
              <a:pPr/>
              <a:t>24</a:t>
            </a:fld>
            <a:endParaRPr lang="en-US"/>
          </a:p>
        </p:txBody>
      </p:sp>
    </p:spTree>
    <p:extLst>
      <p:ext uri="{BB962C8B-B14F-4D97-AF65-F5344CB8AC3E}">
        <p14:creationId xmlns:p14="http://schemas.microsoft.com/office/powerpoint/2010/main" val="12686721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523C17-218F-455B-B7FD-99B0AFA44A32}" type="slidenum">
              <a:rPr lang="en-US" smtClean="0"/>
              <a:pPr/>
              <a:t>25</a:t>
            </a:fld>
            <a:endParaRPr lang="en-US"/>
          </a:p>
        </p:txBody>
      </p:sp>
    </p:spTree>
    <p:extLst>
      <p:ext uri="{BB962C8B-B14F-4D97-AF65-F5344CB8AC3E}">
        <p14:creationId xmlns:p14="http://schemas.microsoft.com/office/powerpoint/2010/main" val="13343883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6FD9AA-1F58-4A04-8838-9B315BFE376C}" type="slidenum">
              <a:rPr lang="en-US" smtClean="0"/>
              <a:t>28</a:t>
            </a:fld>
            <a:endParaRPr lang="en-US"/>
          </a:p>
        </p:txBody>
      </p:sp>
    </p:spTree>
    <p:extLst>
      <p:ext uri="{BB962C8B-B14F-4D97-AF65-F5344CB8AC3E}">
        <p14:creationId xmlns:p14="http://schemas.microsoft.com/office/powerpoint/2010/main" val="16926257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buFont typeface="Arial" panose="020B0604020202020204" pitchFamily="34" charset="0"/>
              <a:buNone/>
            </a:pPr>
            <a:r>
              <a:rPr lang="en-US" sz="1200" dirty="0"/>
              <a:t>Which leads us to validating the Wi-Fi network health</a:t>
            </a:r>
            <a:r>
              <a:rPr lang="en-US" sz="1200" baseline="0" dirty="0"/>
              <a:t> in the home.</a:t>
            </a:r>
          </a:p>
          <a:p>
            <a:pPr marL="0" lvl="0" indent="0">
              <a:buFont typeface="Arial" panose="020B0604020202020204" pitchFamily="34" charset="0"/>
              <a:buNone/>
            </a:pPr>
            <a:r>
              <a:rPr lang="en-US" sz="1200" dirty="0"/>
              <a:t>Step 3 – determine the health of Wi-Fi network</a:t>
            </a:r>
          </a:p>
          <a:p>
            <a:pPr marL="171450" lvl="0" indent="-171450">
              <a:buFont typeface="Arial" panose="020B0604020202020204" pitchFamily="34" charset="0"/>
              <a:buChar char="•"/>
            </a:pPr>
            <a:r>
              <a:rPr lang="en-US" sz="1200" dirty="0"/>
              <a:t>First take a</a:t>
            </a:r>
            <a:r>
              <a:rPr lang="en-US" sz="1200" baseline="0" dirty="0"/>
              <a:t> look at the signal strength indicator for the device in question</a:t>
            </a:r>
          </a:p>
          <a:p>
            <a:pPr marL="171450" lvl="0" indent="-171450">
              <a:buFont typeface="Arial" panose="020B0604020202020204" pitchFamily="34" charset="0"/>
              <a:buChar char="•"/>
            </a:pPr>
            <a:r>
              <a:rPr lang="en-US" sz="1200" baseline="0" dirty="0"/>
              <a:t>if the signal strength is low, determine if the</a:t>
            </a:r>
            <a:r>
              <a:rPr lang="en-US" sz="1200" dirty="0"/>
              <a:t> the customer device is in a band with</a:t>
            </a:r>
            <a:r>
              <a:rPr lang="en-US" sz="1200" baseline="0" dirty="0"/>
              <a:t> </a:t>
            </a:r>
            <a:r>
              <a:rPr lang="en-US" sz="1200" dirty="0"/>
              <a:t>interference using the airtime analyzer</a:t>
            </a:r>
          </a:p>
          <a:p>
            <a:pPr marL="171450" lvl="0" indent="-171450">
              <a:buFont typeface="Arial" panose="020B0604020202020204" pitchFamily="34" charset="0"/>
              <a:buChar char="•"/>
            </a:pPr>
            <a:r>
              <a:rPr lang="en-US" sz="1200" dirty="0"/>
              <a:t>Check for congestion using the Site</a:t>
            </a:r>
            <a:r>
              <a:rPr lang="en-US" sz="1200" baseline="0" dirty="0"/>
              <a:t> Scan to see if there are lots of devices crowded into the 2.4 GHz band</a:t>
            </a:r>
            <a:endParaRPr lang="en-US" sz="1200" dirty="0"/>
          </a:p>
          <a:p>
            <a:pPr marL="171450" lvl="0" indent="-171450">
              <a:buFont typeface="Arial" panose="020B0604020202020204" pitchFamily="34" charset="0"/>
              <a:buChar char="•"/>
            </a:pPr>
            <a:r>
              <a:rPr lang="en-US" sz="1200" dirty="0"/>
              <a:t>If the device is in a congested 2.4 GHz</a:t>
            </a:r>
            <a:r>
              <a:rPr lang="en-US" sz="1200" baseline="0" dirty="0"/>
              <a:t> band, this is your opportunity to remotely move them to the less congested 5GHz band and watch their performance improve</a:t>
            </a:r>
          </a:p>
        </p:txBody>
      </p:sp>
      <p:sp>
        <p:nvSpPr>
          <p:cNvPr id="4" name="Slide Number Placeholder 3"/>
          <p:cNvSpPr>
            <a:spLocks noGrp="1"/>
          </p:cNvSpPr>
          <p:nvPr>
            <p:ph type="sldNum" sz="quarter" idx="10"/>
          </p:nvPr>
        </p:nvSpPr>
        <p:spPr/>
        <p:txBody>
          <a:bodyPr/>
          <a:lstStyle/>
          <a:p>
            <a:fld id="{1D523C17-218F-455B-B7FD-99B0AFA44A32}" type="slidenum">
              <a:rPr lang="en-US" smtClean="0"/>
              <a:pPr/>
              <a:t>29</a:t>
            </a:fld>
            <a:endParaRPr lang="en-US" dirty="0"/>
          </a:p>
        </p:txBody>
      </p:sp>
    </p:spTree>
    <p:extLst>
      <p:ext uri="{BB962C8B-B14F-4D97-AF65-F5344CB8AC3E}">
        <p14:creationId xmlns:p14="http://schemas.microsoft.com/office/powerpoint/2010/main" val="3081175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6FD9AA-1F58-4A04-8838-9B315BFE376C}" type="slidenum">
              <a:rPr lang="en-US" smtClean="0"/>
              <a:t>31</a:t>
            </a:fld>
            <a:endParaRPr lang="en-US"/>
          </a:p>
        </p:txBody>
      </p:sp>
    </p:spTree>
    <p:extLst>
      <p:ext uri="{BB962C8B-B14F-4D97-AF65-F5344CB8AC3E}">
        <p14:creationId xmlns:p14="http://schemas.microsoft.com/office/powerpoint/2010/main" val="7938129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6FD9AA-1F58-4A04-8838-9B315BFE376C}" type="slidenum">
              <a:rPr lang="en-US" smtClean="0"/>
              <a:t>33</a:t>
            </a:fld>
            <a:endParaRPr lang="en-US"/>
          </a:p>
        </p:txBody>
      </p:sp>
    </p:spTree>
    <p:extLst>
      <p:ext uri="{BB962C8B-B14F-4D97-AF65-F5344CB8AC3E}">
        <p14:creationId xmlns:p14="http://schemas.microsoft.com/office/powerpoint/2010/main" val="2936826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6FD9AA-1F58-4A04-8838-9B315BFE376C}" type="slidenum">
              <a:rPr lang="en-US" smtClean="0"/>
              <a:t>4</a:t>
            </a:fld>
            <a:endParaRPr lang="en-US"/>
          </a:p>
        </p:txBody>
      </p:sp>
    </p:spTree>
    <p:extLst>
      <p:ext uri="{BB962C8B-B14F-4D97-AF65-F5344CB8AC3E}">
        <p14:creationId xmlns:p14="http://schemas.microsoft.com/office/powerpoint/2010/main" val="528006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it launched in 2013, Netflix</a:t>
            </a:r>
            <a:r>
              <a:rPr lang="en-US" baseline="0" dirty="0"/>
              <a:t> released all House of Cards Season 1 episodes at once.  Within weeks, </a:t>
            </a:r>
            <a:r>
              <a:rPr lang="en-US" dirty="0"/>
              <a:t>the series the was already the most streamed piece of content in the United States and 40 other countries</a:t>
            </a:r>
            <a:br>
              <a:rPr lang="en-US" dirty="0"/>
            </a:br>
            <a:endParaRPr lang="en-US" dirty="0"/>
          </a:p>
          <a:p>
            <a:r>
              <a:rPr lang="en-US" dirty="0"/>
              <a:t>This was the first series produced by Netflix and it started the new trend of Netflix binge watching. They invested $100 Million into this content, so they wanted to try to guarantee success. </a:t>
            </a:r>
          </a:p>
        </p:txBody>
      </p:sp>
      <p:sp>
        <p:nvSpPr>
          <p:cNvPr id="4" name="Slide Number Placeholder 3"/>
          <p:cNvSpPr>
            <a:spLocks noGrp="1"/>
          </p:cNvSpPr>
          <p:nvPr>
            <p:ph type="sldNum" sz="quarter" idx="10"/>
          </p:nvPr>
        </p:nvSpPr>
        <p:spPr/>
        <p:txBody>
          <a:bodyPr/>
          <a:lstStyle/>
          <a:p>
            <a:fld id="{746FD9AA-1F58-4A04-8838-9B315BFE376C}" type="slidenum">
              <a:rPr lang="en-US" smtClean="0"/>
              <a:t>5</a:t>
            </a:fld>
            <a:endParaRPr lang="en-US"/>
          </a:p>
        </p:txBody>
      </p:sp>
    </p:spTree>
    <p:extLst>
      <p:ext uri="{BB962C8B-B14F-4D97-AF65-F5344CB8AC3E}">
        <p14:creationId xmlns:p14="http://schemas.microsoft.com/office/powerpoint/2010/main" val="406246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Kevin Spacey</a:t>
            </a:r>
            <a:r>
              <a:rPr lang="en-US" baseline="0" dirty="0"/>
              <a:t> was one of the highest rated actors on Netflix. </a:t>
            </a:r>
            <a:r>
              <a:rPr lang="en-US" dirty="0"/>
              <a:t>And films featuring Kevin Spacey had always done well on Netflix</a:t>
            </a:r>
          </a:p>
        </p:txBody>
      </p:sp>
      <p:sp>
        <p:nvSpPr>
          <p:cNvPr id="4" name="Slide Number Placeholder 3"/>
          <p:cNvSpPr>
            <a:spLocks noGrp="1"/>
          </p:cNvSpPr>
          <p:nvPr>
            <p:ph type="sldNum" sz="quarter" idx="10"/>
          </p:nvPr>
        </p:nvSpPr>
        <p:spPr/>
        <p:txBody>
          <a:bodyPr/>
          <a:lstStyle/>
          <a:p>
            <a:fld id="{746FD9AA-1F58-4A04-8838-9B315BFE376C}" type="slidenum">
              <a:rPr lang="en-US" smtClean="0"/>
              <a:t>6</a:t>
            </a:fld>
            <a:endParaRPr lang="en-US"/>
          </a:p>
        </p:txBody>
      </p:sp>
    </p:spTree>
    <p:extLst>
      <p:ext uri="{BB962C8B-B14F-4D97-AF65-F5344CB8AC3E}">
        <p14:creationId xmlns:p14="http://schemas.microsoft.com/office/powerpoint/2010/main" val="2144870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 Fincher has directed Fight</a:t>
            </a:r>
            <a:r>
              <a:rPr lang="en-US" baseline="0" dirty="0"/>
              <a:t> Club, Gone Girl, the Social Network, Alien 3, to name a few</a:t>
            </a:r>
            <a:endParaRPr lang="en-US" dirty="0"/>
          </a:p>
        </p:txBody>
      </p:sp>
      <p:sp>
        <p:nvSpPr>
          <p:cNvPr id="4" name="Slide Number Placeholder 3"/>
          <p:cNvSpPr>
            <a:spLocks noGrp="1"/>
          </p:cNvSpPr>
          <p:nvPr>
            <p:ph type="sldNum" sz="quarter" idx="10"/>
          </p:nvPr>
        </p:nvSpPr>
        <p:spPr/>
        <p:txBody>
          <a:bodyPr/>
          <a:lstStyle/>
          <a:p>
            <a:fld id="{746FD9AA-1F58-4A04-8838-9B315BFE376C}" type="slidenum">
              <a:rPr lang="en-US" smtClean="0"/>
              <a:t>7</a:t>
            </a:fld>
            <a:endParaRPr lang="en-US"/>
          </a:p>
        </p:txBody>
      </p:sp>
    </p:spTree>
    <p:extLst>
      <p:ext uri="{BB962C8B-B14F-4D97-AF65-F5344CB8AC3E}">
        <p14:creationId xmlns:p14="http://schemas.microsoft.com/office/powerpoint/2010/main" val="1873701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Was a popular show on Netflix</a:t>
            </a:r>
            <a:r>
              <a:rPr lang="en-US" baseline="0" dirty="0"/>
              <a:t> and had high finishing rate, so people who started the show would watch episodes in their entirety. </a:t>
            </a:r>
            <a:endParaRPr lang="en-US" dirty="0"/>
          </a:p>
        </p:txBody>
      </p:sp>
      <p:sp>
        <p:nvSpPr>
          <p:cNvPr id="4" name="Slide Number Placeholder 3"/>
          <p:cNvSpPr>
            <a:spLocks noGrp="1"/>
          </p:cNvSpPr>
          <p:nvPr>
            <p:ph type="sldNum" sz="quarter" idx="10"/>
          </p:nvPr>
        </p:nvSpPr>
        <p:spPr/>
        <p:txBody>
          <a:bodyPr/>
          <a:lstStyle/>
          <a:p>
            <a:fld id="{746FD9AA-1F58-4A04-8838-9B315BFE376C}" type="slidenum">
              <a:rPr lang="en-US" smtClean="0"/>
              <a:t>8</a:t>
            </a:fld>
            <a:endParaRPr lang="en-US"/>
          </a:p>
        </p:txBody>
      </p:sp>
    </p:spTree>
    <p:extLst>
      <p:ext uri="{BB962C8B-B14F-4D97-AF65-F5344CB8AC3E}">
        <p14:creationId xmlns:p14="http://schemas.microsoft.com/office/powerpoint/2010/main" val="817355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TALKING POINTS: </a:t>
            </a:r>
          </a:p>
          <a:p>
            <a:pPr fontAlgn="base"/>
            <a:r>
              <a:rPr lang="en-US" dirty="0"/>
              <a:t>Build 1: Netflix knew  their customers on average really liked Kevin Spacey. </a:t>
            </a:r>
          </a:p>
          <a:p>
            <a:pPr fontAlgn="base"/>
            <a:r>
              <a:rPr lang="en-US" dirty="0"/>
              <a:t>Build 2: They knew they really liked David Fincher</a:t>
            </a:r>
          </a:p>
          <a:p>
            <a:pPr fontAlgn="base"/>
            <a:r>
              <a:rPr lang="en-US" dirty="0"/>
              <a:t>Build 3:  There was interest in the British version </a:t>
            </a:r>
            <a:r>
              <a:rPr lang="en-US" i="1" dirty="0"/>
              <a:t>House of Cards</a:t>
            </a:r>
            <a:r>
              <a:rPr lang="en-US" dirty="0"/>
              <a:t>. </a:t>
            </a:r>
          </a:p>
          <a:p>
            <a:pPr fontAlgn="base"/>
            <a:r>
              <a:rPr lang="en-US" dirty="0"/>
              <a:t>They also knew that people who liked Fincher also liked Spacey — and if they liked both, they typically liked shows like </a:t>
            </a:r>
            <a:r>
              <a:rPr lang="en-US" i="1" dirty="0"/>
              <a:t>House of Cards</a:t>
            </a:r>
            <a:r>
              <a:rPr lang="en-US" dirty="0"/>
              <a:t> </a:t>
            </a:r>
          </a:p>
        </p:txBody>
      </p:sp>
      <p:sp>
        <p:nvSpPr>
          <p:cNvPr id="4" name="Slide Number Placeholder 3"/>
          <p:cNvSpPr>
            <a:spLocks noGrp="1"/>
          </p:cNvSpPr>
          <p:nvPr>
            <p:ph type="sldNum" sz="quarter" idx="10"/>
          </p:nvPr>
        </p:nvSpPr>
        <p:spPr/>
        <p:txBody>
          <a:bodyPr/>
          <a:lstStyle/>
          <a:p>
            <a:fld id="{746FD9AA-1F58-4A04-8838-9B315BFE376C}" type="slidenum">
              <a:rPr lang="en-US" smtClean="0"/>
              <a:t>9</a:t>
            </a:fld>
            <a:endParaRPr lang="en-US"/>
          </a:p>
        </p:txBody>
      </p:sp>
    </p:spTree>
    <p:extLst>
      <p:ext uri="{BB962C8B-B14F-4D97-AF65-F5344CB8AC3E}">
        <p14:creationId xmlns:p14="http://schemas.microsoft.com/office/powerpoint/2010/main" val="704803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Remember, this was the first time Netflix put out their own content AND they were releasing all the episodes at once, so they changed their marketing strategy a bit.  </a:t>
            </a:r>
          </a:p>
          <a:p>
            <a:pPr fontAlgn="base"/>
            <a:r>
              <a:rPr lang="en-US" dirty="0"/>
              <a:t>There was not one trailer for “House of Cards,” there were many. Fans of Kevin Spacey saw trailers featuring him, women watching “Thelma and Louise” saw trailers featuring the show’s female characters and serious film buffs saw trailers that reflected David Fincher’s style</a:t>
            </a:r>
            <a:br>
              <a:rPr lang="en-US" dirty="0"/>
            </a:br>
            <a:endParaRPr lang="en-US" dirty="0"/>
          </a:p>
        </p:txBody>
      </p:sp>
      <p:sp>
        <p:nvSpPr>
          <p:cNvPr id="4" name="Slide Number Placeholder 3"/>
          <p:cNvSpPr>
            <a:spLocks noGrp="1"/>
          </p:cNvSpPr>
          <p:nvPr>
            <p:ph type="sldNum" sz="quarter" idx="10"/>
          </p:nvPr>
        </p:nvSpPr>
        <p:spPr/>
        <p:txBody>
          <a:bodyPr/>
          <a:lstStyle/>
          <a:p>
            <a:fld id="{746FD9AA-1F58-4A04-8838-9B315BFE376C}" type="slidenum">
              <a:rPr lang="en-US" smtClean="0"/>
              <a:t>10</a:t>
            </a:fld>
            <a:endParaRPr lang="en-US"/>
          </a:p>
        </p:txBody>
      </p:sp>
    </p:spTree>
    <p:extLst>
      <p:ext uri="{BB962C8B-B14F-4D97-AF65-F5344CB8AC3E}">
        <p14:creationId xmlns:p14="http://schemas.microsoft.com/office/powerpoint/2010/main" val="3477403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2"/>
        </a:solidFill>
        <a:effectLst/>
      </p:bgPr>
    </p:bg>
    <p:spTree>
      <p:nvGrpSpPr>
        <p:cNvPr id="1" name=""/>
        <p:cNvGrpSpPr/>
        <p:nvPr/>
      </p:nvGrpSpPr>
      <p:grpSpPr>
        <a:xfrm>
          <a:off x="0" y="0"/>
          <a:ext cx="0" cy="0"/>
          <a:chOff x="0" y="0"/>
          <a:chExt cx="0" cy="0"/>
        </a:xfrm>
      </p:grpSpPr>
      <p:grpSp>
        <p:nvGrpSpPr>
          <p:cNvPr id="18" name="Group 17"/>
          <p:cNvGrpSpPr/>
          <p:nvPr userDrawn="1"/>
        </p:nvGrpSpPr>
        <p:grpSpPr>
          <a:xfrm>
            <a:off x="1524" y="6501632"/>
            <a:ext cx="12188952" cy="356368"/>
            <a:chOff x="1524" y="6501632"/>
            <a:chExt cx="12188952" cy="356368"/>
          </a:xfrm>
        </p:grpSpPr>
        <p:sp>
          <p:nvSpPr>
            <p:cNvPr id="19" name="Freeform 18"/>
            <p:cNvSpPr/>
            <p:nvPr userDrawn="1"/>
          </p:nvSpPr>
          <p:spPr>
            <a:xfrm>
              <a:off x="1524" y="6501632"/>
              <a:ext cx="12188952" cy="356368"/>
            </a:xfrm>
            <a:custGeom>
              <a:avLst/>
              <a:gdLst>
                <a:gd name="connsiteX0" fmla="*/ 12188952 w 12188952"/>
                <a:gd name="connsiteY0" fmla="*/ 0 h 356368"/>
                <a:gd name="connsiteX1" fmla="*/ 12188952 w 12188952"/>
                <a:gd name="connsiteY1" fmla="*/ 356368 h 356368"/>
                <a:gd name="connsiteX2" fmla="*/ 0 w 12188952"/>
                <a:gd name="connsiteY2" fmla="*/ 356368 h 356368"/>
                <a:gd name="connsiteX3" fmla="*/ 0 w 12188952"/>
                <a:gd name="connsiteY3" fmla="*/ 0 h 356368"/>
                <a:gd name="connsiteX4" fmla="*/ 40017 w 12188952"/>
                <a:gd name="connsiteY4" fmla="*/ 4542 h 356368"/>
                <a:gd name="connsiteX5" fmla="*/ 6094476 w 12188952"/>
                <a:gd name="connsiteY5" fmla="*/ 202853 h 356368"/>
                <a:gd name="connsiteX6" fmla="*/ 12148935 w 12188952"/>
                <a:gd name="connsiteY6" fmla="*/ 4542 h 356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356368">
                  <a:moveTo>
                    <a:pt x="12188952" y="0"/>
                  </a:moveTo>
                  <a:lnTo>
                    <a:pt x="12188952" y="356368"/>
                  </a:lnTo>
                  <a:lnTo>
                    <a:pt x="0" y="356368"/>
                  </a:lnTo>
                  <a:lnTo>
                    <a:pt x="0" y="0"/>
                  </a:lnTo>
                  <a:lnTo>
                    <a:pt x="40017" y="4542"/>
                  </a:lnTo>
                  <a:cubicBezTo>
                    <a:pt x="1352137" y="124189"/>
                    <a:pt x="3574184" y="202853"/>
                    <a:pt x="6094476" y="202853"/>
                  </a:cubicBezTo>
                  <a:cubicBezTo>
                    <a:pt x="8614768" y="202853"/>
                    <a:pt x="10836815" y="124189"/>
                    <a:pt x="12148935" y="4542"/>
                  </a:cubicBezTo>
                  <a:close/>
                </a:path>
              </a:pathLst>
            </a:custGeom>
            <a:gradFill flip="none" rotWithShape="1">
              <a:gsLst>
                <a:gs pos="56051">
                  <a:schemeClr val="accent3"/>
                </a:gs>
                <a:gs pos="86000">
                  <a:schemeClr val="accent2"/>
                </a:gs>
                <a:gs pos="10000">
                  <a:schemeClr val="accent1">
                    <a:lumMod val="10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2" name="Group 21"/>
            <p:cNvGrpSpPr/>
            <p:nvPr userDrawn="1"/>
          </p:nvGrpSpPr>
          <p:grpSpPr>
            <a:xfrm>
              <a:off x="90141" y="6576452"/>
              <a:ext cx="211062" cy="150508"/>
              <a:chOff x="164002" y="6512684"/>
              <a:chExt cx="233011" cy="166160"/>
            </a:xfrm>
          </p:grpSpPr>
          <p:sp>
            <p:nvSpPr>
              <p:cNvPr id="24" name="Freeform 23"/>
              <p:cNvSpPr>
                <a:spLocks/>
              </p:cNvSpPr>
              <p:nvPr/>
            </p:nvSpPr>
            <p:spPr bwMode="auto">
              <a:xfrm>
                <a:off x="164002" y="6512684"/>
                <a:ext cx="201039" cy="122077"/>
              </a:xfrm>
              <a:custGeom>
                <a:avLst/>
                <a:gdLst>
                  <a:gd name="T0" fmla="*/ 250 w 830"/>
                  <a:gd name="T1" fmla="*/ 504 h 504"/>
                  <a:gd name="T2" fmla="*/ 254 w 830"/>
                  <a:gd name="T3" fmla="*/ 458 h 504"/>
                  <a:gd name="T4" fmla="*/ 268 w 830"/>
                  <a:gd name="T5" fmla="*/ 416 h 504"/>
                  <a:gd name="T6" fmla="*/ 288 w 830"/>
                  <a:gd name="T7" fmla="*/ 376 h 504"/>
                  <a:gd name="T8" fmla="*/ 316 w 830"/>
                  <a:gd name="T9" fmla="*/ 342 h 504"/>
                  <a:gd name="T10" fmla="*/ 350 w 830"/>
                  <a:gd name="T11" fmla="*/ 314 h 504"/>
                  <a:gd name="T12" fmla="*/ 388 w 830"/>
                  <a:gd name="T13" fmla="*/ 294 h 504"/>
                  <a:gd name="T14" fmla="*/ 432 w 830"/>
                  <a:gd name="T15" fmla="*/ 280 h 504"/>
                  <a:gd name="T16" fmla="*/ 478 w 830"/>
                  <a:gd name="T17" fmla="*/ 276 h 504"/>
                  <a:gd name="T18" fmla="*/ 502 w 830"/>
                  <a:gd name="T19" fmla="*/ 276 h 504"/>
                  <a:gd name="T20" fmla="*/ 546 w 830"/>
                  <a:gd name="T21" fmla="*/ 286 h 504"/>
                  <a:gd name="T22" fmla="*/ 586 w 830"/>
                  <a:gd name="T23" fmla="*/ 304 h 504"/>
                  <a:gd name="T24" fmla="*/ 624 w 830"/>
                  <a:gd name="T25" fmla="*/ 328 h 504"/>
                  <a:gd name="T26" fmla="*/ 830 w 830"/>
                  <a:gd name="T27" fmla="*/ 148 h 504"/>
                  <a:gd name="T28" fmla="*/ 794 w 830"/>
                  <a:gd name="T29" fmla="*/ 116 h 504"/>
                  <a:gd name="T30" fmla="*/ 714 w 830"/>
                  <a:gd name="T31" fmla="*/ 62 h 504"/>
                  <a:gd name="T32" fmla="*/ 648 w 830"/>
                  <a:gd name="T33" fmla="*/ 32 h 504"/>
                  <a:gd name="T34" fmla="*/ 600 w 830"/>
                  <a:gd name="T35" fmla="*/ 16 h 504"/>
                  <a:gd name="T36" fmla="*/ 552 w 830"/>
                  <a:gd name="T37" fmla="*/ 6 h 504"/>
                  <a:gd name="T38" fmla="*/ 500 w 830"/>
                  <a:gd name="T39" fmla="*/ 2 h 504"/>
                  <a:gd name="T40" fmla="*/ 474 w 830"/>
                  <a:gd name="T41" fmla="*/ 0 h 504"/>
                  <a:gd name="T42" fmla="*/ 394 w 830"/>
                  <a:gd name="T43" fmla="*/ 8 h 504"/>
                  <a:gd name="T44" fmla="*/ 318 w 830"/>
                  <a:gd name="T45" fmla="*/ 26 h 504"/>
                  <a:gd name="T46" fmla="*/ 246 w 830"/>
                  <a:gd name="T47" fmla="*/ 56 h 504"/>
                  <a:gd name="T48" fmla="*/ 182 w 830"/>
                  <a:gd name="T49" fmla="*/ 96 h 504"/>
                  <a:gd name="T50" fmla="*/ 122 w 830"/>
                  <a:gd name="T51" fmla="*/ 144 h 504"/>
                  <a:gd name="T52" fmla="*/ 72 w 830"/>
                  <a:gd name="T53" fmla="*/ 202 h 504"/>
                  <a:gd name="T54" fmla="*/ 32 w 830"/>
                  <a:gd name="T55" fmla="*/ 266 h 504"/>
                  <a:gd name="T56" fmla="*/ 0 w 830"/>
                  <a:gd name="T57" fmla="*/ 336 h 504"/>
                  <a:gd name="T58" fmla="*/ 20 w 830"/>
                  <a:gd name="T59" fmla="*/ 360 h 504"/>
                  <a:gd name="T60" fmla="*/ 60 w 830"/>
                  <a:gd name="T61" fmla="*/ 400 h 504"/>
                  <a:gd name="T62" fmla="*/ 102 w 830"/>
                  <a:gd name="T63" fmla="*/ 432 h 504"/>
                  <a:gd name="T64" fmla="*/ 162 w 830"/>
                  <a:gd name="T65" fmla="*/ 468 h 504"/>
                  <a:gd name="T66" fmla="*/ 224 w 830"/>
                  <a:gd name="T67" fmla="*/ 496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0" h="504">
                    <a:moveTo>
                      <a:pt x="250" y="504"/>
                    </a:moveTo>
                    <a:lnTo>
                      <a:pt x="250" y="504"/>
                    </a:lnTo>
                    <a:lnTo>
                      <a:pt x="250" y="480"/>
                    </a:lnTo>
                    <a:lnTo>
                      <a:pt x="254" y="458"/>
                    </a:lnTo>
                    <a:lnTo>
                      <a:pt x="260" y="436"/>
                    </a:lnTo>
                    <a:lnTo>
                      <a:pt x="268" y="416"/>
                    </a:lnTo>
                    <a:lnTo>
                      <a:pt x="278" y="396"/>
                    </a:lnTo>
                    <a:lnTo>
                      <a:pt x="288" y="376"/>
                    </a:lnTo>
                    <a:lnTo>
                      <a:pt x="302" y="358"/>
                    </a:lnTo>
                    <a:lnTo>
                      <a:pt x="316" y="342"/>
                    </a:lnTo>
                    <a:lnTo>
                      <a:pt x="332" y="328"/>
                    </a:lnTo>
                    <a:lnTo>
                      <a:pt x="350" y="314"/>
                    </a:lnTo>
                    <a:lnTo>
                      <a:pt x="370" y="304"/>
                    </a:lnTo>
                    <a:lnTo>
                      <a:pt x="388" y="294"/>
                    </a:lnTo>
                    <a:lnTo>
                      <a:pt x="410" y="286"/>
                    </a:lnTo>
                    <a:lnTo>
                      <a:pt x="432" y="280"/>
                    </a:lnTo>
                    <a:lnTo>
                      <a:pt x="454" y="276"/>
                    </a:lnTo>
                    <a:lnTo>
                      <a:pt x="478" y="276"/>
                    </a:lnTo>
                    <a:lnTo>
                      <a:pt x="478" y="276"/>
                    </a:lnTo>
                    <a:lnTo>
                      <a:pt x="502" y="276"/>
                    </a:lnTo>
                    <a:lnTo>
                      <a:pt x="524" y="280"/>
                    </a:lnTo>
                    <a:lnTo>
                      <a:pt x="546" y="286"/>
                    </a:lnTo>
                    <a:lnTo>
                      <a:pt x="566" y="294"/>
                    </a:lnTo>
                    <a:lnTo>
                      <a:pt x="586" y="304"/>
                    </a:lnTo>
                    <a:lnTo>
                      <a:pt x="606" y="314"/>
                    </a:lnTo>
                    <a:lnTo>
                      <a:pt x="624" y="328"/>
                    </a:lnTo>
                    <a:lnTo>
                      <a:pt x="640" y="342"/>
                    </a:lnTo>
                    <a:lnTo>
                      <a:pt x="830" y="148"/>
                    </a:lnTo>
                    <a:lnTo>
                      <a:pt x="830" y="148"/>
                    </a:lnTo>
                    <a:lnTo>
                      <a:pt x="794" y="116"/>
                    </a:lnTo>
                    <a:lnTo>
                      <a:pt x="756" y="86"/>
                    </a:lnTo>
                    <a:lnTo>
                      <a:pt x="714" y="62"/>
                    </a:lnTo>
                    <a:lnTo>
                      <a:pt x="670" y="40"/>
                    </a:lnTo>
                    <a:lnTo>
                      <a:pt x="648" y="32"/>
                    </a:lnTo>
                    <a:lnTo>
                      <a:pt x="624" y="24"/>
                    </a:lnTo>
                    <a:lnTo>
                      <a:pt x="600" y="16"/>
                    </a:lnTo>
                    <a:lnTo>
                      <a:pt x="576" y="12"/>
                    </a:lnTo>
                    <a:lnTo>
                      <a:pt x="552" y="6"/>
                    </a:lnTo>
                    <a:lnTo>
                      <a:pt x="526" y="4"/>
                    </a:lnTo>
                    <a:lnTo>
                      <a:pt x="500" y="2"/>
                    </a:lnTo>
                    <a:lnTo>
                      <a:pt x="474" y="0"/>
                    </a:lnTo>
                    <a:lnTo>
                      <a:pt x="474" y="0"/>
                    </a:lnTo>
                    <a:lnTo>
                      <a:pt x="434" y="2"/>
                    </a:lnTo>
                    <a:lnTo>
                      <a:pt x="394" y="8"/>
                    </a:lnTo>
                    <a:lnTo>
                      <a:pt x="356" y="16"/>
                    </a:lnTo>
                    <a:lnTo>
                      <a:pt x="318" y="26"/>
                    </a:lnTo>
                    <a:lnTo>
                      <a:pt x="282" y="40"/>
                    </a:lnTo>
                    <a:lnTo>
                      <a:pt x="246" y="56"/>
                    </a:lnTo>
                    <a:lnTo>
                      <a:pt x="214" y="74"/>
                    </a:lnTo>
                    <a:lnTo>
                      <a:pt x="182" y="96"/>
                    </a:lnTo>
                    <a:lnTo>
                      <a:pt x="152" y="118"/>
                    </a:lnTo>
                    <a:lnTo>
                      <a:pt x="122" y="144"/>
                    </a:lnTo>
                    <a:lnTo>
                      <a:pt x="96" y="172"/>
                    </a:lnTo>
                    <a:lnTo>
                      <a:pt x="72" y="202"/>
                    </a:lnTo>
                    <a:lnTo>
                      <a:pt x="50" y="234"/>
                    </a:lnTo>
                    <a:lnTo>
                      <a:pt x="32" y="266"/>
                    </a:lnTo>
                    <a:lnTo>
                      <a:pt x="14" y="300"/>
                    </a:lnTo>
                    <a:lnTo>
                      <a:pt x="0" y="336"/>
                    </a:lnTo>
                    <a:lnTo>
                      <a:pt x="0" y="336"/>
                    </a:lnTo>
                    <a:lnTo>
                      <a:pt x="20" y="360"/>
                    </a:lnTo>
                    <a:lnTo>
                      <a:pt x="40" y="382"/>
                    </a:lnTo>
                    <a:lnTo>
                      <a:pt x="60" y="400"/>
                    </a:lnTo>
                    <a:lnTo>
                      <a:pt x="82" y="418"/>
                    </a:lnTo>
                    <a:lnTo>
                      <a:pt x="102" y="432"/>
                    </a:lnTo>
                    <a:lnTo>
                      <a:pt x="124" y="446"/>
                    </a:lnTo>
                    <a:lnTo>
                      <a:pt x="162" y="468"/>
                    </a:lnTo>
                    <a:lnTo>
                      <a:pt x="196" y="484"/>
                    </a:lnTo>
                    <a:lnTo>
                      <a:pt x="224" y="496"/>
                    </a:lnTo>
                    <a:lnTo>
                      <a:pt x="250" y="50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p:cNvSpPr>
              <p:nvPr/>
            </p:nvSpPr>
            <p:spPr bwMode="auto">
              <a:xfrm>
                <a:off x="329193" y="6591162"/>
                <a:ext cx="67820" cy="87682"/>
              </a:xfrm>
              <a:custGeom>
                <a:avLst/>
                <a:gdLst>
                  <a:gd name="T0" fmla="*/ 0 w 280"/>
                  <a:gd name="T1" fmla="*/ 180 h 362"/>
                  <a:gd name="T2" fmla="*/ 0 w 280"/>
                  <a:gd name="T3" fmla="*/ 180 h 362"/>
                  <a:gd name="T4" fmla="*/ 0 w 280"/>
                  <a:gd name="T5" fmla="*/ 180 h 362"/>
                  <a:gd name="T6" fmla="*/ 26 w 280"/>
                  <a:gd name="T7" fmla="*/ 190 h 362"/>
                  <a:gd name="T8" fmla="*/ 54 w 280"/>
                  <a:gd name="T9" fmla="*/ 202 h 362"/>
                  <a:gd name="T10" fmla="*/ 90 w 280"/>
                  <a:gd name="T11" fmla="*/ 220 h 362"/>
                  <a:gd name="T12" fmla="*/ 128 w 280"/>
                  <a:gd name="T13" fmla="*/ 244 h 362"/>
                  <a:gd name="T14" fmla="*/ 150 w 280"/>
                  <a:gd name="T15" fmla="*/ 260 h 362"/>
                  <a:gd name="T16" fmla="*/ 170 w 280"/>
                  <a:gd name="T17" fmla="*/ 276 h 362"/>
                  <a:gd name="T18" fmla="*/ 192 w 280"/>
                  <a:gd name="T19" fmla="*/ 294 h 362"/>
                  <a:gd name="T20" fmla="*/ 212 w 280"/>
                  <a:gd name="T21" fmla="*/ 314 h 362"/>
                  <a:gd name="T22" fmla="*/ 232 w 280"/>
                  <a:gd name="T23" fmla="*/ 338 h 362"/>
                  <a:gd name="T24" fmla="*/ 250 w 280"/>
                  <a:gd name="T25" fmla="*/ 362 h 362"/>
                  <a:gd name="T26" fmla="*/ 250 w 280"/>
                  <a:gd name="T27" fmla="*/ 362 h 362"/>
                  <a:gd name="T28" fmla="*/ 262 w 280"/>
                  <a:gd name="T29" fmla="*/ 318 h 362"/>
                  <a:gd name="T30" fmla="*/ 272 w 280"/>
                  <a:gd name="T31" fmla="*/ 272 h 362"/>
                  <a:gd name="T32" fmla="*/ 278 w 280"/>
                  <a:gd name="T33" fmla="*/ 226 h 362"/>
                  <a:gd name="T34" fmla="*/ 280 w 280"/>
                  <a:gd name="T35" fmla="*/ 180 h 362"/>
                  <a:gd name="T36" fmla="*/ 280 w 280"/>
                  <a:gd name="T37" fmla="*/ 180 h 362"/>
                  <a:gd name="T38" fmla="*/ 278 w 280"/>
                  <a:gd name="T39" fmla="*/ 134 h 362"/>
                  <a:gd name="T40" fmla="*/ 272 w 280"/>
                  <a:gd name="T41" fmla="*/ 88 h 362"/>
                  <a:gd name="T42" fmla="*/ 264 w 280"/>
                  <a:gd name="T43" fmla="*/ 44 h 362"/>
                  <a:gd name="T44" fmla="*/ 250 w 280"/>
                  <a:gd name="T45" fmla="*/ 0 h 362"/>
                  <a:gd name="T46" fmla="*/ 250 w 280"/>
                  <a:gd name="T47" fmla="*/ 0 h 362"/>
                  <a:gd name="T48" fmla="*/ 230 w 280"/>
                  <a:gd name="T49" fmla="*/ 24 h 362"/>
                  <a:gd name="T50" fmla="*/ 210 w 280"/>
                  <a:gd name="T51" fmla="*/ 48 h 362"/>
                  <a:gd name="T52" fmla="*/ 190 w 280"/>
                  <a:gd name="T53" fmla="*/ 68 h 362"/>
                  <a:gd name="T54" fmla="*/ 170 w 280"/>
                  <a:gd name="T55" fmla="*/ 86 h 362"/>
                  <a:gd name="T56" fmla="*/ 148 w 280"/>
                  <a:gd name="T57" fmla="*/ 104 h 362"/>
                  <a:gd name="T58" fmla="*/ 128 w 280"/>
                  <a:gd name="T59" fmla="*/ 118 h 362"/>
                  <a:gd name="T60" fmla="*/ 88 w 280"/>
                  <a:gd name="T61" fmla="*/ 142 h 362"/>
                  <a:gd name="T62" fmla="*/ 54 w 280"/>
                  <a:gd name="T63" fmla="*/ 160 h 362"/>
                  <a:gd name="T64" fmla="*/ 26 w 280"/>
                  <a:gd name="T65" fmla="*/ 172 h 362"/>
                  <a:gd name="T66" fmla="*/ 0 w 280"/>
                  <a:gd name="T67" fmla="*/ 18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0" h="362">
                    <a:moveTo>
                      <a:pt x="0" y="180"/>
                    </a:moveTo>
                    <a:lnTo>
                      <a:pt x="0" y="180"/>
                    </a:lnTo>
                    <a:lnTo>
                      <a:pt x="0" y="180"/>
                    </a:lnTo>
                    <a:lnTo>
                      <a:pt x="26" y="190"/>
                    </a:lnTo>
                    <a:lnTo>
                      <a:pt x="54" y="202"/>
                    </a:lnTo>
                    <a:lnTo>
                      <a:pt x="90" y="220"/>
                    </a:lnTo>
                    <a:lnTo>
                      <a:pt x="128" y="244"/>
                    </a:lnTo>
                    <a:lnTo>
                      <a:pt x="150" y="260"/>
                    </a:lnTo>
                    <a:lnTo>
                      <a:pt x="170" y="276"/>
                    </a:lnTo>
                    <a:lnTo>
                      <a:pt x="192" y="294"/>
                    </a:lnTo>
                    <a:lnTo>
                      <a:pt x="212" y="314"/>
                    </a:lnTo>
                    <a:lnTo>
                      <a:pt x="232" y="338"/>
                    </a:lnTo>
                    <a:lnTo>
                      <a:pt x="250" y="362"/>
                    </a:lnTo>
                    <a:lnTo>
                      <a:pt x="250" y="362"/>
                    </a:lnTo>
                    <a:lnTo>
                      <a:pt x="262" y="318"/>
                    </a:lnTo>
                    <a:lnTo>
                      <a:pt x="272" y="272"/>
                    </a:lnTo>
                    <a:lnTo>
                      <a:pt x="278" y="226"/>
                    </a:lnTo>
                    <a:lnTo>
                      <a:pt x="280" y="180"/>
                    </a:lnTo>
                    <a:lnTo>
                      <a:pt x="280" y="180"/>
                    </a:lnTo>
                    <a:lnTo>
                      <a:pt x="278" y="134"/>
                    </a:lnTo>
                    <a:lnTo>
                      <a:pt x="272" y="88"/>
                    </a:lnTo>
                    <a:lnTo>
                      <a:pt x="264" y="44"/>
                    </a:lnTo>
                    <a:lnTo>
                      <a:pt x="250" y="0"/>
                    </a:lnTo>
                    <a:lnTo>
                      <a:pt x="250" y="0"/>
                    </a:lnTo>
                    <a:lnTo>
                      <a:pt x="230" y="24"/>
                    </a:lnTo>
                    <a:lnTo>
                      <a:pt x="210" y="48"/>
                    </a:lnTo>
                    <a:lnTo>
                      <a:pt x="190" y="68"/>
                    </a:lnTo>
                    <a:lnTo>
                      <a:pt x="170" y="86"/>
                    </a:lnTo>
                    <a:lnTo>
                      <a:pt x="148" y="104"/>
                    </a:lnTo>
                    <a:lnTo>
                      <a:pt x="128" y="118"/>
                    </a:lnTo>
                    <a:lnTo>
                      <a:pt x="88" y="142"/>
                    </a:lnTo>
                    <a:lnTo>
                      <a:pt x="54" y="160"/>
                    </a:lnTo>
                    <a:lnTo>
                      <a:pt x="26" y="172"/>
                    </a:lnTo>
                    <a:lnTo>
                      <a:pt x="0" y="18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 name="Title 1"/>
          <p:cNvSpPr>
            <a:spLocks noGrp="1"/>
          </p:cNvSpPr>
          <p:nvPr>
            <p:ph type="ctrTitle"/>
          </p:nvPr>
        </p:nvSpPr>
        <p:spPr>
          <a:xfrm>
            <a:off x="1104900" y="1142999"/>
            <a:ext cx="10440988" cy="2366963"/>
          </a:xfrm>
        </p:spPr>
        <p:txBody>
          <a:bodyPr anchor="b"/>
          <a:lstStyle>
            <a:lvl1pPr algn="l">
              <a:defRPr sz="6000" b="1">
                <a:gradFill>
                  <a:gsLst>
                    <a:gs pos="46600">
                      <a:schemeClr val="accent3"/>
                    </a:gs>
                    <a:gs pos="100000">
                      <a:schemeClr val="accent2"/>
                    </a:gs>
                    <a:gs pos="0">
                      <a:schemeClr val="accent1">
                        <a:lumMod val="60000"/>
                        <a:lumOff val="40000"/>
                      </a:schemeClr>
                    </a:gs>
                  </a:gsLst>
                  <a:lin ang="0" scaled="1"/>
                </a:gradFill>
              </a:defRPr>
            </a:lvl1pPr>
          </a:lstStyle>
          <a:p>
            <a:r>
              <a:rPr lang="en-US"/>
              <a:t>Click to edit Master title style</a:t>
            </a:r>
            <a:endParaRPr lang="en-US" dirty="0"/>
          </a:p>
        </p:txBody>
      </p:sp>
      <p:sp>
        <p:nvSpPr>
          <p:cNvPr id="3" name="Subtitle 2"/>
          <p:cNvSpPr>
            <a:spLocks noGrp="1"/>
          </p:cNvSpPr>
          <p:nvPr>
            <p:ph type="subTitle" idx="1"/>
          </p:nvPr>
        </p:nvSpPr>
        <p:spPr>
          <a:xfrm>
            <a:off x="1104900" y="3516578"/>
            <a:ext cx="10440988" cy="1655762"/>
          </a:xfrm>
        </p:spPr>
        <p:txBody>
          <a:bodyPr/>
          <a:lstStyle>
            <a:lvl1pPr marL="0" indent="0" algn="l">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28" name="Slide Number Placeholder 5"/>
          <p:cNvSpPr>
            <a:spLocks noGrp="1"/>
          </p:cNvSpPr>
          <p:nvPr>
            <p:ph type="sldNum" sz="quarter" idx="12"/>
          </p:nvPr>
        </p:nvSpPr>
        <p:spPr>
          <a:xfrm>
            <a:off x="11804904" y="6629400"/>
            <a:ext cx="358081" cy="192492"/>
          </a:xfrm>
        </p:spPr>
        <p:txBody>
          <a:bodyPr/>
          <a:lstStyle/>
          <a:p>
            <a:fld id="{58EBEC73-BF10-4A05-B408-9EA6FF5AFB6F}" type="slidenum">
              <a:rPr lang="en-US" smtClean="0"/>
              <a:t>‹#›</a:t>
            </a:fld>
            <a:endParaRPr lang="en-US"/>
          </a:p>
        </p:txBody>
      </p:sp>
      <p:grpSp>
        <p:nvGrpSpPr>
          <p:cNvPr id="56" name="Group 55"/>
          <p:cNvGrpSpPr/>
          <p:nvPr userDrawn="1"/>
        </p:nvGrpSpPr>
        <p:grpSpPr>
          <a:xfrm>
            <a:off x="270839" y="349543"/>
            <a:ext cx="2349600" cy="802886"/>
            <a:chOff x="270839" y="349543"/>
            <a:chExt cx="2349600" cy="802886"/>
          </a:xfrm>
        </p:grpSpPr>
        <p:sp>
          <p:nvSpPr>
            <p:cNvPr id="44" name="Freeform 6"/>
            <p:cNvSpPr>
              <a:spLocks/>
            </p:cNvSpPr>
            <p:nvPr userDrawn="1"/>
          </p:nvSpPr>
          <p:spPr bwMode="auto">
            <a:xfrm>
              <a:off x="1239730" y="515548"/>
              <a:ext cx="336797" cy="472474"/>
            </a:xfrm>
            <a:custGeom>
              <a:avLst/>
              <a:gdLst>
                <a:gd name="T0" fmla="*/ 422 w 422"/>
                <a:gd name="T1" fmla="*/ 150 h 592"/>
                <a:gd name="T2" fmla="*/ 402 w 422"/>
                <a:gd name="T3" fmla="*/ 132 h 592"/>
                <a:gd name="T4" fmla="*/ 376 w 422"/>
                <a:gd name="T5" fmla="*/ 116 h 592"/>
                <a:gd name="T6" fmla="*/ 344 w 422"/>
                <a:gd name="T7" fmla="*/ 106 h 592"/>
                <a:gd name="T8" fmla="*/ 304 w 422"/>
                <a:gd name="T9" fmla="*/ 102 h 592"/>
                <a:gd name="T10" fmla="*/ 284 w 422"/>
                <a:gd name="T11" fmla="*/ 102 h 592"/>
                <a:gd name="T12" fmla="*/ 246 w 422"/>
                <a:gd name="T13" fmla="*/ 110 h 592"/>
                <a:gd name="T14" fmla="*/ 212 w 422"/>
                <a:gd name="T15" fmla="*/ 124 h 592"/>
                <a:gd name="T16" fmla="*/ 180 w 422"/>
                <a:gd name="T17" fmla="*/ 144 h 592"/>
                <a:gd name="T18" fmla="*/ 152 w 422"/>
                <a:gd name="T19" fmla="*/ 170 h 592"/>
                <a:gd name="T20" fmla="*/ 130 w 422"/>
                <a:gd name="T21" fmla="*/ 200 h 592"/>
                <a:gd name="T22" fmla="*/ 116 w 422"/>
                <a:gd name="T23" fmla="*/ 236 h 592"/>
                <a:gd name="T24" fmla="*/ 108 w 422"/>
                <a:gd name="T25" fmla="*/ 274 h 592"/>
                <a:gd name="T26" fmla="*/ 106 w 422"/>
                <a:gd name="T27" fmla="*/ 296 h 592"/>
                <a:gd name="T28" fmla="*/ 110 w 422"/>
                <a:gd name="T29" fmla="*/ 336 h 592"/>
                <a:gd name="T30" fmla="*/ 122 w 422"/>
                <a:gd name="T31" fmla="*/ 374 h 592"/>
                <a:gd name="T32" fmla="*/ 140 w 422"/>
                <a:gd name="T33" fmla="*/ 408 h 592"/>
                <a:gd name="T34" fmla="*/ 166 w 422"/>
                <a:gd name="T35" fmla="*/ 436 h 592"/>
                <a:gd name="T36" fmla="*/ 194 w 422"/>
                <a:gd name="T37" fmla="*/ 458 h 592"/>
                <a:gd name="T38" fmla="*/ 228 w 422"/>
                <a:gd name="T39" fmla="*/ 476 h 592"/>
                <a:gd name="T40" fmla="*/ 266 w 422"/>
                <a:gd name="T41" fmla="*/ 486 h 592"/>
                <a:gd name="T42" fmla="*/ 304 w 422"/>
                <a:gd name="T43" fmla="*/ 490 h 592"/>
                <a:gd name="T44" fmla="*/ 324 w 422"/>
                <a:gd name="T45" fmla="*/ 490 h 592"/>
                <a:gd name="T46" fmla="*/ 360 w 422"/>
                <a:gd name="T47" fmla="*/ 482 h 592"/>
                <a:gd name="T48" fmla="*/ 390 w 422"/>
                <a:gd name="T49" fmla="*/ 470 h 592"/>
                <a:gd name="T50" fmla="*/ 412 w 422"/>
                <a:gd name="T51" fmla="*/ 452 h 592"/>
                <a:gd name="T52" fmla="*/ 422 w 422"/>
                <a:gd name="T53" fmla="*/ 592 h 592"/>
                <a:gd name="T54" fmla="*/ 416 w 422"/>
                <a:gd name="T55" fmla="*/ 586 h 592"/>
                <a:gd name="T56" fmla="*/ 410 w 422"/>
                <a:gd name="T57" fmla="*/ 582 h 592"/>
                <a:gd name="T58" fmla="*/ 396 w 422"/>
                <a:gd name="T59" fmla="*/ 580 h 592"/>
                <a:gd name="T60" fmla="*/ 382 w 422"/>
                <a:gd name="T61" fmla="*/ 582 h 592"/>
                <a:gd name="T62" fmla="*/ 336 w 422"/>
                <a:gd name="T63" fmla="*/ 590 h 592"/>
                <a:gd name="T64" fmla="*/ 304 w 422"/>
                <a:gd name="T65" fmla="*/ 592 h 592"/>
                <a:gd name="T66" fmla="*/ 242 w 422"/>
                <a:gd name="T67" fmla="*/ 586 h 592"/>
                <a:gd name="T68" fmla="*/ 184 w 422"/>
                <a:gd name="T69" fmla="*/ 570 h 592"/>
                <a:gd name="T70" fmla="*/ 132 w 422"/>
                <a:gd name="T71" fmla="*/ 544 h 592"/>
                <a:gd name="T72" fmla="*/ 88 w 422"/>
                <a:gd name="T73" fmla="*/ 508 h 592"/>
                <a:gd name="T74" fmla="*/ 52 w 422"/>
                <a:gd name="T75" fmla="*/ 466 h 592"/>
                <a:gd name="T76" fmla="*/ 24 w 422"/>
                <a:gd name="T77" fmla="*/ 416 h 592"/>
                <a:gd name="T78" fmla="*/ 6 w 422"/>
                <a:gd name="T79" fmla="*/ 358 h 592"/>
                <a:gd name="T80" fmla="*/ 0 w 422"/>
                <a:gd name="T81" fmla="*/ 296 h 592"/>
                <a:gd name="T82" fmla="*/ 2 w 422"/>
                <a:gd name="T83" fmla="*/ 264 h 592"/>
                <a:gd name="T84" fmla="*/ 14 w 422"/>
                <a:gd name="T85" fmla="*/ 204 h 592"/>
                <a:gd name="T86" fmla="*/ 36 w 422"/>
                <a:gd name="T87" fmla="*/ 150 h 592"/>
                <a:gd name="T88" fmla="*/ 70 w 422"/>
                <a:gd name="T89" fmla="*/ 104 h 592"/>
                <a:gd name="T90" fmla="*/ 110 w 422"/>
                <a:gd name="T91" fmla="*/ 64 h 592"/>
                <a:gd name="T92" fmla="*/ 158 w 422"/>
                <a:gd name="T93" fmla="*/ 34 h 592"/>
                <a:gd name="T94" fmla="*/ 212 w 422"/>
                <a:gd name="T95" fmla="*/ 12 h 592"/>
                <a:gd name="T96" fmla="*/ 272 w 422"/>
                <a:gd name="T97" fmla="*/ 0 h 592"/>
                <a:gd name="T98" fmla="*/ 304 w 422"/>
                <a:gd name="T99" fmla="*/ 0 h 592"/>
                <a:gd name="T100" fmla="*/ 360 w 422"/>
                <a:gd name="T101" fmla="*/ 6 h 592"/>
                <a:gd name="T102" fmla="*/ 380 w 422"/>
                <a:gd name="T103" fmla="*/ 10 h 592"/>
                <a:gd name="T104" fmla="*/ 396 w 422"/>
                <a:gd name="T105" fmla="*/ 12 h 592"/>
                <a:gd name="T106" fmla="*/ 412 w 422"/>
                <a:gd name="T107" fmla="*/ 8 h 592"/>
                <a:gd name="T108" fmla="*/ 422 w 422"/>
                <a:gd name="T109" fmla="*/ 15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22" h="592">
                  <a:moveTo>
                    <a:pt x="422" y="150"/>
                  </a:moveTo>
                  <a:lnTo>
                    <a:pt x="422" y="150"/>
                  </a:lnTo>
                  <a:lnTo>
                    <a:pt x="412" y="140"/>
                  </a:lnTo>
                  <a:lnTo>
                    <a:pt x="402" y="132"/>
                  </a:lnTo>
                  <a:lnTo>
                    <a:pt x="390" y="122"/>
                  </a:lnTo>
                  <a:lnTo>
                    <a:pt x="376" y="116"/>
                  </a:lnTo>
                  <a:lnTo>
                    <a:pt x="360" y="110"/>
                  </a:lnTo>
                  <a:lnTo>
                    <a:pt x="344" y="106"/>
                  </a:lnTo>
                  <a:lnTo>
                    <a:pt x="324" y="102"/>
                  </a:lnTo>
                  <a:lnTo>
                    <a:pt x="304" y="102"/>
                  </a:lnTo>
                  <a:lnTo>
                    <a:pt x="304" y="102"/>
                  </a:lnTo>
                  <a:lnTo>
                    <a:pt x="284" y="102"/>
                  </a:lnTo>
                  <a:lnTo>
                    <a:pt x="266" y="106"/>
                  </a:lnTo>
                  <a:lnTo>
                    <a:pt x="246" y="110"/>
                  </a:lnTo>
                  <a:lnTo>
                    <a:pt x="228" y="116"/>
                  </a:lnTo>
                  <a:lnTo>
                    <a:pt x="212" y="124"/>
                  </a:lnTo>
                  <a:lnTo>
                    <a:pt x="194" y="132"/>
                  </a:lnTo>
                  <a:lnTo>
                    <a:pt x="180" y="144"/>
                  </a:lnTo>
                  <a:lnTo>
                    <a:pt x="166" y="156"/>
                  </a:lnTo>
                  <a:lnTo>
                    <a:pt x="152" y="170"/>
                  </a:lnTo>
                  <a:lnTo>
                    <a:pt x="140" y="184"/>
                  </a:lnTo>
                  <a:lnTo>
                    <a:pt x="130" y="200"/>
                  </a:lnTo>
                  <a:lnTo>
                    <a:pt x="122" y="218"/>
                  </a:lnTo>
                  <a:lnTo>
                    <a:pt x="116" y="236"/>
                  </a:lnTo>
                  <a:lnTo>
                    <a:pt x="110" y="254"/>
                  </a:lnTo>
                  <a:lnTo>
                    <a:pt x="108" y="274"/>
                  </a:lnTo>
                  <a:lnTo>
                    <a:pt x="106" y="296"/>
                  </a:lnTo>
                  <a:lnTo>
                    <a:pt x="106" y="296"/>
                  </a:lnTo>
                  <a:lnTo>
                    <a:pt x="108" y="316"/>
                  </a:lnTo>
                  <a:lnTo>
                    <a:pt x="110" y="336"/>
                  </a:lnTo>
                  <a:lnTo>
                    <a:pt x="116" y="356"/>
                  </a:lnTo>
                  <a:lnTo>
                    <a:pt x="122" y="374"/>
                  </a:lnTo>
                  <a:lnTo>
                    <a:pt x="130" y="392"/>
                  </a:lnTo>
                  <a:lnTo>
                    <a:pt x="140" y="408"/>
                  </a:lnTo>
                  <a:lnTo>
                    <a:pt x="152" y="422"/>
                  </a:lnTo>
                  <a:lnTo>
                    <a:pt x="166" y="436"/>
                  </a:lnTo>
                  <a:lnTo>
                    <a:pt x="180" y="448"/>
                  </a:lnTo>
                  <a:lnTo>
                    <a:pt x="194" y="458"/>
                  </a:lnTo>
                  <a:lnTo>
                    <a:pt x="212" y="468"/>
                  </a:lnTo>
                  <a:lnTo>
                    <a:pt x="228" y="476"/>
                  </a:lnTo>
                  <a:lnTo>
                    <a:pt x="246" y="482"/>
                  </a:lnTo>
                  <a:lnTo>
                    <a:pt x="266" y="486"/>
                  </a:lnTo>
                  <a:lnTo>
                    <a:pt x="284" y="490"/>
                  </a:lnTo>
                  <a:lnTo>
                    <a:pt x="304" y="490"/>
                  </a:lnTo>
                  <a:lnTo>
                    <a:pt x="304" y="490"/>
                  </a:lnTo>
                  <a:lnTo>
                    <a:pt x="324" y="490"/>
                  </a:lnTo>
                  <a:lnTo>
                    <a:pt x="344" y="486"/>
                  </a:lnTo>
                  <a:lnTo>
                    <a:pt x="360" y="482"/>
                  </a:lnTo>
                  <a:lnTo>
                    <a:pt x="376" y="476"/>
                  </a:lnTo>
                  <a:lnTo>
                    <a:pt x="390" y="470"/>
                  </a:lnTo>
                  <a:lnTo>
                    <a:pt x="402" y="460"/>
                  </a:lnTo>
                  <a:lnTo>
                    <a:pt x="412" y="452"/>
                  </a:lnTo>
                  <a:lnTo>
                    <a:pt x="422" y="440"/>
                  </a:lnTo>
                  <a:lnTo>
                    <a:pt x="422" y="592"/>
                  </a:lnTo>
                  <a:lnTo>
                    <a:pt x="422" y="592"/>
                  </a:lnTo>
                  <a:lnTo>
                    <a:pt x="416" y="586"/>
                  </a:lnTo>
                  <a:lnTo>
                    <a:pt x="410" y="582"/>
                  </a:lnTo>
                  <a:lnTo>
                    <a:pt x="410" y="582"/>
                  </a:lnTo>
                  <a:lnTo>
                    <a:pt x="402" y="580"/>
                  </a:lnTo>
                  <a:lnTo>
                    <a:pt x="396" y="580"/>
                  </a:lnTo>
                  <a:lnTo>
                    <a:pt x="396" y="580"/>
                  </a:lnTo>
                  <a:lnTo>
                    <a:pt x="382" y="582"/>
                  </a:lnTo>
                  <a:lnTo>
                    <a:pt x="362" y="586"/>
                  </a:lnTo>
                  <a:lnTo>
                    <a:pt x="336" y="590"/>
                  </a:lnTo>
                  <a:lnTo>
                    <a:pt x="304" y="592"/>
                  </a:lnTo>
                  <a:lnTo>
                    <a:pt x="304" y="592"/>
                  </a:lnTo>
                  <a:lnTo>
                    <a:pt x="272" y="590"/>
                  </a:lnTo>
                  <a:lnTo>
                    <a:pt x="242" y="586"/>
                  </a:lnTo>
                  <a:lnTo>
                    <a:pt x="212" y="580"/>
                  </a:lnTo>
                  <a:lnTo>
                    <a:pt x="184" y="570"/>
                  </a:lnTo>
                  <a:lnTo>
                    <a:pt x="158" y="558"/>
                  </a:lnTo>
                  <a:lnTo>
                    <a:pt x="132" y="544"/>
                  </a:lnTo>
                  <a:lnTo>
                    <a:pt x="110" y="528"/>
                  </a:lnTo>
                  <a:lnTo>
                    <a:pt x="88" y="508"/>
                  </a:lnTo>
                  <a:lnTo>
                    <a:pt x="70" y="488"/>
                  </a:lnTo>
                  <a:lnTo>
                    <a:pt x="52" y="466"/>
                  </a:lnTo>
                  <a:lnTo>
                    <a:pt x="36" y="442"/>
                  </a:lnTo>
                  <a:lnTo>
                    <a:pt x="24" y="416"/>
                  </a:lnTo>
                  <a:lnTo>
                    <a:pt x="14" y="388"/>
                  </a:lnTo>
                  <a:lnTo>
                    <a:pt x="6" y="358"/>
                  </a:lnTo>
                  <a:lnTo>
                    <a:pt x="2" y="328"/>
                  </a:lnTo>
                  <a:lnTo>
                    <a:pt x="0" y="296"/>
                  </a:lnTo>
                  <a:lnTo>
                    <a:pt x="0" y="296"/>
                  </a:lnTo>
                  <a:lnTo>
                    <a:pt x="2" y="264"/>
                  </a:lnTo>
                  <a:lnTo>
                    <a:pt x="6" y="234"/>
                  </a:lnTo>
                  <a:lnTo>
                    <a:pt x="14" y="204"/>
                  </a:lnTo>
                  <a:lnTo>
                    <a:pt x="24" y="176"/>
                  </a:lnTo>
                  <a:lnTo>
                    <a:pt x="36" y="150"/>
                  </a:lnTo>
                  <a:lnTo>
                    <a:pt x="52" y="126"/>
                  </a:lnTo>
                  <a:lnTo>
                    <a:pt x="70" y="104"/>
                  </a:lnTo>
                  <a:lnTo>
                    <a:pt x="88" y="82"/>
                  </a:lnTo>
                  <a:lnTo>
                    <a:pt x="110" y="64"/>
                  </a:lnTo>
                  <a:lnTo>
                    <a:pt x="132" y="48"/>
                  </a:lnTo>
                  <a:lnTo>
                    <a:pt x="158" y="34"/>
                  </a:lnTo>
                  <a:lnTo>
                    <a:pt x="184" y="22"/>
                  </a:lnTo>
                  <a:lnTo>
                    <a:pt x="212" y="12"/>
                  </a:lnTo>
                  <a:lnTo>
                    <a:pt x="242" y="6"/>
                  </a:lnTo>
                  <a:lnTo>
                    <a:pt x="272" y="0"/>
                  </a:lnTo>
                  <a:lnTo>
                    <a:pt x="304" y="0"/>
                  </a:lnTo>
                  <a:lnTo>
                    <a:pt x="304" y="0"/>
                  </a:lnTo>
                  <a:lnTo>
                    <a:pt x="336" y="2"/>
                  </a:lnTo>
                  <a:lnTo>
                    <a:pt x="360" y="6"/>
                  </a:lnTo>
                  <a:lnTo>
                    <a:pt x="360" y="6"/>
                  </a:lnTo>
                  <a:lnTo>
                    <a:pt x="380" y="10"/>
                  </a:lnTo>
                  <a:lnTo>
                    <a:pt x="396" y="12"/>
                  </a:lnTo>
                  <a:lnTo>
                    <a:pt x="396" y="12"/>
                  </a:lnTo>
                  <a:lnTo>
                    <a:pt x="404" y="10"/>
                  </a:lnTo>
                  <a:lnTo>
                    <a:pt x="412" y="8"/>
                  </a:lnTo>
                  <a:lnTo>
                    <a:pt x="422" y="0"/>
                  </a:lnTo>
                  <a:lnTo>
                    <a:pt x="422" y="1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7"/>
            <p:cNvSpPr>
              <a:spLocks noEditPoints="1"/>
            </p:cNvSpPr>
            <p:nvPr userDrawn="1"/>
          </p:nvSpPr>
          <p:spPr bwMode="auto">
            <a:xfrm>
              <a:off x="1592490" y="656013"/>
              <a:ext cx="343182" cy="332009"/>
            </a:xfrm>
            <a:custGeom>
              <a:avLst/>
              <a:gdLst>
                <a:gd name="T0" fmla="*/ 316 w 430"/>
                <a:gd name="T1" fmla="*/ 282 h 416"/>
                <a:gd name="T2" fmla="*/ 272 w 430"/>
                <a:gd name="T3" fmla="*/ 312 h 416"/>
                <a:gd name="T4" fmla="*/ 246 w 430"/>
                <a:gd name="T5" fmla="*/ 320 h 416"/>
                <a:gd name="T6" fmla="*/ 216 w 430"/>
                <a:gd name="T7" fmla="*/ 324 h 416"/>
                <a:gd name="T8" fmla="*/ 204 w 430"/>
                <a:gd name="T9" fmla="*/ 324 h 416"/>
                <a:gd name="T10" fmla="*/ 170 w 430"/>
                <a:gd name="T11" fmla="*/ 314 h 416"/>
                <a:gd name="T12" fmla="*/ 134 w 430"/>
                <a:gd name="T13" fmla="*/ 290 h 416"/>
                <a:gd name="T14" fmla="*/ 108 w 430"/>
                <a:gd name="T15" fmla="*/ 252 h 416"/>
                <a:gd name="T16" fmla="*/ 98 w 430"/>
                <a:gd name="T17" fmla="*/ 220 h 416"/>
                <a:gd name="T18" fmla="*/ 98 w 430"/>
                <a:gd name="T19" fmla="*/ 208 h 416"/>
                <a:gd name="T20" fmla="*/ 100 w 430"/>
                <a:gd name="T21" fmla="*/ 186 h 416"/>
                <a:gd name="T22" fmla="*/ 118 w 430"/>
                <a:gd name="T23" fmla="*/ 144 h 416"/>
                <a:gd name="T24" fmla="*/ 150 w 430"/>
                <a:gd name="T25" fmla="*/ 112 h 416"/>
                <a:gd name="T26" fmla="*/ 192 w 430"/>
                <a:gd name="T27" fmla="*/ 96 h 416"/>
                <a:gd name="T28" fmla="*/ 216 w 430"/>
                <a:gd name="T29" fmla="*/ 92 h 416"/>
                <a:gd name="T30" fmla="*/ 232 w 430"/>
                <a:gd name="T31" fmla="*/ 94 h 416"/>
                <a:gd name="T32" fmla="*/ 258 w 430"/>
                <a:gd name="T33" fmla="*/ 100 h 416"/>
                <a:gd name="T34" fmla="*/ 296 w 430"/>
                <a:gd name="T35" fmla="*/ 118 h 416"/>
                <a:gd name="T36" fmla="*/ 316 w 430"/>
                <a:gd name="T37" fmla="*/ 282 h 416"/>
                <a:gd name="T38" fmla="*/ 430 w 430"/>
                <a:gd name="T39" fmla="*/ 404 h 416"/>
                <a:gd name="T40" fmla="*/ 416 w 430"/>
                <a:gd name="T41" fmla="*/ 392 h 416"/>
                <a:gd name="T42" fmla="*/ 410 w 430"/>
                <a:gd name="T43" fmla="*/ 372 h 416"/>
                <a:gd name="T44" fmla="*/ 410 w 430"/>
                <a:gd name="T45" fmla="*/ 124 h 416"/>
                <a:gd name="T46" fmla="*/ 416 w 430"/>
                <a:gd name="T47" fmla="*/ 104 h 416"/>
                <a:gd name="T48" fmla="*/ 430 w 430"/>
                <a:gd name="T49" fmla="*/ 92 h 416"/>
                <a:gd name="T50" fmla="*/ 422 w 430"/>
                <a:gd name="T51" fmla="*/ 90 h 416"/>
                <a:gd name="T52" fmla="*/ 398 w 430"/>
                <a:gd name="T53" fmla="*/ 84 h 416"/>
                <a:gd name="T54" fmla="*/ 386 w 430"/>
                <a:gd name="T55" fmla="*/ 76 h 416"/>
                <a:gd name="T56" fmla="*/ 340 w 430"/>
                <a:gd name="T57" fmla="*/ 40 h 416"/>
                <a:gd name="T58" fmla="*/ 298 w 430"/>
                <a:gd name="T59" fmla="*/ 16 h 416"/>
                <a:gd name="T60" fmla="*/ 244 w 430"/>
                <a:gd name="T61" fmla="*/ 2 h 416"/>
                <a:gd name="T62" fmla="*/ 210 w 430"/>
                <a:gd name="T63" fmla="*/ 0 h 416"/>
                <a:gd name="T64" fmla="*/ 170 w 430"/>
                <a:gd name="T65" fmla="*/ 4 h 416"/>
                <a:gd name="T66" fmla="*/ 132 w 430"/>
                <a:gd name="T67" fmla="*/ 16 h 416"/>
                <a:gd name="T68" fmla="*/ 96 w 430"/>
                <a:gd name="T69" fmla="*/ 34 h 416"/>
                <a:gd name="T70" fmla="*/ 64 w 430"/>
                <a:gd name="T71" fmla="*/ 60 h 416"/>
                <a:gd name="T72" fmla="*/ 38 w 430"/>
                <a:gd name="T73" fmla="*/ 90 h 416"/>
                <a:gd name="T74" fmla="*/ 18 w 430"/>
                <a:gd name="T75" fmla="*/ 126 h 416"/>
                <a:gd name="T76" fmla="*/ 4 w 430"/>
                <a:gd name="T77" fmla="*/ 164 h 416"/>
                <a:gd name="T78" fmla="*/ 0 w 430"/>
                <a:gd name="T79" fmla="*/ 208 h 416"/>
                <a:gd name="T80" fmla="*/ 0 w 430"/>
                <a:gd name="T81" fmla="*/ 230 h 416"/>
                <a:gd name="T82" fmla="*/ 10 w 430"/>
                <a:gd name="T83" fmla="*/ 272 h 416"/>
                <a:gd name="T84" fmla="*/ 26 w 430"/>
                <a:gd name="T85" fmla="*/ 310 h 416"/>
                <a:gd name="T86" fmla="*/ 50 w 430"/>
                <a:gd name="T87" fmla="*/ 342 h 416"/>
                <a:gd name="T88" fmla="*/ 80 w 430"/>
                <a:gd name="T89" fmla="*/ 370 h 416"/>
                <a:gd name="T90" fmla="*/ 114 w 430"/>
                <a:gd name="T91" fmla="*/ 392 h 416"/>
                <a:gd name="T92" fmla="*/ 152 w 430"/>
                <a:gd name="T93" fmla="*/ 408 h 416"/>
                <a:gd name="T94" fmla="*/ 190 w 430"/>
                <a:gd name="T95" fmla="*/ 416 h 416"/>
                <a:gd name="T96" fmla="*/ 210 w 430"/>
                <a:gd name="T97" fmla="*/ 416 h 416"/>
                <a:gd name="T98" fmla="*/ 244 w 430"/>
                <a:gd name="T99" fmla="*/ 414 h 416"/>
                <a:gd name="T100" fmla="*/ 274 w 430"/>
                <a:gd name="T101" fmla="*/ 406 h 416"/>
                <a:gd name="T102" fmla="*/ 300 w 430"/>
                <a:gd name="T103" fmla="*/ 390 h 416"/>
                <a:gd name="T104" fmla="*/ 320 w 430"/>
                <a:gd name="T105" fmla="*/ 366 h 416"/>
                <a:gd name="T106" fmla="*/ 322 w 430"/>
                <a:gd name="T107" fmla="*/ 404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30" h="416">
                  <a:moveTo>
                    <a:pt x="316" y="282"/>
                  </a:moveTo>
                  <a:lnTo>
                    <a:pt x="316" y="282"/>
                  </a:lnTo>
                  <a:lnTo>
                    <a:pt x="296" y="298"/>
                  </a:lnTo>
                  <a:lnTo>
                    <a:pt x="272" y="312"/>
                  </a:lnTo>
                  <a:lnTo>
                    <a:pt x="258" y="316"/>
                  </a:lnTo>
                  <a:lnTo>
                    <a:pt x="246" y="320"/>
                  </a:lnTo>
                  <a:lnTo>
                    <a:pt x="232" y="322"/>
                  </a:lnTo>
                  <a:lnTo>
                    <a:pt x="216" y="324"/>
                  </a:lnTo>
                  <a:lnTo>
                    <a:pt x="216" y="324"/>
                  </a:lnTo>
                  <a:lnTo>
                    <a:pt x="204" y="324"/>
                  </a:lnTo>
                  <a:lnTo>
                    <a:pt x="192" y="322"/>
                  </a:lnTo>
                  <a:lnTo>
                    <a:pt x="170" y="314"/>
                  </a:lnTo>
                  <a:lnTo>
                    <a:pt x="150" y="304"/>
                  </a:lnTo>
                  <a:lnTo>
                    <a:pt x="134" y="290"/>
                  </a:lnTo>
                  <a:lnTo>
                    <a:pt x="118" y="272"/>
                  </a:lnTo>
                  <a:lnTo>
                    <a:pt x="108" y="252"/>
                  </a:lnTo>
                  <a:lnTo>
                    <a:pt x="100" y="232"/>
                  </a:lnTo>
                  <a:lnTo>
                    <a:pt x="98" y="220"/>
                  </a:lnTo>
                  <a:lnTo>
                    <a:pt x="98" y="208"/>
                  </a:lnTo>
                  <a:lnTo>
                    <a:pt x="98" y="208"/>
                  </a:lnTo>
                  <a:lnTo>
                    <a:pt x="98" y="196"/>
                  </a:lnTo>
                  <a:lnTo>
                    <a:pt x="100" y="186"/>
                  </a:lnTo>
                  <a:lnTo>
                    <a:pt x="108" y="164"/>
                  </a:lnTo>
                  <a:lnTo>
                    <a:pt x="118" y="144"/>
                  </a:lnTo>
                  <a:lnTo>
                    <a:pt x="134" y="128"/>
                  </a:lnTo>
                  <a:lnTo>
                    <a:pt x="150" y="112"/>
                  </a:lnTo>
                  <a:lnTo>
                    <a:pt x="170" y="102"/>
                  </a:lnTo>
                  <a:lnTo>
                    <a:pt x="192" y="96"/>
                  </a:lnTo>
                  <a:lnTo>
                    <a:pt x="204" y="94"/>
                  </a:lnTo>
                  <a:lnTo>
                    <a:pt x="216" y="92"/>
                  </a:lnTo>
                  <a:lnTo>
                    <a:pt x="216" y="92"/>
                  </a:lnTo>
                  <a:lnTo>
                    <a:pt x="232" y="94"/>
                  </a:lnTo>
                  <a:lnTo>
                    <a:pt x="246" y="96"/>
                  </a:lnTo>
                  <a:lnTo>
                    <a:pt x="258" y="100"/>
                  </a:lnTo>
                  <a:lnTo>
                    <a:pt x="272" y="104"/>
                  </a:lnTo>
                  <a:lnTo>
                    <a:pt x="296" y="118"/>
                  </a:lnTo>
                  <a:lnTo>
                    <a:pt x="316" y="136"/>
                  </a:lnTo>
                  <a:lnTo>
                    <a:pt x="316" y="282"/>
                  </a:lnTo>
                  <a:close/>
                  <a:moveTo>
                    <a:pt x="430" y="404"/>
                  </a:moveTo>
                  <a:lnTo>
                    <a:pt x="430" y="404"/>
                  </a:lnTo>
                  <a:lnTo>
                    <a:pt x="422" y="398"/>
                  </a:lnTo>
                  <a:lnTo>
                    <a:pt x="416" y="392"/>
                  </a:lnTo>
                  <a:lnTo>
                    <a:pt x="410" y="384"/>
                  </a:lnTo>
                  <a:lnTo>
                    <a:pt x="410" y="372"/>
                  </a:lnTo>
                  <a:lnTo>
                    <a:pt x="410" y="124"/>
                  </a:lnTo>
                  <a:lnTo>
                    <a:pt x="410" y="124"/>
                  </a:lnTo>
                  <a:lnTo>
                    <a:pt x="410" y="114"/>
                  </a:lnTo>
                  <a:lnTo>
                    <a:pt x="416" y="104"/>
                  </a:lnTo>
                  <a:lnTo>
                    <a:pt x="422" y="98"/>
                  </a:lnTo>
                  <a:lnTo>
                    <a:pt x="430" y="92"/>
                  </a:lnTo>
                  <a:lnTo>
                    <a:pt x="430" y="92"/>
                  </a:lnTo>
                  <a:lnTo>
                    <a:pt x="422" y="90"/>
                  </a:lnTo>
                  <a:lnTo>
                    <a:pt x="412" y="88"/>
                  </a:lnTo>
                  <a:lnTo>
                    <a:pt x="398" y="84"/>
                  </a:lnTo>
                  <a:lnTo>
                    <a:pt x="386" y="76"/>
                  </a:lnTo>
                  <a:lnTo>
                    <a:pt x="386" y="76"/>
                  </a:lnTo>
                  <a:lnTo>
                    <a:pt x="356" y="52"/>
                  </a:lnTo>
                  <a:lnTo>
                    <a:pt x="340" y="40"/>
                  </a:lnTo>
                  <a:lnTo>
                    <a:pt x="320" y="28"/>
                  </a:lnTo>
                  <a:lnTo>
                    <a:pt x="298" y="16"/>
                  </a:lnTo>
                  <a:lnTo>
                    <a:pt x="272" y="8"/>
                  </a:lnTo>
                  <a:lnTo>
                    <a:pt x="244" y="2"/>
                  </a:lnTo>
                  <a:lnTo>
                    <a:pt x="210" y="0"/>
                  </a:lnTo>
                  <a:lnTo>
                    <a:pt x="210" y="0"/>
                  </a:lnTo>
                  <a:lnTo>
                    <a:pt x="190" y="2"/>
                  </a:lnTo>
                  <a:lnTo>
                    <a:pt x="170" y="4"/>
                  </a:lnTo>
                  <a:lnTo>
                    <a:pt x="152" y="10"/>
                  </a:lnTo>
                  <a:lnTo>
                    <a:pt x="132" y="16"/>
                  </a:lnTo>
                  <a:lnTo>
                    <a:pt x="114" y="24"/>
                  </a:lnTo>
                  <a:lnTo>
                    <a:pt x="96" y="34"/>
                  </a:lnTo>
                  <a:lnTo>
                    <a:pt x="80" y="46"/>
                  </a:lnTo>
                  <a:lnTo>
                    <a:pt x="64" y="60"/>
                  </a:lnTo>
                  <a:lnTo>
                    <a:pt x="50" y="74"/>
                  </a:lnTo>
                  <a:lnTo>
                    <a:pt x="38" y="90"/>
                  </a:lnTo>
                  <a:lnTo>
                    <a:pt x="26" y="106"/>
                  </a:lnTo>
                  <a:lnTo>
                    <a:pt x="18" y="126"/>
                  </a:lnTo>
                  <a:lnTo>
                    <a:pt x="10" y="144"/>
                  </a:lnTo>
                  <a:lnTo>
                    <a:pt x="4" y="164"/>
                  </a:lnTo>
                  <a:lnTo>
                    <a:pt x="0" y="186"/>
                  </a:lnTo>
                  <a:lnTo>
                    <a:pt x="0" y="208"/>
                  </a:lnTo>
                  <a:lnTo>
                    <a:pt x="0" y="208"/>
                  </a:lnTo>
                  <a:lnTo>
                    <a:pt x="0" y="230"/>
                  </a:lnTo>
                  <a:lnTo>
                    <a:pt x="4" y="252"/>
                  </a:lnTo>
                  <a:lnTo>
                    <a:pt x="10" y="272"/>
                  </a:lnTo>
                  <a:lnTo>
                    <a:pt x="18" y="292"/>
                  </a:lnTo>
                  <a:lnTo>
                    <a:pt x="26" y="310"/>
                  </a:lnTo>
                  <a:lnTo>
                    <a:pt x="38" y="326"/>
                  </a:lnTo>
                  <a:lnTo>
                    <a:pt x="50" y="342"/>
                  </a:lnTo>
                  <a:lnTo>
                    <a:pt x="64" y="358"/>
                  </a:lnTo>
                  <a:lnTo>
                    <a:pt x="80" y="370"/>
                  </a:lnTo>
                  <a:lnTo>
                    <a:pt x="96" y="382"/>
                  </a:lnTo>
                  <a:lnTo>
                    <a:pt x="114" y="392"/>
                  </a:lnTo>
                  <a:lnTo>
                    <a:pt x="132" y="400"/>
                  </a:lnTo>
                  <a:lnTo>
                    <a:pt x="152" y="408"/>
                  </a:lnTo>
                  <a:lnTo>
                    <a:pt x="170" y="412"/>
                  </a:lnTo>
                  <a:lnTo>
                    <a:pt x="190" y="416"/>
                  </a:lnTo>
                  <a:lnTo>
                    <a:pt x="210" y="416"/>
                  </a:lnTo>
                  <a:lnTo>
                    <a:pt x="210" y="416"/>
                  </a:lnTo>
                  <a:lnTo>
                    <a:pt x="226" y="416"/>
                  </a:lnTo>
                  <a:lnTo>
                    <a:pt x="244" y="414"/>
                  </a:lnTo>
                  <a:lnTo>
                    <a:pt x="260" y="410"/>
                  </a:lnTo>
                  <a:lnTo>
                    <a:pt x="274" y="406"/>
                  </a:lnTo>
                  <a:lnTo>
                    <a:pt x="288" y="398"/>
                  </a:lnTo>
                  <a:lnTo>
                    <a:pt x="300" y="390"/>
                  </a:lnTo>
                  <a:lnTo>
                    <a:pt x="312" y="378"/>
                  </a:lnTo>
                  <a:lnTo>
                    <a:pt x="320" y="366"/>
                  </a:lnTo>
                  <a:lnTo>
                    <a:pt x="322" y="366"/>
                  </a:lnTo>
                  <a:lnTo>
                    <a:pt x="322" y="404"/>
                  </a:lnTo>
                  <a:lnTo>
                    <a:pt x="430" y="4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8"/>
            <p:cNvSpPr>
              <a:spLocks/>
            </p:cNvSpPr>
            <p:nvPr userDrawn="1"/>
          </p:nvSpPr>
          <p:spPr bwMode="auto">
            <a:xfrm>
              <a:off x="1973980" y="525125"/>
              <a:ext cx="111734" cy="453320"/>
            </a:xfrm>
            <a:custGeom>
              <a:avLst/>
              <a:gdLst>
                <a:gd name="T0" fmla="*/ 120 w 140"/>
                <a:gd name="T1" fmla="*/ 536 h 568"/>
                <a:gd name="T2" fmla="*/ 120 w 140"/>
                <a:gd name="T3" fmla="*/ 536 h 568"/>
                <a:gd name="T4" fmla="*/ 122 w 140"/>
                <a:gd name="T5" fmla="*/ 548 h 568"/>
                <a:gd name="T6" fmla="*/ 126 w 140"/>
                <a:gd name="T7" fmla="*/ 556 h 568"/>
                <a:gd name="T8" fmla="*/ 132 w 140"/>
                <a:gd name="T9" fmla="*/ 562 h 568"/>
                <a:gd name="T10" fmla="*/ 140 w 140"/>
                <a:gd name="T11" fmla="*/ 568 h 568"/>
                <a:gd name="T12" fmla="*/ 0 w 140"/>
                <a:gd name="T13" fmla="*/ 568 h 568"/>
                <a:gd name="T14" fmla="*/ 0 w 140"/>
                <a:gd name="T15" fmla="*/ 568 h 568"/>
                <a:gd name="T16" fmla="*/ 8 w 140"/>
                <a:gd name="T17" fmla="*/ 562 h 568"/>
                <a:gd name="T18" fmla="*/ 14 w 140"/>
                <a:gd name="T19" fmla="*/ 556 h 568"/>
                <a:gd name="T20" fmla="*/ 18 w 140"/>
                <a:gd name="T21" fmla="*/ 548 h 568"/>
                <a:gd name="T22" fmla="*/ 20 w 140"/>
                <a:gd name="T23" fmla="*/ 536 h 568"/>
                <a:gd name="T24" fmla="*/ 20 w 140"/>
                <a:gd name="T25" fmla="*/ 32 h 568"/>
                <a:gd name="T26" fmla="*/ 20 w 140"/>
                <a:gd name="T27" fmla="*/ 32 h 568"/>
                <a:gd name="T28" fmla="*/ 18 w 140"/>
                <a:gd name="T29" fmla="*/ 20 h 568"/>
                <a:gd name="T30" fmla="*/ 14 w 140"/>
                <a:gd name="T31" fmla="*/ 12 h 568"/>
                <a:gd name="T32" fmla="*/ 8 w 140"/>
                <a:gd name="T33" fmla="*/ 6 h 568"/>
                <a:gd name="T34" fmla="*/ 0 w 140"/>
                <a:gd name="T35" fmla="*/ 0 h 568"/>
                <a:gd name="T36" fmla="*/ 120 w 140"/>
                <a:gd name="T37" fmla="*/ 0 h 568"/>
                <a:gd name="T38" fmla="*/ 120 w 140"/>
                <a:gd name="T39" fmla="*/ 536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0" h="568">
                  <a:moveTo>
                    <a:pt x="120" y="536"/>
                  </a:moveTo>
                  <a:lnTo>
                    <a:pt x="120" y="536"/>
                  </a:lnTo>
                  <a:lnTo>
                    <a:pt x="122" y="548"/>
                  </a:lnTo>
                  <a:lnTo>
                    <a:pt x="126" y="556"/>
                  </a:lnTo>
                  <a:lnTo>
                    <a:pt x="132" y="562"/>
                  </a:lnTo>
                  <a:lnTo>
                    <a:pt x="140" y="568"/>
                  </a:lnTo>
                  <a:lnTo>
                    <a:pt x="0" y="568"/>
                  </a:lnTo>
                  <a:lnTo>
                    <a:pt x="0" y="568"/>
                  </a:lnTo>
                  <a:lnTo>
                    <a:pt x="8" y="562"/>
                  </a:lnTo>
                  <a:lnTo>
                    <a:pt x="14" y="556"/>
                  </a:lnTo>
                  <a:lnTo>
                    <a:pt x="18" y="548"/>
                  </a:lnTo>
                  <a:lnTo>
                    <a:pt x="20" y="536"/>
                  </a:lnTo>
                  <a:lnTo>
                    <a:pt x="20" y="32"/>
                  </a:lnTo>
                  <a:lnTo>
                    <a:pt x="20" y="32"/>
                  </a:lnTo>
                  <a:lnTo>
                    <a:pt x="18" y="20"/>
                  </a:lnTo>
                  <a:lnTo>
                    <a:pt x="14" y="12"/>
                  </a:lnTo>
                  <a:lnTo>
                    <a:pt x="8" y="6"/>
                  </a:lnTo>
                  <a:lnTo>
                    <a:pt x="0" y="0"/>
                  </a:lnTo>
                  <a:lnTo>
                    <a:pt x="120" y="0"/>
                  </a:lnTo>
                  <a:lnTo>
                    <a:pt x="120" y="5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9"/>
            <p:cNvSpPr>
              <a:spLocks noEditPoints="1"/>
            </p:cNvSpPr>
            <p:nvPr userDrawn="1"/>
          </p:nvSpPr>
          <p:spPr bwMode="auto">
            <a:xfrm>
              <a:off x="2128811" y="533106"/>
              <a:ext cx="110138" cy="445339"/>
            </a:xfrm>
            <a:custGeom>
              <a:avLst/>
              <a:gdLst>
                <a:gd name="T0" fmla="*/ 118 w 138"/>
                <a:gd name="T1" fmla="*/ 526 h 558"/>
                <a:gd name="T2" fmla="*/ 118 w 138"/>
                <a:gd name="T3" fmla="*/ 526 h 558"/>
                <a:gd name="T4" fmla="*/ 120 w 138"/>
                <a:gd name="T5" fmla="*/ 538 h 558"/>
                <a:gd name="T6" fmla="*/ 124 w 138"/>
                <a:gd name="T7" fmla="*/ 546 h 558"/>
                <a:gd name="T8" fmla="*/ 132 w 138"/>
                <a:gd name="T9" fmla="*/ 552 h 558"/>
                <a:gd name="T10" fmla="*/ 138 w 138"/>
                <a:gd name="T11" fmla="*/ 558 h 558"/>
                <a:gd name="T12" fmla="*/ 0 w 138"/>
                <a:gd name="T13" fmla="*/ 558 h 558"/>
                <a:gd name="T14" fmla="*/ 0 w 138"/>
                <a:gd name="T15" fmla="*/ 558 h 558"/>
                <a:gd name="T16" fmla="*/ 8 w 138"/>
                <a:gd name="T17" fmla="*/ 552 h 558"/>
                <a:gd name="T18" fmla="*/ 14 w 138"/>
                <a:gd name="T19" fmla="*/ 546 h 558"/>
                <a:gd name="T20" fmla="*/ 18 w 138"/>
                <a:gd name="T21" fmla="*/ 538 h 558"/>
                <a:gd name="T22" fmla="*/ 20 w 138"/>
                <a:gd name="T23" fmla="*/ 526 h 558"/>
                <a:gd name="T24" fmla="*/ 20 w 138"/>
                <a:gd name="T25" fmla="*/ 198 h 558"/>
                <a:gd name="T26" fmla="*/ 20 w 138"/>
                <a:gd name="T27" fmla="*/ 198 h 558"/>
                <a:gd name="T28" fmla="*/ 18 w 138"/>
                <a:gd name="T29" fmla="*/ 188 h 558"/>
                <a:gd name="T30" fmla="*/ 14 w 138"/>
                <a:gd name="T31" fmla="*/ 178 h 558"/>
                <a:gd name="T32" fmla="*/ 8 w 138"/>
                <a:gd name="T33" fmla="*/ 172 h 558"/>
                <a:gd name="T34" fmla="*/ 0 w 138"/>
                <a:gd name="T35" fmla="*/ 168 h 558"/>
                <a:gd name="T36" fmla="*/ 118 w 138"/>
                <a:gd name="T37" fmla="*/ 168 h 558"/>
                <a:gd name="T38" fmla="*/ 118 w 138"/>
                <a:gd name="T39" fmla="*/ 526 h 558"/>
                <a:gd name="T40" fmla="*/ 70 w 138"/>
                <a:gd name="T41" fmla="*/ 116 h 558"/>
                <a:gd name="T42" fmla="*/ 70 w 138"/>
                <a:gd name="T43" fmla="*/ 116 h 558"/>
                <a:gd name="T44" fmla="*/ 58 w 138"/>
                <a:gd name="T45" fmla="*/ 116 h 558"/>
                <a:gd name="T46" fmla="*/ 46 w 138"/>
                <a:gd name="T47" fmla="*/ 112 h 558"/>
                <a:gd name="T48" fmla="*/ 36 w 138"/>
                <a:gd name="T49" fmla="*/ 106 h 558"/>
                <a:gd name="T50" fmla="*/ 28 w 138"/>
                <a:gd name="T51" fmla="*/ 100 h 558"/>
                <a:gd name="T52" fmla="*/ 20 w 138"/>
                <a:gd name="T53" fmla="*/ 90 h 558"/>
                <a:gd name="T54" fmla="*/ 14 w 138"/>
                <a:gd name="T55" fmla="*/ 80 h 558"/>
                <a:gd name="T56" fmla="*/ 10 w 138"/>
                <a:gd name="T57" fmla="*/ 70 h 558"/>
                <a:gd name="T58" fmla="*/ 10 w 138"/>
                <a:gd name="T59" fmla="*/ 58 h 558"/>
                <a:gd name="T60" fmla="*/ 10 w 138"/>
                <a:gd name="T61" fmla="*/ 58 h 558"/>
                <a:gd name="T62" fmla="*/ 10 w 138"/>
                <a:gd name="T63" fmla="*/ 48 h 558"/>
                <a:gd name="T64" fmla="*/ 14 w 138"/>
                <a:gd name="T65" fmla="*/ 36 h 558"/>
                <a:gd name="T66" fmla="*/ 20 w 138"/>
                <a:gd name="T67" fmla="*/ 26 h 558"/>
                <a:gd name="T68" fmla="*/ 28 w 138"/>
                <a:gd name="T69" fmla="*/ 18 h 558"/>
                <a:gd name="T70" fmla="*/ 36 w 138"/>
                <a:gd name="T71" fmla="*/ 10 h 558"/>
                <a:gd name="T72" fmla="*/ 46 w 138"/>
                <a:gd name="T73" fmla="*/ 6 h 558"/>
                <a:gd name="T74" fmla="*/ 58 w 138"/>
                <a:gd name="T75" fmla="*/ 2 h 558"/>
                <a:gd name="T76" fmla="*/ 70 w 138"/>
                <a:gd name="T77" fmla="*/ 0 h 558"/>
                <a:gd name="T78" fmla="*/ 70 w 138"/>
                <a:gd name="T79" fmla="*/ 0 h 558"/>
                <a:gd name="T80" fmla="*/ 82 w 138"/>
                <a:gd name="T81" fmla="*/ 2 h 558"/>
                <a:gd name="T82" fmla="*/ 92 w 138"/>
                <a:gd name="T83" fmla="*/ 6 h 558"/>
                <a:gd name="T84" fmla="*/ 102 w 138"/>
                <a:gd name="T85" fmla="*/ 10 h 558"/>
                <a:gd name="T86" fmla="*/ 112 w 138"/>
                <a:gd name="T87" fmla="*/ 18 h 558"/>
                <a:gd name="T88" fmla="*/ 118 w 138"/>
                <a:gd name="T89" fmla="*/ 26 h 558"/>
                <a:gd name="T90" fmla="*/ 124 w 138"/>
                <a:gd name="T91" fmla="*/ 36 h 558"/>
                <a:gd name="T92" fmla="*/ 128 w 138"/>
                <a:gd name="T93" fmla="*/ 48 h 558"/>
                <a:gd name="T94" fmla="*/ 128 w 138"/>
                <a:gd name="T95" fmla="*/ 58 h 558"/>
                <a:gd name="T96" fmla="*/ 128 w 138"/>
                <a:gd name="T97" fmla="*/ 58 h 558"/>
                <a:gd name="T98" fmla="*/ 128 w 138"/>
                <a:gd name="T99" fmla="*/ 70 h 558"/>
                <a:gd name="T100" fmla="*/ 124 w 138"/>
                <a:gd name="T101" fmla="*/ 80 h 558"/>
                <a:gd name="T102" fmla="*/ 118 w 138"/>
                <a:gd name="T103" fmla="*/ 90 h 558"/>
                <a:gd name="T104" fmla="*/ 112 w 138"/>
                <a:gd name="T105" fmla="*/ 100 h 558"/>
                <a:gd name="T106" fmla="*/ 102 w 138"/>
                <a:gd name="T107" fmla="*/ 106 h 558"/>
                <a:gd name="T108" fmla="*/ 92 w 138"/>
                <a:gd name="T109" fmla="*/ 112 h 558"/>
                <a:gd name="T110" fmla="*/ 82 w 138"/>
                <a:gd name="T111" fmla="*/ 116 h 558"/>
                <a:gd name="T112" fmla="*/ 70 w 138"/>
                <a:gd name="T113" fmla="*/ 116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8" h="558">
                  <a:moveTo>
                    <a:pt x="118" y="526"/>
                  </a:moveTo>
                  <a:lnTo>
                    <a:pt x="118" y="526"/>
                  </a:lnTo>
                  <a:lnTo>
                    <a:pt x="120" y="538"/>
                  </a:lnTo>
                  <a:lnTo>
                    <a:pt x="124" y="546"/>
                  </a:lnTo>
                  <a:lnTo>
                    <a:pt x="132" y="552"/>
                  </a:lnTo>
                  <a:lnTo>
                    <a:pt x="138" y="558"/>
                  </a:lnTo>
                  <a:lnTo>
                    <a:pt x="0" y="558"/>
                  </a:lnTo>
                  <a:lnTo>
                    <a:pt x="0" y="558"/>
                  </a:lnTo>
                  <a:lnTo>
                    <a:pt x="8" y="552"/>
                  </a:lnTo>
                  <a:lnTo>
                    <a:pt x="14" y="546"/>
                  </a:lnTo>
                  <a:lnTo>
                    <a:pt x="18" y="538"/>
                  </a:lnTo>
                  <a:lnTo>
                    <a:pt x="20" y="526"/>
                  </a:lnTo>
                  <a:lnTo>
                    <a:pt x="20" y="198"/>
                  </a:lnTo>
                  <a:lnTo>
                    <a:pt x="20" y="198"/>
                  </a:lnTo>
                  <a:lnTo>
                    <a:pt x="18" y="188"/>
                  </a:lnTo>
                  <a:lnTo>
                    <a:pt x="14" y="178"/>
                  </a:lnTo>
                  <a:lnTo>
                    <a:pt x="8" y="172"/>
                  </a:lnTo>
                  <a:lnTo>
                    <a:pt x="0" y="168"/>
                  </a:lnTo>
                  <a:lnTo>
                    <a:pt x="118" y="168"/>
                  </a:lnTo>
                  <a:lnTo>
                    <a:pt x="118" y="526"/>
                  </a:lnTo>
                  <a:close/>
                  <a:moveTo>
                    <a:pt x="70" y="116"/>
                  </a:moveTo>
                  <a:lnTo>
                    <a:pt x="70" y="116"/>
                  </a:lnTo>
                  <a:lnTo>
                    <a:pt x="58" y="116"/>
                  </a:lnTo>
                  <a:lnTo>
                    <a:pt x="46" y="112"/>
                  </a:lnTo>
                  <a:lnTo>
                    <a:pt x="36" y="106"/>
                  </a:lnTo>
                  <a:lnTo>
                    <a:pt x="28" y="100"/>
                  </a:lnTo>
                  <a:lnTo>
                    <a:pt x="20" y="90"/>
                  </a:lnTo>
                  <a:lnTo>
                    <a:pt x="14" y="80"/>
                  </a:lnTo>
                  <a:lnTo>
                    <a:pt x="10" y="70"/>
                  </a:lnTo>
                  <a:lnTo>
                    <a:pt x="10" y="58"/>
                  </a:lnTo>
                  <a:lnTo>
                    <a:pt x="10" y="58"/>
                  </a:lnTo>
                  <a:lnTo>
                    <a:pt x="10" y="48"/>
                  </a:lnTo>
                  <a:lnTo>
                    <a:pt x="14" y="36"/>
                  </a:lnTo>
                  <a:lnTo>
                    <a:pt x="20" y="26"/>
                  </a:lnTo>
                  <a:lnTo>
                    <a:pt x="28" y="18"/>
                  </a:lnTo>
                  <a:lnTo>
                    <a:pt x="36" y="10"/>
                  </a:lnTo>
                  <a:lnTo>
                    <a:pt x="46" y="6"/>
                  </a:lnTo>
                  <a:lnTo>
                    <a:pt x="58" y="2"/>
                  </a:lnTo>
                  <a:lnTo>
                    <a:pt x="70" y="0"/>
                  </a:lnTo>
                  <a:lnTo>
                    <a:pt x="70" y="0"/>
                  </a:lnTo>
                  <a:lnTo>
                    <a:pt x="82" y="2"/>
                  </a:lnTo>
                  <a:lnTo>
                    <a:pt x="92" y="6"/>
                  </a:lnTo>
                  <a:lnTo>
                    <a:pt x="102" y="10"/>
                  </a:lnTo>
                  <a:lnTo>
                    <a:pt x="112" y="18"/>
                  </a:lnTo>
                  <a:lnTo>
                    <a:pt x="118" y="26"/>
                  </a:lnTo>
                  <a:lnTo>
                    <a:pt x="124" y="36"/>
                  </a:lnTo>
                  <a:lnTo>
                    <a:pt x="128" y="48"/>
                  </a:lnTo>
                  <a:lnTo>
                    <a:pt x="128" y="58"/>
                  </a:lnTo>
                  <a:lnTo>
                    <a:pt x="128" y="58"/>
                  </a:lnTo>
                  <a:lnTo>
                    <a:pt x="128" y="70"/>
                  </a:lnTo>
                  <a:lnTo>
                    <a:pt x="124" y="80"/>
                  </a:lnTo>
                  <a:lnTo>
                    <a:pt x="118" y="90"/>
                  </a:lnTo>
                  <a:lnTo>
                    <a:pt x="112" y="100"/>
                  </a:lnTo>
                  <a:lnTo>
                    <a:pt x="102" y="106"/>
                  </a:lnTo>
                  <a:lnTo>
                    <a:pt x="92" y="112"/>
                  </a:lnTo>
                  <a:lnTo>
                    <a:pt x="82" y="116"/>
                  </a:lnTo>
                  <a:lnTo>
                    <a:pt x="70" y="1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0"/>
            <p:cNvSpPr>
              <a:spLocks/>
            </p:cNvSpPr>
            <p:nvPr userDrawn="1"/>
          </p:nvSpPr>
          <p:spPr bwMode="auto">
            <a:xfrm>
              <a:off x="2128811" y="667186"/>
              <a:ext cx="110138" cy="311258"/>
            </a:xfrm>
            <a:custGeom>
              <a:avLst/>
              <a:gdLst>
                <a:gd name="T0" fmla="*/ 118 w 138"/>
                <a:gd name="T1" fmla="*/ 358 h 390"/>
                <a:gd name="T2" fmla="*/ 118 w 138"/>
                <a:gd name="T3" fmla="*/ 358 h 390"/>
                <a:gd name="T4" fmla="*/ 120 w 138"/>
                <a:gd name="T5" fmla="*/ 370 h 390"/>
                <a:gd name="T6" fmla="*/ 124 w 138"/>
                <a:gd name="T7" fmla="*/ 378 h 390"/>
                <a:gd name="T8" fmla="*/ 132 w 138"/>
                <a:gd name="T9" fmla="*/ 384 h 390"/>
                <a:gd name="T10" fmla="*/ 138 w 138"/>
                <a:gd name="T11" fmla="*/ 390 h 390"/>
                <a:gd name="T12" fmla="*/ 0 w 138"/>
                <a:gd name="T13" fmla="*/ 390 h 390"/>
                <a:gd name="T14" fmla="*/ 0 w 138"/>
                <a:gd name="T15" fmla="*/ 390 h 390"/>
                <a:gd name="T16" fmla="*/ 8 w 138"/>
                <a:gd name="T17" fmla="*/ 384 h 390"/>
                <a:gd name="T18" fmla="*/ 14 w 138"/>
                <a:gd name="T19" fmla="*/ 378 h 390"/>
                <a:gd name="T20" fmla="*/ 18 w 138"/>
                <a:gd name="T21" fmla="*/ 370 h 390"/>
                <a:gd name="T22" fmla="*/ 20 w 138"/>
                <a:gd name="T23" fmla="*/ 358 h 390"/>
                <a:gd name="T24" fmla="*/ 20 w 138"/>
                <a:gd name="T25" fmla="*/ 30 h 390"/>
                <a:gd name="T26" fmla="*/ 20 w 138"/>
                <a:gd name="T27" fmla="*/ 30 h 390"/>
                <a:gd name="T28" fmla="*/ 18 w 138"/>
                <a:gd name="T29" fmla="*/ 20 h 390"/>
                <a:gd name="T30" fmla="*/ 14 w 138"/>
                <a:gd name="T31" fmla="*/ 10 h 390"/>
                <a:gd name="T32" fmla="*/ 8 w 138"/>
                <a:gd name="T33" fmla="*/ 4 h 390"/>
                <a:gd name="T34" fmla="*/ 0 w 138"/>
                <a:gd name="T35" fmla="*/ 0 h 390"/>
                <a:gd name="T36" fmla="*/ 118 w 138"/>
                <a:gd name="T37" fmla="*/ 0 h 390"/>
                <a:gd name="T38" fmla="*/ 118 w 138"/>
                <a:gd name="T39" fmla="*/ 358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390">
                  <a:moveTo>
                    <a:pt x="118" y="358"/>
                  </a:moveTo>
                  <a:lnTo>
                    <a:pt x="118" y="358"/>
                  </a:lnTo>
                  <a:lnTo>
                    <a:pt x="120" y="370"/>
                  </a:lnTo>
                  <a:lnTo>
                    <a:pt x="124" y="378"/>
                  </a:lnTo>
                  <a:lnTo>
                    <a:pt x="132" y="384"/>
                  </a:lnTo>
                  <a:lnTo>
                    <a:pt x="138" y="390"/>
                  </a:lnTo>
                  <a:lnTo>
                    <a:pt x="0" y="390"/>
                  </a:lnTo>
                  <a:lnTo>
                    <a:pt x="0" y="390"/>
                  </a:lnTo>
                  <a:lnTo>
                    <a:pt x="8" y="384"/>
                  </a:lnTo>
                  <a:lnTo>
                    <a:pt x="14" y="378"/>
                  </a:lnTo>
                  <a:lnTo>
                    <a:pt x="18" y="370"/>
                  </a:lnTo>
                  <a:lnTo>
                    <a:pt x="20" y="358"/>
                  </a:lnTo>
                  <a:lnTo>
                    <a:pt x="20" y="30"/>
                  </a:lnTo>
                  <a:lnTo>
                    <a:pt x="20" y="30"/>
                  </a:lnTo>
                  <a:lnTo>
                    <a:pt x="18" y="20"/>
                  </a:lnTo>
                  <a:lnTo>
                    <a:pt x="14" y="10"/>
                  </a:lnTo>
                  <a:lnTo>
                    <a:pt x="8" y="4"/>
                  </a:lnTo>
                  <a:lnTo>
                    <a:pt x="0" y="0"/>
                  </a:lnTo>
                  <a:lnTo>
                    <a:pt x="118" y="0"/>
                  </a:lnTo>
                  <a:lnTo>
                    <a:pt x="118" y="3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1"/>
            <p:cNvSpPr>
              <a:spLocks/>
            </p:cNvSpPr>
            <p:nvPr userDrawn="1"/>
          </p:nvSpPr>
          <p:spPr bwMode="auto">
            <a:xfrm>
              <a:off x="2136792" y="533106"/>
              <a:ext cx="94176" cy="92579"/>
            </a:xfrm>
            <a:custGeom>
              <a:avLst/>
              <a:gdLst>
                <a:gd name="T0" fmla="*/ 60 w 118"/>
                <a:gd name="T1" fmla="*/ 116 h 116"/>
                <a:gd name="T2" fmla="*/ 60 w 118"/>
                <a:gd name="T3" fmla="*/ 116 h 116"/>
                <a:gd name="T4" fmla="*/ 48 w 118"/>
                <a:gd name="T5" fmla="*/ 116 h 116"/>
                <a:gd name="T6" fmla="*/ 36 w 118"/>
                <a:gd name="T7" fmla="*/ 112 h 116"/>
                <a:gd name="T8" fmla="*/ 26 w 118"/>
                <a:gd name="T9" fmla="*/ 106 h 116"/>
                <a:gd name="T10" fmla="*/ 18 w 118"/>
                <a:gd name="T11" fmla="*/ 100 h 116"/>
                <a:gd name="T12" fmla="*/ 10 w 118"/>
                <a:gd name="T13" fmla="*/ 90 h 116"/>
                <a:gd name="T14" fmla="*/ 4 w 118"/>
                <a:gd name="T15" fmla="*/ 80 h 116"/>
                <a:gd name="T16" fmla="*/ 0 w 118"/>
                <a:gd name="T17" fmla="*/ 70 h 116"/>
                <a:gd name="T18" fmla="*/ 0 w 118"/>
                <a:gd name="T19" fmla="*/ 58 h 116"/>
                <a:gd name="T20" fmla="*/ 0 w 118"/>
                <a:gd name="T21" fmla="*/ 58 h 116"/>
                <a:gd name="T22" fmla="*/ 0 w 118"/>
                <a:gd name="T23" fmla="*/ 48 h 116"/>
                <a:gd name="T24" fmla="*/ 4 w 118"/>
                <a:gd name="T25" fmla="*/ 36 h 116"/>
                <a:gd name="T26" fmla="*/ 10 w 118"/>
                <a:gd name="T27" fmla="*/ 26 h 116"/>
                <a:gd name="T28" fmla="*/ 18 w 118"/>
                <a:gd name="T29" fmla="*/ 18 h 116"/>
                <a:gd name="T30" fmla="*/ 26 w 118"/>
                <a:gd name="T31" fmla="*/ 10 h 116"/>
                <a:gd name="T32" fmla="*/ 36 w 118"/>
                <a:gd name="T33" fmla="*/ 6 h 116"/>
                <a:gd name="T34" fmla="*/ 48 w 118"/>
                <a:gd name="T35" fmla="*/ 2 h 116"/>
                <a:gd name="T36" fmla="*/ 60 w 118"/>
                <a:gd name="T37" fmla="*/ 0 h 116"/>
                <a:gd name="T38" fmla="*/ 60 w 118"/>
                <a:gd name="T39" fmla="*/ 0 h 116"/>
                <a:gd name="T40" fmla="*/ 72 w 118"/>
                <a:gd name="T41" fmla="*/ 2 h 116"/>
                <a:gd name="T42" fmla="*/ 82 w 118"/>
                <a:gd name="T43" fmla="*/ 6 h 116"/>
                <a:gd name="T44" fmla="*/ 92 w 118"/>
                <a:gd name="T45" fmla="*/ 10 h 116"/>
                <a:gd name="T46" fmla="*/ 102 w 118"/>
                <a:gd name="T47" fmla="*/ 18 h 116"/>
                <a:gd name="T48" fmla="*/ 108 w 118"/>
                <a:gd name="T49" fmla="*/ 26 h 116"/>
                <a:gd name="T50" fmla="*/ 114 w 118"/>
                <a:gd name="T51" fmla="*/ 36 h 116"/>
                <a:gd name="T52" fmla="*/ 118 w 118"/>
                <a:gd name="T53" fmla="*/ 48 h 116"/>
                <a:gd name="T54" fmla="*/ 118 w 118"/>
                <a:gd name="T55" fmla="*/ 58 h 116"/>
                <a:gd name="T56" fmla="*/ 118 w 118"/>
                <a:gd name="T57" fmla="*/ 58 h 116"/>
                <a:gd name="T58" fmla="*/ 118 w 118"/>
                <a:gd name="T59" fmla="*/ 70 h 116"/>
                <a:gd name="T60" fmla="*/ 114 w 118"/>
                <a:gd name="T61" fmla="*/ 80 h 116"/>
                <a:gd name="T62" fmla="*/ 108 w 118"/>
                <a:gd name="T63" fmla="*/ 90 h 116"/>
                <a:gd name="T64" fmla="*/ 102 w 118"/>
                <a:gd name="T65" fmla="*/ 100 h 116"/>
                <a:gd name="T66" fmla="*/ 92 w 118"/>
                <a:gd name="T67" fmla="*/ 106 h 116"/>
                <a:gd name="T68" fmla="*/ 82 w 118"/>
                <a:gd name="T69" fmla="*/ 112 h 116"/>
                <a:gd name="T70" fmla="*/ 72 w 118"/>
                <a:gd name="T71" fmla="*/ 116 h 116"/>
                <a:gd name="T72" fmla="*/ 60 w 118"/>
                <a:gd name="T73"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8" h="116">
                  <a:moveTo>
                    <a:pt x="60" y="116"/>
                  </a:moveTo>
                  <a:lnTo>
                    <a:pt x="60" y="116"/>
                  </a:lnTo>
                  <a:lnTo>
                    <a:pt x="48" y="116"/>
                  </a:lnTo>
                  <a:lnTo>
                    <a:pt x="36" y="112"/>
                  </a:lnTo>
                  <a:lnTo>
                    <a:pt x="26" y="106"/>
                  </a:lnTo>
                  <a:lnTo>
                    <a:pt x="18" y="100"/>
                  </a:lnTo>
                  <a:lnTo>
                    <a:pt x="10" y="90"/>
                  </a:lnTo>
                  <a:lnTo>
                    <a:pt x="4" y="80"/>
                  </a:lnTo>
                  <a:lnTo>
                    <a:pt x="0" y="70"/>
                  </a:lnTo>
                  <a:lnTo>
                    <a:pt x="0" y="58"/>
                  </a:lnTo>
                  <a:lnTo>
                    <a:pt x="0" y="58"/>
                  </a:lnTo>
                  <a:lnTo>
                    <a:pt x="0" y="48"/>
                  </a:lnTo>
                  <a:lnTo>
                    <a:pt x="4" y="36"/>
                  </a:lnTo>
                  <a:lnTo>
                    <a:pt x="10" y="26"/>
                  </a:lnTo>
                  <a:lnTo>
                    <a:pt x="18" y="18"/>
                  </a:lnTo>
                  <a:lnTo>
                    <a:pt x="26" y="10"/>
                  </a:lnTo>
                  <a:lnTo>
                    <a:pt x="36" y="6"/>
                  </a:lnTo>
                  <a:lnTo>
                    <a:pt x="48" y="2"/>
                  </a:lnTo>
                  <a:lnTo>
                    <a:pt x="60" y="0"/>
                  </a:lnTo>
                  <a:lnTo>
                    <a:pt x="60" y="0"/>
                  </a:lnTo>
                  <a:lnTo>
                    <a:pt x="72" y="2"/>
                  </a:lnTo>
                  <a:lnTo>
                    <a:pt x="82" y="6"/>
                  </a:lnTo>
                  <a:lnTo>
                    <a:pt x="92" y="10"/>
                  </a:lnTo>
                  <a:lnTo>
                    <a:pt x="102" y="18"/>
                  </a:lnTo>
                  <a:lnTo>
                    <a:pt x="108" y="26"/>
                  </a:lnTo>
                  <a:lnTo>
                    <a:pt x="114" y="36"/>
                  </a:lnTo>
                  <a:lnTo>
                    <a:pt x="118" y="48"/>
                  </a:lnTo>
                  <a:lnTo>
                    <a:pt x="118" y="58"/>
                  </a:lnTo>
                  <a:lnTo>
                    <a:pt x="118" y="58"/>
                  </a:lnTo>
                  <a:lnTo>
                    <a:pt x="118" y="70"/>
                  </a:lnTo>
                  <a:lnTo>
                    <a:pt x="114" y="80"/>
                  </a:lnTo>
                  <a:lnTo>
                    <a:pt x="108" y="90"/>
                  </a:lnTo>
                  <a:lnTo>
                    <a:pt x="102" y="100"/>
                  </a:lnTo>
                  <a:lnTo>
                    <a:pt x="92" y="106"/>
                  </a:lnTo>
                  <a:lnTo>
                    <a:pt x="82" y="112"/>
                  </a:lnTo>
                  <a:lnTo>
                    <a:pt x="72" y="116"/>
                  </a:lnTo>
                  <a:lnTo>
                    <a:pt x="60" y="1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2"/>
            <p:cNvSpPr>
              <a:spLocks/>
            </p:cNvSpPr>
            <p:nvPr userDrawn="1"/>
          </p:nvSpPr>
          <p:spPr bwMode="auto">
            <a:xfrm>
              <a:off x="2250122" y="667186"/>
              <a:ext cx="370317" cy="311258"/>
            </a:xfrm>
            <a:custGeom>
              <a:avLst/>
              <a:gdLst>
                <a:gd name="T0" fmla="*/ 0 w 464"/>
                <a:gd name="T1" fmla="*/ 390 h 390"/>
                <a:gd name="T2" fmla="*/ 0 w 464"/>
                <a:gd name="T3" fmla="*/ 390 h 390"/>
                <a:gd name="T4" fmla="*/ 22 w 464"/>
                <a:gd name="T5" fmla="*/ 372 h 390"/>
                <a:gd name="T6" fmla="*/ 42 w 464"/>
                <a:gd name="T7" fmla="*/ 348 h 390"/>
                <a:gd name="T8" fmla="*/ 176 w 464"/>
                <a:gd name="T9" fmla="*/ 184 h 390"/>
                <a:gd name="T10" fmla="*/ 58 w 464"/>
                <a:gd name="T11" fmla="*/ 38 h 390"/>
                <a:gd name="T12" fmla="*/ 58 w 464"/>
                <a:gd name="T13" fmla="*/ 38 h 390"/>
                <a:gd name="T14" fmla="*/ 38 w 464"/>
                <a:gd name="T15" fmla="*/ 16 h 390"/>
                <a:gd name="T16" fmla="*/ 26 w 464"/>
                <a:gd name="T17" fmla="*/ 6 h 390"/>
                <a:gd name="T18" fmla="*/ 18 w 464"/>
                <a:gd name="T19" fmla="*/ 0 h 390"/>
                <a:gd name="T20" fmla="*/ 178 w 464"/>
                <a:gd name="T21" fmla="*/ 0 h 390"/>
                <a:gd name="T22" fmla="*/ 178 w 464"/>
                <a:gd name="T23" fmla="*/ 0 h 390"/>
                <a:gd name="T24" fmla="*/ 168 w 464"/>
                <a:gd name="T25" fmla="*/ 8 h 390"/>
                <a:gd name="T26" fmla="*/ 164 w 464"/>
                <a:gd name="T27" fmla="*/ 12 h 390"/>
                <a:gd name="T28" fmla="*/ 164 w 464"/>
                <a:gd name="T29" fmla="*/ 16 h 390"/>
                <a:gd name="T30" fmla="*/ 164 w 464"/>
                <a:gd name="T31" fmla="*/ 16 h 390"/>
                <a:gd name="T32" fmla="*/ 164 w 464"/>
                <a:gd name="T33" fmla="*/ 20 h 390"/>
                <a:gd name="T34" fmla="*/ 166 w 464"/>
                <a:gd name="T35" fmla="*/ 26 h 390"/>
                <a:gd name="T36" fmla="*/ 174 w 464"/>
                <a:gd name="T37" fmla="*/ 38 h 390"/>
                <a:gd name="T38" fmla="*/ 230 w 464"/>
                <a:gd name="T39" fmla="*/ 114 h 390"/>
                <a:gd name="T40" fmla="*/ 232 w 464"/>
                <a:gd name="T41" fmla="*/ 114 h 390"/>
                <a:gd name="T42" fmla="*/ 290 w 464"/>
                <a:gd name="T43" fmla="*/ 38 h 390"/>
                <a:gd name="T44" fmla="*/ 290 w 464"/>
                <a:gd name="T45" fmla="*/ 38 h 390"/>
                <a:gd name="T46" fmla="*/ 298 w 464"/>
                <a:gd name="T47" fmla="*/ 26 h 390"/>
                <a:gd name="T48" fmla="*/ 298 w 464"/>
                <a:gd name="T49" fmla="*/ 20 h 390"/>
                <a:gd name="T50" fmla="*/ 300 w 464"/>
                <a:gd name="T51" fmla="*/ 16 h 390"/>
                <a:gd name="T52" fmla="*/ 300 w 464"/>
                <a:gd name="T53" fmla="*/ 16 h 390"/>
                <a:gd name="T54" fmla="*/ 298 w 464"/>
                <a:gd name="T55" fmla="*/ 12 h 390"/>
                <a:gd name="T56" fmla="*/ 296 w 464"/>
                <a:gd name="T57" fmla="*/ 8 h 390"/>
                <a:gd name="T58" fmla="*/ 286 w 464"/>
                <a:gd name="T59" fmla="*/ 0 h 390"/>
                <a:gd name="T60" fmla="*/ 446 w 464"/>
                <a:gd name="T61" fmla="*/ 0 h 390"/>
                <a:gd name="T62" fmla="*/ 446 w 464"/>
                <a:gd name="T63" fmla="*/ 0 h 390"/>
                <a:gd name="T64" fmla="*/ 436 w 464"/>
                <a:gd name="T65" fmla="*/ 6 h 390"/>
                <a:gd name="T66" fmla="*/ 426 w 464"/>
                <a:gd name="T67" fmla="*/ 16 h 390"/>
                <a:gd name="T68" fmla="*/ 404 w 464"/>
                <a:gd name="T69" fmla="*/ 38 h 390"/>
                <a:gd name="T70" fmla="*/ 288 w 464"/>
                <a:gd name="T71" fmla="*/ 184 h 390"/>
                <a:gd name="T72" fmla="*/ 420 w 464"/>
                <a:gd name="T73" fmla="*/ 348 h 390"/>
                <a:gd name="T74" fmla="*/ 420 w 464"/>
                <a:gd name="T75" fmla="*/ 348 h 390"/>
                <a:gd name="T76" fmla="*/ 442 w 464"/>
                <a:gd name="T77" fmla="*/ 372 h 390"/>
                <a:gd name="T78" fmla="*/ 464 w 464"/>
                <a:gd name="T79" fmla="*/ 390 h 390"/>
                <a:gd name="T80" fmla="*/ 306 w 464"/>
                <a:gd name="T81" fmla="*/ 390 h 390"/>
                <a:gd name="T82" fmla="*/ 306 w 464"/>
                <a:gd name="T83" fmla="*/ 390 h 390"/>
                <a:gd name="T84" fmla="*/ 316 w 464"/>
                <a:gd name="T85" fmla="*/ 380 h 390"/>
                <a:gd name="T86" fmla="*/ 318 w 464"/>
                <a:gd name="T87" fmla="*/ 376 h 390"/>
                <a:gd name="T88" fmla="*/ 320 w 464"/>
                <a:gd name="T89" fmla="*/ 374 h 390"/>
                <a:gd name="T90" fmla="*/ 320 w 464"/>
                <a:gd name="T91" fmla="*/ 374 h 390"/>
                <a:gd name="T92" fmla="*/ 318 w 464"/>
                <a:gd name="T93" fmla="*/ 368 h 390"/>
                <a:gd name="T94" fmla="*/ 314 w 464"/>
                <a:gd name="T95" fmla="*/ 360 h 390"/>
                <a:gd name="T96" fmla="*/ 302 w 464"/>
                <a:gd name="T97" fmla="*/ 344 h 390"/>
                <a:gd name="T98" fmla="*/ 230 w 464"/>
                <a:gd name="T99" fmla="*/ 252 h 390"/>
                <a:gd name="T100" fmla="*/ 160 w 464"/>
                <a:gd name="T101" fmla="*/ 344 h 390"/>
                <a:gd name="T102" fmla="*/ 160 w 464"/>
                <a:gd name="T103" fmla="*/ 344 h 390"/>
                <a:gd name="T104" fmla="*/ 148 w 464"/>
                <a:gd name="T105" fmla="*/ 360 h 390"/>
                <a:gd name="T106" fmla="*/ 144 w 464"/>
                <a:gd name="T107" fmla="*/ 368 h 390"/>
                <a:gd name="T108" fmla="*/ 142 w 464"/>
                <a:gd name="T109" fmla="*/ 374 h 390"/>
                <a:gd name="T110" fmla="*/ 142 w 464"/>
                <a:gd name="T111" fmla="*/ 374 h 390"/>
                <a:gd name="T112" fmla="*/ 144 w 464"/>
                <a:gd name="T113" fmla="*/ 376 h 390"/>
                <a:gd name="T114" fmla="*/ 146 w 464"/>
                <a:gd name="T115" fmla="*/ 380 h 390"/>
                <a:gd name="T116" fmla="*/ 156 w 464"/>
                <a:gd name="T117" fmla="*/ 390 h 390"/>
                <a:gd name="T118" fmla="*/ 0 w 464"/>
                <a:gd name="T119" fmla="*/ 39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4" h="390">
                  <a:moveTo>
                    <a:pt x="0" y="390"/>
                  </a:moveTo>
                  <a:lnTo>
                    <a:pt x="0" y="390"/>
                  </a:lnTo>
                  <a:lnTo>
                    <a:pt x="22" y="372"/>
                  </a:lnTo>
                  <a:lnTo>
                    <a:pt x="42" y="348"/>
                  </a:lnTo>
                  <a:lnTo>
                    <a:pt x="176" y="184"/>
                  </a:lnTo>
                  <a:lnTo>
                    <a:pt x="58" y="38"/>
                  </a:lnTo>
                  <a:lnTo>
                    <a:pt x="58" y="38"/>
                  </a:lnTo>
                  <a:lnTo>
                    <a:pt x="38" y="16"/>
                  </a:lnTo>
                  <a:lnTo>
                    <a:pt x="26" y="6"/>
                  </a:lnTo>
                  <a:lnTo>
                    <a:pt x="18" y="0"/>
                  </a:lnTo>
                  <a:lnTo>
                    <a:pt x="178" y="0"/>
                  </a:lnTo>
                  <a:lnTo>
                    <a:pt x="178" y="0"/>
                  </a:lnTo>
                  <a:lnTo>
                    <a:pt x="168" y="8"/>
                  </a:lnTo>
                  <a:lnTo>
                    <a:pt x="164" y="12"/>
                  </a:lnTo>
                  <a:lnTo>
                    <a:pt x="164" y="16"/>
                  </a:lnTo>
                  <a:lnTo>
                    <a:pt x="164" y="16"/>
                  </a:lnTo>
                  <a:lnTo>
                    <a:pt x="164" y="20"/>
                  </a:lnTo>
                  <a:lnTo>
                    <a:pt x="166" y="26"/>
                  </a:lnTo>
                  <a:lnTo>
                    <a:pt x="174" y="38"/>
                  </a:lnTo>
                  <a:lnTo>
                    <a:pt x="230" y="114"/>
                  </a:lnTo>
                  <a:lnTo>
                    <a:pt x="232" y="114"/>
                  </a:lnTo>
                  <a:lnTo>
                    <a:pt x="290" y="38"/>
                  </a:lnTo>
                  <a:lnTo>
                    <a:pt x="290" y="38"/>
                  </a:lnTo>
                  <a:lnTo>
                    <a:pt x="298" y="26"/>
                  </a:lnTo>
                  <a:lnTo>
                    <a:pt x="298" y="20"/>
                  </a:lnTo>
                  <a:lnTo>
                    <a:pt x="300" y="16"/>
                  </a:lnTo>
                  <a:lnTo>
                    <a:pt x="300" y="16"/>
                  </a:lnTo>
                  <a:lnTo>
                    <a:pt x="298" y="12"/>
                  </a:lnTo>
                  <a:lnTo>
                    <a:pt x="296" y="8"/>
                  </a:lnTo>
                  <a:lnTo>
                    <a:pt x="286" y="0"/>
                  </a:lnTo>
                  <a:lnTo>
                    <a:pt x="446" y="0"/>
                  </a:lnTo>
                  <a:lnTo>
                    <a:pt x="446" y="0"/>
                  </a:lnTo>
                  <a:lnTo>
                    <a:pt x="436" y="6"/>
                  </a:lnTo>
                  <a:lnTo>
                    <a:pt x="426" y="16"/>
                  </a:lnTo>
                  <a:lnTo>
                    <a:pt x="404" y="38"/>
                  </a:lnTo>
                  <a:lnTo>
                    <a:pt x="288" y="184"/>
                  </a:lnTo>
                  <a:lnTo>
                    <a:pt x="420" y="348"/>
                  </a:lnTo>
                  <a:lnTo>
                    <a:pt x="420" y="348"/>
                  </a:lnTo>
                  <a:lnTo>
                    <a:pt x="442" y="372"/>
                  </a:lnTo>
                  <a:lnTo>
                    <a:pt x="464" y="390"/>
                  </a:lnTo>
                  <a:lnTo>
                    <a:pt x="306" y="390"/>
                  </a:lnTo>
                  <a:lnTo>
                    <a:pt x="306" y="390"/>
                  </a:lnTo>
                  <a:lnTo>
                    <a:pt x="316" y="380"/>
                  </a:lnTo>
                  <a:lnTo>
                    <a:pt x="318" y="376"/>
                  </a:lnTo>
                  <a:lnTo>
                    <a:pt x="320" y="374"/>
                  </a:lnTo>
                  <a:lnTo>
                    <a:pt x="320" y="374"/>
                  </a:lnTo>
                  <a:lnTo>
                    <a:pt x="318" y="368"/>
                  </a:lnTo>
                  <a:lnTo>
                    <a:pt x="314" y="360"/>
                  </a:lnTo>
                  <a:lnTo>
                    <a:pt x="302" y="344"/>
                  </a:lnTo>
                  <a:lnTo>
                    <a:pt x="230" y="252"/>
                  </a:lnTo>
                  <a:lnTo>
                    <a:pt x="160" y="344"/>
                  </a:lnTo>
                  <a:lnTo>
                    <a:pt x="160" y="344"/>
                  </a:lnTo>
                  <a:lnTo>
                    <a:pt x="148" y="360"/>
                  </a:lnTo>
                  <a:lnTo>
                    <a:pt x="144" y="368"/>
                  </a:lnTo>
                  <a:lnTo>
                    <a:pt x="142" y="374"/>
                  </a:lnTo>
                  <a:lnTo>
                    <a:pt x="142" y="374"/>
                  </a:lnTo>
                  <a:lnTo>
                    <a:pt x="144" y="376"/>
                  </a:lnTo>
                  <a:lnTo>
                    <a:pt x="146" y="380"/>
                  </a:lnTo>
                  <a:lnTo>
                    <a:pt x="156" y="390"/>
                  </a:lnTo>
                  <a:lnTo>
                    <a:pt x="0" y="3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3"/>
            <p:cNvSpPr>
              <a:spLocks/>
            </p:cNvSpPr>
            <p:nvPr userDrawn="1"/>
          </p:nvSpPr>
          <p:spPr bwMode="auto">
            <a:xfrm>
              <a:off x="270839" y="349543"/>
              <a:ext cx="662421" cy="402241"/>
            </a:xfrm>
            <a:custGeom>
              <a:avLst/>
              <a:gdLst>
                <a:gd name="T0" fmla="*/ 250 w 830"/>
                <a:gd name="T1" fmla="*/ 504 h 504"/>
                <a:gd name="T2" fmla="*/ 254 w 830"/>
                <a:gd name="T3" fmla="*/ 458 h 504"/>
                <a:gd name="T4" fmla="*/ 268 w 830"/>
                <a:gd name="T5" fmla="*/ 416 h 504"/>
                <a:gd name="T6" fmla="*/ 288 w 830"/>
                <a:gd name="T7" fmla="*/ 376 h 504"/>
                <a:gd name="T8" fmla="*/ 316 w 830"/>
                <a:gd name="T9" fmla="*/ 342 h 504"/>
                <a:gd name="T10" fmla="*/ 350 w 830"/>
                <a:gd name="T11" fmla="*/ 314 h 504"/>
                <a:gd name="T12" fmla="*/ 388 w 830"/>
                <a:gd name="T13" fmla="*/ 294 h 504"/>
                <a:gd name="T14" fmla="*/ 432 w 830"/>
                <a:gd name="T15" fmla="*/ 280 h 504"/>
                <a:gd name="T16" fmla="*/ 478 w 830"/>
                <a:gd name="T17" fmla="*/ 276 h 504"/>
                <a:gd name="T18" fmla="*/ 502 w 830"/>
                <a:gd name="T19" fmla="*/ 276 h 504"/>
                <a:gd name="T20" fmla="*/ 546 w 830"/>
                <a:gd name="T21" fmla="*/ 286 h 504"/>
                <a:gd name="T22" fmla="*/ 586 w 830"/>
                <a:gd name="T23" fmla="*/ 304 h 504"/>
                <a:gd name="T24" fmla="*/ 624 w 830"/>
                <a:gd name="T25" fmla="*/ 328 h 504"/>
                <a:gd name="T26" fmla="*/ 830 w 830"/>
                <a:gd name="T27" fmla="*/ 148 h 504"/>
                <a:gd name="T28" fmla="*/ 794 w 830"/>
                <a:gd name="T29" fmla="*/ 116 h 504"/>
                <a:gd name="T30" fmla="*/ 714 w 830"/>
                <a:gd name="T31" fmla="*/ 62 h 504"/>
                <a:gd name="T32" fmla="*/ 648 w 830"/>
                <a:gd name="T33" fmla="*/ 32 h 504"/>
                <a:gd name="T34" fmla="*/ 600 w 830"/>
                <a:gd name="T35" fmla="*/ 16 h 504"/>
                <a:gd name="T36" fmla="*/ 552 w 830"/>
                <a:gd name="T37" fmla="*/ 6 h 504"/>
                <a:gd name="T38" fmla="*/ 500 w 830"/>
                <a:gd name="T39" fmla="*/ 2 h 504"/>
                <a:gd name="T40" fmla="*/ 474 w 830"/>
                <a:gd name="T41" fmla="*/ 0 h 504"/>
                <a:gd name="T42" fmla="*/ 394 w 830"/>
                <a:gd name="T43" fmla="*/ 8 h 504"/>
                <a:gd name="T44" fmla="*/ 318 w 830"/>
                <a:gd name="T45" fmla="*/ 26 h 504"/>
                <a:gd name="T46" fmla="*/ 246 w 830"/>
                <a:gd name="T47" fmla="*/ 56 h 504"/>
                <a:gd name="T48" fmla="*/ 182 w 830"/>
                <a:gd name="T49" fmla="*/ 96 h 504"/>
                <a:gd name="T50" fmla="*/ 122 w 830"/>
                <a:gd name="T51" fmla="*/ 144 h 504"/>
                <a:gd name="T52" fmla="*/ 72 w 830"/>
                <a:gd name="T53" fmla="*/ 202 h 504"/>
                <a:gd name="T54" fmla="*/ 32 w 830"/>
                <a:gd name="T55" fmla="*/ 266 h 504"/>
                <a:gd name="T56" fmla="*/ 0 w 830"/>
                <a:gd name="T57" fmla="*/ 336 h 504"/>
                <a:gd name="T58" fmla="*/ 20 w 830"/>
                <a:gd name="T59" fmla="*/ 360 h 504"/>
                <a:gd name="T60" fmla="*/ 60 w 830"/>
                <a:gd name="T61" fmla="*/ 400 h 504"/>
                <a:gd name="T62" fmla="*/ 102 w 830"/>
                <a:gd name="T63" fmla="*/ 432 h 504"/>
                <a:gd name="T64" fmla="*/ 162 w 830"/>
                <a:gd name="T65" fmla="*/ 468 h 504"/>
                <a:gd name="T66" fmla="*/ 224 w 830"/>
                <a:gd name="T67" fmla="*/ 496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0" h="504">
                  <a:moveTo>
                    <a:pt x="250" y="504"/>
                  </a:moveTo>
                  <a:lnTo>
                    <a:pt x="250" y="504"/>
                  </a:lnTo>
                  <a:lnTo>
                    <a:pt x="250" y="480"/>
                  </a:lnTo>
                  <a:lnTo>
                    <a:pt x="254" y="458"/>
                  </a:lnTo>
                  <a:lnTo>
                    <a:pt x="260" y="436"/>
                  </a:lnTo>
                  <a:lnTo>
                    <a:pt x="268" y="416"/>
                  </a:lnTo>
                  <a:lnTo>
                    <a:pt x="278" y="396"/>
                  </a:lnTo>
                  <a:lnTo>
                    <a:pt x="288" y="376"/>
                  </a:lnTo>
                  <a:lnTo>
                    <a:pt x="302" y="358"/>
                  </a:lnTo>
                  <a:lnTo>
                    <a:pt x="316" y="342"/>
                  </a:lnTo>
                  <a:lnTo>
                    <a:pt x="332" y="328"/>
                  </a:lnTo>
                  <a:lnTo>
                    <a:pt x="350" y="314"/>
                  </a:lnTo>
                  <a:lnTo>
                    <a:pt x="370" y="304"/>
                  </a:lnTo>
                  <a:lnTo>
                    <a:pt x="388" y="294"/>
                  </a:lnTo>
                  <a:lnTo>
                    <a:pt x="410" y="286"/>
                  </a:lnTo>
                  <a:lnTo>
                    <a:pt x="432" y="280"/>
                  </a:lnTo>
                  <a:lnTo>
                    <a:pt x="454" y="276"/>
                  </a:lnTo>
                  <a:lnTo>
                    <a:pt x="478" y="276"/>
                  </a:lnTo>
                  <a:lnTo>
                    <a:pt x="478" y="276"/>
                  </a:lnTo>
                  <a:lnTo>
                    <a:pt x="502" y="276"/>
                  </a:lnTo>
                  <a:lnTo>
                    <a:pt x="524" y="280"/>
                  </a:lnTo>
                  <a:lnTo>
                    <a:pt x="546" y="286"/>
                  </a:lnTo>
                  <a:lnTo>
                    <a:pt x="566" y="294"/>
                  </a:lnTo>
                  <a:lnTo>
                    <a:pt x="586" y="304"/>
                  </a:lnTo>
                  <a:lnTo>
                    <a:pt x="606" y="314"/>
                  </a:lnTo>
                  <a:lnTo>
                    <a:pt x="624" y="328"/>
                  </a:lnTo>
                  <a:lnTo>
                    <a:pt x="640" y="342"/>
                  </a:lnTo>
                  <a:lnTo>
                    <a:pt x="830" y="148"/>
                  </a:lnTo>
                  <a:lnTo>
                    <a:pt x="830" y="148"/>
                  </a:lnTo>
                  <a:lnTo>
                    <a:pt x="794" y="116"/>
                  </a:lnTo>
                  <a:lnTo>
                    <a:pt x="756" y="86"/>
                  </a:lnTo>
                  <a:lnTo>
                    <a:pt x="714" y="62"/>
                  </a:lnTo>
                  <a:lnTo>
                    <a:pt x="670" y="40"/>
                  </a:lnTo>
                  <a:lnTo>
                    <a:pt x="648" y="32"/>
                  </a:lnTo>
                  <a:lnTo>
                    <a:pt x="624" y="24"/>
                  </a:lnTo>
                  <a:lnTo>
                    <a:pt x="600" y="16"/>
                  </a:lnTo>
                  <a:lnTo>
                    <a:pt x="576" y="12"/>
                  </a:lnTo>
                  <a:lnTo>
                    <a:pt x="552" y="6"/>
                  </a:lnTo>
                  <a:lnTo>
                    <a:pt x="526" y="4"/>
                  </a:lnTo>
                  <a:lnTo>
                    <a:pt x="500" y="2"/>
                  </a:lnTo>
                  <a:lnTo>
                    <a:pt x="474" y="0"/>
                  </a:lnTo>
                  <a:lnTo>
                    <a:pt x="474" y="0"/>
                  </a:lnTo>
                  <a:lnTo>
                    <a:pt x="434" y="2"/>
                  </a:lnTo>
                  <a:lnTo>
                    <a:pt x="394" y="8"/>
                  </a:lnTo>
                  <a:lnTo>
                    <a:pt x="356" y="16"/>
                  </a:lnTo>
                  <a:lnTo>
                    <a:pt x="318" y="26"/>
                  </a:lnTo>
                  <a:lnTo>
                    <a:pt x="282" y="40"/>
                  </a:lnTo>
                  <a:lnTo>
                    <a:pt x="246" y="56"/>
                  </a:lnTo>
                  <a:lnTo>
                    <a:pt x="214" y="74"/>
                  </a:lnTo>
                  <a:lnTo>
                    <a:pt x="182" y="96"/>
                  </a:lnTo>
                  <a:lnTo>
                    <a:pt x="152" y="118"/>
                  </a:lnTo>
                  <a:lnTo>
                    <a:pt x="122" y="144"/>
                  </a:lnTo>
                  <a:lnTo>
                    <a:pt x="96" y="172"/>
                  </a:lnTo>
                  <a:lnTo>
                    <a:pt x="72" y="202"/>
                  </a:lnTo>
                  <a:lnTo>
                    <a:pt x="50" y="234"/>
                  </a:lnTo>
                  <a:lnTo>
                    <a:pt x="32" y="266"/>
                  </a:lnTo>
                  <a:lnTo>
                    <a:pt x="14" y="300"/>
                  </a:lnTo>
                  <a:lnTo>
                    <a:pt x="0" y="336"/>
                  </a:lnTo>
                  <a:lnTo>
                    <a:pt x="0" y="336"/>
                  </a:lnTo>
                  <a:lnTo>
                    <a:pt x="20" y="360"/>
                  </a:lnTo>
                  <a:lnTo>
                    <a:pt x="40" y="382"/>
                  </a:lnTo>
                  <a:lnTo>
                    <a:pt x="60" y="400"/>
                  </a:lnTo>
                  <a:lnTo>
                    <a:pt x="82" y="418"/>
                  </a:lnTo>
                  <a:lnTo>
                    <a:pt x="102" y="432"/>
                  </a:lnTo>
                  <a:lnTo>
                    <a:pt x="124" y="446"/>
                  </a:lnTo>
                  <a:lnTo>
                    <a:pt x="162" y="468"/>
                  </a:lnTo>
                  <a:lnTo>
                    <a:pt x="196" y="484"/>
                  </a:lnTo>
                  <a:lnTo>
                    <a:pt x="224" y="496"/>
                  </a:lnTo>
                  <a:lnTo>
                    <a:pt x="250" y="5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4"/>
            <p:cNvSpPr>
              <a:spLocks/>
            </p:cNvSpPr>
            <p:nvPr userDrawn="1"/>
          </p:nvSpPr>
          <p:spPr bwMode="auto">
            <a:xfrm>
              <a:off x="270839" y="349543"/>
              <a:ext cx="662421" cy="402241"/>
            </a:xfrm>
            <a:custGeom>
              <a:avLst/>
              <a:gdLst>
                <a:gd name="T0" fmla="*/ 250 w 830"/>
                <a:gd name="T1" fmla="*/ 504 h 504"/>
                <a:gd name="T2" fmla="*/ 254 w 830"/>
                <a:gd name="T3" fmla="*/ 458 h 504"/>
                <a:gd name="T4" fmla="*/ 268 w 830"/>
                <a:gd name="T5" fmla="*/ 416 h 504"/>
                <a:gd name="T6" fmla="*/ 288 w 830"/>
                <a:gd name="T7" fmla="*/ 376 h 504"/>
                <a:gd name="T8" fmla="*/ 316 w 830"/>
                <a:gd name="T9" fmla="*/ 342 h 504"/>
                <a:gd name="T10" fmla="*/ 350 w 830"/>
                <a:gd name="T11" fmla="*/ 314 h 504"/>
                <a:gd name="T12" fmla="*/ 388 w 830"/>
                <a:gd name="T13" fmla="*/ 294 h 504"/>
                <a:gd name="T14" fmla="*/ 432 w 830"/>
                <a:gd name="T15" fmla="*/ 280 h 504"/>
                <a:gd name="T16" fmla="*/ 478 w 830"/>
                <a:gd name="T17" fmla="*/ 276 h 504"/>
                <a:gd name="T18" fmla="*/ 502 w 830"/>
                <a:gd name="T19" fmla="*/ 276 h 504"/>
                <a:gd name="T20" fmla="*/ 546 w 830"/>
                <a:gd name="T21" fmla="*/ 286 h 504"/>
                <a:gd name="T22" fmla="*/ 586 w 830"/>
                <a:gd name="T23" fmla="*/ 304 h 504"/>
                <a:gd name="T24" fmla="*/ 624 w 830"/>
                <a:gd name="T25" fmla="*/ 328 h 504"/>
                <a:gd name="T26" fmla="*/ 830 w 830"/>
                <a:gd name="T27" fmla="*/ 148 h 504"/>
                <a:gd name="T28" fmla="*/ 794 w 830"/>
                <a:gd name="T29" fmla="*/ 116 h 504"/>
                <a:gd name="T30" fmla="*/ 714 w 830"/>
                <a:gd name="T31" fmla="*/ 62 h 504"/>
                <a:gd name="T32" fmla="*/ 648 w 830"/>
                <a:gd name="T33" fmla="*/ 32 h 504"/>
                <a:gd name="T34" fmla="*/ 600 w 830"/>
                <a:gd name="T35" fmla="*/ 16 h 504"/>
                <a:gd name="T36" fmla="*/ 552 w 830"/>
                <a:gd name="T37" fmla="*/ 6 h 504"/>
                <a:gd name="T38" fmla="*/ 500 w 830"/>
                <a:gd name="T39" fmla="*/ 2 h 504"/>
                <a:gd name="T40" fmla="*/ 474 w 830"/>
                <a:gd name="T41" fmla="*/ 0 h 504"/>
                <a:gd name="T42" fmla="*/ 394 w 830"/>
                <a:gd name="T43" fmla="*/ 8 h 504"/>
                <a:gd name="T44" fmla="*/ 318 w 830"/>
                <a:gd name="T45" fmla="*/ 26 h 504"/>
                <a:gd name="T46" fmla="*/ 246 w 830"/>
                <a:gd name="T47" fmla="*/ 56 h 504"/>
                <a:gd name="T48" fmla="*/ 182 w 830"/>
                <a:gd name="T49" fmla="*/ 96 h 504"/>
                <a:gd name="T50" fmla="*/ 122 w 830"/>
                <a:gd name="T51" fmla="*/ 144 h 504"/>
                <a:gd name="T52" fmla="*/ 72 w 830"/>
                <a:gd name="T53" fmla="*/ 202 h 504"/>
                <a:gd name="T54" fmla="*/ 32 w 830"/>
                <a:gd name="T55" fmla="*/ 266 h 504"/>
                <a:gd name="T56" fmla="*/ 0 w 830"/>
                <a:gd name="T57" fmla="*/ 336 h 504"/>
                <a:gd name="T58" fmla="*/ 20 w 830"/>
                <a:gd name="T59" fmla="*/ 360 h 504"/>
                <a:gd name="T60" fmla="*/ 60 w 830"/>
                <a:gd name="T61" fmla="*/ 400 h 504"/>
                <a:gd name="T62" fmla="*/ 102 w 830"/>
                <a:gd name="T63" fmla="*/ 432 h 504"/>
                <a:gd name="T64" fmla="*/ 162 w 830"/>
                <a:gd name="T65" fmla="*/ 468 h 504"/>
                <a:gd name="T66" fmla="*/ 224 w 830"/>
                <a:gd name="T67" fmla="*/ 496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0" h="504">
                  <a:moveTo>
                    <a:pt x="250" y="504"/>
                  </a:moveTo>
                  <a:lnTo>
                    <a:pt x="250" y="504"/>
                  </a:lnTo>
                  <a:lnTo>
                    <a:pt x="250" y="480"/>
                  </a:lnTo>
                  <a:lnTo>
                    <a:pt x="254" y="458"/>
                  </a:lnTo>
                  <a:lnTo>
                    <a:pt x="260" y="436"/>
                  </a:lnTo>
                  <a:lnTo>
                    <a:pt x="268" y="416"/>
                  </a:lnTo>
                  <a:lnTo>
                    <a:pt x="278" y="396"/>
                  </a:lnTo>
                  <a:lnTo>
                    <a:pt x="288" y="376"/>
                  </a:lnTo>
                  <a:lnTo>
                    <a:pt x="302" y="358"/>
                  </a:lnTo>
                  <a:lnTo>
                    <a:pt x="316" y="342"/>
                  </a:lnTo>
                  <a:lnTo>
                    <a:pt x="332" y="328"/>
                  </a:lnTo>
                  <a:lnTo>
                    <a:pt x="350" y="314"/>
                  </a:lnTo>
                  <a:lnTo>
                    <a:pt x="370" y="304"/>
                  </a:lnTo>
                  <a:lnTo>
                    <a:pt x="388" y="294"/>
                  </a:lnTo>
                  <a:lnTo>
                    <a:pt x="410" y="286"/>
                  </a:lnTo>
                  <a:lnTo>
                    <a:pt x="432" y="280"/>
                  </a:lnTo>
                  <a:lnTo>
                    <a:pt x="454" y="276"/>
                  </a:lnTo>
                  <a:lnTo>
                    <a:pt x="478" y="276"/>
                  </a:lnTo>
                  <a:lnTo>
                    <a:pt x="478" y="276"/>
                  </a:lnTo>
                  <a:lnTo>
                    <a:pt x="502" y="276"/>
                  </a:lnTo>
                  <a:lnTo>
                    <a:pt x="524" y="280"/>
                  </a:lnTo>
                  <a:lnTo>
                    <a:pt x="546" y="286"/>
                  </a:lnTo>
                  <a:lnTo>
                    <a:pt x="566" y="294"/>
                  </a:lnTo>
                  <a:lnTo>
                    <a:pt x="586" y="304"/>
                  </a:lnTo>
                  <a:lnTo>
                    <a:pt x="606" y="314"/>
                  </a:lnTo>
                  <a:lnTo>
                    <a:pt x="624" y="328"/>
                  </a:lnTo>
                  <a:lnTo>
                    <a:pt x="640" y="342"/>
                  </a:lnTo>
                  <a:lnTo>
                    <a:pt x="830" y="148"/>
                  </a:lnTo>
                  <a:lnTo>
                    <a:pt x="830" y="148"/>
                  </a:lnTo>
                  <a:lnTo>
                    <a:pt x="794" y="116"/>
                  </a:lnTo>
                  <a:lnTo>
                    <a:pt x="756" y="86"/>
                  </a:lnTo>
                  <a:lnTo>
                    <a:pt x="714" y="62"/>
                  </a:lnTo>
                  <a:lnTo>
                    <a:pt x="670" y="40"/>
                  </a:lnTo>
                  <a:lnTo>
                    <a:pt x="648" y="32"/>
                  </a:lnTo>
                  <a:lnTo>
                    <a:pt x="624" y="24"/>
                  </a:lnTo>
                  <a:lnTo>
                    <a:pt x="600" y="16"/>
                  </a:lnTo>
                  <a:lnTo>
                    <a:pt x="576" y="12"/>
                  </a:lnTo>
                  <a:lnTo>
                    <a:pt x="552" y="6"/>
                  </a:lnTo>
                  <a:lnTo>
                    <a:pt x="526" y="4"/>
                  </a:lnTo>
                  <a:lnTo>
                    <a:pt x="500" y="2"/>
                  </a:lnTo>
                  <a:lnTo>
                    <a:pt x="474" y="0"/>
                  </a:lnTo>
                  <a:lnTo>
                    <a:pt x="474" y="0"/>
                  </a:lnTo>
                  <a:lnTo>
                    <a:pt x="434" y="2"/>
                  </a:lnTo>
                  <a:lnTo>
                    <a:pt x="394" y="8"/>
                  </a:lnTo>
                  <a:lnTo>
                    <a:pt x="356" y="16"/>
                  </a:lnTo>
                  <a:lnTo>
                    <a:pt x="318" y="26"/>
                  </a:lnTo>
                  <a:lnTo>
                    <a:pt x="282" y="40"/>
                  </a:lnTo>
                  <a:lnTo>
                    <a:pt x="246" y="56"/>
                  </a:lnTo>
                  <a:lnTo>
                    <a:pt x="214" y="74"/>
                  </a:lnTo>
                  <a:lnTo>
                    <a:pt x="182" y="96"/>
                  </a:lnTo>
                  <a:lnTo>
                    <a:pt x="152" y="118"/>
                  </a:lnTo>
                  <a:lnTo>
                    <a:pt x="122" y="144"/>
                  </a:lnTo>
                  <a:lnTo>
                    <a:pt x="96" y="172"/>
                  </a:lnTo>
                  <a:lnTo>
                    <a:pt x="72" y="202"/>
                  </a:lnTo>
                  <a:lnTo>
                    <a:pt x="50" y="234"/>
                  </a:lnTo>
                  <a:lnTo>
                    <a:pt x="32" y="266"/>
                  </a:lnTo>
                  <a:lnTo>
                    <a:pt x="14" y="300"/>
                  </a:lnTo>
                  <a:lnTo>
                    <a:pt x="0" y="336"/>
                  </a:lnTo>
                  <a:lnTo>
                    <a:pt x="0" y="336"/>
                  </a:lnTo>
                  <a:lnTo>
                    <a:pt x="20" y="360"/>
                  </a:lnTo>
                  <a:lnTo>
                    <a:pt x="40" y="382"/>
                  </a:lnTo>
                  <a:lnTo>
                    <a:pt x="60" y="400"/>
                  </a:lnTo>
                  <a:lnTo>
                    <a:pt x="82" y="418"/>
                  </a:lnTo>
                  <a:lnTo>
                    <a:pt x="102" y="432"/>
                  </a:lnTo>
                  <a:lnTo>
                    <a:pt x="124" y="446"/>
                  </a:lnTo>
                  <a:lnTo>
                    <a:pt x="162" y="468"/>
                  </a:lnTo>
                  <a:lnTo>
                    <a:pt x="196" y="484"/>
                  </a:lnTo>
                  <a:lnTo>
                    <a:pt x="224" y="496"/>
                  </a:lnTo>
                  <a:lnTo>
                    <a:pt x="250" y="50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5"/>
            <p:cNvSpPr>
              <a:spLocks/>
            </p:cNvSpPr>
            <p:nvPr userDrawn="1"/>
          </p:nvSpPr>
          <p:spPr bwMode="auto">
            <a:xfrm>
              <a:off x="270839" y="751784"/>
              <a:ext cx="665614" cy="400645"/>
            </a:xfrm>
            <a:custGeom>
              <a:avLst/>
              <a:gdLst>
                <a:gd name="T0" fmla="*/ 640 w 834"/>
                <a:gd name="T1" fmla="*/ 160 h 502"/>
                <a:gd name="T2" fmla="*/ 606 w 834"/>
                <a:gd name="T3" fmla="*/ 188 h 502"/>
                <a:gd name="T4" fmla="*/ 568 w 834"/>
                <a:gd name="T5" fmla="*/ 210 h 502"/>
                <a:gd name="T6" fmla="*/ 524 w 834"/>
                <a:gd name="T7" fmla="*/ 224 h 502"/>
                <a:gd name="T8" fmla="*/ 478 w 834"/>
                <a:gd name="T9" fmla="*/ 228 h 502"/>
                <a:gd name="T10" fmla="*/ 454 w 834"/>
                <a:gd name="T11" fmla="*/ 228 h 502"/>
                <a:gd name="T12" fmla="*/ 410 w 834"/>
                <a:gd name="T13" fmla="*/ 218 h 502"/>
                <a:gd name="T14" fmla="*/ 370 w 834"/>
                <a:gd name="T15" fmla="*/ 200 h 502"/>
                <a:gd name="T16" fmla="*/ 332 w 834"/>
                <a:gd name="T17" fmla="*/ 176 h 502"/>
                <a:gd name="T18" fmla="*/ 302 w 834"/>
                <a:gd name="T19" fmla="*/ 146 h 502"/>
                <a:gd name="T20" fmla="*/ 278 w 834"/>
                <a:gd name="T21" fmla="*/ 108 h 502"/>
                <a:gd name="T22" fmla="*/ 260 w 834"/>
                <a:gd name="T23" fmla="*/ 68 h 502"/>
                <a:gd name="T24" fmla="*/ 250 w 834"/>
                <a:gd name="T25" fmla="*/ 24 h 502"/>
                <a:gd name="T26" fmla="*/ 250 w 834"/>
                <a:gd name="T27" fmla="*/ 0 h 502"/>
                <a:gd name="T28" fmla="*/ 196 w 834"/>
                <a:gd name="T29" fmla="*/ 20 h 502"/>
                <a:gd name="T30" fmla="*/ 124 w 834"/>
                <a:gd name="T31" fmla="*/ 58 h 502"/>
                <a:gd name="T32" fmla="*/ 82 w 834"/>
                <a:gd name="T33" fmla="*/ 86 h 502"/>
                <a:gd name="T34" fmla="*/ 40 w 834"/>
                <a:gd name="T35" fmla="*/ 124 h 502"/>
                <a:gd name="T36" fmla="*/ 0 w 834"/>
                <a:gd name="T37" fmla="*/ 168 h 502"/>
                <a:gd name="T38" fmla="*/ 14 w 834"/>
                <a:gd name="T39" fmla="*/ 204 h 502"/>
                <a:gd name="T40" fmla="*/ 50 w 834"/>
                <a:gd name="T41" fmla="*/ 270 h 502"/>
                <a:gd name="T42" fmla="*/ 96 w 834"/>
                <a:gd name="T43" fmla="*/ 332 h 502"/>
                <a:gd name="T44" fmla="*/ 152 w 834"/>
                <a:gd name="T45" fmla="*/ 386 h 502"/>
                <a:gd name="T46" fmla="*/ 214 w 834"/>
                <a:gd name="T47" fmla="*/ 430 h 502"/>
                <a:gd name="T48" fmla="*/ 282 w 834"/>
                <a:gd name="T49" fmla="*/ 464 h 502"/>
                <a:gd name="T50" fmla="*/ 356 w 834"/>
                <a:gd name="T51" fmla="*/ 488 h 502"/>
                <a:gd name="T52" fmla="*/ 434 w 834"/>
                <a:gd name="T53" fmla="*/ 502 h 502"/>
                <a:gd name="T54" fmla="*/ 474 w 834"/>
                <a:gd name="T55" fmla="*/ 502 h 502"/>
                <a:gd name="T56" fmla="*/ 526 w 834"/>
                <a:gd name="T57" fmla="*/ 500 h 502"/>
                <a:gd name="T58" fmla="*/ 578 w 834"/>
                <a:gd name="T59" fmla="*/ 492 h 502"/>
                <a:gd name="T60" fmla="*/ 626 w 834"/>
                <a:gd name="T61" fmla="*/ 480 h 502"/>
                <a:gd name="T62" fmla="*/ 672 w 834"/>
                <a:gd name="T63" fmla="*/ 462 h 502"/>
                <a:gd name="T64" fmla="*/ 716 w 834"/>
                <a:gd name="T65" fmla="*/ 442 h 502"/>
                <a:gd name="T66" fmla="*/ 798 w 834"/>
                <a:gd name="T67" fmla="*/ 386 h 502"/>
                <a:gd name="T68" fmla="*/ 640 w 834"/>
                <a:gd name="T69" fmla="*/ 160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4" h="502">
                  <a:moveTo>
                    <a:pt x="640" y="160"/>
                  </a:moveTo>
                  <a:lnTo>
                    <a:pt x="640" y="160"/>
                  </a:lnTo>
                  <a:lnTo>
                    <a:pt x="624" y="176"/>
                  </a:lnTo>
                  <a:lnTo>
                    <a:pt x="606" y="188"/>
                  </a:lnTo>
                  <a:lnTo>
                    <a:pt x="588" y="200"/>
                  </a:lnTo>
                  <a:lnTo>
                    <a:pt x="568" y="210"/>
                  </a:lnTo>
                  <a:lnTo>
                    <a:pt x="546" y="218"/>
                  </a:lnTo>
                  <a:lnTo>
                    <a:pt x="524" y="224"/>
                  </a:lnTo>
                  <a:lnTo>
                    <a:pt x="502" y="228"/>
                  </a:lnTo>
                  <a:lnTo>
                    <a:pt x="478" y="228"/>
                  </a:lnTo>
                  <a:lnTo>
                    <a:pt x="478" y="228"/>
                  </a:lnTo>
                  <a:lnTo>
                    <a:pt x="454" y="228"/>
                  </a:lnTo>
                  <a:lnTo>
                    <a:pt x="432" y="224"/>
                  </a:lnTo>
                  <a:lnTo>
                    <a:pt x="410" y="218"/>
                  </a:lnTo>
                  <a:lnTo>
                    <a:pt x="388" y="210"/>
                  </a:lnTo>
                  <a:lnTo>
                    <a:pt x="370" y="200"/>
                  </a:lnTo>
                  <a:lnTo>
                    <a:pt x="350" y="190"/>
                  </a:lnTo>
                  <a:lnTo>
                    <a:pt x="332" y="176"/>
                  </a:lnTo>
                  <a:lnTo>
                    <a:pt x="316" y="162"/>
                  </a:lnTo>
                  <a:lnTo>
                    <a:pt x="302" y="146"/>
                  </a:lnTo>
                  <a:lnTo>
                    <a:pt x="288" y="128"/>
                  </a:lnTo>
                  <a:lnTo>
                    <a:pt x="278" y="108"/>
                  </a:lnTo>
                  <a:lnTo>
                    <a:pt x="268" y="88"/>
                  </a:lnTo>
                  <a:lnTo>
                    <a:pt x="260" y="68"/>
                  </a:lnTo>
                  <a:lnTo>
                    <a:pt x="254" y="46"/>
                  </a:lnTo>
                  <a:lnTo>
                    <a:pt x="250" y="24"/>
                  </a:lnTo>
                  <a:lnTo>
                    <a:pt x="250" y="0"/>
                  </a:lnTo>
                  <a:lnTo>
                    <a:pt x="250" y="0"/>
                  </a:lnTo>
                  <a:lnTo>
                    <a:pt x="224" y="8"/>
                  </a:lnTo>
                  <a:lnTo>
                    <a:pt x="196" y="20"/>
                  </a:lnTo>
                  <a:lnTo>
                    <a:pt x="162" y="36"/>
                  </a:lnTo>
                  <a:lnTo>
                    <a:pt x="124" y="58"/>
                  </a:lnTo>
                  <a:lnTo>
                    <a:pt x="102" y="72"/>
                  </a:lnTo>
                  <a:lnTo>
                    <a:pt x="82" y="86"/>
                  </a:lnTo>
                  <a:lnTo>
                    <a:pt x="60" y="104"/>
                  </a:lnTo>
                  <a:lnTo>
                    <a:pt x="40" y="124"/>
                  </a:lnTo>
                  <a:lnTo>
                    <a:pt x="20" y="144"/>
                  </a:lnTo>
                  <a:lnTo>
                    <a:pt x="0" y="168"/>
                  </a:lnTo>
                  <a:lnTo>
                    <a:pt x="0" y="168"/>
                  </a:lnTo>
                  <a:lnTo>
                    <a:pt x="14" y="204"/>
                  </a:lnTo>
                  <a:lnTo>
                    <a:pt x="32" y="238"/>
                  </a:lnTo>
                  <a:lnTo>
                    <a:pt x="50" y="270"/>
                  </a:lnTo>
                  <a:lnTo>
                    <a:pt x="72" y="302"/>
                  </a:lnTo>
                  <a:lnTo>
                    <a:pt x="96" y="332"/>
                  </a:lnTo>
                  <a:lnTo>
                    <a:pt x="122" y="360"/>
                  </a:lnTo>
                  <a:lnTo>
                    <a:pt x="152" y="386"/>
                  </a:lnTo>
                  <a:lnTo>
                    <a:pt x="182" y="408"/>
                  </a:lnTo>
                  <a:lnTo>
                    <a:pt x="214" y="430"/>
                  </a:lnTo>
                  <a:lnTo>
                    <a:pt x="246" y="448"/>
                  </a:lnTo>
                  <a:lnTo>
                    <a:pt x="282" y="464"/>
                  </a:lnTo>
                  <a:lnTo>
                    <a:pt x="318" y="478"/>
                  </a:lnTo>
                  <a:lnTo>
                    <a:pt x="356" y="488"/>
                  </a:lnTo>
                  <a:lnTo>
                    <a:pt x="394" y="496"/>
                  </a:lnTo>
                  <a:lnTo>
                    <a:pt x="434" y="502"/>
                  </a:lnTo>
                  <a:lnTo>
                    <a:pt x="474" y="502"/>
                  </a:lnTo>
                  <a:lnTo>
                    <a:pt x="474" y="502"/>
                  </a:lnTo>
                  <a:lnTo>
                    <a:pt x="500" y="502"/>
                  </a:lnTo>
                  <a:lnTo>
                    <a:pt x="526" y="500"/>
                  </a:lnTo>
                  <a:lnTo>
                    <a:pt x="552" y="498"/>
                  </a:lnTo>
                  <a:lnTo>
                    <a:pt x="578" y="492"/>
                  </a:lnTo>
                  <a:lnTo>
                    <a:pt x="602" y="486"/>
                  </a:lnTo>
                  <a:lnTo>
                    <a:pt x="626" y="480"/>
                  </a:lnTo>
                  <a:lnTo>
                    <a:pt x="650" y="472"/>
                  </a:lnTo>
                  <a:lnTo>
                    <a:pt x="672" y="462"/>
                  </a:lnTo>
                  <a:lnTo>
                    <a:pt x="694" y="452"/>
                  </a:lnTo>
                  <a:lnTo>
                    <a:pt x="716" y="442"/>
                  </a:lnTo>
                  <a:lnTo>
                    <a:pt x="758" y="416"/>
                  </a:lnTo>
                  <a:lnTo>
                    <a:pt x="798" y="386"/>
                  </a:lnTo>
                  <a:lnTo>
                    <a:pt x="834" y="352"/>
                  </a:lnTo>
                  <a:lnTo>
                    <a:pt x="640" y="1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6"/>
            <p:cNvSpPr>
              <a:spLocks/>
            </p:cNvSpPr>
            <p:nvPr userDrawn="1"/>
          </p:nvSpPr>
          <p:spPr bwMode="auto">
            <a:xfrm>
              <a:off x="815142" y="608127"/>
              <a:ext cx="223467" cy="288911"/>
            </a:xfrm>
            <a:custGeom>
              <a:avLst/>
              <a:gdLst>
                <a:gd name="T0" fmla="*/ 0 w 280"/>
                <a:gd name="T1" fmla="*/ 180 h 362"/>
                <a:gd name="T2" fmla="*/ 0 w 280"/>
                <a:gd name="T3" fmla="*/ 180 h 362"/>
                <a:gd name="T4" fmla="*/ 0 w 280"/>
                <a:gd name="T5" fmla="*/ 180 h 362"/>
                <a:gd name="T6" fmla="*/ 26 w 280"/>
                <a:gd name="T7" fmla="*/ 190 h 362"/>
                <a:gd name="T8" fmla="*/ 54 w 280"/>
                <a:gd name="T9" fmla="*/ 202 h 362"/>
                <a:gd name="T10" fmla="*/ 90 w 280"/>
                <a:gd name="T11" fmla="*/ 220 h 362"/>
                <a:gd name="T12" fmla="*/ 128 w 280"/>
                <a:gd name="T13" fmla="*/ 244 h 362"/>
                <a:gd name="T14" fmla="*/ 150 w 280"/>
                <a:gd name="T15" fmla="*/ 260 h 362"/>
                <a:gd name="T16" fmla="*/ 170 w 280"/>
                <a:gd name="T17" fmla="*/ 276 h 362"/>
                <a:gd name="T18" fmla="*/ 192 w 280"/>
                <a:gd name="T19" fmla="*/ 294 h 362"/>
                <a:gd name="T20" fmla="*/ 212 w 280"/>
                <a:gd name="T21" fmla="*/ 314 h 362"/>
                <a:gd name="T22" fmla="*/ 232 w 280"/>
                <a:gd name="T23" fmla="*/ 338 h 362"/>
                <a:gd name="T24" fmla="*/ 250 w 280"/>
                <a:gd name="T25" fmla="*/ 362 h 362"/>
                <a:gd name="T26" fmla="*/ 250 w 280"/>
                <a:gd name="T27" fmla="*/ 362 h 362"/>
                <a:gd name="T28" fmla="*/ 262 w 280"/>
                <a:gd name="T29" fmla="*/ 318 h 362"/>
                <a:gd name="T30" fmla="*/ 272 w 280"/>
                <a:gd name="T31" fmla="*/ 272 h 362"/>
                <a:gd name="T32" fmla="*/ 278 w 280"/>
                <a:gd name="T33" fmla="*/ 226 h 362"/>
                <a:gd name="T34" fmla="*/ 280 w 280"/>
                <a:gd name="T35" fmla="*/ 180 h 362"/>
                <a:gd name="T36" fmla="*/ 280 w 280"/>
                <a:gd name="T37" fmla="*/ 180 h 362"/>
                <a:gd name="T38" fmla="*/ 278 w 280"/>
                <a:gd name="T39" fmla="*/ 134 h 362"/>
                <a:gd name="T40" fmla="*/ 272 w 280"/>
                <a:gd name="T41" fmla="*/ 88 h 362"/>
                <a:gd name="T42" fmla="*/ 264 w 280"/>
                <a:gd name="T43" fmla="*/ 44 h 362"/>
                <a:gd name="T44" fmla="*/ 250 w 280"/>
                <a:gd name="T45" fmla="*/ 0 h 362"/>
                <a:gd name="T46" fmla="*/ 250 w 280"/>
                <a:gd name="T47" fmla="*/ 0 h 362"/>
                <a:gd name="T48" fmla="*/ 230 w 280"/>
                <a:gd name="T49" fmla="*/ 24 h 362"/>
                <a:gd name="T50" fmla="*/ 210 w 280"/>
                <a:gd name="T51" fmla="*/ 48 h 362"/>
                <a:gd name="T52" fmla="*/ 190 w 280"/>
                <a:gd name="T53" fmla="*/ 68 h 362"/>
                <a:gd name="T54" fmla="*/ 170 w 280"/>
                <a:gd name="T55" fmla="*/ 86 h 362"/>
                <a:gd name="T56" fmla="*/ 148 w 280"/>
                <a:gd name="T57" fmla="*/ 104 h 362"/>
                <a:gd name="T58" fmla="*/ 128 w 280"/>
                <a:gd name="T59" fmla="*/ 118 h 362"/>
                <a:gd name="T60" fmla="*/ 88 w 280"/>
                <a:gd name="T61" fmla="*/ 142 h 362"/>
                <a:gd name="T62" fmla="*/ 54 w 280"/>
                <a:gd name="T63" fmla="*/ 160 h 362"/>
                <a:gd name="T64" fmla="*/ 26 w 280"/>
                <a:gd name="T65" fmla="*/ 172 h 362"/>
                <a:gd name="T66" fmla="*/ 0 w 280"/>
                <a:gd name="T67" fmla="*/ 18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0" h="362">
                  <a:moveTo>
                    <a:pt x="0" y="180"/>
                  </a:moveTo>
                  <a:lnTo>
                    <a:pt x="0" y="180"/>
                  </a:lnTo>
                  <a:lnTo>
                    <a:pt x="0" y="180"/>
                  </a:lnTo>
                  <a:lnTo>
                    <a:pt x="26" y="190"/>
                  </a:lnTo>
                  <a:lnTo>
                    <a:pt x="54" y="202"/>
                  </a:lnTo>
                  <a:lnTo>
                    <a:pt x="90" y="220"/>
                  </a:lnTo>
                  <a:lnTo>
                    <a:pt x="128" y="244"/>
                  </a:lnTo>
                  <a:lnTo>
                    <a:pt x="150" y="260"/>
                  </a:lnTo>
                  <a:lnTo>
                    <a:pt x="170" y="276"/>
                  </a:lnTo>
                  <a:lnTo>
                    <a:pt x="192" y="294"/>
                  </a:lnTo>
                  <a:lnTo>
                    <a:pt x="212" y="314"/>
                  </a:lnTo>
                  <a:lnTo>
                    <a:pt x="232" y="338"/>
                  </a:lnTo>
                  <a:lnTo>
                    <a:pt x="250" y="362"/>
                  </a:lnTo>
                  <a:lnTo>
                    <a:pt x="250" y="362"/>
                  </a:lnTo>
                  <a:lnTo>
                    <a:pt x="262" y="318"/>
                  </a:lnTo>
                  <a:lnTo>
                    <a:pt x="272" y="272"/>
                  </a:lnTo>
                  <a:lnTo>
                    <a:pt x="278" y="226"/>
                  </a:lnTo>
                  <a:lnTo>
                    <a:pt x="280" y="180"/>
                  </a:lnTo>
                  <a:lnTo>
                    <a:pt x="280" y="180"/>
                  </a:lnTo>
                  <a:lnTo>
                    <a:pt x="278" y="134"/>
                  </a:lnTo>
                  <a:lnTo>
                    <a:pt x="272" y="88"/>
                  </a:lnTo>
                  <a:lnTo>
                    <a:pt x="264" y="44"/>
                  </a:lnTo>
                  <a:lnTo>
                    <a:pt x="250" y="0"/>
                  </a:lnTo>
                  <a:lnTo>
                    <a:pt x="250" y="0"/>
                  </a:lnTo>
                  <a:lnTo>
                    <a:pt x="230" y="24"/>
                  </a:lnTo>
                  <a:lnTo>
                    <a:pt x="210" y="48"/>
                  </a:lnTo>
                  <a:lnTo>
                    <a:pt x="190" y="68"/>
                  </a:lnTo>
                  <a:lnTo>
                    <a:pt x="170" y="86"/>
                  </a:lnTo>
                  <a:lnTo>
                    <a:pt x="148" y="104"/>
                  </a:lnTo>
                  <a:lnTo>
                    <a:pt x="128" y="118"/>
                  </a:lnTo>
                  <a:lnTo>
                    <a:pt x="88" y="142"/>
                  </a:lnTo>
                  <a:lnTo>
                    <a:pt x="54" y="160"/>
                  </a:lnTo>
                  <a:lnTo>
                    <a:pt x="26" y="172"/>
                  </a:lnTo>
                  <a:lnTo>
                    <a:pt x="0"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17"/>
            <p:cNvSpPr>
              <a:spLocks/>
            </p:cNvSpPr>
            <p:nvPr userDrawn="1"/>
          </p:nvSpPr>
          <p:spPr bwMode="auto">
            <a:xfrm>
              <a:off x="815142" y="608127"/>
              <a:ext cx="223467" cy="288911"/>
            </a:xfrm>
            <a:custGeom>
              <a:avLst/>
              <a:gdLst>
                <a:gd name="T0" fmla="*/ 0 w 280"/>
                <a:gd name="T1" fmla="*/ 180 h 362"/>
                <a:gd name="T2" fmla="*/ 0 w 280"/>
                <a:gd name="T3" fmla="*/ 180 h 362"/>
                <a:gd name="T4" fmla="*/ 0 w 280"/>
                <a:gd name="T5" fmla="*/ 180 h 362"/>
                <a:gd name="T6" fmla="*/ 26 w 280"/>
                <a:gd name="T7" fmla="*/ 190 h 362"/>
                <a:gd name="T8" fmla="*/ 54 w 280"/>
                <a:gd name="T9" fmla="*/ 202 h 362"/>
                <a:gd name="T10" fmla="*/ 90 w 280"/>
                <a:gd name="T11" fmla="*/ 220 h 362"/>
                <a:gd name="T12" fmla="*/ 128 w 280"/>
                <a:gd name="T13" fmla="*/ 244 h 362"/>
                <a:gd name="T14" fmla="*/ 150 w 280"/>
                <a:gd name="T15" fmla="*/ 260 h 362"/>
                <a:gd name="T16" fmla="*/ 170 w 280"/>
                <a:gd name="T17" fmla="*/ 276 h 362"/>
                <a:gd name="T18" fmla="*/ 192 w 280"/>
                <a:gd name="T19" fmla="*/ 294 h 362"/>
                <a:gd name="T20" fmla="*/ 212 w 280"/>
                <a:gd name="T21" fmla="*/ 314 h 362"/>
                <a:gd name="T22" fmla="*/ 232 w 280"/>
                <a:gd name="T23" fmla="*/ 338 h 362"/>
                <a:gd name="T24" fmla="*/ 250 w 280"/>
                <a:gd name="T25" fmla="*/ 362 h 362"/>
                <a:gd name="T26" fmla="*/ 250 w 280"/>
                <a:gd name="T27" fmla="*/ 362 h 362"/>
                <a:gd name="T28" fmla="*/ 262 w 280"/>
                <a:gd name="T29" fmla="*/ 318 h 362"/>
                <a:gd name="T30" fmla="*/ 272 w 280"/>
                <a:gd name="T31" fmla="*/ 272 h 362"/>
                <a:gd name="T32" fmla="*/ 278 w 280"/>
                <a:gd name="T33" fmla="*/ 226 h 362"/>
                <a:gd name="T34" fmla="*/ 280 w 280"/>
                <a:gd name="T35" fmla="*/ 180 h 362"/>
                <a:gd name="T36" fmla="*/ 280 w 280"/>
                <a:gd name="T37" fmla="*/ 180 h 362"/>
                <a:gd name="T38" fmla="*/ 278 w 280"/>
                <a:gd name="T39" fmla="*/ 134 h 362"/>
                <a:gd name="T40" fmla="*/ 272 w 280"/>
                <a:gd name="T41" fmla="*/ 88 h 362"/>
                <a:gd name="T42" fmla="*/ 264 w 280"/>
                <a:gd name="T43" fmla="*/ 44 h 362"/>
                <a:gd name="T44" fmla="*/ 250 w 280"/>
                <a:gd name="T45" fmla="*/ 0 h 362"/>
                <a:gd name="T46" fmla="*/ 250 w 280"/>
                <a:gd name="T47" fmla="*/ 0 h 362"/>
                <a:gd name="T48" fmla="*/ 230 w 280"/>
                <a:gd name="T49" fmla="*/ 24 h 362"/>
                <a:gd name="T50" fmla="*/ 210 w 280"/>
                <a:gd name="T51" fmla="*/ 48 h 362"/>
                <a:gd name="T52" fmla="*/ 190 w 280"/>
                <a:gd name="T53" fmla="*/ 68 h 362"/>
                <a:gd name="T54" fmla="*/ 170 w 280"/>
                <a:gd name="T55" fmla="*/ 86 h 362"/>
                <a:gd name="T56" fmla="*/ 148 w 280"/>
                <a:gd name="T57" fmla="*/ 104 h 362"/>
                <a:gd name="T58" fmla="*/ 128 w 280"/>
                <a:gd name="T59" fmla="*/ 118 h 362"/>
                <a:gd name="T60" fmla="*/ 88 w 280"/>
                <a:gd name="T61" fmla="*/ 142 h 362"/>
                <a:gd name="T62" fmla="*/ 54 w 280"/>
                <a:gd name="T63" fmla="*/ 160 h 362"/>
                <a:gd name="T64" fmla="*/ 26 w 280"/>
                <a:gd name="T65" fmla="*/ 172 h 362"/>
                <a:gd name="T66" fmla="*/ 0 w 280"/>
                <a:gd name="T67" fmla="*/ 18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0" h="362">
                  <a:moveTo>
                    <a:pt x="0" y="180"/>
                  </a:moveTo>
                  <a:lnTo>
                    <a:pt x="0" y="180"/>
                  </a:lnTo>
                  <a:lnTo>
                    <a:pt x="0" y="180"/>
                  </a:lnTo>
                  <a:lnTo>
                    <a:pt x="26" y="190"/>
                  </a:lnTo>
                  <a:lnTo>
                    <a:pt x="54" y="202"/>
                  </a:lnTo>
                  <a:lnTo>
                    <a:pt x="90" y="220"/>
                  </a:lnTo>
                  <a:lnTo>
                    <a:pt x="128" y="244"/>
                  </a:lnTo>
                  <a:lnTo>
                    <a:pt x="150" y="260"/>
                  </a:lnTo>
                  <a:lnTo>
                    <a:pt x="170" y="276"/>
                  </a:lnTo>
                  <a:lnTo>
                    <a:pt x="192" y="294"/>
                  </a:lnTo>
                  <a:lnTo>
                    <a:pt x="212" y="314"/>
                  </a:lnTo>
                  <a:lnTo>
                    <a:pt x="232" y="338"/>
                  </a:lnTo>
                  <a:lnTo>
                    <a:pt x="250" y="362"/>
                  </a:lnTo>
                  <a:lnTo>
                    <a:pt x="250" y="362"/>
                  </a:lnTo>
                  <a:lnTo>
                    <a:pt x="262" y="318"/>
                  </a:lnTo>
                  <a:lnTo>
                    <a:pt x="272" y="272"/>
                  </a:lnTo>
                  <a:lnTo>
                    <a:pt x="278" y="226"/>
                  </a:lnTo>
                  <a:lnTo>
                    <a:pt x="280" y="180"/>
                  </a:lnTo>
                  <a:lnTo>
                    <a:pt x="280" y="180"/>
                  </a:lnTo>
                  <a:lnTo>
                    <a:pt x="278" y="134"/>
                  </a:lnTo>
                  <a:lnTo>
                    <a:pt x="272" y="88"/>
                  </a:lnTo>
                  <a:lnTo>
                    <a:pt x="264" y="44"/>
                  </a:lnTo>
                  <a:lnTo>
                    <a:pt x="250" y="0"/>
                  </a:lnTo>
                  <a:lnTo>
                    <a:pt x="250" y="0"/>
                  </a:lnTo>
                  <a:lnTo>
                    <a:pt x="230" y="24"/>
                  </a:lnTo>
                  <a:lnTo>
                    <a:pt x="210" y="48"/>
                  </a:lnTo>
                  <a:lnTo>
                    <a:pt x="190" y="68"/>
                  </a:lnTo>
                  <a:lnTo>
                    <a:pt x="170" y="86"/>
                  </a:lnTo>
                  <a:lnTo>
                    <a:pt x="148" y="104"/>
                  </a:lnTo>
                  <a:lnTo>
                    <a:pt x="128" y="118"/>
                  </a:lnTo>
                  <a:lnTo>
                    <a:pt x="88" y="142"/>
                  </a:lnTo>
                  <a:lnTo>
                    <a:pt x="54" y="160"/>
                  </a:lnTo>
                  <a:lnTo>
                    <a:pt x="26" y="172"/>
                  </a:lnTo>
                  <a:lnTo>
                    <a:pt x="0" y="18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9" name="Rectangle 28"/>
          <p:cNvSpPr/>
          <p:nvPr userDrawn="1"/>
        </p:nvSpPr>
        <p:spPr>
          <a:xfrm>
            <a:off x="2109486" y="5808965"/>
            <a:ext cx="7973028" cy="746358"/>
          </a:xfrm>
          <a:prstGeom prst="rect">
            <a:avLst/>
          </a:prstGeom>
        </p:spPr>
        <p:txBody>
          <a:bodyPr wrap="square">
            <a:spAutoFit/>
          </a:bodyPr>
          <a:lstStyle/>
          <a:p>
            <a:pPr marR="0" algn="ctr">
              <a:spcBef>
                <a:spcPts val="0"/>
              </a:spcBef>
              <a:spcAft>
                <a:spcPts val="0"/>
              </a:spcAft>
            </a:pPr>
            <a:r>
              <a:rPr lang="en-US" sz="800" dirty="0">
                <a:solidFill>
                  <a:schemeClr val="bg1">
                    <a:lumMod val="50000"/>
                  </a:schemeClr>
                </a:solidFill>
              </a:rPr>
              <a:t>PROPRIETARY AND CONFIDENTIAL</a:t>
            </a:r>
          </a:p>
          <a:p>
            <a:pPr marR="0" algn="ctr">
              <a:spcBef>
                <a:spcPts val="0"/>
              </a:spcBef>
              <a:spcAft>
                <a:spcPts val="300"/>
              </a:spcAft>
            </a:pPr>
            <a:r>
              <a:rPr lang="en-US" sz="800" dirty="0">
                <a:solidFill>
                  <a:schemeClr val="bg1">
                    <a:lumMod val="50000"/>
                  </a:schemeClr>
                </a:solidFill>
              </a:rPr>
              <a:t>This document contains trade secrets or otherwise confidential information owned by Calix, Inc. Access to and use of this information is strictly limited and controlled by Calix. This document and the information contained herein may not be used, disclosed, or reproduced, in whole or in part, without the prior written authorization of Calix.  </a:t>
            </a:r>
          </a:p>
          <a:p>
            <a:pPr marR="0" algn="ctr">
              <a:spcBef>
                <a:spcPts val="0"/>
              </a:spcBef>
              <a:spcAft>
                <a:spcPts val="300"/>
              </a:spcAft>
            </a:pPr>
            <a:r>
              <a:rPr lang="en-US" sz="800" dirty="0">
                <a:solidFill>
                  <a:schemeClr val="bg1">
                    <a:lumMod val="50000"/>
                  </a:schemeClr>
                </a:solidFill>
              </a:rPr>
              <a:t>The information contained in this presentation is not a commitment, promise, or legal obligation to deliver any material, code, or functionality. </a:t>
            </a:r>
            <a:br>
              <a:rPr lang="en-US" sz="800" dirty="0">
                <a:solidFill>
                  <a:schemeClr val="bg1">
                    <a:lumMod val="50000"/>
                  </a:schemeClr>
                </a:solidFill>
              </a:rPr>
            </a:br>
            <a:r>
              <a:rPr lang="en-US" sz="800" dirty="0">
                <a:solidFill>
                  <a:schemeClr val="bg1">
                    <a:lumMod val="50000"/>
                  </a:schemeClr>
                </a:solidFill>
              </a:rPr>
              <a:t>The development, release, and timing of any features or functionality described for our products remain at our sole discretion.</a:t>
            </a:r>
            <a:endParaRPr lang="en-US" sz="800" dirty="0">
              <a:solidFill>
                <a:schemeClr val="bg1">
                  <a:lumMod val="50000"/>
                </a:schemeClr>
              </a:solidFill>
              <a:effectLst/>
            </a:endParaRPr>
          </a:p>
        </p:txBody>
      </p:sp>
    </p:spTree>
    <p:extLst>
      <p:ext uri="{BB962C8B-B14F-4D97-AF65-F5344CB8AC3E}">
        <p14:creationId xmlns:p14="http://schemas.microsoft.com/office/powerpoint/2010/main" val="219463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EBEC73-BF10-4A05-B408-9EA6FF5AFB6F}" type="slidenum">
              <a:rPr lang="en-US" smtClean="0"/>
              <a:t>‹#›</a:t>
            </a:fld>
            <a:endParaRPr lang="en-US" dirty="0"/>
          </a:p>
        </p:txBody>
      </p:sp>
      <p:sp>
        <p:nvSpPr>
          <p:cNvPr id="8" name="Text Placeholder 7"/>
          <p:cNvSpPr>
            <a:spLocks noGrp="1"/>
          </p:cNvSpPr>
          <p:nvPr>
            <p:ph type="body" sz="quarter" idx="13"/>
          </p:nvPr>
        </p:nvSpPr>
        <p:spPr>
          <a:xfrm>
            <a:off x="1104900" y="1225296"/>
            <a:ext cx="10440988" cy="429165"/>
          </a:xfrm>
        </p:spPr>
        <p:txBody>
          <a:bodyPr anchor="t">
            <a:noAutofit/>
          </a:bodyPr>
          <a:lstStyle>
            <a:lvl1pPr marL="0" indent="0">
              <a:buNone/>
              <a:defRPr sz="2400" b="0">
                <a:solidFill>
                  <a:schemeClr val="tx1"/>
                </a:solidFill>
              </a:defRPr>
            </a:lvl1pPr>
          </a:lstStyle>
          <a:p>
            <a:pPr lvl="0"/>
            <a:r>
              <a:rPr lang="en-US"/>
              <a:t>Edit Master text styles</a:t>
            </a:r>
          </a:p>
        </p:txBody>
      </p:sp>
      <p:sp>
        <p:nvSpPr>
          <p:cNvPr id="9" name="Chart Placeholder 8"/>
          <p:cNvSpPr>
            <a:spLocks noGrp="1"/>
          </p:cNvSpPr>
          <p:nvPr>
            <p:ph type="chart" sz="quarter" idx="14"/>
          </p:nvPr>
        </p:nvSpPr>
        <p:spPr>
          <a:xfrm>
            <a:off x="1219200" y="1887538"/>
            <a:ext cx="10248900" cy="4503737"/>
          </a:xfrm>
        </p:spPr>
        <p:txBody>
          <a:bodyPr/>
          <a:lstStyle/>
          <a:p>
            <a:r>
              <a:rPr lang="en-US"/>
              <a:t>Click icon to add chart</a:t>
            </a:r>
            <a:endParaRPr lang="en-US" dirty="0"/>
          </a:p>
        </p:txBody>
      </p:sp>
      <p:sp>
        <p:nvSpPr>
          <p:cNvPr id="14" name="Rectangle 13"/>
          <p:cNvSpPr/>
          <p:nvPr userDrawn="1"/>
        </p:nvSpPr>
        <p:spPr>
          <a:xfrm>
            <a:off x="12257880" y="1312230"/>
            <a:ext cx="1525027" cy="301528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2235033" y="1312230"/>
            <a:ext cx="1547874" cy="2993127"/>
          </a:xfrm>
          <a:prstGeom prst="rect">
            <a:avLst/>
          </a:prstGeom>
        </p:spPr>
        <p:txBody>
          <a:bodyPr wrap="square">
            <a:spAutoFit/>
          </a:bodyPr>
          <a:lstStyle/>
          <a:p>
            <a:pPr algn="l"/>
            <a:r>
              <a:rPr lang="en-US" sz="1050" b="1" dirty="0">
                <a:solidFill>
                  <a:schemeClr val="tx1"/>
                </a:solidFill>
              </a:rPr>
              <a:t>Chart slide</a:t>
            </a:r>
          </a:p>
          <a:p>
            <a:pPr algn="l"/>
            <a:r>
              <a:rPr lang="en-US" sz="1050" dirty="0">
                <a:solidFill>
                  <a:schemeClr val="tx1"/>
                </a:solidFill>
              </a:rPr>
              <a:t>When</a:t>
            </a:r>
            <a:r>
              <a:rPr lang="en-US" sz="1050" baseline="0" dirty="0">
                <a:solidFill>
                  <a:schemeClr val="tx1"/>
                </a:solidFill>
              </a:rPr>
              <a:t> you are creating a chart that you are sharing, please place the floating Calix logo below in the chart area or the watermark logo so that it is included should someone use the chart. </a:t>
            </a:r>
          </a:p>
          <a:p>
            <a:pPr algn="l">
              <a:spcBef>
                <a:spcPts val="600"/>
              </a:spcBef>
            </a:pPr>
            <a:r>
              <a:rPr lang="en-US" sz="1050" baseline="0" dirty="0">
                <a:solidFill>
                  <a:schemeClr val="tx1"/>
                </a:solidFill>
              </a:rPr>
              <a:t>The outline of logo boxes will not be visible when shown or printed. </a:t>
            </a:r>
          </a:p>
          <a:p>
            <a:pPr algn="l">
              <a:spcBef>
                <a:spcPts val="600"/>
              </a:spcBef>
            </a:pPr>
            <a:r>
              <a:rPr lang="en-US" sz="1050" baseline="0" dirty="0">
                <a:solidFill>
                  <a:schemeClr val="tx1"/>
                </a:solidFill>
              </a:rPr>
              <a:t>Avoid scaling, but if you do please hold [Shift} when resizing.</a:t>
            </a:r>
            <a:endParaRPr lang="en-GB" sz="1050" dirty="0">
              <a:solidFill>
                <a:schemeClr val="tx1"/>
              </a:solidFill>
            </a:endParaRPr>
          </a:p>
        </p:txBody>
      </p:sp>
      <p:sp>
        <p:nvSpPr>
          <p:cNvPr id="11" name="Text Placeholder 10"/>
          <p:cNvSpPr>
            <a:spLocks noGrp="1"/>
          </p:cNvSpPr>
          <p:nvPr>
            <p:ph type="body" sz="quarter" idx="15" hasCustomPrompt="1"/>
          </p:nvPr>
        </p:nvSpPr>
        <p:spPr>
          <a:xfrm>
            <a:off x="12257880" y="4386127"/>
            <a:ext cx="1479477" cy="742821"/>
          </a:xfrm>
          <a:blipFill>
            <a:blip r:embed="rId2" cstate="screen">
              <a:extLst>
                <a:ext uri="{28A0092B-C50C-407E-A947-70E740481C1C}">
                  <a14:useLocalDpi xmlns:a14="http://schemas.microsoft.com/office/drawing/2010/main"/>
                </a:ext>
              </a:extLst>
            </a:blip>
            <a:stretch>
              <a:fillRect/>
            </a:stretch>
          </a:blipFill>
          <a:ln>
            <a:noFill/>
          </a:ln>
        </p:spPr>
        <p:txBody>
          <a:bodyPr/>
          <a:lstStyle>
            <a:lvl1pPr marL="0" indent="0">
              <a:buNone/>
              <a:defRPr sz="100"/>
            </a:lvl1pPr>
          </a:lstStyle>
          <a:p>
            <a:pPr lvl="0"/>
            <a:r>
              <a:rPr lang="en-US" dirty="0"/>
              <a:t>.</a:t>
            </a:r>
          </a:p>
        </p:txBody>
      </p:sp>
      <p:sp>
        <p:nvSpPr>
          <p:cNvPr id="23" name="Text Placeholder 22"/>
          <p:cNvSpPr>
            <a:spLocks noGrp="1"/>
          </p:cNvSpPr>
          <p:nvPr>
            <p:ph type="body" sz="quarter" idx="17" hasCustomPrompt="1"/>
          </p:nvPr>
        </p:nvSpPr>
        <p:spPr>
          <a:xfrm>
            <a:off x="12269231" y="5187563"/>
            <a:ext cx="1479477" cy="1487175"/>
          </a:xfrm>
          <a:blipFill dpi="0" rotWithShape="1">
            <a:blip r:embed="rId3" cstate="screen">
              <a:extLst>
                <a:ext uri="{28A0092B-C50C-407E-A947-70E740481C1C}">
                  <a14:useLocalDpi xmlns:a14="http://schemas.microsoft.com/office/drawing/2010/main"/>
                </a:ext>
              </a:extLst>
            </a:blip>
            <a:srcRect/>
            <a:stretch>
              <a:fillRect/>
            </a:stretch>
          </a:blipFill>
          <a:ln>
            <a:noFill/>
          </a:ln>
        </p:spPr>
        <p:txBody>
          <a:bodyPr/>
          <a:lstStyle>
            <a:lvl1pPr marL="0" indent="0">
              <a:buNone/>
              <a:defRPr sz="100"/>
            </a:lvl1pPr>
          </a:lstStyle>
          <a:p>
            <a:pPr lvl="0"/>
            <a:r>
              <a:rPr lang="en-US" dirty="0"/>
              <a:t>.</a:t>
            </a:r>
          </a:p>
        </p:txBody>
      </p:sp>
    </p:spTree>
    <p:extLst>
      <p:ext uri="{BB962C8B-B14F-4D97-AF65-F5344CB8AC3E}">
        <p14:creationId xmlns:p14="http://schemas.microsoft.com/office/powerpoint/2010/main" val="1143006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p15:clr>
            <a:srgbClr val="FBAE40"/>
          </p15:clr>
        </p15:guide>
        <p15:guide id="2" pos="3840">
          <p15:clr>
            <a:srgbClr val="FBAE40"/>
          </p15:clr>
        </p15:guide>
        <p15:guide id="3" orient="horz" pos="100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04900" y="365124"/>
            <a:ext cx="10440988" cy="905256"/>
          </a:xfrm>
        </p:spPr>
        <p:txBody>
          <a:bodyPr/>
          <a:lstStyle>
            <a:lvl1pPr>
              <a:defRPr b="1"/>
            </a:lvl1pPr>
          </a:lstStyle>
          <a:p>
            <a:r>
              <a:rPr lang="en-US"/>
              <a:t>Click to edit Master title style</a:t>
            </a:r>
            <a:endParaRPr lang="en-US" dirty="0"/>
          </a:p>
        </p:txBody>
      </p:sp>
      <p:sp>
        <p:nvSpPr>
          <p:cNvPr id="3" name="Text Placeholder 2"/>
          <p:cNvSpPr>
            <a:spLocks noGrp="1"/>
          </p:cNvSpPr>
          <p:nvPr>
            <p:ph type="body" idx="1"/>
          </p:nvPr>
        </p:nvSpPr>
        <p:spPr>
          <a:xfrm>
            <a:off x="1106424" y="1892353"/>
            <a:ext cx="499262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6424" y="2716265"/>
            <a:ext cx="4992624" cy="3760735"/>
          </a:xfrm>
        </p:spPr>
        <p:txBody>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53944" y="1892353"/>
            <a:ext cx="499262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53944" y="2716265"/>
            <a:ext cx="4992624" cy="3760735"/>
          </a:xfrm>
        </p:spPr>
        <p:txBody>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EBEC73-BF10-4A05-B408-9EA6FF5AFB6F}" type="slidenum">
              <a:rPr lang="en-US" smtClean="0"/>
              <a:t>‹#›</a:t>
            </a:fld>
            <a:endParaRPr lang="en-US"/>
          </a:p>
        </p:txBody>
      </p:sp>
      <p:sp>
        <p:nvSpPr>
          <p:cNvPr id="10" name="Text Placeholder 7"/>
          <p:cNvSpPr>
            <a:spLocks noGrp="1"/>
          </p:cNvSpPr>
          <p:nvPr>
            <p:ph type="body" sz="quarter" idx="13"/>
          </p:nvPr>
        </p:nvSpPr>
        <p:spPr>
          <a:xfrm>
            <a:off x="1106424" y="1225296"/>
            <a:ext cx="10433304" cy="429768"/>
          </a:xfrm>
        </p:spPr>
        <p:txBody>
          <a:bodyPr anchor="ctr">
            <a:noAutofit/>
          </a:bodyPr>
          <a:lstStyle>
            <a:lvl1pPr marL="0" indent="0">
              <a:buNone/>
              <a:defRPr sz="2400" b="0">
                <a:solidFill>
                  <a:schemeClr val="tx1"/>
                </a:solidFill>
              </a:defRPr>
            </a:lvl1pPr>
          </a:lstStyle>
          <a:p>
            <a:pPr lvl="0"/>
            <a:r>
              <a:rPr lang="en-US"/>
              <a:t>Edit Master text styles</a:t>
            </a:r>
          </a:p>
        </p:txBody>
      </p:sp>
    </p:spTree>
    <p:extLst>
      <p:ext uri="{BB962C8B-B14F-4D97-AF65-F5344CB8AC3E}">
        <p14:creationId xmlns:p14="http://schemas.microsoft.com/office/powerpoint/2010/main" val="1638823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keaways">
    <p:spTree>
      <p:nvGrpSpPr>
        <p:cNvPr id="1" name=""/>
        <p:cNvGrpSpPr/>
        <p:nvPr/>
      </p:nvGrpSpPr>
      <p:grpSpPr>
        <a:xfrm>
          <a:off x="0" y="0"/>
          <a:ext cx="0" cy="0"/>
          <a:chOff x="0" y="0"/>
          <a:chExt cx="0" cy="0"/>
        </a:xfrm>
      </p:grpSpPr>
      <p:sp>
        <p:nvSpPr>
          <p:cNvPr id="29" name="Text Placeholder 3"/>
          <p:cNvSpPr>
            <a:spLocks noGrp="1"/>
          </p:cNvSpPr>
          <p:nvPr>
            <p:ph type="body" sz="quarter" idx="20"/>
          </p:nvPr>
        </p:nvSpPr>
        <p:spPr>
          <a:xfrm>
            <a:off x="1219200" y="3045611"/>
            <a:ext cx="10326688" cy="1273175"/>
          </a:xfrm>
          <a:solidFill>
            <a:schemeClr val="accent1"/>
          </a:solidFill>
        </p:spPr>
        <p:txBody>
          <a:bodyPr anchor="ctr"/>
          <a:lstStyle>
            <a:lvl1pPr marL="91440" indent="0">
              <a:buNone/>
              <a:defRPr b="0">
                <a:solidFill>
                  <a:schemeClr val="bg1"/>
                </a:solidFill>
              </a:defRPr>
            </a:lvl1pPr>
          </a:lstStyle>
          <a:p>
            <a:pPr lvl="0"/>
            <a:r>
              <a:rPr lang="en-US"/>
              <a:t>Edit Master text styles</a:t>
            </a:r>
          </a:p>
        </p:txBody>
      </p:sp>
      <p:sp>
        <p:nvSpPr>
          <p:cNvPr id="30" name="Text Placeholder 3"/>
          <p:cNvSpPr>
            <a:spLocks noGrp="1"/>
          </p:cNvSpPr>
          <p:nvPr>
            <p:ph type="body" sz="quarter" idx="21"/>
          </p:nvPr>
        </p:nvSpPr>
        <p:spPr>
          <a:xfrm>
            <a:off x="1219200" y="4480098"/>
            <a:ext cx="10326688" cy="1273175"/>
          </a:xfrm>
          <a:solidFill>
            <a:schemeClr val="accent3"/>
          </a:solidFill>
        </p:spPr>
        <p:txBody>
          <a:bodyPr anchor="ctr"/>
          <a:lstStyle>
            <a:lvl1pPr marL="91440" indent="0">
              <a:buNone/>
              <a:defRPr b="0">
                <a:solidFill>
                  <a:schemeClr val="bg1"/>
                </a:solidFill>
              </a:defRPr>
            </a:lvl1pPr>
          </a:lstStyle>
          <a:p>
            <a:pPr lvl="0"/>
            <a:r>
              <a:rPr lang="en-US"/>
              <a:t>Edit Master text styles</a:t>
            </a:r>
          </a:p>
        </p:txBody>
      </p:sp>
      <p:sp>
        <p:nvSpPr>
          <p:cNvPr id="4" name="Text Placeholder 3"/>
          <p:cNvSpPr>
            <a:spLocks noGrp="1"/>
          </p:cNvSpPr>
          <p:nvPr>
            <p:ph type="body" sz="quarter" idx="19"/>
          </p:nvPr>
        </p:nvSpPr>
        <p:spPr>
          <a:xfrm>
            <a:off x="1219200" y="1600200"/>
            <a:ext cx="10326688" cy="1273175"/>
          </a:xfrm>
          <a:solidFill>
            <a:schemeClr val="accent2"/>
          </a:solidFill>
        </p:spPr>
        <p:txBody>
          <a:bodyPr anchor="ctr"/>
          <a:lstStyle>
            <a:lvl1pPr marL="91440" indent="0">
              <a:buNone/>
              <a:defRPr b="0">
                <a:solidFill>
                  <a:schemeClr val="bg1"/>
                </a:solidFill>
              </a:defRPr>
            </a:lvl1pPr>
          </a:lstStyle>
          <a:p>
            <a:pPr lvl="0"/>
            <a:r>
              <a:rPr lang="en-US"/>
              <a:t>Edit Master text styles</a:t>
            </a:r>
          </a:p>
        </p:txBody>
      </p:sp>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EBEC73-BF10-4A05-B408-9EA6FF5AFB6F}" type="slidenum">
              <a:rPr lang="en-US" smtClean="0"/>
              <a:t>‹#›</a:t>
            </a:fld>
            <a:endParaRPr lang="en-US"/>
          </a:p>
        </p:txBody>
      </p:sp>
      <p:sp>
        <p:nvSpPr>
          <p:cNvPr id="15" name="Rectangle 14"/>
          <p:cNvSpPr/>
          <p:nvPr userDrawn="1"/>
        </p:nvSpPr>
        <p:spPr>
          <a:xfrm>
            <a:off x="12257880" y="1312230"/>
            <a:ext cx="1525027" cy="246447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12235033" y="1312230"/>
            <a:ext cx="1491726" cy="2031325"/>
          </a:xfrm>
          <a:prstGeom prst="rect">
            <a:avLst/>
          </a:prstGeom>
        </p:spPr>
        <p:txBody>
          <a:bodyPr wrap="square">
            <a:spAutoFit/>
          </a:bodyPr>
          <a:lstStyle/>
          <a:p>
            <a:pPr algn="l"/>
            <a:r>
              <a:rPr lang="en-US" sz="1050" b="1" dirty="0">
                <a:solidFill>
                  <a:schemeClr val="tx1"/>
                </a:solidFill>
              </a:rPr>
              <a:t>Takeaway slide</a:t>
            </a:r>
          </a:p>
          <a:p>
            <a:pPr algn="l"/>
            <a:r>
              <a:rPr lang="en-US" sz="1050" dirty="0">
                <a:solidFill>
                  <a:schemeClr val="tx1"/>
                </a:solidFill>
              </a:rPr>
              <a:t>Add your takeaways</a:t>
            </a:r>
            <a:r>
              <a:rPr lang="en-US" sz="1050" baseline="0" dirty="0">
                <a:solidFill>
                  <a:schemeClr val="tx1"/>
                </a:solidFill>
              </a:rPr>
              <a:t> in the placeholder boxes. </a:t>
            </a:r>
            <a:endParaRPr lang="en-GB" sz="1050" baseline="0" dirty="0">
              <a:solidFill>
                <a:schemeClr val="tx1"/>
              </a:solidFill>
            </a:endParaRPr>
          </a:p>
          <a:p>
            <a:pPr algn="l"/>
            <a:r>
              <a:rPr lang="en-GB" sz="1050" baseline="0" dirty="0">
                <a:solidFill>
                  <a:schemeClr val="tx1"/>
                </a:solidFill>
              </a:rPr>
              <a:t>You can change the </a:t>
            </a:r>
            <a:r>
              <a:rPr lang="en-US" sz="1050" baseline="0" noProof="0" dirty="0">
                <a:solidFill>
                  <a:schemeClr val="tx1"/>
                </a:solidFill>
              </a:rPr>
              <a:t>color</a:t>
            </a:r>
            <a:r>
              <a:rPr lang="en-GB" sz="1050" baseline="0" dirty="0">
                <a:solidFill>
                  <a:schemeClr val="tx1"/>
                </a:solidFill>
              </a:rPr>
              <a:t> of the boxes by clicking Shape Fill. </a:t>
            </a:r>
          </a:p>
          <a:p>
            <a:pPr algn="l"/>
            <a:endParaRPr lang="en-GB" sz="1050" baseline="0" dirty="0">
              <a:solidFill>
                <a:schemeClr val="tx1"/>
              </a:solidFill>
            </a:endParaRPr>
          </a:p>
          <a:p>
            <a:pPr algn="l"/>
            <a:r>
              <a:rPr lang="en-GB" sz="1050" baseline="0" dirty="0">
                <a:solidFill>
                  <a:schemeClr val="tx1"/>
                </a:solidFill>
              </a:rPr>
              <a:t>You can remove unused boxes. </a:t>
            </a:r>
          </a:p>
          <a:p>
            <a:pPr algn="l"/>
            <a:endParaRPr lang="en-GB" sz="1050" baseline="0" dirty="0">
              <a:solidFill>
                <a:schemeClr val="tx1"/>
              </a:solidFill>
            </a:endParaRPr>
          </a:p>
          <a:p>
            <a:pPr algn="l"/>
            <a:r>
              <a:rPr lang="en-US" sz="1050" baseline="0" noProof="0" dirty="0">
                <a:solidFill>
                  <a:schemeClr val="tx1"/>
                </a:solidFill>
              </a:rPr>
              <a:t>Only use the Accent Colors: </a:t>
            </a:r>
          </a:p>
        </p:txBody>
      </p:sp>
      <p:grpSp>
        <p:nvGrpSpPr>
          <p:cNvPr id="23" name="Group 22"/>
          <p:cNvGrpSpPr/>
          <p:nvPr userDrawn="1"/>
        </p:nvGrpSpPr>
        <p:grpSpPr>
          <a:xfrm>
            <a:off x="12341543" y="3473686"/>
            <a:ext cx="1345281" cy="197168"/>
            <a:chOff x="12341543" y="2663190"/>
            <a:chExt cx="935845" cy="137160"/>
          </a:xfrm>
        </p:grpSpPr>
        <p:sp>
          <p:nvSpPr>
            <p:cNvPr id="17" name="Rectangle 16"/>
            <p:cNvSpPr/>
            <p:nvPr userDrawn="1"/>
          </p:nvSpPr>
          <p:spPr>
            <a:xfrm>
              <a:off x="12341543" y="2663190"/>
              <a:ext cx="137160" cy="137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12501550" y="2663190"/>
              <a:ext cx="13716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12661557" y="2663190"/>
              <a:ext cx="137160" cy="137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12821564" y="2663190"/>
              <a:ext cx="137160" cy="137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12980896" y="2663190"/>
              <a:ext cx="137160" cy="1371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13140228" y="2663190"/>
              <a:ext cx="137160" cy="1371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271554" y="3829629"/>
            <a:ext cx="1527048" cy="858965"/>
          </a:xfrm>
          <a:prstGeom prst="rect">
            <a:avLst/>
          </a:prstGeom>
          <a:ln>
            <a:solidFill>
              <a:schemeClr val="bg1">
                <a:lumMod val="75000"/>
              </a:schemeClr>
            </a:solidFill>
          </a:ln>
        </p:spPr>
      </p:pic>
      <p:pic>
        <p:nvPicPr>
          <p:cNvPr id="25" name="Picture 2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271554" y="4741523"/>
            <a:ext cx="1527048" cy="858965"/>
          </a:xfrm>
          <a:prstGeom prst="rect">
            <a:avLst/>
          </a:prstGeom>
          <a:ln>
            <a:solidFill>
              <a:schemeClr val="bg1">
                <a:lumMod val="75000"/>
              </a:schemeClr>
            </a:solidFill>
          </a:ln>
        </p:spPr>
      </p:pic>
      <p:pic>
        <p:nvPicPr>
          <p:cNvPr id="26" name="Picture 2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2271554" y="5653417"/>
            <a:ext cx="1527048" cy="858965"/>
          </a:xfrm>
          <a:prstGeom prst="rect">
            <a:avLst/>
          </a:prstGeom>
          <a:ln>
            <a:solidFill>
              <a:schemeClr val="bg1">
                <a:lumMod val="75000"/>
              </a:schemeClr>
            </a:solidFill>
          </a:ln>
        </p:spPr>
      </p:pic>
    </p:spTree>
    <p:extLst>
      <p:ext uri="{BB962C8B-B14F-4D97-AF65-F5344CB8AC3E}">
        <p14:creationId xmlns:p14="http://schemas.microsoft.com/office/powerpoint/2010/main" val="121809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Right and Content">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6549027" y="1887538"/>
            <a:ext cx="5001768" cy="4589499"/>
          </a:xfrm>
        </p:spPr>
        <p:txBody>
          <a:bodyPr/>
          <a:lstStyle/>
          <a:p>
            <a:r>
              <a:rPr lang="en-US"/>
              <a:t>Click icon to add picture</a:t>
            </a:r>
            <a:endParaRPr lang="en-US" dirty="0"/>
          </a:p>
        </p:txBody>
      </p:sp>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2"/>
          <p:cNvSpPr>
            <a:spLocks noGrp="1"/>
          </p:cNvSpPr>
          <p:nvPr>
            <p:ph sz="half" idx="1"/>
          </p:nvPr>
        </p:nvSpPr>
        <p:spPr>
          <a:xfrm>
            <a:off x="1106424" y="1887538"/>
            <a:ext cx="5001768" cy="45894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EBEC73-BF10-4A05-B408-9EA6FF5AFB6F}" type="slidenum">
              <a:rPr lang="en-US" smtClean="0"/>
              <a:t>‹#›</a:t>
            </a:fld>
            <a:endParaRPr lang="en-US"/>
          </a:p>
        </p:txBody>
      </p:sp>
      <p:sp>
        <p:nvSpPr>
          <p:cNvPr id="8" name="Text Placeholder 7"/>
          <p:cNvSpPr>
            <a:spLocks noGrp="1"/>
          </p:cNvSpPr>
          <p:nvPr>
            <p:ph type="body" sz="quarter" idx="13"/>
          </p:nvPr>
        </p:nvSpPr>
        <p:spPr>
          <a:xfrm>
            <a:off x="1106424" y="1225296"/>
            <a:ext cx="10442448" cy="429768"/>
          </a:xfrm>
        </p:spPr>
        <p:txBody>
          <a:bodyPr anchor="ctr">
            <a:noAutofit/>
          </a:bodyPr>
          <a:lstStyle>
            <a:lvl1pPr marL="0" indent="0">
              <a:buNone/>
              <a:defRPr sz="2400" b="0">
                <a:solidFill>
                  <a:schemeClr val="tx1"/>
                </a:solidFill>
              </a:defRPr>
            </a:lvl1pPr>
          </a:lstStyle>
          <a:p>
            <a:pPr lvl="0"/>
            <a:r>
              <a:rPr lang="en-US"/>
              <a:t>Edit Master text styles</a:t>
            </a:r>
          </a:p>
        </p:txBody>
      </p:sp>
    </p:spTree>
    <p:extLst>
      <p:ext uri="{BB962C8B-B14F-4D97-AF65-F5344CB8AC3E}">
        <p14:creationId xmlns:p14="http://schemas.microsoft.com/office/powerpoint/2010/main" val="123412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Left and Content">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1219200" y="1887538"/>
            <a:ext cx="5001768" cy="4589424"/>
          </a:xfrm>
        </p:spPr>
        <p:txBody>
          <a:bodyPr/>
          <a:lstStyle/>
          <a:p>
            <a:r>
              <a:rPr lang="en-US"/>
              <a:t>Click icon to add picture</a:t>
            </a:r>
          </a:p>
        </p:txBody>
      </p:sp>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4" name="Content Placeholder 3"/>
          <p:cNvSpPr>
            <a:spLocks noGrp="1"/>
          </p:cNvSpPr>
          <p:nvPr>
            <p:ph sz="half" idx="2"/>
          </p:nvPr>
        </p:nvSpPr>
        <p:spPr>
          <a:xfrm>
            <a:off x="6545063" y="1887538"/>
            <a:ext cx="5001768" cy="45894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EBEC73-BF10-4A05-B408-9EA6FF5AFB6F}" type="slidenum">
              <a:rPr lang="en-US" smtClean="0"/>
              <a:t>‹#›</a:t>
            </a:fld>
            <a:endParaRPr lang="en-US"/>
          </a:p>
        </p:txBody>
      </p:sp>
      <p:sp>
        <p:nvSpPr>
          <p:cNvPr id="8" name="Text Placeholder 7"/>
          <p:cNvSpPr>
            <a:spLocks noGrp="1"/>
          </p:cNvSpPr>
          <p:nvPr>
            <p:ph type="body" sz="quarter" idx="13"/>
          </p:nvPr>
        </p:nvSpPr>
        <p:spPr>
          <a:xfrm>
            <a:off x="1106424" y="1225296"/>
            <a:ext cx="10442448" cy="429768"/>
          </a:xfrm>
        </p:spPr>
        <p:txBody>
          <a:bodyPr anchor="t">
            <a:noAutofit/>
          </a:bodyPr>
          <a:lstStyle>
            <a:lvl1pPr marL="0" indent="0">
              <a:buNone/>
              <a:defRPr sz="2400" b="0">
                <a:solidFill>
                  <a:schemeClr val="tx1"/>
                </a:solidFill>
              </a:defRPr>
            </a:lvl1pPr>
          </a:lstStyle>
          <a:p>
            <a:pPr lvl="0"/>
            <a:r>
              <a:rPr lang="en-US"/>
              <a:t>Edit Master text styles</a:t>
            </a:r>
          </a:p>
        </p:txBody>
      </p:sp>
    </p:spTree>
    <p:extLst>
      <p:ext uri="{BB962C8B-B14F-4D97-AF65-F5344CB8AC3E}">
        <p14:creationId xmlns:p14="http://schemas.microsoft.com/office/powerpoint/2010/main" val="2487824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Bottom and Content">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1219200" y="4182548"/>
            <a:ext cx="10320050" cy="2294452"/>
          </a:xfrm>
        </p:spPr>
        <p:txBody>
          <a:bodyPr/>
          <a:lstStyle/>
          <a:p>
            <a:r>
              <a:rPr lang="en-US"/>
              <a:t>Click icon to add picture</a:t>
            </a:r>
          </a:p>
        </p:txBody>
      </p:sp>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4" name="Content Placeholder 3"/>
          <p:cNvSpPr>
            <a:spLocks noGrp="1"/>
          </p:cNvSpPr>
          <p:nvPr>
            <p:ph sz="half" idx="2"/>
          </p:nvPr>
        </p:nvSpPr>
        <p:spPr>
          <a:xfrm>
            <a:off x="1104900" y="1887538"/>
            <a:ext cx="10440988" cy="229501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EBEC73-BF10-4A05-B408-9EA6FF5AFB6F}" type="slidenum">
              <a:rPr lang="en-US" smtClean="0"/>
              <a:t>‹#›</a:t>
            </a:fld>
            <a:endParaRPr lang="en-US"/>
          </a:p>
        </p:txBody>
      </p:sp>
      <p:sp>
        <p:nvSpPr>
          <p:cNvPr id="8" name="Text Placeholder 7"/>
          <p:cNvSpPr>
            <a:spLocks noGrp="1"/>
          </p:cNvSpPr>
          <p:nvPr>
            <p:ph type="body" sz="quarter" idx="13"/>
          </p:nvPr>
        </p:nvSpPr>
        <p:spPr>
          <a:xfrm>
            <a:off x="1106424" y="1225296"/>
            <a:ext cx="10439464" cy="429768"/>
          </a:xfrm>
        </p:spPr>
        <p:txBody>
          <a:bodyPr anchor="ctr">
            <a:noAutofit/>
          </a:bodyPr>
          <a:lstStyle>
            <a:lvl1pPr marL="0" indent="0">
              <a:buNone/>
              <a:defRPr sz="2400" b="0">
                <a:solidFill>
                  <a:schemeClr val="tx1"/>
                </a:solidFill>
              </a:defRPr>
            </a:lvl1pPr>
          </a:lstStyle>
          <a:p>
            <a:pPr lvl="0"/>
            <a:r>
              <a:rPr lang="en-US"/>
              <a:t>Edit Master text styles</a:t>
            </a:r>
          </a:p>
        </p:txBody>
      </p:sp>
    </p:spTree>
    <p:extLst>
      <p:ext uri="{BB962C8B-B14F-4D97-AF65-F5344CB8AC3E}">
        <p14:creationId xmlns:p14="http://schemas.microsoft.com/office/powerpoint/2010/main" val="2811116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p15:clr>
            <a:srgbClr val="FBAE40"/>
          </p15:clr>
        </p15:guide>
        <p15:guide id="2" orient="horz" pos="262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Full">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0" y="267128"/>
            <a:ext cx="12192000" cy="6590872"/>
          </a:xfrm>
        </p:spPr>
        <p:txBody>
          <a:bodyPr/>
          <a:lstStyle>
            <a:lvl1pPr marL="0" indent="0">
              <a:buNone/>
              <a:defRPr/>
            </a:lvl1pPr>
          </a:lstStyle>
          <a:p>
            <a:r>
              <a:rPr lang="en-US"/>
              <a:t>Click icon to add picture</a:t>
            </a:r>
            <a:endParaRPr lang="en-US" dirty="0"/>
          </a:p>
        </p:txBody>
      </p:sp>
      <p:sp>
        <p:nvSpPr>
          <p:cNvPr id="2" name="Title 1"/>
          <p:cNvSpPr>
            <a:spLocks noGrp="1"/>
          </p:cNvSpPr>
          <p:nvPr>
            <p:ph type="title"/>
          </p:nvPr>
        </p:nvSpPr>
        <p:spPr>
          <a:xfrm>
            <a:off x="1098949" y="556729"/>
            <a:ext cx="10446939" cy="907621"/>
          </a:xfrm>
          <a:solidFill>
            <a:schemeClr val="accent3">
              <a:alpha val="80000"/>
            </a:schemeClr>
          </a:solidFill>
        </p:spPr>
        <p:txBody>
          <a:bodyPr anchor="ctr"/>
          <a:lstStyle>
            <a:lvl1pPr>
              <a:defRPr b="1">
                <a:solidFill>
                  <a:schemeClr val="bg1"/>
                </a:solidFill>
              </a:defRPr>
            </a:lvl1pPr>
          </a:lstStyle>
          <a:p>
            <a:r>
              <a:rPr lang="en-US"/>
              <a:t>Click to edit Master title style</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18" name="Text Placeholder 17"/>
          <p:cNvSpPr>
            <a:spLocks noGrp="1"/>
          </p:cNvSpPr>
          <p:nvPr>
            <p:ph type="body" sz="quarter" idx="17"/>
          </p:nvPr>
        </p:nvSpPr>
        <p:spPr>
          <a:xfrm>
            <a:off x="1104900" y="1887538"/>
            <a:ext cx="4356100" cy="3286125"/>
          </a:xfrm>
          <a:solidFill>
            <a:schemeClr val="accent3">
              <a:alpha val="80000"/>
            </a:schemeClr>
          </a:solidFill>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8"/>
          <p:cNvSpPr>
            <a:spLocks noGrp="1"/>
          </p:cNvSpPr>
          <p:nvPr>
            <p:ph type="body" sz="quarter" idx="18" hasCustomPrompt="1"/>
          </p:nvPr>
        </p:nvSpPr>
        <p:spPr>
          <a:xfrm>
            <a:off x="0" y="6501255"/>
            <a:ext cx="12192000" cy="356745"/>
          </a:xfrm>
          <a:blipFill>
            <a:blip r:embed="rId2"/>
            <a:stretch>
              <a:fillRect/>
            </a:stretch>
          </a:blipFill>
        </p:spPr>
        <p:txBody>
          <a:bodyPr/>
          <a:lstStyle>
            <a:lvl1pPr marL="0" indent="0">
              <a:buNone/>
              <a:defRPr sz="100"/>
            </a:lvl1pPr>
          </a:lstStyle>
          <a:p>
            <a:pPr lvl="0"/>
            <a:r>
              <a:rPr lang="en-US" dirty="0"/>
              <a:t>.</a:t>
            </a:r>
          </a:p>
        </p:txBody>
      </p:sp>
      <p:sp>
        <p:nvSpPr>
          <p:cNvPr id="7" name="Slide Number Placeholder 6"/>
          <p:cNvSpPr>
            <a:spLocks noGrp="1"/>
          </p:cNvSpPr>
          <p:nvPr>
            <p:ph type="sldNum" sz="quarter" idx="12"/>
          </p:nvPr>
        </p:nvSpPr>
        <p:spPr/>
        <p:txBody>
          <a:bodyPr/>
          <a:lstStyle/>
          <a:p>
            <a:fld id="{58EBEC73-BF10-4A05-B408-9EA6FF5AFB6F}" type="slidenum">
              <a:rPr lang="en-US" smtClean="0"/>
              <a:t>‹#›</a:t>
            </a:fld>
            <a:endParaRPr lang="en-US"/>
          </a:p>
        </p:txBody>
      </p:sp>
      <p:sp>
        <p:nvSpPr>
          <p:cNvPr id="12" name="Rectangle 11"/>
          <p:cNvSpPr/>
          <p:nvPr userDrawn="1"/>
        </p:nvSpPr>
        <p:spPr>
          <a:xfrm>
            <a:off x="12257880" y="1312230"/>
            <a:ext cx="1525027" cy="21929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12479628" y="3297427"/>
            <a:ext cx="427579" cy="136516"/>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3069480" y="3297427"/>
            <a:ext cx="427579" cy="136516"/>
          </a:xfrm>
          <a:prstGeom prst="rect">
            <a:avLst/>
          </a:prstGeom>
          <a:solidFill>
            <a:schemeClr val="accent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2235033" y="1312230"/>
            <a:ext cx="1547874" cy="2192908"/>
          </a:xfrm>
          <a:prstGeom prst="rect">
            <a:avLst/>
          </a:prstGeom>
        </p:spPr>
        <p:txBody>
          <a:bodyPr wrap="square">
            <a:spAutoFit/>
          </a:bodyPr>
          <a:lstStyle/>
          <a:p>
            <a:pPr algn="l"/>
            <a:r>
              <a:rPr lang="en-US" sz="1050" b="1" dirty="0">
                <a:solidFill>
                  <a:schemeClr val="tx1"/>
                </a:solidFill>
              </a:rPr>
              <a:t>Image Full and Title and Content</a:t>
            </a:r>
          </a:p>
          <a:p>
            <a:pPr algn="l"/>
            <a:r>
              <a:rPr lang="en-US" sz="1050" dirty="0">
                <a:solidFill>
                  <a:schemeClr val="tx1"/>
                </a:solidFill>
              </a:rPr>
              <a:t>Click on the Image</a:t>
            </a:r>
            <a:r>
              <a:rPr lang="en-US" sz="1050" baseline="0" dirty="0">
                <a:solidFill>
                  <a:schemeClr val="tx1"/>
                </a:solidFill>
              </a:rPr>
              <a:t> icon in the middle of the slide and insert your custom image. It will be place in the background. </a:t>
            </a:r>
          </a:p>
          <a:p>
            <a:pPr algn="l"/>
            <a:r>
              <a:rPr lang="en-US" sz="1050" baseline="0" dirty="0">
                <a:solidFill>
                  <a:schemeClr val="tx1"/>
                </a:solidFill>
              </a:rPr>
              <a:t>If the inserted image is predominantly blue, change the filling color of the text placeholder to </a:t>
            </a:r>
            <a:r>
              <a:rPr lang="en-US" sz="1050" baseline="0" dirty="0">
                <a:solidFill>
                  <a:schemeClr val="bg1"/>
                </a:solidFill>
              </a:rPr>
              <a:t>orange</a:t>
            </a:r>
            <a:r>
              <a:rPr lang="en-US" sz="1050" baseline="0" dirty="0">
                <a:solidFill>
                  <a:schemeClr val="tx1"/>
                </a:solidFill>
              </a:rPr>
              <a:t> or </a:t>
            </a:r>
            <a:r>
              <a:rPr lang="en-US" sz="1050" baseline="0" dirty="0">
                <a:solidFill>
                  <a:schemeClr val="bg1"/>
                </a:solidFill>
              </a:rPr>
              <a:t>purple</a:t>
            </a:r>
            <a:r>
              <a:rPr lang="en-US" sz="1050" baseline="0" dirty="0">
                <a:solidFill>
                  <a:schemeClr val="tx1"/>
                </a:solidFill>
              </a:rPr>
              <a:t>. </a:t>
            </a:r>
            <a:endParaRPr lang="en-GB" sz="1050" dirty="0">
              <a:solidFill>
                <a:schemeClr val="tx1"/>
              </a:solidFill>
            </a:endParaRPr>
          </a:p>
        </p:txBody>
      </p:sp>
    </p:spTree>
    <p:extLst>
      <p:ext uri="{BB962C8B-B14F-4D97-AF65-F5344CB8AC3E}">
        <p14:creationId xmlns:p14="http://schemas.microsoft.com/office/powerpoint/2010/main" val="3702423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EBEC73-BF10-4A05-B408-9EA6FF5AFB6F}" type="slidenum">
              <a:rPr lang="en-US" smtClean="0"/>
              <a:t>‹#›</a:t>
            </a:fld>
            <a:endParaRPr lang="en-US"/>
          </a:p>
        </p:txBody>
      </p:sp>
      <p:sp>
        <p:nvSpPr>
          <p:cNvPr id="7" name="Media Placeholder 6"/>
          <p:cNvSpPr>
            <a:spLocks noGrp="1"/>
          </p:cNvSpPr>
          <p:nvPr>
            <p:ph type="media" sz="quarter" idx="13" hasCustomPrompt="1"/>
          </p:nvPr>
        </p:nvSpPr>
        <p:spPr>
          <a:xfrm>
            <a:off x="2460901" y="1896829"/>
            <a:ext cx="7271516" cy="4092571"/>
          </a:xfrm>
        </p:spPr>
        <p:txBody>
          <a:bodyPr/>
          <a:lstStyle>
            <a:lvl1pPr>
              <a:defRPr baseline="0"/>
            </a:lvl1pPr>
          </a:lstStyle>
          <a:p>
            <a:r>
              <a:rPr lang="en-US" noProof="0" dirty="0"/>
              <a:t>Click to insert video 16:9</a:t>
            </a:r>
          </a:p>
        </p:txBody>
      </p:sp>
      <p:sp>
        <p:nvSpPr>
          <p:cNvPr id="8" name="Text Placeholder 7"/>
          <p:cNvSpPr>
            <a:spLocks noGrp="1"/>
          </p:cNvSpPr>
          <p:nvPr>
            <p:ph type="body" sz="quarter" idx="14"/>
          </p:nvPr>
        </p:nvSpPr>
        <p:spPr>
          <a:xfrm>
            <a:off x="1106424" y="1225296"/>
            <a:ext cx="10439464" cy="429768"/>
          </a:xfrm>
        </p:spPr>
        <p:txBody>
          <a:bodyPr anchor="ctr">
            <a:noAutofit/>
          </a:bodyPr>
          <a:lstStyle>
            <a:lvl1pPr marL="0" indent="0">
              <a:buNone/>
              <a:defRPr sz="2400" b="0">
                <a:solidFill>
                  <a:schemeClr val="tx1"/>
                </a:solidFill>
              </a:defRPr>
            </a:lvl1pPr>
          </a:lstStyle>
          <a:p>
            <a:pPr lvl="0"/>
            <a:r>
              <a:rPr lang="en-US"/>
              <a:t>Edit Master text styles</a:t>
            </a:r>
          </a:p>
        </p:txBody>
      </p:sp>
    </p:spTree>
    <p:extLst>
      <p:ext uri="{BB962C8B-B14F-4D97-AF65-F5344CB8AC3E}">
        <p14:creationId xmlns:p14="http://schemas.microsoft.com/office/powerpoint/2010/main" val="391061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EBEC73-BF10-4A05-B408-9EA6FF5AFB6F}" type="slidenum">
              <a:rPr lang="en-US" smtClean="0"/>
              <a:t>‹#›</a:t>
            </a:fld>
            <a:endParaRPr lang="en-US"/>
          </a:p>
        </p:txBody>
      </p:sp>
      <p:sp>
        <p:nvSpPr>
          <p:cNvPr id="6" name="Text Placeholder 7"/>
          <p:cNvSpPr>
            <a:spLocks noGrp="1"/>
          </p:cNvSpPr>
          <p:nvPr>
            <p:ph type="body" sz="quarter" idx="13"/>
          </p:nvPr>
        </p:nvSpPr>
        <p:spPr>
          <a:xfrm>
            <a:off x="1106424" y="1225296"/>
            <a:ext cx="10439464" cy="429768"/>
          </a:xfrm>
        </p:spPr>
        <p:txBody>
          <a:bodyPr anchor="ctr">
            <a:noAutofit/>
          </a:bodyPr>
          <a:lstStyle>
            <a:lvl1pPr marL="0" indent="0">
              <a:buNone/>
              <a:defRPr sz="2400" b="0">
                <a:solidFill>
                  <a:schemeClr val="tx1"/>
                </a:solidFill>
              </a:defRPr>
            </a:lvl1pPr>
          </a:lstStyle>
          <a:p>
            <a:pPr lvl="0"/>
            <a:r>
              <a:rPr lang="en-US"/>
              <a:t>Edit Master text styles</a:t>
            </a:r>
          </a:p>
        </p:txBody>
      </p:sp>
    </p:spTree>
    <p:extLst>
      <p:ext uri="{BB962C8B-B14F-4D97-AF65-F5344CB8AC3E}">
        <p14:creationId xmlns:p14="http://schemas.microsoft.com/office/powerpoint/2010/main" val="1340531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EBEC73-BF10-4A05-B408-9EA6FF5AFB6F}" type="slidenum">
              <a:rPr lang="en-US" smtClean="0"/>
              <a:t>‹#›</a:t>
            </a:fld>
            <a:endParaRPr lang="en-US"/>
          </a:p>
        </p:txBody>
      </p:sp>
      <p:grpSp>
        <p:nvGrpSpPr>
          <p:cNvPr id="9" name="Group 8"/>
          <p:cNvGrpSpPr/>
          <p:nvPr userDrawn="1"/>
        </p:nvGrpSpPr>
        <p:grpSpPr>
          <a:xfrm>
            <a:off x="2126680" y="2108499"/>
            <a:ext cx="8544741" cy="2634814"/>
            <a:chOff x="3438525" y="2513013"/>
            <a:chExt cx="7232896" cy="2230300"/>
          </a:xfrm>
        </p:grpSpPr>
        <p:grpSp>
          <p:nvGrpSpPr>
            <p:cNvPr id="11" name="Group 10"/>
            <p:cNvGrpSpPr/>
            <p:nvPr/>
          </p:nvGrpSpPr>
          <p:grpSpPr>
            <a:xfrm>
              <a:off x="5683496" y="2952613"/>
              <a:ext cx="2746375" cy="939800"/>
              <a:chOff x="5359400" y="2836863"/>
              <a:chExt cx="2746375" cy="939800"/>
            </a:xfrm>
          </p:grpSpPr>
          <p:sp>
            <p:nvSpPr>
              <p:cNvPr id="46" name="Freeform 5"/>
              <p:cNvSpPr>
                <a:spLocks/>
              </p:cNvSpPr>
              <p:nvPr/>
            </p:nvSpPr>
            <p:spPr bwMode="auto">
              <a:xfrm>
                <a:off x="5359400" y="2836863"/>
                <a:ext cx="669925" cy="939800"/>
              </a:xfrm>
              <a:custGeom>
                <a:avLst/>
                <a:gdLst>
                  <a:gd name="T0" fmla="*/ 422 w 422"/>
                  <a:gd name="T1" fmla="*/ 150 h 592"/>
                  <a:gd name="T2" fmla="*/ 402 w 422"/>
                  <a:gd name="T3" fmla="*/ 132 h 592"/>
                  <a:gd name="T4" fmla="*/ 376 w 422"/>
                  <a:gd name="T5" fmla="*/ 116 h 592"/>
                  <a:gd name="T6" fmla="*/ 344 w 422"/>
                  <a:gd name="T7" fmla="*/ 106 h 592"/>
                  <a:gd name="T8" fmla="*/ 304 w 422"/>
                  <a:gd name="T9" fmla="*/ 102 h 592"/>
                  <a:gd name="T10" fmla="*/ 284 w 422"/>
                  <a:gd name="T11" fmla="*/ 102 h 592"/>
                  <a:gd name="T12" fmla="*/ 246 w 422"/>
                  <a:gd name="T13" fmla="*/ 110 h 592"/>
                  <a:gd name="T14" fmla="*/ 212 w 422"/>
                  <a:gd name="T15" fmla="*/ 124 h 592"/>
                  <a:gd name="T16" fmla="*/ 180 w 422"/>
                  <a:gd name="T17" fmla="*/ 144 h 592"/>
                  <a:gd name="T18" fmla="*/ 152 w 422"/>
                  <a:gd name="T19" fmla="*/ 170 h 592"/>
                  <a:gd name="T20" fmla="*/ 130 w 422"/>
                  <a:gd name="T21" fmla="*/ 200 h 592"/>
                  <a:gd name="T22" fmla="*/ 116 w 422"/>
                  <a:gd name="T23" fmla="*/ 236 h 592"/>
                  <a:gd name="T24" fmla="*/ 108 w 422"/>
                  <a:gd name="T25" fmla="*/ 274 h 592"/>
                  <a:gd name="T26" fmla="*/ 106 w 422"/>
                  <a:gd name="T27" fmla="*/ 296 h 592"/>
                  <a:gd name="T28" fmla="*/ 110 w 422"/>
                  <a:gd name="T29" fmla="*/ 336 h 592"/>
                  <a:gd name="T30" fmla="*/ 122 w 422"/>
                  <a:gd name="T31" fmla="*/ 374 h 592"/>
                  <a:gd name="T32" fmla="*/ 140 w 422"/>
                  <a:gd name="T33" fmla="*/ 408 h 592"/>
                  <a:gd name="T34" fmla="*/ 166 w 422"/>
                  <a:gd name="T35" fmla="*/ 436 h 592"/>
                  <a:gd name="T36" fmla="*/ 194 w 422"/>
                  <a:gd name="T37" fmla="*/ 458 h 592"/>
                  <a:gd name="T38" fmla="*/ 228 w 422"/>
                  <a:gd name="T39" fmla="*/ 476 h 592"/>
                  <a:gd name="T40" fmla="*/ 266 w 422"/>
                  <a:gd name="T41" fmla="*/ 486 h 592"/>
                  <a:gd name="T42" fmla="*/ 304 w 422"/>
                  <a:gd name="T43" fmla="*/ 490 h 592"/>
                  <a:gd name="T44" fmla="*/ 324 w 422"/>
                  <a:gd name="T45" fmla="*/ 490 h 592"/>
                  <a:gd name="T46" fmla="*/ 360 w 422"/>
                  <a:gd name="T47" fmla="*/ 482 h 592"/>
                  <a:gd name="T48" fmla="*/ 390 w 422"/>
                  <a:gd name="T49" fmla="*/ 470 h 592"/>
                  <a:gd name="T50" fmla="*/ 412 w 422"/>
                  <a:gd name="T51" fmla="*/ 452 h 592"/>
                  <a:gd name="T52" fmla="*/ 422 w 422"/>
                  <a:gd name="T53" fmla="*/ 592 h 592"/>
                  <a:gd name="T54" fmla="*/ 416 w 422"/>
                  <a:gd name="T55" fmla="*/ 586 h 592"/>
                  <a:gd name="T56" fmla="*/ 410 w 422"/>
                  <a:gd name="T57" fmla="*/ 582 h 592"/>
                  <a:gd name="T58" fmla="*/ 396 w 422"/>
                  <a:gd name="T59" fmla="*/ 580 h 592"/>
                  <a:gd name="T60" fmla="*/ 382 w 422"/>
                  <a:gd name="T61" fmla="*/ 582 h 592"/>
                  <a:gd name="T62" fmla="*/ 336 w 422"/>
                  <a:gd name="T63" fmla="*/ 590 h 592"/>
                  <a:gd name="T64" fmla="*/ 304 w 422"/>
                  <a:gd name="T65" fmla="*/ 592 h 592"/>
                  <a:gd name="T66" fmla="*/ 242 w 422"/>
                  <a:gd name="T67" fmla="*/ 586 h 592"/>
                  <a:gd name="T68" fmla="*/ 184 w 422"/>
                  <a:gd name="T69" fmla="*/ 570 h 592"/>
                  <a:gd name="T70" fmla="*/ 132 w 422"/>
                  <a:gd name="T71" fmla="*/ 544 h 592"/>
                  <a:gd name="T72" fmla="*/ 88 w 422"/>
                  <a:gd name="T73" fmla="*/ 508 h 592"/>
                  <a:gd name="T74" fmla="*/ 52 w 422"/>
                  <a:gd name="T75" fmla="*/ 466 h 592"/>
                  <a:gd name="T76" fmla="*/ 24 w 422"/>
                  <a:gd name="T77" fmla="*/ 416 h 592"/>
                  <a:gd name="T78" fmla="*/ 6 w 422"/>
                  <a:gd name="T79" fmla="*/ 358 h 592"/>
                  <a:gd name="T80" fmla="*/ 0 w 422"/>
                  <a:gd name="T81" fmla="*/ 296 h 592"/>
                  <a:gd name="T82" fmla="*/ 2 w 422"/>
                  <a:gd name="T83" fmla="*/ 264 h 592"/>
                  <a:gd name="T84" fmla="*/ 14 w 422"/>
                  <a:gd name="T85" fmla="*/ 204 h 592"/>
                  <a:gd name="T86" fmla="*/ 36 w 422"/>
                  <a:gd name="T87" fmla="*/ 150 h 592"/>
                  <a:gd name="T88" fmla="*/ 70 w 422"/>
                  <a:gd name="T89" fmla="*/ 104 h 592"/>
                  <a:gd name="T90" fmla="*/ 110 w 422"/>
                  <a:gd name="T91" fmla="*/ 64 h 592"/>
                  <a:gd name="T92" fmla="*/ 158 w 422"/>
                  <a:gd name="T93" fmla="*/ 34 h 592"/>
                  <a:gd name="T94" fmla="*/ 212 w 422"/>
                  <a:gd name="T95" fmla="*/ 12 h 592"/>
                  <a:gd name="T96" fmla="*/ 272 w 422"/>
                  <a:gd name="T97" fmla="*/ 0 h 592"/>
                  <a:gd name="T98" fmla="*/ 304 w 422"/>
                  <a:gd name="T99" fmla="*/ 0 h 592"/>
                  <a:gd name="T100" fmla="*/ 360 w 422"/>
                  <a:gd name="T101" fmla="*/ 6 h 592"/>
                  <a:gd name="T102" fmla="*/ 380 w 422"/>
                  <a:gd name="T103" fmla="*/ 10 h 592"/>
                  <a:gd name="T104" fmla="*/ 396 w 422"/>
                  <a:gd name="T105" fmla="*/ 12 h 592"/>
                  <a:gd name="T106" fmla="*/ 412 w 422"/>
                  <a:gd name="T107" fmla="*/ 8 h 592"/>
                  <a:gd name="T108" fmla="*/ 422 w 422"/>
                  <a:gd name="T109" fmla="*/ 15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22" h="592">
                    <a:moveTo>
                      <a:pt x="422" y="150"/>
                    </a:moveTo>
                    <a:lnTo>
                      <a:pt x="422" y="150"/>
                    </a:lnTo>
                    <a:lnTo>
                      <a:pt x="412" y="140"/>
                    </a:lnTo>
                    <a:lnTo>
                      <a:pt x="402" y="132"/>
                    </a:lnTo>
                    <a:lnTo>
                      <a:pt x="390" y="122"/>
                    </a:lnTo>
                    <a:lnTo>
                      <a:pt x="376" y="116"/>
                    </a:lnTo>
                    <a:lnTo>
                      <a:pt x="360" y="110"/>
                    </a:lnTo>
                    <a:lnTo>
                      <a:pt x="344" y="106"/>
                    </a:lnTo>
                    <a:lnTo>
                      <a:pt x="324" y="102"/>
                    </a:lnTo>
                    <a:lnTo>
                      <a:pt x="304" y="102"/>
                    </a:lnTo>
                    <a:lnTo>
                      <a:pt x="304" y="102"/>
                    </a:lnTo>
                    <a:lnTo>
                      <a:pt x="284" y="102"/>
                    </a:lnTo>
                    <a:lnTo>
                      <a:pt x="266" y="106"/>
                    </a:lnTo>
                    <a:lnTo>
                      <a:pt x="246" y="110"/>
                    </a:lnTo>
                    <a:lnTo>
                      <a:pt x="228" y="116"/>
                    </a:lnTo>
                    <a:lnTo>
                      <a:pt x="212" y="124"/>
                    </a:lnTo>
                    <a:lnTo>
                      <a:pt x="194" y="132"/>
                    </a:lnTo>
                    <a:lnTo>
                      <a:pt x="180" y="144"/>
                    </a:lnTo>
                    <a:lnTo>
                      <a:pt x="166" y="156"/>
                    </a:lnTo>
                    <a:lnTo>
                      <a:pt x="152" y="170"/>
                    </a:lnTo>
                    <a:lnTo>
                      <a:pt x="140" y="184"/>
                    </a:lnTo>
                    <a:lnTo>
                      <a:pt x="130" y="200"/>
                    </a:lnTo>
                    <a:lnTo>
                      <a:pt x="122" y="218"/>
                    </a:lnTo>
                    <a:lnTo>
                      <a:pt x="116" y="236"/>
                    </a:lnTo>
                    <a:lnTo>
                      <a:pt x="110" y="254"/>
                    </a:lnTo>
                    <a:lnTo>
                      <a:pt x="108" y="274"/>
                    </a:lnTo>
                    <a:lnTo>
                      <a:pt x="106" y="296"/>
                    </a:lnTo>
                    <a:lnTo>
                      <a:pt x="106" y="296"/>
                    </a:lnTo>
                    <a:lnTo>
                      <a:pt x="108" y="316"/>
                    </a:lnTo>
                    <a:lnTo>
                      <a:pt x="110" y="336"/>
                    </a:lnTo>
                    <a:lnTo>
                      <a:pt x="116" y="356"/>
                    </a:lnTo>
                    <a:lnTo>
                      <a:pt x="122" y="374"/>
                    </a:lnTo>
                    <a:lnTo>
                      <a:pt x="130" y="392"/>
                    </a:lnTo>
                    <a:lnTo>
                      <a:pt x="140" y="408"/>
                    </a:lnTo>
                    <a:lnTo>
                      <a:pt x="152" y="422"/>
                    </a:lnTo>
                    <a:lnTo>
                      <a:pt x="166" y="436"/>
                    </a:lnTo>
                    <a:lnTo>
                      <a:pt x="180" y="448"/>
                    </a:lnTo>
                    <a:lnTo>
                      <a:pt x="194" y="458"/>
                    </a:lnTo>
                    <a:lnTo>
                      <a:pt x="212" y="468"/>
                    </a:lnTo>
                    <a:lnTo>
                      <a:pt x="228" y="476"/>
                    </a:lnTo>
                    <a:lnTo>
                      <a:pt x="246" y="482"/>
                    </a:lnTo>
                    <a:lnTo>
                      <a:pt x="266" y="486"/>
                    </a:lnTo>
                    <a:lnTo>
                      <a:pt x="284" y="490"/>
                    </a:lnTo>
                    <a:lnTo>
                      <a:pt x="304" y="490"/>
                    </a:lnTo>
                    <a:lnTo>
                      <a:pt x="304" y="490"/>
                    </a:lnTo>
                    <a:lnTo>
                      <a:pt x="324" y="490"/>
                    </a:lnTo>
                    <a:lnTo>
                      <a:pt x="344" y="486"/>
                    </a:lnTo>
                    <a:lnTo>
                      <a:pt x="360" y="482"/>
                    </a:lnTo>
                    <a:lnTo>
                      <a:pt x="376" y="476"/>
                    </a:lnTo>
                    <a:lnTo>
                      <a:pt x="390" y="470"/>
                    </a:lnTo>
                    <a:lnTo>
                      <a:pt x="402" y="460"/>
                    </a:lnTo>
                    <a:lnTo>
                      <a:pt x="412" y="452"/>
                    </a:lnTo>
                    <a:lnTo>
                      <a:pt x="422" y="440"/>
                    </a:lnTo>
                    <a:lnTo>
                      <a:pt x="422" y="592"/>
                    </a:lnTo>
                    <a:lnTo>
                      <a:pt x="422" y="592"/>
                    </a:lnTo>
                    <a:lnTo>
                      <a:pt x="416" y="586"/>
                    </a:lnTo>
                    <a:lnTo>
                      <a:pt x="410" y="582"/>
                    </a:lnTo>
                    <a:lnTo>
                      <a:pt x="410" y="582"/>
                    </a:lnTo>
                    <a:lnTo>
                      <a:pt x="402" y="580"/>
                    </a:lnTo>
                    <a:lnTo>
                      <a:pt x="396" y="580"/>
                    </a:lnTo>
                    <a:lnTo>
                      <a:pt x="396" y="580"/>
                    </a:lnTo>
                    <a:lnTo>
                      <a:pt x="382" y="582"/>
                    </a:lnTo>
                    <a:lnTo>
                      <a:pt x="362" y="586"/>
                    </a:lnTo>
                    <a:lnTo>
                      <a:pt x="336" y="590"/>
                    </a:lnTo>
                    <a:lnTo>
                      <a:pt x="304" y="592"/>
                    </a:lnTo>
                    <a:lnTo>
                      <a:pt x="304" y="592"/>
                    </a:lnTo>
                    <a:lnTo>
                      <a:pt x="272" y="590"/>
                    </a:lnTo>
                    <a:lnTo>
                      <a:pt x="242" y="586"/>
                    </a:lnTo>
                    <a:lnTo>
                      <a:pt x="212" y="580"/>
                    </a:lnTo>
                    <a:lnTo>
                      <a:pt x="184" y="570"/>
                    </a:lnTo>
                    <a:lnTo>
                      <a:pt x="158" y="558"/>
                    </a:lnTo>
                    <a:lnTo>
                      <a:pt x="132" y="544"/>
                    </a:lnTo>
                    <a:lnTo>
                      <a:pt x="110" y="528"/>
                    </a:lnTo>
                    <a:lnTo>
                      <a:pt x="88" y="508"/>
                    </a:lnTo>
                    <a:lnTo>
                      <a:pt x="70" y="488"/>
                    </a:lnTo>
                    <a:lnTo>
                      <a:pt x="52" y="466"/>
                    </a:lnTo>
                    <a:lnTo>
                      <a:pt x="36" y="442"/>
                    </a:lnTo>
                    <a:lnTo>
                      <a:pt x="24" y="416"/>
                    </a:lnTo>
                    <a:lnTo>
                      <a:pt x="14" y="388"/>
                    </a:lnTo>
                    <a:lnTo>
                      <a:pt x="6" y="358"/>
                    </a:lnTo>
                    <a:lnTo>
                      <a:pt x="2" y="328"/>
                    </a:lnTo>
                    <a:lnTo>
                      <a:pt x="0" y="296"/>
                    </a:lnTo>
                    <a:lnTo>
                      <a:pt x="0" y="296"/>
                    </a:lnTo>
                    <a:lnTo>
                      <a:pt x="2" y="264"/>
                    </a:lnTo>
                    <a:lnTo>
                      <a:pt x="6" y="234"/>
                    </a:lnTo>
                    <a:lnTo>
                      <a:pt x="14" y="204"/>
                    </a:lnTo>
                    <a:lnTo>
                      <a:pt x="24" y="176"/>
                    </a:lnTo>
                    <a:lnTo>
                      <a:pt x="36" y="150"/>
                    </a:lnTo>
                    <a:lnTo>
                      <a:pt x="52" y="126"/>
                    </a:lnTo>
                    <a:lnTo>
                      <a:pt x="70" y="104"/>
                    </a:lnTo>
                    <a:lnTo>
                      <a:pt x="88" y="82"/>
                    </a:lnTo>
                    <a:lnTo>
                      <a:pt x="110" y="64"/>
                    </a:lnTo>
                    <a:lnTo>
                      <a:pt x="132" y="48"/>
                    </a:lnTo>
                    <a:lnTo>
                      <a:pt x="158" y="34"/>
                    </a:lnTo>
                    <a:lnTo>
                      <a:pt x="184" y="22"/>
                    </a:lnTo>
                    <a:lnTo>
                      <a:pt x="212" y="12"/>
                    </a:lnTo>
                    <a:lnTo>
                      <a:pt x="242" y="6"/>
                    </a:lnTo>
                    <a:lnTo>
                      <a:pt x="272" y="0"/>
                    </a:lnTo>
                    <a:lnTo>
                      <a:pt x="304" y="0"/>
                    </a:lnTo>
                    <a:lnTo>
                      <a:pt x="304" y="0"/>
                    </a:lnTo>
                    <a:lnTo>
                      <a:pt x="336" y="2"/>
                    </a:lnTo>
                    <a:lnTo>
                      <a:pt x="360" y="6"/>
                    </a:lnTo>
                    <a:lnTo>
                      <a:pt x="360" y="6"/>
                    </a:lnTo>
                    <a:lnTo>
                      <a:pt x="380" y="10"/>
                    </a:lnTo>
                    <a:lnTo>
                      <a:pt x="396" y="12"/>
                    </a:lnTo>
                    <a:lnTo>
                      <a:pt x="396" y="12"/>
                    </a:lnTo>
                    <a:lnTo>
                      <a:pt x="404" y="10"/>
                    </a:lnTo>
                    <a:lnTo>
                      <a:pt x="412" y="8"/>
                    </a:lnTo>
                    <a:lnTo>
                      <a:pt x="422" y="0"/>
                    </a:lnTo>
                    <a:lnTo>
                      <a:pt x="422" y="150"/>
                    </a:lnTo>
                    <a:close/>
                  </a:path>
                </a:pathLst>
              </a:custGeom>
              <a:solidFill>
                <a:srgbClr val="4436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6"/>
              <p:cNvSpPr>
                <a:spLocks noEditPoints="1"/>
              </p:cNvSpPr>
              <p:nvPr/>
            </p:nvSpPr>
            <p:spPr bwMode="auto">
              <a:xfrm>
                <a:off x="6061075" y="3116263"/>
                <a:ext cx="682625" cy="660400"/>
              </a:xfrm>
              <a:custGeom>
                <a:avLst/>
                <a:gdLst>
                  <a:gd name="T0" fmla="*/ 316 w 430"/>
                  <a:gd name="T1" fmla="*/ 282 h 416"/>
                  <a:gd name="T2" fmla="*/ 272 w 430"/>
                  <a:gd name="T3" fmla="*/ 312 h 416"/>
                  <a:gd name="T4" fmla="*/ 246 w 430"/>
                  <a:gd name="T5" fmla="*/ 320 h 416"/>
                  <a:gd name="T6" fmla="*/ 216 w 430"/>
                  <a:gd name="T7" fmla="*/ 324 h 416"/>
                  <a:gd name="T8" fmla="*/ 204 w 430"/>
                  <a:gd name="T9" fmla="*/ 324 h 416"/>
                  <a:gd name="T10" fmla="*/ 170 w 430"/>
                  <a:gd name="T11" fmla="*/ 314 h 416"/>
                  <a:gd name="T12" fmla="*/ 134 w 430"/>
                  <a:gd name="T13" fmla="*/ 290 h 416"/>
                  <a:gd name="T14" fmla="*/ 108 w 430"/>
                  <a:gd name="T15" fmla="*/ 252 h 416"/>
                  <a:gd name="T16" fmla="*/ 98 w 430"/>
                  <a:gd name="T17" fmla="*/ 220 h 416"/>
                  <a:gd name="T18" fmla="*/ 98 w 430"/>
                  <a:gd name="T19" fmla="*/ 208 h 416"/>
                  <a:gd name="T20" fmla="*/ 100 w 430"/>
                  <a:gd name="T21" fmla="*/ 186 h 416"/>
                  <a:gd name="T22" fmla="*/ 118 w 430"/>
                  <a:gd name="T23" fmla="*/ 144 h 416"/>
                  <a:gd name="T24" fmla="*/ 150 w 430"/>
                  <a:gd name="T25" fmla="*/ 112 h 416"/>
                  <a:gd name="T26" fmla="*/ 192 w 430"/>
                  <a:gd name="T27" fmla="*/ 96 h 416"/>
                  <a:gd name="T28" fmla="*/ 216 w 430"/>
                  <a:gd name="T29" fmla="*/ 92 h 416"/>
                  <a:gd name="T30" fmla="*/ 232 w 430"/>
                  <a:gd name="T31" fmla="*/ 94 h 416"/>
                  <a:gd name="T32" fmla="*/ 258 w 430"/>
                  <a:gd name="T33" fmla="*/ 100 h 416"/>
                  <a:gd name="T34" fmla="*/ 296 w 430"/>
                  <a:gd name="T35" fmla="*/ 118 h 416"/>
                  <a:gd name="T36" fmla="*/ 316 w 430"/>
                  <a:gd name="T37" fmla="*/ 282 h 416"/>
                  <a:gd name="T38" fmla="*/ 430 w 430"/>
                  <a:gd name="T39" fmla="*/ 404 h 416"/>
                  <a:gd name="T40" fmla="*/ 416 w 430"/>
                  <a:gd name="T41" fmla="*/ 392 h 416"/>
                  <a:gd name="T42" fmla="*/ 410 w 430"/>
                  <a:gd name="T43" fmla="*/ 372 h 416"/>
                  <a:gd name="T44" fmla="*/ 410 w 430"/>
                  <a:gd name="T45" fmla="*/ 124 h 416"/>
                  <a:gd name="T46" fmla="*/ 416 w 430"/>
                  <a:gd name="T47" fmla="*/ 104 h 416"/>
                  <a:gd name="T48" fmla="*/ 430 w 430"/>
                  <a:gd name="T49" fmla="*/ 92 h 416"/>
                  <a:gd name="T50" fmla="*/ 422 w 430"/>
                  <a:gd name="T51" fmla="*/ 90 h 416"/>
                  <a:gd name="T52" fmla="*/ 398 w 430"/>
                  <a:gd name="T53" fmla="*/ 84 h 416"/>
                  <a:gd name="T54" fmla="*/ 386 w 430"/>
                  <a:gd name="T55" fmla="*/ 76 h 416"/>
                  <a:gd name="T56" fmla="*/ 340 w 430"/>
                  <a:gd name="T57" fmla="*/ 40 h 416"/>
                  <a:gd name="T58" fmla="*/ 298 w 430"/>
                  <a:gd name="T59" fmla="*/ 16 h 416"/>
                  <a:gd name="T60" fmla="*/ 244 w 430"/>
                  <a:gd name="T61" fmla="*/ 2 h 416"/>
                  <a:gd name="T62" fmla="*/ 210 w 430"/>
                  <a:gd name="T63" fmla="*/ 0 h 416"/>
                  <a:gd name="T64" fmla="*/ 170 w 430"/>
                  <a:gd name="T65" fmla="*/ 4 h 416"/>
                  <a:gd name="T66" fmla="*/ 132 w 430"/>
                  <a:gd name="T67" fmla="*/ 16 h 416"/>
                  <a:gd name="T68" fmla="*/ 96 w 430"/>
                  <a:gd name="T69" fmla="*/ 34 h 416"/>
                  <a:gd name="T70" fmla="*/ 64 w 430"/>
                  <a:gd name="T71" fmla="*/ 60 h 416"/>
                  <a:gd name="T72" fmla="*/ 38 w 430"/>
                  <a:gd name="T73" fmla="*/ 90 h 416"/>
                  <a:gd name="T74" fmla="*/ 18 w 430"/>
                  <a:gd name="T75" fmla="*/ 126 h 416"/>
                  <a:gd name="T76" fmla="*/ 4 w 430"/>
                  <a:gd name="T77" fmla="*/ 164 h 416"/>
                  <a:gd name="T78" fmla="*/ 0 w 430"/>
                  <a:gd name="T79" fmla="*/ 208 h 416"/>
                  <a:gd name="T80" fmla="*/ 0 w 430"/>
                  <a:gd name="T81" fmla="*/ 230 h 416"/>
                  <a:gd name="T82" fmla="*/ 10 w 430"/>
                  <a:gd name="T83" fmla="*/ 272 h 416"/>
                  <a:gd name="T84" fmla="*/ 26 w 430"/>
                  <a:gd name="T85" fmla="*/ 310 h 416"/>
                  <a:gd name="T86" fmla="*/ 50 w 430"/>
                  <a:gd name="T87" fmla="*/ 342 h 416"/>
                  <a:gd name="T88" fmla="*/ 80 w 430"/>
                  <a:gd name="T89" fmla="*/ 370 h 416"/>
                  <a:gd name="T90" fmla="*/ 114 w 430"/>
                  <a:gd name="T91" fmla="*/ 392 h 416"/>
                  <a:gd name="T92" fmla="*/ 152 w 430"/>
                  <a:gd name="T93" fmla="*/ 408 h 416"/>
                  <a:gd name="T94" fmla="*/ 190 w 430"/>
                  <a:gd name="T95" fmla="*/ 416 h 416"/>
                  <a:gd name="T96" fmla="*/ 210 w 430"/>
                  <a:gd name="T97" fmla="*/ 416 h 416"/>
                  <a:gd name="T98" fmla="*/ 244 w 430"/>
                  <a:gd name="T99" fmla="*/ 414 h 416"/>
                  <a:gd name="T100" fmla="*/ 274 w 430"/>
                  <a:gd name="T101" fmla="*/ 406 h 416"/>
                  <a:gd name="T102" fmla="*/ 300 w 430"/>
                  <a:gd name="T103" fmla="*/ 390 h 416"/>
                  <a:gd name="T104" fmla="*/ 320 w 430"/>
                  <a:gd name="T105" fmla="*/ 366 h 416"/>
                  <a:gd name="T106" fmla="*/ 322 w 430"/>
                  <a:gd name="T107" fmla="*/ 404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30" h="416">
                    <a:moveTo>
                      <a:pt x="316" y="282"/>
                    </a:moveTo>
                    <a:lnTo>
                      <a:pt x="316" y="282"/>
                    </a:lnTo>
                    <a:lnTo>
                      <a:pt x="296" y="298"/>
                    </a:lnTo>
                    <a:lnTo>
                      <a:pt x="272" y="312"/>
                    </a:lnTo>
                    <a:lnTo>
                      <a:pt x="258" y="316"/>
                    </a:lnTo>
                    <a:lnTo>
                      <a:pt x="246" y="320"/>
                    </a:lnTo>
                    <a:lnTo>
                      <a:pt x="232" y="322"/>
                    </a:lnTo>
                    <a:lnTo>
                      <a:pt x="216" y="324"/>
                    </a:lnTo>
                    <a:lnTo>
                      <a:pt x="216" y="324"/>
                    </a:lnTo>
                    <a:lnTo>
                      <a:pt x="204" y="324"/>
                    </a:lnTo>
                    <a:lnTo>
                      <a:pt x="192" y="322"/>
                    </a:lnTo>
                    <a:lnTo>
                      <a:pt x="170" y="314"/>
                    </a:lnTo>
                    <a:lnTo>
                      <a:pt x="150" y="304"/>
                    </a:lnTo>
                    <a:lnTo>
                      <a:pt x="134" y="290"/>
                    </a:lnTo>
                    <a:lnTo>
                      <a:pt x="118" y="272"/>
                    </a:lnTo>
                    <a:lnTo>
                      <a:pt x="108" y="252"/>
                    </a:lnTo>
                    <a:lnTo>
                      <a:pt x="100" y="232"/>
                    </a:lnTo>
                    <a:lnTo>
                      <a:pt x="98" y="220"/>
                    </a:lnTo>
                    <a:lnTo>
                      <a:pt x="98" y="208"/>
                    </a:lnTo>
                    <a:lnTo>
                      <a:pt x="98" y="208"/>
                    </a:lnTo>
                    <a:lnTo>
                      <a:pt x="98" y="196"/>
                    </a:lnTo>
                    <a:lnTo>
                      <a:pt x="100" y="186"/>
                    </a:lnTo>
                    <a:lnTo>
                      <a:pt x="108" y="164"/>
                    </a:lnTo>
                    <a:lnTo>
                      <a:pt x="118" y="144"/>
                    </a:lnTo>
                    <a:lnTo>
                      <a:pt x="134" y="128"/>
                    </a:lnTo>
                    <a:lnTo>
                      <a:pt x="150" y="112"/>
                    </a:lnTo>
                    <a:lnTo>
                      <a:pt x="170" y="102"/>
                    </a:lnTo>
                    <a:lnTo>
                      <a:pt x="192" y="96"/>
                    </a:lnTo>
                    <a:lnTo>
                      <a:pt x="204" y="94"/>
                    </a:lnTo>
                    <a:lnTo>
                      <a:pt x="216" y="92"/>
                    </a:lnTo>
                    <a:lnTo>
                      <a:pt x="216" y="92"/>
                    </a:lnTo>
                    <a:lnTo>
                      <a:pt x="232" y="94"/>
                    </a:lnTo>
                    <a:lnTo>
                      <a:pt x="246" y="96"/>
                    </a:lnTo>
                    <a:lnTo>
                      <a:pt x="258" y="100"/>
                    </a:lnTo>
                    <a:lnTo>
                      <a:pt x="272" y="104"/>
                    </a:lnTo>
                    <a:lnTo>
                      <a:pt x="296" y="118"/>
                    </a:lnTo>
                    <a:lnTo>
                      <a:pt x="316" y="136"/>
                    </a:lnTo>
                    <a:lnTo>
                      <a:pt x="316" y="282"/>
                    </a:lnTo>
                    <a:close/>
                    <a:moveTo>
                      <a:pt x="430" y="404"/>
                    </a:moveTo>
                    <a:lnTo>
                      <a:pt x="430" y="404"/>
                    </a:lnTo>
                    <a:lnTo>
                      <a:pt x="422" y="398"/>
                    </a:lnTo>
                    <a:lnTo>
                      <a:pt x="416" y="392"/>
                    </a:lnTo>
                    <a:lnTo>
                      <a:pt x="410" y="384"/>
                    </a:lnTo>
                    <a:lnTo>
                      <a:pt x="410" y="372"/>
                    </a:lnTo>
                    <a:lnTo>
                      <a:pt x="410" y="124"/>
                    </a:lnTo>
                    <a:lnTo>
                      <a:pt x="410" y="124"/>
                    </a:lnTo>
                    <a:lnTo>
                      <a:pt x="410" y="114"/>
                    </a:lnTo>
                    <a:lnTo>
                      <a:pt x="416" y="104"/>
                    </a:lnTo>
                    <a:lnTo>
                      <a:pt x="422" y="98"/>
                    </a:lnTo>
                    <a:lnTo>
                      <a:pt x="430" y="92"/>
                    </a:lnTo>
                    <a:lnTo>
                      <a:pt x="430" y="92"/>
                    </a:lnTo>
                    <a:lnTo>
                      <a:pt x="422" y="90"/>
                    </a:lnTo>
                    <a:lnTo>
                      <a:pt x="412" y="88"/>
                    </a:lnTo>
                    <a:lnTo>
                      <a:pt x="398" y="84"/>
                    </a:lnTo>
                    <a:lnTo>
                      <a:pt x="386" y="76"/>
                    </a:lnTo>
                    <a:lnTo>
                      <a:pt x="386" y="76"/>
                    </a:lnTo>
                    <a:lnTo>
                      <a:pt x="356" y="52"/>
                    </a:lnTo>
                    <a:lnTo>
                      <a:pt x="340" y="40"/>
                    </a:lnTo>
                    <a:lnTo>
                      <a:pt x="320" y="28"/>
                    </a:lnTo>
                    <a:lnTo>
                      <a:pt x="298" y="16"/>
                    </a:lnTo>
                    <a:lnTo>
                      <a:pt x="272" y="8"/>
                    </a:lnTo>
                    <a:lnTo>
                      <a:pt x="244" y="2"/>
                    </a:lnTo>
                    <a:lnTo>
                      <a:pt x="210" y="0"/>
                    </a:lnTo>
                    <a:lnTo>
                      <a:pt x="210" y="0"/>
                    </a:lnTo>
                    <a:lnTo>
                      <a:pt x="190" y="2"/>
                    </a:lnTo>
                    <a:lnTo>
                      <a:pt x="170" y="4"/>
                    </a:lnTo>
                    <a:lnTo>
                      <a:pt x="152" y="10"/>
                    </a:lnTo>
                    <a:lnTo>
                      <a:pt x="132" y="16"/>
                    </a:lnTo>
                    <a:lnTo>
                      <a:pt x="114" y="24"/>
                    </a:lnTo>
                    <a:lnTo>
                      <a:pt x="96" y="34"/>
                    </a:lnTo>
                    <a:lnTo>
                      <a:pt x="80" y="46"/>
                    </a:lnTo>
                    <a:lnTo>
                      <a:pt x="64" y="60"/>
                    </a:lnTo>
                    <a:lnTo>
                      <a:pt x="50" y="74"/>
                    </a:lnTo>
                    <a:lnTo>
                      <a:pt x="38" y="90"/>
                    </a:lnTo>
                    <a:lnTo>
                      <a:pt x="26" y="106"/>
                    </a:lnTo>
                    <a:lnTo>
                      <a:pt x="18" y="126"/>
                    </a:lnTo>
                    <a:lnTo>
                      <a:pt x="10" y="144"/>
                    </a:lnTo>
                    <a:lnTo>
                      <a:pt x="4" y="164"/>
                    </a:lnTo>
                    <a:lnTo>
                      <a:pt x="0" y="186"/>
                    </a:lnTo>
                    <a:lnTo>
                      <a:pt x="0" y="208"/>
                    </a:lnTo>
                    <a:lnTo>
                      <a:pt x="0" y="208"/>
                    </a:lnTo>
                    <a:lnTo>
                      <a:pt x="0" y="230"/>
                    </a:lnTo>
                    <a:lnTo>
                      <a:pt x="4" y="252"/>
                    </a:lnTo>
                    <a:lnTo>
                      <a:pt x="10" y="272"/>
                    </a:lnTo>
                    <a:lnTo>
                      <a:pt x="18" y="292"/>
                    </a:lnTo>
                    <a:lnTo>
                      <a:pt x="26" y="310"/>
                    </a:lnTo>
                    <a:lnTo>
                      <a:pt x="38" y="326"/>
                    </a:lnTo>
                    <a:lnTo>
                      <a:pt x="50" y="342"/>
                    </a:lnTo>
                    <a:lnTo>
                      <a:pt x="64" y="358"/>
                    </a:lnTo>
                    <a:lnTo>
                      <a:pt x="80" y="370"/>
                    </a:lnTo>
                    <a:lnTo>
                      <a:pt x="96" y="382"/>
                    </a:lnTo>
                    <a:lnTo>
                      <a:pt x="114" y="392"/>
                    </a:lnTo>
                    <a:lnTo>
                      <a:pt x="132" y="400"/>
                    </a:lnTo>
                    <a:lnTo>
                      <a:pt x="152" y="408"/>
                    </a:lnTo>
                    <a:lnTo>
                      <a:pt x="170" y="412"/>
                    </a:lnTo>
                    <a:lnTo>
                      <a:pt x="190" y="416"/>
                    </a:lnTo>
                    <a:lnTo>
                      <a:pt x="210" y="416"/>
                    </a:lnTo>
                    <a:lnTo>
                      <a:pt x="210" y="416"/>
                    </a:lnTo>
                    <a:lnTo>
                      <a:pt x="226" y="416"/>
                    </a:lnTo>
                    <a:lnTo>
                      <a:pt x="244" y="414"/>
                    </a:lnTo>
                    <a:lnTo>
                      <a:pt x="260" y="410"/>
                    </a:lnTo>
                    <a:lnTo>
                      <a:pt x="274" y="406"/>
                    </a:lnTo>
                    <a:lnTo>
                      <a:pt x="288" y="398"/>
                    </a:lnTo>
                    <a:lnTo>
                      <a:pt x="300" y="390"/>
                    </a:lnTo>
                    <a:lnTo>
                      <a:pt x="312" y="378"/>
                    </a:lnTo>
                    <a:lnTo>
                      <a:pt x="320" y="366"/>
                    </a:lnTo>
                    <a:lnTo>
                      <a:pt x="322" y="366"/>
                    </a:lnTo>
                    <a:lnTo>
                      <a:pt x="322" y="404"/>
                    </a:lnTo>
                    <a:lnTo>
                      <a:pt x="430" y="404"/>
                    </a:lnTo>
                    <a:close/>
                  </a:path>
                </a:pathLst>
              </a:custGeom>
              <a:solidFill>
                <a:srgbClr val="4436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7"/>
              <p:cNvSpPr>
                <a:spLocks/>
              </p:cNvSpPr>
              <p:nvPr/>
            </p:nvSpPr>
            <p:spPr bwMode="auto">
              <a:xfrm>
                <a:off x="6819900" y="2855913"/>
                <a:ext cx="222250" cy="901700"/>
              </a:xfrm>
              <a:custGeom>
                <a:avLst/>
                <a:gdLst>
                  <a:gd name="T0" fmla="*/ 120 w 140"/>
                  <a:gd name="T1" fmla="*/ 536 h 568"/>
                  <a:gd name="T2" fmla="*/ 120 w 140"/>
                  <a:gd name="T3" fmla="*/ 536 h 568"/>
                  <a:gd name="T4" fmla="*/ 122 w 140"/>
                  <a:gd name="T5" fmla="*/ 548 h 568"/>
                  <a:gd name="T6" fmla="*/ 126 w 140"/>
                  <a:gd name="T7" fmla="*/ 556 h 568"/>
                  <a:gd name="T8" fmla="*/ 132 w 140"/>
                  <a:gd name="T9" fmla="*/ 562 h 568"/>
                  <a:gd name="T10" fmla="*/ 140 w 140"/>
                  <a:gd name="T11" fmla="*/ 568 h 568"/>
                  <a:gd name="T12" fmla="*/ 0 w 140"/>
                  <a:gd name="T13" fmla="*/ 568 h 568"/>
                  <a:gd name="T14" fmla="*/ 0 w 140"/>
                  <a:gd name="T15" fmla="*/ 568 h 568"/>
                  <a:gd name="T16" fmla="*/ 8 w 140"/>
                  <a:gd name="T17" fmla="*/ 562 h 568"/>
                  <a:gd name="T18" fmla="*/ 14 w 140"/>
                  <a:gd name="T19" fmla="*/ 556 h 568"/>
                  <a:gd name="T20" fmla="*/ 18 w 140"/>
                  <a:gd name="T21" fmla="*/ 548 h 568"/>
                  <a:gd name="T22" fmla="*/ 20 w 140"/>
                  <a:gd name="T23" fmla="*/ 536 h 568"/>
                  <a:gd name="T24" fmla="*/ 20 w 140"/>
                  <a:gd name="T25" fmla="*/ 32 h 568"/>
                  <a:gd name="T26" fmla="*/ 20 w 140"/>
                  <a:gd name="T27" fmla="*/ 32 h 568"/>
                  <a:gd name="T28" fmla="*/ 18 w 140"/>
                  <a:gd name="T29" fmla="*/ 20 h 568"/>
                  <a:gd name="T30" fmla="*/ 14 w 140"/>
                  <a:gd name="T31" fmla="*/ 12 h 568"/>
                  <a:gd name="T32" fmla="*/ 8 w 140"/>
                  <a:gd name="T33" fmla="*/ 6 h 568"/>
                  <a:gd name="T34" fmla="*/ 0 w 140"/>
                  <a:gd name="T35" fmla="*/ 0 h 568"/>
                  <a:gd name="T36" fmla="*/ 120 w 140"/>
                  <a:gd name="T37" fmla="*/ 0 h 568"/>
                  <a:gd name="T38" fmla="*/ 120 w 140"/>
                  <a:gd name="T39" fmla="*/ 536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0" h="568">
                    <a:moveTo>
                      <a:pt x="120" y="536"/>
                    </a:moveTo>
                    <a:lnTo>
                      <a:pt x="120" y="536"/>
                    </a:lnTo>
                    <a:lnTo>
                      <a:pt x="122" y="548"/>
                    </a:lnTo>
                    <a:lnTo>
                      <a:pt x="126" y="556"/>
                    </a:lnTo>
                    <a:lnTo>
                      <a:pt x="132" y="562"/>
                    </a:lnTo>
                    <a:lnTo>
                      <a:pt x="140" y="568"/>
                    </a:lnTo>
                    <a:lnTo>
                      <a:pt x="0" y="568"/>
                    </a:lnTo>
                    <a:lnTo>
                      <a:pt x="0" y="568"/>
                    </a:lnTo>
                    <a:lnTo>
                      <a:pt x="8" y="562"/>
                    </a:lnTo>
                    <a:lnTo>
                      <a:pt x="14" y="556"/>
                    </a:lnTo>
                    <a:lnTo>
                      <a:pt x="18" y="548"/>
                    </a:lnTo>
                    <a:lnTo>
                      <a:pt x="20" y="536"/>
                    </a:lnTo>
                    <a:lnTo>
                      <a:pt x="20" y="32"/>
                    </a:lnTo>
                    <a:lnTo>
                      <a:pt x="20" y="32"/>
                    </a:lnTo>
                    <a:lnTo>
                      <a:pt x="18" y="20"/>
                    </a:lnTo>
                    <a:lnTo>
                      <a:pt x="14" y="12"/>
                    </a:lnTo>
                    <a:lnTo>
                      <a:pt x="8" y="6"/>
                    </a:lnTo>
                    <a:lnTo>
                      <a:pt x="0" y="0"/>
                    </a:lnTo>
                    <a:lnTo>
                      <a:pt x="120" y="0"/>
                    </a:lnTo>
                    <a:lnTo>
                      <a:pt x="120" y="536"/>
                    </a:lnTo>
                    <a:close/>
                  </a:path>
                </a:pathLst>
              </a:custGeom>
              <a:solidFill>
                <a:srgbClr val="4436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8"/>
              <p:cNvSpPr>
                <a:spLocks noEditPoints="1"/>
              </p:cNvSpPr>
              <p:nvPr/>
            </p:nvSpPr>
            <p:spPr bwMode="auto">
              <a:xfrm>
                <a:off x="7127875" y="2871788"/>
                <a:ext cx="219075" cy="885825"/>
              </a:xfrm>
              <a:custGeom>
                <a:avLst/>
                <a:gdLst>
                  <a:gd name="T0" fmla="*/ 118 w 138"/>
                  <a:gd name="T1" fmla="*/ 526 h 558"/>
                  <a:gd name="T2" fmla="*/ 118 w 138"/>
                  <a:gd name="T3" fmla="*/ 526 h 558"/>
                  <a:gd name="T4" fmla="*/ 120 w 138"/>
                  <a:gd name="T5" fmla="*/ 538 h 558"/>
                  <a:gd name="T6" fmla="*/ 124 w 138"/>
                  <a:gd name="T7" fmla="*/ 546 h 558"/>
                  <a:gd name="T8" fmla="*/ 132 w 138"/>
                  <a:gd name="T9" fmla="*/ 552 h 558"/>
                  <a:gd name="T10" fmla="*/ 138 w 138"/>
                  <a:gd name="T11" fmla="*/ 558 h 558"/>
                  <a:gd name="T12" fmla="*/ 0 w 138"/>
                  <a:gd name="T13" fmla="*/ 558 h 558"/>
                  <a:gd name="T14" fmla="*/ 0 w 138"/>
                  <a:gd name="T15" fmla="*/ 558 h 558"/>
                  <a:gd name="T16" fmla="*/ 8 w 138"/>
                  <a:gd name="T17" fmla="*/ 552 h 558"/>
                  <a:gd name="T18" fmla="*/ 14 w 138"/>
                  <a:gd name="T19" fmla="*/ 546 h 558"/>
                  <a:gd name="T20" fmla="*/ 18 w 138"/>
                  <a:gd name="T21" fmla="*/ 538 h 558"/>
                  <a:gd name="T22" fmla="*/ 20 w 138"/>
                  <a:gd name="T23" fmla="*/ 526 h 558"/>
                  <a:gd name="T24" fmla="*/ 20 w 138"/>
                  <a:gd name="T25" fmla="*/ 198 h 558"/>
                  <a:gd name="T26" fmla="*/ 20 w 138"/>
                  <a:gd name="T27" fmla="*/ 198 h 558"/>
                  <a:gd name="T28" fmla="*/ 18 w 138"/>
                  <a:gd name="T29" fmla="*/ 188 h 558"/>
                  <a:gd name="T30" fmla="*/ 14 w 138"/>
                  <a:gd name="T31" fmla="*/ 178 h 558"/>
                  <a:gd name="T32" fmla="*/ 8 w 138"/>
                  <a:gd name="T33" fmla="*/ 172 h 558"/>
                  <a:gd name="T34" fmla="*/ 0 w 138"/>
                  <a:gd name="T35" fmla="*/ 168 h 558"/>
                  <a:gd name="T36" fmla="*/ 118 w 138"/>
                  <a:gd name="T37" fmla="*/ 168 h 558"/>
                  <a:gd name="T38" fmla="*/ 118 w 138"/>
                  <a:gd name="T39" fmla="*/ 526 h 558"/>
                  <a:gd name="T40" fmla="*/ 70 w 138"/>
                  <a:gd name="T41" fmla="*/ 116 h 558"/>
                  <a:gd name="T42" fmla="*/ 70 w 138"/>
                  <a:gd name="T43" fmla="*/ 116 h 558"/>
                  <a:gd name="T44" fmla="*/ 58 w 138"/>
                  <a:gd name="T45" fmla="*/ 116 h 558"/>
                  <a:gd name="T46" fmla="*/ 46 w 138"/>
                  <a:gd name="T47" fmla="*/ 112 h 558"/>
                  <a:gd name="T48" fmla="*/ 36 w 138"/>
                  <a:gd name="T49" fmla="*/ 106 h 558"/>
                  <a:gd name="T50" fmla="*/ 28 w 138"/>
                  <a:gd name="T51" fmla="*/ 100 h 558"/>
                  <a:gd name="T52" fmla="*/ 20 w 138"/>
                  <a:gd name="T53" fmla="*/ 90 h 558"/>
                  <a:gd name="T54" fmla="*/ 14 w 138"/>
                  <a:gd name="T55" fmla="*/ 80 h 558"/>
                  <a:gd name="T56" fmla="*/ 10 w 138"/>
                  <a:gd name="T57" fmla="*/ 70 h 558"/>
                  <a:gd name="T58" fmla="*/ 10 w 138"/>
                  <a:gd name="T59" fmla="*/ 58 h 558"/>
                  <a:gd name="T60" fmla="*/ 10 w 138"/>
                  <a:gd name="T61" fmla="*/ 58 h 558"/>
                  <a:gd name="T62" fmla="*/ 10 w 138"/>
                  <a:gd name="T63" fmla="*/ 48 h 558"/>
                  <a:gd name="T64" fmla="*/ 14 w 138"/>
                  <a:gd name="T65" fmla="*/ 36 h 558"/>
                  <a:gd name="T66" fmla="*/ 20 w 138"/>
                  <a:gd name="T67" fmla="*/ 26 h 558"/>
                  <a:gd name="T68" fmla="*/ 28 w 138"/>
                  <a:gd name="T69" fmla="*/ 18 h 558"/>
                  <a:gd name="T70" fmla="*/ 36 w 138"/>
                  <a:gd name="T71" fmla="*/ 10 h 558"/>
                  <a:gd name="T72" fmla="*/ 46 w 138"/>
                  <a:gd name="T73" fmla="*/ 6 h 558"/>
                  <a:gd name="T74" fmla="*/ 58 w 138"/>
                  <a:gd name="T75" fmla="*/ 2 h 558"/>
                  <a:gd name="T76" fmla="*/ 70 w 138"/>
                  <a:gd name="T77" fmla="*/ 0 h 558"/>
                  <a:gd name="T78" fmla="*/ 70 w 138"/>
                  <a:gd name="T79" fmla="*/ 0 h 558"/>
                  <a:gd name="T80" fmla="*/ 82 w 138"/>
                  <a:gd name="T81" fmla="*/ 2 h 558"/>
                  <a:gd name="T82" fmla="*/ 92 w 138"/>
                  <a:gd name="T83" fmla="*/ 6 h 558"/>
                  <a:gd name="T84" fmla="*/ 102 w 138"/>
                  <a:gd name="T85" fmla="*/ 10 h 558"/>
                  <a:gd name="T86" fmla="*/ 112 w 138"/>
                  <a:gd name="T87" fmla="*/ 18 h 558"/>
                  <a:gd name="T88" fmla="*/ 118 w 138"/>
                  <a:gd name="T89" fmla="*/ 26 h 558"/>
                  <a:gd name="T90" fmla="*/ 124 w 138"/>
                  <a:gd name="T91" fmla="*/ 36 h 558"/>
                  <a:gd name="T92" fmla="*/ 128 w 138"/>
                  <a:gd name="T93" fmla="*/ 48 h 558"/>
                  <a:gd name="T94" fmla="*/ 128 w 138"/>
                  <a:gd name="T95" fmla="*/ 58 h 558"/>
                  <a:gd name="T96" fmla="*/ 128 w 138"/>
                  <a:gd name="T97" fmla="*/ 58 h 558"/>
                  <a:gd name="T98" fmla="*/ 128 w 138"/>
                  <a:gd name="T99" fmla="*/ 70 h 558"/>
                  <a:gd name="T100" fmla="*/ 124 w 138"/>
                  <a:gd name="T101" fmla="*/ 80 h 558"/>
                  <a:gd name="T102" fmla="*/ 118 w 138"/>
                  <a:gd name="T103" fmla="*/ 90 h 558"/>
                  <a:gd name="T104" fmla="*/ 112 w 138"/>
                  <a:gd name="T105" fmla="*/ 100 h 558"/>
                  <a:gd name="T106" fmla="*/ 102 w 138"/>
                  <a:gd name="T107" fmla="*/ 106 h 558"/>
                  <a:gd name="T108" fmla="*/ 92 w 138"/>
                  <a:gd name="T109" fmla="*/ 112 h 558"/>
                  <a:gd name="T110" fmla="*/ 82 w 138"/>
                  <a:gd name="T111" fmla="*/ 116 h 558"/>
                  <a:gd name="T112" fmla="*/ 70 w 138"/>
                  <a:gd name="T113" fmla="*/ 116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8" h="558">
                    <a:moveTo>
                      <a:pt x="118" y="526"/>
                    </a:moveTo>
                    <a:lnTo>
                      <a:pt x="118" y="526"/>
                    </a:lnTo>
                    <a:lnTo>
                      <a:pt x="120" y="538"/>
                    </a:lnTo>
                    <a:lnTo>
                      <a:pt x="124" y="546"/>
                    </a:lnTo>
                    <a:lnTo>
                      <a:pt x="132" y="552"/>
                    </a:lnTo>
                    <a:lnTo>
                      <a:pt x="138" y="558"/>
                    </a:lnTo>
                    <a:lnTo>
                      <a:pt x="0" y="558"/>
                    </a:lnTo>
                    <a:lnTo>
                      <a:pt x="0" y="558"/>
                    </a:lnTo>
                    <a:lnTo>
                      <a:pt x="8" y="552"/>
                    </a:lnTo>
                    <a:lnTo>
                      <a:pt x="14" y="546"/>
                    </a:lnTo>
                    <a:lnTo>
                      <a:pt x="18" y="538"/>
                    </a:lnTo>
                    <a:lnTo>
                      <a:pt x="20" y="526"/>
                    </a:lnTo>
                    <a:lnTo>
                      <a:pt x="20" y="198"/>
                    </a:lnTo>
                    <a:lnTo>
                      <a:pt x="20" y="198"/>
                    </a:lnTo>
                    <a:lnTo>
                      <a:pt x="18" y="188"/>
                    </a:lnTo>
                    <a:lnTo>
                      <a:pt x="14" y="178"/>
                    </a:lnTo>
                    <a:lnTo>
                      <a:pt x="8" y="172"/>
                    </a:lnTo>
                    <a:lnTo>
                      <a:pt x="0" y="168"/>
                    </a:lnTo>
                    <a:lnTo>
                      <a:pt x="118" y="168"/>
                    </a:lnTo>
                    <a:lnTo>
                      <a:pt x="118" y="526"/>
                    </a:lnTo>
                    <a:close/>
                    <a:moveTo>
                      <a:pt x="70" y="116"/>
                    </a:moveTo>
                    <a:lnTo>
                      <a:pt x="70" y="116"/>
                    </a:lnTo>
                    <a:lnTo>
                      <a:pt x="58" y="116"/>
                    </a:lnTo>
                    <a:lnTo>
                      <a:pt x="46" y="112"/>
                    </a:lnTo>
                    <a:lnTo>
                      <a:pt x="36" y="106"/>
                    </a:lnTo>
                    <a:lnTo>
                      <a:pt x="28" y="100"/>
                    </a:lnTo>
                    <a:lnTo>
                      <a:pt x="20" y="90"/>
                    </a:lnTo>
                    <a:lnTo>
                      <a:pt x="14" y="80"/>
                    </a:lnTo>
                    <a:lnTo>
                      <a:pt x="10" y="70"/>
                    </a:lnTo>
                    <a:lnTo>
                      <a:pt x="10" y="58"/>
                    </a:lnTo>
                    <a:lnTo>
                      <a:pt x="10" y="58"/>
                    </a:lnTo>
                    <a:lnTo>
                      <a:pt x="10" y="48"/>
                    </a:lnTo>
                    <a:lnTo>
                      <a:pt x="14" y="36"/>
                    </a:lnTo>
                    <a:lnTo>
                      <a:pt x="20" y="26"/>
                    </a:lnTo>
                    <a:lnTo>
                      <a:pt x="28" y="18"/>
                    </a:lnTo>
                    <a:lnTo>
                      <a:pt x="36" y="10"/>
                    </a:lnTo>
                    <a:lnTo>
                      <a:pt x="46" y="6"/>
                    </a:lnTo>
                    <a:lnTo>
                      <a:pt x="58" y="2"/>
                    </a:lnTo>
                    <a:lnTo>
                      <a:pt x="70" y="0"/>
                    </a:lnTo>
                    <a:lnTo>
                      <a:pt x="70" y="0"/>
                    </a:lnTo>
                    <a:lnTo>
                      <a:pt x="82" y="2"/>
                    </a:lnTo>
                    <a:lnTo>
                      <a:pt x="92" y="6"/>
                    </a:lnTo>
                    <a:lnTo>
                      <a:pt x="102" y="10"/>
                    </a:lnTo>
                    <a:lnTo>
                      <a:pt x="112" y="18"/>
                    </a:lnTo>
                    <a:lnTo>
                      <a:pt x="118" y="26"/>
                    </a:lnTo>
                    <a:lnTo>
                      <a:pt x="124" y="36"/>
                    </a:lnTo>
                    <a:lnTo>
                      <a:pt x="128" y="48"/>
                    </a:lnTo>
                    <a:lnTo>
                      <a:pt x="128" y="58"/>
                    </a:lnTo>
                    <a:lnTo>
                      <a:pt x="128" y="58"/>
                    </a:lnTo>
                    <a:lnTo>
                      <a:pt x="128" y="70"/>
                    </a:lnTo>
                    <a:lnTo>
                      <a:pt x="124" y="80"/>
                    </a:lnTo>
                    <a:lnTo>
                      <a:pt x="118" y="90"/>
                    </a:lnTo>
                    <a:lnTo>
                      <a:pt x="112" y="100"/>
                    </a:lnTo>
                    <a:lnTo>
                      <a:pt x="102" y="106"/>
                    </a:lnTo>
                    <a:lnTo>
                      <a:pt x="92" y="112"/>
                    </a:lnTo>
                    <a:lnTo>
                      <a:pt x="82" y="116"/>
                    </a:lnTo>
                    <a:lnTo>
                      <a:pt x="70" y="116"/>
                    </a:lnTo>
                    <a:close/>
                  </a:path>
                </a:pathLst>
              </a:custGeom>
              <a:solidFill>
                <a:srgbClr val="4436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9"/>
              <p:cNvSpPr>
                <a:spLocks/>
              </p:cNvSpPr>
              <p:nvPr/>
            </p:nvSpPr>
            <p:spPr bwMode="auto">
              <a:xfrm>
                <a:off x="7127875" y="3138488"/>
                <a:ext cx="219075" cy="619125"/>
              </a:xfrm>
              <a:custGeom>
                <a:avLst/>
                <a:gdLst>
                  <a:gd name="T0" fmla="*/ 118 w 138"/>
                  <a:gd name="T1" fmla="*/ 358 h 390"/>
                  <a:gd name="T2" fmla="*/ 118 w 138"/>
                  <a:gd name="T3" fmla="*/ 358 h 390"/>
                  <a:gd name="T4" fmla="*/ 120 w 138"/>
                  <a:gd name="T5" fmla="*/ 370 h 390"/>
                  <a:gd name="T6" fmla="*/ 124 w 138"/>
                  <a:gd name="T7" fmla="*/ 378 h 390"/>
                  <a:gd name="T8" fmla="*/ 132 w 138"/>
                  <a:gd name="T9" fmla="*/ 384 h 390"/>
                  <a:gd name="T10" fmla="*/ 138 w 138"/>
                  <a:gd name="T11" fmla="*/ 390 h 390"/>
                  <a:gd name="T12" fmla="*/ 0 w 138"/>
                  <a:gd name="T13" fmla="*/ 390 h 390"/>
                  <a:gd name="T14" fmla="*/ 0 w 138"/>
                  <a:gd name="T15" fmla="*/ 390 h 390"/>
                  <a:gd name="T16" fmla="*/ 8 w 138"/>
                  <a:gd name="T17" fmla="*/ 384 h 390"/>
                  <a:gd name="T18" fmla="*/ 14 w 138"/>
                  <a:gd name="T19" fmla="*/ 378 h 390"/>
                  <a:gd name="T20" fmla="*/ 18 w 138"/>
                  <a:gd name="T21" fmla="*/ 370 h 390"/>
                  <a:gd name="T22" fmla="*/ 20 w 138"/>
                  <a:gd name="T23" fmla="*/ 358 h 390"/>
                  <a:gd name="T24" fmla="*/ 20 w 138"/>
                  <a:gd name="T25" fmla="*/ 30 h 390"/>
                  <a:gd name="T26" fmla="*/ 20 w 138"/>
                  <a:gd name="T27" fmla="*/ 30 h 390"/>
                  <a:gd name="T28" fmla="*/ 18 w 138"/>
                  <a:gd name="T29" fmla="*/ 20 h 390"/>
                  <a:gd name="T30" fmla="*/ 14 w 138"/>
                  <a:gd name="T31" fmla="*/ 10 h 390"/>
                  <a:gd name="T32" fmla="*/ 8 w 138"/>
                  <a:gd name="T33" fmla="*/ 4 h 390"/>
                  <a:gd name="T34" fmla="*/ 0 w 138"/>
                  <a:gd name="T35" fmla="*/ 0 h 390"/>
                  <a:gd name="T36" fmla="*/ 118 w 138"/>
                  <a:gd name="T37" fmla="*/ 0 h 390"/>
                  <a:gd name="T38" fmla="*/ 118 w 138"/>
                  <a:gd name="T39" fmla="*/ 358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390">
                    <a:moveTo>
                      <a:pt x="118" y="358"/>
                    </a:moveTo>
                    <a:lnTo>
                      <a:pt x="118" y="358"/>
                    </a:lnTo>
                    <a:lnTo>
                      <a:pt x="120" y="370"/>
                    </a:lnTo>
                    <a:lnTo>
                      <a:pt x="124" y="378"/>
                    </a:lnTo>
                    <a:lnTo>
                      <a:pt x="132" y="384"/>
                    </a:lnTo>
                    <a:lnTo>
                      <a:pt x="138" y="390"/>
                    </a:lnTo>
                    <a:lnTo>
                      <a:pt x="0" y="390"/>
                    </a:lnTo>
                    <a:lnTo>
                      <a:pt x="0" y="390"/>
                    </a:lnTo>
                    <a:lnTo>
                      <a:pt x="8" y="384"/>
                    </a:lnTo>
                    <a:lnTo>
                      <a:pt x="14" y="378"/>
                    </a:lnTo>
                    <a:lnTo>
                      <a:pt x="18" y="370"/>
                    </a:lnTo>
                    <a:lnTo>
                      <a:pt x="20" y="358"/>
                    </a:lnTo>
                    <a:lnTo>
                      <a:pt x="20" y="30"/>
                    </a:lnTo>
                    <a:lnTo>
                      <a:pt x="20" y="30"/>
                    </a:lnTo>
                    <a:lnTo>
                      <a:pt x="18" y="20"/>
                    </a:lnTo>
                    <a:lnTo>
                      <a:pt x="14" y="10"/>
                    </a:lnTo>
                    <a:lnTo>
                      <a:pt x="8" y="4"/>
                    </a:lnTo>
                    <a:lnTo>
                      <a:pt x="0" y="0"/>
                    </a:lnTo>
                    <a:lnTo>
                      <a:pt x="118" y="0"/>
                    </a:lnTo>
                    <a:lnTo>
                      <a:pt x="118" y="3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0"/>
              <p:cNvSpPr>
                <a:spLocks/>
              </p:cNvSpPr>
              <p:nvPr/>
            </p:nvSpPr>
            <p:spPr bwMode="auto">
              <a:xfrm>
                <a:off x="7143750" y="2871788"/>
                <a:ext cx="187325" cy="184150"/>
              </a:xfrm>
              <a:custGeom>
                <a:avLst/>
                <a:gdLst>
                  <a:gd name="T0" fmla="*/ 60 w 118"/>
                  <a:gd name="T1" fmla="*/ 116 h 116"/>
                  <a:gd name="T2" fmla="*/ 60 w 118"/>
                  <a:gd name="T3" fmla="*/ 116 h 116"/>
                  <a:gd name="T4" fmla="*/ 48 w 118"/>
                  <a:gd name="T5" fmla="*/ 116 h 116"/>
                  <a:gd name="T6" fmla="*/ 36 w 118"/>
                  <a:gd name="T7" fmla="*/ 112 h 116"/>
                  <a:gd name="T8" fmla="*/ 26 w 118"/>
                  <a:gd name="T9" fmla="*/ 106 h 116"/>
                  <a:gd name="T10" fmla="*/ 18 w 118"/>
                  <a:gd name="T11" fmla="*/ 100 h 116"/>
                  <a:gd name="T12" fmla="*/ 10 w 118"/>
                  <a:gd name="T13" fmla="*/ 90 h 116"/>
                  <a:gd name="T14" fmla="*/ 4 w 118"/>
                  <a:gd name="T15" fmla="*/ 80 h 116"/>
                  <a:gd name="T16" fmla="*/ 0 w 118"/>
                  <a:gd name="T17" fmla="*/ 70 h 116"/>
                  <a:gd name="T18" fmla="*/ 0 w 118"/>
                  <a:gd name="T19" fmla="*/ 58 h 116"/>
                  <a:gd name="T20" fmla="*/ 0 w 118"/>
                  <a:gd name="T21" fmla="*/ 58 h 116"/>
                  <a:gd name="T22" fmla="*/ 0 w 118"/>
                  <a:gd name="T23" fmla="*/ 48 h 116"/>
                  <a:gd name="T24" fmla="*/ 4 w 118"/>
                  <a:gd name="T25" fmla="*/ 36 h 116"/>
                  <a:gd name="T26" fmla="*/ 10 w 118"/>
                  <a:gd name="T27" fmla="*/ 26 h 116"/>
                  <a:gd name="T28" fmla="*/ 18 w 118"/>
                  <a:gd name="T29" fmla="*/ 18 h 116"/>
                  <a:gd name="T30" fmla="*/ 26 w 118"/>
                  <a:gd name="T31" fmla="*/ 10 h 116"/>
                  <a:gd name="T32" fmla="*/ 36 w 118"/>
                  <a:gd name="T33" fmla="*/ 6 h 116"/>
                  <a:gd name="T34" fmla="*/ 48 w 118"/>
                  <a:gd name="T35" fmla="*/ 2 h 116"/>
                  <a:gd name="T36" fmla="*/ 60 w 118"/>
                  <a:gd name="T37" fmla="*/ 0 h 116"/>
                  <a:gd name="T38" fmla="*/ 60 w 118"/>
                  <a:gd name="T39" fmla="*/ 0 h 116"/>
                  <a:gd name="T40" fmla="*/ 72 w 118"/>
                  <a:gd name="T41" fmla="*/ 2 h 116"/>
                  <a:gd name="T42" fmla="*/ 82 w 118"/>
                  <a:gd name="T43" fmla="*/ 6 h 116"/>
                  <a:gd name="T44" fmla="*/ 92 w 118"/>
                  <a:gd name="T45" fmla="*/ 10 h 116"/>
                  <a:gd name="T46" fmla="*/ 102 w 118"/>
                  <a:gd name="T47" fmla="*/ 18 h 116"/>
                  <a:gd name="T48" fmla="*/ 108 w 118"/>
                  <a:gd name="T49" fmla="*/ 26 h 116"/>
                  <a:gd name="T50" fmla="*/ 114 w 118"/>
                  <a:gd name="T51" fmla="*/ 36 h 116"/>
                  <a:gd name="T52" fmla="*/ 118 w 118"/>
                  <a:gd name="T53" fmla="*/ 48 h 116"/>
                  <a:gd name="T54" fmla="*/ 118 w 118"/>
                  <a:gd name="T55" fmla="*/ 58 h 116"/>
                  <a:gd name="T56" fmla="*/ 118 w 118"/>
                  <a:gd name="T57" fmla="*/ 58 h 116"/>
                  <a:gd name="T58" fmla="*/ 118 w 118"/>
                  <a:gd name="T59" fmla="*/ 70 h 116"/>
                  <a:gd name="T60" fmla="*/ 114 w 118"/>
                  <a:gd name="T61" fmla="*/ 80 h 116"/>
                  <a:gd name="T62" fmla="*/ 108 w 118"/>
                  <a:gd name="T63" fmla="*/ 90 h 116"/>
                  <a:gd name="T64" fmla="*/ 102 w 118"/>
                  <a:gd name="T65" fmla="*/ 100 h 116"/>
                  <a:gd name="T66" fmla="*/ 92 w 118"/>
                  <a:gd name="T67" fmla="*/ 106 h 116"/>
                  <a:gd name="T68" fmla="*/ 82 w 118"/>
                  <a:gd name="T69" fmla="*/ 112 h 116"/>
                  <a:gd name="T70" fmla="*/ 72 w 118"/>
                  <a:gd name="T71" fmla="*/ 116 h 116"/>
                  <a:gd name="T72" fmla="*/ 60 w 118"/>
                  <a:gd name="T73"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8" h="116">
                    <a:moveTo>
                      <a:pt x="60" y="116"/>
                    </a:moveTo>
                    <a:lnTo>
                      <a:pt x="60" y="116"/>
                    </a:lnTo>
                    <a:lnTo>
                      <a:pt x="48" y="116"/>
                    </a:lnTo>
                    <a:lnTo>
                      <a:pt x="36" y="112"/>
                    </a:lnTo>
                    <a:lnTo>
                      <a:pt x="26" y="106"/>
                    </a:lnTo>
                    <a:lnTo>
                      <a:pt x="18" y="100"/>
                    </a:lnTo>
                    <a:lnTo>
                      <a:pt x="10" y="90"/>
                    </a:lnTo>
                    <a:lnTo>
                      <a:pt x="4" y="80"/>
                    </a:lnTo>
                    <a:lnTo>
                      <a:pt x="0" y="70"/>
                    </a:lnTo>
                    <a:lnTo>
                      <a:pt x="0" y="58"/>
                    </a:lnTo>
                    <a:lnTo>
                      <a:pt x="0" y="58"/>
                    </a:lnTo>
                    <a:lnTo>
                      <a:pt x="0" y="48"/>
                    </a:lnTo>
                    <a:lnTo>
                      <a:pt x="4" y="36"/>
                    </a:lnTo>
                    <a:lnTo>
                      <a:pt x="10" y="26"/>
                    </a:lnTo>
                    <a:lnTo>
                      <a:pt x="18" y="18"/>
                    </a:lnTo>
                    <a:lnTo>
                      <a:pt x="26" y="10"/>
                    </a:lnTo>
                    <a:lnTo>
                      <a:pt x="36" y="6"/>
                    </a:lnTo>
                    <a:lnTo>
                      <a:pt x="48" y="2"/>
                    </a:lnTo>
                    <a:lnTo>
                      <a:pt x="60" y="0"/>
                    </a:lnTo>
                    <a:lnTo>
                      <a:pt x="60" y="0"/>
                    </a:lnTo>
                    <a:lnTo>
                      <a:pt x="72" y="2"/>
                    </a:lnTo>
                    <a:lnTo>
                      <a:pt x="82" y="6"/>
                    </a:lnTo>
                    <a:lnTo>
                      <a:pt x="92" y="10"/>
                    </a:lnTo>
                    <a:lnTo>
                      <a:pt x="102" y="18"/>
                    </a:lnTo>
                    <a:lnTo>
                      <a:pt x="108" y="26"/>
                    </a:lnTo>
                    <a:lnTo>
                      <a:pt x="114" y="36"/>
                    </a:lnTo>
                    <a:lnTo>
                      <a:pt x="118" y="48"/>
                    </a:lnTo>
                    <a:lnTo>
                      <a:pt x="118" y="58"/>
                    </a:lnTo>
                    <a:lnTo>
                      <a:pt x="118" y="58"/>
                    </a:lnTo>
                    <a:lnTo>
                      <a:pt x="118" y="70"/>
                    </a:lnTo>
                    <a:lnTo>
                      <a:pt x="114" y="80"/>
                    </a:lnTo>
                    <a:lnTo>
                      <a:pt x="108" y="90"/>
                    </a:lnTo>
                    <a:lnTo>
                      <a:pt x="102" y="100"/>
                    </a:lnTo>
                    <a:lnTo>
                      <a:pt x="92" y="106"/>
                    </a:lnTo>
                    <a:lnTo>
                      <a:pt x="82" y="112"/>
                    </a:lnTo>
                    <a:lnTo>
                      <a:pt x="72" y="116"/>
                    </a:lnTo>
                    <a:lnTo>
                      <a:pt x="60" y="1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1"/>
              <p:cNvSpPr>
                <a:spLocks/>
              </p:cNvSpPr>
              <p:nvPr/>
            </p:nvSpPr>
            <p:spPr bwMode="auto">
              <a:xfrm>
                <a:off x="7369175" y="3138488"/>
                <a:ext cx="736600" cy="619125"/>
              </a:xfrm>
              <a:custGeom>
                <a:avLst/>
                <a:gdLst>
                  <a:gd name="T0" fmla="*/ 0 w 464"/>
                  <a:gd name="T1" fmla="*/ 390 h 390"/>
                  <a:gd name="T2" fmla="*/ 0 w 464"/>
                  <a:gd name="T3" fmla="*/ 390 h 390"/>
                  <a:gd name="T4" fmla="*/ 22 w 464"/>
                  <a:gd name="T5" fmla="*/ 372 h 390"/>
                  <a:gd name="T6" fmla="*/ 42 w 464"/>
                  <a:gd name="T7" fmla="*/ 348 h 390"/>
                  <a:gd name="T8" fmla="*/ 176 w 464"/>
                  <a:gd name="T9" fmla="*/ 184 h 390"/>
                  <a:gd name="T10" fmla="*/ 58 w 464"/>
                  <a:gd name="T11" fmla="*/ 38 h 390"/>
                  <a:gd name="T12" fmla="*/ 58 w 464"/>
                  <a:gd name="T13" fmla="*/ 38 h 390"/>
                  <a:gd name="T14" fmla="*/ 38 w 464"/>
                  <a:gd name="T15" fmla="*/ 16 h 390"/>
                  <a:gd name="T16" fmla="*/ 26 w 464"/>
                  <a:gd name="T17" fmla="*/ 6 h 390"/>
                  <a:gd name="T18" fmla="*/ 18 w 464"/>
                  <a:gd name="T19" fmla="*/ 0 h 390"/>
                  <a:gd name="T20" fmla="*/ 178 w 464"/>
                  <a:gd name="T21" fmla="*/ 0 h 390"/>
                  <a:gd name="T22" fmla="*/ 178 w 464"/>
                  <a:gd name="T23" fmla="*/ 0 h 390"/>
                  <a:gd name="T24" fmla="*/ 168 w 464"/>
                  <a:gd name="T25" fmla="*/ 8 h 390"/>
                  <a:gd name="T26" fmla="*/ 164 w 464"/>
                  <a:gd name="T27" fmla="*/ 12 h 390"/>
                  <a:gd name="T28" fmla="*/ 164 w 464"/>
                  <a:gd name="T29" fmla="*/ 16 h 390"/>
                  <a:gd name="T30" fmla="*/ 164 w 464"/>
                  <a:gd name="T31" fmla="*/ 16 h 390"/>
                  <a:gd name="T32" fmla="*/ 164 w 464"/>
                  <a:gd name="T33" fmla="*/ 20 h 390"/>
                  <a:gd name="T34" fmla="*/ 166 w 464"/>
                  <a:gd name="T35" fmla="*/ 26 h 390"/>
                  <a:gd name="T36" fmla="*/ 174 w 464"/>
                  <a:gd name="T37" fmla="*/ 38 h 390"/>
                  <a:gd name="T38" fmla="*/ 230 w 464"/>
                  <a:gd name="T39" fmla="*/ 114 h 390"/>
                  <a:gd name="T40" fmla="*/ 232 w 464"/>
                  <a:gd name="T41" fmla="*/ 114 h 390"/>
                  <a:gd name="T42" fmla="*/ 290 w 464"/>
                  <a:gd name="T43" fmla="*/ 38 h 390"/>
                  <a:gd name="T44" fmla="*/ 290 w 464"/>
                  <a:gd name="T45" fmla="*/ 38 h 390"/>
                  <a:gd name="T46" fmla="*/ 298 w 464"/>
                  <a:gd name="T47" fmla="*/ 26 h 390"/>
                  <a:gd name="T48" fmla="*/ 298 w 464"/>
                  <a:gd name="T49" fmla="*/ 20 h 390"/>
                  <a:gd name="T50" fmla="*/ 300 w 464"/>
                  <a:gd name="T51" fmla="*/ 16 h 390"/>
                  <a:gd name="T52" fmla="*/ 300 w 464"/>
                  <a:gd name="T53" fmla="*/ 16 h 390"/>
                  <a:gd name="T54" fmla="*/ 298 w 464"/>
                  <a:gd name="T55" fmla="*/ 12 h 390"/>
                  <a:gd name="T56" fmla="*/ 296 w 464"/>
                  <a:gd name="T57" fmla="*/ 8 h 390"/>
                  <a:gd name="T58" fmla="*/ 286 w 464"/>
                  <a:gd name="T59" fmla="*/ 0 h 390"/>
                  <a:gd name="T60" fmla="*/ 446 w 464"/>
                  <a:gd name="T61" fmla="*/ 0 h 390"/>
                  <a:gd name="T62" fmla="*/ 446 w 464"/>
                  <a:gd name="T63" fmla="*/ 0 h 390"/>
                  <a:gd name="T64" fmla="*/ 436 w 464"/>
                  <a:gd name="T65" fmla="*/ 6 h 390"/>
                  <a:gd name="T66" fmla="*/ 426 w 464"/>
                  <a:gd name="T67" fmla="*/ 16 h 390"/>
                  <a:gd name="T68" fmla="*/ 404 w 464"/>
                  <a:gd name="T69" fmla="*/ 38 h 390"/>
                  <a:gd name="T70" fmla="*/ 288 w 464"/>
                  <a:gd name="T71" fmla="*/ 184 h 390"/>
                  <a:gd name="T72" fmla="*/ 420 w 464"/>
                  <a:gd name="T73" fmla="*/ 348 h 390"/>
                  <a:gd name="T74" fmla="*/ 420 w 464"/>
                  <a:gd name="T75" fmla="*/ 348 h 390"/>
                  <a:gd name="T76" fmla="*/ 442 w 464"/>
                  <a:gd name="T77" fmla="*/ 372 h 390"/>
                  <a:gd name="T78" fmla="*/ 464 w 464"/>
                  <a:gd name="T79" fmla="*/ 390 h 390"/>
                  <a:gd name="T80" fmla="*/ 306 w 464"/>
                  <a:gd name="T81" fmla="*/ 390 h 390"/>
                  <a:gd name="T82" fmla="*/ 306 w 464"/>
                  <a:gd name="T83" fmla="*/ 390 h 390"/>
                  <a:gd name="T84" fmla="*/ 316 w 464"/>
                  <a:gd name="T85" fmla="*/ 380 h 390"/>
                  <a:gd name="T86" fmla="*/ 318 w 464"/>
                  <a:gd name="T87" fmla="*/ 376 h 390"/>
                  <a:gd name="T88" fmla="*/ 320 w 464"/>
                  <a:gd name="T89" fmla="*/ 374 h 390"/>
                  <a:gd name="T90" fmla="*/ 320 w 464"/>
                  <a:gd name="T91" fmla="*/ 374 h 390"/>
                  <a:gd name="T92" fmla="*/ 318 w 464"/>
                  <a:gd name="T93" fmla="*/ 368 h 390"/>
                  <a:gd name="T94" fmla="*/ 314 w 464"/>
                  <a:gd name="T95" fmla="*/ 360 h 390"/>
                  <a:gd name="T96" fmla="*/ 302 w 464"/>
                  <a:gd name="T97" fmla="*/ 344 h 390"/>
                  <a:gd name="T98" fmla="*/ 230 w 464"/>
                  <a:gd name="T99" fmla="*/ 252 h 390"/>
                  <a:gd name="T100" fmla="*/ 160 w 464"/>
                  <a:gd name="T101" fmla="*/ 344 h 390"/>
                  <a:gd name="T102" fmla="*/ 160 w 464"/>
                  <a:gd name="T103" fmla="*/ 344 h 390"/>
                  <a:gd name="T104" fmla="*/ 148 w 464"/>
                  <a:gd name="T105" fmla="*/ 360 h 390"/>
                  <a:gd name="T106" fmla="*/ 144 w 464"/>
                  <a:gd name="T107" fmla="*/ 368 h 390"/>
                  <a:gd name="T108" fmla="*/ 142 w 464"/>
                  <a:gd name="T109" fmla="*/ 374 h 390"/>
                  <a:gd name="T110" fmla="*/ 142 w 464"/>
                  <a:gd name="T111" fmla="*/ 374 h 390"/>
                  <a:gd name="T112" fmla="*/ 144 w 464"/>
                  <a:gd name="T113" fmla="*/ 376 h 390"/>
                  <a:gd name="T114" fmla="*/ 146 w 464"/>
                  <a:gd name="T115" fmla="*/ 380 h 390"/>
                  <a:gd name="T116" fmla="*/ 156 w 464"/>
                  <a:gd name="T117" fmla="*/ 390 h 390"/>
                  <a:gd name="T118" fmla="*/ 0 w 464"/>
                  <a:gd name="T119" fmla="*/ 39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4" h="390">
                    <a:moveTo>
                      <a:pt x="0" y="390"/>
                    </a:moveTo>
                    <a:lnTo>
                      <a:pt x="0" y="390"/>
                    </a:lnTo>
                    <a:lnTo>
                      <a:pt x="22" y="372"/>
                    </a:lnTo>
                    <a:lnTo>
                      <a:pt x="42" y="348"/>
                    </a:lnTo>
                    <a:lnTo>
                      <a:pt x="176" y="184"/>
                    </a:lnTo>
                    <a:lnTo>
                      <a:pt x="58" y="38"/>
                    </a:lnTo>
                    <a:lnTo>
                      <a:pt x="58" y="38"/>
                    </a:lnTo>
                    <a:lnTo>
                      <a:pt x="38" y="16"/>
                    </a:lnTo>
                    <a:lnTo>
                      <a:pt x="26" y="6"/>
                    </a:lnTo>
                    <a:lnTo>
                      <a:pt x="18" y="0"/>
                    </a:lnTo>
                    <a:lnTo>
                      <a:pt x="178" y="0"/>
                    </a:lnTo>
                    <a:lnTo>
                      <a:pt x="178" y="0"/>
                    </a:lnTo>
                    <a:lnTo>
                      <a:pt x="168" y="8"/>
                    </a:lnTo>
                    <a:lnTo>
                      <a:pt x="164" y="12"/>
                    </a:lnTo>
                    <a:lnTo>
                      <a:pt x="164" y="16"/>
                    </a:lnTo>
                    <a:lnTo>
                      <a:pt x="164" y="16"/>
                    </a:lnTo>
                    <a:lnTo>
                      <a:pt x="164" y="20"/>
                    </a:lnTo>
                    <a:lnTo>
                      <a:pt x="166" y="26"/>
                    </a:lnTo>
                    <a:lnTo>
                      <a:pt x="174" y="38"/>
                    </a:lnTo>
                    <a:lnTo>
                      <a:pt x="230" y="114"/>
                    </a:lnTo>
                    <a:lnTo>
                      <a:pt x="232" y="114"/>
                    </a:lnTo>
                    <a:lnTo>
                      <a:pt x="290" y="38"/>
                    </a:lnTo>
                    <a:lnTo>
                      <a:pt x="290" y="38"/>
                    </a:lnTo>
                    <a:lnTo>
                      <a:pt x="298" y="26"/>
                    </a:lnTo>
                    <a:lnTo>
                      <a:pt x="298" y="20"/>
                    </a:lnTo>
                    <a:lnTo>
                      <a:pt x="300" y="16"/>
                    </a:lnTo>
                    <a:lnTo>
                      <a:pt x="300" y="16"/>
                    </a:lnTo>
                    <a:lnTo>
                      <a:pt x="298" y="12"/>
                    </a:lnTo>
                    <a:lnTo>
                      <a:pt x="296" y="8"/>
                    </a:lnTo>
                    <a:lnTo>
                      <a:pt x="286" y="0"/>
                    </a:lnTo>
                    <a:lnTo>
                      <a:pt x="446" y="0"/>
                    </a:lnTo>
                    <a:lnTo>
                      <a:pt x="446" y="0"/>
                    </a:lnTo>
                    <a:lnTo>
                      <a:pt x="436" y="6"/>
                    </a:lnTo>
                    <a:lnTo>
                      <a:pt x="426" y="16"/>
                    </a:lnTo>
                    <a:lnTo>
                      <a:pt x="404" y="38"/>
                    </a:lnTo>
                    <a:lnTo>
                      <a:pt x="288" y="184"/>
                    </a:lnTo>
                    <a:lnTo>
                      <a:pt x="420" y="348"/>
                    </a:lnTo>
                    <a:lnTo>
                      <a:pt x="420" y="348"/>
                    </a:lnTo>
                    <a:lnTo>
                      <a:pt x="442" y="372"/>
                    </a:lnTo>
                    <a:lnTo>
                      <a:pt x="464" y="390"/>
                    </a:lnTo>
                    <a:lnTo>
                      <a:pt x="306" y="390"/>
                    </a:lnTo>
                    <a:lnTo>
                      <a:pt x="306" y="390"/>
                    </a:lnTo>
                    <a:lnTo>
                      <a:pt x="316" y="380"/>
                    </a:lnTo>
                    <a:lnTo>
                      <a:pt x="318" y="376"/>
                    </a:lnTo>
                    <a:lnTo>
                      <a:pt x="320" y="374"/>
                    </a:lnTo>
                    <a:lnTo>
                      <a:pt x="320" y="374"/>
                    </a:lnTo>
                    <a:lnTo>
                      <a:pt x="318" y="368"/>
                    </a:lnTo>
                    <a:lnTo>
                      <a:pt x="314" y="360"/>
                    </a:lnTo>
                    <a:lnTo>
                      <a:pt x="302" y="344"/>
                    </a:lnTo>
                    <a:lnTo>
                      <a:pt x="230" y="252"/>
                    </a:lnTo>
                    <a:lnTo>
                      <a:pt x="160" y="344"/>
                    </a:lnTo>
                    <a:lnTo>
                      <a:pt x="160" y="344"/>
                    </a:lnTo>
                    <a:lnTo>
                      <a:pt x="148" y="360"/>
                    </a:lnTo>
                    <a:lnTo>
                      <a:pt x="144" y="368"/>
                    </a:lnTo>
                    <a:lnTo>
                      <a:pt x="142" y="374"/>
                    </a:lnTo>
                    <a:lnTo>
                      <a:pt x="142" y="374"/>
                    </a:lnTo>
                    <a:lnTo>
                      <a:pt x="144" y="376"/>
                    </a:lnTo>
                    <a:lnTo>
                      <a:pt x="146" y="380"/>
                    </a:lnTo>
                    <a:lnTo>
                      <a:pt x="156" y="390"/>
                    </a:lnTo>
                    <a:lnTo>
                      <a:pt x="0" y="390"/>
                    </a:lnTo>
                    <a:close/>
                  </a:path>
                </a:pathLst>
              </a:custGeom>
              <a:solidFill>
                <a:srgbClr val="4436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3756271" y="2622413"/>
              <a:ext cx="1527175" cy="1597025"/>
              <a:chOff x="3432175" y="2506663"/>
              <a:chExt cx="1527175" cy="1597025"/>
            </a:xfrm>
          </p:grpSpPr>
          <p:sp>
            <p:nvSpPr>
              <p:cNvPr id="41" name="Freeform 12"/>
              <p:cNvSpPr>
                <a:spLocks/>
              </p:cNvSpPr>
              <p:nvPr/>
            </p:nvSpPr>
            <p:spPr bwMode="auto">
              <a:xfrm>
                <a:off x="3432175" y="2506663"/>
                <a:ext cx="1317625" cy="800100"/>
              </a:xfrm>
              <a:custGeom>
                <a:avLst/>
                <a:gdLst>
                  <a:gd name="T0" fmla="*/ 250 w 830"/>
                  <a:gd name="T1" fmla="*/ 504 h 504"/>
                  <a:gd name="T2" fmla="*/ 254 w 830"/>
                  <a:gd name="T3" fmla="*/ 458 h 504"/>
                  <a:gd name="T4" fmla="*/ 268 w 830"/>
                  <a:gd name="T5" fmla="*/ 416 h 504"/>
                  <a:gd name="T6" fmla="*/ 288 w 830"/>
                  <a:gd name="T7" fmla="*/ 376 h 504"/>
                  <a:gd name="T8" fmla="*/ 316 w 830"/>
                  <a:gd name="T9" fmla="*/ 342 h 504"/>
                  <a:gd name="T10" fmla="*/ 350 w 830"/>
                  <a:gd name="T11" fmla="*/ 314 h 504"/>
                  <a:gd name="T12" fmla="*/ 388 w 830"/>
                  <a:gd name="T13" fmla="*/ 294 h 504"/>
                  <a:gd name="T14" fmla="*/ 432 w 830"/>
                  <a:gd name="T15" fmla="*/ 280 h 504"/>
                  <a:gd name="T16" fmla="*/ 478 w 830"/>
                  <a:gd name="T17" fmla="*/ 276 h 504"/>
                  <a:gd name="T18" fmla="*/ 502 w 830"/>
                  <a:gd name="T19" fmla="*/ 276 h 504"/>
                  <a:gd name="T20" fmla="*/ 546 w 830"/>
                  <a:gd name="T21" fmla="*/ 286 h 504"/>
                  <a:gd name="T22" fmla="*/ 586 w 830"/>
                  <a:gd name="T23" fmla="*/ 304 h 504"/>
                  <a:gd name="T24" fmla="*/ 624 w 830"/>
                  <a:gd name="T25" fmla="*/ 328 h 504"/>
                  <a:gd name="T26" fmla="*/ 830 w 830"/>
                  <a:gd name="T27" fmla="*/ 148 h 504"/>
                  <a:gd name="T28" fmla="*/ 794 w 830"/>
                  <a:gd name="T29" fmla="*/ 116 h 504"/>
                  <a:gd name="T30" fmla="*/ 714 w 830"/>
                  <a:gd name="T31" fmla="*/ 62 h 504"/>
                  <a:gd name="T32" fmla="*/ 648 w 830"/>
                  <a:gd name="T33" fmla="*/ 32 h 504"/>
                  <a:gd name="T34" fmla="*/ 600 w 830"/>
                  <a:gd name="T35" fmla="*/ 16 h 504"/>
                  <a:gd name="T36" fmla="*/ 552 w 830"/>
                  <a:gd name="T37" fmla="*/ 6 h 504"/>
                  <a:gd name="T38" fmla="*/ 500 w 830"/>
                  <a:gd name="T39" fmla="*/ 2 h 504"/>
                  <a:gd name="T40" fmla="*/ 474 w 830"/>
                  <a:gd name="T41" fmla="*/ 0 h 504"/>
                  <a:gd name="T42" fmla="*/ 394 w 830"/>
                  <a:gd name="T43" fmla="*/ 8 h 504"/>
                  <a:gd name="T44" fmla="*/ 318 w 830"/>
                  <a:gd name="T45" fmla="*/ 26 h 504"/>
                  <a:gd name="T46" fmla="*/ 246 w 830"/>
                  <a:gd name="T47" fmla="*/ 56 h 504"/>
                  <a:gd name="T48" fmla="*/ 182 w 830"/>
                  <a:gd name="T49" fmla="*/ 96 h 504"/>
                  <a:gd name="T50" fmla="*/ 122 w 830"/>
                  <a:gd name="T51" fmla="*/ 144 h 504"/>
                  <a:gd name="T52" fmla="*/ 72 w 830"/>
                  <a:gd name="T53" fmla="*/ 202 h 504"/>
                  <a:gd name="T54" fmla="*/ 32 w 830"/>
                  <a:gd name="T55" fmla="*/ 266 h 504"/>
                  <a:gd name="T56" fmla="*/ 0 w 830"/>
                  <a:gd name="T57" fmla="*/ 336 h 504"/>
                  <a:gd name="T58" fmla="*/ 20 w 830"/>
                  <a:gd name="T59" fmla="*/ 360 h 504"/>
                  <a:gd name="T60" fmla="*/ 60 w 830"/>
                  <a:gd name="T61" fmla="*/ 400 h 504"/>
                  <a:gd name="T62" fmla="*/ 102 w 830"/>
                  <a:gd name="T63" fmla="*/ 432 h 504"/>
                  <a:gd name="T64" fmla="*/ 162 w 830"/>
                  <a:gd name="T65" fmla="*/ 468 h 504"/>
                  <a:gd name="T66" fmla="*/ 224 w 830"/>
                  <a:gd name="T67" fmla="*/ 496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0" h="504">
                    <a:moveTo>
                      <a:pt x="250" y="504"/>
                    </a:moveTo>
                    <a:lnTo>
                      <a:pt x="250" y="504"/>
                    </a:lnTo>
                    <a:lnTo>
                      <a:pt x="250" y="480"/>
                    </a:lnTo>
                    <a:lnTo>
                      <a:pt x="254" y="458"/>
                    </a:lnTo>
                    <a:lnTo>
                      <a:pt x="260" y="436"/>
                    </a:lnTo>
                    <a:lnTo>
                      <a:pt x="268" y="416"/>
                    </a:lnTo>
                    <a:lnTo>
                      <a:pt x="278" y="396"/>
                    </a:lnTo>
                    <a:lnTo>
                      <a:pt x="288" y="376"/>
                    </a:lnTo>
                    <a:lnTo>
                      <a:pt x="302" y="358"/>
                    </a:lnTo>
                    <a:lnTo>
                      <a:pt x="316" y="342"/>
                    </a:lnTo>
                    <a:lnTo>
                      <a:pt x="332" y="328"/>
                    </a:lnTo>
                    <a:lnTo>
                      <a:pt x="350" y="314"/>
                    </a:lnTo>
                    <a:lnTo>
                      <a:pt x="370" y="304"/>
                    </a:lnTo>
                    <a:lnTo>
                      <a:pt x="388" y="294"/>
                    </a:lnTo>
                    <a:lnTo>
                      <a:pt x="410" y="286"/>
                    </a:lnTo>
                    <a:lnTo>
                      <a:pt x="432" y="280"/>
                    </a:lnTo>
                    <a:lnTo>
                      <a:pt x="454" y="276"/>
                    </a:lnTo>
                    <a:lnTo>
                      <a:pt x="478" y="276"/>
                    </a:lnTo>
                    <a:lnTo>
                      <a:pt x="478" y="276"/>
                    </a:lnTo>
                    <a:lnTo>
                      <a:pt x="502" y="276"/>
                    </a:lnTo>
                    <a:lnTo>
                      <a:pt x="524" y="280"/>
                    </a:lnTo>
                    <a:lnTo>
                      <a:pt x="546" y="286"/>
                    </a:lnTo>
                    <a:lnTo>
                      <a:pt x="566" y="294"/>
                    </a:lnTo>
                    <a:lnTo>
                      <a:pt x="586" y="304"/>
                    </a:lnTo>
                    <a:lnTo>
                      <a:pt x="606" y="314"/>
                    </a:lnTo>
                    <a:lnTo>
                      <a:pt x="624" y="328"/>
                    </a:lnTo>
                    <a:lnTo>
                      <a:pt x="640" y="342"/>
                    </a:lnTo>
                    <a:lnTo>
                      <a:pt x="830" y="148"/>
                    </a:lnTo>
                    <a:lnTo>
                      <a:pt x="830" y="148"/>
                    </a:lnTo>
                    <a:lnTo>
                      <a:pt x="794" y="116"/>
                    </a:lnTo>
                    <a:lnTo>
                      <a:pt x="756" y="86"/>
                    </a:lnTo>
                    <a:lnTo>
                      <a:pt x="714" y="62"/>
                    </a:lnTo>
                    <a:lnTo>
                      <a:pt x="670" y="40"/>
                    </a:lnTo>
                    <a:lnTo>
                      <a:pt x="648" y="32"/>
                    </a:lnTo>
                    <a:lnTo>
                      <a:pt x="624" y="24"/>
                    </a:lnTo>
                    <a:lnTo>
                      <a:pt x="600" y="16"/>
                    </a:lnTo>
                    <a:lnTo>
                      <a:pt x="576" y="12"/>
                    </a:lnTo>
                    <a:lnTo>
                      <a:pt x="552" y="6"/>
                    </a:lnTo>
                    <a:lnTo>
                      <a:pt x="526" y="4"/>
                    </a:lnTo>
                    <a:lnTo>
                      <a:pt x="500" y="2"/>
                    </a:lnTo>
                    <a:lnTo>
                      <a:pt x="474" y="0"/>
                    </a:lnTo>
                    <a:lnTo>
                      <a:pt x="474" y="0"/>
                    </a:lnTo>
                    <a:lnTo>
                      <a:pt x="434" y="2"/>
                    </a:lnTo>
                    <a:lnTo>
                      <a:pt x="394" y="8"/>
                    </a:lnTo>
                    <a:lnTo>
                      <a:pt x="356" y="16"/>
                    </a:lnTo>
                    <a:lnTo>
                      <a:pt x="318" y="26"/>
                    </a:lnTo>
                    <a:lnTo>
                      <a:pt x="282" y="40"/>
                    </a:lnTo>
                    <a:lnTo>
                      <a:pt x="246" y="56"/>
                    </a:lnTo>
                    <a:lnTo>
                      <a:pt x="214" y="74"/>
                    </a:lnTo>
                    <a:lnTo>
                      <a:pt x="182" y="96"/>
                    </a:lnTo>
                    <a:lnTo>
                      <a:pt x="152" y="118"/>
                    </a:lnTo>
                    <a:lnTo>
                      <a:pt x="122" y="144"/>
                    </a:lnTo>
                    <a:lnTo>
                      <a:pt x="96" y="172"/>
                    </a:lnTo>
                    <a:lnTo>
                      <a:pt x="72" y="202"/>
                    </a:lnTo>
                    <a:lnTo>
                      <a:pt x="50" y="234"/>
                    </a:lnTo>
                    <a:lnTo>
                      <a:pt x="32" y="266"/>
                    </a:lnTo>
                    <a:lnTo>
                      <a:pt x="14" y="300"/>
                    </a:lnTo>
                    <a:lnTo>
                      <a:pt x="0" y="336"/>
                    </a:lnTo>
                    <a:lnTo>
                      <a:pt x="0" y="336"/>
                    </a:lnTo>
                    <a:lnTo>
                      <a:pt x="20" y="360"/>
                    </a:lnTo>
                    <a:lnTo>
                      <a:pt x="40" y="382"/>
                    </a:lnTo>
                    <a:lnTo>
                      <a:pt x="60" y="400"/>
                    </a:lnTo>
                    <a:lnTo>
                      <a:pt x="82" y="418"/>
                    </a:lnTo>
                    <a:lnTo>
                      <a:pt x="102" y="432"/>
                    </a:lnTo>
                    <a:lnTo>
                      <a:pt x="124" y="446"/>
                    </a:lnTo>
                    <a:lnTo>
                      <a:pt x="162" y="468"/>
                    </a:lnTo>
                    <a:lnTo>
                      <a:pt x="196" y="484"/>
                    </a:lnTo>
                    <a:lnTo>
                      <a:pt x="224" y="496"/>
                    </a:lnTo>
                    <a:lnTo>
                      <a:pt x="250" y="504"/>
                    </a:lnTo>
                    <a:close/>
                  </a:path>
                </a:pathLst>
              </a:custGeom>
              <a:solidFill>
                <a:srgbClr val="4436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3"/>
              <p:cNvSpPr>
                <a:spLocks/>
              </p:cNvSpPr>
              <p:nvPr/>
            </p:nvSpPr>
            <p:spPr bwMode="auto">
              <a:xfrm>
                <a:off x="3432175" y="2506663"/>
                <a:ext cx="1317625" cy="800100"/>
              </a:xfrm>
              <a:custGeom>
                <a:avLst/>
                <a:gdLst>
                  <a:gd name="T0" fmla="*/ 250 w 830"/>
                  <a:gd name="T1" fmla="*/ 504 h 504"/>
                  <a:gd name="T2" fmla="*/ 254 w 830"/>
                  <a:gd name="T3" fmla="*/ 458 h 504"/>
                  <a:gd name="T4" fmla="*/ 268 w 830"/>
                  <a:gd name="T5" fmla="*/ 416 h 504"/>
                  <a:gd name="T6" fmla="*/ 288 w 830"/>
                  <a:gd name="T7" fmla="*/ 376 h 504"/>
                  <a:gd name="T8" fmla="*/ 316 w 830"/>
                  <a:gd name="T9" fmla="*/ 342 h 504"/>
                  <a:gd name="T10" fmla="*/ 350 w 830"/>
                  <a:gd name="T11" fmla="*/ 314 h 504"/>
                  <a:gd name="T12" fmla="*/ 388 w 830"/>
                  <a:gd name="T13" fmla="*/ 294 h 504"/>
                  <a:gd name="T14" fmla="*/ 432 w 830"/>
                  <a:gd name="T15" fmla="*/ 280 h 504"/>
                  <a:gd name="T16" fmla="*/ 478 w 830"/>
                  <a:gd name="T17" fmla="*/ 276 h 504"/>
                  <a:gd name="T18" fmla="*/ 502 w 830"/>
                  <a:gd name="T19" fmla="*/ 276 h 504"/>
                  <a:gd name="T20" fmla="*/ 546 w 830"/>
                  <a:gd name="T21" fmla="*/ 286 h 504"/>
                  <a:gd name="T22" fmla="*/ 586 w 830"/>
                  <a:gd name="T23" fmla="*/ 304 h 504"/>
                  <a:gd name="T24" fmla="*/ 624 w 830"/>
                  <a:gd name="T25" fmla="*/ 328 h 504"/>
                  <a:gd name="T26" fmla="*/ 830 w 830"/>
                  <a:gd name="T27" fmla="*/ 148 h 504"/>
                  <a:gd name="T28" fmla="*/ 794 w 830"/>
                  <a:gd name="T29" fmla="*/ 116 h 504"/>
                  <a:gd name="T30" fmla="*/ 714 w 830"/>
                  <a:gd name="T31" fmla="*/ 62 h 504"/>
                  <a:gd name="T32" fmla="*/ 648 w 830"/>
                  <a:gd name="T33" fmla="*/ 32 h 504"/>
                  <a:gd name="T34" fmla="*/ 600 w 830"/>
                  <a:gd name="T35" fmla="*/ 16 h 504"/>
                  <a:gd name="T36" fmla="*/ 552 w 830"/>
                  <a:gd name="T37" fmla="*/ 6 h 504"/>
                  <a:gd name="T38" fmla="*/ 500 w 830"/>
                  <a:gd name="T39" fmla="*/ 2 h 504"/>
                  <a:gd name="T40" fmla="*/ 474 w 830"/>
                  <a:gd name="T41" fmla="*/ 0 h 504"/>
                  <a:gd name="T42" fmla="*/ 394 w 830"/>
                  <a:gd name="T43" fmla="*/ 8 h 504"/>
                  <a:gd name="T44" fmla="*/ 318 w 830"/>
                  <a:gd name="T45" fmla="*/ 26 h 504"/>
                  <a:gd name="T46" fmla="*/ 246 w 830"/>
                  <a:gd name="T47" fmla="*/ 56 h 504"/>
                  <a:gd name="T48" fmla="*/ 182 w 830"/>
                  <a:gd name="T49" fmla="*/ 96 h 504"/>
                  <a:gd name="T50" fmla="*/ 122 w 830"/>
                  <a:gd name="T51" fmla="*/ 144 h 504"/>
                  <a:gd name="T52" fmla="*/ 72 w 830"/>
                  <a:gd name="T53" fmla="*/ 202 h 504"/>
                  <a:gd name="T54" fmla="*/ 32 w 830"/>
                  <a:gd name="T55" fmla="*/ 266 h 504"/>
                  <a:gd name="T56" fmla="*/ 0 w 830"/>
                  <a:gd name="T57" fmla="*/ 336 h 504"/>
                  <a:gd name="T58" fmla="*/ 20 w 830"/>
                  <a:gd name="T59" fmla="*/ 360 h 504"/>
                  <a:gd name="T60" fmla="*/ 60 w 830"/>
                  <a:gd name="T61" fmla="*/ 400 h 504"/>
                  <a:gd name="T62" fmla="*/ 102 w 830"/>
                  <a:gd name="T63" fmla="*/ 432 h 504"/>
                  <a:gd name="T64" fmla="*/ 162 w 830"/>
                  <a:gd name="T65" fmla="*/ 468 h 504"/>
                  <a:gd name="T66" fmla="*/ 224 w 830"/>
                  <a:gd name="T67" fmla="*/ 496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0" h="504">
                    <a:moveTo>
                      <a:pt x="250" y="504"/>
                    </a:moveTo>
                    <a:lnTo>
                      <a:pt x="250" y="504"/>
                    </a:lnTo>
                    <a:lnTo>
                      <a:pt x="250" y="480"/>
                    </a:lnTo>
                    <a:lnTo>
                      <a:pt x="254" y="458"/>
                    </a:lnTo>
                    <a:lnTo>
                      <a:pt x="260" y="436"/>
                    </a:lnTo>
                    <a:lnTo>
                      <a:pt x="268" y="416"/>
                    </a:lnTo>
                    <a:lnTo>
                      <a:pt x="278" y="396"/>
                    </a:lnTo>
                    <a:lnTo>
                      <a:pt x="288" y="376"/>
                    </a:lnTo>
                    <a:lnTo>
                      <a:pt x="302" y="358"/>
                    </a:lnTo>
                    <a:lnTo>
                      <a:pt x="316" y="342"/>
                    </a:lnTo>
                    <a:lnTo>
                      <a:pt x="332" y="328"/>
                    </a:lnTo>
                    <a:lnTo>
                      <a:pt x="350" y="314"/>
                    </a:lnTo>
                    <a:lnTo>
                      <a:pt x="370" y="304"/>
                    </a:lnTo>
                    <a:lnTo>
                      <a:pt x="388" y="294"/>
                    </a:lnTo>
                    <a:lnTo>
                      <a:pt x="410" y="286"/>
                    </a:lnTo>
                    <a:lnTo>
                      <a:pt x="432" y="280"/>
                    </a:lnTo>
                    <a:lnTo>
                      <a:pt x="454" y="276"/>
                    </a:lnTo>
                    <a:lnTo>
                      <a:pt x="478" y="276"/>
                    </a:lnTo>
                    <a:lnTo>
                      <a:pt x="478" y="276"/>
                    </a:lnTo>
                    <a:lnTo>
                      <a:pt x="502" y="276"/>
                    </a:lnTo>
                    <a:lnTo>
                      <a:pt x="524" y="280"/>
                    </a:lnTo>
                    <a:lnTo>
                      <a:pt x="546" y="286"/>
                    </a:lnTo>
                    <a:lnTo>
                      <a:pt x="566" y="294"/>
                    </a:lnTo>
                    <a:lnTo>
                      <a:pt x="586" y="304"/>
                    </a:lnTo>
                    <a:lnTo>
                      <a:pt x="606" y="314"/>
                    </a:lnTo>
                    <a:lnTo>
                      <a:pt x="624" y="328"/>
                    </a:lnTo>
                    <a:lnTo>
                      <a:pt x="640" y="342"/>
                    </a:lnTo>
                    <a:lnTo>
                      <a:pt x="830" y="148"/>
                    </a:lnTo>
                    <a:lnTo>
                      <a:pt x="830" y="148"/>
                    </a:lnTo>
                    <a:lnTo>
                      <a:pt x="794" y="116"/>
                    </a:lnTo>
                    <a:lnTo>
                      <a:pt x="756" y="86"/>
                    </a:lnTo>
                    <a:lnTo>
                      <a:pt x="714" y="62"/>
                    </a:lnTo>
                    <a:lnTo>
                      <a:pt x="670" y="40"/>
                    </a:lnTo>
                    <a:lnTo>
                      <a:pt x="648" y="32"/>
                    </a:lnTo>
                    <a:lnTo>
                      <a:pt x="624" y="24"/>
                    </a:lnTo>
                    <a:lnTo>
                      <a:pt x="600" y="16"/>
                    </a:lnTo>
                    <a:lnTo>
                      <a:pt x="576" y="12"/>
                    </a:lnTo>
                    <a:lnTo>
                      <a:pt x="552" y="6"/>
                    </a:lnTo>
                    <a:lnTo>
                      <a:pt x="526" y="4"/>
                    </a:lnTo>
                    <a:lnTo>
                      <a:pt x="500" y="2"/>
                    </a:lnTo>
                    <a:lnTo>
                      <a:pt x="474" y="0"/>
                    </a:lnTo>
                    <a:lnTo>
                      <a:pt x="474" y="0"/>
                    </a:lnTo>
                    <a:lnTo>
                      <a:pt x="434" y="2"/>
                    </a:lnTo>
                    <a:lnTo>
                      <a:pt x="394" y="8"/>
                    </a:lnTo>
                    <a:lnTo>
                      <a:pt x="356" y="16"/>
                    </a:lnTo>
                    <a:lnTo>
                      <a:pt x="318" y="26"/>
                    </a:lnTo>
                    <a:lnTo>
                      <a:pt x="282" y="40"/>
                    </a:lnTo>
                    <a:lnTo>
                      <a:pt x="246" y="56"/>
                    </a:lnTo>
                    <a:lnTo>
                      <a:pt x="214" y="74"/>
                    </a:lnTo>
                    <a:lnTo>
                      <a:pt x="182" y="96"/>
                    </a:lnTo>
                    <a:lnTo>
                      <a:pt x="152" y="118"/>
                    </a:lnTo>
                    <a:lnTo>
                      <a:pt x="122" y="144"/>
                    </a:lnTo>
                    <a:lnTo>
                      <a:pt x="96" y="172"/>
                    </a:lnTo>
                    <a:lnTo>
                      <a:pt x="72" y="202"/>
                    </a:lnTo>
                    <a:lnTo>
                      <a:pt x="50" y="234"/>
                    </a:lnTo>
                    <a:lnTo>
                      <a:pt x="32" y="266"/>
                    </a:lnTo>
                    <a:lnTo>
                      <a:pt x="14" y="300"/>
                    </a:lnTo>
                    <a:lnTo>
                      <a:pt x="0" y="336"/>
                    </a:lnTo>
                    <a:lnTo>
                      <a:pt x="0" y="336"/>
                    </a:lnTo>
                    <a:lnTo>
                      <a:pt x="20" y="360"/>
                    </a:lnTo>
                    <a:lnTo>
                      <a:pt x="40" y="382"/>
                    </a:lnTo>
                    <a:lnTo>
                      <a:pt x="60" y="400"/>
                    </a:lnTo>
                    <a:lnTo>
                      <a:pt x="82" y="418"/>
                    </a:lnTo>
                    <a:lnTo>
                      <a:pt x="102" y="432"/>
                    </a:lnTo>
                    <a:lnTo>
                      <a:pt x="124" y="446"/>
                    </a:lnTo>
                    <a:lnTo>
                      <a:pt x="162" y="468"/>
                    </a:lnTo>
                    <a:lnTo>
                      <a:pt x="196" y="484"/>
                    </a:lnTo>
                    <a:lnTo>
                      <a:pt x="224" y="496"/>
                    </a:lnTo>
                    <a:lnTo>
                      <a:pt x="250" y="50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4"/>
              <p:cNvSpPr>
                <a:spLocks/>
              </p:cNvSpPr>
              <p:nvPr/>
            </p:nvSpPr>
            <p:spPr bwMode="auto">
              <a:xfrm>
                <a:off x="3432175" y="3306763"/>
                <a:ext cx="1323975" cy="796925"/>
              </a:xfrm>
              <a:custGeom>
                <a:avLst/>
                <a:gdLst>
                  <a:gd name="T0" fmla="*/ 640 w 834"/>
                  <a:gd name="T1" fmla="*/ 160 h 502"/>
                  <a:gd name="T2" fmla="*/ 606 w 834"/>
                  <a:gd name="T3" fmla="*/ 188 h 502"/>
                  <a:gd name="T4" fmla="*/ 568 w 834"/>
                  <a:gd name="T5" fmla="*/ 210 h 502"/>
                  <a:gd name="T6" fmla="*/ 524 w 834"/>
                  <a:gd name="T7" fmla="*/ 224 h 502"/>
                  <a:gd name="T8" fmla="*/ 478 w 834"/>
                  <a:gd name="T9" fmla="*/ 228 h 502"/>
                  <a:gd name="T10" fmla="*/ 454 w 834"/>
                  <a:gd name="T11" fmla="*/ 228 h 502"/>
                  <a:gd name="T12" fmla="*/ 410 w 834"/>
                  <a:gd name="T13" fmla="*/ 218 h 502"/>
                  <a:gd name="T14" fmla="*/ 370 w 834"/>
                  <a:gd name="T15" fmla="*/ 200 h 502"/>
                  <a:gd name="T16" fmla="*/ 332 w 834"/>
                  <a:gd name="T17" fmla="*/ 176 h 502"/>
                  <a:gd name="T18" fmla="*/ 302 w 834"/>
                  <a:gd name="T19" fmla="*/ 146 h 502"/>
                  <a:gd name="T20" fmla="*/ 278 w 834"/>
                  <a:gd name="T21" fmla="*/ 108 h 502"/>
                  <a:gd name="T22" fmla="*/ 260 w 834"/>
                  <a:gd name="T23" fmla="*/ 68 h 502"/>
                  <a:gd name="T24" fmla="*/ 250 w 834"/>
                  <a:gd name="T25" fmla="*/ 24 h 502"/>
                  <a:gd name="T26" fmla="*/ 250 w 834"/>
                  <a:gd name="T27" fmla="*/ 0 h 502"/>
                  <a:gd name="T28" fmla="*/ 196 w 834"/>
                  <a:gd name="T29" fmla="*/ 20 h 502"/>
                  <a:gd name="T30" fmla="*/ 124 w 834"/>
                  <a:gd name="T31" fmla="*/ 58 h 502"/>
                  <a:gd name="T32" fmla="*/ 82 w 834"/>
                  <a:gd name="T33" fmla="*/ 86 h 502"/>
                  <a:gd name="T34" fmla="*/ 40 w 834"/>
                  <a:gd name="T35" fmla="*/ 124 h 502"/>
                  <a:gd name="T36" fmla="*/ 0 w 834"/>
                  <a:gd name="T37" fmla="*/ 168 h 502"/>
                  <a:gd name="T38" fmla="*/ 14 w 834"/>
                  <a:gd name="T39" fmla="*/ 204 h 502"/>
                  <a:gd name="T40" fmla="*/ 50 w 834"/>
                  <a:gd name="T41" fmla="*/ 270 h 502"/>
                  <a:gd name="T42" fmla="*/ 96 w 834"/>
                  <a:gd name="T43" fmla="*/ 332 h 502"/>
                  <a:gd name="T44" fmla="*/ 152 w 834"/>
                  <a:gd name="T45" fmla="*/ 386 h 502"/>
                  <a:gd name="T46" fmla="*/ 214 w 834"/>
                  <a:gd name="T47" fmla="*/ 430 h 502"/>
                  <a:gd name="T48" fmla="*/ 282 w 834"/>
                  <a:gd name="T49" fmla="*/ 464 h 502"/>
                  <a:gd name="T50" fmla="*/ 356 w 834"/>
                  <a:gd name="T51" fmla="*/ 488 h 502"/>
                  <a:gd name="T52" fmla="*/ 434 w 834"/>
                  <a:gd name="T53" fmla="*/ 502 h 502"/>
                  <a:gd name="T54" fmla="*/ 474 w 834"/>
                  <a:gd name="T55" fmla="*/ 502 h 502"/>
                  <a:gd name="T56" fmla="*/ 526 w 834"/>
                  <a:gd name="T57" fmla="*/ 500 h 502"/>
                  <a:gd name="T58" fmla="*/ 578 w 834"/>
                  <a:gd name="T59" fmla="*/ 492 h 502"/>
                  <a:gd name="T60" fmla="*/ 626 w 834"/>
                  <a:gd name="T61" fmla="*/ 480 h 502"/>
                  <a:gd name="T62" fmla="*/ 672 w 834"/>
                  <a:gd name="T63" fmla="*/ 462 h 502"/>
                  <a:gd name="T64" fmla="*/ 716 w 834"/>
                  <a:gd name="T65" fmla="*/ 442 h 502"/>
                  <a:gd name="T66" fmla="*/ 798 w 834"/>
                  <a:gd name="T67" fmla="*/ 386 h 502"/>
                  <a:gd name="T68" fmla="*/ 640 w 834"/>
                  <a:gd name="T69" fmla="*/ 160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4" h="502">
                    <a:moveTo>
                      <a:pt x="640" y="160"/>
                    </a:moveTo>
                    <a:lnTo>
                      <a:pt x="640" y="160"/>
                    </a:lnTo>
                    <a:lnTo>
                      <a:pt x="624" y="176"/>
                    </a:lnTo>
                    <a:lnTo>
                      <a:pt x="606" y="188"/>
                    </a:lnTo>
                    <a:lnTo>
                      <a:pt x="588" y="200"/>
                    </a:lnTo>
                    <a:lnTo>
                      <a:pt x="568" y="210"/>
                    </a:lnTo>
                    <a:lnTo>
                      <a:pt x="546" y="218"/>
                    </a:lnTo>
                    <a:lnTo>
                      <a:pt x="524" y="224"/>
                    </a:lnTo>
                    <a:lnTo>
                      <a:pt x="502" y="228"/>
                    </a:lnTo>
                    <a:lnTo>
                      <a:pt x="478" y="228"/>
                    </a:lnTo>
                    <a:lnTo>
                      <a:pt x="478" y="228"/>
                    </a:lnTo>
                    <a:lnTo>
                      <a:pt x="454" y="228"/>
                    </a:lnTo>
                    <a:lnTo>
                      <a:pt x="432" y="224"/>
                    </a:lnTo>
                    <a:lnTo>
                      <a:pt x="410" y="218"/>
                    </a:lnTo>
                    <a:lnTo>
                      <a:pt x="388" y="210"/>
                    </a:lnTo>
                    <a:lnTo>
                      <a:pt x="370" y="200"/>
                    </a:lnTo>
                    <a:lnTo>
                      <a:pt x="350" y="190"/>
                    </a:lnTo>
                    <a:lnTo>
                      <a:pt x="332" y="176"/>
                    </a:lnTo>
                    <a:lnTo>
                      <a:pt x="316" y="162"/>
                    </a:lnTo>
                    <a:lnTo>
                      <a:pt x="302" y="146"/>
                    </a:lnTo>
                    <a:lnTo>
                      <a:pt x="288" y="128"/>
                    </a:lnTo>
                    <a:lnTo>
                      <a:pt x="278" y="108"/>
                    </a:lnTo>
                    <a:lnTo>
                      <a:pt x="268" y="88"/>
                    </a:lnTo>
                    <a:lnTo>
                      <a:pt x="260" y="68"/>
                    </a:lnTo>
                    <a:lnTo>
                      <a:pt x="254" y="46"/>
                    </a:lnTo>
                    <a:lnTo>
                      <a:pt x="250" y="24"/>
                    </a:lnTo>
                    <a:lnTo>
                      <a:pt x="250" y="0"/>
                    </a:lnTo>
                    <a:lnTo>
                      <a:pt x="250" y="0"/>
                    </a:lnTo>
                    <a:lnTo>
                      <a:pt x="224" y="8"/>
                    </a:lnTo>
                    <a:lnTo>
                      <a:pt x="196" y="20"/>
                    </a:lnTo>
                    <a:lnTo>
                      <a:pt x="162" y="36"/>
                    </a:lnTo>
                    <a:lnTo>
                      <a:pt x="124" y="58"/>
                    </a:lnTo>
                    <a:lnTo>
                      <a:pt x="102" y="72"/>
                    </a:lnTo>
                    <a:lnTo>
                      <a:pt x="82" y="86"/>
                    </a:lnTo>
                    <a:lnTo>
                      <a:pt x="60" y="104"/>
                    </a:lnTo>
                    <a:lnTo>
                      <a:pt x="40" y="124"/>
                    </a:lnTo>
                    <a:lnTo>
                      <a:pt x="20" y="144"/>
                    </a:lnTo>
                    <a:lnTo>
                      <a:pt x="0" y="168"/>
                    </a:lnTo>
                    <a:lnTo>
                      <a:pt x="0" y="168"/>
                    </a:lnTo>
                    <a:lnTo>
                      <a:pt x="14" y="204"/>
                    </a:lnTo>
                    <a:lnTo>
                      <a:pt x="32" y="238"/>
                    </a:lnTo>
                    <a:lnTo>
                      <a:pt x="50" y="270"/>
                    </a:lnTo>
                    <a:lnTo>
                      <a:pt x="72" y="302"/>
                    </a:lnTo>
                    <a:lnTo>
                      <a:pt x="96" y="332"/>
                    </a:lnTo>
                    <a:lnTo>
                      <a:pt x="122" y="360"/>
                    </a:lnTo>
                    <a:lnTo>
                      <a:pt x="152" y="386"/>
                    </a:lnTo>
                    <a:lnTo>
                      <a:pt x="182" y="408"/>
                    </a:lnTo>
                    <a:lnTo>
                      <a:pt x="214" y="430"/>
                    </a:lnTo>
                    <a:lnTo>
                      <a:pt x="246" y="448"/>
                    </a:lnTo>
                    <a:lnTo>
                      <a:pt x="282" y="464"/>
                    </a:lnTo>
                    <a:lnTo>
                      <a:pt x="318" y="478"/>
                    </a:lnTo>
                    <a:lnTo>
                      <a:pt x="356" y="488"/>
                    </a:lnTo>
                    <a:lnTo>
                      <a:pt x="394" y="496"/>
                    </a:lnTo>
                    <a:lnTo>
                      <a:pt x="434" y="502"/>
                    </a:lnTo>
                    <a:lnTo>
                      <a:pt x="474" y="502"/>
                    </a:lnTo>
                    <a:lnTo>
                      <a:pt x="474" y="502"/>
                    </a:lnTo>
                    <a:lnTo>
                      <a:pt x="500" y="502"/>
                    </a:lnTo>
                    <a:lnTo>
                      <a:pt x="526" y="500"/>
                    </a:lnTo>
                    <a:lnTo>
                      <a:pt x="552" y="498"/>
                    </a:lnTo>
                    <a:lnTo>
                      <a:pt x="578" y="492"/>
                    </a:lnTo>
                    <a:lnTo>
                      <a:pt x="602" y="486"/>
                    </a:lnTo>
                    <a:lnTo>
                      <a:pt x="626" y="480"/>
                    </a:lnTo>
                    <a:lnTo>
                      <a:pt x="650" y="472"/>
                    </a:lnTo>
                    <a:lnTo>
                      <a:pt x="672" y="462"/>
                    </a:lnTo>
                    <a:lnTo>
                      <a:pt x="694" y="452"/>
                    </a:lnTo>
                    <a:lnTo>
                      <a:pt x="716" y="442"/>
                    </a:lnTo>
                    <a:lnTo>
                      <a:pt x="758" y="416"/>
                    </a:lnTo>
                    <a:lnTo>
                      <a:pt x="798" y="386"/>
                    </a:lnTo>
                    <a:lnTo>
                      <a:pt x="834" y="352"/>
                    </a:lnTo>
                    <a:lnTo>
                      <a:pt x="640" y="160"/>
                    </a:lnTo>
                    <a:close/>
                  </a:path>
                </a:pathLst>
              </a:custGeom>
              <a:solidFill>
                <a:srgbClr val="4436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5"/>
              <p:cNvSpPr>
                <a:spLocks/>
              </p:cNvSpPr>
              <p:nvPr/>
            </p:nvSpPr>
            <p:spPr bwMode="auto">
              <a:xfrm>
                <a:off x="4514850" y="3021013"/>
                <a:ext cx="444500" cy="574675"/>
              </a:xfrm>
              <a:custGeom>
                <a:avLst/>
                <a:gdLst>
                  <a:gd name="T0" fmla="*/ 0 w 280"/>
                  <a:gd name="T1" fmla="*/ 180 h 362"/>
                  <a:gd name="T2" fmla="*/ 0 w 280"/>
                  <a:gd name="T3" fmla="*/ 180 h 362"/>
                  <a:gd name="T4" fmla="*/ 0 w 280"/>
                  <a:gd name="T5" fmla="*/ 180 h 362"/>
                  <a:gd name="T6" fmla="*/ 26 w 280"/>
                  <a:gd name="T7" fmla="*/ 190 h 362"/>
                  <a:gd name="T8" fmla="*/ 54 w 280"/>
                  <a:gd name="T9" fmla="*/ 202 h 362"/>
                  <a:gd name="T10" fmla="*/ 90 w 280"/>
                  <a:gd name="T11" fmla="*/ 220 h 362"/>
                  <a:gd name="T12" fmla="*/ 128 w 280"/>
                  <a:gd name="T13" fmla="*/ 244 h 362"/>
                  <a:gd name="T14" fmla="*/ 150 w 280"/>
                  <a:gd name="T15" fmla="*/ 260 h 362"/>
                  <a:gd name="T16" fmla="*/ 170 w 280"/>
                  <a:gd name="T17" fmla="*/ 276 h 362"/>
                  <a:gd name="T18" fmla="*/ 192 w 280"/>
                  <a:gd name="T19" fmla="*/ 294 h 362"/>
                  <a:gd name="T20" fmla="*/ 212 w 280"/>
                  <a:gd name="T21" fmla="*/ 314 h 362"/>
                  <a:gd name="T22" fmla="*/ 232 w 280"/>
                  <a:gd name="T23" fmla="*/ 338 h 362"/>
                  <a:gd name="T24" fmla="*/ 250 w 280"/>
                  <a:gd name="T25" fmla="*/ 362 h 362"/>
                  <a:gd name="T26" fmla="*/ 250 w 280"/>
                  <a:gd name="T27" fmla="*/ 362 h 362"/>
                  <a:gd name="T28" fmla="*/ 262 w 280"/>
                  <a:gd name="T29" fmla="*/ 318 h 362"/>
                  <a:gd name="T30" fmla="*/ 272 w 280"/>
                  <a:gd name="T31" fmla="*/ 272 h 362"/>
                  <a:gd name="T32" fmla="*/ 278 w 280"/>
                  <a:gd name="T33" fmla="*/ 226 h 362"/>
                  <a:gd name="T34" fmla="*/ 280 w 280"/>
                  <a:gd name="T35" fmla="*/ 180 h 362"/>
                  <a:gd name="T36" fmla="*/ 280 w 280"/>
                  <a:gd name="T37" fmla="*/ 180 h 362"/>
                  <a:gd name="T38" fmla="*/ 278 w 280"/>
                  <a:gd name="T39" fmla="*/ 134 h 362"/>
                  <a:gd name="T40" fmla="*/ 272 w 280"/>
                  <a:gd name="T41" fmla="*/ 88 h 362"/>
                  <a:gd name="T42" fmla="*/ 264 w 280"/>
                  <a:gd name="T43" fmla="*/ 44 h 362"/>
                  <a:gd name="T44" fmla="*/ 250 w 280"/>
                  <a:gd name="T45" fmla="*/ 0 h 362"/>
                  <a:gd name="T46" fmla="*/ 250 w 280"/>
                  <a:gd name="T47" fmla="*/ 0 h 362"/>
                  <a:gd name="T48" fmla="*/ 230 w 280"/>
                  <a:gd name="T49" fmla="*/ 24 h 362"/>
                  <a:gd name="T50" fmla="*/ 210 w 280"/>
                  <a:gd name="T51" fmla="*/ 48 h 362"/>
                  <a:gd name="T52" fmla="*/ 190 w 280"/>
                  <a:gd name="T53" fmla="*/ 68 h 362"/>
                  <a:gd name="T54" fmla="*/ 170 w 280"/>
                  <a:gd name="T55" fmla="*/ 86 h 362"/>
                  <a:gd name="T56" fmla="*/ 148 w 280"/>
                  <a:gd name="T57" fmla="*/ 104 h 362"/>
                  <a:gd name="T58" fmla="*/ 128 w 280"/>
                  <a:gd name="T59" fmla="*/ 118 h 362"/>
                  <a:gd name="T60" fmla="*/ 88 w 280"/>
                  <a:gd name="T61" fmla="*/ 142 h 362"/>
                  <a:gd name="T62" fmla="*/ 54 w 280"/>
                  <a:gd name="T63" fmla="*/ 160 h 362"/>
                  <a:gd name="T64" fmla="*/ 26 w 280"/>
                  <a:gd name="T65" fmla="*/ 172 h 362"/>
                  <a:gd name="T66" fmla="*/ 0 w 280"/>
                  <a:gd name="T67" fmla="*/ 18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0" h="362">
                    <a:moveTo>
                      <a:pt x="0" y="180"/>
                    </a:moveTo>
                    <a:lnTo>
                      <a:pt x="0" y="180"/>
                    </a:lnTo>
                    <a:lnTo>
                      <a:pt x="0" y="180"/>
                    </a:lnTo>
                    <a:lnTo>
                      <a:pt x="26" y="190"/>
                    </a:lnTo>
                    <a:lnTo>
                      <a:pt x="54" y="202"/>
                    </a:lnTo>
                    <a:lnTo>
                      <a:pt x="90" y="220"/>
                    </a:lnTo>
                    <a:lnTo>
                      <a:pt x="128" y="244"/>
                    </a:lnTo>
                    <a:lnTo>
                      <a:pt x="150" y="260"/>
                    </a:lnTo>
                    <a:lnTo>
                      <a:pt x="170" y="276"/>
                    </a:lnTo>
                    <a:lnTo>
                      <a:pt x="192" y="294"/>
                    </a:lnTo>
                    <a:lnTo>
                      <a:pt x="212" y="314"/>
                    </a:lnTo>
                    <a:lnTo>
                      <a:pt x="232" y="338"/>
                    </a:lnTo>
                    <a:lnTo>
                      <a:pt x="250" y="362"/>
                    </a:lnTo>
                    <a:lnTo>
                      <a:pt x="250" y="362"/>
                    </a:lnTo>
                    <a:lnTo>
                      <a:pt x="262" y="318"/>
                    </a:lnTo>
                    <a:lnTo>
                      <a:pt x="272" y="272"/>
                    </a:lnTo>
                    <a:lnTo>
                      <a:pt x="278" y="226"/>
                    </a:lnTo>
                    <a:lnTo>
                      <a:pt x="280" y="180"/>
                    </a:lnTo>
                    <a:lnTo>
                      <a:pt x="280" y="180"/>
                    </a:lnTo>
                    <a:lnTo>
                      <a:pt x="278" y="134"/>
                    </a:lnTo>
                    <a:lnTo>
                      <a:pt x="272" y="88"/>
                    </a:lnTo>
                    <a:lnTo>
                      <a:pt x="264" y="44"/>
                    </a:lnTo>
                    <a:lnTo>
                      <a:pt x="250" y="0"/>
                    </a:lnTo>
                    <a:lnTo>
                      <a:pt x="250" y="0"/>
                    </a:lnTo>
                    <a:lnTo>
                      <a:pt x="230" y="24"/>
                    </a:lnTo>
                    <a:lnTo>
                      <a:pt x="210" y="48"/>
                    </a:lnTo>
                    <a:lnTo>
                      <a:pt x="190" y="68"/>
                    </a:lnTo>
                    <a:lnTo>
                      <a:pt x="170" y="86"/>
                    </a:lnTo>
                    <a:lnTo>
                      <a:pt x="148" y="104"/>
                    </a:lnTo>
                    <a:lnTo>
                      <a:pt x="128" y="118"/>
                    </a:lnTo>
                    <a:lnTo>
                      <a:pt x="88" y="142"/>
                    </a:lnTo>
                    <a:lnTo>
                      <a:pt x="54" y="160"/>
                    </a:lnTo>
                    <a:lnTo>
                      <a:pt x="26" y="172"/>
                    </a:lnTo>
                    <a:lnTo>
                      <a:pt x="0" y="180"/>
                    </a:lnTo>
                    <a:close/>
                  </a:path>
                </a:pathLst>
              </a:custGeom>
              <a:solidFill>
                <a:srgbClr val="E8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6"/>
              <p:cNvSpPr>
                <a:spLocks/>
              </p:cNvSpPr>
              <p:nvPr/>
            </p:nvSpPr>
            <p:spPr bwMode="auto">
              <a:xfrm>
                <a:off x="4514850" y="3021013"/>
                <a:ext cx="444500" cy="574675"/>
              </a:xfrm>
              <a:custGeom>
                <a:avLst/>
                <a:gdLst>
                  <a:gd name="T0" fmla="*/ 0 w 280"/>
                  <a:gd name="T1" fmla="*/ 180 h 362"/>
                  <a:gd name="T2" fmla="*/ 0 w 280"/>
                  <a:gd name="T3" fmla="*/ 180 h 362"/>
                  <a:gd name="T4" fmla="*/ 0 w 280"/>
                  <a:gd name="T5" fmla="*/ 180 h 362"/>
                  <a:gd name="T6" fmla="*/ 26 w 280"/>
                  <a:gd name="T7" fmla="*/ 190 h 362"/>
                  <a:gd name="T8" fmla="*/ 54 w 280"/>
                  <a:gd name="T9" fmla="*/ 202 h 362"/>
                  <a:gd name="T10" fmla="*/ 90 w 280"/>
                  <a:gd name="T11" fmla="*/ 220 h 362"/>
                  <a:gd name="T12" fmla="*/ 128 w 280"/>
                  <a:gd name="T13" fmla="*/ 244 h 362"/>
                  <a:gd name="T14" fmla="*/ 150 w 280"/>
                  <a:gd name="T15" fmla="*/ 260 h 362"/>
                  <a:gd name="T16" fmla="*/ 170 w 280"/>
                  <a:gd name="T17" fmla="*/ 276 h 362"/>
                  <a:gd name="T18" fmla="*/ 192 w 280"/>
                  <a:gd name="T19" fmla="*/ 294 h 362"/>
                  <a:gd name="T20" fmla="*/ 212 w 280"/>
                  <a:gd name="T21" fmla="*/ 314 h 362"/>
                  <a:gd name="T22" fmla="*/ 232 w 280"/>
                  <a:gd name="T23" fmla="*/ 338 h 362"/>
                  <a:gd name="T24" fmla="*/ 250 w 280"/>
                  <a:gd name="T25" fmla="*/ 362 h 362"/>
                  <a:gd name="T26" fmla="*/ 250 w 280"/>
                  <a:gd name="T27" fmla="*/ 362 h 362"/>
                  <a:gd name="T28" fmla="*/ 262 w 280"/>
                  <a:gd name="T29" fmla="*/ 318 h 362"/>
                  <a:gd name="T30" fmla="*/ 272 w 280"/>
                  <a:gd name="T31" fmla="*/ 272 h 362"/>
                  <a:gd name="T32" fmla="*/ 278 w 280"/>
                  <a:gd name="T33" fmla="*/ 226 h 362"/>
                  <a:gd name="T34" fmla="*/ 280 w 280"/>
                  <a:gd name="T35" fmla="*/ 180 h 362"/>
                  <a:gd name="T36" fmla="*/ 280 w 280"/>
                  <a:gd name="T37" fmla="*/ 180 h 362"/>
                  <a:gd name="T38" fmla="*/ 278 w 280"/>
                  <a:gd name="T39" fmla="*/ 134 h 362"/>
                  <a:gd name="T40" fmla="*/ 272 w 280"/>
                  <a:gd name="T41" fmla="*/ 88 h 362"/>
                  <a:gd name="T42" fmla="*/ 264 w 280"/>
                  <a:gd name="T43" fmla="*/ 44 h 362"/>
                  <a:gd name="T44" fmla="*/ 250 w 280"/>
                  <a:gd name="T45" fmla="*/ 0 h 362"/>
                  <a:gd name="T46" fmla="*/ 250 w 280"/>
                  <a:gd name="T47" fmla="*/ 0 h 362"/>
                  <a:gd name="T48" fmla="*/ 230 w 280"/>
                  <a:gd name="T49" fmla="*/ 24 h 362"/>
                  <a:gd name="T50" fmla="*/ 210 w 280"/>
                  <a:gd name="T51" fmla="*/ 48 h 362"/>
                  <a:gd name="T52" fmla="*/ 190 w 280"/>
                  <a:gd name="T53" fmla="*/ 68 h 362"/>
                  <a:gd name="T54" fmla="*/ 170 w 280"/>
                  <a:gd name="T55" fmla="*/ 86 h 362"/>
                  <a:gd name="T56" fmla="*/ 148 w 280"/>
                  <a:gd name="T57" fmla="*/ 104 h 362"/>
                  <a:gd name="T58" fmla="*/ 128 w 280"/>
                  <a:gd name="T59" fmla="*/ 118 h 362"/>
                  <a:gd name="T60" fmla="*/ 88 w 280"/>
                  <a:gd name="T61" fmla="*/ 142 h 362"/>
                  <a:gd name="T62" fmla="*/ 54 w 280"/>
                  <a:gd name="T63" fmla="*/ 160 h 362"/>
                  <a:gd name="T64" fmla="*/ 26 w 280"/>
                  <a:gd name="T65" fmla="*/ 172 h 362"/>
                  <a:gd name="T66" fmla="*/ 0 w 280"/>
                  <a:gd name="T67" fmla="*/ 18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0" h="362">
                    <a:moveTo>
                      <a:pt x="0" y="180"/>
                    </a:moveTo>
                    <a:lnTo>
                      <a:pt x="0" y="180"/>
                    </a:lnTo>
                    <a:lnTo>
                      <a:pt x="0" y="180"/>
                    </a:lnTo>
                    <a:lnTo>
                      <a:pt x="26" y="190"/>
                    </a:lnTo>
                    <a:lnTo>
                      <a:pt x="54" y="202"/>
                    </a:lnTo>
                    <a:lnTo>
                      <a:pt x="90" y="220"/>
                    </a:lnTo>
                    <a:lnTo>
                      <a:pt x="128" y="244"/>
                    </a:lnTo>
                    <a:lnTo>
                      <a:pt x="150" y="260"/>
                    </a:lnTo>
                    <a:lnTo>
                      <a:pt x="170" y="276"/>
                    </a:lnTo>
                    <a:lnTo>
                      <a:pt x="192" y="294"/>
                    </a:lnTo>
                    <a:lnTo>
                      <a:pt x="212" y="314"/>
                    </a:lnTo>
                    <a:lnTo>
                      <a:pt x="232" y="338"/>
                    </a:lnTo>
                    <a:lnTo>
                      <a:pt x="250" y="362"/>
                    </a:lnTo>
                    <a:lnTo>
                      <a:pt x="250" y="362"/>
                    </a:lnTo>
                    <a:lnTo>
                      <a:pt x="262" y="318"/>
                    </a:lnTo>
                    <a:lnTo>
                      <a:pt x="272" y="272"/>
                    </a:lnTo>
                    <a:lnTo>
                      <a:pt x="278" y="226"/>
                    </a:lnTo>
                    <a:lnTo>
                      <a:pt x="280" y="180"/>
                    </a:lnTo>
                    <a:lnTo>
                      <a:pt x="280" y="180"/>
                    </a:lnTo>
                    <a:lnTo>
                      <a:pt x="278" y="134"/>
                    </a:lnTo>
                    <a:lnTo>
                      <a:pt x="272" y="88"/>
                    </a:lnTo>
                    <a:lnTo>
                      <a:pt x="264" y="44"/>
                    </a:lnTo>
                    <a:lnTo>
                      <a:pt x="250" y="0"/>
                    </a:lnTo>
                    <a:lnTo>
                      <a:pt x="250" y="0"/>
                    </a:lnTo>
                    <a:lnTo>
                      <a:pt x="230" y="24"/>
                    </a:lnTo>
                    <a:lnTo>
                      <a:pt x="210" y="48"/>
                    </a:lnTo>
                    <a:lnTo>
                      <a:pt x="190" y="68"/>
                    </a:lnTo>
                    <a:lnTo>
                      <a:pt x="170" y="86"/>
                    </a:lnTo>
                    <a:lnTo>
                      <a:pt x="148" y="104"/>
                    </a:lnTo>
                    <a:lnTo>
                      <a:pt x="128" y="118"/>
                    </a:lnTo>
                    <a:lnTo>
                      <a:pt x="88" y="142"/>
                    </a:lnTo>
                    <a:lnTo>
                      <a:pt x="54" y="160"/>
                    </a:lnTo>
                    <a:lnTo>
                      <a:pt x="26" y="172"/>
                    </a:lnTo>
                    <a:lnTo>
                      <a:pt x="0" y="18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4" name="Freeform 28"/>
            <p:cNvSpPr>
              <a:spLocks/>
            </p:cNvSpPr>
            <p:nvPr/>
          </p:nvSpPr>
          <p:spPr bwMode="auto">
            <a:xfrm>
              <a:off x="3438525" y="2513013"/>
              <a:ext cx="1317625" cy="796925"/>
            </a:xfrm>
            <a:custGeom>
              <a:avLst/>
              <a:gdLst>
                <a:gd name="T0" fmla="*/ 250 w 830"/>
                <a:gd name="T1" fmla="*/ 502 h 502"/>
                <a:gd name="T2" fmla="*/ 254 w 830"/>
                <a:gd name="T3" fmla="*/ 456 h 502"/>
                <a:gd name="T4" fmla="*/ 268 w 830"/>
                <a:gd name="T5" fmla="*/ 414 h 502"/>
                <a:gd name="T6" fmla="*/ 288 w 830"/>
                <a:gd name="T7" fmla="*/ 376 h 502"/>
                <a:gd name="T8" fmla="*/ 316 w 830"/>
                <a:gd name="T9" fmla="*/ 342 h 502"/>
                <a:gd name="T10" fmla="*/ 350 w 830"/>
                <a:gd name="T11" fmla="*/ 314 h 502"/>
                <a:gd name="T12" fmla="*/ 388 w 830"/>
                <a:gd name="T13" fmla="*/ 292 h 502"/>
                <a:gd name="T14" fmla="*/ 432 w 830"/>
                <a:gd name="T15" fmla="*/ 280 h 502"/>
                <a:gd name="T16" fmla="*/ 478 w 830"/>
                <a:gd name="T17" fmla="*/ 274 h 502"/>
                <a:gd name="T18" fmla="*/ 500 w 830"/>
                <a:gd name="T19" fmla="*/ 276 h 502"/>
                <a:gd name="T20" fmla="*/ 546 w 830"/>
                <a:gd name="T21" fmla="*/ 286 h 502"/>
                <a:gd name="T22" fmla="*/ 586 w 830"/>
                <a:gd name="T23" fmla="*/ 302 h 502"/>
                <a:gd name="T24" fmla="*/ 622 w 830"/>
                <a:gd name="T25" fmla="*/ 326 h 502"/>
                <a:gd name="T26" fmla="*/ 830 w 830"/>
                <a:gd name="T27" fmla="*/ 148 h 502"/>
                <a:gd name="T28" fmla="*/ 794 w 830"/>
                <a:gd name="T29" fmla="*/ 114 h 502"/>
                <a:gd name="T30" fmla="*/ 714 w 830"/>
                <a:gd name="T31" fmla="*/ 60 h 502"/>
                <a:gd name="T32" fmla="*/ 648 w 830"/>
                <a:gd name="T33" fmla="*/ 30 h 502"/>
                <a:gd name="T34" fmla="*/ 600 w 830"/>
                <a:gd name="T35" fmla="*/ 16 h 502"/>
                <a:gd name="T36" fmla="*/ 550 w 830"/>
                <a:gd name="T37" fmla="*/ 6 h 502"/>
                <a:gd name="T38" fmla="*/ 500 w 830"/>
                <a:gd name="T39" fmla="*/ 0 h 502"/>
                <a:gd name="T40" fmla="*/ 474 w 830"/>
                <a:gd name="T41" fmla="*/ 0 h 502"/>
                <a:gd name="T42" fmla="*/ 394 w 830"/>
                <a:gd name="T43" fmla="*/ 6 h 502"/>
                <a:gd name="T44" fmla="*/ 318 w 830"/>
                <a:gd name="T45" fmla="*/ 24 h 502"/>
                <a:gd name="T46" fmla="*/ 246 w 830"/>
                <a:gd name="T47" fmla="*/ 54 h 502"/>
                <a:gd name="T48" fmla="*/ 180 w 830"/>
                <a:gd name="T49" fmla="*/ 94 h 502"/>
                <a:gd name="T50" fmla="*/ 122 w 830"/>
                <a:gd name="T51" fmla="*/ 144 h 502"/>
                <a:gd name="T52" fmla="*/ 72 w 830"/>
                <a:gd name="T53" fmla="*/ 200 h 502"/>
                <a:gd name="T54" fmla="*/ 32 w 830"/>
                <a:gd name="T55" fmla="*/ 266 h 502"/>
                <a:gd name="T56" fmla="*/ 0 w 830"/>
                <a:gd name="T57" fmla="*/ 336 h 502"/>
                <a:gd name="T58" fmla="*/ 20 w 830"/>
                <a:gd name="T59" fmla="*/ 358 h 502"/>
                <a:gd name="T60" fmla="*/ 60 w 830"/>
                <a:gd name="T61" fmla="*/ 400 h 502"/>
                <a:gd name="T62" fmla="*/ 102 w 830"/>
                <a:gd name="T63" fmla="*/ 432 h 502"/>
                <a:gd name="T64" fmla="*/ 162 w 830"/>
                <a:gd name="T65" fmla="*/ 468 h 502"/>
                <a:gd name="T66" fmla="*/ 224 w 830"/>
                <a:gd name="T67" fmla="*/ 494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0" h="502">
                  <a:moveTo>
                    <a:pt x="250" y="502"/>
                  </a:moveTo>
                  <a:lnTo>
                    <a:pt x="250" y="502"/>
                  </a:lnTo>
                  <a:lnTo>
                    <a:pt x="250" y="480"/>
                  </a:lnTo>
                  <a:lnTo>
                    <a:pt x="254" y="456"/>
                  </a:lnTo>
                  <a:lnTo>
                    <a:pt x="260" y="436"/>
                  </a:lnTo>
                  <a:lnTo>
                    <a:pt x="268" y="414"/>
                  </a:lnTo>
                  <a:lnTo>
                    <a:pt x="276" y="394"/>
                  </a:lnTo>
                  <a:lnTo>
                    <a:pt x="288" y="376"/>
                  </a:lnTo>
                  <a:lnTo>
                    <a:pt x="302" y="358"/>
                  </a:lnTo>
                  <a:lnTo>
                    <a:pt x="316" y="342"/>
                  </a:lnTo>
                  <a:lnTo>
                    <a:pt x="332" y="326"/>
                  </a:lnTo>
                  <a:lnTo>
                    <a:pt x="350" y="314"/>
                  </a:lnTo>
                  <a:lnTo>
                    <a:pt x="368" y="302"/>
                  </a:lnTo>
                  <a:lnTo>
                    <a:pt x="388" y="292"/>
                  </a:lnTo>
                  <a:lnTo>
                    <a:pt x="410" y="286"/>
                  </a:lnTo>
                  <a:lnTo>
                    <a:pt x="432" y="280"/>
                  </a:lnTo>
                  <a:lnTo>
                    <a:pt x="454" y="276"/>
                  </a:lnTo>
                  <a:lnTo>
                    <a:pt x="478" y="274"/>
                  </a:lnTo>
                  <a:lnTo>
                    <a:pt x="478" y="274"/>
                  </a:lnTo>
                  <a:lnTo>
                    <a:pt x="500" y="276"/>
                  </a:lnTo>
                  <a:lnTo>
                    <a:pt x="524" y="280"/>
                  </a:lnTo>
                  <a:lnTo>
                    <a:pt x="546" y="286"/>
                  </a:lnTo>
                  <a:lnTo>
                    <a:pt x="566" y="292"/>
                  </a:lnTo>
                  <a:lnTo>
                    <a:pt x="586" y="302"/>
                  </a:lnTo>
                  <a:lnTo>
                    <a:pt x="604" y="314"/>
                  </a:lnTo>
                  <a:lnTo>
                    <a:pt x="622" y="326"/>
                  </a:lnTo>
                  <a:lnTo>
                    <a:pt x="638" y="342"/>
                  </a:lnTo>
                  <a:lnTo>
                    <a:pt x="830" y="148"/>
                  </a:lnTo>
                  <a:lnTo>
                    <a:pt x="830" y="148"/>
                  </a:lnTo>
                  <a:lnTo>
                    <a:pt x="794" y="114"/>
                  </a:lnTo>
                  <a:lnTo>
                    <a:pt x="756" y="86"/>
                  </a:lnTo>
                  <a:lnTo>
                    <a:pt x="714" y="60"/>
                  </a:lnTo>
                  <a:lnTo>
                    <a:pt x="670" y="40"/>
                  </a:lnTo>
                  <a:lnTo>
                    <a:pt x="648" y="30"/>
                  </a:lnTo>
                  <a:lnTo>
                    <a:pt x="624" y="22"/>
                  </a:lnTo>
                  <a:lnTo>
                    <a:pt x="600" y="16"/>
                  </a:lnTo>
                  <a:lnTo>
                    <a:pt x="576" y="10"/>
                  </a:lnTo>
                  <a:lnTo>
                    <a:pt x="550" y="6"/>
                  </a:lnTo>
                  <a:lnTo>
                    <a:pt x="526" y="2"/>
                  </a:lnTo>
                  <a:lnTo>
                    <a:pt x="500" y="0"/>
                  </a:lnTo>
                  <a:lnTo>
                    <a:pt x="474" y="0"/>
                  </a:lnTo>
                  <a:lnTo>
                    <a:pt x="474" y="0"/>
                  </a:lnTo>
                  <a:lnTo>
                    <a:pt x="434" y="2"/>
                  </a:lnTo>
                  <a:lnTo>
                    <a:pt x="394" y="6"/>
                  </a:lnTo>
                  <a:lnTo>
                    <a:pt x="356" y="14"/>
                  </a:lnTo>
                  <a:lnTo>
                    <a:pt x="318" y="24"/>
                  </a:lnTo>
                  <a:lnTo>
                    <a:pt x="282" y="38"/>
                  </a:lnTo>
                  <a:lnTo>
                    <a:pt x="246" y="54"/>
                  </a:lnTo>
                  <a:lnTo>
                    <a:pt x="212" y="74"/>
                  </a:lnTo>
                  <a:lnTo>
                    <a:pt x="180" y="94"/>
                  </a:lnTo>
                  <a:lnTo>
                    <a:pt x="150" y="118"/>
                  </a:lnTo>
                  <a:lnTo>
                    <a:pt x="122" y="144"/>
                  </a:lnTo>
                  <a:lnTo>
                    <a:pt x="96" y="172"/>
                  </a:lnTo>
                  <a:lnTo>
                    <a:pt x="72" y="200"/>
                  </a:lnTo>
                  <a:lnTo>
                    <a:pt x="50" y="232"/>
                  </a:lnTo>
                  <a:lnTo>
                    <a:pt x="32" y="266"/>
                  </a:lnTo>
                  <a:lnTo>
                    <a:pt x="14" y="300"/>
                  </a:lnTo>
                  <a:lnTo>
                    <a:pt x="0" y="336"/>
                  </a:lnTo>
                  <a:lnTo>
                    <a:pt x="0" y="336"/>
                  </a:lnTo>
                  <a:lnTo>
                    <a:pt x="20" y="358"/>
                  </a:lnTo>
                  <a:lnTo>
                    <a:pt x="40" y="380"/>
                  </a:lnTo>
                  <a:lnTo>
                    <a:pt x="60" y="400"/>
                  </a:lnTo>
                  <a:lnTo>
                    <a:pt x="82" y="416"/>
                  </a:lnTo>
                  <a:lnTo>
                    <a:pt x="102" y="432"/>
                  </a:lnTo>
                  <a:lnTo>
                    <a:pt x="122" y="446"/>
                  </a:lnTo>
                  <a:lnTo>
                    <a:pt x="162" y="468"/>
                  </a:lnTo>
                  <a:lnTo>
                    <a:pt x="196" y="484"/>
                  </a:lnTo>
                  <a:lnTo>
                    <a:pt x="224" y="494"/>
                  </a:lnTo>
                  <a:lnTo>
                    <a:pt x="250" y="50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31"/>
            <p:cNvSpPr>
              <a:spLocks/>
            </p:cNvSpPr>
            <p:nvPr/>
          </p:nvSpPr>
          <p:spPr bwMode="auto">
            <a:xfrm>
              <a:off x="4521200" y="3024188"/>
              <a:ext cx="444500" cy="577850"/>
            </a:xfrm>
            <a:custGeom>
              <a:avLst/>
              <a:gdLst>
                <a:gd name="T0" fmla="*/ 0 w 280"/>
                <a:gd name="T1" fmla="*/ 182 h 364"/>
                <a:gd name="T2" fmla="*/ 0 w 280"/>
                <a:gd name="T3" fmla="*/ 182 h 364"/>
                <a:gd name="T4" fmla="*/ 0 w 280"/>
                <a:gd name="T5" fmla="*/ 182 h 364"/>
                <a:gd name="T6" fmla="*/ 26 w 280"/>
                <a:gd name="T7" fmla="*/ 192 h 364"/>
                <a:gd name="T8" fmla="*/ 54 w 280"/>
                <a:gd name="T9" fmla="*/ 204 h 364"/>
                <a:gd name="T10" fmla="*/ 90 w 280"/>
                <a:gd name="T11" fmla="*/ 222 h 364"/>
                <a:gd name="T12" fmla="*/ 128 w 280"/>
                <a:gd name="T13" fmla="*/ 246 h 364"/>
                <a:gd name="T14" fmla="*/ 148 w 280"/>
                <a:gd name="T15" fmla="*/ 260 h 364"/>
                <a:gd name="T16" fmla="*/ 170 w 280"/>
                <a:gd name="T17" fmla="*/ 276 h 364"/>
                <a:gd name="T18" fmla="*/ 190 w 280"/>
                <a:gd name="T19" fmla="*/ 296 h 364"/>
                <a:gd name="T20" fmla="*/ 212 w 280"/>
                <a:gd name="T21" fmla="*/ 316 h 364"/>
                <a:gd name="T22" fmla="*/ 230 w 280"/>
                <a:gd name="T23" fmla="*/ 338 h 364"/>
                <a:gd name="T24" fmla="*/ 250 w 280"/>
                <a:gd name="T25" fmla="*/ 364 h 364"/>
                <a:gd name="T26" fmla="*/ 250 w 280"/>
                <a:gd name="T27" fmla="*/ 364 h 364"/>
                <a:gd name="T28" fmla="*/ 262 w 280"/>
                <a:gd name="T29" fmla="*/ 320 h 364"/>
                <a:gd name="T30" fmla="*/ 272 w 280"/>
                <a:gd name="T31" fmla="*/ 274 h 364"/>
                <a:gd name="T32" fmla="*/ 278 w 280"/>
                <a:gd name="T33" fmla="*/ 228 h 364"/>
                <a:gd name="T34" fmla="*/ 280 w 280"/>
                <a:gd name="T35" fmla="*/ 182 h 364"/>
                <a:gd name="T36" fmla="*/ 280 w 280"/>
                <a:gd name="T37" fmla="*/ 182 h 364"/>
                <a:gd name="T38" fmla="*/ 278 w 280"/>
                <a:gd name="T39" fmla="*/ 134 h 364"/>
                <a:gd name="T40" fmla="*/ 272 w 280"/>
                <a:gd name="T41" fmla="*/ 88 h 364"/>
                <a:gd name="T42" fmla="*/ 262 w 280"/>
                <a:gd name="T43" fmla="*/ 44 h 364"/>
                <a:gd name="T44" fmla="*/ 250 w 280"/>
                <a:gd name="T45" fmla="*/ 0 h 364"/>
                <a:gd name="T46" fmla="*/ 250 w 280"/>
                <a:gd name="T47" fmla="*/ 0 h 364"/>
                <a:gd name="T48" fmla="*/ 230 w 280"/>
                <a:gd name="T49" fmla="*/ 26 h 364"/>
                <a:gd name="T50" fmla="*/ 210 w 280"/>
                <a:gd name="T51" fmla="*/ 48 h 364"/>
                <a:gd name="T52" fmla="*/ 190 w 280"/>
                <a:gd name="T53" fmla="*/ 70 h 364"/>
                <a:gd name="T54" fmla="*/ 168 w 280"/>
                <a:gd name="T55" fmla="*/ 88 h 364"/>
                <a:gd name="T56" fmla="*/ 148 w 280"/>
                <a:gd name="T57" fmla="*/ 104 h 364"/>
                <a:gd name="T58" fmla="*/ 128 w 280"/>
                <a:gd name="T59" fmla="*/ 120 h 364"/>
                <a:gd name="T60" fmla="*/ 88 w 280"/>
                <a:gd name="T61" fmla="*/ 144 h 364"/>
                <a:gd name="T62" fmla="*/ 54 w 280"/>
                <a:gd name="T63" fmla="*/ 162 h 364"/>
                <a:gd name="T64" fmla="*/ 26 w 280"/>
                <a:gd name="T65" fmla="*/ 172 h 364"/>
                <a:gd name="T66" fmla="*/ 0 w 280"/>
                <a:gd name="T67" fmla="*/ 182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0" h="364">
                  <a:moveTo>
                    <a:pt x="0" y="182"/>
                  </a:moveTo>
                  <a:lnTo>
                    <a:pt x="0" y="182"/>
                  </a:lnTo>
                  <a:lnTo>
                    <a:pt x="0" y="182"/>
                  </a:lnTo>
                  <a:lnTo>
                    <a:pt x="26" y="192"/>
                  </a:lnTo>
                  <a:lnTo>
                    <a:pt x="54" y="204"/>
                  </a:lnTo>
                  <a:lnTo>
                    <a:pt x="90" y="222"/>
                  </a:lnTo>
                  <a:lnTo>
                    <a:pt x="128" y="246"/>
                  </a:lnTo>
                  <a:lnTo>
                    <a:pt x="148" y="260"/>
                  </a:lnTo>
                  <a:lnTo>
                    <a:pt x="170" y="276"/>
                  </a:lnTo>
                  <a:lnTo>
                    <a:pt x="190" y="296"/>
                  </a:lnTo>
                  <a:lnTo>
                    <a:pt x="212" y="316"/>
                  </a:lnTo>
                  <a:lnTo>
                    <a:pt x="230" y="338"/>
                  </a:lnTo>
                  <a:lnTo>
                    <a:pt x="250" y="364"/>
                  </a:lnTo>
                  <a:lnTo>
                    <a:pt x="250" y="364"/>
                  </a:lnTo>
                  <a:lnTo>
                    <a:pt x="262" y="320"/>
                  </a:lnTo>
                  <a:lnTo>
                    <a:pt x="272" y="274"/>
                  </a:lnTo>
                  <a:lnTo>
                    <a:pt x="278" y="228"/>
                  </a:lnTo>
                  <a:lnTo>
                    <a:pt x="280" y="182"/>
                  </a:lnTo>
                  <a:lnTo>
                    <a:pt x="280" y="182"/>
                  </a:lnTo>
                  <a:lnTo>
                    <a:pt x="278" y="134"/>
                  </a:lnTo>
                  <a:lnTo>
                    <a:pt x="272" y="88"/>
                  </a:lnTo>
                  <a:lnTo>
                    <a:pt x="262" y="44"/>
                  </a:lnTo>
                  <a:lnTo>
                    <a:pt x="250" y="0"/>
                  </a:lnTo>
                  <a:lnTo>
                    <a:pt x="250" y="0"/>
                  </a:lnTo>
                  <a:lnTo>
                    <a:pt x="230" y="26"/>
                  </a:lnTo>
                  <a:lnTo>
                    <a:pt x="210" y="48"/>
                  </a:lnTo>
                  <a:lnTo>
                    <a:pt x="190" y="70"/>
                  </a:lnTo>
                  <a:lnTo>
                    <a:pt x="168" y="88"/>
                  </a:lnTo>
                  <a:lnTo>
                    <a:pt x="148" y="104"/>
                  </a:lnTo>
                  <a:lnTo>
                    <a:pt x="128" y="120"/>
                  </a:lnTo>
                  <a:lnTo>
                    <a:pt x="88" y="144"/>
                  </a:lnTo>
                  <a:lnTo>
                    <a:pt x="54" y="162"/>
                  </a:lnTo>
                  <a:lnTo>
                    <a:pt x="26" y="172"/>
                  </a:lnTo>
                  <a:lnTo>
                    <a:pt x="0" y="1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6" name="Group 15"/>
            <p:cNvGrpSpPr/>
            <p:nvPr/>
          </p:nvGrpSpPr>
          <p:grpSpPr>
            <a:xfrm>
              <a:off x="5753346" y="4460738"/>
              <a:ext cx="4918075" cy="282575"/>
              <a:chOff x="5429250" y="4344988"/>
              <a:chExt cx="4918075" cy="282575"/>
            </a:xfrm>
          </p:grpSpPr>
          <p:sp>
            <p:nvSpPr>
              <p:cNvPr id="17" name="Freeform 32"/>
              <p:cNvSpPr>
                <a:spLocks noEditPoints="1"/>
              </p:cNvSpPr>
              <p:nvPr/>
            </p:nvSpPr>
            <p:spPr bwMode="auto">
              <a:xfrm>
                <a:off x="5429250" y="4344988"/>
                <a:ext cx="257175" cy="273050"/>
              </a:xfrm>
              <a:custGeom>
                <a:avLst/>
                <a:gdLst>
                  <a:gd name="T0" fmla="*/ 0 w 162"/>
                  <a:gd name="T1" fmla="*/ 172 h 172"/>
                  <a:gd name="T2" fmla="*/ 82 w 162"/>
                  <a:gd name="T3" fmla="*/ 0 h 172"/>
                  <a:gd name="T4" fmla="*/ 84 w 162"/>
                  <a:gd name="T5" fmla="*/ 0 h 172"/>
                  <a:gd name="T6" fmla="*/ 162 w 162"/>
                  <a:gd name="T7" fmla="*/ 172 h 172"/>
                  <a:gd name="T8" fmla="*/ 132 w 162"/>
                  <a:gd name="T9" fmla="*/ 172 h 172"/>
                  <a:gd name="T10" fmla="*/ 118 w 162"/>
                  <a:gd name="T11" fmla="*/ 142 h 172"/>
                  <a:gd name="T12" fmla="*/ 42 w 162"/>
                  <a:gd name="T13" fmla="*/ 142 h 172"/>
                  <a:gd name="T14" fmla="*/ 30 w 162"/>
                  <a:gd name="T15" fmla="*/ 172 h 172"/>
                  <a:gd name="T16" fmla="*/ 0 w 162"/>
                  <a:gd name="T17" fmla="*/ 172 h 172"/>
                  <a:gd name="T18" fmla="*/ 108 w 162"/>
                  <a:gd name="T19" fmla="*/ 118 h 172"/>
                  <a:gd name="T20" fmla="*/ 80 w 162"/>
                  <a:gd name="T21" fmla="*/ 56 h 172"/>
                  <a:gd name="T22" fmla="*/ 54 w 162"/>
                  <a:gd name="T23" fmla="*/ 118 h 172"/>
                  <a:gd name="T24" fmla="*/ 108 w 162"/>
                  <a:gd name="T25" fmla="*/ 11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172">
                    <a:moveTo>
                      <a:pt x="0" y="172"/>
                    </a:moveTo>
                    <a:lnTo>
                      <a:pt x="82" y="0"/>
                    </a:lnTo>
                    <a:lnTo>
                      <a:pt x="84" y="0"/>
                    </a:lnTo>
                    <a:lnTo>
                      <a:pt x="162" y="172"/>
                    </a:lnTo>
                    <a:lnTo>
                      <a:pt x="132" y="172"/>
                    </a:lnTo>
                    <a:lnTo>
                      <a:pt x="118" y="142"/>
                    </a:lnTo>
                    <a:lnTo>
                      <a:pt x="42" y="142"/>
                    </a:lnTo>
                    <a:lnTo>
                      <a:pt x="30" y="172"/>
                    </a:lnTo>
                    <a:lnTo>
                      <a:pt x="0" y="172"/>
                    </a:lnTo>
                    <a:close/>
                    <a:moveTo>
                      <a:pt x="108" y="118"/>
                    </a:moveTo>
                    <a:lnTo>
                      <a:pt x="80" y="56"/>
                    </a:lnTo>
                    <a:lnTo>
                      <a:pt x="54" y="118"/>
                    </a:lnTo>
                    <a:lnTo>
                      <a:pt x="108" y="118"/>
                    </a:lnTo>
                    <a:close/>
                  </a:path>
                </a:pathLst>
              </a:custGeom>
              <a:solidFill>
                <a:srgbClr val="E8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33"/>
              <p:cNvSpPr>
                <a:spLocks/>
              </p:cNvSpPr>
              <p:nvPr/>
            </p:nvSpPr>
            <p:spPr bwMode="auto">
              <a:xfrm>
                <a:off x="5762625" y="4344988"/>
                <a:ext cx="215900" cy="279400"/>
              </a:xfrm>
              <a:custGeom>
                <a:avLst/>
                <a:gdLst>
                  <a:gd name="T0" fmla="*/ 84 w 136"/>
                  <a:gd name="T1" fmla="*/ 176 h 176"/>
                  <a:gd name="T2" fmla="*/ 84 w 136"/>
                  <a:gd name="T3" fmla="*/ 176 h 176"/>
                  <a:gd name="T4" fmla="*/ 70 w 136"/>
                  <a:gd name="T5" fmla="*/ 176 h 176"/>
                  <a:gd name="T6" fmla="*/ 56 w 136"/>
                  <a:gd name="T7" fmla="*/ 172 h 176"/>
                  <a:gd name="T8" fmla="*/ 44 w 136"/>
                  <a:gd name="T9" fmla="*/ 166 h 176"/>
                  <a:gd name="T10" fmla="*/ 32 w 136"/>
                  <a:gd name="T11" fmla="*/ 158 h 176"/>
                  <a:gd name="T12" fmla="*/ 32 w 136"/>
                  <a:gd name="T13" fmla="*/ 158 h 176"/>
                  <a:gd name="T14" fmla="*/ 18 w 136"/>
                  <a:gd name="T15" fmla="*/ 144 h 176"/>
                  <a:gd name="T16" fmla="*/ 8 w 136"/>
                  <a:gd name="T17" fmla="*/ 128 h 176"/>
                  <a:gd name="T18" fmla="*/ 2 w 136"/>
                  <a:gd name="T19" fmla="*/ 110 h 176"/>
                  <a:gd name="T20" fmla="*/ 0 w 136"/>
                  <a:gd name="T21" fmla="*/ 88 h 176"/>
                  <a:gd name="T22" fmla="*/ 0 w 136"/>
                  <a:gd name="T23" fmla="*/ 88 h 176"/>
                  <a:gd name="T24" fmla="*/ 2 w 136"/>
                  <a:gd name="T25" fmla="*/ 70 h 176"/>
                  <a:gd name="T26" fmla="*/ 6 w 136"/>
                  <a:gd name="T27" fmla="*/ 52 h 176"/>
                  <a:gd name="T28" fmla="*/ 14 w 136"/>
                  <a:gd name="T29" fmla="*/ 38 h 176"/>
                  <a:gd name="T30" fmla="*/ 24 w 136"/>
                  <a:gd name="T31" fmla="*/ 24 h 176"/>
                  <a:gd name="T32" fmla="*/ 36 w 136"/>
                  <a:gd name="T33" fmla="*/ 14 h 176"/>
                  <a:gd name="T34" fmla="*/ 50 w 136"/>
                  <a:gd name="T35" fmla="*/ 6 h 176"/>
                  <a:gd name="T36" fmla="*/ 66 w 136"/>
                  <a:gd name="T37" fmla="*/ 2 h 176"/>
                  <a:gd name="T38" fmla="*/ 84 w 136"/>
                  <a:gd name="T39" fmla="*/ 0 h 176"/>
                  <a:gd name="T40" fmla="*/ 84 w 136"/>
                  <a:gd name="T41" fmla="*/ 0 h 176"/>
                  <a:gd name="T42" fmla="*/ 98 w 136"/>
                  <a:gd name="T43" fmla="*/ 0 h 176"/>
                  <a:gd name="T44" fmla="*/ 110 w 136"/>
                  <a:gd name="T45" fmla="*/ 4 h 176"/>
                  <a:gd name="T46" fmla="*/ 122 w 136"/>
                  <a:gd name="T47" fmla="*/ 8 h 176"/>
                  <a:gd name="T48" fmla="*/ 134 w 136"/>
                  <a:gd name="T49" fmla="*/ 16 h 176"/>
                  <a:gd name="T50" fmla="*/ 130 w 136"/>
                  <a:gd name="T51" fmla="*/ 48 h 176"/>
                  <a:gd name="T52" fmla="*/ 130 w 136"/>
                  <a:gd name="T53" fmla="*/ 48 h 176"/>
                  <a:gd name="T54" fmla="*/ 120 w 136"/>
                  <a:gd name="T55" fmla="*/ 38 h 176"/>
                  <a:gd name="T56" fmla="*/ 110 w 136"/>
                  <a:gd name="T57" fmla="*/ 32 h 176"/>
                  <a:gd name="T58" fmla="*/ 98 w 136"/>
                  <a:gd name="T59" fmla="*/ 28 h 176"/>
                  <a:gd name="T60" fmla="*/ 86 w 136"/>
                  <a:gd name="T61" fmla="*/ 26 h 176"/>
                  <a:gd name="T62" fmla="*/ 86 w 136"/>
                  <a:gd name="T63" fmla="*/ 26 h 176"/>
                  <a:gd name="T64" fmla="*/ 74 w 136"/>
                  <a:gd name="T65" fmla="*/ 28 h 176"/>
                  <a:gd name="T66" fmla="*/ 64 w 136"/>
                  <a:gd name="T67" fmla="*/ 30 h 176"/>
                  <a:gd name="T68" fmla="*/ 54 w 136"/>
                  <a:gd name="T69" fmla="*/ 36 h 176"/>
                  <a:gd name="T70" fmla="*/ 46 w 136"/>
                  <a:gd name="T71" fmla="*/ 44 h 176"/>
                  <a:gd name="T72" fmla="*/ 40 w 136"/>
                  <a:gd name="T73" fmla="*/ 52 h 176"/>
                  <a:gd name="T74" fmla="*/ 34 w 136"/>
                  <a:gd name="T75" fmla="*/ 62 h 176"/>
                  <a:gd name="T76" fmla="*/ 30 w 136"/>
                  <a:gd name="T77" fmla="*/ 74 h 176"/>
                  <a:gd name="T78" fmla="*/ 30 w 136"/>
                  <a:gd name="T79" fmla="*/ 88 h 176"/>
                  <a:gd name="T80" fmla="*/ 30 w 136"/>
                  <a:gd name="T81" fmla="*/ 88 h 176"/>
                  <a:gd name="T82" fmla="*/ 30 w 136"/>
                  <a:gd name="T83" fmla="*/ 100 h 176"/>
                  <a:gd name="T84" fmla="*/ 34 w 136"/>
                  <a:gd name="T85" fmla="*/ 112 h 176"/>
                  <a:gd name="T86" fmla="*/ 38 w 136"/>
                  <a:gd name="T87" fmla="*/ 122 h 176"/>
                  <a:gd name="T88" fmla="*/ 46 w 136"/>
                  <a:gd name="T89" fmla="*/ 132 h 176"/>
                  <a:gd name="T90" fmla="*/ 54 w 136"/>
                  <a:gd name="T91" fmla="*/ 138 h 176"/>
                  <a:gd name="T92" fmla="*/ 62 w 136"/>
                  <a:gd name="T93" fmla="*/ 144 h 176"/>
                  <a:gd name="T94" fmla="*/ 72 w 136"/>
                  <a:gd name="T95" fmla="*/ 148 h 176"/>
                  <a:gd name="T96" fmla="*/ 84 w 136"/>
                  <a:gd name="T97" fmla="*/ 148 h 176"/>
                  <a:gd name="T98" fmla="*/ 84 w 136"/>
                  <a:gd name="T99" fmla="*/ 148 h 176"/>
                  <a:gd name="T100" fmla="*/ 98 w 136"/>
                  <a:gd name="T101" fmla="*/ 146 h 176"/>
                  <a:gd name="T102" fmla="*/ 110 w 136"/>
                  <a:gd name="T103" fmla="*/ 142 h 176"/>
                  <a:gd name="T104" fmla="*/ 124 w 136"/>
                  <a:gd name="T105" fmla="*/ 134 h 176"/>
                  <a:gd name="T106" fmla="*/ 136 w 136"/>
                  <a:gd name="T107" fmla="*/ 124 h 176"/>
                  <a:gd name="T108" fmla="*/ 134 w 136"/>
                  <a:gd name="T109" fmla="*/ 160 h 176"/>
                  <a:gd name="T110" fmla="*/ 134 w 136"/>
                  <a:gd name="T111" fmla="*/ 160 h 176"/>
                  <a:gd name="T112" fmla="*/ 122 w 136"/>
                  <a:gd name="T113" fmla="*/ 168 h 176"/>
                  <a:gd name="T114" fmla="*/ 110 w 136"/>
                  <a:gd name="T115" fmla="*/ 172 h 176"/>
                  <a:gd name="T116" fmla="*/ 96 w 136"/>
                  <a:gd name="T117" fmla="*/ 176 h 176"/>
                  <a:gd name="T118" fmla="*/ 84 w 136"/>
                  <a:gd name="T119"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6" h="176">
                    <a:moveTo>
                      <a:pt x="84" y="176"/>
                    </a:moveTo>
                    <a:lnTo>
                      <a:pt x="84" y="176"/>
                    </a:lnTo>
                    <a:lnTo>
                      <a:pt x="70" y="176"/>
                    </a:lnTo>
                    <a:lnTo>
                      <a:pt x="56" y="172"/>
                    </a:lnTo>
                    <a:lnTo>
                      <a:pt x="44" y="166"/>
                    </a:lnTo>
                    <a:lnTo>
                      <a:pt x="32" y="158"/>
                    </a:lnTo>
                    <a:lnTo>
                      <a:pt x="32" y="158"/>
                    </a:lnTo>
                    <a:lnTo>
                      <a:pt x="18" y="144"/>
                    </a:lnTo>
                    <a:lnTo>
                      <a:pt x="8" y="128"/>
                    </a:lnTo>
                    <a:lnTo>
                      <a:pt x="2" y="110"/>
                    </a:lnTo>
                    <a:lnTo>
                      <a:pt x="0" y="88"/>
                    </a:lnTo>
                    <a:lnTo>
                      <a:pt x="0" y="88"/>
                    </a:lnTo>
                    <a:lnTo>
                      <a:pt x="2" y="70"/>
                    </a:lnTo>
                    <a:lnTo>
                      <a:pt x="6" y="52"/>
                    </a:lnTo>
                    <a:lnTo>
                      <a:pt x="14" y="38"/>
                    </a:lnTo>
                    <a:lnTo>
                      <a:pt x="24" y="24"/>
                    </a:lnTo>
                    <a:lnTo>
                      <a:pt x="36" y="14"/>
                    </a:lnTo>
                    <a:lnTo>
                      <a:pt x="50" y="6"/>
                    </a:lnTo>
                    <a:lnTo>
                      <a:pt x="66" y="2"/>
                    </a:lnTo>
                    <a:lnTo>
                      <a:pt x="84" y="0"/>
                    </a:lnTo>
                    <a:lnTo>
                      <a:pt x="84" y="0"/>
                    </a:lnTo>
                    <a:lnTo>
                      <a:pt x="98" y="0"/>
                    </a:lnTo>
                    <a:lnTo>
                      <a:pt x="110" y="4"/>
                    </a:lnTo>
                    <a:lnTo>
                      <a:pt x="122" y="8"/>
                    </a:lnTo>
                    <a:lnTo>
                      <a:pt x="134" y="16"/>
                    </a:lnTo>
                    <a:lnTo>
                      <a:pt x="130" y="48"/>
                    </a:lnTo>
                    <a:lnTo>
                      <a:pt x="130" y="48"/>
                    </a:lnTo>
                    <a:lnTo>
                      <a:pt x="120" y="38"/>
                    </a:lnTo>
                    <a:lnTo>
                      <a:pt x="110" y="32"/>
                    </a:lnTo>
                    <a:lnTo>
                      <a:pt x="98" y="28"/>
                    </a:lnTo>
                    <a:lnTo>
                      <a:pt x="86" y="26"/>
                    </a:lnTo>
                    <a:lnTo>
                      <a:pt x="86" y="26"/>
                    </a:lnTo>
                    <a:lnTo>
                      <a:pt x="74" y="28"/>
                    </a:lnTo>
                    <a:lnTo>
                      <a:pt x="64" y="30"/>
                    </a:lnTo>
                    <a:lnTo>
                      <a:pt x="54" y="36"/>
                    </a:lnTo>
                    <a:lnTo>
                      <a:pt x="46" y="44"/>
                    </a:lnTo>
                    <a:lnTo>
                      <a:pt x="40" y="52"/>
                    </a:lnTo>
                    <a:lnTo>
                      <a:pt x="34" y="62"/>
                    </a:lnTo>
                    <a:lnTo>
                      <a:pt x="30" y="74"/>
                    </a:lnTo>
                    <a:lnTo>
                      <a:pt x="30" y="88"/>
                    </a:lnTo>
                    <a:lnTo>
                      <a:pt x="30" y="88"/>
                    </a:lnTo>
                    <a:lnTo>
                      <a:pt x="30" y="100"/>
                    </a:lnTo>
                    <a:lnTo>
                      <a:pt x="34" y="112"/>
                    </a:lnTo>
                    <a:lnTo>
                      <a:pt x="38" y="122"/>
                    </a:lnTo>
                    <a:lnTo>
                      <a:pt x="46" y="132"/>
                    </a:lnTo>
                    <a:lnTo>
                      <a:pt x="54" y="138"/>
                    </a:lnTo>
                    <a:lnTo>
                      <a:pt x="62" y="144"/>
                    </a:lnTo>
                    <a:lnTo>
                      <a:pt x="72" y="148"/>
                    </a:lnTo>
                    <a:lnTo>
                      <a:pt x="84" y="148"/>
                    </a:lnTo>
                    <a:lnTo>
                      <a:pt x="84" y="148"/>
                    </a:lnTo>
                    <a:lnTo>
                      <a:pt x="98" y="146"/>
                    </a:lnTo>
                    <a:lnTo>
                      <a:pt x="110" y="142"/>
                    </a:lnTo>
                    <a:lnTo>
                      <a:pt x="124" y="134"/>
                    </a:lnTo>
                    <a:lnTo>
                      <a:pt x="136" y="124"/>
                    </a:lnTo>
                    <a:lnTo>
                      <a:pt x="134" y="160"/>
                    </a:lnTo>
                    <a:lnTo>
                      <a:pt x="134" y="160"/>
                    </a:lnTo>
                    <a:lnTo>
                      <a:pt x="122" y="168"/>
                    </a:lnTo>
                    <a:lnTo>
                      <a:pt x="110" y="172"/>
                    </a:lnTo>
                    <a:lnTo>
                      <a:pt x="96" y="176"/>
                    </a:lnTo>
                    <a:lnTo>
                      <a:pt x="84" y="176"/>
                    </a:lnTo>
                    <a:close/>
                  </a:path>
                </a:pathLst>
              </a:custGeom>
              <a:solidFill>
                <a:srgbClr val="E8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34"/>
              <p:cNvSpPr>
                <a:spLocks/>
              </p:cNvSpPr>
              <p:nvPr/>
            </p:nvSpPr>
            <p:spPr bwMode="auto">
              <a:xfrm>
                <a:off x="5762625" y="4344988"/>
                <a:ext cx="215900" cy="279400"/>
              </a:xfrm>
              <a:custGeom>
                <a:avLst/>
                <a:gdLst>
                  <a:gd name="T0" fmla="*/ 84 w 136"/>
                  <a:gd name="T1" fmla="*/ 176 h 176"/>
                  <a:gd name="T2" fmla="*/ 84 w 136"/>
                  <a:gd name="T3" fmla="*/ 176 h 176"/>
                  <a:gd name="T4" fmla="*/ 70 w 136"/>
                  <a:gd name="T5" fmla="*/ 176 h 176"/>
                  <a:gd name="T6" fmla="*/ 56 w 136"/>
                  <a:gd name="T7" fmla="*/ 172 h 176"/>
                  <a:gd name="T8" fmla="*/ 44 w 136"/>
                  <a:gd name="T9" fmla="*/ 166 h 176"/>
                  <a:gd name="T10" fmla="*/ 32 w 136"/>
                  <a:gd name="T11" fmla="*/ 158 h 176"/>
                  <a:gd name="T12" fmla="*/ 32 w 136"/>
                  <a:gd name="T13" fmla="*/ 158 h 176"/>
                  <a:gd name="T14" fmla="*/ 18 w 136"/>
                  <a:gd name="T15" fmla="*/ 144 h 176"/>
                  <a:gd name="T16" fmla="*/ 8 w 136"/>
                  <a:gd name="T17" fmla="*/ 128 h 176"/>
                  <a:gd name="T18" fmla="*/ 2 w 136"/>
                  <a:gd name="T19" fmla="*/ 110 h 176"/>
                  <a:gd name="T20" fmla="*/ 0 w 136"/>
                  <a:gd name="T21" fmla="*/ 88 h 176"/>
                  <a:gd name="T22" fmla="*/ 0 w 136"/>
                  <a:gd name="T23" fmla="*/ 88 h 176"/>
                  <a:gd name="T24" fmla="*/ 2 w 136"/>
                  <a:gd name="T25" fmla="*/ 70 h 176"/>
                  <a:gd name="T26" fmla="*/ 6 w 136"/>
                  <a:gd name="T27" fmla="*/ 52 h 176"/>
                  <a:gd name="T28" fmla="*/ 14 w 136"/>
                  <a:gd name="T29" fmla="*/ 38 h 176"/>
                  <a:gd name="T30" fmla="*/ 24 w 136"/>
                  <a:gd name="T31" fmla="*/ 24 h 176"/>
                  <a:gd name="T32" fmla="*/ 36 w 136"/>
                  <a:gd name="T33" fmla="*/ 14 h 176"/>
                  <a:gd name="T34" fmla="*/ 50 w 136"/>
                  <a:gd name="T35" fmla="*/ 6 h 176"/>
                  <a:gd name="T36" fmla="*/ 66 w 136"/>
                  <a:gd name="T37" fmla="*/ 2 h 176"/>
                  <a:gd name="T38" fmla="*/ 84 w 136"/>
                  <a:gd name="T39" fmla="*/ 0 h 176"/>
                  <a:gd name="T40" fmla="*/ 84 w 136"/>
                  <a:gd name="T41" fmla="*/ 0 h 176"/>
                  <a:gd name="T42" fmla="*/ 98 w 136"/>
                  <a:gd name="T43" fmla="*/ 0 h 176"/>
                  <a:gd name="T44" fmla="*/ 110 w 136"/>
                  <a:gd name="T45" fmla="*/ 4 h 176"/>
                  <a:gd name="T46" fmla="*/ 122 w 136"/>
                  <a:gd name="T47" fmla="*/ 8 h 176"/>
                  <a:gd name="T48" fmla="*/ 134 w 136"/>
                  <a:gd name="T49" fmla="*/ 16 h 176"/>
                  <a:gd name="T50" fmla="*/ 130 w 136"/>
                  <a:gd name="T51" fmla="*/ 48 h 176"/>
                  <a:gd name="T52" fmla="*/ 130 w 136"/>
                  <a:gd name="T53" fmla="*/ 48 h 176"/>
                  <a:gd name="T54" fmla="*/ 120 w 136"/>
                  <a:gd name="T55" fmla="*/ 38 h 176"/>
                  <a:gd name="T56" fmla="*/ 110 w 136"/>
                  <a:gd name="T57" fmla="*/ 32 h 176"/>
                  <a:gd name="T58" fmla="*/ 98 w 136"/>
                  <a:gd name="T59" fmla="*/ 28 h 176"/>
                  <a:gd name="T60" fmla="*/ 86 w 136"/>
                  <a:gd name="T61" fmla="*/ 26 h 176"/>
                  <a:gd name="T62" fmla="*/ 86 w 136"/>
                  <a:gd name="T63" fmla="*/ 26 h 176"/>
                  <a:gd name="T64" fmla="*/ 74 w 136"/>
                  <a:gd name="T65" fmla="*/ 28 h 176"/>
                  <a:gd name="T66" fmla="*/ 64 w 136"/>
                  <a:gd name="T67" fmla="*/ 30 h 176"/>
                  <a:gd name="T68" fmla="*/ 54 w 136"/>
                  <a:gd name="T69" fmla="*/ 36 h 176"/>
                  <a:gd name="T70" fmla="*/ 46 w 136"/>
                  <a:gd name="T71" fmla="*/ 44 h 176"/>
                  <a:gd name="T72" fmla="*/ 40 w 136"/>
                  <a:gd name="T73" fmla="*/ 52 h 176"/>
                  <a:gd name="T74" fmla="*/ 34 w 136"/>
                  <a:gd name="T75" fmla="*/ 62 h 176"/>
                  <a:gd name="T76" fmla="*/ 30 w 136"/>
                  <a:gd name="T77" fmla="*/ 74 h 176"/>
                  <a:gd name="T78" fmla="*/ 30 w 136"/>
                  <a:gd name="T79" fmla="*/ 88 h 176"/>
                  <a:gd name="T80" fmla="*/ 30 w 136"/>
                  <a:gd name="T81" fmla="*/ 88 h 176"/>
                  <a:gd name="T82" fmla="*/ 30 w 136"/>
                  <a:gd name="T83" fmla="*/ 100 h 176"/>
                  <a:gd name="T84" fmla="*/ 34 w 136"/>
                  <a:gd name="T85" fmla="*/ 112 h 176"/>
                  <a:gd name="T86" fmla="*/ 38 w 136"/>
                  <a:gd name="T87" fmla="*/ 122 h 176"/>
                  <a:gd name="T88" fmla="*/ 46 w 136"/>
                  <a:gd name="T89" fmla="*/ 132 h 176"/>
                  <a:gd name="T90" fmla="*/ 54 w 136"/>
                  <a:gd name="T91" fmla="*/ 138 h 176"/>
                  <a:gd name="T92" fmla="*/ 62 w 136"/>
                  <a:gd name="T93" fmla="*/ 144 h 176"/>
                  <a:gd name="T94" fmla="*/ 72 w 136"/>
                  <a:gd name="T95" fmla="*/ 148 h 176"/>
                  <a:gd name="T96" fmla="*/ 84 w 136"/>
                  <a:gd name="T97" fmla="*/ 148 h 176"/>
                  <a:gd name="T98" fmla="*/ 84 w 136"/>
                  <a:gd name="T99" fmla="*/ 148 h 176"/>
                  <a:gd name="T100" fmla="*/ 98 w 136"/>
                  <a:gd name="T101" fmla="*/ 146 h 176"/>
                  <a:gd name="T102" fmla="*/ 110 w 136"/>
                  <a:gd name="T103" fmla="*/ 142 h 176"/>
                  <a:gd name="T104" fmla="*/ 124 w 136"/>
                  <a:gd name="T105" fmla="*/ 134 h 176"/>
                  <a:gd name="T106" fmla="*/ 136 w 136"/>
                  <a:gd name="T107" fmla="*/ 124 h 176"/>
                  <a:gd name="T108" fmla="*/ 134 w 136"/>
                  <a:gd name="T109" fmla="*/ 160 h 176"/>
                  <a:gd name="T110" fmla="*/ 134 w 136"/>
                  <a:gd name="T111" fmla="*/ 160 h 176"/>
                  <a:gd name="T112" fmla="*/ 122 w 136"/>
                  <a:gd name="T113" fmla="*/ 168 h 176"/>
                  <a:gd name="T114" fmla="*/ 110 w 136"/>
                  <a:gd name="T115" fmla="*/ 172 h 176"/>
                  <a:gd name="T116" fmla="*/ 96 w 136"/>
                  <a:gd name="T117" fmla="*/ 176 h 176"/>
                  <a:gd name="T118" fmla="*/ 84 w 136"/>
                  <a:gd name="T119"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6" h="176">
                    <a:moveTo>
                      <a:pt x="84" y="176"/>
                    </a:moveTo>
                    <a:lnTo>
                      <a:pt x="84" y="176"/>
                    </a:lnTo>
                    <a:lnTo>
                      <a:pt x="70" y="176"/>
                    </a:lnTo>
                    <a:lnTo>
                      <a:pt x="56" y="172"/>
                    </a:lnTo>
                    <a:lnTo>
                      <a:pt x="44" y="166"/>
                    </a:lnTo>
                    <a:lnTo>
                      <a:pt x="32" y="158"/>
                    </a:lnTo>
                    <a:lnTo>
                      <a:pt x="32" y="158"/>
                    </a:lnTo>
                    <a:lnTo>
                      <a:pt x="18" y="144"/>
                    </a:lnTo>
                    <a:lnTo>
                      <a:pt x="8" y="128"/>
                    </a:lnTo>
                    <a:lnTo>
                      <a:pt x="2" y="110"/>
                    </a:lnTo>
                    <a:lnTo>
                      <a:pt x="0" y="88"/>
                    </a:lnTo>
                    <a:lnTo>
                      <a:pt x="0" y="88"/>
                    </a:lnTo>
                    <a:lnTo>
                      <a:pt x="2" y="70"/>
                    </a:lnTo>
                    <a:lnTo>
                      <a:pt x="6" y="52"/>
                    </a:lnTo>
                    <a:lnTo>
                      <a:pt x="14" y="38"/>
                    </a:lnTo>
                    <a:lnTo>
                      <a:pt x="24" y="24"/>
                    </a:lnTo>
                    <a:lnTo>
                      <a:pt x="36" y="14"/>
                    </a:lnTo>
                    <a:lnTo>
                      <a:pt x="50" y="6"/>
                    </a:lnTo>
                    <a:lnTo>
                      <a:pt x="66" y="2"/>
                    </a:lnTo>
                    <a:lnTo>
                      <a:pt x="84" y="0"/>
                    </a:lnTo>
                    <a:lnTo>
                      <a:pt x="84" y="0"/>
                    </a:lnTo>
                    <a:lnTo>
                      <a:pt x="98" y="0"/>
                    </a:lnTo>
                    <a:lnTo>
                      <a:pt x="110" y="4"/>
                    </a:lnTo>
                    <a:lnTo>
                      <a:pt x="122" y="8"/>
                    </a:lnTo>
                    <a:lnTo>
                      <a:pt x="134" y="16"/>
                    </a:lnTo>
                    <a:lnTo>
                      <a:pt x="130" y="48"/>
                    </a:lnTo>
                    <a:lnTo>
                      <a:pt x="130" y="48"/>
                    </a:lnTo>
                    <a:lnTo>
                      <a:pt x="120" y="38"/>
                    </a:lnTo>
                    <a:lnTo>
                      <a:pt x="110" y="32"/>
                    </a:lnTo>
                    <a:lnTo>
                      <a:pt x="98" y="28"/>
                    </a:lnTo>
                    <a:lnTo>
                      <a:pt x="86" y="26"/>
                    </a:lnTo>
                    <a:lnTo>
                      <a:pt x="86" y="26"/>
                    </a:lnTo>
                    <a:lnTo>
                      <a:pt x="74" y="28"/>
                    </a:lnTo>
                    <a:lnTo>
                      <a:pt x="64" y="30"/>
                    </a:lnTo>
                    <a:lnTo>
                      <a:pt x="54" y="36"/>
                    </a:lnTo>
                    <a:lnTo>
                      <a:pt x="46" y="44"/>
                    </a:lnTo>
                    <a:lnTo>
                      <a:pt x="40" y="52"/>
                    </a:lnTo>
                    <a:lnTo>
                      <a:pt x="34" y="62"/>
                    </a:lnTo>
                    <a:lnTo>
                      <a:pt x="30" y="74"/>
                    </a:lnTo>
                    <a:lnTo>
                      <a:pt x="30" y="88"/>
                    </a:lnTo>
                    <a:lnTo>
                      <a:pt x="30" y="88"/>
                    </a:lnTo>
                    <a:lnTo>
                      <a:pt x="30" y="100"/>
                    </a:lnTo>
                    <a:lnTo>
                      <a:pt x="34" y="112"/>
                    </a:lnTo>
                    <a:lnTo>
                      <a:pt x="38" y="122"/>
                    </a:lnTo>
                    <a:lnTo>
                      <a:pt x="46" y="132"/>
                    </a:lnTo>
                    <a:lnTo>
                      <a:pt x="54" y="138"/>
                    </a:lnTo>
                    <a:lnTo>
                      <a:pt x="62" y="144"/>
                    </a:lnTo>
                    <a:lnTo>
                      <a:pt x="72" y="148"/>
                    </a:lnTo>
                    <a:lnTo>
                      <a:pt x="84" y="148"/>
                    </a:lnTo>
                    <a:lnTo>
                      <a:pt x="84" y="148"/>
                    </a:lnTo>
                    <a:lnTo>
                      <a:pt x="98" y="146"/>
                    </a:lnTo>
                    <a:lnTo>
                      <a:pt x="110" y="142"/>
                    </a:lnTo>
                    <a:lnTo>
                      <a:pt x="124" y="134"/>
                    </a:lnTo>
                    <a:lnTo>
                      <a:pt x="136" y="124"/>
                    </a:lnTo>
                    <a:lnTo>
                      <a:pt x="134" y="160"/>
                    </a:lnTo>
                    <a:lnTo>
                      <a:pt x="134" y="160"/>
                    </a:lnTo>
                    <a:lnTo>
                      <a:pt x="122" y="168"/>
                    </a:lnTo>
                    <a:lnTo>
                      <a:pt x="110" y="172"/>
                    </a:lnTo>
                    <a:lnTo>
                      <a:pt x="96" y="176"/>
                    </a:lnTo>
                    <a:lnTo>
                      <a:pt x="84" y="17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35"/>
              <p:cNvSpPr>
                <a:spLocks/>
              </p:cNvSpPr>
              <p:nvPr/>
            </p:nvSpPr>
            <p:spPr bwMode="auto">
              <a:xfrm>
                <a:off x="6080125" y="4344988"/>
                <a:ext cx="212725" cy="279400"/>
              </a:xfrm>
              <a:custGeom>
                <a:avLst/>
                <a:gdLst>
                  <a:gd name="T0" fmla="*/ 84 w 134"/>
                  <a:gd name="T1" fmla="*/ 176 h 176"/>
                  <a:gd name="T2" fmla="*/ 84 w 134"/>
                  <a:gd name="T3" fmla="*/ 176 h 176"/>
                  <a:gd name="T4" fmla="*/ 68 w 134"/>
                  <a:gd name="T5" fmla="*/ 176 h 176"/>
                  <a:gd name="T6" fmla="*/ 56 w 134"/>
                  <a:gd name="T7" fmla="*/ 172 h 176"/>
                  <a:gd name="T8" fmla="*/ 42 w 134"/>
                  <a:gd name="T9" fmla="*/ 166 h 176"/>
                  <a:gd name="T10" fmla="*/ 32 w 134"/>
                  <a:gd name="T11" fmla="*/ 158 h 176"/>
                  <a:gd name="T12" fmla="*/ 32 w 134"/>
                  <a:gd name="T13" fmla="*/ 158 h 176"/>
                  <a:gd name="T14" fmla="*/ 18 w 134"/>
                  <a:gd name="T15" fmla="*/ 144 h 176"/>
                  <a:gd name="T16" fmla="*/ 8 w 134"/>
                  <a:gd name="T17" fmla="*/ 128 h 176"/>
                  <a:gd name="T18" fmla="*/ 2 w 134"/>
                  <a:gd name="T19" fmla="*/ 110 h 176"/>
                  <a:gd name="T20" fmla="*/ 0 w 134"/>
                  <a:gd name="T21" fmla="*/ 88 h 176"/>
                  <a:gd name="T22" fmla="*/ 0 w 134"/>
                  <a:gd name="T23" fmla="*/ 88 h 176"/>
                  <a:gd name="T24" fmla="*/ 0 w 134"/>
                  <a:gd name="T25" fmla="*/ 70 h 176"/>
                  <a:gd name="T26" fmla="*/ 6 w 134"/>
                  <a:gd name="T27" fmla="*/ 52 h 176"/>
                  <a:gd name="T28" fmla="*/ 14 w 134"/>
                  <a:gd name="T29" fmla="*/ 38 h 176"/>
                  <a:gd name="T30" fmla="*/ 24 w 134"/>
                  <a:gd name="T31" fmla="*/ 24 h 176"/>
                  <a:gd name="T32" fmla="*/ 36 w 134"/>
                  <a:gd name="T33" fmla="*/ 14 h 176"/>
                  <a:gd name="T34" fmla="*/ 50 w 134"/>
                  <a:gd name="T35" fmla="*/ 6 h 176"/>
                  <a:gd name="T36" fmla="*/ 66 w 134"/>
                  <a:gd name="T37" fmla="*/ 2 h 176"/>
                  <a:gd name="T38" fmla="*/ 84 w 134"/>
                  <a:gd name="T39" fmla="*/ 0 h 176"/>
                  <a:gd name="T40" fmla="*/ 84 w 134"/>
                  <a:gd name="T41" fmla="*/ 0 h 176"/>
                  <a:gd name="T42" fmla="*/ 96 w 134"/>
                  <a:gd name="T43" fmla="*/ 0 h 176"/>
                  <a:gd name="T44" fmla="*/ 110 w 134"/>
                  <a:gd name="T45" fmla="*/ 4 h 176"/>
                  <a:gd name="T46" fmla="*/ 120 w 134"/>
                  <a:gd name="T47" fmla="*/ 8 h 176"/>
                  <a:gd name="T48" fmla="*/ 132 w 134"/>
                  <a:gd name="T49" fmla="*/ 16 h 176"/>
                  <a:gd name="T50" fmla="*/ 130 w 134"/>
                  <a:gd name="T51" fmla="*/ 48 h 176"/>
                  <a:gd name="T52" fmla="*/ 130 w 134"/>
                  <a:gd name="T53" fmla="*/ 48 h 176"/>
                  <a:gd name="T54" fmla="*/ 120 w 134"/>
                  <a:gd name="T55" fmla="*/ 38 h 176"/>
                  <a:gd name="T56" fmla="*/ 108 w 134"/>
                  <a:gd name="T57" fmla="*/ 32 h 176"/>
                  <a:gd name="T58" fmla="*/ 98 w 134"/>
                  <a:gd name="T59" fmla="*/ 28 h 176"/>
                  <a:gd name="T60" fmla="*/ 86 w 134"/>
                  <a:gd name="T61" fmla="*/ 26 h 176"/>
                  <a:gd name="T62" fmla="*/ 86 w 134"/>
                  <a:gd name="T63" fmla="*/ 26 h 176"/>
                  <a:gd name="T64" fmla="*/ 74 w 134"/>
                  <a:gd name="T65" fmla="*/ 28 h 176"/>
                  <a:gd name="T66" fmla="*/ 64 w 134"/>
                  <a:gd name="T67" fmla="*/ 30 h 176"/>
                  <a:gd name="T68" fmla="*/ 54 w 134"/>
                  <a:gd name="T69" fmla="*/ 36 h 176"/>
                  <a:gd name="T70" fmla="*/ 46 w 134"/>
                  <a:gd name="T71" fmla="*/ 44 h 176"/>
                  <a:gd name="T72" fmla="*/ 38 w 134"/>
                  <a:gd name="T73" fmla="*/ 52 h 176"/>
                  <a:gd name="T74" fmla="*/ 34 w 134"/>
                  <a:gd name="T75" fmla="*/ 62 h 176"/>
                  <a:gd name="T76" fmla="*/ 30 w 134"/>
                  <a:gd name="T77" fmla="*/ 74 h 176"/>
                  <a:gd name="T78" fmla="*/ 30 w 134"/>
                  <a:gd name="T79" fmla="*/ 88 h 176"/>
                  <a:gd name="T80" fmla="*/ 30 w 134"/>
                  <a:gd name="T81" fmla="*/ 88 h 176"/>
                  <a:gd name="T82" fmla="*/ 30 w 134"/>
                  <a:gd name="T83" fmla="*/ 100 h 176"/>
                  <a:gd name="T84" fmla="*/ 34 w 134"/>
                  <a:gd name="T85" fmla="*/ 112 h 176"/>
                  <a:gd name="T86" fmla="*/ 38 w 134"/>
                  <a:gd name="T87" fmla="*/ 122 h 176"/>
                  <a:gd name="T88" fmla="*/ 44 w 134"/>
                  <a:gd name="T89" fmla="*/ 132 h 176"/>
                  <a:gd name="T90" fmla="*/ 52 w 134"/>
                  <a:gd name="T91" fmla="*/ 138 h 176"/>
                  <a:gd name="T92" fmla="*/ 62 w 134"/>
                  <a:gd name="T93" fmla="*/ 144 h 176"/>
                  <a:gd name="T94" fmla="*/ 72 w 134"/>
                  <a:gd name="T95" fmla="*/ 148 h 176"/>
                  <a:gd name="T96" fmla="*/ 84 w 134"/>
                  <a:gd name="T97" fmla="*/ 148 h 176"/>
                  <a:gd name="T98" fmla="*/ 84 w 134"/>
                  <a:gd name="T99" fmla="*/ 148 h 176"/>
                  <a:gd name="T100" fmla="*/ 98 w 134"/>
                  <a:gd name="T101" fmla="*/ 146 h 176"/>
                  <a:gd name="T102" fmla="*/ 110 w 134"/>
                  <a:gd name="T103" fmla="*/ 142 h 176"/>
                  <a:gd name="T104" fmla="*/ 122 w 134"/>
                  <a:gd name="T105" fmla="*/ 134 h 176"/>
                  <a:gd name="T106" fmla="*/ 134 w 134"/>
                  <a:gd name="T107" fmla="*/ 124 h 176"/>
                  <a:gd name="T108" fmla="*/ 134 w 134"/>
                  <a:gd name="T109" fmla="*/ 160 h 176"/>
                  <a:gd name="T110" fmla="*/ 134 w 134"/>
                  <a:gd name="T111" fmla="*/ 160 h 176"/>
                  <a:gd name="T112" fmla="*/ 122 w 134"/>
                  <a:gd name="T113" fmla="*/ 168 h 176"/>
                  <a:gd name="T114" fmla="*/ 110 w 134"/>
                  <a:gd name="T115" fmla="*/ 172 h 176"/>
                  <a:gd name="T116" fmla="*/ 96 w 134"/>
                  <a:gd name="T117" fmla="*/ 176 h 176"/>
                  <a:gd name="T118" fmla="*/ 84 w 134"/>
                  <a:gd name="T119"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4" h="176">
                    <a:moveTo>
                      <a:pt x="84" y="176"/>
                    </a:moveTo>
                    <a:lnTo>
                      <a:pt x="84" y="176"/>
                    </a:lnTo>
                    <a:lnTo>
                      <a:pt x="68" y="176"/>
                    </a:lnTo>
                    <a:lnTo>
                      <a:pt x="56" y="172"/>
                    </a:lnTo>
                    <a:lnTo>
                      <a:pt x="42" y="166"/>
                    </a:lnTo>
                    <a:lnTo>
                      <a:pt x="32" y="158"/>
                    </a:lnTo>
                    <a:lnTo>
                      <a:pt x="32" y="158"/>
                    </a:lnTo>
                    <a:lnTo>
                      <a:pt x="18" y="144"/>
                    </a:lnTo>
                    <a:lnTo>
                      <a:pt x="8" y="128"/>
                    </a:lnTo>
                    <a:lnTo>
                      <a:pt x="2" y="110"/>
                    </a:lnTo>
                    <a:lnTo>
                      <a:pt x="0" y="88"/>
                    </a:lnTo>
                    <a:lnTo>
                      <a:pt x="0" y="88"/>
                    </a:lnTo>
                    <a:lnTo>
                      <a:pt x="0" y="70"/>
                    </a:lnTo>
                    <a:lnTo>
                      <a:pt x="6" y="52"/>
                    </a:lnTo>
                    <a:lnTo>
                      <a:pt x="14" y="38"/>
                    </a:lnTo>
                    <a:lnTo>
                      <a:pt x="24" y="24"/>
                    </a:lnTo>
                    <a:lnTo>
                      <a:pt x="36" y="14"/>
                    </a:lnTo>
                    <a:lnTo>
                      <a:pt x="50" y="6"/>
                    </a:lnTo>
                    <a:lnTo>
                      <a:pt x="66" y="2"/>
                    </a:lnTo>
                    <a:lnTo>
                      <a:pt x="84" y="0"/>
                    </a:lnTo>
                    <a:lnTo>
                      <a:pt x="84" y="0"/>
                    </a:lnTo>
                    <a:lnTo>
                      <a:pt x="96" y="0"/>
                    </a:lnTo>
                    <a:lnTo>
                      <a:pt x="110" y="4"/>
                    </a:lnTo>
                    <a:lnTo>
                      <a:pt x="120" y="8"/>
                    </a:lnTo>
                    <a:lnTo>
                      <a:pt x="132" y="16"/>
                    </a:lnTo>
                    <a:lnTo>
                      <a:pt x="130" y="48"/>
                    </a:lnTo>
                    <a:lnTo>
                      <a:pt x="130" y="48"/>
                    </a:lnTo>
                    <a:lnTo>
                      <a:pt x="120" y="38"/>
                    </a:lnTo>
                    <a:lnTo>
                      <a:pt x="108" y="32"/>
                    </a:lnTo>
                    <a:lnTo>
                      <a:pt x="98" y="28"/>
                    </a:lnTo>
                    <a:lnTo>
                      <a:pt x="86" y="26"/>
                    </a:lnTo>
                    <a:lnTo>
                      <a:pt x="86" y="26"/>
                    </a:lnTo>
                    <a:lnTo>
                      <a:pt x="74" y="28"/>
                    </a:lnTo>
                    <a:lnTo>
                      <a:pt x="64" y="30"/>
                    </a:lnTo>
                    <a:lnTo>
                      <a:pt x="54" y="36"/>
                    </a:lnTo>
                    <a:lnTo>
                      <a:pt x="46" y="44"/>
                    </a:lnTo>
                    <a:lnTo>
                      <a:pt x="38" y="52"/>
                    </a:lnTo>
                    <a:lnTo>
                      <a:pt x="34" y="62"/>
                    </a:lnTo>
                    <a:lnTo>
                      <a:pt x="30" y="74"/>
                    </a:lnTo>
                    <a:lnTo>
                      <a:pt x="30" y="88"/>
                    </a:lnTo>
                    <a:lnTo>
                      <a:pt x="30" y="88"/>
                    </a:lnTo>
                    <a:lnTo>
                      <a:pt x="30" y="100"/>
                    </a:lnTo>
                    <a:lnTo>
                      <a:pt x="34" y="112"/>
                    </a:lnTo>
                    <a:lnTo>
                      <a:pt x="38" y="122"/>
                    </a:lnTo>
                    <a:lnTo>
                      <a:pt x="44" y="132"/>
                    </a:lnTo>
                    <a:lnTo>
                      <a:pt x="52" y="138"/>
                    </a:lnTo>
                    <a:lnTo>
                      <a:pt x="62" y="144"/>
                    </a:lnTo>
                    <a:lnTo>
                      <a:pt x="72" y="148"/>
                    </a:lnTo>
                    <a:lnTo>
                      <a:pt x="84" y="148"/>
                    </a:lnTo>
                    <a:lnTo>
                      <a:pt x="84" y="148"/>
                    </a:lnTo>
                    <a:lnTo>
                      <a:pt x="98" y="146"/>
                    </a:lnTo>
                    <a:lnTo>
                      <a:pt x="110" y="142"/>
                    </a:lnTo>
                    <a:lnTo>
                      <a:pt x="122" y="134"/>
                    </a:lnTo>
                    <a:lnTo>
                      <a:pt x="134" y="124"/>
                    </a:lnTo>
                    <a:lnTo>
                      <a:pt x="134" y="160"/>
                    </a:lnTo>
                    <a:lnTo>
                      <a:pt x="134" y="160"/>
                    </a:lnTo>
                    <a:lnTo>
                      <a:pt x="122" y="168"/>
                    </a:lnTo>
                    <a:lnTo>
                      <a:pt x="110" y="172"/>
                    </a:lnTo>
                    <a:lnTo>
                      <a:pt x="96" y="176"/>
                    </a:lnTo>
                    <a:lnTo>
                      <a:pt x="84" y="176"/>
                    </a:lnTo>
                    <a:close/>
                  </a:path>
                </a:pathLst>
              </a:custGeom>
              <a:solidFill>
                <a:srgbClr val="E8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36"/>
              <p:cNvSpPr>
                <a:spLocks/>
              </p:cNvSpPr>
              <p:nvPr/>
            </p:nvSpPr>
            <p:spPr bwMode="auto">
              <a:xfrm>
                <a:off x="6080125" y="4344988"/>
                <a:ext cx="212725" cy="279400"/>
              </a:xfrm>
              <a:custGeom>
                <a:avLst/>
                <a:gdLst>
                  <a:gd name="T0" fmla="*/ 84 w 134"/>
                  <a:gd name="T1" fmla="*/ 176 h 176"/>
                  <a:gd name="T2" fmla="*/ 84 w 134"/>
                  <a:gd name="T3" fmla="*/ 176 h 176"/>
                  <a:gd name="T4" fmla="*/ 68 w 134"/>
                  <a:gd name="T5" fmla="*/ 176 h 176"/>
                  <a:gd name="T6" fmla="*/ 56 w 134"/>
                  <a:gd name="T7" fmla="*/ 172 h 176"/>
                  <a:gd name="T8" fmla="*/ 42 w 134"/>
                  <a:gd name="T9" fmla="*/ 166 h 176"/>
                  <a:gd name="T10" fmla="*/ 32 w 134"/>
                  <a:gd name="T11" fmla="*/ 158 h 176"/>
                  <a:gd name="T12" fmla="*/ 32 w 134"/>
                  <a:gd name="T13" fmla="*/ 158 h 176"/>
                  <a:gd name="T14" fmla="*/ 18 w 134"/>
                  <a:gd name="T15" fmla="*/ 144 h 176"/>
                  <a:gd name="T16" fmla="*/ 8 w 134"/>
                  <a:gd name="T17" fmla="*/ 128 h 176"/>
                  <a:gd name="T18" fmla="*/ 2 w 134"/>
                  <a:gd name="T19" fmla="*/ 110 h 176"/>
                  <a:gd name="T20" fmla="*/ 0 w 134"/>
                  <a:gd name="T21" fmla="*/ 88 h 176"/>
                  <a:gd name="T22" fmla="*/ 0 w 134"/>
                  <a:gd name="T23" fmla="*/ 88 h 176"/>
                  <a:gd name="T24" fmla="*/ 0 w 134"/>
                  <a:gd name="T25" fmla="*/ 70 h 176"/>
                  <a:gd name="T26" fmla="*/ 6 w 134"/>
                  <a:gd name="T27" fmla="*/ 52 h 176"/>
                  <a:gd name="T28" fmla="*/ 14 w 134"/>
                  <a:gd name="T29" fmla="*/ 38 h 176"/>
                  <a:gd name="T30" fmla="*/ 24 w 134"/>
                  <a:gd name="T31" fmla="*/ 24 h 176"/>
                  <a:gd name="T32" fmla="*/ 36 w 134"/>
                  <a:gd name="T33" fmla="*/ 14 h 176"/>
                  <a:gd name="T34" fmla="*/ 50 w 134"/>
                  <a:gd name="T35" fmla="*/ 6 h 176"/>
                  <a:gd name="T36" fmla="*/ 66 w 134"/>
                  <a:gd name="T37" fmla="*/ 2 h 176"/>
                  <a:gd name="T38" fmla="*/ 84 w 134"/>
                  <a:gd name="T39" fmla="*/ 0 h 176"/>
                  <a:gd name="T40" fmla="*/ 84 w 134"/>
                  <a:gd name="T41" fmla="*/ 0 h 176"/>
                  <a:gd name="T42" fmla="*/ 96 w 134"/>
                  <a:gd name="T43" fmla="*/ 0 h 176"/>
                  <a:gd name="T44" fmla="*/ 110 w 134"/>
                  <a:gd name="T45" fmla="*/ 4 h 176"/>
                  <a:gd name="T46" fmla="*/ 120 w 134"/>
                  <a:gd name="T47" fmla="*/ 8 h 176"/>
                  <a:gd name="T48" fmla="*/ 132 w 134"/>
                  <a:gd name="T49" fmla="*/ 16 h 176"/>
                  <a:gd name="T50" fmla="*/ 130 w 134"/>
                  <a:gd name="T51" fmla="*/ 48 h 176"/>
                  <a:gd name="T52" fmla="*/ 130 w 134"/>
                  <a:gd name="T53" fmla="*/ 48 h 176"/>
                  <a:gd name="T54" fmla="*/ 120 w 134"/>
                  <a:gd name="T55" fmla="*/ 38 h 176"/>
                  <a:gd name="T56" fmla="*/ 108 w 134"/>
                  <a:gd name="T57" fmla="*/ 32 h 176"/>
                  <a:gd name="T58" fmla="*/ 98 w 134"/>
                  <a:gd name="T59" fmla="*/ 28 h 176"/>
                  <a:gd name="T60" fmla="*/ 86 w 134"/>
                  <a:gd name="T61" fmla="*/ 26 h 176"/>
                  <a:gd name="T62" fmla="*/ 86 w 134"/>
                  <a:gd name="T63" fmla="*/ 26 h 176"/>
                  <a:gd name="T64" fmla="*/ 74 w 134"/>
                  <a:gd name="T65" fmla="*/ 28 h 176"/>
                  <a:gd name="T66" fmla="*/ 64 w 134"/>
                  <a:gd name="T67" fmla="*/ 30 h 176"/>
                  <a:gd name="T68" fmla="*/ 54 w 134"/>
                  <a:gd name="T69" fmla="*/ 36 h 176"/>
                  <a:gd name="T70" fmla="*/ 46 w 134"/>
                  <a:gd name="T71" fmla="*/ 44 h 176"/>
                  <a:gd name="T72" fmla="*/ 38 w 134"/>
                  <a:gd name="T73" fmla="*/ 52 h 176"/>
                  <a:gd name="T74" fmla="*/ 34 w 134"/>
                  <a:gd name="T75" fmla="*/ 62 h 176"/>
                  <a:gd name="T76" fmla="*/ 30 w 134"/>
                  <a:gd name="T77" fmla="*/ 74 h 176"/>
                  <a:gd name="T78" fmla="*/ 30 w 134"/>
                  <a:gd name="T79" fmla="*/ 88 h 176"/>
                  <a:gd name="T80" fmla="*/ 30 w 134"/>
                  <a:gd name="T81" fmla="*/ 88 h 176"/>
                  <a:gd name="T82" fmla="*/ 30 w 134"/>
                  <a:gd name="T83" fmla="*/ 100 h 176"/>
                  <a:gd name="T84" fmla="*/ 34 w 134"/>
                  <a:gd name="T85" fmla="*/ 112 h 176"/>
                  <a:gd name="T86" fmla="*/ 38 w 134"/>
                  <a:gd name="T87" fmla="*/ 122 h 176"/>
                  <a:gd name="T88" fmla="*/ 44 w 134"/>
                  <a:gd name="T89" fmla="*/ 132 h 176"/>
                  <a:gd name="T90" fmla="*/ 52 w 134"/>
                  <a:gd name="T91" fmla="*/ 138 h 176"/>
                  <a:gd name="T92" fmla="*/ 62 w 134"/>
                  <a:gd name="T93" fmla="*/ 144 h 176"/>
                  <a:gd name="T94" fmla="*/ 72 w 134"/>
                  <a:gd name="T95" fmla="*/ 148 h 176"/>
                  <a:gd name="T96" fmla="*/ 84 w 134"/>
                  <a:gd name="T97" fmla="*/ 148 h 176"/>
                  <a:gd name="T98" fmla="*/ 84 w 134"/>
                  <a:gd name="T99" fmla="*/ 148 h 176"/>
                  <a:gd name="T100" fmla="*/ 98 w 134"/>
                  <a:gd name="T101" fmla="*/ 146 h 176"/>
                  <a:gd name="T102" fmla="*/ 110 w 134"/>
                  <a:gd name="T103" fmla="*/ 142 h 176"/>
                  <a:gd name="T104" fmla="*/ 122 w 134"/>
                  <a:gd name="T105" fmla="*/ 134 h 176"/>
                  <a:gd name="T106" fmla="*/ 134 w 134"/>
                  <a:gd name="T107" fmla="*/ 124 h 176"/>
                  <a:gd name="T108" fmla="*/ 134 w 134"/>
                  <a:gd name="T109" fmla="*/ 160 h 176"/>
                  <a:gd name="T110" fmla="*/ 134 w 134"/>
                  <a:gd name="T111" fmla="*/ 160 h 176"/>
                  <a:gd name="T112" fmla="*/ 122 w 134"/>
                  <a:gd name="T113" fmla="*/ 168 h 176"/>
                  <a:gd name="T114" fmla="*/ 110 w 134"/>
                  <a:gd name="T115" fmla="*/ 172 h 176"/>
                  <a:gd name="T116" fmla="*/ 96 w 134"/>
                  <a:gd name="T117" fmla="*/ 176 h 176"/>
                  <a:gd name="T118" fmla="*/ 84 w 134"/>
                  <a:gd name="T119"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4" h="176">
                    <a:moveTo>
                      <a:pt x="84" y="176"/>
                    </a:moveTo>
                    <a:lnTo>
                      <a:pt x="84" y="176"/>
                    </a:lnTo>
                    <a:lnTo>
                      <a:pt x="68" y="176"/>
                    </a:lnTo>
                    <a:lnTo>
                      <a:pt x="56" y="172"/>
                    </a:lnTo>
                    <a:lnTo>
                      <a:pt x="42" y="166"/>
                    </a:lnTo>
                    <a:lnTo>
                      <a:pt x="32" y="158"/>
                    </a:lnTo>
                    <a:lnTo>
                      <a:pt x="32" y="158"/>
                    </a:lnTo>
                    <a:lnTo>
                      <a:pt x="18" y="144"/>
                    </a:lnTo>
                    <a:lnTo>
                      <a:pt x="8" y="128"/>
                    </a:lnTo>
                    <a:lnTo>
                      <a:pt x="2" y="110"/>
                    </a:lnTo>
                    <a:lnTo>
                      <a:pt x="0" y="88"/>
                    </a:lnTo>
                    <a:lnTo>
                      <a:pt x="0" y="88"/>
                    </a:lnTo>
                    <a:lnTo>
                      <a:pt x="0" y="70"/>
                    </a:lnTo>
                    <a:lnTo>
                      <a:pt x="6" y="52"/>
                    </a:lnTo>
                    <a:lnTo>
                      <a:pt x="14" y="38"/>
                    </a:lnTo>
                    <a:lnTo>
                      <a:pt x="24" y="24"/>
                    </a:lnTo>
                    <a:lnTo>
                      <a:pt x="36" y="14"/>
                    </a:lnTo>
                    <a:lnTo>
                      <a:pt x="50" y="6"/>
                    </a:lnTo>
                    <a:lnTo>
                      <a:pt x="66" y="2"/>
                    </a:lnTo>
                    <a:lnTo>
                      <a:pt x="84" y="0"/>
                    </a:lnTo>
                    <a:lnTo>
                      <a:pt x="84" y="0"/>
                    </a:lnTo>
                    <a:lnTo>
                      <a:pt x="96" y="0"/>
                    </a:lnTo>
                    <a:lnTo>
                      <a:pt x="110" y="4"/>
                    </a:lnTo>
                    <a:lnTo>
                      <a:pt x="120" y="8"/>
                    </a:lnTo>
                    <a:lnTo>
                      <a:pt x="132" y="16"/>
                    </a:lnTo>
                    <a:lnTo>
                      <a:pt x="130" y="48"/>
                    </a:lnTo>
                    <a:lnTo>
                      <a:pt x="130" y="48"/>
                    </a:lnTo>
                    <a:lnTo>
                      <a:pt x="120" y="38"/>
                    </a:lnTo>
                    <a:lnTo>
                      <a:pt x="108" y="32"/>
                    </a:lnTo>
                    <a:lnTo>
                      <a:pt x="98" y="28"/>
                    </a:lnTo>
                    <a:lnTo>
                      <a:pt x="86" y="26"/>
                    </a:lnTo>
                    <a:lnTo>
                      <a:pt x="86" y="26"/>
                    </a:lnTo>
                    <a:lnTo>
                      <a:pt x="74" y="28"/>
                    </a:lnTo>
                    <a:lnTo>
                      <a:pt x="64" y="30"/>
                    </a:lnTo>
                    <a:lnTo>
                      <a:pt x="54" y="36"/>
                    </a:lnTo>
                    <a:lnTo>
                      <a:pt x="46" y="44"/>
                    </a:lnTo>
                    <a:lnTo>
                      <a:pt x="38" y="52"/>
                    </a:lnTo>
                    <a:lnTo>
                      <a:pt x="34" y="62"/>
                    </a:lnTo>
                    <a:lnTo>
                      <a:pt x="30" y="74"/>
                    </a:lnTo>
                    <a:lnTo>
                      <a:pt x="30" y="88"/>
                    </a:lnTo>
                    <a:lnTo>
                      <a:pt x="30" y="88"/>
                    </a:lnTo>
                    <a:lnTo>
                      <a:pt x="30" y="100"/>
                    </a:lnTo>
                    <a:lnTo>
                      <a:pt x="34" y="112"/>
                    </a:lnTo>
                    <a:lnTo>
                      <a:pt x="38" y="122"/>
                    </a:lnTo>
                    <a:lnTo>
                      <a:pt x="44" y="132"/>
                    </a:lnTo>
                    <a:lnTo>
                      <a:pt x="52" y="138"/>
                    </a:lnTo>
                    <a:lnTo>
                      <a:pt x="62" y="144"/>
                    </a:lnTo>
                    <a:lnTo>
                      <a:pt x="72" y="148"/>
                    </a:lnTo>
                    <a:lnTo>
                      <a:pt x="84" y="148"/>
                    </a:lnTo>
                    <a:lnTo>
                      <a:pt x="84" y="148"/>
                    </a:lnTo>
                    <a:lnTo>
                      <a:pt x="98" y="146"/>
                    </a:lnTo>
                    <a:lnTo>
                      <a:pt x="110" y="142"/>
                    </a:lnTo>
                    <a:lnTo>
                      <a:pt x="122" y="134"/>
                    </a:lnTo>
                    <a:lnTo>
                      <a:pt x="134" y="124"/>
                    </a:lnTo>
                    <a:lnTo>
                      <a:pt x="134" y="160"/>
                    </a:lnTo>
                    <a:lnTo>
                      <a:pt x="134" y="160"/>
                    </a:lnTo>
                    <a:lnTo>
                      <a:pt x="122" y="168"/>
                    </a:lnTo>
                    <a:lnTo>
                      <a:pt x="110" y="172"/>
                    </a:lnTo>
                    <a:lnTo>
                      <a:pt x="96" y="176"/>
                    </a:lnTo>
                    <a:lnTo>
                      <a:pt x="84" y="17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37"/>
              <p:cNvSpPr>
                <a:spLocks/>
              </p:cNvSpPr>
              <p:nvPr/>
            </p:nvSpPr>
            <p:spPr bwMode="auto">
              <a:xfrm>
                <a:off x="6413500" y="4351338"/>
                <a:ext cx="155575" cy="266700"/>
              </a:xfrm>
              <a:custGeom>
                <a:avLst/>
                <a:gdLst>
                  <a:gd name="T0" fmla="*/ 0 w 98"/>
                  <a:gd name="T1" fmla="*/ 0 h 168"/>
                  <a:gd name="T2" fmla="*/ 96 w 98"/>
                  <a:gd name="T3" fmla="*/ 0 h 168"/>
                  <a:gd name="T4" fmla="*/ 96 w 98"/>
                  <a:gd name="T5" fmla="*/ 26 h 168"/>
                  <a:gd name="T6" fmla="*/ 28 w 98"/>
                  <a:gd name="T7" fmla="*/ 26 h 168"/>
                  <a:gd name="T8" fmla="*/ 28 w 98"/>
                  <a:gd name="T9" fmla="*/ 68 h 168"/>
                  <a:gd name="T10" fmla="*/ 88 w 98"/>
                  <a:gd name="T11" fmla="*/ 68 h 168"/>
                  <a:gd name="T12" fmla="*/ 88 w 98"/>
                  <a:gd name="T13" fmla="*/ 92 h 168"/>
                  <a:gd name="T14" fmla="*/ 28 w 98"/>
                  <a:gd name="T15" fmla="*/ 92 h 168"/>
                  <a:gd name="T16" fmla="*/ 28 w 98"/>
                  <a:gd name="T17" fmla="*/ 142 h 168"/>
                  <a:gd name="T18" fmla="*/ 98 w 98"/>
                  <a:gd name="T19" fmla="*/ 142 h 168"/>
                  <a:gd name="T20" fmla="*/ 98 w 98"/>
                  <a:gd name="T21" fmla="*/ 168 h 168"/>
                  <a:gd name="T22" fmla="*/ 0 w 98"/>
                  <a:gd name="T23" fmla="*/ 168 h 168"/>
                  <a:gd name="T24" fmla="*/ 0 w 98"/>
                  <a:gd name="T2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168">
                    <a:moveTo>
                      <a:pt x="0" y="0"/>
                    </a:moveTo>
                    <a:lnTo>
                      <a:pt x="96" y="0"/>
                    </a:lnTo>
                    <a:lnTo>
                      <a:pt x="96" y="26"/>
                    </a:lnTo>
                    <a:lnTo>
                      <a:pt x="28" y="26"/>
                    </a:lnTo>
                    <a:lnTo>
                      <a:pt x="28" y="68"/>
                    </a:lnTo>
                    <a:lnTo>
                      <a:pt x="88" y="68"/>
                    </a:lnTo>
                    <a:lnTo>
                      <a:pt x="88" y="92"/>
                    </a:lnTo>
                    <a:lnTo>
                      <a:pt x="28" y="92"/>
                    </a:lnTo>
                    <a:lnTo>
                      <a:pt x="28" y="142"/>
                    </a:lnTo>
                    <a:lnTo>
                      <a:pt x="98" y="142"/>
                    </a:lnTo>
                    <a:lnTo>
                      <a:pt x="98" y="168"/>
                    </a:lnTo>
                    <a:lnTo>
                      <a:pt x="0" y="168"/>
                    </a:lnTo>
                    <a:lnTo>
                      <a:pt x="0" y="0"/>
                    </a:lnTo>
                    <a:close/>
                  </a:path>
                </a:pathLst>
              </a:custGeom>
              <a:solidFill>
                <a:srgbClr val="E8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38"/>
              <p:cNvSpPr>
                <a:spLocks/>
              </p:cNvSpPr>
              <p:nvPr/>
            </p:nvSpPr>
            <p:spPr bwMode="auto">
              <a:xfrm>
                <a:off x="6683375" y="4344988"/>
                <a:ext cx="165100" cy="279400"/>
              </a:xfrm>
              <a:custGeom>
                <a:avLst/>
                <a:gdLst>
                  <a:gd name="T0" fmla="*/ 46 w 104"/>
                  <a:gd name="T1" fmla="*/ 152 h 176"/>
                  <a:gd name="T2" fmla="*/ 66 w 104"/>
                  <a:gd name="T3" fmla="*/ 144 h 176"/>
                  <a:gd name="T4" fmla="*/ 74 w 104"/>
                  <a:gd name="T5" fmla="*/ 128 h 176"/>
                  <a:gd name="T6" fmla="*/ 74 w 104"/>
                  <a:gd name="T7" fmla="*/ 120 h 176"/>
                  <a:gd name="T8" fmla="*/ 60 w 104"/>
                  <a:gd name="T9" fmla="*/ 104 h 176"/>
                  <a:gd name="T10" fmla="*/ 38 w 104"/>
                  <a:gd name="T11" fmla="*/ 90 h 176"/>
                  <a:gd name="T12" fmla="*/ 22 w 104"/>
                  <a:gd name="T13" fmla="*/ 80 h 176"/>
                  <a:gd name="T14" fmla="*/ 4 w 104"/>
                  <a:gd name="T15" fmla="*/ 58 h 176"/>
                  <a:gd name="T16" fmla="*/ 2 w 104"/>
                  <a:gd name="T17" fmla="*/ 44 h 176"/>
                  <a:gd name="T18" fmla="*/ 4 w 104"/>
                  <a:gd name="T19" fmla="*/ 34 h 176"/>
                  <a:gd name="T20" fmla="*/ 10 w 104"/>
                  <a:gd name="T21" fmla="*/ 18 h 176"/>
                  <a:gd name="T22" fmla="*/ 24 w 104"/>
                  <a:gd name="T23" fmla="*/ 6 h 176"/>
                  <a:gd name="T24" fmla="*/ 42 w 104"/>
                  <a:gd name="T25" fmla="*/ 0 h 176"/>
                  <a:gd name="T26" fmla="*/ 54 w 104"/>
                  <a:gd name="T27" fmla="*/ 0 h 176"/>
                  <a:gd name="T28" fmla="*/ 74 w 104"/>
                  <a:gd name="T29" fmla="*/ 2 h 176"/>
                  <a:gd name="T30" fmla="*/ 94 w 104"/>
                  <a:gd name="T31" fmla="*/ 10 h 176"/>
                  <a:gd name="T32" fmla="*/ 94 w 104"/>
                  <a:gd name="T33" fmla="*/ 36 h 176"/>
                  <a:gd name="T34" fmla="*/ 64 w 104"/>
                  <a:gd name="T35" fmla="*/ 24 h 176"/>
                  <a:gd name="T36" fmla="*/ 56 w 104"/>
                  <a:gd name="T37" fmla="*/ 22 h 176"/>
                  <a:gd name="T38" fmla="*/ 38 w 104"/>
                  <a:gd name="T39" fmla="*/ 28 h 176"/>
                  <a:gd name="T40" fmla="*/ 30 w 104"/>
                  <a:gd name="T41" fmla="*/ 42 h 176"/>
                  <a:gd name="T42" fmla="*/ 32 w 104"/>
                  <a:gd name="T43" fmla="*/ 48 h 176"/>
                  <a:gd name="T44" fmla="*/ 44 w 104"/>
                  <a:gd name="T45" fmla="*/ 62 h 176"/>
                  <a:gd name="T46" fmla="*/ 66 w 104"/>
                  <a:gd name="T47" fmla="*/ 74 h 176"/>
                  <a:gd name="T48" fmla="*/ 82 w 104"/>
                  <a:gd name="T49" fmla="*/ 86 h 176"/>
                  <a:gd name="T50" fmla="*/ 98 w 104"/>
                  <a:gd name="T51" fmla="*/ 104 h 176"/>
                  <a:gd name="T52" fmla="*/ 104 w 104"/>
                  <a:gd name="T53" fmla="*/ 120 h 176"/>
                  <a:gd name="T54" fmla="*/ 104 w 104"/>
                  <a:gd name="T55" fmla="*/ 128 h 176"/>
                  <a:gd name="T56" fmla="*/ 100 w 104"/>
                  <a:gd name="T57" fmla="*/ 148 h 176"/>
                  <a:gd name="T58" fmla="*/ 88 w 104"/>
                  <a:gd name="T59" fmla="*/ 162 h 176"/>
                  <a:gd name="T60" fmla="*/ 70 w 104"/>
                  <a:gd name="T61" fmla="*/ 174 h 176"/>
                  <a:gd name="T62" fmla="*/ 46 w 104"/>
                  <a:gd name="T63" fmla="*/ 176 h 176"/>
                  <a:gd name="T64" fmla="*/ 34 w 104"/>
                  <a:gd name="T65" fmla="*/ 176 h 176"/>
                  <a:gd name="T66" fmla="*/ 12 w 104"/>
                  <a:gd name="T67" fmla="*/ 172 h 176"/>
                  <a:gd name="T68" fmla="*/ 0 w 104"/>
                  <a:gd name="T69" fmla="*/ 134 h 176"/>
                  <a:gd name="T70" fmla="*/ 12 w 104"/>
                  <a:gd name="T71" fmla="*/ 142 h 176"/>
                  <a:gd name="T72" fmla="*/ 34 w 104"/>
                  <a:gd name="T73" fmla="*/ 15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4" h="176">
                    <a:moveTo>
                      <a:pt x="46" y="152"/>
                    </a:moveTo>
                    <a:lnTo>
                      <a:pt x="46" y="152"/>
                    </a:lnTo>
                    <a:lnTo>
                      <a:pt x="58" y="150"/>
                    </a:lnTo>
                    <a:lnTo>
                      <a:pt x="66" y="144"/>
                    </a:lnTo>
                    <a:lnTo>
                      <a:pt x="72" y="138"/>
                    </a:lnTo>
                    <a:lnTo>
                      <a:pt x="74" y="128"/>
                    </a:lnTo>
                    <a:lnTo>
                      <a:pt x="74" y="128"/>
                    </a:lnTo>
                    <a:lnTo>
                      <a:pt x="74" y="120"/>
                    </a:lnTo>
                    <a:lnTo>
                      <a:pt x="68" y="112"/>
                    </a:lnTo>
                    <a:lnTo>
                      <a:pt x="60" y="104"/>
                    </a:lnTo>
                    <a:lnTo>
                      <a:pt x="50" y="98"/>
                    </a:lnTo>
                    <a:lnTo>
                      <a:pt x="38" y="90"/>
                    </a:lnTo>
                    <a:lnTo>
                      <a:pt x="38" y="90"/>
                    </a:lnTo>
                    <a:lnTo>
                      <a:pt x="22" y="80"/>
                    </a:lnTo>
                    <a:lnTo>
                      <a:pt x="12" y="70"/>
                    </a:lnTo>
                    <a:lnTo>
                      <a:pt x="4" y="58"/>
                    </a:lnTo>
                    <a:lnTo>
                      <a:pt x="4" y="50"/>
                    </a:lnTo>
                    <a:lnTo>
                      <a:pt x="2" y="44"/>
                    </a:lnTo>
                    <a:lnTo>
                      <a:pt x="2" y="44"/>
                    </a:lnTo>
                    <a:lnTo>
                      <a:pt x="4" y="34"/>
                    </a:lnTo>
                    <a:lnTo>
                      <a:pt x="6" y="26"/>
                    </a:lnTo>
                    <a:lnTo>
                      <a:pt x="10" y="18"/>
                    </a:lnTo>
                    <a:lnTo>
                      <a:pt x="16" y="12"/>
                    </a:lnTo>
                    <a:lnTo>
                      <a:pt x="24" y="6"/>
                    </a:lnTo>
                    <a:lnTo>
                      <a:pt x="32" y="2"/>
                    </a:lnTo>
                    <a:lnTo>
                      <a:pt x="42" y="0"/>
                    </a:lnTo>
                    <a:lnTo>
                      <a:pt x="54" y="0"/>
                    </a:lnTo>
                    <a:lnTo>
                      <a:pt x="54" y="0"/>
                    </a:lnTo>
                    <a:lnTo>
                      <a:pt x="64" y="0"/>
                    </a:lnTo>
                    <a:lnTo>
                      <a:pt x="74" y="2"/>
                    </a:lnTo>
                    <a:lnTo>
                      <a:pt x="84" y="6"/>
                    </a:lnTo>
                    <a:lnTo>
                      <a:pt x="94" y="10"/>
                    </a:lnTo>
                    <a:lnTo>
                      <a:pt x="94" y="36"/>
                    </a:lnTo>
                    <a:lnTo>
                      <a:pt x="94" y="36"/>
                    </a:lnTo>
                    <a:lnTo>
                      <a:pt x="72" y="26"/>
                    </a:lnTo>
                    <a:lnTo>
                      <a:pt x="64" y="24"/>
                    </a:lnTo>
                    <a:lnTo>
                      <a:pt x="56" y="22"/>
                    </a:lnTo>
                    <a:lnTo>
                      <a:pt x="56" y="22"/>
                    </a:lnTo>
                    <a:lnTo>
                      <a:pt x="44" y="24"/>
                    </a:lnTo>
                    <a:lnTo>
                      <a:pt x="38" y="28"/>
                    </a:lnTo>
                    <a:lnTo>
                      <a:pt x="32" y="34"/>
                    </a:lnTo>
                    <a:lnTo>
                      <a:pt x="30" y="42"/>
                    </a:lnTo>
                    <a:lnTo>
                      <a:pt x="30" y="42"/>
                    </a:lnTo>
                    <a:lnTo>
                      <a:pt x="32" y="48"/>
                    </a:lnTo>
                    <a:lnTo>
                      <a:pt x="36" y="56"/>
                    </a:lnTo>
                    <a:lnTo>
                      <a:pt x="44" y="62"/>
                    </a:lnTo>
                    <a:lnTo>
                      <a:pt x="54" y="68"/>
                    </a:lnTo>
                    <a:lnTo>
                      <a:pt x="66" y="74"/>
                    </a:lnTo>
                    <a:lnTo>
                      <a:pt x="66" y="74"/>
                    </a:lnTo>
                    <a:lnTo>
                      <a:pt x="82" y="86"/>
                    </a:lnTo>
                    <a:lnTo>
                      <a:pt x="94" y="98"/>
                    </a:lnTo>
                    <a:lnTo>
                      <a:pt x="98" y="104"/>
                    </a:lnTo>
                    <a:lnTo>
                      <a:pt x="102" y="112"/>
                    </a:lnTo>
                    <a:lnTo>
                      <a:pt x="104" y="120"/>
                    </a:lnTo>
                    <a:lnTo>
                      <a:pt x="104" y="128"/>
                    </a:lnTo>
                    <a:lnTo>
                      <a:pt x="104" y="128"/>
                    </a:lnTo>
                    <a:lnTo>
                      <a:pt x="102" y="138"/>
                    </a:lnTo>
                    <a:lnTo>
                      <a:pt x="100" y="148"/>
                    </a:lnTo>
                    <a:lnTo>
                      <a:pt x="96" y="156"/>
                    </a:lnTo>
                    <a:lnTo>
                      <a:pt x="88" y="162"/>
                    </a:lnTo>
                    <a:lnTo>
                      <a:pt x="80" y="168"/>
                    </a:lnTo>
                    <a:lnTo>
                      <a:pt x="70" y="174"/>
                    </a:lnTo>
                    <a:lnTo>
                      <a:pt x="60" y="176"/>
                    </a:lnTo>
                    <a:lnTo>
                      <a:pt x="46" y="176"/>
                    </a:lnTo>
                    <a:lnTo>
                      <a:pt x="46" y="176"/>
                    </a:lnTo>
                    <a:lnTo>
                      <a:pt x="34" y="176"/>
                    </a:lnTo>
                    <a:lnTo>
                      <a:pt x="24" y="174"/>
                    </a:lnTo>
                    <a:lnTo>
                      <a:pt x="12" y="172"/>
                    </a:lnTo>
                    <a:lnTo>
                      <a:pt x="2" y="166"/>
                    </a:lnTo>
                    <a:lnTo>
                      <a:pt x="0" y="134"/>
                    </a:lnTo>
                    <a:lnTo>
                      <a:pt x="0" y="134"/>
                    </a:lnTo>
                    <a:lnTo>
                      <a:pt x="12" y="142"/>
                    </a:lnTo>
                    <a:lnTo>
                      <a:pt x="24" y="146"/>
                    </a:lnTo>
                    <a:lnTo>
                      <a:pt x="34" y="150"/>
                    </a:lnTo>
                    <a:lnTo>
                      <a:pt x="46" y="152"/>
                    </a:lnTo>
                    <a:close/>
                  </a:path>
                </a:pathLst>
              </a:custGeom>
              <a:solidFill>
                <a:srgbClr val="E8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9"/>
              <p:cNvSpPr>
                <a:spLocks/>
              </p:cNvSpPr>
              <p:nvPr/>
            </p:nvSpPr>
            <p:spPr bwMode="auto">
              <a:xfrm>
                <a:off x="6683375" y="4344988"/>
                <a:ext cx="165100" cy="279400"/>
              </a:xfrm>
              <a:custGeom>
                <a:avLst/>
                <a:gdLst>
                  <a:gd name="T0" fmla="*/ 46 w 104"/>
                  <a:gd name="T1" fmla="*/ 152 h 176"/>
                  <a:gd name="T2" fmla="*/ 66 w 104"/>
                  <a:gd name="T3" fmla="*/ 144 h 176"/>
                  <a:gd name="T4" fmla="*/ 74 w 104"/>
                  <a:gd name="T5" fmla="*/ 128 h 176"/>
                  <a:gd name="T6" fmla="*/ 74 w 104"/>
                  <a:gd name="T7" fmla="*/ 120 h 176"/>
                  <a:gd name="T8" fmla="*/ 60 w 104"/>
                  <a:gd name="T9" fmla="*/ 104 h 176"/>
                  <a:gd name="T10" fmla="*/ 38 w 104"/>
                  <a:gd name="T11" fmla="*/ 90 h 176"/>
                  <a:gd name="T12" fmla="*/ 22 w 104"/>
                  <a:gd name="T13" fmla="*/ 80 h 176"/>
                  <a:gd name="T14" fmla="*/ 4 w 104"/>
                  <a:gd name="T15" fmla="*/ 58 h 176"/>
                  <a:gd name="T16" fmla="*/ 2 w 104"/>
                  <a:gd name="T17" fmla="*/ 44 h 176"/>
                  <a:gd name="T18" fmla="*/ 4 w 104"/>
                  <a:gd name="T19" fmla="*/ 34 h 176"/>
                  <a:gd name="T20" fmla="*/ 10 w 104"/>
                  <a:gd name="T21" fmla="*/ 18 h 176"/>
                  <a:gd name="T22" fmla="*/ 24 w 104"/>
                  <a:gd name="T23" fmla="*/ 6 h 176"/>
                  <a:gd name="T24" fmla="*/ 42 w 104"/>
                  <a:gd name="T25" fmla="*/ 0 h 176"/>
                  <a:gd name="T26" fmla="*/ 54 w 104"/>
                  <a:gd name="T27" fmla="*/ 0 h 176"/>
                  <a:gd name="T28" fmla="*/ 74 w 104"/>
                  <a:gd name="T29" fmla="*/ 2 h 176"/>
                  <a:gd name="T30" fmla="*/ 94 w 104"/>
                  <a:gd name="T31" fmla="*/ 10 h 176"/>
                  <a:gd name="T32" fmla="*/ 94 w 104"/>
                  <a:gd name="T33" fmla="*/ 36 h 176"/>
                  <a:gd name="T34" fmla="*/ 64 w 104"/>
                  <a:gd name="T35" fmla="*/ 24 h 176"/>
                  <a:gd name="T36" fmla="*/ 56 w 104"/>
                  <a:gd name="T37" fmla="*/ 22 h 176"/>
                  <a:gd name="T38" fmla="*/ 38 w 104"/>
                  <a:gd name="T39" fmla="*/ 28 h 176"/>
                  <a:gd name="T40" fmla="*/ 30 w 104"/>
                  <a:gd name="T41" fmla="*/ 42 h 176"/>
                  <a:gd name="T42" fmla="*/ 32 w 104"/>
                  <a:gd name="T43" fmla="*/ 48 h 176"/>
                  <a:gd name="T44" fmla="*/ 44 w 104"/>
                  <a:gd name="T45" fmla="*/ 62 h 176"/>
                  <a:gd name="T46" fmla="*/ 66 w 104"/>
                  <a:gd name="T47" fmla="*/ 74 h 176"/>
                  <a:gd name="T48" fmla="*/ 82 w 104"/>
                  <a:gd name="T49" fmla="*/ 86 h 176"/>
                  <a:gd name="T50" fmla="*/ 98 w 104"/>
                  <a:gd name="T51" fmla="*/ 104 h 176"/>
                  <a:gd name="T52" fmla="*/ 104 w 104"/>
                  <a:gd name="T53" fmla="*/ 120 h 176"/>
                  <a:gd name="T54" fmla="*/ 104 w 104"/>
                  <a:gd name="T55" fmla="*/ 128 h 176"/>
                  <a:gd name="T56" fmla="*/ 100 w 104"/>
                  <a:gd name="T57" fmla="*/ 148 h 176"/>
                  <a:gd name="T58" fmla="*/ 88 w 104"/>
                  <a:gd name="T59" fmla="*/ 162 h 176"/>
                  <a:gd name="T60" fmla="*/ 70 w 104"/>
                  <a:gd name="T61" fmla="*/ 174 h 176"/>
                  <a:gd name="T62" fmla="*/ 46 w 104"/>
                  <a:gd name="T63" fmla="*/ 176 h 176"/>
                  <a:gd name="T64" fmla="*/ 34 w 104"/>
                  <a:gd name="T65" fmla="*/ 176 h 176"/>
                  <a:gd name="T66" fmla="*/ 12 w 104"/>
                  <a:gd name="T67" fmla="*/ 172 h 176"/>
                  <a:gd name="T68" fmla="*/ 0 w 104"/>
                  <a:gd name="T69" fmla="*/ 134 h 176"/>
                  <a:gd name="T70" fmla="*/ 12 w 104"/>
                  <a:gd name="T71" fmla="*/ 142 h 176"/>
                  <a:gd name="T72" fmla="*/ 34 w 104"/>
                  <a:gd name="T73" fmla="*/ 15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4" h="176">
                    <a:moveTo>
                      <a:pt x="46" y="152"/>
                    </a:moveTo>
                    <a:lnTo>
                      <a:pt x="46" y="152"/>
                    </a:lnTo>
                    <a:lnTo>
                      <a:pt x="58" y="150"/>
                    </a:lnTo>
                    <a:lnTo>
                      <a:pt x="66" y="144"/>
                    </a:lnTo>
                    <a:lnTo>
                      <a:pt x="72" y="138"/>
                    </a:lnTo>
                    <a:lnTo>
                      <a:pt x="74" y="128"/>
                    </a:lnTo>
                    <a:lnTo>
                      <a:pt x="74" y="128"/>
                    </a:lnTo>
                    <a:lnTo>
                      <a:pt x="74" y="120"/>
                    </a:lnTo>
                    <a:lnTo>
                      <a:pt x="68" y="112"/>
                    </a:lnTo>
                    <a:lnTo>
                      <a:pt x="60" y="104"/>
                    </a:lnTo>
                    <a:lnTo>
                      <a:pt x="50" y="98"/>
                    </a:lnTo>
                    <a:lnTo>
                      <a:pt x="38" y="90"/>
                    </a:lnTo>
                    <a:lnTo>
                      <a:pt x="38" y="90"/>
                    </a:lnTo>
                    <a:lnTo>
                      <a:pt x="22" y="80"/>
                    </a:lnTo>
                    <a:lnTo>
                      <a:pt x="12" y="70"/>
                    </a:lnTo>
                    <a:lnTo>
                      <a:pt x="4" y="58"/>
                    </a:lnTo>
                    <a:lnTo>
                      <a:pt x="4" y="50"/>
                    </a:lnTo>
                    <a:lnTo>
                      <a:pt x="2" y="44"/>
                    </a:lnTo>
                    <a:lnTo>
                      <a:pt x="2" y="44"/>
                    </a:lnTo>
                    <a:lnTo>
                      <a:pt x="4" y="34"/>
                    </a:lnTo>
                    <a:lnTo>
                      <a:pt x="6" y="26"/>
                    </a:lnTo>
                    <a:lnTo>
                      <a:pt x="10" y="18"/>
                    </a:lnTo>
                    <a:lnTo>
                      <a:pt x="16" y="12"/>
                    </a:lnTo>
                    <a:lnTo>
                      <a:pt x="24" y="6"/>
                    </a:lnTo>
                    <a:lnTo>
                      <a:pt x="32" y="2"/>
                    </a:lnTo>
                    <a:lnTo>
                      <a:pt x="42" y="0"/>
                    </a:lnTo>
                    <a:lnTo>
                      <a:pt x="54" y="0"/>
                    </a:lnTo>
                    <a:lnTo>
                      <a:pt x="54" y="0"/>
                    </a:lnTo>
                    <a:lnTo>
                      <a:pt x="64" y="0"/>
                    </a:lnTo>
                    <a:lnTo>
                      <a:pt x="74" y="2"/>
                    </a:lnTo>
                    <a:lnTo>
                      <a:pt x="84" y="6"/>
                    </a:lnTo>
                    <a:lnTo>
                      <a:pt x="94" y="10"/>
                    </a:lnTo>
                    <a:lnTo>
                      <a:pt x="94" y="36"/>
                    </a:lnTo>
                    <a:lnTo>
                      <a:pt x="94" y="36"/>
                    </a:lnTo>
                    <a:lnTo>
                      <a:pt x="72" y="26"/>
                    </a:lnTo>
                    <a:lnTo>
                      <a:pt x="64" y="24"/>
                    </a:lnTo>
                    <a:lnTo>
                      <a:pt x="56" y="22"/>
                    </a:lnTo>
                    <a:lnTo>
                      <a:pt x="56" y="22"/>
                    </a:lnTo>
                    <a:lnTo>
                      <a:pt x="44" y="24"/>
                    </a:lnTo>
                    <a:lnTo>
                      <a:pt x="38" y="28"/>
                    </a:lnTo>
                    <a:lnTo>
                      <a:pt x="32" y="34"/>
                    </a:lnTo>
                    <a:lnTo>
                      <a:pt x="30" y="42"/>
                    </a:lnTo>
                    <a:lnTo>
                      <a:pt x="30" y="42"/>
                    </a:lnTo>
                    <a:lnTo>
                      <a:pt x="32" y="48"/>
                    </a:lnTo>
                    <a:lnTo>
                      <a:pt x="36" y="56"/>
                    </a:lnTo>
                    <a:lnTo>
                      <a:pt x="44" y="62"/>
                    </a:lnTo>
                    <a:lnTo>
                      <a:pt x="54" y="68"/>
                    </a:lnTo>
                    <a:lnTo>
                      <a:pt x="66" y="74"/>
                    </a:lnTo>
                    <a:lnTo>
                      <a:pt x="66" y="74"/>
                    </a:lnTo>
                    <a:lnTo>
                      <a:pt x="82" y="86"/>
                    </a:lnTo>
                    <a:lnTo>
                      <a:pt x="94" y="98"/>
                    </a:lnTo>
                    <a:lnTo>
                      <a:pt x="98" y="104"/>
                    </a:lnTo>
                    <a:lnTo>
                      <a:pt x="102" y="112"/>
                    </a:lnTo>
                    <a:lnTo>
                      <a:pt x="104" y="120"/>
                    </a:lnTo>
                    <a:lnTo>
                      <a:pt x="104" y="128"/>
                    </a:lnTo>
                    <a:lnTo>
                      <a:pt x="104" y="128"/>
                    </a:lnTo>
                    <a:lnTo>
                      <a:pt x="102" y="138"/>
                    </a:lnTo>
                    <a:lnTo>
                      <a:pt x="100" y="148"/>
                    </a:lnTo>
                    <a:lnTo>
                      <a:pt x="96" y="156"/>
                    </a:lnTo>
                    <a:lnTo>
                      <a:pt x="88" y="162"/>
                    </a:lnTo>
                    <a:lnTo>
                      <a:pt x="80" y="168"/>
                    </a:lnTo>
                    <a:lnTo>
                      <a:pt x="70" y="174"/>
                    </a:lnTo>
                    <a:lnTo>
                      <a:pt x="60" y="176"/>
                    </a:lnTo>
                    <a:lnTo>
                      <a:pt x="46" y="176"/>
                    </a:lnTo>
                    <a:lnTo>
                      <a:pt x="46" y="176"/>
                    </a:lnTo>
                    <a:lnTo>
                      <a:pt x="34" y="176"/>
                    </a:lnTo>
                    <a:lnTo>
                      <a:pt x="24" y="174"/>
                    </a:lnTo>
                    <a:lnTo>
                      <a:pt x="12" y="172"/>
                    </a:lnTo>
                    <a:lnTo>
                      <a:pt x="2" y="166"/>
                    </a:lnTo>
                    <a:lnTo>
                      <a:pt x="0" y="134"/>
                    </a:lnTo>
                    <a:lnTo>
                      <a:pt x="0" y="134"/>
                    </a:lnTo>
                    <a:lnTo>
                      <a:pt x="12" y="142"/>
                    </a:lnTo>
                    <a:lnTo>
                      <a:pt x="24" y="146"/>
                    </a:lnTo>
                    <a:lnTo>
                      <a:pt x="34" y="150"/>
                    </a:lnTo>
                    <a:lnTo>
                      <a:pt x="46" y="15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40"/>
              <p:cNvSpPr>
                <a:spLocks/>
              </p:cNvSpPr>
              <p:nvPr/>
            </p:nvSpPr>
            <p:spPr bwMode="auto">
              <a:xfrm>
                <a:off x="6959600" y="4344988"/>
                <a:ext cx="165100" cy="279400"/>
              </a:xfrm>
              <a:custGeom>
                <a:avLst/>
                <a:gdLst>
                  <a:gd name="T0" fmla="*/ 46 w 104"/>
                  <a:gd name="T1" fmla="*/ 152 h 176"/>
                  <a:gd name="T2" fmla="*/ 66 w 104"/>
                  <a:gd name="T3" fmla="*/ 144 h 176"/>
                  <a:gd name="T4" fmla="*/ 74 w 104"/>
                  <a:gd name="T5" fmla="*/ 128 h 176"/>
                  <a:gd name="T6" fmla="*/ 74 w 104"/>
                  <a:gd name="T7" fmla="*/ 120 h 176"/>
                  <a:gd name="T8" fmla="*/ 62 w 104"/>
                  <a:gd name="T9" fmla="*/ 104 h 176"/>
                  <a:gd name="T10" fmla="*/ 38 w 104"/>
                  <a:gd name="T11" fmla="*/ 90 h 176"/>
                  <a:gd name="T12" fmla="*/ 22 w 104"/>
                  <a:gd name="T13" fmla="*/ 80 h 176"/>
                  <a:gd name="T14" fmla="*/ 6 w 104"/>
                  <a:gd name="T15" fmla="*/ 58 h 176"/>
                  <a:gd name="T16" fmla="*/ 2 w 104"/>
                  <a:gd name="T17" fmla="*/ 44 h 176"/>
                  <a:gd name="T18" fmla="*/ 6 w 104"/>
                  <a:gd name="T19" fmla="*/ 26 h 176"/>
                  <a:gd name="T20" fmla="*/ 16 w 104"/>
                  <a:gd name="T21" fmla="*/ 12 h 176"/>
                  <a:gd name="T22" fmla="*/ 32 w 104"/>
                  <a:gd name="T23" fmla="*/ 2 h 176"/>
                  <a:gd name="T24" fmla="*/ 54 w 104"/>
                  <a:gd name="T25" fmla="*/ 0 h 176"/>
                  <a:gd name="T26" fmla="*/ 64 w 104"/>
                  <a:gd name="T27" fmla="*/ 0 h 176"/>
                  <a:gd name="T28" fmla="*/ 84 w 104"/>
                  <a:gd name="T29" fmla="*/ 6 h 176"/>
                  <a:gd name="T30" fmla="*/ 94 w 104"/>
                  <a:gd name="T31" fmla="*/ 36 h 176"/>
                  <a:gd name="T32" fmla="*/ 72 w 104"/>
                  <a:gd name="T33" fmla="*/ 26 h 176"/>
                  <a:gd name="T34" fmla="*/ 56 w 104"/>
                  <a:gd name="T35" fmla="*/ 22 h 176"/>
                  <a:gd name="T36" fmla="*/ 44 w 104"/>
                  <a:gd name="T37" fmla="*/ 24 h 176"/>
                  <a:gd name="T38" fmla="*/ 32 w 104"/>
                  <a:gd name="T39" fmla="*/ 34 h 176"/>
                  <a:gd name="T40" fmla="*/ 30 w 104"/>
                  <a:gd name="T41" fmla="*/ 42 h 176"/>
                  <a:gd name="T42" fmla="*/ 36 w 104"/>
                  <a:gd name="T43" fmla="*/ 56 h 176"/>
                  <a:gd name="T44" fmla="*/ 54 w 104"/>
                  <a:gd name="T45" fmla="*/ 68 h 176"/>
                  <a:gd name="T46" fmla="*/ 66 w 104"/>
                  <a:gd name="T47" fmla="*/ 74 h 176"/>
                  <a:gd name="T48" fmla="*/ 94 w 104"/>
                  <a:gd name="T49" fmla="*/ 98 h 176"/>
                  <a:gd name="T50" fmla="*/ 102 w 104"/>
                  <a:gd name="T51" fmla="*/ 112 h 176"/>
                  <a:gd name="T52" fmla="*/ 104 w 104"/>
                  <a:gd name="T53" fmla="*/ 128 h 176"/>
                  <a:gd name="T54" fmla="*/ 102 w 104"/>
                  <a:gd name="T55" fmla="*/ 138 h 176"/>
                  <a:gd name="T56" fmla="*/ 96 w 104"/>
                  <a:gd name="T57" fmla="*/ 156 h 176"/>
                  <a:gd name="T58" fmla="*/ 80 w 104"/>
                  <a:gd name="T59" fmla="*/ 168 h 176"/>
                  <a:gd name="T60" fmla="*/ 60 w 104"/>
                  <a:gd name="T61" fmla="*/ 176 h 176"/>
                  <a:gd name="T62" fmla="*/ 46 w 104"/>
                  <a:gd name="T63" fmla="*/ 176 h 176"/>
                  <a:gd name="T64" fmla="*/ 24 w 104"/>
                  <a:gd name="T65" fmla="*/ 174 h 176"/>
                  <a:gd name="T66" fmla="*/ 2 w 104"/>
                  <a:gd name="T67" fmla="*/ 166 h 176"/>
                  <a:gd name="T68" fmla="*/ 0 w 104"/>
                  <a:gd name="T69" fmla="*/ 134 h 176"/>
                  <a:gd name="T70" fmla="*/ 24 w 104"/>
                  <a:gd name="T71" fmla="*/ 146 h 176"/>
                  <a:gd name="T72" fmla="*/ 46 w 104"/>
                  <a:gd name="T73" fmla="*/ 15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4" h="176">
                    <a:moveTo>
                      <a:pt x="46" y="152"/>
                    </a:moveTo>
                    <a:lnTo>
                      <a:pt x="46" y="152"/>
                    </a:lnTo>
                    <a:lnTo>
                      <a:pt x="58" y="150"/>
                    </a:lnTo>
                    <a:lnTo>
                      <a:pt x="66" y="144"/>
                    </a:lnTo>
                    <a:lnTo>
                      <a:pt x="72" y="138"/>
                    </a:lnTo>
                    <a:lnTo>
                      <a:pt x="74" y="128"/>
                    </a:lnTo>
                    <a:lnTo>
                      <a:pt x="74" y="128"/>
                    </a:lnTo>
                    <a:lnTo>
                      <a:pt x="74" y="120"/>
                    </a:lnTo>
                    <a:lnTo>
                      <a:pt x="68" y="112"/>
                    </a:lnTo>
                    <a:lnTo>
                      <a:pt x="62" y="104"/>
                    </a:lnTo>
                    <a:lnTo>
                      <a:pt x="50" y="98"/>
                    </a:lnTo>
                    <a:lnTo>
                      <a:pt x="38" y="90"/>
                    </a:lnTo>
                    <a:lnTo>
                      <a:pt x="38" y="90"/>
                    </a:lnTo>
                    <a:lnTo>
                      <a:pt x="22" y="80"/>
                    </a:lnTo>
                    <a:lnTo>
                      <a:pt x="12" y="70"/>
                    </a:lnTo>
                    <a:lnTo>
                      <a:pt x="6" y="58"/>
                    </a:lnTo>
                    <a:lnTo>
                      <a:pt x="2" y="44"/>
                    </a:lnTo>
                    <a:lnTo>
                      <a:pt x="2" y="44"/>
                    </a:lnTo>
                    <a:lnTo>
                      <a:pt x="4" y="34"/>
                    </a:lnTo>
                    <a:lnTo>
                      <a:pt x="6" y="26"/>
                    </a:lnTo>
                    <a:lnTo>
                      <a:pt x="10" y="18"/>
                    </a:lnTo>
                    <a:lnTo>
                      <a:pt x="16" y="12"/>
                    </a:lnTo>
                    <a:lnTo>
                      <a:pt x="24" y="6"/>
                    </a:lnTo>
                    <a:lnTo>
                      <a:pt x="32" y="2"/>
                    </a:lnTo>
                    <a:lnTo>
                      <a:pt x="42" y="0"/>
                    </a:lnTo>
                    <a:lnTo>
                      <a:pt x="54" y="0"/>
                    </a:lnTo>
                    <a:lnTo>
                      <a:pt x="54" y="0"/>
                    </a:lnTo>
                    <a:lnTo>
                      <a:pt x="64" y="0"/>
                    </a:lnTo>
                    <a:lnTo>
                      <a:pt x="74" y="2"/>
                    </a:lnTo>
                    <a:lnTo>
                      <a:pt x="84" y="6"/>
                    </a:lnTo>
                    <a:lnTo>
                      <a:pt x="96" y="10"/>
                    </a:lnTo>
                    <a:lnTo>
                      <a:pt x="94" y="36"/>
                    </a:lnTo>
                    <a:lnTo>
                      <a:pt x="94" y="36"/>
                    </a:lnTo>
                    <a:lnTo>
                      <a:pt x="72" y="26"/>
                    </a:lnTo>
                    <a:lnTo>
                      <a:pt x="64" y="24"/>
                    </a:lnTo>
                    <a:lnTo>
                      <a:pt x="56" y="22"/>
                    </a:lnTo>
                    <a:lnTo>
                      <a:pt x="56" y="22"/>
                    </a:lnTo>
                    <a:lnTo>
                      <a:pt x="44" y="24"/>
                    </a:lnTo>
                    <a:lnTo>
                      <a:pt x="38" y="28"/>
                    </a:lnTo>
                    <a:lnTo>
                      <a:pt x="32" y="34"/>
                    </a:lnTo>
                    <a:lnTo>
                      <a:pt x="30" y="42"/>
                    </a:lnTo>
                    <a:lnTo>
                      <a:pt x="30" y="42"/>
                    </a:lnTo>
                    <a:lnTo>
                      <a:pt x="32" y="48"/>
                    </a:lnTo>
                    <a:lnTo>
                      <a:pt x="36" y="56"/>
                    </a:lnTo>
                    <a:lnTo>
                      <a:pt x="44" y="62"/>
                    </a:lnTo>
                    <a:lnTo>
                      <a:pt x="54" y="68"/>
                    </a:lnTo>
                    <a:lnTo>
                      <a:pt x="66" y="74"/>
                    </a:lnTo>
                    <a:lnTo>
                      <a:pt x="66" y="74"/>
                    </a:lnTo>
                    <a:lnTo>
                      <a:pt x="82" y="86"/>
                    </a:lnTo>
                    <a:lnTo>
                      <a:pt x="94" y="98"/>
                    </a:lnTo>
                    <a:lnTo>
                      <a:pt x="98" y="104"/>
                    </a:lnTo>
                    <a:lnTo>
                      <a:pt x="102" y="112"/>
                    </a:lnTo>
                    <a:lnTo>
                      <a:pt x="104" y="120"/>
                    </a:lnTo>
                    <a:lnTo>
                      <a:pt x="104" y="128"/>
                    </a:lnTo>
                    <a:lnTo>
                      <a:pt x="104" y="128"/>
                    </a:lnTo>
                    <a:lnTo>
                      <a:pt x="102" y="138"/>
                    </a:lnTo>
                    <a:lnTo>
                      <a:pt x="100" y="148"/>
                    </a:lnTo>
                    <a:lnTo>
                      <a:pt x="96" y="156"/>
                    </a:lnTo>
                    <a:lnTo>
                      <a:pt x="88" y="162"/>
                    </a:lnTo>
                    <a:lnTo>
                      <a:pt x="80" y="168"/>
                    </a:lnTo>
                    <a:lnTo>
                      <a:pt x="70" y="174"/>
                    </a:lnTo>
                    <a:lnTo>
                      <a:pt x="60" y="176"/>
                    </a:lnTo>
                    <a:lnTo>
                      <a:pt x="46" y="176"/>
                    </a:lnTo>
                    <a:lnTo>
                      <a:pt x="46" y="176"/>
                    </a:lnTo>
                    <a:lnTo>
                      <a:pt x="36" y="176"/>
                    </a:lnTo>
                    <a:lnTo>
                      <a:pt x="24" y="174"/>
                    </a:lnTo>
                    <a:lnTo>
                      <a:pt x="12" y="172"/>
                    </a:lnTo>
                    <a:lnTo>
                      <a:pt x="2" y="166"/>
                    </a:lnTo>
                    <a:lnTo>
                      <a:pt x="0" y="134"/>
                    </a:lnTo>
                    <a:lnTo>
                      <a:pt x="0" y="134"/>
                    </a:lnTo>
                    <a:lnTo>
                      <a:pt x="12" y="142"/>
                    </a:lnTo>
                    <a:lnTo>
                      <a:pt x="24" y="146"/>
                    </a:lnTo>
                    <a:lnTo>
                      <a:pt x="34" y="150"/>
                    </a:lnTo>
                    <a:lnTo>
                      <a:pt x="46" y="152"/>
                    </a:lnTo>
                    <a:close/>
                  </a:path>
                </a:pathLst>
              </a:custGeom>
              <a:solidFill>
                <a:srgbClr val="E8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41"/>
              <p:cNvSpPr>
                <a:spLocks/>
              </p:cNvSpPr>
              <p:nvPr/>
            </p:nvSpPr>
            <p:spPr bwMode="auto">
              <a:xfrm>
                <a:off x="6959600" y="4344988"/>
                <a:ext cx="165100" cy="279400"/>
              </a:xfrm>
              <a:custGeom>
                <a:avLst/>
                <a:gdLst>
                  <a:gd name="T0" fmla="*/ 46 w 104"/>
                  <a:gd name="T1" fmla="*/ 152 h 176"/>
                  <a:gd name="T2" fmla="*/ 66 w 104"/>
                  <a:gd name="T3" fmla="*/ 144 h 176"/>
                  <a:gd name="T4" fmla="*/ 74 w 104"/>
                  <a:gd name="T5" fmla="*/ 128 h 176"/>
                  <a:gd name="T6" fmla="*/ 74 w 104"/>
                  <a:gd name="T7" fmla="*/ 120 h 176"/>
                  <a:gd name="T8" fmla="*/ 62 w 104"/>
                  <a:gd name="T9" fmla="*/ 104 h 176"/>
                  <a:gd name="T10" fmla="*/ 38 w 104"/>
                  <a:gd name="T11" fmla="*/ 90 h 176"/>
                  <a:gd name="T12" fmla="*/ 22 w 104"/>
                  <a:gd name="T13" fmla="*/ 80 h 176"/>
                  <a:gd name="T14" fmla="*/ 6 w 104"/>
                  <a:gd name="T15" fmla="*/ 58 h 176"/>
                  <a:gd name="T16" fmla="*/ 2 w 104"/>
                  <a:gd name="T17" fmla="*/ 44 h 176"/>
                  <a:gd name="T18" fmla="*/ 6 w 104"/>
                  <a:gd name="T19" fmla="*/ 26 h 176"/>
                  <a:gd name="T20" fmla="*/ 16 w 104"/>
                  <a:gd name="T21" fmla="*/ 12 h 176"/>
                  <a:gd name="T22" fmla="*/ 32 w 104"/>
                  <a:gd name="T23" fmla="*/ 2 h 176"/>
                  <a:gd name="T24" fmla="*/ 54 w 104"/>
                  <a:gd name="T25" fmla="*/ 0 h 176"/>
                  <a:gd name="T26" fmla="*/ 64 w 104"/>
                  <a:gd name="T27" fmla="*/ 0 h 176"/>
                  <a:gd name="T28" fmla="*/ 84 w 104"/>
                  <a:gd name="T29" fmla="*/ 6 h 176"/>
                  <a:gd name="T30" fmla="*/ 94 w 104"/>
                  <a:gd name="T31" fmla="*/ 36 h 176"/>
                  <a:gd name="T32" fmla="*/ 72 w 104"/>
                  <a:gd name="T33" fmla="*/ 26 h 176"/>
                  <a:gd name="T34" fmla="*/ 56 w 104"/>
                  <a:gd name="T35" fmla="*/ 22 h 176"/>
                  <a:gd name="T36" fmla="*/ 44 w 104"/>
                  <a:gd name="T37" fmla="*/ 24 h 176"/>
                  <a:gd name="T38" fmla="*/ 32 w 104"/>
                  <a:gd name="T39" fmla="*/ 34 h 176"/>
                  <a:gd name="T40" fmla="*/ 30 w 104"/>
                  <a:gd name="T41" fmla="*/ 42 h 176"/>
                  <a:gd name="T42" fmla="*/ 36 w 104"/>
                  <a:gd name="T43" fmla="*/ 56 h 176"/>
                  <a:gd name="T44" fmla="*/ 54 w 104"/>
                  <a:gd name="T45" fmla="*/ 68 h 176"/>
                  <a:gd name="T46" fmla="*/ 66 w 104"/>
                  <a:gd name="T47" fmla="*/ 74 h 176"/>
                  <a:gd name="T48" fmla="*/ 94 w 104"/>
                  <a:gd name="T49" fmla="*/ 98 h 176"/>
                  <a:gd name="T50" fmla="*/ 102 w 104"/>
                  <a:gd name="T51" fmla="*/ 112 h 176"/>
                  <a:gd name="T52" fmla="*/ 104 w 104"/>
                  <a:gd name="T53" fmla="*/ 128 h 176"/>
                  <a:gd name="T54" fmla="*/ 102 w 104"/>
                  <a:gd name="T55" fmla="*/ 138 h 176"/>
                  <a:gd name="T56" fmla="*/ 96 w 104"/>
                  <a:gd name="T57" fmla="*/ 156 h 176"/>
                  <a:gd name="T58" fmla="*/ 80 w 104"/>
                  <a:gd name="T59" fmla="*/ 168 h 176"/>
                  <a:gd name="T60" fmla="*/ 60 w 104"/>
                  <a:gd name="T61" fmla="*/ 176 h 176"/>
                  <a:gd name="T62" fmla="*/ 46 w 104"/>
                  <a:gd name="T63" fmla="*/ 176 h 176"/>
                  <a:gd name="T64" fmla="*/ 24 w 104"/>
                  <a:gd name="T65" fmla="*/ 174 h 176"/>
                  <a:gd name="T66" fmla="*/ 2 w 104"/>
                  <a:gd name="T67" fmla="*/ 166 h 176"/>
                  <a:gd name="T68" fmla="*/ 0 w 104"/>
                  <a:gd name="T69" fmla="*/ 134 h 176"/>
                  <a:gd name="T70" fmla="*/ 24 w 104"/>
                  <a:gd name="T71" fmla="*/ 146 h 176"/>
                  <a:gd name="T72" fmla="*/ 46 w 104"/>
                  <a:gd name="T73" fmla="*/ 15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4" h="176">
                    <a:moveTo>
                      <a:pt x="46" y="152"/>
                    </a:moveTo>
                    <a:lnTo>
                      <a:pt x="46" y="152"/>
                    </a:lnTo>
                    <a:lnTo>
                      <a:pt x="58" y="150"/>
                    </a:lnTo>
                    <a:lnTo>
                      <a:pt x="66" y="144"/>
                    </a:lnTo>
                    <a:lnTo>
                      <a:pt x="72" y="138"/>
                    </a:lnTo>
                    <a:lnTo>
                      <a:pt x="74" y="128"/>
                    </a:lnTo>
                    <a:lnTo>
                      <a:pt x="74" y="128"/>
                    </a:lnTo>
                    <a:lnTo>
                      <a:pt x="74" y="120"/>
                    </a:lnTo>
                    <a:lnTo>
                      <a:pt x="68" y="112"/>
                    </a:lnTo>
                    <a:lnTo>
                      <a:pt x="62" y="104"/>
                    </a:lnTo>
                    <a:lnTo>
                      <a:pt x="50" y="98"/>
                    </a:lnTo>
                    <a:lnTo>
                      <a:pt x="38" y="90"/>
                    </a:lnTo>
                    <a:lnTo>
                      <a:pt x="38" y="90"/>
                    </a:lnTo>
                    <a:lnTo>
                      <a:pt x="22" y="80"/>
                    </a:lnTo>
                    <a:lnTo>
                      <a:pt x="12" y="70"/>
                    </a:lnTo>
                    <a:lnTo>
                      <a:pt x="6" y="58"/>
                    </a:lnTo>
                    <a:lnTo>
                      <a:pt x="2" y="44"/>
                    </a:lnTo>
                    <a:lnTo>
                      <a:pt x="2" y="44"/>
                    </a:lnTo>
                    <a:lnTo>
                      <a:pt x="4" y="34"/>
                    </a:lnTo>
                    <a:lnTo>
                      <a:pt x="6" y="26"/>
                    </a:lnTo>
                    <a:lnTo>
                      <a:pt x="10" y="18"/>
                    </a:lnTo>
                    <a:lnTo>
                      <a:pt x="16" y="12"/>
                    </a:lnTo>
                    <a:lnTo>
                      <a:pt x="24" y="6"/>
                    </a:lnTo>
                    <a:lnTo>
                      <a:pt x="32" y="2"/>
                    </a:lnTo>
                    <a:lnTo>
                      <a:pt x="42" y="0"/>
                    </a:lnTo>
                    <a:lnTo>
                      <a:pt x="54" y="0"/>
                    </a:lnTo>
                    <a:lnTo>
                      <a:pt x="54" y="0"/>
                    </a:lnTo>
                    <a:lnTo>
                      <a:pt x="64" y="0"/>
                    </a:lnTo>
                    <a:lnTo>
                      <a:pt x="74" y="2"/>
                    </a:lnTo>
                    <a:lnTo>
                      <a:pt x="84" y="6"/>
                    </a:lnTo>
                    <a:lnTo>
                      <a:pt x="96" y="10"/>
                    </a:lnTo>
                    <a:lnTo>
                      <a:pt x="94" y="36"/>
                    </a:lnTo>
                    <a:lnTo>
                      <a:pt x="94" y="36"/>
                    </a:lnTo>
                    <a:lnTo>
                      <a:pt x="72" y="26"/>
                    </a:lnTo>
                    <a:lnTo>
                      <a:pt x="64" y="24"/>
                    </a:lnTo>
                    <a:lnTo>
                      <a:pt x="56" y="22"/>
                    </a:lnTo>
                    <a:lnTo>
                      <a:pt x="56" y="22"/>
                    </a:lnTo>
                    <a:lnTo>
                      <a:pt x="44" y="24"/>
                    </a:lnTo>
                    <a:lnTo>
                      <a:pt x="38" y="28"/>
                    </a:lnTo>
                    <a:lnTo>
                      <a:pt x="32" y="34"/>
                    </a:lnTo>
                    <a:lnTo>
                      <a:pt x="30" y="42"/>
                    </a:lnTo>
                    <a:lnTo>
                      <a:pt x="30" y="42"/>
                    </a:lnTo>
                    <a:lnTo>
                      <a:pt x="32" y="48"/>
                    </a:lnTo>
                    <a:lnTo>
                      <a:pt x="36" y="56"/>
                    </a:lnTo>
                    <a:lnTo>
                      <a:pt x="44" y="62"/>
                    </a:lnTo>
                    <a:lnTo>
                      <a:pt x="54" y="68"/>
                    </a:lnTo>
                    <a:lnTo>
                      <a:pt x="66" y="74"/>
                    </a:lnTo>
                    <a:lnTo>
                      <a:pt x="66" y="74"/>
                    </a:lnTo>
                    <a:lnTo>
                      <a:pt x="82" y="86"/>
                    </a:lnTo>
                    <a:lnTo>
                      <a:pt x="94" y="98"/>
                    </a:lnTo>
                    <a:lnTo>
                      <a:pt x="98" y="104"/>
                    </a:lnTo>
                    <a:lnTo>
                      <a:pt x="102" y="112"/>
                    </a:lnTo>
                    <a:lnTo>
                      <a:pt x="104" y="120"/>
                    </a:lnTo>
                    <a:lnTo>
                      <a:pt x="104" y="128"/>
                    </a:lnTo>
                    <a:lnTo>
                      <a:pt x="104" y="128"/>
                    </a:lnTo>
                    <a:lnTo>
                      <a:pt x="102" y="138"/>
                    </a:lnTo>
                    <a:lnTo>
                      <a:pt x="100" y="148"/>
                    </a:lnTo>
                    <a:lnTo>
                      <a:pt x="96" y="156"/>
                    </a:lnTo>
                    <a:lnTo>
                      <a:pt x="88" y="162"/>
                    </a:lnTo>
                    <a:lnTo>
                      <a:pt x="80" y="168"/>
                    </a:lnTo>
                    <a:lnTo>
                      <a:pt x="70" y="174"/>
                    </a:lnTo>
                    <a:lnTo>
                      <a:pt x="60" y="176"/>
                    </a:lnTo>
                    <a:lnTo>
                      <a:pt x="46" y="176"/>
                    </a:lnTo>
                    <a:lnTo>
                      <a:pt x="46" y="176"/>
                    </a:lnTo>
                    <a:lnTo>
                      <a:pt x="36" y="176"/>
                    </a:lnTo>
                    <a:lnTo>
                      <a:pt x="24" y="174"/>
                    </a:lnTo>
                    <a:lnTo>
                      <a:pt x="12" y="172"/>
                    </a:lnTo>
                    <a:lnTo>
                      <a:pt x="2" y="166"/>
                    </a:lnTo>
                    <a:lnTo>
                      <a:pt x="0" y="134"/>
                    </a:lnTo>
                    <a:lnTo>
                      <a:pt x="0" y="134"/>
                    </a:lnTo>
                    <a:lnTo>
                      <a:pt x="12" y="142"/>
                    </a:lnTo>
                    <a:lnTo>
                      <a:pt x="24" y="146"/>
                    </a:lnTo>
                    <a:lnTo>
                      <a:pt x="34" y="150"/>
                    </a:lnTo>
                    <a:lnTo>
                      <a:pt x="46" y="15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42"/>
              <p:cNvSpPr>
                <a:spLocks noChangeArrowheads="1"/>
              </p:cNvSpPr>
              <p:nvPr/>
            </p:nvSpPr>
            <p:spPr bwMode="auto">
              <a:xfrm>
                <a:off x="7432675" y="4351338"/>
                <a:ext cx="44450" cy="266700"/>
              </a:xfrm>
              <a:prstGeom prst="rect">
                <a:avLst/>
              </a:prstGeom>
              <a:solidFill>
                <a:srgbClr val="E87B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43"/>
              <p:cNvSpPr>
                <a:spLocks/>
              </p:cNvSpPr>
              <p:nvPr/>
            </p:nvSpPr>
            <p:spPr bwMode="auto">
              <a:xfrm>
                <a:off x="7620000" y="4344988"/>
                <a:ext cx="219075" cy="279400"/>
              </a:xfrm>
              <a:custGeom>
                <a:avLst/>
                <a:gdLst>
                  <a:gd name="T0" fmla="*/ 0 w 138"/>
                  <a:gd name="T1" fmla="*/ 0 h 176"/>
                  <a:gd name="T2" fmla="*/ 2 w 138"/>
                  <a:gd name="T3" fmla="*/ 0 h 176"/>
                  <a:gd name="T4" fmla="*/ 110 w 138"/>
                  <a:gd name="T5" fmla="*/ 110 h 176"/>
                  <a:gd name="T6" fmla="*/ 110 w 138"/>
                  <a:gd name="T7" fmla="*/ 4 h 176"/>
                  <a:gd name="T8" fmla="*/ 138 w 138"/>
                  <a:gd name="T9" fmla="*/ 4 h 176"/>
                  <a:gd name="T10" fmla="*/ 138 w 138"/>
                  <a:gd name="T11" fmla="*/ 176 h 176"/>
                  <a:gd name="T12" fmla="*/ 136 w 138"/>
                  <a:gd name="T13" fmla="*/ 176 h 176"/>
                  <a:gd name="T14" fmla="*/ 28 w 138"/>
                  <a:gd name="T15" fmla="*/ 66 h 176"/>
                  <a:gd name="T16" fmla="*/ 28 w 138"/>
                  <a:gd name="T17" fmla="*/ 172 h 176"/>
                  <a:gd name="T18" fmla="*/ 0 w 138"/>
                  <a:gd name="T19" fmla="*/ 172 h 176"/>
                  <a:gd name="T20" fmla="*/ 0 w 138"/>
                  <a:gd name="T21"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176">
                    <a:moveTo>
                      <a:pt x="0" y="0"/>
                    </a:moveTo>
                    <a:lnTo>
                      <a:pt x="2" y="0"/>
                    </a:lnTo>
                    <a:lnTo>
                      <a:pt x="110" y="110"/>
                    </a:lnTo>
                    <a:lnTo>
                      <a:pt x="110" y="4"/>
                    </a:lnTo>
                    <a:lnTo>
                      <a:pt x="138" y="4"/>
                    </a:lnTo>
                    <a:lnTo>
                      <a:pt x="138" y="176"/>
                    </a:lnTo>
                    <a:lnTo>
                      <a:pt x="136" y="176"/>
                    </a:lnTo>
                    <a:lnTo>
                      <a:pt x="28" y="66"/>
                    </a:lnTo>
                    <a:lnTo>
                      <a:pt x="28" y="172"/>
                    </a:lnTo>
                    <a:lnTo>
                      <a:pt x="0" y="172"/>
                    </a:lnTo>
                    <a:lnTo>
                      <a:pt x="0" y="0"/>
                    </a:lnTo>
                    <a:close/>
                  </a:path>
                </a:pathLst>
              </a:custGeom>
              <a:solidFill>
                <a:srgbClr val="E8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44"/>
              <p:cNvSpPr>
                <a:spLocks/>
              </p:cNvSpPr>
              <p:nvPr/>
            </p:nvSpPr>
            <p:spPr bwMode="auto">
              <a:xfrm>
                <a:off x="7978775" y="4344988"/>
                <a:ext cx="222250" cy="279400"/>
              </a:xfrm>
              <a:custGeom>
                <a:avLst/>
                <a:gdLst>
                  <a:gd name="T0" fmla="*/ 0 w 140"/>
                  <a:gd name="T1" fmla="*/ 0 h 176"/>
                  <a:gd name="T2" fmla="*/ 4 w 140"/>
                  <a:gd name="T3" fmla="*/ 0 h 176"/>
                  <a:gd name="T4" fmla="*/ 110 w 140"/>
                  <a:gd name="T5" fmla="*/ 110 h 176"/>
                  <a:gd name="T6" fmla="*/ 110 w 140"/>
                  <a:gd name="T7" fmla="*/ 4 h 176"/>
                  <a:gd name="T8" fmla="*/ 140 w 140"/>
                  <a:gd name="T9" fmla="*/ 4 h 176"/>
                  <a:gd name="T10" fmla="*/ 140 w 140"/>
                  <a:gd name="T11" fmla="*/ 176 h 176"/>
                  <a:gd name="T12" fmla="*/ 136 w 140"/>
                  <a:gd name="T13" fmla="*/ 176 h 176"/>
                  <a:gd name="T14" fmla="*/ 28 w 140"/>
                  <a:gd name="T15" fmla="*/ 66 h 176"/>
                  <a:gd name="T16" fmla="*/ 28 w 140"/>
                  <a:gd name="T17" fmla="*/ 172 h 176"/>
                  <a:gd name="T18" fmla="*/ 0 w 140"/>
                  <a:gd name="T19" fmla="*/ 172 h 176"/>
                  <a:gd name="T20" fmla="*/ 0 w 140"/>
                  <a:gd name="T21"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0" h="176">
                    <a:moveTo>
                      <a:pt x="0" y="0"/>
                    </a:moveTo>
                    <a:lnTo>
                      <a:pt x="4" y="0"/>
                    </a:lnTo>
                    <a:lnTo>
                      <a:pt x="110" y="110"/>
                    </a:lnTo>
                    <a:lnTo>
                      <a:pt x="110" y="4"/>
                    </a:lnTo>
                    <a:lnTo>
                      <a:pt x="140" y="4"/>
                    </a:lnTo>
                    <a:lnTo>
                      <a:pt x="140" y="176"/>
                    </a:lnTo>
                    <a:lnTo>
                      <a:pt x="136" y="176"/>
                    </a:lnTo>
                    <a:lnTo>
                      <a:pt x="28" y="66"/>
                    </a:lnTo>
                    <a:lnTo>
                      <a:pt x="28" y="172"/>
                    </a:lnTo>
                    <a:lnTo>
                      <a:pt x="0" y="172"/>
                    </a:lnTo>
                    <a:lnTo>
                      <a:pt x="0" y="0"/>
                    </a:lnTo>
                    <a:close/>
                  </a:path>
                </a:pathLst>
              </a:custGeom>
              <a:solidFill>
                <a:srgbClr val="E8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45"/>
              <p:cNvSpPr>
                <a:spLocks noEditPoints="1"/>
              </p:cNvSpPr>
              <p:nvPr/>
            </p:nvSpPr>
            <p:spPr bwMode="auto">
              <a:xfrm>
                <a:off x="8321675" y="4344988"/>
                <a:ext cx="263525" cy="279400"/>
              </a:xfrm>
              <a:custGeom>
                <a:avLst/>
                <a:gdLst>
                  <a:gd name="T0" fmla="*/ 18 w 166"/>
                  <a:gd name="T1" fmla="*/ 34 h 176"/>
                  <a:gd name="T2" fmla="*/ 46 w 166"/>
                  <a:gd name="T3" fmla="*/ 8 h 176"/>
                  <a:gd name="T4" fmla="*/ 82 w 166"/>
                  <a:gd name="T5" fmla="*/ 0 h 176"/>
                  <a:gd name="T6" fmla="*/ 98 w 166"/>
                  <a:gd name="T7" fmla="*/ 2 h 176"/>
                  <a:gd name="T8" fmla="*/ 128 w 166"/>
                  <a:gd name="T9" fmla="*/ 14 h 176"/>
                  <a:gd name="T10" fmla="*/ 140 w 166"/>
                  <a:gd name="T11" fmla="*/ 24 h 176"/>
                  <a:gd name="T12" fmla="*/ 158 w 166"/>
                  <a:gd name="T13" fmla="*/ 54 h 176"/>
                  <a:gd name="T14" fmla="*/ 166 w 166"/>
                  <a:gd name="T15" fmla="*/ 88 h 176"/>
                  <a:gd name="T16" fmla="*/ 164 w 166"/>
                  <a:gd name="T17" fmla="*/ 106 h 176"/>
                  <a:gd name="T18" fmla="*/ 152 w 166"/>
                  <a:gd name="T19" fmla="*/ 138 h 176"/>
                  <a:gd name="T20" fmla="*/ 140 w 166"/>
                  <a:gd name="T21" fmla="*/ 152 h 176"/>
                  <a:gd name="T22" fmla="*/ 114 w 166"/>
                  <a:gd name="T23" fmla="*/ 170 h 176"/>
                  <a:gd name="T24" fmla="*/ 82 w 166"/>
                  <a:gd name="T25" fmla="*/ 176 h 176"/>
                  <a:gd name="T26" fmla="*/ 66 w 166"/>
                  <a:gd name="T27" fmla="*/ 174 h 176"/>
                  <a:gd name="T28" fmla="*/ 36 w 166"/>
                  <a:gd name="T29" fmla="*/ 162 h 176"/>
                  <a:gd name="T30" fmla="*/ 24 w 166"/>
                  <a:gd name="T31" fmla="*/ 152 h 176"/>
                  <a:gd name="T32" fmla="*/ 6 w 166"/>
                  <a:gd name="T33" fmla="*/ 122 h 176"/>
                  <a:gd name="T34" fmla="*/ 0 w 166"/>
                  <a:gd name="T35" fmla="*/ 88 h 176"/>
                  <a:gd name="T36" fmla="*/ 0 w 166"/>
                  <a:gd name="T37" fmla="*/ 74 h 176"/>
                  <a:gd name="T38" fmla="*/ 10 w 166"/>
                  <a:gd name="T39" fmla="*/ 46 h 176"/>
                  <a:gd name="T40" fmla="*/ 82 w 166"/>
                  <a:gd name="T41" fmla="*/ 148 h 176"/>
                  <a:gd name="T42" fmla="*/ 94 w 166"/>
                  <a:gd name="T43" fmla="*/ 148 h 176"/>
                  <a:gd name="T44" fmla="*/ 112 w 166"/>
                  <a:gd name="T45" fmla="*/ 138 h 176"/>
                  <a:gd name="T46" fmla="*/ 126 w 166"/>
                  <a:gd name="T47" fmla="*/ 122 h 176"/>
                  <a:gd name="T48" fmla="*/ 134 w 166"/>
                  <a:gd name="T49" fmla="*/ 100 h 176"/>
                  <a:gd name="T50" fmla="*/ 136 w 166"/>
                  <a:gd name="T51" fmla="*/ 88 h 176"/>
                  <a:gd name="T52" fmla="*/ 132 w 166"/>
                  <a:gd name="T53" fmla="*/ 64 h 176"/>
                  <a:gd name="T54" fmla="*/ 120 w 166"/>
                  <a:gd name="T55" fmla="*/ 44 h 176"/>
                  <a:gd name="T56" fmla="*/ 104 w 166"/>
                  <a:gd name="T57" fmla="*/ 32 h 176"/>
                  <a:gd name="T58" fmla="*/ 82 w 166"/>
                  <a:gd name="T59" fmla="*/ 28 h 176"/>
                  <a:gd name="T60" fmla="*/ 72 w 166"/>
                  <a:gd name="T61" fmla="*/ 28 h 176"/>
                  <a:gd name="T62" fmla="*/ 52 w 166"/>
                  <a:gd name="T63" fmla="*/ 38 h 176"/>
                  <a:gd name="T64" fmla="*/ 38 w 166"/>
                  <a:gd name="T65" fmla="*/ 54 h 176"/>
                  <a:gd name="T66" fmla="*/ 30 w 166"/>
                  <a:gd name="T67" fmla="*/ 76 h 176"/>
                  <a:gd name="T68" fmla="*/ 30 w 166"/>
                  <a:gd name="T69" fmla="*/ 88 h 176"/>
                  <a:gd name="T70" fmla="*/ 34 w 166"/>
                  <a:gd name="T71" fmla="*/ 112 h 176"/>
                  <a:gd name="T72" fmla="*/ 46 w 166"/>
                  <a:gd name="T73" fmla="*/ 132 h 176"/>
                  <a:gd name="T74" fmla="*/ 62 w 166"/>
                  <a:gd name="T75" fmla="*/ 144 h 176"/>
                  <a:gd name="T76" fmla="*/ 82 w 166"/>
                  <a:gd name="T77" fmla="*/ 1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6" h="176">
                    <a:moveTo>
                      <a:pt x="18" y="34"/>
                    </a:moveTo>
                    <a:lnTo>
                      <a:pt x="18" y="34"/>
                    </a:lnTo>
                    <a:lnTo>
                      <a:pt x="30" y="20"/>
                    </a:lnTo>
                    <a:lnTo>
                      <a:pt x="46" y="8"/>
                    </a:lnTo>
                    <a:lnTo>
                      <a:pt x="64" y="2"/>
                    </a:lnTo>
                    <a:lnTo>
                      <a:pt x="82" y="0"/>
                    </a:lnTo>
                    <a:lnTo>
                      <a:pt x="82" y="0"/>
                    </a:lnTo>
                    <a:lnTo>
                      <a:pt x="98" y="2"/>
                    </a:lnTo>
                    <a:lnTo>
                      <a:pt x="114" y="6"/>
                    </a:lnTo>
                    <a:lnTo>
                      <a:pt x="128" y="14"/>
                    </a:lnTo>
                    <a:lnTo>
                      <a:pt x="140" y="24"/>
                    </a:lnTo>
                    <a:lnTo>
                      <a:pt x="140" y="24"/>
                    </a:lnTo>
                    <a:lnTo>
                      <a:pt x="152" y="38"/>
                    </a:lnTo>
                    <a:lnTo>
                      <a:pt x="158" y="54"/>
                    </a:lnTo>
                    <a:lnTo>
                      <a:pt x="164" y="70"/>
                    </a:lnTo>
                    <a:lnTo>
                      <a:pt x="166" y="88"/>
                    </a:lnTo>
                    <a:lnTo>
                      <a:pt x="166" y="88"/>
                    </a:lnTo>
                    <a:lnTo>
                      <a:pt x="164" y="106"/>
                    </a:lnTo>
                    <a:lnTo>
                      <a:pt x="158" y="122"/>
                    </a:lnTo>
                    <a:lnTo>
                      <a:pt x="152" y="138"/>
                    </a:lnTo>
                    <a:lnTo>
                      <a:pt x="140" y="152"/>
                    </a:lnTo>
                    <a:lnTo>
                      <a:pt x="140" y="152"/>
                    </a:lnTo>
                    <a:lnTo>
                      <a:pt x="128" y="162"/>
                    </a:lnTo>
                    <a:lnTo>
                      <a:pt x="114" y="170"/>
                    </a:lnTo>
                    <a:lnTo>
                      <a:pt x="98" y="174"/>
                    </a:lnTo>
                    <a:lnTo>
                      <a:pt x="82" y="176"/>
                    </a:lnTo>
                    <a:lnTo>
                      <a:pt x="82" y="176"/>
                    </a:lnTo>
                    <a:lnTo>
                      <a:pt x="66" y="174"/>
                    </a:lnTo>
                    <a:lnTo>
                      <a:pt x="52" y="170"/>
                    </a:lnTo>
                    <a:lnTo>
                      <a:pt x="36" y="162"/>
                    </a:lnTo>
                    <a:lnTo>
                      <a:pt x="24" y="152"/>
                    </a:lnTo>
                    <a:lnTo>
                      <a:pt x="24" y="152"/>
                    </a:lnTo>
                    <a:lnTo>
                      <a:pt x="14" y="138"/>
                    </a:lnTo>
                    <a:lnTo>
                      <a:pt x="6" y="122"/>
                    </a:lnTo>
                    <a:lnTo>
                      <a:pt x="2" y="106"/>
                    </a:lnTo>
                    <a:lnTo>
                      <a:pt x="0" y="88"/>
                    </a:lnTo>
                    <a:lnTo>
                      <a:pt x="0" y="88"/>
                    </a:lnTo>
                    <a:lnTo>
                      <a:pt x="0" y="74"/>
                    </a:lnTo>
                    <a:lnTo>
                      <a:pt x="4" y="58"/>
                    </a:lnTo>
                    <a:lnTo>
                      <a:pt x="10" y="46"/>
                    </a:lnTo>
                    <a:lnTo>
                      <a:pt x="18" y="34"/>
                    </a:lnTo>
                    <a:close/>
                    <a:moveTo>
                      <a:pt x="82" y="148"/>
                    </a:moveTo>
                    <a:lnTo>
                      <a:pt x="82" y="148"/>
                    </a:lnTo>
                    <a:lnTo>
                      <a:pt x="94" y="148"/>
                    </a:lnTo>
                    <a:lnTo>
                      <a:pt x="104" y="144"/>
                    </a:lnTo>
                    <a:lnTo>
                      <a:pt x="112" y="138"/>
                    </a:lnTo>
                    <a:lnTo>
                      <a:pt x="120" y="132"/>
                    </a:lnTo>
                    <a:lnTo>
                      <a:pt x="126" y="122"/>
                    </a:lnTo>
                    <a:lnTo>
                      <a:pt x="132" y="112"/>
                    </a:lnTo>
                    <a:lnTo>
                      <a:pt x="134" y="100"/>
                    </a:lnTo>
                    <a:lnTo>
                      <a:pt x="136" y="88"/>
                    </a:lnTo>
                    <a:lnTo>
                      <a:pt x="136" y="88"/>
                    </a:lnTo>
                    <a:lnTo>
                      <a:pt x="134" y="76"/>
                    </a:lnTo>
                    <a:lnTo>
                      <a:pt x="132" y="64"/>
                    </a:lnTo>
                    <a:lnTo>
                      <a:pt x="126" y="54"/>
                    </a:lnTo>
                    <a:lnTo>
                      <a:pt x="120" y="44"/>
                    </a:lnTo>
                    <a:lnTo>
                      <a:pt x="112" y="38"/>
                    </a:lnTo>
                    <a:lnTo>
                      <a:pt x="104" y="32"/>
                    </a:lnTo>
                    <a:lnTo>
                      <a:pt x="94" y="28"/>
                    </a:lnTo>
                    <a:lnTo>
                      <a:pt x="82" y="28"/>
                    </a:lnTo>
                    <a:lnTo>
                      <a:pt x="82" y="28"/>
                    </a:lnTo>
                    <a:lnTo>
                      <a:pt x="72" y="28"/>
                    </a:lnTo>
                    <a:lnTo>
                      <a:pt x="62" y="32"/>
                    </a:lnTo>
                    <a:lnTo>
                      <a:pt x="52" y="38"/>
                    </a:lnTo>
                    <a:lnTo>
                      <a:pt x="46" y="44"/>
                    </a:lnTo>
                    <a:lnTo>
                      <a:pt x="38" y="54"/>
                    </a:lnTo>
                    <a:lnTo>
                      <a:pt x="34" y="64"/>
                    </a:lnTo>
                    <a:lnTo>
                      <a:pt x="30" y="76"/>
                    </a:lnTo>
                    <a:lnTo>
                      <a:pt x="30" y="88"/>
                    </a:lnTo>
                    <a:lnTo>
                      <a:pt x="30" y="88"/>
                    </a:lnTo>
                    <a:lnTo>
                      <a:pt x="30" y="100"/>
                    </a:lnTo>
                    <a:lnTo>
                      <a:pt x="34" y="112"/>
                    </a:lnTo>
                    <a:lnTo>
                      <a:pt x="38" y="122"/>
                    </a:lnTo>
                    <a:lnTo>
                      <a:pt x="46" y="132"/>
                    </a:lnTo>
                    <a:lnTo>
                      <a:pt x="52" y="138"/>
                    </a:lnTo>
                    <a:lnTo>
                      <a:pt x="62" y="144"/>
                    </a:lnTo>
                    <a:lnTo>
                      <a:pt x="72" y="148"/>
                    </a:lnTo>
                    <a:lnTo>
                      <a:pt x="82" y="148"/>
                    </a:lnTo>
                    <a:close/>
                  </a:path>
                </a:pathLst>
              </a:custGeom>
              <a:solidFill>
                <a:srgbClr val="E8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46"/>
              <p:cNvSpPr>
                <a:spLocks/>
              </p:cNvSpPr>
              <p:nvPr/>
            </p:nvSpPr>
            <p:spPr bwMode="auto">
              <a:xfrm>
                <a:off x="8321675" y="4344988"/>
                <a:ext cx="263525" cy="279400"/>
              </a:xfrm>
              <a:custGeom>
                <a:avLst/>
                <a:gdLst>
                  <a:gd name="T0" fmla="*/ 18 w 166"/>
                  <a:gd name="T1" fmla="*/ 34 h 176"/>
                  <a:gd name="T2" fmla="*/ 18 w 166"/>
                  <a:gd name="T3" fmla="*/ 34 h 176"/>
                  <a:gd name="T4" fmla="*/ 30 w 166"/>
                  <a:gd name="T5" fmla="*/ 20 h 176"/>
                  <a:gd name="T6" fmla="*/ 46 w 166"/>
                  <a:gd name="T7" fmla="*/ 8 h 176"/>
                  <a:gd name="T8" fmla="*/ 64 w 166"/>
                  <a:gd name="T9" fmla="*/ 2 h 176"/>
                  <a:gd name="T10" fmla="*/ 82 w 166"/>
                  <a:gd name="T11" fmla="*/ 0 h 176"/>
                  <a:gd name="T12" fmla="*/ 82 w 166"/>
                  <a:gd name="T13" fmla="*/ 0 h 176"/>
                  <a:gd name="T14" fmla="*/ 98 w 166"/>
                  <a:gd name="T15" fmla="*/ 2 h 176"/>
                  <a:gd name="T16" fmla="*/ 114 w 166"/>
                  <a:gd name="T17" fmla="*/ 6 h 176"/>
                  <a:gd name="T18" fmla="*/ 128 w 166"/>
                  <a:gd name="T19" fmla="*/ 14 h 176"/>
                  <a:gd name="T20" fmla="*/ 140 w 166"/>
                  <a:gd name="T21" fmla="*/ 24 h 176"/>
                  <a:gd name="T22" fmla="*/ 140 w 166"/>
                  <a:gd name="T23" fmla="*/ 24 h 176"/>
                  <a:gd name="T24" fmla="*/ 152 w 166"/>
                  <a:gd name="T25" fmla="*/ 38 h 176"/>
                  <a:gd name="T26" fmla="*/ 158 w 166"/>
                  <a:gd name="T27" fmla="*/ 54 h 176"/>
                  <a:gd name="T28" fmla="*/ 164 w 166"/>
                  <a:gd name="T29" fmla="*/ 70 h 176"/>
                  <a:gd name="T30" fmla="*/ 166 w 166"/>
                  <a:gd name="T31" fmla="*/ 88 h 176"/>
                  <a:gd name="T32" fmla="*/ 166 w 166"/>
                  <a:gd name="T33" fmla="*/ 88 h 176"/>
                  <a:gd name="T34" fmla="*/ 164 w 166"/>
                  <a:gd name="T35" fmla="*/ 106 h 176"/>
                  <a:gd name="T36" fmla="*/ 158 w 166"/>
                  <a:gd name="T37" fmla="*/ 122 h 176"/>
                  <a:gd name="T38" fmla="*/ 152 w 166"/>
                  <a:gd name="T39" fmla="*/ 138 h 176"/>
                  <a:gd name="T40" fmla="*/ 140 w 166"/>
                  <a:gd name="T41" fmla="*/ 152 h 176"/>
                  <a:gd name="T42" fmla="*/ 140 w 166"/>
                  <a:gd name="T43" fmla="*/ 152 h 176"/>
                  <a:gd name="T44" fmla="*/ 128 w 166"/>
                  <a:gd name="T45" fmla="*/ 162 h 176"/>
                  <a:gd name="T46" fmla="*/ 114 w 166"/>
                  <a:gd name="T47" fmla="*/ 170 h 176"/>
                  <a:gd name="T48" fmla="*/ 98 w 166"/>
                  <a:gd name="T49" fmla="*/ 174 h 176"/>
                  <a:gd name="T50" fmla="*/ 82 w 166"/>
                  <a:gd name="T51" fmla="*/ 176 h 176"/>
                  <a:gd name="T52" fmla="*/ 82 w 166"/>
                  <a:gd name="T53" fmla="*/ 176 h 176"/>
                  <a:gd name="T54" fmla="*/ 66 w 166"/>
                  <a:gd name="T55" fmla="*/ 174 h 176"/>
                  <a:gd name="T56" fmla="*/ 52 w 166"/>
                  <a:gd name="T57" fmla="*/ 170 h 176"/>
                  <a:gd name="T58" fmla="*/ 36 w 166"/>
                  <a:gd name="T59" fmla="*/ 162 h 176"/>
                  <a:gd name="T60" fmla="*/ 24 w 166"/>
                  <a:gd name="T61" fmla="*/ 152 h 176"/>
                  <a:gd name="T62" fmla="*/ 24 w 166"/>
                  <a:gd name="T63" fmla="*/ 152 h 176"/>
                  <a:gd name="T64" fmla="*/ 14 w 166"/>
                  <a:gd name="T65" fmla="*/ 138 h 176"/>
                  <a:gd name="T66" fmla="*/ 6 w 166"/>
                  <a:gd name="T67" fmla="*/ 122 h 176"/>
                  <a:gd name="T68" fmla="*/ 2 w 166"/>
                  <a:gd name="T69" fmla="*/ 106 h 176"/>
                  <a:gd name="T70" fmla="*/ 0 w 166"/>
                  <a:gd name="T71" fmla="*/ 88 h 176"/>
                  <a:gd name="T72" fmla="*/ 0 w 166"/>
                  <a:gd name="T73" fmla="*/ 88 h 176"/>
                  <a:gd name="T74" fmla="*/ 0 w 166"/>
                  <a:gd name="T75" fmla="*/ 74 h 176"/>
                  <a:gd name="T76" fmla="*/ 4 w 166"/>
                  <a:gd name="T77" fmla="*/ 58 h 176"/>
                  <a:gd name="T78" fmla="*/ 10 w 166"/>
                  <a:gd name="T79" fmla="*/ 46 h 176"/>
                  <a:gd name="T80" fmla="*/ 18 w 166"/>
                  <a:gd name="T81" fmla="*/ 3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6" h="176">
                    <a:moveTo>
                      <a:pt x="18" y="34"/>
                    </a:moveTo>
                    <a:lnTo>
                      <a:pt x="18" y="34"/>
                    </a:lnTo>
                    <a:lnTo>
                      <a:pt x="30" y="20"/>
                    </a:lnTo>
                    <a:lnTo>
                      <a:pt x="46" y="8"/>
                    </a:lnTo>
                    <a:lnTo>
                      <a:pt x="64" y="2"/>
                    </a:lnTo>
                    <a:lnTo>
                      <a:pt x="82" y="0"/>
                    </a:lnTo>
                    <a:lnTo>
                      <a:pt x="82" y="0"/>
                    </a:lnTo>
                    <a:lnTo>
                      <a:pt x="98" y="2"/>
                    </a:lnTo>
                    <a:lnTo>
                      <a:pt x="114" y="6"/>
                    </a:lnTo>
                    <a:lnTo>
                      <a:pt x="128" y="14"/>
                    </a:lnTo>
                    <a:lnTo>
                      <a:pt x="140" y="24"/>
                    </a:lnTo>
                    <a:lnTo>
                      <a:pt x="140" y="24"/>
                    </a:lnTo>
                    <a:lnTo>
                      <a:pt x="152" y="38"/>
                    </a:lnTo>
                    <a:lnTo>
                      <a:pt x="158" y="54"/>
                    </a:lnTo>
                    <a:lnTo>
                      <a:pt x="164" y="70"/>
                    </a:lnTo>
                    <a:lnTo>
                      <a:pt x="166" y="88"/>
                    </a:lnTo>
                    <a:lnTo>
                      <a:pt x="166" y="88"/>
                    </a:lnTo>
                    <a:lnTo>
                      <a:pt x="164" y="106"/>
                    </a:lnTo>
                    <a:lnTo>
                      <a:pt x="158" y="122"/>
                    </a:lnTo>
                    <a:lnTo>
                      <a:pt x="152" y="138"/>
                    </a:lnTo>
                    <a:lnTo>
                      <a:pt x="140" y="152"/>
                    </a:lnTo>
                    <a:lnTo>
                      <a:pt x="140" y="152"/>
                    </a:lnTo>
                    <a:lnTo>
                      <a:pt x="128" y="162"/>
                    </a:lnTo>
                    <a:lnTo>
                      <a:pt x="114" y="170"/>
                    </a:lnTo>
                    <a:lnTo>
                      <a:pt x="98" y="174"/>
                    </a:lnTo>
                    <a:lnTo>
                      <a:pt x="82" y="176"/>
                    </a:lnTo>
                    <a:lnTo>
                      <a:pt x="82" y="176"/>
                    </a:lnTo>
                    <a:lnTo>
                      <a:pt x="66" y="174"/>
                    </a:lnTo>
                    <a:lnTo>
                      <a:pt x="52" y="170"/>
                    </a:lnTo>
                    <a:lnTo>
                      <a:pt x="36" y="162"/>
                    </a:lnTo>
                    <a:lnTo>
                      <a:pt x="24" y="152"/>
                    </a:lnTo>
                    <a:lnTo>
                      <a:pt x="24" y="152"/>
                    </a:lnTo>
                    <a:lnTo>
                      <a:pt x="14" y="138"/>
                    </a:lnTo>
                    <a:lnTo>
                      <a:pt x="6" y="122"/>
                    </a:lnTo>
                    <a:lnTo>
                      <a:pt x="2" y="106"/>
                    </a:lnTo>
                    <a:lnTo>
                      <a:pt x="0" y="88"/>
                    </a:lnTo>
                    <a:lnTo>
                      <a:pt x="0" y="88"/>
                    </a:lnTo>
                    <a:lnTo>
                      <a:pt x="0" y="74"/>
                    </a:lnTo>
                    <a:lnTo>
                      <a:pt x="4" y="58"/>
                    </a:lnTo>
                    <a:lnTo>
                      <a:pt x="10" y="46"/>
                    </a:lnTo>
                    <a:lnTo>
                      <a:pt x="18" y="3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47"/>
              <p:cNvSpPr>
                <a:spLocks/>
              </p:cNvSpPr>
              <p:nvPr/>
            </p:nvSpPr>
            <p:spPr bwMode="auto">
              <a:xfrm>
                <a:off x="8369300" y="4389438"/>
                <a:ext cx="168275" cy="190500"/>
              </a:xfrm>
              <a:custGeom>
                <a:avLst/>
                <a:gdLst>
                  <a:gd name="T0" fmla="*/ 52 w 106"/>
                  <a:gd name="T1" fmla="*/ 120 h 120"/>
                  <a:gd name="T2" fmla="*/ 52 w 106"/>
                  <a:gd name="T3" fmla="*/ 120 h 120"/>
                  <a:gd name="T4" fmla="*/ 64 w 106"/>
                  <a:gd name="T5" fmla="*/ 120 h 120"/>
                  <a:gd name="T6" fmla="*/ 74 w 106"/>
                  <a:gd name="T7" fmla="*/ 116 h 120"/>
                  <a:gd name="T8" fmla="*/ 82 w 106"/>
                  <a:gd name="T9" fmla="*/ 110 h 120"/>
                  <a:gd name="T10" fmla="*/ 90 w 106"/>
                  <a:gd name="T11" fmla="*/ 104 h 120"/>
                  <a:gd name="T12" fmla="*/ 96 w 106"/>
                  <a:gd name="T13" fmla="*/ 94 h 120"/>
                  <a:gd name="T14" fmla="*/ 102 w 106"/>
                  <a:gd name="T15" fmla="*/ 84 h 120"/>
                  <a:gd name="T16" fmla="*/ 104 w 106"/>
                  <a:gd name="T17" fmla="*/ 72 h 120"/>
                  <a:gd name="T18" fmla="*/ 106 w 106"/>
                  <a:gd name="T19" fmla="*/ 60 h 120"/>
                  <a:gd name="T20" fmla="*/ 106 w 106"/>
                  <a:gd name="T21" fmla="*/ 60 h 120"/>
                  <a:gd name="T22" fmla="*/ 104 w 106"/>
                  <a:gd name="T23" fmla="*/ 48 h 120"/>
                  <a:gd name="T24" fmla="*/ 102 w 106"/>
                  <a:gd name="T25" fmla="*/ 36 h 120"/>
                  <a:gd name="T26" fmla="*/ 96 w 106"/>
                  <a:gd name="T27" fmla="*/ 26 h 120"/>
                  <a:gd name="T28" fmla="*/ 90 w 106"/>
                  <a:gd name="T29" fmla="*/ 16 h 120"/>
                  <a:gd name="T30" fmla="*/ 82 w 106"/>
                  <a:gd name="T31" fmla="*/ 10 h 120"/>
                  <a:gd name="T32" fmla="*/ 74 w 106"/>
                  <a:gd name="T33" fmla="*/ 4 h 120"/>
                  <a:gd name="T34" fmla="*/ 64 w 106"/>
                  <a:gd name="T35" fmla="*/ 0 h 120"/>
                  <a:gd name="T36" fmla="*/ 52 w 106"/>
                  <a:gd name="T37" fmla="*/ 0 h 120"/>
                  <a:gd name="T38" fmla="*/ 52 w 106"/>
                  <a:gd name="T39" fmla="*/ 0 h 120"/>
                  <a:gd name="T40" fmla="*/ 42 w 106"/>
                  <a:gd name="T41" fmla="*/ 0 h 120"/>
                  <a:gd name="T42" fmla="*/ 32 w 106"/>
                  <a:gd name="T43" fmla="*/ 4 h 120"/>
                  <a:gd name="T44" fmla="*/ 22 w 106"/>
                  <a:gd name="T45" fmla="*/ 10 h 120"/>
                  <a:gd name="T46" fmla="*/ 16 w 106"/>
                  <a:gd name="T47" fmla="*/ 16 h 120"/>
                  <a:gd name="T48" fmla="*/ 8 w 106"/>
                  <a:gd name="T49" fmla="*/ 26 h 120"/>
                  <a:gd name="T50" fmla="*/ 4 w 106"/>
                  <a:gd name="T51" fmla="*/ 36 h 120"/>
                  <a:gd name="T52" fmla="*/ 0 w 106"/>
                  <a:gd name="T53" fmla="*/ 48 h 120"/>
                  <a:gd name="T54" fmla="*/ 0 w 106"/>
                  <a:gd name="T55" fmla="*/ 60 h 120"/>
                  <a:gd name="T56" fmla="*/ 0 w 106"/>
                  <a:gd name="T57" fmla="*/ 60 h 120"/>
                  <a:gd name="T58" fmla="*/ 0 w 106"/>
                  <a:gd name="T59" fmla="*/ 72 h 120"/>
                  <a:gd name="T60" fmla="*/ 4 w 106"/>
                  <a:gd name="T61" fmla="*/ 84 h 120"/>
                  <a:gd name="T62" fmla="*/ 8 w 106"/>
                  <a:gd name="T63" fmla="*/ 94 h 120"/>
                  <a:gd name="T64" fmla="*/ 16 w 106"/>
                  <a:gd name="T65" fmla="*/ 104 h 120"/>
                  <a:gd name="T66" fmla="*/ 22 w 106"/>
                  <a:gd name="T67" fmla="*/ 110 h 120"/>
                  <a:gd name="T68" fmla="*/ 32 w 106"/>
                  <a:gd name="T69" fmla="*/ 116 h 120"/>
                  <a:gd name="T70" fmla="*/ 42 w 106"/>
                  <a:gd name="T71" fmla="*/ 120 h 120"/>
                  <a:gd name="T72" fmla="*/ 52 w 106"/>
                  <a:gd name="T73"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6" h="120">
                    <a:moveTo>
                      <a:pt x="52" y="120"/>
                    </a:moveTo>
                    <a:lnTo>
                      <a:pt x="52" y="120"/>
                    </a:lnTo>
                    <a:lnTo>
                      <a:pt x="64" y="120"/>
                    </a:lnTo>
                    <a:lnTo>
                      <a:pt x="74" y="116"/>
                    </a:lnTo>
                    <a:lnTo>
                      <a:pt x="82" y="110"/>
                    </a:lnTo>
                    <a:lnTo>
                      <a:pt x="90" y="104"/>
                    </a:lnTo>
                    <a:lnTo>
                      <a:pt x="96" y="94"/>
                    </a:lnTo>
                    <a:lnTo>
                      <a:pt x="102" y="84"/>
                    </a:lnTo>
                    <a:lnTo>
                      <a:pt x="104" y="72"/>
                    </a:lnTo>
                    <a:lnTo>
                      <a:pt x="106" y="60"/>
                    </a:lnTo>
                    <a:lnTo>
                      <a:pt x="106" y="60"/>
                    </a:lnTo>
                    <a:lnTo>
                      <a:pt x="104" y="48"/>
                    </a:lnTo>
                    <a:lnTo>
                      <a:pt x="102" y="36"/>
                    </a:lnTo>
                    <a:lnTo>
                      <a:pt x="96" y="26"/>
                    </a:lnTo>
                    <a:lnTo>
                      <a:pt x="90" y="16"/>
                    </a:lnTo>
                    <a:lnTo>
                      <a:pt x="82" y="10"/>
                    </a:lnTo>
                    <a:lnTo>
                      <a:pt x="74" y="4"/>
                    </a:lnTo>
                    <a:lnTo>
                      <a:pt x="64" y="0"/>
                    </a:lnTo>
                    <a:lnTo>
                      <a:pt x="52" y="0"/>
                    </a:lnTo>
                    <a:lnTo>
                      <a:pt x="52" y="0"/>
                    </a:lnTo>
                    <a:lnTo>
                      <a:pt x="42" y="0"/>
                    </a:lnTo>
                    <a:lnTo>
                      <a:pt x="32" y="4"/>
                    </a:lnTo>
                    <a:lnTo>
                      <a:pt x="22" y="10"/>
                    </a:lnTo>
                    <a:lnTo>
                      <a:pt x="16" y="16"/>
                    </a:lnTo>
                    <a:lnTo>
                      <a:pt x="8" y="26"/>
                    </a:lnTo>
                    <a:lnTo>
                      <a:pt x="4" y="36"/>
                    </a:lnTo>
                    <a:lnTo>
                      <a:pt x="0" y="48"/>
                    </a:lnTo>
                    <a:lnTo>
                      <a:pt x="0" y="60"/>
                    </a:lnTo>
                    <a:lnTo>
                      <a:pt x="0" y="60"/>
                    </a:lnTo>
                    <a:lnTo>
                      <a:pt x="0" y="72"/>
                    </a:lnTo>
                    <a:lnTo>
                      <a:pt x="4" y="84"/>
                    </a:lnTo>
                    <a:lnTo>
                      <a:pt x="8" y="94"/>
                    </a:lnTo>
                    <a:lnTo>
                      <a:pt x="16" y="104"/>
                    </a:lnTo>
                    <a:lnTo>
                      <a:pt x="22" y="110"/>
                    </a:lnTo>
                    <a:lnTo>
                      <a:pt x="32" y="116"/>
                    </a:lnTo>
                    <a:lnTo>
                      <a:pt x="42" y="120"/>
                    </a:lnTo>
                    <a:lnTo>
                      <a:pt x="52" y="1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48"/>
              <p:cNvSpPr>
                <a:spLocks/>
              </p:cNvSpPr>
              <p:nvPr/>
            </p:nvSpPr>
            <p:spPr bwMode="auto">
              <a:xfrm>
                <a:off x="8661400" y="4351338"/>
                <a:ext cx="241300" cy="276225"/>
              </a:xfrm>
              <a:custGeom>
                <a:avLst/>
                <a:gdLst>
                  <a:gd name="T0" fmla="*/ 74 w 152"/>
                  <a:gd name="T1" fmla="*/ 174 h 174"/>
                  <a:gd name="T2" fmla="*/ 0 w 152"/>
                  <a:gd name="T3" fmla="*/ 0 h 174"/>
                  <a:gd name="T4" fmla="*/ 30 w 152"/>
                  <a:gd name="T5" fmla="*/ 0 h 174"/>
                  <a:gd name="T6" fmla="*/ 76 w 152"/>
                  <a:gd name="T7" fmla="*/ 110 h 174"/>
                  <a:gd name="T8" fmla="*/ 124 w 152"/>
                  <a:gd name="T9" fmla="*/ 0 h 174"/>
                  <a:gd name="T10" fmla="*/ 152 w 152"/>
                  <a:gd name="T11" fmla="*/ 0 h 174"/>
                  <a:gd name="T12" fmla="*/ 78 w 152"/>
                  <a:gd name="T13" fmla="*/ 174 h 174"/>
                  <a:gd name="T14" fmla="*/ 74 w 152"/>
                  <a:gd name="T15" fmla="*/ 174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74">
                    <a:moveTo>
                      <a:pt x="74" y="174"/>
                    </a:moveTo>
                    <a:lnTo>
                      <a:pt x="0" y="0"/>
                    </a:lnTo>
                    <a:lnTo>
                      <a:pt x="30" y="0"/>
                    </a:lnTo>
                    <a:lnTo>
                      <a:pt x="76" y="110"/>
                    </a:lnTo>
                    <a:lnTo>
                      <a:pt x="124" y="0"/>
                    </a:lnTo>
                    <a:lnTo>
                      <a:pt x="152" y="0"/>
                    </a:lnTo>
                    <a:lnTo>
                      <a:pt x="78" y="174"/>
                    </a:lnTo>
                    <a:lnTo>
                      <a:pt x="74" y="174"/>
                    </a:lnTo>
                    <a:close/>
                  </a:path>
                </a:pathLst>
              </a:custGeom>
              <a:solidFill>
                <a:srgbClr val="E8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49"/>
              <p:cNvSpPr>
                <a:spLocks noEditPoints="1"/>
              </p:cNvSpPr>
              <p:nvPr/>
            </p:nvSpPr>
            <p:spPr bwMode="auto">
              <a:xfrm>
                <a:off x="8940800" y="4344988"/>
                <a:ext cx="257175" cy="273050"/>
              </a:xfrm>
              <a:custGeom>
                <a:avLst/>
                <a:gdLst>
                  <a:gd name="T0" fmla="*/ 0 w 162"/>
                  <a:gd name="T1" fmla="*/ 172 h 172"/>
                  <a:gd name="T2" fmla="*/ 82 w 162"/>
                  <a:gd name="T3" fmla="*/ 0 h 172"/>
                  <a:gd name="T4" fmla="*/ 84 w 162"/>
                  <a:gd name="T5" fmla="*/ 0 h 172"/>
                  <a:gd name="T6" fmla="*/ 162 w 162"/>
                  <a:gd name="T7" fmla="*/ 172 h 172"/>
                  <a:gd name="T8" fmla="*/ 132 w 162"/>
                  <a:gd name="T9" fmla="*/ 172 h 172"/>
                  <a:gd name="T10" fmla="*/ 118 w 162"/>
                  <a:gd name="T11" fmla="*/ 142 h 172"/>
                  <a:gd name="T12" fmla="*/ 42 w 162"/>
                  <a:gd name="T13" fmla="*/ 142 h 172"/>
                  <a:gd name="T14" fmla="*/ 30 w 162"/>
                  <a:gd name="T15" fmla="*/ 172 h 172"/>
                  <a:gd name="T16" fmla="*/ 0 w 162"/>
                  <a:gd name="T17" fmla="*/ 172 h 172"/>
                  <a:gd name="T18" fmla="*/ 108 w 162"/>
                  <a:gd name="T19" fmla="*/ 118 h 172"/>
                  <a:gd name="T20" fmla="*/ 82 w 162"/>
                  <a:gd name="T21" fmla="*/ 56 h 172"/>
                  <a:gd name="T22" fmla="*/ 54 w 162"/>
                  <a:gd name="T23" fmla="*/ 118 h 172"/>
                  <a:gd name="T24" fmla="*/ 108 w 162"/>
                  <a:gd name="T25" fmla="*/ 11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172">
                    <a:moveTo>
                      <a:pt x="0" y="172"/>
                    </a:moveTo>
                    <a:lnTo>
                      <a:pt x="82" y="0"/>
                    </a:lnTo>
                    <a:lnTo>
                      <a:pt x="84" y="0"/>
                    </a:lnTo>
                    <a:lnTo>
                      <a:pt x="162" y="172"/>
                    </a:lnTo>
                    <a:lnTo>
                      <a:pt x="132" y="172"/>
                    </a:lnTo>
                    <a:lnTo>
                      <a:pt x="118" y="142"/>
                    </a:lnTo>
                    <a:lnTo>
                      <a:pt x="42" y="142"/>
                    </a:lnTo>
                    <a:lnTo>
                      <a:pt x="30" y="172"/>
                    </a:lnTo>
                    <a:lnTo>
                      <a:pt x="0" y="172"/>
                    </a:lnTo>
                    <a:close/>
                    <a:moveTo>
                      <a:pt x="108" y="118"/>
                    </a:moveTo>
                    <a:lnTo>
                      <a:pt x="82" y="56"/>
                    </a:lnTo>
                    <a:lnTo>
                      <a:pt x="54" y="118"/>
                    </a:lnTo>
                    <a:lnTo>
                      <a:pt x="108" y="118"/>
                    </a:lnTo>
                    <a:close/>
                  </a:path>
                </a:pathLst>
              </a:custGeom>
              <a:solidFill>
                <a:srgbClr val="E8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50"/>
              <p:cNvSpPr>
                <a:spLocks/>
              </p:cNvSpPr>
              <p:nvPr/>
            </p:nvSpPr>
            <p:spPr bwMode="auto">
              <a:xfrm>
                <a:off x="9239250" y="4351338"/>
                <a:ext cx="225425" cy="266700"/>
              </a:xfrm>
              <a:custGeom>
                <a:avLst/>
                <a:gdLst>
                  <a:gd name="T0" fmla="*/ 86 w 142"/>
                  <a:gd name="T1" fmla="*/ 168 h 168"/>
                  <a:gd name="T2" fmla="*/ 56 w 142"/>
                  <a:gd name="T3" fmla="*/ 168 h 168"/>
                  <a:gd name="T4" fmla="*/ 56 w 142"/>
                  <a:gd name="T5" fmla="*/ 26 h 168"/>
                  <a:gd name="T6" fmla="*/ 0 w 142"/>
                  <a:gd name="T7" fmla="*/ 26 h 168"/>
                  <a:gd name="T8" fmla="*/ 0 w 142"/>
                  <a:gd name="T9" fmla="*/ 0 h 168"/>
                  <a:gd name="T10" fmla="*/ 142 w 142"/>
                  <a:gd name="T11" fmla="*/ 0 h 168"/>
                  <a:gd name="T12" fmla="*/ 142 w 142"/>
                  <a:gd name="T13" fmla="*/ 26 h 168"/>
                  <a:gd name="T14" fmla="*/ 86 w 142"/>
                  <a:gd name="T15" fmla="*/ 26 h 168"/>
                  <a:gd name="T16" fmla="*/ 86 w 142"/>
                  <a:gd name="T17"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68">
                    <a:moveTo>
                      <a:pt x="86" y="168"/>
                    </a:moveTo>
                    <a:lnTo>
                      <a:pt x="56" y="168"/>
                    </a:lnTo>
                    <a:lnTo>
                      <a:pt x="56" y="26"/>
                    </a:lnTo>
                    <a:lnTo>
                      <a:pt x="0" y="26"/>
                    </a:lnTo>
                    <a:lnTo>
                      <a:pt x="0" y="0"/>
                    </a:lnTo>
                    <a:lnTo>
                      <a:pt x="142" y="0"/>
                    </a:lnTo>
                    <a:lnTo>
                      <a:pt x="142" y="26"/>
                    </a:lnTo>
                    <a:lnTo>
                      <a:pt x="86" y="26"/>
                    </a:lnTo>
                    <a:lnTo>
                      <a:pt x="86" y="168"/>
                    </a:lnTo>
                    <a:close/>
                  </a:path>
                </a:pathLst>
              </a:custGeom>
              <a:solidFill>
                <a:srgbClr val="E8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51"/>
              <p:cNvSpPr>
                <a:spLocks noChangeArrowheads="1"/>
              </p:cNvSpPr>
              <p:nvPr/>
            </p:nvSpPr>
            <p:spPr bwMode="auto">
              <a:xfrm>
                <a:off x="9572625" y="4351338"/>
                <a:ext cx="47625" cy="266700"/>
              </a:xfrm>
              <a:prstGeom prst="rect">
                <a:avLst/>
              </a:prstGeom>
              <a:solidFill>
                <a:srgbClr val="E87B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52"/>
              <p:cNvSpPr>
                <a:spLocks noEditPoints="1"/>
              </p:cNvSpPr>
              <p:nvPr/>
            </p:nvSpPr>
            <p:spPr bwMode="auto">
              <a:xfrm>
                <a:off x="9744075" y="4344988"/>
                <a:ext cx="260350" cy="279400"/>
              </a:xfrm>
              <a:custGeom>
                <a:avLst/>
                <a:gdLst>
                  <a:gd name="T0" fmla="*/ 16 w 164"/>
                  <a:gd name="T1" fmla="*/ 34 h 176"/>
                  <a:gd name="T2" fmla="*/ 46 w 164"/>
                  <a:gd name="T3" fmla="*/ 8 h 176"/>
                  <a:gd name="T4" fmla="*/ 82 w 164"/>
                  <a:gd name="T5" fmla="*/ 0 h 176"/>
                  <a:gd name="T6" fmla="*/ 98 w 164"/>
                  <a:gd name="T7" fmla="*/ 2 h 176"/>
                  <a:gd name="T8" fmla="*/ 128 w 164"/>
                  <a:gd name="T9" fmla="*/ 14 h 176"/>
                  <a:gd name="T10" fmla="*/ 140 w 164"/>
                  <a:gd name="T11" fmla="*/ 24 h 176"/>
                  <a:gd name="T12" fmla="*/ 158 w 164"/>
                  <a:gd name="T13" fmla="*/ 54 h 176"/>
                  <a:gd name="T14" fmla="*/ 164 w 164"/>
                  <a:gd name="T15" fmla="*/ 88 h 176"/>
                  <a:gd name="T16" fmla="*/ 164 w 164"/>
                  <a:gd name="T17" fmla="*/ 106 h 176"/>
                  <a:gd name="T18" fmla="*/ 152 w 164"/>
                  <a:gd name="T19" fmla="*/ 138 h 176"/>
                  <a:gd name="T20" fmla="*/ 140 w 164"/>
                  <a:gd name="T21" fmla="*/ 152 h 176"/>
                  <a:gd name="T22" fmla="*/ 114 w 164"/>
                  <a:gd name="T23" fmla="*/ 170 h 176"/>
                  <a:gd name="T24" fmla="*/ 82 w 164"/>
                  <a:gd name="T25" fmla="*/ 176 h 176"/>
                  <a:gd name="T26" fmla="*/ 66 w 164"/>
                  <a:gd name="T27" fmla="*/ 174 h 176"/>
                  <a:gd name="T28" fmla="*/ 36 w 164"/>
                  <a:gd name="T29" fmla="*/ 162 h 176"/>
                  <a:gd name="T30" fmla="*/ 24 w 164"/>
                  <a:gd name="T31" fmla="*/ 152 h 176"/>
                  <a:gd name="T32" fmla="*/ 6 w 164"/>
                  <a:gd name="T33" fmla="*/ 122 h 176"/>
                  <a:gd name="T34" fmla="*/ 0 w 164"/>
                  <a:gd name="T35" fmla="*/ 88 h 176"/>
                  <a:gd name="T36" fmla="*/ 0 w 164"/>
                  <a:gd name="T37" fmla="*/ 74 h 176"/>
                  <a:gd name="T38" fmla="*/ 10 w 164"/>
                  <a:gd name="T39" fmla="*/ 46 h 176"/>
                  <a:gd name="T40" fmla="*/ 82 w 164"/>
                  <a:gd name="T41" fmla="*/ 148 h 176"/>
                  <a:gd name="T42" fmla="*/ 94 w 164"/>
                  <a:gd name="T43" fmla="*/ 148 h 176"/>
                  <a:gd name="T44" fmla="*/ 112 w 164"/>
                  <a:gd name="T45" fmla="*/ 138 h 176"/>
                  <a:gd name="T46" fmla="*/ 126 w 164"/>
                  <a:gd name="T47" fmla="*/ 122 h 176"/>
                  <a:gd name="T48" fmla="*/ 134 w 164"/>
                  <a:gd name="T49" fmla="*/ 100 h 176"/>
                  <a:gd name="T50" fmla="*/ 136 w 164"/>
                  <a:gd name="T51" fmla="*/ 88 h 176"/>
                  <a:gd name="T52" fmla="*/ 132 w 164"/>
                  <a:gd name="T53" fmla="*/ 64 h 176"/>
                  <a:gd name="T54" fmla="*/ 120 w 164"/>
                  <a:gd name="T55" fmla="*/ 44 h 176"/>
                  <a:gd name="T56" fmla="*/ 104 w 164"/>
                  <a:gd name="T57" fmla="*/ 32 h 176"/>
                  <a:gd name="T58" fmla="*/ 82 w 164"/>
                  <a:gd name="T59" fmla="*/ 28 h 176"/>
                  <a:gd name="T60" fmla="*/ 72 w 164"/>
                  <a:gd name="T61" fmla="*/ 28 h 176"/>
                  <a:gd name="T62" fmla="*/ 52 w 164"/>
                  <a:gd name="T63" fmla="*/ 38 h 176"/>
                  <a:gd name="T64" fmla="*/ 38 w 164"/>
                  <a:gd name="T65" fmla="*/ 54 h 176"/>
                  <a:gd name="T66" fmla="*/ 30 w 164"/>
                  <a:gd name="T67" fmla="*/ 76 h 176"/>
                  <a:gd name="T68" fmla="*/ 30 w 164"/>
                  <a:gd name="T69" fmla="*/ 88 h 176"/>
                  <a:gd name="T70" fmla="*/ 34 w 164"/>
                  <a:gd name="T71" fmla="*/ 112 h 176"/>
                  <a:gd name="T72" fmla="*/ 46 w 164"/>
                  <a:gd name="T73" fmla="*/ 132 h 176"/>
                  <a:gd name="T74" fmla="*/ 62 w 164"/>
                  <a:gd name="T75" fmla="*/ 144 h 176"/>
                  <a:gd name="T76" fmla="*/ 82 w 164"/>
                  <a:gd name="T77" fmla="*/ 1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4" h="176">
                    <a:moveTo>
                      <a:pt x="16" y="34"/>
                    </a:moveTo>
                    <a:lnTo>
                      <a:pt x="16" y="34"/>
                    </a:lnTo>
                    <a:lnTo>
                      <a:pt x="30" y="20"/>
                    </a:lnTo>
                    <a:lnTo>
                      <a:pt x="46" y="8"/>
                    </a:lnTo>
                    <a:lnTo>
                      <a:pt x="64" y="2"/>
                    </a:lnTo>
                    <a:lnTo>
                      <a:pt x="82" y="0"/>
                    </a:lnTo>
                    <a:lnTo>
                      <a:pt x="82" y="0"/>
                    </a:lnTo>
                    <a:lnTo>
                      <a:pt x="98" y="2"/>
                    </a:lnTo>
                    <a:lnTo>
                      <a:pt x="114" y="6"/>
                    </a:lnTo>
                    <a:lnTo>
                      <a:pt x="128" y="14"/>
                    </a:lnTo>
                    <a:lnTo>
                      <a:pt x="140" y="24"/>
                    </a:lnTo>
                    <a:lnTo>
                      <a:pt x="140" y="24"/>
                    </a:lnTo>
                    <a:lnTo>
                      <a:pt x="152" y="38"/>
                    </a:lnTo>
                    <a:lnTo>
                      <a:pt x="158" y="54"/>
                    </a:lnTo>
                    <a:lnTo>
                      <a:pt x="164" y="70"/>
                    </a:lnTo>
                    <a:lnTo>
                      <a:pt x="164" y="88"/>
                    </a:lnTo>
                    <a:lnTo>
                      <a:pt x="164" y="88"/>
                    </a:lnTo>
                    <a:lnTo>
                      <a:pt x="164" y="106"/>
                    </a:lnTo>
                    <a:lnTo>
                      <a:pt x="158" y="122"/>
                    </a:lnTo>
                    <a:lnTo>
                      <a:pt x="152" y="138"/>
                    </a:lnTo>
                    <a:lnTo>
                      <a:pt x="140" y="152"/>
                    </a:lnTo>
                    <a:lnTo>
                      <a:pt x="140" y="152"/>
                    </a:lnTo>
                    <a:lnTo>
                      <a:pt x="128" y="162"/>
                    </a:lnTo>
                    <a:lnTo>
                      <a:pt x="114" y="170"/>
                    </a:lnTo>
                    <a:lnTo>
                      <a:pt x="98" y="174"/>
                    </a:lnTo>
                    <a:lnTo>
                      <a:pt x="82" y="176"/>
                    </a:lnTo>
                    <a:lnTo>
                      <a:pt x="82" y="176"/>
                    </a:lnTo>
                    <a:lnTo>
                      <a:pt x="66" y="174"/>
                    </a:lnTo>
                    <a:lnTo>
                      <a:pt x="50" y="170"/>
                    </a:lnTo>
                    <a:lnTo>
                      <a:pt x="36" y="162"/>
                    </a:lnTo>
                    <a:lnTo>
                      <a:pt x="24" y="152"/>
                    </a:lnTo>
                    <a:lnTo>
                      <a:pt x="24" y="152"/>
                    </a:lnTo>
                    <a:lnTo>
                      <a:pt x="14" y="138"/>
                    </a:lnTo>
                    <a:lnTo>
                      <a:pt x="6" y="122"/>
                    </a:lnTo>
                    <a:lnTo>
                      <a:pt x="2" y="106"/>
                    </a:lnTo>
                    <a:lnTo>
                      <a:pt x="0" y="88"/>
                    </a:lnTo>
                    <a:lnTo>
                      <a:pt x="0" y="88"/>
                    </a:lnTo>
                    <a:lnTo>
                      <a:pt x="0" y="74"/>
                    </a:lnTo>
                    <a:lnTo>
                      <a:pt x="4" y="58"/>
                    </a:lnTo>
                    <a:lnTo>
                      <a:pt x="10" y="46"/>
                    </a:lnTo>
                    <a:lnTo>
                      <a:pt x="16" y="34"/>
                    </a:lnTo>
                    <a:close/>
                    <a:moveTo>
                      <a:pt x="82" y="148"/>
                    </a:moveTo>
                    <a:lnTo>
                      <a:pt x="82" y="148"/>
                    </a:lnTo>
                    <a:lnTo>
                      <a:pt x="94" y="148"/>
                    </a:lnTo>
                    <a:lnTo>
                      <a:pt x="102" y="144"/>
                    </a:lnTo>
                    <a:lnTo>
                      <a:pt x="112" y="138"/>
                    </a:lnTo>
                    <a:lnTo>
                      <a:pt x="120" y="132"/>
                    </a:lnTo>
                    <a:lnTo>
                      <a:pt x="126" y="122"/>
                    </a:lnTo>
                    <a:lnTo>
                      <a:pt x="130" y="112"/>
                    </a:lnTo>
                    <a:lnTo>
                      <a:pt x="134" y="100"/>
                    </a:lnTo>
                    <a:lnTo>
                      <a:pt x="136" y="88"/>
                    </a:lnTo>
                    <a:lnTo>
                      <a:pt x="136" y="88"/>
                    </a:lnTo>
                    <a:lnTo>
                      <a:pt x="134" y="76"/>
                    </a:lnTo>
                    <a:lnTo>
                      <a:pt x="132" y="64"/>
                    </a:lnTo>
                    <a:lnTo>
                      <a:pt x="126" y="54"/>
                    </a:lnTo>
                    <a:lnTo>
                      <a:pt x="120" y="44"/>
                    </a:lnTo>
                    <a:lnTo>
                      <a:pt x="112" y="38"/>
                    </a:lnTo>
                    <a:lnTo>
                      <a:pt x="104" y="32"/>
                    </a:lnTo>
                    <a:lnTo>
                      <a:pt x="94" y="28"/>
                    </a:lnTo>
                    <a:lnTo>
                      <a:pt x="82" y="28"/>
                    </a:lnTo>
                    <a:lnTo>
                      <a:pt x="82" y="28"/>
                    </a:lnTo>
                    <a:lnTo>
                      <a:pt x="72" y="28"/>
                    </a:lnTo>
                    <a:lnTo>
                      <a:pt x="62" y="32"/>
                    </a:lnTo>
                    <a:lnTo>
                      <a:pt x="52" y="38"/>
                    </a:lnTo>
                    <a:lnTo>
                      <a:pt x="44" y="44"/>
                    </a:lnTo>
                    <a:lnTo>
                      <a:pt x="38" y="54"/>
                    </a:lnTo>
                    <a:lnTo>
                      <a:pt x="34" y="64"/>
                    </a:lnTo>
                    <a:lnTo>
                      <a:pt x="30" y="76"/>
                    </a:lnTo>
                    <a:lnTo>
                      <a:pt x="30" y="88"/>
                    </a:lnTo>
                    <a:lnTo>
                      <a:pt x="30" y="88"/>
                    </a:lnTo>
                    <a:lnTo>
                      <a:pt x="30" y="100"/>
                    </a:lnTo>
                    <a:lnTo>
                      <a:pt x="34" y="112"/>
                    </a:lnTo>
                    <a:lnTo>
                      <a:pt x="38" y="122"/>
                    </a:lnTo>
                    <a:lnTo>
                      <a:pt x="46" y="132"/>
                    </a:lnTo>
                    <a:lnTo>
                      <a:pt x="52" y="138"/>
                    </a:lnTo>
                    <a:lnTo>
                      <a:pt x="62" y="144"/>
                    </a:lnTo>
                    <a:lnTo>
                      <a:pt x="72" y="148"/>
                    </a:lnTo>
                    <a:lnTo>
                      <a:pt x="82" y="148"/>
                    </a:lnTo>
                    <a:close/>
                  </a:path>
                </a:pathLst>
              </a:custGeom>
              <a:solidFill>
                <a:srgbClr val="E8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53"/>
              <p:cNvSpPr>
                <a:spLocks/>
              </p:cNvSpPr>
              <p:nvPr/>
            </p:nvSpPr>
            <p:spPr bwMode="auto">
              <a:xfrm>
                <a:off x="9744075" y="4344988"/>
                <a:ext cx="260350" cy="279400"/>
              </a:xfrm>
              <a:custGeom>
                <a:avLst/>
                <a:gdLst>
                  <a:gd name="T0" fmla="*/ 16 w 164"/>
                  <a:gd name="T1" fmla="*/ 34 h 176"/>
                  <a:gd name="T2" fmla="*/ 16 w 164"/>
                  <a:gd name="T3" fmla="*/ 34 h 176"/>
                  <a:gd name="T4" fmla="*/ 30 w 164"/>
                  <a:gd name="T5" fmla="*/ 20 h 176"/>
                  <a:gd name="T6" fmla="*/ 46 w 164"/>
                  <a:gd name="T7" fmla="*/ 8 h 176"/>
                  <a:gd name="T8" fmla="*/ 64 w 164"/>
                  <a:gd name="T9" fmla="*/ 2 h 176"/>
                  <a:gd name="T10" fmla="*/ 82 w 164"/>
                  <a:gd name="T11" fmla="*/ 0 h 176"/>
                  <a:gd name="T12" fmla="*/ 82 w 164"/>
                  <a:gd name="T13" fmla="*/ 0 h 176"/>
                  <a:gd name="T14" fmla="*/ 98 w 164"/>
                  <a:gd name="T15" fmla="*/ 2 h 176"/>
                  <a:gd name="T16" fmla="*/ 114 w 164"/>
                  <a:gd name="T17" fmla="*/ 6 h 176"/>
                  <a:gd name="T18" fmla="*/ 128 w 164"/>
                  <a:gd name="T19" fmla="*/ 14 h 176"/>
                  <a:gd name="T20" fmla="*/ 140 w 164"/>
                  <a:gd name="T21" fmla="*/ 24 h 176"/>
                  <a:gd name="T22" fmla="*/ 140 w 164"/>
                  <a:gd name="T23" fmla="*/ 24 h 176"/>
                  <a:gd name="T24" fmla="*/ 152 w 164"/>
                  <a:gd name="T25" fmla="*/ 38 h 176"/>
                  <a:gd name="T26" fmla="*/ 158 w 164"/>
                  <a:gd name="T27" fmla="*/ 54 h 176"/>
                  <a:gd name="T28" fmla="*/ 164 w 164"/>
                  <a:gd name="T29" fmla="*/ 70 h 176"/>
                  <a:gd name="T30" fmla="*/ 164 w 164"/>
                  <a:gd name="T31" fmla="*/ 88 h 176"/>
                  <a:gd name="T32" fmla="*/ 164 w 164"/>
                  <a:gd name="T33" fmla="*/ 88 h 176"/>
                  <a:gd name="T34" fmla="*/ 164 w 164"/>
                  <a:gd name="T35" fmla="*/ 106 h 176"/>
                  <a:gd name="T36" fmla="*/ 158 w 164"/>
                  <a:gd name="T37" fmla="*/ 122 h 176"/>
                  <a:gd name="T38" fmla="*/ 152 w 164"/>
                  <a:gd name="T39" fmla="*/ 138 h 176"/>
                  <a:gd name="T40" fmla="*/ 140 w 164"/>
                  <a:gd name="T41" fmla="*/ 152 h 176"/>
                  <a:gd name="T42" fmla="*/ 140 w 164"/>
                  <a:gd name="T43" fmla="*/ 152 h 176"/>
                  <a:gd name="T44" fmla="*/ 128 w 164"/>
                  <a:gd name="T45" fmla="*/ 162 h 176"/>
                  <a:gd name="T46" fmla="*/ 114 w 164"/>
                  <a:gd name="T47" fmla="*/ 170 h 176"/>
                  <a:gd name="T48" fmla="*/ 98 w 164"/>
                  <a:gd name="T49" fmla="*/ 174 h 176"/>
                  <a:gd name="T50" fmla="*/ 82 w 164"/>
                  <a:gd name="T51" fmla="*/ 176 h 176"/>
                  <a:gd name="T52" fmla="*/ 82 w 164"/>
                  <a:gd name="T53" fmla="*/ 176 h 176"/>
                  <a:gd name="T54" fmla="*/ 66 w 164"/>
                  <a:gd name="T55" fmla="*/ 174 h 176"/>
                  <a:gd name="T56" fmla="*/ 50 w 164"/>
                  <a:gd name="T57" fmla="*/ 170 h 176"/>
                  <a:gd name="T58" fmla="*/ 36 w 164"/>
                  <a:gd name="T59" fmla="*/ 162 h 176"/>
                  <a:gd name="T60" fmla="*/ 24 w 164"/>
                  <a:gd name="T61" fmla="*/ 152 h 176"/>
                  <a:gd name="T62" fmla="*/ 24 w 164"/>
                  <a:gd name="T63" fmla="*/ 152 h 176"/>
                  <a:gd name="T64" fmla="*/ 14 w 164"/>
                  <a:gd name="T65" fmla="*/ 138 h 176"/>
                  <a:gd name="T66" fmla="*/ 6 w 164"/>
                  <a:gd name="T67" fmla="*/ 122 h 176"/>
                  <a:gd name="T68" fmla="*/ 2 w 164"/>
                  <a:gd name="T69" fmla="*/ 106 h 176"/>
                  <a:gd name="T70" fmla="*/ 0 w 164"/>
                  <a:gd name="T71" fmla="*/ 88 h 176"/>
                  <a:gd name="T72" fmla="*/ 0 w 164"/>
                  <a:gd name="T73" fmla="*/ 88 h 176"/>
                  <a:gd name="T74" fmla="*/ 0 w 164"/>
                  <a:gd name="T75" fmla="*/ 74 h 176"/>
                  <a:gd name="T76" fmla="*/ 4 w 164"/>
                  <a:gd name="T77" fmla="*/ 58 h 176"/>
                  <a:gd name="T78" fmla="*/ 10 w 164"/>
                  <a:gd name="T79" fmla="*/ 46 h 176"/>
                  <a:gd name="T80" fmla="*/ 16 w 164"/>
                  <a:gd name="T81" fmla="*/ 3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176">
                    <a:moveTo>
                      <a:pt x="16" y="34"/>
                    </a:moveTo>
                    <a:lnTo>
                      <a:pt x="16" y="34"/>
                    </a:lnTo>
                    <a:lnTo>
                      <a:pt x="30" y="20"/>
                    </a:lnTo>
                    <a:lnTo>
                      <a:pt x="46" y="8"/>
                    </a:lnTo>
                    <a:lnTo>
                      <a:pt x="64" y="2"/>
                    </a:lnTo>
                    <a:lnTo>
                      <a:pt x="82" y="0"/>
                    </a:lnTo>
                    <a:lnTo>
                      <a:pt x="82" y="0"/>
                    </a:lnTo>
                    <a:lnTo>
                      <a:pt x="98" y="2"/>
                    </a:lnTo>
                    <a:lnTo>
                      <a:pt x="114" y="6"/>
                    </a:lnTo>
                    <a:lnTo>
                      <a:pt x="128" y="14"/>
                    </a:lnTo>
                    <a:lnTo>
                      <a:pt x="140" y="24"/>
                    </a:lnTo>
                    <a:lnTo>
                      <a:pt x="140" y="24"/>
                    </a:lnTo>
                    <a:lnTo>
                      <a:pt x="152" y="38"/>
                    </a:lnTo>
                    <a:lnTo>
                      <a:pt x="158" y="54"/>
                    </a:lnTo>
                    <a:lnTo>
                      <a:pt x="164" y="70"/>
                    </a:lnTo>
                    <a:lnTo>
                      <a:pt x="164" y="88"/>
                    </a:lnTo>
                    <a:lnTo>
                      <a:pt x="164" y="88"/>
                    </a:lnTo>
                    <a:lnTo>
                      <a:pt x="164" y="106"/>
                    </a:lnTo>
                    <a:lnTo>
                      <a:pt x="158" y="122"/>
                    </a:lnTo>
                    <a:lnTo>
                      <a:pt x="152" y="138"/>
                    </a:lnTo>
                    <a:lnTo>
                      <a:pt x="140" y="152"/>
                    </a:lnTo>
                    <a:lnTo>
                      <a:pt x="140" y="152"/>
                    </a:lnTo>
                    <a:lnTo>
                      <a:pt x="128" y="162"/>
                    </a:lnTo>
                    <a:lnTo>
                      <a:pt x="114" y="170"/>
                    </a:lnTo>
                    <a:lnTo>
                      <a:pt x="98" y="174"/>
                    </a:lnTo>
                    <a:lnTo>
                      <a:pt x="82" y="176"/>
                    </a:lnTo>
                    <a:lnTo>
                      <a:pt x="82" y="176"/>
                    </a:lnTo>
                    <a:lnTo>
                      <a:pt x="66" y="174"/>
                    </a:lnTo>
                    <a:lnTo>
                      <a:pt x="50" y="170"/>
                    </a:lnTo>
                    <a:lnTo>
                      <a:pt x="36" y="162"/>
                    </a:lnTo>
                    <a:lnTo>
                      <a:pt x="24" y="152"/>
                    </a:lnTo>
                    <a:lnTo>
                      <a:pt x="24" y="152"/>
                    </a:lnTo>
                    <a:lnTo>
                      <a:pt x="14" y="138"/>
                    </a:lnTo>
                    <a:lnTo>
                      <a:pt x="6" y="122"/>
                    </a:lnTo>
                    <a:lnTo>
                      <a:pt x="2" y="106"/>
                    </a:lnTo>
                    <a:lnTo>
                      <a:pt x="0" y="88"/>
                    </a:lnTo>
                    <a:lnTo>
                      <a:pt x="0" y="88"/>
                    </a:lnTo>
                    <a:lnTo>
                      <a:pt x="0" y="74"/>
                    </a:lnTo>
                    <a:lnTo>
                      <a:pt x="4" y="58"/>
                    </a:lnTo>
                    <a:lnTo>
                      <a:pt x="10" y="46"/>
                    </a:lnTo>
                    <a:lnTo>
                      <a:pt x="16" y="3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54"/>
              <p:cNvSpPr>
                <a:spLocks/>
              </p:cNvSpPr>
              <p:nvPr/>
            </p:nvSpPr>
            <p:spPr bwMode="auto">
              <a:xfrm>
                <a:off x="9791700" y="4389438"/>
                <a:ext cx="168275" cy="190500"/>
              </a:xfrm>
              <a:custGeom>
                <a:avLst/>
                <a:gdLst>
                  <a:gd name="T0" fmla="*/ 52 w 106"/>
                  <a:gd name="T1" fmla="*/ 120 h 120"/>
                  <a:gd name="T2" fmla="*/ 52 w 106"/>
                  <a:gd name="T3" fmla="*/ 120 h 120"/>
                  <a:gd name="T4" fmla="*/ 64 w 106"/>
                  <a:gd name="T5" fmla="*/ 120 h 120"/>
                  <a:gd name="T6" fmla="*/ 72 w 106"/>
                  <a:gd name="T7" fmla="*/ 116 h 120"/>
                  <a:gd name="T8" fmla="*/ 82 w 106"/>
                  <a:gd name="T9" fmla="*/ 110 h 120"/>
                  <a:gd name="T10" fmla="*/ 90 w 106"/>
                  <a:gd name="T11" fmla="*/ 104 h 120"/>
                  <a:gd name="T12" fmla="*/ 96 w 106"/>
                  <a:gd name="T13" fmla="*/ 94 h 120"/>
                  <a:gd name="T14" fmla="*/ 100 w 106"/>
                  <a:gd name="T15" fmla="*/ 84 h 120"/>
                  <a:gd name="T16" fmla="*/ 104 w 106"/>
                  <a:gd name="T17" fmla="*/ 72 h 120"/>
                  <a:gd name="T18" fmla="*/ 106 w 106"/>
                  <a:gd name="T19" fmla="*/ 60 h 120"/>
                  <a:gd name="T20" fmla="*/ 106 w 106"/>
                  <a:gd name="T21" fmla="*/ 60 h 120"/>
                  <a:gd name="T22" fmla="*/ 104 w 106"/>
                  <a:gd name="T23" fmla="*/ 48 h 120"/>
                  <a:gd name="T24" fmla="*/ 102 w 106"/>
                  <a:gd name="T25" fmla="*/ 36 h 120"/>
                  <a:gd name="T26" fmla="*/ 96 w 106"/>
                  <a:gd name="T27" fmla="*/ 26 h 120"/>
                  <a:gd name="T28" fmla="*/ 90 w 106"/>
                  <a:gd name="T29" fmla="*/ 16 h 120"/>
                  <a:gd name="T30" fmla="*/ 82 w 106"/>
                  <a:gd name="T31" fmla="*/ 10 h 120"/>
                  <a:gd name="T32" fmla="*/ 74 w 106"/>
                  <a:gd name="T33" fmla="*/ 4 h 120"/>
                  <a:gd name="T34" fmla="*/ 64 w 106"/>
                  <a:gd name="T35" fmla="*/ 0 h 120"/>
                  <a:gd name="T36" fmla="*/ 52 w 106"/>
                  <a:gd name="T37" fmla="*/ 0 h 120"/>
                  <a:gd name="T38" fmla="*/ 52 w 106"/>
                  <a:gd name="T39" fmla="*/ 0 h 120"/>
                  <a:gd name="T40" fmla="*/ 42 w 106"/>
                  <a:gd name="T41" fmla="*/ 0 h 120"/>
                  <a:gd name="T42" fmla="*/ 32 w 106"/>
                  <a:gd name="T43" fmla="*/ 4 h 120"/>
                  <a:gd name="T44" fmla="*/ 22 w 106"/>
                  <a:gd name="T45" fmla="*/ 10 h 120"/>
                  <a:gd name="T46" fmla="*/ 14 w 106"/>
                  <a:gd name="T47" fmla="*/ 16 h 120"/>
                  <a:gd name="T48" fmla="*/ 8 w 106"/>
                  <a:gd name="T49" fmla="*/ 26 h 120"/>
                  <a:gd name="T50" fmla="*/ 4 w 106"/>
                  <a:gd name="T51" fmla="*/ 36 h 120"/>
                  <a:gd name="T52" fmla="*/ 0 w 106"/>
                  <a:gd name="T53" fmla="*/ 48 h 120"/>
                  <a:gd name="T54" fmla="*/ 0 w 106"/>
                  <a:gd name="T55" fmla="*/ 60 h 120"/>
                  <a:gd name="T56" fmla="*/ 0 w 106"/>
                  <a:gd name="T57" fmla="*/ 60 h 120"/>
                  <a:gd name="T58" fmla="*/ 0 w 106"/>
                  <a:gd name="T59" fmla="*/ 72 h 120"/>
                  <a:gd name="T60" fmla="*/ 4 w 106"/>
                  <a:gd name="T61" fmla="*/ 84 h 120"/>
                  <a:gd name="T62" fmla="*/ 8 w 106"/>
                  <a:gd name="T63" fmla="*/ 94 h 120"/>
                  <a:gd name="T64" fmla="*/ 16 w 106"/>
                  <a:gd name="T65" fmla="*/ 104 h 120"/>
                  <a:gd name="T66" fmla="*/ 22 w 106"/>
                  <a:gd name="T67" fmla="*/ 110 h 120"/>
                  <a:gd name="T68" fmla="*/ 32 w 106"/>
                  <a:gd name="T69" fmla="*/ 116 h 120"/>
                  <a:gd name="T70" fmla="*/ 42 w 106"/>
                  <a:gd name="T71" fmla="*/ 120 h 120"/>
                  <a:gd name="T72" fmla="*/ 52 w 106"/>
                  <a:gd name="T73"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6" h="120">
                    <a:moveTo>
                      <a:pt x="52" y="120"/>
                    </a:moveTo>
                    <a:lnTo>
                      <a:pt x="52" y="120"/>
                    </a:lnTo>
                    <a:lnTo>
                      <a:pt x="64" y="120"/>
                    </a:lnTo>
                    <a:lnTo>
                      <a:pt x="72" y="116"/>
                    </a:lnTo>
                    <a:lnTo>
                      <a:pt x="82" y="110"/>
                    </a:lnTo>
                    <a:lnTo>
                      <a:pt x="90" y="104"/>
                    </a:lnTo>
                    <a:lnTo>
                      <a:pt x="96" y="94"/>
                    </a:lnTo>
                    <a:lnTo>
                      <a:pt x="100" y="84"/>
                    </a:lnTo>
                    <a:lnTo>
                      <a:pt x="104" y="72"/>
                    </a:lnTo>
                    <a:lnTo>
                      <a:pt x="106" y="60"/>
                    </a:lnTo>
                    <a:lnTo>
                      <a:pt x="106" y="60"/>
                    </a:lnTo>
                    <a:lnTo>
                      <a:pt x="104" y="48"/>
                    </a:lnTo>
                    <a:lnTo>
                      <a:pt x="102" y="36"/>
                    </a:lnTo>
                    <a:lnTo>
                      <a:pt x="96" y="26"/>
                    </a:lnTo>
                    <a:lnTo>
                      <a:pt x="90" y="16"/>
                    </a:lnTo>
                    <a:lnTo>
                      <a:pt x="82" y="10"/>
                    </a:lnTo>
                    <a:lnTo>
                      <a:pt x="74" y="4"/>
                    </a:lnTo>
                    <a:lnTo>
                      <a:pt x="64" y="0"/>
                    </a:lnTo>
                    <a:lnTo>
                      <a:pt x="52" y="0"/>
                    </a:lnTo>
                    <a:lnTo>
                      <a:pt x="52" y="0"/>
                    </a:lnTo>
                    <a:lnTo>
                      <a:pt x="42" y="0"/>
                    </a:lnTo>
                    <a:lnTo>
                      <a:pt x="32" y="4"/>
                    </a:lnTo>
                    <a:lnTo>
                      <a:pt x="22" y="10"/>
                    </a:lnTo>
                    <a:lnTo>
                      <a:pt x="14" y="16"/>
                    </a:lnTo>
                    <a:lnTo>
                      <a:pt x="8" y="26"/>
                    </a:lnTo>
                    <a:lnTo>
                      <a:pt x="4" y="36"/>
                    </a:lnTo>
                    <a:lnTo>
                      <a:pt x="0" y="48"/>
                    </a:lnTo>
                    <a:lnTo>
                      <a:pt x="0" y="60"/>
                    </a:lnTo>
                    <a:lnTo>
                      <a:pt x="0" y="60"/>
                    </a:lnTo>
                    <a:lnTo>
                      <a:pt x="0" y="72"/>
                    </a:lnTo>
                    <a:lnTo>
                      <a:pt x="4" y="84"/>
                    </a:lnTo>
                    <a:lnTo>
                      <a:pt x="8" y="94"/>
                    </a:lnTo>
                    <a:lnTo>
                      <a:pt x="16" y="104"/>
                    </a:lnTo>
                    <a:lnTo>
                      <a:pt x="22" y="110"/>
                    </a:lnTo>
                    <a:lnTo>
                      <a:pt x="32" y="116"/>
                    </a:lnTo>
                    <a:lnTo>
                      <a:pt x="42" y="120"/>
                    </a:lnTo>
                    <a:lnTo>
                      <a:pt x="52" y="1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55"/>
              <p:cNvSpPr>
                <a:spLocks/>
              </p:cNvSpPr>
              <p:nvPr/>
            </p:nvSpPr>
            <p:spPr bwMode="auto">
              <a:xfrm>
                <a:off x="10128250" y="4344988"/>
                <a:ext cx="219075" cy="279400"/>
              </a:xfrm>
              <a:custGeom>
                <a:avLst/>
                <a:gdLst>
                  <a:gd name="T0" fmla="*/ 0 w 138"/>
                  <a:gd name="T1" fmla="*/ 0 h 176"/>
                  <a:gd name="T2" fmla="*/ 2 w 138"/>
                  <a:gd name="T3" fmla="*/ 0 h 176"/>
                  <a:gd name="T4" fmla="*/ 110 w 138"/>
                  <a:gd name="T5" fmla="*/ 110 h 176"/>
                  <a:gd name="T6" fmla="*/ 110 w 138"/>
                  <a:gd name="T7" fmla="*/ 4 h 176"/>
                  <a:gd name="T8" fmla="*/ 138 w 138"/>
                  <a:gd name="T9" fmla="*/ 4 h 176"/>
                  <a:gd name="T10" fmla="*/ 138 w 138"/>
                  <a:gd name="T11" fmla="*/ 176 h 176"/>
                  <a:gd name="T12" fmla="*/ 136 w 138"/>
                  <a:gd name="T13" fmla="*/ 176 h 176"/>
                  <a:gd name="T14" fmla="*/ 28 w 138"/>
                  <a:gd name="T15" fmla="*/ 66 h 176"/>
                  <a:gd name="T16" fmla="*/ 28 w 138"/>
                  <a:gd name="T17" fmla="*/ 172 h 176"/>
                  <a:gd name="T18" fmla="*/ 0 w 138"/>
                  <a:gd name="T19" fmla="*/ 172 h 176"/>
                  <a:gd name="T20" fmla="*/ 0 w 138"/>
                  <a:gd name="T21"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176">
                    <a:moveTo>
                      <a:pt x="0" y="0"/>
                    </a:moveTo>
                    <a:lnTo>
                      <a:pt x="2" y="0"/>
                    </a:lnTo>
                    <a:lnTo>
                      <a:pt x="110" y="110"/>
                    </a:lnTo>
                    <a:lnTo>
                      <a:pt x="110" y="4"/>
                    </a:lnTo>
                    <a:lnTo>
                      <a:pt x="138" y="4"/>
                    </a:lnTo>
                    <a:lnTo>
                      <a:pt x="138" y="176"/>
                    </a:lnTo>
                    <a:lnTo>
                      <a:pt x="136" y="176"/>
                    </a:lnTo>
                    <a:lnTo>
                      <a:pt x="28" y="66"/>
                    </a:lnTo>
                    <a:lnTo>
                      <a:pt x="28" y="172"/>
                    </a:lnTo>
                    <a:lnTo>
                      <a:pt x="0" y="172"/>
                    </a:lnTo>
                    <a:lnTo>
                      <a:pt x="0" y="0"/>
                    </a:lnTo>
                    <a:close/>
                  </a:path>
                </a:pathLst>
              </a:custGeom>
              <a:solidFill>
                <a:srgbClr val="E8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61" name="Group 60"/>
          <p:cNvGrpSpPr/>
          <p:nvPr userDrawn="1"/>
        </p:nvGrpSpPr>
        <p:grpSpPr>
          <a:xfrm>
            <a:off x="1524" y="6501632"/>
            <a:ext cx="12188952" cy="356368"/>
            <a:chOff x="1524" y="6501632"/>
            <a:chExt cx="12188952" cy="356368"/>
          </a:xfrm>
        </p:grpSpPr>
        <p:sp>
          <p:nvSpPr>
            <p:cNvPr id="62" name="Freeform 61"/>
            <p:cNvSpPr/>
            <p:nvPr userDrawn="1"/>
          </p:nvSpPr>
          <p:spPr>
            <a:xfrm>
              <a:off x="1524" y="6501632"/>
              <a:ext cx="12188952" cy="356368"/>
            </a:xfrm>
            <a:custGeom>
              <a:avLst/>
              <a:gdLst>
                <a:gd name="connsiteX0" fmla="*/ 12188952 w 12188952"/>
                <a:gd name="connsiteY0" fmla="*/ 0 h 356368"/>
                <a:gd name="connsiteX1" fmla="*/ 12188952 w 12188952"/>
                <a:gd name="connsiteY1" fmla="*/ 356368 h 356368"/>
                <a:gd name="connsiteX2" fmla="*/ 0 w 12188952"/>
                <a:gd name="connsiteY2" fmla="*/ 356368 h 356368"/>
                <a:gd name="connsiteX3" fmla="*/ 0 w 12188952"/>
                <a:gd name="connsiteY3" fmla="*/ 0 h 356368"/>
                <a:gd name="connsiteX4" fmla="*/ 40017 w 12188952"/>
                <a:gd name="connsiteY4" fmla="*/ 4542 h 356368"/>
                <a:gd name="connsiteX5" fmla="*/ 6094476 w 12188952"/>
                <a:gd name="connsiteY5" fmla="*/ 202853 h 356368"/>
                <a:gd name="connsiteX6" fmla="*/ 12148935 w 12188952"/>
                <a:gd name="connsiteY6" fmla="*/ 4542 h 356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356368">
                  <a:moveTo>
                    <a:pt x="12188952" y="0"/>
                  </a:moveTo>
                  <a:lnTo>
                    <a:pt x="12188952" y="356368"/>
                  </a:lnTo>
                  <a:lnTo>
                    <a:pt x="0" y="356368"/>
                  </a:lnTo>
                  <a:lnTo>
                    <a:pt x="0" y="0"/>
                  </a:lnTo>
                  <a:lnTo>
                    <a:pt x="40017" y="4542"/>
                  </a:lnTo>
                  <a:cubicBezTo>
                    <a:pt x="1352137" y="124189"/>
                    <a:pt x="3574184" y="202853"/>
                    <a:pt x="6094476" y="202853"/>
                  </a:cubicBezTo>
                  <a:cubicBezTo>
                    <a:pt x="8614768" y="202853"/>
                    <a:pt x="10836815" y="124189"/>
                    <a:pt x="12148935" y="4542"/>
                  </a:cubicBezTo>
                  <a:close/>
                </a:path>
              </a:pathLst>
            </a:custGeom>
            <a:gradFill flip="none" rotWithShape="1">
              <a:gsLst>
                <a:gs pos="56051">
                  <a:schemeClr val="accent3"/>
                </a:gs>
                <a:gs pos="86000">
                  <a:schemeClr val="accent2"/>
                </a:gs>
                <a:gs pos="10000">
                  <a:schemeClr val="accent1">
                    <a:lumMod val="10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3" name="Group 62"/>
            <p:cNvGrpSpPr/>
            <p:nvPr userDrawn="1"/>
          </p:nvGrpSpPr>
          <p:grpSpPr>
            <a:xfrm>
              <a:off x="90141" y="6576452"/>
              <a:ext cx="211062" cy="150508"/>
              <a:chOff x="164002" y="6512684"/>
              <a:chExt cx="233011" cy="166160"/>
            </a:xfrm>
          </p:grpSpPr>
          <p:sp>
            <p:nvSpPr>
              <p:cNvPr id="65" name="Freeform 64"/>
              <p:cNvSpPr>
                <a:spLocks/>
              </p:cNvSpPr>
              <p:nvPr/>
            </p:nvSpPr>
            <p:spPr bwMode="auto">
              <a:xfrm>
                <a:off x="164002" y="6512684"/>
                <a:ext cx="201039" cy="122077"/>
              </a:xfrm>
              <a:custGeom>
                <a:avLst/>
                <a:gdLst>
                  <a:gd name="T0" fmla="*/ 250 w 830"/>
                  <a:gd name="T1" fmla="*/ 504 h 504"/>
                  <a:gd name="T2" fmla="*/ 254 w 830"/>
                  <a:gd name="T3" fmla="*/ 458 h 504"/>
                  <a:gd name="T4" fmla="*/ 268 w 830"/>
                  <a:gd name="T5" fmla="*/ 416 h 504"/>
                  <a:gd name="T6" fmla="*/ 288 w 830"/>
                  <a:gd name="T7" fmla="*/ 376 h 504"/>
                  <a:gd name="T8" fmla="*/ 316 w 830"/>
                  <a:gd name="T9" fmla="*/ 342 h 504"/>
                  <a:gd name="T10" fmla="*/ 350 w 830"/>
                  <a:gd name="T11" fmla="*/ 314 h 504"/>
                  <a:gd name="T12" fmla="*/ 388 w 830"/>
                  <a:gd name="T13" fmla="*/ 294 h 504"/>
                  <a:gd name="T14" fmla="*/ 432 w 830"/>
                  <a:gd name="T15" fmla="*/ 280 h 504"/>
                  <a:gd name="T16" fmla="*/ 478 w 830"/>
                  <a:gd name="T17" fmla="*/ 276 h 504"/>
                  <a:gd name="T18" fmla="*/ 502 w 830"/>
                  <a:gd name="T19" fmla="*/ 276 h 504"/>
                  <a:gd name="T20" fmla="*/ 546 w 830"/>
                  <a:gd name="T21" fmla="*/ 286 h 504"/>
                  <a:gd name="T22" fmla="*/ 586 w 830"/>
                  <a:gd name="T23" fmla="*/ 304 h 504"/>
                  <a:gd name="T24" fmla="*/ 624 w 830"/>
                  <a:gd name="T25" fmla="*/ 328 h 504"/>
                  <a:gd name="T26" fmla="*/ 830 w 830"/>
                  <a:gd name="T27" fmla="*/ 148 h 504"/>
                  <a:gd name="T28" fmla="*/ 794 w 830"/>
                  <a:gd name="T29" fmla="*/ 116 h 504"/>
                  <a:gd name="T30" fmla="*/ 714 w 830"/>
                  <a:gd name="T31" fmla="*/ 62 h 504"/>
                  <a:gd name="T32" fmla="*/ 648 w 830"/>
                  <a:gd name="T33" fmla="*/ 32 h 504"/>
                  <a:gd name="T34" fmla="*/ 600 w 830"/>
                  <a:gd name="T35" fmla="*/ 16 h 504"/>
                  <a:gd name="T36" fmla="*/ 552 w 830"/>
                  <a:gd name="T37" fmla="*/ 6 h 504"/>
                  <a:gd name="T38" fmla="*/ 500 w 830"/>
                  <a:gd name="T39" fmla="*/ 2 h 504"/>
                  <a:gd name="T40" fmla="*/ 474 w 830"/>
                  <a:gd name="T41" fmla="*/ 0 h 504"/>
                  <a:gd name="T42" fmla="*/ 394 w 830"/>
                  <a:gd name="T43" fmla="*/ 8 h 504"/>
                  <a:gd name="T44" fmla="*/ 318 w 830"/>
                  <a:gd name="T45" fmla="*/ 26 h 504"/>
                  <a:gd name="T46" fmla="*/ 246 w 830"/>
                  <a:gd name="T47" fmla="*/ 56 h 504"/>
                  <a:gd name="T48" fmla="*/ 182 w 830"/>
                  <a:gd name="T49" fmla="*/ 96 h 504"/>
                  <a:gd name="T50" fmla="*/ 122 w 830"/>
                  <a:gd name="T51" fmla="*/ 144 h 504"/>
                  <a:gd name="T52" fmla="*/ 72 w 830"/>
                  <a:gd name="T53" fmla="*/ 202 h 504"/>
                  <a:gd name="T54" fmla="*/ 32 w 830"/>
                  <a:gd name="T55" fmla="*/ 266 h 504"/>
                  <a:gd name="T56" fmla="*/ 0 w 830"/>
                  <a:gd name="T57" fmla="*/ 336 h 504"/>
                  <a:gd name="T58" fmla="*/ 20 w 830"/>
                  <a:gd name="T59" fmla="*/ 360 h 504"/>
                  <a:gd name="T60" fmla="*/ 60 w 830"/>
                  <a:gd name="T61" fmla="*/ 400 h 504"/>
                  <a:gd name="T62" fmla="*/ 102 w 830"/>
                  <a:gd name="T63" fmla="*/ 432 h 504"/>
                  <a:gd name="T64" fmla="*/ 162 w 830"/>
                  <a:gd name="T65" fmla="*/ 468 h 504"/>
                  <a:gd name="T66" fmla="*/ 224 w 830"/>
                  <a:gd name="T67" fmla="*/ 496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0" h="504">
                    <a:moveTo>
                      <a:pt x="250" y="504"/>
                    </a:moveTo>
                    <a:lnTo>
                      <a:pt x="250" y="504"/>
                    </a:lnTo>
                    <a:lnTo>
                      <a:pt x="250" y="480"/>
                    </a:lnTo>
                    <a:lnTo>
                      <a:pt x="254" y="458"/>
                    </a:lnTo>
                    <a:lnTo>
                      <a:pt x="260" y="436"/>
                    </a:lnTo>
                    <a:lnTo>
                      <a:pt x="268" y="416"/>
                    </a:lnTo>
                    <a:lnTo>
                      <a:pt x="278" y="396"/>
                    </a:lnTo>
                    <a:lnTo>
                      <a:pt x="288" y="376"/>
                    </a:lnTo>
                    <a:lnTo>
                      <a:pt x="302" y="358"/>
                    </a:lnTo>
                    <a:lnTo>
                      <a:pt x="316" y="342"/>
                    </a:lnTo>
                    <a:lnTo>
                      <a:pt x="332" y="328"/>
                    </a:lnTo>
                    <a:lnTo>
                      <a:pt x="350" y="314"/>
                    </a:lnTo>
                    <a:lnTo>
                      <a:pt x="370" y="304"/>
                    </a:lnTo>
                    <a:lnTo>
                      <a:pt x="388" y="294"/>
                    </a:lnTo>
                    <a:lnTo>
                      <a:pt x="410" y="286"/>
                    </a:lnTo>
                    <a:lnTo>
                      <a:pt x="432" y="280"/>
                    </a:lnTo>
                    <a:lnTo>
                      <a:pt x="454" y="276"/>
                    </a:lnTo>
                    <a:lnTo>
                      <a:pt x="478" y="276"/>
                    </a:lnTo>
                    <a:lnTo>
                      <a:pt x="478" y="276"/>
                    </a:lnTo>
                    <a:lnTo>
                      <a:pt x="502" y="276"/>
                    </a:lnTo>
                    <a:lnTo>
                      <a:pt x="524" y="280"/>
                    </a:lnTo>
                    <a:lnTo>
                      <a:pt x="546" y="286"/>
                    </a:lnTo>
                    <a:lnTo>
                      <a:pt x="566" y="294"/>
                    </a:lnTo>
                    <a:lnTo>
                      <a:pt x="586" y="304"/>
                    </a:lnTo>
                    <a:lnTo>
                      <a:pt x="606" y="314"/>
                    </a:lnTo>
                    <a:lnTo>
                      <a:pt x="624" y="328"/>
                    </a:lnTo>
                    <a:lnTo>
                      <a:pt x="640" y="342"/>
                    </a:lnTo>
                    <a:lnTo>
                      <a:pt x="830" y="148"/>
                    </a:lnTo>
                    <a:lnTo>
                      <a:pt x="830" y="148"/>
                    </a:lnTo>
                    <a:lnTo>
                      <a:pt x="794" y="116"/>
                    </a:lnTo>
                    <a:lnTo>
                      <a:pt x="756" y="86"/>
                    </a:lnTo>
                    <a:lnTo>
                      <a:pt x="714" y="62"/>
                    </a:lnTo>
                    <a:lnTo>
                      <a:pt x="670" y="40"/>
                    </a:lnTo>
                    <a:lnTo>
                      <a:pt x="648" y="32"/>
                    </a:lnTo>
                    <a:lnTo>
                      <a:pt x="624" y="24"/>
                    </a:lnTo>
                    <a:lnTo>
                      <a:pt x="600" y="16"/>
                    </a:lnTo>
                    <a:lnTo>
                      <a:pt x="576" y="12"/>
                    </a:lnTo>
                    <a:lnTo>
                      <a:pt x="552" y="6"/>
                    </a:lnTo>
                    <a:lnTo>
                      <a:pt x="526" y="4"/>
                    </a:lnTo>
                    <a:lnTo>
                      <a:pt x="500" y="2"/>
                    </a:lnTo>
                    <a:lnTo>
                      <a:pt x="474" y="0"/>
                    </a:lnTo>
                    <a:lnTo>
                      <a:pt x="474" y="0"/>
                    </a:lnTo>
                    <a:lnTo>
                      <a:pt x="434" y="2"/>
                    </a:lnTo>
                    <a:lnTo>
                      <a:pt x="394" y="8"/>
                    </a:lnTo>
                    <a:lnTo>
                      <a:pt x="356" y="16"/>
                    </a:lnTo>
                    <a:lnTo>
                      <a:pt x="318" y="26"/>
                    </a:lnTo>
                    <a:lnTo>
                      <a:pt x="282" y="40"/>
                    </a:lnTo>
                    <a:lnTo>
                      <a:pt x="246" y="56"/>
                    </a:lnTo>
                    <a:lnTo>
                      <a:pt x="214" y="74"/>
                    </a:lnTo>
                    <a:lnTo>
                      <a:pt x="182" y="96"/>
                    </a:lnTo>
                    <a:lnTo>
                      <a:pt x="152" y="118"/>
                    </a:lnTo>
                    <a:lnTo>
                      <a:pt x="122" y="144"/>
                    </a:lnTo>
                    <a:lnTo>
                      <a:pt x="96" y="172"/>
                    </a:lnTo>
                    <a:lnTo>
                      <a:pt x="72" y="202"/>
                    </a:lnTo>
                    <a:lnTo>
                      <a:pt x="50" y="234"/>
                    </a:lnTo>
                    <a:lnTo>
                      <a:pt x="32" y="266"/>
                    </a:lnTo>
                    <a:lnTo>
                      <a:pt x="14" y="300"/>
                    </a:lnTo>
                    <a:lnTo>
                      <a:pt x="0" y="336"/>
                    </a:lnTo>
                    <a:lnTo>
                      <a:pt x="0" y="336"/>
                    </a:lnTo>
                    <a:lnTo>
                      <a:pt x="20" y="360"/>
                    </a:lnTo>
                    <a:lnTo>
                      <a:pt x="40" y="382"/>
                    </a:lnTo>
                    <a:lnTo>
                      <a:pt x="60" y="400"/>
                    </a:lnTo>
                    <a:lnTo>
                      <a:pt x="82" y="418"/>
                    </a:lnTo>
                    <a:lnTo>
                      <a:pt x="102" y="432"/>
                    </a:lnTo>
                    <a:lnTo>
                      <a:pt x="124" y="446"/>
                    </a:lnTo>
                    <a:lnTo>
                      <a:pt x="162" y="468"/>
                    </a:lnTo>
                    <a:lnTo>
                      <a:pt x="196" y="484"/>
                    </a:lnTo>
                    <a:lnTo>
                      <a:pt x="224" y="496"/>
                    </a:lnTo>
                    <a:lnTo>
                      <a:pt x="250" y="50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7"/>
              <p:cNvSpPr>
                <a:spLocks/>
              </p:cNvSpPr>
              <p:nvPr/>
            </p:nvSpPr>
            <p:spPr bwMode="auto">
              <a:xfrm>
                <a:off x="329193" y="6591162"/>
                <a:ext cx="67820" cy="87682"/>
              </a:xfrm>
              <a:custGeom>
                <a:avLst/>
                <a:gdLst>
                  <a:gd name="T0" fmla="*/ 0 w 280"/>
                  <a:gd name="T1" fmla="*/ 180 h 362"/>
                  <a:gd name="T2" fmla="*/ 0 w 280"/>
                  <a:gd name="T3" fmla="*/ 180 h 362"/>
                  <a:gd name="T4" fmla="*/ 0 w 280"/>
                  <a:gd name="T5" fmla="*/ 180 h 362"/>
                  <a:gd name="T6" fmla="*/ 26 w 280"/>
                  <a:gd name="T7" fmla="*/ 190 h 362"/>
                  <a:gd name="T8" fmla="*/ 54 w 280"/>
                  <a:gd name="T9" fmla="*/ 202 h 362"/>
                  <a:gd name="T10" fmla="*/ 90 w 280"/>
                  <a:gd name="T11" fmla="*/ 220 h 362"/>
                  <a:gd name="T12" fmla="*/ 128 w 280"/>
                  <a:gd name="T13" fmla="*/ 244 h 362"/>
                  <a:gd name="T14" fmla="*/ 150 w 280"/>
                  <a:gd name="T15" fmla="*/ 260 h 362"/>
                  <a:gd name="T16" fmla="*/ 170 w 280"/>
                  <a:gd name="T17" fmla="*/ 276 h 362"/>
                  <a:gd name="T18" fmla="*/ 192 w 280"/>
                  <a:gd name="T19" fmla="*/ 294 h 362"/>
                  <a:gd name="T20" fmla="*/ 212 w 280"/>
                  <a:gd name="T21" fmla="*/ 314 h 362"/>
                  <a:gd name="T22" fmla="*/ 232 w 280"/>
                  <a:gd name="T23" fmla="*/ 338 h 362"/>
                  <a:gd name="T24" fmla="*/ 250 w 280"/>
                  <a:gd name="T25" fmla="*/ 362 h 362"/>
                  <a:gd name="T26" fmla="*/ 250 w 280"/>
                  <a:gd name="T27" fmla="*/ 362 h 362"/>
                  <a:gd name="T28" fmla="*/ 262 w 280"/>
                  <a:gd name="T29" fmla="*/ 318 h 362"/>
                  <a:gd name="T30" fmla="*/ 272 w 280"/>
                  <a:gd name="T31" fmla="*/ 272 h 362"/>
                  <a:gd name="T32" fmla="*/ 278 w 280"/>
                  <a:gd name="T33" fmla="*/ 226 h 362"/>
                  <a:gd name="T34" fmla="*/ 280 w 280"/>
                  <a:gd name="T35" fmla="*/ 180 h 362"/>
                  <a:gd name="T36" fmla="*/ 280 w 280"/>
                  <a:gd name="T37" fmla="*/ 180 h 362"/>
                  <a:gd name="T38" fmla="*/ 278 w 280"/>
                  <a:gd name="T39" fmla="*/ 134 h 362"/>
                  <a:gd name="T40" fmla="*/ 272 w 280"/>
                  <a:gd name="T41" fmla="*/ 88 h 362"/>
                  <a:gd name="T42" fmla="*/ 264 w 280"/>
                  <a:gd name="T43" fmla="*/ 44 h 362"/>
                  <a:gd name="T44" fmla="*/ 250 w 280"/>
                  <a:gd name="T45" fmla="*/ 0 h 362"/>
                  <a:gd name="T46" fmla="*/ 250 w 280"/>
                  <a:gd name="T47" fmla="*/ 0 h 362"/>
                  <a:gd name="T48" fmla="*/ 230 w 280"/>
                  <a:gd name="T49" fmla="*/ 24 h 362"/>
                  <a:gd name="T50" fmla="*/ 210 w 280"/>
                  <a:gd name="T51" fmla="*/ 48 h 362"/>
                  <a:gd name="T52" fmla="*/ 190 w 280"/>
                  <a:gd name="T53" fmla="*/ 68 h 362"/>
                  <a:gd name="T54" fmla="*/ 170 w 280"/>
                  <a:gd name="T55" fmla="*/ 86 h 362"/>
                  <a:gd name="T56" fmla="*/ 148 w 280"/>
                  <a:gd name="T57" fmla="*/ 104 h 362"/>
                  <a:gd name="T58" fmla="*/ 128 w 280"/>
                  <a:gd name="T59" fmla="*/ 118 h 362"/>
                  <a:gd name="T60" fmla="*/ 88 w 280"/>
                  <a:gd name="T61" fmla="*/ 142 h 362"/>
                  <a:gd name="T62" fmla="*/ 54 w 280"/>
                  <a:gd name="T63" fmla="*/ 160 h 362"/>
                  <a:gd name="T64" fmla="*/ 26 w 280"/>
                  <a:gd name="T65" fmla="*/ 172 h 362"/>
                  <a:gd name="T66" fmla="*/ 0 w 280"/>
                  <a:gd name="T67" fmla="*/ 18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0" h="362">
                    <a:moveTo>
                      <a:pt x="0" y="180"/>
                    </a:moveTo>
                    <a:lnTo>
                      <a:pt x="0" y="180"/>
                    </a:lnTo>
                    <a:lnTo>
                      <a:pt x="0" y="180"/>
                    </a:lnTo>
                    <a:lnTo>
                      <a:pt x="26" y="190"/>
                    </a:lnTo>
                    <a:lnTo>
                      <a:pt x="54" y="202"/>
                    </a:lnTo>
                    <a:lnTo>
                      <a:pt x="90" y="220"/>
                    </a:lnTo>
                    <a:lnTo>
                      <a:pt x="128" y="244"/>
                    </a:lnTo>
                    <a:lnTo>
                      <a:pt x="150" y="260"/>
                    </a:lnTo>
                    <a:lnTo>
                      <a:pt x="170" y="276"/>
                    </a:lnTo>
                    <a:lnTo>
                      <a:pt x="192" y="294"/>
                    </a:lnTo>
                    <a:lnTo>
                      <a:pt x="212" y="314"/>
                    </a:lnTo>
                    <a:lnTo>
                      <a:pt x="232" y="338"/>
                    </a:lnTo>
                    <a:lnTo>
                      <a:pt x="250" y="362"/>
                    </a:lnTo>
                    <a:lnTo>
                      <a:pt x="250" y="362"/>
                    </a:lnTo>
                    <a:lnTo>
                      <a:pt x="262" y="318"/>
                    </a:lnTo>
                    <a:lnTo>
                      <a:pt x="272" y="272"/>
                    </a:lnTo>
                    <a:lnTo>
                      <a:pt x="278" y="226"/>
                    </a:lnTo>
                    <a:lnTo>
                      <a:pt x="280" y="180"/>
                    </a:lnTo>
                    <a:lnTo>
                      <a:pt x="280" y="180"/>
                    </a:lnTo>
                    <a:lnTo>
                      <a:pt x="278" y="134"/>
                    </a:lnTo>
                    <a:lnTo>
                      <a:pt x="272" y="88"/>
                    </a:lnTo>
                    <a:lnTo>
                      <a:pt x="264" y="44"/>
                    </a:lnTo>
                    <a:lnTo>
                      <a:pt x="250" y="0"/>
                    </a:lnTo>
                    <a:lnTo>
                      <a:pt x="250" y="0"/>
                    </a:lnTo>
                    <a:lnTo>
                      <a:pt x="230" y="24"/>
                    </a:lnTo>
                    <a:lnTo>
                      <a:pt x="210" y="48"/>
                    </a:lnTo>
                    <a:lnTo>
                      <a:pt x="190" y="68"/>
                    </a:lnTo>
                    <a:lnTo>
                      <a:pt x="170" y="86"/>
                    </a:lnTo>
                    <a:lnTo>
                      <a:pt x="148" y="104"/>
                    </a:lnTo>
                    <a:lnTo>
                      <a:pt x="128" y="118"/>
                    </a:lnTo>
                    <a:lnTo>
                      <a:pt x="88" y="142"/>
                    </a:lnTo>
                    <a:lnTo>
                      <a:pt x="54" y="160"/>
                    </a:lnTo>
                    <a:lnTo>
                      <a:pt x="26" y="172"/>
                    </a:lnTo>
                    <a:lnTo>
                      <a:pt x="0" y="18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54" name="Rectangle 53"/>
          <p:cNvSpPr/>
          <p:nvPr userDrawn="1"/>
        </p:nvSpPr>
        <p:spPr>
          <a:xfrm>
            <a:off x="2109486" y="5808965"/>
            <a:ext cx="7973028" cy="746358"/>
          </a:xfrm>
          <a:prstGeom prst="rect">
            <a:avLst/>
          </a:prstGeom>
        </p:spPr>
        <p:txBody>
          <a:bodyPr wrap="square">
            <a:spAutoFit/>
          </a:bodyPr>
          <a:lstStyle/>
          <a:p>
            <a:pPr marR="0" algn="ctr">
              <a:spcBef>
                <a:spcPts val="0"/>
              </a:spcBef>
              <a:spcAft>
                <a:spcPts val="0"/>
              </a:spcAft>
            </a:pPr>
            <a:r>
              <a:rPr lang="en-US" sz="800" dirty="0">
                <a:solidFill>
                  <a:schemeClr val="tx1">
                    <a:lumMod val="95000"/>
                  </a:schemeClr>
                </a:solidFill>
              </a:rPr>
              <a:t>PROPRIETARY AND CONFIDENTIAL</a:t>
            </a:r>
          </a:p>
          <a:p>
            <a:pPr marR="0" algn="ctr">
              <a:spcBef>
                <a:spcPts val="0"/>
              </a:spcBef>
              <a:spcAft>
                <a:spcPts val="300"/>
              </a:spcAft>
            </a:pPr>
            <a:r>
              <a:rPr lang="en-US" sz="800" dirty="0">
                <a:solidFill>
                  <a:schemeClr val="tx1">
                    <a:lumMod val="95000"/>
                  </a:schemeClr>
                </a:solidFill>
              </a:rPr>
              <a:t>This document contains trade secrets or otherwise confidential information owned by Calix, Inc. Access to and use of this information is strictly limited and controlled by Calix. This document and the information contained herein may not be used, disclosed, or reproduced, in whole or in part, without the prior written authorization of Calix.  </a:t>
            </a:r>
          </a:p>
          <a:p>
            <a:pPr marR="0" algn="ctr">
              <a:spcBef>
                <a:spcPts val="0"/>
              </a:spcBef>
              <a:spcAft>
                <a:spcPts val="300"/>
              </a:spcAft>
            </a:pPr>
            <a:r>
              <a:rPr lang="en-US" sz="800" dirty="0">
                <a:solidFill>
                  <a:schemeClr val="tx1">
                    <a:lumMod val="95000"/>
                  </a:schemeClr>
                </a:solidFill>
              </a:rPr>
              <a:t>The information contained in this presentation is not a commitment, promise, or legal obligation to deliver any material, code, or functionality. </a:t>
            </a:r>
            <a:br>
              <a:rPr lang="en-US" sz="800" dirty="0">
                <a:solidFill>
                  <a:schemeClr val="tx1">
                    <a:lumMod val="95000"/>
                  </a:schemeClr>
                </a:solidFill>
              </a:rPr>
            </a:br>
            <a:r>
              <a:rPr lang="en-US" sz="800" dirty="0">
                <a:solidFill>
                  <a:schemeClr val="tx1">
                    <a:lumMod val="95000"/>
                  </a:schemeClr>
                </a:solidFill>
              </a:rPr>
              <a:t>The development, release, and timing of any features or functionality described for our products remain at our sole discretion.</a:t>
            </a:r>
            <a:endParaRPr lang="en-US" sz="800" dirty="0">
              <a:solidFill>
                <a:schemeClr val="tx1">
                  <a:lumMod val="95000"/>
                </a:schemeClr>
              </a:solidFill>
              <a:effectLst/>
            </a:endParaRPr>
          </a:p>
        </p:txBody>
      </p:sp>
    </p:spTree>
    <p:extLst>
      <p:ext uri="{BB962C8B-B14F-4D97-AF65-F5344CB8AC3E}">
        <p14:creationId xmlns:p14="http://schemas.microsoft.com/office/powerpoint/2010/main" val="1200407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INTERNAL">
    <p:bg>
      <p:bgPr>
        <a:solidFill>
          <a:schemeClr val="tx2"/>
        </a:solidFill>
        <a:effectLst/>
      </p:bgPr>
    </p:bg>
    <p:spTree>
      <p:nvGrpSpPr>
        <p:cNvPr id="1" name=""/>
        <p:cNvGrpSpPr/>
        <p:nvPr/>
      </p:nvGrpSpPr>
      <p:grpSpPr>
        <a:xfrm>
          <a:off x="0" y="0"/>
          <a:ext cx="0" cy="0"/>
          <a:chOff x="0" y="0"/>
          <a:chExt cx="0" cy="0"/>
        </a:xfrm>
      </p:grpSpPr>
      <p:grpSp>
        <p:nvGrpSpPr>
          <p:cNvPr id="18" name="Group 17"/>
          <p:cNvGrpSpPr/>
          <p:nvPr userDrawn="1"/>
        </p:nvGrpSpPr>
        <p:grpSpPr>
          <a:xfrm>
            <a:off x="1524" y="6501632"/>
            <a:ext cx="12188952" cy="356368"/>
            <a:chOff x="1524" y="6501632"/>
            <a:chExt cx="12188952" cy="356368"/>
          </a:xfrm>
        </p:grpSpPr>
        <p:sp>
          <p:nvSpPr>
            <p:cNvPr id="19" name="Freeform 18"/>
            <p:cNvSpPr/>
            <p:nvPr userDrawn="1"/>
          </p:nvSpPr>
          <p:spPr>
            <a:xfrm>
              <a:off x="1524" y="6501632"/>
              <a:ext cx="12188952" cy="356368"/>
            </a:xfrm>
            <a:custGeom>
              <a:avLst/>
              <a:gdLst>
                <a:gd name="connsiteX0" fmla="*/ 12188952 w 12188952"/>
                <a:gd name="connsiteY0" fmla="*/ 0 h 356368"/>
                <a:gd name="connsiteX1" fmla="*/ 12188952 w 12188952"/>
                <a:gd name="connsiteY1" fmla="*/ 356368 h 356368"/>
                <a:gd name="connsiteX2" fmla="*/ 0 w 12188952"/>
                <a:gd name="connsiteY2" fmla="*/ 356368 h 356368"/>
                <a:gd name="connsiteX3" fmla="*/ 0 w 12188952"/>
                <a:gd name="connsiteY3" fmla="*/ 0 h 356368"/>
                <a:gd name="connsiteX4" fmla="*/ 40017 w 12188952"/>
                <a:gd name="connsiteY4" fmla="*/ 4542 h 356368"/>
                <a:gd name="connsiteX5" fmla="*/ 6094476 w 12188952"/>
                <a:gd name="connsiteY5" fmla="*/ 202853 h 356368"/>
                <a:gd name="connsiteX6" fmla="*/ 12148935 w 12188952"/>
                <a:gd name="connsiteY6" fmla="*/ 4542 h 356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356368">
                  <a:moveTo>
                    <a:pt x="12188952" y="0"/>
                  </a:moveTo>
                  <a:lnTo>
                    <a:pt x="12188952" y="356368"/>
                  </a:lnTo>
                  <a:lnTo>
                    <a:pt x="0" y="356368"/>
                  </a:lnTo>
                  <a:lnTo>
                    <a:pt x="0" y="0"/>
                  </a:lnTo>
                  <a:lnTo>
                    <a:pt x="40017" y="4542"/>
                  </a:lnTo>
                  <a:cubicBezTo>
                    <a:pt x="1352137" y="124189"/>
                    <a:pt x="3574184" y="202853"/>
                    <a:pt x="6094476" y="202853"/>
                  </a:cubicBezTo>
                  <a:cubicBezTo>
                    <a:pt x="8614768" y="202853"/>
                    <a:pt x="10836815" y="124189"/>
                    <a:pt x="12148935" y="4542"/>
                  </a:cubicBezTo>
                  <a:close/>
                </a:path>
              </a:pathLst>
            </a:custGeom>
            <a:gradFill flip="none" rotWithShape="1">
              <a:gsLst>
                <a:gs pos="56051">
                  <a:schemeClr val="accent3"/>
                </a:gs>
                <a:gs pos="86000">
                  <a:schemeClr val="accent2"/>
                </a:gs>
                <a:gs pos="10000">
                  <a:schemeClr val="accent1">
                    <a:lumMod val="10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2" name="Group 21"/>
            <p:cNvGrpSpPr/>
            <p:nvPr userDrawn="1"/>
          </p:nvGrpSpPr>
          <p:grpSpPr>
            <a:xfrm>
              <a:off x="90141" y="6576452"/>
              <a:ext cx="211062" cy="150508"/>
              <a:chOff x="164002" y="6512684"/>
              <a:chExt cx="233011" cy="166160"/>
            </a:xfrm>
          </p:grpSpPr>
          <p:sp>
            <p:nvSpPr>
              <p:cNvPr id="24" name="Freeform 23"/>
              <p:cNvSpPr>
                <a:spLocks/>
              </p:cNvSpPr>
              <p:nvPr/>
            </p:nvSpPr>
            <p:spPr bwMode="auto">
              <a:xfrm>
                <a:off x="164002" y="6512684"/>
                <a:ext cx="201039" cy="122077"/>
              </a:xfrm>
              <a:custGeom>
                <a:avLst/>
                <a:gdLst>
                  <a:gd name="T0" fmla="*/ 250 w 830"/>
                  <a:gd name="T1" fmla="*/ 504 h 504"/>
                  <a:gd name="T2" fmla="*/ 254 w 830"/>
                  <a:gd name="T3" fmla="*/ 458 h 504"/>
                  <a:gd name="T4" fmla="*/ 268 w 830"/>
                  <a:gd name="T5" fmla="*/ 416 h 504"/>
                  <a:gd name="T6" fmla="*/ 288 w 830"/>
                  <a:gd name="T7" fmla="*/ 376 h 504"/>
                  <a:gd name="T8" fmla="*/ 316 w 830"/>
                  <a:gd name="T9" fmla="*/ 342 h 504"/>
                  <a:gd name="T10" fmla="*/ 350 w 830"/>
                  <a:gd name="T11" fmla="*/ 314 h 504"/>
                  <a:gd name="T12" fmla="*/ 388 w 830"/>
                  <a:gd name="T13" fmla="*/ 294 h 504"/>
                  <a:gd name="T14" fmla="*/ 432 w 830"/>
                  <a:gd name="T15" fmla="*/ 280 h 504"/>
                  <a:gd name="T16" fmla="*/ 478 w 830"/>
                  <a:gd name="T17" fmla="*/ 276 h 504"/>
                  <a:gd name="T18" fmla="*/ 502 w 830"/>
                  <a:gd name="T19" fmla="*/ 276 h 504"/>
                  <a:gd name="T20" fmla="*/ 546 w 830"/>
                  <a:gd name="T21" fmla="*/ 286 h 504"/>
                  <a:gd name="T22" fmla="*/ 586 w 830"/>
                  <a:gd name="T23" fmla="*/ 304 h 504"/>
                  <a:gd name="T24" fmla="*/ 624 w 830"/>
                  <a:gd name="T25" fmla="*/ 328 h 504"/>
                  <a:gd name="T26" fmla="*/ 830 w 830"/>
                  <a:gd name="T27" fmla="*/ 148 h 504"/>
                  <a:gd name="T28" fmla="*/ 794 w 830"/>
                  <a:gd name="T29" fmla="*/ 116 h 504"/>
                  <a:gd name="T30" fmla="*/ 714 w 830"/>
                  <a:gd name="T31" fmla="*/ 62 h 504"/>
                  <a:gd name="T32" fmla="*/ 648 w 830"/>
                  <a:gd name="T33" fmla="*/ 32 h 504"/>
                  <a:gd name="T34" fmla="*/ 600 w 830"/>
                  <a:gd name="T35" fmla="*/ 16 h 504"/>
                  <a:gd name="T36" fmla="*/ 552 w 830"/>
                  <a:gd name="T37" fmla="*/ 6 h 504"/>
                  <a:gd name="T38" fmla="*/ 500 w 830"/>
                  <a:gd name="T39" fmla="*/ 2 h 504"/>
                  <a:gd name="T40" fmla="*/ 474 w 830"/>
                  <a:gd name="T41" fmla="*/ 0 h 504"/>
                  <a:gd name="T42" fmla="*/ 394 w 830"/>
                  <a:gd name="T43" fmla="*/ 8 h 504"/>
                  <a:gd name="T44" fmla="*/ 318 w 830"/>
                  <a:gd name="T45" fmla="*/ 26 h 504"/>
                  <a:gd name="T46" fmla="*/ 246 w 830"/>
                  <a:gd name="T47" fmla="*/ 56 h 504"/>
                  <a:gd name="T48" fmla="*/ 182 w 830"/>
                  <a:gd name="T49" fmla="*/ 96 h 504"/>
                  <a:gd name="T50" fmla="*/ 122 w 830"/>
                  <a:gd name="T51" fmla="*/ 144 h 504"/>
                  <a:gd name="T52" fmla="*/ 72 w 830"/>
                  <a:gd name="T53" fmla="*/ 202 h 504"/>
                  <a:gd name="T54" fmla="*/ 32 w 830"/>
                  <a:gd name="T55" fmla="*/ 266 h 504"/>
                  <a:gd name="T56" fmla="*/ 0 w 830"/>
                  <a:gd name="T57" fmla="*/ 336 h 504"/>
                  <a:gd name="T58" fmla="*/ 20 w 830"/>
                  <a:gd name="T59" fmla="*/ 360 h 504"/>
                  <a:gd name="T60" fmla="*/ 60 w 830"/>
                  <a:gd name="T61" fmla="*/ 400 h 504"/>
                  <a:gd name="T62" fmla="*/ 102 w 830"/>
                  <a:gd name="T63" fmla="*/ 432 h 504"/>
                  <a:gd name="T64" fmla="*/ 162 w 830"/>
                  <a:gd name="T65" fmla="*/ 468 h 504"/>
                  <a:gd name="T66" fmla="*/ 224 w 830"/>
                  <a:gd name="T67" fmla="*/ 496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0" h="504">
                    <a:moveTo>
                      <a:pt x="250" y="504"/>
                    </a:moveTo>
                    <a:lnTo>
                      <a:pt x="250" y="504"/>
                    </a:lnTo>
                    <a:lnTo>
                      <a:pt x="250" y="480"/>
                    </a:lnTo>
                    <a:lnTo>
                      <a:pt x="254" y="458"/>
                    </a:lnTo>
                    <a:lnTo>
                      <a:pt x="260" y="436"/>
                    </a:lnTo>
                    <a:lnTo>
                      <a:pt x="268" y="416"/>
                    </a:lnTo>
                    <a:lnTo>
                      <a:pt x="278" y="396"/>
                    </a:lnTo>
                    <a:lnTo>
                      <a:pt x="288" y="376"/>
                    </a:lnTo>
                    <a:lnTo>
                      <a:pt x="302" y="358"/>
                    </a:lnTo>
                    <a:lnTo>
                      <a:pt x="316" y="342"/>
                    </a:lnTo>
                    <a:lnTo>
                      <a:pt x="332" y="328"/>
                    </a:lnTo>
                    <a:lnTo>
                      <a:pt x="350" y="314"/>
                    </a:lnTo>
                    <a:lnTo>
                      <a:pt x="370" y="304"/>
                    </a:lnTo>
                    <a:lnTo>
                      <a:pt x="388" y="294"/>
                    </a:lnTo>
                    <a:lnTo>
                      <a:pt x="410" y="286"/>
                    </a:lnTo>
                    <a:lnTo>
                      <a:pt x="432" y="280"/>
                    </a:lnTo>
                    <a:lnTo>
                      <a:pt x="454" y="276"/>
                    </a:lnTo>
                    <a:lnTo>
                      <a:pt x="478" y="276"/>
                    </a:lnTo>
                    <a:lnTo>
                      <a:pt x="478" y="276"/>
                    </a:lnTo>
                    <a:lnTo>
                      <a:pt x="502" y="276"/>
                    </a:lnTo>
                    <a:lnTo>
                      <a:pt x="524" y="280"/>
                    </a:lnTo>
                    <a:lnTo>
                      <a:pt x="546" y="286"/>
                    </a:lnTo>
                    <a:lnTo>
                      <a:pt x="566" y="294"/>
                    </a:lnTo>
                    <a:lnTo>
                      <a:pt x="586" y="304"/>
                    </a:lnTo>
                    <a:lnTo>
                      <a:pt x="606" y="314"/>
                    </a:lnTo>
                    <a:lnTo>
                      <a:pt x="624" y="328"/>
                    </a:lnTo>
                    <a:lnTo>
                      <a:pt x="640" y="342"/>
                    </a:lnTo>
                    <a:lnTo>
                      <a:pt x="830" y="148"/>
                    </a:lnTo>
                    <a:lnTo>
                      <a:pt x="830" y="148"/>
                    </a:lnTo>
                    <a:lnTo>
                      <a:pt x="794" y="116"/>
                    </a:lnTo>
                    <a:lnTo>
                      <a:pt x="756" y="86"/>
                    </a:lnTo>
                    <a:lnTo>
                      <a:pt x="714" y="62"/>
                    </a:lnTo>
                    <a:lnTo>
                      <a:pt x="670" y="40"/>
                    </a:lnTo>
                    <a:lnTo>
                      <a:pt x="648" y="32"/>
                    </a:lnTo>
                    <a:lnTo>
                      <a:pt x="624" y="24"/>
                    </a:lnTo>
                    <a:lnTo>
                      <a:pt x="600" y="16"/>
                    </a:lnTo>
                    <a:lnTo>
                      <a:pt x="576" y="12"/>
                    </a:lnTo>
                    <a:lnTo>
                      <a:pt x="552" y="6"/>
                    </a:lnTo>
                    <a:lnTo>
                      <a:pt x="526" y="4"/>
                    </a:lnTo>
                    <a:lnTo>
                      <a:pt x="500" y="2"/>
                    </a:lnTo>
                    <a:lnTo>
                      <a:pt x="474" y="0"/>
                    </a:lnTo>
                    <a:lnTo>
                      <a:pt x="474" y="0"/>
                    </a:lnTo>
                    <a:lnTo>
                      <a:pt x="434" y="2"/>
                    </a:lnTo>
                    <a:lnTo>
                      <a:pt x="394" y="8"/>
                    </a:lnTo>
                    <a:lnTo>
                      <a:pt x="356" y="16"/>
                    </a:lnTo>
                    <a:lnTo>
                      <a:pt x="318" y="26"/>
                    </a:lnTo>
                    <a:lnTo>
                      <a:pt x="282" y="40"/>
                    </a:lnTo>
                    <a:lnTo>
                      <a:pt x="246" y="56"/>
                    </a:lnTo>
                    <a:lnTo>
                      <a:pt x="214" y="74"/>
                    </a:lnTo>
                    <a:lnTo>
                      <a:pt x="182" y="96"/>
                    </a:lnTo>
                    <a:lnTo>
                      <a:pt x="152" y="118"/>
                    </a:lnTo>
                    <a:lnTo>
                      <a:pt x="122" y="144"/>
                    </a:lnTo>
                    <a:lnTo>
                      <a:pt x="96" y="172"/>
                    </a:lnTo>
                    <a:lnTo>
                      <a:pt x="72" y="202"/>
                    </a:lnTo>
                    <a:lnTo>
                      <a:pt x="50" y="234"/>
                    </a:lnTo>
                    <a:lnTo>
                      <a:pt x="32" y="266"/>
                    </a:lnTo>
                    <a:lnTo>
                      <a:pt x="14" y="300"/>
                    </a:lnTo>
                    <a:lnTo>
                      <a:pt x="0" y="336"/>
                    </a:lnTo>
                    <a:lnTo>
                      <a:pt x="0" y="336"/>
                    </a:lnTo>
                    <a:lnTo>
                      <a:pt x="20" y="360"/>
                    </a:lnTo>
                    <a:lnTo>
                      <a:pt x="40" y="382"/>
                    </a:lnTo>
                    <a:lnTo>
                      <a:pt x="60" y="400"/>
                    </a:lnTo>
                    <a:lnTo>
                      <a:pt x="82" y="418"/>
                    </a:lnTo>
                    <a:lnTo>
                      <a:pt x="102" y="432"/>
                    </a:lnTo>
                    <a:lnTo>
                      <a:pt x="124" y="446"/>
                    </a:lnTo>
                    <a:lnTo>
                      <a:pt x="162" y="468"/>
                    </a:lnTo>
                    <a:lnTo>
                      <a:pt x="196" y="484"/>
                    </a:lnTo>
                    <a:lnTo>
                      <a:pt x="224" y="496"/>
                    </a:lnTo>
                    <a:lnTo>
                      <a:pt x="250" y="50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p:cNvSpPr>
              <p:nvPr/>
            </p:nvSpPr>
            <p:spPr bwMode="auto">
              <a:xfrm>
                <a:off x="329193" y="6591162"/>
                <a:ext cx="67820" cy="87682"/>
              </a:xfrm>
              <a:custGeom>
                <a:avLst/>
                <a:gdLst>
                  <a:gd name="T0" fmla="*/ 0 w 280"/>
                  <a:gd name="T1" fmla="*/ 180 h 362"/>
                  <a:gd name="T2" fmla="*/ 0 w 280"/>
                  <a:gd name="T3" fmla="*/ 180 h 362"/>
                  <a:gd name="T4" fmla="*/ 0 w 280"/>
                  <a:gd name="T5" fmla="*/ 180 h 362"/>
                  <a:gd name="T6" fmla="*/ 26 w 280"/>
                  <a:gd name="T7" fmla="*/ 190 h 362"/>
                  <a:gd name="T8" fmla="*/ 54 w 280"/>
                  <a:gd name="T9" fmla="*/ 202 h 362"/>
                  <a:gd name="T10" fmla="*/ 90 w 280"/>
                  <a:gd name="T11" fmla="*/ 220 h 362"/>
                  <a:gd name="T12" fmla="*/ 128 w 280"/>
                  <a:gd name="T13" fmla="*/ 244 h 362"/>
                  <a:gd name="T14" fmla="*/ 150 w 280"/>
                  <a:gd name="T15" fmla="*/ 260 h 362"/>
                  <a:gd name="T16" fmla="*/ 170 w 280"/>
                  <a:gd name="T17" fmla="*/ 276 h 362"/>
                  <a:gd name="T18" fmla="*/ 192 w 280"/>
                  <a:gd name="T19" fmla="*/ 294 h 362"/>
                  <a:gd name="T20" fmla="*/ 212 w 280"/>
                  <a:gd name="T21" fmla="*/ 314 h 362"/>
                  <a:gd name="T22" fmla="*/ 232 w 280"/>
                  <a:gd name="T23" fmla="*/ 338 h 362"/>
                  <a:gd name="T24" fmla="*/ 250 w 280"/>
                  <a:gd name="T25" fmla="*/ 362 h 362"/>
                  <a:gd name="T26" fmla="*/ 250 w 280"/>
                  <a:gd name="T27" fmla="*/ 362 h 362"/>
                  <a:gd name="T28" fmla="*/ 262 w 280"/>
                  <a:gd name="T29" fmla="*/ 318 h 362"/>
                  <a:gd name="T30" fmla="*/ 272 w 280"/>
                  <a:gd name="T31" fmla="*/ 272 h 362"/>
                  <a:gd name="T32" fmla="*/ 278 w 280"/>
                  <a:gd name="T33" fmla="*/ 226 h 362"/>
                  <a:gd name="T34" fmla="*/ 280 w 280"/>
                  <a:gd name="T35" fmla="*/ 180 h 362"/>
                  <a:gd name="T36" fmla="*/ 280 w 280"/>
                  <a:gd name="T37" fmla="*/ 180 h 362"/>
                  <a:gd name="T38" fmla="*/ 278 w 280"/>
                  <a:gd name="T39" fmla="*/ 134 h 362"/>
                  <a:gd name="T40" fmla="*/ 272 w 280"/>
                  <a:gd name="T41" fmla="*/ 88 h 362"/>
                  <a:gd name="T42" fmla="*/ 264 w 280"/>
                  <a:gd name="T43" fmla="*/ 44 h 362"/>
                  <a:gd name="T44" fmla="*/ 250 w 280"/>
                  <a:gd name="T45" fmla="*/ 0 h 362"/>
                  <a:gd name="T46" fmla="*/ 250 w 280"/>
                  <a:gd name="T47" fmla="*/ 0 h 362"/>
                  <a:gd name="T48" fmla="*/ 230 w 280"/>
                  <a:gd name="T49" fmla="*/ 24 h 362"/>
                  <a:gd name="T50" fmla="*/ 210 w 280"/>
                  <a:gd name="T51" fmla="*/ 48 h 362"/>
                  <a:gd name="T52" fmla="*/ 190 w 280"/>
                  <a:gd name="T53" fmla="*/ 68 h 362"/>
                  <a:gd name="T54" fmla="*/ 170 w 280"/>
                  <a:gd name="T55" fmla="*/ 86 h 362"/>
                  <a:gd name="T56" fmla="*/ 148 w 280"/>
                  <a:gd name="T57" fmla="*/ 104 h 362"/>
                  <a:gd name="T58" fmla="*/ 128 w 280"/>
                  <a:gd name="T59" fmla="*/ 118 h 362"/>
                  <a:gd name="T60" fmla="*/ 88 w 280"/>
                  <a:gd name="T61" fmla="*/ 142 h 362"/>
                  <a:gd name="T62" fmla="*/ 54 w 280"/>
                  <a:gd name="T63" fmla="*/ 160 h 362"/>
                  <a:gd name="T64" fmla="*/ 26 w 280"/>
                  <a:gd name="T65" fmla="*/ 172 h 362"/>
                  <a:gd name="T66" fmla="*/ 0 w 280"/>
                  <a:gd name="T67" fmla="*/ 18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0" h="362">
                    <a:moveTo>
                      <a:pt x="0" y="180"/>
                    </a:moveTo>
                    <a:lnTo>
                      <a:pt x="0" y="180"/>
                    </a:lnTo>
                    <a:lnTo>
                      <a:pt x="0" y="180"/>
                    </a:lnTo>
                    <a:lnTo>
                      <a:pt x="26" y="190"/>
                    </a:lnTo>
                    <a:lnTo>
                      <a:pt x="54" y="202"/>
                    </a:lnTo>
                    <a:lnTo>
                      <a:pt x="90" y="220"/>
                    </a:lnTo>
                    <a:lnTo>
                      <a:pt x="128" y="244"/>
                    </a:lnTo>
                    <a:lnTo>
                      <a:pt x="150" y="260"/>
                    </a:lnTo>
                    <a:lnTo>
                      <a:pt x="170" y="276"/>
                    </a:lnTo>
                    <a:lnTo>
                      <a:pt x="192" y="294"/>
                    </a:lnTo>
                    <a:lnTo>
                      <a:pt x="212" y="314"/>
                    </a:lnTo>
                    <a:lnTo>
                      <a:pt x="232" y="338"/>
                    </a:lnTo>
                    <a:lnTo>
                      <a:pt x="250" y="362"/>
                    </a:lnTo>
                    <a:lnTo>
                      <a:pt x="250" y="362"/>
                    </a:lnTo>
                    <a:lnTo>
                      <a:pt x="262" y="318"/>
                    </a:lnTo>
                    <a:lnTo>
                      <a:pt x="272" y="272"/>
                    </a:lnTo>
                    <a:lnTo>
                      <a:pt x="278" y="226"/>
                    </a:lnTo>
                    <a:lnTo>
                      <a:pt x="280" y="180"/>
                    </a:lnTo>
                    <a:lnTo>
                      <a:pt x="280" y="180"/>
                    </a:lnTo>
                    <a:lnTo>
                      <a:pt x="278" y="134"/>
                    </a:lnTo>
                    <a:lnTo>
                      <a:pt x="272" y="88"/>
                    </a:lnTo>
                    <a:lnTo>
                      <a:pt x="264" y="44"/>
                    </a:lnTo>
                    <a:lnTo>
                      <a:pt x="250" y="0"/>
                    </a:lnTo>
                    <a:lnTo>
                      <a:pt x="250" y="0"/>
                    </a:lnTo>
                    <a:lnTo>
                      <a:pt x="230" y="24"/>
                    </a:lnTo>
                    <a:lnTo>
                      <a:pt x="210" y="48"/>
                    </a:lnTo>
                    <a:lnTo>
                      <a:pt x="190" y="68"/>
                    </a:lnTo>
                    <a:lnTo>
                      <a:pt x="170" y="86"/>
                    </a:lnTo>
                    <a:lnTo>
                      <a:pt x="148" y="104"/>
                    </a:lnTo>
                    <a:lnTo>
                      <a:pt x="128" y="118"/>
                    </a:lnTo>
                    <a:lnTo>
                      <a:pt x="88" y="142"/>
                    </a:lnTo>
                    <a:lnTo>
                      <a:pt x="54" y="160"/>
                    </a:lnTo>
                    <a:lnTo>
                      <a:pt x="26" y="172"/>
                    </a:lnTo>
                    <a:lnTo>
                      <a:pt x="0" y="18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 name="Title 1"/>
          <p:cNvSpPr>
            <a:spLocks noGrp="1"/>
          </p:cNvSpPr>
          <p:nvPr>
            <p:ph type="ctrTitle"/>
          </p:nvPr>
        </p:nvSpPr>
        <p:spPr>
          <a:xfrm>
            <a:off x="1104900" y="1122363"/>
            <a:ext cx="10440988" cy="2387600"/>
          </a:xfrm>
        </p:spPr>
        <p:txBody>
          <a:bodyPr anchor="b"/>
          <a:lstStyle>
            <a:lvl1pPr algn="l">
              <a:defRPr sz="6000" b="1">
                <a:gradFill>
                  <a:gsLst>
                    <a:gs pos="46600">
                      <a:schemeClr val="accent3"/>
                    </a:gs>
                    <a:gs pos="100000">
                      <a:schemeClr val="accent2"/>
                    </a:gs>
                    <a:gs pos="0">
                      <a:schemeClr val="accent1">
                        <a:lumMod val="60000"/>
                        <a:lumOff val="40000"/>
                      </a:schemeClr>
                    </a:gs>
                  </a:gsLst>
                  <a:lin ang="0" scaled="1"/>
                </a:gradFill>
              </a:defRPr>
            </a:lvl1pPr>
          </a:lstStyle>
          <a:p>
            <a:r>
              <a:rPr lang="en-US"/>
              <a:t>Click to edit Master title style</a:t>
            </a:r>
            <a:endParaRPr lang="en-US" dirty="0"/>
          </a:p>
        </p:txBody>
      </p:sp>
      <p:sp>
        <p:nvSpPr>
          <p:cNvPr id="3" name="Subtitle 2"/>
          <p:cNvSpPr>
            <a:spLocks noGrp="1"/>
          </p:cNvSpPr>
          <p:nvPr>
            <p:ph type="subTitle" idx="1"/>
          </p:nvPr>
        </p:nvSpPr>
        <p:spPr>
          <a:xfrm>
            <a:off x="1104900" y="3516578"/>
            <a:ext cx="10440988" cy="1655762"/>
          </a:xfrm>
        </p:spPr>
        <p:txBody>
          <a:bodyPr/>
          <a:lstStyle>
            <a:lvl1pPr marL="0" indent="0" algn="l">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28" name="Slide Number Placeholder 5"/>
          <p:cNvSpPr>
            <a:spLocks noGrp="1"/>
          </p:cNvSpPr>
          <p:nvPr>
            <p:ph type="sldNum" sz="quarter" idx="12"/>
          </p:nvPr>
        </p:nvSpPr>
        <p:spPr>
          <a:xfrm>
            <a:off x="11804904" y="6629400"/>
            <a:ext cx="358081" cy="192492"/>
          </a:xfrm>
        </p:spPr>
        <p:txBody>
          <a:bodyPr/>
          <a:lstStyle/>
          <a:p>
            <a:fld id="{58EBEC73-BF10-4A05-B408-9EA6FF5AFB6F}" type="slidenum">
              <a:rPr lang="en-US" smtClean="0"/>
              <a:t>‹#›</a:t>
            </a:fld>
            <a:endParaRPr lang="en-US"/>
          </a:p>
        </p:txBody>
      </p:sp>
      <p:grpSp>
        <p:nvGrpSpPr>
          <p:cNvPr id="56" name="Group 55"/>
          <p:cNvGrpSpPr/>
          <p:nvPr userDrawn="1"/>
        </p:nvGrpSpPr>
        <p:grpSpPr>
          <a:xfrm>
            <a:off x="270839" y="349543"/>
            <a:ext cx="2349600" cy="802886"/>
            <a:chOff x="270839" y="349543"/>
            <a:chExt cx="2349600" cy="802886"/>
          </a:xfrm>
        </p:grpSpPr>
        <p:sp>
          <p:nvSpPr>
            <p:cNvPr id="44" name="Freeform 6"/>
            <p:cNvSpPr>
              <a:spLocks/>
            </p:cNvSpPr>
            <p:nvPr userDrawn="1"/>
          </p:nvSpPr>
          <p:spPr bwMode="auto">
            <a:xfrm>
              <a:off x="1239730" y="515548"/>
              <a:ext cx="336797" cy="472474"/>
            </a:xfrm>
            <a:custGeom>
              <a:avLst/>
              <a:gdLst>
                <a:gd name="T0" fmla="*/ 422 w 422"/>
                <a:gd name="T1" fmla="*/ 150 h 592"/>
                <a:gd name="T2" fmla="*/ 402 w 422"/>
                <a:gd name="T3" fmla="*/ 132 h 592"/>
                <a:gd name="T4" fmla="*/ 376 w 422"/>
                <a:gd name="T5" fmla="*/ 116 h 592"/>
                <a:gd name="T6" fmla="*/ 344 w 422"/>
                <a:gd name="T7" fmla="*/ 106 h 592"/>
                <a:gd name="T8" fmla="*/ 304 w 422"/>
                <a:gd name="T9" fmla="*/ 102 h 592"/>
                <a:gd name="T10" fmla="*/ 284 w 422"/>
                <a:gd name="T11" fmla="*/ 102 h 592"/>
                <a:gd name="T12" fmla="*/ 246 w 422"/>
                <a:gd name="T13" fmla="*/ 110 h 592"/>
                <a:gd name="T14" fmla="*/ 212 w 422"/>
                <a:gd name="T15" fmla="*/ 124 h 592"/>
                <a:gd name="T16" fmla="*/ 180 w 422"/>
                <a:gd name="T17" fmla="*/ 144 h 592"/>
                <a:gd name="T18" fmla="*/ 152 w 422"/>
                <a:gd name="T19" fmla="*/ 170 h 592"/>
                <a:gd name="T20" fmla="*/ 130 w 422"/>
                <a:gd name="T21" fmla="*/ 200 h 592"/>
                <a:gd name="T22" fmla="*/ 116 w 422"/>
                <a:gd name="T23" fmla="*/ 236 h 592"/>
                <a:gd name="T24" fmla="*/ 108 w 422"/>
                <a:gd name="T25" fmla="*/ 274 h 592"/>
                <a:gd name="T26" fmla="*/ 106 w 422"/>
                <a:gd name="T27" fmla="*/ 296 h 592"/>
                <a:gd name="T28" fmla="*/ 110 w 422"/>
                <a:gd name="T29" fmla="*/ 336 h 592"/>
                <a:gd name="T30" fmla="*/ 122 w 422"/>
                <a:gd name="T31" fmla="*/ 374 h 592"/>
                <a:gd name="T32" fmla="*/ 140 w 422"/>
                <a:gd name="T33" fmla="*/ 408 h 592"/>
                <a:gd name="T34" fmla="*/ 166 w 422"/>
                <a:gd name="T35" fmla="*/ 436 h 592"/>
                <a:gd name="T36" fmla="*/ 194 w 422"/>
                <a:gd name="T37" fmla="*/ 458 h 592"/>
                <a:gd name="T38" fmla="*/ 228 w 422"/>
                <a:gd name="T39" fmla="*/ 476 h 592"/>
                <a:gd name="T40" fmla="*/ 266 w 422"/>
                <a:gd name="T41" fmla="*/ 486 h 592"/>
                <a:gd name="T42" fmla="*/ 304 w 422"/>
                <a:gd name="T43" fmla="*/ 490 h 592"/>
                <a:gd name="T44" fmla="*/ 324 w 422"/>
                <a:gd name="T45" fmla="*/ 490 h 592"/>
                <a:gd name="T46" fmla="*/ 360 w 422"/>
                <a:gd name="T47" fmla="*/ 482 h 592"/>
                <a:gd name="T48" fmla="*/ 390 w 422"/>
                <a:gd name="T49" fmla="*/ 470 h 592"/>
                <a:gd name="T50" fmla="*/ 412 w 422"/>
                <a:gd name="T51" fmla="*/ 452 h 592"/>
                <a:gd name="T52" fmla="*/ 422 w 422"/>
                <a:gd name="T53" fmla="*/ 592 h 592"/>
                <a:gd name="T54" fmla="*/ 416 w 422"/>
                <a:gd name="T55" fmla="*/ 586 h 592"/>
                <a:gd name="T56" fmla="*/ 410 w 422"/>
                <a:gd name="T57" fmla="*/ 582 h 592"/>
                <a:gd name="T58" fmla="*/ 396 w 422"/>
                <a:gd name="T59" fmla="*/ 580 h 592"/>
                <a:gd name="T60" fmla="*/ 382 w 422"/>
                <a:gd name="T61" fmla="*/ 582 h 592"/>
                <a:gd name="T62" fmla="*/ 336 w 422"/>
                <a:gd name="T63" fmla="*/ 590 h 592"/>
                <a:gd name="T64" fmla="*/ 304 w 422"/>
                <a:gd name="T65" fmla="*/ 592 h 592"/>
                <a:gd name="T66" fmla="*/ 242 w 422"/>
                <a:gd name="T67" fmla="*/ 586 h 592"/>
                <a:gd name="T68" fmla="*/ 184 w 422"/>
                <a:gd name="T69" fmla="*/ 570 h 592"/>
                <a:gd name="T70" fmla="*/ 132 w 422"/>
                <a:gd name="T71" fmla="*/ 544 h 592"/>
                <a:gd name="T72" fmla="*/ 88 w 422"/>
                <a:gd name="T73" fmla="*/ 508 h 592"/>
                <a:gd name="T74" fmla="*/ 52 w 422"/>
                <a:gd name="T75" fmla="*/ 466 h 592"/>
                <a:gd name="T76" fmla="*/ 24 w 422"/>
                <a:gd name="T77" fmla="*/ 416 h 592"/>
                <a:gd name="T78" fmla="*/ 6 w 422"/>
                <a:gd name="T79" fmla="*/ 358 h 592"/>
                <a:gd name="T80" fmla="*/ 0 w 422"/>
                <a:gd name="T81" fmla="*/ 296 h 592"/>
                <a:gd name="T82" fmla="*/ 2 w 422"/>
                <a:gd name="T83" fmla="*/ 264 h 592"/>
                <a:gd name="T84" fmla="*/ 14 w 422"/>
                <a:gd name="T85" fmla="*/ 204 h 592"/>
                <a:gd name="T86" fmla="*/ 36 w 422"/>
                <a:gd name="T87" fmla="*/ 150 h 592"/>
                <a:gd name="T88" fmla="*/ 70 w 422"/>
                <a:gd name="T89" fmla="*/ 104 h 592"/>
                <a:gd name="T90" fmla="*/ 110 w 422"/>
                <a:gd name="T91" fmla="*/ 64 h 592"/>
                <a:gd name="T92" fmla="*/ 158 w 422"/>
                <a:gd name="T93" fmla="*/ 34 h 592"/>
                <a:gd name="T94" fmla="*/ 212 w 422"/>
                <a:gd name="T95" fmla="*/ 12 h 592"/>
                <a:gd name="T96" fmla="*/ 272 w 422"/>
                <a:gd name="T97" fmla="*/ 0 h 592"/>
                <a:gd name="T98" fmla="*/ 304 w 422"/>
                <a:gd name="T99" fmla="*/ 0 h 592"/>
                <a:gd name="T100" fmla="*/ 360 w 422"/>
                <a:gd name="T101" fmla="*/ 6 h 592"/>
                <a:gd name="T102" fmla="*/ 380 w 422"/>
                <a:gd name="T103" fmla="*/ 10 h 592"/>
                <a:gd name="T104" fmla="*/ 396 w 422"/>
                <a:gd name="T105" fmla="*/ 12 h 592"/>
                <a:gd name="T106" fmla="*/ 412 w 422"/>
                <a:gd name="T107" fmla="*/ 8 h 592"/>
                <a:gd name="T108" fmla="*/ 422 w 422"/>
                <a:gd name="T109" fmla="*/ 15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22" h="592">
                  <a:moveTo>
                    <a:pt x="422" y="150"/>
                  </a:moveTo>
                  <a:lnTo>
                    <a:pt x="422" y="150"/>
                  </a:lnTo>
                  <a:lnTo>
                    <a:pt x="412" y="140"/>
                  </a:lnTo>
                  <a:lnTo>
                    <a:pt x="402" y="132"/>
                  </a:lnTo>
                  <a:lnTo>
                    <a:pt x="390" y="122"/>
                  </a:lnTo>
                  <a:lnTo>
                    <a:pt x="376" y="116"/>
                  </a:lnTo>
                  <a:lnTo>
                    <a:pt x="360" y="110"/>
                  </a:lnTo>
                  <a:lnTo>
                    <a:pt x="344" y="106"/>
                  </a:lnTo>
                  <a:lnTo>
                    <a:pt x="324" y="102"/>
                  </a:lnTo>
                  <a:lnTo>
                    <a:pt x="304" y="102"/>
                  </a:lnTo>
                  <a:lnTo>
                    <a:pt x="304" y="102"/>
                  </a:lnTo>
                  <a:lnTo>
                    <a:pt x="284" y="102"/>
                  </a:lnTo>
                  <a:lnTo>
                    <a:pt x="266" y="106"/>
                  </a:lnTo>
                  <a:lnTo>
                    <a:pt x="246" y="110"/>
                  </a:lnTo>
                  <a:lnTo>
                    <a:pt x="228" y="116"/>
                  </a:lnTo>
                  <a:lnTo>
                    <a:pt x="212" y="124"/>
                  </a:lnTo>
                  <a:lnTo>
                    <a:pt x="194" y="132"/>
                  </a:lnTo>
                  <a:lnTo>
                    <a:pt x="180" y="144"/>
                  </a:lnTo>
                  <a:lnTo>
                    <a:pt x="166" y="156"/>
                  </a:lnTo>
                  <a:lnTo>
                    <a:pt x="152" y="170"/>
                  </a:lnTo>
                  <a:lnTo>
                    <a:pt x="140" y="184"/>
                  </a:lnTo>
                  <a:lnTo>
                    <a:pt x="130" y="200"/>
                  </a:lnTo>
                  <a:lnTo>
                    <a:pt x="122" y="218"/>
                  </a:lnTo>
                  <a:lnTo>
                    <a:pt x="116" y="236"/>
                  </a:lnTo>
                  <a:lnTo>
                    <a:pt x="110" y="254"/>
                  </a:lnTo>
                  <a:lnTo>
                    <a:pt x="108" y="274"/>
                  </a:lnTo>
                  <a:lnTo>
                    <a:pt x="106" y="296"/>
                  </a:lnTo>
                  <a:lnTo>
                    <a:pt x="106" y="296"/>
                  </a:lnTo>
                  <a:lnTo>
                    <a:pt x="108" y="316"/>
                  </a:lnTo>
                  <a:lnTo>
                    <a:pt x="110" y="336"/>
                  </a:lnTo>
                  <a:lnTo>
                    <a:pt x="116" y="356"/>
                  </a:lnTo>
                  <a:lnTo>
                    <a:pt x="122" y="374"/>
                  </a:lnTo>
                  <a:lnTo>
                    <a:pt x="130" y="392"/>
                  </a:lnTo>
                  <a:lnTo>
                    <a:pt x="140" y="408"/>
                  </a:lnTo>
                  <a:lnTo>
                    <a:pt x="152" y="422"/>
                  </a:lnTo>
                  <a:lnTo>
                    <a:pt x="166" y="436"/>
                  </a:lnTo>
                  <a:lnTo>
                    <a:pt x="180" y="448"/>
                  </a:lnTo>
                  <a:lnTo>
                    <a:pt x="194" y="458"/>
                  </a:lnTo>
                  <a:lnTo>
                    <a:pt x="212" y="468"/>
                  </a:lnTo>
                  <a:lnTo>
                    <a:pt x="228" y="476"/>
                  </a:lnTo>
                  <a:lnTo>
                    <a:pt x="246" y="482"/>
                  </a:lnTo>
                  <a:lnTo>
                    <a:pt x="266" y="486"/>
                  </a:lnTo>
                  <a:lnTo>
                    <a:pt x="284" y="490"/>
                  </a:lnTo>
                  <a:lnTo>
                    <a:pt x="304" y="490"/>
                  </a:lnTo>
                  <a:lnTo>
                    <a:pt x="304" y="490"/>
                  </a:lnTo>
                  <a:lnTo>
                    <a:pt x="324" y="490"/>
                  </a:lnTo>
                  <a:lnTo>
                    <a:pt x="344" y="486"/>
                  </a:lnTo>
                  <a:lnTo>
                    <a:pt x="360" y="482"/>
                  </a:lnTo>
                  <a:lnTo>
                    <a:pt x="376" y="476"/>
                  </a:lnTo>
                  <a:lnTo>
                    <a:pt x="390" y="470"/>
                  </a:lnTo>
                  <a:lnTo>
                    <a:pt x="402" y="460"/>
                  </a:lnTo>
                  <a:lnTo>
                    <a:pt x="412" y="452"/>
                  </a:lnTo>
                  <a:lnTo>
                    <a:pt x="422" y="440"/>
                  </a:lnTo>
                  <a:lnTo>
                    <a:pt x="422" y="592"/>
                  </a:lnTo>
                  <a:lnTo>
                    <a:pt x="422" y="592"/>
                  </a:lnTo>
                  <a:lnTo>
                    <a:pt x="416" y="586"/>
                  </a:lnTo>
                  <a:lnTo>
                    <a:pt x="410" y="582"/>
                  </a:lnTo>
                  <a:lnTo>
                    <a:pt x="410" y="582"/>
                  </a:lnTo>
                  <a:lnTo>
                    <a:pt x="402" y="580"/>
                  </a:lnTo>
                  <a:lnTo>
                    <a:pt x="396" y="580"/>
                  </a:lnTo>
                  <a:lnTo>
                    <a:pt x="396" y="580"/>
                  </a:lnTo>
                  <a:lnTo>
                    <a:pt x="382" y="582"/>
                  </a:lnTo>
                  <a:lnTo>
                    <a:pt x="362" y="586"/>
                  </a:lnTo>
                  <a:lnTo>
                    <a:pt x="336" y="590"/>
                  </a:lnTo>
                  <a:lnTo>
                    <a:pt x="304" y="592"/>
                  </a:lnTo>
                  <a:lnTo>
                    <a:pt x="304" y="592"/>
                  </a:lnTo>
                  <a:lnTo>
                    <a:pt x="272" y="590"/>
                  </a:lnTo>
                  <a:lnTo>
                    <a:pt x="242" y="586"/>
                  </a:lnTo>
                  <a:lnTo>
                    <a:pt x="212" y="580"/>
                  </a:lnTo>
                  <a:lnTo>
                    <a:pt x="184" y="570"/>
                  </a:lnTo>
                  <a:lnTo>
                    <a:pt x="158" y="558"/>
                  </a:lnTo>
                  <a:lnTo>
                    <a:pt x="132" y="544"/>
                  </a:lnTo>
                  <a:lnTo>
                    <a:pt x="110" y="528"/>
                  </a:lnTo>
                  <a:lnTo>
                    <a:pt x="88" y="508"/>
                  </a:lnTo>
                  <a:lnTo>
                    <a:pt x="70" y="488"/>
                  </a:lnTo>
                  <a:lnTo>
                    <a:pt x="52" y="466"/>
                  </a:lnTo>
                  <a:lnTo>
                    <a:pt x="36" y="442"/>
                  </a:lnTo>
                  <a:lnTo>
                    <a:pt x="24" y="416"/>
                  </a:lnTo>
                  <a:lnTo>
                    <a:pt x="14" y="388"/>
                  </a:lnTo>
                  <a:lnTo>
                    <a:pt x="6" y="358"/>
                  </a:lnTo>
                  <a:lnTo>
                    <a:pt x="2" y="328"/>
                  </a:lnTo>
                  <a:lnTo>
                    <a:pt x="0" y="296"/>
                  </a:lnTo>
                  <a:lnTo>
                    <a:pt x="0" y="296"/>
                  </a:lnTo>
                  <a:lnTo>
                    <a:pt x="2" y="264"/>
                  </a:lnTo>
                  <a:lnTo>
                    <a:pt x="6" y="234"/>
                  </a:lnTo>
                  <a:lnTo>
                    <a:pt x="14" y="204"/>
                  </a:lnTo>
                  <a:lnTo>
                    <a:pt x="24" y="176"/>
                  </a:lnTo>
                  <a:lnTo>
                    <a:pt x="36" y="150"/>
                  </a:lnTo>
                  <a:lnTo>
                    <a:pt x="52" y="126"/>
                  </a:lnTo>
                  <a:lnTo>
                    <a:pt x="70" y="104"/>
                  </a:lnTo>
                  <a:lnTo>
                    <a:pt x="88" y="82"/>
                  </a:lnTo>
                  <a:lnTo>
                    <a:pt x="110" y="64"/>
                  </a:lnTo>
                  <a:lnTo>
                    <a:pt x="132" y="48"/>
                  </a:lnTo>
                  <a:lnTo>
                    <a:pt x="158" y="34"/>
                  </a:lnTo>
                  <a:lnTo>
                    <a:pt x="184" y="22"/>
                  </a:lnTo>
                  <a:lnTo>
                    <a:pt x="212" y="12"/>
                  </a:lnTo>
                  <a:lnTo>
                    <a:pt x="242" y="6"/>
                  </a:lnTo>
                  <a:lnTo>
                    <a:pt x="272" y="0"/>
                  </a:lnTo>
                  <a:lnTo>
                    <a:pt x="304" y="0"/>
                  </a:lnTo>
                  <a:lnTo>
                    <a:pt x="304" y="0"/>
                  </a:lnTo>
                  <a:lnTo>
                    <a:pt x="336" y="2"/>
                  </a:lnTo>
                  <a:lnTo>
                    <a:pt x="360" y="6"/>
                  </a:lnTo>
                  <a:lnTo>
                    <a:pt x="360" y="6"/>
                  </a:lnTo>
                  <a:lnTo>
                    <a:pt x="380" y="10"/>
                  </a:lnTo>
                  <a:lnTo>
                    <a:pt x="396" y="12"/>
                  </a:lnTo>
                  <a:lnTo>
                    <a:pt x="396" y="12"/>
                  </a:lnTo>
                  <a:lnTo>
                    <a:pt x="404" y="10"/>
                  </a:lnTo>
                  <a:lnTo>
                    <a:pt x="412" y="8"/>
                  </a:lnTo>
                  <a:lnTo>
                    <a:pt x="422" y="0"/>
                  </a:lnTo>
                  <a:lnTo>
                    <a:pt x="422" y="1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7"/>
            <p:cNvSpPr>
              <a:spLocks noEditPoints="1"/>
            </p:cNvSpPr>
            <p:nvPr userDrawn="1"/>
          </p:nvSpPr>
          <p:spPr bwMode="auto">
            <a:xfrm>
              <a:off x="1592490" y="656013"/>
              <a:ext cx="343182" cy="332009"/>
            </a:xfrm>
            <a:custGeom>
              <a:avLst/>
              <a:gdLst>
                <a:gd name="T0" fmla="*/ 316 w 430"/>
                <a:gd name="T1" fmla="*/ 282 h 416"/>
                <a:gd name="T2" fmla="*/ 272 w 430"/>
                <a:gd name="T3" fmla="*/ 312 h 416"/>
                <a:gd name="T4" fmla="*/ 246 w 430"/>
                <a:gd name="T5" fmla="*/ 320 h 416"/>
                <a:gd name="T6" fmla="*/ 216 w 430"/>
                <a:gd name="T7" fmla="*/ 324 h 416"/>
                <a:gd name="T8" fmla="*/ 204 w 430"/>
                <a:gd name="T9" fmla="*/ 324 h 416"/>
                <a:gd name="T10" fmla="*/ 170 w 430"/>
                <a:gd name="T11" fmla="*/ 314 h 416"/>
                <a:gd name="T12" fmla="*/ 134 w 430"/>
                <a:gd name="T13" fmla="*/ 290 h 416"/>
                <a:gd name="T14" fmla="*/ 108 w 430"/>
                <a:gd name="T15" fmla="*/ 252 h 416"/>
                <a:gd name="T16" fmla="*/ 98 w 430"/>
                <a:gd name="T17" fmla="*/ 220 h 416"/>
                <a:gd name="T18" fmla="*/ 98 w 430"/>
                <a:gd name="T19" fmla="*/ 208 h 416"/>
                <a:gd name="T20" fmla="*/ 100 w 430"/>
                <a:gd name="T21" fmla="*/ 186 h 416"/>
                <a:gd name="T22" fmla="*/ 118 w 430"/>
                <a:gd name="T23" fmla="*/ 144 h 416"/>
                <a:gd name="T24" fmla="*/ 150 w 430"/>
                <a:gd name="T25" fmla="*/ 112 h 416"/>
                <a:gd name="T26" fmla="*/ 192 w 430"/>
                <a:gd name="T27" fmla="*/ 96 h 416"/>
                <a:gd name="T28" fmla="*/ 216 w 430"/>
                <a:gd name="T29" fmla="*/ 92 h 416"/>
                <a:gd name="T30" fmla="*/ 232 w 430"/>
                <a:gd name="T31" fmla="*/ 94 h 416"/>
                <a:gd name="T32" fmla="*/ 258 w 430"/>
                <a:gd name="T33" fmla="*/ 100 h 416"/>
                <a:gd name="T34" fmla="*/ 296 w 430"/>
                <a:gd name="T35" fmla="*/ 118 h 416"/>
                <a:gd name="T36" fmla="*/ 316 w 430"/>
                <a:gd name="T37" fmla="*/ 282 h 416"/>
                <a:gd name="T38" fmla="*/ 430 w 430"/>
                <a:gd name="T39" fmla="*/ 404 h 416"/>
                <a:gd name="T40" fmla="*/ 416 w 430"/>
                <a:gd name="T41" fmla="*/ 392 h 416"/>
                <a:gd name="T42" fmla="*/ 410 w 430"/>
                <a:gd name="T43" fmla="*/ 372 h 416"/>
                <a:gd name="T44" fmla="*/ 410 w 430"/>
                <a:gd name="T45" fmla="*/ 124 h 416"/>
                <a:gd name="T46" fmla="*/ 416 w 430"/>
                <a:gd name="T47" fmla="*/ 104 h 416"/>
                <a:gd name="T48" fmla="*/ 430 w 430"/>
                <a:gd name="T49" fmla="*/ 92 h 416"/>
                <a:gd name="T50" fmla="*/ 422 w 430"/>
                <a:gd name="T51" fmla="*/ 90 h 416"/>
                <a:gd name="T52" fmla="*/ 398 w 430"/>
                <a:gd name="T53" fmla="*/ 84 h 416"/>
                <a:gd name="T54" fmla="*/ 386 w 430"/>
                <a:gd name="T55" fmla="*/ 76 h 416"/>
                <a:gd name="T56" fmla="*/ 340 w 430"/>
                <a:gd name="T57" fmla="*/ 40 h 416"/>
                <a:gd name="T58" fmla="*/ 298 w 430"/>
                <a:gd name="T59" fmla="*/ 16 h 416"/>
                <a:gd name="T60" fmla="*/ 244 w 430"/>
                <a:gd name="T61" fmla="*/ 2 h 416"/>
                <a:gd name="T62" fmla="*/ 210 w 430"/>
                <a:gd name="T63" fmla="*/ 0 h 416"/>
                <a:gd name="T64" fmla="*/ 170 w 430"/>
                <a:gd name="T65" fmla="*/ 4 h 416"/>
                <a:gd name="T66" fmla="*/ 132 w 430"/>
                <a:gd name="T67" fmla="*/ 16 h 416"/>
                <a:gd name="T68" fmla="*/ 96 w 430"/>
                <a:gd name="T69" fmla="*/ 34 h 416"/>
                <a:gd name="T70" fmla="*/ 64 w 430"/>
                <a:gd name="T71" fmla="*/ 60 h 416"/>
                <a:gd name="T72" fmla="*/ 38 w 430"/>
                <a:gd name="T73" fmla="*/ 90 h 416"/>
                <a:gd name="T74" fmla="*/ 18 w 430"/>
                <a:gd name="T75" fmla="*/ 126 h 416"/>
                <a:gd name="T76" fmla="*/ 4 w 430"/>
                <a:gd name="T77" fmla="*/ 164 h 416"/>
                <a:gd name="T78" fmla="*/ 0 w 430"/>
                <a:gd name="T79" fmla="*/ 208 h 416"/>
                <a:gd name="T80" fmla="*/ 0 w 430"/>
                <a:gd name="T81" fmla="*/ 230 h 416"/>
                <a:gd name="T82" fmla="*/ 10 w 430"/>
                <a:gd name="T83" fmla="*/ 272 h 416"/>
                <a:gd name="T84" fmla="*/ 26 w 430"/>
                <a:gd name="T85" fmla="*/ 310 h 416"/>
                <a:gd name="T86" fmla="*/ 50 w 430"/>
                <a:gd name="T87" fmla="*/ 342 h 416"/>
                <a:gd name="T88" fmla="*/ 80 w 430"/>
                <a:gd name="T89" fmla="*/ 370 h 416"/>
                <a:gd name="T90" fmla="*/ 114 w 430"/>
                <a:gd name="T91" fmla="*/ 392 h 416"/>
                <a:gd name="T92" fmla="*/ 152 w 430"/>
                <a:gd name="T93" fmla="*/ 408 h 416"/>
                <a:gd name="T94" fmla="*/ 190 w 430"/>
                <a:gd name="T95" fmla="*/ 416 h 416"/>
                <a:gd name="T96" fmla="*/ 210 w 430"/>
                <a:gd name="T97" fmla="*/ 416 h 416"/>
                <a:gd name="T98" fmla="*/ 244 w 430"/>
                <a:gd name="T99" fmla="*/ 414 h 416"/>
                <a:gd name="T100" fmla="*/ 274 w 430"/>
                <a:gd name="T101" fmla="*/ 406 h 416"/>
                <a:gd name="T102" fmla="*/ 300 w 430"/>
                <a:gd name="T103" fmla="*/ 390 h 416"/>
                <a:gd name="T104" fmla="*/ 320 w 430"/>
                <a:gd name="T105" fmla="*/ 366 h 416"/>
                <a:gd name="T106" fmla="*/ 322 w 430"/>
                <a:gd name="T107" fmla="*/ 404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30" h="416">
                  <a:moveTo>
                    <a:pt x="316" y="282"/>
                  </a:moveTo>
                  <a:lnTo>
                    <a:pt x="316" y="282"/>
                  </a:lnTo>
                  <a:lnTo>
                    <a:pt x="296" y="298"/>
                  </a:lnTo>
                  <a:lnTo>
                    <a:pt x="272" y="312"/>
                  </a:lnTo>
                  <a:lnTo>
                    <a:pt x="258" y="316"/>
                  </a:lnTo>
                  <a:lnTo>
                    <a:pt x="246" y="320"/>
                  </a:lnTo>
                  <a:lnTo>
                    <a:pt x="232" y="322"/>
                  </a:lnTo>
                  <a:lnTo>
                    <a:pt x="216" y="324"/>
                  </a:lnTo>
                  <a:lnTo>
                    <a:pt x="216" y="324"/>
                  </a:lnTo>
                  <a:lnTo>
                    <a:pt x="204" y="324"/>
                  </a:lnTo>
                  <a:lnTo>
                    <a:pt x="192" y="322"/>
                  </a:lnTo>
                  <a:lnTo>
                    <a:pt x="170" y="314"/>
                  </a:lnTo>
                  <a:lnTo>
                    <a:pt x="150" y="304"/>
                  </a:lnTo>
                  <a:lnTo>
                    <a:pt x="134" y="290"/>
                  </a:lnTo>
                  <a:lnTo>
                    <a:pt x="118" y="272"/>
                  </a:lnTo>
                  <a:lnTo>
                    <a:pt x="108" y="252"/>
                  </a:lnTo>
                  <a:lnTo>
                    <a:pt x="100" y="232"/>
                  </a:lnTo>
                  <a:lnTo>
                    <a:pt x="98" y="220"/>
                  </a:lnTo>
                  <a:lnTo>
                    <a:pt x="98" y="208"/>
                  </a:lnTo>
                  <a:lnTo>
                    <a:pt x="98" y="208"/>
                  </a:lnTo>
                  <a:lnTo>
                    <a:pt x="98" y="196"/>
                  </a:lnTo>
                  <a:lnTo>
                    <a:pt x="100" y="186"/>
                  </a:lnTo>
                  <a:lnTo>
                    <a:pt x="108" y="164"/>
                  </a:lnTo>
                  <a:lnTo>
                    <a:pt x="118" y="144"/>
                  </a:lnTo>
                  <a:lnTo>
                    <a:pt x="134" y="128"/>
                  </a:lnTo>
                  <a:lnTo>
                    <a:pt x="150" y="112"/>
                  </a:lnTo>
                  <a:lnTo>
                    <a:pt x="170" y="102"/>
                  </a:lnTo>
                  <a:lnTo>
                    <a:pt x="192" y="96"/>
                  </a:lnTo>
                  <a:lnTo>
                    <a:pt x="204" y="94"/>
                  </a:lnTo>
                  <a:lnTo>
                    <a:pt x="216" y="92"/>
                  </a:lnTo>
                  <a:lnTo>
                    <a:pt x="216" y="92"/>
                  </a:lnTo>
                  <a:lnTo>
                    <a:pt x="232" y="94"/>
                  </a:lnTo>
                  <a:lnTo>
                    <a:pt x="246" y="96"/>
                  </a:lnTo>
                  <a:lnTo>
                    <a:pt x="258" y="100"/>
                  </a:lnTo>
                  <a:lnTo>
                    <a:pt x="272" y="104"/>
                  </a:lnTo>
                  <a:lnTo>
                    <a:pt x="296" y="118"/>
                  </a:lnTo>
                  <a:lnTo>
                    <a:pt x="316" y="136"/>
                  </a:lnTo>
                  <a:lnTo>
                    <a:pt x="316" y="282"/>
                  </a:lnTo>
                  <a:close/>
                  <a:moveTo>
                    <a:pt x="430" y="404"/>
                  </a:moveTo>
                  <a:lnTo>
                    <a:pt x="430" y="404"/>
                  </a:lnTo>
                  <a:lnTo>
                    <a:pt x="422" y="398"/>
                  </a:lnTo>
                  <a:lnTo>
                    <a:pt x="416" y="392"/>
                  </a:lnTo>
                  <a:lnTo>
                    <a:pt x="410" y="384"/>
                  </a:lnTo>
                  <a:lnTo>
                    <a:pt x="410" y="372"/>
                  </a:lnTo>
                  <a:lnTo>
                    <a:pt x="410" y="124"/>
                  </a:lnTo>
                  <a:lnTo>
                    <a:pt x="410" y="124"/>
                  </a:lnTo>
                  <a:lnTo>
                    <a:pt x="410" y="114"/>
                  </a:lnTo>
                  <a:lnTo>
                    <a:pt x="416" y="104"/>
                  </a:lnTo>
                  <a:lnTo>
                    <a:pt x="422" y="98"/>
                  </a:lnTo>
                  <a:lnTo>
                    <a:pt x="430" y="92"/>
                  </a:lnTo>
                  <a:lnTo>
                    <a:pt x="430" y="92"/>
                  </a:lnTo>
                  <a:lnTo>
                    <a:pt x="422" y="90"/>
                  </a:lnTo>
                  <a:lnTo>
                    <a:pt x="412" y="88"/>
                  </a:lnTo>
                  <a:lnTo>
                    <a:pt x="398" y="84"/>
                  </a:lnTo>
                  <a:lnTo>
                    <a:pt x="386" y="76"/>
                  </a:lnTo>
                  <a:lnTo>
                    <a:pt x="386" y="76"/>
                  </a:lnTo>
                  <a:lnTo>
                    <a:pt x="356" y="52"/>
                  </a:lnTo>
                  <a:lnTo>
                    <a:pt x="340" y="40"/>
                  </a:lnTo>
                  <a:lnTo>
                    <a:pt x="320" y="28"/>
                  </a:lnTo>
                  <a:lnTo>
                    <a:pt x="298" y="16"/>
                  </a:lnTo>
                  <a:lnTo>
                    <a:pt x="272" y="8"/>
                  </a:lnTo>
                  <a:lnTo>
                    <a:pt x="244" y="2"/>
                  </a:lnTo>
                  <a:lnTo>
                    <a:pt x="210" y="0"/>
                  </a:lnTo>
                  <a:lnTo>
                    <a:pt x="210" y="0"/>
                  </a:lnTo>
                  <a:lnTo>
                    <a:pt x="190" y="2"/>
                  </a:lnTo>
                  <a:lnTo>
                    <a:pt x="170" y="4"/>
                  </a:lnTo>
                  <a:lnTo>
                    <a:pt x="152" y="10"/>
                  </a:lnTo>
                  <a:lnTo>
                    <a:pt x="132" y="16"/>
                  </a:lnTo>
                  <a:lnTo>
                    <a:pt x="114" y="24"/>
                  </a:lnTo>
                  <a:lnTo>
                    <a:pt x="96" y="34"/>
                  </a:lnTo>
                  <a:lnTo>
                    <a:pt x="80" y="46"/>
                  </a:lnTo>
                  <a:lnTo>
                    <a:pt x="64" y="60"/>
                  </a:lnTo>
                  <a:lnTo>
                    <a:pt x="50" y="74"/>
                  </a:lnTo>
                  <a:lnTo>
                    <a:pt x="38" y="90"/>
                  </a:lnTo>
                  <a:lnTo>
                    <a:pt x="26" y="106"/>
                  </a:lnTo>
                  <a:lnTo>
                    <a:pt x="18" y="126"/>
                  </a:lnTo>
                  <a:lnTo>
                    <a:pt x="10" y="144"/>
                  </a:lnTo>
                  <a:lnTo>
                    <a:pt x="4" y="164"/>
                  </a:lnTo>
                  <a:lnTo>
                    <a:pt x="0" y="186"/>
                  </a:lnTo>
                  <a:lnTo>
                    <a:pt x="0" y="208"/>
                  </a:lnTo>
                  <a:lnTo>
                    <a:pt x="0" y="208"/>
                  </a:lnTo>
                  <a:lnTo>
                    <a:pt x="0" y="230"/>
                  </a:lnTo>
                  <a:lnTo>
                    <a:pt x="4" y="252"/>
                  </a:lnTo>
                  <a:lnTo>
                    <a:pt x="10" y="272"/>
                  </a:lnTo>
                  <a:lnTo>
                    <a:pt x="18" y="292"/>
                  </a:lnTo>
                  <a:lnTo>
                    <a:pt x="26" y="310"/>
                  </a:lnTo>
                  <a:lnTo>
                    <a:pt x="38" y="326"/>
                  </a:lnTo>
                  <a:lnTo>
                    <a:pt x="50" y="342"/>
                  </a:lnTo>
                  <a:lnTo>
                    <a:pt x="64" y="358"/>
                  </a:lnTo>
                  <a:lnTo>
                    <a:pt x="80" y="370"/>
                  </a:lnTo>
                  <a:lnTo>
                    <a:pt x="96" y="382"/>
                  </a:lnTo>
                  <a:lnTo>
                    <a:pt x="114" y="392"/>
                  </a:lnTo>
                  <a:lnTo>
                    <a:pt x="132" y="400"/>
                  </a:lnTo>
                  <a:lnTo>
                    <a:pt x="152" y="408"/>
                  </a:lnTo>
                  <a:lnTo>
                    <a:pt x="170" y="412"/>
                  </a:lnTo>
                  <a:lnTo>
                    <a:pt x="190" y="416"/>
                  </a:lnTo>
                  <a:lnTo>
                    <a:pt x="210" y="416"/>
                  </a:lnTo>
                  <a:lnTo>
                    <a:pt x="210" y="416"/>
                  </a:lnTo>
                  <a:lnTo>
                    <a:pt x="226" y="416"/>
                  </a:lnTo>
                  <a:lnTo>
                    <a:pt x="244" y="414"/>
                  </a:lnTo>
                  <a:lnTo>
                    <a:pt x="260" y="410"/>
                  </a:lnTo>
                  <a:lnTo>
                    <a:pt x="274" y="406"/>
                  </a:lnTo>
                  <a:lnTo>
                    <a:pt x="288" y="398"/>
                  </a:lnTo>
                  <a:lnTo>
                    <a:pt x="300" y="390"/>
                  </a:lnTo>
                  <a:lnTo>
                    <a:pt x="312" y="378"/>
                  </a:lnTo>
                  <a:lnTo>
                    <a:pt x="320" y="366"/>
                  </a:lnTo>
                  <a:lnTo>
                    <a:pt x="322" y="366"/>
                  </a:lnTo>
                  <a:lnTo>
                    <a:pt x="322" y="404"/>
                  </a:lnTo>
                  <a:lnTo>
                    <a:pt x="430" y="4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8"/>
            <p:cNvSpPr>
              <a:spLocks/>
            </p:cNvSpPr>
            <p:nvPr userDrawn="1"/>
          </p:nvSpPr>
          <p:spPr bwMode="auto">
            <a:xfrm>
              <a:off x="1973980" y="525125"/>
              <a:ext cx="111734" cy="453320"/>
            </a:xfrm>
            <a:custGeom>
              <a:avLst/>
              <a:gdLst>
                <a:gd name="T0" fmla="*/ 120 w 140"/>
                <a:gd name="T1" fmla="*/ 536 h 568"/>
                <a:gd name="T2" fmla="*/ 120 w 140"/>
                <a:gd name="T3" fmla="*/ 536 h 568"/>
                <a:gd name="T4" fmla="*/ 122 w 140"/>
                <a:gd name="T5" fmla="*/ 548 h 568"/>
                <a:gd name="T6" fmla="*/ 126 w 140"/>
                <a:gd name="T7" fmla="*/ 556 h 568"/>
                <a:gd name="T8" fmla="*/ 132 w 140"/>
                <a:gd name="T9" fmla="*/ 562 h 568"/>
                <a:gd name="T10" fmla="*/ 140 w 140"/>
                <a:gd name="T11" fmla="*/ 568 h 568"/>
                <a:gd name="T12" fmla="*/ 0 w 140"/>
                <a:gd name="T13" fmla="*/ 568 h 568"/>
                <a:gd name="T14" fmla="*/ 0 w 140"/>
                <a:gd name="T15" fmla="*/ 568 h 568"/>
                <a:gd name="T16" fmla="*/ 8 w 140"/>
                <a:gd name="T17" fmla="*/ 562 h 568"/>
                <a:gd name="T18" fmla="*/ 14 w 140"/>
                <a:gd name="T19" fmla="*/ 556 h 568"/>
                <a:gd name="T20" fmla="*/ 18 w 140"/>
                <a:gd name="T21" fmla="*/ 548 h 568"/>
                <a:gd name="T22" fmla="*/ 20 w 140"/>
                <a:gd name="T23" fmla="*/ 536 h 568"/>
                <a:gd name="T24" fmla="*/ 20 w 140"/>
                <a:gd name="T25" fmla="*/ 32 h 568"/>
                <a:gd name="T26" fmla="*/ 20 w 140"/>
                <a:gd name="T27" fmla="*/ 32 h 568"/>
                <a:gd name="T28" fmla="*/ 18 w 140"/>
                <a:gd name="T29" fmla="*/ 20 h 568"/>
                <a:gd name="T30" fmla="*/ 14 w 140"/>
                <a:gd name="T31" fmla="*/ 12 h 568"/>
                <a:gd name="T32" fmla="*/ 8 w 140"/>
                <a:gd name="T33" fmla="*/ 6 h 568"/>
                <a:gd name="T34" fmla="*/ 0 w 140"/>
                <a:gd name="T35" fmla="*/ 0 h 568"/>
                <a:gd name="T36" fmla="*/ 120 w 140"/>
                <a:gd name="T37" fmla="*/ 0 h 568"/>
                <a:gd name="T38" fmla="*/ 120 w 140"/>
                <a:gd name="T39" fmla="*/ 536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0" h="568">
                  <a:moveTo>
                    <a:pt x="120" y="536"/>
                  </a:moveTo>
                  <a:lnTo>
                    <a:pt x="120" y="536"/>
                  </a:lnTo>
                  <a:lnTo>
                    <a:pt x="122" y="548"/>
                  </a:lnTo>
                  <a:lnTo>
                    <a:pt x="126" y="556"/>
                  </a:lnTo>
                  <a:lnTo>
                    <a:pt x="132" y="562"/>
                  </a:lnTo>
                  <a:lnTo>
                    <a:pt x="140" y="568"/>
                  </a:lnTo>
                  <a:lnTo>
                    <a:pt x="0" y="568"/>
                  </a:lnTo>
                  <a:lnTo>
                    <a:pt x="0" y="568"/>
                  </a:lnTo>
                  <a:lnTo>
                    <a:pt x="8" y="562"/>
                  </a:lnTo>
                  <a:lnTo>
                    <a:pt x="14" y="556"/>
                  </a:lnTo>
                  <a:lnTo>
                    <a:pt x="18" y="548"/>
                  </a:lnTo>
                  <a:lnTo>
                    <a:pt x="20" y="536"/>
                  </a:lnTo>
                  <a:lnTo>
                    <a:pt x="20" y="32"/>
                  </a:lnTo>
                  <a:lnTo>
                    <a:pt x="20" y="32"/>
                  </a:lnTo>
                  <a:lnTo>
                    <a:pt x="18" y="20"/>
                  </a:lnTo>
                  <a:lnTo>
                    <a:pt x="14" y="12"/>
                  </a:lnTo>
                  <a:lnTo>
                    <a:pt x="8" y="6"/>
                  </a:lnTo>
                  <a:lnTo>
                    <a:pt x="0" y="0"/>
                  </a:lnTo>
                  <a:lnTo>
                    <a:pt x="120" y="0"/>
                  </a:lnTo>
                  <a:lnTo>
                    <a:pt x="120" y="5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9"/>
            <p:cNvSpPr>
              <a:spLocks noEditPoints="1"/>
            </p:cNvSpPr>
            <p:nvPr userDrawn="1"/>
          </p:nvSpPr>
          <p:spPr bwMode="auto">
            <a:xfrm>
              <a:off x="2128811" y="533106"/>
              <a:ext cx="110138" cy="445339"/>
            </a:xfrm>
            <a:custGeom>
              <a:avLst/>
              <a:gdLst>
                <a:gd name="T0" fmla="*/ 118 w 138"/>
                <a:gd name="T1" fmla="*/ 526 h 558"/>
                <a:gd name="T2" fmla="*/ 118 w 138"/>
                <a:gd name="T3" fmla="*/ 526 h 558"/>
                <a:gd name="T4" fmla="*/ 120 w 138"/>
                <a:gd name="T5" fmla="*/ 538 h 558"/>
                <a:gd name="T6" fmla="*/ 124 w 138"/>
                <a:gd name="T7" fmla="*/ 546 h 558"/>
                <a:gd name="T8" fmla="*/ 132 w 138"/>
                <a:gd name="T9" fmla="*/ 552 h 558"/>
                <a:gd name="T10" fmla="*/ 138 w 138"/>
                <a:gd name="T11" fmla="*/ 558 h 558"/>
                <a:gd name="T12" fmla="*/ 0 w 138"/>
                <a:gd name="T13" fmla="*/ 558 h 558"/>
                <a:gd name="T14" fmla="*/ 0 w 138"/>
                <a:gd name="T15" fmla="*/ 558 h 558"/>
                <a:gd name="T16" fmla="*/ 8 w 138"/>
                <a:gd name="T17" fmla="*/ 552 h 558"/>
                <a:gd name="T18" fmla="*/ 14 w 138"/>
                <a:gd name="T19" fmla="*/ 546 h 558"/>
                <a:gd name="T20" fmla="*/ 18 w 138"/>
                <a:gd name="T21" fmla="*/ 538 h 558"/>
                <a:gd name="T22" fmla="*/ 20 w 138"/>
                <a:gd name="T23" fmla="*/ 526 h 558"/>
                <a:gd name="T24" fmla="*/ 20 w 138"/>
                <a:gd name="T25" fmla="*/ 198 h 558"/>
                <a:gd name="T26" fmla="*/ 20 w 138"/>
                <a:gd name="T27" fmla="*/ 198 h 558"/>
                <a:gd name="T28" fmla="*/ 18 w 138"/>
                <a:gd name="T29" fmla="*/ 188 h 558"/>
                <a:gd name="T30" fmla="*/ 14 w 138"/>
                <a:gd name="T31" fmla="*/ 178 h 558"/>
                <a:gd name="T32" fmla="*/ 8 w 138"/>
                <a:gd name="T33" fmla="*/ 172 h 558"/>
                <a:gd name="T34" fmla="*/ 0 w 138"/>
                <a:gd name="T35" fmla="*/ 168 h 558"/>
                <a:gd name="T36" fmla="*/ 118 w 138"/>
                <a:gd name="T37" fmla="*/ 168 h 558"/>
                <a:gd name="T38" fmla="*/ 118 w 138"/>
                <a:gd name="T39" fmla="*/ 526 h 558"/>
                <a:gd name="T40" fmla="*/ 70 w 138"/>
                <a:gd name="T41" fmla="*/ 116 h 558"/>
                <a:gd name="T42" fmla="*/ 70 w 138"/>
                <a:gd name="T43" fmla="*/ 116 h 558"/>
                <a:gd name="T44" fmla="*/ 58 w 138"/>
                <a:gd name="T45" fmla="*/ 116 h 558"/>
                <a:gd name="T46" fmla="*/ 46 w 138"/>
                <a:gd name="T47" fmla="*/ 112 h 558"/>
                <a:gd name="T48" fmla="*/ 36 w 138"/>
                <a:gd name="T49" fmla="*/ 106 h 558"/>
                <a:gd name="T50" fmla="*/ 28 w 138"/>
                <a:gd name="T51" fmla="*/ 100 h 558"/>
                <a:gd name="T52" fmla="*/ 20 w 138"/>
                <a:gd name="T53" fmla="*/ 90 h 558"/>
                <a:gd name="T54" fmla="*/ 14 w 138"/>
                <a:gd name="T55" fmla="*/ 80 h 558"/>
                <a:gd name="T56" fmla="*/ 10 w 138"/>
                <a:gd name="T57" fmla="*/ 70 h 558"/>
                <a:gd name="T58" fmla="*/ 10 w 138"/>
                <a:gd name="T59" fmla="*/ 58 h 558"/>
                <a:gd name="T60" fmla="*/ 10 w 138"/>
                <a:gd name="T61" fmla="*/ 58 h 558"/>
                <a:gd name="T62" fmla="*/ 10 w 138"/>
                <a:gd name="T63" fmla="*/ 48 h 558"/>
                <a:gd name="T64" fmla="*/ 14 w 138"/>
                <a:gd name="T65" fmla="*/ 36 h 558"/>
                <a:gd name="T66" fmla="*/ 20 w 138"/>
                <a:gd name="T67" fmla="*/ 26 h 558"/>
                <a:gd name="T68" fmla="*/ 28 w 138"/>
                <a:gd name="T69" fmla="*/ 18 h 558"/>
                <a:gd name="T70" fmla="*/ 36 w 138"/>
                <a:gd name="T71" fmla="*/ 10 h 558"/>
                <a:gd name="T72" fmla="*/ 46 w 138"/>
                <a:gd name="T73" fmla="*/ 6 h 558"/>
                <a:gd name="T74" fmla="*/ 58 w 138"/>
                <a:gd name="T75" fmla="*/ 2 h 558"/>
                <a:gd name="T76" fmla="*/ 70 w 138"/>
                <a:gd name="T77" fmla="*/ 0 h 558"/>
                <a:gd name="T78" fmla="*/ 70 w 138"/>
                <a:gd name="T79" fmla="*/ 0 h 558"/>
                <a:gd name="T80" fmla="*/ 82 w 138"/>
                <a:gd name="T81" fmla="*/ 2 h 558"/>
                <a:gd name="T82" fmla="*/ 92 w 138"/>
                <a:gd name="T83" fmla="*/ 6 h 558"/>
                <a:gd name="T84" fmla="*/ 102 w 138"/>
                <a:gd name="T85" fmla="*/ 10 h 558"/>
                <a:gd name="T86" fmla="*/ 112 w 138"/>
                <a:gd name="T87" fmla="*/ 18 h 558"/>
                <a:gd name="T88" fmla="*/ 118 w 138"/>
                <a:gd name="T89" fmla="*/ 26 h 558"/>
                <a:gd name="T90" fmla="*/ 124 w 138"/>
                <a:gd name="T91" fmla="*/ 36 h 558"/>
                <a:gd name="T92" fmla="*/ 128 w 138"/>
                <a:gd name="T93" fmla="*/ 48 h 558"/>
                <a:gd name="T94" fmla="*/ 128 w 138"/>
                <a:gd name="T95" fmla="*/ 58 h 558"/>
                <a:gd name="T96" fmla="*/ 128 w 138"/>
                <a:gd name="T97" fmla="*/ 58 h 558"/>
                <a:gd name="T98" fmla="*/ 128 w 138"/>
                <a:gd name="T99" fmla="*/ 70 h 558"/>
                <a:gd name="T100" fmla="*/ 124 w 138"/>
                <a:gd name="T101" fmla="*/ 80 h 558"/>
                <a:gd name="T102" fmla="*/ 118 w 138"/>
                <a:gd name="T103" fmla="*/ 90 h 558"/>
                <a:gd name="T104" fmla="*/ 112 w 138"/>
                <a:gd name="T105" fmla="*/ 100 h 558"/>
                <a:gd name="T106" fmla="*/ 102 w 138"/>
                <a:gd name="T107" fmla="*/ 106 h 558"/>
                <a:gd name="T108" fmla="*/ 92 w 138"/>
                <a:gd name="T109" fmla="*/ 112 h 558"/>
                <a:gd name="T110" fmla="*/ 82 w 138"/>
                <a:gd name="T111" fmla="*/ 116 h 558"/>
                <a:gd name="T112" fmla="*/ 70 w 138"/>
                <a:gd name="T113" fmla="*/ 116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8" h="558">
                  <a:moveTo>
                    <a:pt x="118" y="526"/>
                  </a:moveTo>
                  <a:lnTo>
                    <a:pt x="118" y="526"/>
                  </a:lnTo>
                  <a:lnTo>
                    <a:pt x="120" y="538"/>
                  </a:lnTo>
                  <a:lnTo>
                    <a:pt x="124" y="546"/>
                  </a:lnTo>
                  <a:lnTo>
                    <a:pt x="132" y="552"/>
                  </a:lnTo>
                  <a:lnTo>
                    <a:pt x="138" y="558"/>
                  </a:lnTo>
                  <a:lnTo>
                    <a:pt x="0" y="558"/>
                  </a:lnTo>
                  <a:lnTo>
                    <a:pt x="0" y="558"/>
                  </a:lnTo>
                  <a:lnTo>
                    <a:pt x="8" y="552"/>
                  </a:lnTo>
                  <a:lnTo>
                    <a:pt x="14" y="546"/>
                  </a:lnTo>
                  <a:lnTo>
                    <a:pt x="18" y="538"/>
                  </a:lnTo>
                  <a:lnTo>
                    <a:pt x="20" y="526"/>
                  </a:lnTo>
                  <a:lnTo>
                    <a:pt x="20" y="198"/>
                  </a:lnTo>
                  <a:lnTo>
                    <a:pt x="20" y="198"/>
                  </a:lnTo>
                  <a:lnTo>
                    <a:pt x="18" y="188"/>
                  </a:lnTo>
                  <a:lnTo>
                    <a:pt x="14" y="178"/>
                  </a:lnTo>
                  <a:lnTo>
                    <a:pt x="8" y="172"/>
                  </a:lnTo>
                  <a:lnTo>
                    <a:pt x="0" y="168"/>
                  </a:lnTo>
                  <a:lnTo>
                    <a:pt x="118" y="168"/>
                  </a:lnTo>
                  <a:lnTo>
                    <a:pt x="118" y="526"/>
                  </a:lnTo>
                  <a:close/>
                  <a:moveTo>
                    <a:pt x="70" y="116"/>
                  </a:moveTo>
                  <a:lnTo>
                    <a:pt x="70" y="116"/>
                  </a:lnTo>
                  <a:lnTo>
                    <a:pt x="58" y="116"/>
                  </a:lnTo>
                  <a:lnTo>
                    <a:pt x="46" y="112"/>
                  </a:lnTo>
                  <a:lnTo>
                    <a:pt x="36" y="106"/>
                  </a:lnTo>
                  <a:lnTo>
                    <a:pt x="28" y="100"/>
                  </a:lnTo>
                  <a:lnTo>
                    <a:pt x="20" y="90"/>
                  </a:lnTo>
                  <a:lnTo>
                    <a:pt x="14" y="80"/>
                  </a:lnTo>
                  <a:lnTo>
                    <a:pt x="10" y="70"/>
                  </a:lnTo>
                  <a:lnTo>
                    <a:pt x="10" y="58"/>
                  </a:lnTo>
                  <a:lnTo>
                    <a:pt x="10" y="58"/>
                  </a:lnTo>
                  <a:lnTo>
                    <a:pt x="10" y="48"/>
                  </a:lnTo>
                  <a:lnTo>
                    <a:pt x="14" y="36"/>
                  </a:lnTo>
                  <a:lnTo>
                    <a:pt x="20" y="26"/>
                  </a:lnTo>
                  <a:lnTo>
                    <a:pt x="28" y="18"/>
                  </a:lnTo>
                  <a:lnTo>
                    <a:pt x="36" y="10"/>
                  </a:lnTo>
                  <a:lnTo>
                    <a:pt x="46" y="6"/>
                  </a:lnTo>
                  <a:lnTo>
                    <a:pt x="58" y="2"/>
                  </a:lnTo>
                  <a:lnTo>
                    <a:pt x="70" y="0"/>
                  </a:lnTo>
                  <a:lnTo>
                    <a:pt x="70" y="0"/>
                  </a:lnTo>
                  <a:lnTo>
                    <a:pt x="82" y="2"/>
                  </a:lnTo>
                  <a:lnTo>
                    <a:pt x="92" y="6"/>
                  </a:lnTo>
                  <a:lnTo>
                    <a:pt x="102" y="10"/>
                  </a:lnTo>
                  <a:lnTo>
                    <a:pt x="112" y="18"/>
                  </a:lnTo>
                  <a:lnTo>
                    <a:pt x="118" y="26"/>
                  </a:lnTo>
                  <a:lnTo>
                    <a:pt x="124" y="36"/>
                  </a:lnTo>
                  <a:lnTo>
                    <a:pt x="128" y="48"/>
                  </a:lnTo>
                  <a:lnTo>
                    <a:pt x="128" y="58"/>
                  </a:lnTo>
                  <a:lnTo>
                    <a:pt x="128" y="58"/>
                  </a:lnTo>
                  <a:lnTo>
                    <a:pt x="128" y="70"/>
                  </a:lnTo>
                  <a:lnTo>
                    <a:pt x="124" y="80"/>
                  </a:lnTo>
                  <a:lnTo>
                    <a:pt x="118" y="90"/>
                  </a:lnTo>
                  <a:lnTo>
                    <a:pt x="112" y="100"/>
                  </a:lnTo>
                  <a:lnTo>
                    <a:pt x="102" y="106"/>
                  </a:lnTo>
                  <a:lnTo>
                    <a:pt x="92" y="112"/>
                  </a:lnTo>
                  <a:lnTo>
                    <a:pt x="82" y="116"/>
                  </a:lnTo>
                  <a:lnTo>
                    <a:pt x="70" y="1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0"/>
            <p:cNvSpPr>
              <a:spLocks/>
            </p:cNvSpPr>
            <p:nvPr userDrawn="1"/>
          </p:nvSpPr>
          <p:spPr bwMode="auto">
            <a:xfrm>
              <a:off x="2128811" y="667186"/>
              <a:ext cx="110138" cy="311258"/>
            </a:xfrm>
            <a:custGeom>
              <a:avLst/>
              <a:gdLst>
                <a:gd name="T0" fmla="*/ 118 w 138"/>
                <a:gd name="T1" fmla="*/ 358 h 390"/>
                <a:gd name="T2" fmla="*/ 118 w 138"/>
                <a:gd name="T3" fmla="*/ 358 h 390"/>
                <a:gd name="T4" fmla="*/ 120 w 138"/>
                <a:gd name="T5" fmla="*/ 370 h 390"/>
                <a:gd name="T6" fmla="*/ 124 w 138"/>
                <a:gd name="T7" fmla="*/ 378 h 390"/>
                <a:gd name="T8" fmla="*/ 132 w 138"/>
                <a:gd name="T9" fmla="*/ 384 h 390"/>
                <a:gd name="T10" fmla="*/ 138 w 138"/>
                <a:gd name="T11" fmla="*/ 390 h 390"/>
                <a:gd name="T12" fmla="*/ 0 w 138"/>
                <a:gd name="T13" fmla="*/ 390 h 390"/>
                <a:gd name="T14" fmla="*/ 0 w 138"/>
                <a:gd name="T15" fmla="*/ 390 h 390"/>
                <a:gd name="T16" fmla="*/ 8 w 138"/>
                <a:gd name="T17" fmla="*/ 384 h 390"/>
                <a:gd name="T18" fmla="*/ 14 w 138"/>
                <a:gd name="T19" fmla="*/ 378 h 390"/>
                <a:gd name="T20" fmla="*/ 18 w 138"/>
                <a:gd name="T21" fmla="*/ 370 h 390"/>
                <a:gd name="T22" fmla="*/ 20 w 138"/>
                <a:gd name="T23" fmla="*/ 358 h 390"/>
                <a:gd name="T24" fmla="*/ 20 w 138"/>
                <a:gd name="T25" fmla="*/ 30 h 390"/>
                <a:gd name="T26" fmla="*/ 20 w 138"/>
                <a:gd name="T27" fmla="*/ 30 h 390"/>
                <a:gd name="T28" fmla="*/ 18 w 138"/>
                <a:gd name="T29" fmla="*/ 20 h 390"/>
                <a:gd name="T30" fmla="*/ 14 w 138"/>
                <a:gd name="T31" fmla="*/ 10 h 390"/>
                <a:gd name="T32" fmla="*/ 8 w 138"/>
                <a:gd name="T33" fmla="*/ 4 h 390"/>
                <a:gd name="T34" fmla="*/ 0 w 138"/>
                <a:gd name="T35" fmla="*/ 0 h 390"/>
                <a:gd name="T36" fmla="*/ 118 w 138"/>
                <a:gd name="T37" fmla="*/ 0 h 390"/>
                <a:gd name="T38" fmla="*/ 118 w 138"/>
                <a:gd name="T39" fmla="*/ 358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390">
                  <a:moveTo>
                    <a:pt x="118" y="358"/>
                  </a:moveTo>
                  <a:lnTo>
                    <a:pt x="118" y="358"/>
                  </a:lnTo>
                  <a:lnTo>
                    <a:pt x="120" y="370"/>
                  </a:lnTo>
                  <a:lnTo>
                    <a:pt x="124" y="378"/>
                  </a:lnTo>
                  <a:lnTo>
                    <a:pt x="132" y="384"/>
                  </a:lnTo>
                  <a:lnTo>
                    <a:pt x="138" y="390"/>
                  </a:lnTo>
                  <a:lnTo>
                    <a:pt x="0" y="390"/>
                  </a:lnTo>
                  <a:lnTo>
                    <a:pt x="0" y="390"/>
                  </a:lnTo>
                  <a:lnTo>
                    <a:pt x="8" y="384"/>
                  </a:lnTo>
                  <a:lnTo>
                    <a:pt x="14" y="378"/>
                  </a:lnTo>
                  <a:lnTo>
                    <a:pt x="18" y="370"/>
                  </a:lnTo>
                  <a:lnTo>
                    <a:pt x="20" y="358"/>
                  </a:lnTo>
                  <a:lnTo>
                    <a:pt x="20" y="30"/>
                  </a:lnTo>
                  <a:lnTo>
                    <a:pt x="20" y="30"/>
                  </a:lnTo>
                  <a:lnTo>
                    <a:pt x="18" y="20"/>
                  </a:lnTo>
                  <a:lnTo>
                    <a:pt x="14" y="10"/>
                  </a:lnTo>
                  <a:lnTo>
                    <a:pt x="8" y="4"/>
                  </a:lnTo>
                  <a:lnTo>
                    <a:pt x="0" y="0"/>
                  </a:lnTo>
                  <a:lnTo>
                    <a:pt x="118" y="0"/>
                  </a:lnTo>
                  <a:lnTo>
                    <a:pt x="118" y="3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1"/>
            <p:cNvSpPr>
              <a:spLocks/>
            </p:cNvSpPr>
            <p:nvPr userDrawn="1"/>
          </p:nvSpPr>
          <p:spPr bwMode="auto">
            <a:xfrm>
              <a:off x="2136792" y="533106"/>
              <a:ext cx="94176" cy="92579"/>
            </a:xfrm>
            <a:custGeom>
              <a:avLst/>
              <a:gdLst>
                <a:gd name="T0" fmla="*/ 60 w 118"/>
                <a:gd name="T1" fmla="*/ 116 h 116"/>
                <a:gd name="T2" fmla="*/ 60 w 118"/>
                <a:gd name="T3" fmla="*/ 116 h 116"/>
                <a:gd name="T4" fmla="*/ 48 w 118"/>
                <a:gd name="T5" fmla="*/ 116 h 116"/>
                <a:gd name="T6" fmla="*/ 36 w 118"/>
                <a:gd name="T7" fmla="*/ 112 h 116"/>
                <a:gd name="T8" fmla="*/ 26 w 118"/>
                <a:gd name="T9" fmla="*/ 106 h 116"/>
                <a:gd name="T10" fmla="*/ 18 w 118"/>
                <a:gd name="T11" fmla="*/ 100 h 116"/>
                <a:gd name="T12" fmla="*/ 10 w 118"/>
                <a:gd name="T13" fmla="*/ 90 h 116"/>
                <a:gd name="T14" fmla="*/ 4 w 118"/>
                <a:gd name="T15" fmla="*/ 80 h 116"/>
                <a:gd name="T16" fmla="*/ 0 w 118"/>
                <a:gd name="T17" fmla="*/ 70 h 116"/>
                <a:gd name="T18" fmla="*/ 0 w 118"/>
                <a:gd name="T19" fmla="*/ 58 h 116"/>
                <a:gd name="T20" fmla="*/ 0 w 118"/>
                <a:gd name="T21" fmla="*/ 58 h 116"/>
                <a:gd name="T22" fmla="*/ 0 w 118"/>
                <a:gd name="T23" fmla="*/ 48 h 116"/>
                <a:gd name="T24" fmla="*/ 4 w 118"/>
                <a:gd name="T25" fmla="*/ 36 h 116"/>
                <a:gd name="T26" fmla="*/ 10 w 118"/>
                <a:gd name="T27" fmla="*/ 26 h 116"/>
                <a:gd name="T28" fmla="*/ 18 w 118"/>
                <a:gd name="T29" fmla="*/ 18 h 116"/>
                <a:gd name="T30" fmla="*/ 26 w 118"/>
                <a:gd name="T31" fmla="*/ 10 h 116"/>
                <a:gd name="T32" fmla="*/ 36 w 118"/>
                <a:gd name="T33" fmla="*/ 6 h 116"/>
                <a:gd name="T34" fmla="*/ 48 w 118"/>
                <a:gd name="T35" fmla="*/ 2 h 116"/>
                <a:gd name="T36" fmla="*/ 60 w 118"/>
                <a:gd name="T37" fmla="*/ 0 h 116"/>
                <a:gd name="T38" fmla="*/ 60 w 118"/>
                <a:gd name="T39" fmla="*/ 0 h 116"/>
                <a:gd name="T40" fmla="*/ 72 w 118"/>
                <a:gd name="T41" fmla="*/ 2 h 116"/>
                <a:gd name="T42" fmla="*/ 82 w 118"/>
                <a:gd name="T43" fmla="*/ 6 h 116"/>
                <a:gd name="T44" fmla="*/ 92 w 118"/>
                <a:gd name="T45" fmla="*/ 10 h 116"/>
                <a:gd name="T46" fmla="*/ 102 w 118"/>
                <a:gd name="T47" fmla="*/ 18 h 116"/>
                <a:gd name="T48" fmla="*/ 108 w 118"/>
                <a:gd name="T49" fmla="*/ 26 h 116"/>
                <a:gd name="T50" fmla="*/ 114 w 118"/>
                <a:gd name="T51" fmla="*/ 36 h 116"/>
                <a:gd name="T52" fmla="*/ 118 w 118"/>
                <a:gd name="T53" fmla="*/ 48 h 116"/>
                <a:gd name="T54" fmla="*/ 118 w 118"/>
                <a:gd name="T55" fmla="*/ 58 h 116"/>
                <a:gd name="T56" fmla="*/ 118 w 118"/>
                <a:gd name="T57" fmla="*/ 58 h 116"/>
                <a:gd name="T58" fmla="*/ 118 w 118"/>
                <a:gd name="T59" fmla="*/ 70 h 116"/>
                <a:gd name="T60" fmla="*/ 114 w 118"/>
                <a:gd name="T61" fmla="*/ 80 h 116"/>
                <a:gd name="T62" fmla="*/ 108 w 118"/>
                <a:gd name="T63" fmla="*/ 90 h 116"/>
                <a:gd name="T64" fmla="*/ 102 w 118"/>
                <a:gd name="T65" fmla="*/ 100 h 116"/>
                <a:gd name="T66" fmla="*/ 92 w 118"/>
                <a:gd name="T67" fmla="*/ 106 h 116"/>
                <a:gd name="T68" fmla="*/ 82 w 118"/>
                <a:gd name="T69" fmla="*/ 112 h 116"/>
                <a:gd name="T70" fmla="*/ 72 w 118"/>
                <a:gd name="T71" fmla="*/ 116 h 116"/>
                <a:gd name="T72" fmla="*/ 60 w 118"/>
                <a:gd name="T73"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8" h="116">
                  <a:moveTo>
                    <a:pt x="60" y="116"/>
                  </a:moveTo>
                  <a:lnTo>
                    <a:pt x="60" y="116"/>
                  </a:lnTo>
                  <a:lnTo>
                    <a:pt x="48" y="116"/>
                  </a:lnTo>
                  <a:lnTo>
                    <a:pt x="36" y="112"/>
                  </a:lnTo>
                  <a:lnTo>
                    <a:pt x="26" y="106"/>
                  </a:lnTo>
                  <a:lnTo>
                    <a:pt x="18" y="100"/>
                  </a:lnTo>
                  <a:lnTo>
                    <a:pt x="10" y="90"/>
                  </a:lnTo>
                  <a:lnTo>
                    <a:pt x="4" y="80"/>
                  </a:lnTo>
                  <a:lnTo>
                    <a:pt x="0" y="70"/>
                  </a:lnTo>
                  <a:lnTo>
                    <a:pt x="0" y="58"/>
                  </a:lnTo>
                  <a:lnTo>
                    <a:pt x="0" y="58"/>
                  </a:lnTo>
                  <a:lnTo>
                    <a:pt x="0" y="48"/>
                  </a:lnTo>
                  <a:lnTo>
                    <a:pt x="4" y="36"/>
                  </a:lnTo>
                  <a:lnTo>
                    <a:pt x="10" y="26"/>
                  </a:lnTo>
                  <a:lnTo>
                    <a:pt x="18" y="18"/>
                  </a:lnTo>
                  <a:lnTo>
                    <a:pt x="26" y="10"/>
                  </a:lnTo>
                  <a:lnTo>
                    <a:pt x="36" y="6"/>
                  </a:lnTo>
                  <a:lnTo>
                    <a:pt x="48" y="2"/>
                  </a:lnTo>
                  <a:lnTo>
                    <a:pt x="60" y="0"/>
                  </a:lnTo>
                  <a:lnTo>
                    <a:pt x="60" y="0"/>
                  </a:lnTo>
                  <a:lnTo>
                    <a:pt x="72" y="2"/>
                  </a:lnTo>
                  <a:lnTo>
                    <a:pt x="82" y="6"/>
                  </a:lnTo>
                  <a:lnTo>
                    <a:pt x="92" y="10"/>
                  </a:lnTo>
                  <a:lnTo>
                    <a:pt x="102" y="18"/>
                  </a:lnTo>
                  <a:lnTo>
                    <a:pt x="108" y="26"/>
                  </a:lnTo>
                  <a:lnTo>
                    <a:pt x="114" y="36"/>
                  </a:lnTo>
                  <a:lnTo>
                    <a:pt x="118" y="48"/>
                  </a:lnTo>
                  <a:lnTo>
                    <a:pt x="118" y="58"/>
                  </a:lnTo>
                  <a:lnTo>
                    <a:pt x="118" y="58"/>
                  </a:lnTo>
                  <a:lnTo>
                    <a:pt x="118" y="70"/>
                  </a:lnTo>
                  <a:lnTo>
                    <a:pt x="114" y="80"/>
                  </a:lnTo>
                  <a:lnTo>
                    <a:pt x="108" y="90"/>
                  </a:lnTo>
                  <a:lnTo>
                    <a:pt x="102" y="100"/>
                  </a:lnTo>
                  <a:lnTo>
                    <a:pt x="92" y="106"/>
                  </a:lnTo>
                  <a:lnTo>
                    <a:pt x="82" y="112"/>
                  </a:lnTo>
                  <a:lnTo>
                    <a:pt x="72" y="116"/>
                  </a:lnTo>
                  <a:lnTo>
                    <a:pt x="60" y="1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2"/>
            <p:cNvSpPr>
              <a:spLocks/>
            </p:cNvSpPr>
            <p:nvPr userDrawn="1"/>
          </p:nvSpPr>
          <p:spPr bwMode="auto">
            <a:xfrm>
              <a:off x="2250122" y="667186"/>
              <a:ext cx="370317" cy="311258"/>
            </a:xfrm>
            <a:custGeom>
              <a:avLst/>
              <a:gdLst>
                <a:gd name="T0" fmla="*/ 0 w 464"/>
                <a:gd name="T1" fmla="*/ 390 h 390"/>
                <a:gd name="T2" fmla="*/ 0 w 464"/>
                <a:gd name="T3" fmla="*/ 390 h 390"/>
                <a:gd name="T4" fmla="*/ 22 w 464"/>
                <a:gd name="T5" fmla="*/ 372 h 390"/>
                <a:gd name="T6" fmla="*/ 42 w 464"/>
                <a:gd name="T7" fmla="*/ 348 h 390"/>
                <a:gd name="T8" fmla="*/ 176 w 464"/>
                <a:gd name="T9" fmla="*/ 184 h 390"/>
                <a:gd name="T10" fmla="*/ 58 w 464"/>
                <a:gd name="T11" fmla="*/ 38 h 390"/>
                <a:gd name="T12" fmla="*/ 58 w 464"/>
                <a:gd name="T13" fmla="*/ 38 h 390"/>
                <a:gd name="T14" fmla="*/ 38 w 464"/>
                <a:gd name="T15" fmla="*/ 16 h 390"/>
                <a:gd name="T16" fmla="*/ 26 w 464"/>
                <a:gd name="T17" fmla="*/ 6 h 390"/>
                <a:gd name="T18" fmla="*/ 18 w 464"/>
                <a:gd name="T19" fmla="*/ 0 h 390"/>
                <a:gd name="T20" fmla="*/ 178 w 464"/>
                <a:gd name="T21" fmla="*/ 0 h 390"/>
                <a:gd name="T22" fmla="*/ 178 w 464"/>
                <a:gd name="T23" fmla="*/ 0 h 390"/>
                <a:gd name="T24" fmla="*/ 168 w 464"/>
                <a:gd name="T25" fmla="*/ 8 h 390"/>
                <a:gd name="T26" fmla="*/ 164 w 464"/>
                <a:gd name="T27" fmla="*/ 12 h 390"/>
                <a:gd name="T28" fmla="*/ 164 w 464"/>
                <a:gd name="T29" fmla="*/ 16 h 390"/>
                <a:gd name="T30" fmla="*/ 164 w 464"/>
                <a:gd name="T31" fmla="*/ 16 h 390"/>
                <a:gd name="T32" fmla="*/ 164 w 464"/>
                <a:gd name="T33" fmla="*/ 20 h 390"/>
                <a:gd name="T34" fmla="*/ 166 w 464"/>
                <a:gd name="T35" fmla="*/ 26 h 390"/>
                <a:gd name="T36" fmla="*/ 174 w 464"/>
                <a:gd name="T37" fmla="*/ 38 h 390"/>
                <a:gd name="T38" fmla="*/ 230 w 464"/>
                <a:gd name="T39" fmla="*/ 114 h 390"/>
                <a:gd name="T40" fmla="*/ 232 w 464"/>
                <a:gd name="T41" fmla="*/ 114 h 390"/>
                <a:gd name="T42" fmla="*/ 290 w 464"/>
                <a:gd name="T43" fmla="*/ 38 h 390"/>
                <a:gd name="T44" fmla="*/ 290 w 464"/>
                <a:gd name="T45" fmla="*/ 38 h 390"/>
                <a:gd name="T46" fmla="*/ 298 w 464"/>
                <a:gd name="T47" fmla="*/ 26 h 390"/>
                <a:gd name="T48" fmla="*/ 298 w 464"/>
                <a:gd name="T49" fmla="*/ 20 h 390"/>
                <a:gd name="T50" fmla="*/ 300 w 464"/>
                <a:gd name="T51" fmla="*/ 16 h 390"/>
                <a:gd name="T52" fmla="*/ 300 w 464"/>
                <a:gd name="T53" fmla="*/ 16 h 390"/>
                <a:gd name="T54" fmla="*/ 298 w 464"/>
                <a:gd name="T55" fmla="*/ 12 h 390"/>
                <a:gd name="T56" fmla="*/ 296 w 464"/>
                <a:gd name="T57" fmla="*/ 8 h 390"/>
                <a:gd name="T58" fmla="*/ 286 w 464"/>
                <a:gd name="T59" fmla="*/ 0 h 390"/>
                <a:gd name="T60" fmla="*/ 446 w 464"/>
                <a:gd name="T61" fmla="*/ 0 h 390"/>
                <a:gd name="T62" fmla="*/ 446 w 464"/>
                <a:gd name="T63" fmla="*/ 0 h 390"/>
                <a:gd name="T64" fmla="*/ 436 w 464"/>
                <a:gd name="T65" fmla="*/ 6 h 390"/>
                <a:gd name="T66" fmla="*/ 426 w 464"/>
                <a:gd name="T67" fmla="*/ 16 h 390"/>
                <a:gd name="T68" fmla="*/ 404 w 464"/>
                <a:gd name="T69" fmla="*/ 38 h 390"/>
                <a:gd name="T70" fmla="*/ 288 w 464"/>
                <a:gd name="T71" fmla="*/ 184 h 390"/>
                <a:gd name="T72" fmla="*/ 420 w 464"/>
                <a:gd name="T73" fmla="*/ 348 h 390"/>
                <a:gd name="T74" fmla="*/ 420 w 464"/>
                <a:gd name="T75" fmla="*/ 348 h 390"/>
                <a:gd name="T76" fmla="*/ 442 w 464"/>
                <a:gd name="T77" fmla="*/ 372 h 390"/>
                <a:gd name="T78" fmla="*/ 464 w 464"/>
                <a:gd name="T79" fmla="*/ 390 h 390"/>
                <a:gd name="T80" fmla="*/ 306 w 464"/>
                <a:gd name="T81" fmla="*/ 390 h 390"/>
                <a:gd name="T82" fmla="*/ 306 w 464"/>
                <a:gd name="T83" fmla="*/ 390 h 390"/>
                <a:gd name="T84" fmla="*/ 316 w 464"/>
                <a:gd name="T85" fmla="*/ 380 h 390"/>
                <a:gd name="T86" fmla="*/ 318 w 464"/>
                <a:gd name="T87" fmla="*/ 376 h 390"/>
                <a:gd name="T88" fmla="*/ 320 w 464"/>
                <a:gd name="T89" fmla="*/ 374 h 390"/>
                <a:gd name="T90" fmla="*/ 320 w 464"/>
                <a:gd name="T91" fmla="*/ 374 h 390"/>
                <a:gd name="T92" fmla="*/ 318 w 464"/>
                <a:gd name="T93" fmla="*/ 368 h 390"/>
                <a:gd name="T94" fmla="*/ 314 w 464"/>
                <a:gd name="T95" fmla="*/ 360 h 390"/>
                <a:gd name="T96" fmla="*/ 302 w 464"/>
                <a:gd name="T97" fmla="*/ 344 h 390"/>
                <a:gd name="T98" fmla="*/ 230 w 464"/>
                <a:gd name="T99" fmla="*/ 252 h 390"/>
                <a:gd name="T100" fmla="*/ 160 w 464"/>
                <a:gd name="T101" fmla="*/ 344 h 390"/>
                <a:gd name="T102" fmla="*/ 160 w 464"/>
                <a:gd name="T103" fmla="*/ 344 h 390"/>
                <a:gd name="T104" fmla="*/ 148 w 464"/>
                <a:gd name="T105" fmla="*/ 360 h 390"/>
                <a:gd name="T106" fmla="*/ 144 w 464"/>
                <a:gd name="T107" fmla="*/ 368 h 390"/>
                <a:gd name="T108" fmla="*/ 142 w 464"/>
                <a:gd name="T109" fmla="*/ 374 h 390"/>
                <a:gd name="T110" fmla="*/ 142 w 464"/>
                <a:gd name="T111" fmla="*/ 374 h 390"/>
                <a:gd name="T112" fmla="*/ 144 w 464"/>
                <a:gd name="T113" fmla="*/ 376 h 390"/>
                <a:gd name="T114" fmla="*/ 146 w 464"/>
                <a:gd name="T115" fmla="*/ 380 h 390"/>
                <a:gd name="T116" fmla="*/ 156 w 464"/>
                <a:gd name="T117" fmla="*/ 390 h 390"/>
                <a:gd name="T118" fmla="*/ 0 w 464"/>
                <a:gd name="T119" fmla="*/ 39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4" h="390">
                  <a:moveTo>
                    <a:pt x="0" y="390"/>
                  </a:moveTo>
                  <a:lnTo>
                    <a:pt x="0" y="390"/>
                  </a:lnTo>
                  <a:lnTo>
                    <a:pt x="22" y="372"/>
                  </a:lnTo>
                  <a:lnTo>
                    <a:pt x="42" y="348"/>
                  </a:lnTo>
                  <a:lnTo>
                    <a:pt x="176" y="184"/>
                  </a:lnTo>
                  <a:lnTo>
                    <a:pt x="58" y="38"/>
                  </a:lnTo>
                  <a:lnTo>
                    <a:pt x="58" y="38"/>
                  </a:lnTo>
                  <a:lnTo>
                    <a:pt x="38" y="16"/>
                  </a:lnTo>
                  <a:lnTo>
                    <a:pt x="26" y="6"/>
                  </a:lnTo>
                  <a:lnTo>
                    <a:pt x="18" y="0"/>
                  </a:lnTo>
                  <a:lnTo>
                    <a:pt x="178" y="0"/>
                  </a:lnTo>
                  <a:lnTo>
                    <a:pt x="178" y="0"/>
                  </a:lnTo>
                  <a:lnTo>
                    <a:pt x="168" y="8"/>
                  </a:lnTo>
                  <a:lnTo>
                    <a:pt x="164" y="12"/>
                  </a:lnTo>
                  <a:lnTo>
                    <a:pt x="164" y="16"/>
                  </a:lnTo>
                  <a:lnTo>
                    <a:pt x="164" y="16"/>
                  </a:lnTo>
                  <a:lnTo>
                    <a:pt x="164" y="20"/>
                  </a:lnTo>
                  <a:lnTo>
                    <a:pt x="166" y="26"/>
                  </a:lnTo>
                  <a:lnTo>
                    <a:pt x="174" y="38"/>
                  </a:lnTo>
                  <a:lnTo>
                    <a:pt x="230" y="114"/>
                  </a:lnTo>
                  <a:lnTo>
                    <a:pt x="232" y="114"/>
                  </a:lnTo>
                  <a:lnTo>
                    <a:pt x="290" y="38"/>
                  </a:lnTo>
                  <a:lnTo>
                    <a:pt x="290" y="38"/>
                  </a:lnTo>
                  <a:lnTo>
                    <a:pt x="298" y="26"/>
                  </a:lnTo>
                  <a:lnTo>
                    <a:pt x="298" y="20"/>
                  </a:lnTo>
                  <a:lnTo>
                    <a:pt x="300" y="16"/>
                  </a:lnTo>
                  <a:lnTo>
                    <a:pt x="300" y="16"/>
                  </a:lnTo>
                  <a:lnTo>
                    <a:pt x="298" y="12"/>
                  </a:lnTo>
                  <a:lnTo>
                    <a:pt x="296" y="8"/>
                  </a:lnTo>
                  <a:lnTo>
                    <a:pt x="286" y="0"/>
                  </a:lnTo>
                  <a:lnTo>
                    <a:pt x="446" y="0"/>
                  </a:lnTo>
                  <a:lnTo>
                    <a:pt x="446" y="0"/>
                  </a:lnTo>
                  <a:lnTo>
                    <a:pt x="436" y="6"/>
                  </a:lnTo>
                  <a:lnTo>
                    <a:pt x="426" y="16"/>
                  </a:lnTo>
                  <a:lnTo>
                    <a:pt x="404" y="38"/>
                  </a:lnTo>
                  <a:lnTo>
                    <a:pt x="288" y="184"/>
                  </a:lnTo>
                  <a:lnTo>
                    <a:pt x="420" y="348"/>
                  </a:lnTo>
                  <a:lnTo>
                    <a:pt x="420" y="348"/>
                  </a:lnTo>
                  <a:lnTo>
                    <a:pt x="442" y="372"/>
                  </a:lnTo>
                  <a:lnTo>
                    <a:pt x="464" y="390"/>
                  </a:lnTo>
                  <a:lnTo>
                    <a:pt x="306" y="390"/>
                  </a:lnTo>
                  <a:lnTo>
                    <a:pt x="306" y="390"/>
                  </a:lnTo>
                  <a:lnTo>
                    <a:pt x="316" y="380"/>
                  </a:lnTo>
                  <a:lnTo>
                    <a:pt x="318" y="376"/>
                  </a:lnTo>
                  <a:lnTo>
                    <a:pt x="320" y="374"/>
                  </a:lnTo>
                  <a:lnTo>
                    <a:pt x="320" y="374"/>
                  </a:lnTo>
                  <a:lnTo>
                    <a:pt x="318" y="368"/>
                  </a:lnTo>
                  <a:lnTo>
                    <a:pt x="314" y="360"/>
                  </a:lnTo>
                  <a:lnTo>
                    <a:pt x="302" y="344"/>
                  </a:lnTo>
                  <a:lnTo>
                    <a:pt x="230" y="252"/>
                  </a:lnTo>
                  <a:lnTo>
                    <a:pt x="160" y="344"/>
                  </a:lnTo>
                  <a:lnTo>
                    <a:pt x="160" y="344"/>
                  </a:lnTo>
                  <a:lnTo>
                    <a:pt x="148" y="360"/>
                  </a:lnTo>
                  <a:lnTo>
                    <a:pt x="144" y="368"/>
                  </a:lnTo>
                  <a:lnTo>
                    <a:pt x="142" y="374"/>
                  </a:lnTo>
                  <a:lnTo>
                    <a:pt x="142" y="374"/>
                  </a:lnTo>
                  <a:lnTo>
                    <a:pt x="144" y="376"/>
                  </a:lnTo>
                  <a:lnTo>
                    <a:pt x="146" y="380"/>
                  </a:lnTo>
                  <a:lnTo>
                    <a:pt x="156" y="390"/>
                  </a:lnTo>
                  <a:lnTo>
                    <a:pt x="0" y="3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3"/>
            <p:cNvSpPr>
              <a:spLocks/>
            </p:cNvSpPr>
            <p:nvPr userDrawn="1"/>
          </p:nvSpPr>
          <p:spPr bwMode="auto">
            <a:xfrm>
              <a:off x="270839" y="349543"/>
              <a:ext cx="662421" cy="402241"/>
            </a:xfrm>
            <a:custGeom>
              <a:avLst/>
              <a:gdLst>
                <a:gd name="T0" fmla="*/ 250 w 830"/>
                <a:gd name="T1" fmla="*/ 504 h 504"/>
                <a:gd name="T2" fmla="*/ 254 w 830"/>
                <a:gd name="T3" fmla="*/ 458 h 504"/>
                <a:gd name="T4" fmla="*/ 268 w 830"/>
                <a:gd name="T5" fmla="*/ 416 h 504"/>
                <a:gd name="T6" fmla="*/ 288 w 830"/>
                <a:gd name="T7" fmla="*/ 376 h 504"/>
                <a:gd name="T8" fmla="*/ 316 w 830"/>
                <a:gd name="T9" fmla="*/ 342 h 504"/>
                <a:gd name="T10" fmla="*/ 350 w 830"/>
                <a:gd name="T11" fmla="*/ 314 h 504"/>
                <a:gd name="T12" fmla="*/ 388 w 830"/>
                <a:gd name="T13" fmla="*/ 294 h 504"/>
                <a:gd name="T14" fmla="*/ 432 w 830"/>
                <a:gd name="T15" fmla="*/ 280 h 504"/>
                <a:gd name="T16" fmla="*/ 478 w 830"/>
                <a:gd name="T17" fmla="*/ 276 h 504"/>
                <a:gd name="T18" fmla="*/ 502 w 830"/>
                <a:gd name="T19" fmla="*/ 276 h 504"/>
                <a:gd name="T20" fmla="*/ 546 w 830"/>
                <a:gd name="T21" fmla="*/ 286 h 504"/>
                <a:gd name="T22" fmla="*/ 586 w 830"/>
                <a:gd name="T23" fmla="*/ 304 h 504"/>
                <a:gd name="T24" fmla="*/ 624 w 830"/>
                <a:gd name="T25" fmla="*/ 328 h 504"/>
                <a:gd name="T26" fmla="*/ 830 w 830"/>
                <a:gd name="T27" fmla="*/ 148 h 504"/>
                <a:gd name="T28" fmla="*/ 794 w 830"/>
                <a:gd name="T29" fmla="*/ 116 h 504"/>
                <a:gd name="T30" fmla="*/ 714 w 830"/>
                <a:gd name="T31" fmla="*/ 62 h 504"/>
                <a:gd name="T32" fmla="*/ 648 w 830"/>
                <a:gd name="T33" fmla="*/ 32 h 504"/>
                <a:gd name="T34" fmla="*/ 600 w 830"/>
                <a:gd name="T35" fmla="*/ 16 h 504"/>
                <a:gd name="T36" fmla="*/ 552 w 830"/>
                <a:gd name="T37" fmla="*/ 6 h 504"/>
                <a:gd name="T38" fmla="*/ 500 w 830"/>
                <a:gd name="T39" fmla="*/ 2 h 504"/>
                <a:gd name="T40" fmla="*/ 474 w 830"/>
                <a:gd name="T41" fmla="*/ 0 h 504"/>
                <a:gd name="T42" fmla="*/ 394 w 830"/>
                <a:gd name="T43" fmla="*/ 8 h 504"/>
                <a:gd name="T44" fmla="*/ 318 w 830"/>
                <a:gd name="T45" fmla="*/ 26 h 504"/>
                <a:gd name="T46" fmla="*/ 246 w 830"/>
                <a:gd name="T47" fmla="*/ 56 h 504"/>
                <a:gd name="T48" fmla="*/ 182 w 830"/>
                <a:gd name="T49" fmla="*/ 96 h 504"/>
                <a:gd name="T50" fmla="*/ 122 w 830"/>
                <a:gd name="T51" fmla="*/ 144 h 504"/>
                <a:gd name="T52" fmla="*/ 72 w 830"/>
                <a:gd name="T53" fmla="*/ 202 h 504"/>
                <a:gd name="T54" fmla="*/ 32 w 830"/>
                <a:gd name="T55" fmla="*/ 266 h 504"/>
                <a:gd name="T56" fmla="*/ 0 w 830"/>
                <a:gd name="T57" fmla="*/ 336 h 504"/>
                <a:gd name="T58" fmla="*/ 20 w 830"/>
                <a:gd name="T59" fmla="*/ 360 h 504"/>
                <a:gd name="T60" fmla="*/ 60 w 830"/>
                <a:gd name="T61" fmla="*/ 400 h 504"/>
                <a:gd name="T62" fmla="*/ 102 w 830"/>
                <a:gd name="T63" fmla="*/ 432 h 504"/>
                <a:gd name="T64" fmla="*/ 162 w 830"/>
                <a:gd name="T65" fmla="*/ 468 h 504"/>
                <a:gd name="T66" fmla="*/ 224 w 830"/>
                <a:gd name="T67" fmla="*/ 496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0" h="504">
                  <a:moveTo>
                    <a:pt x="250" y="504"/>
                  </a:moveTo>
                  <a:lnTo>
                    <a:pt x="250" y="504"/>
                  </a:lnTo>
                  <a:lnTo>
                    <a:pt x="250" y="480"/>
                  </a:lnTo>
                  <a:lnTo>
                    <a:pt x="254" y="458"/>
                  </a:lnTo>
                  <a:lnTo>
                    <a:pt x="260" y="436"/>
                  </a:lnTo>
                  <a:lnTo>
                    <a:pt x="268" y="416"/>
                  </a:lnTo>
                  <a:lnTo>
                    <a:pt x="278" y="396"/>
                  </a:lnTo>
                  <a:lnTo>
                    <a:pt x="288" y="376"/>
                  </a:lnTo>
                  <a:lnTo>
                    <a:pt x="302" y="358"/>
                  </a:lnTo>
                  <a:lnTo>
                    <a:pt x="316" y="342"/>
                  </a:lnTo>
                  <a:lnTo>
                    <a:pt x="332" y="328"/>
                  </a:lnTo>
                  <a:lnTo>
                    <a:pt x="350" y="314"/>
                  </a:lnTo>
                  <a:lnTo>
                    <a:pt x="370" y="304"/>
                  </a:lnTo>
                  <a:lnTo>
                    <a:pt x="388" y="294"/>
                  </a:lnTo>
                  <a:lnTo>
                    <a:pt x="410" y="286"/>
                  </a:lnTo>
                  <a:lnTo>
                    <a:pt x="432" y="280"/>
                  </a:lnTo>
                  <a:lnTo>
                    <a:pt x="454" y="276"/>
                  </a:lnTo>
                  <a:lnTo>
                    <a:pt x="478" y="276"/>
                  </a:lnTo>
                  <a:lnTo>
                    <a:pt x="478" y="276"/>
                  </a:lnTo>
                  <a:lnTo>
                    <a:pt x="502" y="276"/>
                  </a:lnTo>
                  <a:lnTo>
                    <a:pt x="524" y="280"/>
                  </a:lnTo>
                  <a:lnTo>
                    <a:pt x="546" y="286"/>
                  </a:lnTo>
                  <a:lnTo>
                    <a:pt x="566" y="294"/>
                  </a:lnTo>
                  <a:lnTo>
                    <a:pt x="586" y="304"/>
                  </a:lnTo>
                  <a:lnTo>
                    <a:pt x="606" y="314"/>
                  </a:lnTo>
                  <a:lnTo>
                    <a:pt x="624" y="328"/>
                  </a:lnTo>
                  <a:lnTo>
                    <a:pt x="640" y="342"/>
                  </a:lnTo>
                  <a:lnTo>
                    <a:pt x="830" y="148"/>
                  </a:lnTo>
                  <a:lnTo>
                    <a:pt x="830" y="148"/>
                  </a:lnTo>
                  <a:lnTo>
                    <a:pt x="794" y="116"/>
                  </a:lnTo>
                  <a:lnTo>
                    <a:pt x="756" y="86"/>
                  </a:lnTo>
                  <a:lnTo>
                    <a:pt x="714" y="62"/>
                  </a:lnTo>
                  <a:lnTo>
                    <a:pt x="670" y="40"/>
                  </a:lnTo>
                  <a:lnTo>
                    <a:pt x="648" y="32"/>
                  </a:lnTo>
                  <a:lnTo>
                    <a:pt x="624" y="24"/>
                  </a:lnTo>
                  <a:lnTo>
                    <a:pt x="600" y="16"/>
                  </a:lnTo>
                  <a:lnTo>
                    <a:pt x="576" y="12"/>
                  </a:lnTo>
                  <a:lnTo>
                    <a:pt x="552" y="6"/>
                  </a:lnTo>
                  <a:lnTo>
                    <a:pt x="526" y="4"/>
                  </a:lnTo>
                  <a:lnTo>
                    <a:pt x="500" y="2"/>
                  </a:lnTo>
                  <a:lnTo>
                    <a:pt x="474" y="0"/>
                  </a:lnTo>
                  <a:lnTo>
                    <a:pt x="474" y="0"/>
                  </a:lnTo>
                  <a:lnTo>
                    <a:pt x="434" y="2"/>
                  </a:lnTo>
                  <a:lnTo>
                    <a:pt x="394" y="8"/>
                  </a:lnTo>
                  <a:lnTo>
                    <a:pt x="356" y="16"/>
                  </a:lnTo>
                  <a:lnTo>
                    <a:pt x="318" y="26"/>
                  </a:lnTo>
                  <a:lnTo>
                    <a:pt x="282" y="40"/>
                  </a:lnTo>
                  <a:lnTo>
                    <a:pt x="246" y="56"/>
                  </a:lnTo>
                  <a:lnTo>
                    <a:pt x="214" y="74"/>
                  </a:lnTo>
                  <a:lnTo>
                    <a:pt x="182" y="96"/>
                  </a:lnTo>
                  <a:lnTo>
                    <a:pt x="152" y="118"/>
                  </a:lnTo>
                  <a:lnTo>
                    <a:pt x="122" y="144"/>
                  </a:lnTo>
                  <a:lnTo>
                    <a:pt x="96" y="172"/>
                  </a:lnTo>
                  <a:lnTo>
                    <a:pt x="72" y="202"/>
                  </a:lnTo>
                  <a:lnTo>
                    <a:pt x="50" y="234"/>
                  </a:lnTo>
                  <a:lnTo>
                    <a:pt x="32" y="266"/>
                  </a:lnTo>
                  <a:lnTo>
                    <a:pt x="14" y="300"/>
                  </a:lnTo>
                  <a:lnTo>
                    <a:pt x="0" y="336"/>
                  </a:lnTo>
                  <a:lnTo>
                    <a:pt x="0" y="336"/>
                  </a:lnTo>
                  <a:lnTo>
                    <a:pt x="20" y="360"/>
                  </a:lnTo>
                  <a:lnTo>
                    <a:pt x="40" y="382"/>
                  </a:lnTo>
                  <a:lnTo>
                    <a:pt x="60" y="400"/>
                  </a:lnTo>
                  <a:lnTo>
                    <a:pt x="82" y="418"/>
                  </a:lnTo>
                  <a:lnTo>
                    <a:pt x="102" y="432"/>
                  </a:lnTo>
                  <a:lnTo>
                    <a:pt x="124" y="446"/>
                  </a:lnTo>
                  <a:lnTo>
                    <a:pt x="162" y="468"/>
                  </a:lnTo>
                  <a:lnTo>
                    <a:pt x="196" y="484"/>
                  </a:lnTo>
                  <a:lnTo>
                    <a:pt x="224" y="496"/>
                  </a:lnTo>
                  <a:lnTo>
                    <a:pt x="250" y="5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4"/>
            <p:cNvSpPr>
              <a:spLocks/>
            </p:cNvSpPr>
            <p:nvPr userDrawn="1"/>
          </p:nvSpPr>
          <p:spPr bwMode="auto">
            <a:xfrm>
              <a:off x="270839" y="349543"/>
              <a:ext cx="662421" cy="402241"/>
            </a:xfrm>
            <a:custGeom>
              <a:avLst/>
              <a:gdLst>
                <a:gd name="T0" fmla="*/ 250 w 830"/>
                <a:gd name="T1" fmla="*/ 504 h 504"/>
                <a:gd name="T2" fmla="*/ 254 w 830"/>
                <a:gd name="T3" fmla="*/ 458 h 504"/>
                <a:gd name="T4" fmla="*/ 268 w 830"/>
                <a:gd name="T5" fmla="*/ 416 h 504"/>
                <a:gd name="T6" fmla="*/ 288 w 830"/>
                <a:gd name="T7" fmla="*/ 376 h 504"/>
                <a:gd name="T8" fmla="*/ 316 w 830"/>
                <a:gd name="T9" fmla="*/ 342 h 504"/>
                <a:gd name="T10" fmla="*/ 350 w 830"/>
                <a:gd name="T11" fmla="*/ 314 h 504"/>
                <a:gd name="T12" fmla="*/ 388 w 830"/>
                <a:gd name="T13" fmla="*/ 294 h 504"/>
                <a:gd name="T14" fmla="*/ 432 w 830"/>
                <a:gd name="T15" fmla="*/ 280 h 504"/>
                <a:gd name="T16" fmla="*/ 478 w 830"/>
                <a:gd name="T17" fmla="*/ 276 h 504"/>
                <a:gd name="T18" fmla="*/ 502 w 830"/>
                <a:gd name="T19" fmla="*/ 276 h 504"/>
                <a:gd name="T20" fmla="*/ 546 w 830"/>
                <a:gd name="T21" fmla="*/ 286 h 504"/>
                <a:gd name="T22" fmla="*/ 586 w 830"/>
                <a:gd name="T23" fmla="*/ 304 h 504"/>
                <a:gd name="T24" fmla="*/ 624 w 830"/>
                <a:gd name="T25" fmla="*/ 328 h 504"/>
                <a:gd name="T26" fmla="*/ 830 w 830"/>
                <a:gd name="T27" fmla="*/ 148 h 504"/>
                <a:gd name="T28" fmla="*/ 794 w 830"/>
                <a:gd name="T29" fmla="*/ 116 h 504"/>
                <a:gd name="T30" fmla="*/ 714 w 830"/>
                <a:gd name="T31" fmla="*/ 62 h 504"/>
                <a:gd name="T32" fmla="*/ 648 w 830"/>
                <a:gd name="T33" fmla="*/ 32 h 504"/>
                <a:gd name="T34" fmla="*/ 600 w 830"/>
                <a:gd name="T35" fmla="*/ 16 h 504"/>
                <a:gd name="T36" fmla="*/ 552 w 830"/>
                <a:gd name="T37" fmla="*/ 6 h 504"/>
                <a:gd name="T38" fmla="*/ 500 w 830"/>
                <a:gd name="T39" fmla="*/ 2 h 504"/>
                <a:gd name="T40" fmla="*/ 474 w 830"/>
                <a:gd name="T41" fmla="*/ 0 h 504"/>
                <a:gd name="T42" fmla="*/ 394 w 830"/>
                <a:gd name="T43" fmla="*/ 8 h 504"/>
                <a:gd name="T44" fmla="*/ 318 w 830"/>
                <a:gd name="T45" fmla="*/ 26 h 504"/>
                <a:gd name="T46" fmla="*/ 246 w 830"/>
                <a:gd name="T47" fmla="*/ 56 h 504"/>
                <a:gd name="T48" fmla="*/ 182 w 830"/>
                <a:gd name="T49" fmla="*/ 96 h 504"/>
                <a:gd name="T50" fmla="*/ 122 w 830"/>
                <a:gd name="T51" fmla="*/ 144 h 504"/>
                <a:gd name="T52" fmla="*/ 72 w 830"/>
                <a:gd name="T53" fmla="*/ 202 h 504"/>
                <a:gd name="T54" fmla="*/ 32 w 830"/>
                <a:gd name="T55" fmla="*/ 266 h 504"/>
                <a:gd name="T56" fmla="*/ 0 w 830"/>
                <a:gd name="T57" fmla="*/ 336 h 504"/>
                <a:gd name="T58" fmla="*/ 20 w 830"/>
                <a:gd name="T59" fmla="*/ 360 h 504"/>
                <a:gd name="T60" fmla="*/ 60 w 830"/>
                <a:gd name="T61" fmla="*/ 400 h 504"/>
                <a:gd name="T62" fmla="*/ 102 w 830"/>
                <a:gd name="T63" fmla="*/ 432 h 504"/>
                <a:gd name="T64" fmla="*/ 162 w 830"/>
                <a:gd name="T65" fmla="*/ 468 h 504"/>
                <a:gd name="T66" fmla="*/ 224 w 830"/>
                <a:gd name="T67" fmla="*/ 496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0" h="504">
                  <a:moveTo>
                    <a:pt x="250" y="504"/>
                  </a:moveTo>
                  <a:lnTo>
                    <a:pt x="250" y="504"/>
                  </a:lnTo>
                  <a:lnTo>
                    <a:pt x="250" y="480"/>
                  </a:lnTo>
                  <a:lnTo>
                    <a:pt x="254" y="458"/>
                  </a:lnTo>
                  <a:lnTo>
                    <a:pt x="260" y="436"/>
                  </a:lnTo>
                  <a:lnTo>
                    <a:pt x="268" y="416"/>
                  </a:lnTo>
                  <a:lnTo>
                    <a:pt x="278" y="396"/>
                  </a:lnTo>
                  <a:lnTo>
                    <a:pt x="288" y="376"/>
                  </a:lnTo>
                  <a:lnTo>
                    <a:pt x="302" y="358"/>
                  </a:lnTo>
                  <a:lnTo>
                    <a:pt x="316" y="342"/>
                  </a:lnTo>
                  <a:lnTo>
                    <a:pt x="332" y="328"/>
                  </a:lnTo>
                  <a:lnTo>
                    <a:pt x="350" y="314"/>
                  </a:lnTo>
                  <a:lnTo>
                    <a:pt x="370" y="304"/>
                  </a:lnTo>
                  <a:lnTo>
                    <a:pt x="388" y="294"/>
                  </a:lnTo>
                  <a:lnTo>
                    <a:pt x="410" y="286"/>
                  </a:lnTo>
                  <a:lnTo>
                    <a:pt x="432" y="280"/>
                  </a:lnTo>
                  <a:lnTo>
                    <a:pt x="454" y="276"/>
                  </a:lnTo>
                  <a:lnTo>
                    <a:pt x="478" y="276"/>
                  </a:lnTo>
                  <a:lnTo>
                    <a:pt x="478" y="276"/>
                  </a:lnTo>
                  <a:lnTo>
                    <a:pt x="502" y="276"/>
                  </a:lnTo>
                  <a:lnTo>
                    <a:pt x="524" y="280"/>
                  </a:lnTo>
                  <a:lnTo>
                    <a:pt x="546" y="286"/>
                  </a:lnTo>
                  <a:lnTo>
                    <a:pt x="566" y="294"/>
                  </a:lnTo>
                  <a:lnTo>
                    <a:pt x="586" y="304"/>
                  </a:lnTo>
                  <a:lnTo>
                    <a:pt x="606" y="314"/>
                  </a:lnTo>
                  <a:lnTo>
                    <a:pt x="624" y="328"/>
                  </a:lnTo>
                  <a:lnTo>
                    <a:pt x="640" y="342"/>
                  </a:lnTo>
                  <a:lnTo>
                    <a:pt x="830" y="148"/>
                  </a:lnTo>
                  <a:lnTo>
                    <a:pt x="830" y="148"/>
                  </a:lnTo>
                  <a:lnTo>
                    <a:pt x="794" y="116"/>
                  </a:lnTo>
                  <a:lnTo>
                    <a:pt x="756" y="86"/>
                  </a:lnTo>
                  <a:lnTo>
                    <a:pt x="714" y="62"/>
                  </a:lnTo>
                  <a:lnTo>
                    <a:pt x="670" y="40"/>
                  </a:lnTo>
                  <a:lnTo>
                    <a:pt x="648" y="32"/>
                  </a:lnTo>
                  <a:lnTo>
                    <a:pt x="624" y="24"/>
                  </a:lnTo>
                  <a:lnTo>
                    <a:pt x="600" y="16"/>
                  </a:lnTo>
                  <a:lnTo>
                    <a:pt x="576" y="12"/>
                  </a:lnTo>
                  <a:lnTo>
                    <a:pt x="552" y="6"/>
                  </a:lnTo>
                  <a:lnTo>
                    <a:pt x="526" y="4"/>
                  </a:lnTo>
                  <a:lnTo>
                    <a:pt x="500" y="2"/>
                  </a:lnTo>
                  <a:lnTo>
                    <a:pt x="474" y="0"/>
                  </a:lnTo>
                  <a:lnTo>
                    <a:pt x="474" y="0"/>
                  </a:lnTo>
                  <a:lnTo>
                    <a:pt x="434" y="2"/>
                  </a:lnTo>
                  <a:lnTo>
                    <a:pt x="394" y="8"/>
                  </a:lnTo>
                  <a:lnTo>
                    <a:pt x="356" y="16"/>
                  </a:lnTo>
                  <a:lnTo>
                    <a:pt x="318" y="26"/>
                  </a:lnTo>
                  <a:lnTo>
                    <a:pt x="282" y="40"/>
                  </a:lnTo>
                  <a:lnTo>
                    <a:pt x="246" y="56"/>
                  </a:lnTo>
                  <a:lnTo>
                    <a:pt x="214" y="74"/>
                  </a:lnTo>
                  <a:lnTo>
                    <a:pt x="182" y="96"/>
                  </a:lnTo>
                  <a:lnTo>
                    <a:pt x="152" y="118"/>
                  </a:lnTo>
                  <a:lnTo>
                    <a:pt x="122" y="144"/>
                  </a:lnTo>
                  <a:lnTo>
                    <a:pt x="96" y="172"/>
                  </a:lnTo>
                  <a:lnTo>
                    <a:pt x="72" y="202"/>
                  </a:lnTo>
                  <a:lnTo>
                    <a:pt x="50" y="234"/>
                  </a:lnTo>
                  <a:lnTo>
                    <a:pt x="32" y="266"/>
                  </a:lnTo>
                  <a:lnTo>
                    <a:pt x="14" y="300"/>
                  </a:lnTo>
                  <a:lnTo>
                    <a:pt x="0" y="336"/>
                  </a:lnTo>
                  <a:lnTo>
                    <a:pt x="0" y="336"/>
                  </a:lnTo>
                  <a:lnTo>
                    <a:pt x="20" y="360"/>
                  </a:lnTo>
                  <a:lnTo>
                    <a:pt x="40" y="382"/>
                  </a:lnTo>
                  <a:lnTo>
                    <a:pt x="60" y="400"/>
                  </a:lnTo>
                  <a:lnTo>
                    <a:pt x="82" y="418"/>
                  </a:lnTo>
                  <a:lnTo>
                    <a:pt x="102" y="432"/>
                  </a:lnTo>
                  <a:lnTo>
                    <a:pt x="124" y="446"/>
                  </a:lnTo>
                  <a:lnTo>
                    <a:pt x="162" y="468"/>
                  </a:lnTo>
                  <a:lnTo>
                    <a:pt x="196" y="484"/>
                  </a:lnTo>
                  <a:lnTo>
                    <a:pt x="224" y="496"/>
                  </a:lnTo>
                  <a:lnTo>
                    <a:pt x="250" y="50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5"/>
            <p:cNvSpPr>
              <a:spLocks/>
            </p:cNvSpPr>
            <p:nvPr userDrawn="1"/>
          </p:nvSpPr>
          <p:spPr bwMode="auto">
            <a:xfrm>
              <a:off x="270839" y="751784"/>
              <a:ext cx="665614" cy="400645"/>
            </a:xfrm>
            <a:custGeom>
              <a:avLst/>
              <a:gdLst>
                <a:gd name="T0" fmla="*/ 640 w 834"/>
                <a:gd name="T1" fmla="*/ 160 h 502"/>
                <a:gd name="T2" fmla="*/ 606 w 834"/>
                <a:gd name="T3" fmla="*/ 188 h 502"/>
                <a:gd name="T4" fmla="*/ 568 w 834"/>
                <a:gd name="T5" fmla="*/ 210 h 502"/>
                <a:gd name="T6" fmla="*/ 524 w 834"/>
                <a:gd name="T7" fmla="*/ 224 h 502"/>
                <a:gd name="T8" fmla="*/ 478 w 834"/>
                <a:gd name="T9" fmla="*/ 228 h 502"/>
                <a:gd name="T10" fmla="*/ 454 w 834"/>
                <a:gd name="T11" fmla="*/ 228 h 502"/>
                <a:gd name="T12" fmla="*/ 410 w 834"/>
                <a:gd name="T13" fmla="*/ 218 h 502"/>
                <a:gd name="T14" fmla="*/ 370 w 834"/>
                <a:gd name="T15" fmla="*/ 200 h 502"/>
                <a:gd name="T16" fmla="*/ 332 w 834"/>
                <a:gd name="T17" fmla="*/ 176 h 502"/>
                <a:gd name="T18" fmla="*/ 302 w 834"/>
                <a:gd name="T19" fmla="*/ 146 h 502"/>
                <a:gd name="T20" fmla="*/ 278 w 834"/>
                <a:gd name="T21" fmla="*/ 108 h 502"/>
                <a:gd name="T22" fmla="*/ 260 w 834"/>
                <a:gd name="T23" fmla="*/ 68 h 502"/>
                <a:gd name="T24" fmla="*/ 250 w 834"/>
                <a:gd name="T25" fmla="*/ 24 h 502"/>
                <a:gd name="T26" fmla="*/ 250 w 834"/>
                <a:gd name="T27" fmla="*/ 0 h 502"/>
                <a:gd name="T28" fmla="*/ 196 w 834"/>
                <a:gd name="T29" fmla="*/ 20 h 502"/>
                <a:gd name="T30" fmla="*/ 124 w 834"/>
                <a:gd name="T31" fmla="*/ 58 h 502"/>
                <a:gd name="T32" fmla="*/ 82 w 834"/>
                <a:gd name="T33" fmla="*/ 86 h 502"/>
                <a:gd name="T34" fmla="*/ 40 w 834"/>
                <a:gd name="T35" fmla="*/ 124 h 502"/>
                <a:gd name="T36" fmla="*/ 0 w 834"/>
                <a:gd name="T37" fmla="*/ 168 h 502"/>
                <a:gd name="T38" fmla="*/ 14 w 834"/>
                <a:gd name="T39" fmla="*/ 204 h 502"/>
                <a:gd name="T40" fmla="*/ 50 w 834"/>
                <a:gd name="T41" fmla="*/ 270 h 502"/>
                <a:gd name="T42" fmla="*/ 96 w 834"/>
                <a:gd name="T43" fmla="*/ 332 h 502"/>
                <a:gd name="T44" fmla="*/ 152 w 834"/>
                <a:gd name="T45" fmla="*/ 386 h 502"/>
                <a:gd name="T46" fmla="*/ 214 w 834"/>
                <a:gd name="T47" fmla="*/ 430 h 502"/>
                <a:gd name="T48" fmla="*/ 282 w 834"/>
                <a:gd name="T49" fmla="*/ 464 h 502"/>
                <a:gd name="T50" fmla="*/ 356 w 834"/>
                <a:gd name="T51" fmla="*/ 488 h 502"/>
                <a:gd name="T52" fmla="*/ 434 w 834"/>
                <a:gd name="T53" fmla="*/ 502 h 502"/>
                <a:gd name="T54" fmla="*/ 474 w 834"/>
                <a:gd name="T55" fmla="*/ 502 h 502"/>
                <a:gd name="T56" fmla="*/ 526 w 834"/>
                <a:gd name="T57" fmla="*/ 500 h 502"/>
                <a:gd name="T58" fmla="*/ 578 w 834"/>
                <a:gd name="T59" fmla="*/ 492 h 502"/>
                <a:gd name="T60" fmla="*/ 626 w 834"/>
                <a:gd name="T61" fmla="*/ 480 h 502"/>
                <a:gd name="T62" fmla="*/ 672 w 834"/>
                <a:gd name="T63" fmla="*/ 462 h 502"/>
                <a:gd name="T64" fmla="*/ 716 w 834"/>
                <a:gd name="T65" fmla="*/ 442 h 502"/>
                <a:gd name="T66" fmla="*/ 798 w 834"/>
                <a:gd name="T67" fmla="*/ 386 h 502"/>
                <a:gd name="T68" fmla="*/ 640 w 834"/>
                <a:gd name="T69" fmla="*/ 160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4" h="502">
                  <a:moveTo>
                    <a:pt x="640" y="160"/>
                  </a:moveTo>
                  <a:lnTo>
                    <a:pt x="640" y="160"/>
                  </a:lnTo>
                  <a:lnTo>
                    <a:pt x="624" y="176"/>
                  </a:lnTo>
                  <a:lnTo>
                    <a:pt x="606" y="188"/>
                  </a:lnTo>
                  <a:lnTo>
                    <a:pt x="588" y="200"/>
                  </a:lnTo>
                  <a:lnTo>
                    <a:pt x="568" y="210"/>
                  </a:lnTo>
                  <a:lnTo>
                    <a:pt x="546" y="218"/>
                  </a:lnTo>
                  <a:lnTo>
                    <a:pt x="524" y="224"/>
                  </a:lnTo>
                  <a:lnTo>
                    <a:pt x="502" y="228"/>
                  </a:lnTo>
                  <a:lnTo>
                    <a:pt x="478" y="228"/>
                  </a:lnTo>
                  <a:lnTo>
                    <a:pt x="478" y="228"/>
                  </a:lnTo>
                  <a:lnTo>
                    <a:pt x="454" y="228"/>
                  </a:lnTo>
                  <a:lnTo>
                    <a:pt x="432" y="224"/>
                  </a:lnTo>
                  <a:lnTo>
                    <a:pt x="410" y="218"/>
                  </a:lnTo>
                  <a:lnTo>
                    <a:pt x="388" y="210"/>
                  </a:lnTo>
                  <a:lnTo>
                    <a:pt x="370" y="200"/>
                  </a:lnTo>
                  <a:lnTo>
                    <a:pt x="350" y="190"/>
                  </a:lnTo>
                  <a:lnTo>
                    <a:pt x="332" y="176"/>
                  </a:lnTo>
                  <a:lnTo>
                    <a:pt x="316" y="162"/>
                  </a:lnTo>
                  <a:lnTo>
                    <a:pt x="302" y="146"/>
                  </a:lnTo>
                  <a:lnTo>
                    <a:pt x="288" y="128"/>
                  </a:lnTo>
                  <a:lnTo>
                    <a:pt x="278" y="108"/>
                  </a:lnTo>
                  <a:lnTo>
                    <a:pt x="268" y="88"/>
                  </a:lnTo>
                  <a:lnTo>
                    <a:pt x="260" y="68"/>
                  </a:lnTo>
                  <a:lnTo>
                    <a:pt x="254" y="46"/>
                  </a:lnTo>
                  <a:lnTo>
                    <a:pt x="250" y="24"/>
                  </a:lnTo>
                  <a:lnTo>
                    <a:pt x="250" y="0"/>
                  </a:lnTo>
                  <a:lnTo>
                    <a:pt x="250" y="0"/>
                  </a:lnTo>
                  <a:lnTo>
                    <a:pt x="224" y="8"/>
                  </a:lnTo>
                  <a:lnTo>
                    <a:pt x="196" y="20"/>
                  </a:lnTo>
                  <a:lnTo>
                    <a:pt x="162" y="36"/>
                  </a:lnTo>
                  <a:lnTo>
                    <a:pt x="124" y="58"/>
                  </a:lnTo>
                  <a:lnTo>
                    <a:pt x="102" y="72"/>
                  </a:lnTo>
                  <a:lnTo>
                    <a:pt x="82" y="86"/>
                  </a:lnTo>
                  <a:lnTo>
                    <a:pt x="60" y="104"/>
                  </a:lnTo>
                  <a:lnTo>
                    <a:pt x="40" y="124"/>
                  </a:lnTo>
                  <a:lnTo>
                    <a:pt x="20" y="144"/>
                  </a:lnTo>
                  <a:lnTo>
                    <a:pt x="0" y="168"/>
                  </a:lnTo>
                  <a:lnTo>
                    <a:pt x="0" y="168"/>
                  </a:lnTo>
                  <a:lnTo>
                    <a:pt x="14" y="204"/>
                  </a:lnTo>
                  <a:lnTo>
                    <a:pt x="32" y="238"/>
                  </a:lnTo>
                  <a:lnTo>
                    <a:pt x="50" y="270"/>
                  </a:lnTo>
                  <a:lnTo>
                    <a:pt x="72" y="302"/>
                  </a:lnTo>
                  <a:lnTo>
                    <a:pt x="96" y="332"/>
                  </a:lnTo>
                  <a:lnTo>
                    <a:pt x="122" y="360"/>
                  </a:lnTo>
                  <a:lnTo>
                    <a:pt x="152" y="386"/>
                  </a:lnTo>
                  <a:lnTo>
                    <a:pt x="182" y="408"/>
                  </a:lnTo>
                  <a:lnTo>
                    <a:pt x="214" y="430"/>
                  </a:lnTo>
                  <a:lnTo>
                    <a:pt x="246" y="448"/>
                  </a:lnTo>
                  <a:lnTo>
                    <a:pt x="282" y="464"/>
                  </a:lnTo>
                  <a:lnTo>
                    <a:pt x="318" y="478"/>
                  </a:lnTo>
                  <a:lnTo>
                    <a:pt x="356" y="488"/>
                  </a:lnTo>
                  <a:lnTo>
                    <a:pt x="394" y="496"/>
                  </a:lnTo>
                  <a:lnTo>
                    <a:pt x="434" y="502"/>
                  </a:lnTo>
                  <a:lnTo>
                    <a:pt x="474" y="502"/>
                  </a:lnTo>
                  <a:lnTo>
                    <a:pt x="474" y="502"/>
                  </a:lnTo>
                  <a:lnTo>
                    <a:pt x="500" y="502"/>
                  </a:lnTo>
                  <a:lnTo>
                    <a:pt x="526" y="500"/>
                  </a:lnTo>
                  <a:lnTo>
                    <a:pt x="552" y="498"/>
                  </a:lnTo>
                  <a:lnTo>
                    <a:pt x="578" y="492"/>
                  </a:lnTo>
                  <a:lnTo>
                    <a:pt x="602" y="486"/>
                  </a:lnTo>
                  <a:lnTo>
                    <a:pt x="626" y="480"/>
                  </a:lnTo>
                  <a:lnTo>
                    <a:pt x="650" y="472"/>
                  </a:lnTo>
                  <a:lnTo>
                    <a:pt x="672" y="462"/>
                  </a:lnTo>
                  <a:lnTo>
                    <a:pt x="694" y="452"/>
                  </a:lnTo>
                  <a:lnTo>
                    <a:pt x="716" y="442"/>
                  </a:lnTo>
                  <a:lnTo>
                    <a:pt x="758" y="416"/>
                  </a:lnTo>
                  <a:lnTo>
                    <a:pt x="798" y="386"/>
                  </a:lnTo>
                  <a:lnTo>
                    <a:pt x="834" y="352"/>
                  </a:lnTo>
                  <a:lnTo>
                    <a:pt x="640" y="1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6"/>
            <p:cNvSpPr>
              <a:spLocks/>
            </p:cNvSpPr>
            <p:nvPr userDrawn="1"/>
          </p:nvSpPr>
          <p:spPr bwMode="auto">
            <a:xfrm>
              <a:off x="815142" y="608127"/>
              <a:ext cx="223467" cy="288911"/>
            </a:xfrm>
            <a:custGeom>
              <a:avLst/>
              <a:gdLst>
                <a:gd name="T0" fmla="*/ 0 w 280"/>
                <a:gd name="T1" fmla="*/ 180 h 362"/>
                <a:gd name="T2" fmla="*/ 0 w 280"/>
                <a:gd name="T3" fmla="*/ 180 h 362"/>
                <a:gd name="T4" fmla="*/ 0 w 280"/>
                <a:gd name="T5" fmla="*/ 180 h 362"/>
                <a:gd name="T6" fmla="*/ 26 w 280"/>
                <a:gd name="T7" fmla="*/ 190 h 362"/>
                <a:gd name="T8" fmla="*/ 54 w 280"/>
                <a:gd name="T9" fmla="*/ 202 h 362"/>
                <a:gd name="T10" fmla="*/ 90 w 280"/>
                <a:gd name="T11" fmla="*/ 220 h 362"/>
                <a:gd name="T12" fmla="*/ 128 w 280"/>
                <a:gd name="T13" fmla="*/ 244 h 362"/>
                <a:gd name="T14" fmla="*/ 150 w 280"/>
                <a:gd name="T15" fmla="*/ 260 h 362"/>
                <a:gd name="T16" fmla="*/ 170 w 280"/>
                <a:gd name="T17" fmla="*/ 276 h 362"/>
                <a:gd name="T18" fmla="*/ 192 w 280"/>
                <a:gd name="T19" fmla="*/ 294 h 362"/>
                <a:gd name="T20" fmla="*/ 212 w 280"/>
                <a:gd name="T21" fmla="*/ 314 h 362"/>
                <a:gd name="T22" fmla="*/ 232 w 280"/>
                <a:gd name="T23" fmla="*/ 338 h 362"/>
                <a:gd name="T24" fmla="*/ 250 w 280"/>
                <a:gd name="T25" fmla="*/ 362 h 362"/>
                <a:gd name="T26" fmla="*/ 250 w 280"/>
                <a:gd name="T27" fmla="*/ 362 h 362"/>
                <a:gd name="T28" fmla="*/ 262 w 280"/>
                <a:gd name="T29" fmla="*/ 318 h 362"/>
                <a:gd name="T30" fmla="*/ 272 w 280"/>
                <a:gd name="T31" fmla="*/ 272 h 362"/>
                <a:gd name="T32" fmla="*/ 278 w 280"/>
                <a:gd name="T33" fmla="*/ 226 h 362"/>
                <a:gd name="T34" fmla="*/ 280 w 280"/>
                <a:gd name="T35" fmla="*/ 180 h 362"/>
                <a:gd name="T36" fmla="*/ 280 w 280"/>
                <a:gd name="T37" fmla="*/ 180 h 362"/>
                <a:gd name="T38" fmla="*/ 278 w 280"/>
                <a:gd name="T39" fmla="*/ 134 h 362"/>
                <a:gd name="T40" fmla="*/ 272 w 280"/>
                <a:gd name="T41" fmla="*/ 88 h 362"/>
                <a:gd name="T42" fmla="*/ 264 w 280"/>
                <a:gd name="T43" fmla="*/ 44 h 362"/>
                <a:gd name="T44" fmla="*/ 250 w 280"/>
                <a:gd name="T45" fmla="*/ 0 h 362"/>
                <a:gd name="T46" fmla="*/ 250 w 280"/>
                <a:gd name="T47" fmla="*/ 0 h 362"/>
                <a:gd name="T48" fmla="*/ 230 w 280"/>
                <a:gd name="T49" fmla="*/ 24 h 362"/>
                <a:gd name="T50" fmla="*/ 210 w 280"/>
                <a:gd name="T51" fmla="*/ 48 h 362"/>
                <a:gd name="T52" fmla="*/ 190 w 280"/>
                <a:gd name="T53" fmla="*/ 68 h 362"/>
                <a:gd name="T54" fmla="*/ 170 w 280"/>
                <a:gd name="T55" fmla="*/ 86 h 362"/>
                <a:gd name="T56" fmla="*/ 148 w 280"/>
                <a:gd name="T57" fmla="*/ 104 h 362"/>
                <a:gd name="T58" fmla="*/ 128 w 280"/>
                <a:gd name="T59" fmla="*/ 118 h 362"/>
                <a:gd name="T60" fmla="*/ 88 w 280"/>
                <a:gd name="T61" fmla="*/ 142 h 362"/>
                <a:gd name="T62" fmla="*/ 54 w 280"/>
                <a:gd name="T63" fmla="*/ 160 h 362"/>
                <a:gd name="T64" fmla="*/ 26 w 280"/>
                <a:gd name="T65" fmla="*/ 172 h 362"/>
                <a:gd name="T66" fmla="*/ 0 w 280"/>
                <a:gd name="T67" fmla="*/ 18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0" h="362">
                  <a:moveTo>
                    <a:pt x="0" y="180"/>
                  </a:moveTo>
                  <a:lnTo>
                    <a:pt x="0" y="180"/>
                  </a:lnTo>
                  <a:lnTo>
                    <a:pt x="0" y="180"/>
                  </a:lnTo>
                  <a:lnTo>
                    <a:pt x="26" y="190"/>
                  </a:lnTo>
                  <a:lnTo>
                    <a:pt x="54" y="202"/>
                  </a:lnTo>
                  <a:lnTo>
                    <a:pt x="90" y="220"/>
                  </a:lnTo>
                  <a:lnTo>
                    <a:pt x="128" y="244"/>
                  </a:lnTo>
                  <a:lnTo>
                    <a:pt x="150" y="260"/>
                  </a:lnTo>
                  <a:lnTo>
                    <a:pt x="170" y="276"/>
                  </a:lnTo>
                  <a:lnTo>
                    <a:pt x="192" y="294"/>
                  </a:lnTo>
                  <a:lnTo>
                    <a:pt x="212" y="314"/>
                  </a:lnTo>
                  <a:lnTo>
                    <a:pt x="232" y="338"/>
                  </a:lnTo>
                  <a:lnTo>
                    <a:pt x="250" y="362"/>
                  </a:lnTo>
                  <a:lnTo>
                    <a:pt x="250" y="362"/>
                  </a:lnTo>
                  <a:lnTo>
                    <a:pt x="262" y="318"/>
                  </a:lnTo>
                  <a:lnTo>
                    <a:pt x="272" y="272"/>
                  </a:lnTo>
                  <a:lnTo>
                    <a:pt x="278" y="226"/>
                  </a:lnTo>
                  <a:lnTo>
                    <a:pt x="280" y="180"/>
                  </a:lnTo>
                  <a:lnTo>
                    <a:pt x="280" y="180"/>
                  </a:lnTo>
                  <a:lnTo>
                    <a:pt x="278" y="134"/>
                  </a:lnTo>
                  <a:lnTo>
                    <a:pt x="272" y="88"/>
                  </a:lnTo>
                  <a:lnTo>
                    <a:pt x="264" y="44"/>
                  </a:lnTo>
                  <a:lnTo>
                    <a:pt x="250" y="0"/>
                  </a:lnTo>
                  <a:lnTo>
                    <a:pt x="250" y="0"/>
                  </a:lnTo>
                  <a:lnTo>
                    <a:pt x="230" y="24"/>
                  </a:lnTo>
                  <a:lnTo>
                    <a:pt x="210" y="48"/>
                  </a:lnTo>
                  <a:lnTo>
                    <a:pt x="190" y="68"/>
                  </a:lnTo>
                  <a:lnTo>
                    <a:pt x="170" y="86"/>
                  </a:lnTo>
                  <a:lnTo>
                    <a:pt x="148" y="104"/>
                  </a:lnTo>
                  <a:lnTo>
                    <a:pt x="128" y="118"/>
                  </a:lnTo>
                  <a:lnTo>
                    <a:pt x="88" y="142"/>
                  </a:lnTo>
                  <a:lnTo>
                    <a:pt x="54" y="160"/>
                  </a:lnTo>
                  <a:lnTo>
                    <a:pt x="26" y="172"/>
                  </a:lnTo>
                  <a:lnTo>
                    <a:pt x="0"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17"/>
            <p:cNvSpPr>
              <a:spLocks/>
            </p:cNvSpPr>
            <p:nvPr userDrawn="1"/>
          </p:nvSpPr>
          <p:spPr bwMode="auto">
            <a:xfrm>
              <a:off x="815142" y="608127"/>
              <a:ext cx="223467" cy="288911"/>
            </a:xfrm>
            <a:custGeom>
              <a:avLst/>
              <a:gdLst>
                <a:gd name="T0" fmla="*/ 0 w 280"/>
                <a:gd name="T1" fmla="*/ 180 h 362"/>
                <a:gd name="T2" fmla="*/ 0 w 280"/>
                <a:gd name="T3" fmla="*/ 180 h 362"/>
                <a:gd name="T4" fmla="*/ 0 w 280"/>
                <a:gd name="T5" fmla="*/ 180 h 362"/>
                <a:gd name="T6" fmla="*/ 26 w 280"/>
                <a:gd name="T7" fmla="*/ 190 h 362"/>
                <a:gd name="T8" fmla="*/ 54 w 280"/>
                <a:gd name="T9" fmla="*/ 202 h 362"/>
                <a:gd name="T10" fmla="*/ 90 w 280"/>
                <a:gd name="T11" fmla="*/ 220 h 362"/>
                <a:gd name="T12" fmla="*/ 128 w 280"/>
                <a:gd name="T13" fmla="*/ 244 h 362"/>
                <a:gd name="T14" fmla="*/ 150 w 280"/>
                <a:gd name="T15" fmla="*/ 260 h 362"/>
                <a:gd name="T16" fmla="*/ 170 w 280"/>
                <a:gd name="T17" fmla="*/ 276 h 362"/>
                <a:gd name="T18" fmla="*/ 192 w 280"/>
                <a:gd name="T19" fmla="*/ 294 h 362"/>
                <a:gd name="T20" fmla="*/ 212 w 280"/>
                <a:gd name="T21" fmla="*/ 314 h 362"/>
                <a:gd name="T22" fmla="*/ 232 w 280"/>
                <a:gd name="T23" fmla="*/ 338 h 362"/>
                <a:gd name="T24" fmla="*/ 250 w 280"/>
                <a:gd name="T25" fmla="*/ 362 h 362"/>
                <a:gd name="T26" fmla="*/ 250 w 280"/>
                <a:gd name="T27" fmla="*/ 362 h 362"/>
                <a:gd name="T28" fmla="*/ 262 w 280"/>
                <a:gd name="T29" fmla="*/ 318 h 362"/>
                <a:gd name="T30" fmla="*/ 272 w 280"/>
                <a:gd name="T31" fmla="*/ 272 h 362"/>
                <a:gd name="T32" fmla="*/ 278 w 280"/>
                <a:gd name="T33" fmla="*/ 226 h 362"/>
                <a:gd name="T34" fmla="*/ 280 w 280"/>
                <a:gd name="T35" fmla="*/ 180 h 362"/>
                <a:gd name="T36" fmla="*/ 280 w 280"/>
                <a:gd name="T37" fmla="*/ 180 h 362"/>
                <a:gd name="T38" fmla="*/ 278 w 280"/>
                <a:gd name="T39" fmla="*/ 134 h 362"/>
                <a:gd name="T40" fmla="*/ 272 w 280"/>
                <a:gd name="T41" fmla="*/ 88 h 362"/>
                <a:gd name="T42" fmla="*/ 264 w 280"/>
                <a:gd name="T43" fmla="*/ 44 h 362"/>
                <a:gd name="T44" fmla="*/ 250 w 280"/>
                <a:gd name="T45" fmla="*/ 0 h 362"/>
                <a:gd name="T46" fmla="*/ 250 w 280"/>
                <a:gd name="T47" fmla="*/ 0 h 362"/>
                <a:gd name="T48" fmla="*/ 230 w 280"/>
                <a:gd name="T49" fmla="*/ 24 h 362"/>
                <a:gd name="T50" fmla="*/ 210 w 280"/>
                <a:gd name="T51" fmla="*/ 48 h 362"/>
                <a:gd name="T52" fmla="*/ 190 w 280"/>
                <a:gd name="T53" fmla="*/ 68 h 362"/>
                <a:gd name="T54" fmla="*/ 170 w 280"/>
                <a:gd name="T55" fmla="*/ 86 h 362"/>
                <a:gd name="T56" fmla="*/ 148 w 280"/>
                <a:gd name="T57" fmla="*/ 104 h 362"/>
                <a:gd name="T58" fmla="*/ 128 w 280"/>
                <a:gd name="T59" fmla="*/ 118 h 362"/>
                <a:gd name="T60" fmla="*/ 88 w 280"/>
                <a:gd name="T61" fmla="*/ 142 h 362"/>
                <a:gd name="T62" fmla="*/ 54 w 280"/>
                <a:gd name="T63" fmla="*/ 160 h 362"/>
                <a:gd name="T64" fmla="*/ 26 w 280"/>
                <a:gd name="T65" fmla="*/ 172 h 362"/>
                <a:gd name="T66" fmla="*/ 0 w 280"/>
                <a:gd name="T67" fmla="*/ 18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0" h="362">
                  <a:moveTo>
                    <a:pt x="0" y="180"/>
                  </a:moveTo>
                  <a:lnTo>
                    <a:pt x="0" y="180"/>
                  </a:lnTo>
                  <a:lnTo>
                    <a:pt x="0" y="180"/>
                  </a:lnTo>
                  <a:lnTo>
                    <a:pt x="26" y="190"/>
                  </a:lnTo>
                  <a:lnTo>
                    <a:pt x="54" y="202"/>
                  </a:lnTo>
                  <a:lnTo>
                    <a:pt x="90" y="220"/>
                  </a:lnTo>
                  <a:lnTo>
                    <a:pt x="128" y="244"/>
                  </a:lnTo>
                  <a:lnTo>
                    <a:pt x="150" y="260"/>
                  </a:lnTo>
                  <a:lnTo>
                    <a:pt x="170" y="276"/>
                  </a:lnTo>
                  <a:lnTo>
                    <a:pt x="192" y="294"/>
                  </a:lnTo>
                  <a:lnTo>
                    <a:pt x="212" y="314"/>
                  </a:lnTo>
                  <a:lnTo>
                    <a:pt x="232" y="338"/>
                  </a:lnTo>
                  <a:lnTo>
                    <a:pt x="250" y="362"/>
                  </a:lnTo>
                  <a:lnTo>
                    <a:pt x="250" y="362"/>
                  </a:lnTo>
                  <a:lnTo>
                    <a:pt x="262" y="318"/>
                  </a:lnTo>
                  <a:lnTo>
                    <a:pt x="272" y="272"/>
                  </a:lnTo>
                  <a:lnTo>
                    <a:pt x="278" y="226"/>
                  </a:lnTo>
                  <a:lnTo>
                    <a:pt x="280" y="180"/>
                  </a:lnTo>
                  <a:lnTo>
                    <a:pt x="280" y="180"/>
                  </a:lnTo>
                  <a:lnTo>
                    <a:pt x="278" y="134"/>
                  </a:lnTo>
                  <a:lnTo>
                    <a:pt x="272" y="88"/>
                  </a:lnTo>
                  <a:lnTo>
                    <a:pt x="264" y="44"/>
                  </a:lnTo>
                  <a:lnTo>
                    <a:pt x="250" y="0"/>
                  </a:lnTo>
                  <a:lnTo>
                    <a:pt x="250" y="0"/>
                  </a:lnTo>
                  <a:lnTo>
                    <a:pt x="230" y="24"/>
                  </a:lnTo>
                  <a:lnTo>
                    <a:pt x="210" y="48"/>
                  </a:lnTo>
                  <a:lnTo>
                    <a:pt x="190" y="68"/>
                  </a:lnTo>
                  <a:lnTo>
                    <a:pt x="170" y="86"/>
                  </a:lnTo>
                  <a:lnTo>
                    <a:pt x="148" y="104"/>
                  </a:lnTo>
                  <a:lnTo>
                    <a:pt x="128" y="118"/>
                  </a:lnTo>
                  <a:lnTo>
                    <a:pt x="88" y="142"/>
                  </a:lnTo>
                  <a:lnTo>
                    <a:pt x="54" y="160"/>
                  </a:lnTo>
                  <a:lnTo>
                    <a:pt x="26" y="172"/>
                  </a:lnTo>
                  <a:lnTo>
                    <a:pt x="0" y="18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9" name="Rectangle 28"/>
          <p:cNvSpPr/>
          <p:nvPr userDrawn="1"/>
        </p:nvSpPr>
        <p:spPr>
          <a:xfrm>
            <a:off x="2109486" y="5747595"/>
            <a:ext cx="7973028" cy="830997"/>
          </a:xfrm>
          <a:prstGeom prst="rect">
            <a:avLst/>
          </a:prstGeom>
        </p:spPr>
        <p:txBody>
          <a:bodyPr wrap="square">
            <a:spAutoFit/>
          </a:bodyPr>
          <a:lstStyle/>
          <a:p>
            <a:pPr marR="0" algn="ctr">
              <a:spcBef>
                <a:spcPts val="0"/>
              </a:spcBef>
              <a:spcAft>
                <a:spcPts val="0"/>
              </a:spcAft>
            </a:pPr>
            <a:r>
              <a:rPr lang="en-US" sz="3200" b="1" dirty="0">
                <a:solidFill>
                  <a:schemeClr val="bg1">
                    <a:lumMod val="95000"/>
                  </a:schemeClr>
                </a:solidFill>
              </a:rPr>
              <a:t>INTERNAL</a:t>
            </a:r>
          </a:p>
          <a:p>
            <a:pPr marR="0" algn="ctr">
              <a:spcBef>
                <a:spcPts val="0"/>
              </a:spcBef>
              <a:spcAft>
                <a:spcPts val="0"/>
              </a:spcAft>
            </a:pPr>
            <a:r>
              <a:rPr lang="en-US" sz="1600" dirty="0">
                <a:solidFill>
                  <a:schemeClr val="bg1">
                    <a:lumMod val="95000"/>
                  </a:schemeClr>
                </a:solidFill>
                <a:effectLst/>
              </a:rPr>
              <a:t>DO NOT DISTRIBUTE OR COPY FOR ANYONE OUTSIDE</a:t>
            </a:r>
            <a:r>
              <a:rPr lang="en-US" sz="1600" baseline="0" dirty="0">
                <a:solidFill>
                  <a:schemeClr val="bg1">
                    <a:lumMod val="95000"/>
                  </a:schemeClr>
                </a:solidFill>
                <a:effectLst/>
              </a:rPr>
              <a:t> CALIX</a:t>
            </a:r>
            <a:endParaRPr lang="en-US" sz="1600" dirty="0">
              <a:solidFill>
                <a:schemeClr val="bg1">
                  <a:lumMod val="95000"/>
                </a:schemeClr>
              </a:solidFill>
              <a:effectLst/>
            </a:endParaRPr>
          </a:p>
        </p:txBody>
      </p:sp>
    </p:spTree>
    <p:extLst>
      <p:ext uri="{BB962C8B-B14F-4D97-AF65-F5344CB8AC3E}">
        <p14:creationId xmlns:p14="http://schemas.microsoft.com/office/powerpoint/2010/main" val="1983171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d INTERNAL">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EBEC73-BF10-4A05-B408-9EA6FF5AFB6F}" type="slidenum">
              <a:rPr lang="en-US" smtClean="0"/>
              <a:t>‹#›</a:t>
            </a:fld>
            <a:endParaRPr lang="en-US"/>
          </a:p>
        </p:txBody>
      </p:sp>
      <p:grpSp>
        <p:nvGrpSpPr>
          <p:cNvPr id="9" name="Group 8"/>
          <p:cNvGrpSpPr/>
          <p:nvPr userDrawn="1"/>
        </p:nvGrpSpPr>
        <p:grpSpPr>
          <a:xfrm>
            <a:off x="2126680" y="2108499"/>
            <a:ext cx="8544741" cy="2634814"/>
            <a:chOff x="3438525" y="2513013"/>
            <a:chExt cx="7232896" cy="2230300"/>
          </a:xfrm>
        </p:grpSpPr>
        <p:grpSp>
          <p:nvGrpSpPr>
            <p:cNvPr id="11" name="Group 10"/>
            <p:cNvGrpSpPr/>
            <p:nvPr/>
          </p:nvGrpSpPr>
          <p:grpSpPr>
            <a:xfrm>
              <a:off x="5683496" y="2952613"/>
              <a:ext cx="2746375" cy="939800"/>
              <a:chOff x="5359400" y="2836863"/>
              <a:chExt cx="2746375" cy="939800"/>
            </a:xfrm>
          </p:grpSpPr>
          <p:sp>
            <p:nvSpPr>
              <p:cNvPr id="46" name="Freeform 5"/>
              <p:cNvSpPr>
                <a:spLocks/>
              </p:cNvSpPr>
              <p:nvPr/>
            </p:nvSpPr>
            <p:spPr bwMode="auto">
              <a:xfrm>
                <a:off x="5359400" y="2836863"/>
                <a:ext cx="669925" cy="939800"/>
              </a:xfrm>
              <a:custGeom>
                <a:avLst/>
                <a:gdLst>
                  <a:gd name="T0" fmla="*/ 422 w 422"/>
                  <a:gd name="T1" fmla="*/ 150 h 592"/>
                  <a:gd name="T2" fmla="*/ 402 w 422"/>
                  <a:gd name="T3" fmla="*/ 132 h 592"/>
                  <a:gd name="T4" fmla="*/ 376 w 422"/>
                  <a:gd name="T5" fmla="*/ 116 h 592"/>
                  <a:gd name="T6" fmla="*/ 344 w 422"/>
                  <a:gd name="T7" fmla="*/ 106 h 592"/>
                  <a:gd name="T8" fmla="*/ 304 w 422"/>
                  <a:gd name="T9" fmla="*/ 102 h 592"/>
                  <a:gd name="T10" fmla="*/ 284 w 422"/>
                  <a:gd name="T11" fmla="*/ 102 h 592"/>
                  <a:gd name="T12" fmla="*/ 246 w 422"/>
                  <a:gd name="T13" fmla="*/ 110 h 592"/>
                  <a:gd name="T14" fmla="*/ 212 w 422"/>
                  <a:gd name="T15" fmla="*/ 124 h 592"/>
                  <a:gd name="T16" fmla="*/ 180 w 422"/>
                  <a:gd name="T17" fmla="*/ 144 h 592"/>
                  <a:gd name="T18" fmla="*/ 152 w 422"/>
                  <a:gd name="T19" fmla="*/ 170 h 592"/>
                  <a:gd name="T20" fmla="*/ 130 w 422"/>
                  <a:gd name="T21" fmla="*/ 200 h 592"/>
                  <a:gd name="T22" fmla="*/ 116 w 422"/>
                  <a:gd name="T23" fmla="*/ 236 h 592"/>
                  <a:gd name="T24" fmla="*/ 108 w 422"/>
                  <a:gd name="T25" fmla="*/ 274 h 592"/>
                  <a:gd name="T26" fmla="*/ 106 w 422"/>
                  <a:gd name="T27" fmla="*/ 296 h 592"/>
                  <a:gd name="T28" fmla="*/ 110 w 422"/>
                  <a:gd name="T29" fmla="*/ 336 h 592"/>
                  <a:gd name="T30" fmla="*/ 122 w 422"/>
                  <a:gd name="T31" fmla="*/ 374 h 592"/>
                  <a:gd name="T32" fmla="*/ 140 w 422"/>
                  <a:gd name="T33" fmla="*/ 408 h 592"/>
                  <a:gd name="T34" fmla="*/ 166 w 422"/>
                  <a:gd name="T35" fmla="*/ 436 h 592"/>
                  <a:gd name="T36" fmla="*/ 194 w 422"/>
                  <a:gd name="T37" fmla="*/ 458 h 592"/>
                  <a:gd name="T38" fmla="*/ 228 w 422"/>
                  <a:gd name="T39" fmla="*/ 476 h 592"/>
                  <a:gd name="T40" fmla="*/ 266 w 422"/>
                  <a:gd name="T41" fmla="*/ 486 h 592"/>
                  <a:gd name="T42" fmla="*/ 304 w 422"/>
                  <a:gd name="T43" fmla="*/ 490 h 592"/>
                  <a:gd name="T44" fmla="*/ 324 w 422"/>
                  <a:gd name="T45" fmla="*/ 490 h 592"/>
                  <a:gd name="T46" fmla="*/ 360 w 422"/>
                  <a:gd name="T47" fmla="*/ 482 h 592"/>
                  <a:gd name="T48" fmla="*/ 390 w 422"/>
                  <a:gd name="T49" fmla="*/ 470 h 592"/>
                  <a:gd name="T50" fmla="*/ 412 w 422"/>
                  <a:gd name="T51" fmla="*/ 452 h 592"/>
                  <a:gd name="T52" fmla="*/ 422 w 422"/>
                  <a:gd name="T53" fmla="*/ 592 h 592"/>
                  <a:gd name="T54" fmla="*/ 416 w 422"/>
                  <a:gd name="T55" fmla="*/ 586 h 592"/>
                  <a:gd name="T56" fmla="*/ 410 w 422"/>
                  <a:gd name="T57" fmla="*/ 582 h 592"/>
                  <a:gd name="T58" fmla="*/ 396 w 422"/>
                  <a:gd name="T59" fmla="*/ 580 h 592"/>
                  <a:gd name="T60" fmla="*/ 382 w 422"/>
                  <a:gd name="T61" fmla="*/ 582 h 592"/>
                  <a:gd name="T62" fmla="*/ 336 w 422"/>
                  <a:gd name="T63" fmla="*/ 590 h 592"/>
                  <a:gd name="T64" fmla="*/ 304 w 422"/>
                  <a:gd name="T65" fmla="*/ 592 h 592"/>
                  <a:gd name="T66" fmla="*/ 242 w 422"/>
                  <a:gd name="T67" fmla="*/ 586 h 592"/>
                  <a:gd name="T68" fmla="*/ 184 w 422"/>
                  <a:gd name="T69" fmla="*/ 570 h 592"/>
                  <a:gd name="T70" fmla="*/ 132 w 422"/>
                  <a:gd name="T71" fmla="*/ 544 h 592"/>
                  <a:gd name="T72" fmla="*/ 88 w 422"/>
                  <a:gd name="T73" fmla="*/ 508 h 592"/>
                  <a:gd name="T74" fmla="*/ 52 w 422"/>
                  <a:gd name="T75" fmla="*/ 466 h 592"/>
                  <a:gd name="T76" fmla="*/ 24 w 422"/>
                  <a:gd name="T77" fmla="*/ 416 h 592"/>
                  <a:gd name="T78" fmla="*/ 6 w 422"/>
                  <a:gd name="T79" fmla="*/ 358 h 592"/>
                  <a:gd name="T80" fmla="*/ 0 w 422"/>
                  <a:gd name="T81" fmla="*/ 296 h 592"/>
                  <a:gd name="T82" fmla="*/ 2 w 422"/>
                  <a:gd name="T83" fmla="*/ 264 h 592"/>
                  <a:gd name="T84" fmla="*/ 14 w 422"/>
                  <a:gd name="T85" fmla="*/ 204 h 592"/>
                  <a:gd name="T86" fmla="*/ 36 w 422"/>
                  <a:gd name="T87" fmla="*/ 150 h 592"/>
                  <a:gd name="T88" fmla="*/ 70 w 422"/>
                  <a:gd name="T89" fmla="*/ 104 h 592"/>
                  <a:gd name="T90" fmla="*/ 110 w 422"/>
                  <a:gd name="T91" fmla="*/ 64 h 592"/>
                  <a:gd name="T92" fmla="*/ 158 w 422"/>
                  <a:gd name="T93" fmla="*/ 34 h 592"/>
                  <a:gd name="T94" fmla="*/ 212 w 422"/>
                  <a:gd name="T95" fmla="*/ 12 h 592"/>
                  <a:gd name="T96" fmla="*/ 272 w 422"/>
                  <a:gd name="T97" fmla="*/ 0 h 592"/>
                  <a:gd name="T98" fmla="*/ 304 w 422"/>
                  <a:gd name="T99" fmla="*/ 0 h 592"/>
                  <a:gd name="T100" fmla="*/ 360 w 422"/>
                  <a:gd name="T101" fmla="*/ 6 h 592"/>
                  <a:gd name="T102" fmla="*/ 380 w 422"/>
                  <a:gd name="T103" fmla="*/ 10 h 592"/>
                  <a:gd name="T104" fmla="*/ 396 w 422"/>
                  <a:gd name="T105" fmla="*/ 12 h 592"/>
                  <a:gd name="T106" fmla="*/ 412 w 422"/>
                  <a:gd name="T107" fmla="*/ 8 h 592"/>
                  <a:gd name="T108" fmla="*/ 422 w 422"/>
                  <a:gd name="T109" fmla="*/ 15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22" h="592">
                    <a:moveTo>
                      <a:pt x="422" y="150"/>
                    </a:moveTo>
                    <a:lnTo>
                      <a:pt x="422" y="150"/>
                    </a:lnTo>
                    <a:lnTo>
                      <a:pt x="412" y="140"/>
                    </a:lnTo>
                    <a:lnTo>
                      <a:pt x="402" y="132"/>
                    </a:lnTo>
                    <a:lnTo>
                      <a:pt x="390" y="122"/>
                    </a:lnTo>
                    <a:lnTo>
                      <a:pt x="376" y="116"/>
                    </a:lnTo>
                    <a:lnTo>
                      <a:pt x="360" y="110"/>
                    </a:lnTo>
                    <a:lnTo>
                      <a:pt x="344" y="106"/>
                    </a:lnTo>
                    <a:lnTo>
                      <a:pt x="324" y="102"/>
                    </a:lnTo>
                    <a:lnTo>
                      <a:pt x="304" y="102"/>
                    </a:lnTo>
                    <a:lnTo>
                      <a:pt x="304" y="102"/>
                    </a:lnTo>
                    <a:lnTo>
                      <a:pt x="284" y="102"/>
                    </a:lnTo>
                    <a:lnTo>
                      <a:pt x="266" y="106"/>
                    </a:lnTo>
                    <a:lnTo>
                      <a:pt x="246" y="110"/>
                    </a:lnTo>
                    <a:lnTo>
                      <a:pt x="228" y="116"/>
                    </a:lnTo>
                    <a:lnTo>
                      <a:pt x="212" y="124"/>
                    </a:lnTo>
                    <a:lnTo>
                      <a:pt x="194" y="132"/>
                    </a:lnTo>
                    <a:lnTo>
                      <a:pt x="180" y="144"/>
                    </a:lnTo>
                    <a:lnTo>
                      <a:pt x="166" y="156"/>
                    </a:lnTo>
                    <a:lnTo>
                      <a:pt x="152" y="170"/>
                    </a:lnTo>
                    <a:lnTo>
                      <a:pt x="140" y="184"/>
                    </a:lnTo>
                    <a:lnTo>
                      <a:pt x="130" y="200"/>
                    </a:lnTo>
                    <a:lnTo>
                      <a:pt x="122" y="218"/>
                    </a:lnTo>
                    <a:lnTo>
                      <a:pt x="116" y="236"/>
                    </a:lnTo>
                    <a:lnTo>
                      <a:pt x="110" y="254"/>
                    </a:lnTo>
                    <a:lnTo>
                      <a:pt x="108" y="274"/>
                    </a:lnTo>
                    <a:lnTo>
                      <a:pt x="106" y="296"/>
                    </a:lnTo>
                    <a:lnTo>
                      <a:pt x="106" y="296"/>
                    </a:lnTo>
                    <a:lnTo>
                      <a:pt x="108" y="316"/>
                    </a:lnTo>
                    <a:lnTo>
                      <a:pt x="110" y="336"/>
                    </a:lnTo>
                    <a:lnTo>
                      <a:pt x="116" y="356"/>
                    </a:lnTo>
                    <a:lnTo>
                      <a:pt x="122" y="374"/>
                    </a:lnTo>
                    <a:lnTo>
                      <a:pt x="130" y="392"/>
                    </a:lnTo>
                    <a:lnTo>
                      <a:pt x="140" y="408"/>
                    </a:lnTo>
                    <a:lnTo>
                      <a:pt x="152" y="422"/>
                    </a:lnTo>
                    <a:lnTo>
                      <a:pt x="166" y="436"/>
                    </a:lnTo>
                    <a:lnTo>
                      <a:pt x="180" y="448"/>
                    </a:lnTo>
                    <a:lnTo>
                      <a:pt x="194" y="458"/>
                    </a:lnTo>
                    <a:lnTo>
                      <a:pt x="212" y="468"/>
                    </a:lnTo>
                    <a:lnTo>
                      <a:pt x="228" y="476"/>
                    </a:lnTo>
                    <a:lnTo>
                      <a:pt x="246" y="482"/>
                    </a:lnTo>
                    <a:lnTo>
                      <a:pt x="266" y="486"/>
                    </a:lnTo>
                    <a:lnTo>
                      <a:pt x="284" y="490"/>
                    </a:lnTo>
                    <a:lnTo>
                      <a:pt x="304" y="490"/>
                    </a:lnTo>
                    <a:lnTo>
                      <a:pt x="304" y="490"/>
                    </a:lnTo>
                    <a:lnTo>
                      <a:pt x="324" y="490"/>
                    </a:lnTo>
                    <a:lnTo>
                      <a:pt x="344" y="486"/>
                    </a:lnTo>
                    <a:lnTo>
                      <a:pt x="360" y="482"/>
                    </a:lnTo>
                    <a:lnTo>
                      <a:pt x="376" y="476"/>
                    </a:lnTo>
                    <a:lnTo>
                      <a:pt x="390" y="470"/>
                    </a:lnTo>
                    <a:lnTo>
                      <a:pt x="402" y="460"/>
                    </a:lnTo>
                    <a:lnTo>
                      <a:pt x="412" y="452"/>
                    </a:lnTo>
                    <a:lnTo>
                      <a:pt x="422" y="440"/>
                    </a:lnTo>
                    <a:lnTo>
                      <a:pt x="422" y="592"/>
                    </a:lnTo>
                    <a:lnTo>
                      <a:pt x="422" y="592"/>
                    </a:lnTo>
                    <a:lnTo>
                      <a:pt x="416" y="586"/>
                    </a:lnTo>
                    <a:lnTo>
                      <a:pt x="410" y="582"/>
                    </a:lnTo>
                    <a:lnTo>
                      <a:pt x="410" y="582"/>
                    </a:lnTo>
                    <a:lnTo>
                      <a:pt x="402" y="580"/>
                    </a:lnTo>
                    <a:lnTo>
                      <a:pt x="396" y="580"/>
                    </a:lnTo>
                    <a:lnTo>
                      <a:pt x="396" y="580"/>
                    </a:lnTo>
                    <a:lnTo>
                      <a:pt x="382" y="582"/>
                    </a:lnTo>
                    <a:lnTo>
                      <a:pt x="362" y="586"/>
                    </a:lnTo>
                    <a:lnTo>
                      <a:pt x="336" y="590"/>
                    </a:lnTo>
                    <a:lnTo>
                      <a:pt x="304" y="592"/>
                    </a:lnTo>
                    <a:lnTo>
                      <a:pt x="304" y="592"/>
                    </a:lnTo>
                    <a:lnTo>
                      <a:pt x="272" y="590"/>
                    </a:lnTo>
                    <a:lnTo>
                      <a:pt x="242" y="586"/>
                    </a:lnTo>
                    <a:lnTo>
                      <a:pt x="212" y="580"/>
                    </a:lnTo>
                    <a:lnTo>
                      <a:pt x="184" y="570"/>
                    </a:lnTo>
                    <a:lnTo>
                      <a:pt x="158" y="558"/>
                    </a:lnTo>
                    <a:lnTo>
                      <a:pt x="132" y="544"/>
                    </a:lnTo>
                    <a:lnTo>
                      <a:pt x="110" y="528"/>
                    </a:lnTo>
                    <a:lnTo>
                      <a:pt x="88" y="508"/>
                    </a:lnTo>
                    <a:lnTo>
                      <a:pt x="70" y="488"/>
                    </a:lnTo>
                    <a:lnTo>
                      <a:pt x="52" y="466"/>
                    </a:lnTo>
                    <a:lnTo>
                      <a:pt x="36" y="442"/>
                    </a:lnTo>
                    <a:lnTo>
                      <a:pt x="24" y="416"/>
                    </a:lnTo>
                    <a:lnTo>
                      <a:pt x="14" y="388"/>
                    </a:lnTo>
                    <a:lnTo>
                      <a:pt x="6" y="358"/>
                    </a:lnTo>
                    <a:lnTo>
                      <a:pt x="2" y="328"/>
                    </a:lnTo>
                    <a:lnTo>
                      <a:pt x="0" y="296"/>
                    </a:lnTo>
                    <a:lnTo>
                      <a:pt x="0" y="296"/>
                    </a:lnTo>
                    <a:lnTo>
                      <a:pt x="2" y="264"/>
                    </a:lnTo>
                    <a:lnTo>
                      <a:pt x="6" y="234"/>
                    </a:lnTo>
                    <a:lnTo>
                      <a:pt x="14" y="204"/>
                    </a:lnTo>
                    <a:lnTo>
                      <a:pt x="24" y="176"/>
                    </a:lnTo>
                    <a:lnTo>
                      <a:pt x="36" y="150"/>
                    </a:lnTo>
                    <a:lnTo>
                      <a:pt x="52" y="126"/>
                    </a:lnTo>
                    <a:lnTo>
                      <a:pt x="70" y="104"/>
                    </a:lnTo>
                    <a:lnTo>
                      <a:pt x="88" y="82"/>
                    </a:lnTo>
                    <a:lnTo>
                      <a:pt x="110" y="64"/>
                    </a:lnTo>
                    <a:lnTo>
                      <a:pt x="132" y="48"/>
                    </a:lnTo>
                    <a:lnTo>
                      <a:pt x="158" y="34"/>
                    </a:lnTo>
                    <a:lnTo>
                      <a:pt x="184" y="22"/>
                    </a:lnTo>
                    <a:lnTo>
                      <a:pt x="212" y="12"/>
                    </a:lnTo>
                    <a:lnTo>
                      <a:pt x="242" y="6"/>
                    </a:lnTo>
                    <a:lnTo>
                      <a:pt x="272" y="0"/>
                    </a:lnTo>
                    <a:lnTo>
                      <a:pt x="304" y="0"/>
                    </a:lnTo>
                    <a:lnTo>
                      <a:pt x="304" y="0"/>
                    </a:lnTo>
                    <a:lnTo>
                      <a:pt x="336" y="2"/>
                    </a:lnTo>
                    <a:lnTo>
                      <a:pt x="360" y="6"/>
                    </a:lnTo>
                    <a:lnTo>
                      <a:pt x="360" y="6"/>
                    </a:lnTo>
                    <a:lnTo>
                      <a:pt x="380" y="10"/>
                    </a:lnTo>
                    <a:lnTo>
                      <a:pt x="396" y="12"/>
                    </a:lnTo>
                    <a:lnTo>
                      <a:pt x="396" y="12"/>
                    </a:lnTo>
                    <a:lnTo>
                      <a:pt x="404" y="10"/>
                    </a:lnTo>
                    <a:lnTo>
                      <a:pt x="412" y="8"/>
                    </a:lnTo>
                    <a:lnTo>
                      <a:pt x="422" y="0"/>
                    </a:lnTo>
                    <a:lnTo>
                      <a:pt x="422" y="150"/>
                    </a:lnTo>
                    <a:close/>
                  </a:path>
                </a:pathLst>
              </a:custGeom>
              <a:solidFill>
                <a:srgbClr val="4436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6"/>
              <p:cNvSpPr>
                <a:spLocks noEditPoints="1"/>
              </p:cNvSpPr>
              <p:nvPr/>
            </p:nvSpPr>
            <p:spPr bwMode="auto">
              <a:xfrm>
                <a:off x="6061075" y="3116263"/>
                <a:ext cx="682625" cy="660400"/>
              </a:xfrm>
              <a:custGeom>
                <a:avLst/>
                <a:gdLst>
                  <a:gd name="T0" fmla="*/ 316 w 430"/>
                  <a:gd name="T1" fmla="*/ 282 h 416"/>
                  <a:gd name="T2" fmla="*/ 272 w 430"/>
                  <a:gd name="T3" fmla="*/ 312 h 416"/>
                  <a:gd name="T4" fmla="*/ 246 w 430"/>
                  <a:gd name="T5" fmla="*/ 320 h 416"/>
                  <a:gd name="T6" fmla="*/ 216 w 430"/>
                  <a:gd name="T7" fmla="*/ 324 h 416"/>
                  <a:gd name="T8" fmla="*/ 204 w 430"/>
                  <a:gd name="T9" fmla="*/ 324 h 416"/>
                  <a:gd name="T10" fmla="*/ 170 w 430"/>
                  <a:gd name="T11" fmla="*/ 314 h 416"/>
                  <a:gd name="T12" fmla="*/ 134 w 430"/>
                  <a:gd name="T13" fmla="*/ 290 h 416"/>
                  <a:gd name="T14" fmla="*/ 108 w 430"/>
                  <a:gd name="T15" fmla="*/ 252 h 416"/>
                  <a:gd name="T16" fmla="*/ 98 w 430"/>
                  <a:gd name="T17" fmla="*/ 220 h 416"/>
                  <a:gd name="T18" fmla="*/ 98 w 430"/>
                  <a:gd name="T19" fmla="*/ 208 h 416"/>
                  <a:gd name="T20" fmla="*/ 100 w 430"/>
                  <a:gd name="T21" fmla="*/ 186 h 416"/>
                  <a:gd name="T22" fmla="*/ 118 w 430"/>
                  <a:gd name="T23" fmla="*/ 144 h 416"/>
                  <a:gd name="T24" fmla="*/ 150 w 430"/>
                  <a:gd name="T25" fmla="*/ 112 h 416"/>
                  <a:gd name="T26" fmla="*/ 192 w 430"/>
                  <a:gd name="T27" fmla="*/ 96 h 416"/>
                  <a:gd name="T28" fmla="*/ 216 w 430"/>
                  <a:gd name="T29" fmla="*/ 92 h 416"/>
                  <a:gd name="T30" fmla="*/ 232 w 430"/>
                  <a:gd name="T31" fmla="*/ 94 h 416"/>
                  <a:gd name="T32" fmla="*/ 258 w 430"/>
                  <a:gd name="T33" fmla="*/ 100 h 416"/>
                  <a:gd name="T34" fmla="*/ 296 w 430"/>
                  <a:gd name="T35" fmla="*/ 118 h 416"/>
                  <a:gd name="T36" fmla="*/ 316 w 430"/>
                  <a:gd name="T37" fmla="*/ 282 h 416"/>
                  <a:gd name="T38" fmla="*/ 430 w 430"/>
                  <a:gd name="T39" fmla="*/ 404 h 416"/>
                  <a:gd name="T40" fmla="*/ 416 w 430"/>
                  <a:gd name="T41" fmla="*/ 392 h 416"/>
                  <a:gd name="T42" fmla="*/ 410 w 430"/>
                  <a:gd name="T43" fmla="*/ 372 h 416"/>
                  <a:gd name="T44" fmla="*/ 410 w 430"/>
                  <a:gd name="T45" fmla="*/ 124 h 416"/>
                  <a:gd name="T46" fmla="*/ 416 w 430"/>
                  <a:gd name="T47" fmla="*/ 104 h 416"/>
                  <a:gd name="T48" fmla="*/ 430 w 430"/>
                  <a:gd name="T49" fmla="*/ 92 h 416"/>
                  <a:gd name="T50" fmla="*/ 422 w 430"/>
                  <a:gd name="T51" fmla="*/ 90 h 416"/>
                  <a:gd name="T52" fmla="*/ 398 w 430"/>
                  <a:gd name="T53" fmla="*/ 84 h 416"/>
                  <a:gd name="T54" fmla="*/ 386 w 430"/>
                  <a:gd name="T55" fmla="*/ 76 h 416"/>
                  <a:gd name="T56" fmla="*/ 340 w 430"/>
                  <a:gd name="T57" fmla="*/ 40 h 416"/>
                  <a:gd name="T58" fmla="*/ 298 w 430"/>
                  <a:gd name="T59" fmla="*/ 16 h 416"/>
                  <a:gd name="T60" fmla="*/ 244 w 430"/>
                  <a:gd name="T61" fmla="*/ 2 h 416"/>
                  <a:gd name="T62" fmla="*/ 210 w 430"/>
                  <a:gd name="T63" fmla="*/ 0 h 416"/>
                  <a:gd name="T64" fmla="*/ 170 w 430"/>
                  <a:gd name="T65" fmla="*/ 4 h 416"/>
                  <a:gd name="T66" fmla="*/ 132 w 430"/>
                  <a:gd name="T67" fmla="*/ 16 h 416"/>
                  <a:gd name="T68" fmla="*/ 96 w 430"/>
                  <a:gd name="T69" fmla="*/ 34 h 416"/>
                  <a:gd name="T70" fmla="*/ 64 w 430"/>
                  <a:gd name="T71" fmla="*/ 60 h 416"/>
                  <a:gd name="T72" fmla="*/ 38 w 430"/>
                  <a:gd name="T73" fmla="*/ 90 h 416"/>
                  <a:gd name="T74" fmla="*/ 18 w 430"/>
                  <a:gd name="T75" fmla="*/ 126 h 416"/>
                  <a:gd name="T76" fmla="*/ 4 w 430"/>
                  <a:gd name="T77" fmla="*/ 164 h 416"/>
                  <a:gd name="T78" fmla="*/ 0 w 430"/>
                  <a:gd name="T79" fmla="*/ 208 h 416"/>
                  <a:gd name="T80" fmla="*/ 0 w 430"/>
                  <a:gd name="T81" fmla="*/ 230 h 416"/>
                  <a:gd name="T82" fmla="*/ 10 w 430"/>
                  <a:gd name="T83" fmla="*/ 272 h 416"/>
                  <a:gd name="T84" fmla="*/ 26 w 430"/>
                  <a:gd name="T85" fmla="*/ 310 h 416"/>
                  <a:gd name="T86" fmla="*/ 50 w 430"/>
                  <a:gd name="T87" fmla="*/ 342 h 416"/>
                  <a:gd name="T88" fmla="*/ 80 w 430"/>
                  <a:gd name="T89" fmla="*/ 370 h 416"/>
                  <a:gd name="T90" fmla="*/ 114 w 430"/>
                  <a:gd name="T91" fmla="*/ 392 h 416"/>
                  <a:gd name="T92" fmla="*/ 152 w 430"/>
                  <a:gd name="T93" fmla="*/ 408 h 416"/>
                  <a:gd name="T94" fmla="*/ 190 w 430"/>
                  <a:gd name="T95" fmla="*/ 416 h 416"/>
                  <a:gd name="T96" fmla="*/ 210 w 430"/>
                  <a:gd name="T97" fmla="*/ 416 h 416"/>
                  <a:gd name="T98" fmla="*/ 244 w 430"/>
                  <a:gd name="T99" fmla="*/ 414 h 416"/>
                  <a:gd name="T100" fmla="*/ 274 w 430"/>
                  <a:gd name="T101" fmla="*/ 406 h 416"/>
                  <a:gd name="T102" fmla="*/ 300 w 430"/>
                  <a:gd name="T103" fmla="*/ 390 h 416"/>
                  <a:gd name="T104" fmla="*/ 320 w 430"/>
                  <a:gd name="T105" fmla="*/ 366 h 416"/>
                  <a:gd name="T106" fmla="*/ 322 w 430"/>
                  <a:gd name="T107" fmla="*/ 404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30" h="416">
                    <a:moveTo>
                      <a:pt x="316" y="282"/>
                    </a:moveTo>
                    <a:lnTo>
                      <a:pt x="316" y="282"/>
                    </a:lnTo>
                    <a:lnTo>
                      <a:pt x="296" y="298"/>
                    </a:lnTo>
                    <a:lnTo>
                      <a:pt x="272" y="312"/>
                    </a:lnTo>
                    <a:lnTo>
                      <a:pt x="258" y="316"/>
                    </a:lnTo>
                    <a:lnTo>
                      <a:pt x="246" y="320"/>
                    </a:lnTo>
                    <a:lnTo>
                      <a:pt x="232" y="322"/>
                    </a:lnTo>
                    <a:lnTo>
                      <a:pt x="216" y="324"/>
                    </a:lnTo>
                    <a:lnTo>
                      <a:pt x="216" y="324"/>
                    </a:lnTo>
                    <a:lnTo>
                      <a:pt x="204" y="324"/>
                    </a:lnTo>
                    <a:lnTo>
                      <a:pt x="192" y="322"/>
                    </a:lnTo>
                    <a:lnTo>
                      <a:pt x="170" y="314"/>
                    </a:lnTo>
                    <a:lnTo>
                      <a:pt x="150" y="304"/>
                    </a:lnTo>
                    <a:lnTo>
                      <a:pt x="134" y="290"/>
                    </a:lnTo>
                    <a:lnTo>
                      <a:pt x="118" y="272"/>
                    </a:lnTo>
                    <a:lnTo>
                      <a:pt x="108" y="252"/>
                    </a:lnTo>
                    <a:lnTo>
                      <a:pt x="100" y="232"/>
                    </a:lnTo>
                    <a:lnTo>
                      <a:pt x="98" y="220"/>
                    </a:lnTo>
                    <a:lnTo>
                      <a:pt x="98" y="208"/>
                    </a:lnTo>
                    <a:lnTo>
                      <a:pt x="98" y="208"/>
                    </a:lnTo>
                    <a:lnTo>
                      <a:pt x="98" y="196"/>
                    </a:lnTo>
                    <a:lnTo>
                      <a:pt x="100" y="186"/>
                    </a:lnTo>
                    <a:lnTo>
                      <a:pt x="108" y="164"/>
                    </a:lnTo>
                    <a:lnTo>
                      <a:pt x="118" y="144"/>
                    </a:lnTo>
                    <a:lnTo>
                      <a:pt x="134" y="128"/>
                    </a:lnTo>
                    <a:lnTo>
                      <a:pt x="150" y="112"/>
                    </a:lnTo>
                    <a:lnTo>
                      <a:pt x="170" y="102"/>
                    </a:lnTo>
                    <a:lnTo>
                      <a:pt x="192" y="96"/>
                    </a:lnTo>
                    <a:lnTo>
                      <a:pt x="204" y="94"/>
                    </a:lnTo>
                    <a:lnTo>
                      <a:pt x="216" y="92"/>
                    </a:lnTo>
                    <a:lnTo>
                      <a:pt x="216" y="92"/>
                    </a:lnTo>
                    <a:lnTo>
                      <a:pt x="232" y="94"/>
                    </a:lnTo>
                    <a:lnTo>
                      <a:pt x="246" y="96"/>
                    </a:lnTo>
                    <a:lnTo>
                      <a:pt x="258" y="100"/>
                    </a:lnTo>
                    <a:lnTo>
                      <a:pt x="272" y="104"/>
                    </a:lnTo>
                    <a:lnTo>
                      <a:pt x="296" y="118"/>
                    </a:lnTo>
                    <a:lnTo>
                      <a:pt x="316" y="136"/>
                    </a:lnTo>
                    <a:lnTo>
                      <a:pt x="316" y="282"/>
                    </a:lnTo>
                    <a:close/>
                    <a:moveTo>
                      <a:pt x="430" y="404"/>
                    </a:moveTo>
                    <a:lnTo>
                      <a:pt x="430" y="404"/>
                    </a:lnTo>
                    <a:lnTo>
                      <a:pt x="422" y="398"/>
                    </a:lnTo>
                    <a:lnTo>
                      <a:pt x="416" y="392"/>
                    </a:lnTo>
                    <a:lnTo>
                      <a:pt x="410" y="384"/>
                    </a:lnTo>
                    <a:lnTo>
                      <a:pt x="410" y="372"/>
                    </a:lnTo>
                    <a:lnTo>
                      <a:pt x="410" y="124"/>
                    </a:lnTo>
                    <a:lnTo>
                      <a:pt x="410" y="124"/>
                    </a:lnTo>
                    <a:lnTo>
                      <a:pt x="410" y="114"/>
                    </a:lnTo>
                    <a:lnTo>
                      <a:pt x="416" y="104"/>
                    </a:lnTo>
                    <a:lnTo>
                      <a:pt x="422" y="98"/>
                    </a:lnTo>
                    <a:lnTo>
                      <a:pt x="430" y="92"/>
                    </a:lnTo>
                    <a:lnTo>
                      <a:pt x="430" y="92"/>
                    </a:lnTo>
                    <a:lnTo>
                      <a:pt x="422" y="90"/>
                    </a:lnTo>
                    <a:lnTo>
                      <a:pt x="412" y="88"/>
                    </a:lnTo>
                    <a:lnTo>
                      <a:pt x="398" y="84"/>
                    </a:lnTo>
                    <a:lnTo>
                      <a:pt x="386" y="76"/>
                    </a:lnTo>
                    <a:lnTo>
                      <a:pt x="386" y="76"/>
                    </a:lnTo>
                    <a:lnTo>
                      <a:pt x="356" y="52"/>
                    </a:lnTo>
                    <a:lnTo>
                      <a:pt x="340" y="40"/>
                    </a:lnTo>
                    <a:lnTo>
                      <a:pt x="320" y="28"/>
                    </a:lnTo>
                    <a:lnTo>
                      <a:pt x="298" y="16"/>
                    </a:lnTo>
                    <a:lnTo>
                      <a:pt x="272" y="8"/>
                    </a:lnTo>
                    <a:lnTo>
                      <a:pt x="244" y="2"/>
                    </a:lnTo>
                    <a:lnTo>
                      <a:pt x="210" y="0"/>
                    </a:lnTo>
                    <a:lnTo>
                      <a:pt x="210" y="0"/>
                    </a:lnTo>
                    <a:lnTo>
                      <a:pt x="190" y="2"/>
                    </a:lnTo>
                    <a:lnTo>
                      <a:pt x="170" y="4"/>
                    </a:lnTo>
                    <a:lnTo>
                      <a:pt x="152" y="10"/>
                    </a:lnTo>
                    <a:lnTo>
                      <a:pt x="132" y="16"/>
                    </a:lnTo>
                    <a:lnTo>
                      <a:pt x="114" y="24"/>
                    </a:lnTo>
                    <a:lnTo>
                      <a:pt x="96" y="34"/>
                    </a:lnTo>
                    <a:lnTo>
                      <a:pt x="80" y="46"/>
                    </a:lnTo>
                    <a:lnTo>
                      <a:pt x="64" y="60"/>
                    </a:lnTo>
                    <a:lnTo>
                      <a:pt x="50" y="74"/>
                    </a:lnTo>
                    <a:lnTo>
                      <a:pt x="38" y="90"/>
                    </a:lnTo>
                    <a:lnTo>
                      <a:pt x="26" y="106"/>
                    </a:lnTo>
                    <a:lnTo>
                      <a:pt x="18" y="126"/>
                    </a:lnTo>
                    <a:lnTo>
                      <a:pt x="10" y="144"/>
                    </a:lnTo>
                    <a:lnTo>
                      <a:pt x="4" y="164"/>
                    </a:lnTo>
                    <a:lnTo>
                      <a:pt x="0" y="186"/>
                    </a:lnTo>
                    <a:lnTo>
                      <a:pt x="0" y="208"/>
                    </a:lnTo>
                    <a:lnTo>
                      <a:pt x="0" y="208"/>
                    </a:lnTo>
                    <a:lnTo>
                      <a:pt x="0" y="230"/>
                    </a:lnTo>
                    <a:lnTo>
                      <a:pt x="4" y="252"/>
                    </a:lnTo>
                    <a:lnTo>
                      <a:pt x="10" y="272"/>
                    </a:lnTo>
                    <a:lnTo>
                      <a:pt x="18" y="292"/>
                    </a:lnTo>
                    <a:lnTo>
                      <a:pt x="26" y="310"/>
                    </a:lnTo>
                    <a:lnTo>
                      <a:pt x="38" y="326"/>
                    </a:lnTo>
                    <a:lnTo>
                      <a:pt x="50" y="342"/>
                    </a:lnTo>
                    <a:lnTo>
                      <a:pt x="64" y="358"/>
                    </a:lnTo>
                    <a:lnTo>
                      <a:pt x="80" y="370"/>
                    </a:lnTo>
                    <a:lnTo>
                      <a:pt x="96" y="382"/>
                    </a:lnTo>
                    <a:lnTo>
                      <a:pt x="114" y="392"/>
                    </a:lnTo>
                    <a:lnTo>
                      <a:pt x="132" y="400"/>
                    </a:lnTo>
                    <a:lnTo>
                      <a:pt x="152" y="408"/>
                    </a:lnTo>
                    <a:lnTo>
                      <a:pt x="170" y="412"/>
                    </a:lnTo>
                    <a:lnTo>
                      <a:pt x="190" y="416"/>
                    </a:lnTo>
                    <a:lnTo>
                      <a:pt x="210" y="416"/>
                    </a:lnTo>
                    <a:lnTo>
                      <a:pt x="210" y="416"/>
                    </a:lnTo>
                    <a:lnTo>
                      <a:pt x="226" y="416"/>
                    </a:lnTo>
                    <a:lnTo>
                      <a:pt x="244" y="414"/>
                    </a:lnTo>
                    <a:lnTo>
                      <a:pt x="260" y="410"/>
                    </a:lnTo>
                    <a:lnTo>
                      <a:pt x="274" y="406"/>
                    </a:lnTo>
                    <a:lnTo>
                      <a:pt x="288" y="398"/>
                    </a:lnTo>
                    <a:lnTo>
                      <a:pt x="300" y="390"/>
                    </a:lnTo>
                    <a:lnTo>
                      <a:pt x="312" y="378"/>
                    </a:lnTo>
                    <a:lnTo>
                      <a:pt x="320" y="366"/>
                    </a:lnTo>
                    <a:lnTo>
                      <a:pt x="322" y="366"/>
                    </a:lnTo>
                    <a:lnTo>
                      <a:pt x="322" y="404"/>
                    </a:lnTo>
                    <a:lnTo>
                      <a:pt x="430" y="404"/>
                    </a:lnTo>
                    <a:close/>
                  </a:path>
                </a:pathLst>
              </a:custGeom>
              <a:solidFill>
                <a:srgbClr val="4436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7"/>
              <p:cNvSpPr>
                <a:spLocks/>
              </p:cNvSpPr>
              <p:nvPr/>
            </p:nvSpPr>
            <p:spPr bwMode="auto">
              <a:xfrm>
                <a:off x="6819900" y="2855913"/>
                <a:ext cx="222250" cy="901700"/>
              </a:xfrm>
              <a:custGeom>
                <a:avLst/>
                <a:gdLst>
                  <a:gd name="T0" fmla="*/ 120 w 140"/>
                  <a:gd name="T1" fmla="*/ 536 h 568"/>
                  <a:gd name="T2" fmla="*/ 120 w 140"/>
                  <a:gd name="T3" fmla="*/ 536 h 568"/>
                  <a:gd name="T4" fmla="*/ 122 w 140"/>
                  <a:gd name="T5" fmla="*/ 548 h 568"/>
                  <a:gd name="T6" fmla="*/ 126 w 140"/>
                  <a:gd name="T7" fmla="*/ 556 h 568"/>
                  <a:gd name="T8" fmla="*/ 132 w 140"/>
                  <a:gd name="T9" fmla="*/ 562 h 568"/>
                  <a:gd name="T10" fmla="*/ 140 w 140"/>
                  <a:gd name="T11" fmla="*/ 568 h 568"/>
                  <a:gd name="T12" fmla="*/ 0 w 140"/>
                  <a:gd name="T13" fmla="*/ 568 h 568"/>
                  <a:gd name="T14" fmla="*/ 0 w 140"/>
                  <a:gd name="T15" fmla="*/ 568 h 568"/>
                  <a:gd name="T16" fmla="*/ 8 w 140"/>
                  <a:gd name="T17" fmla="*/ 562 h 568"/>
                  <a:gd name="T18" fmla="*/ 14 w 140"/>
                  <a:gd name="T19" fmla="*/ 556 h 568"/>
                  <a:gd name="T20" fmla="*/ 18 w 140"/>
                  <a:gd name="T21" fmla="*/ 548 h 568"/>
                  <a:gd name="T22" fmla="*/ 20 w 140"/>
                  <a:gd name="T23" fmla="*/ 536 h 568"/>
                  <a:gd name="T24" fmla="*/ 20 w 140"/>
                  <a:gd name="T25" fmla="*/ 32 h 568"/>
                  <a:gd name="T26" fmla="*/ 20 w 140"/>
                  <a:gd name="T27" fmla="*/ 32 h 568"/>
                  <a:gd name="T28" fmla="*/ 18 w 140"/>
                  <a:gd name="T29" fmla="*/ 20 h 568"/>
                  <a:gd name="T30" fmla="*/ 14 w 140"/>
                  <a:gd name="T31" fmla="*/ 12 h 568"/>
                  <a:gd name="T32" fmla="*/ 8 w 140"/>
                  <a:gd name="T33" fmla="*/ 6 h 568"/>
                  <a:gd name="T34" fmla="*/ 0 w 140"/>
                  <a:gd name="T35" fmla="*/ 0 h 568"/>
                  <a:gd name="T36" fmla="*/ 120 w 140"/>
                  <a:gd name="T37" fmla="*/ 0 h 568"/>
                  <a:gd name="T38" fmla="*/ 120 w 140"/>
                  <a:gd name="T39" fmla="*/ 536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0" h="568">
                    <a:moveTo>
                      <a:pt x="120" y="536"/>
                    </a:moveTo>
                    <a:lnTo>
                      <a:pt x="120" y="536"/>
                    </a:lnTo>
                    <a:lnTo>
                      <a:pt x="122" y="548"/>
                    </a:lnTo>
                    <a:lnTo>
                      <a:pt x="126" y="556"/>
                    </a:lnTo>
                    <a:lnTo>
                      <a:pt x="132" y="562"/>
                    </a:lnTo>
                    <a:lnTo>
                      <a:pt x="140" y="568"/>
                    </a:lnTo>
                    <a:lnTo>
                      <a:pt x="0" y="568"/>
                    </a:lnTo>
                    <a:lnTo>
                      <a:pt x="0" y="568"/>
                    </a:lnTo>
                    <a:lnTo>
                      <a:pt x="8" y="562"/>
                    </a:lnTo>
                    <a:lnTo>
                      <a:pt x="14" y="556"/>
                    </a:lnTo>
                    <a:lnTo>
                      <a:pt x="18" y="548"/>
                    </a:lnTo>
                    <a:lnTo>
                      <a:pt x="20" y="536"/>
                    </a:lnTo>
                    <a:lnTo>
                      <a:pt x="20" y="32"/>
                    </a:lnTo>
                    <a:lnTo>
                      <a:pt x="20" y="32"/>
                    </a:lnTo>
                    <a:lnTo>
                      <a:pt x="18" y="20"/>
                    </a:lnTo>
                    <a:lnTo>
                      <a:pt x="14" y="12"/>
                    </a:lnTo>
                    <a:lnTo>
                      <a:pt x="8" y="6"/>
                    </a:lnTo>
                    <a:lnTo>
                      <a:pt x="0" y="0"/>
                    </a:lnTo>
                    <a:lnTo>
                      <a:pt x="120" y="0"/>
                    </a:lnTo>
                    <a:lnTo>
                      <a:pt x="120" y="536"/>
                    </a:lnTo>
                    <a:close/>
                  </a:path>
                </a:pathLst>
              </a:custGeom>
              <a:solidFill>
                <a:srgbClr val="4436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8"/>
              <p:cNvSpPr>
                <a:spLocks noEditPoints="1"/>
              </p:cNvSpPr>
              <p:nvPr/>
            </p:nvSpPr>
            <p:spPr bwMode="auto">
              <a:xfrm>
                <a:off x="7127875" y="2871788"/>
                <a:ext cx="219075" cy="885825"/>
              </a:xfrm>
              <a:custGeom>
                <a:avLst/>
                <a:gdLst>
                  <a:gd name="T0" fmla="*/ 118 w 138"/>
                  <a:gd name="T1" fmla="*/ 526 h 558"/>
                  <a:gd name="T2" fmla="*/ 118 w 138"/>
                  <a:gd name="T3" fmla="*/ 526 h 558"/>
                  <a:gd name="T4" fmla="*/ 120 w 138"/>
                  <a:gd name="T5" fmla="*/ 538 h 558"/>
                  <a:gd name="T6" fmla="*/ 124 w 138"/>
                  <a:gd name="T7" fmla="*/ 546 h 558"/>
                  <a:gd name="T8" fmla="*/ 132 w 138"/>
                  <a:gd name="T9" fmla="*/ 552 h 558"/>
                  <a:gd name="T10" fmla="*/ 138 w 138"/>
                  <a:gd name="T11" fmla="*/ 558 h 558"/>
                  <a:gd name="T12" fmla="*/ 0 w 138"/>
                  <a:gd name="T13" fmla="*/ 558 h 558"/>
                  <a:gd name="T14" fmla="*/ 0 w 138"/>
                  <a:gd name="T15" fmla="*/ 558 h 558"/>
                  <a:gd name="T16" fmla="*/ 8 w 138"/>
                  <a:gd name="T17" fmla="*/ 552 h 558"/>
                  <a:gd name="T18" fmla="*/ 14 w 138"/>
                  <a:gd name="T19" fmla="*/ 546 h 558"/>
                  <a:gd name="T20" fmla="*/ 18 w 138"/>
                  <a:gd name="T21" fmla="*/ 538 h 558"/>
                  <a:gd name="T22" fmla="*/ 20 w 138"/>
                  <a:gd name="T23" fmla="*/ 526 h 558"/>
                  <a:gd name="T24" fmla="*/ 20 w 138"/>
                  <a:gd name="T25" fmla="*/ 198 h 558"/>
                  <a:gd name="T26" fmla="*/ 20 w 138"/>
                  <a:gd name="T27" fmla="*/ 198 h 558"/>
                  <a:gd name="T28" fmla="*/ 18 w 138"/>
                  <a:gd name="T29" fmla="*/ 188 h 558"/>
                  <a:gd name="T30" fmla="*/ 14 w 138"/>
                  <a:gd name="T31" fmla="*/ 178 h 558"/>
                  <a:gd name="T32" fmla="*/ 8 w 138"/>
                  <a:gd name="T33" fmla="*/ 172 h 558"/>
                  <a:gd name="T34" fmla="*/ 0 w 138"/>
                  <a:gd name="T35" fmla="*/ 168 h 558"/>
                  <a:gd name="T36" fmla="*/ 118 w 138"/>
                  <a:gd name="T37" fmla="*/ 168 h 558"/>
                  <a:gd name="T38" fmla="*/ 118 w 138"/>
                  <a:gd name="T39" fmla="*/ 526 h 558"/>
                  <a:gd name="T40" fmla="*/ 70 w 138"/>
                  <a:gd name="T41" fmla="*/ 116 h 558"/>
                  <a:gd name="T42" fmla="*/ 70 w 138"/>
                  <a:gd name="T43" fmla="*/ 116 h 558"/>
                  <a:gd name="T44" fmla="*/ 58 w 138"/>
                  <a:gd name="T45" fmla="*/ 116 h 558"/>
                  <a:gd name="T46" fmla="*/ 46 w 138"/>
                  <a:gd name="T47" fmla="*/ 112 h 558"/>
                  <a:gd name="T48" fmla="*/ 36 w 138"/>
                  <a:gd name="T49" fmla="*/ 106 h 558"/>
                  <a:gd name="T50" fmla="*/ 28 w 138"/>
                  <a:gd name="T51" fmla="*/ 100 h 558"/>
                  <a:gd name="T52" fmla="*/ 20 w 138"/>
                  <a:gd name="T53" fmla="*/ 90 h 558"/>
                  <a:gd name="T54" fmla="*/ 14 w 138"/>
                  <a:gd name="T55" fmla="*/ 80 h 558"/>
                  <a:gd name="T56" fmla="*/ 10 w 138"/>
                  <a:gd name="T57" fmla="*/ 70 h 558"/>
                  <a:gd name="T58" fmla="*/ 10 w 138"/>
                  <a:gd name="T59" fmla="*/ 58 h 558"/>
                  <a:gd name="T60" fmla="*/ 10 w 138"/>
                  <a:gd name="T61" fmla="*/ 58 h 558"/>
                  <a:gd name="T62" fmla="*/ 10 w 138"/>
                  <a:gd name="T63" fmla="*/ 48 h 558"/>
                  <a:gd name="T64" fmla="*/ 14 w 138"/>
                  <a:gd name="T65" fmla="*/ 36 h 558"/>
                  <a:gd name="T66" fmla="*/ 20 w 138"/>
                  <a:gd name="T67" fmla="*/ 26 h 558"/>
                  <a:gd name="T68" fmla="*/ 28 w 138"/>
                  <a:gd name="T69" fmla="*/ 18 h 558"/>
                  <a:gd name="T70" fmla="*/ 36 w 138"/>
                  <a:gd name="T71" fmla="*/ 10 h 558"/>
                  <a:gd name="T72" fmla="*/ 46 w 138"/>
                  <a:gd name="T73" fmla="*/ 6 h 558"/>
                  <a:gd name="T74" fmla="*/ 58 w 138"/>
                  <a:gd name="T75" fmla="*/ 2 h 558"/>
                  <a:gd name="T76" fmla="*/ 70 w 138"/>
                  <a:gd name="T77" fmla="*/ 0 h 558"/>
                  <a:gd name="T78" fmla="*/ 70 w 138"/>
                  <a:gd name="T79" fmla="*/ 0 h 558"/>
                  <a:gd name="T80" fmla="*/ 82 w 138"/>
                  <a:gd name="T81" fmla="*/ 2 h 558"/>
                  <a:gd name="T82" fmla="*/ 92 w 138"/>
                  <a:gd name="T83" fmla="*/ 6 h 558"/>
                  <a:gd name="T84" fmla="*/ 102 w 138"/>
                  <a:gd name="T85" fmla="*/ 10 h 558"/>
                  <a:gd name="T86" fmla="*/ 112 w 138"/>
                  <a:gd name="T87" fmla="*/ 18 h 558"/>
                  <a:gd name="T88" fmla="*/ 118 w 138"/>
                  <a:gd name="T89" fmla="*/ 26 h 558"/>
                  <a:gd name="T90" fmla="*/ 124 w 138"/>
                  <a:gd name="T91" fmla="*/ 36 h 558"/>
                  <a:gd name="T92" fmla="*/ 128 w 138"/>
                  <a:gd name="T93" fmla="*/ 48 h 558"/>
                  <a:gd name="T94" fmla="*/ 128 w 138"/>
                  <a:gd name="T95" fmla="*/ 58 h 558"/>
                  <a:gd name="T96" fmla="*/ 128 w 138"/>
                  <a:gd name="T97" fmla="*/ 58 h 558"/>
                  <a:gd name="T98" fmla="*/ 128 w 138"/>
                  <a:gd name="T99" fmla="*/ 70 h 558"/>
                  <a:gd name="T100" fmla="*/ 124 w 138"/>
                  <a:gd name="T101" fmla="*/ 80 h 558"/>
                  <a:gd name="T102" fmla="*/ 118 w 138"/>
                  <a:gd name="T103" fmla="*/ 90 h 558"/>
                  <a:gd name="T104" fmla="*/ 112 w 138"/>
                  <a:gd name="T105" fmla="*/ 100 h 558"/>
                  <a:gd name="T106" fmla="*/ 102 w 138"/>
                  <a:gd name="T107" fmla="*/ 106 h 558"/>
                  <a:gd name="T108" fmla="*/ 92 w 138"/>
                  <a:gd name="T109" fmla="*/ 112 h 558"/>
                  <a:gd name="T110" fmla="*/ 82 w 138"/>
                  <a:gd name="T111" fmla="*/ 116 h 558"/>
                  <a:gd name="T112" fmla="*/ 70 w 138"/>
                  <a:gd name="T113" fmla="*/ 116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8" h="558">
                    <a:moveTo>
                      <a:pt x="118" y="526"/>
                    </a:moveTo>
                    <a:lnTo>
                      <a:pt x="118" y="526"/>
                    </a:lnTo>
                    <a:lnTo>
                      <a:pt x="120" y="538"/>
                    </a:lnTo>
                    <a:lnTo>
                      <a:pt x="124" y="546"/>
                    </a:lnTo>
                    <a:lnTo>
                      <a:pt x="132" y="552"/>
                    </a:lnTo>
                    <a:lnTo>
                      <a:pt x="138" y="558"/>
                    </a:lnTo>
                    <a:lnTo>
                      <a:pt x="0" y="558"/>
                    </a:lnTo>
                    <a:lnTo>
                      <a:pt x="0" y="558"/>
                    </a:lnTo>
                    <a:lnTo>
                      <a:pt x="8" y="552"/>
                    </a:lnTo>
                    <a:lnTo>
                      <a:pt x="14" y="546"/>
                    </a:lnTo>
                    <a:lnTo>
                      <a:pt x="18" y="538"/>
                    </a:lnTo>
                    <a:lnTo>
                      <a:pt x="20" y="526"/>
                    </a:lnTo>
                    <a:lnTo>
                      <a:pt x="20" y="198"/>
                    </a:lnTo>
                    <a:lnTo>
                      <a:pt x="20" y="198"/>
                    </a:lnTo>
                    <a:lnTo>
                      <a:pt x="18" y="188"/>
                    </a:lnTo>
                    <a:lnTo>
                      <a:pt x="14" y="178"/>
                    </a:lnTo>
                    <a:lnTo>
                      <a:pt x="8" y="172"/>
                    </a:lnTo>
                    <a:lnTo>
                      <a:pt x="0" y="168"/>
                    </a:lnTo>
                    <a:lnTo>
                      <a:pt x="118" y="168"/>
                    </a:lnTo>
                    <a:lnTo>
                      <a:pt x="118" y="526"/>
                    </a:lnTo>
                    <a:close/>
                    <a:moveTo>
                      <a:pt x="70" y="116"/>
                    </a:moveTo>
                    <a:lnTo>
                      <a:pt x="70" y="116"/>
                    </a:lnTo>
                    <a:lnTo>
                      <a:pt x="58" y="116"/>
                    </a:lnTo>
                    <a:lnTo>
                      <a:pt x="46" y="112"/>
                    </a:lnTo>
                    <a:lnTo>
                      <a:pt x="36" y="106"/>
                    </a:lnTo>
                    <a:lnTo>
                      <a:pt x="28" y="100"/>
                    </a:lnTo>
                    <a:lnTo>
                      <a:pt x="20" y="90"/>
                    </a:lnTo>
                    <a:lnTo>
                      <a:pt x="14" y="80"/>
                    </a:lnTo>
                    <a:lnTo>
                      <a:pt x="10" y="70"/>
                    </a:lnTo>
                    <a:lnTo>
                      <a:pt x="10" y="58"/>
                    </a:lnTo>
                    <a:lnTo>
                      <a:pt x="10" y="58"/>
                    </a:lnTo>
                    <a:lnTo>
                      <a:pt x="10" y="48"/>
                    </a:lnTo>
                    <a:lnTo>
                      <a:pt x="14" y="36"/>
                    </a:lnTo>
                    <a:lnTo>
                      <a:pt x="20" y="26"/>
                    </a:lnTo>
                    <a:lnTo>
                      <a:pt x="28" y="18"/>
                    </a:lnTo>
                    <a:lnTo>
                      <a:pt x="36" y="10"/>
                    </a:lnTo>
                    <a:lnTo>
                      <a:pt x="46" y="6"/>
                    </a:lnTo>
                    <a:lnTo>
                      <a:pt x="58" y="2"/>
                    </a:lnTo>
                    <a:lnTo>
                      <a:pt x="70" y="0"/>
                    </a:lnTo>
                    <a:lnTo>
                      <a:pt x="70" y="0"/>
                    </a:lnTo>
                    <a:lnTo>
                      <a:pt x="82" y="2"/>
                    </a:lnTo>
                    <a:lnTo>
                      <a:pt x="92" y="6"/>
                    </a:lnTo>
                    <a:lnTo>
                      <a:pt x="102" y="10"/>
                    </a:lnTo>
                    <a:lnTo>
                      <a:pt x="112" y="18"/>
                    </a:lnTo>
                    <a:lnTo>
                      <a:pt x="118" y="26"/>
                    </a:lnTo>
                    <a:lnTo>
                      <a:pt x="124" y="36"/>
                    </a:lnTo>
                    <a:lnTo>
                      <a:pt x="128" y="48"/>
                    </a:lnTo>
                    <a:lnTo>
                      <a:pt x="128" y="58"/>
                    </a:lnTo>
                    <a:lnTo>
                      <a:pt x="128" y="58"/>
                    </a:lnTo>
                    <a:lnTo>
                      <a:pt x="128" y="70"/>
                    </a:lnTo>
                    <a:lnTo>
                      <a:pt x="124" y="80"/>
                    </a:lnTo>
                    <a:lnTo>
                      <a:pt x="118" y="90"/>
                    </a:lnTo>
                    <a:lnTo>
                      <a:pt x="112" y="100"/>
                    </a:lnTo>
                    <a:lnTo>
                      <a:pt x="102" y="106"/>
                    </a:lnTo>
                    <a:lnTo>
                      <a:pt x="92" y="112"/>
                    </a:lnTo>
                    <a:lnTo>
                      <a:pt x="82" y="116"/>
                    </a:lnTo>
                    <a:lnTo>
                      <a:pt x="70" y="116"/>
                    </a:lnTo>
                    <a:close/>
                  </a:path>
                </a:pathLst>
              </a:custGeom>
              <a:solidFill>
                <a:srgbClr val="4436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9"/>
              <p:cNvSpPr>
                <a:spLocks/>
              </p:cNvSpPr>
              <p:nvPr/>
            </p:nvSpPr>
            <p:spPr bwMode="auto">
              <a:xfrm>
                <a:off x="7127875" y="3138488"/>
                <a:ext cx="219075" cy="619125"/>
              </a:xfrm>
              <a:custGeom>
                <a:avLst/>
                <a:gdLst>
                  <a:gd name="T0" fmla="*/ 118 w 138"/>
                  <a:gd name="T1" fmla="*/ 358 h 390"/>
                  <a:gd name="T2" fmla="*/ 118 w 138"/>
                  <a:gd name="T3" fmla="*/ 358 h 390"/>
                  <a:gd name="T4" fmla="*/ 120 w 138"/>
                  <a:gd name="T5" fmla="*/ 370 h 390"/>
                  <a:gd name="T6" fmla="*/ 124 w 138"/>
                  <a:gd name="T7" fmla="*/ 378 h 390"/>
                  <a:gd name="T8" fmla="*/ 132 w 138"/>
                  <a:gd name="T9" fmla="*/ 384 h 390"/>
                  <a:gd name="T10" fmla="*/ 138 w 138"/>
                  <a:gd name="T11" fmla="*/ 390 h 390"/>
                  <a:gd name="T12" fmla="*/ 0 w 138"/>
                  <a:gd name="T13" fmla="*/ 390 h 390"/>
                  <a:gd name="T14" fmla="*/ 0 w 138"/>
                  <a:gd name="T15" fmla="*/ 390 h 390"/>
                  <a:gd name="T16" fmla="*/ 8 w 138"/>
                  <a:gd name="T17" fmla="*/ 384 h 390"/>
                  <a:gd name="T18" fmla="*/ 14 w 138"/>
                  <a:gd name="T19" fmla="*/ 378 h 390"/>
                  <a:gd name="T20" fmla="*/ 18 w 138"/>
                  <a:gd name="T21" fmla="*/ 370 h 390"/>
                  <a:gd name="T22" fmla="*/ 20 w 138"/>
                  <a:gd name="T23" fmla="*/ 358 h 390"/>
                  <a:gd name="T24" fmla="*/ 20 w 138"/>
                  <a:gd name="T25" fmla="*/ 30 h 390"/>
                  <a:gd name="T26" fmla="*/ 20 w 138"/>
                  <a:gd name="T27" fmla="*/ 30 h 390"/>
                  <a:gd name="T28" fmla="*/ 18 w 138"/>
                  <a:gd name="T29" fmla="*/ 20 h 390"/>
                  <a:gd name="T30" fmla="*/ 14 w 138"/>
                  <a:gd name="T31" fmla="*/ 10 h 390"/>
                  <a:gd name="T32" fmla="*/ 8 w 138"/>
                  <a:gd name="T33" fmla="*/ 4 h 390"/>
                  <a:gd name="T34" fmla="*/ 0 w 138"/>
                  <a:gd name="T35" fmla="*/ 0 h 390"/>
                  <a:gd name="T36" fmla="*/ 118 w 138"/>
                  <a:gd name="T37" fmla="*/ 0 h 390"/>
                  <a:gd name="T38" fmla="*/ 118 w 138"/>
                  <a:gd name="T39" fmla="*/ 358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390">
                    <a:moveTo>
                      <a:pt x="118" y="358"/>
                    </a:moveTo>
                    <a:lnTo>
                      <a:pt x="118" y="358"/>
                    </a:lnTo>
                    <a:lnTo>
                      <a:pt x="120" y="370"/>
                    </a:lnTo>
                    <a:lnTo>
                      <a:pt x="124" y="378"/>
                    </a:lnTo>
                    <a:lnTo>
                      <a:pt x="132" y="384"/>
                    </a:lnTo>
                    <a:lnTo>
                      <a:pt x="138" y="390"/>
                    </a:lnTo>
                    <a:lnTo>
                      <a:pt x="0" y="390"/>
                    </a:lnTo>
                    <a:lnTo>
                      <a:pt x="0" y="390"/>
                    </a:lnTo>
                    <a:lnTo>
                      <a:pt x="8" y="384"/>
                    </a:lnTo>
                    <a:lnTo>
                      <a:pt x="14" y="378"/>
                    </a:lnTo>
                    <a:lnTo>
                      <a:pt x="18" y="370"/>
                    </a:lnTo>
                    <a:lnTo>
                      <a:pt x="20" y="358"/>
                    </a:lnTo>
                    <a:lnTo>
                      <a:pt x="20" y="30"/>
                    </a:lnTo>
                    <a:lnTo>
                      <a:pt x="20" y="30"/>
                    </a:lnTo>
                    <a:lnTo>
                      <a:pt x="18" y="20"/>
                    </a:lnTo>
                    <a:lnTo>
                      <a:pt x="14" y="10"/>
                    </a:lnTo>
                    <a:lnTo>
                      <a:pt x="8" y="4"/>
                    </a:lnTo>
                    <a:lnTo>
                      <a:pt x="0" y="0"/>
                    </a:lnTo>
                    <a:lnTo>
                      <a:pt x="118" y="0"/>
                    </a:lnTo>
                    <a:lnTo>
                      <a:pt x="118" y="3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0"/>
              <p:cNvSpPr>
                <a:spLocks/>
              </p:cNvSpPr>
              <p:nvPr/>
            </p:nvSpPr>
            <p:spPr bwMode="auto">
              <a:xfrm>
                <a:off x="7143750" y="2871788"/>
                <a:ext cx="187325" cy="184150"/>
              </a:xfrm>
              <a:custGeom>
                <a:avLst/>
                <a:gdLst>
                  <a:gd name="T0" fmla="*/ 60 w 118"/>
                  <a:gd name="T1" fmla="*/ 116 h 116"/>
                  <a:gd name="T2" fmla="*/ 60 w 118"/>
                  <a:gd name="T3" fmla="*/ 116 h 116"/>
                  <a:gd name="T4" fmla="*/ 48 w 118"/>
                  <a:gd name="T5" fmla="*/ 116 h 116"/>
                  <a:gd name="T6" fmla="*/ 36 w 118"/>
                  <a:gd name="T7" fmla="*/ 112 h 116"/>
                  <a:gd name="T8" fmla="*/ 26 w 118"/>
                  <a:gd name="T9" fmla="*/ 106 h 116"/>
                  <a:gd name="T10" fmla="*/ 18 w 118"/>
                  <a:gd name="T11" fmla="*/ 100 h 116"/>
                  <a:gd name="T12" fmla="*/ 10 w 118"/>
                  <a:gd name="T13" fmla="*/ 90 h 116"/>
                  <a:gd name="T14" fmla="*/ 4 w 118"/>
                  <a:gd name="T15" fmla="*/ 80 h 116"/>
                  <a:gd name="T16" fmla="*/ 0 w 118"/>
                  <a:gd name="T17" fmla="*/ 70 h 116"/>
                  <a:gd name="T18" fmla="*/ 0 w 118"/>
                  <a:gd name="T19" fmla="*/ 58 h 116"/>
                  <a:gd name="T20" fmla="*/ 0 w 118"/>
                  <a:gd name="T21" fmla="*/ 58 h 116"/>
                  <a:gd name="T22" fmla="*/ 0 w 118"/>
                  <a:gd name="T23" fmla="*/ 48 h 116"/>
                  <a:gd name="T24" fmla="*/ 4 w 118"/>
                  <a:gd name="T25" fmla="*/ 36 h 116"/>
                  <a:gd name="T26" fmla="*/ 10 w 118"/>
                  <a:gd name="T27" fmla="*/ 26 h 116"/>
                  <a:gd name="T28" fmla="*/ 18 w 118"/>
                  <a:gd name="T29" fmla="*/ 18 h 116"/>
                  <a:gd name="T30" fmla="*/ 26 w 118"/>
                  <a:gd name="T31" fmla="*/ 10 h 116"/>
                  <a:gd name="T32" fmla="*/ 36 w 118"/>
                  <a:gd name="T33" fmla="*/ 6 h 116"/>
                  <a:gd name="T34" fmla="*/ 48 w 118"/>
                  <a:gd name="T35" fmla="*/ 2 h 116"/>
                  <a:gd name="T36" fmla="*/ 60 w 118"/>
                  <a:gd name="T37" fmla="*/ 0 h 116"/>
                  <a:gd name="T38" fmla="*/ 60 w 118"/>
                  <a:gd name="T39" fmla="*/ 0 h 116"/>
                  <a:gd name="T40" fmla="*/ 72 w 118"/>
                  <a:gd name="T41" fmla="*/ 2 h 116"/>
                  <a:gd name="T42" fmla="*/ 82 w 118"/>
                  <a:gd name="T43" fmla="*/ 6 h 116"/>
                  <a:gd name="T44" fmla="*/ 92 w 118"/>
                  <a:gd name="T45" fmla="*/ 10 h 116"/>
                  <a:gd name="T46" fmla="*/ 102 w 118"/>
                  <a:gd name="T47" fmla="*/ 18 h 116"/>
                  <a:gd name="T48" fmla="*/ 108 w 118"/>
                  <a:gd name="T49" fmla="*/ 26 h 116"/>
                  <a:gd name="T50" fmla="*/ 114 w 118"/>
                  <a:gd name="T51" fmla="*/ 36 h 116"/>
                  <a:gd name="T52" fmla="*/ 118 w 118"/>
                  <a:gd name="T53" fmla="*/ 48 h 116"/>
                  <a:gd name="T54" fmla="*/ 118 w 118"/>
                  <a:gd name="T55" fmla="*/ 58 h 116"/>
                  <a:gd name="T56" fmla="*/ 118 w 118"/>
                  <a:gd name="T57" fmla="*/ 58 h 116"/>
                  <a:gd name="T58" fmla="*/ 118 w 118"/>
                  <a:gd name="T59" fmla="*/ 70 h 116"/>
                  <a:gd name="T60" fmla="*/ 114 w 118"/>
                  <a:gd name="T61" fmla="*/ 80 h 116"/>
                  <a:gd name="T62" fmla="*/ 108 w 118"/>
                  <a:gd name="T63" fmla="*/ 90 h 116"/>
                  <a:gd name="T64" fmla="*/ 102 w 118"/>
                  <a:gd name="T65" fmla="*/ 100 h 116"/>
                  <a:gd name="T66" fmla="*/ 92 w 118"/>
                  <a:gd name="T67" fmla="*/ 106 h 116"/>
                  <a:gd name="T68" fmla="*/ 82 w 118"/>
                  <a:gd name="T69" fmla="*/ 112 h 116"/>
                  <a:gd name="T70" fmla="*/ 72 w 118"/>
                  <a:gd name="T71" fmla="*/ 116 h 116"/>
                  <a:gd name="T72" fmla="*/ 60 w 118"/>
                  <a:gd name="T73"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8" h="116">
                    <a:moveTo>
                      <a:pt x="60" y="116"/>
                    </a:moveTo>
                    <a:lnTo>
                      <a:pt x="60" y="116"/>
                    </a:lnTo>
                    <a:lnTo>
                      <a:pt x="48" y="116"/>
                    </a:lnTo>
                    <a:lnTo>
                      <a:pt x="36" y="112"/>
                    </a:lnTo>
                    <a:lnTo>
                      <a:pt x="26" y="106"/>
                    </a:lnTo>
                    <a:lnTo>
                      <a:pt x="18" y="100"/>
                    </a:lnTo>
                    <a:lnTo>
                      <a:pt x="10" y="90"/>
                    </a:lnTo>
                    <a:lnTo>
                      <a:pt x="4" y="80"/>
                    </a:lnTo>
                    <a:lnTo>
                      <a:pt x="0" y="70"/>
                    </a:lnTo>
                    <a:lnTo>
                      <a:pt x="0" y="58"/>
                    </a:lnTo>
                    <a:lnTo>
                      <a:pt x="0" y="58"/>
                    </a:lnTo>
                    <a:lnTo>
                      <a:pt x="0" y="48"/>
                    </a:lnTo>
                    <a:lnTo>
                      <a:pt x="4" y="36"/>
                    </a:lnTo>
                    <a:lnTo>
                      <a:pt x="10" y="26"/>
                    </a:lnTo>
                    <a:lnTo>
                      <a:pt x="18" y="18"/>
                    </a:lnTo>
                    <a:lnTo>
                      <a:pt x="26" y="10"/>
                    </a:lnTo>
                    <a:lnTo>
                      <a:pt x="36" y="6"/>
                    </a:lnTo>
                    <a:lnTo>
                      <a:pt x="48" y="2"/>
                    </a:lnTo>
                    <a:lnTo>
                      <a:pt x="60" y="0"/>
                    </a:lnTo>
                    <a:lnTo>
                      <a:pt x="60" y="0"/>
                    </a:lnTo>
                    <a:lnTo>
                      <a:pt x="72" y="2"/>
                    </a:lnTo>
                    <a:lnTo>
                      <a:pt x="82" y="6"/>
                    </a:lnTo>
                    <a:lnTo>
                      <a:pt x="92" y="10"/>
                    </a:lnTo>
                    <a:lnTo>
                      <a:pt x="102" y="18"/>
                    </a:lnTo>
                    <a:lnTo>
                      <a:pt x="108" y="26"/>
                    </a:lnTo>
                    <a:lnTo>
                      <a:pt x="114" y="36"/>
                    </a:lnTo>
                    <a:lnTo>
                      <a:pt x="118" y="48"/>
                    </a:lnTo>
                    <a:lnTo>
                      <a:pt x="118" y="58"/>
                    </a:lnTo>
                    <a:lnTo>
                      <a:pt x="118" y="58"/>
                    </a:lnTo>
                    <a:lnTo>
                      <a:pt x="118" y="70"/>
                    </a:lnTo>
                    <a:lnTo>
                      <a:pt x="114" y="80"/>
                    </a:lnTo>
                    <a:lnTo>
                      <a:pt x="108" y="90"/>
                    </a:lnTo>
                    <a:lnTo>
                      <a:pt x="102" y="100"/>
                    </a:lnTo>
                    <a:lnTo>
                      <a:pt x="92" y="106"/>
                    </a:lnTo>
                    <a:lnTo>
                      <a:pt x="82" y="112"/>
                    </a:lnTo>
                    <a:lnTo>
                      <a:pt x="72" y="116"/>
                    </a:lnTo>
                    <a:lnTo>
                      <a:pt x="60" y="1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1"/>
              <p:cNvSpPr>
                <a:spLocks/>
              </p:cNvSpPr>
              <p:nvPr/>
            </p:nvSpPr>
            <p:spPr bwMode="auto">
              <a:xfrm>
                <a:off x="7369175" y="3138488"/>
                <a:ext cx="736600" cy="619125"/>
              </a:xfrm>
              <a:custGeom>
                <a:avLst/>
                <a:gdLst>
                  <a:gd name="T0" fmla="*/ 0 w 464"/>
                  <a:gd name="T1" fmla="*/ 390 h 390"/>
                  <a:gd name="T2" fmla="*/ 0 w 464"/>
                  <a:gd name="T3" fmla="*/ 390 h 390"/>
                  <a:gd name="T4" fmla="*/ 22 w 464"/>
                  <a:gd name="T5" fmla="*/ 372 h 390"/>
                  <a:gd name="T6" fmla="*/ 42 w 464"/>
                  <a:gd name="T7" fmla="*/ 348 h 390"/>
                  <a:gd name="T8" fmla="*/ 176 w 464"/>
                  <a:gd name="T9" fmla="*/ 184 h 390"/>
                  <a:gd name="T10" fmla="*/ 58 w 464"/>
                  <a:gd name="T11" fmla="*/ 38 h 390"/>
                  <a:gd name="T12" fmla="*/ 58 w 464"/>
                  <a:gd name="T13" fmla="*/ 38 h 390"/>
                  <a:gd name="T14" fmla="*/ 38 w 464"/>
                  <a:gd name="T15" fmla="*/ 16 h 390"/>
                  <a:gd name="T16" fmla="*/ 26 w 464"/>
                  <a:gd name="T17" fmla="*/ 6 h 390"/>
                  <a:gd name="T18" fmla="*/ 18 w 464"/>
                  <a:gd name="T19" fmla="*/ 0 h 390"/>
                  <a:gd name="T20" fmla="*/ 178 w 464"/>
                  <a:gd name="T21" fmla="*/ 0 h 390"/>
                  <a:gd name="T22" fmla="*/ 178 w 464"/>
                  <a:gd name="T23" fmla="*/ 0 h 390"/>
                  <a:gd name="T24" fmla="*/ 168 w 464"/>
                  <a:gd name="T25" fmla="*/ 8 h 390"/>
                  <a:gd name="T26" fmla="*/ 164 w 464"/>
                  <a:gd name="T27" fmla="*/ 12 h 390"/>
                  <a:gd name="T28" fmla="*/ 164 w 464"/>
                  <a:gd name="T29" fmla="*/ 16 h 390"/>
                  <a:gd name="T30" fmla="*/ 164 w 464"/>
                  <a:gd name="T31" fmla="*/ 16 h 390"/>
                  <a:gd name="T32" fmla="*/ 164 w 464"/>
                  <a:gd name="T33" fmla="*/ 20 h 390"/>
                  <a:gd name="T34" fmla="*/ 166 w 464"/>
                  <a:gd name="T35" fmla="*/ 26 h 390"/>
                  <a:gd name="T36" fmla="*/ 174 w 464"/>
                  <a:gd name="T37" fmla="*/ 38 h 390"/>
                  <a:gd name="T38" fmla="*/ 230 w 464"/>
                  <a:gd name="T39" fmla="*/ 114 h 390"/>
                  <a:gd name="T40" fmla="*/ 232 w 464"/>
                  <a:gd name="T41" fmla="*/ 114 h 390"/>
                  <a:gd name="T42" fmla="*/ 290 w 464"/>
                  <a:gd name="T43" fmla="*/ 38 h 390"/>
                  <a:gd name="T44" fmla="*/ 290 w 464"/>
                  <a:gd name="T45" fmla="*/ 38 h 390"/>
                  <a:gd name="T46" fmla="*/ 298 w 464"/>
                  <a:gd name="T47" fmla="*/ 26 h 390"/>
                  <a:gd name="T48" fmla="*/ 298 w 464"/>
                  <a:gd name="T49" fmla="*/ 20 h 390"/>
                  <a:gd name="T50" fmla="*/ 300 w 464"/>
                  <a:gd name="T51" fmla="*/ 16 h 390"/>
                  <a:gd name="T52" fmla="*/ 300 w 464"/>
                  <a:gd name="T53" fmla="*/ 16 h 390"/>
                  <a:gd name="T54" fmla="*/ 298 w 464"/>
                  <a:gd name="T55" fmla="*/ 12 h 390"/>
                  <a:gd name="T56" fmla="*/ 296 w 464"/>
                  <a:gd name="T57" fmla="*/ 8 h 390"/>
                  <a:gd name="T58" fmla="*/ 286 w 464"/>
                  <a:gd name="T59" fmla="*/ 0 h 390"/>
                  <a:gd name="T60" fmla="*/ 446 w 464"/>
                  <a:gd name="T61" fmla="*/ 0 h 390"/>
                  <a:gd name="T62" fmla="*/ 446 w 464"/>
                  <a:gd name="T63" fmla="*/ 0 h 390"/>
                  <a:gd name="T64" fmla="*/ 436 w 464"/>
                  <a:gd name="T65" fmla="*/ 6 h 390"/>
                  <a:gd name="T66" fmla="*/ 426 w 464"/>
                  <a:gd name="T67" fmla="*/ 16 h 390"/>
                  <a:gd name="T68" fmla="*/ 404 w 464"/>
                  <a:gd name="T69" fmla="*/ 38 h 390"/>
                  <a:gd name="T70" fmla="*/ 288 w 464"/>
                  <a:gd name="T71" fmla="*/ 184 h 390"/>
                  <a:gd name="T72" fmla="*/ 420 w 464"/>
                  <a:gd name="T73" fmla="*/ 348 h 390"/>
                  <a:gd name="T74" fmla="*/ 420 w 464"/>
                  <a:gd name="T75" fmla="*/ 348 h 390"/>
                  <a:gd name="T76" fmla="*/ 442 w 464"/>
                  <a:gd name="T77" fmla="*/ 372 h 390"/>
                  <a:gd name="T78" fmla="*/ 464 w 464"/>
                  <a:gd name="T79" fmla="*/ 390 h 390"/>
                  <a:gd name="T80" fmla="*/ 306 w 464"/>
                  <a:gd name="T81" fmla="*/ 390 h 390"/>
                  <a:gd name="T82" fmla="*/ 306 w 464"/>
                  <a:gd name="T83" fmla="*/ 390 h 390"/>
                  <a:gd name="T84" fmla="*/ 316 w 464"/>
                  <a:gd name="T85" fmla="*/ 380 h 390"/>
                  <a:gd name="T86" fmla="*/ 318 w 464"/>
                  <a:gd name="T87" fmla="*/ 376 h 390"/>
                  <a:gd name="T88" fmla="*/ 320 w 464"/>
                  <a:gd name="T89" fmla="*/ 374 h 390"/>
                  <a:gd name="T90" fmla="*/ 320 w 464"/>
                  <a:gd name="T91" fmla="*/ 374 h 390"/>
                  <a:gd name="T92" fmla="*/ 318 w 464"/>
                  <a:gd name="T93" fmla="*/ 368 h 390"/>
                  <a:gd name="T94" fmla="*/ 314 w 464"/>
                  <a:gd name="T95" fmla="*/ 360 h 390"/>
                  <a:gd name="T96" fmla="*/ 302 w 464"/>
                  <a:gd name="T97" fmla="*/ 344 h 390"/>
                  <a:gd name="T98" fmla="*/ 230 w 464"/>
                  <a:gd name="T99" fmla="*/ 252 h 390"/>
                  <a:gd name="T100" fmla="*/ 160 w 464"/>
                  <a:gd name="T101" fmla="*/ 344 h 390"/>
                  <a:gd name="T102" fmla="*/ 160 w 464"/>
                  <a:gd name="T103" fmla="*/ 344 h 390"/>
                  <a:gd name="T104" fmla="*/ 148 w 464"/>
                  <a:gd name="T105" fmla="*/ 360 h 390"/>
                  <a:gd name="T106" fmla="*/ 144 w 464"/>
                  <a:gd name="T107" fmla="*/ 368 h 390"/>
                  <a:gd name="T108" fmla="*/ 142 w 464"/>
                  <a:gd name="T109" fmla="*/ 374 h 390"/>
                  <a:gd name="T110" fmla="*/ 142 w 464"/>
                  <a:gd name="T111" fmla="*/ 374 h 390"/>
                  <a:gd name="T112" fmla="*/ 144 w 464"/>
                  <a:gd name="T113" fmla="*/ 376 h 390"/>
                  <a:gd name="T114" fmla="*/ 146 w 464"/>
                  <a:gd name="T115" fmla="*/ 380 h 390"/>
                  <a:gd name="T116" fmla="*/ 156 w 464"/>
                  <a:gd name="T117" fmla="*/ 390 h 390"/>
                  <a:gd name="T118" fmla="*/ 0 w 464"/>
                  <a:gd name="T119" fmla="*/ 39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4" h="390">
                    <a:moveTo>
                      <a:pt x="0" y="390"/>
                    </a:moveTo>
                    <a:lnTo>
                      <a:pt x="0" y="390"/>
                    </a:lnTo>
                    <a:lnTo>
                      <a:pt x="22" y="372"/>
                    </a:lnTo>
                    <a:lnTo>
                      <a:pt x="42" y="348"/>
                    </a:lnTo>
                    <a:lnTo>
                      <a:pt x="176" y="184"/>
                    </a:lnTo>
                    <a:lnTo>
                      <a:pt x="58" y="38"/>
                    </a:lnTo>
                    <a:lnTo>
                      <a:pt x="58" y="38"/>
                    </a:lnTo>
                    <a:lnTo>
                      <a:pt x="38" y="16"/>
                    </a:lnTo>
                    <a:lnTo>
                      <a:pt x="26" y="6"/>
                    </a:lnTo>
                    <a:lnTo>
                      <a:pt x="18" y="0"/>
                    </a:lnTo>
                    <a:lnTo>
                      <a:pt x="178" y="0"/>
                    </a:lnTo>
                    <a:lnTo>
                      <a:pt x="178" y="0"/>
                    </a:lnTo>
                    <a:lnTo>
                      <a:pt x="168" y="8"/>
                    </a:lnTo>
                    <a:lnTo>
                      <a:pt x="164" y="12"/>
                    </a:lnTo>
                    <a:lnTo>
                      <a:pt x="164" y="16"/>
                    </a:lnTo>
                    <a:lnTo>
                      <a:pt x="164" y="16"/>
                    </a:lnTo>
                    <a:lnTo>
                      <a:pt x="164" y="20"/>
                    </a:lnTo>
                    <a:lnTo>
                      <a:pt x="166" y="26"/>
                    </a:lnTo>
                    <a:lnTo>
                      <a:pt x="174" y="38"/>
                    </a:lnTo>
                    <a:lnTo>
                      <a:pt x="230" y="114"/>
                    </a:lnTo>
                    <a:lnTo>
                      <a:pt x="232" y="114"/>
                    </a:lnTo>
                    <a:lnTo>
                      <a:pt x="290" y="38"/>
                    </a:lnTo>
                    <a:lnTo>
                      <a:pt x="290" y="38"/>
                    </a:lnTo>
                    <a:lnTo>
                      <a:pt x="298" y="26"/>
                    </a:lnTo>
                    <a:lnTo>
                      <a:pt x="298" y="20"/>
                    </a:lnTo>
                    <a:lnTo>
                      <a:pt x="300" y="16"/>
                    </a:lnTo>
                    <a:lnTo>
                      <a:pt x="300" y="16"/>
                    </a:lnTo>
                    <a:lnTo>
                      <a:pt x="298" y="12"/>
                    </a:lnTo>
                    <a:lnTo>
                      <a:pt x="296" y="8"/>
                    </a:lnTo>
                    <a:lnTo>
                      <a:pt x="286" y="0"/>
                    </a:lnTo>
                    <a:lnTo>
                      <a:pt x="446" y="0"/>
                    </a:lnTo>
                    <a:lnTo>
                      <a:pt x="446" y="0"/>
                    </a:lnTo>
                    <a:lnTo>
                      <a:pt x="436" y="6"/>
                    </a:lnTo>
                    <a:lnTo>
                      <a:pt x="426" y="16"/>
                    </a:lnTo>
                    <a:lnTo>
                      <a:pt x="404" y="38"/>
                    </a:lnTo>
                    <a:lnTo>
                      <a:pt x="288" y="184"/>
                    </a:lnTo>
                    <a:lnTo>
                      <a:pt x="420" y="348"/>
                    </a:lnTo>
                    <a:lnTo>
                      <a:pt x="420" y="348"/>
                    </a:lnTo>
                    <a:lnTo>
                      <a:pt x="442" y="372"/>
                    </a:lnTo>
                    <a:lnTo>
                      <a:pt x="464" y="390"/>
                    </a:lnTo>
                    <a:lnTo>
                      <a:pt x="306" y="390"/>
                    </a:lnTo>
                    <a:lnTo>
                      <a:pt x="306" y="390"/>
                    </a:lnTo>
                    <a:lnTo>
                      <a:pt x="316" y="380"/>
                    </a:lnTo>
                    <a:lnTo>
                      <a:pt x="318" y="376"/>
                    </a:lnTo>
                    <a:lnTo>
                      <a:pt x="320" y="374"/>
                    </a:lnTo>
                    <a:lnTo>
                      <a:pt x="320" y="374"/>
                    </a:lnTo>
                    <a:lnTo>
                      <a:pt x="318" y="368"/>
                    </a:lnTo>
                    <a:lnTo>
                      <a:pt x="314" y="360"/>
                    </a:lnTo>
                    <a:lnTo>
                      <a:pt x="302" y="344"/>
                    </a:lnTo>
                    <a:lnTo>
                      <a:pt x="230" y="252"/>
                    </a:lnTo>
                    <a:lnTo>
                      <a:pt x="160" y="344"/>
                    </a:lnTo>
                    <a:lnTo>
                      <a:pt x="160" y="344"/>
                    </a:lnTo>
                    <a:lnTo>
                      <a:pt x="148" y="360"/>
                    </a:lnTo>
                    <a:lnTo>
                      <a:pt x="144" y="368"/>
                    </a:lnTo>
                    <a:lnTo>
                      <a:pt x="142" y="374"/>
                    </a:lnTo>
                    <a:lnTo>
                      <a:pt x="142" y="374"/>
                    </a:lnTo>
                    <a:lnTo>
                      <a:pt x="144" y="376"/>
                    </a:lnTo>
                    <a:lnTo>
                      <a:pt x="146" y="380"/>
                    </a:lnTo>
                    <a:lnTo>
                      <a:pt x="156" y="390"/>
                    </a:lnTo>
                    <a:lnTo>
                      <a:pt x="0" y="390"/>
                    </a:lnTo>
                    <a:close/>
                  </a:path>
                </a:pathLst>
              </a:custGeom>
              <a:solidFill>
                <a:srgbClr val="4436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3756271" y="2622413"/>
              <a:ext cx="1527175" cy="1597025"/>
              <a:chOff x="3432175" y="2506663"/>
              <a:chExt cx="1527175" cy="1597025"/>
            </a:xfrm>
          </p:grpSpPr>
          <p:sp>
            <p:nvSpPr>
              <p:cNvPr id="41" name="Freeform 12"/>
              <p:cNvSpPr>
                <a:spLocks/>
              </p:cNvSpPr>
              <p:nvPr/>
            </p:nvSpPr>
            <p:spPr bwMode="auto">
              <a:xfrm>
                <a:off x="3432175" y="2506663"/>
                <a:ext cx="1317625" cy="800100"/>
              </a:xfrm>
              <a:custGeom>
                <a:avLst/>
                <a:gdLst>
                  <a:gd name="T0" fmla="*/ 250 w 830"/>
                  <a:gd name="T1" fmla="*/ 504 h 504"/>
                  <a:gd name="T2" fmla="*/ 254 w 830"/>
                  <a:gd name="T3" fmla="*/ 458 h 504"/>
                  <a:gd name="T4" fmla="*/ 268 w 830"/>
                  <a:gd name="T5" fmla="*/ 416 h 504"/>
                  <a:gd name="T6" fmla="*/ 288 w 830"/>
                  <a:gd name="T7" fmla="*/ 376 h 504"/>
                  <a:gd name="T8" fmla="*/ 316 w 830"/>
                  <a:gd name="T9" fmla="*/ 342 h 504"/>
                  <a:gd name="T10" fmla="*/ 350 w 830"/>
                  <a:gd name="T11" fmla="*/ 314 h 504"/>
                  <a:gd name="T12" fmla="*/ 388 w 830"/>
                  <a:gd name="T13" fmla="*/ 294 h 504"/>
                  <a:gd name="T14" fmla="*/ 432 w 830"/>
                  <a:gd name="T15" fmla="*/ 280 h 504"/>
                  <a:gd name="T16" fmla="*/ 478 w 830"/>
                  <a:gd name="T17" fmla="*/ 276 h 504"/>
                  <a:gd name="T18" fmla="*/ 502 w 830"/>
                  <a:gd name="T19" fmla="*/ 276 h 504"/>
                  <a:gd name="T20" fmla="*/ 546 w 830"/>
                  <a:gd name="T21" fmla="*/ 286 h 504"/>
                  <a:gd name="T22" fmla="*/ 586 w 830"/>
                  <a:gd name="T23" fmla="*/ 304 h 504"/>
                  <a:gd name="T24" fmla="*/ 624 w 830"/>
                  <a:gd name="T25" fmla="*/ 328 h 504"/>
                  <a:gd name="T26" fmla="*/ 830 w 830"/>
                  <a:gd name="T27" fmla="*/ 148 h 504"/>
                  <a:gd name="T28" fmla="*/ 794 w 830"/>
                  <a:gd name="T29" fmla="*/ 116 h 504"/>
                  <a:gd name="T30" fmla="*/ 714 w 830"/>
                  <a:gd name="T31" fmla="*/ 62 h 504"/>
                  <a:gd name="T32" fmla="*/ 648 w 830"/>
                  <a:gd name="T33" fmla="*/ 32 h 504"/>
                  <a:gd name="T34" fmla="*/ 600 w 830"/>
                  <a:gd name="T35" fmla="*/ 16 h 504"/>
                  <a:gd name="T36" fmla="*/ 552 w 830"/>
                  <a:gd name="T37" fmla="*/ 6 h 504"/>
                  <a:gd name="T38" fmla="*/ 500 w 830"/>
                  <a:gd name="T39" fmla="*/ 2 h 504"/>
                  <a:gd name="T40" fmla="*/ 474 w 830"/>
                  <a:gd name="T41" fmla="*/ 0 h 504"/>
                  <a:gd name="T42" fmla="*/ 394 w 830"/>
                  <a:gd name="T43" fmla="*/ 8 h 504"/>
                  <a:gd name="T44" fmla="*/ 318 w 830"/>
                  <a:gd name="T45" fmla="*/ 26 h 504"/>
                  <a:gd name="T46" fmla="*/ 246 w 830"/>
                  <a:gd name="T47" fmla="*/ 56 h 504"/>
                  <a:gd name="T48" fmla="*/ 182 w 830"/>
                  <a:gd name="T49" fmla="*/ 96 h 504"/>
                  <a:gd name="T50" fmla="*/ 122 w 830"/>
                  <a:gd name="T51" fmla="*/ 144 h 504"/>
                  <a:gd name="T52" fmla="*/ 72 w 830"/>
                  <a:gd name="T53" fmla="*/ 202 h 504"/>
                  <a:gd name="T54" fmla="*/ 32 w 830"/>
                  <a:gd name="T55" fmla="*/ 266 h 504"/>
                  <a:gd name="T56" fmla="*/ 0 w 830"/>
                  <a:gd name="T57" fmla="*/ 336 h 504"/>
                  <a:gd name="T58" fmla="*/ 20 w 830"/>
                  <a:gd name="T59" fmla="*/ 360 h 504"/>
                  <a:gd name="T60" fmla="*/ 60 w 830"/>
                  <a:gd name="T61" fmla="*/ 400 h 504"/>
                  <a:gd name="T62" fmla="*/ 102 w 830"/>
                  <a:gd name="T63" fmla="*/ 432 h 504"/>
                  <a:gd name="T64" fmla="*/ 162 w 830"/>
                  <a:gd name="T65" fmla="*/ 468 h 504"/>
                  <a:gd name="T66" fmla="*/ 224 w 830"/>
                  <a:gd name="T67" fmla="*/ 496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0" h="504">
                    <a:moveTo>
                      <a:pt x="250" y="504"/>
                    </a:moveTo>
                    <a:lnTo>
                      <a:pt x="250" y="504"/>
                    </a:lnTo>
                    <a:lnTo>
                      <a:pt x="250" y="480"/>
                    </a:lnTo>
                    <a:lnTo>
                      <a:pt x="254" y="458"/>
                    </a:lnTo>
                    <a:lnTo>
                      <a:pt x="260" y="436"/>
                    </a:lnTo>
                    <a:lnTo>
                      <a:pt x="268" y="416"/>
                    </a:lnTo>
                    <a:lnTo>
                      <a:pt x="278" y="396"/>
                    </a:lnTo>
                    <a:lnTo>
                      <a:pt x="288" y="376"/>
                    </a:lnTo>
                    <a:lnTo>
                      <a:pt x="302" y="358"/>
                    </a:lnTo>
                    <a:lnTo>
                      <a:pt x="316" y="342"/>
                    </a:lnTo>
                    <a:lnTo>
                      <a:pt x="332" y="328"/>
                    </a:lnTo>
                    <a:lnTo>
                      <a:pt x="350" y="314"/>
                    </a:lnTo>
                    <a:lnTo>
                      <a:pt x="370" y="304"/>
                    </a:lnTo>
                    <a:lnTo>
                      <a:pt x="388" y="294"/>
                    </a:lnTo>
                    <a:lnTo>
                      <a:pt x="410" y="286"/>
                    </a:lnTo>
                    <a:lnTo>
                      <a:pt x="432" y="280"/>
                    </a:lnTo>
                    <a:lnTo>
                      <a:pt x="454" y="276"/>
                    </a:lnTo>
                    <a:lnTo>
                      <a:pt x="478" y="276"/>
                    </a:lnTo>
                    <a:lnTo>
                      <a:pt x="478" y="276"/>
                    </a:lnTo>
                    <a:lnTo>
                      <a:pt x="502" y="276"/>
                    </a:lnTo>
                    <a:lnTo>
                      <a:pt x="524" y="280"/>
                    </a:lnTo>
                    <a:lnTo>
                      <a:pt x="546" y="286"/>
                    </a:lnTo>
                    <a:lnTo>
                      <a:pt x="566" y="294"/>
                    </a:lnTo>
                    <a:lnTo>
                      <a:pt x="586" y="304"/>
                    </a:lnTo>
                    <a:lnTo>
                      <a:pt x="606" y="314"/>
                    </a:lnTo>
                    <a:lnTo>
                      <a:pt x="624" y="328"/>
                    </a:lnTo>
                    <a:lnTo>
                      <a:pt x="640" y="342"/>
                    </a:lnTo>
                    <a:lnTo>
                      <a:pt x="830" y="148"/>
                    </a:lnTo>
                    <a:lnTo>
                      <a:pt x="830" y="148"/>
                    </a:lnTo>
                    <a:lnTo>
                      <a:pt x="794" y="116"/>
                    </a:lnTo>
                    <a:lnTo>
                      <a:pt x="756" y="86"/>
                    </a:lnTo>
                    <a:lnTo>
                      <a:pt x="714" y="62"/>
                    </a:lnTo>
                    <a:lnTo>
                      <a:pt x="670" y="40"/>
                    </a:lnTo>
                    <a:lnTo>
                      <a:pt x="648" y="32"/>
                    </a:lnTo>
                    <a:lnTo>
                      <a:pt x="624" y="24"/>
                    </a:lnTo>
                    <a:lnTo>
                      <a:pt x="600" y="16"/>
                    </a:lnTo>
                    <a:lnTo>
                      <a:pt x="576" y="12"/>
                    </a:lnTo>
                    <a:lnTo>
                      <a:pt x="552" y="6"/>
                    </a:lnTo>
                    <a:lnTo>
                      <a:pt x="526" y="4"/>
                    </a:lnTo>
                    <a:lnTo>
                      <a:pt x="500" y="2"/>
                    </a:lnTo>
                    <a:lnTo>
                      <a:pt x="474" y="0"/>
                    </a:lnTo>
                    <a:lnTo>
                      <a:pt x="474" y="0"/>
                    </a:lnTo>
                    <a:lnTo>
                      <a:pt x="434" y="2"/>
                    </a:lnTo>
                    <a:lnTo>
                      <a:pt x="394" y="8"/>
                    </a:lnTo>
                    <a:lnTo>
                      <a:pt x="356" y="16"/>
                    </a:lnTo>
                    <a:lnTo>
                      <a:pt x="318" y="26"/>
                    </a:lnTo>
                    <a:lnTo>
                      <a:pt x="282" y="40"/>
                    </a:lnTo>
                    <a:lnTo>
                      <a:pt x="246" y="56"/>
                    </a:lnTo>
                    <a:lnTo>
                      <a:pt x="214" y="74"/>
                    </a:lnTo>
                    <a:lnTo>
                      <a:pt x="182" y="96"/>
                    </a:lnTo>
                    <a:lnTo>
                      <a:pt x="152" y="118"/>
                    </a:lnTo>
                    <a:lnTo>
                      <a:pt x="122" y="144"/>
                    </a:lnTo>
                    <a:lnTo>
                      <a:pt x="96" y="172"/>
                    </a:lnTo>
                    <a:lnTo>
                      <a:pt x="72" y="202"/>
                    </a:lnTo>
                    <a:lnTo>
                      <a:pt x="50" y="234"/>
                    </a:lnTo>
                    <a:lnTo>
                      <a:pt x="32" y="266"/>
                    </a:lnTo>
                    <a:lnTo>
                      <a:pt x="14" y="300"/>
                    </a:lnTo>
                    <a:lnTo>
                      <a:pt x="0" y="336"/>
                    </a:lnTo>
                    <a:lnTo>
                      <a:pt x="0" y="336"/>
                    </a:lnTo>
                    <a:lnTo>
                      <a:pt x="20" y="360"/>
                    </a:lnTo>
                    <a:lnTo>
                      <a:pt x="40" y="382"/>
                    </a:lnTo>
                    <a:lnTo>
                      <a:pt x="60" y="400"/>
                    </a:lnTo>
                    <a:lnTo>
                      <a:pt x="82" y="418"/>
                    </a:lnTo>
                    <a:lnTo>
                      <a:pt x="102" y="432"/>
                    </a:lnTo>
                    <a:lnTo>
                      <a:pt x="124" y="446"/>
                    </a:lnTo>
                    <a:lnTo>
                      <a:pt x="162" y="468"/>
                    </a:lnTo>
                    <a:lnTo>
                      <a:pt x="196" y="484"/>
                    </a:lnTo>
                    <a:lnTo>
                      <a:pt x="224" y="496"/>
                    </a:lnTo>
                    <a:lnTo>
                      <a:pt x="250" y="504"/>
                    </a:lnTo>
                    <a:close/>
                  </a:path>
                </a:pathLst>
              </a:custGeom>
              <a:solidFill>
                <a:srgbClr val="4436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3"/>
              <p:cNvSpPr>
                <a:spLocks/>
              </p:cNvSpPr>
              <p:nvPr/>
            </p:nvSpPr>
            <p:spPr bwMode="auto">
              <a:xfrm>
                <a:off x="3432175" y="2506663"/>
                <a:ext cx="1317625" cy="800100"/>
              </a:xfrm>
              <a:custGeom>
                <a:avLst/>
                <a:gdLst>
                  <a:gd name="T0" fmla="*/ 250 w 830"/>
                  <a:gd name="T1" fmla="*/ 504 h 504"/>
                  <a:gd name="T2" fmla="*/ 254 w 830"/>
                  <a:gd name="T3" fmla="*/ 458 h 504"/>
                  <a:gd name="T4" fmla="*/ 268 w 830"/>
                  <a:gd name="T5" fmla="*/ 416 h 504"/>
                  <a:gd name="T6" fmla="*/ 288 w 830"/>
                  <a:gd name="T7" fmla="*/ 376 h 504"/>
                  <a:gd name="T8" fmla="*/ 316 w 830"/>
                  <a:gd name="T9" fmla="*/ 342 h 504"/>
                  <a:gd name="T10" fmla="*/ 350 w 830"/>
                  <a:gd name="T11" fmla="*/ 314 h 504"/>
                  <a:gd name="T12" fmla="*/ 388 w 830"/>
                  <a:gd name="T13" fmla="*/ 294 h 504"/>
                  <a:gd name="T14" fmla="*/ 432 w 830"/>
                  <a:gd name="T15" fmla="*/ 280 h 504"/>
                  <a:gd name="T16" fmla="*/ 478 w 830"/>
                  <a:gd name="T17" fmla="*/ 276 h 504"/>
                  <a:gd name="T18" fmla="*/ 502 w 830"/>
                  <a:gd name="T19" fmla="*/ 276 h 504"/>
                  <a:gd name="T20" fmla="*/ 546 w 830"/>
                  <a:gd name="T21" fmla="*/ 286 h 504"/>
                  <a:gd name="T22" fmla="*/ 586 w 830"/>
                  <a:gd name="T23" fmla="*/ 304 h 504"/>
                  <a:gd name="T24" fmla="*/ 624 w 830"/>
                  <a:gd name="T25" fmla="*/ 328 h 504"/>
                  <a:gd name="T26" fmla="*/ 830 w 830"/>
                  <a:gd name="T27" fmla="*/ 148 h 504"/>
                  <a:gd name="T28" fmla="*/ 794 w 830"/>
                  <a:gd name="T29" fmla="*/ 116 h 504"/>
                  <a:gd name="T30" fmla="*/ 714 w 830"/>
                  <a:gd name="T31" fmla="*/ 62 h 504"/>
                  <a:gd name="T32" fmla="*/ 648 w 830"/>
                  <a:gd name="T33" fmla="*/ 32 h 504"/>
                  <a:gd name="T34" fmla="*/ 600 w 830"/>
                  <a:gd name="T35" fmla="*/ 16 h 504"/>
                  <a:gd name="T36" fmla="*/ 552 w 830"/>
                  <a:gd name="T37" fmla="*/ 6 h 504"/>
                  <a:gd name="T38" fmla="*/ 500 w 830"/>
                  <a:gd name="T39" fmla="*/ 2 h 504"/>
                  <a:gd name="T40" fmla="*/ 474 w 830"/>
                  <a:gd name="T41" fmla="*/ 0 h 504"/>
                  <a:gd name="T42" fmla="*/ 394 w 830"/>
                  <a:gd name="T43" fmla="*/ 8 h 504"/>
                  <a:gd name="T44" fmla="*/ 318 w 830"/>
                  <a:gd name="T45" fmla="*/ 26 h 504"/>
                  <a:gd name="T46" fmla="*/ 246 w 830"/>
                  <a:gd name="T47" fmla="*/ 56 h 504"/>
                  <a:gd name="T48" fmla="*/ 182 w 830"/>
                  <a:gd name="T49" fmla="*/ 96 h 504"/>
                  <a:gd name="T50" fmla="*/ 122 w 830"/>
                  <a:gd name="T51" fmla="*/ 144 h 504"/>
                  <a:gd name="T52" fmla="*/ 72 w 830"/>
                  <a:gd name="T53" fmla="*/ 202 h 504"/>
                  <a:gd name="T54" fmla="*/ 32 w 830"/>
                  <a:gd name="T55" fmla="*/ 266 h 504"/>
                  <a:gd name="T56" fmla="*/ 0 w 830"/>
                  <a:gd name="T57" fmla="*/ 336 h 504"/>
                  <a:gd name="T58" fmla="*/ 20 w 830"/>
                  <a:gd name="T59" fmla="*/ 360 h 504"/>
                  <a:gd name="T60" fmla="*/ 60 w 830"/>
                  <a:gd name="T61" fmla="*/ 400 h 504"/>
                  <a:gd name="T62" fmla="*/ 102 w 830"/>
                  <a:gd name="T63" fmla="*/ 432 h 504"/>
                  <a:gd name="T64" fmla="*/ 162 w 830"/>
                  <a:gd name="T65" fmla="*/ 468 h 504"/>
                  <a:gd name="T66" fmla="*/ 224 w 830"/>
                  <a:gd name="T67" fmla="*/ 496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0" h="504">
                    <a:moveTo>
                      <a:pt x="250" y="504"/>
                    </a:moveTo>
                    <a:lnTo>
                      <a:pt x="250" y="504"/>
                    </a:lnTo>
                    <a:lnTo>
                      <a:pt x="250" y="480"/>
                    </a:lnTo>
                    <a:lnTo>
                      <a:pt x="254" y="458"/>
                    </a:lnTo>
                    <a:lnTo>
                      <a:pt x="260" y="436"/>
                    </a:lnTo>
                    <a:lnTo>
                      <a:pt x="268" y="416"/>
                    </a:lnTo>
                    <a:lnTo>
                      <a:pt x="278" y="396"/>
                    </a:lnTo>
                    <a:lnTo>
                      <a:pt x="288" y="376"/>
                    </a:lnTo>
                    <a:lnTo>
                      <a:pt x="302" y="358"/>
                    </a:lnTo>
                    <a:lnTo>
                      <a:pt x="316" y="342"/>
                    </a:lnTo>
                    <a:lnTo>
                      <a:pt x="332" y="328"/>
                    </a:lnTo>
                    <a:lnTo>
                      <a:pt x="350" y="314"/>
                    </a:lnTo>
                    <a:lnTo>
                      <a:pt x="370" y="304"/>
                    </a:lnTo>
                    <a:lnTo>
                      <a:pt x="388" y="294"/>
                    </a:lnTo>
                    <a:lnTo>
                      <a:pt x="410" y="286"/>
                    </a:lnTo>
                    <a:lnTo>
                      <a:pt x="432" y="280"/>
                    </a:lnTo>
                    <a:lnTo>
                      <a:pt x="454" y="276"/>
                    </a:lnTo>
                    <a:lnTo>
                      <a:pt x="478" y="276"/>
                    </a:lnTo>
                    <a:lnTo>
                      <a:pt x="478" y="276"/>
                    </a:lnTo>
                    <a:lnTo>
                      <a:pt x="502" y="276"/>
                    </a:lnTo>
                    <a:lnTo>
                      <a:pt x="524" y="280"/>
                    </a:lnTo>
                    <a:lnTo>
                      <a:pt x="546" y="286"/>
                    </a:lnTo>
                    <a:lnTo>
                      <a:pt x="566" y="294"/>
                    </a:lnTo>
                    <a:lnTo>
                      <a:pt x="586" y="304"/>
                    </a:lnTo>
                    <a:lnTo>
                      <a:pt x="606" y="314"/>
                    </a:lnTo>
                    <a:lnTo>
                      <a:pt x="624" y="328"/>
                    </a:lnTo>
                    <a:lnTo>
                      <a:pt x="640" y="342"/>
                    </a:lnTo>
                    <a:lnTo>
                      <a:pt x="830" y="148"/>
                    </a:lnTo>
                    <a:lnTo>
                      <a:pt x="830" y="148"/>
                    </a:lnTo>
                    <a:lnTo>
                      <a:pt x="794" y="116"/>
                    </a:lnTo>
                    <a:lnTo>
                      <a:pt x="756" y="86"/>
                    </a:lnTo>
                    <a:lnTo>
                      <a:pt x="714" y="62"/>
                    </a:lnTo>
                    <a:lnTo>
                      <a:pt x="670" y="40"/>
                    </a:lnTo>
                    <a:lnTo>
                      <a:pt x="648" y="32"/>
                    </a:lnTo>
                    <a:lnTo>
                      <a:pt x="624" y="24"/>
                    </a:lnTo>
                    <a:lnTo>
                      <a:pt x="600" y="16"/>
                    </a:lnTo>
                    <a:lnTo>
                      <a:pt x="576" y="12"/>
                    </a:lnTo>
                    <a:lnTo>
                      <a:pt x="552" y="6"/>
                    </a:lnTo>
                    <a:lnTo>
                      <a:pt x="526" y="4"/>
                    </a:lnTo>
                    <a:lnTo>
                      <a:pt x="500" y="2"/>
                    </a:lnTo>
                    <a:lnTo>
                      <a:pt x="474" y="0"/>
                    </a:lnTo>
                    <a:lnTo>
                      <a:pt x="474" y="0"/>
                    </a:lnTo>
                    <a:lnTo>
                      <a:pt x="434" y="2"/>
                    </a:lnTo>
                    <a:lnTo>
                      <a:pt x="394" y="8"/>
                    </a:lnTo>
                    <a:lnTo>
                      <a:pt x="356" y="16"/>
                    </a:lnTo>
                    <a:lnTo>
                      <a:pt x="318" y="26"/>
                    </a:lnTo>
                    <a:lnTo>
                      <a:pt x="282" y="40"/>
                    </a:lnTo>
                    <a:lnTo>
                      <a:pt x="246" y="56"/>
                    </a:lnTo>
                    <a:lnTo>
                      <a:pt x="214" y="74"/>
                    </a:lnTo>
                    <a:lnTo>
                      <a:pt x="182" y="96"/>
                    </a:lnTo>
                    <a:lnTo>
                      <a:pt x="152" y="118"/>
                    </a:lnTo>
                    <a:lnTo>
                      <a:pt x="122" y="144"/>
                    </a:lnTo>
                    <a:lnTo>
                      <a:pt x="96" y="172"/>
                    </a:lnTo>
                    <a:lnTo>
                      <a:pt x="72" y="202"/>
                    </a:lnTo>
                    <a:lnTo>
                      <a:pt x="50" y="234"/>
                    </a:lnTo>
                    <a:lnTo>
                      <a:pt x="32" y="266"/>
                    </a:lnTo>
                    <a:lnTo>
                      <a:pt x="14" y="300"/>
                    </a:lnTo>
                    <a:lnTo>
                      <a:pt x="0" y="336"/>
                    </a:lnTo>
                    <a:lnTo>
                      <a:pt x="0" y="336"/>
                    </a:lnTo>
                    <a:lnTo>
                      <a:pt x="20" y="360"/>
                    </a:lnTo>
                    <a:lnTo>
                      <a:pt x="40" y="382"/>
                    </a:lnTo>
                    <a:lnTo>
                      <a:pt x="60" y="400"/>
                    </a:lnTo>
                    <a:lnTo>
                      <a:pt x="82" y="418"/>
                    </a:lnTo>
                    <a:lnTo>
                      <a:pt x="102" y="432"/>
                    </a:lnTo>
                    <a:lnTo>
                      <a:pt x="124" y="446"/>
                    </a:lnTo>
                    <a:lnTo>
                      <a:pt x="162" y="468"/>
                    </a:lnTo>
                    <a:lnTo>
                      <a:pt x="196" y="484"/>
                    </a:lnTo>
                    <a:lnTo>
                      <a:pt x="224" y="496"/>
                    </a:lnTo>
                    <a:lnTo>
                      <a:pt x="250" y="50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4"/>
              <p:cNvSpPr>
                <a:spLocks/>
              </p:cNvSpPr>
              <p:nvPr/>
            </p:nvSpPr>
            <p:spPr bwMode="auto">
              <a:xfrm>
                <a:off x="3432175" y="3306763"/>
                <a:ext cx="1323975" cy="796925"/>
              </a:xfrm>
              <a:custGeom>
                <a:avLst/>
                <a:gdLst>
                  <a:gd name="T0" fmla="*/ 640 w 834"/>
                  <a:gd name="T1" fmla="*/ 160 h 502"/>
                  <a:gd name="T2" fmla="*/ 606 w 834"/>
                  <a:gd name="T3" fmla="*/ 188 h 502"/>
                  <a:gd name="T4" fmla="*/ 568 w 834"/>
                  <a:gd name="T5" fmla="*/ 210 h 502"/>
                  <a:gd name="T6" fmla="*/ 524 w 834"/>
                  <a:gd name="T7" fmla="*/ 224 h 502"/>
                  <a:gd name="T8" fmla="*/ 478 w 834"/>
                  <a:gd name="T9" fmla="*/ 228 h 502"/>
                  <a:gd name="T10" fmla="*/ 454 w 834"/>
                  <a:gd name="T11" fmla="*/ 228 h 502"/>
                  <a:gd name="T12" fmla="*/ 410 w 834"/>
                  <a:gd name="T13" fmla="*/ 218 h 502"/>
                  <a:gd name="T14" fmla="*/ 370 w 834"/>
                  <a:gd name="T15" fmla="*/ 200 h 502"/>
                  <a:gd name="T16" fmla="*/ 332 w 834"/>
                  <a:gd name="T17" fmla="*/ 176 h 502"/>
                  <a:gd name="T18" fmla="*/ 302 w 834"/>
                  <a:gd name="T19" fmla="*/ 146 h 502"/>
                  <a:gd name="T20" fmla="*/ 278 w 834"/>
                  <a:gd name="T21" fmla="*/ 108 h 502"/>
                  <a:gd name="T22" fmla="*/ 260 w 834"/>
                  <a:gd name="T23" fmla="*/ 68 h 502"/>
                  <a:gd name="T24" fmla="*/ 250 w 834"/>
                  <a:gd name="T25" fmla="*/ 24 h 502"/>
                  <a:gd name="T26" fmla="*/ 250 w 834"/>
                  <a:gd name="T27" fmla="*/ 0 h 502"/>
                  <a:gd name="T28" fmla="*/ 196 w 834"/>
                  <a:gd name="T29" fmla="*/ 20 h 502"/>
                  <a:gd name="T30" fmla="*/ 124 w 834"/>
                  <a:gd name="T31" fmla="*/ 58 h 502"/>
                  <a:gd name="T32" fmla="*/ 82 w 834"/>
                  <a:gd name="T33" fmla="*/ 86 h 502"/>
                  <a:gd name="T34" fmla="*/ 40 w 834"/>
                  <a:gd name="T35" fmla="*/ 124 h 502"/>
                  <a:gd name="T36" fmla="*/ 0 w 834"/>
                  <a:gd name="T37" fmla="*/ 168 h 502"/>
                  <a:gd name="T38" fmla="*/ 14 w 834"/>
                  <a:gd name="T39" fmla="*/ 204 h 502"/>
                  <a:gd name="T40" fmla="*/ 50 w 834"/>
                  <a:gd name="T41" fmla="*/ 270 h 502"/>
                  <a:gd name="T42" fmla="*/ 96 w 834"/>
                  <a:gd name="T43" fmla="*/ 332 h 502"/>
                  <a:gd name="T44" fmla="*/ 152 w 834"/>
                  <a:gd name="T45" fmla="*/ 386 h 502"/>
                  <a:gd name="T46" fmla="*/ 214 w 834"/>
                  <a:gd name="T47" fmla="*/ 430 h 502"/>
                  <a:gd name="T48" fmla="*/ 282 w 834"/>
                  <a:gd name="T49" fmla="*/ 464 h 502"/>
                  <a:gd name="T50" fmla="*/ 356 w 834"/>
                  <a:gd name="T51" fmla="*/ 488 h 502"/>
                  <a:gd name="T52" fmla="*/ 434 w 834"/>
                  <a:gd name="T53" fmla="*/ 502 h 502"/>
                  <a:gd name="T54" fmla="*/ 474 w 834"/>
                  <a:gd name="T55" fmla="*/ 502 h 502"/>
                  <a:gd name="T56" fmla="*/ 526 w 834"/>
                  <a:gd name="T57" fmla="*/ 500 h 502"/>
                  <a:gd name="T58" fmla="*/ 578 w 834"/>
                  <a:gd name="T59" fmla="*/ 492 h 502"/>
                  <a:gd name="T60" fmla="*/ 626 w 834"/>
                  <a:gd name="T61" fmla="*/ 480 h 502"/>
                  <a:gd name="T62" fmla="*/ 672 w 834"/>
                  <a:gd name="T63" fmla="*/ 462 h 502"/>
                  <a:gd name="T64" fmla="*/ 716 w 834"/>
                  <a:gd name="T65" fmla="*/ 442 h 502"/>
                  <a:gd name="T66" fmla="*/ 798 w 834"/>
                  <a:gd name="T67" fmla="*/ 386 h 502"/>
                  <a:gd name="T68" fmla="*/ 640 w 834"/>
                  <a:gd name="T69" fmla="*/ 160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4" h="502">
                    <a:moveTo>
                      <a:pt x="640" y="160"/>
                    </a:moveTo>
                    <a:lnTo>
                      <a:pt x="640" y="160"/>
                    </a:lnTo>
                    <a:lnTo>
                      <a:pt x="624" y="176"/>
                    </a:lnTo>
                    <a:lnTo>
                      <a:pt x="606" y="188"/>
                    </a:lnTo>
                    <a:lnTo>
                      <a:pt x="588" y="200"/>
                    </a:lnTo>
                    <a:lnTo>
                      <a:pt x="568" y="210"/>
                    </a:lnTo>
                    <a:lnTo>
                      <a:pt x="546" y="218"/>
                    </a:lnTo>
                    <a:lnTo>
                      <a:pt x="524" y="224"/>
                    </a:lnTo>
                    <a:lnTo>
                      <a:pt x="502" y="228"/>
                    </a:lnTo>
                    <a:lnTo>
                      <a:pt x="478" y="228"/>
                    </a:lnTo>
                    <a:lnTo>
                      <a:pt x="478" y="228"/>
                    </a:lnTo>
                    <a:lnTo>
                      <a:pt x="454" y="228"/>
                    </a:lnTo>
                    <a:lnTo>
                      <a:pt x="432" y="224"/>
                    </a:lnTo>
                    <a:lnTo>
                      <a:pt x="410" y="218"/>
                    </a:lnTo>
                    <a:lnTo>
                      <a:pt x="388" y="210"/>
                    </a:lnTo>
                    <a:lnTo>
                      <a:pt x="370" y="200"/>
                    </a:lnTo>
                    <a:lnTo>
                      <a:pt x="350" y="190"/>
                    </a:lnTo>
                    <a:lnTo>
                      <a:pt x="332" y="176"/>
                    </a:lnTo>
                    <a:lnTo>
                      <a:pt x="316" y="162"/>
                    </a:lnTo>
                    <a:lnTo>
                      <a:pt x="302" y="146"/>
                    </a:lnTo>
                    <a:lnTo>
                      <a:pt x="288" y="128"/>
                    </a:lnTo>
                    <a:lnTo>
                      <a:pt x="278" y="108"/>
                    </a:lnTo>
                    <a:lnTo>
                      <a:pt x="268" y="88"/>
                    </a:lnTo>
                    <a:lnTo>
                      <a:pt x="260" y="68"/>
                    </a:lnTo>
                    <a:lnTo>
                      <a:pt x="254" y="46"/>
                    </a:lnTo>
                    <a:lnTo>
                      <a:pt x="250" y="24"/>
                    </a:lnTo>
                    <a:lnTo>
                      <a:pt x="250" y="0"/>
                    </a:lnTo>
                    <a:lnTo>
                      <a:pt x="250" y="0"/>
                    </a:lnTo>
                    <a:lnTo>
                      <a:pt x="224" y="8"/>
                    </a:lnTo>
                    <a:lnTo>
                      <a:pt x="196" y="20"/>
                    </a:lnTo>
                    <a:lnTo>
                      <a:pt x="162" y="36"/>
                    </a:lnTo>
                    <a:lnTo>
                      <a:pt x="124" y="58"/>
                    </a:lnTo>
                    <a:lnTo>
                      <a:pt x="102" y="72"/>
                    </a:lnTo>
                    <a:lnTo>
                      <a:pt x="82" y="86"/>
                    </a:lnTo>
                    <a:lnTo>
                      <a:pt x="60" y="104"/>
                    </a:lnTo>
                    <a:lnTo>
                      <a:pt x="40" y="124"/>
                    </a:lnTo>
                    <a:lnTo>
                      <a:pt x="20" y="144"/>
                    </a:lnTo>
                    <a:lnTo>
                      <a:pt x="0" y="168"/>
                    </a:lnTo>
                    <a:lnTo>
                      <a:pt x="0" y="168"/>
                    </a:lnTo>
                    <a:lnTo>
                      <a:pt x="14" y="204"/>
                    </a:lnTo>
                    <a:lnTo>
                      <a:pt x="32" y="238"/>
                    </a:lnTo>
                    <a:lnTo>
                      <a:pt x="50" y="270"/>
                    </a:lnTo>
                    <a:lnTo>
                      <a:pt x="72" y="302"/>
                    </a:lnTo>
                    <a:lnTo>
                      <a:pt x="96" y="332"/>
                    </a:lnTo>
                    <a:lnTo>
                      <a:pt x="122" y="360"/>
                    </a:lnTo>
                    <a:lnTo>
                      <a:pt x="152" y="386"/>
                    </a:lnTo>
                    <a:lnTo>
                      <a:pt x="182" y="408"/>
                    </a:lnTo>
                    <a:lnTo>
                      <a:pt x="214" y="430"/>
                    </a:lnTo>
                    <a:lnTo>
                      <a:pt x="246" y="448"/>
                    </a:lnTo>
                    <a:lnTo>
                      <a:pt x="282" y="464"/>
                    </a:lnTo>
                    <a:lnTo>
                      <a:pt x="318" y="478"/>
                    </a:lnTo>
                    <a:lnTo>
                      <a:pt x="356" y="488"/>
                    </a:lnTo>
                    <a:lnTo>
                      <a:pt x="394" y="496"/>
                    </a:lnTo>
                    <a:lnTo>
                      <a:pt x="434" y="502"/>
                    </a:lnTo>
                    <a:lnTo>
                      <a:pt x="474" y="502"/>
                    </a:lnTo>
                    <a:lnTo>
                      <a:pt x="474" y="502"/>
                    </a:lnTo>
                    <a:lnTo>
                      <a:pt x="500" y="502"/>
                    </a:lnTo>
                    <a:lnTo>
                      <a:pt x="526" y="500"/>
                    </a:lnTo>
                    <a:lnTo>
                      <a:pt x="552" y="498"/>
                    </a:lnTo>
                    <a:lnTo>
                      <a:pt x="578" y="492"/>
                    </a:lnTo>
                    <a:lnTo>
                      <a:pt x="602" y="486"/>
                    </a:lnTo>
                    <a:lnTo>
                      <a:pt x="626" y="480"/>
                    </a:lnTo>
                    <a:lnTo>
                      <a:pt x="650" y="472"/>
                    </a:lnTo>
                    <a:lnTo>
                      <a:pt x="672" y="462"/>
                    </a:lnTo>
                    <a:lnTo>
                      <a:pt x="694" y="452"/>
                    </a:lnTo>
                    <a:lnTo>
                      <a:pt x="716" y="442"/>
                    </a:lnTo>
                    <a:lnTo>
                      <a:pt x="758" y="416"/>
                    </a:lnTo>
                    <a:lnTo>
                      <a:pt x="798" y="386"/>
                    </a:lnTo>
                    <a:lnTo>
                      <a:pt x="834" y="352"/>
                    </a:lnTo>
                    <a:lnTo>
                      <a:pt x="640" y="160"/>
                    </a:lnTo>
                    <a:close/>
                  </a:path>
                </a:pathLst>
              </a:custGeom>
              <a:solidFill>
                <a:srgbClr val="4436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5"/>
              <p:cNvSpPr>
                <a:spLocks/>
              </p:cNvSpPr>
              <p:nvPr/>
            </p:nvSpPr>
            <p:spPr bwMode="auto">
              <a:xfrm>
                <a:off x="4514850" y="3021013"/>
                <a:ext cx="444500" cy="574675"/>
              </a:xfrm>
              <a:custGeom>
                <a:avLst/>
                <a:gdLst>
                  <a:gd name="T0" fmla="*/ 0 w 280"/>
                  <a:gd name="T1" fmla="*/ 180 h 362"/>
                  <a:gd name="T2" fmla="*/ 0 w 280"/>
                  <a:gd name="T3" fmla="*/ 180 h 362"/>
                  <a:gd name="T4" fmla="*/ 0 w 280"/>
                  <a:gd name="T5" fmla="*/ 180 h 362"/>
                  <a:gd name="T6" fmla="*/ 26 w 280"/>
                  <a:gd name="T7" fmla="*/ 190 h 362"/>
                  <a:gd name="T8" fmla="*/ 54 w 280"/>
                  <a:gd name="T9" fmla="*/ 202 h 362"/>
                  <a:gd name="T10" fmla="*/ 90 w 280"/>
                  <a:gd name="T11" fmla="*/ 220 h 362"/>
                  <a:gd name="T12" fmla="*/ 128 w 280"/>
                  <a:gd name="T13" fmla="*/ 244 h 362"/>
                  <a:gd name="T14" fmla="*/ 150 w 280"/>
                  <a:gd name="T15" fmla="*/ 260 h 362"/>
                  <a:gd name="T16" fmla="*/ 170 w 280"/>
                  <a:gd name="T17" fmla="*/ 276 h 362"/>
                  <a:gd name="T18" fmla="*/ 192 w 280"/>
                  <a:gd name="T19" fmla="*/ 294 h 362"/>
                  <a:gd name="T20" fmla="*/ 212 w 280"/>
                  <a:gd name="T21" fmla="*/ 314 h 362"/>
                  <a:gd name="T22" fmla="*/ 232 w 280"/>
                  <a:gd name="T23" fmla="*/ 338 h 362"/>
                  <a:gd name="T24" fmla="*/ 250 w 280"/>
                  <a:gd name="T25" fmla="*/ 362 h 362"/>
                  <a:gd name="T26" fmla="*/ 250 w 280"/>
                  <a:gd name="T27" fmla="*/ 362 h 362"/>
                  <a:gd name="T28" fmla="*/ 262 w 280"/>
                  <a:gd name="T29" fmla="*/ 318 h 362"/>
                  <a:gd name="T30" fmla="*/ 272 w 280"/>
                  <a:gd name="T31" fmla="*/ 272 h 362"/>
                  <a:gd name="T32" fmla="*/ 278 w 280"/>
                  <a:gd name="T33" fmla="*/ 226 h 362"/>
                  <a:gd name="T34" fmla="*/ 280 w 280"/>
                  <a:gd name="T35" fmla="*/ 180 h 362"/>
                  <a:gd name="T36" fmla="*/ 280 w 280"/>
                  <a:gd name="T37" fmla="*/ 180 h 362"/>
                  <a:gd name="T38" fmla="*/ 278 w 280"/>
                  <a:gd name="T39" fmla="*/ 134 h 362"/>
                  <a:gd name="T40" fmla="*/ 272 w 280"/>
                  <a:gd name="T41" fmla="*/ 88 h 362"/>
                  <a:gd name="T42" fmla="*/ 264 w 280"/>
                  <a:gd name="T43" fmla="*/ 44 h 362"/>
                  <a:gd name="T44" fmla="*/ 250 w 280"/>
                  <a:gd name="T45" fmla="*/ 0 h 362"/>
                  <a:gd name="T46" fmla="*/ 250 w 280"/>
                  <a:gd name="T47" fmla="*/ 0 h 362"/>
                  <a:gd name="T48" fmla="*/ 230 w 280"/>
                  <a:gd name="T49" fmla="*/ 24 h 362"/>
                  <a:gd name="T50" fmla="*/ 210 w 280"/>
                  <a:gd name="T51" fmla="*/ 48 h 362"/>
                  <a:gd name="T52" fmla="*/ 190 w 280"/>
                  <a:gd name="T53" fmla="*/ 68 h 362"/>
                  <a:gd name="T54" fmla="*/ 170 w 280"/>
                  <a:gd name="T55" fmla="*/ 86 h 362"/>
                  <a:gd name="T56" fmla="*/ 148 w 280"/>
                  <a:gd name="T57" fmla="*/ 104 h 362"/>
                  <a:gd name="T58" fmla="*/ 128 w 280"/>
                  <a:gd name="T59" fmla="*/ 118 h 362"/>
                  <a:gd name="T60" fmla="*/ 88 w 280"/>
                  <a:gd name="T61" fmla="*/ 142 h 362"/>
                  <a:gd name="T62" fmla="*/ 54 w 280"/>
                  <a:gd name="T63" fmla="*/ 160 h 362"/>
                  <a:gd name="T64" fmla="*/ 26 w 280"/>
                  <a:gd name="T65" fmla="*/ 172 h 362"/>
                  <a:gd name="T66" fmla="*/ 0 w 280"/>
                  <a:gd name="T67" fmla="*/ 18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0" h="362">
                    <a:moveTo>
                      <a:pt x="0" y="180"/>
                    </a:moveTo>
                    <a:lnTo>
                      <a:pt x="0" y="180"/>
                    </a:lnTo>
                    <a:lnTo>
                      <a:pt x="0" y="180"/>
                    </a:lnTo>
                    <a:lnTo>
                      <a:pt x="26" y="190"/>
                    </a:lnTo>
                    <a:lnTo>
                      <a:pt x="54" y="202"/>
                    </a:lnTo>
                    <a:lnTo>
                      <a:pt x="90" y="220"/>
                    </a:lnTo>
                    <a:lnTo>
                      <a:pt x="128" y="244"/>
                    </a:lnTo>
                    <a:lnTo>
                      <a:pt x="150" y="260"/>
                    </a:lnTo>
                    <a:lnTo>
                      <a:pt x="170" y="276"/>
                    </a:lnTo>
                    <a:lnTo>
                      <a:pt x="192" y="294"/>
                    </a:lnTo>
                    <a:lnTo>
                      <a:pt x="212" y="314"/>
                    </a:lnTo>
                    <a:lnTo>
                      <a:pt x="232" y="338"/>
                    </a:lnTo>
                    <a:lnTo>
                      <a:pt x="250" y="362"/>
                    </a:lnTo>
                    <a:lnTo>
                      <a:pt x="250" y="362"/>
                    </a:lnTo>
                    <a:lnTo>
                      <a:pt x="262" y="318"/>
                    </a:lnTo>
                    <a:lnTo>
                      <a:pt x="272" y="272"/>
                    </a:lnTo>
                    <a:lnTo>
                      <a:pt x="278" y="226"/>
                    </a:lnTo>
                    <a:lnTo>
                      <a:pt x="280" y="180"/>
                    </a:lnTo>
                    <a:lnTo>
                      <a:pt x="280" y="180"/>
                    </a:lnTo>
                    <a:lnTo>
                      <a:pt x="278" y="134"/>
                    </a:lnTo>
                    <a:lnTo>
                      <a:pt x="272" y="88"/>
                    </a:lnTo>
                    <a:lnTo>
                      <a:pt x="264" y="44"/>
                    </a:lnTo>
                    <a:lnTo>
                      <a:pt x="250" y="0"/>
                    </a:lnTo>
                    <a:lnTo>
                      <a:pt x="250" y="0"/>
                    </a:lnTo>
                    <a:lnTo>
                      <a:pt x="230" y="24"/>
                    </a:lnTo>
                    <a:lnTo>
                      <a:pt x="210" y="48"/>
                    </a:lnTo>
                    <a:lnTo>
                      <a:pt x="190" y="68"/>
                    </a:lnTo>
                    <a:lnTo>
                      <a:pt x="170" y="86"/>
                    </a:lnTo>
                    <a:lnTo>
                      <a:pt x="148" y="104"/>
                    </a:lnTo>
                    <a:lnTo>
                      <a:pt x="128" y="118"/>
                    </a:lnTo>
                    <a:lnTo>
                      <a:pt x="88" y="142"/>
                    </a:lnTo>
                    <a:lnTo>
                      <a:pt x="54" y="160"/>
                    </a:lnTo>
                    <a:lnTo>
                      <a:pt x="26" y="172"/>
                    </a:lnTo>
                    <a:lnTo>
                      <a:pt x="0" y="180"/>
                    </a:lnTo>
                    <a:close/>
                  </a:path>
                </a:pathLst>
              </a:custGeom>
              <a:solidFill>
                <a:srgbClr val="E8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6"/>
              <p:cNvSpPr>
                <a:spLocks/>
              </p:cNvSpPr>
              <p:nvPr/>
            </p:nvSpPr>
            <p:spPr bwMode="auto">
              <a:xfrm>
                <a:off x="4514850" y="3021013"/>
                <a:ext cx="444500" cy="574675"/>
              </a:xfrm>
              <a:custGeom>
                <a:avLst/>
                <a:gdLst>
                  <a:gd name="T0" fmla="*/ 0 w 280"/>
                  <a:gd name="T1" fmla="*/ 180 h 362"/>
                  <a:gd name="T2" fmla="*/ 0 w 280"/>
                  <a:gd name="T3" fmla="*/ 180 h 362"/>
                  <a:gd name="T4" fmla="*/ 0 w 280"/>
                  <a:gd name="T5" fmla="*/ 180 h 362"/>
                  <a:gd name="T6" fmla="*/ 26 w 280"/>
                  <a:gd name="T7" fmla="*/ 190 h 362"/>
                  <a:gd name="T8" fmla="*/ 54 w 280"/>
                  <a:gd name="T9" fmla="*/ 202 h 362"/>
                  <a:gd name="T10" fmla="*/ 90 w 280"/>
                  <a:gd name="T11" fmla="*/ 220 h 362"/>
                  <a:gd name="T12" fmla="*/ 128 w 280"/>
                  <a:gd name="T13" fmla="*/ 244 h 362"/>
                  <a:gd name="T14" fmla="*/ 150 w 280"/>
                  <a:gd name="T15" fmla="*/ 260 h 362"/>
                  <a:gd name="T16" fmla="*/ 170 w 280"/>
                  <a:gd name="T17" fmla="*/ 276 h 362"/>
                  <a:gd name="T18" fmla="*/ 192 w 280"/>
                  <a:gd name="T19" fmla="*/ 294 h 362"/>
                  <a:gd name="T20" fmla="*/ 212 w 280"/>
                  <a:gd name="T21" fmla="*/ 314 h 362"/>
                  <a:gd name="T22" fmla="*/ 232 w 280"/>
                  <a:gd name="T23" fmla="*/ 338 h 362"/>
                  <a:gd name="T24" fmla="*/ 250 w 280"/>
                  <a:gd name="T25" fmla="*/ 362 h 362"/>
                  <a:gd name="T26" fmla="*/ 250 w 280"/>
                  <a:gd name="T27" fmla="*/ 362 h 362"/>
                  <a:gd name="T28" fmla="*/ 262 w 280"/>
                  <a:gd name="T29" fmla="*/ 318 h 362"/>
                  <a:gd name="T30" fmla="*/ 272 w 280"/>
                  <a:gd name="T31" fmla="*/ 272 h 362"/>
                  <a:gd name="T32" fmla="*/ 278 w 280"/>
                  <a:gd name="T33" fmla="*/ 226 h 362"/>
                  <a:gd name="T34" fmla="*/ 280 w 280"/>
                  <a:gd name="T35" fmla="*/ 180 h 362"/>
                  <a:gd name="T36" fmla="*/ 280 w 280"/>
                  <a:gd name="T37" fmla="*/ 180 h 362"/>
                  <a:gd name="T38" fmla="*/ 278 w 280"/>
                  <a:gd name="T39" fmla="*/ 134 h 362"/>
                  <a:gd name="T40" fmla="*/ 272 w 280"/>
                  <a:gd name="T41" fmla="*/ 88 h 362"/>
                  <a:gd name="T42" fmla="*/ 264 w 280"/>
                  <a:gd name="T43" fmla="*/ 44 h 362"/>
                  <a:gd name="T44" fmla="*/ 250 w 280"/>
                  <a:gd name="T45" fmla="*/ 0 h 362"/>
                  <a:gd name="T46" fmla="*/ 250 w 280"/>
                  <a:gd name="T47" fmla="*/ 0 h 362"/>
                  <a:gd name="T48" fmla="*/ 230 w 280"/>
                  <a:gd name="T49" fmla="*/ 24 h 362"/>
                  <a:gd name="T50" fmla="*/ 210 w 280"/>
                  <a:gd name="T51" fmla="*/ 48 h 362"/>
                  <a:gd name="T52" fmla="*/ 190 w 280"/>
                  <a:gd name="T53" fmla="*/ 68 h 362"/>
                  <a:gd name="T54" fmla="*/ 170 w 280"/>
                  <a:gd name="T55" fmla="*/ 86 h 362"/>
                  <a:gd name="T56" fmla="*/ 148 w 280"/>
                  <a:gd name="T57" fmla="*/ 104 h 362"/>
                  <a:gd name="T58" fmla="*/ 128 w 280"/>
                  <a:gd name="T59" fmla="*/ 118 h 362"/>
                  <a:gd name="T60" fmla="*/ 88 w 280"/>
                  <a:gd name="T61" fmla="*/ 142 h 362"/>
                  <a:gd name="T62" fmla="*/ 54 w 280"/>
                  <a:gd name="T63" fmla="*/ 160 h 362"/>
                  <a:gd name="T64" fmla="*/ 26 w 280"/>
                  <a:gd name="T65" fmla="*/ 172 h 362"/>
                  <a:gd name="T66" fmla="*/ 0 w 280"/>
                  <a:gd name="T67" fmla="*/ 18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0" h="362">
                    <a:moveTo>
                      <a:pt x="0" y="180"/>
                    </a:moveTo>
                    <a:lnTo>
                      <a:pt x="0" y="180"/>
                    </a:lnTo>
                    <a:lnTo>
                      <a:pt x="0" y="180"/>
                    </a:lnTo>
                    <a:lnTo>
                      <a:pt x="26" y="190"/>
                    </a:lnTo>
                    <a:lnTo>
                      <a:pt x="54" y="202"/>
                    </a:lnTo>
                    <a:lnTo>
                      <a:pt x="90" y="220"/>
                    </a:lnTo>
                    <a:lnTo>
                      <a:pt x="128" y="244"/>
                    </a:lnTo>
                    <a:lnTo>
                      <a:pt x="150" y="260"/>
                    </a:lnTo>
                    <a:lnTo>
                      <a:pt x="170" y="276"/>
                    </a:lnTo>
                    <a:lnTo>
                      <a:pt x="192" y="294"/>
                    </a:lnTo>
                    <a:lnTo>
                      <a:pt x="212" y="314"/>
                    </a:lnTo>
                    <a:lnTo>
                      <a:pt x="232" y="338"/>
                    </a:lnTo>
                    <a:lnTo>
                      <a:pt x="250" y="362"/>
                    </a:lnTo>
                    <a:lnTo>
                      <a:pt x="250" y="362"/>
                    </a:lnTo>
                    <a:lnTo>
                      <a:pt x="262" y="318"/>
                    </a:lnTo>
                    <a:lnTo>
                      <a:pt x="272" y="272"/>
                    </a:lnTo>
                    <a:lnTo>
                      <a:pt x="278" y="226"/>
                    </a:lnTo>
                    <a:lnTo>
                      <a:pt x="280" y="180"/>
                    </a:lnTo>
                    <a:lnTo>
                      <a:pt x="280" y="180"/>
                    </a:lnTo>
                    <a:lnTo>
                      <a:pt x="278" y="134"/>
                    </a:lnTo>
                    <a:lnTo>
                      <a:pt x="272" y="88"/>
                    </a:lnTo>
                    <a:lnTo>
                      <a:pt x="264" y="44"/>
                    </a:lnTo>
                    <a:lnTo>
                      <a:pt x="250" y="0"/>
                    </a:lnTo>
                    <a:lnTo>
                      <a:pt x="250" y="0"/>
                    </a:lnTo>
                    <a:lnTo>
                      <a:pt x="230" y="24"/>
                    </a:lnTo>
                    <a:lnTo>
                      <a:pt x="210" y="48"/>
                    </a:lnTo>
                    <a:lnTo>
                      <a:pt x="190" y="68"/>
                    </a:lnTo>
                    <a:lnTo>
                      <a:pt x="170" y="86"/>
                    </a:lnTo>
                    <a:lnTo>
                      <a:pt x="148" y="104"/>
                    </a:lnTo>
                    <a:lnTo>
                      <a:pt x="128" y="118"/>
                    </a:lnTo>
                    <a:lnTo>
                      <a:pt x="88" y="142"/>
                    </a:lnTo>
                    <a:lnTo>
                      <a:pt x="54" y="160"/>
                    </a:lnTo>
                    <a:lnTo>
                      <a:pt x="26" y="172"/>
                    </a:lnTo>
                    <a:lnTo>
                      <a:pt x="0" y="18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4" name="Freeform 28"/>
            <p:cNvSpPr>
              <a:spLocks/>
            </p:cNvSpPr>
            <p:nvPr/>
          </p:nvSpPr>
          <p:spPr bwMode="auto">
            <a:xfrm>
              <a:off x="3438525" y="2513013"/>
              <a:ext cx="1317625" cy="796925"/>
            </a:xfrm>
            <a:custGeom>
              <a:avLst/>
              <a:gdLst>
                <a:gd name="T0" fmla="*/ 250 w 830"/>
                <a:gd name="T1" fmla="*/ 502 h 502"/>
                <a:gd name="T2" fmla="*/ 254 w 830"/>
                <a:gd name="T3" fmla="*/ 456 h 502"/>
                <a:gd name="T4" fmla="*/ 268 w 830"/>
                <a:gd name="T5" fmla="*/ 414 h 502"/>
                <a:gd name="T6" fmla="*/ 288 w 830"/>
                <a:gd name="T7" fmla="*/ 376 h 502"/>
                <a:gd name="T8" fmla="*/ 316 w 830"/>
                <a:gd name="T9" fmla="*/ 342 h 502"/>
                <a:gd name="T10" fmla="*/ 350 w 830"/>
                <a:gd name="T11" fmla="*/ 314 h 502"/>
                <a:gd name="T12" fmla="*/ 388 w 830"/>
                <a:gd name="T13" fmla="*/ 292 h 502"/>
                <a:gd name="T14" fmla="*/ 432 w 830"/>
                <a:gd name="T15" fmla="*/ 280 h 502"/>
                <a:gd name="T16" fmla="*/ 478 w 830"/>
                <a:gd name="T17" fmla="*/ 274 h 502"/>
                <a:gd name="T18" fmla="*/ 500 w 830"/>
                <a:gd name="T19" fmla="*/ 276 h 502"/>
                <a:gd name="T20" fmla="*/ 546 w 830"/>
                <a:gd name="T21" fmla="*/ 286 h 502"/>
                <a:gd name="T22" fmla="*/ 586 w 830"/>
                <a:gd name="T23" fmla="*/ 302 h 502"/>
                <a:gd name="T24" fmla="*/ 622 w 830"/>
                <a:gd name="T25" fmla="*/ 326 h 502"/>
                <a:gd name="T26" fmla="*/ 830 w 830"/>
                <a:gd name="T27" fmla="*/ 148 h 502"/>
                <a:gd name="T28" fmla="*/ 794 w 830"/>
                <a:gd name="T29" fmla="*/ 114 h 502"/>
                <a:gd name="T30" fmla="*/ 714 w 830"/>
                <a:gd name="T31" fmla="*/ 60 h 502"/>
                <a:gd name="T32" fmla="*/ 648 w 830"/>
                <a:gd name="T33" fmla="*/ 30 h 502"/>
                <a:gd name="T34" fmla="*/ 600 w 830"/>
                <a:gd name="T35" fmla="*/ 16 h 502"/>
                <a:gd name="T36" fmla="*/ 550 w 830"/>
                <a:gd name="T37" fmla="*/ 6 h 502"/>
                <a:gd name="T38" fmla="*/ 500 w 830"/>
                <a:gd name="T39" fmla="*/ 0 h 502"/>
                <a:gd name="T40" fmla="*/ 474 w 830"/>
                <a:gd name="T41" fmla="*/ 0 h 502"/>
                <a:gd name="T42" fmla="*/ 394 w 830"/>
                <a:gd name="T43" fmla="*/ 6 h 502"/>
                <a:gd name="T44" fmla="*/ 318 w 830"/>
                <a:gd name="T45" fmla="*/ 24 h 502"/>
                <a:gd name="T46" fmla="*/ 246 w 830"/>
                <a:gd name="T47" fmla="*/ 54 h 502"/>
                <a:gd name="T48" fmla="*/ 180 w 830"/>
                <a:gd name="T49" fmla="*/ 94 h 502"/>
                <a:gd name="T50" fmla="*/ 122 w 830"/>
                <a:gd name="T51" fmla="*/ 144 h 502"/>
                <a:gd name="T52" fmla="*/ 72 w 830"/>
                <a:gd name="T53" fmla="*/ 200 h 502"/>
                <a:gd name="T54" fmla="*/ 32 w 830"/>
                <a:gd name="T55" fmla="*/ 266 h 502"/>
                <a:gd name="T56" fmla="*/ 0 w 830"/>
                <a:gd name="T57" fmla="*/ 336 h 502"/>
                <a:gd name="T58" fmla="*/ 20 w 830"/>
                <a:gd name="T59" fmla="*/ 358 h 502"/>
                <a:gd name="T60" fmla="*/ 60 w 830"/>
                <a:gd name="T61" fmla="*/ 400 h 502"/>
                <a:gd name="T62" fmla="*/ 102 w 830"/>
                <a:gd name="T63" fmla="*/ 432 h 502"/>
                <a:gd name="T64" fmla="*/ 162 w 830"/>
                <a:gd name="T65" fmla="*/ 468 h 502"/>
                <a:gd name="T66" fmla="*/ 224 w 830"/>
                <a:gd name="T67" fmla="*/ 494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0" h="502">
                  <a:moveTo>
                    <a:pt x="250" y="502"/>
                  </a:moveTo>
                  <a:lnTo>
                    <a:pt x="250" y="502"/>
                  </a:lnTo>
                  <a:lnTo>
                    <a:pt x="250" y="480"/>
                  </a:lnTo>
                  <a:lnTo>
                    <a:pt x="254" y="456"/>
                  </a:lnTo>
                  <a:lnTo>
                    <a:pt x="260" y="436"/>
                  </a:lnTo>
                  <a:lnTo>
                    <a:pt x="268" y="414"/>
                  </a:lnTo>
                  <a:lnTo>
                    <a:pt x="276" y="394"/>
                  </a:lnTo>
                  <a:lnTo>
                    <a:pt x="288" y="376"/>
                  </a:lnTo>
                  <a:lnTo>
                    <a:pt x="302" y="358"/>
                  </a:lnTo>
                  <a:lnTo>
                    <a:pt x="316" y="342"/>
                  </a:lnTo>
                  <a:lnTo>
                    <a:pt x="332" y="326"/>
                  </a:lnTo>
                  <a:lnTo>
                    <a:pt x="350" y="314"/>
                  </a:lnTo>
                  <a:lnTo>
                    <a:pt x="368" y="302"/>
                  </a:lnTo>
                  <a:lnTo>
                    <a:pt x="388" y="292"/>
                  </a:lnTo>
                  <a:lnTo>
                    <a:pt x="410" y="286"/>
                  </a:lnTo>
                  <a:lnTo>
                    <a:pt x="432" y="280"/>
                  </a:lnTo>
                  <a:lnTo>
                    <a:pt x="454" y="276"/>
                  </a:lnTo>
                  <a:lnTo>
                    <a:pt x="478" y="274"/>
                  </a:lnTo>
                  <a:lnTo>
                    <a:pt x="478" y="274"/>
                  </a:lnTo>
                  <a:lnTo>
                    <a:pt x="500" y="276"/>
                  </a:lnTo>
                  <a:lnTo>
                    <a:pt x="524" y="280"/>
                  </a:lnTo>
                  <a:lnTo>
                    <a:pt x="546" y="286"/>
                  </a:lnTo>
                  <a:lnTo>
                    <a:pt x="566" y="292"/>
                  </a:lnTo>
                  <a:lnTo>
                    <a:pt x="586" y="302"/>
                  </a:lnTo>
                  <a:lnTo>
                    <a:pt x="604" y="314"/>
                  </a:lnTo>
                  <a:lnTo>
                    <a:pt x="622" y="326"/>
                  </a:lnTo>
                  <a:lnTo>
                    <a:pt x="638" y="342"/>
                  </a:lnTo>
                  <a:lnTo>
                    <a:pt x="830" y="148"/>
                  </a:lnTo>
                  <a:lnTo>
                    <a:pt x="830" y="148"/>
                  </a:lnTo>
                  <a:lnTo>
                    <a:pt x="794" y="114"/>
                  </a:lnTo>
                  <a:lnTo>
                    <a:pt x="756" y="86"/>
                  </a:lnTo>
                  <a:lnTo>
                    <a:pt x="714" y="60"/>
                  </a:lnTo>
                  <a:lnTo>
                    <a:pt x="670" y="40"/>
                  </a:lnTo>
                  <a:lnTo>
                    <a:pt x="648" y="30"/>
                  </a:lnTo>
                  <a:lnTo>
                    <a:pt x="624" y="22"/>
                  </a:lnTo>
                  <a:lnTo>
                    <a:pt x="600" y="16"/>
                  </a:lnTo>
                  <a:lnTo>
                    <a:pt x="576" y="10"/>
                  </a:lnTo>
                  <a:lnTo>
                    <a:pt x="550" y="6"/>
                  </a:lnTo>
                  <a:lnTo>
                    <a:pt x="526" y="2"/>
                  </a:lnTo>
                  <a:lnTo>
                    <a:pt x="500" y="0"/>
                  </a:lnTo>
                  <a:lnTo>
                    <a:pt x="474" y="0"/>
                  </a:lnTo>
                  <a:lnTo>
                    <a:pt x="474" y="0"/>
                  </a:lnTo>
                  <a:lnTo>
                    <a:pt x="434" y="2"/>
                  </a:lnTo>
                  <a:lnTo>
                    <a:pt x="394" y="6"/>
                  </a:lnTo>
                  <a:lnTo>
                    <a:pt x="356" y="14"/>
                  </a:lnTo>
                  <a:lnTo>
                    <a:pt x="318" y="24"/>
                  </a:lnTo>
                  <a:lnTo>
                    <a:pt x="282" y="38"/>
                  </a:lnTo>
                  <a:lnTo>
                    <a:pt x="246" y="54"/>
                  </a:lnTo>
                  <a:lnTo>
                    <a:pt x="212" y="74"/>
                  </a:lnTo>
                  <a:lnTo>
                    <a:pt x="180" y="94"/>
                  </a:lnTo>
                  <a:lnTo>
                    <a:pt x="150" y="118"/>
                  </a:lnTo>
                  <a:lnTo>
                    <a:pt x="122" y="144"/>
                  </a:lnTo>
                  <a:lnTo>
                    <a:pt x="96" y="172"/>
                  </a:lnTo>
                  <a:lnTo>
                    <a:pt x="72" y="200"/>
                  </a:lnTo>
                  <a:lnTo>
                    <a:pt x="50" y="232"/>
                  </a:lnTo>
                  <a:lnTo>
                    <a:pt x="32" y="266"/>
                  </a:lnTo>
                  <a:lnTo>
                    <a:pt x="14" y="300"/>
                  </a:lnTo>
                  <a:lnTo>
                    <a:pt x="0" y="336"/>
                  </a:lnTo>
                  <a:lnTo>
                    <a:pt x="0" y="336"/>
                  </a:lnTo>
                  <a:lnTo>
                    <a:pt x="20" y="358"/>
                  </a:lnTo>
                  <a:lnTo>
                    <a:pt x="40" y="380"/>
                  </a:lnTo>
                  <a:lnTo>
                    <a:pt x="60" y="400"/>
                  </a:lnTo>
                  <a:lnTo>
                    <a:pt x="82" y="416"/>
                  </a:lnTo>
                  <a:lnTo>
                    <a:pt x="102" y="432"/>
                  </a:lnTo>
                  <a:lnTo>
                    <a:pt x="122" y="446"/>
                  </a:lnTo>
                  <a:lnTo>
                    <a:pt x="162" y="468"/>
                  </a:lnTo>
                  <a:lnTo>
                    <a:pt x="196" y="484"/>
                  </a:lnTo>
                  <a:lnTo>
                    <a:pt x="224" y="494"/>
                  </a:lnTo>
                  <a:lnTo>
                    <a:pt x="250" y="50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31"/>
            <p:cNvSpPr>
              <a:spLocks/>
            </p:cNvSpPr>
            <p:nvPr/>
          </p:nvSpPr>
          <p:spPr bwMode="auto">
            <a:xfrm>
              <a:off x="4521200" y="3024188"/>
              <a:ext cx="444500" cy="577850"/>
            </a:xfrm>
            <a:custGeom>
              <a:avLst/>
              <a:gdLst>
                <a:gd name="T0" fmla="*/ 0 w 280"/>
                <a:gd name="T1" fmla="*/ 182 h 364"/>
                <a:gd name="T2" fmla="*/ 0 w 280"/>
                <a:gd name="T3" fmla="*/ 182 h 364"/>
                <a:gd name="T4" fmla="*/ 0 w 280"/>
                <a:gd name="T5" fmla="*/ 182 h 364"/>
                <a:gd name="T6" fmla="*/ 26 w 280"/>
                <a:gd name="T7" fmla="*/ 192 h 364"/>
                <a:gd name="T8" fmla="*/ 54 w 280"/>
                <a:gd name="T9" fmla="*/ 204 h 364"/>
                <a:gd name="T10" fmla="*/ 90 w 280"/>
                <a:gd name="T11" fmla="*/ 222 h 364"/>
                <a:gd name="T12" fmla="*/ 128 w 280"/>
                <a:gd name="T13" fmla="*/ 246 h 364"/>
                <a:gd name="T14" fmla="*/ 148 w 280"/>
                <a:gd name="T15" fmla="*/ 260 h 364"/>
                <a:gd name="T16" fmla="*/ 170 w 280"/>
                <a:gd name="T17" fmla="*/ 276 h 364"/>
                <a:gd name="T18" fmla="*/ 190 w 280"/>
                <a:gd name="T19" fmla="*/ 296 h 364"/>
                <a:gd name="T20" fmla="*/ 212 w 280"/>
                <a:gd name="T21" fmla="*/ 316 h 364"/>
                <a:gd name="T22" fmla="*/ 230 w 280"/>
                <a:gd name="T23" fmla="*/ 338 h 364"/>
                <a:gd name="T24" fmla="*/ 250 w 280"/>
                <a:gd name="T25" fmla="*/ 364 h 364"/>
                <a:gd name="T26" fmla="*/ 250 w 280"/>
                <a:gd name="T27" fmla="*/ 364 h 364"/>
                <a:gd name="T28" fmla="*/ 262 w 280"/>
                <a:gd name="T29" fmla="*/ 320 h 364"/>
                <a:gd name="T30" fmla="*/ 272 w 280"/>
                <a:gd name="T31" fmla="*/ 274 h 364"/>
                <a:gd name="T32" fmla="*/ 278 w 280"/>
                <a:gd name="T33" fmla="*/ 228 h 364"/>
                <a:gd name="T34" fmla="*/ 280 w 280"/>
                <a:gd name="T35" fmla="*/ 182 h 364"/>
                <a:gd name="T36" fmla="*/ 280 w 280"/>
                <a:gd name="T37" fmla="*/ 182 h 364"/>
                <a:gd name="T38" fmla="*/ 278 w 280"/>
                <a:gd name="T39" fmla="*/ 134 h 364"/>
                <a:gd name="T40" fmla="*/ 272 w 280"/>
                <a:gd name="T41" fmla="*/ 88 h 364"/>
                <a:gd name="T42" fmla="*/ 262 w 280"/>
                <a:gd name="T43" fmla="*/ 44 h 364"/>
                <a:gd name="T44" fmla="*/ 250 w 280"/>
                <a:gd name="T45" fmla="*/ 0 h 364"/>
                <a:gd name="T46" fmla="*/ 250 w 280"/>
                <a:gd name="T47" fmla="*/ 0 h 364"/>
                <a:gd name="T48" fmla="*/ 230 w 280"/>
                <a:gd name="T49" fmla="*/ 26 h 364"/>
                <a:gd name="T50" fmla="*/ 210 w 280"/>
                <a:gd name="T51" fmla="*/ 48 h 364"/>
                <a:gd name="T52" fmla="*/ 190 w 280"/>
                <a:gd name="T53" fmla="*/ 70 h 364"/>
                <a:gd name="T54" fmla="*/ 168 w 280"/>
                <a:gd name="T55" fmla="*/ 88 h 364"/>
                <a:gd name="T56" fmla="*/ 148 w 280"/>
                <a:gd name="T57" fmla="*/ 104 h 364"/>
                <a:gd name="T58" fmla="*/ 128 w 280"/>
                <a:gd name="T59" fmla="*/ 120 h 364"/>
                <a:gd name="T60" fmla="*/ 88 w 280"/>
                <a:gd name="T61" fmla="*/ 144 h 364"/>
                <a:gd name="T62" fmla="*/ 54 w 280"/>
                <a:gd name="T63" fmla="*/ 162 h 364"/>
                <a:gd name="T64" fmla="*/ 26 w 280"/>
                <a:gd name="T65" fmla="*/ 172 h 364"/>
                <a:gd name="T66" fmla="*/ 0 w 280"/>
                <a:gd name="T67" fmla="*/ 182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0" h="364">
                  <a:moveTo>
                    <a:pt x="0" y="182"/>
                  </a:moveTo>
                  <a:lnTo>
                    <a:pt x="0" y="182"/>
                  </a:lnTo>
                  <a:lnTo>
                    <a:pt x="0" y="182"/>
                  </a:lnTo>
                  <a:lnTo>
                    <a:pt x="26" y="192"/>
                  </a:lnTo>
                  <a:lnTo>
                    <a:pt x="54" y="204"/>
                  </a:lnTo>
                  <a:lnTo>
                    <a:pt x="90" y="222"/>
                  </a:lnTo>
                  <a:lnTo>
                    <a:pt x="128" y="246"/>
                  </a:lnTo>
                  <a:lnTo>
                    <a:pt x="148" y="260"/>
                  </a:lnTo>
                  <a:lnTo>
                    <a:pt x="170" y="276"/>
                  </a:lnTo>
                  <a:lnTo>
                    <a:pt x="190" y="296"/>
                  </a:lnTo>
                  <a:lnTo>
                    <a:pt x="212" y="316"/>
                  </a:lnTo>
                  <a:lnTo>
                    <a:pt x="230" y="338"/>
                  </a:lnTo>
                  <a:lnTo>
                    <a:pt x="250" y="364"/>
                  </a:lnTo>
                  <a:lnTo>
                    <a:pt x="250" y="364"/>
                  </a:lnTo>
                  <a:lnTo>
                    <a:pt x="262" y="320"/>
                  </a:lnTo>
                  <a:lnTo>
                    <a:pt x="272" y="274"/>
                  </a:lnTo>
                  <a:lnTo>
                    <a:pt x="278" y="228"/>
                  </a:lnTo>
                  <a:lnTo>
                    <a:pt x="280" y="182"/>
                  </a:lnTo>
                  <a:lnTo>
                    <a:pt x="280" y="182"/>
                  </a:lnTo>
                  <a:lnTo>
                    <a:pt x="278" y="134"/>
                  </a:lnTo>
                  <a:lnTo>
                    <a:pt x="272" y="88"/>
                  </a:lnTo>
                  <a:lnTo>
                    <a:pt x="262" y="44"/>
                  </a:lnTo>
                  <a:lnTo>
                    <a:pt x="250" y="0"/>
                  </a:lnTo>
                  <a:lnTo>
                    <a:pt x="250" y="0"/>
                  </a:lnTo>
                  <a:lnTo>
                    <a:pt x="230" y="26"/>
                  </a:lnTo>
                  <a:lnTo>
                    <a:pt x="210" y="48"/>
                  </a:lnTo>
                  <a:lnTo>
                    <a:pt x="190" y="70"/>
                  </a:lnTo>
                  <a:lnTo>
                    <a:pt x="168" y="88"/>
                  </a:lnTo>
                  <a:lnTo>
                    <a:pt x="148" y="104"/>
                  </a:lnTo>
                  <a:lnTo>
                    <a:pt x="128" y="120"/>
                  </a:lnTo>
                  <a:lnTo>
                    <a:pt x="88" y="144"/>
                  </a:lnTo>
                  <a:lnTo>
                    <a:pt x="54" y="162"/>
                  </a:lnTo>
                  <a:lnTo>
                    <a:pt x="26" y="172"/>
                  </a:lnTo>
                  <a:lnTo>
                    <a:pt x="0" y="1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6" name="Group 15"/>
            <p:cNvGrpSpPr/>
            <p:nvPr/>
          </p:nvGrpSpPr>
          <p:grpSpPr>
            <a:xfrm>
              <a:off x="5753346" y="4460738"/>
              <a:ext cx="4918075" cy="282575"/>
              <a:chOff x="5429250" y="4344988"/>
              <a:chExt cx="4918075" cy="282575"/>
            </a:xfrm>
          </p:grpSpPr>
          <p:sp>
            <p:nvSpPr>
              <p:cNvPr id="17" name="Freeform 32"/>
              <p:cNvSpPr>
                <a:spLocks noEditPoints="1"/>
              </p:cNvSpPr>
              <p:nvPr/>
            </p:nvSpPr>
            <p:spPr bwMode="auto">
              <a:xfrm>
                <a:off x="5429250" y="4344988"/>
                <a:ext cx="257175" cy="273050"/>
              </a:xfrm>
              <a:custGeom>
                <a:avLst/>
                <a:gdLst>
                  <a:gd name="T0" fmla="*/ 0 w 162"/>
                  <a:gd name="T1" fmla="*/ 172 h 172"/>
                  <a:gd name="T2" fmla="*/ 82 w 162"/>
                  <a:gd name="T3" fmla="*/ 0 h 172"/>
                  <a:gd name="T4" fmla="*/ 84 w 162"/>
                  <a:gd name="T5" fmla="*/ 0 h 172"/>
                  <a:gd name="T6" fmla="*/ 162 w 162"/>
                  <a:gd name="T7" fmla="*/ 172 h 172"/>
                  <a:gd name="T8" fmla="*/ 132 w 162"/>
                  <a:gd name="T9" fmla="*/ 172 h 172"/>
                  <a:gd name="T10" fmla="*/ 118 w 162"/>
                  <a:gd name="T11" fmla="*/ 142 h 172"/>
                  <a:gd name="T12" fmla="*/ 42 w 162"/>
                  <a:gd name="T13" fmla="*/ 142 h 172"/>
                  <a:gd name="T14" fmla="*/ 30 w 162"/>
                  <a:gd name="T15" fmla="*/ 172 h 172"/>
                  <a:gd name="T16" fmla="*/ 0 w 162"/>
                  <a:gd name="T17" fmla="*/ 172 h 172"/>
                  <a:gd name="T18" fmla="*/ 108 w 162"/>
                  <a:gd name="T19" fmla="*/ 118 h 172"/>
                  <a:gd name="T20" fmla="*/ 80 w 162"/>
                  <a:gd name="T21" fmla="*/ 56 h 172"/>
                  <a:gd name="T22" fmla="*/ 54 w 162"/>
                  <a:gd name="T23" fmla="*/ 118 h 172"/>
                  <a:gd name="T24" fmla="*/ 108 w 162"/>
                  <a:gd name="T25" fmla="*/ 11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172">
                    <a:moveTo>
                      <a:pt x="0" y="172"/>
                    </a:moveTo>
                    <a:lnTo>
                      <a:pt x="82" y="0"/>
                    </a:lnTo>
                    <a:lnTo>
                      <a:pt x="84" y="0"/>
                    </a:lnTo>
                    <a:lnTo>
                      <a:pt x="162" y="172"/>
                    </a:lnTo>
                    <a:lnTo>
                      <a:pt x="132" y="172"/>
                    </a:lnTo>
                    <a:lnTo>
                      <a:pt x="118" y="142"/>
                    </a:lnTo>
                    <a:lnTo>
                      <a:pt x="42" y="142"/>
                    </a:lnTo>
                    <a:lnTo>
                      <a:pt x="30" y="172"/>
                    </a:lnTo>
                    <a:lnTo>
                      <a:pt x="0" y="172"/>
                    </a:lnTo>
                    <a:close/>
                    <a:moveTo>
                      <a:pt x="108" y="118"/>
                    </a:moveTo>
                    <a:lnTo>
                      <a:pt x="80" y="56"/>
                    </a:lnTo>
                    <a:lnTo>
                      <a:pt x="54" y="118"/>
                    </a:lnTo>
                    <a:lnTo>
                      <a:pt x="108" y="118"/>
                    </a:lnTo>
                    <a:close/>
                  </a:path>
                </a:pathLst>
              </a:custGeom>
              <a:solidFill>
                <a:srgbClr val="E8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33"/>
              <p:cNvSpPr>
                <a:spLocks/>
              </p:cNvSpPr>
              <p:nvPr/>
            </p:nvSpPr>
            <p:spPr bwMode="auto">
              <a:xfrm>
                <a:off x="5762625" y="4344988"/>
                <a:ext cx="215900" cy="279400"/>
              </a:xfrm>
              <a:custGeom>
                <a:avLst/>
                <a:gdLst>
                  <a:gd name="T0" fmla="*/ 84 w 136"/>
                  <a:gd name="T1" fmla="*/ 176 h 176"/>
                  <a:gd name="T2" fmla="*/ 84 w 136"/>
                  <a:gd name="T3" fmla="*/ 176 h 176"/>
                  <a:gd name="T4" fmla="*/ 70 w 136"/>
                  <a:gd name="T5" fmla="*/ 176 h 176"/>
                  <a:gd name="T6" fmla="*/ 56 w 136"/>
                  <a:gd name="T7" fmla="*/ 172 h 176"/>
                  <a:gd name="T8" fmla="*/ 44 w 136"/>
                  <a:gd name="T9" fmla="*/ 166 h 176"/>
                  <a:gd name="T10" fmla="*/ 32 w 136"/>
                  <a:gd name="T11" fmla="*/ 158 h 176"/>
                  <a:gd name="T12" fmla="*/ 32 w 136"/>
                  <a:gd name="T13" fmla="*/ 158 h 176"/>
                  <a:gd name="T14" fmla="*/ 18 w 136"/>
                  <a:gd name="T15" fmla="*/ 144 h 176"/>
                  <a:gd name="T16" fmla="*/ 8 w 136"/>
                  <a:gd name="T17" fmla="*/ 128 h 176"/>
                  <a:gd name="T18" fmla="*/ 2 w 136"/>
                  <a:gd name="T19" fmla="*/ 110 h 176"/>
                  <a:gd name="T20" fmla="*/ 0 w 136"/>
                  <a:gd name="T21" fmla="*/ 88 h 176"/>
                  <a:gd name="T22" fmla="*/ 0 w 136"/>
                  <a:gd name="T23" fmla="*/ 88 h 176"/>
                  <a:gd name="T24" fmla="*/ 2 w 136"/>
                  <a:gd name="T25" fmla="*/ 70 h 176"/>
                  <a:gd name="T26" fmla="*/ 6 w 136"/>
                  <a:gd name="T27" fmla="*/ 52 h 176"/>
                  <a:gd name="T28" fmla="*/ 14 w 136"/>
                  <a:gd name="T29" fmla="*/ 38 h 176"/>
                  <a:gd name="T30" fmla="*/ 24 w 136"/>
                  <a:gd name="T31" fmla="*/ 24 h 176"/>
                  <a:gd name="T32" fmla="*/ 36 w 136"/>
                  <a:gd name="T33" fmla="*/ 14 h 176"/>
                  <a:gd name="T34" fmla="*/ 50 w 136"/>
                  <a:gd name="T35" fmla="*/ 6 h 176"/>
                  <a:gd name="T36" fmla="*/ 66 w 136"/>
                  <a:gd name="T37" fmla="*/ 2 h 176"/>
                  <a:gd name="T38" fmla="*/ 84 w 136"/>
                  <a:gd name="T39" fmla="*/ 0 h 176"/>
                  <a:gd name="T40" fmla="*/ 84 w 136"/>
                  <a:gd name="T41" fmla="*/ 0 h 176"/>
                  <a:gd name="T42" fmla="*/ 98 w 136"/>
                  <a:gd name="T43" fmla="*/ 0 h 176"/>
                  <a:gd name="T44" fmla="*/ 110 w 136"/>
                  <a:gd name="T45" fmla="*/ 4 h 176"/>
                  <a:gd name="T46" fmla="*/ 122 w 136"/>
                  <a:gd name="T47" fmla="*/ 8 h 176"/>
                  <a:gd name="T48" fmla="*/ 134 w 136"/>
                  <a:gd name="T49" fmla="*/ 16 h 176"/>
                  <a:gd name="T50" fmla="*/ 130 w 136"/>
                  <a:gd name="T51" fmla="*/ 48 h 176"/>
                  <a:gd name="T52" fmla="*/ 130 w 136"/>
                  <a:gd name="T53" fmla="*/ 48 h 176"/>
                  <a:gd name="T54" fmla="*/ 120 w 136"/>
                  <a:gd name="T55" fmla="*/ 38 h 176"/>
                  <a:gd name="T56" fmla="*/ 110 w 136"/>
                  <a:gd name="T57" fmla="*/ 32 h 176"/>
                  <a:gd name="T58" fmla="*/ 98 w 136"/>
                  <a:gd name="T59" fmla="*/ 28 h 176"/>
                  <a:gd name="T60" fmla="*/ 86 w 136"/>
                  <a:gd name="T61" fmla="*/ 26 h 176"/>
                  <a:gd name="T62" fmla="*/ 86 w 136"/>
                  <a:gd name="T63" fmla="*/ 26 h 176"/>
                  <a:gd name="T64" fmla="*/ 74 w 136"/>
                  <a:gd name="T65" fmla="*/ 28 h 176"/>
                  <a:gd name="T66" fmla="*/ 64 w 136"/>
                  <a:gd name="T67" fmla="*/ 30 h 176"/>
                  <a:gd name="T68" fmla="*/ 54 w 136"/>
                  <a:gd name="T69" fmla="*/ 36 h 176"/>
                  <a:gd name="T70" fmla="*/ 46 w 136"/>
                  <a:gd name="T71" fmla="*/ 44 h 176"/>
                  <a:gd name="T72" fmla="*/ 40 w 136"/>
                  <a:gd name="T73" fmla="*/ 52 h 176"/>
                  <a:gd name="T74" fmla="*/ 34 w 136"/>
                  <a:gd name="T75" fmla="*/ 62 h 176"/>
                  <a:gd name="T76" fmla="*/ 30 w 136"/>
                  <a:gd name="T77" fmla="*/ 74 h 176"/>
                  <a:gd name="T78" fmla="*/ 30 w 136"/>
                  <a:gd name="T79" fmla="*/ 88 h 176"/>
                  <a:gd name="T80" fmla="*/ 30 w 136"/>
                  <a:gd name="T81" fmla="*/ 88 h 176"/>
                  <a:gd name="T82" fmla="*/ 30 w 136"/>
                  <a:gd name="T83" fmla="*/ 100 h 176"/>
                  <a:gd name="T84" fmla="*/ 34 w 136"/>
                  <a:gd name="T85" fmla="*/ 112 h 176"/>
                  <a:gd name="T86" fmla="*/ 38 w 136"/>
                  <a:gd name="T87" fmla="*/ 122 h 176"/>
                  <a:gd name="T88" fmla="*/ 46 w 136"/>
                  <a:gd name="T89" fmla="*/ 132 h 176"/>
                  <a:gd name="T90" fmla="*/ 54 w 136"/>
                  <a:gd name="T91" fmla="*/ 138 h 176"/>
                  <a:gd name="T92" fmla="*/ 62 w 136"/>
                  <a:gd name="T93" fmla="*/ 144 h 176"/>
                  <a:gd name="T94" fmla="*/ 72 w 136"/>
                  <a:gd name="T95" fmla="*/ 148 h 176"/>
                  <a:gd name="T96" fmla="*/ 84 w 136"/>
                  <a:gd name="T97" fmla="*/ 148 h 176"/>
                  <a:gd name="T98" fmla="*/ 84 w 136"/>
                  <a:gd name="T99" fmla="*/ 148 h 176"/>
                  <a:gd name="T100" fmla="*/ 98 w 136"/>
                  <a:gd name="T101" fmla="*/ 146 h 176"/>
                  <a:gd name="T102" fmla="*/ 110 w 136"/>
                  <a:gd name="T103" fmla="*/ 142 h 176"/>
                  <a:gd name="T104" fmla="*/ 124 w 136"/>
                  <a:gd name="T105" fmla="*/ 134 h 176"/>
                  <a:gd name="T106" fmla="*/ 136 w 136"/>
                  <a:gd name="T107" fmla="*/ 124 h 176"/>
                  <a:gd name="T108" fmla="*/ 134 w 136"/>
                  <a:gd name="T109" fmla="*/ 160 h 176"/>
                  <a:gd name="T110" fmla="*/ 134 w 136"/>
                  <a:gd name="T111" fmla="*/ 160 h 176"/>
                  <a:gd name="T112" fmla="*/ 122 w 136"/>
                  <a:gd name="T113" fmla="*/ 168 h 176"/>
                  <a:gd name="T114" fmla="*/ 110 w 136"/>
                  <a:gd name="T115" fmla="*/ 172 h 176"/>
                  <a:gd name="T116" fmla="*/ 96 w 136"/>
                  <a:gd name="T117" fmla="*/ 176 h 176"/>
                  <a:gd name="T118" fmla="*/ 84 w 136"/>
                  <a:gd name="T119"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6" h="176">
                    <a:moveTo>
                      <a:pt x="84" y="176"/>
                    </a:moveTo>
                    <a:lnTo>
                      <a:pt x="84" y="176"/>
                    </a:lnTo>
                    <a:lnTo>
                      <a:pt x="70" y="176"/>
                    </a:lnTo>
                    <a:lnTo>
                      <a:pt x="56" y="172"/>
                    </a:lnTo>
                    <a:lnTo>
                      <a:pt x="44" y="166"/>
                    </a:lnTo>
                    <a:lnTo>
                      <a:pt x="32" y="158"/>
                    </a:lnTo>
                    <a:lnTo>
                      <a:pt x="32" y="158"/>
                    </a:lnTo>
                    <a:lnTo>
                      <a:pt x="18" y="144"/>
                    </a:lnTo>
                    <a:lnTo>
                      <a:pt x="8" y="128"/>
                    </a:lnTo>
                    <a:lnTo>
                      <a:pt x="2" y="110"/>
                    </a:lnTo>
                    <a:lnTo>
                      <a:pt x="0" y="88"/>
                    </a:lnTo>
                    <a:lnTo>
                      <a:pt x="0" y="88"/>
                    </a:lnTo>
                    <a:lnTo>
                      <a:pt x="2" y="70"/>
                    </a:lnTo>
                    <a:lnTo>
                      <a:pt x="6" y="52"/>
                    </a:lnTo>
                    <a:lnTo>
                      <a:pt x="14" y="38"/>
                    </a:lnTo>
                    <a:lnTo>
                      <a:pt x="24" y="24"/>
                    </a:lnTo>
                    <a:lnTo>
                      <a:pt x="36" y="14"/>
                    </a:lnTo>
                    <a:lnTo>
                      <a:pt x="50" y="6"/>
                    </a:lnTo>
                    <a:lnTo>
                      <a:pt x="66" y="2"/>
                    </a:lnTo>
                    <a:lnTo>
                      <a:pt x="84" y="0"/>
                    </a:lnTo>
                    <a:lnTo>
                      <a:pt x="84" y="0"/>
                    </a:lnTo>
                    <a:lnTo>
                      <a:pt x="98" y="0"/>
                    </a:lnTo>
                    <a:lnTo>
                      <a:pt x="110" y="4"/>
                    </a:lnTo>
                    <a:lnTo>
                      <a:pt x="122" y="8"/>
                    </a:lnTo>
                    <a:lnTo>
                      <a:pt x="134" y="16"/>
                    </a:lnTo>
                    <a:lnTo>
                      <a:pt x="130" y="48"/>
                    </a:lnTo>
                    <a:lnTo>
                      <a:pt x="130" y="48"/>
                    </a:lnTo>
                    <a:lnTo>
                      <a:pt x="120" y="38"/>
                    </a:lnTo>
                    <a:lnTo>
                      <a:pt x="110" y="32"/>
                    </a:lnTo>
                    <a:lnTo>
                      <a:pt x="98" y="28"/>
                    </a:lnTo>
                    <a:lnTo>
                      <a:pt x="86" y="26"/>
                    </a:lnTo>
                    <a:lnTo>
                      <a:pt x="86" y="26"/>
                    </a:lnTo>
                    <a:lnTo>
                      <a:pt x="74" y="28"/>
                    </a:lnTo>
                    <a:lnTo>
                      <a:pt x="64" y="30"/>
                    </a:lnTo>
                    <a:lnTo>
                      <a:pt x="54" y="36"/>
                    </a:lnTo>
                    <a:lnTo>
                      <a:pt x="46" y="44"/>
                    </a:lnTo>
                    <a:lnTo>
                      <a:pt x="40" y="52"/>
                    </a:lnTo>
                    <a:lnTo>
                      <a:pt x="34" y="62"/>
                    </a:lnTo>
                    <a:lnTo>
                      <a:pt x="30" y="74"/>
                    </a:lnTo>
                    <a:lnTo>
                      <a:pt x="30" y="88"/>
                    </a:lnTo>
                    <a:lnTo>
                      <a:pt x="30" y="88"/>
                    </a:lnTo>
                    <a:lnTo>
                      <a:pt x="30" y="100"/>
                    </a:lnTo>
                    <a:lnTo>
                      <a:pt x="34" y="112"/>
                    </a:lnTo>
                    <a:lnTo>
                      <a:pt x="38" y="122"/>
                    </a:lnTo>
                    <a:lnTo>
                      <a:pt x="46" y="132"/>
                    </a:lnTo>
                    <a:lnTo>
                      <a:pt x="54" y="138"/>
                    </a:lnTo>
                    <a:lnTo>
                      <a:pt x="62" y="144"/>
                    </a:lnTo>
                    <a:lnTo>
                      <a:pt x="72" y="148"/>
                    </a:lnTo>
                    <a:lnTo>
                      <a:pt x="84" y="148"/>
                    </a:lnTo>
                    <a:lnTo>
                      <a:pt x="84" y="148"/>
                    </a:lnTo>
                    <a:lnTo>
                      <a:pt x="98" y="146"/>
                    </a:lnTo>
                    <a:lnTo>
                      <a:pt x="110" y="142"/>
                    </a:lnTo>
                    <a:lnTo>
                      <a:pt x="124" y="134"/>
                    </a:lnTo>
                    <a:lnTo>
                      <a:pt x="136" y="124"/>
                    </a:lnTo>
                    <a:lnTo>
                      <a:pt x="134" y="160"/>
                    </a:lnTo>
                    <a:lnTo>
                      <a:pt x="134" y="160"/>
                    </a:lnTo>
                    <a:lnTo>
                      <a:pt x="122" y="168"/>
                    </a:lnTo>
                    <a:lnTo>
                      <a:pt x="110" y="172"/>
                    </a:lnTo>
                    <a:lnTo>
                      <a:pt x="96" y="176"/>
                    </a:lnTo>
                    <a:lnTo>
                      <a:pt x="84" y="176"/>
                    </a:lnTo>
                    <a:close/>
                  </a:path>
                </a:pathLst>
              </a:custGeom>
              <a:solidFill>
                <a:srgbClr val="E8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34"/>
              <p:cNvSpPr>
                <a:spLocks/>
              </p:cNvSpPr>
              <p:nvPr/>
            </p:nvSpPr>
            <p:spPr bwMode="auto">
              <a:xfrm>
                <a:off x="5762625" y="4344988"/>
                <a:ext cx="215900" cy="279400"/>
              </a:xfrm>
              <a:custGeom>
                <a:avLst/>
                <a:gdLst>
                  <a:gd name="T0" fmla="*/ 84 w 136"/>
                  <a:gd name="T1" fmla="*/ 176 h 176"/>
                  <a:gd name="T2" fmla="*/ 84 w 136"/>
                  <a:gd name="T3" fmla="*/ 176 h 176"/>
                  <a:gd name="T4" fmla="*/ 70 w 136"/>
                  <a:gd name="T5" fmla="*/ 176 h 176"/>
                  <a:gd name="T6" fmla="*/ 56 w 136"/>
                  <a:gd name="T7" fmla="*/ 172 h 176"/>
                  <a:gd name="T8" fmla="*/ 44 w 136"/>
                  <a:gd name="T9" fmla="*/ 166 h 176"/>
                  <a:gd name="T10" fmla="*/ 32 w 136"/>
                  <a:gd name="T11" fmla="*/ 158 h 176"/>
                  <a:gd name="T12" fmla="*/ 32 w 136"/>
                  <a:gd name="T13" fmla="*/ 158 h 176"/>
                  <a:gd name="T14" fmla="*/ 18 w 136"/>
                  <a:gd name="T15" fmla="*/ 144 h 176"/>
                  <a:gd name="T16" fmla="*/ 8 w 136"/>
                  <a:gd name="T17" fmla="*/ 128 h 176"/>
                  <a:gd name="T18" fmla="*/ 2 w 136"/>
                  <a:gd name="T19" fmla="*/ 110 h 176"/>
                  <a:gd name="T20" fmla="*/ 0 w 136"/>
                  <a:gd name="T21" fmla="*/ 88 h 176"/>
                  <a:gd name="T22" fmla="*/ 0 w 136"/>
                  <a:gd name="T23" fmla="*/ 88 h 176"/>
                  <a:gd name="T24" fmla="*/ 2 w 136"/>
                  <a:gd name="T25" fmla="*/ 70 h 176"/>
                  <a:gd name="T26" fmla="*/ 6 w 136"/>
                  <a:gd name="T27" fmla="*/ 52 h 176"/>
                  <a:gd name="T28" fmla="*/ 14 w 136"/>
                  <a:gd name="T29" fmla="*/ 38 h 176"/>
                  <a:gd name="T30" fmla="*/ 24 w 136"/>
                  <a:gd name="T31" fmla="*/ 24 h 176"/>
                  <a:gd name="T32" fmla="*/ 36 w 136"/>
                  <a:gd name="T33" fmla="*/ 14 h 176"/>
                  <a:gd name="T34" fmla="*/ 50 w 136"/>
                  <a:gd name="T35" fmla="*/ 6 h 176"/>
                  <a:gd name="T36" fmla="*/ 66 w 136"/>
                  <a:gd name="T37" fmla="*/ 2 h 176"/>
                  <a:gd name="T38" fmla="*/ 84 w 136"/>
                  <a:gd name="T39" fmla="*/ 0 h 176"/>
                  <a:gd name="T40" fmla="*/ 84 w 136"/>
                  <a:gd name="T41" fmla="*/ 0 h 176"/>
                  <a:gd name="T42" fmla="*/ 98 w 136"/>
                  <a:gd name="T43" fmla="*/ 0 h 176"/>
                  <a:gd name="T44" fmla="*/ 110 w 136"/>
                  <a:gd name="T45" fmla="*/ 4 h 176"/>
                  <a:gd name="T46" fmla="*/ 122 w 136"/>
                  <a:gd name="T47" fmla="*/ 8 h 176"/>
                  <a:gd name="T48" fmla="*/ 134 w 136"/>
                  <a:gd name="T49" fmla="*/ 16 h 176"/>
                  <a:gd name="T50" fmla="*/ 130 w 136"/>
                  <a:gd name="T51" fmla="*/ 48 h 176"/>
                  <a:gd name="T52" fmla="*/ 130 w 136"/>
                  <a:gd name="T53" fmla="*/ 48 h 176"/>
                  <a:gd name="T54" fmla="*/ 120 w 136"/>
                  <a:gd name="T55" fmla="*/ 38 h 176"/>
                  <a:gd name="T56" fmla="*/ 110 w 136"/>
                  <a:gd name="T57" fmla="*/ 32 h 176"/>
                  <a:gd name="T58" fmla="*/ 98 w 136"/>
                  <a:gd name="T59" fmla="*/ 28 h 176"/>
                  <a:gd name="T60" fmla="*/ 86 w 136"/>
                  <a:gd name="T61" fmla="*/ 26 h 176"/>
                  <a:gd name="T62" fmla="*/ 86 w 136"/>
                  <a:gd name="T63" fmla="*/ 26 h 176"/>
                  <a:gd name="T64" fmla="*/ 74 w 136"/>
                  <a:gd name="T65" fmla="*/ 28 h 176"/>
                  <a:gd name="T66" fmla="*/ 64 w 136"/>
                  <a:gd name="T67" fmla="*/ 30 h 176"/>
                  <a:gd name="T68" fmla="*/ 54 w 136"/>
                  <a:gd name="T69" fmla="*/ 36 h 176"/>
                  <a:gd name="T70" fmla="*/ 46 w 136"/>
                  <a:gd name="T71" fmla="*/ 44 h 176"/>
                  <a:gd name="T72" fmla="*/ 40 w 136"/>
                  <a:gd name="T73" fmla="*/ 52 h 176"/>
                  <a:gd name="T74" fmla="*/ 34 w 136"/>
                  <a:gd name="T75" fmla="*/ 62 h 176"/>
                  <a:gd name="T76" fmla="*/ 30 w 136"/>
                  <a:gd name="T77" fmla="*/ 74 h 176"/>
                  <a:gd name="T78" fmla="*/ 30 w 136"/>
                  <a:gd name="T79" fmla="*/ 88 h 176"/>
                  <a:gd name="T80" fmla="*/ 30 w 136"/>
                  <a:gd name="T81" fmla="*/ 88 h 176"/>
                  <a:gd name="T82" fmla="*/ 30 w 136"/>
                  <a:gd name="T83" fmla="*/ 100 h 176"/>
                  <a:gd name="T84" fmla="*/ 34 w 136"/>
                  <a:gd name="T85" fmla="*/ 112 h 176"/>
                  <a:gd name="T86" fmla="*/ 38 w 136"/>
                  <a:gd name="T87" fmla="*/ 122 h 176"/>
                  <a:gd name="T88" fmla="*/ 46 w 136"/>
                  <a:gd name="T89" fmla="*/ 132 h 176"/>
                  <a:gd name="T90" fmla="*/ 54 w 136"/>
                  <a:gd name="T91" fmla="*/ 138 h 176"/>
                  <a:gd name="T92" fmla="*/ 62 w 136"/>
                  <a:gd name="T93" fmla="*/ 144 h 176"/>
                  <a:gd name="T94" fmla="*/ 72 w 136"/>
                  <a:gd name="T95" fmla="*/ 148 h 176"/>
                  <a:gd name="T96" fmla="*/ 84 w 136"/>
                  <a:gd name="T97" fmla="*/ 148 h 176"/>
                  <a:gd name="T98" fmla="*/ 84 w 136"/>
                  <a:gd name="T99" fmla="*/ 148 h 176"/>
                  <a:gd name="T100" fmla="*/ 98 w 136"/>
                  <a:gd name="T101" fmla="*/ 146 h 176"/>
                  <a:gd name="T102" fmla="*/ 110 w 136"/>
                  <a:gd name="T103" fmla="*/ 142 h 176"/>
                  <a:gd name="T104" fmla="*/ 124 w 136"/>
                  <a:gd name="T105" fmla="*/ 134 h 176"/>
                  <a:gd name="T106" fmla="*/ 136 w 136"/>
                  <a:gd name="T107" fmla="*/ 124 h 176"/>
                  <a:gd name="T108" fmla="*/ 134 w 136"/>
                  <a:gd name="T109" fmla="*/ 160 h 176"/>
                  <a:gd name="T110" fmla="*/ 134 w 136"/>
                  <a:gd name="T111" fmla="*/ 160 h 176"/>
                  <a:gd name="T112" fmla="*/ 122 w 136"/>
                  <a:gd name="T113" fmla="*/ 168 h 176"/>
                  <a:gd name="T114" fmla="*/ 110 w 136"/>
                  <a:gd name="T115" fmla="*/ 172 h 176"/>
                  <a:gd name="T116" fmla="*/ 96 w 136"/>
                  <a:gd name="T117" fmla="*/ 176 h 176"/>
                  <a:gd name="T118" fmla="*/ 84 w 136"/>
                  <a:gd name="T119"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6" h="176">
                    <a:moveTo>
                      <a:pt x="84" y="176"/>
                    </a:moveTo>
                    <a:lnTo>
                      <a:pt x="84" y="176"/>
                    </a:lnTo>
                    <a:lnTo>
                      <a:pt x="70" y="176"/>
                    </a:lnTo>
                    <a:lnTo>
                      <a:pt x="56" y="172"/>
                    </a:lnTo>
                    <a:lnTo>
                      <a:pt x="44" y="166"/>
                    </a:lnTo>
                    <a:lnTo>
                      <a:pt x="32" y="158"/>
                    </a:lnTo>
                    <a:lnTo>
                      <a:pt x="32" y="158"/>
                    </a:lnTo>
                    <a:lnTo>
                      <a:pt x="18" y="144"/>
                    </a:lnTo>
                    <a:lnTo>
                      <a:pt x="8" y="128"/>
                    </a:lnTo>
                    <a:lnTo>
                      <a:pt x="2" y="110"/>
                    </a:lnTo>
                    <a:lnTo>
                      <a:pt x="0" y="88"/>
                    </a:lnTo>
                    <a:lnTo>
                      <a:pt x="0" y="88"/>
                    </a:lnTo>
                    <a:lnTo>
                      <a:pt x="2" y="70"/>
                    </a:lnTo>
                    <a:lnTo>
                      <a:pt x="6" y="52"/>
                    </a:lnTo>
                    <a:lnTo>
                      <a:pt x="14" y="38"/>
                    </a:lnTo>
                    <a:lnTo>
                      <a:pt x="24" y="24"/>
                    </a:lnTo>
                    <a:lnTo>
                      <a:pt x="36" y="14"/>
                    </a:lnTo>
                    <a:lnTo>
                      <a:pt x="50" y="6"/>
                    </a:lnTo>
                    <a:lnTo>
                      <a:pt x="66" y="2"/>
                    </a:lnTo>
                    <a:lnTo>
                      <a:pt x="84" y="0"/>
                    </a:lnTo>
                    <a:lnTo>
                      <a:pt x="84" y="0"/>
                    </a:lnTo>
                    <a:lnTo>
                      <a:pt x="98" y="0"/>
                    </a:lnTo>
                    <a:lnTo>
                      <a:pt x="110" y="4"/>
                    </a:lnTo>
                    <a:lnTo>
                      <a:pt x="122" y="8"/>
                    </a:lnTo>
                    <a:lnTo>
                      <a:pt x="134" y="16"/>
                    </a:lnTo>
                    <a:lnTo>
                      <a:pt x="130" y="48"/>
                    </a:lnTo>
                    <a:lnTo>
                      <a:pt x="130" y="48"/>
                    </a:lnTo>
                    <a:lnTo>
                      <a:pt x="120" y="38"/>
                    </a:lnTo>
                    <a:lnTo>
                      <a:pt x="110" y="32"/>
                    </a:lnTo>
                    <a:lnTo>
                      <a:pt x="98" y="28"/>
                    </a:lnTo>
                    <a:lnTo>
                      <a:pt x="86" y="26"/>
                    </a:lnTo>
                    <a:lnTo>
                      <a:pt x="86" y="26"/>
                    </a:lnTo>
                    <a:lnTo>
                      <a:pt x="74" y="28"/>
                    </a:lnTo>
                    <a:lnTo>
                      <a:pt x="64" y="30"/>
                    </a:lnTo>
                    <a:lnTo>
                      <a:pt x="54" y="36"/>
                    </a:lnTo>
                    <a:lnTo>
                      <a:pt x="46" y="44"/>
                    </a:lnTo>
                    <a:lnTo>
                      <a:pt x="40" y="52"/>
                    </a:lnTo>
                    <a:lnTo>
                      <a:pt x="34" y="62"/>
                    </a:lnTo>
                    <a:lnTo>
                      <a:pt x="30" y="74"/>
                    </a:lnTo>
                    <a:lnTo>
                      <a:pt x="30" y="88"/>
                    </a:lnTo>
                    <a:lnTo>
                      <a:pt x="30" y="88"/>
                    </a:lnTo>
                    <a:lnTo>
                      <a:pt x="30" y="100"/>
                    </a:lnTo>
                    <a:lnTo>
                      <a:pt x="34" y="112"/>
                    </a:lnTo>
                    <a:lnTo>
                      <a:pt x="38" y="122"/>
                    </a:lnTo>
                    <a:lnTo>
                      <a:pt x="46" y="132"/>
                    </a:lnTo>
                    <a:lnTo>
                      <a:pt x="54" y="138"/>
                    </a:lnTo>
                    <a:lnTo>
                      <a:pt x="62" y="144"/>
                    </a:lnTo>
                    <a:lnTo>
                      <a:pt x="72" y="148"/>
                    </a:lnTo>
                    <a:lnTo>
                      <a:pt x="84" y="148"/>
                    </a:lnTo>
                    <a:lnTo>
                      <a:pt x="84" y="148"/>
                    </a:lnTo>
                    <a:lnTo>
                      <a:pt x="98" y="146"/>
                    </a:lnTo>
                    <a:lnTo>
                      <a:pt x="110" y="142"/>
                    </a:lnTo>
                    <a:lnTo>
                      <a:pt x="124" y="134"/>
                    </a:lnTo>
                    <a:lnTo>
                      <a:pt x="136" y="124"/>
                    </a:lnTo>
                    <a:lnTo>
                      <a:pt x="134" y="160"/>
                    </a:lnTo>
                    <a:lnTo>
                      <a:pt x="134" y="160"/>
                    </a:lnTo>
                    <a:lnTo>
                      <a:pt x="122" y="168"/>
                    </a:lnTo>
                    <a:lnTo>
                      <a:pt x="110" y="172"/>
                    </a:lnTo>
                    <a:lnTo>
                      <a:pt x="96" y="176"/>
                    </a:lnTo>
                    <a:lnTo>
                      <a:pt x="84" y="17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35"/>
              <p:cNvSpPr>
                <a:spLocks/>
              </p:cNvSpPr>
              <p:nvPr/>
            </p:nvSpPr>
            <p:spPr bwMode="auto">
              <a:xfrm>
                <a:off x="6080125" y="4344988"/>
                <a:ext cx="212725" cy="279400"/>
              </a:xfrm>
              <a:custGeom>
                <a:avLst/>
                <a:gdLst>
                  <a:gd name="T0" fmla="*/ 84 w 134"/>
                  <a:gd name="T1" fmla="*/ 176 h 176"/>
                  <a:gd name="T2" fmla="*/ 84 w 134"/>
                  <a:gd name="T3" fmla="*/ 176 h 176"/>
                  <a:gd name="T4" fmla="*/ 68 w 134"/>
                  <a:gd name="T5" fmla="*/ 176 h 176"/>
                  <a:gd name="T6" fmla="*/ 56 w 134"/>
                  <a:gd name="T7" fmla="*/ 172 h 176"/>
                  <a:gd name="T8" fmla="*/ 42 w 134"/>
                  <a:gd name="T9" fmla="*/ 166 h 176"/>
                  <a:gd name="T10" fmla="*/ 32 w 134"/>
                  <a:gd name="T11" fmla="*/ 158 h 176"/>
                  <a:gd name="T12" fmla="*/ 32 w 134"/>
                  <a:gd name="T13" fmla="*/ 158 h 176"/>
                  <a:gd name="T14" fmla="*/ 18 w 134"/>
                  <a:gd name="T15" fmla="*/ 144 h 176"/>
                  <a:gd name="T16" fmla="*/ 8 w 134"/>
                  <a:gd name="T17" fmla="*/ 128 h 176"/>
                  <a:gd name="T18" fmla="*/ 2 w 134"/>
                  <a:gd name="T19" fmla="*/ 110 h 176"/>
                  <a:gd name="T20" fmla="*/ 0 w 134"/>
                  <a:gd name="T21" fmla="*/ 88 h 176"/>
                  <a:gd name="T22" fmla="*/ 0 w 134"/>
                  <a:gd name="T23" fmla="*/ 88 h 176"/>
                  <a:gd name="T24" fmla="*/ 0 w 134"/>
                  <a:gd name="T25" fmla="*/ 70 h 176"/>
                  <a:gd name="T26" fmla="*/ 6 w 134"/>
                  <a:gd name="T27" fmla="*/ 52 h 176"/>
                  <a:gd name="T28" fmla="*/ 14 w 134"/>
                  <a:gd name="T29" fmla="*/ 38 h 176"/>
                  <a:gd name="T30" fmla="*/ 24 w 134"/>
                  <a:gd name="T31" fmla="*/ 24 h 176"/>
                  <a:gd name="T32" fmla="*/ 36 w 134"/>
                  <a:gd name="T33" fmla="*/ 14 h 176"/>
                  <a:gd name="T34" fmla="*/ 50 w 134"/>
                  <a:gd name="T35" fmla="*/ 6 h 176"/>
                  <a:gd name="T36" fmla="*/ 66 w 134"/>
                  <a:gd name="T37" fmla="*/ 2 h 176"/>
                  <a:gd name="T38" fmla="*/ 84 w 134"/>
                  <a:gd name="T39" fmla="*/ 0 h 176"/>
                  <a:gd name="T40" fmla="*/ 84 w 134"/>
                  <a:gd name="T41" fmla="*/ 0 h 176"/>
                  <a:gd name="T42" fmla="*/ 96 w 134"/>
                  <a:gd name="T43" fmla="*/ 0 h 176"/>
                  <a:gd name="T44" fmla="*/ 110 w 134"/>
                  <a:gd name="T45" fmla="*/ 4 h 176"/>
                  <a:gd name="T46" fmla="*/ 120 w 134"/>
                  <a:gd name="T47" fmla="*/ 8 h 176"/>
                  <a:gd name="T48" fmla="*/ 132 w 134"/>
                  <a:gd name="T49" fmla="*/ 16 h 176"/>
                  <a:gd name="T50" fmla="*/ 130 w 134"/>
                  <a:gd name="T51" fmla="*/ 48 h 176"/>
                  <a:gd name="T52" fmla="*/ 130 w 134"/>
                  <a:gd name="T53" fmla="*/ 48 h 176"/>
                  <a:gd name="T54" fmla="*/ 120 w 134"/>
                  <a:gd name="T55" fmla="*/ 38 h 176"/>
                  <a:gd name="T56" fmla="*/ 108 w 134"/>
                  <a:gd name="T57" fmla="*/ 32 h 176"/>
                  <a:gd name="T58" fmla="*/ 98 w 134"/>
                  <a:gd name="T59" fmla="*/ 28 h 176"/>
                  <a:gd name="T60" fmla="*/ 86 w 134"/>
                  <a:gd name="T61" fmla="*/ 26 h 176"/>
                  <a:gd name="T62" fmla="*/ 86 w 134"/>
                  <a:gd name="T63" fmla="*/ 26 h 176"/>
                  <a:gd name="T64" fmla="*/ 74 w 134"/>
                  <a:gd name="T65" fmla="*/ 28 h 176"/>
                  <a:gd name="T66" fmla="*/ 64 w 134"/>
                  <a:gd name="T67" fmla="*/ 30 h 176"/>
                  <a:gd name="T68" fmla="*/ 54 w 134"/>
                  <a:gd name="T69" fmla="*/ 36 h 176"/>
                  <a:gd name="T70" fmla="*/ 46 w 134"/>
                  <a:gd name="T71" fmla="*/ 44 h 176"/>
                  <a:gd name="T72" fmla="*/ 38 w 134"/>
                  <a:gd name="T73" fmla="*/ 52 h 176"/>
                  <a:gd name="T74" fmla="*/ 34 w 134"/>
                  <a:gd name="T75" fmla="*/ 62 h 176"/>
                  <a:gd name="T76" fmla="*/ 30 w 134"/>
                  <a:gd name="T77" fmla="*/ 74 h 176"/>
                  <a:gd name="T78" fmla="*/ 30 w 134"/>
                  <a:gd name="T79" fmla="*/ 88 h 176"/>
                  <a:gd name="T80" fmla="*/ 30 w 134"/>
                  <a:gd name="T81" fmla="*/ 88 h 176"/>
                  <a:gd name="T82" fmla="*/ 30 w 134"/>
                  <a:gd name="T83" fmla="*/ 100 h 176"/>
                  <a:gd name="T84" fmla="*/ 34 w 134"/>
                  <a:gd name="T85" fmla="*/ 112 h 176"/>
                  <a:gd name="T86" fmla="*/ 38 w 134"/>
                  <a:gd name="T87" fmla="*/ 122 h 176"/>
                  <a:gd name="T88" fmla="*/ 44 w 134"/>
                  <a:gd name="T89" fmla="*/ 132 h 176"/>
                  <a:gd name="T90" fmla="*/ 52 w 134"/>
                  <a:gd name="T91" fmla="*/ 138 h 176"/>
                  <a:gd name="T92" fmla="*/ 62 w 134"/>
                  <a:gd name="T93" fmla="*/ 144 h 176"/>
                  <a:gd name="T94" fmla="*/ 72 w 134"/>
                  <a:gd name="T95" fmla="*/ 148 h 176"/>
                  <a:gd name="T96" fmla="*/ 84 w 134"/>
                  <a:gd name="T97" fmla="*/ 148 h 176"/>
                  <a:gd name="T98" fmla="*/ 84 w 134"/>
                  <a:gd name="T99" fmla="*/ 148 h 176"/>
                  <a:gd name="T100" fmla="*/ 98 w 134"/>
                  <a:gd name="T101" fmla="*/ 146 h 176"/>
                  <a:gd name="T102" fmla="*/ 110 w 134"/>
                  <a:gd name="T103" fmla="*/ 142 h 176"/>
                  <a:gd name="T104" fmla="*/ 122 w 134"/>
                  <a:gd name="T105" fmla="*/ 134 h 176"/>
                  <a:gd name="T106" fmla="*/ 134 w 134"/>
                  <a:gd name="T107" fmla="*/ 124 h 176"/>
                  <a:gd name="T108" fmla="*/ 134 w 134"/>
                  <a:gd name="T109" fmla="*/ 160 h 176"/>
                  <a:gd name="T110" fmla="*/ 134 w 134"/>
                  <a:gd name="T111" fmla="*/ 160 h 176"/>
                  <a:gd name="T112" fmla="*/ 122 w 134"/>
                  <a:gd name="T113" fmla="*/ 168 h 176"/>
                  <a:gd name="T114" fmla="*/ 110 w 134"/>
                  <a:gd name="T115" fmla="*/ 172 h 176"/>
                  <a:gd name="T116" fmla="*/ 96 w 134"/>
                  <a:gd name="T117" fmla="*/ 176 h 176"/>
                  <a:gd name="T118" fmla="*/ 84 w 134"/>
                  <a:gd name="T119"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4" h="176">
                    <a:moveTo>
                      <a:pt x="84" y="176"/>
                    </a:moveTo>
                    <a:lnTo>
                      <a:pt x="84" y="176"/>
                    </a:lnTo>
                    <a:lnTo>
                      <a:pt x="68" y="176"/>
                    </a:lnTo>
                    <a:lnTo>
                      <a:pt x="56" y="172"/>
                    </a:lnTo>
                    <a:lnTo>
                      <a:pt x="42" y="166"/>
                    </a:lnTo>
                    <a:lnTo>
                      <a:pt x="32" y="158"/>
                    </a:lnTo>
                    <a:lnTo>
                      <a:pt x="32" y="158"/>
                    </a:lnTo>
                    <a:lnTo>
                      <a:pt x="18" y="144"/>
                    </a:lnTo>
                    <a:lnTo>
                      <a:pt x="8" y="128"/>
                    </a:lnTo>
                    <a:lnTo>
                      <a:pt x="2" y="110"/>
                    </a:lnTo>
                    <a:lnTo>
                      <a:pt x="0" y="88"/>
                    </a:lnTo>
                    <a:lnTo>
                      <a:pt x="0" y="88"/>
                    </a:lnTo>
                    <a:lnTo>
                      <a:pt x="0" y="70"/>
                    </a:lnTo>
                    <a:lnTo>
                      <a:pt x="6" y="52"/>
                    </a:lnTo>
                    <a:lnTo>
                      <a:pt x="14" y="38"/>
                    </a:lnTo>
                    <a:lnTo>
                      <a:pt x="24" y="24"/>
                    </a:lnTo>
                    <a:lnTo>
                      <a:pt x="36" y="14"/>
                    </a:lnTo>
                    <a:lnTo>
                      <a:pt x="50" y="6"/>
                    </a:lnTo>
                    <a:lnTo>
                      <a:pt x="66" y="2"/>
                    </a:lnTo>
                    <a:lnTo>
                      <a:pt x="84" y="0"/>
                    </a:lnTo>
                    <a:lnTo>
                      <a:pt x="84" y="0"/>
                    </a:lnTo>
                    <a:lnTo>
                      <a:pt x="96" y="0"/>
                    </a:lnTo>
                    <a:lnTo>
                      <a:pt x="110" y="4"/>
                    </a:lnTo>
                    <a:lnTo>
                      <a:pt x="120" y="8"/>
                    </a:lnTo>
                    <a:lnTo>
                      <a:pt x="132" y="16"/>
                    </a:lnTo>
                    <a:lnTo>
                      <a:pt x="130" y="48"/>
                    </a:lnTo>
                    <a:lnTo>
                      <a:pt x="130" y="48"/>
                    </a:lnTo>
                    <a:lnTo>
                      <a:pt x="120" y="38"/>
                    </a:lnTo>
                    <a:lnTo>
                      <a:pt x="108" y="32"/>
                    </a:lnTo>
                    <a:lnTo>
                      <a:pt x="98" y="28"/>
                    </a:lnTo>
                    <a:lnTo>
                      <a:pt x="86" y="26"/>
                    </a:lnTo>
                    <a:lnTo>
                      <a:pt x="86" y="26"/>
                    </a:lnTo>
                    <a:lnTo>
                      <a:pt x="74" y="28"/>
                    </a:lnTo>
                    <a:lnTo>
                      <a:pt x="64" y="30"/>
                    </a:lnTo>
                    <a:lnTo>
                      <a:pt x="54" y="36"/>
                    </a:lnTo>
                    <a:lnTo>
                      <a:pt x="46" y="44"/>
                    </a:lnTo>
                    <a:lnTo>
                      <a:pt x="38" y="52"/>
                    </a:lnTo>
                    <a:lnTo>
                      <a:pt x="34" y="62"/>
                    </a:lnTo>
                    <a:lnTo>
                      <a:pt x="30" y="74"/>
                    </a:lnTo>
                    <a:lnTo>
                      <a:pt x="30" y="88"/>
                    </a:lnTo>
                    <a:lnTo>
                      <a:pt x="30" y="88"/>
                    </a:lnTo>
                    <a:lnTo>
                      <a:pt x="30" y="100"/>
                    </a:lnTo>
                    <a:lnTo>
                      <a:pt x="34" y="112"/>
                    </a:lnTo>
                    <a:lnTo>
                      <a:pt x="38" y="122"/>
                    </a:lnTo>
                    <a:lnTo>
                      <a:pt x="44" y="132"/>
                    </a:lnTo>
                    <a:lnTo>
                      <a:pt x="52" y="138"/>
                    </a:lnTo>
                    <a:lnTo>
                      <a:pt x="62" y="144"/>
                    </a:lnTo>
                    <a:lnTo>
                      <a:pt x="72" y="148"/>
                    </a:lnTo>
                    <a:lnTo>
                      <a:pt x="84" y="148"/>
                    </a:lnTo>
                    <a:lnTo>
                      <a:pt x="84" y="148"/>
                    </a:lnTo>
                    <a:lnTo>
                      <a:pt x="98" y="146"/>
                    </a:lnTo>
                    <a:lnTo>
                      <a:pt x="110" y="142"/>
                    </a:lnTo>
                    <a:lnTo>
                      <a:pt x="122" y="134"/>
                    </a:lnTo>
                    <a:lnTo>
                      <a:pt x="134" y="124"/>
                    </a:lnTo>
                    <a:lnTo>
                      <a:pt x="134" y="160"/>
                    </a:lnTo>
                    <a:lnTo>
                      <a:pt x="134" y="160"/>
                    </a:lnTo>
                    <a:lnTo>
                      <a:pt x="122" y="168"/>
                    </a:lnTo>
                    <a:lnTo>
                      <a:pt x="110" y="172"/>
                    </a:lnTo>
                    <a:lnTo>
                      <a:pt x="96" y="176"/>
                    </a:lnTo>
                    <a:lnTo>
                      <a:pt x="84" y="176"/>
                    </a:lnTo>
                    <a:close/>
                  </a:path>
                </a:pathLst>
              </a:custGeom>
              <a:solidFill>
                <a:srgbClr val="E8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36"/>
              <p:cNvSpPr>
                <a:spLocks/>
              </p:cNvSpPr>
              <p:nvPr/>
            </p:nvSpPr>
            <p:spPr bwMode="auto">
              <a:xfrm>
                <a:off x="6080125" y="4344988"/>
                <a:ext cx="212725" cy="279400"/>
              </a:xfrm>
              <a:custGeom>
                <a:avLst/>
                <a:gdLst>
                  <a:gd name="T0" fmla="*/ 84 w 134"/>
                  <a:gd name="T1" fmla="*/ 176 h 176"/>
                  <a:gd name="T2" fmla="*/ 84 w 134"/>
                  <a:gd name="T3" fmla="*/ 176 h 176"/>
                  <a:gd name="T4" fmla="*/ 68 w 134"/>
                  <a:gd name="T5" fmla="*/ 176 h 176"/>
                  <a:gd name="T6" fmla="*/ 56 w 134"/>
                  <a:gd name="T7" fmla="*/ 172 h 176"/>
                  <a:gd name="T8" fmla="*/ 42 w 134"/>
                  <a:gd name="T9" fmla="*/ 166 h 176"/>
                  <a:gd name="T10" fmla="*/ 32 w 134"/>
                  <a:gd name="T11" fmla="*/ 158 h 176"/>
                  <a:gd name="T12" fmla="*/ 32 w 134"/>
                  <a:gd name="T13" fmla="*/ 158 h 176"/>
                  <a:gd name="T14" fmla="*/ 18 w 134"/>
                  <a:gd name="T15" fmla="*/ 144 h 176"/>
                  <a:gd name="T16" fmla="*/ 8 w 134"/>
                  <a:gd name="T17" fmla="*/ 128 h 176"/>
                  <a:gd name="T18" fmla="*/ 2 w 134"/>
                  <a:gd name="T19" fmla="*/ 110 h 176"/>
                  <a:gd name="T20" fmla="*/ 0 w 134"/>
                  <a:gd name="T21" fmla="*/ 88 h 176"/>
                  <a:gd name="T22" fmla="*/ 0 w 134"/>
                  <a:gd name="T23" fmla="*/ 88 h 176"/>
                  <a:gd name="T24" fmla="*/ 0 w 134"/>
                  <a:gd name="T25" fmla="*/ 70 h 176"/>
                  <a:gd name="T26" fmla="*/ 6 w 134"/>
                  <a:gd name="T27" fmla="*/ 52 h 176"/>
                  <a:gd name="T28" fmla="*/ 14 w 134"/>
                  <a:gd name="T29" fmla="*/ 38 h 176"/>
                  <a:gd name="T30" fmla="*/ 24 w 134"/>
                  <a:gd name="T31" fmla="*/ 24 h 176"/>
                  <a:gd name="T32" fmla="*/ 36 w 134"/>
                  <a:gd name="T33" fmla="*/ 14 h 176"/>
                  <a:gd name="T34" fmla="*/ 50 w 134"/>
                  <a:gd name="T35" fmla="*/ 6 h 176"/>
                  <a:gd name="T36" fmla="*/ 66 w 134"/>
                  <a:gd name="T37" fmla="*/ 2 h 176"/>
                  <a:gd name="T38" fmla="*/ 84 w 134"/>
                  <a:gd name="T39" fmla="*/ 0 h 176"/>
                  <a:gd name="T40" fmla="*/ 84 w 134"/>
                  <a:gd name="T41" fmla="*/ 0 h 176"/>
                  <a:gd name="T42" fmla="*/ 96 w 134"/>
                  <a:gd name="T43" fmla="*/ 0 h 176"/>
                  <a:gd name="T44" fmla="*/ 110 w 134"/>
                  <a:gd name="T45" fmla="*/ 4 h 176"/>
                  <a:gd name="T46" fmla="*/ 120 w 134"/>
                  <a:gd name="T47" fmla="*/ 8 h 176"/>
                  <a:gd name="T48" fmla="*/ 132 w 134"/>
                  <a:gd name="T49" fmla="*/ 16 h 176"/>
                  <a:gd name="T50" fmla="*/ 130 w 134"/>
                  <a:gd name="T51" fmla="*/ 48 h 176"/>
                  <a:gd name="T52" fmla="*/ 130 w 134"/>
                  <a:gd name="T53" fmla="*/ 48 h 176"/>
                  <a:gd name="T54" fmla="*/ 120 w 134"/>
                  <a:gd name="T55" fmla="*/ 38 h 176"/>
                  <a:gd name="T56" fmla="*/ 108 w 134"/>
                  <a:gd name="T57" fmla="*/ 32 h 176"/>
                  <a:gd name="T58" fmla="*/ 98 w 134"/>
                  <a:gd name="T59" fmla="*/ 28 h 176"/>
                  <a:gd name="T60" fmla="*/ 86 w 134"/>
                  <a:gd name="T61" fmla="*/ 26 h 176"/>
                  <a:gd name="T62" fmla="*/ 86 w 134"/>
                  <a:gd name="T63" fmla="*/ 26 h 176"/>
                  <a:gd name="T64" fmla="*/ 74 w 134"/>
                  <a:gd name="T65" fmla="*/ 28 h 176"/>
                  <a:gd name="T66" fmla="*/ 64 w 134"/>
                  <a:gd name="T67" fmla="*/ 30 h 176"/>
                  <a:gd name="T68" fmla="*/ 54 w 134"/>
                  <a:gd name="T69" fmla="*/ 36 h 176"/>
                  <a:gd name="T70" fmla="*/ 46 w 134"/>
                  <a:gd name="T71" fmla="*/ 44 h 176"/>
                  <a:gd name="T72" fmla="*/ 38 w 134"/>
                  <a:gd name="T73" fmla="*/ 52 h 176"/>
                  <a:gd name="T74" fmla="*/ 34 w 134"/>
                  <a:gd name="T75" fmla="*/ 62 h 176"/>
                  <a:gd name="T76" fmla="*/ 30 w 134"/>
                  <a:gd name="T77" fmla="*/ 74 h 176"/>
                  <a:gd name="T78" fmla="*/ 30 w 134"/>
                  <a:gd name="T79" fmla="*/ 88 h 176"/>
                  <a:gd name="T80" fmla="*/ 30 w 134"/>
                  <a:gd name="T81" fmla="*/ 88 h 176"/>
                  <a:gd name="T82" fmla="*/ 30 w 134"/>
                  <a:gd name="T83" fmla="*/ 100 h 176"/>
                  <a:gd name="T84" fmla="*/ 34 w 134"/>
                  <a:gd name="T85" fmla="*/ 112 h 176"/>
                  <a:gd name="T86" fmla="*/ 38 w 134"/>
                  <a:gd name="T87" fmla="*/ 122 h 176"/>
                  <a:gd name="T88" fmla="*/ 44 w 134"/>
                  <a:gd name="T89" fmla="*/ 132 h 176"/>
                  <a:gd name="T90" fmla="*/ 52 w 134"/>
                  <a:gd name="T91" fmla="*/ 138 h 176"/>
                  <a:gd name="T92" fmla="*/ 62 w 134"/>
                  <a:gd name="T93" fmla="*/ 144 h 176"/>
                  <a:gd name="T94" fmla="*/ 72 w 134"/>
                  <a:gd name="T95" fmla="*/ 148 h 176"/>
                  <a:gd name="T96" fmla="*/ 84 w 134"/>
                  <a:gd name="T97" fmla="*/ 148 h 176"/>
                  <a:gd name="T98" fmla="*/ 84 w 134"/>
                  <a:gd name="T99" fmla="*/ 148 h 176"/>
                  <a:gd name="T100" fmla="*/ 98 w 134"/>
                  <a:gd name="T101" fmla="*/ 146 h 176"/>
                  <a:gd name="T102" fmla="*/ 110 w 134"/>
                  <a:gd name="T103" fmla="*/ 142 h 176"/>
                  <a:gd name="T104" fmla="*/ 122 w 134"/>
                  <a:gd name="T105" fmla="*/ 134 h 176"/>
                  <a:gd name="T106" fmla="*/ 134 w 134"/>
                  <a:gd name="T107" fmla="*/ 124 h 176"/>
                  <a:gd name="T108" fmla="*/ 134 w 134"/>
                  <a:gd name="T109" fmla="*/ 160 h 176"/>
                  <a:gd name="T110" fmla="*/ 134 w 134"/>
                  <a:gd name="T111" fmla="*/ 160 h 176"/>
                  <a:gd name="T112" fmla="*/ 122 w 134"/>
                  <a:gd name="T113" fmla="*/ 168 h 176"/>
                  <a:gd name="T114" fmla="*/ 110 w 134"/>
                  <a:gd name="T115" fmla="*/ 172 h 176"/>
                  <a:gd name="T116" fmla="*/ 96 w 134"/>
                  <a:gd name="T117" fmla="*/ 176 h 176"/>
                  <a:gd name="T118" fmla="*/ 84 w 134"/>
                  <a:gd name="T119"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4" h="176">
                    <a:moveTo>
                      <a:pt x="84" y="176"/>
                    </a:moveTo>
                    <a:lnTo>
                      <a:pt x="84" y="176"/>
                    </a:lnTo>
                    <a:lnTo>
                      <a:pt x="68" y="176"/>
                    </a:lnTo>
                    <a:lnTo>
                      <a:pt x="56" y="172"/>
                    </a:lnTo>
                    <a:lnTo>
                      <a:pt x="42" y="166"/>
                    </a:lnTo>
                    <a:lnTo>
                      <a:pt x="32" y="158"/>
                    </a:lnTo>
                    <a:lnTo>
                      <a:pt x="32" y="158"/>
                    </a:lnTo>
                    <a:lnTo>
                      <a:pt x="18" y="144"/>
                    </a:lnTo>
                    <a:lnTo>
                      <a:pt x="8" y="128"/>
                    </a:lnTo>
                    <a:lnTo>
                      <a:pt x="2" y="110"/>
                    </a:lnTo>
                    <a:lnTo>
                      <a:pt x="0" y="88"/>
                    </a:lnTo>
                    <a:lnTo>
                      <a:pt x="0" y="88"/>
                    </a:lnTo>
                    <a:lnTo>
                      <a:pt x="0" y="70"/>
                    </a:lnTo>
                    <a:lnTo>
                      <a:pt x="6" y="52"/>
                    </a:lnTo>
                    <a:lnTo>
                      <a:pt x="14" y="38"/>
                    </a:lnTo>
                    <a:lnTo>
                      <a:pt x="24" y="24"/>
                    </a:lnTo>
                    <a:lnTo>
                      <a:pt x="36" y="14"/>
                    </a:lnTo>
                    <a:lnTo>
                      <a:pt x="50" y="6"/>
                    </a:lnTo>
                    <a:lnTo>
                      <a:pt x="66" y="2"/>
                    </a:lnTo>
                    <a:lnTo>
                      <a:pt x="84" y="0"/>
                    </a:lnTo>
                    <a:lnTo>
                      <a:pt x="84" y="0"/>
                    </a:lnTo>
                    <a:lnTo>
                      <a:pt x="96" y="0"/>
                    </a:lnTo>
                    <a:lnTo>
                      <a:pt x="110" y="4"/>
                    </a:lnTo>
                    <a:lnTo>
                      <a:pt x="120" y="8"/>
                    </a:lnTo>
                    <a:lnTo>
                      <a:pt x="132" y="16"/>
                    </a:lnTo>
                    <a:lnTo>
                      <a:pt x="130" y="48"/>
                    </a:lnTo>
                    <a:lnTo>
                      <a:pt x="130" y="48"/>
                    </a:lnTo>
                    <a:lnTo>
                      <a:pt x="120" y="38"/>
                    </a:lnTo>
                    <a:lnTo>
                      <a:pt x="108" y="32"/>
                    </a:lnTo>
                    <a:lnTo>
                      <a:pt x="98" y="28"/>
                    </a:lnTo>
                    <a:lnTo>
                      <a:pt x="86" y="26"/>
                    </a:lnTo>
                    <a:lnTo>
                      <a:pt x="86" y="26"/>
                    </a:lnTo>
                    <a:lnTo>
                      <a:pt x="74" y="28"/>
                    </a:lnTo>
                    <a:lnTo>
                      <a:pt x="64" y="30"/>
                    </a:lnTo>
                    <a:lnTo>
                      <a:pt x="54" y="36"/>
                    </a:lnTo>
                    <a:lnTo>
                      <a:pt x="46" y="44"/>
                    </a:lnTo>
                    <a:lnTo>
                      <a:pt x="38" y="52"/>
                    </a:lnTo>
                    <a:lnTo>
                      <a:pt x="34" y="62"/>
                    </a:lnTo>
                    <a:lnTo>
                      <a:pt x="30" y="74"/>
                    </a:lnTo>
                    <a:lnTo>
                      <a:pt x="30" y="88"/>
                    </a:lnTo>
                    <a:lnTo>
                      <a:pt x="30" y="88"/>
                    </a:lnTo>
                    <a:lnTo>
                      <a:pt x="30" y="100"/>
                    </a:lnTo>
                    <a:lnTo>
                      <a:pt x="34" y="112"/>
                    </a:lnTo>
                    <a:lnTo>
                      <a:pt x="38" y="122"/>
                    </a:lnTo>
                    <a:lnTo>
                      <a:pt x="44" y="132"/>
                    </a:lnTo>
                    <a:lnTo>
                      <a:pt x="52" y="138"/>
                    </a:lnTo>
                    <a:lnTo>
                      <a:pt x="62" y="144"/>
                    </a:lnTo>
                    <a:lnTo>
                      <a:pt x="72" y="148"/>
                    </a:lnTo>
                    <a:lnTo>
                      <a:pt x="84" y="148"/>
                    </a:lnTo>
                    <a:lnTo>
                      <a:pt x="84" y="148"/>
                    </a:lnTo>
                    <a:lnTo>
                      <a:pt x="98" y="146"/>
                    </a:lnTo>
                    <a:lnTo>
                      <a:pt x="110" y="142"/>
                    </a:lnTo>
                    <a:lnTo>
                      <a:pt x="122" y="134"/>
                    </a:lnTo>
                    <a:lnTo>
                      <a:pt x="134" y="124"/>
                    </a:lnTo>
                    <a:lnTo>
                      <a:pt x="134" y="160"/>
                    </a:lnTo>
                    <a:lnTo>
                      <a:pt x="134" y="160"/>
                    </a:lnTo>
                    <a:lnTo>
                      <a:pt x="122" y="168"/>
                    </a:lnTo>
                    <a:lnTo>
                      <a:pt x="110" y="172"/>
                    </a:lnTo>
                    <a:lnTo>
                      <a:pt x="96" y="176"/>
                    </a:lnTo>
                    <a:lnTo>
                      <a:pt x="84" y="17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37"/>
              <p:cNvSpPr>
                <a:spLocks/>
              </p:cNvSpPr>
              <p:nvPr/>
            </p:nvSpPr>
            <p:spPr bwMode="auto">
              <a:xfrm>
                <a:off x="6413500" y="4351338"/>
                <a:ext cx="155575" cy="266700"/>
              </a:xfrm>
              <a:custGeom>
                <a:avLst/>
                <a:gdLst>
                  <a:gd name="T0" fmla="*/ 0 w 98"/>
                  <a:gd name="T1" fmla="*/ 0 h 168"/>
                  <a:gd name="T2" fmla="*/ 96 w 98"/>
                  <a:gd name="T3" fmla="*/ 0 h 168"/>
                  <a:gd name="T4" fmla="*/ 96 w 98"/>
                  <a:gd name="T5" fmla="*/ 26 h 168"/>
                  <a:gd name="T6" fmla="*/ 28 w 98"/>
                  <a:gd name="T7" fmla="*/ 26 h 168"/>
                  <a:gd name="T8" fmla="*/ 28 w 98"/>
                  <a:gd name="T9" fmla="*/ 68 h 168"/>
                  <a:gd name="T10" fmla="*/ 88 w 98"/>
                  <a:gd name="T11" fmla="*/ 68 h 168"/>
                  <a:gd name="T12" fmla="*/ 88 w 98"/>
                  <a:gd name="T13" fmla="*/ 92 h 168"/>
                  <a:gd name="T14" fmla="*/ 28 w 98"/>
                  <a:gd name="T15" fmla="*/ 92 h 168"/>
                  <a:gd name="T16" fmla="*/ 28 w 98"/>
                  <a:gd name="T17" fmla="*/ 142 h 168"/>
                  <a:gd name="T18" fmla="*/ 98 w 98"/>
                  <a:gd name="T19" fmla="*/ 142 h 168"/>
                  <a:gd name="T20" fmla="*/ 98 w 98"/>
                  <a:gd name="T21" fmla="*/ 168 h 168"/>
                  <a:gd name="T22" fmla="*/ 0 w 98"/>
                  <a:gd name="T23" fmla="*/ 168 h 168"/>
                  <a:gd name="T24" fmla="*/ 0 w 98"/>
                  <a:gd name="T2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168">
                    <a:moveTo>
                      <a:pt x="0" y="0"/>
                    </a:moveTo>
                    <a:lnTo>
                      <a:pt x="96" y="0"/>
                    </a:lnTo>
                    <a:lnTo>
                      <a:pt x="96" y="26"/>
                    </a:lnTo>
                    <a:lnTo>
                      <a:pt x="28" y="26"/>
                    </a:lnTo>
                    <a:lnTo>
                      <a:pt x="28" y="68"/>
                    </a:lnTo>
                    <a:lnTo>
                      <a:pt x="88" y="68"/>
                    </a:lnTo>
                    <a:lnTo>
                      <a:pt x="88" y="92"/>
                    </a:lnTo>
                    <a:lnTo>
                      <a:pt x="28" y="92"/>
                    </a:lnTo>
                    <a:lnTo>
                      <a:pt x="28" y="142"/>
                    </a:lnTo>
                    <a:lnTo>
                      <a:pt x="98" y="142"/>
                    </a:lnTo>
                    <a:lnTo>
                      <a:pt x="98" y="168"/>
                    </a:lnTo>
                    <a:lnTo>
                      <a:pt x="0" y="168"/>
                    </a:lnTo>
                    <a:lnTo>
                      <a:pt x="0" y="0"/>
                    </a:lnTo>
                    <a:close/>
                  </a:path>
                </a:pathLst>
              </a:custGeom>
              <a:solidFill>
                <a:srgbClr val="E8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38"/>
              <p:cNvSpPr>
                <a:spLocks/>
              </p:cNvSpPr>
              <p:nvPr/>
            </p:nvSpPr>
            <p:spPr bwMode="auto">
              <a:xfrm>
                <a:off x="6683375" y="4344988"/>
                <a:ext cx="165100" cy="279400"/>
              </a:xfrm>
              <a:custGeom>
                <a:avLst/>
                <a:gdLst>
                  <a:gd name="T0" fmla="*/ 46 w 104"/>
                  <a:gd name="T1" fmla="*/ 152 h 176"/>
                  <a:gd name="T2" fmla="*/ 66 w 104"/>
                  <a:gd name="T3" fmla="*/ 144 h 176"/>
                  <a:gd name="T4" fmla="*/ 74 w 104"/>
                  <a:gd name="T5" fmla="*/ 128 h 176"/>
                  <a:gd name="T6" fmla="*/ 74 w 104"/>
                  <a:gd name="T7" fmla="*/ 120 h 176"/>
                  <a:gd name="T8" fmla="*/ 60 w 104"/>
                  <a:gd name="T9" fmla="*/ 104 h 176"/>
                  <a:gd name="T10" fmla="*/ 38 w 104"/>
                  <a:gd name="T11" fmla="*/ 90 h 176"/>
                  <a:gd name="T12" fmla="*/ 22 w 104"/>
                  <a:gd name="T13" fmla="*/ 80 h 176"/>
                  <a:gd name="T14" fmla="*/ 4 w 104"/>
                  <a:gd name="T15" fmla="*/ 58 h 176"/>
                  <a:gd name="T16" fmla="*/ 2 w 104"/>
                  <a:gd name="T17" fmla="*/ 44 h 176"/>
                  <a:gd name="T18" fmla="*/ 4 w 104"/>
                  <a:gd name="T19" fmla="*/ 34 h 176"/>
                  <a:gd name="T20" fmla="*/ 10 w 104"/>
                  <a:gd name="T21" fmla="*/ 18 h 176"/>
                  <a:gd name="T22" fmla="*/ 24 w 104"/>
                  <a:gd name="T23" fmla="*/ 6 h 176"/>
                  <a:gd name="T24" fmla="*/ 42 w 104"/>
                  <a:gd name="T25" fmla="*/ 0 h 176"/>
                  <a:gd name="T26" fmla="*/ 54 w 104"/>
                  <a:gd name="T27" fmla="*/ 0 h 176"/>
                  <a:gd name="T28" fmla="*/ 74 w 104"/>
                  <a:gd name="T29" fmla="*/ 2 h 176"/>
                  <a:gd name="T30" fmla="*/ 94 w 104"/>
                  <a:gd name="T31" fmla="*/ 10 h 176"/>
                  <a:gd name="T32" fmla="*/ 94 w 104"/>
                  <a:gd name="T33" fmla="*/ 36 h 176"/>
                  <a:gd name="T34" fmla="*/ 64 w 104"/>
                  <a:gd name="T35" fmla="*/ 24 h 176"/>
                  <a:gd name="T36" fmla="*/ 56 w 104"/>
                  <a:gd name="T37" fmla="*/ 22 h 176"/>
                  <a:gd name="T38" fmla="*/ 38 w 104"/>
                  <a:gd name="T39" fmla="*/ 28 h 176"/>
                  <a:gd name="T40" fmla="*/ 30 w 104"/>
                  <a:gd name="T41" fmla="*/ 42 h 176"/>
                  <a:gd name="T42" fmla="*/ 32 w 104"/>
                  <a:gd name="T43" fmla="*/ 48 h 176"/>
                  <a:gd name="T44" fmla="*/ 44 w 104"/>
                  <a:gd name="T45" fmla="*/ 62 h 176"/>
                  <a:gd name="T46" fmla="*/ 66 w 104"/>
                  <a:gd name="T47" fmla="*/ 74 h 176"/>
                  <a:gd name="T48" fmla="*/ 82 w 104"/>
                  <a:gd name="T49" fmla="*/ 86 h 176"/>
                  <a:gd name="T50" fmla="*/ 98 w 104"/>
                  <a:gd name="T51" fmla="*/ 104 h 176"/>
                  <a:gd name="T52" fmla="*/ 104 w 104"/>
                  <a:gd name="T53" fmla="*/ 120 h 176"/>
                  <a:gd name="T54" fmla="*/ 104 w 104"/>
                  <a:gd name="T55" fmla="*/ 128 h 176"/>
                  <a:gd name="T56" fmla="*/ 100 w 104"/>
                  <a:gd name="T57" fmla="*/ 148 h 176"/>
                  <a:gd name="T58" fmla="*/ 88 w 104"/>
                  <a:gd name="T59" fmla="*/ 162 h 176"/>
                  <a:gd name="T60" fmla="*/ 70 w 104"/>
                  <a:gd name="T61" fmla="*/ 174 h 176"/>
                  <a:gd name="T62" fmla="*/ 46 w 104"/>
                  <a:gd name="T63" fmla="*/ 176 h 176"/>
                  <a:gd name="T64" fmla="*/ 34 w 104"/>
                  <a:gd name="T65" fmla="*/ 176 h 176"/>
                  <a:gd name="T66" fmla="*/ 12 w 104"/>
                  <a:gd name="T67" fmla="*/ 172 h 176"/>
                  <a:gd name="T68" fmla="*/ 0 w 104"/>
                  <a:gd name="T69" fmla="*/ 134 h 176"/>
                  <a:gd name="T70" fmla="*/ 12 w 104"/>
                  <a:gd name="T71" fmla="*/ 142 h 176"/>
                  <a:gd name="T72" fmla="*/ 34 w 104"/>
                  <a:gd name="T73" fmla="*/ 15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4" h="176">
                    <a:moveTo>
                      <a:pt x="46" y="152"/>
                    </a:moveTo>
                    <a:lnTo>
                      <a:pt x="46" y="152"/>
                    </a:lnTo>
                    <a:lnTo>
                      <a:pt x="58" y="150"/>
                    </a:lnTo>
                    <a:lnTo>
                      <a:pt x="66" y="144"/>
                    </a:lnTo>
                    <a:lnTo>
                      <a:pt x="72" y="138"/>
                    </a:lnTo>
                    <a:lnTo>
                      <a:pt x="74" y="128"/>
                    </a:lnTo>
                    <a:lnTo>
                      <a:pt x="74" y="128"/>
                    </a:lnTo>
                    <a:lnTo>
                      <a:pt x="74" y="120"/>
                    </a:lnTo>
                    <a:lnTo>
                      <a:pt x="68" y="112"/>
                    </a:lnTo>
                    <a:lnTo>
                      <a:pt x="60" y="104"/>
                    </a:lnTo>
                    <a:lnTo>
                      <a:pt x="50" y="98"/>
                    </a:lnTo>
                    <a:lnTo>
                      <a:pt x="38" y="90"/>
                    </a:lnTo>
                    <a:lnTo>
                      <a:pt x="38" y="90"/>
                    </a:lnTo>
                    <a:lnTo>
                      <a:pt x="22" y="80"/>
                    </a:lnTo>
                    <a:lnTo>
                      <a:pt x="12" y="70"/>
                    </a:lnTo>
                    <a:lnTo>
                      <a:pt x="4" y="58"/>
                    </a:lnTo>
                    <a:lnTo>
                      <a:pt x="4" y="50"/>
                    </a:lnTo>
                    <a:lnTo>
                      <a:pt x="2" y="44"/>
                    </a:lnTo>
                    <a:lnTo>
                      <a:pt x="2" y="44"/>
                    </a:lnTo>
                    <a:lnTo>
                      <a:pt x="4" y="34"/>
                    </a:lnTo>
                    <a:lnTo>
                      <a:pt x="6" y="26"/>
                    </a:lnTo>
                    <a:lnTo>
                      <a:pt x="10" y="18"/>
                    </a:lnTo>
                    <a:lnTo>
                      <a:pt x="16" y="12"/>
                    </a:lnTo>
                    <a:lnTo>
                      <a:pt x="24" y="6"/>
                    </a:lnTo>
                    <a:lnTo>
                      <a:pt x="32" y="2"/>
                    </a:lnTo>
                    <a:lnTo>
                      <a:pt x="42" y="0"/>
                    </a:lnTo>
                    <a:lnTo>
                      <a:pt x="54" y="0"/>
                    </a:lnTo>
                    <a:lnTo>
                      <a:pt x="54" y="0"/>
                    </a:lnTo>
                    <a:lnTo>
                      <a:pt x="64" y="0"/>
                    </a:lnTo>
                    <a:lnTo>
                      <a:pt x="74" y="2"/>
                    </a:lnTo>
                    <a:lnTo>
                      <a:pt x="84" y="6"/>
                    </a:lnTo>
                    <a:lnTo>
                      <a:pt x="94" y="10"/>
                    </a:lnTo>
                    <a:lnTo>
                      <a:pt x="94" y="36"/>
                    </a:lnTo>
                    <a:lnTo>
                      <a:pt x="94" y="36"/>
                    </a:lnTo>
                    <a:lnTo>
                      <a:pt x="72" y="26"/>
                    </a:lnTo>
                    <a:lnTo>
                      <a:pt x="64" y="24"/>
                    </a:lnTo>
                    <a:lnTo>
                      <a:pt x="56" y="22"/>
                    </a:lnTo>
                    <a:lnTo>
                      <a:pt x="56" y="22"/>
                    </a:lnTo>
                    <a:lnTo>
                      <a:pt x="44" y="24"/>
                    </a:lnTo>
                    <a:lnTo>
                      <a:pt x="38" y="28"/>
                    </a:lnTo>
                    <a:lnTo>
                      <a:pt x="32" y="34"/>
                    </a:lnTo>
                    <a:lnTo>
                      <a:pt x="30" y="42"/>
                    </a:lnTo>
                    <a:lnTo>
                      <a:pt x="30" y="42"/>
                    </a:lnTo>
                    <a:lnTo>
                      <a:pt x="32" y="48"/>
                    </a:lnTo>
                    <a:lnTo>
                      <a:pt x="36" y="56"/>
                    </a:lnTo>
                    <a:lnTo>
                      <a:pt x="44" y="62"/>
                    </a:lnTo>
                    <a:lnTo>
                      <a:pt x="54" y="68"/>
                    </a:lnTo>
                    <a:lnTo>
                      <a:pt x="66" y="74"/>
                    </a:lnTo>
                    <a:lnTo>
                      <a:pt x="66" y="74"/>
                    </a:lnTo>
                    <a:lnTo>
                      <a:pt x="82" y="86"/>
                    </a:lnTo>
                    <a:lnTo>
                      <a:pt x="94" y="98"/>
                    </a:lnTo>
                    <a:lnTo>
                      <a:pt x="98" y="104"/>
                    </a:lnTo>
                    <a:lnTo>
                      <a:pt x="102" y="112"/>
                    </a:lnTo>
                    <a:lnTo>
                      <a:pt x="104" y="120"/>
                    </a:lnTo>
                    <a:lnTo>
                      <a:pt x="104" y="128"/>
                    </a:lnTo>
                    <a:lnTo>
                      <a:pt x="104" y="128"/>
                    </a:lnTo>
                    <a:lnTo>
                      <a:pt x="102" y="138"/>
                    </a:lnTo>
                    <a:lnTo>
                      <a:pt x="100" y="148"/>
                    </a:lnTo>
                    <a:lnTo>
                      <a:pt x="96" y="156"/>
                    </a:lnTo>
                    <a:lnTo>
                      <a:pt x="88" y="162"/>
                    </a:lnTo>
                    <a:lnTo>
                      <a:pt x="80" y="168"/>
                    </a:lnTo>
                    <a:lnTo>
                      <a:pt x="70" y="174"/>
                    </a:lnTo>
                    <a:lnTo>
                      <a:pt x="60" y="176"/>
                    </a:lnTo>
                    <a:lnTo>
                      <a:pt x="46" y="176"/>
                    </a:lnTo>
                    <a:lnTo>
                      <a:pt x="46" y="176"/>
                    </a:lnTo>
                    <a:lnTo>
                      <a:pt x="34" y="176"/>
                    </a:lnTo>
                    <a:lnTo>
                      <a:pt x="24" y="174"/>
                    </a:lnTo>
                    <a:lnTo>
                      <a:pt x="12" y="172"/>
                    </a:lnTo>
                    <a:lnTo>
                      <a:pt x="2" y="166"/>
                    </a:lnTo>
                    <a:lnTo>
                      <a:pt x="0" y="134"/>
                    </a:lnTo>
                    <a:lnTo>
                      <a:pt x="0" y="134"/>
                    </a:lnTo>
                    <a:lnTo>
                      <a:pt x="12" y="142"/>
                    </a:lnTo>
                    <a:lnTo>
                      <a:pt x="24" y="146"/>
                    </a:lnTo>
                    <a:lnTo>
                      <a:pt x="34" y="150"/>
                    </a:lnTo>
                    <a:lnTo>
                      <a:pt x="46" y="152"/>
                    </a:lnTo>
                    <a:close/>
                  </a:path>
                </a:pathLst>
              </a:custGeom>
              <a:solidFill>
                <a:srgbClr val="E8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9"/>
              <p:cNvSpPr>
                <a:spLocks/>
              </p:cNvSpPr>
              <p:nvPr/>
            </p:nvSpPr>
            <p:spPr bwMode="auto">
              <a:xfrm>
                <a:off x="6683375" y="4344988"/>
                <a:ext cx="165100" cy="279400"/>
              </a:xfrm>
              <a:custGeom>
                <a:avLst/>
                <a:gdLst>
                  <a:gd name="T0" fmla="*/ 46 w 104"/>
                  <a:gd name="T1" fmla="*/ 152 h 176"/>
                  <a:gd name="T2" fmla="*/ 66 w 104"/>
                  <a:gd name="T3" fmla="*/ 144 h 176"/>
                  <a:gd name="T4" fmla="*/ 74 w 104"/>
                  <a:gd name="T5" fmla="*/ 128 h 176"/>
                  <a:gd name="T6" fmla="*/ 74 w 104"/>
                  <a:gd name="T7" fmla="*/ 120 h 176"/>
                  <a:gd name="T8" fmla="*/ 60 w 104"/>
                  <a:gd name="T9" fmla="*/ 104 h 176"/>
                  <a:gd name="T10" fmla="*/ 38 w 104"/>
                  <a:gd name="T11" fmla="*/ 90 h 176"/>
                  <a:gd name="T12" fmla="*/ 22 w 104"/>
                  <a:gd name="T13" fmla="*/ 80 h 176"/>
                  <a:gd name="T14" fmla="*/ 4 w 104"/>
                  <a:gd name="T15" fmla="*/ 58 h 176"/>
                  <a:gd name="T16" fmla="*/ 2 w 104"/>
                  <a:gd name="T17" fmla="*/ 44 h 176"/>
                  <a:gd name="T18" fmla="*/ 4 w 104"/>
                  <a:gd name="T19" fmla="*/ 34 h 176"/>
                  <a:gd name="T20" fmla="*/ 10 w 104"/>
                  <a:gd name="T21" fmla="*/ 18 h 176"/>
                  <a:gd name="T22" fmla="*/ 24 w 104"/>
                  <a:gd name="T23" fmla="*/ 6 h 176"/>
                  <a:gd name="T24" fmla="*/ 42 w 104"/>
                  <a:gd name="T25" fmla="*/ 0 h 176"/>
                  <a:gd name="T26" fmla="*/ 54 w 104"/>
                  <a:gd name="T27" fmla="*/ 0 h 176"/>
                  <a:gd name="T28" fmla="*/ 74 w 104"/>
                  <a:gd name="T29" fmla="*/ 2 h 176"/>
                  <a:gd name="T30" fmla="*/ 94 w 104"/>
                  <a:gd name="T31" fmla="*/ 10 h 176"/>
                  <a:gd name="T32" fmla="*/ 94 w 104"/>
                  <a:gd name="T33" fmla="*/ 36 h 176"/>
                  <a:gd name="T34" fmla="*/ 64 w 104"/>
                  <a:gd name="T35" fmla="*/ 24 h 176"/>
                  <a:gd name="T36" fmla="*/ 56 w 104"/>
                  <a:gd name="T37" fmla="*/ 22 h 176"/>
                  <a:gd name="T38" fmla="*/ 38 w 104"/>
                  <a:gd name="T39" fmla="*/ 28 h 176"/>
                  <a:gd name="T40" fmla="*/ 30 w 104"/>
                  <a:gd name="T41" fmla="*/ 42 h 176"/>
                  <a:gd name="T42" fmla="*/ 32 w 104"/>
                  <a:gd name="T43" fmla="*/ 48 h 176"/>
                  <a:gd name="T44" fmla="*/ 44 w 104"/>
                  <a:gd name="T45" fmla="*/ 62 h 176"/>
                  <a:gd name="T46" fmla="*/ 66 w 104"/>
                  <a:gd name="T47" fmla="*/ 74 h 176"/>
                  <a:gd name="T48" fmla="*/ 82 w 104"/>
                  <a:gd name="T49" fmla="*/ 86 h 176"/>
                  <a:gd name="T50" fmla="*/ 98 w 104"/>
                  <a:gd name="T51" fmla="*/ 104 h 176"/>
                  <a:gd name="T52" fmla="*/ 104 w 104"/>
                  <a:gd name="T53" fmla="*/ 120 h 176"/>
                  <a:gd name="T54" fmla="*/ 104 w 104"/>
                  <a:gd name="T55" fmla="*/ 128 h 176"/>
                  <a:gd name="T56" fmla="*/ 100 w 104"/>
                  <a:gd name="T57" fmla="*/ 148 h 176"/>
                  <a:gd name="T58" fmla="*/ 88 w 104"/>
                  <a:gd name="T59" fmla="*/ 162 h 176"/>
                  <a:gd name="T60" fmla="*/ 70 w 104"/>
                  <a:gd name="T61" fmla="*/ 174 h 176"/>
                  <a:gd name="T62" fmla="*/ 46 w 104"/>
                  <a:gd name="T63" fmla="*/ 176 h 176"/>
                  <a:gd name="T64" fmla="*/ 34 w 104"/>
                  <a:gd name="T65" fmla="*/ 176 h 176"/>
                  <a:gd name="T66" fmla="*/ 12 w 104"/>
                  <a:gd name="T67" fmla="*/ 172 h 176"/>
                  <a:gd name="T68" fmla="*/ 0 w 104"/>
                  <a:gd name="T69" fmla="*/ 134 h 176"/>
                  <a:gd name="T70" fmla="*/ 12 w 104"/>
                  <a:gd name="T71" fmla="*/ 142 h 176"/>
                  <a:gd name="T72" fmla="*/ 34 w 104"/>
                  <a:gd name="T73" fmla="*/ 15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4" h="176">
                    <a:moveTo>
                      <a:pt x="46" y="152"/>
                    </a:moveTo>
                    <a:lnTo>
                      <a:pt x="46" y="152"/>
                    </a:lnTo>
                    <a:lnTo>
                      <a:pt x="58" y="150"/>
                    </a:lnTo>
                    <a:lnTo>
                      <a:pt x="66" y="144"/>
                    </a:lnTo>
                    <a:lnTo>
                      <a:pt x="72" y="138"/>
                    </a:lnTo>
                    <a:lnTo>
                      <a:pt x="74" y="128"/>
                    </a:lnTo>
                    <a:lnTo>
                      <a:pt x="74" y="128"/>
                    </a:lnTo>
                    <a:lnTo>
                      <a:pt x="74" y="120"/>
                    </a:lnTo>
                    <a:lnTo>
                      <a:pt x="68" y="112"/>
                    </a:lnTo>
                    <a:lnTo>
                      <a:pt x="60" y="104"/>
                    </a:lnTo>
                    <a:lnTo>
                      <a:pt x="50" y="98"/>
                    </a:lnTo>
                    <a:lnTo>
                      <a:pt x="38" y="90"/>
                    </a:lnTo>
                    <a:lnTo>
                      <a:pt x="38" y="90"/>
                    </a:lnTo>
                    <a:lnTo>
                      <a:pt x="22" y="80"/>
                    </a:lnTo>
                    <a:lnTo>
                      <a:pt x="12" y="70"/>
                    </a:lnTo>
                    <a:lnTo>
                      <a:pt x="4" y="58"/>
                    </a:lnTo>
                    <a:lnTo>
                      <a:pt x="4" y="50"/>
                    </a:lnTo>
                    <a:lnTo>
                      <a:pt x="2" y="44"/>
                    </a:lnTo>
                    <a:lnTo>
                      <a:pt x="2" y="44"/>
                    </a:lnTo>
                    <a:lnTo>
                      <a:pt x="4" y="34"/>
                    </a:lnTo>
                    <a:lnTo>
                      <a:pt x="6" y="26"/>
                    </a:lnTo>
                    <a:lnTo>
                      <a:pt x="10" y="18"/>
                    </a:lnTo>
                    <a:lnTo>
                      <a:pt x="16" y="12"/>
                    </a:lnTo>
                    <a:lnTo>
                      <a:pt x="24" y="6"/>
                    </a:lnTo>
                    <a:lnTo>
                      <a:pt x="32" y="2"/>
                    </a:lnTo>
                    <a:lnTo>
                      <a:pt x="42" y="0"/>
                    </a:lnTo>
                    <a:lnTo>
                      <a:pt x="54" y="0"/>
                    </a:lnTo>
                    <a:lnTo>
                      <a:pt x="54" y="0"/>
                    </a:lnTo>
                    <a:lnTo>
                      <a:pt x="64" y="0"/>
                    </a:lnTo>
                    <a:lnTo>
                      <a:pt x="74" y="2"/>
                    </a:lnTo>
                    <a:lnTo>
                      <a:pt x="84" y="6"/>
                    </a:lnTo>
                    <a:lnTo>
                      <a:pt x="94" y="10"/>
                    </a:lnTo>
                    <a:lnTo>
                      <a:pt x="94" y="36"/>
                    </a:lnTo>
                    <a:lnTo>
                      <a:pt x="94" y="36"/>
                    </a:lnTo>
                    <a:lnTo>
                      <a:pt x="72" y="26"/>
                    </a:lnTo>
                    <a:lnTo>
                      <a:pt x="64" y="24"/>
                    </a:lnTo>
                    <a:lnTo>
                      <a:pt x="56" y="22"/>
                    </a:lnTo>
                    <a:lnTo>
                      <a:pt x="56" y="22"/>
                    </a:lnTo>
                    <a:lnTo>
                      <a:pt x="44" y="24"/>
                    </a:lnTo>
                    <a:lnTo>
                      <a:pt x="38" y="28"/>
                    </a:lnTo>
                    <a:lnTo>
                      <a:pt x="32" y="34"/>
                    </a:lnTo>
                    <a:lnTo>
                      <a:pt x="30" y="42"/>
                    </a:lnTo>
                    <a:lnTo>
                      <a:pt x="30" y="42"/>
                    </a:lnTo>
                    <a:lnTo>
                      <a:pt x="32" y="48"/>
                    </a:lnTo>
                    <a:lnTo>
                      <a:pt x="36" y="56"/>
                    </a:lnTo>
                    <a:lnTo>
                      <a:pt x="44" y="62"/>
                    </a:lnTo>
                    <a:lnTo>
                      <a:pt x="54" y="68"/>
                    </a:lnTo>
                    <a:lnTo>
                      <a:pt x="66" y="74"/>
                    </a:lnTo>
                    <a:lnTo>
                      <a:pt x="66" y="74"/>
                    </a:lnTo>
                    <a:lnTo>
                      <a:pt x="82" y="86"/>
                    </a:lnTo>
                    <a:lnTo>
                      <a:pt x="94" y="98"/>
                    </a:lnTo>
                    <a:lnTo>
                      <a:pt x="98" y="104"/>
                    </a:lnTo>
                    <a:lnTo>
                      <a:pt x="102" y="112"/>
                    </a:lnTo>
                    <a:lnTo>
                      <a:pt x="104" y="120"/>
                    </a:lnTo>
                    <a:lnTo>
                      <a:pt x="104" y="128"/>
                    </a:lnTo>
                    <a:lnTo>
                      <a:pt x="104" y="128"/>
                    </a:lnTo>
                    <a:lnTo>
                      <a:pt x="102" y="138"/>
                    </a:lnTo>
                    <a:lnTo>
                      <a:pt x="100" y="148"/>
                    </a:lnTo>
                    <a:lnTo>
                      <a:pt x="96" y="156"/>
                    </a:lnTo>
                    <a:lnTo>
                      <a:pt x="88" y="162"/>
                    </a:lnTo>
                    <a:lnTo>
                      <a:pt x="80" y="168"/>
                    </a:lnTo>
                    <a:lnTo>
                      <a:pt x="70" y="174"/>
                    </a:lnTo>
                    <a:lnTo>
                      <a:pt x="60" y="176"/>
                    </a:lnTo>
                    <a:lnTo>
                      <a:pt x="46" y="176"/>
                    </a:lnTo>
                    <a:lnTo>
                      <a:pt x="46" y="176"/>
                    </a:lnTo>
                    <a:lnTo>
                      <a:pt x="34" y="176"/>
                    </a:lnTo>
                    <a:lnTo>
                      <a:pt x="24" y="174"/>
                    </a:lnTo>
                    <a:lnTo>
                      <a:pt x="12" y="172"/>
                    </a:lnTo>
                    <a:lnTo>
                      <a:pt x="2" y="166"/>
                    </a:lnTo>
                    <a:lnTo>
                      <a:pt x="0" y="134"/>
                    </a:lnTo>
                    <a:lnTo>
                      <a:pt x="0" y="134"/>
                    </a:lnTo>
                    <a:lnTo>
                      <a:pt x="12" y="142"/>
                    </a:lnTo>
                    <a:lnTo>
                      <a:pt x="24" y="146"/>
                    </a:lnTo>
                    <a:lnTo>
                      <a:pt x="34" y="150"/>
                    </a:lnTo>
                    <a:lnTo>
                      <a:pt x="46" y="15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40"/>
              <p:cNvSpPr>
                <a:spLocks/>
              </p:cNvSpPr>
              <p:nvPr/>
            </p:nvSpPr>
            <p:spPr bwMode="auto">
              <a:xfrm>
                <a:off x="6959600" y="4344988"/>
                <a:ext cx="165100" cy="279400"/>
              </a:xfrm>
              <a:custGeom>
                <a:avLst/>
                <a:gdLst>
                  <a:gd name="T0" fmla="*/ 46 w 104"/>
                  <a:gd name="T1" fmla="*/ 152 h 176"/>
                  <a:gd name="T2" fmla="*/ 66 w 104"/>
                  <a:gd name="T3" fmla="*/ 144 h 176"/>
                  <a:gd name="T4" fmla="*/ 74 w 104"/>
                  <a:gd name="T5" fmla="*/ 128 h 176"/>
                  <a:gd name="T6" fmla="*/ 74 w 104"/>
                  <a:gd name="T7" fmla="*/ 120 h 176"/>
                  <a:gd name="T8" fmla="*/ 62 w 104"/>
                  <a:gd name="T9" fmla="*/ 104 h 176"/>
                  <a:gd name="T10" fmla="*/ 38 w 104"/>
                  <a:gd name="T11" fmla="*/ 90 h 176"/>
                  <a:gd name="T12" fmla="*/ 22 w 104"/>
                  <a:gd name="T13" fmla="*/ 80 h 176"/>
                  <a:gd name="T14" fmla="*/ 6 w 104"/>
                  <a:gd name="T15" fmla="*/ 58 h 176"/>
                  <a:gd name="T16" fmla="*/ 2 w 104"/>
                  <a:gd name="T17" fmla="*/ 44 h 176"/>
                  <a:gd name="T18" fmla="*/ 6 w 104"/>
                  <a:gd name="T19" fmla="*/ 26 h 176"/>
                  <a:gd name="T20" fmla="*/ 16 w 104"/>
                  <a:gd name="T21" fmla="*/ 12 h 176"/>
                  <a:gd name="T22" fmla="*/ 32 w 104"/>
                  <a:gd name="T23" fmla="*/ 2 h 176"/>
                  <a:gd name="T24" fmla="*/ 54 w 104"/>
                  <a:gd name="T25" fmla="*/ 0 h 176"/>
                  <a:gd name="T26" fmla="*/ 64 w 104"/>
                  <a:gd name="T27" fmla="*/ 0 h 176"/>
                  <a:gd name="T28" fmla="*/ 84 w 104"/>
                  <a:gd name="T29" fmla="*/ 6 h 176"/>
                  <a:gd name="T30" fmla="*/ 94 w 104"/>
                  <a:gd name="T31" fmla="*/ 36 h 176"/>
                  <a:gd name="T32" fmla="*/ 72 w 104"/>
                  <a:gd name="T33" fmla="*/ 26 h 176"/>
                  <a:gd name="T34" fmla="*/ 56 w 104"/>
                  <a:gd name="T35" fmla="*/ 22 h 176"/>
                  <a:gd name="T36" fmla="*/ 44 w 104"/>
                  <a:gd name="T37" fmla="*/ 24 h 176"/>
                  <a:gd name="T38" fmla="*/ 32 w 104"/>
                  <a:gd name="T39" fmla="*/ 34 h 176"/>
                  <a:gd name="T40" fmla="*/ 30 w 104"/>
                  <a:gd name="T41" fmla="*/ 42 h 176"/>
                  <a:gd name="T42" fmla="*/ 36 w 104"/>
                  <a:gd name="T43" fmla="*/ 56 h 176"/>
                  <a:gd name="T44" fmla="*/ 54 w 104"/>
                  <a:gd name="T45" fmla="*/ 68 h 176"/>
                  <a:gd name="T46" fmla="*/ 66 w 104"/>
                  <a:gd name="T47" fmla="*/ 74 h 176"/>
                  <a:gd name="T48" fmla="*/ 94 w 104"/>
                  <a:gd name="T49" fmla="*/ 98 h 176"/>
                  <a:gd name="T50" fmla="*/ 102 w 104"/>
                  <a:gd name="T51" fmla="*/ 112 h 176"/>
                  <a:gd name="T52" fmla="*/ 104 w 104"/>
                  <a:gd name="T53" fmla="*/ 128 h 176"/>
                  <a:gd name="T54" fmla="*/ 102 w 104"/>
                  <a:gd name="T55" fmla="*/ 138 h 176"/>
                  <a:gd name="T56" fmla="*/ 96 w 104"/>
                  <a:gd name="T57" fmla="*/ 156 h 176"/>
                  <a:gd name="T58" fmla="*/ 80 w 104"/>
                  <a:gd name="T59" fmla="*/ 168 h 176"/>
                  <a:gd name="T60" fmla="*/ 60 w 104"/>
                  <a:gd name="T61" fmla="*/ 176 h 176"/>
                  <a:gd name="T62" fmla="*/ 46 w 104"/>
                  <a:gd name="T63" fmla="*/ 176 h 176"/>
                  <a:gd name="T64" fmla="*/ 24 w 104"/>
                  <a:gd name="T65" fmla="*/ 174 h 176"/>
                  <a:gd name="T66" fmla="*/ 2 w 104"/>
                  <a:gd name="T67" fmla="*/ 166 h 176"/>
                  <a:gd name="T68" fmla="*/ 0 w 104"/>
                  <a:gd name="T69" fmla="*/ 134 h 176"/>
                  <a:gd name="T70" fmla="*/ 24 w 104"/>
                  <a:gd name="T71" fmla="*/ 146 h 176"/>
                  <a:gd name="T72" fmla="*/ 46 w 104"/>
                  <a:gd name="T73" fmla="*/ 15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4" h="176">
                    <a:moveTo>
                      <a:pt x="46" y="152"/>
                    </a:moveTo>
                    <a:lnTo>
                      <a:pt x="46" y="152"/>
                    </a:lnTo>
                    <a:lnTo>
                      <a:pt x="58" y="150"/>
                    </a:lnTo>
                    <a:lnTo>
                      <a:pt x="66" y="144"/>
                    </a:lnTo>
                    <a:lnTo>
                      <a:pt x="72" y="138"/>
                    </a:lnTo>
                    <a:lnTo>
                      <a:pt x="74" y="128"/>
                    </a:lnTo>
                    <a:lnTo>
                      <a:pt x="74" y="128"/>
                    </a:lnTo>
                    <a:lnTo>
                      <a:pt x="74" y="120"/>
                    </a:lnTo>
                    <a:lnTo>
                      <a:pt x="68" y="112"/>
                    </a:lnTo>
                    <a:lnTo>
                      <a:pt x="62" y="104"/>
                    </a:lnTo>
                    <a:lnTo>
                      <a:pt x="50" y="98"/>
                    </a:lnTo>
                    <a:lnTo>
                      <a:pt x="38" y="90"/>
                    </a:lnTo>
                    <a:lnTo>
                      <a:pt x="38" y="90"/>
                    </a:lnTo>
                    <a:lnTo>
                      <a:pt x="22" y="80"/>
                    </a:lnTo>
                    <a:lnTo>
                      <a:pt x="12" y="70"/>
                    </a:lnTo>
                    <a:lnTo>
                      <a:pt x="6" y="58"/>
                    </a:lnTo>
                    <a:lnTo>
                      <a:pt x="2" y="44"/>
                    </a:lnTo>
                    <a:lnTo>
                      <a:pt x="2" y="44"/>
                    </a:lnTo>
                    <a:lnTo>
                      <a:pt x="4" y="34"/>
                    </a:lnTo>
                    <a:lnTo>
                      <a:pt x="6" y="26"/>
                    </a:lnTo>
                    <a:lnTo>
                      <a:pt x="10" y="18"/>
                    </a:lnTo>
                    <a:lnTo>
                      <a:pt x="16" y="12"/>
                    </a:lnTo>
                    <a:lnTo>
                      <a:pt x="24" y="6"/>
                    </a:lnTo>
                    <a:lnTo>
                      <a:pt x="32" y="2"/>
                    </a:lnTo>
                    <a:lnTo>
                      <a:pt x="42" y="0"/>
                    </a:lnTo>
                    <a:lnTo>
                      <a:pt x="54" y="0"/>
                    </a:lnTo>
                    <a:lnTo>
                      <a:pt x="54" y="0"/>
                    </a:lnTo>
                    <a:lnTo>
                      <a:pt x="64" y="0"/>
                    </a:lnTo>
                    <a:lnTo>
                      <a:pt x="74" y="2"/>
                    </a:lnTo>
                    <a:lnTo>
                      <a:pt x="84" y="6"/>
                    </a:lnTo>
                    <a:lnTo>
                      <a:pt x="96" y="10"/>
                    </a:lnTo>
                    <a:lnTo>
                      <a:pt x="94" y="36"/>
                    </a:lnTo>
                    <a:lnTo>
                      <a:pt x="94" y="36"/>
                    </a:lnTo>
                    <a:lnTo>
                      <a:pt x="72" y="26"/>
                    </a:lnTo>
                    <a:lnTo>
                      <a:pt x="64" y="24"/>
                    </a:lnTo>
                    <a:lnTo>
                      <a:pt x="56" y="22"/>
                    </a:lnTo>
                    <a:lnTo>
                      <a:pt x="56" y="22"/>
                    </a:lnTo>
                    <a:lnTo>
                      <a:pt x="44" y="24"/>
                    </a:lnTo>
                    <a:lnTo>
                      <a:pt x="38" y="28"/>
                    </a:lnTo>
                    <a:lnTo>
                      <a:pt x="32" y="34"/>
                    </a:lnTo>
                    <a:lnTo>
                      <a:pt x="30" y="42"/>
                    </a:lnTo>
                    <a:lnTo>
                      <a:pt x="30" y="42"/>
                    </a:lnTo>
                    <a:lnTo>
                      <a:pt x="32" y="48"/>
                    </a:lnTo>
                    <a:lnTo>
                      <a:pt x="36" y="56"/>
                    </a:lnTo>
                    <a:lnTo>
                      <a:pt x="44" y="62"/>
                    </a:lnTo>
                    <a:lnTo>
                      <a:pt x="54" y="68"/>
                    </a:lnTo>
                    <a:lnTo>
                      <a:pt x="66" y="74"/>
                    </a:lnTo>
                    <a:lnTo>
                      <a:pt x="66" y="74"/>
                    </a:lnTo>
                    <a:lnTo>
                      <a:pt x="82" y="86"/>
                    </a:lnTo>
                    <a:lnTo>
                      <a:pt x="94" y="98"/>
                    </a:lnTo>
                    <a:lnTo>
                      <a:pt x="98" y="104"/>
                    </a:lnTo>
                    <a:lnTo>
                      <a:pt x="102" y="112"/>
                    </a:lnTo>
                    <a:lnTo>
                      <a:pt x="104" y="120"/>
                    </a:lnTo>
                    <a:lnTo>
                      <a:pt x="104" y="128"/>
                    </a:lnTo>
                    <a:lnTo>
                      <a:pt x="104" y="128"/>
                    </a:lnTo>
                    <a:lnTo>
                      <a:pt x="102" y="138"/>
                    </a:lnTo>
                    <a:lnTo>
                      <a:pt x="100" y="148"/>
                    </a:lnTo>
                    <a:lnTo>
                      <a:pt x="96" y="156"/>
                    </a:lnTo>
                    <a:lnTo>
                      <a:pt x="88" y="162"/>
                    </a:lnTo>
                    <a:lnTo>
                      <a:pt x="80" y="168"/>
                    </a:lnTo>
                    <a:lnTo>
                      <a:pt x="70" y="174"/>
                    </a:lnTo>
                    <a:lnTo>
                      <a:pt x="60" y="176"/>
                    </a:lnTo>
                    <a:lnTo>
                      <a:pt x="46" y="176"/>
                    </a:lnTo>
                    <a:lnTo>
                      <a:pt x="46" y="176"/>
                    </a:lnTo>
                    <a:lnTo>
                      <a:pt x="36" y="176"/>
                    </a:lnTo>
                    <a:lnTo>
                      <a:pt x="24" y="174"/>
                    </a:lnTo>
                    <a:lnTo>
                      <a:pt x="12" y="172"/>
                    </a:lnTo>
                    <a:lnTo>
                      <a:pt x="2" y="166"/>
                    </a:lnTo>
                    <a:lnTo>
                      <a:pt x="0" y="134"/>
                    </a:lnTo>
                    <a:lnTo>
                      <a:pt x="0" y="134"/>
                    </a:lnTo>
                    <a:lnTo>
                      <a:pt x="12" y="142"/>
                    </a:lnTo>
                    <a:lnTo>
                      <a:pt x="24" y="146"/>
                    </a:lnTo>
                    <a:lnTo>
                      <a:pt x="34" y="150"/>
                    </a:lnTo>
                    <a:lnTo>
                      <a:pt x="46" y="152"/>
                    </a:lnTo>
                    <a:close/>
                  </a:path>
                </a:pathLst>
              </a:custGeom>
              <a:solidFill>
                <a:srgbClr val="E8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41"/>
              <p:cNvSpPr>
                <a:spLocks/>
              </p:cNvSpPr>
              <p:nvPr/>
            </p:nvSpPr>
            <p:spPr bwMode="auto">
              <a:xfrm>
                <a:off x="6959600" y="4344988"/>
                <a:ext cx="165100" cy="279400"/>
              </a:xfrm>
              <a:custGeom>
                <a:avLst/>
                <a:gdLst>
                  <a:gd name="T0" fmla="*/ 46 w 104"/>
                  <a:gd name="T1" fmla="*/ 152 h 176"/>
                  <a:gd name="T2" fmla="*/ 66 w 104"/>
                  <a:gd name="T3" fmla="*/ 144 h 176"/>
                  <a:gd name="T4" fmla="*/ 74 w 104"/>
                  <a:gd name="T5" fmla="*/ 128 h 176"/>
                  <a:gd name="T6" fmla="*/ 74 w 104"/>
                  <a:gd name="T7" fmla="*/ 120 h 176"/>
                  <a:gd name="T8" fmla="*/ 62 w 104"/>
                  <a:gd name="T9" fmla="*/ 104 h 176"/>
                  <a:gd name="T10" fmla="*/ 38 w 104"/>
                  <a:gd name="T11" fmla="*/ 90 h 176"/>
                  <a:gd name="T12" fmla="*/ 22 w 104"/>
                  <a:gd name="T13" fmla="*/ 80 h 176"/>
                  <a:gd name="T14" fmla="*/ 6 w 104"/>
                  <a:gd name="T15" fmla="*/ 58 h 176"/>
                  <a:gd name="T16" fmla="*/ 2 w 104"/>
                  <a:gd name="T17" fmla="*/ 44 h 176"/>
                  <a:gd name="T18" fmla="*/ 6 w 104"/>
                  <a:gd name="T19" fmla="*/ 26 h 176"/>
                  <a:gd name="T20" fmla="*/ 16 w 104"/>
                  <a:gd name="T21" fmla="*/ 12 h 176"/>
                  <a:gd name="T22" fmla="*/ 32 w 104"/>
                  <a:gd name="T23" fmla="*/ 2 h 176"/>
                  <a:gd name="T24" fmla="*/ 54 w 104"/>
                  <a:gd name="T25" fmla="*/ 0 h 176"/>
                  <a:gd name="T26" fmla="*/ 64 w 104"/>
                  <a:gd name="T27" fmla="*/ 0 h 176"/>
                  <a:gd name="T28" fmla="*/ 84 w 104"/>
                  <a:gd name="T29" fmla="*/ 6 h 176"/>
                  <a:gd name="T30" fmla="*/ 94 w 104"/>
                  <a:gd name="T31" fmla="*/ 36 h 176"/>
                  <a:gd name="T32" fmla="*/ 72 w 104"/>
                  <a:gd name="T33" fmla="*/ 26 h 176"/>
                  <a:gd name="T34" fmla="*/ 56 w 104"/>
                  <a:gd name="T35" fmla="*/ 22 h 176"/>
                  <a:gd name="T36" fmla="*/ 44 w 104"/>
                  <a:gd name="T37" fmla="*/ 24 h 176"/>
                  <a:gd name="T38" fmla="*/ 32 w 104"/>
                  <a:gd name="T39" fmla="*/ 34 h 176"/>
                  <a:gd name="T40" fmla="*/ 30 w 104"/>
                  <a:gd name="T41" fmla="*/ 42 h 176"/>
                  <a:gd name="T42" fmla="*/ 36 w 104"/>
                  <a:gd name="T43" fmla="*/ 56 h 176"/>
                  <a:gd name="T44" fmla="*/ 54 w 104"/>
                  <a:gd name="T45" fmla="*/ 68 h 176"/>
                  <a:gd name="T46" fmla="*/ 66 w 104"/>
                  <a:gd name="T47" fmla="*/ 74 h 176"/>
                  <a:gd name="T48" fmla="*/ 94 w 104"/>
                  <a:gd name="T49" fmla="*/ 98 h 176"/>
                  <a:gd name="T50" fmla="*/ 102 w 104"/>
                  <a:gd name="T51" fmla="*/ 112 h 176"/>
                  <a:gd name="T52" fmla="*/ 104 w 104"/>
                  <a:gd name="T53" fmla="*/ 128 h 176"/>
                  <a:gd name="T54" fmla="*/ 102 w 104"/>
                  <a:gd name="T55" fmla="*/ 138 h 176"/>
                  <a:gd name="T56" fmla="*/ 96 w 104"/>
                  <a:gd name="T57" fmla="*/ 156 h 176"/>
                  <a:gd name="T58" fmla="*/ 80 w 104"/>
                  <a:gd name="T59" fmla="*/ 168 h 176"/>
                  <a:gd name="T60" fmla="*/ 60 w 104"/>
                  <a:gd name="T61" fmla="*/ 176 h 176"/>
                  <a:gd name="T62" fmla="*/ 46 w 104"/>
                  <a:gd name="T63" fmla="*/ 176 h 176"/>
                  <a:gd name="T64" fmla="*/ 24 w 104"/>
                  <a:gd name="T65" fmla="*/ 174 h 176"/>
                  <a:gd name="T66" fmla="*/ 2 w 104"/>
                  <a:gd name="T67" fmla="*/ 166 h 176"/>
                  <a:gd name="T68" fmla="*/ 0 w 104"/>
                  <a:gd name="T69" fmla="*/ 134 h 176"/>
                  <a:gd name="T70" fmla="*/ 24 w 104"/>
                  <a:gd name="T71" fmla="*/ 146 h 176"/>
                  <a:gd name="T72" fmla="*/ 46 w 104"/>
                  <a:gd name="T73" fmla="*/ 15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4" h="176">
                    <a:moveTo>
                      <a:pt x="46" y="152"/>
                    </a:moveTo>
                    <a:lnTo>
                      <a:pt x="46" y="152"/>
                    </a:lnTo>
                    <a:lnTo>
                      <a:pt x="58" y="150"/>
                    </a:lnTo>
                    <a:lnTo>
                      <a:pt x="66" y="144"/>
                    </a:lnTo>
                    <a:lnTo>
                      <a:pt x="72" y="138"/>
                    </a:lnTo>
                    <a:lnTo>
                      <a:pt x="74" y="128"/>
                    </a:lnTo>
                    <a:lnTo>
                      <a:pt x="74" y="128"/>
                    </a:lnTo>
                    <a:lnTo>
                      <a:pt x="74" y="120"/>
                    </a:lnTo>
                    <a:lnTo>
                      <a:pt x="68" y="112"/>
                    </a:lnTo>
                    <a:lnTo>
                      <a:pt x="62" y="104"/>
                    </a:lnTo>
                    <a:lnTo>
                      <a:pt x="50" y="98"/>
                    </a:lnTo>
                    <a:lnTo>
                      <a:pt x="38" y="90"/>
                    </a:lnTo>
                    <a:lnTo>
                      <a:pt x="38" y="90"/>
                    </a:lnTo>
                    <a:lnTo>
                      <a:pt x="22" y="80"/>
                    </a:lnTo>
                    <a:lnTo>
                      <a:pt x="12" y="70"/>
                    </a:lnTo>
                    <a:lnTo>
                      <a:pt x="6" y="58"/>
                    </a:lnTo>
                    <a:lnTo>
                      <a:pt x="2" y="44"/>
                    </a:lnTo>
                    <a:lnTo>
                      <a:pt x="2" y="44"/>
                    </a:lnTo>
                    <a:lnTo>
                      <a:pt x="4" y="34"/>
                    </a:lnTo>
                    <a:lnTo>
                      <a:pt x="6" y="26"/>
                    </a:lnTo>
                    <a:lnTo>
                      <a:pt x="10" y="18"/>
                    </a:lnTo>
                    <a:lnTo>
                      <a:pt x="16" y="12"/>
                    </a:lnTo>
                    <a:lnTo>
                      <a:pt x="24" y="6"/>
                    </a:lnTo>
                    <a:lnTo>
                      <a:pt x="32" y="2"/>
                    </a:lnTo>
                    <a:lnTo>
                      <a:pt x="42" y="0"/>
                    </a:lnTo>
                    <a:lnTo>
                      <a:pt x="54" y="0"/>
                    </a:lnTo>
                    <a:lnTo>
                      <a:pt x="54" y="0"/>
                    </a:lnTo>
                    <a:lnTo>
                      <a:pt x="64" y="0"/>
                    </a:lnTo>
                    <a:lnTo>
                      <a:pt x="74" y="2"/>
                    </a:lnTo>
                    <a:lnTo>
                      <a:pt x="84" y="6"/>
                    </a:lnTo>
                    <a:lnTo>
                      <a:pt x="96" y="10"/>
                    </a:lnTo>
                    <a:lnTo>
                      <a:pt x="94" y="36"/>
                    </a:lnTo>
                    <a:lnTo>
                      <a:pt x="94" y="36"/>
                    </a:lnTo>
                    <a:lnTo>
                      <a:pt x="72" y="26"/>
                    </a:lnTo>
                    <a:lnTo>
                      <a:pt x="64" y="24"/>
                    </a:lnTo>
                    <a:lnTo>
                      <a:pt x="56" y="22"/>
                    </a:lnTo>
                    <a:lnTo>
                      <a:pt x="56" y="22"/>
                    </a:lnTo>
                    <a:lnTo>
                      <a:pt x="44" y="24"/>
                    </a:lnTo>
                    <a:lnTo>
                      <a:pt x="38" y="28"/>
                    </a:lnTo>
                    <a:lnTo>
                      <a:pt x="32" y="34"/>
                    </a:lnTo>
                    <a:lnTo>
                      <a:pt x="30" y="42"/>
                    </a:lnTo>
                    <a:lnTo>
                      <a:pt x="30" y="42"/>
                    </a:lnTo>
                    <a:lnTo>
                      <a:pt x="32" y="48"/>
                    </a:lnTo>
                    <a:lnTo>
                      <a:pt x="36" y="56"/>
                    </a:lnTo>
                    <a:lnTo>
                      <a:pt x="44" y="62"/>
                    </a:lnTo>
                    <a:lnTo>
                      <a:pt x="54" y="68"/>
                    </a:lnTo>
                    <a:lnTo>
                      <a:pt x="66" y="74"/>
                    </a:lnTo>
                    <a:lnTo>
                      <a:pt x="66" y="74"/>
                    </a:lnTo>
                    <a:lnTo>
                      <a:pt x="82" y="86"/>
                    </a:lnTo>
                    <a:lnTo>
                      <a:pt x="94" y="98"/>
                    </a:lnTo>
                    <a:lnTo>
                      <a:pt x="98" y="104"/>
                    </a:lnTo>
                    <a:lnTo>
                      <a:pt x="102" y="112"/>
                    </a:lnTo>
                    <a:lnTo>
                      <a:pt x="104" y="120"/>
                    </a:lnTo>
                    <a:lnTo>
                      <a:pt x="104" y="128"/>
                    </a:lnTo>
                    <a:lnTo>
                      <a:pt x="104" y="128"/>
                    </a:lnTo>
                    <a:lnTo>
                      <a:pt x="102" y="138"/>
                    </a:lnTo>
                    <a:lnTo>
                      <a:pt x="100" y="148"/>
                    </a:lnTo>
                    <a:lnTo>
                      <a:pt x="96" y="156"/>
                    </a:lnTo>
                    <a:lnTo>
                      <a:pt x="88" y="162"/>
                    </a:lnTo>
                    <a:lnTo>
                      <a:pt x="80" y="168"/>
                    </a:lnTo>
                    <a:lnTo>
                      <a:pt x="70" y="174"/>
                    </a:lnTo>
                    <a:lnTo>
                      <a:pt x="60" y="176"/>
                    </a:lnTo>
                    <a:lnTo>
                      <a:pt x="46" y="176"/>
                    </a:lnTo>
                    <a:lnTo>
                      <a:pt x="46" y="176"/>
                    </a:lnTo>
                    <a:lnTo>
                      <a:pt x="36" y="176"/>
                    </a:lnTo>
                    <a:lnTo>
                      <a:pt x="24" y="174"/>
                    </a:lnTo>
                    <a:lnTo>
                      <a:pt x="12" y="172"/>
                    </a:lnTo>
                    <a:lnTo>
                      <a:pt x="2" y="166"/>
                    </a:lnTo>
                    <a:lnTo>
                      <a:pt x="0" y="134"/>
                    </a:lnTo>
                    <a:lnTo>
                      <a:pt x="0" y="134"/>
                    </a:lnTo>
                    <a:lnTo>
                      <a:pt x="12" y="142"/>
                    </a:lnTo>
                    <a:lnTo>
                      <a:pt x="24" y="146"/>
                    </a:lnTo>
                    <a:lnTo>
                      <a:pt x="34" y="150"/>
                    </a:lnTo>
                    <a:lnTo>
                      <a:pt x="46" y="15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42"/>
              <p:cNvSpPr>
                <a:spLocks noChangeArrowheads="1"/>
              </p:cNvSpPr>
              <p:nvPr/>
            </p:nvSpPr>
            <p:spPr bwMode="auto">
              <a:xfrm>
                <a:off x="7432675" y="4351338"/>
                <a:ext cx="44450" cy="266700"/>
              </a:xfrm>
              <a:prstGeom prst="rect">
                <a:avLst/>
              </a:prstGeom>
              <a:solidFill>
                <a:srgbClr val="E87B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43"/>
              <p:cNvSpPr>
                <a:spLocks/>
              </p:cNvSpPr>
              <p:nvPr/>
            </p:nvSpPr>
            <p:spPr bwMode="auto">
              <a:xfrm>
                <a:off x="7620000" y="4344988"/>
                <a:ext cx="219075" cy="279400"/>
              </a:xfrm>
              <a:custGeom>
                <a:avLst/>
                <a:gdLst>
                  <a:gd name="T0" fmla="*/ 0 w 138"/>
                  <a:gd name="T1" fmla="*/ 0 h 176"/>
                  <a:gd name="T2" fmla="*/ 2 w 138"/>
                  <a:gd name="T3" fmla="*/ 0 h 176"/>
                  <a:gd name="T4" fmla="*/ 110 w 138"/>
                  <a:gd name="T5" fmla="*/ 110 h 176"/>
                  <a:gd name="T6" fmla="*/ 110 w 138"/>
                  <a:gd name="T7" fmla="*/ 4 h 176"/>
                  <a:gd name="T8" fmla="*/ 138 w 138"/>
                  <a:gd name="T9" fmla="*/ 4 h 176"/>
                  <a:gd name="T10" fmla="*/ 138 w 138"/>
                  <a:gd name="T11" fmla="*/ 176 h 176"/>
                  <a:gd name="T12" fmla="*/ 136 w 138"/>
                  <a:gd name="T13" fmla="*/ 176 h 176"/>
                  <a:gd name="T14" fmla="*/ 28 w 138"/>
                  <a:gd name="T15" fmla="*/ 66 h 176"/>
                  <a:gd name="T16" fmla="*/ 28 w 138"/>
                  <a:gd name="T17" fmla="*/ 172 h 176"/>
                  <a:gd name="T18" fmla="*/ 0 w 138"/>
                  <a:gd name="T19" fmla="*/ 172 h 176"/>
                  <a:gd name="T20" fmla="*/ 0 w 138"/>
                  <a:gd name="T21"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176">
                    <a:moveTo>
                      <a:pt x="0" y="0"/>
                    </a:moveTo>
                    <a:lnTo>
                      <a:pt x="2" y="0"/>
                    </a:lnTo>
                    <a:lnTo>
                      <a:pt x="110" y="110"/>
                    </a:lnTo>
                    <a:lnTo>
                      <a:pt x="110" y="4"/>
                    </a:lnTo>
                    <a:lnTo>
                      <a:pt x="138" y="4"/>
                    </a:lnTo>
                    <a:lnTo>
                      <a:pt x="138" y="176"/>
                    </a:lnTo>
                    <a:lnTo>
                      <a:pt x="136" y="176"/>
                    </a:lnTo>
                    <a:lnTo>
                      <a:pt x="28" y="66"/>
                    </a:lnTo>
                    <a:lnTo>
                      <a:pt x="28" y="172"/>
                    </a:lnTo>
                    <a:lnTo>
                      <a:pt x="0" y="172"/>
                    </a:lnTo>
                    <a:lnTo>
                      <a:pt x="0" y="0"/>
                    </a:lnTo>
                    <a:close/>
                  </a:path>
                </a:pathLst>
              </a:custGeom>
              <a:solidFill>
                <a:srgbClr val="E8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44"/>
              <p:cNvSpPr>
                <a:spLocks/>
              </p:cNvSpPr>
              <p:nvPr/>
            </p:nvSpPr>
            <p:spPr bwMode="auto">
              <a:xfrm>
                <a:off x="7978775" y="4344988"/>
                <a:ext cx="222250" cy="279400"/>
              </a:xfrm>
              <a:custGeom>
                <a:avLst/>
                <a:gdLst>
                  <a:gd name="T0" fmla="*/ 0 w 140"/>
                  <a:gd name="T1" fmla="*/ 0 h 176"/>
                  <a:gd name="T2" fmla="*/ 4 w 140"/>
                  <a:gd name="T3" fmla="*/ 0 h 176"/>
                  <a:gd name="T4" fmla="*/ 110 w 140"/>
                  <a:gd name="T5" fmla="*/ 110 h 176"/>
                  <a:gd name="T6" fmla="*/ 110 w 140"/>
                  <a:gd name="T7" fmla="*/ 4 h 176"/>
                  <a:gd name="T8" fmla="*/ 140 w 140"/>
                  <a:gd name="T9" fmla="*/ 4 h 176"/>
                  <a:gd name="T10" fmla="*/ 140 w 140"/>
                  <a:gd name="T11" fmla="*/ 176 h 176"/>
                  <a:gd name="T12" fmla="*/ 136 w 140"/>
                  <a:gd name="T13" fmla="*/ 176 h 176"/>
                  <a:gd name="T14" fmla="*/ 28 w 140"/>
                  <a:gd name="T15" fmla="*/ 66 h 176"/>
                  <a:gd name="T16" fmla="*/ 28 w 140"/>
                  <a:gd name="T17" fmla="*/ 172 h 176"/>
                  <a:gd name="T18" fmla="*/ 0 w 140"/>
                  <a:gd name="T19" fmla="*/ 172 h 176"/>
                  <a:gd name="T20" fmla="*/ 0 w 140"/>
                  <a:gd name="T21"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0" h="176">
                    <a:moveTo>
                      <a:pt x="0" y="0"/>
                    </a:moveTo>
                    <a:lnTo>
                      <a:pt x="4" y="0"/>
                    </a:lnTo>
                    <a:lnTo>
                      <a:pt x="110" y="110"/>
                    </a:lnTo>
                    <a:lnTo>
                      <a:pt x="110" y="4"/>
                    </a:lnTo>
                    <a:lnTo>
                      <a:pt x="140" y="4"/>
                    </a:lnTo>
                    <a:lnTo>
                      <a:pt x="140" y="176"/>
                    </a:lnTo>
                    <a:lnTo>
                      <a:pt x="136" y="176"/>
                    </a:lnTo>
                    <a:lnTo>
                      <a:pt x="28" y="66"/>
                    </a:lnTo>
                    <a:lnTo>
                      <a:pt x="28" y="172"/>
                    </a:lnTo>
                    <a:lnTo>
                      <a:pt x="0" y="172"/>
                    </a:lnTo>
                    <a:lnTo>
                      <a:pt x="0" y="0"/>
                    </a:lnTo>
                    <a:close/>
                  </a:path>
                </a:pathLst>
              </a:custGeom>
              <a:solidFill>
                <a:srgbClr val="E8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45"/>
              <p:cNvSpPr>
                <a:spLocks noEditPoints="1"/>
              </p:cNvSpPr>
              <p:nvPr/>
            </p:nvSpPr>
            <p:spPr bwMode="auto">
              <a:xfrm>
                <a:off x="8321675" y="4344988"/>
                <a:ext cx="263525" cy="279400"/>
              </a:xfrm>
              <a:custGeom>
                <a:avLst/>
                <a:gdLst>
                  <a:gd name="T0" fmla="*/ 18 w 166"/>
                  <a:gd name="T1" fmla="*/ 34 h 176"/>
                  <a:gd name="T2" fmla="*/ 46 w 166"/>
                  <a:gd name="T3" fmla="*/ 8 h 176"/>
                  <a:gd name="T4" fmla="*/ 82 w 166"/>
                  <a:gd name="T5" fmla="*/ 0 h 176"/>
                  <a:gd name="T6" fmla="*/ 98 w 166"/>
                  <a:gd name="T7" fmla="*/ 2 h 176"/>
                  <a:gd name="T8" fmla="*/ 128 w 166"/>
                  <a:gd name="T9" fmla="*/ 14 h 176"/>
                  <a:gd name="T10" fmla="*/ 140 w 166"/>
                  <a:gd name="T11" fmla="*/ 24 h 176"/>
                  <a:gd name="T12" fmla="*/ 158 w 166"/>
                  <a:gd name="T13" fmla="*/ 54 h 176"/>
                  <a:gd name="T14" fmla="*/ 166 w 166"/>
                  <a:gd name="T15" fmla="*/ 88 h 176"/>
                  <a:gd name="T16" fmla="*/ 164 w 166"/>
                  <a:gd name="T17" fmla="*/ 106 h 176"/>
                  <a:gd name="T18" fmla="*/ 152 w 166"/>
                  <a:gd name="T19" fmla="*/ 138 h 176"/>
                  <a:gd name="T20" fmla="*/ 140 w 166"/>
                  <a:gd name="T21" fmla="*/ 152 h 176"/>
                  <a:gd name="T22" fmla="*/ 114 w 166"/>
                  <a:gd name="T23" fmla="*/ 170 h 176"/>
                  <a:gd name="T24" fmla="*/ 82 w 166"/>
                  <a:gd name="T25" fmla="*/ 176 h 176"/>
                  <a:gd name="T26" fmla="*/ 66 w 166"/>
                  <a:gd name="T27" fmla="*/ 174 h 176"/>
                  <a:gd name="T28" fmla="*/ 36 w 166"/>
                  <a:gd name="T29" fmla="*/ 162 h 176"/>
                  <a:gd name="T30" fmla="*/ 24 w 166"/>
                  <a:gd name="T31" fmla="*/ 152 h 176"/>
                  <a:gd name="T32" fmla="*/ 6 w 166"/>
                  <a:gd name="T33" fmla="*/ 122 h 176"/>
                  <a:gd name="T34" fmla="*/ 0 w 166"/>
                  <a:gd name="T35" fmla="*/ 88 h 176"/>
                  <a:gd name="T36" fmla="*/ 0 w 166"/>
                  <a:gd name="T37" fmla="*/ 74 h 176"/>
                  <a:gd name="T38" fmla="*/ 10 w 166"/>
                  <a:gd name="T39" fmla="*/ 46 h 176"/>
                  <a:gd name="T40" fmla="*/ 82 w 166"/>
                  <a:gd name="T41" fmla="*/ 148 h 176"/>
                  <a:gd name="T42" fmla="*/ 94 w 166"/>
                  <a:gd name="T43" fmla="*/ 148 h 176"/>
                  <a:gd name="T44" fmla="*/ 112 w 166"/>
                  <a:gd name="T45" fmla="*/ 138 h 176"/>
                  <a:gd name="T46" fmla="*/ 126 w 166"/>
                  <a:gd name="T47" fmla="*/ 122 h 176"/>
                  <a:gd name="T48" fmla="*/ 134 w 166"/>
                  <a:gd name="T49" fmla="*/ 100 h 176"/>
                  <a:gd name="T50" fmla="*/ 136 w 166"/>
                  <a:gd name="T51" fmla="*/ 88 h 176"/>
                  <a:gd name="T52" fmla="*/ 132 w 166"/>
                  <a:gd name="T53" fmla="*/ 64 h 176"/>
                  <a:gd name="T54" fmla="*/ 120 w 166"/>
                  <a:gd name="T55" fmla="*/ 44 h 176"/>
                  <a:gd name="T56" fmla="*/ 104 w 166"/>
                  <a:gd name="T57" fmla="*/ 32 h 176"/>
                  <a:gd name="T58" fmla="*/ 82 w 166"/>
                  <a:gd name="T59" fmla="*/ 28 h 176"/>
                  <a:gd name="T60" fmla="*/ 72 w 166"/>
                  <a:gd name="T61" fmla="*/ 28 h 176"/>
                  <a:gd name="T62" fmla="*/ 52 w 166"/>
                  <a:gd name="T63" fmla="*/ 38 h 176"/>
                  <a:gd name="T64" fmla="*/ 38 w 166"/>
                  <a:gd name="T65" fmla="*/ 54 h 176"/>
                  <a:gd name="T66" fmla="*/ 30 w 166"/>
                  <a:gd name="T67" fmla="*/ 76 h 176"/>
                  <a:gd name="T68" fmla="*/ 30 w 166"/>
                  <a:gd name="T69" fmla="*/ 88 h 176"/>
                  <a:gd name="T70" fmla="*/ 34 w 166"/>
                  <a:gd name="T71" fmla="*/ 112 h 176"/>
                  <a:gd name="T72" fmla="*/ 46 w 166"/>
                  <a:gd name="T73" fmla="*/ 132 h 176"/>
                  <a:gd name="T74" fmla="*/ 62 w 166"/>
                  <a:gd name="T75" fmla="*/ 144 h 176"/>
                  <a:gd name="T76" fmla="*/ 82 w 166"/>
                  <a:gd name="T77" fmla="*/ 1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6" h="176">
                    <a:moveTo>
                      <a:pt x="18" y="34"/>
                    </a:moveTo>
                    <a:lnTo>
                      <a:pt x="18" y="34"/>
                    </a:lnTo>
                    <a:lnTo>
                      <a:pt x="30" y="20"/>
                    </a:lnTo>
                    <a:lnTo>
                      <a:pt x="46" y="8"/>
                    </a:lnTo>
                    <a:lnTo>
                      <a:pt x="64" y="2"/>
                    </a:lnTo>
                    <a:lnTo>
                      <a:pt x="82" y="0"/>
                    </a:lnTo>
                    <a:lnTo>
                      <a:pt x="82" y="0"/>
                    </a:lnTo>
                    <a:lnTo>
                      <a:pt x="98" y="2"/>
                    </a:lnTo>
                    <a:lnTo>
                      <a:pt x="114" y="6"/>
                    </a:lnTo>
                    <a:lnTo>
                      <a:pt x="128" y="14"/>
                    </a:lnTo>
                    <a:lnTo>
                      <a:pt x="140" y="24"/>
                    </a:lnTo>
                    <a:lnTo>
                      <a:pt x="140" y="24"/>
                    </a:lnTo>
                    <a:lnTo>
                      <a:pt x="152" y="38"/>
                    </a:lnTo>
                    <a:lnTo>
                      <a:pt x="158" y="54"/>
                    </a:lnTo>
                    <a:lnTo>
                      <a:pt x="164" y="70"/>
                    </a:lnTo>
                    <a:lnTo>
                      <a:pt x="166" y="88"/>
                    </a:lnTo>
                    <a:lnTo>
                      <a:pt x="166" y="88"/>
                    </a:lnTo>
                    <a:lnTo>
                      <a:pt x="164" y="106"/>
                    </a:lnTo>
                    <a:lnTo>
                      <a:pt x="158" y="122"/>
                    </a:lnTo>
                    <a:lnTo>
                      <a:pt x="152" y="138"/>
                    </a:lnTo>
                    <a:lnTo>
                      <a:pt x="140" y="152"/>
                    </a:lnTo>
                    <a:lnTo>
                      <a:pt x="140" y="152"/>
                    </a:lnTo>
                    <a:lnTo>
                      <a:pt x="128" y="162"/>
                    </a:lnTo>
                    <a:lnTo>
                      <a:pt x="114" y="170"/>
                    </a:lnTo>
                    <a:lnTo>
                      <a:pt x="98" y="174"/>
                    </a:lnTo>
                    <a:lnTo>
                      <a:pt x="82" y="176"/>
                    </a:lnTo>
                    <a:lnTo>
                      <a:pt x="82" y="176"/>
                    </a:lnTo>
                    <a:lnTo>
                      <a:pt x="66" y="174"/>
                    </a:lnTo>
                    <a:lnTo>
                      <a:pt x="52" y="170"/>
                    </a:lnTo>
                    <a:lnTo>
                      <a:pt x="36" y="162"/>
                    </a:lnTo>
                    <a:lnTo>
                      <a:pt x="24" y="152"/>
                    </a:lnTo>
                    <a:lnTo>
                      <a:pt x="24" y="152"/>
                    </a:lnTo>
                    <a:lnTo>
                      <a:pt x="14" y="138"/>
                    </a:lnTo>
                    <a:lnTo>
                      <a:pt x="6" y="122"/>
                    </a:lnTo>
                    <a:lnTo>
                      <a:pt x="2" y="106"/>
                    </a:lnTo>
                    <a:lnTo>
                      <a:pt x="0" y="88"/>
                    </a:lnTo>
                    <a:lnTo>
                      <a:pt x="0" y="88"/>
                    </a:lnTo>
                    <a:lnTo>
                      <a:pt x="0" y="74"/>
                    </a:lnTo>
                    <a:lnTo>
                      <a:pt x="4" y="58"/>
                    </a:lnTo>
                    <a:lnTo>
                      <a:pt x="10" y="46"/>
                    </a:lnTo>
                    <a:lnTo>
                      <a:pt x="18" y="34"/>
                    </a:lnTo>
                    <a:close/>
                    <a:moveTo>
                      <a:pt x="82" y="148"/>
                    </a:moveTo>
                    <a:lnTo>
                      <a:pt x="82" y="148"/>
                    </a:lnTo>
                    <a:lnTo>
                      <a:pt x="94" y="148"/>
                    </a:lnTo>
                    <a:lnTo>
                      <a:pt x="104" y="144"/>
                    </a:lnTo>
                    <a:lnTo>
                      <a:pt x="112" y="138"/>
                    </a:lnTo>
                    <a:lnTo>
                      <a:pt x="120" y="132"/>
                    </a:lnTo>
                    <a:lnTo>
                      <a:pt x="126" y="122"/>
                    </a:lnTo>
                    <a:lnTo>
                      <a:pt x="132" y="112"/>
                    </a:lnTo>
                    <a:lnTo>
                      <a:pt x="134" y="100"/>
                    </a:lnTo>
                    <a:lnTo>
                      <a:pt x="136" y="88"/>
                    </a:lnTo>
                    <a:lnTo>
                      <a:pt x="136" y="88"/>
                    </a:lnTo>
                    <a:lnTo>
                      <a:pt x="134" y="76"/>
                    </a:lnTo>
                    <a:lnTo>
                      <a:pt x="132" y="64"/>
                    </a:lnTo>
                    <a:lnTo>
                      <a:pt x="126" y="54"/>
                    </a:lnTo>
                    <a:lnTo>
                      <a:pt x="120" y="44"/>
                    </a:lnTo>
                    <a:lnTo>
                      <a:pt x="112" y="38"/>
                    </a:lnTo>
                    <a:lnTo>
                      <a:pt x="104" y="32"/>
                    </a:lnTo>
                    <a:lnTo>
                      <a:pt x="94" y="28"/>
                    </a:lnTo>
                    <a:lnTo>
                      <a:pt x="82" y="28"/>
                    </a:lnTo>
                    <a:lnTo>
                      <a:pt x="82" y="28"/>
                    </a:lnTo>
                    <a:lnTo>
                      <a:pt x="72" y="28"/>
                    </a:lnTo>
                    <a:lnTo>
                      <a:pt x="62" y="32"/>
                    </a:lnTo>
                    <a:lnTo>
                      <a:pt x="52" y="38"/>
                    </a:lnTo>
                    <a:lnTo>
                      <a:pt x="46" y="44"/>
                    </a:lnTo>
                    <a:lnTo>
                      <a:pt x="38" y="54"/>
                    </a:lnTo>
                    <a:lnTo>
                      <a:pt x="34" y="64"/>
                    </a:lnTo>
                    <a:lnTo>
                      <a:pt x="30" y="76"/>
                    </a:lnTo>
                    <a:lnTo>
                      <a:pt x="30" y="88"/>
                    </a:lnTo>
                    <a:lnTo>
                      <a:pt x="30" y="88"/>
                    </a:lnTo>
                    <a:lnTo>
                      <a:pt x="30" y="100"/>
                    </a:lnTo>
                    <a:lnTo>
                      <a:pt x="34" y="112"/>
                    </a:lnTo>
                    <a:lnTo>
                      <a:pt x="38" y="122"/>
                    </a:lnTo>
                    <a:lnTo>
                      <a:pt x="46" y="132"/>
                    </a:lnTo>
                    <a:lnTo>
                      <a:pt x="52" y="138"/>
                    </a:lnTo>
                    <a:lnTo>
                      <a:pt x="62" y="144"/>
                    </a:lnTo>
                    <a:lnTo>
                      <a:pt x="72" y="148"/>
                    </a:lnTo>
                    <a:lnTo>
                      <a:pt x="82" y="148"/>
                    </a:lnTo>
                    <a:close/>
                  </a:path>
                </a:pathLst>
              </a:custGeom>
              <a:solidFill>
                <a:srgbClr val="E8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46"/>
              <p:cNvSpPr>
                <a:spLocks/>
              </p:cNvSpPr>
              <p:nvPr/>
            </p:nvSpPr>
            <p:spPr bwMode="auto">
              <a:xfrm>
                <a:off x="8321675" y="4344988"/>
                <a:ext cx="263525" cy="279400"/>
              </a:xfrm>
              <a:custGeom>
                <a:avLst/>
                <a:gdLst>
                  <a:gd name="T0" fmla="*/ 18 w 166"/>
                  <a:gd name="T1" fmla="*/ 34 h 176"/>
                  <a:gd name="T2" fmla="*/ 18 w 166"/>
                  <a:gd name="T3" fmla="*/ 34 h 176"/>
                  <a:gd name="T4" fmla="*/ 30 w 166"/>
                  <a:gd name="T5" fmla="*/ 20 h 176"/>
                  <a:gd name="T6" fmla="*/ 46 w 166"/>
                  <a:gd name="T7" fmla="*/ 8 h 176"/>
                  <a:gd name="T8" fmla="*/ 64 w 166"/>
                  <a:gd name="T9" fmla="*/ 2 h 176"/>
                  <a:gd name="T10" fmla="*/ 82 w 166"/>
                  <a:gd name="T11" fmla="*/ 0 h 176"/>
                  <a:gd name="T12" fmla="*/ 82 w 166"/>
                  <a:gd name="T13" fmla="*/ 0 h 176"/>
                  <a:gd name="T14" fmla="*/ 98 w 166"/>
                  <a:gd name="T15" fmla="*/ 2 h 176"/>
                  <a:gd name="T16" fmla="*/ 114 w 166"/>
                  <a:gd name="T17" fmla="*/ 6 h 176"/>
                  <a:gd name="T18" fmla="*/ 128 w 166"/>
                  <a:gd name="T19" fmla="*/ 14 h 176"/>
                  <a:gd name="T20" fmla="*/ 140 w 166"/>
                  <a:gd name="T21" fmla="*/ 24 h 176"/>
                  <a:gd name="T22" fmla="*/ 140 w 166"/>
                  <a:gd name="T23" fmla="*/ 24 h 176"/>
                  <a:gd name="T24" fmla="*/ 152 w 166"/>
                  <a:gd name="T25" fmla="*/ 38 h 176"/>
                  <a:gd name="T26" fmla="*/ 158 w 166"/>
                  <a:gd name="T27" fmla="*/ 54 h 176"/>
                  <a:gd name="T28" fmla="*/ 164 w 166"/>
                  <a:gd name="T29" fmla="*/ 70 h 176"/>
                  <a:gd name="T30" fmla="*/ 166 w 166"/>
                  <a:gd name="T31" fmla="*/ 88 h 176"/>
                  <a:gd name="T32" fmla="*/ 166 w 166"/>
                  <a:gd name="T33" fmla="*/ 88 h 176"/>
                  <a:gd name="T34" fmla="*/ 164 w 166"/>
                  <a:gd name="T35" fmla="*/ 106 h 176"/>
                  <a:gd name="T36" fmla="*/ 158 w 166"/>
                  <a:gd name="T37" fmla="*/ 122 h 176"/>
                  <a:gd name="T38" fmla="*/ 152 w 166"/>
                  <a:gd name="T39" fmla="*/ 138 h 176"/>
                  <a:gd name="T40" fmla="*/ 140 w 166"/>
                  <a:gd name="T41" fmla="*/ 152 h 176"/>
                  <a:gd name="T42" fmla="*/ 140 w 166"/>
                  <a:gd name="T43" fmla="*/ 152 h 176"/>
                  <a:gd name="T44" fmla="*/ 128 w 166"/>
                  <a:gd name="T45" fmla="*/ 162 h 176"/>
                  <a:gd name="T46" fmla="*/ 114 w 166"/>
                  <a:gd name="T47" fmla="*/ 170 h 176"/>
                  <a:gd name="T48" fmla="*/ 98 w 166"/>
                  <a:gd name="T49" fmla="*/ 174 h 176"/>
                  <a:gd name="T50" fmla="*/ 82 w 166"/>
                  <a:gd name="T51" fmla="*/ 176 h 176"/>
                  <a:gd name="T52" fmla="*/ 82 w 166"/>
                  <a:gd name="T53" fmla="*/ 176 h 176"/>
                  <a:gd name="T54" fmla="*/ 66 w 166"/>
                  <a:gd name="T55" fmla="*/ 174 h 176"/>
                  <a:gd name="T56" fmla="*/ 52 w 166"/>
                  <a:gd name="T57" fmla="*/ 170 h 176"/>
                  <a:gd name="T58" fmla="*/ 36 w 166"/>
                  <a:gd name="T59" fmla="*/ 162 h 176"/>
                  <a:gd name="T60" fmla="*/ 24 w 166"/>
                  <a:gd name="T61" fmla="*/ 152 h 176"/>
                  <a:gd name="T62" fmla="*/ 24 w 166"/>
                  <a:gd name="T63" fmla="*/ 152 h 176"/>
                  <a:gd name="T64" fmla="*/ 14 w 166"/>
                  <a:gd name="T65" fmla="*/ 138 h 176"/>
                  <a:gd name="T66" fmla="*/ 6 w 166"/>
                  <a:gd name="T67" fmla="*/ 122 h 176"/>
                  <a:gd name="T68" fmla="*/ 2 w 166"/>
                  <a:gd name="T69" fmla="*/ 106 h 176"/>
                  <a:gd name="T70" fmla="*/ 0 w 166"/>
                  <a:gd name="T71" fmla="*/ 88 h 176"/>
                  <a:gd name="T72" fmla="*/ 0 w 166"/>
                  <a:gd name="T73" fmla="*/ 88 h 176"/>
                  <a:gd name="T74" fmla="*/ 0 w 166"/>
                  <a:gd name="T75" fmla="*/ 74 h 176"/>
                  <a:gd name="T76" fmla="*/ 4 w 166"/>
                  <a:gd name="T77" fmla="*/ 58 h 176"/>
                  <a:gd name="T78" fmla="*/ 10 w 166"/>
                  <a:gd name="T79" fmla="*/ 46 h 176"/>
                  <a:gd name="T80" fmla="*/ 18 w 166"/>
                  <a:gd name="T81" fmla="*/ 3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6" h="176">
                    <a:moveTo>
                      <a:pt x="18" y="34"/>
                    </a:moveTo>
                    <a:lnTo>
                      <a:pt x="18" y="34"/>
                    </a:lnTo>
                    <a:lnTo>
                      <a:pt x="30" y="20"/>
                    </a:lnTo>
                    <a:lnTo>
                      <a:pt x="46" y="8"/>
                    </a:lnTo>
                    <a:lnTo>
                      <a:pt x="64" y="2"/>
                    </a:lnTo>
                    <a:lnTo>
                      <a:pt x="82" y="0"/>
                    </a:lnTo>
                    <a:lnTo>
                      <a:pt x="82" y="0"/>
                    </a:lnTo>
                    <a:lnTo>
                      <a:pt x="98" y="2"/>
                    </a:lnTo>
                    <a:lnTo>
                      <a:pt x="114" y="6"/>
                    </a:lnTo>
                    <a:lnTo>
                      <a:pt x="128" y="14"/>
                    </a:lnTo>
                    <a:lnTo>
                      <a:pt x="140" y="24"/>
                    </a:lnTo>
                    <a:lnTo>
                      <a:pt x="140" y="24"/>
                    </a:lnTo>
                    <a:lnTo>
                      <a:pt x="152" y="38"/>
                    </a:lnTo>
                    <a:lnTo>
                      <a:pt x="158" y="54"/>
                    </a:lnTo>
                    <a:lnTo>
                      <a:pt x="164" y="70"/>
                    </a:lnTo>
                    <a:lnTo>
                      <a:pt x="166" y="88"/>
                    </a:lnTo>
                    <a:lnTo>
                      <a:pt x="166" y="88"/>
                    </a:lnTo>
                    <a:lnTo>
                      <a:pt x="164" y="106"/>
                    </a:lnTo>
                    <a:lnTo>
                      <a:pt x="158" y="122"/>
                    </a:lnTo>
                    <a:lnTo>
                      <a:pt x="152" y="138"/>
                    </a:lnTo>
                    <a:lnTo>
                      <a:pt x="140" y="152"/>
                    </a:lnTo>
                    <a:lnTo>
                      <a:pt x="140" y="152"/>
                    </a:lnTo>
                    <a:lnTo>
                      <a:pt x="128" y="162"/>
                    </a:lnTo>
                    <a:lnTo>
                      <a:pt x="114" y="170"/>
                    </a:lnTo>
                    <a:lnTo>
                      <a:pt x="98" y="174"/>
                    </a:lnTo>
                    <a:lnTo>
                      <a:pt x="82" y="176"/>
                    </a:lnTo>
                    <a:lnTo>
                      <a:pt x="82" y="176"/>
                    </a:lnTo>
                    <a:lnTo>
                      <a:pt x="66" y="174"/>
                    </a:lnTo>
                    <a:lnTo>
                      <a:pt x="52" y="170"/>
                    </a:lnTo>
                    <a:lnTo>
                      <a:pt x="36" y="162"/>
                    </a:lnTo>
                    <a:lnTo>
                      <a:pt x="24" y="152"/>
                    </a:lnTo>
                    <a:lnTo>
                      <a:pt x="24" y="152"/>
                    </a:lnTo>
                    <a:lnTo>
                      <a:pt x="14" y="138"/>
                    </a:lnTo>
                    <a:lnTo>
                      <a:pt x="6" y="122"/>
                    </a:lnTo>
                    <a:lnTo>
                      <a:pt x="2" y="106"/>
                    </a:lnTo>
                    <a:lnTo>
                      <a:pt x="0" y="88"/>
                    </a:lnTo>
                    <a:lnTo>
                      <a:pt x="0" y="88"/>
                    </a:lnTo>
                    <a:lnTo>
                      <a:pt x="0" y="74"/>
                    </a:lnTo>
                    <a:lnTo>
                      <a:pt x="4" y="58"/>
                    </a:lnTo>
                    <a:lnTo>
                      <a:pt x="10" y="46"/>
                    </a:lnTo>
                    <a:lnTo>
                      <a:pt x="18" y="3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47"/>
              <p:cNvSpPr>
                <a:spLocks/>
              </p:cNvSpPr>
              <p:nvPr/>
            </p:nvSpPr>
            <p:spPr bwMode="auto">
              <a:xfrm>
                <a:off x="8369300" y="4389438"/>
                <a:ext cx="168275" cy="190500"/>
              </a:xfrm>
              <a:custGeom>
                <a:avLst/>
                <a:gdLst>
                  <a:gd name="T0" fmla="*/ 52 w 106"/>
                  <a:gd name="T1" fmla="*/ 120 h 120"/>
                  <a:gd name="T2" fmla="*/ 52 w 106"/>
                  <a:gd name="T3" fmla="*/ 120 h 120"/>
                  <a:gd name="T4" fmla="*/ 64 w 106"/>
                  <a:gd name="T5" fmla="*/ 120 h 120"/>
                  <a:gd name="T6" fmla="*/ 74 w 106"/>
                  <a:gd name="T7" fmla="*/ 116 h 120"/>
                  <a:gd name="T8" fmla="*/ 82 w 106"/>
                  <a:gd name="T9" fmla="*/ 110 h 120"/>
                  <a:gd name="T10" fmla="*/ 90 w 106"/>
                  <a:gd name="T11" fmla="*/ 104 h 120"/>
                  <a:gd name="T12" fmla="*/ 96 w 106"/>
                  <a:gd name="T13" fmla="*/ 94 h 120"/>
                  <a:gd name="T14" fmla="*/ 102 w 106"/>
                  <a:gd name="T15" fmla="*/ 84 h 120"/>
                  <a:gd name="T16" fmla="*/ 104 w 106"/>
                  <a:gd name="T17" fmla="*/ 72 h 120"/>
                  <a:gd name="T18" fmla="*/ 106 w 106"/>
                  <a:gd name="T19" fmla="*/ 60 h 120"/>
                  <a:gd name="T20" fmla="*/ 106 w 106"/>
                  <a:gd name="T21" fmla="*/ 60 h 120"/>
                  <a:gd name="T22" fmla="*/ 104 w 106"/>
                  <a:gd name="T23" fmla="*/ 48 h 120"/>
                  <a:gd name="T24" fmla="*/ 102 w 106"/>
                  <a:gd name="T25" fmla="*/ 36 h 120"/>
                  <a:gd name="T26" fmla="*/ 96 w 106"/>
                  <a:gd name="T27" fmla="*/ 26 h 120"/>
                  <a:gd name="T28" fmla="*/ 90 w 106"/>
                  <a:gd name="T29" fmla="*/ 16 h 120"/>
                  <a:gd name="T30" fmla="*/ 82 w 106"/>
                  <a:gd name="T31" fmla="*/ 10 h 120"/>
                  <a:gd name="T32" fmla="*/ 74 w 106"/>
                  <a:gd name="T33" fmla="*/ 4 h 120"/>
                  <a:gd name="T34" fmla="*/ 64 w 106"/>
                  <a:gd name="T35" fmla="*/ 0 h 120"/>
                  <a:gd name="T36" fmla="*/ 52 w 106"/>
                  <a:gd name="T37" fmla="*/ 0 h 120"/>
                  <a:gd name="T38" fmla="*/ 52 w 106"/>
                  <a:gd name="T39" fmla="*/ 0 h 120"/>
                  <a:gd name="T40" fmla="*/ 42 w 106"/>
                  <a:gd name="T41" fmla="*/ 0 h 120"/>
                  <a:gd name="T42" fmla="*/ 32 w 106"/>
                  <a:gd name="T43" fmla="*/ 4 h 120"/>
                  <a:gd name="T44" fmla="*/ 22 w 106"/>
                  <a:gd name="T45" fmla="*/ 10 h 120"/>
                  <a:gd name="T46" fmla="*/ 16 w 106"/>
                  <a:gd name="T47" fmla="*/ 16 h 120"/>
                  <a:gd name="T48" fmla="*/ 8 w 106"/>
                  <a:gd name="T49" fmla="*/ 26 h 120"/>
                  <a:gd name="T50" fmla="*/ 4 w 106"/>
                  <a:gd name="T51" fmla="*/ 36 h 120"/>
                  <a:gd name="T52" fmla="*/ 0 w 106"/>
                  <a:gd name="T53" fmla="*/ 48 h 120"/>
                  <a:gd name="T54" fmla="*/ 0 w 106"/>
                  <a:gd name="T55" fmla="*/ 60 h 120"/>
                  <a:gd name="T56" fmla="*/ 0 w 106"/>
                  <a:gd name="T57" fmla="*/ 60 h 120"/>
                  <a:gd name="T58" fmla="*/ 0 w 106"/>
                  <a:gd name="T59" fmla="*/ 72 h 120"/>
                  <a:gd name="T60" fmla="*/ 4 w 106"/>
                  <a:gd name="T61" fmla="*/ 84 h 120"/>
                  <a:gd name="T62" fmla="*/ 8 w 106"/>
                  <a:gd name="T63" fmla="*/ 94 h 120"/>
                  <a:gd name="T64" fmla="*/ 16 w 106"/>
                  <a:gd name="T65" fmla="*/ 104 h 120"/>
                  <a:gd name="T66" fmla="*/ 22 w 106"/>
                  <a:gd name="T67" fmla="*/ 110 h 120"/>
                  <a:gd name="T68" fmla="*/ 32 w 106"/>
                  <a:gd name="T69" fmla="*/ 116 h 120"/>
                  <a:gd name="T70" fmla="*/ 42 w 106"/>
                  <a:gd name="T71" fmla="*/ 120 h 120"/>
                  <a:gd name="T72" fmla="*/ 52 w 106"/>
                  <a:gd name="T73"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6" h="120">
                    <a:moveTo>
                      <a:pt x="52" y="120"/>
                    </a:moveTo>
                    <a:lnTo>
                      <a:pt x="52" y="120"/>
                    </a:lnTo>
                    <a:lnTo>
                      <a:pt x="64" y="120"/>
                    </a:lnTo>
                    <a:lnTo>
                      <a:pt x="74" y="116"/>
                    </a:lnTo>
                    <a:lnTo>
                      <a:pt x="82" y="110"/>
                    </a:lnTo>
                    <a:lnTo>
                      <a:pt x="90" y="104"/>
                    </a:lnTo>
                    <a:lnTo>
                      <a:pt x="96" y="94"/>
                    </a:lnTo>
                    <a:lnTo>
                      <a:pt x="102" y="84"/>
                    </a:lnTo>
                    <a:lnTo>
                      <a:pt x="104" y="72"/>
                    </a:lnTo>
                    <a:lnTo>
                      <a:pt x="106" y="60"/>
                    </a:lnTo>
                    <a:lnTo>
                      <a:pt x="106" y="60"/>
                    </a:lnTo>
                    <a:lnTo>
                      <a:pt x="104" y="48"/>
                    </a:lnTo>
                    <a:lnTo>
                      <a:pt x="102" y="36"/>
                    </a:lnTo>
                    <a:lnTo>
                      <a:pt x="96" y="26"/>
                    </a:lnTo>
                    <a:lnTo>
                      <a:pt x="90" y="16"/>
                    </a:lnTo>
                    <a:lnTo>
                      <a:pt x="82" y="10"/>
                    </a:lnTo>
                    <a:lnTo>
                      <a:pt x="74" y="4"/>
                    </a:lnTo>
                    <a:lnTo>
                      <a:pt x="64" y="0"/>
                    </a:lnTo>
                    <a:lnTo>
                      <a:pt x="52" y="0"/>
                    </a:lnTo>
                    <a:lnTo>
                      <a:pt x="52" y="0"/>
                    </a:lnTo>
                    <a:lnTo>
                      <a:pt x="42" y="0"/>
                    </a:lnTo>
                    <a:lnTo>
                      <a:pt x="32" y="4"/>
                    </a:lnTo>
                    <a:lnTo>
                      <a:pt x="22" y="10"/>
                    </a:lnTo>
                    <a:lnTo>
                      <a:pt x="16" y="16"/>
                    </a:lnTo>
                    <a:lnTo>
                      <a:pt x="8" y="26"/>
                    </a:lnTo>
                    <a:lnTo>
                      <a:pt x="4" y="36"/>
                    </a:lnTo>
                    <a:lnTo>
                      <a:pt x="0" y="48"/>
                    </a:lnTo>
                    <a:lnTo>
                      <a:pt x="0" y="60"/>
                    </a:lnTo>
                    <a:lnTo>
                      <a:pt x="0" y="60"/>
                    </a:lnTo>
                    <a:lnTo>
                      <a:pt x="0" y="72"/>
                    </a:lnTo>
                    <a:lnTo>
                      <a:pt x="4" y="84"/>
                    </a:lnTo>
                    <a:lnTo>
                      <a:pt x="8" y="94"/>
                    </a:lnTo>
                    <a:lnTo>
                      <a:pt x="16" y="104"/>
                    </a:lnTo>
                    <a:lnTo>
                      <a:pt x="22" y="110"/>
                    </a:lnTo>
                    <a:lnTo>
                      <a:pt x="32" y="116"/>
                    </a:lnTo>
                    <a:lnTo>
                      <a:pt x="42" y="120"/>
                    </a:lnTo>
                    <a:lnTo>
                      <a:pt x="52" y="1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48"/>
              <p:cNvSpPr>
                <a:spLocks/>
              </p:cNvSpPr>
              <p:nvPr/>
            </p:nvSpPr>
            <p:spPr bwMode="auto">
              <a:xfrm>
                <a:off x="8661400" y="4351338"/>
                <a:ext cx="241300" cy="276225"/>
              </a:xfrm>
              <a:custGeom>
                <a:avLst/>
                <a:gdLst>
                  <a:gd name="T0" fmla="*/ 74 w 152"/>
                  <a:gd name="T1" fmla="*/ 174 h 174"/>
                  <a:gd name="T2" fmla="*/ 0 w 152"/>
                  <a:gd name="T3" fmla="*/ 0 h 174"/>
                  <a:gd name="T4" fmla="*/ 30 w 152"/>
                  <a:gd name="T5" fmla="*/ 0 h 174"/>
                  <a:gd name="T6" fmla="*/ 76 w 152"/>
                  <a:gd name="T7" fmla="*/ 110 h 174"/>
                  <a:gd name="T8" fmla="*/ 124 w 152"/>
                  <a:gd name="T9" fmla="*/ 0 h 174"/>
                  <a:gd name="T10" fmla="*/ 152 w 152"/>
                  <a:gd name="T11" fmla="*/ 0 h 174"/>
                  <a:gd name="T12" fmla="*/ 78 w 152"/>
                  <a:gd name="T13" fmla="*/ 174 h 174"/>
                  <a:gd name="T14" fmla="*/ 74 w 152"/>
                  <a:gd name="T15" fmla="*/ 174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74">
                    <a:moveTo>
                      <a:pt x="74" y="174"/>
                    </a:moveTo>
                    <a:lnTo>
                      <a:pt x="0" y="0"/>
                    </a:lnTo>
                    <a:lnTo>
                      <a:pt x="30" y="0"/>
                    </a:lnTo>
                    <a:lnTo>
                      <a:pt x="76" y="110"/>
                    </a:lnTo>
                    <a:lnTo>
                      <a:pt x="124" y="0"/>
                    </a:lnTo>
                    <a:lnTo>
                      <a:pt x="152" y="0"/>
                    </a:lnTo>
                    <a:lnTo>
                      <a:pt x="78" y="174"/>
                    </a:lnTo>
                    <a:lnTo>
                      <a:pt x="74" y="174"/>
                    </a:lnTo>
                    <a:close/>
                  </a:path>
                </a:pathLst>
              </a:custGeom>
              <a:solidFill>
                <a:srgbClr val="E8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49"/>
              <p:cNvSpPr>
                <a:spLocks noEditPoints="1"/>
              </p:cNvSpPr>
              <p:nvPr/>
            </p:nvSpPr>
            <p:spPr bwMode="auto">
              <a:xfrm>
                <a:off x="8940800" y="4344988"/>
                <a:ext cx="257175" cy="273050"/>
              </a:xfrm>
              <a:custGeom>
                <a:avLst/>
                <a:gdLst>
                  <a:gd name="T0" fmla="*/ 0 w 162"/>
                  <a:gd name="T1" fmla="*/ 172 h 172"/>
                  <a:gd name="T2" fmla="*/ 82 w 162"/>
                  <a:gd name="T3" fmla="*/ 0 h 172"/>
                  <a:gd name="T4" fmla="*/ 84 w 162"/>
                  <a:gd name="T5" fmla="*/ 0 h 172"/>
                  <a:gd name="T6" fmla="*/ 162 w 162"/>
                  <a:gd name="T7" fmla="*/ 172 h 172"/>
                  <a:gd name="T8" fmla="*/ 132 w 162"/>
                  <a:gd name="T9" fmla="*/ 172 h 172"/>
                  <a:gd name="T10" fmla="*/ 118 w 162"/>
                  <a:gd name="T11" fmla="*/ 142 h 172"/>
                  <a:gd name="T12" fmla="*/ 42 w 162"/>
                  <a:gd name="T13" fmla="*/ 142 h 172"/>
                  <a:gd name="T14" fmla="*/ 30 w 162"/>
                  <a:gd name="T15" fmla="*/ 172 h 172"/>
                  <a:gd name="T16" fmla="*/ 0 w 162"/>
                  <a:gd name="T17" fmla="*/ 172 h 172"/>
                  <a:gd name="T18" fmla="*/ 108 w 162"/>
                  <a:gd name="T19" fmla="*/ 118 h 172"/>
                  <a:gd name="T20" fmla="*/ 82 w 162"/>
                  <a:gd name="T21" fmla="*/ 56 h 172"/>
                  <a:gd name="T22" fmla="*/ 54 w 162"/>
                  <a:gd name="T23" fmla="*/ 118 h 172"/>
                  <a:gd name="T24" fmla="*/ 108 w 162"/>
                  <a:gd name="T25" fmla="*/ 11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172">
                    <a:moveTo>
                      <a:pt x="0" y="172"/>
                    </a:moveTo>
                    <a:lnTo>
                      <a:pt x="82" y="0"/>
                    </a:lnTo>
                    <a:lnTo>
                      <a:pt x="84" y="0"/>
                    </a:lnTo>
                    <a:lnTo>
                      <a:pt x="162" y="172"/>
                    </a:lnTo>
                    <a:lnTo>
                      <a:pt x="132" y="172"/>
                    </a:lnTo>
                    <a:lnTo>
                      <a:pt x="118" y="142"/>
                    </a:lnTo>
                    <a:lnTo>
                      <a:pt x="42" y="142"/>
                    </a:lnTo>
                    <a:lnTo>
                      <a:pt x="30" y="172"/>
                    </a:lnTo>
                    <a:lnTo>
                      <a:pt x="0" y="172"/>
                    </a:lnTo>
                    <a:close/>
                    <a:moveTo>
                      <a:pt x="108" y="118"/>
                    </a:moveTo>
                    <a:lnTo>
                      <a:pt x="82" y="56"/>
                    </a:lnTo>
                    <a:lnTo>
                      <a:pt x="54" y="118"/>
                    </a:lnTo>
                    <a:lnTo>
                      <a:pt x="108" y="118"/>
                    </a:lnTo>
                    <a:close/>
                  </a:path>
                </a:pathLst>
              </a:custGeom>
              <a:solidFill>
                <a:srgbClr val="E8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50"/>
              <p:cNvSpPr>
                <a:spLocks/>
              </p:cNvSpPr>
              <p:nvPr/>
            </p:nvSpPr>
            <p:spPr bwMode="auto">
              <a:xfrm>
                <a:off x="9239250" y="4351338"/>
                <a:ext cx="225425" cy="266700"/>
              </a:xfrm>
              <a:custGeom>
                <a:avLst/>
                <a:gdLst>
                  <a:gd name="T0" fmla="*/ 86 w 142"/>
                  <a:gd name="T1" fmla="*/ 168 h 168"/>
                  <a:gd name="T2" fmla="*/ 56 w 142"/>
                  <a:gd name="T3" fmla="*/ 168 h 168"/>
                  <a:gd name="T4" fmla="*/ 56 w 142"/>
                  <a:gd name="T5" fmla="*/ 26 h 168"/>
                  <a:gd name="T6" fmla="*/ 0 w 142"/>
                  <a:gd name="T7" fmla="*/ 26 h 168"/>
                  <a:gd name="T8" fmla="*/ 0 w 142"/>
                  <a:gd name="T9" fmla="*/ 0 h 168"/>
                  <a:gd name="T10" fmla="*/ 142 w 142"/>
                  <a:gd name="T11" fmla="*/ 0 h 168"/>
                  <a:gd name="T12" fmla="*/ 142 w 142"/>
                  <a:gd name="T13" fmla="*/ 26 h 168"/>
                  <a:gd name="T14" fmla="*/ 86 w 142"/>
                  <a:gd name="T15" fmla="*/ 26 h 168"/>
                  <a:gd name="T16" fmla="*/ 86 w 142"/>
                  <a:gd name="T17"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68">
                    <a:moveTo>
                      <a:pt x="86" y="168"/>
                    </a:moveTo>
                    <a:lnTo>
                      <a:pt x="56" y="168"/>
                    </a:lnTo>
                    <a:lnTo>
                      <a:pt x="56" y="26"/>
                    </a:lnTo>
                    <a:lnTo>
                      <a:pt x="0" y="26"/>
                    </a:lnTo>
                    <a:lnTo>
                      <a:pt x="0" y="0"/>
                    </a:lnTo>
                    <a:lnTo>
                      <a:pt x="142" y="0"/>
                    </a:lnTo>
                    <a:lnTo>
                      <a:pt x="142" y="26"/>
                    </a:lnTo>
                    <a:lnTo>
                      <a:pt x="86" y="26"/>
                    </a:lnTo>
                    <a:lnTo>
                      <a:pt x="86" y="168"/>
                    </a:lnTo>
                    <a:close/>
                  </a:path>
                </a:pathLst>
              </a:custGeom>
              <a:solidFill>
                <a:srgbClr val="E8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51"/>
              <p:cNvSpPr>
                <a:spLocks noChangeArrowheads="1"/>
              </p:cNvSpPr>
              <p:nvPr/>
            </p:nvSpPr>
            <p:spPr bwMode="auto">
              <a:xfrm>
                <a:off x="9572625" y="4351338"/>
                <a:ext cx="47625" cy="266700"/>
              </a:xfrm>
              <a:prstGeom prst="rect">
                <a:avLst/>
              </a:prstGeom>
              <a:solidFill>
                <a:srgbClr val="E87B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52"/>
              <p:cNvSpPr>
                <a:spLocks noEditPoints="1"/>
              </p:cNvSpPr>
              <p:nvPr/>
            </p:nvSpPr>
            <p:spPr bwMode="auto">
              <a:xfrm>
                <a:off x="9744075" y="4344988"/>
                <a:ext cx="260350" cy="279400"/>
              </a:xfrm>
              <a:custGeom>
                <a:avLst/>
                <a:gdLst>
                  <a:gd name="T0" fmla="*/ 16 w 164"/>
                  <a:gd name="T1" fmla="*/ 34 h 176"/>
                  <a:gd name="T2" fmla="*/ 46 w 164"/>
                  <a:gd name="T3" fmla="*/ 8 h 176"/>
                  <a:gd name="T4" fmla="*/ 82 w 164"/>
                  <a:gd name="T5" fmla="*/ 0 h 176"/>
                  <a:gd name="T6" fmla="*/ 98 w 164"/>
                  <a:gd name="T7" fmla="*/ 2 h 176"/>
                  <a:gd name="T8" fmla="*/ 128 w 164"/>
                  <a:gd name="T9" fmla="*/ 14 h 176"/>
                  <a:gd name="T10" fmla="*/ 140 w 164"/>
                  <a:gd name="T11" fmla="*/ 24 h 176"/>
                  <a:gd name="T12" fmla="*/ 158 w 164"/>
                  <a:gd name="T13" fmla="*/ 54 h 176"/>
                  <a:gd name="T14" fmla="*/ 164 w 164"/>
                  <a:gd name="T15" fmla="*/ 88 h 176"/>
                  <a:gd name="T16" fmla="*/ 164 w 164"/>
                  <a:gd name="T17" fmla="*/ 106 h 176"/>
                  <a:gd name="T18" fmla="*/ 152 w 164"/>
                  <a:gd name="T19" fmla="*/ 138 h 176"/>
                  <a:gd name="T20" fmla="*/ 140 w 164"/>
                  <a:gd name="T21" fmla="*/ 152 h 176"/>
                  <a:gd name="T22" fmla="*/ 114 w 164"/>
                  <a:gd name="T23" fmla="*/ 170 h 176"/>
                  <a:gd name="T24" fmla="*/ 82 w 164"/>
                  <a:gd name="T25" fmla="*/ 176 h 176"/>
                  <a:gd name="T26" fmla="*/ 66 w 164"/>
                  <a:gd name="T27" fmla="*/ 174 h 176"/>
                  <a:gd name="T28" fmla="*/ 36 w 164"/>
                  <a:gd name="T29" fmla="*/ 162 h 176"/>
                  <a:gd name="T30" fmla="*/ 24 w 164"/>
                  <a:gd name="T31" fmla="*/ 152 h 176"/>
                  <a:gd name="T32" fmla="*/ 6 w 164"/>
                  <a:gd name="T33" fmla="*/ 122 h 176"/>
                  <a:gd name="T34" fmla="*/ 0 w 164"/>
                  <a:gd name="T35" fmla="*/ 88 h 176"/>
                  <a:gd name="T36" fmla="*/ 0 w 164"/>
                  <a:gd name="T37" fmla="*/ 74 h 176"/>
                  <a:gd name="T38" fmla="*/ 10 w 164"/>
                  <a:gd name="T39" fmla="*/ 46 h 176"/>
                  <a:gd name="T40" fmla="*/ 82 w 164"/>
                  <a:gd name="T41" fmla="*/ 148 h 176"/>
                  <a:gd name="T42" fmla="*/ 94 w 164"/>
                  <a:gd name="T43" fmla="*/ 148 h 176"/>
                  <a:gd name="T44" fmla="*/ 112 w 164"/>
                  <a:gd name="T45" fmla="*/ 138 h 176"/>
                  <a:gd name="T46" fmla="*/ 126 w 164"/>
                  <a:gd name="T47" fmla="*/ 122 h 176"/>
                  <a:gd name="T48" fmla="*/ 134 w 164"/>
                  <a:gd name="T49" fmla="*/ 100 h 176"/>
                  <a:gd name="T50" fmla="*/ 136 w 164"/>
                  <a:gd name="T51" fmla="*/ 88 h 176"/>
                  <a:gd name="T52" fmla="*/ 132 w 164"/>
                  <a:gd name="T53" fmla="*/ 64 h 176"/>
                  <a:gd name="T54" fmla="*/ 120 w 164"/>
                  <a:gd name="T55" fmla="*/ 44 h 176"/>
                  <a:gd name="T56" fmla="*/ 104 w 164"/>
                  <a:gd name="T57" fmla="*/ 32 h 176"/>
                  <a:gd name="T58" fmla="*/ 82 w 164"/>
                  <a:gd name="T59" fmla="*/ 28 h 176"/>
                  <a:gd name="T60" fmla="*/ 72 w 164"/>
                  <a:gd name="T61" fmla="*/ 28 h 176"/>
                  <a:gd name="T62" fmla="*/ 52 w 164"/>
                  <a:gd name="T63" fmla="*/ 38 h 176"/>
                  <a:gd name="T64" fmla="*/ 38 w 164"/>
                  <a:gd name="T65" fmla="*/ 54 h 176"/>
                  <a:gd name="T66" fmla="*/ 30 w 164"/>
                  <a:gd name="T67" fmla="*/ 76 h 176"/>
                  <a:gd name="T68" fmla="*/ 30 w 164"/>
                  <a:gd name="T69" fmla="*/ 88 h 176"/>
                  <a:gd name="T70" fmla="*/ 34 w 164"/>
                  <a:gd name="T71" fmla="*/ 112 h 176"/>
                  <a:gd name="T72" fmla="*/ 46 w 164"/>
                  <a:gd name="T73" fmla="*/ 132 h 176"/>
                  <a:gd name="T74" fmla="*/ 62 w 164"/>
                  <a:gd name="T75" fmla="*/ 144 h 176"/>
                  <a:gd name="T76" fmla="*/ 82 w 164"/>
                  <a:gd name="T77" fmla="*/ 1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4" h="176">
                    <a:moveTo>
                      <a:pt x="16" y="34"/>
                    </a:moveTo>
                    <a:lnTo>
                      <a:pt x="16" y="34"/>
                    </a:lnTo>
                    <a:lnTo>
                      <a:pt x="30" y="20"/>
                    </a:lnTo>
                    <a:lnTo>
                      <a:pt x="46" y="8"/>
                    </a:lnTo>
                    <a:lnTo>
                      <a:pt x="64" y="2"/>
                    </a:lnTo>
                    <a:lnTo>
                      <a:pt x="82" y="0"/>
                    </a:lnTo>
                    <a:lnTo>
                      <a:pt x="82" y="0"/>
                    </a:lnTo>
                    <a:lnTo>
                      <a:pt x="98" y="2"/>
                    </a:lnTo>
                    <a:lnTo>
                      <a:pt x="114" y="6"/>
                    </a:lnTo>
                    <a:lnTo>
                      <a:pt x="128" y="14"/>
                    </a:lnTo>
                    <a:lnTo>
                      <a:pt x="140" y="24"/>
                    </a:lnTo>
                    <a:lnTo>
                      <a:pt x="140" y="24"/>
                    </a:lnTo>
                    <a:lnTo>
                      <a:pt x="152" y="38"/>
                    </a:lnTo>
                    <a:lnTo>
                      <a:pt x="158" y="54"/>
                    </a:lnTo>
                    <a:lnTo>
                      <a:pt x="164" y="70"/>
                    </a:lnTo>
                    <a:lnTo>
                      <a:pt x="164" y="88"/>
                    </a:lnTo>
                    <a:lnTo>
                      <a:pt x="164" y="88"/>
                    </a:lnTo>
                    <a:lnTo>
                      <a:pt x="164" y="106"/>
                    </a:lnTo>
                    <a:lnTo>
                      <a:pt x="158" y="122"/>
                    </a:lnTo>
                    <a:lnTo>
                      <a:pt x="152" y="138"/>
                    </a:lnTo>
                    <a:lnTo>
                      <a:pt x="140" y="152"/>
                    </a:lnTo>
                    <a:lnTo>
                      <a:pt x="140" y="152"/>
                    </a:lnTo>
                    <a:lnTo>
                      <a:pt x="128" y="162"/>
                    </a:lnTo>
                    <a:lnTo>
                      <a:pt x="114" y="170"/>
                    </a:lnTo>
                    <a:lnTo>
                      <a:pt x="98" y="174"/>
                    </a:lnTo>
                    <a:lnTo>
                      <a:pt x="82" y="176"/>
                    </a:lnTo>
                    <a:lnTo>
                      <a:pt x="82" y="176"/>
                    </a:lnTo>
                    <a:lnTo>
                      <a:pt x="66" y="174"/>
                    </a:lnTo>
                    <a:lnTo>
                      <a:pt x="50" y="170"/>
                    </a:lnTo>
                    <a:lnTo>
                      <a:pt x="36" y="162"/>
                    </a:lnTo>
                    <a:lnTo>
                      <a:pt x="24" y="152"/>
                    </a:lnTo>
                    <a:lnTo>
                      <a:pt x="24" y="152"/>
                    </a:lnTo>
                    <a:lnTo>
                      <a:pt x="14" y="138"/>
                    </a:lnTo>
                    <a:lnTo>
                      <a:pt x="6" y="122"/>
                    </a:lnTo>
                    <a:lnTo>
                      <a:pt x="2" y="106"/>
                    </a:lnTo>
                    <a:lnTo>
                      <a:pt x="0" y="88"/>
                    </a:lnTo>
                    <a:lnTo>
                      <a:pt x="0" y="88"/>
                    </a:lnTo>
                    <a:lnTo>
                      <a:pt x="0" y="74"/>
                    </a:lnTo>
                    <a:lnTo>
                      <a:pt x="4" y="58"/>
                    </a:lnTo>
                    <a:lnTo>
                      <a:pt x="10" y="46"/>
                    </a:lnTo>
                    <a:lnTo>
                      <a:pt x="16" y="34"/>
                    </a:lnTo>
                    <a:close/>
                    <a:moveTo>
                      <a:pt x="82" y="148"/>
                    </a:moveTo>
                    <a:lnTo>
                      <a:pt x="82" y="148"/>
                    </a:lnTo>
                    <a:lnTo>
                      <a:pt x="94" y="148"/>
                    </a:lnTo>
                    <a:lnTo>
                      <a:pt x="102" y="144"/>
                    </a:lnTo>
                    <a:lnTo>
                      <a:pt x="112" y="138"/>
                    </a:lnTo>
                    <a:lnTo>
                      <a:pt x="120" y="132"/>
                    </a:lnTo>
                    <a:lnTo>
                      <a:pt x="126" y="122"/>
                    </a:lnTo>
                    <a:lnTo>
                      <a:pt x="130" y="112"/>
                    </a:lnTo>
                    <a:lnTo>
                      <a:pt x="134" y="100"/>
                    </a:lnTo>
                    <a:lnTo>
                      <a:pt x="136" y="88"/>
                    </a:lnTo>
                    <a:lnTo>
                      <a:pt x="136" y="88"/>
                    </a:lnTo>
                    <a:lnTo>
                      <a:pt x="134" y="76"/>
                    </a:lnTo>
                    <a:lnTo>
                      <a:pt x="132" y="64"/>
                    </a:lnTo>
                    <a:lnTo>
                      <a:pt x="126" y="54"/>
                    </a:lnTo>
                    <a:lnTo>
                      <a:pt x="120" y="44"/>
                    </a:lnTo>
                    <a:lnTo>
                      <a:pt x="112" y="38"/>
                    </a:lnTo>
                    <a:lnTo>
                      <a:pt x="104" y="32"/>
                    </a:lnTo>
                    <a:lnTo>
                      <a:pt x="94" y="28"/>
                    </a:lnTo>
                    <a:lnTo>
                      <a:pt x="82" y="28"/>
                    </a:lnTo>
                    <a:lnTo>
                      <a:pt x="82" y="28"/>
                    </a:lnTo>
                    <a:lnTo>
                      <a:pt x="72" y="28"/>
                    </a:lnTo>
                    <a:lnTo>
                      <a:pt x="62" y="32"/>
                    </a:lnTo>
                    <a:lnTo>
                      <a:pt x="52" y="38"/>
                    </a:lnTo>
                    <a:lnTo>
                      <a:pt x="44" y="44"/>
                    </a:lnTo>
                    <a:lnTo>
                      <a:pt x="38" y="54"/>
                    </a:lnTo>
                    <a:lnTo>
                      <a:pt x="34" y="64"/>
                    </a:lnTo>
                    <a:lnTo>
                      <a:pt x="30" y="76"/>
                    </a:lnTo>
                    <a:lnTo>
                      <a:pt x="30" y="88"/>
                    </a:lnTo>
                    <a:lnTo>
                      <a:pt x="30" y="88"/>
                    </a:lnTo>
                    <a:lnTo>
                      <a:pt x="30" y="100"/>
                    </a:lnTo>
                    <a:lnTo>
                      <a:pt x="34" y="112"/>
                    </a:lnTo>
                    <a:lnTo>
                      <a:pt x="38" y="122"/>
                    </a:lnTo>
                    <a:lnTo>
                      <a:pt x="46" y="132"/>
                    </a:lnTo>
                    <a:lnTo>
                      <a:pt x="52" y="138"/>
                    </a:lnTo>
                    <a:lnTo>
                      <a:pt x="62" y="144"/>
                    </a:lnTo>
                    <a:lnTo>
                      <a:pt x="72" y="148"/>
                    </a:lnTo>
                    <a:lnTo>
                      <a:pt x="82" y="148"/>
                    </a:lnTo>
                    <a:close/>
                  </a:path>
                </a:pathLst>
              </a:custGeom>
              <a:solidFill>
                <a:srgbClr val="E8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53"/>
              <p:cNvSpPr>
                <a:spLocks/>
              </p:cNvSpPr>
              <p:nvPr/>
            </p:nvSpPr>
            <p:spPr bwMode="auto">
              <a:xfrm>
                <a:off x="9744075" y="4344988"/>
                <a:ext cx="260350" cy="279400"/>
              </a:xfrm>
              <a:custGeom>
                <a:avLst/>
                <a:gdLst>
                  <a:gd name="T0" fmla="*/ 16 w 164"/>
                  <a:gd name="T1" fmla="*/ 34 h 176"/>
                  <a:gd name="T2" fmla="*/ 16 w 164"/>
                  <a:gd name="T3" fmla="*/ 34 h 176"/>
                  <a:gd name="T4" fmla="*/ 30 w 164"/>
                  <a:gd name="T5" fmla="*/ 20 h 176"/>
                  <a:gd name="T6" fmla="*/ 46 w 164"/>
                  <a:gd name="T7" fmla="*/ 8 h 176"/>
                  <a:gd name="T8" fmla="*/ 64 w 164"/>
                  <a:gd name="T9" fmla="*/ 2 h 176"/>
                  <a:gd name="T10" fmla="*/ 82 w 164"/>
                  <a:gd name="T11" fmla="*/ 0 h 176"/>
                  <a:gd name="T12" fmla="*/ 82 w 164"/>
                  <a:gd name="T13" fmla="*/ 0 h 176"/>
                  <a:gd name="T14" fmla="*/ 98 w 164"/>
                  <a:gd name="T15" fmla="*/ 2 h 176"/>
                  <a:gd name="T16" fmla="*/ 114 w 164"/>
                  <a:gd name="T17" fmla="*/ 6 h 176"/>
                  <a:gd name="T18" fmla="*/ 128 w 164"/>
                  <a:gd name="T19" fmla="*/ 14 h 176"/>
                  <a:gd name="T20" fmla="*/ 140 w 164"/>
                  <a:gd name="T21" fmla="*/ 24 h 176"/>
                  <a:gd name="T22" fmla="*/ 140 w 164"/>
                  <a:gd name="T23" fmla="*/ 24 h 176"/>
                  <a:gd name="T24" fmla="*/ 152 w 164"/>
                  <a:gd name="T25" fmla="*/ 38 h 176"/>
                  <a:gd name="T26" fmla="*/ 158 w 164"/>
                  <a:gd name="T27" fmla="*/ 54 h 176"/>
                  <a:gd name="T28" fmla="*/ 164 w 164"/>
                  <a:gd name="T29" fmla="*/ 70 h 176"/>
                  <a:gd name="T30" fmla="*/ 164 w 164"/>
                  <a:gd name="T31" fmla="*/ 88 h 176"/>
                  <a:gd name="T32" fmla="*/ 164 w 164"/>
                  <a:gd name="T33" fmla="*/ 88 h 176"/>
                  <a:gd name="T34" fmla="*/ 164 w 164"/>
                  <a:gd name="T35" fmla="*/ 106 h 176"/>
                  <a:gd name="T36" fmla="*/ 158 w 164"/>
                  <a:gd name="T37" fmla="*/ 122 h 176"/>
                  <a:gd name="T38" fmla="*/ 152 w 164"/>
                  <a:gd name="T39" fmla="*/ 138 h 176"/>
                  <a:gd name="T40" fmla="*/ 140 w 164"/>
                  <a:gd name="T41" fmla="*/ 152 h 176"/>
                  <a:gd name="T42" fmla="*/ 140 w 164"/>
                  <a:gd name="T43" fmla="*/ 152 h 176"/>
                  <a:gd name="T44" fmla="*/ 128 w 164"/>
                  <a:gd name="T45" fmla="*/ 162 h 176"/>
                  <a:gd name="T46" fmla="*/ 114 w 164"/>
                  <a:gd name="T47" fmla="*/ 170 h 176"/>
                  <a:gd name="T48" fmla="*/ 98 w 164"/>
                  <a:gd name="T49" fmla="*/ 174 h 176"/>
                  <a:gd name="T50" fmla="*/ 82 w 164"/>
                  <a:gd name="T51" fmla="*/ 176 h 176"/>
                  <a:gd name="T52" fmla="*/ 82 w 164"/>
                  <a:gd name="T53" fmla="*/ 176 h 176"/>
                  <a:gd name="T54" fmla="*/ 66 w 164"/>
                  <a:gd name="T55" fmla="*/ 174 h 176"/>
                  <a:gd name="T56" fmla="*/ 50 w 164"/>
                  <a:gd name="T57" fmla="*/ 170 h 176"/>
                  <a:gd name="T58" fmla="*/ 36 w 164"/>
                  <a:gd name="T59" fmla="*/ 162 h 176"/>
                  <a:gd name="T60" fmla="*/ 24 w 164"/>
                  <a:gd name="T61" fmla="*/ 152 h 176"/>
                  <a:gd name="T62" fmla="*/ 24 w 164"/>
                  <a:gd name="T63" fmla="*/ 152 h 176"/>
                  <a:gd name="T64" fmla="*/ 14 w 164"/>
                  <a:gd name="T65" fmla="*/ 138 h 176"/>
                  <a:gd name="T66" fmla="*/ 6 w 164"/>
                  <a:gd name="T67" fmla="*/ 122 h 176"/>
                  <a:gd name="T68" fmla="*/ 2 w 164"/>
                  <a:gd name="T69" fmla="*/ 106 h 176"/>
                  <a:gd name="T70" fmla="*/ 0 w 164"/>
                  <a:gd name="T71" fmla="*/ 88 h 176"/>
                  <a:gd name="T72" fmla="*/ 0 w 164"/>
                  <a:gd name="T73" fmla="*/ 88 h 176"/>
                  <a:gd name="T74" fmla="*/ 0 w 164"/>
                  <a:gd name="T75" fmla="*/ 74 h 176"/>
                  <a:gd name="T76" fmla="*/ 4 w 164"/>
                  <a:gd name="T77" fmla="*/ 58 h 176"/>
                  <a:gd name="T78" fmla="*/ 10 w 164"/>
                  <a:gd name="T79" fmla="*/ 46 h 176"/>
                  <a:gd name="T80" fmla="*/ 16 w 164"/>
                  <a:gd name="T81" fmla="*/ 3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176">
                    <a:moveTo>
                      <a:pt x="16" y="34"/>
                    </a:moveTo>
                    <a:lnTo>
                      <a:pt x="16" y="34"/>
                    </a:lnTo>
                    <a:lnTo>
                      <a:pt x="30" y="20"/>
                    </a:lnTo>
                    <a:lnTo>
                      <a:pt x="46" y="8"/>
                    </a:lnTo>
                    <a:lnTo>
                      <a:pt x="64" y="2"/>
                    </a:lnTo>
                    <a:lnTo>
                      <a:pt x="82" y="0"/>
                    </a:lnTo>
                    <a:lnTo>
                      <a:pt x="82" y="0"/>
                    </a:lnTo>
                    <a:lnTo>
                      <a:pt x="98" y="2"/>
                    </a:lnTo>
                    <a:lnTo>
                      <a:pt x="114" y="6"/>
                    </a:lnTo>
                    <a:lnTo>
                      <a:pt x="128" y="14"/>
                    </a:lnTo>
                    <a:lnTo>
                      <a:pt x="140" y="24"/>
                    </a:lnTo>
                    <a:lnTo>
                      <a:pt x="140" y="24"/>
                    </a:lnTo>
                    <a:lnTo>
                      <a:pt x="152" y="38"/>
                    </a:lnTo>
                    <a:lnTo>
                      <a:pt x="158" y="54"/>
                    </a:lnTo>
                    <a:lnTo>
                      <a:pt x="164" y="70"/>
                    </a:lnTo>
                    <a:lnTo>
                      <a:pt x="164" y="88"/>
                    </a:lnTo>
                    <a:lnTo>
                      <a:pt x="164" y="88"/>
                    </a:lnTo>
                    <a:lnTo>
                      <a:pt x="164" y="106"/>
                    </a:lnTo>
                    <a:lnTo>
                      <a:pt x="158" y="122"/>
                    </a:lnTo>
                    <a:lnTo>
                      <a:pt x="152" y="138"/>
                    </a:lnTo>
                    <a:lnTo>
                      <a:pt x="140" y="152"/>
                    </a:lnTo>
                    <a:lnTo>
                      <a:pt x="140" y="152"/>
                    </a:lnTo>
                    <a:lnTo>
                      <a:pt x="128" y="162"/>
                    </a:lnTo>
                    <a:lnTo>
                      <a:pt x="114" y="170"/>
                    </a:lnTo>
                    <a:lnTo>
                      <a:pt x="98" y="174"/>
                    </a:lnTo>
                    <a:lnTo>
                      <a:pt x="82" y="176"/>
                    </a:lnTo>
                    <a:lnTo>
                      <a:pt x="82" y="176"/>
                    </a:lnTo>
                    <a:lnTo>
                      <a:pt x="66" y="174"/>
                    </a:lnTo>
                    <a:lnTo>
                      <a:pt x="50" y="170"/>
                    </a:lnTo>
                    <a:lnTo>
                      <a:pt x="36" y="162"/>
                    </a:lnTo>
                    <a:lnTo>
                      <a:pt x="24" y="152"/>
                    </a:lnTo>
                    <a:lnTo>
                      <a:pt x="24" y="152"/>
                    </a:lnTo>
                    <a:lnTo>
                      <a:pt x="14" y="138"/>
                    </a:lnTo>
                    <a:lnTo>
                      <a:pt x="6" y="122"/>
                    </a:lnTo>
                    <a:lnTo>
                      <a:pt x="2" y="106"/>
                    </a:lnTo>
                    <a:lnTo>
                      <a:pt x="0" y="88"/>
                    </a:lnTo>
                    <a:lnTo>
                      <a:pt x="0" y="88"/>
                    </a:lnTo>
                    <a:lnTo>
                      <a:pt x="0" y="74"/>
                    </a:lnTo>
                    <a:lnTo>
                      <a:pt x="4" y="58"/>
                    </a:lnTo>
                    <a:lnTo>
                      <a:pt x="10" y="46"/>
                    </a:lnTo>
                    <a:lnTo>
                      <a:pt x="16" y="3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54"/>
              <p:cNvSpPr>
                <a:spLocks/>
              </p:cNvSpPr>
              <p:nvPr/>
            </p:nvSpPr>
            <p:spPr bwMode="auto">
              <a:xfrm>
                <a:off x="9791700" y="4389438"/>
                <a:ext cx="168275" cy="190500"/>
              </a:xfrm>
              <a:custGeom>
                <a:avLst/>
                <a:gdLst>
                  <a:gd name="T0" fmla="*/ 52 w 106"/>
                  <a:gd name="T1" fmla="*/ 120 h 120"/>
                  <a:gd name="T2" fmla="*/ 52 w 106"/>
                  <a:gd name="T3" fmla="*/ 120 h 120"/>
                  <a:gd name="T4" fmla="*/ 64 w 106"/>
                  <a:gd name="T5" fmla="*/ 120 h 120"/>
                  <a:gd name="T6" fmla="*/ 72 w 106"/>
                  <a:gd name="T7" fmla="*/ 116 h 120"/>
                  <a:gd name="T8" fmla="*/ 82 w 106"/>
                  <a:gd name="T9" fmla="*/ 110 h 120"/>
                  <a:gd name="T10" fmla="*/ 90 w 106"/>
                  <a:gd name="T11" fmla="*/ 104 h 120"/>
                  <a:gd name="T12" fmla="*/ 96 w 106"/>
                  <a:gd name="T13" fmla="*/ 94 h 120"/>
                  <a:gd name="T14" fmla="*/ 100 w 106"/>
                  <a:gd name="T15" fmla="*/ 84 h 120"/>
                  <a:gd name="T16" fmla="*/ 104 w 106"/>
                  <a:gd name="T17" fmla="*/ 72 h 120"/>
                  <a:gd name="T18" fmla="*/ 106 w 106"/>
                  <a:gd name="T19" fmla="*/ 60 h 120"/>
                  <a:gd name="T20" fmla="*/ 106 w 106"/>
                  <a:gd name="T21" fmla="*/ 60 h 120"/>
                  <a:gd name="T22" fmla="*/ 104 w 106"/>
                  <a:gd name="T23" fmla="*/ 48 h 120"/>
                  <a:gd name="T24" fmla="*/ 102 w 106"/>
                  <a:gd name="T25" fmla="*/ 36 h 120"/>
                  <a:gd name="T26" fmla="*/ 96 w 106"/>
                  <a:gd name="T27" fmla="*/ 26 h 120"/>
                  <a:gd name="T28" fmla="*/ 90 w 106"/>
                  <a:gd name="T29" fmla="*/ 16 h 120"/>
                  <a:gd name="T30" fmla="*/ 82 w 106"/>
                  <a:gd name="T31" fmla="*/ 10 h 120"/>
                  <a:gd name="T32" fmla="*/ 74 w 106"/>
                  <a:gd name="T33" fmla="*/ 4 h 120"/>
                  <a:gd name="T34" fmla="*/ 64 w 106"/>
                  <a:gd name="T35" fmla="*/ 0 h 120"/>
                  <a:gd name="T36" fmla="*/ 52 w 106"/>
                  <a:gd name="T37" fmla="*/ 0 h 120"/>
                  <a:gd name="T38" fmla="*/ 52 w 106"/>
                  <a:gd name="T39" fmla="*/ 0 h 120"/>
                  <a:gd name="T40" fmla="*/ 42 w 106"/>
                  <a:gd name="T41" fmla="*/ 0 h 120"/>
                  <a:gd name="T42" fmla="*/ 32 w 106"/>
                  <a:gd name="T43" fmla="*/ 4 h 120"/>
                  <a:gd name="T44" fmla="*/ 22 w 106"/>
                  <a:gd name="T45" fmla="*/ 10 h 120"/>
                  <a:gd name="T46" fmla="*/ 14 w 106"/>
                  <a:gd name="T47" fmla="*/ 16 h 120"/>
                  <a:gd name="T48" fmla="*/ 8 w 106"/>
                  <a:gd name="T49" fmla="*/ 26 h 120"/>
                  <a:gd name="T50" fmla="*/ 4 w 106"/>
                  <a:gd name="T51" fmla="*/ 36 h 120"/>
                  <a:gd name="T52" fmla="*/ 0 w 106"/>
                  <a:gd name="T53" fmla="*/ 48 h 120"/>
                  <a:gd name="T54" fmla="*/ 0 w 106"/>
                  <a:gd name="T55" fmla="*/ 60 h 120"/>
                  <a:gd name="T56" fmla="*/ 0 w 106"/>
                  <a:gd name="T57" fmla="*/ 60 h 120"/>
                  <a:gd name="T58" fmla="*/ 0 w 106"/>
                  <a:gd name="T59" fmla="*/ 72 h 120"/>
                  <a:gd name="T60" fmla="*/ 4 w 106"/>
                  <a:gd name="T61" fmla="*/ 84 h 120"/>
                  <a:gd name="T62" fmla="*/ 8 w 106"/>
                  <a:gd name="T63" fmla="*/ 94 h 120"/>
                  <a:gd name="T64" fmla="*/ 16 w 106"/>
                  <a:gd name="T65" fmla="*/ 104 h 120"/>
                  <a:gd name="T66" fmla="*/ 22 w 106"/>
                  <a:gd name="T67" fmla="*/ 110 h 120"/>
                  <a:gd name="T68" fmla="*/ 32 w 106"/>
                  <a:gd name="T69" fmla="*/ 116 h 120"/>
                  <a:gd name="T70" fmla="*/ 42 w 106"/>
                  <a:gd name="T71" fmla="*/ 120 h 120"/>
                  <a:gd name="T72" fmla="*/ 52 w 106"/>
                  <a:gd name="T73"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6" h="120">
                    <a:moveTo>
                      <a:pt x="52" y="120"/>
                    </a:moveTo>
                    <a:lnTo>
                      <a:pt x="52" y="120"/>
                    </a:lnTo>
                    <a:lnTo>
                      <a:pt x="64" y="120"/>
                    </a:lnTo>
                    <a:lnTo>
                      <a:pt x="72" y="116"/>
                    </a:lnTo>
                    <a:lnTo>
                      <a:pt x="82" y="110"/>
                    </a:lnTo>
                    <a:lnTo>
                      <a:pt x="90" y="104"/>
                    </a:lnTo>
                    <a:lnTo>
                      <a:pt x="96" y="94"/>
                    </a:lnTo>
                    <a:lnTo>
                      <a:pt x="100" y="84"/>
                    </a:lnTo>
                    <a:lnTo>
                      <a:pt x="104" y="72"/>
                    </a:lnTo>
                    <a:lnTo>
                      <a:pt x="106" y="60"/>
                    </a:lnTo>
                    <a:lnTo>
                      <a:pt x="106" y="60"/>
                    </a:lnTo>
                    <a:lnTo>
                      <a:pt x="104" y="48"/>
                    </a:lnTo>
                    <a:lnTo>
                      <a:pt x="102" y="36"/>
                    </a:lnTo>
                    <a:lnTo>
                      <a:pt x="96" y="26"/>
                    </a:lnTo>
                    <a:lnTo>
                      <a:pt x="90" y="16"/>
                    </a:lnTo>
                    <a:lnTo>
                      <a:pt x="82" y="10"/>
                    </a:lnTo>
                    <a:lnTo>
                      <a:pt x="74" y="4"/>
                    </a:lnTo>
                    <a:lnTo>
                      <a:pt x="64" y="0"/>
                    </a:lnTo>
                    <a:lnTo>
                      <a:pt x="52" y="0"/>
                    </a:lnTo>
                    <a:lnTo>
                      <a:pt x="52" y="0"/>
                    </a:lnTo>
                    <a:lnTo>
                      <a:pt x="42" y="0"/>
                    </a:lnTo>
                    <a:lnTo>
                      <a:pt x="32" y="4"/>
                    </a:lnTo>
                    <a:lnTo>
                      <a:pt x="22" y="10"/>
                    </a:lnTo>
                    <a:lnTo>
                      <a:pt x="14" y="16"/>
                    </a:lnTo>
                    <a:lnTo>
                      <a:pt x="8" y="26"/>
                    </a:lnTo>
                    <a:lnTo>
                      <a:pt x="4" y="36"/>
                    </a:lnTo>
                    <a:lnTo>
                      <a:pt x="0" y="48"/>
                    </a:lnTo>
                    <a:lnTo>
                      <a:pt x="0" y="60"/>
                    </a:lnTo>
                    <a:lnTo>
                      <a:pt x="0" y="60"/>
                    </a:lnTo>
                    <a:lnTo>
                      <a:pt x="0" y="72"/>
                    </a:lnTo>
                    <a:lnTo>
                      <a:pt x="4" y="84"/>
                    </a:lnTo>
                    <a:lnTo>
                      <a:pt x="8" y="94"/>
                    </a:lnTo>
                    <a:lnTo>
                      <a:pt x="16" y="104"/>
                    </a:lnTo>
                    <a:lnTo>
                      <a:pt x="22" y="110"/>
                    </a:lnTo>
                    <a:lnTo>
                      <a:pt x="32" y="116"/>
                    </a:lnTo>
                    <a:lnTo>
                      <a:pt x="42" y="120"/>
                    </a:lnTo>
                    <a:lnTo>
                      <a:pt x="52" y="1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55"/>
              <p:cNvSpPr>
                <a:spLocks/>
              </p:cNvSpPr>
              <p:nvPr/>
            </p:nvSpPr>
            <p:spPr bwMode="auto">
              <a:xfrm>
                <a:off x="10128250" y="4344988"/>
                <a:ext cx="219075" cy="279400"/>
              </a:xfrm>
              <a:custGeom>
                <a:avLst/>
                <a:gdLst>
                  <a:gd name="T0" fmla="*/ 0 w 138"/>
                  <a:gd name="T1" fmla="*/ 0 h 176"/>
                  <a:gd name="T2" fmla="*/ 2 w 138"/>
                  <a:gd name="T3" fmla="*/ 0 h 176"/>
                  <a:gd name="T4" fmla="*/ 110 w 138"/>
                  <a:gd name="T5" fmla="*/ 110 h 176"/>
                  <a:gd name="T6" fmla="*/ 110 w 138"/>
                  <a:gd name="T7" fmla="*/ 4 h 176"/>
                  <a:gd name="T8" fmla="*/ 138 w 138"/>
                  <a:gd name="T9" fmla="*/ 4 h 176"/>
                  <a:gd name="T10" fmla="*/ 138 w 138"/>
                  <a:gd name="T11" fmla="*/ 176 h 176"/>
                  <a:gd name="T12" fmla="*/ 136 w 138"/>
                  <a:gd name="T13" fmla="*/ 176 h 176"/>
                  <a:gd name="T14" fmla="*/ 28 w 138"/>
                  <a:gd name="T15" fmla="*/ 66 h 176"/>
                  <a:gd name="T16" fmla="*/ 28 w 138"/>
                  <a:gd name="T17" fmla="*/ 172 h 176"/>
                  <a:gd name="T18" fmla="*/ 0 w 138"/>
                  <a:gd name="T19" fmla="*/ 172 h 176"/>
                  <a:gd name="T20" fmla="*/ 0 w 138"/>
                  <a:gd name="T21"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176">
                    <a:moveTo>
                      <a:pt x="0" y="0"/>
                    </a:moveTo>
                    <a:lnTo>
                      <a:pt x="2" y="0"/>
                    </a:lnTo>
                    <a:lnTo>
                      <a:pt x="110" y="110"/>
                    </a:lnTo>
                    <a:lnTo>
                      <a:pt x="110" y="4"/>
                    </a:lnTo>
                    <a:lnTo>
                      <a:pt x="138" y="4"/>
                    </a:lnTo>
                    <a:lnTo>
                      <a:pt x="138" y="176"/>
                    </a:lnTo>
                    <a:lnTo>
                      <a:pt x="136" y="176"/>
                    </a:lnTo>
                    <a:lnTo>
                      <a:pt x="28" y="66"/>
                    </a:lnTo>
                    <a:lnTo>
                      <a:pt x="28" y="172"/>
                    </a:lnTo>
                    <a:lnTo>
                      <a:pt x="0" y="172"/>
                    </a:lnTo>
                    <a:lnTo>
                      <a:pt x="0" y="0"/>
                    </a:lnTo>
                    <a:close/>
                  </a:path>
                </a:pathLst>
              </a:custGeom>
              <a:solidFill>
                <a:srgbClr val="E8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61" name="Group 60"/>
          <p:cNvGrpSpPr/>
          <p:nvPr userDrawn="1"/>
        </p:nvGrpSpPr>
        <p:grpSpPr>
          <a:xfrm>
            <a:off x="1524" y="6501632"/>
            <a:ext cx="12188952" cy="356368"/>
            <a:chOff x="1524" y="6501632"/>
            <a:chExt cx="12188952" cy="356368"/>
          </a:xfrm>
        </p:grpSpPr>
        <p:sp>
          <p:nvSpPr>
            <p:cNvPr id="62" name="Freeform 61"/>
            <p:cNvSpPr/>
            <p:nvPr userDrawn="1"/>
          </p:nvSpPr>
          <p:spPr>
            <a:xfrm>
              <a:off x="1524" y="6501632"/>
              <a:ext cx="12188952" cy="356368"/>
            </a:xfrm>
            <a:custGeom>
              <a:avLst/>
              <a:gdLst>
                <a:gd name="connsiteX0" fmla="*/ 12188952 w 12188952"/>
                <a:gd name="connsiteY0" fmla="*/ 0 h 356368"/>
                <a:gd name="connsiteX1" fmla="*/ 12188952 w 12188952"/>
                <a:gd name="connsiteY1" fmla="*/ 356368 h 356368"/>
                <a:gd name="connsiteX2" fmla="*/ 0 w 12188952"/>
                <a:gd name="connsiteY2" fmla="*/ 356368 h 356368"/>
                <a:gd name="connsiteX3" fmla="*/ 0 w 12188952"/>
                <a:gd name="connsiteY3" fmla="*/ 0 h 356368"/>
                <a:gd name="connsiteX4" fmla="*/ 40017 w 12188952"/>
                <a:gd name="connsiteY4" fmla="*/ 4542 h 356368"/>
                <a:gd name="connsiteX5" fmla="*/ 6094476 w 12188952"/>
                <a:gd name="connsiteY5" fmla="*/ 202853 h 356368"/>
                <a:gd name="connsiteX6" fmla="*/ 12148935 w 12188952"/>
                <a:gd name="connsiteY6" fmla="*/ 4542 h 356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356368">
                  <a:moveTo>
                    <a:pt x="12188952" y="0"/>
                  </a:moveTo>
                  <a:lnTo>
                    <a:pt x="12188952" y="356368"/>
                  </a:lnTo>
                  <a:lnTo>
                    <a:pt x="0" y="356368"/>
                  </a:lnTo>
                  <a:lnTo>
                    <a:pt x="0" y="0"/>
                  </a:lnTo>
                  <a:lnTo>
                    <a:pt x="40017" y="4542"/>
                  </a:lnTo>
                  <a:cubicBezTo>
                    <a:pt x="1352137" y="124189"/>
                    <a:pt x="3574184" y="202853"/>
                    <a:pt x="6094476" y="202853"/>
                  </a:cubicBezTo>
                  <a:cubicBezTo>
                    <a:pt x="8614768" y="202853"/>
                    <a:pt x="10836815" y="124189"/>
                    <a:pt x="12148935" y="4542"/>
                  </a:cubicBezTo>
                  <a:close/>
                </a:path>
              </a:pathLst>
            </a:custGeom>
            <a:gradFill flip="none" rotWithShape="1">
              <a:gsLst>
                <a:gs pos="56051">
                  <a:schemeClr val="accent3"/>
                </a:gs>
                <a:gs pos="86000">
                  <a:schemeClr val="accent2"/>
                </a:gs>
                <a:gs pos="10000">
                  <a:schemeClr val="accent1">
                    <a:lumMod val="10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3" name="Group 62"/>
            <p:cNvGrpSpPr/>
            <p:nvPr userDrawn="1"/>
          </p:nvGrpSpPr>
          <p:grpSpPr>
            <a:xfrm>
              <a:off x="90141" y="6576452"/>
              <a:ext cx="211062" cy="150508"/>
              <a:chOff x="164002" y="6512684"/>
              <a:chExt cx="233011" cy="166160"/>
            </a:xfrm>
          </p:grpSpPr>
          <p:sp>
            <p:nvSpPr>
              <p:cNvPr id="65" name="Freeform 64"/>
              <p:cNvSpPr>
                <a:spLocks/>
              </p:cNvSpPr>
              <p:nvPr/>
            </p:nvSpPr>
            <p:spPr bwMode="auto">
              <a:xfrm>
                <a:off x="164002" y="6512684"/>
                <a:ext cx="201039" cy="122077"/>
              </a:xfrm>
              <a:custGeom>
                <a:avLst/>
                <a:gdLst>
                  <a:gd name="T0" fmla="*/ 250 w 830"/>
                  <a:gd name="T1" fmla="*/ 504 h 504"/>
                  <a:gd name="T2" fmla="*/ 254 w 830"/>
                  <a:gd name="T3" fmla="*/ 458 h 504"/>
                  <a:gd name="T4" fmla="*/ 268 w 830"/>
                  <a:gd name="T5" fmla="*/ 416 h 504"/>
                  <a:gd name="T6" fmla="*/ 288 w 830"/>
                  <a:gd name="T7" fmla="*/ 376 h 504"/>
                  <a:gd name="T8" fmla="*/ 316 w 830"/>
                  <a:gd name="T9" fmla="*/ 342 h 504"/>
                  <a:gd name="T10" fmla="*/ 350 w 830"/>
                  <a:gd name="T11" fmla="*/ 314 h 504"/>
                  <a:gd name="T12" fmla="*/ 388 w 830"/>
                  <a:gd name="T13" fmla="*/ 294 h 504"/>
                  <a:gd name="T14" fmla="*/ 432 w 830"/>
                  <a:gd name="T15" fmla="*/ 280 h 504"/>
                  <a:gd name="T16" fmla="*/ 478 w 830"/>
                  <a:gd name="T17" fmla="*/ 276 h 504"/>
                  <a:gd name="T18" fmla="*/ 502 w 830"/>
                  <a:gd name="T19" fmla="*/ 276 h 504"/>
                  <a:gd name="T20" fmla="*/ 546 w 830"/>
                  <a:gd name="T21" fmla="*/ 286 h 504"/>
                  <a:gd name="T22" fmla="*/ 586 w 830"/>
                  <a:gd name="T23" fmla="*/ 304 h 504"/>
                  <a:gd name="T24" fmla="*/ 624 w 830"/>
                  <a:gd name="T25" fmla="*/ 328 h 504"/>
                  <a:gd name="T26" fmla="*/ 830 w 830"/>
                  <a:gd name="T27" fmla="*/ 148 h 504"/>
                  <a:gd name="T28" fmla="*/ 794 w 830"/>
                  <a:gd name="T29" fmla="*/ 116 h 504"/>
                  <a:gd name="T30" fmla="*/ 714 w 830"/>
                  <a:gd name="T31" fmla="*/ 62 h 504"/>
                  <a:gd name="T32" fmla="*/ 648 w 830"/>
                  <a:gd name="T33" fmla="*/ 32 h 504"/>
                  <a:gd name="T34" fmla="*/ 600 w 830"/>
                  <a:gd name="T35" fmla="*/ 16 h 504"/>
                  <a:gd name="T36" fmla="*/ 552 w 830"/>
                  <a:gd name="T37" fmla="*/ 6 h 504"/>
                  <a:gd name="T38" fmla="*/ 500 w 830"/>
                  <a:gd name="T39" fmla="*/ 2 h 504"/>
                  <a:gd name="T40" fmla="*/ 474 w 830"/>
                  <a:gd name="T41" fmla="*/ 0 h 504"/>
                  <a:gd name="T42" fmla="*/ 394 w 830"/>
                  <a:gd name="T43" fmla="*/ 8 h 504"/>
                  <a:gd name="T44" fmla="*/ 318 w 830"/>
                  <a:gd name="T45" fmla="*/ 26 h 504"/>
                  <a:gd name="T46" fmla="*/ 246 w 830"/>
                  <a:gd name="T47" fmla="*/ 56 h 504"/>
                  <a:gd name="T48" fmla="*/ 182 w 830"/>
                  <a:gd name="T49" fmla="*/ 96 h 504"/>
                  <a:gd name="T50" fmla="*/ 122 w 830"/>
                  <a:gd name="T51" fmla="*/ 144 h 504"/>
                  <a:gd name="T52" fmla="*/ 72 w 830"/>
                  <a:gd name="T53" fmla="*/ 202 h 504"/>
                  <a:gd name="T54" fmla="*/ 32 w 830"/>
                  <a:gd name="T55" fmla="*/ 266 h 504"/>
                  <a:gd name="T56" fmla="*/ 0 w 830"/>
                  <a:gd name="T57" fmla="*/ 336 h 504"/>
                  <a:gd name="T58" fmla="*/ 20 w 830"/>
                  <a:gd name="T59" fmla="*/ 360 h 504"/>
                  <a:gd name="T60" fmla="*/ 60 w 830"/>
                  <a:gd name="T61" fmla="*/ 400 h 504"/>
                  <a:gd name="T62" fmla="*/ 102 w 830"/>
                  <a:gd name="T63" fmla="*/ 432 h 504"/>
                  <a:gd name="T64" fmla="*/ 162 w 830"/>
                  <a:gd name="T65" fmla="*/ 468 h 504"/>
                  <a:gd name="T66" fmla="*/ 224 w 830"/>
                  <a:gd name="T67" fmla="*/ 496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0" h="504">
                    <a:moveTo>
                      <a:pt x="250" y="504"/>
                    </a:moveTo>
                    <a:lnTo>
                      <a:pt x="250" y="504"/>
                    </a:lnTo>
                    <a:lnTo>
                      <a:pt x="250" y="480"/>
                    </a:lnTo>
                    <a:lnTo>
                      <a:pt x="254" y="458"/>
                    </a:lnTo>
                    <a:lnTo>
                      <a:pt x="260" y="436"/>
                    </a:lnTo>
                    <a:lnTo>
                      <a:pt x="268" y="416"/>
                    </a:lnTo>
                    <a:lnTo>
                      <a:pt x="278" y="396"/>
                    </a:lnTo>
                    <a:lnTo>
                      <a:pt x="288" y="376"/>
                    </a:lnTo>
                    <a:lnTo>
                      <a:pt x="302" y="358"/>
                    </a:lnTo>
                    <a:lnTo>
                      <a:pt x="316" y="342"/>
                    </a:lnTo>
                    <a:lnTo>
                      <a:pt x="332" y="328"/>
                    </a:lnTo>
                    <a:lnTo>
                      <a:pt x="350" y="314"/>
                    </a:lnTo>
                    <a:lnTo>
                      <a:pt x="370" y="304"/>
                    </a:lnTo>
                    <a:lnTo>
                      <a:pt x="388" y="294"/>
                    </a:lnTo>
                    <a:lnTo>
                      <a:pt x="410" y="286"/>
                    </a:lnTo>
                    <a:lnTo>
                      <a:pt x="432" y="280"/>
                    </a:lnTo>
                    <a:lnTo>
                      <a:pt x="454" y="276"/>
                    </a:lnTo>
                    <a:lnTo>
                      <a:pt x="478" y="276"/>
                    </a:lnTo>
                    <a:lnTo>
                      <a:pt x="478" y="276"/>
                    </a:lnTo>
                    <a:lnTo>
                      <a:pt x="502" y="276"/>
                    </a:lnTo>
                    <a:lnTo>
                      <a:pt x="524" y="280"/>
                    </a:lnTo>
                    <a:lnTo>
                      <a:pt x="546" y="286"/>
                    </a:lnTo>
                    <a:lnTo>
                      <a:pt x="566" y="294"/>
                    </a:lnTo>
                    <a:lnTo>
                      <a:pt x="586" y="304"/>
                    </a:lnTo>
                    <a:lnTo>
                      <a:pt x="606" y="314"/>
                    </a:lnTo>
                    <a:lnTo>
                      <a:pt x="624" y="328"/>
                    </a:lnTo>
                    <a:lnTo>
                      <a:pt x="640" y="342"/>
                    </a:lnTo>
                    <a:lnTo>
                      <a:pt x="830" y="148"/>
                    </a:lnTo>
                    <a:lnTo>
                      <a:pt x="830" y="148"/>
                    </a:lnTo>
                    <a:lnTo>
                      <a:pt x="794" y="116"/>
                    </a:lnTo>
                    <a:lnTo>
                      <a:pt x="756" y="86"/>
                    </a:lnTo>
                    <a:lnTo>
                      <a:pt x="714" y="62"/>
                    </a:lnTo>
                    <a:lnTo>
                      <a:pt x="670" y="40"/>
                    </a:lnTo>
                    <a:lnTo>
                      <a:pt x="648" y="32"/>
                    </a:lnTo>
                    <a:lnTo>
                      <a:pt x="624" y="24"/>
                    </a:lnTo>
                    <a:lnTo>
                      <a:pt x="600" y="16"/>
                    </a:lnTo>
                    <a:lnTo>
                      <a:pt x="576" y="12"/>
                    </a:lnTo>
                    <a:lnTo>
                      <a:pt x="552" y="6"/>
                    </a:lnTo>
                    <a:lnTo>
                      <a:pt x="526" y="4"/>
                    </a:lnTo>
                    <a:lnTo>
                      <a:pt x="500" y="2"/>
                    </a:lnTo>
                    <a:lnTo>
                      <a:pt x="474" y="0"/>
                    </a:lnTo>
                    <a:lnTo>
                      <a:pt x="474" y="0"/>
                    </a:lnTo>
                    <a:lnTo>
                      <a:pt x="434" y="2"/>
                    </a:lnTo>
                    <a:lnTo>
                      <a:pt x="394" y="8"/>
                    </a:lnTo>
                    <a:lnTo>
                      <a:pt x="356" y="16"/>
                    </a:lnTo>
                    <a:lnTo>
                      <a:pt x="318" y="26"/>
                    </a:lnTo>
                    <a:lnTo>
                      <a:pt x="282" y="40"/>
                    </a:lnTo>
                    <a:lnTo>
                      <a:pt x="246" y="56"/>
                    </a:lnTo>
                    <a:lnTo>
                      <a:pt x="214" y="74"/>
                    </a:lnTo>
                    <a:lnTo>
                      <a:pt x="182" y="96"/>
                    </a:lnTo>
                    <a:lnTo>
                      <a:pt x="152" y="118"/>
                    </a:lnTo>
                    <a:lnTo>
                      <a:pt x="122" y="144"/>
                    </a:lnTo>
                    <a:lnTo>
                      <a:pt x="96" y="172"/>
                    </a:lnTo>
                    <a:lnTo>
                      <a:pt x="72" y="202"/>
                    </a:lnTo>
                    <a:lnTo>
                      <a:pt x="50" y="234"/>
                    </a:lnTo>
                    <a:lnTo>
                      <a:pt x="32" y="266"/>
                    </a:lnTo>
                    <a:lnTo>
                      <a:pt x="14" y="300"/>
                    </a:lnTo>
                    <a:lnTo>
                      <a:pt x="0" y="336"/>
                    </a:lnTo>
                    <a:lnTo>
                      <a:pt x="0" y="336"/>
                    </a:lnTo>
                    <a:lnTo>
                      <a:pt x="20" y="360"/>
                    </a:lnTo>
                    <a:lnTo>
                      <a:pt x="40" y="382"/>
                    </a:lnTo>
                    <a:lnTo>
                      <a:pt x="60" y="400"/>
                    </a:lnTo>
                    <a:lnTo>
                      <a:pt x="82" y="418"/>
                    </a:lnTo>
                    <a:lnTo>
                      <a:pt x="102" y="432"/>
                    </a:lnTo>
                    <a:lnTo>
                      <a:pt x="124" y="446"/>
                    </a:lnTo>
                    <a:lnTo>
                      <a:pt x="162" y="468"/>
                    </a:lnTo>
                    <a:lnTo>
                      <a:pt x="196" y="484"/>
                    </a:lnTo>
                    <a:lnTo>
                      <a:pt x="224" y="496"/>
                    </a:lnTo>
                    <a:lnTo>
                      <a:pt x="250" y="50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7"/>
              <p:cNvSpPr>
                <a:spLocks/>
              </p:cNvSpPr>
              <p:nvPr/>
            </p:nvSpPr>
            <p:spPr bwMode="auto">
              <a:xfrm>
                <a:off x="329193" y="6591162"/>
                <a:ext cx="67820" cy="87682"/>
              </a:xfrm>
              <a:custGeom>
                <a:avLst/>
                <a:gdLst>
                  <a:gd name="T0" fmla="*/ 0 w 280"/>
                  <a:gd name="T1" fmla="*/ 180 h 362"/>
                  <a:gd name="T2" fmla="*/ 0 w 280"/>
                  <a:gd name="T3" fmla="*/ 180 h 362"/>
                  <a:gd name="T4" fmla="*/ 0 w 280"/>
                  <a:gd name="T5" fmla="*/ 180 h 362"/>
                  <a:gd name="T6" fmla="*/ 26 w 280"/>
                  <a:gd name="T7" fmla="*/ 190 h 362"/>
                  <a:gd name="T8" fmla="*/ 54 w 280"/>
                  <a:gd name="T9" fmla="*/ 202 h 362"/>
                  <a:gd name="T10" fmla="*/ 90 w 280"/>
                  <a:gd name="T11" fmla="*/ 220 h 362"/>
                  <a:gd name="T12" fmla="*/ 128 w 280"/>
                  <a:gd name="T13" fmla="*/ 244 h 362"/>
                  <a:gd name="T14" fmla="*/ 150 w 280"/>
                  <a:gd name="T15" fmla="*/ 260 h 362"/>
                  <a:gd name="T16" fmla="*/ 170 w 280"/>
                  <a:gd name="T17" fmla="*/ 276 h 362"/>
                  <a:gd name="T18" fmla="*/ 192 w 280"/>
                  <a:gd name="T19" fmla="*/ 294 h 362"/>
                  <a:gd name="T20" fmla="*/ 212 w 280"/>
                  <a:gd name="T21" fmla="*/ 314 h 362"/>
                  <a:gd name="T22" fmla="*/ 232 w 280"/>
                  <a:gd name="T23" fmla="*/ 338 h 362"/>
                  <a:gd name="T24" fmla="*/ 250 w 280"/>
                  <a:gd name="T25" fmla="*/ 362 h 362"/>
                  <a:gd name="T26" fmla="*/ 250 w 280"/>
                  <a:gd name="T27" fmla="*/ 362 h 362"/>
                  <a:gd name="T28" fmla="*/ 262 w 280"/>
                  <a:gd name="T29" fmla="*/ 318 h 362"/>
                  <a:gd name="T30" fmla="*/ 272 w 280"/>
                  <a:gd name="T31" fmla="*/ 272 h 362"/>
                  <a:gd name="T32" fmla="*/ 278 w 280"/>
                  <a:gd name="T33" fmla="*/ 226 h 362"/>
                  <a:gd name="T34" fmla="*/ 280 w 280"/>
                  <a:gd name="T35" fmla="*/ 180 h 362"/>
                  <a:gd name="T36" fmla="*/ 280 w 280"/>
                  <a:gd name="T37" fmla="*/ 180 h 362"/>
                  <a:gd name="T38" fmla="*/ 278 w 280"/>
                  <a:gd name="T39" fmla="*/ 134 h 362"/>
                  <a:gd name="T40" fmla="*/ 272 w 280"/>
                  <a:gd name="T41" fmla="*/ 88 h 362"/>
                  <a:gd name="T42" fmla="*/ 264 w 280"/>
                  <a:gd name="T43" fmla="*/ 44 h 362"/>
                  <a:gd name="T44" fmla="*/ 250 w 280"/>
                  <a:gd name="T45" fmla="*/ 0 h 362"/>
                  <a:gd name="T46" fmla="*/ 250 w 280"/>
                  <a:gd name="T47" fmla="*/ 0 h 362"/>
                  <a:gd name="T48" fmla="*/ 230 w 280"/>
                  <a:gd name="T49" fmla="*/ 24 h 362"/>
                  <a:gd name="T50" fmla="*/ 210 w 280"/>
                  <a:gd name="T51" fmla="*/ 48 h 362"/>
                  <a:gd name="T52" fmla="*/ 190 w 280"/>
                  <a:gd name="T53" fmla="*/ 68 h 362"/>
                  <a:gd name="T54" fmla="*/ 170 w 280"/>
                  <a:gd name="T55" fmla="*/ 86 h 362"/>
                  <a:gd name="T56" fmla="*/ 148 w 280"/>
                  <a:gd name="T57" fmla="*/ 104 h 362"/>
                  <a:gd name="T58" fmla="*/ 128 w 280"/>
                  <a:gd name="T59" fmla="*/ 118 h 362"/>
                  <a:gd name="T60" fmla="*/ 88 w 280"/>
                  <a:gd name="T61" fmla="*/ 142 h 362"/>
                  <a:gd name="T62" fmla="*/ 54 w 280"/>
                  <a:gd name="T63" fmla="*/ 160 h 362"/>
                  <a:gd name="T64" fmla="*/ 26 w 280"/>
                  <a:gd name="T65" fmla="*/ 172 h 362"/>
                  <a:gd name="T66" fmla="*/ 0 w 280"/>
                  <a:gd name="T67" fmla="*/ 18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0" h="362">
                    <a:moveTo>
                      <a:pt x="0" y="180"/>
                    </a:moveTo>
                    <a:lnTo>
                      <a:pt x="0" y="180"/>
                    </a:lnTo>
                    <a:lnTo>
                      <a:pt x="0" y="180"/>
                    </a:lnTo>
                    <a:lnTo>
                      <a:pt x="26" y="190"/>
                    </a:lnTo>
                    <a:lnTo>
                      <a:pt x="54" y="202"/>
                    </a:lnTo>
                    <a:lnTo>
                      <a:pt x="90" y="220"/>
                    </a:lnTo>
                    <a:lnTo>
                      <a:pt x="128" y="244"/>
                    </a:lnTo>
                    <a:lnTo>
                      <a:pt x="150" y="260"/>
                    </a:lnTo>
                    <a:lnTo>
                      <a:pt x="170" y="276"/>
                    </a:lnTo>
                    <a:lnTo>
                      <a:pt x="192" y="294"/>
                    </a:lnTo>
                    <a:lnTo>
                      <a:pt x="212" y="314"/>
                    </a:lnTo>
                    <a:lnTo>
                      <a:pt x="232" y="338"/>
                    </a:lnTo>
                    <a:lnTo>
                      <a:pt x="250" y="362"/>
                    </a:lnTo>
                    <a:lnTo>
                      <a:pt x="250" y="362"/>
                    </a:lnTo>
                    <a:lnTo>
                      <a:pt x="262" y="318"/>
                    </a:lnTo>
                    <a:lnTo>
                      <a:pt x="272" y="272"/>
                    </a:lnTo>
                    <a:lnTo>
                      <a:pt x="278" y="226"/>
                    </a:lnTo>
                    <a:lnTo>
                      <a:pt x="280" y="180"/>
                    </a:lnTo>
                    <a:lnTo>
                      <a:pt x="280" y="180"/>
                    </a:lnTo>
                    <a:lnTo>
                      <a:pt x="278" y="134"/>
                    </a:lnTo>
                    <a:lnTo>
                      <a:pt x="272" y="88"/>
                    </a:lnTo>
                    <a:lnTo>
                      <a:pt x="264" y="44"/>
                    </a:lnTo>
                    <a:lnTo>
                      <a:pt x="250" y="0"/>
                    </a:lnTo>
                    <a:lnTo>
                      <a:pt x="250" y="0"/>
                    </a:lnTo>
                    <a:lnTo>
                      <a:pt x="230" y="24"/>
                    </a:lnTo>
                    <a:lnTo>
                      <a:pt x="210" y="48"/>
                    </a:lnTo>
                    <a:lnTo>
                      <a:pt x="190" y="68"/>
                    </a:lnTo>
                    <a:lnTo>
                      <a:pt x="170" y="86"/>
                    </a:lnTo>
                    <a:lnTo>
                      <a:pt x="148" y="104"/>
                    </a:lnTo>
                    <a:lnTo>
                      <a:pt x="128" y="118"/>
                    </a:lnTo>
                    <a:lnTo>
                      <a:pt x="88" y="142"/>
                    </a:lnTo>
                    <a:lnTo>
                      <a:pt x="54" y="160"/>
                    </a:lnTo>
                    <a:lnTo>
                      <a:pt x="26" y="172"/>
                    </a:lnTo>
                    <a:lnTo>
                      <a:pt x="0" y="18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54" name="Rectangle 53"/>
          <p:cNvSpPr/>
          <p:nvPr userDrawn="1"/>
        </p:nvSpPr>
        <p:spPr>
          <a:xfrm>
            <a:off x="2109486" y="5741458"/>
            <a:ext cx="7973028" cy="861774"/>
          </a:xfrm>
          <a:prstGeom prst="rect">
            <a:avLst/>
          </a:prstGeom>
        </p:spPr>
        <p:txBody>
          <a:bodyPr wrap="square">
            <a:spAutoFit/>
          </a:bodyPr>
          <a:lstStyle/>
          <a:p>
            <a:pPr marR="0" algn="ctr">
              <a:spcBef>
                <a:spcPts val="0"/>
              </a:spcBef>
              <a:spcAft>
                <a:spcPts val="0"/>
              </a:spcAft>
            </a:pPr>
            <a:r>
              <a:rPr lang="en-US" sz="3200" b="1" noProof="0" dirty="0">
                <a:solidFill>
                  <a:schemeClr val="tx1">
                    <a:lumMod val="95000"/>
                  </a:schemeClr>
                </a:solidFill>
              </a:rPr>
              <a:t>INTERNAL</a:t>
            </a:r>
            <a:r>
              <a:rPr lang="en-US" sz="3200" b="1" baseline="0" noProof="0" dirty="0">
                <a:solidFill>
                  <a:schemeClr val="tx1">
                    <a:lumMod val="95000"/>
                  </a:schemeClr>
                </a:solidFill>
              </a:rPr>
              <a:t> </a:t>
            </a:r>
            <a:endParaRPr lang="en-US" sz="3200" b="1" noProof="0" dirty="0">
              <a:solidFill>
                <a:schemeClr val="tx1">
                  <a:lumMod val="95000"/>
                </a:schemeClr>
              </a:solidFill>
            </a:endParaRPr>
          </a:p>
          <a:p>
            <a:pPr marR="0" algn="ctr">
              <a:spcBef>
                <a:spcPts val="0"/>
              </a:spcBef>
              <a:spcAft>
                <a:spcPts val="300"/>
              </a:spcAft>
            </a:pPr>
            <a:r>
              <a:rPr lang="en-US" sz="1600" noProof="0" dirty="0">
                <a:solidFill>
                  <a:schemeClr val="tx1">
                    <a:lumMod val="95000"/>
                  </a:schemeClr>
                </a:solidFill>
              </a:rPr>
              <a:t>DO NOT DISTRIBUTE</a:t>
            </a:r>
            <a:r>
              <a:rPr lang="en-US" sz="1600" baseline="0" noProof="0" dirty="0">
                <a:solidFill>
                  <a:schemeClr val="tx1">
                    <a:lumMod val="95000"/>
                  </a:schemeClr>
                </a:solidFill>
              </a:rPr>
              <a:t> OR COPY FOR ANYONE OUTSIDE CALIX.</a:t>
            </a:r>
            <a:r>
              <a:rPr lang="en-US" sz="1600" noProof="0" dirty="0">
                <a:solidFill>
                  <a:schemeClr val="tx1">
                    <a:lumMod val="95000"/>
                  </a:schemeClr>
                </a:solidFill>
              </a:rPr>
              <a:t> </a:t>
            </a:r>
            <a:endParaRPr lang="en-US" sz="1600" noProof="0" dirty="0">
              <a:solidFill>
                <a:schemeClr val="tx1">
                  <a:lumMod val="95000"/>
                </a:schemeClr>
              </a:solidFill>
              <a:effectLst/>
            </a:endParaRPr>
          </a:p>
        </p:txBody>
      </p:sp>
    </p:spTree>
    <p:extLst>
      <p:ext uri="{BB962C8B-B14F-4D97-AF65-F5344CB8AC3E}">
        <p14:creationId xmlns:p14="http://schemas.microsoft.com/office/powerpoint/2010/main" val="425957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End Animate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EBEC73-BF10-4A05-B408-9EA6FF5AFB6F}" type="slidenum">
              <a:rPr lang="en-US" smtClean="0"/>
              <a:t>‹#›</a:t>
            </a:fld>
            <a:endParaRPr lang="en-US"/>
          </a:p>
        </p:txBody>
      </p:sp>
      <p:grpSp>
        <p:nvGrpSpPr>
          <p:cNvPr id="53" name="Group 52"/>
          <p:cNvGrpSpPr/>
          <p:nvPr userDrawn="1"/>
        </p:nvGrpSpPr>
        <p:grpSpPr>
          <a:xfrm>
            <a:off x="5324676" y="2869510"/>
            <a:ext cx="2548020" cy="871924"/>
            <a:chOff x="5359400" y="2836863"/>
            <a:chExt cx="2746375" cy="939800"/>
          </a:xfrm>
        </p:grpSpPr>
        <p:sp>
          <p:nvSpPr>
            <p:cNvPr id="54" name="Freeform 5"/>
            <p:cNvSpPr>
              <a:spLocks/>
            </p:cNvSpPr>
            <p:nvPr/>
          </p:nvSpPr>
          <p:spPr bwMode="auto">
            <a:xfrm>
              <a:off x="5359400" y="2836863"/>
              <a:ext cx="669925" cy="939800"/>
            </a:xfrm>
            <a:custGeom>
              <a:avLst/>
              <a:gdLst>
                <a:gd name="T0" fmla="*/ 422 w 422"/>
                <a:gd name="T1" fmla="*/ 150 h 592"/>
                <a:gd name="T2" fmla="*/ 402 w 422"/>
                <a:gd name="T3" fmla="*/ 132 h 592"/>
                <a:gd name="T4" fmla="*/ 376 w 422"/>
                <a:gd name="T5" fmla="*/ 116 h 592"/>
                <a:gd name="T6" fmla="*/ 344 w 422"/>
                <a:gd name="T7" fmla="*/ 106 h 592"/>
                <a:gd name="T8" fmla="*/ 304 w 422"/>
                <a:gd name="T9" fmla="*/ 102 h 592"/>
                <a:gd name="T10" fmla="*/ 284 w 422"/>
                <a:gd name="T11" fmla="*/ 102 h 592"/>
                <a:gd name="T12" fmla="*/ 246 w 422"/>
                <a:gd name="T13" fmla="*/ 110 h 592"/>
                <a:gd name="T14" fmla="*/ 212 w 422"/>
                <a:gd name="T15" fmla="*/ 124 h 592"/>
                <a:gd name="T16" fmla="*/ 180 w 422"/>
                <a:gd name="T17" fmla="*/ 144 h 592"/>
                <a:gd name="T18" fmla="*/ 152 w 422"/>
                <a:gd name="T19" fmla="*/ 170 h 592"/>
                <a:gd name="T20" fmla="*/ 130 w 422"/>
                <a:gd name="T21" fmla="*/ 200 h 592"/>
                <a:gd name="T22" fmla="*/ 116 w 422"/>
                <a:gd name="T23" fmla="*/ 236 h 592"/>
                <a:gd name="T24" fmla="*/ 108 w 422"/>
                <a:gd name="T25" fmla="*/ 274 h 592"/>
                <a:gd name="T26" fmla="*/ 106 w 422"/>
                <a:gd name="T27" fmla="*/ 296 h 592"/>
                <a:gd name="T28" fmla="*/ 110 w 422"/>
                <a:gd name="T29" fmla="*/ 336 h 592"/>
                <a:gd name="T30" fmla="*/ 122 w 422"/>
                <a:gd name="T31" fmla="*/ 374 h 592"/>
                <a:gd name="T32" fmla="*/ 140 w 422"/>
                <a:gd name="T33" fmla="*/ 408 h 592"/>
                <a:gd name="T34" fmla="*/ 166 w 422"/>
                <a:gd name="T35" fmla="*/ 436 h 592"/>
                <a:gd name="T36" fmla="*/ 194 w 422"/>
                <a:gd name="T37" fmla="*/ 458 h 592"/>
                <a:gd name="T38" fmla="*/ 228 w 422"/>
                <a:gd name="T39" fmla="*/ 476 h 592"/>
                <a:gd name="T40" fmla="*/ 266 w 422"/>
                <a:gd name="T41" fmla="*/ 486 h 592"/>
                <a:gd name="T42" fmla="*/ 304 w 422"/>
                <a:gd name="T43" fmla="*/ 490 h 592"/>
                <a:gd name="T44" fmla="*/ 324 w 422"/>
                <a:gd name="T45" fmla="*/ 490 h 592"/>
                <a:gd name="T46" fmla="*/ 360 w 422"/>
                <a:gd name="T47" fmla="*/ 482 h 592"/>
                <a:gd name="T48" fmla="*/ 390 w 422"/>
                <a:gd name="T49" fmla="*/ 470 h 592"/>
                <a:gd name="T50" fmla="*/ 412 w 422"/>
                <a:gd name="T51" fmla="*/ 452 h 592"/>
                <a:gd name="T52" fmla="*/ 422 w 422"/>
                <a:gd name="T53" fmla="*/ 592 h 592"/>
                <a:gd name="T54" fmla="*/ 416 w 422"/>
                <a:gd name="T55" fmla="*/ 586 h 592"/>
                <a:gd name="T56" fmla="*/ 410 w 422"/>
                <a:gd name="T57" fmla="*/ 582 h 592"/>
                <a:gd name="T58" fmla="*/ 396 w 422"/>
                <a:gd name="T59" fmla="*/ 580 h 592"/>
                <a:gd name="T60" fmla="*/ 382 w 422"/>
                <a:gd name="T61" fmla="*/ 582 h 592"/>
                <a:gd name="T62" fmla="*/ 336 w 422"/>
                <a:gd name="T63" fmla="*/ 590 h 592"/>
                <a:gd name="T64" fmla="*/ 304 w 422"/>
                <a:gd name="T65" fmla="*/ 592 h 592"/>
                <a:gd name="T66" fmla="*/ 242 w 422"/>
                <a:gd name="T67" fmla="*/ 586 h 592"/>
                <a:gd name="T68" fmla="*/ 184 w 422"/>
                <a:gd name="T69" fmla="*/ 570 h 592"/>
                <a:gd name="T70" fmla="*/ 132 w 422"/>
                <a:gd name="T71" fmla="*/ 544 h 592"/>
                <a:gd name="T72" fmla="*/ 88 w 422"/>
                <a:gd name="T73" fmla="*/ 508 h 592"/>
                <a:gd name="T74" fmla="*/ 52 w 422"/>
                <a:gd name="T75" fmla="*/ 466 h 592"/>
                <a:gd name="T76" fmla="*/ 24 w 422"/>
                <a:gd name="T77" fmla="*/ 416 h 592"/>
                <a:gd name="T78" fmla="*/ 6 w 422"/>
                <a:gd name="T79" fmla="*/ 358 h 592"/>
                <a:gd name="T80" fmla="*/ 0 w 422"/>
                <a:gd name="T81" fmla="*/ 296 h 592"/>
                <a:gd name="T82" fmla="*/ 2 w 422"/>
                <a:gd name="T83" fmla="*/ 264 h 592"/>
                <a:gd name="T84" fmla="*/ 14 w 422"/>
                <a:gd name="T85" fmla="*/ 204 h 592"/>
                <a:gd name="T86" fmla="*/ 36 w 422"/>
                <a:gd name="T87" fmla="*/ 150 h 592"/>
                <a:gd name="T88" fmla="*/ 70 w 422"/>
                <a:gd name="T89" fmla="*/ 104 h 592"/>
                <a:gd name="T90" fmla="*/ 110 w 422"/>
                <a:gd name="T91" fmla="*/ 64 h 592"/>
                <a:gd name="T92" fmla="*/ 158 w 422"/>
                <a:gd name="T93" fmla="*/ 34 h 592"/>
                <a:gd name="T94" fmla="*/ 212 w 422"/>
                <a:gd name="T95" fmla="*/ 12 h 592"/>
                <a:gd name="T96" fmla="*/ 272 w 422"/>
                <a:gd name="T97" fmla="*/ 0 h 592"/>
                <a:gd name="T98" fmla="*/ 304 w 422"/>
                <a:gd name="T99" fmla="*/ 0 h 592"/>
                <a:gd name="T100" fmla="*/ 360 w 422"/>
                <a:gd name="T101" fmla="*/ 6 h 592"/>
                <a:gd name="T102" fmla="*/ 380 w 422"/>
                <a:gd name="T103" fmla="*/ 10 h 592"/>
                <a:gd name="T104" fmla="*/ 396 w 422"/>
                <a:gd name="T105" fmla="*/ 12 h 592"/>
                <a:gd name="T106" fmla="*/ 412 w 422"/>
                <a:gd name="T107" fmla="*/ 8 h 592"/>
                <a:gd name="T108" fmla="*/ 422 w 422"/>
                <a:gd name="T109" fmla="*/ 15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22" h="592">
                  <a:moveTo>
                    <a:pt x="422" y="150"/>
                  </a:moveTo>
                  <a:lnTo>
                    <a:pt x="422" y="150"/>
                  </a:lnTo>
                  <a:lnTo>
                    <a:pt x="412" y="140"/>
                  </a:lnTo>
                  <a:lnTo>
                    <a:pt x="402" y="132"/>
                  </a:lnTo>
                  <a:lnTo>
                    <a:pt x="390" y="122"/>
                  </a:lnTo>
                  <a:lnTo>
                    <a:pt x="376" y="116"/>
                  </a:lnTo>
                  <a:lnTo>
                    <a:pt x="360" y="110"/>
                  </a:lnTo>
                  <a:lnTo>
                    <a:pt x="344" y="106"/>
                  </a:lnTo>
                  <a:lnTo>
                    <a:pt x="324" y="102"/>
                  </a:lnTo>
                  <a:lnTo>
                    <a:pt x="304" y="102"/>
                  </a:lnTo>
                  <a:lnTo>
                    <a:pt x="304" y="102"/>
                  </a:lnTo>
                  <a:lnTo>
                    <a:pt x="284" y="102"/>
                  </a:lnTo>
                  <a:lnTo>
                    <a:pt x="266" y="106"/>
                  </a:lnTo>
                  <a:lnTo>
                    <a:pt x="246" y="110"/>
                  </a:lnTo>
                  <a:lnTo>
                    <a:pt x="228" y="116"/>
                  </a:lnTo>
                  <a:lnTo>
                    <a:pt x="212" y="124"/>
                  </a:lnTo>
                  <a:lnTo>
                    <a:pt x="194" y="132"/>
                  </a:lnTo>
                  <a:lnTo>
                    <a:pt x="180" y="144"/>
                  </a:lnTo>
                  <a:lnTo>
                    <a:pt x="166" y="156"/>
                  </a:lnTo>
                  <a:lnTo>
                    <a:pt x="152" y="170"/>
                  </a:lnTo>
                  <a:lnTo>
                    <a:pt x="140" y="184"/>
                  </a:lnTo>
                  <a:lnTo>
                    <a:pt x="130" y="200"/>
                  </a:lnTo>
                  <a:lnTo>
                    <a:pt x="122" y="218"/>
                  </a:lnTo>
                  <a:lnTo>
                    <a:pt x="116" y="236"/>
                  </a:lnTo>
                  <a:lnTo>
                    <a:pt x="110" y="254"/>
                  </a:lnTo>
                  <a:lnTo>
                    <a:pt x="108" y="274"/>
                  </a:lnTo>
                  <a:lnTo>
                    <a:pt x="106" y="296"/>
                  </a:lnTo>
                  <a:lnTo>
                    <a:pt x="106" y="296"/>
                  </a:lnTo>
                  <a:lnTo>
                    <a:pt x="108" y="316"/>
                  </a:lnTo>
                  <a:lnTo>
                    <a:pt x="110" y="336"/>
                  </a:lnTo>
                  <a:lnTo>
                    <a:pt x="116" y="356"/>
                  </a:lnTo>
                  <a:lnTo>
                    <a:pt x="122" y="374"/>
                  </a:lnTo>
                  <a:lnTo>
                    <a:pt x="130" y="392"/>
                  </a:lnTo>
                  <a:lnTo>
                    <a:pt x="140" y="408"/>
                  </a:lnTo>
                  <a:lnTo>
                    <a:pt x="152" y="422"/>
                  </a:lnTo>
                  <a:lnTo>
                    <a:pt x="166" y="436"/>
                  </a:lnTo>
                  <a:lnTo>
                    <a:pt x="180" y="448"/>
                  </a:lnTo>
                  <a:lnTo>
                    <a:pt x="194" y="458"/>
                  </a:lnTo>
                  <a:lnTo>
                    <a:pt x="212" y="468"/>
                  </a:lnTo>
                  <a:lnTo>
                    <a:pt x="228" y="476"/>
                  </a:lnTo>
                  <a:lnTo>
                    <a:pt x="246" y="482"/>
                  </a:lnTo>
                  <a:lnTo>
                    <a:pt x="266" y="486"/>
                  </a:lnTo>
                  <a:lnTo>
                    <a:pt x="284" y="490"/>
                  </a:lnTo>
                  <a:lnTo>
                    <a:pt x="304" y="490"/>
                  </a:lnTo>
                  <a:lnTo>
                    <a:pt x="304" y="490"/>
                  </a:lnTo>
                  <a:lnTo>
                    <a:pt x="324" y="490"/>
                  </a:lnTo>
                  <a:lnTo>
                    <a:pt x="344" y="486"/>
                  </a:lnTo>
                  <a:lnTo>
                    <a:pt x="360" y="482"/>
                  </a:lnTo>
                  <a:lnTo>
                    <a:pt x="376" y="476"/>
                  </a:lnTo>
                  <a:lnTo>
                    <a:pt x="390" y="470"/>
                  </a:lnTo>
                  <a:lnTo>
                    <a:pt x="402" y="460"/>
                  </a:lnTo>
                  <a:lnTo>
                    <a:pt x="412" y="452"/>
                  </a:lnTo>
                  <a:lnTo>
                    <a:pt x="422" y="440"/>
                  </a:lnTo>
                  <a:lnTo>
                    <a:pt x="422" y="592"/>
                  </a:lnTo>
                  <a:lnTo>
                    <a:pt x="422" y="592"/>
                  </a:lnTo>
                  <a:lnTo>
                    <a:pt x="416" y="586"/>
                  </a:lnTo>
                  <a:lnTo>
                    <a:pt x="410" y="582"/>
                  </a:lnTo>
                  <a:lnTo>
                    <a:pt x="410" y="582"/>
                  </a:lnTo>
                  <a:lnTo>
                    <a:pt x="402" y="580"/>
                  </a:lnTo>
                  <a:lnTo>
                    <a:pt x="396" y="580"/>
                  </a:lnTo>
                  <a:lnTo>
                    <a:pt x="396" y="580"/>
                  </a:lnTo>
                  <a:lnTo>
                    <a:pt x="382" y="582"/>
                  </a:lnTo>
                  <a:lnTo>
                    <a:pt x="362" y="586"/>
                  </a:lnTo>
                  <a:lnTo>
                    <a:pt x="336" y="590"/>
                  </a:lnTo>
                  <a:lnTo>
                    <a:pt x="304" y="592"/>
                  </a:lnTo>
                  <a:lnTo>
                    <a:pt x="304" y="592"/>
                  </a:lnTo>
                  <a:lnTo>
                    <a:pt x="272" y="590"/>
                  </a:lnTo>
                  <a:lnTo>
                    <a:pt x="242" y="586"/>
                  </a:lnTo>
                  <a:lnTo>
                    <a:pt x="212" y="580"/>
                  </a:lnTo>
                  <a:lnTo>
                    <a:pt x="184" y="570"/>
                  </a:lnTo>
                  <a:lnTo>
                    <a:pt x="158" y="558"/>
                  </a:lnTo>
                  <a:lnTo>
                    <a:pt x="132" y="544"/>
                  </a:lnTo>
                  <a:lnTo>
                    <a:pt x="110" y="528"/>
                  </a:lnTo>
                  <a:lnTo>
                    <a:pt x="88" y="508"/>
                  </a:lnTo>
                  <a:lnTo>
                    <a:pt x="70" y="488"/>
                  </a:lnTo>
                  <a:lnTo>
                    <a:pt x="52" y="466"/>
                  </a:lnTo>
                  <a:lnTo>
                    <a:pt x="36" y="442"/>
                  </a:lnTo>
                  <a:lnTo>
                    <a:pt x="24" y="416"/>
                  </a:lnTo>
                  <a:lnTo>
                    <a:pt x="14" y="388"/>
                  </a:lnTo>
                  <a:lnTo>
                    <a:pt x="6" y="358"/>
                  </a:lnTo>
                  <a:lnTo>
                    <a:pt x="2" y="328"/>
                  </a:lnTo>
                  <a:lnTo>
                    <a:pt x="0" y="296"/>
                  </a:lnTo>
                  <a:lnTo>
                    <a:pt x="0" y="296"/>
                  </a:lnTo>
                  <a:lnTo>
                    <a:pt x="2" y="264"/>
                  </a:lnTo>
                  <a:lnTo>
                    <a:pt x="6" y="234"/>
                  </a:lnTo>
                  <a:lnTo>
                    <a:pt x="14" y="204"/>
                  </a:lnTo>
                  <a:lnTo>
                    <a:pt x="24" y="176"/>
                  </a:lnTo>
                  <a:lnTo>
                    <a:pt x="36" y="150"/>
                  </a:lnTo>
                  <a:lnTo>
                    <a:pt x="52" y="126"/>
                  </a:lnTo>
                  <a:lnTo>
                    <a:pt x="70" y="104"/>
                  </a:lnTo>
                  <a:lnTo>
                    <a:pt x="88" y="82"/>
                  </a:lnTo>
                  <a:lnTo>
                    <a:pt x="110" y="64"/>
                  </a:lnTo>
                  <a:lnTo>
                    <a:pt x="132" y="48"/>
                  </a:lnTo>
                  <a:lnTo>
                    <a:pt x="158" y="34"/>
                  </a:lnTo>
                  <a:lnTo>
                    <a:pt x="184" y="22"/>
                  </a:lnTo>
                  <a:lnTo>
                    <a:pt x="212" y="12"/>
                  </a:lnTo>
                  <a:lnTo>
                    <a:pt x="242" y="6"/>
                  </a:lnTo>
                  <a:lnTo>
                    <a:pt x="272" y="0"/>
                  </a:lnTo>
                  <a:lnTo>
                    <a:pt x="304" y="0"/>
                  </a:lnTo>
                  <a:lnTo>
                    <a:pt x="304" y="0"/>
                  </a:lnTo>
                  <a:lnTo>
                    <a:pt x="336" y="2"/>
                  </a:lnTo>
                  <a:lnTo>
                    <a:pt x="360" y="6"/>
                  </a:lnTo>
                  <a:lnTo>
                    <a:pt x="360" y="6"/>
                  </a:lnTo>
                  <a:lnTo>
                    <a:pt x="380" y="10"/>
                  </a:lnTo>
                  <a:lnTo>
                    <a:pt x="396" y="12"/>
                  </a:lnTo>
                  <a:lnTo>
                    <a:pt x="396" y="12"/>
                  </a:lnTo>
                  <a:lnTo>
                    <a:pt x="404" y="10"/>
                  </a:lnTo>
                  <a:lnTo>
                    <a:pt x="412" y="8"/>
                  </a:lnTo>
                  <a:lnTo>
                    <a:pt x="422" y="0"/>
                  </a:lnTo>
                  <a:lnTo>
                    <a:pt x="422" y="150"/>
                  </a:lnTo>
                  <a:close/>
                </a:path>
              </a:pathLst>
            </a:custGeom>
            <a:solidFill>
              <a:srgbClr val="4436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6"/>
            <p:cNvSpPr>
              <a:spLocks noEditPoints="1"/>
            </p:cNvSpPr>
            <p:nvPr/>
          </p:nvSpPr>
          <p:spPr bwMode="auto">
            <a:xfrm>
              <a:off x="6061075" y="3116263"/>
              <a:ext cx="682625" cy="660400"/>
            </a:xfrm>
            <a:custGeom>
              <a:avLst/>
              <a:gdLst>
                <a:gd name="T0" fmla="*/ 316 w 430"/>
                <a:gd name="T1" fmla="*/ 282 h 416"/>
                <a:gd name="T2" fmla="*/ 272 w 430"/>
                <a:gd name="T3" fmla="*/ 312 h 416"/>
                <a:gd name="T4" fmla="*/ 246 w 430"/>
                <a:gd name="T5" fmla="*/ 320 h 416"/>
                <a:gd name="T6" fmla="*/ 216 w 430"/>
                <a:gd name="T7" fmla="*/ 324 h 416"/>
                <a:gd name="T8" fmla="*/ 204 w 430"/>
                <a:gd name="T9" fmla="*/ 324 h 416"/>
                <a:gd name="T10" fmla="*/ 170 w 430"/>
                <a:gd name="T11" fmla="*/ 314 h 416"/>
                <a:gd name="T12" fmla="*/ 134 w 430"/>
                <a:gd name="T13" fmla="*/ 290 h 416"/>
                <a:gd name="T14" fmla="*/ 108 w 430"/>
                <a:gd name="T15" fmla="*/ 252 h 416"/>
                <a:gd name="T16" fmla="*/ 98 w 430"/>
                <a:gd name="T17" fmla="*/ 220 h 416"/>
                <a:gd name="T18" fmla="*/ 98 w 430"/>
                <a:gd name="T19" fmla="*/ 208 h 416"/>
                <a:gd name="T20" fmla="*/ 100 w 430"/>
                <a:gd name="T21" fmla="*/ 186 h 416"/>
                <a:gd name="T22" fmla="*/ 118 w 430"/>
                <a:gd name="T23" fmla="*/ 144 h 416"/>
                <a:gd name="T24" fmla="*/ 150 w 430"/>
                <a:gd name="T25" fmla="*/ 112 h 416"/>
                <a:gd name="T26" fmla="*/ 192 w 430"/>
                <a:gd name="T27" fmla="*/ 96 h 416"/>
                <a:gd name="T28" fmla="*/ 216 w 430"/>
                <a:gd name="T29" fmla="*/ 92 h 416"/>
                <a:gd name="T30" fmla="*/ 232 w 430"/>
                <a:gd name="T31" fmla="*/ 94 h 416"/>
                <a:gd name="T32" fmla="*/ 258 w 430"/>
                <a:gd name="T33" fmla="*/ 100 h 416"/>
                <a:gd name="T34" fmla="*/ 296 w 430"/>
                <a:gd name="T35" fmla="*/ 118 h 416"/>
                <a:gd name="T36" fmla="*/ 316 w 430"/>
                <a:gd name="T37" fmla="*/ 282 h 416"/>
                <a:gd name="T38" fmla="*/ 430 w 430"/>
                <a:gd name="T39" fmla="*/ 404 h 416"/>
                <a:gd name="T40" fmla="*/ 416 w 430"/>
                <a:gd name="T41" fmla="*/ 392 h 416"/>
                <a:gd name="T42" fmla="*/ 410 w 430"/>
                <a:gd name="T43" fmla="*/ 372 h 416"/>
                <a:gd name="T44" fmla="*/ 410 w 430"/>
                <a:gd name="T45" fmla="*/ 124 h 416"/>
                <a:gd name="T46" fmla="*/ 416 w 430"/>
                <a:gd name="T47" fmla="*/ 104 h 416"/>
                <a:gd name="T48" fmla="*/ 430 w 430"/>
                <a:gd name="T49" fmla="*/ 92 h 416"/>
                <a:gd name="T50" fmla="*/ 422 w 430"/>
                <a:gd name="T51" fmla="*/ 90 h 416"/>
                <a:gd name="T52" fmla="*/ 398 w 430"/>
                <a:gd name="T53" fmla="*/ 84 h 416"/>
                <a:gd name="T54" fmla="*/ 386 w 430"/>
                <a:gd name="T55" fmla="*/ 76 h 416"/>
                <a:gd name="T56" fmla="*/ 340 w 430"/>
                <a:gd name="T57" fmla="*/ 40 h 416"/>
                <a:gd name="T58" fmla="*/ 298 w 430"/>
                <a:gd name="T59" fmla="*/ 16 h 416"/>
                <a:gd name="T60" fmla="*/ 244 w 430"/>
                <a:gd name="T61" fmla="*/ 2 h 416"/>
                <a:gd name="T62" fmla="*/ 210 w 430"/>
                <a:gd name="T63" fmla="*/ 0 h 416"/>
                <a:gd name="T64" fmla="*/ 170 w 430"/>
                <a:gd name="T65" fmla="*/ 4 h 416"/>
                <a:gd name="T66" fmla="*/ 132 w 430"/>
                <a:gd name="T67" fmla="*/ 16 h 416"/>
                <a:gd name="T68" fmla="*/ 96 w 430"/>
                <a:gd name="T69" fmla="*/ 34 h 416"/>
                <a:gd name="T70" fmla="*/ 64 w 430"/>
                <a:gd name="T71" fmla="*/ 60 h 416"/>
                <a:gd name="T72" fmla="*/ 38 w 430"/>
                <a:gd name="T73" fmla="*/ 90 h 416"/>
                <a:gd name="T74" fmla="*/ 18 w 430"/>
                <a:gd name="T75" fmla="*/ 126 h 416"/>
                <a:gd name="T76" fmla="*/ 4 w 430"/>
                <a:gd name="T77" fmla="*/ 164 h 416"/>
                <a:gd name="T78" fmla="*/ 0 w 430"/>
                <a:gd name="T79" fmla="*/ 208 h 416"/>
                <a:gd name="T80" fmla="*/ 0 w 430"/>
                <a:gd name="T81" fmla="*/ 230 h 416"/>
                <a:gd name="T82" fmla="*/ 10 w 430"/>
                <a:gd name="T83" fmla="*/ 272 h 416"/>
                <a:gd name="T84" fmla="*/ 26 w 430"/>
                <a:gd name="T85" fmla="*/ 310 h 416"/>
                <a:gd name="T86" fmla="*/ 50 w 430"/>
                <a:gd name="T87" fmla="*/ 342 h 416"/>
                <a:gd name="T88" fmla="*/ 80 w 430"/>
                <a:gd name="T89" fmla="*/ 370 h 416"/>
                <a:gd name="T90" fmla="*/ 114 w 430"/>
                <a:gd name="T91" fmla="*/ 392 h 416"/>
                <a:gd name="T92" fmla="*/ 152 w 430"/>
                <a:gd name="T93" fmla="*/ 408 h 416"/>
                <a:gd name="T94" fmla="*/ 190 w 430"/>
                <a:gd name="T95" fmla="*/ 416 h 416"/>
                <a:gd name="T96" fmla="*/ 210 w 430"/>
                <a:gd name="T97" fmla="*/ 416 h 416"/>
                <a:gd name="T98" fmla="*/ 244 w 430"/>
                <a:gd name="T99" fmla="*/ 414 h 416"/>
                <a:gd name="T100" fmla="*/ 274 w 430"/>
                <a:gd name="T101" fmla="*/ 406 h 416"/>
                <a:gd name="T102" fmla="*/ 300 w 430"/>
                <a:gd name="T103" fmla="*/ 390 h 416"/>
                <a:gd name="T104" fmla="*/ 320 w 430"/>
                <a:gd name="T105" fmla="*/ 366 h 416"/>
                <a:gd name="T106" fmla="*/ 322 w 430"/>
                <a:gd name="T107" fmla="*/ 404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30" h="416">
                  <a:moveTo>
                    <a:pt x="316" y="282"/>
                  </a:moveTo>
                  <a:lnTo>
                    <a:pt x="316" y="282"/>
                  </a:lnTo>
                  <a:lnTo>
                    <a:pt x="296" y="298"/>
                  </a:lnTo>
                  <a:lnTo>
                    <a:pt x="272" y="312"/>
                  </a:lnTo>
                  <a:lnTo>
                    <a:pt x="258" y="316"/>
                  </a:lnTo>
                  <a:lnTo>
                    <a:pt x="246" y="320"/>
                  </a:lnTo>
                  <a:lnTo>
                    <a:pt x="232" y="322"/>
                  </a:lnTo>
                  <a:lnTo>
                    <a:pt x="216" y="324"/>
                  </a:lnTo>
                  <a:lnTo>
                    <a:pt x="216" y="324"/>
                  </a:lnTo>
                  <a:lnTo>
                    <a:pt x="204" y="324"/>
                  </a:lnTo>
                  <a:lnTo>
                    <a:pt x="192" y="322"/>
                  </a:lnTo>
                  <a:lnTo>
                    <a:pt x="170" y="314"/>
                  </a:lnTo>
                  <a:lnTo>
                    <a:pt x="150" y="304"/>
                  </a:lnTo>
                  <a:lnTo>
                    <a:pt x="134" y="290"/>
                  </a:lnTo>
                  <a:lnTo>
                    <a:pt x="118" y="272"/>
                  </a:lnTo>
                  <a:lnTo>
                    <a:pt x="108" y="252"/>
                  </a:lnTo>
                  <a:lnTo>
                    <a:pt x="100" y="232"/>
                  </a:lnTo>
                  <a:lnTo>
                    <a:pt x="98" y="220"/>
                  </a:lnTo>
                  <a:lnTo>
                    <a:pt x="98" y="208"/>
                  </a:lnTo>
                  <a:lnTo>
                    <a:pt x="98" y="208"/>
                  </a:lnTo>
                  <a:lnTo>
                    <a:pt x="98" y="196"/>
                  </a:lnTo>
                  <a:lnTo>
                    <a:pt x="100" y="186"/>
                  </a:lnTo>
                  <a:lnTo>
                    <a:pt x="108" y="164"/>
                  </a:lnTo>
                  <a:lnTo>
                    <a:pt x="118" y="144"/>
                  </a:lnTo>
                  <a:lnTo>
                    <a:pt x="134" y="128"/>
                  </a:lnTo>
                  <a:lnTo>
                    <a:pt x="150" y="112"/>
                  </a:lnTo>
                  <a:lnTo>
                    <a:pt x="170" y="102"/>
                  </a:lnTo>
                  <a:lnTo>
                    <a:pt x="192" y="96"/>
                  </a:lnTo>
                  <a:lnTo>
                    <a:pt x="204" y="94"/>
                  </a:lnTo>
                  <a:lnTo>
                    <a:pt x="216" y="92"/>
                  </a:lnTo>
                  <a:lnTo>
                    <a:pt x="216" y="92"/>
                  </a:lnTo>
                  <a:lnTo>
                    <a:pt x="232" y="94"/>
                  </a:lnTo>
                  <a:lnTo>
                    <a:pt x="246" y="96"/>
                  </a:lnTo>
                  <a:lnTo>
                    <a:pt x="258" y="100"/>
                  </a:lnTo>
                  <a:lnTo>
                    <a:pt x="272" y="104"/>
                  </a:lnTo>
                  <a:lnTo>
                    <a:pt x="296" y="118"/>
                  </a:lnTo>
                  <a:lnTo>
                    <a:pt x="316" y="136"/>
                  </a:lnTo>
                  <a:lnTo>
                    <a:pt x="316" y="282"/>
                  </a:lnTo>
                  <a:close/>
                  <a:moveTo>
                    <a:pt x="430" y="404"/>
                  </a:moveTo>
                  <a:lnTo>
                    <a:pt x="430" y="404"/>
                  </a:lnTo>
                  <a:lnTo>
                    <a:pt x="422" y="398"/>
                  </a:lnTo>
                  <a:lnTo>
                    <a:pt x="416" y="392"/>
                  </a:lnTo>
                  <a:lnTo>
                    <a:pt x="410" y="384"/>
                  </a:lnTo>
                  <a:lnTo>
                    <a:pt x="410" y="372"/>
                  </a:lnTo>
                  <a:lnTo>
                    <a:pt x="410" y="124"/>
                  </a:lnTo>
                  <a:lnTo>
                    <a:pt x="410" y="124"/>
                  </a:lnTo>
                  <a:lnTo>
                    <a:pt x="410" y="114"/>
                  </a:lnTo>
                  <a:lnTo>
                    <a:pt x="416" y="104"/>
                  </a:lnTo>
                  <a:lnTo>
                    <a:pt x="422" y="98"/>
                  </a:lnTo>
                  <a:lnTo>
                    <a:pt x="430" y="92"/>
                  </a:lnTo>
                  <a:lnTo>
                    <a:pt x="430" y="92"/>
                  </a:lnTo>
                  <a:lnTo>
                    <a:pt x="422" y="90"/>
                  </a:lnTo>
                  <a:lnTo>
                    <a:pt x="412" y="88"/>
                  </a:lnTo>
                  <a:lnTo>
                    <a:pt x="398" y="84"/>
                  </a:lnTo>
                  <a:lnTo>
                    <a:pt x="386" y="76"/>
                  </a:lnTo>
                  <a:lnTo>
                    <a:pt x="386" y="76"/>
                  </a:lnTo>
                  <a:lnTo>
                    <a:pt x="356" y="52"/>
                  </a:lnTo>
                  <a:lnTo>
                    <a:pt x="340" y="40"/>
                  </a:lnTo>
                  <a:lnTo>
                    <a:pt x="320" y="28"/>
                  </a:lnTo>
                  <a:lnTo>
                    <a:pt x="298" y="16"/>
                  </a:lnTo>
                  <a:lnTo>
                    <a:pt x="272" y="8"/>
                  </a:lnTo>
                  <a:lnTo>
                    <a:pt x="244" y="2"/>
                  </a:lnTo>
                  <a:lnTo>
                    <a:pt x="210" y="0"/>
                  </a:lnTo>
                  <a:lnTo>
                    <a:pt x="210" y="0"/>
                  </a:lnTo>
                  <a:lnTo>
                    <a:pt x="190" y="2"/>
                  </a:lnTo>
                  <a:lnTo>
                    <a:pt x="170" y="4"/>
                  </a:lnTo>
                  <a:lnTo>
                    <a:pt x="152" y="10"/>
                  </a:lnTo>
                  <a:lnTo>
                    <a:pt x="132" y="16"/>
                  </a:lnTo>
                  <a:lnTo>
                    <a:pt x="114" y="24"/>
                  </a:lnTo>
                  <a:lnTo>
                    <a:pt x="96" y="34"/>
                  </a:lnTo>
                  <a:lnTo>
                    <a:pt x="80" y="46"/>
                  </a:lnTo>
                  <a:lnTo>
                    <a:pt x="64" y="60"/>
                  </a:lnTo>
                  <a:lnTo>
                    <a:pt x="50" y="74"/>
                  </a:lnTo>
                  <a:lnTo>
                    <a:pt x="38" y="90"/>
                  </a:lnTo>
                  <a:lnTo>
                    <a:pt x="26" y="106"/>
                  </a:lnTo>
                  <a:lnTo>
                    <a:pt x="18" y="126"/>
                  </a:lnTo>
                  <a:lnTo>
                    <a:pt x="10" y="144"/>
                  </a:lnTo>
                  <a:lnTo>
                    <a:pt x="4" y="164"/>
                  </a:lnTo>
                  <a:lnTo>
                    <a:pt x="0" y="186"/>
                  </a:lnTo>
                  <a:lnTo>
                    <a:pt x="0" y="208"/>
                  </a:lnTo>
                  <a:lnTo>
                    <a:pt x="0" y="208"/>
                  </a:lnTo>
                  <a:lnTo>
                    <a:pt x="0" y="230"/>
                  </a:lnTo>
                  <a:lnTo>
                    <a:pt x="4" y="252"/>
                  </a:lnTo>
                  <a:lnTo>
                    <a:pt x="10" y="272"/>
                  </a:lnTo>
                  <a:lnTo>
                    <a:pt x="18" y="292"/>
                  </a:lnTo>
                  <a:lnTo>
                    <a:pt x="26" y="310"/>
                  </a:lnTo>
                  <a:lnTo>
                    <a:pt x="38" y="326"/>
                  </a:lnTo>
                  <a:lnTo>
                    <a:pt x="50" y="342"/>
                  </a:lnTo>
                  <a:lnTo>
                    <a:pt x="64" y="358"/>
                  </a:lnTo>
                  <a:lnTo>
                    <a:pt x="80" y="370"/>
                  </a:lnTo>
                  <a:lnTo>
                    <a:pt x="96" y="382"/>
                  </a:lnTo>
                  <a:lnTo>
                    <a:pt x="114" y="392"/>
                  </a:lnTo>
                  <a:lnTo>
                    <a:pt x="132" y="400"/>
                  </a:lnTo>
                  <a:lnTo>
                    <a:pt x="152" y="408"/>
                  </a:lnTo>
                  <a:lnTo>
                    <a:pt x="170" y="412"/>
                  </a:lnTo>
                  <a:lnTo>
                    <a:pt x="190" y="416"/>
                  </a:lnTo>
                  <a:lnTo>
                    <a:pt x="210" y="416"/>
                  </a:lnTo>
                  <a:lnTo>
                    <a:pt x="210" y="416"/>
                  </a:lnTo>
                  <a:lnTo>
                    <a:pt x="226" y="416"/>
                  </a:lnTo>
                  <a:lnTo>
                    <a:pt x="244" y="414"/>
                  </a:lnTo>
                  <a:lnTo>
                    <a:pt x="260" y="410"/>
                  </a:lnTo>
                  <a:lnTo>
                    <a:pt x="274" y="406"/>
                  </a:lnTo>
                  <a:lnTo>
                    <a:pt x="288" y="398"/>
                  </a:lnTo>
                  <a:lnTo>
                    <a:pt x="300" y="390"/>
                  </a:lnTo>
                  <a:lnTo>
                    <a:pt x="312" y="378"/>
                  </a:lnTo>
                  <a:lnTo>
                    <a:pt x="320" y="366"/>
                  </a:lnTo>
                  <a:lnTo>
                    <a:pt x="322" y="366"/>
                  </a:lnTo>
                  <a:lnTo>
                    <a:pt x="322" y="404"/>
                  </a:lnTo>
                  <a:lnTo>
                    <a:pt x="430" y="404"/>
                  </a:lnTo>
                  <a:close/>
                </a:path>
              </a:pathLst>
            </a:custGeom>
            <a:solidFill>
              <a:srgbClr val="4436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7"/>
            <p:cNvSpPr>
              <a:spLocks/>
            </p:cNvSpPr>
            <p:nvPr/>
          </p:nvSpPr>
          <p:spPr bwMode="auto">
            <a:xfrm>
              <a:off x="6819900" y="2855913"/>
              <a:ext cx="222250" cy="901700"/>
            </a:xfrm>
            <a:custGeom>
              <a:avLst/>
              <a:gdLst>
                <a:gd name="T0" fmla="*/ 120 w 140"/>
                <a:gd name="T1" fmla="*/ 536 h 568"/>
                <a:gd name="T2" fmla="*/ 120 w 140"/>
                <a:gd name="T3" fmla="*/ 536 h 568"/>
                <a:gd name="T4" fmla="*/ 122 w 140"/>
                <a:gd name="T5" fmla="*/ 548 h 568"/>
                <a:gd name="T6" fmla="*/ 126 w 140"/>
                <a:gd name="T7" fmla="*/ 556 h 568"/>
                <a:gd name="T8" fmla="*/ 132 w 140"/>
                <a:gd name="T9" fmla="*/ 562 h 568"/>
                <a:gd name="T10" fmla="*/ 140 w 140"/>
                <a:gd name="T11" fmla="*/ 568 h 568"/>
                <a:gd name="T12" fmla="*/ 0 w 140"/>
                <a:gd name="T13" fmla="*/ 568 h 568"/>
                <a:gd name="T14" fmla="*/ 0 w 140"/>
                <a:gd name="T15" fmla="*/ 568 h 568"/>
                <a:gd name="T16" fmla="*/ 8 w 140"/>
                <a:gd name="T17" fmla="*/ 562 h 568"/>
                <a:gd name="T18" fmla="*/ 14 w 140"/>
                <a:gd name="T19" fmla="*/ 556 h 568"/>
                <a:gd name="T20" fmla="*/ 18 w 140"/>
                <a:gd name="T21" fmla="*/ 548 h 568"/>
                <a:gd name="T22" fmla="*/ 20 w 140"/>
                <a:gd name="T23" fmla="*/ 536 h 568"/>
                <a:gd name="T24" fmla="*/ 20 w 140"/>
                <a:gd name="T25" fmla="*/ 32 h 568"/>
                <a:gd name="T26" fmla="*/ 20 w 140"/>
                <a:gd name="T27" fmla="*/ 32 h 568"/>
                <a:gd name="T28" fmla="*/ 18 w 140"/>
                <a:gd name="T29" fmla="*/ 20 h 568"/>
                <a:gd name="T30" fmla="*/ 14 w 140"/>
                <a:gd name="T31" fmla="*/ 12 h 568"/>
                <a:gd name="T32" fmla="*/ 8 w 140"/>
                <a:gd name="T33" fmla="*/ 6 h 568"/>
                <a:gd name="T34" fmla="*/ 0 w 140"/>
                <a:gd name="T35" fmla="*/ 0 h 568"/>
                <a:gd name="T36" fmla="*/ 120 w 140"/>
                <a:gd name="T37" fmla="*/ 0 h 568"/>
                <a:gd name="T38" fmla="*/ 120 w 140"/>
                <a:gd name="T39" fmla="*/ 536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0" h="568">
                  <a:moveTo>
                    <a:pt x="120" y="536"/>
                  </a:moveTo>
                  <a:lnTo>
                    <a:pt x="120" y="536"/>
                  </a:lnTo>
                  <a:lnTo>
                    <a:pt x="122" y="548"/>
                  </a:lnTo>
                  <a:lnTo>
                    <a:pt x="126" y="556"/>
                  </a:lnTo>
                  <a:lnTo>
                    <a:pt x="132" y="562"/>
                  </a:lnTo>
                  <a:lnTo>
                    <a:pt x="140" y="568"/>
                  </a:lnTo>
                  <a:lnTo>
                    <a:pt x="0" y="568"/>
                  </a:lnTo>
                  <a:lnTo>
                    <a:pt x="0" y="568"/>
                  </a:lnTo>
                  <a:lnTo>
                    <a:pt x="8" y="562"/>
                  </a:lnTo>
                  <a:lnTo>
                    <a:pt x="14" y="556"/>
                  </a:lnTo>
                  <a:lnTo>
                    <a:pt x="18" y="548"/>
                  </a:lnTo>
                  <a:lnTo>
                    <a:pt x="20" y="536"/>
                  </a:lnTo>
                  <a:lnTo>
                    <a:pt x="20" y="32"/>
                  </a:lnTo>
                  <a:lnTo>
                    <a:pt x="20" y="32"/>
                  </a:lnTo>
                  <a:lnTo>
                    <a:pt x="18" y="20"/>
                  </a:lnTo>
                  <a:lnTo>
                    <a:pt x="14" y="12"/>
                  </a:lnTo>
                  <a:lnTo>
                    <a:pt x="8" y="6"/>
                  </a:lnTo>
                  <a:lnTo>
                    <a:pt x="0" y="0"/>
                  </a:lnTo>
                  <a:lnTo>
                    <a:pt x="120" y="0"/>
                  </a:lnTo>
                  <a:lnTo>
                    <a:pt x="120" y="536"/>
                  </a:lnTo>
                  <a:close/>
                </a:path>
              </a:pathLst>
            </a:custGeom>
            <a:solidFill>
              <a:srgbClr val="4436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8"/>
            <p:cNvSpPr>
              <a:spLocks noEditPoints="1"/>
            </p:cNvSpPr>
            <p:nvPr/>
          </p:nvSpPr>
          <p:spPr bwMode="auto">
            <a:xfrm>
              <a:off x="7127875" y="2871788"/>
              <a:ext cx="219075" cy="885825"/>
            </a:xfrm>
            <a:custGeom>
              <a:avLst/>
              <a:gdLst>
                <a:gd name="T0" fmla="*/ 118 w 138"/>
                <a:gd name="T1" fmla="*/ 526 h 558"/>
                <a:gd name="T2" fmla="*/ 118 w 138"/>
                <a:gd name="T3" fmla="*/ 526 h 558"/>
                <a:gd name="T4" fmla="*/ 120 w 138"/>
                <a:gd name="T5" fmla="*/ 538 h 558"/>
                <a:gd name="T6" fmla="*/ 124 w 138"/>
                <a:gd name="T7" fmla="*/ 546 h 558"/>
                <a:gd name="T8" fmla="*/ 132 w 138"/>
                <a:gd name="T9" fmla="*/ 552 h 558"/>
                <a:gd name="T10" fmla="*/ 138 w 138"/>
                <a:gd name="T11" fmla="*/ 558 h 558"/>
                <a:gd name="T12" fmla="*/ 0 w 138"/>
                <a:gd name="T13" fmla="*/ 558 h 558"/>
                <a:gd name="T14" fmla="*/ 0 w 138"/>
                <a:gd name="T15" fmla="*/ 558 h 558"/>
                <a:gd name="T16" fmla="*/ 8 w 138"/>
                <a:gd name="T17" fmla="*/ 552 h 558"/>
                <a:gd name="T18" fmla="*/ 14 w 138"/>
                <a:gd name="T19" fmla="*/ 546 h 558"/>
                <a:gd name="T20" fmla="*/ 18 w 138"/>
                <a:gd name="T21" fmla="*/ 538 h 558"/>
                <a:gd name="T22" fmla="*/ 20 w 138"/>
                <a:gd name="T23" fmla="*/ 526 h 558"/>
                <a:gd name="T24" fmla="*/ 20 w 138"/>
                <a:gd name="T25" fmla="*/ 198 h 558"/>
                <a:gd name="T26" fmla="*/ 20 w 138"/>
                <a:gd name="T27" fmla="*/ 198 h 558"/>
                <a:gd name="T28" fmla="*/ 18 w 138"/>
                <a:gd name="T29" fmla="*/ 188 h 558"/>
                <a:gd name="T30" fmla="*/ 14 w 138"/>
                <a:gd name="T31" fmla="*/ 178 h 558"/>
                <a:gd name="T32" fmla="*/ 8 w 138"/>
                <a:gd name="T33" fmla="*/ 172 h 558"/>
                <a:gd name="T34" fmla="*/ 0 w 138"/>
                <a:gd name="T35" fmla="*/ 168 h 558"/>
                <a:gd name="T36" fmla="*/ 118 w 138"/>
                <a:gd name="T37" fmla="*/ 168 h 558"/>
                <a:gd name="T38" fmla="*/ 118 w 138"/>
                <a:gd name="T39" fmla="*/ 526 h 558"/>
                <a:gd name="T40" fmla="*/ 70 w 138"/>
                <a:gd name="T41" fmla="*/ 116 h 558"/>
                <a:gd name="T42" fmla="*/ 70 w 138"/>
                <a:gd name="T43" fmla="*/ 116 h 558"/>
                <a:gd name="T44" fmla="*/ 58 w 138"/>
                <a:gd name="T45" fmla="*/ 116 h 558"/>
                <a:gd name="T46" fmla="*/ 46 w 138"/>
                <a:gd name="T47" fmla="*/ 112 h 558"/>
                <a:gd name="T48" fmla="*/ 36 w 138"/>
                <a:gd name="T49" fmla="*/ 106 h 558"/>
                <a:gd name="T50" fmla="*/ 28 w 138"/>
                <a:gd name="T51" fmla="*/ 100 h 558"/>
                <a:gd name="T52" fmla="*/ 20 w 138"/>
                <a:gd name="T53" fmla="*/ 90 h 558"/>
                <a:gd name="T54" fmla="*/ 14 w 138"/>
                <a:gd name="T55" fmla="*/ 80 h 558"/>
                <a:gd name="T56" fmla="*/ 10 w 138"/>
                <a:gd name="T57" fmla="*/ 70 h 558"/>
                <a:gd name="T58" fmla="*/ 10 w 138"/>
                <a:gd name="T59" fmla="*/ 58 h 558"/>
                <a:gd name="T60" fmla="*/ 10 w 138"/>
                <a:gd name="T61" fmla="*/ 58 h 558"/>
                <a:gd name="T62" fmla="*/ 10 w 138"/>
                <a:gd name="T63" fmla="*/ 48 h 558"/>
                <a:gd name="T64" fmla="*/ 14 w 138"/>
                <a:gd name="T65" fmla="*/ 36 h 558"/>
                <a:gd name="T66" fmla="*/ 20 w 138"/>
                <a:gd name="T67" fmla="*/ 26 h 558"/>
                <a:gd name="T68" fmla="*/ 28 w 138"/>
                <a:gd name="T69" fmla="*/ 18 h 558"/>
                <a:gd name="T70" fmla="*/ 36 w 138"/>
                <a:gd name="T71" fmla="*/ 10 h 558"/>
                <a:gd name="T72" fmla="*/ 46 w 138"/>
                <a:gd name="T73" fmla="*/ 6 h 558"/>
                <a:gd name="T74" fmla="*/ 58 w 138"/>
                <a:gd name="T75" fmla="*/ 2 h 558"/>
                <a:gd name="T76" fmla="*/ 70 w 138"/>
                <a:gd name="T77" fmla="*/ 0 h 558"/>
                <a:gd name="T78" fmla="*/ 70 w 138"/>
                <a:gd name="T79" fmla="*/ 0 h 558"/>
                <a:gd name="T80" fmla="*/ 82 w 138"/>
                <a:gd name="T81" fmla="*/ 2 h 558"/>
                <a:gd name="T82" fmla="*/ 92 w 138"/>
                <a:gd name="T83" fmla="*/ 6 h 558"/>
                <a:gd name="T84" fmla="*/ 102 w 138"/>
                <a:gd name="T85" fmla="*/ 10 h 558"/>
                <a:gd name="T86" fmla="*/ 112 w 138"/>
                <a:gd name="T87" fmla="*/ 18 h 558"/>
                <a:gd name="T88" fmla="*/ 118 w 138"/>
                <a:gd name="T89" fmla="*/ 26 h 558"/>
                <a:gd name="T90" fmla="*/ 124 w 138"/>
                <a:gd name="T91" fmla="*/ 36 h 558"/>
                <a:gd name="T92" fmla="*/ 128 w 138"/>
                <a:gd name="T93" fmla="*/ 48 h 558"/>
                <a:gd name="T94" fmla="*/ 128 w 138"/>
                <a:gd name="T95" fmla="*/ 58 h 558"/>
                <a:gd name="T96" fmla="*/ 128 w 138"/>
                <a:gd name="T97" fmla="*/ 58 h 558"/>
                <a:gd name="T98" fmla="*/ 128 w 138"/>
                <a:gd name="T99" fmla="*/ 70 h 558"/>
                <a:gd name="T100" fmla="*/ 124 w 138"/>
                <a:gd name="T101" fmla="*/ 80 h 558"/>
                <a:gd name="T102" fmla="*/ 118 w 138"/>
                <a:gd name="T103" fmla="*/ 90 h 558"/>
                <a:gd name="T104" fmla="*/ 112 w 138"/>
                <a:gd name="T105" fmla="*/ 100 h 558"/>
                <a:gd name="T106" fmla="*/ 102 w 138"/>
                <a:gd name="T107" fmla="*/ 106 h 558"/>
                <a:gd name="T108" fmla="*/ 92 w 138"/>
                <a:gd name="T109" fmla="*/ 112 h 558"/>
                <a:gd name="T110" fmla="*/ 82 w 138"/>
                <a:gd name="T111" fmla="*/ 116 h 558"/>
                <a:gd name="T112" fmla="*/ 70 w 138"/>
                <a:gd name="T113" fmla="*/ 116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8" h="558">
                  <a:moveTo>
                    <a:pt x="118" y="526"/>
                  </a:moveTo>
                  <a:lnTo>
                    <a:pt x="118" y="526"/>
                  </a:lnTo>
                  <a:lnTo>
                    <a:pt x="120" y="538"/>
                  </a:lnTo>
                  <a:lnTo>
                    <a:pt x="124" y="546"/>
                  </a:lnTo>
                  <a:lnTo>
                    <a:pt x="132" y="552"/>
                  </a:lnTo>
                  <a:lnTo>
                    <a:pt x="138" y="558"/>
                  </a:lnTo>
                  <a:lnTo>
                    <a:pt x="0" y="558"/>
                  </a:lnTo>
                  <a:lnTo>
                    <a:pt x="0" y="558"/>
                  </a:lnTo>
                  <a:lnTo>
                    <a:pt x="8" y="552"/>
                  </a:lnTo>
                  <a:lnTo>
                    <a:pt x="14" y="546"/>
                  </a:lnTo>
                  <a:lnTo>
                    <a:pt x="18" y="538"/>
                  </a:lnTo>
                  <a:lnTo>
                    <a:pt x="20" y="526"/>
                  </a:lnTo>
                  <a:lnTo>
                    <a:pt x="20" y="198"/>
                  </a:lnTo>
                  <a:lnTo>
                    <a:pt x="20" y="198"/>
                  </a:lnTo>
                  <a:lnTo>
                    <a:pt x="18" y="188"/>
                  </a:lnTo>
                  <a:lnTo>
                    <a:pt x="14" y="178"/>
                  </a:lnTo>
                  <a:lnTo>
                    <a:pt x="8" y="172"/>
                  </a:lnTo>
                  <a:lnTo>
                    <a:pt x="0" y="168"/>
                  </a:lnTo>
                  <a:lnTo>
                    <a:pt x="118" y="168"/>
                  </a:lnTo>
                  <a:lnTo>
                    <a:pt x="118" y="526"/>
                  </a:lnTo>
                  <a:close/>
                  <a:moveTo>
                    <a:pt x="70" y="116"/>
                  </a:moveTo>
                  <a:lnTo>
                    <a:pt x="70" y="116"/>
                  </a:lnTo>
                  <a:lnTo>
                    <a:pt x="58" y="116"/>
                  </a:lnTo>
                  <a:lnTo>
                    <a:pt x="46" y="112"/>
                  </a:lnTo>
                  <a:lnTo>
                    <a:pt x="36" y="106"/>
                  </a:lnTo>
                  <a:lnTo>
                    <a:pt x="28" y="100"/>
                  </a:lnTo>
                  <a:lnTo>
                    <a:pt x="20" y="90"/>
                  </a:lnTo>
                  <a:lnTo>
                    <a:pt x="14" y="80"/>
                  </a:lnTo>
                  <a:lnTo>
                    <a:pt x="10" y="70"/>
                  </a:lnTo>
                  <a:lnTo>
                    <a:pt x="10" y="58"/>
                  </a:lnTo>
                  <a:lnTo>
                    <a:pt x="10" y="58"/>
                  </a:lnTo>
                  <a:lnTo>
                    <a:pt x="10" y="48"/>
                  </a:lnTo>
                  <a:lnTo>
                    <a:pt x="14" y="36"/>
                  </a:lnTo>
                  <a:lnTo>
                    <a:pt x="20" y="26"/>
                  </a:lnTo>
                  <a:lnTo>
                    <a:pt x="28" y="18"/>
                  </a:lnTo>
                  <a:lnTo>
                    <a:pt x="36" y="10"/>
                  </a:lnTo>
                  <a:lnTo>
                    <a:pt x="46" y="6"/>
                  </a:lnTo>
                  <a:lnTo>
                    <a:pt x="58" y="2"/>
                  </a:lnTo>
                  <a:lnTo>
                    <a:pt x="70" y="0"/>
                  </a:lnTo>
                  <a:lnTo>
                    <a:pt x="70" y="0"/>
                  </a:lnTo>
                  <a:lnTo>
                    <a:pt x="82" y="2"/>
                  </a:lnTo>
                  <a:lnTo>
                    <a:pt x="92" y="6"/>
                  </a:lnTo>
                  <a:lnTo>
                    <a:pt x="102" y="10"/>
                  </a:lnTo>
                  <a:lnTo>
                    <a:pt x="112" y="18"/>
                  </a:lnTo>
                  <a:lnTo>
                    <a:pt x="118" y="26"/>
                  </a:lnTo>
                  <a:lnTo>
                    <a:pt x="124" y="36"/>
                  </a:lnTo>
                  <a:lnTo>
                    <a:pt x="128" y="48"/>
                  </a:lnTo>
                  <a:lnTo>
                    <a:pt x="128" y="58"/>
                  </a:lnTo>
                  <a:lnTo>
                    <a:pt x="128" y="58"/>
                  </a:lnTo>
                  <a:lnTo>
                    <a:pt x="128" y="70"/>
                  </a:lnTo>
                  <a:lnTo>
                    <a:pt x="124" y="80"/>
                  </a:lnTo>
                  <a:lnTo>
                    <a:pt x="118" y="90"/>
                  </a:lnTo>
                  <a:lnTo>
                    <a:pt x="112" y="100"/>
                  </a:lnTo>
                  <a:lnTo>
                    <a:pt x="102" y="106"/>
                  </a:lnTo>
                  <a:lnTo>
                    <a:pt x="92" y="112"/>
                  </a:lnTo>
                  <a:lnTo>
                    <a:pt x="82" y="116"/>
                  </a:lnTo>
                  <a:lnTo>
                    <a:pt x="70" y="116"/>
                  </a:lnTo>
                  <a:close/>
                </a:path>
              </a:pathLst>
            </a:custGeom>
            <a:solidFill>
              <a:srgbClr val="4436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9"/>
            <p:cNvSpPr>
              <a:spLocks/>
            </p:cNvSpPr>
            <p:nvPr/>
          </p:nvSpPr>
          <p:spPr bwMode="auto">
            <a:xfrm>
              <a:off x="7127875" y="3138488"/>
              <a:ext cx="219075" cy="619125"/>
            </a:xfrm>
            <a:custGeom>
              <a:avLst/>
              <a:gdLst>
                <a:gd name="T0" fmla="*/ 118 w 138"/>
                <a:gd name="T1" fmla="*/ 358 h 390"/>
                <a:gd name="T2" fmla="*/ 118 w 138"/>
                <a:gd name="T3" fmla="*/ 358 h 390"/>
                <a:gd name="T4" fmla="*/ 120 w 138"/>
                <a:gd name="T5" fmla="*/ 370 h 390"/>
                <a:gd name="T6" fmla="*/ 124 w 138"/>
                <a:gd name="T7" fmla="*/ 378 h 390"/>
                <a:gd name="T8" fmla="*/ 132 w 138"/>
                <a:gd name="T9" fmla="*/ 384 h 390"/>
                <a:gd name="T10" fmla="*/ 138 w 138"/>
                <a:gd name="T11" fmla="*/ 390 h 390"/>
                <a:gd name="T12" fmla="*/ 0 w 138"/>
                <a:gd name="T13" fmla="*/ 390 h 390"/>
                <a:gd name="T14" fmla="*/ 0 w 138"/>
                <a:gd name="T15" fmla="*/ 390 h 390"/>
                <a:gd name="T16" fmla="*/ 8 w 138"/>
                <a:gd name="T17" fmla="*/ 384 h 390"/>
                <a:gd name="T18" fmla="*/ 14 w 138"/>
                <a:gd name="T19" fmla="*/ 378 h 390"/>
                <a:gd name="T20" fmla="*/ 18 w 138"/>
                <a:gd name="T21" fmla="*/ 370 h 390"/>
                <a:gd name="T22" fmla="*/ 20 w 138"/>
                <a:gd name="T23" fmla="*/ 358 h 390"/>
                <a:gd name="T24" fmla="*/ 20 w 138"/>
                <a:gd name="T25" fmla="*/ 30 h 390"/>
                <a:gd name="T26" fmla="*/ 20 w 138"/>
                <a:gd name="T27" fmla="*/ 30 h 390"/>
                <a:gd name="T28" fmla="*/ 18 w 138"/>
                <a:gd name="T29" fmla="*/ 20 h 390"/>
                <a:gd name="T30" fmla="*/ 14 w 138"/>
                <a:gd name="T31" fmla="*/ 10 h 390"/>
                <a:gd name="T32" fmla="*/ 8 w 138"/>
                <a:gd name="T33" fmla="*/ 4 h 390"/>
                <a:gd name="T34" fmla="*/ 0 w 138"/>
                <a:gd name="T35" fmla="*/ 0 h 390"/>
                <a:gd name="T36" fmla="*/ 118 w 138"/>
                <a:gd name="T37" fmla="*/ 0 h 390"/>
                <a:gd name="T38" fmla="*/ 118 w 138"/>
                <a:gd name="T39" fmla="*/ 358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390">
                  <a:moveTo>
                    <a:pt x="118" y="358"/>
                  </a:moveTo>
                  <a:lnTo>
                    <a:pt x="118" y="358"/>
                  </a:lnTo>
                  <a:lnTo>
                    <a:pt x="120" y="370"/>
                  </a:lnTo>
                  <a:lnTo>
                    <a:pt x="124" y="378"/>
                  </a:lnTo>
                  <a:lnTo>
                    <a:pt x="132" y="384"/>
                  </a:lnTo>
                  <a:lnTo>
                    <a:pt x="138" y="390"/>
                  </a:lnTo>
                  <a:lnTo>
                    <a:pt x="0" y="390"/>
                  </a:lnTo>
                  <a:lnTo>
                    <a:pt x="0" y="390"/>
                  </a:lnTo>
                  <a:lnTo>
                    <a:pt x="8" y="384"/>
                  </a:lnTo>
                  <a:lnTo>
                    <a:pt x="14" y="378"/>
                  </a:lnTo>
                  <a:lnTo>
                    <a:pt x="18" y="370"/>
                  </a:lnTo>
                  <a:lnTo>
                    <a:pt x="20" y="358"/>
                  </a:lnTo>
                  <a:lnTo>
                    <a:pt x="20" y="30"/>
                  </a:lnTo>
                  <a:lnTo>
                    <a:pt x="20" y="30"/>
                  </a:lnTo>
                  <a:lnTo>
                    <a:pt x="18" y="20"/>
                  </a:lnTo>
                  <a:lnTo>
                    <a:pt x="14" y="10"/>
                  </a:lnTo>
                  <a:lnTo>
                    <a:pt x="8" y="4"/>
                  </a:lnTo>
                  <a:lnTo>
                    <a:pt x="0" y="0"/>
                  </a:lnTo>
                  <a:lnTo>
                    <a:pt x="118" y="0"/>
                  </a:lnTo>
                  <a:lnTo>
                    <a:pt x="118" y="3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0"/>
            <p:cNvSpPr>
              <a:spLocks/>
            </p:cNvSpPr>
            <p:nvPr/>
          </p:nvSpPr>
          <p:spPr bwMode="auto">
            <a:xfrm>
              <a:off x="7143750" y="2871788"/>
              <a:ext cx="187325" cy="184150"/>
            </a:xfrm>
            <a:custGeom>
              <a:avLst/>
              <a:gdLst>
                <a:gd name="T0" fmla="*/ 60 w 118"/>
                <a:gd name="T1" fmla="*/ 116 h 116"/>
                <a:gd name="T2" fmla="*/ 60 w 118"/>
                <a:gd name="T3" fmla="*/ 116 h 116"/>
                <a:gd name="T4" fmla="*/ 48 w 118"/>
                <a:gd name="T5" fmla="*/ 116 h 116"/>
                <a:gd name="T6" fmla="*/ 36 w 118"/>
                <a:gd name="T7" fmla="*/ 112 h 116"/>
                <a:gd name="T8" fmla="*/ 26 w 118"/>
                <a:gd name="T9" fmla="*/ 106 h 116"/>
                <a:gd name="T10" fmla="*/ 18 w 118"/>
                <a:gd name="T11" fmla="*/ 100 h 116"/>
                <a:gd name="T12" fmla="*/ 10 w 118"/>
                <a:gd name="T13" fmla="*/ 90 h 116"/>
                <a:gd name="T14" fmla="*/ 4 w 118"/>
                <a:gd name="T15" fmla="*/ 80 h 116"/>
                <a:gd name="T16" fmla="*/ 0 w 118"/>
                <a:gd name="T17" fmla="*/ 70 h 116"/>
                <a:gd name="T18" fmla="*/ 0 w 118"/>
                <a:gd name="T19" fmla="*/ 58 h 116"/>
                <a:gd name="T20" fmla="*/ 0 w 118"/>
                <a:gd name="T21" fmla="*/ 58 h 116"/>
                <a:gd name="T22" fmla="*/ 0 w 118"/>
                <a:gd name="T23" fmla="*/ 48 h 116"/>
                <a:gd name="T24" fmla="*/ 4 w 118"/>
                <a:gd name="T25" fmla="*/ 36 h 116"/>
                <a:gd name="T26" fmla="*/ 10 w 118"/>
                <a:gd name="T27" fmla="*/ 26 h 116"/>
                <a:gd name="T28" fmla="*/ 18 w 118"/>
                <a:gd name="T29" fmla="*/ 18 h 116"/>
                <a:gd name="T30" fmla="*/ 26 w 118"/>
                <a:gd name="T31" fmla="*/ 10 h 116"/>
                <a:gd name="T32" fmla="*/ 36 w 118"/>
                <a:gd name="T33" fmla="*/ 6 h 116"/>
                <a:gd name="T34" fmla="*/ 48 w 118"/>
                <a:gd name="T35" fmla="*/ 2 h 116"/>
                <a:gd name="T36" fmla="*/ 60 w 118"/>
                <a:gd name="T37" fmla="*/ 0 h 116"/>
                <a:gd name="T38" fmla="*/ 60 w 118"/>
                <a:gd name="T39" fmla="*/ 0 h 116"/>
                <a:gd name="T40" fmla="*/ 72 w 118"/>
                <a:gd name="T41" fmla="*/ 2 h 116"/>
                <a:gd name="T42" fmla="*/ 82 w 118"/>
                <a:gd name="T43" fmla="*/ 6 h 116"/>
                <a:gd name="T44" fmla="*/ 92 w 118"/>
                <a:gd name="T45" fmla="*/ 10 h 116"/>
                <a:gd name="T46" fmla="*/ 102 w 118"/>
                <a:gd name="T47" fmla="*/ 18 h 116"/>
                <a:gd name="T48" fmla="*/ 108 w 118"/>
                <a:gd name="T49" fmla="*/ 26 h 116"/>
                <a:gd name="T50" fmla="*/ 114 w 118"/>
                <a:gd name="T51" fmla="*/ 36 h 116"/>
                <a:gd name="T52" fmla="*/ 118 w 118"/>
                <a:gd name="T53" fmla="*/ 48 h 116"/>
                <a:gd name="T54" fmla="*/ 118 w 118"/>
                <a:gd name="T55" fmla="*/ 58 h 116"/>
                <a:gd name="T56" fmla="*/ 118 w 118"/>
                <a:gd name="T57" fmla="*/ 58 h 116"/>
                <a:gd name="T58" fmla="*/ 118 w 118"/>
                <a:gd name="T59" fmla="*/ 70 h 116"/>
                <a:gd name="T60" fmla="*/ 114 w 118"/>
                <a:gd name="T61" fmla="*/ 80 h 116"/>
                <a:gd name="T62" fmla="*/ 108 w 118"/>
                <a:gd name="T63" fmla="*/ 90 h 116"/>
                <a:gd name="T64" fmla="*/ 102 w 118"/>
                <a:gd name="T65" fmla="*/ 100 h 116"/>
                <a:gd name="T66" fmla="*/ 92 w 118"/>
                <a:gd name="T67" fmla="*/ 106 h 116"/>
                <a:gd name="T68" fmla="*/ 82 w 118"/>
                <a:gd name="T69" fmla="*/ 112 h 116"/>
                <a:gd name="T70" fmla="*/ 72 w 118"/>
                <a:gd name="T71" fmla="*/ 116 h 116"/>
                <a:gd name="T72" fmla="*/ 60 w 118"/>
                <a:gd name="T73"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8" h="116">
                  <a:moveTo>
                    <a:pt x="60" y="116"/>
                  </a:moveTo>
                  <a:lnTo>
                    <a:pt x="60" y="116"/>
                  </a:lnTo>
                  <a:lnTo>
                    <a:pt x="48" y="116"/>
                  </a:lnTo>
                  <a:lnTo>
                    <a:pt x="36" y="112"/>
                  </a:lnTo>
                  <a:lnTo>
                    <a:pt x="26" y="106"/>
                  </a:lnTo>
                  <a:lnTo>
                    <a:pt x="18" y="100"/>
                  </a:lnTo>
                  <a:lnTo>
                    <a:pt x="10" y="90"/>
                  </a:lnTo>
                  <a:lnTo>
                    <a:pt x="4" y="80"/>
                  </a:lnTo>
                  <a:lnTo>
                    <a:pt x="0" y="70"/>
                  </a:lnTo>
                  <a:lnTo>
                    <a:pt x="0" y="58"/>
                  </a:lnTo>
                  <a:lnTo>
                    <a:pt x="0" y="58"/>
                  </a:lnTo>
                  <a:lnTo>
                    <a:pt x="0" y="48"/>
                  </a:lnTo>
                  <a:lnTo>
                    <a:pt x="4" y="36"/>
                  </a:lnTo>
                  <a:lnTo>
                    <a:pt x="10" y="26"/>
                  </a:lnTo>
                  <a:lnTo>
                    <a:pt x="18" y="18"/>
                  </a:lnTo>
                  <a:lnTo>
                    <a:pt x="26" y="10"/>
                  </a:lnTo>
                  <a:lnTo>
                    <a:pt x="36" y="6"/>
                  </a:lnTo>
                  <a:lnTo>
                    <a:pt x="48" y="2"/>
                  </a:lnTo>
                  <a:lnTo>
                    <a:pt x="60" y="0"/>
                  </a:lnTo>
                  <a:lnTo>
                    <a:pt x="60" y="0"/>
                  </a:lnTo>
                  <a:lnTo>
                    <a:pt x="72" y="2"/>
                  </a:lnTo>
                  <a:lnTo>
                    <a:pt x="82" y="6"/>
                  </a:lnTo>
                  <a:lnTo>
                    <a:pt x="92" y="10"/>
                  </a:lnTo>
                  <a:lnTo>
                    <a:pt x="102" y="18"/>
                  </a:lnTo>
                  <a:lnTo>
                    <a:pt x="108" y="26"/>
                  </a:lnTo>
                  <a:lnTo>
                    <a:pt x="114" y="36"/>
                  </a:lnTo>
                  <a:lnTo>
                    <a:pt x="118" y="48"/>
                  </a:lnTo>
                  <a:lnTo>
                    <a:pt x="118" y="58"/>
                  </a:lnTo>
                  <a:lnTo>
                    <a:pt x="118" y="58"/>
                  </a:lnTo>
                  <a:lnTo>
                    <a:pt x="118" y="70"/>
                  </a:lnTo>
                  <a:lnTo>
                    <a:pt x="114" y="80"/>
                  </a:lnTo>
                  <a:lnTo>
                    <a:pt x="108" y="90"/>
                  </a:lnTo>
                  <a:lnTo>
                    <a:pt x="102" y="100"/>
                  </a:lnTo>
                  <a:lnTo>
                    <a:pt x="92" y="106"/>
                  </a:lnTo>
                  <a:lnTo>
                    <a:pt x="82" y="112"/>
                  </a:lnTo>
                  <a:lnTo>
                    <a:pt x="72" y="116"/>
                  </a:lnTo>
                  <a:lnTo>
                    <a:pt x="60" y="1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1"/>
            <p:cNvSpPr>
              <a:spLocks/>
            </p:cNvSpPr>
            <p:nvPr/>
          </p:nvSpPr>
          <p:spPr bwMode="auto">
            <a:xfrm>
              <a:off x="7369175" y="3138488"/>
              <a:ext cx="736600" cy="619125"/>
            </a:xfrm>
            <a:custGeom>
              <a:avLst/>
              <a:gdLst>
                <a:gd name="T0" fmla="*/ 0 w 464"/>
                <a:gd name="T1" fmla="*/ 390 h 390"/>
                <a:gd name="T2" fmla="*/ 0 w 464"/>
                <a:gd name="T3" fmla="*/ 390 h 390"/>
                <a:gd name="T4" fmla="*/ 22 w 464"/>
                <a:gd name="T5" fmla="*/ 372 h 390"/>
                <a:gd name="T6" fmla="*/ 42 w 464"/>
                <a:gd name="T7" fmla="*/ 348 h 390"/>
                <a:gd name="T8" fmla="*/ 176 w 464"/>
                <a:gd name="T9" fmla="*/ 184 h 390"/>
                <a:gd name="T10" fmla="*/ 58 w 464"/>
                <a:gd name="T11" fmla="*/ 38 h 390"/>
                <a:gd name="T12" fmla="*/ 58 w 464"/>
                <a:gd name="T13" fmla="*/ 38 h 390"/>
                <a:gd name="T14" fmla="*/ 38 w 464"/>
                <a:gd name="T15" fmla="*/ 16 h 390"/>
                <a:gd name="T16" fmla="*/ 26 w 464"/>
                <a:gd name="T17" fmla="*/ 6 h 390"/>
                <a:gd name="T18" fmla="*/ 18 w 464"/>
                <a:gd name="T19" fmla="*/ 0 h 390"/>
                <a:gd name="T20" fmla="*/ 178 w 464"/>
                <a:gd name="T21" fmla="*/ 0 h 390"/>
                <a:gd name="T22" fmla="*/ 178 w 464"/>
                <a:gd name="T23" fmla="*/ 0 h 390"/>
                <a:gd name="T24" fmla="*/ 168 w 464"/>
                <a:gd name="T25" fmla="*/ 8 h 390"/>
                <a:gd name="T26" fmla="*/ 164 w 464"/>
                <a:gd name="T27" fmla="*/ 12 h 390"/>
                <a:gd name="T28" fmla="*/ 164 w 464"/>
                <a:gd name="T29" fmla="*/ 16 h 390"/>
                <a:gd name="T30" fmla="*/ 164 w 464"/>
                <a:gd name="T31" fmla="*/ 16 h 390"/>
                <a:gd name="T32" fmla="*/ 164 w 464"/>
                <a:gd name="T33" fmla="*/ 20 h 390"/>
                <a:gd name="T34" fmla="*/ 166 w 464"/>
                <a:gd name="T35" fmla="*/ 26 h 390"/>
                <a:gd name="T36" fmla="*/ 174 w 464"/>
                <a:gd name="T37" fmla="*/ 38 h 390"/>
                <a:gd name="T38" fmla="*/ 230 w 464"/>
                <a:gd name="T39" fmla="*/ 114 h 390"/>
                <a:gd name="T40" fmla="*/ 232 w 464"/>
                <a:gd name="T41" fmla="*/ 114 h 390"/>
                <a:gd name="T42" fmla="*/ 290 w 464"/>
                <a:gd name="T43" fmla="*/ 38 h 390"/>
                <a:gd name="T44" fmla="*/ 290 w 464"/>
                <a:gd name="T45" fmla="*/ 38 h 390"/>
                <a:gd name="T46" fmla="*/ 298 w 464"/>
                <a:gd name="T47" fmla="*/ 26 h 390"/>
                <a:gd name="T48" fmla="*/ 298 w 464"/>
                <a:gd name="T49" fmla="*/ 20 h 390"/>
                <a:gd name="T50" fmla="*/ 300 w 464"/>
                <a:gd name="T51" fmla="*/ 16 h 390"/>
                <a:gd name="T52" fmla="*/ 300 w 464"/>
                <a:gd name="T53" fmla="*/ 16 h 390"/>
                <a:gd name="T54" fmla="*/ 298 w 464"/>
                <a:gd name="T55" fmla="*/ 12 h 390"/>
                <a:gd name="T56" fmla="*/ 296 w 464"/>
                <a:gd name="T57" fmla="*/ 8 h 390"/>
                <a:gd name="T58" fmla="*/ 286 w 464"/>
                <a:gd name="T59" fmla="*/ 0 h 390"/>
                <a:gd name="T60" fmla="*/ 446 w 464"/>
                <a:gd name="T61" fmla="*/ 0 h 390"/>
                <a:gd name="T62" fmla="*/ 446 w 464"/>
                <a:gd name="T63" fmla="*/ 0 h 390"/>
                <a:gd name="T64" fmla="*/ 436 w 464"/>
                <a:gd name="T65" fmla="*/ 6 h 390"/>
                <a:gd name="T66" fmla="*/ 426 w 464"/>
                <a:gd name="T67" fmla="*/ 16 h 390"/>
                <a:gd name="T68" fmla="*/ 404 w 464"/>
                <a:gd name="T69" fmla="*/ 38 h 390"/>
                <a:gd name="T70" fmla="*/ 288 w 464"/>
                <a:gd name="T71" fmla="*/ 184 h 390"/>
                <a:gd name="T72" fmla="*/ 420 w 464"/>
                <a:gd name="T73" fmla="*/ 348 h 390"/>
                <a:gd name="T74" fmla="*/ 420 w 464"/>
                <a:gd name="T75" fmla="*/ 348 h 390"/>
                <a:gd name="T76" fmla="*/ 442 w 464"/>
                <a:gd name="T77" fmla="*/ 372 h 390"/>
                <a:gd name="T78" fmla="*/ 464 w 464"/>
                <a:gd name="T79" fmla="*/ 390 h 390"/>
                <a:gd name="T80" fmla="*/ 306 w 464"/>
                <a:gd name="T81" fmla="*/ 390 h 390"/>
                <a:gd name="T82" fmla="*/ 306 w 464"/>
                <a:gd name="T83" fmla="*/ 390 h 390"/>
                <a:gd name="T84" fmla="*/ 316 w 464"/>
                <a:gd name="T85" fmla="*/ 380 h 390"/>
                <a:gd name="T86" fmla="*/ 318 w 464"/>
                <a:gd name="T87" fmla="*/ 376 h 390"/>
                <a:gd name="T88" fmla="*/ 320 w 464"/>
                <a:gd name="T89" fmla="*/ 374 h 390"/>
                <a:gd name="T90" fmla="*/ 320 w 464"/>
                <a:gd name="T91" fmla="*/ 374 h 390"/>
                <a:gd name="T92" fmla="*/ 318 w 464"/>
                <a:gd name="T93" fmla="*/ 368 h 390"/>
                <a:gd name="T94" fmla="*/ 314 w 464"/>
                <a:gd name="T95" fmla="*/ 360 h 390"/>
                <a:gd name="T96" fmla="*/ 302 w 464"/>
                <a:gd name="T97" fmla="*/ 344 h 390"/>
                <a:gd name="T98" fmla="*/ 230 w 464"/>
                <a:gd name="T99" fmla="*/ 252 h 390"/>
                <a:gd name="T100" fmla="*/ 160 w 464"/>
                <a:gd name="T101" fmla="*/ 344 h 390"/>
                <a:gd name="T102" fmla="*/ 160 w 464"/>
                <a:gd name="T103" fmla="*/ 344 h 390"/>
                <a:gd name="T104" fmla="*/ 148 w 464"/>
                <a:gd name="T105" fmla="*/ 360 h 390"/>
                <a:gd name="T106" fmla="*/ 144 w 464"/>
                <a:gd name="T107" fmla="*/ 368 h 390"/>
                <a:gd name="T108" fmla="*/ 142 w 464"/>
                <a:gd name="T109" fmla="*/ 374 h 390"/>
                <a:gd name="T110" fmla="*/ 142 w 464"/>
                <a:gd name="T111" fmla="*/ 374 h 390"/>
                <a:gd name="T112" fmla="*/ 144 w 464"/>
                <a:gd name="T113" fmla="*/ 376 h 390"/>
                <a:gd name="T114" fmla="*/ 146 w 464"/>
                <a:gd name="T115" fmla="*/ 380 h 390"/>
                <a:gd name="T116" fmla="*/ 156 w 464"/>
                <a:gd name="T117" fmla="*/ 390 h 390"/>
                <a:gd name="T118" fmla="*/ 0 w 464"/>
                <a:gd name="T119" fmla="*/ 39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4" h="390">
                  <a:moveTo>
                    <a:pt x="0" y="390"/>
                  </a:moveTo>
                  <a:lnTo>
                    <a:pt x="0" y="390"/>
                  </a:lnTo>
                  <a:lnTo>
                    <a:pt x="22" y="372"/>
                  </a:lnTo>
                  <a:lnTo>
                    <a:pt x="42" y="348"/>
                  </a:lnTo>
                  <a:lnTo>
                    <a:pt x="176" y="184"/>
                  </a:lnTo>
                  <a:lnTo>
                    <a:pt x="58" y="38"/>
                  </a:lnTo>
                  <a:lnTo>
                    <a:pt x="58" y="38"/>
                  </a:lnTo>
                  <a:lnTo>
                    <a:pt x="38" y="16"/>
                  </a:lnTo>
                  <a:lnTo>
                    <a:pt x="26" y="6"/>
                  </a:lnTo>
                  <a:lnTo>
                    <a:pt x="18" y="0"/>
                  </a:lnTo>
                  <a:lnTo>
                    <a:pt x="178" y="0"/>
                  </a:lnTo>
                  <a:lnTo>
                    <a:pt x="178" y="0"/>
                  </a:lnTo>
                  <a:lnTo>
                    <a:pt x="168" y="8"/>
                  </a:lnTo>
                  <a:lnTo>
                    <a:pt x="164" y="12"/>
                  </a:lnTo>
                  <a:lnTo>
                    <a:pt x="164" y="16"/>
                  </a:lnTo>
                  <a:lnTo>
                    <a:pt x="164" y="16"/>
                  </a:lnTo>
                  <a:lnTo>
                    <a:pt x="164" y="20"/>
                  </a:lnTo>
                  <a:lnTo>
                    <a:pt x="166" y="26"/>
                  </a:lnTo>
                  <a:lnTo>
                    <a:pt x="174" y="38"/>
                  </a:lnTo>
                  <a:lnTo>
                    <a:pt x="230" y="114"/>
                  </a:lnTo>
                  <a:lnTo>
                    <a:pt x="232" y="114"/>
                  </a:lnTo>
                  <a:lnTo>
                    <a:pt x="290" y="38"/>
                  </a:lnTo>
                  <a:lnTo>
                    <a:pt x="290" y="38"/>
                  </a:lnTo>
                  <a:lnTo>
                    <a:pt x="298" y="26"/>
                  </a:lnTo>
                  <a:lnTo>
                    <a:pt x="298" y="20"/>
                  </a:lnTo>
                  <a:lnTo>
                    <a:pt x="300" y="16"/>
                  </a:lnTo>
                  <a:lnTo>
                    <a:pt x="300" y="16"/>
                  </a:lnTo>
                  <a:lnTo>
                    <a:pt x="298" y="12"/>
                  </a:lnTo>
                  <a:lnTo>
                    <a:pt x="296" y="8"/>
                  </a:lnTo>
                  <a:lnTo>
                    <a:pt x="286" y="0"/>
                  </a:lnTo>
                  <a:lnTo>
                    <a:pt x="446" y="0"/>
                  </a:lnTo>
                  <a:lnTo>
                    <a:pt x="446" y="0"/>
                  </a:lnTo>
                  <a:lnTo>
                    <a:pt x="436" y="6"/>
                  </a:lnTo>
                  <a:lnTo>
                    <a:pt x="426" y="16"/>
                  </a:lnTo>
                  <a:lnTo>
                    <a:pt x="404" y="38"/>
                  </a:lnTo>
                  <a:lnTo>
                    <a:pt x="288" y="184"/>
                  </a:lnTo>
                  <a:lnTo>
                    <a:pt x="420" y="348"/>
                  </a:lnTo>
                  <a:lnTo>
                    <a:pt x="420" y="348"/>
                  </a:lnTo>
                  <a:lnTo>
                    <a:pt x="442" y="372"/>
                  </a:lnTo>
                  <a:lnTo>
                    <a:pt x="464" y="390"/>
                  </a:lnTo>
                  <a:lnTo>
                    <a:pt x="306" y="390"/>
                  </a:lnTo>
                  <a:lnTo>
                    <a:pt x="306" y="390"/>
                  </a:lnTo>
                  <a:lnTo>
                    <a:pt x="316" y="380"/>
                  </a:lnTo>
                  <a:lnTo>
                    <a:pt x="318" y="376"/>
                  </a:lnTo>
                  <a:lnTo>
                    <a:pt x="320" y="374"/>
                  </a:lnTo>
                  <a:lnTo>
                    <a:pt x="320" y="374"/>
                  </a:lnTo>
                  <a:lnTo>
                    <a:pt x="318" y="368"/>
                  </a:lnTo>
                  <a:lnTo>
                    <a:pt x="314" y="360"/>
                  </a:lnTo>
                  <a:lnTo>
                    <a:pt x="302" y="344"/>
                  </a:lnTo>
                  <a:lnTo>
                    <a:pt x="230" y="252"/>
                  </a:lnTo>
                  <a:lnTo>
                    <a:pt x="160" y="344"/>
                  </a:lnTo>
                  <a:lnTo>
                    <a:pt x="160" y="344"/>
                  </a:lnTo>
                  <a:lnTo>
                    <a:pt x="148" y="360"/>
                  </a:lnTo>
                  <a:lnTo>
                    <a:pt x="144" y="368"/>
                  </a:lnTo>
                  <a:lnTo>
                    <a:pt x="142" y="374"/>
                  </a:lnTo>
                  <a:lnTo>
                    <a:pt x="142" y="374"/>
                  </a:lnTo>
                  <a:lnTo>
                    <a:pt x="144" y="376"/>
                  </a:lnTo>
                  <a:lnTo>
                    <a:pt x="146" y="380"/>
                  </a:lnTo>
                  <a:lnTo>
                    <a:pt x="156" y="390"/>
                  </a:lnTo>
                  <a:lnTo>
                    <a:pt x="0" y="390"/>
                  </a:lnTo>
                  <a:close/>
                </a:path>
              </a:pathLst>
            </a:custGeom>
            <a:solidFill>
              <a:srgbClr val="4436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1" name="Group 60"/>
          <p:cNvGrpSpPr/>
          <p:nvPr userDrawn="1"/>
        </p:nvGrpSpPr>
        <p:grpSpPr>
          <a:xfrm>
            <a:off x="1539910" y="502897"/>
            <a:ext cx="5374607" cy="5620431"/>
            <a:chOff x="3432175" y="2506663"/>
            <a:chExt cx="1527175" cy="1597025"/>
          </a:xfrm>
        </p:grpSpPr>
        <p:sp>
          <p:nvSpPr>
            <p:cNvPr id="62" name="Freeform 12"/>
            <p:cNvSpPr>
              <a:spLocks/>
            </p:cNvSpPr>
            <p:nvPr/>
          </p:nvSpPr>
          <p:spPr bwMode="auto">
            <a:xfrm>
              <a:off x="3432175" y="2506663"/>
              <a:ext cx="1317625" cy="800100"/>
            </a:xfrm>
            <a:custGeom>
              <a:avLst/>
              <a:gdLst>
                <a:gd name="T0" fmla="*/ 250 w 830"/>
                <a:gd name="T1" fmla="*/ 504 h 504"/>
                <a:gd name="T2" fmla="*/ 254 w 830"/>
                <a:gd name="T3" fmla="*/ 458 h 504"/>
                <a:gd name="T4" fmla="*/ 268 w 830"/>
                <a:gd name="T5" fmla="*/ 416 h 504"/>
                <a:gd name="T6" fmla="*/ 288 w 830"/>
                <a:gd name="T7" fmla="*/ 376 h 504"/>
                <a:gd name="T8" fmla="*/ 316 w 830"/>
                <a:gd name="T9" fmla="*/ 342 h 504"/>
                <a:gd name="T10" fmla="*/ 350 w 830"/>
                <a:gd name="T11" fmla="*/ 314 h 504"/>
                <a:gd name="T12" fmla="*/ 388 w 830"/>
                <a:gd name="T13" fmla="*/ 294 h 504"/>
                <a:gd name="T14" fmla="*/ 432 w 830"/>
                <a:gd name="T15" fmla="*/ 280 h 504"/>
                <a:gd name="T16" fmla="*/ 478 w 830"/>
                <a:gd name="T17" fmla="*/ 276 h 504"/>
                <a:gd name="T18" fmla="*/ 502 w 830"/>
                <a:gd name="T19" fmla="*/ 276 h 504"/>
                <a:gd name="T20" fmla="*/ 546 w 830"/>
                <a:gd name="T21" fmla="*/ 286 h 504"/>
                <a:gd name="T22" fmla="*/ 586 w 830"/>
                <a:gd name="T23" fmla="*/ 304 h 504"/>
                <a:gd name="T24" fmla="*/ 624 w 830"/>
                <a:gd name="T25" fmla="*/ 328 h 504"/>
                <a:gd name="T26" fmla="*/ 830 w 830"/>
                <a:gd name="T27" fmla="*/ 148 h 504"/>
                <a:gd name="T28" fmla="*/ 794 w 830"/>
                <a:gd name="T29" fmla="*/ 116 h 504"/>
                <a:gd name="T30" fmla="*/ 714 w 830"/>
                <a:gd name="T31" fmla="*/ 62 h 504"/>
                <a:gd name="T32" fmla="*/ 648 w 830"/>
                <a:gd name="T33" fmla="*/ 32 h 504"/>
                <a:gd name="T34" fmla="*/ 600 w 830"/>
                <a:gd name="T35" fmla="*/ 16 h 504"/>
                <a:gd name="T36" fmla="*/ 552 w 830"/>
                <a:gd name="T37" fmla="*/ 6 h 504"/>
                <a:gd name="T38" fmla="*/ 500 w 830"/>
                <a:gd name="T39" fmla="*/ 2 h 504"/>
                <a:gd name="T40" fmla="*/ 474 w 830"/>
                <a:gd name="T41" fmla="*/ 0 h 504"/>
                <a:gd name="T42" fmla="*/ 394 w 830"/>
                <a:gd name="T43" fmla="*/ 8 h 504"/>
                <a:gd name="T44" fmla="*/ 318 w 830"/>
                <a:gd name="T45" fmla="*/ 26 h 504"/>
                <a:gd name="T46" fmla="*/ 246 w 830"/>
                <a:gd name="T47" fmla="*/ 56 h 504"/>
                <a:gd name="T48" fmla="*/ 182 w 830"/>
                <a:gd name="T49" fmla="*/ 96 h 504"/>
                <a:gd name="T50" fmla="*/ 122 w 830"/>
                <a:gd name="T51" fmla="*/ 144 h 504"/>
                <a:gd name="T52" fmla="*/ 72 w 830"/>
                <a:gd name="T53" fmla="*/ 202 h 504"/>
                <a:gd name="T54" fmla="*/ 32 w 830"/>
                <a:gd name="T55" fmla="*/ 266 h 504"/>
                <a:gd name="T56" fmla="*/ 0 w 830"/>
                <a:gd name="T57" fmla="*/ 336 h 504"/>
                <a:gd name="T58" fmla="*/ 20 w 830"/>
                <a:gd name="T59" fmla="*/ 360 h 504"/>
                <a:gd name="T60" fmla="*/ 60 w 830"/>
                <a:gd name="T61" fmla="*/ 400 h 504"/>
                <a:gd name="T62" fmla="*/ 102 w 830"/>
                <a:gd name="T63" fmla="*/ 432 h 504"/>
                <a:gd name="T64" fmla="*/ 162 w 830"/>
                <a:gd name="T65" fmla="*/ 468 h 504"/>
                <a:gd name="T66" fmla="*/ 224 w 830"/>
                <a:gd name="T67" fmla="*/ 496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0" h="504">
                  <a:moveTo>
                    <a:pt x="250" y="504"/>
                  </a:moveTo>
                  <a:lnTo>
                    <a:pt x="250" y="504"/>
                  </a:lnTo>
                  <a:lnTo>
                    <a:pt x="250" y="480"/>
                  </a:lnTo>
                  <a:lnTo>
                    <a:pt x="254" y="458"/>
                  </a:lnTo>
                  <a:lnTo>
                    <a:pt x="260" y="436"/>
                  </a:lnTo>
                  <a:lnTo>
                    <a:pt x="268" y="416"/>
                  </a:lnTo>
                  <a:lnTo>
                    <a:pt x="278" y="396"/>
                  </a:lnTo>
                  <a:lnTo>
                    <a:pt x="288" y="376"/>
                  </a:lnTo>
                  <a:lnTo>
                    <a:pt x="302" y="358"/>
                  </a:lnTo>
                  <a:lnTo>
                    <a:pt x="316" y="342"/>
                  </a:lnTo>
                  <a:lnTo>
                    <a:pt x="332" y="328"/>
                  </a:lnTo>
                  <a:lnTo>
                    <a:pt x="350" y="314"/>
                  </a:lnTo>
                  <a:lnTo>
                    <a:pt x="370" y="304"/>
                  </a:lnTo>
                  <a:lnTo>
                    <a:pt x="388" y="294"/>
                  </a:lnTo>
                  <a:lnTo>
                    <a:pt x="410" y="286"/>
                  </a:lnTo>
                  <a:lnTo>
                    <a:pt x="432" y="280"/>
                  </a:lnTo>
                  <a:lnTo>
                    <a:pt x="454" y="276"/>
                  </a:lnTo>
                  <a:lnTo>
                    <a:pt x="478" y="276"/>
                  </a:lnTo>
                  <a:lnTo>
                    <a:pt x="478" y="276"/>
                  </a:lnTo>
                  <a:lnTo>
                    <a:pt x="502" y="276"/>
                  </a:lnTo>
                  <a:lnTo>
                    <a:pt x="524" y="280"/>
                  </a:lnTo>
                  <a:lnTo>
                    <a:pt x="546" y="286"/>
                  </a:lnTo>
                  <a:lnTo>
                    <a:pt x="566" y="294"/>
                  </a:lnTo>
                  <a:lnTo>
                    <a:pt x="586" y="304"/>
                  </a:lnTo>
                  <a:lnTo>
                    <a:pt x="606" y="314"/>
                  </a:lnTo>
                  <a:lnTo>
                    <a:pt x="624" y="328"/>
                  </a:lnTo>
                  <a:lnTo>
                    <a:pt x="640" y="342"/>
                  </a:lnTo>
                  <a:lnTo>
                    <a:pt x="830" y="148"/>
                  </a:lnTo>
                  <a:lnTo>
                    <a:pt x="830" y="148"/>
                  </a:lnTo>
                  <a:lnTo>
                    <a:pt x="794" y="116"/>
                  </a:lnTo>
                  <a:lnTo>
                    <a:pt x="756" y="86"/>
                  </a:lnTo>
                  <a:lnTo>
                    <a:pt x="714" y="62"/>
                  </a:lnTo>
                  <a:lnTo>
                    <a:pt x="670" y="40"/>
                  </a:lnTo>
                  <a:lnTo>
                    <a:pt x="648" y="32"/>
                  </a:lnTo>
                  <a:lnTo>
                    <a:pt x="624" y="24"/>
                  </a:lnTo>
                  <a:lnTo>
                    <a:pt x="600" y="16"/>
                  </a:lnTo>
                  <a:lnTo>
                    <a:pt x="576" y="12"/>
                  </a:lnTo>
                  <a:lnTo>
                    <a:pt x="552" y="6"/>
                  </a:lnTo>
                  <a:lnTo>
                    <a:pt x="526" y="4"/>
                  </a:lnTo>
                  <a:lnTo>
                    <a:pt x="500" y="2"/>
                  </a:lnTo>
                  <a:lnTo>
                    <a:pt x="474" y="0"/>
                  </a:lnTo>
                  <a:lnTo>
                    <a:pt x="474" y="0"/>
                  </a:lnTo>
                  <a:lnTo>
                    <a:pt x="434" y="2"/>
                  </a:lnTo>
                  <a:lnTo>
                    <a:pt x="394" y="8"/>
                  </a:lnTo>
                  <a:lnTo>
                    <a:pt x="356" y="16"/>
                  </a:lnTo>
                  <a:lnTo>
                    <a:pt x="318" y="26"/>
                  </a:lnTo>
                  <a:lnTo>
                    <a:pt x="282" y="40"/>
                  </a:lnTo>
                  <a:lnTo>
                    <a:pt x="246" y="56"/>
                  </a:lnTo>
                  <a:lnTo>
                    <a:pt x="214" y="74"/>
                  </a:lnTo>
                  <a:lnTo>
                    <a:pt x="182" y="96"/>
                  </a:lnTo>
                  <a:lnTo>
                    <a:pt x="152" y="118"/>
                  </a:lnTo>
                  <a:lnTo>
                    <a:pt x="122" y="144"/>
                  </a:lnTo>
                  <a:lnTo>
                    <a:pt x="96" y="172"/>
                  </a:lnTo>
                  <a:lnTo>
                    <a:pt x="72" y="202"/>
                  </a:lnTo>
                  <a:lnTo>
                    <a:pt x="50" y="234"/>
                  </a:lnTo>
                  <a:lnTo>
                    <a:pt x="32" y="266"/>
                  </a:lnTo>
                  <a:lnTo>
                    <a:pt x="14" y="300"/>
                  </a:lnTo>
                  <a:lnTo>
                    <a:pt x="0" y="336"/>
                  </a:lnTo>
                  <a:lnTo>
                    <a:pt x="0" y="336"/>
                  </a:lnTo>
                  <a:lnTo>
                    <a:pt x="20" y="360"/>
                  </a:lnTo>
                  <a:lnTo>
                    <a:pt x="40" y="382"/>
                  </a:lnTo>
                  <a:lnTo>
                    <a:pt x="60" y="400"/>
                  </a:lnTo>
                  <a:lnTo>
                    <a:pt x="82" y="418"/>
                  </a:lnTo>
                  <a:lnTo>
                    <a:pt x="102" y="432"/>
                  </a:lnTo>
                  <a:lnTo>
                    <a:pt x="124" y="446"/>
                  </a:lnTo>
                  <a:lnTo>
                    <a:pt x="162" y="468"/>
                  </a:lnTo>
                  <a:lnTo>
                    <a:pt x="196" y="484"/>
                  </a:lnTo>
                  <a:lnTo>
                    <a:pt x="224" y="496"/>
                  </a:lnTo>
                  <a:lnTo>
                    <a:pt x="250" y="504"/>
                  </a:lnTo>
                  <a:close/>
                </a:path>
              </a:pathLst>
            </a:custGeom>
            <a:solidFill>
              <a:srgbClr val="4436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13"/>
            <p:cNvSpPr>
              <a:spLocks/>
            </p:cNvSpPr>
            <p:nvPr/>
          </p:nvSpPr>
          <p:spPr bwMode="auto">
            <a:xfrm>
              <a:off x="3432175" y="2506663"/>
              <a:ext cx="1317625" cy="800100"/>
            </a:xfrm>
            <a:custGeom>
              <a:avLst/>
              <a:gdLst>
                <a:gd name="T0" fmla="*/ 250 w 830"/>
                <a:gd name="T1" fmla="*/ 504 h 504"/>
                <a:gd name="T2" fmla="*/ 254 w 830"/>
                <a:gd name="T3" fmla="*/ 458 h 504"/>
                <a:gd name="T4" fmla="*/ 268 w 830"/>
                <a:gd name="T5" fmla="*/ 416 h 504"/>
                <a:gd name="T6" fmla="*/ 288 w 830"/>
                <a:gd name="T7" fmla="*/ 376 h 504"/>
                <a:gd name="T8" fmla="*/ 316 w 830"/>
                <a:gd name="T9" fmla="*/ 342 h 504"/>
                <a:gd name="T10" fmla="*/ 350 w 830"/>
                <a:gd name="T11" fmla="*/ 314 h 504"/>
                <a:gd name="T12" fmla="*/ 388 w 830"/>
                <a:gd name="T13" fmla="*/ 294 h 504"/>
                <a:gd name="T14" fmla="*/ 432 w 830"/>
                <a:gd name="T15" fmla="*/ 280 h 504"/>
                <a:gd name="T16" fmla="*/ 478 w 830"/>
                <a:gd name="T17" fmla="*/ 276 h 504"/>
                <a:gd name="T18" fmla="*/ 502 w 830"/>
                <a:gd name="T19" fmla="*/ 276 h 504"/>
                <a:gd name="T20" fmla="*/ 546 w 830"/>
                <a:gd name="T21" fmla="*/ 286 h 504"/>
                <a:gd name="T22" fmla="*/ 586 w 830"/>
                <a:gd name="T23" fmla="*/ 304 h 504"/>
                <a:gd name="T24" fmla="*/ 624 w 830"/>
                <a:gd name="T25" fmla="*/ 328 h 504"/>
                <a:gd name="T26" fmla="*/ 830 w 830"/>
                <a:gd name="T27" fmla="*/ 148 h 504"/>
                <a:gd name="T28" fmla="*/ 794 w 830"/>
                <a:gd name="T29" fmla="*/ 116 h 504"/>
                <a:gd name="T30" fmla="*/ 714 w 830"/>
                <a:gd name="T31" fmla="*/ 62 h 504"/>
                <a:gd name="T32" fmla="*/ 648 w 830"/>
                <a:gd name="T33" fmla="*/ 32 h 504"/>
                <a:gd name="T34" fmla="*/ 600 w 830"/>
                <a:gd name="T35" fmla="*/ 16 h 504"/>
                <a:gd name="T36" fmla="*/ 552 w 830"/>
                <a:gd name="T37" fmla="*/ 6 h 504"/>
                <a:gd name="T38" fmla="*/ 500 w 830"/>
                <a:gd name="T39" fmla="*/ 2 h 504"/>
                <a:gd name="T40" fmla="*/ 474 w 830"/>
                <a:gd name="T41" fmla="*/ 0 h 504"/>
                <a:gd name="T42" fmla="*/ 394 w 830"/>
                <a:gd name="T43" fmla="*/ 8 h 504"/>
                <a:gd name="T44" fmla="*/ 318 w 830"/>
                <a:gd name="T45" fmla="*/ 26 h 504"/>
                <a:gd name="T46" fmla="*/ 246 w 830"/>
                <a:gd name="T47" fmla="*/ 56 h 504"/>
                <a:gd name="T48" fmla="*/ 182 w 830"/>
                <a:gd name="T49" fmla="*/ 96 h 504"/>
                <a:gd name="T50" fmla="*/ 122 w 830"/>
                <a:gd name="T51" fmla="*/ 144 h 504"/>
                <a:gd name="T52" fmla="*/ 72 w 830"/>
                <a:gd name="T53" fmla="*/ 202 h 504"/>
                <a:gd name="T54" fmla="*/ 32 w 830"/>
                <a:gd name="T55" fmla="*/ 266 h 504"/>
                <a:gd name="T56" fmla="*/ 0 w 830"/>
                <a:gd name="T57" fmla="*/ 336 h 504"/>
                <a:gd name="T58" fmla="*/ 20 w 830"/>
                <a:gd name="T59" fmla="*/ 360 h 504"/>
                <a:gd name="T60" fmla="*/ 60 w 830"/>
                <a:gd name="T61" fmla="*/ 400 h 504"/>
                <a:gd name="T62" fmla="*/ 102 w 830"/>
                <a:gd name="T63" fmla="*/ 432 h 504"/>
                <a:gd name="T64" fmla="*/ 162 w 830"/>
                <a:gd name="T65" fmla="*/ 468 h 504"/>
                <a:gd name="T66" fmla="*/ 224 w 830"/>
                <a:gd name="T67" fmla="*/ 496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0" h="504">
                  <a:moveTo>
                    <a:pt x="250" y="504"/>
                  </a:moveTo>
                  <a:lnTo>
                    <a:pt x="250" y="504"/>
                  </a:lnTo>
                  <a:lnTo>
                    <a:pt x="250" y="480"/>
                  </a:lnTo>
                  <a:lnTo>
                    <a:pt x="254" y="458"/>
                  </a:lnTo>
                  <a:lnTo>
                    <a:pt x="260" y="436"/>
                  </a:lnTo>
                  <a:lnTo>
                    <a:pt x="268" y="416"/>
                  </a:lnTo>
                  <a:lnTo>
                    <a:pt x="278" y="396"/>
                  </a:lnTo>
                  <a:lnTo>
                    <a:pt x="288" y="376"/>
                  </a:lnTo>
                  <a:lnTo>
                    <a:pt x="302" y="358"/>
                  </a:lnTo>
                  <a:lnTo>
                    <a:pt x="316" y="342"/>
                  </a:lnTo>
                  <a:lnTo>
                    <a:pt x="332" y="328"/>
                  </a:lnTo>
                  <a:lnTo>
                    <a:pt x="350" y="314"/>
                  </a:lnTo>
                  <a:lnTo>
                    <a:pt x="370" y="304"/>
                  </a:lnTo>
                  <a:lnTo>
                    <a:pt x="388" y="294"/>
                  </a:lnTo>
                  <a:lnTo>
                    <a:pt x="410" y="286"/>
                  </a:lnTo>
                  <a:lnTo>
                    <a:pt x="432" y="280"/>
                  </a:lnTo>
                  <a:lnTo>
                    <a:pt x="454" y="276"/>
                  </a:lnTo>
                  <a:lnTo>
                    <a:pt x="478" y="276"/>
                  </a:lnTo>
                  <a:lnTo>
                    <a:pt x="478" y="276"/>
                  </a:lnTo>
                  <a:lnTo>
                    <a:pt x="502" y="276"/>
                  </a:lnTo>
                  <a:lnTo>
                    <a:pt x="524" y="280"/>
                  </a:lnTo>
                  <a:lnTo>
                    <a:pt x="546" y="286"/>
                  </a:lnTo>
                  <a:lnTo>
                    <a:pt x="566" y="294"/>
                  </a:lnTo>
                  <a:lnTo>
                    <a:pt x="586" y="304"/>
                  </a:lnTo>
                  <a:lnTo>
                    <a:pt x="606" y="314"/>
                  </a:lnTo>
                  <a:lnTo>
                    <a:pt x="624" y="328"/>
                  </a:lnTo>
                  <a:lnTo>
                    <a:pt x="640" y="342"/>
                  </a:lnTo>
                  <a:lnTo>
                    <a:pt x="830" y="148"/>
                  </a:lnTo>
                  <a:lnTo>
                    <a:pt x="830" y="148"/>
                  </a:lnTo>
                  <a:lnTo>
                    <a:pt x="794" y="116"/>
                  </a:lnTo>
                  <a:lnTo>
                    <a:pt x="756" y="86"/>
                  </a:lnTo>
                  <a:lnTo>
                    <a:pt x="714" y="62"/>
                  </a:lnTo>
                  <a:lnTo>
                    <a:pt x="670" y="40"/>
                  </a:lnTo>
                  <a:lnTo>
                    <a:pt x="648" y="32"/>
                  </a:lnTo>
                  <a:lnTo>
                    <a:pt x="624" y="24"/>
                  </a:lnTo>
                  <a:lnTo>
                    <a:pt x="600" y="16"/>
                  </a:lnTo>
                  <a:lnTo>
                    <a:pt x="576" y="12"/>
                  </a:lnTo>
                  <a:lnTo>
                    <a:pt x="552" y="6"/>
                  </a:lnTo>
                  <a:lnTo>
                    <a:pt x="526" y="4"/>
                  </a:lnTo>
                  <a:lnTo>
                    <a:pt x="500" y="2"/>
                  </a:lnTo>
                  <a:lnTo>
                    <a:pt x="474" y="0"/>
                  </a:lnTo>
                  <a:lnTo>
                    <a:pt x="474" y="0"/>
                  </a:lnTo>
                  <a:lnTo>
                    <a:pt x="434" y="2"/>
                  </a:lnTo>
                  <a:lnTo>
                    <a:pt x="394" y="8"/>
                  </a:lnTo>
                  <a:lnTo>
                    <a:pt x="356" y="16"/>
                  </a:lnTo>
                  <a:lnTo>
                    <a:pt x="318" y="26"/>
                  </a:lnTo>
                  <a:lnTo>
                    <a:pt x="282" y="40"/>
                  </a:lnTo>
                  <a:lnTo>
                    <a:pt x="246" y="56"/>
                  </a:lnTo>
                  <a:lnTo>
                    <a:pt x="214" y="74"/>
                  </a:lnTo>
                  <a:lnTo>
                    <a:pt x="182" y="96"/>
                  </a:lnTo>
                  <a:lnTo>
                    <a:pt x="152" y="118"/>
                  </a:lnTo>
                  <a:lnTo>
                    <a:pt x="122" y="144"/>
                  </a:lnTo>
                  <a:lnTo>
                    <a:pt x="96" y="172"/>
                  </a:lnTo>
                  <a:lnTo>
                    <a:pt x="72" y="202"/>
                  </a:lnTo>
                  <a:lnTo>
                    <a:pt x="50" y="234"/>
                  </a:lnTo>
                  <a:lnTo>
                    <a:pt x="32" y="266"/>
                  </a:lnTo>
                  <a:lnTo>
                    <a:pt x="14" y="300"/>
                  </a:lnTo>
                  <a:lnTo>
                    <a:pt x="0" y="336"/>
                  </a:lnTo>
                  <a:lnTo>
                    <a:pt x="0" y="336"/>
                  </a:lnTo>
                  <a:lnTo>
                    <a:pt x="20" y="360"/>
                  </a:lnTo>
                  <a:lnTo>
                    <a:pt x="40" y="382"/>
                  </a:lnTo>
                  <a:lnTo>
                    <a:pt x="60" y="400"/>
                  </a:lnTo>
                  <a:lnTo>
                    <a:pt x="82" y="418"/>
                  </a:lnTo>
                  <a:lnTo>
                    <a:pt x="102" y="432"/>
                  </a:lnTo>
                  <a:lnTo>
                    <a:pt x="124" y="446"/>
                  </a:lnTo>
                  <a:lnTo>
                    <a:pt x="162" y="468"/>
                  </a:lnTo>
                  <a:lnTo>
                    <a:pt x="196" y="484"/>
                  </a:lnTo>
                  <a:lnTo>
                    <a:pt x="224" y="496"/>
                  </a:lnTo>
                  <a:lnTo>
                    <a:pt x="250" y="50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14"/>
            <p:cNvSpPr>
              <a:spLocks/>
            </p:cNvSpPr>
            <p:nvPr/>
          </p:nvSpPr>
          <p:spPr bwMode="auto">
            <a:xfrm>
              <a:off x="3432175" y="3306763"/>
              <a:ext cx="1323975" cy="796925"/>
            </a:xfrm>
            <a:custGeom>
              <a:avLst/>
              <a:gdLst>
                <a:gd name="T0" fmla="*/ 640 w 834"/>
                <a:gd name="T1" fmla="*/ 160 h 502"/>
                <a:gd name="T2" fmla="*/ 606 w 834"/>
                <a:gd name="T3" fmla="*/ 188 h 502"/>
                <a:gd name="T4" fmla="*/ 568 w 834"/>
                <a:gd name="T5" fmla="*/ 210 h 502"/>
                <a:gd name="T6" fmla="*/ 524 w 834"/>
                <a:gd name="T7" fmla="*/ 224 h 502"/>
                <a:gd name="T8" fmla="*/ 478 w 834"/>
                <a:gd name="T9" fmla="*/ 228 h 502"/>
                <a:gd name="T10" fmla="*/ 454 w 834"/>
                <a:gd name="T11" fmla="*/ 228 h 502"/>
                <a:gd name="T12" fmla="*/ 410 w 834"/>
                <a:gd name="T13" fmla="*/ 218 h 502"/>
                <a:gd name="T14" fmla="*/ 370 w 834"/>
                <a:gd name="T15" fmla="*/ 200 h 502"/>
                <a:gd name="T16" fmla="*/ 332 w 834"/>
                <a:gd name="T17" fmla="*/ 176 h 502"/>
                <a:gd name="T18" fmla="*/ 302 w 834"/>
                <a:gd name="T19" fmla="*/ 146 h 502"/>
                <a:gd name="T20" fmla="*/ 278 w 834"/>
                <a:gd name="T21" fmla="*/ 108 h 502"/>
                <a:gd name="T22" fmla="*/ 260 w 834"/>
                <a:gd name="T23" fmla="*/ 68 h 502"/>
                <a:gd name="T24" fmla="*/ 250 w 834"/>
                <a:gd name="T25" fmla="*/ 24 h 502"/>
                <a:gd name="T26" fmla="*/ 250 w 834"/>
                <a:gd name="T27" fmla="*/ 0 h 502"/>
                <a:gd name="T28" fmla="*/ 196 w 834"/>
                <a:gd name="T29" fmla="*/ 20 h 502"/>
                <a:gd name="T30" fmla="*/ 124 w 834"/>
                <a:gd name="T31" fmla="*/ 58 h 502"/>
                <a:gd name="T32" fmla="*/ 82 w 834"/>
                <a:gd name="T33" fmla="*/ 86 h 502"/>
                <a:gd name="T34" fmla="*/ 40 w 834"/>
                <a:gd name="T35" fmla="*/ 124 h 502"/>
                <a:gd name="T36" fmla="*/ 0 w 834"/>
                <a:gd name="T37" fmla="*/ 168 h 502"/>
                <a:gd name="T38" fmla="*/ 14 w 834"/>
                <a:gd name="T39" fmla="*/ 204 h 502"/>
                <a:gd name="T40" fmla="*/ 50 w 834"/>
                <a:gd name="T41" fmla="*/ 270 h 502"/>
                <a:gd name="T42" fmla="*/ 96 w 834"/>
                <a:gd name="T43" fmla="*/ 332 h 502"/>
                <a:gd name="T44" fmla="*/ 152 w 834"/>
                <a:gd name="T45" fmla="*/ 386 h 502"/>
                <a:gd name="T46" fmla="*/ 214 w 834"/>
                <a:gd name="T47" fmla="*/ 430 h 502"/>
                <a:gd name="T48" fmla="*/ 282 w 834"/>
                <a:gd name="T49" fmla="*/ 464 h 502"/>
                <a:gd name="T50" fmla="*/ 356 w 834"/>
                <a:gd name="T51" fmla="*/ 488 h 502"/>
                <a:gd name="T52" fmla="*/ 434 w 834"/>
                <a:gd name="T53" fmla="*/ 502 h 502"/>
                <a:gd name="T54" fmla="*/ 474 w 834"/>
                <a:gd name="T55" fmla="*/ 502 h 502"/>
                <a:gd name="T56" fmla="*/ 526 w 834"/>
                <a:gd name="T57" fmla="*/ 500 h 502"/>
                <a:gd name="T58" fmla="*/ 578 w 834"/>
                <a:gd name="T59" fmla="*/ 492 h 502"/>
                <a:gd name="T60" fmla="*/ 626 w 834"/>
                <a:gd name="T61" fmla="*/ 480 h 502"/>
                <a:gd name="T62" fmla="*/ 672 w 834"/>
                <a:gd name="T63" fmla="*/ 462 h 502"/>
                <a:gd name="T64" fmla="*/ 716 w 834"/>
                <a:gd name="T65" fmla="*/ 442 h 502"/>
                <a:gd name="T66" fmla="*/ 798 w 834"/>
                <a:gd name="T67" fmla="*/ 386 h 502"/>
                <a:gd name="T68" fmla="*/ 640 w 834"/>
                <a:gd name="T69" fmla="*/ 160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4" h="502">
                  <a:moveTo>
                    <a:pt x="640" y="160"/>
                  </a:moveTo>
                  <a:lnTo>
                    <a:pt x="640" y="160"/>
                  </a:lnTo>
                  <a:lnTo>
                    <a:pt x="624" y="176"/>
                  </a:lnTo>
                  <a:lnTo>
                    <a:pt x="606" y="188"/>
                  </a:lnTo>
                  <a:lnTo>
                    <a:pt x="588" y="200"/>
                  </a:lnTo>
                  <a:lnTo>
                    <a:pt x="568" y="210"/>
                  </a:lnTo>
                  <a:lnTo>
                    <a:pt x="546" y="218"/>
                  </a:lnTo>
                  <a:lnTo>
                    <a:pt x="524" y="224"/>
                  </a:lnTo>
                  <a:lnTo>
                    <a:pt x="502" y="228"/>
                  </a:lnTo>
                  <a:lnTo>
                    <a:pt x="478" y="228"/>
                  </a:lnTo>
                  <a:lnTo>
                    <a:pt x="478" y="228"/>
                  </a:lnTo>
                  <a:lnTo>
                    <a:pt x="454" y="228"/>
                  </a:lnTo>
                  <a:lnTo>
                    <a:pt x="432" y="224"/>
                  </a:lnTo>
                  <a:lnTo>
                    <a:pt x="410" y="218"/>
                  </a:lnTo>
                  <a:lnTo>
                    <a:pt x="388" y="210"/>
                  </a:lnTo>
                  <a:lnTo>
                    <a:pt x="370" y="200"/>
                  </a:lnTo>
                  <a:lnTo>
                    <a:pt x="350" y="190"/>
                  </a:lnTo>
                  <a:lnTo>
                    <a:pt x="332" y="176"/>
                  </a:lnTo>
                  <a:lnTo>
                    <a:pt x="316" y="162"/>
                  </a:lnTo>
                  <a:lnTo>
                    <a:pt x="302" y="146"/>
                  </a:lnTo>
                  <a:lnTo>
                    <a:pt x="288" y="128"/>
                  </a:lnTo>
                  <a:lnTo>
                    <a:pt x="278" y="108"/>
                  </a:lnTo>
                  <a:lnTo>
                    <a:pt x="268" y="88"/>
                  </a:lnTo>
                  <a:lnTo>
                    <a:pt x="260" y="68"/>
                  </a:lnTo>
                  <a:lnTo>
                    <a:pt x="254" y="46"/>
                  </a:lnTo>
                  <a:lnTo>
                    <a:pt x="250" y="24"/>
                  </a:lnTo>
                  <a:lnTo>
                    <a:pt x="250" y="0"/>
                  </a:lnTo>
                  <a:lnTo>
                    <a:pt x="250" y="0"/>
                  </a:lnTo>
                  <a:lnTo>
                    <a:pt x="224" y="8"/>
                  </a:lnTo>
                  <a:lnTo>
                    <a:pt x="196" y="20"/>
                  </a:lnTo>
                  <a:lnTo>
                    <a:pt x="162" y="36"/>
                  </a:lnTo>
                  <a:lnTo>
                    <a:pt x="124" y="58"/>
                  </a:lnTo>
                  <a:lnTo>
                    <a:pt x="102" y="72"/>
                  </a:lnTo>
                  <a:lnTo>
                    <a:pt x="82" y="86"/>
                  </a:lnTo>
                  <a:lnTo>
                    <a:pt x="60" y="104"/>
                  </a:lnTo>
                  <a:lnTo>
                    <a:pt x="40" y="124"/>
                  </a:lnTo>
                  <a:lnTo>
                    <a:pt x="20" y="144"/>
                  </a:lnTo>
                  <a:lnTo>
                    <a:pt x="0" y="168"/>
                  </a:lnTo>
                  <a:lnTo>
                    <a:pt x="0" y="168"/>
                  </a:lnTo>
                  <a:lnTo>
                    <a:pt x="14" y="204"/>
                  </a:lnTo>
                  <a:lnTo>
                    <a:pt x="32" y="238"/>
                  </a:lnTo>
                  <a:lnTo>
                    <a:pt x="50" y="270"/>
                  </a:lnTo>
                  <a:lnTo>
                    <a:pt x="72" y="302"/>
                  </a:lnTo>
                  <a:lnTo>
                    <a:pt x="96" y="332"/>
                  </a:lnTo>
                  <a:lnTo>
                    <a:pt x="122" y="360"/>
                  </a:lnTo>
                  <a:lnTo>
                    <a:pt x="152" y="386"/>
                  </a:lnTo>
                  <a:lnTo>
                    <a:pt x="182" y="408"/>
                  </a:lnTo>
                  <a:lnTo>
                    <a:pt x="214" y="430"/>
                  </a:lnTo>
                  <a:lnTo>
                    <a:pt x="246" y="448"/>
                  </a:lnTo>
                  <a:lnTo>
                    <a:pt x="282" y="464"/>
                  </a:lnTo>
                  <a:lnTo>
                    <a:pt x="318" y="478"/>
                  </a:lnTo>
                  <a:lnTo>
                    <a:pt x="356" y="488"/>
                  </a:lnTo>
                  <a:lnTo>
                    <a:pt x="394" y="496"/>
                  </a:lnTo>
                  <a:lnTo>
                    <a:pt x="434" y="502"/>
                  </a:lnTo>
                  <a:lnTo>
                    <a:pt x="474" y="502"/>
                  </a:lnTo>
                  <a:lnTo>
                    <a:pt x="474" y="502"/>
                  </a:lnTo>
                  <a:lnTo>
                    <a:pt x="500" y="502"/>
                  </a:lnTo>
                  <a:lnTo>
                    <a:pt x="526" y="500"/>
                  </a:lnTo>
                  <a:lnTo>
                    <a:pt x="552" y="498"/>
                  </a:lnTo>
                  <a:lnTo>
                    <a:pt x="578" y="492"/>
                  </a:lnTo>
                  <a:lnTo>
                    <a:pt x="602" y="486"/>
                  </a:lnTo>
                  <a:lnTo>
                    <a:pt x="626" y="480"/>
                  </a:lnTo>
                  <a:lnTo>
                    <a:pt x="650" y="472"/>
                  </a:lnTo>
                  <a:lnTo>
                    <a:pt x="672" y="462"/>
                  </a:lnTo>
                  <a:lnTo>
                    <a:pt x="694" y="452"/>
                  </a:lnTo>
                  <a:lnTo>
                    <a:pt x="716" y="442"/>
                  </a:lnTo>
                  <a:lnTo>
                    <a:pt x="758" y="416"/>
                  </a:lnTo>
                  <a:lnTo>
                    <a:pt x="798" y="386"/>
                  </a:lnTo>
                  <a:lnTo>
                    <a:pt x="834" y="352"/>
                  </a:lnTo>
                  <a:lnTo>
                    <a:pt x="640" y="160"/>
                  </a:lnTo>
                  <a:close/>
                </a:path>
              </a:pathLst>
            </a:custGeom>
            <a:solidFill>
              <a:srgbClr val="4436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15"/>
            <p:cNvSpPr>
              <a:spLocks/>
            </p:cNvSpPr>
            <p:nvPr/>
          </p:nvSpPr>
          <p:spPr bwMode="auto">
            <a:xfrm>
              <a:off x="4514850" y="3021013"/>
              <a:ext cx="444500" cy="574675"/>
            </a:xfrm>
            <a:custGeom>
              <a:avLst/>
              <a:gdLst>
                <a:gd name="T0" fmla="*/ 0 w 280"/>
                <a:gd name="T1" fmla="*/ 180 h 362"/>
                <a:gd name="T2" fmla="*/ 0 w 280"/>
                <a:gd name="T3" fmla="*/ 180 h 362"/>
                <a:gd name="T4" fmla="*/ 0 w 280"/>
                <a:gd name="T5" fmla="*/ 180 h 362"/>
                <a:gd name="T6" fmla="*/ 26 w 280"/>
                <a:gd name="T7" fmla="*/ 190 h 362"/>
                <a:gd name="T8" fmla="*/ 54 w 280"/>
                <a:gd name="T9" fmla="*/ 202 h 362"/>
                <a:gd name="T10" fmla="*/ 90 w 280"/>
                <a:gd name="T11" fmla="*/ 220 h 362"/>
                <a:gd name="T12" fmla="*/ 128 w 280"/>
                <a:gd name="T13" fmla="*/ 244 h 362"/>
                <a:gd name="T14" fmla="*/ 150 w 280"/>
                <a:gd name="T15" fmla="*/ 260 h 362"/>
                <a:gd name="T16" fmla="*/ 170 w 280"/>
                <a:gd name="T17" fmla="*/ 276 h 362"/>
                <a:gd name="T18" fmla="*/ 192 w 280"/>
                <a:gd name="T19" fmla="*/ 294 h 362"/>
                <a:gd name="T20" fmla="*/ 212 w 280"/>
                <a:gd name="T21" fmla="*/ 314 h 362"/>
                <a:gd name="T22" fmla="*/ 232 w 280"/>
                <a:gd name="T23" fmla="*/ 338 h 362"/>
                <a:gd name="T24" fmla="*/ 250 w 280"/>
                <a:gd name="T25" fmla="*/ 362 h 362"/>
                <a:gd name="T26" fmla="*/ 250 w 280"/>
                <a:gd name="T27" fmla="*/ 362 h 362"/>
                <a:gd name="T28" fmla="*/ 262 w 280"/>
                <a:gd name="T29" fmla="*/ 318 h 362"/>
                <a:gd name="T30" fmla="*/ 272 w 280"/>
                <a:gd name="T31" fmla="*/ 272 h 362"/>
                <a:gd name="T32" fmla="*/ 278 w 280"/>
                <a:gd name="T33" fmla="*/ 226 h 362"/>
                <a:gd name="T34" fmla="*/ 280 w 280"/>
                <a:gd name="T35" fmla="*/ 180 h 362"/>
                <a:gd name="T36" fmla="*/ 280 w 280"/>
                <a:gd name="T37" fmla="*/ 180 h 362"/>
                <a:gd name="T38" fmla="*/ 278 w 280"/>
                <a:gd name="T39" fmla="*/ 134 h 362"/>
                <a:gd name="T40" fmla="*/ 272 w 280"/>
                <a:gd name="T41" fmla="*/ 88 h 362"/>
                <a:gd name="T42" fmla="*/ 264 w 280"/>
                <a:gd name="T43" fmla="*/ 44 h 362"/>
                <a:gd name="T44" fmla="*/ 250 w 280"/>
                <a:gd name="T45" fmla="*/ 0 h 362"/>
                <a:gd name="T46" fmla="*/ 250 w 280"/>
                <a:gd name="T47" fmla="*/ 0 h 362"/>
                <a:gd name="T48" fmla="*/ 230 w 280"/>
                <a:gd name="T49" fmla="*/ 24 h 362"/>
                <a:gd name="T50" fmla="*/ 210 w 280"/>
                <a:gd name="T51" fmla="*/ 48 h 362"/>
                <a:gd name="T52" fmla="*/ 190 w 280"/>
                <a:gd name="T53" fmla="*/ 68 h 362"/>
                <a:gd name="T54" fmla="*/ 170 w 280"/>
                <a:gd name="T55" fmla="*/ 86 h 362"/>
                <a:gd name="T56" fmla="*/ 148 w 280"/>
                <a:gd name="T57" fmla="*/ 104 h 362"/>
                <a:gd name="T58" fmla="*/ 128 w 280"/>
                <a:gd name="T59" fmla="*/ 118 h 362"/>
                <a:gd name="T60" fmla="*/ 88 w 280"/>
                <a:gd name="T61" fmla="*/ 142 h 362"/>
                <a:gd name="T62" fmla="*/ 54 w 280"/>
                <a:gd name="T63" fmla="*/ 160 h 362"/>
                <a:gd name="T64" fmla="*/ 26 w 280"/>
                <a:gd name="T65" fmla="*/ 172 h 362"/>
                <a:gd name="T66" fmla="*/ 0 w 280"/>
                <a:gd name="T67" fmla="*/ 18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0" h="362">
                  <a:moveTo>
                    <a:pt x="0" y="180"/>
                  </a:moveTo>
                  <a:lnTo>
                    <a:pt x="0" y="180"/>
                  </a:lnTo>
                  <a:lnTo>
                    <a:pt x="0" y="180"/>
                  </a:lnTo>
                  <a:lnTo>
                    <a:pt x="26" y="190"/>
                  </a:lnTo>
                  <a:lnTo>
                    <a:pt x="54" y="202"/>
                  </a:lnTo>
                  <a:lnTo>
                    <a:pt x="90" y="220"/>
                  </a:lnTo>
                  <a:lnTo>
                    <a:pt x="128" y="244"/>
                  </a:lnTo>
                  <a:lnTo>
                    <a:pt x="150" y="260"/>
                  </a:lnTo>
                  <a:lnTo>
                    <a:pt x="170" y="276"/>
                  </a:lnTo>
                  <a:lnTo>
                    <a:pt x="192" y="294"/>
                  </a:lnTo>
                  <a:lnTo>
                    <a:pt x="212" y="314"/>
                  </a:lnTo>
                  <a:lnTo>
                    <a:pt x="232" y="338"/>
                  </a:lnTo>
                  <a:lnTo>
                    <a:pt x="250" y="362"/>
                  </a:lnTo>
                  <a:lnTo>
                    <a:pt x="250" y="362"/>
                  </a:lnTo>
                  <a:lnTo>
                    <a:pt x="262" y="318"/>
                  </a:lnTo>
                  <a:lnTo>
                    <a:pt x="272" y="272"/>
                  </a:lnTo>
                  <a:lnTo>
                    <a:pt x="278" y="226"/>
                  </a:lnTo>
                  <a:lnTo>
                    <a:pt x="280" y="180"/>
                  </a:lnTo>
                  <a:lnTo>
                    <a:pt x="280" y="180"/>
                  </a:lnTo>
                  <a:lnTo>
                    <a:pt x="278" y="134"/>
                  </a:lnTo>
                  <a:lnTo>
                    <a:pt x="272" y="88"/>
                  </a:lnTo>
                  <a:lnTo>
                    <a:pt x="264" y="44"/>
                  </a:lnTo>
                  <a:lnTo>
                    <a:pt x="250" y="0"/>
                  </a:lnTo>
                  <a:lnTo>
                    <a:pt x="250" y="0"/>
                  </a:lnTo>
                  <a:lnTo>
                    <a:pt x="230" y="24"/>
                  </a:lnTo>
                  <a:lnTo>
                    <a:pt x="210" y="48"/>
                  </a:lnTo>
                  <a:lnTo>
                    <a:pt x="190" y="68"/>
                  </a:lnTo>
                  <a:lnTo>
                    <a:pt x="170" y="86"/>
                  </a:lnTo>
                  <a:lnTo>
                    <a:pt x="148" y="104"/>
                  </a:lnTo>
                  <a:lnTo>
                    <a:pt x="128" y="118"/>
                  </a:lnTo>
                  <a:lnTo>
                    <a:pt x="88" y="142"/>
                  </a:lnTo>
                  <a:lnTo>
                    <a:pt x="54" y="160"/>
                  </a:lnTo>
                  <a:lnTo>
                    <a:pt x="26" y="172"/>
                  </a:lnTo>
                  <a:lnTo>
                    <a:pt x="0" y="180"/>
                  </a:lnTo>
                  <a:close/>
                </a:path>
              </a:pathLst>
            </a:custGeom>
            <a:solidFill>
              <a:srgbClr val="E8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16"/>
            <p:cNvSpPr>
              <a:spLocks/>
            </p:cNvSpPr>
            <p:nvPr/>
          </p:nvSpPr>
          <p:spPr bwMode="auto">
            <a:xfrm>
              <a:off x="4514850" y="3021013"/>
              <a:ext cx="444500" cy="574675"/>
            </a:xfrm>
            <a:custGeom>
              <a:avLst/>
              <a:gdLst>
                <a:gd name="T0" fmla="*/ 0 w 280"/>
                <a:gd name="T1" fmla="*/ 180 h 362"/>
                <a:gd name="T2" fmla="*/ 0 w 280"/>
                <a:gd name="T3" fmla="*/ 180 h 362"/>
                <a:gd name="T4" fmla="*/ 0 w 280"/>
                <a:gd name="T5" fmla="*/ 180 h 362"/>
                <a:gd name="T6" fmla="*/ 26 w 280"/>
                <a:gd name="T7" fmla="*/ 190 h 362"/>
                <a:gd name="T8" fmla="*/ 54 w 280"/>
                <a:gd name="T9" fmla="*/ 202 h 362"/>
                <a:gd name="T10" fmla="*/ 90 w 280"/>
                <a:gd name="T11" fmla="*/ 220 h 362"/>
                <a:gd name="T12" fmla="*/ 128 w 280"/>
                <a:gd name="T13" fmla="*/ 244 h 362"/>
                <a:gd name="T14" fmla="*/ 150 w 280"/>
                <a:gd name="T15" fmla="*/ 260 h 362"/>
                <a:gd name="T16" fmla="*/ 170 w 280"/>
                <a:gd name="T17" fmla="*/ 276 h 362"/>
                <a:gd name="T18" fmla="*/ 192 w 280"/>
                <a:gd name="T19" fmla="*/ 294 h 362"/>
                <a:gd name="T20" fmla="*/ 212 w 280"/>
                <a:gd name="T21" fmla="*/ 314 h 362"/>
                <a:gd name="T22" fmla="*/ 232 w 280"/>
                <a:gd name="T23" fmla="*/ 338 h 362"/>
                <a:gd name="T24" fmla="*/ 250 w 280"/>
                <a:gd name="T25" fmla="*/ 362 h 362"/>
                <a:gd name="T26" fmla="*/ 250 w 280"/>
                <a:gd name="T27" fmla="*/ 362 h 362"/>
                <a:gd name="T28" fmla="*/ 262 w 280"/>
                <a:gd name="T29" fmla="*/ 318 h 362"/>
                <a:gd name="T30" fmla="*/ 272 w 280"/>
                <a:gd name="T31" fmla="*/ 272 h 362"/>
                <a:gd name="T32" fmla="*/ 278 w 280"/>
                <a:gd name="T33" fmla="*/ 226 h 362"/>
                <a:gd name="T34" fmla="*/ 280 w 280"/>
                <a:gd name="T35" fmla="*/ 180 h 362"/>
                <a:gd name="T36" fmla="*/ 280 w 280"/>
                <a:gd name="T37" fmla="*/ 180 h 362"/>
                <a:gd name="T38" fmla="*/ 278 w 280"/>
                <a:gd name="T39" fmla="*/ 134 h 362"/>
                <a:gd name="T40" fmla="*/ 272 w 280"/>
                <a:gd name="T41" fmla="*/ 88 h 362"/>
                <a:gd name="T42" fmla="*/ 264 w 280"/>
                <a:gd name="T43" fmla="*/ 44 h 362"/>
                <a:gd name="T44" fmla="*/ 250 w 280"/>
                <a:gd name="T45" fmla="*/ 0 h 362"/>
                <a:gd name="T46" fmla="*/ 250 w 280"/>
                <a:gd name="T47" fmla="*/ 0 h 362"/>
                <a:gd name="T48" fmla="*/ 230 w 280"/>
                <a:gd name="T49" fmla="*/ 24 h 362"/>
                <a:gd name="T50" fmla="*/ 210 w 280"/>
                <a:gd name="T51" fmla="*/ 48 h 362"/>
                <a:gd name="T52" fmla="*/ 190 w 280"/>
                <a:gd name="T53" fmla="*/ 68 h 362"/>
                <a:gd name="T54" fmla="*/ 170 w 280"/>
                <a:gd name="T55" fmla="*/ 86 h 362"/>
                <a:gd name="T56" fmla="*/ 148 w 280"/>
                <a:gd name="T57" fmla="*/ 104 h 362"/>
                <a:gd name="T58" fmla="*/ 128 w 280"/>
                <a:gd name="T59" fmla="*/ 118 h 362"/>
                <a:gd name="T60" fmla="*/ 88 w 280"/>
                <a:gd name="T61" fmla="*/ 142 h 362"/>
                <a:gd name="T62" fmla="*/ 54 w 280"/>
                <a:gd name="T63" fmla="*/ 160 h 362"/>
                <a:gd name="T64" fmla="*/ 26 w 280"/>
                <a:gd name="T65" fmla="*/ 172 h 362"/>
                <a:gd name="T66" fmla="*/ 0 w 280"/>
                <a:gd name="T67" fmla="*/ 18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0" h="362">
                  <a:moveTo>
                    <a:pt x="0" y="180"/>
                  </a:moveTo>
                  <a:lnTo>
                    <a:pt x="0" y="180"/>
                  </a:lnTo>
                  <a:lnTo>
                    <a:pt x="0" y="180"/>
                  </a:lnTo>
                  <a:lnTo>
                    <a:pt x="26" y="190"/>
                  </a:lnTo>
                  <a:lnTo>
                    <a:pt x="54" y="202"/>
                  </a:lnTo>
                  <a:lnTo>
                    <a:pt x="90" y="220"/>
                  </a:lnTo>
                  <a:lnTo>
                    <a:pt x="128" y="244"/>
                  </a:lnTo>
                  <a:lnTo>
                    <a:pt x="150" y="260"/>
                  </a:lnTo>
                  <a:lnTo>
                    <a:pt x="170" y="276"/>
                  </a:lnTo>
                  <a:lnTo>
                    <a:pt x="192" y="294"/>
                  </a:lnTo>
                  <a:lnTo>
                    <a:pt x="212" y="314"/>
                  </a:lnTo>
                  <a:lnTo>
                    <a:pt x="232" y="338"/>
                  </a:lnTo>
                  <a:lnTo>
                    <a:pt x="250" y="362"/>
                  </a:lnTo>
                  <a:lnTo>
                    <a:pt x="250" y="362"/>
                  </a:lnTo>
                  <a:lnTo>
                    <a:pt x="262" y="318"/>
                  </a:lnTo>
                  <a:lnTo>
                    <a:pt x="272" y="272"/>
                  </a:lnTo>
                  <a:lnTo>
                    <a:pt x="278" y="226"/>
                  </a:lnTo>
                  <a:lnTo>
                    <a:pt x="280" y="180"/>
                  </a:lnTo>
                  <a:lnTo>
                    <a:pt x="280" y="180"/>
                  </a:lnTo>
                  <a:lnTo>
                    <a:pt x="278" y="134"/>
                  </a:lnTo>
                  <a:lnTo>
                    <a:pt x="272" y="88"/>
                  </a:lnTo>
                  <a:lnTo>
                    <a:pt x="264" y="44"/>
                  </a:lnTo>
                  <a:lnTo>
                    <a:pt x="250" y="0"/>
                  </a:lnTo>
                  <a:lnTo>
                    <a:pt x="250" y="0"/>
                  </a:lnTo>
                  <a:lnTo>
                    <a:pt x="230" y="24"/>
                  </a:lnTo>
                  <a:lnTo>
                    <a:pt x="210" y="48"/>
                  </a:lnTo>
                  <a:lnTo>
                    <a:pt x="190" y="68"/>
                  </a:lnTo>
                  <a:lnTo>
                    <a:pt x="170" y="86"/>
                  </a:lnTo>
                  <a:lnTo>
                    <a:pt x="148" y="104"/>
                  </a:lnTo>
                  <a:lnTo>
                    <a:pt x="128" y="118"/>
                  </a:lnTo>
                  <a:lnTo>
                    <a:pt x="88" y="142"/>
                  </a:lnTo>
                  <a:lnTo>
                    <a:pt x="54" y="160"/>
                  </a:lnTo>
                  <a:lnTo>
                    <a:pt x="26" y="172"/>
                  </a:lnTo>
                  <a:lnTo>
                    <a:pt x="0" y="18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7" name="Freeform 28"/>
          <p:cNvSpPr>
            <a:spLocks/>
          </p:cNvSpPr>
          <p:nvPr userDrawn="1"/>
        </p:nvSpPr>
        <p:spPr bwMode="auto">
          <a:xfrm>
            <a:off x="3438525" y="2513013"/>
            <a:ext cx="1317625" cy="796925"/>
          </a:xfrm>
          <a:custGeom>
            <a:avLst/>
            <a:gdLst>
              <a:gd name="T0" fmla="*/ 250 w 830"/>
              <a:gd name="T1" fmla="*/ 502 h 502"/>
              <a:gd name="T2" fmla="*/ 254 w 830"/>
              <a:gd name="T3" fmla="*/ 456 h 502"/>
              <a:gd name="T4" fmla="*/ 268 w 830"/>
              <a:gd name="T5" fmla="*/ 414 h 502"/>
              <a:gd name="T6" fmla="*/ 288 w 830"/>
              <a:gd name="T7" fmla="*/ 376 h 502"/>
              <a:gd name="T8" fmla="*/ 316 w 830"/>
              <a:gd name="T9" fmla="*/ 342 h 502"/>
              <a:gd name="T10" fmla="*/ 350 w 830"/>
              <a:gd name="T11" fmla="*/ 314 h 502"/>
              <a:gd name="T12" fmla="*/ 388 w 830"/>
              <a:gd name="T13" fmla="*/ 292 h 502"/>
              <a:gd name="T14" fmla="*/ 432 w 830"/>
              <a:gd name="T15" fmla="*/ 280 h 502"/>
              <a:gd name="T16" fmla="*/ 478 w 830"/>
              <a:gd name="T17" fmla="*/ 274 h 502"/>
              <a:gd name="T18" fmla="*/ 500 w 830"/>
              <a:gd name="T19" fmla="*/ 276 h 502"/>
              <a:gd name="T20" fmla="*/ 546 w 830"/>
              <a:gd name="T21" fmla="*/ 286 h 502"/>
              <a:gd name="T22" fmla="*/ 586 w 830"/>
              <a:gd name="T23" fmla="*/ 302 h 502"/>
              <a:gd name="T24" fmla="*/ 622 w 830"/>
              <a:gd name="T25" fmla="*/ 326 h 502"/>
              <a:gd name="T26" fmla="*/ 830 w 830"/>
              <a:gd name="T27" fmla="*/ 148 h 502"/>
              <a:gd name="T28" fmla="*/ 794 w 830"/>
              <a:gd name="T29" fmla="*/ 114 h 502"/>
              <a:gd name="T30" fmla="*/ 714 w 830"/>
              <a:gd name="T31" fmla="*/ 60 h 502"/>
              <a:gd name="T32" fmla="*/ 648 w 830"/>
              <a:gd name="T33" fmla="*/ 30 h 502"/>
              <a:gd name="T34" fmla="*/ 600 w 830"/>
              <a:gd name="T35" fmla="*/ 16 h 502"/>
              <a:gd name="T36" fmla="*/ 550 w 830"/>
              <a:gd name="T37" fmla="*/ 6 h 502"/>
              <a:gd name="T38" fmla="*/ 500 w 830"/>
              <a:gd name="T39" fmla="*/ 0 h 502"/>
              <a:gd name="T40" fmla="*/ 474 w 830"/>
              <a:gd name="T41" fmla="*/ 0 h 502"/>
              <a:gd name="T42" fmla="*/ 394 w 830"/>
              <a:gd name="T43" fmla="*/ 6 h 502"/>
              <a:gd name="T44" fmla="*/ 318 w 830"/>
              <a:gd name="T45" fmla="*/ 24 h 502"/>
              <a:gd name="T46" fmla="*/ 246 w 830"/>
              <a:gd name="T47" fmla="*/ 54 h 502"/>
              <a:gd name="T48" fmla="*/ 180 w 830"/>
              <a:gd name="T49" fmla="*/ 94 h 502"/>
              <a:gd name="T50" fmla="*/ 122 w 830"/>
              <a:gd name="T51" fmla="*/ 144 h 502"/>
              <a:gd name="T52" fmla="*/ 72 w 830"/>
              <a:gd name="T53" fmla="*/ 200 h 502"/>
              <a:gd name="T54" fmla="*/ 32 w 830"/>
              <a:gd name="T55" fmla="*/ 266 h 502"/>
              <a:gd name="T56" fmla="*/ 0 w 830"/>
              <a:gd name="T57" fmla="*/ 336 h 502"/>
              <a:gd name="T58" fmla="*/ 20 w 830"/>
              <a:gd name="T59" fmla="*/ 358 h 502"/>
              <a:gd name="T60" fmla="*/ 60 w 830"/>
              <a:gd name="T61" fmla="*/ 400 h 502"/>
              <a:gd name="T62" fmla="*/ 102 w 830"/>
              <a:gd name="T63" fmla="*/ 432 h 502"/>
              <a:gd name="T64" fmla="*/ 162 w 830"/>
              <a:gd name="T65" fmla="*/ 468 h 502"/>
              <a:gd name="T66" fmla="*/ 224 w 830"/>
              <a:gd name="T67" fmla="*/ 494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0" h="502">
                <a:moveTo>
                  <a:pt x="250" y="502"/>
                </a:moveTo>
                <a:lnTo>
                  <a:pt x="250" y="502"/>
                </a:lnTo>
                <a:lnTo>
                  <a:pt x="250" y="480"/>
                </a:lnTo>
                <a:lnTo>
                  <a:pt x="254" y="456"/>
                </a:lnTo>
                <a:lnTo>
                  <a:pt x="260" y="436"/>
                </a:lnTo>
                <a:lnTo>
                  <a:pt x="268" y="414"/>
                </a:lnTo>
                <a:lnTo>
                  <a:pt x="276" y="394"/>
                </a:lnTo>
                <a:lnTo>
                  <a:pt x="288" y="376"/>
                </a:lnTo>
                <a:lnTo>
                  <a:pt x="302" y="358"/>
                </a:lnTo>
                <a:lnTo>
                  <a:pt x="316" y="342"/>
                </a:lnTo>
                <a:lnTo>
                  <a:pt x="332" y="326"/>
                </a:lnTo>
                <a:lnTo>
                  <a:pt x="350" y="314"/>
                </a:lnTo>
                <a:lnTo>
                  <a:pt x="368" y="302"/>
                </a:lnTo>
                <a:lnTo>
                  <a:pt x="388" y="292"/>
                </a:lnTo>
                <a:lnTo>
                  <a:pt x="410" y="286"/>
                </a:lnTo>
                <a:lnTo>
                  <a:pt x="432" y="280"/>
                </a:lnTo>
                <a:lnTo>
                  <a:pt x="454" y="276"/>
                </a:lnTo>
                <a:lnTo>
                  <a:pt x="478" y="274"/>
                </a:lnTo>
                <a:lnTo>
                  <a:pt x="478" y="274"/>
                </a:lnTo>
                <a:lnTo>
                  <a:pt x="500" y="276"/>
                </a:lnTo>
                <a:lnTo>
                  <a:pt x="524" y="280"/>
                </a:lnTo>
                <a:lnTo>
                  <a:pt x="546" y="286"/>
                </a:lnTo>
                <a:lnTo>
                  <a:pt x="566" y="292"/>
                </a:lnTo>
                <a:lnTo>
                  <a:pt x="586" y="302"/>
                </a:lnTo>
                <a:lnTo>
                  <a:pt x="604" y="314"/>
                </a:lnTo>
                <a:lnTo>
                  <a:pt x="622" y="326"/>
                </a:lnTo>
                <a:lnTo>
                  <a:pt x="638" y="342"/>
                </a:lnTo>
                <a:lnTo>
                  <a:pt x="830" y="148"/>
                </a:lnTo>
                <a:lnTo>
                  <a:pt x="830" y="148"/>
                </a:lnTo>
                <a:lnTo>
                  <a:pt x="794" y="114"/>
                </a:lnTo>
                <a:lnTo>
                  <a:pt x="756" y="86"/>
                </a:lnTo>
                <a:lnTo>
                  <a:pt x="714" y="60"/>
                </a:lnTo>
                <a:lnTo>
                  <a:pt x="670" y="40"/>
                </a:lnTo>
                <a:lnTo>
                  <a:pt x="648" y="30"/>
                </a:lnTo>
                <a:lnTo>
                  <a:pt x="624" y="22"/>
                </a:lnTo>
                <a:lnTo>
                  <a:pt x="600" y="16"/>
                </a:lnTo>
                <a:lnTo>
                  <a:pt x="576" y="10"/>
                </a:lnTo>
                <a:lnTo>
                  <a:pt x="550" y="6"/>
                </a:lnTo>
                <a:lnTo>
                  <a:pt x="526" y="2"/>
                </a:lnTo>
                <a:lnTo>
                  <a:pt x="500" y="0"/>
                </a:lnTo>
                <a:lnTo>
                  <a:pt x="474" y="0"/>
                </a:lnTo>
                <a:lnTo>
                  <a:pt x="474" y="0"/>
                </a:lnTo>
                <a:lnTo>
                  <a:pt x="434" y="2"/>
                </a:lnTo>
                <a:lnTo>
                  <a:pt x="394" y="6"/>
                </a:lnTo>
                <a:lnTo>
                  <a:pt x="356" y="14"/>
                </a:lnTo>
                <a:lnTo>
                  <a:pt x="318" y="24"/>
                </a:lnTo>
                <a:lnTo>
                  <a:pt x="282" y="38"/>
                </a:lnTo>
                <a:lnTo>
                  <a:pt x="246" y="54"/>
                </a:lnTo>
                <a:lnTo>
                  <a:pt x="212" y="74"/>
                </a:lnTo>
                <a:lnTo>
                  <a:pt x="180" y="94"/>
                </a:lnTo>
                <a:lnTo>
                  <a:pt x="150" y="118"/>
                </a:lnTo>
                <a:lnTo>
                  <a:pt x="122" y="144"/>
                </a:lnTo>
                <a:lnTo>
                  <a:pt x="96" y="172"/>
                </a:lnTo>
                <a:lnTo>
                  <a:pt x="72" y="200"/>
                </a:lnTo>
                <a:lnTo>
                  <a:pt x="50" y="232"/>
                </a:lnTo>
                <a:lnTo>
                  <a:pt x="32" y="266"/>
                </a:lnTo>
                <a:lnTo>
                  <a:pt x="14" y="300"/>
                </a:lnTo>
                <a:lnTo>
                  <a:pt x="0" y="336"/>
                </a:lnTo>
                <a:lnTo>
                  <a:pt x="0" y="336"/>
                </a:lnTo>
                <a:lnTo>
                  <a:pt x="20" y="358"/>
                </a:lnTo>
                <a:lnTo>
                  <a:pt x="40" y="380"/>
                </a:lnTo>
                <a:lnTo>
                  <a:pt x="60" y="400"/>
                </a:lnTo>
                <a:lnTo>
                  <a:pt x="82" y="416"/>
                </a:lnTo>
                <a:lnTo>
                  <a:pt x="102" y="432"/>
                </a:lnTo>
                <a:lnTo>
                  <a:pt x="122" y="446"/>
                </a:lnTo>
                <a:lnTo>
                  <a:pt x="162" y="468"/>
                </a:lnTo>
                <a:lnTo>
                  <a:pt x="196" y="484"/>
                </a:lnTo>
                <a:lnTo>
                  <a:pt x="224" y="494"/>
                </a:lnTo>
                <a:lnTo>
                  <a:pt x="250" y="50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31"/>
          <p:cNvSpPr>
            <a:spLocks/>
          </p:cNvSpPr>
          <p:nvPr userDrawn="1"/>
        </p:nvSpPr>
        <p:spPr bwMode="auto">
          <a:xfrm>
            <a:off x="4521200" y="3024188"/>
            <a:ext cx="444500" cy="577850"/>
          </a:xfrm>
          <a:custGeom>
            <a:avLst/>
            <a:gdLst>
              <a:gd name="T0" fmla="*/ 0 w 280"/>
              <a:gd name="T1" fmla="*/ 182 h 364"/>
              <a:gd name="T2" fmla="*/ 0 w 280"/>
              <a:gd name="T3" fmla="*/ 182 h 364"/>
              <a:gd name="T4" fmla="*/ 0 w 280"/>
              <a:gd name="T5" fmla="*/ 182 h 364"/>
              <a:gd name="T6" fmla="*/ 26 w 280"/>
              <a:gd name="T7" fmla="*/ 192 h 364"/>
              <a:gd name="T8" fmla="*/ 54 w 280"/>
              <a:gd name="T9" fmla="*/ 204 h 364"/>
              <a:gd name="T10" fmla="*/ 90 w 280"/>
              <a:gd name="T11" fmla="*/ 222 h 364"/>
              <a:gd name="T12" fmla="*/ 128 w 280"/>
              <a:gd name="T13" fmla="*/ 246 h 364"/>
              <a:gd name="T14" fmla="*/ 148 w 280"/>
              <a:gd name="T15" fmla="*/ 260 h 364"/>
              <a:gd name="T16" fmla="*/ 170 w 280"/>
              <a:gd name="T17" fmla="*/ 276 h 364"/>
              <a:gd name="T18" fmla="*/ 190 w 280"/>
              <a:gd name="T19" fmla="*/ 296 h 364"/>
              <a:gd name="T20" fmla="*/ 212 w 280"/>
              <a:gd name="T21" fmla="*/ 316 h 364"/>
              <a:gd name="T22" fmla="*/ 230 w 280"/>
              <a:gd name="T23" fmla="*/ 338 h 364"/>
              <a:gd name="T24" fmla="*/ 250 w 280"/>
              <a:gd name="T25" fmla="*/ 364 h 364"/>
              <a:gd name="T26" fmla="*/ 250 w 280"/>
              <a:gd name="T27" fmla="*/ 364 h 364"/>
              <a:gd name="T28" fmla="*/ 262 w 280"/>
              <a:gd name="T29" fmla="*/ 320 h 364"/>
              <a:gd name="T30" fmla="*/ 272 w 280"/>
              <a:gd name="T31" fmla="*/ 274 h 364"/>
              <a:gd name="T32" fmla="*/ 278 w 280"/>
              <a:gd name="T33" fmla="*/ 228 h 364"/>
              <a:gd name="T34" fmla="*/ 280 w 280"/>
              <a:gd name="T35" fmla="*/ 182 h 364"/>
              <a:gd name="T36" fmla="*/ 280 w 280"/>
              <a:gd name="T37" fmla="*/ 182 h 364"/>
              <a:gd name="T38" fmla="*/ 278 w 280"/>
              <a:gd name="T39" fmla="*/ 134 h 364"/>
              <a:gd name="T40" fmla="*/ 272 w 280"/>
              <a:gd name="T41" fmla="*/ 88 h 364"/>
              <a:gd name="T42" fmla="*/ 262 w 280"/>
              <a:gd name="T43" fmla="*/ 44 h 364"/>
              <a:gd name="T44" fmla="*/ 250 w 280"/>
              <a:gd name="T45" fmla="*/ 0 h 364"/>
              <a:gd name="T46" fmla="*/ 250 w 280"/>
              <a:gd name="T47" fmla="*/ 0 h 364"/>
              <a:gd name="T48" fmla="*/ 230 w 280"/>
              <a:gd name="T49" fmla="*/ 26 h 364"/>
              <a:gd name="T50" fmla="*/ 210 w 280"/>
              <a:gd name="T51" fmla="*/ 48 h 364"/>
              <a:gd name="T52" fmla="*/ 190 w 280"/>
              <a:gd name="T53" fmla="*/ 70 h 364"/>
              <a:gd name="T54" fmla="*/ 168 w 280"/>
              <a:gd name="T55" fmla="*/ 88 h 364"/>
              <a:gd name="T56" fmla="*/ 148 w 280"/>
              <a:gd name="T57" fmla="*/ 104 h 364"/>
              <a:gd name="T58" fmla="*/ 128 w 280"/>
              <a:gd name="T59" fmla="*/ 120 h 364"/>
              <a:gd name="T60" fmla="*/ 88 w 280"/>
              <a:gd name="T61" fmla="*/ 144 h 364"/>
              <a:gd name="T62" fmla="*/ 54 w 280"/>
              <a:gd name="T63" fmla="*/ 162 h 364"/>
              <a:gd name="T64" fmla="*/ 26 w 280"/>
              <a:gd name="T65" fmla="*/ 172 h 364"/>
              <a:gd name="T66" fmla="*/ 0 w 280"/>
              <a:gd name="T67" fmla="*/ 182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0" h="364">
                <a:moveTo>
                  <a:pt x="0" y="182"/>
                </a:moveTo>
                <a:lnTo>
                  <a:pt x="0" y="182"/>
                </a:lnTo>
                <a:lnTo>
                  <a:pt x="0" y="182"/>
                </a:lnTo>
                <a:lnTo>
                  <a:pt x="26" y="192"/>
                </a:lnTo>
                <a:lnTo>
                  <a:pt x="54" y="204"/>
                </a:lnTo>
                <a:lnTo>
                  <a:pt x="90" y="222"/>
                </a:lnTo>
                <a:lnTo>
                  <a:pt x="128" y="246"/>
                </a:lnTo>
                <a:lnTo>
                  <a:pt x="148" y="260"/>
                </a:lnTo>
                <a:lnTo>
                  <a:pt x="170" y="276"/>
                </a:lnTo>
                <a:lnTo>
                  <a:pt x="190" y="296"/>
                </a:lnTo>
                <a:lnTo>
                  <a:pt x="212" y="316"/>
                </a:lnTo>
                <a:lnTo>
                  <a:pt x="230" y="338"/>
                </a:lnTo>
                <a:lnTo>
                  <a:pt x="250" y="364"/>
                </a:lnTo>
                <a:lnTo>
                  <a:pt x="250" y="364"/>
                </a:lnTo>
                <a:lnTo>
                  <a:pt x="262" y="320"/>
                </a:lnTo>
                <a:lnTo>
                  <a:pt x="272" y="274"/>
                </a:lnTo>
                <a:lnTo>
                  <a:pt x="278" y="228"/>
                </a:lnTo>
                <a:lnTo>
                  <a:pt x="280" y="182"/>
                </a:lnTo>
                <a:lnTo>
                  <a:pt x="280" y="182"/>
                </a:lnTo>
                <a:lnTo>
                  <a:pt x="278" y="134"/>
                </a:lnTo>
                <a:lnTo>
                  <a:pt x="272" y="88"/>
                </a:lnTo>
                <a:lnTo>
                  <a:pt x="262" y="44"/>
                </a:lnTo>
                <a:lnTo>
                  <a:pt x="250" y="0"/>
                </a:lnTo>
                <a:lnTo>
                  <a:pt x="250" y="0"/>
                </a:lnTo>
                <a:lnTo>
                  <a:pt x="230" y="26"/>
                </a:lnTo>
                <a:lnTo>
                  <a:pt x="210" y="48"/>
                </a:lnTo>
                <a:lnTo>
                  <a:pt x="190" y="70"/>
                </a:lnTo>
                <a:lnTo>
                  <a:pt x="168" y="88"/>
                </a:lnTo>
                <a:lnTo>
                  <a:pt x="148" y="104"/>
                </a:lnTo>
                <a:lnTo>
                  <a:pt x="128" y="120"/>
                </a:lnTo>
                <a:lnTo>
                  <a:pt x="88" y="144"/>
                </a:lnTo>
                <a:lnTo>
                  <a:pt x="54" y="162"/>
                </a:lnTo>
                <a:lnTo>
                  <a:pt x="26" y="172"/>
                </a:lnTo>
                <a:lnTo>
                  <a:pt x="0" y="1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userDrawn="1"/>
        </p:nvGrpSpPr>
        <p:grpSpPr>
          <a:xfrm>
            <a:off x="5429250" y="4344988"/>
            <a:ext cx="4918075" cy="282575"/>
            <a:chOff x="5429250" y="4344988"/>
            <a:chExt cx="4918075" cy="282575"/>
          </a:xfrm>
        </p:grpSpPr>
        <p:sp>
          <p:nvSpPr>
            <p:cNvPr id="70" name="Freeform 32"/>
            <p:cNvSpPr>
              <a:spLocks noEditPoints="1"/>
            </p:cNvSpPr>
            <p:nvPr/>
          </p:nvSpPr>
          <p:spPr bwMode="auto">
            <a:xfrm>
              <a:off x="5429250" y="4344988"/>
              <a:ext cx="257175" cy="273050"/>
            </a:xfrm>
            <a:custGeom>
              <a:avLst/>
              <a:gdLst>
                <a:gd name="T0" fmla="*/ 0 w 162"/>
                <a:gd name="T1" fmla="*/ 172 h 172"/>
                <a:gd name="T2" fmla="*/ 82 w 162"/>
                <a:gd name="T3" fmla="*/ 0 h 172"/>
                <a:gd name="T4" fmla="*/ 84 w 162"/>
                <a:gd name="T5" fmla="*/ 0 h 172"/>
                <a:gd name="T6" fmla="*/ 162 w 162"/>
                <a:gd name="T7" fmla="*/ 172 h 172"/>
                <a:gd name="T8" fmla="*/ 132 w 162"/>
                <a:gd name="T9" fmla="*/ 172 h 172"/>
                <a:gd name="T10" fmla="*/ 118 w 162"/>
                <a:gd name="T11" fmla="*/ 142 h 172"/>
                <a:gd name="T12" fmla="*/ 42 w 162"/>
                <a:gd name="T13" fmla="*/ 142 h 172"/>
                <a:gd name="T14" fmla="*/ 30 w 162"/>
                <a:gd name="T15" fmla="*/ 172 h 172"/>
                <a:gd name="T16" fmla="*/ 0 w 162"/>
                <a:gd name="T17" fmla="*/ 172 h 172"/>
                <a:gd name="T18" fmla="*/ 108 w 162"/>
                <a:gd name="T19" fmla="*/ 118 h 172"/>
                <a:gd name="T20" fmla="*/ 80 w 162"/>
                <a:gd name="T21" fmla="*/ 56 h 172"/>
                <a:gd name="T22" fmla="*/ 54 w 162"/>
                <a:gd name="T23" fmla="*/ 118 h 172"/>
                <a:gd name="T24" fmla="*/ 108 w 162"/>
                <a:gd name="T25" fmla="*/ 11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172">
                  <a:moveTo>
                    <a:pt x="0" y="172"/>
                  </a:moveTo>
                  <a:lnTo>
                    <a:pt x="82" y="0"/>
                  </a:lnTo>
                  <a:lnTo>
                    <a:pt x="84" y="0"/>
                  </a:lnTo>
                  <a:lnTo>
                    <a:pt x="162" y="172"/>
                  </a:lnTo>
                  <a:lnTo>
                    <a:pt x="132" y="172"/>
                  </a:lnTo>
                  <a:lnTo>
                    <a:pt x="118" y="142"/>
                  </a:lnTo>
                  <a:lnTo>
                    <a:pt x="42" y="142"/>
                  </a:lnTo>
                  <a:lnTo>
                    <a:pt x="30" y="172"/>
                  </a:lnTo>
                  <a:lnTo>
                    <a:pt x="0" y="172"/>
                  </a:lnTo>
                  <a:close/>
                  <a:moveTo>
                    <a:pt x="108" y="118"/>
                  </a:moveTo>
                  <a:lnTo>
                    <a:pt x="80" y="56"/>
                  </a:lnTo>
                  <a:lnTo>
                    <a:pt x="54" y="118"/>
                  </a:lnTo>
                  <a:lnTo>
                    <a:pt x="108" y="118"/>
                  </a:lnTo>
                  <a:close/>
                </a:path>
              </a:pathLst>
            </a:custGeom>
            <a:solidFill>
              <a:srgbClr val="E8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33"/>
            <p:cNvSpPr>
              <a:spLocks/>
            </p:cNvSpPr>
            <p:nvPr/>
          </p:nvSpPr>
          <p:spPr bwMode="auto">
            <a:xfrm>
              <a:off x="5762625" y="4344988"/>
              <a:ext cx="215900" cy="279400"/>
            </a:xfrm>
            <a:custGeom>
              <a:avLst/>
              <a:gdLst>
                <a:gd name="T0" fmla="*/ 84 w 136"/>
                <a:gd name="T1" fmla="*/ 176 h 176"/>
                <a:gd name="T2" fmla="*/ 84 w 136"/>
                <a:gd name="T3" fmla="*/ 176 h 176"/>
                <a:gd name="T4" fmla="*/ 70 w 136"/>
                <a:gd name="T5" fmla="*/ 176 h 176"/>
                <a:gd name="T6" fmla="*/ 56 w 136"/>
                <a:gd name="T7" fmla="*/ 172 h 176"/>
                <a:gd name="T8" fmla="*/ 44 w 136"/>
                <a:gd name="T9" fmla="*/ 166 h 176"/>
                <a:gd name="T10" fmla="*/ 32 w 136"/>
                <a:gd name="T11" fmla="*/ 158 h 176"/>
                <a:gd name="T12" fmla="*/ 32 w 136"/>
                <a:gd name="T13" fmla="*/ 158 h 176"/>
                <a:gd name="T14" fmla="*/ 18 w 136"/>
                <a:gd name="T15" fmla="*/ 144 h 176"/>
                <a:gd name="T16" fmla="*/ 8 w 136"/>
                <a:gd name="T17" fmla="*/ 128 h 176"/>
                <a:gd name="T18" fmla="*/ 2 w 136"/>
                <a:gd name="T19" fmla="*/ 110 h 176"/>
                <a:gd name="T20" fmla="*/ 0 w 136"/>
                <a:gd name="T21" fmla="*/ 88 h 176"/>
                <a:gd name="T22" fmla="*/ 0 w 136"/>
                <a:gd name="T23" fmla="*/ 88 h 176"/>
                <a:gd name="T24" fmla="*/ 2 w 136"/>
                <a:gd name="T25" fmla="*/ 70 h 176"/>
                <a:gd name="T26" fmla="*/ 6 w 136"/>
                <a:gd name="T27" fmla="*/ 52 h 176"/>
                <a:gd name="T28" fmla="*/ 14 w 136"/>
                <a:gd name="T29" fmla="*/ 38 h 176"/>
                <a:gd name="T30" fmla="*/ 24 w 136"/>
                <a:gd name="T31" fmla="*/ 24 h 176"/>
                <a:gd name="T32" fmla="*/ 36 w 136"/>
                <a:gd name="T33" fmla="*/ 14 h 176"/>
                <a:gd name="T34" fmla="*/ 50 w 136"/>
                <a:gd name="T35" fmla="*/ 6 h 176"/>
                <a:gd name="T36" fmla="*/ 66 w 136"/>
                <a:gd name="T37" fmla="*/ 2 h 176"/>
                <a:gd name="T38" fmla="*/ 84 w 136"/>
                <a:gd name="T39" fmla="*/ 0 h 176"/>
                <a:gd name="T40" fmla="*/ 84 w 136"/>
                <a:gd name="T41" fmla="*/ 0 h 176"/>
                <a:gd name="T42" fmla="*/ 98 w 136"/>
                <a:gd name="T43" fmla="*/ 0 h 176"/>
                <a:gd name="T44" fmla="*/ 110 w 136"/>
                <a:gd name="T45" fmla="*/ 4 h 176"/>
                <a:gd name="T46" fmla="*/ 122 w 136"/>
                <a:gd name="T47" fmla="*/ 8 h 176"/>
                <a:gd name="T48" fmla="*/ 134 w 136"/>
                <a:gd name="T49" fmla="*/ 16 h 176"/>
                <a:gd name="T50" fmla="*/ 130 w 136"/>
                <a:gd name="T51" fmla="*/ 48 h 176"/>
                <a:gd name="T52" fmla="*/ 130 w 136"/>
                <a:gd name="T53" fmla="*/ 48 h 176"/>
                <a:gd name="T54" fmla="*/ 120 w 136"/>
                <a:gd name="T55" fmla="*/ 38 h 176"/>
                <a:gd name="T56" fmla="*/ 110 w 136"/>
                <a:gd name="T57" fmla="*/ 32 h 176"/>
                <a:gd name="T58" fmla="*/ 98 w 136"/>
                <a:gd name="T59" fmla="*/ 28 h 176"/>
                <a:gd name="T60" fmla="*/ 86 w 136"/>
                <a:gd name="T61" fmla="*/ 26 h 176"/>
                <a:gd name="T62" fmla="*/ 86 w 136"/>
                <a:gd name="T63" fmla="*/ 26 h 176"/>
                <a:gd name="T64" fmla="*/ 74 w 136"/>
                <a:gd name="T65" fmla="*/ 28 h 176"/>
                <a:gd name="T66" fmla="*/ 64 w 136"/>
                <a:gd name="T67" fmla="*/ 30 h 176"/>
                <a:gd name="T68" fmla="*/ 54 w 136"/>
                <a:gd name="T69" fmla="*/ 36 h 176"/>
                <a:gd name="T70" fmla="*/ 46 w 136"/>
                <a:gd name="T71" fmla="*/ 44 h 176"/>
                <a:gd name="T72" fmla="*/ 40 w 136"/>
                <a:gd name="T73" fmla="*/ 52 h 176"/>
                <a:gd name="T74" fmla="*/ 34 w 136"/>
                <a:gd name="T75" fmla="*/ 62 h 176"/>
                <a:gd name="T76" fmla="*/ 30 w 136"/>
                <a:gd name="T77" fmla="*/ 74 h 176"/>
                <a:gd name="T78" fmla="*/ 30 w 136"/>
                <a:gd name="T79" fmla="*/ 88 h 176"/>
                <a:gd name="T80" fmla="*/ 30 w 136"/>
                <a:gd name="T81" fmla="*/ 88 h 176"/>
                <a:gd name="T82" fmla="*/ 30 w 136"/>
                <a:gd name="T83" fmla="*/ 100 h 176"/>
                <a:gd name="T84" fmla="*/ 34 w 136"/>
                <a:gd name="T85" fmla="*/ 112 h 176"/>
                <a:gd name="T86" fmla="*/ 38 w 136"/>
                <a:gd name="T87" fmla="*/ 122 h 176"/>
                <a:gd name="T88" fmla="*/ 46 w 136"/>
                <a:gd name="T89" fmla="*/ 132 h 176"/>
                <a:gd name="T90" fmla="*/ 54 w 136"/>
                <a:gd name="T91" fmla="*/ 138 h 176"/>
                <a:gd name="T92" fmla="*/ 62 w 136"/>
                <a:gd name="T93" fmla="*/ 144 h 176"/>
                <a:gd name="T94" fmla="*/ 72 w 136"/>
                <a:gd name="T95" fmla="*/ 148 h 176"/>
                <a:gd name="T96" fmla="*/ 84 w 136"/>
                <a:gd name="T97" fmla="*/ 148 h 176"/>
                <a:gd name="T98" fmla="*/ 84 w 136"/>
                <a:gd name="T99" fmla="*/ 148 h 176"/>
                <a:gd name="T100" fmla="*/ 98 w 136"/>
                <a:gd name="T101" fmla="*/ 146 h 176"/>
                <a:gd name="T102" fmla="*/ 110 w 136"/>
                <a:gd name="T103" fmla="*/ 142 h 176"/>
                <a:gd name="T104" fmla="*/ 124 w 136"/>
                <a:gd name="T105" fmla="*/ 134 h 176"/>
                <a:gd name="T106" fmla="*/ 136 w 136"/>
                <a:gd name="T107" fmla="*/ 124 h 176"/>
                <a:gd name="T108" fmla="*/ 134 w 136"/>
                <a:gd name="T109" fmla="*/ 160 h 176"/>
                <a:gd name="T110" fmla="*/ 134 w 136"/>
                <a:gd name="T111" fmla="*/ 160 h 176"/>
                <a:gd name="T112" fmla="*/ 122 w 136"/>
                <a:gd name="T113" fmla="*/ 168 h 176"/>
                <a:gd name="T114" fmla="*/ 110 w 136"/>
                <a:gd name="T115" fmla="*/ 172 h 176"/>
                <a:gd name="T116" fmla="*/ 96 w 136"/>
                <a:gd name="T117" fmla="*/ 176 h 176"/>
                <a:gd name="T118" fmla="*/ 84 w 136"/>
                <a:gd name="T119"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6" h="176">
                  <a:moveTo>
                    <a:pt x="84" y="176"/>
                  </a:moveTo>
                  <a:lnTo>
                    <a:pt x="84" y="176"/>
                  </a:lnTo>
                  <a:lnTo>
                    <a:pt x="70" y="176"/>
                  </a:lnTo>
                  <a:lnTo>
                    <a:pt x="56" y="172"/>
                  </a:lnTo>
                  <a:lnTo>
                    <a:pt x="44" y="166"/>
                  </a:lnTo>
                  <a:lnTo>
                    <a:pt x="32" y="158"/>
                  </a:lnTo>
                  <a:lnTo>
                    <a:pt x="32" y="158"/>
                  </a:lnTo>
                  <a:lnTo>
                    <a:pt x="18" y="144"/>
                  </a:lnTo>
                  <a:lnTo>
                    <a:pt x="8" y="128"/>
                  </a:lnTo>
                  <a:lnTo>
                    <a:pt x="2" y="110"/>
                  </a:lnTo>
                  <a:lnTo>
                    <a:pt x="0" y="88"/>
                  </a:lnTo>
                  <a:lnTo>
                    <a:pt x="0" y="88"/>
                  </a:lnTo>
                  <a:lnTo>
                    <a:pt x="2" y="70"/>
                  </a:lnTo>
                  <a:lnTo>
                    <a:pt x="6" y="52"/>
                  </a:lnTo>
                  <a:lnTo>
                    <a:pt x="14" y="38"/>
                  </a:lnTo>
                  <a:lnTo>
                    <a:pt x="24" y="24"/>
                  </a:lnTo>
                  <a:lnTo>
                    <a:pt x="36" y="14"/>
                  </a:lnTo>
                  <a:lnTo>
                    <a:pt x="50" y="6"/>
                  </a:lnTo>
                  <a:lnTo>
                    <a:pt x="66" y="2"/>
                  </a:lnTo>
                  <a:lnTo>
                    <a:pt x="84" y="0"/>
                  </a:lnTo>
                  <a:lnTo>
                    <a:pt x="84" y="0"/>
                  </a:lnTo>
                  <a:lnTo>
                    <a:pt x="98" y="0"/>
                  </a:lnTo>
                  <a:lnTo>
                    <a:pt x="110" y="4"/>
                  </a:lnTo>
                  <a:lnTo>
                    <a:pt x="122" y="8"/>
                  </a:lnTo>
                  <a:lnTo>
                    <a:pt x="134" y="16"/>
                  </a:lnTo>
                  <a:lnTo>
                    <a:pt x="130" y="48"/>
                  </a:lnTo>
                  <a:lnTo>
                    <a:pt x="130" y="48"/>
                  </a:lnTo>
                  <a:lnTo>
                    <a:pt x="120" y="38"/>
                  </a:lnTo>
                  <a:lnTo>
                    <a:pt x="110" y="32"/>
                  </a:lnTo>
                  <a:lnTo>
                    <a:pt x="98" y="28"/>
                  </a:lnTo>
                  <a:lnTo>
                    <a:pt x="86" y="26"/>
                  </a:lnTo>
                  <a:lnTo>
                    <a:pt x="86" y="26"/>
                  </a:lnTo>
                  <a:lnTo>
                    <a:pt x="74" y="28"/>
                  </a:lnTo>
                  <a:lnTo>
                    <a:pt x="64" y="30"/>
                  </a:lnTo>
                  <a:lnTo>
                    <a:pt x="54" y="36"/>
                  </a:lnTo>
                  <a:lnTo>
                    <a:pt x="46" y="44"/>
                  </a:lnTo>
                  <a:lnTo>
                    <a:pt x="40" y="52"/>
                  </a:lnTo>
                  <a:lnTo>
                    <a:pt x="34" y="62"/>
                  </a:lnTo>
                  <a:lnTo>
                    <a:pt x="30" y="74"/>
                  </a:lnTo>
                  <a:lnTo>
                    <a:pt x="30" y="88"/>
                  </a:lnTo>
                  <a:lnTo>
                    <a:pt x="30" y="88"/>
                  </a:lnTo>
                  <a:lnTo>
                    <a:pt x="30" y="100"/>
                  </a:lnTo>
                  <a:lnTo>
                    <a:pt x="34" y="112"/>
                  </a:lnTo>
                  <a:lnTo>
                    <a:pt x="38" y="122"/>
                  </a:lnTo>
                  <a:lnTo>
                    <a:pt x="46" y="132"/>
                  </a:lnTo>
                  <a:lnTo>
                    <a:pt x="54" y="138"/>
                  </a:lnTo>
                  <a:lnTo>
                    <a:pt x="62" y="144"/>
                  </a:lnTo>
                  <a:lnTo>
                    <a:pt x="72" y="148"/>
                  </a:lnTo>
                  <a:lnTo>
                    <a:pt x="84" y="148"/>
                  </a:lnTo>
                  <a:lnTo>
                    <a:pt x="84" y="148"/>
                  </a:lnTo>
                  <a:lnTo>
                    <a:pt x="98" y="146"/>
                  </a:lnTo>
                  <a:lnTo>
                    <a:pt x="110" y="142"/>
                  </a:lnTo>
                  <a:lnTo>
                    <a:pt x="124" y="134"/>
                  </a:lnTo>
                  <a:lnTo>
                    <a:pt x="136" y="124"/>
                  </a:lnTo>
                  <a:lnTo>
                    <a:pt x="134" y="160"/>
                  </a:lnTo>
                  <a:lnTo>
                    <a:pt x="134" y="160"/>
                  </a:lnTo>
                  <a:lnTo>
                    <a:pt x="122" y="168"/>
                  </a:lnTo>
                  <a:lnTo>
                    <a:pt x="110" y="172"/>
                  </a:lnTo>
                  <a:lnTo>
                    <a:pt x="96" y="176"/>
                  </a:lnTo>
                  <a:lnTo>
                    <a:pt x="84" y="176"/>
                  </a:lnTo>
                  <a:close/>
                </a:path>
              </a:pathLst>
            </a:custGeom>
            <a:solidFill>
              <a:srgbClr val="E8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34"/>
            <p:cNvSpPr>
              <a:spLocks/>
            </p:cNvSpPr>
            <p:nvPr/>
          </p:nvSpPr>
          <p:spPr bwMode="auto">
            <a:xfrm>
              <a:off x="5762625" y="4344988"/>
              <a:ext cx="215900" cy="279400"/>
            </a:xfrm>
            <a:custGeom>
              <a:avLst/>
              <a:gdLst>
                <a:gd name="T0" fmla="*/ 84 w 136"/>
                <a:gd name="T1" fmla="*/ 176 h 176"/>
                <a:gd name="T2" fmla="*/ 84 w 136"/>
                <a:gd name="T3" fmla="*/ 176 h 176"/>
                <a:gd name="T4" fmla="*/ 70 w 136"/>
                <a:gd name="T5" fmla="*/ 176 h 176"/>
                <a:gd name="T6" fmla="*/ 56 w 136"/>
                <a:gd name="T7" fmla="*/ 172 h 176"/>
                <a:gd name="T8" fmla="*/ 44 w 136"/>
                <a:gd name="T9" fmla="*/ 166 h 176"/>
                <a:gd name="T10" fmla="*/ 32 w 136"/>
                <a:gd name="T11" fmla="*/ 158 h 176"/>
                <a:gd name="T12" fmla="*/ 32 w 136"/>
                <a:gd name="T13" fmla="*/ 158 h 176"/>
                <a:gd name="T14" fmla="*/ 18 w 136"/>
                <a:gd name="T15" fmla="*/ 144 h 176"/>
                <a:gd name="T16" fmla="*/ 8 w 136"/>
                <a:gd name="T17" fmla="*/ 128 h 176"/>
                <a:gd name="T18" fmla="*/ 2 w 136"/>
                <a:gd name="T19" fmla="*/ 110 h 176"/>
                <a:gd name="T20" fmla="*/ 0 w 136"/>
                <a:gd name="T21" fmla="*/ 88 h 176"/>
                <a:gd name="T22" fmla="*/ 0 w 136"/>
                <a:gd name="T23" fmla="*/ 88 h 176"/>
                <a:gd name="T24" fmla="*/ 2 w 136"/>
                <a:gd name="T25" fmla="*/ 70 h 176"/>
                <a:gd name="T26" fmla="*/ 6 w 136"/>
                <a:gd name="T27" fmla="*/ 52 h 176"/>
                <a:gd name="T28" fmla="*/ 14 w 136"/>
                <a:gd name="T29" fmla="*/ 38 h 176"/>
                <a:gd name="T30" fmla="*/ 24 w 136"/>
                <a:gd name="T31" fmla="*/ 24 h 176"/>
                <a:gd name="T32" fmla="*/ 36 w 136"/>
                <a:gd name="T33" fmla="*/ 14 h 176"/>
                <a:gd name="T34" fmla="*/ 50 w 136"/>
                <a:gd name="T35" fmla="*/ 6 h 176"/>
                <a:gd name="T36" fmla="*/ 66 w 136"/>
                <a:gd name="T37" fmla="*/ 2 h 176"/>
                <a:gd name="T38" fmla="*/ 84 w 136"/>
                <a:gd name="T39" fmla="*/ 0 h 176"/>
                <a:gd name="T40" fmla="*/ 84 w 136"/>
                <a:gd name="T41" fmla="*/ 0 h 176"/>
                <a:gd name="T42" fmla="*/ 98 w 136"/>
                <a:gd name="T43" fmla="*/ 0 h 176"/>
                <a:gd name="T44" fmla="*/ 110 w 136"/>
                <a:gd name="T45" fmla="*/ 4 h 176"/>
                <a:gd name="T46" fmla="*/ 122 w 136"/>
                <a:gd name="T47" fmla="*/ 8 h 176"/>
                <a:gd name="T48" fmla="*/ 134 w 136"/>
                <a:gd name="T49" fmla="*/ 16 h 176"/>
                <a:gd name="T50" fmla="*/ 130 w 136"/>
                <a:gd name="T51" fmla="*/ 48 h 176"/>
                <a:gd name="T52" fmla="*/ 130 w 136"/>
                <a:gd name="T53" fmla="*/ 48 h 176"/>
                <a:gd name="T54" fmla="*/ 120 w 136"/>
                <a:gd name="T55" fmla="*/ 38 h 176"/>
                <a:gd name="T56" fmla="*/ 110 w 136"/>
                <a:gd name="T57" fmla="*/ 32 h 176"/>
                <a:gd name="T58" fmla="*/ 98 w 136"/>
                <a:gd name="T59" fmla="*/ 28 h 176"/>
                <a:gd name="T60" fmla="*/ 86 w 136"/>
                <a:gd name="T61" fmla="*/ 26 h 176"/>
                <a:gd name="T62" fmla="*/ 86 w 136"/>
                <a:gd name="T63" fmla="*/ 26 h 176"/>
                <a:gd name="T64" fmla="*/ 74 w 136"/>
                <a:gd name="T65" fmla="*/ 28 h 176"/>
                <a:gd name="T66" fmla="*/ 64 w 136"/>
                <a:gd name="T67" fmla="*/ 30 h 176"/>
                <a:gd name="T68" fmla="*/ 54 w 136"/>
                <a:gd name="T69" fmla="*/ 36 h 176"/>
                <a:gd name="T70" fmla="*/ 46 w 136"/>
                <a:gd name="T71" fmla="*/ 44 h 176"/>
                <a:gd name="T72" fmla="*/ 40 w 136"/>
                <a:gd name="T73" fmla="*/ 52 h 176"/>
                <a:gd name="T74" fmla="*/ 34 w 136"/>
                <a:gd name="T75" fmla="*/ 62 h 176"/>
                <a:gd name="T76" fmla="*/ 30 w 136"/>
                <a:gd name="T77" fmla="*/ 74 h 176"/>
                <a:gd name="T78" fmla="*/ 30 w 136"/>
                <a:gd name="T79" fmla="*/ 88 h 176"/>
                <a:gd name="T80" fmla="*/ 30 w 136"/>
                <a:gd name="T81" fmla="*/ 88 h 176"/>
                <a:gd name="T82" fmla="*/ 30 w 136"/>
                <a:gd name="T83" fmla="*/ 100 h 176"/>
                <a:gd name="T84" fmla="*/ 34 w 136"/>
                <a:gd name="T85" fmla="*/ 112 h 176"/>
                <a:gd name="T86" fmla="*/ 38 w 136"/>
                <a:gd name="T87" fmla="*/ 122 h 176"/>
                <a:gd name="T88" fmla="*/ 46 w 136"/>
                <a:gd name="T89" fmla="*/ 132 h 176"/>
                <a:gd name="T90" fmla="*/ 54 w 136"/>
                <a:gd name="T91" fmla="*/ 138 h 176"/>
                <a:gd name="T92" fmla="*/ 62 w 136"/>
                <a:gd name="T93" fmla="*/ 144 h 176"/>
                <a:gd name="T94" fmla="*/ 72 w 136"/>
                <a:gd name="T95" fmla="*/ 148 h 176"/>
                <a:gd name="T96" fmla="*/ 84 w 136"/>
                <a:gd name="T97" fmla="*/ 148 h 176"/>
                <a:gd name="T98" fmla="*/ 84 w 136"/>
                <a:gd name="T99" fmla="*/ 148 h 176"/>
                <a:gd name="T100" fmla="*/ 98 w 136"/>
                <a:gd name="T101" fmla="*/ 146 h 176"/>
                <a:gd name="T102" fmla="*/ 110 w 136"/>
                <a:gd name="T103" fmla="*/ 142 h 176"/>
                <a:gd name="T104" fmla="*/ 124 w 136"/>
                <a:gd name="T105" fmla="*/ 134 h 176"/>
                <a:gd name="T106" fmla="*/ 136 w 136"/>
                <a:gd name="T107" fmla="*/ 124 h 176"/>
                <a:gd name="T108" fmla="*/ 134 w 136"/>
                <a:gd name="T109" fmla="*/ 160 h 176"/>
                <a:gd name="T110" fmla="*/ 134 w 136"/>
                <a:gd name="T111" fmla="*/ 160 h 176"/>
                <a:gd name="T112" fmla="*/ 122 w 136"/>
                <a:gd name="T113" fmla="*/ 168 h 176"/>
                <a:gd name="T114" fmla="*/ 110 w 136"/>
                <a:gd name="T115" fmla="*/ 172 h 176"/>
                <a:gd name="T116" fmla="*/ 96 w 136"/>
                <a:gd name="T117" fmla="*/ 176 h 176"/>
                <a:gd name="T118" fmla="*/ 84 w 136"/>
                <a:gd name="T119"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6" h="176">
                  <a:moveTo>
                    <a:pt x="84" y="176"/>
                  </a:moveTo>
                  <a:lnTo>
                    <a:pt x="84" y="176"/>
                  </a:lnTo>
                  <a:lnTo>
                    <a:pt x="70" y="176"/>
                  </a:lnTo>
                  <a:lnTo>
                    <a:pt x="56" y="172"/>
                  </a:lnTo>
                  <a:lnTo>
                    <a:pt x="44" y="166"/>
                  </a:lnTo>
                  <a:lnTo>
                    <a:pt x="32" y="158"/>
                  </a:lnTo>
                  <a:lnTo>
                    <a:pt x="32" y="158"/>
                  </a:lnTo>
                  <a:lnTo>
                    <a:pt x="18" y="144"/>
                  </a:lnTo>
                  <a:lnTo>
                    <a:pt x="8" y="128"/>
                  </a:lnTo>
                  <a:lnTo>
                    <a:pt x="2" y="110"/>
                  </a:lnTo>
                  <a:lnTo>
                    <a:pt x="0" y="88"/>
                  </a:lnTo>
                  <a:lnTo>
                    <a:pt x="0" y="88"/>
                  </a:lnTo>
                  <a:lnTo>
                    <a:pt x="2" y="70"/>
                  </a:lnTo>
                  <a:lnTo>
                    <a:pt x="6" y="52"/>
                  </a:lnTo>
                  <a:lnTo>
                    <a:pt x="14" y="38"/>
                  </a:lnTo>
                  <a:lnTo>
                    <a:pt x="24" y="24"/>
                  </a:lnTo>
                  <a:lnTo>
                    <a:pt x="36" y="14"/>
                  </a:lnTo>
                  <a:lnTo>
                    <a:pt x="50" y="6"/>
                  </a:lnTo>
                  <a:lnTo>
                    <a:pt x="66" y="2"/>
                  </a:lnTo>
                  <a:lnTo>
                    <a:pt x="84" y="0"/>
                  </a:lnTo>
                  <a:lnTo>
                    <a:pt x="84" y="0"/>
                  </a:lnTo>
                  <a:lnTo>
                    <a:pt x="98" y="0"/>
                  </a:lnTo>
                  <a:lnTo>
                    <a:pt x="110" y="4"/>
                  </a:lnTo>
                  <a:lnTo>
                    <a:pt x="122" y="8"/>
                  </a:lnTo>
                  <a:lnTo>
                    <a:pt x="134" y="16"/>
                  </a:lnTo>
                  <a:lnTo>
                    <a:pt x="130" y="48"/>
                  </a:lnTo>
                  <a:lnTo>
                    <a:pt x="130" y="48"/>
                  </a:lnTo>
                  <a:lnTo>
                    <a:pt x="120" y="38"/>
                  </a:lnTo>
                  <a:lnTo>
                    <a:pt x="110" y="32"/>
                  </a:lnTo>
                  <a:lnTo>
                    <a:pt x="98" y="28"/>
                  </a:lnTo>
                  <a:lnTo>
                    <a:pt x="86" y="26"/>
                  </a:lnTo>
                  <a:lnTo>
                    <a:pt x="86" y="26"/>
                  </a:lnTo>
                  <a:lnTo>
                    <a:pt x="74" y="28"/>
                  </a:lnTo>
                  <a:lnTo>
                    <a:pt x="64" y="30"/>
                  </a:lnTo>
                  <a:lnTo>
                    <a:pt x="54" y="36"/>
                  </a:lnTo>
                  <a:lnTo>
                    <a:pt x="46" y="44"/>
                  </a:lnTo>
                  <a:lnTo>
                    <a:pt x="40" y="52"/>
                  </a:lnTo>
                  <a:lnTo>
                    <a:pt x="34" y="62"/>
                  </a:lnTo>
                  <a:lnTo>
                    <a:pt x="30" y="74"/>
                  </a:lnTo>
                  <a:lnTo>
                    <a:pt x="30" y="88"/>
                  </a:lnTo>
                  <a:lnTo>
                    <a:pt x="30" y="88"/>
                  </a:lnTo>
                  <a:lnTo>
                    <a:pt x="30" y="100"/>
                  </a:lnTo>
                  <a:lnTo>
                    <a:pt x="34" y="112"/>
                  </a:lnTo>
                  <a:lnTo>
                    <a:pt x="38" y="122"/>
                  </a:lnTo>
                  <a:lnTo>
                    <a:pt x="46" y="132"/>
                  </a:lnTo>
                  <a:lnTo>
                    <a:pt x="54" y="138"/>
                  </a:lnTo>
                  <a:lnTo>
                    <a:pt x="62" y="144"/>
                  </a:lnTo>
                  <a:lnTo>
                    <a:pt x="72" y="148"/>
                  </a:lnTo>
                  <a:lnTo>
                    <a:pt x="84" y="148"/>
                  </a:lnTo>
                  <a:lnTo>
                    <a:pt x="84" y="148"/>
                  </a:lnTo>
                  <a:lnTo>
                    <a:pt x="98" y="146"/>
                  </a:lnTo>
                  <a:lnTo>
                    <a:pt x="110" y="142"/>
                  </a:lnTo>
                  <a:lnTo>
                    <a:pt x="124" y="134"/>
                  </a:lnTo>
                  <a:lnTo>
                    <a:pt x="136" y="124"/>
                  </a:lnTo>
                  <a:lnTo>
                    <a:pt x="134" y="160"/>
                  </a:lnTo>
                  <a:lnTo>
                    <a:pt x="134" y="160"/>
                  </a:lnTo>
                  <a:lnTo>
                    <a:pt x="122" y="168"/>
                  </a:lnTo>
                  <a:lnTo>
                    <a:pt x="110" y="172"/>
                  </a:lnTo>
                  <a:lnTo>
                    <a:pt x="96" y="176"/>
                  </a:lnTo>
                  <a:lnTo>
                    <a:pt x="84" y="17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35"/>
            <p:cNvSpPr>
              <a:spLocks/>
            </p:cNvSpPr>
            <p:nvPr/>
          </p:nvSpPr>
          <p:spPr bwMode="auto">
            <a:xfrm>
              <a:off x="6080125" y="4344988"/>
              <a:ext cx="212725" cy="279400"/>
            </a:xfrm>
            <a:custGeom>
              <a:avLst/>
              <a:gdLst>
                <a:gd name="T0" fmla="*/ 84 w 134"/>
                <a:gd name="T1" fmla="*/ 176 h 176"/>
                <a:gd name="T2" fmla="*/ 84 w 134"/>
                <a:gd name="T3" fmla="*/ 176 h 176"/>
                <a:gd name="T4" fmla="*/ 68 w 134"/>
                <a:gd name="T5" fmla="*/ 176 h 176"/>
                <a:gd name="T6" fmla="*/ 56 w 134"/>
                <a:gd name="T7" fmla="*/ 172 h 176"/>
                <a:gd name="T8" fmla="*/ 42 w 134"/>
                <a:gd name="T9" fmla="*/ 166 h 176"/>
                <a:gd name="T10" fmla="*/ 32 w 134"/>
                <a:gd name="T11" fmla="*/ 158 h 176"/>
                <a:gd name="T12" fmla="*/ 32 w 134"/>
                <a:gd name="T13" fmla="*/ 158 h 176"/>
                <a:gd name="T14" fmla="*/ 18 w 134"/>
                <a:gd name="T15" fmla="*/ 144 h 176"/>
                <a:gd name="T16" fmla="*/ 8 w 134"/>
                <a:gd name="T17" fmla="*/ 128 h 176"/>
                <a:gd name="T18" fmla="*/ 2 w 134"/>
                <a:gd name="T19" fmla="*/ 110 h 176"/>
                <a:gd name="T20" fmla="*/ 0 w 134"/>
                <a:gd name="T21" fmla="*/ 88 h 176"/>
                <a:gd name="T22" fmla="*/ 0 w 134"/>
                <a:gd name="T23" fmla="*/ 88 h 176"/>
                <a:gd name="T24" fmla="*/ 0 w 134"/>
                <a:gd name="T25" fmla="*/ 70 h 176"/>
                <a:gd name="T26" fmla="*/ 6 w 134"/>
                <a:gd name="T27" fmla="*/ 52 h 176"/>
                <a:gd name="T28" fmla="*/ 14 w 134"/>
                <a:gd name="T29" fmla="*/ 38 h 176"/>
                <a:gd name="T30" fmla="*/ 24 w 134"/>
                <a:gd name="T31" fmla="*/ 24 h 176"/>
                <a:gd name="T32" fmla="*/ 36 w 134"/>
                <a:gd name="T33" fmla="*/ 14 h 176"/>
                <a:gd name="T34" fmla="*/ 50 w 134"/>
                <a:gd name="T35" fmla="*/ 6 h 176"/>
                <a:gd name="T36" fmla="*/ 66 w 134"/>
                <a:gd name="T37" fmla="*/ 2 h 176"/>
                <a:gd name="T38" fmla="*/ 84 w 134"/>
                <a:gd name="T39" fmla="*/ 0 h 176"/>
                <a:gd name="T40" fmla="*/ 84 w 134"/>
                <a:gd name="T41" fmla="*/ 0 h 176"/>
                <a:gd name="T42" fmla="*/ 96 w 134"/>
                <a:gd name="T43" fmla="*/ 0 h 176"/>
                <a:gd name="T44" fmla="*/ 110 w 134"/>
                <a:gd name="T45" fmla="*/ 4 h 176"/>
                <a:gd name="T46" fmla="*/ 120 w 134"/>
                <a:gd name="T47" fmla="*/ 8 h 176"/>
                <a:gd name="T48" fmla="*/ 132 w 134"/>
                <a:gd name="T49" fmla="*/ 16 h 176"/>
                <a:gd name="T50" fmla="*/ 130 w 134"/>
                <a:gd name="T51" fmla="*/ 48 h 176"/>
                <a:gd name="T52" fmla="*/ 130 w 134"/>
                <a:gd name="T53" fmla="*/ 48 h 176"/>
                <a:gd name="T54" fmla="*/ 120 w 134"/>
                <a:gd name="T55" fmla="*/ 38 h 176"/>
                <a:gd name="T56" fmla="*/ 108 w 134"/>
                <a:gd name="T57" fmla="*/ 32 h 176"/>
                <a:gd name="T58" fmla="*/ 98 w 134"/>
                <a:gd name="T59" fmla="*/ 28 h 176"/>
                <a:gd name="T60" fmla="*/ 86 w 134"/>
                <a:gd name="T61" fmla="*/ 26 h 176"/>
                <a:gd name="T62" fmla="*/ 86 w 134"/>
                <a:gd name="T63" fmla="*/ 26 h 176"/>
                <a:gd name="T64" fmla="*/ 74 w 134"/>
                <a:gd name="T65" fmla="*/ 28 h 176"/>
                <a:gd name="T66" fmla="*/ 64 w 134"/>
                <a:gd name="T67" fmla="*/ 30 h 176"/>
                <a:gd name="T68" fmla="*/ 54 w 134"/>
                <a:gd name="T69" fmla="*/ 36 h 176"/>
                <a:gd name="T70" fmla="*/ 46 w 134"/>
                <a:gd name="T71" fmla="*/ 44 h 176"/>
                <a:gd name="T72" fmla="*/ 38 w 134"/>
                <a:gd name="T73" fmla="*/ 52 h 176"/>
                <a:gd name="T74" fmla="*/ 34 w 134"/>
                <a:gd name="T75" fmla="*/ 62 h 176"/>
                <a:gd name="T76" fmla="*/ 30 w 134"/>
                <a:gd name="T77" fmla="*/ 74 h 176"/>
                <a:gd name="T78" fmla="*/ 30 w 134"/>
                <a:gd name="T79" fmla="*/ 88 h 176"/>
                <a:gd name="T80" fmla="*/ 30 w 134"/>
                <a:gd name="T81" fmla="*/ 88 h 176"/>
                <a:gd name="T82" fmla="*/ 30 w 134"/>
                <a:gd name="T83" fmla="*/ 100 h 176"/>
                <a:gd name="T84" fmla="*/ 34 w 134"/>
                <a:gd name="T85" fmla="*/ 112 h 176"/>
                <a:gd name="T86" fmla="*/ 38 w 134"/>
                <a:gd name="T87" fmla="*/ 122 h 176"/>
                <a:gd name="T88" fmla="*/ 44 w 134"/>
                <a:gd name="T89" fmla="*/ 132 h 176"/>
                <a:gd name="T90" fmla="*/ 52 w 134"/>
                <a:gd name="T91" fmla="*/ 138 h 176"/>
                <a:gd name="T92" fmla="*/ 62 w 134"/>
                <a:gd name="T93" fmla="*/ 144 h 176"/>
                <a:gd name="T94" fmla="*/ 72 w 134"/>
                <a:gd name="T95" fmla="*/ 148 h 176"/>
                <a:gd name="T96" fmla="*/ 84 w 134"/>
                <a:gd name="T97" fmla="*/ 148 h 176"/>
                <a:gd name="T98" fmla="*/ 84 w 134"/>
                <a:gd name="T99" fmla="*/ 148 h 176"/>
                <a:gd name="T100" fmla="*/ 98 w 134"/>
                <a:gd name="T101" fmla="*/ 146 h 176"/>
                <a:gd name="T102" fmla="*/ 110 w 134"/>
                <a:gd name="T103" fmla="*/ 142 h 176"/>
                <a:gd name="T104" fmla="*/ 122 w 134"/>
                <a:gd name="T105" fmla="*/ 134 h 176"/>
                <a:gd name="T106" fmla="*/ 134 w 134"/>
                <a:gd name="T107" fmla="*/ 124 h 176"/>
                <a:gd name="T108" fmla="*/ 134 w 134"/>
                <a:gd name="T109" fmla="*/ 160 h 176"/>
                <a:gd name="T110" fmla="*/ 134 w 134"/>
                <a:gd name="T111" fmla="*/ 160 h 176"/>
                <a:gd name="T112" fmla="*/ 122 w 134"/>
                <a:gd name="T113" fmla="*/ 168 h 176"/>
                <a:gd name="T114" fmla="*/ 110 w 134"/>
                <a:gd name="T115" fmla="*/ 172 h 176"/>
                <a:gd name="T116" fmla="*/ 96 w 134"/>
                <a:gd name="T117" fmla="*/ 176 h 176"/>
                <a:gd name="T118" fmla="*/ 84 w 134"/>
                <a:gd name="T119"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4" h="176">
                  <a:moveTo>
                    <a:pt x="84" y="176"/>
                  </a:moveTo>
                  <a:lnTo>
                    <a:pt x="84" y="176"/>
                  </a:lnTo>
                  <a:lnTo>
                    <a:pt x="68" y="176"/>
                  </a:lnTo>
                  <a:lnTo>
                    <a:pt x="56" y="172"/>
                  </a:lnTo>
                  <a:lnTo>
                    <a:pt x="42" y="166"/>
                  </a:lnTo>
                  <a:lnTo>
                    <a:pt x="32" y="158"/>
                  </a:lnTo>
                  <a:lnTo>
                    <a:pt x="32" y="158"/>
                  </a:lnTo>
                  <a:lnTo>
                    <a:pt x="18" y="144"/>
                  </a:lnTo>
                  <a:lnTo>
                    <a:pt x="8" y="128"/>
                  </a:lnTo>
                  <a:lnTo>
                    <a:pt x="2" y="110"/>
                  </a:lnTo>
                  <a:lnTo>
                    <a:pt x="0" y="88"/>
                  </a:lnTo>
                  <a:lnTo>
                    <a:pt x="0" y="88"/>
                  </a:lnTo>
                  <a:lnTo>
                    <a:pt x="0" y="70"/>
                  </a:lnTo>
                  <a:lnTo>
                    <a:pt x="6" y="52"/>
                  </a:lnTo>
                  <a:lnTo>
                    <a:pt x="14" y="38"/>
                  </a:lnTo>
                  <a:lnTo>
                    <a:pt x="24" y="24"/>
                  </a:lnTo>
                  <a:lnTo>
                    <a:pt x="36" y="14"/>
                  </a:lnTo>
                  <a:lnTo>
                    <a:pt x="50" y="6"/>
                  </a:lnTo>
                  <a:lnTo>
                    <a:pt x="66" y="2"/>
                  </a:lnTo>
                  <a:lnTo>
                    <a:pt x="84" y="0"/>
                  </a:lnTo>
                  <a:lnTo>
                    <a:pt x="84" y="0"/>
                  </a:lnTo>
                  <a:lnTo>
                    <a:pt x="96" y="0"/>
                  </a:lnTo>
                  <a:lnTo>
                    <a:pt x="110" y="4"/>
                  </a:lnTo>
                  <a:lnTo>
                    <a:pt x="120" y="8"/>
                  </a:lnTo>
                  <a:lnTo>
                    <a:pt x="132" y="16"/>
                  </a:lnTo>
                  <a:lnTo>
                    <a:pt x="130" y="48"/>
                  </a:lnTo>
                  <a:lnTo>
                    <a:pt x="130" y="48"/>
                  </a:lnTo>
                  <a:lnTo>
                    <a:pt x="120" y="38"/>
                  </a:lnTo>
                  <a:lnTo>
                    <a:pt x="108" y="32"/>
                  </a:lnTo>
                  <a:lnTo>
                    <a:pt x="98" y="28"/>
                  </a:lnTo>
                  <a:lnTo>
                    <a:pt x="86" y="26"/>
                  </a:lnTo>
                  <a:lnTo>
                    <a:pt x="86" y="26"/>
                  </a:lnTo>
                  <a:lnTo>
                    <a:pt x="74" y="28"/>
                  </a:lnTo>
                  <a:lnTo>
                    <a:pt x="64" y="30"/>
                  </a:lnTo>
                  <a:lnTo>
                    <a:pt x="54" y="36"/>
                  </a:lnTo>
                  <a:lnTo>
                    <a:pt x="46" y="44"/>
                  </a:lnTo>
                  <a:lnTo>
                    <a:pt x="38" y="52"/>
                  </a:lnTo>
                  <a:lnTo>
                    <a:pt x="34" y="62"/>
                  </a:lnTo>
                  <a:lnTo>
                    <a:pt x="30" y="74"/>
                  </a:lnTo>
                  <a:lnTo>
                    <a:pt x="30" y="88"/>
                  </a:lnTo>
                  <a:lnTo>
                    <a:pt x="30" y="88"/>
                  </a:lnTo>
                  <a:lnTo>
                    <a:pt x="30" y="100"/>
                  </a:lnTo>
                  <a:lnTo>
                    <a:pt x="34" y="112"/>
                  </a:lnTo>
                  <a:lnTo>
                    <a:pt x="38" y="122"/>
                  </a:lnTo>
                  <a:lnTo>
                    <a:pt x="44" y="132"/>
                  </a:lnTo>
                  <a:lnTo>
                    <a:pt x="52" y="138"/>
                  </a:lnTo>
                  <a:lnTo>
                    <a:pt x="62" y="144"/>
                  </a:lnTo>
                  <a:lnTo>
                    <a:pt x="72" y="148"/>
                  </a:lnTo>
                  <a:lnTo>
                    <a:pt x="84" y="148"/>
                  </a:lnTo>
                  <a:lnTo>
                    <a:pt x="84" y="148"/>
                  </a:lnTo>
                  <a:lnTo>
                    <a:pt x="98" y="146"/>
                  </a:lnTo>
                  <a:lnTo>
                    <a:pt x="110" y="142"/>
                  </a:lnTo>
                  <a:lnTo>
                    <a:pt x="122" y="134"/>
                  </a:lnTo>
                  <a:lnTo>
                    <a:pt x="134" y="124"/>
                  </a:lnTo>
                  <a:lnTo>
                    <a:pt x="134" y="160"/>
                  </a:lnTo>
                  <a:lnTo>
                    <a:pt x="134" y="160"/>
                  </a:lnTo>
                  <a:lnTo>
                    <a:pt x="122" y="168"/>
                  </a:lnTo>
                  <a:lnTo>
                    <a:pt x="110" y="172"/>
                  </a:lnTo>
                  <a:lnTo>
                    <a:pt x="96" y="176"/>
                  </a:lnTo>
                  <a:lnTo>
                    <a:pt x="84" y="176"/>
                  </a:lnTo>
                  <a:close/>
                </a:path>
              </a:pathLst>
            </a:custGeom>
            <a:solidFill>
              <a:srgbClr val="E8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6"/>
            <p:cNvSpPr>
              <a:spLocks/>
            </p:cNvSpPr>
            <p:nvPr/>
          </p:nvSpPr>
          <p:spPr bwMode="auto">
            <a:xfrm>
              <a:off x="6080125" y="4344988"/>
              <a:ext cx="212725" cy="279400"/>
            </a:xfrm>
            <a:custGeom>
              <a:avLst/>
              <a:gdLst>
                <a:gd name="T0" fmla="*/ 84 w 134"/>
                <a:gd name="T1" fmla="*/ 176 h 176"/>
                <a:gd name="T2" fmla="*/ 84 w 134"/>
                <a:gd name="T3" fmla="*/ 176 h 176"/>
                <a:gd name="T4" fmla="*/ 68 w 134"/>
                <a:gd name="T5" fmla="*/ 176 h 176"/>
                <a:gd name="T6" fmla="*/ 56 w 134"/>
                <a:gd name="T7" fmla="*/ 172 h 176"/>
                <a:gd name="T8" fmla="*/ 42 w 134"/>
                <a:gd name="T9" fmla="*/ 166 h 176"/>
                <a:gd name="T10" fmla="*/ 32 w 134"/>
                <a:gd name="T11" fmla="*/ 158 h 176"/>
                <a:gd name="T12" fmla="*/ 32 w 134"/>
                <a:gd name="T13" fmla="*/ 158 h 176"/>
                <a:gd name="T14" fmla="*/ 18 w 134"/>
                <a:gd name="T15" fmla="*/ 144 h 176"/>
                <a:gd name="T16" fmla="*/ 8 w 134"/>
                <a:gd name="T17" fmla="*/ 128 h 176"/>
                <a:gd name="T18" fmla="*/ 2 w 134"/>
                <a:gd name="T19" fmla="*/ 110 h 176"/>
                <a:gd name="T20" fmla="*/ 0 w 134"/>
                <a:gd name="T21" fmla="*/ 88 h 176"/>
                <a:gd name="T22" fmla="*/ 0 w 134"/>
                <a:gd name="T23" fmla="*/ 88 h 176"/>
                <a:gd name="T24" fmla="*/ 0 w 134"/>
                <a:gd name="T25" fmla="*/ 70 h 176"/>
                <a:gd name="T26" fmla="*/ 6 w 134"/>
                <a:gd name="T27" fmla="*/ 52 h 176"/>
                <a:gd name="T28" fmla="*/ 14 w 134"/>
                <a:gd name="T29" fmla="*/ 38 h 176"/>
                <a:gd name="T30" fmla="*/ 24 w 134"/>
                <a:gd name="T31" fmla="*/ 24 h 176"/>
                <a:gd name="T32" fmla="*/ 36 w 134"/>
                <a:gd name="T33" fmla="*/ 14 h 176"/>
                <a:gd name="T34" fmla="*/ 50 w 134"/>
                <a:gd name="T35" fmla="*/ 6 h 176"/>
                <a:gd name="T36" fmla="*/ 66 w 134"/>
                <a:gd name="T37" fmla="*/ 2 h 176"/>
                <a:gd name="T38" fmla="*/ 84 w 134"/>
                <a:gd name="T39" fmla="*/ 0 h 176"/>
                <a:gd name="T40" fmla="*/ 84 w 134"/>
                <a:gd name="T41" fmla="*/ 0 h 176"/>
                <a:gd name="T42" fmla="*/ 96 w 134"/>
                <a:gd name="T43" fmla="*/ 0 h 176"/>
                <a:gd name="T44" fmla="*/ 110 w 134"/>
                <a:gd name="T45" fmla="*/ 4 h 176"/>
                <a:gd name="T46" fmla="*/ 120 w 134"/>
                <a:gd name="T47" fmla="*/ 8 h 176"/>
                <a:gd name="T48" fmla="*/ 132 w 134"/>
                <a:gd name="T49" fmla="*/ 16 h 176"/>
                <a:gd name="T50" fmla="*/ 130 w 134"/>
                <a:gd name="T51" fmla="*/ 48 h 176"/>
                <a:gd name="T52" fmla="*/ 130 w 134"/>
                <a:gd name="T53" fmla="*/ 48 h 176"/>
                <a:gd name="T54" fmla="*/ 120 w 134"/>
                <a:gd name="T55" fmla="*/ 38 h 176"/>
                <a:gd name="T56" fmla="*/ 108 w 134"/>
                <a:gd name="T57" fmla="*/ 32 h 176"/>
                <a:gd name="T58" fmla="*/ 98 w 134"/>
                <a:gd name="T59" fmla="*/ 28 h 176"/>
                <a:gd name="T60" fmla="*/ 86 w 134"/>
                <a:gd name="T61" fmla="*/ 26 h 176"/>
                <a:gd name="T62" fmla="*/ 86 w 134"/>
                <a:gd name="T63" fmla="*/ 26 h 176"/>
                <a:gd name="T64" fmla="*/ 74 w 134"/>
                <a:gd name="T65" fmla="*/ 28 h 176"/>
                <a:gd name="T66" fmla="*/ 64 w 134"/>
                <a:gd name="T67" fmla="*/ 30 h 176"/>
                <a:gd name="T68" fmla="*/ 54 w 134"/>
                <a:gd name="T69" fmla="*/ 36 h 176"/>
                <a:gd name="T70" fmla="*/ 46 w 134"/>
                <a:gd name="T71" fmla="*/ 44 h 176"/>
                <a:gd name="T72" fmla="*/ 38 w 134"/>
                <a:gd name="T73" fmla="*/ 52 h 176"/>
                <a:gd name="T74" fmla="*/ 34 w 134"/>
                <a:gd name="T75" fmla="*/ 62 h 176"/>
                <a:gd name="T76" fmla="*/ 30 w 134"/>
                <a:gd name="T77" fmla="*/ 74 h 176"/>
                <a:gd name="T78" fmla="*/ 30 w 134"/>
                <a:gd name="T79" fmla="*/ 88 h 176"/>
                <a:gd name="T80" fmla="*/ 30 w 134"/>
                <a:gd name="T81" fmla="*/ 88 h 176"/>
                <a:gd name="T82" fmla="*/ 30 w 134"/>
                <a:gd name="T83" fmla="*/ 100 h 176"/>
                <a:gd name="T84" fmla="*/ 34 w 134"/>
                <a:gd name="T85" fmla="*/ 112 h 176"/>
                <a:gd name="T86" fmla="*/ 38 w 134"/>
                <a:gd name="T87" fmla="*/ 122 h 176"/>
                <a:gd name="T88" fmla="*/ 44 w 134"/>
                <a:gd name="T89" fmla="*/ 132 h 176"/>
                <a:gd name="T90" fmla="*/ 52 w 134"/>
                <a:gd name="T91" fmla="*/ 138 h 176"/>
                <a:gd name="T92" fmla="*/ 62 w 134"/>
                <a:gd name="T93" fmla="*/ 144 h 176"/>
                <a:gd name="T94" fmla="*/ 72 w 134"/>
                <a:gd name="T95" fmla="*/ 148 h 176"/>
                <a:gd name="T96" fmla="*/ 84 w 134"/>
                <a:gd name="T97" fmla="*/ 148 h 176"/>
                <a:gd name="T98" fmla="*/ 84 w 134"/>
                <a:gd name="T99" fmla="*/ 148 h 176"/>
                <a:gd name="T100" fmla="*/ 98 w 134"/>
                <a:gd name="T101" fmla="*/ 146 h 176"/>
                <a:gd name="T102" fmla="*/ 110 w 134"/>
                <a:gd name="T103" fmla="*/ 142 h 176"/>
                <a:gd name="T104" fmla="*/ 122 w 134"/>
                <a:gd name="T105" fmla="*/ 134 h 176"/>
                <a:gd name="T106" fmla="*/ 134 w 134"/>
                <a:gd name="T107" fmla="*/ 124 h 176"/>
                <a:gd name="T108" fmla="*/ 134 w 134"/>
                <a:gd name="T109" fmla="*/ 160 h 176"/>
                <a:gd name="T110" fmla="*/ 134 w 134"/>
                <a:gd name="T111" fmla="*/ 160 h 176"/>
                <a:gd name="T112" fmla="*/ 122 w 134"/>
                <a:gd name="T113" fmla="*/ 168 h 176"/>
                <a:gd name="T114" fmla="*/ 110 w 134"/>
                <a:gd name="T115" fmla="*/ 172 h 176"/>
                <a:gd name="T116" fmla="*/ 96 w 134"/>
                <a:gd name="T117" fmla="*/ 176 h 176"/>
                <a:gd name="T118" fmla="*/ 84 w 134"/>
                <a:gd name="T119"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4" h="176">
                  <a:moveTo>
                    <a:pt x="84" y="176"/>
                  </a:moveTo>
                  <a:lnTo>
                    <a:pt x="84" y="176"/>
                  </a:lnTo>
                  <a:lnTo>
                    <a:pt x="68" y="176"/>
                  </a:lnTo>
                  <a:lnTo>
                    <a:pt x="56" y="172"/>
                  </a:lnTo>
                  <a:lnTo>
                    <a:pt x="42" y="166"/>
                  </a:lnTo>
                  <a:lnTo>
                    <a:pt x="32" y="158"/>
                  </a:lnTo>
                  <a:lnTo>
                    <a:pt x="32" y="158"/>
                  </a:lnTo>
                  <a:lnTo>
                    <a:pt x="18" y="144"/>
                  </a:lnTo>
                  <a:lnTo>
                    <a:pt x="8" y="128"/>
                  </a:lnTo>
                  <a:lnTo>
                    <a:pt x="2" y="110"/>
                  </a:lnTo>
                  <a:lnTo>
                    <a:pt x="0" y="88"/>
                  </a:lnTo>
                  <a:lnTo>
                    <a:pt x="0" y="88"/>
                  </a:lnTo>
                  <a:lnTo>
                    <a:pt x="0" y="70"/>
                  </a:lnTo>
                  <a:lnTo>
                    <a:pt x="6" y="52"/>
                  </a:lnTo>
                  <a:lnTo>
                    <a:pt x="14" y="38"/>
                  </a:lnTo>
                  <a:lnTo>
                    <a:pt x="24" y="24"/>
                  </a:lnTo>
                  <a:lnTo>
                    <a:pt x="36" y="14"/>
                  </a:lnTo>
                  <a:lnTo>
                    <a:pt x="50" y="6"/>
                  </a:lnTo>
                  <a:lnTo>
                    <a:pt x="66" y="2"/>
                  </a:lnTo>
                  <a:lnTo>
                    <a:pt x="84" y="0"/>
                  </a:lnTo>
                  <a:lnTo>
                    <a:pt x="84" y="0"/>
                  </a:lnTo>
                  <a:lnTo>
                    <a:pt x="96" y="0"/>
                  </a:lnTo>
                  <a:lnTo>
                    <a:pt x="110" y="4"/>
                  </a:lnTo>
                  <a:lnTo>
                    <a:pt x="120" y="8"/>
                  </a:lnTo>
                  <a:lnTo>
                    <a:pt x="132" y="16"/>
                  </a:lnTo>
                  <a:lnTo>
                    <a:pt x="130" y="48"/>
                  </a:lnTo>
                  <a:lnTo>
                    <a:pt x="130" y="48"/>
                  </a:lnTo>
                  <a:lnTo>
                    <a:pt x="120" y="38"/>
                  </a:lnTo>
                  <a:lnTo>
                    <a:pt x="108" y="32"/>
                  </a:lnTo>
                  <a:lnTo>
                    <a:pt x="98" y="28"/>
                  </a:lnTo>
                  <a:lnTo>
                    <a:pt x="86" y="26"/>
                  </a:lnTo>
                  <a:lnTo>
                    <a:pt x="86" y="26"/>
                  </a:lnTo>
                  <a:lnTo>
                    <a:pt x="74" y="28"/>
                  </a:lnTo>
                  <a:lnTo>
                    <a:pt x="64" y="30"/>
                  </a:lnTo>
                  <a:lnTo>
                    <a:pt x="54" y="36"/>
                  </a:lnTo>
                  <a:lnTo>
                    <a:pt x="46" y="44"/>
                  </a:lnTo>
                  <a:lnTo>
                    <a:pt x="38" y="52"/>
                  </a:lnTo>
                  <a:lnTo>
                    <a:pt x="34" y="62"/>
                  </a:lnTo>
                  <a:lnTo>
                    <a:pt x="30" y="74"/>
                  </a:lnTo>
                  <a:lnTo>
                    <a:pt x="30" y="88"/>
                  </a:lnTo>
                  <a:lnTo>
                    <a:pt x="30" y="88"/>
                  </a:lnTo>
                  <a:lnTo>
                    <a:pt x="30" y="100"/>
                  </a:lnTo>
                  <a:lnTo>
                    <a:pt x="34" y="112"/>
                  </a:lnTo>
                  <a:lnTo>
                    <a:pt x="38" y="122"/>
                  </a:lnTo>
                  <a:lnTo>
                    <a:pt x="44" y="132"/>
                  </a:lnTo>
                  <a:lnTo>
                    <a:pt x="52" y="138"/>
                  </a:lnTo>
                  <a:lnTo>
                    <a:pt x="62" y="144"/>
                  </a:lnTo>
                  <a:lnTo>
                    <a:pt x="72" y="148"/>
                  </a:lnTo>
                  <a:lnTo>
                    <a:pt x="84" y="148"/>
                  </a:lnTo>
                  <a:lnTo>
                    <a:pt x="84" y="148"/>
                  </a:lnTo>
                  <a:lnTo>
                    <a:pt x="98" y="146"/>
                  </a:lnTo>
                  <a:lnTo>
                    <a:pt x="110" y="142"/>
                  </a:lnTo>
                  <a:lnTo>
                    <a:pt x="122" y="134"/>
                  </a:lnTo>
                  <a:lnTo>
                    <a:pt x="134" y="124"/>
                  </a:lnTo>
                  <a:lnTo>
                    <a:pt x="134" y="160"/>
                  </a:lnTo>
                  <a:lnTo>
                    <a:pt x="134" y="160"/>
                  </a:lnTo>
                  <a:lnTo>
                    <a:pt x="122" y="168"/>
                  </a:lnTo>
                  <a:lnTo>
                    <a:pt x="110" y="172"/>
                  </a:lnTo>
                  <a:lnTo>
                    <a:pt x="96" y="176"/>
                  </a:lnTo>
                  <a:lnTo>
                    <a:pt x="84" y="17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7"/>
            <p:cNvSpPr>
              <a:spLocks/>
            </p:cNvSpPr>
            <p:nvPr/>
          </p:nvSpPr>
          <p:spPr bwMode="auto">
            <a:xfrm>
              <a:off x="6413500" y="4351338"/>
              <a:ext cx="155575" cy="266700"/>
            </a:xfrm>
            <a:custGeom>
              <a:avLst/>
              <a:gdLst>
                <a:gd name="T0" fmla="*/ 0 w 98"/>
                <a:gd name="T1" fmla="*/ 0 h 168"/>
                <a:gd name="T2" fmla="*/ 96 w 98"/>
                <a:gd name="T3" fmla="*/ 0 h 168"/>
                <a:gd name="T4" fmla="*/ 96 w 98"/>
                <a:gd name="T5" fmla="*/ 26 h 168"/>
                <a:gd name="T6" fmla="*/ 28 w 98"/>
                <a:gd name="T7" fmla="*/ 26 h 168"/>
                <a:gd name="T8" fmla="*/ 28 w 98"/>
                <a:gd name="T9" fmla="*/ 68 h 168"/>
                <a:gd name="T10" fmla="*/ 88 w 98"/>
                <a:gd name="T11" fmla="*/ 68 h 168"/>
                <a:gd name="T12" fmla="*/ 88 w 98"/>
                <a:gd name="T13" fmla="*/ 92 h 168"/>
                <a:gd name="T14" fmla="*/ 28 w 98"/>
                <a:gd name="T15" fmla="*/ 92 h 168"/>
                <a:gd name="T16" fmla="*/ 28 w 98"/>
                <a:gd name="T17" fmla="*/ 142 h 168"/>
                <a:gd name="T18" fmla="*/ 98 w 98"/>
                <a:gd name="T19" fmla="*/ 142 h 168"/>
                <a:gd name="T20" fmla="*/ 98 w 98"/>
                <a:gd name="T21" fmla="*/ 168 h 168"/>
                <a:gd name="T22" fmla="*/ 0 w 98"/>
                <a:gd name="T23" fmla="*/ 168 h 168"/>
                <a:gd name="T24" fmla="*/ 0 w 98"/>
                <a:gd name="T2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168">
                  <a:moveTo>
                    <a:pt x="0" y="0"/>
                  </a:moveTo>
                  <a:lnTo>
                    <a:pt x="96" y="0"/>
                  </a:lnTo>
                  <a:lnTo>
                    <a:pt x="96" y="26"/>
                  </a:lnTo>
                  <a:lnTo>
                    <a:pt x="28" y="26"/>
                  </a:lnTo>
                  <a:lnTo>
                    <a:pt x="28" y="68"/>
                  </a:lnTo>
                  <a:lnTo>
                    <a:pt x="88" y="68"/>
                  </a:lnTo>
                  <a:lnTo>
                    <a:pt x="88" y="92"/>
                  </a:lnTo>
                  <a:lnTo>
                    <a:pt x="28" y="92"/>
                  </a:lnTo>
                  <a:lnTo>
                    <a:pt x="28" y="142"/>
                  </a:lnTo>
                  <a:lnTo>
                    <a:pt x="98" y="142"/>
                  </a:lnTo>
                  <a:lnTo>
                    <a:pt x="98" y="168"/>
                  </a:lnTo>
                  <a:lnTo>
                    <a:pt x="0" y="168"/>
                  </a:lnTo>
                  <a:lnTo>
                    <a:pt x="0" y="0"/>
                  </a:lnTo>
                  <a:close/>
                </a:path>
              </a:pathLst>
            </a:custGeom>
            <a:solidFill>
              <a:srgbClr val="E8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38"/>
            <p:cNvSpPr>
              <a:spLocks/>
            </p:cNvSpPr>
            <p:nvPr/>
          </p:nvSpPr>
          <p:spPr bwMode="auto">
            <a:xfrm>
              <a:off x="6683375" y="4344988"/>
              <a:ext cx="165100" cy="279400"/>
            </a:xfrm>
            <a:custGeom>
              <a:avLst/>
              <a:gdLst>
                <a:gd name="T0" fmla="*/ 46 w 104"/>
                <a:gd name="T1" fmla="*/ 152 h 176"/>
                <a:gd name="T2" fmla="*/ 66 w 104"/>
                <a:gd name="T3" fmla="*/ 144 h 176"/>
                <a:gd name="T4" fmla="*/ 74 w 104"/>
                <a:gd name="T5" fmla="*/ 128 h 176"/>
                <a:gd name="T6" fmla="*/ 74 w 104"/>
                <a:gd name="T7" fmla="*/ 120 h 176"/>
                <a:gd name="T8" fmla="*/ 60 w 104"/>
                <a:gd name="T9" fmla="*/ 104 h 176"/>
                <a:gd name="T10" fmla="*/ 38 w 104"/>
                <a:gd name="T11" fmla="*/ 90 h 176"/>
                <a:gd name="T12" fmla="*/ 22 w 104"/>
                <a:gd name="T13" fmla="*/ 80 h 176"/>
                <a:gd name="T14" fmla="*/ 4 w 104"/>
                <a:gd name="T15" fmla="*/ 58 h 176"/>
                <a:gd name="T16" fmla="*/ 2 w 104"/>
                <a:gd name="T17" fmla="*/ 44 h 176"/>
                <a:gd name="T18" fmla="*/ 4 w 104"/>
                <a:gd name="T19" fmla="*/ 34 h 176"/>
                <a:gd name="T20" fmla="*/ 10 w 104"/>
                <a:gd name="T21" fmla="*/ 18 h 176"/>
                <a:gd name="T22" fmla="*/ 24 w 104"/>
                <a:gd name="T23" fmla="*/ 6 h 176"/>
                <a:gd name="T24" fmla="*/ 42 w 104"/>
                <a:gd name="T25" fmla="*/ 0 h 176"/>
                <a:gd name="T26" fmla="*/ 54 w 104"/>
                <a:gd name="T27" fmla="*/ 0 h 176"/>
                <a:gd name="T28" fmla="*/ 74 w 104"/>
                <a:gd name="T29" fmla="*/ 2 h 176"/>
                <a:gd name="T30" fmla="*/ 94 w 104"/>
                <a:gd name="T31" fmla="*/ 10 h 176"/>
                <a:gd name="T32" fmla="*/ 94 w 104"/>
                <a:gd name="T33" fmla="*/ 36 h 176"/>
                <a:gd name="T34" fmla="*/ 64 w 104"/>
                <a:gd name="T35" fmla="*/ 24 h 176"/>
                <a:gd name="T36" fmla="*/ 56 w 104"/>
                <a:gd name="T37" fmla="*/ 22 h 176"/>
                <a:gd name="T38" fmla="*/ 38 w 104"/>
                <a:gd name="T39" fmla="*/ 28 h 176"/>
                <a:gd name="T40" fmla="*/ 30 w 104"/>
                <a:gd name="T41" fmla="*/ 42 h 176"/>
                <a:gd name="T42" fmla="*/ 32 w 104"/>
                <a:gd name="T43" fmla="*/ 48 h 176"/>
                <a:gd name="T44" fmla="*/ 44 w 104"/>
                <a:gd name="T45" fmla="*/ 62 h 176"/>
                <a:gd name="T46" fmla="*/ 66 w 104"/>
                <a:gd name="T47" fmla="*/ 74 h 176"/>
                <a:gd name="T48" fmla="*/ 82 w 104"/>
                <a:gd name="T49" fmla="*/ 86 h 176"/>
                <a:gd name="T50" fmla="*/ 98 w 104"/>
                <a:gd name="T51" fmla="*/ 104 h 176"/>
                <a:gd name="T52" fmla="*/ 104 w 104"/>
                <a:gd name="T53" fmla="*/ 120 h 176"/>
                <a:gd name="T54" fmla="*/ 104 w 104"/>
                <a:gd name="T55" fmla="*/ 128 h 176"/>
                <a:gd name="T56" fmla="*/ 100 w 104"/>
                <a:gd name="T57" fmla="*/ 148 h 176"/>
                <a:gd name="T58" fmla="*/ 88 w 104"/>
                <a:gd name="T59" fmla="*/ 162 h 176"/>
                <a:gd name="T60" fmla="*/ 70 w 104"/>
                <a:gd name="T61" fmla="*/ 174 h 176"/>
                <a:gd name="T62" fmla="*/ 46 w 104"/>
                <a:gd name="T63" fmla="*/ 176 h 176"/>
                <a:gd name="T64" fmla="*/ 34 w 104"/>
                <a:gd name="T65" fmla="*/ 176 h 176"/>
                <a:gd name="T66" fmla="*/ 12 w 104"/>
                <a:gd name="T67" fmla="*/ 172 h 176"/>
                <a:gd name="T68" fmla="*/ 0 w 104"/>
                <a:gd name="T69" fmla="*/ 134 h 176"/>
                <a:gd name="T70" fmla="*/ 12 w 104"/>
                <a:gd name="T71" fmla="*/ 142 h 176"/>
                <a:gd name="T72" fmla="*/ 34 w 104"/>
                <a:gd name="T73" fmla="*/ 15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4" h="176">
                  <a:moveTo>
                    <a:pt x="46" y="152"/>
                  </a:moveTo>
                  <a:lnTo>
                    <a:pt x="46" y="152"/>
                  </a:lnTo>
                  <a:lnTo>
                    <a:pt x="58" y="150"/>
                  </a:lnTo>
                  <a:lnTo>
                    <a:pt x="66" y="144"/>
                  </a:lnTo>
                  <a:lnTo>
                    <a:pt x="72" y="138"/>
                  </a:lnTo>
                  <a:lnTo>
                    <a:pt x="74" y="128"/>
                  </a:lnTo>
                  <a:lnTo>
                    <a:pt x="74" y="128"/>
                  </a:lnTo>
                  <a:lnTo>
                    <a:pt x="74" y="120"/>
                  </a:lnTo>
                  <a:lnTo>
                    <a:pt x="68" y="112"/>
                  </a:lnTo>
                  <a:lnTo>
                    <a:pt x="60" y="104"/>
                  </a:lnTo>
                  <a:lnTo>
                    <a:pt x="50" y="98"/>
                  </a:lnTo>
                  <a:lnTo>
                    <a:pt x="38" y="90"/>
                  </a:lnTo>
                  <a:lnTo>
                    <a:pt x="38" y="90"/>
                  </a:lnTo>
                  <a:lnTo>
                    <a:pt x="22" y="80"/>
                  </a:lnTo>
                  <a:lnTo>
                    <a:pt x="12" y="70"/>
                  </a:lnTo>
                  <a:lnTo>
                    <a:pt x="4" y="58"/>
                  </a:lnTo>
                  <a:lnTo>
                    <a:pt x="4" y="50"/>
                  </a:lnTo>
                  <a:lnTo>
                    <a:pt x="2" y="44"/>
                  </a:lnTo>
                  <a:lnTo>
                    <a:pt x="2" y="44"/>
                  </a:lnTo>
                  <a:lnTo>
                    <a:pt x="4" y="34"/>
                  </a:lnTo>
                  <a:lnTo>
                    <a:pt x="6" y="26"/>
                  </a:lnTo>
                  <a:lnTo>
                    <a:pt x="10" y="18"/>
                  </a:lnTo>
                  <a:lnTo>
                    <a:pt x="16" y="12"/>
                  </a:lnTo>
                  <a:lnTo>
                    <a:pt x="24" y="6"/>
                  </a:lnTo>
                  <a:lnTo>
                    <a:pt x="32" y="2"/>
                  </a:lnTo>
                  <a:lnTo>
                    <a:pt x="42" y="0"/>
                  </a:lnTo>
                  <a:lnTo>
                    <a:pt x="54" y="0"/>
                  </a:lnTo>
                  <a:lnTo>
                    <a:pt x="54" y="0"/>
                  </a:lnTo>
                  <a:lnTo>
                    <a:pt x="64" y="0"/>
                  </a:lnTo>
                  <a:lnTo>
                    <a:pt x="74" y="2"/>
                  </a:lnTo>
                  <a:lnTo>
                    <a:pt x="84" y="6"/>
                  </a:lnTo>
                  <a:lnTo>
                    <a:pt x="94" y="10"/>
                  </a:lnTo>
                  <a:lnTo>
                    <a:pt x="94" y="36"/>
                  </a:lnTo>
                  <a:lnTo>
                    <a:pt x="94" y="36"/>
                  </a:lnTo>
                  <a:lnTo>
                    <a:pt x="72" y="26"/>
                  </a:lnTo>
                  <a:lnTo>
                    <a:pt x="64" y="24"/>
                  </a:lnTo>
                  <a:lnTo>
                    <a:pt x="56" y="22"/>
                  </a:lnTo>
                  <a:lnTo>
                    <a:pt x="56" y="22"/>
                  </a:lnTo>
                  <a:lnTo>
                    <a:pt x="44" y="24"/>
                  </a:lnTo>
                  <a:lnTo>
                    <a:pt x="38" y="28"/>
                  </a:lnTo>
                  <a:lnTo>
                    <a:pt x="32" y="34"/>
                  </a:lnTo>
                  <a:lnTo>
                    <a:pt x="30" y="42"/>
                  </a:lnTo>
                  <a:lnTo>
                    <a:pt x="30" y="42"/>
                  </a:lnTo>
                  <a:lnTo>
                    <a:pt x="32" y="48"/>
                  </a:lnTo>
                  <a:lnTo>
                    <a:pt x="36" y="56"/>
                  </a:lnTo>
                  <a:lnTo>
                    <a:pt x="44" y="62"/>
                  </a:lnTo>
                  <a:lnTo>
                    <a:pt x="54" y="68"/>
                  </a:lnTo>
                  <a:lnTo>
                    <a:pt x="66" y="74"/>
                  </a:lnTo>
                  <a:lnTo>
                    <a:pt x="66" y="74"/>
                  </a:lnTo>
                  <a:lnTo>
                    <a:pt x="82" y="86"/>
                  </a:lnTo>
                  <a:lnTo>
                    <a:pt x="94" y="98"/>
                  </a:lnTo>
                  <a:lnTo>
                    <a:pt x="98" y="104"/>
                  </a:lnTo>
                  <a:lnTo>
                    <a:pt x="102" y="112"/>
                  </a:lnTo>
                  <a:lnTo>
                    <a:pt x="104" y="120"/>
                  </a:lnTo>
                  <a:lnTo>
                    <a:pt x="104" y="128"/>
                  </a:lnTo>
                  <a:lnTo>
                    <a:pt x="104" y="128"/>
                  </a:lnTo>
                  <a:lnTo>
                    <a:pt x="102" y="138"/>
                  </a:lnTo>
                  <a:lnTo>
                    <a:pt x="100" y="148"/>
                  </a:lnTo>
                  <a:lnTo>
                    <a:pt x="96" y="156"/>
                  </a:lnTo>
                  <a:lnTo>
                    <a:pt x="88" y="162"/>
                  </a:lnTo>
                  <a:lnTo>
                    <a:pt x="80" y="168"/>
                  </a:lnTo>
                  <a:lnTo>
                    <a:pt x="70" y="174"/>
                  </a:lnTo>
                  <a:lnTo>
                    <a:pt x="60" y="176"/>
                  </a:lnTo>
                  <a:lnTo>
                    <a:pt x="46" y="176"/>
                  </a:lnTo>
                  <a:lnTo>
                    <a:pt x="46" y="176"/>
                  </a:lnTo>
                  <a:lnTo>
                    <a:pt x="34" y="176"/>
                  </a:lnTo>
                  <a:lnTo>
                    <a:pt x="24" y="174"/>
                  </a:lnTo>
                  <a:lnTo>
                    <a:pt x="12" y="172"/>
                  </a:lnTo>
                  <a:lnTo>
                    <a:pt x="2" y="166"/>
                  </a:lnTo>
                  <a:lnTo>
                    <a:pt x="0" y="134"/>
                  </a:lnTo>
                  <a:lnTo>
                    <a:pt x="0" y="134"/>
                  </a:lnTo>
                  <a:lnTo>
                    <a:pt x="12" y="142"/>
                  </a:lnTo>
                  <a:lnTo>
                    <a:pt x="24" y="146"/>
                  </a:lnTo>
                  <a:lnTo>
                    <a:pt x="34" y="150"/>
                  </a:lnTo>
                  <a:lnTo>
                    <a:pt x="46" y="152"/>
                  </a:lnTo>
                  <a:close/>
                </a:path>
              </a:pathLst>
            </a:custGeom>
            <a:solidFill>
              <a:srgbClr val="E8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39"/>
            <p:cNvSpPr>
              <a:spLocks/>
            </p:cNvSpPr>
            <p:nvPr/>
          </p:nvSpPr>
          <p:spPr bwMode="auto">
            <a:xfrm>
              <a:off x="6683375" y="4344988"/>
              <a:ext cx="165100" cy="279400"/>
            </a:xfrm>
            <a:custGeom>
              <a:avLst/>
              <a:gdLst>
                <a:gd name="T0" fmla="*/ 46 w 104"/>
                <a:gd name="T1" fmla="*/ 152 h 176"/>
                <a:gd name="T2" fmla="*/ 66 w 104"/>
                <a:gd name="T3" fmla="*/ 144 h 176"/>
                <a:gd name="T4" fmla="*/ 74 w 104"/>
                <a:gd name="T5" fmla="*/ 128 h 176"/>
                <a:gd name="T6" fmla="*/ 74 w 104"/>
                <a:gd name="T7" fmla="*/ 120 h 176"/>
                <a:gd name="T8" fmla="*/ 60 w 104"/>
                <a:gd name="T9" fmla="*/ 104 h 176"/>
                <a:gd name="T10" fmla="*/ 38 w 104"/>
                <a:gd name="T11" fmla="*/ 90 h 176"/>
                <a:gd name="T12" fmla="*/ 22 w 104"/>
                <a:gd name="T13" fmla="*/ 80 h 176"/>
                <a:gd name="T14" fmla="*/ 4 w 104"/>
                <a:gd name="T15" fmla="*/ 58 h 176"/>
                <a:gd name="T16" fmla="*/ 2 w 104"/>
                <a:gd name="T17" fmla="*/ 44 h 176"/>
                <a:gd name="T18" fmla="*/ 4 w 104"/>
                <a:gd name="T19" fmla="*/ 34 h 176"/>
                <a:gd name="T20" fmla="*/ 10 w 104"/>
                <a:gd name="T21" fmla="*/ 18 h 176"/>
                <a:gd name="T22" fmla="*/ 24 w 104"/>
                <a:gd name="T23" fmla="*/ 6 h 176"/>
                <a:gd name="T24" fmla="*/ 42 w 104"/>
                <a:gd name="T25" fmla="*/ 0 h 176"/>
                <a:gd name="T26" fmla="*/ 54 w 104"/>
                <a:gd name="T27" fmla="*/ 0 h 176"/>
                <a:gd name="T28" fmla="*/ 74 w 104"/>
                <a:gd name="T29" fmla="*/ 2 h 176"/>
                <a:gd name="T30" fmla="*/ 94 w 104"/>
                <a:gd name="T31" fmla="*/ 10 h 176"/>
                <a:gd name="T32" fmla="*/ 94 w 104"/>
                <a:gd name="T33" fmla="*/ 36 h 176"/>
                <a:gd name="T34" fmla="*/ 64 w 104"/>
                <a:gd name="T35" fmla="*/ 24 h 176"/>
                <a:gd name="T36" fmla="*/ 56 w 104"/>
                <a:gd name="T37" fmla="*/ 22 h 176"/>
                <a:gd name="T38" fmla="*/ 38 w 104"/>
                <a:gd name="T39" fmla="*/ 28 h 176"/>
                <a:gd name="T40" fmla="*/ 30 w 104"/>
                <a:gd name="T41" fmla="*/ 42 h 176"/>
                <a:gd name="T42" fmla="*/ 32 w 104"/>
                <a:gd name="T43" fmla="*/ 48 h 176"/>
                <a:gd name="T44" fmla="*/ 44 w 104"/>
                <a:gd name="T45" fmla="*/ 62 h 176"/>
                <a:gd name="T46" fmla="*/ 66 w 104"/>
                <a:gd name="T47" fmla="*/ 74 h 176"/>
                <a:gd name="T48" fmla="*/ 82 w 104"/>
                <a:gd name="T49" fmla="*/ 86 h 176"/>
                <a:gd name="T50" fmla="*/ 98 w 104"/>
                <a:gd name="T51" fmla="*/ 104 h 176"/>
                <a:gd name="T52" fmla="*/ 104 w 104"/>
                <a:gd name="T53" fmla="*/ 120 h 176"/>
                <a:gd name="T54" fmla="*/ 104 w 104"/>
                <a:gd name="T55" fmla="*/ 128 h 176"/>
                <a:gd name="T56" fmla="*/ 100 w 104"/>
                <a:gd name="T57" fmla="*/ 148 h 176"/>
                <a:gd name="T58" fmla="*/ 88 w 104"/>
                <a:gd name="T59" fmla="*/ 162 h 176"/>
                <a:gd name="T60" fmla="*/ 70 w 104"/>
                <a:gd name="T61" fmla="*/ 174 h 176"/>
                <a:gd name="T62" fmla="*/ 46 w 104"/>
                <a:gd name="T63" fmla="*/ 176 h 176"/>
                <a:gd name="T64" fmla="*/ 34 w 104"/>
                <a:gd name="T65" fmla="*/ 176 h 176"/>
                <a:gd name="T66" fmla="*/ 12 w 104"/>
                <a:gd name="T67" fmla="*/ 172 h 176"/>
                <a:gd name="T68" fmla="*/ 0 w 104"/>
                <a:gd name="T69" fmla="*/ 134 h 176"/>
                <a:gd name="T70" fmla="*/ 12 w 104"/>
                <a:gd name="T71" fmla="*/ 142 h 176"/>
                <a:gd name="T72" fmla="*/ 34 w 104"/>
                <a:gd name="T73" fmla="*/ 15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4" h="176">
                  <a:moveTo>
                    <a:pt x="46" y="152"/>
                  </a:moveTo>
                  <a:lnTo>
                    <a:pt x="46" y="152"/>
                  </a:lnTo>
                  <a:lnTo>
                    <a:pt x="58" y="150"/>
                  </a:lnTo>
                  <a:lnTo>
                    <a:pt x="66" y="144"/>
                  </a:lnTo>
                  <a:lnTo>
                    <a:pt x="72" y="138"/>
                  </a:lnTo>
                  <a:lnTo>
                    <a:pt x="74" y="128"/>
                  </a:lnTo>
                  <a:lnTo>
                    <a:pt x="74" y="128"/>
                  </a:lnTo>
                  <a:lnTo>
                    <a:pt x="74" y="120"/>
                  </a:lnTo>
                  <a:lnTo>
                    <a:pt x="68" y="112"/>
                  </a:lnTo>
                  <a:lnTo>
                    <a:pt x="60" y="104"/>
                  </a:lnTo>
                  <a:lnTo>
                    <a:pt x="50" y="98"/>
                  </a:lnTo>
                  <a:lnTo>
                    <a:pt x="38" y="90"/>
                  </a:lnTo>
                  <a:lnTo>
                    <a:pt x="38" y="90"/>
                  </a:lnTo>
                  <a:lnTo>
                    <a:pt x="22" y="80"/>
                  </a:lnTo>
                  <a:lnTo>
                    <a:pt x="12" y="70"/>
                  </a:lnTo>
                  <a:lnTo>
                    <a:pt x="4" y="58"/>
                  </a:lnTo>
                  <a:lnTo>
                    <a:pt x="4" y="50"/>
                  </a:lnTo>
                  <a:lnTo>
                    <a:pt x="2" y="44"/>
                  </a:lnTo>
                  <a:lnTo>
                    <a:pt x="2" y="44"/>
                  </a:lnTo>
                  <a:lnTo>
                    <a:pt x="4" y="34"/>
                  </a:lnTo>
                  <a:lnTo>
                    <a:pt x="6" y="26"/>
                  </a:lnTo>
                  <a:lnTo>
                    <a:pt x="10" y="18"/>
                  </a:lnTo>
                  <a:lnTo>
                    <a:pt x="16" y="12"/>
                  </a:lnTo>
                  <a:lnTo>
                    <a:pt x="24" y="6"/>
                  </a:lnTo>
                  <a:lnTo>
                    <a:pt x="32" y="2"/>
                  </a:lnTo>
                  <a:lnTo>
                    <a:pt x="42" y="0"/>
                  </a:lnTo>
                  <a:lnTo>
                    <a:pt x="54" y="0"/>
                  </a:lnTo>
                  <a:lnTo>
                    <a:pt x="54" y="0"/>
                  </a:lnTo>
                  <a:lnTo>
                    <a:pt x="64" y="0"/>
                  </a:lnTo>
                  <a:lnTo>
                    <a:pt x="74" y="2"/>
                  </a:lnTo>
                  <a:lnTo>
                    <a:pt x="84" y="6"/>
                  </a:lnTo>
                  <a:lnTo>
                    <a:pt x="94" y="10"/>
                  </a:lnTo>
                  <a:lnTo>
                    <a:pt x="94" y="36"/>
                  </a:lnTo>
                  <a:lnTo>
                    <a:pt x="94" y="36"/>
                  </a:lnTo>
                  <a:lnTo>
                    <a:pt x="72" y="26"/>
                  </a:lnTo>
                  <a:lnTo>
                    <a:pt x="64" y="24"/>
                  </a:lnTo>
                  <a:lnTo>
                    <a:pt x="56" y="22"/>
                  </a:lnTo>
                  <a:lnTo>
                    <a:pt x="56" y="22"/>
                  </a:lnTo>
                  <a:lnTo>
                    <a:pt x="44" y="24"/>
                  </a:lnTo>
                  <a:lnTo>
                    <a:pt x="38" y="28"/>
                  </a:lnTo>
                  <a:lnTo>
                    <a:pt x="32" y="34"/>
                  </a:lnTo>
                  <a:lnTo>
                    <a:pt x="30" y="42"/>
                  </a:lnTo>
                  <a:lnTo>
                    <a:pt x="30" y="42"/>
                  </a:lnTo>
                  <a:lnTo>
                    <a:pt x="32" y="48"/>
                  </a:lnTo>
                  <a:lnTo>
                    <a:pt x="36" y="56"/>
                  </a:lnTo>
                  <a:lnTo>
                    <a:pt x="44" y="62"/>
                  </a:lnTo>
                  <a:lnTo>
                    <a:pt x="54" y="68"/>
                  </a:lnTo>
                  <a:lnTo>
                    <a:pt x="66" y="74"/>
                  </a:lnTo>
                  <a:lnTo>
                    <a:pt x="66" y="74"/>
                  </a:lnTo>
                  <a:lnTo>
                    <a:pt x="82" y="86"/>
                  </a:lnTo>
                  <a:lnTo>
                    <a:pt x="94" y="98"/>
                  </a:lnTo>
                  <a:lnTo>
                    <a:pt x="98" y="104"/>
                  </a:lnTo>
                  <a:lnTo>
                    <a:pt x="102" y="112"/>
                  </a:lnTo>
                  <a:lnTo>
                    <a:pt x="104" y="120"/>
                  </a:lnTo>
                  <a:lnTo>
                    <a:pt x="104" y="128"/>
                  </a:lnTo>
                  <a:lnTo>
                    <a:pt x="104" y="128"/>
                  </a:lnTo>
                  <a:lnTo>
                    <a:pt x="102" y="138"/>
                  </a:lnTo>
                  <a:lnTo>
                    <a:pt x="100" y="148"/>
                  </a:lnTo>
                  <a:lnTo>
                    <a:pt x="96" y="156"/>
                  </a:lnTo>
                  <a:lnTo>
                    <a:pt x="88" y="162"/>
                  </a:lnTo>
                  <a:lnTo>
                    <a:pt x="80" y="168"/>
                  </a:lnTo>
                  <a:lnTo>
                    <a:pt x="70" y="174"/>
                  </a:lnTo>
                  <a:lnTo>
                    <a:pt x="60" y="176"/>
                  </a:lnTo>
                  <a:lnTo>
                    <a:pt x="46" y="176"/>
                  </a:lnTo>
                  <a:lnTo>
                    <a:pt x="46" y="176"/>
                  </a:lnTo>
                  <a:lnTo>
                    <a:pt x="34" y="176"/>
                  </a:lnTo>
                  <a:lnTo>
                    <a:pt x="24" y="174"/>
                  </a:lnTo>
                  <a:lnTo>
                    <a:pt x="12" y="172"/>
                  </a:lnTo>
                  <a:lnTo>
                    <a:pt x="2" y="166"/>
                  </a:lnTo>
                  <a:lnTo>
                    <a:pt x="0" y="134"/>
                  </a:lnTo>
                  <a:lnTo>
                    <a:pt x="0" y="134"/>
                  </a:lnTo>
                  <a:lnTo>
                    <a:pt x="12" y="142"/>
                  </a:lnTo>
                  <a:lnTo>
                    <a:pt x="24" y="146"/>
                  </a:lnTo>
                  <a:lnTo>
                    <a:pt x="34" y="150"/>
                  </a:lnTo>
                  <a:lnTo>
                    <a:pt x="46" y="15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40"/>
            <p:cNvSpPr>
              <a:spLocks/>
            </p:cNvSpPr>
            <p:nvPr/>
          </p:nvSpPr>
          <p:spPr bwMode="auto">
            <a:xfrm>
              <a:off x="6959600" y="4344988"/>
              <a:ext cx="165100" cy="279400"/>
            </a:xfrm>
            <a:custGeom>
              <a:avLst/>
              <a:gdLst>
                <a:gd name="T0" fmla="*/ 46 w 104"/>
                <a:gd name="T1" fmla="*/ 152 h 176"/>
                <a:gd name="T2" fmla="*/ 66 w 104"/>
                <a:gd name="T3" fmla="*/ 144 h 176"/>
                <a:gd name="T4" fmla="*/ 74 w 104"/>
                <a:gd name="T5" fmla="*/ 128 h 176"/>
                <a:gd name="T6" fmla="*/ 74 w 104"/>
                <a:gd name="T7" fmla="*/ 120 h 176"/>
                <a:gd name="T8" fmla="*/ 62 w 104"/>
                <a:gd name="T9" fmla="*/ 104 h 176"/>
                <a:gd name="T10" fmla="*/ 38 w 104"/>
                <a:gd name="T11" fmla="*/ 90 h 176"/>
                <a:gd name="T12" fmla="*/ 22 w 104"/>
                <a:gd name="T13" fmla="*/ 80 h 176"/>
                <a:gd name="T14" fmla="*/ 6 w 104"/>
                <a:gd name="T15" fmla="*/ 58 h 176"/>
                <a:gd name="T16" fmla="*/ 2 w 104"/>
                <a:gd name="T17" fmla="*/ 44 h 176"/>
                <a:gd name="T18" fmla="*/ 6 w 104"/>
                <a:gd name="T19" fmla="*/ 26 h 176"/>
                <a:gd name="T20" fmla="*/ 16 w 104"/>
                <a:gd name="T21" fmla="*/ 12 h 176"/>
                <a:gd name="T22" fmla="*/ 32 w 104"/>
                <a:gd name="T23" fmla="*/ 2 h 176"/>
                <a:gd name="T24" fmla="*/ 54 w 104"/>
                <a:gd name="T25" fmla="*/ 0 h 176"/>
                <a:gd name="T26" fmla="*/ 64 w 104"/>
                <a:gd name="T27" fmla="*/ 0 h 176"/>
                <a:gd name="T28" fmla="*/ 84 w 104"/>
                <a:gd name="T29" fmla="*/ 6 h 176"/>
                <a:gd name="T30" fmla="*/ 94 w 104"/>
                <a:gd name="T31" fmla="*/ 36 h 176"/>
                <a:gd name="T32" fmla="*/ 72 w 104"/>
                <a:gd name="T33" fmla="*/ 26 h 176"/>
                <a:gd name="T34" fmla="*/ 56 w 104"/>
                <a:gd name="T35" fmla="*/ 22 h 176"/>
                <a:gd name="T36" fmla="*/ 44 w 104"/>
                <a:gd name="T37" fmla="*/ 24 h 176"/>
                <a:gd name="T38" fmla="*/ 32 w 104"/>
                <a:gd name="T39" fmla="*/ 34 h 176"/>
                <a:gd name="T40" fmla="*/ 30 w 104"/>
                <a:gd name="T41" fmla="*/ 42 h 176"/>
                <a:gd name="T42" fmla="*/ 36 w 104"/>
                <a:gd name="T43" fmla="*/ 56 h 176"/>
                <a:gd name="T44" fmla="*/ 54 w 104"/>
                <a:gd name="T45" fmla="*/ 68 h 176"/>
                <a:gd name="T46" fmla="*/ 66 w 104"/>
                <a:gd name="T47" fmla="*/ 74 h 176"/>
                <a:gd name="T48" fmla="*/ 94 w 104"/>
                <a:gd name="T49" fmla="*/ 98 h 176"/>
                <a:gd name="T50" fmla="*/ 102 w 104"/>
                <a:gd name="T51" fmla="*/ 112 h 176"/>
                <a:gd name="T52" fmla="*/ 104 w 104"/>
                <a:gd name="T53" fmla="*/ 128 h 176"/>
                <a:gd name="T54" fmla="*/ 102 w 104"/>
                <a:gd name="T55" fmla="*/ 138 h 176"/>
                <a:gd name="T56" fmla="*/ 96 w 104"/>
                <a:gd name="T57" fmla="*/ 156 h 176"/>
                <a:gd name="T58" fmla="*/ 80 w 104"/>
                <a:gd name="T59" fmla="*/ 168 h 176"/>
                <a:gd name="T60" fmla="*/ 60 w 104"/>
                <a:gd name="T61" fmla="*/ 176 h 176"/>
                <a:gd name="T62" fmla="*/ 46 w 104"/>
                <a:gd name="T63" fmla="*/ 176 h 176"/>
                <a:gd name="T64" fmla="*/ 24 w 104"/>
                <a:gd name="T65" fmla="*/ 174 h 176"/>
                <a:gd name="T66" fmla="*/ 2 w 104"/>
                <a:gd name="T67" fmla="*/ 166 h 176"/>
                <a:gd name="T68" fmla="*/ 0 w 104"/>
                <a:gd name="T69" fmla="*/ 134 h 176"/>
                <a:gd name="T70" fmla="*/ 24 w 104"/>
                <a:gd name="T71" fmla="*/ 146 h 176"/>
                <a:gd name="T72" fmla="*/ 46 w 104"/>
                <a:gd name="T73" fmla="*/ 15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4" h="176">
                  <a:moveTo>
                    <a:pt x="46" y="152"/>
                  </a:moveTo>
                  <a:lnTo>
                    <a:pt x="46" y="152"/>
                  </a:lnTo>
                  <a:lnTo>
                    <a:pt x="58" y="150"/>
                  </a:lnTo>
                  <a:lnTo>
                    <a:pt x="66" y="144"/>
                  </a:lnTo>
                  <a:lnTo>
                    <a:pt x="72" y="138"/>
                  </a:lnTo>
                  <a:lnTo>
                    <a:pt x="74" y="128"/>
                  </a:lnTo>
                  <a:lnTo>
                    <a:pt x="74" y="128"/>
                  </a:lnTo>
                  <a:lnTo>
                    <a:pt x="74" y="120"/>
                  </a:lnTo>
                  <a:lnTo>
                    <a:pt x="68" y="112"/>
                  </a:lnTo>
                  <a:lnTo>
                    <a:pt x="62" y="104"/>
                  </a:lnTo>
                  <a:lnTo>
                    <a:pt x="50" y="98"/>
                  </a:lnTo>
                  <a:lnTo>
                    <a:pt x="38" y="90"/>
                  </a:lnTo>
                  <a:lnTo>
                    <a:pt x="38" y="90"/>
                  </a:lnTo>
                  <a:lnTo>
                    <a:pt x="22" y="80"/>
                  </a:lnTo>
                  <a:lnTo>
                    <a:pt x="12" y="70"/>
                  </a:lnTo>
                  <a:lnTo>
                    <a:pt x="6" y="58"/>
                  </a:lnTo>
                  <a:lnTo>
                    <a:pt x="2" y="44"/>
                  </a:lnTo>
                  <a:lnTo>
                    <a:pt x="2" y="44"/>
                  </a:lnTo>
                  <a:lnTo>
                    <a:pt x="4" y="34"/>
                  </a:lnTo>
                  <a:lnTo>
                    <a:pt x="6" y="26"/>
                  </a:lnTo>
                  <a:lnTo>
                    <a:pt x="10" y="18"/>
                  </a:lnTo>
                  <a:lnTo>
                    <a:pt x="16" y="12"/>
                  </a:lnTo>
                  <a:lnTo>
                    <a:pt x="24" y="6"/>
                  </a:lnTo>
                  <a:lnTo>
                    <a:pt x="32" y="2"/>
                  </a:lnTo>
                  <a:lnTo>
                    <a:pt x="42" y="0"/>
                  </a:lnTo>
                  <a:lnTo>
                    <a:pt x="54" y="0"/>
                  </a:lnTo>
                  <a:lnTo>
                    <a:pt x="54" y="0"/>
                  </a:lnTo>
                  <a:lnTo>
                    <a:pt x="64" y="0"/>
                  </a:lnTo>
                  <a:lnTo>
                    <a:pt x="74" y="2"/>
                  </a:lnTo>
                  <a:lnTo>
                    <a:pt x="84" y="6"/>
                  </a:lnTo>
                  <a:lnTo>
                    <a:pt x="96" y="10"/>
                  </a:lnTo>
                  <a:lnTo>
                    <a:pt x="94" y="36"/>
                  </a:lnTo>
                  <a:lnTo>
                    <a:pt x="94" y="36"/>
                  </a:lnTo>
                  <a:lnTo>
                    <a:pt x="72" y="26"/>
                  </a:lnTo>
                  <a:lnTo>
                    <a:pt x="64" y="24"/>
                  </a:lnTo>
                  <a:lnTo>
                    <a:pt x="56" y="22"/>
                  </a:lnTo>
                  <a:lnTo>
                    <a:pt x="56" y="22"/>
                  </a:lnTo>
                  <a:lnTo>
                    <a:pt x="44" y="24"/>
                  </a:lnTo>
                  <a:lnTo>
                    <a:pt x="38" y="28"/>
                  </a:lnTo>
                  <a:lnTo>
                    <a:pt x="32" y="34"/>
                  </a:lnTo>
                  <a:lnTo>
                    <a:pt x="30" y="42"/>
                  </a:lnTo>
                  <a:lnTo>
                    <a:pt x="30" y="42"/>
                  </a:lnTo>
                  <a:lnTo>
                    <a:pt x="32" y="48"/>
                  </a:lnTo>
                  <a:lnTo>
                    <a:pt x="36" y="56"/>
                  </a:lnTo>
                  <a:lnTo>
                    <a:pt x="44" y="62"/>
                  </a:lnTo>
                  <a:lnTo>
                    <a:pt x="54" y="68"/>
                  </a:lnTo>
                  <a:lnTo>
                    <a:pt x="66" y="74"/>
                  </a:lnTo>
                  <a:lnTo>
                    <a:pt x="66" y="74"/>
                  </a:lnTo>
                  <a:lnTo>
                    <a:pt x="82" y="86"/>
                  </a:lnTo>
                  <a:lnTo>
                    <a:pt x="94" y="98"/>
                  </a:lnTo>
                  <a:lnTo>
                    <a:pt x="98" y="104"/>
                  </a:lnTo>
                  <a:lnTo>
                    <a:pt x="102" y="112"/>
                  </a:lnTo>
                  <a:lnTo>
                    <a:pt x="104" y="120"/>
                  </a:lnTo>
                  <a:lnTo>
                    <a:pt x="104" y="128"/>
                  </a:lnTo>
                  <a:lnTo>
                    <a:pt x="104" y="128"/>
                  </a:lnTo>
                  <a:lnTo>
                    <a:pt x="102" y="138"/>
                  </a:lnTo>
                  <a:lnTo>
                    <a:pt x="100" y="148"/>
                  </a:lnTo>
                  <a:lnTo>
                    <a:pt x="96" y="156"/>
                  </a:lnTo>
                  <a:lnTo>
                    <a:pt x="88" y="162"/>
                  </a:lnTo>
                  <a:lnTo>
                    <a:pt x="80" y="168"/>
                  </a:lnTo>
                  <a:lnTo>
                    <a:pt x="70" y="174"/>
                  </a:lnTo>
                  <a:lnTo>
                    <a:pt x="60" y="176"/>
                  </a:lnTo>
                  <a:lnTo>
                    <a:pt x="46" y="176"/>
                  </a:lnTo>
                  <a:lnTo>
                    <a:pt x="46" y="176"/>
                  </a:lnTo>
                  <a:lnTo>
                    <a:pt x="36" y="176"/>
                  </a:lnTo>
                  <a:lnTo>
                    <a:pt x="24" y="174"/>
                  </a:lnTo>
                  <a:lnTo>
                    <a:pt x="12" y="172"/>
                  </a:lnTo>
                  <a:lnTo>
                    <a:pt x="2" y="166"/>
                  </a:lnTo>
                  <a:lnTo>
                    <a:pt x="0" y="134"/>
                  </a:lnTo>
                  <a:lnTo>
                    <a:pt x="0" y="134"/>
                  </a:lnTo>
                  <a:lnTo>
                    <a:pt x="12" y="142"/>
                  </a:lnTo>
                  <a:lnTo>
                    <a:pt x="24" y="146"/>
                  </a:lnTo>
                  <a:lnTo>
                    <a:pt x="34" y="150"/>
                  </a:lnTo>
                  <a:lnTo>
                    <a:pt x="46" y="152"/>
                  </a:lnTo>
                  <a:close/>
                </a:path>
              </a:pathLst>
            </a:custGeom>
            <a:solidFill>
              <a:srgbClr val="E8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41"/>
            <p:cNvSpPr>
              <a:spLocks/>
            </p:cNvSpPr>
            <p:nvPr/>
          </p:nvSpPr>
          <p:spPr bwMode="auto">
            <a:xfrm>
              <a:off x="6959600" y="4344988"/>
              <a:ext cx="165100" cy="279400"/>
            </a:xfrm>
            <a:custGeom>
              <a:avLst/>
              <a:gdLst>
                <a:gd name="T0" fmla="*/ 46 w 104"/>
                <a:gd name="T1" fmla="*/ 152 h 176"/>
                <a:gd name="T2" fmla="*/ 66 w 104"/>
                <a:gd name="T3" fmla="*/ 144 h 176"/>
                <a:gd name="T4" fmla="*/ 74 w 104"/>
                <a:gd name="T5" fmla="*/ 128 h 176"/>
                <a:gd name="T6" fmla="*/ 74 w 104"/>
                <a:gd name="T7" fmla="*/ 120 h 176"/>
                <a:gd name="T8" fmla="*/ 62 w 104"/>
                <a:gd name="T9" fmla="*/ 104 h 176"/>
                <a:gd name="T10" fmla="*/ 38 w 104"/>
                <a:gd name="T11" fmla="*/ 90 h 176"/>
                <a:gd name="T12" fmla="*/ 22 w 104"/>
                <a:gd name="T13" fmla="*/ 80 h 176"/>
                <a:gd name="T14" fmla="*/ 6 w 104"/>
                <a:gd name="T15" fmla="*/ 58 h 176"/>
                <a:gd name="T16" fmla="*/ 2 w 104"/>
                <a:gd name="T17" fmla="*/ 44 h 176"/>
                <a:gd name="T18" fmla="*/ 6 w 104"/>
                <a:gd name="T19" fmla="*/ 26 h 176"/>
                <a:gd name="T20" fmla="*/ 16 w 104"/>
                <a:gd name="T21" fmla="*/ 12 h 176"/>
                <a:gd name="T22" fmla="*/ 32 w 104"/>
                <a:gd name="T23" fmla="*/ 2 h 176"/>
                <a:gd name="T24" fmla="*/ 54 w 104"/>
                <a:gd name="T25" fmla="*/ 0 h 176"/>
                <a:gd name="T26" fmla="*/ 64 w 104"/>
                <a:gd name="T27" fmla="*/ 0 h 176"/>
                <a:gd name="T28" fmla="*/ 84 w 104"/>
                <a:gd name="T29" fmla="*/ 6 h 176"/>
                <a:gd name="T30" fmla="*/ 94 w 104"/>
                <a:gd name="T31" fmla="*/ 36 h 176"/>
                <a:gd name="T32" fmla="*/ 72 w 104"/>
                <a:gd name="T33" fmla="*/ 26 h 176"/>
                <a:gd name="T34" fmla="*/ 56 w 104"/>
                <a:gd name="T35" fmla="*/ 22 h 176"/>
                <a:gd name="T36" fmla="*/ 44 w 104"/>
                <a:gd name="T37" fmla="*/ 24 h 176"/>
                <a:gd name="T38" fmla="*/ 32 w 104"/>
                <a:gd name="T39" fmla="*/ 34 h 176"/>
                <a:gd name="T40" fmla="*/ 30 w 104"/>
                <a:gd name="T41" fmla="*/ 42 h 176"/>
                <a:gd name="T42" fmla="*/ 36 w 104"/>
                <a:gd name="T43" fmla="*/ 56 h 176"/>
                <a:gd name="T44" fmla="*/ 54 w 104"/>
                <a:gd name="T45" fmla="*/ 68 h 176"/>
                <a:gd name="T46" fmla="*/ 66 w 104"/>
                <a:gd name="T47" fmla="*/ 74 h 176"/>
                <a:gd name="T48" fmla="*/ 94 w 104"/>
                <a:gd name="T49" fmla="*/ 98 h 176"/>
                <a:gd name="T50" fmla="*/ 102 w 104"/>
                <a:gd name="T51" fmla="*/ 112 h 176"/>
                <a:gd name="T52" fmla="*/ 104 w 104"/>
                <a:gd name="T53" fmla="*/ 128 h 176"/>
                <a:gd name="T54" fmla="*/ 102 w 104"/>
                <a:gd name="T55" fmla="*/ 138 h 176"/>
                <a:gd name="T56" fmla="*/ 96 w 104"/>
                <a:gd name="T57" fmla="*/ 156 h 176"/>
                <a:gd name="T58" fmla="*/ 80 w 104"/>
                <a:gd name="T59" fmla="*/ 168 h 176"/>
                <a:gd name="T60" fmla="*/ 60 w 104"/>
                <a:gd name="T61" fmla="*/ 176 h 176"/>
                <a:gd name="T62" fmla="*/ 46 w 104"/>
                <a:gd name="T63" fmla="*/ 176 h 176"/>
                <a:gd name="T64" fmla="*/ 24 w 104"/>
                <a:gd name="T65" fmla="*/ 174 h 176"/>
                <a:gd name="T66" fmla="*/ 2 w 104"/>
                <a:gd name="T67" fmla="*/ 166 h 176"/>
                <a:gd name="T68" fmla="*/ 0 w 104"/>
                <a:gd name="T69" fmla="*/ 134 h 176"/>
                <a:gd name="T70" fmla="*/ 24 w 104"/>
                <a:gd name="T71" fmla="*/ 146 h 176"/>
                <a:gd name="T72" fmla="*/ 46 w 104"/>
                <a:gd name="T73" fmla="*/ 15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4" h="176">
                  <a:moveTo>
                    <a:pt x="46" y="152"/>
                  </a:moveTo>
                  <a:lnTo>
                    <a:pt x="46" y="152"/>
                  </a:lnTo>
                  <a:lnTo>
                    <a:pt x="58" y="150"/>
                  </a:lnTo>
                  <a:lnTo>
                    <a:pt x="66" y="144"/>
                  </a:lnTo>
                  <a:lnTo>
                    <a:pt x="72" y="138"/>
                  </a:lnTo>
                  <a:lnTo>
                    <a:pt x="74" y="128"/>
                  </a:lnTo>
                  <a:lnTo>
                    <a:pt x="74" y="128"/>
                  </a:lnTo>
                  <a:lnTo>
                    <a:pt x="74" y="120"/>
                  </a:lnTo>
                  <a:lnTo>
                    <a:pt x="68" y="112"/>
                  </a:lnTo>
                  <a:lnTo>
                    <a:pt x="62" y="104"/>
                  </a:lnTo>
                  <a:lnTo>
                    <a:pt x="50" y="98"/>
                  </a:lnTo>
                  <a:lnTo>
                    <a:pt x="38" y="90"/>
                  </a:lnTo>
                  <a:lnTo>
                    <a:pt x="38" y="90"/>
                  </a:lnTo>
                  <a:lnTo>
                    <a:pt x="22" y="80"/>
                  </a:lnTo>
                  <a:lnTo>
                    <a:pt x="12" y="70"/>
                  </a:lnTo>
                  <a:lnTo>
                    <a:pt x="6" y="58"/>
                  </a:lnTo>
                  <a:lnTo>
                    <a:pt x="2" y="44"/>
                  </a:lnTo>
                  <a:lnTo>
                    <a:pt x="2" y="44"/>
                  </a:lnTo>
                  <a:lnTo>
                    <a:pt x="4" y="34"/>
                  </a:lnTo>
                  <a:lnTo>
                    <a:pt x="6" y="26"/>
                  </a:lnTo>
                  <a:lnTo>
                    <a:pt x="10" y="18"/>
                  </a:lnTo>
                  <a:lnTo>
                    <a:pt x="16" y="12"/>
                  </a:lnTo>
                  <a:lnTo>
                    <a:pt x="24" y="6"/>
                  </a:lnTo>
                  <a:lnTo>
                    <a:pt x="32" y="2"/>
                  </a:lnTo>
                  <a:lnTo>
                    <a:pt x="42" y="0"/>
                  </a:lnTo>
                  <a:lnTo>
                    <a:pt x="54" y="0"/>
                  </a:lnTo>
                  <a:lnTo>
                    <a:pt x="54" y="0"/>
                  </a:lnTo>
                  <a:lnTo>
                    <a:pt x="64" y="0"/>
                  </a:lnTo>
                  <a:lnTo>
                    <a:pt x="74" y="2"/>
                  </a:lnTo>
                  <a:lnTo>
                    <a:pt x="84" y="6"/>
                  </a:lnTo>
                  <a:lnTo>
                    <a:pt x="96" y="10"/>
                  </a:lnTo>
                  <a:lnTo>
                    <a:pt x="94" y="36"/>
                  </a:lnTo>
                  <a:lnTo>
                    <a:pt x="94" y="36"/>
                  </a:lnTo>
                  <a:lnTo>
                    <a:pt x="72" y="26"/>
                  </a:lnTo>
                  <a:lnTo>
                    <a:pt x="64" y="24"/>
                  </a:lnTo>
                  <a:lnTo>
                    <a:pt x="56" y="22"/>
                  </a:lnTo>
                  <a:lnTo>
                    <a:pt x="56" y="22"/>
                  </a:lnTo>
                  <a:lnTo>
                    <a:pt x="44" y="24"/>
                  </a:lnTo>
                  <a:lnTo>
                    <a:pt x="38" y="28"/>
                  </a:lnTo>
                  <a:lnTo>
                    <a:pt x="32" y="34"/>
                  </a:lnTo>
                  <a:lnTo>
                    <a:pt x="30" y="42"/>
                  </a:lnTo>
                  <a:lnTo>
                    <a:pt x="30" y="42"/>
                  </a:lnTo>
                  <a:lnTo>
                    <a:pt x="32" y="48"/>
                  </a:lnTo>
                  <a:lnTo>
                    <a:pt x="36" y="56"/>
                  </a:lnTo>
                  <a:lnTo>
                    <a:pt x="44" y="62"/>
                  </a:lnTo>
                  <a:lnTo>
                    <a:pt x="54" y="68"/>
                  </a:lnTo>
                  <a:lnTo>
                    <a:pt x="66" y="74"/>
                  </a:lnTo>
                  <a:lnTo>
                    <a:pt x="66" y="74"/>
                  </a:lnTo>
                  <a:lnTo>
                    <a:pt x="82" y="86"/>
                  </a:lnTo>
                  <a:lnTo>
                    <a:pt x="94" y="98"/>
                  </a:lnTo>
                  <a:lnTo>
                    <a:pt x="98" y="104"/>
                  </a:lnTo>
                  <a:lnTo>
                    <a:pt x="102" y="112"/>
                  </a:lnTo>
                  <a:lnTo>
                    <a:pt x="104" y="120"/>
                  </a:lnTo>
                  <a:lnTo>
                    <a:pt x="104" y="128"/>
                  </a:lnTo>
                  <a:lnTo>
                    <a:pt x="104" y="128"/>
                  </a:lnTo>
                  <a:lnTo>
                    <a:pt x="102" y="138"/>
                  </a:lnTo>
                  <a:lnTo>
                    <a:pt x="100" y="148"/>
                  </a:lnTo>
                  <a:lnTo>
                    <a:pt x="96" y="156"/>
                  </a:lnTo>
                  <a:lnTo>
                    <a:pt x="88" y="162"/>
                  </a:lnTo>
                  <a:lnTo>
                    <a:pt x="80" y="168"/>
                  </a:lnTo>
                  <a:lnTo>
                    <a:pt x="70" y="174"/>
                  </a:lnTo>
                  <a:lnTo>
                    <a:pt x="60" y="176"/>
                  </a:lnTo>
                  <a:lnTo>
                    <a:pt x="46" y="176"/>
                  </a:lnTo>
                  <a:lnTo>
                    <a:pt x="46" y="176"/>
                  </a:lnTo>
                  <a:lnTo>
                    <a:pt x="36" y="176"/>
                  </a:lnTo>
                  <a:lnTo>
                    <a:pt x="24" y="174"/>
                  </a:lnTo>
                  <a:lnTo>
                    <a:pt x="12" y="172"/>
                  </a:lnTo>
                  <a:lnTo>
                    <a:pt x="2" y="166"/>
                  </a:lnTo>
                  <a:lnTo>
                    <a:pt x="0" y="134"/>
                  </a:lnTo>
                  <a:lnTo>
                    <a:pt x="0" y="134"/>
                  </a:lnTo>
                  <a:lnTo>
                    <a:pt x="12" y="142"/>
                  </a:lnTo>
                  <a:lnTo>
                    <a:pt x="24" y="146"/>
                  </a:lnTo>
                  <a:lnTo>
                    <a:pt x="34" y="150"/>
                  </a:lnTo>
                  <a:lnTo>
                    <a:pt x="46" y="15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Rectangle 42"/>
            <p:cNvSpPr>
              <a:spLocks noChangeArrowheads="1"/>
            </p:cNvSpPr>
            <p:nvPr/>
          </p:nvSpPr>
          <p:spPr bwMode="auto">
            <a:xfrm>
              <a:off x="7432675" y="4351338"/>
              <a:ext cx="44450" cy="266700"/>
            </a:xfrm>
            <a:prstGeom prst="rect">
              <a:avLst/>
            </a:prstGeom>
            <a:solidFill>
              <a:srgbClr val="E87B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43"/>
            <p:cNvSpPr>
              <a:spLocks/>
            </p:cNvSpPr>
            <p:nvPr/>
          </p:nvSpPr>
          <p:spPr bwMode="auto">
            <a:xfrm>
              <a:off x="7620000" y="4344988"/>
              <a:ext cx="219075" cy="279400"/>
            </a:xfrm>
            <a:custGeom>
              <a:avLst/>
              <a:gdLst>
                <a:gd name="T0" fmla="*/ 0 w 138"/>
                <a:gd name="T1" fmla="*/ 0 h 176"/>
                <a:gd name="T2" fmla="*/ 2 w 138"/>
                <a:gd name="T3" fmla="*/ 0 h 176"/>
                <a:gd name="T4" fmla="*/ 110 w 138"/>
                <a:gd name="T5" fmla="*/ 110 h 176"/>
                <a:gd name="T6" fmla="*/ 110 w 138"/>
                <a:gd name="T7" fmla="*/ 4 h 176"/>
                <a:gd name="T8" fmla="*/ 138 w 138"/>
                <a:gd name="T9" fmla="*/ 4 h 176"/>
                <a:gd name="T10" fmla="*/ 138 w 138"/>
                <a:gd name="T11" fmla="*/ 176 h 176"/>
                <a:gd name="T12" fmla="*/ 136 w 138"/>
                <a:gd name="T13" fmla="*/ 176 h 176"/>
                <a:gd name="T14" fmla="*/ 28 w 138"/>
                <a:gd name="T15" fmla="*/ 66 h 176"/>
                <a:gd name="T16" fmla="*/ 28 w 138"/>
                <a:gd name="T17" fmla="*/ 172 h 176"/>
                <a:gd name="T18" fmla="*/ 0 w 138"/>
                <a:gd name="T19" fmla="*/ 172 h 176"/>
                <a:gd name="T20" fmla="*/ 0 w 138"/>
                <a:gd name="T21"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176">
                  <a:moveTo>
                    <a:pt x="0" y="0"/>
                  </a:moveTo>
                  <a:lnTo>
                    <a:pt x="2" y="0"/>
                  </a:lnTo>
                  <a:lnTo>
                    <a:pt x="110" y="110"/>
                  </a:lnTo>
                  <a:lnTo>
                    <a:pt x="110" y="4"/>
                  </a:lnTo>
                  <a:lnTo>
                    <a:pt x="138" y="4"/>
                  </a:lnTo>
                  <a:lnTo>
                    <a:pt x="138" y="176"/>
                  </a:lnTo>
                  <a:lnTo>
                    <a:pt x="136" y="176"/>
                  </a:lnTo>
                  <a:lnTo>
                    <a:pt x="28" y="66"/>
                  </a:lnTo>
                  <a:lnTo>
                    <a:pt x="28" y="172"/>
                  </a:lnTo>
                  <a:lnTo>
                    <a:pt x="0" y="172"/>
                  </a:lnTo>
                  <a:lnTo>
                    <a:pt x="0" y="0"/>
                  </a:lnTo>
                  <a:close/>
                </a:path>
              </a:pathLst>
            </a:custGeom>
            <a:solidFill>
              <a:srgbClr val="E8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44"/>
            <p:cNvSpPr>
              <a:spLocks/>
            </p:cNvSpPr>
            <p:nvPr/>
          </p:nvSpPr>
          <p:spPr bwMode="auto">
            <a:xfrm>
              <a:off x="7978775" y="4344988"/>
              <a:ext cx="222250" cy="279400"/>
            </a:xfrm>
            <a:custGeom>
              <a:avLst/>
              <a:gdLst>
                <a:gd name="T0" fmla="*/ 0 w 140"/>
                <a:gd name="T1" fmla="*/ 0 h 176"/>
                <a:gd name="T2" fmla="*/ 4 w 140"/>
                <a:gd name="T3" fmla="*/ 0 h 176"/>
                <a:gd name="T4" fmla="*/ 110 w 140"/>
                <a:gd name="T5" fmla="*/ 110 h 176"/>
                <a:gd name="T6" fmla="*/ 110 w 140"/>
                <a:gd name="T7" fmla="*/ 4 h 176"/>
                <a:gd name="T8" fmla="*/ 140 w 140"/>
                <a:gd name="T9" fmla="*/ 4 h 176"/>
                <a:gd name="T10" fmla="*/ 140 w 140"/>
                <a:gd name="T11" fmla="*/ 176 h 176"/>
                <a:gd name="T12" fmla="*/ 136 w 140"/>
                <a:gd name="T13" fmla="*/ 176 h 176"/>
                <a:gd name="T14" fmla="*/ 28 w 140"/>
                <a:gd name="T15" fmla="*/ 66 h 176"/>
                <a:gd name="T16" fmla="*/ 28 w 140"/>
                <a:gd name="T17" fmla="*/ 172 h 176"/>
                <a:gd name="T18" fmla="*/ 0 w 140"/>
                <a:gd name="T19" fmla="*/ 172 h 176"/>
                <a:gd name="T20" fmla="*/ 0 w 140"/>
                <a:gd name="T21"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0" h="176">
                  <a:moveTo>
                    <a:pt x="0" y="0"/>
                  </a:moveTo>
                  <a:lnTo>
                    <a:pt x="4" y="0"/>
                  </a:lnTo>
                  <a:lnTo>
                    <a:pt x="110" y="110"/>
                  </a:lnTo>
                  <a:lnTo>
                    <a:pt x="110" y="4"/>
                  </a:lnTo>
                  <a:lnTo>
                    <a:pt x="140" y="4"/>
                  </a:lnTo>
                  <a:lnTo>
                    <a:pt x="140" y="176"/>
                  </a:lnTo>
                  <a:lnTo>
                    <a:pt x="136" y="176"/>
                  </a:lnTo>
                  <a:lnTo>
                    <a:pt x="28" y="66"/>
                  </a:lnTo>
                  <a:lnTo>
                    <a:pt x="28" y="172"/>
                  </a:lnTo>
                  <a:lnTo>
                    <a:pt x="0" y="172"/>
                  </a:lnTo>
                  <a:lnTo>
                    <a:pt x="0" y="0"/>
                  </a:lnTo>
                  <a:close/>
                </a:path>
              </a:pathLst>
            </a:custGeom>
            <a:solidFill>
              <a:srgbClr val="E8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45"/>
            <p:cNvSpPr>
              <a:spLocks noEditPoints="1"/>
            </p:cNvSpPr>
            <p:nvPr/>
          </p:nvSpPr>
          <p:spPr bwMode="auto">
            <a:xfrm>
              <a:off x="8321675" y="4344988"/>
              <a:ext cx="263525" cy="279400"/>
            </a:xfrm>
            <a:custGeom>
              <a:avLst/>
              <a:gdLst>
                <a:gd name="T0" fmla="*/ 18 w 166"/>
                <a:gd name="T1" fmla="*/ 34 h 176"/>
                <a:gd name="T2" fmla="*/ 46 w 166"/>
                <a:gd name="T3" fmla="*/ 8 h 176"/>
                <a:gd name="T4" fmla="*/ 82 w 166"/>
                <a:gd name="T5" fmla="*/ 0 h 176"/>
                <a:gd name="T6" fmla="*/ 98 w 166"/>
                <a:gd name="T7" fmla="*/ 2 h 176"/>
                <a:gd name="T8" fmla="*/ 128 w 166"/>
                <a:gd name="T9" fmla="*/ 14 h 176"/>
                <a:gd name="T10" fmla="*/ 140 w 166"/>
                <a:gd name="T11" fmla="*/ 24 h 176"/>
                <a:gd name="T12" fmla="*/ 158 w 166"/>
                <a:gd name="T13" fmla="*/ 54 h 176"/>
                <a:gd name="T14" fmla="*/ 166 w 166"/>
                <a:gd name="T15" fmla="*/ 88 h 176"/>
                <a:gd name="T16" fmla="*/ 164 w 166"/>
                <a:gd name="T17" fmla="*/ 106 h 176"/>
                <a:gd name="T18" fmla="*/ 152 w 166"/>
                <a:gd name="T19" fmla="*/ 138 h 176"/>
                <a:gd name="T20" fmla="*/ 140 w 166"/>
                <a:gd name="T21" fmla="*/ 152 h 176"/>
                <a:gd name="T22" fmla="*/ 114 w 166"/>
                <a:gd name="T23" fmla="*/ 170 h 176"/>
                <a:gd name="T24" fmla="*/ 82 w 166"/>
                <a:gd name="T25" fmla="*/ 176 h 176"/>
                <a:gd name="T26" fmla="*/ 66 w 166"/>
                <a:gd name="T27" fmla="*/ 174 h 176"/>
                <a:gd name="T28" fmla="*/ 36 w 166"/>
                <a:gd name="T29" fmla="*/ 162 h 176"/>
                <a:gd name="T30" fmla="*/ 24 w 166"/>
                <a:gd name="T31" fmla="*/ 152 h 176"/>
                <a:gd name="T32" fmla="*/ 6 w 166"/>
                <a:gd name="T33" fmla="*/ 122 h 176"/>
                <a:gd name="T34" fmla="*/ 0 w 166"/>
                <a:gd name="T35" fmla="*/ 88 h 176"/>
                <a:gd name="T36" fmla="*/ 0 w 166"/>
                <a:gd name="T37" fmla="*/ 74 h 176"/>
                <a:gd name="T38" fmla="*/ 10 w 166"/>
                <a:gd name="T39" fmla="*/ 46 h 176"/>
                <a:gd name="T40" fmla="*/ 82 w 166"/>
                <a:gd name="T41" fmla="*/ 148 h 176"/>
                <a:gd name="T42" fmla="*/ 94 w 166"/>
                <a:gd name="T43" fmla="*/ 148 h 176"/>
                <a:gd name="T44" fmla="*/ 112 w 166"/>
                <a:gd name="T45" fmla="*/ 138 h 176"/>
                <a:gd name="T46" fmla="*/ 126 w 166"/>
                <a:gd name="T47" fmla="*/ 122 h 176"/>
                <a:gd name="T48" fmla="*/ 134 w 166"/>
                <a:gd name="T49" fmla="*/ 100 h 176"/>
                <a:gd name="T50" fmla="*/ 136 w 166"/>
                <a:gd name="T51" fmla="*/ 88 h 176"/>
                <a:gd name="T52" fmla="*/ 132 w 166"/>
                <a:gd name="T53" fmla="*/ 64 h 176"/>
                <a:gd name="T54" fmla="*/ 120 w 166"/>
                <a:gd name="T55" fmla="*/ 44 h 176"/>
                <a:gd name="T56" fmla="*/ 104 w 166"/>
                <a:gd name="T57" fmla="*/ 32 h 176"/>
                <a:gd name="T58" fmla="*/ 82 w 166"/>
                <a:gd name="T59" fmla="*/ 28 h 176"/>
                <a:gd name="T60" fmla="*/ 72 w 166"/>
                <a:gd name="T61" fmla="*/ 28 h 176"/>
                <a:gd name="T62" fmla="*/ 52 w 166"/>
                <a:gd name="T63" fmla="*/ 38 h 176"/>
                <a:gd name="T64" fmla="*/ 38 w 166"/>
                <a:gd name="T65" fmla="*/ 54 h 176"/>
                <a:gd name="T66" fmla="*/ 30 w 166"/>
                <a:gd name="T67" fmla="*/ 76 h 176"/>
                <a:gd name="T68" fmla="*/ 30 w 166"/>
                <a:gd name="T69" fmla="*/ 88 h 176"/>
                <a:gd name="T70" fmla="*/ 34 w 166"/>
                <a:gd name="T71" fmla="*/ 112 h 176"/>
                <a:gd name="T72" fmla="*/ 46 w 166"/>
                <a:gd name="T73" fmla="*/ 132 h 176"/>
                <a:gd name="T74" fmla="*/ 62 w 166"/>
                <a:gd name="T75" fmla="*/ 144 h 176"/>
                <a:gd name="T76" fmla="*/ 82 w 166"/>
                <a:gd name="T77" fmla="*/ 1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6" h="176">
                  <a:moveTo>
                    <a:pt x="18" y="34"/>
                  </a:moveTo>
                  <a:lnTo>
                    <a:pt x="18" y="34"/>
                  </a:lnTo>
                  <a:lnTo>
                    <a:pt x="30" y="20"/>
                  </a:lnTo>
                  <a:lnTo>
                    <a:pt x="46" y="8"/>
                  </a:lnTo>
                  <a:lnTo>
                    <a:pt x="64" y="2"/>
                  </a:lnTo>
                  <a:lnTo>
                    <a:pt x="82" y="0"/>
                  </a:lnTo>
                  <a:lnTo>
                    <a:pt x="82" y="0"/>
                  </a:lnTo>
                  <a:lnTo>
                    <a:pt x="98" y="2"/>
                  </a:lnTo>
                  <a:lnTo>
                    <a:pt x="114" y="6"/>
                  </a:lnTo>
                  <a:lnTo>
                    <a:pt x="128" y="14"/>
                  </a:lnTo>
                  <a:lnTo>
                    <a:pt x="140" y="24"/>
                  </a:lnTo>
                  <a:lnTo>
                    <a:pt x="140" y="24"/>
                  </a:lnTo>
                  <a:lnTo>
                    <a:pt x="152" y="38"/>
                  </a:lnTo>
                  <a:lnTo>
                    <a:pt x="158" y="54"/>
                  </a:lnTo>
                  <a:lnTo>
                    <a:pt x="164" y="70"/>
                  </a:lnTo>
                  <a:lnTo>
                    <a:pt x="166" y="88"/>
                  </a:lnTo>
                  <a:lnTo>
                    <a:pt x="166" y="88"/>
                  </a:lnTo>
                  <a:lnTo>
                    <a:pt x="164" y="106"/>
                  </a:lnTo>
                  <a:lnTo>
                    <a:pt x="158" y="122"/>
                  </a:lnTo>
                  <a:lnTo>
                    <a:pt x="152" y="138"/>
                  </a:lnTo>
                  <a:lnTo>
                    <a:pt x="140" y="152"/>
                  </a:lnTo>
                  <a:lnTo>
                    <a:pt x="140" y="152"/>
                  </a:lnTo>
                  <a:lnTo>
                    <a:pt x="128" y="162"/>
                  </a:lnTo>
                  <a:lnTo>
                    <a:pt x="114" y="170"/>
                  </a:lnTo>
                  <a:lnTo>
                    <a:pt x="98" y="174"/>
                  </a:lnTo>
                  <a:lnTo>
                    <a:pt x="82" y="176"/>
                  </a:lnTo>
                  <a:lnTo>
                    <a:pt x="82" y="176"/>
                  </a:lnTo>
                  <a:lnTo>
                    <a:pt x="66" y="174"/>
                  </a:lnTo>
                  <a:lnTo>
                    <a:pt x="52" y="170"/>
                  </a:lnTo>
                  <a:lnTo>
                    <a:pt x="36" y="162"/>
                  </a:lnTo>
                  <a:lnTo>
                    <a:pt x="24" y="152"/>
                  </a:lnTo>
                  <a:lnTo>
                    <a:pt x="24" y="152"/>
                  </a:lnTo>
                  <a:lnTo>
                    <a:pt x="14" y="138"/>
                  </a:lnTo>
                  <a:lnTo>
                    <a:pt x="6" y="122"/>
                  </a:lnTo>
                  <a:lnTo>
                    <a:pt x="2" y="106"/>
                  </a:lnTo>
                  <a:lnTo>
                    <a:pt x="0" y="88"/>
                  </a:lnTo>
                  <a:lnTo>
                    <a:pt x="0" y="88"/>
                  </a:lnTo>
                  <a:lnTo>
                    <a:pt x="0" y="74"/>
                  </a:lnTo>
                  <a:lnTo>
                    <a:pt x="4" y="58"/>
                  </a:lnTo>
                  <a:lnTo>
                    <a:pt x="10" y="46"/>
                  </a:lnTo>
                  <a:lnTo>
                    <a:pt x="18" y="34"/>
                  </a:lnTo>
                  <a:close/>
                  <a:moveTo>
                    <a:pt x="82" y="148"/>
                  </a:moveTo>
                  <a:lnTo>
                    <a:pt x="82" y="148"/>
                  </a:lnTo>
                  <a:lnTo>
                    <a:pt x="94" y="148"/>
                  </a:lnTo>
                  <a:lnTo>
                    <a:pt x="104" y="144"/>
                  </a:lnTo>
                  <a:lnTo>
                    <a:pt x="112" y="138"/>
                  </a:lnTo>
                  <a:lnTo>
                    <a:pt x="120" y="132"/>
                  </a:lnTo>
                  <a:lnTo>
                    <a:pt x="126" y="122"/>
                  </a:lnTo>
                  <a:lnTo>
                    <a:pt x="132" y="112"/>
                  </a:lnTo>
                  <a:lnTo>
                    <a:pt x="134" y="100"/>
                  </a:lnTo>
                  <a:lnTo>
                    <a:pt x="136" y="88"/>
                  </a:lnTo>
                  <a:lnTo>
                    <a:pt x="136" y="88"/>
                  </a:lnTo>
                  <a:lnTo>
                    <a:pt x="134" y="76"/>
                  </a:lnTo>
                  <a:lnTo>
                    <a:pt x="132" y="64"/>
                  </a:lnTo>
                  <a:lnTo>
                    <a:pt x="126" y="54"/>
                  </a:lnTo>
                  <a:lnTo>
                    <a:pt x="120" y="44"/>
                  </a:lnTo>
                  <a:lnTo>
                    <a:pt x="112" y="38"/>
                  </a:lnTo>
                  <a:lnTo>
                    <a:pt x="104" y="32"/>
                  </a:lnTo>
                  <a:lnTo>
                    <a:pt x="94" y="28"/>
                  </a:lnTo>
                  <a:lnTo>
                    <a:pt x="82" y="28"/>
                  </a:lnTo>
                  <a:lnTo>
                    <a:pt x="82" y="28"/>
                  </a:lnTo>
                  <a:lnTo>
                    <a:pt x="72" y="28"/>
                  </a:lnTo>
                  <a:lnTo>
                    <a:pt x="62" y="32"/>
                  </a:lnTo>
                  <a:lnTo>
                    <a:pt x="52" y="38"/>
                  </a:lnTo>
                  <a:lnTo>
                    <a:pt x="46" y="44"/>
                  </a:lnTo>
                  <a:lnTo>
                    <a:pt x="38" y="54"/>
                  </a:lnTo>
                  <a:lnTo>
                    <a:pt x="34" y="64"/>
                  </a:lnTo>
                  <a:lnTo>
                    <a:pt x="30" y="76"/>
                  </a:lnTo>
                  <a:lnTo>
                    <a:pt x="30" y="88"/>
                  </a:lnTo>
                  <a:lnTo>
                    <a:pt x="30" y="88"/>
                  </a:lnTo>
                  <a:lnTo>
                    <a:pt x="30" y="100"/>
                  </a:lnTo>
                  <a:lnTo>
                    <a:pt x="34" y="112"/>
                  </a:lnTo>
                  <a:lnTo>
                    <a:pt x="38" y="122"/>
                  </a:lnTo>
                  <a:lnTo>
                    <a:pt x="46" y="132"/>
                  </a:lnTo>
                  <a:lnTo>
                    <a:pt x="52" y="138"/>
                  </a:lnTo>
                  <a:lnTo>
                    <a:pt x="62" y="144"/>
                  </a:lnTo>
                  <a:lnTo>
                    <a:pt x="72" y="148"/>
                  </a:lnTo>
                  <a:lnTo>
                    <a:pt x="82" y="148"/>
                  </a:lnTo>
                  <a:close/>
                </a:path>
              </a:pathLst>
            </a:custGeom>
            <a:solidFill>
              <a:srgbClr val="E8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46"/>
            <p:cNvSpPr>
              <a:spLocks/>
            </p:cNvSpPr>
            <p:nvPr/>
          </p:nvSpPr>
          <p:spPr bwMode="auto">
            <a:xfrm>
              <a:off x="8321675" y="4344988"/>
              <a:ext cx="263525" cy="279400"/>
            </a:xfrm>
            <a:custGeom>
              <a:avLst/>
              <a:gdLst>
                <a:gd name="T0" fmla="*/ 18 w 166"/>
                <a:gd name="T1" fmla="*/ 34 h 176"/>
                <a:gd name="T2" fmla="*/ 18 w 166"/>
                <a:gd name="T3" fmla="*/ 34 h 176"/>
                <a:gd name="T4" fmla="*/ 30 w 166"/>
                <a:gd name="T5" fmla="*/ 20 h 176"/>
                <a:gd name="T6" fmla="*/ 46 w 166"/>
                <a:gd name="T7" fmla="*/ 8 h 176"/>
                <a:gd name="T8" fmla="*/ 64 w 166"/>
                <a:gd name="T9" fmla="*/ 2 h 176"/>
                <a:gd name="T10" fmla="*/ 82 w 166"/>
                <a:gd name="T11" fmla="*/ 0 h 176"/>
                <a:gd name="T12" fmla="*/ 82 w 166"/>
                <a:gd name="T13" fmla="*/ 0 h 176"/>
                <a:gd name="T14" fmla="*/ 98 w 166"/>
                <a:gd name="T15" fmla="*/ 2 h 176"/>
                <a:gd name="T16" fmla="*/ 114 w 166"/>
                <a:gd name="T17" fmla="*/ 6 h 176"/>
                <a:gd name="T18" fmla="*/ 128 w 166"/>
                <a:gd name="T19" fmla="*/ 14 h 176"/>
                <a:gd name="T20" fmla="*/ 140 w 166"/>
                <a:gd name="T21" fmla="*/ 24 h 176"/>
                <a:gd name="T22" fmla="*/ 140 w 166"/>
                <a:gd name="T23" fmla="*/ 24 h 176"/>
                <a:gd name="T24" fmla="*/ 152 w 166"/>
                <a:gd name="T25" fmla="*/ 38 h 176"/>
                <a:gd name="T26" fmla="*/ 158 w 166"/>
                <a:gd name="T27" fmla="*/ 54 h 176"/>
                <a:gd name="T28" fmla="*/ 164 w 166"/>
                <a:gd name="T29" fmla="*/ 70 h 176"/>
                <a:gd name="T30" fmla="*/ 166 w 166"/>
                <a:gd name="T31" fmla="*/ 88 h 176"/>
                <a:gd name="T32" fmla="*/ 166 w 166"/>
                <a:gd name="T33" fmla="*/ 88 h 176"/>
                <a:gd name="T34" fmla="*/ 164 w 166"/>
                <a:gd name="T35" fmla="*/ 106 h 176"/>
                <a:gd name="T36" fmla="*/ 158 w 166"/>
                <a:gd name="T37" fmla="*/ 122 h 176"/>
                <a:gd name="T38" fmla="*/ 152 w 166"/>
                <a:gd name="T39" fmla="*/ 138 h 176"/>
                <a:gd name="T40" fmla="*/ 140 w 166"/>
                <a:gd name="T41" fmla="*/ 152 h 176"/>
                <a:gd name="T42" fmla="*/ 140 w 166"/>
                <a:gd name="T43" fmla="*/ 152 h 176"/>
                <a:gd name="T44" fmla="*/ 128 w 166"/>
                <a:gd name="T45" fmla="*/ 162 h 176"/>
                <a:gd name="T46" fmla="*/ 114 w 166"/>
                <a:gd name="T47" fmla="*/ 170 h 176"/>
                <a:gd name="T48" fmla="*/ 98 w 166"/>
                <a:gd name="T49" fmla="*/ 174 h 176"/>
                <a:gd name="T50" fmla="*/ 82 w 166"/>
                <a:gd name="T51" fmla="*/ 176 h 176"/>
                <a:gd name="T52" fmla="*/ 82 w 166"/>
                <a:gd name="T53" fmla="*/ 176 h 176"/>
                <a:gd name="T54" fmla="*/ 66 w 166"/>
                <a:gd name="T55" fmla="*/ 174 h 176"/>
                <a:gd name="T56" fmla="*/ 52 w 166"/>
                <a:gd name="T57" fmla="*/ 170 h 176"/>
                <a:gd name="T58" fmla="*/ 36 w 166"/>
                <a:gd name="T59" fmla="*/ 162 h 176"/>
                <a:gd name="T60" fmla="*/ 24 w 166"/>
                <a:gd name="T61" fmla="*/ 152 h 176"/>
                <a:gd name="T62" fmla="*/ 24 w 166"/>
                <a:gd name="T63" fmla="*/ 152 h 176"/>
                <a:gd name="T64" fmla="*/ 14 w 166"/>
                <a:gd name="T65" fmla="*/ 138 h 176"/>
                <a:gd name="T66" fmla="*/ 6 w 166"/>
                <a:gd name="T67" fmla="*/ 122 h 176"/>
                <a:gd name="T68" fmla="*/ 2 w 166"/>
                <a:gd name="T69" fmla="*/ 106 h 176"/>
                <a:gd name="T70" fmla="*/ 0 w 166"/>
                <a:gd name="T71" fmla="*/ 88 h 176"/>
                <a:gd name="T72" fmla="*/ 0 w 166"/>
                <a:gd name="T73" fmla="*/ 88 h 176"/>
                <a:gd name="T74" fmla="*/ 0 w 166"/>
                <a:gd name="T75" fmla="*/ 74 h 176"/>
                <a:gd name="T76" fmla="*/ 4 w 166"/>
                <a:gd name="T77" fmla="*/ 58 h 176"/>
                <a:gd name="T78" fmla="*/ 10 w 166"/>
                <a:gd name="T79" fmla="*/ 46 h 176"/>
                <a:gd name="T80" fmla="*/ 18 w 166"/>
                <a:gd name="T81" fmla="*/ 3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6" h="176">
                  <a:moveTo>
                    <a:pt x="18" y="34"/>
                  </a:moveTo>
                  <a:lnTo>
                    <a:pt x="18" y="34"/>
                  </a:lnTo>
                  <a:lnTo>
                    <a:pt x="30" y="20"/>
                  </a:lnTo>
                  <a:lnTo>
                    <a:pt x="46" y="8"/>
                  </a:lnTo>
                  <a:lnTo>
                    <a:pt x="64" y="2"/>
                  </a:lnTo>
                  <a:lnTo>
                    <a:pt x="82" y="0"/>
                  </a:lnTo>
                  <a:lnTo>
                    <a:pt x="82" y="0"/>
                  </a:lnTo>
                  <a:lnTo>
                    <a:pt x="98" y="2"/>
                  </a:lnTo>
                  <a:lnTo>
                    <a:pt x="114" y="6"/>
                  </a:lnTo>
                  <a:lnTo>
                    <a:pt x="128" y="14"/>
                  </a:lnTo>
                  <a:lnTo>
                    <a:pt x="140" y="24"/>
                  </a:lnTo>
                  <a:lnTo>
                    <a:pt x="140" y="24"/>
                  </a:lnTo>
                  <a:lnTo>
                    <a:pt x="152" y="38"/>
                  </a:lnTo>
                  <a:lnTo>
                    <a:pt x="158" y="54"/>
                  </a:lnTo>
                  <a:lnTo>
                    <a:pt x="164" y="70"/>
                  </a:lnTo>
                  <a:lnTo>
                    <a:pt x="166" y="88"/>
                  </a:lnTo>
                  <a:lnTo>
                    <a:pt x="166" y="88"/>
                  </a:lnTo>
                  <a:lnTo>
                    <a:pt x="164" y="106"/>
                  </a:lnTo>
                  <a:lnTo>
                    <a:pt x="158" y="122"/>
                  </a:lnTo>
                  <a:lnTo>
                    <a:pt x="152" y="138"/>
                  </a:lnTo>
                  <a:lnTo>
                    <a:pt x="140" y="152"/>
                  </a:lnTo>
                  <a:lnTo>
                    <a:pt x="140" y="152"/>
                  </a:lnTo>
                  <a:lnTo>
                    <a:pt x="128" y="162"/>
                  </a:lnTo>
                  <a:lnTo>
                    <a:pt x="114" y="170"/>
                  </a:lnTo>
                  <a:lnTo>
                    <a:pt x="98" y="174"/>
                  </a:lnTo>
                  <a:lnTo>
                    <a:pt x="82" y="176"/>
                  </a:lnTo>
                  <a:lnTo>
                    <a:pt x="82" y="176"/>
                  </a:lnTo>
                  <a:lnTo>
                    <a:pt x="66" y="174"/>
                  </a:lnTo>
                  <a:lnTo>
                    <a:pt x="52" y="170"/>
                  </a:lnTo>
                  <a:lnTo>
                    <a:pt x="36" y="162"/>
                  </a:lnTo>
                  <a:lnTo>
                    <a:pt x="24" y="152"/>
                  </a:lnTo>
                  <a:lnTo>
                    <a:pt x="24" y="152"/>
                  </a:lnTo>
                  <a:lnTo>
                    <a:pt x="14" y="138"/>
                  </a:lnTo>
                  <a:lnTo>
                    <a:pt x="6" y="122"/>
                  </a:lnTo>
                  <a:lnTo>
                    <a:pt x="2" y="106"/>
                  </a:lnTo>
                  <a:lnTo>
                    <a:pt x="0" y="88"/>
                  </a:lnTo>
                  <a:lnTo>
                    <a:pt x="0" y="88"/>
                  </a:lnTo>
                  <a:lnTo>
                    <a:pt x="0" y="74"/>
                  </a:lnTo>
                  <a:lnTo>
                    <a:pt x="4" y="58"/>
                  </a:lnTo>
                  <a:lnTo>
                    <a:pt x="10" y="46"/>
                  </a:lnTo>
                  <a:lnTo>
                    <a:pt x="18" y="3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47"/>
            <p:cNvSpPr>
              <a:spLocks/>
            </p:cNvSpPr>
            <p:nvPr/>
          </p:nvSpPr>
          <p:spPr bwMode="auto">
            <a:xfrm>
              <a:off x="8369300" y="4389438"/>
              <a:ext cx="168275" cy="190500"/>
            </a:xfrm>
            <a:custGeom>
              <a:avLst/>
              <a:gdLst>
                <a:gd name="T0" fmla="*/ 52 w 106"/>
                <a:gd name="T1" fmla="*/ 120 h 120"/>
                <a:gd name="T2" fmla="*/ 52 w 106"/>
                <a:gd name="T3" fmla="*/ 120 h 120"/>
                <a:gd name="T4" fmla="*/ 64 w 106"/>
                <a:gd name="T5" fmla="*/ 120 h 120"/>
                <a:gd name="T6" fmla="*/ 74 w 106"/>
                <a:gd name="T7" fmla="*/ 116 h 120"/>
                <a:gd name="T8" fmla="*/ 82 w 106"/>
                <a:gd name="T9" fmla="*/ 110 h 120"/>
                <a:gd name="T10" fmla="*/ 90 w 106"/>
                <a:gd name="T11" fmla="*/ 104 h 120"/>
                <a:gd name="T12" fmla="*/ 96 w 106"/>
                <a:gd name="T13" fmla="*/ 94 h 120"/>
                <a:gd name="T14" fmla="*/ 102 w 106"/>
                <a:gd name="T15" fmla="*/ 84 h 120"/>
                <a:gd name="T16" fmla="*/ 104 w 106"/>
                <a:gd name="T17" fmla="*/ 72 h 120"/>
                <a:gd name="T18" fmla="*/ 106 w 106"/>
                <a:gd name="T19" fmla="*/ 60 h 120"/>
                <a:gd name="T20" fmla="*/ 106 w 106"/>
                <a:gd name="T21" fmla="*/ 60 h 120"/>
                <a:gd name="T22" fmla="*/ 104 w 106"/>
                <a:gd name="T23" fmla="*/ 48 h 120"/>
                <a:gd name="T24" fmla="*/ 102 w 106"/>
                <a:gd name="T25" fmla="*/ 36 h 120"/>
                <a:gd name="T26" fmla="*/ 96 w 106"/>
                <a:gd name="T27" fmla="*/ 26 h 120"/>
                <a:gd name="T28" fmla="*/ 90 w 106"/>
                <a:gd name="T29" fmla="*/ 16 h 120"/>
                <a:gd name="T30" fmla="*/ 82 w 106"/>
                <a:gd name="T31" fmla="*/ 10 h 120"/>
                <a:gd name="T32" fmla="*/ 74 w 106"/>
                <a:gd name="T33" fmla="*/ 4 h 120"/>
                <a:gd name="T34" fmla="*/ 64 w 106"/>
                <a:gd name="T35" fmla="*/ 0 h 120"/>
                <a:gd name="T36" fmla="*/ 52 w 106"/>
                <a:gd name="T37" fmla="*/ 0 h 120"/>
                <a:gd name="T38" fmla="*/ 52 w 106"/>
                <a:gd name="T39" fmla="*/ 0 h 120"/>
                <a:gd name="T40" fmla="*/ 42 w 106"/>
                <a:gd name="T41" fmla="*/ 0 h 120"/>
                <a:gd name="T42" fmla="*/ 32 w 106"/>
                <a:gd name="T43" fmla="*/ 4 h 120"/>
                <a:gd name="T44" fmla="*/ 22 w 106"/>
                <a:gd name="T45" fmla="*/ 10 h 120"/>
                <a:gd name="T46" fmla="*/ 16 w 106"/>
                <a:gd name="T47" fmla="*/ 16 h 120"/>
                <a:gd name="T48" fmla="*/ 8 w 106"/>
                <a:gd name="T49" fmla="*/ 26 h 120"/>
                <a:gd name="T50" fmla="*/ 4 w 106"/>
                <a:gd name="T51" fmla="*/ 36 h 120"/>
                <a:gd name="T52" fmla="*/ 0 w 106"/>
                <a:gd name="T53" fmla="*/ 48 h 120"/>
                <a:gd name="T54" fmla="*/ 0 w 106"/>
                <a:gd name="T55" fmla="*/ 60 h 120"/>
                <a:gd name="T56" fmla="*/ 0 w 106"/>
                <a:gd name="T57" fmla="*/ 60 h 120"/>
                <a:gd name="T58" fmla="*/ 0 w 106"/>
                <a:gd name="T59" fmla="*/ 72 h 120"/>
                <a:gd name="T60" fmla="*/ 4 w 106"/>
                <a:gd name="T61" fmla="*/ 84 h 120"/>
                <a:gd name="T62" fmla="*/ 8 w 106"/>
                <a:gd name="T63" fmla="*/ 94 h 120"/>
                <a:gd name="T64" fmla="*/ 16 w 106"/>
                <a:gd name="T65" fmla="*/ 104 h 120"/>
                <a:gd name="T66" fmla="*/ 22 w 106"/>
                <a:gd name="T67" fmla="*/ 110 h 120"/>
                <a:gd name="T68" fmla="*/ 32 w 106"/>
                <a:gd name="T69" fmla="*/ 116 h 120"/>
                <a:gd name="T70" fmla="*/ 42 w 106"/>
                <a:gd name="T71" fmla="*/ 120 h 120"/>
                <a:gd name="T72" fmla="*/ 52 w 106"/>
                <a:gd name="T73"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6" h="120">
                  <a:moveTo>
                    <a:pt x="52" y="120"/>
                  </a:moveTo>
                  <a:lnTo>
                    <a:pt x="52" y="120"/>
                  </a:lnTo>
                  <a:lnTo>
                    <a:pt x="64" y="120"/>
                  </a:lnTo>
                  <a:lnTo>
                    <a:pt x="74" y="116"/>
                  </a:lnTo>
                  <a:lnTo>
                    <a:pt x="82" y="110"/>
                  </a:lnTo>
                  <a:lnTo>
                    <a:pt x="90" y="104"/>
                  </a:lnTo>
                  <a:lnTo>
                    <a:pt x="96" y="94"/>
                  </a:lnTo>
                  <a:lnTo>
                    <a:pt x="102" y="84"/>
                  </a:lnTo>
                  <a:lnTo>
                    <a:pt x="104" y="72"/>
                  </a:lnTo>
                  <a:lnTo>
                    <a:pt x="106" y="60"/>
                  </a:lnTo>
                  <a:lnTo>
                    <a:pt x="106" y="60"/>
                  </a:lnTo>
                  <a:lnTo>
                    <a:pt x="104" y="48"/>
                  </a:lnTo>
                  <a:lnTo>
                    <a:pt x="102" y="36"/>
                  </a:lnTo>
                  <a:lnTo>
                    <a:pt x="96" y="26"/>
                  </a:lnTo>
                  <a:lnTo>
                    <a:pt x="90" y="16"/>
                  </a:lnTo>
                  <a:lnTo>
                    <a:pt x="82" y="10"/>
                  </a:lnTo>
                  <a:lnTo>
                    <a:pt x="74" y="4"/>
                  </a:lnTo>
                  <a:lnTo>
                    <a:pt x="64" y="0"/>
                  </a:lnTo>
                  <a:lnTo>
                    <a:pt x="52" y="0"/>
                  </a:lnTo>
                  <a:lnTo>
                    <a:pt x="52" y="0"/>
                  </a:lnTo>
                  <a:lnTo>
                    <a:pt x="42" y="0"/>
                  </a:lnTo>
                  <a:lnTo>
                    <a:pt x="32" y="4"/>
                  </a:lnTo>
                  <a:lnTo>
                    <a:pt x="22" y="10"/>
                  </a:lnTo>
                  <a:lnTo>
                    <a:pt x="16" y="16"/>
                  </a:lnTo>
                  <a:lnTo>
                    <a:pt x="8" y="26"/>
                  </a:lnTo>
                  <a:lnTo>
                    <a:pt x="4" y="36"/>
                  </a:lnTo>
                  <a:lnTo>
                    <a:pt x="0" y="48"/>
                  </a:lnTo>
                  <a:lnTo>
                    <a:pt x="0" y="60"/>
                  </a:lnTo>
                  <a:lnTo>
                    <a:pt x="0" y="60"/>
                  </a:lnTo>
                  <a:lnTo>
                    <a:pt x="0" y="72"/>
                  </a:lnTo>
                  <a:lnTo>
                    <a:pt x="4" y="84"/>
                  </a:lnTo>
                  <a:lnTo>
                    <a:pt x="8" y="94"/>
                  </a:lnTo>
                  <a:lnTo>
                    <a:pt x="16" y="104"/>
                  </a:lnTo>
                  <a:lnTo>
                    <a:pt x="22" y="110"/>
                  </a:lnTo>
                  <a:lnTo>
                    <a:pt x="32" y="116"/>
                  </a:lnTo>
                  <a:lnTo>
                    <a:pt x="42" y="120"/>
                  </a:lnTo>
                  <a:lnTo>
                    <a:pt x="52" y="1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48"/>
            <p:cNvSpPr>
              <a:spLocks/>
            </p:cNvSpPr>
            <p:nvPr/>
          </p:nvSpPr>
          <p:spPr bwMode="auto">
            <a:xfrm>
              <a:off x="8661400" y="4351338"/>
              <a:ext cx="241300" cy="276225"/>
            </a:xfrm>
            <a:custGeom>
              <a:avLst/>
              <a:gdLst>
                <a:gd name="T0" fmla="*/ 74 w 152"/>
                <a:gd name="T1" fmla="*/ 174 h 174"/>
                <a:gd name="T2" fmla="*/ 0 w 152"/>
                <a:gd name="T3" fmla="*/ 0 h 174"/>
                <a:gd name="T4" fmla="*/ 30 w 152"/>
                <a:gd name="T5" fmla="*/ 0 h 174"/>
                <a:gd name="T6" fmla="*/ 76 w 152"/>
                <a:gd name="T7" fmla="*/ 110 h 174"/>
                <a:gd name="T8" fmla="*/ 124 w 152"/>
                <a:gd name="T9" fmla="*/ 0 h 174"/>
                <a:gd name="T10" fmla="*/ 152 w 152"/>
                <a:gd name="T11" fmla="*/ 0 h 174"/>
                <a:gd name="T12" fmla="*/ 78 w 152"/>
                <a:gd name="T13" fmla="*/ 174 h 174"/>
                <a:gd name="T14" fmla="*/ 74 w 152"/>
                <a:gd name="T15" fmla="*/ 174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74">
                  <a:moveTo>
                    <a:pt x="74" y="174"/>
                  </a:moveTo>
                  <a:lnTo>
                    <a:pt x="0" y="0"/>
                  </a:lnTo>
                  <a:lnTo>
                    <a:pt x="30" y="0"/>
                  </a:lnTo>
                  <a:lnTo>
                    <a:pt x="76" y="110"/>
                  </a:lnTo>
                  <a:lnTo>
                    <a:pt x="124" y="0"/>
                  </a:lnTo>
                  <a:lnTo>
                    <a:pt x="152" y="0"/>
                  </a:lnTo>
                  <a:lnTo>
                    <a:pt x="78" y="174"/>
                  </a:lnTo>
                  <a:lnTo>
                    <a:pt x="74" y="174"/>
                  </a:lnTo>
                  <a:close/>
                </a:path>
              </a:pathLst>
            </a:custGeom>
            <a:solidFill>
              <a:srgbClr val="E8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49"/>
            <p:cNvSpPr>
              <a:spLocks noEditPoints="1"/>
            </p:cNvSpPr>
            <p:nvPr/>
          </p:nvSpPr>
          <p:spPr bwMode="auto">
            <a:xfrm>
              <a:off x="8940800" y="4344988"/>
              <a:ext cx="257175" cy="273050"/>
            </a:xfrm>
            <a:custGeom>
              <a:avLst/>
              <a:gdLst>
                <a:gd name="T0" fmla="*/ 0 w 162"/>
                <a:gd name="T1" fmla="*/ 172 h 172"/>
                <a:gd name="T2" fmla="*/ 82 w 162"/>
                <a:gd name="T3" fmla="*/ 0 h 172"/>
                <a:gd name="T4" fmla="*/ 84 w 162"/>
                <a:gd name="T5" fmla="*/ 0 h 172"/>
                <a:gd name="T6" fmla="*/ 162 w 162"/>
                <a:gd name="T7" fmla="*/ 172 h 172"/>
                <a:gd name="T8" fmla="*/ 132 w 162"/>
                <a:gd name="T9" fmla="*/ 172 h 172"/>
                <a:gd name="T10" fmla="*/ 118 w 162"/>
                <a:gd name="T11" fmla="*/ 142 h 172"/>
                <a:gd name="T12" fmla="*/ 42 w 162"/>
                <a:gd name="T13" fmla="*/ 142 h 172"/>
                <a:gd name="T14" fmla="*/ 30 w 162"/>
                <a:gd name="T15" fmla="*/ 172 h 172"/>
                <a:gd name="T16" fmla="*/ 0 w 162"/>
                <a:gd name="T17" fmla="*/ 172 h 172"/>
                <a:gd name="T18" fmla="*/ 108 w 162"/>
                <a:gd name="T19" fmla="*/ 118 h 172"/>
                <a:gd name="T20" fmla="*/ 82 w 162"/>
                <a:gd name="T21" fmla="*/ 56 h 172"/>
                <a:gd name="T22" fmla="*/ 54 w 162"/>
                <a:gd name="T23" fmla="*/ 118 h 172"/>
                <a:gd name="T24" fmla="*/ 108 w 162"/>
                <a:gd name="T25" fmla="*/ 11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172">
                  <a:moveTo>
                    <a:pt x="0" y="172"/>
                  </a:moveTo>
                  <a:lnTo>
                    <a:pt x="82" y="0"/>
                  </a:lnTo>
                  <a:lnTo>
                    <a:pt x="84" y="0"/>
                  </a:lnTo>
                  <a:lnTo>
                    <a:pt x="162" y="172"/>
                  </a:lnTo>
                  <a:lnTo>
                    <a:pt x="132" y="172"/>
                  </a:lnTo>
                  <a:lnTo>
                    <a:pt x="118" y="142"/>
                  </a:lnTo>
                  <a:lnTo>
                    <a:pt x="42" y="142"/>
                  </a:lnTo>
                  <a:lnTo>
                    <a:pt x="30" y="172"/>
                  </a:lnTo>
                  <a:lnTo>
                    <a:pt x="0" y="172"/>
                  </a:lnTo>
                  <a:close/>
                  <a:moveTo>
                    <a:pt x="108" y="118"/>
                  </a:moveTo>
                  <a:lnTo>
                    <a:pt x="82" y="56"/>
                  </a:lnTo>
                  <a:lnTo>
                    <a:pt x="54" y="118"/>
                  </a:lnTo>
                  <a:lnTo>
                    <a:pt x="108" y="118"/>
                  </a:lnTo>
                  <a:close/>
                </a:path>
              </a:pathLst>
            </a:custGeom>
            <a:solidFill>
              <a:srgbClr val="E8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50"/>
            <p:cNvSpPr>
              <a:spLocks/>
            </p:cNvSpPr>
            <p:nvPr/>
          </p:nvSpPr>
          <p:spPr bwMode="auto">
            <a:xfrm>
              <a:off x="9239250" y="4351338"/>
              <a:ext cx="225425" cy="266700"/>
            </a:xfrm>
            <a:custGeom>
              <a:avLst/>
              <a:gdLst>
                <a:gd name="T0" fmla="*/ 86 w 142"/>
                <a:gd name="T1" fmla="*/ 168 h 168"/>
                <a:gd name="T2" fmla="*/ 56 w 142"/>
                <a:gd name="T3" fmla="*/ 168 h 168"/>
                <a:gd name="T4" fmla="*/ 56 w 142"/>
                <a:gd name="T5" fmla="*/ 26 h 168"/>
                <a:gd name="T6" fmla="*/ 0 w 142"/>
                <a:gd name="T7" fmla="*/ 26 h 168"/>
                <a:gd name="T8" fmla="*/ 0 w 142"/>
                <a:gd name="T9" fmla="*/ 0 h 168"/>
                <a:gd name="T10" fmla="*/ 142 w 142"/>
                <a:gd name="T11" fmla="*/ 0 h 168"/>
                <a:gd name="T12" fmla="*/ 142 w 142"/>
                <a:gd name="T13" fmla="*/ 26 h 168"/>
                <a:gd name="T14" fmla="*/ 86 w 142"/>
                <a:gd name="T15" fmla="*/ 26 h 168"/>
                <a:gd name="T16" fmla="*/ 86 w 142"/>
                <a:gd name="T17"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68">
                  <a:moveTo>
                    <a:pt x="86" y="168"/>
                  </a:moveTo>
                  <a:lnTo>
                    <a:pt x="56" y="168"/>
                  </a:lnTo>
                  <a:lnTo>
                    <a:pt x="56" y="26"/>
                  </a:lnTo>
                  <a:lnTo>
                    <a:pt x="0" y="26"/>
                  </a:lnTo>
                  <a:lnTo>
                    <a:pt x="0" y="0"/>
                  </a:lnTo>
                  <a:lnTo>
                    <a:pt x="142" y="0"/>
                  </a:lnTo>
                  <a:lnTo>
                    <a:pt x="142" y="26"/>
                  </a:lnTo>
                  <a:lnTo>
                    <a:pt x="86" y="26"/>
                  </a:lnTo>
                  <a:lnTo>
                    <a:pt x="86" y="168"/>
                  </a:lnTo>
                  <a:close/>
                </a:path>
              </a:pathLst>
            </a:custGeom>
            <a:solidFill>
              <a:srgbClr val="E8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Rectangle 51"/>
            <p:cNvSpPr>
              <a:spLocks noChangeArrowheads="1"/>
            </p:cNvSpPr>
            <p:nvPr/>
          </p:nvSpPr>
          <p:spPr bwMode="auto">
            <a:xfrm>
              <a:off x="9572625" y="4351338"/>
              <a:ext cx="47625" cy="266700"/>
            </a:xfrm>
            <a:prstGeom prst="rect">
              <a:avLst/>
            </a:prstGeom>
            <a:solidFill>
              <a:srgbClr val="E87B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52"/>
            <p:cNvSpPr>
              <a:spLocks noEditPoints="1"/>
            </p:cNvSpPr>
            <p:nvPr/>
          </p:nvSpPr>
          <p:spPr bwMode="auto">
            <a:xfrm>
              <a:off x="9744075" y="4344988"/>
              <a:ext cx="260350" cy="279400"/>
            </a:xfrm>
            <a:custGeom>
              <a:avLst/>
              <a:gdLst>
                <a:gd name="T0" fmla="*/ 16 w 164"/>
                <a:gd name="T1" fmla="*/ 34 h 176"/>
                <a:gd name="T2" fmla="*/ 46 w 164"/>
                <a:gd name="T3" fmla="*/ 8 h 176"/>
                <a:gd name="T4" fmla="*/ 82 w 164"/>
                <a:gd name="T5" fmla="*/ 0 h 176"/>
                <a:gd name="T6" fmla="*/ 98 w 164"/>
                <a:gd name="T7" fmla="*/ 2 h 176"/>
                <a:gd name="T8" fmla="*/ 128 w 164"/>
                <a:gd name="T9" fmla="*/ 14 h 176"/>
                <a:gd name="T10" fmla="*/ 140 w 164"/>
                <a:gd name="T11" fmla="*/ 24 h 176"/>
                <a:gd name="T12" fmla="*/ 158 w 164"/>
                <a:gd name="T13" fmla="*/ 54 h 176"/>
                <a:gd name="T14" fmla="*/ 164 w 164"/>
                <a:gd name="T15" fmla="*/ 88 h 176"/>
                <a:gd name="T16" fmla="*/ 164 w 164"/>
                <a:gd name="T17" fmla="*/ 106 h 176"/>
                <a:gd name="T18" fmla="*/ 152 w 164"/>
                <a:gd name="T19" fmla="*/ 138 h 176"/>
                <a:gd name="T20" fmla="*/ 140 w 164"/>
                <a:gd name="T21" fmla="*/ 152 h 176"/>
                <a:gd name="T22" fmla="*/ 114 w 164"/>
                <a:gd name="T23" fmla="*/ 170 h 176"/>
                <a:gd name="T24" fmla="*/ 82 w 164"/>
                <a:gd name="T25" fmla="*/ 176 h 176"/>
                <a:gd name="T26" fmla="*/ 66 w 164"/>
                <a:gd name="T27" fmla="*/ 174 h 176"/>
                <a:gd name="T28" fmla="*/ 36 w 164"/>
                <a:gd name="T29" fmla="*/ 162 h 176"/>
                <a:gd name="T30" fmla="*/ 24 w 164"/>
                <a:gd name="T31" fmla="*/ 152 h 176"/>
                <a:gd name="T32" fmla="*/ 6 w 164"/>
                <a:gd name="T33" fmla="*/ 122 h 176"/>
                <a:gd name="T34" fmla="*/ 0 w 164"/>
                <a:gd name="T35" fmla="*/ 88 h 176"/>
                <a:gd name="T36" fmla="*/ 0 w 164"/>
                <a:gd name="T37" fmla="*/ 74 h 176"/>
                <a:gd name="T38" fmla="*/ 10 w 164"/>
                <a:gd name="T39" fmla="*/ 46 h 176"/>
                <a:gd name="T40" fmla="*/ 82 w 164"/>
                <a:gd name="T41" fmla="*/ 148 h 176"/>
                <a:gd name="T42" fmla="*/ 94 w 164"/>
                <a:gd name="T43" fmla="*/ 148 h 176"/>
                <a:gd name="T44" fmla="*/ 112 w 164"/>
                <a:gd name="T45" fmla="*/ 138 h 176"/>
                <a:gd name="T46" fmla="*/ 126 w 164"/>
                <a:gd name="T47" fmla="*/ 122 h 176"/>
                <a:gd name="T48" fmla="*/ 134 w 164"/>
                <a:gd name="T49" fmla="*/ 100 h 176"/>
                <a:gd name="T50" fmla="*/ 136 w 164"/>
                <a:gd name="T51" fmla="*/ 88 h 176"/>
                <a:gd name="T52" fmla="*/ 132 w 164"/>
                <a:gd name="T53" fmla="*/ 64 h 176"/>
                <a:gd name="T54" fmla="*/ 120 w 164"/>
                <a:gd name="T55" fmla="*/ 44 h 176"/>
                <a:gd name="T56" fmla="*/ 104 w 164"/>
                <a:gd name="T57" fmla="*/ 32 h 176"/>
                <a:gd name="T58" fmla="*/ 82 w 164"/>
                <a:gd name="T59" fmla="*/ 28 h 176"/>
                <a:gd name="T60" fmla="*/ 72 w 164"/>
                <a:gd name="T61" fmla="*/ 28 h 176"/>
                <a:gd name="T62" fmla="*/ 52 w 164"/>
                <a:gd name="T63" fmla="*/ 38 h 176"/>
                <a:gd name="T64" fmla="*/ 38 w 164"/>
                <a:gd name="T65" fmla="*/ 54 h 176"/>
                <a:gd name="T66" fmla="*/ 30 w 164"/>
                <a:gd name="T67" fmla="*/ 76 h 176"/>
                <a:gd name="T68" fmla="*/ 30 w 164"/>
                <a:gd name="T69" fmla="*/ 88 h 176"/>
                <a:gd name="T70" fmla="*/ 34 w 164"/>
                <a:gd name="T71" fmla="*/ 112 h 176"/>
                <a:gd name="T72" fmla="*/ 46 w 164"/>
                <a:gd name="T73" fmla="*/ 132 h 176"/>
                <a:gd name="T74" fmla="*/ 62 w 164"/>
                <a:gd name="T75" fmla="*/ 144 h 176"/>
                <a:gd name="T76" fmla="*/ 82 w 164"/>
                <a:gd name="T77" fmla="*/ 1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4" h="176">
                  <a:moveTo>
                    <a:pt x="16" y="34"/>
                  </a:moveTo>
                  <a:lnTo>
                    <a:pt x="16" y="34"/>
                  </a:lnTo>
                  <a:lnTo>
                    <a:pt x="30" y="20"/>
                  </a:lnTo>
                  <a:lnTo>
                    <a:pt x="46" y="8"/>
                  </a:lnTo>
                  <a:lnTo>
                    <a:pt x="64" y="2"/>
                  </a:lnTo>
                  <a:lnTo>
                    <a:pt x="82" y="0"/>
                  </a:lnTo>
                  <a:lnTo>
                    <a:pt x="82" y="0"/>
                  </a:lnTo>
                  <a:lnTo>
                    <a:pt x="98" y="2"/>
                  </a:lnTo>
                  <a:lnTo>
                    <a:pt x="114" y="6"/>
                  </a:lnTo>
                  <a:lnTo>
                    <a:pt x="128" y="14"/>
                  </a:lnTo>
                  <a:lnTo>
                    <a:pt x="140" y="24"/>
                  </a:lnTo>
                  <a:lnTo>
                    <a:pt x="140" y="24"/>
                  </a:lnTo>
                  <a:lnTo>
                    <a:pt x="152" y="38"/>
                  </a:lnTo>
                  <a:lnTo>
                    <a:pt x="158" y="54"/>
                  </a:lnTo>
                  <a:lnTo>
                    <a:pt x="164" y="70"/>
                  </a:lnTo>
                  <a:lnTo>
                    <a:pt x="164" y="88"/>
                  </a:lnTo>
                  <a:lnTo>
                    <a:pt x="164" y="88"/>
                  </a:lnTo>
                  <a:lnTo>
                    <a:pt x="164" y="106"/>
                  </a:lnTo>
                  <a:lnTo>
                    <a:pt x="158" y="122"/>
                  </a:lnTo>
                  <a:lnTo>
                    <a:pt x="152" y="138"/>
                  </a:lnTo>
                  <a:lnTo>
                    <a:pt x="140" y="152"/>
                  </a:lnTo>
                  <a:lnTo>
                    <a:pt x="140" y="152"/>
                  </a:lnTo>
                  <a:lnTo>
                    <a:pt x="128" y="162"/>
                  </a:lnTo>
                  <a:lnTo>
                    <a:pt x="114" y="170"/>
                  </a:lnTo>
                  <a:lnTo>
                    <a:pt x="98" y="174"/>
                  </a:lnTo>
                  <a:lnTo>
                    <a:pt x="82" y="176"/>
                  </a:lnTo>
                  <a:lnTo>
                    <a:pt x="82" y="176"/>
                  </a:lnTo>
                  <a:lnTo>
                    <a:pt x="66" y="174"/>
                  </a:lnTo>
                  <a:lnTo>
                    <a:pt x="50" y="170"/>
                  </a:lnTo>
                  <a:lnTo>
                    <a:pt x="36" y="162"/>
                  </a:lnTo>
                  <a:lnTo>
                    <a:pt x="24" y="152"/>
                  </a:lnTo>
                  <a:lnTo>
                    <a:pt x="24" y="152"/>
                  </a:lnTo>
                  <a:lnTo>
                    <a:pt x="14" y="138"/>
                  </a:lnTo>
                  <a:lnTo>
                    <a:pt x="6" y="122"/>
                  </a:lnTo>
                  <a:lnTo>
                    <a:pt x="2" y="106"/>
                  </a:lnTo>
                  <a:lnTo>
                    <a:pt x="0" y="88"/>
                  </a:lnTo>
                  <a:lnTo>
                    <a:pt x="0" y="88"/>
                  </a:lnTo>
                  <a:lnTo>
                    <a:pt x="0" y="74"/>
                  </a:lnTo>
                  <a:lnTo>
                    <a:pt x="4" y="58"/>
                  </a:lnTo>
                  <a:lnTo>
                    <a:pt x="10" y="46"/>
                  </a:lnTo>
                  <a:lnTo>
                    <a:pt x="16" y="34"/>
                  </a:lnTo>
                  <a:close/>
                  <a:moveTo>
                    <a:pt x="82" y="148"/>
                  </a:moveTo>
                  <a:lnTo>
                    <a:pt x="82" y="148"/>
                  </a:lnTo>
                  <a:lnTo>
                    <a:pt x="94" y="148"/>
                  </a:lnTo>
                  <a:lnTo>
                    <a:pt x="102" y="144"/>
                  </a:lnTo>
                  <a:lnTo>
                    <a:pt x="112" y="138"/>
                  </a:lnTo>
                  <a:lnTo>
                    <a:pt x="120" y="132"/>
                  </a:lnTo>
                  <a:lnTo>
                    <a:pt x="126" y="122"/>
                  </a:lnTo>
                  <a:lnTo>
                    <a:pt x="130" y="112"/>
                  </a:lnTo>
                  <a:lnTo>
                    <a:pt x="134" y="100"/>
                  </a:lnTo>
                  <a:lnTo>
                    <a:pt x="136" y="88"/>
                  </a:lnTo>
                  <a:lnTo>
                    <a:pt x="136" y="88"/>
                  </a:lnTo>
                  <a:lnTo>
                    <a:pt x="134" y="76"/>
                  </a:lnTo>
                  <a:lnTo>
                    <a:pt x="132" y="64"/>
                  </a:lnTo>
                  <a:lnTo>
                    <a:pt x="126" y="54"/>
                  </a:lnTo>
                  <a:lnTo>
                    <a:pt x="120" y="44"/>
                  </a:lnTo>
                  <a:lnTo>
                    <a:pt x="112" y="38"/>
                  </a:lnTo>
                  <a:lnTo>
                    <a:pt x="104" y="32"/>
                  </a:lnTo>
                  <a:lnTo>
                    <a:pt x="94" y="28"/>
                  </a:lnTo>
                  <a:lnTo>
                    <a:pt x="82" y="28"/>
                  </a:lnTo>
                  <a:lnTo>
                    <a:pt x="82" y="28"/>
                  </a:lnTo>
                  <a:lnTo>
                    <a:pt x="72" y="28"/>
                  </a:lnTo>
                  <a:lnTo>
                    <a:pt x="62" y="32"/>
                  </a:lnTo>
                  <a:lnTo>
                    <a:pt x="52" y="38"/>
                  </a:lnTo>
                  <a:lnTo>
                    <a:pt x="44" y="44"/>
                  </a:lnTo>
                  <a:lnTo>
                    <a:pt x="38" y="54"/>
                  </a:lnTo>
                  <a:lnTo>
                    <a:pt x="34" y="64"/>
                  </a:lnTo>
                  <a:lnTo>
                    <a:pt x="30" y="76"/>
                  </a:lnTo>
                  <a:lnTo>
                    <a:pt x="30" y="88"/>
                  </a:lnTo>
                  <a:lnTo>
                    <a:pt x="30" y="88"/>
                  </a:lnTo>
                  <a:lnTo>
                    <a:pt x="30" y="100"/>
                  </a:lnTo>
                  <a:lnTo>
                    <a:pt x="34" y="112"/>
                  </a:lnTo>
                  <a:lnTo>
                    <a:pt x="38" y="122"/>
                  </a:lnTo>
                  <a:lnTo>
                    <a:pt x="46" y="132"/>
                  </a:lnTo>
                  <a:lnTo>
                    <a:pt x="52" y="138"/>
                  </a:lnTo>
                  <a:lnTo>
                    <a:pt x="62" y="144"/>
                  </a:lnTo>
                  <a:lnTo>
                    <a:pt x="72" y="148"/>
                  </a:lnTo>
                  <a:lnTo>
                    <a:pt x="82" y="148"/>
                  </a:lnTo>
                  <a:close/>
                </a:path>
              </a:pathLst>
            </a:custGeom>
            <a:solidFill>
              <a:srgbClr val="E8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53"/>
            <p:cNvSpPr>
              <a:spLocks/>
            </p:cNvSpPr>
            <p:nvPr/>
          </p:nvSpPr>
          <p:spPr bwMode="auto">
            <a:xfrm>
              <a:off x="9744075" y="4344988"/>
              <a:ext cx="260350" cy="279400"/>
            </a:xfrm>
            <a:custGeom>
              <a:avLst/>
              <a:gdLst>
                <a:gd name="T0" fmla="*/ 16 w 164"/>
                <a:gd name="T1" fmla="*/ 34 h 176"/>
                <a:gd name="T2" fmla="*/ 16 w 164"/>
                <a:gd name="T3" fmla="*/ 34 h 176"/>
                <a:gd name="T4" fmla="*/ 30 w 164"/>
                <a:gd name="T5" fmla="*/ 20 h 176"/>
                <a:gd name="T6" fmla="*/ 46 w 164"/>
                <a:gd name="T7" fmla="*/ 8 h 176"/>
                <a:gd name="T8" fmla="*/ 64 w 164"/>
                <a:gd name="T9" fmla="*/ 2 h 176"/>
                <a:gd name="T10" fmla="*/ 82 w 164"/>
                <a:gd name="T11" fmla="*/ 0 h 176"/>
                <a:gd name="T12" fmla="*/ 82 w 164"/>
                <a:gd name="T13" fmla="*/ 0 h 176"/>
                <a:gd name="T14" fmla="*/ 98 w 164"/>
                <a:gd name="T15" fmla="*/ 2 h 176"/>
                <a:gd name="T16" fmla="*/ 114 w 164"/>
                <a:gd name="T17" fmla="*/ 6 h 176"/>
                <a:gd name="T18" fmla="*/ 128 w 164"/>
                <a:gd name="T19" fmla="*/ 14 h 176"/>
                <a:gd name="T20" fmla="*/ 140 w 164"/>
                <a:gd name="T21" fmla="*/ 24 h 176"/>
                <a:gd name="T22" fmla="*/ 140 w 164"/>
                <a:gd name="T23" fmla="*/ 24 h 176"/>
                <a:gd name="T24" fmla="*/ 152 w 164"/>
                <a:gd name="T25" fmla="*/ 38 h 176"/>
                <a:gd name="T26" fmla="*/ 158 w 164"/>
                <a:gd name="T27" fmla="*/ 54 h 176"/>
                <a:gd name="T28" fmla="*/ 164 w 164"/>
                <a:gd name="T29" fmla="*/ 70 h 176"/>
                <a:gd name="T30" fmla="*/ 164 w 164"/>
                <a:gd name="T31" fmla="*/ 88 h 176"/>
                <a:gd name="T32" fmla="*/ 164 w 164"/>
                <a:gd name="T33" fmla="*/ 88 h 176"/>
                <a:gd name="T34" fmla="*/ 164 w 164"/>
                <a:gd name="T35" fmla="*/ 106 h 176"/>
                <a:gd name="T36" fmla="*/ 158 w 164"/>
                <a:gd name="T37" fmla="*/ 122 h 176"/>
                <a:gd name="T38" fmla="*/ 152 w 164"/>
                <a:gd name="T39" fmla="*/ 138 h 176"/>
                <a:gd name="T40" fmla="*/ 140 w 164"/>
                <a:gd name="T41" fmla="*/ 152 h 176"/>
                <a:gd name="T42" fmla="*/ 140 w 164"/>
                <a:gd name="T43" fmla="*/ 152 h 176"/>
                <a:gd name="T44" fmla="*/ 128 w 164"/>
                <a:gd name="T45" fmla="*/ 162 h 176"/>
                <a:gd name="T46" fmla="*/ 114 w 164"/>
                <a:gd name="T47" fmla="*/ 170 h 176"/>
                <a:gd name="T48" fmla="*/ 98 w 164"/>
                <a:gd name="T49" fmla="*/ 174 h 176"/>
                <a:gd name="T50" fmla="*/ 82 w 164"/>
                <a:gd name="T51" fmla="*/ 176 h 176"/>
                <a:gd name="T52" fmla="*/ 82 w 164"/>
                <a:gd name="T53" fmla="*/ 176 h 176"/>
                <a:gd name="T54" fmla="*/ 66 w 164"/>
                <a:gd name="T55" fmla="*/ 174 h 176"/>
                <a:gd name="T56" fmla="*/ 50 w 164"/>
                <a:gd name="T57" fmla="*/ 170 h 176"/>
                <a:gd name="T58" fmla="*/ 36 w 164"/>
                <a:gd name="T59" fmla="*/ 162 h 176"/>
                <a:gd name="T60" fmla="*/ 24 w 164"/>
                <a:gd name="T61" fmla="*/ 152 h 176"/>
                <a:gd name="T62" fmla="*/ 24 w 164"/>
                <a:gd name="T63" fmla="*/ 152 h 176"/>
                <a:gd name="T64" fmla="*/ 14 w 164"/>
                <a:gd name="T65" fmla="*/ 138 h 176"/>
                <a:gd name="T66" fmla="*/ 6 w 164"/>
                <a:gd name="T67" fmla="*/ 122 h 176"/>
                <a:gd name="T68" fmla="*/ 2 w 164"/>
                <a:gd name="T69" fmla="*/ 106 h 176"/>
                <a:gd name="T70" fmla="*/ 0 w 164"/>
                <a:gd name="T71" fmla="*/ 88 h 176"/>
                <a:gd name="T72" fmla="*/ 0 w 164"/>
                <a:gd name="T73" fmla="*/ 88 h 176"/>
                <a:gd name="T74" fmla="*/ 0 w 164"/>
                <a:gd name="T75" fmla="*/ 74 h 176"/>
                <a:gd name="T76" fmla="*/ 4 w 164"/>
                <a:gd name="T77" fmla="*/ 58 h 176"/>
                <a:gd name="T78" fmla="*/ 10 w 164"/>
                <a:gd name="T79" fmla="*/ 46 h 176"/>
                <a:gd name="T80" fmla="*/ 16 w 164"/>
                <a:gd name="T81" fmla="*/ 3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176">
                  <a:moveTo>
                    <a:pt x="16" y="34"/>
                  </a:moveTo>
                  <a:lnTo>
                    <a:pt x="16" y="34"/>
                  </a:lnTo>
                  <a:lnTo>
                    <a:pt x="30" y="20"/>
                  </a:lnTo>
                  <a:lnTo>
                    <a:pt x="46" y="8"/>
                  </a:lnTo>
                  <a:lnTo>
                    <a:pt x="64" y="2"/>
                  </a:lnTo>
                  <a:lnTo>
                    <a:pt x="82" y="0"/>
                  </a:lnTo>
                  <a:lnTo>
                    <a:pt x="82" y="0"/>
                  </a:lnTo>
                  <a:lnTo>
                    <a:pt x="98" y="2"/>
                  </a:lnTo>
                  <a:lnTo>
                    <a:pt x="114" y="6"/>
                  </a:lnTo>
                  <a:lnTo>
                    <a:pt x="128" y="14"/>
                  </a:lnTo>
                  <a:lnTo>
                    <a:pt x="140" y="24"/>
                  </a:lnTo>
                  <a:lnTo>
                    <a:pt x="140" y="24"/>
                  </a:lnTo>
                  <a:lnTo>
                    <a:pt x="152" y="38"/>
                  </a:lnTo>
                  <a:lnTo>
                    <a:pt x="158" y="54"/>
                  </a:lnTo>
                  <a:lnTo>
                    <a:pt x="164" y="70"/>
                  </a:lnTo>
                  <a:lnTo>
                    <a:pt x="164" y="88"/>
                  </a:lnTo>
                  <a:lnTo>
                    <a:pt x="164" y="88"/>
                  </a:lnTo>
                  <a:lnTo>
                    <a:pt x="164" y="106"/>
                  </a:lnTo>
                  <a:lnTo>
                    <a:pt x="158" y="122"/>
                  </a:lnTo>
                  <a:lnTo>
                    <a:pt x="152" y="138"/>
                  </a:lnTo>
                  <a:lnTo>
                    <a:pt x="140" y="152"/>
                  </a:lnTo>
                  <a:lnTo>
                    <a:pt x="140" y="152"/>
                  </a:lnTo>
                  <a:lnTo>
                    <a:pt x="128" y="162"/>
                  </a:lnTo>
                  <a:lnTo>
                    <a:pt x="114" y="170"/>
                  </a:lnTo>
                  <a:lnTo>
                    <a:pt x="98" y="174"/>
                  </a:lnTo>
                  <a:lnTo>
                    <a:pt x="82" y="176"/>
                  </a:lnTo>
                  <a:lnTo>
                    <a:pt x="82" y="176"/>
                  </a:lnTo>
                  <a:lnTo>
                    <a:pt x="66" y="174"/>
                  </a:lnTo>
                  <a:lnTo>
                    <a:pt x="50" y="170"/>
                  </a:lnTo>
                  <a:lnTo>
                    <a:pt x="36" y="162"/>
                  </a:lnTo>
                  <a:lnTo>
                    <a:pt x="24" y="152"/>
                  </a:lnTo>
                  <a:lnTo>
                    <a:pt x="24" y="152"/>
                  </a:lnTo>
                  <a:lnTo>
                    <a:pt x="14" y="138"/>
                  </a:lnTo>
                  <a:lnTo>
                    <a:pt x="6" y="122"/>
                  </a:lnTo>
                  <a:lnTo>
                    <a:pt x="2" y="106"/>
                  </a:lnTo>
                  <a:lnTo>
                    <a:pt x="0" y="88"/>
                  </a:lnTo>
                  <a:lnTo>
                    <a:pt x="0" y="88"/>
                  </a:lnTo>
                  <a:lnTo>
                    <a:pt x="0" y="74"/>
                  </a:lnTo>
                  <a:lnTo>
                    <a:pt x="4" y="58"/>
                  </a:lnTo>
                  <a:lnTo>
                    <a:pt x="10" y="46"/>
                  </a:lnTo>
                  <a:lnTo>
                    <a:pt x="16" y="3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54"/>
            <p:cNvSpPr>
              <a:spLocks/>
            </p:cNvSpPr>
            <p:nvPr/>
          </p:nvSpPr>
          <p:spPr bwMode="auto">
            <a:xfrm>
              <a:off x="9791700" y="4389438"/>
              <a:ext cx="168275" cy="190500"/>
            </a:xfrm>
            <a:custGeom>
              <a:avLst/>
              <a:gdLst>
                <a:gd name="T0" fmla="*/ 52 w 106"/>
                <a:gd name="T1" fmla="*/ 120 h 120"/>
                <a:gd name="T2" fmla="*/ 52 w 106"/>
                <a:gd name="T3" fmla="*/ 120 h 120"/>
                <a:gd name="T4" fmla="*/ 64 w 106"/>
                <a:gd name="T5" fmla="*/ 120 h 120"/>
                <a:gd name="T6" fmla="*/ 72 w 106"/>
                <a:gd name="T7" fmla="*/ 116 h 120"/>
                <a:gd name="T8" fmla="*/ 82 w 106"/>
                <a:gd name="T9" fmla="*/ 110 h 120"/>
                <a:gd name="T10" fmla="*/ 90 w 106"/>
                <a:gd name="T11" fmla="*/ 104 h 120"/>
                <a:gd name="T12" fmla="*/ 96 w 106"/>
                <a:gd name="T13" fmla="*/ 94 h 120"/>
                <a:gd name="T14" fmla="*/ 100 w 106"/>
                <a:gd name="T15" fmla="*/ 84 h 120"/>
                <a:gd name="T16" fmla="*/ 104 w 106"/>
                <a:gd name="T17" fmla="*/ 72 h 120"/>
                <a:gd name="T18" fmla="*/ 106 w 106"/>
                <a:gd name="T19" fmla="*/ 60 h 120"/>
                <a:gd name="T20" fmla="*/ 106 w 106"/>
                <a:gd name="T21" fmla="*/ 60 h 120"/>
                <a:gd name="T22" fmla="*/ 104 w 106"/>
                <a:gd name="T23" fmla="*/ 48 h 120"/>
                <a:gd name="T24" fmla="*/ 102 w 106"/>
                <a:gd name="T25" fmla="*/ 36 h 120"/>
                <a:gd name="T26" fmla="*/ 96 w 106"/>
                <a:gd name="T27" fmla="*/ 26 h 120"/>
                <a:gd name="T28" fmla="*/ 90 w 106"/>
                <a:gd name="T29" fmla="*/ 16 h 120"/>
                <a:gd name="T30" fmla="*/ 82 w 106"/>
                <a:gd name="T31" fmla="*/ 10 h 120"/>
                <a:gd name="T32" fmla="*/ 74 w 106"/>
                <a:gd name="T33" fmla="*/ 4 h 120"/>
                <a:gd name="T34" fmla="*/ 64 w 106"/>
                <a:gd name="T35" fmla="*/ 0 h 120"/>
                <a:gd name="T36" fmla="*/ 52 w 106"/>
                <a:gd name="T37" fmla="*/ 0 h 120"/>
                <a:gd name="T38" fmla="*/ 52 w 106"/>
                <a:gd name="T39" fmla="*/ 0 h 120"/>
                <a:gd name="T40" fmla="*/ 42 w 106"/>
                <a:gd name="T41" fmla="*/ 0 h 120"/>
                <a:gd name="T42" fmla="*/ 32 w 106"/>
                <a:gd name="T43" fmla="*/ 4 h 120"/>
                <a:gd name="T44" fmla="*/ 22 w 106"/>
                <a:gd name="T45" fmla="*/ 10 h 120"/>
                <a:gd name="T46" fmla="*/ 14 w 106"/>
                <a:gd name="T47" fmla="*/ 16 h 120"/>
                <a:gd name="T48" fmla="*/ 8 w 106"/>
                <a:gd name="T49" fmla="*/ 26 h 120"/>
                <a:gd name="T50" fmla="*/ 4 w 106"/>
                <a:gd name="T51" fmla="*/ 36 h 120"/>
                <a:gd name="T52" fmla="*/ 0 w 106"/>
                <a:gd name="T53" fmla="*/ 48 h 120"/>
                <a:gd name="T54" fmla="*/ 0 w 106"/>
                <a:gd name="T55" fmla="*/ 60 h 120"/>
                <a:gd name="T56" fmla="*/ 0 w 106"/>
                <a:gd name="T57" fmla="*/ 60 h 120"/>
                <a:gd name="T58" fmla="*/ 0 w 106"/>
                <a:gd name="T59" fmla="*/ 72 h 120"/>
                <a:gd name="T60" fmla="*/ 4 w 106"/>
                <a:gd name="T61" fmla="*/ 84 h 120"/>
                <a:gd name="T62" fmla="*/ 8 w 106"/>
                <a:gd name="T63" fmla="*/ 94 h 120"/>
                <a:gd name="T64" fmla="*/ 16 w 106"/>
                <a:gd name="T65" fmla="*/ 104 h 120"/>
                <a:gd name="T66" fmla="*/ 22 w 106"/>
                <a:gd name="T67" fmla="*/ 110 h 120"/>
                <a:gd name="T68" fmla="*/ 32 w 106"/>
                <a:gd name="T69" fmla="*/ 116 h 120"/>
                <a:gd name="T70" fmla="*/ 42 w 106"/>
                <a:gd name="T71" fmla="*/ 120 h 120"/>
                <a:gd name="T72" fmla="*/ 52 w 106"/>
                <a:gd name="T73"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6" h="120">
                  <a:moveTo>
                    <a:pt x="52" y="120"/>
                  </a:moveTo>
                  <a:lnTo>
                    <a:pt x="52" y="120"/>
                  </a:lnTo>
                  <a:lnTo>
                    <a:pt x="64" y="120"/>
                  </a:lnTo>
                  <a:lnTo>
                    <a:pt x="72" y="116"/>
                  </a:lnTo>
                  <a:lnTo>
                    <a:pt x="82" y="110"/>
                  </a:lnTo>
                  <a:lnTo>
                    <a:pt x="90" y="104"/>
                  </a:lnTo>
                  <a:lnTo>
                    <a:pt x="96" y="94"/>
                  </a:lnTo>
                  <a:lnTo>
                    <a:pt x="100" y="84"/>
                  </a:lnTo>
                  <a:lnTo>
                    <a:pt x="104" y="72"/>
                  </a:lnTo>
                  <a:lnTo>
                    <a:pt x="106" y="60"/>
                  </a:lnTo>
                  <a:lnTo>
                    <a:pt x="106" y="60"/>
                  </a:lnTo>
                  <a:lnTo>
                    <a:pt x="104" y="48"/>
                  </a:lnTo>
                  <a:lnTo>
                    <a:pt x="102" y="36"/>
                  </a:lnTo>
                  <a:lnTo>
                    <a:pt x="96" y="26"/>
                  </a:lnTo>
                  <a:lnTo>
                    <a:pt x="90" y="16"/>
                  </a:lnTo>
                  <a:lnTo>
                    <a:pt x="82" y="10"/>
                  </a:lnTo>
                  <a:lnTo>
                    <a:pt x="74" y="4"/>
                  </a:lnTo>
                  <a:lnTo>
                    <a:pt x="64" y="0"/>
                  </a:lnTo>
                  <a:lnTo>
                    <a:pt x="52" y="0"/>
                  </a:lnTo>
                  <a:lnTo>
                    <a:pt x="52" y="0"/>
                  </a:lnTo>
                  <a:lnTo>
                    <a:pt x="42" y="0"/>
                  </a:lnTo>
                  <a:lnTo>
                    <a:pt x="32" y="4"/>
                  </a:lnTo>
                  <a:lnTo>
                    <a:pt x="22" y="10"/>
                  </a:lnTo>
                  <a:lnTo>
                    <a:pt x="14" y="16"/>
                  </a:lnTo>
                  <a:lnTo>
                    <a:pt x="8" y="26"/>
                  </a:lnTo>
                  <a:lnTo>
                    <a:pt x="4" y="36"/>
                  </a:lnTo>
                  <a:lnTo>
                    <a:pt x="0" y="48"/>
                  </a:lnTo>
                  <a:lnTo>
                    <a:pt x="0" y="60"/>
                  </a:lnTo>
                  <a:lnTo>
                    <a:pt x="0" y="60"/>
                  </a:lnTo>
                  <a:lnTo>
                    <a:pt x="0" y="72"/>
                  </a:lnTo>
                  <a:lnTo>
                    <a:pt x="4" y="84"/>
                  </a:lnTo>
                  <a:lnTo>
                    <a:pt x="8" y="94"/>
                  </a:lnTo>
                  <a:lnTo>
                    <a:pt x="16" y="104"/>
                  </a:lnTo>
                  <a:lnTo>
                    <a:pt x="22" y="110"/>
                  </a:lnTo>
                  <a:lnTo>
                    <a:pt x="32" y="116"/>
                  </a:lnTo>
                  <a:lnTo>
                    <a:pt x="42" y="120"/>
                  </a:lnTo>
                  <a:lnTo>
                    <a:pt x="52" y="1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55"/>
            <p:cNvSpPr>
              <a:spLocks/>
            </p:cNvSpPr>
            <p:nvPr/>
          </p:nvSpPr>
          <p:spPr bwMode="auto">
            <a:xfrm>
              <a:off x="10128250" y="4344988"/>
              <a:ext cx="219075" cy="279400"/>
            </a:xfrm>
            <a:custGeom>
              <a:avLst/>
              <a:gdLst>
                <a:gd name="T0" fmla="*/ 0 w 138"/>
                <a:gd name="T1" fmla="*/ 0 h 176"/>
                <a:gd name="T2" fmla="*/ 2 w 138"/>
                <a:gd name="T3" fmla="*/ 0 h 176"/>
                <a:gd name="T4" fmla="*/ 110 w 138"/>
                <a:gd name="T5" fmla="*/ 110 h 176"/>
                <a:gd name="T6" fmla="*/ 110 w 138"/>
                <a:gd name="T7" fmla="*/ 4 h 176"/>
                <a:gd name="T8" fmla="*/ 138 w 138"/>
                <a:gd name="T9" fmla="*/ 4 h 176"/>
                <a:gd name="T10" fmla="*/ 138 w 138"/>
                <a:gd name="T11" fmla="*/ 176 h 176"/>
                <a:gd name="T12" fmla="*/ 136 w 138"/>
                <a:gd name="T13" fmla="*/ 176 h 176"/>
                <a:gd name="T14" fmla="*/ 28 w 138"/>
                <a:gd name="T15" fmla="*/ 66 h 176"/>
                <a:gd name="T16" fmla="*/ 28 w 138"/>
                <a:gd name="T17" fmla="*/ 172 h 176"/>
                <a:gd name="T18" fmla="*/ 0 w 138"/>
                <a:gd name="T19" fmla="*/ 172 h 176"/>
                <a:gd name="T20" fmla="*/ 0 w 138"/>
                <a:gd name="T21"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176">
                  <a:moveTo>
                    <a:pt x="0" y="0"/>
                  </a:moveTo>
                  <a:lnTo>
                    <a:pt x="2" y="0"/>
                  </a:lnTo>
                  <a:lnTo>
                    <a:pt x="110" y="110"/>
                  </a:lnTo>
                  <a:lnTo>
                    <a:pt x="110" y="4"/>
                  </a:lnTo>
                  <a:lnTo>
                    <a:pt x="138" y="4"/>
                  </a:lnTo>
                  <a:lnTo>
                    <a:pt x="138" y="176"/>
                  </a:lnTo>
                  <a:lnTo>
                    <a:pt x="136" y="176"/>
                  </a:lnTo>
                  <a:lnTo>
                    <a:pt x="28" y="66"/>
                  </a:lnTo>
                  <a:lnTo>
                    <a:pt x="28" y="172"/>
                  </a:lnTo>
                  <a:lnTo>
                    <a:pt x="0" y="172"/>
                  </a:lnTo>
                  <a:lnTo>
                    <a:pt x="0" y="0"/>
                  </a:lnTo>
                  <a:close/>
                </a:path>
              </a:pathLst>
            </a:custGeom>
            <a:solidFill>
              <a:srgbClr val="E8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4" name="Rectangle 93"/>
          <p:cNvSpPr/>
          <p:nvPr userDrawn="1"/>
        </p:nvSpPr>
        <p:spPr>
          <a:xfrm>
            <a:off x="12257880" y="1293537"/>
            <a:ext cx="1525027" cy="11569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userDrawn="1"/>
        </p:nvSpPr>
        <p:spPr>
          <a:xfrm>
            <a:off x="12257880" y="1325730"/>
            <a:ext cx="1525027" cy="900246"/>
          </a:xfrm>
          <a:prstGeom prst="rect">
            <a:avLst/>
          </a:prstGeom>
          <a:noFill/>
        </p:spPr>
        <p:txBody>
          <a:bodyPr wrap="square" rtlCol="0">
            <a:spAutoFit/>
          </a:bodyPr>
          <a:lstStyle/>
          <a:p>
            <a:r>
              <a:rPr lang="en-US" sz="1050" b="1" noProof="0" dirty="0"/>
              <a:t>End Slide Animated</a:t>
            </a:r>
          </a:p>
          <a:p>
            <a:r>
              <a:rPr lang="en-US" sz="1050" noProof="0" dirty="0"/>
              <a:t>Use only when presenting.  </a:t>
            </a:r>
          </a:p>
          <a:p>
            <a:r>
              <a:rPr lang="en-US" sz="1050" noProof="0" dirty="0"/>
              <a:t>Don’t use in files that</a:t>
            </a:r>
            <a:r>
              <a:rPr lang="en-US" sz="1050" baseline="0" noProof="0" dirty="0"/>
              <a:t> are sent as PDF. </a:t>
            </a:r>
            <a:endParaRPr lang="en-US" sz="1050" noProof="0" dirty="0"/>
          </a:p>
        </p:txBody>
      </p:sp>
      <p:grpSp>
        <p:nvGrpSpPr>
          <p:cNvPr id="49" name="Group 48"/>
          <p:cNvGrpSpPr/>
          <p:nvPr userDrawn="1"/>
        </p:nvGrpSpPr>
        <p:grpSpPr>
          <a:xfrm>
            <a:off x="1524" y="6501632"/>
            <a:ext cx="12188952" cy="356368"/>
            <a:chOff x="1524" y="6501632"/>
            <a:chExt cx="12188952" cy="356368"/>
          </a:xfrm>
        </p:grpSpPr>
        <p:sp>
          <p:nvSpPr>
            <p:cNvPr id="50" name="Freeform 49"/>
            <p:cNvSpPr/>
            <p:nvPr userDrawn="1"/>
          </p:nvSpPr>
          <p:spPr>
            <a:xfrm>
              <a:off x="1524" y="6501632"/>
              <a:ext cx="12188952" cy="356368"/>
            </a:xfrm>
            <a:custGeom>
              <a:avLst/>
              <a:gdLst>
                <a:gd name="connsiteX0" fmla="*/ 12188952 w 12188952"/>
                <a:gd name="connsiteY0" fmla="*/ 0 h 356368"/>
                <a:gd name="connsiteX1" fmla="*/ 12188952 w 12188952"/>
                <a:gd name="connsiteY1" fmla="*/ 356368 h 356368"/>
                <a:gd name="connsiteX2" fmla="*/ 0 w 12188952"/>
                <a:gd name="connsiteY2" fmla="*/ 356368 h 356368"/>
                <a:gd name="connsiteX3" fmla="*/ 0 w 12188952"/>
                <a:gd name="connsiteY3" fmla="*/ 0 h 356368"/>
                <a:gd name="connsiteX4" fmla="*/ 40017 w 12188952"/>
                <a:gd name="connsiteY4" fmla="*/ 4542 h 356368"/>
                <a:gd name="connsiteX5" fmla="*/ 6094476 w 12188952"/>
                <a:gd name="connsiteY5" fmla="*/ 202853 h 356368"/>
                <a:gd name="connsiteX6" fmla="*/ 12148935 w 12188952"/>
                <a:gd name="connsiteY6" fmla="*/ 4542 h 356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356368">
                  <a:moveTo>
                    <a:pt x="12188952" y="0"/>
                  </a:moveTo>
                  <a:lnTo>
                    <a:pt x="12188952" y="356368"/>
                  </a:lnTo>
                  <a:lnTo>
                    <a:pt x="0" y="356368"/>
                  </a:lnTo>
                  <a:lnTo>
                    <a:pt x="0" y="0"/>
                  </a:lnTo>
                  <a:lnTo>
                    <a:pt x="40017" y="4542"/>
                  </a:lnTo>
                  <a:cubicBezTo>
                    <a:pt x="1352137" y="124189"/>
                    <a:pt x="3574184" y="202853"/>
                    <a:pt x="6094476" y="202853"/>
                  </a:cubicBezTo>
                  <a:cubicBezTo>
                    <a:pt x="8614768" y="202853"/>
                    <a:pt x="10836815" y="124189"/>
                    <a:pt x="12148935" y="4542"/>
                  </a:cubicBezTo>
                  <a:close/>
                </a:path>
              </a:pathLst>
            </a:custGeom>
            <a:gradFill flip="none" rotWithShape="1">
              <a:gsLst>
                <a:gs pos="56051">
                  <a:schemeClr val="accent3"/>
                </a:gs>
                <a:gs pos="86000">
                  <a:schemeClr val="accent2"/>
                </a:gs>
                <a:gs pos="10000">
                  <a:schemeClr val="accent1">
                    <a:lumMod val="10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1" name="Group 50"/>
            <p:cNvGrpSpPr/>
            <p:nvPr userDrawn="1"/>
          </p:nvGrpSpPr>
          <p:grpSpPr>
            <a:xfrm>
              <a:off x="90141" y="6576452"/>
              <a:ext cx="211062" cy="150508"/>
              <a:chOff x="164002" y="6512684"/>
              <a:chExt cx="233011" cy="166160"/>
            </a:xfrm>
          </p:grpSpPr>
          <p:sp>
            <p:nvSpPr>
              <p:cNvPr id="96" name="Freeform 95"/>
              <p:cNvSpPr>
                <a:spLocks/>
              </p:cNvSpPr>
              <p:nvPr/>
            </p:nvSpPr>
            <p:spPr bwMode="auto">
              <a:xfrm>
                <a:off x="164002" y="6512684"/>
                <a:ext cx="201039" cy="122077"/>
              </a:xfrm>
              <a:custGeom>
                <a:avLst/>
                <a:gdLst>
                  <a:gd name="T0" fmla="*/ 250 w 830"/>
                  <a:gd name="T1" fmla="*/ 504 h 504"/>
                  <a:gd name="T2" fmla="*/ 254 w 830"/>
                  <a:gd name="T3" fmla="*/ 458 h 504"/>
                  <a:gd name="T4" fmla="*/ 268 w 830"/>
                  <a:gd name="T5" fmla="*/ 416 h 504"/>
                  <a:gd name="T6" fmla="*/ 288 w 830"/>
                  <a:gd name="T7" fmla="*/ 376 h 504"/>
                  <a:gd name="T8" fmla="*/ 316 w 830"/>
                  <a:gd name="T9" fmla="*/ 342 h 504"/>
                  <a:gd name="T10" fmla="*/ 350 w 830"/>
                  <a:gd name="T11" fmla="*/ 314 h 504"/>
                  <a:gd name="T12" fmla="*/ 388 w 830"/>
                  <a:gd name="T13" fmla="*/ 294 h 504"/>
                  <a:gd name="T14" fmla="*/ 432 w 830"/>
                  <a:gd name="T15" fmla="*/ 280 h 504"/>
                  <a:gd name="T16" fmla="*/ 478 w 830"/>
                  <a:gd name="T17" fmla="*/ 276 h 504"/>
                  <a:gd name="T18" fmla="*/ 502 w 830"/>
                  <a:gd name="T19" fmla="*/ 276 h 504"/>
                  <a:gd name="T20" fmla="*/ 546 w 830"/>
                  <a:gd name="T21" fmla="*/ 286 h 504"/>
                  <a:gd name="T22" fmla="*/ 586 w 830"/>
                  <a:gd name="T23" fmla="*/ 304 h 504"/>
                  <a:gd name="T24" fmla="*/ 624 w 830"/>
                  <a:gd name="T25" fmla="*/ 328 h 504"/>
                  <a:gd name="T26" fmla="*/ 830 w 830"/>
                  <a:gd name="T27" fmla="*/ 148 h 504"/>
                  <a:gd name="T28" fmla="*/ 794 w 830"/>
                  <a:gd name="T29" fmla="*/ 116 h 504"/>
                  <a:gd name="T30" fmla="*/ 714 w 830"/>
                  <a:gd name="T31" fmla="*/ 62 h 504"/>
                  <a:gd name="T32" fmla="*/ 648 w 830"/>
                  <a:gd name="T33" fmla="*/ 32 h 504"/>
                  <a:gd name="T34" fmla="*/ 600 w 830"/>
                  <a:gd name="T35" fmla="*/ 16 h 504"/>
                  <a:gd name="T36" fmla="*/ 552 w 830"/>
                  <a:gd name="T37" fmla="*/ 6 h 504"/>
                  <a:gd name="T38" fmla="*/ 500 w 830"/>
                  <a:gd name="T39" fmla="*/ 2 h 504"/>
                  <a:gd name="T40" fmla="*/ 474 w 830"/>
                  <a:gd name="T41" fmla="*/ 0 h 504"/>
                  <a:gd name="T42" fmla="*/ 394 w 830"/>
                  <a:gd name="T43" fmla="*/ 8 h 504"/>
                  <a:gd name="T44" fmla="*/ 318 w 830"/>
                  <a:gd name="T45" fmla="*/ 26 h 504"/>
                  <a:gd name="T46" fmla="*/ 246 w 830"/>
                  <a:gd name="T47" fmla="*/ 56 h 504"/>
                  <a:gd name="T48" fmla="*/ 182 w 830"/>
                  <a:gd name="T49" fmla="*/ 96 h 504"/>
                  <a:gd name="T50" fmla="*/ 122 w 830"/>
                  <a:gd name="T51" fmla="*/ 144 h 504"/>
                  <a:gd name="T52" fmla="*/ 72 w 830"/>
                  <a:gd name="T53" fmla="*/ 202 h 504"/>
                  <a:gd name="T54" fmla="*/ 32 w 830"/>
                  <a:gd name="T55" fmla="*/ 266 h 504"/>
                  <a:gd name="T56" fmla="*/ 0 w 830"/>
                  <a:gd name="T57" fmla="*/ 336 h 504"/>
                  <a:gd name="T58" fmla="*/ 20 w 830"/>
                  <a:gd name="T59" fmla="*/ 360 h 504"/>
                  <a:gd name="T60" fmla="*/ 60 w 830"/>
                  <a:gd name="T61" fmla="*/ 400 h 504"/>
                  <a:gd name="T62" fmla="*/ 102 w 830"/>
                  <a:gd name="T63" fmla="*/ 432 h 504"/>
                  <a:gd name="T64" fmla="*/ 162 w 830"/>
                  <a:gd name="T65" fmla="*/ 468 h 504"/>
                  <a:gd name="T66" fmla="*/ 224 w 830"/>
                  <a:gd name="T67" fmla="*/ 496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0" h="504">
                    <a:moveTo>
                      <a:pt x="250" y="504"/>
                    </a:moveTo>
                    <a:lnTo>
                      <a:pt x="250" y="504"/>
                    </a:lnTo>
                    <a:lnTo>
                      <a:pt x="250" y="480"/>
                    </a:lnTo>
                    <a:lnTo>
                      <a:pt x="254" y="458"/>
                    </a:lnTo>
                    <a:lnTo>
                      <a:pt x="260" y="436"/>
                    </a:lnTo>
                    <a:lnTo>
                      <a:pt x="268" y="416"/>
                    </a:lnTo>
                    <a:lnTo>
                      <a:pt x="278" y="396"/>
                    </a:lnTo>
                    <a:lnTo>
                      <a:pt x="288" y="376"/>
                    </a:lnTo>
                    <a:lnTo>
                      <a:pt x="302" y="358"/>
                    </a:lnTo>
                    <a:lnTo>
                      <a:pt x="316" y="342"/>
                    </a:lnTo>
                    <a:lnTo>
                      <a:pt x="332" y="328"/>
                    </a:lnTo>
                    <a:lnTo>
                      <a:pt x="350" y="314"/>
                    </a:lnTo>
                    <a:lnTo>
                      <a:pt x="370" y="304"/>
                    </a:lnTo>
                    <a:lnTo>
                      <a:pt x="388" y="294"/>
                    </a:lnTo>
                    <a:lnTo>
                      <a:pt x="410" y="286"/>
                    </a:lnTo>
                    <a:lnTo>
                      <a:pt x="432" y="280"/>
                    </a:lnTo>
                    <a:lnTo>
                      <a:pt x="454" y="276"/>
                    </a:lnTo>
                    <a:lnTo>
                      <a:pt x="478" y="276"/>
                    </a:lnTo>
                    <a:lnTo>
                      <a:pt x="478" y="276"/>
                    </a:lnTo>
                    <a:lnTo>
                      <a:pt x="502" y="276"/>
                    </a:lnTo>
                    <a:lnTo>
                      <a:pt x="524" y="280"/>
                    </a:lnTo>
                    <a:lnTo>
                      <a:pt x="546" y="286"/>
                    </a:lnTo>
                    <a:lnTo>
                      <a:pt x="566" y="294"/>
                    </a:lnTo>
                    <a:lnTo>
                      <a:pt x="586" y="304"/>
                    </a:lnTo>
                    <a:lnTo>
                      <a:pt x="606" y="314"/>
                    </a:lnTo>
                    <a:lnTo>
                      <a:pt x="624" y="328"/>
                    </a:lnTo>
                    <a:lnTo>
                      <a:pt x="640" y="342"/>
                    </a:lnTo>
                    <a:lnTo>
                      <a:pt x="830" y="148"/>
                    </a:lnTo>
                    <a:lnTo>
                      <a:pt x="830" y="148"/>
                    </a:lnTo>
                    <a:lnTo>
                      <a:pt x="794" y="116"/>
                    </a:lnTo>
                    <a:lnTo>
                      <a:pt x="756" y="86"/>
                    </a:lnTo>
                    <a:lnTo>
                      <a:pt x="714" y="62"/>
                    </a:lnTo>
                    <a:lnTo>
                      <a:pt x="670" y="40"/>
                    </a:lnTo>
                    <a:lnTo>
                      <a:pt x="648" y="32"/>
                    </a:lnTo>
                    <a:lnTo>
                      <a:pt x="624" y="24"/>
                    </a:lnTo>
                    <a:lnTo>
                      <a:pt x="600" y="16"/>
                    </a:lnTo>
                    <a:lnTo>
                      <a:pt x="576" y="12"/>
                    </a:lnTo>
                    <a:lnTo>
                      <a:pt x="552" y="6"/>
                    </a:lnTo>
                    <a:lnTo>
                      <a:pt x="526" y="4"/>
                    </a:lnTo>
                    <a:lnTo>
                      <a:pt x="500" y="2"/>
                    </a:lnTo>
                    <a:lnTo>
                      <a:pt x="474" y="0"/>
                    </a:lnTo>
                    <a:lnTo>
                      <a:pt x="474" y="0"/>
                    </a:lnTo>
                    <a:lnTo>
                      <a:pt x="434" y="2"/>
                    </a:lnTo>
                    <a:lnTo>
                      <a:pt x="394" y="8"/>
                    </a:lnTo>
                    <a:lnTo>
                      <a:pt x="356" y="16"/>
                    </a:lnTo>
                    <a:lnTo>
                      <a:pt x="318" y="26"/>
                    </a:lnTo>
                    <a:lnTo>
                      <a:pt x="282" y="40"/>
                    </a:lnTo>
                    <a:lnTo>
                      <a:pt x="246" y="56"/>
                    </a:lnTo>
                    <a:lnTo>
                      <a:pt x="214" y="74"/>
                    </a:lnTo>
                    <a:lnTo>
                      <a:pt x="182" y="96"/>
                    </a:lnTo>
                    <a:lnTo>
                      <a:pt x="152" y="118"/>
                    </a:lnTo>
                    <a:lnTo>
                      <a:pt x="122" y="144"/>
                    </a:lnTo>
                    <a:lnTo>
                      <a:pt x="96" y="172"/>
                    </a:lnTo>
                    <a:lnTo>
                      <a:pt x="72" y="202"/>
                    </a:lnTo>
                    <a:lnTo>
                      <a:pt x="50" y="234"/>
                    </a:lnTo>
                    <a:lnTo>
                      <a:pt x="32" y="266"/>
                    </a:lnTo>
                    <a:lnTo>
                      <a:pt x="14" y="300"/>
                    </a:lnTo>
                    <a:lnTo>
                      <a:pt x="0" y="336"/>
                    </a:lnTo>
                    <a:lnTo>
                      <a:pt x="0" y="336"/>
                    </a:lnTo>
                    <a:lnTo>
                      <a:pt x="20" y="360"/>
                    </a:lnTo>
                    <a:lnTo>
                      <a:pt x="40" y="382"/>
                    </a:lnTo>
                    <a:lnTo>
                      <a:pt x="60" y="400"/>
                    </a:lnTo>
                    <a:lnTo>
                      <a:pt x="82" y="418"/>
                    </a:lnTo>
                    <a:lnTo>
                      <a:pt x="102" y="432"/>
                    </a:lnTo>
                    <a:lnTo>
                      <a:pt x="124" y="446"/>
                    </a:lnTo>
                    <a:lnTo>
                      <a:pt x="162" y="468"/>
                    </a:lnTo>
                    <a:lnTo>
                      <a:pt x="196" y="484"/>
                    </a:lnTo>
                    <a:lnTo>
                      <a:pt x="224" y="496"/>
                    </a:lnTo>
                    <a:lnTo>
                      <a:pt x="250" y="50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98"/>
              <p:cNvSpPr>
                <a:spLocks/>
              </p:cNvSpPr>
              <p:nvPr/>
            </p:nvSpPr>
            <p:spPr bwMode="auto">
              <a:xfrm>
                <a:off x="329193" y="6591162"/>
                <a:ext cx="67820" cy="87682"/>
              </a:xfrm>
              <a:custGeom>
                <a:avLst/>
                <a:gdLst>
                  <a:gd name="T0" fmla="*/ 0 w 280"/>
                  <a:gd name="T1" fmla="*/ 180 h 362"/>
                  <a:gd name="T2" fmla="*/ 0 w 280"/>
                  <a:gd name="T3" fmla="*/ 180 h 362"/>
                  <a:gd name="T4" fmla="*/ 0 w 280"/>
                  <a:gd name="T5" fmla="*/ 180 h 362"/>
                  <a:gd name="T6" fmla="*/ 26 w 280"/>
                  <a:gd name="T7" fmla="*/ 190 h 362"/>
                  <a:gd name="T8" fmla="*/ 54 w 280"/>
                  <a:gd name="T9" fmla="*/ 202 h 362"/>
                  <a:gd name="T10" fmla="*/ 90 w 280"/>
                  <a:gd name="T11" fmla="*/ 220 h 362"/>
                  <a:gd name="T12" fmla="*/ 128 w 280"/>
                  <a:gd name="T13" fmla="*/ 244 h 362"/>
                  <a:gd name="T14" fmla="*/ 150 w 280"/>
                  <a:gd name="T15" fmla="*/ 260 h 362"/>
                  <a:gd name="T16" fmla="*/ 170 w 280"/>
                  <a:gd name="T17" fmla="*/ 276 h 362"/>
                  <a:gd name="T18" fmla="*/ 192 w 280"/>
                  <a:gd name="T19" fmla="*/ 294 h 362"/>
                  <a:gd name="T20" fmla="*/ 212 w 280"/>
                  <a:gd name="T21" fmla="*/ 314 h 362"/>
                  <a:gd name="T22" fmla="*/ 232 w 280"/>
                  <a:gd name="T23" fmla="*/ 338 h 362"/>
                  <a:gd name="T24" fmla="*/ 250 w 280"/>
                  <a:gd name="T25" fmla="*/ 362 h 362"/>
                  <a:gd name="T26" fmla="*/ 250 w 280"/>
                  <a:gd name="T27" fmla="*/ 362 h 362"/>
                  <a:gd name="T28" fmla="*/ 262 w 280"/>
                  <a:gd name="T29" fmla="*/ 318 h 362"/>
                  <a:gd name="T30" fmla="*/ 272 w 280"/>
                  <a:gd name="T31" fmla="*/ 272 h 362"/>
                  <a:gd name="T32" fmla="*/ 278 w 280"/>
                  <a:gd name="T33" fmla="*/ 226 h 362"/>
                  <a:gd name="T34" fmla="*/ 280 w 280"/>
                  <a:gd name="T35" fmla="*/ 180 h 362"/>
                  <a:gd name="T36" fmla="*/ 280 w 280"/>
                  <a:gd name="T37" fmla="*/ 180 h 362"/>
                  <a:gd name="T38" fmla="*/ 278 w 280"/>
                  <a:gd name="T39" fmla="*/ 134 h 362"/>
                  <a:gd name="T40" fmla="*/ 272 w 280"/>
                  <a:gd name="T41" fmla="*/ 88 h 362"/>
                  <a:gd name="T42" fmla="*/ 264 w 280"/>
                  <a:gd name="T43" fmla="*/ 44 h 362"/>
                  <a:gd name="T44" fmla="*/ 250 w 280"/>
                  <a:gd name="T45" fmla="*/ 0 h 362"/>
                  <a:gd name="T46" fmla="*/ 250 w 280"/>
                  <a:gd name="T47" fmla="*/ 0 h 362"/>
                  <a:gd name="T48" fmla="*/ 230 w 280"/>
                  <a:gd name="T49" fmla="*/ 24 h 362"/>
                  <a:gd name="T50" fmla="*/ 210 w 280"/>
                  <a:gd name="T51" fmla="*/ 48 h 362"/>
                  <a:gd name="T52" fmla="*/ 190 w 280"/>
                  <a:gd name="T53" fmla="*/ 68 h 362"/>
                  <a:gd name="T54" fmla="*/ 170 w 280"/>
                  <a:gd name="T55" fmla="*/ 86 h 362"/>
                  <a:gd name="T56" fmla="*/ 148 w 280"/>
                  <a:gd name="T57" fmla="*/ 104 h 362"/>
                  <a:gd name="T58" fmla="*/ 128 w 280"/>
                  <a:gd name="T59" fmla="*/ 118 h 362"/>
                  <a:gd name="T60" fmla="*/ 88 w 280"/>
                  <a:gd name="T61" fmla="*/ 142 h 362"/>
                  <a:gd name="T62" fmla="*/ 54 w 280"/>
                  <a:gd name="T63" fmla="*/ 160 h 362"/>
                  <a:gd name="T64" fmla="*/ 26 w 280"/>
                  <a:gd name="T65" fmla="*/ 172 h 362"/>
                  <a:gd name="T66" fmla="*/ 0 w 280"/>
                  <a:gd name="T67" fmla="*/ 18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0" h="362">
                    <a:moveTo>
                      <a:pt x="0" y="180"/>
                    </a:moveTo>
                    <a:lnTo>
                      <a:pt x="0" y="180"/>
                    </a:lnTo>
                    <a:lnTo>
                      <a:pt x="0" y="180"/>
                    </a:lnTo>
                    <a:lnTo>
                      <a:pt x="26" y="190"/>
                    </a:lnTo>
                    <a:lnTo>
                      <a:pt x="54" y="202"/>
                    </a:lnTo>
                    <a:lnTo>
                      <a:pt x="90" y="220"/>
                    </a:lnTo>
                    <a:lnTo>
                      <a:pt x="128" y="244"/>
                    </a:lnTo>
                    <a:lnTo>
                      <a:pt x="150" y="260"/>
                    </a:lnTo>
                    <a:lnTo>
                      <a:pt x="170" y="276"/>
                    </a:lnTo>
                    <a:lnTo>
                      <a:pt x="192" y="294"/>
                    </a:lnTo>
                    <a:lnTo>
                      <a:pt x="212" y="314"/>
                    </a:lnTo>
                    <a:lnTo>
                      <a:pt x="232" y="338"/>
                    </a:lnTo>
                    <a:lnTo>
                      <a:pt x="250" y="362"/>
                    </a:lnTo>
                    <a:lnTo>
                      <a:pt x="250" y="362"/>
                    </a:lnTo>
                    <a:lnTo>
                      <a:pt x="262" y="318"/>
                    </a:lnTo>
                    <a:lnTo>
                      <a:pt x="272" y="272"/>
                    </a:lnTo>
                    <a:lnTo>
                      <a:pt x="278" y="226"/>
                    </a:lnTo>
                    <a:lnTo>
                      <a:pt x="280" y="180"/>
                    </a:lnTo>
                    <a:lnTo>
                      <a:pt x="280" y="180"/>
                    </a:lnTo>
                    <a:lnTo>
                      <a:pt x="278" y="134"/>
                    </a:lnTo>
                    <a:lnTo>
                      <a:pt x="272" y="88"/>
                    </a:lnTo>
                    <a:lnTo>
                      <a:pt x="264" y="44"/>
                    </a:lnTo>
                    <a:lnTo>
                      <a:pt x="250" y="0"/>
                    </a:lnTo>
                    <a:lnTo>
                      <a:pt x="250" y="0"/>
                    </a:lnTo>
                    <a:lnTo>
                      <a:pt x="230" y="24"/>
                    </a:lnTo>
                    <a:lnTo>
                      <a:pt x="210" y="48"/>
                    </a:lnTo>
                    <a:lnTo>
                      <a:pt x="190" y="68"/>
                    </a:lnTo>
                    <a:lnTo>
                      <a:pt x="170" y="86"/>
                    </a:lnTo>
                    <a:lnTo>
                      <a:pt x="148" y="104"/>
                    </a:lnTo>
                    <a:lnTo>
                      <a:pt x="128" y="118"/>
                    </a:lnTo>
                    <a:lnTo>
                      <a:pt x="88" y="142"/>
                    </a:lnTo>
                    <a:lnTo>
                      <a:pt x="54" y="160"/>
                    </a:lnTo>
                    <a:lnTo>
                      <a:pt x="26" y="172"/>
                    </a:lnTo>
                    <a:lnTo>
                      <a:pt x="0" y="18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97" name="Rectangle 96"/>
          <p:cNvSpPr/>
          <p:nvPr userDrawn="1"/>
        </p:nvSpPr>
        <p:spPr>
          <a:xfrm>
            <a:off x="2063750" y="5802586"/>
            <a:ext cx="8064500" cy="746358"/>
          </a:xfrm>
          <a:prstGeom prst="rect">
            <a:avLst/>
          </a:prstGeom>
        </p:spPr>
        <p:txBody>
          <a:bodyPr wrap="square">
            <a:spAutoFit/>
          </a:bodyPr>
          <a:lstStyle/>
          <a:p>
            <a:pPr marR="0" algn="ctr">
              <a:spcBef>
                <a:spcPts val="0"/>
              </a:spcBef>
              <a:spcAft>
                <a:spcPts val="0"/>
              </a:spcAft>
            </a:pPr>
            <a:r>
              <a:rPr lang="en-US" sz="800" dirty="0">
                <a:solidFill>
                  <a:schemeClr val="tx1"/>
                </a:solidFill>
              </a:rPr>
              <a:t>PROPRIETARY AND CONFIDENTIAL</a:t>
            </a:r>
          </a:p>
          <a:p>
            <a:pPr marR="0" algn="ctr">
              <a:spcBef>
                <a:spcPts val="0"/>
              </a:spcBef>
              <a:spcAft>
                <a:spcPts val="300"/>
              </a:spcAft>
            </a:pPr>
            <a:r>
              <a:rPr lang="en-US" sz="800" dirty="0">
                <a:solidFill>
                  <a:schemeClr val="tx1"/>
                </a:solidFill>
              </a:rPr>
              <a:t>This document contains trade secrets or otherwise confidential information owned by Calix, Inc. Access to and use of this information is strictly limited and controlled by Calix. This document and the information contained herein may not be used, disclosed, or reproduced, in whole or in part, without the prior written authorization of Calix.  </a:t>
            </a:r>
          </a:p>
          <a:p>
            <a:pPr marR="0" algn="ctr">
              <a:spcBef>
                <a:spcPts val="0"/>
              </a:spcBef>
              <a:spcAft>
                <a:spcPts val="300"/>
              </a:spcAft>
            </a:pPr>
            <a:r>
              <a:rPr lang="en-US" sz="800" dirty="0">
                <a:solidFill>
                  <a:schemeClr val="tx1"/>
                </a:solidFill>
              </a:rPr>
              <a:t>The information contained in this presentation is not a commitment, promise, or legal obligation to deliver any material, code, or functionality. </a:t>
            </a:r>
            <a:br>
              <a:rPr lang="en-US" sz="800" dirty="0">
                <a:solidFill>
                  <a:schemeClr val="tx1"/>
                </a:solidFill>
              </a:rPr>
            </a:br>
            <a:r>
              <a:rPr lang="en-US" sz="800" dirty="0">
                <a:solidFill>
                  <a:schemeClr val="tx1"/>
                </a:solidFill>
              </a:rPr>
              <a:t>The development, release, and timing of any features or functionality described for our products remain at our sole discretion.</a:t>
            </a:r>
            <a:endParaRPr lang="en-US" sz="800" dirty="0">
              <a:solidFill>
                <a:schemeClr val="tx1"/>
              </a:solidFill>
              <a:effectLst/>
            </a:endParaRPr>
          </a:p>
        </p:txBody>
      </p:sp>
    </p:spTree>
    <p:extLst>
      <p:ext uri="{BB962C8B-B14F-4D97-AF65-F5344CB8AC3E}">
        <p14:creationId xmlns:p14="http://schemas.microsoft.com/office/powerpoint/2010/main" val="3191653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61"/>
                                        </p:tgtEl>
                                      </p:cBhvr>
                                      <p:by x="25000" y="25000"/>
                                    </p:animScale>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500"/>
                                        <p:tgtEl>
                                          <p:spTgt spid="53"/>
                                        </p:tgtEl>
                                      </p:cBhvr>
                                    </p:animEffect>
                                  </p:childTnLst>
                                </p:cTn>
                              </p:par>
                            </p:childTnLst>
                          </p:cTn>
                        </p:par>
                        <p:par>
                          <p:cTn id="11" fill="hold">
                            <p:stCondLst>
                              <p:cond delay="2500"/>
                            </p:stCondLst>
                            <p:childTnLst>
                              <p:par>
                                <p:cTn id="12" presetID="22" presetClass="entr" presetSubtype="8" fill="hold" nodeType="afterEffect">
                                  <p:stCondLst>
                                    <p:cond delay="0"/>
                                  </p:stCondLst>
                                  <p:childTnLst>
                                    <p:set>
                                      <p:cBhvr>
                                        <p:cTn id="13" dur="1" fill="hold">
                                          <p:stCondLst>
                                            <p:cond delay="0"/>
                                          </p:stCondLst>
                                        </p:cTn>
                                        <p:tgtEl>
                                          <p:spTgt spid="69"/>
                                        </p:tgtEl>
                                        <p:attrNameLst>
                                          <p:attrName>style.visibility</p:attrName>
                                        </p:attrNameLst>
                                      </p:cBhvr>
                                      <p:to>
                                        <p:strVal val="visible"/>
                                      </p:to>
                                    </p:set>
                                    <p:animEffect transition="in" filter="wipe(left)">
                                      <p:cBhvr>
                                        <p:cTn id="14" dur="1000"/>
                                        <p:tgtEl>
                                          <p:spTgt spid="69"/>
                                        </p:tgtEl>
                                      </p:cBhvr>
                                    </p:animEffect>
                                  </p:childTnLst>
                                </p:cTn>
                              </p:par>
                            </p:childTnLst>
                          </p:cTn>
                        </p:par>
                        <p:par>
                          <p:cTn id="15" fill="hold">
                            <p:stCondLst>
                              <p:cond delay="3500"/>
                            </p:stCondLst>
                            <p:childTnLst>
                              <p:par>
                                <p:cTn id="16" presetID="10" presetClass="entr" presetSubtype="0" fill="hold" grpId="0" nodeType="afterEffect">
                                  <p:stCondLst>
                                    <p:cond delay="0"/>
                                  </p:stCondLst>
                                  <p:childTnLst>
                                    <p:set>
                                      <p:cBhvr>
                                        <p:cTn id="17" dur="1" fill="hold">
                                          <p:stCondLst>
                                            <p:cond delay="0"/>
                                          </p:stCondLst>
                                        </p:cTn>
                                        <p:tgtEl>
                                          <p:spTgt spid="97"/>
                                        </p:tgtEl>
                                        <p:attrNameLst>
                                          <p:attrName>style.visibility</p:attrName>
                                        </p:attrNameLst>
                                      </p:cBhvr>
                                      <p:to>
                                        <p:strVal val="visible"/>
                                      </p:to>
                                    </p:set>
                                    <p:animEffect transition="in" filter="fade">
                                      <p:cBhvr>
                                        <p:cTn id="18"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End Animated INTERNAL">
    <p:spTree>
      <p:nvGrpSpPr>
        <p:cNvPr id="1" name=""/>
        <p:cNvGrpSpPr/>
        <p:nvPr/>
      </p:nvGrpSpPr>
      <p:grpSpPr>
        <a:xfrm>
          <a:off x="0" y="0"/>
          <a:ext cx="0" cy="0"/>
          <a:chOff x="0" y="0"/>
          <a:chExt cx="0" cy="0"/>
        </a:xfrm>
      </p:grpSpPr>
      <p:sp>
        <p:nvSpPr>
          <p:cNvPr id="97" name="Rectangle 96"/>
          <p:cNvSpPr/>
          <p:nvPr userDrawn="1"/>
        </p:nvSpPr>
        <p:spPr>
          <a:xfrm>
            <a:off x="2063750" y="5741216"/>
            <a:ext cx="8064500" cy="830997"/>
          </a:xfrm>
          <a:prstGeom prst="rect">
            <a:avLst/>
          </a:prstGeom>
        </p:spPr>
        <p:txBody>
          <a:bodyPr wrap="square">
            <a:spAutoFit/>
          </a:bodyPr>
          <a:lstStyle/>
          <a:p>
            <a:pPr marR="0" algn="ctr">
              <a:spcBef>
                <a:spcPts val="0"/>
              </a:spcBef>
              <a:spcAft>
                <a:spcPts val="0"/>
              </a:spcAft>
            </a:pPr>
            <a:r>
              <a:rPr lang="en-US" sz="3200" b="1" dirty="0">
                <a:solidFill>
                  <a:schemeClr val="tx1"/>
                </a:solidFill>
              </a:rPr>
              <a:t>INTERNAL</a:t>
            </a:r>
            <a:endParaRPr lang="en-US" sz="1600" b="1" dirty="0">
              <a:solidFill>
                <a:schemeClr val="tx1"/>
              </a:solidFill>
            </a:endParaRPr>
          </a:p>
          <a:p>
            <a:pPr marR="0" algn="ctr">
              <a:spcBef>
                <a:spcPts val="0"/>
              </a:spcBef>
              <a:spcAft>
                <a:spcPts val="300"/>
              </a:spcAft>
            </a:pPr>
            <a:r>
              <a:rPr lang="en-US" sz="1600" dirty="0">
                <a:solidFill>
                  <a:schemeClr val="tx1"/>
                </a:solidFill>
              </a:rPr>
              <a:t>Do not distribute or copy for anyone</a:t>
            </a:r>
            <a:r>
              <a:rPr lang="en-US" sz="1600" baseline="0" dirty="0">
                <a:solidFill>
                  <a:schemeClr val="tx1"/>
                </a:solidFill>
              </a:rPr>
              <a:t> </a:t>
            </a:r>
            <a:r>
              <a:rPr lang="en-US" sz="1600" dirty="0">
                <a:solidFill>
                  <a:schemeClr val="tx1"/>
                </a:solidFill>
              </a:rPr>
              <a:t>outside Calix.</a:t>
            </a:r>
            <a:endParaRPr lang="en-US" sz="1600" dirty="0">
              <a:solidFill>
                <a:schemeClr val="tx1"/>
              </a:solidFill>
              <a:effectLst/>
            </a:endParaRPr>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EBEC73-BF10-4A05-B408-9EA6FF5AFB6F}" type="slidenum">
              <a:rPr lang="en-US" smtClean="0"/>
              <a:t>‹#›</a:t>
            </a:fld>
            <a:endParaRPr lang="en-US"/>
          </a:p>
        </p:txBody>
      </p:sp>
      <p:grpSp>
        <p:nvGrpSpPr>
          <p:cNvPr id="53" name="Group 52"/>
          <p:cNvGrpSpPr/>
          <p:nvPr userDrawn="1"/>
        </p:nvGrpSpPr>
        <p:grpSpPr>
          <a:xfrm>
            <a:off x="5324676" y="2869510"/>
            <a:ext cx="2548020" cy="871924"/>
            <a:chOff x="5359400" y="2836863"/>
            <a:chExt cx="2746375" cy="939800"/>
          </a:xfrm>
        </p:grpSpPr>
        <p:sp>
          <p:nvSpPr>
            <p:cNvPr id="54" name="Freeform 5"/>
            <p:cNvSpPr>
              <a:spLocks/>
            </p:cNvSpPr>
            <p:nvPr/>
          </p:nvSpPr>
          <p:spPr bwMode="auto">
            <a:xfrm>
              <a:off x="5359400" y="2836863"/>
              <a:ext cx="669925" cy="939800"/>
            </a:xfrm>
            <a:custGeom>
              <a:avLst/>
              <a:gdLst>
                <a:gd name="T0" fmla="*/ 422 w 422"/>
                <a:gd name="T1" fmla="*/ 150 h 592"/>
                <a:gd name="T2" fmla="*/ 402 w 422"/>
                <a:gd name="T3" fmla="*/ 132 h 592"/>
                <a:gd name="T4" fmla="*/ 376 w 422"/>
                <a:gd name="T5" fmla="*/ 116 h 592"/>
                <a:gd name="T6" fmla="*/ 344 w 422"/>
                <a:gd name="T7" fmla="*/ 106 h 592"/>
                <a:gd name="T8" fmla="*/ 304 w 422"/>
                <a:gd name="T9" fmla="*/ 102 h 592"/>
                <a:gd name="T10" fmla="*/ 284 w 422"/>
                <a:gd name="T11" fmla="*/ 102 h 592"/>
                <a:gd name="T12" fmla="*/ 246 w 422"/>
                <a:gd name="T13" fmla="*/ 110 h 592"/>
                <a:gd name="T14" fmla="*/ 212 w 422"/>
                <a:gd name="T15" fmla="*/ 124 h 592"/>
                <a:gd name="T16" fmla="*/ 180 w 422"/>
                <a:gd name="T17" fmla="*/ 144 h 592"/>
                <a:gd name="T18" fmla="*/ 152 w 422"/>
                <a:gd name="T19" fmla="*/ 170 h 592"/>
                <a:gd name="T20" fmla="*/ 130 w 422"/>
                <a:gd name="T21" fmla="*/ 200 h 592"/>
                <a:gd name="T22" fmla="*/ 116 w 422"/>
                <a:gd name="T23" fmla="*/ 236 h 592"/>
                <a:gd name="T24" fmla="*/ 108 w 422"/>
                <a:gd name="T25" fmla="*/ 274 h 592"/>
                <a:gd name="T26" fmla="*/ 106 w 422"/>
                <a:gd name="T27" fmla="*/ 296 h 592"/>
                <a:gd name="T28" fmla="*/ 110 w 422"/>
                <a:gd name="T29" fmla="*/ 336 h 592"/>
                <a:gd name="T30" fmla="*/ 122 w 422"/>
                <a:gd name="T31" fmla="*/ 374 h 592"/>
                <a:gd name="T32" fmla="*/ 140 w 422"/>
                <a:gd name="T33" fmla="*/ 408 h 592"/>
                <a:gd name="T34" fmla="*/ 166 w 422"/>
                <a:gd name="T35" fmla="*/ 436 h 592"/>
                <a:gd name="T36" fmla="*/ 194 w 422"/>
                <a:gd name="T37" fmla="*/ 458 h 592"/>
                <a:gd name="T38" fmla="*/ 228 w 422"/>
                <a:gd name="T39" fmla="*/ 476 h 592"/>
                <a:gd name="T40" fmla="*/ 266 w 422"/>
                <a:gd name="T41" fmla="*/ 486 h 592"/>
                <a:gd name="T42" fmla="*/ 304 w 422"/>
                <a:gd name="T43" fmla="*/ 490 h 592"/>
                <a:gd name="T44" fmla="*/ 324 w 422"/>
                <a:gd name="T45" fmla="*/ 490 h 592"/>
                <a:gd name="T46" fmla="*/ 360 w 422"/>
                <a:gd name="T47" fmla="*/ 482 h 592"/>
                <a:gd name="T48" fmla="*/ 390 w 422"/>
                <a:gd name="T49" fmla="*/ 470 h 592"/>
                <a:gd name="T50" fmla="*/ 412 w 422"/>
                <a:gd name="T51" fmla="*/ 452 h 592"/>
                <a:gd name="T52" fmla="*/ 422 w 422"/>
                <a:gd name="T53" fmla="*/ 592 h 592"/>
                <a:gd name="T54" fmla="*/ 416 w 422"/>
                <a:gd name="T55" fmla="*/ 586 h 592"/>
                <a:gd name="T56" fmla="*/ 410 w 422"/>
                <a:gd name="T57" fmla="*/ 582 h 592"/>
                <a:gd name="T58" fmla="*/ 396 w 422"/>
                <a:gd name="T59" fmla="*/ 580 h 592"/>
                <a:gd name="T60" fmla="*/ 382 w 422"/>
                <a:gd name="T61" fmla="*/ 582 h 592"/>
                <a:gd name="T62" fmla="*/ 336 w 422"/>
                <a:gd name="T63" fmla="*/ 590 h 592"/>
                <a:gd name="T64" fmla="*/ 304 w 422"/>
                <a:gd name="T65" fmla="*/ 592 h 592"/>
                <a:gd name="T66" fmla="*/ 242 w 422"/>
                <a:gd name="T67" fmla="*/ 586 h 592"/>
                <a:gd name="T68" fmla="*/ 184 w 422"/>
                <a:gd name="T69" fmla="*/ 570 h 592"/>
                <a:gd name="T70" fmla="*/ 132 w 422"/>
                <a:gd name="T71" fmla="*/ 544 h 592"/>
                <a:gd name="T72" fmla="*/ 88 w 422"/>
                <a:gd name="T73" fmla="*/ 508 h 592"/>
                <a:gd name="T74" fmla="*/ 52 w 422"/>
                <a:gd name="T75" fmla="*/ 466 h 592"/>
                <a:gd name="T76" fmla="*/ 24 w 422"/>
                <a:gd name="T77" fmla="*/ 416 h 592"/>
                <a:gd name="T78" fmla="*/ 6 w 422"/>
                <a:gd name="T79" fmla="*/ 358 h 592"/>
                <a:gd name="T80" fmla="*/ 0 w 422"/>
                <a:gd name="T81" fmla="*/ 296 h 592"/>
                <a:gd name="T82" fmla="*/ 2 w 422"/>
                <a:gd name="T83" fmla="*/ 264 h 592"/>
                <a:gd name="T84" fmla="*/ 14 w 422"/>
                <a:gd name="T85" fmla="*/ 204 h 592"/>
                <a:gd name="T86" fmla="*/ 36 w 422"/>
                <a:gd name="T87" fmla="*/ 150 h 592"/>
                <a:gd name="T88" fmla="*/ 70 w 422"/>
                <a:gd name="T89" fmla="*/ 104 h 592"/>
                <a:gd name="T90" fmla="*/ 110 w 422"/>
                <a:gd name="T91" fmla="*/ 64 h 592"/>
                <a:gd name="T92" fmla="*/ 158 w 422"/>
                <a:gd name="T93" fmla="*/ 34 h 592"/>
                <a:gd name="T94" fmla="*/ 212 w 422"/>
                <a:gd name="T95" fmla="*/ 12 h 592"/>
                <a:gd name="T96" fmla="*/ 272 w 422"/>
                <a:gd name="T97" fmla="*/ 0 h 592"/>
                <a:gd name="T98" fmla="*/ 304 w 422"/>
                <a:gd name="T99" fmla="*/ 0 h 592"/>
                <a:gd name="T100" fmla="*/ 360 w 422"/>
                <a:gd name="T101" fmla="*/ 6 h 592"/>
                <a:gd name="T102" fmla="*/ 380 w 422"/>
                <a:gd name="T103" fmla="*/ 10 h 592"/>
                <a:gd name="T104" fmla="*/ 396 w 422"/>
                <a:gd name="T105" fmla="*/ 12 h 592"/>
                <a:gd name="T106" fmla="*/ 412 w 422"/>
                <a:gd name="T107" fmla="*/ 8 h 592"/>
                <a:gd name="T108" fmla="*/ 422 w 422"/>
                <a:gd name="T109" fmla="*/ 15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22" h="592">
                  <a:moveTo>
                    <a:pt x="422" y="150"/>
                  </a:moveTo>
                  <a:lnTo>
                    <a:pt x="422" y="150"/>
                  </a:lnTo>
                  <a:lnTo>
                    <a:pt x="412" y="140"/>
                  </a:lnTo>
                  <a:lnTo>
                    <a:pt x="402" y="132"/>
                  </a:lnTo>
                  <a:lnTo>
                    <a:pt x="390" y="122"/>
                  </a:lnTo>
                  <a:lnTo>
                    <a:pt x="376" y="116"/>
                  </a:lnTo>
                  <a:lnTo>
                    <a:pt x="360" y="110"/>
                  </a:lnTo>
                  <a:lnTo>
                    <a:pt x="344" y="106"/>
                  </a:lnTo>
                  <a:lnTo>
                    <a:pt x="324" y="102"/>
                  </a:lnTo>
                  <a:lnTo>
                    <a:pt x="304" y="102"/>
                  </a:lnTo>
                  <a:lnTo>
                    <a:pt x="304" y="102"/>
                  </a:lnTo>
                  <a:lnTo>
                    <a:pt x="284" y="102"/>
                  </a:lnTo>
                  <a:lnTo>
                    <a:pt x="266" y="106"/>
                  </a:lnTo>
                  <a:lnTo>
                    <a:pt x="246" y="110"/>
                  </a:lnTo>
                  <a:lnTo>
                    <a:pt x="228" y="116"/>
                  </a:lnTo>
                  <a:lnTo>
                    <a:pt x="212" y="124"/>
                  </a:lnTo>
                  <a:lnTo>
                    <a:pt x="194" y="132"/>
                  </a:lnTo>
                  <a:lnTo>
                    <a:pt x="180" y="144"/>
                  </a:lnTo>
                  <a:lnTo>
                    <a:pt x="166" y="156"/>
                  </a:lnTo>
                  <a:lnTo>
                    <a:pt x="152" y="170"/>
                  </a:lnTo>
                  <a:lnTo>
                    <a:pt x="140" y="184"/>
                  </a:lnTo>
                  <a:lnTo>
                    <a:pt x="130" y="200"/>
                  </a:lnTo>
                  <a:lnTo>
                    <a:pt x="122" y="218"/>
                  </a:lnTo>
                  <a:lnTo>
                    <a:pt x="116" y="236"/>
                  </a:lnTo>
                  <a:lnTo>
                    <a:pt x="110" y="254"/>
                  </a:lnTo>
                  <a:lnTo>
                    <a:pt x="108" y="274"/>
                  </a:lnTo>
                  <a:lnTo>
                    <a:pt x="106" y="296"/>
                  </a:lnTo>
                  <a:lnTo>
                    <a:pt x="106" y="296"/>
                  </a:lnTo>
                  <a:lnTo>
                    <a:pt x="108" y="316"/>
                  </a:lnTo>
                  <a:lnTo>
                    <a:pt x="110" y="336"/>
                  </a:lnTo>
                  <a:lnTo>
                    <a:pt x="116" y="356"/>
                  </a:lnTo>
                  <a:lnTo>
                    <a:pt x="122" y="374"/>
                  </a:lnTo>
                  <a:lnTo>
                    <a:pt x="130" y="392"/>
                  </a:lnTo>
                  <a:lnTo>
                    <a:pt x="140" y="408"/>
                  </a:lnTo>
                  <a:lnTo>
                    <a:pt x="152" y="422"/>
                  </a:lnTo>
                  <a:lnTo>
                    <a:pt x="166" y="436"/>
                  </a:lnTo>
                  <a:lnTo>
                    <a:pt x="180" y="448"/>
                  </a:lnTo>
                  <a:lnTo>
                    <a:pt x="194" y="458"/>
                  </a:lnTo>
                  <a:lnTo>
                    <a:pt x="212" y="468"/>
                  </a:lnTo>
                  <a:lnTo>
                    <a:pt x="228" y="476"/>
                  </a:lnTo>
                  <a:lnTo>
                    <a:pt x="246" y="482"/>
                  </a:lnTo>
                  <a:lnTo>
                    <a:pt x="266" y="486"/>
                  </a:lnTo>
                  <a:lnTo>
                    <a:pt x="284" y="490"/>
                  </a:lnTo>
                  <a:lnTo>
                    <a:pt x="304" y="490"/>
                  </a:lnTo>
                  <a:lnTo>
                    <a:pt x="304" y="490"/>
                  </a:lnTo>
                  <a:lnTo>
                    <a:pt x="324" y="490"/>
                  </a:lnTo>
                  <a:lnTo>
                    <a:pt x="344" y="486"/>
                  </a:lnTo>
                  <a:lnTo>
                    <a:pt x="360" y="482"/>
                  </a:lnTo>
                  <a:lnTo>
                    <a:pt x="376" y="476"/>
                  </a:lnTo>
                  <a:lnTo>
                    <a:pt x="390" y="470"/>
                  </a:lnTo>
                  <a:lnTo>
                    <a:pt x="402" y="460"/>
                  </a:lnTo>
                  <a:lnTo>
                    <a:pt x="412" y="452"/>
                  </a:lnTo>
                  <a:lnTo>
                    <a:pt x="422" y="440"/>
                  </a:lnTo>
                  <a:lnTo>
                    <a:pt x="422" y="592"/>
                  </a:lnTo>
                  <a:lnTo>
                    <a:pt x="422" y="592"/>
                  </a:lnTo>
                  <a:lnTo>
                    <a:pt x="416" y="586"/>
                  </a:lnTo>
                  <a:lnTo>
                    <a:pt x="410" y="582"/>
                  </a:lnTo>
                  <a:lnTo>
                    <a:pt x="410" y="582"/>
                  </a:lnTo>
                  <a:lnTo>
                    <a:pt x="402" y="580"/>
                  </a:lnTo>
                  <a:lnTo>
                    <a:pt x="396" y="580"/>
                  </a:lnTo>
                  <a:lnTo>
                    <a:pt x="396" y="580"/>
                  </a:lnTo>
                  <a:lnTo>
                    <a:pt x="382" y="582"/>
                  </a:lnTo>
                  <a:lnTo>
                    <a:pt x="362" y="586"/>
                  </a:lnTo>
                  <a:lnTo>
                    <a:pt x="336" y="590"/>
                  </a:lnTo>
                  <a:lnTo>
                    <a:pt x="304" y="592"/>
                  </a:lnTo>
                  <a:lnTo>
                    <a:pt x="304" y="592"/>
                  </a:lnTo>
                  <a:lnTo>
                    <a:pt x="272" y="590"/>
                  </a:lnTo>
                  <a:lnTo>
                    <a:pt x="242" y="586"/>
                  </a:lnTo>
                  <a:lnTo>
                    <a:pt x="212" y="580"/>
                  </a:lnTo>
                  <a:lnTo>
                    <a:pt x="184" y="570"/>
                  </a:lnTo>
                  <a:lnTo>
                    <a:pt x="158" y="558"/>
                  </a:lnTo>
                  <a:lnTo>
                    <a:pt x="132" y="544"/>
                  </a:lnTo>
                  <a:lnTo>
                    <a:pt x="110" y="528"/>
                  </a:lnTo>
                  <a:lnTo>
                    <a:pt x="88" y="508"/>
                  </a:lnTo>
                  <a:lnTo>
                    <a:pt x="70" y="488"/>
                  </a:lnTo>
                  <a:lnTo>
                    <a:pt x="52" y="466"/>
                  </a:lnTo>
                  <a:lnTo>
                    <a:pt x="36" y="442"/>
                  </a:lnTo>
                  <a:lnTo>
                    <a:pt x="24" y="416"/>
                  </a:lnTo>
                  <a:lnTo>
                    <a:pt x="14" y="388"/>
                  </a:lnTo>
                  <a:lnTo>
                    <a:pt x="6" y="358"/>
                  </a:lnTo>
                  <a:lnTo>
                    <a:pt x="2" y="328"/>
                  </a:lnTo>
                  <a:lnTo>
                    <a:pt x="0" y="296"/>
                  </a:lnTo>
                  <a:lnTo>
                    <a:pt x="0" y="296"/>
                  </a:lnTo>
                  <a:lnTo>
                    <a:pt x="2" y="264"/>
                  </a:lnTo>
                  <a:lnTo>
                    <a:pt x="6" y="234"/>
                  </a:lnTo>
                  <a:lnTo>
                    <a:pt x="14" y="204"/>
                  </a:lnTo>
                  <a:lnTo>
                    <a:pt x="24" y="176"/>
                  </a:lnTo>
                  <a:lnTo>
                    <a:pt x="36" y="150"/>
                  </a:lnTo>
                  <a:lnTo>
                    <a:pt x="52" y="126"/>
                  </a:lnTo>
                  <a:lnTo>
                    <a:pt x="70" y="104"/>
                  </a:lnTo>
                  <a:lnTo>
                    <a:pt x="88" y="82"/>
                  </a:lnTo>
                  <a:lnTo>
                    <a:pt x="110" y="64"/>
                  </a:lnTo>
                  <a:lnTo>
                    <a:pt x="132" y="48"/>
                  </a:lnTo>
                  <a:lnTo>
                    <a:pt x="158" y="34"/>
                  </a:lnTo>
                  <a:lnTo>
                    <a:pt x="184" y="22"/>
                  </a:lnTo>
                  <a:lnTo>
                    <a:pt x="212" y="12"/>
                  </a:lnTo>
                  <a:lnTo>
                    <a:pt x="242" y="6"/>
                  </a:lnTo>
                  <a:lnTo>
                    <a:pt x="272" y="0"/>
                  </a:lnTo>
                  <a:lnTo>
                    <a:pt x="304" y="0"/>
                  </a:lnTo>
                  <a:lnTo>
                    <a:pt x="304" y="0"/>
                  </a:lnTo>
                  <a:lnTo>
                    <a:pt x="336" y="2"/>
                  </a:lnTo>
                  <a:lnTo>
                    <a:pt x="360" y="6"/>
                  </a:lnTo>
                  <a:lnTo>
                    <a:pt x="360" y="6"/>
                  </a:lnTo>
                  <a:lnTo>
                    <a:pt x="380" y="10"/>
                  </a:lnTo>
                  <a:lnTo>
                    <a:pt x="396" y="12"/>
                  </a:lnTo>
                  <a:lnTo>
                    <a:pt x="396" y="12"/>
                  </a:lnTo>
                  <a:lnTo>
                    <a:pt x="404" y="10"/>
                  </a:lnTo>
                  <a:lnTo>
                    <a:pt x="412" y="8"/>
                  </a:lnTo>
                  <a:lnTo>
                    <a:pt x="422" y="0"/>
                  </a:lnTo>
                  <a:lnTo>
                    <a:pt x="422" y="150"/>
                  </a:lnTo>
                  <a:close/>
                </a:path>
              </a:pathLst>
            </a:custGeom>
            <a:solidFill>
              <a:srgbClr val="4436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6"/>
            <p:cNvSpPr>
              <a:spLocks noEditPoints="1"/>
            </p:cNvSpPr>
            <p:nvPr/>
          </p:nvSpPr>
          <p:spPr bwMode="auto">
            <a:xfrm>
              <a:off x="6061075" y="3116263"/>
              <a:ext cx="682625" cy="660400"/>
            </a:xfrm>
            <a:custGeom>
              <a:avLst/>
              <a:gdLst>
                <a:gd name="T0" fmla="*/ 316 w 430"/>
                <a:gd name="T1" fmla="*/ 282 h 416"/>
                <a:gd name="T2" fmla="*/ 272 w 430"/>
                <a:gd name="T3" fmla="*/ 312 h 416"/>
                <a:gd name="T4" fmla="*/ 246 w 430"/>
                <a:gd name="T5" fmla="*/ 320 h 416"/>
                <a:gd name="T6" fmla="*/ 216 w 430"/>
                <a:gd name="T7" fmla="*/ 324 h 416"/>
                <a:gd name="T8" fmla="*/ 204 w 430"/>
                <a:gd name="T9" fmla="*/ 324 h 416"/>
                <a:gd name="T10" fmla="*/ 170 w 430"/>
                <a:gd name="T11" fmla="*/ 314 h 416"/>
                <a:gd name="T12" fmla="*/ 134 w 430"/>
                <a:gd name="T13" fmla="*/ 290 h 416"/>
                <a:gd name="T14" fmla="*/ 108 w 430"/>
                <a:gd name="T15" fmla="*/ 252 h 416"/>
                <a:gd name="T16" fmla="*/ 98 w 430"/>
                <a:gd name="T17" fmla="*/ 220 h 416"/>
                <a:gd name="T18" fmla="*/ 98 w 430"/>
                <a:gd name="T19" fmla="*/ 208 h 416"/>
                <a:gd name="T20" fmla="*/ 100 w 430"/>
                <a:gd name="T21" fmla="*/ 186 h 416"/>
                <a:gd name="T22" fmla="*/ 118 w 430"/>
                <a:gd name="T23" fmla="*/ 144 h 416"/>
                <a:gd name="T24" fmla="*/ 150 w 430"/>
                <a:gd name="T25" fmla="*/ 112 h 416"/>
                <a:gd name="T26" fmla="*/ 192 w 430"/>
                <a:gd name="T27" fmla="*/ 96 h 416"/>
                <a:gd name="T28" fmla="*/ 216 w 430"/>
                <a:gd name="T29" fmla="*/ 92 h 416"/>
                <a:gd name="T30" fmla="*/ 232 w 430"/>
                <a:gd name="T31" fmla="*/ 94 h 416"/>
                <a:gd name="T32" fmla="*/ 258 w 430"/>
                <a:gd name="T33" fmla="*/ 100 h 416"/>
                <a:gd name="T34" fmla="*/ 296 w 430"/>
                <a:gd name="T35" fmla="*/ 118 h 416"/>
                <a:gd name="T36" fmla="*/ 316 w 430"/>
                <a:gd name="T37" fmla="*/ 282 h 416"/>
                <a:gd name="T38" fmla="*/ 430 w 430"/>
                <a:gd name="T39" fmla="*/ 404 h 416"/>
                <a:gd name="T40" fmla="*/ 416 w 430"/>
                <a:gd name="T41" fmla="*/ 392 h 416"/>
                <a:gd name="T42" fmla="*/ 410 w 430"/>
                <a:gd name="T43" fmla="*/ 372 h 416"/>
                <a:gd name="T44" fmla="*/ 410 w 430"/>
                <a:gd name="T45" fmla="*/ 124 h 416"/>
                <a:gd name="T46" fmla="*/ 416 w 430"/>
                <a:gd name="T47" fmla="*/ 104 h 416"/>
                <a:gd name="T48" fmla="*/ 430 w 430"/>
                <a:gd name="T49" fmla="*/ 92 h 416"/>
                <a:gd name="T50" fmla="*/ 422 w 430"/>
                <a:gd name="T51" fmla="*/ 90 h 416"/>
                <a:gd name="T52" fmla="*/ 398 w 430"/>
                <a:gd name="T53" fmla="*/ 84 h 416"/>
                <a:gd name="T54" fmla="*/ 386 w 430"/>
                <a:gd name="T55" fmla="*/ 76 h 416"/>
                <a:gd name="T56" fmla="*/ 340 w 430"/>
                <a:gd name="T57" fmla="*/ 40 h 416"/>
                <a:gd name="T58" fmla="*/ 298 w 430"/>
                <a:gd name="T59" fmla="*/ 16 h 416"/>
                <a:gd name="T60" fmla="*/ 244 w 430"/>
                <a:gd name="T61" fmla="*/ 2 h 416"/>
                <a:gd name="T62" fmla="*/ 210 w 430"/>
                <a:gd name="T63" fmla="*/ 0 h 416"/>
                <a:gd name="T64" fmla="*/ 170 w 430"/>
                <a:gd name="T65" fmla="*/ 4 h 416"/>
                <a:gd name="T66" fmla="*/ 132 w 430"/>
                <a:gd name="T67" fmla="*/ 16 h 416"/>
                <a:gd name="T68" fmla="*/ 96 w 430"/>
                <a:gd name="T69" fmla="*/ 34 h 416"/>
                <a:gd name="T70" fmla="*/ 64 w 430"/>
                <a:gd name="T71" fmla="*/ 60 h 416"/>
                <a:gd name="T72" fmla="*/ 38 w 430"/>
                <a:gd name="T73" fmla="*/ 90 h 416"/>
                <a:gd name="T74" fmla="*/ 18 w 430"/>
                <a:gd name="T75" fmla="*/ 126 h 416"/>
                <a:gd name="T76" fmla="*/ 4 w 430"/>
                <a:gd name="T77" fmla="*/ 164 h 416"/>
                <a:gd name="T78" fmla="*/ 0 w 430"/>
                <a:gd name="T79" fmla="*/ 208 h 416"/>
                <a:gd name="T80" fmla="*/ 0 w 430"/>
                <a:gd name="T81" fmla="*/ 230 h 416"/>
                <a:gd name="T82" fmla="*/ 10 w 430"/>
                <a:gd name="T83" fmla="*/ 272 h 416"/>
                <a:gd name="T84" fmla="*/ 26 w 430"/>
                <a:gd name="T85" fmla="*/ 310 h 416"/>
                <a:gd name="T86" fmla="*/ 50 w 430"/>
                <a:gd name="T87" fmla="*/ 342 h 416"/>
                <a:gd name="T88" fmla="*/ 80 w 430"/>
                <a:gd name="T89" fmla="*/ 370 h 416"/>
                <a:gd name="T90" fmla="*/ 114 w 430"/>
                <a:gd name="T91" fmla="*/ 392 h 416"/>
                <a:gd name="T92" fmla="*/ 152 w 430"/>
                <a:gd name="T93" fmla="*/ 408 h 416"/>
                <a:gd name="T94" fmla="*/ 190 w 430"/>
                <a:gd name="T95" fmla="*/ 416 h 416"/>
                <a:gd name="T96" fmla="*/ 210 w 430"/>
                <a:gd name="T97" fmla="*/ 416 h 416"/>
                <a:gd name="T98" fmla="*/ 244 w 430"/>
                <a:gd name="T99" fmla="*/ 414 h 416"/>
                <a:gd name="T100" fmla="*/ 274 w 430"/>
                <a:gd name="T101" fmla="*/ 406 h 416"/>
                <a:gd name="T102" fmla="*/ 300 w 430"/>
                <a:gd name="T103" fmla="*/ 390 h 416"/>
                <a:gd name="T104" fmla="*/ 320 w 430"/>
                <a:gd name="T105" fmla="*/ 366 h 416"/>
                <a:gd name="T106" fmla="*/ 322 w 430"/>
                <a:gd name="T107" fmla="*/ 404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30" h="416">
                  <a:moveTo>
                    <a:pt x="316" y="282"/>
                  </a:moveTo>
                  <a:lnTo>
                    <a:pt x="316" y="282"/>
                  </a:lnTo>
                  <a:lnTo>
                    <a:pt x="296" y="298"/>
                  </a:lnTo>
                  <a:lnTo>
                    <a:pt x="272" y="312"/>
                  </a:lnTo>
                  <a:lnTo>
                    <a:pt x="258" y="316"/>
                  </a:lnTo>
                  <a:lnTo>
                    <a:pt x="246" y="320"/>
                  </a:lnTo>
                  <a:lnTo>
                    <a:pt x="232" y="322"/>
                  </a:lnTo>
                  <a:lnTo>
                    <a:pt x="216" y="324"/>
                  </a:lnTo>
                  <a:lnTo>
                    <a:pt x="216" y="324"/>
                  </a:lnTo>
                  <a:lnTo>
                    <a:pt x="204" y="324"/>
                  </a:lnTo>
                  <a:lnTo>
                    <a:pt x="192" y="322"/>
                  </a:lnTo>
                  <a:lnTo>
                    <a:pt x="170" y="314"/>
                  </a:lnTo>
                  <a:lnTo>
                    <a:pt x="150" y="304"/>
                  </a:lnTo>
                  <a:lnTo>
                    <a:pt x="134" y="290"/>
                  </a:lnTo>
                  <a:lnTo>
                    <a:pt x="118" y="272"/>
                  </a:lnTo>
                  <a:lnTo>
                    <a:pt x="108" y="252"/>
                  </a:lnTo>
                  <a:lnTo>
                    <a:pt x="100" y="232"/>
                  </a:lnTo>
                  <a:lnTo>
                    <a:pt x="98" y="220"/>
                  </a:lnTo>
                  <a:lnTo>
                    <a:pt x="98" y="208"/>
                  </a:lnTo>
                  <a:lnTo>
                    <a:pt x="98" y="208"/>
                  </a:lnTo>
                  <a:lnTo>
                    <a:pt x="98" y="196"/>
                  </a:lnTo>
                  <a:lnTo>
                    <a:pt x="100" y="186"/>
                  </a:lnTo>
                  <a:lnTo>
                    <a:pt x="108" y="164"/>
                  </a:lnTo>
                  <a:lnTo>
                    <a:pt x="118" y="144"/>
                  </a:lnTo>
                  <a:lnTo>
                    <a:pt x="134" y="128"/>
                  </a:lnTo>
                  <a:lnTo>
                    <a:pt x="150" y="112"/>
                  </a:lnTo>
                  <a:lnTo>
                    <a:pt x="170" y="102"/>
                  </a:lnTo>
                  <a:lnTo>
                    <a:pt x="192" y="96"/>
                  </a:lnTo>
                  <a:lnTo>
                    <a:pt x="204" y="94"/>
                  </a:lnTo>
                  <a:lnTo>
                    <a:pt x="216" y="92"/>
                  </a:lnTo>
                  <a:lnTo>
                    <a:pt x="216" y="92"/>
                  </a:lnTo>
                  <a:lnTo>
                    <a:pt x="232" y="94"/>
                  </a:lnTo>
                  <a:lnTo>
                    <a:pt x="246" y="96"/>
                  </a:lnTo>
                  <a:lnTo>
                    <a:pt x="258" y="100"/>
                  </a:lnTo>
                  <a:lnTo>
                    <a:pt x="272" y="104"/>
                  </a:lnTo>
                  <a:lnTo>
                    <a:pt x="296" y="118"/>
                  </a:lnTo>
                  <a:lnTo>
                    <a:pt x="316" y="136"/>
                  </a:lnTo>
                  <a:lnTo>
                    <a:pt x="316" y="282"/>
                  </a:lnTo>
                  <a:close/>
                  <a:moveTo>
                    <a:pt x="430" y="404"/>
                  </a:moveTo>
                  <a:lnTo>
                    <a:pt x="430" y="404"/>
                  </a:lnTo>
                  <a:lnTo>
                    <a:pt x="422" y="398"/>
                  </a:lnTo>
                  <a:lnTo>
                    <a:pt x="416" y="392"/>
                  </a:lnTo>
                  <a:lnTo>
                    <a:pt x="410" y="384"/>
                  </a:lnTo>
                  <a:lnTo>
                    <a:pt x="410" y="372"/>
                  </a:lnTo>
                  <a:lnTo>
                    <a:pt x="410" y="124"/>
                  </a:lnTo>
                  <a:lnTo>
                    <a:pt x="410" y="124"/>
                  </a:lnTo>
                  <a:lnTo>
                    <a:pt x="410" y="114"/>
                  </a:lnTo>
                  <a:lnTo>
                    <a:pt x="416" y="104"/>
                  </a:lnTo>
                  <a:lnTo>
                    <a:pt x="422" y="98"/>
                  </a:lnTo>
                  <a:lnTo>
                    <a:pt x="430" y="92"/>
                  </a:lnTo>
                  <a:lnTo>
                    <a:pt x="430" y="92"/>
                  </a:lnTo>
                  <a:lnTo>
                    <a:pt x="422" y="90"/>
                  </a:lnTo>
                  <a:lnTo>
                    <a:pt x="412" y="88"/>
                  </a:lnTo>
                  <a:lnTo>
                    <a:pt x="398" y="84"/>
                  </a:lnTo>
                  <a:lnTo>
                    <a:pt x="386" y="76"/>
                  </a:lnTo>
                  <a:lnTo>
                    <a:pt x="386" y="76"/>
                  </a:lnTo>
                  <a:lnTo>
                    <a:pt x="356" y="52"/>
                  </a:lnTo>
                  <a:lnTo>
                    <a:pt x="340" y="40"/>
                  </a:lnTo>
                  <a:lnTo>
                    <a:pt x="320" y="28"/>
                  </a:lnTo>
                  <a:lnTo>
                    <a:pt x="298" y="16"/>
                  </a:lnTo>
                  <a:lnTo>
                    <a:pt x="272" y="8"/>
                  </a:lnTo>
                  <a:lnTo>
                    <a:pt x="244" y="2"/>
                  </a:lnTo>
                  <a:lnTo>
                    <a:pt x="210" y="0"/>
                  </a:lnTo>
                  <a:lnTo>
                    <a:pt x="210" y="0"/>
                  </a:lnTo>
                  <a:lnTo>
                    <a:pt x="190" y="2"/>
                  </a:lnTo>
                  <a:lnTo>
                    <a:pt x="170" y="4"/>
                  </a:lnTo>
                  <a:lnTo>
                    <a:pt x="152" y="10"/>
                  </a:lnTo>
                  <a:lnTo>
                    <a:pt x="132" y="16"/>
                  </a:lnTo>
                  <a:lnTo>
                    <a:pt x="114" y="24"/>
                  </a:lnTo>
                  <a:lnTo>
                    <a:pt x="96" y="34"/>
                  </a:lnTo>
                  <a:lnTo>
                    <a:pt x="80" y="46"/>
                  </a:lnTo>
                  <a:lnTo>
                    <a:pt x="64" y="60"/>
                  </a:lnTo>
                  <a:lnTo>
                    <a:pt x="50" y="74"/>
                  </a:lnTo>
                  <a:lnTo>
                    <a:pt x="38" y="90"/>
                  </a:lnTo>
                  <a:lnTo>
                    <a:pt x="26" y="106"/>
                  </a:lnTo>
                  <a:lnTo>
                    <a:pt x="18" y="126"/>
                  </a:lnTo>
                  <a:lnTo>
                    <a:pt x="10" y="144"/>
                  </a:lnTo>
                  <a:lnTo>
                    <a:pt x="4" y="164"/>
                  </a:lnTo>
                  <a:lnTo>
                    <a:pt x="0" y="186"/>
                  </a:lnTo>
                  <a:lnTo>
                    <a:pt x="0" y="208"/>
                  </a:lnTo>
                  <a:lnTo>
                    <a:pt x="0" y="208"/>
                  </a:lnTo>
                  <a:lnTo>
                    <a:pt x="0" y="230"/>
                  </a:lnTo>
                  <a:lnTo>
                    <a:pt x="4" y="252"/>
                  </a:lnTo>
                  <a:lnTo>
                    <a:pt x="10" y="272"/>
                  </a:lnTo>
                  <a:lnTo>
                    <a:pt x="18" y="292"/>
                  </a:lnTo>
                  <a:lnTo>
                    <a:pt x="26" y="310"/>
                  </a:lnTo>
                  <a:lnTo>
                    <a:pt x="38" y="326"/>
                  </a:lnTo>
                  <a:lnTo>
                    <a:pt x="50" y="342"/>
                  </a:lnTo>
                  <a:lnTo>
                    <a:pt x="64" y="358"/>
                  </a:lnTo>
                  <a:lnTo>
                    <a:pt x="80" y="370"/>
                  </a:lnTo>
                  <a:lnTo>
                    <a:pt x="96" y="382"/>
                  </a:lnTo>
                  <a:lnTo>
                    <a:pt x="114" y="392"/>
                  </a:lnTo>
                  <a:lnTo>
                    <a:pt x="132" y="400"/>
                  </a:lnTo>
                  <a:lnTo>
                    <a:pt x="152" y="408"/>
                  </a:lnTo>
                  <a:lnTo>
                    <a:pt x="170" y="412"/>
                  </a:lnTo>
                  <a:lnTo>
                    <a:pt x="190" y="416"/>
                  </a:lnTo>
                  <a:lnTo>
                    <a:pt x="210" y="416"/>
                  </a:lnTo>
                  <a:lnTo>
                    <a:pt x="210" y="416"/>
                  </a:lnTo>
                  <a:lnTo>
                    <a:pt x="226" y="416"/>
                  </a:lnTo>
                  <a:lnTo>
                    <a:pt x="244" y="414"/>
                  </a:lnTo>
                  <a:lnTo>
                    <a:pt x="260" y="410"/>
                  </a:lnTo>
                  <a:lnTo>
                    <a:pt x="274" y="406"/>
                  </a:lnTo>
                  <a:lnTo>
                    <a:pt x="288" y="398"/>
                  </a:lnTo>
                  <a:lnTo>
                    <a:pt x="300" y="390"/>
                  </a:lnTo>
                  <a:lnTo>
                    <a:pt x="312" y="378"/>
                  </a:lnTo>
                  <a:lnTo>
                    <a:pt x="320" y="366"/>
                  </a:lnTo>
                  <a:lnTo>
                    <a:pt x="322" y="366"/>
                  </a:lnTo>
                  <a:lnTo>
                    <a:pt x="322" y="404"/>
                  </a:lnTo>
                  <a:lnTo>
                    <a:pt x="430" y="404"/>
                  </a:lnTo>
                  <a:close/>
                </a:path>
              </a:pathLst>
            </a:custGeom>
            <a:solidFill>
              <a:srgbClr val="4436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7"/>
            <p:cNvSpPr>
              <a:spLocks/>
            </p:cNvSpPr>
            <p:nvPr/>
          </p:nvSpPr>
          <p:spPr bwMode="auto">
            <a:xfrm>
              <a:off x="6819900" y="2855913"/>
              <a:ext cx="222250" cy="901700"/>
            </a:xfrm>
            <a:custGeom>
              <a:avLst/>
              <a:gdLst>
                <a:gd name="T0" fmla="*/ 120 w 140"/>
                <a:gd name="T1" fmla="*/ 536 h 568"/>
                <a:gd name="T2" fmla="*/ 120 w 140"/>
                <a:gd name="T3" fmla="*/ 536 h 568"/>
                <a:gd name="T4" fmla="*/ 122 w 140"/>
                <a:gd name="T5" fmla="*/ 548 h 568"/>
                <a:gd name="T6" fmla="*/ 126 w 140"/>
                <a:gd name="T7" fmla="*/ 556 h 568"/>
                <a:gd name="T8" fmla="*/ 132 w 140"/>
                <a:gd name="T9" fmla="*/ 562 h 568"/>
                <a:gd name="T10" fmla="*/ 140 w 140"/>
                <a:gd name="T11" fmla="*/ 568 h 568"/>
                <a:gd name="T12" fmla="*/ 0 w 140"/>
                <a:gd name="T13" fmla="*/ 568 h 568"/>
                <a:gd name="T14" fmla="*/ 0 w 140"/>
                <a:gd name="T15" fmla="*/ 568 h 568"/>
                <a:gd name="T16" fmla="*/ 8 w 140"/>
                <a:gd name="T17" fmla="*/ 562 h 568"/>
                <a:gd name="T18" fmla="*/ 14 w 140"/>
                <a:gd name="T19" fmla="*/ 556 h 568"/>
                <a:gd name="T20" fmla="*/ 18 w 140"/>
                <a:gd name="T21" fmla="*/ 548 h 568"/>
                <a:gd name="T22" fmla="*/ 20 w 140"/>
                <a:gd name="T23" fmla="*/ 536 h 568"/>
                <a:gd name="T24" fmla="*/ 20 w 140"/>
                <a:gd name="T25" fmla="*/ 32 h 568"/>
                <a:gd name="T26" fmla="*/ 20 w 140"/>
                <a:gd name="T27" fmla="*/ 32 h 568"/>
                <a:gd name="T28" fmla="*/ 18 w 140"/>
                <a:gd name="T29" fmla="*/ 20 h 568"/>
                <a:gd name="T30" fmla="*/ 14 w 140"/>
                <a:gd name="T31" fmla="*/ 12 h 568"/>
                <a:gd name="T32" fmla="*/ 8 w 140"/>
                <a:gd name="T33" fmla="*/ 6 h 568"/>
                <a:gd name="T34" fmla="*/ 0 w 140"/>
                <a:gd name="T35" fmla="*/ 0 h 568"/>
                <a:gd name="T36" fmla="*/ 120 w 140"/>
                <a:gd name="T37" fmla="*/ 0 h 568"/>
                <a:gd name="T38" fmla="*/ 120 w 140"/>
                <a:gd name="T39" fmla="*/ 536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0" h="568">
                  <a:moveTo>
                    <a:pt x="120" y="536"/>
                  </a:moveTo>
                  <a:lnTo>
                    <a:pt x="120" y="536"/>
                  </a:lnTo>
                  <a:lnTo>
                    <a:pt x="122" y="548"/>
                  </a:lnTo>
                  <a:lnTo>
                    <a:pt x="126" y="556"/>
                  </a:lnTo>
                  <a:lnTo>
                    <a:pt x="132" y="562"/>
                  </a:lnTo>
                  <a:lnTo>
                    <a:pt x="140" y="568"/>
                  </a:lnTo>
                  <a:lnTo>
                    <a:pt x="0" y="568"/>
                  </a:lnTo>
                  <a:lnTo>
                    <a:pt x="0" y="568"/>
                  </a:lnTo>
                  <a:lnTo>
                    <a:pt x="8" y="562"/>
                  </a:lnTo>
                  <a:lnTo>
                    <a:pt x="14" y="556"/>
                  </a:lnTo>
                  <a:lnTo>
                    <a:pt x="18" y="548"/>
                  </a:lnTo>
                  <a:lnTo>
                    <a:pt x="20" y="536"/>
                  </a:lnTo>
                  <a:lnTo>
                    <a:pt x="20" y="32"/>
                  </a:lnTo>
                  <a:lnTo>
                    <a:pt x="20" y="32"/>
                  </a:lnTo>
                  <a:lnTo>
                    <a:pt x="18" y="20"/>
                  </a:lnTo>
                  <a:lnTo>
                    <a:pt x="14" y="12"/>
                  </a:lnTo>
                  <a:lnTo>
                    <a:pt x="8" y="6"/>
                  </a:lnTo>
                  <a:lnTo>
                    <a:pt x="0" y="0"/>
                  </a:lnTo>
                  <a:lnTo>
                    <a:pt x="120" y="0"/>
                  </a:lnTo>
                  <a:lnTo>
                    <a:pt x="120" y="536"/>
                  </a:lnTo>
                  <a:close/>
                </a:path>
              </a:pathLst>
            </a:custGeom>
            <a:solidFill>
              <a:srgbClr val="4436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8"/>
            <p:cNvSpPr>
              <a:spLocks noEditPoints="1"/>
            </p:cNvSpPr>
            <p:nvPr/>
          </p:nvSpPr>
          <p:spPr bwMode="auto">
            <a:xfrm>
              <a:off x="7127875" y="2871788"/>
              <a:ext cx="219075" cy="885825"/>
            </a:xfrm>
            <a:custGeom>
              <a:avLst/>
              <a:gdLst>
                <a:gd name="T0" fmla="*/ 118 w 138"/>
                <a:gd name="T1" fmla="*/ 526 h 558"/>
                <a:gd name="T2" fmla="*/ 118 w 138"/>
                <a:gd name="T3" fmla="*/ 526 h 558"/>
                <a:gd name="T4" fmla="*/ 120 w 138"/>
                <a:gd name="T5" fmla="*/ 538 h 558"/>
                <a:gd name="T6" fmla="*/ 124 w 138"/>
                <a:gd name="T7" fmla="*/ 546 h 558"/>
                <a:gd name="T8" fmla="*/ 132 w 138"/>
                <a:gd name="T9" fmla="*/ 552 h 558"/>
                <a:gd name="T10" fmla="*/ 138 w 138"/>
                <a:gd name="T11" fmla="*/ 558 h 558"/>
                <a:gd name="T12" fmla="*/ 0 w 138"/>
                <a:gd name="T13" fmla="*/ 558 h 558"/>
                <a:gd name="T14" fmla="*/ 0 w 138"/>
                <a:gd name="T15" fmla="*/ 558 h 558"/>
                <a:gd name="T16" fmla="*/ 8 w 138"/>
                <a:gd name="T17" fmla="*/ 552 h 558"/>
                <a:gd name="T18" fmla="*/ 14 w 138"/>
                <a:gd name="T19" fmla="*/ 546 h 558"/>
                <a:gd name="T20" fmla="*/ 18 w 138"/>
                <a:gd name="T21" fmla="*/ 538 h 558"/>
                <a:gd name="T22" fmla="*/ 20 w 138"/>
                <a:gd name="T23" fmla="*/ 526 h 558"/>
                <a:gd name="T24" fmla="*/ 20 w 138"/>
                <a:gd name="T25" fmla="*/ 198 h 558"/>
                <a:gd name="T26" fmla="*/ 20 w 138"/>
                <a:gd name="T27" fmla="*/ 198 h 558"/>
                <a:gd name="T28" fmla="*/ 18 w 138"/>
                <a:gd name="T29" fmla="*/ 188 h 558"/>
                <a:gd name="T30" fmla="*/ 14 w 138"/>
                <a:gd name="T31" fmla="*/ 178 h 558"/>
                <a:gd name="T32" fmla="*/ 8 w 138"/>
                <a:gd name="T33" fmla="*/ 172 h 558"/>
                <a:gd name="T34" fmla="*/ 0 w 138"/>
                <a:gd name="T35" fmla="*/ 168 h 558"/>
                <a:gd name="T36" fmla="*/ 118 w 138"/>
                <a:gd name="T37" fmla="*/ 168 h 558"/>
                <a:gd name="T38" fmla="*/ 118 w 138"/>
                <a:gd name="T39" fmla="*/ 526 h 558"/>
                <a:gd name="T40" fmla="*/ 70 w 138"/>
                <a:gd name="T41" fmla="*/ 116 h 558"/>
                <a:gd name="T42" fmla="*/ 70 w 138"/>
                <a:gd name="T43" fmla="*/ 116 h 558"/>
                <a:gd name="T44" fmla="*/ 58 w 138"/>
                <a:gd name="T45" fmla="*/ 116 h 558"/>
                <a:gd name="T46" fmla="*/ 46 w 138"/>
                <a:gd name="T47" fmla="*/ 112 h 558"/>
                <a:gd name="T48" fmla="*/ 36 w 138"/>
                <a:gd name="T49" fmla="*/ 106 h 558"/>
                <a:gd name="T50" fmla="*/ 28 w 138"/>
                <a:gd name="T51" fmla="*/ 100 h 558"/>
                <a:gd name="T52" fmla="*/ 20 w 138"/>
                <a:gd name="T53" fmla="*/ 90 h 558"/>
                <a:gd name="T54" fmla="*/ 14 w 138"/>
                <a:gd name="T55" fmla="*/ 80 h 558"/>
                <a:gd name="T56" fmla="*/ 10 w 138"/>
                <a:gd name="T57" fmla="*/ 70 h 558"/>
                <a:gd name="T58" fmla="*/ 10 w 138"/>
                <a:gd name="T59" fmla="*/ 58 h 558"/>
                <a:gd name="T60" fmla="*/ 10 w 138"/>
                <a:gd name="T61" fmla="*/ 58 h 558"/>
                <a:gd name="T62" fmla="*/ 10 w 138"/>
                <a:gd name="T63" fmla="*/ 48 h 558"/>
                <a:gd name="T64" fmla="*/ 14 w 138"/>
                <a:gd name="T65" fmla="*/ 36 h 558"/>
                <a:gd name="T66" fmla="*/ 20 w 138"/>
                <a:gd name="T67" fmla="*/ 26 h 558"/>
                <a:gd name="T68" fmla="*/ 28 w 138"/>
                <a:gd name="T69" fmla="*/ 18 h 558"/>
                <a:gd name="T70" fmla="*/ 36 w 138"/>
                <a:gd name="T71" fmla="*/ 10 h 558"/>
                <a:gd name="T72" fmla="*/ 46 w 138"/>
                <a:gd name="T73" fmla="*/ 6 h 558"/>
                <a:gd name="T74" fmla="*/ 58 w 138"/>
                <a:gd name="T75" fmla="*/ 2 h 558"/>
                <a:gd name="T76" fmla="*/ 70 w 138"/>
                <a:gd name="T77" fmla="*/ 0 h 558"/>
                <a:gd name="T78" fmla="*/ 70 w 138"/>
                <a:gd name="T79" fmla="*/ 0 h 558"/>
                <a:gd name="T80" fmla="*/ 82 w 138"/>
                <a:gd name="T81" fmla="*/ 2 h 558"/>
                <a:gd name="T82" fmla="*/ 92 w 138"/>
                <a:gd name="T83" fmla="*/ 6 h 558"/>
                <a:gd name="T84" fmla="*/ 102 w 138"/>
                <a:gd name="T85" fmla="*/ 10 h 558"/>
                <a:gd name="T86" fmla="*/ 112 w 138"/>
                <a:gd name="T87" fmla="*/ 18 h 558"/>
                <a:gd name="T88" fmla="*/ 118 w 138"/>
                <a:gd name="T89" fmla="*/ 26 h 558"/>
                <a:gd name="T90" fmla="*/ 124 w 138"/>
                <a:gd name="T91" fmla="*/ 36 h 558"/>
                <a:gd name="T92" fmla="*/ 128 w 138"/>
                <a:gd name="T93" fmla="*/ 48 h 558"/>
                <a:gd name="T94" fmla="*/ 128 w 138"/>
                <a:gd name="T95" fmla="*/ 58 h 558"/>
                <a:gd name="T96" fmla="*/ 128 w 138"/>
                <a:gd name="T97" fmla="*/ 58 h 558"/>
                <a:gd name="T98" fmla="*/ 128 w 138"/>
                <a:gd name="T99" fmla="*/ 70 h 558"/>
                <a:gd name="T100" fmla="*/ 124 w 138"/>
                <a:gd name="T101" fmla="*/ 80 h 558"/>
                <a:gd name="T102" fmla="*/ 118 w 138"/>
                <a:gd name="T103" fmla="*/ 90 h 558"/>
                <a:gd name="T104" fmla="*/ 112 w 138"/>
                <a:gd name="T105" fmla="*/ 100 h 558"/>
                <a:gd name="T106" fmla="*/ 102 w 138"/>
                <a:gd name="T107" fmla="*/ 106 h 558"/>
                <a:gd name="T108" fmla="*/ 92 w 138"/>
                <a:gd name="T109" fmla="*/ 112 h 558"/>
                <a:gd name="T110" fmla="*/ 82 w 138"/>
                <a:gd name="T111" fmla="*/ 116 h 558"/>
                <a:gd name="T112" fmla="*/ 70 w 138"/>
                <a:gd name="T113" fmla="*/ 116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8" h="558">
                  <a:moveTo>
                    <a:pt x="118" y="526"/>
                  </a:moveTo>
                  <a:lnTo>
                    <a:pt x="118" y="526"/>
                  </a:lnTo>
                  <a:lnTo>
                    <a:pt x="120" y="538"/>
                  </a:lnTo>
                  <a:lnTo>
                    <a:pt x="124" y="546"/>
                  </a:lnTo>
                  <a:lnTo>
                    <a:pt x="132" y="552"/>
                  </a:lnTo>
                  <a:lnTo>
                    <a:pt x="138" y="558"/>
                  </a:lnTo>
                  <a:lnTo>
                    <a:pt x="0" y="558"/>
                  </a:lnTo>
                  <a:lnTo>
                    <a:pt x="0" y="558"/>
                  </a:lnTo>
                  <a:lnTo>
                    <a:pt x="8" y="552"/>
                  </a:lnTo>
                  <a:lnTo>
                    <a:pt x="14" y="546"/>
                  </a:lnTo>
                  <a:lnTo>
                    <a:pt x="18" y="538"/>
                  </a:lnTo>
                  <a:lnTo>
                    <a:pt x="20" y="526"/>
                  </a:lnTo>
                  <a:lnTo>
                    <a:pt x="20" y="198"/>
                  </a:lnTo>
                  <a:lnTo>
                    <a:pt x="20" y="198"/>
                  </a:lnTo>
                  <a:lnTo>
                    <a:pt x="18" y="188"/>
                  </a:lnTo>
                  <a:lnTo>
                    <a:pt x="14" y="178"/>
                  </a:lnTo>
                  <a:lnTo>
                    <a:pt x="8" y="172"/>
                  </a:lnTo>
                  <a:lnTo>
                    <a:pt x="0" y="168"/>
                  </a:lnTo>
                  <a:lnTo>
                    <a:pt x="118" y="168"/>
                  </a:lnTo>
                  <a:lnTo>
                    <a:pt x="118" y="526"/>
                  </a:lnTo>
                  <a:close/>
                  <a:moveTo>
                    <a:pt x="70" y="116"/>
                  </a:moveTo>
                  <a:lnTo>
                    <a:pt x="70" y="116"/>
                  </a:lnTo>
                  <a:lnTo>
                    <a:pt x="58" y="116"/>
                  </a:lnTo>
                  <a:lnTo>
                    <a:pt x="46" y="112"/>
                  </a:lnTo>
                  <a:lnTo>
                    <a:pt x="36" y="106"/>
                  </a:lnTo>
                  <a:lnTo>
                    <a:pt x="28" y="100"/>
                  </a:lnTo>
                  <a:lnTo>
                    <a:pt x="20" y="90"/>
                  </a:lnTo>
                  <a:lnTo>
                    <a:pt x="14" y="80"/>
                  </a:lnTo>
                  <a:lnTo>
                    <a:pt x="10" y="70"/>
                  </a:lnTo>
                  <a:lnTo>
                    <a:pt x="10" y="58"/>
                  </a:lnTo>
                  <a:lnTo>
                    <a:pt x="10" y="58"/>
                  </a:lnTo>
                  <a:lnTo>
                    <a:pt x="10" y="48"/>
                  </a:lnTo>
                  <a:lnTo>
                    <a:pt x="14" y="36"/>
                  </a:lnTo>
                  <a:lnTo>
                    <a:pt x="20" y="26"/>
                  </a:lnTo>
                  <a:lnTo>
                    <a:pt x="28" y="18"/>
                  </a:lnTo>
                  <a:lnTo>
                    <a:pt x="36" y="10"/>
                  </a:lnTo>
                  <a:lnTo>
                    <a:pt x="46" y="6"/>
                  </a:lnTo>
                  <a:lnTo>
                    <a:pt x="58" y="2"/>
                  </a:lnTo>
                  <a:lnTo>
                    <a:pt x="70" y="0"/>
                  </a:lnTo>
                  <a:lnTo>
                    <a:pt x="70" y="0"/>
                  </a:lnTo>
                  <a:lnTo>
                    <a:pt x="82" y="2"/>
                  </a:lnTo>
                  <a:lnTo>
                    <a:pt x="92" y="6"/>
                  </a:lnTo>
                  <a:lnTo>
                    <a:pt x="102" y="10"/>
                  </a:lnTo>
                  <a:lnTo>
                    <a:pt x="112" y="18"/>
                  </a:lnTo>
                  <a:lnTo>
                    <a:pt x="118" y="26"/>
                  </a:lnTo>
                  <a:lnTo>
                    <a:pt x="124" y="36"/>
                  </a:lnTo>
                  <a:lnTo>
                    <a:pt x="128" y="48"/>
                  </a:lnTo>
                  <a:lnTo>
                    <a:pt x="128" y="58"/>
                  </a:lnTo>
                  <a:lnTo>
                    <a:pt x="128" y="58"/>
                  </a:lnTo>
                  <a:lnTo>
                    <a:pt x="128" y="70"/>
                  </a:lnTo>
                  <a:lnTo>
                    <a:pt x="124" y="80"/>
                  </a:lnTo>
                  <a:lnTo>
                    <a:pt x="118" y="90"/>
                  </a:lnTo>
                  <a:lnTo>
                    <a:pt x="112" y="100"/>
                  </a:lnTo>
                  <a:lnTo>
                    <a:pt x="102" y="106"/>
                  </a:lnTo>
                  <a:lnTo>
                    <a:pt x="92" y="112"/>
                  </a:lnTo>
                  <a:lnTo>
                    <a:pt x="82" y="116"/>
                  </a:lnTo>
                  <a:lnTo>
                    <a:pt x="70" y="116"/>
                  </a:lnTo>
                  <a:close/>
                </a:path>
              </a:pathLst>
            </a:custGeom>
            <a:solidFill>
              <a:srgbClr val="4436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9"/>
            <p:cNvSpPr>
              <a:spLocks/>
            </p:cNvSpPr>
            <p:nvPr/>
          </p:nvSpPr>
          <p:spPr bwMode="auto">
            <a:xfrm>
              <a:off x="7127875" y="3138488"/>
              <a:ext cx="219075" cy="619125"/>
            </a:xfrm>
            <a:custGeom>
              <a:avLst/>
              <a:gdLst>
                <a:gd name="T0" fmla="*/ 118 w 138"/>
                <a:gd name="T1" fmla="*/ 358 h 390"/>
                <a:gd name="T2" fmla="*/ 118 w 138"/>
                <a:gd name="T3" fmla="*/ 358 h 390"/>
                <a:gd name="T4" fmla="*/ 120 w 138"/>
                <a:gd name="T5" fmla="*/ 370 h 390"/>
                <a:gd name="T6" fmla="*/ 124 w 138"/>
                <a:gd name="T7" fmla="*/ 378 h 390"/>
                <a:gd name="T8" fmla="*/ 132 w 138"/>
                <a:gd name="T9" fmla="*/ 384 h 390"/>
                <a:gd name="T10" fmla="*/ 138 w 138"/>
                <a:gd name="T11" fmla="*/ 390 h 390"/>
                <a:gd name="T12" fmla="*/ 0 w 138"/>
                <a:gd name="T13" fmla="*/ 390 h 390"/>
                <a:gd name="T14" fmla="*/ 0 w 138"/>
                <a:gd name="T15" fmla="*/ 390 h 390"/>
                <a:gd name="T16" fmla="*/ 8 w 138"/>
                <a:gd name="T17" fmla="*/ 384 h 390"/>
                <a:gd name="T18" fmla="*/ 14 w 138"/>
                <a:gd name="T19" fmla="*/ 378 h 390"/>
                <a:gd name="T20" fmla="*/ 18 w 138"/>
                <a:gd name="T21" fmla="*/ 370 h 390"/>
                <a:gd name="T22" fmla="*/ 20 w 138"/>
                <a:gd name="T23" fmla="*/ 358 h 390"/>
                <a:gd name="T24" fmla="*/ 20 w 138"/>
                <a:gd name="T25" fmla="*/ 30 h 390"/>
                <a:gd name="T26" fmla="*/ 20 w 138"/>
                <a:gd name="T27" fmla="*/ 30 h 390"/>
                <a:gd name="T28" fmla="*/ 18 w 138"/>
                <a:gd name="T29" fmla="*/ 20 h 390"/>
                <a:gd name="T30" fmla="*/ 14 w 138"/>
                <a:gd name="T31" fmla="*/ 10 h 390"/>
                <a:gd name="T32" fmla="*/ 8 w 138"/>
                <a:gd name="T33" fmla="*/ 4 h 390"/>
                <a:gd name="T34" fmla="*/ 0 w 138"/>
                <a:gd name="T35" fmla="*/ 0 h 390"/>
                <a:gd name="T36" fmla="*/ 118 w 138"/>
                <a:gd name="T37" fmla="*/ 0 h 390"/>
                <a:gd name="T38" fmla="*/ 118 w 138"/>
                <a:gd name="T39" fmla="*/ 358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390">
                  <a:moveTo>
                    <a:pt x="118" y="358"/>
                  </a:moveTo>
                  <a:lnTo>
                    <a:pt x="118" y="358"/>
                  </a:lnTo>
                  <a:lnTo>
                    <a:pt x="120" y="370"/>
                  </a:lnTo>
                  <a:lnTo>
                    <a:pt x="124" y="378"/>
                  </a:lnTo>
                  <a:lnTo>
                    <a:pt x="132" y="384"/>
                  </a:lnTo>
                  <a:lnTo>
                    <a:pt x="138" y="390"/>
                  </a:lnTo>
                  <a:lnTo>
                    <a:pt x="0" y="390"/>
                  </a:lnTo>
                  <a:lnTo>
                    <a:pt x="0" y="390"/>
                  </a:lnTo>
                  <a:lnTo>
                    <a:pt x="8" y="384"/>
                  </a:lnTo>
                  <a:lnTo>
                    <a:pt x="14" y="378"/>
                  </a:lnTo>
                  <a:lnTo>
                    <a:pt x="18" y="370"/>
                  </a:lnTo>
                  <a:lnTo>
                    <a:pt x="20" y="358"/>
                  </a:lnTo>
                  <a:lnTo>
                    <a:pt x="20" y="30"/>
                  </a:lnTo>
                  <a:lnTo>
                    <a:pt x="20" y="30"/>
                  </a:lnTo>
                  <a:lnTo>
                    <a:pt x="18" y="20"/>
                  </a:lnTo>
                  <a:lnTo>
                    <a:pt x="14" y="10"/>
                  </a:lnTo>
                  <a:lnTo>
                    <a:pt x="8" y="4"/>
                  </a:lnTo>
                  <a:lnTo>
                    <a:pt x="0" y="0"/>
                  </a:lnTo>
                  <a:lnTo>
                    <a:pt x="118" y="0"/>
                  </a:lnTo>
                  <a:lnTo>
                    <a:pt x="118" y="3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0"/>
            <p:cNvSpPr>
              <a:spLocks/>
            </p:cNvSpPr>
            <p:nvPr/>
          </p:nvSpPr>
          <p:spPr bwMode="auto">
            <a:xfrm>
              <a:off x="7143750" y="2871788"/>
              <a:ext cx="187325" cy="184150"/>
            </a:xfrm>
            <a:custGeom>
              <a:avLst/>
              <a:gdLst>
                <a:gd name="T0" fmla="*/ 60 w 118"/>
                <a:gd name="T1" fmla="*/ 116 h 116"/>
                <a:gd name="T2" fmla="*/ 60 w 118"/>
                <a:gd name="T3" fmla="*/ 116 h 116"/>
                <a:gd name="T4" fmla="*/ 48 w 118"/>
                <a:gd name="T5" fmla="*/ 116 h 116"/>
                <a:gd name="T6" fmla="*/ 36 w 118"/>
                <a:gd name="T7" fmla="*/ 112 h 116"/>
                <a:gd name="T8" fmla="*/ 26 w 118"/>
                <a:gd name="T9" fmla="*/ 106 h 116"/>
                <a:gd name="T10" fmla="*/ 18 w 118"/>
                <a:gd name="T11" fmla="*/ 100 h 116"/>
                <a:gd name="T12" fmla="*/ 10 w 118"/>
                <a:gd name="T13" fmla="*/ 90 h 116"/>
                <a:gd name="T14" fmla="*/ 4 w 118"/>
                <a:gd name="T15" fmla="*/ 80 h 116"/>
                <a:gd name="T16" fmla="*/ 0 w 118"/>
                <a:gd name="T17" fmla="*/ 70 h 116"/>
                <a:gd name="T18" fmla="*/ 0 w 118"/>
                <a:gd name="T19" fmla="*/ 58 h 116"/>
                <a:gd name="T20" fmla="*/ 0 w 118"/>
                <a:gd name="T21" fmla="*/ 58 h 116"/>
                <a:gd name="T22" fmla="*/ 0 w 118"/>
                <a:gd name="T23" fmla="*/ 48 h 116"/>
                <a:gd name="T24" fmla="*/ 4 w 118"/>
                <a:gd name="T25" fmla="*/ 36 h 116"/>
                <a:gd name="T26" fmla="*/ 10 w 118"/>
                <a:gd name="T27" fmla="*/ 26 h 116"/>
                <a:gd name="T28" fmla="*/ 18 w 118"/>
                <a:gd name="T29" fmla="*/ 18 h 116"/>
                <a:gd name="T30" fmla="*/ 26 w 118"/>
                <a:gd name="T31" fmla="*/ 10 h 116"/>
                <a:gd name="T32" fmla="*/ 36 w 118"/>
                <a:gd name="T33" fmla="*/ 6 h 116"/>
                <a:gd name="T34" fmla="*/ 48 w 118"/>
                <a:gd name="T35" fmla="*/ 2 h 116"/>
                <a:gd name="T36" fmla="*/ 60 w 118"/>
                <a:gd name="T37" fmla="*/ 0 h 116"/>
                <a:gd name="T38" fmla="*/ 60 w 118"/>
                <a:gd name="T39" fmla="*/ 0 h 116"/>
                <a:gd name="T40" fmla="*/ 72 w 118"/>
                <a:gd name="T41" fmla="*/ 2 h 116"/>
                <a:gd name="T42" fmla="*/ 82 w 118"/>
                <a:gd name="T43" fmla="*/ 6 h 116"/>
                <a:gd name="T44" fmla="*/ 92 w 118"/>
                <a:gd name="T45" fmla="*/ 10 h 116"/>
                <a:gd name="T46" fmla="*/ 102 w 118"/>
                <a:gd name="T47" fmla="*/ 18 h 116"/>
                <a:gd name="T48" fmla="*/ 108 w 118"/>
                <a:gd name="T49" fmla="*/ 26 h 116"/>
                <a:gd name="T50" fmla="*/ 114 w 118"/>
                <a:gd name="T51" fmla="*/ 36 h 116"/>
                <a:gd name="T52" fmla="*/ 118 w 118"/>
                <a:gd name="T53" fmla="*/ 48 h 116"/>
                <a:gd name="T54" fmla="*/ 118 w 118"/>
                <a:gd name="T55" fmla="*/ 58 h 116"/>
                <a:gd name="T56" fmla="*/ 118 w 118"/>
                <a:gd name="T57" fmla="*/ 58 h 116"/>
                <a:gd name="T58" fmla="*/ 118 w 118"/>
                <a:gd name="T59" fmla="*/ 70 h 116"/>
                <a:gd name="T60" fmla="*/ 114 w 118"/>
                <a:gd name="T61" fmla="*/ 80 h 116"/>
                <a:gd name="T62" fmla="*/ 108 w 118"/>
                <a:gd name="T63" fmla="*/ 90 h 116"/>
                <a:gd name="T64" fmla="*/ 102 w 118"/>
                <a:gd name="T65" fmla="*/ 100 h 116"/>
                <a:gd name="T66" fmla="*/ 92 w 118"/>
                <a:gd name="T67" fmla="*/ 106 h 116"/>
                <a:gd name="T68" fmla="*/ 82 w 118"/>
                <a:gd name="T69" fmla="*/ 112 h 116"/>
                <a:gd name="T70" fmla="*/ 72 w 118"/>
                <a:gd name="T71" fmla="*/ 116 h 116"/>
                <a:gd name="T72" fmla="*/ 60 w 118"/>
                <a:gd name="T73"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8" h="116">
                  <a:moveTo>
                    <a:pt x="60" y="116"/>
                  </a:moveTo>
                  <a:lnTo>
                    <a:pt x="60" y="116"/>
                  </a:lnTo>
                  <a:lnTo>
                    <a:pt x="48" y="116"/>
                  </a:lnTo>
                  <a:lnTo>
                    <a:pt x="36" y="112"/>
                  </a:lnTo>
                  <a:lnTo>
                    <a:pt x="26" y="106"/>
                  </a:lnTo>
                  <a:lnTo>
                    <a:pt x="18" y="100"/>
                  </a:lnTo>
                  <a:lnTo>
                    <a:pt x="10" y="90"/>
                  </a:lnTo>
                  <a:lnTo>
                    <a:pt x="4" y="80"/>
                  </a:lnTo>
                  <a:lnTo>
                    <a:pt x="0" y="70"/>
                  </a:lnTo>
                  <a:lnTo>
                    <a:pt x="0" y="58"/>
                  </a:lnTo>
                  <a:lnTo>
                    <a:pt x="0" y="58"/>
                  </a:lnTo>
                  <a:lnTo>
                    <a:pt x="0" y="48"/>
                  </a:lnTo>
                  <a:lnTo>
                    <a:pt x="4" y="36"/>
                  </a:lnTo>
                  <a:lnTo>
                    <a:pt x="10" y="26"/>
                  </a:lnTo>
                  <a:lnTo>
                    <a:pt x="18" y="18"/>
                  </a:lnTo>
                  <a:lnTo>
                    <a:pt x="26" y="10"/>
                  </a:lnTo>
                  <a:lnTo>
                    <a:pt x="36" y="6"/>
                  </a:lnTo>
                  <a:lnTo>
                    <a:pt x="48" y="2"/>
                  </a:lnTo>
                  <a:lnTo>
                    <a:pt x="60" y="0"/>
                  </a:lnTo>
                  <a:lnTo>
                    <a:pt x="60" y="0"/>
                  </a:lnTo>
                  <a:lnTo>
                    <a:pt x="72" y="2"/>
                  </a:lnTo>
                  <a:lnTo>
                    <a:pt x="82" y="6"/>
                  </a:lnTo>
                  <a:lnTo>
                    <a:pt x="92" y="10"/>
                  </a:lnTo>
                  <a:lnTo>
                    <a:pt x="102" y="18"/>
                  </a:lnTo>
                  <a:lnTo>
                    <a:pt x="108" y="26"/>
                  </a:lnTo>
                  <a:lnTo>
                    <a:pt x="114" y="36"/>
                  </a:lnTo>
                  <a:lnTo>
                    <a:pt x="118" y="48"/>
                  </a:lnTo>
                  <a:lnTo>
                    <a:pt x="118" y="58"/>
                  </a:lnTo>
                  <a:lnTo>
                    <a:pt x="118" y="58"/>
                  </a:lnTo>
                  <a:lnTo>
                    <a:pt x="118" y="70"/>
                  </a:lnTo>
                  <a:lnTo>
                    <a:pt x="114" y="80"/>
                  </a:lnTo>
                  <a:lnTo>
                    <a:pt x="108" y="90"/>
                  </a:lnTo>
                  <a:lnTo>
                    <a:pt x="102" y="100"/>
                  </a:lnTo>
                  <a:lnTo>
                    <a:pt x="92" y="106"/>
                  </a:lnTo>
                  <a:lnTo>
                    <a:pt x="82" y="112"/>
                  </a:lnTo>
                  <a:lnTo>
                    <a:pt x="72" y="116"/>
                  </a:lnTo>
                  <a:lnTo>
                    <a:pt x="60" y="1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1"/>
            <p:cNvSpPr>
              <a:spLocks/>
            </p:cNvSpPr>
            <p:nvPr/>
          </p:nvSpPr>
          <p:spPr bwMode="auto">
            <a:xfrm>
              <a:off x="7369175" y="3138488"/>
              <a:ext cx="736600" cy="619125"/>
            </a:xfrm>
            <a:custGeom>
              <a:avLst/>
              <a:gdLst>
                <a:gd name="T0" fmla="*/ 0 w 464"/>
                <a:gd name="T1" fmla="*/ 390 h 390"/>
                <a:gd name="T2" fmla="*/ 0 w 464"/>
                <a:gd name="T3" fmla="*/ 390 h 390"/>
                <a:gd name="T4" fmla="*/ 22 w 464"/>
                <a:gd name="T5" fmla="*/ 372 h 390"/>
                <a:gd name="T6" fmla="*/ 42 w 464"/>
                <a:gd name="T7" fmla="*/ 348 h 390"/>
                <a:gd name="T8" fmla="*/ 176 w 464"/>
                <a:gd name="T9" fmla="*/ 184 h 390"/>
                <a:gd name="T10" fmla="*/ 58 w 464"/>
                <a:gd name="T11" fmla="*/ 38 h 390"/>
                <a:gd name="T12" fmla="*/ 58 w 464"/>
                <a:gd name="T13" fmla="*/ 38 h 390"/>
                <a:gd name="T14" fmla="*/ 38 w 464"/>
                <a:gd name="T15" fmla="*/ 16 h 390"/>
                <a:gd name="T16" fmla="*/ 26 w 464"/>
                <a:gd name="T17" fmla="*/ 6 h 390"/>
                <a:gd name="T18" fmla="*/ 18 w 464"/>
                <a:gd name="T19" fmla="*/ 0 h 390"/>
                <a:gd name="T20" fmla="*/ 178 w 464"/>
                <a:gd name="T21" fmla="*/ 0 h 390"/>
                <a:gd name="T22" fmla="*/ 178 w 464"/>
                <a:gd name="T23" fmla="*/ 0 h 390"/>
                <a:gd name="T24" fmla="*/ 168 w 464"/>
                <a:gd name="T25" fmla="*/ 8 h 390"/>
                <a:gd name="T26" fmla="*/ 164 w 464"/>
                <a:gd name="T27" fmla="*/ 12 h 390"/>
                <a:gd name="T28" fmla="*/ 164 w 464"/>
                <a:gd name="T29" fmla="*/ 16 h 390"/>
                <a:gd name="T30" fmla="*/ 164 w 464"/>
                <a:gd name="T31" fmla="*/ 16 h 390"/>
                <a:gd name="T32" fmla="*/ 164 w 464"/>
                <a:gd name="T33" fmla="*/ 20 h 390"/>
                <a:gd name="T34" fmla="*/ 166 w 464"/>
                <a:gd name="T35" fmla="*/ 26 h 390"/>
                <a:gd name="T36" fmla="*/ 174 w 464"/>
                <a:gd name="T37" fmla="*/ 38 h 390"/>
                <a:gd name="T38" fmla="*/ 230 w 464"/>
                <a:gd name="T39" fmla="*/ 114 h 390"/>
                <a:gd name="T40" fmla="*/ 232 w 464"/>
                <a:gd name="T41" fmla="*/ 114 h 390"/>
                <a:gd name="T42" fmla="*/ 290 w 464"/>
                <a:gd name="T43" fmla="*/ 38 h 390"/>
                <a:gd name="T44" fmla="*/ 290 w 464"/>
                <a:gd name="T45" fmla="*/ 38 h 390"/>
                <a:gd name="T46" fmla="*/ 298 w 464"/>
                <a:gd name="T47" fmla="*/ 26 h 390"/>
                <a:gd name="T48" fmla="*/ 298 w 464"/>
                <a:gd name="T49" fmla="*/ 20 h 390"/>
                <a:gd name="T50" fmla="*/ 300 w 464"/>
                <a:gd name="T51" fmla="*/ 16 h 390"/>
                <a:gd name="T52" fmla="*/ 300 w 464"/>
                <a:gd name="T53" fmla="*/ 16 h 390"/>
                <a:gd name="T54" fmla="*/ 298 w 464"/>
                <a:gd name="T55" fmla="*/ 12 h 390"/>
                <a:gd name="T56" fmla="*/ 296 w 464"/>
                <a:gd name="T57" fmla="*/ 8 h 390"/>
                <a:gd name="T58" fmla="*/ 286 w 464"/>
                <a:gd name="T59" fmla="*/ 0 h 390"/>
                <a:gd name="T60" fmla="*/ 446 w 464"/>
                <a:gd name="T61" fmla="*/ 0 h 390"/>
                <a:gd name="T62" fmla="*/ 446 w 464"/>
                <a:gd name="T63" fmla="*/ 0 h 390"/>
                <a:gd name="T64" fmla="*/ 436 w 464"/>
                <a:gd name="T65" fmla="*/ 6 h 390"/>
                <a:gd name="T66" fmla="*/ 426 w 464"/>
                <a:gd name="T67" fmla="*/ 16 h 390"/>
                <a:gd name="T68" fmla="*/ 404 w 464"/>
                <a:gd name="T69" fmla="*/ 38 h 390"/>
                <a:gd name="T70" fmla="*/ 288 w 464"/>
                <a:gd name="T71" fmla="*/ 184 h 390"/>
                <a:gd name="T72" fmla="*/ 420 w 464"/>
                <a:gd name="T73" fmla="*/ 348 h 390"/>
                <a:gd name="T74" fmla="*/ 420 w 464"/>
                <a:gd name="T75" fmla="*/ 348 h 390"/>
                <a:gd name="T76" fmla="*/ 442 w 464"/>
                <a:gd name="T77" fmla="*/ 372 h 390"/>
                <a:gd name="T78" fmla="*/ 464 w 464"/>
                <a:gd name="T79" fmla="*/ 390 h 390"/>
                <a:gd name="T80" fmla="*/ 306 w 464"/>
                <a:gd name="T81" fmla="*/ 390 h 390"/>
                <a:gd name="T82" fmla="*/ 306 w 464"/>
                <a:gd name="T83" fmla="*/ 390 h 390"/>
                <a:gd name="T84" fmla="*/ 316 w 464"/>
                <a:gd name="T85" fmla="*/ 380 h 390"/>
                <a:gd name="T86" fmla="*/ 318 w 464"/>
                <a:gd name="T87" fmla="*/ 376 h 390"/>
                <a:gd name="T88" fmla="*/ 320 w 464"/>
                <a:gd name="T89" fmla="*/ 374 h 390"/>
                <a:gd name="T90" fmla="*/ 320 w 464"/>
                <a:gd name="T91" fmla="*/ 374 h 390"/>
                <a:gd name="T92" fmla="*/ 318 w 464"/>
                <a:gd name="T93" fmla="*/ 368 h 390"/>
                <a:gd name="T94" fmla="*/ 314 w 464"/>
                <a:gd name="T95" fmla="*/ 360 h 390"/>
                <a:gd name="T96" fmla="*/ 302 w 464"/>
                <a:gd name="T97" fmla="*/ 344 h 390"/>
                <a:gd name="T98" fmla="*/ 230 w 464"/>
                <a:gd name="T99" fmla="*/ 252 h 390"/>
                <a:gd name="T100" fmla="*/ 160 w 464"/>
                <a:gd name="T101" fmla="*/ 344 h 390"/>
                <a:gd name="T102" fmla="*/ 160 w 464"/>
                <a:gd name="T103" fmla="*/ 344 h 390"/>
                <a:gd name="T104" fmla="*/ 148 w 464"/>
                <a:gd name="T105" fmla="*/ 360 h 390"/>
                <a:gd name="T106" fmla="*/ 144 w 464"/>
                <a:gd name="T107" fmla="*/ 368 h 390"/>
                <a:gd name="T108" fmla="*/ 142 w 464"/>
                <a:gd name="T109" fmla="*/ 374 h 390"/>
                <a:gd name="T110" fmla="*/ 142 w 464"/>
                <a:gd name="T111" fmla="*/ 374 h 390"/>
                <a:gd name="T112" fmla="*/ 144 w 464"/>
                <a:gd name="T113" fmla="*/ 376 h 390"/>
                <a:gd name="T114" fmla="*/ 146 w 464"/>
                <a:gd name="T115" fmla="*/ 380 h 390"/>
                <a:gd name="T116" fmla="*/ 156 w 464"/>
                <a:gd name="T117" fmla="*/ 390 h 390"/>
                <a:gd name="T118" fmla="*/ 0 w 464"/>
                <a:gd name="T119" fmla="*/ 39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4" h="390">
                  <a:moveTo>
                    <a:pt x="0" y="390"/>
                  </a:moveTo>
                  <a:lnTo>
                    <a:pt x="0" y="390"/>
                  </a:lnTo>
                  <a:lnTo>
                    <a:pt x="22" y="372"/>
                  </a:lnTo>
                  <a:lnTo>
                    <a:pt x="42" y="348"/>
                  </a:lnTo>
                  <a:lnTo>
                    <a:pt x="176" y="184"/>
                  </a:lnTo>
                  <a:lnTo>
                    <a:pt x="58" y="38"/>
                  </a:lnTo>
                  <a:lnTo>
                    <a:pt x="58" y="38"/>
                  </a:lnTo>
                  <a:lnTo>
                    <a:pt x="38" y="16"/>
                  </a:lnTo>
                  <a:lnTo>
                    <a:pt x="26" y="6"/>
                  </a:lnTo>
                  <a:lnTo>
                    <a:pt x="18" y="0"/>
                  </a:lnTo>
                  <a:lnTo>
                    <a:pt x="178" y="0"/>
                  </a:lnTo>
                  <a:lnTo>
                    <a:pt x="178" y="0"/>
                  </a:lnTo>
                  <a:lnTo>
                    <a:pt x="168" y="8"/>
                  </a:lnTo>
                  <a:lnTo>
                    <a:pt x="164" y="12"/>
                  </a:lnTo>
                  <a:lnTo>
                    <a:pt x="164" y="16"/>
                  </a:lnTo>
                  <a:lnTo>
                    <a:pt x="164" y="16"/>
                  </a:lnTo>
                  <a:lnTo>
                    <a:pt x="164" y="20"/>
                  </a:lnTo>
                  <a:lnTo>
                    <a:pt x="166" y="26"/>
                  </a:lnTo>
                  <a:lnTo>
                    <a:pt x="174" y="38"/>
                  </a:lnTo>
                  <a:lnTo>
                    <a:pt x="230" y="114"/>
                  </a:lnTo>
                  <a:lnTo>
                    <a:pt x="232" y="114"/>
                  </a:lnTo>
                  <a:lnTo>
                    <a:pt x="290" y="38"/>
                  </a:lnTo>
                  <a:lnTo>
                    <a:pt x="290" y="38"/>
                  </a:lnTo>
                  <a:lnTo>
                    <a:pt x="298" y="26"/>
                  </a:lnTo>
                  <a:lnTo>
                    <a:pt x="298" y="20"/>
                  </a:lnTo>
                  <a:lnTo>
                    <a:pt x="300" y="16"/>
                  </a:lnTo>
                  <a:lnTo>
                    <a:pt x="300" y="16"/>
                  </a:lnTo>
                  <a:lnTo>
                    <a:pt x="298" y="12"/>
                  </a:lnTo>
                  <a:lnTo>
                    <a:pt x="296" y="8"/>
                  </a:lnTo>
                  <a:lnTo>
                    <a:pt x="286" y="0"/>
                  </a:lnTo>
                  <a:lnTo>
                    <a:pt x="446" y="0"/>
                  </a:lnTo>
                  <a:lnTo>
                    <a:pt x="446" y="0"/>
                  </a:lnTo>
                  <a:lnTo>
                    <a:pt x="436" y="6"/>
                  </a:lnTo>
                  <a:lnTo>
                    <a:pt x="426" y="16"/>
                  </a:lnTo>
                  <a:lnTo>
                    <a:pt x="404" y="38"/>
                  </a:lnTo>
                  <a:lnTo>
                    <a:pt x="288" y="184"/>
                  </a:lnTo>
                  <a:lnTo>
                    <a:pt x="420" y="348"/>
                  </a:lnTo>
                  <a:lnTo>
                    <a:pt x="420" y="348"/>
                  </a:lnTo>
                  <a:lnTo>
                    <a:pt x="442" y="372"/>
                  </a:lnTo>
                  <a:lnTo>
                    <a:pt x="464" y="390"/>
                  </a:lnTo>
                  <a:lnTo>
                    <a:pt x="306" y="390"/>
                  </a:lnTo>
                  <a:lnTo>
                    <a:pt x="306" y="390"/>
                  </a:lnTo>
                  <a:lnTo>
                    <a:pt x="316" y="380"/>
                  </a:lnTo>
                  <a:lnTo>
                    <a:pt x="318" y="376"/>
                  </a:lnTo>
                  <a:lnTo>
                    <a:pt x="320" y="374"/>
                  </a:lnTo>
                  <a:lnTo>
                    <a:pt x="320" y="374"/>
                  </a:lnTo>
                  <a:lnTo>
                    <a:pt x="318" y="368"/>
                  </a:lnTo>
                  <a:lnTo>
                    <a:pt x="314" y="360"/>
                  </a:lnTo>
                  <a:lnTo>
                    <a:pt x="302" y="344"/>
                  </a:lnTo>
                  <a:lnTo>
                    <a:pt x="230" y="252"/>
                  </a:lnTo>
                  <a:lnTo>
                    <a:pt x="160" y="344"/>
                  </a:lnTo>
                  <a:lnTo>
                    <a:pt x="160" y="344"/>
                  </a:lnTo>
                  <a:lnTo>
                    <a:pt x="148" y="360"/>
                  </a:lnTo>
                  <a:lnTo>
                    <a:pt x="144" y="368"/>
                  </a:lnTo>
                  <a:lnTo>
                    <a:pt x="142" y="374"/>
                  </a:lnTo>
                  <a:lnTo>
                    <a:pt x="142" y="374"/>
                  </a:lnTo>
                  <a:lnTo>
                    <a:pt x="144" y="376"/>
                  </a:lnTo>
                  <a:lnTo>
                    <a:pt x="146" y="380"/>
                  </a:lnTo>
                  <a:lnTo>
                    <a:pt x="156" y="390"/>
                  </a:lnTo>
                  <a:lnTo>
                    <a:pt x="0" y="390"/>
                  </a:lnTo>
                  <a:close/>
                </a:path>
              </a:pathLst>
            </a:custGeom>
            <a:solidFill>
              <a:srgbClr val="4436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1" name="Group 60"/>
          <p:cNvGrpSpPr/>
          <p:nvPr userDrawn="1"/>
        </p:nvGrpSpPr>
        <p:grpSpPr>
          <a:xfrm>
            <a:off x="1539910" y="502897"/>
            <a:ext cx="5374607" cy="5620431"/>
            <a:chOff x="3432175" y="2506663"/>
            <a:chExt cx="1527175" cy="1597025"/>
          </a:xfrm>
        </p:grpSpPr>
        <p:sp>
          <p:nvSpPr>
            <p:cNvPr id="62" name="Freeform 12"/>
            <p:cNvSpPr>
              <a:spLocks/>
            </p:cNvSpPr>
            <p:nvPr/>
          </p:nvSpPr>
          <p:spPr bwMode="auto">
            <a:xfrm>
              <a:off x="3432175" y="2506663"/>
              <a:ext cx="1317625" cy="800100"/>
            </a:xfrm>
            <a:custGeom>
              <a:avLst/>
              <a:gdLst>
                <a:gd name="T0" fmla="*/ 250 w 830"/>
                <a:gd name="T1" fmla="*/ 504 h 504"/>
                <a:gd name="T2" fmla="*/ 254 w 830"/>
                <a:gd name="T3" fmla="*/ 458 h 504"/>
                <a:gd name="T4" fmla="*/ 268 w 830"/>
                <a:gd name="T5" fmla="*/ 416 h 504"/>
                <a:gd name="T6" fmla="*/ 288 w 830"/>
                <a:gd name="T7" fmla="*/ 376 h 504"/>
                <a:gd name="T8" fmla="*/ 316 w 830"/>
                <a:gd name="T9" fmla="*/ 342 h 504"/>
                <a:gd name="T10" fmla="*/ 350 w 830"/>
                <a:gd name="T11" fmla="*/ 314 h 504"/>
                <a:gd name="T12" fmla="*/ 388 w 830"/>
                <a:gd name="T13" fmla="*/ 294 h 504"/>
                <a:gd name="T14" fmla="*/ 432 w 830"/>
                <a:gd name="T15" fmla="*/ 280 h 504"/>
                <a:gd name="T16" fmla="*/ 478 w 830"/>
                <a:gd name="T17" fmla="*/ 276 h 504"/>
                <a:gd name="T18" fmla="*/ 502 w 830"/>
                <a:gd name="T19" fmla="*/ 276 h 504"/>
                <a:gd name="T20" fmla="*/ 546 w 830"/>
                <a:gd name="T21" fmla="*/ 286 h 504"/>
                <a:gd name="T22" fmla="*/ 586 w 830"/>
                <a:gd name="T23" fmla="*/ 304 h 504"/>
                <a:gd name="T24" fmla="*/ 624 w 830"/>
                <a:gd name="T25" fmla="*/ 328 h 504"/>
                <a:gd name="T26" fmla="*/ 830 w 830"/>
                <a:gd name="T27" fmla="*/ 148 h 504"/>
                <a:gd name="T28" fmla="*/ 794 w 830"/>
                <a:gd name="T29" fmla="*/ 116 h 504"/>
                <a:gd name="T30" fmla="*/ 714 w 830"/>
                <a:gd name="T31" fmla="*/ 62 h 504"/>
                <a:gd name="T32" fmla="*/ 648 w 830"/>
                <a:gd name="T33" fmla="*/ 32 h 504"/>
                <a:gd name="T34" fmla="*/ 600 w 830"/>
                <a:gd name="T35" fmla="*/ 16 h 504"/>
                <a:gd name="T36" fmla="*/ 552 w 830"/>
                <a:gd name="T37" fmla="*/ 6 h 504"/>
                <a:gd name="T38" fmla="*/ 500 w 830"/>
                <a:gd name="T39" fmla="*/ 2 h 504"/>
                <a:gd name="T40" fmla="*/ 474 w 830"/>
                <a:gd name="T41" fmla="*/ 0 h 504"/>
                <a:gd name="T42" fmla="*/ 394 w 830"/>
                <a:gd name="T43" fmla="*/ 8 h 504"/>
                <a:gd name="T44" fmla="*/ 318 w 830"/>
                <a:gd name="T45" fmla="*/ 26 h 504"/>
                <a:gd name="T46" fmla="*/ 246 w 830"/>
                <a:gd name="T47" fmla="*/ 56 h 504"/>
                <a:gd name="T48" fmla="*/ 182 w 830"/>
                <a:gd name="T49" fmla="*/ 96 h 504"/>
                <a:gd name="T50" fmla="*/ 122 w 830"/>
                <a:gd name="T51" fmla="*/ 144 h 504"/>
                <a:gd name="T52" fmla="*/ 72 w 830"/>
                <a:gd name="T53" fmla="*/ 202 h 504"/>
                <a:gd name="T54" fmla="*/ 32 w 830"/>
                <a:gd name="T55" fmla="*/ 266 h 504"/>
                <a:gd name="T56" fmla="*/ 0 w 830"/>
                <a:gd name="T57" fmla="*/ 336 h 504"/>
                <a:gd name="T58" fmla="*/ 20 w 830"/>
                <a:gd name="T59" fmla="*/ 360 h 504"/>
                <a:gd name="T60" fmla="*/ 60 w 830"/>
                <a:gd name="T61" fmla="*/ 400 h 504"/>
                <a:gd name="T62" fmla="*/ 102 w 830"/>
                <a:gd name="T63" fmla="*/ 432 h 504"/>
                <a:gd name="T64" fmla="*/ 162 w 830"/>
                <a:gd name="T65" fmla="*/ 468 h 504"/>
                <a:gd name="T66" fmla="*/ 224 w 830"/>
                <a:gd name="T67" fmla="*/ 496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0" h="504">
                  <a:moveTo>
                    <a:pt x="250" y="504"/>
                  </a:moveTo>
                  <a:lnTo>
                    <a:pt x="250" y="504"/>
                  </a:lnTo>
                  <a:lnTo>
                    <a:pt x="250" y="480"/>
                  </a:lnTo>
                  <a:lnTo>
                    <a:pt x="254" y="458"/>
                  </a:lnTo>
                  <a:lnTo>
                    <a:pt x="260" y="436"/>
                  </a:lnTo>
                  <a:lnTo>
                    <a:pt x="268" y="416"/>
                  </a:lnTo>
                  <a:lnTo>
                    <a:pt x="278" y="396"/>
                  </a:lnTo>
                  <a:lnTo>
                    <a:pt x="288" y="376"/>
                  </a:lnTo>
                  <a:lnTo>
                    <a:pt x="302" y="358"/>
                  </a:lnTo>
                  <a:lnTo>
                    <a:pt x="316" y="342"/>
                  </a:lnTo>
                  <a:lnTo>
                    <a:pt x="332" y="328"/>
                  </a:lnTo>
                  <a:lnTo>
                    <a:pt x="350" y="314"/>
                  </a:lnTo>
                  <a:lnTo>
                    <a:pt x="370" y="304"/>
                  </a:lnTo>
                  <a:lnTo>
                    <a:pt x="388" y="294"/>
                  </a:lnTo>
                  <a:lnTo>
                    <a:pt x="410" y="286"/>
                  </a:lnTo>
                  <a:lnTo>
                    <a:pt x="432" y="280"/>
                  </a:lnTo>
                  <a:lnTo>
                    <a:pt x="454" y="276"/>
                  </a:lnTo>
                  <a:lnTo>
                    <a:pt x="478" y="276"/>
                  </a:lnTo>
                  <a:lnTo>
                    <a:pt x="478" y="276"/>
                  </a:lnTo>
                  <a:lnTo>
                    <a:pt x="502" y="276"/>
                  </a:lnTo>
                  <a:lnTo>
                    <a:pt x="524" y="280"/>
                  </a:lnTo>
                  <a:lnTo>
                    <a:pt x="546" y="286"/>
                  </a:lnTo>
                  <a:lnTo>
                    <a:pt x="566" y="294"/>
                  </a:lnTo>
                  <a:lnTo>
                    <a:pt x="586" y="304"/>
                  </a:lnTo>
                  <a:lnTo>
                    <a:pt x="606" y="314"/>
                  </a:lnTo>
                  <a:lnTo>
                    <a:pt x="624" y="328"/>
                  </a:lnTo>
                  <a:lnTo>
                    <a:pt x="640" y="342"/>
                  </a:lnTo>
                  <a:lnTo>
                    <a:pt x="830" y="148"/>
                  </a:lnTo>
                  <a:lnTo>
                    <a:pt x="830" y="148"/>
                  </a:lnTo>
                  <a:lnTo>
                    <a:pt x="794" y="116"/>
                  </a:lnTo>
                  <a:lnTo>
                    <a:pt x="756" y="86"/>
                  </a:lnTo>
                  <a:lnTo>
                    <a:pt x="714" y="62"/>
                  </a:lnTo>
                  <a:lnTo>
                    <a:pt x="670" y="40"/>
                  </a:lnTo>
                  <a:lnTo>
                    <a:pt x="648" y="32"/>
                  </a:lnTo>
                  <a:lnTo>
                    <a:pt x="624" y="24"/>
                  </a:lnTo>
                  <a:lnTo>
                    <a:pt x="600" y="16"/>
                  </a:lnTo>
                  <a:lnTo>
                    <a:pt x="576" y="12"/>
                  </a:lnTo>
                  <a:lnTo>
                    <a:pt x="552" y="6"/>
                  </a:lnTo>
                  <a:lnTo>
                    <a:pt x="526" y="4"/>
                  </a:lnTo>
                  <a:lnTo>
                    <a:pt x="500" y="2"/>
                  </a:lnTo>
                  <a:lnTo>
                    <a:pt x="474" y="0"/>
                  </a:lnTo>
                  <a:lnTo>
                    <a:pt x="474" y="0"/>
                  </a:lnTo>
                  <a:lnTo>
                    <a:pt x="434" y="2"/>
                  </a:lnTo>
                  <a:lnTo>
                    <a:pt x="394" y="8"/>
                  </a:lnTo>
                  <a:lnTo>
                    <a:pt x="356" y="16"/>
                  </a:lnTo>
                  <a:lnTo>
                    <a:pt x="318" y="26"/>
                  </a:lnTo>
                  <a:lnTo>
                    <a:pt x="282" y="40"/>
                  </a:lnTo>
                  <a:lnTo>
                    <a:pt x="246" y="56"/>
                  </a:lnTo>
                  <a:lnTo>
                    <a:pt x="214" y="74"/>
                  </a:lnTo>
                  <a:lnTo>
                    <a:pt x="182" y="96"/>
                  </a:lnTo>
                  <a:lnTo>
                    <a:pt x="152" y="118"/>
                  </a:lnTo>
                  <a:lnTo>
                    <a:pt x="122" y="144"/>
                  </a:lnTo>
                  <a:lnTo>
                    <a:pt x="96" y="172"/>
                  </a:lnTo>
                  <a:lnTo>
                    <a:pt x="72" y="202"/>
                  </a:lnTo>
                  <a:lnTo>
                    <a:pt x="50" y="234"/>
                  </a:lnTo>
                  <a:lnTo>
                    <a:pt x="32" y="266"/>
                  </a:lnTo>
                  <a:lnTo>
                    <a:pt x="14" y="300"/>
                  </a:lnTo>
                  <a:lnTo>
                    <a:pt x="0" y="336"/>
                  </a:lnTo>
                  <a:lnTo>
                    <a:pt x="0" y="336"/>
                  </a:lnTo>
                  <a:lnTo>
                    <a:pt x="20" y="360"/>
                  </a:lnTo>
                  <a:lnTo>
                    <a:pt x="40" y="382"/>
                  </a:lnTo>
                  <a:lnTo>
                    <a:pt x="60" y="400"/>
                  </a:lnTo>
                  <a:lnTo>
                    <a:pt x="82" y="418"/>
                  </a:lnTo>
                  <a:lnTo>
                    <a:pt x="102" y="432"/>
                  </a:lnTo>
                  <a:lnTo>
                    <a:pt x="124" y="446"/>
                  </a:lnTo>
                  <a:lnTo>
                    <a:pt x="162" y="468"/>
                  </a:lnTo>
                  <a:lnTo>
                    <a:pt x="196" y="484"/>
                  </a:lnTo>
                  <a:lnTo>
                    <a:pt x="224" y="496"/>
                  </a:lnTo>
                  <a:lnTo>
                    <a:pt x="250" y="504"/>
                  </a:lnTo>
                  <a:close/>
                </a:path>
              </a:pathLst>
            </a:custGeom>
            <a:solidFill>
              <a:srgbClr val="4436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13"/>
            <p:cNvSpPr>
              <a:spLocks/>
            </p:cNvSpPr>
            <p:nvPr/>
          </p:nvSpPr>
          <p:spPr bwMode="auto">
            <a:xfrm>
              <a:off x="3432175" y="2506663"/>
              <a:ext cx="1317625" cy="800100"/>
            </a:xfrm>
            <a:custGeom>
              <a:avLst/>
              <a:gdLst>
                <a:gd name="T0" fmla="*/ 250 w 830"/>
                <a:gd name="T1" fmla="*/ 504 h 504"/>
                <a:gd name="T2" fmla="*/ 254 w 830"/>
                <a:gd name="T3" fmla="*/ 458 h 504"/>
                <a:gd name="T4" fmla="*/ 268 w 830"/>
                <a:gd name="T5" fmla="*/ 416 h 504"/>
                <a:gd name="T6" fmla="*/ 288 w 830"/>
                <a:gd name="T7" fmla="*/ 376 h 504"/>
                <a:gd name="T8" fmla="*/ 316 w 830"/>
                <a:gd name="T9" fmla="*/ 342 h 504"/>
                <a:gd name="T10" fmla="*/ 350 w 830"/>
                <a:gd name="T11" fmla="*/ 314 h 504"/>
                <a:gd name="T12" fmla="*/ 388 w 830"/>
                <a:gd name="T13" fmla="*/ 294 h 504"/>
                <a:gd name="T14" fmla="*/ 432 w 830"/>
                <a:gd name="T15" fmla="*/ 280 h 504"/>
                <a:gd name="T16" fmla="*/ 478 w 830"/>
                <a:gd name="T17" fmla="*/ 276 h 504"/>
                <a:gd name="T18" fmla="*/ 502 w 830"/>
                <a:gd name="T19" fmla="*/ 276 h 504"/>
                <a:gd name="T20" fmla="*/ 546 w 830"/>
                <a:gd name="T21" fmla="*/ 286 h 504"/>
                <a:gd name="T22" fmla="*/ 586 w 830"/>
                <a:gd name="T23" fmla="*/ 304 h 504"/>
                <a:gd name="T24" fmla="*/ 624 w 830"/>
                <a:gd name="T25" fmla="*/ 328 h 504"/>
                <a:gd name="T26" fmla="*/ 830 w 830"/>
                <a:gd name="T27" fmla="*/ 148 h 504"/>
                <a:gd name="T28" fmla="*/ 794 w 830"/>
                <a:gd name="T29" fmla="*/ 116 h 504"/>
                <a:gd name="T30" fmla="*/ 714 w 830"/>
                <a:gd name="T31" fmla="*/ 62 h 504"/>
                <a:gd name="T32" fmla="*/ 648 w 830"/>
                <a:gd name="T33" fmla="*/ 32 h 504"/>
                <a:gd name="T34" fmla="*/ 600 w 830"/>
                <a:gd name="T35" fmla="*/ 16 h 504"/>
                <a:gd name="T36" fmla="*/ 552 w 830"/>
                <a:gd name="T37" fmla="*/ 6 h 504"/>
                <a:gd name="T38" fmla="*/ 500 w 830"/>
                <a:gd name="T39" fmla="*/ 2 h 504"/>
                <a:gd name="T40" fmla="*/ 474 w 830"/>
                <a:gd name="T41" fmla="*/ 0 h 504"/>
                <a:gd name="T42" fmla="*/ 394 w 830"/>
                <a:gd name="T43" fmla="*/ 8 h 504"/>
                <a:gd name="T44" fmla="*/ 318 w 830"/>
                <a:gd name="T45" fmla="*/ 26 h 504"/>
                <a:gd name="T46" fmla="*/ 246 w 830"/>
                <a:gd name="T47" fmla="*/ 56 h 504"/>
                <a:gd name="T48" fmla="*/ 182 w 830"/>
                <a:gd name="T49" fmla="*/ 96 h 504"/>
                <a:gd name="T50" fmla="*/ 122 w 830"/>
                <a:gd name="T51" fmla="*/ 144 h 504"/>
                <a:gd name="T52" fmla="*/ 72 w 830"/>
                <a:gd name="T53" fmla="*/ 202 h 504"/>
                <a:gd name="T54" fmla="*/ 32 w 830"/>
                <a:gd name="T55" fmla="*/ 266 h 504"/>
                <a:gd name="T56" fmla="*/ 0 w 830"/>
                <a:gd name="T57" fmla="*/ 336 h 504"/>
                <a:gd name="T58" fmla="*/ 20 w 830"/>
                <a:gd name="T59" fmla="*/ 360 h 504"/>
                <a:gd name="T60" fmla="*/ 60 w 830"/>
                <a:gd name="T61" fmla="*/ 400 h 504"/>
                <a:gd name="T62" fmla="*/ 102 w 830"/>
                <a:gd name="T63" fmla="*/ 432 h 504"/>
                <a:gd name="T64" fmla="*/ 162 w 830"/>
                <a:gd name="T65" fmla="*/ 468 h 504"/>
                <a:gd name="T66" fmla="*/ 224 w 830"/>
                <a:gd name="T67" fmla="*/ 496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0" h="504">
                  <a:moveTo>
                    <a:pt x="250" y="504"/>
                  </a:moveTo>
                  <a:lnTo>
                    <a:pt x="250" y="504"/>
                  </a:lnTo>
                  <a:lnTo>
                    <a:pt x="250" y="480"/>
                  </a:lnTo>
                  <a:lnTo>
                    <a:pt x="254" y="458"/>
                  </a:lnTo>
                  <a:lnTo>
                    <a:pt x="260" y="436"/>
                  </a:lnTo>
                  <a:lnTo>
                    <a:pt x="268" y="416"/>
                  </a:lnTo>
                  <a:lnTo>
                    <a:pt x="278" y="396"/>
                  </a:lnTo>
                  <a:lnTo>
                    <a:pt x="288" y="376"/>
                  </a:lnTo>
                  <a:lnTo>
                    <a:pt x="302" y="358"/>
                  </a:lnTo>
                  <a:lnTo>
                    <a:pt x="316" y="342"/>
                  </a:lnTo>
                  <a:lnTo>
                    <a:pt x="332" y="328"/>
                  </a:lnTo>
                  <a:lnTo>
                    <a:pt x="350" y="314"/>
                  </a:lnTo>
                  <a:lnTo>
                    <a:pt x="370" y="304"/>
                  </a:lnTo>
                  <a:lnTo>
                    <a:pt x="388" y="294"/>
                  </a:lnTo>
                  <a:lnTo>
                    <a:pt x="410" y="286"/>
                  </a:lnTo>
                  <a:lnTo>
                    <a:pt x="432" y="280"/>
                  </a:lnTo>
                  <a:lnTo>
                    <a:pt x="454" y="276"/>
                  </a:lnTo>
                  <a:lnTo>
                    <a:pt x="478" y="276"/>
                  </a:lnTo>
                  <a:lnTo>
                    <a:pt x="478" y="276"/>
                  </a:lnTo>
                  <a:lnTo>
                    <a:pt x="502" y="276"/>
                  </a:lnTo>
                  <a:lnTo>
                    <a:pt x="524" y="280"/>
                  </a:lnTo>
                  <a:lnTo>
                    <a:pt x="546" y="286"/>
                  </a:lnTo>
                  <a:lnTo>
                    <a:pt x="566" y="294"/>
                  </a:lnTo>
                  <a:lnTo>
                    <a:pt x="586" y="304"/>
                  </a:lnTo>
                  <a:lnTo>
                    <a:pt x="606" y="314"/>
                  </a:lnTo>
                  <a:lnTo>
                    <a:pt x="624" y="328"/>
                  </a:lnTo>
                  <a:lnTo>
                    <a:pt x="640" y="342"/>
                  </a:lnTo>
                  <a:lnTo>
                    <a:pt x="830" y="148"/>
                  </a:lnTo>
                  <a:lnTo>
                    <a:pt x="830" y="148"/>
                  </a:lnTo>
                  <a:lnTo>
                    <a:pt x="794" y="116"/>
                  </a:lnTo>
                  <a:lnTo>
                    <a:pt x="756" y="86"/>
                  </a:lnTo>
                  <a:lnTo>
                    <a:pt x="714" y="62"/>
                  </a:lnTo>
                  <a:lnTo>
                    <a:pt x="670" y="40"/>
                  </a:lnTo>
                  <a:lnTo>
                    <a:pt x="648" y="32"/>
                  </a:lnTo>
                  <a:lnTo>
                    <a:pt x="624" y="24"/>
                  </a:lnTo>
                  <a:lnTo>
                    <a:pt x="600" y="16"/>
                  </a:lnTo>
                  <a:lnTo>
                    <a:pt x="576" y="12"/>
                  </a:lnTo>
                  <a:lnTo>
                    <a:pt x="552" y="6"/>
                  </a:lnTo>
                  <a:lnTo>
                    <a:pt x="526" y="4"/>
                  </a:lnTo>
                  <a:lnTo>
                    <a:pt x="500" y="2"/>
                  </a:lnTo>
                  <a:lnTo>
                    <a:pt x="474" y="0"/>
                  </a:lnTo>
                  <a:lnTo>
                    <a:pt x="474" y="0"/>
                  </a:lnTo>
                  <a:lnTo>
                    <a:pt x="434" y="2"/>
                  </a:lnTo>
                  <a:lnTo>
                    <a:pt x="394" y="8"/>
                  </a:lnTo>
                  <a:lnTo>
                    <a:pt x="356" y="16"/>
                  </a:lnTo>
                  <a:lnTo>
                    <a:pt x="318" y="26"/>
                  </a:lnTo>
                  <a:lnTo>
                    <a:pt x="282" y="40"/>
                  </a:lnTo>
                  <a:lnTo>
                    <a:pt x="246" y="56"/>
                  </a:lnTo>
                  <a:lnTo>
                    <a:pt x="214" y="74"/>
                  </a:lnTo>
                  <a:lnTo>
                    <a:pt x="182" y="96"/>
                  </a:lnTo>
                  <a:lnTo>
                    <a:pt x="152" y="118"/>
                  </a:lnTo>
                  <a:lnTo>
                    <a:pt x="122" y="144"/>
                  </a:lnTo>
                  <a:lnTo>
                    <a:pt x="96" y="172"/>
                  </a:lnTo>
                  <a:lnTo>
                    <a:pt x="72" y="202"/>
                  </a:lnTo>
                  <a:lnTo>
                    <a:pt x="50" y="234"/>
                  </a:lnTo>
                  <a:lnTo>
                    <a:pt x="32" y="266"/>
                  </a:lnTo>
                  <a:lnTo>
                    <a:pt x="14" y="300"/>
                  </a:lnTo>
                  <a:lnTo>
                    <a:pt x="0" y="336"/>
                  </a:lnTo>
                  <a:lnTo>
                    <a:pt x="0" y="336"/>
                  </a:lnTo>
                  <a:lnTo>
                    <a:pt x="20" y="360"/>
                  </a:lnTo>
                  <a:lnTo>
                    <a:pt x="40" y="382"/>
                  </a:lnTo>
                  <a:lnTo>
                    <a:pt x="60" y="400"/>
                  </a:lnTo>
                  <a:lnTo>
                    <a:pt x="82" y="418"/>
                  </a:lnTo>
                  <a:lnTo>
                    <a:pt x="102" y="432"/>
                  </a:lnTo>
                  <a:lnTo>
                    <a:pt x="124" y="446"/>
                  </a:lnTo>
                  <a:lnTo>
                    <a:pt x="162" y="468"/>
                  </a:lnTo>
                  <a:lnTo>
                    <a:pt x="196" y="484"/>
                  </a:lnTo>
                  <a:lnTo>
                    <a:pt x="224" y="496"/>
                  </a:lnTo>
                  <a:lnTo>
                    <a:pt x="250" y="50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14"/>
            <p:cNvSpPr>
              <a:spLocks/>
            </p:cNvSpPr>
            <p:nvPr/>
          </p:nvSpPr>
          <p:spPr bwMode="auto">
            <a:xfrm>
              <a:off x="3432175" y="3306763"/>
              <a:ext cx="1323975" cy="796925"/>
            </a:xfrm>
            <a:custGeom>
              <a:avLst/>
              <a:gdLst>
                <a:gd name="T0" fmla="*/ 640 w 834"/>
                <a:gd name="T1" fmla="*/ 160 h 502"/>
                <a:gd name="T2" fmla="*/ 606 w 834"/>
                <a:gd name="T3" fmla="*/ 188 h 502"/>
                <a:gd name="T4" fmla="*/ 568 w 834"/>
                <a:gd name="T5" fmla="*/ 210 h 502"/>
                <a:gd name="T6" fmla="*/ 524 w 834"/>
                <a:gd name="T7" fmla="*/ 224 h 502"/>
                <a:gd name="T8" fmla="*/ 478 w 834"/>
                <a:gd name="T9" fmla="*/ 228 h 502"/>
                <a:gd name="T10" fmla="*/ 454 w 834"/>
                <a:gd name="T11" fmla="*/ 228 h 502"/>
                <a:gd name="T12" fmla="*/ 410 w 834"/>
                <a:gd name="T13" fmla="*/ 218 h 502"/>
                <a:gd name="T14" fmla="*/ 370 w 834"/>
                <a:gd name="T15" fmla="*/ 200 h 502"/>
                <a:gd name="T16" fmla="*/ 332 w 834"/>
                <a:gd name="T17" fmla="*/ 176 h 502"/>
                <a:gd name="T18" fmla="*/ 302 w 834"/>
                <a:gd name="T19" fmla="*/ 146 h 502"/>
                <a:gd name="T20" fmla="*/ 278 w 834"/>
                <a:gd name="T21" fmla="*/ 108 h 502"/>
                <a:gd name="T22" fmla="*/ 260 w 834"/>
                <a:gd name="T23" fmla="*/ 68 h 502"/>
                <a:gd name="T24" fmla="*/ 250 w 834"/>
                <a:gd name="T25" fmla="*/ 24 h 502"/>
                <a:gd name="T26" fmla="*/ 250 w 834"/>
                <a:gd name="T27" fmla="*/ 0 h 502"/>
                <a:gd name="T28" fmla="*/ 196 w 834"/>
                <a:gd name="T29" fmla="*/ 20 h 502"/>
                <a:gd name="T30" fmla="*/ 124 w 834"/>
                <a:gd name="T31" fmla="*/ 58 h 502"/>
                <a:gd name="T32" fmla="*/ 82 w 834"/>
                <a:gd name="T33" fmla="*/ 86 h 502"/>
                <a:gd name="T34" fmla="*/ 40 w 834"/>
                <a:gd name="T35" fmla="*/ 124 h 502"/>
                <a:gd name="T36" fmla="*/ 0 w 834"/>
                <a:gd name="T37" fmla="*/ 168 h 502"/>
                <a:gd name="T38" fmla="*/ 14 w 834"/>
                <a:gd name="T39" fmla="*/ 204 h 502"/>
                <a:gd name="T40" fmla="*/ 50 w 834"/>
                <a:gd name="T41" fmla="*/ 270 h 502"/>
                <a:gd name="T42" fmla="*/ 96 w 834"/>
                <a:gd name="T43" fmla="*/ 332 h 502"/>
                <a:gd name="T44" fmla="*/ 152 w 834"/>
                <a:gd name="T45" fmla="*/ 386 h 502"/>
                <a:gd name="T46" fmla="*/ 214 w 834"/>
                <a:gd name="T47" fmla="*/ 430 h 502"/>
                <a:gd name="T48" fmla="*/ 282 w 834"/>
                <a:gd name="T49" fmla="*/ 464 h 502"/>
                <a:gd name="T50" fmla="*/ 356 w 834"/>
                <a:gd name="T51" fmla="*/ 488 h 502"/>
                <a:gd name="T52" fmla="*/ 434 w 834"/>
                <a:gd name="T53" fmla="*/ 502 h 502"/>
                <a:gd name="T54" fmla="*/ 474 w 834"/>
                <a:gd name="T55" fmla="*/ 502 h 502"/>
                <a:gd name="T56" fmla="*/ 526 w 834"/>
                <a:gd name="T57" fmla="*/ 500 h 502"/>
                <a:gd name="T58" fmla="*/ 578 w 834"/>
                <a:gd name="T59" fmla="*/ 492 h 502"/>
                <a:gd name="T60" fmla="*/ 626 w 834"/>
                <a:gd name="T61" fmla="*/ 480 h 502"/>
                <a:gd name="T62" fmla="*/ 672 w 834"/>
                <a:gd name="T63" fmla="*/ 462 h 502"/>
                <a:gd name="T64" fmla="*/ 716 w 834"/>
                <a:gd name="T65" fmla="*/ 442 h 502"/>
                <a:gd name="T66" fmla="*/ 798 w 834"/>
                <a:gd name="T67" fmla="*/ 386 h 502"/>
                <a:gd name="T68" fmla="*/ 640 w 834"/>
                <a:gd name="T69" fmla="*/ 160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4" h="502">
                  <a:moveTo>
                    <a:pt x="640" y="160"/>
                  </a:moveTo>
                  <a:lnTo>
                    <a:pt x="640" y="160"/>
                  </a:lnTo>
                  <a:lnTo>
                    <a:pt x="624" y="176"/>
                  </a:lnTo>
                  <a:lnTo>
                    <a:pt x="606" y="188"/>
                  </a:lnTo>
                  <a:lnTo>
                    <a:pt x="588" y="200"/>
                  </a:lnTo>
                  <a:lnTo>
                    <a:pt x="568" y="210"/>
                  </a:lnTo>
                  <a:lnTo>
                    <a:pt x="546" y="218"/>
                  </a:lnTo>
                  <a:lnTo>
                    <a:pt x="524" y="224"/>
                  </a:lnTo>
                  <a:lnTo>
                    <a:pt x="502" y="228"/>
                  </a:lnTo>
                  <a:lnTo>
                    <a:pt x="478" y="228"/>
                  </a:lnTo>
                  <a:lnTo>
                    <a:pt x="478" y="228"/>
                  </a:lnTo>
                  <a:lnTo>
                    <a:pt x="454" y="228"/>
                  </a:lnTo>
                  <a:lnTo>
                    <a:pt x="432" y="224"/>
                  </a:lnTo>
                  <a:lnTo>
                    <a:pt x="410" y="218"/>
                  </a:lnTo>
                  <a:lnTo>
                    <a:pt x="388" y="210"/>
                  </a:lnTo>
                  <a:lnTo>
                    <a:pt x="370" y="200"/>
                  </a:lnTo>
                  <a:lnTo>
                    <a:pt x="350" y="190"/>
                  </a:lnTo>
                  <a:lnTo>
                    <a:pt x="332" y="176"/>
                  </a:lnTo>
                  <a:lnTo>
                    <a:pt x="316" y="162"/>
                  </a:lnTo>
                  <a:lnTo>
                    <a:pt x="302" y="146"/>
                  </a:lnTo>
                  <a:lnTo>
                    <a:pt x="288" y="128"/>
                  </a:lnTo>
                  <a:lnTo>
                    <a:pt x="278" y="108"/>
                  </a:lnTo>
                  <a:lnTo>
                    <a:pt x="268" y="88"/>
                  </a:lnTo>
                  <a:lnTo>
                    <a:pt x="260" y="68"/>
                  </a:lnTo>
                  <a:lnTo>
                    <a:pt x="254" y="46"/>
                  </a:lnTo>
                  <a:lnTo>
                    <a:pt x="250" y="24"/>
                  </a:lnTo>
                  <a:lnTo>
                    <a:pt x="250" y="0"/>
                  </a:lnTo>
                  <a:lnTo>
                    <a:pt x="250" y="0"/>
                  </a:lnTo>
                  <a:lnTo>
                    <a:pt x="224" y="8"/>
                  </a:lnTo>
                  <a:lnTo>
                    <a:pt x="196" y="20"/>
                  </a:lnTo>
                  <a:lnTo>
                    <a:pt x="162" y="36"/>
                  </a:lnTo>
                  <a:lnTo>
                    <a:pt x="124" y="58"/>
                  </a:lnTo>
                  <a:lnTo>
                    <a:pt x="102" y="72"/>
                  </a:lnTo>
                  <a:lnTo>
                    <a:pt x="82" y="86"/>
                  </a:lnTo>
                  <a:lnTo>
                    <a:pt x="60" y="104"/>
                  </a:lnTo>
                  <a:lnTo>
                    <a:pt x="40" y="124"/>
                  </a:lnTo>
                  <a:lnTo>
                    <a:pt x="20" y="144"/>
                  </a:lnTo>
                  <a:lnTo>
                    <a:pt x="0" y="168"/>
                  </a:lnTo>
                  <a:lnTo>
                    <a:pt x="0" y="168"/>
                  </a:lnTo>
                  <a:lnTo>
                    <a:pt x="14" y="204"/>
                  </a:lnTo>
                  <a:lnTo>
                    <a:pt x="32" y="238"/>
                  </a:lnTo>
                  <a:lnTo>
                    <a:pt x="50" y="270"/>
                  </a:lnTo>
                  <a:lnTo>
                    <a:pt x="72" y="302"/>
                  </a:lnTo>
                  <a:lnTo>
                    <a:pt x="96" y="332"/>
                  </a:lnTo>
                  <a:lnTo>
                    <a:pt x="122" y="360"/>
                  </a:lnTo>
                  <a:lnTo>
                    <a:pt x="152" y="386"/>
                  </a:lnTo>
                  <a:lnTo>
                    <a:pt x="182" y="408"/>
                  </a:lnTo>
                  <a:lnTo>
                    <a:pt x="214" y="430"/>
                  </a:lnTo>
                  <a:lnTo>
                    <a:pt x="246" y="448"/>
                  </a:lnTo>
                  <a:lnTo>
                    <a:pt x="282" y="464"/>
                  </a:lnTo>
                  <a:lnTo>
                    <a:pt x="318" y="478"/>
                  </a:lnTo>
                  <a:lnTo>
                    <a:pt x="356" y="488"/>
                  </a:lnTo>
                  <a:lnTo>
                    <a:pt x="394" y="496"/>
                  </a:lnTo>
                  <a:lnTo>
                    <a:pt x="434" y="502"/>
                  </a:lnTo>
                  <a:lnTo>
                    <a:pt x="474" y="502"/>
                  </a:lnTo>
                  <a:lnTo>
                    <a:pt x="474" y="502"/>
                  </a:lnTo>
                  <a:lnTo>
                    <a:pt x="500" y="502"/>
                  </a:lnTo>
                  <a:lnTo>
                    <a:pt x="526" y="500"/>
                  </a:lnTo>
                  <a:lnTo>
                    <a:pt x="552" y="498"/>
                  </a:lnTo>
                  <a:lnTo>
                    <a:pt x="578" y="492"/>
                  </a:lnTo>
                  <a:lnTo>
                    <a:pt x="602" y="486"/>
                  </a:lnTo>
                  <a:lnTo>
                    <a:pt x="626" y="480"/>
                  </a:lnTo>
                  <a:lnTo>
                    <a:pt x="650" y="472"/>
                  </a:lnTo>
                  <a:lnTo>
                    <a:pt x="672" y="462"/>
                  </a:lnTo>
                  <a:lnTo>
                    <a:pt x="694" y="452"/>
                  </a:lnTo>
                  <a:lnTo>
                    <a:pt x="716" y="442"/>
                  </a:lnTo>
                  <a:lnTo>
                    <a:pt x="758" y="416"/>
                  </a:lnTo>
                  <a:lnTo>
                    <a:pt x="798" y="386"/>
                  </a:lnTo>
                  <a:lnTo>
                    <a:pt x="834" y="352"/>
                  </a:lnTo>
                  <a:lnTo>
                    <a:pt x="640" y="160"/>
                  </a:lnTo>
                  <a:close/>
                </a:path>
              </a:pathLst>
            </a:custGeom>
            <a:solidFill>
              <a:srgbClr val="4436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15"/>
            <p:cNvSpPr>
              <a:spLocks/>
            </p:cNvSpPr>
            <p:nvPr/>
          </p:nvSpPr>
          <p:spPr bwMode="auto">
            <a:xfrm>
              <a:off x="4514850" y="3021013"/>
              <a:ext cx="444500" cy="574675"/>
            </a:xfrm>
            <a:custGeom>
              <a:avLst/>
              <a:gdLst>
                <a:gd name="T0" fmla="*/ 0 w 280"/>
                <a:gd name="T1" fmla="*/ 180 h 362"/>
                <a:gd name="T2" fmla="*/ 0 w 280"/>
                <a:gd name="T3" fmla="*/ 180 h 362"/>
                <a:gd name="T4" fmla="*/ 0 w 280"/>
                <a:gd name="T5" fmla="*/ 180 h 362"/>
                <a:gd name="T6" fmla="*/ 26 w 280"/>
                <a:gd name="T7" fmla="*/ 190 h 362"/>
                <a:gd name="T8" fmla="*/ 54 w 280"/>
                <a:gd name="T9" fmla="*/ 202 h 362"/>
                <a:gd name="T10" fmla="*/ 90 w 280"/>
                <a:gd name="T11" fmla="*/ 220 h 362"/>
                <a:gd name="T12" fmla="*/ 128 w 280"/>
                <a:gd name="T13" fmla="*/ 244 h 362"/>
                <a:gd name="T14" fmla="*/ 150 w 280"/>
                <a:gd name="T15" fmla="*/ 260 h 362"/>
                <a:gd name="T16" fmla="*/ 170 w 280"/>
                <a:gd name="T17" fmla="*/ 276 h 362"/>
                <a:gd name="T18" fmla="*/ 192 w 280"/>
                <a:gd name="T19" fmla="*/ 294 h 362"/>
                <a:gd name="T20" fmla="*/ 212 w 280"/>
                <a:gd name="T21" fmla="*/ 314 h 362"/>
                <a:gd name="T22" fmla="*/ 232 w 280"/>
                <a:gd name="T23" fmla="*/ 338 h 362"/>
                <a:gd name="T24" fmla="*/ 250 w 280"/>
                <a:gd name="T25" fmla="*/ 362 h 362"/>
                <a:gd name="T26" fmla="*/ 250 w 280"/>
                <a:gd name="T27" fmla="*/ 362 h 362"/>
                <a:gd name="T28" fmla="*/ 262 w 280"/>
                <a:gd name="T29" fmla="*/ 318 h 362"/>
                <a:gd name="T30" fmla="*/ 272 w 280"/>
                <a:gd name="T31" fmla="*/ 272 h 362"/>
                <a:gd name="T32" fmla="*/ 278 w 280"/>
                <a:gd name="T33" fmla="*/ 226 h 362"/>
                <a:gd name="T34" fmla="*/ 280 w 280"/>
                <a:gd name="T35" fmla="*/ 180 h 362"/>
                <a:gd name="T36" fmla="*/ 280 w 280"/>
                <a:gd name="T37" fmla="*/ 180 h 362"/>
                <a:gd name="T38" fmla="*/ 278 w 280"/>
                <a:gd name="T39" fmla="*/ 134 h 362"/>
                <a:gd name="T40" fmla="*/ 272 w 280"/>
                <a:gd name="T41" fmla="*/ 88 h 362"/>
                <a:gd name="T42" fmla="*/ 264 w 280"/>
                <a:gd name="T43" fmla="*/ 44 h 362"/>
                <a:gd name="T44" fmla="*/ 250 w 280"/>
                <a:gd name="T45" fmla="*/ 0 h 362"/>
                <a:gd name="T46" fmla="*/ 250 w 280"/>
                <a:gd name="T47" fmla="*/ 0 h 362"/>
                <a:gd name="T48" fmla="*/ 230 w 280"/>
                <a:gd name="T49" fmla="*/ 24 h 362"/>
                <a:gd name="T50" fmla="*/ 210 w 280"/>
                <a:gd name="T51" fmla="*/ 48 h 362"/>
                <a:gd name="T52" fmla="*/ 190 w 280"/>
                <a:gd name="T53" fmla="*/ 68 h 362"/>
                <a:gd name="T54" fmla="*/ 170 w 280"/>
                <a:gd name="T55" fmla="*/ 86 h 362"/>
                <a:gd name="T56" fmla="*/ 148 w 280"/>
                <a:gd name="T57" fmla="*/ 104 h 362"/>
                <a:gd name="T58" fmla="*/ 128 w 280"/>
                <a:gd name="T59" fmla="*/ 118 h 362"/>
                <a:gd name="T60" fmla="*/ 88 w 280"/>
                <a:gd name="T61" fmla="*/ 142 h 362"/>
                <a:gd name="T62" fmla="*/ 54 w 280"/>
                <a:gd name="T63" fmla="*/ 160 h 362"/>
                <a:gd name="T64" fmla="*/ 26 w 280"/>
                <a:gd name="T65" fmla="*/ 172 h 362"/>
                <a:gd name="T66" fmla="*/ 0 w 280"/>
                <a:gd name="T67" fmla="*/ 18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0" h="362">
                  <a:moveTo>
                    <a:pt x="0" y="180"/>
                  </a:moveTo>
                  <a:lnTo>
                    <a:pt x="0" y="180"/>
                  </a:lnTo>
                  <a:lnTo>
                    <a:pt x="0" y="180"/>
                  </a:lnTo>
                  <a:lnTo>
                    <a:pt x="26" y="190"/>
                  </a:lnTo>
                  <a:lnTo>
                    <a:pt x="54" y="202"/>
                  </a:lnTo>
                  <a:lnTo>
                    <a:pt x="90" y="220"/>
                  </a:lnTo>
                  <a:lnTo>
                    <a:pt x="128" y="244"/>
                  </a:lnTo>
                  <a:lnTo>
                    <a:pt x="150" y="260"/>
                  </a:lnTo>
                  <a:lnTo>
                    <a:pt x="170" y="276"/>
                  </a:lnTo>
                  <a:lnTo>
                    <a:pt x="192" y="294"/>
                  </a:lnTo>
                  <a:lnTo>
                    <a:pt x="212" y="314"/>
                  </a:lnTo>
                  <a:lnTo>
                    <a:pt x="232" y="338"/>
                  </a:lnTo>
                  <a:lnTo>
                    <a:pt x="250" y="362"/>
                  </a:lnTo>
                  <a:lnTo>
                    <a:pt x="250" y="362"/>
                  </a:lnTo>
                  <a:lnTo>
                    <a:pt x="262" y="318"/>
                  </a:lnTo>
                  <a:lnTo>
                    <a:pt x="272" y="272"/>
                  </a:lnTo>
                  <a:lnTo>
                    <a:pt x="278" y="226"/>
                  </a:lnTo>
                  <a:lnTo>
                    <a:pt x="280" y="180"/>
                  </a:lnTo>
                  <a:lnTo>
                    <a:pt x="280" y="180"/>
                  </a:lnTo>
                  <a:lnTo>
                    <a:pt x="278" y="134"/>
                  </a:lnTo>
                  <a:lnTo>
                    <a:pt x="272" y="88"/>
                  </a:lnTo>
                  <a:lnTo>
                    <a:pt x="264" y="44"/>
                  </a:lnTo>
                  <a:lnTo>
                    <a:pt x="250" y="0"/>
                  </a:lnTo>
                  <a:lnTo>
                    <a:pt x="250" y="0"/>
                  </a:lnTo>
                  <a:lnTo>
                    <a:pt x="230" y="24"/>
                  </a:lnTo>
                  <a:lnTo>
                    <a:pt x="210" y="48"/>
                  </a:lnTo>
                  <a:lnTo>
                    <a:pt x="190" y="68"/>
                  </a:lnTo>
                  <a:lnTo>
                    <a:pt x="170" y="86"/>
                  </a:lnTo>
                  <a:lnTo>
                    <a:pt x="148" y="104"/>
                  </a:lnTo>
                  <a:lnTo>
                    <a:pt x="128" y="118"/>
                  </a:lnTo>
                  <a:lnTo>
                    <a:pt x="88" y="142"/>
                  </a:lnTo>
                  <a:lnTo>
                    <a:pt x="54" y="160"/>
                  </a:lnTo>
                  <a:lnTo>
                    <a:pt x="26" y="172"/>
                  </a:lnTo>
                  <a:lnTo>
                    <a:pt x="0" y="180"/>
                  </a:lnTo>
                  <a:close/>
                </a:path>
              </a:pathLst>
            </a:custGeom>
            <a:solidFill>
              <a:srgbClr val="E8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16"/>
            <p:cNvSpPr>
              <a:spLocks/>
            </p:cNvSpPr>
            <p:nvPr/>
          </p:nvSpPr>
          <p:spPr bwMode="auto">
            <a:xfrm>
              <a:off x="4514850" y="3021013"/>
              <a:ext cx="444500" cy="574675"/>
            </a:xfrm>
            <a:custGeom>
              <a:avLst/>
              <a:gdLst>
                <a:gd name="T0" fmla="*/ 0 w 280"/>
                <a:gd name="T1" fmla="*/ 180 h 362"/>
                <a:gd name="T2" fmla="*/ 0 w 280"/>
                <a:gd name="T3" fmla="*/ 180 h 362"/>
                <a:gd name="T4" fmla="*/ 0 w 280"/>
                <a:gd name="T5" fmla="*/ 180 h 362"/>
                <a:gd name="T6" fmla="*/ 26 w 280"/>
                <a:gd name="T7" fmla="*/ 190 h 362"/>
                <a:gd name="T8" fmla="*/ 54 w 280"/>
                <a:gd name="T9" fmla="*/ 202 h 362"/>
                <a:gd name="T10" fmla="*/ 90 w 280"/>
                <a:gd name="T11" fmla="*/ 220 h 362"/>
                <a:gd name="T12" fmla="*/ 128 w 280"/>
                <a:gd name="T13" fmla="*/ 244 h 362"/>
                <a:gd name="T14" fmla="*/ 150 w 280"/>
                <a:gd name="T15" fmla="*/ 260 h 362"/>
                <a:gd name="T16" fmla="*/ 170 w 280"/>
                <a:gd name="T17" fmla="*/ 276 h 362"/>
                <a:gd name="T18" fmla="*/ 192 w 280"/>
                <a:gd name="T19" fmla="*/ 294 h 362"/>
                <a:gd name="T20" fmla="*/ 212 w 280"/>
                <a:gd name="T21" fmla="*/ 314 h 362"/>
                <a:gd name="T22" fmla="*/ 232 w 280"/>
                <a:gd name="T23" fmla="*/ 338 h 362"/>
                <a:gd name="T24" fmla="*/ 250 w 280"/>
                <a:gd name="T25" fmla="*/ 362 h 362"/>
                <a:gd name="T26" fmla="*/ 250 w 280"/>
                <a:gd name="T27" fmla="*/ 362 h 362"/>
                <a:gd name="T28" fmla="*/ 262 w 280"/>
                <a:gd name="T29" fmla="*/ 318 h 362"/>
                <a:gd name="T30" fmla="*/ 272 w 280"/>
                <a:gd name="T31" fmla="*/ 272 h 362"/>
                <a:gd name="T32" fmla="*/ 278 w 280"/>
                <a:gd name="T33" fmla="*/ 226 h 362"/>
                <a:gd name="T34" fmla="*/ 280 w 280"/>
                <a:gd name="T35" fmla="*/ 180 h 362"/>
                <a:gd name="T36" fmla="*/ 280 w 280"/>
                <a:gd name="T37" fmla="*/ 180 h 362"/>
                <a:gd name="T38" fmla="*/ 278 w 280"/>
                <a:gd name="T39" fmla="*/ 134 h 362"/>
                <a:gd name="T40" fmla="*/ 272 w 280"/>
                <a:gd name="T41" fmla="*/ 88 h 362"/>
                <a:gd name="T42" fmla="*/ 264 w 280"/>
                <a:gd name="T43" fmla="*/ 44 h 362"/>
                <a:gd name="T44" fmla="*/ 250 w 280"/>
                <a:gd name="T45" fmla="*/ 0 h 362"/>
                <a:gd name="T46" fmla="*/ 250 w 280"/>
                <a:gd name="T47" fmla="*/ 0 h 362"/>
                <a:gd name="T48" fmla="*/ 230 w 280"/>
                <a:gd name="T49" fmla="*/ 24 h 362"/>
                <a:gd name="T50" fmla="*/ 210 w 280"/>
                <a:gd name="T51" fmla="*/ 48 h 362"/>
                <a:gd name="T52" fmla="*/ 190 w 280"/>
                <a:gd name="T53" fmla="*/ 68 h 362"/>
                <a:gd name="T54" fmla="*/ 170 w 280"/>
                <a:gd name="T55" fmla="*/ 86 h 362"/>
                <a:gd name="T56" fmla="*/ 148 w 280"/>
                <a:gd name="T57" fmla="*/ 104 h 362"/>
                <a:gd name="T58" fmla="*/ 128 w 280"/>
                <a:gd name="T59" fmla="*/ 118 h 362"/>
                <a:gd name="T60" fmla="*/ 88 w 280"/>
                <a:gd name="T61" fmla="*/ 142 h 362"/>
                <a:gd name="T62" fmla="*/ 54 w 280"/>
                <a:gd name="T63" fmla="*/ 160 h 362"/>
                <a:gd name="T64" fmla="*/ 26 w 280"/>
                <a:gd name="T65" fmla="*/ 172 h 362"/>
                <a:gd name="T66" fmla="*/ 0 w 280"/>
                <a:gd name="T67" fmla="*/ 18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0" h="362">
                  <a:moveTo>
                    <a:pt x="0" y="180"/>
                  </a:moveTo>
                  <a:lnTo>
                    <a:pt x="0" y="180"/>
                  </a:lnTo>
                  <a:lnTo>
                    <a:pt x="0" y="180"/>
                  </a:lnTo>
                  <a:lnTo>
                    <a:pt x="26" y="190"/>
                  </a:lnTo>
                  <a:lnTo>
                    <a:pt x="54" y="202"/>
                  </a:lnTo>
                  <a:lnTo>
                    <a:pt x="90" y="220"/>
                  </a:lnTo>
                  <a:lnTo>
                    <a:pt x="128" y="244"/>
                  </a:lnTo>
                  <a:lnTo>
                    <a:pt x="150" y="260"/>
                  </a:lnTo>
                  <a:lnTo>
                    <a:pt x="170" y="276"/>
                  </a:lnTo>
                  <a:lnTo>
                    <a:pt x="192" y="294"/>
                  </a:lnTo>
                  <a:lnTo>
                    <a:pt x="212" y="314"/>
                  </a:lnTo>
                  <a:lnTo>
                    <a:pt x="232" y="338"/>
                  </a:lnTo>
                  <a:lnTo>
                    <a:pt x="250" y="362"/>
                  </a:lnTo>
                  <a:lnTo>
                    <a:pt x="250" y="362"/>
                  </a:lnTo>
                  <a:lnTo>
                    <a:pt x="262" y="318"/>
                  </a:lnTo>
                  <a:lnTo>
                    <a:pt x="272" y="272"/>
                  </a:lnTo>
                  <a:lnTo>
                    <a:pt x="278" y="226"/>
                  </a:lnTo>
                  <a:lnTo>
                    <a:pt x="280" y="180"/>
                  </a:lnTo>
                  <a:lnTo>
                    <a:pt x="280" y="180"/>
                  </a:lnTo>
                  <a:lnTo>
                    <a:pt x="278" y="134"/>
                  </a:lnTo>
                  <a:lnTo>
                    <a:pt x="272" y="88"/>
                  </a:lnTo>
                  <a:lnTo>
                    <a:pt x="264" y="44"/>
                  </a:lnTo>
                  <a:lnTo>
                    <a:pt x="250" y="0"/>
                  </a:lnTo>
                  <a:lnTo>
                    <a:pt x="250" y="0"/>
                  </a:lnTo>
                  <a:lnTo>
                    <a:pt x="230" y="24"/>
                  </a:lnTo>
                  <a:lnTo>
                    <a:pt x="210" y="48"/>
                  </a:lnTo>
                  <a:lnTo>
                    <a:pt x="190" y="68"/>
                  </a:lnTo>
                  <a:lnTo>
                    <a:pt x="170" y="86"/>
                  </a:lnTo>
                  <a:lnTo>
                    <a:pt x="148" y="104"/>
                  </a:lnTo>
                  <a:lnTo>
                    <a:pt x="128" y="118"/>
                  </a:lnTo>
                  <a:lnTo>
                    <a:pt x="88" y="142"/>
                  </a:lnTo>
                  <a:lnTo>
                    <a:pt x="54" y="160"/>
                  </a:lnTo>
                  <a:lnTo>
                    <a:pt x="26" y="172"/>
                  </a:lnTo>
                  <a:lnTo>
                    <a:pt x="0" y="18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7" name="Freeform 28"/>
          <p:cNvSpPr>
            <a:spLocks/>
          </p:cNvSpPr>
          <p:nvPr userDrawn="1"/>
        </p:nvSpPr>
        <p:spPr bwMode="auto">
          <a:xfrm>
            <a:off x="3438525" y="2513013"/>
            <a:ext cx="1317625" cy="796925"/>
          </a:xfrm>
          <a:custGeom>
            <a:avLst/>
            <a:gdLst>
              <a:gd name="T0" fmla="*/ 250 w 830"/>
              <a:gd name="T1" fmla="*/ 502 h 502"/>
              <a:gd name="T2" fmla="*/ 254 w 830"/>
              <a:gd name="T3" fmla="*/ 456 h 502"/>
              <a:gd name="T4" fmla="*/ 268 w 830"/>
              <a:gd name="T5" fmla="*/ 414 h 502"/>
              <a:gd name="T6" fmla="*/ 288 w 830"/>
              <a:gd name="T7" fmla="*/ 376 h 502"/>
              <a:gd name="T8" fmla="*/ 316 w 830"/>
              <a:gd name="T9" fmla="*/ 342 h 502"/>
              <a:gd name="T10" fmla="*/ 350 w 830"/>
              <a:gd name="T11" fmla="*/ 314 h 502"/>
              <a:gd name="T12" fmla="*/ 388 w 830"/>
              <a:gd name="T13" fmla="*/ 292 h 502"/>
              <a:gd name="T14" fmla="*/ 432 w 830"/>
              <a:gd name="T15" fmla="*/ 280 h 502"/>
              <a:gd name="T16" fmla="*/ 478 w 830"/>
              <a:gd name="T17" fmla="*/ 274 h 502"/>
              <a:gd name="T18" fmla="*/ 500 w 830"/>
              <a:gd name="T19" fmla="*/ 276 h 502"/>
              <a:gd name="T20" fmla="*/ 546 w 830"/>
              <a:gd name="T21" fmla="*/ 286 h 502"/>
              <a:gd name="T22" fmla="*/ 586 w 830"/>
              <a:gd name="T23" fmla="*/ 302 h 502"/>
              <a:gd name="T24" fmla="*/ 622 w 830"/>
              <a:gd name="T25" fmla="*/ 326 h 502"/>
              <a:gd name="T26" fmla="*/ 830 w 830"/>
              <a:gd name="T27" fmla="*/ 148 h 502"/>
              <a:gd name="T28" fmla="*/ 794 w 830"/>
              <a:gd name="T29" fmla="*/ 114 h 502"/>
              <a:gd name="T30" fmla="*/ 714 w 830"/>
              <a:gd name="T31" fmla="*/ 60 h 502"/>
              <a:gd name="T32" fmla="*/ 648 w 830"/>
              <a:gd name="T33" fmla="*/ 30 h 502"/>
              <a:gd name="T34" fmla="*/ 600 w 830"/>
              <a:gd name="T35" fmla="*/ 16 h 502"/>
              <a:gd name="T36" fmla="*/ 550 w 830"/>
              <a:gd name="T37" fmla="*/ 6 h 502"/>
              <a:gd name="T38" fmla="*/ 500 w 830"/>
              <a:gd name="T39" fmla="*/ 0 h 502"/>
              <a:gd name="T40" fmla="*/ 474 w 830"/>
              <a:gd name="T41" fmla="*/ 0 h 502"/>
              <a:gd name="T42" fmla="*/ 394 w 830"/>
              <a:gd name="T43" fmla="*/ 6 h 502"/>
              <a:gd name="T44" fmla="*/ 318 w 830"/>
              <a:gd name="T45" fmla="*/ 24 h 502"/>
              <a:gd name="T46" fmla="*/ 246 w 830"/>
              <a:gd name="T47" fmla="*/ 54 h 502"/>
              <a:gd name="T48" fmla="*/ 180 w 830"/>
              <a:gd name="T49" fmla="*/ 94 h 502"/>
              <a:gd name="T50" fmla="*/ 122 w 830"/>
              <a:gd name="T51" fmla="*/ 144 h 502"/>
              <a:gd name="T52" fmla="*/ 72 w 830"/>
              <a:gd name="T53" fmla="*/ 200 h 502"/>
              <a:gd name="T54" fmla="*/ 32 w 830"/>
              <a:gd name="T55" fmla="*/ 266 h 502"/>
              <a:gd name="T56" fmla="*/ 0 w 830"/>
              <a:gd name="T57" fmla="*/ 336 h 502"/>
              <a:gd name="T58" fmla="*/ 20 w 830"/>
              <a:gd name="T59" fmla="*/ 358 h 502"/>
              <a:gd name="T60" fmla="*/ 60 w 830"/>
              <a:gd name="T61" fmla="*/ 400 h 502"/>
              <a:gd name="T62" fmla="*/ 102 w 830"/>
              <a:gd name="T63" fmla="*/ 432 h 502"/>
              <a:gd name="T64" fmla="*/ 162 w 830"/>
              <a:gd name="T65" fmla="*/ 468 h 502"/>
              <a:gd name="T66" fmla="*/ 224 w 830"/>
              <a:gd name="T67" fmla="*/ 494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0" h="502">
                <a:moveTo>
                  <a:pt x="250" y="502"/>
                </a:moveTo>
                <a:lnTo>
                  <a:pt x="250" y="502"/>
                </a:lnTo>
                <a:lnTo>
                  <a:pt x="250" y="480"/>
                </a:lnTo>
                <a:lnTo>
                  <a:pt x="254" y="456"/>
                </a:lnTo>
                <a:lnTo>
                  <a:pt x="260" y="436"/>
                </a:lnTo>
                <a:lnTo>
                  <a:pt x="268" y="414"/>
                </a:lnTo>
                <a:lnTo>
                  <a:pt x="276" y="394"/>
                </a:lnTo>
                <a:lnTo>
                  <a:pt x="288" y="376"/>
                </a:lnTo>
                <a:lnTo>
                  <a:pt x="302" y="358"/>
                </a:lnTo>
                <a:lnTo>
                  <a:pt x="316" y="342"/>
                </a:lnTo>
                <a:lnTo>
                  <a:pt x="332" y="326"/>
                </a:lnTo>
                <a:lnTo>
                  <a:pt x="350" y="314"/>
                </a:lnTo>
                <a:lnTo>
                  <a:pt x="368" y="302"/>
                </a:lnTo>
                <a:lnTo>
                  <a:pt x="388" y="292"/>
                </a:lnTo>
                <a:lnTo>
                  <a:pt x="410" y="286"/>
                </a:lnTo>
                <a:lnTo>
                  <a:pt x="432" y="280"/>
                </a:lnTo>
                <a:lnTo>
                  <a:pt x="454" y="276"/>
                </a:lnTo>
                <a:lnTo>
                  <a:pt x="478" y="274"/>
                </a:lnTo>
                <a:lnTo>
                  <a:pt x="478" y="274"/>
                </a:lnTo>
                <a:lnTo>
                  <a:pt x="500" y="276"/>
                </a:lnTo>
                <a:lnTo>
                  <a:pt x="524" y="280"/>
                </a:lnTo>
                <a:lnTo>
                  <a:pt x="546" y="286"/>
                </a:lnTo>
                <a:lnTo>
                  <a:pt x="566" y="292"/>
                </a:lnTo>
                <a:lnTo>
                  <a:pt x="586" y="302"/>
                </a:lnTo>
                <a:lnTo>
                  <a:pt x="604" y="314"/>
                </a:lnTo>
                <a:lnTo>
                  <a:pt x="622" y="326"/>
                </a:lnTo>
                <a:lnTo>
                  <a:pt x="638" y="342"/>
                </a:lnTo>
                <a:lnTo>
                  <a:pt x="830" y="148"/>
                </a:lnTo>
                <a:lnTo>
                  <a:pt x="830" y="148"/>
                </a:lnTo>
                <a:lnTo>
                  <a:pt x="794" y="114"/>
                </a:lnTo>
                <a:lnTo>
                  <a:pt x="756" y="86"/>
                </a:lnTo>
                <a:lnTo>
                  <a:pt x="714" y="60"/>
                </a:lnTo>
                <a:lnTo>
                  <a:pt x="670" y="40"/>
                </a:lnTo>
                <a:lnTo>
                  <a:pt x="648" y="30"/>
                </a:lnTo>
                <a:lnTo>
                  <a:pt x="624" y="22"/>
                </a:lnTo>
                <a:lnTo>
                  <a:pt x="600" y="16"/>
                </a:lnTo>
                <a:lnTo>
                  <a:pt x="576" y="10"/>
                </a:lnTo>
                <a:lnTo>
                  <a:pt x="550" y="6"/>
                </a:lnTo>
                <a:lnTo>
                  <a:pt x="526" y="2"/>
                </a:lnTo>
                <a:lnTo>
                  <a:pt x="500" y="0"/>
                </a:lnTo>
                <a:lnTo>
                  <a:pt x="474" y="0"/>
                </a:lnTo>
                <a:lnTo>
                  <a:pt x="474" y="0"/>
                </a:lnTo>
                <a:lnTo>
                  <a:pt x="434" y="2"/>
                </a:lnTo>
                <a:lnTo>
                  <a:pt x="394" y="6"/>
                </a:lnTo>
                <a:lnTo>
                  <a:pt x="356" y="14"/>
                </a:lnTo>
                <a:lnTo>
                  <a:pt x="318" y="24"/>
                </a:lnTo>
                <a:lnTo>
                  <a:pt x="282" y="38"/>
                </a:lnTo>
                <a:lnTo>
                  <a:pt x="246" y="54"/>
                </a:lnTo>
                <a:lnTo>
                  <a:pt x="212" y="74"/>
                </a:lnTo>
                <a:lnTo>
                  <a:pt x="180" y="94"/>
                </a:lnTo>
                <a:lnTo>
                  <a:pt x="150" y="118"/>
                </a:lnTo>
                <a:lnTo>
                  <a:pt x="122" y="144"/>
                </a:lnTo>
                <a:lnTo>
                  <a:pt x="96" y="172"/>
                </a:lnTo>
                <a:lnTo>
                  <a:pt x="72" y="200"/>
                </a:lnTo>
                <a:lnTo>
                  <a:pt x="50" y="232"/>
                </a:lnTo>
                <a:lnTo>
                  <a:pt x="32" y="266"/>
                </a:lnTo>
                <a:lnTo>
                  <a:pt x="14" y="300"/>
                </a:lnTo>
                <a:lnTo>
                  <a:pt x="0" y="336"/>
                </a:lnTo>
                <a:lnTo>
                  <a:pt x="0" y="336"/>
                </a:lnTo>
                <a:lnTo>
                  <a:pt x="20" y="358"/>
                </a:lnTo>
                <a:lnTo>
                  <a:pt x="40" y="380"/>
                </a:lnTo>
                <a:lnTo>
                  <a:pt x="60" y="400"/>
                </a:lnTo>
                <a:lnTo>
                  <a:pt x="82" y="416"/>
                </a:lnTo>
                <a:lnTo>
                  <a:pt x="102" y="432"/>
                </a:lnTo>
                <a:lnTo>
                  <a:pt x="122" y="446"/>
                </a:lnTo>
                <a:lnTo>
                  <a:pt x="162" y="468"/>
                </a:lnTo>
                <a:lnTo>
                  <a:pt x="196" y="484"/>
                </a:lnTo>
                <a:lnTo>
                  <a:pt x="224" y="494"/>
                </a:lnTo>
                <a:lnTo>
                  <a:pt x="250" y="50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31"/>
          <p:cNvSpPr>
            <a:spLocks/>
          </p:cNvSpPr>
          <p:nvPr userDrawn="1"/>
        </p:nvSpPr>
        <p:spPr bwMode="auto">
          <a:xfrm>
            <a:off x="4521200" y="3024188"/>
            <a:ext cx="444500" cy="577850"/>
          </a:xfrm>
          <a:custGeom>
            <a:avLst/>
            <a:gdLst>
              <a:gd name="T0" fmla="*/ 0 w 280"/>
              <a:gd name="T1" fmla="*/ 182 h 364"/>
              <a:gd name="T2" fmla="*/ 0 w 280"/>
              <a:gd name="T3" fmla="*/ 182 h 364"/>
              <a:gd name="T4" fmla="*/ 0 w 280"/>
              <a:gd name="T5" fmla="*/ 182 h 364"/>
              <a:gd name="T6" fmla="*/ 26 w 280"/>
              <a:gd name="T7" fmla="*/ 192 h 364"/>
              <a:gd name="T8" fmla="*/ 54 w 280"/>
              <a:gd name="T9" fmla="*/ 204 h 364"/>
              <a:gd name="T10" fmla="*/ 90 w 280"/>
              <a:gd name="T11" fmla="*/ 222 h 364"/>
              <a:gd name="T12" fmla="*/ 128 w 280"/>
              <a:gd name="T13" fmla="*/ 246 h 364"/>
              <a:gd name="T14" fmla="*/ 148 w 280"/>
              <a:gd name="T15" fmla="*/ 260 h 364"/>
              <a:gd name="T16" fmla="*/ 170 w 280"/>
              <a:gd name="T17" fmla="*/ 276 h 364"/>
              <a:gd name="T18" fmla="*/ 190 w 280"/>
              <a:gd name="T19" fmla="*/ 296 h 364"/>
              <a:gd name="T20" fmla="*/ 212 w 280"/>
              <a:gd name="T21" fmla="*/ 316 h 364"/>
              <a:gd name="T22" fmla="*/ 230 w 280"/>
              <a:gd name="T23" fmla="*/ 338 h 364"/>
              <a:gd name="T24" fmla="*/ 250 w 280"/>
              <a:gd name="T25" fmla="*/ 364 h 364"/>
              <a:gd name="T26" fmla="*/ 250 w 280"/>
              <a:gd name="T27" fmla="*/ 364 h 364"/>
              <a:gd name="T28" fmla="*/ 262 w 280"/>
              <a:gd name="T29" fmla="*/ 320 h 364"/>
              <a:gd name="T30" fmla="*/ 272 w 280"/>
              <a:gd name="T31" fmla="*/ 274 h 364"/>
              <a:gd name="T32" fmla="*/ 278 w 280"/>
              <a:gd name="T33" fmla="*/ 228 h 364"/>
              <a:gd name="T34" fmla="*/ 280 w 280"/>
              <a:gd name="T35" fmla="*/ 182 h 364"/>
              <a:gd name="T36" fmla="*/ 280 w 280"/>
              <a:gd name="T37" fmla="*/ 182 h 364"/>
              <a:gd name="T38" fmla="*/ 278 w 280"/>
              <a:gd name="T39" fmla="*/ 134 h 364"/>
              <a:gd name="T40" fmla="*/ 272 w 280"/>
              <a:gd name="T41" fmla="*/ 88 h 364"/>
              <a:gd name="T42" fmla="*/ 262 w 280"/>
              <a:gd name="T43" fmla="*/ 44 h 364"/>
              <a:gd name="T44" fmla="*/ 250 w 280"/>
              <a:gd name="T45" fmla="*/ 0 h 364"/>
              <a:gd name="T46" fmla="*/ 250 w 280"/>
              <a:gd name="T47" fmla="*/ 0 h 364"/>
              <a:gd name="T48" fmla="*/ 230 w 280"/>
              <a:gd name="T49" fmla="*/ 26 h 364"/>
              <a:gd name="T50" fmla="*/ 210 w 280"/>
              <a:gd name="T51" fmla="*/ 48 h 364"/>
              <a:gd name="T52" fmla="*/ 190 w 280"/>
              <a:gd name="T53" fmla="*/ 70 h 364"/>
              <a:gd name="T54" fmla="*/ 168 w 280"/>
              <a:gd name="T55" fmla="*/ 88 h 364"/>
              <a:gd name="T56" fmla="*/ 148 w 280"/>
              <a:gd name="T57" fmla="*/ 104 h 364"/>
              <a:gd name="T58" fmla="*/ 128 w 280"/>
              <a:gd name="T59" fmla="*/ 120 h 364"/>
              <a:gd name="T60" fmla="*/ 88 w 280"/>
              <a:gd name="T61" fmla="*/ 144 h 364"/>
              <a:gd name="T62" fmla="*/ 54 w 280"/>
              <a:gd name="T63" fmla="*/ 162 h 364"/>
              <a:gd name="T64" fmla="*/ 26 w 280"/>
              <a:gd name="T65" fmla="*/ 172 h 364"/>
              <a:gd name="T66" fmla="*/ 0 w 280"/>
              <a:gd name="T67" fmla="*/ 182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0" h="364">
                <a:moveTo>
                  <a:pt x="0" y="182"/>
                </a:moveTo>
                <a:lnTo>
                  <a:pt x="0" y="182"/>
                </a:lnTo>
                <a:lnTo>
                  <a:pt x="0" y="182"/>
                </a:lnTo>
                <a:lnTo>
                  <a:pt x="26" y="192"/>
                </a:lnTo>
                <a:lnTo>
                  <a:pt x="54" y="204"/>
                </a:lnTo>
                <a:lnTo>
                  <a:pt x="90" y="222"/>
                </a:lnTo>
                <a:lnTo>
                  <a:pt x="128" y="246"/>
                </a:lnTo>
                <a:lnTo>
                  <a:pt x="148" y="260"/>
                </a:lnTo>
                <a:lnTo>
                  <a:pt x="170" y="276"/>
                </a:lnTo>
                <a:lnTo>
                  <a:pt x="190" y="296"/>
                </a:lnTo>
                <a:lnTo>
                  <a:pt x="212" y="316"/>
                </a:lnTo>
                <a:lnTo>
                  <a:pt x="230" y="338"/>
                </a:lnTo>
                <a:lnTo>
                  <a:pt x="250" y="364"/>
                </a:lnTo>
                <a:lnTo>
                  <a:pt x="250" y="364"/>
                </a:lnTo>
                <a:lnTo>
                  <a:pt x="262" y="320"/>
                </a:lnTo>
                <a:lnTo>
                  <a:pt x="272" y="274"/>
                </a:lnTo>
                <a:lnTo>
                  <a:pt x="278" y="228"/>
                </a:lnTo>
                <a:lnTo>
                  <a:pt x="280" y="182"/>
                </a:lnTo>
                <a:lnTo>
                  <a:pt x="280" y="182"/>
                </a:lnTo>
                <a:lnTo>
                  <a:pt x="278" y="134"/>
                </a:lnTo>
                <a:lnTo>
                  <a:pt x="272" y="88"/>
                </a:lnTo>
                <a:lnTo>
                  <a:pt x="262" y="44"/>
                </a:lnTo>
                <a:lnTo>
                  <a:pt x="250" y="0"/>
                </a:lnTo>
                <a:lnTo>
                  <a:pt x="250" y="0"/>
                </a:lnTo>
                <a:lnTo>
                  <a:pt x="230" y="26"/>
                </a:lnTo>
                <a:lnTo>
                  <a:pt x="210" y="48"/>
                </a:lnTo>
                <a:lnTo>
                  <a:pt x="190" y="70"/>
                </a:lnTo>
                <a:lnTo>
                  <a:pt x="168" y="88"/>
                </a:lnTo>
                <a:lnTo>
                  <a:pt x="148" y="104"/>
                </a:lnTo>
                <a:lnTo>
                  <a:pt x="128" y="120"/>
                </a:lnTo>
                <a:lnTo>
                  <a:pt x="88" y="144"/>
                </a:lnTo>
                <a:lnTo>
                  <a:pt x="54" y="162"/>
                </a:lnTo>
                <a:lnTo>
                  <a:pt x="26" y="172"/>
                </a:lnTo>
                <a:lnTo>
                  <a:pt x="0" y="1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userDrawn="1"/>
        </p:nvGrpSpPr>
        <p:grpSpPr>
          <a:xfrm>
            <a:off x="5429250" y="4344988"/>
            <a:ext cx="4918075" cy="282575"/>
            <a:chOff x="5429250" y="4344988"/>
            <a:chExt cx="4918075" cy="282575"/>
          </a:xfrm>
        </p:grpSpPr>
        <p:sp>
          <p:nvSpPr>
            <p:cNvPr id="70" name="Freeform 32"/>
            <p:cNvSpPr>
              <a:spLocks noEditPoints="1"/>
            </p:cNvSpPr>
            <p:nvPr/>
          </p:nvSpPr>
          <p:spPr bwMode="auto">
            <a:xfrm>
              <a:off x="5429250" y="4344988"/>
              <a:ext cx="257175" cy="273050"/>
            </a:xfrm>
            <a:custGeom>
              <a:avLst/>
              <a:gdLst>
                <a:gd name="T0" fmla="*/ 0 w 162"/>
                <a:gd name="T1" fmla="*/ 172 h 172"/>
                <a:gd name="T2" fmla="*/ 82 w 162"/>
                <a:gd name="T3" fmla="*/ 0 h 172"/>
                <a:gd name="T4" fmla="*/ 84 w 162"/>
                <a:gd name="T5" fmla="*/ 0 h 172"/>
                <a:gd name="T6" fmla="*/ 162 w 162"/>
                <a:gd name="T7" fmla="*/ 172 h 172"/>
                <a:gd name="T8" fmla="*/ 132 w 162"/>
                <a:gd name="T9" fmla="*/ 172 h 172"/>
                <a:gd name="T10" fmla="*/ 118 w 162"/>
                <a:gd name="T11" fmla="*/ 142 h 172"/>
                <a:gd name="T12" fmla="*/ 42 w 162"/>
                <a:gd name="T13" fmla="*/ 142 h 172"/>
                <a:gd name="T14" fmla="*/ 30 w 162"/>
                <a:gd name="T15" fmla="*/ 172 h 172"/>
                <a:gd name="T16" fmla="*/ 0 w 162"/>
                <a:gd name="T17" fmla="*/ 172 h 172"/>
                <a:gd name="T18" fmla="*/ 108 w 162"/>
                <a:gd name="T19" fmla="*/ 118 h 172"/>
                <a:gd name="T20" fmla="*/ 80 w 162"/>
                <a:gd name="T21" fmla="*/ 56 h 172"/>
                <a:gd name="T22" fmla="*/ 54 w 162"/>
                <a:gd name="T23" fmla="*/ 118 h 172"/>
                <a:gd name="T24" fmla="*/ 108 w 162"/>
                <a:gd name="T25" fmla="*/ 11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172">
                  <a:moveTo>
                    <a:pt x="0" y="172"/>
                  </a:moveTo>
                  <a:lnTo>
                    <a:pt x="82" y="0"/>
                  </a:lnTo>
                  <a:lnTo>
                    <a:pt x="84" y="0"/>
                  </a:lnTo>
                  <a:lnTo>
                    <a:pt x="162" y="172"/>
                  </a:lnTo>
                  <a:lnTo>
                    <a:pt x="132" y="172"/>
                  </a:lnTo>
                  <a:lnTo>
                    <a:pt x="118" y="142"/>
                  </a:lnTo>
                  <a:lnTo>
                    <a:pt x="42" y="142"/>
                  </a:lnTo>
                  <a:lnTo>
                    <a:pt x="30" y="172"/>
                  </a:lnTo>
                  <a:lnTo>
                    <a:pt x="0" y="172"/>
                  </a:lnTo>
                  <a:close/>
                  <a:moveTo>
                    <a:pt x="108" y="118"/>
                  </a:moveTo>
                  <a:lnTo>
                    <a:pt x="80" y="56"/>
                  </a:lnTo>
                  <a:lnTo>
                    <a:pt x="54" y="118"/>
                  </a:lnTo>
                  <a:lnTo>
                    <a:pt x="108" y="118"/>
                  </a:lnTo>
                  <a:close/>
                </a:path>
              </a:pathLst>
            </a:custGeom>
            <a:solidFill>
              <a:srgbClr val="E8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33"/>
            <p:cNvSpPr>
              <a:spLocks/>
            </p:cNvSpPr>
            <p:nvPr/>
          </p:nvSpPr>
          <p:spPr bwMode="auto">
            <a:xfrm>
              <a:off x="5762625" y="4344988"/>
              <a:ext cx="215900" cy="279400"/>
            </a:xfrm>
            <a:custGeom>
              <a:avLst/>
              <a:gdLst>
                <a:gd name="T0" fmla="*/ 84 w 136"/>
                <a:gd name="T1" fmla="*/ 176 h 176"/>
                <a:gd name="T2" fmla="*/ 84 w 136"/>
                <a:gd name="T3" fmla="*/ 176 h 176"/>
                <a:gd name="T4" fmla="*/ 70 w 136"/>
                <a:gd name="T5" fmla="*/ 176 h 176"/>
                <a:gd name="T6" fmla="*/ 56 w 136"/>
                <a:gd name="T7" fmla="*/ 172 h 176"/>
                <a:gd name="T8" fmla="*/ 44 w 136"/>
                <a:gd name="T9" fmla="*/ 166 h 176"/>
                <a:gd name="T10" fmla="*/ 32 w 136"/>
                <a:gd name="T11" fmla="*/ 158 h 176"/>
                <a:gd name="T12" fmla="*/ 32 w 136"/>
                <a:gd name="T13" fmla="*/ 158 h 176"/>
                <a:gd name="T14" fmla="*/ 18 w 136"/>
                <a:gd name="T15" fmla="*/ 144 h 176"/>
                <a:gd name="T16" fmla="*/ 8 w 136"/>
                <a:gd name="T17" fmla="*/ 128 h 176"/>
                <a:gd name="T18" fmla="*/ 2 w 136"/>
                <a:gd name="T19" fmla="*/ 110 h 176"/>
                <a:gd name="T20" fmla="*/ 0 w 136"/>
                <a:gd name="T21" fmla="*/ 88 h 176"/>
                <a:gd name="T22" fmla="*/ 0 w 136"/>
                <a:gd name="T23" fmla="*/ 88 h 176"/>
                <a:gd name="T24" fmla="*/ 2 w 136"/>
                <a:gd name="T25" fmla="*/ 70 h 176"/>
                <a:gd name="T26" fmla="*/ 6 w 136"/>
                <a:gd name="T27" fmla="*/ 52 h 176"/>
                <a:gd name="T28" fmla="*/ 14 w 136"/>
                <a:gd name="T29" fmla="*/ 38 h 176"/>
                <a:gd name="T30" fmla="*/ 24 w 136"/>
                <a:gd name="T31" fmla="*/ 24 h 176"/>
                <a:gd name="T32" fmla="*/ 36 w 136"/>
                <a:gd name="T33" fmla="*/ 14 h 176"/>
                <a:gd name="T34" fmla="*/ 50 w 136"/>
                <a:gd name="T35" fmla="*/ 6 h 176"/>
                <a:gd name="T36" fmla="*/ 66 w 136"/>
                <a:gd name="T37" fmla="*/ 2 h 176"/>
                <a:gd name="T38" fmla="*/ 84 w 136"/>
                <a:gd name="T39" fmla="*/ 0 h 176"/>
                <a:gd name="T40" fmla="*/ 84 w 136"/>
                <a:gd name="T41" fmla="*/ 0 h 176"/>
                <a:gd name="T42" fmla="*/ 98 w 136"/>
                <a:gd name="T43" fmla="*/ 0 h 176"/>
                <a:gd name="T44" fmla="*/ 110 w 136"/>
                <a:gd name="T45" fmla="*/ 4 h 176"/>
                <a:gd name="T46" fmla="*/ 122 w 136"/>
                <a:gd name="T47" fmla="*/ 8 h 176"/>
                <a:gd name="T48" fmla="*/ 134 w 136"/>
                <a:gd name="T49" fmla="*/ 16 h 176"/>
                <a:gd name="T50" fmla="*/ 130 w 136"/>
                <a:gd name="T51" fmla="*/ 48 h 176"/>
                <a:gd name="T52" fmla="*/ 130 w 136"/>
                <a:gd name="T53" fmla="*/ 48 h 176"/>
                <a:gd name="T54" fmla="*/ 120 w 136"/>
                <a:gd name="T55" fmla="*/ 38 h 176"/>
                <a:gd name="T56" fmla="*/ 110 w 136"/>
                <a:gd name="T57" fmla="*/ 32 h 176"/>
                <a:gd name="T58" fmla="*/ 98 w 136"/>
                <a:gd name="T59" fmla="*/ 28 h 176"/>
                <a:gd name="T60" fmla="*/ 86 w 136"/>
                <a:gd name="T61" fmla="*/ 26 h 176"/>
                <a:gd name="T62" fmla="*/ 86 w 136"/>
                <a:gd name="T63" fmla="*/ 26 h 176"/>
                <a:gd name="T64" fmla="*/ 74 w 136"/>
                <a:gd name="T65" fmla="*/ 28 h 176"/>
                <a:gd name="T66" fmla="*/ 64 w 136"/>
                <a:gd name="T67" fmla="*/ 30 h 176"/>
                <a:gd name="T68" fmla="*/ 54 w 136"/>
                <a:gd name="T69" fmla="*/ 36 h 176"/>
                <a:gd name="T70" fmla="*/ 46 w 136"/>
                <a:gd name="T71" fmla="*/ 44 h 176"/>
                <a:gd name="T72" fmla="*/ 40 w 136"/>
                <a:gd name="T73" fmla="*/ 52 h 176"/>
                <a:gd name="T74" fmla="*/ 34 w 136"/>
                <a:gd name="T75" fmla="*/ 62 h 176"/>
                <a:gd name="T76" fmla="*/ 30 w 136"/>
                <a:gd name="T77" fmla="*/ 74 h 176"/>
                <a:gd name="T78" fmla="*/ 30 w 136"/>
                <a:gd name="T79" fmla="*/ 88 h 176"/>
                <a:gd name="T80" fmla="*/ 30 w 136"/>
                <a:gd name="T81" fmla="*/ 88 h 176"/>
                <a:gd name="T82" fmla="*/ 30 w 136"/>
                <a:gd name="T83" fmla="*/ 100 h 176"/>
                <a:gd name="T84" fmla="*/ 34 w 136"/>
                <a:gd name="T85" fmla="*/ 112 h 176"/>
                <a:gd name="T86" fmla="*/ 38 w 136"/>
                <a:gd name="T87" fmla="*/ 122 h 176"/>
                <a:gd name="T88" fmla="*/ 46 w 136"/>
                <a:gd name="T89" fmla="*/ 132 h 176"/>
                <a:gd name="T90" fmla="*/ 54 w 136"/>
                <a:gd name="T91" fmla="*/ 138 h 176"/>
                <a:gd name="T92" fmla="*/ 62 w 136"/>
                <a:gd name="T93" fmla="*/ 144 h 176"/>
                <a:gd name="T94" fmla="*/ 72 w 136"/>
                <a:gd name="T95" fmla="*/ 148 h 176"/>
                <a:gd name="T96" fmla="*/ 84 w 136"/>
                <a:gd name="T97" fmla="*/ 148 h 176"/>
                <a:gd name="T98" fmla="*/ 84 w 136"/>
                <a:gd name="T99" fmla="*/ 148 h 176"/>
                <a:gd name="T100" fmla="*/ 98 w 136"/>
                <a:gd name="T101" fmla="*/ 146 h 176"/>
                <a:gd name="T102" fmla="*/ 110 w 136"/>
                <a:gd name="T103" fmla="*/ 142 h 176"/>
                <a:gd name="T104" fmla="*/ 124 w 136"/>
                <a:gd name="T105" fmla="*/ 134 h 176"/>
                <a:gd name="T106" fmla="*/ 136 w 136"/>
                <a:gd name="T107" fmla="*/ 124 h 176"/>
                <a:gd name="T108" fmla="*/ 134 w 136"/>
                <a:gd name="T109" fmla="*/ 160 h 176"/>
                <a:gd name="T110" fmla="*/ 134 w 136"/>
                <a:gd name="T111" fmla="*/ 160 h 176"/>
                <a:gd name="T112" fmla="*/ 122 w 136"/>
                <a:gd name="T113" fmla="*/ 168 h 176"/>
                <a:gd name="T114" fmla="*/ 110 w 136"/>
                <a:gd name="T115" fmla="*/ 172 h 176"/>
                <a:gd name="T116" fmla="*/ 96 w 136"/>
                <a:gd name="T117" fmla="*/ 176 h 176"/>
                <a:gd name="T118" fmla="*/ 84 w 136"/>
                <a:gd name="T119"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6" h="176">
                  <a:moveTo>
                    <a:pt x="84" y="176"/>
                  </a:moveTo>
                  <a:lnTo>
                    <a:pt x="84" y="176"/>
                  </a:lnTo>
                  <a:lnTo>
                    <a:pt x="70" y="176"/>
                  </a:lnTo>
                  <a:lnTo>
                    <a:pt x="56" y="172"/>
                  </a:lnTo>
                  <a:lnTo>
                    <a:pt x="44" y="166"/>
                  </a:lnTo>
                  <a:lnTo>
                    <a:pt x="32" y="158"/>
                  </a:lnTo>
                  <a:lnTo>
                    <a:pt x="32" y="158"/>
                  </a:lnTo>
                  <a:lnTo>
                    <a:pt x="18" y="144"/>
                  </a:lnTo>
                  <a:lnTo>
                    <a:pt x="8" y="128"/>
                  </a:lnTo>
                  <a:lnTo>
                    <a:pt x="2" y="110"/>
                  </a:lnTo>
                  <a:lnTo>
                    <a:pt x="0" y="88"/>
                  </a:lnTo>
                  <a:lnTo>
                    <a:pt x="0" y="88"/>
                  </a:lnTo>
                  <a:lnTo>
                    <a:pt x="2" y="70"/>
                  </a:lnTo>
                  <a:lnTo>
                    <a:pt x="6" y="52"/>
                  </a:lnTo>
                  <a:lnTo>
                    <a:pt x="14" y="38"/>
                  </a:lnTo>
                  <a:lnTo>
                    <a:pt x="24" y="24"/>
                  </a:lnTo>
                  <a:lnTo>
                    <a:pt x="36" y="14"/>
                  </a:lnTo>
                  <a:lnTo>
                    <a:pt x="50" y="6"/>
                  </a:lnTo>
                  <a:lnTo>
                    <a:pt x="66" y="2"/>
                  </a:lnTo>
                  <a:lnTo>
                    <a:pt x="84" y="0"/>
                  </a:lnTo>
                  <a:lnTo>
                    <a:pt x="84" y="0"/>
                  </a:lnTo>
                  <a:lnTo>
                    <a:pt x="98" y="0"/>
                  </a:lnTo>
                  <a:lnTo>
                    <a:pt x="110" y="4"/>
                  </a:lnTo>
                  <a:lnTo>
                    <a:pt x="122" y="8"/>
                  </a:lnTo>
                  <a:lnTo>
                    <a:pt x="134" y="16"/>
                  </a:lnTo>
                  <a:lnTo>
                    <a:pt x="130" y="48"/>
                  </a:lnTo>
                  <a:lnTo>
                    <a:pt x="130" y="48"/>
                  </a:lnTo>
                  <a:lnTo>
                    <a:pt x="120" y="38"/>
                  </a:lnTo>
                  <a:lnTo>
                    <a:pt x="110" y="32"/>
                  </a:lnTo>
                  <a:lnTo>
                    <a:pt x="98" y="28"/>
                  </a:lnTo>
                  <a:lnTo>
                    <a:pt x="86" y="26"/>
                  </a:lnTo>
                  <a:lnTo>
                    <a:pt x="86" y="26"/>
                  </a:lnTo>
                  <a:lnTo>
                    <a:pt x="74" y="28"/>
                  </a:lnTo>
                  <a:lnTo>
                    <a:pt x="64" y="30"/>
                  </a:lnTo>
                  <a:lnTo>
                    <a:pt x="54" y="36"/>
                  </a:lnTo>
                  <a:lnTo>
                    <a:pt x="46" y="44"/>
                  </a:lnTo>
                  <a:lnTo>
                    <a:pt x="40" y="52"/>
                  </a:lnTo>
                  <a:lnTo>
                    <a:pt x="34" y="62"/>
                  </a:lnTo>
                  <a:lnTo>
                    <a:pt x="30" y="74"/>
                  </a:lnTo>
                  <a:lnTo>
                    <a:pt x="30" y="88"/>
                  </a:lnTo>
                  <a:lnTo>
                    <a:pt x="30" y="88"/>
                  </a:lnTo>
                  <a:lnTo>
                    <a:pt x="30" y="100"/>
                  </a:lnTo>
                  <a:lnTo>
                    <a:pt x="34" y="112"/>
                  </a:lnTo>
                  <a:lnTo>
                    <a:pt x="38" y="122"/>
                  </a:lnTo>
                  <a:lnTo>
                    <a:pt x="46" y="132"/>
                  </a:lnTo>
                  <a:lnTo>
                    <a:pt x="54" y="138"/>
                  </a:lnTo>
                  <a:lnTo>
                    <a:pt x="62" y="144"/>
                  </a:lnTo>
                  <a:lnTo>
                    <a:pt x="72" y="148"/>
                  </a:lnTo>
                  <a:lnTo>
                    <a:pt x="84" y="148"/>
                  </a:lnTo>
                  <a:lnTo>
                    <a:pt x="84" y="148"/>
                  </a:lnTo>
                  <a:lnTo>
                    <a:pt x="98" y="146"/>
                  </a:lnTo>
                  <a:lnTo>
                    <a:pt x="110" y="142"/>
                  </a:lnTo>
                  <a:lnTo>
                    <a:pt x="124" y="134"/>
                  </a:lnTo>
                  <a:lnTo>
                    <a:pt x="136" y="124"/>
                  </a:lnTo>
                  <a:lnTo>
                    <a:pt x="134" y="160"/>
                  </a:lnTo>
                  <a:lnTo>
                    <a:pt x="134" y="160"/>
                  </a:lnTo>
                  <a:lnTo>
                    <a:pt x="122" y="168"/>
                  </a:lnTo>
                  <a:lnTo>
                    <a:pt x="110" y="172"/>
                  </a:lnTo>
                  <a:lnTo>
                    <a:pt x="96" y="176"/>
                  </a:lnTo>
                  <a:lnTo>
                    <a:pt x="84" y="176"/>
                  </a:lnTo>
                  <a:close/>
                </a:path>
              </a:pathLst>
            </a:custGeom>
            <a:solidFill>
              <a:srgbClr val="E8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34"/>
            <p:cNvSpPr>
              <a:spLocks/>
            </p:cNvSpPr>
            <p:nvPr/>
          </p:nvSpPr>
          <p:spPr bwMode="auto">
            <a:xfrm>
              <a:off x="5762625" y="4344988"/>
              <a:ext cx="215900" cy="279400"/>
            </a:xfrm>
            <a:custGeom>
              <a:avLst/>
              <a:gdLst>
                <a:gd name="T0" fmla="*/ 84 w 136"/>
                <a:gd name="T1" fmla="*/ 176 h 176"/>
                <a:gd name="T2" fmla="*/ 84 w 136"/>
                <a:gd name="T3" fmla="*/ 176 h 176"/>
                <a:gd name="T4" fmla="*/ 70 w 136"/>
                <a:gd name="T5" fmla="*/ 176 h 176"/>
                <a:gd name="T6" fmla="*/ 56 w 136"/>
                <a:gd name="T7" fmla="*/ 172 h 176"/>
                <a:gd name="T8" fmla="*/ 44 w 136"/>
                <a:gd name="T9" fmla="*/ 166 h 176"/>
                <a:gd name="T10" fmla="*/ 32 w 136"/>
                <a:gd name="T11" fmla="*/ 158 h 176"/>
                <a:gd name="T12" fmla="*/ 32 w 136"/>
                <a:gd name="T13" fmla="*/ 158 h 176"/>
                <a:gd name="T14" fmla="*/ 18 w 136"/>
                <a:gd name="T15" fmla="*/ 144 h 176"/>
                <a:gd name="T16" fmla="*/ 8 w 136"/>
                <a:gd name="T17" fmla="*/ 128 h 176"/>
                <a:gd name="T18" fmla="*/ 2 w 136"/>
                <a:gd name="T19" fmla="*/ 110 h 176"/>
                <a:gd name="T20" fmla="*/ 0 w 136"/>
                <a:gd name="T21" fmla="*/ 88 h 176"/>
                <a:gd name="T22" fmla="*/ 0 w 136"/>
                <a:gd name="T23" fmla="*/ 88 h 176"/>
                <a:gd name="T24" fmla="*/ 2 w 136"/>
                <a:gd name="T25" fmla="*/ 70 h 176"/>
                <a:gd name="T26" fmla="*/ 6 w 136"/>
                <a:gd name="T27" fmla="*/ 52 h 176"/>
                <a:gd name="T28" fmla="*/ 14 w 136"/>
                <a:gd name="T29" fmla="*/ 38 h 176"/>
                <a:gd name="T30" fmla="*/ 24 w 136"/>
                <a:gd name="T31" fmla="*/ 24 h 176"/>
                <a:gd name="T32" fmla="*/ 36 w 136"/>
                <a:gd name="T33" fmla="*/ 14 h 176"/>
                <a:gd name="T34" fmla="*/ 50 w 136"/>
                <a:gd name="T35" fmla="*/ 6 h 176"/>
                <a:gd name="T36" fmla="*/ 66 w 136"/>
                <a:gd name="T37" fmla="*/ 2 h 176"/>
                <a:gd name="T38" fmla="*/ 84 w 136"/>
                <a:gd name="T39" fmla="*/ 0 h 176"/>
                <a:gd name="T40" fmla="*/ 84 w 136"/>
                <a:gd name="T41" fmla="*/ 0 h 176"/>
                <a:gd name="T42" fmla="*/ 98 w 136"/>
                <a:gd name="T43" fmla="*/ 0 h 176"/>
                <a:gd name="T44" fmla="*/ 110 w 136"/>
                <a:gd name="T45" fmla="*/ 4 h 176"/>
                <a:gd name="T46" fmla="*/ 122 w 136"/>
                <a:gd name="T47" fmla="*/ 8 h 176"/>
                <a:gd name="T48" fmla="*/ 134 w 136"/>
                <a:gd name="T49" fmla="*/ 16 h 176"/>
                <a:gd name="T50" fmla="*/ 130 w 136"/>
                <a:gd name="T51" fmla="*/ 48 h 176"/>
                <a:gd name="T52" fmla="*/ 130 w 136"/>
                <a:gd name="T53" fmla="*/ 48 h 176"/>
                <a:gd name="T54" fmla="*/ 120 w 136"/>
                <a:gd name="T55" fmla="*/ 38 h 176"/>
                <a:gd name="T56" fmla="*/ 110 w 136"/>
                <a:gd name="T57" fmla="*/ 32 h 176"/>
                <a:gd name="T58" fmla="*/ 98 w 136"/>
                <a:gd name="T59" fmla="*/ 28 h 176"/>
                <a:gd name="T60" fmla="*/ 86 w 136"/>
                <a:gd name="T61" fmla="*/ 26 h 176"/>
                <a:gd name="T62" fmla="*/ 86 w 136"/>
                <a:gd name="T63" fmla="*/ 26 h 176"/>
                <a:gd name="T64" fmla="*/ 74 w 136"/>
                <a:gd name="T65" fmla="*/ 28 h 176"/>
                <a:gd name="T66" fmla="*/ 64 w 136"/>
                <a:gd name="T67" fmla="*/ 30 h 176"/>
                <a:gd name="T68" fmla="*/ 54 w 136"/>
                <a:gd name="T69" fmla="*/ 36 h 176"/>
                <a:gd name="T70" fmla="*/ 46 w 136"/>
                <a:gd name="T71" fmla="*/ 44 h 176"/>
                <a:gd name="T72" fmla="*/ 40 w 136"/>
                <a:gd name="T73" fmla="*/ 52 h 176"/>
                <a:gd name="T74" fmla="*/ 34 w 136"/>
                <a:gd name="T75" fmla="*/ 62 h 176"/>
                <a:gd name="T76" fmla="*/ 30 w 136"/>
                <a:gd name="T77" fmla="*/ 74 h 176"/>
                <a:gd name="T78" fmla="*/ 30 w 136"/>
                <a:gd name="T79" fmla="*/ 88 h 176"/>
                <a:gd name="T80" fmla="*/ 30 w 136"/>
                <a:gd name="T81" fmla="*/ 88 h 176"/>
                <a:gd name="T82" fmla="*/ 30 w 136"/>
                <a:gd name="T83" fmla="*/ 100 h 176"/>
                <a:gd name="T84" fmla="*/ 34 w 136"/>
                <a:gd name="T85" fmla="*/ 112 h 176"/>
                <a:gd name="T86" fmla="*/ 38 w 136"/>
                <a:gd name="T87" fmla="*/ 122 h 176"/>
                <a:gd name="T88" fmla="*/ 46 w 136"/>
                <a:gd name="T89" fmla="*/ 132 h 176"/>
                <a:gd name="T90" fmla="*/ 54 w 136"/>
                <a:gd name="T91" fmla="*/ 138 h 176"/>
                <a:gd name="T92" fmla="*/ 62 w 136"/>
                <a:gd name="T93" fmla="*/ 144 h 176"/>
                <a:gd name="T94" fmla="*/ 72 w 136"/>
                <a:gd name="T95" fmla="*/ 148 h 176"/>
                <a:gd name="T96" fmla="*/ 84 w 136"/>
                <a:gd name="T97" fmla="*/ 148 h 176"/>
                <a:gd name="T98" fmla="*/ 84 w 136"/>
                <a:gd name="T99" fmla="*/ 148 h 176"/>
                <a:gd name="T100" fmla="*/ 98 w 136"/>
                <a:gd name="T101" fmla="*/ 146 h 176"/>
                <a:gd name="T102" fmla="*/ 110 w 136"/>
                <a:gd name="T103" fmla="*/ 142 h 176"/>
                <a:gd name="T104" fmla="*/ 124 w 136"/>
                <a:gd name="T105" fmla="*/ 134 h 176"/>
                <a:gd name="T106" fmla="*/ 136 w 136"/>
                <a:gd name="T107" fmla="*/ 124 h 176"/>
                <a:gd name="T108" fmla="*/ 134 w 136"/>
                <a:gd name="T109" fmla="*/ 160 h 176"/>
                <a:gd name="T110" fmla="*/ 134 w 136"/>
                <a:gd name="T111" fmla="*/ 160 h 176"/>
                <a:gd name="T112" fmla="*/ 122 w 136"/>
                <a:gd name="T113" fmla="*/ 168 h 176"/>
                <a:gd name="T114" fmla="*/ 110 w 136"/>
                <a:gd name="T115" fmla="*/ 172 h 176"/>
                <a:gd name="T116" fmla="*/ 96 w 136"/>
                <a:gd name="T117" fmla="*/ 176 h 176"/>
                <a:gd name="T118" fmla="*/ 84 w 136"/>
                <a:gd name="T119"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6" h="176">
                  <a:moveTo>
                    <a:pt x="84" y="176"/>
                  </a:moveTo>
                  <a:lnTo>
                    <a:pt x="84" y="176"/>
                  </a:lnTo>
                  <a:lnTo>
                    <a:pt x="70" y="176"/>
                  </a:lnTo>
                  <a:lnTo>
                    <a:pt x="56" y="172"/>
                  </a:lnTo>
                  <a:lnTo>
                    <a:pt x="44" y="166"/>
                  </a:lnTo>
                  <a:lnTo>
                    <a:pt x="32" y="158"/>
                  </a:lnTo>
                  <a:lnTo>
                    <a:pt x="32" y="158"/>
                  </a:lnTo>
                  <a:lnTo>
                    <a:pt x="18" y="144"/>
                  </a:lnTo>
                  <a:lnTo>
                    <a:pt x="8" y="128"/>
                  </a:lnTo>
                  <a:lnTo>
                    <a:pt x="2" y="110"/>
                  </a:lnTo>
                  <a:lnTo>
                    <a:pt x="0" y="88"/>
                  </a:lnTo>
                  <a:lnTo>
                    <a:pt x="0" y="88"/>
                  </a:lnTo>
                  <a:lnTo>
                    <a:pt x="2" y="70"/>
                  </a:lnTo>
                  <a:lnTo>
                    <a:pt x="6" y="52"/>
                  </a:lnTo>
                  <a:lnTo>
                    <a:pt x="14" y="38"/>
                  </a:lnTo>
                  <a:lnTo>
                    <a:pt x="24" y="24"/>
                  </a:lnTo>
                  <a:lnTo>
                    <a:pt x="36" y="14"/>
                  </a:lnTo>
                  <a:lnTo>
                    <a:pt x="50" y="6"/>
                  </a:lnTo>
                  <a:lnTo>
                    <a:pt x="66" y="2"/>
                  </a:lnTo>
                  <a:lnTo>
                    <a:pt x="84" y="0"/>
                  </a:lnTo>
                  <a:lnTo>
                    <a:pt x="84" y="0"/>
                  </a:lnTo>
                  <a:lnTo>
                    <a:pt x="98" y="0"/>
                  </a:lnTo>
                  <a:lnTo>
                    <a:pt x="110" y="4"/>
                  </a:lnTo>
                  <a:lnTo>
                    <a:pt x="122" y="8"/>
                  </a:lnTo>
                  <a:lnTo>
                    <a:pt x="134" y="16"/>
                  </a:lnTo>
                  <a:lnTo>
                    <a:pt x="130" y="48"/>
                  </a:lnTo>
                  <a:lnTo>
                    <a:pt x="130" y="48"/>
                  </a:lnTo>
                  <a:lnTo>
                    <a:pt x="120" y="38"/>
                  </a:lnTo>
                  <a:lnTo>
                    <a:pt x="110" y="32"/>
                  </a:lnTo>
                  <a:lnTo>
                    <a:pt x="98" y="28"/>
                  </a:lnTo>
                  <a:lnTo>
                    <a:pt x="86" y="26"/>
                  </a:lnTo>
                  <a:lnTo>
                    <a:pt x="86" y="26"/>
                  </a:lnTo>
                  <a:lnTo>
                    <a:pt x="74" y="28"/>
                  </a:lnTo>
                  <a:lnTo>
                    <a:pt x="64" y="30"/>
                  </a:lnTo>
                  <a:lnTo>
                    <a:pt x="54" y="36"/>
                  </a:lnTo>
                  <a:lnTo>
                    <a:pt x="46" y="44"/>
                  </a:lnTo>
                  <a:lnTo>
                    <a:pt x="40" y="52"/>
                  </a:lnTo>
                  <a:lnTo>
                    <a:pt x="34" y="62"/>
                  </a:lnTo>
                  <a:lnTo>
                    <a:pt x="30" y="74"/>
                  </a:lnTo>
                  <a:lnTo>
                    <a:pt x="30" y="88"/>
                  </a:lnTo>
                  <a:lnTo>
                    <a:pt x="30" y="88"/>
                  </a:lnTo>
                  <a:lnTo>
                    <a:pt x="30" y="100"/>
                  </a:lnTo>
                  <a:lnTo>
                    <a:pt x="34" y="112"/>
                  </a:lnTo>
                  <a:lnTo>
                    <a:pt x="38" y="122"/>
                  </a:lnTo>
                  <a:lnTo>
                    <a:pt x="46" y="132"/>
                  </a:lnTo>
                  <a:lnTo>
                    <a:pt x="54" y="138"/>
                  </a:lnTo>
                  <a:lnTo>
                    <a:pt x="62" y="144"/>
                  </a:lnTo>
                  <a:lnTo>
                    <a:pt x="72" y="148"/>
                  </a:lnTo>
                  <a:lnTo>
                    <a:pt x="84" y="148"/>
                  </a:lnTo>
                  <a:lnTo>
                    <a:pt x="84" y="148"/>
                  </a:lnTo>
                  <a:lnTo>
                    <a:pt x="98" y="146"/>
                  </a:lnTo>
                  <a:lnTo>
                    <a:pt x="110" y="142"/>
                  </a:lnTo>
                  <a:lnTo>
                    <a:pt x="124" y="134"/>
                  </a:lnTo>
                  <a:lnTo>
                    <a:pt x="136" y="124"/>
                  </a:lnTo>
                  <a:lnTo>
                    <a:pt x="134" y="160"/>
                  </a:lnTo>
                  <a:lnTo>
                    <a:pt x="134" y="160"/>
                  </a:lnTo>
                  <a:lnTo>
                    <a:pt x="122" y="168"/>
                  </a:lnTo>
                  <a:lnTo>
                    <a:pt x="110" y="172"/>
                  </a:lnTo>
                  <a:lnTo>
                    <a:pt x="96" y="176"/>
                  </a:lnTo>
                  <a:lnTo>
                    <a:pt x="84" y="17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35"/>
            <p:cNvSpPr>
              <a:spLocks/>
            </p:cNvSpPr>
            <p:nvPr/>
          </p:nvSpPr>
          <p:spPr bwMode="auto">
            <a:xfrm>
              <a:off x="6080125" y="4344988"/>
              <a:ext cx="212725" cy="279400"/>
            </a:xfrm>
            <a:custGeom>
              <a:avLst/>
              <a:gdLst>
                <a:gd name="T0" fmla="*/ 84 w 134"/>
                <a:gd name="T1" fmla="*/ 176 h 176"/>
                <a:gd name="T2" fmla="*/ 84 w 134"/>
                <a:gd name="T3" fmla="*/ 176 h 176"/>
                <a:gd name="T4" fmla="*/ 68 w 134"/>
                <a:gd name="T5" fmla="*/ 176 h 176"/>
                <a:gd name="T6" fmla="*/ 56 w 134"/>
                <a:gd name="T7" fmla="*/ 172 h 176"/>
                <a:gd name="T8" fmla="*/ 42 w 134"/>
                <a:gd name="T9" fmla="*/ 166 h 176"/>
                <a:gd name="T10" fmla="*/ 32 w 134"/>
                <a:gd name="T11" fmla="*/ 158 h 176"/>
                <a:gd name="T12" fmla="*/ 32 w 134"/>
                <a:gd name="T13" fmla="*/ 158 h 176"/>
                <a:gd name="T14" fmla="*/ 18 w 134"/>
                <a:gd name="T15" fmla="*/ 144 h 176"/>
                <a:gd name="T16" fmla="*/ 8 w 134"/>
                <a:gd name="T17" fmla="*/ 128 h 176"/>
                <a:gd name="T18" fmla="*/ 2 w 134"/>
                <a:gd name="T19" fmla="*/ 110 h 176"/>
                <a:gd name="T20" fmla="*/ 0 w 134"/>
                <a:gd name="T21" fmla="*/ 88 h 176"/>
                <a:gd name="T22" fmla="*/ 0 w 134"/>
                <a:gd name="T23" fmla="*/ 88 h 176"/>
                <a:gd name="T24" fmla="*/ 0 w 134"/>
                <a:gd name="T25" fmla="*/ 70 h 176"/>
                <a:gd name="T26" fmla="*/ 6 w 134"/>
                <a:gd name="T27" fmla="*/ 52 h 176"/>
                <a:gd name="T28" fmla="*/ 14 w 134"/>
                <a:gd name="T29" fmla="*/ 38 h 176"/>
                <a:gd name="T30" fmla="*/ 24 w 134"/>
                <a:gd name="T31" fmla="*/ 24 h 176"/>
                <a:gd name="T32" fmla="*/ 36 w 134"/>
                <a:gd name="T33" fmla="*/ 14 h 176"/>
                <a:gd name="T34" fmla="*/ 50 w 134"/>
                <a:gd name="T35" fmla="*/ 6 h 176"/>
                <a:gd name="T36" fmla="*/ 66 w 134"/>
                <a:gd name="T37" fmla="*/ 2 h 176"/>
                <a:gd name="T38" fmla="*/ 84 w 134"/>
                <a:gd name="T39" fmla="*/ 0 h 176"/>
                <a:gd name="T40" fmla="*/ 84 w 134"/>
                <a:gd name="T41" fmla="*/ 0 h 176"/>
                <a:gd name="T42" fmla="*/ 96 w 134"/>
                <a:gd name="T43" fmla="*/ 0 h 176"/>
                <a:gd name="T44" fmla="*/ 110 w 134"/>
                <a:gd name="T45" fmla="*/ 4 h 176"/>
                <a:gd name="T46" fmla="*/ 120 w 134"/>
                <a:gd name="T47" fmla="*/ 8 h 176"/>
                <a:gd name="T48" fmla="*/ 132 w 134"/>
                <a:gd name="T49" fmla="*/ 16 h 176"/>
                <a:gd name="T50" fmla="*/ 130 w 134"/>
                <a:gd name="T51" fmla="*/ 48 h 176"/>
                <a:gd name="T52" fmla="*/ 130 w 134"/>
                <a:gd name="T53" fmla="*/ 48 h 176"/>
                <a:gd name="T54" fmla="*/ 120 w 134"/>
                <a:gd name="T55" fmla="*/ 38 h 176"/>
                <a:gd name="T56" fmla="*/ 108 w 134"/>
                <a:gd name="T57" fmla="*/ 32 h 176"/>
                <a:gd name="T58" fmla="*/ 98 w 134"/>
                <a:gd name="T59" fmla="*/ 28 h 176"/>
                <a:gd name="T60" fmla="*/ 86 w 134"/>
                <a:gd name="T61" fmla="*/ 26 h 176"/>
                <a:gd name="T62" fmla="*/ 86 w 134"/>
                <a:gd name="T63" fmla="*/ 26 h 176"/>
                <a:gd name="T64" fmla="*/ 74 w 134"/>
                <a:gd name="T65" fmla="*/ 28 h 176"/>
                <a:gd name="T66" fmla="*/ 64 w 134"/>
                <a:gd name="T67" fmla="*/ 30 h 176"/>
                <a:gd name="T68" fmla="*/ 54 w 134"/>
                <a:gd name="T69" fmla="*/ 36 h 176"/>
                <a:gd name="T70" fmla="*/ 46 w 134"/>
                <a:gd name="T71" fmla="*/ 44 h 176"/>
                <a:gd name="T72" fmla="*/ 38 w 134"/>
                <a:gd name="T73" fmla="*/ 52 h 176"/>
                <a:gd name="T74" fmla="*/ 34 w 134"/>
                <a:gd name="T75" fmla="*/ 62 h 176"/>
                <a:gd name="T76" fmla="*/ 30 w 134"/>
                <a:gd name="T77" fmla="*/ 74 h 176"/>
                <a:gd name="T78" fmla="*/ 30 w 134"/>
                <a:gd name="T79" fmla="*/ 88 h 176"/>
                <a:gd name="T80" fmla="*/ 30 w 134"/>
                <a:gd name="T81" fmla="*/ 88 h 176"/>
                <a:gd name="T82" fmla="*/ 30 w 134"/>
                <a:gd name="T83" fmla="*/ 100 h 176"/>
                <a:gd name="T84" fmla="*/ 34 w 134"/>
                <a:gd name="T85" fmla="*/ 112 h 176"/>
                <a:gd name="T86" fmla="*/ 38 w 134"/>
                <a:gd name="T87" fmla="*/ 122 h 176"/>
                <a:gd name="T88" fmla="*/ 44 w 134"/>
                <a:gd name="T89" fmla="*/ 132 h 176"/>
                <a:gd name="T90" fmla="*/ 52 w 134"/>
                <a:gd name="T91" fmla="*/ 138 h 176"/>
                <a:gd name="T92" fmla="*/ 62 w 134"/>
                <a:gd name="T93" fmla="*/ 144 h 176"/>
                <a:gd name="T94" fmla="*/ 72 w 134"/>
                <a:gd name="T95" fmla="*/ 148 h 176"/>
                <a:gd name="T96" fmla="*/ 84 w 134"/>
                <a:gd name="T97" fmla="*/ 148 h 176"/>
                <a:gd name="T98" fmla="*/ 84 w 134"/>
                <a:gd name="T99" fmla="*/ 148 h 176"/>
                <a:gd name="T100" fmla="*/ 98 w 134"/>
                <a:gd name="T101" fmla="*/ 146 h 176"/>
                <a:gd name="T102" fmla="*/ 110 w 134"/>
                <a:gd name="T103" fmla="*/ 142 h 176"/>
                <a:gd name="T104" fmla="*/ 122 w 134"/>
                <a:gd name="T105" fmla="*/ 134 h 176"/>
                <a:gd name="T106" fmla="*/ 134 w 134"/>
                <a:gd name="T107" fmla="*/ 124 h 176"/>
                <a:gd name="T108" fmla="*/ 134 w 134"/>
                <a:gd name="T109" fmla="*/ 160 h 176"/>
                <a:gd name="T110" fmla="*/ 134 w 134"/>
                <a:gd name="T111" fmla="*/ 160 h 176"/>
                <a:gd name="T112" fmla="*/ 122 w 134"/>
                <a:gd name="T113" fmla="*/ 168 h 176"/>
                <a:gd name="T114" fmla="*/ 110 w 134"/>
                <a:gd name="T115" fmla="*/ 172 h 176"/>
                <a:gd name="T116" fmla="*/ 96 w 134"/>
                <a:gd name="T117" fmla="*/ 176 h 176"/>
                <a:gd name="T118" fmla="*/ 84 w 134"/>
                <a:gd name="T119"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4" h="176">
                  <a:moveTo>
                    <a:pt x="84" y="176"/>
                  </a:moveTo>
                  <a:lnTo>
                    <a:pt x="84" y="176"/>
                  </a:lnTo>
                  <a:lnTo>
                    <a:pt x="68" y="176"/>
                  </a:lnTo>
                  <a:lnTo>
                    <a:pt x="56" y="172"/>
                  </a:lnTo>
                  <a:lnTo>
                    <a:pt x="42" y="166"/>
                  </a:lnTo>
                  <a:lnTo>
                    <a:pt x="32" y="158"/>
                  </a:lnTo>
                  <a:lnTo>
                    <a:pt x="32" y="158"/>
                  </a:lnTo>
                  <a:lnTo>
                    <a:pt x="18" y="144"/>
                  </a:lnTo>
                  <a:lnTo>
                    <a:pt x="8" y="128"/>
                  </a:lnTo>
                  <a:lnTo>
                    <a:pt x="2" y="110"/>
                  </a:lnTo>
                  <a:lnTo>
                    <a:pt x="0" y="88"/>
                  </a:lnTo>
                  <a:lnTo>
                    <a:pt x="0" y="88"/>
                  </a:lnTo>
                  <a:lnTo>
                    <a:pt x="0" y="70"/>
                  </a:lnTo>
                  <a:lnTo>
                    <a:pt x="6" y="52"/>
                  </a:lnTo>
                  <a:lnTo>
                    <a:pt x="14" y="38"/>
                  </a:lnTo>
                  <a:lnTo>
                    <a:pt x="24" y="24"/>
                  </a:lnTo>
                  <a:lnTo>
                    <a:pt x="36" y="14"/>
                  </a:lnTo>
                  <a:lnTo>
                    <a:pt x="50" y="6"/>
                  </a:lnTo>
                  <a:lnTo>
                    <a:pt x="66" y="2"/>
                  </a:lnTo>
                  <a:lnTo>
                    <a:pt x="84" y="0"/>
                  </a:lnTo>
                  <a:lnTo>
                    <a:pt x="84" y="0"/>
                  </a:lnTo>
                  <a:lnTo>
                    <a:pt x="96" y="0"/>
                  </a:lnTo>
                  <a:lnTo>
                    <a:pt x="110" y="4"/>
                  </a:lnTo>
                  <a:lnTo>
                    <a:pt x="120" y="8"/>
                  </a:lnTo>
                  <a:lnTo>
                    <a:pt x="132" y="16"/>
                  </a:lnTo>
                  <a:lnTo>
                    <a:pt x="130" y="48"/>
                  </a:lnTo>
                  <a:lnTo>
                    <a:pt x="130" y="48"/>
                  </a:lnTo>
                  <a:lnTo>
                    <a:pt x="120" y="38"/>
                  </a:lnTo>
                  <a:lnTo>
                    <a:pt x="108" y="32"/>
                  </a:lnTo>
                  <a:lnTo>
                    <a:pt x="98" y="28"/>
                  </a:lnTo>
                  <a:lnTo>
                    <a:pt x="86" y="26"/>
                  </a:lnTo>
                  <a:lnTo>
                    <a:pt x="86" y="26"/>
                  </a:lnTo>
                  <a:lnTo>
                    <a:pt x="74" y="28"/>
                  </a:lnTo>
                  <a:lnTo>
                    <a:pt x="64" y="30"/>
                  </a:lnTo>
                  <a:lnTo>
                    <a:pt x="54" y="36"/>
                  </a:lnTo>
                  <a:lnTo>
                    <a:pt x="46" y="44"/>
                  </a:lnTo>
                  <a:lnTo>
                    <a:pt x="38" y="52"/>
                  </a:lnTo>
                  <a:lnTo>
                    <a:pt x="34" y="62"/>
                  </a:lnTo>
                  <a:lnTo>
                    <a:pt x="30" y="74"/>
                  </a:lnTo>
                  <a:lnTo>
                    <a:pt x="30" y="88"/>
                  </a:lnTo>
                  <a:lnTo>
                    <a:pt x="30" y="88"/>
                  </a:lnTo>
                  <a:lnTo>
                    <a:pt x="30" y="100"/>
                  </a:lnTo>
                  <a:lnTo>
                    <a:pt x="34" y="112"/>
                  </a:lnTo>
                  <a:lnTo>
                    <a:pt x="38" y="122"/>
                  </a:lnTo>
                  <a:lnTo>
                    <a:pt x="44" y="132"/>
                  </a:lnTo>
                  <a:lnTo>
                    <a:pt x="52" y="138"/>
                  </a:lnTo>
                  <a:lnTo>
                    <a:pt x="62" y="144"/>
                  </a:lnTo>
                  <a:lnTo>
                    <a:pt x="72" y="148"/>
                  </a:lnTo>
                  <a:lnTo>
                    <a:pt x="84" y="148"/>
                  </a:lnTo>
                  <a:lnTo>
                    <a:pt x="84" y="148"/>
                  </a:lnTo>
                  <a:lnTo>
                    <a:pt x="98" y="146"/>
                  </a:lnTo>
                  <a:lnTo>
                    <a:pt x="110" y="142"/>
                  </a:lnTo>
                  <a:lnTo>
                    <a:pt x="122" y="134"/>
                  </a:lnTo>
                  <a:lnTo>
                    <a:pt x="134" y="124"/>
                  </a:lnTo>
                  <a:lnTo>
                    <a:pt x="134" y="160"/>
                  </a:lnTo>
                  <a:lnTo>
                    <a:pt x="134" y="160"/>
                  </a:lnTo>
                  <a:lnTo>
                    <a:pt x="122" y="168"/>
                  </a:lnTo>
                  <a:lnTo>
                    <a:pt x="110" y="172"/>
                  </a:lnTo>
                  <a:lnTo>
                    <a:pt x="96" y="176"/>
                  </a:lnTo>
                  <a:lnTo>
                    <a:pt x="84" y="176"/>
                  </a:lnTo>
                  <a:close/>
                </a:path>
              </a:pathLst>
            </a:custGeom>
            <a:solidFill>
              <a:srgbClr val="E8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6"/>
            <p:cNvSpPr>
              <a:spLocks/>
            </p:cNvSpPr>
            <p:nvPr/>
          </p:nvSpPr>
          <p:spPr bwMode="auto">
            <a:xfrm>
              <a:off x="6080125" y="4344988"/>
              <a:ext cx="212725" cy="279400"/>
            </a:xfrm>
            <a:custGeom>
              <a:avLst/>
              <a:gdLst>
                <a:gd name="T0" fmla="*/ 84 w 134"/>
                <a:gd name="T1" fmla="*/ 176 h 176"/>
                <a:gd name="T2" fmla="*/ 84 w 134"/>
                <a:gd name="T3" fmla="*/ 176 h 176"/>
                <a:gd name="T4" fmla="*/ 68 w 134"/>
                <a:gd name="T5" fmla="*/ 176 h 176"/>
                <a:gd name="T6" fmla="*/ 56 w 134"/>
                <a:gd name="T7" fmla="*/ 172 h 176"/>
                <a:gd name="T8" fmla="*/ 42 w 134"/>
                <a:gd name="T9" fmla="*/ 166 h 176"/>
                <a:gd name="T10" fmla="*/ 32 w 134"/>
                <a:gd name="T11" fmla="*/ 158 h 176"/>
                <a:gd name="T12" fmla="*/ 32 w 134"/>
                <a:gd name="T13" fmla="*/ 158 h 176"/>
                <a:gd name="T14" fmla="*/ 18 w 134"/>
                <a:gd name="T15" fmla="*/ 144 h 176"/>
                <a:gd name="T16" fmla="*/ 8 w 134"/>
                <a:gd name="T17" fmla="*/ 128 h 176"/>
                <a:gd name="T18" fmla="*/ 2 w 134"/>
                <a:gd name="T19" fmla="*/ 110 h 176"/>
                <a:gd name="T20" fmla="*/ 0 w 134"/>
                <a:gd name="T21" fmla="*/ 88 h 176"/>
                <a:gd name="T22" fmla="*/ 0 w 134"/>
                <a:gd name="T23" fmla="*/ 88 h 176"/>
                <a:gd name="T24" fmla="*/ 0 w 134"/>
                <a:gd name="T25" fmla="*/ 70 h 176"/>
                <a:gd name="T26" fmla="*/ 6 w 134"/>
                <a:gd name="T27" fmla="*/ 52 h 176"/>
                <a:gd name="T28" fmla="*/ 14 w 134"/>
                <a:gd name="T29" fmla="*/ 38 h 176"/>
                <a:gd name="T30" fmla="*/ 24 w 134"/>
                <a:gd name="T31" fmla="*/ 24 h 176"/>
                <a:gd name="T32" fmla="*/ 36 w 134"/>
                <a:gd name="T33" fmla="*/ 14 h 176"/>
                <a:gd name="T34" fmla="*/ 50 w 134"/>
                <a:gd name="T35" fmla="*/ 6 h 176"/>
                <a:gd name="T36" fmla="*/ 66 w 134"/>
                <a:gd name="T37" fmla="*/ 2 h 176"/>
                <a:gd name="T38" fmla="*/ 84 w 134"/>
                <a:gd name="T39" fmla="*/ 0 h 176"/>
                <a:gd name="T40" fmla="*/ 84 w 134"/>
                <a:gd name="T41" fmla="*/ 0 h 176"/>
                <a:gd name="T42" fmla="*/ 96 w 134"/>
                <a:gd name="T43" fmla="*/ 0 h 176"/>
                <a:gd name="T44" fmla="*/ 110 w 134"/>
                <a:gd name="T45" fmla="*/ 4 h 176"/>
                <a:gd name="T46" fmla="*/ 120 w 134"/>
                <a:gd name="T47" fmla="*/ 8 h 176"/>
                <a:gd name="T48" fmla="*/ 132 w 134"/>
                <a:gd name="T49" fmla="*/ 16 h 176"/>
                <a:gd name="T50" fmla="*/ 130 w 134"/>
                <a:gd name="T51" fmla="*/ 48 h 176"/>
                <a:gd name="T52" fmla="*/ 130 w 134"/>
                <a:gd name="T53" fmla="*/ 48 h 176"/>
                <a:gd name="T54" fmla="*/ 120 w 134"/>
                <a:gd name="T55" fmla="*/ 38 h 176"/>
                <a:gd name="T56" fmla="*/ 108 w 134"/>
                <a:gd name="T57" fmla="*/ 32 h 176"/>
                <a:gd name="T58" fmla="*/ 98 w 134"/>
                <a:gd name="T59" fmla="*/ 28 h 176"/>
                <a:gd name="T60" fmla="*/ 86 w 134"/>
                <a:gd name="T61" fmla="*/ 26 h 176"/>
                <a:gd name="T62" fmla="*/ 86 w 134"/>
                <a:gd name="T63" fmla="*/ 26 h 176"/>
                <a:gd name="T64" fmla="*/ 74 w 134"/>
                <a:gd name="T65" fmla="*/ 28 h 176"/>
                <a:gd name="T66" fmla="*/ 64 w 134"/>
                <a:gd name="T67" fmla="*/ 30 h 176"/>
                <a:gd name="T68" fmla="*/ 54 w 134"/>
                <a:gd name="T69" fmla="*/ 36 h 176"/>
                <a:gd name="T70" fmla="*/ 46 w 134"/>
                <a:gd name="T71" fmla="*/ 44 h 176"/>
                <a:gd name="T72" fmla="*/ 38 w 134"/>
                <a:gd name="T73" fmla="*/ 52 h 176"/>
                <a:gd name="T74" fmla="*/ 34 w 134"/>
                <a:gd name="T75" fmla="*/ 62 h 176"/>
                <a:gd name="T76" fmla="*/ 30 w 134"/>
                <a:gd name="T77" fmla="*/ 74 h 176"/>
                <a:gd name="T78" fmla="*/ 30 w 134"/>
                <a:gd name="T79" fmla="*/ 88 h 176"/>
                <a:gd name="T80" fmla="*/ 30 w 134"/>
                <a:gd name="T81" fmla="*/ 88 h 176"/>
                <a:gd name="T82" fmla="*/ 30 w 134"/>
                <a:gd name="T83" fmla="*/ 100 h 176"/>
                <a:gd name="T84" fmla="*/ 34 w 134"/>
                <a:gd name="T85" fmla="*/ 112 h 176"/>
                <a:gd name="T86" fmla="*/ 38 w 134"/>
                <a:gd name="T87" fmla="*/ 122 h 176"/>
                <a:gd name="T88" fmla="*/ 44 w 134"/>
                <a:gd name="T89" fmla="*/ 132 h 176"/>
                <a:gd name="T90" fmla="*/ 52 w 134"/>
                <a:gd name="T91" fmla="*/ 138 h 176"/>
                <a:gd name="T92" fmla="*/ 62 w 134"/>
                <a:gd name="T93" fmla="*/ 144 h 176"/>
                <a:gd name="T94" fmla="*/ 72 w 134"/>
                <a:gd name="T95" fmla="*/ 148 h 176"/>
                <a:gd name="T96" fmla="*/ 84 w 134"/>
                <a:gd name="T97" fmla="*/ 148 h 176"/>
                <a:gd name="T98" fmla="*/ 84 w 134"/>
                <a:gd name="T99" fmla="*/ 148 h 176"/>
                <a:gd name="T100" fmla="*/ 98 w 134"/>
                <a:gd name="T101" fmla="*/ 146 h 176"/>
                <a:gd name="T102" fmla="*/ 110 w 134"/>
                <a:gd name="T103" fmla="*/ 142 h 176"/>
                <a:gd name="T104" fmla="*/ 122 w 134"/>
                <a:gd name="T105" fmla="*/ 134 h 176"/>
                <a:gd name="T106" fmla="*/ 134 w 134"/>
                <a:gd name="T107" fmla="*/ 124 h 176"/>
                <a:gd name="T108" fmla="*/ 134 w 134"/>
                <a:gd name="T109" fmla="*/ 160 h 176"/>
                <a:gd name="T110" fmla="*/ 134 w 134"/>
                <a:gd name="T111" fmla="*/ 160 h 176"/>
                <a:gd name="T112" fmla="*/ 122 w 134"/>
                <a:gd name="T113" fmla="*/ 168 h 176"/>
                <a:gd name="T114" fmla="*/ 110 w 134"/>
                <a:gd name="T115" fmla="*/ 172 h 176"/>
                <a:gd name="T116" fmla="*/ 96 w 134"/>
                <a:gd name="T117" fmla="*/ 176 h 176"/>
                <a:gd name="T118" fmla="*/ 84 w 134"/>
                <a:gd name="T119"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4" h="176">
                  <a:moveTo>
                    <a:pt x="84" y="176"/>
                  </a:moveTo>
                  <a:lnTo>
                    <a:pt x="84" y="176"/>
                  </a:lnTo>
                  <a:lnTo>
                    <a:pt x="68" y="176"/>
                  </a:lnTo>
                  <a:lnTo>
                    <a:pt x="56" y="172"/>
                  </a:lnTo>
                  <a:lnTo>
                    <a:pt x="42" y="166"/>
                  </a:lnTo>
                  <a:lnTo>
                    <a:pt x="32" y="158"/>
                  </a:lnTo>
                  <a:lnTo>
                    <a:pt x="32" y="158"/>
                  </a:lnTo>
                  <a:lnTo>
                    <a:pt x="18" y="144"/>
                  </a:lnTo>
                  <a:lnTo>
                    <a:pt x="8" y="128"/>
                  </a:lnTo>
                  <a:lnTo>
                    <a:pt x="2" y="110"/>
                  </a:lnTo>
                  <a:lnTo>
                    <a:pt x="0" y="88"/>
                  </a:lnTo>
                  <a:lnTo>
                    <a:pt x="0" y="88"/>
                  </a:lnTo>
                  <a:lnTo>
                    <a:pt x="0" y="70"/>
                  </a:lnTo>
                  <a:lnTo>
                    <a:pt x="6" y="52"/>
                  </a:lnTo>
                  <a:lnTo>
                    <a:pt x="14" y="38"/>
                  </a:lnTo>
                  <a:lnTo>
                    <a:pt x="24" y="24"/>
                  </a:lnTo>
                  <a:lnTo>
                    <a:pt x="36" y="14"/>
                  </a:lnTo>
                  <a:lnTo>
                    <a:pt x="50" y="6"/>
                  </a:lnTo>
                  <a:lnTo>
                    <a:pt x="66" y="2"/>
                  </a:lnTo>
                  <a:lnTo>
                    <a:pt x="84" y="0"/>
                  </a:lnTo>
                  <a:lnTo>
                    <a:pt x="84" y="0"/>
                  </a:lnTo>
                  <a:lnTo>
                    <a:pt x="96" y="0"/>
                  </a:lnTo>
                  <a:lnTo>
                    <a:pt x="110" y="4"/>
                  </a:lnTo>
                  <a:lnTo>
                    <a:pt x="120" y="8"/>
                  </a:lnTo>
                  <a:lnTo>
                    <a:pt x="132" y="16"/>
                  </a:lnTo>
                  <a:lnTo>
                    <a:pt x="130" y="48"/>
                  </a:lnTo>
                  <a:lnTo>
                    <a:pt x="130" y="48"/>
                  </a:lnTo>
                  <a:lnTo>
                    <a:pt x="120" y="38"/>
                  </a:lnTo>
                  <a:lnTo>
                    <a:pt x="108" y="32"/>
                  </a:lnTo>
                  <a:lnTo>
                    <a:pt x="98" y="28"/>
                  </a:lnTo>
                  <a:lnTo>
                    <a:pt x="86" y="26"/>
                  </a:lnTo>
                  <a:lnTo>
                    <a:pt x="86" y="26"/>
                  </a:lnTo>
                  <a:lnTo>
                    <a:pt x="74" y="28"/>
                  </a:lnTo>
                  <a:lnTo>
                    <a:pt x="64" y="30"/>
                  </a:lnTo>
                  <a:lnTo>
                    <a:pt x="54" y="36"/>
                  </a:lnTo>
                  <a:lnTo>
                    <a:pt x="46" y="44"/>
                  </a:lnTo>
                  <a:lnTo>
                    <a:pt x="38" y="52"/>
                  </a:lnTo>
                  <a:lnTo>
                    <a:pt x="34" y="62"/>
                  </a:lnTo>
                  <a:lnTo>
                    <a:pt x="30" y="74"/>
                  </a:lnTo>
                  <a:lnTo>
                    <a:pt x="30" y="88"/>
                  </a:lnTo>
                  <a:lnTo>
                    <a:pt x="30" y="88"/>
                  </a:lnTo>
                  <a:lnTo>
                    <a:pt x="30" y="100"/>
                  </a:lnTo>
                  <a:lnTo>
                    <a:pt x="34" y="112"/>
                  </a:lnTo>
                  <a:lnTo>
                    <a:pt x="38" y="122"/>
                  </a:lnTo>
                  <a:lnTo>
                    <a:pt x="44" y="132"/>
                  </a:lnTo>
                  <a:lnTo>
                    <a:pt x="52" y="138"/>
                  </a:lnTo>
                  <a:lnTo>
                    <a:pt x="62" y="144"/>
                  </a:lnTo>
                  <a:lnTo>
                    <a:pt x="72" y="148"/>
                  </a:lnTo>
                  <a:lnTo>
                    <a:pt x="84" y="148"/>
                  </a:lnTo>
                  <a:lnTo>
                    <a:pt x="84" y="148"/>
                  </a:lnTo>
                  <a:lnTo>
                    <a:pt x="98" y="146"/>
                  </a:lnTo>
                  <a:lnTo>
                    <a:pt x="110" y="142"/>
                  </a:lnTo>
                  <a:lnTo>
                    <a:pt x="122" y="134"/>
                  </a:lnTo>
                  <a:lnTo>
                    <a:pt x="134" y="124"/>
                  </a:lnTo>
                  <a:lnTo>
                    <a:pt x="134" y="160"/>
                  </a:lnTo>
                  <a:lnTo>
                    <a:pt x="134" y="160"/>
                  </a:lnTo>
                  <a:lnTo>
                    <a:pt x="122" y="168"/>
                  </a:lnTo>
                  <a:lnTo>
                    <a:pt x="110" y="172"/>
                  </a:lnTo>
                  <a:lnTo>
                    <a:pt x="96" y="176"/>
                  </a:lnTo>
                  <a:lnTo>
                    <a:pt x="84" y="17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7"/>
            <p:cNvSpPr>
              <a:spLocks/>
            </p:cNvSpPr>
            <p:nvPr/>
          </p:nvSpPr>
          <p:spPr bwMode="auto">
            <a:xfrm>
              <a:off x="6413500" y="4351338"/>
              <a:ext cx="155575" cy="266700"/>
            </a:xfrm>
            <a:custGeom>
              <a:avLst/>
              <a:gdLst>
                <a:gd name="T0" fmla="*/ 0 w 98"/>
                <a:gd name="T1" fmla="*/ 0 h 168"/>
                <a:gd name="T2" fmla="*/ 96 w 98"/>
                <a:gd name="T3" fmla="*/ 0 h 168"/>
                <a:gd name="T4" fmla="*/ 96 w 98"/>
                <a:gd name="T5" fmla="*/ 26 h 168"/>
                <a:gd name="T6" fmla="*/ 28 w 98"/>
                <a:gd name="T7" fmla="*/ 26 h 168"/>
                <a:gd name="T8" fmla="*/ 28 w 98"/>
                <a:gd name="T9" fmla="*/ 68 h 168"/>
                <a:gd name="T10" fmla="*/ 88 w 98"/>
                <a:gd name="T11" fmla="*/ 68 h 168"/>
                <a:gd name="T12" fmla="*/ 88 w 98"/>
                <a:gd name="T13" fmla="*/ 92 h 168"/>
                <a:gd name="T14" fmla="*/ 28 w 98"/>
                <a:gd name="T15" fmla="*/ 92 h 168"/>
                <a:gd name="T16" fmla="*/ 28 w 98"/>
                <a:gd name="T17" fmla="*/ 142 h 168"/>
                <a:gd name="T18" fmla="*/ 98 w 98"/>
                <a:gd name="T19" fmla="*/ 142 h 168"/>
                <a:gd name="T20" fmla="*/ 98 w 98"/>
                <a:gd name="T21" fmla="*/ 168 h 168"/>
                <a:gd name="T22" fmla="*/ 0 w 98"/>
                <a:gd name="T23" fmla="*/ 168 h 168"/>
                <a:gd name="T24" fmla="*/ 0 w 98"/>
                <a:gd name="T2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168">
                  <a:moveTo>
                    <a:pt x="0" y="0"/>
                  </a:moveTo>
                  <a:lnTo>
                    <a:pt x="96" y="0"/>
                  </a:lnTo>
                  <a:lnTo>
                    <a:pt x="96" y="26"/>
                  </a:lnTo>
                  <a:lnTo>
                    <a:pt x="28" y="26"/>
                  </a:lnTo>
                  <a:lnTo>
                    <a:pt x="28" y="68"/>
                  </a:lnTo>
                  <a:lnTo>
                    <a:pt x="88" y="68"/>
                  </a:lnTo>
                  <a:lnTo>
                    <a:pt x="88" y="92"/>
                  </a:lnTo>
                  <a:lnTo>
                    <a:pt x="28" y="92"/>
                  </a:lnTo>
                  <a:lnTo>
                    <a:pt x="28" y="142"/>
                  </a:lnTo>
                  <a:lnTo>
                    <a:pt x="98" y="142"/>
                  </a:lnTo>
                  <a:lnTo>
                    <a:pt x="98" y="168"/>
                  </a:lnTo>
                  <a:lnTo>
                    <a:pt x="0" y="168"/>
                  </a:lnTo>
                  <a:lnTo>
                    <a:pt x="0" y="0"/>
                  </a:lnTo>
                  <a:close/>
                </a:path>
              </a:pathLst>
            </a:custGeom>
            <a:solidFill>
              <a:srgbClr val="E8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38"/>
            <p:cNvSpPr>
              <a:spLocks/>
            </p:cNvSpPr>
            <p:nvPr/>
          </p:nvSpPr>
          <p:spPr bwMode="auto">
            <a:xfrm>
              <a:off x="6683375" y="4344988"/>
              <a:ext cx="165100" cy="279400"/>
            </a:xfrm>
            <a:custGeom>
              <a:avLst/>
              <a:gdLst>
                <a:gd name="T0" fmla="*/ 46 w 104"/>
                <a:gd name="T1" fmla="*/ 152 h 176"/>
                <a:gd name="T2" fmla="*/ 66 w 104"/>
                <a:gd name="T3" fmla="*/ 144 h 176"/>
                <a:gd name="T4" fmla="*/ 74 w 104"/>
                <a:gd name="T5" fmla="*/ 128 h 176"/>
                <a:gd name="T6" fmla="*/ 74 w 104"/>
                <a:gd name="T7" fmla="*/ 120 h 176"/>
                <a:gd name="T8" fmla="*/ 60 w 104"/>
                <a:gd name="T9" fmla="*/ 104 h 176"/>
                <a:gd name="T10" fmla="*/ 38 w 104"/>
                <a:gd name="T11" fmla="*/ 90 h 176"/>
                <a:gd name="T12" fmla="*/ 22 w 104"/>
                <a:gd name="T13" fmla="*/ 80 h 176"/>
                <a:gd name="T14" fmla="*/ 4 w 104"/>
                <a:gd name="T15" fmla="*/ 58 h 176"/>
                <a:gd name="T16" fmla="*/ 2 w 104"/>
                <a:gd name="T17" fmla="*/ 44 h 176"/>
                <a:gd name="T18" fmla="*/ 4 w 104"/>
                <a:gd name="T19" fmla="*/ 34 h 176"/>
                <a:gd name="T20" fmla="*/ 10 w 104"/>
                <a:gd name="T21" fmla="*/ 18 h 176"/>
                <a:gd name="T22" fmla="*/ 24 w 104"/>
                <a:gd name="T23" fmla="*/ 6 h 176"/>
                <a:gd name="T24" fmla="*/ 42 w 104"/>
                <a:gd name="T25" fmla="*/ 0 h 176"/>
                <a:gd name="T26" fmla="*/ 54 w 104"/>
                <a:gd name="T27" fmla="*/ 0 h 176"/>
                <a:gd name="T28" fmla="*/ 74 w 104"/>
                <a:gd name="T29" fmla="*/ 2 h 176"/>
                <a:gd name="T30" fmla="*/ 94 w 104"/>
                <a:gd name="T31" fmla="*/ 10 h 176"/>
                <a:gd name="T32" fmla="*/ 94 w 104"/>
                <a:gd name="T33" fmla="*/ 36 h 176"/>
                <a:gd name="T34" fmla="*/ 64 w 104"/>
                <a:gd name="T35" fmla="*/ 24 h 176"/>
                <a:gd name="T36" fmla="*/ 56 w 104"/>
                <a:gd name="T37" fmla="*/ 22 h 176"/>
                <a:gd name="T38" fmla="*/ 38 w 104"/>
                <a:gd name="T39" fmla="*/ 28 h 176"/>
                <a:gd name="T40" fmla="*/ 30 w 104"/>
                <a:gd name="T41" fmla="*/ 42 h 176"/>
                <a:gd name="T42" fmla="*/ 32 w 104"/>
                <a:gd name="T43" fmla="*/ 48 h 176"/>
                <a:gd name="T44" fmla="*/ 44 w 104"/>
                <a:gd name="T45" fmla="*/ 62 h 176"/>
                <a:gd name="T46" fmla="*/ 66 w 104"/>
                <a:gd name="T47" fmla="*/ 74 h 176"/>
                <a:gd name="T48" fmla="*/ 82 w 104"/>
                <a:gd name="T49" fmla="*/ 86 h 176"/>
                <a:gd name="T50" fmla="*/ 98 w 104"/>
                <a:gd name="T51" fmla="*/ 104 h 176"/>
                <a:gd name="T52" fmla="*/ 104 w 104"/>
                <a:gd name="T53" fmla="*/ 120 h 176"/>
                <a:gd name="T54" fmla="*/ 104 w 104"/>
                <a:gd name="T55" fmla="*/ 128 h 176"/>
                <a:gd name="T56" fmla="*/ 100 w 104"/>
                <a:gd name="T57" fmla="*/ 148 h 176"/>
                <a:gd name="T58" fmla="*/ 88 w 104"/>
                <a:gd name="T59" fmla="*/ 162 h 176"/>
                <a:gd name="T60" fmla="*/ 70 w 104"/>
                <a:gd name="T61" fmla="*/ 174 h 176"/>
                <a:gd name="T62" fmla="*/ 46 w 104"/>
                <a:gd name="T63" fmla="*/ 176 h 176"/>
                <a:gd name="T64" fmla="*/ 34 w 104"/>
                <a:gd name="T65" fmla="*/ 176 h 176"/>
                <a:gd name="T66" fmla="*/ 12 w 104"/>
                <a:gd name="T67" fmla="*/ 172 h 176"/>
                <a:gd name="T68" fmla="*/ 0 w 104"/>
                <a:gd name="T69" fmla="*/ 134 h 176"/>
                <a:gd name="T70" fmla="*/ 12 w 104"/>
                <a:gd name="T71" fmla="*/ 142 h 176"/>
                <a:gd name="T72" fmla="*/ 34 w 104"/>
                <a:gd name="T73" fmla="*/ 15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4" h="176">
                  <a:moveTo>
                    <a:pt x="46" y="152"/>
                  </a:moveTo>
                  <a:lnTo>
                    <a:pt x="46" y="152"/>
                  </a:lnTo>
                  <a:lnTo>
                    <a:pt x="58" y="150"/>
                  </a:lnTo>
                  <a:lnTo>
                    <a:pt x="66" y="144"/>
                  </a:lnTo>
                  <a:lnTo>
                    <a:pt x="72" y="138"/>
                  </a:lnTo>
                  <a:lnTo>
                    <a:pt x="74" y="128"/>
                  </a:lnTo>
                  <a:lnTo>
                    <a:pt x="74" y="128"/>
                  </a:lnTo>
                  <a:lnTo>
                    <a:pt x="74" y="120"/>
                  </a:lnTo>
                  <a:lnTo>
                    <a:pt x="68" y="112"/>
                  </a:lnTo>
                  <a:lnTo>
                    <a:pt x="60" y="104"/>
                  </a:lnTo>
                  <a:lnTo>
                    <a:pt x="50" y="98"/>
                  </a:lnTo>
                  <a:lnTo>
                    <a:pt x="38" y="90"/>
                  </a:lnTo>
                  <a:lnTo>
                    <a:pt x="38" y="90"/>
                  </a:lnTo>
                  <a:lnTo>
                    <a:pt x="22" y="80"/>
                  </a:lnTo>
                  <a:lnTo>
                    <a:pt x="12" y="70"/>
                  </a:lnTo>
                  <a:lnTo>
                    <a:pt x="4" y="58"/>
                  </a:lnTo>
                  <a:lnTo>
                    <a:pt x="4" y="50"/>
                  </a:lnTo>
                  <a:lnTo>
                    <a:pt x="2" y="44"/>
                  </a:lnTo>
                  <a:lnTo>
                    <a:pt x="2" y="44"/>
                  </a:lnTo>
                  <a:lnTo>
                    <a:pt x="4" y="34"/>
                  </a:lnTo>
                  <a:lnTo>
                    <a:pt x="6" y="26"/>
                  </a:lnTo>
                  <a:lnTo>
                    <a:pt x="10" y="18"/>
                  </a:lnTo>
                  <a:lnTo>
                    <a:pt x="16" y="12"/>
                  </a:lnTo>
                  <a:lnTo>
                    <a:pt x="24" y="6"/>
                  </a:lnTo>
                  <a:lnTo>
                    <a:pt x="32" y="2"/>
                  </a:lnTo>
                  <a:lnTo>
                    <a:pt x="42" y="0"/>
                  </a:lnTo>
                  <a:lnTo>
                    <a:pt x="54" y="0"/>
                  </a:lnTo>
                  <a:lnTo>
                    <a:pt x="54" y="0"/>
                  </a:lnTo>
                  <a:lnTo>
                    <a:pt x="64" y="0"/>
                  </a:lnTo>
                  <a:lnTo>
                    <a:pt x="74" y="2"/>
                  </a:lnTo>
                  <a:lnTo>
                    <a:pt x="84" y="6"/>
                  </a:lnTo>
                  <a:lnTo>
                    <a:pt x="94" y="10"/>
                  </a:lnTo>
                  <a:lnTo>
                    <a:pt x="94" y="36"/>
                  </a:lnTo>
                  <a:lnTo>
                    <a:pt x="94" y="36"/>
                  </a:lnTo>
                  <a:lnTo>
                    <a:pt x="72" y="26"/>
                  </a:lnTo>
                  <a:lnTo>
                    <a:pt x="64" y="24"/>
                  </a:lnTo>
                  <a:lnTo>
                    <a:pt x="56" y="22"/>
                  </a:lnTo>
                  <a:lnTo>
                    <a:pt x="56" y="22"/>
                  </a:lnTo>
                  <a:lnTo>
                    <a:pt x="44" y="24"/>
                  </a:lnTo>
                  <a:lnTo>
                    <a:pt x="38" y="28"/>
                  </a:lnTo>
                  <a:lnTo>
                    <a:pt x="32" y="34"/>
                  </a:lnTo>
                  <a:lnTo>
                    <a:pt x="30" y="42"/>
                  </a:lnTo>
                  <a:lnTo>
                    <a:pt x="30" y="42"/>
                  </a:lnTo>
                  <a:lnTo>
                    <a:pt x="32" y="48"/>
                  </a:lnTo>
                  <a:lnTo>
                    <a:pt x="36" y="56"/>
                  </a:lnTo>
                  <a:lnTo>
                    <a:pt x="44" y="62"/>
                  </a:lnTo>
                  <a:lnTo>
                    <a:pt x="54" y="68"/>
                  </a:lnTo>
                  <a:lnTo>
                    <a:pt x="66" y="74"/>
                  </a:lnTo>
                  <a:lnTo>
                    <a:pt x="66" y="74"/>
                  </a:lnTo>
                  <a:lnTo>
                    <a:pt x="82" y="86"/>
                  </a:lnTo>
                  <a:lnTo>
                    <a:pt x="94" y="98"/>
                  </a:lnTo>
                  <a:lnTo>
                    <a:pt x="98" y="104"/>
                  </a:lnTo>
                  <a:lnTo>
                    <a:pt x="102" y="112"/>
                  </a:lnTo>
                  <a:lnTo>
                    <a:pt x="104" y="120"/>
                  </a:lnTo>
                  <a:lnTo>
                    <a:pt x="104" y="128"/>
                  </a:lnTo>
                  <a:lnTo>
                    <a:pt x="104" y="128"/>
                  </a:lnTo>
                  <a:lnTo>
                    <a:pt x="102" y="138"/>
                  </a:lnTo>
                  <a:lnTo>
                    <a:pt x="100" y="148"/>
                  </a:lnTo>
                  <a:lnTo>
                    <a:pt x="96" y="156"/>
                  </a:lnTo>
                  <a:lnTo>
                    <a:pt x="88" y="162"/>
                  </a:lnTo>
                  <a:lnTo>
                    <a:pt x="80" y="168"/>
                  </a:lnTo>
                  <a:lnTo>
                    <a:pt x="70" y="174"/>
                  </a:lnTo>
                  <a:lnTo>
                    <a:pt x="60" y="176"/>
                  </a:lnTo>
                  <a:lnTo>
                    <a:pt x="46" y="176"/>
                  </a:lnTo>
                  <a:lnTo>
                    <a:pt x="46" y="176"/>
                  </a:lnTo>
                  <a:lnTo>
                    <a:pt x="34" y="176"/>
                  </a:lnTo>
                  <a:lnTo>
                    <a:pt x="24" y="174"/>
                  </a:lnTo>
                  <a:lnTo>
                    <a:pt x="12" y="172"/>
                  </a:lnTo>
                  <a:lnTo>
                    <a:pt x="2" y="166"/>
                  </a:lnTo>
                  <a:lnTo>
                    <a:pt x="0" y="134"/>
                  </a:lnTo>
                  <a:lnTo>
                    <a:pt x="0" y="134"/>
                  </a:lnTo>
                  <a:lnTo>
                    <a:pt x="12" y="142"/>
                  </a:lnTo>
                  <a:lnTo>
                    <a:pt x="24" y="146"/>
                  </a:lnTo>
                  <a:lnTo>
                    <a:pt x="34" y="150"/>
                  </a:lnTo>
                  <a:lnTo>
                    <a:pt x="46" y="152"/>
                  </a:lnTo>
                  <a:close/>
                </a:path>
              </a:pathLst>
            </a:custGeom>
            <a:solidFill>
              <a:srgbClr val="E8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39"/>
            <p:cNvSpPr>
              <a:spLocks/>
            </p:cNvSpPr>
            <p:nvPr/>
          </p:nvSpPr>
          <p:spPr bwMode="auto">
            <a:xfrm>
              <a:off x="6683375" y="4344988"/>
              <a:ext cx="165100" cy="279400"/>
            </a:xfrm>
            <a:custGeom>
              <a:avLst/>
              <a:gdLst>
                <a:gd name="T0" fmla="*/ 46 w 104"/>
                <a:gd name="T1" fmla="*/ 152 h 176"/>
                <a:gd name="T2" fmla="*/ 66 w 104"/>
                <a:gd name="T3" fmla="*/ 144 h 176"/>
                <a:gd name="T4" fmla="*/ 74 w 104"/>
                <a:gd name="T5" fmla="*/ 128 h 176"/>
                <a:gd name="T6" fmla="*/ 74 w 104"/>
                <a:gd name="T7" fmla="*/ 120 h 176"/>
                <a:gd name="T8" fmla="*/ 60 w 104"/>
                <a:gd name="T9" fmla="*/ 104 h 176"/>
                <a:gd name="T10" fmla="*/ 38 w 104"/>
                <a:gd name="T11" fmla="*/ 90 h 176"/>
                <a:gd name="T12" fmla="*/ 22 w 104"/>
                <a:gd name="T13" fmla="*/ 80 h 176"/>
                <a:gd name="T14" fmla="*/ 4 w 104"/>
                <a:gd name="T15" fmla="*/ 58 h 176"/>
                <a:gd name="T16" fmla="*/ 2 w 104"/>
                <a:gd name="T17" fmla="*/ 44 h 176"/>
                <a:gd name="T18" fmla="*/ 4 w 104"/>
                <a:gd name="T19" fmla="*/ 34 h 176"/>
                <a:gd name="T20" fmla="*/ 10 w 104"/>
                <a:gd name="T21" fmla="*/ 18 h 176"/>
                <a:gd name="T22" fmla="*/ 24 w 104"/>
                <a:gd name="T23" fmla="*/ 6 h 176"/>
                <a:gd name="T24" fmla="*/ 42 w 104"/>
                <a:gd name="T25" fmla="*/ 0 h 176"/>
                <a:gd name="T26" fmla="*/ 54 w 104"/>
                <a:gd name="T27" fmla="*/ 0 h 176"/>
                <a:gd name="T28" fmla="*/ 74 w 104"/>
                <a:gd name="T29" fmla="*/ 2 h 176"/>
                <a:gd name="T30" fmla="*/ 94 w 104"/>
                <a:gd name="T31" fmla="*/ 10 h 176"/>
                <a:gd name="T32" fmla="*/ 94 w 104"/>
                <a:gd name="T33" fmla="*/ 36 h 176"/>
                <a:gd name="T34" fmla="*/ 64 w 104"/>
                <a:gd name="T35" fmla="*/ 24 h 176"/>
                <a:gd name="T36" fmla="*/ 56 w 104"/>
                <a:gd name="T37" fmla="*/ 22 h 176"/>
                <a:gd name="T38" fmla="*/ 38 w 104"/>
                <a:gd name="T39" fmla="*/ 28 h 176"/>
                <a:gd name="T40" fmla="*/ 30 w 104"/>
                <a:gd name="T41" fmla="*/ 42 h 176"/>
                <a:gd name="T42" fmla="*/ 32 w 104"/>
                <a:gd name="T43" fmla="*/ 48 h 176"/>
                <a:gd name="T44" fmla="*/ 44 w 104"/>
                <a:gd name="T45" fmla="*/ 62 h 176"/>
                <a:gd name="T46" fmla="*/ 66 w 104"/>
                <a:gd name="T47" fmla="*/ 74 h 176"/>
                <a:gd name="T48" fmla="*/ 82 w 104"/>
                <a:gd name="T49" fmla="*/ 86 h 176"/>
                <a:gd name="T50" fmla="*/ 98 w 104"/>
                <a:gd name="T51" fmla="*/ 104 h 176"/>
                <a:gd name="T52" fmla="*/ 104 w 104"/>
                <a:gd name="T53" fmla="*/ 120 h 176"/>
                <a:gd name="T54" fmla="*/ 104 w 104"/>
                <a:gd name="T55" fmla="*/ 128 h 176"/>
                <a:gd name="T56" fmla="*/ 100 w 104"/>
                <a:gd name="T57" fmla="*/ 148 h 176"/>
                <a:gd name="T58" fmla="*/ 88 w 104"/>
                <a:gd name="T59" fmla="*/ 162 h 176"/>
                <a:gd name="T60" fmla="*/ 70 w 104"/>
                <a:gd name="T61" fmla="*/ 174 h 176"/>
                <a:gd name="T62" fmla="*/ 46 w 104"/>
                <a:gd name="T63" fmla="*/ 176 h 176"/>
                <a:gd name="T64" fmla="*/ 34 w 104"/>
                <a:gd name="T65" fmla="*/ 176 h 176"/>
                <a:gd name="T66" fmla="*/ 12 w 104"/>
                <a:gd name="T67" fmla="*/ 172 h 176"/>
                <a:gd name="T68" fmla="*/ 0 w 104"/>
                <a:gd name="T69" fmla="*/ 134 h 176"/>
                <a:gd name="T70" fmla="*/ 12 w 104"/>
                <a:gd name="T71" fmla="*/ 142 h 176"/>
                <a:gd name="T72" fmla="*/ 34 w 104"/>
                <a:gd name="T73" fmla="*/ 15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4" h="176">
                  <a:moveTo>
                    <a:pt x="46" y="152"/>
                  </a:moveTo>
                  <a:lnTo>
                    <a:pt x="46" y="152"/>
                  </a:lnTo>
                  <a:lnTo>
                    <a:pt x="58" y="150"/>
                  </a:lnTo>
                  <a:lnTo>
                    <a:pt x="66" y="144"/>
                  </a:lnTo>
                  <a:lnTo>
                    <a:pt x="72" y="138"/>
                  </a:lnTo>
                  <a:lnTo>
                    <a:pt x="74" y="128"/>
                  </a:lnTo>
                  <a:lnTo>
                    <a:pt x="74" y="128"/>
                  </a:lnTo>
                  <a:lnTo>
                    <a:pt x="74" y="120"/>
                  </a:lnTo>
                  <a:lnTo>
                    <a:pt x="68" y="112"/>
                  </a:lnTo>
                  <a:lnTo>
                    <a:pt x="60" y="104"/>
                  </a:lnTo>
                  <a:lnTo>
                    <a:pt x="50" y="98"/>
                  </a:lnTo>
                  <a:lnTo>
                    <a:pt x="38" y="90"/>
                  </a:lnTo>
                  <a:lnTo>
                    <a:pt x="38" y="90"/>
                  </a:lnTo>
                  <a:lnTo>
                    <a:pt x="22" y="80"/>
                  </a:lnTo>
                  <a:lnTo>
                    <a:pt x="12" y="70"/>
                  </a:lnTo>
                  <a:lnTo>
                    <a:pt x="4" y="58"/>
                  </a:lnTo>
                  <a:lnTo>
                    <a:pt x="4" y="50"/>
                  </a:lnTo>
                  <a:lnTo>
                    <a:pt x="2" y="44"/>
                  </a:lnTo>
                  <a:lnTo>
                    <a:pt x="2" y="44"/>
                  </a:lnTo>
                  <a:lnTo>
                    <a:pt x="4" y="34"/>
                  </a:lnTo>
                  <a:lnTo>
                    <a:pt x="6" y="26"/>
                  </a:lnTo>
                  <a:lnTo>
                    <a:pt x="10" y="18"/>
                  </a:lnTo>
                  <a:lnTo>
                    <a:pt x="16" y="12"/>
                  </a:lnTo>
                  <a:lnTo>
                    <a:pt x="24" y="6"/>
                  </a:lnTo>
                  <a:lnTo>
                    <a:pt x="32" y="2"/>
                  </a:lnTo>
                  <a:lnTo>
                    <a:pt x="42" y="0"/>
                  </a:lnTo>
                  <a:lnTo>
                    <a:pt x="54" y="0"/>
                  </a:lnTo>
                  <a:lnTo>
                    <a:pt x="54" y="0"/>
                  </a:lnTo>
                  <a:lnTo>
                    <a:pt x="64" y="0"/>
                  </a:lnTo>
                  <a:lnTo>
                    <a:pt x="74" y="2"/>
                  </a:lnTo>
                  <a:lnTo>
                    <a:pt x="84" y="6"/>
                  </a:lnTo>
                  <a:lnTo>
                    <a:pt x="94" y="10"/>
                  </a:lnTo>
                  <a:lnTo>
                    <a:pt x="94" y="36"/>
                  </a:lnTo>
                  <a:lnTo>
                    <a:pt x="94" y="36"/>
                  </a:lnTo>
                  <a:lnTo>
                    <a:pt x="72" y="26"/>
                  </a:lnTo>
                  <a:lnTo>
                    <a:pt x="64" y="24"/>
                  </a:lnTo>
                  <a:lnTo>
                    <a:pt x="56" y="22"/>
                  </a:lnTo>
                  <a:lnTo>
                    <a:pt x="56" y="22"/>
                  </a:lnTo>
                  <a:lnTo>
                    <a:pt x="44" y="24"/>
                  </a:lnTo>
                  <a:lnTo>
                    <a:pt x="38" y="28"/>
                  </a:lnTo>
                  <a:lnTo>
                    <a:pt x="32" y="34"/>
                  </a:lnTo>
                  <a:lnTo>
                    <a:pt x="30" y="42"/>
                  </a:lnTo>
                  <a:lnTo>
                    <a:pt x="30" y="42"/>
                  </a:lnTo>
                  <a:lnTo>
                    <a:pt x="32" y="48"/>
                  </a:lnTo>
                  <a:lnTo>
                    <a:pt x="36" y="56"/>
                  </a:lnTo>
                  <a:lnTo>
                    <a:pt x="44" y="62"/>
                  </a:lnTo>
                  <a:lnTo>
                    <a:pt x="54" y="68"/>
                  </a:lnTo>
                  <a:lnTo>
                    <a:pt x="66" y="74"/>
                  </a:lnTo>
                  <a:lnTo>
                    <a:pt x="66" y="74"/>
                  </a:lnTo>
                  <a:lnTo>
                    <a:pt x="82" y="86"/>
                  </a:lnTo>
                  <a:lnTo>
                    <a:pt x="94" y="98"/>
                  </a:lnTo>
                  <a:lnTo>
                    <a:pt x="98" y="104"/>
                  </a:lnTo>
                  <a:lnTo>
                    <a:pt x="102" y="112"/>
                  </a:lnTo>
                  <a:lnTo>
                    <a:pt x="104" y="120"/>
                  </a:lnTo>
                  <a:lnTo>
                    <a:pt x="104" y="128"/>
                  </a:lnTo>
                  <a:lnTo>
                    <a:pt x="104" y="128"/>
                  </a:lnTo>
                  <a:lnTo>
                    <a:pt x="102" y="138"/>
                  </a:lnTo>
                  <a:lnTo>
                    <a:pt x="100" y="148"/>
                  </a:lnTo>
                  <a:lnTo>
                    <a:pt x="96" y="156"/>
                  </a:lnTo>
                  <a:lnTo>
                    <a:pt x="88" y="162"/>
                  </a:lnTo>
                  <a:lnTo>
                    <a:pt x="80" y="168"/>
                  </a:lnTo>
                  <a:lnTo>
                    <a:pt x="70" y="174"/>
                  </a:lnTo>
                  <a:lnTo>
                    <a:pt x="60" y="176"/>
                  </a:lnTo>
                  <a:lnTo>
                    <a:pt x="46" y="176"/>
                  </a:lnTo>
                  <a:lnTo>
                    <a:pt x="46" y="176"/>
                  </a:lnTo>
                  <a:lnTo>
                    <a:pt x="34" y="176"/>
                  </a:lnTo>
                  <a:lnTo>
                    <a:pt x="24" y="174"/>
                  </a:lnTo>
                  <a:lnTo>
                    <a:pt x="12" y="172"/>
                  </a:lnTo>
                  <a:lnTo>
                    <a:pt x="2" y="166"/>
                  </a:lnTo>
                  <a:lnTo>
                    <a:pt x="0" y="134"/>
                  </a:lnTo>
                  <a:lnTo>
                    <a:pt x="0" y="134"/>
                  </a:lnTo>
                  <a:lnTo>
                    <a:pt x="12" y="142"/>
                  </a:lnTo>
                  <a:lnTo>
                    <a:pt x="24" y="146"/>
                  </a:lnTo>
                  <a:lnTo>
                    <a:pt x="34" y="150"/>
                  </a:lnTo>
                  <a:lnTo>
                    <a:pt x="46" y="15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40"/>
            <p:cNvSpPr>
              <a:spLocks/>
            </p:cNvSpPr>
            <p:nvPr/>
          </p:nvSpPr>
          <p:spPr bwMode="auto">
            <a:xfrm>
              <a:off x="6959600" y="4344988"/>
              <a:ext cx="165100" cy="279400"/>
            </a:xfrm>
            <a:custGeom>
              <a:avLst/>
              <a:gdLst>
                <a:gd name="T0" fmla="*/ 46 w 104"/>
                <a:gd name="T1" fmla="*/ 152 h 176"/>
                <a:gd name="T2" fmla="*/ 66 w 104"/>
                <a:gd name="T3" fmla="*/ 144 h 176"/>
                <a:gd name="T4" fmla="*/ 74 w 104"/>
                <a:gd name="T5" fmla="*/ 128 h 176"/>
                <a:gd name="T6" fmla="*/ 74 w 104"/>
                <a:gd name="T7" fmla="*/ 120 h 176"/>
                <a:gd name="T8" fmla="*/ 62 w 104"/>
                <a:gd name="T9" fmla="*/ 104 h 176"/>
                <a:gd name="T10" fmla="*/ 38 w 104"/>
                <a:gd name="T11" fmla="*/ 90 h 176"/>
                <a:gd name="T12" fmla="*/ 22 w 104"/>
                <a:gd name="T13" fmla="*/ 80 h 176"/>
                <a:gd name="T14" fmla="*/ 6 w 104"/>
                <a:gd name="T15" fmla="*/ 58 h 176"/>
                <a:gd name="T16" fmla="*/ 2 w 104"/>
                <a:gd name="T17" fmla="*/ 44 h 176"/>
                <a:gd name="T18" fmla="*/ 6 w 104"/>
                <a:gd name="T19" fmla="*/ 26 h 176"/>
                <a:gd name="T20" fmla="*/ 16 w 104"/>
                <a:gd name="T21" fmla="*/ 12 h 176"/>
                <a:gd name="T22" fmla="*/ 32 w 104"/>
                <a:gd name="T23" fmla="*/ 2 h 176"/>
                <a:gd name="T24" fmla="*/ 54 w 104"/>
                <a:gd name="T25" fmla="*/ 0 h 176"/>
                <a:gd name="T26" fmla="*/ 64 w 104"/>
                <a:gd name="T27" fmla="*/ 0 h 176"/>
                <a:gd name="T28" fmla="*/ 84 w 104"/>
                <a:gd name="T29" fmla="*/ 6 h 176"/>
                <a:gd name="T30" fmla="*/ 94 w 104"/>
                <a:gd name="T31" fmla="*/ 36 h 176"/>
                <a:gd name="T32" fmla="*/ 72 w 104"/>
                <a:gd name="T33" fmla="*/ 26 h 176"/>
                <a:gd name="T34" fmla="*/ 56 w 104"/>
                <a:gd name="T35" fmla="*/ 22 h 176"/>
                <a:gd name="T36" fmla="*/ 44 w 104"/>
                <a:gd name="T37" fmla="*/ 24 h 176"/>
                <a:gd name="T38" fmla="*/ 32 w 104"/>
                <a:gd name="T39" fmla="*/ 34 h 176"/>
                <a:gd name="T40" fmla="*/ 30 w 104"/>
                <a:gd name="T41" fmla="*/ 42 h 176"/>
                <a:gd name="T42" fmla="*/ 36 w 104"/>
                <a:gd name="T43" fmla="*/ 56 h 176"/>
                <a:gd name="T44" fmla="*/ 54 w 104"/>
                <a:gd name="T45" fmla="*/ 68 h 176"/>
                <a:gd name="T46" fmla="*/ 66 w 104"/>
                <a:gd name="T47" fmla="*/ 74 h 176"/>
                <a:gd name="T48" fmla="*/ 94 w 104"/>
                <a:gd name="T49" fmla="*/ 98 h 176"/>
                <a:gd name="T50" fmla="*/ 102 w 104"/>
                <a:gd name="T51" fmla="*/ 112 h 176"/>
                <a:gd name="T52" fmla="*/ 104 w 104"/>
                <a:gd name="T53" fmla="*/ 128 h 176"/>
                <a:gd name="T54" fmla="*/ 102 w 104"/>
                <a:gd name="T55" fmla="*/ 138 h 176"/>
                <a:gd name="T56" fmla="*/ 96 w 104"/>
                <a:gd name="T57" fmla="*/ 156 h 176"/>
                <a:gd name="T58" fmla="*/ 80 w 104"/>
                <a:gd name="T59" fmla="*/ 168 h 176"/>
                <a:gd name="T60" fmla="*/ 60 w 104"/>
                <a:gd name="T61" fmla="*/ 176 h 176"/>
                <a:gd name="T62" fmla="*/ 46 w 104"/>
                <a:gd name="T63" fmla="*/ 176 h 176"/>
                <a:gd name="T64" fmla="*/ 24 w 104"/>
                <a:gd name="T65" fmla="*/ 174 h 176"/>
                <a:gd name="T66" fmla="*/ 2 w 104"/>
                <a:gd name="T67" fmla="*/ 166 h 176"/>
                <a:gd name="T68" fmla="*/ 0 w 104"/>
                <a:gd name="T69" fmla="*/ 134 h 176"/>
                <a:gd name="T70" fmla="*/ 24 w 104"/>
                <a:gd name="T71" fmla="*/ 146 h 176"/>
                <a:gd name="T72" fmla="*/ 46 w 104"/>
                <a:gd name="T73" fmla="*/ 15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4" h="176">
                  <a:moveTo>
                    <a:pt x="46" y="152"/>
                  </a:moveTo>
                  <a:lnTo>
                    <a:pt x="46" y="152"/>
                  </a:lnTo>
                  <a:lnTo>
                    <a:pt x="58" y="150"/>
                  </a:lnTo>
                  <a:lnTo>
                    <a:pt x="66" y="144"/>
                  </a:lnTo>
                  <a:lnTo>
                    <a:pt x="72" y="138"/>
                  </a:lnTo>
                  <a:lnTo>
                    <a:pt x="74" y="128"/>
                  </a:lnTo>
                  <a:lnTo>
                    <a:pt x="74" y="128"/>
                  </a:lnTo>
                  <a:lnTo>
                    <a:pt x="74" y="120"/>
                  </a:lnTo>
                  <a:lnTo>
                    <a:pt x="68" y="112"/>
                  </a:lnTo>
                  <a:lnTo>
                    <a:pt x="62" y="104"/>
                  </a:lnTo>
                  <a:lnTo>
                    <a:pt x="50" y="98"/>
                  </a:lnTo>
                  <a:lnTo>
                    <a:pt x="38" y="90"/>
                  </a:lnTo>
                  <a:lnTo>
                    <a:pt x="38" y="90"/>
                  </a:lnTo>
                  <a:lnTo>
                    <a:pt x="22" y="80"/>
                  </a:lnTo>
                  <a:lnTo>
                    <a:pt x="12" y="70"/>
                  </a:lnTo>
                  <a:lnTo>
                    <a:pt x="6" y="58"/>
                  </a:lnTo>
                  <a:lnTo>
                    <a:pt x="2" y="44"/>
                  </a:lnTo>
                  <a:lnTo>
                    <a:pt x="2" y="44"/>
                  </a:lnTo>
                  <a:lnTo>
                    <a:pt x="4" y="34"/>
                  </a:lnTo>
                  <a:lnTo>
                    <a:pt x="6" y="26"/>
                  </a:lnTo>
                  <a:lnTo>
                    <a:pt x="10" y="18"/>
                  </a:lnTo>
                  <a:lnTo>
                    <a:pt x="16" y="12"/>
                  </a:lnTo>
                  <a:lnTo>
                    <a:pt x="24" y="6"/>
                  </a:lnTo>
                  <a:lnTo>
                    <a:pt x="32" y="2"/>
                  </a:lnTo>
                  <a:lnTo>
                    <a:pt x="42" y="0"/>
                  </a:lnTo>
                  <a:lnTo>
                    <a:pt x="54" y="0"/>
                  </a:lnTo>
                  <a:lnTo>
                    <a:pt x="54" y="0"/>
                  </a:lnTo>
                  <a:lnTo>
                    <a:pt x="64" y="0"/>
                  </a:lnTo>
                  <a:lnTo>
                    <a:pt x="74" y="2"/>
                  </a:lnTo>
                  <a:lnTo>
                    <a:pt x="84" y="6"/>
                  </a:lnTo>
                  <a:lnTo>
                    <a:pt x="96" y="10"/>
                  </a:lnTo>
                  <a:lnTo>
                    <a:pt x="94" y="36"/>
                  </a:lnTo>
                  <a:lnTo>
                    <a:pt x="94" y="36"/>
                  </a:lnTo>
                  <a:lnTo>
                    <a:pt x="72" y="26"/>
                  </a:lnTo>
                  <a:lnTo>
                    <a:pt x="64" y="24"/>
                  </a:lnTo>
                  <a:lnTo>
                    <a:pt x="56" y="22"/>
                  </a:lnTo>
                  <a:lnTo>
                    <a:pt x="56" y="22"/>
                  </a:lnTo>
                  <a:lnTo>
                    <a:pt x="44" y="24"/>
                  </a:lnTo>
                  <a:lnTo>
                    <a:pt x="38" y="28"/>
                  </a:lnTo>
                  <a:lnTo>
                    <a:pt x="32" y="34"/>
                  </a:lnTo>
                  <a:lnTo>
                    <a:pt x="30" y="42"/>
                  </a:lnTo>
                  <a:lnTo>
                    <a:pt x="30" y="42"/>
                  </a:lnTo>
                  <a:lnTo>
                    <a:pt x="32" y="48"/>
                  </a:lnTo>
                  <a:lnTo>
                    <a:pt x="36" y="56"/>
                  </a:lnTo>
                  <a:lnTo>
                    <a:pt x="44" y="62"/>
                  </a:lnTo>
                  <a:lnTo>
                    <a:pt x="54" y="68"/>
                  </a:lnTo>
                  <a:lnTo>
                    <a:pt x="66" y="74"/>
                  </a:lnTo>
                  <a:lnTo>
                    <a:pt x="66" y="74"/>
                  </a:lnTo>
                  <a:lnTo>
                    <a:pt x="82" y="86"/>
                  </a:lnTo>
                  <a:lnTo>
                    <a:pt x="94" y="98"/>
                  </a:lnTo>
                  <a:lnTo>
                    <a:pt x="98" y="104"/>
                  </a:lnTo>
                  <a:lnTo>
                    <a:pt x="102" y="112"/>
                  </a:lnTo>
                  <a:lnTo>
                    <a:pt x="104" y="120"/>
                  </a:lnTo>
                  <a:lnTo>
                    <a:pt x="104" y="128"/>
                  </a:lnTo>
                  <a:lnTo>
                    <a:pt x="104" y="128"/>
                  </a:lnTo>
                  <a:lnTo>
                    <a:pt x="102" y="138"/>
                  </a:lnTo>
                  <a:lnTo>
                    <a:pt x="100" y="148"/>
                  </a:lnTo>
                  <a:lnTo>
                    <a:pt x="96" y="156"/>
                  </a:lnTo>
                  <a:lnTo>
                    <a:pt x="88" y="162"/>
                  </a:lnTo>
                  <a:lnTo>
                    <a:pt x="80" y="168"/>
                  </a:lnTo>
                  <a:lnTo>
                    <a:pt x="70" y="174"/>
                  </a:lnTo>
                  <a:lnTo>
                    <a:pt x="60" y="176"/>
                  </a:lnTo>
                  <a:lnTo>
                    <a:pt x="46" y="176"/>
                  </a:lnTo>
                  <a:lnTo>
                    <a:pt x="46" y="176"/>
                  </a:lnTo>
                  <a:lnTo>
                    <a:pt x="36" y="176"/>
                  </a:lnTo>
                  <a:lnTo>
                    <a:pt x="24" y="174"/>
                  </a:lnTo>
                  <a:lnTo>
                    <a:pt x="12" y="172"/>
                  </a:lnTo>
                  <a:lnTo>
                    <a:pt x="2" y="166"/>
                  </a:lnTo>
                  <a:lnTo>
                    <a:pt x="0" y="134"/>
                  </a:lnTo>
                  <a:lnTo>
                    <a:pt x="0" y="134"/>
                  </a:lnTo>
                  <a:lnTo>
                    <a:pt x="12" y="142"/>
                  </a:lnTo>
                  <a:lnTo>
                    <a:pt x="24" y="146"/>
                  </a:lnTo>
                  <a:lnTo>
                    <a:pt x="34" y="150"/>
                  </a:lnTo>
                  <a:lnTo>
                    <a:pt x="46" y="152"/>
                  </a:lnTo>
                  <a:close/>
                </a:path>
              </a:pathLst>
            </a:custGeom>
            <a:solidFill>
              <a:srgbClr val="E8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41"/>
            <p:cNvSpPr>
              <a:spLocks/>
            </p:cNvSpPr>
            <p:nvPr/>
          </p:nvSpPr>
          <p:spPr bwMode="auto">
            <a:xfrm>
              <a:off x="6959600" y="4344988"/>
              <a:ext cx="165100" cy="279400"/>
            </a:xfrm>
            <a:custGeom>
              <a:avLst/>
              <a:gdLst>
                <a:gd name="T0" fmla="*/ 46 w 104"/>
                <a:gd name="T1" fmla="*/ 152 h 176"/>
                <a:gd name="T2" fmla="*/ 66 w 104"/>
                <a:gd name="T3" fmla="*/ 144 h 176"/>
                <a:gd name="T4" fmla="*/ 74 w 104"/>
                <a:gd name="T5" fmla="*/ 128 h 176"/>
                <a:gd name="T6" fmla="*/ 74 w 104"/>
                <a:gd name="T7" fmla="*/ 120 h 176"/>
                <a:gd name="T8" fmla="*/ 62 w 104"/>
                <a:gd name="T9" fmla="*/ 104 h 176"/>
                <a:gd name="T10" fmla="*/ 38 w 104"/>
                <a:gd name="T11" fmla="*/ 90 h 176"/>
                <a:gd name="T12" fmla="*/ 22 w 104"/>
                <a:gd name="T13" fmla="*/ 80 h 176"/>
                <a:gd name="T14" fmla="*/ 6 w 104"/>
                <a:gd name="T15" fmla="*/ 58 h 176"/>
                <a:gd name="T16" fmla="*/ 2 w 104"/>
                <a:gd name="T17" fmla="*/ 44 h 176"/>
                <a:gd name="T18" fmla="*/ 6 w 104"/>
                <a:gd name="T19" fmla="*/ 26 h 176"/>
                <a:gd name="T20" fmla="*/ 16 w 104"/>
                <a:gd name="T21" fmla="*/ 12 h 176"/>
                <a:gd name="T22" fmla="*/ 32 w 104"/>
                <a:gd name="T23" fmla="*/ 2 h 176"/>
                <a:gd name="T24" fmla="*/ 54 w 104"/>
                <a:gd name="T25" fmla="*/ 0 h 176"/>
                <a:gd name="T26" fmla="*/ 64 w 104"/>
                <a:gd name="T27" fmla="*/ 0 h 176"/>
                <a:gd name="T28" fmla="*/ 84 w 104"/>
                <a:gd name="T29" fmla="*/ 6 h 176"/>
                <a:gd name="T30" fmla="*/ 94 w 104"/>
                <a:gd name="T31" fmla="*/ 36 h 176"/>
                <a:gd name="T32" fmla="*/ 72 w 104"/>
                <a:gd name="T33" fmla="*/ 26 h 176"/>
                <a:gd name="T34" fmla="*/ 56 w 104"/>
                <a:gd name="T35" fmla="*/ 22 h 176"/>
                <a:gd name="T36" fmla="*/ 44 w 104"/>
                <a:gd name="T37" fmla="*/ 24 h 176"/>
                <a:gd name="T38" fmla="*/ 32 w 104"/>
                <a:gd name="T39" fmla="*/ 34 h 176"/>
                <a:gd name="T40" fmla="*/ 30 w 104"/>
                <a:gd name="T41" fmla="*/ 42 h 176"/>
                <a:gd name="T42" fmla="*/ 36 w 104"/>
                <a:gd name="T43" fmla="*/ 56 h 176"/>
                <a:gd name="T44" fmla="*/ 54 w 104"/>
                <a:gd name="T45" fmla="*/ 68 h 176"/>
                <a:gd name="T46" fmla="*/ 66 w 104"/>
                <a:gd name="T47" fmla="*/ 74 h 176"/>
                <a:gd name="T48" fmla="*/ 94 w 104"/>
                <a:gd name="T49" fmla="*/ 98 h 176"/>
                <a:gd name="T50" fmla="*/ 102 w 104"/>
                <a:gd name="T51" fmla="*/ 112 h 176"/>
                <a:gd name="T52" fmla="*/ 104 w 104"/>
                <a:gd name="T53" fmla="*/ 128 h 176"/>
                <a:gd name="T54" fmla="*/ 102 w 104"/>
                <a:gd name="T55" fmla="*/ 138 h 176"/>
                <a:gd name="T56" fmla="*/ 96 w 104"/>
                <a:gd name="T57" fmla="*/ 156 h 176"/>
                <a:gd name="T58" fmla="*/ 80 w 104"/>
                <a:gd name="T59" fmla="*/ 168 h 176"/>
                <a:gd name="T60" fmla="*/ 60 w 104"/>
                <a:gd name="T61" fmla="*/ 176 h 176"/>
                <a:gd name="T62" fmla="*/ 46 w 104"/>
                <a:gd name="T63" fmla="*/ 176 h 176"/>
                <a:gd name="T64" fmla="*/ 24 w 104"/>
                <a:gd name="T65" fmla="*/ 174 h 176"/>
                <a:gd name="T66" fmla="*/ 2 w 104"/>
                <a:gd name="T67" fmla="*/ 166 h 176"/>
                <a:gd name="T68" fmla="*/ 0 w 104"/>
                <a:gd name="T69" fmla="*/ 134 h 176"/>
                <a:gd name="T70" fmla="*/ 24 w 104"/>
                <a:gd name="T71" fmla="*/ 146 h 176"/>
                <a:gd name="T72" fmla="*/ 46 w 104"/>
                <a:gd name="T73" fmla="*/ 15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4" h="176">
                  <a:moveTo>
                    <a:pt x="46" y="152"/>
                  </a:moveTo>
                  <a:lnTo>
                    <a:pt x="46" y="152"/>
                  </a:lnTo>
                  <a:lnTo>
                    <a:pt x="58" y="150"/>
                  </a:lnTo>
                  <a:lnTo>
                    <a:pt x="66" y="144"/>
                  </a:lnTo>
                  <a:lnTo>
                    <a:pt x="72" y="138"/>
                  </a:lnTo>
                  <a:lnTo>
                    <a:pt x="74" y="128"/>
                  </a:lnTo>
                  <a:lnTo>
                    <a:pt x="74" y="128"/>
                  </a:lnTo>
                  <a:lnTo>
                    <a:pt x="74" y="120"/>
                  </a:lnTo>
                  <a:lnTo>
                    <a:pt x="68" y="112"/>
                  </a:lnTo>
                  <a:lnTo>
                    <a:pt x="62" y="104"/>
                  </a:lnTo>
                  <a:lnTo>
                    <a:pt x="50" y="98"/>
                  </a:lnTo>
                  <a:lnTo>
                    <a:pt x="38" y="90"/>
                  </a:lnTo>
                  <a:lnTo>
                    <a:pt x="38" y="90"/>
                  </a:lnTo>
                  <a:lnTo>
                    <a:pt x="22" y="80"/>
                  </a:lnTo>
                  <a:lnTo>
                    <a:pt x="12" y="70"/>
                  </a:lnTo>
                  <a:lnTo>
                    <a:pt x="6" y="58"/>
                  </a:lnTo>
                  <a:lnTo>
                    <a:pt x="2" y="44"/>
                  </a:lnTo>
                  <a:lnTo>
                    <a:pt x="2" y="44"/>
                  </a:lnTo>
                  <a:lnTo>
                    <a:pt x="4" y="34"/>
                  </a:lnTo>
                  <a:lnTo>
                    <a:pt x="6" y="26"/>
                  </a:lnTo>
                  <a:lnTo>
                    <a:pt x="10" y="18"/>
                  </a:lnTo>
                  <a:lnTo>
                    <a:pt x="16" y="12"/>
                  </a:lnTo>
                  <a:lnTo>
                    <a:pt x="24" y="6"/>
                  </a:lnTo>
                  <a:lnTo>
                    <a:pt x="32" y="2"/>
                  </a:lnTo>
                  <a:lnTo>
                    <a:pt x="42" y="0"/>
                  </a:lnTo>
                  <a:lnTo>
                    <a:pt x="54" y="0"/>
                  </a:lnTo>
                  <a:lnTo>
                    <a:pt x="54" y="0"/>
                  </a:lnTo>
                  <a:lnTo>
                    <a:pt x="64" y="0"/>
                  </a:lnTo>
                  <a:lnTo>
                    <a:pt x="74" y="2"/>
                  </a:lnTo>
                  <a:lnTo>
                    <a:pt x="84" y="6"/>
                  </a:lnTo>
                  <a:lnTo>
                    <a:pt x="96" y="10"/>
                  </a:lnTo>
                  <a:lnTo>
                    <a:pt x="94" y="36"/>
                  </a:lnTo>
                  <a:lnTo>
                    <a:pt x="94" y="36"/>
                  </a:lnTo>
                  <a:lnTo>
                    <a:pt x="72" y="26"/>
                  </a:lnTo>
                  <a:lnTo>
                    <a:pt x="64" y="24"/>
                  </a:lnTo>
                  <a:lnTo>
                    <a:pt x="56" y="22"/>
                  </a:lnTo>
                  <a:lnTo>
                    <a:pt x="56" y="22"/>
                  </a:lnTo>
                  <a:lnTo>
                    <a:pt x="44" y="24"/>
                  </a:lnTo>
                  <a:lnTo>
                    <a:pt x="38" y="28"/>
                  </a:lnTo>
                  <a:lnTo>
                    <a:pt x="32" y="34"/>
                  </a:lnTo>
                  <a:lnTo>
                    <a:pt x="30" y="42"/>
                  </a:lnTo>
                  <a:lnTo>
                    <a:pt x="30" y="42"/>
                  </a:lnTo>
                  <a:lnTo>
                    <a:pt x="32" y="48"/>
                  </a:lnTo>
                  <a:lnTo>
                    <a:pt x="36" y="56"/>
                  </a:lnTo>
                  <a:lnTo>
                    <a:pt x="44" y="62"/>
                  </a:lnTo>
                  <a:lnTo>
                    <a:pt x="54" y="68"/>
                  </a:lnTo>
                  <a:lnTo>
                    <a:pt x="66" y="74"/>
                  </a:lnTo>
                  <a:lnTo>
                    <a:pt x="66" y="74"/>
                  </a:lnTo>
                  <a:lnTo>
                    <a:pt x="82" y="86"/>
                  </a:lnTo>
                  <a:lnTo>
                    <a:pt x="94" y="98"/>
                  </a:lnTo>
                  <a:lnTo>
                    <a:pt x="98" y="104"/>
                  </a:lnTo>
                  <a:lnTo>
                    <a:pt x="102" y="112"/>
                  </a:lnTo>
                  <a:lnTo>
                    <a:pt x="104" y="120"/>
                  </a:lnTo>
                  <a:lnTo>
                    <a:pt x="104" y="128"/>
                  </a:lnTo>
                  <a:lnTo>
                    <a:pt x="104" y="128"/>
                  </a:lnTo>
                  <a:lnTo>
                    <a:pt x="102" y="138"/>
                  </a:lnTo>
                  <a:lnTo>
                    <a:pt x="100" y="148"/>
                  </a:lnTo>
                  <a:lnTo>
                    <a:pt x="96" y="156"/>
                  </a:lnTo>
                  <a:lnTo>
                    <a:pt x="88" y="162"/>
                  </a:lnTo>
                  <a:lnTo>
                    <a:pt x="80" y="168"/>
                  </a:lnTo>
                  <a:lnTo>
                    <a:pt x="70" y="174"/>
                  </a:lnTo>
                  <a:lnTo>
                    <a:pt x="60" y="176"/>
                  </a:lnTo>
                  <a:lnTo>
                    <a:pt x="46" y="176"/>
                  </a:lnTo>
                  <a:lnTo>
                    <a:pt x="46" y="176"/>
                  </a:lnTo>
                  <a:lnTo>
                    <a:pt x="36" y="176"/>
                  </a:lnTo>
                  <a:lnTo>
                    <a:pt x="24" y="174"/>
                  </a:lnTo>
                  <a:lnTo>
                    <a:pt x="12" y="172"/>
                  </a:lnTo>
                  <a:lnTo>
                    <a:pt x="2" y="166"/>
                  </a:lnTo>
                  <a:lnTo>
                    <a:pt x="0" y="134"/>
                  </a:lnTo>
                  <a:lnTo>
                    <a:pt x="0" y="134"/>
                  </a:lnTo>
                  <a:lnTo>
                    <a:pt x="12" y="142"/>
                  </a:lnTo>
                  <a:lnTo>
                    <a:pt x="24" y="146"/>
                  </a:lnTo>
                  <a:lnTo>
                    <a:pt x="34" y="150"/>
                  </a:lnTo>
                  <a:lnTo>
                    <a:pt x="46" y="15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Rectangle 42"/>
            <p:cNvSpPr>
              <a:spLocks noChangeArrowheads="1"/>
            </p:cNvSpPr>
            <p:nvPr/>
          </p:nvSpPr>
          <p:spPr bwMode="auto">
            <a:xfrm>
              <a:off x="7432675" y="4351338"/>
              <a:ext cx="44450" cy="266700"/>
            </a:xfrm>
            <a:prstGeom prst="rect">
              <a:avLst/>
            </a:prstGeom>
            <a:solidFill>
              <a:srgbClr val="E87B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43"/>
            <p:cNvSpPr>
              <a:spLocks/>
            </p:cNvSpPr>
            <p:nvPr/>
          </p:nvSpPr>
          <p:spPr bwMode="auto">
            <a:xfrm>
              <a:off x="7620000" y="4344988"/>
              <a:ext cx="219075" cy="279400"/>
            </a:xfrm>
            <a:custGeom>
              <a:avLst/>
              <a:gdLst>
                <a:gd name="T0" fmla="*/ 0 w 138"/>
                <a:gd name="T1" fmla="*/ 0 h 176"/>
                <a:gd name="T2" fmla="*/ 2 w 138"/>
                <a:gd name="T3" fmla="*/ 0 h 176"/>
                <a:gd name="T4" fmla="*/ 110 w 138"/>
                <a:gd name="T5" fmla="*/ 110 h 176"/>
                <a:gd name="T6" fmla="*/ 110 w 138"/>
                <a:gd name="T7" fmla="*/ 4 h 176"/>
                <a:gd name="T8" fmla="*/ 138 w 138"/>
                <a:gd name="T9" fmla="*/ 4 h 176"/>
                <a:gd name="T10" fmla="*/ 138 w 138"/>
                <a:gd name="T11" fmla="*/ 176 h 176"/>
                <a:gd name="T12" fmla="*/ 136 w 138"/>
                <a:gd name="T13" fmla="*/ 176 h 176"/>
                <a:gd name="T14" fmla="*/ 28 w 138"/>
                <a:gd name="T15" fmla="*/ 66 h 176"/>
                <a:gd name="T16" fmla="*/ 28 w 138"/>
                <a:gd name="T17" fmla="*/ 172 h 176"/>
                <a:gd name="T18" fmla="*/ 0 w 138"/>
                <a:gd name="T19" fmla="*/ 172 h 176"/>
                <a:gd name="T20" fmla="*/ 0 w 138"/>
                <a:gd name="T21"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176">
                  <a:moveTo>
                    <a:pt x="0" y="0"/>
                  </a:moveTo>
                  <a:lnTo>
                    <a:pt x="2" y="0"/>
                  </a:lnTo>
                  <a:lnTo>
                    <a:pt x="110" y="110"/>
                  </a:lnTo>
                  <a:lnTo>
                    <a:pt x="110" y="4"/>
                  </a:lnTo>
                  <a:lnTo>
                    <a:pt x="138" y="4"/>
                  </a:lnTo>
                  <a:lnTo>
                    <a:pt x="138" y="176"/>
                  </a:lnTo>
                  <a:lnTo>
                    <a:pt x="136" y="176"/>
                  </a:lnTo>
                  <a:lnTo>
                    <a:pt x="28" y="66"/>
                  </a:lnTo>
                  <a:lnTo>
                    <a:pt x="28" y="172"/>
                  </a:lnTo>
                  <a:lnTo>
                    <a:pt x="0" y="172"/>
                  </a:lnTo>
                  <a:lnTo>
                    <a:pt x="0" y="0"/>
                  </a:lnTo>
                  <a:close/>
                </a:path>
              </a:pathLst>
            </a:custGeom>
            <a:solidFill>
              <a:srgbClr val="E8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44"/>
            <p:cNvSpPr>
              <a:spLocks/>
            </p:cNvSpPr>
            <p:nvPr/>
          </p:nvSpPr>
          <p:spPr bwMode="auto">
            <a:xfrm>
              <a:off x="7978775" y="4344988"/>
              <a:ext cx="222250" cy="279400"/>
            </a:xfrm>
            <a:custGeom>
              <a:avLst/>
              <a:gdLst>
                <a:gd name="T0" fmla="*/ 0 w 140"/>
                <a:gd name="T1" fmla="*/ 0 h 176"/>
                <a:gd name="T2" fmla="*/ 4 w 140"/>
                <a:gd name="T3" fmla="*/ 0 h 176"/>
                <a:gd name="T4" fmla="*/ 110 w 140"/>
                <a:gd name="T5" fmla="*/ 110 h 176"/>
                <a:gd name="T6" fmla="*/ 110 w 140"/>
                <a:gd name="T7" fmla="*/ 4 h 176"/>
                <a:gd name="T8" fmla="*/ 140 w 140"/>
                <a:gd name="T9" fmla="*/ 4 h 176"/>
                <a:gd name="T10" fmla="*/ 140 w 140"/>
                <a:gd name="T11" fmla="*/ 176 h 176"/>
                <a:gd name="T12" fmla="*/ 136 w 140"/>
                <a:gd name="T13" fmla="*/ 176 h 176"/>
                <a:gd name="T14" fmla="*/ 28 w 140"/>
                <a:gd name="T15" fmla="*/ 66 h 176"/>
                <a:gd name="T16" fmla="*/ 28 w 140"/>
                <a:gd name="T17" fmla="*/ 172 h 176"/>
                <a:gd name="T18" fmla="*/ 0 w 140"/>
                <a:gd name="T19" fmla="*/ 172 h 176"/>
                <a:gd name="T20" fmla="*/ 0 w 140"/>
                <a:gd name="T21"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0" h="176">
                  <a:moveTo>
                    <a:pt x="0" y="0"/>
                  </a:moveTo>
                  <a:lnTo>
                    <a:pt x="4" y="0"/>
                  </a:lnTo>
                  <a:lnTo>
                    <a:pt x="110" y="110"/>
                  </a:lnTo>
                  <a:lnTo>
                    <a:pt x="110" y="4"/>
                  </a:lnTo>
                  <a:lnTo>
                    <a:pt x="140" y="4"/>
                  </a:lnTo>
                  <a:lnTo>
                    <a:pt x="140" y="176"/>
                  </a:lnTo>
                  <a:lnTo>
                    <a:pt x="136" y="176"/>
                  </a:lnTo>
                  <a:lnTo>
                    <a:pt x="28" y="66"/>
                  </a:lnTo>
                  <a:lnTo>
                    <a:pt x="28" y="172"/>
                  </a:lnTo>
                  <a:lnTo>
                    <a:pt x="0" y="172"/>
                  </a:lnTo>
                  <a:lnTo>
                    <a:pt x="0" y="0"/>
                  </a:lnTo>
                  <a:close/>
                </a:path>
              </a:pathLst>
            </a:custGeom>
            <a:solidFill>
              <a:srgbClr val="E8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45"/>
            <p:cNvSpPr>
              <a:spLocks noEditPoints="1"/>
            </p:cNvSpPr>
            <p:nvPr/>
          </p:nvSpPr>
          <p:spPr bwMode="auto">
            <a:xfrm>
              <a:off x="8321675" y="4344988"/>
              <a:ext cx="263525" cy="279400"/>
            </a:xfrm>
            <a:custGeom>
              <a:avLst/>
              <a:gdLst>
                <a:gd name="T0" fmla="*/ 18 w 166"/>
                <a:gd name="T1" fmla="*/ 34 h 176"/>
                <a:gd name="T2" fmla="*/ 46 w 166"/>
                <a:gd name="T3" fmla="*/ 8 h 176"/>
                <a:gd name="T4" fmla="*/ 82 w 166"/>
                <a:gd name="T5" fmla="*/ 0 h 176"/>
                <a:gd name="T6" fmla="*/ 98 w 166"/>
                <a:gd name="T7" fmla="*/ 2 h 176"/>
                <a:gd name="T8" fmla="*/ 128 w 166"/>
                <a:gd name="T9" fmla="*/ 14 h 176"/>
                <a:gd name="T10" fmla="*/ 140 w 166"/>
                <a:gd name="T11" fmla="*/ 24 h 176"/>
                <a:gd name="T12" fmla="*/ 158 w 166"/>
                <a:gd name="T13" fmla="*/ 54 h 176"/>
                <a:gd name="T14" fmla="*/ 166 w 166"/>
                <a:gd name="T15" fmla="*/ 88 h 176"/>
                <a:gd name="T16" fmla="*/ 164 w 166"/>
                <a:gd name="T17" fmla="*/ 106 h 176"/>
                <a:gd name="T18" fmla="*/ 152 w 166"/>
                <a:gd name="T19" fmla="*/ 138 h 176"/>
                <a:gd name="T20" fmla="*/ 140 w 166"/>
                <a:gd name="T21" fmla="*/ 152 h 176"/>
                <a:gd name="T22" fmla="*/ 114 w 166"/>
                <a:gd name="T23" fmla="*/ 170 h 176"/>
                <a:gd name="T24" fmla="*/ 82 w 166"/>
                <a:gd name="T25" fmla="*/ 176 h 176"/>
                <a:gd name="T26" fmla="*/ 66 w 166"/>
                <a:gd name="T27" fmla="*/ 174 h 176"/>
                <a:gd name="T28" fmla="*/ 36 w 166"/>
                <a:gd name="T29" fmla="*/ 162 h 176"/>
                <a:gd name="T30" fmla="*/ 24 w 166"/>
                <a:gd name="T31" fmla="*/ 152 h 176"/>
                <a:gd name="T32" fmla="*/ 6 w 166"/>
                <a:gd name="T33" fmla="*/ 122 h 176"/>
                <a:gd name="T34" fmla="*/ 0 w 166"/>
                <a:gd name="T35" fmla="*/ 88 h 176"/>
                <a:gd name="T36" fmla="*/ 0 w 166"/>
                <a:gd name="T37" fmla="*/ 74 h 176"/>
                <a:gd name="T38" fmla="*/ 10 w 166"/>
                <a:gd name="T39" fmla="*/ 46 h 176"/>
                <a:gd name="T40" fmla="*/ 82 w 166"/>
                <a:gd name="T41" fmla="*/ 148 h 176"/>
                <a:gd name="T42" fmla="*/ 94 w 166"/>
                <a:gd name="T43" fmla="*/ 148 h 176"/>
                <a:gd name="T44" fmla="*/ 112 w 166"/>
                <a:gd name="T45" fmla="*/ 138 h 176"/>
                <a:gd name="T46" fmla="*/ 126 w 166"/>
                <a:gd name="T47" fmla="*/ 122 h 176"/>
                <a:gd name="T48" fmla="*/ 134 w 166"/>
                <a:gd name="T49" fmla="*/ 100 h 176"/>
                <a:gd name="T50" fmla="*/ 136 w 166"/>
                <a:gd name="T51" fmla="*/ 88 h 176"/>
                <a:gd name="T52" fmla="*/ 132 w 166"/>
                <a:gd name="T53" fmla="*/ 64 h 176"/>
                <a:gd name="T54" fmla="*/ 120 w 166"/>
                <a:gd name="T55" fmla="*/ 44 h 176"/>
                <a:gd name="T56" fmla="*/ 104 w 166"/>
                <a:gd name="T57" fmla="*/ 32 h 176"/>
                <a:gd name="T58" fmla="*/ 82 w 166"/>
                <a:gd name="T59" fmla="*/ 28 h 176"/>
                <a:gd name="T60" fmla="*/ 72 w 166"/>
                <a:gd name="T61" fmla="*/ 28 h 176"/>
                <a:gd name="T62" fmla="*/ 52 w 166"/>
                <a:gd name="T63" fmla="*/ 38 h 176"/>
                <a:gd name="T64" fmla="*/ 38 w 166"/>
                <a:gd name="T65" fmla="*/ 54 h 176"/>
                <a:gd name="T66" fmla="*/ 30 w 166"/>
                <a:gd name="T67" fmla="*/ 76 h 176"/>
                <a:gd name="T68" fmla="*/ 30 w 166"/>
                <a:gd name="T69" fmla="*/ 88 h 176"/>
                <a:gd name="T70" fmla="*/ 34 w 166"/>
                <a:gd name="T71" fmla="*/ 112 h 176"/>
                <a:gd name="T72" fmla="*/ 46 w 166"/>
                <a:gd name="T73" fmla="*/ 132 h 176"/>
                <a:gd name="T74" fmla="*/ 62 w 166"/>
                <a:gd name="T75" fmla="*/ 144 h 176"/>
                <a:gd name="T76" fmla="*/ 82 w 166"/>
                <a:gd name="T77" fmla="*/ 1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6" h="176">
                  <a:moveTo>
                    <a:pt x="18" y="34"/>
                  </a:moveTo>
                  <a:lnTo>
                    <a:pt x="18" y="34"/>
                  </a:lnTo>
                  <a:lnTo>
                    <a:pt x="30" y="20"/>
                  </a:lnTo>
                  <a:lnTo>
                    <a:pt x="46" y="8"/>
                  </a:lnTo>
                  <a:lnTo>
                    <a:pt x="64" y="2"/>
                  </a:lnTo>
                  <a:lnTo>
                    <a:pt x="82" y="0"/>
                  </a:lnTo>
                  <a:lnTo>
                    <a:pt x="82" y="0"/>
                  </a:lnTo>
                  <a:lnTo>
                    <a:pt x="98" y="2"/>
                  </a:lnTo>
                  <a:lnTo>
                    <a:pt x="114" y="6"/>
                  </a:lnTo>
                  <a:lnTo>
                    <a:pt x="128" y="14"/>
                  </a:lnTo>
                  <a:lnTo>
                    <a:pt x="140" y="24"/>
                  </a:lnTo>
                  <a:lnTo>
                    <a:pt x="140" y="24"/>
                  </a:lnTo>
                  <a:lnTo>
                    <a:pt x="152" y="38"/>
                  </a:lnTo>
                  <a:lnTo>
                    <a:pt x="158" y="54"/>
                  </a:lnTo>
                  <a:lnTo>
                    <a:pt x="164" y="70"/>
                  </a:lnTo>
                  <a:lnTo>
                    <a:pt x="166" y="88"/>
                  </a:lnTo>
                  <a:lnTo>
                    <a:pt x="166" y="88"/>
                  </a:lnTo>
                  <a:lnTo>
                    <a:pt x="164" y="106"/>
                  </a:lnTo>
                  <a:lnTo>
                    <a:pt x="158" y="122"/>
                  </a:lnTo>
                  <a:lnTo>
                    <a:pt x="152" y="138"/>
                  </a:lnTo>
                  <a:lnTo>
                    <a:pt x="140" y="152"/>
                  </a:lnTo>
                  <a:lnTo>
                    <a:pt x="140" y="152"/>
                  </a:lnTo>
                  <a:lnTo>
                    <a:pt x="128" y="162"/>
                  </a:lnTo>
                  <a:lnTo>
                    <a:pt x="114" y="170"/>
                  </a:lnTo>
                  <a:lnTo>
                    <a:pt x="98" y="174"/>
                  </a:lnTo>
                  <a:lnTo>
                    <a:pt x="82" y="176"/>
                  </a:lnTo>
                  <a:lnTo>
                    <a:pt x="82" y="176"/>
                  </a:lnTo>
                  <a:lnTo>
                    <a:pt x="66" y="174"/>
                  </a:lnTo>
                  <a:lnTo>
                    <a:pt x="52" y="170"/>
                  </a:lnTo>
                  <a:lnTo>
                    <a:pt x="36" y="162"/>
                  </a:lnTo>
                  <a:lnTo>
                    <a:pt x="24" y="152"/>
                  </a:lnTo>
                  <a:lnTo>
                    <a:pt x="24" y="152"/>
                  </a:lnTo>
                  <a:lnTo>
                    <a:pt x="14" y="138"/>
                  </a:lnTo>
                  <a:lnTo>
                    <a:pt x="6" y="122"/>
                  </a:lnTo>
                  <a:lnTo>
                    <a:pt x="2" y="106"/>
                  </a:lnTo>
                  <a:lnTo>
                    <a:pt x="0" y="88"/>
                  </a:lnTo>
                  <a:lnTo>
                    <a:pt x="0" y="88"/>
                  </a:lnTo>
                  <a:lnTo>
                    <a:pt x="0" y="74"/>
                  </a:lnTo>
                  <a:lnTo>
                    <a:pt x="4" y="58"/>
                  </a:lnTo>
                  <a:lnTo>
                    <a:pt x="10" y="46"/>
                  </a:lnTo>
                  <a:lnTo>
                    <a:pt x="18" y="34"/>
                  </a:lnTo>
                  <a:close/>
                  <a:moveTo>
                    <a:pt x="82" y="148"/>
                  </a:moveTo>
                  <a:lnTo>
                    <a:pt x="82" y="148"/>
                  </a:lnTo>
                  <a:lnTo>
                    <a:pt x="94" y="148"/>
                  </a:lnTo>
                  <a:lnTo>
                    <a:pt x="104" y="144"/>
                  </a:lnTo>
                  <a:lnTo>
                    <a:pt x="112" y="138"/>
                  </a:lnTo>
                  <a:lnTo>
                    <a:pt x="120" y="132"/>
                  </a:lnTo>
                  <a:lnTo>
                    <a:pt x="126" y="122"/>
                  </a:lnTo>
                  <a:lnTo>
                    <a:pt x="132" y="112"/>
                  </a:lnTo>
                  <a:lnTo>
                    <a:pt x="134" y="100"/>
                  </a:lnTo>
                  <a:lnTo>
                    <a:pt x="136" y="88"/>
                  </a:lnTo>
                  <a:lnTo>
                    <a:pt x="136" y="88"/>
                  </a:lnTo>
                  <a:lnTo>
                    <a:pt x="134" y="76"/>
                  </a:lnTo>
                  <a:lnTo>
                    <a:pt x="132" y="64"/>
                  </a:lnTo>
                  <a:lnTo>
                    <a:pt x="126" y="54"/>
                  </a:lnTo>
                  <a:lnTo>
                    <a:pt x="120" y="44"/>
                  </a:lnTo>
                  <a:lnTo>
                    <a:pt x="112" y="38"/>
                  </a:lnTo>
                  <a:lnTo>
                    <a:pt x="104" y="32"/>
                  </a:lnTo>
                  <a:lnTo>
                    <a:pt x="94" y="28"/>
                  </a:lnTo>
                  <a:lnTo>
                    <a:pt x="82" y="28"/>
                  </a:lnTo>
                  <a:lnTo>
                    <a:pt x="82" y="28"/>
                  </a:lnTo>
                  <a:lnTo>
                    <a:pt x="72" y="28"/>
                  </a:lnTo>
                  <a:lnTo>
                    <a:pt x="62" y="32"/>
                  </a:lnTo>
                  <a:lnTo>
                    <a:pt x="52" y="38"/>
                  </a:lnTo>
                  <a:lnTo>
                    <a:pt x="46" y="44"/>
                  </a:lnTo>
                  <a:lnTo>
                    <a:pt x="38" y="54"/>
                  </a:lnTo>
                  <a:lnTo>
                    <a:pt x="34" y="64"/>
                  </a:lnTo>
                  <a:lnTo>
                    <a:pt x="30" y="76"/>
                  </a:lnTo>
                  <a:lnTo>
                    <a:pt x="30" y="88"/>
                  </a:lnTo>
                  <a:lnTo>
                    <a:pt x="30" y="88"/>
                  </a:lnTo>
                  <a:lnTo>
                    <a:pt x="30" y="100"/>
                  </a:lnTo>
                  <a:lnTo>
                    <a:pt x="34" y="112"/>
                  </a:lnTo>
                  <a:lnTo>
                    <a:pt x="38" y="122"/>
                  </a:lnTo>
                  <a:lnTo>
                    <a:pt x="46" y="132"/>
                  </a:lnTo>
                  <a:lnTo>
                    <a:pt x="52" y="138"/>
                  </a:lnTo>
                  <a:lnTo>
                    <a:pt x="62" y="144"/>
                  </a:lnTo>
                  <a:lnTo>
                    <a:pt x="72" y="148"/>
                  </a:lnTo>
                  <a:lnTo>
                    <a:pt x="82" y="148"/>
                  </a:lnTo>
                  <a:close/>
                </a:path>
              </a:pathLst>
            </a:custGeom>
            <a:solidFill>
              <a:srgbClr val="E8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46"/>
            <p:cNvSpPr>
              <a:spLocks/>
            </p:cNvSpPr>
            <p:nvPr/>
          </p:nvSpPr>
          <p:spPr bwMode="auto">
            <a:xfrm>
              <a:off x="8321675" y="4344988"/>
              <a:ext cx="263525" cy="279400"/>
            </a:xfrm>
            <a:custGeom>
              <a:avLst/>
              <a:gdLst>
                <a:gd name="T0" fmla="*/ 18 w 166"/>
                <a:gd name="T1" fmla="*/ 34 h 176"/>
                <a:gd name="T2" fmla="*/ 18 w 166"/>
                <a:gd name="T3" fmla="*/ 34 h 176"/>
                <a:gd name="T4" fmla="*/ 30 w 166"/>
                <a:gd name="T5" fmla="*/ 20 h 176"/>
                <a:gd name="T6" fmla="*/ 46 w 166"/>
                <a:gd name="T7" fmla="*/ 8 h 176"/>
                <a:gd name="T8" fmla="*/ 64 w 166"/>
                <a:gd name="T9" fmla="*/ 2 h 176"/>
                <a:gd name="T10" fmla="*/ 82 w 166"/>
                <a:gd name="T11" fmla="*/ 0 h 176"/>
                <a:gd name="T12" fmla="*/ 82 w 166"/>
                <a:gd name="T13" fmla="*/ 0 h 176"/>
                <a:gd name="T14" fmla="*/ 98 w 166"/>
                <a:gd name="T15" fmla="*/ 2 h 176"/>
                <a:gd name="T16" fmla="*/ 114 w 166"/>
                <a:gd name="T17" fmla="*/ 6 h 176"/>
                <a:gd name="T18" fmla="*/ 128 w 166"/>
                <a:gd name="T19" fmla="*/ 14 h 176"/>
                <a:gd name="T20" fmla="*/ 140 w 166"/>
                <a:gd name="T21" fmla="*/ 24 h 176"/>
                <a:gd name="T22" fmla="*/ 140 w 166"/>
                <a:gd name="T23" fmla="*/ 24 h 176"/>
                <a:gd name="T24" fmla="*/ 152 w 166"/>
                <a:gd name="T25" fmla="*/ 38 h 176"/>
                <a:gd name="T26" fmla="*/ 158 w 166"/>
                <a:gd name="T27" fmla="*/ 54 h 176"/>
                <a:gd name="T28" fmla="*/ 164 w 166"/>
                <a:gd name="T29" fmla="*/ 70 h 176"/>
                <a:gd name="T30" fmla="*/ 166 w 166"/>
                <a:gd name="T31" fmla="*/ 88 h 176"/>
                <a:gd name="T32" fmla="*/ 166 w 166"/>
                <a:gd name="T33" fmla="*/ 88 h 176"/>
                <a:gd name="T34" fmla="*/ 164 w 166"/>
                <a:gd name="T35" fmla="*/ 106 h 176"/>
                <a:gd name="T36" fmla="*/ 158 w 166"/>
                <a:gd name="T37" fmla="*/ 122 h 176"/>
                <a:gd name="T38" fmla="*/ 152 w 166"/>
                <a:gd name="T39" fmla="*/ 138 h 176"/>
                <a:gd name="T40" fmla="*/ 140 w 166"/>
                <a:gd name="T41" fmla="*/ 152 h 176"/>
                <a:gd name="T42" fmla="*/ 140 w 166"/>
                <a:gd name="T43" fmla="*/ 152 h 176"/>
                <a:gd name="T44" fmla="*/ 128 w 166"/>
                <a:gd name="T45" fmla="*/ 162 h 176"/>
                <a:gd name="T46" fmla="*/ 114 w 166"/>
                <a:gd name="T47" fmla="*/ 170 h 176"/>
                <a:gd name="T48" fmla="*/ 98 w 166"/>
                <a:gd name="T49" fmla="*/ 174 h 176"/>
                <a:gd name="T50" fmla="*/ 82 w 166"/>
                <a:gd name="T51" fmla="*/ 176 h 176"/>
                <a:gd name="T52" fmla="*/ 82 w 166"/>
                <a:gd name="T53" fmla="*/ 176 h 176"/>
                <a:gd name="T54" fmla="*/ 66 w 166"/>
                <a:gd name="T55" fmla="*/ 174 h 176"/>
                <a:gd name="T56" fmla="*/ 52 w 166"/>
                <a:gd name="T57" fmla="*/ 170 h 176"/>
                <a:gd name="T58" fmla="*/ 36 w 166"/>
                <a:gd name="T59" fmla="*/ 162 h 176"/>
                <a:gd name="T60" fmla="*/ 24 w 166"/>
                <a:gd name="T61" fmla="*/ 152 h 176"/>
                <a:gd name="T62" fmla="*/ 24 w 166"/>
                <a:gd name="T63" fmla="*/ 152 h 176"/>
                <a:gd name="T64" fmla="*/ 14 w 166"/>
                <a:gd name="T65" fmla="*/ 138 h 176"/>
                <a:gd name="T66" fmla="*/ 6 w 166"/>
                <a:gd name="T67" fmla="*/ 122 h 176"/>
                <a:gd name="T68" fmla="*/ 2 w 166"/>
                <a:gd name="T69" fmla="*/ 106 h 176"/>
                <a:gd name="T70" fmla="*/ 0 w 166"/>
                <a:gd name="T71" fmla="*/ 88 h 176"/>
                <a:gd name="T72" fmla="*/ 0 w 166"/>
                <a:gd name="T73" fmla="*/ 88 h 176"/>
                <a:gd name="T74" fmla="*/ 0 w 166"/>
                <a:gd name="T75" fmla="*/ 74 h 176"/>
                <a:gd name="T76" fmla="*/ 4 w 166"/>
                <a:gd name="T77" fmla="*/ 58 h 176"/>
                <a:gd name="T78" fmla="*/ 10 w 166"/>
                <a:gd name="T79" fmla="*/ 46 h 176"/>
                <a:gd name="T80" fmla="*/ 18 w 166"/>
                <a:gd name="T81" fmla="*/ 3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6" h="176">
                  <a:moveTo>
                    <a:pt x="18" y="34"/>
                  </a:moveTo>
                  <a:lnTo>
                    <a:pt x="18" y="34"/>
                  </a:lnTo>
                  <a:lnTo>
                    <a:pt x="30" y="20"/>
                  </a:lnTo>
                  <a:lnTo>
                    <a:pt x="46" y="8"/>
                  </a:lnTo>
                  <a:lnTo>
                    <a:pt x="64" y="2"/>
                  </a:lnTo>
                  <a:lnTo>
                    <a:pt x="82" y="0"/>
                  </a:lnTo>
                  <a:lnTo>
                    <a:pt x="82" y="0"/>
                  </a:lnTo>
                  <a:lnTo>
                    <a:pt x="98" y="2"/>
                  </a:lnTo>
                  <a:lnTo>
                    <a:pt x="114" y="6"/>
                  </a:lnTo>
                  <a:lnTo>
                    <a:pt x="128" y="14"/>
                  </a:lnTo>
                  <a:lnTo>
                    <a:pt x="140" y="24"/>
                  </a:lnTo>
                  <a:lnTo>
                    <a:pt x="140" y="24"/>
                  </a:lnTo>
                  <a:lnTo>
                    <a:pt x="152" y="38"/>
                  </a:lnTo>
                  <a:lnTo>
                    <a:pt x="158" y="54"/>
                  </a:lnTo>
                  <a:lnTo>
                    <a:pt x="164" y="70"/>
                  </a:lnTo>
                  <a:lnTo>
                    <a:pt x="166" y="88"/>
                  </a:lnTo>
                  <a:lnTo>
                    <a:pt x="166" y="88"/>
                  </a:lnTo>
                  <a:lnTo>
                    <a:pt x="164" y="106"/>
                  </a:lnTo>
                  <a:lnTo>
                    <a:pt x="158" y="122"/>
                  </a:lnTo>
                  <a:lnTo>
                    <a:pt x="152" y="138"/>
                  </a:lnTo>
                  <a:lnTo>
                    <a:pt x="140" y="152"/>
                  </a:lnTo>
                  <a:lnTo>
                    <a:pt x="140" y="152"/>
                  </a:lnTo>
                  <a:lnTo>
                    <a:pt x="128" y="162"/>
                  </a:lnTo>
                  <a:lnTo>
                    <a:pt x="114" y="170"/>
                  </a:lnTo>
                  <a:lnTo>
                    <a:pt x="98" y="174"/>
                  </a:lnTo>
                  <a:lnTo>
                    <a:pt x="82" y="176"/>
                  </a:lnTo>
                  <a:lnTo>
                    <a:pt x="82" y="176"/>
                  </a:lnTo>
                  <a:lnTo>
                    <a:pt x="66" y="174"/>
                  </a:lnTo>
                  <a:lnTo>
                    <a:pt x="52" y="170"/>
                  </a:lnTo>
                  <a:lnTo>
                    <a:pt x="36" y="162"/>
                  </a:lnTo>
                  <a:lnTo>
                    <a:pt x="24" y="152"/>
                  </a:lnTo>
                  <a:lnTo>
                    <a:pt x="24" y="152"/>
                  </a:lnTo>
                  <a:lnTo>
                    <a:pt x="14" y="138"/>
                  </a:lnTo>
                  <a:lnTo>
                    <a:pt x="6" y="122"/>
                  </a:lnTo>
                  <a:lnTo>
                    <a:pt x="2" y="106"/>
                  </a:lnTo>
                  <a:lnTo>
                    <a:pt x="0" y="88"/>
                  </a:lnTo>
                  <a:lnTo>
                    <a:pt x="0" y="88"/>
                  </a:lnTo>
                  <a:lnTo>
                    <a:pt x="0" y="74"/>
                  </a:lnTo>
                  <a:lnTo>
                    <a:pt x="4" y="58"/>
                  </a:lnTo>
                  <a:lnTo>
                    <a:pt x="10" y="46"/>
                  </a:lnTo>
                  <a:lnTo>
                    <a:pt x="18" y="3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47"/>
            <p:cNvSpPr>
              <a:spLocks/>
            </p:cNvSpPr>
            <p:nvPr/>
          </p:nvSpPr>
          <p:spPr bwMode="auto">
            <a:xfrm>
              <a:off x="8369300" y="4389438"/>
              <a:ext cx="168275" cy="190500"/>
            </a:xfrm>
            <a:custGeom>
              <a:avLst/>
              <a:gdLst>
                <a:gd name="T0" fmla="*/ 52 w 106"/>
                <a:gd name="T1" fmla="*/ 120 h 120"/>
                <a:gd name="T2" fmla="*/ 52 w 106"/>
                <a:gd name="T3" fmla="*/ 120 h 120"/>
                <a:gd name="T4" fmla="*/ 64 w 106"/>
                <a:gd name="T5" fmla="*/ 120 h 120"/>
                <a:gd name="T6" fmla="*/ 74 w 106"/>
                <a:gd name="T7" fmla="*/ 116 h 120"/>
                <a:gd name="T8" fmla="*/ 82 w 106"/>
                <a:gd name="T9" fmla="*/ 110 h 120"/>
                <a:gd name="T10" fmla="*/ 90 w 106"/>
                <a:gd name="T11" fmla="*/ 104 h 120"/>
                <a:gd name="T12" fmla="*/ 96 w 106"/>
                <a:gd name="T13" fmla="*/ 94 h 120"/>
                <a:gd name="T14" fmla="*/ 102 w 106"/>
                <a:gd name="T15" fmla="*/ 84 h 120"/>
                <a:gd name="T16" fmla="*/ 104 w 106"/>
                <a:gd name="T17" fmla="*/ 72 h 120"/>
                <a:gd name="T18" fmla="*/ 106 w 106"/>
                <a:gd name="T19" fmla="*/ 60 h 120"/>
                <a:gd name="T20" fmla="*/ 106 w 106"/>
                <a:gd name="T21" fmla="*/ 60 h 120"/>
                <a:gd name="T22" fmla="*/ 104 w 106"/>
                <a:gd name="T23" fmla="*/ 48 h 120"/>
                <a:gd name="T24" fmla="*/ 102 w 106"/>
                <a:gd name="T25" fmla="*/ 36 h 120"/>
                <a:gd name="T26" fmla="*/ 96 w 106"/>
                <a:gd name="T27" fmla="*/ 26 h 120"/>
                <a:gd name="T28" fmla="*/ 90 w 106"/>
                <a:gd name="T29" fmla="*/ 16 h 120"/>
                <a:gd name="T30" fmla="*/ 82 w 106"/>
                <a:gd name="T31" fmla="*/ 10 h 120"/>
                <a:gd name="T32" fmla="*/ 74 w 106"/>
                <a:gd name="T33" fmla="*/ 4 h 120"/>
                <a:gd name="T34" fmla="*/ 64 w 106"/>
                <a:gd name="T35" fmla="*/ 0 h 120"/>
                <a:gd name="T36" fmla="*/ 52 w 106"/>
                <a:gd name="T37" fmla="*/ 0 h 120"/>
                <a:gd name="T38" fmla="*/ 52 w 106"/>
                <a:gd name="T39" fmla="*/ 0 h 120"/>
                <a:gd name="T40" fmla="*/ 42 w 106"/>
                <a:gd name="T41" fmla="*/ 0 h 120"/>
                <a:gd name="T42" fmla="*/ 32 w 106"/>
                <a:gd name="T43" fmla="*/ 4 h 120"/>
                <a:gd name="T44" fmla="*/ 22 w 106"/>
                <a:gd name="T45" fmla="*/ 10 h 120"/>
                <a:gd name="T46" fmla="*/ 16 w 106"/>
                <a:gd name="T47" fmla="*/ 16 h 120"/>
                <a:gd name="T48" fmla="*/ 8 w 106"/>
                <a:gd name="T49" fmla="*/ 26 h 120"/>
                <a:gd name="T50" fmla="*/ 4 w 106"/>
                <a:gd name="T51" fmla="*/ 36 h 120"/>
                <a:gd name="T52" fmla="*/ 0 w 106"/>
                <a:gd name="T53" fmla="*/ 48 h 120"/>
                <a:gd name="T54" fmla="*/ 0 w 106"/>
                <a:gd name="T55" fmla="*/ 60 h 120"/>
                <a:gd name="T56" fmla="*/ 0 w 106"/>
                <a:gd name="T57" fmla="*/ 60 h 120"/>
                <a:gd name="T58" fmla="*/ 0 w 106"/>
                <a:gd name="T59" fmla="*/ 72 h 120"/>
                <a:gd name="T60" fmla="*/ 4 w 106"/>
                <a:gd name="T61" fmla="*/ 84 h 120"/>
                <a:gd name="T62" fmla="*/ 8 w 106"/>
                <a:gd name="T63" fmla="*/ 94 h 120"/>
                <a:gd name="T64" fmla="*/ 16 w 106"/>
                <a:gd name="T65" fmla="*/ 104 h 120"/>
                <a:gd name="T66" fmla="*/ 22 w 106"/>
                <a:gd name="T67" fmla="*/ 110 h 120"/>
                <a:gd name="T68" fmla="*/ 32 w 106"/>
                <a:gd name="T69" fmla="*/ 116 h 120"/>
                <a:gd name="T70" fmla="*/ 42 w 106"/>
                <a:gd name="T71" fmla="*/ 120 h 120"/>
                <a:gd name="T72" fmla="*/ 52 w 106"/>
                <a:gd name="T73"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6" h="120">
                  <a:moveTo>
                    <a:pt x="52" y="120"/>
                  </a:moveTo>
                  <a:lnTo>
                    <a:pt x="52" y="120"/>
                  </a:lnTo>
                  <a:lnTo>
                    <a:pt x="64" y="120"/>
                  </a:lnTo>
                  <a:lnTo>
                    <a:pt x="74" y="116"/>
                  </a:lnTo>
                  <a:lnTo>
                    <a:pt x="82" y="110"/>
                  </a:lnTo>
                  <a:lnTo>
                    <a:pt x="90" y="104"/>
                  </a:lnTo>
                  <a:lnTo>
                    <a:pt x="96" y="94"/>
                  </a:lnTo>
                  <a:lnTo>
                    <a:pt x="102" y="84"/>
                  </a:lnTo>
                  <a:lnTo>
                    <a:pt x="104" y="72"/>
                  </a:lnTo>
                  <a:lnTo>
                    <a:pt x="106" y="60"/>
                  </a:lnTo>
                  <a:lnTo>
                    <a:pt x="106" y="60"/>
                  </a:lnTo>
                  <a:lnTo>
                    <a:pt x="104" y="48"/>
                  </a:lnTo>
                  <a:lnTo>
                    <a:pt x="102" y="36"/>
                  </a:lnTo>
                  <a:lnTo>
                    <a:pt x="96" y="26"/>
                  </a:lnTo>
                  <a:lnTo>
                    <a:pt x="90" y="16"/>
                  </a:lnTo>
                  <a:lnTo>
                    <a:pt x="82" y="10"/>
                  </a:lnTo>
                  <a:lnTo>
                    <a:pt x="74" y="4"/>
                  </a:lnTo>
                  <a:lnTo>
                    <a:pt x="64" y="0"/>
                  </a:lnTo>
                  <a:lnTo>
                    <a:pt x="52" y="0"/>
                  </a:lnTo>
                  <a:lnTo>
                    <a:pt x="52" y="0"/>
                  </a:lnTo>
                  <a:lnTo>
                    <a:pt x="42" y="0"/>
                  </a:lnTo>
                  <a:lnTo>
                    <a:pt x="32" y="4"/>
                  </a:lnTo>
                  <a:lnTo>
                    <a:pt x="22" y="10"/>
                  </a:lnTo>
                  <a:lnTo>
                    <a:pt x="16" y="16"/>
                  </a:lnTo>
                  <a:lnTo>
                    <a:pt x="8" y="26"/>
                  </a:lnTo>
                  <a:lnTo>
                    <a:pt x="4" y="36"/>
                  </a:lnTo>
                  <a:lnTo>
                    <a:pt x="0" y="48"/>
                  </a:lnTo>
                  <a:lnTo>
                    <a:pt x="0" y="60"/>
                  </a:lnTo>
                  <a:lnTo>
                    <a:pt x="0" y="60"/>
                  </a:lnTo>
                  <a:lnTo>
                    <a:pt x="0" y="72"/>
                  </a:lnTo>
                  <a:lnTo>
                    <a:pt x="4" y="84"/>
                  </a:lnTo>
                  <a:lnTo>
                    <a:pt x="8" y="94"/>
                  </a:lnTo>
                  <a:lnTo>
                    <a:pt x="16" y="104"/>
                  </a:lnTo>
                  <a:lnTo>
                    <a:pt x="22" y="110"/>
                  </a:lnTo>
                  <a:lnTo>
                    <a:pt x="32" y="116"/>
                  </a:lnTo>
                  <a:lnTo>
                    <a:pt x="42" y="120"/>
                  </a:lnTo>
                  <a:lnTo>
                    <a:pt x="52" y="1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48"/>
            <p:cNvSpPr>
              <a:spLocks/>
            </p:cNvSpPr>
            <p:nvPr/>
          </p:nvSpPr>
          <p:spPr bwMode="auto">
            <a:xfrm>
              <a:off x="8661400" y="4351338"/>
              <a:ext cx="241300" cy="276225"/>
            </a:xfrm>
            <a:custGeom>
              <a:avLst/>
              <a:gdLst>
                <a:gd name="T0" fmla="*/ 74 w 152"/>
                <a:gd name="T1" fmla="*/ 174 h 174"/>
                <a:gd name="T2" fmla="*/ 0 w 152"/>
                <a:gd name="T3" fmla="*/ 0 h 174"/>
                <a:gd name="T4" fmla="*/ 30 w 152"/>
                <a:gd name="T5" fmla="*/ 0 h 174"/>
                <a:gd name="T6" fmla="*/ 76 w 152"/>
                <a:gd name="T7" fmla="*/ 110 h 174"/>
                <a:gd name="T8" fmla="*/ 124 w 152"/>
                <a:gd name="T9" fmla="*/ 0 h 174"/>
                <a:gd name="T10" fmla="*/ 152 w 152"/>
                <a:gd name="T11" fmla="*/ 0 h 174"/>
                <a:gd name="T12" fmla="*/ 78 w 152"/>
                <a:gd name="T13" fmla="*/ 174 h 174"/>
                <a:gd name="T14" fmla="*/ 74 w 152"/>
                <a:gd name="T15" fmla="*/ 174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74">
                  <a:moveTo>
                    <a:pt x="74" y="174"/>
                  </a:moveTo>
                  <a:lnTo>
                    <a:pt x="0" y="0"/>
                  </a:lnTo>
                  <a:lnTo>
                    <a:pt x="30" y="0"/>
                  </a:lnTo>
                  <a:lnTo>
                    <a:pt x="76" y="110"/>
                  </a:lnTo>
                  <a:lnTo>
                    <a:pt x="124" y="0"/>
                  </a:lnTo>
                  <a:lnTo>
                    <a:pt x="152" y="0"/>
                  </a:lnTo>
                  <a:lnTo>
                    <a:pt x="78" y="174"/>
                  </a:lnTo>
                  <a:lnTo>
                    <a:pt x="74" y="174"/>
                  </a:lnTo>
                  <a:close/>
                </a:path>
              </a:pathLst>
            </a:custGeom>
            <a:solidFill>
              <a:srgbClr val="E8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49"/>
            <p:cNvSpPr>
              <a:spLocks noEditPoints="1"/>
            </p:cNvSpPr>
            <p:nvPr/>
          </p:nvSpPr>
          <p:spPr bwMode="auto">
            <a:xfrm>
              <a:off x="8940800" y="4344988"/>
              <a:ext cx="257175" cy="273050"/>
            </a:xfrm>
            <a:custGeom>
              <a:avLst/>
              <a:gdLst>
                <a:gd name="T0" fmla="*/ 0 w 162"/>
                <a:gd name="T1" fmla="*/ 172 h 172"/>
                <a:gd name="T2" fmla="*/ 82 w 162"/>
                <a:gd name="T3" fmla="*/ 0 h 172"/>
                <a:gd name="T4" fmla="*/ 84 w 162"/>
                <a:gd name="T5" fmla="*/ 0 h 172"/>
                <a:gd name="T6" fmla="*/ 162 w 162"/>
                <a:gd name="T7" fmla="*/ 172 h 172"/>
                <a:gd name="T8" fmla="*/ 132 w 162"/>
                <a:gd name="T9" fmla="*/ 172 h 172"/>
                <a:gd name="T10" fmla="*/ 118 w 162"/>
                <a:gd name="T11" fmla="*/ 142 h 172"/>
                <a:gd name="T12" fmla="*/ 42 w 162"/>
                <a:gd name="T13" fmla="*/ 142 h 172"/>
                <a:gd name="T14" fmla="*/ 30 w 162"/>
                <a:gd name="T15" fmla="*/ 172 h 172"/>
                <a:gd name="T16" fmla="*/ 0 w 162"/>
                <a:gd name="T17" fmla="*/ 172 h 172"/>
                <a:gd name="T18" fmla="*/ 108 w 162"/>
                <a:gd name="T19" fmla="*/ 118 h 172"/>
                <a:gd name="T20" fmla="*/ 82 w 162"/>
                <a:gd name="T21" fmla="*/ 56 h 172"/>
                <a:gd name="T22" fmla="*/ 54 w 162"/>
                <a:gd name="T23" fmla="*/ 118 h 172"/>
                <a:gd name="T24" fmla="*/ 108 w 162"/>
                <a:gd name="T25" fmla="*/ 11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172">
                  <a:moveTo>
                    <a:pt x="0" y="172"/>
                  </a:moveTo>
                  <a:lnTo>
                    <a:pt x="82" y="0"/>
                  </a:lnTo>
                  <a:lnTo>
                    <a:pt x="84" y="0"/>
                  </a:lnTo>
                  <a:lnTo>
                    <a:pt x="162" y="172"/>
                  </a:lnTo>
                  <a:lnTo>
                    <a:pt x="132" y="172"/>
                  </a:lnTo>
                  <a:lnTo>
                    <a:pt x="118" y="142"/>
                  </a:lnTo>
                  <a:lnTo>
                    <a:pt x="42" y="142"/>
                  </a:lnTo>
                  <a:lnTo>
                    <a:pt x="30" y="172"/>
                  </a:lnTo>
                  <a:lnTo>
                    <a:pt x="0" y="172"/>
                  </a:lnTo>
                  <a:close/>
                  <a:moveTo>
                    <a:pt x="108" y="118"/>
                  </a:moveTo>
                  <a:lnTo>
                    <a:pt x="82" y="56"/>
                  </a:lnTo>
                  <a:lnTo>
                    <a:pt x="54" y="118"/>
                  </a:lnTo>
                  <a:lnTo>
                    <a:pt x="108" y="118"/>
                  </a:lnTo>
                  <a:close/>
                </a:path>
              </a:pathLst>
            </a:custGeom>
            <a:solidFill>
              <a:srgbClr val="E8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50"/>
            <p:cNvSpPr>
              <a:spLocks/>
            </p:cNvSpPr>
            <p:nvPr/>
          </p:nvSpPr>
          <p:spPr bwMode="auto">
            <a:xfrm>
              <a:off x="9239250" y="4351338"/>
              <a:ext cx="225425" cy="266700"/>
            </a:xfrm>
            <a:custGeom>
              <a:avLst/>
              <a:gdLst>
                <a:gd name="T0" fmla="*/ 86 w 142"/>
                <a:gd name="T1" fmla="*/ 168 h 168"/>
                <a:gd name="T2" fmla="*/ 56 w 142"/>
                <a:gd name="T3" fmla="*/ 168 h 168"/>
                <a:gd name="T4" fmla="*/ 56 w 142"/>
                <a:gd name="T5" fmla="*/ 26 h 168"/>
                <a:gd name="T6" fmla="*/ 0 w 142"/>
                <a:gd name="T7" fmla="*/ 26 h 168"/>
                <a:gd name="T8" fmla="*/ 0 w 142"/>
                <a:gd name="T9" fmla="*/ 0 h 168"/>
                <a:gd name="T10" fmla="*/ 142 w 142"/>
                <a:gd name="T11" fmla="*/ 0 h 168"/>
                <a:gd name="T12" fmla="*/ 142 w 142"/>
                <a:gd name="T13" fmla="*/ 26 h 168"/>
                <a:gd name="T14" fmla="*/ 86 w 142"/>
                <a:gd name="T15" fmla="*/ 26 h 168"/>
                <a:gd name="T16" fmla="*/ 86 w 142"/>
                <a:gd name="T17"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68">
                  <a:moveTo>
                    <a:pt x="86" y="168"/>
                  </a:moveTo>
                  <a:lnTo>
                    <a:pt x="56" y="168"/>
                  </a:lnTo>
                  <a:lnTo>
                    <a:pt x="56" y="26"/>
                  </a:lnTo>
                  <a:lnTo>
                    <a:pt x="0" y="26"/>
                  </a:lnTo>
                  <a:lnTo>
                    <a:pt x="0" y="0"/>
                  </a:lnTo>
                  <a:lnTo>
                    <a:pt x="142" y="0"/>
                  </a:lnTo>
                  <a:lnTo>
                    <a:pt x="142" y="26"/>
                  </a:lnTo>
                  <a:lnTo>
                    <a:pt x="86" y="26"/>
                  </a:lnTo>
                  <a:lnTo>
                    <a:pt x="86" y="168"/>
                  </a:lnTo>
                  <a:close/>
                </a:path>
              </a:pathLst>
            </a:custGeom>
            <a:solidFill>
              <a:srgbClr val="E8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Rectangle 51"/>
            <p:cNvSpPr>
              <a:spLocks noChangeArrowheads="1"/>
            </p:cNvSpPr>
            <p:nvPr/>
          </p:nvSpPr>
          <p:spPr bwMode="auto">
            <a:xfrm>
              <a:off x="9572625" y="4351338"/>
              <a:ext cx="47625" cy="266700"/>
            </a:xfrm>
            <a:prstGeom prst="rect">
              <a:avLst/>
            </a:prstGeom>
            <a:solidFill>
              <a:srgbClr val="E87B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52"/>
            <p:cNvSpPr>
              <a:spLocks noEditPoints="1"/>
            </p:cNvSpPr>
            <p:nvPr/>
          </p:nvSpPr>
          <p:spPr bwMode="auto">
            <a:xfrm>
              <a:off x="9744075" y="4344988"/>
              <a:ext cx="260350" cy="279400"/>
            </a:xfrm>
            <a:custGeom>
              <a:avLst/>
              <a:gdLst>
                <a:gd name="T0" fmla="*/ 16 w 164"/>
                <a:gd name="T1" fmla="*/ 34 h 176"/>
                <a:gd name="T2" fmla="*/ 46 w 164"/>
                <a:gd name="T3" fmla="*/ 8 h 176"/>
                <a:gd name="T4" fmla="*/ 82 w 164"/>
                <a:gd name="T5" fmla="*/ 0 h 176"/>
                <a:gd name="T6" fmla="*/ 98 w 164"/>
                <a:gd name="T7" fmla="*/ 2 h 176"/>
                <a:gd name="T8" fmla="*/ 128 w 164"/>
                <a:gd name="T9" fmla="*/ 14 h 176"/>
                <a:gd name="T10" fmla="*/ 140 w 164"/>
                <a:gd name="T11" fmla="*/ 24 h 176"/>
                <a:gd name="T12" fmla="*/ 158 w 164"/>
                <a:gd name="T13" fmla="*/ 54 h 176"/>
                <a:gd name="T14" fmla="*/ 164 w 164"/>
                <a:gd name="T15" fmla="*/ 88 h 176"/>
                <a:gd name="T16" fmla="*/ 164 w 164"/>
                <a:gd name="T17" fmla="*/ 106 h 176"/>
                <a:gd name="T18" fmla="*/ 152 w 164"/>
                <a:gd name="T19" fmla="*/ 138 h 176"/>
                <a:gd name="T20" fmla="*/ 140 w 164"/>
                <a:gd name="T21" fmla="*/ 152 h 176"/>
                <a:gd name="T22" fmla="*/ 114 w 164"/>
                <a:gd name="T23" fmla="*/ 170 h 176"/>
                <a:gd name="T24" fmla="*/ 82 w 164"/>
                <a:gd name="T25" fmla="*/ 176 h 176"/>
                <a:gd name="T26" fmla="*/ 66 w 164"/>
                <a:gd name="T27" fmla="*/ 174 h 176"/>
                <a:gd name="T28" fmla="*/ 36 w 164"/>
                <a:gd name="T29" fmla="*/ 162 h 176"/>
                <a:gd name="T30" fmla="*/ 24 w 164"/>
                <a:gd name="T31" fmla="*/ 152 h 176"/>
                <a:gd name="T32" fmla="*/ 6 w 164"/>
                <a:gd name="T33" fmla="*/ 122 h 176"/>
                <a:gd name="T34" fmla="*/ 0 w 164"/>
                <a:gd name="T35" fmla="*/ 88 h 176"/>
                <a:gd name="T36" fmla="*/ 0 w 164"/>
                <a:gd name="T37" fmla="*/ 74 h 176"/>
                <a:gd name="T38" fmla="*/ 10 w 164"/>
                <a:gd name="T39" fmla="*/ 46 h 176"/>
                <a:gd name="T40" fmla="*/ 82 w 164"/>
                <a:gd name="T41" fmla="*/ 148 h 176"/>
                <a:gd name="T42" fmla="*/ 94 w 164"/>
                <a:gd name="T43" fmla="*/ 148 h 176"/>
                <a:gd name="T44" fmla="*/ 112 w 164"/>
                <a:gd name="T45" fmla="*/ 138 h 176"/>
                <a:gd name="T46" fmla="*/ 126 w 164"/>
                <a:gd name="T47" fmla="*/ 122 h 176"/>
                <a:gd name="T48" fmla="*/ 134 w 164"/>
                <a:gd name="T49" fmla="*/ 100 h 176"/>
                <a:gd name="T50" fmla="*/ 136 w 164"/>
                <a:gd name="T51" fmla="*/ 88 h 176"/>
                <a:gd name="T52" fmla="*/ 132 w 164"/>
                <a:gd name="T53" fmla="*/ 64 h 176"/>
                <a:gd name="T54" fmla="*/ 120 w 164"/>
                <a:gd name="T55" fmla="*/ 44 h 176"/>
                <a:gd name="T56" fmla="*/ 104 w 164"/>
                <a:gd name="T57" fmla="*/ 32 h 176"/>
                <a:gd name="T58" fmla="*/ 82 w 164"/>
                <a:gd name="T59" fmla="*/ 28 h 176"/>
                <a:gd name="T60" fmla="*/ 72 w 164"/>
                <a:gd name="T61" fmla="*/ 28 h 176"/>
                <a:gd name="T62" fmla="*/ 52 w 164"/>
                <a:gd name="T63" fmla="*/ 38 h 176"/>
                <a:gd name="T64" fmla="*/ 38 w 164"/>
                <a:gd name="T65" fmla="*/ 54 h 176"/>
                <a:gd name="T66" fmla="*/ 30 w 164"/>
                <a:gd name="T67" fmla="*/ 76 h 176"/>
                <a:gd name="T68" fmla="*/ 30 w 164"/>
                <a:gd name="T69" fmla="*/ 88 h 176"/>
                <a:gd name="T70" fmla="*/ 34 w 164"/>
                <a:gd name="T71" fmla="*/ 112 h 176"/>
                <a:gd name="T72" fmla="*/ 46 w 164"/>
                <a:gd name="T73" fmla="*/ 132 h 176"/>
                <a:gd name="T74" fmla="*/ 62 w 164"/>
                <a:gd name="T75" fmla="*/ 144 h 176"/>
                <a:gd name="T76" fmla="*/ 82 w 164"/>
                <a:gd name="T77" fmla="*/ 1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4" h="176">
                  <a:moveTo>
                    <a:pt x="16" y="34"/>
                  </a:moveTo>
                  <a:lnTo>
                    <a:pt x="16" y="34"/>
                  </a:lnTo>
                  <a:lnTo>
                    <a:pt x="30" y="20"/>
                  </a:lnTo>
                  <a:lnTo>
                    <a:pt x="46" y="8"/>
                  </a:lnTo>
                  <a:lnTo>
                    <a:pt x="64" y="2"/>
                  </a:lnTo>
                  <a:lnTo>
                    <a:pt x="82" y="0"/>
                  </a:lnTo>
                  <a:lnTo>
                    <a:pt x="82" y="0"/>
                  </a:lnTo>
                  <a:lnTo>
                    <a:pt x="98" y="2"/>
                  </a:lnTo>
                  <a:lnTo>
                    <a:pt x="114" y="6"/>
                  </a:lnTo>
                  <a:lnTo>
                    <a:pt x="128" y="14"/>
                  </a:lnTo>
                  <a:lnTo>
                    <a:pt x="140" y="24"/>
                  </a:lnTo>
                  <a:lnTo>
                    <a:pt x="140" y="24"/>
                  </a:lnTo>
                  <a:lnTo>
                    <a:pt x="152" y="38"/>
                  </a:lnTo>
                  <a:lnTo>
                    <a:pt x="158" y="54"/>
                  </a:lnTo>
                  <a:lnTo>
                    <a:pt x="164" y="70"/>
                  </a:lnTo>
                  <a:lnTo>
                    <a:pt x="164" y="88"/>
                  </a:lnTo>
                  <a:lnTo>
                    <a:pt x="164" y="88"/>
                  </a:lnTo>
                  <a:lnTo>
                    <a:pt x="164" y="106"/>
                  </a:lnTo>
                  <a:lnTo>
                    <a:pt x="158" y="122"/>
                  </a:lnTo>
                  <a:lnTo>
                    <a:pt x="152" y="138"/>
                  </a:lnTo>
                  <a:lnTo>
                    <a:pt x="140" y="152"/>
                  </a:lnTo>
                  <a:lnTo>
                    <a:pt x="140" y="152"/>
                  </a:lnTo>
                  <a:lnTo>
                    <a:pt x="128" y="162"/>
                  </a:lnTo>
                  <a:lnTo>
                    <a:pt x="114" y="170"/>
                  </a:lnTo>
                  <a:lnTo>
                    <a:pt x="98" y="174"/>
                  </a:lnTo>
                  <a:lnTo>
                    <a:pt x="82" y="176"/>
                  </a:lnTo>
                  <a:lnTo>
                    <a:pt x="82" y="176"/>
                  </a:lnTo>
                  <a:lnTo>
                    <a:pt x="66" y="174"/>
                  </a:lnTo>
                  <a:lnTo>
                    <a:pt x="50" y="170"/>
                  </a:lnTo>
                  <a:lnTo>
                    <a:pt x="36" y="162"/>
                  </a:lnTo>
                  <a:lnTo>
                    <a:pt x="24" y="152"/>
                  </a:lnTo>
                  <a:lnTo>
                    <a:pt x="24" y="152"/>
                  </a:lnTo>
                  <a:lnTo>
                    <a:pt x="14" y="138"/>
                  </a:lnTo>
                  <a:lnTo>
                    <a:pt x="6" y="122"/>
                  </a:lnTo>
                  <a:lnTo>
                    <a:pt x="2" y="106"/>
                  </a:lnTo>
                  <a:lnTo>
                    <a:pt x="0" y="88"/>
                  </a:lnTo>
                  <a:lnTo>
                    <a:pt x="0" y="88"/>
                  </a:lnTo>
                  <a:lnTo>
                    <a:pt x="0" y="74"/>
                  </a:lnTo>
                  <a:lnTo>
                    <a:pt x="4" y="58"/>
                  </a:lnTo>
                  <a:lnTo>
                    <a:pt x="10" y="46"/>
                  </a:lnTo>
                  <a:lnTo>
                    <a:pt x="16" y="34"/>
                  </a:lnTo>
                  <a:close/>
                  <a:moveTo>
                    <a:pt x="82" y="148"/>
                  </a:moveTo>
                  <a:lnTo>
                    <a:pt x="82" y="148"/>
                  </a:lnTo>
                  <a:lnTo>
                    <a:pt x="94" y="148"/>
                  </a:lnTo>
                  <a:lnTo>
                    <a:pt x="102" y="144"/>
                  </a:lnTo>
                  <a:lnTo>
                    <a:pt x="112" y="138"/>
                  </a:lnTo>
                  <a:lnTo>
                    <a:pt x="120" y="132"/>
                  </a:lnTo>
                  <a:lnTo>
                    <a:pt x="126" y="122"/>
                  </a:lnTo>
                  <a:lnTo>
                    <a:pt x="130" y="112"/>
                  </a:lnTo>
                  <a:lnTo>
                    <a:pt x="134" y="100"/>
                  </a:lnTo>
                  <a:lnTo>
                    <a:pt x="136" y="88"/>
                  </a:lnTo>
                  <a:lnTo>
                    <a:pt x="136" y="88"/>
                  </a:lnTo>
                  <a:lnTo>
                    <a:pt x="134" y="76"/>
                  </a:lnTo>
                  <a:lnTo>
                    <a:pt x="132" y="64"/>
                  </a:lnTo>
                  <a:lnTo>
                    <a:pt x="126" y="54"/>
                  </a:lnTo>
                  <a:lnTo>
                    <a:pt x="120" y="44"/>
                  </a:lnTo>
                  <a:lnTo>
                    <a:pt x="112" y="38"/>
                  </a:lnTo>
                  <a:lnTo>
                    <a:pt x="104" y="32"/>
                  </a:lnTo>
                  <a:lnTo>
                    <a:pt x="94" y="28"/>
                  </a:lnTo>
                  <a:lnTo>
                    <a:pt x="82" y="28"/>
                  </a:lnTo>
                  <a:lnTo>
                    <a:pt x="82" y="28"/>
                  </a:lnTo>
                  <a:lnTo>
                    <a:pt x="72" y="28"/>
                  </a:lnTo>
                  <a:lnTo>
                    <a:pt x="62" y="32"/>
                  </a:lnTo>
                  <a:lnTo>
                    <a:pt x="52" y="38"/>
                  </a:lnTo>
                  <a:lnTo>
                    <a:pt x="44" y="44"/>
                  </a:lnTo>
                  <a:lnTo>
                    <a:pt x="38" y="54"/>
                  </a:lnTo>
                  <a:lnTo>
                    <a:pt x="34" y="64"/>
                  </a:lnTo>
                  <a:lnTo>
                    <a:pt x="30" y="76"/>
                  </a:lnTo>
                  <a:lnTo>
                    <a:pt x="30" y="88"/>
                  </a:lnTo>
                  <a:lnTo>
                    <a:pt x="30" y="88"/>
                  </a:lnTo>
                  <a:lnTo>
                    <a:pt x="30" y="100"/>
                  </a:lnTo>
                  <a:lnTo>
                    <a:pt x="34" y="112"/>
                  </a:lnTo>
                  <a:lnTo>
                    <a:pt x="38" y="122"/>
                  </a:lnTo>
                  <a:lnTo>
                    <a:pt x="46" y="132"/>
                  </a:lnTo>
                  <a:lnTo>
                    <a:pt x="52" y="138"/>
                  </a:lnTo>
                  <a:lnTo>
                    <a:pt x="62" y="144"/>
                  </a:lnTo>
                  <a:lnTo>
                    <a:pt x="72" y="148"/>
                  </a:lnTo>
                  <a:lnTo>
                    <a:pt x="82" y="148"/>
                  </a:lnTo>
                  <a:close/>
                </a:path>
              </a:pathLst>
            </a:custGeom>
            <a:solidFill>
              <a:srgbClr val="E8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53"/>
            <p:cNvSpPr>
              <a:spLocks/>
            </p:cNvSpPr>
            <p:nvPr/>
          </p:nvSpPr>
          <p:spPr bwMode="auto">
            <a:xfrm>
              <a:off x="9744075" y="4344988"/>
              <a:ext cx="260350" cy="279400"/>
            </a:xfrm>
            <a:custGeom>
              <a:avLst/>
              <a:gdLst>
                <a:gd name="T0" fmla="*/ 16 w 164"/>
                <a:gd name="T1" fmla="*/ 34 h 176"/>
                <a:gd name="T2" fmla="*/ 16 w 164"/>
                <a:gd name="T3" fmla="*/ 34 h 176"/>
                <a:gd name="T4" fmla="*/ 30 w 164"/>
                <a:gd name="T5" fmla="*/ 20 h 176"/>
                <a:gd name="T6" fmla="*/ 46 w 164"/>
                <a:gd name="T7" fmla="*/ 8 h 176"/>
                <a:gd name="T8" fmla="*/ 64 w 164"/>
                <a:gd name="T9" fmla="*/ 2 h 176"/>
                <a:gd name="T10" fmla="*/ 82 w 164"/>
                <a:gd name="T11" fmla="*/ 0 h 176"/>
                <a:gd name="T12" fmla="*/ 82 w 164"/>
                <a:gd name="T13" fmla="*/ 0 h 176"/>
                <a:gd name="T14" fmla="*/ 98 w 164"/>
                <a:gd name="T15" fmla="*/ 2 h 176"/>
                <a:gd name="T16" fmla="*/ 114 w 164"/>
                <a:gd name="T17" fmla="*/ 6 h 176"/>
                <a:gd name="T18" fmla="*/ 128 w 164"/>
                <a:gd name="T19" fmla="*/ 14 h 176"/>
                <a:gd name="T20" fmla="*/ 140 w 164"/>
                <a:gd name="T21" fmla="*/ 24 h 176"/>
                <a:gd name="T22" fmla="*/ 140 w 164"/>
                <a:gd name="T23" fmla="*/ 24 h 176"/>
                <a:gd name="T24" fmla="*/ 152 w 164"/>
                <a:gd name="T25" fmla="*/ 38 h 176"/>
                <a:gd name="T26" fmla="*/ 158 w 164"/>
                <a:gd name="T27" fmla="*/ 54 h 176"/>
                <a:gd name="T28" fmla="*/ 164 w 164"/>
                <a:gd name="T29" fmla="*/ 70 h 176"/>
                <a:gd name="T30" fmla="*/ 164 w 164"/>
                <a:gd name="T31" fmla="*/ 88 h 176"/>
                <a:gd name="T32" fmla="*/ 164 w 164"/>
                <a:gd name="T33" fmla="*/ 88 h 176"/>
                <a:gd name="T34" fmla="*/ 164 w 164"/>
                <a:gd name="T35" fmla="*/ 106 h 176"/>
                <a:gd name="T36" fmla="*/ 158 w 164"/>
                <a:gd name="T37" fmla="*/ 122 h 176"/>
                <a:gd name="T38" fmla="*/ 152 w 164"/>
                <a:gd name="T39" fmla="*/ 138 h 176"/>
                <a:gd name="T40" fmla="*/ 140 w 164"/>
                <a:gd name="T41" fmla="*/ 152 h 176"/>
                <a:gd name="T42" fmla="*/ 140 w 164"/>
                <a:gd name="T43" fmla="*/ 152 h 176"/>
                <a:gd name="T44" fmla="*/ 128 w 164"/>
                <a:gd name="T45" fmla="*/ 162 h 176"/>
                <a:gd name="T46" fmla="*/ 114 w 164"/>
                <a:gd name="T47" fmla="*/ 170 h 176"/>
                <a:gd name="T48" fmla="*/ 98 w 164"/>
                <a:gd name="T49" fmla="*/ 174 h 176"/>
                <a:gd name="T50" fmla="*/ 82 w 164"/>
                <a:gd name="T51" fmla="*/ 176 h 176"/>
                <a:gd name="T52" fmla="*/ 82 w 164"/>
                <a:gd name="T53" fmla="*/ 176 h 176"/>
                <a:gd name="T54" fmla="*/ 66 w 164"/>
                <a:gd name="T55" fmla="*/ 174 h 176"/>
                <a:gd name="T56" fmla="*/ 50 w 164"/>
                <a:gd name="T57" fmla="*/ 170 h 176"/>
                <a:gd name="T58" fmla="*/ 36 w 164"/>
                <a:gd name="T59" fmla="*/ 162 h 176"/>
                <a:gd name="T60" fmla="*/ 24 w 164"/>
                <a:gd name="T61" fmla="*/ 152 h 176"/>
                <a:gd name="T62" fmla="*/ 24 w 164"/>
                <a:gd name="T63" fmla="*/ 152 h 176"/>
                <a:gd name="T64" fmla="*/ 14 w 164"/>
                <a:gd name="T65" fmla="*/ 138 h 176"/>
                <a:gd name="T66" fmla="*/ 6 w 164"/>
                <a:gd name="T67" fmla="*/ 122 h 176"/>
                <a:gd name="T68" fmla="*/ 2 w 164"/>
                <a:gd name="T69" fmla="*/ 106 h 176"/>
                <a:gd name="T70" fmla="*/ 0 w 164"/>
                <a:gd name="T71" fmla="*/ 88 h 176"/>
                <a:gd name="T72" fmla="*/ 0 w 164"/>
                <a:gd name="T73" fmla="*/ 88 h 176"/>
                <a:gd name="T74" fmla="*/ 0 w 164"/>
                <a:gd name="T75" fmla="*/ 74 h 176"/>
                <a:gd name="T76" fmla="*/ 4 w 164"/>
                <a:gd name="T77" fmla="*/ 58 h 176"/>
                <a:gd name="T78" fmla="*/ 10 w 164"/>
                <a:gd name="T79" fmla="*/ 46 h 176"/>
                <a:gd name="T80" fmla="*/ 16 w 164"/>
                <a:gd name="T81" fmla="*/ 3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176">
                  <a:moveTo>
                    <a:pt x="16" y="34"/>
                  </a:moveTo>
                  <a:lnTo>
                    <a:pt x="16" y="34"/>
                  </a:lnTo>
                  <a:lnTo>
                    <a:pt x="30" y="20"/>
                  </a:lnTo>
                  <a:lnTo>
                    <a:pt x="46" y="8"/>
                  </a:lnTo>
                  <a:lnTo>
                    <a:pt x="64" y="2"/>
                  </a:lnTo>
                  <a:lnTo>
                    <a:pt x="82" y="0"/>
                  </a:lnTo>
                  <a:lnTo>
                    <a:pt x="82" y="0"/>
                  </a:lnTo>
                  <a:lnTo>
                    <a:pt x="98" y="2"/>
                  </a:lnTo>
                  <a:lnTo>
                    <a:pt x="114" y="6"/>
                  </a:lnTo>
                  <a:lnTo>
                    <a:pt x="128" y="14"/>
                  </a:lnTo>
                  <a:lnTo>
                    <a:pt x="140" y="24"/>
                  </a:lnTo>
                  <a:lnTo>
                    <a:pt x="140" y="24"/>
                  </a:lnTo>
                  <a:lnTo>
                    <a:pt x="152" y="38"/>
                  </a:lnTo>
                  <a:lnTo>
                    <a:pt x="158" y="54"/>
                  </a:lnTo>
                  <a:lnTo>
                    <a:pt x="164" y="70"/>
                  </a:lnTo>
                  <a:lnTo>
                    <a:pt x="164" y="88"/>
                  </a:lnTo>
                  <a:lnTo>
                    <a:pt x="164" y="88"/>
                  </a:lnTo>
                  <a:lnTo>
                    <a:pt x="164" y="106"/>
                  </a:lnTo>
                  <a:lnTo>
                    <a:pt x="158" y="122"/>
                  </a:lnTo>
                  <a:lnTo>
                    <a:pt x="152" y="138"/>
                  </a:lnTo>
                  <a:lnTo>
                    <a:pt x="140" y="152"/>
                  </a:lnTo>
                  <a:lnTo>
                    <a:pt x="140" y="152"/>
                  </a:lnTo>
                  <a:lnTo>
                    <a:pt x="128" y="162"/>
                  </a:lnTo>
                  <a:lnTo>
                    <a:pt x="114" y="170"/>
                  </a:lnTo>
                  <a:lnTo>
                    <a:pt x="98" y="174"/>
                  </a:lnTo>
                  <a:lnTo>
                    <a:pt x="82" y="176"/>
                  </a:lnTo>
                  <a:lnTo>
                    <a:pt x="82" y="176"/>
                  </a:lnTo>
                  <a:lnTo>
                    <a:pt x="66" y="174"/>
                  </a:lnTo>
                  <a:lnTo>
                    <a:pt x="50" y="170"/>
                  </a:lnTo>
                  <a:lnTo>
                    <a:pt x="36" y="162"/>
                  </a:lnTo>
                  <a:lnTo>
                    <a:pt x="24" y="152"/>
                  </a:lnTo>
                  <a:lnTo>
                    <a:pt x="24" y="152"/>
                  </a:lnTo>
                  <a:lnTo>
                    <a:pt x="14" y="138"/>
                  </a:lnTo>
                  <a:lnTo>
                    <a:pt x="6" y="122"/>
                  </a:lnTo>
                  <a:lnTo>
                    <a:pt x="2" y="106"/>
                  </a:lnTo>
                  <a:lnTo>
                    <a:pt x="0" y="88"/>
                  </a:lnTo>
                  <a:lnTo>
                    <a:pt x="0" y="88"/>
                  </a:lnTo>
                  <a:lnTo>
                    <a:pt x="0" y="74"/>
                  </a:lnTo>
                  <a:lnTo>
                    <a:pt x="4" y="58"/>
                  </a:lnTo>
                  <a:lnTo>
                    <a:pt x="10" y="46"/>
                  </a:lnTo>
                  <a:lnTo>
                    <a:pt x="16" y="3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54"/>
            <p:cNvSpPr>
              <a:spLocks/>
            </p:cNvSpPr>
            <p:nvPr/>
          </p:nvSpPr>
          <p:spPr bwMode="auto">
            <a:xfrm>
              <a:off x="9791700" y="4389438"/>
              <a:ext cx="168275" cy="190500"/>
            </a:xfrm>
            <a:custGeom>
              <a:avLst/>
              <a:gdLst>
                <a:gd name="T0" fmla="*/ 52 w 106"/>
                <a:gd name="T1" fmla="*/ 120 h 120"/>
                <a:gd name="T2" fmla="*/ 52 w 106"/>
                <a:gd name="T3" fmla="*/ 120 h 120"/>
                <a:gd name="T4" fmla="*/ 64 w 106"/>
                <a:gd name="T5" fmla="*/ 120 h 120"/>
                <a:gd name="T6" fmla="*/ 72 w 106"/>
                <a:gd name="T7" fmla="*/ 116 h 120"/>
                <a:gd name="T8" fmla="*/ 82 w 106"/>
                <a:gd name="T9" fmla="*/ 110 h 120"/>
                <a:gd name="T10" fmla="*/ 90 w 106"/>
                <a:gd name="T11" fmla="*/ 104 h 120"/>
                <a:gd name="T12" fmla="*/ 96 w 106"/>
                <a:gd name="T13" fmla="*/ 94 h 120"/>
                <a:gd name="T14" fmla="*/ 100 w 106"/>
                <a:gd name="T15" fmla="*/ 84 h 120"/>
                <a:gd name="T16" fmla="*/ 104 w 106"/>
                <a:gd name="T17" fmla="*/ 72 h 120"/>
                <a:gd name="T18" fmla="*/ 106 w 106"/>
                <a:gd name="T19" fmla="*/ 60 h 120"/>
                <a:gd name="T20" fmla="*/ 106 w 106"/>
                <a:gd name="T21" fmla="*/ 60 h 120"/>
                <a:gd name="T22" fmla="*/ 104 w 106"/>
                <a:gd name="T23" fmla="*/ 48 h 120"/>
                <a:gd name="T24" fmla="*/ 102 w 106"/>
                <a:gd name="T25" fmla="*/ 36 h 120"/>
                <a:gd name="T26" fmla="*/ 96 w 106"/>
                <a:gd name="T27" fmla="*/ 26 h 120"/>
                <a:gd name="T28" fmla="*/ 90 w 106"/>
                <a:gd name="T29" fmla="*/ 16 h 120"/>
                <a:gd name="T30" fmla="*/ 82 w 106"/>
                <a:gd name="T31" fmla="*/ 10 h 120"/>
                <a:gd name="T32" fmla="*/ 74 w 106"/>
                <a:gd name="T33" fmla="*/ 4 h 120"/>
                <a:gd name="T34" fmla="*/ 64 w 106"/>
                <a:gd name="T35" fmla="*/ 0 h 120"/>
                <a:gd name="T36" fmla="*/ 52 w 106"/>
                <a:gd name="T37" fmla="*/ 0 h 120"/>
                <a:gd name="T38" fmla="*/ 52 w 106"/>
                <a:gd name="T39" fmla="*/ 0 h 120"/>
                <a:gd name="T40" fmla="*/ 42 w 106"/>
                <a:gd name="T41" fmla="*/ 0 h 120"/>
                <a:gd name="T42" fmla="*/ 32 w 106"/>
                <a:gd name="T43" fmla="*/ 4 h 120"/>
                <a:gd name="T44" fmla="*/ 22 w 106"/>
                <a:gd name="T45" fmla="*/ 10 h 120"/>
                <a:gd name="T46" fmla="*/ 14 w 106"/>
                <a:gd name="T47" fmla="*/ 16 h 120"/>
                <a:gd name="T48" fmla="*/ 8 w 106"/>
                <a:gd name="T49" fmla="*/ 26 h 120"/>
                <a:gd name="T50" fmla="*/ 4 w 106"/>
                <a:gd name="T51" fmla="*/ 36 h 120"/>
                <a:gd name="T52" fmla="*/ 0 w 106"/>
                <a:gd name="T53" fmla="*/ 48 h 120"/>
                <a:gd name="T54" fmla="*/ 0 w 106"/>
                <a:gd name="T55" fmla="*/ 60 h 120"/>
                <a:gd name="T56" fmla="*/ 0 w 106"/>
                <a:gd name="T57" fmla="*/ 60 h 120"/>
                <a:gd name="T58" fmla="*/ 0 w 106"/>
                <a:gd name="T59" fmla="*/ 72 h 120"/>
                <a:gd name="T60" fmla="*/ 4 w 106"/>
                <a:gd name="T61" fmla="*/ 84 h 120"/>
                <a:gd name="T62" fmla="*/ 8 w 106"/>
                <a:gd name="T63" fmla="*/ 94 h 120"/>
                <a:gd name="T64" fmla="*/ 16 w 106"/>
                <a:gd name="T65" fmla="*/ 104 h 120"/>
                <a:gd name="T66" fmla="*/ 22 w 106"/>
                <a:gd name="T67" fmla="*/ 110 h 120"/>
                <a:gd name="T68" fmla="*/ 32 w 106"/>
                <a:gd name="T69" fmla="*/ 116 h 120"/>
                <a:gd name="T70" fmla="*/ 42 w 106"/>
                <a:gd name="T71" fmla="*/ 120 h 120"/>
                <a:gd name="T72" fmla="*/ 52 w 106"/>
                <a:gd name="T73"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6" h="120">
                  <a:moveTo>
                    <a:pt x="52" y="120"/>
                  </a:moveTo>
                  <a:lnTo>
                    <a:pt x="52" y="120"/>
                  </a:lnTo>
                  <a:lnTo>
                    <a:pt x="64" y="120"/>
                  </a:lnTo>
                  <a:lnTo>
                    <a:pt x="72" y="116"/>
                  </a:lnTo>
                  <a:lnTo>
                    <a:pt x="82" y="110"/>
                  </a:lnTo>
                  <a:lnTo>
                    <a:pt x="90" y="104"/>
                  </a:lnTo>
                  <a:lnTo>
                    <a:pt x="96" y="94"/>
                  </a:lnTo>
                  <a:lnTo>
                    <a:pt x="100" y="84"/>
                  </a:lnTo>
                  <a:lnTo>
                    <a:pt x="104" y="72"/>
                  </a:lnTo>
                  <a:lnTo>
                    <a:pt x="106" y="60"/>
                  </a:lnTo>
                  <a:lnTo>
                    <a:pt x="106" y="60"/>
                  </a:lnTo>
                  <a:lnTo>
                    <a:pt x="104" y="48"/>
                  </a:lnTo>
                  <a:lnTo>
                    <a:pt x="102" y="36"/>
                  </a:lnTo>
                  <a:lnTo>
                    <a:pt x="96" y="26"/>
                  </a:lnTo>
                  <a:lnTo>
                    <a:pt x="90" y="16"/>
                  </a:lnTo>
                  <a:lnTo>
                    <a:pt x="82" y="10"/>
                  </a:lnTo>
                  <a:lnTo>
                    <a:pt x="74" y="4"/>
                  </a:lnTo>
                  <a:lnTo>
                    <a:pt x="64" y="0"/>
                  </a:lnTo>
                  <a:lnTo>
                    <a:pt x="52" y="0"/>
                  </a:lnTo>
                  <a:lnTo>
                    <a:pt x="52" y="0"/>
                  </a:lnTo>
                  <a:lnTo>
                    <a:pt x="42" y="0"/>
                  </a:lnTo>
                  <a:lnTo>
                    <a:pt x="32" y="4"/>
                  </a:lnTo>
                  <a:lnTo>
                    <a:pt x="22" y="10"/>
                  </a:lnTo>
                  <a:lnTo>
                    <a:pt x="14" y="16"/>
                  </a:lnTo>
                  <a:lnTo>
                    <a:pt x="8" y="26"/>
                  </a:lnTo>
                  <a:lnTo>
                    <a:pt x="4" y="36"/>
                  </a:lnTo>
                  <a:lnTo>
                    <a:pt x="0" y="48"/>
                  </a:lnTo>
                  <a:lnTo>
                    <a:pt x="0" y="60"/>
                  </a:lnTo>
                  <a:lnTo>
                    <a:pt x="0" y="60"/>
                  </a:lnTo>
                  <a:lnTo>
                    <a:pt x="0" y="72"/>
                  </a:lnTo>
                  <a:lnTo>
                    <a:pt x="4" y="84"/>
                  </a:lnTo>
                  <a:lnTo>
                    <a:pt x="8" y="94"/>
                  </a:lnTo>
                  <a:lnTo>
                    <a:pt x="16" y="104"/>
                  </a:lnTo>
                  <a:lnTo>
                    <a:pt x="22" y="110"/>
                  </a:lnTo>
                  <a:lnTo>
                    <a:pt x="32" y="116"/>
                  </a:lnTo>
                  <a:lnTo>
                    <a:pt x="42" y="120"/>
                  </a:lnTo>
                  <a:lnTo>
                    <a:pt x="52" y="1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55"/>
            <p:cNvSpPr>
              <a:spLocks/>
            </p:cNvSpPr>
            <p:nvPr/>
          </p:nvSpPr>
          <p:spPr bwMode="auto">
            <a:xfrm>
              <a:off x="10128250" y="4344988"/>
              <a:ext cx="219075" cy="279400"/>
            </a:xfrm>
            <a:custGeom>
              <a:avLst/>
              <a:gdLst>
                <a:gd name="T0" fmla="*/ 0 w 138"/>
                <a:gd name="T1" fmla="*/ 0 h 176"/>
                <a:gd name="T2" fmla="*/ 2 w 138"/>
                <a:gd name="T3" fmla="*/ 0 h 176"/>
                <a:gd name="T4" fmla="*/ 110 w 138"/>
                <a:gd name="T5" fmla="*/ 110 h 176"/>
                <a:gd name="T6" fmla="*/ 110 w 138"/>
                <a:gd name="T7" fmla="*/ 4 h 176"/>
                <a:gd name="T8" fmla="*/ 138 w 138"/>
                <a:gd name="T9" fmla="*/ 4 h 176"/>
                <a:gd name="T10" fmla="*/ 138 w 138"/>
                <a:gd name="T11" fmla="*/ 176 h 176"/>
                <a:gd name="T12" fmla="*/ 136 w 138"/>
                <a:gd name="T13" fmla="*/ 176 h 176"/>
                <a:gd name="T14" fmla="*/ 28 w 138"/>
                <a:gd name="T15" fmla="*/ 66 h 176"/>
                <a:gd name="T16" fmla="*/ 28 w 138"/>
                <a:gd name="T17" fmla="*/ 172 h 176"/>
                <a:gd name="T18" fmla="*/ 0 w 138"/>
                <a:gd name="T19" fmla="*/ 172 h 176"/>
                <a:gd name="T20" fmla="*/ 0 w 138"/>
                <a:gd name="T21"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176">
                  <a:moveTo>
                    <a:pt x="0" y="0"/>
                  </a:moveTo>
                  <a:lnTo>
                    <a:pt x="2" y="0"/>
                  </a:lnTo>
                  <a:lnTo>
                    <a:pt x="110" y="110"/>
                  </a:lnTo>
                  <a:lnTo>
                    <a:pt x="110" y="4"/>
                  </a:lnTo>
                  <a:lnTo>
                    <a:pt x="138" y="4"/>
                  </a:lnTo>
                  <a:lnTo>
                    <a:pt x="138" y="176"/>
                  </a:lnTo>
                  <a:lnTo>
                    <a:pt x="136" y="176"/>
                  </a:lnTo>
                  <a:lnTo>
                    <a:pt x="28" y="66"/>
                  </a:lnTo>
                  <a:lnTo>
                    <a:pt x="28" y="172"/>
                  </a:lnTo>
                  <a:lnTo>
                    <a:pt x="0" y="172"/>
                  </a:lnTo>
                  <a:lnTo>
                    <a:pt x="0" y="0"/>
                  </a:lnTo>
                  <a:close/>
                </a:path>
              </a:pathLst>
            </a:custGeom>
            <a:solidFill>
              <a:srgbClr val="E8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4" name="Rectangle 93"/>
          <p:cNvSpPr/>
          <p:nvPr userDrawn="1"/>
        </p:nvSpPr>
        <p:spPr>
          <a:xfrm>
            <a:off x="12257880" y="1234268"/>
            <a:ext cx="1525027" cy="11569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userDrawn="1"/>
        </p:nvSpPr>
        <p:spPr>
          <a:xfrm>
            <a:off x="12257880" y="1266461"/>
            <a:ext cx="1525027" cy="900246"/>
          </a:xfrm>
          <a:prstGeom prst="rect">
            <a:avLst/>
          </a:prstGeom>
          <a:noFill/>
        </p:spPr>
        <p:txBody>
          <a:bodyPr wrap="square" rtlCol="0">
            <a:spAutoFit/>
          </a:bodyPr>
          <a:lstStyle/>
          <a:p>
            <a:r>
              <a:rPr lang="en-US" sz="1050" b="1" noProof="0" dirty="0"/>
              <a:t>End Slide Animated</a:t>
            </a:r>
          </a:p>
          <a:p>
            <a:r>
              <a:rPr lang="en-US" sz="1050" noProof="0" dirty="0"/>
              <a:t>Use only when presenting.  </a:t>
            </a:r>
          </a:p>
          <a:p>
            <a:r>
              <a:rPr lang="en-US" sz="1050" noProof="0" dirty="0"/>
              <a:t>Don’t use in files that</a:t>
            </a:r>
            <a:r>
              <a:rPr lang="en-US" sz="1050" baseline="0" noProof="0" dirty="0"/>
              <a:t> are sent as PDF. </a:t>
            </a:r>
            <a:endParaRPr lang="en-US" sz="1050" noProof="0" dirty="0"/>
          </a:p>
        </p:txBody>
      </p:sp>
      <p:grpSp>
        <p:nvGrpSpPr>
          <p:cNvPr id="49" name="Group 48"/>
          <p:cNvGrpSpPr/>
          <p:nvPr userDrawn="1"/>
        </p:nvGrpSpPr>
        <p:grpSpPr>
          <a:xfrm>
            <a:off x="1524" y="6501632"/>
            <a:ext cx="12188952" cy="356368"/>
            <a:chOff x="1524" y="6501632"/>
            <a:chExt cx="12188952" cy="356368"/>
          </a:xfrm>
        </p:grpSpPr>
        <p:sp>
          <p:nvSpPr>
            <p:cNvPr id="50" name="Freeform 49"/>
            <p:cNvSpPr/>
            <p:nvPr userDrawn="1"/>
          </p:nvSpPr>
          <p:spPr>
            <a:xfrm>
              <a:off x="1524" y="6501632"/>
              <a:ext cx="12188952" cy="356368"/>
            </a:xfrm>
            <a:custGeom>
              <a:avLst/>
              <a:gdLst>
                <a:gd name="connsiteX0" fmla="*/ 12188952 w 12188952"/>
                <a:gd name="connsiteY0" fmla="*/ 0 h 356368"/>
                <a:gd name="connsiteX1" fmla="*/ 12188952 w 12188952"/>
                <a:gd name="connsiteY1" fmla="*/ 356368 h 356368"/>
                <a:gd name="connsiteX2" fmla="*/ 0 w 12188952"/>
                <a:gd name="connsiteY2" fmla="*/ 356368 h 356368"/>
                <a:gd name="connsiteX3" fmla="*/ 0 w 12188952"/>
                <a:gd name="connsiteY3" fmla="*/ 0 h 356368"/>
                <a:gd name="connsiteX4" fmla="*/ 40017 w 12188952"/>
                <a:gd name="connsiteY4" fmla="*/ 4542 h 356368"/>
                <a:gd name="connsiteX5" fmla="*/ 6094476 w 12188952"/>
                <a:gd name="connsiteY5" fmla="*/ 202853 h 356368"/>
                <a:gd name="connsiteX6" fmla="*/ 12148935 w 12188952"/>
                <a:gd name="connsiteY6" fmla="*/ 4542 h 356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356368">
                  <a:moveTo>
                    <a:pt x="12188952" y="0"/>
                  </a:moveTo>
                  <a:lnTo>
                    <a:pt x="12188952" y="356368"/>
                  </a:lnTo>
                  <a:lnTo>
                    <a:pt x="0" y="356368"/>
                  </a:lnTo>
                  <a:lnTo>
                    <a:pt x="0" y="0"/>
                  </a:lnTo>
                  <a:lnTo>
                    <a:pt x="40017" y="4542"/>
                  </a:lnTo>
                  <a:cubicBezTo>
                    <a:pt x="1352137" y="124189"/>
                    <a:pt x="3574184" y="202853"/>
                    <a:pt x="6094476" y="202853"/>
                  </a:cubicBezTo>
                  <a:cubicBezTo>
                    <a:pt x="8614768" y="202853"/>
                    <a:pt x="10836815" y="124189"/>
                    <a:pt x="12148935" y="4542"/>
                  </a:cubicBezTo>
                  <a:close/>
                </a:path>
              </a:pathLst>
            </a:custGeom>
            <a:gradFill flip="none" rotWithShape="1">
              <a:gsLst>
                <a:gs pos="56051">
                  <a:schemeClr val="accent3"/>
                </a:gs>
                <a:gs pos="86000">
                  <a:schemeClr val="accent2"/>
                </a:gs>
                <a:gs pos="10000">
                  <a:schemeClr val="accent1">
                    <a:lumMod val="10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1" name="Group 50"/>
            <p:cNvGrpSpPr/>
            <p:nvPr userDrawn="1"/>
          </p:nvGrpSpPr>
          <p:grpSpPr>
            <a:xfrm>
              <a:off x="90141" y="6576452"/>
              <a:ext cx="211062" cy="150508"/>
              <a:chOff x="164002" y="6512684"/>
              <a:chExt cx="233011" cy="166160"/>
            </a:xfrm>
          </p:grpSpPr>
          <p:sp>
            <p:nvSpPr>
              <p:cNvPr id="96" name="Freeform 95"/>
              <p:cNvSpPr>
                <a:spLocks/>
              </p:cNvSpPr>
              <p:nvPr/>
            </p:nvSpPr>
            <p:spPr bwMode="auto">
              <a:xfrm>
                <a:off x="164002" y="6512684"/>
                <a:ext cx="201039" cy="122077"/>
              </a:xfrm>
              <a:custGeom>
                <a:avLst/>
                <a:gdLst>
                  <a:gd name="T0" fmla="*/ 250 w 830"/>
                  <a:gd name="T1" fmla="*/ 504 h 504"/>
                  <a:gd name="T2" fmla="*/ 254 w 830"/>
                  <a:gd name="T3" fmla="*/ 458 h 504"/>
                  <a:gd name="T4" fmla="*/ 268 w 830"/>
                  <a:gd name="T5" fmla="*/ 416 h 504"/>
                  <a:gd name="T6" fmla="*/ 288 w 830"/>
                  <a:gd name="T7" fmla="*/ 376 h 504"/>
                  <a:gd name="T8" fmla="*/ 316 w 830"/>
                  <a:gd name="T9" fmla="*/ 342 h 504"/>
                  <a:gd name="T10" fmla="*/ 350 w 830"/>
                  <a:gd name="T11" fmla="*/ 314 h 504"/>
                  <a:gd name="T12" fmla="*/ 388 w 830"/>
                  <a:gd name="T13" fmla="*/ 294 h 504"/>
                  <a:gd name="T14" fmla="*/ 432 w 830"/>
                  <a:gd name="T15" fmla="*/ 280 h 504"/>
                  <a:gd name="T16" fmla="*/ 478 w 830"/>
                  <a:gd name="T17" fmla="*/ 276 h 504"/>
                  <a:gd name="T18" fmla="*/ 502 w 830"/>
                  <a:gd name="T19" fmla="*/ 276 h 504"/>
                  <a:gd name="T20" fmla="*/ 546 w 830"/>
                  <a:gd name="T21" fmla="*/ 286 h 504"/>
                  <a:gd name="T22" fmla="*/ 586 w 830"/>
                  <a:gd name="T23" fmla="*/ 304 h 504"/>
                  <a:gd name="T24" fmla="*/ 624 w 830"/>
                  <a:gd name="T25" fmla="*/ 328 h 504"/>
                  <a:gd name="T26" fmla="*/ 830 w 830"/>
                  <a:gd name="T27" fmla="*/ 148 h 504"/>
                  <a:gd name="T28" fmla="*/ 794 w 830"/>
                  <a:gd name="T29" fmla="*/ 116 h 504"/>
                  <a:gd name="T30" fmla="*/ 714 w 830"/>
                  <a:gd name="T31" fmla="*/ 62 h 504"/>
                  <a:gd name="T32" fmla="*/ 648 w 830"/>
                  <a:gd name="T33" fmla="*/ 32 h 504"/>
                  <a:gd name="T34" fmla="*/ 600 w 830"/>
                  <a:gd name="T35" fmla="*/ 16 h 504"/>
                  <a:gd name="T36" fmla="*/ 552 w 830"/>
                  <a:gd name="T37" fmla="*/ 6 h 504"/>
                  <a:gd name="T38" fmla="*/ 500 w 830"/>
                  <a:gd name="T39" fmla="*/ 2 h 504"/>
                  <a:gd name="T40" fmla="*/ 474 w 830"/>
                  <a:gd name="T41" fmla="*/ 0 h 504"/>
                  <a:gd name="T42" fmla="*/ 394 w 830"/>
                  <a:gd name="T43" fmla="*/ 8 h 504"/>
                  <a:gd name="T44" fmla="*/ 318 w 830"/>
                  <a:gd name="T45" fmla="*/ 26 h 504"/>
                  <a:gd name="T46" fmla="*/ 246 w 830"/>
                  <a:gd name="T47" fmla="*/ 56 h 504"/>
                  <a:gd name="T48" fmla="*/ 182 w 830"/>
                  <a:gd name="T49" fmla="*/ 96 h 504"/>
                  <a:gd name="T50" fmla="*/ 122 w 830"/>
                  <a:gd name="T51" fmla="*/ 144 h 504"/>
                  <a:gd name="T52" fmla="*/ 72 w 830"/>
                  <a:gd name="T53" fmla="*/ 202 h 504"/>
                  <a:gd name="T54" fmla="*/ 32 w 830"/>
                  <a:gd name="T55" fmla="*/ 266 h 504"/>
                  <a:gd name="T56" fmla="*/ 0 w 830"/>
                  <a:gd name="T57" fmla="*/ 336 h 504"/>
                  <a:gd name="T58" fmla="*/ 20 w 830"/>
                  <a:gd name="T59" fmla="*/ 360 h 504"/>
                  <a:gd name="T60" fmla="*/ 60 w 830"/>
                  <a:gd name="T61" fmla="*/ 400 h 504"/>
                  <a:gd name="T62" fmla="*/ 102 w 830"/>
                  <a:gd name="T63" fmla="*/ 432 h 504"/>
                  <a:gd name="T64" fmla="*/ 162 w 830"/>
                  <a:gd name="T65" fmla="*/ 468 h 504"/>
                  <a:gd name="T66" fmla="*/ 224 w 830"/>
                  <a:gd name="T67" fmla="*/ 496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0" h="504">
                    <a:moveTo>
                      <a:pt x="250" y="504"/>
                    </a:moveTo>
                    <a:lnTo>
                      <a:pt x="250" y="504"/>
                    </a:lnTo>
                    <a:lnTo>
                      <a:pt x="250" y="480"/>
                    </a:lnTo>
                    <a:lnTo>
                      <a:pt x="254" y="458"/>
                    </a:lnTo>
                    <a:lnTo>
                      <a:pt x="260" y="436"/>
                    </a:lnTo>
                    <a:lnTo>
                      <a:pt x="268" y="416"/>
                    </a:lnTo>
                    <a:lnTo>
                      <a:pt x="278" y="396"/>
                    </a:lnTo>
                    <a:lnTo>
                      <a:pt x="288" y="376"/>
                    </a:lnTo>
                    <a:lnTo>
                      <a:pt x="302" y="358"/>
                    </a:lnTo>
                    <a:lnTo>
                      <a:pt x="316" y="342"/>
                    </a:lnTo>
                    <a:lnTo>
                      <a:pt x="332" y="328"/>
                    </a:lnTo>
                    <a:lnTo>
                      <a:pt x="350" y="314"/>
                    </a:lnTo>
                    <a:lnTo>
                      <a:pt x="370" y="304"/>
                    </a:lnTo>
                    <a:lnTo>
                      <a:pt x="388" y="294"/>
                    </a:lnTo>
                    <a:lnTo>
                      <a:pt x="410" y="286"/>
                    </a:lnTo>
                    <a:lnTo>
                      <a:pt x="432" y="280"/>
                    </a:lnTo>
                    <a:lnTo>
                      <a:pt x="454" y="276"/>
                    </a:lnTo>
                    <a:lnTo>
                      <a:pt x="478" y="276"/>
                    </a:lnTo>
                    <a:lnTo>
                      <a:pt x="478" y="276"/>
                    </a:lnTo>
                    <a:lnTo>
                      <a:pt x="502" y="276"/>
                    </a:lnTo>
                    <a:lnTo>
                      <a:pt x="524" y="280"/>
                    </a:lnTo>
                    <a:lnTo>
                      <a:pt x="546" y="286"/>
                    </a:lnTo>
                    <a:lnTo>
                      <a:pt x="566" y="294"/>
                    </a:lnTo>
                    <a:lnTo>
                      <a:pt x="586" y="304"/>
                    </a:lnTo>
                    <a:lnTo>
                      <a:pt x="606" y="314"/>
                    </a:lnTo>
                    <a:lnTo>
                      <a:pt x="624" y="328"/>
                    </a:lnTo>
                    <a:lnTo>
                      <a:pt x="640" y="342"/>
                    </a:lnTo>
                    <a:lnTo>
                      <a:pt x="830" y="148"/>
                    </a:lnTo>
                    <a:lnTo>
                      <a:pt x="830" y="148"/>
                    </a:lnTo>
                    <a:lnTo>
                      <a:pt x="794" y="116"/>
                    </a:lnTo>
                    <a:lnTo>
                      <a:pt x="756" y="86"/>
                    </a:lnTo>
                    <a:lnTo>
                      <a:pt x="714" y="62"/>
                    </a:lnTo>
                    <a:lnTo>
                      <a:pt x="670" y="40"/>
                    </a:lnTo>
                    <a:lnTo>
                      <a:pt x="648" y="32"/>
                    </a:lnTo>
                    <a:lnTo>
                      <a:pt x="624" y="24"/>
                    </a:lnTo>
                    <a:lnTo>
                      <a:pt x="600" y="16"/>
                    </a:lnTo>
                    <a:lnTo>
                      <a:pt x="576" y="12"/>
                    </a:lnTo>
                    <a:lnTo>
                      <a:pt x="552" y="6"/>
                    </a:lnTo>
                    <a:lnTo>
                      <a:pt x="526" y="4"/>
                    </a:lnTo>
                    <a:lnTo>
                      <a:pt x="500" y="2"/>
                    </a:lnTo>
                    <a:lnTo>
                      <a:pt x="474" y="0"/>
                    </a:lnTo>
                    <a:lnTo>
                      <a:pt x="474" y="0"/>
                    </a:lnTo>
                    <a:lnTo>
                      <a:pt x="434" y="2"/>
                    </a:lnTo>
                    <a:lnTo>
                      <a:pt x="394" y="8"/>
                    </a:lnTo>
                    <a:lnTo>
                      <a:pt x="356" y="16"/>
                    </a:lnTo>
                    <a:lnTo>
                      <a:pt x="318" y="26"/>
                    </a:lnTo>
                    <a:lnTo>
                      <a:pt x="282" y="40"/>
                    </a:lnTo>
                    <a:lnTo>
                      <a:pt x="246" y="56"/>
                    </a:lnTo>
                    <a:lnTo>
                      <a:pt x="214" y="74"/>
                    </a:lnTo>
                    <a:lnTo>
                      <a:pt x="182" y="96"/>
                    </a:lnTo>
                    <a:lnTo>
                      <a:pt x="152" y="118"/>
                    </a:lnTo>
                    <a:lnTo>
                      <a:pt x="122" y="144"/>
                    </a:lnTo>
                    <a:lnTo>
                      <a:pt x="96" y="172"/>
                    </a:lnTo>
                    <a:lnTo>
                      <a:pt x="72" y="202"/>
                    </a:lnTo>
                    <a:lnTo>
                      <a:pt x="50" y="234"/>
                    </a:lnTo>
                    <a:lnTo>
                      <a:pt x="32" y="266"/>
                    </a:lnTo>
                    <a:lnTo>
                      <a:pt x="14" y="300"/>
                    </a:lnTo>
                    <a:lnTo>
                      <a:pt x="0" y="336"/>
                    </a:lnTo>
                    <a:lnTo>
                      <a:pt x="0" y="336"/>
                    </a:lnTo>
                    <a:lnTo>
                      <a:pt x="20" y="360"/>
                    </a:lnTo>
                    <a:lnTo>
                      <a:pt x="40" y="382"/>
                    </a:lnTo>
                    <a:lnTo>
                      <a:pt x="60" y="400"/>
                    </a:lnTo>
                    <a:lnTo>
                      <a:pt x="82" y="418"/>
                    </a:lnTo>
                    <a:lnTo>
                      <a:pt x="102" y="432"/>
                    </a:lnTo>
                    <a:lnTo>
                      <a:pt x="124" y="446"/>
                    </a:lnTo>
                    <a:lnTo>
                      <a:pt x="162" y="468"/>
                    </a:lnTo>
                    <a:lnTo>
                      <a:pt x="196" y="484"/>
                    </a:lnTo>
                    <a:lnTo>
                      <a:pt x="224" y="496"/>
                    </a:lnTo>
                    <a:lnTo>
                      <a:pt x="250" y="50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98"/>
              <p:cNvSpPr>
                <a:spLocks/>
              </p:cNvSpPr>
              <p:nvPr/>
            </p:nvSpPr>
            <p:spPr bwMode="auto">
              <a:xfrm>
                <a:off x="329193" y="6591162"/>
                <a:ext cx="67820" cy="87682"/>
              </a:xfrm>
              <a:custGeom>
                <a:avLst/>
                <a:gdLst>
                  <a:gd name="T0" fmla="*/ 0 w 280"/>
                  <a:gd name="T1" fmla="*/ 180 h 362"/>
                  <a:gd name="T2" fmla="*/ 0 w 280"/>
                  <a:gd name="T3" fmla="*/ 180 h 362"/>
                  <a:gd name="T4" fmla="*/ 0 w 280"/>
                  <a:gd name="T5" fmla="*/ 180 h 362"/>
                  <a:gd name="T6" fmla="*/ 26 w 280"/>
                  <a:gd name="T7" fmla="*/ 190 h 362"/>
                  <a:gd name="T8" fmla="*/ 54 w 280"/>
                  <a:gd name="T9" fmla="*/ 202 h 362"/>
                  <a:gd name="T10" fmla="*/ 90 w 280"/>
                  <a:gd name="T11" fmla="*/ 220 h 362"/>
                  <a:gd name="T12" fmla="*/ 128 w 280"/>
                  <a:gd name="T13" fmla="*/ 244 h 362"/>
                  <a:gd name="T14" fmla="*/ 150 w 280"/>
                  <a:gd name="T15" fmla="*/ 260 h 362"/>
                  <a:gd name="T16" fmla="*/ 170 w 280"/>
                  <a:gd name="T17" fmla="*/ 276 h 362"/>
                  <a:gd name="T18" fmla="*/ 192 w 280"/>
                  <a:gd name="T19" fmla="*/ 294 h 362"/>
                  <a:gd name="T20" fmla="*/ 212 w 280"/>
                  <a:gd name="T21" fmla="*/ 314 h 362"/>
                  <a:gd name="T22" fmla="*/ 232 w 280"/>
                  <a:gd name="T23" fmla="*/ 338 h 362"/>
                  <a:gd name="T24" fmla="*/ 250 w 280"/>
                  <a:gd name="T25" fmla="*/ 362 h 362"/>
                  <a:gd name="T26" fmla="*/ 250 w 280"/>
                  <a:gd name="T27" fmla="*/ 362 h 362"/>
                  <a:gd name="T28" fmla="*/ 262 w 280"/>
                  <a:gd name="T29" fmla="*/ 318 h 362"/>
                  <a:gd name="T30" fmla="*/ 272 w 280"/>
                  <a:gd name="T31" fmla="*/ 272 h 362"/>
                  <a:gd name="T32" fmla="*/ 278 w 280"/>
                  <a:gd name="T33" fmla="*/ 226 h 362"/>
                  <a:gd name="T34" fmla="*/ 280 w 280"/>
                  <a:gd name="T35" fmla="*/ 180 h 362"/>
                  <a:gd name="T36" fmla="*/ 280 w 280"/>
                  <a:gd name="T37" fmla="*/ 180 h 362"/>
                  <a:gd name="T38" fmla="*/ 278 w 280"/>
                  <a:gd name="T39" fmla="*/ 134 h 362"/>
                  <a:gd name="T40" fmla="*/ 272 w 280"/>
                  <a:gd name="T41" fmla="*/ 88 h 362"/>
                  <a:gd name="T42" fmla="*/ 264 w 280"/>
                  <a:gd name="T43" fmla="*/ 44 h 362"/>
                  <a:gd name="T44" fmla="*/ 250 w 280"/>
                  <a:gd name="T45" fmla="*/ 0 h 362"/>
                  <a:gd name="T46" fmla="*/ 250 w 280"/>
                  <a:gd name="T47" fmla="*/ 0 h 362"/>
                  <a:gd name="T48" fmla="*/ 230 w 280"/>
                  <a:gd name="T49" fmla="*/ 24 h 362"/>
                  <a:gd name="T50" fmla="*/ 210 w 280"/>
                  <a:gd name="T51" fmla="*/ 48 h 362"/>
                  <a:gd name="T52" fmla="*/ 190 w 280"/>
                  <a:gd name="T53" fmla="*/ 68 h 362"/>
                  <a:gd name="T54" fmla="*/ 170 w 280"/>
                  <a:gd name="T55" fmla="*/ 86 h 362"/>
                  <a:gd name="T56" fmla="*/ 148 w 280"/>
                  <a:gd name="T57" fmla="*/ 104 h 362"/>
                  <a:gd name="T58" fmla="*/ 128 w 280"/>
                  <a:gd name="T59" fmla="*/ 118 h 362"/>
                  <a:gd name="T60" fmla="*/ 88 w 280"/>
                  <a:gd name="T61" fmla="*/ 142 h 362"/>
                  <a:gd name="T62" fmla="*/ 54 w 280"/>
                  <a:gd name="T63" fmla="*/ 160 h 362"/>
                  <a:gd name="T64" fmla="*/ 26 w 280"/>
                  <a:gd name="T65" fmla="*/ 172 h 362"/>
                  <a:gd name="T66" fmla="*/ 0 w 280"/>
                  <a:gd name="T67" fmla="*/ 18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0" h="362">
                    <a:moveTo>
                      <a:pt x="0" y="180"/>
                    </a:moveTo>
                    <a:lnTo>
                      <a:pt x="0" y="180"/>
                    </a:lnTo>
                    <a:lnTo>
                      <a:pt x="0" y="180"/>
                    </a:lnTo>
                    <a:lnTo>
                      <a:pt x="26" y="190"/>
                    </a:lnTo>
                    <a:lnTo>
                      <a:pt x="54" y="202"/>
                    </a:lnTo>
                    <a:lnTo>
                      <a:pt x="90" y="220"/>
                    </a:lnTo>
                    <a:lnTo>
                      <a:pt x="128" y="244"/>
                    </a:lnTo>
                    <a:lnTo>
                      <a:pt x="150" y="260"/>
                    </a:lnTo>
                    <a:lnTo>
                      <a:pt x="170" y="276"/>
                    </a:lnTo>
                    <a:lnTo>
                      <a:pt x="192" y="294"/>
                    </a:lnTo>
                    <a:lnTo>
                      <a:pt x="212" y="314"/>
                    </a:lnTo>
                    <a:lnTo>
                      <a:pt x="232" y="338"/>
                    </a:lnTo>
                    <a:lnTo>
                      <a:pt x="250" y="362"/>
                    </a:lnTo>
                    <a:lnTo>
                      <a:pt x="250" y="362"/>
                    </a:lnTo>
                    <a:lnTo>
                      <a:pt x="262" y="318"/>
                    </a:lnTo>
                    <a:lnTo>
                      <a:pt x="272" y="272"/>
                    </a:lnTo>
                    <a:lnTo>
                      <a:pt x="278" y="226"/>
                    </a:lnTo>
                    <a:lnTo>
                      <a:pt x="280" y="180"/>
                    </a:lnTo>
                    <a:lnTo>
                      <a:pt x="280" y="180"/>
                    </a:lnTo>
                    <a:lnTo>
                      <a:pt x="278" y="134"/>
                    </a:lnTo>
                    <a:lnTo>
                      <a:pt x="272" y="88"/>
                    </a:lnTo>
                    <a:lnTo>
                      <a:pt x="264" y="44"/>
                    </a:lnTo>
                    <a:lnTo>
                      <a:pt x="250" y="0"/>
                    </a:lnTo>
                    <a:lnTo>
                      <a:pt x="250" y="0"/>
                    </a:lnTo>
                    <a:lnTo>
                      <a:pt x="230" y="24"/>
                    </a:lnTo>
                    <a:lnTo>
                      <a:pt x="210" y="48"/>
                    </a:lnTo>
                    <a:lnTo>
                      <a:pt x="190" y="68"/>
                    </a:lnTo>
                    <a:lnTo>
                      <a:pt x="170" y="86"/>
                    </a:lnTo>
                    <a:lnTo>
                      <a:pt x="148" y="104"/>
                    </a:lnTo>
                    <a:lnTo>
                      <a:pt x="128" y="118"/>
                    </a:lnTo>
                    <a:lnTo>
                      <a:pt x="88" y="142"/>
                    </a:lnTo>
                    <a:lnTo>
                      <a:pt x="54" y="160"/>
                    </a:lnTo>
                    <a:lnTo>
                      <a:pt x="26" y="172"/>
                    </a:lnTo>
                    <a:lnTo>
                      <a:pt x="0" y="18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2522760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61"/>
                                        </p:tgtEl>
                                      </p:cBhvr>
                                      <p:by x="25000" y="25000"/>
                                    </p:animScale>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500"/>
                                        <p:tgtEl>
                                          <p:spTgt spid="53"/>
                                        </p:tgtEl>
                                      </p:cBhvr>
                                    </p:animEffect>
                                  </p:childTnLst>
                                </p:cTn>
                              </p:par>
                            </p:childTnLst>
                          </p:cTn>
                        </p:par>
                        <p:par>
                          <p:cTn id="11" fill="hold">
                            <p:stCondLst>
                              <p:cond delay="2500"/>
                            </p:stCondLst>
                            <p:childTnLst>
                              <p:par>
                                <p:cTn id="12" presetID="22" presetClass="entr" presetSubtype="8" fill="hold" nodeType="afterEffect">
                                  <p:stCondLst>
                                    <p:cond delay="0"/>
                                  </p:stCondLst>
                                  <p:childTnLst>
                                    <p:set>
                                      <p:cBhvr>
                                        <p:cTn id="13" dur="1" fill="hold">
                                          <p:stCondLst>
                                            <p:cond delay="0"/>
                                          </p:stCondLst>
                                        </p:cTn>
                                        <p:tgtEl>
                                          <p:spTgt spid="69"/>
                                        </p:tgtEl>
                                        <p:attrNameLst>
                                          <p:attrName>style.visibility</p:attrName>
                                        </p:attrNameLst>
                                      </p:cBhvr>
                                      <p:to>
                                        <p:strVal val="visible"/>
                                      </p:to>
                                    </p:set>
                                    <p:animEffect transition="in" filter="wipe(left)">
                                      <p:cBhvr>
                                        <p:cTn id="14" dur="1000"/>
                                        <p:tgtEl>
                                          <p:spTgt spid="69"/>
                                        </p:tgtEl>
                                      </p:cBhvr>
                                    </p:animEffect>
                                  </p:childTnLst>
                                </p:cTn>
                              </p:par>
                            </p:childTnLst>
                          </p:cTn>
                        </p:par>
                        <p:par>
                          <p:cTn id="15" fill="hold">
                            <p:stCondLst>
                              <p:cond delay="3500"/>
                            </p:stCondLst>
                            <p:childTnLst>
                              <p:par>
                                <p:cTn id="16" presetID="10" presetClass="entr" presetSubtype="0" fill="hold" grpId="0" nodeType="afterEffect">
                                  <p:stCondLst>
                                    <p:cond delay="0"/>
                                  </p:stCondLst>
                                  <p:childTnLst>
                                    <p:set>
                                      <p:cBhvr>
                                        <p:cTn id="17" dur="1" fill="hold">
                                          <p:stCondLst>
                                            <p:cond delay="0"/>
                                          </p:stCondLst>
                                        </p:cTn>
                                        <p:tgtEl>
                                          <p:spTgt spid="97"/>
                                        </p:tgtEl>
                                        <p:attrNameLst>
                                          <p:attrName>style.visibility</p:attrName>
                                        </p:attrNameLst>
                                      </p:cBhvr>
                                      <p:to>
                                        <p:strVal val="visible"/>
                                      </p:to>
                                    </p:set>
                                    <p:animEffect transition="in" filter="fade">
                                      <p:cBhvr>
                                        <p:cTn id="18"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EBEC73-BF10-4A05-B408-9EA6FF5AFB6F}" type="slidenum">
              <a:rPr lang="en-US" smtClean="0"/>
              <a:t>‹#›</a:t>
            </a:fld>
            <a:endParaRPr lang="en-US"/>
          </a:p>
        </p:txBody>
      </p:sp>
    </p:spTree>
    <p:extLst>
      <p:ext uri="{BB962C8B-B14F-4D97-AF65-F5344CB8AC3E}">
        <p14:creationId xmlns:p14="http://schemas.microsoft.com/office/powerpoint/2010/main" val="892565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b="1"/>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EBEC73-BF10-4A05-B408-9EA6FF5AFB6F}" type="slidenum">
              <a:rPr lang="en-US" smtClean="0"/>
              <a:t>‹#›</a:t>
            </a:fld>
            <a:endParaRPr lang="en-US"/>
          </a:p>
        </p:txBody>
      </p:sp>
    </p:spTree>
    <p:extLst>
      <p:ext uri="{BB962C8B-B14F-4D97-AF65-F5344CB8AC3E}">
        <p14:creationId xmlns:p14="http://schemas.microsoft.com/office/powerpoint/2010/main" val="330606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81200" y="304800"/>
            <a:ext cx="8229600" cy="533400"/>
          </a:xfrm>
        </p:spPr>
        <p:txBody>
          <a:bodyPr lIns="91440" tIns="45720" rIns="91440" bIns="45720"/>
          <a:lstStyle>
            <a:lvl1pPr marL="0" marR="0" indent="0">
              <a:defRPr sz="3200"/>
            </a:lvl1pPr>
          </a:lstStyle>
          <a:p>
            <a:r>
              <a:rPr lang="en-US" dirty="0" smtClean="0"/>
              <a:t>Click to Edit Title Text</a:t>
            </a:r>
            <a:endParaRPr lang="en-US" dirty="0"/>
          </a:p>
        </p:txBody>
      </p:sp>
      <p:sp>
        <p:nvSpPr>
          <p:cNvPr id="8" name="Text Placeholder 7"/>
          <p:cNvSpPr>
            <a:spLocks noGrp="1"/>
          </p:cNvSpPr>
          <p:nvPr>
            <p:ph type="body" sz="quarter" idx="13" hasCustomPrompt="1"/>
          </p:nvPr>
        </p:nvSpPr>
        <p:spPr>
          <a:xfrm>
            <a:off x="2438400" y="838200"/>
            <a:ext cx="7315200" cy="381000"/>
          </a:xfrm>
        </p:spPr>
        <p:txBody>
          <a:bodyPr lIns="91440" tIns="45720" rIns="91440" bIns="45720"/>
          <a:lstStyle>
            <a:lvl1pPr marL="0" marR="0" indent="0" algn="ctr">
              <a:spcBef>
                <a:spcPts val="600"/>
              </a:spcBef>
              <a:defRPr sz="1800" b="0" i="0" spc="50" baseline="0">
                <a:solidFill>
                  <a:schemeClr val="tx1"/>
                </a:solidFill>
                <a:latin typeface="+mj-lt"/>
              </a:defRPr>
            </a:lvl1pPr>
          </a:lstStyle>
          <a:p>
            <a:pPr lvl="0"/>
            <a:r>
              <a:rPr lang="en-US" dirty="0" smtClean="0"/>
              <a:t>Click to Edit Subtitle Text</a:t>
            </a:r>
          </a:p>
        </p:txBody>
      </p:sp>
      <p:sp>
        <p:nvSpPr>
          <p:cNvPr id="11" name="Content Placeholder 10"/>
          <p:cNvSpPr>
            <a:spLocks noGrp="1"/>
          </p:cNvSpPr>
          <p:nvPr>
            <p:ph sz="quarter" idx="18"/>
          </p:nvPr>
        </p:nvSpPr>
        <p:spPr>
          <a:xfrm>
            <a:off x="2438400" y="1371600"/>
            <a:ext cx="7315200" cy="4800600"/>
          </a:xfrm>
        </p:spPr>
        <p:txBody>
          <a:bodyPr lIns="91440" tIns="45720" rIns="91440" bIns="45720"/>
          <a:lstStyle>
            <a:lvl1pPr marL="0" marR="0" indent="0">
              <a:spcBef>
                <a:spcPts val="600"/>
              </a:spcBef>
              <a:defRPr sz="2000"/>
            </a:lvl1pPr>
            <a:lvl2pPr marL="342900" marR="0" indent="-282575">
              <a:defRPr sz="1800"/>
            </a:lvl2pPr>
            <a:lvl3pPr marL="569913" marR="0" indent="-231775">
              <a:defRPr sz="1400"/>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75661684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Custom Image">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0" y="0"/>
            <a:ext cx="12192000" cy="6858000"/>
          </a:xfrm>
        </p:spPr>
        <p:txBody>
          <a:bodyPr/>
          <a:lstStyle/>
          <a:p>
            <a:r>
              <a:rPr lang="en-US"/>
              <a:t>Click icon to add picture</a:t>
            </a:r>
            <a:endParaRPr lang="en-US" dirty="0"/>
          </a:p>
        </p:txBody>
      </p:sp>
      <p:sp>
        <p:nvSpPr>
          <p:cNvPr id="16" name="Text Placeholder 10"/>
          <p:cNvSpPr>
            <a:spLocks noGrp="1"/>
          </p:cNvSpPr>
          <p:nvPr>
            <p:ph type="body" sz="quarter" idx="19" hasCustomPrompt="1"/>
          </p:nvPr>
        </p:nvSpPr>
        <p:spPr>
          <a:xfrm>
            <a:off x="2122727" y="5815892"/>
            <a:ext cx="7972425" cy="768350"/>
          </a:xfrm>
          <a:blipFill>
            <a:blip r:embed="rId2"/>
            <a:stretch>
              <a:fillRect/>
            </a:stretch>
          </a:blipFill>
        </p:spPr>
        <p:txBody>
          <a:bodyPr/>
          <a:lstStyle>
            <a:lvl1pPr marL="0" indent="0">
              <a:buNone/>
              <a:defRPr sz="100"/>
            </a:lvl1pPr>
          </a:lstStyle>
          <a:p>
            <a:pPr lvl="0"/>
            <a:r>
              <a:rPr lang="en-US" dirty="0"/>
              <a:t>.</a:t>
            </a:r>
          </a:p>
        </p:txBody>
      </p:sp>
      <p:sp>
        <p:nvSpPr>
          <p:cNvPr id="27" name="Text Placeholder 8"/>
          <p:cNvSpPr>
            <a:spLocks noGrp="1"/>
          </p:cNvSpPr>
          <p:nvPr>
            <p:ph type="body" sz="quarter" idx="18" hasCustomPrompt="1"/>
          </p:nvPr>
        </p:nvSpPr>
        <p:spPr>
          <a:xfrm>
            <a:off x="0" y="6501255"/>
            <a:ext cx="12192000" cy="356745"/>
          </a:xfrm>
          <a:blipFill>
            <a:blip r:embed="rId3"/>
            <a:stretch>
              <a:fillRect/>
            </a:stretch>
          </a:blipFill>
        </p:spPr>
        <p:txBody>
          <a:bodyPr/>
          <a:lstStyle>
            <a:lvl1pPr marL="0" indent="0">
              <a:buNone/>
              <a:defRPr sz="100"/>
            </a:lvl1pPr>
          </a:lstStyle>
          <a:p>
            <a:pPr lvl="0"/>
            <a:r>
              <a:rPr lang="en-US" dirty="0"/>
              <a:t>.</a:t>
            </a:r>
          </a:p>
        </p:txBody>
      </p:sp>
      <p:sp>
        <p:nvSpPr>
          <p:cNvPr id="2" name="Title 1"/>
          <p:cNvSpPr>
            <a:spLocks noGrp="1"/>
          </p:cNvSpPr>
          <p:nvPr>
            <p:ph type="ctrTitle"/>
          </p:nvPr>
        </p:nvSpPr>
        <p:spPr>
          <a:xfrm>
            <a:off x="1104900" y="2149583"/>
            <a:ext cx="10440988" cy="1128712"/>
          </a:xfrm>
          <a:solidFill>
            <a:schemeClr val="accent3">
              <a:alpha val="80000"/>
            </a:schemeClr>
          </a:solidFill>
        </p:spPr>
        <p:txBody>
          <a:bodyPr anchor="b"/>
          <a:lstStyle>
            <a:lvl1pPr algn="l">
              <a:defRPr sz="60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104900" y="3308275"/>
            <a:ext cx="4636206" cy="424732"/>
          </a:xfrm>
          <a:solidFill>
            <a:schemeClr val="accent3">
              <a:alpha val="80000"/>
            </a:schemeClr>
          </a:solidFill>
        </p:spPr>
        <p:txBody>
          <a:bodyPr wrap="none">
            <a:spAutoFit/>
          </a:bodyPr>
          <a:lstStyle>
            <a:lvl1pPr marL="0" indent="0" algn="l">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EBEC73-BF10-4A05-B408-9EA6FF5AFB6F}" type="slidenum">
              <a:rPr lang="en-US" smtClean="0"/>
              <a:t>‹#›</a:t>
            </a:fld>
            <a:endParaRPr lang="en-US"/>
          </a:p>
        </p:txBody>
      </p:sp>
      <p:sp>
        <p:nvSpPr>
          <p:cNvPr id="23" name="Freeform 14"/>
          <p:cNvSpPr>
            <a:spLocks/>
          </p:cNvSpPr>
          <p:nvPr userDrawn="1"/>
        </p:nvSpPr>
        <p:spPr bwMode="auto">
          <a:xfrm>
            <a:off x="262344" y="1825665"/>
            <a:ext cx="662421" cy="402241"/>
          </a:xfrm>
          <a:custGeom>
            <a:avLst/>
            <a:gdLst>
              <a:gd name="T0" fmla="*/ 250 w 830"/>
              <a:gd name="T1" fmla="*/ 504 h 504"/>
              <a:gd name="T2" fmla="*/ 254 w 830"/>
              <a:gd name="T3" fmla="*/ 458 h 504"/>
              <a:gd name="T4" fmla="*/ 268 w 830"/>
              <a:gd name="T5" fmla="*/ 416 h 504"/>
              <a:gd name="T6" fmla="*/ 288 w 830"/>
              <a:gd name="T7" fmla="*/ 376 h 504"/>
              <a:gd name="T8" fmla="*/ 316 w 830"/>
              <a:gd name="T9" fmla="*/ 342 h 504"/>
              <a:gd name="T10" fmla="*/ 350 w 830"/>
              <a:gd name="T11" fmla="*/ 314 h 504"/>
              <a:gd name="T12" fmla="*/ 388 w 830"/>
              <a:gd name="T13" fmla="*/ 294 h 504"/>
              <a:gd name="T14" fmla="*/ 432 w 830"/>
              <a:gd name="T15" fmla="*/ 280 h 504"/>
              <a:gd name="T16" fmla="*/ 478 w 830"/>
              <a:gd name="T17" fmla="*/ 276 h 504"/>
              <a:gd name="T18" fmla="*/ 502 w 830"/>
              <a:gd name="T19" fmla="*/ 276 h 504"/>
              <a:gd name="T20" fmla="*/ 546 w 830"/>
              <a:gd name="T21" fmla="*/ 286 h 504"/>
              <a:gd name="T22" fmla="*/ 586 w 830"/>
              <a:gd name="T23" fmla="*/ 304 h 504"/>
              <a:gd name="T24" fmla="*/ 624 w 830"/>
              <a:gd name="T25" fmla="*/ 328 h 504"/>
              <a:gd name="T26" fmla="*/ 830 w 830"/>
              <a:gd name="T27" fmla="*/ 148 h 504"/>
              <a:gd name="T28" fmla="*/ 794 w 830"/>
              <a:gd name="T29" fmla="*/ 116 h 504"/>
              <a:gd name="T30" fmla="*/ 714 w 830"/>
              <a:gd name="T31" fmla="*/ 62 h 504"/>
              <a:gd name="T32" fmla="*/ 648 w 830"/>
              <a:gd name="T33" fmla="*/ 32 h 504"/>
              <a:gd name="T34" fmla="*/ 600 w 830"/>
              <a:gd name="T35" fmla="*/ 16 h 504"/>
              <a:gd name="T36" fmla="*/ 552 w 830"/>
              <a:gd name="T37" fmla="*/ 6 h 504"/>
              <a:gd name="T38" fmla="*/ 500 w 830"/>
              <a:gd name="T39" fmla="*/ 2 h 504"/>
              <a:gd name="T40" fmla="*/ 474 w 830"/>
              <a:gd name="T41" fmla="*/ 0 h 504"/>
              <a:gd name="T42" fmla="*/ 394 w 830"/>
              <a:gd name="T43" fmla="*/ 8 h 504"/>
              <a:gd name="T44" fmla="*/ 318 w 830"/>
              <a:gd name="T45" fmla="*/ 26 h 504"/>
              <a:gd name="T46" fmla="*/ 246 w 830"/>
              <a:gd name="T47" fmla="*/ 56 h 504"/>
              <a:gd name="T48" fmla="*/ 182 w 830"/>
              <a:gd name="T49" fmla="*/ 96 h 504"/>
              <a:gd name="T50" fmla="*/ 122 w 830"/>
              <a:gd name="T51" fmla="*/ 144 h 504"/>
              <a:gd name="T52" fmla="*/ 72 w 830"/>
              <a:gd name="T53" fmla="*/ 202 h 504"/>
              <a:gd name="T54" fmla="*/ 32 w 830"/>
              <a:gd name="T55" fmla="*/ 266 h 504"/>
              <a:gd name="T56" fmla="*/ 0 w 830"/>
              <a:gd name="T57" fmla="*/ 336 h 504"/>
              <a:gd name="T58" fmla="*/ 20 w 830"/>
              <a:gd name="T59" fmla="*/ 360 h 504"/>
              <a:gd name="T60" fmla="*/ 60 w 830"/>
              <a:gd name="T61" fmla="*/ 400 h 504"/>
              <a:gd name="T62" fmla="*/ 102 w 830"/>
              <a:gd name="T63" fmla="*/ 432 h 504"/>
              <a:gd name="T64" fmla="*/ 162 w 830"/>
              <a:gd name="T65" fmla="*/ 468 h 504"/>
              <a:gd name="T66" fmla="*/ 224 w 830"/>
              <a:gd name="T67" fmla="*/ 496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0" h="504">
                <a:moveTo>
                  <a:pt x="250" y="504"/>
                </a:moveTo>
                <a:lnTo>
                  <a:pt x="250" y="504"/>
                </a:lnTo>
                <a:lnTo>
                  <a:pt x="250" y="480"/>
                </a:lnTo>
                <a:lnTo>
                  <a:pt x="254" y="458"/>
                </a:lnTo>
                <a:lnTo>
                  <a:pt x="260" y="436"/>
                </a:lnTo>
                <a:lnTo>
                  <a:pt x="268" y="416"/>
                </a:lnTo>
                <a:lnTo>
                  <a:pt x="278" y="396"/>
                </a:lnTo>
                <a:lnTo>
                  <a:pt x="288" y="376"/>
                </a:lnTo>
                <a:lnTo>
                  <a:pt x="302" y="358"/>
                </a:lnTo>
                <a:lnTo>
                  <a:pt x="316" y="342"/>
                </a:lnTo>
                <a:lnTo>
                  <a:pt x="332" y="328"/>
                </a:lnTo>
                <a:lnTo>
                  <a:pt x="350" y="314"/>
                </a:lnTo>
                <a:lnTo>
                  <a:pt x="370" y="304"/>
                </a:lnTo>
                <a:lnTo>
                  <a:pt x="388" y="294"/>
                </a:lnTo>
                <a:lnTo>
                  <a:pt x="410" y="286"/>
                </a:lnTo>
                <a:lnTo>
                  <a:pt x="432" y="280"/>
                </a:lnTo>
                <a:lnTo>
                  <a:pt x="454" y="276"/>
                </a:lnTo>
                <a:lnTo>
                  <a:pt x="478" y="276"/>
                </a:lnTo>
                <a:lnTo>
                  <a:pt x="478" y="276"/>
                </a:lnTo>
                <a:lnTo>
                  <a:pt x="502" y="276"/>
                </a:lnTo>
                <a:lnTo>
                  <a:pt x="524" y="280"/>
                </a:lnTo>
                <a:lnTo>
                  <a:pt x="546" y="286"/>
                </a:lnTo>
                <a:lnTo>
                  <a:pt x="566" y="294"/>
                </a:lnTo>
                <a:lnTo>
                  <a:pt x="586" y="304"/>
                </a:lnTo>
                <a:lnTo>
                  <a:pt x="606" y="314"/>
                </a:lnTo>
                <a:lnTo>
                  <a:pt x="624" y="328"/>
                </a:lnTo>
                <a:lnTo>
                  <a:pt x="640" y="342"/>
                </a:lnTo>
                <a:lnTo>
                  <a:pt x="830" y="148"/>
                </a:lnTo>
                <a:lnTo>
                  <a:pt x="830" y="148"/>
                </a:lnTo>
                <a:lnTo>
                  <a:pt x="794" y="116"/>
                </a:lnTo>
                <a:lnTo>
                  <a:pt x="756" y="86"/>
                </a:lnTo>
                <a:lnTo>
                  <a:pt x="714" y="62"/>
                </a:lnTo>
                <a:lnTo>
                  <a:pt x="670" y="40"/>
                </a:lnTo>
                <a:lnTo>
                  <a:pt x="648" y="32"/>
                </a:lnTo>
                <a:lnTo>
                  <a:pt x="624" y="24"/>
                </a:lnTo>
                <a:lnTo>
                  <a:pt x="600" y="16"/>
                </a:lnTo>
                <a:lnTo>
                  <a:pt x="576" y="12"/>
                </a:lnTo>
                <a:lnTo>
                  <a:pt x="552" y="6"/>
                </a:lnTo>
                <a:lnTo>
                  <a:pt x="526" y="4"/>
                </a:lnTo>
                <a:lnTo>
                  <a:pt x="500" y="2"/>
                </a:lnTo>
                <a:lnTo>
                  <a:pt x="474" y="0"/>
                </a:lnTo>
                <a:lnTo>
                  <a:pt x="474" y="0"/>
                </a:lnTo>
                <a:lnTo>
                  <a:pt x="434" y="2"/>
                </a:lnTo>
                <a:lnTo>
                  <a:pt x="394" y="8"/>
                </a:lnTo>
                <a:lnTo>
                  <a:pt x="356" y="16"/>
                </a:lnTo>
                <a:lnTo>
                  <a:pt x="318" y="26"/>
                </a:lnTo>
                <a:lnTo>
                  <a:pt x="282" y="40"/>
                </a:lnTo>
                <a:lnTo>
                  <a:pt x="246" y="56"/>
                </a:lnTo>
                <a:lnTo>
                  <a:pt x="214" y="74"/>
                </a:lnTo>
                <a:lnTo>
                  <a:pt x="182" y="96"/>
                </a:lnTo>
                <a:lnTo>
                  <a:pt x="152" y="118"/>
                </a:lnTo>
                <a:lnTo>
                  <a:pt x="122" y="144"/>
                </a:lnTo>
                <a:lnTo>
                  <a:pt x="96" y="172"/>
                </a:lnTo>
                <a:lnTo>
                  <a:pt x="72" y="202"/>
                </a:lnTo>
                <a:lnTo>
                  <a:pt x="50" y="234"/>
                </a:lnTo>
                <a:lnTo>
                  <a:pt x="32" y="266"/>
                </a:lnTo>
                <a:lnTo>
                  <a:pt x="14" y="300"/>
                </a:lnTo>
                <a:lnTo>
                  <a:pt x="0" y="336"/>
                </a:lnTo>
                <a:lnTo>
                  <a:pt x="0" y="336"/>
                </a:lnTo>
                <a:lnTo>
                  <a:pt x="20" y="360"/>
                </a:lnTo>
                <a:lnTo>
                  <a:pt x="40" y="382"/>
                </a:lnTo>
                <a:lnTo>
                  <a:pt x="60" y="400"/>
                </a:lnTo>
                <a:lnTo>
                  <a:pt x="82" y="418"/>
                </a:lnTo>
                <a:lnTo>
                  <a:pt x="102" y="432"/>
                </a:lnTo>
                <a:lnTo>
                  <a:pt x="124" y="446"/>
                </a:lnTo>
                <a:lnTo>
                  <a:pt x="162" y="468"/>
                </a:lnTo>
                <a:lnTo>
                  <a:pt x="196" y="484"/>
                </a:lnTo>
                <a:lnTo>
                  <a:pt x="224" y="496"/>
                </a:lnTo>
                <a:lnTo>
                  <a:pt x="250" y="50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Text Placeholder 27"/>
          <p:cNvSpPr>
            <a:spLocks noGrp="1"/>
          </p:cNvSpPr>
          <p:nvPr>
            <p:ph type="body" sz="quarter" idx="15" hasCustomPrompt="1"/>
          </p:nvPr>
        </p:nvSpPr>
        <p:spPr>
          <a:xfrm>
            <a:off x="294144" y="357049"/>
            <a:ext cx="2286000" cy="787400"/>
          </a:xfrm>
          <a:blipFill>
            <a:blip r:embed="rId4"/>
            <a:stretch>
              <a:fillRect/>
            </a:stretch>
          </a:blipFill>
        </p:spPr>
        <p:txBody>
          <a:bodyPr/>
          <a:lstStyle>
            <a:lvl1pPr marL="0" indent="0">
              <a:buNone/>
              <a:defRPr sz="100"/>
            </a:lvl1pPr>
          </a:lstStyle>
          <a:p>
            <a:pPr lvl="0"/>
            <a:r>
              <a:rPr lang="en-US" dirty="0"/>
              <a:t> </a:t>
            </a:r>
          </a:p>
        </p:txBody>
      </p:sp>
      <p:sp>
        <p:nvSpPr>
          <p:cNvPr id="12" name="Rectangle 11"/>
          <p:cNvSpPr/>
          <p:nvPr userDrawn="1"/>
        </p:nvSpPr>
        <p:spPr>
          <a:xfrm>
            <a:off x="12257880" y="1312230"/>
            <a:ext cx="1525027" cy="20313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12235033" y="1312230"/>
            <a:ext cx="1547874" cy="2031325"/>
          </a:xfrm>
          <a:prstGeom prst="rect">
            <a:avLst/>
          </a:prstGeom>
        </p:spPr>
        <p:txBody>
          <a:bodyPr wrap="square">
            <a:spAutoFit/>
          </a:bodyPr>
          <a:lstStyle/>
          <a:p>
            <a:pPr algn="l"/>
            <a:r>
              <a:rPr lang="en-US" sz="1050" b="1" dirty="0">
                <a:solidFill>
                  <a:schemeClr val="tx1"/>
                </a:solidFill>
              </a:rPr>
              <a:t>Title Slide with Custom Image</a:t>
            </a:r>
          </a:p>
          <a:p>
            <a:pPr algn="l"/>
            <a:r>
              <a:rPr lang="en-US" sz="1050" dirty="0">
                <a:solidFill>
                  <a:schemeClr val="tx1"/>
                </a:solidFill>
              </a:rPr>
              <a:t>Click on the Image</a:t>
            </a:r>
            <a:r>
              <a:rPr lang="en-US" sz="1050" baseline="0" dirty="0">
                <a:solidFill>
                  <a:schemeClr val="tx1"/>
                </a:solidFill>
              </a:rPr>
              <a:t> icon in the middle of the slide and insert your custom image. It will be place in the background. </a:t>
            </a:r>
          </a:p>
          <a:p>
            <a:pPr algn="l"/>
            <a:r>
              <a:rPr lang="en-US" sz="1050" baseline="0" dirty="0">
                <a:solidFill>
                  <a:schemeClr val="tx1"/>
                </a:solidFill>
              </a:rPr>
              <a:t>The legal text box’s lines will not show when printed or shown in slide show mode. </a:t>
            </a:r>
            <a:endParaRPr lang="en-GB" sz="1050" dirty="0">
              <a:solidFill>
                <a:schemeClr val="tx1"/>
              </a:solidFill>
            </a:endParaRPr>
          </a:p>
        </p:txBody>
      </p:sp>
      <p:sp>
        <p:nvSpPr>
          <p:cNvPr id="15" name="Rectangle 14"/>
          <p:cNvSpPr/>
          <p:nvPr userDrawn="1"/>
        </p:nvSpPr>
        <p:spPr>
          <a:xfrm>
            <a:off x="12257880" y="-13964"/>
            <a:ext cx="1525027" cy="12556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userDrawn="1"/>
        </p:nvSpPr>
        <p:spPr>
          <a:xfrm>
            <a:off x="12257880" y="18230"/>
            <a:ext cx="1525027" cy="1223412"/>
          </a:xfrm>
          <a:prstGeom prst="rect">
            <a:avLst/>
          </a:prstGeom>
          <a:noFill/>
        </p:spPr>
        <p:txBody>
          <a:bodyPr wrap="square" rtlCol="0">
            <a:spAutoFit/>
          </a:bodyPr>
          <a:lstStyle/>
          <a:p>
            <a:r>
              <a:rPr lang="en-US" sz="1050" noProof="0" dirty="0"/>
              <a:t>To turn on / turn off Internal signage in ribbon on all slides:</a:t>
            </a:r>
          </a:p>
          <a:p>
            <a:r>
              <a:rPr lang="en-US" sz="1050" baseline="0" noProof="0" dirty="0">
                <a:sym typeface="Wingdings" panose="05000000000000000000" pitchFamily="2" charset="2"/>
              </a:rPr>
              <a:t> Go to </a:t>
            </a:r>
            <a:r>
              <a:rPr lang="en-US" sz="1050" baseline="0" noProof="0" dirty="0"/>
              <a:t>Insert Tab </a:t>
            </a:r>
            <a:r>
              <a:rPr lang="en-US" sz="1050" baseline="0" noProof="0" dirty="0">
                <a:sym typeface="Wingdings" panose="05000000000000000000" pitchFamily="2" charset="2"/>
              </a:rPr>
              <a:t/>
            </a:r>
            <a:br>
              <a:rPr lang="en-US" sz="1050" baseline="0" noProof="0" dirty="0">
                <a:sym typeface="Wingdings" panose="05000000000000000000" pitchFamily="2" charset="2"/>
              </a:rPr>
            </a:br>
            <a:r>
              <a:rPr lang="en-US" sz="1050" baseline="0" noProof="0" dirty="0">
                <a:sym typeface="Wingdings" panose="05000000000000000000" pitchFamily="2" charset="2"/>
              </a:rPr>
              <a:t> </a:t>
            </a:r>
            <a:r>
              <a:rPr lang="en-US" sz="1050" baseline="0" noProof="0" dirty="0"/>
              <a:t>Header &amp; Footer  </a:t>
            </a:r>
            <a:r>
              <a:rPr lang="en-US" sz="1050" baseline="0" noProof="0" dirty="0">
                <a:sym typeface="Wingdings" panose="05000000000000000000" pitchFamily="2" charset="2"/>
              </a:rPr>
              <a:t> </a:t>
            </a:r>
            <a:r>
              <a:rPr lang="en-US" sz="1050" baseline="0" noProof="0" dirty="0"/>
              <a:t>Un-click Footer box</a:t>
            </a:r>
            <a:r>
              <a:rPr lang="en-US" sz="1050" baseline="0" noProof="0" dirty="0">
                <a:sym typeface="Wingdings" panose="05000000000000000000" pitchFamily="2" charset="2"/>
              </a:rPr>
              <a:t> </a:t>
            </a:r>
          </a:p>
          <a:p>
            <a:r>
              <a:rPr lang="en-US" sz="1050" baseline="0" noProof="0" dirty="0">
                <a:sym typeface="Wingdings" panose="05000000000000000000" pitchFamily="2" charset="2"/>
              </a:rPr>
              <a:t> Apply to All </a:t>
            </a:r>
            <a:endParaRPr lang="en-US" sz="1050" noProof="0" dirty="0"/>
          </a:p>
        </p:txBody>
      </p:sp>
    </p:spTree>
    <p:extLst>
      <p:ext uri="{BB962C8B-B14F-4D97-AF65-F5344CB8AC3E}">
        <p14:creationId xmlns:p14="http://schemas.microsoft.com/office/powerpoint/2010/main" val="1804823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104900" y="702475"/>
            <a:ext cx="10440988" cy="907621"/>
          </a:xfrm>
        </p:spPr>
        <p:txBody>
          <a:bodyPr/>
          <a:lstStyle>
            <a:lvl1pPr>
              <a:defRPr b="1" baseline="0"/>
            </a:lvl1pPr>
          </a:lstStyle>
          <a:p>
            <a:r>
              <a:rPr lang="en-US" noProof="0" dirty="0"/>
              <a:t>Click to add agenda title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EBEC73-BF10-4A05-B408-9EA6FF5AFB6F}" type="slidenum">
              <a:rPr lang="en-US" smtClean="0"/>
              <a:t>‹#›</a:t>
            </a:fld>
            <a:endParaRPr lang="en-US" dirty="0"/>
          </a:p>
        </p:txBody>
      </p:sp>
      <p:sp>
        <p:nvSpPr>
          <p:cNvPr id="8" name="Text Placeholder 7"/>
          <p:cNvSpPr>
            <a:spLocks noGrp="1"/>
          </p:cNvSpPr>
          <p:nvPr>
            <p:ph type="body" sz="quarter" idx="13"/>
          </p:nvPr>
        </p:nvSpPr>
        <p:spPr>
          <a:xfrm>
            <a:off x="1104900" y="1576676"/>
            <a:ext cx="10440988" cy="429165"/>
          </a:xfrm>
        </p:spPr>
        <p:txBody>
          <a:bodyPr anchor="t">
            <a:noAutofit/>
          </a:bodyPr>
          <a:lstStyle>
            <a:lvl1pPr marL="0" indent="0">
              <a:buNone/>
              <a:defRPr sz="2400" b="0">
                <a:solidFill>
                  <a:schemeClr val="tx1"/>
                </a:solidFill>
              </a:defRPr>
            </a:lvl1pPr>
          </a:lstStyle>
          <a:p>
            <a:pPr lvl="0"/>
            <a:r>
              <a:rPr lang="en-US" noProof="0"/>
              <a:t>Edit Master text styles</a:t>
            </a:r>
          </a:p>
        </p:txBody>
      </p:sp>
      <p:sp>
        <p:nvSpPr>
          <p:cNvPr id="3" name="Content Placeholder 2"/>
          <p:cNvSpPr>
            <a:spLocks noGrp="1"/>
          </p:cNvSpPr>
          <p:nvPr>
            <p:ph idx="1"/>
          </p:nvPr>
        </p:nvSpPr>
        <p:spPr>
          <a:xfrm>
            <a:off x="1104900" y="2233768"/>
            <a:ext cx="10440988" cy="4246933"/>
          </a:xfrm>
        </p:spPr>
        <p:txBody>
          <a:bodyPr/>
          <a:lstStyle>
            <a:lvl1pPr marL="0" indent="0">
              <a:spcAft>
                <a:spcPts val="0"/>
              </a:spcAft>
              <a:buFont typeface="+mj-lt"/>
              <a:buNone/>
              <a:defRPr sz="2600">
                <a:solidFill>
                  <a:schemeClr val="accent3"/>
                </a:solidFill>
              </a:defRPr>
            </a:lvl1pPr>
            <a:lvl2pPr marL="347472" indent="-347472">
              <a:spcBef>
                <a:spcPts val="0"/>
              </a:spcBef>
              <a:tabLst/>
              <a:defRPr sz="2000"/>
            </a:lvl2pPr>
            <a:lvl3pPr marL="576072" indent="-228600">
              <a:defRPr/>
            </a:lvl3pPr>
            <a:lvl4pPr marL="804672" indent="-228600">
              <a:defRPr/>
            </a:lvl4pPr>
            <a:lvl5pPr marL="1033272" indent="-228600">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Rectangle 12"/>
          <p:cNvSpPr/>
          <p:nvPr userDrawn="1"/>
        </p:nvSpPr>
        <p:spPr>
          <a:xfrm>
            <a:off x="12257880" y="1312230"/>
            <a:ext cx="1525027" cy="15495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userDrawn="1"/>
        </p:nvSpPr>
        <p:spPr>
          <a:xfrm>
            <a:off x="12257880" y="1356623"/>
            <a:ext cx="1534320" cy="1223412"/>
          </a:xfrm>
          <a:prstGeom prst="rect">
            <a:avLst/>
          </a:prstGeom>
          <a:noFill/>
        </p:spPr>
        <p:txBody>
          <a:bodyPr wrap="square" rtlCol="0">
            <a:spAutoFit/>
          </a:bodyPr>
          <a:lstStyle/>
          <a:p>
            <a:r>
              <a:rPr lang="en-US" sz="1050" noProof="0" dirty="0"/>
              <a:t>The </a:t>
            </a:r>
            <a:r>
              <a:rPr lang="en-US" sz="1050" b="1" noProof="0" dirty="0"/>
              <a:t>agenda slide </a:t>
            </a:r>
            <a:r>
              <a:rPr lang="en-US" sz="1050" noProof="0" dirty="0"/>
              <a:t>use bold</a:t>
            </a:r>
            <a:r>
              <a:rPr lang="en-US" sz="1050" baseline="0" noProof="0" dirty="0"/>
              <a:t>, blue text. </a:t>
            </a:r>
            <a:r>
              <a:rPr lang="en-US" sz="1050" noProof="0" dirty="0"/>
              <a:t>:</a:t>
            </a:r>
          </a:p>
          <a:p>
            <a:r>
              <a:rPr lang="en-US" sz="1050" baseline="0" noProof="0" dirty="0">
                <a:sym typeface="Wingdings" panose="05000000000000000000" pitchFamily="2" charset="2"/>
              </a:rPr>
              <a:t> Level 1: No bullet, bold, blue text. </a:t>
            </a:r>
            <a:br>
              <a:rPr lang="en-US" sz="1050" baseline="0" noProof="0" dirty="0">
                <a:sym typeface="Wingdings" panose="05000000000000000000" pitchFamily="2" charset="2"/>
              </a:rPr>
            </a:br>
            <a:r>
              <a:rPr lang="en-US" sz="1050" baseline="0" noProof="0" dirty="0">
                <a:sym typeface="Wingdings" panose="05000000000000000000" pitchFamily="2" charset="2"/>
              </a:rPr>
              <a:t> </a:t>
            </a:r>
            <a:r>
              <a:rPr lang="en-US" sz="1050" baseline="0" noProof="0" dirty="0"/>
              <a:t>Level 2: Blue bullet, normal, gray text. </a:t>
            </a:r>
            <a:endParaRPr lang="en-US" sz="1050" noProof="0" dirty="0"/>
          </a:p>
          <a:p>
            <a:endParaRPr lang="en-US" sz="1050" noProof="0"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92165" y="2473738"/>
            <a:ext cx="1237931" cy="301380"/>
          </a:xfrm>
          <a:prstGeom prst="rect">
            <a:avLst/>
          </a:prstGeom>
        </p:spPr>
      </p:pic>
    </p:spTree>
    <p:extLst>
      <p:ext uri="{BB962C8B-B14F-4D97-AF65-F5344CB8AC3E}">
        <p14:creationId xmlns:p14="http://schemas.microsoft.com/office/powerpoint/2010/main" val="3089104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p15:clr>
            <a:srgbClr val="FBAE40"/>
          </p15:clr>
        </p15:guide>
        <p15:guide id="2" pos="3840">
          <p15:clr>
            <a:srgbClr val="FBAE40"/>
          </p15:clr>
        </p15:guide>
        <p15:guide id="3" orient="horz" pos="100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Option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EBEC73-BF10-4A05-B408-9EA6FF5AFB6F}" type="slidenum">
              <a:rPr lang="en-US" smtClean="0"/>
              <a:t>‹#›</a:t>
            </a:fld>
            <a:endParaRPr lang="en-US" dirty="0"/>
          </a:p>
        </p:txBody>
      </p:sp>
      <p:sp>
        <p:nvSpPr>
          <p:cNvPr id="8" name="Text Placeholder 7"/>
          <p:cNvSpPr>
            <a:spLocks noGrp="1"/>
          </p:cNvSpPr>
          <p:nvPr>
            <p:ph type="body" sz="quarter" idx="13"/>
          </p:nvPr>
        </p:nvSpPr>
        <p:spPr>
          <a:xfrm>
            <a:off x="1104900" y="1230445"/>
            <a:ext cx="10440988" cy="429165"/>
          </a:xfrm>
        </p:spPr>
        <p:txBody>
          <a:bodyPr anchor="t">
            <a:noAutofit/>
          </a:bodyPr>
          <a:lstStyle>
            <a:lvl1pPr marL="0" indent="0">
              <a:buNone/>
              <a:defRPr sz="2400" b="0">
                <a:solidFill>
                  <a:schemeClr val="tx1"/>
                </a:solidFill>
              </a:defRPr>
            </a:lvl1pPr>
          </a:lstStyle>
          <a:p>
            <a:pPr lvl="0"/>
            <a:r>
              <a:rPr lang="en-US"/>
              <a:t>Edit Master text styles</a:t>
            </a:r>
          </a:p>
        </p:txBody>
      </p:sp>
      <p:sp>
        <p:nvSpPr>
          <p:cNvPr id="9" name="Text Placeholder 8"/>
          <p:cNvSpPr>
            <a:spLocks noGrp="1"/>
          </p:cNvSpPr>
          <p:nvPr>
            <p:ph type="body" sz="quarter" idx="14" hasCustomPrompt="1"/>
          </p:nvPr>
        </p:nvSpPr>
        <p:spPr>
          <a:xfrm>
            <a:off x="1233090" y="1896005"/>
            <a:ext cx="646112" cy="582612"/>
          </a:xfrm>
          <a:solidFill>
            <a:schemeClr val="accent3"/>
          </a:solidFill>
        </p:spPr>
        <p:txBody>
          <a:bodyPr anchor="ctr"/>
          <a:lstStyle>
            <a:lvl1pPr marL="0" indent="0" algn="ctr">
              <a:spcBef>
                <a:spcPts val="0"/>
              </a:spcBef>
              <a:spcAft>
                <a:spcPts val="0"/>
              </a:spcAft>
              <a:buClr>
                <a:schemeClr val="bg1"/>
              </a:buClr>
              <a:buFont typeface="Arial" panose="020B0604020202020204" pitchFamily="34" charset="0"/>
              <a:buNone/>
              <a:defRPr>
                <a:solidFill>
                  <a:schemeClr val="bg1"/>
                </a:solidFill>
              </a:defRPr>
            </a:lvl1pPr>
            <a:lvl2pPr>
              <a:spcBef>
                <a:spcPts val="0"/>
              </a:spcBef>
              <a:defRPr/>
            </a:lvl2pPr>
          </a:lstStyle>
          <a:p>
            <a:pPr lvl="0"/>
            <a:r>
              <a:rPr lang="en-US" dirty="0"/>
              <a:t>#</a:t>
            </a:r>
          </a:p>
        </p:txBody>
      </p:sp>
      <p:sp>
        <p:nvSpPr>
          <p:cNvPr id="10" name="Text Placeholder 8"/>
          <p:cNvSpPr>
            <a:spLocks noGrp="1"/>
          </p:cNvSpPr>
          <p:nvPr>
            <p:ph type="body" sz="quarter" idx="15" hasCustomPrompt="1"/>
          </p:nvPr>
        </p:nvSpPr>
        <p:spPr>
          <a:xfrm>
            <a:off x="1233090" y="2533397"/>
            <a:ext cx="646112" cy="582612"/>
          </a:xfrm>
          <a:solidFill>
            <a:schemeClr val="accent3"/>
          </a:solidFill>
        </p:spPr>
        <p:txBody>
          <a:bodyPr anchor="ctr"/>
          <a:lstStyle>
            <a:lvl1pPr marL="0" indent="0" algn="ctr">
              <a:spcBef>
                <a:spcPts val="0"/>
              </a:spcBef>
              <a:spcAft>
                <a:spcPts val="0"/>
              </a:spcAft>
              <a:buClr>
                <a:schemeClr val="bg1"/>
              </a:buClr>
              <a:buFont typeface="Arial" panose="020B0604020202020204" pitchFamily="34" charset="0"/>
              <a:buNone/>
              <a:defRPr>
                <a:solidFill>
                  <a:schemeClr val="bg1"/>
                </a:solidFill>
              </a:defRPr>
            </a:lvl1pPr>
            <a:lvl2pPr>
              <a:spcBef>
                <a:spcPts val="0"/>
              </a:spcBef>
              <a:defRPr/>
            </a:lvl2pPr>
          </a:lstStyle>
          <a:p>
            <a:pPr lvl="0"/>
            <a:r>
              <a:rPr lang="en-US" dirty="0"/>
              <a:t>#</a:t>
            </a:r>
          </a:p>
        </p:txBody>
      </p:sp>
      <p:sp>
        <p:nvSpPr>
          <p:cNvPr id="11" name="Text Placeholder 8"/>
          <p:cNvSpPr>
            <a:spLocks noGrp="1"/>
          </p:cNvSpPr>
          <p:nvPr>
            <p:ph type="body" sz="quarter" idx="16" hasCustomPrompt="1"/>
          </p:nvPr>
        </p:nvSpPr>
        <p:spPr>
          <a:xfrm>
            <a:off x="1233090" y="3170789"/>
            <a:ext cx="646112" cy="582612"/>
          </a:xfrm>
          <a:solidFill>
            <a:schemeClr val="accent3"/>
          </a:solidFill>
        </p:spPr>
        <p:txBody>
          <a:bodyPr anchor="ctr"/>
          <a:lstStyle>
            <a:lvl1pPr marL="0" indent="0" algn="ctr">
              <a:spcBef>
                <a:spcPts val="0"/>
              </a:spcBef>
              <a:spcAft>
                <a:spcPts val="0"/>
              </a:spcAft>
              <a:buClr>
                <a:schemeClr val="bg1"/>
              </a:buClr>
              <a:buFont typeface="Arial" panose="020B0604020202020204" pitchFamily="34" charset="0"/>
              <a:buNone/>
              <a:defRPr>
                <a:solidFill>
                  <a:schemeClr val="bg1"/>
                </a:solidFill>
              </a:defRPr>
            </a:lvl1pPr>
            <a:lvl2pPr>
              <a:spcBef>
                <a:spcPts val="0"/>
              </a:spcBef>
              <a:defRPr/>
            </a:lvl2pPr>
          </a:lstStyle>
          <a:p>
            <a:pPr lvl="0"/>
            <a:r>
              <a:rPr lang="en-US" dirty="0"/>
              <a:t>#</a:t>
            </a:r>
          </a:p>
        </p:txBody>
      </p:sp>
      <p:sp>
        <p:nvSpPr>
          <p:cNvPr id="12" name="Text Placeholder 8"/>
          <p:cNvSpPr>
            <a:spLocks noGrp="1"/>
          </p:cNvSpPr>
          <p:nvPr>
            <p:ph type="body" sz="quarter" idx="17" hasCustomPrompt="1"/>
          </p:nvPr>
        </p:nvSpPr>
        <p:spPr>
          <a:xfrm>
            <a:off x="1233090" y="3808181"/>
            <a:ext cx="646112" cy="582612"/>
          </a:xfrm>
          <a:solidFill>
            <a:schemeClr val="accent3"/>
          </a:solidFill>
        </p:spPr>
        <p:txBody>
          <a:bodyPr anchor="ctr"/>
          <a:lstStyle>
            <a:lvl1pPr marL="0" indent="0" algn="ctr">
              <a:spcBef>
                <a:spcPts val="0"/>
              </a:spcBef>
              <a:spcAft>
                <a:spcPts val="0"/>
              </a:spcAft>
              <a:buClr>
                <a:schemeClr val="bg1"/>
              </a:buClr>
              <a:buFont typeface="Arial" panose="020B0604020202020204" pitchFamily="34" charset="0"/>
              <a:buNone/>
              <a:defRPr>
                <a:solidFill>
                  <a:schemeClr val="bg1"/>
                </a:solidFill>
              </a:defRPr>
            </a:lvl1pPr>
            <a:lvl2pPr>
              <a:spcBef>
                <a:spcPts val="0"/>
              </a:spcBef>
              <a:defRPr/>
            </a:lvl2pPr>
          </a:lstStyle>
          <a:p>
            <a:pPr lvl="0"/>
            <a:r>
              <a:rPr lang="en-US" dirty="0"/>
              <a:t>#</a:t>
            </a:r>
          </a:p>
        </p:txBody>
      </p:sp>
      <p:sp>
        <p:nvSpPr>
          <p:cNvPr id="13" name="Text Placeholder 8"/>
          <p:cNvSpPr>
            <a:spLocks noGrp="1"/>
          </p:cNvSpPr>
          <p:nvPr>
            <p:ph type="body" sz="quarter" idx="18" hasCustomPrompt="1"/>
          </p:nvPr>
        </p:nvSpPr>
        <p:spPr>
          <a:xfrm>
            <a:off x="1233090" y="4445573"/>
            <a:ext cx="646112" cy="582612"/>
          </a:xfrm>
          <a:solidFill>
            <a:schemeClr val="accent3"/>
          </a:solidFill>
        </p:spPr>
        <p:txBody>
          <a:bodyPr anchor="ctr"/>
          <a:lstStyle>
            <a:lvl1pPr marL="0" indent="0" algn="ctr">
              <a:spcBef>
                <a:spcPts val="0"/>
              </a:spcBef>
              <a:spcAft>
                <a:spcPts val="0"/>
              </a:spcAft>
              <a:buClr>
                <a:schemeClr val="bg1"/>
              </a:buClr>
              <a:buFont typeface="Arial" panose="020B0604020202020204" pitchFamily="34" charset="0"/>
              <a:buNone/>
              <a:defRPr>
                <a:solidFill>
                  <a:schemeClr val="bg1"/>
                </a:solidFill>
              </a:defRPr>
            </a:lvl1pPr>
            <a:lvl2pPr>
              <a:spcBef>
                <a:spcPts val="0"/>
              </a:spcBef>
              <a:defRPr/>
            </a:lvl2pPr>
          </a:lstStyle>
          <a:p>
            <a:pPr lvl="0"/>
            <a:r>
              <a:rPr lang="en-US" dirty="0"/>
              <a:t>#</a:t>
            </a:r>
          </a:p>
        </p:txBody>
      </p:sp>
      <p:sp>
        <p:nvSpPr>
          <p:cNvPr id="14" name="Text Placeholder 8"/>
          <p:cNvSpPr>
            <a:spLocks noGrp="1"/>
          </p:cNvSpPr>
          <p:nvPr>
            <p:ph type="body" sz="quarter" idx="19" hasCustomPrompt="1"/>
          </p:nvPr>
        </p:nvSpPr>
        <p:spPr>
          <a:xfrm>
            <a:off x="1233090" y="5082965"/>
            <a:ext cx="646112" cy="582612"/>
          </a:xfrm>
          <a:solidFill>
            <a:schemeClr val="accent3"/>
          </a:solidFill>
        </p:spPr>
        <p:txBody>
          <a:bodyPr anchor="ctr"/>
          <a:lstStyle>
            <a:lvl1pPr marL="0" indent="0" algn="ctr">
              <a:spcBef>
                <a:spcPts val="0"/>
              </a:spcBef>
              <a:spcAft>
                <a:spcPts val="0"/>
              </a:spcAft>
              <a:buClr>
                <a:schemeClr val="bg1"/>
              </a:buClr>
              <a:buFont typeface="Arial" panose="020B0604020202020204" pitchFamily="34" charset="0"/>
              <a:buNone/>
              <a:defRPr>
                <a:solidFill>
                  <a:schemeClr val="bg1"/>
                </a:solidFill>
              </a:defRPr>
            </a:lvl1pPr>
            <a:lvl2pPr>
              <a:spcBef>
                <a:spcPts val="0"/>
              </a:spcBef>
              <a:defRPr/>
            </a:lvl2pPr>
          </a:lstStyle>
          <a:p>
            <a:pPr lvl="0"/>
            <a:r>
              <a:rPr lang="en-US" dirty="0"/>
              <a:t>#</a:t>
            </a:r>
          </a:p>
        </p:txBody>
      </p:sp>
      <p:sp>
        <p:nvSpPr>
          <p:cNvPr id="15" name="Text Placeholder 8"/>
          <p:cNvSpPr>
            <a:spLocks noGrp="1"/>
          </p:cNvSpPr>
          <p:nvPr>
            <p:ph type="body" sz="quarter" idx="20" hasCustomPrompt="1"/>
          </p:nvPr>
        </p:nvSpPr>
        <p:spPr>
          <a:xfrm>
            <a:off x="1233090" y="5720357"/>
            <a:ext cx="646112" cy="582612"/>
          </a:xfrm>
          <a:solidFill>
            <a:schemeClr val="accent3"/>
          </a:solidFill>
        </p:spPr>
        <p:txBody>
          <a:bodyPr anchor="ctr"/>
          <a:lstStyle>
            <a:lvl1pPr marL="0" indent="0" algn="ctr">
              <a:spcBef>
                <a:spcPts val="0"/>
              </a:spcBef>
              <a:spcAft>
                <a:spcPts val="0"/>
              </a:spcAft>
              <a:buClr>
                <a:schemeClr val="bg1"/>
              </a:buClr>
              <a:buFont typeface="Arial" panose="020B0604020202020204" pitchFamily="34" charset="0"/>
              <a:buNone/>
              <a:defRPr>
                <a:solidFill>
                  <a:schemeClr val="bg1"/>
                </a:solidFill>
              </a:defRPr>
            </a:lvl1pPr>
            <a:lvl2pPr>
              <a:spcBef>
                <a:spcPts val="0"/>
              </a:spcBef>
              <a:defRPr/>
            </a:lvl2pPr>
          </a:lstStyle>
          <a:p>
            <a:pPr lvl="0"/>
            <a:r>
              <a:rPr lang="en-US" dirty="0"/>
              <a:t>#</a:t>
            </a:r>
          </a:p>
        </p:txBody>
      </p:sp>
      <p:sp>
        <p:nvSpPr>
          <p:cNvPr id="16" name="Rectangle 15"/>
          <p:cNvSpPr/>
          <p:nvPr userDrawn="1"/>
        </p:nvSpPr>
        <p:spPr>
          <a:xfrm>
            <a:off x="12257880" y="1312231"/>
            <a:ext cx="1525027" cy="1795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12235033" y="1312230"/>
            <a:ext cx="1491726" cy="1708160"/>
          </a:xfrm>
          <a:prstGeom prst="rect">
            <a:avLst/>
          </a:prstGeom>
        </p:spPr>
        <p:txBody>
          <a:bodyPr wrap="square">
            <a:spAutoFit/>
          </a:bodyPr>
          <a:lstStyle/>
          <a:p>
            <a:pPr algn="l"/>
            <a:r>
              <a:rPr lang="en-US" sz="1050" b="1" dirty="0">
                <a:solidFill>
                  <a:schemeClr val="tx1"/>
                </a:solidFill>
              </a:rPr>
              <a:t>Agenda slide</a:t>
            </a:r>
          </a:p>
          <a:p>
            <a:pPr algn="l"/>
            <a:r>
              <a:rPr lang="en-US" sz="1050" dirty="0">
                <a:solidFill>
                  <a:schemeClr val="tx1"/>
                </a:solidFill>
              </a:rPr>
              <a:t>Each row is an individual placeholder. </a:t>
            </a:r>
            <a:r>
              <a:rPr lang="en-US" sz="1050" dirty="0"/>
              <a:t>Remove unused placeholders. </a:t>
            </a:r>
          </a:p>
          <a:p>
            <a:pPr algn="l"/>
            <a:endParaRPr lang="en-US" sz="1050" dirty="0">
              <a:solidFill>
                <a:schemeClr val="tx1"/>
              </a:solidFill>
            </a:endParaRPr>
          </a:p>
          <a:p>
            <a:pPr algn="l"/>
            <a:r>
              <a:rPr lang="en-US" sz="1050" dirty="0"/>
              <a:t>You can change colors of the number</a:t>
            </a:r>
            <a:r>
              <a:rPr lang="en-US" sz="1050" baseline="0" dirty="0"/>
              <a:t> boxes to use with </a:t>
            </a:r>
            <a:r>
              <a:rPr lang="en-US" sz="1050" dirty="0"/>
              <a:t>your sections slides. </a:t>
            </a:r>
            <a:endParaRPr lang="en-GB" sz="1050" dirty="0">
              <a:solidFill>
                <a:schemeClr val="tx1"/>
              </a:solidFill>
            </a:endParaRPr>
          </a:p>
        </p:txBody>
      </p:sp>
      <p:sp>
        <p:nvSpPr>
          <p:cNvPr id="20" name="Text Placeholder 8"/>
          <p:cNvSpPr>
            <a:spLocks noGrp="1"/>
          </p:cNvSpPr>
          <p:nvPr>
            <p:ph type="body" sz="quarter" idx="21"/>
          </p:nvPr>
        </p:nvSpPr>
        <p:spPr>
          <a:xfrm>
            <a:off x="2006600" y="1904472"/>
            <a:ext cx="9539288" cy="582612"/>
          </a:xfrm>
          <a:noFill/>
        </p:spPr>
        <p:txBody>
          <a:bodyPr anchor="ctr"/>
          <a:lstStyle>
            <a:lvl1pPr marL="0" indent="0">
              <a:spcBef>
                <a:spcPts val="0"/>
              </a:spcBef>
              <a:spcAft>
                <a:spcPts val="0"/>
              </a:spcAft>
              <a:buClr>
                <a:schemeClr val="bg1"/>
              </a:buClr>
              <a:buFont typeface="Arial" panose="020B0604020202020204" pitchFamily="34" charset="0"/>
              <a:buNone/>
              <a:defRPr sz="2400" b="0">
                <a:solidFill>
                  <a:schemeClr val="tx1"/>
                </a:solidFill>
              </a:defRPr>
            </a:lvl1pPr>
            <a:lvl2pPr>
              <a:spcBef>
                <a:spcPts val="0"/>
              </a:spcBef>
              <a:defRPr/>
            </a:lvl2pPr>
          </a:lstStyle>
          <a:p>
            <a:pPr lvl="0"/>
            <a:r>
              <a:rPr lang="en-US"/>
              <a:t>Edit Master text styles</a:t>
            </a:r>
          </a:p>
        </p:txBody>
      </p:sp>
      <p:sp>
        <p:nvSpPr>
          <p:cNvPr id="21" name="Text Placeholder 8"/>
          <p:cNvSpPr>
            <a:spLocks noGrp="1"/>
          </p:cNvSpPr>
          <p:nvPr>
            <p:ph type="body" sz="quarter" idx="22"/>
          </p:nvPr>
        </p:nvSpPr>
        <p:spPr>
          <a:xfrm>
            <a:off x="2006600" y="2533397"/>
            <a:ext cx="9539288" cy="582612"/>
          </a:xfrm>
          <a:noFill/>
        </p:spPr>
        <p:txBody>
          <a:bodyPr anchor="ctr"/>
          <a:lstStyle>
            <a:lvl1pPr marL="0" indent="0">
              <a:spcBef>
                <a:spcPts val="0"/>
              </a:spcBef>
              <a:spcAft>
                <a:spcPts val="0"/>
              </a:spcAft>
              <a:buClr>
                <a:schemeClr val="bg1"/>
              </a:buClr>
              <a:buFont typeface="Arial" panose="020B0604020202020204" pitchFamily="34" charset="0"/>
              <a:buNone/>
              <a:defRPr sz="2400" b="0">
                <a:solidFill>
                  <a:schemeClr val="tx1"/>
                </a:solidFill>
              </a:defRPr>
            </a:lvl1pPr>
            <a:lvl2pPr>
              <a:spcBef>
                <a:spcPts val="0"/>
              </a:spcBef>
              <a:defRPr/>
            </a:lvl2pPr>
          </a:lstStyle>
          <a:p>
            <a:pPr lvl="0"/>
            <a:r>
              <a:rPr lang="en-US"/>
              <a:t>Edit Master text styles</a:t>
            </a:r>
          </a:p>
        </p:txBody>
      </p:sp>
      <p:sp>
        <p:nvSpPr>
          <p:cNvPr id="22" name="Text Placeholder 8"/>
          <p:cNvSpPr>
            <a:spLocks noGrp="1"/>
          </p:cNvSpPr>
          <p:nvPr>
            <p:ph type="body" sz="quarter" idx="23"/>
          </p:nvPr>
        </p:nvSpPr>
        <p:spPr>
          <a:xfrm>
            <a:off x="2006600" y="3170789"/>
            <a:ext cx="9539288" cy="582612"/>
          </a:xfrm>
          <a:noFill/>
        </p:spPr>
        <p:txBody>
          <a:bodyPr anchor="ctr"/>
          <a:lstStyle>
            <a:lvl1pPr marL="0" indent="0">
              <a:spcBef>
                <a:spcPts val="0"/>
              </a:spcBef>
              <a:spcAft>
                <a:spcPts val="0"/>
              </a:spcAft>
              <a:buClr>
                <a:schemeClr val="bg1"/>
              </a:buClr>
              <a:buFont typeface="Arial" panose="020B0604020202020204" pitchFamily="34" charset="0"/>
              <a:buNone/>
              <a:defRPr sz="2400" b="0">
                <a:solidFill>
                  <a:schemeClr val="tx1"/>
                </a:solidFill>
              </a:defRPr>
            </a:lvl1pPr>
            <a:lvl2pPr>
              <a:spcBef>
                <a:spcPts val="0"/>
              </a:spcBef>
              <a:defRPr/>
            </a:lvl2pPr>
          </a:lstStyle>
          <a:p>
            <a:pPr lvl="0"/>
            <a:r>
              <a:rPr lang="en-US"/>
              <a:t>Edit Master text styles</a:t>
            </a:r>
          </a:p>
        </p:txBody>
      </p:sp>
      <p:sp>
        <p:nvSpPr>
          <p:cNvPr id="23" name="Text Placeholder 8"/>
          <p:cNvSpPr>
            <a:spLocks noGrp="1"/>
          </p:cNvSpPr>
          <p:nvPr>
            <p:ph type="body" sz="quarter" idx="24"/>
          </p:nvPr>
        </p:nvSpPr>
        <p:spPr>
          <a:xfrm>
            <a:off x="2006600" y="3808181"/>
            <a:ext cx="9539288" cy="582612"/>
          </a:xfrm>
          <a:noFill/>
        </p:spPr>
        <p:txBody>
          <a:bodyPr anchor="ctr"/>
          <a:lstStyle>
            <a:lvl1pPr marL="0" indent="0">
              <a:spcBef>
                <a:spcPts val="0"/>
              </a:spcBef>
              <a:spcAft>
                <a:spcPts val="0"/>
              </a:spcAft>
              <a:buClr>
                <a:schemeClr val="bg1"/>
              </a:buClr>
              <a:buFont typeface="Arial" panose="020B0604020202020204" pitchFamily="34" charset="0"/>
              <a:buNone/>
              <a:defRPr sz="2400" b="0">
                <a:solidFill>
                  <a:schemeClr val="tx1"/>
                </a:solidFill>
              </a:defRPr>
            </a:lvl1pPr>
            <a:lvl2pPr>
              <a:spcBef>
                <a:spcPts val="0"/>
              </a:spcBef>
              <a:defRPr/>
            </a:lvl2pPr>
          </a:lstStyle>
          <a:p>
            <a:pPr lvl="0"/>
            <a:r>
              <a:rPr lang="en-US"/>
              <a:t>Edit Master text styles</a:t>
            </a:r>
          </a:p>
        </p:txBody>
      </p:sp>
      <p:sp>
        <p:nvSpPr>
          <p:cNvPr id="24" name="Text Placeholder 8"/>
          <p:cNvSpPr>
            <a:spLocks noGrp="1"/>
          </p:cNvSpPr>
          <p:nvPr>
            <p:ph type="body" sz="quarter" idx="25"/>
          </p:nvPr>
        </p:nvSpPr>
        <p:spPr>
          <a:xfrm>
            <a:off x="2006600" y="4445573"/>
            <a:ext cx="9539288" cy="582612"/>
          </a:xfrm>
          <a:noFill/>
        </p:spPr>
        <p:txBody>
          <a:bodyPr anchor="ctr"/>
          <a:lstStyle>
            <a:lvl1pPr marL="0" indent="0">
              <a:spcBef>
                <a:spcPts val="0"/>
              </a:spcBef>
              <a:spcAft>
                <a:spcPts val="0"/>
              </a:spcAft>
              <a:buClr>
                <a:schemeClr val="bg1"/>
              </a:buClr>
              <a:buFont typeface="Arial" panose="020B0604020202020204" pitchFamily="34" charset="0"/>
              <a:buNone/>
              <a:defRPr sz="2400" b="0">
                <a:solidFill>
                  <a:schemeClr val="tx1"/>
                </a:solidFill>
              </a:defRPr>
            </a:lvl1pPr>
            <a:lvl2pPr>
              <a:spcBef>
                <a:spcPts val="0"/>
              </a:spcBef>
              <a:defRPr/>
            </a:lvl2pPr>
          </a:lstStyle>
          <a:p>
            <a:pPr lvl="0"/>
            <a:r>
              <a:rPr lang="en-US"/>
              <a:t>Edit Master text styles</a:t>
            </a:r>
          </a:p>
        </p:txBody>
      </p:sp>
      <p:sp>
        <p:nvSpPr>
          <p:cNvPr id="25" name="Text Placeholder 8"/>
          <p:cNvSpPr>
            <a:spLocks noGrp="1"/>
          </p:cNvSpPr>
          <p:nvPr>
            <p:ph type="body" sz="quarter" idx="26"/>
          </p:nvPr>
        </p:nvSpPr>
        <p:spPr>
          <a:xfrm>
            <a:off x="2006600" y="5082965"/>
            <a:ext cx="9539288" cy="582612"/>
          </a:xfrm>
          <a:noFill/>
        </p:spPr>
        <p:txBody>
          <a:bodyPr anchor="ctr"/>
          <a:lstStyle>
            <a:lvl1pPr marL="0" indent="0">
              <a:spcBef>
                <a:spcPts val="0"/>
              </a:spcBef>
              <a:spcAft>
                <a:spcPts val="0"/>
              </a:spcAft>
              <a:buClr>
                <a:schemeClr val="bg1"/>
              </a:buClr>
              <a:buFont typeface="Arial" panose="020B0604020202020204" pitchFamily="34" charset="0"/>
              <a:buNone/>
              <a:defRPr sz="2400" b="0">
                <a:solidFill>
                  <a:schemeClr val="tx1"/>
                </a:solidFill>
              </a:defRPr>
            </a:lvl1pPr>
            <a:lvl2pPr>
              <a:spcBef>
                <a:spcPts val="0"/>
              </a:spcBef>
              <a:defRPr/>
            </a:lvl2pPr>
          </a:lstStyle>
          <a:p>
            <a:pPr lvl="0"/>
            <a:r>
              <a:rPr lang="en-US"/>
              <a:t>Edit Master text styles</a:t>
            </a:r>
          </a:p>
        </p:txBody>
      </p:sp>
      <p:sp>
        <p:nvSpPr>
          <p:cNvPr id="26" name="Text Placeholder 8"/>
          <p:cNvSpPr>
            <a:spLocks noGrp="1"/>
          </p:cNvSpPr>
          <p:nvPr>
            <p:ph type="body" sz="quarter" idx="27"/>
          </p:nvPr>
        </p:nvSpPr>
        <p:spPr>
          <a:xfrm>
            <a:off x="2006600" y="5720357"/>
            <a:ext cx="9539288" cy="582612"/>
          </a:xfrm>
          <a:noFill/>
        </p:spPr>
        <p:txBody>
          <a:bodyPr anchor="ctr"/>
          <a:lstStyle>
            <a:lvl1pPr marL="0" indent="0">
              <a:spcBef>
                <a:spcPts val="0"/>
              </a:spcBef>
              <a:spcAft>
                <a:spcPts val="0"/>
              </a:spcAft>
              <a:buClr>
                <a:schemeClr val="bg1"/>
              </a:buClr>
              <a:buFont typeface="Arial" panose="020B0604020202020204" pitchFamily="34" charset="0"/>
              <a:buNone/>
              <a:defRPr sz="2400" b="0">
                <a:solidFill>
                  <a:schemeClr val="tx1"/>
                </a:solidFill>
              </a:defRPr>
            </a:lvl1pPr>
            <a:lvl2pPr>
              <a:spcBef>
                <a:spcPts val="0"/>
              </a:spcBef>
              <a:defRPr/>
            </a:lvl2pPr>
          </a:lstStyle>
          <a:p>
            <a:pPr lvl="0"/>
            <a:r>
              <a:rPr lang="en-US"/>
              <a:t>Edit Master text styles</a:t>
            </a:r>
          </a:p>
        </p:txBody>
      </p:sp>
    </p:spTree>
    <p:extLst>
      <p:ext uri="{BB962C8B-B14F-4D97-AF65-F5344CB8AC3E}">
        <p14:creationId xmlns:p14="http://schemas.microsoft.com/office/powerpoint/2010/main" val="415328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p15:clr>
            <a:srgbClr val="FBAE40"/>
          </p15:clr>
        </p15:guide>
        <p15:guide id="2" pos="3840">
          <p15:clr>
            <a:srgbClr val="FBAE40"/>
          </p15:clr>
        </p15:guide>
        <p15:guide id="3" orient="horz" pos="100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1" y="0"/>
            <a:ext cx="12192001" cy="6858000"/>
          </a:xfrm>
          <a:solidFill>
            <a:schemeClr val="accent1"/>
          </a:solidFill>
          <a:ln>
            <a:noFill/>
          </a:ln>
        </p:spPr>
        <p:txBody>
          <a:bodyPr/>
          <a:lstStyle>
            <a:lvl1pPr marL="0" indent="0">
              <a:buNone/>
              <a:defRPr sz="100"/>
            </a:lvl1pPr>
          </a:lstStyle>
          <a:p>
            <a:pPr lvl="0"/>
            <a:r>
              <a:rPr lang="en-US" dirty="0"/>
              <a:t>.</a:t>
            </a:r>
          </a:p>
        </p:txBody>
      </p:sp>
      <p:sp>
        <p:nvSpPr>
          <p:cNvPr id="22" name="Text Placeholder 8"/>
          <p:cNvSpPr>
            <a:spLocks noGrp="1"/>
          </p:cNvSpPr>
          <p:nvPr>
            <p:ph type="body" sz="quarter" idx="18" hasCustomPrompt="1"/>
          </p:nvPr>
        </p:nvSpPr>
        <p:spPr>
          <a:xfrm>
            <a:off x="0" y="6501255"/>
            <a:ext cx="12192000" cy="356745"/>
          </a:xfrm>
          <a:blipFill>
            <a:blip r:embed="rId2"/>
            <a:stretch>
              <a:fillRect/>
            </a:stretch>
          </a:blipFill>
        </p:spPr>
        <p:txBody>
          <a:bodyPr/>
          <a:lstStyle>
            <a:lvl1pPr marL="0" indent="0">
              <a:buNone/>
              <a:defRPr sz="100"/>
            </a:lvl1pPr>
          </a:lstStyle>
          <a:p>
            <a:pPr lvl="0"/>
            <a:r>
              <a:rPr lang="en-US" dirty="0"/>
              <a:t>.</a:t>
            </a:r>
          </a:p>
        </p:txBody>
      </p:sp>
      <p:sp>
        <p:nvSpPr>
          <p:cNvPr id="2" name="Title 1"/>
          <p:cNvSpPr>
            <a:spLocks noGrp="1"/>
          </p:cNvSpPr>
          <p:nvPr>
            <p:ph type="title" hasCustomPrompt="1"/>
          </p:nvPr>
        </p:nvSpPr>
        <p:spPr>
          <a:xfrm>
            <a:off x="1114964" y="1709738"/>
            <a:ext cx="10698162" cy="2852737"/>
          </a:xfrm>
        </p:spPr>
        <p:txBody>
          <a:bodyPr anchor="b"/>
          <a:lstStyle>
            <a:lvl1pPr>
              <a:defRPr sz="5400" b="1">
                <a:solidFill>
                  <a:schemeClr val="bg1"/>
                </a:solidFill>
              </a:defRPr>
            </a:lvl1pPr>
          </a:lstStyle>
          <a:p>
            <a:r>
              <a:rPr lang="en-US" dirty="0"/>
              <a:t>Click to edit section title</a:t>
            </a:r>
          </a:p>
        </p:txBody>
      </p:sp>
      <p:sp>
        <p:nvSpPr>
          <p:cNvPr id="3" name="Text Placeholder 2"/>
          <p:cNvSpPr>
            <a:spLocks noGrp="1"/>
          </p:cNvSpPr>
          <p:nvPr>
            <p:ph type="body" idx="1" hasCustomPrompt="1"/>
          </p:nvPr>
        </p:nvSpPr>
        <p:spPr>
          <a:xfrm>
            <a:off x="1114964" y="4589463"/>
            <a:ext cx="10698162" cy="1500187"/>
          </a:xfrm>
        </p:spPr>
        <p:txBody>
          <a:bodyPr/>
          <a:lstStyle>
            <a:lvl1pPr marL="0" indent="0">
              <a:buNone/>
              <a:defRPr sz="24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section text</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EBEC73-BF10-4A05-B408-9EA6FF5AFB6F}" type="slidenum">
              <a:rPr lang="en-US" smtClean="0"/>
              <a:t>‹#›</a:t>
            </a:fld>
            <a:endParaRPr lang="en-US"/>
          </a:p>
        </p:txBody>
      </p:sp>
      <p:sp>
        <p:nvSpPr>
          <p:cNvPr id="21" name="Rectangle 20"/>
          <p:cNvSpPr/>
          <p:nvPr userDrawn="1"/>
        </p:nvSpPr>
        <p:spPr>
          <a:xfrm>
            <a:off x="12257880" y="1312230"/>
            <a:ext cx="1525027" cy="20389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12235033" y="1312230"/>
            <a:ext cx="1491726" cy="2031325"/>
          </a:xfrm>
          <a:prstGeom prst="rect">
            <a:avLst/>
          </a:prstGeom>
        </p:spPr>
        <p:txBody>
          <a:bodyPr wrap="square">
            <a:spAutoFit/>
          </a:bodyPr>
          <a:lstStyle/>
          <a:p>
            <a:pPr algn="l"/>
            <a:r>
              <a:rPr lang="en-US" sz="1050" b="1" dirty="0">
                <a:solidFill>
                  <a:schemeClr val="tx1"/>
                </a:solidFill>
              </a:rPr>
              <a:t>Section slide</a:t>
            </a:r>
          </a:p>
          <a:p>
            <a:pPr algn="l"/>
            <a:r>
              <a:rPr lang="en-US" sz="1050" dirty="0">
                <a:solidFill>
                  <a:schemeClr val="tx1"/>
                </a:solidFill>
              </a:rPr>
              <a:t>To increase</a:t>
            </a:r>
            <a:r>
              <a:rPr lang="en-US" sz="1050" baseline="0" dirty="0">
                <a:solidFill>
                  <a:schemeClr val="tx1"/>
                </a:solidFill>
              </a:rPr>
              <a:t> the use of the section slide, the background color can be changed. </a:t>
            </a:r>
          </a:p>
          <a:p>
            <a:pPr algn="l"/>
            <a:r>
              <a:rPr lang="en-US" sz="1050" baseline="0" dirty="0">
                <a:solidFill>
                  <a:schemeClr val="tx1"/>
                </a:solidFill>
              </a:rPr>
              <a:t>Click on the colored background (outside the text placeholders) and change the color by  using “Shape  Fill” to one of Calix’s colors. </a:t>
            </a:r>
            <a:endParaRPr lang="en-GB" sz="1050" dirty="0">
              <a:solidFill>
                <a:schemeClr val="tx1"/>
              </a:solidFill>
            </a:endParaRPr>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257880" y="3429000"/>
            <a:ext cx="1527048" cy="859247"/>
          </a:xfrm>
          <a:prstGeom prst="rect">
            <a:avLst/>
          </a:prstGeom>
          <a:ln>
            <a:solidFill>
              <a:schemeClr val="bg1">
                <a:lumMod val="75000"/>
              </a:schemeClr>
            </a:solidFill>
          </a:ln>
        </p:spPr>
      </p:pic>
      <p:pic>
        <p:nvPicPr>
          <p:cNvPr id="9" name="Picture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2257880" y="4366046"/>
            <a:ext cx="1527048" cy="859247"/>
          </a:xfrm>
          <a:prstGeom prst="rect">
            <a:avLst/>
          </a:prstGeom>
          <a:ln>
            <a:solidFill>
              <a:schemeClr val="bg1">
                <a:lumMod val="75000"/>
              </a:schemeClr>
            </a:solidFill>
          </a:ln>
        </p:spPr>
      </p:pic>
      <p:pic>
        <p:nvPicPr>
          <p:cNvPr id="15" name="Picture 14"/>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2260105" y="5284072"/>
            <a:ext cx="1527048" cy="859247"/>
          </a:xfrm>
          <a:prstGeom prst="rect">
            <a:avLst/>
          </a:prstGeom>
          <a:ln>
            <a:solidFill>
              <a:schemeClr val="bg1">
                <a:lumMod val="75000"/>
              </a:schemeClr>
            </a:solidFill>
          </a:ln>
        </p:spPr>
      </p:pic>
      <p:sp>
        <p:nvSpPr>
          <p:cNvPr id="16" name="Rectangle 15"/>
          <p:cNvSpPr/>
          <p:nvPr userDrawn="1"/>
        </p:nvSpPr>
        <p:spPr>
          <a:xfrm>
            <a:off x="12257880" y="-13964"/>
            <a:ext cx="1525027" cy="12556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userDrawn="1"/>
        </p:nvSpPr>
        <p:spPr>
          <a:xfrm>
            <a:off x="12257880" y="18230"/>
            <a:ext cx="1525027" cy="1223412"/>
          </a:xfrm>
          <a:prstGeom prst="rect">
            <a:avLst/>
          </a:prstGeom>
          <a:noFill/>
        </p:spPr>
        <p:txBody>
          <a:bodyPr wrap="square" rtlCol="0">
            <a:spAutoFit/>
          </a:bodyPr>
          <a:lstStyle/>
          <a:p>
            <a:r>
              <a:rPr lang="en-US" sz="1050" noProof="0" dirty="0"/>
              <a:t>To turn on / turn off Internal signage in ribbon on all slides:</a:t>
            </a:r>
          </a:p>
          <a:p>
            <a:r>
              <a:rPr lang="en-US" sz="1050" baseline="0" noProof="0" dirty="0">
                <a:sym typeface="Wingdings" panose="05000000000000000000" pitchFamily="2" charset="2"/>
              </a:rPr>
              <a:t> Go to </a:t>
            </a:r>
            <a:r>
              <a:rPr lang="en-US" sz="1050" baseline="0" noProof="0" dirty="0"/>
              <a:t>Insert Tab </a:t>
            </a:r>
            <a:r>
              <a:rPr lang="en-US" sz="1050" baseline="0" noProof="0" dirty="0">
                <a:sym typeface="Wingdings" panose="05000000000000000000" pitchFamily="2" charset="2"/>
              </a:rPr>
              <a:t/>
            </a:r>
            <a:br>
              <a:rPr lang="en-US" sz="1050" baseline="0" noProof="0" dirty="0">
                <a:sym typeface="Wingdings" panose="05000000000000000000" pitchFamily="2" charset="2"/>
              </a:rPr>
            </a:br>
            <a:r>
              <a:rPr lang="en-US" sz="1050" baseline="0" noProof="0" dirty="0">
                <a:sym typeface="Wingdings" panose="05000000000000000000" pitchFamily="2" charset="2"/>
              </a:rPr>
              <a:t> </a:t>
            </a:r>
            <a:r>
              <a:rPr lang="en-US" sz="1050" baseline="0" noProof="0" dirty="0"/>
              <a:t>Header &amp; Footer  </a:t>
            </a:r>
            <a:r>
              <a:rPr lang="en-US" sz="1050" baseline="0" noProof="0" dirty="0">
                <a:sym typeface="Wingdings" panose="05000000000000000000" pitchFamily="2" charset="2"/>
              </a:rPr>
              <a:t> </a:t>
            </a:r>
            <a:r>
              <a:rPr lang="en-US" sz="1050" baseline="0" noProof="0" dirty="0"/>
              <a:t>Un-click Footer box</a:t>
            </a:r>
            <a:r>
              <a:rPr lang="en-US" sz="1050" baseline="0" noProof="0" dirty="0">
                <a:sym typeface="Wingdings" panose="05000000000000000000" pitchFamily="2" charset="2"/>
              </a:rPr>
              <a:t> </a:t>
            </a:r>
          </a:p>
          <a:p>
            <a:r>
              <a:rPr lang="en-US" sz="1050" baseline="0" noProof="0" dirty="0">
                <a:sym typeface="Wingdings" panose="05000000000000000000" pitchFamily="2" charset="2"/>
              </a:rPr>
              <a:t> Apply to All </a:t>
            </a:r>
            <a:endParaRPr lang="en-US" sz="1050" noProof="0" dirty="0"/>
          </a:p>
        </p:txBody>
      </p:sp>
    </p:spTree>
    <p:extLst>
      <p:ext uri="{BB962C8B-B14F-4D97-AF65-F5344CB8AC3E}">
        <p14:creationId xmlns:p14="http://schemas.microsoft.com/office/powerpoint/2010/main" val="137557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EBEC73-BF10-4A05-B408-9EA6FF5AFB6F}" type="slidenum">
              <a:rPr lang="en-US" smtClean="0"/>
              <a:t>‹#›</a:t>
            </a:fld>
            <a:endParaRPr lang="en-US" dirty="0"/>
          </a:p>
        </p:txBody>
      </p:sp>
      <p:sp>
        <p:nvSpPr>
          <p:cNvPr id="8" name="Text Placeholder 7"/>
          <p:cNvSpPr>
            <a:spLocks noGrp="1"/>
          </p:cNvSpPr>
          <p:nvPr>
            <p:ph type="body" sz="quarter" idx="13"/>
          </p:nvPr>
        </p:nvSpPr>
        <p:spPr>
          <a:xfrm>
            <a:off x="1104900" y="1230445"/>
            <a:ext cx="10440988" cy="429165"/>
          </a:xfrm>
        </p:spPr>
        <p:txBody>
          <a:bodyPr anchor="t">
            <a:noAutofit/>
          </a:bodyPr>
          <a:lstStyle>
            <a:lvl1pPr marL="0" indent="0">
              <a:buNone/>
              <a:defRPr sz="2400" b="0">
                <a:solidFill>
                  <a:schemeClr val="tx1"/>
                </a:solidFill>
              </a:defRPr>
            </a:lvl1pPr>
          </a:lstStyle>
          <a:p>
            <a:pPr lvl="0"/>
            <a:r>
              <a:rPr lang="en-US"/>
              <a:t>Edit Master text styles</a:t>
            </a:r>
          </a:p>
        </p:txBody>
      </p:sp>
      <p:sp>
        <p:nvSpPr>
          <p:cNvPr id="3" name="Content Placeholder 2"/>
          <p:cNvSpPr>
            <a:spLocks noGrp="1"/>
          </p:cNvSpPr>
          <p:nvPr>
            <p:ph idx="1"/>
          </p:nvPr>
        </p:nvSpPr>
        <p:spPr>
          <a:xfrm>
            <a:off x="1104900" y="1887537"/>
            <a:ext cx="10440988" cy="45894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02993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p15:clr>
            <a:srgbClr val="FBAE40"/>
          </p15:clr>
        </p15:guide>
        <p15:guide id="2" pos="3840">
          <p15:clr>
            <a:srgbClr val="FBAE40"/>
          </p15:clr>
        </p15:guide>
        <p15:guide id="3" orient="horz" pos="100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2"/>
          <p:cNvSpPr>
            <a:spLocks noGrp="1"/>
          </p:cNvSpPr>
          <p:nvPr>
            <p:ph sz="half" idx="1"/>
          </p:nvPr>
        </p:nvSpPr>
        <p:spPr>
          <a:xfrm>
            <a:off x="1116224" y="1887538"/>
            <a:ext cx="3291840" cy="4589461"/>
          </a:xfrm>
        </p:spPr>
        <p:txBody>
          <a:bodyPr/>
          <a:lstStyle>
            <a:lvl1pPr>
              <a:defRPr sz="20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88662" y="1887538"/>
            <a:ext cx="3291840" cy="4589461"/>
          </a:xfrm>
        </p:spPr>
        <p:txBody>
          <a:bodyPr/>
          <a:lstStyle>
            <a:lvl1pPr>
              <a:defRPr sz="20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EBEC73-BF10-4A05-B408-9EA6FF5AFB6F}" type="slidenum">
              <a:rPr lang="en-US" smtClean="0"/>
              <a:t>‹#›</a:t>
            </a:fld>
            <a:endParaRPr lang="en-US"/>
          </a:p>
        </p:txBody>
      </p:sp>
      <p:sp>
        <p:nvSpPr>
          <p:cNvPr id="8" name="Text Placeholder 7"/>
          <p:cNvSpPr>
            <a:spLocks noGrp="1"/>
          </p:cNvSpPr>
          <p:nvPr>
            <p:ph type="body" sz="quarter" idx="13"/>
          </p:nvPr>
        </p:nvSpPr>
        <p:spPr>
          <a:xfrm>
            <a:off x="1106424" y="1225296"/>
            <a:ext cx="10442448" cy="429768"/>
          </a:xfrm>
        </p:spPr>
        <p:txBody>
          <a:bodyPr anchor="ctr">
            <a:noAutofit/>
          </a:bodyPr>
          <a:lstStyle>
            <a:lvl1pPr marL="0" indent="0">
              <a:buNone/>
              <a:defRPr sz="2400" b="0">
                <a:solidFill>
                  <a:schemeClr val="tx1"/>
                </a:solidFill>
              </a:defRPr>
            </a:lvl1pPr>
          </a:lstStyle>
          <a:p>
            <a:pPr lvl="0"/>
            <a:r>
              <a:rPr lang="en-US"/>
              <a:t>Edit Master text styles</a:t>
            </a:r>
          </a:p>
        </p:txBody>
      </p:sp>
      <p:sp>
        <p:nvSpPr>
          <p:cNvPr id="9" name="Content Placeholder 3"/>
          <p:cNvSpPr>
            <a:spLocks noGrp="1"/>
          </p:cNvSpPr>
          <p:nvPr>
            <p:ph sz="half" idx="14"/>
          </p:nvPr>
        </p:nvSpPr>
        <p:spPr>
          <a:xfrm>
            <a:off x="8261099" y="1887538"/>
            <a:ext cx="3291840" cy="4589461"/>
          </a:xfrm>
        </p:spPr>
        <p:txBody>
          <a:bodyPr/>
          <a:lstStyle>
            <a:lvl1pPr>
              <a:defRPr sz="20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120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pos="2736">
          <p15:clr>
            <a:srgbClr val="FBAE40"/>
          </p15:clr>
        </p15:guide>
        <p15:guide id="2" pos="506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2"/>
          <p:cNvSpPr>
            <a:spLocks noGrp="1"/>
          </p:cNvSpPr>
          <p:nvPr>
            <p:ph sz="half" idx="1"/>
          </p:nvPr>
        </p:nvSpPr>
        <p:spPr>
          <a:xfrm>
            <a:off x="1104900" y="1887538"/>
            <a:ext cx="4991100" cy="45894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61191" y="1887538"/>
            <a:ext cx="4992624" cy="45894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EBEC73-BF10-4A05-B408-9EA6FF5AFB6F}" type="slidenum">
              <a:rPr lang="en-US" smtClean="0"/>
              <a:t>‹#›</a:t>
            </a:fld>
            <a:endParaRPr lang="en-US"/>
          </a:p>
        </p:txBody>
      </p:sp>
      <p:sp>
        <p:nvSpPr>
          <p:cNvPr id="8" name="Text Placeholder 7"/>
          <p:cNvSpPr>
            <a:spLocks noGrp="1"/>
          </p:cNvSpPr>
          <p:nvPr>
            <p:ph type="body" sz="quarter" idx="13"/>
          </p:nvPr>
        </p:nvSpPr>
        <p:spPr>
          <a:xfrm>
            <a:off x="1104900" y="1221899"/>
            <a:ext cx="10440988" cy="429768"/>
          </a:xfrm>
        </p:spPr>
        <p:txBody>
          <a:bodyPr anchor="ctr">
            <a:noAutofit/>
          </a:bodyPr>
          <a:lstStyle>
            <a:lvl1pPr marL="0" indent="0">
              <a:buNone/>
              <a:defRPr sz="2400" b="0">
                <a:solidFill>
                  <a:schemeClr val="tx1"/>
                </a:solidFill>
              </a:defRPr>
            </a:lvl1pPr>
          </a:lstStyle>
          <a:p>
            <a:pPr lvl="0"/>
            <a:r>
              <a:rPr lang="en-US"/>
              <a:t>Edit Master text styles</a:t>
            </a:r>
          </a:p>
        </p:txBody>
      </p:sp>
    </p:spTree>
    <p:extLst>
      <p:ext uri="{BB962C8B-B14F-4D97-AF65-F5344CB8AC3E}">
        <p14:creationId xmlns:p14="http://schemas.microsoft.com/office/powerpoint/2010/main" val="683622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userDrawn="1"/>
        </p:nvGrpSpPr>
        <p:grpSpPr>
          <a:xfrm>
            <a:off x="1524" y="6501632"/>
            <a:ext cx="12188952" cy="356368"/>
            <a:chOff x="1524" y="6501632"/>
            <a:chExt cx="12188952" cy="356368"/>
          </a:xfrm>
        </p:grpSpPr>
        <p:sp>
          <p:nvSpPr>
            <p:cNvPr id="10" name="Freeform 9"/>
            <p:cNvSpPr/>
            <p:nvPr userDrawn="1"/>
          </p:nvSpPr>
          <p:spPr>
            <a:xfrm>
              <a:off x="1524" y="6501632"/>
              <a:ext cx="12188952" cy="356368"/>
            </a:xfrm>
            <a:custGeom>
              <a:avLst/>
              <a:gdLst>
                <a:gd name="connsiteX0" fmla="*/ 12188952 w 12188952"/>
                <a:gd name="connsiteY0" fmla="*/ 0 h 356368"/>
                <a:gd name="connsiteX1" fmla="*/ 12188952 w 12188952"/>
                <a:gd name="connsiteY1" fmla="*/ 356368 h 356368"/>
                <a:gd name="connsiteX2" fmla="*/ 0 w 12188952"/>
                <a:gd name="connsiteY2" fmla="*/ 356368 h 356368"/>
                <a:gd name="connsiteX3" fmla="*/ 0 w 12188952"/>
                <a:gd name="connsiteY3" fmla="*/ 0 h 356368"/>
                <a:gd name="connsiteX4" fmla="*/ 40017 w 12188952"/>
                <a:gd name="connsiteY4" fmla="*/ 4542 h 356368"/>
                <a:gd name="connsiteX5" fmla="*/ 6094476 w 12188952"/>
                <a:gd name="connsiteY5" fmla="*/ 202853 h 356368"/>
                <a:gd name="connsiteX6" fmla="*/ 12148935 w 12188952"/>
                <a:gd name="connsiteY6" fmla="*/ 4542 h 356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356368">
                  <a:moveTo>
                    <a:pt x="12188952" y="0"/>
                  </a:moveTo>
                  <a:lnTo>
                    <a:pt x="12188952" y="356368"/>
                  </a:lnTo>
                  <a:lnTo>
                    <a:pt x="0" y="356368"/>
                  </a:lnTo>
                  <a:lnTo>
                    <a:pt x="0" y="0"/>
                  </a:lnTo>
                  <a:lnTo>
                    <a:pt x="40017" y="4542"/>
                  </a:lnTo>
                  <a:cubicBezTo>
                    <a:pt x="1352137" y="124189"/>
                    <a:pt x="3574184" y="202853"/>
                    <a:pt x="6094476" y="202853"/>
                  </a:cubicBezTo>
                  <a:cubicBezTo>
                    <a:pt x="8614768" y="202853"/>
                    <a:pt x="10836815" y="124189"/>
                    <a:pt x="12148935" y="4542"/>
                  </a:cubicBezTo>
                  <a:close/>
                </a:path>
              </a:pathLst>
            </a:custGeom>
            <a:gradFill flip="none" rotWithShape="1">
              <a:gsLst>
                <a:gs pos="56051">
                  <a:schemeClr val="accent3"/>
                </a:gs>
                <a:gs pos="86000">
                  <a:schemeClr val="accent2"/>
                </a:gs>
                <a:gs pos="10000">
                  <a:schemeClr val="accent1">
                    <a:lumMod val="10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oup 12"/>
            <p:cNvGrpSpPr/>
            <p:nvPr userDrawn="1"/>
          </p:nvGrpSpPr>
          <p:grpSpPr>
            <a:xfrm>
              <a:off x="90141" y="6576458"/>
              <a:ext cx="211062" cy="220716"/>
              <a:chOff x="164002" y="6512684"/>
              <a:chExt cx="233011" cy="243669"/>
            </a:xfrm>
          </p:grpSpPr>
          <p:sp>
            <p:nvSpPr>
              <p:cNvPr id="14" name="Freeform 13"/>
              <p:cNvSpPr>
                <a:spLocks/>
              </p:cNvSpPr>
              <p:nvPr/>
            </p:nvSpPr>
            <p:spPr bwMode="auto">
              <a:xfrm>
                <a:off x="164002" y="6512684"/>
                <a:ext cx="201039" cy="122077"/>
              </a:xfrm>
              <a:custGeom>
                <a:avLst/>
                <a:gdLst>
                  <a:gd name="T0" fmla="*/ 250 w 830"/>
                  <a:gd name="T1" fmla="*/ 504 h 504"/>
                  <a:gd name="T2" fmla="*/ 254 w 830"/>
                  <a:gd name="T3" fmla="*/ 458 h 504"/>
                  <a:gd name="T4" fmla="*/ 268 w 830"/>
                  <a:gd name="T5" fmla="*/ 416 h 504"/>
                  <a:gd name="T6" fmla="*/ 288 w 830"/>
                  <a:gd name="T7" fmla="*/ 376 h 504"/>
                  <a:gd name="T8" fmla="*/ 316 w 830"/>
                  <a:gd name="T9" fmla="*/ 342 h 504"/>
                  <a:gd name="T10" fmla="*/ 350 w 830"/>
                  <a:gd name="T11" fmla="*/ 314 h 504"/>
                  <a:gd name="T12" fmla="*/ 388 w 830"/>
                  <a:gd name="T13" fmla="*/ 294 h 504"/>
                  <a:gd name="T14" fmla="*/ 432 w 830"/>
                  <a:gd name="T15" fmla="*/ 280 h 504"/>
                  <a:gd name="T16" fmla="*/ 478 w 830"/>
                  <a:gd name="T17" fmla="*/ 276 h 504"/>
                  <a:gd name="T18" fmla="*/ 502 w 830"/>
                  <a:gd name="T19" fmla="*/ 276 h 504"/>
                  <a:gd name="T20" fmla="*/ 546 w 830"/>
                  <a:gd name="T21" fmla="*/ 286 h 504"/>
                  <a:gd name="T22" fmla="*/ 586 w 830"/>
                  <a:gd name="T23" fmla="*/ 304 h 504"/>
                  <a:gd name="T24" fmla="*/ 624 w 830"/>
                  <a:gd name="T25" fmla="*/ 328 h 504"/>
                  <a:gd name="T26" fmla="*/ 830 w 830"/>
                  <a:gd name="T27" fmla="*/ 148 h 504"/>
                  <a:gd name="T28" fmla="*/ 794 w 830"/>
                  <a:gd name="T29" fmla="*/ 116 h 504"/>
                  <a:gd name="T30" fmla="*/ 714 w 830"/>
                  <a:gd name="T31" fmla="*/ 62 h 504"/>
                  <a:gd name="T32" fmla="*/ 648 w 830"/>
                  <a:gd name="T33" fmla="*/ 32 h 504"/>
                  <a:gd name="T34" fmla="*/ 600 w 830"/>
                  <a:gd name="T35" fmla="*/ 16 h 504"/>
                  <a:gd name="T36" fmla="*/ 552 w 830"/>
                  <a:gd name="T37" fmla="*/ 6 h 504"/>
                  <a:gd name="T38" fmla="*/ 500 w 830"/>
                  <a:gd name="T39" fmla="*/ 2 h 504"/>
                  <a:gd name="T40" fmla="*/ 474 w 830"/>
                  <a:gd name="T41" fmla="*/ 0 h 504"/>
                  <a:gd name="T42" fmla="*/ 394 w 830"/>
                  <a:gd name="T43" fmla="*/ 8 h 504"/>
                  <a:gd name="T44" fmla="*/ 318 w 830"/>
                  <a:gd name="T45" fmla="*/ 26 h 504"/>
                  <a:gd name="T46" fmla="*/ 246 w 830"/>
                  <a:gd name="T47" fmla="*/ 56 h 504"/>
                  <a:gd name="T48" fmla="*/ 182 w 830"/>
                  <a:gd name="T49" fmla="*/ 96 h 504"/>
                  <a:gd name="T50" fmla="*/ 122 w 830"/>
                  <a:gd name="T51" fmla="*/ 144 h 504"/>
                  <a:gd name="T52" fmla="*/ 72 w 830"/>
                  <a:gd name="T53" fmla="*/ 202 h 504"/>
                  <a:gd name="T54" fmla="*/ 32 w 830"/>
                  <a:gd name="T55" fmla="*/ 266 h 504"/>
                  <a:gd name="T56" fmla="*/ 0 w 830"/>
                  <a:gd name="T57" fmla="*/ 336 h 504"/>
                  <a:gd name="T58" fmla="*/ 20 w 830"/>
                  <a:gd name="T59" fmla="*/ 360 h 504"/>
                  <a:gd name="T60" fmla="*/ 60 w 830"/>
                  <a:gd name="T61" fmla="*/ 400 h 504"/>
                  <a:gd name="T62" fmla="*/ 102 w 830"/>
                  <a:gd name="T63" fmla="*/ 432 h 504"/>
                  <a:gd name="T64" fmla="*/ 162 w 830"/>
                  <a:gd name="T65" fmla="*/ 468 h 504"/>
                  <a:gd name="T66" fmla="*/ 224 w 830"/>
                  <a:gd name="T67" fmla="*/ 496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0" h="504">
                    <a:moveTo>
                      <a:pt x="250" y="504"/>
                    </a:moveTo>
                    <a:lnTo>
                      <a:pt x="250" y="504"/>
                    </a:lnTo>
                    <a:lnTo>
                      <a:pt x="250" y="480"/>
                    </a:lnTo>
                    <a:lnTo>
                      <a:pt x="254" y="458"/>
                    </a:lnTo>
                    <a:lnTo>
                      <a:pt x="260" y="436"/>
                    </a:lnTo>
                    <a:lnTo>
                      <a:pt x="268" y="416"/>
                    </a:lnTo>
                    <a:lnTo>
                      <a:pt x="278" y="396"/>
                    </a:lnTo>
                    <a:lnTo>
                      <a:pt x="288" y="376"/>
                    </a:lnTo>
                    <a:lnTo>
                      <a:pt x="302" y="358"/>
                    </a:lnTo>
                    <a:lnTo>
                      <a:pt x="316" y="342"/>
                    </a:lnTo>
                    <a:lnTo>
                      <a:pt x="332" y="328"/>
                    </a:lnTo>
                    <a:lnTo>
                      <a:pt x="350" y="314"/>
                    </a:lnTo>
                    <a:lnTo>
                      <a:pt x="370" y="304"/>
                    </a:lnTo>
                    <a:lnTo>
                      <a:pt x="388" y="294"/>
                    </a:lnTo>
                    <a:lnTo>
                      <a:pt x="410" y="286"/>
                    </a:lnTo>
                    <a:lnTo>
                      <a:pt x="432" y="280"/>
                    </a:lnTo>
                    <a:lnTo>
                      <a:pt x="454" y="276"/>
                    </a:lnTo>
                    <a:lnTo>
                      <a:pt x="478" y="276"/>
                    </a:lnTo>
                    <a:lnTo>
                      <a:pt x="478" y="276"/>
                    </a:lnTo>
                    <a:lnTo>
                      <a:pt x="502" y="276"/>
                    </a:lnTo>
                    <a:lnTo>
                      <a:pt x="524" y="280"/>
                    </a:lnTo>
                    <a:lnTo>
                      <a:pt x="546" y="286"/>
                    </a:lnTo>
                    <a:lnTo>
                      <a:pt x="566" y="294"/>
                    </a:lnTo>
                    <a:lnTo>
                      <a:pt x="586" y="304"/>
                    </a:lnTo>
                    <a:lnTo>
                      <a:pt x="606" y="314"/>
                    </a:lnTo>
                    <a:lnTo>
                      <a:pt x="624" y="328"/>
                    </a:lnTo>
                    <a:lnTo>
                      <a:pt x="640" y="342"/>
                    </a:lnTo>
                    <a:lnTo>
                      <a:pt x="830" y="148"/>
                    </a:lnTo>
                    <a:lnTo>
                      <a:pt x="830" y="148"/>
                    </a:lnTo>
                    <a:lnTo>
                      <a:pt x="794" y="116"/>
                    </a:lnTo>
                    <a:lnTo>
                      <a:pt x="756" y="86"/>
                    </a:lnTo>
                    <a:lnTo>
                      <a:pt x="714" y="62"/>
                    </a:lnTo>
                    <a:lnTo>
                      <a:pt x="670" y="40"/>
                    </a:lnTo>
                    <a:lnTo>
                      <a:pt x="648" y="32"/>
                    </a:lnTo>
                    <a:lnTo>
                      <a:pt x="624" y="24"/>
                    </a:lnTo>
                    <a:lnTo>
                      <a:pt x="600" y="16"/>
                    </a:lnTo>
                    <a:lnTo>
                      <a:pt x="576" y="12"/>
                    </a:lnTo>
                    <a:lnTo>
                      <a:pt x="552" y="6"/>
                    </a:lnTo>
                    <a:lnTo>
                      <a:pt x="526" y="4"/>
                    </a:lnTo>
                    <a:lnTo>
                      <a:pt x="500" y="2"/>
                    </a:lnTo>
                    <a:lnTo>
                      <a:pt x="474" y="0"/>
                    </a:lnTo>
                    <a:lnTo>
                      <a:pt x="474" y="0"/>
                    </a:lnTo>
                    <a:lnTo>
                      <a:pt x="434" y="2"/>
                    </a:lnTo>
                    <a:lnTo>
                      <a:pt x="394" y="8"/>
                    </a:lnTo>
                    <a:lnTo>
                      <a:pt x="356" y="16"/>
                    </a:lnTo>
                    <a:lnTo>
                      <a:pt x="318" y="26"/>
                    </a:lnTo>
                    <a:lnTo>
                      <a:pt x="282" y="40"/>
                    </a:lnTo>
                    <a:lnTo>
                      <a:pt x="246" y="56"/>
                    </a:lnTo>
                    <a:lnTo>
                      <a:pt x="214" y="74"/>
                    </a:lnTo>
                    <a:lnTo>
                      <a:pt x="182" y="96"/>
                    </a:lnTo>
                    <a:lnTo>
                      <a:pt x="152" y="118"/>
                    </a:lnTo>
                    <a:lnTo>
                      <a:pt x="122" y="144"/>
                    </a:lnTo>
                    <a:lnTo>
                      <a:pt x="96" y="172"/>
                    </a:lnTo>
                    <a:lnTo>
                      <a:pt x="72" y="202"/>
                    </a:lnTo>
                    <a:lnTo>
                      <a:pt x="50" y="234"/>
                    </a:lnTo>
                    <a:lnTo>
                      <a:pt x="32" y="266"/>
                    </a:lnTo>
                    <a:lnTo>
                      <a:pt x="14" y="300"/>
                    </a:lnTo>
                    <a:lnTo>
                      <a:pt x="0" y="336"/>
                    </a:lnTo>
                    <a:lnTo>
                      <a:pt x="0" y="336"/>
                    </a:lnTo>
                    <a:lnTo>
                      <a:pt x="20" y="360"/>
                    </a:lnTo>
                    <a:lnTo>
                      <a:pt x="40" y="382"/>
                    </a:lnTo>
                    <a:lnTo>
                      <a:pt x="60" y="400"/>
                    </a:lnTo>
                    <a:lnTo>
                      <a:pt x="82" y="418"/>
                    </a:lnTo>
                    <a:lnTo>
                      <a:pt x="102" y="432"/>
                    </a:lnTo>
                    <a:lnTo>
                      <a:pt x="124" y="446"/>
                    </a:lnTo>
                    <a:lnTo>
                      <a:pt x="162" y="468"/>
                    </a:lnTo>
                    <a:lnTo>
                      <a:pt x="196" y="484"/>
                    </a:lnTo>
                    <a:lnTo>
                      <a:pt x="224" y="496"/>
                    </a:lnTo>
                    <a:lnTo>
                      <a:pt x="250" y="5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p:cNvSpPr>
              <p:nvPr/>
            </p:nvSpPr>
            <p:spPr bwMode="auto">
              <a:xfrm>
                <a:off x="164002" y="6512684"/>
                <a:ext cx="201039" cy="122077"/>
              </a:xfrm>
              <a:custGeom>
                <a:avLst/>
                <a:gdLst>
                  <a:gd name="T0" fmla="*/ 250 w 830"/>
                  <a:gd name="T1" fmla="*/ 504 h 504"/>
                  <a:gd name="T2" fmla="*/ 254 w 830"/>
                  <a:gd name="T3" fmla="*/ 458 h 504"/>
                  <a:gd name="T4" fmla="*/ 268 w 830"/>
                  <a:gd name="T5" fmla="*/ 416 h 504"/>
                  <a:gd name="T6" fmla="*/ 288 w 830"/>
                  <a:gd name="T7" fmla="*/ 376 h 504"/>
                  <a:gd name="T8" fmla="*/ 316 w 830"/>
                  <a:gd name="T9" fmla="*/ 342 h 504"/>
                  <a:gd name="T10" fmla="*/ 350 w 830"/>
                  <a:gd name="T11" fmla="*/ 314 h 504"/>
                  <a:gd name="T12" fmla="*/ 388 w 830"/>
                  <a:gd name="T13" fmla="*/ 294 h 504"/>
                  <a:gd name="T14" fmla="*/ 432 w 830"/>
                  <a:gd name="T15" fmla="*/ 280 h 504"/>
                  <a:gd name="T16" fmla="*/ 478 w 830"/>
                  <a:gd name="T17" fmla="*/ 276 h 504"/>
                  <a:gd name="T18" fmla="*/ 502 w 830"/>
                  <a:gd name="T19" fmla="*/ 276 h 504"/>
                  <a:gd name="T20" fmla="*/ 546 w 830"/>
                  <a:gd name="T21" fmla="*/ 286 h 504"/>
                  <a:gd name="T22" fmla="*/ 586 w 830"/>
                  <a:gd name="T23" fmla="*/ 304 h 504"/>
                  <a:gd name="T24" fmla="*/ 624 w 830"/>
                  <a:gd name="T25" fmla="*/ 328 h 504"/>
                  <a:gd name="T26" fmla="*/ 830 w 830"/>
                  <a:gd name="T27" fmla="*/ 148 h 504"/>
                  <a:gd name="T28" fmla="*/ 794 w 830"/>
                  <a:gd name="T29" fmla="*/ 116 h 504"/>
                  <a:gd name="T30" fmla="*/ 714 w 830"/>
                  <a:gd name="T31" fmla="*/ 62 h 504"/>
                  <a:gd name="T32" fmla="*/ 648 w 830"/>
                  <a:gd name="T33" fmla="*/ 32 h 504"/>
                  <a:gd name="T34" fmla="*/ 600 w 830"/>
                  <a:gd name="T35" fmla="*/ 16 h 504"/>
                  <a:gd name="T36" fmla="*/ 552 w 830"/>
                  <a:gd name="T37" fmla="*/ 6 h 504"/>
                  <a:gd name="T38" fmla="*/ 500 w 830"/>
                  <a:gd name="T39" fmla="*/ 2 h 504"/>
                  <a:gd name="T40" fmla="*/ 474 w 830"/>
                  <a:gd name="T41" fmla="*/ 0 h 504"/>
                  <a:gd name="T42" fmla="*/ 394 w 830"/>
                  <a:gd name="T43" fmla="*/ 8 h 504"/>
                  <a:gd name="T44" fmla="*/ 318 w 830"/>
                  <a:gd name="T45" fmla="*/ 26 h 504"/>
                  <a:gd name="T46" fmla="*/ 246 w 830"/>
                  <a:gd name="T47" fmla="*/ 56 h 504"/>
                  <a:gd name="T48" fmla="*/ 182 w 830"/>
                  <a:gd name="T49" fmla="*/ 96 h 504"/>
                  <a:gd name="T50" fmla="*/ 122 w 830"/>
                  <a:gd name="T51" fmla="*/ 144 h 504"/>
                  <a:gd name="T52" fmla="*/ 72 w 830"/>
                  <a:gd name="T53" fmla="*/ 202 h 504"/>
                  <a:gd name="T54" fmla="*/ 32 w 830"/>
                  <a:gd name="T55" fmla="*/ 266 h 504"/>
                  <a:gd name="T56" fmla="*/ 0 w 830"/>
                  <a:gd name="T57" fmla="*/ 336 h 504"/>
                  <a:gd name="T58" fmla="*/ 20 w 830"/>
                  <a:gd name="T59" fmla="*/ 360 h 504"/>
                  <a:gd name="T60" fmla="*/ 60 w 830"/>
                  <a:gd name="T61" fmla="*/ 400 h 504"/>
                  <a:gd name="T62" fmla="*/ 102 w 830"/>
                  <a:gd name="T63" fmla="*/ 432 h 504"/>
                  <a:gd name="T64" fmla="*/ 162 w 830"/>
                  <a:gd name="T65" fmla="*/ 468 h 504"/>
                  <a:gd name="T66" fmla="*/ 224 w 830"/>
                  <a:gd name="T67" fmla="*/ 496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0" h="504">
                    <a:moveTo>
                      <a:pt x="250" y="504"/>
                    </a:moveTo>
                    <a:lnTo>
                      <a:pt x="250" y="504"/>
                    </a:lnTo>
                    <a:lnTo>
                      <a:pt x="250" y="480"/>
                    </a:lnTo>
                    <a:lnTo>
                      <a:pt x="254" y="458"/>
                    </a:lnTo>
                    <a:lnTo>
                      <a:pt x="260" y="436"/>
                    </a:lnTo>
                    <a:lnTo>
                      <a:pt x="268" y="416"/>
                    </a:lnTo>
                    <a:lnTo>
                      <a:pt x="278" y="396"/>
                    </a:lnTo>
                    <a:lnTo>
                      <a:pt x="288" y="376"/>
                    </a:lnTo>
                    <a:lnTo>
                      <a:pt x="302" y="358"/>
                    </a:lnTo>
                    <a:lnTo>
                      <a:pt x="316" y="342"/>
                    </a:lnTo>
                    <a:lnTo>
                      <a:pt x="332" y="328"/>
                    </a:lnTo>
                    <a:lnTo>
                      <a:pt x="350" y="314"/>
                    </a:lnTo>
                    <a:lnTo>
                      <a:pt x="370" y="304"/>
                    </a:lnTo>
                    <a:lnTo>
                      <a:pt x="388" y="294"/>
                    </a:lnTo>
                    <a:lnTo>
                      <a:pt x="410" y="286"/>
                    </a:lnTo>
                    <a:lnTo>
                      <a:pt x="432" y="280"/>
                    </a:lnTo>
                    <a:lnTo>
                      <a:pt x="454" y="276"/>
                    </a:lnTo>
                    <a:lnTo>
                      <a:pt x="478" y="276"/>
                    </a:lnTo>
                    <a:lnTo>
                      <a:pt x="478" y="276"/>
                    </a:lnTo>
                    <a:lnTo>
                      <a:pt x="502" y="276"/>
                    </a:lnTo>
                    <a:lnTo>
                      <a:pt x="524" y="280"/>
                    </a:lnTo>
                    <a:lnTo>
                      <a:pt x="546" y="286"/>
                    </a:lnTo>
                    <a:lnTo>
                      <a:pt x="566" y="294"/>
                    </a:lnTo>
                    <a:lnTo>
                      <a:pt x="586" y="304"/>
                    </a:lnTo>
                    <a:lnTo>
                      <a:pt x="606" y="314"/>
                    </a:lnTo>
                    <a:lnTo>
                      <a:pt x="624" y="328"/>
                    </a:lnTo>
                    <a:lnTo>
                      <a:pt x="640" y="342"/>
                    </a:lnTo>
                    <a:lnTo>
                      <a:pt x="830" y="148"/>
                    </a:lnTo>
                    <a:lnTo>
                      <a:pt x="830" y="148"/>
                    </a:lnTo>
                    <a:lnTo>
                      <a:pt x="794" y="116"/>
                    </a:lnTo>
                    <a:lnTo>
                      <a:pt x="756" y="86"/>
                    </a:lnTo>
                    <a:lnTo>
                      <a:pt x="714" y="62"/>
                    </a:lnTo>
                    <a:lnTo>
                      <a:pt x="670" y="40"/>
                    </a:lnTo>
                    <a:lnTo>
                      <a:pt x="648" y="32"/>
                    </a:lnTo>
                    <a:lnTo>
                      <a:pt x="624" y="24"/>
                    </a:lnTo>
                    <a:lnTo>
                      <a:pt x="600" y="16"/>
                    </a:lnTo>
                    <a:lnTo>
                      <a:pt x="576" y="12"/>
                    </a:lnTo>
                    <a:lnTo>
                      <a:pt x="552" y="6"/>
                    </a:lnTo>
                    <a:lnTo>
                      <a:pt x="526" y="4"/>
                    </a:lnTo>
                    <a:lnTo>
                      <a:pt x="500" y="2"/>
                    </a:lnTo>
                    <a:lnTo>
                      <a:pt x="474" y="0"/>
                    </a:lnTo>
                    <a:lnTo>
                      <a:pt x="474" y="0"/>
                    </a:lnTo>
                    <a:lnTo>
                      <a:pt x="434" y="2"/>
                    </a:lnTo>
                    <a:lnTo>
                      <a:pt x="394" y="8"/>
                    </a:lnTo>
                    <a:lnTo>
                      <a:pt x="356" y="16"/>
                    </a:lnTo>
                    <a:lnTo>
                      <a:pt x="318" y="26"/>
                    </a:lnTo>
                    <a:lnTo>
                      <a:pt x="282" y="40"/>
                    </a:lnTo>
                    <a:lnTo>
                      <a:pt x="246" y="56"/>
                    </a:lnTo>
                    <a:lnTo>
                      <a:pt x="214" y="74"/>
                    </a:lnTo>
                    <a:lnTo>
                      <a:pt x="182" y="96"/>
                    </a:lnTo>
                    <a:lnTo>
                      <a:pt x="152" y="118"/>
                    </a:lnTo>
                    <a:lnTo>
                      <a:pt x="122" y="144"/>
                    </a:lnTo>
                    <a:lnTo>
                      <a:pt x="96" y="172"/>
                    </a:lnTo>
                    <a:lnTo>
                      <a:pt x="72" y="202"/>
                    </a:lnTo>
                    <a:lnTo>
                      <a:pt x="50" y="234"/>
                    </a:lnTo>
                    <a:lnTo>
                      <a:pt x="32" y="266"/>
                    </a:lnTo>
                    <a:lnTo>
                      <a:pt x="14" y="300"/>
                    </a:lnTo>
                    <a:lnTo>
                      <a:pt x="0" y="336"/>
                    </a:lnTo>
                    <a:lnTo>
                      <a:pt x="0" y="336"/>
                    </a:lnTo>
                    <a:lnTo>
                      <a:pt x="20" y="360"/>
                    </a:lnTo>
                    <a:lnTo>
                      <a:pt x="40" y="382"/>
                    </a:lnTo>
                    <a:lnTo>
                      <a:pt x="60" y="400"/>
                    </a:lnTo>
                    <a:lnTo>
                      <a:pt x="82" y="418"/>
                    </a:lnTo>
                    <a:lnTo>
                      <a:pt x="102" y="432"/>
                    </a:lnTo>
                    <a:lnTo>
                      <a:pt x="124" y="446"/>
                    </a:lnTo>
                    <a:lnTo>
                      <a:pt x="162" y="468"/>
                    </a:lnTo>
                    <a:lnTo>
                      <a:pt x="196" y="484"/>
                    </a:lnTo>
                    <a:lnTo>
                      <a:pt x="224" y="496"/>
                    </a:lnTo>
                    <a:lnTo>
                      <a:pt x="250" y="50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p:cNvSpPr>
              <p:nvPr/>
            </p:nvSpPr>
            <p:spPr bwMode="auto">
              <a:xfrm>
                <a:off x="164002" y="6634761"/>
                <a:ext cx="202008" cy="121592"/>
              </a:xfrm>
              <a:custGeom>
                <a:avLst/>
                <a:gdLst>
                  <a:gd name="T0" fmla="*/ 640 w 834"/>
                  <a:gd name="T1" fmla="*/ 160 h 502"/>
                  <a:gd name="T2" fmla="*/ 606 w 834"/>
                  <a:gd name="T3" fmla="*/ 188 h 502"/>
                  <a:gd name="T4" fmla="*/ 568 w 834"/>
                  <a:gd name="T5" fmla="*/ 210 h 502"/>
                  <a:gd name="T6" fmla="*/ 524 w 834"/>
                  <a:gd name="T7" fmla="*/ 224 h 502"/>
                  <a:gd name="T8" fmla="*/ 478 w 834"/>
                  <a:gd name="T9" fmla="*/ 228 h 502"/>
                  <a:gd name="T10" fmla="*/ 454 w 834"/>
                  <a:gd name="T11" fmla="*/ 228 h 502"/>
                  <a:gd name="T12" fmla="*/ 410 w 834"/>
                  <a:gd name="T13" fmla="*/ 218 h 502"/>
                  <a:gd name="T14" fmla="*/ 370 w 834"/>
                  <a:gd name="T15" fmla="*/ 200 h 502"/>
                  <a:gd name="T16" fmla="*/ 332 w 834"/>
                  <a:gd name="T17" fmla="*/ 176 h 502"/>
                  <a:gd name="T18" fmla="*/ 302 w 834"/>
                  <a:gd name="T19" fmla="*/ 146 h 502"/>
                  <a:gd name="T20" fmla="*/ 278 w 834"/>
                  <a:gd name="T21" fmla="*/ 108 h 502"/>
                  <a:gd name="T22" fmla="*/ 260 w 834"/>
                  <a:gd name="T23" fmla="*/ 68 h 502"/>
                  <a:gd name="T24" fmla="*/ 250 w 834"/>
                  <a:gd name="T25" fmla="*/ 24 h 502"/>
                  <a:gd name="T26" fmla="*/ 250 w 834"/>
                  <a:gd name="T27" fmla="*/ 0 h 502"/>
                  <a:gd name="T28" fmla="*/ 196 w 834"/>
                  <a:gd name="T29" fmla="*/ 20 h 502"/>
                  <a:gd name="T30" fmla="*/ 124 w 834"/>
                  <a:gd name="T31" fmla="*/ 58 h 502"/>
                  <a:gd name="T32" fmla="*/ 82 w 834"/>
                  <a:gd name="T33" fmla="*/ 86 h 502"/>
                  <a:gd name="T34" fmla="*/ 40 w 834"/>
                  <a:gd name="T35" fmla="*/ 124 h 502"/>
                  <a:gd name="T36" fmla="*/ 0 w 834"/>
                  <a:gd name="T37" fmla="*/ 168 h 502"/>
                  <a:gd name="T38" fmla="*/ 14 w 834"/>
                  <a:gd name="T39" fmla="*/ 204 h 502"/>
                  <a:gd name="T40" fmla="*/ 50 w 834"/>
                  <a:gd name="T41" fmla="*/ 270 h 502"/>
                  <a:gd name="T42" fmla="*/ 96 w 834"/>
                  <a:gd name="T43" fmla="*/ 332 h 502"/>
                  <a:gd name="T44" fmla="*/ 152 w 834"/>
                  <a:gd name="T45" fmla="*/ 386 h 502"/>
                  <a:gd name="T46" fmla="*/ 214 w 834"/>
                  <a:gd name="T47" fmla="*/ 430 h 502"/>
                  <a:gd name="T48" fmla="*/ 282 w 834"/>
                  <a:gd name="T49" fmla="*/ 464 h 502"/>
                  <a:gd name="T50" fmla="*/ 356 w 834"/>
                  <a:gd name="T51" fmla="*/ 488 h 502"/>
                  <a:gd name="T52" fmla="*/ 434 w 834"/>
                  <a:gd name="T53" fmla="*/ 502 h 502"/>
                  <a:gd name="T54" fmla="*/ 474 w 834"/>
                  <a:gd name="T55" fmla="*/ 502 h 502"/>
                  <a:gd name="T56" fmla="*/ 526 w 834"/>
                  <a:gd name="T57" fmla="*/ 500 h 502"/>
                  <a:gd name="T58" fmla="*/ 578 w 834"/>
                  <a:gd name="T59" fmla="*/ 492 h 502"/>
                  <a:gd name="T60" fmla="*/ 626 w 834"/>
                  <a:gd name="T61" fmla="*/ 480 h 502"/>
                  <a:gd name="T62" fmla="*/ 672 w 834"/>
                  <a:gd name="T63" fmla="*/ 462 h 502"/>
                  <a:gd name="T64" fmla="*/ 716 w 834"/>
                  <a:gd name="T65" fmla="*/ 442 h 502"/>
                  <a:gd name="T66" fmla="*/ 798 w 834"/>
                  <a:gd name="T67" fmla="*/ 386 h 502"/>
                  <a:gd name="T68" fmla="*/ 640 w 834"/>
                  <a:gd name="T69" fmla="*/ 160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4" h="502">
                    <a:moveTo>
                      <a:pt x="640" y="160"/>
                    </a:moveTo>
                    <a:lnTo>
                      <a:pt x="640" y="160"/>
                    </a:lnTo>
                    <a:lnTo>
                      <a:pt x="624" y="176"/>
                    </a:lnTo>
                    <a:lnTo>
                      <a:pt x="606" y="188"/>
                    </a:lnTo>
                    <a:lnTo>
                      <a:pt x="588" y="200"/>
                    </a:lnTo>
                    <a:lnTo>
                      <a:pt x="568" y="210"/>
                    </a:lnTo>
                    <a:lnTo>
                      <a:pt x="546" y="218"/>
                    </a:lnTo>
                    <a:lnTo>
                      <a:pt x="524" y="224"/>
                    </a:lnTo>
                    <a:lnTo>
                      <a:pt x="502" y="228"/>
                    </a:lnTo>
                    <a:lnTo>
                      <a:pt x="478" y="228"/>
                    </a:lnTo>
                    <a:lnTo>
                      <a:pt x="478" y="228"/>
                    </a:lnTo>
                    <a:lnTo>
                      <a:pt x="454" y="228"/>
                    </a:lnTo>
                    <a:lnTo>
                      <a:pt x="432" y="224"/>
                    </a:lnTo>
                    <a:lnTo>
                      <a:pt x="410" y="218"/>
                    </a:lnTo>
                    <a:lnTo>
                      <a:pt x="388" y="210"/>
                    </a:lnTo>
                    <a:lnTo>
                      <a:pt x="370" y="200"/>
                    </a:lnTo>
                    <a:lnTo>
                      <a:pt x="350" y="190"/>
                    </a:lnTo>
                    <a:lnTo>
                      <a:pt x="332" y="176"/>
                    </a:lnTo>
                    <a:lnTo>
                      <a:pt x="316" y="162"/>
                    </a:lnTo>
                    <a:lnTo>
                      <a:pt x="302" y="146"/>
                    </a:lnTo>
                    <a:lnTo>
                      <a:pt x="288" y="128"/>
                    </a:lnTo>
                    <a:lnTo>
                      <a:pt x="278" y="108"/>
                    </a:lnTo>
                    <a:lnTo>
                      <a:pt x="268" y="88"/>
                    </a:lnTo>
                    <a:lnTo>
                      <a:pt x="260" y="68"/>
                    </a:lnTo>
                    <a:lnTo>
                      <a:pt x="254" y="46"/>
                    </a:lnTo>
                    <a:lnTo>
                      <a:pt x="250" y="24"/>
                    </a:lnTo>
                    <a:lnTo>
                      <a:pt x="250" y="0"/>
                    </a:lnTo>
                    <a:lnTo>
                      <a:pt x="250" y="0"/>
                    </a:lnTo>
                    <a:lnTo>
                      <a:pt x="224" y="8"/>
                    </a:lnTo>
                    <a:lnTo>
                      <a:pt x="196" y="20"/>
                    </a:lnTo>
                    <a:lnTo>
                      <a:pt x="162" y="36"/>
                    </a:lnTo>
                    <a:lnTo>
                      <a:pt x="124" y="58"/>
                    </a:lnTo>
                    <a:lnTo>
                      <a:pt x="102" y="72"/>
                    </a:lnTo>
                    <a:lnTo>
                      <a:pt x="82" y="86"/>
                    </a:lnTo>
                    <a:lnTo>
                      <a:pt x="60" y="104"/>
                    </a:lnTo>
                    <a:lnTo>
                      <a:pt x="40" y="124"/>
                    </a:lnTo>
                    <a:lnTo>
                      <a:pt x="20" y="144"/>
                    </a:lnTo>
                    <a:lnTo>
                      <a:pt x="0" y="168"/>
                    </a:lnTo>
                    <a:lnTo>
                      <a:pt x="0" y="168"/>
                    </a:lnTo>
                    <a:lnTo>
                      <a:pt x="14" y="204"/>
                    </a:lnTo>
                    <a:lnTo>
                      <a:pt x="32" y="238"/>
                    </a:lnTo>
                    <a:lnTo>
                      <a:pt x="50" y="270"/>
                    </a:lnTo>
                    <a:lnTo>
                      <a:pt x="72" y="302"/>
                    </a:lnTo>
                    <a:lnTo>
                      <a:pt x="96" y="332"/>
                    </a:lnTo>
                    <a:lnTo>
                      <a:pt x="122" y="360"/>
                    </a:lnTo>
                    <a:lnTo>
                      <a:pt x="152" y="386"/>
                    </a:lnTo>
                    <a:lnTo>
                      <a:pt x="182" y="408"/>
                    </a:lnTo>
                    <a:lnTo>
                      <a:pt x="214" y="430"/>
                    </a:lnTo>
                    <a:lnTo>
                      <a:pt x="246" y="448"/>
                    </a:lnTo>
                    <a:lnTo>
                      <a:pt x="282" y="464"/>
                    </a:lnTo>
                    <a:lnTo>
                      <a:pt x="318" y="478"/>
                    </a:lnTo>
                    <a:lnTo>
                      <a:pt x="356" y="488"/>
                    </a:lnTo>
                    <a:lnTo>
                      <a:pt x="394" y="496"/>
                    </a:lnTo>
                    <a:lnTo>
                      <a:pt x="434" y="502"/>
                    </a:lnTo>
                    <a:lnTo>
                      <a:pt x="474" y="502"/>
                    </a:lnTo>
                    <a:lnTo>
                      <a:pt x="474" y="502"/>
                    </a:lnTo>
                    <a:lnTo>
                      <a:pt x="500" y="502"/>
                    </a:lnTo>
                    <a:lnTo>
                      <a:pt x="526" y="500"/>
                    </a:lnTo>
                    <a:lnTo>
                      <a:pt x="552" y="498"/>
                    </a:lnTo>
                    <a:lnTo>
                      <a:pt x="578" y="492"/>
                    </a:lnTo>
                    <a:lnTo>
                      <a:pt x="602" y="486"/>
                    </a:lnTo>
                    <a:lnTo>
                      <a:pt x="626" y="480"/>
                    </a:lnTo>
                    <a:lnTo>
                      <a:pt x="650" y="472"/>
                    </a:lnTo>
                    <a:lnTo>
                      <a:pt x="672" y="462"/>
                    </a:lnTo>
                    <a:lnTo>
                      <a:pt x="694" y="452"/>
                    </a:lnTo>
                    <a:lnTo>
                      <a:pt x="716" y="442"/>
                    </a:lnTo>
                    <a:lnTo>
                      <a:pt x="758" y="416"/>
                    </a:lnTo>
                    <a:lnTo>
                      <a:pt x="798" y="386"/>
                    </a:lnTo>
                    <a:lnTo>
                      <a:pt x="834" y="352"/>
                    </a:lnTo>
                    <a:lnTo>
                      <a:pt x="640" y="1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p:cNvSpPr>
              <p:nvPr/>
            </p:nvSpPr>
            <p:spPr bwMode="auto">
              <a:xfrm>
                <a:off x="329193" y="6591162"/>
                <a:ext cx="67820" cy="87682"/>
              </a:xfrm>
              <a:custGeom>
                <a:avLst/>
                <a:gdLst>
                  <a:gd name="T0" fmla="*/ 0 w 280"/>
                  <a:gd name="T1" fmla="*/ 180 h 362"/>
                  <a:gd name="T2" fmla="*/ 0 w 280"/>
                  <a:gd name="T3" fmla="*/ 180 h 362"/>
                  <a:gd name="T4" fmla="*/ 0 w 280"/>
                  <a:gd name="T5" fmla="*/ 180 h 362"/>
                  <a:gd name="T6" fmla="*/ 26 w 280"/>
                  <a:gd name="T7" fmla="*/ 190 h 362"/>
                  <a:gd name="T8" fmla="*/ 54 w 280"/>
                  <a:gd name="T9" fmla="*/ 202 h 362"/>
                  <a:gd name="T10" fmla="*/ 90 w 280"/>
                  <a:gd name="T11" fmla="*/ 220 h 362"/>
                  <a:gd name="T12" fmla="*/ 128 w 280"/>
                  <a:gd name="T13" fmla="*/ 244 h 362"/>
                  <a:gd name="T14" fmla="*/ 150 w 280"/>
                  <a:gd name="T15" fmla="*/ 260 h 362"/>
                  <a:gd name="T16" fmla="*/ 170 w 280"/>
                  <a:gd name="T17" fmla="*/ 276 h 362"/>
                  <a:gd name="T18" fmla="*/ 192 w 280"/>
                  <a:gd name="T19" fmla="*/ 294 h 362"/>
                  <a:gd name="T20" fmla="*/ 212 w 280"/>
                  <a:gd name="T21" fmla="*/ 314 h 362"/>
                  <a:gd name="T22" fmla="*/ 232 w 280"/>
                  <a:gd name="T23" fmla="*/ 338 h 362"/>
                  <a:gd name="T24" fmla="*/ 250 w 280"/>
                  <a:gd name="T25" fmla="*/ 362 h 362"/>
                  <a:gd name="T26" fmla="*/ 250 w 280"/>
                  <a:gd name="T27" fmla="*/ 362 h 362"/>
                  <a:gd name="T28" fmla="*/ 262 w 280"/>
                  <a:gd name="T29" fmla="*/ 318 h 362"/>
                  <a:gd name="T30" fmla="*/ 272 w 280"/>
                  <a:gd name="T31" fmla="*/ 272 h 362"/>
                  <a:gd name="T32" fmla="*/ 278 w 280"/>
                  <a:gd name="T33" fmla="*/ 226 h 362"/>
                  <a:gd name="T34" fmla="*/ 280 w 280"/>
                  <a:gd name="T35" fmla="*/ 180 h 362"/>
                  <a:gd name="T36" fmla="*/ 280 w 280"/>
                  <a:gd name="T37" fmla="*/ 180 h 362"/>
                  <a:gd name="T38" fmla="*/ 278 w 280"/>
                  <a:gd name="T39" fmla="*/ 134 h 362"/>
                  <a:gd name="T40" fmla="*/ 272 w 280"/>
                  <a:gd name="T41" fmla="*/ 88 h 362"/>
                  <a:gd name="T42" fmla="*/ 264 w 280"/>
                  <a:gd name="T43" fmla="*/ 44 h 362"/>
                  <a:gd name="T44" fmla="*/ 250 w 280"/>
                  <a:gd name="T45" fmla="*/ 0 h 362"/>
                  <a:gd name="T46" fmla="*/ 250 w 280"/>
                  <a:gd name="T47" fmla="*/ 0 h 362"/>
                  <a:gd name="T48" fmla="*/ 230 w 280"/>
                  <a:gd name="T49" fmla="*/ 24 h 362"/>
                  <a:gd name="T50" fmla="*/ 210 w 280"/>
                  <a:gd name="T51" fmla="*/ 48 h 362"/>
                  <a:gd name="T52" fmla="*/ 190 w 280"/>
                  <a:gd name="T53" fmla="*/ 68 h 362"/>
                  <a:gd name="T54" fmla="*/ 170 w 280"/>
                  <a:gd name="T55" fmla="*/ 86 h 362"/>
                  <a:gd name="T56" fmla="*/ 148 w 280"/>
                  <a:gd name="T57" fmla="*/ 104 h 362"/>
                  <a:gd name="T58" fmla="*/ 128 w 280"/>
                  <a:gd name="T59" fmla="*/ 118 h 362"/>
                  <a:gd name="T60" fmla="*/ 88 w 280"/>
                  <a:gd name="T61" fmla="*/ 142 h 362"/>
                  <a:gd name="T62" fmla="*/ 54 w 280"/>
                  <a:gd name="T63" fmla="*/ 160 h 362"/>
                  <a:gd name="T64" fmla="*/ 26 w 280"/>
                  <a:gd name="T65" fmla="*/ 172 h 362"/>
                  <a:gd name="T66" fmla="*/ 0 w 280"/>
                  <a:gd name="T67" fmla="*/ 18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0" h="362">
                    <a:moveTo>
                      <a:pt x="0" y="180"/>
                    </a:moveTo>
                    <a:lnTo>
                      <a:pt x="0" y="180"/>
                    </a:lnTo>
                    <a:lnTo>
                      <a:pt x="0" y="180"/>
                    </a:lnTo>
                    <a:lnTo>
                      <a:pt x="26" y="190"/>
                    </a:lnTo>
                    <a:lnTo>
                      <a:pt x="54" y="202"/>
                    </a:lnTo>
                    <a:lnTo>
                      <a:pt x="90" y="220"/>
                    </a:lnTo>
                    <a:lnTo>
                      <a:pt x="128" y="244"/>
                    </a:lnTo>
                    <a:lnTo>
                      <a:pt x="150" y="260"/>
                    </a:lnTo>
                    <a:lnTo>
                      <a:pt x="170" y="276"/>
                    </a:lnTo>
                    <a:lnTo>
                      <a:pt x="192" y="294"/>
                    </a:lnTo>
                    <a:lnTo>
                      <a:pt x="212" y="314"/>
                    </a:lnTo>
                    <a:lnTo>
                      <a:pt x="232" y="338"/>
                    </a:lnTo>
                    <a:lnTo>
                      <a:pt x="250" y="362"/>
                    </a:lnTo>
                    <a:lnTo>
                      <a:pt x="250" y="362"/>
                    </a:lnTo>
                    <a:lnTo>
                      <a:pt x="262" y="318"/>
                    </a:lnTo>
                    <a:lnTo>
                      <a:pt x="272" y="272"/>
                    </a:lnTo>
                    <a:lnTo>
                      <a:pt x="278" y="226"/>
                    </a:lnTo>
                    <a:lnTo>
                      <a:pt x="280" y="180"/>
                    </a:lnTo>
                    <a:lnTo>
                      <a:pt x="280" y="180"/>
                    </a:lnTo>
                    <a:lnTo>
                      <a:pt x="278" y="134"/>
                    </a:lnTo>
                    <a:lnTo>
                      <a:pt x="272" y="88"/>
                    </a:lnTo>
                    <a:lnTo>
                      <a:pt x="264" y="44"/>
                    </a:lnTo>
                    <a:lnTo>
                      <a:pt x="250" y="0"/>
                    </a:lnTo>
                    <a:lnTo>
                      <a:pt x="250" y="0"/>
                    </a:lnTo>
                    <a:lnTo>
                      <a:pt x="230" y="24"/>
                    </a:lnTo>
                    <a:lnTo>
                      <a:pt x="210" y="48"/>
                    </a:lnTo>
                    <a:lnTo>
                      <a:pt x="190" y="68"/>
                    </a:lnTo>
                    <a:lnTo>
                      <a:pt x="170" y="86"/>
                    </a:lnTo>
                    <a:lnTo>
                      <a:pt x="148" y="104"/>
                    </a:lnTo>
                    <a:lnTo>
                      <a:pt x="128" y="118"/>
                    </a:lnTo>
                    <a:lnTo>
                      <a:pt x="88" y="142"/>
                    </a:lnTo>
                    <a:lnTo>
                      <a:pt x="54" y="160"/>
                    </a:lnTo>
                    <a:lnTo>
                      <a:pt x="26" y="172"/>
                    </a:lnTo>
                    <a:lnTo>
                      <a:pt x="0"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p:nvSpPr>
            <p:spPr bwMode="auto">
              <a:xfrm>
                <a:off x="329193" y="6591162"/>
                <a:ext cx="67820" cy="87682"/>
              </a:xfrm>
              <a:custGeom>
                <a:avLst/>
                <a:gdLst>
                  <a:gd name="T0" fmla="*/ 0 w 280"/>
                  <a:gd name="T1" fmla="*/ 180 h 362"/>
                  <a:gd name="T2" fmla="*/ 0 w 280"/>
                  <a:gd name="T3" fmla="*/ 180 h 362"/>
                  <a:gd name="T4" fmla="*/ 0 w 280"/>
                  <a:gd name="T5" fmla="*/ 180 h 362"/>
                  <a:gd name="T6" fmla="*/ 26 w 280"/>
                  <a:gd name="T7" fmla="*/ 190 h 362"/>
                  <a:gd name="T8" fmla="*/ 54 w 280"/>
                  <a:gd name="T9" fmla="*/ 202 h 362"/>
                  <a:gd name="T10" fmla="*/ 90 w 280"/>
                  <a:gd name="T11" fmla="*/ 220 h 362"/>
                  <a:gd name="T12" fmla="*/ 128 w 280"/>
                  <a:gd name="T13" fmla="*/ 244 h 362"/>
                  <a:gd name="T14" fmla="*/ 150 w 280"/>
                  <a:gd name="T15" fmla="*/ 260 h 362"/>
                  <a:gd name="T16" fmla="*/ 170 w 280"/>
                  <a:gd name="T17" fmla="*/ 276 h 362"/>
                  <a:gd name="T18" fmla="*/ 192 w 280"/>
                  <a:gd name="T19" fmla="*/ 294 h 362"/>
                  <a:gd name="T20" fmla="*/ 212 w 280"/>
                  <a:gd name="T21" fmla="*/ 314 h 362"/>
                  <a:gd name="T22" fmla="*/ 232 w 280"/>
                  <a:gd name="T23" fmla="*/ 338 h 362"/>
                  <a:gd name="T24" fmla="*/ 250 w 280"/>
                  <a:gd name="T25" fmla="*/ 362 h 362"/>
                  <a:gd name="T26" fmla="*/ 250 w 280"/>
                  <a:gd name="T27" fmla="*/ 362 h 362"/>
                  <a:gd name="T28" fmla="*/ 262 w 280"/>
                  <a:gd name="T29" fmla="*/ 318 h 362"/>
                  <a:gd name="T30" fmla="*/ 272 w 280"/>
                  <a:gd name="T31" fmla="*/ 272 h 362"/>
                  <a:gd name="T32" fmla="*/ 278 w 280"/>
                  <a:gd name="T33" fmla="*/ 226 h 362"/>
                  <a:gd name="T34" fmla="*/ 280 w 280"/>
                  <a:gd name="T35" fmla="*/ 180 h 362"/>
                  <a:gd name="T36" fmla="*/ 280 w 280"/>
                  <a:gd name="T37" fmla="*/ 180 h 362"/>
                  <a:gd name="T38" fmla="*/ 278 w 280"/>
                  <a:gd name="T39" fmla="*/ 134 h 362"/>
                  <a:gd name="T40" fmla="*/ 272 w 280"/>
                  <a:gd name="T41" fmla="*/ 88 h 362"/>
                  <a:gd name="T42" fmla="*/ 264 w 280"/>
                  <a:gd name="T43" fmla="*/ 44 h 362"/>
                  <a:gd name="T44" fmla="*/ 250 w 280"/>
                  <a:gd name="T45" fmla="*/ 0 h 362"/>
                  <a:gd name="T46" fmla="*/ 250 w 280"/>
                  <a:gd name="T47" fmla="*/ 0 h 362"/>
                  <a:gd name="T48" fmla="*/ 230 w 280"/>
                  <a:gd name="T49" fmla="*/ 24 h 362"/>
                  <a:gd name="T50" fmla="*/ 210 w 280"/>
                  <a:gd name="T51" fmla="*/ 48 h 362"/>
                  <a:gd name="T52" fmla="*/ 190 w 280"/>
                  <a:gd name="T53" fmla="*/ 68 h 362"/>
                  <a:gd name="T54" fmla="*/ 170 w 280"/>
                  <a:gd name="T55" fmla="*/ 86 h 362"/>
                  <a:gd name="T56" fmla="*/ 148 w 280"/>
                  <a:gd name="T57" fmla="*/ 104 h 362"/>
                  <a:gd name="T58" fmla="*/ 128 w 280"/>
                  <a:gd name="T59" fmla="*/ 118 h 362"/>
                  <a:gd name="T60" fmla="*/ 88 w 280"/>
                  <a:gd name="T61" fmla="*/ 142 h 362"/>
                  <a:gd name="T62" fmla="*/ 54 w 280"/>
                  <a:gd name="T63" fmla="*/ 160 h 362"/>
                  <a:gd name="T64" fmla="*/ 26 w 280"/>
                  <a:gd name="T65" fmla="*/ 172 h 362"/>
                  <a:gd name="T66" fmla="*/ 0 w 280"/>
                  <a:gd name="T67" fmla="*/ 18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0" h="362">
                    <a:moveTo>
                      <a:pt x="0" y="180"/>
                    </a:moveTo>
                    <a:lnTo>
                      <a:pt x="0" y="180"/>
                    </a:lnTo>
                    <a:lnTo>
                      <a:pt x="0" y="180"/>
                    </a:lnTo>
                    <a:lnTo>
                      <a:pt x="26" y="190"/>
                    </a:lnTo>
                    <a:lnTo>
                      <a:pt x="54" y="202"/>
                    </a:lnTo>
                    <a:lnTo>
                      <a:pt x="90" y="220"/>
                    </a:lnTo>
                    <a:lnTo>
                      <a:pt x="128" y="244"/>
                    </a:lnTo>
                    <a:lnTo>
                      <a:pt x="150" y="260"/>
                    </a:lnTo>
                    <a:lnTo>
                      <a:pt x="170" y="276"/>
                    </a:lnTo>
                    <a:lnTo>
                      <a:pt x="192" y="294"/>
                    </a:lnTo>
                    <a:lnTo>
                      <a:pt x="212" y="314"/>
                    </a:lnTo>
                    <a:lnTo>
                      <a:pt x="232" y="338"/>
                    </a:lnTo>
                    <a:lnTo>
                      <a:pt x="250" y="362"/>
                    </a:lnTo>
                    <a:lnTo>
                      <a:pt x="250" y="362"/>
                    </a:lnTo>
                    <a:lnTo>
                      <a:pt x="262" y="318"/>
                    </a:lnTo>
                    <a:lnTo>
                      <a:pt x="272" y="272"/>
                    </a:lnTo>
                    <a:lnTo>
                      <a:pt x="278" y="226"/>
                    </a:lnTo>
                    <a:lnTo>
                      <a:pt x="280" y="180"/>
                    </a:lnTo>
                    <a:lnTo>
                      <a:pt x="280" y="180"/>
                    </a:lnTo>
                    <a:lnTo>
                      <a:pt x="278" y="134"/>
                    </a:lnTo>
                    <a:lnTo>
                      <a:pt x="272" y="88"/>
                    </a:lnTo>
                    <a:lnTo>
                      <a:pt x="264" y="44"/>
                    </a:lnTo>
                    <a:lnTo>
                      <a:pt x="250" y="0"/>
                    </a:lnTo>
                    <a:lnTo>
                      <a:pt x="250" y="0"/>
                    </a:lnTo>
                    <a:lnTo>
                      <a:pt x="230" y="24"/>
                    </a:lnTo>
                    <a:lnTo>
                      <a:pt x="210" y="48"/>
                    </a:lnTo>
                    <a:lnTo>
                      <a:pt x="190" y="68"/>
                    </a:lnTo>
                    <a:lnTo>
                      <a:pt x="170" y="86"/>
                    </a:lnTo>
                    <a:lnTo>
                      <a:pt x="148" y="104"/>
                    </a:lnTo>
                    <a:lnTo>
                      <a:pt x="128" y="118"/>
                    </a:lnTo>
                    <a:lnTo>
                      <a:pt x="88" y="142"/>
                    </a:lnTo>
                    <a:lnTo>
                      <a:pt x="54" y="160"/>
                    </a:lnTo>
                    <a:lnTo>
                      <a:pt x="26" y="172"/>
                    </a:lnTo>
                    <a:lnTo>
                      <a:pt x="0" y="18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9" name="Rectangle 8"/>
          <p:cNvSpPr/>
          <p:nvPr userDrawn="1"/>
        </p:nvSpPr>
        <p:spPr>
          <a:xfrm>
            <a:off x="0" y="0"/>
            <a:ext cx="12192000" cy="2644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104900" y="365125"/>
            <a:ext cx="10440988" cy="907621"/>
          </a:xfrm>
          <a:prstGeom prst="rect">
            <a:avLst/>
          </a:prstGeom>
          <a:ln w="3175">
            <a:noFill/>
            <a:prstDash val="dash"/>
          </a:ln>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1104900" y="1890712"/>
            <a:ext cx="10440988" cy="4586287"/>
          </a:xfrm>
          <a:prstGeom prst="rect">
            <a:avLst/>
          </a:prstGeom>
          <a:ln w="3175">
            <a:noFill/>
            <a:prstDash val="dash"/>
          </a:ln>
        </p:spPr>
        <p:txBody>
          <a:bodyPr vert="horz" lIns="91440" tIns="45720" rIns="91440" bIns="4572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Footer Placeholder 4"/>
          <p:cNvSpPr>
            <a:spLocks noGrp="1"/>
          </p:cNvSpPr>
          <p:nvPr>
            <p:ph type="ftr" sz="quarter" idx="3"/>
          </p:nvPr>
        </p:nvSpPr>
        <p:spPr>
          <a:xfrm>
            <a:off x="3134032" y="37125"/>
            <a:ext cx="5923938" cy="190155"/>
          </a:xfrm>
          <a:prstGeom prst="rect">
            <a:avLst/>
          </a:prstGeom>
        </p:spPr>
        <p:txBody>
          <a:bodyPr vert="horz" lIns="91440" tIns="0" rIns="91440" bIns="0" rtlCol="0" anchor="ctr"/>
          <a:lstStyle>
            <a:lvl1pPr algn="ctr">
              <a:defRPr sz="1000">
                <a:solidFill>
                  <a:schemeClr val="bg1"/>
                </a:solidFill>
              </a:defRPr>
            </a:lvl1pPr>
          </a:lstStyle>
          <a:p>
            <a:endParaRPr lang="en-US" dirty="0"/>
          </a:p>
        </p:txBody>
      </p:sp>
      <p:sp>
        <p:nvSpPr>
          <p:cNvPr id="11" name="Rectangle 10"/>
          <p:cNvSpPr/>
          <p:nvPr userDrawn="1"/>
        </p:nvSpPr>
        <p:spPr>
          <a:xfrm>
            <a:off x="12257880" y="-13964"/>
            <a:ext cx="1525027" cy="12556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userDrawn="1"/>
        </p:nvSpPr>
        <p:spPr>
          <a:xfrm>
            <a:off x="12257880" y="18230"/>
            <a:ext cx="1525027" cy="1223412"/>
          </a:xfrm>
          <a:prstGeom prst="rect">
            <a:avLst/>
          </a:prstGeom>
          <a:noFill/>
        </p:spPr>
        <p:txBody>
          <a:bodyPr wrap="square" rtlCol="0">
            <a:spAutoFit/>
          </a:bodyPr>
          <a:lstStyle/>
          <a:p>
            <a:r>
              <a:rPr lang="en-US" sz="1050" noProof="0" dirty="0"/>
              <a:t>To turn on / turn off Internal signage in ribbon on all slides:</a:t>
            </a:r>
          </a:p>
          <a:p>
            <a:r>
              <a:rPr lang="en-US" sz="1050" baseline="0" noProof="0" dirty="0">
                <a:sym typeface="Wingdings" panose="05000000000000000000" pitchFamily="2" charset="2"/>
              </a:rPr>
              <a:t> Go to </a:t>
            </a:r>
            <a:r>
              <a:rPr lang="en-US" sz="1050" baseline="0" noProof="0" dirty="0"/>
              <a:t>Insert Tab </a:t>
            </a:r>
            <a:r>
              <a:rPr lang="en-US" sz="1050" baseline="0" noProof="0" dirty="0">
                <a:sym typeface="Wingdings" panose="05000000000000000000" pitchFamily="2" charset="2"/>
              </a:rPr>
              <a:t/>
            </a:r>
            <a:br>
              <a:rPr lang="en-US" sz="1050" baseline="0" noProof="0" dirty="0">
                <a:sym typeface="Wingdings" panose="05000000000000000000" pitchFamily="2" charset="2"/>
              </a:rPr>
            </a:br>
            <a:r>
              <a:rPr lang="en-US" sz="1050" baseline="0" noProof="0" dirty="0">
                <a:sym typeface="Wingdings" panose="05000000000000000000" pitchFamily="2" charset="2"/>
              </a:rPr>
              <a:t> </a:t>
            </a:r>
            <a:r>
              <a:rPr lang="en-US" sz="1050" baseline="0" noProof="0" dirty="0"/>
              <a:t>Header &amp; Footer  </a:t>
            </a:r>
            <a:r>
              <a:rPr lang="en-US" sz="1050" baseline="0" noProof="0" dirty="0">
                <a:sym typeface="Wingdings" panose="05000000000000000000" pitchFamily="2" charset="2"/>
              </a:rPr>
              <a:t> </a:t>
            </a:r>
            <a:r>
              <a:rPr lang="en-US" sz="1050" baseline="0" noProof="0" dirty="0"/>
              <a:t>Un-click Footer box</a:t>
            </a:r>
            <a:r>
              <a:rPr lang="en-US" sz="1050" baseline="0" noProof="0" dirty="0">
                <a:sym typeface="Wingdings" panose="05000000000000000000" pitchFamily="2" charset="2"/>
              </a:rPr>
              <a:t> </a:t>
            </a:r>
          </a:p>
          <a:p>
            <a:r>
              <a:rPr lang="en-US" sz="1050" baseline="0" noProof="0" dirty="0">
                <a:sym typeface="Wingdings" panose="05000000000000000000" pitchFamily="2" charset="2"/>
              </a:rPr>
              <a:t> Apply to All </a:t>
            </a:r>
            <a:endParaRPr lang="en-US" sz="1050" noProof="0" dirty="0"/>
          </a:p>
        </p:txBody>
      </p:sp>
      <p:sp>
        <p:nvSpPr>
          <p:cNvPr id="4" name="Date Placeholder 3"/>
          <p:cNvSpPr>
            <a:spLocks noGrp="1"/>
          </p:cNvSpPr>
          <p:nvPr>
            <p:ph type="dt" sz="half" idx="2"/>
          </p:nvPr>
        </p:nvSpPr>
        <p:spPr>
          <a:xfrm>
            <a:off x="35349" y="37125"/>
            <a:ext cx="1481736" cy="190155"/>
          </a:xfrm>
          <a:prstGeom prst="rect">
            <a:avLst/>
          </a:prstGeom>
        </p:spPr>
        <p:txBody>
          <a:bodyPr vert="horz" lIns="91440" tIns="0" rIns="91440" bIns="0" rtlCol="0" anchor="ctr"/>
          <a:lstStyle>
            <a:lvl1pPr algn="l">
              <a:defRPr sz="1000">
                <a:solidFill>
                  <a:schemeClr val="bg1"/>
                </a:solidFill>
              </a:defRPr>
            </a:lvl1pPr>
          </a:lstStyle>
          <a:p>
            <a:endParaRPr lang="en-US" dirty="0"/>
          </a:p>
        </p:txBody>
      </p:sp>
      <p:sp>
        <p:nvSpPr>
          <p:cNvPr id="6" name="Slide Number Placeholder 5"/>
          <p:cNvSpPr>
            <a:spLocks noGrp="1"/>
          </p:cNvSpPr>
          <p:nvPr>
            <p:ph type="sldNum" sz="quarter" idx="4"/>
          </p:nvPr>
        </p:nvSpPr>
        <p:spPr>
          <a:xfrm>
            <a:off x="11807371" y="6630721"/>
            <a:ext cx="331627" cy="192492"/>
          </a:xfrm>
          <a:prstGeom prst="rect">
            <a:avLst/>
          </a:prstGeom>
        </p:spPr>
        <p:txBody>
          <a:bodyPr vert="horz" lIns="91440" tIns="0" rIns="91440" bIns="0" rtlCol="0" anchor="ctr"/>
          <a:lstStyle>
            <a:lvl1pPr algn="r">
              <a:defRPr sz="800">
                <a:solidFill>
                  <a:schemeClr val="bg1">
                    <a:lumMod val="95000"/>
                  </a:schemeClr>
                </a:solidFill>
              </a:defRPr>
            </a:lvl1pPr>
          </a:lstStyle>
          <a:p>
            <a:fld id="{58EBEC73-BF10-4A05-B408-9EA6FF5AFB6F}" type="slidenum">
              <a:rPr lang="en-US" smtClean="0"/>
              <a:pPr/>
              <a:t>‹#›</a:t>
            </a:fld>
            <a:endParaRPr lang="en-US"/>
          </a:p>
        </p:txBody>
      </p:sp>
      <p:sp>
        <p:nvSpPr>
          <p:cNvPr id="8" name="TextBox 7"/>
          <p:cNvSpPr txBox="1"/>
          <p:nvPr userDrawn="1"/>
        </p:nvSpPr>
        <p:spPr>
          <a:xfrm>
            <a:off x="10433381" y="6619245"/>
            <a:ext cx="1459054" cy="215444"/>
          </a:xfrm>
          <a:prstGeom prst="rect">
            <a:avLst/>
          </a:prstGeom>
          <a:noFill/>
          <a:ln w="3175">
            <a:noFill/>
            <a:prstDash val="dash"/>
          </a:ln>
        </p:spPr>
        <p:txBody>
          <a:bodyPr wrap="none" rtlCol="0">
            <a:spAutoFit/>
          </a:bodyPr>
          <a:lstStyle/>
          <a:p>
            <a:pPr>
              <a:buClr>
                <a:schemeClr val="accent3"/>
              </a:buClr>
            </a:pPr>
            <a:r>
              <a:rPr lang="en-US" sz="800" dirty="0">
                <a:solidFill>
                  <a:schemeClr val="bg1">
                    <a:lumMod val="95000"/>
                  </a:schemeClr>
                </a:solidFill>
              </a:rPr>
              <a:t>Proprietary and Confidential</a:t>
            </a:r>
          </a:p>
        </p:txBody>
      </p:sp>
      <p:sp>
        <p:nvSpPr>
          <p:cNvPr id="19" name="Rectangle 18"/>
          <p:cNvSpPr/>
          <p:nvPr userDrawn="1"/>
        </p:nvSpPr>
        <p:spPr>
          <a:xfrm>
            <a:off x="12257880" y="1312230"/>
            <a:ext cx="1525027" cy="13124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userDrawn="1"/>
        </p:nvSpPr>
        <p:spPr>
          <a:xfrm>
            <a:off x="12257880" y="1356623"/>
            <a:ext cx="1534320" cy="1061829"/>
          </a:xfrm>
          <a:prstGeom prst="rect">
            <a:avLst/>
          </a:prstGeom>
          <a:noFill/>
        </p:spPr>
        <p:txBody>
          <a:bodyPr wrap="square" rtlCol="0">
            <a:spAutoFit/>
          </a:bodyPr>
          <a:lstStyle/>
          <a:p>
            <a:r>
              <a:rPr lang="en-US" sz="1050" noProof="0" dirty="0"/>
              <a:t>Use correct text levels:</a:t>
            </a:r>
          </a:p>
          <a:p>
            <a:r>
              <a:rPr lang="en-US" sz="1050" baseline="0" noProof="0" dirty="0">
                <a:sym typeface="Wingdings" panose="05000000000000000000" pitchFamily="2" charset="2"/>
              </a:rPr>
              <a:t> Level 1: No bullet, bold, purple text. </a:t>
            </a:r>
            <a:br>
              <a:rPr lang="en-US" sz="1050" baseline="0" noProof="0" dirty="0">
                <a:sym typeface="Wingdings" panose="05000000000000000000" pitchFamily="2" charset="2"/>
              </a:rPr>
            </a:br>
            <a:r>
              <a:rPr lang="en-US" sz="1050" baseline="0" noProof="0" dirty="0">
                <a:sym typeface="Wingdings" panose="05000000000000000000" pitchFamily="2" charset="2"/>
              </a:rPr>
              <a:t> </a:t>
            </a:r>
            <a:r>
              <a:rPr lang="en-US" sz="1050" baseline="0" noProof="0" dirty="0"/>
              <a:t>Level 2: Blue bullet, normal, gray text. </a:t>
            </a:r>
            <a:endParaRPr lang="en-US" sz="1050" noProof="0" dirty="0"/>
          </a:p>
          <a:p>
            <a:endParaRPr lang="en-US" sz="1050" noProof="0" dirty="0"/>
          </a:p>
        </p:txBody>
      </p:sp>
      <p:pic>
        <p:nvPicPr>
          <p:cNvPr id="21" name="Picture 20"/>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2311929" y="2288012"/>
            <a:ext cx="1416927" cy="260879"/>
          </a:xfrm>
          <a:prstGeom prst="rect">
            <a:avLst/>
          </a:prstGeom>
        </p:spPr>
      </p:pic>
    </p:spTree>
    <p:extLst>
      <p:ext uri="{BB962C8B-B14F-4D97-AF65-F5344CB8AC3E}">
        <p14:creationId xmlns:p14="http://schemas.microsoft.com/office/powerpoint/2010/main" val="2340939235"/>
      </p:ext>
    </p:extLst>
  </p:cSld>
  <p:clrMap bg1="lt1" tx1="dk1" bg2="lt2" tx2="dk2" accent1="accent1" accent2="accent2" accent3="accent3" accent4="accent4" accent5="accent5" accent6="accent6" hlink="hlink" folHlink="folHlink"/>
  <p:sldLayoutIdLst>
    <p:sldLayoutId id="2147483677" r:id="rId1"/>
    <p:sldLayoutId id="2147483713" r:id="rId2"/>
    <p:sldLayoutId id="2147483679" r:id="rId3"/>
    <p:sldLayoutId id="2147483714" r:id="rId4"/>
    <p:sldLayoutId id="2147483675" r:id="rId5"/>
    <p:sldLayoutId id="2147483651" r:id="rId6"/>
    <p:sldLayoutId id="2147483650" r:id="rId7"/>
    <p:sldLayoutId id="2147483664" r:id="rId8"/>
    <p:sldLayoutId id="2147483652" r:id="rId9"/>
    <p:sldLayoutId id="2147483674" r:id="rId10"/>
    <p:sldLayoutId id="2147483653" r:id="rId11"/>
    <p:sldLayoutId id="2147483672" r:id="rId12"/>
    <p:sldLayoutId id="2147483665" r:id="rId13"/>
    <p:sldLayoutId id="2147483666" r:id="rId14"/>
    <p:sldLayoutId id="2147483667" r:id="rId15"/>
    <p:sldLayoutId id="2147483668" r:id="rId16"/>
    <p:sldLayoutId id="2147483669" r:id="rId17"/>
    <p:sldLayoutId id="2147483654" r:id="rId18"/>
    <p:sldLayoutId id="2147483673" r:id="rId19"/>
    <p:sldLayoutId id="2147483711" r:id="rId20"/>
    <p:sldLayoutId id="2147483681" r:id="rId21"/>
    <p:sldLayoutId id="2147483712" r:id="rId22"/>
    <p:sldLayoutId id="2147483658" r:id="rId23"/>
    <p:sldLayoutId id="2147483659" r:id="rId24"/>
    <p:sldLayoutId id="2147483715"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80000"/>
        </a:lnSpc>
        <a:spcBef>
          <a:spcPct val="0"/>
        </a:spcBef>
        <a:buNone/>
        <a:defRPr sz="3600" b="1" kern="1200">
          <a:gradFill flip="none" rotWithShape="1">
            <a:gsLst>
              <a:gs pos="46600">
                <a:schemeClr val="accent3"/>
              </a:gs>
              <a:gs pos="100000">
                <a:schemeClr val="accent2"/>
              </a:gs>
              <a:gs pos="0">
                <a:schemeClr val="accent1"/>
              </a:gs>
            </a:gsLst>
            <a:lin ang="0" scaled="1"/>
            <a:tileRect/>
          </a:gradFill>
          <a:latin typeface="+mj-lt"/>
          <a:ea typeface="+mj-ea"/>
          <a:cs typeface="+mj-cs"/>
        </a:defRPr>
      </a:lvl1pPr>
    </p:titleStyle>
    <p:bodyStyle>
      <a:lvl1pPr marL="0" indent="0" algn="l" defTabSz="914400" rtl="0" eaLnBrk="1" latinLnBrk="0" hangingPunct="1">
        <a:lnSpc>
          <a:spcPct val="90000"/>
        </a:lnSpc>
        <a:spcBef>
          <a:spcPts val="1500"/>
        </a:spcBef>
        <a:spcAft>
          <a:spcPts val="300"/>
        </a:spcAft>
        <a:buClr>
          <a:schemeClr val="accent3"/>
        </a:buClr>
        <a:buFont typeface="Wingdings" panose="05000000000000000000" pitchFamily="2" charset="2"/>
        <a:buNone/>
        <a:tabLst/>
        <a:defRPr sz="2600" b="1" kern="1200">
          <a:solidFill>
            <a:schemeClr val="accent1"/>
          </a:solidFill>
          <a:latin typeface="+mn-lt"/>
          <a:ea typeface="+mn-ea"/>
          <a:cs typeface="+mn-cs"/>
        </a:defRPr>
      </a:lvl1pPr>
      <a:lvl2pPr marL="347663" indent="-347663" algn="l" defTabSz="914400" rtl="0" eaLnBrk="1" latinLnBrk="0" hangingPunct="1">
        <a:lnSpc>
          <a:spcPct val="90000"/>
        </a:lnSpc>
        <a:spcBef>
          <a:spcPts val="600"/>
        </a:spcBef>
        <a:spcAft>
          <a:spcPts val="300"/>
        </a:spcAft>
        <a:buClr>
          <a:schemeClr val="accent3"/>
        </a:buClr>
        <a:buFont typeface="Wingdings" panose="05000000000000000000" pitchFamily="2" charset="2"/>
        <a:buChar char="§"/>
        <a:defRPr sz="2400" kern="1200">
          <a:solidFill>
            <a:schemeClr val="tx1"/>
          </a:solidFill>
          <a:latin typeface="+mn-lt"/>
          <a:ea typeface="+mn-ea"/>
          <a:cs typeface="+mn-cs"/>
        </a:defRPr>
      </a:lvl2pPr>
      <a:lvl3pPr marL="576263" indent="-228600" algn="l" defTabSz="914400" rtl="0" eaLnBrk="1" latinLnBrk="0" hangingPunct="1">
        <a:lnSpc>
          <a:spcPct val="90000"/>
        </a:lnSpc>
        <a:spcBef>
          <a:spcPts val="300"/>
        </a:spcBef>
        <a:buClr>
          <a:schemeClr val="tx1"/>
        </a:buClr>
        <a:buFont typeface="Arial" panose="020B0604020202020204" pitchFamily="34" charset="0"/>
        <a:buChar char="•"/>
        <a:defRPr sz="2000" kern="1200">
          <a:solidFill>
            <a:schemeClr val="tx1">
              <a:lumMod val="95000"/>
              <a:lumOff val="5000"/>
            </a:schemeClr>
          </a:solidFill>
          <a:latin typeface="+mn-lt"/>
          <a:ea typeface="+mn-ea"/>
          <a:cs typeface="+mn-cs"/>
        </a:defRPr>
      </a:lvl3pPr>
      <a:lvl4pPr marL="804863" indent="-228600" algn="l" defTabSz="914400" rtl="0" eaLnBrk="1" latinLnBrk="0" hangingPunct="1">
        <a:lnSpc>
          <a:spcPct val="90000"/>
        </a:lnSpc>
        <a:spcBef>
          <a:spcPts val="300"/>
        </a:spcBef>
        <a:buClr>
          <a:schemeClr val="tx1"/>
        </a:buClr>
        <a:buFont typeface="Arial" panose="020B0604020202020204" pitchFamily="34" charset="0"/>
        <a:buChar char="•"/>
        <a:defRPr sz="1800" kern="1200">
          <a:solidFill>
            <a:schemeClr val="tx1">
              <a:lumMod val="95000"/>
              <a:lumOff val="5000"/>
            </a:schemeClr>
          </a:solidFill>
          <a:latin typeface="+mn-lt"/>
          <a:ea typeface="+mn-ea"/>
          <a:cs typeface="+mn-cs"/>
        </a:defRPr>
      </a:lvl4pPr>
      <a:lvl5pPr marL="1033463" indent="-228600" algn="l" defTabSz="914400" rtl="0" eaLnBrk="1" latinLnBrk="0" hangingPunct="1">
        <a:lnSpc>
          <a:spcPct val="90000"/>
        </a:lnSpc>
        <a:spcBef>
          <a:spcPts val="300"/>
        </a:spcBef>
        <a:buClr>
          <a:schemeClr val="tx1"/>
        </a:buClr>
        <a:buFont typeface="Arial" panose="020B0604020202020204" pitchFamily="34" charset="0"/>
        <a:buChar char="•"/>
        <a:defRPr sz="1800" kern="1200">
          <a:solidFill>
            <a:schemeClr val="tx1">
              <a:lumMod val="95000"/>
              <a:lumOff val="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3840">
          <p15:clr>
            <a:srgbClr val="F26B43"/>
          </p15:clr>
        </p15:guide>
        <p15:guide id="4" pos="7273">
          <p15:clr>
            <a:srgbClr val="F26B43"/>
          </p15:clr>
        </p15:guide>
        <p15:guide id="6" orient="horz" pos="4080">
          <p15:clr>
            <a:srgbClr val="F26B43"/>
          </p15:clr>
        </p15:guide>
        <p15:guide id="11" orient="horz" pos="720">
          <p15:clr>
            <a:srgbClr val="F26B43"/>
          </p15:clr>
        </p15:guide>
        <p15:guide id="12" pos="696">
          <p15:clr>
            <a:srgbClr val="F26B43"/>
          </p15:clr>
        </p15:guide>
        <p15:guide id="14" orient="horz" pos="118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8" Type="http://schemas.microsoft.com/office/2007/relationships/hdphoto" Target="../media/hdphoto1.wdp"/><Relationship Id="rId13" Type="http://schemas.microsoft.com/office/2007/relationships/hdphoto" Target="../media/hdphoto5.wdp"/><Relationship Id="rId18" Type="http://schemas.microsoft.com/office/2007/relationships/hdphoto" Target="../media/hdphoto10.wdp"/><Relationship Id="rId3" Type="http://schemas.openxmlformats.org/officeDocument/2006/relationships/image" Target="../media/image38.png"/><Relationship Id="rId21" Type="http://schemas.microsoft.com/office/2007/relationships/hdphoto" Target="../media/hdphoto13.wdp"/><Relationship Id="rId7" Type="http://schemas.openxmlformats.org/officeDocument/2006/relationships/image" Target="../media/image42.png"/><Relationship Id="rId12" Type="http://schemas.microsoft.com/office/2007/relationships/hdphoto" Target="../media/hdphoto4.wdp"/><Relationship Id="rId17" Type="http://schemas.microsoft.com/office/2007/relationships/hdphoto" Target="../media/hdphoto9.wdp"/><Relationship Id="rId2" Type="http://schemas.openxmlformats.org/officeDocument/2006/relationships/notesSlide" Target="../notesSlides/notesSlide18.xml"/><Relationship Id="rId16" Type="http://schemas.microsoft.com/office/2007/relationships/hdphoto" Target="../media/hdphoto8.wdp"/><Relationship Id="rId20" Type="http://schemas.microsoft.com/office/2007/relationships/hdphoto" Target="../media/hdphoto12.wdp"/><Relationship Id="rId1" Type="http://schemas.openxmlformats.org/officeDocument/2006/relationships/slideLayout" Target="../slideLayouts/slideLayout25.xml"/><Relationship Id="rId6" Type="http://schemas.openxmlformats.org/officeDocument/2006/relationships/image" Target="../media/image41.png"/><Relationship Id="rId11" Type="http://schemas.microsoft.com/office/2007/relationships/hdphoto" Target="../media/hdphoto3.wdp"/><Relationship Id="rId5" Type="http://schemas.openxmlformats.org/officeDocument/2006/relationships/image" Target="../media/image40.jpeg"/><Relationship Id="rId15" Type="http://schemas.microsoft.com/office/2007/relationships/hdphoto" Target="../media/hdphoto7.wdp"/><Relationship Id="rId10" Type="http://schemas.microsoft.com/office/2007/relationships/hdphoto" Target="../media/hdphoto2.wdp"/><Relationship Id="rId19" Type="http://schemas.microsoft.com/office/2007/relationships/hdphoto" Target="../media/hdphoto11.wdp"/><Relationship Id="rId4" Type="http://schemas.openxmlformats.org/officeDocument/2006/relationships/image" Target="../media/image39.png"/><Relationship Id="rId9" Type="http://schemas.openxmlformats.org/officeDocument/2006/relationships/image" Target="../media/image43.png"/><Relationship Id="rId14" Type="http://schemas.microsoft.com/office/2007/relationships/hdphoto" Target="../media/hdphoto6.wdp"/><Relationship Id="rId22" Type="http://schemas.microsoft.com/office/2007/relationships/hdphoto" Target="../media/hdphoto14.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8" Type="http://schemas.microsoft.com/office/2007/relationships/hdphoto" Target="../media/hdphoto1.wdp"/><Relationship Id="rId13" Type="http://schemas.microsoft.com/office/2007/relationships/hdphoto" Target="../media/hdphoto5.wdp"/><Relationship Id="rId18" Type="http://schemas.microsoft.com/office/2007/relationships/hdphoto" Target="../media/hdphoto10.wdp"/><Relationship Id="rId3" Type="http://schemas.openxmlformats.org/officeDocument/2006/relationships/image" Target="../media/image38.png"/><Relationship Id="rId21" Type="http://schemas.microsoft.com/office/2007/relationships/hdphoto" Target="../media/hdphoto13.wdp"/><Relationship Id="rId7" Type="http://schemas.openxmlformats.org/officeDocument/2006/relationships/image" Target="../media/image42.png"/><Relationship Id="rId12" Type="http://schemas.microsoft.com/office/2007/relationships/hdphoto" Target="../media/hdphoto4.wdp"/><Relationship Id="rId17" Type="http://schemas.microsoft.com/office/2007/relationships/hdphoto" Target="../media/hdphoto9.wdp"/><Relationship Id="rId2" Type="http://schemas.openxmlformats.org/officeDocument/2006/relationships/notesSlide" Target="../notesSlides/notesSlide20.xml"/><Relationship Id="rId16" Type="http://schemas.microsoft.com/office/2007/relationships/hdphoto" Target="../media/hdphoto8.wdp"/><Relationship Id="rId20" Type="http://schemas.microsoft.com/office/2007/relationships/hdphoto" Target="../media/hdphoto12.wdp"/><Relationship Id="rId1" Type="http://schemas.openxmlformats.org/officeDocument/2006/relationships/slideLayout" Target="../slideLayouts/slideLayout25.xml"/><Relationship Id="rId6" Type="http://schemas.openxmlformats.org/officeDocument/2006/relationships/image" Target="../media/image41.png"/><Relationship Id="rId11" Type="http://schemas.microsoft.com/office/2007/relationships/hdphoto" Target="../media/hdphoto3.wdp"/><Relationship Id="rId5" Type="http://schemas.openxmlformats.org/officeDocument/2006/relationships/image" Target="../media/image45.png"/><Relationship Id="rId15" Type="http://schemas.microsoft.com/office/2007/relationships/hdphoto" Target="../media/hdphoto7.wdp"/><Relationship Id="rId10" Type="http://schemas.microsoft.com/office/2007/relationships/hdphoto" Target="../media/hdphoto2.wdp"/><Relationship Id="rId19" Type="http://schemas.microsoft.com/office/2007/relationships/hdphoto" Target="../media/hdphoto11.wdp"/><Relationship Id="rId4" Type="http://schemas.openxmlformats.org/officeDocument/2006/relationships/image" Target="../media/image39.png"/><Relationship Id="rId9" Type="http://schemas.openxmlformats.org/officeDocument/2006/relationships/image" Target="../media/image43.png"/><Relationship Id="rId14" Type="http://schemas.microsoft.com/office/2007/relationships/hdphoto" Target="../media/hdphoto6.wdp"/><Relationship Id="rId22" Type="http://schemas.microsoft.com/office/2007/relationships/hdphoto" Target="../media/hdphoto14.wdp"/></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8" Type="http://schemas.openxmlformats.org/officeDocument/2006/relationships/image" Target="../media/image43.png"/><Relationship Id="rId13" Type="http://schemas.microsoft.com/office/2007/relationships/hdphoto" Target="../media/hdphoto6.wdp"/><Relationship Id="rId18" Type="http://schemas.microsoft.com/office/2007/relationships/hdphoto" Target="../media/hdphoto11.wdp"/><Relationship Id="rId3" Type="http://schemas.openxmlformats.org/officeDocument/2006/relationships/image" Target="../media/image38.png"/><Relationship Id="rId21" Type="http://schemas.microsoft.com/office/2007/relationships/hdphoto" Target="../media/hdphoto14.wdp"/><Relationship Id="rId7" Type="http://schemas.microsoft.com/office/2007/relationships/hdphoto" Target="../media/hdphoto1.wdp"/><Relationship Id="rId12" Type="http://schemas.microsoft.com/office/2007/relationships/hdphoto" Target="../media/hdphoto5.wdp"/><Relationship Id="rId17" Type="http://schemas.microsoft.com/office/2007/relationships/hdphoto" Target="../media/hdphoto10.wdp"/><Relationship Id="rId2" Type="http://schemas.openxmlformats.org/officeDocument/2006/relationships/notesSlide" Target="../notesSlides/notesSlide22.xml"/><Relationship Id="rId16" Type="http://schemas.microsoft.com/office/2007/relationships/hdphoto" Target="../media/hdphoto9.wdp"/><Relationship Id="rId20" Type="http://schemas.microsoft.com/office/2007/relationships/hdphoto" Target="../media/hdphoto13.wdp"/><Relationship Id="rId1" Type="http://schemas.openxmlformats.org/officeDocument/2006/relationships/slideLayout" Target="../slideLayouts/slideLayout25.xml"/><Relationship Id="rId6" Type="http://schemas.openxmlformats.org/officeDocument/2006/relationships/image" Target="../media/image42.png"/><Relationship Id="rId11" Type="http://schemas.microsoft.com/office/2007/relationships/hdphoto" Target="../media/hdphoto4.wdp"/><Relationship Id="rId5" Type="http://schemas.openxmlformats.org/officeDocument/2006/relationships/image" Target="../media/image41.png"/><Relationship Id="rId15" Type="http://schemas.microsoft.com/office/2007/relationships/hdphoto" Target="../media/hdphoto8.wdp"/><Relationship Id="rId10" Type="http://schemas.microsoft.com/office/2007/relationships/hdphoto" Target="../media/hdphoto3.wdp"/><Relationship Id="rId19" Type="http://schemas.microsoft.com/office/2007/relationships/hdphoto" Target="../media/hdphoto12.wdp"/><Relationship Id="rId4" Type="http://schemas.openxmlformats.org/officeDocument/2006/relationships/image" Target="../media/image39.png"/><Relationship Id="rId9" Type="http://schemas.microsoft.com/office/2007/relationships/hdphoto" Target="../media/hdphoto2.wdp"/><Relationship Id="rId14" Type="http://schemas.microsoft.com/office/2007/relationships/hdphoto" Target="../media/hdphoto7.wdp"/></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6.xml"/><Relationship Id="rId1" Type="http://schemas.openxmlformats.org/officeDocument/2006/relationships/slideLayout" Target="../slideLayouts/slideLayout18.xml"/><Relationship Id="rId5" Type="http://schemas.openxmlformats.org/officeDocument/2006/relationships/image" Target="../media/image52.png"/><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18.jpe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Managing </a:t>
            </a:r>
            <a:r>
              <a:rPr lang="en-US"/>
              <a:t>Customer </a:t>
            </a:r>
            <a:r>
              <a:rPr lang="en-US" smtClean="0"/>
              <a:t>Experience</a:t>
            </a:r>
            <a:endParaRPr lang="en-US" dirty="0"/>
          </a:p>
        </p:txBody>
      </p:sp>
      <p:sp>
        <p:nvSpPr>
          <p:cNvPr id="3" name="Subtitle 2"/>
          <p:cNvSpPr>
            <a:spLocks noGrp="1"/>
          </p:cNvSpPr>
          <p:nvPr>
            <p:ph type="subTitle" idx="1"/>
          </p:nvPr>
        </p:nvSpPr>
        <p:spPr/>
        <p:txBody>
          <a:bodyPr/>
          <a:lstStyle/>
          <a:p>
            <a:r>
              <a:rPr lang="en-US" i="1" dirty="0"/>
              <a:t>Putting Customer Data in the Hands of Frontline Marketing, Customer Service and Sales Representatives</a:t>
            </a:r>
            <a:r>
              <a:rPr lang="en-US" dirty="0"/>
              <a:t> </a:t>
            </a:r>
            <a:endParaRPr lang="en-US" dirty="0" smtClean="0"/>
          </a:p>
          <a:p>
            <a:r>
              <a:rPr lang="en-US" dirty="0" smtClean="0"/>
              <a:t>Juan J. Vela – Sr. Solutions Marketing Director</a:t>
            </a:r>
          </a:p>
          <a:p>
            <a:endParaRPr lang="en-US" dirty="0"/>
          </a:p>
        </p:txBody>
      </p:sp>
      <p:sp>
        <p:nvSpPr>
          <p:cNvPr id="4" name="Slide Number Placeholder 3"/>
          <p:cNvSpPr>
            <a:spLocks noGrp="1"/>
          </p:cNvSpPr>
          <p:nvPr>
            <p:ph type="sldNum" sz="quarter" idx="12"/>
          </p:nvPr>
        </p:nvSpPr>
        <p:spPr/>
        <p:txBody>
          <a:bodyPr/>
          <a:lstStyle/>
          <a:p>
            <a:fld id="{58EBEC73-BF10-4A05-B408-9EA6FF5AFB6F}" type="slidenum">
              <a:rPr lang="en-US" smtClean="0"/>
              <a:t>1</a:t>
            </a:fld>
            <a:endParaRPr lang="en-US"/>
          </a:p>
        </p:txBody>
      </p:sp>
    </p:spTree>
    <p:extLst>
      <p:ext uri="{BB962C8B-B14F-4D97-AF65-F5344CB8AC3E}">
        <p14:creationId xmlns:p14="http://schemas.microsoft.com/office/powerpoint/2010/main" val="4117649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 to market strategy</a:t>
            </a:r>
          </a:p>
        </p:txBody>
      </p:sp>
      <p:sp>
        <p:nvSpPr>
          <p:cNvPr id="3" name="Slide Number Placeholder 2"/>
          <p:cNvSpPr>
            <a:spLocks noGrp="1"/>
          </p:cNvSpPr>
          <p:nvPr>
            <p:ph type="sldNum" sz="quarter" idx="12"/>
          </p:nvPr>
        </p:nvSpPr>
        <p:spPr/>
        <p:txBody>
          <a:bodyPr/>
          <a:lstStyle/>
          <a:p>
            <a:fld id="{58EBEC73-BF10-4A05-B408-9EA6FF5AFB6F}" type="slidenum">
              <a:rPr lang="en-US" smtClean="0"/>
              <a:t>10</a:t>
            </a:fld>
            <a:endParaRPr lang="en-US"/>
          </a:p>
        </p:txBody>
      </p:sp>
      <p:sp>
        <p:nvSpPr>
          <p:cNvPr id="4" name="Text Placeholder 3"/>
          <p:cNvSpPr>
            <a:spLocks noGrp="1"/>
          </p:cNvSpPr>
          <p:nvPr>
            <p:ph type="body" sz="quarter" idx="13"/>
          </p:nvPr>
        </p:nvSpPr>
        <p:spPr/>
        <p:txBody>
          <a:bodyPr/>
          <a:lstStyle/>
          <a:p>
            <a:endParaRPr lang="en-US" dirty="0"/>
          </a:p>
        </p:txBody>
      </p:sp>
      <p:pic>
        <p:nvPicPr>
          <p:cNvPr id="2054" name="Picture 6" descr="http://vignette1.wikia.nocookie.net/house-of-cards/images/a/a5/House_of_Cards_Season_3_banner_2.jpg/revision/latest?cb=2016012823315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281" y="1272746"/>
            <a:ext cx="11963401" cy="4857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8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Netflix won the bet</a:t>
            </a:r>
          </a:p>
        </p:txBody>
      </p:sp>
      <p:sp>
        <p:nvSpPr>
          <p:cNvPr id="3" name="Slide Number Placeholder 2"/>
          <p:cNvSpPr>
            <a:spLocks noGrp="1"/>
          </p:cNvSpPr>
          <p:nvPr>
            <p:ph type="sldNum" sz="quarter" idx="12"/>
          </p:nvPr>
        </p:nvSpPr>
        <p:spPr/>
        <p:txBody>
          <a:bodyPr/>
          <a:lstStyle/>
          <a:p>
            <a:fld id="{58EBEC73-BF10-4A05-B408-9EA6FF5AFB6F}" type="slidenum">
              <a:rPr lang="en-US" smtClean="0"/>
              <a:t>11</a:t>
            </a:fld>
            <a:endParaRPr lang="en-US"/>
          </a:p>
        </p:txBody>
      </p:sp>
      <p:sp>
        <p:nvSpPr>
          <p:cNvPr id="6" name="Text Placeholder 5"/>
          <p:cNvSpPr>
            <a:spLocks noGrp="1"/>
          </p:cNvSpPr>
          <p:nvPr>
            <p:ph type="body" sz="quarter" idx="13"/>
          </p:nvPr>
        </p:nvSpPr>
        <p:spPr/>
        <p:txBody>
          <a:bodyPr/>
          <a:lstStyle/>
          <a:p>
            <a:r>
              <a:rPr lang="en-US" dirty="0"/>
              <a:t>It was a success!</a:t>
            </a:r>
          </a:p>
        </p:txBody>
      </p:sp>
      <p:sp>
        <p:nvSpPr>
          <p:cNvPr id="5" name="Content Placeholder 4"/>
          <p:cNvSpPr>
            <a:spLocks noGrp="1"/>
          </p:cNvSpPr>
          <p:nvPr>
            <p:ph idx="1"/>
          </p:nvPr>
        </p:nvSpPr>
        <p:spPr>
          <a:xfrm>
            <a:off x="1104900" y="1887537"/>
            <a:ext cx="10440988" cy="3446463"/>
          </a:xfrm>
        </p:spPr>
        <p:txBody>
          <a:bodyPr/>
          <a:lstStyle/>
          <a:p>
            <a:pPr marL="457200" indent="-457200">
              <a:buFont typeface="Arial" panose="020B0604020202020204" pitchFamily="34" charset="0"/>
              <a:buChar char="•"/>
            </a:pPr>
            <a:r>
              <a:rPr lang="en-US" dirty="0"/>
              <a:t>A hit show</a:t>
            </a:r>
          </a:p>
          <a:p>
            <a:pPr marL="457200" indent="-457200">
              <a:buFont typeface="Arial" panose="020B0604020202020204" pitchFamily="34" charset="0"/>
              <a:buChar char="•"/>
            </a:pPr>
            <a:r>
              <a:rPr lang="en-US" dirty="0"/>
              <a:t>New subscribers </a:t>
            </a:r>
          </a:p>
          <a:p>
            <a:pPr marL="457200" indent="-457200">
              <a:buFont typeface="Arial" panose="020B0604020202020204" pitchFamily="34" charset="0"/>
              <a:buChar char="•"/>
            </a:pPr>
            <a:r>
              <a:rPr lang="en-US" dirty="0"/>
              <a:t>Hooked subscribers</a:t>
            </a:r>
          </a:p>
          <a:p>
            <a:pPr marL="457200" indent="-457200">
              <a:buFont typeface="Arial" panose="020B0604020202020204" pitchFamily="34" charset="0"/>
              <a:buChar char="•"/>
            </a:pPr>
            <a:r>
              <a:rPr lang="en-US" dirty="0"/>
              <a:t>Huge press coverage</a:t>
            </a:r>
          </a:p>
          <a:p>
            <a:pPr marL="457200" indent="-457200">
              <a:buFont typeface="Arial" panose="020B0604020202020204" pitchFamily="34" charset="0"/>
              <a:buChar char="•"/>
            </a:pPr>
            <a:r>
              <a:rPr lang="en-US" dirty="0"/>
              <a:t>Re-invented brand</a:t>
            </a:r>
          </a:p>
        </p:txBody>
      </p:sp>
      <p:pic>
        <p:nvPicPr>
          <p:cNvPr id="7" name="Picture 2" descr="https://s-media-cache-ak0.pinimg.com/564x/28/69/bc/2869bc965cbc7fd46fe7d7417d519d9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0081" y="653143"/>
            <a:ext cx="2760262" cy="402998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s-media-cache-ak0.pinimg.com/236x/92/4a/b5/924ab5d9f0dc87542f8d370c487649d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5025" y="1615539"/>
            <a:ext cx="3013524" cy="393290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s://s-media-cache-ak0.pinimg.com/236x/1d/49/a1/1d49a11239d7ef67d28680212053afc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2034" y="2493407"/>
            <a:ext cx="3044825" cy="39479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0979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Service provider objectives</a:t>
            </a:r>
          </a:p>
        </p:txBody>
      </p:sp>
      <p:sp>
        <p:nvSpPr>
          <p:cNvPr id="4" name="Slide Number Placeholder 3"/>
          <p:cNvSpPr>
            <a:spLocks noGrp="1"/>
          </p:cNvSpPr>
          <p:nvPr>
            <p:ph type="sldNum" sz="quarter" idx="12"/>
          </p:nvPr>
        </p:nvSpPr>
        <p:spPr>
          <a:xfrm>
            <a:off x="9361783" y="4641507"/>
            <a:ext cx="331627" cy="192492"/>
          </a:xfrm>
        </p:spPr>
        <p:txBody>
          <a:bodyPr/>
          <a:lstStyle/>
          <a:p>
            <a:fld id="{58EBEC73-BF10-4A05-B408-9EA6FF5AFB6F}" type="slidenum">
              <a:rPr lang="en-US" smtClean="0"/>
              <a:pPr/>
              <a:t>12</a:t>
            </a:fld>
            <a:endParaRPr lang="en-US" dirty="0"/>
          </a:p>
        </p:txBody>
      </p:sp>
      <p:pic>
        <p:nvPicPr>
          <p:cNvPr id="23" name="Picture 2" descr="http://acuitybusiness.com/Portals/164204/images/arrow%20trending%20up_052211-resized-600.jpg"/>
          <p:cNvPicPr>
            <a:picLocks noChangeAspect="1" noChangeArrowheads="1"/>
          </p:cNvPicPr>
          <p:nvPr/>
        </p:nvPicPr>
        <p:blipFill>
          <a:blip r:embed="rId3"/>
          <a:srcRect/>
          <a:stretch>
            <a:fillRect/>
          </a:stretch>
        </p:blipFill>
        <p:spPr bwMode="auto">
          <a:xfrm>
            <a:off x="1205484" y="1495381"/>
            <a:ext cx="2087673" cy="1575803"/>
          </a:xfrm>
          <a:prstGeom prst="rect">
            <a:avLst/>
          </a:prstGeom>
          <a:noFill/>
        </p:spPr>
      </p:pic>
      <p:sp>
        <p:nvSpPr>
          <p:cNvPr id="24" name="TextBox 23"/>
          <p:cNvSpPr txBox="1"/>
          <p:nvPr/>
        </p:nvSpPr>
        <p:spPr>
          <a:xfrm>
            <a:off x="1226286" y="1228569"/>
            <a:ext cx="2046068" cy="276999"/>
          </a:xfrm>
          <a:prstGeom prst="rect">
            <a:avLst/>
          </a:prstGeom>
          <a:noFill/>
        </p:spPr>
        <p:txBody>
          <a:bodyPr wrap="square" rtlCol="0">
            <a:spAutoFit/>
          </a:bodyPr>
          <a:lstStyle/>
          <a:p>
            <a:pPr algn="l"/>
            <a:r>
              <a:rPr lang="en-US" sz="1200" b="1" dirty="0">
                <a:solidFill>
                  <a:schemeClr val="accent1"/>
                </a:solidFill>
              </a:rPr>
              <a:t>GROW REVENUE &amp; ARPU</a:t>
            </a:r>
          </a:p>
        </p:txBody>
      </p:sp>
      <p:pic>
        <p:nvPicPr>
          <p:cNvPr id="25" name="Picture 6" descr="http://cdn2.hubspot.net/hub/219264/file-203797452-jpg/images/customer_segmentation.jpg"/>
          <p:cNvPicPr>
            <a:picLocks noChangeAspect="1" noChangeArrowheads="1"/>
          </p:cNvPicPr>
          <p:nvPr/>
        </p:nvPicPr>
        <p:blipFill>
          <a:blip r:embed="rId4"/>
          <a:srcRect/>
          <a:stretch>
            <a:fillRect/>
          </a:stretch>
        </p:blipFill>
        <p:spPr bwMode="auto">
          <a:xfrm>
            <a:off x="8358693" y="1551262"/>
            <a:ext cx="2006179" cy="1553170"/>
          </a:xfrm>
          <a:prstGeom prst="rect">
            <a:avLst/>
          </a:prstGeom>
          <a:noFill/>
        </p:spPr>
      </p:pic>
      <p:pic>
        <p:nvPicPr>
          <p:cNvPr id="26" name="Picture 8" descr="http://www.clearlinemobile.com/wp-content/uploads/2013/07/churn_tech.png"/>
          <p:cNvPicPr>
            <a:picLocks noChangeAspect="1" noChangeArrowheads="1"/>
          </p:cNvPicPr>
          <p:nvPr/>
        </p:nvPicPr>
        <p:blipFill>
          <a:blip r:embed="rId5"/>
          <a:srcRect/>
          <a:stretch>
            <a:fillRect/>
          </a:stretch>
        </p:blipFill>
        <p:spPr bwMode="auto">
          <a:xfrm>
            <a:off x="1296233" y="4064903"/>
            <a:ext cx="1932469" cy="1570981"/>
          </a:xfrm>
          <a:prstGeom prst="rect">
            <a:avLst/>
          </a:prstGeom>
          <a:noFill/>
        </p:spPr>
      </p:pic>
      <p:pic>
        <p:nvPicPr>
          <p:cNvPr id="27" name="Picture 26" descr="http://media.qwilt.com/uploads/generic/qoe_customer_loyalty.jpg"/>
          <p:cNvPicPr>
            <a:picLocks noChangeAspect="1" noChangeArrowheads="1"/>
          </p:cNvPicPr>
          <p:nvPr/>
        </p:nvPicPr>
        <p:blipFill>
          <a:blip r:embed="rId6"/>
          <a:srcRect/>
          <a:stretch>
            <a:fillRect/>
          </a:stretch>
        </p:blipFill>
        <p:spPr bwMode="auto">
          <a:xfrm>
            <a:off x="4655025" y="4072559"/>
            <a:ext cx="2066972" cy="1519832"/>
          </a:xfrm>
          <a:prstGeom prst="rect">
            <a:avLst/>
          </a:prstGeom>
          <a:noFill/>
        </p:spPr>
      </p:pic>
      <p:sp>
        <p:nvSpPr>
          <p:cNvPr id="29" name="TextBox 28"/>
          <p:cNvSpPr txBox="1"/>
          <p:nvPr/>
        </p:nvSpPr>
        <p:spPr>
          <a:xfrm>
            <a:off x="8278230" y="1271834"/>
            <a:ext cx="2211938" cy="276999"/>
          </a:xfrm>
          <a:prstGeom prst="rect">
            <a:avLst/>
          </a:prstGeom>
          <a:noFill/>
        </p:spPr>
        <p:txBody>
          <a:bodyPr wrap="square" rtlCol="0">
            <a:spAutoFit/>
          </a:bodyPr>
          <a:lstStyle/>
          <a:p>
            <a:pPr algn="l"/>
            <a:r>
              <a:rPr lang="en-US" sz="1200" b="1" dirty="0">
                <a:solidFill>
                  <a:schemeClr val="accent1"/>
                </a:solidFill>
              </a:rPr>
              <a:t>IDENTIFY NEW CUSTOMERS</a:t>
            </a:r>
          </a:p>
        </p:txBody>
      </p:sp>
      <p:sp>
        <p:nvSpPr>
          <p:cNvPr id="31" name="TextBox 30"/>
          <p:cNvSpPr txBox="1"/>
          <p:nvPr/>
        </p:nvSpPr>
        <p:spPr>
          <a:xfrm>
            <a:off x="1426143" y="3654540"/>
            <a:ext cx="1672648" cy="276999"/>
          </a:xfrm>
          <a:prstGeom prst="rect">
            <a:avLst/>
          </a:prstGeom>
          <a:noFill/>
        </p:spPr>
        <p:txBody>
          <a:bodyPr wrap="square" rtlCol="0">
            <a:spAutoFit/>
          </a:bodyPr>
          <a:lstStyle/>
          <a:p>
            <a:pPr algn="l"/>
            <a:r>
              <a:rPr lang="en-US" sz="1200" b="1" dirty="0">
                <a:solidFill>
                  <a:schemeClr val="accent1"/>
                </a:solidFill>
              </a:rPr>
              <a:t>REDUCE CHURN</a:t>
            </a:r>
          </a:p>
        </p:txBody>
      </p:sp>
      <p:sp>
        <p:nvSpPr>
          <p:cNvPr id="32" name="TextBox 31"/>
          <p:cNvSpPr txBox="1"/>
          <p:nvPr/>
        </p:nvSpPr>
        <p:spPr>
          <a:xfrm>
            <a:off x="4222902" y="3674795"/>
            <a:ext cx="2931217" cy="276999"/>
          </a:xfrm>
          <a:prstGeom prst="rect">
            <a:avLst/>
          </a:prstGeom>
          <a:noFill/>
        </p:spPr>
        <p:txBody>
          <a:bodyPr wrap="square" rtlCol="0">
            <a:spAutoFit/>
          </a:bodyPr>
          <a:lstStyle/>
          <a:p>
            <a:pPr algn="l"/>
            <a:r>
              <a:rPr lang="en-US" sz="1200" b="1" dirty="0">
                <a:solidFill>
                  <a:schemeClr val="accent1"/>
                </a:solidFill>
              </a:rPr>
              <a:t>IMPROVE SUBSCRIBER EXPERIENCE</a:t>
            </a:r>
          </a:p>
        </p:txBody>
      </p:sp>
      <p:sp>
        <p:nvSpPr>
          <p:cNvPr id="33" name="TextBox 32"/>
          <p:cNvSpPr txBox="1"/>
          <p:nvPr/>
        </p:nvSpPr>
        <p:spPr>
          <a:xfrm>
            <a:off x="4570588" y="1236395"/>
            <a:ext cx="2651922" cy="276999"/>
          </a:xfrm>
          <a:prstGeom prst="rect">
            <a:avLst/>
          </a:prstGeom>
          <a:noFill/>
        </p:spPr>
        <p:txBody>
          <a:bodyPr wrap="square" rtlCol="0">
            <a:spAutoFit/>
          </a:bodyPr>
          <a:lstStyle/>
          <a:p>
            <a:pPr algn="l"/>
            <a:r>
              <a:rPr lang="en-US" sz="1200" b="1" dirty="0">
                <a:solidFill>
                  <a:schemeClr val="accent1"/>
                </a:solidFill>
              </a:rPr>
              <a:t>CUSTOMER  SEGMENTATION</a:t>
            </a:r>
          </a:p>
        </p:txBody>
      </p:sp>
      <p:pic>
        <p:nvPicPr>
          <p:cNvPr id="34"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70588" y="1437070"/>
            <a:ext cx="2066972" cy="1673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2" descr="http://automotivesocialmedia.com/blog/wp-content/uploads/2013/06/ROI.jpg"/>
          <p:cNvPicPr>
            <a:picLocks noChangeAspect="1" noChangeArrowheads="1"/>
          </p:cNvPicPr>
          <p:nvPr/>
        </p:nvPicPr>
        <p:blipFill>
          <a:blip r:embed="rId8"/>
          <a:srcRect/>
          <a:stretch>
            <a:fillRect/>
          </a:stretch>
        </p:blipFill>
        <p:spPr bwMode="auto">
          <a:xfrm>
            <a:off x="8328299" y="3952961"/>
            <a:ext cx="2066972" cy="1580626"/>
          </a:xfrm>
          <a:prstGeom prst="rect">
            <a:avLst/>
          </a:prstGeom>
          <a:noFill/>
        </p:spPr>
      </p:pic>
      <p:sp>
        <p:nvSpPr>
          <p:cNvPr id="17" name="TextBox 16"/>
          <p:cNvSpPr txBox="1"/>
          <p:nvPr/>
        </p:nvSpPr>
        <p:spPr>
          <a:xfrm>
            <a:off x="8506539" y="3674795"/>
            <a:ext cx="1710487" cy="461665"/>
          </a:xfrm>
          <a:prstGeom prst="rect">
            <a:avLst/>
          </a:prstGeom>
          <a:noFill/>
        </p:spPr>
        <p:txBody>
          <a:bodyPr wrap="square" rtlCol="0">
            <a:spAutoFit/>
          </a:bodyPr>
          <a:lstStyle/>
          <a:p>
            <a:pPr algn="l"/>
            <a:r>
              <a:rPr lang="en-US" sz="1200" b="1" dirty="0">
                <a:solidFill>
                  <a:schemeClr val="accent1"/>
                </a:solidFill>
              </a:rPr>
              <a:t>OPTIMIZE INVESTMENT </a:t>
            </a:r>
          </a:p>
        </p:txBody>
      </p:sp>
    </p:spTree>
    <p:extLst>
      <p:ext uri="{BB962C8B-B14F-4D97-AF65-F5344CB8AC3E}">
        <p14:creationId xmlns:p14="http://schemas.microsoft.com/office/powerpoint/2010/main" val="1988884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sp>
        <p:nvSpPr>
          <p:cNvPr id="3" name="Text Placeholder 2"/>
          <p:cNvSpPr>
            <a:spLocks noGrp="1"/>
          </p:cNvSpPr>
          <p:nvPr>
            <p:ph type="body" sz="quarter" idx="18"/>
          </p:nvPr>
        </p:nvSpPr>
        <p:spPr/>
        <p:txBody>
          <a:bodyPr/>
          <a:lstStyle/>
          <a:p>
            <a:endParaRPr lang="en-US"/>
          </a:p>
        </p:txBody>
      </p:sp>
      <p:sp>
        <p:nvSpPr>
          <p:cNvPr id="4" name="Title 3"/>
          <p:cNvSpPr>
            <a:spLocks noGrp="1"/>
          </p:cNvSpPr>
          <p:nvPr>
            <p:ph type="title"/>
          </p:nvPr>
        </p:nvSpPr>
        <p:spPr/>
        <p:txBody>
          <a:bodyPr/>
          <a:lstStyle/>
          <a:p>
            <a:r>
              <a:rPr lang="en-US" dirty="0" smtClean="0"/>
              <a:t>Making data available to Sales and Marketing</a:t>
            </a:r>
            <a:endParaRPr lang="en-US" dirty="0"/>
          </a:p>
        </p:txBody>
      </p:sp>
      <p:sp>
        <p:nvSpPr>
          <p:cNvPr id="6" name="Slide Number Placeholder 5"/>
          <p:cNvSpPr>
            <a:spLocks noGrp="1"/>
          </p:cNvSpPr>
          <p:nvPr>
            <p:ph type="sldNum" sz="quarter" idx="12"/>
          </p:nvPr>
        </p:nvSpPr>
        <p:spPr/>
        <p:txBody>
          <a:bodyPr/>
          <a:lstStyle/>
          <a:p>
            <a:fld id="{58EBEC73-BF10-4A05-B408-9EA6FF5AFB6F}" type="slidenum">
              <a:rPr lang="en-US" smtClean="0"/>
              <a:t>13</a:t>
            </a:fld>
            <a:endParaRPr lang="en-US"/>
          </a:p>
        </p:txBody>
      </p:sp>
    </p:spTree>
    <p:extLst>
      <p:ext uri="{BB962C8B-B14F-4D97-AF65-F5344CB8AC3E}">
        <p14:creationId xmlns:p14="http://schemas.microsoft.com/office/powerpoint/2010/main" val="956128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402771"/>
            <a:ext cx="9138557" cy="869975"/>
          </a:xfrm>
        </p:spPr>
        <p:txBody>
          <a:bodyPr/>
          <a:lstStyle/>
          <a:p>
            <a:r>
              <a:rPr lang="en-US" dirty="0" smtClean="0"/>
              <a:t>Sales and Marketing </a:t>
            </a:r>
            <a:r>
              <a:rPr lang="en-US" dirty="0"/>
              <a:t>initiatives</a:t>
            </a:r>
          </a:p>
        </p:txBody>
      </p:sp>
      <p:sp>
        <p:nvSpPr>
          <p:cNvPr id="3" name="Slide Number Placeholder 2"/>
          <p:cNvSpPr>
            <a:spLocks noGrp="1"/>
          </p:cNvSpPr>
          <p:nvPr>
            <p:ph type="sldNum" sz="quarter" idx="12"/>
          </p:nvPr>
        </p:nvSpPr>
        <p:spPr/>
        <p:txBody>
          <a:bodyPr/>
          <a:lstStyle/>
          <a:p>
            <a:fld id="{58EBEC73-BF10-4A05-B408-9EA6FF5AFB6F}" type="slidenum">
              <a:rPr lang="en-US" smtClean="0"/>
              <a:t>14</a:t>
            </a:fld>
            <a:endParaRPr lang="en-US" dirty="0"/>
          </a:p>
        </p:txBody>
      </p:sp>
      <p:sp>
        <p:nvSpPr>
          <p:cNvPr id="5" name="Content Placeholder 4"/>
          <p:cNvSpPr>
            <a:spLocks noGrp="1"/>
          </p:cNvSpPr>
          <p:nvPr>
            <p:ph idx="1"/>
          </p:nvPr>
        </p:nvSpPr>
        <p:spPr>
          <a:xfrm>
            <a:off x="1104900" y="1153000"/>
            <a:ext cx="9813472" cy="5343594"/>
          </a:xfrm>
        </p:spPr>
        <p:txBody>
          <a:bodyPr/>
          <a:lstStyle/>
          <a:p>
            <a:pPr>
              <a:lnSpc>
                <a:spcPct val="200000"/>
              </a:lnSpc>
            </a:pPr>
            <a:r>
              <a:rPr lang="en-US" sz="2800" dirty="0"/>
              <a:t>Obtaining insights into your subscribers</a:t>
            </a:r>
          </a:p>
          <a:p>
            <a:pPr>
              <a:lnSpc>
                <a:spcPct val="200000"/>
              </a:lnSpc>
            </a:pPr>
            <a:r>
              <a:rPr lang="en-US" sz="2800" dirty="0"/>
              <a:t>Having the ability to segment your base</a:t>
            </a:r>
          </a:p>
          <a:p>
            <a:pPr>
              <a:lnSpc>
                <a:spcPct val="200000"/>
              </a:lnSpc>
            </a:pPr>
            <a:r>
              <a:rPr lang="en-US" sz="2800" dirty="0"/>
              <a:t>Targeting the right customers with the right offers</a:t>
            </a:r>
          </a:p>
          <a:p>
            <a:pPr>
              <a:lnSpc>
                <a:spcPct val="200000"/>
              </a:lnSpc>
            </a:pPr>
            <a:r>
              <a:rPr lang="en-US" sz="2800" dirty="0"/>
              <a:t>Increasing the success rates of your marketing initiatives</a:t>
            </a:r>
          </a:p>
          <a:p>
            <a:pPr>
              <a:lnSpc>
                <a:spcPct val="200000"/>
              </a:lnSpc>
            </a:pPr>
            <a:r>
              <a:rPr lang="en-US" sz="2800" dirty="0"/>
              <a:t>All of the above</a:t>
            </a:r>
          </a:p>
          <a:p>
            <a:pPr marL="804863" lvl="1" indent="-457200">
              <a:lnSpc>
                <a:spcPct val="200000"/>
              </a:lnSpc>
              <a:buFont typeface="Arial" panose="020B0604020202020204" pitchFamily="34" charset="0"/>
              <a:buChar char="•"/>
            </a:pPr>
            <a:endParaRPr lang="en-US" sz="2800" dirty="0"/>
          </a:p>
        </p:txBody>
      </p:sp>
    </p:spTree>
    <p:extLst>
      <p:ext uri="{BB962C8B-B14F-4D97-AF65-F5344CB8AC3E}">
        <p14:creationId xmlns:p14="http://schemas.microsoft.com/office/powerpoint/2010/main" val="254532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2910262" y="7087941"/>
            <a:ext cx="331627" cy="192492"/>
          </a:xfrm>
        </p:spPr>
        <p:txBody>
          <a:bodyPr/>
          <a:lstStyle/>
          <a:p>
            <a:fld id="{58EBEC73-BF10-4A05-B408-9EA6FF5AFB6F}" type="slidenum">
              <a:rPr lang="en-US" sz="2800" smtClean="0"/>
              <a:t>15</a:t>
            </a:fld>
            <a:endParaRPr lang="en-US" sz="2800" dirty="0"/>
          </a:p>
        </p:txBody>
      </p:sp>
      <p:sp>
        <p:nvSpPr>
          <p:cNvPr id="7" name="Title 1"/>
          <p:cNvSpPr txBox="1">
            <a:spLocks/>
          </p:cNvSpPr>
          <p:nvPr/>
        </p:nvSpPr>
        <p:spPr>
          <a:xfrm>
            <a:off x="882924" y="335807"/>
            <a:ext cx="9906000" cy="794911"/>
          </a:xfrm>
          <a:prstGeom prst="rect">
            <a:avLst/>
          </a:prstGeom>
          <a:ln w="3175">
            <a:noFill/>
            <a:prstDash val="dash"/>
          </a:ln>
        </p:spPr>
        <p:txBody>
          <a:bodyPr vert="horz" lIns="91440" tIns="45720" rIns="91440" bIns="45720" rtlCol="0" anchor="b">
            <a:noAutofit/>
          </a:bodyPr>
          <a:lstStyle>
            <a:lvl1pPr algn="l" defTabSz="914400" rtl="0" eaLnBrk="1" latinLnBrk="0" hangingPunct="1">
              <a:lnSpc>
                <a:spcPct val="80000"/>
              </a:lnSpc>
              <a:spcBef>
                <a:spcPct val="0"/>
              </a:spcBef>
              <a:buNone/>
              <a:defRPr sz="3600" b="1" kern="1200">
                <a:gradFill flip="none" rotWithShape="1">
                  <a:gsLst>
                    <a:gs pos="46600">
                      <a:schemeClr val="accent3"/>
                    </a:gs>
                    <a:gs pos="100000">
                      <a:schemeClr val="accent2"/>
                    </a:gs>
                    <a:gs pos="0">
                      <a:schemeClr val="accent1"/>
                    </a:gs>
                  </a:gsLst>
                  <a:lin ang="0" scaled="1"/>
                  <a:tileRect/>
                </a:gradFill>
                <a:latin typeface="+mj-lt"/>
                <a:ea typeface="+mj-ea"/>
                <a:cs typeface="+mj-cs"/>
              </a:defRPr>
            </a:lvl1pPr>
          </a:lstStyle>
          <a:p>
            <a:r>
              <a:rPr lang="en-US" dirty="0"/>
              <a:t>Data Challenges </a:t>
            </a:r>
          </a:p>
        </p:txBody>
      </p:sp>
      <p:grpSp>
        <p:nvGrpSpPr>
          <p:cNvPr id="40" name="Group 39"/>
          <p:cNvGrpSpPr/>
          <p:nvPr/>
        </p:nvGrpSpPr>
        <p:grpSpPr>
          <a:xfrm>
            <a:off x="5786129" y="2691988"/>
            <a:ext cx="1080563" cy="518604"/>
            <a:chOff x="4245429" y="5343516"/>
            <a:chExt cx="847120" cy="633750"/>
          </a:xfrm>
        </p:grpSpPr>
        <p:cxnSp>
          <p:nvCxnSpPr>
            <p:cNvPr id="15" name="Curved Connector 14"/>
            <p:cNvCxnSpPr/>
            <p:nvPr/>
          </p:nvCxnSpPr>
          <p:spPr>
            <a:xfrm>
              <a:off x="4267201" y="5350326"/>
              <a:ext cx="825348" cy="626940"/>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Curved Connector 24"/>
            <p:cNvCxnSpPr/>
            <p:nvPr/>
          </p:nvCxnSpPr>
          <p:spPr>
            <a:xfrm flipV="1">
              <a:off x="4245429" y="5343516"/>
              <a:ext cx="836234" cy="622864"/>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967602" y="2706091"/>
            <a:ext cx="3310484" cy="954107"/>
          </a:xfrm>
          <a:prstGeom prst="rect">
            <a:avLst/>
          </a:prstGeom>
          <a:noFill/>
          <a:ln w="3175">
            <a:noFill/>
            <a:prstDash val="dash"/>
          </a:ln>
        </p:spPr>
        <p:txBody>
          <a:bodyPr wrap="square" rtlCol="0">
            <a:spAutoFit/>
          </a:bodyPr>
          <a:lstStyle/>
          <a:p>
            <a:pPr>
              <a:buClr>
                <a:schemeClr val="accent3"/>
              </a:buClr>
            </a:pPr>
            <a:r>
              <a:rPr lang="en-US" sz="2800" dirty="0"/>
              <a:t>Correlate data</a:t>
            </a:r>
          </a:p>
          <a:p>
            <a:pPr>
              <a:buClr>
                <a:schemeClr val="accent3"/>
              </a:buClr>
            </a:pPr>
            <a:endParaRPr lang="en-US" sz="2800" dirty="0"/>
          </a:p>
        </p:txBody>
      </p:sp>
      <p:sp>
        <p:nvSpPr>
          <p:cNvPr id="36" name="TextBox 35"/>
          <p:cNvSpPr txBox="1"/>
          <p:nvPr/>
        </p:nvSpPr>
        <p:spPr>
          <a:xfrm>
            <a:off x="912739" y="3856432"/>
            <a:ext cx="4269130" cy="954107"/>
          </a:xfrm>
          <a:prstGeom prst="rect">
            <a:avLst/>
          </a:prstGeom>
          <a:noFill/>
          <a:ln w="3175">
            <a:noFill/>
            <a:prstDash val="dash"/>
          </a:ln>
        </p:spPr>
        <p:txBody>
          <a:bodyPr wrap="square" rtlCol="0">
            <a:spAutoFit/>
          </a:bodyPr>
          <a:lstStyle/>
          <a:p>
            <a:pPr>
              <a:buClr>
                <a:schemeClr val="accent3"/>
              </a:buClr>
            </a:pPr>
            <a:r>
              <a:rPr lang="en-US" sz="2800" dirty="0"/>
              <a:t>Analyze and extract value</a:t>
            </a:r>
          </a:p>
          <a:p>
            <a:pPr>
              <a:buClr>
                <a:schemeClr val="accent3"/>
              </a:buClr>
            </a:pPr>
            <a:endParaRPr lang="en-US" sz="2800" dirty="0"/>
          </a:p>
        </p:txBody>
      </p:sp>
      <p:pic>
        <p:nvPicPr>
          <p:cNvPr id="37" name="Picture 36"/>
          <p:cNvPicPr>
            <a:picLocks noChangeAspect="1"/>
          </p:cNvPicPr>
          <p:nvPr/>
        </p:nvPicPr>
        <p:blipFill>
          <a:blip r:embed="rId3"/>
          <a:stretch>
            <a:fillRect/>
          </a:stretch>
        </p:blipFill>
        <p:spPr>
          <a:xfrm>
            <a:off x="5560939" y="3856432"/>
            <a:ext cx="1523467" cy="727178"/>
          </a:xfrm>
          <a:prstGeom prst="rect">
            <a:avLst/>
          </a:prstGeom>
        </p:spPr>
      </p:pic>
      <p:sp>
        <p:nvSpPr>
          <p:cNvPr id="39" name="TextBox 38"/>
          <p:cNvSpPr txBox="1"/>
          <p:nvPr/>
        </p:nvSpPr>
        <p:spPr>
          <a:xfrm>
            <a:off x="932834" y="5209289"/>
            <a:ext cx="4455593" cy="1384995"/>
          </a:xfrm>
          <a:prstGeom prst="rect">
            <a:avLst/>
          </a:prstGeom>
          <a:noFill/>
          <a:ln w="3175">
            <a:noFill/>
            <a:prstDash val="dash"/>
          </a:ln>
        </p:spPr>
        <p:txBody>
          <a:bodyPr wrap="square" rtlCol="0">
            <a:spAutoFit/>
          </a:bodyPr>
          <a:lstStyle/>
          <a:p>
            <a:pPr>
              <a:buClr>
                <a:schemeClr val="accent3"/>
              </a:buClr>
            </a:pPr>
            <a:r>
              <a:rPr lang="en-US" sz="2800" dirty="0"/>
              <a:t>Enable on an ongoing &amp; timely basis</a:t>
            </a:r>
          </a:p>
          <a:p>
            <a:pPr>
              <a:buClr>
                <a:schemeClr val="accent3"/>
              </a:buClr>
            </a:pPr>
            <a:endParaRPr lang="en-US" sz="2800" dirty="0"/>
          </a:p>
        </p:txBody>
      </p:sp>
      <p:grpSp>
        <p:nvGrpSpPr>
          <p:cNvPr id="43" name="Group 42"/>
          <p:cNvGrpSpPr/>
          <p:nvPr/>
        </p:nvGrpSpPr>
        <p:grpSpPr>
          <a:xfrm>
            <a:off x="5513475" y="5199510"/>
            <a:ext cx="1592129" cy="1017211"/>
            <a:chOff x="9316563" y="5315472"/>
            <a:chExt cx="1297008" cy="1002316"/>
          </a:xfrm>
        </p:grpSpPr>
        <p:sp>
          <p:nvSpPr>
            <p:cNvPr id="41" name="Curved Left Arrow 40"/>
            <p:cNvSpPr/>
            <p:nvPr/>
          </p:nvSpPr>
          <p:spPr>
            <a:xfrm>
              <a:off x="9982200" y="5354752"/>
              <a:ext cx="631371" cy="96303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Curved Left Arrow 41"/>
            <p:cNvSpPr/>
            <p:nvPr/>
          </p:nvSpPr>
          <p:spPr>
            <a:xfrm rot="10556524">
              <a:off x="9316563" y="5315472"/>
              <a:ext cx="631371" cy="96303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6" name="Down Arrow 45"/>
          <p:cNvSpPr/>
          <p:nvPr/>
        </p:nvSpPr>
        <p:spPr>
          <a:xfrm>
            <a:off x="6223136" y="2143849"/>
            <a:ext cx="239176" cy="5379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nvGrpSpPr>
          <p:cNvPr id="2" name="Group 1"/>
          <p:cNvGrpSpPr/>
          <p:nvPr/>
        </p:nvGrpSpPr>
        <p:grpSpPr>
          <a:xfrm>
            <a:off x="882924" y="1436596"/>
            <a:ext cx="6615798" cy="966946"/>
            <a:chOff x="882924" y="1436596"/>
            <a:chExt cx="6615798" cy="966949"/>
          </a:xfrm>
        </p:grpSpPr>
        <p:sp>
          <p:nvSpPr>
            <p:cNvPr id="26" name="TextBox 25"/>
            <p:cNvSpPr txBox="1"/>
            <p:nvPr/>
          </p:nvSpPr>
          <p:spPr>
            <a:xfrm>
              <a:off x="882924" y="1449435"/>
              <a:ext cx="4648200" cy="954107"/>
            </a:xfrm>
            <a:prstGeom prst="rect">
              <a:avLst/>
            </a:prstGeom>
            <a:noFill/>
            <a:ln w="3175">
              <a:noFill/>
              <a:prstDash val="dash"/>
            </a:ln>
          </p:spPr>
          <p:txBody>
            <a:bodyPr wrap="square" rtlCol="0">
              <a:spAutoFit/>
            </a:bodyPr>
            <a:lstStyle/>
            <a:p>
              <a:pPr>
                <a:buClr>
                  <a:schemeClr val="accent3"/>
                </a:buClr>
              </a:pPr>
              <a:r>
                <a:rPr lang="en-US" sz="2800" dirty="0"/>
                <a:t>Access to the right data </a:t>
              </a:r>
            </a:p>
            <a:p>
              <a:pPr>
                <a:buClr>
                  <a:schemeClr val="accent3"/>
                </a:buClr>
              </a:pPr>
              <a:endParaRPr lang="en-US" sz="2800" dirty="0"/>
            </a:p>
          </p:txBody>
        </p:sp>
        <p:grpSp>
          <p:nvGrpSpPr>
            <p:cNvPr id="50" name="Group 49"/>
            <p:cNvGrpSpPr/>
            <p:nvPr/>
          </p:nvGrpSpPr>
          <p:grpSpPr>
            <a:xfrm>
              <a:off x="5181869" y="1436596"/>
              <a:ext cx="2316853" cy="489894"/>
              <a:chOff x="5235315" y="1262743"/>
              <a:chExt cx="2316853" cy="489893"/>
            </a:xfrm>
          </p:grpSpPr>
          <p:sp>
            <p:nvSpPr>
              <p:cNvPr id="47" name="Flowchart: Magnetic Disk 46"/>
              <p:cNvSpPr/>
              <p:nvPr/>
            </p:nvSpPr>
            <p:spPr>
              <a:xfrm>
                <a:off x="5235315" y="1262743"/>
                <a:ext cx="663704" cy="468086"/>
              </a:xfrm>
              <a:prstGeom prst="flowChartMagneticDisk">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Magnetic Disk 47"/>
              <p:cNvSpPr/>
              <p:nvPr/>
            </p:nvSpPr>
            <p:spPr>
              <a:xfrm>
                <a:off x="6064758" y="1284550"/>
                <a:ext cx="663704" cy="468086"/>
              </a:xfrm>
              <a:prstGeom prst="flowChartMagneticDisk">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Magnetic Disk 48"/>
              <p:cNvSpPr/>
              <p:nvPr/>
            </p:nvSpPr>
            <p:spPr>
              <a:xfrm>
                <a:off x="6888464" y="1284550"/>
                <a:ext cx="663704" cy="468086"/>
              </a:xfrm>
              <a:prstGeom prst="flowChartMagneticDisk">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Down Arrow 51"/>
          <p:cNvSpPr/>
          <p:nvPr/>
        </p:nvSpPr>
        <p:spPr>
          <a:xfrm>
            <a:off x="6203084" y="3198469"/>
            <a:ext cx="239176" cy="5379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3" name="Down Arrow 52"/>
          <p:cNvSpPr/>
          <p:nvPr/>
        </p:nvSpPr>
        <p:spPr>
          <a:xfrm>
            <a:off x="6153632" y="4682214"/>
            <a:ext cx="239176" cy="5379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689666" y="2211904"/>
            <a:ext cx="3790461" cy="369332"/>
          </a:xfrm>
          <a:prstGeom prst="rect">
            <a:avLst/>
          </a:prstGeom>
          <a:noFill/>
          <a:ln w="3175">
            <a:noFill/>
            <a:prstDash val="dash"/>
          </a:ln>
        </p:spPr>
        <p:txBody>
          <a:bodyPr wrap="none" rtlCol="0">
            <a:spAutoFit/>
          </a:bodyPr>
          <a:lstStyle/>
          <a:p>
            <a:pPr>
              <a:buClr>
                <a:schemeClr val="accent3"/>
              </a:buClr>
            </a:pPr>
            <a:r>
              <a:rPr lang="en-US" b="1" dirty="0">
                <a:solidFill>
                  <a:srgbClr val="FF0000"/>
                </a:solidFill>
              </a:rPr>
              <a:t>Data may be in silos across systems</a:t>
            </a:r>
          </a:p>
        </p:txBody>
      </p:sp>
      <p:sp>
        <p:nvSpPr>
          <p:cNvPr id="24" name="TextBox 23"/>
          <p:cNvSpPr txBox="1"/>
          <p:nvPr/>
        </p:nvSpPr>
        <p:spPr>
          <a:xfrm>
            <a:off x="6675016" y="3282783"/>
            <a:ext cx="4696157" cy="369332"/>
          </a:xfrm>
          <a:prstGeom prst="rect">
            <a:avLst/>
          </a:prstGeom>
          <a:noFill/>
          <a:ln w="3175">
            <a:noFill/>
            <a:prstDash val="dash"/>
          </a:ln>
        </p:spPr>
        <p:txBody>
          <a:bodyPr wrap="none" rtlCol="0">
            <a:spAutoFit/>
          </a:bodyPr>
          <a:lstStyle>
            <a:defPPr>
              <a:defRPr lang="en-US"/>
            </a:defPPr>
            <a:lvl1pPr>
              <a:buClr>
                <a:schemeClr val="accent3"/>
              </a:buClr>
              <a:defRPr b="1">
                <a:solidFill>
                  <a:srgbClr val="FF0000"/>
                </a:solidFill>
              </a:defRPr>
            </a:lvl1pPr>
          </a:lstStyle>
          <a:p>
            <a:r>
              <a:rPr lang="en-US" dirty="0"/>
              <a:t>May need to be ingested into a single engine</a:t>
            </a:r>
          </a:p>
        </p:txBody>
      </p:sp>
      <p:sp>
        <p:nvSpPr>
          <p:cNvPr id="27" name="TextBox 26"/>
          <p:cNvSpPr txBox="1"/>
          <p:nvPr/>
        </p:nvSpPr>
        <p:spPr>
          <a:xfrm>
            <a:off x="6675016" y="4733301"/>
            <a:ext cx="4665060" cy="369332"/>
          </a:xfrm>
          <a:prstGeom prst="rect">
            <a:avLst/>
          </a:prstGeom>
          <a:noFill/>
          <a:ln w="3175">
            <a:noFill/>
            <a:prstDash val="dash"/>
          </a:ln>
        </p:spPr>
        <p:txBody>
          <a:bodyPr wrap="none" rtlCol="0">
            <a:spAutoFit/>
          </a:bodyPr>
          <a:lstStyle>
            <a:defPPr>
              <a:defRPr lang="en-US"/>
            </a:defPPr>
            <a:lvl1pPr>
              <a:buClr>
                <a:schemeClr val="accent3"/>
              </a:buClr>
              <a:defRPr b="1">
                <a:solidFill>
                  <a:srgbClr val="FF0000"/>
                </a:solidFill>
              </a:defRPr>
            </a:lvl1pPr>
          </a:lstStyle>
          <a:p>
            <a:r>
              <a:rPr lang="en-US" dirty="0"/>
              <a:t>Access to an analytics and visualization tool</a:t>
            </a:r>
          </a:p>
        </p:txBody>
      </p:sp>
      <p:sp>
        <p:nvSpPr>
          <p:cNvPr id="28" name="TextBox 27"/>
          <p:cNvSpPr txBox="1"/>
          <p:nvPr/>
        </p:nvSpPr>
        <p:spPr>
          <a:xfrm>
            <a:off x="6689666" y="6089968"/>
            <a:ext cx="3849131" cy="369332"/>
          </a:xfrm>
          <a:prstGeom prst="rect">
            <a:avLst/>
          </a:prstGeom>
          <a:noFill/>
          <a:ln w="3175">
            <a:noFill/>
            <a:prstDash val="dash"/>
          </a:ln>
        </p:spPr>
        <p:txBody>
          <a:bodyPr wrap="none" rtlCol="0">
            <a:spAutoFit/>
          </a:bodyPr>
          <a:lstStyle/>
          <a:p>
            <a:pPr>
              <a:buClr>
                <a:schemeClr val="accent3"/>
              </a:buClr>
            </a:pPr>
            <a:r>
              <a:rPr lang="en-US" b="1" dirty="0">
                <a:solidFill>
                  <a:srgbClr val="FF0000"/>
                </a:solidFill>
              </a:rPr>
              <a:t>Automated, repeatable, on-demand</a:t>
            </a:r>
          </a:p>
        </p:txBody>
      </p:sp>
    </p:spTree>
    <p:extLst>
      <p:ext uri="{BB962C8B-B14F-4D97-AF65-F5344CB8AC3E}">
        <p14:creationId xmlns:p14="http://schemas.microsoft.com/office/powerpoint/2010/main" val="1714284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Reports</a:t>
            </a:r>
            <a:endParaRPr lang="en-US" dirty="0"/>
          </a:p>
        </p:txBody>
      </p:sp>
      <p:sp>
        <p:nvSpPr>
          <p:cNvPr id="14" name="Text Placeholder 13"/>
          <p:cNvSpPr>
            <a:spLocks noGrp="1"/>
          </p:cNvSpPr>
          <p:nvPr>
            <p:ph type="body" sz="quarter" idx="13"/>
          </p:nvPr>
        </p:nvSpPr>
        <p:spPr/>
        <p:txBody>
          <a:bodyPr/>
          <a:lstStyle/>
          <a:p>
            <a:endParaRPr lang="en-US"/>
          </a:p>
        </p:txBody>
      </p:sp>
      <p:sp>
        <p:nvSpPr>
          <p:cNvPr id="4" name="Content Placeholder 3"/>
          <p:cNvSpPr>
            <a:spLocks noGrp="1"/>
          </p:cNvSpPr>
          <p:nvPr>
            <p:ph idx="1"/>
          </p:nvPr>
        </p:nvSpPr>
        <p:spPr>
          <a:xfrm>
            <a:off x="270934" y="1887537"/>
            <a:ext cx="3053212" cy="4589463"/>
          </a:xfrm>
        </p:spPr>
        <p:txBody>
          <a:bodyPr/>
          <a:lstStyle/>
          <a:p>
            <a:r>
              <a:rPr lang="en-US" sz="2400" dirty="0" smtClean="0"/>
              <a:t>Report the following</a:t>
            </a:r>
          </a:p>
          <a:p>
            <a:pPr lvl="1"/>
            <a:r>
              <a:rPr lang="en-US" sz="2000" dirty="0" smtClean="0"/>
              <a:t>Network traffic </a:t>
            </a:r>
          </a:p>
          <a:p>
            <a:pPr lvl="1"/>
            <a:r>
              <a:rPr lang="en-US" sz="2000" dirty="0" smtClean="0"/>
              <a:t>Top applications</a:t>
            </a:r>
          </a:p>
          <a:p>
            <a:pPr lvl="1"/>
            <a:r>
              <a:rPr lang="en-US" sz="2000" dirty="0" smtClean="0"/>
              <a:t>Top locations</a:t>
            </a:r>
          </a:p>
          <a:p>
            <a:pPr lvl="1"/>
            <a:r>
              <a:rPr lang="en-US" sz="2000" dirty="0" smtClean="0"/>
              <a:t>Top subscribers</a:t>
            </a:r>
          </a:p>
          <a:p>
            <a:r>
              <a:rPr lang="en-US" sz="2400" dirty="0" smtClean="0"/>
              <a:t>Customize report </a:t>
            </a:r>
          </a:p>
          <a:p>
            <a:pPr lvl="1"/>
            <a:r>
              <a:rPr lang="en-US" sz="2000" dirty="0" smtClean="0"/>
              <a:t>Dates</a:t>
            </a:r>
          </a:p>
          <a:p>
            <a:pPr lvl="1"/>
            <a:r>
              <a:rPr lang="en-US" sz="2000" dirty="0" smtClean="0"/>
              <a:t>Rate</a:t>
            </a:r>
          </a:p>
          <a:p>
            <a:pPr lvl="1"/>
            <a:r>
              <a:rPr lang="en-US" sz="2000" dirty="0" smtClean="0"/>
              <a:t>Overall usage</a:t>
            </a:r>
          </a:p>
          <a:p>
            <a:r>
              <a:rPr lang="en-US" sz="2400" dirty="0" smtClean="0"/>
              <a:t>Export to share</a:t>
            </a:r>
          </a:p>
          <a:p>
            <a:endParaRPr lang="en-US" sz="2000" dirty="0" smtClean="0"/>
          </a:p>
          <a:p>
            <a:pPr lvl="1"/>
            <a:endParaRPr lang="en-US" sz="2000" dirty="0"/>
          </a:p>
        </p:txBody>
      </p:sp>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970" t="13834" r="21015" b="40463"/>
          <a:stretch/>
        </p:blipFill>
        <p:spPr bwMode="auto">
          <a:xfrm>
            <a:off x="3429000" y="1242950"/>
            <a:ext cx="8581946" cy="481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3962400" y="1676400"/>
            <a:ext cx="609600" cy="381000"/>
          </a:xfrm>
          <a:prstGeom prst="ellipse">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9761" t="13655" r="20597" b="40643"/>
          <a:stretch/>
        </p:blipFill>
        <p:spPr bwMode="auto">
          <a:xfrm>
            <a:off x="3352800" y="1219200"/>
            <a:ext cx="8763001" cy="5049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3429000" y="2590800"/>
            <a:ext cx="2895600" cy="304800"/>
          </a:xfrm>
          <a:prstGeom prst="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3686" y="1226972"/>
            <a:ext cx="8801595" cy="504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3444834" y="2895600"/>
            <a:ext cx="4175166" cy="457200"/>
          </a:xfrm>
          <a:prstGeom prst="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8606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0"/>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8"/>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102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0" grpId="1" animBg="1"/>
      <p:bldP spid="18" grpId="0" animBg="1"/>
      <p:bldP spid="18"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Network Traffic</a:t>
            </a:r>
            <a:endParaRPr lang="en-US" dirty="0"/>
          </a:p>
        </p:txBody>
      </p:sp>
      <p:sp>
        <p:nvSpPr>
          <p:cNvPr id="9" name="Text Placeholder 8"/>
          <p:cNvSpPr>
            <a:spLocks noGrp="1"/>
          </p:cNvSpPr>
          <p:nvPr>
            <p:ph type="body" sz="quarter" idx="13"/>
          </p:nvPr>
        </p:nvSpPr>
        <p:spPr/>
        <p:txBody>
          <a:bodyPr/>
          <a:lstStyle/>
          <a:p>
            <a:endParaRPr lang="en-US"/>
          </a:p>
        </p:txBody>
      </p:sp>
      <p:pic>
        <p:nvPicPr>
          <p:cNvPr id="7" name="Picture 6"/>
          <p:cNvPicPr/>
          <p:nvPr/>
        </p:nvPicPr>
        <p:blipFill>
          <a:blip r:embed="rId3"/>
          <a:stretch>
            <a:fillRect/>
          </a:stretch>
        </p:blipFill>
        <p:spPr>
          <a:xfrm>
            <a:off x="609600" y="1219200"/>
            <a:ext cx="10782300" cy="5029200"/>
          </a:xfrm>
          <a:prstGeom prst="rect">
            <a:avLst/>
          </a:prstGeom>
          <a:ln>
            <a:solidFill>
              <a:schemeClr val="bg1">
                <a:lumMod val="50000"/>
              </a:schemeClr>
            </a:solidFill>
          </a:ln>
        </p:spPr>
      </p:pic>
      <p:sp>
        <p:nvSpPr>
          <p:cNvPr id="8" name="Rectangle 7"/>
          <p:cNvSpPr/>
          <p:nvPr/>
        </p:nvSpPr>
        <p:spPr>
          <a:xfrm>
            <a:off x="2133600" y="1835624"/>
            <a:ext cx="2133600" cy="304800"/>
          </a:xfrm>
          <a:prstGeom prst="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0298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Applications</a:t>
            </a:r>
            <a:endParaRPr lang="en-US" dirty="0"/>
          </a:p>
        </p:txBody>
      </p:sp>
      <p:sp>
        <p:nvSpPr>
          <p:cNvPr id="4" name="Text Placeholder 3"/>
          <p:cNvSpPr>
            <a:spLocks noGrp="1"/>
          </p:cNvSpPr>
          <p:nvPr>
            <p:ph type="body" sz="quarter" idx="13"/>
          </p:nvPr>
        </p:nvSpPr>
        <p:spPr/>
        <p:txBody>
          <a:bodyPr/>
          <a:lstStyle/>
          <a:p>
            <a:endParaRPr lang="en-US"/>
          </a:p>
        </p:txBody>
      </p:sp>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0483" t="17949" r="21670" b="41509"/>
          <a:stretch/>
        </p:blipFill>
        <p:spPr bwMode="auto">
          <a:xfrm>
            <a:off x="926433" y="1219200"/>
            <a:ext cx="10198767" cy="518216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82382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8"/>
          </p:nvPr>
        </p:nvSpPr>
        <p:spPr>
          <a:xfrm>
            <a:off x="1985158" y="4267200"/>
            <a:ext cx="7315200" cy="4800600"/>
          </a:xfrm>
        </p:spPr>
        <p:txBody>
          <a:bodyPr/>
          <a:lstStyle/>
          <a:p>
            <a:pPr marL="342900" indent="-342900">
              <a:buFont typeface="Arial" panose="020B0604020202020204" pitchFamily="34" charset="0"/>
              <a:buChar char="•"/>
            </a:pPr>
            <a:endParaRPr lang="en-US" dirty="0" smtClean="0"/>
          </a:p>
          <a:p>
            <a:endParaRPr lang="en-US" dirty="0" smtClean="0"/>
          </a:p>
        </p:txBody>
      </p:sp>
      <p:sp>
        <p:nvSpPr>
          <p:cNvPr id="5" name="Content Placeholder 3"/>
          <p:cNvSpPr txBox="1">
            <a:spLocks/>
          </p:cNvSpPr>
          <p:nvPr/>
        </p:nvSpPr>
        <p:spPr bwMode="auto">
          <a:xfrm>
            <a:off x="685801" y="685800"/>
            <a:ext cx="6054558"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marR="0" indent="0" algn="l" defTabSz="457200" rtl="0" eaLnBrk="1" fontAlgn="base" hangingPunct="1">
              <a:spcBef>
                <a:spcPts val="600"/>
              </a:spcBef>
              <a:spcAft>
                <a:spcPct val="0"/>
              </a:spcAft>
              <a:buClr>
                <a:schemeClr val="tx2"/>
              </a:buClr>
              <a:buSzPct val="90000"/>
              <a:buFontTx/>
              <a:buNone/>
              <a:tabLst/>
              <a:defRPr sz="2000" b="1" i="0" kern="1200" baseline="0">
                <a:solidFill>
                  <a:schemeClr val="tx2"/>
                </a:solidFill>
                <a:latin typeface="+mn-lt"/>
                <a:ea typeface="ＭＳ Ｐゴシック" charset="-128"/>
                <a:cs typeface="ＭＳ Ｐゴシック" charset="-128"/>
              </a:defRPr>
            </a:lvl1pPr>
            <a:lvl2pPr marL="342900" marR="0" indent="-282575" algn="l" defTabSz="342900" rtl="0" eaLnBrk="1" fontAlgn="base" hangingPunct="1">
              <a:spcBef>
                <a:spcPct val="20000"/>
              </a:spcBef>
              <a:spcAft>
                <a:spcPct val="0"/>
              </a:spcAft>
              <a:buClr>
                <a:schemeClr val="tx2"/>
              </a:buClr>
              <a:buSzPct val="85000"/>
              <a:buFontTx/>
              <a:buBlip>
                <a:blip r:embed="rId3"/>
              </a:buBlip>
              <a:tabLst/>
              <a:defRPr sz="1800" kern="1200" baseline="0">
                <a:solidFill>
                  <a:srgbClr val="595959"/>
                </a:solidFill>
                <a:latin typeface="+mn-lt"/>
                <a:ea typeface="ＭＳ Ｐゴシック" charset="-128"/>
                <a:cs typeface="+mn-cs"/>
              </a:defRPr>
            </a:lvl2pPr>
            <a:lvl3pPr marL="569913" marR="0" indent="-231775" algn="l" defTabSz="457200" rtl="0" eaLnBrk="1" fontAlgn="base" hangingPunct="1">
              <a:spcBef>
                <a:spcPct val="20000"/>
              </a:spcBef>
              <a:spcAft>
                <a:spcPct val="0"/>
              </a:spcAft>
              <a:buClr>
                <a:srgbClr val="BFBFBF"/>
              </a:buClr>
              <a:buSzPct val="106000"/>
              <a:buFontTx/>
              <a:buBlip>
                <a:blip r:embed="rId4"/>
              </a:buBlip>
              <a:defRPr sz="1400" kern="1200" baseline="0">
                <a:solidFill>
                  <a:srgbClr val="595959"/>
                </a:solidFill>
                <a:latin typeface="+mn-lt"/>
                <a:ea typeface="ＭＳ Ｐゴシック" charset="-128"/>
                <a:cs typeface="+mn-cs"/>
              </a:defRPr>
            </a:lvl3pPr>
            <a:lvl4pPr marL="777240" marR="0" indent="-228600" algn="l" defTabSz="457200" rtl="0" eaLnBrk="1" fontAlgn="base" hangingPunct="1">
              <a:spcBef>
                <a:spcPct val="20000"/>
              </a:spcBef>
              <a:spcAft>
                <a:spcPct val="0"/>
              </a:spcAft>
              <a:buClr>
                <a:schemeClr val="bg1">
                  <a:lumMod val="50000"/>
                </a:schemeClr>
              </a:buClr>
              <a:buSzPct val="100000"/>
              <a:buFontTx/>
              <a:buBlip>
                <a:blip r:embed="rId4"/>
              </a:buBlip>
              <a:defRPr sz="1200" kern="1200" baseline="0">
                <a:solidFill>
                  <a:srgbClr val="595959"/>
                </a:solidFill>
                <a:latin typeface="+mn-lt"/>
                <a:ea typeface="ＭＳ Ｐゴシック" charset="-128"/>
                <a:cs typeface="+mn-cs"/>
              </a:defRPr>
            </a:lvl4pPr>
            <a:lvl5pPr marL="978408" marR="0" indent="-228600" algn="l" defTabSz="457200" rtl="0" eaLnBrk="1" fontAlgn="base" hangingPunct="1">
              <a:spcBef>
                <a:spcPct val="20000"/>
              </a:spcBef>
              <a:spcAft>
                <a:spcPct val="0"/>
              </a:spcAft>
              <a:buClr>
                <a:schemeClr val="tx1"/>
              </a:buClr>
              <a:buSzPct val="100000"/>
              <a:buFontTx/>
              <a:buBlip>
                <a:blip r:embed="rId4"/>
              </a:buBlip>
              <a:defRPr sz="1200" kern="1200" baseline="0">
                <a:solidFill>
                  <a:srgbClr val="595959"/>
                </a:solidFill>
                <a:latin typeface="Arial" pitchFamily="34" charset="0"/>
                <a:ea typeface="ＭＳ Ｐゴシック" charset="-128"/>
                <a:cs typeface="+mn-cs"/>
              </a:defRPr>
            </a:lvl5pPr>
            <a:lvl6pPr marL="1188720" marR="0" indent="-228600" algn="l" defTabSz="457200" rtl="0" eaLnBrk="1" latinLnBrk="0" hangingPunct="1">
              <a:spcBef>
                <a:spcPct val="20000"/>
              </a:spcBef>
              <a:spcAft>
                <a:spcPts val="0"/>
              </a:spcAft>
              <a:buSzPct val="100000"/>
              <a:buFontTx/>
              <a:buBlip>
                <a:blip r:embed="rId4"/>
              </a:buBlip>
              <a:defRPr sz="12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t>How can marketing use this data? </a:t>
            </a:r>
          </a:p>
          <a:p>
            <a:pPr lvl="1"/>
            <a:r>
              <a:rPr lang="en-US" sz="2400" dirty="0" smtClean="0"/>
              <a:t>Identify new subscriber trends</a:t>
            </a:r>
          </a:p>
          <a:p>
            <a:pPr lvl="1"/>
            <a:r>
              <a:rPr lang="en-US" sz="2400" dirty="0" smtClean="0"/>
              <a:t>Upgrade your technologies</a:t>
            </a:r>
          </a:p>
          <a:p>
            <a:pPr lvl="2"/>
            <a:r>
              <a:rPr lang="en-US" sz="2000" dirty="0" smtClean="0"/>
              <a:t>Adding a Netflix cache server if you see   Netflix traffic increasing</a:t>
            </a:r>
          </a:p>
          <a:p>
            <a:pPr lvl="1"/>
            <a:endParaRPr lang="en-US" sz="2000" dirty="0" smtClean="0"/>
          </a:p>
          <a:p>
            <a:pPr marL="60325" lvl="1" indent="0">
              <a:buNone/>
            </a:pPr>
            <a:endParaRPr lang="en-US" sz="2000" dirty="0"/>
          </a:p>
          <a:p>
            <a:pPr lvl="2"/>
            <a:endParaRPr lang="en-US" sz="1600" dirty="0"/>
          </a:p>
        </p:txBody>
      </p:sp>
      <p:pic>
        <p:nvPicPr>
          <p:cNvPr id="4102" name="Picture 6" descr="https://cdn.psychologytoday.com/sites/default/files/blogs/31082/2014/10/161500-16599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048000"/>
            <a:ext cx="4667250" cy="3114676"/>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6248400" y="1498600"/>
            <a:ext cx="4723690" cy="5664200"/>
            <a:chOff x="6875421" y="1735216"/>
            <a:chExt cx="4723690" cy="5664200"/>
          </a:xfrm>
        </p:grpSpPr>
        <p:pic>
          <p:nvPicPr>
            <p:cNvPr id="9" name="Picture 8"/>
            <p:cNvPicPr>
              <a:picLocks noChangeAspect="1"/>
            </p:cNvPicPr>
            <p:nvPr/>
          </p:nvPicPr>
          <p:blipFill>
            <a:blip r:embed="rId6"/>
            <a:stretch>
              <a:fillRect/>
            </a:stretch>
          </p:blipFill>
          <p:spPr>
            <a:xfrm rot="14184004" flipH="1">
              <a:off x="7446211" y="3246516"/>
              <a:ext cx="5080000" cy="3225800"/>
            </a:xfrm>
            <a:prstGeom prst="rect">
              <a:avLst/>
            </a:prstGeom>
          </p:spPr>
        </p:pic>
        <p:grpSp>
          <p:nvGrpSpPr>
            <p:cNvPr id="10" name="Group 9"/>
            <p:cNvGrpSpPr/>
            <p:nvPr/>
          </p:nvGrpSpPr>
          <p:grpSpPr>
            <a:xfrm>
              <a:off x="6875421" y="1735216"/>
              <a:ext cx="4056411" cy="4499656"/>
              <a:chOff x="6875421" y="1735216"/>
              <a:chExt cx="4056411" cy="4499656"/>
            </a:xfrm>
          </p:grpSpPr>
          <p:pic>
            <p:nvPicPr>
              <p:cNvPr id="11" name="Picture 10" descr="Female User 2.png"/>
              <p:cNvPicPr>
                <a:picLocks noChangeAspect="1"/>
              </p:cNvPicPr>
              <p:nvPr/>
            </p:nvPicPr>
            <p:blipFill>
              <a:blip r:embed="rId7" cstate="print">
                <a:extLst>
                  <a:ext uri="{BEBA8EAE-BF5A-486C-A8C5-ECC9F3942E4B}">
                    <a14:imgProps xmlns:a14="http://schemas.microsoft.com/office/drawing/2010/main">
                      <a14:imgLayer r:embed="rId8">
                        <a14:imgEffect>
                          <a14:saturation sat="400000"/>
                        </a14:imgEffect>
                      </a14:imgLayer>
                    </a14:imgProps>
                  </a:ext>
                </a:extLst>
              </a:blip>
              <a:stretch>
                <a:fillRect/>
              </a:stretch>
            </p:blipFill>
            <p:spPr>
              <a:xfrm>
                <a:off x="8057188" y="2131943"/>
                <a:ext cx="305080" cy="437352"/>
              </a:xfrm>
              <a:prstGeom prst="rect">
                <a:avLst/>
              </a:prstGeom>
            </p:spPr>
          </p:pic>
          <p:pic>
            <p:nvPicPr>
              <p:cNvPr id="12" name="image55.png" descr="Male User 1.png"/>
              <p:cNvPicPr>
                <a:picLocks noChangeAspect="1"/>
              </p:cNvPicPr>
              <p:nvPr/>
            </p:nvPicPr>
            <p:blipFill>
              <a:blip r:embed="rId9">
                <a:extLst>
                  <a:ext uri="{BEBA8EAE-BF5A-486C-A8C5-ECC9F3942E4B}">
                    <a14:imgProps xmlns:a14="http://schemas.microsoft.com/office/drawing/2010/main">
                      <a14:imgLayer r:embed="rId10">
                        <a14:imgEffect>
                          <a14:colorTemperature colorTemp="4700"/>
                        </a14:imgEffect>
                        <a14:imgEffect>
                          <a14:saturation sat="400000"/>
                        </a14:imgEffect>
                      </a14:imgLayer>
                    </a14:imgProps>
                  </a:ext>
                </a:extLst>
              </a:blip>
              <a:stretch>
                <a:fillRect/>
              </a:stretch>
            </p:blipFill>
            <p:spPr>
              <a:xfrm>
                <a:off x="8515683" y="3296701"/>
                <a:ext cx="949157" cy="1310957"/>
              </a:xfrm>
              <a:prstGeom prst="rect">
                <a:avLst/>
              </a:prstGeom>
              <a:ln w="12700" cap="flat">
                <a:noFill/>
                <a:miter lim="400000"/>
              </a:ln>
              <a:effectLst/>
            </p:spPr>
          </p:pic>
          <p:pic>
            <p:nvPicPr>
              <p:cNvPr id="13" name="Picture 12" descr="Female User 2.png"/>
              <p:cNvPicPr>
                <a:picLocks noChangeAspect="1"/>
              </p:cNvPicPr>
              <p:nvPr/>
            </p:nvPicPr>
            <p:blipFill>
              <a:blip r:embed="rId7" cstate="print">
                <a:extLst>
                  <a:ext uri="{BEBA8EAE-BF5A-486C-A8C5-ECC9F3942E4B}">
                    <a14:imgProps xmlns:a14="http://schemas.microsoft.com/office/drawing/2010/main">
                      <a14:imgLayer r:embed="rId11">
                        <a14:imgEffect>
                          <a14:saturation sat="400000"/>
                        </a14:imgEffect>
                      </a14:imgLayer>
                    </a14:imgProps>
                  </a:ext>
                </a:extLst>
              </a:blip>
              <a:stretch>
                <a:fillRect/>
              </a:stretch>
            </p:blipFill>
            <p:spPr>
              <a:xfrm>
                <a:off x="10119331" y="2748667"/>
                <a:ext cx="305080" cy="437352"/>
              </a:xfrm>
              <a:prstGeom prst="rect">
                <a:avLst/>
              </a:prstGeom>
            </p:spPr>
          </p:pic>
          <p:pic>
            <p:nvPicPr>
              <p:cNvPr id="14" name="Picture 13" descr="Female User 2.png"/>
              <p:cNvPicPr>
                <a:picLocks noChangeAspect="1"/>
              </p:cNvPicPr>
              <p:nvPr/>
            </p:nvPicPr>
            <p:blipFill>
              <a:blip r:embed="rId7" cstate="print">
                <a:extLst>
                  <a:ext uri="{BEBA8EAE-BF5A-486C-A8C5-ECC9F3942E4B}">
                    <a14:imgProps xmlns:a14="http://schemas.microsoft.com/office/drawing/2010/main">
                      <a14:imgLayer r:embed="rId12">
                        <a14:imgEffect>
                          <a14:saturation sat="400000"/>
                        </a14:imgEffect>
                      </a14:imgLayer>
                    </a14:imgProps>
                  </a:ext>
                </a:extLst>
              </a:blip>
              <a:stretch>
                <a:fillRect/>
              </a:stretch>
            </p:blipFill>
            <p:spPr>
              <a:xfrm>
                <a:off x="9676634" y="2171000"/>
                <a:ext cx="305080" cy="437352"/>
              </a:xfrm>
              <a:prstGeom prst="rect">
                <a:avLst/>
              </a:prstGeom>
            </p:spPr>
          </p:pic>
          <p:pic>
            <p:nvPicPr>
              <p:cNvPr id="15" name="Picture 14" descr="Female User 2.png"/>
              <p:cNvPicPr>
                <a:picLocks noChangeAspect="1"/>
              </p:cNvPicPr>
              <p:nvPr/>
            </p:nvPicPr>
            <p:blipFill>
              <a:blip r:embed="rId7" cstate="print">
                <a:extLst>
                  <a:ext uri="{BEBA8EAE-BF5A-486C-A8C5-ECC9F3942E4B}">
                    <a14:imgProps xmlns:a14="http://schemas.microsoft.com/office/drawing/2010/main">
                      <a14:imgLayer r:embed="rId13">
                        <a14:imgEffect>
                          <a14:saturation sat="400000"/>
                        </a14:imgEffect>
                      </a14:imgLayer>
                    </a14:imgProps>
                  </a:ext>
                </a:extLst>
              </a:blip>
              <a:stretch>
                <a:fillRect/>
              </a:stretch>
            </p:blipFill>
            <p:spPr>
              <a:xfrm>
                <a:off x="7557052" y="4747401"/>
                <a:ext cx="305080" cy="437352"/>
              </a:xfrm>
              <a:prstGeom prst="rect">
                <a:avLst/>
              </a:prstGeom>
            </p:spPr>
          </p:pic>
          <p:pic>
            <p:nvPicPr>
              <p:cNvPr id="16" name="image55.png" descr="Male User 1.png"/>
              <p:cNvPicPr/>
              <p:nvPr/>
            </p:nvPicPr>
            <p:blipFill>
              <a:blip r:embed="rId9">
                <a:extLst>
                  <a:ext uri="{BEBA8EAE-BF5A-486C-A8C5-ECC9F3942E4B}">
                    <a14:imgProps xmlns:a14="http://schemas.microsoft.com/office/drawing/2010/main">
                      <a14:imgLayer r:embed="rId14">
                        <a14:imgEffect>
                          <a14:colorTemperature colorTemp="4700"/>
                        </a14:imgEffect>
                        <a14:imgEffect>
                          <a14:saturation sat="400000"/>
                        </a14:imgEffect>
                      </a14:imgLayer>
                    </a14:imgProps>
                  </a:ext>
                </a:extLst>
              </a:blip>
              <a:stretch>
                <a:fillRect/>
              </a:stretch>
            </p:blipFill>
            <p:spPr>
              <a:xfrm>
                <a:off x="10627278" y="3041618"/>
                <a:ext cx="304554" cy="420644"/>
              </a:xfrm>
              <a:prstGeom prst="rect">
                <a:avLst/>
              </a:prstGeom>
              <a:ln w="12700" cap="flat">
                <a:noFill/>
                <a:miter lim="400000"/>
              </a:ln>
              <a:effectLst/>
            </p:spPr>
          </p:pic>
          <p:pic>
            <p:nvPicPr>
              <p:cNvPr id="17" name="Picture 16" descr="Female User 2.png"/>
              <p:cNvPicPr>
                <a:picLocks noChangeAspect="1"/>
              </p:cNvPicPr>
              <p:nvPr/>
            </p:nvPicPr>
            <p:blipFill>
              <a:blip r:embed="rId7" cstate="print">
                <a:extLst>
                  <a:ext uri="{BEBA8EAE-BF5A-486C-A8C5-ECC9F3942E4B}">
                    <a14:imgProps xmlns:a14="http://schemas.microsoft.com/office/drawing/2010/main">
                      <a14:imgLayer r:embed="rId15">
                        <a14:imgEffect>
                          <a14:saturation sat="400000"/>
                        </a14:imgEffect>
                      </a14:imgLayer>
                    </a14:imgProps>
                  </a:ext>
                </a:extLst>
              </a:blip>
              <a:stretch>
                <a:fillRect/>
              </a:stretch>
            </p:blipFill>
            <p:spPr>
              <a:xfrm>
                <a:off x="7367380" y="3113184"/>
                <a:ext cx="305080" cy="437352"/>
              </a:xfrm>
              <a:prstGeom prst="rect">
                <a:avLst/>
              </a:prstGeom>
            </p:spPr>
          </p:pic>
          <p:pic>
            <p:nvPicPr>
              <p:cNvPr id="18" name="image55.png" descr="Male User 1.png"/>
              <p:cNvPicPr/>
              <p:nvPr/>
            </p:nvPicPr>
            <p:blipFill>
              <a:blip r:embed="rId9">
                <a:extLst>
                  <a:ext uri="{BEBA8EAE-BF5A-486C-A8C5-ECC9F3942E4B}">
                    <a14:imgProps xmlns:a14="http://schemas.microsoft.com/office/drawing/2010/main">
                      <a14:imgLayer r:embed="rId14">
                        <a14:imgEffect>
                          <a14:colorTemperature colorTemp="4700"/>
                        </a14:imgEffect>
                        <a14:imgEffect>
                          <a14:saturation sat="400000"/>
                        </a14:imgEffect>
                      </a14:imgLayer>
                    </a14:imgProps>
                  </a:ext>
                </a:extLst>
              </a:blip>
              <a:stretch>
                <a:fillRect/>
              </a:stretch>
            </p:blipFill>
            <p:spPr>
              <a:xfrm>
                <a:off x="8814520" y="2231491"/>
                <a:ext cx="304554" cy="420644"/>
              </a:xfrm>
              <a:prstGeom prst="rect">
                <a:avLst/>
              </a:prstGeom>
              <a:ln w="12700" cap="flat">
                <a:noFill/>
                <a:miter lim="400000"/>
              </a:ln>
              <a:effectLst/>
            </p:spPr>
          </p:pic>
          <p:pic>
            <p:nvPicPr>
              <p:cNvPr id="19" name="image55.png" descr="Male User 1.png"/>
              <p:cNvPicPr/>
              <p:nvPr/>
            </p:nvPicPr>
            <p:blipFill>
              <a:blip r:embed="rId9">
                <a:extLst>
                  <a:ext uri="{BEBA8EAE-BF5A-486C-A8C5-ECC9F3942E4B}">
                    <a14:imgProps xmlns:a14="http://schemas.microsoft.com/office/drawing/2010/main">
                      <a14:imgLayer r:embed="rId14">
                        <a14:imgEffect>
                          <a14:colorTemperature colorTemp="4700"/>
                        </a14:imgEffect>
                        <a14:imgEffect>
                          <a14:saturation sat="400000"/>
                        </a14:imgEffect>
                      </a14:imgLayer>
                    </a14:imgProps>
                  </a:ext>
                </a:extLst>
              </a:blip>
              <a:stretch>
                <a:fillRect/>
              </a:stretch>
            </p:blipFill>
            <p:spPr>
              <a:xfrm>
                <a:off x="7563235" y="2530944"/>
                <a:ext cx="304554" cy="420644"/>
              </a:xfrm>
              <a:prstGeom prst="rect">
                <a:avLst/>
              </a:prstGeom>
              <a:ln w="12700" cap="flat">
                <a:noFill/>
                <a:miter lim="400000"/>
              </a:ln>
              <a:effectLst/>
            </p:spPr>
          </p:pic>
          <p:pic>
            <p:nvPicPr>
              <p:cNvPr id="20" name="image55.png" descr="Male User 1.png"/>
              <p:cNvPicPr/>
              <p:nvPr/>
            </p:nvPicPr>
            <p:blipFill>
              <a:blip r:embed="rId9">
                <a:extLst>
                  <a:ext uri="{BEBA8EAE-BF5A-486C-A8C5-ECC9F3942E4B}">
                    <a14:imgProps xmlns:a14="http://schemas.microsoft.com/office/drawing/2010/main">
                      <a14:imgLayer r:embed="rId16">
                        <a14:imgEffect>
                          <a14:colorTemperature colorTemp="4700"/>
                        </a14:imgEffect>
                        <a14:imgEffect>
                          <a14:saturation sat="400000"/>
                        </a14:imgEffect>
                      </a14:imgLayer>
                    </a14:imgProps>
                  </a:ext>
                </a:extLst>
              </a:blip>
              <a:stretch>
                <a:fillRect/>
              </a:stretch>
            </p:blipFill>
            <p:spPr>
              <a:xfrm>
                <a:off x="7902793" y="5236712"/>
                <a:ext cx="304554" cy="420644"/>
              </a:xfrm>
              <a:prstGeom prst="rect">
                <a:avLst/>
              </a:prstGeom>
              <a:ln w="12700" cap="flat">
                <a:noFill/>
                <a:miter lim="400000"/>
              </a:ln>
              <a:effectLst/>
            </p:spPr>
          </p:pic>
          <p:pic>
            <p:nvPicPr>
              <p:cNvPr id="21" name="image55.png" descr="Male User 1.png"/>
              <p:cNvPicPr/>
              <p:nvPr/>
            </p:nvPicPr>
            <p:blipFill>
              <a:blip r:embed="rId9">
                <a:extLst>
                  <a:ext uri="{BEBA8EAE-BF5A-486C-A8C5-ECC9F3942E4B}">
                    <a14:imgProps xmlns:a14="http://schemas.microsoft.com/office/drawing/2010/main">
                      <a14:imgLayer r:embed="rId14">
                        <a14:imgEffect>
                          <a14:colorTemperature colorTemp="4700"/>
                        </a14:imgEffect>
                        <a14:imgEffect>
                          <a14:saturation sat="400000"/>
                        </a14:imgEffect>
                      </a14:imgLayer>
                    </a14:imgProps>
                  </a:ext>
                </a:extLst>
              </a:blip>
              <a:stretch>
                <a:fillRect/>
              </a:stretch>
            </p:blipFill>
            <p:spPr>
              <a:xfrm>
                <a:off x="10485573" y="3849070"/>
                <a:ext cx="304554" cy="420644"/>
              </a:xfrm>
              <a:prstGeom prst="rect">
                <a:avLst/>
              </a:prstGeom>
              <a:ln w="12700" cap="flat">
                <a:noFill/>
                <a:miter lim="400000"/>
              </a:ln>
              <a:effectLst/>
            </p:spPr>
          </p:pic>
          <p:pic>
            <p:nvPicPr>
              <p:cNvPr id="22" name="Picture 21" descr="Female User 2.png"/>
              <p:cNvPicPr>
                <a:picLocks noChangeAspect="1"/>
              </p:cNvPicPr>
              <p:nvPr/>
            </p:nvPicPr>
            <p:blipFill>
              <a:blip r:embed="rId7" cstate="print">
                <a:extLst>
                  <a:ext uri="{BEBA8EAE-BF5A-486C-A8C5-ECC9F3942E4B}">
                    <a14:imgProps xmlns:a14="http://schemas.microsoft.com/office/drawing/2010/main">
                      <a14:imgLayer r:embed="rId17">
                        <a14:imgEffect>
                          <a14:saturation sat="400000"/>
                        </a14:imgEffect>
                      </a14:imgLayer>
                    </a14:imgProps>
                  </a:ext>
                </a:extLst>
              </a:blip>
              <a:stretch>
                <a:fillRect/>
              </a:stretch>
            </p:blipFill>
            <p:spPr>
              <a:xfrm>
                <a:off x="9621137" y="5314223"/>
                <a:ext cx="305080" cy="437352"/>
              </a:xfrm>
              <a:prstGeom prst="rect">
                <a:avLst/>
              </a:prstGeom>
            </p:spPr>
          </p:pic>
          <p:pic>
            <p:nvPicPr>
              <p:cNvPr id="23" name="image55.png" descr="Male User 1.png"/>
              <p:cNvPicPr/>
              <p:nvPr/>
            </p:nvPicPr>
            <p:blipFill>
              <a:blip r:embed="rId9">
                <a:extLst>
                  <a:ext uri="{BEBA8EAE-BF5A-486C-A8C5-ECC9F3942E4B}">
                    <a14:imgProps xmlns:a14="http://schemas.microsoft.com/office/drawing/2010/main">
                      <a14:imgLayer r:embed="rId14">
                        <a14:imgEffect>
                          <a14:colorTemperature colorTemp="4700"/>
                        </a14:imgEffect>
                        <a14:imgEffect>
                          <a14:saturation sat="400000"/>
                        </a14:imgEffect>
                      </a14:imgLayer>
                    </a14:imgProps>
                  </a:ext>
                </a:extLst>
              </a:blip>
              <a:stretch>
                <a:fillRect/>
              </a:stretch>
            </p:blipFill>
            <p:spPr>
              <a:xfrm>
                <a:off x="7095342" y="4349049"/>
                <a:ext cx="304554" cy="420644"/>
              </a:xfrm>
              <a:prstGeom prst="rect">
                <a:avLst/>
              </a:prstGeom>
              <a:ln w="12700" cap="flat">
                <a:noFill/>
                <a:miter lim="400000"/>
              </a:ln>
              <a:effectLst/>
            </p:spPr>
          </p:pic>
          <p:pic>
            <p:nvPicPr>
              <p:cNvPr id="24" name="Picture 23" descr="Female User 2.png"/>
              <p:cNvPicPr>
                <a:picLocks noChangeAspect="1"/>
              </p:cNvPicPr>
              <p:nvPr/>
            </p:nvPicPr>
            <p:blipFill>
              <a:blip r:embed="rId7" cstate="print">
                <a:extLst>
                  <a:ext uri="{BEBA8EAE-BF5A-486C-A8C5-ECC9F3942E4B}">
                    <a14:imgProps xmlns:a14="http://schemas.microsoft.com/office/drawing/2010/main">
                      <a14:imgLayer r:embed="rId12">
                        <a14:imgEffect>
                          <a14:saturation sat="400000"/>
                        </a14:imgEffect>
                      </a14:imgLayer>
                    </a14:imgProps>
                  </a:ext>
                </a:extLst>
              </a:blip>
              <a:stretch>
                <a:fillRect/>
              </a:stretch>
            </p:blipFill>
            <p:spPr>
              <a:xfrm>
                <a:off x="8495674" y="5404532"/>
                <a:ext cx="305080" cy="437352"/>
              </a:xfrm>
              <a:prstGeom prst="rect">
                <a:avLst/>
              </a:prstGeom>
            </p:spPr>
          </p:pic>
          <p:pic>
            <p:nvPicPr>
              <p:cNvPr id="25" name="image55.png" descr="Male User 1.png"/>
              <p:cNvPicPr/>
              <p:nvPr/>
            </p:nvPicPr>
            <p:blipFill>
              <a:blip r:embed="rId9">
                <a:extLst>
                  <a:ext uri="{BEBA8EAE-BF5A-486C-A8C5-ECC9F3942E4B}">
                    <a14:imgProps xmlns:a14="http://schemas.microsoft.com/office/drawing/2010/main">
                      <a14:imgLayer r:embed="rId14">
                        <a14:imgEffect>
                          <a14:colorTemperature colorTemp="4700"/>
                        </a14:imgEffect>
                        <a14:imgEffect>
                          <a14:saturation sat="400000"/>
                        </a14:imgEffect>
                      </a14:imgLayer>
                    </a14:imgProps>
                  </a:ext>
                </a:extLst>
              </a:blip>
              <a:stretch>
                <a:fillRect/>
              </a:stretch>
            </p:blipFill>
            <p:spPr>
              <a:xfrm>
                <a:off x="9065847" y="5624400"/>
                <a:ext cx="304554" cy="420644"/>
              </a:xfrm>
              <a:prstGeom prst="rect">
                <a:avLst/>
              </a:prstGeom>
              <a:ln w="12700" cap="flat">
                <a:noFill/>
                <a:miter lim="400000"/>
              </a:ln>
              <a:effectLst/>
            </p:spPr>
          </p:pic>
          <p:pic>
            <p:nvPicPr>
              <p:cNvPr id="26" name="Picture 25" descr="Female User 2.png"/>
              <p:cNvPicPr>
                <a:picLocks noChangeAspect="1"/>
              </p:cNvPicPr>
              <p:nvPr/>
            </p:nvPicPr>
            <p:blipFill>
              <a:blip r:embed="rId7" cstate="print">
                <a:extLst>
                  <a:ext uri="{BEBA8EAE-BF5A-486C-A8C5-ECC9F3942E4B}">
                    <a14:imgProps xmlns:a14="http://schemas.microsoft.com/office/drawing/2010/main">
                      <a14:imgLayer r:embed="rId12">
                        <a14:imgEffect>
                          <a14:saturation sat="400000"/>
                        </a14:imgEffect>
                      </a14:imgLayer>
                    </a14:imgProps>
                  </a:ext>
                </a:extLst>
              </a:blip>
              <a:stretch>
                <a:fillRect/>
              </a:stretch>
            </p:blipFill>
            <p:spPr>
              <a:xfrm>
                <a:off x="7172200" y="3706742"/>
                <a:ext cx="305080" cy="437352"/>
              </a:xfrm>
              <a:prstGeom prst="rect">
                <a:avLst/>
              </a:prstGeom>
            </p:spPr>
          </p:pic>
          <p:pic>
            <p:nvPicPr>
              <p:cNvPr id="27" name="image55.png" descr="Male User 1.png"/>
              <p:cNvPicPr/>
              <p:nvPr/>
            </p:nvPicPr>
            <p:blipFill>
              <a:blip r:embed="rId9">
                <a:extLst>
                  <a:ext uri="{BEBA8EAE-BF5A-486C-A8C5-ECC9F3942E4B}">
                    <a14:imgProps xmlns:a14="http://schemas.microsoft.com/office/drawing/2010/main">
                      <a14:imgLayer r:embed="rId14">
                        <a14:imgEffect>
                          <a14:colorTemperature colorTemp="4700"/>
                        </a14:imgEffect>
                        <a14:imgEffect>
                          <a14:saturation sat="400000"/>
                        </a14:imgEffect>
                      </a14:imgLayer>
                    </a14:imgProps>
                  </a:ext>
                </a:extLst>
              </a:blip>
              <a:stretch>
                <a:fillRect/>
              </a:stretch>
            </p:blipFill>
            <p:spPr>
              <a:xfrm>
                <a:off x="7595320" y="2125574"/>
                <a:ext cx="144996" cy="229782"/>
              </a:xfrm>
              <a:prstGeom prst="rect">
                <a:avLst/>
              </a:prstGeom>
              <a:ln w="12700" cap="flat">
                <a:noFill/>
                <a:miter lim="400000"/>
              </a:ln>
              <a:effectLst/>
            </p:spPr>
          </p:pic>
          <p:pic>
            <p:nvPicPr>
              <p:cNvPr id="28" name="Picture 27" descr="Female User 2.png"/>
              <p:cNvPicPr>
                <a:picLocks noChangeAspect="1"/>
              </p:cNvPicPr>
              <p:nvPr/>
            </p:nvPicPr>
            <p:blipFill>
              <a:blip r:embed="rId7" cstate="print">
                <a:extLst>
                  <a:ext uri="{BEBA8EAE-BF5A-486C-A8C5-ECC9F3942E4B}">
                    <a14:imgProps xmlns:a14="http://schemas.microsoft.com/office/drawing/2010/main">
                      <a14:imgLayer r:embed="rId12">
                        <a14:imgEffect>
                          <a14:saturation sat="400000"/>
                        </a14:imgEffect>
                      </a14:imgLayer>
                    </a14:imgProps>
                  </a:ext>
                </a:extLst>
              </a:blip>
              <a:stretch>
                <a:fillRect/>
              </a:stretch>
            </p:blipFill>
            <p:spPr>
              <a:xfrm>
                <a:off x="7150811" y="2613795"/>
                <a:ext cx="166654" cy="238909"/>
              </a:xfrm>
              <a:prstGeom prst="rect">
                <a:avLst/>
              </a:prstGeom>
            </p:spPr>
          </p:pic>
          <p:pic>
            <p:nvPicPr>
              <p:cNvPr id="29" name="Picture 28" descr="Female User 2.png"/>
              <p:cNvPicPr>
                <a:picLocks noChangeAspect="1"/>
              </p:cNvPicPr>
              <p:nvPr/>
            </p:nvPicPr>
            <p:blipFill>
              <a:blip r:embed="rId7" cstate="print">
                <a:extLst>
                  <a:ext uri="{BEBA8EAE-BF5A-486C-A8C5-ECC9F3942E4B}">
                    <a14:imgProps xmlns:a14="http://schemas.microsoft.com/office/drawing/2010/main">
                      <a14:imgLayer r:embed="rId12">
                        <a14:imgEffect>
                          <a14:saturation sat="400000"/>
                        </a14:imgEffect>
                      </a14:imgLayer>
                    </a14:imgProps>
                  </a:ext>
                </a:extLst>
              </a:blip>
              <a:stretch>
                <a:fillRect/>
              </a:stretch>
            </p:blipFill>
            <p:spPr>
              <a:xfrm>
                <a:off x="7049211" y="3087038"/>
                <a:ext cx="166654" cy="238909"/>
              </a:xfrm>
              <a:prstGeom prst="rect">
                <a:avLst/>
              </a:prstGeom>
            </p:spPr>
          </p:pic>
          <p:pic>
            <p:nvPicPr>
              <p:cNvPr id="30" name="Picture 29" descr="Female User 2.png"/>
              <p:cNvPicPr>
                <a:picLocks noChangeAspect="1"/>
              </p:cNvPicPr>
              <p:nvPr/>
            </p:nvPicPr>
            <p:blipFill>
              <a:blip r:embed="rId7" cstate="print">
                <a:extLst>
                  <a:ext uri="{BEBA8EAE-BF5A-486C-A8C5-ECC9F3942E4B}">
                    <a14:imgProps xmlns:a14="http://schemas.microsoft.com/office/drawing/2010/main">
                      <a14:imgLayer r:embed="rId15">
                        <a14:imgEffect>
                          <a14:saturation sat="400000"/>
                        </a14:imgEffect>
                      </a14:imgLayer>
                    </a14:imgProps>
                  </a:ext>
                </a:extLst>
              </a:blip>
              <a:stretch>
                <a:fillRect/>
              </a:stretch>
            </p:blipFill>
            <p:spPr>
              <a:xfrm>
                <a:off x="8484979" y="1849122"/>
                <a:ext cx="166654" cy="238909"/>
              </a:xfrm>
              <a:prstGeom prst="rect">
                <a:avLst/>
              </a:prstGeom>
            </p:spPr>
          </p:pic>
          <p:pic>
            <p:nvPicPr>
              <p:cNvPr id="31" name="image55.png" descr="Male User 1.png"/>
              <p:cNvPicPr/>
              <p:nvPr/>
            </p:nvPicPr>
            <p:blipFill>
              <a:blip r:embed="rId9">
                <a:extLst>
                  <a:ext uri="{BEBA8EAE-BF5A-486C-A8C5-ECC9F3942E4B}">
                    <a14:imgProps xmlns:a14="http://schemas.microsoft.com/office/drawing/2010/main">
                      <a14:imgLayer r:embed="rId18">
                        <a14:imgEffect>
                          <a14:colorTemperature colorTemp="4700"/>
                        </a14:imgEffect>
                        <a14:imgEffect>
                          <a14:saturation sat="400000"/>
                        </a14:imgEffect>
                      </a14:imgLayer>
                    </a14:imgProps>
                  </a:ext>
                </a:extLst>
              </a:blip>
              <a:stretch>
                <a:fillRect/>
              </a:stretch>
            </p:blipFill>
            <p:spPr>
              <a:xfrm>
                <a:off x="9285089" y="1930395"/>
                <a:ext cx="144996" cy="229782"/>
              </a:xfrm>
              <a:prstGeom prst="rect">
                <a:avLst/>
              </a:prstGeom>
              <a:ln w="12700" cap="flat">
                <a:noFill/>
                <a:miter lim="400000"/>
              </a:ln>
              <a:effectLst/>
            </p:spPr>
          </p:pic>
          <p:pic>
            <p:nvPicPr>
              <p:cNvPr id="32" name="image55.png" descr="Male User 1.png"/>
              <p:cNvPicPr/>
              <p:nvPr/>
            </p:nvPicPr>
            <p:blipFill>
              <a:blip r:embed="rId9">
                <a:extLst>
                  <a:ext uri="{BEBA8EAE-BF5A-486C-A8C5-ECC9F3942E4B}">
                    <a14:imgProps xmlns:a14="http://schemas.microsoft.com/office/drawing/2010/main">
                      <a14:imgLayer r:embed="rId19">
                        <a14:imgEffect>
                          <a14:colorTemperature colorTemp="4700"/>
                        </a14:imgEffect>
                        <a14:imgEffect>
                          <a14:saturation sat="400000"/>
                        </a14:imgEffect>
                      </a14:imgLayer>
                    </a14:imgProps>
                  </a:ext>
                </a:extLst>
              </a:blip>
              <a:stretch>
                <a:fillRect/>
              </a:stretch>
            </p:blipFill>
            <p:spPr>
              <a:xfrm>
                <a:off x="8835911" y="1735216"/>
                <a:ext cx="144996" cy="229782"/>
              </a:xfrm>
              <a:prstGeom prst="rect">
                <a:avLst/>
              </a:prstGeom>
              <a:ln w="12700" cap="flat">
                <a:noFill/>
                <a:miter lim="400000"/>
              </a:ln>
              <a:effectLst/>
            </p:spPr>
          </p:pic>
          <p:pic>
            <p:nvPicPr>
              <p:cNvPr id="33" name="Picture 32" descr="Female User 2.png"/>
              <p:cNvPicPr>
                <a:picLocks noChangeAspect="1"/>
              </p:cNvPicPr>
              <p:nvPr/>
            </p:nvPicPr>
            <p:blipFill>
              <a:blip r:embed="rId7" cstate="print">
                <a:extLst>
                  <a:ext uri="{BEBA8EAE-BF5A-486C-A8C5-ECC9F3942E4B}">
                    <a14:imgProps xmlns:a14="http://schemas.microsoft.com/office/drawing/2010/main">
                      <a14:imgLayer r:embed="rId20">
                        <a14:imgEffect>
                          <a14:saturation sat="400000"/>
                        </a14:imgEffect>
                      </a14:imgLayer>
                    </a14:imgProps>
                  </a:ext>
                </a:extLst>
              </a:blip>
              <a:stretch>
                <a:fillRect/>
              </a:stretch>
            </p:blipFill>
            <p:spPr>
              <a:xfrm>
                <a:off x="8196221" y="5771416"/>
                <a:ext cx="166654" cy="238909"/>
              </a:xfrm>
              <a:prstGeom prst="rect">
                <a:avLst/>
              </a:prstGeom>
            </p:spPr>
          </p:pic>
          <p:pic>
            <p:nvPicPr>
              <p:cNvPr id="34" name="image55.png" descr="Male User 1.png"/>
              <p:cNvPicPr/>
              <p:nvPr/>
            </p:nvPicPr>
            <p:blipFill>
              <a:blip r:embed="rId9">
                <a:extLst>
                  <a:ext uri="{BEBA8EAE-BF5A-486C-A8C5-ECC9F3942E4B}">
                    <a14:imgProps xmlns:a14="http://schemas.microsoft.com/office/drawing/2010/main">
                      <a14:imgLayer r:embed="rId14">
                        <a14:imgEffect>
                          <a14:colorTemperature colorTemp="4700"/>
                        </a14:imgEffect>
                        <a14:imgEffect>
                          <a14:saturation sat="400000"/>
                        </a14:imgEffect>
                      </a14:imgLayer>
                    </a14:imgProps>
                  </a:ext>
                </a:extLst>
              </a:blip>
              <a:stretch>
                <a:fillRect/>
              </a:stretch>
            </p:blipFill>
            <p:spPr>
              <a:xfrm>
                <a:off x="8720942" y="6005090"/>
                <a:ext cx="144996" cy="229782"/>
              </a:xfrm>
              <a:prstGeom prst="rect">
                <a:avLst/>
              </a:prstGeom>
              <a:ln w="12700" cap="flat">
                <a:noFill/>
                <a:miter lim="400000"/>
              </a:ln>
              <a:effectLst/>
            </p:spPr>
          </p:pic>
          <p:pic>
            <p:nvPicPr>
              <p:cNvPr id="35" name="Picture 34" descr="Female User 2.png"/>
              <p:cNvPicPr>
                <a:picLocks noChangeAspect="1"/>
              </p:cNvPicPr>
              <p:nvPr/>
            </p:nvPicPr>
            <p:blipFill>
              <a:blip r:embed="rId7" cstate="print">
                <a:extLst>
                  <a:ext uri="{BEBA8EAE-BF5A-486C-A8C5-ECC9F3942E4B}">
                    <a14:imgProps xmlns:a14="http://schemas.microsoft.com/office/drawing/2010/main">
                      <a14:imgLayer r:embed="rId12">
                        <a14:imgEffect>
                          <a14:saturation sat="400000"/>
                        </a14:imgEffect>
                      </a14:imgLayer>
                    </a14:imgProps>
                  </a:ext>
                </a:extLst>
              </a:blip>
              <a:stretch>
                <a:fillRect/>
              </a:stretch>
            </p:blipFill>
            <p:spPr>
              <a:xfrm>
                <a:off x="7479674" y="5402449"/>
                <a:ext cx="166654" cy="238909"/>
              </a:xfrm>
              <a:prstGeom prst="rect">
                <a:avLst/>
              </a:prstGeom>
            </p:spPr>
          </p:pic>
          <p:pic>
            <p:nvPicPr>
              <p:cNvPr id="36" name="image55.png" descr="Male User 1.png"/>
              <p:cNvPicPr/>
              <p:nvPr/>
            </p:nvPicPr>
            <p:blipFill>
              <a:blip r:embed="rId9">
                <a:extLst>
                  <a:ext uri="{BEBA8EAE-BF5A-486C-A8C5-ECC9F3942E4B}">
                    <a14:imgProps xmlns:a14="http://schemas.microsoft.com/office/drawing/2010/main">
                      <a14:imgLayer r:embed="rId16">
                        <a14:imgEffect>
                          <a14:colorTemperature colorTemp="4700"/>
                        </a14:imgEffect>
                        <a14:imgEffect>
                          <a14:saturation sat="400000"/>
                        </a14:imgEffect>
                      </a14:imgLayer>
                    </a14:imgProps>
                  </a:ext>
                </a:extLst>
              </a:blip>
              <a:stretch>
                <a:fillRect/>
              </a:stretch>
            </p:blipFill>
            <p:spPr>
              <a:xfrm>
                <a:off x="9555132" y="5903490"/>
                <a:ext cx="144996" cy="229782"/>
              </a:xfrm>
              <a:prstGeom prst="rect">
                <a:avLst/>
              </a:prstGeom>
              <a:ln w="12700" cap="flat">
                <a:noFill/>
                <a:miter lim="400000"/>
              </a:ln>
              <a:effectLst/>
            </p:spPr>
          </p:pic>
          <p:pic>
            <p:nvPicPr>
              <p:cNvPr id="37" name="Picture 36" descr="Female User 2.png"/>
              <p:cNvPicPr>
                <a:picLocks noChangeAspect="1"/>
              </p:cNvPicPr>
              <p:nvPr/>
            </p:nvPicPr>
            <p:blipFill>
              <a:blip r:embed="rId7" cstate="print">
                <a:extLst>
                  <a:ext uri="{BEBA8EAE-BF5A-486C-A8C5-ECC9F3942E4B}">
                    <a14:imgProps xmlns:a14="http://schemas.microsoft.com/office/drawing/2010/main">
                      <a14:imgLayer r:embed="rId15">
                        <a14:imgEffect>
                          <a14:saturation sat="400000"/>
                        </a14:imgEffect>
                      </a14:imgLayer>
                    </a14:imgProps>
                  </a:ext>
                </a:extLst>
              </a:blip>
              <a:stretch>
                <a:fillRect/>
              </a:stretch>
            </p:blipFill>
            <p:spPr>
              <a:xfrm>
                <a:off x="10613231" y="2613796"/>
                <a:ext cx="166654" cy="238909"/>
              </a:xfrm>
              <a:prstGeom prst="rect">
                <a:avLst/>
              </a:prstGeom>
            </p:spPr>
          </p:pic>
          <p:pic>
            <p:nvPicPr>
              <p:cNvPr id="38" name="image55.png" descr="Male User 1.png"/>
              <p:cNvPicPr/>
              <p:nvPr/>
            </p:nvPicPr>
            <p:blipFill>
              <a:blip r:embed="rId9">
                <a:extLst>
                  <a:ext uri="{BEBA8EAE-BF5A-486C-A8C5-ECC9F3942E4B}">
                    <a14:imgProps xmlns:a14="http://schemas.microsoft.com/office/drawing/2010/main">
                      <a14:imgLayer r:embed="rId18">
                        <a14:imgEffect>
                          <a14:colorTemperature colorTemp="4700"/>
                        </a14:imgEffect>
                        <a14:imgEffect>
                          <a14:saturation sat="400000"/>
                        </a14:imgEffect>
                      </a14:imgLayer>
                    </a14:imgProps>
                  </a:ext>
                </a:extLst>
              </a:blip>
              <a:stretch>
                <a:fillRect/>
              </a:stretch>
            </p:blipFill>
            <p:spPr>
              <a:xfrm>
                <a:off x="7247743" y="4959679"/>
                <a:ext cx="144996" cy="229782"/>
              </a:xfrm>
              <a:prstGeom prst="rect">
                <a:avLst/>
              </a:prstGeom>
              <a:ln w="12700" cap="flat">
                <a:noFill/>
                <a:miter lim="400000"/>
              </a:ln>
              <a:effectLst/>
            </p:spPr>
          </p:pic>
          <p:pic>
            <p:nvPicPr>
              <p:cNvPr id="39" name="Picture 38" descr="Female User 2.png"/>
              <p:cNvPicPr>
                <a:picLocks noChangeAspect="1"/>
              </p:cNvPicPr>
              <p:nvPr/>
            </p:nvPicPr>
            <p:blipFill>
              <a:blip r:embed="rId7" cstate="print">
                <a:extLst>
                  <a:ext uri="{BEBA8EAE-BF5A-486C-A8C5-ECC9F3942E4B}">
                    <a14:imgProps xmlns:a14="http://schemas.microsoft.com/office/drawing/2010/main">
                      <a14:imgLayer r:embed="rId21">
                        <a14:imgEffect>
                          <a14:saturation sat="400000"/>
                        </a14:imgEffect>
                      </a14:imgLayer>
                    </a14:imgProps>
                  </a:ext>
                </a:extLst>
              </a:blip>
              <a:stretch>
                <a:fillRect/>
              </a:stretch>
            </p:blipFill>
            <p:spPr>
              <a:xfrm>
                <a:off x="6875421" y="4143144"/>
                <a:ext cx="166654" cy="238909"/>
              </a:xfrm>
              <a:prstGeom prst="rect">
                <a:avLst/>
              </a:prstGeom>
            </p:spPr>
          </p:pic>
          <p:pic>
            <p:nvPicPr>
              <p:cNvPr id="40" name="image55.png" descr="Male User 1.png"/>
              <p:cNvPicPr/>
              <p:nvPr/>
            </p:nvPicPr>
            <p:blipFill>
              <a:blip r:embed="rId9">
                <a:extLst>
                  <a:ext uri="{BEBA8EAE-BF5A-486C-A8C5-ECC9F3942E4B}">
                    <a14:imgProps xmlns:a14="http://schemas.microsoft.com/office/drawing/2010/main">
                      <a14:imgLayer r:embed="rId14">
                        <a14:imgEffect>
                          <a14:colorTemperature colorTemp="4700"/>
                        </a14:imgEffect>
                        <a14:imgEffect>
                          <a14:saturation sat="400000"/>
                        </a14:imgEffect>
                      </a14:imgLayer>
                    </a14:imgProps>
                  </a:ext>
                </a:extLst>
              </a:blip>
              <a:stretch>
                <a:fillRect/>
              </a:stretch>
            </p:blipFill>
            <p:spPr>
              <a:xfrm>
                <a:off x="6918879" y="3708395"/>
                <a:ext cx="144996" cy="229782"/>
              </a:xfrm>
              <a:prstGeom prst="rect">
                <a:avLst/>
              </a:prstGeom>
              <a:ln w="12700" cap="flat">
                <a:noFill/>
                <a:miter lim="400000"/>
              </a:ln>
              <a:effectLst/>
            </p:spPr>
          </p:pic>
          <p:pic>
            <p:nvPicPr>
              <p:cNvPr id="41" name="Picture 40" descr="Female User 2.png"/>
              <p:cNvPicPr>
                <a:picLocks noChangeAspect="1"/>
              </p:cNvPicPr>
              <p:nvPr/>
            </p:nvPicPr>
            <p:blipFill>
              <a:blip r:embed="rId7" cstate="print">
                <a:extLst>
                  <a:ext uri="{BEBA8EAE-BF5A-486C-A8C5-ECC9F3942E4B}">
                    <a14:imgProps xmlns:a14="http://schemas.microsoft.com/office/drawing/2010/main">
                      <a14:imgLayer r:embed="rId12">
                        <a14:imgEffect>
                          <a14:saturation sat="400000"/>
                        </a14:imgEffect>
                      </a14:imgLayer>
                    </a14:imgProps>
                  </a:ext>
                </a:extLst>
              </a:blip>
              <a:stretch>
                <a:fillRect/>
              </a:stretch>
            </p:blipFill>
            <p:spPr>
              <a:xfrm>
                <a:off x="9754979" y="1902596"/>
                <a:ext cx="166654" cy="238909"/>
              </a:xfrm>
              <a:prstGeom prst="rect">
                <a:avLst/>
              </a:prstGeom>
            </p:spPr>
          </p:pic>
          <p:pic>
            <p:nvPicPr>
              <p:cNvPr id="42" name="image55.png" descr="Male User 1.png"/>
              <p:cNvPicPr/>
              <p:nvPr/>
            </p:nvPicPr>
            <p:blipFill>
              <a:blip r:embed="rId9">
                <a:extLst>
                  <a:ext uri="{BEBA8EAE-BF5A-486C-A8C5-ECC9F3942E4B}">
                    <a14:imgProps xmlns:a14="http://schemas.microsoft.com/office/drawing/2010/main">
                      <a14:imgLayer r:embed="rId22">
                        <a14:imgEffect>
                          <a14:colorTemperature colorTemp="4700"/>
                        </a14:imgEffect>
                        <a14:imgEffect>
                          <a14:saturation sat="400000"/>
                        </a14:imgEffect>
                      </a14:imgLayer>
                    </a14:imgProps>
                  </a:ext>
                </a:extLst>
              </a:blip>
              <a:stretch>
                <a:fillRect/>
              </a:stretch>
            </p:blipFill>
            <p:spPr>
              <a:xfrm>
                <a:off x="10319806" y="2256585"/>
                <a:ext cx="144996" cy="229782"/>
              </a:xfrm>
              <a:prstGeom prst="rect">
                <a:avLst/>
              </a:prstGeom>
              <a:ln w="12700" cap="flat">
                <a:noFill/>
                <a:miter lim="400000"/>
              </a:ln>
              <a:effectLst/>
            </p:spPr>
          </p:pic>
        </p:grpSp>
      </p:grpSp>
    </p:spTree>
    <p:extLst>
      <p:ext uri="{BB962C8B-B14F-4D97-AF65-F5344CB8AC3E}">
        <p14:creationId xmlns:p14="http://schemas.microsoft.com/office/powerpoint/2010/main" val="7539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Agenda</a:t>
            </a:r>
          </a:p>
        </p:txBody>
      </p:sp>
      <p:sp>
        <p:nvSpPr>
          <p:cNvPr id="7" name="Text Placeholder 6"/>
          <p:cNvSpPr>
            <a:spLocks noGrp="1"/>
          </p:cNvSpPr>
          <p:nvPr>
            <p:ph type="body" sz="quarter" idx="14"/>
          </p:nvPr>
        </p:nvSpPr>
        <p:spPr>
          <a:xfrm>
            <a:off x="1233090" y="1808919"/>
            <a:ext cx="646112" cy="582612"/>
          </a:xfrm>
        </p:spPr>
        <p:txBody>
          <a:bodyPr/>
          <a:lstStyle/>
          <a:p>
            <a:r>
              <a:rPr lang="en-US" dirty="0"/>
              <a:t>1</a:t>
            </a:r>
          </a:p>
        </p:txBody>
      </p:sp>
      <p:sp>
        <p:nvSpPr>
          <p:cNvPr id="8" name="Text Placeholder 7"/>
          <p:cNvSpPr>
            <a:spLocks noGrp="1"/>
          </p:cNvSpPr>
          <p:nvPr>
            <p:ph type="body" sz="quarter" idx="15"/>
          </p:nvPr>
        </p:nvSpPr>
        <p:spPr>
          <a:xfrm>
            <a:off x="1233090" y="2446311"/>
            <a:ext cx="646112" cy="582612"/>
          </a:xfrm>
        </p:spPr>
        <p:txBody>
          <a:bodyPr/>
          <a:lstStyle/>
          <a:p>
            <a:r>
              <a:rPr lang="en-US" dirty="0"/>
              <a:t>2</a:t>
            </a:r>
          </a:p>
        </p:txBody>
      </p:sp>
      <p:sp>
        <p:nvSpPr>
          <p:cNvPr id="9" name="Text Placeholder 8"/>
          <p:cNvSpPr>
            <a:spLocks noGrp="1"/>
          </p:cNvSpPr>
          <p:nvPr>
            <p:ph type="body" sz="quarter" idx="16"/>
          </p:nvPr>
        </p:nvSpPr>
        <p:spPr>
          <a:xfrm>
            <a:off x="1233090" y="3083703"/>
            <a:ext cx="646112" cy="582612"/>
          </a:xfrm>
        </p:spPr>
        <p:txBody>
          <a:bodyPr/>
          <a:lstStyle/>
          <a:p>
            <a:r>
              <a:rPr lang="en-US" dirty="0"/>
              <a:t>3</a:t>
            </a:r>
          </a:p>
        </p:txBody>
      </p:sp>
      <p:sp>
        <p:nvSpPr>
          <p:cNvPr id="10" name="Text Placeholder 9"/>
          <p:cNvSpPr>
            <a:spLocks noGrp="1"/>
          </p:cNvSpPr>
          <p:nvPr>
            <p:ph type="body" sz="quarter" idx="17"/>
          </p:nvPr>
        </p:nvSpPr>
        <p:spPr>
          <a:xfrm>
            <a:off x="1233090" y="3721095"/>
            <a:ext cx="646112" cy="582612"/>
          </a:xfrm>
        </p:spPr>
        <p:txBody>
          <a:bodyPr/>
          <a:lstStyle/>
          <a:p>
            <a:r>
              <a:rPr lang="en-US" dirty="0"/>
              <a:t>4</a:t>
            </a:r>
          </a:p>
        </p:txBody>
      </p:sp>
      <p:sp>
        <p:nvSpPr>
          <p:cNvPr id="14" name="Text Placeholder 13"/>
          <p:cNvSpPr>
            <a:spLocks noGrp="1"/>
          </p:cNvSpPr>
          <p:nvPr>
            <p:ph type="body" sz="quarter" idx="21"/>
          </p:nvPr>
        </p:nvSpPr>
        <p:spPr>
          <a:xfrm>
            <a:off x="1922745" y="2491743"/>
            <a:ext cx="9539288" cy="582612"/>
          </a:xfrm>
        </p:spPr>
        <p:txBody>
          <a:bodyPr/>
          <a:lstStyle/>
          <a:p>
            <a:r>
              <a:rPr lang="en-US" dirty="0" smtClean="0"/>
              <a:t>Making data available to Sales and Marketing</a:t>
            </a:r>
            <a:endParaRPr lang="en-US" dirty="0"/>
          </a:p>
        </p:txBody>
      </p:sp>
      <p:sp>
        <p:nvSpPr>
          <p:cNvPr id="15" name="Text Placeholder 14"/>
          <p:cNvSpPr>
            <a:spLocks noGrp="1"/>
          </p:cNvSpPr>
          <p:nvPr>
            <p:ph type="body" sz="quarter" idx="22"/>
          </p:nvPr>
        </p:nvSpPr>
        <p:spPr>
          <a:xfrm>
            <a:off x="1919514" y="1839924"/>
            <a:ext cx="9539288" cy="582612"/>
          </a:xfrm>
        </p:spPr>
        <p:txBody>
          <a:bodyPr/>
          <a:lstStyle/>
          <a:p>
            <a:r>
              <a:rPr lang="en-US" dirty="0"/>
              <a:t>Using Data for Success</a:t>
            </a:r>
          </a:p>
        </p:txBody>
      </p:sp>
      <p:sp>
        <p:nvSpPr>
          <p:cNvPr id="17" name="Text Placeholder 16"/>
          <p:cNvSpPr>
            <a:spLocks noGrp="1"/>
          </p:cNvSpPr>
          <p:nvPr>
            <p:ph type="body" sz="quarter" idx="24"/>
          </p:nvPr>
        </p:nvSpPr>
        <p:spPr>
          <a:xfrm>
            <a:off x="1919514" y="3089717"/>
            <a:ext cx="9539288" cy="582612"/>
          </a:xfrm>
        </p:spPr>
        <p:txBody>
          <a:bodyPr/>
          <a:lstStyle/>
          <a:p>
            <a:r>
              <a:rPr lang="en-US" dirty="0" smtClean="0"/>
              <a:t>Making data to Customer Service</a:t>
            </a:r>
            <a:endParaRPr lang="en-US" dirty="0"/>
          </a:p>
        </p:txBody>
      </p:sp>
      <p:sp>
        <p:nvSpPr>
          <p:cNvPr id="18" name="Text Placeholder 17"/>
          <p:cNvSpPr>
            <a:spLocks noGrp="1"/>
          </p:cNvSpPr>
          <p:nvPr>
            <p:ph type="body" sz="quarter" idx="25"/>
          </p:nvPr>
        </p:nvSpPr>
        <p:spPr>
          <a:xfrm>
            <a:off x="1919514" y="3738001"/>
            <a:ext cx="9539288" cy="582612"/>
          </a:xfrm>
        </p:spPr>
        <p:txBody>
          <a:bodyPr/>
          <a:lstStyle/>
          <a:p>
            <a:r>
              <a:rPr lang="en-US" dirty="0" smtClean="0"/>
              <a:t>Summary and Q&amp;A</a:t>
            </a:r>
            <a:endParaRPr lang="en-US" dirty="0"/>
          </a:p>
        </p:txBody>
      </p:sp>
    </p:spTree>
    <p:extLst>
      <p:ext uri="{BB962C8B-B14F-4D97-AF65-F5344CB8AC3E}">
        <p14:creationId xmlns:p14="http://schemas.microsoft.com/office/powerpoint/2010/main" val="1211500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Top Locations</a:t>
            </a:r>
            <a:endParaRPr lang="en-US" dirty="0"/>
          </a:p>
        </p:txBody>
      </p:sp>
      <p:sp>
        <p:nvSpPr>
          <p:cNvPr id="9" name="Text Placeholder 8"/>
          <p:cNvSpPr>
            <a:spLocks noGrp="1"/>
          </p:cNvSpPr>
          <p:nvPr>
            <p:ph type="body" sz="quarter" idx="13"/>
          </p:nvPr>
        </p:nvSpPr>
        <p:spPr/>
        <p:txBody>
          <a:bodyPr/>
          <a:lstStyle/>
          <a:p>
            <a:endParaRPr lang="en-US"/>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534" t="17746" r="21795" b="41327"/>
          <a:stretch/>
        </p:blipFill>
        <p:spPr bwMode="auto">
          <a:xfrm>
            <a:off x="838200" y="1189630"/>
            <a:ext cx="10167582" cy="52312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p:cNvSpPr/>
          <p:nvPr/>
        </p:nvSpPr>
        <p:spPr>
          <a:xfrm>
            <a:off x="838200" y="1835624"/>
            <a:ext cx="3505200" cy="304800"/>
          </a:xfrm>
          <a:prstGeom prst="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376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8"/>
          </p:nvPr>
        </p:nvSpPr>
        <p:spPr>
          <a:xfrm>
            <a:off x="1985158" y="4267200"/>
            <a:ext cx="7315200" cy="4800600"/>
          </a:xfrm>
        </p:spPr>
        <p:txBody>
          <a:bodyPr/>
          <a:lstStyle/>
          <a:p>
            <a:pPr marL="342900" indent="-342900">
              <a:buFont typeface="Arial" panose="020B0604020202020204" pitchFamily="34" charset="0"/>
              <a:buChar char="•"/>
            </a:pPr>
            <a:endParaRPr lang="en-US" dirty="0" smtClean="0"/>
          </a:p>
          <a:p>
            <a:endParaRPr lang="en-US" dirty="0" smtClean="0"/>
          </a:p>
        </p:txBody>
      </p:sp>
      <p:sp>
        <p:nvSpPr>
          <p:cNvPr id="5" name="Content Placeholder 3"/>
          <p:cNvSpPr txBox="1">
            <a:spLocks/>
          </p:cNvSpPr>
          <p:nvPr/>
        </p:nvSpPr>
        <p:spPr bwMode="auto">
          <a:xfrm>
            <a:off x="914399" y="990600"/>
            <a:ext cx="6198895"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marR="0" indent="0" algn="l" defTabSz="457200" rtl="0" eaLnBrk="1" fontAlgn="base" hangingPunct="1">
              <a:spcBef>
                <a:spcPts val="600"/>
              </a:spcBef>
              <a:spcAft>
                <a:spcPct val="0"/>
              </a:spcAft>
              <a:buClr>
                <a:schemeClr val="tx2"/>
              </a:buClr>
              <a:buSzPct val="90000"/>
              <a:buFontTx/>
              <a:buNone/>
              <a:tabLst/>
              <a:defRPr sz="2000" b="1" i="0" kern="1200" baseline="0">
                <a:solidFill>
                  <a:schemeClr val="tx2"/>
                </a:solidFill>
                <a:latin typeface="+mn-lt"/>
                <a:ea typeface="ＭＳ Ｐゴシック" charset="-128"/>
                <a:cs typeface="ＭＳ Ｐゴシック" charset="-128"/>
              </a:defRPr>
            </a:lvl1pPr>
            <a:lvl2pPr marL="342900" marR="0" indent="-282575" algn="l" defTabSz="342900" rtl="0" eaLnBrk="1" fontAlgn="base" hangingPunct="1">
              <a:spcBef>
                <a:spcPct val="20000"/>
              </a:spcBef>
              <a:spcAft>
                <a:spcPct val="0"/>
              </a:spcAft>
              <a:buClr>
                <a:schemeClr val="tx2"/>
              </a:buClr>
              <a:buSzPct val="85000"/>
              <a:buFontTx/>
              <a:buBlip>
                <a:blip r:embed="rId3"/>
              </a:buBlip>
              <a:tabLst/>
              <a:defRPr sz="1800" kern="1200" baseline="0">
                <a:solidFill>
                  <a:srgbClr val="595959"/>
                </a:solidFill>
                <a:latin typeface="+mn-lt"/>
                <a:ea typeface="ＭＳ Ｐゴシック" charset="-128"/>
                <a:cs typeface="+mn-cs"/>
              </a:defRPr>
            </a:lvl2pPr>
            <a:lvl3pPr marL="569913" marR="0" indent="-231775" algn="l" defTabSz="457200" rtl="0" eaLnBrk="1" fontAlgn="base" hangingPunct="1">
              <a:spcBef>
                <a:spcPct val="20000"/>
              </a:spcBef>
              <a:spcAft>
                <a:spcPct val="0"/>
              </a:spcAft>
              <a:buClr>
                <a:srgbClr val="BFBFBF"/>
              </a:buClr>
              <a:buSzPct val="106000"/>
              <a:buFontTx/>
              <a:buBlip>
                <a:blip r:embed="rId4"/>
              </a:buBlip>
              <a:defRPr sz="1400" kern="1200" baseline="0">
                <a:solidFill>
                  <a:srgbClr val="595959"/>
                </a:solidFill>
                <a:latin typeface="+mn-lt"/>
                <a:ea typeface="ＭＳ Ｐゴシック" charset="-128"/>
                <a:cs typeface="+mn-cs"/>
              </a:defRPr>
            </a:lvl3pPr>
            <a:lvl4pPr marL="777240" marR="0" indent="-228600" algn="l" defTabSz="457200" rtl="0" eaLnBrk="1" fontAlgn="base" hangingPunct="1">
              <a:spcBef>
                <a:spcPct val="20000"/>
              </a:spcBef>
              <a:spcAft>
                <a:spcPct val="0"/>
              </a:spcAft>
              <a:buClr>
                <a:schemeClr val="bg1">
                  <a:lumMod val="50000"/>
                </a:schemeClr>
              </a:buClr>
              <a:buSzPct val="100000"/>
              <a:buFontTx/>
              <a:buBlip>
                <a:blip r:embed="rId4"/>
              </a:buBlip>
              <a:defRPr sz="1200" kern="1200" baseline="0">
                <a:solidFill>
                  <a:srgbClr val="595959"/>
                </a:solidFill>
                <a:latin typeface="+mn-lt"/>
                <a:ea typeface="ＭＳ Ｐゴシック" charset="-128"/>
                <a:cs typeface="+mn-cs"/>
              </a:defRPr>
            </a:lvl4pPr>
            <a:lvl5pPr marL="978408" marR="0" indent="-228600" algn="l" defTabSz="457200" rtl="0" eaLnBrk="1" fontAlgn="base" hangingPunct="1">
              <a:spcBef>
                <a:spcPct val="20000"/>
              </a:spcBef>
              <a:spcAft>
                <a:spcPct val="0"/>
              </a:spcAft>
              <a:buClr>
                <a:schemeClr val="tx1"/>
              </a:buClr>
              <a:buSzPct val="100000"/>
              <a:buFontTx/>
              <a:buBlip>
                <a:blip r:embed="rId4"/>
              </a:buBlip>
              <a:defRPr sz="1200" kern="1200" baseline="0">
                <a:solidFill>
                  <a:srgbClr val="595959"/>
                </a:solidFill>
                <a:latin typeface="Arial" pitchFamily="34" charset="0"/>
                <a:ea typeface="ＭＳ Ｐゴシック" charset="-128"/>
                <a:cs typeface="+mn-cs"/>
              </a:defRPr>
            </a:lvl5pPr>
            <a:lvl6pPr marL="1188720" marR="0" indent="-228600" algn="l" defTabSz="457200" rtl="0" eaLnBrk="1" latinLnBrk="0" hangingPunct="1">
              <a:spcBef>
                <a:spcPct val="20000"/>
              </a:spcBef>
              <a:spcAft>
                <a:spcPts val="0"/>
              </a:spcAft>
              <a:buSzPct val="100000"/>
              <a:buFontTx/>
              <a:buBlip>
                <a:blip r:embed="rId4"/>
              </a:buBlip>
              <a:defRPr sz="12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t>How can marketing use this data? </a:t>
            </a:r>
          </a:p>
          <a:p>
            <a:pPr lvl="1"/>
            <a:r>
              <a:rPr lang="en-US" sz="2400" dirty="0" smtClean="0"/>
              <a:t>Identify new markets</a:t>
            </a:r>
          </a:p>
          <a:p>
            <a:pPr lvl="1"/>
            <a:r>
              <a:rPr lang="en-US" sz="2400" dirty="0" smtClean="0"/>
              <a:t>Wi-Fi hotspot support / prioritization </a:t>
            </a:r>
          </a:p>
          <a:p>
            <a:pPr lvl="1"/>
            <a:r>
              <a:rPr lang="en-US" sz="2400" dirty="0" smtClean="0"/>
              <a:t>Identify SMB opportunities </a:t>
            </a:r>
          </a:p>
          <a:p>
            <a:pPr marL="60325" lvl="1" indent="0">
              <a:buNone/>
            </a:pPr>
            <a:endParaRPr lang="en-US" sz="2000" dirty="0"/>
          </a:p>
          <a:p>
            <a:pPr lvl="2"/>
            <a:endParaRPr lang="en-US" sz="1600" dirty="0"/>
          </a:p>
        </p:txBody>
      </p:sp>
      <p:pic>
        <p:nvPicPr>
          <p:cNvPr id="2051" name="Picture 1" descr="image0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3124200"/>
            <a:ext cx="3272715" cy="2814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p:cNvGrpSpPr/>
          <p:nvPr/>
        </p:nvGrpSpPr>
        <p:grpSpPr>
          <a:xfrm>
            <a:off x="6248400" y="1498600"/>
            <a:ext cx="4723690" cy="5664200"/>
            <a:chOff x="6875421" y="1735216"/>
            <a:chExt cx="4723690" cy="5664200"/>
          </a:xfrm>
        </p:grpSpPr>
        <p:pic>
          <p:nvPicPr>
            <p:cNvPr id="9" name="Picture 8"/>
            <p:cNvPicPr>
              <a:picLocks noChangeAspect="1"/>
            </p:cNvPicPr>
            <p:nvPr/>
          </p:nvPicPr>
          <p:blipFill>
            <a:blip r:embed="rId6"/>
            <a:stretch>
              <a:fillRect/>
            </a:stretch>
          </p:blipFill>
          <p:spPr>
            <a:xfrm rot="14184004" flipH="1">
              <a:off x="7446211" y="3246516"/>
              <a:ext cx="5080000" cy="3225800"/>
            </a:xfrm>
            <a:prstGeom prst="rect">
              <a:avLst/>
            </a:prstGeom>
          </p:spPr>
        </p:pic>
        <p:grpSp>
          <p:nvGrpSpPr>
            <p:cNvPr id="10" name="Group 9"/>
            <p:cNvGrpSpPr/>
            <p:nvPr/>
          </p:nvGrpSpPr>
          <p:grpSpPr>
            <a:xfrm>
              <a:off x="6875421" y="1735216"/>
              <a:ext cx="4056411" cy="4499656"/>
              <a:chOff x="6875421" y="1735216"/>
              <a:chExt cx="4056411" cy="4499656"/>
            </a:xfrm>
          </p:grpSpPr>
          <p:pic>
            <p:nvPicPr>
              <p:cNvPr id="11" name="Picture 10" descr="Female User 2.png"/>
              <p:cNvPicPr>
                <a:picLocks noChangeAspect="1"/>
              </p:cNvPicPr>
              <p:nvPr/>
            </p:nvPicPr>
            <p:blipFill>
              <a:blip r:embed="rId7" cstate="print">
                <a:extLst>
                  <a:ext uri="{BEBA8EAE-BF5A-486C-A8C5-ECC9F3942E4B}">
                    <a14:imgProps xmlns:a14="http://schemas.microsoft.com/office/drawing/2010/main">
                      <a14:imgLayer r:embed="rId8">
                        <a14:imgEffect>
                          <a14:saturation sat="400000"/>
                        </a14:imgEffect>
                      </a14:imgLayer>
                    </a14:imgProps>
                  </a:ext>
                </a:extLst>
              </a:blip>
              <a:stretch>
                <a:fillRect/>
              </a:stretch>
            </p:blipFill>
            <p:spPr>
              <a:xfrm>
                <a:off x="8057188" y="2131943"/>
                <a:ext cx="305080" cy="437352"/>
              </a:xfrm>
              <a:prstGeom prst="rect">
                <a:avLst/>
              </a:prstGeom>
            </p:spPr>
          </p:pic>
          <p:pic>
            <p:nvPicPr>
              <p:cNvPr id="12" name="image55.png" descr="Male User 1.png"/>
              <p:cNvPicPr>
                <a:picLocks noChangeAspect="1"/>
              </p:cNvPicPr>
              <p:nvPr/>
            </p:nvPicPr>
            <p:blipFill>
              <a:blip r:embed="rId9">
                <a:extLst>
                  <a:ext uri="{BEBA8EAE-BF5A-486C-A8C5-ECC9F3942E4B}">
                    <a14:imgProps xmlns:a14="http://schemas.microsoft.com/office/drawing/2010/main">
                      <a14:imgLayer r:embed="rId10">
                        <a14:imgEffect>
                          <a14:colorTemperature colorTemp="4700"/>
                        </a14:imgEffect>
                        <a14:imgEffect>
                          <a14:saturation sat="400000"/>
                        </a14:imgEffect>
                      </a14:imgLayer>
                    </a14:imgProps>
                  </a:ext>
                </a:extLst>
              </a:blip>
              <a:stretch>
                <a:fillRect/>
              </a:stretch>
            </p:blipFill>
            <p:spPr>
              <a:xfrm>
                <a:off x="8515683" y="3296701"/>
                <a:ext cx="949157" cy="1310957"/>
              </a:xfrm>
              <a:prstGeom prst="rect">
                <a:avLst/>
              </a:prstGeom>
              <a:ln w="12700" cap="flat">
                <a:noFill/>
                <a:miter lim="400000"/>
              </a:ln>
              <a:effectLst/>
            </p:spPr>
          </p:pic>
          <p:pic>
            <p:nvPicPr>
              <p:cNvPr id="13" name="Picture 12" descr="Female User 2.png"/>
              <p:cNvPicPr>
                <a:picLocks noChangeAspect="1"/>
              </p:cNvPicPr>
              <p:nvPr/>
            </p:nvPicPr>
            <p:blipFill>
              <a:blip r:embed="rId7" cstate="print">
                <a:extLst>
                  <a:ext uri="{BEBA8EAE-BF5A-486C-A8C5-ECC9F3942E4B}">
                    <a14:imgProps xmlns:a14="http://schemas.microsoft.com/office/drawing/2010/main">
                      <a14:imgLayer r:embed="rId11">
                        <a14:imgEffect>
                          <a14:saturation sat="400000"/>
                        </a14:imgEffect>
                      </a14:imgLayer>
                    </a14:imgProps>
                  </a:ext>
                </a:extLst>
              </a:blip>
              <a:stretch>
                <a:fillRect/>
              </a:stretch>
            </p:blipFill>
            <p:spPr>
              <a:xfrm>
                <a:off x="10119331" y="2748667"/>
                <a:ext cx="305080" cy="437352"/>
              </a:xfrm>
              <a:prstGeom prst="rect">
                <a:avLst/>
              </a:prstGeom>
            </p:spPr>
          </p:pic>
          <p:pic>
            <p:nvPicPr>
              <p:cNvPr id="14" name="Picture 13" descr="Female User 2.png"/>
              <p:cNvPicPr>
                <a:picLocks noChangeAspect="1"/>
              </p:cNvPicPr>
              <p:nvPr/>
            </p:nvPicPr>
            <p:blipFill>
              <a:blip r:embed="rId7" cstate="print">
                <a:extLst>
                  <a:ext uri="{BEBA8EAE-BF5A-486C-A8C5-ECC9F3942E4B}">
                    <a14:imgProps xmlns:a14="http://schemas.microsoft.com/office/drawing/2010/main">
                      <a14:imgLayer r:embed="rId12">
                        <a14:imgEffect>
                          <a14:saturation sat="400000"/>
                        </a14:imgEffect>
                      </a14:imgLayer>
                    </a14:imgProps>
                  </a:ext>
                </a:extLst>
              </a:blip>
              <a:stretch>
                <a:fillRect/>
              </a:stretch>
            </p:blipFill>
            <p:spPr>
              <a:xfrm>
                <a:off x="9676634" y="2171000"/>
                <a:ext cx="305080" cy="437352"/>
              </a:xfrm>
              <a:prstGeom prst="rect">
                <a:avLst/>
              </a:prstGeom>
            </p:spPr>
          </p:pic>
          <p:pic>
            <p:nvPicPr>
              <p:cNvPr id="15" name="Picture 14" descr="Female User 2.png"/>
              <p:cNvPicPr>
                <a:picLocks noChangeAspect="1"/>
              </p:cNvPicPr>
              <p:nvPr/>
            </p:nvPicPr>
            <p:blipFill>
              <a:blip r:embed="rId7" cstate="print">
                <a:extLst>
                  <a:ext uri="{BEBA8EAE-BF5A-486C-A8C5-ECC9F3942E4B}">
                    <a14:imgProps xmlns:a14="http://schemas.microsoft.com/office/drawing/2010/main">
                      <a14:imgLayer r:embed="rId13">
                        <a14:imgEffect>
                          <a14:saturation sat="400000"/>
                        </a14:imgEffect>
                      </a14:imgLayer>
                    </a14:imgProps>
                  </a:ext>
                </a:extLst>
              </a:blip>
              <a:stretch>
                <a:fillRect/>
              </a:stretch>
            </p:blipFill>
            <p:spPr>
              <a:xfrm>
                <a:off x="7557052" y="4747401"/>
                <a:ext cx="305080" cy="437352"/>
              </a:xfrm>
              <a:prstGeom prst="rect">
                <a:avLst/>
              </a:prstGeom>
            </p:spPr>
          </p:pic>
          <p:pic>
            <p:nvPicPr>
              <p:cNvPr id="16" name="image55.png" descr="Male User 1.png"/>
              <p:cNvPicPr/>
              <p:nvPr/>
            </p:nvPicPr>
            <p:blipFill>
              <a:blip r:embed="rId9">
                <a:extLst>
                  <a:ext uri="{BEBA8EAE-BF5A-486C-A8C5-ECC9F3942E4B}">
                    <a14:imgProps xmlns:a14="http://schemas.microsoft.com/office/drawing/2010/main">
                      <a14:imgLayer r:embed="rId14">
                        <a14:imgEffect>
                          <a14:colorTemperature colorTemp="4700"/>
                        </a14:imgEffect>
                        <a14:imgEffect>
                          <a14:saturation sat="400000"/>
                        </a14:imgEffect>
                      </a14:imgLayer>
                    </a14:imgProps>
                  </a:ext>
                </a:extLst>
              </a:blip>
              <a:stretch>
                <a:fillRect/>
              </a:stretch>
            </p:blipFill>
            <p:spPr>
              <a:xfrm>
                <a:off x="10627278" y="3041618"/>
                <a:ext cx="304554" cy="420644"/>
              </a:xfrm>
              <a:prstGeom prst="rect">
                <a:avLst/>
              </a:prstGeom>
              <a:ln w="12700" cap="flat">
                <a:noFill/>
                <a:miter lim="400000"/>
              </a:ln>
              <a:effectLst/>
            </p:spPr>
          </p:pic>
          <p:pic>
            <p:nvPicPr>
              <p:cNvPr id="17" name="Picture 16" descr="Female User 2.png"/>
              <p:cNvPicPr>
                <a:picLocks noChangeAspect="1"/>
              </p:cNvPicPr>
              <p:nvPr/>
            </p:nvPicPr>
            <p:blipFill>
              <a:blip r:embed="rId7" cstate="print">
                <a:extLst>
                  <a:ext uri="{BEBA8EAE-BF5A-486C-A8C5-ECC9F3942E4B}">
                    <a14:imgProps xmlns:a14="http://schemas.microsoft.com/office/drawing/2010/main">
                      <a14:imgLayer r:embed="rId15">
                        <a14:imgEffect>
                          <a14:saturation sat="400000"/>
                        </a14:imgEffect>
                      </a14:imgLayer>
                    </a14:imgProps>
                  </a:ext>
                </a:extLst>
              </a:blip>
              <a:stretch>
                <a:fillRect/>
              </a:stretch>
            </p:blipFill>
            <p:spPr>
              <a:xfrm>
                <a:off x="7367380" y="3113184"/>
                <a:ext cx="305080" cy="437352"/>
              </a:xfrm>
              <a:prstGeom prst="rect">
                <a:avLst/>
              </a:prstGeom>
            </p:spPr>
          </p:pic>
          <p:pic>
            <p:nvPicPr>
              <p:cNvPr id="18" name="image55.png" descr="Male User 1.png"/>
              <p:cNvPicPr/>
              <p:nvPr/>
            </p:nvPicPr>
            <p:blipFill>
              <a:blip r:embed="rId9">
                <a:extLst>
                  <a:ext uri="{BEBA8EAE-BF5A-486C-A8C5-ECC9F3942E4B}">
                    <a14:imgProps xmlns:a14="http://schemas.microsoft.com/office/drawing/2010/main">
                      <a14:imgLayer r:embed="rId14">
                        <a14:imgEffect>
                          <a14:colorTemperature colorTemp="4700"/>
                        </a14:imgEffect>
                        <a14:imgEffect>
                          <a14:saturation sat="400000"/>
                        </a14:imgEffect>
                      </a14:imgLayer>
                    </a14:imgProps>
                  </a:ext>
                </a:extLst>
              </a:blip>
              <a:stretch>
                <a:fillRect/>
              </a:stretch>
            </p:blipFill>
            <p:spPr>
              <a:xfrm>
                <a:off x="8814520" y="2231491"/>
                <a:ext cx="304554" cy="420644"/>
              </a:xfrm>
              <a:prstGeom prst="rect">
                <a:avLst/>
              </a:prstGeom>
              <a:ln w="12700" cap="flat">
                <a:noFill/>
                <a:miter lim="400000"/>
              </a:ln>
              <a:effectLst/>
            </p:spPr>
          </p:pic>
          <p:pic>
            <p:nvPicPr>
              <p:cNvPr id="19" name="image55.png" descr="Male User 1.png"/>
              <p:cNvPicPr/>
              <p:nvPr/>
            </p:nvPicPr>
            <p:blipFill>
              <a:blip r:embed="rId9">
                <a:extLst>
                  <a:ext uri="{BEBA8EAE-BF5A-486C-A8C5-ECC9F3942E4B}">
                    <a14:imgProps xmlns:a14="http://schemas.microsoft.com/office/drawing/2010/main">
                      <a14:imgLayer r:embed="rId14">
                        <a14:imgEffect>
                          <a14:colorTemperature colorTemp="4700"/>
                        </a14:imgEffect>
                        <a14:imgEffect>
                          <a14:saturation sat="400000"/>
                        </a14:imgEffect>
                      </a14:imgLayer>
                    </a14:imgProps>
                  </a:ext>
                </a:extLst>
              </a:blip>
              <a:stretch>
                <a:fillRect/>
              </a:stretch>
            </p:blipFill>
            <p:spPr>
              <a:xfrm>
                <a:off x="7563235" y="2530944"/>
                <a:ext cx="304554" cy="420644"/>
              </a:xfrm>
              <a:prstGeom prst="rect">
                <a:avLst/>
              </a:prstGeom>
              <a:ln w="12700" cap="flat">
                <a:noFill/>
                <a:miter lim="400000"/>
              </a:ln>
              <a:effectLst/>
            </p:spPr>
          </p:pic>
          <p:pic>
            <p:nvPicPr>
              <p:cNvPr id="20" name="image55.png" descr="Male User 1.png"/>
              <p:cNvPicPr/>
              <p:nvPr/>
            </p:nvPicPr>
            <p:blipFill>
              <a:blip r:embed="rId9">
                <a:extLst>
                  <a:ext uri="{BEBA8EAE-BF5A-486C-A8C5-ECC9F3942E4B}">
                    <a14:imgProps xmlns:a14="http://schemas.microsoft.com/office/drawing/2010/main">
                      <a14:imgLayer r:embed="rId16">
                        <a14:imgEffect>
                          <a14:colorTemperature colorTemp="4700"/>
                        </a14:imgEffect>
                        <a14:imgEffect>
                          <a14:saturation sat="400000"/>
                        </a14:imgEffect>
                      </a14:imgLayer>
                    </a14:imgProps>
                  </a:ext>
                </a:extLst>
              </a:blip>
              <a:stretch>
                <a:fillRect/>
              </a:stretch>
            </p:blipFill>
            <p:spPr>
              <a:xfrm>
                <a:off x="7902793" y="5236712"/>
                <a:ext cx="304554" cy="420644"/>
              </a:xfrm>
              <a:prstGeom prst="rect">
                <a:avLst/>
              </a:prstGeom>
              <a:ln w="12700" cap="flat">
                <a:noFill/>
                <a:miter lim="400000"/>
              </a:ln>
              <a:effectLst/>
            </p:spPr>
          </p:pic>
          <p:pic>
            <p:nvPicPr>
              <p:cNvPr id="21" name="image55.png" descr="Male User 1.png"/>
              <p:cNvPicPr/>
              <p:nvPr/>
            </p:nvPicPr>
            <p:blipFill>
              <a:blip r:embed="rId9">
                <a:extLst>
                  <a:ext uri="{BEBA8EAE-BF5A-486C-A8C5-ECC9F3942E4B}">
                    <a14:imgProps xmlns:a14="http://schemas.microsoft.com/office/drawing/2010/main">
                      <a14:imgLayer r:embed="rId14">
                        <a14:imgEffect>
                          <a14:colorTemperature colorTemp="4700"/>
                        </a14:imgEffect>
                        <a14:imgEffect>
                          <a14:saturation sat="400000"/>
                        </a14:imgEffect>
                      </a14:imgLayer>
                    </a14:imgProps>
                  </a:ext>
                </a:extLst>
              </a:blip>
              <a:stretch>
                <a:fillRect/>
              </a:stretch>
            </p:blipFill>
            <p:spPr>
              <a:xfrm>
                <a:off x="10485573" y="3849070"/>
                <a:ext cx="304554" cy="420644"/>
              </a:xfrm>
              <a:prstGeom prst="rect">
                <a:avLst/>
              </a:prstGeom>
              <a:ln w="12700" cap="flat">
                <a:noFill/>
                <a:miter lim="400000"/>
              </a:ln>
              <a:effectLst/>
            </p:spPr>
          </p:pic>
          <p:pic>
            <p:nvPicPr>
              <p:cNvPr id="22" name="Picture 21" descr="Female User 2.png"/>
              <p:cNvPicPr>
                <a:picLocks noChangeAspect="1"/>
              </p:cNvPicPr>
              <p:nvPr/>
            </p:nvPicPr>
            <p:blipFill>
              <a:blip r:embed="rId7" cstate="print">
                <a:extLst>
                  <a:ext uri="{BEBA8EAE-BF5A-486C-A8C5-ECC9F3942E4B}">
                    <a14:imgProps xmlns:a14="http://schemas.microsoft.com/office/drawing/2010/main">
                      <a14:imgLayer r:embed="rId17">
                        <a14:imgEffect>
                          <a14:saturation sat="400000"/>
                        </a14:imgEffect>
                      </a14:imgLayer>
                    </a14:imgProps>
                  </a:ext>
                </a:extLst>
              </a:blip>
              <a:stretch>
                <a:fillRect/>
              </a:stretch>
            </p:blipFill>
            <p:spPr>
              <a:xfrm>
                <a:off x="9621137" y="5314223"/>
                <a:ext cx="305080" cy="437352"/>
              </a:xfrm>
              <a:prstGeom prst="rect">
                <a:avLst/>
              </a:prstGeom>
            </p:spPr>
          </p:pic>
          <p:pic>
            <p:nvPicPr>
              <p:cNvPr id="23" name="image55.png" descr="Male User 1.png"/>
              <p:cNvPicPr/>
              <p:nvPr/>
            </p:nvPicPr>
            <p:blipFill>
              <a:blip r:embed="rId9">
                <a:extLst>
                  <a:ext uri="{BEBA8EAE-BF5A-486C-A8C5-ECC9F3942E4B}">
                    <a14:imgProps xmlns:a14="http://schemas.microsoft.com/office/drawing/2010/main">
                      <a14:imgLayer r:embed="rId14">
                        <a14:imgEffect>
                          <a14:colorTemperature colorTemp="4700"/>
                        </a14:imgEffect>
                        <a14:imgEffect>
                          <a14:saturation sat="400000"/>
                        </a14:imgEffect>
                      </a14:imgLayer>
                    </a14:imgProps>
                  </a:ext>
                </a:extLst>
              </a:blip>
              <a:stretch>
                <a:fillRect/>
              </a:stretch>
            </p:blipFill>
            <p:spPr>
              <a:xfrm>
                <a:off x="7095342" y="4349049"/>
                <a:ext cx="304554" cy="420644"/>
              </a:xfrm>
              <a:prstGeom prst="rect">
                <a:avLst/>
              </a:prstGeom>
              <a:ln w="12700" cap="flat">
                <a:noFill/>
                <a:miter lim="400000"/>
              </a:ln>
              <a:effectLst/>
            </p:spPr>
          </p:pic>
          <p:pic>
            <p:nvPicPr>
              <p:cNvPr id="24" name="Picture 23" descr="Female User 2.png"/>
              <p:cNvPicPr>
                <a:picLocks noChangeAspect="1"/>
              </p:cNvPicPr>
              <p:nvPr/>
            </p:nvPicPr>
            <p:blipFill>
              <a:blip r:embed="rId7" cstate="print">
                <a:extLst>
                  <a:ext uri="{BEBA8EAE-BF5A-486C-A8C5-ECC9F3942E4B}">
                    <a14:imgProps xmlns:a14="http://schemas.microsoft.com/office/drawing/2010/main">
                      <a14:imgLayer r:embed="rId12">
                        <a14:imgEffect>
                          <a14:saturation sat="400000"/>
                        </a14:imgEffect>
                      </a14:imgLayer>
                    </a14:imgProps>
                  </a:ext>
                </a:extLst>
              </a:blip>
              <a:stretch>
                <a:fillRect/>
              </a:stretch>
            </p:blipFill>
            <p:spPr>
              <a:xfrm>
                <a:off x="8495674" y="5404532"/>
                <a:ext cx="305080" cy="437352"/>
              </a:xfrm>
              <a:prstGeom prst="rect">
                <a:avLst/>
              </a:prstGeom>
            </p:spPr>
          </p:pic>
          <p:pic>
            <p:nvPicPr>
              <p:cNvPr id="25" name="image55.png" descr="Male User 1.png"/>
              <p:cNvPicPr/>
              <p:nvPr/>
            </p:nvPicPr>
            <p:blipFill>
              <a:blip r:embed="rId9">
                <a:extLst>
                  <a:ext uri="{BEBA8EAE-BF5A-486C-A8C5-ECC9F3942E4B}">
                    <a14:imgProps xmlns:a14="http://schemas.microsoft.com/office/drawing/2010/main">
                      <a14:imgLayer r:embed="rId14">
                        <a14:imgEffect>
                          <a14:colorTemperature colorTemp="4700"/>
                        </a14:imgEffect>
                        <a14:imgEffect>
                          <a14:saturation sat="400000"/>
                        </a14:imgEffect>
                      </a14:imgLayer>
                    </a14:imgProps>
                  </a:ext>
                </a:extLst>
              </a:blip>
              <a:stretch>
                <a:fillRect/>
              </a:stretch>
            </p:blipFill>
            <p:spPr>
              <a:xfrm>
                <a:off x="9065847" y="5624400"/>
                <a:ext cx="304554" cy="420644"/>
              </a:xfrm>
              <a:prstGeom prst="rect">
                <a:avLst/>
              </a:prstGeom>
              <a:ln w="12700" cap="flat">
                <a:noFill/>
                <a:miter lim="400000"/>
              </a:ln>
              <a:effectLst/>
            </p:spPr>
          </p:pic>
          <p:pic>
            <p:nvPicPr>
              <p:cNvPr id="26" name="Picture 25" descr="Female User 2.png"/>
              <p:cNvPicPr>
                <a:picLocks noChangeAspect="1"/>
              </p:cNvPicPr>
              <p:nvPr/>
            </p:nvPicPr>
            <p:blipFill>
              <a:blip r:embed="rId7" cstate="print">
                <a:extLst>
                  <a:ext uri="{BEBA8EAE-BF5A-486C-A8C5-ECC9F3942E4B}">
                    <a14:imgProps xmlns:a14="http://schemas.microsoft.com/office/drawing/2010/main">
                      <a14:imgLayer r:embed="rId12">
                        <a14:imgEffect>
                          <a14:saturation sat="400000"/>
                        </a14:imgEffect>
                      </a14:imgLayer>
                    </a14:imgProps>
                  </a:ext>
                </a:extLst>
              </a:blip>
              <a:stretch>
                <a:fillRect/>
              </a:stretch>
            </p:blipFill>
            <p:spPr>
              <a:xfrm>
                <a:off x="7172200" y="3706742"/>
                <a:ext cx="305080" cy="437352"/>
              </a:xfrm>
              <a:prstGeom prst="rect">
                <a:avLst/>
              </a:prstGeom>
            </p:spPr>
          </p:pic>
          <p:pic>
            <p:nvPicPr>
              <p:cNvPr id="27" name="image55.png" descr="Male User 1.png"/>
              <p:cNvPicPr/>
              <p:nvPr/>
            </p:nvPicPr>
            <p:blipFill>
              <a:blip r:embed="rId9">
                <a:extLst>
                  <a:ext uri="{BEBA8EAE-BF5A-486C-A8C5-ECC9F3942E4B}">
                    <a14:imgProps xmlns:a14="http://schemas.microsoft.com/office/drawing/2010/main">
                      <a14:imgLayer r:embed="rId14">
                        <a14:imgEffect>
                          <a14:colorTemperature colorTemp="4700"/>
                        </a14:imgEffect>
                        <a14:imgEffect>
                          <a14:saturation sat="400000"/>
                        </a14:imgEffect>
                      </a14:imgLayer>
                    </a14:imgProps>
                  </a:ext>
                </a:extLst>
              </a:blip>
              <a:stretch>
                <a:fillRect/>
              </a:stretch>
            </p:blipFill>
            <p:spPr>
              <a:xfrm>
                <a:off x="7595320" y="2125574"/>
                <a:ext cx="144996" cy="229782"/>
              </a:xfrm>
              <a:prstGeom prst="rect">
                <a:avLst/>
              </a:prstGeom>
              <a:ln w="12700" cap="flat">
                <a:noFill/>
                <a:miter lim="400000"/>
              </a:ln>
              <a:effectLst/>
            </p:spPr>
          </p:pic>
          <p:pic>
            <p:nvPicPr>
              <p:cNvPr id="28" name="Picture 27" descr="Female User 2.png"/>
              <p:cNvPicPr>
                <a:picLocks noChangeAspect="1"/>
              </p:cNvPicPr>
              <p:nvPr/>
            </p:nvPicPr>
            <p:blipFill>
              <a:blip r:embed="rId7" cstate="print">
                <a:extLst>
                  <a:ext uri="{BEBA8EAE-BF5A-486C-A8C5-ECC9F3942E4B}">
                    <a14:imgProps xmlns:a14="http://schemas.microsoft.com/office/drawing/2010/main">
                      <a14:imgLayer r:embed="rId12">
                        <a14:imgEffect>
                          <a14:saturation sat="400000"/>
                        </a14:imgEffect>
                      </a14:imgLayer>
                    </a14:imgProps>
                  </a:ext>
                </a:extLst>
              </a:blip>
              <a:stretch>
                <a:fillRect/>
              </a:stretch>
            </p:blipFill>
            <p:spPr>
              <a:xfrm>
                <a:off x="7150811" y="2613795"/>
                <a:ext cx="166654" cy="238909"/>
              </a:xfrm>
              <a:prstGeom prst="rect">
                <a:avLst/>
              </a:prstGeom>
            </p:spPr>
          </p:pic>
          <p:pic>
            <p:nvPicPr>
              <p:cNvPr id="29" name="Picture 28" descr="Female User 2.png"/>
              <p:cNvPicPr>
                <a:picLocks noChangeAspect="1"/>
              </p:cNvPicPr>
              <p:nvPr/>
            </p:nvPicPr>
            <p:blipFill>
              <a:blip r:embed="rId7" cstate="print">
                <a:extLst>
                  <a:ext uri="{BEBA8EAE-BF5A-486C-A8C5-ECC9F3942E4B}">
                    <a14:imgProps xmlns:a14="http://schemas.microsoft.com/office/drawing/2010/main">
                      <a14:imgLayer r:embed="rId12">
                        <a14:imgEffect>
                          <a14:saturation sat="400000"/>
                        </a14:imgEffect>
                      </a14:imgLayer>
                    </a14:imgProps>
                  </a:ext>
                </a:extLst>
              </a:blip>
              <a:stretch>
                <a:fillRect/>
              </a:stretch>
            </p:blipFill>
            <p:spPr>
              <a:xfrm>
                <a:off x="7049211" y="3087038"/>
                <a:ext cx="166654" cy="238909"/>
              </a:xfrm>
              <a:prstGeom prst="rect">
                <a:avLst/>
              </a:prstGeom>
            </p:spPr>
          </p:pic>
          <p:pic>
            <p:nvPicPr>
              <p:cNvPr id="30" name="Picture 29" descr="Female User 2.png"/>
              <p:cNvPicPr>
                <a:picLocks noChangeAspect="1"/>
              </p:cNvPicPr>
              <p:nvPr/>
            </p:nvPicPr>
            <p:blipFill>
              <a:blip r:embed="rId7" cstate="print">
                <a:extLst>
                  <a:ext uri="{BEBA8EAE-BF5A-486C-A8C5-ECC9F3942E4B}">
                    <a14:imgProps xmlns:a14="http://schemas.microsoft.com/office/drawing/2010/main">
                      <a14:imgLayer r:embed="rId15">
                        <a14:imgEffect>
                          <a14:saturation sat="400000"/>
                        </a14:imgEffect>
                      </a14:imgLayer>
                    </a14:imgProps>
                  </a:ext>
                </a:extLst>
              </a:blip>
              <a:stretch>
                <a:fillRect/>
              </a:stretch>
            </p:blipFill>
            <p:spPr>
              <a:xfrm>
                <a:off x="8484979" y="1849122"/>
                <a:ext cx="166654" cy="238909"/>
              </a:xfrm>
              <a:prstGeom prst="rect">
                <a:avLst/>
              </a:prstGeom>
            </p:spPr>
          </p:pic>
          <p:pic>
            <p:nvPicPr>
              <p:cNvPr id="31" name="image55.png" descr="Male User 1.png"/>
              <p:cNvPicPr/>
              <p:nvPr/>
            </p:nvPicPr>
            <p:blipFill>
              <a:blip r:embed="rId9">
                <a:extLst>
                  <a:ext uri="{BEBA8EAE-BF5A-486C-A8C5-ECC9F3942E4B}">
                    <a14:imgProps xmlns:a14="http://schemas.microsoft.com/office/drawing/2010/main">
                      <a14:imgLayer r:embed="rId18">
                        <a14:imgEffect>
                          <a14:colorTemperature colorTemp="4700"/>
                        </a14:imgEffect>
                        <a14:imgEffect>
                          <a14:saturation sat="400000"/>
                        </a14:imgEffect>
                      </a14:imgLayer>
                    </a14:imgProps>
                  </a:ext>
                </a:extLst>
              </a:blip>
              <a:stretch>
                <a:fillRect/>
              </a:stretch>
            </p:blipFill>
            <p:spPr>
              <a:xfrm>
                <a:off x="9285089" y="1930395"/>
                <a:ext cx="144996" cy="229782"/>
              </a:xfrm>
              <a:prstGeom prst="rect">
                <a:avLst/>
              </a:prstGeom>
              <a:ln w="12700" cap="flat">
                <a:noFill/>
                <a:miter lim="400000"/>
              </a:ln>
              <a:effectLst/>
            </p:spPr>
          </p:pic>
          <p:pic>
            <p:nvPicPr>
              <p:cNvPr id="32" name="image55.png" descr="Male User 1.png"/>
              <p:cNvPicPr/>
              <p:nvPr/>
            </p:nvPicPr>
            <p:blipFill>
              <a:blip r:embed="rId9">
                <a:extLst>
                  <a:ext uri="{BEBA8EAE-BF5A-486C-A8C5-ECC9F3942E4B}">
                    <a14:imgProps xmlns:a14="http://schemas.microsoft.com/office/drawing/2010/main">
                      <a14:imgLayer r:embed="rId19">
                        <a14:imgEffect>
                          <a14:colorTemperature colorTemp="4700"/>
                        </a14:imgEffect>
                        <a14:imgEffect>
                          <a14:saturation sat="400000"/>
                        </a14:imgEffect>
                      </a14:imgLayer>
                    </a14:imgProps>
                  </a:ext>
                </a:extLst>
              </a:blip>
              <a:stretch>
                <a:fillRect/>
              </a:stretch>
            </p:blipFill>
            <p:spPr>
              <a:xfrm>
                <a:off x="8835911" y="1735216"/>
                <a:ext cx="144996" cy="229782"/>
              </a:xfrm>
              <a:prstGeom prst="rect">
                <a:avLst/>
              </a:prstGeom>
              <a:ln w="12700" cap="flat">
                <a:noFill/>
                <a:miter lim="400000"/>
              </a:ln>
              <a:effectLst/>
            </p:spPr>
          </p:pic>
          <p:pic>
            <p:nvPicPr>
              <p:cNvPr id="33" name="Picture 32" descr="Female User 2.png"/>
              <p:cNvPicPr>
                <a:picLocks noChangeAspect="1"/>
              </p:cNvPicPr>
              <p:nvPr/>
            </p:nvPicPr>
            <p:blipFill>
              <a:blip r:embed="rId7" cstate="print">
                <a:extLst>
                  <a:ext uri="{BEBA8EAE-BF5A-486C-A8C5-ECC9F3942E4B}">
                    <a14:imgProps xmlns:a14="http://schemas.microsoft.com/office/drawing/2010/main">
                      <a14:imgLayer r:embed="rId20">
                        <a14:imgEffect>
                          <a14:saturation sat="400000"/>
                        </a14:imgEffect>
                      </a14:imgLayer>
                    </a14:imgProps>
                  </a:ext>
                </a:extLst>
              </a:blip>
              <a:stretch>
                <a:fillRect/>
              </a:stretch>
            </p:blipFill>
            <p:spPr>
              <a:xfrm>
                <a:off x="8196221" y="5771416"/>
                <a:ext cx="166654" cy="238909"/>
              </a:xfrm>
              <a:prstGeom prst="rect">
                <a:avLst/>
              </a:prstGeom>
            </p:spPr>
          </p:pic>
          <p:pic>
            <p:nvPicPr>
              <p:cNvPr id="34" name="image55.png" descr="Male User 1.png"/>
              <p:cNvPicPr/>
              <p:nvPr/>
            </p:nvPicPr>
            <p:blipFill>
              <a:blip r:embed="rId9">
                <a:extLst>
                  <a:ext uri="{BEBA8EAE-BF5A-486C-A8C5-ECC9F3942E4B}">
                    <a14:imgProps xmlns:a14="http://schemas.microsoft.com/office/drawing/2010/main">
                      <a14:imgLayer r:embed="rId14">
                        <a14:imgEffect>
                          <a14:colorTemperature colorTemp="4700"/>
                        </a14:imgEffect>
                        <a14:imgEffect>
                          <a14:saturation sat="400000"/>
                        </a14:imgEffect>
                      </a14:imgLayer>
                    </a14:imgProps>
                  </a:ext>
                </a:extLst>
              </a:blip>
              <a:stretch>
                <a:fillRect/>
              </a:stretch>
            </p:blipFill>
            <p:spPr>
              <a:xfrm>
                <a:off x="8720942" y="6005090"/>
                <a:ext cx="144996" cy="229782"/>
              </a:xfrm>
              <a:prstGeom prst="rect">
                <a:avLst/>
              </a:prstGeom>
              <a:ln w="12700" cap="flat">
                <a:noFill/>
                <a:miter lim="400000"/>
              </a:ln>
              <a:effectLst/>
            </p:spPr>
          </p:pic>
          <p:pic>
            <p:nvPicPr>
              <p:cNvPr id="35" name="Picture 34" descr="Female User 2.png"/>
              <p:cNvPicPr>
                <a:picLocks noChangeAspect="1"/>
              </p:cNvPicPr>
              <p:nvPr/>
            </p:nvPicPr>
            <p:blipFill>
              <a:blip r:embed="rId7" cstate="print">
                <a:extLst>
                  <a:ext uri="{BEBA8EAE-BF5A-486C-A8C5-ECC9F3942E4B}">
                    <a14:imgProps xmlns:a14="http://schemas.microsoft.com/office/drawing/2010/main">
                      <a14:imgLayer r:embed="rId12">
                        <a14:imgEffect>
                          <a14:saturation sat="400000"/>
                        </a14:imgEffect>
                      </a14:imgLayer>
                    </a14:imgProps>
                  </a:ext>
                </a:extLst>
              </a:blip>
              <a:stretch>
                <a:fillRect/>
              </a:stretch>
            </p:blipFill>
            <p:spPr>
              <a:xfrm>
                <a:off x="7479674" y="5402449"/>
                <a:ext cx="166654" cy="238909"/>
              </a:xfrm>
              <a:prstGeom prst="rect">
                <a:avLst/>
              </a:prstGeom>
            </p:spPr>
          </p:pic>
          <p:pic>
            <p:nvPicPr>
              <p:cNvPr id="36" name="image55.png" descr="Male User 1.png"/>
              <p:cNvPicPr/>
              <p:nvPr/>
            </p:nvPicPr>
            <p:blipFill>
              <a:blip r:embed="rId9">
                <a:extLst>
                  <a:ext uri="{BEBA8EAE-BF5A-486C-A8C5-ECC9F3942E4B}">
                    <a14:imgProps xmlns:a14="http://schemas.microsoft.com/office/drawing/2010/main">
                      <a14:imgLayer r:embed="rId16">
                        <a14:imgEffect>
                          <a14:colorTemperature colorTemp="4700"/>
                        </a14:imgEffect>
                        <a14:imgEffect>
                          <a14:saturation sat="400000"/>
                        </a14:imgEffect>
                      </a14:imgLayer>
                    </a14:imgProps>
                  </a:ext>
                </a:extLst>
              </a:blip>
              <a:stretch>
                <a:fillRect/>
              </a:stretch>
            </p:blipFill>
            <p:spPr>
              <a:xfrm>
                <a:off x="9555132" y="5903490"/>
                <a:ext cx="144996" cy="229782"/>
              </a:xfrm>
              <a:prstGeom prst="rect">
                <a:avLst/>
              </a:prstGeom>
              <a:ln w="12700" cap="flat">
                <a:noFill/>
                <a:miter lim="400000"/>
              </a:ln>
              <a:effectLst/>
            </p:spPr>
          </p:pic>
          <p:pic>
            <p:nvPicPr>
              <p:cNvPr id="37" name="Picture 36" descr="Female User 2.png"/>
              <p:cNvPicPr>
                <a:picLocks noChangeAspect="1"/>
              </p:cNvPicPr>
              <p:nvPr/>
            </p:nvPicPr>
            <p:blipFill>
              <a:blip r:embed="rId7" cstate="print">
                <a:extLst>
                  <a:ext uri="{BEBA8EAE-BF5A-486C-A8C5-ECC9F3942E4B}">
                    <a14:imgProps xmlns:a14="http://schemas.microsoft.com/office/drawing/2010/main">
                      <a14:imgLayer r:embed="rId15">
                        <a14:imgEffect>
                          <a14:saturation sat="400000"/>
                        </a14:imgEffect>
                      </a14:imgLayer>
                    </a14:imgProps>
                  </a:ext>
                </a:extLst>
              </a:blip>
              <a:stretch>
                <a:fillRect/>
              </a:stretch>
            </p:blipFill>
            <p:spPr>
              <a:xfrm>
                <a:off x="10613231" y="2613796"/>
                <a:ext cx="166654" cy="238909"/>
              </a:xfrm>
              <a:prstGeom prst="rect">
                <a:avLst/>
              </a:prstGeom>
            </p:spPr>
          </p:pic>
          <p:pic>
            <p:nvPicPr>
              <p:cNvPr id="38" name="image55.png" descr="Male User 1.png"/>
              <p:cNvPicPr/>
              <p:nvPr/>
            </p:nvPicPr>
            <p:blipFill>
              <a:blip r:embed="rId9">
                <a:extLst>
                  <a:ext uri="{BEBA8EAE-BF5A-486C-A8C5-ECC9F3942E4B}">
                    <a14:imgProps xmlns:a14="http://schemas.microsoft.com/office/drawing/2010/main">
                      <a14:imgLayer r:embed="rId18">
                        <a14:imgEffect>
                          <a14:colorTemperature colorTemp="4700"/>
                        </a14:imgEffect>
                        <a14:imgEffect>
                          <a14:saturation sat="400000"/>
                        </a14:imgEffect>
                      </a14:imgLayer>
                    </a14:imgProps>
                  </a:ext>
                </a:extLst>
              </a:blip>
              <a:stretch>
                <a:fillRect/>
              </a:stretch>
            </p:blipFill>
            <p:spPr>
              <a:xfrm>
                <a:off x="7247743" y="4959679"/>
                <a:ext cx="144996" cy="229782"/>
              </a:xfrm>
              <a:prstGeom prst="rect">
                <a:avLst/>
              </a:prstGeom>
              <a:ln w="12700" cap="flat">
                <a:noFill/>
                <a:miter lim="400000"/>
              </a:ln>
              <a:effectLst/>
            </p:spPr>
          </p:pic>
          <p:pic>
            <p:nvPicPr>
              <p:cNvPr id="39" name="Picture 38" descr="Female User 2.png"/>
              <p:cNvPicPr>
                <a:picLocks noChangeAspect="1"/>
              </p:cNvPicPr>
              <p:nvPr/>
            </p:nvPicPr>
            <p:blipFill>
              <a:blip r:embed="rId7" cstate="print">
                <a:extLst>
                  <a:ext uri="{BEBA8EAE-BF5A-486C-A8C5-ECC9F3942E4B}">
                    <a14:imgProps xmlns:a14="http://schemas.microsoft.com/office/drawing/2010/main">
                      <a14:imgLayer r:embed="rId21">
                        <a14:imgEffect>
                          <a14:saturation sat="400000"/>
                        </a14:imgEffect>
                      </a14:imgLayer>
                    </a14:imgProps>
                  </a:ext>
                </a:extLst>
              </a:blip>
              <a:stretch>
                <a:fillRect/>
              </a:stretch>
            </p:blipFill>
            <p:spPr>
              <a:xfrm>
                <a:off x="6875421" y="4143144"/>
                <a:ext cx="166654" cy="238909"/>
              </a:xfrm>
              <a:prstGeom prst="rect">
                <a:avLst/>
              </a:prstGeom>
            </p:spPr>
          </p:pic>
          <p:pic>
            <p:nvPicPr>
              <p:cNvPr id="40" name="image55.png" descr="Male User 1.png"/>
              <p:cNvPicPr/>
              <p:nvPr/>
            </p:nvPicPr>
            <p:blipFill>
              <a:blip r:embed="rId9">
                <a:extLst>
                  <a:ext uri="{BEBA8EAE-BF5A-486C-A8C5-ECC9F3942E4B}">
                    <a14:imgProps xmlns:a14="http://schemas.microsoft.com/office/drawing/2010/main">
                      <a14:imgLayer r:embed="rId14">
                        <a14:imgEffect>
                          <a14:colorTemperature colorTemp="4700"/>
                        </a14:imgEffect>
                        <a14:imgEffect>
                          <a14:saturation sat="400000"/>
                        </a14:imgEffect>
                      </a14:imgLayer>
                    </a14:imgProps>
                  </a:ext>
                </a:extLst>
              </a:blip>
              <a:stretch>
                <a:fillRect/>
              </a:stretch>
            </p:blipFill>
            <p:spPr>
              <a:xfrm>
                <a:off x="6918879" y="3708395"/>
                <a:ext cx="144996" cy="229782"/>
              </a:xfrm>
              <a:prstGeom prst="rect">
                <a:avLst/>
              </a:prstGeom>
              <a:ln w="12700" cap="flat">
                <a:noFill/>
                <a:miter lim="400000"/>
              </a:ln>
              <a:effectLst/>
            </p:spPr>
          </p:pic>
          <p:pic>
            <p:nvPicPr>
              <p:cNvPr id="41" name="Picture 40" descr="Female User 2.png"/>
              <p:cNvPicPr>
                <a:picLocks noChangeAspect="1"/>
              </p:cNvPicPr>
              <p:nvPr/>
            </p:nvPicPr>
            <p:blipFill>
              <a:blip r:embed="rId7" cstate="print">
                <a:extLst>
                  <a:ext uri="{BEBA8EAE-BF5A-486C-A8C5-ECC9F3942E4B}">
                    <a14:imgProps xmlns:a14="http://schemas.microsoft.com/office/drawing/2010/main">
                      <a14:imgLayer r:embed="rId12">
                        <a14:imgEffect>
                          <a14:saturation sat="400000"/>
                        </a14:imgEffect>
                      </a14:imgLayer>
                    </a14:imgProps>
                  </a:ext>
                </a:extLst>
              </a:blip>
              <a:stretch>
                <a:fillRect/>
              </a:stretch>
            </p:blipFill>
            <p:spPr>
              <a:xfrm>
                <a:off x="9754979" y="1902596"/>
                <a:ext cx="166654" cy="238909"/>
              </a:xfrm>
              <a:prstGeom prst="rect">
                <a:avLst/>
              </a:prstGeom>
            </p:spPr>
          </p:pic>
          <p:pic>
            <p:nvPicPr>
              <p:cNvPr id="42" name="image55.png" descr="Male User 1.png"/>
              <p:cNvPicPr/>
              <p:nvPr/>
            </p:nvPicPr>
            <p:blipFill>
              <a:blip r:embed="rId9">
                <a:extLst>
                  <a:ext uri="{BEBA8EAE-BF5A-486C-A8C5-ECC9F3942E4B}">
                    <a14:imgProps xmlns:a14="http://schemas.microsoft.com/office/drawing/2010/main">
                      <a14:imgLayer r:embed="rId22">
                        <a14:imgEffect>
                          <a14:colorTemperature colorTemp="4700"/>
                        </a14:imgEffect>
                        <a14:imgEffect>
                          <a14:saturation sat="400000"/>
                        </a14:imgEffect>
                      </a14:imgLayer>
                    </a14:imgProps>
                  </a:ext>
                </a:extLst>
              </a:blip>
              <a:stretch>
                <a:fillRect/>
              </a:stretch>
            </p:blipFill>
            <p:spPr>
              <a:xfrm>
                <a:off x="10319806" y="2256585"/>
                <a:ext cx="144996" cy="229782"/>
              </a:xfrm>
              <a:prstGeom prst="rect">
                <a:avLst/>
              </a:prstGeom>
              <a:ln w="12700" cap="flat">
                <a:noFill/>
                <a:miter lim="400000"/>
              </a:ln>
              <a:effectLst/>
            </p:spPr>
          </p:pic>
        </p:grpSp>
      </p:grpSp>
    </p:spTree>
    <p:extLst>
      <p:ext uri="{BB962C8B-B14F-4D97-AF65-F5344CB8AC3E}">
        <p14:creationId xmlns:p14="http://schemas.microsoft.com/office/powerpoint/2010/main" val="3313971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Top Subscribers</a:t>
            </a:r>
            <a:endParaRPr lang="en-US" dirty="0"/>
          </a:p>
        </p:txBody>
      </p:sp>
      <p:sp>
        <p:nvSpPr>
          <p:cNvPr id="9" name="Text Placeholder 8"/>
          <p:cNvSpPr>
            <a:spLocks noGrp="1"/>
          </p:cNvSpPr>
          <p:nvPr>
            <p:ph type="body" sz="quarter" idx="13"/>
          </p:nvPr>
        </p:nvSpPr>
        <p:spPr/>
        <p:txBody>
          <a:bodyPr/>
          <a:lstStyle/>
          <a:p>
            <a:endParaRPr lang="en-US"/>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761" t="17836" r="21835" b="41773"/>
          <a:stretch/>
        </p:blipFill>
        <p:spPr bwMode="auto">
          <a:xfrm>
            <a:off x="1090684" y="1219200"/>
            <a:ext cx="9958316" cy="50801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Rectangle 6"/>
          <p:cNvSpPr/>
          <p:nvPr/>
        </p:nvSpPr>
        <p:spPr>
          <a:xfrm>
            <a:off x="1090684" y="1835624"/>
            <a:ext cx="3505200" cy="304800"/>
          </a:xfrm>
          <a:prstGeom prst="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651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txBox="1">
            <a:spLocks/>
          </p:cNvSpPr>
          <p:nvPr/>
        </p:nvSpPr>
        <p:spPr bwMode="auto">
          <a:xfrm>
            <a:off x="914400" y="914400"/>
            <a:ext cx="9982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marR="0" indent="0" algn="l" defTabSz="457200" rtl="0" eaLnBrk="1" fontAlgn="base" hangingPunct="1">
              <a:spcBef>
                <a:spcPts val="600"/>
              </a:spcBef>
              <a:spcAft>
                <a:spcPct val="0"/>
              </a:spcAft>
              <a:buClr>
                <a:schemeClr val="tx2"/>
              </a:buClr>
              <a:buSzPct val="90000"/>
              <a:buFontTx/>
              <a:buNone/>
              <a:tabLst/>
              <a:defRPr sz="2000" b="1" i="0" kern="1200" baseline="0">
                <a:solidFill>
                  <a:schemeClr val="tx2"/>
                </a:solidFill>
                <a:latin typeface="+mn-lt"/>
                <a:ea typeface="ＭＳ Ｐゴシック" charset="-128"/>
                <a:cs typeface="ＭＳ Ｐゴシック" charset="-128"/>
              </a:defRPr>
            </a:lvl1pPr>
            <a:lvl2pPr marL="342900" marR="0" indent="-282575" algn="l" defTabSz="342900" rtl="0" eaLnBrk="1" fontAlgn="base" hangingPunct="1">
              <a:spcBef>
                <a:spcPct val="20000"/>
              </a:spcBef>
              <a:spcAft>
                <a:spcPct val="0"/>
              </a:spcAft>
              <a:buClr>
                <a:schemeClr val="tx2"/>
              </a:buClr>
              <a:buSzPct val="85000"/>
              <a:buFontTx/>
              <a:buBlip>
                <a:blip r:embed="rId3"/>
              </a:buBlip>
              <a:tabLst/>
              <a:defRPr sz="1800" kern="1200" baseline="0">
                <a:solidFill>
                  <a:srgbClr val="595959"/>
                </a:solidFill>
                <a:latin typeface="+mn-lt"/>
                <a:ea typeface="ＭＳ Ｐゴシック" charset="-128"/>
                <a:cs typeface="+mn-cs"/>
              </a:defRPr>
            </a:lvl2pPr>
            <a:lvl3pPr marL="569913" marR="0" indent="-231775" algn="l" defTabSz="457200" rtl="0" eaLnBrk="1" fontAlgn="base" hangingPunct="1">
              <a:spcBef>
                <a:spcPct val="20000"/>
              </a:spcBef>
              <a:spcAft>
                <a:spcPct val="0"/>
              </a:spcAft>
              <a:buClr>
                <a:srgbClr val="BFBFBF"/>
              </a:buClr>
              <a:buSzPct val="106000"/>
              <a:buFontTx/>
              <a:buBlip>
                <a:blip r:embed="rId4"/>
              </a:buBlip>
              <a:defRPr sz="1400" kern="1200" baseline="0">
                <a:solidFill>
                  <a:srgbClr val="595959"/>
                </a:solidFill>
                <a:latin typeface="+mn-lt"/>
                <a:ea typeface="ＭＳ Ｐゴシック" charset="-128"/>
                <a:cs typeface="+mn-cs"/>
              </a:defRPr>
            </a:lvl3pPr>
            <a:lvl4pPr marL="777240" marR="0" indent="-228600" algn="l" defTabSz="457200" rtl="0" eaLnBrk="1" fontAlgn="base" hangingPunct="1">
              <a:spcBef>
                <a:spcPct val="20000"/>
              </a:spcBef>
              <a:spcAft>
                <a:spcPct val="0"/>
              </a:spcAft>
              <a:buClr>
                <a:schemeClr val="bg1">
                  <a:lumMod val="50000"/>
                </a:schemeClr>
              </a:buClr>
              <a:buSzPct val="100000"/>
              <a:buFontTx/>
              <a:buBlip>
                <a:blip r:embed="rId4"/>
              </a:buBlip>
              <a:defRPr sz="1200" kern="1200" baseline="0">
                <a:solidFill>
                  <a:srgbClr val="595959"/>
                </a:solidFill>
                <a:latin typeface="+mn-lt"/>
                <a:ea typeface="ＭＳ Ｐゴシック" charset="-128"/>
                <a:cs typeface="+mn-cs"/>
              </a:defRPr>
            </a:lvl4pPr>
            <a:lvl5pPr marL="978408" marR="0" indent="-228600" algn="l" defTabSz="457200" rtl="0" eaLnBrk="1" fontAlgn="base" hangingPunct="1">
              <a:spcBef>
                <a:spcPct val="20000"/>
              </a:spcBef>
              <a:spcAft>
                <a:spcPct val="0"/>
              </a:spcAft>
              <a:buClr>
                <a:schemeClr val="tx1"/>
              </a:buClr>
              <a:buSzPct val="100000"/>
              <a:buFontTx/>
              <a:buBlip>
                <a:blip r:embed="rId4"/>
              </a:buBlip>
              <a:defRPr sz="1200" kern="1200" baseline="0">
                <a:solidFill>
                  <a:srgbClr val="595959"/>
                </a:solidFill>
                <a:latin typeface="Arial" pitchFamily="34" charset="0"/>
                <a:ea typeface="ＭＳ Ｐゴシック" charset="-128"/>
                <a:cs typeface="+mn-cs"/>
              </a:defRPr>
            </a:lvl5pPr>
            <a:lvl6pPr marL="1188720" marR="0" indent="-228600" algn="l" defTabSz="457200" rtl="0" eaLnBrk="1" latinLnBrk="0" hangingPunct="1">
              <a:spcBef>
                <a:spcPct val="20000"/>
              </a:spcBef>
              <a:spcAft>
                <a:spcPts val="0"/>
              </a:spcAft>
              <a:buSzPct val="100000"/>
              <a:buFontTx/>
              <a:buBlip>
                <a:blip r:embed="rId4"/>
              </a:buBlip>
              <a:defRPr sz="12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t>How can marketing use this data? </a:t>
            </a:r>
          </a:p>
          <a:p>
            <a:pPr lvl="1"/>
            <a:r>
              <a:rPr lang="en-US" sz="2400" dirty="0" smtClean="0"/>
              <a:t>Targeted marketing campaigns </a:t>
            </a:r>
          </a:p>
          <a:p>
            <a:pPr lvl="2"/>
            <a:r>
              <a:rPr lang="en-US" sz="2000" dirty="0" smtClean="0"/>
              <a:t>Upgrade/upsell services</a:t>
            </a:r>
          </a:p>
          <a:p>
            <a:pPr lvl="2"/>
            <a:r>
              <a:rPr lang="en-US" sz="2000" dirty="0" smtClean="0"/>
              <a:t>Symmetrical services offering </a:t>
            </a:r>
          </a:p>
          <a:p>
            <a:pPr lvl="2"/>
            <a:r>
              <a:rPr lang="en-US" sz="2000" dirty="0" smtClean="0"/>
              <a:t>Identify business users in disguise</a:t>
            </a:r>
          </a:p>
          <a:p>
            <a:pPr lvl="1"/>
            <a:r>
              <a:rPr lang="en-US" sz="2400" dirty="0" smtClean="0"/>
              <a:t>Churn reduction</a:t>
            </a:r>
          </a:p>
          <a:p>
            <a:pPr lvl="1"/>
            <a:r>
              <a:rPr lang="en-US" sz="2400" dirty="0" smtClean="0"/>
              <a:t>CSR troubleshooting </a:t>
            </a:r>
          </a:p>
          <a:p>
            <a:pPr lvl="1"/>
            <a:r>
              <a:rPr lang="en-US" sz="2400" dirty="0" smtClean="0"/>
              <a:t>Usage-based billing </a:t>
            </a:r>
          </a:p>
          <a:p>
            <a:pPr lvl="1"/>
            <a:r>
              <a:rPr lang="en-US" sz="2400" dirty="0" smtClean="0"/>
              <a:t>‘White Glove’ </a:t>
            </a:r>
            <a:r>
              <a:rPr lang="en-US" sz="2400" dirty="0"/>
              <a:t>s</a:t>
            </a:r>
            <a:r>
              <a:rPr lang="en-US" sz="2400" dirty="0" smtClean="0"/>
              <a:t>upport</a:t>
            </a:r>
          </a:p>
          <a:p>
            <a:pPr lvl="2"/>
            <a:r>
              <a:rPr lang="en-US" sz="2000" dirty="0" smtClean="0"/>
              <a:t>Giving your top users special support </a:t>
            </a:r>
          </a:p>
          <a:p>
            <a:pPr marL="60325" lvl="1" indent="0">
              <a:buNone/>
            </a:pPr>
            <a:endParaRPr lang="en-US" sz="2000" dirty="0"/>
          </a:p>
          <a:p>
            <a:pPr lvl="2"/>
            <a:endParaRPr lang="en-US" sz="1600" dirty="0"/>
          </a:p>
        </p:txBody>
      </p:sp>
      <p:grpSp>
        <p:nvGrpSpPr>
          <p:cNvPr id="7" name="Group 6"/>
          <p:cNvGrpSpPr/>
          <p:nvPr/>
        </p:nvGrpSpPr>
        <p:grpSpPr>
          <a:xfrm>
            <a:off x="6248400" y="1498600"/>
            <a:ext cx="4723690" cy="5664200"/>
            <a:chOff x="6875421" y="1735216"/>
            <a:chExt cx="4723690" cy="5664200"/>
          </a:xfrm>
        </p:grpSpPr>
        <p:pic>
          <p:nvPicPr>
            <p:cNvPr id="8" name="Picture 7"/>
            <p:cNvPicPr>
              <a:picLocks noChangeAspect="1"/>
            </p:cNvPicPr>
            <p:nvPr/>
          </p:nvPicPr>
          <p:blipFill>
            <a:blip r:embed="rId5"/>
            <a:stretch>
              <a:fillRect/>
            </a:stretch>
          </p:blipFill>
          <p:spPr>
            <a:xfrm rot="14184004" flipH="1">
              <a:off x="7446211" y="3246516"/>
              <a:ext cx="5080000" cy="3225800"/>
            </a:xfrm>
            <a:prstGeom prst="rect">
              <a:avLst/>
            </a:prstGeom>
          </p:spPr>
        </p:pic>
        <p:grpSp>
          <p:nvGrpSpPr>
            <p:cNvPr id="9" name="Group 8"/>
            <p:cNvGrpSpPr/>
            <p:nvPr/>
          </p:nvGrpSpPr>
          <p:grpSpPr>
            <a:xfrm>
              <a:off x="6875421" y="1735216"/>
              <a:ext cx="4056411" cy="4499656"/>
              <a:chOff x="6875421" y="1735216"/>
              <a:chExt cx="4056411" cy="4499656"/>
            </a:xfrm>
          </p:grpSpPr>
          <p:pic>
            <p:nvPicPr>
              <p:cNvPr id="10" name="Picture 9" descr="Female User 2.png"/>
              <p:cNvPicPr>
                <a:picLocks noChangeAspect="1"/>
              </p:cNvPicPr>
              <p:nvPr/>
            </p:nvPicPr>
            <p:blipFill>
              <a:blip r:embed="rId6" cstate="print">
                <a:extLst>
                  <a:ext uri="{BEBA8EAE-BF5A-486C-A8C5-ECC9F3942E4B}">
                    <a14:imgProps xmlns:a14="http://schemas.microsoft.com/office/drawing/2010/main">
                      <a14:imgLayer r:embed="rId7">
                        <a14:imgEffect>
                          <a14:saturation sat="400000"/>
                        </a14:imgEffect>
                      </a14:imgLayer>
                    </a14:imgProps>
                  </a:ext>
                </a:extLst>
              </a:blip>
              <a:stretch>
                <a:fillRect/>
              </a:stretch>
            </p:blipFill>
            <p:spPr>
              <a:xfrm>
                <a:off x="8057188" y="2131943"/>
                <a:ext cx="305080" cy="437352"/>
              </a:xfrm>
              <a:prstGeom prst="rect">
                <a:avLst/>
              </a:prstGeom>
            </p:spPr>
          </p:pic>
          <p:pic>
            <p:nvPicPr>
              <p:cNvPr id="11" name="image55.png" descr="Male User 1.png"/>
              <p:cNvPicPr>
                <a:picLocks noChangeAspect="1"/>
              </p:cNvPicPr>
              <p:nvPr/>
            </p:nvPicPr>
            <p:blipFill>
              <a:blip r:embed="rId8">
                <a:extLst>
                  <a:ext uri="{BEBA8EAE-BF5A-486C-A8C5-ECC9F3942E4B}">
                    <a14:imgProps xmlns:a14="http://schemas.microsoft.com/office/drawing/2010/main">
                      <a14:imgLayer r:embed="rId9">
                        <a14:imgEffect>
                          <a14:colorTemperature colorTemp="4700"/>
                        </a14:imgEffect>
                        <a14:imgEffect>
                          <a14:saturation sat="400000"/>
                        </a14:imgEffect>
                      </a14:imgLayer>
                    </a14:imgProps>
                  </a:ext>
                </a:extLst>
              </a:blip>
              <a:stretch>
                <a:fillRect/>
              </a:stretch>
            </p:blipFill>
            <p:spPr>
              <a:xfrm>
                <a:off x="8515683" y="3296701"/>
                <a:ext cx="949157" cy="1310957"/>
              </a:xfrm>
              <a:prstGeom prst="rect">
                <a:avLst/>
              </a:prstGeom>
              <a:ln w="12700" cap="flat">
                <a:noFill/>
                <a:miter lim="400000"/>
              </a:ln>
              <a:effectLst/>
            </p:spPr>
          </p:pic>
          <p:pic>
            <p:nvPicPr>
              <p:cNvPr id="12" name="Picture 11" descr="Female User 2.png"/>
              <p:cNvPicPr>
                <a:picLocks noChangeAspect="1"/>
              </p:cNvPicPr>
              <p:nvPr/>
            </p:nvPicPr>
            <p:blipFill>
              <a:blip r:embed="rId6" cstate="print">
                <a:extLst>
                  <a:ext uri="{BEBA8EAE-BF5A-486C-A8C5-ECC9F3942E4B}">
                    <a14:imgProps xmlns:a14="http://schemas.microsoft.com/office/drawing/2010/main">
                      <a14:imgLayer r:embed="rId10">
                        <a14:imgEffect>
                          <a14:saturation sat="400000"/>
                        </a14:imgEffect>
                      </a14:imgLayer>
                    </a14:imgProps>
                  </a:ext>
                </a:extLst>
              </a:blip>
              <a:stretch>
                <a:fillRect/>
              </a:stretch>
            </p:blipFill>
            <p:spPr>
              <a:xfrm>
                <a:off x="10119331" y="2748667"/>
                <a:ext cx="305080" cy="437352"/>
              </a:xfrm>
              <a:prstGeom prst="rect">
                <a:avLst/>
              </a:prstGeom>
            </p:spPr>
          </p:pic>
          <p:pic>
            <p:nvPicPr>
              <p:cNvPr id="13" name="Picture 12" descr="Female User 2.png"/>
              <p:cNvPicPr>
                <a:picLocks noChangeAspect="1"/>
              </p:cNvPicPr>
              <p:nvPr/>
            </p:nvPicPr>
            <p:blipFill>
              <a:blip r:embed="rId6" cstate="print">
                <a:extLst>
                  <a:ext uri="{BEBA8EAE-BF5A-486C-A8C5-ECC9F3942E4B}">
                    <a14:imgProps xmlns:a14="http://schemas.microsoft.com/office/drawing/2010/main">
                      <a14:imgLayer r:embed="rId11">
                        <a14:imgEffect>
                          <a14:saturation sat="400000"/>
                        </a14:imgEffect>
                      </a14:imgLayer>
                    </a14:imgProps>
                  </a:ext>
                </a:extLst>
              </a:blip>
              <a:stretch>
                <a:fillRect/>
              </a:stretch>
            </p:blipFill>
            <p:spPr>
              <a:xfrm>
                <a:off x="9676634" y="2171000"/>
                <a:ext cx="305080" cy="437352"/>
              </a:xfrm>
              <a:prstGeom prst="rect">
                <a:avLst/>
              </a:prstGeom>
            </p:spPr>
          </p:pic>
          <p:pic>
            <p:nvPicPr>
              <p:cNvPr id="14" name="Picture 13" descr="Female User 2.png"/>
              <p:cNvPicPr>
                <a:picLocks noChangeAspect="1"/>
              </p:cNvPicPr>
              <p:nvPr/>
            </p:nvPicPr>
            <p:blipFill>
              <a:blip r:embed="rId6" cstate="print">
                <a:extLst>
                  <a:ext uri="{BEBA8EAE-BF5A-486C-A8C5-ECC9F3942E4B}">
                    <a14:imgProps xmlns:a14="http://schemas.microsoft.com/office/drawing/2010/main">
                      <a14:imgLayer r:embed="rId12">
                        <a14:imgEffect>
                          <a14:saturation sat="400000"/>
                        </a14:imgEffect>
                      </a14:imgLayer>
                    </a14:imgProps>
                  </a:ext>
                </a:extLst>
              </a:blip>
              <a:stretch>
                <a:fillRect/>
              </a:stretch>
            </p:blipFill>
            <p:spPr>
              <a:xfrm>
                <a:off x="7557052" y="4747401"/>
                <a:ext cx="305080" cy="437352"/>
              </a:xfrm>
              <a:prstGeom prst="rect">
                <a:avLst/>
              </a:prstGeom>
            </p:spPr>
          </p:pic>
          <p:pic>
            <p:nvPicPr>
              <p:cNvPr id="15" name="image55.png" descr="Male User 1.png"/>
              <p:cNvPicPr/>
              <p:nvPr/>
            </p:nvPicPr>
            <p:blipFill>
              <a:blip r:embed="rId8">
                <a:extLst>
                  <a:ext uri="{BEBA8EAE-BF5A-486C-A8C5-ECC9F3942E4B}">
                    <a14:imgProps xmlns:a14="http://schemas.microsoft.com/office/drawing/2010/main">
                      <a14:imgLayer r:embed="rId13">
                        <a14:imgEffect>
                          <a14:colorTemperature colorTemp="4700"/>
                        </a14:imgEffect>
                        <a14:imgEffect>
                          <a14:saturation sat="400000"/>
                        </a14:imgEffect>
                      </a14:imgLayer>
                    </a14:imgProps>
                  </a:ext>
                </a:extLst>
              </a:blip>
              <a:stretch>
                <a:fillRect/>
              </a:stretch>
            </p:blipFill>
            <p:spPr>
              <a:xfrm>
                <a:off x="10627278" y="3041618"/>
                <a:ext cx="304554" cy="420644"/>
              </a:xfrm>
              <a:prstGeom prst="rect">
                <a:avLst/>
              </a:prstGeom>
              <a:ln w="12700" cap="flat">
                <a:noFill/>
                <a:miter lim="400000"/>
              </a:ln>
              <a:effectLst/>
            </p:spPr>
          </p:pic>
          <p:pic>
            <p:nvPicPr>
              <p:cNvPr id="16" name="Picture 15" descr="Female User 2.png"/>
              <p:cNvPicPr>
                <a:picLocks noChangeAspect="1"/>
              </p:cNvPicPr>
              <p:nvPr/>
            </p:nvPicPr>
            <p:blipFill>
              <a:blip r:embed="rId6" cstate="print">
                <a:extLst>
                  <a:ext uri="{BEBA8EAE-BF5A-486C-A8C5-ECC9F3942E4B}">
                    <a14:imgProps xmlns:a14="http://schemas.microsoft.com/office/drawing/2010/main">
                      <a14:imgLayer r:embed="rId14">
                        <a14:imgEffect>
                          <a14:saturation sat="400000"/>
                        </a14:imgEffect>
                      </a14:imgLayer>
                    </a14:imgProps>
                  </a:ext>
                </a:extLst>
              </a:blip>
              <a:stretch>
                <a:fillRect/>
              </a:stretch>
            </p:blipFill>
            <p:spPr>
              <a:xfrm>
                <a:off x="7367380" y="3113184"/>
                <a:ext cx="305080" cy="437352"/>
              </a:xfrm>
              <a:prstGeom prst="rect">
                <a:avLst/>
              </a:prstGeom>
            </p:spPr>
          </p:pic>
          <p:pic>
            <p:nvPicPr>
              <p:cNvPr id="17" name="image55.png" descr="Male User 1.png"/>
              <p:cNvPicPr/>
              <p:nvPr/>
            </p:nvPicPr>
            <p:blipFill>
              <a:blip r:embed="rId8">
                <a:extLst>
                  <a:ext uri="{BEBA8EAE-BF5A-486C-A8C5-ECC9F3942E4B}">
                    <a14:imgProps xmlns:a14="http://schemas.microsoft.com/office/drawing/2010/main">
                      <a14:imgLayer r:embed="rId13">
                        <a14:imgEffect>
                          <a14:colorTemperature colorTemp="4700"/>
                        </a14:imgEffect>
                        <a14:imgEffect>
                          <a14:saturation sat="400000"/>
                        </a14:imgEffect>
                      </a14:imgLayer>
                    </a14:imgProps>
                  </a:ext>
                </a:extLst>
              </a:blip>
              <a:stretch>
                <a:fillRect/>
              </a:stretch>
            </p:blipFill>
            <p:spPr>
              <a:xfrm>
                <a:off x="8814520" y="2231491"/>
                <a:ext cx="304554" cy="420644"/>
              </a:xfrm>
              <a:prstGeom prst="rect">
                <a:avLst/>
              </a:prstGeom>
              <a:ln w="12700" cap="flat">
                <a:noFill/>
                <a:miter lim="400000"/>
              </a:ln>
              <a:effectLst/>
            </p:spPr>
          </p:pic>
          <p:pic>
            <p:nvPicPr>
              <p:cNvPr id="18" name="image55.png" descr="Male User 1.png"/>
              <p:cNvPicPr/>
              <p:nvPr/>
            </p:nvPicPr>
            <p:blipFill>
              <a:blip r:embed="rId8">
                <a:extLst>
                  <a:ext uri="{BEBA8EAE-BF5A-486C-A8C5-ECC9F3942E4B}">
                    <a14:imgProps xmlns:a14="http://schemas.microsoft.com/office/drawing/2010/main">
                      <a14:imgLayer r:embed="rId13">
                        <a14:imgEffect>
                          <a14:colorTemperature colorTemp="4700"/>
                        </a14:imgEffect>
                        <a14:imgEffect>
                          <a14:saturation sat="400000"/>
                        </a14:imgEffect>
                      </a14:imgLayer>
                    </a14:imgProps>
                  </a:ext>
                </a:extLst>
              </a:blip>
              <a:stretch>
                <a:fillRect/>
              </a:stretch>
            </p:blipFill>
            <p:spPr>
              <a:xfrm>
                <a:off x="7563235" y="2530944"/>
                <a:ext cx="304554" cy="420644"/>
              </a:xfrm>
              <a:prstGeom prst="rect">
                <a:avLst/>
              </a:prstGeom>
              <a:ln w="12700" cap="flat">
                <a:noFill/>
                <a:miter lim="400000"/>
              </a:ln>
              <a:effectLst/>
            </p:spPr>
          </p:pic>
          <p:pic>
            <p:nvPicPr>
              <p:cNvPr id="19" name="image55.png" descr="Male User 1.png"/>
              <p:cNvPicPr/>
              <p:nvPr/>
            </p:nvPicPr>
            <p:blipFill>
              <a:blip r:embed="rId8">
                <a:extLst>
                  <a:ext uri="{BEBA8EAE-BF5A-486C-A8C5-ECC9F3942E4B}">
                    <a14:imgProps xmlns:a14="http://schemas.microsoft.com/office/drawing/2010/main">
                      <a14:imgLayer r:embed="rId15">
                        <a14:imgEffect>
                          <a14:colorTemperature colorTemp="4700"/>
                        </a14:imgEffect>
                        <a14:imgEffect>
                          <a14:saturation sat="400000"/>
                        </a14:imgEffect>
                      </a14:imgLayer>
                    </a14:imgProps>
                  </a:ext>
                </a:extLst>
              </a:blip>
              <a:stretch>
                <a:fillRect/>
              </a:stretch>
            </p:blipFill>
            <p:spPr>
              <a:xfrm>
                <a:off x="7902793" y="5236712"/>
                <a:ext cx="304554" cy="420644"/>
              </a:xfrm>
              <a:prstGeom prst="rect">
                <a:avLst/>
              </a:prstGeom>
              <a:ln w="12700" cap="flat">
                <a:noFill/>
                <a:miter lim="400000"/>
              </a:ln>
              <a:effectLst/>
            </p:spPr>
          </p:pic>
          <p:pic>
            <p:nvPicPr>
              <p:cNvPr id="20" name="image55.png" descr="Male User 1.png"/>
              <p:cNvPicPr/>
              <p:nvPr/>
            </p:nvPicPr>
            <p:blipFill>
              <a:blip r:embed="rId8">
                <a:extLst>
                  <a:ext uri="{BEBA8EAE-BF5A-486C-A8C5-ECC9F3942E4B}">
                    <a14:imgProps xmlns:a14="http://schemas.microsoft.com/office/drawing/2010/main">
                      <a14:imgLayer r:embed="rId13">
                        <a14:imgEffect>
                          <a14:colorTemperature colorTemp="4700"/>
                        </a14:imgEffect>
                        <a14:imgEffect>
                          <a14:saturation sat="400000"/>
                        </a14:imgEffect>
                      </a14:imgLayer>
                    </a14:imgProps>
                  </a:ext>
                </a:extLst>
              </a:blip>
              <a:stretch>
                <a:fillRect/>
              </a:stretch>
            </p:blipFill>
            <p:spPr>
              <a:xfrm>
                <a:off x="10485573" y="3849070"/>
                <a:ext cx="304554" cy="420644"/>
              </a:xfrm>
              <a:prstGeom prst="rect">
                <a:avLst/>
              </a:prstGeom>
              <a:ln w="12700" cap="flat">
                <a:noFill/>
                <a:miter lim="400000"/>
              </a:ln>
              <a:effectLst/>
            </p:spPr>
          </p:pic>
          <p:pic>
            <p:nvPicPr>
              <p:cNvPr id="21" name="Picture 20" descr="Female User 2.png"/>
              <p:cNvPicPr>
                <a:picLocks noChangeAspect="1"/>
              </p:cNvPicPr>
              <p:nvPr/>
            </p:nvPicPr>
            <p:blipFill>
              <a:blip r:embed="rId6" cstate="print">
                <a:extLst>
                  <a:ext uri="{BEBA8EAE-BF5A-486C-A8C5-ECC9F3942E4B}">
                    <a14:imgProps xmlns:a14="http://schemas.microsoft.com/office/drawing/2010/main">
                      <a14:imgLayer r:embed="rId16">
                        <a14:imgEffect>
                          <a14:saturation sat="400000"/>
                        </a14:imgEffect>
                      </a14:imgLayer>
                    </a14:imgProps>
                  </a:ext>
                </a:extLst>
              </a:blip>
              <a:stretch>
                <a:fillRect/>
              </a:stretch>
            </p:blipFill>
            <p:spPr>
              <a:xfrm>
                <a:off x="9621137" y="5314223"/>
                <a:ext cx="305080" cy="437352"/>
              </a:xfrm>
              <a:prstGeom prst="rect">
                <a:avLst/>
              </a:prstGeom>
            </p:spPr>
          </p:pic>
          <p:pic>
            <p:nvPicPr>
              <p:cNvPr id="22" name="image55.png" descr="Male User 1.png"/>
              <p:cNvPicPr/>
              <p:nvPr/>
            </p:nvPicPr>
            <p:blipFill>
              <a:blip r:embed="rId8">
                <a:extLst>
                  <a:ext uri="{BEBA8EAE-BF5A-486C-A8C5-ECC9F3942E4B}">
                    <a14:imgProps xmlns:a14="http://schemas.microsoft.com/office/drawing/2010/main">
                      <a14:imgLayer r:embed="rId13">
                        <a14:imgEffect>
                          <a14:colorTemperature colorTemp="4700"/>
                        </a14:imgEffect>
                        <a14:imgEffect>
                          <a14:saturation sat="400000"/>
                        </a14:imgEffect>
                      </a14:imgLayer>
                    </a14:imgProps>
                  </a:ext>
                </a:extLst>
              </a:blip>
              <a:stretch>
                <a:fillRect/>
              </a:stretch>
            </p:blipFill>
            <p:spPr>
              <a:xfrm>
                <a:off x="7095342" y="4349049"/>
                <a:ext cx="304554" cy="420644"/>
              </a:xfrm>
              <a:prstGeom prst="rect">
                <a:avLst/>
              </a:prstGeom>
              <a:ln w="12700" cap="flat">
                <a:noFill/>
                <a:miter lim="400000"/>
              </a:ln>
              <a:effectLst/>
            </p:spPr>
          </p:pic>
          <p:pic>
            <p:nvPicPr>
              <p:cNvPr id="23" name="Picture 22" descr="Female User 2.png"/>
              <p:cNvPicPr>
                <a:picLocks noChangeAspect="1"/>
              </p:cNvPicPr>
              <p:nvPr/>
            </p:nvPicPr>
            <p:blipFill>
              <a:blip r:embed="rId6" cstate="print">
                <a:extLst>
                  <a:ext uri="{BEBA8EAE-BF5A-486C-A8C5-ECC9F3942E4B}">
                    <a14:imgProps xmlns:a14="http://schemas.microsoft.com/office/drawing/2010/main">
                      <a14:imgLayer r:embed="rId11">
                        <a14:imgEffect>
                          <a14:saturation sat="400000"/>
                        </a14:imgEffect>
                      </a14:imgLayer>
                    </a14:imgProps>
                  </a:ext>
                </a:extLst>
              </a:blip>
              <a:stretch>
                <a:fillRect/>
              </a:stretch>
            </p:blipFill>
            <p:spPr>
              <a:xfrm>
                <a:off x="8495674" y="5404532"/>
                <a:ext cx="305080" cy="437352"/>
              </a:xfrm>
              <a:prstGeom prst="rect">
                <a:avLst/>
              </a:prstGeom>
            </p:spPr>
          </p:pic>
          <p:pic>
            <p:nvPicPr>
              <p:cNvPr id="24" name="image55.png" descr="Male User 1.png"/>
              <p:cNvPicPr/>
              <p:nvPr/>
            </p:nvPicPr>
            <p:blipFill>
              <a:blip r:embed="rId8">
                <a:extLst>
                  <a:ext uri="{BEBA8EAE-BF5A-486C-A8C5-ECC9F3942E4B}">
                    <a14:imgProps xmlns:a14="http://schemas.microsoft.com/office/drawing/2010/main">
                      <a14:imgLayer r:embed="rId13">
                        <a14:imgEffect>
                          <a14:colorTemperature colorTemp="4700"/>
                        </a14:imgEffect>
                        <a14:imgEffect>
                          <a14:saturation sat="400000"/>
                        </a14:imgEffect>
                      </a14:imgLayer>
                    </a14:imgProps>
                  </a:ext>
                </a:extLst>
              </a:blip>
              <a:stretch>
                <a:fillRect/>
              </a:stretch>
            </p:blipFill>
            <p:spPr>
              <a:xfrm>
                <a:off x="9065847" y="5624400"/>
                <a:ext cx="304554" cy="420644"/>
              </a:xfrm>
              <a:prstGeom prst="rect">
                <a:avLst/>
              </a:prstGeom>
              <a:ln w="12700" cap="flat">
                <a:noFill/>
                <a:miter lim="400000"/>
              </a:ln>
              <a:effectLst/>
            </p:spPr>
          </p:pic>
          <p:pic>
            <p:nvPicPr>
              <p:cNvPr id="25" name="Picture 24" descr="Female User 2.png"/>
              <p:cNvPicPr>
                <a:picLocks noChangeAspect="1"/>
              </p:cNvPicPr>
              <p:nvPr/>
            </p:nvPicPr>
            <p:blipFill>
              <a:blip r:embed="rId6" cstate="print">
                <a:extLst>
                  <a:ext uri="{BEBA8EAE-BF5A-486C-A8C5-ECC9F3942E4B}">
                    <a14:imgProps xmlns:a14="http://schemas.microsoft.com/office/drawing/2010/main">
                      <a14:imgLayer r:embed="rId11">
                        <a14:imgEffect>
                          <a14:saturation sat="400000"/>
                        </a14:imgEffect>
                      </a14:imgLayer>
                    </a14:imgProps>
                  </a:ext>
                </a:extLst>
              </a:blip>
              <a:stretch>
                <a:fillRect/>
              </a:stretch>
            </p:blipFill>
            <p:spPr>
              <a:xfrm>
                <a:off x="7172200" y="3706742"/>
                <a:ext cx="305080" cy="437352"/>
              </a:xfrm>
              <a:prstGeom prst="rect">
                <a:avLst/>
              </a:prstGeom>
            </p:spPr>
          </p:pic>
          <p:pic>
            <p:nvPicPr>
              <p:cNvPr id="26" name="image55.png" descr="Male User 1.png"/>
              <p:cNvPicPr/>
              <p:nvPr/>
            </p:nvPicPr>
            <p:blipFill>
              <a:blip r:embed="rId8">
                <a:extLst>
                  <a:ext uri="{BEBA8EAE-BF5A-486C-A8C5-ECC9F3942E4B}">
                    <a14:imgProps xmlns:a14="http://schemas.microsoft.com/office/drawing/2010/main">
                      <a14:imgLayer r:embed="rId13">
                        <a14:imgEffect>
                          <a14:colorTemperature colorTemp="4700"/>
                        </a14:imgEffect>
                        <a14:imgEffect>
                          <a14:saturation sat="400000"/>
                        </a14:imgEffect>
                      </a14:imgLayer>
                    </a14:imgProps>
                  </a:ext>
                </a:extLst>
              </a:blip>
              <a:stretch>
                <a:fillRect/>
              </a:stretch>
            </p:blipFill>
            <p:spPr>
              <a:xfrm>
                <a:off x="7595320" y="2125574"/>
                <a:ext cx="144996" cy="229782"/>
              </a:xfrm>
              <a:prstGeom prst="rect">
                <a:avLst/>
              </a:prstGeom>
              <a:ln w="12700" cap="flat">
                <a:noFill/>
                <a:miter lim="400000"/>
              </a:ln>
              <a:effectLst/>
            </p:spPr>
          </p:pic>
          <p:pic>
            <p:nvPicPr>
              <p:cNvPr id="27" name="Picture 26" descr="Female User 2.png"/>
              <p:cNvPicPr>
                <a:picLocks noChangeAspect="1"/>
              </p:cNvPicPr>
              <p:nvPr/>
            </p:nvPicPr>
            <p:blipFill>
              <a:blip r:embed="rId6" cstate="print">
                <a:extLst>
                  <a:ext uri="{BEBA8EAE-BF5A-486C-A8C5-ECC9F3942E4B}">
                    <a14:imgProps xmlns:a14="http://schemas.microsoft.com/office/drawing/2010/main">
                      <a14:imgLayer r:embed="rId11">
                        <a14:imgEffect>
                          <a14:saturation sat="400000"/>
                        </a14:imgEffect>
                      </a14:imgLayer>
                    </a14:imgProps>
                  </a:ext>
                </a:extLst>
              </a:blip>
              <a:stretch>
                <a:fillRect/>
              </a:stretch>
            </p:blipFill>
            <p:spPr>
              <a:xfrm>
                <a:off x="7150811" y="2613795"/>
                <a:ext cx="166654" cy="238909"/>
              </a:xfrm>
              <a:prstGeom prst="rect">
                <a:avLst/>
              </a:prstGeom>
            </p:spPr>
          </p:pic>
          <p:pic>
            <p:nvPicPr>
              <p:cNvPr id="28" name="Picture 27" descr="Female User 2.png"/>
              <p:cNvPicPr>
                <a:picLocks noChangeAspect="1"/>
              </p:cNvPicPr>
              <p:nvPr/>
            </p:nvPicPr>
            <p:blipFill>
              <a:blip r:embed="rId6" cstate="print">
                <a:extLst>
                  <a:ext uri="{BEBA8EAE-BF5A-486C-A8C5-ECC9F3942E4B}">
                    <a14:imgProps xmlns:a14="http://schemas.microsoft.com/office/drawing/2010/main">
                      <a14:imgLayer r:embed="rId11">
                        <a14:imgEffect>
                          <a14:saturation sat="400000"/>
                        </a14:imgEffect>
                      </a14:imgLayer>
                    </a14:imgProps>
                  </a:ext>
                </a:extLst>
              </a:blip>
              <a:stretch>
                <a:fillRect/>
              </a:stretch>
            </p:blipFill>
            <p:spPr>
              <a:xfrm>
                <a:off x="7049211" y="3087038"/>
                <a:ext cx="166654" cy="238909"/>
              </a:xfrm>
              <a:prstGeom prst="rect">
                <a:avLst/>
              </a:prstGeom>
            </p:spPr>
          </p:pic>
          <p:pic>
            <p:nvPicPr>
              <p:cNvPr id="29" name="Picture 28" descr="Female User 2.png"/>
              <p:cNvPicPr>
                <a:picLocks noChangeAspect="1"/>
              </p:cNvPicPr>
              <p:nvPr/>
            </p:nvPicPr>
            <p:blipFill>
              <a:blip r:embed="rId6" cstate="print">
                <a:extLst>
                  <a:ext uri="{BEBA8EAE-BF5A-486C-A8C5-ECC9F3942E4B}">
                    <a14:imgProps xmlns:a14="http://schemas.microsoft.com/office/drawing/2010/main">
                      <a14:imgLayer r:embed="rId14">
                        <a14:imgEffect>
                          <a14:saturation sat="400000"/>
                        </a14:imgEffect>
                      </a14:imgLayer>
                    </a14:imgProps>
                  </a:ext>
                </a:extLst>
              </a:blip>
              <a:stretch>
                <a:fillRect/>
              </a:stretch>
            </p:blipFill>
            <p:spPr>
              <a:xfrm>
                <a:off x="8484979" y="1849122"/>
                <a:ext cx="166654" cy="238909"/>
              </a:xfrm>
              <a:prstGeom prst="rect">
                <a:avLst/>
              </a:prstGeom>
            </p:spPr>
          </p:pic>
          <p:pic>
            <p:nvPicPr>
              <p:cNvPr id="30" name="image55.png" descr="Male User 1.png"/>
              <p:cNvPicPr/>
              <p:nvPr/>
            </p:nvPicPr>
            <p:blipFill>
              <a:blip r:embed="rId8">
                <a:extLst>
                  <a:ext uri="{BEBA8EAE-BF5A-486C-A8C5-ECC9F3942E4B}">
                    <a14:imgProps xmlns:a14="http://schemas.microsoft.com/office/drawing/2010/main">
                      <a14:imgLayer r:embed="rId17">
                        <a14:imgEffect>
                          <a14:colorTemperature colorTemp="4700"/>
                        </a14:imgEffect>
                        <a14:imgEffect>
                          <a14:saturation sat="400000"/>
                        </a14:imgEffect>
                      </a14:imgLayer>
                    </a14:imgProps>
                  </a:ext>
                </a:extLst>
              </a:blip>
              <a:stretch>
                <a:fillRect/>
              </a:stretch>
            </p:blipFill>
            <p:spPr>
              <a:xfrm>
                <a:off x="9285089" y="1930395"/>
                <a:ext cx="144996" cy="229782"/>
              </a:xfrm>
              <a:prstGeom prst="rect">
                <a:avLst/>
              </a:prstGeom>
              <a:ln w="12700" cap="flat">
                <a:noFill/>
                <a:miter lim="400000"/>
              </a:ln>
              <a:effectLst/>
            </p:spPr>
          </p:pic>
          <p:pic>
            <p:nvPicPr>
              <p:cNvPr id="31" name="image55.png" descr="Male User 1.png"/>
              <p:cNvPicPr/>
              <p:nvPr/>
            </p:nvPicPr>
            <p:blipFill>
              <a:blip r:embed="rId8">
                <a:extLst>
                  <a:ext uri="{BEBA8EAE-BF5A-486C-A8C5-ECC9F3942E4B}">
                    <a14:imgProps xmlns:a14="http://schemas.microsoft.com/office/drawing/2010/main">
                      <a14:imgLayer r:embed="rId18">
                        <a14:imgEffect>
                          <a14:colorTemperature colorTemp="4700"/>
                        </a14:imgEffect>
                        <a14:imgEffect>
                          <a14:saturation sat="400000"/>
                        </a14:imgEffect>
                      </a14:imgLayer>
                    </a14:imgProps>
                  </a:ext>
                </a:extLst>
              </a:blip>
              <a:stretch>
                <a:fillRect/>
              </a:stretch>
            </p:blipFill>
            <p:spPr>
              <a:xfrm>
                <a:off x="8835911" y="1735216"/>
                <a:ext cx="144996" cy="229782"/>
              </a:xfrm>
              <a:prstGeom prst="rect">
                <a:avLst/>
              </a:prstGeom>
              <a:ln w="12700" cap="flat">
                <a:noFill/>
                <a:miter lim="400000"/>
              </a:ln>
              <a:effectLst/>
            </p:spPr>
          </p:pic>
          <p:pic>
            <p:nvPicPr>
              <p:cNvPr id="32" name="Picture 31" descr="Female User 2.png"/>
              <p:cNvPicPr>
                <a:picLocks noChangeAspect="1"/>
              </p:cNvPicPr>
              <p:nvPr/>
            </p:nvPicPr>
            <p:blipFill>
              <a:blip r:embed="rId6" cstate="print">
                <a:extLst>
                  <a:ext uri="{BEBA8EAE-BF5A-486C-A8C5-ECC9F3942E4B}">
                    <a14:imgProps xmlns:a14="http://schemas.microsoft.com/office/drawing/2010/main">
                      <a14:imgLayer r:embed="rId19">
                        <a14:imgEffect>
                          <a14:saturation sat="400000"/>
                        </a14:imgEffect>
                      </a14:imgLayer>
                    </a14:imgProps>
                  </a:ext>
                </a:extLst>
              </a:blip>
              <a:stretch>
                <a:fillRect/>
              </a:stretch>
            </p:blipFill>
            <p:spPr>
              <a:xfrm>
                <a:off x="8196221" y="5771416"/>
                <a:ext cx="166654" cy="238909"/>
              </a:xfrm>
              <a:prstGeom prst="rect">
                <a:avLst/>
              </a:prstGeom>
            </p:spPr>
          </p:pic>
          <p:pic>
            <p:nvPicPr>
              <p:cNvPr id="33" name="image55.png" descr="Male User 1.png"/>
              <p:cNvPicPr/>
              <p:nvPr/>
            </p:nvPicPr>
            <p:blipFill>
              <a:blip r:embed="rId8">
                <a:extLst>
                  <a:ext uri="{BEBA8EAE-BF5A-486C-A8C5-ECC9F3942E4B}">
                    <a14:imgProps xmlns:a14="http://schemas.microsoft.com/office/drawing/2010/main">
                      <a14:imgLayer r:embed="rId13">
                        <a14:imgEffect>
                          <a14:colorTemperature colorTemp="4700"/>
                        </a14:imgEffect>
                        <a14:imgEffect>
                          <a14:saturation sat="400000"/>
                        </a14:imgEffect>
                      </a14:imgLayer>
                    </a14:imgProps>
                  </a:ext>
                </a:extLst>
              </a:blip>
              <a:stretch>
                <a:fillRect/>
              </a:stretch>
            </p:blipFill>
            <p:spPr>
              <a:xfrm>
                <a:off x="8720942" y="6005090"/>
                <a:ext cx="144996" cy="229782"/>
              </a:xfrm>
              <a:prstGeom prst="rect">
                <a:avLst/>
              </a:prstGeom>
              <a:ln w="12700" cap="flat">
                <a:noFill/>
                <a:miter lim="400000"/>
              </a:ln>
              <a:effectLst/>
            </p:spPr>
          </p:pic>
          <p:pic>
            <p:nvPicPr>
              <p:cNvPr id="34" name="Picture 33" descr="Female User 2.png"/>
              <p:cNvPicPr>
                <a:picLocks noChangeAspect="1"/>
              </p:cNvPicPr>
              <p:nvPr/>
            </p:nvPicPr>
            <p:blipFill>
              <a:blip r:embed="rId6" cstate="print">
                <a:extLst>
                  <a:ext uri="{BEBA8EAE-BF5A-486C-A8C5-ECC9F3942E4B}">
                    <a14:imgProps xmlns:a14="http://schemas.microsoft.com/office/drawing/2010/main">
                      <a14:imgLayer r:embed="rId11">
                        <a14:imgEffect>
                          <a14:saturation sat="400000"/>
                        </a14:imgEffect>
                      </a14:imgLayer>
                    </a14:imgProps>
                  </a:ext>
                </a:extLst>
              </a:blip>
              <a:stretch>
                <a:fillRect/>
              </a:stretch>
            </p:blipFill>
            <p:spPr>
              <a:xfrm>
                <a:off x="7479674" y="5402449"/>
                <a:ext cx="166654" cy="238909"/>
              </a:xfrm>
              <a:prstGeom prst="rect">
                <a:avLst/>
              </a:prstGeom>
            </p:spPr>
          </p:pic>
          <p:pic>
            <p:nvPicPr>
              <p:cNvPr id="35" name="image55.png" descr="Male User 1.png"/>
              <p:cNvPicPr/>
              <p:nvPr/>
            </p:nvPicPr>
            <p:blipFill>
              <a:blip r:embed="rId8">
                <a:extLst>
                  <a:ext uri="{BEBA8EAE-BF5A-486C-A8C5-ECC9F3942E4B}">
                    <a14:imgProps xmlns:a14="http://schemas.microsoft.com/office/drawing/2010/main">
                      <a14:imgLayer r:embed="rId15">
                        <a14:imgEffect>
                          <a14:colorTemperature colorTemp="4700"/>
                        </a14:imgEffect>
                        <a14:imgEffect>
                          <a14:saturation sat="400000"/>
                        </a14:imgEffect>
                      </a14:imgLayer>
                    </a14:imgProps>
                  </a:ext>
                </a:extLst>
              </a:blip>
              <a:stretch>
                <a:fillRect/>
              </a:stretch>
            </p:blipFill>
            <p:spPr>
              <a:xfrm>
                <a:off x="9555132" y="5903490"/>
                <a:ext cx="144996" cy="229782"/>
              </a:xfrm>
              <a:prstGeom prst="rect">
                <a:avLst/>
              </a:prstGeom>
              <a:ln w="12700" cap="flat">
                <a:noFill/>
                <a:miter lim="400000"/>
              </a:ln>
              <a:effectLst/>
            </p:spPr>
          </p:pic>
          <p:pic>
            <p:nvPicPr>
              <p:cNvPr id="36" name="Picture 35" descr="Female User 2.png"/>
              <p:cNvPicPr>
                <a:picLocks noChangeAspect="1"/>
              </p:cNvPicPr>
              <p:nvPr/>
            </p:nvPicPr>
            <p:blipFill>
              <a:blip r:embed="rId6" cstate="print">
                <a:extLst>
                  <a:ext uri="{BEBA8EAE-BF5A-486C-A8C5-ECC9F3942E4B}">
                    <a14:imgProps xmlns:a14="http://schemas.microsoft.com/office/drawing/2010/main">
                      <a14:imgLayer r:embed="rId14">
                        <a14:imgEffect>
                          <a14:saturation sat="400000"/>
                        </a14:imgEffect>
                      </a14:imgLayer>
                    </a14:imgProps>
                  </a:ext>
                </a:extLst>
              </a:blip>
              <a:stretch>
                <a:fillRect/>
              </a:stretch>
            </p:blipFill>
            <p:spPr>
              <a:xfrm>
                <a:off x="10613231" y="2613796"/>
                <a:ext cx="166654" cy="238909"/>
              </a:xfrm>
              <a:prstGeom prst="rect">
                <a:avLst/>
              </a:prstGeom>
            </p:spPr>
          </p:pic>
          <p:pic>
            <p:nvPicPr>
              <p:cNvPr id="37" name="image55.png" descr="Male User 1.png"/>
              <p:cNvPicPr/>
              <p:nvPr/>
            </p:nvPicPr>
            <p:blipFill>
              <a:blip r:embed="rId8">
                <a:extLst>
                  <a:ext uri="{BEBA8EAE-BF5A-486C-A8C5-ECC9F3942E4B}">
                    <a14:imgProps xmlns:a14="http://schemas.microsoft.com/office/drawing/2010/main">
                      <a14:imgLayer r:embed="rId17">
                        <a14:imgEffect>
                          <a14:colorTemperature colorTemp="4700"/>
                        </a14:imgEffect>
                        <a14:imgEffect>
                          <a14:saturation sat="400000"/>
                        </a14:imgEffect>
                      </a14:imgLayer>
                    </a14:imgProps>
                  </a:ext>
                </a:extLst>
              </a:blip>
              <a:stretch>
                <a:fillRect/>
              </a:stretch>
            </p:blipFill>
            <p:spPr>
              <a:xfrm>
                <a:off x="7247743" y="4959679"/>
                <a:ext cx="144996" cy="229782"/>
              </a:xfrm>
              <a:prstGeom prst="rect">
                <a:avLst/>
              </a:prstGeom>
              <a:ln w="12700" cap="flat">
                <a:noFill/>
                <a:miter lim="400000"/>
              </a:ln>
              <a:effectLst/>
            </p:spPr>
          </p:pic>
          <p:pic>
            <p:nvPicPr>
              <p:cNvPr id="38" name="Picture 37" descr="Female User 2.png"/>
              <p:cNvPicPr>
                <a:picLocks noChangeAspect="1"/>
              </p:cNvPicPr>
              <p:nvPr/>
            </p:nvPicPr>
            <p:blipFill>
              <a:blip r:embed="rId6" cstate="print">
                <a:extLst>
                  <a:ext uri="{BEBA8EAE-BF5A-486C-A8C5-ECC9F3942E4B}">
                    <a14:imgProps xmlns:a14="http://schemas.microsoft.com/office/drawing/2010/main">
                      <a14:imgLayer r:embed="rId20">
                        <a14:imgEffect>
                          <a14:saturation sat="400000"/>
                        </a14:imgEffect>
                      </a14:imgLayer>
                    </a14:imgProps>
                  </a:ext>
                </a:extLst>
              </a:blip>
              <a:stretch>
                <a:fillRect/>
              </a:stretch>
            </p:blipFill>
            <p:spPr>
              <a:xfrm>
                <a:off x="6875421" y="4143144"/>
                <a:ext cx="166654" cy="238909"/>
              </a:xfrm>
              <a:prstGeom prst="rect">
                <a:avLst/>
              </a:prstGeom>
            </p:spPr>
          </p:pic>
          <p:pic>
            <p:nvPicPr>
              <p:cNvPr id="39" name="image55.png" descr="Male User 1.png"/>
              <p:cNvPicPr/>
              <p:nvPr/>
            </p:nvPicPr>
            <p:blipFill>
              <a:blip r:embed="rId8">
                <a:extLst>
                  <a:ext uri="{BEBA8EAE-BF5A-486C-A8C5-ECC9F3942E4B}">
                    <a14:imgProps xmlns:a14="http://schemas.microsoft.com/office/drawing/2010/main">
                      <a14:imgLayer r:embed="rId13">
                        <a14:imgEffect>
                          <a14:colorTemperature colorTemp="4700"/>
                        </a14:imgEffect>
                        <a14:imgEffect>
                          <a14:saturation sat="400000"/>
                        </a14:imgEffect>
                      </a14:imgLayer>
                    </a14:imgProps>
                  </a:ext>
                </a:extLst>
              </a:blip>
              <a:stretch>
                <a:fillRect/>
              </a:stretch>
            </p:blipFill>
            <p:spPr>
              <a:xfrm>
                <a:off x="6918879" y="3708395"/>
                <a:ext cx="144996" cy="229782"/>
              </a:xfrm>
              <a:prstGeom prst="rect">
                <a:avLst/>
              </a:prstGeom>
              <a:ln w="12700" cap="flat">
                <a:noFill/>
                <a:miter lim="400000"/>
              </a:ln>
              <a:effectLst/>
            </p:spPr>
          </p:pic>
          <p:pic>
            <p:nvPicPr>
              <p:cNvPr id="40" name="Picture 39" descr="Female User 2.png"/>
              <p:cNvPicPr>
                <a:picLocks noChangeAspect="1"/>
              </p:cNvPicPr>
              <p:nvPr/>
            </p:nvPicPr>
            <p:blipFill>
              <a:blip r:embed="rId6" cstate="print">
                <a:extLst>
                  <a:ext uri="{BEBA8EAE-BF5A-486C-A8C5-ECC9F3942E4B}">
                    <a14:imgProps xmlns:a14="http://schemas.microsoft.com/office/drawing/2010/main">
                      <a14:imgLayer r:embed="rId11">
                        <a14:imgEffect>
                          <a14:saturation sat="400000"/>
                        </a14:imgEffect>
                      </a14:imgLayer>
                    </a14:imgProps>
                  </a:ext>
                </a:extLst>
              </a:blip>
              <a:stretch>
                <a:fillRect/>
              </a:stretch>
            </p:blipFill>
            <p:spPr>
              <a:xfrm>
                <a:off x="9754979" y="1902596"/>
                <a:ext cx="166654" cy="238909"/>
              </a:xfrm>
              <a:prstGeom prst="rect">
                <a:avLst/>
              </a:prstGeom>
            </p:spPr>
          </p:pic>
          <p:pic>
            <p:nvPicPr>
              <p:cNvPr id="41" name="image55.png" descr="Male User 1.png"/>
              <p:cNvPicPr/>
              <p:nvPr/>
            </p:nvPicPr>
            <p:blipFill>
              <a:blip r:embed="rId8">
                <a:extLst>
                  <a:ext uri="{BEBA8EAE-BF5A-486C-A8C5-ECC9F3942E4B}">
                    <a14:imgProps xmlns:a14="http://schemas.microsoft.com/office/drawing/2010/main">
                      <a14:imgLayer r:embed="rId21">
                        <a14:imgEffect>
                          <a14:colorTemperature colorTemp="4700"/>
                        </a14:imgEffect>
                        <a14:imgEffect>
                          <a14:saturation sat="400000"/>
                        </a14:imgEffect>
                      </a14:imgLayer>
                    </a14:imgProps>
                  </a:ext>
                </a:extLst>
              </a:blip>
              <a:stretch>
                <a:fillRect/>
              </a:stretch>
            </p:blipFill>
            <p:spPr>
              <a:xfrm>
                <a:off x="10319806" y="2256585"/>
                <a:ext cx="144996" cy="229782"/>
              </a:xfrm>
              <a:prstGeom prst="rect">
                <a:avLst/>
              </a:prstGeom>
              <a:ln w="12700" cap="flat">
                <a:noFill/>
                <a:miter lim="400000"/>
              </a:ln>
              <a:effectLst/>
            </p:spPr>
          </p:pic>
        </p:grpSp>
      </p:grpSp>
    </p:spTree>
    <p:extLst>
      <p:ext uri="{BB962C8B-B14F-4D97-AF65-F5344CB8AC3E}">
        <p14:creationId xmlns:p14="http://schemas.microsoft.com/office/powerpoint/2010/main" val="113603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Marketing Dashboard</a:t>
            </a:r>
            <a:endParaRPr lang="en-US" dirty="0"/>
          </a:p>
        </p:txBody>
      </p:sp>
      <p:sp>
        <p:nvSpPr>
          <p:cNvPr id="6" name="Text Placeholder 5"/>
          <p:cNvSpPr>
            <a:spLocks noGrp="1"/>
          </p:cNvSpPr>
          <p:nvPr>
            <p:ph type="body" sz="quarter" idx="13"/>
          </p:nvPr>
        </p:nvSpPr>
        <p:spPr/>
        <p:txBody>
          <a:bodyPr/>
          <a:lstStyle/>
          <a:p>
            <a:r>
              <a:rPr lang="en-US" dirty="0" smtClean="0"/>
              <a:t>Snapshot of all subscribers</a:t>
            </a:r>
            <a:endParaRPr lang="en-US" dirty="0"/>
          </a:p>
        </p:txBody>
      </p:sp>
      <p:sp>
        <p:nvSpPr>
          <p:cNvPr id="14" name="TextBox 13"/>
          <p:cNvSpPr txBox="1"/>
          <p:nvPr/>
        </p:nvSpPr>
        <p:spPr>
          <a:xfrm>
            <a:off x="1991837" y="6365786"/>
            <a:ext cx="4613251" cy="307777"/>
          </a:xfrm>
          <a:prstGeom prst="rect">
            <a:avLst/>
          </a:prstGeom>
          <a:noFill/>
          <a:ln w="3175">
            <a:noFill/>
            <a:prstDash val="dash"/>
          </a:ln>
        </p:spPr>
        <p:txBody>
          <a:bodyPr wrap="none" rtlCol="0">
            <a:spAutoFit/>
          </a:bodyPr>
          <a:lstStyle/>
          <a:p>
            <a:pPr>
              <a:buClr>
                <a:schemeClr val="accent3"/>
              </a:buClr>
            </a:pPr>
            <a:r>
              <a:rPr lang="en-US" sz="1400" b="1" dirty="0" smtClean="0"/>
              <a:t>Note: Flow Analyze required to leverage Calix Navigate</a:t>
            </a:r>
          </a:p>
        </p:txBody>
      </p:sp>
      <p:pic>
        <p:nvPicPr>
          <p:cNvPr id="5" name="Picture 4"/>
          <p:cNvPicPr>
            <a:picLocks noChangeAspect="1"/>
          </p:cNvPicPr>
          <p:nvPr/>
        </p:nvPicPr>
        <p:blipFill>
          <a:blip r:embed="rId3"/>
          <a:stretch>
            <a:fillRect/>
          </a:stretch>
        </p:blipFill>
        <p:spPr>
          <a:xfrm>
            <a:off x="1413591" y="1707567"/>
            <a:ext cx="8847885" cy="3699035"/>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4" name="Rectangular Callout 3"/>
          <p:cNvSpPr/>
          <p:nvPr/>
        </p:nvSpPr>
        <p:spPr>
          <a:xfrm>
            <a:off x="186642" y="2427193"/>
            <a:ext cx="1567683" cy="1069509"/>
          </a:xfrm>
          <a:prstGeom prst="wedgeRectCallout">
            <a:avLst>
              <a:gd name="adj1" fmla="val 90767"/>
              <a:gd name="adj2" fmla="val -45067"/>
            </a:avLst>
          </a:prstGeom>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Number of active </a:t>
            </a:r>
            <a:r>
              <a:rPr lang="en-US" dirty="0"/>
              <a:t>s</a:t>
            </a:r>
            <a:r>
              <a:rPr lang="en-US" dirty="0" smtClean="0"/>
              <a:t>ubscribers</a:t>
            </a:r>
            <a:endParaRPr lang="en-US" dirty="0"/>
          </a:p>
        </p:txBody>
      </p:sp>
      <p:sp>
        <p:nvSpPr>
          <p:cNvPr id="11" name="Rectangular Callout 10"/>
          <p:cNvSpPr/>
          <p:nvPr/>
        </p:nvSpPr>
        <p:spPr>
          <a:xfrm>
            <a:off x="419941" y="4784929"/>
            <a:ext cx="1519502" cy="1251712"/>
          </a:xfrm>
          <a:prstGeom prst="wedgeRectCallout">
            <a:avLst>
              <a:gd name="adj1" fmla="val 88491"/>
              <a:gd name="adj2" fmla="val -45619"/>
            </a:avLst>
          </a:prstGeom>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 Subscribers by  application type</a:t>
            </a:r>
            <a:endParaRPr lang="en-US" dirty="0"/>
          </a:p>
        </p:txBody>
      </p:sp>
      <p:sp>
        <p:nvSpPr>
          <p:cNvPr id="12" name="Rectangular Callout 11"/>
          <p:cNvSpPr/>
          <p:nvPr/>
        </p:nvSpPr>
        <p:spPr>
          <a:xfrm>
            <a:off x="7053294" y="5538161"/>
            <a:ext cx="2099331" cy="975616"/>
          </a:xfrm>
          <a:prstGeom prst="wedgeRectCallout">
            <a:avLst>
              <a:gd name="adj1" fmla="val -104036"/>
              <a:gd name="adj2" fmla="val -105849"/>
            </a:avLst>
          </a:prstGeom>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Distribution of power users across service tiers</a:t>
            </a:r>
            <a:endParaRPr lang="en-US" dirty="0"/>
          </a:p>
        </p:txBody>
      </p:sp>
      <p:sp>
        <p:nvSpPr>
          <p:cNvPr id="10" name="Rectangular Callout 9"/>
          <p:cNvSpPr/>
          <p:nvPr/>
        </p:nvSpPr>
        <p:spPr>
          <a:xfrm>
            <a:off x="10612719" y="1145805"/>
            <a:ext cx="1447800" cy="1002760"/>
          </a:xfrm>
          <a:prstGeom prst="wedgeRectCallout">
            <a:avLst>
              <a:gd name="adj1" fmla="val -377379"/>
              <a:gd name="adj2" fmla="val 127050"/>
            </a:avLst>
          </a:prstGeom>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Distribution across service tiers</a:t>
            </a:r>
            <a:endParaRPr lang="en-US" dirty="0"/>
          </a:p>
        </p:txBody>
      </p:sp>
      <p:sp>
        <p:nvSpPr>
          <p:cNvPr id="2" name="Slide Number Placeholder 1"/>
          <p:cNvSpPr>
            <a:spLocks noGrp="1"/>
          </p:cNvSpPr>
          <p:nvPr>
            <p:ph type="sldNum" sz="quarter" idx="12"/>
          </p:nvPr>
        </p:nvSpPr>
        <p:spPr/>
        <p:txBody>
          <a:bodyPr/>
          <a:lstStyle/>
          <a:p>
            <a:fld id="{58EBEC73-BF10-4A05-B408-9EA6FF5AFB6F}" type="slidenum">
              <a:rPr lang="en-US" smtClean="0"/>
              <a:t>24</a:t>
            </a:fld>
            <a:endParaRPr lang="en-US"/>
          </a:p>
        </p:txBody>
      </p:sp>
    </p:spTree>
    <p:extLst>
      <p:ext uri="{BB962C8B-B14F-4D97-AF65-F5344CB8AC3E}">
        <p14:creationId xmlns:p14="http://schemas.microsoft.com/office/powerpoint/2010/main" val="118393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2"/>
          <p:cNvSpPr>
            <a:spLocks noGrp="1"/>
          </p:cNvSpPr>
          <p:nvPr>
            <p:ph type="title"/>
          </p:nvPr>
        </p:nvSpPr>
        <p:spPr/>
        <p:txBody>
          <a:bodyPr/>
          <a:lstStyle/>
          <a:p>
            <a:r>
              <a:rPr lang="en-US" dirty="0" smtClean="0"/>
              <a:t>Marketing Dashboard</a:t>
            </a:r>
            <a:endParaRPr lang="en-US" dirty="0"/>
          </a:p>
        </p:txBody>
      </p:sp>
      <p:sp>
        <p:nvSpPr>
          <p:cNvPr id="4" name="Text Placeholder 3"/>
          <p:cNvSpPr>
            <a:spLocks noGrp="1"/>
          </p:cNvSpPr>
          <p:nvPr>
            <p:ph type="body" sz="quarter" idx="13"/>
          </p:nvPr>
        </p:nvSpPr>
        <p:spPr/>
        <p:txBody>
          <a:bodyPr/>
          <a:lstStyle/>
          <a:p>
            <a:r>
              <a:rPr lang="en-US" dirty="0" smtClean="0"/>
              <a:t>Upsell Target List</a:t>
            </a:r>
            <a:endParaRPr lang="en-US" dirty="0"/>
          </a:p>
        </p:txBody>
      </p:sp>
      <p:sp>
        <p:nvSpPr>
          <p:cNvPr id="7" name="TextBox 6"/>
          <p:cNvSpPr txBox="1"/>
          <p:nvPr/>
        </p:nvSpPr>
        <p:spPr>
          <a:xfrm>
            <a:off x="5291080" y="6344133"/>
            <a:ext cx="4613251" cy="307777"/>
          </a:xfrm>
          <a:prstGeom prst="rect">
            <a:avLst/>
          </a:prstGeom>
          <a:noFill/>
          <a:ln w="3175">
            <a:noFill/>
            <a:prstDash val="dash"/>
          </a:ln>
        </p:spPr>
        <p:txBody>
          <a:bodyPr wrap="none" rtlCol="0">
            <a:spAutoFit/>
          </a:bodyPr>
          <a:lstStyle/>
          <a:p>
            <a:pPr>
              <a:buClr>
                <a:schemeClr val="accent3"/>
              </a:buClr>
            </a:pPr>
            <a:r>
              <a:rPr lang="en-US" sz="1400" b="1" dirty="0" smtClean="0"/>
              <a:t>Note: Flow Analyze required to leverage Calix Navigate</a:t>
            </a:r>
          </a:p>
        </p:txBody>
      </p:sp>
      <p:pic>
        <p:nvPicPr>
          <p:cNvPr id="3" name="Picture 2"/>
          <p:cNvPicPr>
            <a:picLocks noChangeAspect="1"/>
          </p:cNvPicPr>
          <p:nvPr/>
        </p:nvPicPr>
        <p:blipFill>
          <a:blip r:embed="rId3"/>
          <a:stretch>
            <a:fillRect/>
          </a:stretch>
        </p:blipFill>
        <p:spPr>
          <a:xfrm>
            <a:off x="2438400" y="1864124"/>
            <a:ext cx="8343067" cy="43971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Rectangular Callout 12"/>
          <p:cNvSpPr/>
          <p:nvPr/>
        </p:nvSpPr>
        <p:spPr>
          <a:xfrm>
            <a:off x="106554" y="2027410"/>
            <a:ext cx="1468356" cy="963093"/>
          </a:xfrm>
          <a:prstGeom prst="wedgeRectCallout">
            <a:avLst>
              <a:gd name="adj1" fmla="val 172159"/>
              <a:gd name="adj2" fmla="val -19059"/>
            </a:avLst>
          </a:prstGeom>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Number of High-target</a:t>
            </a:r>
            <a:br>
              <a:rPr lang="en-US" sz="1600" dirty="0" smtClean="0"/>
            </a:br>
            <a:r>
              <a:rPr lang="en-US" sz="1600" dirty="0" smtClean="0"/>
              <a:t>subscribers</a:t>
            </a:r>
            <a:endParaRPr lang="en-US" sz="1600" dirty="0"/>
          </a:p>
        </p:txBody>
      </p:sp>
      <p:sp>
        <p:nvSpPr>
          <p:cNvPr id="15" name="Rectangular Callout 14"/>
          <p:cNvSpPr/>
          <p:nvPr/>
        </p:nvSpPr>
        <p:spPr>
          <a:xfrm>
            <a:off x="106554" y="3312232"/>
            <a:ext cx="1369028" cy="1249821"/>
          </a:xfrm>
          <a:prstGeom prst="wedgeRectCallout">
            <a:avLst>
              <a:gd name="adj1" fmla="val 194730"/>
              <a:gd name="adj2" fmla="val -28733"/>
            </a:avLst>
          </a:prstGeom>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 Number of Medium-target subscribers</a:t>
            </a:r>
            <a:endParaRPr lang="en-US" sz="1600" dirty="0"/>
          </a:p>
        </p:txBody>
      </p:sp>
      <p:sp>
        <p:nvSpPr>
          <p:cNvPr id="16" name="Rectangular Callout 15"/>
          <p:cNvSpPr/>
          <p:nvPr/>
        </p:nvSpPr>
        <p:spPr>
          <a:xfrm>
            <a:off x="10983686" y="4221643"/>
            <a:ext cx="1077685" cy="1084115"/>
          </a:xfrm>
          <a:prstGeom prst="wedgeRectCallout">
            <a:avLst>
              <a:gd name="adj1" fmla="val -94454"/>
              <a:gd name="adj2" fmla="val 84392"/>
            </a:avLst>
          </a:prstGeom>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List of targets for upsell campaign</a:t>
            </a:r>
            <a:endParaRPr lang="en-US" sz="1600" dirty="0"/>
          </a:p>
        </p:txBody>
      </p:sp>
      <p:sp>
        <p:nvSpPr>
          <p:cNvPr id="2" name="Slide Number Placeholder 1"/>
          <p:cNvSpPr>
            <a:spLocks noGrp="1"/>
          </p:cNvSpPr>
          <p:nvPr>
            <p:ph type="sldNum" sz="quarter" idx="12"/>
          </p:nvPr>
        </p:nvSpPr>
        <p:spPr/>
        <p:txBody>
          <a:bodyPr/>
          <a:lstStyle/>
          <a:p>
            <a:fld id="{58EBEC73-BF10-4A05-B408-9EA6FF5AFB6F}" type="slidenum">
              <a:rPr lang="en-US" smtClean="0"/>
              <a:t>25</a:t>
            </a:fld>
            <a:endParaRPr lang="en-US"/>
          </a:p>
        </p:txBody>
      </p:sp>
    </p:spTree>
    <p:extLst>
      <p:ext uri="{BB962C8B-B14F-4D97-AF65-F5344CB8AC3E}">
        <p14:creationId xmlns:p14="http://schemas.microsoft.com/office/powerpoint/2010/main" val="207710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Take action with the Marketing Dashboard…</a:t>
            </a:r>
            <a:endParaRPr lang="en-US" dirty="0"/>
          </a:p>
        </p:txBody>
      </p:sp>
      <p:sp>
        <p:nvSpPr>
          <p:cNvPr id="3" name="Slide Number Placeholder 2"/>
          <p:cNvSpPr>
            <a:spLocks noGrp="1"/>
          </p:cNvSpPr>
          <p:nvPr>
            <p:ph type="sldNum" sz="quarter" idx="12"/>
          </p:nvPr>
        </p:nvSpPr>
        <p:spPr/>
        <p:txBody>
          <a:bodyPr/>
          <a:lstStyle/>
          <a:p>
            <a:fld id="{58EBEC73-BF10-4A05-B408-9EA6FF5AFB6F}" type="slidenum">
              <a:rPr lang="en-US" smtClean="0"/>
              <a:pPr/>
              <a:t>26</a:t>
            </a:fld>
            <a:endParaRPr lang="en-US" dirty="0"/>
          </a:p>
        </p:txBody>
      </p:sp>
      <p:sp>
        <p:nvSpPr>
          <p:cNvPr id="14" name="Text Placeholder 13"/>
          <p:cNvSpPr>
            <a:spLocks noGrp="1"/>
          </p:cNvSpPr>
          <p:nvPr>
            <p:ph type="body" sz="quarter" idx="13"/>
          </p:nvPr>
        </p:nvSpPr>
        <p:spPr/>
        <p:txBody>
          <a:bodyPr/>
          <a:lstStyle/>
          <a:p>
            <a:endParaRPr lang="en-US"/>
          </a:p>
        </p:txBody>
      </p:sp>
      <p:sp>
        <p:nvSpPr>
          <p:cNvPr id="8" name="Content Placeholder 7"/>
          <p:cNvSpPr>
            <a:spLocks noGrp="1"/>
          </p:cNvSpPr>
          <p:nvPr>
            <p:ph idx="1"/>
          </p:nvPr>
        </p:nvSpPr>
        <p:spPr/>
        <p:txBody>
          <a:bodyPr/>
          <a:lstStyle/>
          <a:p>
            <a:pPr lvl="1"/>
            <a:r>
              <a:rPr lang="en-US" dirty="0" smtClean="0"/>
              <a:t>Run a campaign to upsell targeted </a:t>
            </a:r>
            <a:br>
              <a:rPr lang="en-US" dirty="0" smtClean="0"/>
            </a:br>
            <a:r>
              <a:rPr lang="en-US" dirty="0" smtClean="0"/>
              <a:t>customers and increase revenue</a:t>
            </a:r>
          </a:p>
          <a:p>
            <a:pPr lvl="1"/>
            <a:r>
              <a:rPr lang="en-US" dirty="0" smtClean="0"/>
              <a:t>Identify where your network can immediately support upgrades and  locations that need to be upgraded</a:t>
            </a:r>
          </a:p>
          <a:p>
            <a:pPr lvl="1"/>
            <a:r>
              <a:rPr lang="en-US" dirty="0" smtClean="0"/>
              <a:t>Proactively reach out to customers who may be having poor experiences and avoid churn</a:t>
            </a:r>
          </a:p>
          <a:p>
            <a:endParaRPr lang="en-US" dirty="0"/>
          </a:p>
        </p:txBody>
      </p:sp>
      <p:sp>
        <p:nvSpPr>
          <p:cNvPr id="6" name="Content Placeholder 4"/>
          <p:cNvSpPr txBox="1">
            <a:spLocks/>
          </p:cNvSpPr>
          <p:nvPr/>
        </p:nvSpPr>
        <p:spPr>
          <a:xfrm>
            <a:off x="1977167" y="5462085"/>
            <a:ext cx="8237666" cy="602281"/>
          </a:xfrm>
          <a:prstGeom prst="rect">
            <a:avLst/>
          </a:prstGeom>
          <a:ln w="3175">
            <a:noFill/>
            <a:prstDash val="dash"/>
          </a:ln>
        </p:spPr>
        <p:txBody>
          <a:bodyPr vert="horz" lIns="91440" tIns="45720" rIns="91440" bIns="45720" rtlCol="0">
            <a:noAutofit/>
          </a:bodyPr>
          <a:lstStyle>
            <a:lvl1pPr marL="0" indent="0" algn="l" defTabSz="914400" rtl="0" eaLnBrk="1" latinLnBrk="0" hangingPunct="1">
              <a:lnSpc>
                <a:spcPct val="90000"/>
              </a:lnSpc>
              <a:spcBef>
                <a:spcPts val="1500"/>
              </a:spcBef>
              <a:spcAft>
                <a:spcPts val="0"/>
              </a:spcAft>
              <a:buClr>
                <a:schemeClr val="accent3"/>
              </a:buClr>
              <a:buFont typeface="+mj-lt"/>
              <a:buNone/>
              <a:tabLst/>
              <a:defRPr sz="2600" b="1" kern="1200">
                <a:solidFill>
                  <a:schemeClr val="accent3"/>
                </a:solidFill>
                <a:latin typeface="+mn-lt"/>
                <a:ea typeface="+mn-ea"/>
                <a:cs typeface="+mn-cs"/>
              </a:defRPr>
            </a:lvl1pPr>
            <a:lvl2pPr marL="347472" indent="-347472" algn="l" defTabSz="914400" rtl="0" eaLnBrk="1" latinLnBrk="0" hangingPunct="1">
              <a:lnSpc>
                <a:spcPct val="90000"/>
              </a:lnSpc>
              <a:spcBef>
                <a:spcPts val="0"/>
              </a:spcBef>
              <a:spcAft>
                <a:spcPts val="300"/>
              </a:spcAft>
              <a:buClr>
                <a:schemeClr val="accent3"/>
              </a:buClr>
              <a:buFont typeface="Wingdings" panose="05000000000000000000" pitchFamily="2" charset="2"/>
              <a:buChar char="§"/>
              <a:tabLst/>
              <a:defRPr sz="2000" kern="1200">
                <a:solidFill>
                  <a:schemeClr val="tx1"/>
                </a:solidFill>
                <a:latin typeface="+mn-lt"/>
                <a:ea typeface="+mn-ea"/>
                <a:cs typeface="+mn-cs"/>
              </a:defRPr>
            </a:lvl2pPr>
            <a:lvl3pPr marL="576072" indent="-228600" algn="l" defTabSz="914400" rtl="0" eaLnBrk="1" latinLnBrk="0" hangingPunct="1">
              <a:lnSpc>
                <a:spcPct val="90000"/>
              </a:lnSpc>
              <a:spcBef>
                <a:spcPts val="300"/>
              </a:spcBef>
              <a:buClr>
                <a:schemeClr val="tx1"/>
              </a:buClr>
              <a:buFont typeface="Arial" panose="020B0604020202020204" pitchFamily="34" charset="0"/>
              <a:buChar char="•"/>
              <a:defRPr sz="2000" kern="1200">
                <a:solidFill>
                  <a:schemeClr val="tx1">
                    <a:lumMod val="95000"/>
                    <a:lumOff val="5000"/>
                  </a:schemeClr>
                </a:solidFill>
                <a:latin typeface="+mn-lt"/>
                <a:ea typeface="+mn-ea"/>
                <a:cs typeface="+mn-cs"/>
              </a:defRPr>
            </a:lvl3pPr>
            <a:lvl4pPr marL="804672" indent="-228600" algn="l" defTabSz="914400" rtl="0" eaLnBrk="1" latinLnBrk="0" hangingPunct="1">
              <a:lnSpc>
                <a:spcPct val="90000"/>
              </a:lnSpc>
              <a:spcBef>
                <a:spcPts val="300"/>
              </a:spcBef>
              <a:buClr>
                <a:schemeClr val="tx1"/>
              </a:buClr>
              <a:buFont typeface="Arial" panose="020B0604020202020204" pitchFamily="34" charset="0"/>
              <a:buChar char="•"/>
              <a:defRPr sz="1800" kern="1200">
                <a:solidFill>
                  <a:schemeClr val="tx1">
                    <a:lumMod val="95000"/>
                    <a:lumOff val="5000"/>
                  </a:schemeClr>
                </a:solidFill>
                <a:latin typeface="+mn-lt"/>
                <a:ea typeface="+mn-ea"/>
                <a:cs typeface="+mn-cs"/>
              </a:defRPr>
            </a:lvl4pPr>
            <a:lvl5pPr marL="1033272" indent="-228600" algn="l" defTabSz="914400" rtl="0" eaLnBrk="1" latinLnBrk="0" hangingPunct="1">
              <a:lnSpc>
                <a:spcPct val="90000"/>
              </a:lnSpc>
              <a:spcBef>
                <a:spcPts val="300"/>
              </a:spcBef>
              <a:buClr>
                <a:schemeClr val="tx1"/>
              </a:buClr>
              <a:buFont typeface="Arial" panose="020B0604020202020204" pitchFamily="34" charset="0"/>
              <a:buChar char="•"/>
              <a:defRPr sz="1800" kern="1200">
                <a:solidFill>
                  <a:schemeClr val="tx1">
                    <a:lumMod val="95000"/>
                    <a:lumOff val="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200" dirty="0" smtClean="0"/>
              <a:t>See ROI with quantifiable benefits!</a:t>
            </a:r>
          </a:p>
        </p:txBody>
      </p:sp>
      <p:pic>
        <p:nvPicPr>
          <p:cNvPr id="5" name="Picture 3" descr="cid:B94F4F03-3A35-4301-9057-611E423B05F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8594" y="1615894"/>
            <a:ext cx="3475037"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3827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1807371" y="6630721"/>
            <a:ext cx="286123" cy="192492"/>
          </a:xfrm>
        </p:spPr>
        <p:txBody>
          <a:bodyPr/>
          <a:lstStyle/>
          <a:p>
            <a:fld id="{58EBEC73-BF10-4A05-B408-9EA6FF5AFB6F}" type="slidenum">
              <a:rPr lang="en-US" sz="2200" smtClean="0"/>
              <a:pPr/>
              <a:t>27</a:t>
            </a:fld>
            <a:endParaRPr lang="en-US" sz="2200" dirty="0"/>
          </a:p>
        </p:txBody>
      </p:sp>
      <p:sp>
        <p:nvSpPr>
          <p:cNvPr id="4" name="Oval Callout 3"/>
          <p:cNvSpPr/>
          <p:nvPr/>
        </p:nvSpPr>
        <p:spPr>
          <a:xfrm>
            <a:off x="4013785" y="494040"/>
            <a:ext cx="4357778" cy="1625869"/>
          </a:xfrm>
          <a:prstGeom prst="wedgeEllipseCallout">
            <a:avLst>
              <a:gd name="adj1" fmla="val -43293"/>
              <a:gd name="adj2" fmla="val 48272"/>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2"/>
                </a:solidFill>
                <a:ea typeface="Gulim" panose="020B0600000101010101" pitchFamily="34" charset="-127"/>
              </a:rPr>
              <a:t>We heard it from our customers</a:t>
            </a:r>
            <a:r>
              <a:rPr lang="is-IS" sz="2400" b="1" dirty="0" smtClean="0">
                <a:solidFill>
                  <a:schemeClr val="accent2"/>
                </a:solidFill>
                <a:ea typeface="Gulim" panose="020B0600000101010101" pitchFamily="34" charset="-127"/>
              </a:rPr>
              <a:t>….</a:t>
            </a:r>
            <a:endParaRPr lang="en-US" sz="2400" b="1" dirty="0">
              <a:solidFill>
                <a:schemeClr val="accent2"/>
              </a:solidFill>
              <a:ea typeface="Gulim" panose="020B0600000101010101" pitchFamily="34" charset="-127"/>
            </a:endParaRPr>
          </a:p>
        </p:txBody>
      </p:sp>
      <p:sp>
        <p:nvSpPr>
          <p:cNvPr id="8" name="Content Placeholder 4"/>
          <p:cNvSpPr txBox="1">
            <a:spLocks/>
          </p:cNvSpPr>
          <p:nvPr/>
        </p:nvSpPr>
        <p:spPr>
          <a:xfrm>
            <a:off x="766609" y="1348786"/>
            <a:ext cx="6494353" cy="4780794"/>
          </a:xfrm>
          <a:prstGeom prst="rect">
            <a:avLst/>
          </a:prstGeom>
        </p:spPr>
        <p:txBody>
          <a:bodyPr/>
          <a:lstStyle>
            <a:lvl1pPr marL="0" indent="0" algn="l" defTabSz="914400" rtl="0" eaLnBrk="1" latinLnBrk="0" hangingPunct="1">
              <a:lnSpc>
                <a:spcPct val="90000"/>
              </a:lnSpc>
              <a:spcBef>
                <a:spcPts val="1500"/>
              </a:spcBef>
              <a:spcAft>
                <a:spcPts val="300"/>
              </a:spcAft>
              <a:buClr>
                <a:schemeClr val="accent3"/>
              </a:buClr>
              <a:buFont typeface="Wingdings" panose="05000000000000000000" pitchFamily="2" charset="2"/>
              <a:buNone/>
              <a:tabLst/>
              <a:defRPr sz="2600" b="1" kern="1200">
                <a:solidFill>
                  <a:schemeClr val="accent1"/>
                </a:solidFill>
                <a:latin typeface="+mn-lt"/>
                <a:ea typeface="+mn-ea"/>
                <a:cs typeface="+mn-cs"/>
              </a:defRPr>
            </a:lvl1pPr>
            <a:lvl2pPr marL="347663" indent="-347663" algn="l" defTabSz="914400" rtl="0" eaLnBrk="1" latinLnBrk="0" hangingPunct="1">
              <a:lnSpc>
                <a:spcPct val="90000"/>
              </a:lnSpc>
              <a:spcBef>
                <a:spcPts val="600"/>
              </a:spcBef>
              <a:spcAft>
                <a:spcPts val="300"/>
              </a:spcAft>
              <a:buClr>
                <a:schemeClr val="accent3"/>
              </a:buClr>
              <a:buFont typeface="Wingdings" panose="05000000000000000000" pitchFamily="2" charset="2"/>
              <a:buChar char="§"/>
              <a:defRPr sz="2400" kern="1200">
                <a:solidFill>
                  <a:schemeClr val="tx1"/>
                </a:solidFill>
                <a:latin typeface="+mn-lt"/>
                <a:ea typeface="+mn-ea"/>
                <a:cs typeface="+mn-cs"/>
              </a:defRPr>
            </a:lvl2pPr>
            <a:lvl3pPr marL="576263" indent="-228600" algn="l" defTabSz="914400" rtl="0" eaLnBrk="1" latinLnBrk="0" hangingPunct="1">
              <a:lnSpc>
                <a:spcPct val="90000"/>
              </a:lnSpc>
              <a:spcBef>
                <a:spcPts val="300"/>
              </a:spcBef>
              <a:buClr>
                <a:schemeClr val="tx1"/>
              </a:buClr>
              <a:buFont typeface="Arial" panose="020B0604020202020204" pitchFamily="34" charset="0"/>
              <a:buChar char="•"/>
              <a:defRPr sz="2000" kern="1200">
                <a:solidFill>
                  <a:schemeClr val="tx1">
                    <a:lumMod val="95000"/>
                    <a:lumOff val="5000"/>
                  </a:schemeClr>
                </a:solidFill>
                <a:latin typeface="+mn-lt"/>
                <a:ea typeface="+mn-ea"/>
                <a:cs typeface="+mn-cs"/>
              </a:defRPr>
            </a:lvl3pPr>
            <a:lvl4pPr marL="804863" indent="-228600" algn="l" defTabSz="914400" rtl="0" eaLnBrk="1" latinLnBrk="0" hangingPunct="1">
              <a:lnSpc>
                <a:spcPct val="90000"/>
              </a:lnSpc>
              <a:spcBef>
                <a:spcPts val="300"/>
              </a:spcBef>
              <a:buClr>
                <a:schemeClr val="tx1"/>
              </a:buClr>
              <a:buFont typeface="Arial" panose="020B0604020202020204" pitchFamily="34" charset="0"/>
              <a:buChar char="•"/>
              <a:defRPr sz="1800" kern="1200">
                <a:solidFill>
                  <a:schemeClr val="tx1">
                    <a:lumMod val="95000"/>
                    <a:lumOff val="5000"/>
                  </a:schemeClr>
                </a:solidFill>
                <a:latin typeface="+mn-lt"/>
                <a:ea typeface="+mn-ea"/>
                <a:cs typeface="+mn-cs"/>
              </a:defRPr>
            </a:lvl4pPr>
            <a:lvl5pPr marL="1033463" indent="-228600" algn="l" defTabSz="914400" rtl="0" eaLnBrk="1" latinLnBrk="0" hangingPunct="1">
              <a:lnSpc>
                <a:spcPct val="90000"/>
              </a:lnSpc>
              <a:spcBef>
                <a:spcPts val="300"/>
              </a:spcBef>
              <a:buClr>
                <a:schemeClr val="tx1"/>
              </a:buClr>
              <a:buFont typeface="Arial" panose="020B0604020202020204" pitchFamily="34" charset="0"/>
              <a:buChar char="•"/>
              <a:defRPr sz="1800" kern="1200">
                <a:solidFill>
                  <a:schemeClr val="tx1">
                    <a:lumMod val="95000"/>
                    <a:lumOff val="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300"/>
              </a:spcBef>
              <a:buFont typeface="Arial" panose="020B0604020202020204" pitchFamily="34" charset="0"/>
              <a:buChar char="•"/>
            </a:pPr>
            <a:endParaRPr lang="en-US" sz="1600" b="0" dirty="0" smtClean="0">
              <a:solidFill>
                <a:srgbClr val="000000"/>
              </a:solidFill>
            </a:endParaRPr>
          </a:p>
        </p:txBody>
      </p:sp>
      <p:sp>
        <p:nvSpPr>
          <p:cNvPr id="5" name="Rectangle 4"/>
          <p:cNvSpPr/>
          <p:nvPr/>
        </p:nvSpPr>
        <p:spPr>
          <a:xfrm>
            <a:off x="1104900" y="2262921"/>
            <a:ext cx="4656667" cy="1446550"/>
          </a:xfrm>
          <a:prstGeom prst="rect">
            <a:avLst/>
          </a:prstGeom>
          <a:noFill/>
        </p:spPr>
        <p:txBody>
          <a:bodyPr wrap="square">
            <a:spAutoFit/>
          </a:bodyPr>
          <a:lstStyle/>
          <a:p>
            <a:pPr algn="ctr"/>
            <a:r>
              <a:rPr lang="en-US" sz="2200" b="1" dirty="0">
                <a:solidFill>
                  <a:schemeClr val="accent3"/>
                </a:solidFill>
              </a:rPr>
              <a:t>“We were able to close more than 60% of customers targeted through the campaign.”</a:t>
            </a:r>
          </a:p>
          <a:p>
            <a:pPr lvl="1" algn="ctr"/>
            <a:r>
              <a:rPr lang="en-US" sz="2200" b="1" i="1" dirty="0">
                <a:solidFill>
                  <a:schemeClr val="accent3"/>
                </a:solidFill>
              </a:rPr>
              <a:t>Director of Marketing</a:t>
            </a:r>
          </a:p>
        </p:txBody>
      </p:sp>
      <p:sp>
        <p:nvSpPr>
          <p:cNvPr id="9" name="Rectangle 8"/>
          <p:cNvSpPr/>
          <p:nvPr/>
        </p:nvSpPr>
        <p:spPr>
          <a:xfrm>
            <a:off x="6378552" y="2262921"/>
            <a:ext cx="5348833" cy="2462213"/>
          </a:xfrm>
          <a:prstGeom prst="rect">
            <a:avLst/>
          </a:prstGeom>
          <a:noFill/>
        </p:spPr>
        <p:txBody>
          <a:bodyPr wrap="square">
            <a:spAutoFit/>
          </a:bodyPr>
          <a:lstStyle/>
          <a:p>
            <a:pPr algn="ctr"/>
            <a:r>
              <a:rPr lang="en-US" sz="2200" b="1" dirty="0">
                <a:solidFill>
                  <a:schemeClr val="accent3"/>
                </a:solidFill>
              </a:rPr>
              <a:t>“Using the data Calix provided, we were able to re-steer some of our capital investment to upgrade two or three digital loop carriers to really pinpoint upsell opportunities for a large group of subscribers</a:t>
            </a:r>
            <a:r>
              <a:rPr lang="en-US" sz="2200" b="1" dirty="0" smtClean="0">
                <a:solidFill>
                  <a:schemeClr val="accent3"/>
                </a:solidFill>
              </a:rPr>
              <a:t>.”</a:t>
            </a:r>
          </a:p>
          <a:p>
            <a:pPr algn="ctr"/>
            <a:r>
              <a:rPr lang="en-US" sz="2200" b="1" i="1" dirty="0" smtClean="0">
                <a:solidFill>
                  <a:schemeClr val="accent3"/>
                </a:solidFill>
              </a:rPr>
              <a:t>General Manager </a:t>
            </a:r>
            <a:endParaRPr lang="en-US" sz="2200" b="1" i="1" dirty="0">
              <a:solidFill>
                <a:schemeClr val="accent3"/>
              </a:solidFill>
            </a:endParaRPr>
          </a:p>
        </p:txBody>
      </p:sp>
      <p:sp>
        <p:nvSpPr>
          <p:cNvPr id="10" name="Rectangle 9"/>
          <p:cNvSpPr/>
          <p:nvPr/>
        </p:nvSpPr>
        <p:spPr>
          <a:xfrm>
            <a:off x="1416968" y="3995495"/>
            <a:ext cx="4032530" cy="1107996"/>
          </a:xfrm>
          <a:prstGeom prst="rect">
            <a:avLst/>
          </a:prstGeom>
          <a:noFill/>
        </p:spPr>
        <p:txBody>
          <a:bodyPr wrap="square">
            <a:spAutoFit/>
          </a:bodyPr>
          <a:lstStyle/>
          <a:p>
            <a:pPr algn="ctr"/>
            <a:r>
              <a:rPr lang="en-US" sz="2200" b="1" dirty="0" smtClean="0">
                <a:solidFill>
                  <a:schemeClr val="accent3"/>
                </a:solidFill>
              </a:rPr>
              <a:t>“We can now justify changes needed to our service tiers.”</a:t>
            </a:r>
          </a:p>
          <a:p>
            <a:pPr algn="ctr"/>
            <a:r>
              <a:rPr lang="en-US" sz="2200" b="1" i="1" dirty="0" smtClean="0">
                <a:solidFill>
                  <a:schemeClr val="accent3"/>
                </a:solidFill>
              </a:rPr>
              <a:t>Marketing Manager</a:t>
            </a:r>
            <a:endParaRPr lang="en-US" sz="2200" b="1" i="1" dirty="0">
              <a:solidFill>
                <a:schemeClr val="accent3"/>
              </a:solidFill>
            </a:endParaRPr>
          </a:p>
        </p:txBody>
      </p:sp>
      <p:sp>
        <p:nvSpPr>
          <p:cNvPr id="11" name="Rectangle 10"/>
          <p:cNvSpPr/>
          <p:nvPr/>
        </p:nvSpPr>
        <p:spPr>
          <a:xfrm>
            <a:off x="3180313" y="5389515"/>
            <a:ext cx="5858934" cy="1107996"/>
          </a:xfrm>
          <a:prstGeom prst="rect">
            <a:avLst/>
          </a:prstGeom>
          <a:noFill/>
        </p:spPr>
        <p:txBody>
          <a:bodyPr wrap="square">
            <a:spAutoFit/>
          </a:bodyPr>
          <a:lstStyle/>
          <a:p>
            <a:pPr algn="ctr"/>
            <a:r>
              <a:rPr lang="en-US" sz="2200" b="1" dirty="0" smtClean="0">
                <a:solidFill>
                  <a:schemeClr val="accent3"/>
                </a:solidFill>
              </a:rPr>
              <a:t>“With the target list, we were able to upgrade two customers in less than a day.”</a:t>
            </a:r>
          </a:p>
          <a:p>
            <a:pPr algn="ctr"/>
            <a:r>
              <a:rPr lang="en-US" sz="2200" b="1" i="1" dirty="0" smtClean="0">
                <a:solidFill>
                  <a:schemeClr val="accent3"/>
                </a:solidFill>
              </a:rPr>
              <a:t>Director, New Service Introduction</a:t>
            </a:r>
            <a:endParaRPr lang="en-US" sz="2200" b="1" i="1" dirty="0">
              <a:solidFill>
                <a:schemeClr val="accent3"/>
              </a:solidFill>
            </a:endParaRPr>
          </a:p>
        </p:txBody>
      </p:sp>
    </p:spTree>
    <p:extLst>
      <p:ext uri="{BB962C8B-B14F-4D97-AF65-F5344CB8AC3E}">
        <p14:creationId xmlns:p14="http://schemas.microsoft.com/office/powerpoint/2010/main" val="1503762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sp>
        <p:nvSpPr>
          <p:cNvPr id="3" name="Text Placeholder 2"/>
          <p:cNvSpPr>
            <a:spLocks noGrp="1"/>
          </p:cNvSpPr>
          <p:nvPr>
            <p:ph type="body" sz="quarter" idx="18"/>
          </p:nvPr>
        </p:nvSpPr>
        <p:spPr/>
        <p:txBody>
          <a:bodyPr/>
          <a:lstStyle/>
          <a:p>
            <a:endParaRPr lang="en-US"/>
          </a:p>
        </p:txBody>
      </p:sp>
      <p:sp>
        <p:nvSpPr>
          <p:cNvPr id="4" name="Title 3"/>
          <p:cNvSpPr>
            <a:spLocks noGrp="1"/>
          </p:cNvSpPr>
          <p:nvPr>
            <p:ph type="title"/>
          </p:nvPr>
        </p:nvSpPr>
        <p:spPr/>
        <p:txBody>
          <a:bodyPr/>
          <a:lstStyle/>
          <a:p>
            <a:r>
              <a:rPr lang="en-US" dirty="0" smtClean="0"/>
              <a:t>Making data available to Customer Service</a:t>
            </a:r>
            <a:endParaRPr lang="en-US" dirty="0"/>
          </a:p>
        </p:txBody>
      </p:sp>
      <p:sp>
        <p:nvSpPr>
          <p:cNvPr id="6" name="Slide Number Placeholder 5"/>
          <p:cNvSpPr>
            <a:spLocks noGrp="1"/>
          </p:cNvSpPr>
          <p:nvPr>
            <p:ph type="sldNum" sz="quarter" idx="12"/>
          </p:nvPr>
        </p:nvSpPr>
        <p:spPr/>
        <p:txBody>
          <a:bodyPr/>
          <a:lstStyle/>
          <a:p>
            <a:fld id="{58EBEC73-BF10-4A05-B408-9EA6FF5AFB6F}" type="slidenum">
              <a:rPr lang="en-US" smtClean="0"/>
              <a:t>28</a:t>
            </a:fld>
            <a:endParaRPr lang="en-US"/>
          </a:p>
        </p:txBody>
      </p:sp>
    </p:spTree>
    <p:extLst>
      <p:ext uri="{BB962C8B-B14F-4D97-AF65-F5344CB8AC3E}">
        <p14:creationId xmlns:p14="http://schemas.microsoft.com/office/powerpoint/2010/main" val="88264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95398" y="914400"/>
            <a:ext cx="1796602" cy="2182399"/>
          </a:xfrm>
          <a:prstGeom prst="rect">
            <a:avLst/>
          </a:prstGeom>
        </p:spPr>
      </p:pic>
      <p:sp>
        <p:nvSpPr>
          <p:cNvPr id="2" name="Title 1"/>
          <p:cNvSpPr>
            <a:spLocks noGrp="1"/>
          </p:cNvSpPr>
          <p:nvPr>
            <p:ph type="title"/>
          </p:nvPr>
        </p:nvSpPr>
        <p:spPr/>
        <p:txBody>
          <a:bodyPr/>
          <a:lstStyle/>
          <a:p>
            <a:r>
              <a:rPr lang="en-US" dirty="0"/>
              <a:t>Understand the environment: Wi-Fi Site Scan</a:t>
            </a:r>
          </a:p>
        </p:txBody>
      </p:sp>
      <p:sp>
        <p:nvSpPr>
          <p:cNvPr id="8" name="Slide Number Placeholder 7"/>
          <p:cNvSpPr>
            <a:spLocks noGrp="1"/>
          </p:cNvSpPr>
          <p:nvPr>
            <p:ph type="sldNum" sz="quarter" idx="12"/>
          </p:nvPr>
        </p:nvSpPr>
        <p:spPr/>
        <p:txBody>
          <a:bodyPr/>
          <a:lstStyle/>
          <a:p>
            <a:fld id="{58EBEC73-BF10-4A05-B408-9EA6FF5AFB6F}" type="slidenum">
              <a:rPr lang="en-US" smtClean="0"/>
              <a:pPr/>
              <a:t>29</a:t>
            </a:fld>
            <a:endParaRPr lang="en-US" dirty="0"/>
          </a:p>
        </p:txBody>
      </p:sp>
      <p:sp>
        <p:nvSpPr>
          <p:cNvPr id="3" name="Text Placeholder 2"/>
          <p:cNvSpPr>
            <a:spLocks noGrp="1"/>
          </p:cNvSpPr>
          <p:nvPr>
            <p:ph type="body" sz="quarter" idx="13"/>
          </p:nvPr>
        </p:nvSpPr>
        <p:spPr/>
        <p:txBody>
          <a:bodyPr/>
          <a:lstStyle/>
          <a:p>
            <a:r>
              <a:rPr lang="en-US" dirty="0"/>
              <a:t>Remotely or on-site</a:t>
            </a:r>
          </a:p>
        </p:txBody>
      </p:sp>
      <p:pic>
        <p:nvPicPr>
          <p:cNvPr id="15" name="Picture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76799" y="5943600"/>
            <a:ext cx="2473085" cy="534721"/>
          </a:xfrm>
          <a:prstGeom prst="rect">
            <a:avLst/>
          </a:prstGeom>
          <a:solidFill>
            <a:schemeClr val="bg1"/>
          </a:solidFill>
        </p:spPr>
      </p:pic>
      <p:pic>
        <p:nvPicPr>
          <p:cNvPr id="19" name="Picture Placeholder 8"/>
          <p:cNvPicPr>
            <a:picLocks noChangeAspect="1"/>
          </p:cNvPicPr>
          <p:nvPr/>
        </p:nvPicPr>
        <p:blipFill rotWithShape="1">
          <a:blip r:embed="rId5">
            <a:extLst>
              <a:ext uri="{28A0092B-C50C-407E-A947-70E740481C1C}">
                <a14:useLocalDpi xmlns:a14="http://schemas.microsoft.com/office/drawing/2010/main" val="0"/>
              </a:ext>
            </a:extLst>
          </a:blip>
          <a:srcRect t="12182"/>
          <a:stretch/>
        </p:blipFill>
        <p:spPr>
          <a:xfrm>
            <a:off x="-17929" y="2634128"/>
            <a:ext cx="12192000" cy="3058697"/>
          </a:xfrm>
          <a:prstGeom prst="rect">
            <a:avLst/>
          </a:prstGeom>
        </p:spPr>
      </p:pic>
      <p:grpSp>
        <p:nvGrpSpPr>
          <p:cNvPr id="5" name="Group 4"/>
          <p:cNvGrpSpPr/>
          <p:nvPr/>
        </p:nvGrpSpPr>
        <p:grpSpPr>
          <a:xfrm>
            <a:off x="3200400" y="1696232"/>
            <a:ext cx="5715000" cy="1015663"/>
            <a:chOff x="4490532" y="1969115"/>
            <a:chExt cx="5715000" cy="1015663"/>
          </a:xfrm>
        </p:grpSpPr>
        <p:sp>
          <p:nvSpPr>
            <p:cNvPr id="17" name="Rectangle 16"/>
            <p:cNvSpPr/>
            <p:nvPr/>
          </p:nvSpPr>
          <p:spPr>
            <a:xfrm>
              <a:off x="4490532" y="1969115"/>
              <a:ext cx="1834862" cy="1015663"/>
            </a:xfrm>
            <a:prstGeom prst="rect">
              <a:avLst/>
            </a:prstGeom>
          </p:spPr>
          <p:txBody>
            <a:bodyPr wrap="square">
              <a:spAutoFit/>
            </a:bodyPr>
            <a:lstStyle/>
            <a:p>
              <a:r>
                <a:rPr lang="en-US" sz="6000" b="1" dirty="0" smtClean="0">
                  <a:solidFill>
                    <a:schemeClr val="accent3"/>
                  </a:solidFill>
                </a:rPr>
                <a:t>63%</a:t>
              </a:r>
              <a:r>
                <a:rPr lang="en-US" sz="6000" dirty="0" smtClean="0"/>
                <a:t> </a:t>
              </a:r>
              <a:endParaRPr lang="en-US" sz="6000" dirty="0"/>
            </a:p>
          </p:txBody>
        </p:sp>
        <p:sp>
          <p:nvSpPr>
            <p:cNvPr id="18" name="Rectangle 17"/>
            <p:cNvSpPr/>
            <p:nvPr/>
          </p:nvSpPr>
          <p:spPr>
            <a:xfrm>
              <a:off x="6172200" y="2063719"/>
              <a:ext cx="4033332" cy="830997"/>
            </a:xfrm>
            <a:prstGeom prst="rect">
              <a:avLst/>
            </a:prstGeom>
          </p:spPr>
          <p:txBody>
            <a:bodyPr wrap="square">
              <a:spAutoFit/>
            </a:bodyPr>
            <a:lstStyle/>
            <a:p>
              <a:r>
                <a:rPr lang="en-US" sz="2400" b="1" dirty="0"/>
                <a:t>of consumers have issues with their Wi-Fi </a:t>
              </a:r>
              <a:r>
                <a:rPr lang="en-US" sz="2400" b="1" dirty="0" smtClean="0"/>
                <a:t>service* </a:t>
              </a:r>
              <a:endParaRPr lang="en-US" sz="2400" b="1" dirty="0"/>
            </a:p>
          </p:txBody>
        </p:sp>
      </p:grpSp>
      <p:sp>
        <p:nvSpPr>
          <p:cNvPr id="4" name="TextBox 3"/>
          <p:cNvSpPr txBox="1"/>
          <p:nvPr/>
        </p:nvSpPr>
        <p:spPr>
          <a:xfrm>
            <a:off x="210511" y="6041683"/>
            <a:ext cx="4206506" cy="338554"/>
          </a:xfrm>
          <a:prstGeom prst="rect">
            <a:avLst/>
          </a:prstGeom>
          <a:noFill/>
          <a:ln w="3175">
            <a:noFill/>
            <a:prstDash val="dash"/>
          </a:ln>
        </p:spPr>
        <p:txBody>
          <a:bodyPr wrap="square" rtlCol="0">
            <a:spAutoFit/>
          </a:bodyPr>
          <a:lstStyle/>
          <a:p>
            <a:pPr>
              <a:buClr>
                <a:schemeClr val="accent3"/>
              </a:buClr>
            </a:pPr>
            <a:r>
              <a:rPr lang="en-US" sz="1600" dirty="0" smtClean="0"/>
              <a:t>*2015 </a:t>
            </a:r>
            <a:r>
              <a:rPr lang="en-US" sz="1600" dirty="0" err="1"/>
              <a:t>Arris</a:t>
            </a:r>
            <a:r>
              <a:rPr lang="en-US" sz="1600" dirty="0"/>
              <a:t> Consumer Entertainment </a:t>
            </a:r>
            <a:r>
              <a:rPr lang="en-US" sz="1600" dirty="0" smtClean="0"/>
              <a:t>Index</a:t>
            </a:r>
          </a:p>
        </p:txBody>
      </p:sp>
    </p:spTree>
    <p:extLst>
      <p:ext uri="{BB962C8B-B14F-4D97-AF65-F5344CB8AC3E}">
        <p14:creationId xmlns:p14="http://schemas.microsoft.com/office/powerpoint/2010/main" val="58406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is everywhere</a:t>
            </a:r>
          </a:p>
        </p:txBody>
      </p:sp>
      <p:sp>
        <p:nvSpPr>
          <p:cNvPr id="3" name="Slide Number Placeholder 2"/>
          <p:cNvSpPr>
            <a:spLocks noGrp="1"/>
          </p:cNvSpPr>
          <p:nvPr>
            <p:ph type="sldNum" sz="quarter" idx="12"/>
          </p:nvPr>
        </p:nvSpPr>
        <p:spPr/>
        <p:txBody>
          <a:bodyPr/>
          <a:lstStyle/>
          <a:p>
            <a:fld id="{58EBEC73-BF10-4A05-B408-9EA6FF5AFB6F}" type="slidenum">
              <a:rPr lang="en-US" smtClean="0"/>
              <a:t>3</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0" y="2255520"/>
            <a:ext cx="12192000" cy="1015663"/>
          </a:xfrm>
          <a:prstGeom prst="rect">
            <a:avLst/>
          </a:prstGeom>
          <a:noFill/>
          <a:ln w="3175">
            <a:noFill/>
            <a:prstDash val="dash"/>
          </a:ln>
        </p:spPr>
        <p:txBody>
          <a:bodyPr wrap="square" rtlCol="0">
            <a:spAutoFit/>
          </a:bodyPr>
          <a:lstStyle/>
          <a:p>
            <a:pPr algn="ctr">
              <a:buClr>
                <a:schemeClr val="accent3"/>
              </a:buClr>
            </a:pPr>
            <a:r>
              <a:rPr lang="en-US" sz="6000" b="1" dirty="0">
                <a:solidFill>
                  <a:schemeClr val="bg1">
                    <a:lumMod val="95000"/>
                  </a:schemeClr>
                </a:solidFill>
              </a:rPr>
              <a:t>Data is everywhere </a:t>
            </a:r>
          </a:p>
        </p:txBody>
      </p:sp>
      <p:sp>
        <p:nvSpPr>
          <p:cNvPr id="8" name="TextBox 7"/>
          <p:cNvSpPr txBox="1"/>
          <p:nvPr/>
        </p:nvSpPr>
        <p:spPr>
          <a:xfrm>
            <a:off x="0" y="3429000"/>
            <a:ext cx="12192000" cy="1015663"/>
          </a:xfrm>
          <a:prstGeom prst="rect">
            <a:avLst/>
          </a:prstGeom>
          <a:noFill/>
          <a:ln w="3175">
            <a:noFill/>
            <a:prstDash val="dash"/>
          </a:ln>
        </p:spPr>
        <p:txBody>
          <a:bodyPr wrap="square" rtlCol="0">
            <a:spAutoFit/>
          </a:bodyPr>
          <a:lstStyle/>
          <a:p>
            <a:pPr algn="ctr">
              <a:buClr>
                <a:schemeClr val="accent3"/>
              </a:buClr>
            </a:pPr>
            <a:r>
              <a:rPr lang="en-US" sz="6000" b="1" dirty="0">
                <a:solidFill>
                  <a:schemeClr val="bg1">
                    <a:lumMod val="95000"/>
                  </a:schemeClr>
                </a:solidFill>
              </a:rPr>
              <a:t>How are you using yours? </a:t>
            </a:r>
          </a:p>
        </p:txBody>
      </p:sp>
    </p:spTree>
    <p:extLst>
      <p:ext uri="{BB962C8B-B14F-4D97-AF65-F5344CB8AC3E}">
        <p14:creationId xmlns:p14="http://schemas.microsoft.com/office/powerpoint/2010/main" val="2898711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 the environment:  </a:t>
            </a:r>
            <a:r>
              <a:rPr lang="en-US" dirty="0" smtClean="0"/>
              <a:t>Device Parameters</a:t>
            </a:r>
            <a:endParaRPr lang="en-US" dirty="0"/>
          </a:p>
        </p:txBody>
      </p:sp>
      <p:sp>
        <p:nvSpPr>
          <p:cNvPr id="3" name="Text Placeholder 2"/>
          <p:cNvSpPr>
            <a:spLocks noGrp="1"/>
          </p:cNvSpPr>
          <p:nvPr>
            <p:ph type="body" sz="quarter" idx="13"/>
          </p:nvPr>
        </p:nvSpPr>
        <p:spPr/>
        <p:txBody>
          <a:bodyPr/>
          <a:lstStyle/>
          <a:p>
            <a:r>
              <a:rPr lang="en-US" dirty="0"/>
              <a:t>Identify p</a:t>
            </a:r>
            <a:r>
              <a:rPr lang="en-US" dirty="0" smtClean="0"/>
              <a:t>otential </a:t>
            </a:r>
            <a:r>
              <a:rPr lang="en-US" dirty="0"/>
              <a:t>i</a:t>
            </a:r>
            <a:r>
              <a:rPr lang="en-US" dirty="0" smtClean="0"/>
              <a:t>ssues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113" y="2733731"/>
            <a:ext cx="11524381" cy="2818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8104216" y="3881491"/>
            <a:ext cx="3639278" cy="588419"/>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06" y="2057400"/>
            <a:ext cx="11811794" cy="3495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8" name="Group 27"/>
          <p:cNvGrpSpPr/>
          <p:nvPr/>
        </p:nvGrpSpPr>
        <p:grpSpPr>
          <a:xfrm>
            <a:off x="75406" y="2057400"/>
            <a:ext cx="8535194" cy="3495318"/>
            <a:chOff x="75406" y="2057400"/>
            <a:chExt cx="8535194" cy="3495318"/>
          </a:xfrm>
        </p:grpSpPr>
        <p:sp>
          <p:nvSpPr>
            <p:cNvPr id="18" name="Rectangle 17"/>
            <p:cNvSpPr/>
            <p:nvPr/>
          </p:nvSpPr>
          <p:spPr>
            <a:xfrm>
              <a:off x="75406" y="2057400"/>
              <a:ext cx="6032261" cy="1066396"/>
            </a:xfrm>
            <a:prstGeom prst="rect">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2"/>
                  </a:solidFill>
                </a:rPr>
                <a:t>DS and US physical rates</a:t>
              </a:r>
            </a:p>
            <a:p>
              <a:pPr marL="285750" indent="-285750">
                <a:buClr>
                  <a:schemeClr val="accent3"/>
                </a:buClr>
                <a:buFont typeface="Wingdings" charset="2"/>
                <a:buChar char="§"/>
              </a:pPr>
              <a:r>
                <a:rPr lang="en-US" sz="2000" dirty="0">
                  <a:solidFill>
                    <a:schemeClr val="tx2"/>
                  </a:solidFill>
                </a:rPr>
                <a:t>As a rule of thumb, this is twice the data throughput rate due to overhead</a:t>
              </a:r>
            </a:p>
          </p:txBody>
        </p:sp>
        <p:sp>
          <p:nvSpPr>
            <p:cNvPr id="27" name="Rectangle 26"/>
            <p:cNvSpPr/>
            <p:nvPr/>
          </p:nvSpPr>
          <p:spPr>
            <a:xfrm>
              <a:off x="6107667" y="2371446"/>
              <a:ext cx="2502933" cy="3181272"/>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75406" y="2109519"/>
            <a:ext cx="11460995" cy="3376881"/>
            <a:chOff x="75406" y="2175837"/>
            <a:chExt cx="11460995" cy="3376881"/>
          </a:xfrm>
        </p:grpSpPr>
        <p:sp>
          <p:nvSpPr>
            <p:cNvPr id="29" name="Rectangle 28"/>
            <p:cNvSpPr/>
            <p:nvPr/>
          </p:nvSpPr>
          <p:spPr>
            <a:xfrm>
              <a:off x="9516307" y="2371446"/>
              <a:ext cx="2020094" cy="3181272"/>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5406" y="2175837"/>
              <a:ext cx="9449594" cy="1024563"/>
            </a:xfrm>
            <a:prstGeom prst="rect">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2"/>
                  </a:solidFill>
                </a:rPr>
                <a:t>Signal to Noise Ratio per Device </a:t>
              </a:r>
              <a:r>
                <a:rPr lang="en-US" sz="2000" dirty="0" err="1" smtClean="0">
                  <a:solidFill>
                    <a:schemeClr val="tx2"/>
                  </a:solidFill>
                </a:rPr>
                <a:t>STAtion</a:t>
              </a:r>
              <a:endParaRPr lang="en-US" sz="2000" dirty="0">
                <a:solidFill>
                  <a:schemeClr val="tx2"/>
                </a:solidFill>
              </a:endParaRPr>
            </a:p>
            <a:p>
              <a:pPr marL="342900" indent="-342900">
                <a:buClr>
                  <a:schemeClr val="accent3"/>
                </a:buClr>
                <a:buFont typeface="Wingdings" charset="2"/>
                <a:buChar char="§"/>
              </a:pPr>
              <a:r>
                <a:rPr lang="en-US" sz="2000" dirty="0" smtClean="0">
                  <a:solidFill>
                    <a:schemeClr val="tx2"/>
                  </a:solidFill>
                </a:rPr>
                <a:t>Measures the difference between the receiver strength and noise level at the STA in dB</a:t>
              </a:r>
            </a:p>
          </p:txBody>
        </p:sp>
      </p:grpSp>
      <p:grpSp>
        <p:nvGrpSpPr>
          <p:cNvPr id="26" name="Group 25"/>
          <p:cNvGrpSpPr/>
          <p:nvPr/>
        </p:nvGrpSpPr>
        <p:grpSpPr>
          <a:xfrm>
            <a:off x="4267200" y="2099637"/>
            <a:ext cx="7647016" cy="3453081"/>
            <a:chOff x="4267200" y="2099637"/>
            <a:chExt cx="7647016" cy="3453081"/>
          </a:xfrm>
        </p:grpSpPr>
        <p:sp>
          <p:nvSpPr>
            <p:cNvPr id="10" name="Rectangle 9"/>
            <p:cNvSpPr/>
            <p:nvPr/>
          </p:nvSpPr>
          <p:spPr>
            <a:xfrm>
              <a:off x="5334000" y="2099637"/>
              <a:ext cx="6580216" cy="1024563"/>
            </a:xfrm>
            <a:prstGeom prst="rect">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2"/>
                  </a:solidFill>
                </a:rPr>
                <a:t>Radio type of Client device (</a:t>
              </a:r>
              <a:r>
                <a:rPr lang="en-US" sz="2400" dirty="0" smtClean="0">
                  <a:solidFill>
                    <a:schemeClr val="tx2"/>
                  </a:solidFill>
                </a:rPr>
                <a:t>802.11a/b/g/n/ac)</a:t>
              </a:r>
              <a:endParaRPr lang="en-US" sz="2400" dirty="0">
                <a:solidFill>
                  <a:schemeClr val="tx2"/>
                </a:solidFill>
              </a:endParaRPr>
            </a:p>
            <a:p>
              <a:pPr marL="285750" indent="-285750">
                <a:buClr>
                  <a:schemeClr val="accent3"/>
                </a:buClr>
                <a:buFont typeface="Wingdings" charset="2"/>
                <a:buChar char="§"/>
              </a:pPr>
              <a:r>
                <a:rPr lang="en-US" sz="2000" dirty="0">
                  <a:solidFill>
                    <a:schemeClr val="tx2"/>
                  </a:solidFill>
                </a:rPr>
                <a:t>Determine the max data rate a client can achieve</a:t>
              </a:r>
            </a:p>
          </p:txBody>
        </p:sp>
        <p:sp>
          <p:nvSpPr>
            <p:cNvPr id="16" name="Rectangle 15"/>
            <p:cNvSpPr/>
            <p:nvPr/>
          </p:nvSpPr>
          <p:spPr>
            <a:xfrm>
              <a:off x="4267200" y="2371446"/>
              <a:ext cx="1066800" cy="3181272"/>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9677400" y="4293369"/>
            <a:ext cx="990600" cy="338554"/>
          </a:xfrm>
          <a:prstGeom prst="rect">
            <a:avLst/>
          </a:prstGeom>
          <a:solidFill>
            <a:schemeClr val="bg1"/>
          </a:solidFill>
          <a:ln w="3175">
            <a:noFill/>
            <a:prstDash val="dash"/>
          </a:ln>
        </p:spPr>
        <p:txBody>
          <a:bodyPr wrap="square" rtlCol="0">
            <a:spAutoFit/>
          </a:bodyPr>
          <a:lstStyle/>
          <a:p>
            <a:pPr>
              <a:buClr>
                <a:schemeClr val="accent3"/>
              </a:buClr>
            </a:pPr>
            <a:r>
              <a:rPr lang="en-US" sz="1600" dirty="0" smtClean="0">
                <a:solidFill>
                  <a:schemeClr val="bg1">
                    <a:lumMod val="50000"/>
                  </a:schemeClr>
                </a:solidFill>
              </a:rPr>
              <a:t>22dBm</a:t>
            </a:r>
          </a:p>
        </p:txBody>
      </p:sp>
      <p:sp>
        <p:nvSpPr>
          <p:cNvPr id="21" name="TextBox 20"/>
          <p:cNvSpPr txBox="1"/>
          <p:nvPr/>
        </p:nvSpPr>
        <p:spPr>
          <a:xfrm>
            <a:off x="9753600" y="4843046"/>
            <a:ext cx="762000" cy="338554"/>
          </a:xfrm>
          <a:prstGeom prst="rect">
            <a:avLst/>
          </a:prstGeom>
          <a:solidFill>
            <a:schemeClr val="bg1"/>
          </a:solidFill>
          <a:ln w="3175">
            <a:noFill/>
            <a:prstDash val="dash"/>
          </a:ln>
        </p:spPr>
        <p:txBody>
          <a:bodyPr wrap="square" rtlCol="0">
            <a:spAutoFit/>
          </a:bodyPr>
          <a:lstStyle/>
          <a:p>
            <a:pPr>
              <a:buClr>
                <a:schemeClr val="accent3"/>
              </a:buClr>
            </a:pPr>
            <a:r>
              <a:rPr lang="en-US" sz="1600">
                <a:solidFill>
                  <a:schemeClr val="bg1">
                    <a:lumMod val="50000"/>
                  </a:schemeClr>
                </a:solidFill>
              </a:rPr>
              <a:t>5</a:t>
            </a:r>
            <a:r>
              <a:rPr lang="en-US" sz="1600" smtClean="0">
                <a:solidFill>
                  <a:schemeClr val="bg1">
                    <a:lumMod val="50000"/>
                  </a:schemeClr>
                </a:solidFill>
              </a:rPr>
              <a:t>dBm</a:t>
            </a:r>
            <a:endParaRPr lang="en-US" sz="1600" dirty="0" smtClean="0">
              <a:solidFill>
                <a:schemeClr val="bg1">
                  <a:lumMod val="50000"/>
                </a:schemeClr>
              </a:solidFill>
            </a:endParaRPr>
          </a:p>
        </p:txBody>
      </p:sp>
      <p:sp>
        <p:nvSpPr>
          <p:cNvPr id="22" name="TextBox 21"/>
          <p:cNvSpPr txBox="1"/>
          <p:nvPr/>
        </p:nvSpPr>
        <p:spPr>
          <a:xfrm>
            <a:off x="9677400" y="3214249"/>
            <a:ext cx="990600" cy="338554"/>
          </a:xfrm>
          <a:prstGeom prst="rect">
            <a:avLst/>
          </a:prstGeom>
          <a:solidFill>
            <a:schemeClr val="bg1"/>
          </a:solidFill>
          <a:ln w="3175">
            <a:noFill/>
            <a:prstDash val="dash"/>
          </a:ln>
        </p:spPr>
        <p:txBody>
          <a:bodyPr wrap="square" rtlCol="0">
            <a:spAutoFit/>
          </a:bodyPr>
          <a:lstStyle/>
          <a:p>
            <a:pPr>
              <a:buClr>
                <a:schemeClr val="accent3"/>
              </a:buClr>
            </a:pPr>
            <a:r>
              <a:rPr lang="en-US" sz="1600" dirty="0" smtClean="0">
                <a:solidFill>
                  <a:schemeClr val="bg1">
                    <a:lumMod val="50000"/>
                  </a:schemeClr>
                </a:solidFill>
              </a:rPr>
              <a:t>47dBm</a:t>
            </a:r>
          </a:p>
        </p:txBody>
      </p:sp>
      <p:sp>
        <p:nvSpPr>
          <p:cNvPr id="23" name="TextBox 22"/>
          <p:cNvSpPr txBox="1"/>
          <p:nvPr/>
        </p:nvSpPr>
        <p:spPr>
          <a:xfrm>
            <a:off x="9677400" y="3776246"/>
            <a:ext cx="990600" cy="338554"/>
          </a:xfrm>
          <a:prstGeom prst="rect">
            <a:avLst/>
          </a:prstGeom>
          <a:solidFill>
            <a:schemeClr val="bg1"/>
          </a:solidFill>
          <a:ln w="3175">
            <a:noFill/>
            <a:prstDash val="dash"/>
          </a:ln>
        </p:spPr>
        <p:txBody>
          <a:bodyPr wrap="square" rtlCol="0">
            <a:spAutoFit/>
          </a:bodyPr>
          <a:lstStyle/>
          <a:p>
            <a:pPr>
              <a:buClr>
                <a:schemeClr val="accent3"/>
              </a:buClr>
            </a:pPr>
            <a:r>
              <a:rPr lang="en-US" sz="1600" dirty="0" smtClean="0">
                <a:solidFill>
                  <a:schemeClr val="bg1">
                    <a:lumMod val="50000"/>
                  </a:schemeClr>
                </a:solidFill>
              </a:rPr>
              <a:t>14dBm</a:t>
            </a:r>
          </a:p>
        </p:txBody>
      </p:sp>
      <p:sp>
        <p:nvSpPr>
          <p:cNvPr id="5" name="Slide Number Placeholder 4"/>
          <p:cNvSpPr>
            <a:spLocks noGrp="1"/>
          </p:cNvSpPr>
          <p:nvPr>
            <p:ph type="sldNum" sz="quarter" idx="12"/>
          </p:nvPr>
        </p:nvSpPr>
        <p:spPr/>
        <p:txBody>
          <a:bodyPr/>
          <a:lstStyle/>
          <a:p>
            <a:fld id="{58EBEC73-BF10-4A05-B408-9EA6FF5AFB6F}" type="slidenum">
              <a:rPr lang="en-US" smtClean="0"/>
              <a:t>30</a:t>
            </a:fld>
            <a:endParaRPr lang="en-US" dirty="0"/>
          </a:p>
        </p:txBody>
      </p:sp>
    </p:spTree>
    <p:extLst>
      <p:ext uri="{BB962C8B-B14F-4D97-AF65-F5344CB8AC3E}">
        <p14:creationId xmlns:p14="http://schemas.microsoft.com/office/powerpoint/2010/main" val="948959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sp>
        <p:nvSpPr>
          <p:cNvPr id="3" name="Text Placeholder 2"/>
          <p:cNvSpPr>
            <a:spLocks noGrp="1"/>
          </p:cNvSpPr>
          <p:nvPr>
            <p:ph type="body" sz="quarter" idx="18"/>
          </p:nvPr>
        </p:nvSpPr>
        <p:spPr/>
        <p:txBody>
          <a:bodyPr/>
          <a:lstStyle/>
          <a:p>
            <a:endParaRPr lang="en-US"/>
          </a:p>
        </p:txBody>
      </p:sp>
      <p:sp>
        <p:nvSpPr>
          <p:cNvPr id="4" name="Title 3"/>
          <p:cNvSpPr>
            <a:spLocks noGrp="1"/>
          </p:cNvSpPr>
          <p:nvPr>
            <p:ph type="title"/>
          </p:nvPr>
        </p:nvSpPr>
        <p:spPr/>
        <p:txBody>
          <a:bodyPr/>
          <a:lstStyle/>
          <a:p>
            <a:r>
              <a:rPr lang="en-US" dirty="0" smtClean="0"/>
              <a:t>Summary</a:t>
            </a:r>
            <a:endParaRPr lang="en-US" dirty="0"/>
          </a:p>
        </p:txBody>
      </p:sp>
      <p:sp>
        <p:nvSpPr>
          <p:cNvPr id="6" name="Slide Number Placeholder 5"/>
          <p:cNvSpPr>
            <a:spLocks noGrp="1"/>
          </p:cNvSpPr>
          <p:nvPr>
            <p:ph type="sldNum" sz="quarter" idx="12"/>
          </p:nvPr>
        </p:nvSpPr>
        <p:spPr/>
        <p:txBody>
          <a:bodyPr/>
          <a:lstStyle/>
          <a:p>
            <a:fld id="{58EBEC73-BF10-4A05-B408-9EA6FF5AFB6F}" type="slidenum">
              <a:rPr lang="en-US" smtClean="0"/>
              <a:t>31</a:t>
            </a:fld>
            <a:endParaRPr lang="en-US"/>
          </a:p>
        </p:txBody>
      </p:sp>
    </p:spTree>
    <p:extLst>
      <p:ext uri="{BB962C8B-B14F-4D97-AF65-F5344CB8AC3E}">
        <p14:creationId xmlns:p14="http://schemas.microsoft.com/office/powerpoint/2010/main" val="1247879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20"/>
          </p:nvPr>
        </p:nvSpPr>
        <p:spPr/>
        <p:txBody>
          <a:bodyPr/>
          <a:lstStyle/>
          <a:p>
            <a:r>
              <a:rPr lang="en-US" dirty="0"/>
              <a:t>Data is everywhere – you just have to make it </a:t>
            </a:r>
            <a:r>
              <a:rPr lang="en-US" b="1" i="1" u="sng" dirty="0"/>
              <a:t>accessible</a:t>
            </a:r>
          </a:p>
        </p:txBody>
      </p:sp>
      <p:sp>
        <p:nvSpPr>
          <p:cNvPr id="10" name="Text Placeholder 9"/>
          <p:cNvSpPr>
            <a:spLocks noGrp="1"/>
          </p:cNvSpPr>
          <p:nvPr>
            <p:ph type="body" sz="quarter" idx="21"/>
          </p:nvPr>
        </p:nvSpPr>
        <p:spPr/>
        <p:txBody>
          <a:bodyPr/>
          <a:lstStyle/>
          <a:p>
            <a:r>
              <a:rPr lang="en-US" dirty="0"/>
              <a:t>Sales, Marketing and CS can benefit and so can your </a:t>
            </a:r>
            <a:r>
              <a:rPr lang="en-US" dirty="0" smtClean="0"/>
              <a:t>business</a:t>
            </a:r>
            <a:endParaRPr lang="en-US" dirty="0"/>
          </a:p>
        </p:txBody>
      </p:sp>
      <p:sp>
        <p:nvSpPr>
          <p:cNvPr id="8" name="Text Placeholder 7"/>
          <p:cNvSpPr>
            <a:spLocks noGrp="1"/>
          </p:cNvSpPr>
          <p:nvPr>
            <p:ph type="body" sz="quarter" idx="19"/>
          </p:nvPr>
        </p:nvSpPr>
        <p:spPr/>
        <p:txBody>
          <a:bodyPr/>
          <a:lstStyle/>
          <a:p>
            <a:r>
              <a:rPr lang="en-US" dirty="0" smtClean="0"/>
              <a:t>Using data helps you achieve your business objectives</a:t>
            </a:r>
            <a:endParaRPr lang="en-US" dirty="0"/>
          </a:p>
        </p:txBody>
      </p:sp>
      <p:sp>
        <p:nvSpPr>
          <p:cNvPr id="7" name="Title 6"/>
          <p:cNvSpPr>
            <a:spLocks noGrp="1"/>
          </p:cNvSpPr>
          <p:nvPr>
            <p:ph type="title"/>
          </p:nvPr>
        </p:nvSpPr>
        <p:spPr/>
        <p:txBody>
          <a:bodyPr/>
          <a:lstStyle/>
          <a:p>
            <a:r>
              <a:rPr lang="en-US" dirty="0" smtClean="0"/>
              <a:t>Summary</a:t>
            </a:r>
            <a:endParaRPr lang="en-US" dirty="0"/>
          </a:p>
        </p:txBody>
      </p:sp>
      <p:sp>
        <p:nvSpPr>
          <p:cNvPr id="6" name="Slide Number Placeholder 5"/>
          <p:cNvSpPr>
            <a:spLocks noGrp="1"/>
          </p:cNvSpPr>
          <p:nvPr>
            <p:ph type="sldNum" sz="quarter" idx="12"/>
          </p:nvPr>
        </p:nvSpPr>
        <p:spPr/>
        <p:txBody>
          <a:bodyPr/>
          <a:lstStyle/>
          <a:p>
            <a:fld id="{58EBEC73-BF10-4A05-B408-9EA6FF5AFB6F}" type="slidenum">
              <a:rPr lang="en-US" smtClean="0"/>
              <a:t>32</a:t>
            </a:fld>
            <a:endParaRPr lang="en-US"/>
          </a:p>
        </p:txBody>
      </p:sp>
    </p:spTree>
    <p:extLst>
      <p:ext uri="{BB962C8B-B14F-4D97-AF65-F5344CB8AC3E}">
        <p14:creationId xmlns:p14="http://schemas.microsoft.com/office/powerpoint/2010/main" val="1294177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8EBEC73-BF10-4A05-B408-9EA6FF5AFB6F}" type="slidenum">
              <a:rPr lang="en-US" smtClean="0"/>
              <a:t>33</a:t>
            </a:fld>
            <a:endParaRPr lang="en-US"/>
          </a:p>
        </p:txBody>
      </p:sp>
    </p:spTree>
    <p:extLst>
      <p:ext uri="{BB962C8B-B14F-4D97-AF65-F5344CB8AC3E}">
        <p14:creationId xmlns:p14="http://schemas.microsoft.com/office/powerpoint/2010/main" val="43823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did Netflix use data for success? </a:t>
            </a:r>
          </a:p>
        </p:txBody>
      </p:sp>
      <p:sp>
        <p:nvSpPr>
          <p:cNvPr id="3" name="Slide Number Placeholder 2"/>
          <p:cNvSpPr>
            <a:spLocks noGrp="1"/>
          </p:cNvSpPr>
          <p:nvPr>
            <p:ph type="sldNum" sz="quarter" idx="12"/>
          </p:nvPr>
        </p:nvSpPr>
        <p:spPr/>
        <p:txBody>
          <a:bodyPr/>
          <a:lstStyle/>
          <a:p>
            <a:fld id="{58EBEC73-BF10-4A05-B408-9EA6FF5AFB6F}" type="slidenum">
              <a:rPr lang="en-US" smtClean="0"/>
              <a:t>4</a:t>
            </a:fld>
            <a:endParaRPr lang="en-US"/>
          </a:p>
        </p:txBody>
      </p:sp>
      <p:pic>
        <p:nvPicPr>
          <p:cNvPr id="2052" name="Picture 4" descr="http://www.everythingspacey.com/images/SpaceyGal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9429" y="1419225"/>
            <a:ext cx="3202311" cy="4040772"/>
          </a:xfrm>
          <a:prstGeom prst="ellipse">
            <a:avLst/>
          </a:prstGeom>
          <a:noFill/>
          <a:ln w="38100">
            <a:solidFill>
              <a:schemeClr val="tx1">
                <a:lumMod val="60000"/>
                <a:lumOff val="40000"/>
              </a:schemeClr>
            </a:solidFill>
          </a:ln>
          <a:extLst>
            <a:ext uri="{909E8E84-426E-40DD-AFC4-6F175D3DCCD1}">
              <a14:hiddenFill xmlns:a14="http://schemas.microsoft.com/office/drawing/2010/main">
                <a:solidFill>
                  <a:srgbClr val="FFFFFF"/>
                </a:solidFill>
              </a14:hiddenFill>
            </a:ext>
          </a:extLst>
        </p:spPr>
      </p:pic>
      <p:pic>
        <p:nvPicPr>
          <p:cNvPr id="1026" name="Picture 2" descr="http://www.indiewire.com/wp-content/uploads/2013/10/fincher.jpg?w=713"/>
          <p:cNvPicPr>
            <a:picLocks noChangeAspect="1" noChangeArrowheads="1"/>
          </p:cNvPicPr>
          <p:nvPr/>
        </p:nvPicPr>
        <p:blipFill rotWithShape="1">
          <a:blip r:embed="rId4">
            <a:extLst>
              <a:ext uri="{28A0092B-C50C-407E-A947-70E740481C1C}">
                <a14:useLocalDpi xmlns:a14="http://schemas.microsoft.com/office/drawing/2010/main" val="0"/>
              </a:ext>
            </a:extLst>
          </a:blip>
          <a:srcRect l="-1" r="32190"/>
          <a:stretch/>
        </p:blipFill>
        <p:spPr bwMode="auto">
          <a:xfrm flipH="1">
            <a:off x="6237868" y="1581150"/>
            <a:ext cx="3191882" cy="4292156"/>
          </a:xfrm>
          <a:prstGeom prst="ellipse">
            <a:avLst/>
          </a:prstGeom>
          <a:noFill/>
          <a:ln w="38100">
            <a:solidFill>
              <a:schemeClr val="tx1">
                <a:lumMod val="60000"/>
                <a:lumOff val="40000"/>
              </a:schemeClr>
            </a:solidFill>
          </a:ln>
          <a:extLst>
            <a:ext uri="{909E8E84-426E-40DD-AFC4-6F175D3DCCD1}">
              <a14:hiddenFill xmlns:a14="http://schemas.microsoft.com/office/drawing/2010/main">
                <a:solidFill>
                  <a:srgbClr val="FFFFFF"/>
                </a:solidFill>
              </a14:hiddenFill>
            </a:ext>
          </a:extLst>
        </p:spPr>
      </p:pic>
      <p:pic>
        <p:nvPicPr>
          <p:cNvPr id="2056" name="Picture 8" descr="http://ia.media-imdb.com/images/M/MV5BMTYyMDcyMjY3NV5BMl5BanBnXkFtZTcwNjQ1MTAwMQ@@._V1_UY268_CR4,0,182,268_AL_.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3158" y="2352674"/>
            <a:ext cx="2979968" cy="4192321"/>
          </a:xfrm>
          <a:prstGeom prst="ellipse">
            <a:avLst/>
          </a:prstGeom>
          <a:noFill/>
          <a:ln w="38100">
            <a:solidFill>
              <a:schemeClr val="tx1">
                <a:lumMod val="60000"/>
                <a:lumOff val="4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571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58EBEC73-BF10-4A05-B408-9EA6FF5AFB6F}" type="slidenum">
              <a:rPr lang="en-US" smtClean="0"/>
              <a:t>5</a:t>
            </a:fld>
            <a:endParaRPr lang="en-US"/>
          </a:p>
        </p:txBody>
      </p:sp>
      <p:sp>
        <p:nvSpPr>
          <p:cNvPr id="4" name="Text Placeholder 3"/>
          <p:cNvSpPr>
            <a:spLocks noGrp="1"/>
          </p:cNvSpPr>
          <p:nvPr>
            <p:ph type="body" sz="quarter" idx="13"/>
          </p:nvPr>
        </p:nvSpPr>
        <p:spPr/>
        <p:txBody>
          <a:bodyPr/>
          <a:lstStyle/>
          <a:p>
            <a:endParaRPr lang="en-US"/>
          </a:p>
        </p:txBody>
      </p:sp>
      <p:pic>
        <p:nvPicPr>
          <p:cNvPr id="1028" name="Picture 4" descr="http://askkamal.com/sites/default/files/styles/blog_1140x642/public/Screen%20Shot%202016-03-05%20at%203.31.57%20PM.png?itok=mHgvFZM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400"/>
            <a:ext cx="12222860" cy="688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646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Popular actor</a:t>
            </a:r>
          </a:p>
        </p:txBody>
      </p:sp>
      <p:sp>
        <p:nvSpPr>
          <p:cNvPr id="3" name="Slide Number Placeholder 2"/>
          <p:cNvSpPr>
            <a:spLocks noGrp="1"/>
          </p:cNvSpPr>
          <p:nvPr>
            <p:ph type="sldNum" sz="quarter" idx="12"/>
          </p:nvPr>
        </p:nvSpPr>
        <p:spPr/>
        <p:txBody>
          <a:bodyPr/>
          <a:lstStyle/>
          <a:p>
            <a:fld id="{58EBEC73-BF10-4A05-B408-9EA6FF5AFB6F}" type="slidenum">
              <a:rPr lang="en-US" smtClean="0"/>
              <a:t>6</a:t>
            </a:fld>
            <a:endParaRPr lang="en-US"/>
          </a:p>
        </p:txBody>
      </p:sp>
      <p:sp>
        <p:nvSpPr>
          <p:cNvPr id="4" name="Text Placeholder 3"/>
          <p:cNvSpPr>
            <a:spLocks noGrp="1"/>
          </p:cNvSpPr>
          <p:nvPr>
            <p:ph type="body" sz="quarter" idx="13"/>
          </p:nvPr>
        </p:nvSpPr>
        <p:spPr/>
        <p:txBody>
          <a:bodyPr/>
          <a:lstStyle/>
          <a:p>
            <a:endParaRPr lang="en-US"/>
          </a:p>
        </p:txBody>
      </p:sp>
      <p:pic>
        <p:nvPicPr>
          <p:cNvPr id="6" name="Picture 4" descr="http://www.everythingspacey.com/images/SpaceyGal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4700" y="628434"/>
            <a:ext cx="4635041" cy="5848633"/>
          </a:xfrm>
          <a:prstGeom prst="ellipse">
            <a:avLst/>
          </a:prstGeom>
          <a:noFill/>
          <a:ln w="38100">
            <a:solidFill>
              <a:schemeClr val="tx1">
                <a:lumMod val="60000"/>
                <a:lumOff val="4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44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Proven director</a:t>
            </a:r>
          </a:p>
        </p:txBody>
      </p:sp>
      <p:sp>
        <p:nvSpPr>
          <p:cNvPr id="3" name="Slide Number Placeholder 2"/>
          <p:cNvSpPr>
            <a:spLocks noGrp="1"/>
          </p:cNvSpPr>
          <p:nvPr>
            <p:ph type="sldNum" sz="quarter" idx="12"/>
          </p:nvPr>
        </p:nvSpPr>
        <p:spPr/>
        <p:txBody>
          <a:bodyPr/>
          <a:lstStyle/>
          <a:p>
            <a:fld id="{58EBEC73-BF10-4A05-B408-9EA6FF5AFB6F}" type="slidenum">
              <a:rPr lang="en-US" smtClean="0"/>
              <a:t>7</a:t>
            </a:fld>
            <a:endParaRPr lang="en-US"/>
          </a:p>
        </p:txBody>
      </p:sp>
      <p:sp>
        <p:nvSpPr>
          <p:cNvPr id="4" name="Text Placeholder 3"/>
          <p:cNvSpPr>
            <a:spLocks noGrp="1"/>
          </p:cNvSpPr>
          <p:nvPr>
            <p:ph type="body" sz="quarter" idx="13"/>
          </p:nvPr>
        </p:nvSpPr>
        <p:spPr/>
        <p:txBody>
          <a:bodyPr/>
          <a:lstStyle/>
          <a:p>
            <a:endParaRPr lang="en-US"/>
          </a:p>
        </p:txBody>
      </p:sp>
      <p:pic>
        <p:nvPicPr>
          <p:cNvPr id="7" name="Picture 2" descr="http://www.indiewire.com/wp-content/uploads/2013/10/fincher.jpg?w=713"/>
          <p:cNvPicPr>
            <a:picLocks noChangeAspect="1" noChangeArrowheads="1"/>
          </p:cNvPicPr>
          <p:nvPr/>
        </p:nvPicPr>
        <p:blipFill rotWithShape="1">
          <a:blip r:embed="rId3">
            <a:extLst>
              <a:ext uri="{28A0092B-C50C-407E-A947-70E740481C1C}">
                <a14:useLocalDpi xmlns:a14="http://schemas.microsoft.com/office/drawing/2010/main" val="0"/>
              </a:ext>
            </a:extLst>
          </a:blip>
          <a:srcRect l="-1" r="32190"/>
          <a:stretch/>
        </p:blipFill>
        <p:spPr bwMode="auto">
          <a:xfrm flipH="1">
            <a:off x="6515100" y="818935"/>
            <a:ext cx="4248150" cy="5712530"/>
          </a:xfrm>
          <a:prstGeom prst="ellipse">
            <a:avLst/>
          </a:prstGeom>
          <a:noFill/>
          <a:ln w="38100">
            <a:solidFill>
              <a:schemeClr val="tx1">
                <a:lumMod val="60000"/>
                <a:lumOff val="40000"/>
              </a:schemeClr>
            </a:solidFill>
          </a:ln>
          <a:extLst>
            <a:ext uri="{909E8E84-426E-40DD-AFC4-6F175D3DCCD1}">
              <a14:hiddenFill xmlns:a14="http://schemas.microsoft.com/office/drawing/2010/main">
                <a:solidFill>
                  <a:srgbClr val="FFFFFF"/>
                </a:solidFill>
              </a14:hiddenFill>
            </a:ext>
          </a:extLst>
        </p:spPr>
      </p:pic>
      <p:pic>
        <p:nvPicPr>
          <p:cNvPr id="6146" name="Picture 2" descr="http://moviemaster1703.files.wordpress.com/2010/12/fight-club-movie-poster-102027079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54566" y="1440180"/>
            <a:ext cx="2015435" cy="2984929"/>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http://ia.media-imdb.com/images/M/MV5BMTM2ODk0NDAwMF5BMl5BanBnXkFtZTcwNTM1MDc2Mw@@._V1_SX640_SY720_.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3564" y="3143841"/>
            <a:ext cx="2077651" cy="3273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297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Popular UK series</a:t>
            </a:r>
          </a:p>
        </p:txBody>
      </p:sp>
      <p:sp>
        <p:nvSpPr>
          <p:cNvPr id="3" name="Slide Number Placeholder 2"/>
          <p:cNvSpPr>
            <a:spLocks noGrp="1"/>
          </p:cNvSpPr>
          <p:nvPr>
            <p:ph type="sldNum" sz="quarter" idx="12"/>
          </p:nvPr>
        </p:nvSpPr>
        <p:spPr/>
        <p:txBody>
          <a:bodyPr/>
          <a:lstStyle/>
          <a:p>
            <a:fld id="{58EBEC73-BF10-4A05-B408-9EA6FF5AFB6F}" type="slidenum">
              <a:rPr lang="en-US" smtClean="0"/>
              <a:t>8</a:t>
            </a:fld>
            <a:endParaRPr lang="en-US"/>
          </a:p>
        </p:txBody>
      </p:sp>
      <p:sp>
        <p:nvSpPr>
          <p:cNvPr id="4" name="Text Placeholder 3"/>
          <p:cNvSpPr>
            <a:spLocks noGrp="1"/>
          </p:cNvSpPr>
          <p:nvPr>
            <p:ph type="body" sz="quarter" idx="13"/>
          </p:nvPr>
        </p:nvSpPr>
        <p:spPr/>
        <p:txBody>
          <a:bodyPr/>
          <a:lstStyle/>
          <a:p>
            <a:endParaRPr lang="en-US"/>
          </a:p>
        </p:txBody>
      </p:sp>
      <p:pic>
        <p:nvPicPr>
          <p:cNvPr id="6" name="Picture 8" descr="http://ia.media-imdb.com/images/M/MV5BMTYyMDcyMjY3NV5BMl5BanBnXkFtZTcwNjQ1MTAwMQ@@._V1_UY268_CR4,0,182,268_AL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500" y="1655064"/>
            <a:ext cx="3372026" cy="4743882"/>
          </a:xfrm>
          <a:prstGeom prst="ellipse">
            <a:avLst/>
          </a:prstGeom>
          <a:noFill/>
          <a:ln w="38100">
            <a:solidFill>
              <a:schemeClr val="tx1">
                <a:lumMod val="60000"/>
                <a:lumOff val="4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5893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formula for success! </a:t>
            </a:r>
          </a:p>
        </p:txBody>
      </p:sp>
      <p:sp>
        <p:nvSpPr>
          <p:cNvPr id="3" name="Slide Number Placeholder 2"/>
          <p:cNvSpPr>
            <a:spLocks noGrp="1"/>
          </p:cNvSpPr>
          <p:nvPr>
            <p:ph type="sldNum" sz="quarter" idx="12"/>
          </p:nvPr>
        </p:nvSpPr>
        <p:spPr/>
        <p:txBody>
          <a:bodyPr/>
          <a:lstStyle/>
          <a:p>
            <a:fld id="{58EBEC73-BF10-4A05-B408-9EA6FF5AFB6F}" type="slidenum">
              <a:rPr lang="en-US" smtClean="0"/>
              <a:t>9</a:t>
            </a:fld>
            <a:endParaRPr lang="en-US"/>
          </a:p>
        </p:txBody>
      </p:sp>
      <p:pic>
        <p:nvPicPr>
          <p:cNvPr id="2052" name="Picture 4" descr="http://www.everythingspacey.com/images/SpaceyGal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9429" y="1419225"/>
            <a:ext cx="3202311" cy="4040772"/>
          </a:xfrm>
          <a:prstGeom prst="ellipse">
            <a:avLst/>
          </a:prstGeom>
          <a:noFill/>
          <a:ln w="38100">
            <a:solidFill>
              <a:schemeClr val="tx1">
                <a:lumMod val="60000"/>
                <a:lumOff val="40000"/>
              </a:schemeClr>
            </a:solidFill>
          </a:ln>
          <a:extLst>
            <a:ext uri="{909E8E84-426E-40DD-AFC4-6F175D3DCCD1}">
              <a14:hiddenFill xmlns:a14="http://schemas.microsoft.com/office/drawing/2010/main">
                <a:solidFill>
                  <a:srgbClr val="FFFFFF"/>
                </a:solidFill>
              </a14:hiddenFill>
            </a:ext>
          </a:extLst>
        </p:spPr>
      </p:pic>
      <p:pic>
        <p:nvPicPr>
          <p:cNvPr id="1026" name="Picture 2" descr="http://www.indiewire.com/wp-content/uploads/2013/10/fincher.jpg?w=713"/>
          <p:cNvPicPr>
            <a:picLocks noChangeAspect="1" noChangeArrowheads="1"/>
          </p:cNvPicPr>
          <p:nvPr/>
        </p:nvPicPr>
        <p:blipFill rotWithShape="1">
          <a:blip r:embed="rId4">
            <a:extLst>
              <a:ext uri="{28A0092B-C50C-407E-A947-70E740481C1C}">
                <a14:useLocalDpi xmlns:a14="http://schemas.microsoft.com/office/drawing/2010/main" val="0"/>
              </a:ext>
            </a:extLst>
          </a:blip>
          <a:srcRect l="-1" r="32190"/>
          <a:stretch/>
        </p:blipFill>
        <p:spPr bwMode="auto">
          <a:xfrm flipH="1">
            <a:off x="6237868" y="1581150"/>
            <a:ext cx="3191882" cy="4292156"/>
          </a:xfrm>
          <a:prstGeom prst="ellipse">
            <a:avLst/>
          </a:prstGeom>
          <a:noFill/>
          <a:ln w="38100">
            <a:solidFill>
              <a:schemeClr val="tx1">
                <a:lumMod val="60000"/>
                <a:lumOff val="40000"/>
              </a:schemeClr>
            </a:solidFill>
          </a:ln>
          <a:extLst>
            <a:ext uri="{909E8E84-426E-40DD-AFC4-6F175D3DCCD1}">
              <a14:hiddenFill xmlns:a14="http://schemas.microsoft.com/office/drawing/2010/main">
                <a:solidFill>
                  <a:srgbClr val="FFFFFF"/>
                </a:solidFill>
              </a14:hiddenFill>
            </a:ext>
          </a:extLst>
        </p:spPr>
      </p:pic>
      <p:pic>
        <p:nvPicPr>
          <p:cNvPr id="2056" name="Picture 8" descr="http://ia.media-imdb.com/images/M/MV5BMTYyMDcyMjY3NV5BMl5BanBnXkFtZTcwNjQ1MTAwMQ@@._V1_UY268_CR4,0,182,268_AL_.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3158" y="2352674"/>
            <a:ext cx="2979968" cy="4192321"/>
          </a:xfrm>
          <a:prstGeom prst="ellipse">
            <a:avLst/>
          </a:prstGeom>
          <a:noFill/>
          <a:ln w="38100">
            <a:solidFill>
              <a:schemeClr val="tx1">
                <a:lumMod val="60000"/>
                <a:lumOff val="4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639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alix - Standard">
  <a:themeElements>
    <a:clrScheme name="Calix_TemplateColors">
      <a:dk1>
        <a:srgbClr val="404040"/>
      </a:dk1>
      <a:lt1>
        <a:sysClr val="window" lastClr="FFFFFF"/>
      </a:lt1>
      <a:dk2>
        <a:srgbClr val="000000"/>
      </a:dk2>
      <a:lt2>
        <a:srgbClr val="E7E7E7"/>
      </a:lt2>
      <a:accent1>
        <a:srgbClr val="44367D"/>
      </a:accent1>
      <a:accent2>
        <a:srgbClr val="E87B00"/>
      </a:accent2>
      <a:accent3>
        <a:srgbClr val="49A0DB"/>
      </a:accent3>
      <a:accent4>
        <a:srgbClr val="1D9E74"/>
      </a:accent4>
      <a:accent5>
        <a:srgbClr val="DCDE14"/>
      </a:accent5>
      <a:accent6>
        <a:srgbClr val="990000"/>
      </a:accent6>
      <a:hlink>
        <a:srgbClr val="0000FF"/>
      </a:hlink>
      <a:folHlink>
        <a:srgbClr val="800080"/>
      </a:folHlink>
    </a:clrScheme>
    <a:fontScheme name="Lato">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w="3175">
          <a:noFill/>
          <a:prstDash val="dash"/>
        </a:ln>
      </a:spPr>
      <a:bodyPr wrap="square" rtlCol="0">
        <a:spAutoFit/>
      </a:bodyPr>
      <a:lstStyle>
        <a:defPPr>
          <a:buClr>
            <a:schemeClr val="accent3"/>
          </a:buClr>
          <a:defRPr dirty="0" smtClean="0"/>
        </a:defPPr>
      </a:lstStyle>
    </a:txDef>
  </a:objectDefaults>
  <a:extraClrSchemeLst/>
  <a:extLst>
    <a:ext uri="{05A4C25C-085E-4340-85A3-A5531E510DB2}">
      <thm15:themeFamily xmlns:thm15="http://schemas.microsoft.com/office/thememl/2012/main" xmlns="" name="Calix_Template_Standard" id="{83F6FDBA-B9F7-4EB3-AE30-5905AA3896CB}" vid="{9D2D6AE7-065F-4FD8-B108-31ACF3A148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Calix_Template_Standard_v1.1</Template>
  <TotalTime>3985</TotalTime>
  <Words>1469</Words>
  <Application>Microsoft Office PowerPoint</Application>
  <PresentationFormat>Custom</PresentationFormat>
  <Paragraphs>279</Paragraphs>
  <Slides>33</Slides>
  <Notes>28</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Calix - Standard</vt:lpstr>
      <vt:lpstr>Managing Customer Experience</vt:lpstr>
      <vt:lpstr>Agenda</vt:lpstr>
      <vt:lpstr>Data is everywhere</vt:lpstr>
      <vt:lpstr>How did Netflix use data for success? </vt:lpstr>
      <vt:lpstr>PowerPoint Presentation</vt:lpstr>
      <vt:lpstr>Popular actor</vt:lpstr>
      <vt:lpstr>Proven director</vt:lpstr>
      <vt:lpstr>Popular UK series</vt:lpstr>
      <vt:lpstr>A formula for success! </vt:lpstr>
      <vt:lpstr>Go to market strategy</vt:lpstr>
      <vt:lpstr>Netflix won the bet</vt:lpstr>
      <vt:lpstr>Service provider objectives</vt:lpstr>
      <vt:lpstr>Making data available to Sales and Marketing</vt:lpstr>
      <vt:lpstr>Sales and Marketing initiatives</vt:lpstr>
      <vt:lpstr>PowerPoint Presentation</vt:lpstr>
      <vt:lpstr>Reports</vt:lpstr>
      <vt:lpstr>Network Traffic</vt:lpstr>
      <vt:lpstr>Top Applications</vt:lpstr>
      <vt:lpstr>PowerPoint Presentation</vt:lpstr>
      <vt:lpstr>Top Locations</vt:lpstr>
      <vt:lpstr>PowerPoint Presentation</vt:lpstr>
      <vt:lpstr>Top Subscribers</vt:lpstr>
      <vt:lpstr>PowerPoint Presentation</vt:lpstr>
      <vt:lpstr>Marketing Dashboard</vt:lpstr>
      <vt:lpstr>Marketing Dashboard</vt:lpstr>
      <vt:lpstr>Take action with the Marketing Dashboard…</vt:lpstr>
      <vt:lpstr>PowerPoint Presentation</vt:lpstr>
      <vt:lpstr>Making data available to Customer Service</vt:lpstr>
      <vt:lpstr>Understand the environment: Wi-Fi Site Scan</vt:lpstr>
      <vt:lpstr>Understand the environment:  Device Parameters</vt:lpstr>
      <vt:lpstr>Summary</vt:lpstr>
      <vt:lpstr>Summary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Calix Services</dc:title>
  <dc:creator>Sarita Fernandes</dc:creator>
  <cp:lastModifiedBy>Melissa Harris</cp:lastModifiedBy>
  <cp:revision>163</cp:revision>
  <cp:lastPrinted>2016-07-27T17:27:48Z</cp:lastPrinted>
  <dcterms:created xsi:type="dcterms:W3CDTF">2016-02-23T23:20:23Z</dcterms:created>
  <dcterms:modified xsi:type="dcterms:W3CDTF">2016-08-04T13:17:02Z</dcterms:modified>
</cp:coreProperties>
</file>