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317" r:id="rId3"/>
    <p:sldId id="327" r:id="rId4"/>
    <p:sldId id="328" r:id="rId5"/>
    <p:sldId id="329" r:id="rId6"/>
    <p:sldId id="318" r:id="rId7"/>
    <p:sldId id="319" r:id="rId8"/>
    <p:sldId id="337" r:id="rId9"/>
    <p:sldId id="310" r:id="rId10"/>
    <p:sldId id="338" r:id="rId11"/>
    <p:sldId id="320" r:id="rId12"/>
    <p:sldId id="339" r:id="rId13"/>
    <p:sldId id="324" r:id="rId14"/>
    <p:sldId id="325" r:id="rId15"/>
    <p:sldId id="326" r:id="rId16"/>
    <p:sldId id="260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BE6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0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3FFA20-EC6F-443A-B9C5-91CC4BFB4415}" type="doc">
      <dgm:prSet loTypeId="urn:microsoft.com/office/officeart/2005/8/layout/cycle5" loCatId="cycl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36168BAE-6F85-40D4-830C-AC78B5E936E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1. </a:t>
          </a:r>
        </a:p>
        <a:p>
          <a:r>
            <a:rPr lang="en-US" dirty="0" smtClean="0">
              <a:solidFill>
                <a:schemeClr val="tx1"/>
              </a:solidFill>
            </a:rPr>
            <a:t>Determine Objective</a:t>
          </a:r>
          <a:endParaRPr lang="en-GB" dirty="0">
            <a:solidFill>
              <a:schemeClr val="tx1"/>
            </a:solidFill>
          </a:endParaRPr>
        </a:p>
      </dgm:t>
    </dgm:pt>
    <dgm:pt modelId="{A3DF2206-2EE2-4022-A2A0-80A78609EB4E}" type="parTrans" cxnId="{EB260F7C-F8C2-4EFE-9162-D64B71C508A6}">
      <dgm:prSet/>
      <dgm:spPr/>
      <dgm:t>
        <a:bodyPr/>
        <a:lstStyle/>
        <a:p>
          <a:endParaRPr lang="en-GB"/>
        </a:p>
      </dgm:t>
    </dgm:pt>
    <dgm:pt modelId="{790B8BBE-C23A-48EC-B970-CA494FF7ACCB}" type="sibTrans" cxnId="{EB260F7C-F8C2-4EFE-9162-D64B71C508A6}">
      <dgm:prSet/>
      <dgm:spPr/>
      <dgm:t>
        <a:bodyPr/>
        <a:lstStyle/>
        <a:p>
          <a:endParaRPr lang="en-GB"/>
        </a:p>
      </dgm:t>
    </dgm:pt>
    <dgm:pt modelId="{3F29D7CB-94AF-4F46-8AEF-EEEE1ECEA73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2. </a:t>
          </a:r>
        </a:p>
        <a:p>
          <a:r>
            <a:rPr lang="en-US" dirty="0" smtClean="0">
              <a:solidFill>
                <a:schemeClr val="tx1"/>
              </a:solidFill>
            </a:rPr>
            <a:t>Gather Data</a:t>
          </a:r>
          <a:endParaRPr lang="en-GB" dirty="0">
            <a:solidFill>
              <a:schemeClr val="tx1"/>
            </a:solidFill>
          </a:endParaRPr>
        </a:p>
      </dgm:t>
    </dgm:pt>
    <dgm:pt modelId="{2BBA7938-8F87-475E-B7DE-A4CEF4032F0B}" type="parTrans" cxnId="{7DE97214-B8B9-4284-A6D5-FBA29EE82F75}">
      <dgm:prSet/>
      <dgm:spPr/>
      <dgm:t>
        <a:bodyPr/>
        <a:lstStyle/>
        <a:p>
          <a:endParaRPr lang="en-GB"/>
        </a:p>
      </dgm:t>
    </dgm:pt>
    <dgm:pt modelId="{8BA7A87A-04FE-44E2-80E1-840C62B97FF9}" type="sibTrans" cxnId="{7DE97214-B8B9-4284-A6D5-FBA29EE82F75}">
      <dgm:prSet/>
      <dgm:spPr/>
      <dgm:t>
        <a:bodyPr/>
        <a:lstStyle/>
        <a:p>
          <a:endParaRPr lang="en-GB"/>
        </a:p>
      </dgm:t>
    </dgm:pt>
    <dgm:pt modelId="{14A63E4B-9C50-4DC2-93F9-EB11AF6F861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3.</a:t>
          </a:r>
        </a:p>
        <a:p>
          <a:r>
            <a:rPr lang="en-US" dirty="0" err="1" smtClean="0">
              <a:solidFill>
                <a:schemeClr val="tx1"/>
              </a:solidFill>
            </a:rPr>
            <a:t>Analyse</a:t>
          </a:r>
          <a:r>
            <a:rPr lang="en-US" dirty="0" smtClean="0">
              <a:solidFill>
                <a:schemeClr val="tx1"/>
              </a:solidFill>
            </a:rPr>
            <a:t> &amp; Model </a:t>
          </a:r>
          <a:endParaRPr lang="en-GB" dirty="0">
            <a:solidFill>
              <a:schemeClr val="tx1"/>
            </a:solidFill>
          </a:endParaRPr>
        </a:p>
      </dgm:t>
    </dgm:pt>
    <dgm:pt modelId="{9695F562-638D-48E0-AE41-9A5DC0D19B8A}" type="parTrans" cxnId="{3FFD5E73-0AC7-4FB1-A53A-43F8CDFDC9A4}">
      <dgm:prSet/>
      <dgm:spPr/>
      <dgm:t>
        <a:bodyPr/>
        <a:lstStyle/>
        <a:p>
          <a:endParaRPr lang="en-GB"/>
        </a:p>
      </dgm:t>
    </dgm:pt>
    <dgm:pt modelId="{D2A6FD00-01EB-4E42-A6DE-5BF77E14BCCC}" type="sibTrans" cxnId="{3FFD5E73-0AC7-4FB1-A53A-43F8CDFDC9A4}">
      <dgm:prSet/>
      <dgm:spPr/>
      <dgm:t>
        <a:bodyPr/>
        <a:lstStyle/>
        <a:p>
          <a:endParaRPr lang="en-GB"/>
        </a:p>
      </dgm:t>
    </dgm:pt>
    <dgm:pt modelId="{874079E4-FFC7-4AD9-827C-570614BF3C3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4.</a:t>
          </a:r>
        </a:p>
        <a:p>
          <a:r>
            <a:rPr lang="en-US" dirty="0" smtClean="0">
              <a:solidFill>
                <a:schemeClr val="tx1"/>
              </a:solidFill>
            </a:rPr>
            <a:t>Strategize</a:t>
          </a:r>
          <a:endParaRPr lang="en-GB" dirty="0">
            <a:solidFill>
              <a:schemeClr val="tx1"/>
            </a:solidFill>
          </a:endParaRPr>
        </a:p>
      </dgm:t>
    </dgm:pt>
    <dgm:pt modelId="{607CC66A-F752-4D4A-A0E0-8BB24B1608D5}" type="parTrans" cxnId="{400FEACE-FD44-4F49-B29D-92352BF555B8}">
      <dgm:prSet/>
      <dgm:spPr/>
      <dgm:t>
        <a:bodyPr/>
        <a:lstStyle/>
        <a:p>
          <a:endParaRPr lang="en-GB"/>
        </a:p>
      </dgm:t>
    </dgm:pt>
    <dgm:pt modelId="{538236CB-A30E-4E93-8388-B4CE2052AABF}" type="sibTrans" cxnId="{400FEACE-FD44-4F49-B29D-92352BF555B8}">
      <dgm:prSet/>
      <dgm:spPr/>
      <dgm:t>
        <a:bodyPr/>
        <a:lstStyle/>
        <a:p>
          <a:endParaRPr lang="en-GB"/>
        </a:p>
      </dgm:t>
    </dgm:pt>
    <dgm:pt modelId="{1FD27CF2-7699-4FBC-B26D-7263F2823D5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5.</a:t>
          </a:r>
        </a:p>
        <a:p>
          <a:r>
            <a:rPr lang="en-US" dirty="0" smtClean="0">
              <a:solidFill>
                <a:schemeClr val="tx1"/>
              </a:solidFill>
            </a:rPr>
            <a:t>Deploy</a:t>
          </a:r>
          <a:endParaRPr lang="en-GB" dirty="0">
            <a:solidFill>
              <a:schemeClr val="tx1"/>
            </a:solidFill>
          </a:endParaRPr>
        </a:p>
      </dgm:t>
    </dgm:pt>
    <dgm:pt modelId="{8F413D5A-BE05-4D9F-B422-8A23B60B6837}" type="parTrans" cxnId="{AD8F17A9-7AC0-4652-95F1-6B97D818A9A6}">
      <dgm:prSet/>
      <dgm:spPr/>
      <dgm:t>
        <a:bodyPr/>
        <a:lstStyle/>
        <a:p>
          <a:endParaRPr lang="en-GB"/>
        </a:p>
      </dgm:t>
    </dgm:pt>
    <dgm:pt modelId="{A0E404BF-742C-469C-8360-D80CABDE2745}" type="sibTrans" cxnId="{AD8F17A9-7AC0-4652-95F1-6B97D818A9A6}">
      <dgm:prSet/>
      <dgm:spPr/>
      <dgm:t>
        <a:bodyPr/>
        <a:lstStyle/>
        <a:p>
          <a:endParaRPr lang="en-GB"/>
        </a:p>
      </dgm:t>
    </dgm:pt>
    <dgm:pt modelId="{1367D7C1-55D0-448E-B23F-DC6D562E8B8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6.</a:t>
          </a:r>
        </a:p>
        <a:p>
          <a:r>
            <a:rPr lang="en-US" dirty="0" smtClean="0">
              <a:solidFill>
                <a:schemeClr val="tx1"/>
              </a:solidFill>
            </a:rPr>
            <a:t>Measure</a:t>
          </a:r>
          <a:endParaRPr lang="en-GB" dirty="0">
            <a:solidFill>
              <a:schemeClr val="tx1"/>
            </a:solidFill>
          </a:endParaRPr>
        </a:p>
      </dgm:t>
    </dgm:pt>
    <dgm:pt modelId="{F1A4575D-11E0-4EDA-9DC0-2B4558782F79}" type="parTrans" cxnId="{A5C5C4EE-1DB7-4087-937C-9EE1B09C2DF5}">
      <dgm:prSet/>
      <dgm:spPr/>
      <dgm:t>
        <a:bodyPr/>
        <a:lstStyle/>
        <a:p>
          <a:endParaRPr lang="en-GB"/>
        </a:p>
      </dgm:t>
    </dgm:pt>
    <dgm:pt modelId="{421C9DB9-EE9D-4E78-BCED-E8A9A594A51F}" type="sibTrans" cxnId="{A5C5C4EE-1DB7-4087-937C-9EE1B09C2DF5}">
      <dgm:prSet/>
      <dgm:spPr/>
      <dgm:t>
        <a:bodyPr/>
        <a:lstStyle/>
        <a:p>
          <a:endParaRPr lang="en-GB"/>
        </a:p>
      </dgm:t>
    </dgm:pt>
    <dgm:pt modelId="{60881C6D-404F-4C00-A4F5-1EE32FC5575C}" type="pres">
      <dgm:prSet presAssocID="{C93FFA20-EC6F-443A-B9C5-91CC4BFB44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4D61B14-D09C-4AD1-8C0A-B93697890DC3}" type="pres">
      <dgm:prSet presAssocID="{36168BAE-6F85-40D4-830C-AC78B5E936E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61E45C-ADD4-4E2F-8CEE-7230DD783762}" type="pres">
      <dgm:prSet presAssocID="{36168BAE-6F85-40D4-830C-AC78B5E936E0}" presName="spNode" presStyleCnt="0"/>
      <dgm:spPr/>
      <dgm:t>
        <a:bodyPr/>
        <a:lstStyle/>
        <a:p>
          <a:endParaRPr lang="en-GB"/>
        </a:p>
      </dgm:t>
    </dgm:pt>
    <dgm:pt modelId="{49A4F5F9-BF1E-4DE6-8085-BE3AC593D913}" type="pres">
      <dgm:prSet presAssocID="{790B8BBE-C23A-48EC-B970-CA494FF7ACCB}" presName="sibTrans" presStyleLbl="sibTrans1D1" presStyleIdx="0" presStyleCnt="6"/>
      <dgm:spPr/>
      <dgm:t>
        <a:bodyPr/>
        <a:lstStyle/>
        <a:p>
          <a:endParaRPr lang="en-GB"/>
        </a:p>
      </dgm:t>
    </dgm:pt>
    <dgm:pt modelId="{9447C721-FAEB-4BDF-8715-7008CCCFA37A}" type="pres">
      <dgm:prSet presAssocID="{3F29D7CB-94AF-4F46-8AEF-EEEE1ECEA73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A6B7D8-C8BA-44D5-9848-B9AD722F65B4}" type="pres">
      <dgm:prSet presAssocID="{3F29D7CB-94AF-4F46-8AEF-EEEE1ECEA739}" presName="spNode" presStyleCnt="0"/>
      <dgm:spPr/>
      <dgm:t>
        <a:bodyPr/>
        <a:lstStyle/>
        <a:p>
          <a:endParaRPr lang="en-GB"/>
        </a:p>
      </dgm:t>
    </dgm:pt>
    <dgm:pt modelId="{6932EE4F-AA8C-411B-AFE4-4E612083E2F3}" type="pres">
      <dgm:prSet presAssocID="{8BA7A87A-04FE-44E2-80E1-840C62B97FF9}" presName="sibTrans" presStyleLbl="sibTrans1D1" presStyleIdx="1" presStyleCnt="6"/>
      <dgm:spPr/>
      <dgm:t>
        <a:bodyPr/>
        <a:lstStyle/>
        <a:p>
          <a:endParaRPr lang="en-GB"/>
        </a:p>
      </dgm:t>
    </dgm:pt>
    <dgm:pt modelId="{9B9D6EBB-68A7-42DB-9D8F-8600130AAAB3}" type="pres">
      <dgm:prSet presAssocID="{14A63E4B-9C50-4DC2-93F9-EB11AF6F86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B570CE-ED01-443E-9C9A-B20336C38B98}" type="pres">
      <dgm:prSet presAssocID="{14A63E4B-9C50-4DC2-93F9-EB11AF6F861D}" presName="spNode" presStyleCnt="0"/>
      <dgm:spPr/>
      <dgm:t>
        <a:bodyPr/>
        <a:lstStyle/>
        <a:p>
          <a:endParaRPr lang="en-GB"/>
        </a:p>
      </dgm:t>
    </dgm:pt>
    <dgm:pt modelId="{44DA5B88-BAC0-484B-B8CA-0006A81F7CA3}" type="pres">
      <dgm:prSet presAssocID="{D2A6FD00-01EB-4E42-A6DE-5BF77E14BCCC}" presName="sibTrans" presStyleLbl="sibTrans1D1" presStyleIdx="2" presStyleCnt="6"/>
      <dgm:spPr/>
      <dgm:t>
        <a:bodyPr/>
        <a:lstStyle/>
        <a:p>
          <a:endParaRPr lang="en-GB"/>
        </a:p>
      </dgm:t>
    </dgm:pt>
    <dgm:pt modelId="{E4D30986-F618-4FA9-BA22-59871C4D43A6}" type="pres">
      <dgm:prSet presAssocID="{874079E4-FFC7-4AD9-827C-570614BF3C3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D42718-0B20-440D-A178-23B3B7D22B75}" type="pres">
      <dgm:prSet presAssocID="{874079E4-FFC7-4AD9-827C-570614BF3C35}" presName="spNode" presStyleCnt="0"/>
      <dgm:spPr/>
      <dgm:t>
        <a:bodyPr/>
        <a:lstStyle/>
        <a:p>
          <a:endParaRPr lang="en-GB"/>
        </a:p>
      </dgm:t>
    </dgm:pt>
    <dgm:pt modelId="{09118439-A428-4824-8BA5-B5502F4C80A3}" type="pres">
      <dgm:prSet presAssocID="{538236CB-A30E-4E93-8388-B4CE2052AABF}" presName="sibTrans" presStyleLbl="sibTrans1D1" presStyleIdx="3" presStyleCnt="6"/>
      <dgm:spPr/>
      <dgm:t>
        <a:bodyPr/>
        <a:lstStyle/>
        <a:p>
          <a:endParaRPr lang="en-GB"/>
        </a:p>
      </dgm:t>
    </dgm:pt>
    <dgm:pt modelId="{DB6A3ADC-F376-4F7B-B196-4E7D28D77A5E}" type="pres">
      <dgm:prSet presAssocID="{1FD27CF2-7699-4FBC-B26D-7263F2823D5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18BB42-85C5-484C-A5CA-53DDD5853D6C}" type="pres">
      <dgm:prSet presAssocID="{1FD27CF2-7699-4FBC-B26D-7263F2823D5A}" presName="spNode" presStyleCnt="0"/>
      <dgm:spPr/>
      <dgm:t>
        <a:bodyPr/>
        <a:lstStyle/>
        <a:p>
          <a:endParaRPr lang="en-GB"/>
        </a:p>
      </dgm:t>
    </dgm:pt>
    <dgm:pt modelId="{9EFB9365-A6E7-4457-B3A4-EE1059744B5E}" type="pres">
      <dgm:prSet presAssocID="{A0E404BF-742C-469C-8360-D80CABDE2745}" presName="sibTrans" presStyleLbl="sibTrans1D1" presStyleIdx="4" presStyleCnt="6"/>
      <dgm:spPr/>
      <dgm:t>
        <a:bodyPr/>
        <a:lstStyle/>
        <a:p>
          <a:endParaRPr lang="en-GB"/>
        </a:p>
      </dgm:t>
    </dgm:pt>
    <dgm:pt modelId="{9CABE052-1FB5-4FB9-9B56-8893D472E085}" type="pres">
      <dgm:prSet presAssocID="{1367D7C1-55D0-448E-B23F-DC6D562E8B8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19655D-E08C-4EBD-AA98-491EAA4BF47A}" type="pres">
      <dgm:prSet presAssocID="{1367D7C1-55D0-448E-B23F-DC6D562E8B86}" presName="spNode" presStyleCnt="0"/>
      <dgm:spPr/>
      <dgm:t>
        <a:bodyPr/>
        <a:lstStyle/>
        <a:p>
          <a:endParaRPr lang="en-GB"/>
        </a:p>
      </dgm:t>
    </dgm:pt>
    <dgm:pt modelId="{F5F0E68A-3FF8-4BA4-BDCB-1F123C06BADE}" type="pres">
      <dgm:prSet presAssocID="{421C9DB9-EE9D-4E78-BCED-E8A9A594A51F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EB260F7C-F8C2-4EFE-9162-D64B71C508A6}" srcId="{C93FFA20-EC6F-443A-B9C5-91CC4BFB4415}" destId="{36168BAE-6F85-40D4-830C-AC78B5E936E0}" srcOrd="0" destOrd="0" parTransId="{A3DF2206-2EE2-4022-A2A0-80A78609EB4E}" sibTransId="{790B8BBE-C23A-48EC-B970-CA494FF7ACCB}"/>
    <dgm:cxn modelId="{BA141E88-2675-4474-83C7-DE7B038436E4}" type="presOf" srcId="{8BA7A87A-04FE-44E2-80E1-840C62B97FF9}" destId="{6932EE4F-AA8C-411B-AFE4-4E612083E2F3}" srcOrd="0" destOrd="0" presId="urn:microsoft.com/office/officeart/2005/8/layout/cycle5"/>
    <dgm:cxn modelId="{A5C5C4EE-1DB7-4087-937C-9EE1B09C2DF5}" srcId="{C93FFA20-EC6F-443A-B9C5-91CC4BFB4415}" destId="{1367D7C1-55D0-448E-B23F-DC6D562E8B86}" srcOrd="5" destOrd="0" parTransId="{F1A4575D-11E0-4EDA-9DC0-2B4558782F79}" sibTransId="{421C9DB9-EE9D-4E78-BCED-E8A9A594A51F}"/>
    <dgm:cxn modelId="{B27C2FFC-C573-4513-A6E9-D2C12EFFB644}" type="presOf" srcId="{C93FFA20-EC6F-443A-B9C5-91CC4BFB4415}" destId="{60881C6D-404F-4C00-A4F5-1EE32FC5575C}" srcOrd="0" destOrd="0" presId="urn:microsoft.com/office/officeart/2005/8/layout/cycle5"/>
    <dgm:cxn modelId="{3FFD5E73-0AC7-4FB1-A53A-43F8CDFDC9A4}" srcId="{C93FFA20-EC6F-443A-B9C5-91CC4BFB4415}" destId="{14A63E4B-9C50-4DC2-93F9-EB11AF6F861D}" srcOrd="2" destOrd="0" parTransId="{9695F562-638D-48E0-AE41-9A5DC0D19B8A}" sibTransId="{D2A6FD00-01EB-4E42-A6DE-5BF77E14BCCC}"/>
    <dgm:cxn modelId="{F41B2220-EE10-41A5-B962-31DF0F464C58}" type="presOf" srcId="{36168BAE-6F85-40D4-830C-AC78B5E936E0}" destId="{E4D61B14-D09C-4AD1-8C0A-B93697890DC3}" srcOrd="0" destOrd="0" presId="urn:microsoft.com/office/officeart/2005/8/layout/cycle5"/>
    <dgm:cxn modelId="{C1C345BA-DA32-4C64-95F1-31E6D908CB1E}" type="presOf" srcId="{3F29D7CB-94AF-4F46-8AEF-EEEE1ECEA739}" destId="{9447C721-FAEB-4BDF-8715-7008CCCFA37A}" srcOrd="0" destOrd="0" presId="urn:microsoft.com/office/officeart/2005/8/layout/cycle5"/>
    <dgm:cxn modelId="{BFC80C26-115F-4BA6-8E73-B316A468B0F9}" type="presOf" srcId="{A0E404BF-742C-469C-8360-D80CABDE2745}" destId="{9EFB9365-A6E7-4457-B3A4-EE1059744B5E}" srcOrd="0" destOrd="0" presId="urn:microsoft.com/office/officeart/2005/8/layout/cycle5"/>
    <dgm:cxn modelId="{400FEACE-FD44-4F49-B29D-92352BF555B8}" srcId="{C93FFA20-EC6F-443A-B9C5-91CC4BFB4415}" destId="{874079E4-FFC7-4AD9-827C-570614BF3C35}" srcOrd="3" destOrd="0" parTransId="{607CC66A-F752-4D4A-A0E0-8BB24B1608D5}" sibTransId="{538236CB-A30E-4E93-8388-B4CE2052AABF}"/>
    <dgm:cxn modelId="{7DE97214-B8B9-4284-A6D5-FBA29EE82F75}" srcId="{C93FFA20-EC6F-443A-B9C5-91CC4BFB4415}" destId="{3F29D7CB-94AF-4F46-8AEF-EEEE1ECEA739}" srcOrd="1" destOrd="0" parTransId="{2BBA7938-8F87-475E-B7DE-A4CEF4032F0B}" sibTransId="{8BA7A87A-04FE-44E2-80E1-840C62B97FF9}"/>
    <dgm:cxn modelId="{8D70D895-6683-4DF7-9088-B9D82D3479DD}" type="presOf" srcId="{1FD27CF2-7699-4FBC-B26D-7263F2823D5A}" destId="{DB6A3ADC-F376-4F7B-B196-4E7D28D77A5E}" srcOrd="0" destOrd="0" presId="urn:microsoft.com/office/officeart/2005/8/layout/cycle5"/>
    <dgm:cxn modelId="{FCDA08F1-BB2A-4910-8AC9-A63C18F266F6}" type="presOf" srcId="{D2A6FD00-01EB-4E42-A6DE-5BF77E14BCCC}" destId="{44DA5B88-BAC0-484B-B8CA-0006A81F7CA3}" srcOrd="0" destOrd="0" presId="urn:microsoft.com/office/officeart/2005/8/layout/cycle5"/>
    <dgm:cxn modelId="{D7ECC424-5CC5-42E3-87C6-658FF35C78C9}" type="presOf" srcId="{421C9DB9-EE9D-4E78-BCED-E8A9A594A51F}" destId="{F5F0E68A-3FF8-4BA4-BDCB-1F123C06BADE}" srcOrd="0" destOrd="0" presId="urn:microsoft.com/office/officeart/2005/8/layout/cycle5"/>
    <dgm:cxn modelId="{97E201FD-F05F-4629-AAF7-AE87CD80B6DB}" type="presOf" srcId="{1367D7C1-55D0-448E-B23F-DC6D562E8B86}" destId="{9CABE052-1FB5-4FB9-9B56-8893D472E085}" srcOrd="0" destOrd="0" presId="urn:microsoft.com/office/officeart/2005/8/layout/cycle5"/>
    <dgm:cxn modelId="{6A1B4994-7D1D-49E6-B789-FB48848854A1}" type="presOf" srcId="{14A63E4B-9C50-4DC2-93F9-EB11AF6F861D}" destId="{9B9D6EBB-68A7-42DB-9D8F-8600130AAAB3}" srcOrd="0" destOrd="0" presId="urn:microsoft.com/office/officeart/2005/8/layout/cycle5"/>
    <dgm:cxn modelId="{C31253BA-0960-4305-8AAD-E29B2EDEA646}" type="presOf" srcId="{538236CB-A30E-4E93-8388-B4CE2052AABF}" destId="{09118439-A428-4824-8BA5-B5502F4C80A3}" srcOrd="0" destOrd="0" presId="urn:microsoft.com/office/officeart/2005/8/layout/cycle5"/>
    <dgm:cxn modelId="{BF29CCDD-92C7-48B6-B53D-78F9FD4A8F83}" type="presOf" srcId="{790B8BBE-C23A-48EC-B970-CA494FF7ACCB}" destId="{49A4F5F9-BF1E-4DE6-8085-BE3AC593D913}" srcOrd="0" destOrd="0" presId="urn:microsoft.com/office/officeart/2005/8/layout/cycle5"/>
    <dgm:cxn modelId="{5CBAE76D-8DF3-48AC-807F-0ECFE6B5E1B8}" type="presOf" srcId="{874079E4-FFC7-4AD9-827C-570614BF3C35}" destId="{E4D30986-F618-4FA9-BA22-59871C4D43A6}" srcOrd="0" destOrd="0" presId="urn:microsoft.com/office/officeart/2005/8/layout/cycle5"/>
    <dgm:cxn modelId="{AD8F17A9-7AC0-4652-95F1-6B97D818A9A6}" srcId="{C93FFA20-EC6F-443A-B9C5-91CC4BFB4415}" destId="{1FD27CF2-7699-4FBC-B26D-7263F2823D5A}" srcOrd="4" destOrd="0" parTransId="{8F413D5A-BE05-4D9F-B422-8A23B60B6837}" sibTransId="{A0E404BF-742C-469C-8360-D80CABDE2745}"/>
    <dgm:cxn modelId="{81778055-7D24-4837-9820-A91F20F92164}" type="presParOf" srcId="{60881C6D-404F-4C00-A4F5-1EE32FC5575C}" destId="{E4D61B14-D09C-4AD1-8C0A-B93697890DC3}" srcOrd="0" destOrd="0" presId="urn:microsoft.com/office/officeart/2005/8/layout/cycle5"/>
    <dgm:cxn modelId="{98041BCA-51E4-4F63-ACEA-AAB37A615A3A}" type="presParOf" srcId="{60881C6D-404F-4C00-A4F5-1EE32FC5575C}" destId="{F361E45C-ADD4-4E2F-8CEE-7230DD783762}" srcOrd="1" destOrd="0" presId="urn:microsoft.com/office/officeart/2005/8/layout/cycle5"/>
    <dgm:cxn modelId="{C22FDA0D-7B7B-434A-9995-C8088A98C720}" type="presParOf" srcId="{60881C6D-404F-4C00-A4F5-1EE32FC5575C}" destId="{49A4F5F9-BF1E-4DE6-8085-BE3AC593D913}" srcOrd="2" destOrd="0" presId="urn:microsoft.com/office/officeart/2005/8/layout/cycle5"/>
    <dgm:cxn modelId="{9AE1C885-24BA-4AD9-A789-5672FC2FEE3F}" type="presParOf" srcId="{60881C6D-404F-4C00-A4F5-1EE32FC5575C}" destId="{9447C721-FAEB-4BDF-8715-7008CCCFA37A}" srcOrd="3" destOrd="0" presId="urn:microsoft.com/office/officeart/2005/8/layout/cycle5"/>
    <dgm:cxn modelId="{F893F3A1-F483-4728-995A-CEA2109380D0}" type="presParOf" srcId="{60881C6D-404F-4C00-A4F5-1EE32FC5575C}" destId="{C2A6B7D8-C8BA-44D5-9848-B9AD722F65B4}" srcOrd="4" destOrd="0" presId="urn:microsoft.com/office/officeart/2005/8/layout/cycle5"/>
    <dgm:cxn modelId="{26003F0E-8A24-4D2C-8DEA-C6362D12290F}" type="presParOf" srcId="{60881C6D-404F-4C00-A4F5-1EE32FC5575C}" destId="{6932EE4F-AA8C-411B-AFE4-4E612083E2F3}" srcOrd="5" destOrd="0" presId="urn:microsoft.com/office/officeart/2005/8/layout/cycle5"/>
    <dgm:cxn modelId="{EAD9B8B2-37EF-449A-A4EE-19856DD06F20}" type="presParOf" srcId="{60881C6D-404F-4C00-A4F5-1EE32FC5575C}" destId="{9B9D6EBB-68A7-42DB-9D8F-8600130AAAB3}" srcOrd="6" destOrd="0" presId="urn:microsoft.com/office/officeart/2005/8/layout/cycle5"/>
    <dgm:cxn modelId="{958FA642-85AF-4924-8CB6-8DF7ACA718F7}" type="presParOf" srcId="{60881C6D-404F-4C00-A4F5-1EE32FC5575C}" destId="{CFB570CE-ED01-443E-9C9A-B20336C38B98}" srcOrd="7" destOrd="0" presId="urn:microsoft.com/office/officeart/2005/8/layout/cycle5"/>
    <dgm:cxn modelId="{01687710-F9FC-488A-B1AF-33FBFB24EF95}" type="presParOf" srcId="{60881C6D-404F-4C00-A4F5-1EE32FC5575C}" destId="{44DA5B88-BAC0-484B-B8CA-0006A81F7CA3}" srcOrd="8" destOrd="0" presId="urn:microsoft.com/office/officeart/2005/8/layout/cycle5"/>
    <dgm:cxn modelId="{AC07FC05-87C3-4280-9C4D-BEB4E0F63A8D}" type="presParOf" srcId="{60881C6D-404F-4C00-A4F5-1EE32FC5575C}" destId="{E4D30986-F618-4FA9-BA22-59871C4D43A6}" srcOrd="9" destOrd="0" presId="urn:microsoft.com/office/officeart/2005/8/layout/cycle5"/>
    <dgm:cxn modelId="{56F19F76-21F0-475D-9606-1E1BA7D8986D}" type="presParOf" srcId="{60881C6D-404F-4C00-A4F5-1EE32FC5575C}" destId="{40D42718-0B20-440D-A178-23B3B7D22B75}" srcOrd="10" destOrd="0" presId="urn:microsoft.com/office/officeart/2005/8/layout/cycle5"/>
    <dgm:cxn modelId="{7C48C57E-0E58-451D-A2B3-3D71F96FC74B}" type="presParOf" srcId="{60881C6D-404F-4C00-A4F5-1EE32FC5575C}" destId="{09118439-A428-4824-8BA5-B5502F4C80A3}" srcOrd="11" destOrd="0" presId="urn:microsoft.com/office/officeart/2005/8/layout/cycle5"/>
    <dgm:cxn modelId="{8D4E87D1-53A1-4928-B326-1151CDD41B67}" type="presParOf" srcId="{60881C6D-404F-4C00-A4F5-1EE32FC5575C}" destId="{DB6A3ADC-F376-4F7B-B196-4E7D28D77A5E}" srcOrd="12" destOrd="0" presId="urn:microsoft.com/office/officeart/2005/8/layout/cycle5"/>
    <dgm:cxn modelId="{7F728D21-822F-46FE-8A68-AC19696C5C4A}" type="presParOf" srcId="{60881C6D-404F-4C00-A4F5-1EE32FC5575C}" destId="{CB18BB42-85C5-484C-A5CA-53DDD5853D6C}" srcOrd="13" destOrd="0" presId="urn:microsoft.com/office/officeart/2005/8/layout/cycle5"/>
    <dgm:cxn modelId="{3016EC59-CB7B-4BE5-ACC8-316EF0E607F4}" type="presParOf" srcId="{60881C6D-404F-4C00-A4F5-1EE32FC5575C}" destId="{9EFB9365-A6E7-4457-B3A4-EE1059744B5E}" srcOrd="14" destOrd="0" presId="urn:microsoft.com/office/officeart/2005/8/layout/cycle5"/>
    <dgm:cxn modelId="{1F356F46-63EC-47DB-8A2B-AD7B6756FBDD}" type="presParOf" srcId="{60881C6D-404F-4C00-A4F5-1EE32FC5575C}" destId="{9CABE052-1FB5-4FB9-9B56-8893D472E085}" srcOrd="15" destOrd="0" presId="urn:microsoft.com/office/officeart/2005/8/layout/cycle5"/>
    <dgm:cxn modelId="{B43733C8-D569-4539-BF01-BBB9EDC1A8E2}" type="presParOf" srcId="{60881C6D-404F-4C00-A4F5-1EE32FC5575C}" destId="{6F19655D-E08C-4EBD-AA98-491EAA4BF47A}" srcOrd="16" destOrd="0" presId="urn:microsoft.com/office/officeart/2005/8/layout/cycle5"/>
    <dgm:cxn modelId="{CA50C2AE-A915-4C93-B9D2-C9DA1164235F}" type="presParOf" srcId="{60881C6D-404F-4C00-A4F5-1EE32FC5575C}" destId="{F5F0E68A-3FF8-4BA4-BDCB-1F123C06BADE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61B14-D09C-4AD1-8C0A-B93697890DC3}">
      <dsp:nvSpPr>
        <dsp:cNvPr id="0" name=""/>
        <dsp:cNvSpPr/>
      </dsp:nvSpPr>
      <dsp:spPr>
        <a:xfrm>
          <a:off x="3340146" y="394"/>
          <a:ext cx="1283176" cy="83406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1.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Determine Objective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3380862" y="41110"/>
        <a:ext cx="1201744" cy="752632"/>
      </dsp:txXfrm>
    </dsp:sp>
    <dsp:sp modelId="{49A4F5F9-BF1E-4DE6-8085-BE3AC593D913}">
      <dsp:nvSpPr>
        <dsp:cNvPr id="0" name=""/>
        <dsp:cNvSpPr/>
      </dsp:nvSpPr>
      <dsp:spPr>
        <a:xfrm>
          <a:off x="2017911" y="417426"/>
          <a:ext cx="3927646" cy="3927646"/>
        </a:xfrm>
        <a:custGeom>
          <a:avLst/>
          <a:gdLst/>
          <a:ahLst/>
          <a:cxnLst/>
          <a:rect l="0" t="0" r="0" b="0"/>
          <a:pathLst>
            <a:path>
              <a:moveTo>
                <a:pt x="2766576" y="171565"/>
              </a:moveTo>
              <a:arcTo wR="1963823" hR="1963823" stAng="17647658" swAng="92319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7C721-FAEB-4BDF-8715-7008CCCFA37A}">
      <dsp:nvSpPr>
        <dsp:cNvPr id="0" name=""/>
        <dsp:cNvSpPr/>
      </dsp:nvSpPr>
      <dsp:spPr>
        <a:xfrm>
          <a:off x="5040867" y="982306"/>
          <a:ext cx="1283176" cy="83406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2.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Gather Data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5081583" y="1023022"/>
        <a:ext cx="1201744" cy="752632"/>
      </dsp:txXfrm>
    </dsp:sp>
    <dsp:sp modelId="{6932EE4F-AA8C-411B-AFE4-4E612083E2F3}">
      <dsp:nvSpPr>
        <dsp:cNvPr id="0" name=""/>
        <dsp:cNvSpPr/>
      </dsp:nvSpPr>
      <dsp:spPr>
        <a:xfrm>
          <a:off x="2017911" y="417426"/>
          <a:ext cx="3927646" cy="3927646"/>
        </a:xfrm>
        <a:custGeom>
          <a:avLst/>
          <a:gdLst/>
          <a:ahLst/>
          <a:cxnLst/>
          <a:rect l="0" t="0" r="0" b="0"/>
          <a:pathLst>
            <a:path>
              <a:moveTo>
                <a:pt x="3897065" y="1618603"/>
              </a:moveTo>
              <a:arcTo wR="1963823" hR="1963823" stAng="20992524" swAng="121495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D6EBB-68A7-42DB-9D8F-8600130AAAB3}">
      <dsp:nvSpPr>
        <dsp:cNvPr id="0" name=""/>
        <dsp:cNvSpPr/>
      </dsp:nvSpPr>
      <dsp:spPr>
        <a:xfrm>
          <a:off x="5040867" y="2946129"/>
          <a:ext cx="1283176" cy="83406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3.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Analyse</a:t>
          </a:r>
          <a:r>
            <a:rPr lang="en-US" sz="1400" kern="1200" dirty="0" smtClean="0">
              <a:solidFill>
                <a:schemeClr val="tx1"/>
              </a:solidFill>
            </a:rPr>
            <a:t> &amp; Model 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5081583" y="2986845"/>
        <a:ext cx="1201744" cy="752632"/>
      </dsp:txXfrm>
    </dsp:sp>
    <dsp:sp modelId="{44DA5B88-BAC0-484B-B8CA-0006A81F7CA3}">
      <dsp:nvSpPr>
        <dsp:cNvPr id="0" name=""/>
        <dsp:cNvSpPr/>
      </dsp:nvSpPr>
      <dsp:spPr>
        <a:xfrm>
          <a:off x="2017911" y="417426"/>
          <a:ext cx="3927646" cy="3927646"/>
        </a:xfrm>
        <a:custGeom>
          <a:avLst/>
          <a:gdLst/>
          <a:ahLst/>
          <a:cxnLst/>
          <a:rect l="0" t="0" r="0" b="0"/>
          <a:pathLst>
            <a:path>
              <a:moveTo>
                <a:pt x="3213341" y="3478848"/>
              </a:moveTo>
              <a:arcTo wR="1963823" hR="1963823" stAng="3029152" swAng="92319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30986-F618-4FA9-BA22-59871C4D43A6}">
      <dsp:nvSpPr>
        <dsp:cNvPr id="0" name=""/>
        <dsp:cNvSpPr/>
      </dsp:nvSpPr>
      <dsp:spPr>
        <a:xfrm>
          <a:off x="3340146" y="3928040"/>
          <a:ext cx="1283176" cy="83406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4.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Strategize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3380862" y="3968756"/>
        <a:ext cx="1201744" cy="752632"/>
      </dsp:txXfrm>
    </dsp:sp>
    <dsp:sp modelId="{09118439-A428-4824-8BA5-B5502F4C80A3}">
      <dsp:nvSpPr>
        <dsp:cNvPr id="0" name=""/>
        <dsp:cNvSpPr/>
      </dsp:nvSpPr>
      <dsp:spPr>
        <a:xfrm>
          <a:off x="2017911" y="417426"/>
          <a:ext cx="3927646" cy="3927646"/>
        </a:xfrm>
        <a:custGeom>
          <a:avLst/>
          <a:gdLst/>
          <a:ahLst/>
          <a:cxnLst/>
          <a:rect l="0" t="0" r="0" b="0"/>
          <a:pathLst>
            <a:path>
              <a:moveTo>
                <a:pt x="1161069" y="3756080"/>
              </a:moveTo>
              <a:arcTo wR="1963823" hR="1963823" stAng="6847658" swAng="92319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A3ADC-F376-4F7B-B196-4E7D28D77A5E}">
      <dsp:nvSpPr>
        <dsp:cNvPr id="0" name=""/>
        <dsp:cNvSpPr/>
      </dsp:nvSpPr>
      <dsp:spPr>
        <a:xfrm>
          <a:off x="1639425" y="2946129"/>
          <a:ext cx="1283176" cy="83406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5.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Deploy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1680141" y="2986845"/>
        <a:ext cx="1201744" cy="752632"/>
      </dsp:txXfrm>
    </dsp:sp>
    <dsp:sp modelId="{9EFB9365-A6E7-4457-B3A4-EE1059744B5E}">
      <dsp:nvSpPr>
        <dsp:cNvPr id="0" name=""/>
        <dsp:cNvSpPr/>
      </dsp:nvSpPr>
      <dsp:spPr>
        <a:xfrm>
          <a:off x="2017911" y="417426"/>
          <a:ext cx="3927646" cy="3927646"/>
        </a:xfrm>
        <a:custGeom>
          <a:avLst/>
          <a:gdLst/>
          <a:ahLst/>
          <a:cxnLst/>
          <a:rect l="0" t="0" r="0" b="0"/>
          <a:pathLst>
            <a:path>
              <a:moveTo>
                <a:pt x="30581" y="2309042"/>
              </a:moveTo>
              <a:arcTo wR="1963823" hR="1963823" stAng="10192524" swAng="121495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BE052-1FB5-4FB9-9B56-8893D472E085}">
      <dsp:nvSpPr>
        <dsp:cNvPr id="0" name=""/>
        <dsp:cNvSpPr/>
      </dsp:nvSpPr>
      <dsp:spPr>
        <a:xfrm>
          <a:off x="1639425" y="982306"/>
          <a:ext cx="1283176" cy="83406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6.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Measure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1680141" y="1023022"/>
        <a:ext cx="1201744" cy="752632"/>
      </dsp:txXfrm>
    </dsp:sp>
    <dsp:sp modelId="{F5F0E68A-3FF8-4BA4-BDCB-1F123C06BADE}">
      <dsp:nvSpPr>
        <dsp:cNvPr id="0" name=""/>
        <dsp:cNvSpPr/>
      </dsp:nvSpPr>
      <dsp:spPr>
        <a:xfrm>
          <a:off x="2017911" y="417426"/>
          <a:ext cx="3927646" cy="3927646"/>
        </a:xfrm>
        <a:custGeom>
          <a:avLst/>
          <a:gdLst/>
          <a:ahLst/>
          <a:cxnLst/>
          <a:rect l="0" t="0" r="0" b="0"/>
          <a:pathLst>
            <a:path>
              <a:moveTo>
                <a:pt x="714304" y="448797"/>
              </a:moveTo>
              <a:arcTo wR="1963823" hR="1963823" stAng="13829152" swAng="92319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590BF-F5A8-47F1-8C16-5510AC2D165F}" type="datetimeFigureOut">
              <a:rPr lang="en-GB" smtClean="0"/>
              <a:pPr/>
              <a:t>28/07/2016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240D7-7007-4BC3-80F8-D098161317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4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RAMODH IYER\Desktop\PELATRO PPT\PPT-0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" y="0"/>
            <a:ext cx="914542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322" y="271727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678" y="4486702"/>
            <a:ext cx="6400800" cy="9178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0"/>
            <a:ext cx="6933063" cy="6960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1" y="1091822"/>
            <a:ext cx="8263719" cy="4899546"/>
          </a:xfrm>
        </p:spPr>
        <p:txBody>
          <a:bodyPr/>
          <a:lstStyle>
            <a:lvl1pPr>
              <a:buClr>
                <a:srgbClr val="00B050"/>
              </a:buClr>
              <a:buFont typeface="Wingdings" pitchFamily="2" charset="2"/>
              <a:buChar char="§"/>
              <a:defRPr sz="2000"/>
            </a:lvl1pPr>
            <a:lvl2pPr>
              <a:buClr>
                <a:srgbClr val="00B050"/>
              </a:buClr>
              <a:defRPr sz="1800"/>
            </a:lvl2pPr>
            <a:lvl3pPr>
              <a:buClr>
                <a:srgbClr val="00B050"/>
              </a:buClr>
              <a:defRPr sz="1600"/>
            </a:lvl3pPr>
            <a:lvl4pPr>
              <a:buClr>
                <a:srgbClr val="00B050"/>
              </a:buClr>
              <a:defRPr sz="1400"/>
            </a:lvl4pPr>
            <a:lvl5pPr>
              <a:buClr>
                <a:srgbClr val="00B050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975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737"/>
            <a:ext cx="4040188" cy="4212278"/>
          </a:xfrm>
        </p:spPr>
        <p:txBody>
          <a:bodyPr/>
          <a:lstStyle>
            <a:lvl1pPr>
              <a:buClr>
                <a:srgbClr val="00B050"/>
              </a:buClr>
              <a:buFont typeface="Wingdings" pitchFamily="2" charset="2"/>
              <a:buChar char="§"/>
              <a:defRPr sz="2000"/>
            </a:lvl1pPr>
            <a:lvl2pPr>
              <a:buClr>
                <a:srgbClr val="92D050"/>
              </a:buClr>
              <a:defRPr sz="1800"/>
            </a:lvl2pPr>
            <a:lvl3pPr>
              <a:buClr>
                <a:srgbClr val="00B050"/>
              </a:buClr>
              <a:defRPr sz="1600"/>
            </a:lvl3pPr>
            <a:lvl4pPr>
              <a:buClr>
                <a:srgbClr val="92D050"/>
              </a:buClr>
              <a:defRPr sz="1400"/>
            </a:lvl4pPr>
            <a:lvl5pPr>
              <a:buClr>
                <a:srgbClr val="00B050"/>
              </a:buCl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2975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2737"/>
            <a:ext cx="4041775" cy="4225926"/>
          </a:xfrm>
        </p:spPr>
        <p:txBody>
          <a:bodyPr/>
          <a:lstStyle>
            <a:lvl1pPr>
              <a:buClr>
                <a:srgbClr val="00B050"/>
              </a:buClr>
              <a:buFont typeface="Wingdings" pitchFamily="2" charset="2"/>
              <a:buChar char="§"/>
              <a:defRPr sz="2000"/>
            </a:lvl1pPr>
            <a:lvl2pPr>
              <a:buClr>
                <a:srgbClr val="92D050"/>
              </a:buClr>
              <a:defRPr sz="1800"/>
            </a:lvl2pPr>
            <a:lvl3pPr>
              <a:buClr>
                <a:srgbClr val="00B050"/>
              </a:buClr>
              <a:defRPr sz="1600"/>
            </a:lvl3pPr>
            <a:lvl4pPr>
              <a:buClr>
                <a:srgbClr val="92D050"/>
              </a:buClr>
              <a:defRPr sz="1400"/>
            </a:lvl4pPr>
            <a:lvl5pPr>
              <a:buClr>
                <a:srgbClr val="00B050"/>
              </a:buCl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3773" y="0"/>
            <a:ext cx="6933063" cy="723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3773" y="0"/>
            <a:ext cx="6933063" cy="7369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73707"/>
            <a:ext cx="5111750" cy="4761387"/>
          </a:xfrm>
        </p:spPr>
        <p:txBody>
          <a:bodyPr/>
          <a:lstStyle>
            <a:lvl1pPr>
              <a:buClr>
                <a:srgbClr val="00B050"/>
              </a:buClr>
              <a:buFont typeface="Courier New" pitchFamily="49" charset="0"/>
              <a:buChar char="o"/>
              <a:defRPr sz="2000"/>
            </a:lvl1pPr>
            <a:lvl2pPr>
              <a:buClr>
                <a:srgbClr val="92D050"/>
              </a:buClr>
              <a:defRPr sz="1800"/>
            </a:lvl2pPr>
            <a:lvl3pPr>
              <a:buClr>
                <a:srgbClr val="00B050"/>
              </a:buClr>
              <a:defRPr sz="1600"/>
            </a:lvl3pPr>
            <a:lvl4pPr>
              <a:buClr>
                <a:srgbClr val="92D050"/>
              </a:buClr>
              <a:defRPr sz="1400"/>
            </a:lvl4pPr>
            <a:lvl5pPr>
              <a:buClr>
                <a:srgbClr val="00B050"/>
              </a:buCl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53465"/>
            <a:ext cx="3008313" cy="39148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3773" y="0"/>
            <a:ext cx="6933063" cy="6960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09532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28299"/>
            <a:ext cx="5486400" cy="33082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7627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63773" y="0"/>
            <a:ext cx="6933063" cy="723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RAMODH IYER\Desktop\PELATRO PPT\PPT-0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" y="0"/>
            <a:ext cx="914542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666" y="297388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07355"/>
            <a:ext cx="9143999" cy="30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785" y="1214652"/>
            <a:ext cx="8291015" cy="4763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3773" y="0"/>
            <a:ext cx="6933063" cy="11600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345632" y="6399566"/>
            <a:ext cx="2133600" cy="2741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" y="-11376"/>
            <a:ext cx="9146307" cy="735864"/>
            <a:chOff x="-1" y="-11376"/>
            <a:chExt cx="9146307" cy="735864"/>
          </a:xfrm>
        </p:grpSpPr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-1" y="0"/>
              <a:ext cx="7124131" cy="72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980260" y="-11376"/>
              <a:ext cx="166046" cy="72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175-by-60.png"/>
            <p:cNvPicPr>
              <a:picLocks noChangeAspect="1"/>
            </p:cNvPicPr>
            <p:nvPr userDrawn="1"/>
          </p:nvPicPr>
          <p:blipFill>
            <a:blip r:embed="rId11" cstate="print"/>
            <a:stretch>
              <a:fillRect/>
            </a:stretch>
          </p:blipFill>
          <p:spPr>
            <a:xfrm>
              <a:off x="7218742" y="58847"/>
              <a:ext cx="1666875" cy="571500"/>
            </a:xfrm>
            <a:prstGeom prst="rect">
              <a:avLst/>
            </a:prstGeom>
          </p:spPr>
        </p:pic>
      </p:grpSp>
      <p:sp>
        <p:nvSpPr>
          <p:cNvPr id="11" name="Slide Number Placeholder 5"/>
          <p:cNvSpPr txBox="1">
            <a:spLocks/>
          </p:cNvSpPr>
          <p:nvPr/>
        </p:nvSpPr>
        <p:spPr>
          <a:xfrm>
            <a:off x="6584934" y="6415489"/>
            <a:ext cx="2133600" cy="2741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F7DB1-4716-4DF4-B834-83F3DC85CEE7}" type="slidenum">
              <a:rPr kumimoji="0" lang="en-GB" sz="1200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6" r:id="rId5"/>
    <p:sldLayoutId id="2147483657" r:id="rId6"/>
    <p:sldLayoutId id="2147483658" r:id="rId7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5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2D050"/>
        </a:buClr>
        <a:buFont typeface="Arial" pitchFamily="34" charset="0"/>
        <a:buChar char="–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50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2D050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50"/>
        </a:buClr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878" y="308979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IN" sz="4800" dirty="0" smtClean="0">
                <a:latin typeface="Aleo" pitchFamily="34" charset="0"/>
              </a:rPr>
              <a:t>Precision Marketing</a:t>
            </a:r>
            <a:br>
              <a:rPr lang="en-IN" sz="4800" dirty="0" smtClean="0">
                <a:latin typeface="Aleo" pitchFamily="34" charset="0"/>
              </a:rPr>
            </a:br>
            <a:r>
              <a:rPr lang="en-IN" sz="2800" dirty="0">
                <a:latin typeface="Aleo" pitchFamily="34" charset="0"/>
              </a:rPr>
              <a:t>	</a:t>
            </a:r>
            <a:r>
              <a:rPr lang="en-IN" sz="2800" dirty="0" smtClean="0">
                <a:latin typeface="Aleo" pitchFamily="34" charset="0"/>
              </a:rPr>
              <a:t>		- Next Generation Marketing</a:t>
            </a:r>
            <a:endParaRPr lang="en-GB" sz="4800" b="1" dirty="0">
              <a:solidFill>
                <a:schemeClr val="bg1"/>
              </a:solidFill>
              <a:latin typeface="Ale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xplosion 2 13"/>
          <p:cNvSpPr/>
          <p:nvPr/>
        </p:nvSpPr>
        <p:spPr>
          <a:xfrm>
            <a:off x="3889611" y="1009938"/>
            <a:ext cx="4920013" cy="4831304"/>
          </a:xfrm>
          <a:prstGeom prst="irregularSeal2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43803" y="1009938"/>
            <a:ext cx="2001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Segment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4024" y="2961568"/>
            <a:ext cx="30161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ARPU &gt; 2xNetwork ARPU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Tenure in n/w &gt; 6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Weekly spending reducing by more than 5% over the last 4 weeks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715296" y="2578975"/>
            <a:ext cx="26476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Action Plan</a:t>
            </a:r>
            <a:endParaRPr lang="en-US" sz="2000" b="1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Increase usage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Send campaign for increasing MoU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Use X minutes today and get Y minutes free for use in 2 days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27487" y="5745707"/>
            <a:ext cx="4483345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shall be the values for X &amp; Y?</a:t>
            </a:r>
            <a:endParaRPr lang="en-GB" sz="20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42" y="1581797"/>
            <a:ext cx="527732" cy="11587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72" y="1581797"/>
            <a:ext cx="527732" cy="11587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03" y="1581797"/>
            <a:ext cx="527732" cy="11587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rot="19659582">
            <a:off x="1881106" y="2107038"/>
            <a:ext cx="1201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MOU = 30</a:t>
            </a:r>
            <a:endParaRPr lang="en-GB" sz="1600" b="1" dirty="0"/>
          </a:p>
        </p:txBody>
      </p:sp>
      <p:sp>
        <p:nvSpPr>
          <p:cNvPr id="23" name="TextBox 22"/>
          <p:cNvSpPr txBox="1"/>
          <p:nvPr/>
        </p:nvSpPr>
        <p:spPr>
          <a:xfrm rot="19659582">
            <a:off x="1019332" y="2042094"/>
            <a:ext cx="1201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MOU = 20</a:t>
            </a:r>
            <a:endParaRPr lang="en-GB" sz="1600" b="1" dirty="0"/>
          </a:p>
        </p:txBody>
      </p:sp>
      <p:sp>
        <p:nvSpPr>
          <p:cNvPr id="24" name="TextBox 23"/>
          <p:cNvSpPr txBox="1"/>
          <p:nvPr/>
        </p:nvSpPr>
        <p:spPr>
          <a:xfrm rot="19659582">
            <a:off x="407167" y="1991907"/>
            <a:ext cx="1201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MOU = 10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6295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  <p:bldP spid="12" grpId="0"/>
      <p:bldP spid="13" grpId="0"/>
      <p:bldP spid="15" grpId="0" animBg="1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u="sng" dirty="0" smtClean="0"/>
              <a:t>Conventional Offer: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 smtClean="0"/>
              <a:t>Make calls for 20 minutes today and get 10 minutes free for use in 2 days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 smtClean="0"/>
              <a:t>Everyone </a:t>
            </a:r>
            <a:r>
              <a:rPr lang="en-IN" dirty="0"/>
              <a:t>in the segment will get the same </a:t>
            </a:r>
            <a:r>
              <a:rPr lang="en-IN" dirty="0" smtClean="0"/>
              <a:t>offer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Is relevant only to one person in the segment and not to the other two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IN" dirty="0"/>
          </a:p>
          <a:p>
            <a:endParaRPr lang="en-IN" b="1" dirty="0" smtClean="0"/>
          </a:p>
          <a:p>
            <a:pPr marL="0" indent="0">
              <a:buNone/>
            </a:pPr>
            <a:r>
              <a:rPr lang="en-IN" u="sng" dirty="0" smtClean="0"/>
              <a:t>Precision Marketing Based Offer</a:t>
            </a:r>
            <a:r>
              <a:rPr lang="en-IN" u="sng" dirty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 smtClean="0"/>
              <a:t>Make calls for &lt;</a:t>
            </a:r>
            <a:r>
              <a:rPr lang="en-IN" i="1" u="sng" dirty="0" smtClean="0"/>
              <a:t>your Average </a:t>
            </a:r>
            <a:r>
              <a:rPr lang="en-IN" i="1" u="sng" dirty="0"/>
              <a:t>D</a:t>
            </a:r>
            <a:r>
              <a:rPr lang="en-IN" i="1" u="sng" dirty="0" smtClean="0"/>
              <a:t>aily MoU</a:t>
            </a:r>
            <a:r>
              <a:rPr lang="en-IN" dirty="0" smtClean="0"/>
              <a:t>&gt; today and </a:t>
            </a:r>
            <a:r>
              <a:rPr lang="en-IN" dirty="0"/>
              <a:t>get </a:t>
            </a:r>
            <a:r>
              <a:rPr lang="en-IN" dirty="0" smtClean="0"/>
              <a:t>&lt;</a:t>
            </a:r>
            <a:r>
              <a:rPr lang="en-IN" i="1" u="sng" dirty="0" err="1" smtClean="0"/>
              <a:t>thalf</a:t>
            </a:r>
            <a:r>
              <a:rPr lang="en-IN" i="1" u="sng" dirty="0" smtClean="0"/>
              <a:t> your Average Daily MoU</a:t>
            </a:r>
            <a:r>
              <a:rPr lang="en-IN" dirty="0" smtClean="0"/>
              <a:t>&gt; free for use in two days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 smtClean="0"/>
              <a:t>First subscriber: Use for 10 minutes and get 5 minutes free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 smtClean="0"/>
              <a:t>Second </a:t>
            </a:r>
            <a:r>
              <a:rPr lang="en-IN" dirty="0"/>
              <a:t>subscriber: Use for </a:t>
            </a:r>
            <a:r>
              <a:rPr lang="en-IN" dirty="0" smtClean="0"/>
              <a:t>20 </a:t>
            </a:r>
            <a:r>
              <a:rPr lang="en-IN" dirty="0"/>
              <a:t>minutes and get </a:t>
            </a:r>
            <a:r>
              <a:rPr lang="en-IN" dirty="0" smtClean="0"/>
              <a:t>10 </a:t>
            </a:r>
            <a:r>
              <a:rPr lang="en-IN" dirty="0"/>
              <a:t>minutes free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First subscriber: Use for </a:t>
            </a:r>
            <a:r>
              <a:rPr lang="en-IN" dirty="0" smtClean="0"/>
              <a:t>30 </a:t>
            </a:r>
            <a:r>
              <a:rPr lang="en-IN" dirty="0"/>
              <a:t>minutes and get </a:t>
            </a:r>
            <a:r>
              <a:rPr lang="en-IN" dirty="0" smtClean="0"/>
              <a:t>15 </a:t>
            </a:r>
            <a:r>
              <a:rPr lang="en-IN" dirty="0"/>
              <a:t>minutes free</a:t>
            </a:r>
          </a:p>
          <a:p>
            <a:pPr marL="457200" lvl="1" indent="0">
              <a:buNone/>
            </a:pPr>
            <a:endParaRPr lang="en-IN" dirty="0" smtClean="0"/>
          </a:p>
          <a:p>
            <a:endParaRPr lang="en-IN" b="1" dirty="0"/>
          </a:p>
          <a:p>
            <a:endParaRPr lang="en-IN" b="1" dirty="0" smtClean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4764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Results</a:t>
            </a:r>
            <a:endParaRPr lang="en-GB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23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Case Study - 1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353489"/>
              </p:ext>
            </p:extLst>
          </p:nvPr>
        </p:nvGraphicFramePr>
        <p:xfrm>
          <a:off x="423863" y="1092200"/>
          <a:ext cx="8262938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63786"/>
                <a:gridCol w="25991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Subscribers in Target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~202,500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Subscribers in Control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~6,800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ARPU Variance between</a:t>
                      </a:r>
                      <a:r>
                        <a:rPr lang="en-US" baseline="0" dirty="0" smtClean="0"/>
                        <a:t> Target and Control Groups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0.05%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Number of Campaigns per 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Cumulative Revenue</a:t>
                      </a:r>
                      <a:r>
                        <a:rPr lang="en-US" baseline="0" dirty="0" smtClean="0"/>
                        <a:t> Uplift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6.86%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Engagement Model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Revenue Gain Share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6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Case Study - 2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660343"/>
              </p:ext>
            </p:extLst>
          </p:nvPr>
        </p:nvGraphicFramePr>
        <p:xfrm>
          <a:off x="423863" y="1092200"/>
          <a:ext cx="8262938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63786"/>
                <a:gridCol w="25991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Subscribers in Target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~232,000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Subscribers in Control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~4,300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ARPU Variance between</a:t>
                      </a:r>
                      <a:r>
                        <a:rPr lang="en-US" baseline="0" dirty="0" smtClean="0"/>
                        <a:t> Target and Control Groups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0.05%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Number of Campaigns per 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Cumulative Revenue</a:t>
                      </a:r>
                      <a:r>
                        <a:rPr lang="en-US" baseline="0" dirty="0" smtClean="0"/>
                        <a:t> Uplift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8.45%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Engagement Model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Revenue Gain Share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9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Case Study - 3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61341"/>
              </p:ext>
            </p:extLst>
          </p:nvPr>
        </p:nvGraphicFramePr>
        <p:xfrm>
          <a:off x="423863" y="1092200"/>
          <a:ext cx="8262938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63786"/>
                <a:gridCol w="25991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Subscribers in Target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~33,000,000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Subscribers in Control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~50,000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ARPU Variance between</a:t>
                      </a:r>
                      <a:r>
                        <a:rPr lang="en-US" baseline="0" dirty="0" smtClean="0"/>
                        <a:t> Target and Control Groups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0.05%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Number of Campaigns per 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Acceptance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Cumulative Revenue</a:t>
                      </a:r>
                      <a:r>
                        <a:rPr lang="en-US" baseline="0" dirty="0" smtClean="0"/>
                        <a:t> Uplift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disclosed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Engagement Model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License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9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1302327"/>
            <a:ext cx="4701654" cy="42659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sz="2000" dirty="0" smtClean="0"/>
              <a:t> Flat / decreasing revenue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sz="1800" dirty="0"/>
              <a:t> </a:t>
            </a:r>
            <a:r>
              <a:rPr lang="en-IN" sz="1800" dirty="0" smtClean="0"/>
              <a:t>No new subscribers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sz="1800" dirty="0"/>
              <a:t> </a:t>
            </a:r>
            <a:r>
              <a:rPr lang="en-IN" sz="1800" dirty="0" smtClean="0"/>
              <a:t>Tough competition (churn)</a:t>
            </a:r>
          </a:p>
          <a:p>
            <a:pPr lvl="1"/>
            <a:r>
              <a:rPr lang="en-IN" sz="1800" dirty="0"/>
              <a:t> </a:t>
            </a:r>
            <a:endParaRPr lang="en-IN" sz="1800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IN" sz="1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IN" sz="2000" dirty="0" smtClean="0"/>
              <a:t> Losing relevance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sz="1800" dirty="0"/>
              <a:t> </a:t>
            </a:r>
            <a:r>
              <a:rPr lang="en-IN" sz="1800" dirty="0" smtClean="0"/>
              <a:t>Commoditization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sz="1800" dirty="0"/>
              <a:t> </a:t>
            </a:r>
            <a:r>
              <a:rPr lang="en-IN" sz="1800" dirty="0" smtClean="0"/>
              <a:t>Cannibalisation by OTT players</a:t>
            </a:r>
          </a:p>
          <a:p>
            <a:endParaRPr lang="en-GB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growth challenge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18" y="1607112"/>
            <a:ext cx="2808432" cy="3235520"/>
          </a:xfrm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4558203" y="4670832"/>
            <a:ext cx="4087091" cy="1023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2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solidFill>
                  <a:srgbClr val="FF0000"/>
                </a:solidFill>
              </a:rPr>
              <a:t>How to increase revenue from existing subscribers?</a:t>
            </a:r>
          </a:p>
        </p:txBody>
      </p:sp>
    </p:spTree>
    <p:extLst>
      <p:ext uri="{BB962C8B-B14F-4D97-AF65-F5344CB8AC3E}">
        <p14:creationId xmlns:p14="http://schemas.microsoft.com/office/powerpoint/2010/main" val="27092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83" y="1555848"/>
            <a:ext cx="7340648" cy="393248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…times are changing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1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…the new paradigm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81" y="1539607"/>
            <a:ext cx="5848636" cy="3892201"/>
          </a:xfrm>
        </p:spPr>
      </p:pic>
    </p:spTree>
    <p:extLst>
      <p:ext uri="{BB962C8B-B14F-4D97-AF65-F5344CB8AC3E}">
        <p14:creationId xmlns:p14="http://schemas.microsoft.com/office/powerpoint/2010/main" val="13945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endParaRPr lang="en-US" sz="48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i="1" dirty="0" smtClean="0"/>
          </a:p>
          <a:p>
            <a:pPr>
              <a:buNone/>
            </a:pPr>
            <a:endParaRPr lang="en-US" sz="1400" i="1" dirty="0"/>
          </a:p>
          <a:p>
            <a:pPr>
              <a:buNone/>
            </a:pPr>
            <a:endParaRPr lang="en-US" sz="1400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624084" y="2292831"/>
            <a:ext cx="57184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N=1 &amp; R=G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34" y="4829984"/>
            <a:ext cx="2360831" cy="810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66" y="4696437"/>
            <a:ext cx="3408732" cy="124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6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2470910"/>
            <a:ext cx="3008313" cy="2239662"/>
          </a:xfrm>
        </p:spPr>
        <p:txBody>
          <a:bodyPr>
            <a:normAutofit/>
          </a:bodyPr>
          <a:lstStyle/>
          <a:p>
            <a:r>
              <a:rPr lang="en-IN" sz="4400" dirty="0" smtClean="0"/>
              <a:t>Precision </a:t>
            </a:r>
          </a:p>
          <a:p>
            <a:r>
              <a:rPr lang="en-IN" sz="4400" dirty="0" smtClean="0"/>
              <a:t>Marketing</a:t>
            </a:r>
            <a:endParaRPr lang="en-IN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Means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75" y="1173163"/>
            <a:ext cx="4762500" cy="4762500"/>
          </a:xfrm>
        </p:spPr>
      </p:pic>
    </p:spTree>
    <p:extLst>
      <p:ext uri="{BB962C8B-B14F-4D97-AF65-F5344CB8AC3E}">
        <p14:creationId xmlns:p14="http://schemas.microsoft.com/office/powerpoint/2010/main" val="88733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1785"/>
            <a:ext cx="3920836" cy="391482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000" dirty="0" smtClean="0"/>
              <a:t>Marketing to a Segment of One (N=1)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Highly relevant offers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Contextually connected offers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Closed loop marketing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Precision Marketing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49" y="1800668"/>
            <a:ext cx="4104950" cy="3283960"/>
          </a:xfrm>
        </p:spPr>
      </p:pic>
      <p:sp>
        <p:nvSpPr>
          <p:cNvPr id="2" name="Rectangle 1"/>
          <p:cNvSpPr/>
          <p:nvPr/>
        </p:nvSpPr>
        <p:spPr>
          <a:xfrm>
            <a:off x="641444" y="5466266"/>
            <a:ext cx="7820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Using data-driven insights to deliver the right message, to the right person, at the right </a:t>
            </a:r>
            <a:r>
              <a:rPr lang="en-US" sz="2000" b="1" dirty="0" smtClean="0">
                <a:solidFill>
                  <a:srgbClr val="FF0000"/>
                </a:solidFill>
              </a:rPr>
              <a:t>time, through the right channel!!!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083441"/>
              </p:ext>
            </p:extLst>
          </p:nvPr>
        </p:nvGraphicFramePr>
        <p:xfrm>
          <a:off x="723331" y="1173163"/>
          <a:ext cx="7963469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Precision </a:t>
            </a:r>
            <a:r>
              <a:rPr lang="en-US" dirty="0"/>
              <a:t>Marketing Framework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6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1" y="919546"/>
            <a:ext cx="8263719" cy="4964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Generate a detailed profile for each individual subscriber by collecting all available data from different data sources within the telco’s operations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Generate </a:t>
            </a:r>
            <a:r>
              <a:rPr lang="en-US" dirty="0" err="1" smtClean="0"/>
              <a:t>personalised</a:t>
            </a:r>
            <a:r>
              <a:rPr lang="en-US" dirty="0" smtClean="0"/>
              <a:t> campaigns that will be relevant to each individual subscriber, on the basis of the analysis of profile and behavioral data available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Dispatch campaigns through relevant channels, track response and fulfill rewards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Keep improving the efficacy of the campaigns through machine learning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recision Marketing &amp;amp;#x09;&amp;amp;#x09;&amp;amp;#x09;- Next Generation Marketing&amp;quot;&quot;/&gt;&lt;property id=&quot;20307&quot; value=&quot;256&quot;/&gt;&lt;/object&gt;&lt;object type=&quot;3&quot; unique_id=&quot;10014&quot;&gt;&lt;property id=&quot;20148&quot; value=&quot;5&quot;/&gt;&lt;property id=&quot;20300&quot; value=&quot;Slide 16 - &amp;quot;THANK YOU!&amp;quot;&quot;/&gt;&lt;property id=&quot;20307&quot; value=&quot;260&quot;/&gt;&lt;/object&gt;&lt;object type=&quot;3&quot; unique_id=&quot;11484&quot;&gt;&lt;property id=&quot;20148&quot; value=&quot;5&quot;/&gt;&lt;property id=&quot;20300&quot; value=&quot;Slide 9 - &amp;quot;How to do this?&amp;quot;&quot;/&gt;&lt;property id=&quot;20307&quot; value=&quot;310&quot;/&gt;&lt;/object&gt;&lt;object type=&quot;3&quot; unique_id=&quot;11796&quot;&gt;&lt;property id=&quot;20148&quot; value=&quot;5&quot;/&gt;&lt;property id=&quot;20300&quot; value=&quot;Slide 2 - &amp;quot;The growth challenge&amp;quot;&quot;/&gt;&lt;property id=&quot;20307&quot; value=&quot;317&quot;/&gt;&lt;/object&gt;&lt;object type=&quot;3&quot; unique_id=&quot;11797&quot;&gt;&lt;property id=&quot;20148&quot; value=&quot;5&quot;/&gt;&lt;property id=&quot;20300&quot; value=&quot;Slide 6 - &amp;quot;The Means&amp;quot;&quot;/&gt;&lt;property id=&quot;20307&quot; value=&quot;318&quot;/&gt;&lt;/object&gt;&lt;object type=&quot;3&quot; unique_id=&quot;11798&quot;&gt;&lt;property id=&quot;20148&quot; value=&quot;5&quot;/&gt;&lt;property id=&quot;20300&quot; value=&quot;Slide 7 - &amp;quot;Precision Marketing&amp;quot;&quot;/&gt;&lt;property id=&quot;20307&quot; value=&quot;319&quot;/&gt;&lt;/object&gt;&lt;object type=&quot;3&quot; unique_id=&quot;11971&quot;&gt;&lt;property id=&quot;20148&quot; value=&quot;5&quot;/&gt;&lt;property id=&quot;20300&quot; value=&quot;Slide 11 - &amp;quot;An Example&amp;quot;&quot;/&gt;&lt;property id=&quot;20307&quot; value=&quot;320&quot;/&gt;&lt;/object&gt;&lt;object type=&quot;3&quot; unique_id=&quot;12385&quot;&gt;&lt;property id=&quot;20148&quot; value=&quot;5&quot;/&gt;&lt;property id=&quot;20300&quot; value=&quot;Slide 13 - &amp;quot;Customer Case Study - 1&amp;quot;&quot;/&gt;&lt;property id=&quot;20307&quot; value=&quot;324&quot;/&gt;&lt;/object&gt;&lt;object type=&quot;3&quot; unique_id=&quot;12386&quot;&gt;&lt;property id=&quot;20148&quot; value=&quot;5&quot;/&gt;&lt;property id=&quot;20300&quot; value=&quot;Slide 14 - &amp;quot;Customer Case Study - 2&amp;quot;&quot;/&gt;&lt;property id=&quot;20307&quot; value=&quot;325&quot;/&gt;&lt;/object&gt;&lt;object type=&quot;3&quot; unique_id=&quot;12387&quot;&gt;&lt;property id=&quot;20148&quot; value=&quot;5&quot;/&gt;&lt;property id=&quot;20300&quot; value=&quot;Slide 15 - &amp;quot;Customer Case Study - 3&amp;quot;&quot;/&gt;&lt;property id=&quot;20307&quot; value=&quot;326&quot;/&gt;&lt;/object&gt;&lt;object type=&quot;3&quot; unique_id=&quot;12661&quot;&gt;&lt;property id=&quot;20148&quot; value=&quot;5&quot;/&gt;&lt;property id=&quot;20300&quot; value=&quot;Slide 3 - &amp;quot;…times are changing&amp;quot;&quot;/&gt;&lt;property id=&quot;20307&quot; value=&quot;327&quot;/&gt;&lt;/object&gt;&lt;object type=&quot;3&quot; unique_id=&quot;12662&quot;&gt;&lt;property id=&quot;20148&quot; value=&quot;5&quot;/&gt;&lt;property id=&quot;20300&quot; value=&quot;Slide 4 - &amp;quot;…the new paradigm&amp;quot;&quot;/&gt;&lt;property id=&quot;20307&quot; value=&quot;328&quot;/&gt;&lt;/object&gt;&lt;object type=&quot;3&quot; unique_id=&quot;12663&quot;&gt;&lt;property id=&quot;20148&quot; value=&quot;5&quot;/&gt;&lt;property id=&quot;20300&quot; value=&quot;Slide 5 - &amp;quot;The Strategy&amp;quot;&quot;/&gt;&lt;property id=&quot;20307&quot; value=&quot;329&quot;/&gt;&lt;/object&gt;&lt;object type=&quot;3&quot; unique_id=&quot;12971&quot;&gt;&lt;property id=&quot;20148&quot; value=&quot;5&quot;/&gt;&lt;property id=&quot;20300&quot; value=&quot;Slide 8 - &amp;quot;Precision Marketing Framework&amp;quot;&quot;/&gt;&lt;property id=&quot;20307&quot; value=&quot;337&quot;/&gt;&lt;/object&gt;&lt;object type=&quot;3&quot; unique_id=&quot;13040&quot;&gt;&lt;property id=&quot;20148&quot; value=&quot;5&quot;/&gt;&lt;property id=&quot;20300&quot; value=&quot;Slide 10 - &amp;quot;An Example&amp;quot;&quot;/&gt;&lt;property id=&quot;20307&quot; value=&quot;338&quot;/&gt;&lt;/object&gt;&lt;object type=&quot;3&quot; unique_id=&quot;13144&quot;&gt;&lt;property id=&quot;20148&quot; value=&quot;5&quot;/&gt;&lt;property id=&quot;20300&quot; value=&quot;Slide 12&quot;/&gt;&lt;property id=&quot;20307&quot; value=&quot;339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elatro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latro">
      <a:majorFont>
        <a:latin typeface="Aleo"/>
        <a:ea typeface=""/>
        <a:cs typeface=""/>
      </a:majorFont>
      <a:minorFont>
        <a:latin typeface="Ale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Pelatro Presentation Template</Template>
  <TotalTime>1496</TotalTime>
  <Words>520</Words>
  <Application>Microsoft Office PowerPoint</Application>
  <PresentationFormat>On-screen Show (4:3)</PresentationFormat>
  <Paragraphs>136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Pelatro Presentation Template</vt:lpstr>
      <vt:lpstr>Precision Marketing    - Next Generation Marketing</vt:lpstr>
      <vt:lpstr>The growth challenge</vt:lpstr>
      <vt:lpstr>…times are changing</vt:lpstr>
      <vt:lpstr>…the new paradigm</vt:lpstr>
      <vt:lpstr>The Strategy</vt:lpstr>
      <vt:lpstr>The Means</vt:lpstr>
      <vt:lpstr>Precision Marketing</vt:lpstr>
      <vt:lpstr>Precision Marketing Framework</vt:lpstr>
      <vt:lpstr>How to do this?</vt:lpstr>
      <vt:lpstr>An Example</vt:lpstr>
      <vt:lpstr>An Example</vt:lpstr>
      <vt:lpstr>PowerPoint Presentation</vt:lpstr>
      <vt:lpstr>Customer Case Study - 1</vt:lpstr>
      <vt:lpstr>Customer Case Study - 2</vt:lpstr>
      <vt:lpstr>Customer Case Study - 3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mViva Precision Marketing Solution</dc:title>
  <dc:creator>Sudeesh</dc:creator>
  <cp:lastModifiedBy>MelissaHarris</cp:lastModifiedBy>
  <cp:revision>132</cp:revision>
  <dcterms:created xsi:type="dcterms:W3CDTF">2014-09-21T05:35:06Z</dcterms:created>
  <dcterms:modified xsi:type="dcterms:W3CDTF">2016-07-28T18:49:10Z</dcterms:modified>
</cp:coreProperties>
</file>