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72" r:id="rId2"/>
    <p:sldId id="290" r:id="rId3"/>
    <p:sldId id="289" r:id="rId4"/>
    <p:sldId id="274" r:id="rId5"/>
    <p:sldId id="273" r:id="rId6"/>
    <p:sldId id="278" r:id="rId7"/>
    <p:sldId id="285" r:id="rId8"/>
    <p:sldId id="263" r:id="rId9"/>
    <p:sldId id="279" r:id="rId10"/>
    <p:sldId id="280" r:id="rId11"/>
    <p:sldId id="281" r:id="rId12"/>
    <p:sldId id="275" r:id="rId13"/>
    <p:sldId id="276" r:id="rId14"/>
    <p:sldId id="286" r:id="rId15"/>
    <p:sldId id="284" r:id="rId16"/>
    <p:sldId id="282" r:id="rId17"/>
    <p:sldId id="287" r:id="rId18"/>
    <p:sldId id="288" r:id="rId19"/>
    <p:sldId id="262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3881" autoAdjust="0"/>
  </p:normalViewPr>
  <p:slideViewPr>
    <p:cSldViewPr snapToGrid="0">
      <p:cViewPr>
        <p:scale>
          <a:sx n="69" d="100"/>
          <a:sy n="69" d="100"/>
        </p:scale>
        <p:origin x="-416" y="-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76D3E7-AC4C-4C2E-BABD-49D88FC29633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6119BE21-BC87-4327-A834-1EEAF4CDD8C7}">
      <dgm:prSet phldrT="[Text]"/>
      <dgm:spPr/>
      <dgm:t>
        <a:bodyPr/>
        <a:lstStyle/>
        <a:p>
          <a:r>
            <a:rPr lang="en-US" dirty="0"/>
            <a:t>Generate Specific Insights</a:t>
          </a:r>
        </a:p>
      </dgm:t>
    </dgm:pt>
    <dgm:pt modelId="{BE8AE349-05AF-4791-BD9A-FD2F49C24B5D}" type="parTrans" cxnId="{A3DE8177-C6B4-413C-857D-B845665832DE}">
      <dgm:prSet/>
      <dgm:spPr/>
      <dgm:t>
        <a:bodyPr/>
        <a:lstStyle/>
        <a:p>
          <a:endParaRPr lang="en-US"/>
        </a:p>
      </dgm:t>
    </dgm:pt>
    <dgm:pt modelId="{36FD6876-3A35-4020-91B4-141F6F81D827}" type="sibTrans" cxnId="{A3DE8177-C6B4-413C-857D-B845665832DE}">
      <dgm:prSet/>
      <dgm:spPr/>
      <dgm:t>
        <a:bodyPr/>
        <a:lstStyle/>
        <a:p>
          <a:endParaRPr lang="en-US"/>
        </a:p>
      </dgm:t>
    </dgm:pt>
    <dgm:pt modelId="{811124AF-B200-4AA1-9864-8DCFF8701370}">
      <dgm:prSet phldrT="[Text]"/>
      <dgm:spPr/>
      <dgm:t>
        <a:bodyPr/>
        <a:lstStyle/>
        <a:p>
          <a:r>
            <a:rPr lang="en-US" b="0" i="0" dirty="0"/>
            <a:t>Designed to better understand the analytics </a:t>
          </a:r>
        </a:p>
      </dgm:t>
    </dgm:pt>
    <dgm:pt modelId="{A61528D0-CA81-4ACD-ABD2-C21349882759}" type="parTrans" cxnId="{4BB1F953-ED41-4CA4-A8B4-EE4A791DBB2A}">
      <dgm:prSet/>
      <dgm:spPr/>
      <dgm:t>
        <a:bodyPr/>
        <a:lstStyle/>
        <a:p>
          <a:endParaRPr lang="en-US"/>
        </a:p>
      </dgm:t>
    </dgm:pt>
    <dgm:pt modelId="{1DC11789-7CE7-4D2D-9265-381C09D1295F}" type="sibTrans" cxnId="{4BB1F953-ED41-4CA4-A8B4-EE4A791DBB2A}">
      <dgm:prSet/>
      <dgm:spPr/>
      <dgm:t>
        <a:bodyPr/>
        <a:lstStyle/>
        <a:p>
          <a:endParaRPr lang="en-US"/>
        </a:p>
      </dgm:t>
    </dgm:pt>
    <dgm:pt modelId="{B86A47BC-37E7-428F-BF83-BC5B22BB5E8A}">
      <dgm:prSet phldrT="[Text]"/>
      <dgm:spPr/>
      <dgm:t>
        <a:bodyPr/>
        <a:lstStyle/>
        <a:p>
          <a:r>
            <a:rPr lang="en-US" dirty="0"/>
            <a:t>Create Micro-Journeys</a:t>
          </a:r>
        </a:p>
      </dgm:t>
    </dgm:pt>
    <dgm:pt modelId="{26CC1B90-F706-4ED6-BF00-72023907D42F}" type="parTrans" cxnId="{D5A1E4DB-FC60-463F-A234-CD321AED6CAA}">
      <dgm:prSet/>
      <dgm:spPr/>
      <dgm:t>
        <a:bodyPr/>
        <a:lstStyle/>
        <a:p>
          <a:endParaRPr lang="en-US"/>
        </a:p>
      </dgm:t>
    </dgm:pt>
    <dgm:pt modelId="{1A993035-8102-47E9-AAEB-8C1B41909687}" type="sibTrans" cxnId="{D5A1E4DB-FC60-463F-A234-CD321AED6CAA}">
      <dgm:prSet/>
      <dgm:spPr/>
      <dgm:t>
        <a:bodyPr/>
        <a:lstStyle/>
        <a:p>
          <a:endParaRPr lang="en-US"/>
        </a:p>
      </dgm:t>
    </dgm:pt>
    <dgm:pt modelId="{78D755E4-E561-4F86-B3BB-0F167868178F}">
      <dgm:prSet phldrT="[Text]"/>
      <dgm:spPr/>
      <dgm:t>
        <a:bodyPr/>
        <a:lstStyle/>
        <a:p>
          <a:r>
            <a:rPr lang="en-US" dirty="0"/>
            <a:t>Journey mapping based on product lifecycle </a:t>
          </a:r>
        </a:p>
      </dgm:t>
    </dgm:pt>
    <dgm:pt modelId="{C27AA578-497B-4367-9CC6-696BE146384A}" type="parTrans" cxnId="{4AEF4CA1-A309-45C7-8868-3836FF5C7525}">
      <dgm:prSet/>
      <dgm:spPr/>
      <dgm:t>
        <a:bodyPr/>
        <a:lstStyle/>
        <a:p>
          <a:endParaRPr lang="en-US"/>
        </a:p>
      </dgm:t>
    </dgm:pt>
    <dgm:pt modelId="{92EA2B87-C9E9-4AAB-A61F-369A6054079B}" type="sibTrans" cxnId="{4AEF4CA1-A309-45C7-8868-3836FF5C7525}">
      <dgm:prSet/>
      <dgm:spPr/>
      <dgm:t>
        <a:bodyPr/>
        <a:lstStyle/>
        <a:p>
          <a:endParaRPr lang="en-US"/>
        </a:p>
      </dgm:t>
    </dgm:pt>
    <dgm:pt modelId="{698C825F-0847-48DD-A268-A4B27C353E6D}">
      <dgm:prSet phldrT="[Text]"/>
      <dgm:spPr/>
      <dgm:t>
        <a:bodyPr/>
        <a:lstStyle/>
        <a:p>
          <a:r>
            <a:rPr lang="en-US" dirty="0"/>
            <a:t>Create Macro Journeys</a:t>
          </a:r>
        </a:p>
      </dgm:t>
    </dgm:pt>
    <dgm:pt modelId="{00E927AB-4742-42B2-BEB1-10298A8EAE8F}" type="parTrans" cxnId="{9D34AE16-6B87-47A5-8F5E-CDEB9A7DF5E8}">
      <dgm:prSet/>
      <dgm:spPr/>
      <dgm:t>
        <a:bodyPr/>
        <a:lstStyle/>
        <a:p>
          <a:endParaRPr lang="en-US"/>
        </a:p>
      </dgm:t>
    </dgm:pt>
    <dgm:pt modelId="{6417D9E9-268B-48AC-BFCB-89AAF6AA956D}" type="sibTrans" cxnId="{9D34AE16-6B87-47A5-8F5E-CDEB9A7DF5E8}">
      <dgm:prSet/>
      <dgm:spPr/>
      <dgm:t>
        <a:bodyPr/>
        <a:lstStyle/>
        <a:p>
          <a:endParaRPr lang="en-US"/>
        </a:p>
      </dgm:t>
    </dgm:pt>
    <dgm:pt modelId="{91E20F8D-802A-4272-9A5A-8D37FB155F6D}">
      <dgm:prSet phldrT="[Text]"/>
      <dgm:spPr/>
      <dgm:t>
        <a:bodyPr/>
        <a:lstStyle/>
        <a:p>
          <a:r>
            <a:rPr lang="en-US" dirty="0"/>
            <a:t>Journey mapping across customer lifecycle</a:t>
          </a:r>
        </a:p>
      </dgm:t>
    </dgm:pt>
    <dgm:pt modelId="{1977E2DF-49B8-4828-ACC5-FF24D1D5B295}" type="parTrans" cxnId="{67A76C37-1253-48FA-AD0D-34F69264BBD8}">
      <dgm:prSet/>
      <dgm:spPr/>
      <dgm:t>
        <a:bodyPr/>
        <a:lstStyle/>
        <a:p>
          <a:endParaRPr lang="en-US"/>
        </a:p>
      </dgm:t>
    </dgm:pt>
    <dgm:pt modelId="{1894A309-7605-4974-AF68-EC935B71CD33}" type="sibTrans" cxnId="{67A76C37-1253-48FA-AD0D-34F69264BBD8}">
      <dgm:prSet/>
      <dgm:spPr/>
      <dgm:t>
        <a:bodyPr/>
        <a:lstStyle/>
        <a:p>
          <a:endParaRPr lang="en-US"/>
        </a:p>
      </dgm:t>
    </dgm:pt>
    <dgm:pt modelId="{E051D810-A3B8-4258-92D0-13EB1FCA70AA}">
      <dgm:prSet phldrT="[Text]"/>
      <dgm:spPr/>
      <dgm:t>
        <a:bodyPr/>
        <a:lstStyle/>
        <a:p>
          <a:r>
            <a:rPr lang="en-US" b="0" i="0" dirty="0"/>
            <a:t>In-depth analysis of results:  The </a:t>
          </a:r>
          <a:r>
            <a:rPr lang="en-US" b="1" i="0" dirty="0"/>
            <a:t>“Why” </a:t>
          </a:r>
          <a:r>
            <a:rPr lang="en-US" b="0" i="0" dirty="0"/>
            <a:t>factor</a:t>
          </a:r>
        </a:p>
      </dgm:t>
    </dgm:pt>
    <dgm:pt modelId="{B35FE2C2-FADB-4847-A906-5E7C9A48F71E}" type="parTrans" cxnId="{D0A7C301-0ECD-492C-85D5-F26E29B2516A}">
      <dgm:prSet/>
      <dgm:spPr/>
      <dgm:t>
        <a:bodyPr/>
        <a:lstStyle/>
        <a:p>
          <a:endParaRPr lang="en-US"/>
        </a:p>
      </dgm:t>
    </dgm:pt>
    <dgm:pt modelId="{7ABCD855-1532-4DA0-9AE9-86469EDBB503}" type="sibTrans" cxnId="{D0A7C301-0ECD-492C-85D5-F26E29B2516A}">
      <dgm:prSet/>
      <dgm:spPr/>
      <dgm:t>
        <a:bodyPr/>
        <a:lstStyle/>
        <a:p>
          <a:endParaRPr lang="en-US"/>
        </a:p>
      </dgm:t>
    </dgm:pt>
    <dgm:pt modelId="{6F2443D3-D653-4118-93F5-1A684DC93668}">
      <dgm:prSet phldrT="[Text]"/>
      <dgm:spPr/>
      <dgm:t>
        <a:bodyPr/>
        <a:lstStyle/>
        <a:p>
          <a:r>
            <a:rPr lang="en-US" b="0" i="0" dirty="0"/>
            <a:t>Storyboard format with easy transition to journey mapping</a:t>
          </a:r>
        </a:p>
      </dgm:t>
    </dgm:pt>
    <dgm:pt modelId="{B922AC5C-409F-45F2-A705-17FD4C438891}" type="parTrans" cxnId="{9BFBA343-920D-4BC6-BCFD-64970D98FCE8}">
      <dgm:prSet/>
      <dgm:spPr/>
      <dgm:t>
        <a:bodyPr/>
        <a:lstStyle/>
        <a:p>
          <a:endParaRPr lang="en-US"/>
        </a:p>
      </dgm:t>
    </dgm:pt>
    <dgm:pt modelId="{C786091F-3FDF-4955-A5D5-F25B17C98FD3}" type="sibTrans" cxnId="{9BFBA343-920D-4BC6-BCFD-64970D98FCE8}">
      <dgm:prSet/>
      <dgm:spPr/>
      <dgm:t>
        <a:bodyPr/>
        <a:lstStyle/>
        <a:p>
          <a:endParaRPr lang="en-US"/>
        </a:p>
      </dgm:t>
    </dgm:pt>
    <dgm:pt modelId="{3D50C991-515D-4614-8D4F-DBD6E1E7E0BA}">
      <dgm:prSet phldrT="[Text]"/>
      <dgm:spPr/>
      <dgm:t>
        <a:bodyPr/>
        <a:lstStyle/>
        <a:p>
          <a:r>
            <a:rPr lang="en-US" dirty="0"/>
            <a:t>Introduction of Personas</a:t>
          </a:r>
        </a:p>
      </dgm:t>
    </dgm:pt>
    <dgm:pt modelId="{FD506070-D9FB-4779-BB81-57BCCB2FAE39}" type="parTrans" cxnId="{0EB96619-768B-482C-B310-8487B3DF9E59}">
      <dgm:prSet/>
      <dgm:spPr/>
      <dgm:t>
        <a:bodyPr/>
        <a:lstStyle/>
        <a:p>
          <a:endParaRPr lang="en-US"/>
        </a:p>
      </dgm:t>
    </dgm:pt>
    <dgm:pt modelId="{AD620F31-908A-4C89-9004-077FD03058CC}" type="sibTrans" cxnId="{0EB96619-768B-482C-B310-8487B3DF9E59}">
      <dgm:prSet/>
      <dgm:spPr/>
      <dgm:t>
        <a:bodyPr/>
        <a:lstStyle/>
        <a:p>
          <a:endParaRPr lang="en-US"/>
        </a:p>
      </dgm:t>
    </dgm:pt>
    <dgm:pt modelId="{04DFE9A6-90A9-4D74-AE45-234D5E642D75}">
      <dgm:prSet phldrT="[Text]"/>
      <dgm:spPr/>
      <dgm:t>
        <a:bodyPr/>
        <a:lstStyle/>
        <a:p>
          <a:r>
            <a:rPr lang="en-US" dirty="0"/>
            <a:t>Apply Insights to Journey deviation analysis to correct</a:t>
          </a:r>
        </a:p>
      </dgm:t>
    </dgm:pt>
    <dgm:pt modelId="{A5AEFF79-1F3A-4672-8C62-8F531D2348E4}" type="parTrans" cxnId="{2015B4E8-8F68-4D1A-8466-B39B527832C5}">
      <dgm:prSet/>
      <dgm:spPr/>
      <dgm:t>
        <a:bodyPr/>
        <a:lstStyle/>
        <a:p>
          <a:endParaRPr lang="en-US"/>
        </a:p>
      </dgm:t>
    </dgm:pt>
    <dgm:pt modelId="{110637C4-B0AF-4F16-BE30-FEB4489B6B7C}" type="sibTrans" cxnId="{2015B4E8-8F68-4D1A-8466-B39B527832C5}">
      <dgm:prSet/>
      <dgm:spPr/>
      <dgm:t>
        <a:bodyPr/>
        <a:lstStyle/>
        <a:p>
          <a:endParaRPr lang="en-US"/>
        </a:p>
      </dgm:t>
    </dgm:pt>
    <dgm:pt modelId="{610CA865-D569-4AC0-BA3C-0605CDE460B9}">
      <dgm:prSet phldrT="[Text]"/>
      <dgm:spPr/>
      <dgm:t>
        <a:bodyPr/>
        <a:lstStyle/>
        <a:p>
          <a:r>
            <a:rPr lang="en-US" dirty="0"/>
            <a:t>Deploy Journey Maps for high value products and services</a:t>
          </a:r>
        </a:p>
      </dgm:t>
    </dgm:pt>
    <dgm:pt modelId="{E3788643-B26A-43CE-8B0A-9AA00F8E308C}" type="parTrans" cxnId="{8AA48FEA-B67E-424F-B617-4BC0E0658406}">
      <dgm:prSet/>
      <dgm:spPr/>
      <dgm:t>
        <a:bodyPr/>
        <a:lstStyle/>
        <a:p>
          <a:endParaRPr lang="en-US"/>
        </a:p>
      </dgm:t>
    </dgm:pt>
    <dgm:pt modelId="{A07AEA48-7BF9-40AB-A334-84D19D405BA6}" type="sibTrans" cxnId="{8AA48FEA-B67E-424F-B617-4BC0E0658406}">
      <dgm:prSet/>
      <dgm:spPr/>
      <dgm:t>
        <a:bodyPr/>
        <a:lstStyle/>
        <a:p>
          <a:endParaRPr lang="en-US"/>
        </a:p>
      </dgm:t>
    </dgm:pt>
    <dgm:pt modelId="{F4E4F678-1855-4561-8A94-683D597EE136}">
      <dgm:prSet phldrT="[Text]"/>
      <dgm:spPr/>
      <dgm:t>
        <a:bodyPr/>
        <a:lstStyle/>
        <a:p>
          <a:r>
            <a:rPr lang="en-US" dirty="0"/>
            <a:t>Incorporate Micro-Journeys into customer Maps</a:t>
          </a:r>
        </a:p>
      </dgm:t>
    </dgm:pt>
    <dgm:pt modelId="{FC1145B7-E155-4623-82A3-78B0FD1A8FB5}" type="parTrans" cxnId="{C04D6AD7-8BDC-4760-A938-2FDCAC32EAAC}">
      <dgm:prSet/>
      <dgm:spPr/>
      <dgm:t>
        <a:bodyPr/>
        <a:lstStyle/>
        <a:p>
          <a:endParaRPr lang="en-US"/>
        </a:p>
      </dgm:t>
    </dgm:pt>
    <dgm:pt modelId="{926A3A85-64FF-435B-96B9-57F7FE81A7D5}" type="sibTrans" cxnId="{C04D6AD7-8BDC-4760-A938-2FDCAC32EAAC}">
      <dgm:prSet/>
      <dgm:spPr/>
      <dgm:t>
        <a:bodyPr/>
        <a:lstStyle/>
        <a:p>
          <a:endParaRPr lang="en-US"/>
        </a:p>
      </dgm:t>
    </dgm:pt>
    <dgm:pt modelId="{C3971F59-334A-42ED-8167-9BE573154640}">
      <dgm:prSet phldrT="[Text]"/>
      <dgm:spPr/>
      <dgm:t>
        <a:bodyPr/>
        <a:lstStyle/>
        <a:p>
          <a:r>
            <a:rPr lang="en-US" dirty="0"/>
            <a:t>View, manage and guide overall customer journey </a:t>
          </a:r>
        </a:p>
      </dgm:t>
    </dgm:pt>
    <dgm:pt modelId="{5FBF1D4B-47EF-4842-951E-79BF8DD8DB30}" type="parTrans" cxnId="{DE2099E9-4398-4641-885F-68E0C149CEC6}">
      <dgm:prSet/>
      <dgm:spPr/>
      <dgm:t>
        <a:bodyPr/>
        <a:lstStyle/>
        <a:p>
          <a:endParaRPr lang="en-US"/>
        </a:p>
      </dgm:t>
    </dgm:pt>
    <dgm:pt modelId="{3FB95A23-54FC-4FC1-B1A2-45774FA90644}" type="sibTrans" cxnId="{DE2099E9-4398-4641-885F-68E0C149CEC6}">
      <dgm:prSet/>
      <dgm:spPr/>
      <dgm:t>
        <a:bodyPr/>
        <a:lstStyle/>
        <a:p>
          <a:endParaRPr lang="en-US"/>
        </a:p>
      </dgm:t>
    </dgm:pt>
    <dgm:pt modelId="{2E9706CE-2596-4BE7-B5BA-101E51F81F24}" type="pres">
      <dgm:prSet presAssocID="{3276D3E7-AC4C-4C2E-BABD-49D88FC29633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0F18510-D661-4CDB-94AF-F723731CDC1A}" type="pres">
      <dgm:prSet presAssocID="{6119BE21-BC87-4327-A834-1EEAF4CDD8C7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79D7B-053B-48E7-8807-568514E57EAB}" type="pres">
      <dgm:prSet presAssocID="{6119BE21-BC87-4327-A834-1EEAF4CDD8C7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AA02AB-411C-4948-9D68-E6120CA5804B}" type="pres">
      <dgm:prSet presAssocID="{B86A47BC-37E7-428F-BF83-BC5B22BB5E8A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EBF833-AED5-4C50-87A6-DC6B0E38B59F}" type="pres">
      <dgm:prSet presAssocID="{B86A47BC-37E7-428F-BF83-BC5B22BB5E8A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78562-A495-4713-B997-24A3F0B137ED}" type="pres">
      <dgm:prSet presAssocID="{698C825F-0847-48DD-A268-A4B27C353E6D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A9EAF-6954-4A91-AA07-AC14C695DB56}" type="pres">
      <dgm:prSet presAssocID="{698C825F-0847-48DD-A268-A4B27C353E6D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A3CCB7-D936-4DC5-99F3-7662C5D8EAE9}" type="presOf" srcId="{91E20F8D-802A-4272-9A5A-8D37FB155F6D}" destId="{55AA9EAF-6954-4A91-AA07-AC14C695DB56}" srcOrd="0" destOrd="0" presId="urn:microsoft.com/office/officeart/2009/3/layout/IncreasingArrowsProcess"/>
    <dgm:cxn modelId="{604B5296-908A-4DE0-B2A7-1391DF85C2DC}" type="presOf" srcId="{78D755E4-E561-4F86-B3BB-0F167868178F}" destId="{93EBF833-AED5-4C50-87A6-DC6B0E38B59F}" srcOrd="0" destOrd="0" presId="urn:microsoft.com/office/officeart/2009/3/layout/IncreasingArrowsProcess"/>
    <dgm:cxn modelId="{521AF3EE-9B63-4630-A272-F0BFEF7A37D4}" type="presOf" srcId="{E051D810-A3B8-4258-92D0-13EB1FCA70AA}" destId="{24279D7B-053B-48E7-8807-568514E57EAB}" srcOrd="0" destOrd="1" presId="urn:microsoft.com/office/officeart/2009/3/layout/IncreasingArrowsProcess"/>
    <dgm:cxn modelId="{388EC13D-F344-4A62-B17A-0ADB456710C1}" type="presOf" srcId="{6119BE21-BC87-4327-A834-1EEAF4CDD8C7}" destId="{30F18510-D661-4CDB-94AF-F723731CDC1A}" srcOrd="0" destOrd="0" presId="urn:microsoft.com/office/officeart/2009/3/layout/IncreasingArrowsProcess"/>
    <dgm:cxn modelId="{BF9C48DA-CEB1-46DB-B1C9-59872F79DAC8}" type="presOf" srcId="{B86A47BC-37E7-428F-BF83-BC5B22BB5E8A}" destId="{5BAA02AB-411C-4948-9D68-E6120CA5804B}" srcOrd="0" destOrd="0" presId="urn:microsoft.com/office/officeart/2009/3/layout/IncreasingArrowsProcess"/>
    <dgm:cxn modelId="{D0A7C301-0ECD-492C-85D5-F26E29B2516A}" srcId="{6119BE21-BC87-4327-A834-1EEAF4CDD8C7}" destId="{E051D810-A3B8-4258-92D0-13EB1FCA70AA}" srcOrd="1" destOrd="0" parTransId="{B35FE2C2-FADB-4847-A906-5E7C9A48F71E}" sibTransId="{7ABCD855-1532-4DA0-9AE9-86469EDBB503}"/>
    <dgm:cxn modelId="{4BB1F953-ED41-4CA4-A8B4-EE4A791DBB2A}" srcId="{6119BE21-BC87-4327-A834-1EEAF4CDD8C7}" destId="{811124AF-B200-4AA1-9864-8DCFF8701370}" srcOrd="0" destOrd="0" parTransId="{A61528D0-CA81-4ACD-ABD2-C21349882759}" sibTransId="{1DC11789-7CE7-4D2D-9265-381C09D1295F}"/>
    <dgm:cxn modelId="{900FC0BC-866C-4F2C-9624-3E2D593DBD47}" type="presOf" srcId="{811124AF-B200-4AA1-9864-8DCFF8701370}" destId="{24279D7B-053B-48E7-8807-568514E57EAB}" srcOrd="0" destOrd="0" presId="urn:microsoft.com/office/officeart/2009/3/layout/IncreasingArrowsProcess"/>
    <dgm:cxn modelId="{67A76C37-1253-48FA-AD0D-34F69264BBD8}" srcId="{698C825F-0847-48DD-A268-A4B27C353E6D}" destId="{91E20F8D-802A-4272-9A5A-8D37FB155F6D}" srcOrd="0" destOrd="0" parTransId="{1977E2DF-49B8-4828-ACC5-FF24D1D5B295}" sibTransId="{1894A309-7605-4974-AF68-EC935B71CD33}"/>
    <dgm:cxn modelId="{9BFBA343-920D-4BC6-BCFD-64970D98FCE8}" srcId="{6119BE21-BC87-4327-A834-1EEAF4CDD8C7}" destId="{6F2443D3-D653-4118-93F5-1A684DC93668}" srcOrd="2" destOrd="0" parTransId="{B922AC5C-409F-45F2-A705-17FD4C438891}" sibTransId="{C786091F-3FDF-4955-A5D5-F25B17C98FD3}"/>
    <dgm:cxn modelId="{0EB96619-768B-482C-B310-8487B3DF9E59}" srcId="{B86A47BC-37E7-428F-BF83-BC5B22BB5E8A}" destId="{3D50C991-515D-4614-8D4F-DBD6E1E7E0BA}" srcOrd="1" destOrd="0" parTransId="{FD506070-D9FB-4779-BB81-57BCCB2FAE39}" sibTransId="{AD620F31-908A-4C89-9004-077FD03058CC}"/>
    <dgm:cxn modelId="{380735D9-7C48-4426-B0FE-1984B704C18B}" type="presOf" srcId="{F4E4F678-1855-4561-8A94-683D597EE136}" destId="{55AA9EAF-6954-4A91-AA07-AC14C695DB56}" srcOrd="0" destOrd="1" presId="urn:microsoft.com/office/officeart/2009/3/layout/IncreasingArrowsProcess"/>
    <dgm:cxn modelId="{4AEF4CA1-A309-45C7-8868-3836FF5C7525}" srcId="{B86A47BC-37E7-428F-BF83-BC5B22BB5E8A}" destId="{78D755E4-E561-4F86-B3BB-0F167868178F}" srcOrd="0" destOrd="0" parTransId="{C27AA578-497B-4367-9CC6-696BE146384A}" sibTransId="{92EA2B87-C9E9-4AAB-A61F-369A6054079B}"/>
    <dgm:cxn modelId="{A3DE8177-C6B4-413C-857D-B845665832DE}" srcId="{3276D3E7-AC4C-4C2E-BABD-49D88FC29633}" destId="{6119BE21-BC87-4327-A834-1EEAF4CDD8C7}" srcOrd="0" destOrd="0" parTransId="{BE8AE349-05AF-4791-BD9A-FD2F49C24B5D}" sibTransId="{36FD6876-3A35-4020-91B4-141F6F81D827}"/>
    <dgm:cxn modelId="{8AA48FEA-B67E-424F-B617-4BC0E0658406}" srcId="{B86A47BC-37E7-428F-BF83-BC5B22BB5E8A}" destId="{610CA865-D569-4AC0-BA3C-0605CDE460B9}" srcOrd="2" destOrd="0" parTransId="{E3788643-B26A-43CE-8B0A-9AA00F8E308C}" sibTransId="{A07AEA48-7BF9-40AB-A334-84D19D405BA6}"/>
    <dgm:cxn modelId="{A6B8DDB0-3163-43EA-9191-7EF96318EE5E}" type="presOf" srcId="{698C825F-0847-48DD-A268-A4B27C353E6D}" destId="{CD678562-A495-4713-B997-24A3F0B137ED}" srcOrd="0" destOrd="0" presId="urn:microsoft.com/office/officeart/2009/3/layout/IncreasingArrowsProcess"/>
    <dgm:cxn modelId="{D5A1E4DB-FC60-463F-A234-CD321AED6CAA}" srcId="{3276D3E7-AC4C-4C2E-BABD-49D88FC29633}" destId="{B86A47BC-37E7-428F-BF83-BC5B22BB5E8A}" srcOrd="1" destOrd="0" parTransId="{26CC1B90-F706-4ED6-BF00-72023907D42F}" sibTransId="{1A993035-8102-47E9-AAEB-8C1B41909687}"/>
    <dgm:cxn modelId="{275ED23E-169E-4412-926C-4A3E4AB68A0D}" type="presOf" srcId="{04DFE9A6-90A9-4D74-AE45-234D5E642D75}" destId="{93EBF833-AED5-4C50-87A6-DC6B0E38B59F}" srcOrd="0" destOrd="3" presId="urn:microsoft.com/office/officeart/2009/3/layout/IncreasingArrowsProcess"/>
    <dgm:cxn modelId="{88BE53A4-C0CF-4431-8720-74C87C717AA2}" type="presOf" srcId="{3D50C991-515D-4614-8D4F-DBD6E1E7E0BA}" destId="{93EBF833-AED5-4C50-87A6-DC6B0E38B59F}" srcOrd="0" destOrd="1" presId="urn:microsoft.com/office/officeart/2009/3/layout/IncreasingArrowsProcess"/>
    <dgm:cxn modelId="{2015B4E8-8F68-4D1A-8466-B39B527832C5}" srcId="{B86A47BC-37E7-428F-BF83-BC5B22BB5E8A}" destId="{04DFE9A6-90A9-4D74-AE45-234D5E642D75}" srcOrd="3" destOrd="0" parTransId="{A5AEFF79-1F3A-4672-8C62-8F531D2348E4}" sibTransId="{110637C4-B0AF-4F16-BE30-FEB4489B6B7C}"/>
    <dgm:cxn modelId="{DE2099E9-4398-4641-885F-68E0C149CEC6}" srcId="{698C825F-0847-48DD-A268-A4B27C353E6D}" destId="{C3971F59-334A-42ED-8167-9BE573154640}" srcOrd="2" destOrd="0" parTransId="{5FBF1D4B-47EF-4842-951E-79BF8DD8DB30}" sibTransId="{3FB95A23-54FC-4FC1-B1A2-45774FA90644}"/>
    <dgm:cxn modelId="{7A999DC3-0B9E-44A1-96D1-D49223E3BB40}" type="presOf" srcId="{C3971F59-334A-42ED-8167-9BE573154640}" destId="{55AA9EAF-6954-4A91-AA07-AC14C695DB56}" srcOrd="0" destOrd="2" presId="urn:microsoft.com/office/officeart/2009/3/layout/IncreasingArrowsProcess"/>
    <dgm:cxn modelId="{1E0FACC5-CDAD-4837-9230-93AF4C2F02B1}" type="presOf" srcId="{6F2443D3-D653-4118-93F5-1A684DC93668}" destId="{24279D7B-053B-48E7-8807-568514E57EAB}" srcOrd="0" destOrd="2" presId="urn:microsoft.com/office/officeart/2009/3/layout/IncreasingArrowsProcess"/>
    <dgm:cxn modelId="{F541651C-4AC8-4AE7-9024-25F72ABA1C49}" type="presOf" srcId="{3276D3E7-AC4C-4C2E-BABD-49D88FC29633}" destId="{2E9706CE-2596-4BE7-B5BA-101E51F81F24}" srcOrd="0" destOrd="0" presId="urn:microsoft.com/office/officeart/2009/3/layout/IncreasingArrowsProcess"/>
    <dgm:cxn modelId="{C04D6AD7-8BDC-4760-A938-2FDCAC32EAAC}" srcId="{698C825F-0847-48DD-A268-A4B27C353E6D}" destId="{F4E4F678-1855-4561-8A94-683D597EE136}" srcOrd="1" destOrd="0" parTransId="{FC1145B7-E155-4623-82A3-78B0FD1A8FB5}" sibTransId="{926A3A85-64FF-435B-96B9-57F7FE81A7D5}"/>
    <dgm:cxn modelId="{9D34AE16-6B87-47A5-8F5E-CDEB9A7DF5E8}" srcId="{3276D3E7-AC4C-4C2E-BABD-49D88FC29633}" destId="{698C825F-0847-48DD-A268-A4B27C353E6D}" srcOrd="2" destOrd="0" parTransId="{00E927AB-4742-42B2-BEB1-10298A8EAE8F}" sibTransId="{6417D9E9-268B-48AC-BFCB-89AAF6AA956D}"/>
    <dgm:cxn modelId="{6FA5B615-7007-4CC1-95D1-CE8D14C06C8A}" type="presOf" srcId="{610CA865-D569-4AC0-BA3C-0605CDE460B9}" destId="{93EBF833-AED5-4C50-87A6-DC6B0E38B59F}" srcOrd="0" destOrd="2" presId="urn:microsoft.com/office/officeart/2009/3/layout/IncreasingArrowsProcess"/>
    <dgm:cxn modelId="{B54B470B-1A1F-4C46-BAE2-8E7142912F0C}" type="presParOf" srcId="{2E9706CE-2596-4BE7-B5BA-101E51F81F24}" destId="{30F18510-D661-4CDB-94AF-F723731CDC1A}" srcOrd="0" destOrd="0" presId="urn:microsoft.com/office/officeart/2009/3/layout/IncreasingArrowsProcess"/>
    <dgm:cxn modelId="{F2B2F731-8422-49BF-9339-5E66DC6D44B9}" type="presParOf" srcId="{2E9706CE-2596-4BE7-B5BA-101E51F81F24}" destId="{24279D7B-053B-48E7-8807-568514E57EAB}" srcOrd="1" destOrd="0" presId="urn:microsoft.com/office/officeart/2009/3/layout/IncreasingArrowsProcess"/>
    <dgm:cxn modelId="{A61434B4-7698-4EDD-A542-D318DA1D57BD}" type="presParOf" srcId="{2E9706CE-2596-4BE7-B5BA-101E51F81F24}" destId="{5BAA02AB-411C-4948-9D68-E6120CA5804B}" srcOrd="2" destOrd="0" presId="urn:microsoft.com/office/officeart/2009/3/layout/IncreasingArrowsProcess"/>
    <dgm:cxn modelId="{351BFC42-F264-4E75-A917-03C20D9F05BD}" type="presParOf" srcId="{2E9706CE-2596-4BE7-B5BA-101E51F81F24}" destId="{93EBF833-AED5-4C50-87A6-DC6B0E38B59F}" srcOrd="3" destOrd="0" presId="urn:microsoft.com/office/officeart/2009/3/layout/IncreasingArrowsProcess"/>
    <dgm:cxn modelId="{C6A62850-AF55-48C2-9C19-4E37E8F9252C}" type="presParOf" srcId="{2E9706CE-2596-4BE7-B5BA-101E51F81F24}" destId="{CD678562-A495-4713-B997-24A3F0B137ED}" srcOrd="4" destOrd="0" presId="urn:microsoft.com/office/officeart/2009/3/layout/IncreasingArrowsProcess"/>
    <dgm:cxn modelId="{06D2C765-B607-4A97-844A-646EADD675DC}" type="presParOf" srcId="{2E9706CE-2596-4BE7-B5BA-101E51F81F24}" destId="{55AA9EAF-6954-4A91-AA07-AC14C695DB5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B12E3-76EF-48D7-A4EB-4C046EAE8AAB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1C0C6-4FBC-4F38-935D-E58FC1CB5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17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A8276-E79B-4947-B00C-4F0C90D69B7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52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55140C-7D81-4487-A3E5-63766B2793B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46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55140C-7D81-4487-A3E5-63766B2793B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52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1C0C6-4FBC-4F38-935D-E58FC1CB5A9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23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5" y="0"/>
            <a:ext cx="1219835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50" y="2652573"/>
            <a:ext cx="9144000" cy="594208"/>
          </a:xfrm>
        </p:spPr>
        <p:txBody>
          <a:bodyPr anchor="ctr">
            <a:normAutofit/>
          </a:bodyPr>
          <a:lstStyle>
            <a:lvl1pPr algn="l">
              <a:defRPr sz="44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7650" y="3286540"/>
            <a:ext cx="9144000" cy="463826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Presenter’s Name and Designation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dirty="0"/>
              <a:t>www.subex.com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060" y="286170"/>
            <a:ext cx="1556843" cy="575219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247650" y="3789685"/>
            <a:ext cx="9144000" cy="47726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Enter Date/Month</a:t>
            </a:r>
          </a:p>
        </p:txBody>
      </p:sp>
    </p:spTree>
    <p:extLst>
      <p:ext uri="{BB962C8B-B14F-4D97-AF65-F5344CB8AC3E}">
        <p14:creationId xmlns:p14="http://schemas.microsoft.com/office/powerpoint/2010/main" val="150599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1" y="6665000"/>
            <a:ext cx="12192000" cy="193000"/>
          </a:xfrm>
          <a:prstGeom prst="rect">
            <a:avLst/>
          </a:prstGeom>
          <a:solidFill>
            <a:srgbClr val="9E215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8295" y="60327"/>
            <a:ext cx="10084905" cy="431665"/>
          </a:xfrm>
        </p:spPr>
        <p:txBody>
          <a:bodyPr anchor="ctr">
            <a:noAutofit/>
          </a:bodyPr>
          <a:lstStyle>
            <a:lvl1pPr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8418" y="1020418"/>
            <a:ext cx="11675165" cy="54837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2"/>
            <a:r>
              <a:rPr lang="en-US" dirty="0"/>
              <a:t>Text</a:t>
            </a:r>
          </a:p>
          <a:p>
            <a:pPr lvl="3"/>
            <a:r>
              <a:rPr lang="en-US" dirty="0"/>
              <a:t>Text</a:t>
            </a:r>
          </a:p>
          <a:p>
            <a:pPr lvl="4"/>
            <a:r>
              <a:rPr lang="en-US" dirty="0"/>
              <a:t>Text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0464952" y="0"/>
            <a:ext cx="1305702" cy="704024"/>
            <a:chOff x="11246834" y="0"/>
            <a:chExt cx="1305702" cy="704024"/>
          </a:xfrm>
        </p:grpSpPr>
        <p:sp>
          <p:nvSpPr>
            <p:cNvPr id="7" name="Rounded Rectangle 6"/>
            <p:cNvSpPr/>
            <p:nvPr userDrawn="1"/>
          </p:nvSpPr>
          <p:spPr>
            <a:xfrm>
              <a:off x="11246834" y="0"/>
              <a:ext cx="1305702" cy="704024"/>
            </a:xfrm>
            <a:prstGeom prst="roundRect">
              <a:avLst>
                <a:gd name="adj" fmla="val 377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33" descr="subex-logo-new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1428150" y="161512"/>
              <a:ext cx="943069" cy="381000"/>
            </a:xfrm>
            <a:prstGeom prst="rect">
              <a:avLst/>
            </a:prstGeom>
            <a:noFill/>
          </p:spPr>
        </p:pic>
      </p:grp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78295" y="518496"/>
            <a:ext cx="10084905" cy="316392"/>
          </a:xfrm>
        </p:spPr>
        <p:txBody>
          <a:bodyPr anchor="ctr">
            <a:noAutofit/>
          </a:bodyPr>
          <a:lstStyle>
            <a:lvl1pPr marL="0" indent="0">
              <a:buNone/>
              <a:defRPr sz="26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Slide sub-title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697186"/>
            <a:ext cx="4114800" cy="1298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www.subex.com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2239" y="6739276"/>
            <a:ext cx="2743200" cy="45719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9A73ABD8-3849-4C1C-AB3D-1FF53E6BA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46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2"/>
          <a:stretch/>
        </p:blipFill>
        <p:spPr>
          <a:xfrm>
            <a:off x="-38100" y="0"/>
            <a:ext cx="122364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809461"/>
            <a:ext cx="10515600" cy="695740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579813"/>
            <a:ext cx="10515600" cy="592137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/>
              <a:t>www.subex.com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737" y="318544"/>
            <a:ext cx="1556843" cy="57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6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" y="6665000"/>
            <a:ext cx="12192000" cy="193000"/>
          </a:xfrm>
          <a:prstGeom prst="rect">
            <a:avLst/>
          </a:prstGeom>
          <a:solidFill>
            <a:srgbClr val="9E215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0464952" y="0"/>
            <a:ext cx="1305702" cy="704024"/>
            <a:chOff x="11246834" y="0"/>
            <a:chExt cx="1305702" cy="704024"/>
          </a:xfrm>
        </p:grpSpPr>
        <p:sp>
          <p:nvSpPr>
            <p:cNvPr id="10" name="Rounded Rectangle 9"/>
            <p:cNvSpPr/>
            <p:nvPr userDrawn="1"/>
          </p:nvSpPr>
          <p:spPr>
            <a:xfrm>
              <a:off x="11246834" y="0"/>
              <a:ext cx="1305702" cy="704024"/>
            </a:xfrm>
            <a:prstGeom prst="roundRect">
              <a:avLst>
                <a:gd name="adj" fmla="val 377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33" descr="subex-logo-new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1428150" y="161512"/>
              <a:ext cx="943069" cy="381000"/>
            </a:xfrm>
            <a:prstGeom prst="rect">
              <a:avLst/>
            </a:prstGeom>
            <a:noFill/>
          </p:spPr>
        </p:pic>
      </p:grp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697186"/>
            <a:ext cx="4114800" cy="1298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www.subex.com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2239" y="6739276"/>
            <a:ext cx="2743200" cy="45719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9A73ABD8-3849-4C1C-AB3D-1FF53E6BA7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78295" y="60327"/>
            <a:ext cx="10084905" cy="431665"/>
          </a:xfrm>
        </p:spPr>
        <p:txBody>
          <a:bodyPr anchor="ctr">
            <a:noAutofit/>
          </a:bodyPr>
          <a:lstStyle>
            <a:lvl1pPr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78295" y="518496"/>
            <a:ext cx="10084905" cy="316392"/>
          </a:xfrm>
        </p:spPr>
        <p:txBody>
          <a:bodyPr anchor="ctr">
            <a:noAutofit/>
          </a:bodyPr>
          <a:lstStyle>
            <a:lvl1pPr marL="0" indent="0">
              <a:buNone/>
              <a:defRPr sz="26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Slide sub-title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58419" y="1020418"/>
            <a:ext cx="5513731" cy="54837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4"/>
          </p:nvPr>
        </p:nvSpPr>
        <p:spPr>
          <a:xfrm>
            <a:off x="6392519" y="1020418"/>
            <a:ext cx="5513731" cy="54837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503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" y="0"/>
            <a:ext cx="1219835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2250" y="2427287"/>
            <a:ext cx="9144000" cy="1006475"/>
          </a:xfrm>
        </p:spPr>
        <p:txBody>
          <a:bodyPr anchor="t">
            <a:normAutofit/>
          </a:bodyPr>
          <a:lstStyle>
            <a:lvl1pPr algn="r">
              <a:defRPr sz="44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62250" y="3602038"/>
            <a:ext cx="9144000" cy="874712"/>
          </a:xfrm>
        </p:spPr>
        <p:txBody>
          <a:bodyPr>
            <a:normAutofit/>
          </a:bodyPr>
          <a:lstStyle>
            <a:lvl1pPr marL="0" indent="0" algn="r">
              <a:buNone/>
              <a:defRPr sz="2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Presenter’s Email ID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dirty="0"/>
              <a:t>www.subex.com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928" y="318544"/>
            <a:ext cx="1556843" cy="57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37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1" y="6628016"/>
            <a:ext cx="12192000" cy="239794"/>
          </a:xfrm>
          <a:prstGeom prst="rect">
            <a:avLst/>
          </a:prstGeom>
          <a:solidFill>
            <a:srgbClr val="9E215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98" dirty="0">
              <a:latin typeface="Calibri" pitchFamily="34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229955" y="965837"/>
            <a:ext cx="11692291" cy="54453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"/>
          <p:cNvSpPr>
            <a:spLocks noGrp="1"/>
          </p:cNvSpPr>
          <p:nvPr>
            <p:ph type="body" idx="11"/>
          </p:nvPr>
        </p:nvSpPr>
        <p:spPr>
          <a:xfrm>
            <a:off x="283021" y="33305"/>
            <a:ext cx="10418698" cy="837891"/>
          </a:xfrm>
          <a:prstGeom prst="rect">
            <a:avLst/>
          </a:prstGeom>
        </p:spPr>
        <p:txBody>
          <a:bodyPr/>
          <a:lstStyle>
            <a:lvl1pPr>
              <a:buNone/>
              <a:defRPr sz="2797" b="1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Footer Placeholder 3"/>
          <p:cNvSpPr txBox="1">
            <a:spLocks/>
          </p:cNvSpPr>
          <p:nvPr/>
        </p:nvSpPr>
        <p:spPr bwMode="auto">
          <a:xfrm>
            <a:off x="9424323" y="6626255"/>
            <a:ext cx="2688697" cy="20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772" tIns="52386" rIns="104772" bIns="52386" anchor="ctr"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918" dirty="0">
                <a:solidFill>
                  <a:schemeClr val="bg1"/>
                </a:solidFill>
                <a:latin typeface="Calibri" pitchFamily="34" charset="0"/>
              </a:rPr>
              <a:t>Private &amp; Confidential</a:t>
            </a:r>
          </a:p>
        </p:txBody>
      </p:sp>
      <p:sp>
        <p:nvSpPr>
          <p:cNvPr id="24" name="Footer Placeholder 3"/>
          <p:cNvSpPr txBox="1">
            <a:spLocks/>
          </p:cNvSpPr>
          <p:nvPr/>
        </p:nvSpPr>
        <p:spPr>
          <a:xfrm>
            <a:off x="4734700" y="6626255"/>
            <a:ext cx="2688697" cy="202604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1399" dirty="0">
                <a:latin typeface="Calibri" pitchFamily="34" charset="0"/>
              </a:rPr>
              <a:t>www.subex.com</a:t>
            </a:r>
          </a:p>
        </p:txBody>
      </p:sp>
      <p:sp>
        <p:nvSpPr>
          <p:cNvPr id="12" name="Rectangle 2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-17247" y="6626254"/>
            <a:ext cx="591101" cy="248397"/>
          </a:xfrm>
          <a:prstGeom prst="rect">
            <a:avLst/>
          </a:prstGeom>
        </p:spPr>
        <p:txBody>
          <a:bodyPr/>
          <a:lstStyle>
            <a:lvl1pPr algn="ctr">
              <a:defRPr sz="874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4173CD5-29EB-416B-82F4-60FE0D1D60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10443197" y="0"/>
            <a:ext cx="1212403" cy="615416"/>
          </a:xfrm>
          <a:prstGeom prst="roundRect">
            <a:avLst>
              <a:gd name="adj" fmla="val 37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98"/>
          </a:p>
        </p:txBody>
      </p:sp>
      <p:pic>
        <p:nvPicPr>
          <p:cNvPr id="16" name="Picture 33" descr="subex-logo-new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10611557" y="141184"/>
            <a:ext cx="875683" cy="3330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471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1" y="6628016"/>
            <a:ext cx="12192000" cy="239794"/>
          </a:xfrm>
          <a:prstGeom prst="rect">
            <a:avLst/>
          </a:prstGeom>
          <a:solidFill>
            <a:srgbClr val="9E215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98" dirty="0">
              <a:latin typeface="Calibri" pitchFamily="34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229955" y="965837"/>
            <a:ext cx="11692291" cy="54453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"/>
          <p:cNvSpPr>
            <a:spLocks noGrp="1"/>
          </p:cNvSpPr>
          <p:nvPr>
            <p:ph type="body" idx="11"/>
          </p:nvPr>
        </p:nvSpPr>
        <p:spPr>
          <a:xfrm>
            <a:off x="283021" y="33305"/>
            <a:ext cx="10418698" cy="837891"/>
          </a:xfrm>
          <a:prstGeom prst="rect">
            <a:avLst/>
          </a:prstGeom>
        </p:spPr>
        <p:txBody>
          <a:bodyPr/>
          <a:lstStyle>
            <a:lvl1pPr>
              <a:buNone/>
              <a:defRPr sz="2797" b="1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Footer Placeholder 3"/>
          <p:cNvSpPr txBox="1">
            <a:spLocks/>
          </p:cNvSpPr>
          <p:nvPr/>
        </p:nvSpPr>
        <p:spPr bwMode="auto">
          <a:xfrm>
            <a:off x="9424323" y="6626255"/>
            <a:ext cx="2688697" cy="20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772" tIns="52386" rIns="104772" bIns="52386" anchor="ctr"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918" dirty="0">
                <a:solidFill>
                  <a:schemeClr val="bg1"/>
                </a:solidFill>
                <a:latin typeface="Calibri" pitchFamily="34" charset="0"/>
              </a:rPr>
              <a:t>Private &amp; Confidential</a:t>
            </a:r>
          </a:p>
        </p:txBody>
      </p:sp>
      <p:sp>
        <p:nvSpPr>
          <p:cNvPr id="24" name="Footer Placeholder 3"/>
          <p:cNvSpPr txBox="1">
            <a:spLocks/>
          </p:cNvSpPr>
          <p:nvPr/>
        </p:nvSpPr>
        <p:spPr>
          <a:xfrm>
            <a:off x="4734700" y="6626255"/>
            <a:ext cx="2688697" cy="202604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1399" dirty="0">
                <a:latin typeface="Calibri" pitchFamily="34" charset="0"/>
              </a:rPr>
              <a:t>www.subex.com</a:t>
            </a:r>
          </a:p>
        </p:txBody>
      </p:sp>
      <p:sp>
        <p:nvSpPr>
          <p:cNvPr id="12" name="Rectangle 2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-17247" y="6626254"/>
            <a:ext cx="591101" cy="248397"/>
          </a:xfrm>
          <a:prstGeom prst="rect">
            <a:avLst/>
          </a:prstGeom>
        </p:spPr>
        <p:txBody>
          <a:bodyPr/>
          <a:lstStyle>
            <a:lvl1pPr algn="ctr">
              <a:defRPr sz="874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4173CD5-29EB-416B-82F4-60FE0D1D60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10443197" y="0"/>
            <a:ext cx="1212403" cy="615416"/>
          </a:xfrm>
          <a:prstGeom prst="roundRect">
            <a:avLst>
              <a:gd name="adj" fmla="val 37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98"/>
          </a:p>
        </p:txBody>
      </p:sp>
      <p:pic>
        <p:nvPicPr>
          <p:cNvPr id="16" name="Picture 33" descr="subex-logo-new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10611557" y="141184"/>
            <a:ext cx="875683" cy="3330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527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www.subex.com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3ABD8-3849-4C1C-AB3D-1FF53E6B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5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John.Brooks@subex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47649" y="2652573"/>
            <a:ext cx="10804664" cy="594208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Understanding the Journey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47650" y="3297970"/>
            <a:ext cx="9144000" cy="463826"/>
          </a:xfrm>
        </p:spPr>
        <p:txBody>
          <a:bodyPr/>
          <a:lstStyle/>
          <a:p>
            <a:r>
              <a:rPr lang="en-US" dirty="0"/>
              <a:t>ROC Product Labs:  Customer Persona and Journey Analytics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www.subex.com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August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738938"/>
            <a:ext cx="2743200" cy="46037"/>
          </a:xfrm>
        </p:spPr>
        <p:txBody>
          <a:bodyPr/>
          <a:lstStyle/>
          <a:p>
            <a:fld id="{9A73ABD8-3849-4C1C-AB3D-1FF53E6BA7D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21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www.subex.com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ABD8-3849-4C1C-AB3D-1FF53E6BA7D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Customers Are Omni-Channel Consumers!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There are many behaviors you can capture today…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6986879" y="1484800"/>
            <a:ext cx="4843171" cy="4886971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Products owned and used</a:t>
            </a:r>
          </a:p>
          <a:p>
            <a:pPr lvl="1"/>
            <a:r>
              <a:rPr lang="en-US" sz="1800" dirty="0"/>
              <a:t>Voice, SMS, data, </a:t>
            </a:r>
            <a:r>
              <a:rPr lang="en-US" sz="1800" dirty="0" err="1"/>
              <a:t>IoT</a:t>
            </a:r>
            <a:r>
              <a:rPr lang="en-US" sz="1800" dirty="0"/>
              <a:t>, etc.</a:t>
            </a:r>
          </a:p>
          <a:p>
            <a:r>
              <a:rPr lang="en-US" sz="2000" dirty="0"/>
              <a:t>Devices used</a:t>
            </a:r>
          </a:p>
          <a:p>
            <a:r>
              <a:rPr lang="en-US" sz="2000" dirty="0"/>
              <a:t>Calling groups and profiles</a:t>
            </a:r>
          </a:p>
          <a:p>
            <a:r>
              <a:rPr lang="en-US" sz="2000" dirty="0"/>
              <a:t>Billing (revenue) data</a:t>
            </a:r>
          </a:p>
          <a:p>
            <a:r>
              <a:rPr lang="en-US" sz="2000" dirty="0"/>
              <a:t>Website visits</a:t>
            </a:r>
          </a:p>
          <a:p>
            <a:r>
              <a:rPr lang="en-US" sz="2000" dirty="0"/>
              <a:t>Social media activity</a:t>
            </a:r>
          </a:p>
          <a:p>
            <a:r>
              <a:rPr lang="en-US" sz="2000" dirty="0"/>
              <a:t>Operator call center interactions</a:t>
            </a:r>
          </a:p>
          <a:p>
            <a:r>
              <a:rPr lang="en-US" sz="2000" dirty="0"/>
              <a:t>Operator retail interactions</a:t>
            </a:r>
          </a:p>
          <a:p>
            <a:r>
              <a:rPr lang="en-US" sz="2000" dirty="0" err="1"/>
              <a:t>xCommerce</a:t>
            </a:r>
            <a:r>
              <a:rPr lang="en-US" sz="2000" dirty="0"/>
              <a:t> activity</a:t>
            </a:r>
          </a:p>
          <a:p>
            <a:r>
              <a:rPr lang="en-US" sz="2000" dirty="0"/>
              <a:t>Video streaming</a:t>
            </a:r>
          </a:p>
          <a:p>
            <a:r>
              <a:rPr lang="en-US" sz="2000" dirty="0"/>
              <a:t>Location profiling and analytics</a:t>
            </a:r>
          </a:p>
          <a:p>
            <a:pPr lvl="1"/>
            <a:r>
              <a:rPr lang="en-US" sz="1800" dirty="0"/>
              <a:t>Network, </a:t>
            </a:r>
            <a:r>
              <a:rPr lang="en-US" sz="1800" dirty="0" err="1"/>
              <a:t>Wifi</a:t>
            </a:r>
            <a:r>
              <a:rPr lang="en-US" sz="1800" dirty="0"/>
              <a:t>, </a:t>
            </a:r>
            <a:r>
              <a:rPr lang="en-US" sz="1800" dirty="0" err="1"/>
              <a:t>Wimax</a:t>
            </a:r>
            <a:r>
              <a:rPr lang="en-US" sz="1800" dirty="0"/>
              <a:t>, Hotspots, etc.</a:t>
            </a:r>
          </a:p>
        </p:txBody>
      </p:sp>
      <p:pic>
        <p:nvPicPr>
          <p:cNvPr id="4098" name="Picture 2" descr="https://media.licdn.com/mpr/mpr/p/1/005/0a9/2d2/2d00e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" y="1609620"/>
            <a:ext cx="609600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513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knowledge.wharton.upenn.edu/wp-content/uploads/2015/11/customer-journey-ma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3"/>
          <a:stretch/>
        </p:blipFill>
        <p:spPr bwMode="auto">
          <a:xfrm>
            <a:off x="3695700" y="4743884"/>
            <a:ext cx="4574223" cy="191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www.subex.com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ABD8-3849-4C1C-AB3D-1FF53E6BA7D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 vs. Micro Mapping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Journey maps can cover multiple lifecycles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Customer’s Journey / Lifecycle (Macro view)</a:t>
            </a:r>
          </a:p>
          <a:p>
            <a:pPr lvl="1"/>
            <a:r>
              <a:rPr lang="en-US" sz="2000" dirty="0"/>
              <a:t>Holistic view</a:t>
            </a:r>
          </a:p>
          <a:p>
            <a:pPr lvl="1"/>
            <a:r>
              <a:rPr lang="en-US" sz="2000" dirty="0"/>
              <a:t>Covering spectrum of products and services</a:t>
            </a:r>
          </a:p>
          <a:p>
            <a:pPr lvl="1"/>
            <a:r>
              <a:rPr lang="en-US" sz="2000" dirty="0"/>
              <a:t>Journey starts at customer acquisition, ends at customer termination</a:t>
            </a:r>
          </a:p>
          <a:p>
            <a:pPr lvl="1"/>
            <a:r>
              <a:rPr lang="en-US" sz="2000" dirty="0"/>
              <a:t>Marketing targets can include products, services, devices</a:t>
            </a:r>
          </a:p>
          <a:p>
            <a:pPr lvl="1"/>
            <a:r>
              <a:rPr lang="en-US" sz="2000" dirty="0"/>
              <a:t>Persona analytics can leverage full </a:t>
            </a:r>
            <a:r>
              <a:rPr lang="en-US" sz="2000" dirty="0" err="1"/>
              <a:t>omni</a:t>
            </a:r>
            <a:r>
              <a:rPr lang="en-US" sz="2000" dirty="0"/>
              <a:t>-channel experience </a:t>
            </a:r>
          </a:p>
          <a:p>
            <a:pPr lvl="1"/>
            <a:r>
              <a:rPr lang="en-US" sz="2000" dirty="0"/>
              <a:t>Multiple “micro” journeys are possible for each customer</a:t>
            </a:r>
          </a:p>
          <a:p>
            <a:pPr lvl="1"/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Customer’s </a:t>
            </a:r>
            <a:r>
              <a:rPr lang="en-US" sz="2400" i="1" dirty="0">
                <a:solidFill>
                  <a:srgbClr val="0070C0"/>
                </a:solidFill>
              </a:rPr>
              <a:t>Product</a:t>
            </a:r>
            <a:r>
              <a:rPr lang="en-US" sz="2400" dirty="0">
                <a:solidFill>
                  <a:srgbClr val="0070C0"/>
                </a:solidFill>
              </a:rPr>
              <a:t> Journey / Lifecycle</a:t>
            </a:r>
          </a:p>
          <a:p>
            <a:pPr lvl="1"/>
            <a:r>
              <a:rPr lang="en-US" sz="2000" dirty="0"/>
              <a:t>Focused view around specific product</a:t>
            </a:r>
          </a:p>
          <a:p>
            <a:pPr lvl="1"/>
            <a:r>
              <a:rPr lang="en-US" sz="2000" dirty="0"/>
              <a:t>Journey starts at purchase, and ends when product no longer used</a:t>
            </a:r>
          </a:p>
          <a:p>
            <a:pPr lvl="1"/>
            <a:r>
              <a:rPr lang="en-US" sz="2000" dirty="0"/>
              <a:t>Targeted end point is replaced or upgraded product</a:t>
            </a:r>
          </a:p>
          <a:p>
            <a:pPr lvl="1"/>
            <a:r>
              <a:rPr lang="en-US" sz="2000" dirty="0"/>
              <a:t>Marketing targets can include upgrades, complimentary products and devices</a:t>
            </a:r>
          </a:p>
          <a:p>
            <a:pPr lvl="1"/>
            <a:r>
              <a:rPr lang="en-US" sz="2000" dirty="0"/>
              <a:t>Persona analytics can leverage </a:t>
            </a:r>
            <a:r>
              <a:rPr lang="en-US" sz="2000" dirty="0" err="1"/>
              <a:t>omni</a:t>
            </a:r>
            <a:r>
              <a:rPr lang="en-US" sz="2000" dirty="0"/>
              <a:t>-channel data as it relates to use of that product</a:t>
            </a:r>
          </a:p>
          <a:p>
            <a:pPr lvl="1"/>
            <a:r>
              <a:rPr lang="en-US" sz="2000" dirty="0"/>
              <a:t>Cross-journey modeling is possible (how does one journey impact another journey?)</a:t>
            </a:r>
          </a:p>
        </p:txBody>
      </p:sp>
    </p:spTree>
    <p:extLst>
      <p:ext uri="{BB962C8B-B14F-4D97-AF65-F5344CB8AC3E}">
        <p14:creationId xmlns:p14="http://schemas.microsoft.com/office/powerpoint/2010/main" val="896710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8415" y="987161"/>
            <a:ext cx="11675167" cy="7223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Personas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8417" y="1168267"/>
            <a:ext cx="11675165" cy="97307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Know the customers in the segment, not just the demographics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 deeper analysis into a Persona Segment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www.subex.com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ABD8-3849-4C1C-AB3D-1FF53E6BA7D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10940"/>
          <a:stretch/>
        </p:blipFill>
        <p:spPr>
          <a:xfrm>
            <a:off x="1527162" y="1868557"/>
            <a:ext cx="9137673" cy="433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53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8415" y="987161"/>
            <a:ext cx="11675167" cy="7223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“See” Their Journeys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…and where deviations may lead to bad outcomes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www.subex.com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ABD8-3849-4C1C-AB3D-1FF53E6BA7D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Content Placeholder 8"/>
          <p:cNvSpPr>
            <a:spLocks noGrp="1"/>
          </p:cNvSpPr>
          <p:nvPr>
            <p:ph idx="1"/>
          </p:nvPr>
        </p:nvSpPr>
        <p:spPr>
          <a:xfrm>
            <a:off x="258417" y="1168267"/>
            <a:ext cx="11675165" cy="97307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Where is your business meeting or failing expectations?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10774"/>
          <a:stretch/>
        </p:blipFill>
        <p:spPr>
          <a:xfrm>
            <a:off x="1401368" y="1929295"/>
            <a:ext cx="9391141" cy="446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91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www.subex.com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ABD8-3849-4C1C-AB3D-1FF53E6BA7D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Personas …and what </a:t>
            </a:r>
            <a:r>
              <a:rPr lang="en-US" i="1" u="sng" dirty="0"/>
              <a:t>not</a:t>
            </a:r>
            <a:r>
              <a:rPr lang="en-US" dirty="0"/>
              <a:t> to do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Too much depth can make the program stifling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8419" y="1088998"/>
            <a:ext cx="5513731" cy="4797452"/>
          </a:xfrm>
        </p:spPr>
        <p:txBody>
          <a:bodyPr>
            <a:normAutofit/>
          </a:bodyPr>
          <a:lstStyle/>
          <a:p>
            <a:r>
              <a:rPr lang="en-US" sz="2400" dirty="0"/>
              <a:t>Limiting the number of personas</a:t>
            </a:r>
          </a:p>
          <a:p>
            <a:pPr lvl="1"/>
            <a:r>
              <a:rPr lang="en-US" sz="2000" dirty="0"/>
              <a:t>While some industries recommend 4-7 personas in total, the diversity of Telecom users may require 20-30 personas</a:t>
            </a:r>
          </a:p>
          <a:p>
            <a:pPr lvl="1"/>
            <a:r>
              <a:rPr lang="en-US" sz="2000" dirty="0"/>
              <a:t>Too much persona granularity may cause you to miss customers that don’t fit into a mold</a:t>
            </a:r>
          </a:p>
          <a:p>
            <a:r>
              <a:rPr lang="en-US" sz="2400" dirty="0"/>
              <a:t>Avoid the temptation to be all things to all customers!</a:t>
            </a:r>
          </a:p>
          <a:p>
            <a:pPr lvl="1"/>
            <a:r>
              <a:rPr lang="en-US" sz="2000" dirty="0"/>
              <a:t>Besides the fact that this is impossible, it’s also not practical</a:t>
            </a:r>
          </a:p>
          <a:p>
            <a:pPr lvl="1"/>
            <a:r>
              <a:rPr lang="en-US" sz="2000" dirty="0"/>
              <a:t>Understanding factors that may improve (albeit not “cure”) a poor journey may be a practical path for lower value, lower density personas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4"/>
          </p:nvPr>
        </p:nvSpPr>
        <p:spPr>
          <a:xfrm>
            <a:off x="6392519" y="1088998"/>
            <a:ext cx="5513731" cy="4797452"/>
          </a:xfrm>
        </p:spPr>
        <p:txBody>
          <a:bodyPr/>
          <a:lstStyle/>
          <a:p>
            <a:r>
              <a:rPr lang="en-US" sz="2400" dirty="0"/>
              <a:t>Don’t just read the data…</a:t>
            </a:r>
          </a:p>
          <a:p>
            <a:pPr lvl="1"/>
            <a:r>
              <a:rPr lang="en-US" sz="2000" dirty="0"/>
              <a:t>Most major industry analysts recommend spending a “day in the life” of each of your personas</a:t>
            </a:r>
          </a:p>
          <a:p>
            <a:pPr lvl="1"/>
            <a:r>
              <a:rPr lang="en-US" sz="2000" dirty="0"/>
              <a:t>Actually taking time to experience what your customers experience will pay dividends</a:t>
            </a:r>
          </a:p>
        </p:txBody>
      </p:sp>
      <p:pic>
        <p:nvPicPr>
          <p:cNvPr id="1028" name="Picture 4" descr="http://www.color9creative.com/Images/Articles/Q-gu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464" y="3408193"/>
            <a:ext cx="3145155" cy="307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722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Journey Mapping Benefits All Sectors Within An Economy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Cross-industry adoption – cross industry successes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www.subex.com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ABD8-3849-4C1C-AB3D-1FF53E6BA7D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0" name="Picture 2" descr="http://sharkandminnow.com/wp-content/uploads/2013/10/slide_customer_journey_maps-e14007336553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2534001"/>
            <a:ext cx="6172199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337669" y="2397559"/>
            <a:ext cx="2525064" cy="649704"/>
          </a:xfrm>
          <a:prstGeom prst="wedgeRoundRectCallout">
            <a:avLst>
              <a:gd name="adj1" fmla="val 51546"/>
              <a:gd name="adj2" fmla="val 98746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Telecom Providers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9329266" y="4403564"/>
            <a:ext cx="2525064" cy="649704"/>
          </a:xfrm>
          <a:prstGeom prst="wedgeRoundRectCallout">
            <a:avLst>
              <a:gd name="adj1" fmla="val -62334"/>
              <a:gd name="adj2" fmla="val -125328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Banking and Financial Institutions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78294" y="4680291"/>
            <a:ext cx="2525064" cy="649704"/>
          </a:xfrm>
          <a:prstGeom prst="wedgeRoundRectCallout">
            <a:avLst>
              <a:gd name="adj1" fmla="val 62505"/>
              <a:gd name="adj2" fmla="val -129032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Non-Profit Organizations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8499873" y="1965714"/>
            <a:ext cx="2525064" cy="649704"/>
          </a:xfrm>
          <a:prstGeom prst="wedgeRoundRectCallout">
            <a:avLst>
              <a:gd name="adj1" fmla="val -33269"/>
              <a:gd name="adj2" fmla="val 96894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Software Manufacturing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2862733" y="1287720"/>
            <a:ext cx="2525064" cy="649704"/>
          </a:xfrm>
          <a:prstGeom prst="wedgeRoundRectCallout">
            <a:avLst>
              <a:gd name="adj1" fmla="val 30104"/>
              <a:gd name="adj2" fmla="val 132080"/>
              <a:gd name="adj3" fmla="val 16667"/>
            </a:avLst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Retail Industry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6657035" y="5755455"/>
            <a:ext cx="2525064" cy="649704"/>
          </a:xfrm>
          <a:prstGeom prst="wedgeRoundRectCallout">
            <a:avLst>
              <a:gd name="adj1" fmla="val -35651"/>
              <a:gd name="adj2" fmla="val -191995"/>
              <a:gd name="adj3" fmla="val 16667"/>
            </a:avLst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Airline Industry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3261340" y="5430603"/>
            <a:ext cx="2525064" cy="649704"/>
          </a:xfrm>
          <a:prstGeom prst="wedgeRoundRectCallout">
            <a:avLst>
              <a:gd name="adj1" fmla="val 23434"/>
              <a:gd name="adj2" fmla="val -14014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Commercial Real Estate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5786404" y="1397019"/>
            <a:ext cx="2525064" cy="649704"/>
          </a:xfrm>
          <a:prstGeom prst="wedgeRoundRectCallout">
            <a:avLst>
              <a:gd name="adj1" fmla="val 6757"/>
              <a:gd name="adj2" fmla="val 16541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Insurance Industry</a:t>
            </a:r>
          </a:p>
        </p:txBody>
      </p:sp>
    </p:spTree>
    <p:extLst>
      <p:ext uri="{BB962C8B-B14F-4D97-AF65-F5344CB8AC3E}">
        <p14:creationId xmlns:p14="http://schemas.microsoft.com/office/powerpoint/2010/main" val="2160220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www.subex.com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ABD8-3849-4C1C-AB3D-1FF53E6BA7D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Customer Journey Analytics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 staged approach with solid returns at each step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4707974"/>
              </p:ext>
            </p:extLst>
          </p:nvPr>
        </p:nvGraphicFramePr>
        <p:xfrm>
          <a:off x="2032000" y="1182624"/>
          <a:ext cx="8128000" cy="4955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2157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 bwMode="auto">
          <a:xfrm>
            <a:off x="4316240" y="3876604"/>
            <a:ext cx="3623464" cy="268296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929" tIns="39965" rIns="79929" bIns="39965" numCol="1" rtlCol="0" anchor="t" anchorCtr="0" compatLnSpc="1">
            <a:prstTxWarp prst="textNoShape">
              <a:avLst/>
            </a:prstTxWarp>
          </a:bodyPr>
          <a:lstStyle/>
          <a:p>
            <a:pPr defTabSz="7992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99">
              <a:latin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922" y="4561332"/>
            <a:ext cx="616122" cy="59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7150" y="4561332"/>
            <a:ext cx="616122" cy="59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http://www.thecreativefoundry.com.au/wp-content/uploads/2014/02/Ideas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5040" y="4086753"/>
            <a:ext cx="940835" cy="940835"/>
          </a:xfrm>
          <a:prstGeom prst="rect">
            <a:avLst/>
          </a:prstGeom>
          <a:noFill/>
        </p:spPr>
      </p:pic>
      <p:grpSp>
        <p:nvGrpSpPr>
          <p:cNvPr id="3" name="Group 278"/>
          <p:cNvGrpSpPr/>
          <p:nvPr/>
        </p:nvGrpSpPr>
        <p:grpSpPr>
          <a:xfrm>
            <a:off x="4444127" y="5227410"/>
            <a:ext cx="3362361" cy="1198940"/>
            <a:chOff x="661130" y="5980112"/>
            <a:chExt cx="3846576" cy="1371600"/>
          </a:xfrm>
        </p:grpSpPr>
        <p:cxnSp>
          <p:nvCxnSpPr>
            <p:cNvPr id="14" name="Straight Connector 13"/>
            <p:cNvCxnSpPr/>
            <p:nvPr/>
          </p:nvCxnSpPr>
          <p:spPr bwMode="auto">
            <a:xfrm flipH="1">
              <a:off x="1307306" y="5980112"/>
              <a:ext cx="838200" cy="5334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3221831" y="5980112"/>
              <a:ext cx="676275" cy="5334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2602706" y="6065837"/>
              <a:ext cx="0" cy="90487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Rounded Rectangle 19"/>
            <p:cNvSpPr/>
            <p:nvPr/>
          </p:nvSpPr>
          <p:spPr bwMode="auto">
            <a:xfrm>
              <a:off x="2983706" y="6284912"/>
              <a:ext cx="1524000" cy="4572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dist="50800" dir="4200000" sx="104000" sy="104000" algn="tr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79929" tIns="39965" rIns="79929" bIns="39965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99277" eaLnBrk="0" hangingPunct="0"/>
              <a:r>
                <a:rPr lang="en-US" sz="1399" dirty="0">
                  <a:latin typeface="Arial" pitchFamily="34" charset="0"/>
                </a:rPr>
                <a:t>Contextual</a:t>
              </a: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661130" y="6284912"/>
              <a:ext cx="1479191" cy="4572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dist="50800" dir="4200000" sx="104000" sy="104000" algn="tr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79929" tIns="39965" rIns="79929" bIns="39965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99277" eaLnBrk="0" hangingPunct="0"/>
              <a:r>
                <a:rPr lang="en-US" sz="1399" dirty="0">
                  <a:latin typeface="Arial" pitchFamily="34" charset="0"/>
                </a:rPr>
                <a:t>Consumable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1764506" y="6894512"/>
              <a:ext cx="1590261" cy="4572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dist="50800" dir="4200000" sx="104000" sy="104000" algn="tr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79929" tIns="39965" rIns="79929" bIns="39965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99277" eaLnBrk="0" hangingPunct="0"/>
              <a:r>
                <a:rPr lang="en-US" sz="1399" dirty="0">
                  <a:latin typeface="Arial" pitchFamily="34" charset="0"/>
                </a:rPr>
                <a:t>Actionable</a:t>
              </a:r>
            </a:p>
          </p:txBody>
        </p:sp>
      </p:grpSp>
      <p:sp>
        <p:nvSpPr>
          <p:cNvPr id="12" name="Text Placeholder 11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accent1"/>
                </a:solidFill>
                <a:latin typeface="Calibri" pitchFamily="34" charset="0"/>
              </a:rPr>
              <a:t>Why start with Insights?</a:t>
            </a:r>
          </a:p>
          <a:p>
            <a:pPr>
              <a:spcBef>
                <a:spcPts val="0"/>
              </a:spcBef>
            </a:pPr>
            <a:r>
              <a:rPr lang="en-US" sz="2273" b="0" i="1" dirty="0">
                <a:solidFill>
                  <a:schemeClr val="accent1"/>
                </a:solidFill>
              </a:rPr>
              <a:t>Looking underneath the analytic results – making the intelligence actionable</a:t>
            </a:r>
          </a:p>
          <a:p>
            <a:pPr>
              <a:spcBef>
                <a:spcPts val="0"/>
              </a:spcBef>
            </a:pPr>
            <a:endParaRPr lang="en-US" sz="3147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7323" y="6609523"/>
            <a:ext cx="556453" cy="248391"/>
          </a:xfrm>
        </p:spPr>
        <p:txBody>
          <a:bodyPr anchor="ctr"/>
          <a:lstStyle/>
          <a:p>
            <a:pPr>
              <a:defRPr/>
            </a:pPr>
            <a:fld id="{547B5725-BF36-4BA1-8C4C-20B603A62CAA}" type="slidenum">
              <a:rPr lang="en-US" sz="962" b="1">
                <a:latin typeface="Calibri" pitchFamily="34" charset="0"/>
              </a:rPr>
              <a:pPr>
                <a:defRPr/>
              </a:pPr>
              <a:t>17</a:t>
            </a:fld>
            <a:endParaRPr lang="en-US" sz="962" b="1" dirty="0">
              <a:latin typeface="Calibri" pitchFamily="34" charset="0"/>
            </a:endParaRPr>
          </a:p>
        </p:txBody>
      </p:sp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357324" y="40481"/>
            <a:ext cx="161484" cy="32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9929" tIns="39965" rIns="79929" bIns="3996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573">
              <a:latin typeface="Calibri" pitchFamily="34" charset="0"/>
              <a:cs typeface="Arial" pitchFamily="34" charset="0"/>
            </a:endParaRPr>
          </a:p>
        </p:txBody>
      </p:sp>
      <p:sp>
        <p:nvSpPr>
          <p:cNvPr id="47" name="Regular Pentagon 46"/>
          <p:cNvSpPr/>
          <p:nvPr/>
        </p:nvSpPr>
        <p:spPr bwMode="auto">
          <a:xfrm rot="20681830">
            <a:off x="5849425" y="979615"/>
            <a:ext cx="532862" cy="466255"/>
          </a:xfrm>
          <a:prstGeom prst="pentagon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929" tIns="39965" rIns="79929" bIns="39965" numCol="1" rtlCol="0" anchor="t" anchorCtr="0" compatLnSpc="1">
            <a:prstTxWarp prst="textNoShape">
              <a:avLst/>
            </a:prstTxWarp>
          </a:bodyPr>
          <a:lstStyle/>
          <a:p>
            <a:pPr defTabSz="799277" eaLnBrk="0" hangingPunct="0"/>
            <a:endParaRPr lang="en-US" sz="1399">
              <a:latin typeface="Arial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4901831" y="902387"/>
            <a:ext cx="2598261" cy="858684"/>
            <a:chOff x="1184748" y="1035369"/>
            <a:chExt cx="2972438" cy="982343"/>
          </a:xfrm>
        </p:grpSpPr>
        <p:sp>
          <p:nvSpPr>
            <p:cNvPr id="41" name="Flowchart: Connector 40"/>
            <p:cNvSpPr/>
            <p:nvPr/>
          </p:nvSpPr>
          <p:spPr bwMode="auto">
            <a:xfrm>
              <a:off x="1718786" y="1560512"/>
              <a:ext cx="457200" cy="457200"/>
            </a:xfrm>
            <a:prstGeom prst="flowChartConnector">
              <a:avLst/>
            </a:prstGeom>
            <a:noFill/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9929" tIns="39965" rIns="79929" bIns="39965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1399">
                <a:latin typeface="Arial" pitchFamily="34" charset="0"/>
              </a:endParaRPr>
            </a:p>
          </p:txBody>
        </p:sp>
        <p:sp>
          <p:nvSpPr>
            <p:cNvPr id="42" name="Flowchart: Connector 41"/>
            <p:cNvSpPr/>
            <p:nvPr/>
          </p:nvSpPr>
          <p:spPr bwMode="auto">
            <a:xfrm>
              <a:off x="3547586" y="1265230"/>
              <a:ext cx="609600" cy="600082"/>
            </a:xfrm>
            <a:prstGeom prst="flowChartConnector">
              <a:avLst/>
            </a:prstGeom>
            <a:noFill/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9929" tIns="39965" rIns="79929" bIns="39965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1399">
                <a:latin typeface="Arial" pitchFamily="34" charset="0"/>
              </a:endParaRPr>
            </a:p>
          </p:txBody>
        </p:sp>
        <p:sp>
          <p:nvSpPr>
            <p:cNvPr id="45" name="Isosceles Triangle 44"/>
            <p:cNvSpPr/>
            <p:nvPr/>
          </p:nvSpPr>
          <p:spPr bwMode="auto">
            <a:xfrm rot="19455150">
              <a:off x="2959448" y="1263687"/>
              <a:ext cx="381000" cy="457200"/>
            </a:xfrm>
            <a:prstGeom prst="triangle">
              <a:avLst/>
            </a:prstGeom>
            <a:noFill/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9929" tIns="39965" rIns="79929" bIns="39965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1399">
                <a:latin typeface="Arial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 rot="1796343">
              <a:off x="1184748" y="1277267"/>
              <a:ext cx="440264" cy="420521"/>
            </a:xfrm>
            <a:prstGeom prst="rect">
              <a:avLst/>
            </a:prstGeom>
            <a:noFill/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9929" tIns="39965" rIns="79929" bIns="39965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1399">
                <a:latin typeface="Arial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585437" y="1035369"/>
              <a:ext cx="2057400" cy="598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97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Big Data</a:t>
              </a:r>
            </a:p>
          </p:txBody>
        </p:sp>
      </p:grpSp>
      <p:sp>
        <p:nvSpPr>
          <p:cNvPr id="256" name="TextBox 255"/>
          <p:cNvSpPr txBox="1"/>
          <p:nvPr/>
        </p:nvSpPr>
        <p:spPr>
          <a:xfrm>
            <a:off x="5381965" y="4973877"/>
            <a:ext cx="1558622" cy="334387"/>
          </a:xfrm>
          <a:prstGeom prst="rect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573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Insights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89465" y="1769491"/>
            <a:ext cx="3888783" cy="2257553"/>
            <a:chOff x="3745291" y="1600676"/>
            <a:chExt cx="4907557" cy="3683401"/>
          </a:xfrm>
        </p:grpSpPr>
        <p:sp>
          <p:nvSpPr>
            <p:cNvPr id="51" name="Down Arrow 50"/>
            <p:cNvSpPr/>
            <p:nvPr/>
          </p:nvSpPr>
          <p:spPr bwMode="auto">
            <a:xfrm>
              <a:off x="6001871" y="4684002"/>
              <a:ext cx="542925" cy="600075"/>
            </a:xfrm>
            <a:prstGeom prst="downArrow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9929" tIns="39965" rIns="79929" bIns="39965" numCol="1" rtlCol="0" anchor="t" anchorCtr="0" compatLnSpc="1">
              <a:prstTxWarp prst="textNoShape">
                <a:avLst/>
              </a:prstTxWarp>
            </a:bodyPr>
            <a:lstStyle/>
            <a:p>
              <a:pPr defTabSz="79927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99">
                <a:latin typeface="Arial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4907922" y="3635908"/>
              <a:ext cx="2646569" cy="55489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scene3d>
              <a:camera prst="perspectiveRelaxed" fov="6000000">
                <a:rot lat="20100000" lon="0" rev="0"/>
              </a:camera>
              <a:lightRig rig="threePt" dir="t"/>
            </a:scene3d>
            <a:sp3d prstMaterial="clear">
              <a:bevelT w="0" h="1689100"/>
              <a:bevelB w="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97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4404448" y="2591019"/>
              <a:ext cx="3629113" cy="87813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scene3d>
              <a:camera prst="perspectiveRelaxed" fov="6000000">
                <a:rot lat="19800000" lon="0" rev="0"/>
              </a:camera>
              <a:lightRig rig="threePt" dir="t"/>
            </a:scene3d>
            <a:sp3d prstMaterial="clear">
              <a:bevelT w="0" h="1689100"/>
              <a:bevelB w="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97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745291" y="1600676"/>
              <a:ext cx="4907557" cy="11042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scene3d>
              <a:camera prst="perspectiveRelaxed" fov="6000000">
                <a:rot lat="19800000" lon="0" rev="0"/>
              </a:camera>
              <a:lightRig rig="threePt" dir="t"/>
            </a:scene3d>
            <a:sp3d prstMaterial="clear">
              <a:bevelT w="0" h="1689100"/>
              <a:bevelB w="0" h="596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47" dirty="0">
                  <a:solidFill>
                    <a:schemeClr val="tx1"/>
                  </a:solidFill>
                  <a:latin typeface="Calibri" panose="020F0502020204030204" pitchFamily="34" charset="0"/>
                </a:rPr>
                <a:t>Analytics + Domain + 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6938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Isosceles Triangle 40"/>
          <p:cNvSpPr/>
          <p:nvPr/>
        </p:nvSpPr>
        <p:spPr bwMode="auto">
          <a:xfrm rot="3656138">
            <a:off x="7286952" y="1501193"/>
            <a:ext cx="487569" cy="420961"/>
          </a:xfrm>
          <a:prstGeom prst="triangle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929" tIns="39965" rIns="79929" bIns="39965" numCol="1" rtlCol="0" anchor="t" anchorCtr="0" compatLnSpc="1">
            <a:prstTxWarp prst="textNoShape">
              <a:avLst/>
            </a:prstTxWarp>
          </a:bodyPr>
          <a:lstStyle/>
          <a:p>
            <a:pPr defTabSz="7992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99">
              <a:latin typeface="Arial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accent1"/>
                </a:solidFill>
                <a:latin typeface="Calibri" pitchFamily="34" charset="0"/>
              </a:rPr>
              <a:t>Consumable, Actionable and Contextual</a:t>
            </a:r>
          </a:p>
          <a:p>
            <a:pPr>
              <a:spcBef>
                <a:spcPts val="0"/>
              </a:spcBef>
            </a:pPr>
            <a:r>
              <a:rPr lang="en-US" sz="2273" b="0" i="1" dirty="0">
                <a:solidFill>
                  <a:schemeClr val="accent1"/>
                </a:solidFill>
              </a:rPr>
              <a:t>Technology</a:t>
            </a:r>
          </a:p>
          <a:p>
            <a:pPr>
              <a:spcBef>
                <a:spcPts val="0"/>
              </a:spcBef>
            </a:pPr>
            <a:endParaRPr lang="en-US" sz="3147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pPr>
              <a:defRPr/>
            </a:pPr>
            <a:fld id="{547B5725-BF36-4BA1-8C4C-20B603A62CAA}" type="slidenum">
              <a:rPr lang="en-US" sz="962" b="1">
                <a:latin typeface="Calibri" pitchFamily="34" charset="0"/>
              </a:rPr>
              <a:pPr>
                <a:defRPr/>
              </a:pPr>
              <a:t>18</a:t>
            </a:fld>
            <a:endParaRPr lang="en-US" sz="962" b="1" dirty="0">
              <a:latin typeface="Calibri" pitchFamily="34" charset="0"/>
            </a:endParaRPr>
          </a:p>
        </p:txBody>
      </p:sp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357324" y="40481"/>
            <a:ext cx="161484" cy="32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9929" tIns="39965" rIns="79929" bIns="3996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573"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028510" y="2230060"/>
            <a:ext cx="4806169" cy="43961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929" tIns="39965" rIns="79929" bIns="39965" numCol="1" rtlCol="0" anchor="t" anchorCtr="0" compatLnSpc="1">
            <a:prstTxWarp prst="textNoShape">
              <a:avLst/>
            </a:prstTxWarp>
          </a:bodyPr>
          <a:lstStyle/>
          <a:p>
            <a:pPr defTabSz="7992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99">
              <a:latin typeface="Arial" pitchFamily="34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867971" y="743374"/>
            <a:ext cx="6187182" cy="5627026"/>
            <a:chOff x="584185" y="850328"/>
            <a:chExt cx="7078201" cy="6437376"/>
          </a:xfrm>
        </p:grpSpPr>
        <p:pic>
          <p:nvPicPr>
            <p:cNvPr id="12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185" y="2605976"/>
              <a:ext cx="7078201" cy="3218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Flowchart: Connector 63"/>
            <p:cNvSpPr/>
            <p:nvPr/>
          </p:nvSpPr>
          <p:spPr bwMode="auto">
            <a:xfrm>
              <a:off x="4170140" y="3849560"/>
              <a:ext cx="228600" cy="228600"/>
            </a:xfrm>
            <a:prstGeom prst="flowChartConnector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9929" tIns="39965" rIns="79929" bIns="39965" numCol="1" rtlCol="0" anchor="t" anchorCtr="0" compatLnSpc="1">
              <a:prstTxWarp prst="textNoShape">
                <a:avLst/>
              </a:prstTxWarp>
            </a:bodyPr>
            <a:lstStyle/>
            <a:p>
              <a:pPr defTabSz="79927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99">
                <a:latin typeface="Arial" pitchFamily="34" charset="0"/>
              </a:endParaRPr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712399" y="1362392"/>
              <a:ext cx="1828800" cy="1252728"/>
              <a:chOff x="712399" y="1362392"/>
              <a:chExt cx="1828800" cy="1252728"/>
            </a:xfrm>
          </p:grpSpPr>
          <p:sp>
            <p:nvSpPr>
              <p:cNvPr id="79" name="Flowchart: Connector 78"/>
              <p:cNvSpPr/>
              <p:nvPr/>
            </p:nvSpPr>
            <p:spPr bwMode="auto">
              <a:xfrm>
                <a:off x="1517618" y="2386520"/>
                <a:ext cx="228600" cy="228600"/>
              </a:xfrm>
              <a:prstGeom prst="flowChartConnector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79929" tIns="39965" rIns="79929" bIns="39965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7992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99">
                  <a:latin typeface="Arial" pitchFamily="34" charset="0"/>
                </a:endParaRPr>
              </a:p>
            </p:txBody>
          </p:sp>
          <p:cxnSp>
            <p:nvCxnSpPr>
              <p:cNvPr id="80" name="Straight Connector 79"/>
              <p:cNvCxnSpPr>
                <a:stCxn id="79" idx="0"/>
                <a:endCxn id="81" idx="2"/>
              </p:cNvCxnSpPr>
              <p:nvPr/>
            </p:nvCxnSpPr>
            <p:spPr bwMode="auto">
              <a:xfrm flipH="1" flipV="1">
                <a:off x="1626799" y="1731724"/>
                <a:ext cx="5119" cy="65479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1" name="Rectangle 80"/>
              <p:cNvSpPr/>
              <p:nvPr/>
            </p:nvSpPr>
            <p:spPr bwMode="auto">
              <a:xfrm>
                <a:off x="712399" y="1362392"/>
                <a:ext cx="1828800" cy="36933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79929" tIns="39965" rIns="79929" bIns="39965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799277" eaLnBrk="0" hangingPunct="0"/>
                <a:r>
                  <a:rPr lang="en-US" sz="1573" b="1" dirty="0">
                    <a:latin typeface="Calibri" pitchFamily="34" charset="0"/>
                    <a:cs typeface="Calibri" pitchFamily="34" charset="0"/>
                  </a:rPr>
                  <a:t>Story Boards</a:t>
                </a: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3273265" y="5824664"/>
              <a:ext cx="1682496" cy="1463040"/>
              <a:chOff x="2395441" y="5897816"/>
              <a:chExt cx="1682496" cy="1463040"/>
            </a:xfrm>
          </p:grpSpPr>
          <p:cxnSp>
            <p:nvCxnSpPr>
              <p:cNvPr id="103" name="Straight Connector 102"/>
              <p:cNvCxnSpPr/>
              <p:nvPr/>
            </p:nvCxnSpPr>
            <p:spPr bwMode="auto">
              <a:xfrm flipV="1">
                <a:off x="3254216" y="6044120"/>
                <a:ext cx="0" cy="512064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4" name="Rectangle 103"/>
              <p:cNvSpPr/>
              <p:nvPr/>
            </p:nvSpPr>
            <p:spPr bwMode="auto">
              <a:xfrm>
                <a:off x="2395441" y="6556184"/>
                <a:ext cx="1682496" cy="80467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79929" tIns="39965" rIns="79929" bIns="39965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7992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73" b="1" dirty="0">
                    <a:latin typeface="Calibri" pitchFamily="34" charset="0"/>
                    <a:cs typeface="Calibri" pitchFamily="34" charset="0"/>
                  </a:rPr>
                  <a:t>Connected and Related Insights</a:t>
                </a:r>
                <a:endParaRPr lang="en-US" sz="1399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5" name="Flowchart: Connector 104"/>
              <p:cNvSpPr/>
              <p:nvPr/>
            </p:nvSpPr>
            <p:spPr bwMode="auto">
              <a:xfrm>
                <a:off x="3142964" y="5897816"/>
                <a:ext cx="228600" cy="228600"/>
              </a:xfrm>
              <a:prstGeom prst="flowChartConnector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79929" tIns="39965" rIns="79929" bIns="39965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7992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99">
                  <a:latin typeface="Arial" pitchFamily="34" charset="0"/>
                </a:endParaRPr>
              </a:p>
            </p:txBody>
          </p:sp>
        </p:grpSp>
        <p:cxnSp>
          <p:nvCxnSpPr>
            <p:cNvPr id="65" name="Straight Connector 64"/>
            <p:cNvCxnSpPr/>
            <p:nvPr/>
          </p:nvCxnSpPr>
          <p:spPr bwMode="auto">
            <a:xfrm flipV="1">
              <a:off x="4289266" y="996632"/>
              <a:ext cx="8128" cy="285292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6" name="Rectangle 65"/>
            <p:cNvSpPr/>
            <p:nvPr/>
          </p:nvSpPr>
          <p:spPr bwMode="auto">
            <a:xfrm>
              <a:off x="3419570" y="850328"/>
              <a:ext cx="1828800" cy="13771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9929" tIns="39965" rIns="79929" bIns="39965" numCol="1" rtlCol="0" anchor="ctr" anchorCtr="0" compatLnSpc="1">
              <a:prstTxWarp prst="textNoShape">
                <a:avLst/>
              </a:prstTxWarp>
            </a:bodyPr>
            <a:lstStyle/>
            <a:p>
              <a:pPr defTabSz="7992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73" b="1" dirty="0">
                  <a:latin typeface="Calibri" pitchFamily="34" charset="0"/>
                  <a:cs typeface="Calibri" pitchFamily="34" charset="0"/>
                </a:rPr>
                <a:t>Visual Elements</a:t>
              </a:r>
            </a:p>
            <a:p>
              <a:pPr defTabSz="7992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399" dirty="0">
                  <a:latin typeface="Calibri" pitchFamily="34" charset="0"/>
                  <a:cs typeface="Calibri" pitchFamily="34" charset="0"/>
                </a:rPr>
                <a:t>Score</a:t>
              </a:r>
            </a:p>
            <a:p>
              <a:pPr defTabSz="7992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399" dirty="0">
                  <a:latin typeface="Calibri" pitchFamily="34" charset="0"/>
                  <a:cs typeface="Calibri" pitchFamily="34" charset="0"/>
                </a:rPr>
                <a:t>Time to refresh</a:t>
              </a:r>
            </a:p>
            <a:p>
              <a:pPr defTabSz="7992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399" dirty="0">
                  <a:latin typeface="Calibri" pitchFamily="34" charset="0"/>
                  <a:cs typeface="Calibri" pitchFamily="34" charset="0"/>
                </a:rPr>
                <a:t>Status</a:t>
              </a:r>
            </a:p>
          </p:txBody>
        </p:sp>
      </p:grpSp>
      <p:sp>
        <p:nvSpPr>
          <p:cNvPr id="52228" name="AutoShape 4" descr="Image result for machine learning icon"/>
          <p:cNvSpPr>
            <a:spLocks noChangeAspect="1" noChangeArrowheads="1"/>
          </p:cNvSpPr>
          <p:nvPr/>
        </p:nvSpPr>
        <p:spPr bwMode="auto">
          <a:xfrm>
            <a:off x="493314" y="-126190"/>
            <a:ext cx="266431" cy="266432"/>
          </a:xfrm>
          <a:prstGeom prst="rect">
            <a:avLst/>
          </a:prstGeom>
          <a:noFill/>
        </p:spPr>
        <p:txBody>
          <a:bodyPr vert="horz" wrap="square" lIns="79929" tIns="39965" rIns="79929" bIns="39965" numCol="1" anchor="t" anchorCtr="0" compatLnSpc="1">
            <a:prstTxWarp prst="textNoShape">
              <a:avLst/>
            </a:prstTxWarp>
          </a:bodyPr>
          <a:lstStyle/>
          <a:p>
            <a:endParaRPr lang="en-US" sz="1573"/>
          </a:p>
        </p:txBody>
      </p:sp>
      <p:sp>
        <p:nvSpPr>
          <p:cNvPr id="35" name="Flowchart: Process 34"/>
          <p:cNvSpPr/>
          <p:nvPr/>
        </p:nvSpPr>
        <p:spPr bwMode="auto">
          <a:xfrm>
            <a:off x="7423124" y="1292452"/>
            <a:ext cx="4411554" cy="5122796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929" tIns="39965" rIns="79929" bIns="39965" numCol="1" rtlCol="0" anchor="t" anchorCtr="0" compatLnSpc="1">
            <a:prstTxWarp prst="textNoShape">
              <a:avLst/>
            </a:prstTxWarp>
          </a:bodyPr>
          <a:lstStyle/>
          <a:p>
            <a:pPr defTabSz="1047664" fontAlgn="base">
              <a:spcBef>
                <a:spcPct val="0"/>
              </a:spcBef>
              <a:spcAft>
                <a:spcPct val="0"/>
              </a:spcAft>
            </a:pPr>
            <a:endParaRPr lang="en-US" sz="1573">
              <a:latin typeface="Arial" charset="0"/>
              <a:cs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7873096" y="1164335"/>
            <a:ext cx="3285096" cy="399647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sx="126000" sy="126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vert="horz" wrap="square" lIns="79929" tIns="39965" rIns="79929" bIns="39965" numCol="1" rtlCol="0" anchor="t" anchorCtr="0" compatLnSpc="1">
            <a:prstTxWarp prst="textNoShape">
              <a:avLst/>
            </a:prstTxWarp>
          </a:bodyPr>
          <a:lstStyle/>
          <a:p>
            <a:pPr defTabSz="1047664" fontAlgn="base">
              <a:spcBef>
                <a:spcPct val="0"/>
              </a:spcBef>
              <a:spcAft>
                <a:spcPct val="0"/>
              </a:spcAft>
            </a:pPr>
            <a:endParaRPr lang="en-US" sz="1573">
              <a:latin typeface="Arial" charset="0"/>
              <a:cs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228334" y="1097727"/>
            <a:ext cx="4196291" cy="511548"/>
          </a:xfrm>
          <a:prstGeom prst="rect">
            <a:avLst/>
          </a:prstGeom>
          <a:solidFill>
            <a:srgbClr val="3F8D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929" tIns="39965" rIns="79929" bIns="39965" numCol="1" rtlCol="0" anchor="ctr" anchorCtr="0" compatLnSpc="1">
            <a:prstTxWarp prst="textNoShape">
              <a:avLst/>
            </a:prstTxWarp>
          </a:bodyPr>
          <a:lstStyle/>
          <a:p>
            <a:pPr defTabSz="1047664" fontAlgn="base">
              <a:spcBef>
                <a:spcPct val="0"/>
              </a:spcBef>
              <a:spcAft>
                <a:spcPct val="0"/>
              </a:spcAft>
            </a:pPr>
            <a:r>
              <a:rPr lang="en-US" sz="2447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Framework</a:t>
            </a:r>
          </a:p>
        </p:txBody>
      </p:sp>
      <p:sp>
        <p:nvSpPr>
          <p:cNvPr id="38" name="Oval 37"/>
          <p:cNvSpPr/>
          <p:nvPr/>
        </p:nvSpPr>
        <p:spPr bwMode="auto">
          <a:xfrm>
            <a:off x="11179506" y="1097727"/>
            <a:ext cx="511548" cy="511548"/>
          </a:xfrm>
          <a:prstGeom prst="ellipse">
            <a:avLst/>
          </a:prstGeom>
          <a:solidFill>
            <a:srgbClr val="3F8D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929" tIns="39965" rIns="79929" bIns="39965" numCol="1" rtlCol="0" anchor="ctr" anchorCtr="0" compatLnSpc="1">
            <a:prstTxWarp prst="textNoShape">
              <a:avLst/>
            </a:prstTxWarp>
          </a:bodyPr>
          <a:lstStyle/>
          <a:p>
            <a:pPr algn="ctr" defTabSz="1047664" fontAlgn="base">
              <a:spcBef>
                <a:spcPct val="0"/>
              </a:spcBef>
              <a:spcAft>
                <a:spcPct val="0"/>
              </a:spcAft>
            </a:pPr>
            <a:endParaRPr lang="en-US" sz="1748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11229668" y="1161672"/>
            <a:ext cx="383661" cy="383661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929" tIns="39965" rIns="79929" bIns="39965" numCol="1" rtlCol="0" anchor="ctr" anchorCtr="0" compatLnSpc="1">
            <a:prstTxWarp prst="textNoShape">
              <a:avLst/>
            </a:prstTxWarp>
          </a:bodyPr>
          <a:lstStyle/>
          <a:p>
            <a:pPr algn="ctr" defTabSz="1047664" fontAlgn="base">
              <a:spcBef>
                <a:spcPct val="0"/>
              </a:spcBef>
              <a:spcAft>
                <a:spcPct val="0"/>
              </a:spcAft>
            </a:pPr>
            <a:endParaRPr lang="en-US" sz="1748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1372" y="2858623"/>
            <a:ext cx="727347" cy="63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61372" y="1963630"/>
            <a:ext cx="727347" cy="63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61373" y="3765529"/>
            <a:ext cx="727347" cy="63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61372" y="4661246"/>
            <a:ext cx="727347" cy="63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692822" y="4661244"/>
            <a:ext cx="727347" cy="63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692822" y="3783429"/>
            <a:ext cx="692147" cy="60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TextBox 50"/>
          <p:cNvSpPr txBox="1"/>
          <p:nvPr/>
        </p:nvSpPr>
        <p:spPr>
          <a:xfrm>
            <a:off x="8288720" y="2113183"/>
            <a:ext cx="1265547" cy="3343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73" b="1" dirty="0">
                <a:latin typeface="Calibri" pitchFamily="34" charset="0"/>
                <a:cs typeface="Calibri" pitchFamily="34" charset="0"/>
              </a:rPr>
              <a:t>Story Boards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692821" y="1963630"/>
            <a:ext cx="1992894" cy="620736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929" tIns="39965" rIns="79929" bIns="39965" numCol="1" rtlCol="0" anchor="t" anchorCtr="0" compatLnSpc="1">
            <a:prstTxWarp prst="textNoShape">
              <a:avLst/>
            </a:prstTxWarp>
          </a:bodyPr>
          <a:lstStyle/>
          <a:p>
            <a:pPr defTabSz="7992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99">
              <a:latin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420169" y="2113183"/>
            <a:ext cx="1265547" cy="3343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73" b="1" dirty="0">
                <a:latin typeface="Calibri" pitchFamily="34" charset="0"/>
                <a:cs typeface="Calibri" pitchFamily="34" charset="0"/>
              </a:rPr>
              <a:t>Self Learning</a:t>
            </a:r>
            <a:endParaRPr lang="en-US" sz="122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7561371" y="2858623"/>
            <a:ext cx="1992894" cy="636986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929" tIns="39965" rIns="79929" bIns="39965" numCol="1" rtlCol="0" anchor="t" anchorCtr="0" compatLnSpc="1">
            <a:prstTxWarp prst="textNoShape">
              <a:avLst/>
            </a:prstTxWarp>
          </a:bodyPr>
          <a:lstStyle/>
          <a:p>
            <a:pPr defTabSz="7992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99">
              <a:latin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288720" y="2913983"/>
            <a:ext cx="1265547" cy="5227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73" b="1" dirty="0">
                <a:latin typeface="Calibri" pitchFamily="34" charset="0"/>
                <a:cs typeface="Calibri" pitchFamily="34" charset="0"/>
              </a:rPr>
              <a:t>Tagged</a:t>
            </a:r>
          </a:p>
          <a:p>
            <a:r>
              <a:rPr lang="en-US" sz="1224" dirty="0">
                <a:latin typeface="Calibri" pitchFamily="34" charset="0"/>
                <a:cs typeface="Calibri" pitchFamily="34" charset="0"/>
              </a:rPr>
              <a:t>Filter &amp; Search</a:t>
            </a:r>
            <a:endParaRPr lang="en-US" sz="1399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692821" y="2858623"/>
            <a:ext cx="1992894" cy="633495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929" tIns="39965" rIns="79929" bIns="39965" numCol="1" rtlCol="0" anchor="t" anchorCtr="0" compatLnSpc="1">
            <a:prstTxWarp prst="textNoShape">
              <a:avLst/>
            </a:prstTxWarp>
          </a:bodyPr>
          <a:lstStyle/>
          <a:p>
            <a:pPr defTabSz="7992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99">
              <a:latin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420168" y="2913983"/>
            <a:ext cx="1414510" cy="5227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73" b="1" dirty="0">
                <a:latin typeface="Calibri" pitchFamily="34" charset="0"/>
                <a:cs typeface="Calibri" pitchFamily="34" charset="0"/>
              </a:rPr>
              <a:t>Pluggable</a:t>
            </a:r>
          </a:p>
          <a:p>
            <a:r>
              <a:rPr lang="en-US" sz="1224" dirty="0">
                <a:latin typeface="Calibri" pitchFamily="34" charset="0"/>
                <a:cs typeface="Calibri" pitchFamily="34" charset="0"/>
              </a:rPr>
              <a:t>Toolkit &amp; Insights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7561371" y="3765531"/>
            <a:ext cx="1992894" cy="620736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929" tIns="39965" rIns="79929" bIns="39965" numCol="1" rtlCol="0" anchor="t" anchorCtr="0" compatLnSpc="1">
            <a:prstTxWarp prst="textNoShape">
              <a:avLst/>
            </a:prstTxWarp>
          </a:bodyPr>
          <a:lstStyle/>
          <a:p>
            <a:pPr defTabSz="7992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99">
              <a:latin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288720" y="3794058"/>
            <a:ext cx="1265547" cy="5764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73" b="1" dirty="0">
                <a:latin typeface="Calibri" pitchFamily="34" charset="0"/>
                <a:cs typeface="Calibri" pitchFamily="34" charset="0"/>
              </a:rPr>
              <a:t>Access on the go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9692821" y="3765531"/>
            <a:ext cx="1992894" cy="620736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929" tIns="39965" rIns="79929" bIns="39965" numCol="1" rtlCol="0" anchor="t" anchorCtr="0" compatLnSpc="1">
            <a:prstTxWarp prst="textNoShape">
              <a:avLst/>
            </a:prstTxWarp>
          </a:bodyPr>
          <a:lstStyle/>
          <a:p>
            <a:pPr defTabSz="7992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99">
              <a:latin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420169" y="3915083"/>
            <a:ext cx="1265547" cy="3343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73" b="1" dirty="0">
                <a:latin typeface="Calibri" pitchFamily="34" charset="0"/>
                <a:cs typeface="Calibri" pitchFamily="34" charset="0"/>
              </a:rPr>
              <a:t>Prescriptive</a:t>
            </a:r>
            <a:endParaRPr lang="en-US" sz="122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7561371" y="4660524"/>
            <a:ext cx="1992894" cy="620736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929" tIns="39965" rIns="79929" bIns="39965" numCol="1" rtlCol="0" anchor="t" anchorCtr="0" compatLnSpc="1">
            <a:prstTxWarp prst="textNoShape">
              <a:avLst/>
            </a:prstTxWarp>
          </a:bodyPr>
          <a:lstStyle/>
          <a:p>
            <a:pPr defTabSz="7992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99">
              <a:latin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288720" y="4689051"/>
            <a:ext cx="1265547" cy="5764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73" b="1" dirty="0">
                <a:latin typeface="Calibri" pitchFamily="34" charset="0"/>
                <a:cs typeface="Calibri" pitchFamily="34" charset="0"/>
              </a:rPr>
              <a:t>Highly Scalable</a:t>
            </a:r>
            <a:endParaRPr lang="en-US" sz="1399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9692821" y="4660522"/>
            <a:ext cx="1992894" cy="634218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929" tIns="39965" rIns="79929" bIns="39965" numCol="1" rtlCol="0" anchor="t" anchorCtr="0" compatLnSpc="1">
            <a:prstTxWarp prst="textNoShape">
              <a:avLst/>
            </a:prstTxWarp>
          </a:bodyPr>
          <a:lstStyle/>
          <a:p>
            <a:pPr defTabSz="7992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99">
              <a:latin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0420169" y="4689050"/>
            <a:ext cx="1265547" cy="5764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73" b="1" dirty="0">
                <a:latin typeface="Calibri" pitchFamily="34" charset="0"/>
                <a:cs typeface="Calibri" pitchFamily="34" charset="0"/>
              </a:rPr>
              <a:t>Analysis Arenas</a:t>
            </a:r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688815" y="5526425"/>
            <a:ext cx="711869" cy="62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" name="TextBox 83"/>
          <p:cNvSpPr txBox="1"/>
          <p:nvPr/>
        </p:nvSpPr>
        <p:spPr>
          <a:xfrm>
            <a:off x="8288720" y="5554228"/>
            <a:ext cx="1265547" cy="5764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73" b="1" dirty="0">
                <a:latin typeface="Calibri" pitchFamily="34" charset="0"/>
                <a:cs typeface="Calibri" pitchFamily="34" charset="0"/>
              </a:rPr>
              <a:t>Collaborative</a:t>
            </a:r>
            <a:endParaRPr lang="en-US" sz="1399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9692821" y="5525703"/>
            <a:ext cx="1992894" cy="620736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929" tIns="39965" rIns="79929" bIns="39965" numCol="1" rtlCol="0" anchor="t" anchorCtr="0" compatLnSpc="1">
            <a:prstTxWarp prst="textNoShape">
              <a:avLst/>
            </a:prstTxWarp>
          </a:bodyPr>
          <a:lstStyle/>
          <a:p>
            <a:pPr defTabSz="7992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99">
              <a:latin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420169" y="5675255"/>
            <a:ext cx="1265547" cy="3343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73" b="1" dirty="0">
                <a:latin typeface="Calibri" pitchFamily="34" charset="0"/>
                <a:cs typeface="Calibri" pitchFamily="34" charset="0"/>
              </a:rPr>
              <a:t>Secure</a:t>
            </a:r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61373" y="5526423"/>
            <a:ext cx="727347" cy="63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" name="Rectangle 82"/>
          <p:cNvSpPr/>
          <p:nvPr/>
        </p:nvSpPr>
        <p:spPr bwMode="auto">
          <a:xfrm>
            <a:off x="7561371" y="5525701"/>
            <a:ext cx="1992894" cy="634218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929" tIns="39965" rIns="79929" bIns="39965" numCol="1" rtlCol="0" anchor="t" anchorCtr="0" compatLnSpc="1">
            <a:prstTxWarp prst="textNoShape">
              <a:avLst/>
            </a:prstTxWarp>
          </a:bodyPr>
          <a:lstStyle/>
          <a:p>
            <a:pPr defTabSz="7992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99">
              <a:latin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7561371" y="1963629"/>
            <a:ext cx="1992894" cy="637874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929" tIns="39965" rIns="79929" bIns="39965" numCol="1" rtlCol="0" anchor="t" anchorCtr="0" compatLnSpc="1">
            <a:prstTxWarp prst="textNoShape">
              <a:avLst/>
            </a:prstTxWarp>
          </a:bodyPr>
          <a:lstStyle/>
          <a:p>
            <a:pPr defTabSz="7992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99">
              <a:latin typeface="Arial" pitchFamily="34" charset="0"/>
            </a:endParaRPr>
          </a:p>
        </p:txBody>
      </p:sp>
      <p:pic>
        <p:nvPicPr>
          <p:cNvPr id="129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676836" y="2853510"/>
            <a:ext cx="731354" cy="6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33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676836" y="1958302"/>
            <a:ext cx="703378" cy="63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3125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887071" y="1923134"/>
            <a:ext cx="8417859" cy="3267635"/>
          </a:xfrm>
          <a:prstGeom prst="roundRect">
            <a:avLst>
              <a:gd name="adj" fmla="val 17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50" lvl="0" algn="ctr"/>
            <a:r>
              <a:rPr lang="en-US" sz="3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itchFamily="34" charset="0"/>
              </a:rPr>
              <a:t>For more information on the ROC Customer Journey Analytics and the ROC suite of cloud-enabled products, please come visit </a:t>
            </a:r>
            <a:r>
              <a:rPr lang="en-US" sz="32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itchFamily="34" charset="0"/>
              </a:rPr>
              <a:t>Subex</a:t>
            </a:r>
            <a:r>
              <a:rPr lang="en-US" sz="3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itchFamily="34" charset="0"/>
              </a:rPr>
              <a:t> at Booth 40!</a:t>
            </a:r>
            <a:endParaRPr lang="en-US" sz="2000" b="1" dirty="0">
              <a:solidFill>
                <a:srgbClr val="000000">
                  <a:lumMod val="75000"/>
                  <a:lumOff val="25000"/>
                </a:srgbClr>
              </a:solidFill>
              <a:latin typeface="Calibri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www.subex.com</a:t>
            </a:r>
            <a:endParaRPr lang="en-US" dirty="0"/>
          </a:p>
        </p:txBody>
      </p:sp>
      <p:pic>
        <p:nvPicPr>
          <p:cNvPr id="9" name="Picture 2" descr="C:\Users\rakshith.raviprakash\Downloads\Skype Files\icon-104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916" y="3556952"/>
            <a:ext cx="2670746" cy="2670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1766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rakshith.raviprakash\Desktop\gradient-abstract-hd-wallpaper-2560x1440-80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78" y="1"/>
            <a:ext cx="11477645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357178" y="3906944"/>
            <a:ext cx="2157897" cy="295105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931" tIns="39966" rIns="79931" bIns="39966" numCol="1" rtlCol="0" anchor="t" anchorCtr="0" compatLnSpc="1">
            <a:prstTxWarp prst="textNoShape">
              <a:avLst/>
            </a:prstTxWarp>
          </a:bodyPr>
          <a:lstStyle/>
          <a:p>
            <a:pPr defTabSz="1047664" fontAlgn="base">
              <a:spcBef>
                <a:spcPct val="0"/>
              </a:spcBef>
              <a:spcAft>
                <a:spcPct val="0"/>
              </a:spcAft>
            </a:pPr>
            <a:endParaRPr lang="en-US" sz="2098">
              <a:latin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>
          <a:xfrm>
            <a:off x="532777" y="33305"/>
            <a:ext cx="9808244" cy="837891"/>
          </a:xfrm>
        </p:spPr>
        <p:txBody>
          <a:bodyPr/>
          <a:lstStyle/>
          <a:p>
            <a:pPr marL="0" indent="0"/>
            <a:r>
              <a:rPr lang="en-US" dirty="0">
                <a:solidFill>
                  <a:schemeClr val="accent1"/>
                </a:solidFill>
              </a:rPr>
              <a:t>Brief Introduction:  </a:t>
            </a:r>
            <a:r>
              <a:rPr lang="en-US" dirty="0" err="1">
                <a:solidFill>
                  <a:schemeClr val="accent1"/>
                </a:solidFill>
              </a:rPr>
              <a:t>Subex</a:t>
            </a:r>
            <a:r>
              <a:rPr lang="en-US" dirty="0">
                <a:solidFill>
                  <a:schemeClr val="accent1"/>
                </a:solidFill>
              </a:rPr>
              <a:t>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73CD5-29EB-416B-82F4-60FE0D1D60FC}" type="slidenum">
              <a:rPr lang="en-US" smtClean="0">
                <a:latin typeface="Calibri" panose="020F0502020204030204" pitchFamily="34" charset="0"/>
              </a:rPr>
              <a:pPr/>
              <a:t>2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898745" y="2917127"/>
            <a:ext cx="2046243" cy="394087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931" tIns="39966" rIns="79931" bIns="39966" numCol="1" rtlCol="0" anchor="t" anchorCtr="0" compatLnSpc="1">
            <a:prstTxWarp prst="textNoShape">
              <a:avLst/>
            </a:prstTxWarp>
          </a:bodyPr>
          <a:lstStyle/>
          <a:p>
            <a:pPr defTabSz="1047664" fontAlgn="base">
              <a:spcBef>
                <a:spcPct val="0"/>
              </a:spcBef>
              <a:spcAft>
                <a:spcPct val="0"/>
              </a:spcAft>
            </a:pPr>
            <a:endParaRPr lang="en-US" sz="2098"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56549" y="2149786"/>
            <a:ext cx="2813584" cy="470821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931" tIns="39966" rIns="79931" bIns="39966" numCol="1" rtlCol="0" anchor="t" anchorCtr="0" compatLnSpc="1">
            <a:prstTxWarp prst="textNoShape">
              <a:avLst/>
            </a:prstTxWarp>
          </a:bodyPr>
          <a:lstStyle/>
          <a:p>
            <a:pPr defTabSz="1047664" fontAlgn="base">
              <a:spcBef>
                <a:spcPct val="0"/>
              </a:spcBef>
              <a:spcAft>
                <a:spcPct val="0"/>
              </a:spcAft>
            </a:pPr>
            <a:endParaRPr lang="en-US" sz="2098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781693" y="1082921"/>
            <a:ext cx="3053129" cy="577507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931" tIns="39966" rIns="79931" bIns="39966" numCol="1" rtlCol="0" anchor="t" anchorCtr="0" compatLnSpc="1">
            <a:prstTxWarp prst="textNoShape">
              <a:avLst/>
            </a:prstTxWarp>
          </a:bodyPr>
          <a:lstStyle/>
          <a:p>
            <a:pPr defTabSz="1047664" fontAlgn="base">
              <a:spcBef>
                <a:spcPct val="0"/>
              </a:spcBef>
              <a:spcAft>
                <a:spcPct val="0"/>
              </a:spcAft>
            </a:pPr>
            <a:endParaRPr lang="en-US" sz="2098"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515075" y="-24035"/>
            <a:ext cx="383671" cy="5195539"/>
          </a:xfrm>
          <a:prstGeom prst="rect">
            <a:avLst/>
          </a:prstGeom>
          <a:solidFill>
            <a:schemeClr val="tx1">
              <a:alpha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931" tIns="39966" rIns="79931" bIns="39966" numCol="1" rtlCol="0" anchor="t" anchorCtr="0" compatLnSpc="1">
            <a:prstTxWarp prst="textNoShape">
              <a:avLst/>
            </a:prstTxWarp>
          </a:bodyPr>
          <a:lstStyle/>
          <a:p>
            <a:pPr defTabSz="1047664" fontAlgn="base">
              <a:spcBef>
                <a:spcPct val="0"/>
              </a:spcBef>
              <a:spcAft>
                <a:spcPct val="0"/>
              </a:spcAft>
            </a:pPr>
            <a:endParaRPr lang="en-US" sz="2098">
              <a:latin typeface="Arial" charset="0"/>
              <a:cs typeface="Arial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2515075" y="2917126"/>
            <a:ext cx="383671" cy="2789605"/>
          </a:xfrm>
          <a:custGeom>
            <a:avLst/>
            <a:gdLst>
              <a:gd name="connsiteX0" fmla="*/ 0 w 438912"/>
              <a:gd name="connsiteY0" fmla="*/ 0 h 3191256"/>
              <a:gd name="connsiteX1" fmla="*/ 438912 w 438912"/>
              <a:gd name="connsiteY1" fmla="*/ 0 h 3191256"/>
              <a:gd name="connsiteX2" fmla="*/ 438912 w 438912"/>
              <a:gd name="connsiteY2" fmla="*/ 3191256 h 3191256"/>
              <a:gd name="connsiteX3" fmla="*/ 0 w 438912"/>
              <a:gd name="connsiteY3" fmla="*/ 3191256 h 3191256"/>
              <a:gd name="connsiteX4" fmla="*/ 0 w 438912"/>
              <a:gd name="connsiteY4" fmla="*/ 0 h 3191256"/>
              <a:gd name="connsiteX0" fmla="*/ 0 w 438912"/>
              <a:gd name="connsiteY0" fmla="*/ 1205484 h 3191256"/>
              <a:gd name="connsiteX1" fmla="*/ 438912 w 438912"/>
              <a:gd name="connsiteY1" fmla="*/ 0 h 3191256"/>
              <a:gd name="connsiteX2" fmla="*/ 438912 w 438912"/>
              <a:gd name="connsiteY2" fmla="*/ 3191256 h 3191256"/>
              <a:gd name="connsiteX3" fmla="*/ 0 w 438912"/>
              <a:gd name="connsiteY3" fmla="*/ 3191256 h 3191256"/>
              <a:gd name="connsiteX4" fmla="*/ 0 w 438912"/>
              <a:gd name="connsiteY4" fmla="*/ 1205484 h 3191256"/>
              <a:gd name="connsiteX0" fmla="*/ 0 w 438912"/>
              <a:gd name="connsiteY0" fmla="*/ 1132332 h 3191256"/>
              <a:gd name="connsiteX1" fmla="*/ 438912 w 438912"/>
              <a:gd name="connsiteY1" fmla="*/ 0 h 3191256"/>
              <a:gd name="connsiteX2" fmla="*/ 438912 w 438912"/>
              <a:gd name="connsiteY2" fmla="*/ 3191256 h 3191256"/>
              <a:gd name="connsiteX3" fmla="*/ 0 w 438912"/>
              <a:gd name="connsiteY3" fmla="*/ 3191256 h 3191256"/>
              <a:gd name="connsiteX4" fmla="*/ 0 w 438912"/>
              <a:gd name="connsiteY4" fmla="*/ 1132332 h 3191256"/>
              <a:gd name="connsiteX0" fmla="*/ 0 w 438912"/>
              <a:gd name="connsiteY0" fmla="*/ 1132332 h 3191256"/>
              <a:gd name="connsiteX1" fmla="*/ 438912 w 438912"/>
              <a:gd name="connsiteY1" fmla="*/ 0 h 3191256"/>
              <a:gd name="connsiteX2" fmla="*/ 438912 w 438912"/>
              <a:gd name="connsiteY2" fmla="*/ 3191256 h 3191256"/>
              <a:gd name="connsiteX3" fmla="*/ 0 w 438912"/>
              <a:gd name="connsiteY3" fmla="*/ 3191256 h 3191256"/>
              <a:gd name="connsiteX4" fmla="*/ 0 w 438912"/>
              <a:gd name="connsiteY4" fmla="*/ 1132332 h 319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912" h="3191256">
                <a:moveTo>
                  <a:pt x="0" y="1132332"/>
                </a:moveTo>
                <a:lnTo>
                  <a:pt x="438912" y="0"/>
                </a:lnTo>
                <a:lnTo>
                  <a:pt x="438912" y="3191256"/>
                </a:lnTo>
                <a:lnTo>
                  <a:pt x="0" y="3191256"/>
                </a:lnTo>
                <a:lnTo>
                  <a:pt x="0" y="1132332"/>
                </a:lnTo>
                <a:close/>
              </a:path>
            </a:pathLst>
          </a:custGeom>
          <a:solidFill>
            <a:srgbClr val="6C16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931" tIns="39966" rIns="79931" bIns="39966" numCol="1" rtlCol="0" anchor="t" anchorCtr="0" compatLnSpc="1">
            <a:prstTxWarp prst="textNoShape">
              <a:avLst/>
            </a:prstTxWarp>
          </a:bodyPr>
          <a:lstStyle/>
          <a:p>
            <a:pPr defTabSz="1047664" fontAlgn="base">
              <a:spcBef>
                <a:spcPct val="0"/>
              </a:spcBef>
              <a:spcAft>
                <a:spcPct val="0"/>
              </a:spcAft>
            </a:pPr>
            <a:endParaRPr lang="en-US" sz="2098">
              <a:latin typeface="Arial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944988" y="-24035"/>
            <a:ext cx="511561" cy="5195539"/>
          </a:xfrm>
          <a:prstGeom prst="rect">
            <a:avLst/>
          </a:prstGeom>
          <a:solidFill>
            <a:schemeClr val="tx1">
              <a:alpha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931" tIns="39966" rIns="79931" bIns="39966" numCol="1" rtlCol="0" anchor="t" anchorCtr="0" compatLnSpc="1">
            <a:prstTxWarp prst="textNoShape">
              <a:avLst/>
            </a:prstTxWarp>
          </a:bodyPr>
          <a:lstStyle/>
          <a:p>
            <a:pPr defTabSz="1047664" fontAlgn="base">
              <a:spcBef>
                <a:spcPct val="0"/>
              </a:spcBef>
              <a:spcAft>
                <a:spcPct val="0"/>
              </a:spcAft>
            </a:pPr>
            <a:endParaRPr lang="en-US" sz="2098">
              <a:latin typeface="Arial" charset="0"/>
              <a:cs typeface="Arial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944988" y="2155450"/>
            <a:ext cx="511561" cy="3556946"/>
          </a:xfrm>
          <a:custGeom>
            <a:avLst/>
            <a:gdLst>
              <a:gd name="connsiteX0" fmla="*/ 0 w 438912"/>
              <a:gd name="connsiteY0" fmla="*/ 0 h 3191256"/>
              <a:gd name="connsiteX1" fmla="*/ 438912 w 438912"/>
              <a:gd name="connsiteY1" fmla="*/ 0 h 3191256"/>
              <a:gd name="connsiteX2" fmla="*/ 438912 w 438912"/>
              <a:gd name="connsiteY2" fmla="*/ 3191256 h 3191256"/>
              <a:gd name="connsiteX3" fmla="*/ 0 w 438912"/>
              <a:gd name="connsiteY3" fmla="*/ 3191256 h 3191256"/>
              <a:gd name="connsiteX4" fmla="*/ 0 w 438912"/>
              <a:gd name="connsiteY4" fmla="*/ 0 h 3191256"/>
              <a:gd name="connsiteX0" fmla="*/ 0 w 438912"/>
              <a:gd name="connsiteY0" fmla="*/ 1205484 h 3191256"/>
              <a:gd name="connsiteX1" fmla="*/ 438912 w 438912"/>
              <a:gd name="connsiteY1" fmla="*/ 0 h 3191256"/>
              <a:gd name="connsiteX2" fmla="*/ 438912 w 438912"/>
              <a:gd name="connsiteY2" fmla="*/ 3191256 h 3191256"/>
              <a:gd name="connsiteX3" fmla="*/ 0 w 438912"/>
              <a:gd name="connsiteY3" fmla="*/ 3191256 h 3191256"/>
              <a:gd name="connsiteX4" fmla="*/ 0 w 438912"/>
              <a:gd name="connsiteY4" fmla="*/ 1205484 h 3191256"/>
              <a:gd name="connsiteX0" fmla="*/ 0 w 438912"/>
              <a:gd name="connsiteY0" fmla="*/ 1132332 h 3191256"/>
              <a:gd name="connsiteX1" fmla="*/ 438912 w 438912"/>
              <a:gd name="connsiteY1" fmla="*/ 0 h 3191256"/>
              <a:gd name="connsiteX2" fmla="*/ 438912 w 438912"/>
              <a:gd name="connsiteY2" fmla="*/ 3191256 h 3191256"/>
              <a:gd name="connsiteX3" fmla="*/ 0 w 438912"/>
              <a:gd name="connsiteY3" fmla="*/ 3191256 h 3191256"/>
              <a:gd name="connsiteX4" fmla="*/ 0 w 438912"/>
              <a:gd name="connsiteY4" fmla="*/ 1132332 h 3191256"/>
              <a:gd name="connsiteX0" fmla="*/ 0 w 438912"/>
              <a:gd name="connsiteY0" fmla="*/ 1132332 h 3191256"/>
              <a:gd name="connsiteX1" fmla="*/ 438912 w 438912"/>
              <a:gd name="connsiteY1" fmla="*/ 0 h 3191256"/>
              <a:gd name="connsiteX2" fmla="*/ 438912 w 438912"/>
              <a:gd name="connsiteY2" fmla="*/ 3191256 h 3191256"/>
              <a:gd name="connsiteX3" fmla="*/ 0 w 438912"/>
              <a:gd name="connsiteY3" fmla="*/ 3191256 h 3191256"/>
              <a:gd name="connsiteX4" fmla="*/ 0 w 438912"/>
              <a:gd name="connsiteY4" fmla="*/ 1132332 h 3191256"/>
              <a:gd name="connsiteX0" fmla="*/ 0 w 438912"/>
              <a:gd name="connsiteY0" fmla="*/ 696274 h 3191256"/>
              <a:gd name="connsiteX1" fmla="*/ 438912 w 438912"/>
              <a:gd name="connsiteY1" fmla="*/ 0 h 3191256"/>
              <a:gd name="connsiteX2" fmla="*/ 438912 w 438912"/>
              <a:gd name="connsiteY2" fmla="*/ 3191256 h 3191256"/>
              <a:gd name="connsiteX3" fmla="*/ 0 w 438912"/>
              <a:gd name="connsiteY3" fmla="*/ 3191256 h 3191256"/>
              <a:gd name="connsiteX4" fmla="*/ 0 w 438912"/>
              <a:gd name="connsiteY4" fmla="*/ 696274 h 3191256"/>
              <a:gd name="connsiteX0" fmla="*/ 0 w 438912"/>
              <a:gd name="connsiteY0" fmla="*/ 696274 h 3191256"/>
              <a:gd name="connsiteX1" fmla="*/ 438912 w 438912"/>
              <a:gd name="connsiteY1" fmla="*/ 0 h 3191256"/>
              <a:gd name="connsiteX2" fmla="*/ 438912 w 438912"/>
              <a:gd name="connsiteY2" fmla="*/ 3191256 h 3191256"/>
              <a:gd name="connsiteX3" fmla="*/ 0 w 438912"/>
              <a:gd name="connsiteY3" fmla="*/ 3191256 h 3191256"/>
              <a:gd name="connsiteX4" fmla="*/ 0 w 438912"/>
              <a:gd name="connsiteY4" fmla="*/ 696274 h 3191256"/>
              <a:gd name="connsiteX0" fmla="*/ 0 w 438912"/>
              <a:gd name="connsiteY0" fmla="*/ 696274 h 3191256"/>
              <a:gd name="connsiteX1" fmla="*/ 438912 w 438912"/>
              <a:gd name="connsiteY1" fmla="*/ 0 h 3191256"/>
              <a:gd name="connsiteX2" fmla="*/ 438912 w 438912"/>
              <a:gd name="connsiteY2" fmla="*/ 3191256 h 3191256"/>
              <a:gd name="connsiteX3" fmla="*/ 0 w 438912"/>
              <a:gd name="connsiteY3" fmla="*/ 3191256 h 3191256"/>
              <a:gd name="connsiteX4" fmla="*/ 0 w 438912"/>
              <a:gd name="connsiteY4" fmla="*/ 696274 h 319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912" h="3191256">
                <a:moveTo>
                  <a:pt x="0" y="696274"/>
                </a:moveTo>
                <a:lnTo>
                  <a:pt x="438912" y="0"/>
                </a:lnTo>
                <a:lnTo>
                  <a:pt x="438912" y="3191256"/>
                </a:lnTo>
                <a:lnTo>
                  <a:pt x="0" y="3191256"/>
                </a:lnTo>
                <a:lnTo>
                  <a:pt x="0" y="696274"/>
                </a:lnTo>
                <a:close/>
              </a:path>
            </a:pathLst>
          </a:custGeom>
          <a:solidFill>
            <a:srgbClr val="6C16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931" tIns="39966" rIns="79931" bIns="39966" numCol="1" rtlCol="0" anchor="t" anchorCtr="0" compatLnSpc="1">
            <a:prstTxWarp prst="textNoShape">
              <a:avLst/>
            </a:prstTxWarp>
          </a:bodyPr>
          <a:lstStyle/>
          <a:p>
            <a:pPr defTabSz="1047664" fontAlgn="base">
              <a:spcBef>
                <a:spcPct val="0"/>
              </a:spcBef>
              <a:spcAft>
                <a:spcPct val="0"/>
              </a:spcAft>
            </a:pPr>
            <a:endParaRPr lang="en-US" sz="2098">
              <a:latin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8270133" y="-24035"/>
            <a:ext cx="511561" cy="5195539"/>
          </a:xfrm>
          <a:prstGeom prst="rect">
            <a:avLst/>
          </a:prstGeom>
          <a:solidFill>
            <a:schemeClr val="tx1">
              <a:alpha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931" tIns="39966" rIns="79931" bIns="39966" numCol="1" rtlCol="0" anchor="t" anchorCtr="0" compatLnSpc="1">
            <a:prstTxWarp prst="textNoShape">
              <a:avLst/>
            </a:prstTxWarp>
          </a:bodyPr>
          <a:lstStyle/>
          <a:p>
            <a:pPr defTabSz="1047664" fontAlgn="base">
              <a:spcBef>
                <a:spcPct val="0"/>
              </a:spcBef>
              <a:spcAft>
                <a:spcPct val="0"/>
              </a:spcAft>
            </a:pPr>
            <a:endParaRPr lang="en-US" sz="2098">
              <a:latin typeface="Arial" charset="0"/>
              <a:cs typeface="Arial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8238787" y="1078704"/>
            <a:ext cx="542907" cy="4236362"/>
          </a:xfrm>
          <a:custGeom>
            <a:avLst/>
            <a:gdLst>
              <a:gd name="connsiteX0" fmla="*/ 0 w 438912"/>
              <a:gd name="connsiteY0" fmla="*/ 0 h 3191256"/>
              <a:gd name="connsiteX1" fmla="*/ 438912 w 438912"/>
              <a:gd name="connsiteY1" fmla="*/ 0 h 3191256"/>
              <a:gd name="connsiteX2" fmla="*/ 438912 w 438912"/>
              <a:gd name="connsiteY2" fmla="*/ 3191256 h 3191256"/>
              <a:gd name="connsiteX3" fmla="*/ 0 w 438912"/>
              <a:gd name="connsiteY3" fmla="*/ 3191256 h 3191256"/>
              <a:gd name="connsiteX4" fmla="*/ 0 w 438912"/>
              <a:gd name="connsiteY4" fmla="*/ 0 h 3191256"/>
              <a:gd name="connsiteX0" fmla="*/ 0 w 438912"/>
              <a:gd name="connsiteY0" fmla="*/ 1205484 h 3191256"/>
              <a:gd name="connsiteX1" fmla="*/ 438912 w 438912"/>
              <a:gd name="connsiteY1" fmla="*/ 0 h 3191256"/>
              <a:gd name="connsiteX2" fmla="*/ 438912 w 438912"/>
              <a:gd name="connsiteY2" fmla="*/ 3191256 h 3191256"/>
              <a:gd name="connsiteX3" fmla="*/ 0 w 438912"/>
              <a:gd name="connsiteY3" fmla="*/ 3191256 h 3191256"/>
              <a:gd name="connsiteX4" fmla="*/ 0 w 438912"/>
              <a:gd name="connsiteY4" fmla="*/ 1205484 h 3191256"/>
              <a:gd name="connsiteX0" fmla="*/ 0 w 438912"/>
              <a:gd name="connsiteY0" fmla="*/ 1132332 h 3191256"/>
              <a:gd name="connsiteX1" fmla="*/ 438912 w 438912"/>
              <a:gd name="connsiteY1" fmla="*/ 0 h 3191256"/>
              <a:gd name="connsiteX2" fmla="*/ 438912 w 438912"/>
              <a:gd name="connsiteY2" fmla="*/ 3191256 h 3191256"/>
              <a:gd name="connsiteX3" fmla="*/ 0 w 438912"/>
              <a:gd name="connsiteY3" fmla="*/ 3191256 h 3191256"/>
              <a:gd name="connsiteX4" fmla="*/ 0 w 438912"/>
              <a:gd name="connsiteY4" fmla="*/ 1132332 h 3191256"/>
              <a:gd name="connsiteX0" fmla="*/ 0 w 438912"/>
              <a:gd name="connsiteY0" fmla="*/ 1132332 h 3191256"/>
              <a:gd name="connsiteX1" fmla="*/ 438912 w 438912"/>
              <a:gd name="connsiteY1" fmla="*/ 0 h 3191256"/>
              <a:gd name="connsiteX2" fmla="*/ 438912 w 438912"/>
              <a:gd name="connsiteY2" fmla="*/ 3191256 h 3191256"/>
              <a:gd name="connsiteX3" fmla="*/ 0 w 438912"/>
              <a:gd name="connsiteY3" fmla="*/ 3191256 h 3191256"/>
              <a:gd name="connsiteX4" fmla="*/ 0 w 438912"/>
              <a:gd name="connsiteY4" fmla="*/ 1132332 h 3191256"/>
              <a:gd name="connsiteX0" fmla="*/ 0 w 438912"/>
              <a:gd name="connsiteY0" fmla="*/ 696274 h 3191256"/>
              <a:gd name="connsiteX1" fmla="*/ 438912 w 438912"/>
              <a:gd name="connsiteY1" fmla="*/ 0 h 3191256"/>
              <a:gd name="connsiteX2" fmla="*/ 438912 w 438912"/>
              <a:gd name="connsiteY2" fmla="*/ 3191256 h 3191256"/>
              <a:gd name="connsiteX3" fmla="*/ 0 w 438912"/>
              <a:gd name="connsiteY3" fmla="*/ 3191256 h 3191256"/>
              <a:gd name="connsiteX4" fmla="*/ 0 w 438912"/>
              <a:gd name="connsiteY4" fmla="*/ 696274 h 3191256"/>
              <a:gd name="connsiteX0" fmla="*/ 0 w 438912"/>
              <a:gd name="connsiteY0" fmla="*/ 696274 h 3191256"/>
              <a:gd name="connsiteX1" fmla="*/ 438912 w 438912"/>
              <a:gd name="connsiteY1" fmla="*/ 0 h 3191256"/>
              <a:gd name="connsiteX2" fmla="*/ 438912 w 438912"/>
              <a:gd name="connsiteY2" fmla="*/ 3191256 h 3191256"/>
              <a:gd name="connsiteX3" fmla="*/ 0 w 438912"/>
              <a:gd name="connsiteY3" fmla="*/ 3191256 h 3191256"/>
              <a:gd name="connsiteX4" fmla="*/ 0 w 438912"/>
              <a:gd name="connsiteY4" fmla="*/ 696274 h 3191256"/>
              <a:gd name="connsiteX0" fmla="*/ 0 w 438912"/>
              <a:gd name="connsiteY0" fmla="*/ 696274 h 3191256"/>
              <a:gd name="connsiteX1" fmla="*/ 438912 w 438912"/>
              <a:gd name="connsiteY1" fmla="*/ 0 h 3191256"/>
              <a:gd name="connsiteX2" fmla="*/ 438912 w 438912"/>
              <a:gd name="connsiteY2" fmla="*/ 3191256 h 3191256"/>
              <a:gd name="connsiteX3" fmla="*/ 0 w 438912"/>
              <a:gd name="connsiteY3" fmla="*/ 3191256 h 3191256"/>
              <a:gd name="connsiteX4" fmla="*/ 0 w 438912"/>
              <a:gd name="connsiteY4" fmla="*/ 696274 h 3191256"/>
              <a:gd name="connsiteX0" fmla="*/ 0 w 438912"/>
              <a:gd name="connsiteY0" fmla="*/ 540553 h 3191256"/>
              <a:gd name="connsiteX1" fmla="*/ 438912 w 438912"/>
              <a:gd name="connsiteY1" fmla="*/ 0 h 3191256"/>
              <a:gd name="connsiteX2" fmla="*/ 438912 w 438912"/>
              <a:gd name="connsiteY2" fmla="*/ 3191256 h 3191256"/>
              <a:gd name="connsiteX3" fmla="*/ 0 w 438912"/>
              <a:gd name="connsiteY3" fmla="*/ 3191256 h 3191256"/>
              <a:gd name="connsiteX4" fmla="*/ 0 w 438912"/>
              <a:gd name="connsiteY4" fmla="*/ 540553 h 3191256"/>
              <a:gd name="connsiteX0" fmla="*/ 0 w 438912"/>
              <a:gd name="connsiteY0" fmla="*/ 492485 h 3191256"/>
              <a:gd name="connsiteX1" fmla="*/ 438912 w 438912"/>
              <a:gd name="connsiteY1" fmla="*/ 0 h 3191256"/>
              <a:gd name="connsiteX2" fmla="*/ 438912 w 438912"/>
              <a:gd name="connsiteY2" fmla="*/ 3191256 h 3191256"/>
              <a:gd name="connsiteX3" fmla="*/ 0 w 438912"/>
              <a:gd name="connsiteY3" fmla="*/ 3191256 h 3191256"/>
              <a:gd name="connsiteX4" fmla="*/ 0 w 438912"/>
              <a:gd name="connsiteY4" fmla="*/ 492485 h 3191256"/>
              <a:gd name="connsiteX0" fmla="*/ 0 w 465806"/>
              <a:gd name="connsiteY0" fmla="*/ 823063 h 3191256"/>
              <a:gd name="connsiteX1" fmla="*/ 465806 w 465806"/>
              <a:gd name="connsiteY1" fmla="*/ 0 h 3191256"/>
              <a:gd name="connsiteX2" fmla="*/ 465806 w 465806"/>
              <a:gd name="connsiteY2" fmla="*/ 3191256 h 3191256"/>
              <a:gd name="connsiteX3" fmla="*/ 26894 w 465806"/>
              <a:gd name="connsiteY3" fmla="*/ 3191256 h 3191256"/>
              <a:gd name="connsiteX4" fmla="*/ 0 w 465806"/>
              <a:gd name="connsiteY4" fmla="*/ 823063 h 319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806" h="3191256">
                <a:moveTo>
                  <a:pt x="0" y="823063"/>
                </a:moveTo>
                <a:lnTo>
                  <a:pt x="465806" y="0"/>
                </a:lnTo>
                <a:lnTo>
                  <a:pt x="465806" y="3191256"/>
                </a:lnTo>
                <a:lnTo>
                  <a:pt x="26894" y="3191256"/>
                </a:lnTo>
                <a:lnTo>
                  <a:pt x="0" y="823063"/>
                </a:lnTo>
                <a:close/>
              </a:path>
            </a:pathLst>
          </a:custGeom>
          <a:solidFill>
            <a:srgbClr val="6C16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931" tIns="39966" rIns="79931" bIns="39966" numCol="1" rtlCol="0" anchor="t" anchorCtr="0" compatLnSpc="1">
            <a:prstTxWarp prst="textNoShape">
              <a:avLst/>
            </a:prstTxWarp>
          </a:bodyPr>
          <a:lstStyle/>
          <a:p>
            <a:pPr defTabSz="1047664" fontAlgn="base">
              <a:spcBef>
                <a:spcPct val="0"/>
              </a:spcBef>
              <a:spcAft>
                <a:spcPct val="0"/>
              </a:spcAft>
            </a:pPr>
            <a:endParaRPr lang="en-US" sz="1573">
              <a:latin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4195" y="3022318"/>
            <a:ext cx="2046243" cy="334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73" b="1" dirty="0">
                <a:solidFill>
                  <a:schemeClr val="accent1"/>
                </a:solidFill>
                <a:latin typeface="Calibri" pitchFamily="34" charset="0"/>
              </a:rPr>
              <a:t>Financial Strength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0087" y="4004506"/>
            <a:ext cx="1918353" cy="1786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573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More than US$ 60M in Revenue</a:t>
            </a:r>
          </a:p>
          <a:p>
            <a:pPr lvl="0"/>
            <a:endParaRPr lang="en-US" sz="1573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lvl="0"/>
            <a:r>
              <a:rPr lang="en-US" sz="1573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EBITDA higher than most other BSS vendors in the market</a:t>
            </a:r>
          </a:p>
        </p:txBody>
      </p:sp>
      <p:sp>
        <p:nvSpPr>
          <p:cNvPr id="21" name="Freeform 20"/>
          <p:cNvSpPr/>
          <p:nvPr/>
        </p:nvSpPr>
        <p:spPr bwMode="auto">
          <a:xfrm>
            <a:off x="2515075" y="4092430"/>
            <a:ext cx="383671" cy="2789605"/>
          </a:xfrm>
          <a:custGeom>
            <a:avLst/>
            <a:gdLst>
              <a:gd name="connsiteX0" fmla="*/ 0 w 438912"/>
              <a:gd name="connsiteY0" fmla="*/ 0 h 3191256"/>
              <a:gd name="connsiteX1" fmla="*/ 438912 w 438912"/>
              <a:gd name="connsiteY1" fmla="*/ 0 h 3191256"/>
              <a:gd name="connsiteX2" fmla="*/ 438912 w 438912"/>
              <a:gd name="connsiteY2" fmla="*/ 3191256 h 3191256"/>
              <a:gd name="connsiteX3" fmla="*/ 0 w 438912"/>
              <a:gd name="connsiteY3" fmla="*/ 3191256 h 3191256"/>
              <a:gd name="connsiteX4" fmla="*/ 0 w 438912"/>
              <a:gd name="connsiteY4" fmla="*/ 0 h 3191256"/>
              <a:gd name="connsiteX0" fmla="*/ 0 w 438912"/>
              <a:gd name="connsiteY0" fmla="*/ 1205484 h 3191256"/>
              <a:gd name="connsiteX1" fmla="*/ 438912 w 438912"/>
              <a:gd name="connsiteY1" fmla="*/ 0 h 3191256"/>
              <a:gd name="connsiteX2" fmla="*/ 438912 w 438912"/>
              <a:gd name="connsiteY2" fmla="*/ 3191256 h 3191256"/>
              <a:gd name="connsiteX3" fmla="*/ 0 w 438912"/>
              <a:gd name="connsiteY3" fmla="*/ 3191256 h 3191256"/>
              <a:gd name="connsiteX4" fmla="*/ 0 w 438912"/>
              <a:gd name="connsiteY4" fmla="*/ 1205484 h 3191256"/>
              <a:gd name="connsiteX0" fmla="*/ 0 w 438912"/>
              <a:gd name="connsiteY0" fmla="*/ 1132332 h 3191256"/>
              <a:gd name="connsiteX1" fmla="*/ 438912 w 438912"/>
              <a:gd name="connsiteY1" fmla="*/ 0 h 3191256"/>
              <a:gd name="connsiteX2" fmla="*/ 438912 w 438912"/>
              <a:gd name="connsiteY2" fmla="*/ 3191256 h 3191256"/>
              <a:gd name="connsiteX3" fmla="*/ 0 w 438912"/>
              <a:gd name="connsiteY3" fmla="*/ 3191256 h 3191256"/>
              <a:gd name="connsiteX4" fmla="*/ 0 w 438912"/>
              <a:gd name="connsiteY4" fmla="*/ 1132332 h 3191256"/>
              <a:gd name="connsiteX0" fmla="*/ 0 w 438912"/>
              <a:gd name="connsiteY0" fmla="*/ 1132332 h 3191256"/>
              <a:gd name="connsiteX1" fmla="*/ 438912 w 438912"/>
              <a:gd name="connsiteY1" fmla="*/ 0 h 3191256"/>
              <a:gd name="connsiteX2" fmla="*/ 438912 w 438912"/>
              <a:gd name="connsiteY2" fmla="*/ 3191256 h 3191256"/>
              <a:gd name="connsiteX3" fmla="*/ 0 w 438912"/>
              <a:gd name="connsiteY3" fmla="*/ 3191256 h 3191256"/>
              <a:gd name="connsiteX4" fmla="*/ 0 w 438912"/>
              <a:gd name="connsiteY4" fmla="*/ 1132332 h 319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912" h="3191256">
                <a:moveTo>
                  <a:pt x="0" y="1132332"/>
                </a:moveTo>
                <a:lnTo>
                  <a:pt x="438912" y="0"/>
                </a:lnTo>
                <a:lnTo>
                  <a:pt x="438912" y="3191256"/>
                </a:lnTo>
                <a:lnTo>
                  <a:pt x="0" y="3191256"/>
                </a:lnTo>
                <a:lnTo>
                  <a:pt x="0" y="1132332"/>
                </a:lnTo>
                <a:close/>
              </a:path>
            </a:pathLst>
          </a:custGeom>
          <a:solidFill>
            <a:srgbClr val="6C16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931" tIns="39966" rIns="79931" bIns="39966" numCol="1" rtlCol="0" anchor="t" anchorCtr="0" compatLnSpc="1">
            <a:prstTxWarp prst="textNoShape">
              <a:avLst/>
            </a:prstTxWarp>
          </a:bodyPr>
          <a:lstStyle/>
          <a:p>
            <a:pPr defTabSz="1047664" fontAlgn="base">
              <a:spcBef>
                <a:spcPct val="0"/>
              </a:spcBef>
              <a:spcAft>
                <a:spcPct val="0"/>
              </a:spcAft>
            </a:pPr>
            <a:endParaRPr lang="en-US" sz="2098">
              <a:latin typeface="Arial" charset="0"/>
              <a:cs typeface="Arial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4944988" y="3301055"/>
            <a:ext cx="511561" cy="3556946"/>
          </a:xfrm>
          <a:custGeom>
            <a:avLst/>
            <a:gdLst>
              <a:gd name="connsiteX0" fmla="*/ 0 w 438912"/>
              <a:gd name="connsiteY0" fmla="*/ 0 h 3191256"/>
              <a:gd name="connsiteX1" fmla="*/ 438912 w 438912"/>
              <a:gd name="connsiteY1" fmla="*/ 0 h 3191256"/>
              <a:gd name="connsiteX2" fmla="*/ 438912 w 438912"/>
              <a:gd name="connsiteY2" fmla="*/ 3191256 h 3191256"/>
              <a:gd name="connsiteX3" fmla="*/ 0 w 438912"/>
              <a:gd name="connsiteY3" fmla="*/ 3191256 h 3191256"/>
              <a:gd name="connsiteX4" fmla="*/ 0 w 438912"/>
              <a:gd name="connsiteY4" fmla="*/ 0 h 3191256"/>
              <a:gd name="connsiteX0" fmla="*/ 0 w 438912"/>
              <a:gd name="connsiteY0" fmla="*/ 1205484 h 3191256"/>
              <a:gd name="connsiteX1" fmla="*/ 438912 w 438912"/>
              <a:gd name="connsiteY1" fmla="*/ 0 h 3191256"/>
              <a:gd name="connsiteX2" fmla="*/ 438912 w 438912"/>
              <a:gd name="connsiteY2" fmla="*/ 3191256 h 3191256"/>
              <a:gd name="connsiteX3" fmla="*/ 0 w 438912"/>
              <a:gd name="connsiteY3" fmla="*/ 3191256 h 3191256"/>
              <a:gd name="connsiteX4" fmla="*/ 0 w 438912"/>
              <a:gd name="connsiteY4" fmla="*/ 1205484 h 3191256"/>
              <a:gd name="connsiteX0" fmla="*/ 0 w 438912"/>
              <a:gd name="connsiteY0" fmla="*/ 1132332 h 3191256"/>
              <a:gd name="connsiteX1" fmla="*/ 438912 w 438912"/>
              <a:gd name="connsiteY1" fmla="*/ 0 h 3191256"/>
              <a:gd name="connsiteX2" fmla="*/ 438912 w 438912"/>
              <a:gd name="connsiteY2" fmla="*/ 3191256 h 3191256"/>
              <a:gd name="connsiteX3" fmla="*/ 0 w 438912"/>
              <a:gd name="connsiteY3" fmla="*/ 3191256 h 3191256"/>
              <a:gd name="connsiteX4" fmla="*/ 0 w 438912"/>
              <a:gd name="connsiteY4" fmla="*/ 1132332 h 3191256"/>
              <a:gd name="connsiteX0" fmla="*/ 0 w 438912"/>
              <a:gd name="connsiteY0" fmla="*/ 1132332 h 3191256"/>
              <a:gd name="connsiteX1" fmla="*/ 438912 w 438912"/>
              <a:gd name="connsiteY1" fmla="*/ 0 h 3191256"/>
              <a:gd name="connsiteX2" fmla="*/ 438912 w 438912"/>
              <a:gd name="connsiteY2" fmla="*/ 3191256 h 3191256"/>
              <a:gd name="connsiteX3" fmla="*/ 0 w 438912"/>
              <a:gd name="connsiteY3" fmla="*/ 3191256 h 3191256"/>
              <a:gd name="connsiteX4" fmla="*/ 0 w 438912"/>
              <a:gd name="connsiteY4" fmla="*/ 1132332 h 3191256"/>
              <a:gd name="connsiteX0" fmla="*/ 0 w 438912"/>
              <a:gd name="connsiteY0" fmla="*/ 696274 h 3191256"/>
              <a:gd name="connsiteX1" fmla="*/ 438912 w 438912"/>
              <a:gd name="connsiteY1" fmla="*/ 0 h 3191256"/>
              <a:gd name="connsiteX2" fmla="*/ 438912 w 438912"/>
              <a:gd name="connsiteY2" fmla="*/ 3191256 h 3191256"/>
              <a:gd name="connsiteX3" fmla="*/ 0 w 438912"/>
              <a:gd name="connsiteY3" fmla="*/ 3191256 h 3191256"/>
              <a:gd name="connsiteX4" fmla="*/ 0 w 438912"/>
              <a:gd name="connsiteY4" fmla="*/ 696274 h 3191256"/>
              <a:gd name="connsiteX0" fmla="*/ 0 w 438912"/>
              <a:gd name="connsiteY0" fmla="*/ 696274 h 3191256"/>
              <a:gd name="connsiteX1" fmla="*/ 438912 w 438912"/>
              <a:gd name="connsiteY1" fmla="*/ 0 h 3191256"/>
              <a:gd name="connsiteX2" fmla="*/ 438912 w 438912"/>
              <a:gd name="connsiteY2" fmla="*/ 3191256 h 3191256"/>
              <a:gd name="connsiteX3" fmla="*/ 0 w 438912"/>
              <a:gd name="connsiteY3" fmla="*/ 3191256 h 3191256"/>
              <a:gd name="connsiteX4" fmla="*/ 0 w 438912"/>
              <a:gd name="connsiteY4" fmla="*/ 696274 h 3191256"/>
              <a:gd name="connsiteX0" fmla="*/ 0 w 438912"/>
              <a:gd name="connsiteY0" fmla="*/ 696274 h 3191256"/>
              <a:gd name="connsiteX1" fmla="*/ 438912 w 438912"/>
              <a:gd name="connsiteY1" fmla="*/ 0 h 3191256"/>
              <a:gd name="connsiteX2" fmla="*/ 438912 w 438912"/>
              <a:gd name="connsiteY2" fmla="*/ 3191256 h 3191256"/>
              <a:gd name="connsiteX3" fmla="*/ 0 w 438912"/>
              <a:gd name="connsiteY3" fmla="*/ 3191256 h 3191256"/>
              <a:gd name="connsiteX4" fmla="*/ 0 w 438912"/>
              <a:gd name="connsiteY4" fmla="*/ 696274 h 319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912" h="3191256">
                <a:moveTo>
                  <a:pt x="0" y="696274"/>
                </a:moveTo>
                <a:lnTo>
                  <a:pt x="438912" y="0"/>
                </a:lnTo>
                <a:lnTo>
                  <a:pt x="438912" y="3191256"/>
                </a:lnTo>
                <a:lnTo>
                  <a:pt x="0" y="3191256"/>
                </a:lnTo>
                <a:lnTo>
                  <a:pt x="0" y="696274"/>
                </a:lnTo>
                <a:close/>
              </a:path>
            </a:pathLst>
          </a:custGeom>
          <a:solidFill>
            <a:srgbClr val="6C16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931" tIns="39966" rIns="79931" bIns="39966" numCol="1" rtlCol="0" anchor="t" anchorCtr="0" compatLnSpc="1">
            <a:prstTxWarp prst="textNoShape">
              <a:avLst/>
            </a:prstTxWarp>
          </a:bodyPr>
          <a:lstStyle/>
          <a:p>
            <a:pPr defTabSz="1047664" fontAlgn="base">
              <a:spcBef>
                <a:spcPct val="0"/>
              </a:spcBef>
              <a:spcAft>
                <a:spcPct val="0"/>
              </a:spcAft>
            </a:pPr>
            <a:endParaRPr lang="en-US" sz="1573">
              <a:latin typeface="Arial" charset="0"/>
              <a:cs typeface="Arial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8270133" y="2621638"/>
            <a:ext cx="511561" cy="4236362"/>
          </a:xfrm>
          <a:custGeom>
            <a:avLst/>
            <a:gdLst>
              <a:gd name="connsiteX0" fmla="*/ 0 w 438912"/>
              <a:gd name="connsiteY0" fmla="*/ 0 h 3191256"/>
              <a:gd name="connsiteX1" fmla="*/ 438912 w 438912"/>
              <a:gd name="connsiteY1" fmla="*/ 0 h 3191256"/>
              <a:gd name="connsiteX2" fmla="*/ 438912 w 438912"/>
              <a:gd name="connsiteY2" fmla="*/ 3191256 h 3191256"/>
              <a:gd name="connsiteX3" fmla="*/ 0 w 438912"/>
              <a:gd name="connsiteY3" fmla="*/ 3191256 h 3191256"/>
              <a:gd name="connsiteX4" fmla="*/ 0 w 438912"/>
              <a:gd name="connsiteY4" fmla="*/ 0 h 3191256"/>
              <a:gd name="connsiteX0" fmla="*/ 0 w 438912"/>
              <a:gd name="connsiteY0" fmla="*/ 1205484 h 3191256"/>
              <a:gd name="connsiteX1" fmla="*/ 438912 w 438912"/>
              <a:gd name="connsiteY1" fmla="*/ 0 h 3191256"/>
              <a:gd name="connsiteX2" fmla="*/ 438912 w 438912"/>
              <a:gd name="connsiteY2" fmla="*/ 3191256 h 3191256"/>
              <a:gd name="connsiteX3" fmla="*/ 0 w 438912"/>
              <a:gd name="connsiteY3" fmla="*/ 3191256 h 3191256"/>
              <a:gd name="connsiteX4" fmla="*/ 0 w 438912"/>
              <a:gd name="connsiteY4" fmla="*/ 1205484 h 3191256"/>
              <a:gd name="connsiteX0" fmla="*/ 0 w 438912"/>
              <a:gd name="connsiteY0" fmla="*/ 1132332 h 3191256"/>
              <a:gd name="connsiteX1" fmla="*/ 438912 w 438912"/>
              <a:gd name="connsiteY1" fmla="*/ 0 h 3191256"/>
              <a:gd name="connsiteX2" fmla="*/ 438912 w 438912"/>
              <a:gd name="connsiteY2" fmla="*/ 3191256 h 3191256"/>
              <a:gd name="connsiteX3" fmla="*/ 0 w 438912"/>
              <a:gd name="connsiteY3" fmla="*/ 3191256 h 3191256"/>
              <a:gd name="connsiteX4" fmla="*/ 0 w 438912"/>
              <a:gd name="connsiteY4" fmla="*/ 1132332 h 3191256"/>
              <a:gd name="connsiteX0" fmla="*/ 0 w 438912"/>
              <a:gd name="connsiteY0" fmla="*/ 1132332 h 3191256"/>
              <a:gd name="connsiteX1" fmla="*/ 438912 w 438912"/>
              <a:gd name="connsiteY1" fmla="*/ 0 h 3191256"/>
              <a:gd name="connsiteX2" fmla="*/ 438912 w 438912"/>
              <a:gd name="connsiteY2" fmla="*/ 3191256 h 3191256"/>
              <a:gd name="connsiteX3" fmla="*/ 0 w 438912"/>
              <a:gd name="connsiteY3" fmla="*/ 3191256 h 3191256"/>
              <a:gd name="connsiteX4" fmla="*/ 0 w 438912"/>
              <a:gd name="connsiteY4" fmla="*/ 1132332 h 3191256"/>
              <a:gd name="connsiteX0" fmla="*/ 0 w 438912"/>
              <a:gd name="connsiteY0" fmla="*/ 696274 h 3191256"/>
              <a:gd name="connsiteX1" fmla="*/ 438912 w 438912"/>
              <a:gd name="connsiteY1" fmla="*/ 0 h 3191256"/>
              <a:gd name="connsiteX2" fmla="*/ 438912 w 438912"/>
              <a:gd name="connsiteY2" fmla="*/ 3191256 h 3191256"/>
              <a:gd name="connsiteX3" fmla="*/ 0 w 438912"/>
              <a:gd name="connsiteY3" fmla="*/ 3191256 h 3191256"/>
              <a:gd name="connsiteX4" fmla="*/ 0 w 438912"/>
              <a:gd name="connsiteY4" fmla="*/ 696274 h 3191256"/>
              <a:gd name="connsiteX0" fmla="*/ 0 w 438912"/>
              <a:gd name="connsiteY0" fmla="*/ 696274 h 3191256"/>
              <a:gd name="connsiteX1" fmla="*/ 438912 w 438912"/>
              <a:gd name="connsiteY1" fmla="*/ 0 h 3191256"/>
              <a:gd name="connsiteX2" fmla="*/ 438912 w 438912"/>
              <a:gd name="connsiteY2" fmla="*/ 3191256 h 3191256"/>
              <a:gd name="connsiteX3" fmla="*/ 0 w 438912"/>
              <a:gd name="connsiteY3" fmla="*/ 3191256 h 3191256"/>
              <a:gd name="connsiteX4" fmla="*/ 0 w 438912"/>
              <a:gd name="connsiteY4" fmla="*/ 696274 h 3191256"/>
              <a:gd name="connsiteX0" fmla="*/ 0 w 438912"/>
              <a:gd name="connsiteY0" fmla="*/ 696274 h 3191256"/>
              <a:gd name="connsiteX1" fmla="*/ 438912 w 438912"/>
              <a:gd name="connsiteY1" fmla="*/ 0 h 3191256"/>
              <a:gd name="connsiteX2" fmla="*/ 438912 w 438912"/>
              <a:gd name="connsiteY2" fmla="*/ 3191256 h 3191256"/>
              <a:gd name="connsiteX3" fmla="*/ 0 w 438912"/>
              <a:gd name="connsiteY3" fmla="*/ 3191256 h 3191256"/>
              <a:gd name="connsiteX4" fmla="*/ 0 w 438912"/>
              <a:gd name="connsiteY4" fmla="*/ 696274 h 3191256"/>
              <a:gd name="connsiteX0" fmla="*/ 0 w 438912"/>
              <a:gd name="connsiteY0" fmla="*/ 540553 h 3191256"/>
              <a:gd name="connsiteX1" fmla="*/ 438912 w 438912"/>
              <a:gd name="connsiteY1" fmla="*/ 0 h 3191256"/>
              <a:gd name="connsiteX2" fmla="*/ 438912 w 438912"/>
              <a:gd name="connsiteY2" fmla="*/ 3191256 h 3191256"/>
              <a:gd name="connsiteX3" fmla="*/ 0 w 438912"/>
              <a:gd name="connsiteY3" fmla="*/ 3191256 h 3191256"/>
              <a:gd name="connsiteX4" fmla="*/ 0 w 438912"/>
              <a:gd name="connsiteY4" fmla="*/ 540553 h 3191256"/>
              <a:gd name="connsiteX0" fmla="*/ 0 w 438912"/>
              <a:gd name="connsiteY0" fmla="*/ 492485 h 3191256"/>
              <a:gd name="connsiteX1" fmla="*/ 438912 w 438912"/>
              <a:gd name="connsiteY1" fmla="*/ 0 h 3191256"/>
              <a:gd name="connsiteX2" fmla="*/ 438912 w 438912"/>
              <a:gd name="connsiteY2" fmla="*/ 3191256 h 3191256"/>
              <a:gd name="connsiteX3" fmla="*/ 0 w 438912"/>
              <a:gd name="connsiteY3" fmla="*/ 3191256 h 3191256"/>
              <a:gd name="connsiteX4" fmla="*/ 0 w 438912"/>
              <a:gd name="connsiteY4" fmla="*/ 492485 h 319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912" h="3191256">
                <a:moveTo>
                  <a:pt x="0" y="492485"/>
                </a:moveTo>
                <a:lnTo>
                  <a:pt x="438912" y="0"/>
                </a:lnTo>
                <a:lnTo>
                  <a:pt x="438912" y="3191256"/>
                </a:lnTo>
                <a:lnTo>
                  <a:pt x="0" y="3191256"/>
                </a:lnTo>
                <a:lnTo>
                  <a:pt x="0" y="492485"/>
                </a:lnTo>
                <a:close/>
              </a:path>
            </a:pathLst>
          </a:custGeom>
          <a:solidFill>
            <a:srgbClr val="6C16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931" tIns="39966" rIns="79931" bIns="39966" numCol="1" rtlCol="0" anchor="t" anchorCtr="0" compatLnSpc="1">
            <a:prstTxWarp prst="textNoShape">
              <a:avLst/>
            </a:prstTxWarp>
          </a:bodyPr>
          <a:lstStyle/>
          <a:p>
            <a:pPr defTabSz="1047664" fontAlgn="base">
              <a:spcBef>
                <a:spcPct val="0"/>
              </a:spcBef>
              <a:spcAft>
                <a:spcPct val="0"/>
              </a:spcAft>
            </a:pPr>
            <a:endParaRPr lang="en-US" sz="1573">
              <a:latin typeface="Arial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15673" y="2063142"/>
            <a:ext cx="2046243" cy="334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73" b="1" dirty="0">
                <a:solidFill>
                  <a:schemeClr val="accent1"/>
                </a:solidFill>
                <a:latin typeface="Calibri" pitchFamily="34" charset="0"/>
              </a:rPr>
              <a:t>Strong Subexian Base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98746" y="3045330"/>
            <a:ext cx="2046242" cy="2270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573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Global workforce, with local presence at all locations </a:t>
            </a:r>
          </a:p>
          <a:p>
            <a:pPr lvl="0"/>
            <a:endParaRPr lang="en-US" sz="1573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lvl="0"/>
            <a:r>
              <a:rPr lang="en-US" sz="1573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Over 800+ </a:t>
            </a:r>
            <a:r>
              <a:rPr lang="en-US" sz="1573" dirty="0" err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Subexians</a:t>
            </a:r>
            <a:r>
              <a:rPr lang="en-US" sz="1573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working together to deliver market leading software products</a:t>
            </a:r>
          </a:p>
          <a:p>
            <a:pPr lvl="0"/>
            <a:endParaRPr lang="en-US" sz="1573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04165" y="1634321"/>
            <a:ext cx="2046243" cy="334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73" b="1" dirty="0">
                <a:solidFill>
                  <a:schemeClr val="accent1"/>
                </a:solidFill>
                <a:latin typeface="Calibri" pitchFamily="34" charset="0"/>
              </a:rPr>
              <a:t>Global Presence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20494" y="2214043"/>
            <a:ext cx="2621749" cy="329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573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Development centers in India, US and UK</a:t>
            </a:r>
          </a:p>
          <a:p>
            <a:pPr lvl="0"/>
            <a:endParaRPr lang="en-US" sz="1573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lvl="0"/>
            <a:r>
              <a:rPr lang="en-US" sz="1573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Over 200 customers and 300+ installations in over 70  countries</a:t>
            </a:r>
          </a:p>
          <a:p>
            <a:pPr lvl="0"/>
            <a:endParaRPr lang="en-US" sz="1573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lvl="0"/>
            <a:r>
              <a:rPr lang="en-US" sz="1573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Customers include 28 of top 50 operators* and 33 of the world’s 50 biggest telecom service    providers worldwide</a:t>
            </a:r>
          </a:p>
          <a:p>
            <a:pPr marL="203983" indent="-203983"/>
            <a:endParaRPr lang="en-US" sz="1573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lvl="0"/>
            <a:r>
              <a:rPr lang="en-US" sz="962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*GTB Carrier Guide, 2011 ; #Forbes’ Global 2000 list, 2011</a:t>
            </a:r>
            <a:endParaRPr lang="en-US" sz="1399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36219" y="487526"/>
            <a:ext cx="2557804" cy="334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73" b="1" dirty="0">
                <a:solidFill>
                  <a:schemeClr val="accent1"/>
                </a:solidFill>
                <a:latin typeface="Calibri" pitchFamily="34" charset="0"/>
              </a:rPr>
              <a:t>Thought Leadership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781693" y="1063032"/>
            <a:ext cx="3053129" cy="4933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573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Comprehensive B/OSS  product suite</a:t>
            </a:r>
          </a:p>
          <a:p>
            <a:pPr lvl="0"/>
            <a:endParaRPr lang="en-US" sz="1573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lvl="0"/>
            <a:r>
              <a:rPr lang="en-US" sz="1573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Pioneers in CAPEX Optimization</a:t>
            </a:r>
          </a:p>
          <a:p>
            <a:pPr lvl="0"/>
            <a:endParaRPr lang="en-US" sz="1573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r>
              <a:rPr lang="en-US" sz="1573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Featured as 1 of the ’10 companies to watch out for in 2015’, Frost &amp; Sullivan March 2015</a:t>
            </a:r>
          </a:p>
          <a:p>
            <a:endParaRPr lang="en-US" sz="1573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r>
              <a:rPr lang="en-US" sz="1573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Project lead for TM Forum Asset Management Group</a:t>
            </a:r>
          </a:p>
          <a:p>
            <a:endParaRPr lang="en-US" sz="1573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r>
              <a:rPr lang="en-US" sz="1573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Awarded GTB Innovation Award 2015 with </a:t>
            </a:r>
            <a:r>
              <a:rPr lang="en-US" sz="1573" dirty="0" err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Mobily</a:t>
            </a:r>
            <a:r>
              <a:rPr lang="en-US" sz="1573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and 2014 with Telstra</a:t>
            </a:r>
          </a:p>
          <a:p>
            <a:pPr lvl="0"/>
            <a:endParaRPr lang="en-US" sz="1573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lvl="0"/>
            <a:r>
              <a:rPr lang="en-US" sz="1573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Market Leader in Financial Assurance 2012, Frost &amp; Sullivan</a:t>
            </a:r>
          </a:p>
          <a:p>
            <a:pPr lvl="0"/>
            <a:endParaRPr lang="en-US" sz="1573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lvl="0"/>
            <a:r>
              <a:rPr lang="en-US" sz="1573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Pipeline Innovation Award 2013</a:t>
            </a:r>
          </a:p>
        </p:txBody>
      </p:sp>
      <p:grpSp>
        <p:nvGrpSpPr>
          <p:cNvPr id="2050" name="Group 2049"/>
          <p:cNvGrpSpPr/>
          <p:nvPr/>
        </p:nvGrpSpPr>
        <p:grpSpPr>
          <a:xfrm>
            <a:off x="1026576" y="5950716"/>
            <a:ext cx="819101" cy="819101"/>
            <a:chOff x="765779" y="6814455"/>
            <a:chExt cx="937036" cy="937036"/>
          </a:xfrm>
        </p:grpSpPr>
        <p:sp>
          <p:nvSpPr>
            <p:cNvPr id="10" name="Oval 9"/>
            <p:cNvSpPr/>
            <p:nvPr/>
          </p:nvSpPr>
          <p:spPr bwMode="auto">
            <a:xfrm>
              <a:off x="765779" y="6814455"/>
              <a:ext cx="937036" cy="93703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931" tIns="39966" rIns="79931" bIns="39966" numCol="1" rtlCol="0" anchor="t" anchorCtr="0" compatLnSpc="1">
              <a:prstTxWarp prst="textNoShape">
                <a:avLst/>
              </a:prstTxWarp>
            </a:bodyPr>
            <a:lstStyle/>
            <a:p>
              <a:pPr defTabSz="1047664" fontAlgn="base">
                <a:spcBef>
                  <a:spcPct val="0"/>
                </a:spcBef>
                <a:spcAft>
                  <a:spcPct val="0"/>
                </a:spcAft>
              </a:pPr>
              <a:endParaRPr lang="en-US" sz="2098">
                <a:latin typeface="Arial" charset="0"/>
                <a:cs typeface="Arial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565" y="6887241"/>
              <a:ext cx="791464" cy="791464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3512316" y="5950716"/>
            <a:ext cx="819101" cy="819101"/>
            <a:chOff x="3143178" y="6539025"/>
            <a:chExt cx="937036" cy="937036"/>
          </a:xfrm>
        </p:grpSpPr>
        <p:sp>
          <p:nvSpPr>
            <p:cNvPr id="34" name="Oval 33"/>
            <p:cNvSpPr/>
            <p:nvPr/>
          </p:nvSpPr>
          <p:spPr bwMode="auto">
            <a:xfrm>
              <a:off x="3143178" y="6539025"/>
              <a:ext cx="937036" cy="93703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931" tIns="39966" rIns="79931" bIns="39966" numCol="1" rtlCol="0" anchor="t" anchorCtr="0" compatLnSpc="1">
              <a:prstTxWarp prst="textNoShape">
                <a:avLst/>
              </a:prstTxWarp>
            </a:bodyPr>
            <a:lstStyle/>
            <a:p>
              <a:pPr defTabSz="1047664" fontAlgn="base">
                <a:spcBef>
                  <a:spcPct val="0"/>
                </a:spcBef>
                <a:spcAft>
                  <a:spcPct val="0"/>
                </a:spcAft>
              </a:pPr>
              <a:endParaRPr lang="en-US" sz="2098">
                <a:latin typeface="Arial" charset="0"/>
                <a:cs typeface="Arial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3932" y="6609779"/>
              <a:ext cx="795528" cy="795528"/>
            </a:xfrm>
            <a:prstGeom prst="rect">
              <a:avLst/>
            </a:prstGeom>
          </p:spPr>
        </p:pic>
      </p:grpSp>
      <p:grpSp>
        <p:nvGrpSpPr>
          <p:cNvPr id="2049" name="Group 2048"/>
          <p:cNvGrpSpPr/>
          <p:nvPr/>
        </p:nvGrpSpPr>
        <p:grpSpPr>
          <a:xfrm>
            <a:off x="6453791" y="5950716"/>
            <a:ext cx="819101" cy="819101"/>
            <a:chOff x="6828108" y="6834014"/>
            <a:chExt cx="937036" cy="937036"/>
          </a:xfrm>
        </p:grpSpPr>
        <p:sp>
          <p:nvSpPr>
            <p:cNvPr id="39" name="Oval 38"/>
            <p:cNvSpPr/>
            <p:nvPr/>
          </p:nvSpPr>
          <p:spPr bwMode="auto">
            <a:xfrm>
              <a:off x="6828108" y="6834014"/>
              <a:ext cx="937036" cy="93703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931" tIns="39966" rIns="79931" bIns="39966" numCol="1" rtlCol="0" anchor="t" anchorCtr="0" compatLnSpc="1">
              <a:prstTxWarp prst="textNoShape">
                <a:avLst/>
              </a:prstTxWarp>
            </a:bodyPr>
            <a:lstStyle/>
            <a:p>
              <a:pPr defTabSz="1047664" fontAlgn="base">
                <a:spcBef>
                  <a:spcPct val="0"/>
                </a:spcBef>
                <a:spcAft>
                  <a:spcPct val="0"/>
                </a:spcAft>
              </a:pPr>
              <a:endParaRPr lang="en-US" sz="2098">
                <a:latin typeface="Arial" charset="0"/>
                <a:cs typeface="Arial" charset="0"/>
              </a:endParaRPr>
            </a:p>
          </p:txBody>
        </p:sp>
        <p:pic>
          <p:nvPicPr>
            <p:cNvPr id="2048" name="Picture 204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98862" y="6904768"/>
              <a:ext cx="795528" cy="795528"/>
            </a:xfrm>
            <a:prstGeom prst="rect">
              <a:avLst/>
            </a:prstGeom>
          </p:spPr>
        </p:pic>
      </p:grpSp>
      <p:sp>
        <p:nvSpPr>
          <p:cNvPr id="44" name="Oval 43"/>
          <p:cNvSpPr/>
          <p:nvPr/>
        </p:nvSpPr>
        <p:spPr bwMode="auto">
          <a:xfrm>
            <a:off x="9898706" y="5950716"/>
            <a:ext cx="819101" cy="819101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931" tIns="39966" rIns="79931" bIns="39966" numCol="1" rtlCol="0" anchor="t" anchorCtr="0" compatLnSpc="1">
            <a:prstTxWarp prst="textNoShape">
              <a:avLst/>
            </a:prstTxWarp>
          </a:bodyPr>
          <a:lstStyle/>
          <a:p>
            <a:pPr defTabSz="1047664" fontAlgn="base">
              <a:spcBef>
                <a:spcPct val="0"/>
              </a:spcBef>
              <a:spcAft>
                <a:spcPct val="0"/>
              </a:spcAft>
            </a:pPr>
            <a:endParaRPr lang="en-US" sz="2098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0555" y="6027711"/>
            <a:ext cx="695403" cy="69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92507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Thank you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John.Brooks@subex.com</a:t>
            </a:r>
            <a:r>
              <a:rPr lang="en-US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www.subex.com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A73ABD8-3849-4C1C-AB3D-1FF53E6BA7D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18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>
                <a:solidFill>
                  <a:srgbClr val="9E2156"/>
                </a:solidFill>
              </a:rPr>
              <a:t>Subex ROC 3 Portfolio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73CD5-29EB-416B-82F4-60FE0D1D60FC}" type="slidenum">
              <a:rPr lang="en-US" smtClean="0">
                <a:latin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027" name="Picture 3" descr="C:\Users\rakshith.raviprakash\Desktop\ROC Solution Suit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611" y="1446702"/>
            <a:ext cx="10172779" cy="4540101"/>
          </a:xfrm>
          <a:prstGeom prst="rect">
            <a:avLst/>
          </a:prstGeom>
          <a:noFill/>
        </p:spPr>
      </p:pic>
      <p:sp>
        <p:nvSpPr>
          <p:cNvPr id="2" name="Oval 1"/>
          <p:cNvSpPr/>
          <p:nvPr/>
        </p:nvSpPr>
        <p:spPr>
          <a:xfrm>
            <a:off x="4608576" y="5010912"/>
            <a:ext cx="2974848" cy="1011936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608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40947" y="1828799"/>
            <a:ext cx="5665303" cy="44924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8419" y="1828800"/>
            <a:ext cx="5665303" cy="44924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www.subex.com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ABD8-3849-4C1C-AB3D-1FF53E6BA7D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Path to Share of Wallet Starts With a Journey…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 different approach to knowing your customer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Old approaches:  Nominal successes</a:t>
            </a:r>
          </a:p>
          <a:p>
            <a:endParaRPr lang="en-US" dirty="0"/>
          </a:p>
          <a:p>
            <a:r>
              <a:rPr lang="en-US" dirty="0"/>
              <a:t>Customer Analytics “Melting Pot”</a:t>
            </a:r>
          </a:p>
          <a:p>
            <a:pPr lvl="1"/>
            <a:r>
              <a:rPr lang="en-US" dirty="0"/>
              <a:t>Churn</a:t>
            </a:r>
          </a:p>
          <a:p>
            <a:pPr lvl="1"/>
            <a:r>
              <a:rPr lang="en-US" dirty="0"/>
              <a:t>Satisfaction</a:t>
            </a:r>
          </a:p>
          <a:p>
            <a:pPr lvl="1"/>
            <a:r>
              <a:rPr lang="en-US" dirty="0"/>
              <a:t>Net Promoter scoring</a:t>
            </a:r>
          </a:p>
          <a:p>
            <a:r>
              <a:rPr lang="en-US" dirty="0"/>
              <a:t>High risk customers were targeted for intervention</a:t>
            </a:r>
          </a:p>
          <a:p>
            <a:r>
              <a:rPr lang="en-US" dirty="0"/>
              <a:t>Campaigns established using segmentation tactics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New approach:  Guiding a Journey</a:t>
            </a:r>
          </a:p>
          <a:p>
            <a:endParaRPr lang="en-US" dirty="0"/>
          </a:p>
          <a:p>
            <a:r>
              <a:rPr lang="en-US" dirty="0"/>
              <a:t>Segmentation now evolves into  </a:t>
            </a:r>
            <a:r>
              <a:rPr lang="en-US" i="1" dirty="0"/>
              <a:t>Personas</a:t>
            </a:r>
            <a:endParaRPr lang="en-US" dirty="0"/>
          </a:p>
          <a:p>
            <a:r>
              <a:rPr lang="en-US" dirty="0"/>
              <a:t>Personas reveal optimal </a:t>
            </a:r>
            <a:r>
              <a:rPr lang="en-US" i="1" dirty="0"/>
              <a:t>Journeys</a:t>
            </a:r>
            <a:endParaRPr lang="en-US" dirty="0"/>
          </a:p>
          <a:p>
            <a:r>
              <a:rPr lang="en-US" dirty="0"/>
              <a:t>Individual customer journeys can be mapped</a:t>
            </a:r>
          </a:p>
          <a:p>
            <a:pPr lvl="1"/>
            <a:r>
              <a:rPr lang="en-US" dirty="0"/>
              <a:t>Matched more closely to Personas</a:t>
            </a:r>
          </a:p>
          <a:p>
            <a:pPr lvl="1"/>
            <a:r>
              <a:rPr lang="en-US" dirty="0"/>
              <a:t>Deviations captured more precisely</a:t>
            </a:r>
          </a:p>
          <a:p>
            <a:pPr lvl="1"/>
            <a:r>
              <a:rPr lang="en-US" dirty="0"/>
              <a:t>Interventions more closely aligned with deviation point</a:t>
            </a:r>
          </a:p>
          <a:p>
            <a:pPr lvl="1"/>
            <a:r>
              <a:rPr lang="en-US" dirty="0"/>
              <a:t>Plan recommendations built around Persona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054896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5593" y="1173485"/>
            <a:ext cx="5513731" cy="46558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old behavioral factor approach…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www.subex.com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ABD8-3849-4C1C-AB3D-1FF53E6BA7D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Profiles Have Evolved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Understanding behaviors remains key…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6392519" y="1848422"/>
            <a:ext cx="5513731" cy="4655702"/>
          </a:xfrm>
        </p:spPr>
        <p:txBody>
          <a:bodyPr>
            <a:normAutofit/>
          </a:bodyPr>
          <a:lstStyle/>
          <a:p>
            <a:r>
              <a:rPr lang="en-US" sz="2400" dirty="0"/>
              <a:t>Segmentation was relatively simple</a:t>
            </a:r>
          </a:p>
          <a:p>
            <a:r>
              <a:rPr lang="en-US" sz="2400" dirty="0"/>
              <a:t>Sufficient to understand usage habits</a:t>
            </a:r>
          </a:p>
          <a:p>
            <a:r>
              <a:rPr lang="en-US" sz="2400" dirty="0"/>
              <a:t>Aligning product variations and bundles was not a difficult science</a:t>
            </a:r>
          </a:p>
          <a:p>
            <a:pPr lvl="1"/>
            <a:r>
              <a:rPr lang="en-US" sz="2000" dirty="0"/>
              <a:t>Limited product set</a:t>
            </a:r>
          </a:p>
          <a:p>
            <a:pPr lvl="1"/>
            <a:r>
              <a:rPr lang="en-US" sz="2000" dirty="0"/>
              <a:t>Under full control of the operator</a:t>
            </a:r>
          </a:p>
          <a:p>
            <a:pPr lvl="1"/>
            <a:r>
              <a:rPr lang="en-US" sz="2000" dirty="0"/>
              <a:t>Segmentation didn’t need to be exact</a:t>
            </a:r>
          </a:p>
          <a:p>
            <a:pPr lvl="1"/>
            <a:r>
              <a:rPr lang="en-US" sz="2000" dirty="0"/>
              <a:t>Limited competition</a:t>
            </a:r>
          </a:p>
          <a:p>
            <a:pPr lvl="1"/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44380" y="5909310"/>
            <a:ext cx="11923294" cy="7078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This approach began to develop flaws with the growth of mobile technology, introduction of data, introduction of apps, introduction of new device categories, and new competitors (</a:t>
            </a:r>
            <a:r>
              <a:rPr lang="en-US" sz="2000" i="1" dirty="0" err="1"/>
              <a:t>telcos</a:t>
            </a:r>
            <a:r>
              <a:rPr lang="en-US" sz="2000" i="1" dirty="0"/>
              <a:t>, OTT, etc.) entering the market</a:t>
            </a:r>
          </a:p>
        </p:txBody>
      </p:sp>
      <p:pic>
        <p:nvPicPr>
          <p:cNvPr id="1030" name="Picture 6" descr="http://www.pngall.com/wp-content/uploads/2016/03/Telephone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884" y="2162513"/>
            <a:ext cx="706835" cy="71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lker.com/cliparts/H/X/7/2/3/w/phone-icon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12" y="2912864"/>
            <a:ext cx="713807" cy="71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cons.iconarchive.com/icons/graphicloads/business/512/profile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884" y="4852607"/>
            <a:ext cx="713807" cy="71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78295" y="2002311"/>
            <a:ext cx="1204595" cy="1500029"/>
            <a:chOff x="109060" y="2565513"/>
            <a:chExt cx="1204595" cy="1500029"/>
          </a:xfrm>
        </p:grpSpPr>
        <p:pic>
          <p:nvPicPr>
            <p:cNvPr id="1026" name="Picture 2" descr="http://icons.iconarchive.com/icons/aha-soft/people/256/user-ico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60" y="2860947"/>
              <a:ext cx="1204595" cy="1204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97832" y="2565513"/>
              <a:ext cx="8926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Customer</a:t>
              </a:r>
            </a:p>
          </p:txBody>
        </p:sp>
      </p:grpSp>
      <p:sp>
        <p:nvSpPr>
          <p:cNvPr id="11" name="Cross 10"/>
          <p:cNvSpPr/>
          <p:nvPr/>
        </p:nvSpPr>
        <p:spPr>
          <a:xfrm>
            <a:off x="1446126" y="2668445"/>
            <a:ext cx="449455" cy="457200"/>
          </a:xfrm>
          <a:prstGeom prst="plus">
            <a:avLst>
              <a:gd name="adj" fmla="val 38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787266" y="1848422"/>
            <a:ext cx="1243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Product Usage</a:t>
            </a:r>
          </a:p>
        </p:txBody>
      </p:sp>
      <p:sp>
        <p:nvSpPr>
          <p:cNvPr id="20" name="Cross 19"/>
          <p:cNvSpPr/>
          <p:nvPr/>
        </p:nvSpPr>
        <p:spPr>
          <a:xfrm>
            <a:off x="2936633" y="2655483"/>
            <a:ext cx="449455" cy="457200"/>
          </a:xfrm>
          <a:prstGeom prst="plus">
            <a:avLst>
              <a:gd name="adj" fmla="val 38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196723" y="2050005"/>
            <a:ext cx="1596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Demo/</a:t>
            </a:r>
            <a:r>
              <a:rPr lang="en-US" sz="1400" dirty="0" err="1"/>
              <a:t>Geographics</a:t>
            </a:r>
            <a:endParaRPr lang="en-US" sz="1400" dirty="0"/>
          </a:p>
        </p:txBody>
      </p:sp>
      <p:pic>
        <p:nvPicPr>
          <p:cNvPr id="1040" name="Picture 16" descr="http://www.purchaseadd.org/files/DataCenter/Images/Various/Demographics_0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214" y="2235535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794238" y="4540582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Market Profile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2166498" y="3965198"/>
            <a:ext cx="484632" cy="490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45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8419" y="1223010"/>
            <a:ext cx="5513731" cy="52811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Today’s Persona approach…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www.subex.com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ABD8-3849-4C1C-AB3D-1FF53E6BA7D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Profiles Have Evolved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Understanding behaviors remains key…but it now maps to a </a:t>
            </a:r>
            <a:r>
              <a:rPr lang="en-US" b="1" dirty="0"/>
              <a:t>journey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4421" y="5909310"/>
            <a:ext cx="994410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move away from feature-focused marketing to a more customer-centric, customer-</a:t>
            </a:r>
            <a:r>
              <a:rPr lang="en-US" b="1" i="1" dirty="0"/>
              <a:t>specific</a:t>
            </a:r>
            <a:r>
              <a:rPr lang="en-US" dirty="0"/>
              <a:t> approach is becoming the hottest trend in marketing!</a:t>
            </a:r>
          </a:p>
        </p:txBody>
      </p:sp>
      <p:pic>
        <p:nvPicPr>
          <p:cNvPr id="1028" name="Picture 4" descr="http://icons.iconarchive.com/icons/aha-soft/people/256/user-group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32" y="3462668"/>
            <a:ext cx="1024824" cy="102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ngall.com/wp-content/uploads/2016/03/Telephone-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32" y="3088125"/>
            <a:ext cx="504211" cy="50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lker.com/cliparts/H/X/7/2/3/w/phone-icon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36" y="3088124"/>
            <a:ext cx="509185" cy="50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d13yacurqjgara.cloudfront.net/users/140294/screenshots/2278626/icon-people-set_1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475" y="3220063"/>
            <a:ext cx="2016125" cy="151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ross 10"/>
          <p:cNvSpPr/>
          <p:nvPr/>
        </p:nvSpPr>
        <p:spPr>
          <a:xfrm>
            <a:off x="2591606" y="3684605"/>
            <a:ext cx="449455" cy="457200"/>
          </a:xfrm>
          <a:prstGeom prst="plus">
            <a:avLst>
              <a:gd name="adj" fmla="val 38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0" y="2740110"/>
            <a:ext cx="2696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Device, Product and Service Usage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55988" y="3074095"/>
            <a:ext cx="1596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Demo/</a:t>
            </a:r>
            <a:r>
              <a:rPr lang="en-US" sz="1400" dirty="0" err="1"/>
              <a:t>Geographics</a:t>
            </a:r>
            <a:endParaRPr lang="en-US" sz="1400" dirty="0"/>
          </a:p>
        </p:txBody>
      </p:sp>
      <p:pic>
        <p:nvPicPr>
          <p:cNvPr id="1040" name="Picture 16" descr="http://www.purchaseadd.org/files/DataCenter/Images/Various/Demographics_0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173" y="3261767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own Arrow 12"/>
          <p:cNvSpPr/>
          <p:nvPr/>
        </p:nvSpPr>
        <p:spPr>
          <a:xfrm rot="16200000">
            <a:off x="4919900" y="3720916"/>
            <a:ext cx="484632" cy="490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568378" y="2052081"/>
            <a:ext cx="1977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0070C0"/>
                </a:solidFill>
              </a:rPr>
              <a:t>Generate Personas</a:t>
            </a:r>
          </a:p>
          <a:p>
            <a:pPr algn="ctr"/>
            <a:r>
              <a:rPr lang="en-US" b="1" u="sng" dirty="0">
                <a:solidFill>
                  <a:srgbClr val="0070C0"/>
                </a:solidFill>
              </a:rPr>
              <a:t>and Journeys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96853" y="2033103"/>
            <a:ext cx="2525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0070C0"/>
                </a:solidFill>
              </a:rPr>
              <a:t>Model Overall Behavior Variables</a:t>
            </a:r>
          </a:p>
        </p:txBody>
      </p:sp>
      <p:pic>
        <p:nvPicPr>
          <p:cNvPr id="2050" name="Picture 2" descr="http://www.hemsmail.com/wp-content/uploads/2015/02/Retail-eCommerce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32" y="3706122"/>
            <a:ext cx="504211" cy="50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ache.gawkerassets.com/assets/images/lifehacker/2012/01/1030-appdir-air-video-ico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02" y="3706122"/>
            <a:ext cx="491538" cy="50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iconsfind.com/wp-content/uploads/2016/04/20160406_5704784d906f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32" y="4312778"/>
            <a:ext cx="512591" cy="51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ofia2.com/demos/smarthealth/img/logo-smarthealth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36" y="4320213"/>
            <a:ext cx="509753" cy="50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phuket-technology.com/wp-content/uploads/2015/02/icon-smart-hous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492" y="3711244"/>
            <a:ext cx="529732" cy="52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t4.ftcdn.net/jpg/00/70/46/75/160_F_70467540_Vce6UAb6cAI8lPLMhsCoqjcddLYAaFow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3" t="12826" r="12295" b="16420"/>
          <a:stretch/>
        </p:blipFill>
        <p:spPr bwMode="auto">
          <a:xfrm>
            <a:off x="1570880" y="4295044"/>
            <a:ext cx="594800" cy="55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cdn2.iconfinder.com/data/icons/ballicons-2-free/100/smart_watch-51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029" y="3059684"/>
            <a:ext cx="541260" cy="5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8240296" y="2046835"/>
            <a:ext cx="1685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0070C0"/>
                </a:solidFill>
              </a:rPr>
              <a:t>Map Customers</a:t>
            </a:r>
          </a:p>
          <a:p>
            <a:pPr algn="ctr"/>
            <a:r>
              <a:rPr lang="en-US" b="1" u="sng" dirty="0">
                <a:solidFill>
                  <a:srgbClr val="0070C0"/>
                </a:solidFill>
              </a:rPr>
              <a:t>to Personas</a:t>
            </a:r>
          </a:p>
        </p:txBody>
      </p:sp>
      <p:sp>
        <p:nvSpPr>
          <p:cNvPr id="36" name="Down Arrow 35"/>
          <p:cNvSpPr/>
          <p:nvPr/>
        </p:nvSpPr>
        <p:spPr>
          <a:xfrm rot="16200000">
            <a:off x="7908000" y="3731091"/>
            <a:ext cx="484632" cy="490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6" descr="http://www.newbizs.com/wp-content/uploads/2014/02/Journey-icon.pn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0"/>
          <a:stretch/>
        </p:blipFill>
        <p:spPr bwMode="auto">
          <a:xfrm>
            <a:off x="10432778" y="3213310"/>
            <a:ext cx="1559462" cy="148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10500291" y="2064113"/>
            <a:ext cx="1344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u="sng" dirty="0">
                <a:solidFill>
                  <a:srgbClr val="C00000"/>
                </a:solidFill>
              </a:rPr>
              <a:t>Monitor the</a:t>
            </a:r>
          </a:p>
          <a:p>
            <a:pPr algn="ctr"/>
            <a:r>
              <a:rPr lang="en-US" b="1" i="1" u="sng" dirty="0">
                <a:solidFill>
                  <a:srgbClr val="C00000"/>
                </a:solidFill>
              </a:rPr>
              <a:t>Journeys</a:t>
            </a:r>
          </a:p>
        </p:txBody>
      </p:sp>
      <p:sp>
        <p:nvSpPr>
          <p:cNvPr id="42" name="Down Arrow 41"/>
          <p:cNvSpPr/>
          <p:nvPr/>
        </p:nvSpPr>
        <p:spPr>
          <a:xfrm rot="16200000">
            <a:off x="9875866" y="3731725"/>
            <a:ext cx="484632" cy="490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86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8555" y="1600579"/>
            <a:ext cx="7374890" cy="695740"/>
          </a:xfrm>
        </p:spPr>
        <p:txBody>
          <a:bodyPr/>
          <a:lstStyle/>
          <a:p>
            <a:pPr algn="ctr"/>
            <a:r>
              <a:rPr lang="en-US" dirty="0"/>
              <a:t>Customer Journey Mapping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831850" y="2594611"/>
            <a:ext cx="10515600" cy="1577340"/>
          </a:xfrm>
        </p:spPr>
        <p:txBody>
          <a:bodyPr/>
          <a:lstStyle/>
          <a:p>
            <a:pPr algn="ctr"/>
            <a:r>
              <a:rPr lang="en-US" dirty="0"/>
              <a:t>The process of tracking, describing and understanding customer experiences over the lifecycle of an encounter.  Journey Mapping isn’t just about understanding what happens to them, but also how they </a:t>
            </a:r>
            <a:r>
              <a:rPr lang="en-US" i="1" dirty="0"/>
              <a:t>respond</a:t>
            </a:r>
            <a:r>
              <a:rPr lang="en-US" dirty="0"/>
              <a:t> throughout the experience(s)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www.subex.com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738938"/>
            <a:ext cx="2743200" cy="46037"/>
          </a:xfrm>
        </p:spPr>
        <p:txBody>
          <a:bodyPr/>
          <a:lstStyle/>
          <a:p>
            <a:fld id="{9A73ABD8-3849-4C1C-AB3D-1FF53E6BA7D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35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gigaom.com/wp-content/uploads/sites/1/2008/08/istock_000006356528medium-640x4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272" y="2357213"/>
            <a:ext cx="1953895" cy="130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CMOs are investing heavily in the </a:t>
            </a:r>
            <a:r>
              <a:rPr lang="en-US" i="1" u="sng" dirty="0"/>
              <a:t>entire</a:t>
            </a:r>
            <a:r>
              <a:rPr lang="en-US" dirty="0"/>
              <a:t> Journey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Expected increase in spend of 50% in the coming 24 months*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www.subex.com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ABD8-3849-4C1C-AB3D-1FF53E6BA7D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1130311" y="1550500"/>
            <a:ext cx="7022371" cy="10972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5486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198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Market Introduction and Discovery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30311" y="2647780"/>
            <a:ext cx="7022592" cy="10972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5486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1198563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Early Adopters – Learning and Trials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130311" y="3755806"/>
            <a:ext cx="7022592" cy="10972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5486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1198563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Market Acceptance and Use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130310" y="4851594"/>
            <a:ext cx="7025605" cy="10972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5486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1198563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Advocates and Promoters</a:t>
            </a:r>
          </a:p>
        </p:txBody>
      </p:sp>
      <p:sp>
        <p:nvSpPr>
          <p:cNvPr id="28" name="Chevron 27"/>
          <p:cNvSpPr/>
          <p:nvPr/>
        </p:nvSpPr>
        <p:spPr bwMode="auto">
          <a:xfrm>
            <a:off x="1276615" y="1989412"/>
            <a:ext cx="219456" cy="219456"/>
          </a:xfrm>
          <a:prstGeom prst="chevron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98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Chevron 28"/>
          <p:cNvSpPr/>
          <p:nvPr/>
        </p:nvSpPr>
        <p:spPr bwMode="auto">
          <a:xfrm>
            <a:off x="1276615" y="3086692"/>
            <a:ext cx="219456" cy="219456"/>
          </a:xfrm>
          <a:prstGeom prst="chevron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98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Chevron 29"/>
          <p:cNvSpPr/>
          <p:nvPr/>
        </p:nvSpPr>
        <p:spPr bwMode="auto">
          <a:xfrm>
            <a:off x="1276615" y="5281252"/>
            <a:ext cx="219456" cy="219456"/>
          </a:xfrm>
          <a:prstGeom prst="chevron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98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Chevron 30"/>
          <p:cNvSpPr/>
          <p:nvPr/>
        </p:nvSpPr>
        <p:spPr bwMode="auto">
          <a:xfrm>
            <a:off x="1276615" y="4202605"/>
            <a:ext cx="219456" cy="219456"/>
          </a:xfrm>
          <a:prstGeom prst="chevron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98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63200" y="6288000"/>
            <a:ext cx="1183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*source:  IBM</a:t>
            </a:r>
          </a:p>
        </p:txBody>
      </p:sp>
      <p:pic>
        <p:nvPicPr>
          <p:cNvPr id="2052" name="Picture 4" descr="http://www.iconshock.com/img_jpg/SUPERVISTA/business/jpg/256/product_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034" y="1496911"/>
            <a:ext cx="1150869" cy="115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mspmentor.net/site-files/mspmentor.net/files/imagecache/medium_img/uploads/2013/11/grow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034" y="3745060"/>
            <a:ext cx="2082210" cy="117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matrix360marketing.com/wp-content/uploads/2012/08/promoter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090" y="4846326"/>
            <a:ext cx="2587625" cy="108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6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www.subex.com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ABD8-3849-4C1C-AB3D-1FF53E6BA7D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Understand the Journey?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Every customer has a journey…and it’s typically unique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8419" y="1394460"/>
            <a:ext cx="5513731" cy="5109664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Understand “as is” journeys, and where you really </a:t>
            </a:r>
            <a:r>
              <a:rPr lang="en-US" sz="2000" b="1" dirty="0">
                <a:solidFill>
                  <a:srgbClr val="C00000"/>
                </a:solidFill>
              </a:rPr>
              <a:t>want</a:t>
            </a:r>
            <a:r>
              <a:rPr lang="en-US" sz="2000" dirty="0"/>
              <a:t> them to go!</a:t>
            </a:r>
          </a:p>
          <a:p>
            <a:pPr lvl="1"/>
            <a:r>
              <a:rPr lang="en-US" sz="1800" dirty="0"/>
              <a:t>Plan the interception, reset the course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2000" dirty="0"/>
              <a:t>Deviation detection</a:t>
            </a:r>
          </a:p>
          <a:p>
            <a:pPr lvl="1"/>
            <a:r>
              <a:rPr lang="en-US" sz="1800" dirty="0"/>
              <a:t>Ability to immediately respond to changes or adverse conditions</a:t>
            </a:r>
          </a:p>
          <a:p>
            <a:pPr lvl="1"/>
            <a:r>
              <a:rPr lang="en-US" sz="1800" dirty="0"/>
              <a:t>Avoid or minimize customer and revenue loss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2000" dirty="0"/>
              <a:t>Sharpen your product offering</a:t>
            </a:r>
          </a:p>
          <a:p>
            <a:pPr lvl="1"/>
            <a:r>
              <a:rPr lang="en-US" sz="1800" dirty="0"/>
              <a:t>What’s the latest trending product?</a:t>
            </a:r>
          </a:p>
          <a:p>
            <a:pPr lvl="1"/>
            <a:r>
              <a:rPr lang="en-US" sz="1800" dirty="0"/>
              <a:t>Which persona group(s) will care?</a:t>
            </a:r>
          </a:p>
          <a:p>
            <a:pPr lvl="1"/>
            <a:endParaRPr lang="en-US" sz="1800" dirty="0"/>
          </a:p>
          <a:p>
            <a:r>
              <a:rPr lang="en-US" sz="2000" dirty="0"/>
              <a:t>Better profitability understanding</a:t>
            </a:r>
          </a:p>
          <a:p>
            <a:pPr lvl="1"/>
            <a:r>
              <a:rPr lang="en-US" sz="1800" dirty="0"/>
              <a:t>Which personas drive margins?</a:t>
            </a:r>
          </a:p>
          <a:p>
            <a:pPr lvl="1"/>
            <a:r>
              <a:rPr lang="en-US" sz="1800" dirty="0"/>
              <a:t>Where do user network experiences fall short?</a:t>
            </a:r>
          </a:p>
        </p:txBody>
      </p:sp>
      <p:pic>
        <p:nvPicPr>
          <p:cNvPr id="3074" name="Picture 2" descr="http://encimagroup.com/wp-content/uploads/2016/01/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365" y="1977332"/>
            <a:ext cx="4762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154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ubex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E2156"/>
      </a:accent1>
      <a:accent2>
        <a:srgbClr val="FFC10E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70C0"/>
      </a:hlink>
      <a:folHlink>
        <a:srgbClr val="6B6B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2760</TotalTime>
  <Words>1230</Words>
  <Application>Microsoft Office PowerPoint</Application>
  <PresentationFormat>Custom</PresentationFormat>
  <Paragraphs>251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Understanding the Journey</vt:lpstr>
      <vt:lpstr>PowerPoint Presentation</vt:lpstr>
      <vt:lpstr>PowerPoint Presentation</vt:lpstr>
      <vt:lpstr>The Path to Share of Wallet Starts With a Journey…</vt:lpstr>
      <vt:lpstr>Customer Profiles Have Evolved</vt:lpstr>
      <vt:lpstr>Customer Profiles Have Evolved</vt:lpstr>
      <vt:lpstr>Customer Journey Mapping</vt:lpstr>
      <vt:lpstr>CMOs are investing heavily in the entire Journey</vt:lpstr>
      <vt:lpstr>Why Understand the Journey?</vt:lpstr>
      <vt:lpstr>Your Customers Are Omni-Channel Consumers!</vt:lpstr>
      <vt:lpstr>Macro vs. Micro Mapping</vt:lpstr>
      <vt:lpstr>Understanding Personas</vt:lpstr>
      <vt:lpstr>“See” Their Journeys</vt:lpstr>
      <vt:lpstr>Developing Personas …and what not to do</vt:lpstr>
      <vt:lpstr>Journey Mapping Benefits All Sectors Within An Economy</vt:lpstr>
      <vt:lpstr>Implementing Customer Journey Analytics</vt:lpstr>
      <vt:lpstr>PowerPoint Presentation</vt:lpstr>
      <vt:lpstr>PowerPoint Presentation</vt:lpstr>
      <vt:lpstr>PowerPoint Presentation</vt:lpstr>
      <vt:lpstr> Thank you</vt:lpstr>
    </vt:vector>
  </TitlesOfParts>
  <Company>Subex Limited</Company>
  <LinksUpToDate>false</LinksUpToDate>
  <SharedDoc>false</SharedDoc>
  <HyperlinkBase>www.subex.com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Rakshith H Raviprakash</dc:creator>
  <cp:lastModifiedBy>MelissaHarris</cp:lastModifiedBy>
  <cp:revision>64</cp:revision>
  <dcterms:created xsi:type="dcterms:W3CDTF">2015-03-25T06:19:22Z</dcterms:created>
  <dcterms:modified xsi:type="dcterms:W3CDTF">2016-07-28T18:49:57Z</dcterms:modified>
</cp:coreProperties>
</file>