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47"/>
  </p:notesMasterIdLst>
  <p:handoutMasterIdLst>
    <p:handoutMasterId r:id="rId48"/>
  </p:handoutMasterIdLst>
  <p:sldIdLst>
    <p:sldId id="744" r:id="rId2"/>
    <p:sldId id="365" r:id="rId3"/>
    <p:sldId id="621" r:id="rId4"/>
    <p:sldId id="446" r:id="rId5"/>
    <p:sldId id="483" r:id="rId6"/>
    <p:sldId id="482" r:id="rId7"/>
    <p:sldId id="700" r:id="rId8"/>
    <p:sldId id="623" r:id="rId9"/>
    <p:sldId id="366" r:id="rId10"/>
    <p:sldId id="367" r:id="rId11"/>
    <p:sldId id="368" r:id="rId12"/>
    <p:sldId id="652" r:id="rId13"/>
    <p:sldId id="653" r:id="rId14"/>
    <p:sldId id="663" r:id="rId15"/>
    <p:sldId id="689" r:id="rId16"/>
    <p:sldId id="654" r:id="rId17"/>
    <p:sldId id="655" r:id="rId18"/>
    <p:sldId id="657" r:id="rId19"/>
    <p:sldId id="659" r:id="rId20"/>
    <p:sldId id="743" r:id="rId21"/>
    <p:sldId id="665" r:id="rId22"/>
    <p:sldId id="678" r:id="rId23"/>
    <p:sldId id="668" r:id="rId24"/>
    <p:sldId id="660" r:id="rId25"/>
    <p:sldId id="669" r:id="rId26"/>
    <p:sldId id="703" r:id="rId27"/>
    <p:sldId id="704" r:id="rId28"/>
    <p:sldId id="705" r:id="rId29"/>
    <p:sldId id="706" r:id="rId30"/>
    <p:sldId id="725" r:id="rId31"/>
    <p:sldId id="726" r:id="rId32"/>
    <p:sldId id="727" r:id="rId33"/>
    <p:sldId id="710" r:id="rId34"/>
    <p:sldId id="711" r:id="rId35"/>
    <p:sldId id="712" r:id="rId36"/>
    <p:sldId id="713" r:id="rId37"/>
    <p:sldId id="714" r:id="rId38"/>
    <p:sldId id="715" r:id="rId39"/>
    <p:sldId id="716" r:id="rId40"/>
    <p:sldId id="717" r:id="rId41"/>
    <p:sldId id="731" r:id="rId42"/>
    <p:sldId id="738" r:id="rId43"/>
    <p:sldId id="730" r:id="rId44"/>
    <p:sldId id="741" r:id="rId45"/>
    <p:sldId id="742" r:id="rId46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00" autoAdjust="0"/>
    <p:restoredTop sz="94636" autoAdjust="0"/>
  </p:normalViewPr>
  <p:slideViewPr>
    <p:cSldViewPr snapToGrid="0">
      <p:cViewPr>
        <p:scale>
          <a:sx n="66" d="100"/>
          <a:sy n="66" d="100"/>
        </p:scale>
        <p:origin x="-17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636" y="-6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AF1FD-5DC6-4001-9F38-093DB390A73C}" type="datetimeFigureOut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089C-2C78-4283-9067-E5C96B316D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A3A0AB-9ED1-48A5-868B-86E615A937FC}" type="datetimeFigureOut">
              <a:rPr lang="en-US"/>
              <a:pPr>
                <a:defRPr/>
              </a:pPr>
              <a:t>7/27/2016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307ED4-6B0F-4E93-AF51-A1732CCBF8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77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82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540F1-0A41-43E0-B89D-AACFA651C46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5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Pat’s example of a vendor who called up and said he wouldn’t get a bonus if she didn’t rate him a 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6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9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0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72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6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4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7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6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07ED4-6B0F-4E93-AF51-A1732CCBF87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sp>
          <p:nvSpPr>
            <p:cNvPr id="5" name="Freeform 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D13A-20DA-4853-81D3-B2D6F38FF868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41E4-67AA-46E7-9E05-37817AA98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3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4D40-E0E2-4A70-9F40-A8EFFFE76CF9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83F0-2E67-480D-A78D-4093F09A2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1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FE1D-E4AC-4DEB-86CC-9921A6F52386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958A-019A-4F86-AD20-9E782737B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8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D58D-3A10-4954-83CA-8551E1AA7F07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1C71-65EB-4C41-94B1-5FDEEF329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1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altLang="en-US" sz="8000" dirty="0" smtClean="0">
                <a:solidFill>
                  <a:srgbClr val="9FE0F5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E5AE-09E4-4368-BC8D-710C1F673EAE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C6A9-AC72-49F0-8669-764F550DE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1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E3A2-89AD-42A9-81FE-9A7CFE1C6FEB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6267-938E-46D9-8B8A-906CD2D06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4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B7D4-361B-4E05-80B8-8BF0D995EC05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661D-4F15-41A6-B2F2-60CB92C35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7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BD79-4576-440B-AE06-9FAD24763A50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D48B-4EA2-49CA-A498-10BBC669D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5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96CA-ABD6-46A0-A052-F0C0D9DD6674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1808-EEB5-4B0C-BCB8-D55F6C58B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8B88-AFBB-494C-8C25-DBDAB2B749EE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70E4-5774-4DF3-8B83-7ED9D9E36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68EB-5259-4052-981B-51AEBE6C0203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9E98-70D3-429B-9C32-B435A9BBA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1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15B3-4C37-4F30-8E1E-5290DC987EFC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CB2C-7EB0-4159-97DB-5C62A1DAD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5695-79D3-41DE-BF1B-91E7AC0E1C1A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A025-7F12-4BC9-8942-A6657EDDD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7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2731-D78B-4162-ACDA-02655CA3A998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92B6-CE92-4BBB-A63B-DCDF527DA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3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79E7-F910-454E-A7BF-CC381AD2CD41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DD21-1218-492A-BC67-D9602CC25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CD96-B482-4F0F-931D-AA8DFCFDF256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82BB-3556-413B-A5B1-E1F0557C9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3B92C-062B-4899-B673-8C1EF4E4D2C5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         www.telecomtrainingcorporation.com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70648-E390-439B-AAE7-652F627FA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6" r:id="rId11"/>
    <p:sldLayoutId id="2147483871" r:id="rId12"/>
    <p:sldLayoutId id="2147483877" r:id="rId13"/>
    <p:sldLayoutId id="2147483872" r:id="rId14"/>
    <p:sldLayoutId id="2147483873" r:id="rId15"/>
    <p:sldLayoutId id="2147483874" r:id="rId1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ll.com/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zappos.com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839913" y="2405064"/>
            <a:ext cx="6488130" cy="1646237"/>
          </a:xfrm>
        </p:spPr>
        <p:txBody>
          <a:bodyPr/>
          <a:lstStyle/>
          <a:p>
            <a:pPr algn="ctr"/>
            <a:r>
              <a:rPr lang="en-US" sz="2800" i="1" dirty="0" smtClean="0"/>
              <a:t>Introduction </a:t>
            </a:r>
            <a:r>
              <a:rPr lang="en-US" sz="2800" i="1" dirty="0"/>
              <a:t>to Customer Experience Management (CEM) and Net Promoter Scores (NPS</a:t>
            </a:r>
            <a:r>
              <a:rPr lang="en-US" sz="2800" i="1" dirty="0" smtClean="0"/>
              <a:t>)</a:t>
            </a:r>
            <a:endParaRPr lang="en-US" altLang="en-US" sz="32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16" y="4495438"/>
            <a:ext cx="5825728" cy="1096963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Melissa Harris, MBA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CEO, Telecom Training Corporation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CANTO Sales, Marketing and Customer Care Forum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August 4-5, 2016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41E4-67AA-46E7-9E05-37817AA986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 descr="http://canto.org/wp-content/uploads/2016/03/canto-32-a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9" y="539013"/>
            <a:ext cx="5120640" cy="128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TTC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8" y="6141267"/>
            <a:ext cx="549024" cy="5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Customer’s Churn?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12" y="1631467"/>
            <a:ext cx="6910939" cy="3881437"/>
          </a:xfrm>
        </p:spPr>
        <p:txBody>
          <a:bodyPr>
            <a:noAutofit/>
          </a:bodyPr>
          <a:lstStyle/>
          <a:p>
            <a:r>
              <a:rPr lang="en-US" sz="2400" dirty="0"/>
              <a:t>52% got a better deal from another service provider</a:t>
            </a:r>
          </a:p>
          <a:p>
            <a:r>
              <a:rPr lang="en-US" sz="2400" dirty="0" smtClean="0"/>
              <a:t>45</a:t>
            </a:r>
            <a:r>
              <a:rPr lang="en-US" sz="2400" dirty="0"/>
              <a:t>% changed because they had a bad customer service experience</a:t>
            </a:r>
          </a:p>
          <a:p>
            <a:r>
              <a:rPr lang="en-US" sz="2400" dirty="0" smtClean="0"/>
              <a:t>39% switched based on recommendation</a:t>
            </a:r>
          </a:p>
          <a:p>
            <a:r>
              <a:rPr lang="en-US" sz="2400" dirty="0" smtClean="0"/>
              <a:t>38% switched to competition within the last 24 months</a:t>
            </a:r>
          </a:p>
          <a:p>
            <a:r>
              <a:rPr lang="en-US" sz="2400" dirty="0" smtClean="0"/>
              <a:t>35% switched because their needs had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472" y="6219399"/>
            <a:ext cx="513159" cy="365125"/>
          </a:xfrm>
        </p:spPr>
        <p:txBody>
          <a:bodyPr/>
          <a:lstStyle/>
          <a:p>
            <a:fld id="{413EED59-C913-456E-A463-32C7BCD2BB4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5213" y="6359637"/>
            <a:ext cx="164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amdocs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00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News/The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1696747"/>
            <a:ext cx="6447234" cy="3881437"/>
          </a:xfrm>
        </p:spPr>
        <p:txBody>
          <a:bodyPr/>
          <a:lstStyle/>
          <a:p>
            <a:r>
              <a:rPr lang="en-US" sz="2400" dirty="0"/>
              <a:t>80% of businesses state that they offer a "great customer experience". </a:t>
            </a:r>
          </a:p>
          <a:p>
            <a:pPr lvl="1"/>
            <a:r>
              <a:rPr lang="en-US" sz="2000" dirty="0"/>
              <a:t>This contrasts starkly with the 8% of customers who feel the same way (Source: James Allen)</a:t>
            </a:r>
          </a:p>
          <a:p>
            <a:r>
              <a:rPr lang="en-US" sz="2400" i="1" dirty="0" smtClean="0"/>
              <a:t>One </a:t>
            </a:r>
            <a:r>
              <a:rPr lang="en-US" sz="2400" i="1" dirty="0"/>
              <a:t>bad experience increases the risk of “jumping ship” by </a:t>
            </a:r>
            <a:r>
              <a:rPr lang="en-US" sz="2400" i="1" dirty="0" smtClean="0"/>
              <a:t>89%</a:t>
            </a:r>
          </a:p>
          <a:p>
            <a:r>
              <a:rPr lang="en-US" sz="2400" i="1" dirty="0" smtClean="0"/>
              <a:t>80</a:t>
            </a:r>
            <a:r>
              <a:rPr lang="en-US" sz="2400" i="1" dirty="0"/>
              <a:t>% of subscribers say their </a:t>
            </a:r>
            <a:r>
              <a:rPr lang="en-US" sz="2400" i="1" dirty="0" smtClean="0"/>
              <a:t>vendor </a:t>
            </a:r>
            <a:r>
              <a:rPr lang="en-US" sz="2400" i="1" dirty="0"/>
              <a:t>could have prevented them from churning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0426" y="6164665"/>
            <a:ext cx="513159" cy="365125"/>
          </a:xfrm>
        </p:spPr>
        <p:txBody>
          <a:bodyPr/>
          <a:lstStyle/>
          <a:p>
            <a:fld id="{413EED59-C913-456E-A463-32C7BCD2BB4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657" y="6227522"/>
            <a:ext cx="3584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Database Marketing Institute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56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NPS Overview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many of you work with companies who measure Net Promoter Scores?  Who would be willing to share their company’s score?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41E4-67AA-46E7-9E05-37817AA986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3" descr="C:\Users\MelissaHarris\Documents\Marketing\graphic downloads aug 2014\Several businesspeople walking in the corri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16" y="872309"/>
            <a:ext cx="2005673" cy="14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Promoter Score (NPS)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worldwide standard to measure, understand, and improve their </a:t>
            </a:r>
            <a:r>
              <a:rPr lang="en-US" sz="2800" dirty="0" smtClean="0"/>
              <a:t>Customer Experience</a:t>
            </a:r>
            <a:endParaRPr lang="en-US" sz="2800" dirty="0"/>
          </a:p>
          <a:p>
            <a:pPr lvl="1"/>
            <a:r>
              <a:rPr lang="en-US" sz="2400" dirty="0" smtClean="0"/>
              <a:t>In use for 10+ years</a:t>
            </a:r>
          </a:p>
          <a:p>
            <a:pPr lvl="1"/>
            <a:r>
              <a:rPr lang="en-US" sz="2400" dirty="0" smtClean="0"/>
              <a:t>Very popular and widely used</a:t>
            </a:r>
          </a:p>
          <a:p>
            <a:pPr lvl="1"/>
            <a:r>
              <a:rPr lang="en-US" sz="2400" dirty="0" smtClean="0"/>
              <a:t>Over 50% of large companies use </a:t>
            </a:r>
          </a:p>
          <a:p>
            <a:pPr lvl="1"/>
            <a:r>
              <a:rPr lang="en-US" sz="2400" dirty="0" smtClean="0"/>
              <a:t>New C-Level CEM positions/teams</a:t>
            </a:r>
          </a:p>
          <a:p>
            <a:r>
              <a:rPr lang="en-US" sz="2600" dirty="0" smtClean="0"/>
              <a:t>Examples: Delta, AT&amp;T, Marriott 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Loyalty/Engagement Metric – Influenced by Multiple Factors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656" y="1928361"/>
            <a:ext cx="3438979" cy="3880772"/>
          </a:xfrm>
        </p:spPr>
        <p:txBody>
          <a:bodyPr>
            <a:noAutofit/>
          </a:bodyPr>
          <a:lstStyle/>
          <a:p>
            <a:r>
              <a:rPr lang="en-US" sz="2000" dirty="0" smtClean="0"/>
              <a:t>Technical issues</a:t>
            </a:r>
          </a:p>
          <a:p>
            <a:pPr lvl="1"/>
            <a:r>
              <a:rPr lang="en-US" sz="1800" dirty="0" smtClean="0"/>
              <a:t>Quality of service</a:t>
            </a:r>
          </a:p>
          <a:p>
            <a:pPr lvl="1"/>
            <a:r>
              <a:rPr lang="en-US" sz="1800" dirty="0" smtClean="0"/>
              <a:t>Proper functioning of equipment</a:t>
            </a:r>
          </a:p>
          <a:p>
            <a:r>
              <a:rPr lang="en-US" sz="2000" dirty="0" smtClean="0"/>
              <a:t>Billing issues</a:t>
            </a:r>
          </a:p>
          <a:p>
            <a:pPr lvl="1"/>
            <a:r>
              <a:rPr lang="en-US" sz="1800" dirty="0" smtClean="0"/>
              <a:t>Bill overage, bill errors, etc.</a:t>
            </a:r>
          </a:p>
          <a:p>
            <a:pPr lvl="1"/>
            <a:r>
              <a:rPr lang="en-US" sz="1800" dirty="0" smtClean="0"/>
              <a:t>Hidden fees, unexplained charges</a:t>
            </a:r>
          </a:p>
          <a:p>
            <a:pPr lvl="1"/>
            <a:r>
              <a:rPr lang="en-US" sz="1800" dirty="0" smtClean="0"/>
              <a:t>Complicated, hard-to-understand bills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59892" y="1971904"/>
            <a:ext cx="3138026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Customer service across channels</a:t>
            </a:r>
          </a:p>
          <a:p>
            <a:pPr lvl="1"/>
            <a:r>
              <a:rPr lang="en-US" sz="1800" dirty="0"/>
              <a:t>Call center</a:t>
            </a:r>
          </a:p>
          <a:p>
            <a:pPr lvl="1"/>
            <a:r>
              <a:rPr lang="en-US" sz="1800" dirty="0"/>
              <a:t>Retail stores</a:t>
            </a:r>
          </a:p>
          <a:p>
            <a:pPr lvl="1"/>
            <a:r>
              <a:rPr lang="en-US" sz="1800" dirty="0"/>
              <a:t>Corporate accounts</a:t>
            </a:r>
          </a:p>
          <a:p>
            <a:pPr lvl="1"/>
            <a:r>
              <a:rPr lang="en-US" sz="1800" dirty="0"/>
              <a:t>Self service</a:t>
            </a:r>
          </a:p>
          <a:p>
            <a:pPr lvl="1"/>
            <a:r>
              <a:rPr lang="en-US" sz="1800" dirty="0"/>
              <a:t>Indirect </a:t>
            </a:r>
            <a:r>
              <a:rPr lang="en-US" sz="1800" dirty="0" smtClean="0"/>
              <a:t>sales </a:t>
            </a:r>
          </a:p>
          <a:p>
            <a:r>
              <a:rPr lang="en-US" sz="2000" dirty="0" smtClean="0"/>
              <a:t>Pricing </a:t>
            </a:r>
            <a:r>
              <a:rPr lang="en-US" sz="2000" dirty="0"/>
              <a:t>and value</a:t>
            </a:r>
          </a:p>
          <a:p>
            <a:pPr lvl="1"/>
            <a:r>
              <a:rPr lang="en-US" sz="1800" dirty="0"/>
              <a:t>Price of service</a:t>
            </a:r>
          </a:p>
          <a:p>
            <a:pPr lvl="1"/>
            <a:r>
              <a:rPr lang="en-US" sz="1800" dirty="0"/>
              <a:t>Value for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ED59-C913-456E-A463-32C7BCD2BB4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6492" y="6492963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amdocs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26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Satisfying vs. Delighting Customers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Satisfying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Like getting a “C” in school</a:t>
            </a:r>
          </a:p>
          <a:p>
            <a:r>
              <a:rPr lang="en-US" dirty="0" smtClean="0"/>
              <a:t>It’s average and ordinary</a:t>
            </a:r>
          </a:p>
          <a:p>
            <a:r>
              <a:rPr lang="en-US" dirty="0" smtClean="0"/>
              <a:t>Vanilla ice cream</a:t>
            </a:r>
          </a:p>
          <a:p>
            <a:r>
              <a:rPr lang="en-US" dirty="0" smtClean="0"/>
              <a:t>Story of purchase at grocery store vs. Marriott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Delighting Customers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Exceeding </a:t>
            </a:r>
            <a:r>
              <a:rPr lang="en-US" dirty="0"/>
              <a:t>expectations</a:t>
            </a:r>
          </a:p>
          <a:p>
            <a:r>
              <a:rPr lang="en-US" dirty="0" smtClean="0"/>
              <a:t>Doing more </a:t>
            </a:r>
            <a:r>
              <a:rPr lang="en-US" dirty="0"/>
              <a:t>than what </a:t>
            </a:r>
            <a:r>
              <a:rPr lang="en-US" dirty="0" smtClean="0"/>
              <a:t>is expected</a:t>
            </a:r>
            <a:endParaRPr lang="en-US" dirty="0"/>
          </a:p>
          <a:p>
            <a:r>
              <a:rPr lang="en-US" dirty="0" smtClean="0"/>
              <a:t>“Going </a:t>
            </a:r>
            <a:r>
              <a:rPr lang="en-US" dirty="0"/>
              <a:t>the extra mile”</a:t>
            </a:r>
          </a:p>
          <a:p>
            <a:r>
              <a:rPr lang="en-US" dirty="0"/>
              <a:t>They are surprised and grateful</a:t>
            </a:r>
          </a:p>
          <a:p>
            <a:r>
              <a:rPr lang="en-US" dirty="0" smtClean="0"/>
              <a:t>Usually </a:t>
            </a:r>
            <a:r>
              <a:rPr lang="en-US" dirty="0"/>
              <a:t>tell friends and </a:t>
            </a:r>
            <a:r>
              <a:rPr lang="en-US" dirty="0" smtClean="0"/>
              <a:t>family</a:t>
            </a:r>
          </a:p>
          <a:p>
            <a:r>
              <a:rPr lang="en-US" dirty="0" smtClean="0"/>
              <a:t>(P.S. Employees have to be delighted before they can delight customers)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11650" y="6248393"/>
            <a:ext cx="513159" cy="365125"/>
          </a:xfrm>
        </p:spPr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2" descr="C:\Users\MelissaHarris\Documents\Marketing\graphic downloads aug 2014\Business team celebrating a triumph with arms 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3" y="5096042"/>
            <a:ext cx="2137025" cy="14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 Customer Categories &amp; “The Magic Question”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01" y="1845094"/>
            <a:ext cx="6447234" cy="3881437"/>
          </a:xfrm>
        </p:spPr>
        <p:txBody>
          <a:bodyPr/>
          <a:lstStyle/>
          <a:p>
            <a:r>
              <a:rPr lang="en-US" sz="2400" dirty="0" smtClean="0"/>
              <a:t>Customers </a:t>
            </a:r>
            <a:r>
              <a:rPr lang="en-US" sz="2400" dirty="0"/>
              <a:t>can be divided into three </a:t>
            </a:r>
            <a:r>
              <a:rPr lang="en-US" sz="2400" dirty="0" smtClean="0"/>
              <a:t>categories</a:t>
            </a:r>
          </a:p>
          <a:p>
            <a:pPr lvl="1"/>
            <a:r>
              <a:rPr lang="en-US" sz="2000" dirty="0" smtClean="0"/>
              <a:t>Promoters</a:t>
            </a:r>
          </a:p>
          <a:p>
            <a:pPr lvl="1"/>
            <a:r>
              <a:rPr lang="en-US" sz="2000" dirty="0" smtClean="0"/>
              <a:t>Passives</a:t>
            </a:r>
          </a:p>
          <a:p>
            <a:pPr lvl="1"/>
            <a:r>
              <a:rPr lang="en-US" sz="2000" dirty="0" smtClean="0"/>
              <a:t>Detractors</a:t>
            </a:r>
            <a:endParaRPr lang="en-US" sz="2000" dirty="0"/>
          </a:p>
          <a:p>
            <a:r>
              <a:rPr lang="en-US" sz="2400" dirty="0" smtClean="0"/>
              <a:t>Ask one </a:t>
            </a:r>
            <a:r>
              <a:rPr lang="en-US" sz="2400" dirty="0"/>
              <a:t>simple question — </a:t>
            </a:r>
            <a:r>
              <a:rPr lang="en-US" sz="2400" i="1" dirty="0"/>
              <a:t>How likely is it that you would recommend </a:t>
            </a:r>
            <a:r>
              <a:rPr lang="en-US" sz="2400" i="1" dirty="0" smtClean="0"/>
              <a:t>us to </a:t>
            </a:r>
            <a:r>
              <a:rPr lang="en-US" sz="2400" i="1" dirty="0"/>
              <a:t>a friend or </a:t>
            </a:r>
            <a:r>
              <a:rPr lang="en-US" sz="2400" i="1" dirty="0" smtClean="0"/>
              <a:t>family member (or colleague)? </a:t>
            </a:r>
          </a:p>
          <a:p>
            <a:pPr lvl="1"/>
            <a:r>
              <a:rPr lang="en-US" sz="2000" dirty="0" smtClean="0"/>
              <a:t>Track </a:t>
            </a:r>
            <a:r>
              <a:rPr lang="en-US" sz="2000" dirty="0"/>
              <a:t>these groups </a:t>
            </a:r>
            <a:endParaRPr lang="en-US" sz="2000" dirty="0" smtClean="0"/>
          </a:p>
          <a:p>
            <a:pPr lvl="1"/>
            <a:r>
              <a:rPr lang="en-US" sz="2000" dirty="0" smtClean="0"/>
              <a:t>Clearly measure your </a:t>
            </a:r>
            <a:r>
              <a:rPr lang="en-US" sz="2000" dirty="0"/>
              <a:t>company’s performance through your customers’ </a:t>
            </a:r>
            <a:r>
              <a:rPr lang="en-US" sz="2000" dirty="0" smtClean="0"/>
              <a:t>eyes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 Rating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72" y="1672908"/>
            <a:ext cx="6447234" cy="4359592"/>
          </a:xfrm>
        </p:spPr>
        <p:txBody>
          <a:bodyPr/>
          <a:lstStyle/>
          <a:p>
            <a:r>
              <a:rPr lang="en-US" sz="2800" dirty="0" smtClean="0"/>
              <a:t>Customers </a:t>
            </a:r>
            <a:r>
              <a:rPr lang="en-US" sz="2800" dirty="0"/>
              <a:t>respond on a 0-to-10 point rating </a:t>
            </a:r>
            <a:r>
              <a:rPr lang="en-US" sz="2800" dirty="0" smtClean="0"/>
              <a:t>scale</a:t>
            </a:r>
            <a:endParaRPr lang="en-US" sz="2800" dirty="0"/>
          </a:p>
          <a:p>
            <a:pPr lvl="1"/>
            <a:r>
              <a:rPr lang="en-US" sz="2400" b="1" dirty="0"/>
              <a:t>Promoters</a:t>
            </a:r>
            <a:r>
              <a:rPr lang="en-US" sz="2400" dirty="0"/>
              <a:t> (score 9-10) </a:t>
            </a:r>
            <a:endParaRPr lang="en-US" sz="2400" dirty="0" smtClean="0"/>
          </a:p>
          <a:p>
            <a:pPr lvl="2"/>
            <a:r>
              <a:rPr lang="en-US" sz="2000" dirty="0" smtClean="0"/>
              <a:t>Loyal enthusiasts </a:t>
            </a:r>
            <a:r>
              <a:rPr lang="en-US" sz="2000" dirty="0"/>
              <a:t>who will keep buying and refer others, fueling </a:t>
            </a:r>
            <a:r>
              <a:rPr lang="en-US" sz="2000" dirty="0" smtClean="0"/>
              <a:t>growth</a:t>
            </a:r>
            <a:endParaRPr lang="en-US" sz="2000" dirty="0"/>
          </a:p>
          <a:p>
            <a:pPr lvl="1"/>
            <a:r>
              <a:rPr lang="en-US" sz="2400" b="1" dirty="0"/>
              <a:t>Passives</a:t>
            </a:r>
            <a:r>
              <a:rPr lang="en-US" sz="2400" dirty="0"/>
              <a:t> (score 7-8) </a:t>
            </a:r>
            <a:endParaRPr lang="en-US" sz="2400" dirty="0" smtClean="0"/>
          </a:p>
          <a:p>
            <a:pPr lvl="2"/>
            <a:r>
              <a:rPr lang="en-US" sz="2000" dirty="0" smtClean="0"/>
              <a:t>Satisfied but </a:t>
            </a:r>
            <a:r>
              <a:rPr lang="en-US" sz="2000" dirty="0"/>
              <a:t>unenthusiastic customers who are vulnerable to competitive </a:t>
            </a:r>
            <a:r>
              <a:rPr lang="en-US" sz="2000" dirty="0" smtClean="0"/>
              <a:t>offerings</a:t>
            </a:r>
            <a:endParaRPr lang="en-US" sz="2000" dirty="0"/>
          </a:p>
          <a:p>
            <a:pPr lvl="1"/>
            <a:r>
              <a:rPr lang="en-US" sz="2400" b="1" dirty="0"/>
              <a:t>Detractors</a:t>
            </a:r>
            <a:r>
              <a:rPr lang="en-US" sz="2400" dirty="0"/>
              <a:t> (score 0-6) </a:t>
            </a:r>
            <a:endParaRPr lang="en-US" sz="2400" dirty="0" smtClean="0"/>
          </a:p>
          <a:p>
            <a:pPr lvl="2"/>
            <a:r>
              <a:rPr lang="en-US" sz="2000" dirty="0" smtClean="0"/>
              <a:t>Unhappy customers </a:t>
            </a:r>
            <a:r>
              <a:rPr lang="en-US" sz="2000" dirty="0"/>
              <a:t>who can damage your brand and impede growth through negative </a:t>
            </a:r>
            <a:r>
              <a:rPr lang="en-US" sz="2000" dirty="0" smtClean="0"/>
              <a:t>word-of-mouth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NPS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0620" y="1854201"/>
            <a:ext cx="6447234" cy="4287066"/>
          </a:xfrm>
        </p:spPr>
        <p:txBody>
          <a:bodyPr/>
          <a:lstStyle/>
          <a:p>
            <a:r>
              <a:rPr lang="en-US" sz="2800" dirty="0" smtClean="0"/>
              <a:t>Calculate the </a:t>
            </a:r>
            <a:r>
              <a:rPr lang="en-US" sz="2800" dirty="0"/>
              <a:t>percentage of customers who are Promoters </a:t>
            </a:r>
            <a:endParaRPr lang="en-US" sz="2800" dirty="0" smtClean="0"/>
          </a:p>
          <a:p>
            <a:r>
              <a:rPr lang="en-US" sz="2800" dirty="0" smtClean="0"/>
              <a:t>Subtract </a:t>
            </a:r>
            <a:r>
              <a:rPr lang="en-US" sz="2800" dirty="0"/>
              <a:t>the percentage who are </a:t>
            </a:r>
            <a:r>
              <a:rPr lang="en-US" sz="2800" dirty="0" smtClean="0"/>
              <a:t>Detractors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 descr="https://higherlogicdownload.s3.amazonaws.com/NETPROMOTER/3fddc726-7229-42bf-90d2-d5bb0d9a108e/UploadedImages/Page%20Images/nps_explained-300x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25" y="3675018"/>
            <a:ext cx="4301763" cy="14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4225" y="5303520"/>
            <a:ext cx="444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30% - 10% = +20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14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 Varies By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39" y="1287916"/>
            <a:ext cx="7490101" cy="4837112"/>
          </a:xfrm>
        </p:spPr>
        <p:txBody>
          <a:bodyPr/>
          <a:lstStyle/>
          <a:p>
            <a:r>
              <a:rPr lang="en-US" dirty="0" smtClean="0"/>
              <a:t>A score </a:t>
            </a:r>
            <a:r>
              <a:rPr lang="en-US" dirty="0"/>
              <a:t>of </a:t>
            </a:r>
            <a:r>
              <a:rPr lang="en-US" dirty="0" smtClean="0"/>
              <a:t>+50 </a:t>
            </a:r>
            <a:r>
              <a:rPr lang="en-US" dirty="0"/>
              <a:t>to </a:t>
            </a:r>
            <a:r>
              <a:rPr lang="en-US" dirty="0" smtClean="0"/>
              <a:t>+80 </a:t>
            </a:r>
            <a:r>
              <a:rPr lang="en-US" dirty="0"/>
              <a:t>is typically considered “</a:t>
            </a:r>
            <a:r>
              <a:rPr lang="en-US" dirty="0" smtClean="0"/>
              <a:t>good”</a:t>
            </a:r>
            <a:endParaRPr lang="en-US" dirty="0"/>
          </a:p>
          <a:p>
            <a:r>
              <a:rPr lang="en-US" dirty="0" smtClean="0"/>
              <a:t>Average </a:t>
            </a:r>
            <a:r>
              <a:rPr lang="en-US" dirty="0"/>
              <a:t>companies have Net Promoter Scores of </a:t>
            </a:r>
            <a:r>
              <a:rPr lang="en-US" dirty="0" smtClean="0"/>
              <a:t>+5 </a:t>
            </a:r>
            <a:r>
              <a:rPr lang="en-US" dirty="0"/>
              <a:t>to +</a:t>
            </a:r>
            <a:r>
              <a:rPr lang="en-US" dirty="0" smtClean="0"/>
              <a:t>10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have almost as many unhappy customers as happy </a:t>
            </a:r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result </a:t>
            </a:r>
            <a:r>
              <a:rPr lang="en-US" dirty="0" smtClean="0"/>
              <a:t>is they </a:t>
            </a:r>
            <a:r>
              <a:rPr lang="en-US" dirty="0"/>
              <a:t>struggle to achieve sustainable </a:t>
            </a:r>
            <a:r>
              <a:rPr lang="en-US" dirty="0" smtClean="0"/>
              <a:t>growth</a:t>
            </a:r>
            <a:endParaRPr lang="en-US" dirty="0"/>
          </a:p>
          <a:p>
            <a:r>
              <a:rPr lang="en-US" dirty="0"/>
              <a:t>Well known US brands with the highest growth rates operate at NPS efficiency ratings of </a:t>
            </a:r>
            <a:r>
              <a:rPr lang="en-US" dirty="0" smtClean="0"/>
              <a:t>+50 to +80</a:t>
            </a:r>
          </a:p>
          <a:p>
            <a:pPr lvl="1"/>
            <a:r>
              <a:rPr lang="en-US" dirty="0" smtClean="0"/>
              <a:t>Amazon</a:t>
            </a:r>
          </a:p>
          <a:p>
            <a:pPr lvl="1"/>
            <a:r>
              <a:rPr lang="en-US" dirty="0" smtClean="0"/>
              <a:t>Harley-Davidson</a:t>
            </a:r>
          </a:p>
          <a:p>
            <a:pPr lvl="1"/>
            <a:r>
              <a:rPr lang="en-US" dirty="0" smtClean="0"/>
              <a:t>Zappos</a:t>
            </a:r>
          </a:p>
          <a:p>
            <a:pPr lvl="1"/>
            <a:r>
              <a:rPr lang="en-US" dirty="0" smtClean="0"/>
              <a:t>Costco </a:t>
            </a:r>
          </a:p>
          <a:p>
            <a:pPr lvl="1"/>
            <a:r>
              <a:rPr lang="en-US" dirty="0" smtClean="0"/>
              <a:t>Dell</a:t>
            </a:r>
          </a:p>
          <a:p>
            <a:r>
              <a:rPr lang="en-US" dirty="0" smtClean="0"/>
              <a:t>In general, a </a:t>
            </a:r>
            <a:r>
              <a:rPr lang="en-US" dirty="0"/>
              <a:t>NPS score of over </a:t>
            </a:r>
            <a:r>
              <a:rPr lang="en-US" dirty="0" smtClean="0"/>
              <a:t>+30 means a company is doing okay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6" name="Picture 2" descr="Amazon.c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463"/>
            <a:ext cx="785813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ley-Davids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72" y="2108201"/>
            <a:ext cx="701863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 to Zappos.com Homepage!">
            <a:hlinkClick r:id="rId5" tooltip="Zappos.com Logo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84563"/>
            <a:ext cx="112156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stco US homep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03" y="4689475"/>
            <a:ext cx="15287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l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71" y="5810250"/>
            <a:ext cx="785813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1541123"/>
            <a:ext cx="7324459" cy="3881437"/>
          </a:xfrm>
        </p:spPr>
        <p:txBody>
          <a:bodyPr/>
          <a:lstStyle/>
          <a:p>
            <a:r>
              <a:rPr lang="en-US" sz="2800" dirty="0" smtClean="0"/>
              <a:t>Customer Experience Management (CEM) Overview</a:t>
            </a:r>
          </a:p>
          <a:p>
            <a:r>
              <a:rPr lang="en-US" sz="2800" dirty="0" smtClean="0"/>
              <a:t>CEM For Retention and Loyalty</a:t>
            </a:r>
          </a:p>
          <a:p>
            <a:r>
              <a:rPr lang="en-US" sz="2800" dirty="0" smtClean="0"/>
              <a:t>Net Promoter Score (NPS) Overview</a:t>
            </a:r>
          </a:p>
          <a:p>
            <a:r>
              <a:rPr lang="en-US" sz="2800" dirty="0" smtClean="0"/>
              <a:t>Reasons for Low NPS and How to Increase</a:t>
            </a:r>
          </a:p>
          <a:p>
            <a:r>
              <a:rPr lang="en-US" sz="2800" dirty="0" smtClean="0"/>
              <a:t>Customer Journey Roadmap</a:t>
            </a:r>
          </a:p>
          <a:p>
            <a:r>
              <a:rPr lang="en-US" sz="2800" dirty="0"/>
              <a:t>Ideas to Improve the Customer Experience</a:t>
            </a:r>
          </a:p>
          <a:p>
            <a:r>
              <a:rPr lang="en-US" sz="2800" dirty="0" smtClean="0"/>
              <a:t>CEM </a:t>
            </a:r>
            <a:r>
              <a:rPr lang="en-US" sz="2800" dirty="0"/>
              <a:t>Must Be A Company Wide Effort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2746" y="6205761"/>
            <a:ext cx="513159" cy="365125"/>
          </a:xfrm>
        </p:spPr>
        <p:txBody>
          <a:bodyPr/>
          <a:lstStyle/>
          <a:p>
            <a:fld id="{413EED59-C913-456E-A463-32C7BCD2BB4D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 descr="C:\Users\MelissaHarris\Documents\Marketing\graphic downloads aug 2014\success 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140986"/>
            <a:ext cx="1245170" cy="12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How To Increase NPS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41E4-67AA-46E7-9E05-37817AA986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2" descr="C:\Users\MelissaHarris\Documents\Marketing\graphic downloads aug 2014\colleagues planning their work in 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48" y="4959982"/>
            <a:ext cx="1956307" cy="15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Keeping Promoters vs. Uplifting Detractors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It costs more to uplift Detractors than keep Promoters</a:t>
            </a:r>
          </a:p>
          <a:p>
            <a:r>
              <a:rPr lang="en-US" sz="2000" dirty="0" smtClean="0"/>
              <a:t>Detractors:</a:t>
            </a:r>
          </a:p>
          <a:p>
            <a:pPr lvl="1"/>
            <a:r>
              <a:rPr lang="en-US" sz="1800" dirty="0" smtClean="0"/>
              <a:t>File complaints</a:t>
            </a:r>
          </a:p>
          <a:p>
            <a:pPr lvl="1"/>
            <a:r>
              <a:rPr lang="en-US" sz="1800" dirty="0" smtClean="0"/>
              <a:t>Bog down customer service</a:t>
            </a:r>
          </a:p>
          <a:p>
            <a:pPr lvl="1"/>
            <a:r>
              <a:rPr lang="en-US" sz="1800" dirty="0" smtClean="0"/>
              <a:t>Require more time and resources</a:t>
            </a:r>
          </a:p>
          <a:p>
            <a:pPr lvl="1"/>
            <a:r>
              <a:rPr lang="en-US" sz="1800" dirty="0" smtClean="0"/>
              <a:t>Won’t buy from you</a:t>
            </a:r>
          </a:p>
          <a:p>
            <a:pPr lvl="1"/>
            <a:r>
              <a:rPr lang="en-US" sz="1800" dirty="0" smtClean="0"/>
              <a:t>Bad mouth you to others</a:t>
            </a:r>
          </a:p>
          <a:p>
            <a:pPr lvl="1"/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947666" cy="3880773"/>
          </a:xfrm>
        </p:spPr>
        <p:txBody>
          <a:bodyPr/>
          <a:lstStyle/>
          <a:p>
            <a:r>
              <a:rPr lang="en-US" sz="2000" dirty="0"/>
              <a:t>Promoters:</a:t>
            </a:r>
          </a:p>
          <a:p>
            <a:pPr lvl="1"/>
            <a:r>
              <a:rPr lang="en-US" sz="1800" dirty="0"/>
              <a:t>Buy more from you</a:t>
            </a:r>
          </a:p>
          <a:p>
            <a:pPr lvl="1"/>
            <a:r>
              <a:rPr lang="en-US" sz="1800" dirty="0"/>
              <a:t>Need less service</a:t>
            </a:r>
          </a:p>
          <a:p>
            <a:pPr lvl="1"/>
            <a:r>
              <a:rPr lang="en-US" sz="1800" dirty="0"/>
              <a:t>Refer others</a:t>
            </a:r>
          </a:p>
          <a:p>
            <a:pPr lvl="1"/>
            <a:r>
              <a:rPr lang="en-US" sz="1800" dirty="0"/>
              <a:t>Act like you own marketing </a:t>
            </a:r>
            <a:r>
              <a:rPr lang="en-US" sz="1800" dirty="0" smtClean="0"/>
              <a:t>department</a:t>
            </a:r>
          </a:p>
          <a:p>
            <a:pPr lvl="1"/>
            <a:r>
              <a:rPr lang="en-US" sz="1800" dirty="0" smtClean="0"/>
              <a:t>6x more likely to forgive</a:t>
            </a:r>
          </a:p>
          <a:p>
            <a:pPr lvl="1"/>
            <a:r>
              <a:rPr lang="en-US" sz="1800" dirty="0" smtClean="0"/>
              <a:t>&gt;5x likely to repurchase</a:t>
            </a:r>
          </a:p>
          <a:p>
            <a:pPr lvl="1"/>
            <a:r>
              <a:rPr lang="en-US" sz="1800" dirty="0" smtClean="0"/>
              <a:t>2x likely to recommend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59999" y="6295155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Medallia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39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Move the NPS Needle?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59" y="1868489"/>
            <a:ext cx="6447234" cy="3881437"/>
          </a:xfrm>
        </p:spPr>
        <p:txBody>
          <a:bodyPr/>
          <a:lstStyle/>
          <a:p>
            <a:r>
              <a:rPr lang="en-US" sz="2800" dirty="0" smtClean="0"/>
              <a:t>84% more likely to recommend if the company</a:t>
            </a:r>
          </a:p>
          <a:p>
            <a:pPr lvl="1"/>
            <a:r>
              <a:rPr lang="en-US" sz="2400" dirty="0" smtClean="0"/>
              <a:t>Identified &amp; proactively resolved customer care issues that impact them</a:t>
            </a:r>
          </a:p>
          <a:p>
            <a:r>
              <a:rPr lang="en-US" sz="2800" dirty="0" smtClean="0"/>
              <a:t>83% more likely to recommend if the company</a:t>
            </a:r>
          </a:p>
          <a:p>
            <a:pPr lvl="1"/>
            <a:r>
              <a:rPr lang="en-US" sz="2400" dirty="0" smtClean="0"/>
              <a:t>Empowered them with consistent, easy-to-use self-service via their smartphone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ED59-C913-456E-A463-32C7BCD2BB4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263" y="6297668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amdocs</a:t>
            </a:r>
            <a:endParaRPr lang="en-US" sz="1200" dirty="0"/>
          </a:p>
        </p:txBody>
      </p:sp>
      <p:pic>
        <p:nvPicPr>
          <p:cNvPr id="7" name="Picture 6" descr="C:\Users\MelissaHarris\Documents\Marketing\graphic downloads aug 2014\Female hands typing on computer in off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34" y="477160"/>
            <a:ext cx="1595150" cy="14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Best NPS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1786952"/>
            <a:ext cx="6447234" cy="3881437"/>
          </a:xfrm>
        </p:spPr>
        <p:txBody>
          <a:bodyPr/>
          <a:lstStyle/>
          <a:p>
            <a:r>
              <a:rPr lang="en-US" sz="2400" dirty="0" smtClean="0"/>
              <a:t>Contact the customer prior to the survey distribution</a:t>
            </a:r>
          </a:p>
          <a:p>
            <a:pPr lvl="1"/>
            <a:r>
              <a:rPr lang="en-US" sz="2000" dirty="0" smtClean="0"/>
              <a:t>Explain the purpose of the survey</a:t>
            </a:r>
          </a:p>
          <a:p>
            <a:pPr lvl="1"/>
            <a:r>
              <a:rPr lang="en-US" sz="2000" dirty="0" smtClean="0"/>
              <a:t>Ask them their feedback on the company</a:t>
            </a:r>
          </a:p>
          <a:p>
            <a:pPr lvl="1"/>
            <a:r>
              <a:rPr lang="en-US" sz="2000" dirty="0" smtClean="0"/>
              <a:t>Commit to follow up on any negative comments</a:t>
            </a:r>
          </a:p>
          <a:p>
            <a:pPr lvl="1"/>
            <a:r>
              <a:rPr lang="en-US" sz="2000" dirty="0" smtClean="0"/>
              <a:t>Ask them to rate you highly</a:t>
            </a:r>
          </a:p>
          <a:p>
            <a:pPr lvl="1"/>
            <a:r>
              <a:rPr lang="en-US" sz="2000" dirty="0" smtClean="0"/>
              <a:t>Find out which survey method they prefer – end of call, email, SMS, snail mail</a:t>
            </a:r>
          </a:p>
          <a:p>
            <a:r>
              <a:rPr lang="en-US" sz="2400" dirty="0" smtClean="0"/>
              <a:t>At the end of the retail sales transaction, customers are asked for referrals &amp; to give them a rating of 10 when they receive a survey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80" y="563686"/>
            <a:ext cx="1164192" cy="1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Ensure NPS Makes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11" y="1841274"/>
            <a:ext cx="6763259" cy="3881437"/>
          </a:xfrm>
        </p:spPr>
        <p:txBody>
          <a:bodyPr/>
          <a:lstStyle/>
          <a:p>
            <a:r>
              <a:rPr lang="en-US" sz="2000" dirty="0" smtClean="0"/>
              <a:t>Must be part of a broader ecosystem </a:t>
            </a:r>
          </a:p>
          <a:p>
            <a:pPr lvl="1"/>
            <a:r>
              <a:rPr lang="en-US" sz="1800" dirty="0" smtClean="0"/>
              <a:t>The entire organization must live and breathe by it</a:t>
            </a:r>
          </a:p>
          <a:p>
            <a:r>
              <a:rPr lang="en-US" sz="2000" dirty="0" smtClean="0"/>
              <a:t>Requires:</a:t>
            </a:r>
          </a:p>
          <a:p>
            <a:pPr lvl="1"/>
            <a:r>
              <a:rPr lang="en-US" sz="1800" dirty="0" smtClean="0"/>
              <a:t>Company-wide buy-in and effort</a:t>
            </a:r>
          </a:p>
          <a:p>
            <a:pPr lvl="1"/>
            <a:r>
              <a:rPr lang="en-US" sz="1800" dirty="0" smtClean="0"/>
              <a:t>Leadership sponsorship</a:t>
            </a:r>
          </a:p>
          <a:p>
            <a:r>
              <a:rPr lang="en-US" sz="2000" dirty="0" smtClean="0"/>
              <a:t>Supports the Customer Experience eco-system</a:t>
            </a:r>
          </a:p>
          <a:p>
            <a:pPr lvl="1"/>
            <a:r>
              <a:rPr lang="en-US" sz="1800" dirty="0" smtClean="0"/>
              <a:t>The influence of every single employee and external partner on every single customer interaction</a:t>
            </a:r>
          </a:p>
          <a:p>
            <a:pPr lvl="1"/>
            <a:r>
              <a:rPr lang="en-US" sz="1800" dirty="0" smtClean="0"/>
              <a:t>Challenging to manage the complex set of relationships </a:t>
            </a:r>
          </a:p>
          <a:p>
            <a:r>
              <a:rPr lang="en-US" sz="2000" dirty="0" smtClean="0"/>
              <a:t>Works in conjunction with Voice of the Customer (VOC) and/or Customer Satisfaction (CSAT)</a:t>
            </a:r>
            <a:r>
              <a:rPr lang="en-US" sz="2000" dirty="0"/>
              <a:t> </a:t>
            </a:r>
            <a:r>
              <a:rPr lang="en-US" sz="2000" dirty="0" smtClean="0"/>
              <a:t>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5699" y="6507651"/>
            <a:ext cx="1273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Medalia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29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Customer Experience Affects NPS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 NPS measurement is simply a way to quantify directional performance over a long period of time</a:t>
            </a:r>
          </a:p>
          <a:p>
            <a:pPr lvl="1"/>
            <a:r>
              <a:rPr lang="en-US" sz="2000" dirty="0"/>
              <a:t>Improving NPS is tightly linked to retention, revenue increase and cost reduction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real operational focus needs to be on customer experience, not NPS</a:t>
            </a:r>
          </a:p>
          <a:p>
            <a:pPr lvl="1"/>
            <a:r>
              <a:rPr lang="en-US" sz="2000" dirty="0"/>
              <a:t>By delivering a rewarding experience that customers will want to talk about, your NPS will automatically reflect those improvements you have made to both your brand recognition and business operations as a </a:t>
            </a:r>
            <a:r>
              <a:rPr lang="en-US" sz="2000" dirty="0" smtClean="0"/>
              <a:t>whole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ED59-C913-456E-A463-32C7BCD2BB4D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C:\Users\MelissaHarris\Documents\Marketing\graphic downloads aug 2014\Diverse World Business People at Table in Off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64" y="410262"/>
            <a:ext cx="1858676" cy="15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Customer Journey Roadmap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many of you have worked on a Customer Journey Roadmap initiative?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" name="Picture 2" descr="C:\Users\MelissaHarris\Documents\Marketing\graphic downloads aug 2014\businessman walking on drawing stai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9" y="664144"/>
            <a:ext cx="2387065" cy="165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30" y="319314"/>
            <a:ext cx="6447234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Customer Journey Road Map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88" y="1739858"/>
            <a:ext cx="6447234" cy="3881437"/>
          </a:xfrm>
        </p:spPr>
        <p:txBody>
          <a:bodyPr>
            <a:noAutofit/>
          </a:bodyPr>
          <a:lstStyle/>
          <a:p>
            <a:r>
              <a:rPr lang="en-US" dirty="0" smtClean="0"/>
              <a:t>This represents the road where customers contact the touch points of the organization </a:t>
            </a:r>
          </a:p>
          <a:p>
            <a:pPr lvl="1"/>
            <a:r>
              <a:rPr lang="en-US" dirty="0" smtClean="0"/>
              <a:t>By identifying the steps that customers go through as they experience your product or service</a:t>
            </a:r>
          </a:p>
          <a:p>
            <a:r>
              <a:rPr lang="en-US" dirty="0" smtClean="0"/>
              <a:t>Two reasons to use Customer Journey Maps</a:t>
            </a:r>
          </a:p>
          <a:p>
            <a:pPr lvl="1"/>
            <a:r>
              <a:rPr lang="en-US" dirty="0" smtClean="0"/>
              <a:t>Understand touch points</a:t>
            </a:r>
          </a:p>
          <a:p>
            <a:pPr lvl="1"/>
            <a:r>
              <a:rPr lang="en-US" dirty="0" smtClean="0"/>
              <a:t>Understand the emotional impact in every touch point</a:t>
            </a:r>
          </a:p>
          <a:p>
            <a:r>
              <a:rPr lang="en-US" dirty="0" smtClean="0"/>
              <a:t>It is the transition between touch points where things break down</a:t>
            </a:r>
          </a:p>
          <a:p>
            <a:pPr lvl="1"/>
            <a:r>
              <a:rPr lang="en-US" dirty="0" smtClean="0"/>
              <a:t>Focus on optimizing the journey, not the individual touch points</a:t>
            </a:r>
          </a:p>
          <a:p>
            <a:r>
              <a:rPr lang="en-US" dirty="0" smtClean="0"/>
              <a:t>The key is to limit the complexity and range of possibilities to concentrate on developing a few high-value experiences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ED59-C913-456E-A463-32C7BCD2BB4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Multi-Channel Touch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Self Service</a:t>
            </a:r>
          </a:p>
          <a:p>
            <a:r>
              <a:rPr lang="en-US" sz="2400" dirty="0" smtClean="0"/>
              <a:t>Email</a:t>
            </a:r>
          </a:p>
          <a:p>
            <a:r>
              <a:rPr lang="en-US" sz="2400" dirty="0" smtClean="0"/>
              <a:t>Social Media</a:t>
            </a:r>
          </a:p>
          <a:p>
            <a:r>
              <a:rPr lang="en-US" sz="2400" dirty="0" smtClean="0"/>
              <a:t>Web Chat</a:t>
            </a:r>
          </a:p>
          <a:p>
            <a:r>
              <a:rPr lang="en-US" sz="2400" dirty="0" smtClean="0"/>
              <a:t>Call Center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55470" y="2160590"/>
            <a:ext cx="3898232" cy="3880773"/>
          </a:xfrm>
        </p:spPr>
        <p:txBody>
          <a:bodyPr/>
          <a:lstStyle/>
          <a:p>
            <a:r>
              <a:rPr lang="en-US" sz="2400" dirty="0" smtClean="0"/>
              <a:t>Kiosk</a:t>
            </a:r>
          </a:p>
          <a:p>
            <a:r>
              <a:rPr lang="en-US" sz="2400" dirty="0" smtClean="0"/>
              <a:t>In Store</a:t>
            </a:r>
          </a:p>
          <a:p>
            <a:r>
              <a:rPr lang="en-US" sz="2400" dirty="0" smtClean="0"/>
              <a:t>Website</a:t>
            </a:r>
          </a:p>
          <a:p>
            <a:r>
              <a:rPr lang="en-US" sz="2400" dirty="0" smtClean="0"/>
              <a:t>IVR</a:t>
            </a:r>
          </a:p>
          <a:p>
            <a:r>
              <a:rPr lang="en-US" sz="2400" dirty="0" smtClean="0"/>
              <a:t>Direct/Indirect Sales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ED59-C913-456E-A463-32C7BCD2BB4D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22" y="2514600"/>
            <a:ext cx="1247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22" y="3743327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of the Customer Journey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Select the journey to 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Create inventory of touch points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Describe each touch point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 moments of truth and key metrics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ED59-C913-456E-A463-32C7BCD2BB4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5581" y="5864268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MMR </a:t>
            </a:r>
            <a:r>
              <a:rPr lang="en-US" sz="1200" dirty="0"/>
              <a:t>Strategy Group</a:t>
            </a:r>
          </a:p>
        </p:txBody>
      </p:sp>
    </p:spTree>
    <p:extLst>
      <p:ext uri="{BB962C8B-B14F-4D97-AF65-F5344CB8AC3E}">
        <p14:creationId xmlns:p14="http://schemas.microsoft.com/office/powerpoint/2010/main" val="4179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CEM Overview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many of you work with companies who have a company-wide Customer Experience Management strategy?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41E4-67AA-46E7-9E05-37817AA986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3" descr="C:\Users\MelissaHarris\Documents\Marketing\graphic downloads aug 2014\Office team working with business docu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79" y="859790"/>
            <a:ext cx="1684805" cy="136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752492" y="6172200"/>
            <a:ext cx="1905000" cy="4220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0BA79E-0B4C-4A21-AFD7-FA2DDEFC4AA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cxnSp>
        <p:nvCxnSpPr>
          <p:cNvPr id="28" name="Forme 267"/>
          <p:cNvCxnSpPr/>
          <p:nvPr/>
        </p:nvCxnSpPr>
        <p:spPr>
          <a:xfrm flipV="1">
            <a:off x="5222008" y="3091196"/>
            <a:ext cx="1872431" cy="1801959"/>
          </a:xfrm>
          <a:prstGeom prst="bentConnector3">
            <a:avLst>
              <a:gd name="adj1" fmla="val 42483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 bwMode="auto">
          <a:xfrm>
            <a:off x="3103942" y="1009600"/>
            <a:ext cx="2245663" cy="5516308"/>
          </a:xfrm>
          <a:prstGeom prst="roundRect">
            <a:avLst>
              <a:gd name="adj" fmla="val 3735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order/subscribe</a:t>
            </a:r>
            <a:endParaRPr lang="en-US" sz="969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5416368" y="1009600"/>
            <a:ext cx="1343432" cy="5516308"/>
          </a:xfrm>
          <a:prstGeom prst="roundRect">
            <a:avLst>
              <a:gd name="adj" fmla="val 2738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get my order delivered</a:t>
            </a:r>
          </a:p>
        </p:txBody>
      </p:sp>
      <p:sp>
        <p:nvSpPr>
          <p:cNvPr id="33" name="AutoShape 48"/>
          <p:cNvSpPr>
            <a:spLocks noChangeArrowheads="1"/>
          </p:cNvSpPr>
          <p:nvPr/>
        </p:nvSpPr>
        <p:spPr bwMode="auto">
          <a:xfrm>
            <a:off x="5279203" y="3452195"/>
            <a:ext cx="1430289" cy="2869989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stCxn id="84" idx="2"/>
            <a:endCxn id="56" idx="0"/>
          </p:cNvCxnSpPr>
          <p:nvPr/>
        </p:nvCxnSpPr>
        <p:spPr>
          <a:xfrm>
            <a:off x="8488466" y="4165928"/>
            <a:ext cx="0" cy="384103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" y="461576"/>
            <a:ext cx="230370" cy="131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BE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Slide Number Placeholder 4"/>
          <p:cNvSpPr txBox="1">
            <a:spLocks/>
          </p:cNvSpPr>
          <p:nvPr/>
        </p:nvSpPr>
        <p:spPr>
          <a:xfrm>
            <a:off x="6553201" y="6251751"/>
            <a:ext cx="2133600" cy="337038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CAE96975-C5D8-4226-8E55-4CC64DB6D50D}" type="slidenum">
              <a:rPr lang="en-US" sz="831">
                <a:solidFill>
                  <a:prstClr val="white"/>
                </a:solidFill>
                <a:latin typeface="Myriad Pro" pitchFamily="34" charset="0"/>
              </a:rPr>
              <a:pPr algn="r"/>
              <a:t>30</a:t>
            </a:fld>
            <a:endParaRPr lang="en-US" sz="831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6840016" y="1009601"/>
            <a:ext cx="1101608" cy="5516308"/>
          </a:xfrm>
          <a:prstGeom prst="roundRect">
            <a:avLst>
              <a:gd name="adj" fmla="val 2738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get my product installed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246202" y="1009599"/>
            <a:ext cx="2770587" cy="5696001"/>
          </a:xfrm>
          <a:prstGeom prst="roundRect">
            <a:avLst>
              <a:gd name="adj" fmla="val 2738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contact </a:t>
            </a:r>
            <a:r>
              <a:rPr lang="en-US" sz="96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BTC</a:t>
            </a: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to get an offer</a:t>
            </a:r>
            <a:endParaRPr lang="en-US" sz="969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148558" y="821201"/>
            <a:ext cx="119631" cy="13188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3231" tIns="33231" rIns="33231" bIns="33231" anchor="ctr"/>
          <a:lstStyle/>
          <a:p>
            <a:pPr algn="ctr" rtl="0" eaLnBrk="0" hangingPunct="0">
              <a:defRPr/>
            </a:pPr>
            <a:endParaRPr lang="en-US" sz="1846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683973" y="6333143"/>
            <a:ext cx="1902651" cy="2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969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I decide to buy</a:t>
            </a:r>
          </a:p>
        </p:txBody>
      </p: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3146391" y="6333354"/>
            <a:ext cx="2177458" cy="2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969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I get an order confirmation</a:t>
            </a:r>
          </a:p>
        </p:txBody>
      </p:sp>
      <p:sp>
        <p:nvSpPr>
          <p:cNvPr id="42" name="AutoShape 48"/>
          <p:cNvSpPr>
            <a:spLocks noChangeArrowheads="1"/>
          </p:cNvSpPr>
          <p:nvPr/>
        </p:nvSpPr>
        <p:spPr bwMode="auto">
          <a:xfrm>
            <a:off x="392519" y="1347528"/>
            <a:ext cx="2559470" cy="1026388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BTC </a:t>
            </a: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shop</a:t>
            </a: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" name="Connecteur en angle 147"/>
          <p:cNvCxnSpPr>
            <a:stCxn id="39" idx="4"/>
            <a:endCxn id="42" idx="1"/>
          </p:cNvCxnSpPr>
          <p:nvPr/>
        </p:nvCxnSpPr>
        <p:spPr>
          <a:xfrm rot="16200000" flipH="1">
            <a:off x="-153372" y="1314829"/>
            <a:ext cx="907640" cy="184145"/>
          </a:xfrm>
          <a:prstGeom prst="bentConnector2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48"/>
          <p:cNvSpPr>
            <a:spLocks noChangeArrowheads="1"/>
          </p:cNvSpPr>
          <p:nvPr/>
        </p:nvSpPr>
        <p:spPr bwMode="auto">
          <a:xfrm>
            <a:off x="3151168" y="1359251"/>
            <a:ext cx="2133636" cy="4973891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BTC</a:t>
            </a: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shop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29159" y="1610947"/>
            <a:ext cx="912337" cy="1158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For postpaid I go the  Customer Service area and wait.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fill out a form. A credit check is made.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am told that I need to make a deposit and pay an outstanding amount.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4156" y="1580538"/>
            <a:ext cx="2413032" cy="266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am Welcomed by a BTC agent. </a:t>
            </a:r>
            <a:r>
              <a:rPr lang="en-US" sz="738" dirty="0">
                <a:solidFill>
                  <a:prstClr val="black"/>
                </a:solidFill>
                <a:cs typeface="Arial" charset="0"/>
              </a:rPr>
              <a:t>He/ she asks me about by request and I am oriented to the a CSR.</a:t>
            </a:r>
            <a:endParaRPr lang="en-US" sz="738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8" name="AutoShape 48"/>
          <p:cNvSpPr>
            <a:spLocks noChangeArrowheads="1"/>
          </p:cNvSpPr>
          <p:nvPr/>
        </p:nvSpPr>
        <p:spPr bwMode="auto">
          <a:xfrm>
            <a:off x="392519" y="4363681"/>
            <a:ext cx="2559470" cy="923199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On the Web</a:t>
            </a: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9" name="Connecteur en angle 147"/>
          <p:cNvCxnSpPr>
            <a:stCxn id="39" idx="4"/>
            <a:endCxn id="50" idx="1"/>
          </p:cNvCxnSpPr>
          <p:nvPr/>
        </p:nvCxnSpPr>
        <p:spPr>
          <a:xfrm rot="16200000" flipH="1">
            <a:off x="-904943" y="2066403"/>
            <a:ext cx="2410782" cy="184146"/>
          </a:xfrm>
          <a:prstGeom prst="bentConnector2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392519" y="2419206"/>
            <a:ext cx="2559470" cy="1889323"/>
          </a:xfrm>
          <a:prstGeom prst="roundRect">
            <a:avLst>
              <a:gd name="adj" fmla="val 0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Contact center</a:t>
            </a: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4156" y="2625892"/>
            <a:ext cx="2413032" cy="270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rgbClr val="002060"/>
                </a:solidFill>
                <a:latin typeface="Calibri"/>
                <a:cs typeface="Arial" charset="0"/>
              </a:rPr>
              <a:t>I call “225 5282 and select Wireless for Mobile Data or Internet for Broadband.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74156" y="1912316"/>
            <a:ext cx="2413032" cy="395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wait for the CSR. I explain my request to the CSR. She explains me the BTC offerings for mobile data, devices and broadband. I decide to buy.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70208" y="1610947"/>
            <a:ext cx="565374" cy="1171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sign the form and get a copy of the form and a welcome pack.  </a:t>
            </a:r>
          </a:p>
        </p:txBody>
      </p:sp>
      <p:cxnSp>
        <p:nvCxnSpPr>
          <p:cNvPr id="55" name="Connecteur en angle 147"/>
          <p:cNvCxnSpPr>
            <a:stCxn id="39" idx="4"/>
            <a:endCxn id="48" idx="1"/>
          </p:cNvCxnSpPr>
          <p:nvPr/>
        </p:nvCxnSpPr>
        <p:spPr>
          <a:xfrm rot="16200000" flipH="1">
            <a:off x="-1635651" y="2797111"/>
            <a:ext cx="3872198" cy="184146"/>
          </a:xfrm>
          <a:prstGeom prst="bentConnector2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à coins arrondis 55"/>
          <p:cNvSpPr/>
          <p:nvPr/>
        </p:nvSpPr>
        <p:spPr bwMode="auto">
          <a:xfrm>
            <a:off x="8005954" y="4550031"/>
            <a:ext cx="965024" cy="1961990"/>
          </a:xfrm>
          <a:prstGeom prst="roundRect">
            <a:avLst>
              <a:gd name="adj" fmla="val 2738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23" b="1" i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I receive my first invoice</a:t>
            </a:r>
          </a:p>
          <a:p>
            <a:pPr algn="l" rtl="0" eaLnBrk="0" hangingPunct="0">
              <a:defRPr/>
            </a:pPr>
            <a:endParaRPr lang="en-US" sz="1015" b="1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à coins arrondis 76"/>
          <p:cNvSpPr/>
          <p:nvPr/>
        </p:nvSpPr>
        <p:spPr bwMode="auto">
          <a:xfrm>
            <a:off x="8057839" y="4945684"/>
            <a:ext cx="861256" cy="539343"/>
          </a:xfrm>
          <a:prstGeom prst="roundRect">
            <a:avLst>
              <a:gd name="adj" fmla="val 273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 anchor="ctr"/>
          <a:lstStyle/>
          <a:p>
            <a:pPr algn="ctr" rtl="0" eaLnBrk="0" hangingPunct="0">
              <a:defRPr/>
            </a:pPr>
            <a:r>
              <a:rPr lang="en-US" sz="738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receive my invoices, one for postpaid and the other for ADSL</a:t>
            </a:r>
            <a:endParaRPr lang="en-US" sz="738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Text Box 85"/>
          <p:cNvSpPr txBox="1">
            <a:spLocks noChangeArrowheads="1"/>
          </p:cNvSpPr>
          <p:nvPr/>
        </p:nvSpPr>
        <p:spPr bwMode="auto">
          <a:xfrm>
            <a:off x="8017553" y="6192724"/>
            <a:ext cx="941829" cy="3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923" b="1" i="1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I have paid my first invoice</a:t>
            </a:r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8050656" y="5575146"/>
            <a:ext cx="875620" cy="623454"/>
          </a:xfrm>
          <a:prstGeom prst="roundRect">
            <a:avLst>
              <a:gd name="adj" fmla="val 273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 anchor="ctr"/>
          <a:lstStyle/>
          <a:p>
            <a:pPr algn="ctr" rtl="0" eaLnBrk="0" hangingPunct="0">
              <a:defRPr/>
            </a:pPr>
            <a:r>
              <a:rPr lang="en-US" sz="738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I verify if the amount corresponds to my contract. I agree </a:t>
            </a:r>
            <a:br>
              <a:rPr lang="en-US" sz="738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738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and pay it.</a:t>
            </a:r>
          </a:p>
        </p:txBody>
      </p:sp>
      <p:sp>
        <p:nvSpPr>
          <p:cNvPr id="80" name="Text Box 85"/>
          <p:cNvSpPr txBox="1">
            <a:spLocks noChangeArrowheads="1"/>
          </p:cNvSpPr>
          <p:nvPr/>
        </p:nvSpPr>
        <p:spPr bwMode="auto">
          <a:xfrm>
            <a:off x="6835912" y="6146408"/>
            <a:ext cx="1198812" cy="37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1108" b="1" dirty="0">
                <a:solidFill>
                  <a:srgbClr val="002060"/>
                </a:solidFill>
                <a:latin typeface="Calibri"/>
                <a:cs typeface="Arial" charset="0"/>
              </a:rPr>
              <a:t>BTC</a:t>
            </a:r>
            <a:endParaRPr lang="en-US" sz="1108" b="1" dirty="0">
              <a:solidFill>
                <a:srgbClr val="002060"/>
              </a:solidFill>
              <a:latin typeface="Calibri"/>
              <a:ea typeface="+mn-ea"/>
              <a:cs typeface="Arial" charset="0"/>
            </a:endParaRPr>
          </a:p>
          <a:p>
            <a:pPr algn="ctr" rtl="0" eaLnBrk="0" hangingPunct="0">
              <a:lnSpc>
                <a:spcPct val="90000"/>
              </a:lnSpc>
            </a:pPr>
            <a:r>
              <a:rPr lang="en-US" sz="1108" b="1" dirty="0">
                <a:solidFill>
                  <a:srgbClr val="002060"/>
                </a:solidFill>
                <a:latin typeface="Calibri"/>
                <a:ea typeface="+mn-ea"/>
                <a:cs typeface="Arial" charset="0"/>
              </a:rPr>
              <a:t>installed it for me</a:t>
            </a:r>
          </a:p>
        </p:txBody>
      </p:sp>
      <p:cxnSp>
        <p:nvCxnSpPr>
          <p:cNvPr id="81" name="Forme 267"/>
          <p:cNvCxnSpPr>
            <a:stCxn id="103" idx="3"/>
          </p:cNvCxnSpPr>
          <p:nvPr/>
        </p:nvCxnSpPr>
        <p:spPr>
          <a:xfrm flipV="1">
            <a:off x="2629564" y="5089051"/>
            <a:ext cx="516827" cy="243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 bwMode="auto">
          <a:xfrm>
            <a:off x="8058601" y="1009605"/>
            <a:ext cx="859736" cy="3408540"/>
          </a:xfrm>
          <a:prstGeom prst="roundRect">
            <a:avLst>
              <a:gd name="adj" fmla="val 3735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use for the first time</a:t>
            </a:r>
          </a:p>
          <a:p>
            <a:pPr algn="ctr" eaLnBrk="0" hangingPunct="0">
              <a:lnSpc>
                <a:spcPts val="1108"/>
              </a:lnSpc>
              <a:defRPr/>
            </a:pPr>
            <a:endParaRPr lang="en-US" sz="923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AutoShape 48"/>
          <p:cNvSpPr>
            <a:spLocks noChangeArrowheads="1"/>
          </p:cNvSpPr>
          <p:nvPr/>
        </p:nvSpPr>
        <p:spPr bwMode="auto">
          <a:xfrm>
            <a:off x="5284805" y="1359251"/>
            <a:ext cx="3619266" cy="2097881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 Box 85"/>
          <p:cNvSpPr txBox="1">
            <a:spLocks noChangeArrowheads="1"/>
          </p:cNvSpPr>
          <p:nvPr/>
        </p:nvSpPr>
        <p:spPr bwMode="auto">
          <a:xfrm>
            <a:off x="8052070" y="3530713"/>
            <a:ext cx="872792" cy="6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defRPr/>
            </a:pPr>
            <a:r>
              <a:rPr lang="en-US" sz="923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notice that everything is working correctly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911887" y="3520132"/>
            <a:ext cx="964938" cy="2532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t"/>
          <a:lstStyle/>
          <a:p>
            <a:pPr algn="ctr" rtl="0"/>
            <a:r>
              <a:rPr lang="en-US" sz="92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am at home</a:t>
            </a:r>
            <a:endParaRPr lang="fr-FR" sz="92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69617" y="5473226"/>
            <a:ext cx="842407" cy="527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He verifies if I can benefit from the service with the speed levels of my package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969617" y="4775243"/>
            <a:ext cx="842407" cy="56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The technician installs the hardware and configures my connection</a:t>
            </a:r>
          </a:p>
        </p:txBody>
      </p:sp>
      <p:sp>
        <p:nvSpPr>
          <p:cNvPr id="88" name="AutoShape 48"/>
          <p:cNvSpPr>
            <a:spLocks noChangeArrowheads="1"/>
          </p:cNvSpPr>
          <p:nvPr/>
        </p:nvSpPr>
        <p:spPr bwMode="auto">
          <a:xfrm>
            <a:off x="407933" y="5344459"/>
            <a:ext cx="2559470" cy="100781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Social Media’s </a:t>
            </a: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4156" y="3034785"/>
            <a:ext cx="2413032" cy="329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rgbClr val="002060"/>
                </a:solidFill>
                <a:latin typeface="Calibri"/>
                <a:cs typeface="Arial" charset="0"/>
              </a:rPr>
              <a:t>I am connected to an agent. He/She explains me the different data plans, devices and offering for broadband. I decide to buy.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74156" y="3451270"/>
            <a:ext cx="2413032" cy="418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rgbClr val="002060"/>
                </a:solidFill>
                <a:latin typeface="Calibri"/>
                <a:cs typeface="Arial" charset="0"/>
              </a:rPr>
              <a:t>I am told that I have to go to a shop to subscribe for broadband or to purchase a device. For prepaid, I am told that I can either go to the BTC shop or to a reseller. He/She indicates me the nearest point of sale. 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74156" y="4001830"/>
            <a:ext cx="2139991" cy="25891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srgbClr val="002060"/>
                </a:solidFill>
                <a:latin typeface="Calibri"/>
                <a:cs typeface="Arial" charset="0"/>
              </a:rPr>
              <a:t>I am blocked on the phone, I go to the nearest shop</a:t>
            </a:r>
            <a:endParaRPr lang="en-US" sz="738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cxnSp>
        <p:nvCxnSpPr>
          <p:cNvPr id="92" name="Connecteur en angle 147"/>
          <p:cNvCxnSpPr>
            <a:stCxn id="51" idx="2"/>
            <a:endCxn id="89" idx="0"/>
          </p:cNvCxnSpPr>
          <p:nvPr/>
        </p:nvCxnSpPr>
        <p:spPr>
          <a:xfrm rot="5400000">
            <a:off x="1611641" y="2965751"/>
            <a:ext cx="138063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147"/>
          <p:cNvCxnSpPr>
            <a:stCxn id="89" idx="2"/>
            <a:endCxn id="90" idx="0"/>
          </p:cNvCxnSpPr>
          <p:nvPr/>
        </p:nvCxnSpPr>
        <p:spPr>
          <a:xfrm rot="5400000">
            <a:off x="1637287" y="3407882"/>
            <a:ext cx="86771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147"/>
          <p:cNvCxnSpPr>
            <a:stCxn id="90" idx="2"/>
          </p:cNvCxnSpPr>
          <p:nvPr/>
        </p:nvCxnSpPr>
        <p:spPr>
          <a:xfrm rot="5400000">
            <a:off x="1608002" y="3940119"/>
            <a:ext cx="142847" cy="2497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en angle 147"/>
          <p:cNvCxnSpPr>
            <a:stCxn id="91" idx="3"/>
          </p:cNvCxnSpPr>
          <p:nvPr/>
        </p:nvCxnSpPr>
        <p:spPr>
          <a:xfrm flipV="1">
            <a:off x="2614149" y="4127254"/>
            <a:ext cx="558943" cy="4037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265482" y="3514227"/>
            <a:ext cx="876013" cy="543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For prepaid, I go to the Cashier queue. I wait</a:t>
            </a:r>
            <a:endParaRPr lang="en-US" sz="738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68742" y="1840625"/>
            <a:ext cx="842406" cy="732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The CSR inserts the SIM card and does the setup according to my plan.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receive the card with my number.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221639" y="1926144"/>
            <a:ext cx="534415" cy="555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go back to the CSR. I wait to get my device set-up.   </a:t>
            </a:r>
          </a:p>
        </p:txBody>
      </p:sp>
      <p:cxnSp>
        <p:nvCxnSpPr>
          <p:cNvPr id="99" name="Connecteur droit avec flèche 98"/>
          <p:cNvCxnSpPr>
            <a:stCxn id="98" idx="3"/>
            <a:endCxn id="97" idx="1"/>
          </p:cNvCxnSpPr>
          <p:nvPr/>
        </p:nvCxnSpPr>
        <p:spPr>
          <a:xfrm>
            <a:off x="6756055" y="2203873"/>
            <a:ext cx="212687" cy="2937"/>
          </a:xfrm>
          <a:prstGeom prst="straightConnector1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220127" y="4543803"/>
            <a:ext cx="1157785" cy="90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At the Customer Service section she helps me to fill in the application for </a:t>
            </a:r>
            <a:r>
              <a:rPr lang="en-US" sz="738" b="1" dirty="0">
                <a:solidFill>
                  <a:schemeClr val="tx1"/>
                </a:solidFill>
                <a:latin typeface="Calibri"/>
                <a:cs typeface="Arial" charset="0"/>
              </a:rPr>
              <a:t>Broadband &amp; Landline or just Broadband.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schemeClr val="tx1"/>
                </a:solidFill>
                <a:latin typeface="Calibri"/>
                <a:cs typeface="Arial" charset="0"/>
              </a:rPr>
              <a:t>A credit check is made.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537897" y="4518356"/>
            <a:ext cx="1127201" cy="924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receive a copy of the application form and a modem as well as the username and password. The appointment for the technician is made with me. </a:t>
            </a:r>
          </a:p>
        </p:txBody>
      </p:sp>
      <p:sp>
        <p:nvSpPr>
          <p:cNvPr id="102" name="Interdiction 101"/>
          <p:cNvSpPr/>
          <p:nvPr/>
        </p:nvSpPr>
        <p:spPr>
          <a:xfrm>
            <a:off x="2666666" y="4001830"/>
            <a:ext cx="220523" cy="231251"/>
          </a:xfrm>
          <a:prstGeom prst="noSmoking">
            <a:avLst>
              <a:gd name="adj" fmla="val 81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BE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89571" y="4962025"/>
            <a:ext cx="2139991" cy="25891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srgbClr val="002060"/>
                </a:solidFill>
                <a:latin typeface="Calibri"/>
                <a:cs typeface="Arial" charset="0"/>
              </a:rPr>
              <a:t>I am blocked on the web, I go to the nearest shop</a:t>
            </a:r>
            <a:endParaRPr lang="en-US" sz="738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sp>
        <p:nvSpPr>
          <p:cNvPr id="104" name="Interdiction 103"/>
          <p:cNvSpPr/>
          <p:nvPr/>
        </p:nvSpPr>
        <p:spPr>
          <a:xfrm>
            <a:off x="2682080" y="4962025"/>
            <a:ext cx="220523" cy="231251"/>
          </a:xfrm>
          <a:prstGeom prst="noSmoking">
            <a:avLst>
              <a:gd name="adj" fmla="val 81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BE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5" name="Connecteur en angle 147"/>
          <p:cNvCxnSpPr/>
          <p:nvPr/>
        </p:nvCxnSpPr>
        <p:spPr>
          <a:xfrm rot="5400000">
            <a:off x="1585156" y="4883845"/>
            <a:ext cx="144146" cy="250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466190" y="4569471"/>
            <a:ext cx="2348231" cy="292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rgbClr val="002060"/>
                </a:solidFill>
                <a:latin typeface="Calibri"/>
                <a:cs typeface="Arial" charset="0"/>
              </a:rPr>
              <a:t>I surf on the website and find the package information and information on the devices. I want to subscribe.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221969" y="2844567"/>
            <a:ext cx="919528" cy="444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pay the outstanding amount at the Cashier.  I go back to the CSR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083625" y="1610947"/>
            <a:ext cx="701375" cy="1158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go to Cashier.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 I wait. 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pay the deposit and I receive my SIM, Device and phone number from the Cashier. </a:t>
            </a:r>
          </a:p>
        </p:txBody>
      </p:sp>
      <p:cxnSp>
        <p:nvCxnSpPr>
          <p:cNvPr id="109" name="Forme 267"/>
          <p:cNvCxnSpPr>
            <a:stCxn id="45" idx="3"/>
            <a:endCxn id="54" idx="1"/>
          </p:cNvCxnSpPr>
          <p:nvPr/>
        </p:nvCxnSpPr>
        <p:spPr>
          <a:xfrm>
            <a:off x="4141494" y="2190262"/>
            <a:ext cx="128714" cy="6446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Forme 267"/>
          <p:cNvCxnSpPr>
            <a:stCxn id="100" idx="3"/>
            <a:endCxn id="101" idx="1"/>
          </p:cNvCxnSpPr>
          <p:nvPr/>
        </p:nvCxnSpPr>
        <p:spPr>
          <a:xfrm flipV="1">
            <a:off x="4377911" y="4980766"/>
            <a:ext cx="159985" cy="1565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Forme 267"/>
          <p:cNvCxnSpPr>
            <a:stCxn id="133" idx="3"/>
            <a:endCxn id="98" idx="1"/>
          </p:cNvCxnSpPr>
          <p:nvPr/>
        </p:nvCxnSpPr>
        <p:spPr>
          <a:xfrm flipV="1">
            <a:off x="5785000" y="2203873"/>
            <a:ext cx="436640" cy="1576868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Forme 267"/>
          <p:cNvCxnSpPr>
            <a:stCxn id="47" idx="2"/>
            <a:endCxn id="52" idx="0"/>
          </p:cNvCxnSpPr>
          <p:nvPr/>
        </p:nvCxnSpPr>
        <p:spPr>
          <a:xfrm rot="5400000">
            <a:off x="1648069" y="1879708"/>
            <a:ext cx="65211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Forme 267"/>
          <p:cNvCxnSpPr>
            <a:stCxn id="96" idx="3"/>
            <a:endCxn id="133" idx="1"/>
          </p:cNvCxnSpPr>
          <p:nvPr/>
        </p:nvCxnSpPr>
        <p:spPr>
          <a:xfrm flipV="1">
            <a:off x="4141496" y="3780745"/>
            <a:ext cx="792804" cy="527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6969618" y="4363716"/>
            <a:ext cx="842407" cy="328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The technician comes to my place</a:t>
            </a:r>
          </a:p>
        </p:txBody>
      </p:sp>
      <p:cxnSp>
        <p:nvCxnSpPr>
          <p:cNvPr id="115" name="Forme 267"/>
          <p:cNvCxnSpPr>
            <a:endCxn id="87" idx="0"/>
          </p:cNvCxnSpPr>
          <p:nvPr/>
        </p:nvCxnSpPr>
        <p:spPr>
          <a:xfrm rot="5400000">
            <a:off x="7342149" y="4725842"/>
            <a:ext cx="98070" cy="724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Forme 267"/>
          <p:cNvCxnSpPr>
            <a:stCxn id="87" idx="2"/>
            <a:endCxn id="86" idx="0"/>
          </p:cNvCxnSpPr>
          <p:nvPr/>
        </p:nvCxnSpPr>
        <p:spPr>
          <a:xfrm rot="5400000">
            <a:off x="7322139" y="5404540"/>
            <a:ext cx="137364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Forme 267"/>
          <p:cNvCxnSpPr>
            <a:stCxn id="86" idx="3"/>
            <a:endCxn id="138" idx="1"/>
          </p:cNvCxnSpPr>
          <p:nvPr/>
        </p:nvCxnSpPr>
        <p:spPr>
          <a:xfrm flipV="1">
            <a:off x="7812023" y="2157809"/>
            <a:ext cx="324003" cy="3579188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Forme 267"/>
          <p:cNvCxnSpPr>
            <a:stCxn id="142" idx="3"/>
            <a:endCxn id="146" idx="1"/>
          </p:cNvCxnSpPr>
          <p:nvPr/>
        </p:nvCxnSpPr>
        <p:spPr>
          <a:xfrm flipV="1">
            <a:off x="5665097" y="3978122"/>
            <a:ext cx="1303647" cy="1891512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en angle 147"/>
          <p:cNvCxnSpPr>
            <a:stCxn id="39" idx="4"/>
            <a:endCxn id="88" idx="1"/>
          </p:cNvCxnSpPr>
          <p:nvPr/>
        </p:nvCxnSpPr>
        <p:spPr>
          <a:xfrm rot="16200000" flipH="1">
            <a:off x="-2139490" y="3300945"/>
            <a:ext cx="4895286" cy="199560"/>
          </a:xfrm>
          <a:prstGeom prst="bentConnector2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en angle 147"/>
          <p:cNvCxnSpPr>
            <a:stCxn id="52" idx="3"/>
          </p:cNvCxnSpPr>
          <p:nvPr/>
        </p:nvCxnSpPr>
        <p:spPr>
          <a:xfrm>
            <a:off x="2887188" y="2110148"/>
            <a:ext cx="257378" cy="1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7682423" y="263747"/>
            <a:ext cx="1461579" cy="395634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 eaLnBrk="0" hangingPunct="0">
              <a:defRPr/>
            </a:pPr>
            <a:r>
              <a:rPr lang="nl-BE" sz="1292" b="1" cap="small" dirty="0">
                <a:solidFill>
                  <a:prstClr val="white"/>
                </a:solidFill>
                <a:latin typeface="Arial Narrow" pitchFamily="34" charset="0"/>
              </a:rPr>
              <a:t>COMPLEXITY POINTS</a:t>
            </a:r>
          </a:p>
          <a:p>
            <a:pPr algn="ctr" rtl="0" eaLnBrk="0" hangingPunct="0">
              <a:defRPr/>
            </a:pPr>
            <a:r>
              <a:rPr lang="nl-BE" sz="1292" b="1" cap="small" dirty="0">
                <a:solidFill>
                  <a:prstClr val="white"/>
                </a:solidFill>
                <a:latin typeface="Arial Narrow" pitchFamily="34" charset="0"/>
              </a:rPr>
              <a:t>MAPPING</a:t>
            </a:r>
          </a:p>
        </p:txBody>
      </p:sp>
      <p:pic>
        <p:nvPicPr>
          <p:cNvPr id="122" name="Image 121" descr="1332167508_Phone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016791" y="1582607"/>
            <a:ext cx="293825" cy="299004"/>
          </a:xfrm>
          <a:prstGeom prst="rect">
            <a:avLst/>
          </a:prstGeom>
          <a:effectLst/>
        </p:spPr>
      </p:pic>
      <p:pic>
        <p:nvPicPr>
          <p:cNvPr id="123" name="Image 122" descr="1332417336_internet_ear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590" y="4374126"/>
            <a:ext cx="262433" cy="26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4" name="Image 123" descr="1332167508_Phone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016791" y="3451022"/>
            <a:ext cx="293825" cy="299004"/>
          </a:xfrm>
          <a:prstGeom prst="rect">
            <a:avLst/>
          </a:prstGeom>
          <a:effectLst/>
        </p:spPr>
      </p:pic>
      <p:pic>
        <p:nvPicPr>
          <p:cNvPr id="125" name="Image 124" descr="1332417336_internet_ear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8524" y="3626833"/>
            <a:ext cx="262433" cy="26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6" name="ZoneTexte 125"/>
          <p:cNvSpPr txBox="1"/>
          <p:nvPr/>
        </p:nvSpPr>
        <p:spPr>
          <a:xfrm>
            <a:off x="3034757" y="3485106"/>
            <a:ext cx="388802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8" b="1" dirty="0">
                <a:solidFill>
                  <a:schemeClr val="bg1"/>
                </a:solidFill>
              </a:rPr>
              <a:t>$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27" name="Rectangle à coins arrondis 7"/>
          <p:cNvSpPr>
            <a:spLocks noChangeArrowheads="1"/>
          </p:cNvSpPr>
          <p:nvPr/>
        </p:nvSpPr>
        <p:spPr bwMode="auto">
          <a:xfrm>
            <a:off x="83674" y="318590"/>
            <a:ext cx="4751909" cy="535668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6462" tIns="33231" rIns="66462" bIns="33231" anchor="ctr" anchorCtr="0"/>
          <a:lstStyle/>
          <a:p>
            <a:pPr eaLnBrk="0" hangingPunct="0">
              <a:defRPr/>
            </a:pPr>
            <a:r>
              <a:rPr lang="en-US" sz="110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want to know from whom and how I can get information, I contact </a:t>
            </a:r>
          </a:p>
          <a:p>
            <a:pPr eaLnBrk="0" hangingPunct="0">
              <a:defRPr/>
            </a:pPr>
            <a:r>
              <a:rPr lang="en-US" sz="92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residential customer with your competitor, I want to switch to BTC, needing mobile data (pre-paid and post-paid) as well as broadband devices and services</a:t>
            </a:r>
          </a:p>
        </p:txBody>
      </p:sp>
      <p:cxnSp>
        <p:nvCxnSpPr>
          <p:cNvPr id="128" name="Forme 267"/>
          <p:cNvCxnSpPr/>
          <p:nvPr/>
        </p:nvCxnSpPr>
        <p:spPr>
          <a:xfrm flipV="1">
            <a:off x="2627739" y="6095690"/>
            <a:ext cx="516827" cy="243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Interdiction 128"/>
          <p:cNvSpPr/>
          <p:nvPr/>
        </p:nvSpPr>
        <p:spPr>
          <a:xfrm>
            <a:off x="2757024" y="5990587"/>
            <a:ext cx="220523" cy="231251"/>
          </a:xfrm>
          <a:prstGeom prst="noSmoking">
            <a:avLst>
              <a:gd name="adj" fmla="val 81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BE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74158" y="5990586"/>
            <a:ext cx="2230350" cy="25891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srgbClr val="002060"/>
                </a:solidFill>
                <a:latin typeface="Calibri"/>
                <a:cs typeface="Arial" charset="0"/>
              </a:rPr>
              <a:t>I am blocked on the web, I go to the nearest shop</a:t>
            </a:r>
            <a:endParaRPr lang="en-US" sz="738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cxnSp>
        <p:nvCxnSpPr>
          <p:cNvPr id="131" name="Connecteur en angle 147"/>
          <p:cNvCxnSpPr/>
          <p:nvPr/>
        </p:nvCxnSpPr>
        <p:spPr>
          <a:xfrm rot="5400000">
            <a:off x="1605266" y="5945291"/>
            <a:ext cx="144146" cy="250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489573" y="5549668"/>
            <a:ext cx="2427198" cy="385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go to the Facebook page or Twitter and post my request. The agent investigates my need and proposes me devices and associated plans. I decide to buy. 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934299" y="3359857"/>
            <a:ext cx="850700" cy="841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explain to the Cashier what I want, she tells me the price of the SIM card and Data Plan.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prstClr val="black"/>
                </a:solidFill>
                <a:latin typeface="Calibri"/>
                <a:cs typeface="Arial" charset="0"/>
              </a:rPr>
              <a:t>I pay and get the SIM Card and my phone number. 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945468" y="1404314"/>
            <a:ext cx="1298180" cy="348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am invited to register using the form, I register and handle the form to the CSR. .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35373" y="2515116"/>
            <a:ext cx="724471" cy="655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can top up via USSD or prepaid card. For Internet I need to create an account.</a:t>
            </a:r>
          </a:p>
        </p:txBody>
      </p:sp>
      <p:cxnSp>
        <p:nvCxnSpPr>
          <p:cNvPr id="136" name="Forme 267"/>
          <p:cNvCxnSpPr>
            <a:stCxn id="54" idx="3"/>
          </p:cNvCxnSpPr>
          <p:nvPr/>
        </p:nvCxnSpPr>
        <p:spPr>
          <a:xfrm>
            <a:off x="4835582" y="2196706"/>
            <a:ext cx="248041" cy="1172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Forme 267"/>
          <p:cNvCxnSpPr>
            <a:endCxn id="138" idx="1"/>
          </p:cNvCxnSpPr>
          <p:nvPr/>
        </p:nvCxnSpPr>
        <p:spPr>
          <a:xfrm flipV="1">
            <a:off x="7812025" y="2157812"/>
            <a:ext cx="324002" cy="664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8136027" y="1959980"/>
            <a:ext cx="724471" cy="395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831" dirty="0">
                <a:solidFill>
                  <a:srgbClr val="002060"/>
                </a:solidFill>
                <a:latin typeface="Calibri"/>
                <a:cs typeface="Arial" charset="0"/>
              </a:rPr>
              <a:t>I can surf on internet + send emails</a:t>
            </a:r>
          </a:p>
        </p:txBody>
      </p:sp>
      <p:cxnSp>
        <p:nvCxnSpPr>
          <p:cNvPr id="139" name="Forme 267"/>
          <p:cNvCxnSpPr/>
          <p:nvPr/>
        </p:nvCxnSpPr>
        <p:spPr>
          <a:xfrm rot="5400000">
            <a:off x="3631215" y="2835223"/>
            <a:ext cx="116476" cy="10967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3253045" y="5578564"/>
            <a:ext cx="1124866" cy="444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pay the outstanding amount at the Cashier.  I go back to the CSR</a:t>
            </a:r>
          </a:p>
        </p:txBody>
      </p:sp>
      <p:cxnSp>
        <p:nvCxnSpPr>
          <p:cNvPr id="141" name="Forme 267"/>
          <p:cNvCxnSpPr/>
          <p:nvPr/>
        </p:nvCxnSpPr>
        <p:spPr>
          <a:xfrm flipH="1">
            <a:off x="3747948" y="5411415"/>
            <a:ext cx="1" cy="138256"/>
          </a:xfrm>
          <a:prstGeom prst="straightConnector1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4537897" y="5540674"/>
            <a:ext cx="1127201" cy="657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go to Cashier. I wait. 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pay the deposit for the Landline installation. I go back to the CSR to make the appointment for installation</a:t>
            </a:r>
          </a:p>
        </p:txBody>
      </p:sp>
      <p:cxnSp>
        <p:nvCxnSpPr>
          <p:cNvPr id="143" name="Forme 267"/>
          <p:cNvCxnSpPr>
            <a:stCxn id="101" idx="2"/>
            <a:endCxn id="142" idx="0"/>
          </p:cNvCxnSpPr>
          <p:nvPr/>
        </p:nvCxnSpPr>
        <p:spPr>
          <a:xfrm rot="5400000">
            <a:off x="5052747" y="5491916"/>
            <a:ext cx="97502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Forme 267"/>
          <p:cNvCxnSpPr>
            <a:stCxn id="108" idx="3"/>
            <a:endCxn id="98" idx="1"/>
          </p:cNvCxnSpPr>
          <p:nvPr/>
        </p:nvCxnSpPr>
        <p:spPr>
          <a:xfrm>
            <a:off x="5785000" y="2190262"/>
            <a:ext cx="436640" cy="1361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920655" y="2937103"/>
            <a:ext cx="891370" cy="30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do the installation myself. 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968744" y="3729926"/>
            <a:ext cx="842406" cy="496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The technician on the date of the appointment calls to confirm time and direction. </a:t>
            </a:r>
          </a:p>
        </p:txBody>
      </p:sp>
      <p:cxnSp>
        <p:nvCxnSpPr>
          <p:cNvPr id="147" name="Forme 267"/>
          <p:cNvCxnSpPr>
            <a:endCxn id="114" idx="0"/>
          </p:cNvCxnSpPr>
          <p:nvPr/>
        </p:nvCxnSpPr>
        <p:spPr>
          <a:xfrm rot="5400000">
            <a:off x="7311767" y="4283935"/>
            <a:ext cx="158833" cy="72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Forme 267"/>
          <p:cNvCxnSpPr/>
          <p:nvPr/>
        </p:nvCxnSpPr>
        <p:spPr>
          <a:xfrm>
            <a:off x="5665098" y="4975908"/>
            <a:ext cx="651822" cy="1172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Forme 267"/>
          <p:cNvCxnSpPr>
            <a:endCxn id="145" idx="1"/>
          </p:cNvCxnSpPr>
          <p:nvPr/>
        </p:nvCxnSpPr>
        <p:spPr>
          <a:xfrm>
            <a:off x="5784999" y="2202571"/>
            <a:ext cx="1135654" cy="888629"/>
          </a:xfrm>
          <a:prstGeom prst="bentConnector3">
            <a:avLst>
              <a:gd name="adj1" fmla="val 19902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Forme 267"/>
          <p:cNvCxnSpPr>
            <a:stCxn id="145" idx="3"/>
            <a:endCxn id="138" idx="1"/>
          </p:cNvCxnSpPr>
          <p:nvPr/>
        </p:nvCxnSpPr>
        <p:spPr>
          <a:xfrm flipV="1">
            <a:off x="7812025" y="2157808"/>
            <a:ext cx="324002" cy="933388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lipse 68"/>
          <p:cNvSpPr>
            <a:spLocks noChangeArrowheads="1"/>
          </p:cNvSpPr>
          <p:nvPr/>
        </p:nvSpPr>
        <p:spPr bwMode="auto">
          <a:xfrm>
            <a:off x="350287" y="4881805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3" name="Ellipse 64"/>
          <p:cNvSpPr>
            <a:spLocks noChangeArrowheads="1"/>
          </p:cNvSpPr>
          <p:nvPr/>
        </p:nvSpPr>
        <p:spPr bwMode="auto">
          <a:xfrm>
            <a:off x="2525435" y="2396543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5" name="Ellipse 68"/>
          <p:cNvSpPr>
            <a:spLocks noChangeArrowheads="1"/>
          </p:cNvSpPr>
          <p:nvPr/>
        </p:nvSpPr>
        <p:spPr bwMode="auto">
          <a:xfrm>
            <a:off x="470035" y="5086185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7" name="Ellipse 68"/>
          <p:cNvSpPr>
            <a:spLocks noChangeArrowheads="1"/>
          </p:cNvSpPr>
          <p:nvPr/>
        </p:nvSpPr>
        <p:spPr bwMode="auto">
          <a:xfrm>
            <a:off x="733225" y="5083530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8" name="Ellipse 68"/>
          <p:cNvSpPr>
            <a:spLocks noChangeArrowheads="1"/>
          </p:cNvSpPr>
          <p:nvPr/>
        </p:nvSpPr>
        <p:spPr bwMode="auto">
          <a:xfrm>
            <a:off x="740902" y="2750416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9" name="Ellipse 64"/>
          <p:cNvSpPr>
            <a:spLocks noChangeArrowheads="1"/>
          </p:cNvSpPr>
          <p:nvPr/>
        </p:nvSpPr>
        <p:spPr bwMode="auto">
          <a:xfrm>
            <a:off x="282996" y="259030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0" name="Ellipse 68"/>
          <p:cNvSpPr>
            <a:spLocks noChangeArrowheads="1"/>
          </p:cNvSpPr>
          <p:nvPr/>
        </p:nvSpPr>
        <p:spPr bwMode="auto">
          <a:xfrm>
            <a:off x="398336" y="4505312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1" name="Ellipse 68"/>
          <p:cNvSpPr>
            <a:spLocks noChangeArrowheads="1"/>
          </p:cNvSpPr>
          <p:nvPr/>
        </p:nvSpPr>
        <p:spPr bwMode="auto">
          <a:xfrm>
            <a:off x="783273" y="4293096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2" name="Ellipse 68"/>
          <p:cNvSpPr>
            <a:spLocks noChangeArrowheads="1"/>
          </p:cNvSpPr>
          <p:nvPr/>
        </p:nvSpPr>
        <p:spPr bwMode="auto">
          <a:xfrm>
            <a:off x="1800470" y="4364635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3" name="Ellipse 68"/>
          <p:cNvSpPr>
            <a:spLocks noChangeArrowheads="1"/>
          </p:cNvSpPr>
          <p:nvPr/>
        </p:nvSpPr>
        <p:spPr bwMode="auto">
          <a:xfrm>
            <a:off x="637336" y="4449573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64" name="Ellipse 64"/>
          <p:cNvSpPr>
            <a:spLocks noChangeArrowheads="1"/>
          </p:cNvSpPr>
          <p:nvPr/>
        </p:nvSpPr>
        <p:spPr bwMode="auto">
          <a:xfrm>
            <a:off x="1289455" y="4278428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65" name="Ellipse 68"/>
          <p:cNvSpPr>
            <a:spLocks noChangeArrowheads="1"/>
          </p:cNvSpPr>
          <p:nvPr/>
        </p:nvSpPr>
        <p:spPr bwMode="auto">
          <a:xfrm>
            <a:off x="1080814" y="5086599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66" name="Ellipse 68"/>
          <p:cNvSpPr>
            <a:spLocks noChangeArrowheads="1"/>
          </p:cNvSpPr>
          <p:nvPr/>
        </p:nvSpPr>
        <p:spPr bwMode="auto">
          <a:xfrm>
            <a:off x="2073993" y="4375252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67" name="Ellipse 74"/>
          <p:cNvSpPr>
            <a:spLocks noChangeArrowheads="1"/>
          </p:cNvSpPr>
          <p:nvPr/>
        </p:nvSpPr>
        <p:spPr bwMode="auto">
          <a:xfrm>
            <a:off x="2109412" y="2400327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68" name="Ellipse 68"/>
          <p:cNvSpPr>
            <a:spLocks noChangeArrowheads="1"/>
          </p:cNvSpPr>
          <p:nvPr/>
        </p:nvSpPr>
        <p:spPr bwMode="auto">
          <a:xfrm>
            <a:off x="2326271" y="4388523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69" name="Ellipse 74"/>
          <p:cNvSpPr>
            <a:spLocks noChangeArrowheads="1"/>
          </p:cNvSpPr>
          <p:nvPr/>
        </p:nvSpPr>
        <p:spPr bwMode="auto">
          <a:xfrm>
            <a:off x="2552890" y="2939146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70" name="Ellipse 74"/>
          <p:cNvSpPr>
            <a:spLocks noChangeArrowheads="1"/>
          </p:cNvSpPr>
          <p:nvPr/>
        </p:nvSpPr>
        <p:spPr bwMode="auto">
          <a:xfrm>
            <a:off x="2574135" y="4377770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71" name="Ellipse 68"/>
          <p:cNvSpPr>
            <a:spLocks noChangeArrowheads="1"/>
          </p:cNvSpPr>
          <p:nvPr/>
        </p:nvSpPr>
        <p:spPr bwMode="auto">
          <a:xfrm>
            <a:off x="655959" y="4693785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73" name="Ellipse 68"/>
          <p:cNvSpPr>
            <a:spLocks noChangeArrowheads="1"/>
          </p:cNvSpPr>
          <p:nvPr/>
        </p:nvSpPr>
        <p:spPr bwMode="auto">
          <a:xfrm>
            <a:off x="400995" y="5553741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74" name="Ellipse 74"/>
          <p:cNvSpPr>
            <a:spLocks noChangeArrowheads="1"/>
          </p:cNvSpPr>
          <p:nvPr/>
        </p:nvSpPr>
        <p:spPr bwMode="auto">
          <a:xfrm>
            <a:off x="579813" y="5681019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75" name="Ellipse 68"/>
          <p:cNvSpPr>
            <a:spLocks noChangeArrowheads="1"/>
          </p:cNvSpPr>
          <p:nvPr/>
        </p:nvSpPr>
        <p:spPr bwMode="auto">
          <a:xfrm>
            <a:off x="655924" y="5426348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76" name="Ellipse 68"/>
          <p:cNvSpPr>
            <a:spLocks noChangeArrowheads="1"/>
          </p:cNvSpPr>
          <p:nvPr/>
        </p:nvSpPr>
        <p:spPr bwMode="auto">
          <a:xfrm>
            <a:off x="804636" y="4890183"/>
            <a:ext cx="215100" cy="222960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77" name="Ellipse 64"/>
          <p:cNvSpPr>
            <a:spLocks noChangeArrowheads="1"/>
          </p:cNvSpPr>
          <p:nvPr/>
        </p:nvSpPr>
        <p:spPr bwMode="auto">
          <a:xfrm>
            <a:off x="248475" y="355646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78" name="Ellipse 68"/>
          <p:cNvSpPr>
            <a:spLocks noChangeArrowheads="1"/>
          </p:cNvSpPr>
          <p:nvPr/>
        </p:nvSpPr>
        <p:spPr bwMode="auto">
          <a:xfrm>
            <a:off x="1698144" y="4602818"/>
            <a:ext cx="215100" cy="222960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79" name="Ellipse 74"/>
          <p:cNvSpPr>
            <a:spLocks noChangeArrowheads="1"/>
          </p:cNvSpPr>
          <p:nvPr/>
        </p:nvSpPr>
        <p:spPr bwMode="auto">
          <a:xfrm>
            <a:off x="694000" y="3677037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81" name="Ellipse 64"/>
          <p:cNvSpPr>
            <a:spLocks noChangeArrowheads="1"/>
          </p:cNvSpPr>
          <p:nvPr/>
        </p:nvSpPr>
        <p:spPr bwMode="auto">
          <a:xfrm>
            <a:off x="251520" y="190021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82" name="Ellipse 64"/>
          <p:cNvSpPr>
            <a:spLocks noChangeArrowheads="1"/>
          </p:cNvSpPr>
          <p:nvPr/>
        </p:nvSpPr>
        <p:spPr bwMode="auto">
          <a:xfrm>
            <a:off x="1889610" y="4599597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83" name="Ellipse 64"/>
          <p:cNvSpPr>
            <a:spLocks noChangeArrowheads="1"/>
          </p:cNvSpPr>
          <p:nvPr/>
        </p:nvSpPr>
        <p:spPr bwMode="auto">
          <a:xfrm>
            <a:off x="2261389" y="460490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85" name="Ellipse 74"/>
          <p:cNvSpPr>
            <a:spLocks noChangeArrowheads="1"/>
          </p:cNvSpPr>
          <p:nvPr/>
        </p:nvSpPr>
        <p:spPr bwMode="auto">
          <a:xfrm>
            <a:off x="1360545" y="4996215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188" name="Ellipse 68"/>
          <p:cNvSpPr>
            <a:spLocks noChangeArrowheads="1"/>
          </p:cNvSpPr>
          <p:nvPr/>
        </p:nvSpPr>
        <p:spPr bwMode="auto">
          <a:xfrm>
            <a:off x="2212082" y="2978684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190" name="Ellipse 64"/>
          <p:cNvSpPr>
            <a:spLocks noChangeArrowheads="1"/>
          </p:cNvSpPr>
          <p:nvPr/>
        </p:nvSpPr>
        <p:spPr bwMode="auto">
          <a:xfrm>
            <a:off x="2545534" y="343967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91" name="Ellipse 64"/>
          <p:cNvSpPr>
            <a:spLocks noChangeArrowheads="1"/>
          </p:cNvSpPr>
          <p:nvPr/>
        </p:nvSpPr>
        <p:spPr bwMode="auto">
          <a:xfrm>
            <a:off x="1751522" y="4984468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192" name="Ellipse 64"/>
          <p:cNvSpPr>
            <a:spLocks noChangeArrowheads="1"/>
          </p:cNvSpPr>
          <p:nvPr/>
        </p:nvSpPr>
        <p:spPr bwMode="auto">
          <a:xfrm>
            <a:off x="2610719" y="502425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193" name="Ellipse 64"/>
          <p:cNvSpPr>
            <a:spLocks noChangeArrowheads="1"/>
          </p:cNvSpPr>
          <p:nvPr/>
        </p:nvSpPr>
        <p:spPr bwMode="auto">
          <a:xfrm>
            <a:off x="4604787" y="313178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194" name="Ellipse 64"/>
          <p:cNvSpPr>
            <a:spLocks noChangeArrowheads="1"/>
          </p:cNvSpPr>
          <p:nvPr/>
        </p:nvSpPr>
        <p:spPr bwMode="auto">
          <a:xfrm>
            <a:off x="4604787" y="3551157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95" name="Ellipse 74"/>
          <p:cNvSpPr>
            <a:spLocks noChangeArrowheads="1"/>
          </p:cNvSpPr>
          <p:nvPr/>
        </p:nvSpPr>
        <p:spPr bwMode="auto">
          <a:xfrm>
            <a:off x="6884107" y="3374449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84</a:t>
            </a:r>
          </a:p>
        </p:txBody>
      </p:sp>
      <p:sp>
        <p:nvSpPr>
          <p:cNvPr id="196" name="Ellipse 64"/>
          <p:cNvSpPr>
            <a:spLocks noChangeArrowheads="1"/>
          </p:cNvSpPr>
          <p:nvPr/>
        </p:nvSpPr>
        <p:spPr bwMode="auto">
          <a:xfrm>
            <a:off x="6807706" y="538792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85</a:t>
            </a:r>
          </a:p>
        </p:txBody>
      </p:sp>
      <p:sp>
        <p:nvSpPr>
          <p:cNvPr id="197" name="Ellipse 64"/>
          <p:cNvSpPr>
            <a:spLocks noChangeArrowheads="1"/>
          </p:cNvSpPr>
          <p:nvPr/>
        </p:nvSpPr>
        <p:spPr bwMode="auto">
          <a:xfrm>
            <a:off x="7442387" y="328307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86</a:t>
            </a:r>
          </a:p>
        </p:txBody>
      </p:sp>
      <p:sp>
        <p:nvSpPr>
          <p:cNvPr id="198" name="Ellipse 74"/>
          <p:cNvSpPr>
            <a:spLocks noChangeArrowheads="1"/>
          </p:cNvSpPr>
          <p:nvPr/>
        </p:nvSpPr>
        <p:spPr bwMode="auto">
          <a:xfrm>
            <a:off x="5248282" y="5123621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87</a:t>
            </a:r>
          </a:p>
        </p:txBody>
      </p:sp>
      <p:sp>
        <p:nvSpPr>
          <p:cNvPr id="199" name="Ellipse 64"/>
          <p:cNvSpPr>
            <a:spLocks noChangeArrowheads="1"/>
          </p:cNvSpPr>
          <p:nvPr/>
        </p:nvSpPr>
        <p:spPr bwMode="auto">
          <a:xfrm>
            <a:off x="8028384" y="236550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91</a:t>
            </a:r>
          </a:p>
        </p:txBody>
      </p:sp>
      <p:sp>
        <p:nvSpPr>
          <p:cNvPr id="200" name="Ellipse 68"/>
          <p:cNvSpPr>
            <a:spLocks noChangeArrowheads="1"/>
          </p:cNvSpPr>
          <p:nvPr/>
        </p:nvSpPr>
        <p:spPr bwMode="auto">
          <a:xfrm>
            <a:off x="8673055" y="2365497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100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01" name="Ellipse 68"/>
          <p:cNvSpPr>
            <a:spLocks noChangeArrowheads="1"/>
          </p:cNvSpPr>
          <p:nvPr/>
        </p:nvSpPr>
        <p:spPr bwMode="auto">
          <a:xfrm>
            <a:off x="5967848" y="1567870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104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02" name="Ellipse 74"/>
          <p:cNvSpPr>
            <a:spLocks noChangeArrowheads="1"/>
          </p:cNvSpPr>
          <p:nvPr/>
        </p:nvSpPr>
        <p:spPr bwMode="auto">
          <a:xfrm>
            <a:off x="8118941" y="4091105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203" name="Ellipse 74"/>
          <p:cNvSpPr>
            <a:spLocks noChangeArrowheads="1"/>
          </p:cNvSpPr>
          <p:nvPr/>
        </p:nvSpPr>
        <p:spPr bwMode="auto">
          <a:xfrm>
            <a:off x="943622" y="3408954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152" name="Ellipse 74"/>
          <p:cNvSpPr>
            <a:spLocks noChangeArrowheads="1"/>
          </p:cNvSpPr>
          <p:nvPr/>
        </p:nvSpPr>
        <p:spPr bwMode="auto">
          <a:xfrm>
            <a:off x="650334" y="2099621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4" name="Ellipse 64"/>
          <p:cNvSpPr>
            <a:spLocks noChangeArrowheads="1"/>
          </p:cNvSpPr>
          <p:nvPr/>
        </p:nvSpPr>
        <p:spPr bwMode="auto">
          <a:xfrm>
            <a:off x="1846775" y="163434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204" name="Ellipse 74"/>
          <p:cNvSpPr>
            <a:spLocks noChangeArrowheads="1"/>
          </p:cNvSpPr>
          <p:nvPr/>
        </p:nvSpPr>
        <p:spPr bwMode="auto">
          <a:xfrm>
            <a:off x="849741" y="1833746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05" name="Ellipse 64"/>
          <p:cNvSpPr>
            <a:spLocks noChangeArrowheads="1"/>
          </p:cNvSpPr>
          <p:nvPr/>
        </p:nvSpPr>
        <p:spPr bwMode="auto">
          <a:xfrm>
            <a:off x="1447961" y="190021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206" name="Ellipse 68"/>
          <p:cNvSpPr>
            <a:spLocks noChangeArrowheads="1"/>
          </p:cNvSpPr>
          <p:nvPr/>
        </p:nvSpPr>
        <p:spPr bwMode="auto">
          <a:xfrm>
            <a:off x="450927" y="1501401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208" name="Ellipse 64"/>
          <p:cNvSpPr>
            <a:spLocks noChangeArrowheads="1"/>
          </p:cNvSpPr>
          <p:nvPr/>
        </p:nvSpPr>
        <p:spPr bwMode="auto">
          <a:xfrm>
            <a:off x="1780306" y="196668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209" name="Ellipse 64"/>
          <p:cNvSpPr>
            <a:spLocks noChangeArrowheads="1"/>
          </p:cNvSpPr>
          <p:nvPr/>
        </p:nvSpPr>
        <p:spPr bwMode="auto">
          <a:xfrm>
            <a:off x="1049147" y="196668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210" name="Ellipse 64"/>
          <p:cNvSpPr>
            <a:spLocks noChangeArrowheads="1"/>
          </p:cNvSpPr>
          <p:nvPr/>
        </p:nvSpPr>
        <p:spPr bwMode="auto">
          <a:xfrm>
            <a:off x="2145437" y="199968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11" name="Ellipse 64"/>
          <p:cNvSpPr>
            <a:spLocks noChangeArrowheads="1"/>
          </p:cNvSpPr>
          <p:nvPr/>
        </p:nvSpPr>
        <p:spPr bwMode="auto">
          <a:xfrm>
            <a:off x="1049147" y="136846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212" name="Ellipse 64"/>
          <p:cNvSpPr>
            <a:spLocks noChangeArrowheads="1"/>
          </p:cNvSpPr>
          <p:nvPr/>
        </p:nvSpPr>
        <p:spPr bwMode="auto">
          <a:xfrm>
            <a:off x="517397" y="163434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214" name="Ellipse 68"/>
          <p:cNvSpPr>
            <a:spLocks noChangeArrowheads="1"/>
          </p:cNvSpPr>
          <p:nvPr/>
        </p:nvSpPr>
        <p:spPr bwMode="auto">
          <a:xfrm>
            <a:off x="4771408" y="3960752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215" name="Ellipse 64"/>
          <p:cNvSpPr>
            <a:spLocks noChangeArrowheads="1"/>
          </p:cNvSpPr>
          <p:nvPr/>
        </p:nvSpPr>
        <p:spPr bwMode="auto">
          <a:xfrm>
            <a:off x="5303159" y="3163127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216" name="Ellipse 64"/>
          <p:cNvSpPr>
            <a:spLocks noChangeArrowheads="1"/>
          </p:cNvSpPr>
          <p:nvPr/>
        </p:nvSpPr>
        <p:spPr bwMode="auto">
          <a:xfrm>
            <a:off x="5436096" y="3628409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217" name="Ellipse 64"/>
          <p:cNvSpPr>
            <a:spLocks noChangeArrowheads="1"/>
          </p:cNvSpPr>
          <p:nvPr/>
        </p:nvSpPr>
        <p:spPr bwMode="auto">
          <a:xfrm>
            <a:off x="5369628" y="143493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218" name="Ellipse 64"/>
          <p:cNvSpPr>
            <a:spLocks noChangeArrowheads="1"/>
          </p:cNvSpPr>
          <p:nvPr/>
        </p:nvSpPr>
        <p:spPr bwMode="auto">
          <a:xfrm>
            <a:off x="3707904" y="163434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219" name="Ellipse 68"/>
          <p:cNvSpPr>
            <a:spLocks noChangeArrowheads="1"/>
          </p:cNvSpPr>
          <p:nvPr/>
        </p:nvSpPr>
        <p:spPr bwMode="auto">
          <a:xfrm>
            <a:off x="4572001" y="2498435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220" name="Ellipse 64"/>
          <p:cNvSpPr>
            <a:spLocks noChangeArrowheads="1"/>
          </p:cNvSpPr>
          <p:nvPr/>
        </p:nvSpPr>
        <p:spPr bwMode="auto">
          <a:xfrm>
            <a:off x="4505532" y="5821884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221" name="Ellipse 64"/>
          <p:cNvSpPr>
            <a:spLocks noChangeArrowheads="1"/>
          </p:cNvSpPr>
          <p:nvPr/>
        </p:nvSpPr>
        <p:spPr bwMode="auto">
          <a:xfrm>
            <a:off x="3641435" y="236550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222" name="Ellipse 74"/>
          <p:cNvSpPr>
            <a:spLocks noChangeArrowheads="1"/>
          </p:cNvSpPr>
          <p:nvPr/>
        </p:nvSpPr>
        <p:spPr bwMode="auto">
          <a:xfrm>
            <a:off x="4439062" y="1567870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223" name="Ellipse 74"/>
          <p:cNvSpPr>
            <a:spLocks noChangeArrowheads="1"/>
          </p:cNvSpPr>
          <p:nvPr/>
        </p:nvSpPr>
        <p:spPr bwMode="auto">
          <a:xfrm>
            <a:off x="5303158" y="5888350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227" name="Ellipse 64"/>
          <p:cNvSpPr>
            <a:spLocks noChangeArrowheads="1"/>
          </p:cNvSpPr>
          <p:nvPr/>
        </p:nvSpPr>
        <p:spPr bwMode="auto">
          <a:xfrm>
            <a:off x="7363696" y="196668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73</a:t>
            </a:r>
          </a:p>
        </p:txBody>
      </p:sp>
      <p:sp>
        <p:nvSpPr>
          <p:cNvPr id="228" name="Ellipse 74"/>
          <p:cNvSpPr>
            <a:spLocks noChangeArrowheads="1"/>
          </p:cNvSpPr>
          <p:nvPr/>
        </p:nvSpPr>
        <p:spPr bwMode="auto">
          <a:xfrm>
            <a:off x="6898413" y="2033153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74</a:t>
            </a:r>
          </a:p>
        </p:txBody>
      </p:sp>
      <p:sp>
        <p:nvSpPr>
          <p:cNvPr id="230" name="Ellipse 64"/>
          <p:cNvSpPr>
            <a:spLocks noChangeArrowheads="1"/>
          </p:cNvSpPr>
          <p:nvPr/>
        </p:nvSpPr>
        <p:spPr bwMode="auto">
          <a:xfrm>
            <a:off x="7363696" y="163434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76</a:t>
            </a:r>
          </a:p>
        </p:txBody>
      </p:sp>
      <p:sp>
        <p:nvSpPr>
          <p:cNvPr id="231" name="Ellipse 64"/>
          <p:cNvSpPr>
            <a:spLocks noChangeArrowheads="1"/>
          </p:cNvSpPr>
          <p:nvPr/>
        </p:nvSpPr>
        <p:spPr bwMode="auto">
          <a:xfrm>
            <a:off x="7496633" y="229903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232" name="Ellipse 64"/>
          <p:cNvSpPr>
            <a:spLocks noChangeArrowheads="1"/>
          </p:cNvSpPr>
          <p:nvPr/>
        </p:nvSpPr>
        <p:spPr bwMode="auto">
          <a:xfrm>
            <a:off x="6765475" y="1700808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233" name="Ellipse 64"/>
          <p:cNvSpPr>
            <a:spLocks noChangeArrowheads="1"/>
          </p:cNvSpPr>
          <p:nvPr/>
        </p:nvSpPr>
        <p:spPr bwMode="auto">
          <a:xfrm>
            <a:off x="7031351" y="2498437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79</a:t>
            </a:r>
          </a:p>
        </p:txBody>
      </p:sp>
      <p:sp>
        <p:nvSpPr>
          <p:cNvPr id="234" name="Ellipse 64"/>
          <p:cNvSpPr>
            <a:spLocks noChangeArrowheads="1"/>
          </p:cNvSpPr>
          <p:nvPr/>
        </p:nvSpPr>
        <p:spPr bwMode="auto">
          <a:xfrm>
            <a:off x="7595890" y="126852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235" name="Ellipse 64"/>
          <p:cNvSpPr>
            <a:spLocks noChangeArrowheads="1"/>
          </p:cNvSpPr>
          <p:nvPr/>
        </p:nvSpPr>
        <p:spPr bwMode="auto">
          <a:xfrm>
            <a:off x="6566069" y="2398493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81</a:t>
            </a:r>
          </a:p>
        </p:txBody>
      </p:sp>
      <p:sp>
        <p:nvSpPr>
          <p:cNvPr id="236" name="Ellipse 64"/>
          <p:cNvSpPr>
            <a:spLocks noChangeArrowheads="1"/>
          </p:cNvSpPr>
          <p:nvPr/>
        </p:nvSpPr>
        <p:spPr bwMode="auto">
          <a:xfrm>
            <a:off x="7230758" y="1301997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82</a:t>
            </a:r>
          </a:p>
        </p:txBody>
      </p:sp>
      <p:sp>
        <p:nvSpPr>
          <p:cNvPr id="237" name="Ellipse 64"/>
          <p:cNvSpPr>
            <a:spLocks noChangeArrowheads="1"/>
          </p:cNvSpPr>
          <p:nvPr/>
        </p:nvSpPr>
        <p:spPr bwMode="auto">
          <a:xfrm>
            <a:off x="7363696" y="256490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83</a:t>
            </a:r>
          </a:p>
        </p:txBody>
      </p:sp>
      <p:sp>
        <p:nvSpPr>
          <p:cNvPr id="238" name="Ellipse 64"/>
          <p:cNvSpPr>
            <a:spLocks noChangeArrowheads="1"/>
          </p:cNvSpPr>
          <p:nvPr/>
        </p:nvSpPr>
        <p:spPr bwMode="auto">
          <a:xfrm>
            <a:off x="8493667" y="2830782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96</a:t>
            </a:r>
          </a:p>
        </p:txBody>
      </p:sp>
      <p:sp>
        <p:nvSpPr>
          <p:cNvPr id="239" name="Ellipse 64"/>
          <p:cNvSpPr>
            <a:spLocks noChangeArrowheads="1"/>
          </p:cNvSpPr>
          <p:nvPr/>
        </p:nvSpPr>
        <p:spPr bwMode="auto">
          <a:xfrm>
            <a:off x="8028384" y="2764313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97</a:t>
            </a:r>
          </a:p>
        </p:txBody>
      </p:sp>
      <p:sp>
        <p:nvSpPr>
          <p:cNvPr id="240" name="Ellipse 74"/>
          <p:cNvSpPr>
            <a:spLocks noChangeArrowheads="1"/>
          </p:cNvSpPr>
          <p:nvPr/>
        </p:nvSpPr>
        <p:spPr bwMode="auto">
          <a:xfrm>
            <a:off x="8626605" y="2564904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92</a:t>
            </a:r>
          </a:p>
        </p:txBody>
      </p:sp>
      <p:sp>
        <p:nvSpPr>
          <p:cNvPr id="241" name="Ellipse 74"/>
          <p:cNvSpPr>
            <a:spLocks noChangeArrowheads="1"/>
          </p:cNvSpPr>
          <p:nvPr/>
        </p:nvSpPr>
        <p:spPr bwMode="auto">
          <a:xfrm>
            <a:off x="8360730" y="2365497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93</a:t>
            </a:r>
          </a:p>
        </p:txBody>
      </p:sp>
      <p:sp>
        <p:nvSpPr>
          <p:cNvPr id="242" name="Ellipse 64"/>
          <p:cNvSpPr>
            <a:spLocks noChangeArrowheads="1"/>
          </p:cNvSpPr>
          <p:nvPr/>
        </p:nvSpPr>
        <p:spPr bwMode="auto">
          <a:xfrm>
            <a:off x="8227792" y="3096658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98</a:t>
            </a:r>
          </a:p>
        </p:txBody>
      </p:sp>
      <p:sp>
        <p:nvSpPr>
          <p:cNvPr id="226" name="Ellipse 64"/>
          <p:cNvSpPr>
            <a:spLocks noChangeArrowheads="1"/>
          </p:cNvSpPr>
          <p:nvPr/>
        </p:nvSpPr>
        <p:spPr bwMode="auto">
          <a:xfrm>
            <a:off x="1115616" y="296372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44" name="Ellipse 74"/>
          <p:cNvSpPr>
            <a:spLocks noChangeArrowheads="1"/>
          </p:cNvSpPr>
          <p:nvPr/>
        </p:nvSpPr>
        <p:spPr bwMode="auto">
          <a:xfrm>
            <a:off x="982678" y="4293096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45" name="Ellipse 64"/>
          <p:cNvSpPr>
            <a:spLocks noChangeArrowheads="1"/>
          </p:cNvSpPr>
          <p:nvPr/>
        </p:nvSpPr>
        <p:spPr bwMode="auto">
          <a:xfrm>
            <a:off x="517397" y="322959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246" name="Ellipse 64"/>
          <p:cNvSpPr>
            <a:spLocks noChangeArrowheads="1"/>
          </p:cNvSpPr>
          <p:nvPr/>
        </p:nvSpPr>
        <p:spPr bwMode="auto">
          <a:xfrm>
            <a:off x="8427199" y="190021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89</a:t>
            </a:r>
          </a:p>
        </p:txBody>
      </p:sp>
      <p:sp>
        <p:nvSpPr>
          <p:cNvPr id="247" name="Ellipse 64"/>
          <p:cNvSpPr>
            <a:spLocks noChangeArrowheads="1"/>
          </p:cNvSpPr>
          <p:nvPr/>
        </p:nvSpPr>
        <p:spPr bwMode="auto">
          <a:xfrm>
            <a:off x="7961916" y="196668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248" name="Ellipse 74"/>
          <p:cNvSpPr>
            <a:spLocks noChangeArrowheads="1"/>
          </p:cNvSpPr>
          <p:nvPr/>
        </p:nvSpPr>
        <p:spPr bwMode="auto">
          <a:xfrm>
            <a:off x="7961915" y="3163124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94</a:t>
            </a:r>
          </a:p>
        </p:txBody>
      </p:sp>
      <p:sp>
        <p:nvSpPr>
          <p:cNvPr id="249" name="Ellipse 64"/>
          <p:cNvSpPr>
            <a:spLocks noChangeArrowheads="1"/>
          </p:cNvSpPr>
          <p:nvPr/>
        </p:nvSpPr>
        <p:spPr bwMode="auto">
          <a:xfrm>
            <a:off x="8493667" y="389428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50" name="Ellipse 64"/>
          <p:cNvSpPr>
            <a:spLocks noChangeArrowheads="1"/>
          </p:cNvSpPr>
          <p:nvPr/>
        </p:nvSpPr>
        <p:spPr bwMode="auto">
          <a:xfrm>
            <a:off x="8028384" y="482485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215" b="1" dirty="0">
                <a:solidFill>
                  <a:schemeClr val="bg1"/>
                </a:solidFill>
              </a:rPr>
              <a:t>101</a:t>
            </a:r>
            <a:endParaRPr lang="fr-FR" sz="2954" b="1" dirty="0">
              <a:solidFill>
                <a:schemeClr val="bg1"/>
              </a:solidFill>
            </a:endParaRPr>
          </a:p>
        </p:txBody>
      </p:sp>
      <p:sp>
        <p:nvSpPr>
          <p:cNvPr id="251" name="Ellipse 64"/>
          <p:cNvSpPr>
            <a:spLocks noChangeArrowheads="1"/>
          </p:cNvSpPr>
          <p:nvPr/>
        </p:nvSpPr>
        <p:spPr bwMode="auto">
          <a:xfrm>
            <a:off x="8493667" y="4691912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215" b="1" dirty="0">
                <a:solidFill>
                  <a:schemeClr val="bg1"/>
                </a:solidFill>
              </a:rPr>
              <a:t>102</a:t>
            </a:r>
            <a:endParaRPr lang="fr-FR" sz="2954" b="1" dirty="0">
              <a:solidFill>
                <a:schemeClr val="bg1"/>
              </a:solidFill>
            </a:endParaRPr>
          </a:p>
        </p:txBody>
      </p:sp>
      <p:sp>
        <p:nvSpPr>
          <p:cNvPr id="252" name="Ellipse 64"/>
          <p:cNvSpPr>
            <a:spLocks noChangeArrowheads="1"/>
          </p:cNvSpPr>
          <p:nvPr/>
        </p:nvSpPr>
        <p:spPr bwMode="auto">
          <a:xfrm>
            <a:off x="8360729" y="509072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215" b="1" dirty="0">
                <a:solidFill>
                  <a:schemeClr val="bg1"/>
                </a:solidFill>
              </a:rPr>
              <a:t>103</a:t>
            </a:r>
            <a:endParaRPr lang="fr-FR" sz="2954" b="1" dirty="0">
              <a:solidFill>
                <a:schemeClr val="bg1"/>
              </a:solidFill>
            </a:endParaRPr>
          </a:p>
        </p:txBody>
      </p:sp>
      <p:sp>
        <p:nvSpPr>
          <p:cNvPr id="253" name="Ellipse 68"/>
          <p:cNvSpPr>
            <a:spLocks noChangeArrowheads="1"/>
          </p:cNvSpPr>
          <p:nvPr/>
        </p:nvSpPr>
        <p:spPr bwMode="auto">
          <a:xfrm>
            <a:off x="8028385" y="5356599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105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54" name="Ellipse 68"/>
          <p:cNvSpPr>
            <a:spLocks noChangeArrowheads="1"/>
          </p:cNvSpPr>
          <p:nvPr/>
        </p:nvSpPr>
        <p:spPr bwMode="auto">
          <a:xfrm>
            <a:off x="8294261" y="5489536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106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55" name="Ellipse 74"/>
          <p:cNvSpPr>
            <a:spLocks noChangeArrowheads="1"/>
          </p:cNvSpPr>
          <p:nvPr/>
        </p:nvSpPr>
        <p:spPr bwMode="auto">
          <a:xfrm>
            <a:off x="8560137" y="5556005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109</a:t>
            </a:r>
          </a:p>
        </p:txBody>
      </p:sp>
      <p:sp>
        <p:nvSpPr>
          <p:cNvPr id="257" name="Ellipse 68"/>
          <p:cNvSpPr>
            <a:spLocks noChangeArrowheads="1"/>
          </p:cNvSpPr>
          <p:nvPr/>
        </p:nvSpPr>
        <p:spPr bwMode="auto">
          <a:xfrm>
            <a:off x="8094855" y="5688943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110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58" name="Ellipse 74"/>
          <p:cNvSpPr>
            <a:spLocks noChangeArrowheads="1"/>
          </p:cNvSpPr>
          <p:nvPr/>
        </p:nvSpPr>
        <p:spPr bwMode="auto">
          <a:xfrm>
            <a:off x="8294260" y="5821584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112</a:t>
            </a:r>
          </a:p>
        </p:txBody>
      </p:sp>
      <p:sp>
        <p:nvSpPr>
          <p:cNvPr id="259" name="Ellipse 68"/>
          <p:cNvSpPr>
            <a:spLocks noChangeArrowheads="1"/>
          </p:cNvSpPr>
          <p:nvPr/>
        </p:nvSpPr>
        <p:spPr bwMode="auto">
          <a:xfrm>
            <a:off x="8094855" y="5954819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114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56" name="Ellipse 74"/>
          <p:cNvSpPr>
            <a:spLocks noChangeArrowheads="1"/>
          </p:cNvSpPr>
          <p:nvPr/>
        </p:nvSpPr>
        <p:spPr bwMode="auto">
          <a:xfrm>
            <a:off x="1447503" y="4691909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60" name="Ellipse 64"/>
          <p:cNvSpPr>
            <a:spLocks noChangeArrowheads="1"/>
          </p:cNvSpPr>
          <p:nvPr/>
        </p:nvSpPr>
        <p:spPr bwMode="auto">
          <a:xfrm>
            <a:off x="2179119" y="502425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261" name="Ellipse 74"/>
          <p:cNvSpPr>
            <a:spLocks noChangeArrowheads="1"/>
          </p:cNvSpPr>
          <p:nvPr/>
        </p:nvSpPr>
        <p:spPr bwMode="auto">
          <a:xfrm>
            <a:off x="2710413" y="4691612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62" name="Ellipse 64"/>
          <p:cNvSpPr>
            <a:spLocks noChangeArrowheads="1"/>
          </p:cNvSpPr>
          <p:nvPr/>
        </p:nvSpPr>
        <p:spPr bwMode="auto">
          <a:xfrm>
            <a:off x="2976746" y="432609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63" name="Ellipse 68"/>
          <p:cNvSpPr>
            <a:spLocks noChangeArrowheads="1"/>
          </p:cNvSpPr>
          <p:nvPr/>
        </p:nvSpPr>
        <p:spPr bwMode="auto">
          <a:xfrm>
            <a:off x="8169062" y="3461880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104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64" name="Ellipse 68"/>
          <p:cNvSpPr>
            <a:spLocks noChangeArrowheads="1"/>
          </p:cNvSpPr>
          <p:nvPr/>
        </p:nvSpPr>
        <p:spPr bwMode="auto">
          <a:xfrm>
            <a:off x="8127622" y="4591852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88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66" name="Ellipse 74"/>
          <p:cNvSpPr>
            <a:spLocks noChangeArrowheads="1"/>
          </p:cNvSpPr>
          <p:nvPr/>
        </p:nvSpPr>
        <p:spPr bwMode="auto">
          <a:xfrm>
            <a:off x="8094853" y="6220695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115</a:t>
            </a:r>
          </a:p>
        </p:txBody>
      </p:sp>
      <p:sp>
        <p:nvSpPr>
          <p:cNvPr id="267" name="Ellipse 74"/>
          <p:cNvSpPr>
            <a:spLocks noChangeArrowheads="1"/>
          </p:cNvSpPr>
          <p:nvPr/>
        </p:nvSpPr>
        <p:spPr bwMode="auto">
          <a:xfrm>
            <a:off x="8493209" y="6220397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116</a:t>
            </a:r>
          </a:p>
        </p:txBody>
      </p:sp>
      <p:sp>
        <p:nvSpPr>
          <p:cNvPr id="270" name="Ellipse 64"/>
          <p:cNvSpPr>
            <a:spLocks noChangeArrowheads="1"/>
          </p:cNvSpPr>
          <p:nvPr/>
        </p:nvSpPr>
        <p:spPr bwMode="auto">
          <a:xfrm>
            <a:off x="7600652" y="4093690"/>
            <a:ext cx="494201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119</a:t>
            </a:r>
          </a:p>
        </p:txBody>
      </p:sp>
      <p:sp>
        <p:nvSpPr>
          <p:cNvPr id="271" name="Ellipse 74"/>
          <p:cNvSpPr>
            <a:spLocks noChangeArrowheads="1"/>
          </p:cNvSpPr>
          <p:nvPr/>
        </p:nvSpPr>
        <p:spPr bwMode="auto">
          <a:xfrm>
            <a:off x="6632079" y="4425737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78" name="Ellipse 64"/>
          <p:cNvSpPr>
            <a:spLocks noChangeArrowheads="1"/>
          </p:cNvSpPr>
          <p:nvPr/>
        </p:nvSpPr>
        <p:spPr bwMode="auto">
          <a:xfrm>
            <a:off x="2444995" y="1767279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279" name="Ellipse 64"/>
          <p:cNvSpPr>
            <a:spLocks noChangeArrowheads="1"/>
          </p:cNvSpPr>
          <p:nvPr/>
        </p:nvSpPr>
        <p:spPr bwMode="auto">
          <a:xfrm>
            <a:off x="2444995" y="1301997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80" name="Ellipse 64"/>
          <p:cNvSpPr>
            <a:spLocks noChangeArrowheads="1"/>
          </p:cNvSpPr>
          <p:nvPr/>
        </p:nvSpPr>
        <p:spPr bwMode="auto">
          <a:xfrm>
            <a:off x="2644402" y="203315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281" name="Ellipse 64"/>
          <p:cNvSpPr>
            <a:spLocks noChangeArrowheads="1"/>
          </p:cNvSpPr>
          <p:nvPr/>
        </p:nvSpPr>
        <p:spPr bwMode="auto">
          <a:xfrm>
            <a:off x="1276175" y="350868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282" name="Ellipse 64"/>
          <p:cNvSpPr>
            <a:spLocks noChangeArrowheads="1"/>
          </p:cNvSpPr>
          <p:nvPr/>
        </p:nvSpPr>
        <p:spPr bwMode="auto">
          <a:xfrm>
            <a:off x="1886956" y="3840472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83" name="Ellipse 74"/>
          <p:cNvSpPr>
            <a:spLocks noChangeArrowheads="1"/>
          </p:cNvSpPr>
          <p:nvPr/>
        </p:nvSpPr>
        <p:spPr bwMode="auto">
          <a:xfrm>
            <a:off x="1742945" y="3419572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284" name="Ellipse 64"/>
          <p:cNvSpPr>
            <a:spLocks noChangeArrowheads="1"/>
          </p:cNvSpPr>
          <p:nvPr/>
        </p:nvSpPr>
        <p:spPr bwMode="auto">
          <a:xfrm>
            <a:off x="2131266" y="3423747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85" name="Ellipse 64"/>
          <p:cNvSpPr>
            <a:spLocks noChangeArrowheads="1"/>
          </p:cNvSpPr>
          <p:nvPr/>
        </p:nvSpPr>
        <p:spPr bwMode="auto">
          <a:xfrm>
            <a:off x="5103752" y="236550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286" name="Ellipse 74"/>
          <p:cNvSpPr>
            <a:spLocks noChangeArrowheads="1"/>
          </p:cNvSpPr>
          <p:nvPr/>
        </p:nvSpPr>
        <p:spPr bwMode="auto">
          <a:xfrm>
            <a:off x="6167254" y="1301994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107</a:t>
            </a:r>
          </a:p>
        </p:txBody>
      </p:sp>
      <p:sp>
        <p:nvSpPr>
          <p:cNvPr id="287" name="Ellipse 74"/>
          <p:cNvSpPr>
            <a:spLocks noChangeArrowheads="1"/>
          </p:cNvSpPr>
          <p:nvPr/>
        </p:nvSpPr>
        <p:spPr bwMode="auto">
          <a:xfrm>
            <a:off x="6964882" y="2299028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288" name="Ellipse 68"/>
          <p:cNvSpPr>
            <a:spLocks noChangeArrowheads="1"/>
          </p:cNvSpPr>
          <p:nvPr/>
        </p:nvSpPr>
        <p:spPr bwMode="auto">
          <a:xfrm>
            <a:off x="7297227" y="2365497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289" name="Ellipse 74"/>
          <p:cNvSpPr>
            <a:spLocks noChangeArrowheads="1"/>
          </p:cNvSpPr>
          <p:nvPr/>
        </p:nvSpPr>
        <p:spPr bwMode="auto">
          <a:xfrm>
            <a:off x="7163830" y="1899917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290" name="Ellipse 74"/>
          <p:cNvSpPr>
            <a:spLocks noChangeArrowheads="1"/>
          </p:cNvSpPr>
          <p:nvPr/>
        </p:nvSpPr>
        <p:spPr bwMode="auto">
          <a:xfrm>
            <a:off x="8692616" y="5888053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117</a:t>
            </a:r>
          </a:p>
        </p:txBody>
      </p:sp>
      <p:sp>
        <p:nvSpPr>
          <p:cNvPr id="291" name="Ellipse 64"/>
          <p:cNvSpPr>
            <a:spLocks noChangeArrowheads="1"/>
          </p:cNvSpPr>
          <p:nvPr/>
        </p:nvSpPr>
        <p:spPr bwMode="auto">
          <a:xfrm>
            <a:off x="6864730" y="3960752"/>
            <a:ext cx="494201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3560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6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6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1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6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1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6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1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6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1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6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1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6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1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6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1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6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1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6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1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6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1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6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1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6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1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6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1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26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1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6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1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6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1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76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1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26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1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76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1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26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1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76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1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26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1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76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1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26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1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76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26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1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76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1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26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1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51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51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76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01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626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651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676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01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726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751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7760"/>
                            </p:stCondLst>
                            <p:childTnLst>
                              <p:par>
                                <p:cTn id="22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26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876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3" grpId="0" animBg="1"/>
      <p:bldP spid="155" grpId="0" animBg="1"/>
      <p:bldP spid="157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2" grpId="0" animBg="1"/>
      <p:bldP spid="188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8" grpId="0" animBg="1"/>
      <p:bldP spid="199" grpId="0" animBg="1"/>
      <p:bldP spid="200" grpId="0" animBg="1"/>
      <p:bldP spid="201" grpId="0" animBg="1"/>
      <p:bldP spid="203" grpId="0" animBg="1"/>
      <p:bldP spid="154" grpId="0" animBg="1"/>
      <p:bldP spid="204" grpId="0" animBg="1"/>
      <p:bldP spid="205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5" grpId="0" animBg="1"/>
      <p:bldP spid="216" grpId="0" animBg="1"/>
      <p:bldP spid="217" grpId="0" animBg="1"/>
      <p:bldP spid="219" grpId="0" animBg="1"/>
      <p:bldP spid="220" grpId="0" animBg="1"/>
      <p:bldP spid="227" grpId="0" animBg="1"/>
      <p:bldP spid="228" grpId="0" animBg="1"/>
      <p:bldP spid="230" grpId="0" animBg="1"/>
      <p:bldP spid="231" grpId="0" animBg="1"/>
      <p:bldP spid="232" grpId="0" animBg="1"/>
      <p:bldP spid="233" grpId="0" animBg="1"/>
      <p:bldP spid="236" grpId="0" animBg="1"/>
      <p:bldP spid="237" grpId="0" animBg="1"/>
      <p:bldP spid="238" grpId="0" animBg="1"/>
      <p:bldP spid="240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52" grpId="0" animBg="1"/>
      <p:bldP spid="253" grpId="0" animBg="1"/>
      <p:bldP spid="254" grpId="0" animBg="1"/>
      <p:bldP spid="255" grpId="0" animBg="1"/>
      <p:bldP spid="257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752492" y="6172200"/>
            <a:ext cx="1905000" cy="4220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0BA79E-0B4C-4A21-AFD7-FA2DDEFC4AA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cxnSp>
        <p:nvCxnSpPr>
          <p:cNvPr id="28" name="Forme 267"/>
          <p:cNvCxnSpPr/>
          <p:nvPr/>
        </p:nvCxnSpPr>
        <p:spPr>
          <a:xfrm flipV="1">
            <a:off x="5222008" y="3091196"/>
            <a:ext cx="1872431" cy="1801959"/>
          </a:xfrm>
          <a:prstGeom prst="bentConnector3">
            <a:avLst>
              <a:gd name="adj1" fmla="val 42483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 bwMode="auto">
          <a:xfrm>
            <a:off x="3103942" y="1009600"/>
            <a:ext cx="2245663" cy="5516308"/>
          </a:xfrm>
          <a:prstGeom prst="roundRect">
            <a:avLst>
              <a:gd name="adj" fmla="val 3735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order/subscribe</a:t>
            </a:r>
            <a:endParaRPr lang="en-US" sz="969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5416368" y="1009600"/>
            <a:ext cx="1343432" cy="5516308"/>
          </a:xfrm>
          <a:prstGeom prst="roundRect">
            <a:avLst>
              <a:gd name="adj" fmla="val 2738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get my order delivered</a:t>
            </a:r>
          </a:p>
        </p:txBody>
      </p:sp>
      <p:sp>
        <p:nvSpPr>
          <p:cNvPr id="33" name="AutoShape 48"/>
          <p:cNvSpPr>
            <a:spLocks noChangeArrowheads="1"/>
          </p:cNvSpPr>
          <p:nvPr/>
        </p:nvSpPr>
        <p:spPr bwMode="auto">
          <a:xfrm>
            <a:off x="5279203" y="3452195"/>
            <a:ext cx="1430289" cy="2869989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stCxn id="84" idx="2"/>
            <a:endCxn id="56" idx="0"/>
          </p:cNvCxnSpPr>
          <p:nvPr/>
        </p:nvCxnSpPr>
        <p:spPr>
          <a:xfrm>
            <a:off x="8488466" y="4165928"/>
            <a:ext cx="0" cy="384103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" y="461576"/>
            <a:ext cx="230370" cy="131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BE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Slide Number Placeholder 4"/>
          <p:cNvSpPr txBox="1">
            <a:spLocks/>
          </p:cNvSpPr>
          <p:nvPr/>
        </p:nvSpPr>
        <p:spPr>
          <a:xfrm>
            <a:off x="6553201" y="6251751"/>
            <a:ext cx="2133600" cy="337038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CAE96975-C5D8-4226-8E55-4CC64DB6D50D}" type="slidenum">
              <a:rPr lang="en-US" sz="831">
                <a:solidFill>
                  <a:prstClr val="white"/>
                </a:solidFill>
                <a:latin typeface="Myriad Pro" pitchFamily="34" charset="0"/>
              </a:rPr>
              <a:pPr algn="r"/>
              <a:t>31</a:t>
            </a:fld>
            <a:endParaRPr lang="en-US" sz="831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6840016" y="1009601"/>
            <a:ext cx="1101608" cy="5516308"/>
          </a:xfrm>
          <a:prstGeom prst="roundRect">
            <a:avLst>
              <a:gd name="adj" fmla="val 2738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get my product installed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230371" y="1009600"/>
            <a:ext cx="2786417" cy="5696000"/>
          </a:xfrm>
          <a:prstGeom prst="roundRect">
            <a:avLst>
              <a:gd name="adj" fmla="val 2738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contact </a:t>
            </a:r>
            <a:r>
              <a:rPr lang="en-US" sz="96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BTC</a:t>
            </a: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to get an offer</a:t>
            </a:r>
            <a:endParaRPr lang="en-US" sz="969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148558" y="821201"/>
            <a:ext cx="119631" cy="13188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3231" tIns="33231" rIns="33231" bIns="33231" anchor="ctr"/>
          <a:lstStyle/>
          <a:p>
            <a:pPr algn="ctr" rtl="0" eaLnBrk="0" hangingPunct="0">
              <a:defRPr/>
            </a:pPr>
            <a:endParaRPr lang="en-US" sz="1846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683973" y="6333143"/>
            <a:ext cx="1902651" cy="2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969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I decide to buy</a:t>
            </a:r>
          </a:p>
        </p:txBody>
      </p: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3146391" y="6333354"/>
            <a:ext cx="2177458" cy="2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969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I get an order confirmation</a:t>
            </a:r>
          </a:p>
        </p:txBody>
      </p:sp>
      <p:sp>
        <p:nvSpPr>
          <p:cNvPr id="42" name="AutoShape 48"/>
          <p:cNvSpPr>
            <a:spLocks noChangeArrowheads="1"/>
          </p:cNvSpPr>
          <p:nvPr/>
        </p:nvSpPr>
        <p:spPr bwMode="auto">
          <a:xfrm>
            <a:off x="392519" y="1347528"/>
            <a:ext cx="2559470" cy="1026388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BTC </a:t>
            </a: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shop</a:t>
            </a: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" name="Connecteur en angle 147"/>
          <p:cNvCxnSpPr>
            <a:stCxn id="39" idx="4"/>
            <a:endCxn id="42" idx="1"/>
          </p:cNvCxnSpPr>
          <p:nvPr/>
        </p:nvCxnSpPr>
        <p:spPr>
          <a:xfrm rot="16200000" flipH="1">
            <a:off x="-153372" y="1314829"/>
            <a:ext cx="907640" cy="184145"/>
          </a:xfrm>
          <a:prstGeom prst="bentConnector2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48"/>
          <p:cNvSpPr>
            <a:spLocks noChangeArrowheads="1"/>
          </p:cNvSpPr>
          <p:nvPr/>
        </p:nvSpPr>
        <p:spPr bwMode="auto">
          <a:xfrm>
            <a:off x="3151168" y="1359251"/>
            <a:ext cx="2133636" cy="4973891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BTC</a:t>
            </a: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shop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29159" y="1610947"/>
            <a:ext cx="912337" cy="1158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For postpaid I go the  Customer Service area and wait.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fill out a form. A credit check is made.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am told that I need to make a deposit and pay an outstanding amount.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4156" y="1580538"/>
            <a:ext cx="2413032" cy="266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am Welcomed by a BTC agent. </a:t>
            </a:r>
            <a:r>
              <a:rPr lang="en-US" sz="738" dirty="0">
                <a:solidFill>
                  <a:prstClr val="black"/>
                </a:solidFill>
                <a:cs typeface="Arial" charset="0"/>
              </a:rPr>
              <a:t>He/ she asks me about by request and I am oriented to the a CSR.</a:t>
            </a:r>
            <a:endParaRPr lang="en-US" sz="738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8" name="AutoShape 48"/>
          <p:cNvSpPr>
            <a:spLocks noChangeArrowheads="1"/>
          </p:cNvSpPr>
          <p:nvPr/>
        </p:nvSpPr>
        <p:spPr bwMode="auto">
          <a:xfrm>
            <a:off x="392519" y="4363681"/>
            <a:ext cx="2559470" cy="923199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On the Web</a:t>
            </a: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9" name="Connecteur en angle 147"/>
          <p:cNvCxnSpPr>
            <a:stCxn id="39" idx="4"/>
            <a:endCxn id="50" idx="1"/>
          </p:cNvCxnSpPr>
          <p:nvPr/>
        </p:nvCxnSpPr>
        <p:spPr>
          <a:xfrm rot="16200000" flipH="1">
            <a:off x="-904943" y="2066403"/>
            <a:ext cx="2410782" cy="184146"/>
          </a:xfrm>
          <a:prstGeom prst="bentConnector2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392519" y="2419206"/>
            <a:ext cx="2559470" cy="1889323"/>
          </a:xfrm>
          <a:prstGeom prst="roundRect">
            <a:avLst>
              <a:gd name="adj" fmla="val 0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Contact center</a:t>
            </a: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4156" y="2625892"/>
            <a:ext cx="2413032" cy="270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rgbClr val="002060"/>
                </a:solidFill>
                <a:latin typeface="Calibri"/>
                <a:cs typeface="Arial" charset="0"/>
              </a:rPr>
              <a:t>I call “225 5282 and select Wireless for Mobile Data or Internet for Broadband.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74156" y="1912316"/>
            <a:ext cx="2413032" cy="395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wait for the CSR. I explain my request to the CSR. She explains me the BTC offerings for mobile data, devices and broadband. I decide to buy.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70208" y="1610947"/>
            <a:ext cx="565374" cy="1171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sign the form and get a copy of the form and a welcome pack.  </a:t>
            </a:r>
          </a:p>
        </p:txBody>
      </p:sp>
      <p:cxnSp>
        <p:nvCxnSpPr>
          <p:cNvPr id="55" name="Connecteur en angle 147"/>
          <p:cNvCxnSpPr>
            <a:stCxn id="39" idx="4"/>
            <a:endCxn id="48" idx="1"/>
          </p:cNvCxnSpPr>
          <p:nvPr/>
        </p:nvCxnSpPr>
        <p:spPr>
          <a:xfrm rot="16200000" flipH="1">
            <a:off x="-1635651" y="2797111"/>
            <a:ext cx="3872198" cy="184146"/>
          </a:xfrm>
          <a:prstGeom prst="bentConnector2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à coins arrondis 55"/>
          <p:cNvSpPr/>
          <p:nvPr/>
        </p:nvSpPr>
        <p:spPr bwMode="auto">
          <a:xfrm>
            <a:off x="8005954" y="4550031"/>
            <a:ext cx="965024" cy="1961990"/>
          </a:xfrm>
          <a:prstGeom prst="roundRect">
            <a:avLst>
              <a:gd name="adj" fmla="val 2738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23" b="1" i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I receive my first invoice</a:t>
            </a:r>
          </a:p>
          <a:p>
            <a:pPr algn="l" rtl="0" eaLnBrk="0" hangingPunct="0">
              <a:defRPr/>
            </a:pPr>
            <a:endParaRPr lang="en-US" sz="1015" b="1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à coins arrondis 76"/>
          <p:cNvSpPr/>
          <p:nvPr/>
        </p:nvSpPr>
        <p:spPr bwMode="auto">
          <a:xfrm>
            <a:off x="8057839" y="4945684"/>
            <a:ext cx="861256" cy="539343"/>
          </a:xfrm>
          <a:prstGeom prst="roundRect">
            <a:avLst>
              <a:gd name="adj" fmla="val 273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 anchor="ctr"/>
          <a:lstStyle/>
          <a:p>
            <a:pPr algn="ctr" rtl="0" eaLnBrk="0" hangingPunct="0">
              <a:defRPr/>
            </a:pPr>
            <a:r>
              <a:rPr lang="en-US" sz="738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receive my invoices, one for postpaid and the other for ADSL</a:t>
            </a:r>
            <a:endParaRPr lang="en-US" sz="738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Text Box 85"/>
          <p:cNvSpPr txBox="1">
            <a:spLocks noChangeArrowheads="1"/>
          </p:cNvSpPr>
          <p:nvPr/>
        </p:nvSpPr>
        <p:spPr bwMode="auto">
          <a:xfrm>
            <a:off x="8017553" y="6192724"/>
            <a:ext cx="941829" cy="3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923" b="1" i="1" dirty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I have paid my first invoice</a:t>
            </a:r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8050656" y="5575146"/>
            <a:ext cx="875620" cy="623454"/>
          </a:xfrm>
          <a:prstGeom prst="roundRect">
            <a:avLst>
              <a:gd name="adj" fmla="val 273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 anchor="ctr"/>
          <a:lstStyle/>
          <a:p>
            <a:pPr algn="ctr" rtl="0" eaLnBrk="0" hangingPunct="0">
              <a:defRPr/>
            </a:pPr>
            <a:r>
              <a:rPr lang="en-US" sz="738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I verify if the amount corresponds to my contract. I agree </a:t>
            </a:r>
            <a:br>
              <a:rPr lang="en-US" sz="738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738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and pay it.</a:t>
            </a:r>
          </a:p>
        </p:txBody>
      </p:sp>
      <p:sp>
        <p:nvSpPr>
          <p:cNvPr id="80" name="Text Box 85"/>
          <p:cNvSpPr txBox="1">
            <a:spLocks noChangeArrowheads="1"/>
          </p:cNvSpPr>
          <p:nvPr/>
        </p:nvSpPr>
        <p:spPr bwMode="auto">
          <a:xfrm>
            <a:off x="6835912" y="6146408"/>
            <a:ext cx="1198812" cy="37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lnSpc>
                <a:spcPct val="90000"/>
              </a:lnSpc>
            </a:pPr>
            <a:r>
              <a:rPr lang="en-US" sz="1108" b="1" dirty="0">
                <a:solidFill>
                  <a:srgbClr val="002060"/>
                </a:solidFill>
                <a:latin typeface="Calibri"/>
                <a:cs typeface="Arial" charset="0"/>
              </a:rPr>
              <a:t>BTC</a:t>
            </a:r>
            <a:endParaRPr lang="en-US" sz="1108" b="1" dirty="0">
              <a:solidFill>
                <a:srgbClr val="002060"/>
              </a:solidFill>
              <a:latin typeface="Calibri"/>
              <a:ea typeface="+mn-ea"/>
              <a:cs typeface="Arial" charset="0"/>
            </a:endParaRPr>
          </a:p>
          <a:p>
            <a:pPr algn="ctr" rtl="0" eaLnBrk="0" hangingPunct="0">
              <a:lnSpc>
                <a:spcPct val="90000"/>
              </a:lnSpc>
            </a:pPr>
            <a:r>
              <a:rPr lang="en-US" sz="1108" b="1" dirty="0">
                <a:solidFill>
                  <a:srgbClr val="002060"/>
                </a:solidFill>
                <a:latin typeface="Calibri"/>
                <a:ea typeface="+mn-ea"/>
                <a:cs typeface="Arial" charset="0"/>
              </a:rPr>
              <a:t>installed it for me</a:t>
            </a:r>
          </a:p>
        </p:txBody>
      </p:sp>
      <p:sp>
        <p:nvSpPr>
          <p:cNvPr id="82" name="Rectangle à coins arrondis 81"/>
          <p:cNvSpPr/>
          <p:nvPr/>
        </p:nvSpPr>
        <p:spPr bwMode="auto">
          <a:xfrm>
            <a:off x="8058601" y="1009605"/>
            <a:ext cx="859736" cy="3408540"/>
          </a:xfrm>
          <a:prstGeom prst="roundRect">
            <a:avLst>
              <a:gd name="adj" fmla="val 3735"/>
            </a:avLst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rtl="0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use for the first time</a:t>
            </a:r>
          </a:p>
          <a:p>
            <a:pPr algn="ctr" eaLnBrk="0" hangingPunct="0">
              <a:lnSpc>
                <a:spcPts val="1108"/>
              </a:lnSpc>
              <a:defRPr/>
            </a:pPr>
            <a:endParaRPr lang="en-US" sz="923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AutoShape 48"/>
          <p:cNvSpPr>
            <a:spLocks noChangeArrowheads="1"/>
          </p:cNvSpPr>
          <p:nvPr/>
        </p:nvSpPr>
        <p:spPr bwMode="auto">
          <a:xfrm>
            <a:off x="5284805" y="1359251"/>
            <a:ext cx="3619266" cy="2097881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 Box 85"/>
          <p:cNvSpPr txBox="1">
            <a:spLocks noChangeArrowheads="1"/>
          </p:cNvSpPr>
          <p:nvPr/>
        </p:nvSpPr>
        <p:spPr bwMode="auto">
          <a:xfrm>
            <a:off x="8052070" y="3530713"/>
            <a:ext cx="872792" cy="6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rtl="0" eaLnBrk="0" hangingPunct="0">
              <a:defRPr/>
            </a:pPr>
            <a:r>
              <a:rPr lang="en-US" sz="923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I notice that everything is working correctly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911887" y="3520132"/>
            <a:ext cx="964938" cy="2532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t"/>
          <a:lstStyle/>
          <a:p>
            <a:pPr algn="ctr" rtl="0"/>
            <a:r>
              <a:rPr lang="en-US" sz="92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am at home</a:t>
            </a:r>
            <a:endParaRPr lang="fr-FR" sz="92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69617" y="5473226"/>
            <a:ext cx="842407" cy="527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He verifies if I can benefit from the service with the speed levels of my package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969617" y="4775243"/>
            <a:ext cx="842407" cy="56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The technician installs the hardware and configures my connection</a:t>
            </a:r>
          </a:p>
        </p:txBody>
      </p:sp>
      <p:sp>
        <p:nvSpPr>
          <p:cNvPr id="88" name="AutoShape 48"/>
          <p:cNvSpPr>
            <a:spLocks noChangeArrowheads="1"/>
          </p:cNvSpPr>
          <p:nvPr/>
        </p:nvSpPr>
        <p:spPr bwMode="auto">
          <a:xfrm>
            <a:off x="407933" y="5344459"/>
            <a:ext cx="2559470" cy="100781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algn="l" rtl="0"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Social Media’s </a:t>
            </a:r>
            <a:endParaRPr lang="en-US" sz="923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4156" y="3034785"/>
            <a:ext cx="2413032" cy="329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rgbClr val="002060"/>
                </a:solidFill>
                <a:latin typeface="Calibri"/>
                <a:cs typeface="Arial" charset="0"/>
              </a:rPr>
              <a:t>I am connected to an agent. He/She explains me the different data plans, devices and offering for broadband. I decide to buy.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74156" y="3451270"/>
            <a:ext cx="2413032" cy="418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rgbClr val="002060"/>
                </a:solidFill>
                <a:latin typeface="Calibri"/>
                <a:cs typeface="Arial" charset="0"/>
              </a:rPr>
              <a:t>I am told that I have to go to a shop to subscribe for broadband or to purchase a device. For prepaid, I am told that I can either go to the BTC shop or to a reseller. He/She indicates me the nearest point of sale. 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74156" y="4001830"/>
            <a:ext cx="2139991" cy="25891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srgbClr val="002060"/>
                </a:solidFill>
                <a:latin typeface="Calibri"/>
                <a:cs typeface="Arial" charset="0"/>
              </a:rPr>
              <a:t>I am blocked on the phone, I go to the nearest shop</a:t>
            </a:r>
            <a:endParaRPr lang="en-US" sz="738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cxnSp>
        <p:nvCxnSpPr>
          <p:cNvPr id="92" name="Connecteur en angle 147"/>
          <p:cNvCxnSpPr>
            <a:stCxn id="51" idx="2"/>
            <a:endCxn id="89" idx="0"/>
          </p:cNvCxnSpPr>
          <p:nvPr/>
        </p:nvCxnSpPr>
        <p:spPr>
          <a:xfrm rot="5400000">
            <a:off x="1611641" y="2965751"/>
            <a:ext cx="138063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ngle 147"/>
          <p:cNvCxnSpPr>
            <a:stCxn id="89" idx="2"/>
            <a:endCxn id="90" idx="0"/>
          </p:cNvCxnSpPr>
          <p:nvPr/>
        </p:nvCxnSpPr>
        <p:spPr>
          <a:xfrm rot="5400000">
            <a:off x="1637287" y="3407882"/>
            <a:ext cx="86771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147"/>
          <p:cNvCxnSpPr>
            <a:stCxn id="90" idx="2"/>
          </p:cNvCxnSpPr>
          <p:nvPr/>
        </p:nvCxnSpPr>
        <p:spPr>
          <a:xfrm rot="5400000">
            <a:off x="1608002" y="3940119"/>
            <a:ext cx="142847" cy="2497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265482" y="3514227"/>
            <a:ext cx="876013" cy="543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For prepaid, I go to the Cashier queue. I wait</a:t>
            </a:r>
            <a:endParaRPr lang="en-US" sz="738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68742" y="1840625"/>
            <a:ext cx="842406" cy="732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The CSR inserts the SIM card and does the setup according to my plan.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receive the card with my number.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221639" y="1926144"/>
            <a:ext cx="534415" cy="555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go back to the CSR. I wait to get my device set-up.   </a:t>
            </a:r>
          </a:p>
        </p:txBody>
      </p:sp>
      <p:cxnSp>
        <p:nvCxnSpPr>
          <p:cNvPr id="99" name="Connecteur droit avec flèche 98"/>
          <p:cNvCxnSpPr>
            <a:stCxn id="98" idx="3"/>
            <a:endCxn id="97" idx="1"/>
          </p:cNvCxnSpPr>
          <p:nvPr/>
        </p:nvCxnSpPr>
        <p:spPr>
          <a:xfrm>
            <a:off x="6756055" y="2203873"/>
            <a:ext cx="212687" cy="2937"/>
          </a:xfrm>
          <a:prstGeom prst="straightConnector1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220127" y="4543803"/>
            <a:ext cx="1157785" cy="90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At the Customer Service section she helps me to fill in the application for </a:t>
            </a:r>
            <a:r>
              <a:rPr lang="en-US" sz="738" b="1" dirty="0">
                <a:solidFill>
                  <a:schemeClr val="tx1"/>
                </a:solidFill>
                <a:latin typeface="Calibri"/>
                <a:cs typeface="Arial" charset="0"/>
              </a:rPr>
              <a:t>Broadband &amp; Landline or just Broadband.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schemeClr val="tx1"/>
                </a:solidFill>
                <a:latin typeface="Calibri"/>
                <a:cs typeface="Arial" charset="0"/>
              </a:rPr>
              <a:t>A credit check is made.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537897" y="4518356"/>
            <a:ext cx="1127201" cy="924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receive a copy of the application form and a modem as well as the username and password. The appointment for the technician is made with me. 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489571" y="4962025"/>
            <a:ext cx="2139991" cy="25891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srgbClr val="002060"/>
                </a:solidFill>
                <a:latin typeface="Calibri"/>
                <a:cs typeface="Arial" charset="0"/>
              </a:rPr>
              <a:t>I am blocked on the web, I go to the nearest shop</a:t>
            </a:r>
            <a:endParaRPr lang="en-US" sz="738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cxnSp>
        <p:nvCxnSpPr>
          <p:cNvPr id="105" name="Connecteur en angle 147"/>
          <p:cNvCxnSpPr/>
          <p:nvPr/>
        </p:nvCxnSpPr>
        <p:spPr>
          <a:xfrm rot="5400000">
            <a:off x="1585156" y="4883845"/>
            <a:ext cx="144146" cy="250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466190" y="4569471"/>
            <a:ext cx="2348231" cy="292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rgbClr val="002060"/>
                </a:solidFill>
                <a:latin typeface="Calibri"/>
                <a:cs typeface="Arial" charset="0"/>
              </a:rPr>
              <a:t>I surf on the website and find the package information and information on the devices. I want to subscribe.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221969" y="2844567"/>
            <a:ext cx="919528" cy="444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pay the outstanding amount at the Cashier.  I go back to the CSR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083625" y="1610947"/>
            <a:ext cx="701375" cy="1158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go to Cashier.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 I wait. 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pay the deposit and I receive my SIM, Device and phone number from the Cashier. </a:t>
            </a:r>
          </a:p>
        </p:txBody>
      </p:sp>
      <p:cxnSp>
        <p:nvCxnSpPr>
          <p:cNvPr id="109" name="Forme 267"/>
          <p:cNvCxnSpPr>
            <a:stCxn id="45" idx="3"/>
            <a:endCxn id="54" idx="1"/>
          </p:cNvCxnSpPr>
          <p:nvPr/>
        </p:nvCxnSpPr>
        <p:spPr>
          <a:xfrm>
            <a:off x="4141494" y="2190262"/>
            <a:ext cx="128714" cy="6446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Forme 267"/>
          <p:cNvCxnSpPr>
            <a:stCxn id="100" idx="3"/>
            <a:endCxn id="101" idx="1"/>
          </p:cNvCxnSpPr>
          <p:nvPr/>
        </p:nvCxnSpPr>
        <p:spPr>
          <a:xfrm flipV="1">
            <a:off x="4377911" y="4980766"/>
            <a:ext cx="159985" cy="1565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Forme 267"/>
          <p:cNvCxnSpPr>
            <a:stCxn id="133" idx="3"/>
            <a:endCxn id="98" idx="1"/>
          </p:cNvCxnSpPr>
          <p:nvPr/>
        </p:nvCxnSpPr>
        <p:spPr>
          <a:xfrm flipV="1">
            <a:off x="5785000" y="2203873"/>
            <a:ext cx="436640" cy="1576868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Forme 267"/>
          <p:cNvCxnSpPr>
            <a:stCxn id="96" idx="3"/>
            <a:endCxn id="133" idx="1"/>
          </p:cNvCxnSpPr>
          <p:nvPr/>
        </p:nvCxnSpPr>
        <p:spPr>
          <a:xfrm flipV="1">
            <a:off x="4141496" y="3780745"/>
            <a:ext cx="792804" cy="527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6969618" y="4363716"/>
            <a:ext cx="842407" cy="328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The technician comes to my place</a:t>
            </a:r>
          </a:p>
        </p:txBody>
      </p:sp>
      <p:cxnSp>
        <p:nvCxnSpPr>
          <p:cNvPr id="115" name="Forme 267"/>
          <p:cNvCxnSpPr>
            <a:endCxn id="87" idx="0"/>
          </p:cNvCxnSpPr>
          <p:nvPr/>
        </p:nvCxnSpPr>
        <p:spPr>
          <a:xfrm rot="5400000">
            <a:off x="7342149" y="4725842"/>
            <a:ext cx="98070" cy="724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Forme 267"/>
          <p:cNvCxnSpPr>
            <a:stCxn id="87" idx="2"/>
            <a:endCxn id="86" idx="0"/>
          </p:cNvCxnSpPr>
          <p:nvPr/>
        </p:nvCxnSpPr>
        <p:spPr>
          <a:xfrm rot="5400000">
            <a:off x="7322139" y="5404540"/>
            <a:ext cx="137364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Forme 267"/>
          <p:cNvCxnSpPr>
            <a:stCxn id="86" idx="3"/>
            <a:endCxn id="138" idx="1"/>
          </p:cNvCxnSpPr>
          <p:nvPr/>
        </p:nvCxnSpPr>
        <p:spPr>
          <a:xfrm flipV="1">
            <a:off x="7812023" y="2157809"/>
            <a:ext cx="324003" cy="3579188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Forme 267"/>
          <p:cNvCxnSpPr>
            <a:stCxn id="142" idx="3"/>
            <a:endCxn id="146" idx="1"/>
          </p:cNvCxnSpPr>
          <p:nvPr/>
        </p:nvCxnSpPr>
        <p:spPr>
          <a:xfrm flipV="1">
            <a:off x="5665097" y="3978122"/>
            <a:ext cx="1303647" cy="1891512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en angle 147"/>
          <p:cNvCxnSpPr>
            <a:stCxn id="39" idx="4"/>
            <a:endCxn id="88" idx="1"/>
          </p:cNvCxnSpPr>
          <p:nvPr/>
        </p:nvCxnSpPr>
        <p:spPr>
          <a:xfrm rot="16200000" flipH="1">
            <a:off x="-2139490" y="3300945"/>
            <a:ext cx="4895286" cy="199560"/>
          </a:xfrm>
          <a:prstGeom prst="bentConnector2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en angle 147"/>
          <p:cNvCxnSpPr>
            <a:stCxn id="52" idx="3"/>
          </p:cNvCxnSpPr>
          <p:nvPr/>
        </p:nvCxnSpPr>
        <p:spPr>
          <a:xfrm>
            <a:off x="2887188" y="2110148"/>
            <a:ext cx="257378" cy="1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7729871" y="263747"/>
            <a:ext cx="1461579" cy="395634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 eaLnBrk="0" hangingPunct="0">
              <a:defRPr/>
            </a:pPr>
            <a:r>
              <a:rPr lang="nl-BE" sz="1292" b="1" cap="small" dirty="0">
                <a:solidFill>
                  <a:prstClr val="white"/>
                </a:solidFill>
                <a:latin typeface="Arial Narrow" pitchFamily="34" charset="0"/>
              </a:rPr>
              <a:t>COMPLEXITY POINTS</a:t>
            </a:r>
          </a:p>
          <a:p>
            <a:pPr algn="ctr" rtl="0" eaLnBrk="0" hangingPunct="0">
              <a:defRPr/>
            </a:pPr>
            <a:r>
              <a:rPr lang="nl-BE" sz="1292" b="1" cap="small" dirty="0">
                <a:solidFill>
                  <a:prstClr val="white"/>
                </a:solidFill>
                <a:latin typeface="Arial Narrow" pitchFamily="34" charset="0"/>
              </a:rPr>
              <a:t>MAPPING</a:t>
            </a:r>
          </a:p>
        </p:txBody>
      </p:sp>
      <p:pic>
        <p:nvPicPr>
          <p:cNvPr id="122" name="Image 121" descr="1332167508_Phone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016791" y="1582607"/>
            <a:ext cx="293825" cy="299004"/>
          </a:xfrm>
          <a:prstGeom prst="rect">
            <a:avLst/>
          </a:prstGeom>
          <a:effectLst/>
        </p:spPr>
      </p:pic>
      <p:pic>
        <p:nvPicPr>
          <p:cNvPr id="124" name="Image 123" descr="1332167508_Phone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016791" y="3451022"/>
            <a:ext cx="293825" cy="299004"/>
          </a:xfrm>
          <a:prstGeom prst="rect">
            <a:avLst/>
          </a:prstGeom>
          <a:effectLst/>
        </p:spPr>
      </p:pic>
      <p:pic>
        <p:nvPicPr>
          <p:cNvPr id="125" name="Image 124" descr="1332417336_internet_ear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8524" y="3626833"/>
            <a:ext cx="262433" cy="26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6" name="ZoneTexte 125"/>
          <p:cNvSpPr txBox="1"/>
          <p:nvPr/>
        </p:nvSpPr>
        <p:spPr>
          <a:xfrm>
            <a:off x="3034757" y="3485106"/>
            <a:ext cx="388802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8" b="1" dirty="0">
                <a:solidFill>
                  <a:schemeClr val="bg1"/>
                </a:solidFill>
              </a:rPr>
              <a:t>$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27" name="Rectangle à coins arrondis 7"/>
          <p:cNvSpPr>
            <a:spLocks noChangeArrowheads="1"/>
          </p:cNvSpPr>
          <p:nvPr/>
        </p:nvSpPr>
        <p:spPr bwMode="auto">
          <a:xfrm>
            <a:off x="83674" y="318590"/>
            <a:ext cx="4751909" cy="535668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6462" tIns="33231" rIns="66462" bIns="33231" anchor="ctr" anchorCtr="0"/>
          <a:lstStyle/>
          <a:p>
            <a:pPr eaLnBrk="0" hangingPunct="0">
              <a:defRPr/>
            </a:pPr>
            <a:r>
              <a:rPr lang="en-US" sz="110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want to know from whom and how I can get information, I contact </a:t>
            </a:r>
          </a:p>
          <a:p>
            <a:pPr eaLnBrk="0" hangingPunct="0">
              <a:defRPr/>
            </a:pPr>
            <a:r>
              <a:rPr lang="en-US" sz="92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residential customer with your competitor, I want to switch to BTC, needing mobile data (pre-paid and post-paid) as well as broadband devices and services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74158" y="5990586"/>
            <a:ext cx="2230350" cy="25891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srgbClr val="002060"/>
                </a:solidFill>
                <a:latin typeface="Calibri"/>
                <a:cs typeface="Arial" charset="0"/>
              </a:rPr>
              <a:t>I am blocked on the web, I go to the nearest shop</a:t>
            </a:r>
            <a:endParaRPr lang="en-US" sz="738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cxnSp>
        <p:nvCxnSpPr>
          <p:cNvPr id="131" name="Connecteur en angle 147"/>
          <p:cNvCxnSpPr/>
          <p:nvPr/>
        </p:nvCxnSpPr>
        <p:spPr>
          <a:xfrm rot="5400000">
            <a:off x="1605266" y="5945291"/>
            <a:ext cx="144146" cy="250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489573" y="5549668"/>
            <a:ext cx="2427198" cy="385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go to the Facebook page or Twitter and post my request. The agent investigates my need and proposes me devices and associated plans. I decide to buy. 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934299" y="3359857"/>
            <a:ext cx="850700" cy="841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explain to the Cashier what I want, she tells me the price of the SIM card and Data Plan.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b="1" dirty="0">
                <a:solidFill>
                  <a:prstClr val="black"/>
                </a:solidFill>
                <a:latin typeface="Calibri"/>
                <a:cs typeface="Arial" charset="0"/>
              </a:rPr>
              <a:t>I pay and get the SIM Card and my phone number. 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945468" y="1404314"/>
            <a:ext cx="1298180" cy="348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am invited to register using the form, I register and handle the form to the CSR. .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35373" y="2515116"/>
            <a:ext cx="724471" cy="655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can top up via USSD or prepaid card. For Internet I need to create an account.</a:t>
            </a:r>
          </a:p>
        </p:txBody>
      </p:sp>
      <p:cxnSp>
        <p:nvCxnSpPr>
          <p:cNvPr id="136" name="Forme 267"/>
          <p:cNvCxnSpPr>
            <a:stCxn id="54" idx="3"/>
          </p:cNvCxnSpPr>
          <p:nvPr/>
        </p:nvCxnSpPr>
        <p:spPr>
          <a:xfrm>
            <a:off x="4835582" y="2196706"/>
            <a:ext cx="248041" cy="1172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Forme 267"/>
          <p:cNvCxnSpPr>
            <a:endCxn id="138" idx="1"/>
          </p:cNvCxnSpPr>
          <p:nvPr/>
        </p:nvCxnSpPr>
        <p:spPr>
          <a:xfrm flipV="1">
            <a:off x="7812025" y="2157812"/>
            <a:ext cx="324002" cy="664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8136027" y="1959980"/>
            <a:ext cx="724471" cy="395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831" dirty="0">
                <a:solidFill>
                  <a:srgbClr val="002060"/>
                </a:solidFill>
                <a:latin typeface="Calibri"/>
                <a:cs typeface="Arial" charset="0"/>
              </a:rPr>
              <a:t>I can surf on internet + send emails</a:t>
            </a:r>
          </a:p>
        </p:txBody>
      </p:sp>
      <p:cxnSp>
        <p:nvCxnSpPr>
          <p:cNvPr id="139" name="Forme 267"/>
          <p:cNvCxnSpPr/>
          <p:nvPr/>
        </p:nvCxnSpPr>
        <p:spPr>
          <a:xfrm rot="5400000">
            <a:off x="3631215" y="2835223"/>
            <a:ext cx="116476" cy="10967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3253045" y="5578564"/>
            <a:ext cx="1124866" cy="444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pay the outstanding amount at the Cashier.  I go back to the CSR</a:t>
            </a:r>
          </a:p>
        </p:txBody>
      </p:sp>
      <p:cxnSp>
        <p:nvCxnSpPr>
          <p:cNvPr id="141" name="Forme 267"/>
          <p:cNvCxnSpPr/>
          <p:nvPr/>
        </p:nvCxnSpPr>
        <p:spPr>
          <a:xfrm flipH="1">
            <a:off x="3747948" y="5411415"/>
            <a:ext cx="1" cy="138256"/>
          </a:xfrm>
          <a:prstGeom prst="straightConnector1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4537897" y="5540674"/>
            <a:ext cx="1127201" cy="657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go to Cashier. I wait.  </a:t>
            </a:r>
          </a:p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I pay the deposit for the Landline installation. I go back to the CSR to make the appointment for installation</a:t>
            </a:r>
          </a:p>
        </p:txBody>
      </p:sp>
      <p:cxnSp>
        <p:nvCxnSpPr>
          <p:cNvPr id="143" name="Forme 267"/>
          <p:cNvCxnSpPr>
            <a:stCxn id="101" idx="2"/>
            <a:endCxn id="142" idx="0"/>
          </p:cNvCxnSpPr>
          <p:nvPr/>
        </p:nvCxnSpPr>
        <p:spPr>
          <a:xfrm rot="5400000">
            <a:off x="5052747" y="5491916"/>
            <a:ext cx="97502" cy="11729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Forme 267"/>
          <p:cNvCxnSpPr>
            <a:stCxn id="108" idx="3"/>
            <a:endCxn id="98" idx="1"/>
          </p:cNvCxnSpPr>
          <p:nvPr/>
        </p:nvCxnSpPr>
        <p:spPr>
          <a:xfrm>
            <a:off x="5785000" y="2190262"/>
            <a:ext cx="436640" cy="1361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920655" y="2937103"/>
            <a:ext cx="891370" cy="30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latin typeface="Calibri"/>
                <a:cs typeface="Arial" charset="0"/>
              </a:rPr>
              <a:t>I do the installation myself. 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968744" y="3729926"/>
            <a:ext cx="842406" cy="496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rtl="0" eaLnBrk="0" hangingPunct="0">
              <a:lnSpc>
                <a:spcPct val="90000"/>
              </a:lnSpc>
            </a:pPr>
            <a:r>
              <a:rPr lang="en-US" sz="738" dirty="0">
                <a:solidFill>
                  <a:schemeClr val="tx1"/>
                </a:solidFill>
                <a:latin typeface="Calibri"/>
                <a:cs typeface="Arial" charset="0"/>
              </a:rPr>
              <a:t>The technician on the date of the appointment calls to confirm time and direction. </a:t>
            </a:r>
          </a:p>
        </p:txBody>
      </p:sp>
      <p:cxnSp>
        <p:nvCxnSpPr>
          <p:cNvPr id="147" name="Forme 267"/>
          <p:cNvCxnSpPr>
            <a:endCxn id="114" idx="0"/>
          </p:cNvCxnSpPr>
          <p:nvPr/>
        </p:nvCxnSpPr>
        <p:spPr>
          <a:xfrm rot="5400000">
            <a:off x="7311767" y="4283935"/>
            <a:ext cx="158833" cy="72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Forme 267"/>
          <p:cNvCxnSpPr/>
          <p:nvPr/>
        </p:nvCxnSpPr>
        <p:spPr>
          <a:xfrm>
            <a:off x="5665098" y="4975908"/>
            <a:ext cx="651822" cy="1172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Forme 267"/>
          <p:cNvCxnSpPr>
            <a:endCxn id="145" idx="1"/>
          </p:cNvCxnSpPr>
          <p:nvPr/>
        </p:nvCxnSpPr>
        <p:spPr>
          <a:xfrm>
            <a:off x="5784999" y="2202571"/>
            <a:ext cx="1135654" cy="888629"/>
          </a:xfrm>
          <a:prstGeom prst="bentConnector3">
            <a:avLst>
              <a:gd name="adj1" fmla="val 19902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Forme 267"/>
          <p:cNvCxnSpPr>
            <a:stCxn id="145" idx="3"/>
            <a:endCxn id="138" idx="1"/>
          </p:cNvCxnSpPr>
          <p:nvPr/>
        </p:nvCxnSpPr>
        <p:spPr>
          <a:xfrm flipV="1">
            <a:off x="7812025" y="2157808"/>
            <a:ext cx="324002" cy="933388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68"/>
          <p:cNvSpPr>
            <a:spLocks noChangeArrowheads="1"/>
          </p:cNvSpPr>
          <p:nvPr/>
        </p:nvSpPr>
        <p:spPr bwMode="auto">
          <a:xfrm>
            <a:off x="740902" y="2750416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3" name="Ellipse 68"/>
          <p:cNvSpPr>
            <a:spLocks noChangeArrowheads="1"/>
          </p:cNvSpPr>
          <p:nvPr/>
        </p:nvSpPr>
        <p:spPr bwMode="auto">
          <a:xfrm>
            <a:off x="400995" y="5553741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81" name="Ellipse 64"/>
          <p:cNvSpPr>
            <a:spLocks noChangeArrowheads="1"/>
          </p:cNvSpPr>
          <p:nvPr/>
        </p:nvSpPr>
        <p:spPr bwMode="auto">
          <a:xfrm>
            <a:off x="251520" y="1900216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83" name="Ellipse 64"/>
          <p:cNvSpPr>
            <a:spLocks noChangeArrowheads="1"/>
          </p:cNvSpPr>
          <p:nvPr/>
        </p:nvSpPr>
        <p:spPr bwMode="auto">
          <a:xfrm>
            <a:off x="2261389" y="460490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84" name="Ellipse 64"/>
          <p:cNvSpPr>
            <a:spLocks noChangeArrowheads="1"/>
          </p:cNvSpPr>
          <p:nvPr/>
        </p:nvSpPr>
        <p:spPr bwMode="auto">
          <a:xfrm>
            <a:off x="1886956" y="3970220"/>
            <a:ext cx="297062" cy="30254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846" b="1" dirty="0">
                <a:solidFill>
                  <a:schemeClr val="accent1">
                    <a:lumMod val="50000"/>
                  </a:schemeClr>
                </a:solidFill>
              </a:rPr>
              <a:t>41</a:t>
            </a:r>
          </a:p>
        </p:txBody>
      </p:sp>
      <p:sp>
        <p:nvSpPr>
          <p:cNvPr id="185" name="Ellipse 74"/>
          <p:cNvSpPr>
            <a:spLocks noChangeArrowheads="1"/>
          </p:cNvSpPr>
          <p:nvPr/>
        </p:nvSpPr>
        <p:spPr bwMode="auto">
          <a:xfrm>
            <a:off x="1360545" y="4996215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186" name="Ellipse 74"/>
          <p:cNvSpPr>
            <a:spLocks noChangeArrowheads="1"/>
          </p:cNvSpPr>
          <p:nvPr/>
        </p:nvSpPr>
        <p:spPr bwMode="auto">
          <a:xfrm>
            <a:off x="1742945" y="3419572"/>
            <a:ext cx="332802" cy="332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846" b="1" dirty="0">
                <a:solidFill>
                  <a:schemeClr val="accent1">
                    <a:lumMod val="50000"/>
                  </a:schemeClr>
                </a:solidFill>
              </a:rPr>
              <a:t>44</a:t>
            </a:r>
          </a:p>
        </p:txBody>
      </p:sp>
      <p:sp>
        <p:nvSpPr>
          <p:cNvPr id="187" name="Ellipse 64"/>
          <p:cNvSpPr>
            <a:spLocks noChangeArrowheads="1"/>
          </p:cNvSpPr>
          <p:nvPr/>
        </p:nvSpPr>
        <p:spPr bwMode="auto">
          <a:xfrm>
            <a:off x="2131266" y="3570290"/>
            <a:ext cx="288802" cy="28574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846" b="1" dirty="0">
                <a:solidFill>
                  <a:schemeClr val="accent1">
                    <a:lumMod val="50000"/>
                  </a:schemeClr>
                </a:solidFill>
              </a:rPr>
              <a:t>45</a:t>
            </a:r>
          </a:p>
        </p:txBody>
      </p:sp>
      <p:sp>
        <p:nvSpPr>
          <p:cNvPr id="197" name="Ellipse 64"/>
          <p:cNvSpPr>
            <a:spLocks noChangeArrowheads="1"/>
          </p:cNvSpPr>
          <p:nvPr/>
        </p:nvSpPr>
        <p:spPr bwMode="auto">
          <a:xfrm>
            <a:off x="7442387" y="328307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86</a:t>
            </a:r>
          </a:p>
        </p:txBody>
      </p:sp>
      <p:sp>
        <p:nvSpPr>
          <p:cNvPr id="202" name="Ellipse 74"/>
          <p:cNvSpPr>
            <a:spLocks noChangeArrowheads="1"/>
          </p:cNvSpPr>
          <p:nvPr/>
        </p:nvSpPr>
        <p:spPr bwMode="auto">
          <a:xfrm>
            <a:off x="8118941" y="4091105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152" name="Ellipse 74"/>
          <p:cNvSpPr>
            <a:spLocks noChangeArrowheads="1"/>
          </p:cNvSpPr>
          <p:nvPr/>
        </p:nvSpPr>
        <p:spPr bwMode="auto">
          <a:xfrm>
            <a:off x="650334" y="2099621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6" name="Ellipse 64"/>
          <p:cNvSpPr>
            <a:spLocks noChangeArrowheads="1"/>
          </p:cNvSpPr>
          <p:nvPr/>
        </p:nvSpPr>
        <p:spPr bwMode="auto">
          <a:xfrm>
            <a:off x="2444995" y="1951196"/>
            <a:ext cx="274506" cy="2483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accent1">
                    <a:lumMod val="50000"/>
                  </a:schemeClr>
                </a:solidFill>
              </a:rPr>
              <a:t>33</a:t>
            </a:r>
          </a:p>
        </p:txBody>
      </p:sp>
      <p:sp>
        <p:nvSpPr>
          <p:cNvPr id="189" name="Ellipse 64"/>
          <p:cNvSpPr>
            <a:spLocks noChangeArrowheads="1"/>
          </p:cNvSpPr>
          <p:nvPr/>
        </p:nvSpPr>
        <p:spPr bwMode="auto">
          <a:xfrm>
            <a:off x="2444996" y="1396795"/>
            <a:ext cx="369426" cy="33749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846" b="1" dirty="0">
                <a:solidFill>
                  <a:schemeClr val="accent1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206" name="Ellipse 68"/>
          <p:cNvSpPr>
            <a:spLocks noChangeArrowheads="1"/>
          </p:cNvSpPr>
          <p:nvPr/>
        </p:nvSpPr>
        <p:spPr bwMode="auto">
          <a:xfrm>
            <a:off x="450927" y="1501401"/>
            <a:ext cx="233107" cy="23299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108" b="1" dirty="0">
                <a:solidFill>
                  <a:schemeClr val="accent1">
                    <a:lumMod val="50000"/>
                  </a:schemeClr>
                </a:solidFill>
              </a:rPr>
              <a:t>48</a:t>
            </a:r>
          </a:p>
        </p:txBody>
      </p:sp>
      <p:sp>
        <p:nvSpPr>
          <p:cNvPr id="207" name="Ellipse 64"/>
          <p:cNvSpPr>
            <a:spLocks noChangeArrowheads="1"/>
          </p:cNvSpPr>
          <p:nvPr/>
        </p:nvSpPr>
        <p:spPr bwMode="auto">
          <a:xfrm>
            <a:off x="5103752" y="2465443"/>
            <a:ext cx="348903" cy="33234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846" b="1" dirty="0">
                <a:solidFill>
                  <a:schemeClr val="accent1">
                    <a:lumMod val="50000"/>
                  </a:schemeClr>
                </a:solidFill>
              </a:rPr>
              <a:t>53</a:t>
            </a:r>
          </a:p>
        </p:txBody>
      </p:sp>
      <p:sp>
        <p:nvSpPr>
          <p:cNvPr id="213" name="Ellipse 64"/>
          <p:cNvSpPr>
            <a:spLocks noChangeArrowheads="1"/>
          </p:cNvSpPr>
          <p:nvPr/>
        </p:nvSpPr>
        <p:spPr bwMode="auto">
          <a:xfrm>
            <a:off x="2644402" y="2141847"/>
            <a:ext cx="332036" cy="32359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846" b="1" dirty="0">
                <a:solidFill>
                  <a:schemeClr val="accent1">
                    <a:lumMod val="50000"/>
                  </a:schemeClr>
                </a:solidFill>
              </a:rPr>
              <a:t>58</a:t>
            </a:r>
          </a:p>
        </p:txBody>
      </p:sp>
      <p:sp>
        <p:nvSpPr>
          <p:cNvPr id="214" name="Ellipse 68"/>
          <p:cNvSpPr>
            <a:spLocks noChangeArrowheads="1"/>
          </p:cNvSpPr>
          <p:nvPr/>
        </p:nvSpPr>
        <p:spPr bwMode="auto">
          <a:xfrm>
            <a:off x="4771408" y="3960752"/>
            <a:ext cx="212154" cy="229927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218" name="Ellipse 64"/>
          <p:cNvSpPr>
            <a:spLocks noChangeArrowheads="1"/>
          </p:cNvSpPr>
          <p:nvPr/>
        </p:nvSpPr>
        <p:spPr bwMode="auto">
          <a:xfrm>
            <a:off x="3707904" y="1634341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221" name="Ellipse 64"/>
          <p:cNvSpPr>
            <a:spLocks noChangeArrowheads="1"/>
          </p:cNvSpPr>
          <p:nvPr/>
        </p:nvSpPr>
        <p:spPr bwMode="auto">
          <a:xfrm>
            <a:off x="3641435" y="2365500"/>
            <a:ext cx="432496" cy="43228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222" name="Ellipse 74"/>
          <p:cNvSpPr>
            <a:spLocks noChangeArrowheads="1"/>
          </p:cNvSpPr>
          <p:nvPr/>
        </p:nvSpPr>
        <p:spPr bwMode="auto">
          <a:xfrm>
            <a:off x="4439062" y="1567870"/>
            <a:ext cx="332802" cy="332642"/>
          </a:xfrm>
          <a:prstGeom prst="ellipse">
            <a:avLst/>
          </a:prstGeom>
          <a:solidFill>
            <a:schemeClr val="accent5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223" name="Ellipse 74"/>
          <p:cNvSpPr>
            <a:spLocks noChangeArrowheads="1"/>
          </p:cNvSpPr>
          <p:nvPr/>
        </p:nvSpPr>
        <p:spPr bwMode="auto">
          <a:xfrm>
            <a:off x="5303158" y="5888350"/>
            <a:ext cx="332802" cy="332642"/>
          </a:xfrm>
          <a:prstGeom prst="ellipse">
            <a:avLst/>
          </a:prstGeom>
          <a:solidFill>
            <a:schemeClr val="accent5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224" name="Ellipse 74"/>
          <p:cNvSpPr>
            <a:spLocks noChangeArrowheads="1"/>
          </p:cNvSpPr>
          <p:nvPr/>
        </p:nvSpPr>
        <p:spPr bwMode="auto">
          <a:xfrm>
            <a:off x="6924806" y="2297425"/>
            <a:ext cx="332802" cy="332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108" b="1" dirty="0">
                <a:solidFill>
                  <a:schemeClr val="accent1">
                    <a:lumMod val="50000"/>
                  </a:schemeClr>
                </a:solidFill>
              </a:rPr>
              <a:t>71</a:t>
            </a:r>
          </a:p>
        </p:txBody>
      </p:sp>
      <p:sp>
        <p:nvSpPr>
          <p:cNvPr id="225" name="Ellipse 68"/>
          <p:cNvSpPr>
            <a:spLocks noChangeArrowheads="1"/>
          </p:cNvSpPr>
          <p:nvPr/>
        </p:nvSpPr>
        <p:spPr bwMode="auto">
          <a:xfrm>
            <a:off x="7297227" y="2365497"/>
            <a:ext cx="212154" cy="22992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108" b="1" dirty="0">
                <a:solidFill>
                  <a:schemeClr val="accent1">
                    <a:lumMod val="50000"/>
                  </a:schemeClr>
                </a:solidFill>
              </a:rPr>
              <a:t>72</a:t>
            </a:r>
            <a:endParaRPr lang="fr-FR" sz="1846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9" name="Ellipse 74"/>
          <p:cNvSpPr>
            <a:spLocks noChangeArrowheads="1"/>
          </p:cNvSpPr>
          <p:nvPr/>
        </p:nvSpPr>
        <p:spPr bwMode="auto">
          <a:xfrm>
            <a:off x="7208459" y="1972093"/>
            <a:ext cx="228332" cy="2492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108" b="1" dirty="0">
                <a:solidFill>
                  <a:schemeClr val="accent1">
                    <a:lumMod val="50000"/>
                  </a:schemeClr>
                </a:solidFill>
              </a:rPr>
              <a:t>75</a:t>
            </a:r>
          </a:p>
        </p:txBody>
      </p:sp>
      <p:sp>
        <p:nvSpPr>
          <p:cNvPr id="234" name="Ellipse 64"/>
          <p:cNvSpPr>
            <a:spLocks noChangeArrowheads="1"/>
          </p:cNvSpPr>
          <p:nvPr/>
        </p:nvSpPr>
        <p:spPr bwMode="auto">
          <a:xfrm>
            <a:off x="7595890" y="1268521"/>
            <a:ext cx="432496" cy="43228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235" name="Ellipse 64"/>
          <p:cNvSpPr>
            <a:spLocks noChangeArrowheads="1"/>
          </p:cNvSpPr>
          <p:nvPr/>
        </p:nvSpPr>
        <p:spPr bwMode="auto">
          <a:xfrm>
            <a:off x="6566069" y="2398493"/>
            <a:ext cx="432496" cy="43228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81</a:t>
            </a:r>
          </a:p>
        </p:txBody>
      </p:sp>
      <p:sp>
        <p:nvSpPr>
          <p:cNvPr id="239" name="Ellipse 64"/>
          <p:cNvSpPr>
            <a:spLocks noChangeArrowheads="1"/>
          </p:cNvSpPr>
          <p:nvPr/>
        </p:nvSpPr>
        <p:spPr bwMode="auto">
          <a:xfrm>
            <a:off x="8028384" y="2764313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97</a:t>
            </a:r>
          </a:p>
        </p:txBody>
      </p:sp>
      <p:sp>
        <p:nvSpPr>
          <p:cNvPr id="241" name="Ellipse 74"/>
          <p:cNvSpPr>
            <a:spLocks noChangeArrowheads="1"/>
          </p:cNvSpPr>
          <p:nvPr/>
        </p:nvSpPr>
        <p:spPr bwMode="auto">
          <a:xfrm>
            <a:off x="8360730" y="2365497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93</a:t>
            </a:r>
          </a:p>
        </p:txBody>
      </p:sp>
      <p:sp>
        <p:nvSpPr>
          <p:cNvPr id="242" name="Ellipse 64"/>
          <p:cNvSpPr>
            <a:spLocks noChangeArrowheads="1"/>
          </p:cNvSpPr>
          <p:nvPr/>
        </p:nvSpPr>
        <p:spPr bwMode="auto">
          <a:xfrm>
            <a:off x="8227792" y="3096658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98</a:t>
            </a:r>
          </a:p>
        </p:txBody>
      </p:sp>
      <p:sp>
        <p:nvSpPr>
          <p:cNvPr id="226" name="Ellipse 64"/>
          <p:cNvSpPr>
            <a:spLocks noChangeArrowheads="1"/>
          </p:cNvSpPr>
          <p:nvPr/>
        </p:nvSpPr>
        <p:spPr bwMode="auto">
          <a:xfrm>
            <a:off x="1115616" y="2963720"/>
            <a:ext cx="432496" cy="43228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49" name="Ellipse 64"/>
          <p:cNvSpPr>
            <a:spLocks noChangeArrowheads="1"/>
          </p:cNvSpPr>
          <p:nvPr/>
        </p:nvSpPr>
        <p:spPr bwMode="auto">
          <a:xfrm>
            <a:off x="8493667" y="3894285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50" name="Ellipse 64"/>
          <p:cNvSpPr>
            <a:spLocks noChangeArrowheads="1"/>
          </p:cNvSpPr>
          <p:nvPr/>
        </p:nvSpPr>
        <p:spPr bwMode="auto">
          <a:xfrm>
            <a:off x="8028384" y="4824850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215" b="1" dirty="0">
                <a:solidFill>
                  <a:schemeClr val="bg1"/>
                </a:solidFill>
              </a:rPr>
              <a:t>101</a:t>
            </a:r>
            <a:endParaRPr lang="fr-FR" sz="2954" b="1" dirty="0">
              <a:solidFill>
                <a:schemeClr val="bg1"/>
              </a:solidFill>
            </a:endParaRPr>
          </a:p>
        </p:txBody>
      </p:sp>
      <p:sp>
        <p:nvSpPr>
          <p:cNvPr id="251" name="Ellipse 64"/>
          <p:cNvSpPr>
            <a:spLocks noChangeArrowheads="1"/>
          </p:cNvSpPr>
          <p:nvPr/>
        </p:nvSpPr>
        <p:spPr bwMode="auto">
          <a:xfrm>
            <a:off x="8493667" y="4691912"/>
            <a:ext cx="432496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215" b="1" dirty="0">
                <a:solidFill>
                  <a:schemeClr val="bg1"/>
                </a:solidFill>
              </a:rPr>
              <a:t>102</a:t>
            </a:r>
            <a:endParaRPr lang="fr-FR" sz="2954" b="1" dirty="0">
              <a:solidFill>
                <a:schemeClr val="bg1"/>
              </a:solidFill>
            </a:endParaRPr>
          </a:p>
        </p:txBody>
      </p:sp>
      <p:sp>
        <p:nvSpPr>
          <p:cNvPr id="258" name="Ellipse 74"/>
          <p:cNvSpPr>
            <a:spLocks noChangeArrowheads="1"/>
          </p:cNvSpPr>
          <p:nvPr/>
        </p:nvSpPr>
        <p:spPr bwMode="auto">
          <a:xfrm>
            <a:off x="8294260" y="5821584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112</a:t>
            </a:r>
          </a:p>
        </p:txBody>
      </p:sp>
      <p:sp>
        <p:nvSpPr>
          <p:cNvPr id="264" name="Ellipse 68"/>
          <p:cNvSpPr>
            <a:spLocks noChangeArrowheads="1"/>
          </p:cNvSpPr>
          <p:nvPr/>
        </p:nvSpPr>
        <p:spPr bwMode="auto">
          <a:xfrm>
            <a:off x="8127622" y="4591852"/>
            <a:ext cx="233107" cy="23299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015" b="1" dirty="0">
                <a:solidFill>
                  <a:schemeClr val="bg1"/>
                </a:solidFill>
              </a:rPr>
              <a:t>88</a:t>
            </a:r>
            <a:endParaRPr lang="fr-FR" sz="1292" b="1" dirty="0">
              <a:solidFill>
                <a:schemeClr val="bg1"/>
              </a:solidFill>
            </a:endParaRPr>
          </a:p>
        </p:txBody>
      </p:sp>
      <p:sp>
        <p:nvSpPr>
          <p:cNvPr id="265" name="Ellipse 74"/>
          <p:cNvSpPr>
            <a:spLocks noChangeArrowheads="1"/>
          </p:cNvSpPr>
          <p:nvPr/>
        </p:nvSpPr>
        <p:spPr bwMode="auto">
          <a:xfrm>
            <a:off x="8692615" y="5974256"/>
            <a:ext cx="245260" cy="24643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108" b="1" dirty="0">
                <a:solidFill>
                  <a:schemeClr val="accent1">
                    <a:lumMod val="50000"/>
                  </a:schemeClr>
                </a:solidFill>
              </a:rPr>
              <a:t>117</a:t>
            </a:r>
          </a:p>
        </p:txBody>
      </p:sp>
      <p:sp>
        <p:nvSpPr>
          <p:cNvPr id="266" name="Ellipse 74"/>
          <p:cNvSpPr>
            <a:spLocks noChangeArrowheads="1"/>
          </p:cNvSpPr>
          <p:nvPr/>
        </p:nvSpPr>
        <p:spPr bwMode="auto">
          <a:xfrm>
            <a:off x="8094853" y="6220695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115</a:t>
            </a:r>
          </a:p>
        </p:txBody>
      </p:sp>
      <p:sp>
        <p:nvSpPr>
          <p:cNvPr id="267" name="Ellipse 74"/>
          <p:cNvSpPr>
            <a:spLocks noChangeArrowheads="1"/>
          </p:cNvSpPr>
          <p:nvPr/>
        </p:nvSpPr>
        <p:spPr bwMode="auto">
          <a:xfrm>
            <a:off x="8493209" y="6220397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116</a:t>
            </a:r>
          </a:p>
        </p:txBody>
      </p:sp>
      <p:sp>
        <p:nvSpPr>
          <p:cNvPr id="268" name="Ellipse 64"/>
          <p:cNvSpPr>
            <a:spLocks noChangeArrowheads="1"/>
          </p:cNvSpPr>
          <p:nvPr/>
        </p:nvSpPr>
        <p:spPr bwMode="auto">
          <a:xfrm>
            <a:off x="6932894" y="4009657"/>
            <a:ext cx="426036" cy="38338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118</a:t>
            </a:r>
            <a:endParaRPr lang="fr-FR" sz="1846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0" name="Ellipse 64"/>
          <p:cNvSpPr>
            <a:spLocks noChangeArrowheads="1"/>
          </p:cNvSpPr>
          <p:nvPr/>
        </p:nvSpPr>
        <p:spPr bwMode="auto">
          <a:xfrm>
            <a:off x="7600652" y="4093690"/>
            <a:ext cx="494201" cy="432289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2954" b="1" dirty="0">
                <a:solidFill>
                  <a:schemeClr val="bg1"/>
                </a:solidFill>
              </a:rPr>
              <a:t>119</a:t>
            </a:r>
          </a:p>
        </p:txBody>
      </p:sp>
      <p:sp>
        <p:nvSpPr>
          <p:cNvPr id="269" name="Ellipse 74"/>
          <p:cNvSpPr>
            <a:spLocks noChangeArrowheads="1"/>
          </p:cNvSpPr>
          <p:nvPr/>
        </p:nvSpPr>
        <p:spPr bwMode="auto">
          <a:xfrm>
            <a:off x="1521267" y="4675562"/>
            <a:ext cx="332802" cy="332642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846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72" name="Ellipse 64"/>
          <p:cNvSpPr>
            <a:spLocks noChangeArrowheads="1"/>
          </p:cNvSpPr>
          <p:nvPr/>
        </p:nvSpPr>
        <p:spPr bwMode="auto">
          <a:xfrm>
            <a:off x="1276176" y="3601799"/>
            <a:ext cx="386553" cy="33917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846" b="1" dirty="0">
                <a:solidFill>
                  <a:schemeClr val="accent1">
                    <a:lumMod val="50000"/>
                  </a:schemeClr>
                </a:solidFill>
              </a:rPr>
              <a:t>31</a:t>
            </a:r>
          </a:p>
        </p:txBody>
      </p:sp>
      <p:sp>
        <p:nvSpPr>
          <p:cNvPr id="273" name="Ellipse 74"/>
          <p:cNvSpPr>
            <a:spLocks noChangeArrowheads="1"/>
          </p:cNvSpPr>
          <p:nvPr/>
        </p:nvSpPr>
        <p:spPr bwMode="auto">
          <a:xfrm>
            <a:off x="6167254" y="1301994"/>
            <a:ext cx="332802" cy="33264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477" b="1" dirty="0">
                <a:solidFill>
                  <a:schemeClr val="accent1">
                    <a:lumMod val="50000"/>
                  </a:schemeClr>
                </a:solidFill>
              </a:rPr>
              <a:t>107</a:t>
            </a:r>
          </a:p>
        </p:txBody>
      </p:sp>
      <p:sp>
        <p:nvSpPr>
          <p:cNvPr id="278" name="Ellipse 74"/>
          <p:cNvSpPr>
            <a:spLocks noChangeArrowheads="1"/>
          </p:cNvSpPr>
          <p:nvPr/>
        </p:nvSpPr>
        <p:spPr bwMode="auto">
          <a:xfrm>
            <a:off x="5102061" y="231620"/>
            <a:ext cx="258480" cy="213886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FR" sz="1292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79" name="ZoneTexte 278"/>
          <p:cNvSpPr txBox="1"/>
          <p:nvPr/>
        </p:nvSpPr>
        <p:spPr>
          <a:xfrm>
            <a:off x="5323849" y="223004"/>
            <a:ext cx="3675686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39"/>
              </a:lnSpc>
            </a:pPr>
            <a:r>
              <a:rPr lang="en-US" sz="1477" dirty="0"/>
              <a:t>Remaining pain points</a:t>
            </a:r>
          </a:p>
          <a:p>
            <a:pPr>
              <a:lnSpc>
                <a:spcPts val="1939"/>
              </a:lnSpc>
            </a:pPr>
            <a:r>
              <a:rPr lang="en-US" sz="1477" dirty="0"/>
              <a:t>Situation has improved</a:t>
            </a:r>
          </a:p>
          <a:p>
            <a:pPr>
              <a:lnSpc>
                <a:spcPts val="1939"/>
              </a:lnSpc>
            </a:pPr>
            <a:r>
              <a:rPr lang="en-US" sz="1477" dirty="0"/>
              <a:t>Remaining pain points addressed by a project</a:t>
            </a:r>
          </a:p>
        </p:txBody>
      </p:sp>
      <p:sp>
        <p:nvSpPr>
          <p:cNvPr id="280" name="Ellipse 74"/>
          <p:cNvSpPr>
            <a:spLocks noChangeArrowheads="1"/>
          </p:cNvSpPr>
          <p:nvPr/>
        </p:nvSpPr>
        <p:spPr bwMode="auto">
          <a:xfrm>
            <a:off x="5102061" y="512724"/>
            <a:ext cx="258480" cy="21388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108" b="1" dirty="0">
                <a:solidFill>
                  <a:schemeClr val="accent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281" name="Ellipse 74"/>
          <p:cNvSpPr>
            <a:spLocks noChangeArrowheads="1"/>
          </p:cNvSpPr>
          <p:nvPr/>
        </p:nvSpPr>
        <p:spPr bwMode="auto">
          <a:xfrm>
            <a:off x="5102061" y="784928"/>
            <a:ext cx="258480" cy="213886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fr-FR" sz="1108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82" name="Rectangle à coins arrondis 281"/>
          <p:cNvSpPr/>
          <p:nvPr/>
        </p:nvSpPr>
        <p:spPr>
          <a:xfrm>
            <a:off x="108943" y="3127562"/>
            <a:ext cx="8822419" cy="13573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 customer journey has considerably improved.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The number of pain points has dropped from 121 to 43.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15 out of the 43 remaining points has been improved but not totally solved.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6 </a:t>
            </a:r>
            <a:r>
              <a:rPr lang="en-US" dirty="0">
                <a:solidFill>
                  <a:srgbClr val="002060"/>
                </a:solidFill>
              </a:rPr>
              <a:t>out of the </a:t>
            </a:r>
            <a:r>
              <a:rPr lang="en-US" dirty="0" smtClean="0">
                <a:solidFill>
                  <a:srgbClr val="002060"/>
                </a:solidFill>
              </a:rPr>
              <a:t>43 </a:t>
            </a:r>
            <a:r>
              <a:rPr lang="en-US" dirty="0">
                <a:solidFill>
                  <a:srgbClr val="002060"/>
                </a:solidFill>
              </a:rPr>
              <a:t>remaining points are part of existing projects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7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à coins arrondis 255"/>
          <p:cNvSpPr/>
          <p:nvPr/>
        </p:nvSpPr>
        <p:spPr bwMode="auto">
          <a:xfrm>
            <a:off x="3113533" y="1009600"/>
            <a:ext cx="2434063" cy="5516308"/>
          </a:xfrm>
          <a:prstGeom prst="roundRect">
            <a:avLst>
              <a:gd name="adj" fmla="val 3735"/>
            </a:avLst>
          </a:prstGeom>
          <a:blipFill>
            <a:blip r:embed="rId3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order/subscribe</a:t>
            </a:r>
            <a:endParaRPr lang="en-US" sz="969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Rectangle à coins arrondis 259"/>
          <p:cNvSpPr/>
          <p:nvPr/>
        </p:nvSpPr>
        <p:spPr bwMode="auto">
          <a:xfrm>
            <a:off x="5635503" y="1009600"/>
            <a:ext cx="1124298" cy="5516308"/>
          </a:xfrm>
          <a:prstGeom prst="roundRect">
            <a:avLst>
              <a:gd name="adj" fmla="val 2738"/>
            </a:avLst>
          </a:prstGeom>
          <a:blipFill>
            <a:blip r:embed="rId3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get my order delivered</a:t>
            </a:r>
          </a:p>
        </p:txBody>
      </p:sp>
      <p:cxnSp>
        <p:nvCxnSpPr>
          <p:cNvPr id="262" name="Connecteur droit avec flèche 261"/>
          <p:cNvCxnSpPr>
            <a:stCxn id="289" idx="2"/>
            <a:endCxn id="282" idx="0"/>
          </p:cNvCxnSpPr>
          <p:nvPr/>
        </p:nvCxnSpPr>
        <p:spPr>
          <a:xfrm>
            <a:off x="8488466" y="4425936"/>
            <a:ext cx="0" cy="124097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262"/>
          <p:cNvSpPr/>
          <p:nvPr/>
        </p:nvSpPr>
        <p:spPr>
          <a:xfrm>
            <a:off x="2" y="461576"/>
            <a:ext cx="230370" cy="1318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26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251751"/>
            <a:ext cx="2133600" cy="337038"/>
          </a:xfrm>
        </p:spPr>
        <p:txBody>
          <a:bodyPr/>
          <a:lstStyle/>
          <a:p>
            <a:pPr algn="r"/>
            <a:fld id="{CAE96975-C5D8-4226-8E55-4CC64DB6D50D}" type="slidenum">
              <a:rPr lang="en-US" sz="831">
                <a:solidFill>
                  <a:prstClr val="white"/>
                </a:solidFill>
                <a:latin typeface="Myriad Pro" pitchFamily="34" charset="0"/>
              </a:rPr>
              <a:pPr algn="r"/>
              <a:t>32</a:t>
            </a:fld>
            <a:endParaRPr lang="en-US" sz="831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265" name="Rectangle à coins arrondis 264"/>
          <p:cNvSpPr/>
          <p:nvPr/>
        </p:nvSpPr>
        <p:spPr bwMode="auto">
          <a:xfrm>
            <a:off x="6759801" y="1009601"/>
            <a:ext cx="1181825" cy="5516308"/>
          </a:xfrm>
          <a:prstGeom prst="roundRect">
            <a:avLst>
              <a:gd name="adj" fmla="val 2738"/>
            </a:avLst>
          </a:prstGeom>
          <a:blipFill>
            <a:blip r:embed="rId3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get my product installed</a:t>
            </a:r>
          </a:p>
        </p:txBody>
      </p:sp>
      <p:sp>
        <p:nvSpPr>
          <p:cNvPr id="266" name="Rectangle à coins arrondis 265"/>
          <p:cNvSpPr/>
          <p:nvPr/>
        </p:nvSpPr>
        <p:spPr bwMode="auto">
          <a:xfrm>
            <a:off x="283021" y="1009599"/>
            <a:ext cx="2733767" cy="5696001"/>
          </a:xfrm>
          <a:prstGeom prst="roundRect">
            <a:avLst>
              <a:gd name="adj" fmla="val 2738"/>
            </a:avLst>
          </a:prstGeom>
          <a:blipFill>
            <a:blip r:embed="rId3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contact BTC to get an offer</a:t>
            </a:r>
            <a:endParaRPr lang="en-US" sz="969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Ellipse 266"/>
          <p:cNvSpPr/>
          <p:nvPr/>
        </p:nvSpPr>
        <p:spPr bwMode="auto">
          <a:xfrm>
            <a:off x="148558" y="821203"/>
            <a:ext cx="119631" cy="13188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3231" tIns="33231" rIns="33231" bIns="33231" anchor="ctr"/>
          <a:lstStyle/>
          <a:p>
            <a:pPr algn="ctr" eaLnBrk="0" hangingPunct="0">
              <a:defRPr/>
            </a:pPr>
            <a:endParaRPr lang="en-US" sz="1846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 Box 85"/>
          <p:cNvSpPr txBox="1">
            <a:spLocks noChangeArrowheads="1"/>
          </p:cNvSpPr>
          <p:nvPr/>
        </p:nvSpPr>
        <p:spPr bwMode="auto">
          <a:xfrm>
            <a:off x="683973" y="6333143"/>
            <a:ext cx="1902651" cy="2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969" b="1" dirty="0">
                <a:solidFill>
                  <a:srgbClr val="002060"/>
                </a:solidFill>
                <a:latin typeface="Arial" charset="0"/>
                <a:cs typeface="Arial" charset="0"/>
              </a:rPr>
              <a:t>I decide to buy</a:t>
            </a:r>
          </a:p>
        </p:txBody>
      </p:sp>
      <p:sp>
        <p:nvSpPr>
          <p:cNvPr id="269" name="Text Box 85"/>
          <p:cNvSpPr txBox="1">
            <a:spLocks noChangeArrowheads="1"/>
          </p:cNvSpPr>
          <p:nvPr/>
        </p:nvSpPr>
        <p:spPr bwMode="auto">
          <a:xfrm>
            <a:off x="3146392" y="6333354"/>
            <a:ext cx="2177458" cy="2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969" b="1" dirty="0">
                <a:solidFill>
                  <a:srgbClr val="002060"/>
                </a:solidFill>
                <a:latin typeface="Arial" charset="0"/>
                <a:cs typeface="Arial" charset="0"/>
              </a:rPr>
              <a:t>I get an order confirmation</a:t>
            </a:r>
          </a:p>
        </p:txBody>
      </p:sp>
      <p:sp>
        <p:nvSpPr>
          <p:cNvPr id="270" name="AutoShape 48"/>
          <p:cNvSpPr>
            <a:spLocks noChangeArrowheads="1"/>
          </p:cNvSpPr>
          <p:nvPr/>
        </p:nvSpPr>
        <p:spPr bwMode="auto">
          <a:xfrm>
            <a:off x="392519" y="1347527"/>
            <a:ext cx="2559470" cy="1237934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BTC shop</a:t>
            </a:r>
            <a:endParaRPr lang="en-US" sz="92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1" name="Connecteur en angle 147"/>
          <p:cNvCxnSpPr>
            <a:stCxn id="267" idx="4"/>
            <a:endCxn id="270" idx="1"/>
          </p:cNvCxnSpPr>
          <p:nvPr/>
        </p:nvCxnSpPr>
        <p:spPr>
          <a:xfrm rot="16200000" flipH="1">
            <a:off x="-206258" y="1367718"/>
            <a:ext cx="1013407" cy="184145"/>
          </a:xfrm>
          <a:prstGeom prst="bentConnector2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AutoShape 48"/>
          <p:cNvSpPr>
            <a:spLocks noChangeArrowheads="1"/>
          </p:cNvSpPr>
          <p:nvPr/>
        </p:nvSpPr>
        <p:spPr bwMode="auto">
          <a:xfrm>
            <a:off x="3151167" y="1359252"/>
            <a:ext cx="2484335" cy="2828970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BTC shop 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474156" y="1580538"/>
            <a:ext cx="2413032" cy="266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I am Welcomed by a BTC agent. He/ she asks me about by request and I am oriented to the 1</a:t>
            </a:r>
            <a:r>
              <a:rPr lang="en-US" sz="738" baseline="30000" dirty="0">
                <a:solidFill>
                  <a:prstClr val="black"/>
                </a:solidFill>
                <a:cs typeface="Arial" charset="0"/>
              </a:rPr>
              <a:t>st</a:t>
            </a:r>
            <a:r>
              <a:rPr lang="en-US" sz="738" dirty="0">
                <a:solidFill>
                  <a:prstClr val="black"/>
                </a:solidFill>
                <a:cs typeface="Arial" charset="0"/>
              </a:rPr>
              <a:t> available agent.</a:t>
            </a:r>
          </a:p>
        </p:txBody>
      </p:sp>
      <p:sp>
        <p:nvSpPr>
          <p:cNvPr id="275" name="AutoShape 48"/>
          <p:cNvSpPr>
            <a:spLocks noChangeArrowheads="1"/>
          </p:cNvSpPr>
          <p:nvPr/>
        </p:nvSpPr>
        <p:spPr bwMode="auto">
          <a:xfrm>
            <a:off x="392519" y="4418147"/>
            <a:ext cx="2559470" cy="1204328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Web</a:t>
            </a:r>
            <a:endParaRPr lang="en-US" sz="92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6" name="Connecteur en angle 147"/>
          <p:cNvCxnSpPr>
            <a:stCxn id="267" idx="4"/>
            <a:endCxn id="277" idx="1"/>
          </p:cNvCxnSpPr>
          <p:nvPr/>
        </p:nvCxnSpPr>
        <p:spPr>
          <a:xfrm rot="16200000" flipH="1">
            <a:off x="-1085953" y="2247413"/>
            <a:ext cx="2772798" cy="184145"/>
          </a:xfrm>
          <a:prstGeom prst="bentConnector2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AutoShape 48"/>
          <p:cNvSpPr>
            <a:spLocks noChangeArrowheads="1"/>
          </p:cNvSpPr>
          <p:nvPr/>
        </p:nvSpPr>
        <p:spPr bwMode="auto">
          <a:xfrm>
            <a:off x="392519" y="3092204"/>
            <a:ext cx="2559470" cy="1267362"/>
          </a:xfrm>
          <a:prstGeom prst="roundRect">
            <a:avLst>
              <a:gd name="adj" fmla="val 0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Contact center</a:t>
            </a:r>
            <a:endParaRPr lang="en-US" sz="92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474156" y="1912316"/>
            <a:ext cx="2413032" cy="495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rgbClr val="002060"/>
                </a:solidFill>
                <a:cs typeface="Arial" charset="0"/>
              </a:rPr>
              <a:t>I am welcomed by the agent.  He/she investigates my usage needs and behavior. Depending on my request , different offers are explained. For ADSL, the agent verifies if I can profit from the service   I decide to buy. </a:t>
            </a:r>
          </a:p>
        </p:txBody>
      </p:sp>
      <p:cxnSp>
        <p:nvCxnSpPr>
          <p:cNvPr id="281" name="Connecteur en angle 147"/>
          <p:cNvCxnSpPr>
            <a:stCxn id="267" idx="4"/>
            <a:endCxn id="275" idx="1"/>
          </p:cNvCxnSpPr>
          <p:nvPr/>
        </p:nvCxnSpPr>
        <p:spPr>
          <a:xfrm rot="16200000" flipH="1">
            <a:off x="-1733165" y="2894626"/>
            <a:ext cx="4067224" cy="184145"/>
          </a:xfrm>
          <a:prstGeom prst="bentConnector2">
            <a:avLst/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tangle à coins arrondis 281"/>
          <p:cNvSpPr/>
          <p:nvPr/>
        </p:nvSpPr>
        <p:spPr bwMode="auto">
          <a:xfrm>
            <a:off x="8005954" y="4550033"/>
            <a:ext cx="965024" cy="1961990"/>
          </a:xfrm>
          <a:prstGeom prst="roundRect">
            <a:avLst>
              <a:gd name="adj" fmla="val 2738"/>
            </a:avLst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eaLnBrk="0" hangingPunct="0">
              <a:defRPr/>
            </a:pPr>
            <a:r>
              <a:rPr lang="en-US" sz="923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 receive my first invoice</a:t>
            </a:r>
          </a:p>
          <a:p>
            <a:pPr eaLnBrk="0" hangingPunct="0">
              <a:defRPr/>
            </a:pPr>
            <a:endParaRPr lang="en-US" sz="1015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Rectangle à coins arrondis 282"/>
          <p:cNvSpPr/>
          <p:nvPr/>
        </p:nvSpPr>
        <p:spPr bwMode="auto">
          <a:xfrm>
            <a:off x="8057839" y="4945684"/>
            <a:ext cx="861256" cy="539343"/>
          </a:xfrm>
          <a:prstGeom prst="roundRect">
            <a:avLst>
              <a:gd name="adj" fmla="val 273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 anchor="ctr"/>
          <a:lstStyle/>
          <a:p>
            <a:pPr algn="ctr" eaLnBrk="0" hangingPunct="0">
              <a:defRPr/>
            </a:pPr>
            <a:r>
              <a:rPr lang="en-US" sz="738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receive one invoice for all my services</a:t>
            </a:r>
            <a:endParaRPr lang="en-US" sz="738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Text Box 85"/>
          <p:cNvSpPr txBox="1">
            <a:spLocks noChangeArrowheads="1"/>
          </p:cNvSpPr>
          <p:nvPr/>
        </p:nvSpPr>
        <p:spPr bwMode="auto">
          <a:xfrm>
            <a:off x="8017554" y="6192724"/>
            <a:ext cx="941829" cy="3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923" b="1" i="1" dirty="0">
                <a:solidFill>
                  <a:prstClr val="white"/>
                </a:solidFill>
                <a:latin typeface="Arial" charset="0"/>
                <a:cs typeface="Arial" charset="0"/>
              </a:rPr>
              <a:t>I have paid my first invoice</a:t>
            </a:r>
          </a:p>
        </p:txBody>
      </p:sp>
      <p:sp>
        <p:nvSpPr>
          <p:cNvPr id="285" name="Rectangle à coins arrondis 284"/>
          <p:cNvSpPr/>
          <p:nvPr/>
        </p:nvSpPr>
        <p:spPr bwMode="auto">
          <a:xfrm>
            <a:off x="8050656" y="5575148"/>
            <a:ext cx="875620" cy="623454"/>
          </a:xfrm>
          <a:prstGeom prst="roundRect">
            <a:avLst>
              <a:gd name="adj" fmla="val 2738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 anchor="ctr"/>
          <a:lstStyle/>
          <a:p>
            <a:pPr algn="ctr" eaLnBrk="0" hangingPunct="0">
              <a:defRPr/>
            </a:pPr>
            <a:r>
              <a:rPr lang="en-US" sz="738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verify if the amount corresponds to my contract. I agree </a:t>
            </a:r>
            <a:br>
              <a:rPr lang="en-US" sz="738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738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pay it.</a:t>
            </a:r>
          </a:p>
        </p:txBody>
      </p:sp>
      <p:sp>
        <p:nvSpPr>
          <p:cNvPr id="287" name="Rectangle à coins arrondis 286"/>
          <p:cNvSpPr/>
          <p:nvPr/>
        </p:nvSpPr>
        <p:spPr bwMode="auto">
          <a:xfrm>
            <a:off x="8058602" y="1009607"/>
            <a:ext cx="859736" cy="3408540"/>
          </a:xfrm>
          <a:prstGeom prst="roundRect">
            <a:avLst>
              <a:gd name="adj" fmla="val 3735"/>
            </a:avLst>
          </a:prstGeom>
          <a:blipFill>
            <a:blip r:embed="rId3" cstate="print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231" tIns="33231" rIns="33231" bIns="33231"/>
          <a:lstStyle/>
          <a:p>
            <a:pPr algn="ctr" eaLnBrk="0" hangingPunct="0">
              <a:defRPr/>
            </a:pPr>
            <a:r>
              <a:rPr lang="en-US" sz="969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use for the first time</a:t>
            </a:r>
          </a:p>
          <a:p>
            <a:pPr algn="ctr" eaLnBrk="0" hangingPunct="0">
              <a:lnSpc>
                <a:spcPts val="1108"/>
              </a:lnSpc>
              <a:defRPr/>
            </a:pPr>
            <a:endParaRPr lang="en-US" sz="923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AutoShape 48"/>
          <p:cNvSpPr>
            <a:spLocks noChangeArrowheads="1"/>
          </p:cNvSpPr>
          <p:nvPr/>
        </p:nvSpPr>
        <p:spPr bwMode="auto">
          <a:xfrm>
            <a:off x="5284806" y="1359251"/>
            <a:ext cx="2689218" cy="2106056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BTC shop</a:t>
            </a:r>
            <a:endParaRPr lang="en-US" sz="92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 Box 85"/>
          <p:cNvSpPr txBox="1">
            <a:spLocks noChangeArrowheads="1"/>
          </p:cNvSpPr>
          <p:nvPr/>
        </p:nvSpPr>
        <p:spPr bwMode="auto">
          <a:xfrm>
            <a:off x="8052070" y="3790721"/>
            <a:ext cx="872792" cy="6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231" tIns="33231" rIns="33231" bIns="33231">
            <a:spAutoFit/>
          </a:bodyPr>
          <a:lstStyle/>
          <a:p>
            <a:pPr algn="ctr" eaLnBrk="0" hangingPunct="0">
              <a:defRPr/>
            </a:pPr>
            <a:r>
              <a:rPr lang="en-US" sz="92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notice that everything is working correctly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5635502" y="4027221"/>
            <a:ext cx="2241324" cy="23332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t"/>
          <a:lstStyle/>
          <a:p>
            <a:pPr algn="ctr"/>
            <a:r>
              <a:rPr lang="en-US" sz="92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     I am at home</a:t>
            </a:r>
            <a:endParaRPr lang="fr-FR" sz="923" dirty="0">
              <a:solidFill>
                <a:prstClr val="black"/>
              </a:solidFill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6969618" y="5622475"/>
            <a:ext cx="842407" cy="607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He verifies if I can benefit from the service and gives me explanation on usage and fault resolution 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6969618" y="4957785"/>
            <a:ext cx="842407" cy="527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The technician installs the hardware and configures my connection</a:t>
            </a:r>
          </a:p>
        </p:txBody>
      </p:sp>
      <p:sp>
        <p:nvSpPr>
          <p:cNvPr id="293" name="AutoShape 48"/>
          <p:cNvSpPr>
            <a:spLocks noChangeArrowheads="1"/>
          </p:cNvSpPr>
          <p:nvPr/>
        </p:nvSpPr>
        <p:spPr bwMode="auto">
          <a:xfrm>
            <a:off x="407933" y="5709467"/>
            <a:ext cx="2559470" cy="64281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Social Media’s </a:t>
            </a:r>
            <a:endParaRPr lang="en-US" sz="92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474156" y="3335024"/>
            <a:ext cx="2413032" cy="460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dirty="0">
                <a:solidFill>
                  <a:srgbClr val="002060"/>
                </a:solidFill>
                <a:cs typeface="Arial" charset="0"/>
              </a:rPr>
              <a:t>I am welcomed by the agent.  He/she investigates my usage needs and behavior. Depending on my request , different offers are explained. For ADSL, the agent verifies if I can profit from the service   I decide to buy. 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3176153" y="2536937"/>
            <a:ext cx="798635" cy="508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For Sim card only, the agent indicates the best data plan for me.</a:t>
            </a:r>
            <a:endParaRPr lang="en-US" sz="738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3176152" y="3132885"/>
            <a:ext cx="1122756" cy="594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I am invited to the desk by the same agent. He/she helps me to fill in the application for Broadband.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A credit check is made.</a:t>
            </a:r>
          </a:p>
        </p:txBody>
      </p:sp>
      <p:cxnSp>
        <p:nvCxnSpPr>
          <p:cNvPr id="315" name="Forme 267"/>
          <p:cNvCxnSpPr>
            <a:stCxn id="305" idx="3"/>
            <a:endCxn id="131" idx="1"/>
          </p:cNvCxnSpPr>
          <p:nvPr/>
        </p:nvCxnSpPr>
        <p:spPr>
          <a:xfrm>
            <a:off x="4298908" y="3430216"/>
            <a:ext cx="124957" cy="20760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Forme 267"/>
          <p:cNvCxnSpPr>
            <a:stCxn id="274" idx="2"/>
            <a:endCxn id="279" idx="0"/>
          </p:cNvCxnSpPr>
          <p:nvPr/>
        </p:nvCxnSpPr>
        <p:spPr>
          <a:xfrm rot="5400000">
            <a:off x="1648067" y="1879711"/>
            <a:ext cx="65211" cy="1172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6969619" y="4359565"/>
            <a:ext cx="842407" cy="398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b="1" dirty="0">
                <a:solidFill>
                  <a:prstClr val="black"/>
                </a:solidFill>
                <a:cs typeface="Arial" charset="0"/>
              </a:rPr>
              <a:t>The appointment is confirmed by BTC. </a:t>
            </a:r>
          </a:p>
        </p:txBody>
      </p:sp>
      <p:cxnSp>
        <p:nvCxnSpPr>
          <p:cNvPr id="320" name="Forme 267"/>
          <p:cNvCxnSpPr>
            <a:endCxn id="292" idx="0"/>
          </p:cNvCxnSpPr>
          <p:nvPr/>
        </p:nvCxnSpPr>
        <p:spPr>
          <a:xfrm rot="5400000">
            <a:off x="7324880" y="4891858"/>
            <a:ext cx="131885" cy="1441"/>
          </a:xfrm>
          <a:prstGeom prst="bentConnector3">
            <a:avLst>
              <a:gd name="adj1" fmla="val -24806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Forme 267"/>
          <p:cNvCxnSpPr>
            <a:stCxn id="292" idx="2"/>
            <a:endCxn id="291" idx="0"/>
          </p:cNvCxnSpPr>
          <p:nvPr/>
        </p:nvCxnSpPr>
        <p:spPr>
          <a:xfrm rot="5400000">
            <a:off x="7322248" y="5553901"/>
            <a:ext cx="137147" cy="11723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en angle 147"/>
          <p:cNvCxnSpPr/>
          <p:nvPr/>
        </p:nvCxnSpPr>
        <p:spPr>
          <a:xfrm rot="16200000" flipH="1">
            <a:off x="-2230740" y="3392200"/>
            <a:ext cx="5077785" cy="199559"/>
          </a:xfrm>
          <a:prstGeom prst="bentConnector2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necteur en angle 147"/>
          <p:cNvCxnSpPr>
            <a:stCxn id="279" idx="3"/>
          </p:cNvCxnSpPr>
          <p:nvPr/>
        </p:nvCxnSpPr>
        <p:spPr>
          <a:xfrm flipV="1">
            <a:off x="2887188" y="2157809"/>
            <a:ext cx="263980" cy="2445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Rectangle 325"/>
          <p:cNvSpPr/>
          <p:nvPr/>
        </p:nvSpPr>
        <p:spPr>
          <a:xfrm>
            <a:off x="7682424" y="263747"/>
            <a:ext cx="1461579" cy="395634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nl-BE" sz="1292" b="1" cap="small" dirty="0">
                <a:solidFill>
                  <a:prstClr val="white"/>
                </a:solidFill>
                <a:latin typeface="Arial Narrow" pitchFamily="34" charset="0"/>
              </a:rPr>
              <a:t>Target JOURNEY</a:t>
            </a:r>
          </a:p>
        </p:txBody>
      </p:sp>
      <p:pic>
        <p:nvPicPr>
          <p:cNvPr id="328" name="Image 327" descr="1332417336_internet_ear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0189" y="3113311"/>
            <a:ext cx="262433" cy="26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2" name="Rectangle à coins arrondis 7"/>
          <p:cNvSpPr>
            <a:spLocks noChangeArrowheads="1"/>
          </p:cNvSpPr>
          <p:nvPr/>
        </p:nvSpPr>
        <p:spPr bwMode="auto">
          <a:xfrm>
            <a:off x="83673" y="318592"/>
            <a:ext cx="7275258" cy="535668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6462" tIns="33231" rIns="66462" bIns="33231" anchor="ctr" anchorCtr="0"/>
          <a:lstStyle/>
          <a:p>
            <a:pPr eaLnBrk="0" hangingPunct="0">
              <a:defRPr/>
            </a:pPr>
            <a:r>
              <a:rPr lang="en-US" sz="1108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 want to know from whom and how I can get information, I contact </a:t>
            </a:r>
          </a:p>
          <a:p>
            <a:pPr eaLnBrk="0" hangingPunct="0">
              <a:defRPr/>
            </a:pPr>
            <a:r>
              <a:rPr lang="en-US" sz="923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Current residential customer with your competitor, I want to switch to BTC, needing mobile data (pre-paid and post-paid) as well as broadband devices and services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489574" y="5901693"/>
            <a:ext cx="2427198" cy="385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I go to the Facebook page or Twitter and post my request. The agent investigates my need and proposes me devices and associated plans. I decide to buy.  The agent indicates the channels I can use to subscribe. </a:t>
            </a:r>
          </a:p>
        </p:txBody>
      </p:sp>
      <p:sp>
        <p:nvSpPr>
          <p:cNvPr id="338" name="Rectangle 337"/>
          <p:cNvSpPr/>
          <p:nvPr/>
        </p:nvSpPr>
        <p:spPr>
          <a:xfrm>
            <a:off x="4074434" y="2523603"/>
            <a:ext cx="1463570" cy="5223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The agent goes with me to the Cashier queue. I wait</a:t>
            </a:r>
            <a:endParaRPr lang="en-US" sz="738" b="1" dirty="0">
              <a:solidFill>
                <a:prstClr val="black"/>
              </a:solidFill>
              <a:cs typeface="Arial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I hand out the data plan indicated by the agent or indicate my data plan to the Cashier. I pay. </a:t>
            </a:r>
            <a:r>
              <a:rPr lang="en-US" sz="738" b="1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339" name="Rectangle 338"/>
          <p:cNvSpPr/>
          <p:nvPr/>
        </p:nvSpPr>
        <p:spPr>
          <a:xfrm>
            <a:off x="6840017" y="2550817"/>
            <a:ext cx="1035310" cy="516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am registered using my ID. I am invited to create an EZ top account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8114036" y="3054803"/>
            <a:ext cx="749669" cy="72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b="1" dirty="0">
                <a:solidFill>
                  <a:prstClr val="black"/>
                </a:solidFill>
                <a:cs typeface="Arial" charset="0"/>
              </a:rPr>
              <a:t>I can topup using a large number of channels. I am proactively invited to topup at low or expired credit. 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3177874" y="3797692"/>
            <a:ext cx="1152690" cy="302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I pay the outstanding amount  and deposit to the agent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3176153" y="1756795"/>
            <a:ext cx="798635" cy="68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rgbClr val="002060"/>
                </a:solidFill>
                <a:cs typeface="Arial" charset="0"/>
              </a:rPr>
              <a:t>For postpaid and mobile devices, I am invited to the desk by the same agent. 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4904345" y="1757685"/>
            <a:ext cx="643252" cy="685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rgbClr val="002060"/>
                </a:solidFill>
                <a:cs typeface="Arial" charset="0"/>
              </a:rPr>
              <a:t>The order is processed, I sign it. I get a copy of the contract. I pay the deposit.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4074434" y="1756795"/>
            <a:ext cx="731785" cy="68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rgbClr val="002060"/>
                </a:solidFill>
                <a:cs typeface="Arial" charset="0"/>
              </a:rPr>
              <a:t>For postpaid, a credit check is made and I am informed about the acceptance or reject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4083333" y="1378427"/>
            <a:ext cx="1454671" cy="28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dirty="0">
                <a:solidFill>
                  <a:srgbClr val="002060"/>
                </a:solidFill>
                <a:cs typeface="Arial" charset="0"/>
              </a:rPr>
              <a:t>I pay my device, the Card and the eventual outstanding amount WITH the Agent. . </a:t>
            </a:r>
          </a:p>
        </p:txBody>
      </p:sp>
      <p:pic>
        <p:nvPicPr>
          <p:cNvPr id="327" name="Image 326" descr="1332167508_Phone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976746" y="1667680"/>
            <a:ext cx="293825" cy="299004"/>
          </a:xfrm>
          <a:prstGeom prst="rect">
            <a:avLst/>
          </a:prstGeom>
          <a:effectLst/>
        </p:spPr>
      </p:pic>
      <p:cxnSp>
        <p:nvCxnSpPr>
          <p:cNvPr id="7" name="Connecteur en angle 6"/>
          <p:cNvCxnSpPr>
            <a:stCxn id="99" idx="0"/>
            <a:endCxn id="102" idx="1"/>
          </p:cNvCxnSpPr>
          <p:nvPr/>
        </p:nvCxnSpPr>
        <p:spPr>
          <a:xfrm rot="5400000" flipH="1" flipV="1">
            <a:off x="3711342" y="1384805"/>
            <a:ext cx="236120" cy="507863"/>
          </a:xfrm>
          <a:prstGeom prst="bentConnector2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Image 117" descr="1332167508_Phone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3890262" y="1385315"/>
            <a:ext cx="293825" cy="299004"/>
          </a:xfrm>
          <a:prstGeom prst="rect">
            <a:avLst/>
          </a:prstGeom>
          <a:effectLst/>
        </p:spPr>
      </p:pic>
      <p:sp>
        <p:nvSpPr>
          <p:cNvPr id="119" name="ZoneTexte 118"/>
          <p:cNvSpPr txBox="1"/>
          <p:nvPr/>
        </p:nvSpPr>
        <p:spPr>
          <a:xfrm>
            <a:off x="3895464" y="1415604"/>
            <a:ext cx="388802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8" b="1" dirty="0">
                <a:solidFill>
                  <a:prstClr val="white"/>
                </a:solidFill>
                <a:latin typeface="Arial" charset="0"/>
              </a:rPr>
              <a:t>$</a:t>
            </a:r>
            <a:endParaRPr lang="nl-BE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5727970" y="1743042"/>
            <a:ext cx="962117" cy="6998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The agent is getting the phone and the SIM card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423865" y="3163125"/>
            <a:ext cx="1114139" cy="575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I receive the  modem, the username and password and the welcome pack.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738" b="1" dirty="0">
                <a:solidFill>
                  <a:prstClr val="black"/>
                </a:solidFill>
                <a:cs typeface="Arial" charset="0"/>
              </a:rPr>
              <a:t>The agent tells me the activation date.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6827817" y="1497331"/>
            <a:ext cx="1067630" cy="990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receive my phone and SIM card. The configuration is done for me or I can do it myself with the help of the agent. I receive the  welcome pack. MyBTC is installed and I am registered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711564" y="2506518"/>
            <a:ext cx="978523" cy="539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dirty="0">
                <a:solidFill>
                  <a:prstClr val="black"/>
                </a:solidFill>
                <a:cs typeface="Arial" charset="0"/>
              </a:rPr>
              <a:t>The Cashier gives me the SIM Card and my phone number. </a:t>
            </a:r>
          </a:p>
        </p:txBody>
      </p:sp>
      <p:sp>
        <p:nvSpPr>
          <p:cNvPr id="106" name="AutoShape 48"/>
          <p:cNvSpPr>
            <a:spLocks noChangeArrowheads="1"/>
          </p:cNvSpPr>
          <p:nvPr/>
        </p:nvSpPr>
        <p:spPr bwMode="auto">
          <a:xfrm>
            <a:off x="7895446" y="1359251"/>
            <a:ext cx="110507" cy="941136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endParaRPr lang="en-US" sz="92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8129954" y="1662924"/>
            <a:ext cx="696057" cy="521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get a confirmation from BTC on activation (welcome)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8126617" y="2332920"/>
            <a:ext cx="737088" cy="649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can use my devices.  BTC informs proactively about usage &amp; roaming issues. 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97245" y="3856506"/>
            <a:ext cx="2413032" cy="460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738" b="1" dirty="0">
                <a:solidFill>
                  <a:srgbClr val="002060"/>
                </a:solidFill>
                <a:cs typeface="Arial" charset="0"/>
              </a:rPr>
              <a:t>The agent indicates the channels I can use for subscribing. For mobile devices I can reserve on the phone. </a:t>
            </a:r>
          </a:p>
        </p:txBody>
      </p:sp>
      <p:cxnSp>
        <p:nvCxnSpPr>
          <p:cNvPr id="299" name="Connecteur en angle 147"/>
          <p:cNvCxnSpPr>
            <a:stCxn id="295" idx="2"/>
          </p:cNvCxnSpPr>
          <p:nvPr/>
        </p:nvCxnSpPr>
        <p:spPr>
          <a:xfrm rot="5400000">
            <a:off x="1618465" y="3855147"/>
            <a:ext cx="121913" cy="2752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 bwMode="auto">
          <a:xfrm>
            <a:off x="497245" y="4677436"/>
            <a:ext cx="2389943" cy="463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rgbClr val="002060"/>
                </a:solidFill>
                <a:cs typeface="Arial" charset="0"/>
              </a:rPr>
              <a:t>I click on Mobile phones and get an overview of all handsets.  I choose the one I want. I choose my price plan, minutes/texts,  term.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497246" y="5222424"/>
            <a:ext cx="2389942" cy="332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rgbClr val="002060"/>
                </a:solidFill>
                <a:cs typeface="Arial" charset="0"/>
              </a:rPr>
              <a:t>I click on “internet” and choose broadband I choose my price plan (speed). BTC verifies if I can profit from this service. </a:t>
            </a:r>
          </a:p>
        </p:txBody>
      </p:sp>
      <p:pic>
        <p:nvPicPr>
          <p:cNvPr id="128" name="Image 273" descr="1332167508_Phone.png"/>
          <p:cNvPicPr>
            <a:picLocks noChangeAspect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317989" y="4615924"/>
            <a:ext cx="299156" cy="2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AutoShape 48"/>
          <p:cNvSpPr>
            <a:spLocks noChangeArrowheads="1"/>
          </p:cNvSpPr>
          <p:nvPr/>
        </p:nvSpPr>
        <p:spPr bwMode="auto">
          <a:xfrm>
            <a:off x="3175017" y="5005004"/>
            <a:ext cx="2372579" cy="1311607"/>
          </a:xfrm>
          <a:prstGeom prst="roundRect">
            <a:avLst>
              <a:gd name="adj" fmla="val 0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/>
          <a:lstStyle/>
          <a:p>
            <a:pPr eaLnBrk="0" hangingPunct="0"/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Web 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4423865" y="5186457"/>
            <a:ext cx="1012231" cy="531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fill-in address,  billing info + my credit card details. </a:t>
            </a:r>
            <a:br>
              <a:rPr lang="en-US" sz="738" b="1" dirty="0">
                <a:solidFill>
                  <a:schemeClr val="tx1"/>
                </a:solidFill>
                <a:cs typeface="Arial" charset="0"/>
              </a:rPr>
            </a:b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confirm payment.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receive a confirmation.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214355" y="5779346"/>
            <a:ext cx="1084553" cy="487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select the plan which fits my needs. I select self-installation or the date of installation by a technician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439062" y="5808788"/>
            <a:ext cx="997034" cy="436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fill-in personal details, a password, billing info and I confirm payment.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receive a confirmation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3214353" y="5186457"/>
            <a:ext cx="1084554" cy="531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select the device and data plan which fits my needs. I choose the shop for delivery &amp; date.</a:t>
            </a:r>
          </a:p>
        </p:txBody>
      </p:sp>
      <p:cxnSp>
        <p:nvCxnSpPr>
          <p:cNvPr id="145" name="Connecteur droit avec flèche 144"/>
          <p:cNvCxnSpPr/>
          <p:nvPr/>
        </p:nvCxnSpPr>
        <p:spPr bwMode="auto">
          <a:xfrm>
            <a:off x="4298908" y="5452424"/>
            <a:ext cx="140154" cy="1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/>
          <p:cNvCxnSpPr>
            <a:stCxn id="135" idx="3"/>
            <a:endCxn id="136" idx="1"/>
          </p:cNvCxnSpPr>
          <p:nvPr/>
        </p:nvCxnSpPr>
        <p:spPr bwMode="auto">
          <a:xfrm>
            <a:off x="4298908" y="6023078"/>
            <a:ext cx="140154" cy="4052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Image 273" descr="1332167508_Phone.png"/>
          <p:cNvPicPr>
            <a:picLocks noChangeAspect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2976746" y="5087038"/>
            <a:ext cx="299156" cy="2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AutoShape 48"/>
          <p:cNvSpPr>
            <a:spLocks noChangeArrowheads="1"/>
          </p:cNvSpPr>
          <p:nvPr/>
        </p:nvSpPr>
        <p:spPr bwMode="auto">
          <a:xfrm>
            <a:off x="3142502" y="4245773"/>
            <a:ext cx="2395502" cy="703094"/>
          </a:xfrm>
          <a:prstGeom prst="roundRect">
            <a:avLst>
              <a:gd name="adj" fmla="val 0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Contact center</a:t>
            </a:r>
            <a:endParaRPr lang="en-US" sz="92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204956" y="4447085"/>
            <a:ext cx="1116113" cy="482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The agent fills in the order I for the device and data plan which fits my needs. I choose the shop for delivery &amp; date.</a:t>
            </a:r>
          </a:p>
        </p:txBody>
      </p:sp>
      <p:pic>
        <p:nvPicPr>
          <p:cNvPr id="105" name="Image 104" descr="1332417336_internet_ear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7989" y="5290130"/>
            <a:ext cx="202223" cy="202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Image 108" descr="1332417336_internet_ear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21216" y="5782045"/>
            <a:ext cx="202223" cy="202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" name="Rectangle 91"/>
          <p:cNvSpPr/>
          <p:nvPr/>
        </p:nvSpPr>
        <p:spPr bwMode="auto">
          <a:xfrm>
            <a:off x="4391777" y="4407524"/>
            <a:ext cx="1063503" cy="531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provide my personal data + my credit card details. </a:t>
            </a:r>
            <a:br>
              <a:rPr lang="en-US" sz="738" b="1" dirty="0">
                <a:solidFill>
                  <a:schemeClr val="tx1"/>
                </a:solidFill>
                <a:cs typeface="Arial" charset="0"/>
              </a:rPr>
            </a:b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confirm payment.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I receive a confirmation.</a:t>
            </a:r>
          </a:p>
        </p:txBody>
      </p:sp>
      <p:cxnSp>
        <p:nvCxnSpPr>
          <p:cNvPr id="93" name="Connecteur droit avec flèche 92"/>
          <p:cNvCxnSpPr/>
          <p:nvPr/>
        </p:nvCxnSpPr>
        <p:spPr bwMode="auto">
          <a:xfrm>
            <a:off x="4306125" y="4663807"/>
            <a:ext cx="140154" cy="1"/>
          </a:xfrm>
          <a:prstGeom prst="straightConnector1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AutoShape 48"/>
          <p:cNvSpPr>
            <a:spLocks noChangeArrowheads="1"/>
          </p:cNvSpPr>
          <p:nvPr/>
        </p:nvSpPr>
        <p:spPr bwMode="auto">
          <a:xfrm>
            <a:off x="5591908" y="3452196"/>
            <a:ext cx="1248108" cy="2864414"/>
          </a:xfrm>
          <a:prstGeom prst="roundRect">
            <a:avLst>
              <a:gd name="adj" fmla="val 0"/>
            </a:avLst>
          </a:prstGeom>
          <a:solidFill>
            <a:srgbClr val="8EB4E3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wrap="none" lIns="33231" tIns="33231" rIns="33231" bIns="33231" anchor="t"/>
          <a:lstStyle/>
          <a:p>
            <a:pPr eaLnBrk="0" hangingPunct="0">
              <a:defRPr/>
            </a:pPr>
            <a:endParaRPr lang="en-US" sz="923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5721828" y="3106248"/>
            <a:ext cx="968259" cy="696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The agent shows me how to install it on the exposed modem and video. I decide to install it myself or an appointment is fixed.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5721828" y="4027221"/>
            <a:ext cx="968259" cy="696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738" b="1" dirty="0">
                <a:solidFill>
                  <a:schemeClr val="tx1"/>
                </a:solidFill>
                <a:cs typeface="Arial" charset="0"/>
              </a:rPr>
              <a:t>With the confirmation number. I go in the shop and get my device handed to me. If I wish I can be assisted for the configuration. </a:t>
            </a:r>
          </a:p>
        </p:txBody>
      </p:sp>
      <p:sp>
        <p:nvSpPr>
          <p:cNvPr id="331" name="ZoneTexte 330"/>
          <p:cNvSpPr txBox="1"/>
          <p:nvPr/>
        </p:nvSpPr>
        <p:spPr>
          <a:xfrm>
            <a:off x="2995929" y="1663707"/>
            <a:ext cx="388802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8" b="1" dirty="0">
                <a:solidFill>
                  <a:prstClr val="white"/>
                </a:solidFill>
                <a:latin typeface="Arial" charset="0"/>
              </a:rPr>
              <a:t>$</a:t>
            </a:r>
            <a:endParaRPr lang="nl-BE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30" name="Image 329" descr="1332417336_internet_ear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9005" y="4160159"/>
            <a:ext cx="262433" cy="267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7" name="Connecteur en angle 147"/>
          <p:cNvCxnSpPr>
            <a:stCxn id="101" idx="3"/>
            <a:endCxn id="100" idx="1"/>
          </p:cNvCxnSpPr>
          <p:nvPr/>
        </p:nvCxnSpPr>
        <p:spPr>
          <a:xfrm>
            <a:off x="4806219" y="2099863"/>
            <a:ext cx="98127" cy="445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en angle 147"/>
          <p:cNvCxnSpPr>
            <a:stCxn id="100" idx="3"/>
            <a:endCxn id="120" idx="1"/>
          </p:cNvCxnSpPr>
          <p:nvPr/>
        </p:nvCxnSpPr>
        <p:spPr>
          <a:xfrm flipV="1">
            <a:off x="5547597" y="2092986"/>
            <a:ext cx="180373" cy="732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en angle 147"/>
          <p:cNvCxnSpPr>
            <a:stCxn id="120" idx="3"/>
            <a:endCxn id="139" idx="1"/>
          </p:cNvCxnSpPr>
          <p:nvPr/>
        </p:nvCxnSpPr>
        <p:spPr>
          <a:xfrm flipV="1">
            <a:off x="6690087" y="1992635"/>
            <a:ext cx="137730" cy="10035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en angle 147"/>
          <p:cNvCxnSpPr/>
          <p:nvPr/>
        </p:nvCxnSpPr>
        <p:spPr>
          <a:xfrm>
            <a:off x="7895446" y="2055604"/>
            <a:ext cx="234508" cy="1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en angle 116"/>
          <p:cNvCxnSpPr>
            <a:endCxn id="301" idx="1"/>
          </p:cNvCxnSpPr>
          <p:nvPr/>
        </p:nvCxnSpPr>
        <p:spPr>
          <a:xfrm rot="16200000" flipH="1">
            <a:off x="2800501" y="2415770"/>
            <a:ext cx="606822" cy="144483"/>
          </a:xfrm>
          <a:prstGeom prst="bentConnector2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en angle 120"/>
          <p:cNvCxnSpPr/>
          <p:nvPr/>
        </p:nvCxnSpPr>
        <p:spPr>
          <a:xfrm rot="16200000" flipH="1">
            <a:off x="2331478" y="2822640"/>
            <a:ext cx="1467368" cy="96743"/>
          </a:xfrm>
          <a:prstGeom prst="bentConnector2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Forme 267"/>
          <p:cNvCxnSpPr>
            <a:endCxn id="349" idx="0"/>
          </p:cNvCxnSpPr>
          <p:nvPr/>
        </p:nvCxnSpPr>
        <p:spPr>
          <a:xfrm rot="5400000">
            <a:off x="3723544" y="3758223"/>
            <a:ext cx="70146" cy="8793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en angle 147"/>
          <p:cNvCxnSpPr/>
          <p:nvPr/>
        </p:nvCxnSpPr>
        <p:spPr>
          <a:xfrm>
            <a:off x="3973780" y="2099622"/>
            <a:ext cx="98127" cy="445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en angle 147"/>
          <p:cNvCxnSpPr/>
          <p:nvPr/>
        </p:nvCxnSpPr>
        <p:spPr>
          <a:xfrm>
            <a:off x="3973780" y="2763866"/>
            <a:ext cx="98127" cy="445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en angle 147"/>
          <p:cNvCxnSpPr>
            <a:stCxn id="338" idx="3"/>
            <a:endCxn id="103" idx="1"/>
          </p:cNvCxnSpPr>
          <p:nvPr/>
        </p:nvCxnSpPr>
        <p:spPr>
          <a:xfrm flipV="1">
            <a:off x="5538004" y="2776214"/>
            <a:ext cx="173560" cy="854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en angle 147"/>
          <p:cNvCxnSpPr>
            <a:endCxn id="339" idx="1"/>
          </p:cNvCxnSpPr>
          <p:nvPr/>
        </p:nvCxnSpPr>
        <p:spPr>
          <a:xfrm>
            <a:off x="6699006" y="2794864"/>
            <a:ext cx="141011" cy="14123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en angle 147"/>
          <p:cNvCxnSpPr>
            <a:stCxn id="142" idx="2"/>
            <a:endCxn id="107" idx="0"/>
          </p:cNvCxnSpPr>
          <p:nvPr/>
        </p:nvCxnSpPr>
        <p:spPr>
          <a:xfrm rot="16200000" flipH="1">
            <a:off x="8412413" y="2250171"/>
            <a:ext cx="148319" cy="17178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Forme 267"/>
          <p:cNvCxnSpPr>
            <a:stCxn id="131" idx="3"/>
            <a:endCxn id="124" idx="1"/>
          </p:cNvCxnSpPr>
          <p:nvPr/>
        </p:nvCxnSpPr>
        <p:spPr>
          <a:xfrm>
            <a:off x="5538004" y="3450976"/>
            <a:ext cx="183824" cy="3528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en angle 149"/>
          <p:cNvCxnSpPr>
            <a:stCxn id="126" idx="3"/>
            <a:endCxn id="135" idx="1"/>
          </p:cNvCxnSpPr>
          <p:nvPr/>
        </p:nvCxnSpPr>
        <p:spPr>
          <a:xfrm>
            <a:off x="2887189" y="5388746"/>
            <a:ext cx="327167" cy="63433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en angle 153"/>
          <p:cNvCxnSpPr/>
          <p:nvPr/>
        </p:nvCxnSpPr>
        <p:spPr>
          <a:xfrm>
            <a:off x="2910277" y="4891317"/>
            <a:ext cx="327167" cy="63433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en angle 155"/>
          <p:cNvCxnSpPr/>
          <p:nvPr/>
        </p:nvCxnSpPr>
        <p:spPr>
          <a:xfrm>
            <a:off x="2910277" y="4057578"/>
            <a:ext cx="327167" cy="634332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en angle 156"/>
          <p:cNvCxnSpPr>
            <a:stCxn id="98" idx="3"/>
          </p:cNvCxnSpPr>
          <p:nvPr/>
        </p:nvCxnSpPr>
        <p:spPr>
          <a:xfrm flipV="1">
            <a:off x="5538004" y="4597320"/>
            <a:ext cx="230437" cy="1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en angle 159"/>
          <p:cNvCxnSpPr>
            <a:stCxn id="133" idx="3"/>
          </p:cNvCxnSpPr>
          <p:nvPr/>
        </p:nvCxnSpPr>
        <p:spPr>
          <a:xfrm flipV="1">
            <a:off x="5547596" y="4737997"/>
            <a:ext cx="650055" cy="922810"/>
          </a:xfrm>
          <a:prstGeom prst="bentConnector2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en angle 162"/>
          <p:cNvCxnSpPr>
            <a:stCxn id="94" idx="3"/>
            <a:endCxn id="139" idx="1"/>
          </p:cNvCxnSpPr>
          <p:nvPr/>
        </p:nvCxnSpPr>
        <p:spPr>
          <a:xfrm flipV="1">
            <a:off x="6690087" y="1992635"/>
            <a:ext cx="137730" cy="2382843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en angle 166"/>
          <p:cNvCxnSpPr/>
          <p:nvPr/>
        </p:nvCxnSpPr>
        <p:spPr>
          <a:xfrm>
            <a:off x="6690087" y="3396954"/>
            <a:ext cx="668844" cy="705654"/>
          </a:xfrm>
          <a:prstGeom prst="bentConnector2">
            <a:avLst/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en angle 147"/>
          <p:cNvCxnSpPr/>
          <p:nvPr/>
        </p:nvCxnSpPr>
        <p:spPr>
          <a:xfrm>
            <a:off x="7889120" y="2764310"/>
            <a:ext cx="234508" cy="1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en angle 170"/>
          <p:cNvCxnSpPr>
            <a:stCxn id="291" idx="3"/>
            <a:endCxn id="289" idx="1"/>
          </p:cNvCxnSpPr>
          <p:nvPr/>
        </p:nvCxnSpPr>
        <p:spPr>
          <a:xfrm flipV="1">
            <a:off x="7812025" y="4108329"/>
            <a:ext cx="240045" cy="1818009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>
            <a:off x="5284806" y="1681529"/>
            <a:ext cx="0" cy="92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CEM Must Be A Company-Wide Effort</a:t>
            </a:r>
            <a:endParaRPr lang="en-US"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123" name="Picture 3" descr="C:\Users\MelissaHarris\Documents\Marketing\graphic downloads aug 2014\Group Of Multi-Ethnic People Working On Digital Devices Around 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80" y="4454726"/>
            <a:ext cx="1801331" cy="17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CEM </a:t>
            </a:r>
            <a:r>
              <a:rPr lang="en-US" dirty="0" smtClean="0"/>
              <a:t>Is Not Tied To Any One Department</a:t>
            </a:r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Examples</a:t>
            </a:r>
          </a:p>
          <a:p>
            <a:pPr lvl="1"/>
            <a:r>
              <a:rPr lang="en-US" sz="2000" dirty="0" smtClean="0"/>
              <a:t>Marketing</a:t>
            </a:r>
          </a:p>
          <a:p>
            <a:pPr lvl="1"/>
            <a:r>
              <a:rPr lang="en-US" sz="2000" dirty="0" smtClean="0"/>
              <a:t>Sales</a:t>
            </a:r>
          </a:p>
          <a:p>
            <a:pPr lvl="1"/>
            <a:r>
              <a:rPr lang="en-US" sz="2000" dirty="0" smtClean="0"/>
              <a:t>Product</a:t>
            </a:r>
          </a:p>
          <a:p>
            <a:pPr lvl="1"/>
            <a:r>
              <a:rPr lang="en-US" sz="2000" dirty="0" smtClean="0"/>
              <a:t>Engineering</a:t>
            </a:r>
          </a:p>
          <a:p>
            <a:pPr lvl="1"/>
            <a:r>
              <a:rPr lang="en-US" sz="2000" dirty="0" smtClean="0"/>
              <a:t>Customer Service</a:t>
            </a:r>
          </a:p>
          <a:p>
            <a:pPr lvl="1"/>
            <a:r>
              <a:rPr lang="en-US" sz="2000" dirty="0" smtClean="0"/>
              <a:t>Customer Support</a:t>
            </a:r>
          </a:p>
          <a:p>
            <a:pPr lvl="1"/>
            <a:r>
              <a:rPr lang="en-US" sz="2000" dirty="0" smtClean="0"/>
              <a:t>Finance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3684" y="6166270"/>
            <a:ext cx="513159" cy="365125"/>
          </a:xfrm>
        </p:spPr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074" name="Picture 2" descr="C:\Users\MelissaHarris\Documents\Marketing\graphic downloads aug 2014\International business team showing unity with their hands toge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99" y="3262964"/>
            <a:ext cx="1933813" cy="158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6881" y="5771935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9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0130" y="1652589"/>
            <a:ext cx="6780556" cy="3881437"/>
          </a:xfrm>
        </p:spPr>
        <p:txBody>
          <a:bodyPr/>
          <a:lstStyle/>
          <a:p>
            <a:r>
              <a:rPr lang="en-US" sz="2600" dirty="0" smtClean="0"/>
              <a:t>Is marketing setting the right expectations in the lead generation process?</a:t>
            </a:r>
          </a:p>
          <a:p>
            <a:r>
              <a:rPr lang="en-US" sz="2600" dirty="0" smtClean="0"/>
              <a:t>Or are they looking to get as many leads as possible and letting sales sort it out?</a:t>
            </a:r>
          </a:p>
          <a:p>
            <a:r>
              <a:rPr lang="en-US" sz="2600" dirty="0" smtClean="0"/>
              <a:t>If marketing isn’t setting the right expectations or sending the right messages, it can lead to confusion during the sales process that can last through becoming a customer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0130" y="1594532"/>
            <a:ext cx="6447234" cy="3881437"/>
          </a:xfrm>
        </p:spPr>
        <p:txBody>
          <a:bodyPr/>
          <a:lstStyle/>
          <a:p>
            <a:r>
              <a:rPr lang="en-US" sz="2800" dirty="0" smtClean="0"/>
              <a:t>Is sales setting the right expectations during the closing process?</a:t>
            </a:r>
          </a:p>
          <a:p>
            <a:r>
              <a:rPr lang="en-US" sz="2800" dirty="0" smtClean="0"/>
              <a:t>Are they up front about limitations or realistic about a road map?</a:t>
            </a:r>
          </a:p>
          <a:p>
            <a:r>
              <a:rPr lang="en-US" sz="2800" dirty="0" smtClean="0"/>
              <a:t>Or do they say things that are approximately correct that the leads want to hear so they can hit quota?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7" descr="C:\Users\MelissaHarris\Documents\Marketing\graphic downloads aug 2014\business people in the office to disc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13" y="661517"/>
            <a:ext cx="1571627" cy="140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and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30" y="1797732"/>
            <a:ext cx="3439885" cy="3880772"/>
          </a:xfrm>
        </p:spPr>
        <p:txBody>
          <a:bodyPr/>
          <a:lstStyle/>
          <a:p>
            <a:r>
              <a:rPr lang="en-US" sz="2800" dirty="0" smtClean="0"/>
              <a:t>Product</a:t>
            </a:r>
          </a:p>
          <a:p>
            <a:pPr lvl="1"/>
            <a:r>
              <a:rPr lang="en-US" sz="2400" dirty="0" smtClean="0"/>
              <a:t>This is where most companies focus</a:t>
            </a:r>
          </a:p>
          <a:p>
            <a:pPr lvl="1"/>
            <a:r>
              <a:rPr lang="en-US" sz="2400" dirty="0" smtClean="0"/>
              <a:t>Is the product getting the customer the value they want?</a:t>
            </a:r>
          </a:p>
          <a:p>
            <a:pPr lvl="1"/>
            <a:r>
              <a:rPr lang="en-US" sz="2400" dirty="0" smtClean="0"/>
              <a:t>Is it easy to use or too complicated?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9420" y="1797733"/>
            <a:ext cx="3236466" cy="3880773"/>
          </a:xfrm>
        </p:spPr>
        <p:txBody>
          <a:bodyPr/>
          <a:lstStyle/>
          <a:p>
            <a:r>
              <a:rPr lang="en-US" sz="2800" dirty="0" smtClean="0"/>
              <a:t>Engineering</a:t>
            </a:r>
          </a:p>
          <a:p>
            <a:pPr lvl="1"/>
            <a:r>
              <a:rPr lang="en-US" sz="2400" dirty="0" smtClean="0"/>
              <a:t>Are there a lot of little and annoying bugs?</a:t>
            </a:r>
          </a:p>
          <a:p>
            <a:pPr lvl="1"/>
            <a:r>
              <a:rPr lang="en-US" sz="2400" dirty="0" smtClean="0"/>
              <a:t>Are there major bugs, or do they fail to deliver within promised time frames?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E9E98-70D3-429B-9C32-B435A9BBAB9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3317" name="Picture 5" descr="C:\Users\MelissaHarris\Documents\Marketing\graphic downloads aug 2014\Technology in the hands of business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78" y="2651308"/>
            <a:ext cx="1489041" cy="13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71" y="1628504"/>
            <a:ext cx="6734513" cy="3881437"/>
          </a:xfrm>
        </p:spPr>
        <p:txBody>
          <a:bodyPr/>
          <a:lstStyle/>
          <a:p>
            <a:r>
              <a:rPr lang="en-US" sz="2800" dirty="0" smtClean="0"/>
              <a:t>Is your customer team putting the customer first?</a:t>
            </a:r>
          </a:p>
          <a:p>
            <a:r>
              <a:rPr lang="en-US" sz="2800" dirty="0" smtClean="0"/>
              <a:t>Are the setting the right long term expectations?</a:t>
            </a:r>
          </a:p>
          <a:p>
            <a:r>
              <a:rPr lang="en-US" sz="2800" dirty="0" smtClean="0"/>
              <a:t>Are they really getting customers set-up and seeing value or just pointing them in the right direction?</a:t>
            </a:r>
          </a:p>
          <a:p>
            <a:r>
              <a:rPr lang="en-US" sz="2800" dirty="0" smtClean="0"/>
              <a:t>Are they constantly having to reset false expectations set by sales and marketing?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E9E98-70D3-429B-9C32-B435A9BBAB9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4338" name="Picture 2" descr="C:\Users\MelissaHarris\Documents\Marketing\graphic downloads aug 2014\Portrait of young man in business training co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85" y="242981"/>
            <a:ext cx="1557497" cy="13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130" y="1512390"/>
            <a:ext cx="6780556" cy="3881437"/>
          </a:xfrm>
        </p:spPr>
        <p:txBody>
          <a:bodyPr/>
          <a:lstStyle/>
          <a:p>
            <a:r>
              <a:rPr lang="en-US" sz="2400" dirty="0" smtClean="0"/>
              <a:t>How long is your hold time?</a:t>
            </a:r>
          </a:p>
          <a:p>
            <a:r>
              <a:rPr lang="en-US" sz="2400" dirty="0" smtClean="0"/>
              <a:t>Are issues resolved in a timely fashion?</a:t>
            </a:r>
          </a:p>
          <a:p>
            <a:r>
              <a:rPr lang="en-US" sz="2400" dirty="0" smtClean="0"/>
              <a:t>Do you focus on one call resolution?</a:t>
            </a:r>
          </a:p>
          <a:p>
            <a:r>
              <a:rPr lang="en-US" sz="2400" dirty="0" smtClean="0"/>
              <a:t>Are reps empowered to make decisions in the customers interest without having to escalate to their supervisors?</a:t>
            </a:r>
          </a:p>
          <a:p>
            <a:r>
              <a:rPr lang="en-US" sz="2400" dirty="0" smtClean="0"/>
              <a:t>Are customers kept in the loop or given proper time frames?</a:t>
            </a:r>
          </a:p>
          <a:p>
            <a:r>
              <a:rPr lang="en-US" sz="2400" dirty="0" smtClean="0"/>
              <a:t>Does support go out of its way to make sure customers hang up happy or are they just fixing the issue and moving on?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E9E98-70D3-429B-9C32-B435A9BBAB9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Customer Experience Defined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2055361"/>
            <a:ext cx="6447234" cy="3881437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/>
              <a:t>sum of all experiences a </a:t>
            </a:r>
            <a:r>
              <a:rPr lang="en-US" sz="2000" dirty="0" smtClean="0"/>
              <a:t>customer has with a supplier of goods and/or services, over the duration of their relationship with the supplier</a:t>
            </a:r>
          </a:p>
          <a:p>
            <a:r>
              <a:rPr lang="en-US" sz="2000" dirty="0"/>
              <a:t>Includes interactions through:</a:t>
            </a:r>
          </a:p>
          <a:p>
            <a:pPr lvl="1"/>
            <a:r>
              <a:rPr lang="en-US" sz="1800" dirty="0"/>
              <a:t>Traditional channels, such as purchases, customer service requests and call center communications </a:t>
            </a:r>
          </a:p>
          <a:p>
            <a:pPr lvl="1"/>
            <a:r>
              <a:rPr lang="en-US" sz="1800" dirty="0"/>
              <a:t>Social media channels such as Twitter, Facebook, etc.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3295" y="6242403"/>
            <a:ext cx="513159" cy="365125"/>
          </a:xfrm>
        </p:spPr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4" descr="C:\Users\MelissaHarris\Documents\Marketing\graphic downloads aug 2014\shutterstock_facebook twitter linke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05" y="2742713"/>
            <a:ext cx="1425964" cy="13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0157" y="4744273"/>
            <a:ext cx="585121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005BD3"/>
              </a:buClr>
              <a:buSzPct val="80000"/>
            </a:pPr>
            <a:r>
              <a:rPr lang="en-US" sz="2400" b="1" i="1" dirty="0">
                <a:solidFill>
                  <a:srgbClr val="404040"/>
                </a:solidFill>
                <a:latin typeface="Trebuchet MS"/>
                <a:cs typeface="+mn-cs"/>
              </a:rPr>
              <a:t>The single most important aspect in achieving success for companies across all industries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899" y="6241148"/>
            <a:ext cx="5622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 “Experience” is secret code for emotions &amp; feelings!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88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74" y="1573735"/>
            <a:ext cx="6447234" cy="3881437"/>
          </a:xfrm>
        </p:spPr>
        <p:txBody>
          <a:bodyPr/>
          <a:lstStyle/>
          <a:p>
            <a:r>
              <a:rPr lang="en-US" sz="2400" dirty="0" smtClean="0"/>
              <a:t>Is it easy to get an invoice?</a:t>
            </a:r>
          </a:p>
          <a:p>
            <a:r>
              <a:rPr lang="en-US" sz="2400" dirty="0" smtClean="0"/>
              <a:t>Is billing clear?</a:t>
            </a:r>
          </a:p>
          <a:p>
            <a:r>
              <a:rPr lang="en-US" sz="2400" dirty="0" smtClean="0"/>
              <a:t>Is the credit policy fair?</a:t>
            </a:r>
          </a:p>
          <a:p>
            <a:r>
              <a:rPr lang="en-US" sz="2400" dirty="0" smtClean="0"/>
              <a:t>Do customers find out they are in arrears right away or do they get slapped with a huge bill several months later?</a:t>
            </a:r>
          </a:p>
          <a:p>
            <a:r>
              <a:rPr lang="en-US" sz="2400" dirty="0" smtClean="0"/>
              <a:t>Do we work with delinquent accounts in a way to encourage payment?</a:t>
            </a:r>
          </a:p>
          <a:p>
            <a:r>
              <a:rPr lang="en-US" sz="2400" dirty="0" smtClean="0"/>
              <a:t>How effective are contracts and termination fees?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5362" name="Picture 2" descr="C:\Users\MelissaHarris\Documents\Marketing\graphic downloads aug 2014\group of business people having meeting 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25" y="975674"/>
            <a:ext cx="1504113" cy="13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Wrap-Up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0" name="Picture 8" descr="C:\Users\MelissaHarris\Documents\Marketing\graphic downloads aug 2014\Audience Listening To Presentation At Confer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51" y="4579837"/>
            <a:ext cx="1595695" cy="14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Improve the Customer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067405" cy="388077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CEM Strategies</a:t>
            </a:r>
          </a:p>
          <a:p>
            <a:r>
              <a:rPr lang="en-US" sz="1400" dirty="0"/>
              <a:t>Give customers a personalized experience</a:t>
            </a:r>
          </a:p>
          <a:p>
            <a:r>
              <a:rPr lang="en-US" sz="1400" dirty="0"/>
              <a:t>Measure and analyze customer emotions</a:t>
            </a:r>
          </a:p>
          <a:p>
            <a:r>
              <a:rPr lang="en-US" sz="1400" dirty="0"/>
              <a:t>Act on customer feedback</a:t>
            </a:r>
          </a:p>
          <a:p>
            <a:r>
              <a:rPr lang="en-US" sz="1400" dirty="0"/>
              <a:t>Take the customer's point of view</a:t>
            </a:r>
          </a:p>
          <a:p>
            <a:r>
              <a:rPr lang="en-US" sz="1400" dirty="0"/>
              <a:t>Design the total customer experience</a:t>
            </a:r>
          </a:p>
          <a:p>
            <a:r>
              <a:rPr lang="en-US" sz="1400" dirty="0"/>
              <a:t>Focus on retaining existing high-value customers </a:t>
            </a:r>
          </a:p>
          <a:p>
            <a:r>
              <a:rPr lang="en-US" sz="1400" dirty="0" smtClean="0"/>
              <a:t>Deliver </a:t>
            </a:r>
            <a:r>
              <a:rPr lang="en-US" sz="1400" dirty="0"/>
              <a:t>consistent customer experiences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7476" y="2160590"/>
            <a:ext cx="3384707" cy="388077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Employee Strategies</a:t>
            </a:r>
          </a:p>
          <a:p>
            <a:r>
              <a:rPr lang="en-US" sz="1400" dirty="0"/>
              <a:t>Get employee buy-in</a:t>
            </a:r>
          </a:p>
          <a:p>
            <a:r>
              <a:rPr lang="en-US" sz="1400" dirty="0"/>
              <a:t>Employees must be enthusiastic, coached, and customer-focused with benefits and consequences tied to performance</a:t>
            </a:r>
          </a:p>
          <a:p>
            <a:r>
              <a:rPr lang="en-US" sz="1400" dirty="0"/>
              <a:t>Employees and union must understand why they must change and be accountable</a:t>
            </a:r>
          </a:p>
          <a:p>
            <a:r>
              <a:rPr lang="en-US" sz="1400" dirty="0"/>
              <a:t>Delegate to front line to help with projects </a:t>
            </a:r>
          </a:p>
          <a:p>
            <a:r>
              <a:rPr lang="en-US" sz="1400" dirty="0" smtClean="0"/>
              <a:t>Employees </a:t>
            </a:r>
            <a:r>
              <a:rPr lang="en-US" sz="1400" dirty="0"/>
              <a:t>have knowledge and power to solve problems</a:t>
            </a:r>
          </a:p>
          <a:p>
            <a:r>
              <a:rPr lang="en-US" sz="1400" dirty="0" smtClean="0"/>
              <a:t>Train </a:t>
            </a:r>
            <a:r>
              <a:rPr lang="en-US" sz="1400" dirty="0"/>
              <a:t>customer-facing employees </a:t>
            </a:r>
            <a:r>
              <a:rPr lang="en-US" sz="1400" dirty="0" smtClean="0"/>
              <a:t>sufficiently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2198" y="6242403"/>
            <a:ext cx="513159" cy="365125"/>
          </a:xfrm>
        </p:spPr>
        <p:txBody>
          <a:bodyPr/>
          <a:lstStyle/>
          <a:p>
            <a:fld id="{1A3F1808-EEB5-4B0C-BCB8-D55F6C58BDA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10 Culture Change Strategies to Improve the Customer Experience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30" y="1986417"/>
            <a:ext cx="3272224" cy="38807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Make </a:t>
            </a:r>
            <a:r>
              <a:rPr lang="en-US" sz="1600" dirty="0"/>
              <a:t>it easy to do business with  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Do </a:t>
            </a:r>
            <a:r>
              <a:rPr lang="en-US" sz="1600" dirty="0"/>
              <a:t>it right the first time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When you don’t </a:t>
            </a:r>
            <a:r>
              <a:rPr lang="en-US" sz="1600" dirty="0"/>
              <a:t>get it right the first </a:t>
            </a:r>
            <a:r>
              <a:rPr lang="en-US" sz="1600" dirty="0" smtClean="0"/>
              <a:t>time, </a:t>
            </a:r>
            <a:r>
              <a:rPr lang="en-US" sz="1600" dirty="0"/>
              <a:t>recover rapidly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Be proactive and prioritize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Run an open, transparent business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Communicate effectively, proactively and in various ways to </a:t>
            </a:r>
            <a:r>
              <a:rPr lang="en-US" sz="1600" dirty="0" smtClean="0"/>
              <a:t>employees and </a:t>
            </a:r>
            <a:r>
              <a:rPr lang="en-US" sz="1600" dirty="0"/>
              <a:t>customers</a:t>
            </a:r>
          </a:p>
          <a:p>
            <a:pPr>
              <a:buFont typeface="+mj-lt"/>
              <a:buAutoNum type="arabicPeriod"/>
            </a:pPr>
            <a:endParaRPr lang="en-US" sz="16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667225" y="1939287"/>
            <a:ext cx="3599849" cy="3880773"/>
          </a:xfrm>
        </p:spPr>
        <p:txBody>
          <a:bodyPr/>
          <a:lstStyle/>
          <a:p>
            <a:pPr>
              <a:buFont typeface="+mj-lt"/>
              <a:buAutoNum type="arabicPeriod" startAt="7"/>
            </a:pPr>
            <a:r>
              <a:rPr lang="en-US" sz="1600" dirty="0" smtClean="0"/>
              <a:t>Move </a:t>
            </a:r>
            <a:r>
              <a:rPr lang="en-US" sz="1600" dirty="0"/>
              <a:t>from silos to collaborative interdepartmental focus</a:t>
            </a:r>
          </a:p>
          <a:p>
            <a:pPr>
              <a:buFont typeface="+mj-lt"/>
              <a:buAutoNum type="arabicPeriod" startAt="7"/>
            </a:pPr>
            <a:r>
              <a:rPr lang="en-US" sz="1600" dirty="0"/>
              <a:t>Cohesive and simplified strategy instead of each functional area working solo</a:t>
            </a:r>
          </a:p>
          <a:p>
            <a:pPr>
              <a:buFont typeface="+mj-lt"/>
              <a:buAutoNum type="arabicPeriod" startAt="7"/>
            </a:pPr>
            <a:r>
              <a:rPr lang="en-US" sz="1600" dirty="0"/>
              <a:t>Create a well-balanced customer experience team</a:t>
            </a:r>
          </a:p>
          <a:p>
            <a:pPr>
              <a:buFont typeface="+mj-lt"/>
              <a:buAutoNum type="arabicPeriod" startAt="7"/>
            </a:pPr>
            <a:r>
              <a:rPr lang="en-US" sz="1600" dirty="0" smtClean="0"/>
              <a:t>Focus </a:t>
            </a:r>
            <a:r>
              <a:rPr lang="en-US" sz="1600" dirty="0"/>
              <a:t>on transforming the culture to focus on both the “internal” and external customer</a:t>
            </a:r>
          </a:p>
          <a:p>
            <a:pPr>
              <a:buFont typeface="+mj-lt"/>
              <a:buAutoNum type="arabicPeriod" startAt="7"/>
            </a:pPr>
            <a:endParaRPr lang="en-US" sz="17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471" y="6148401"/>
            <a:ext cx="513159" cy="365125"/>
          </a:xfrm>
        </p:spPr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Everyone focused and working together on improving the Customer Experience will result in dramatic increases in NPS.</a:t>
            </a:r>
          </a:p>
          <a:p>
            <a:pPr marL="0" indent="0" algn="ctr">
              <a:buNone/>
            </a:pPr>
            <a:r>
              <a:rPr lang="en-US" sz="2400" i="1" dirty="0" smtClean="0"/>
              <a:t>This will allow companies to survive/thrive in a competitive environment and experience growth, sustainability, and profitability.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" name="Picture 2" descr="C:\Users\MelissaHarris\Documents\Marketing\graphic downloads aug 2014\Successful business people handshaking closing a d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88" y="584949"/>
            <a:ext cx="1711133" cy="15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 &amp; Contact </a:t>
            </a:r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1866" y="1707743"/>
            <a:ext cx="6447234" cy="3881437"/>
          </a:xfrm>
        </p:spPr>
        <p:txBody>
          <a:bodyPr/>
          <a:lstStyle/>
          <a:p>
            <a:r>
              <a:rPr lang="en-US" sz="2400" dirty="0" smtClean="0"/>
              <a:t>Melissa Harris, MBA</a:t>
            </a:r>
          </a:p>
          <a:p>
            <a:r>
              <a:rPr lang="en-US" sz="2400" dirty="0" smtClean="0"/>
              <a:t>CEO, Contract Trainers Corporation</a:t>
            </a:r>
          </a:p>
          <a:p>
            <a:r>
              <a:rPr lang="en-US" sz="2400" dirty="0" smtClean="0"/>
              <a:t>(615) 298-5429 office</a:t>
            </a:r>
          </a:p>
          <a:p>
            <a:r>
              <a:rPr lang="en-US" sz="2400" dirty="0" smtClean="0"/>
              <a:t>www.contracttrainerscorp.com</a:t>
            </a:r>
          </a:p>
          <a:p>
            <a:r>
              <a:rPr lang="en-US" sz="2400" dirty="0" smtClean="0"/>
              <a:t>m.harris@contracttrainerscorp.com</a:t>
            </a:r>
            <a:r>
              <a:rPr lang="en-US" sz="2800" dirty="0" smtClean="0"/>
              <a:t> 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472" y="6219175"/>
            <a:ext cx="513159" cy="365125"/>
          </a:xfrm>
        </p:spPr>
        <p:txBody>
          <a:bodyPr/>
          <a:lstStyle/>
          <a:p>
            <a:pPr>
              <a:defRPr/>
            </a:pPr>
            <a:fld id="{620277E6-3687-488D-8955-D70E88B5F75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7" name="Picture 2" descr="C:\Users\MelissaHarris\Documents\Personal\photos of me\Business Photos of Me\Melissa Harris Color Headshot (melissa-05--WEB-02 (1)) Oct 29 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80" y="5031909"/>
            <a:ext cx="1017550" cy="12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</a:t>
            </a:r>
            <a:r>
              <a:rPr lang="en-US" dirty="0"/>
              <a:t>Experience </a:t>
            </a:r>
            <a:r>
              <a:rPr lang="en-US" dirty="0" smtClean="0"/>
              <a:t>Management (CEM/CXM)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1934558"/>
            <a:ext cx="7310237" cy="2391081"/>
          </a:xfrm>
        </p:spPr>
        <p:txBody>
          <a:bodyPr/>
          <a:lstStyle/>
          <a:p>
            <a:r>
              <a:rPr lang="en-US" sz="2400" dirty="0" smtClean="0"/>
              <a:t>The processes </a:t>
            </a:r>
            <a:r>
              <a:rPr lang="en-US" sz="2400" dirty="0"/>
              <a:t>used to comprehensively </a:t>
            </a:r>
            <a:r>
              <a:rPr lang="en-US" sz="2400" dirty="0" smtClean="0"/>
              <a:t>manage a customer's </a:t>
            </a:r>
            <a:r>
              <a:rPr lang="en-US" sz="2400" dirty="0"/>
              <a:t>cross-channel exposure, interaction and transaction with </a:t>
            </a:r>
            <a:r>
              <a:rPr lang="en-US" sz="2400" dirty="0" smtClean="0"/>
              <a:t>an </a:t>
            </a:r>
            <a:r>
              <a:rPr lang="en-US" sz="2400" dirty="0"/>
              <a:t>organization throughout the </a:t>
            </a:r>
            <a:r>
              <a:rPr lang="en-US" sz="2400" dirty="0" smtClean="0"/>
              <a:t>customer lifecycle</a:t>
            </a:r>
          </a:p>
          <a:p>
            <a:pPr marL="342900" lvl="1" indent="-342900"/>
            <a:r>
              <a:rPr lang="en-US" sz="2400" dirty="0" smtClean="0"/>
              <a:t>Includes various tools to </a:t>
            </a:r>
            <a:r>
              <a:rPr lang="en-US" sz="2400" dirty="0"/>
              <a:t>keep up with the complex and on-going </a:t>
            </a:r>
            <a:r>
              <a:rPr lang="en-US" sz="2400" dirty="0" smtClean="0"/>
              <a:t>demands</a:t>
            </a:r>
          </a:p>
          <a:p>
            <a:pPr marL="342900" lvl="1" indent="-342900"/>
            <a:endParaRPr lang="en-US" sz="2000" dirty="0"/>
          </a:p>
          <a:p>
            <a:pPr marL="342900" lvl="1" indent="-342900"/>
            <a:endParaRPr lang="en-US" sz="2000" dirty="0" smtClean="0"/>
          </a:p>
          <a:p>
            <a:pPr marL="342900" lvl="1" indent="-342900"/>
            <a:endParaRPr lang="en-US" sz="2000" dirty="0" smtClean="0"/>
          </a:p>
          <a:p>
            <a:endParaRPr lang="en-US" sz="100" dirty="0" smtClean="0"/>
          </a:p>
          <a:p>
            <a:pPr marL="342900" lvl="1" indent="-342900"/>
            <a:endParaRPr lang="en-US" sz="2000" dirty="0"/>
          </a:p>
          <a:p>
            <a:pPr lvl="1"/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2198" y="6242403"/>
            <a:ext cx="513159" cy="365125"/>
          </a:xfrm>
        </p:spPr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574" y="4325639"/>
            <a:ext cx="4041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CEO </a:t>
            </a:r>
            <a:r>
              <a:rPr lang="en-US" sz="2000" dirty="0">
                <a:latin typeface="+mn-lt"/>
              </a:rPr>
              <a:t>commitment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Strategy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A focus on all touch points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Integration of </a:t>
            </a:r>
            <a:r>
              <a:rPr lang="en-US" sz="2000" dirty="0" smtClean="0">
                <a:latin typeface="+mn-lt"/>
              </a:rPr>
              <a:t>technology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8170" y="4325639"/>
            <a:ext cx="3976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</a:rPr>
              <a:t>Business </a:t>
            </a:r>
            <a:r>
              <a:rPr lang="en-US" sz="2000" dirty="0">
                <a:latin typeface="+mn-lt"/>
              </a:rPr>
              <a:t>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Brand management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Customer Journey Roadmaps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Net Promoter Score (NPS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5542" y="5654370"/>
            <a:ext cx="5785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Constant employee training and development </a:t>
            </a:r>
          </a:p>
        </p:txBody>
      </p:sp>
    </p:spTree>
    <p:extLst>
      <p:ext uri="{BB962C8B-B14F-4D97-AF65-F5344CB8AC3E}">
        <p14:creationId xmlns:p14="http://schemas.microsoft.com/office/powerpoint/2010/main" val="34370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 Goals </a:t>
            </a:r>
            <a:r>
              <a:rPr lang="en-US" dirty="0" smtClean="0">
                <a:latin typeface="Calibri"/>
              </a:rPr>
              <a:t>&amp;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74" y="1677704"/>
            <a:ext cx="6447234" cy="3881437"/>
          </a:xfrm>
        </p:spPr>
        <p:txBody>
          <a:bodyPr/>
          <a:lstStyle/>
          <a:p>
            <a:r>
              <a:rPr lang="en-US" sz="2800" dirty="0" smtClean="0"/>
              <a:t>CEM Goals</a:t>
            </a:r>
          </a:p>
          <a:p>
            <a:pPr lvl="1"/>
            <a:r>
              <a:rPr lang="en-US" sz="2400" dirty="0" smtClean="0"/>
              <a:t>Optimizing </a:t>
            </a:r>
            <a:r>
              <a:rPr lang="en-US" sz="2400" dirty="0"/>
              <a:t>interactions from the customer's perspective </a:t>
            </a:r>
            <a:endParaRPr lang="en-US" sz="2400" dirty="0" smtClean="0"/>
          </a:p>
          <a:p>
            <a:pPr lvl="1"/>
            <a:r>
              <a:rPr lang="en-US" sz="2400" dirty="0" smtClean="0"/>
              <a:t>Delivering </a:t>
            </a:r>
            <a:r>
              <a:rPr lang="en-US" sz="2400" dirty="0"/>
              <a:t>an </a:t>
            </a:r>
            <a:r>
              <a:rPr lang="en-US" sz="2400" dirty="0" smtClean="0"/>
              <a:t>exceptional experience </a:t>
            </a:r>
            <a:r>
              <a:rPr lang="en-US" sz="2400" dirty="0"/>
              <a:t>that sets it apart in the eyes of its customers </a:t>
            </a:r>
            <a:endParaRPr lang="en-US" sz="2400" dirty="0" smtClean="0"/>
          </a:p>
          <a:p>
            <a:r>
              <a:rPr lang="en-US" sz="2800" dirty="0" smtClean="0"/>
              <a:t>CEM Benefits</a:t>
            </a:r>
          </a:p>
          <a:p>
            <a:pPr lvl="1"/>
            <a:r>
              <a:rPr lang="en-US" sz="2400" dirty="0" smtClean="0"/>
              <a:t>Increasing </a:t>
            </a:r>
            <a:r>
              <a:rPr lang="en-US" sz="2400" dirty="0"/>
              <a:t>the amount of consumer </a:t>
            </a:r>
            <a:r>
              <a:rPr lang="en-US" sz="2400" dirty="0" smtClean="0"/>
              <a:t>spending</a:t>
            </a:r>
          </a:p>
          <a:p>
            <a:pPr lvl="1"/>
            <a:r>
              <a:rPr lang="en-US" sz="2400" dirty="0" smtClean="0"/>
              <a:t>Inspiring </a:t>
            </a:r>
            <a:r>
              <a:rPr lang="en-US" sz="2400" dirty="0"/>
              <a:t>loyalty to </a:t>
            </a:r>
            <a:r>
              <a:rPr lang="en-US" sz="2400" dirty="0" smtClean="0"/>
              <a:t>its brand 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2747" y="6242403"/>
            <a:ext cx="513159" cy="365125"/>
          </a:xfrm>
        </p:spPr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“The </a:t>
            </a:r>
            <a:r>
              <a:rPr lang="en-US" sz="3200" i="1" dirty="0"/>
              <a:t>essence of CEM is treating customers as </a:t>
            </a:r>
            <a:r>
              <a:rPr lang="en-US" sz="3200" i="1" dirty="0" smtClean="0"/>
              <a:t>individuals.”</a:t>
            </a:r>
          </a:p>
          <a:p>
            <a:pPr marL="0" indent="0" algn="ctr">
              <a:buNone/>
            </a:pPr>
            <a:endParaRPr lang="en-US" sz="3200" i="1" dirty="0" smtClean="0"/>
          </a:p>
          <a:p>
            <a:pPr marL="0" indent="0" algn="ctr">
              <a:buNone/>
            </a:pPr>
            <a:r>
              <a:rPr lang="en-US" sz="3200" i="1" dirty="0" smtClean="0"/>
              <a:t>“Consumers </a:t>
            </a:r>
            <a:r>
              <a:rPr lang="en-US" sz="3200" i="1" dirty="0"/>
              <a:t>are statistics. Customers are people</a:t>
            </a:r>
            <a:r>
              <a:rPr lang="en-US" sz="3200" i="1" dirty="0" smtClean="0"/>
              <a:t>.” </a:t>
            </a:r>
            <a:endParaRPr lang="en-US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1808-EEB5-4B0C-BCB8-D55F6C58BD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2285" y="6199875"/>
            <a:ext cx="3248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Sources: Forrester and Stanley Marcus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CEM for Retention/Loyalty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741E4-67AA-46E7-9E05-37817AA986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4" descr="C:\Users\MelissaHarris\Documents\Marketing\graphic downloads aug 2014\Business meeting in office, group Of Businesspeople In video 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29" y="4733038"/>
            <a:ext cx="1805296" cy="14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Loyalty is More Critical Than 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en-US" sz="2800" dirty="0" smtClean="0">
                <a:solidFill>
                  <a:schemeClr val="tx1"/>
                </a:solidFill>
              </a:rPr>
              <a:t>arket challenges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Market saturation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Commoditized products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Unsustainable price differentiation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Innovative competitors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Increasing customer demands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1375" y="6242403"/>
            <a:ext cx="513159" cy="365125"/>
          </a:xfrm>
        </p:spPr>
        <p:txBody>
          <a:bodyPr/>
          <a:lstStyle/>
          <a:p>
            <a:fld id="{413EED59-C913-456E-A463-32C7BCD2BB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TC Power Point Template 1 (2)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5BD3"/>
      </a:accent1>
      <a:accent2>
        <a:srgbClr val="87BAFF"/>
      </a:accent2>
      <a:accent3>
        <a:srgbClr val="4B98FF"/>
      </a:accent3>
      <a:accent4>
        <a:srgbClr val="FFFFFF"/>
      </a:accent4>
      <a:accent5>
        <a:srgbClr val="005BD3"/>
      </a:accent5>
      <a:accent6>
        <a:srgbClr val="005BD3"/>
      </a:accent6>
      <a:hlink>
        <a:srgbClr val="17BBFD"/>
      </a:hlink>
      <a:folHlink>
        <a:srgbClr val="FFFFF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TTC Power Point Template 1 (2)</Template>
  <TotalTime>15268</TotalTime>
  <Words>4749</Words>
  <Application>Microsoft Office PowerPoint</Application>
  <PresentationFormat>On-screen Show (4:3)</PresentationFormat>
  <Paragraphs>734</Paragraphs>
  <Slides>45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TTC Power Point Template 1 (2)</vt:lpstr>
      <vt:lpstr>Introduction to Customer Experience Management (CEM) and Net Promoter Scores (NPS)</vt:lpstr>
      <vt:lpstr>Agenda</vt:lpstr>
      <vt:lpstr>CEM Overview</vt:lpstr>
      <vt:lpstr>The Customer Experience Defined </vt:lpstr>
      <vt:lpstr>Customer Experience Management (CEM/CXM)</vt:lpstr>
      <vt:lpstr>CEM Goals &amp; Benefits</vt:lpstr>
      <vt:lpstr>CEM Quotes</vt:lpstr>
      <vt:lpstr>CEM for Retention/Loyalty</vt:lpstr>
      <vt:lpstr>Loyalty is More Critical Than Ever</vt:lpstr>
      <vt:lpstr>Why Do Customer’s Churn?</vt:lpstr>
      <vt:lpstr>The Bad News/The Good News</vt:lpstr>
      <vt:lpstr>NPS Overview</vt:lpstr>
      <vt:lpstr>Net Promoter Score (NPS) Overview</vt:lpstr>
      <vt:lpstr>A Loyalty/Engagement Metric – Influenced by Multiple Factors</vt:lpstr>
      <vt:lpstr>Satisfying vs. Delighting Customers</vt:lpstr>
      <vt:lpstr>NPS Customer Categories &amp; “The Magic Question”</vt:lpstr>
      <vt:lpstr>NPS Rating Scale</vt:lpstr>
      <vt:lpstr>Calculating NPS</vt:lpstr>
      <vt:lpstr>NPS Varies By Industry</vt:lpstr>
      <vt:lpstr>How To Increase NPS</vt:lpstr>
      <vt:lpstr>Focus on Keeping Promoters vs. Uplifting Detractors</vt:lpstr>
      <vt:lpstr>What Can Move the NPS Needle?</vt:lpstr>
      <vt:lpstr>AT&amp;T Best NPS Practices</vt:lpstr>
      <vt:lpstr>How to Ensure NPS Makes A Difference</vt:lpstr>
      <vt:lpstr>How Customer Experience Affects NPS</vt:lpstr>
      <vt:lpstr>Customer Journey Roadmap</vt:lpstr>
      <vt:lpstr>Customer Journey Road Map - Overview</vt:lpstr>
      <vt:lpstr>Multi-Channel Touch Points</vt:lpstr>
      <vt:lpstr>Steps of the Customer Journey Roadmap</vt:lpstr>
      <vt:lpstr>PowerPoint Presentation</vt:lpstr>
      <vt:lpstr>PowerPoint Presentation</vt:lpstr>
      <vt:lpstr>PowerPoint Presentation</vt:lpstr>
      <vt:lpstr> CEM Must Be A Company-Wide Effort</vt:lpstr>
      <vt:lpstr>CEM Is Not Tied To Any One Department </vt:lpstr>
      <vt:lpstr>Marketing</vt:lpstr>
      <vt:lpstr>Sales</vt:lpstr>
      <vt:lpstr>Product and Engineering</vt:lpstr>
      <vt:lpstr>Customer Service</vt:lpstr>
      <vt:lpstr>Customer Support</vt:lpstr>
      <vt:lpstr>Finance</vt:lpstr>
      <vt:lpstr>Wrap-Up</vt:lpstr>
      <vt:lpstr>Strategies to Improve the Customer Experience</vt:lpstr>
      <vt:lpstr>10 Culture Change Strategies to Improve the Customer Experience</vt:lpstr>
      <vt:lpstr>Summary </vt:lpstr>
      <vt:lpstr>Thanks &amp; Contact Info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MelissaHarris</dc:creator>
  <cp:lastModifiedBy>MelissaHarris</cp:lastModifiedBy>
  <cp:revision>160</cp:revision>
  <cp:lastPrinted>2016-07-27T20:30:42Z</cp:lastPrinted>
  <dcterms:created xsi:type="dcterms:W3CDTF">2014-12-01T15:52:43Z</dcterms:created>
  <dcterms:modified xsi:type="dcterms:W3CDTF">2016-07-27T20:54:55Z</dcterms:modified>
</cp:coreProperties>
</file>