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3" r:id="rId1"/>
  </p:sldMasterIdLst>
  <p:notesMasterIdLst>
    <p:notesMasterId r:id="rId25"/>
  </p:notesMasterIdLst>
  <p:handoutMasterIdLst>
    <p:handoutMasterId r:id="rId26"/>
  </p:handoutMasterIdLst>
  <p:sldIdLst>
    <p:sldId id="294" r:id="rId2"/>
    <p:sldId id="292" r:id="rId3"/>
    <p:sldId id="263" r:id="rId4"/>
    <p:sldId id="264" r:id="rId5"/>
    <p:sldId id="265" r:id="rId6"/>
    <p:sldId id="266" r:id="rId7"/>
    <p:sldId id="267" r:id="rId8"/>
    <p:sldId id="268" r:id="rId9"/>
    <p:sldId id="293" r:id="rId10"/>
    <p:sldId id="269" r:id="rId11"/>
    <p:sldId id="270" r:id="rId12"/>
    <p:sldId id="271" r:id="rId13"/>
    <p:sldId id="272" r:id="rId14"/>
    <p:sldId id="277" r:id="rId15"/>
    <p:sldId id="278" r:id="rId16"/>
    <p:sldId id="284" r:id="rId17"/>
    <p:sldId id="295" r:id="rId18"/>
    <p:sldId id="286" r:id="rId19"/>
    <p:sldId id="287" r:id="rId20"/>
    <p:sldId id="288" r:id="rId21"/>
    <p:sldId id="289" r:id="rId22"/>
    <p:sldId id="290" r:id="rId23"/>
    <p:sldId id="291" r:id="rId24"/>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Trebuchet MS" pitchFamily="34" charset="0"/>
        <a:ea typeface="+mn-ea"/>
        <a:cs typeface="Arial" charset="0"/>
      </a:defRPr>
    </a:lvl1pPr>
    <a:lvl2pPr marL="457200" algn="l" defTabSz="457200" rtl="0" fontAlgn="base">
      <a:spcBef>
        <a:spcPct val="0"/>
      </a:spcBef>
      <a:spcAft>
        <a:spcPct val="0"/>
      </a:spcAft>
      <a:defRPr kern="1200">
        <a:solidFill>
          <a:schemeClr val="tx1"/>
        </a:solidFill>
        <a:latin typeface="Trebuchet MS" pitchFamily="34" charset="0"/>
        <a:ea typeface="+mn-ea"/>
        <a:cs typeface="Arial" charset="0"/>
      </a:defRPr>
    </a:lvl2pPr>
    <a:lvl3pPr marL="914400" algn="l" defTabSz="457200" rtl="0" fontAlgn="base">
      <a:spcBef>
        <a:spcPct val="0"/>
      </a:spcBef>
      <a:spcAft>
        <a:spcPct val="0"/>
      </a:spcAft>
      <a:defRPr kern="1200">
        <a:solidFill>
          <a:schemeClr val="tx1"/>
        </a:solidFill>
        <a:latin typeface="Trebuchet MS" pitchFamily="34" charset="0"/>
        <a:ea typeface="+mn-ea"/>
        <a:cs typeface="Arial" charset="0"/>
      </a:defRPr>
    </a:lvl3pPr>
    <a:lvl4pPr marL="1371600" algn="l" defTabSz="457200" rtl="0" fontAlgn="base">
      <a:spcBef>
        <a:spcPct val="0"/>
      </a:spcBef>
      <a:spcAft>
        <a:spcPct val="0"/>
      </a:spcAft>
      <a:defRPr kern="1200">
        <a:solidFill>
          <a:schemeClr val="tx1"/>
        </a:solidFill>
        <a:latin typeface="Trebuchet MS" pitchFamily="34" charset="0"/>
        <a:ea typeface="+mn-ea"/>
        <a:cs typeface="Arial" charset="0"/>
      </a:defRPr>
    </a:lvl4pPr>
    <a:lvl5pPr marL="1828800" algn="l" defTabSz="457200"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FEB8EF"/>
    <a:srgbClr val="FEE3B8"/>
    <a:srgbClr val="66FF66"/>
    <a:srgbClr val="9999FF"/>
    <a:srgbClr val="EFE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000" autoAdjust="0"/>
    <p:restoredTop sz="94636" autoAdjust="0"/>
  </p:normalViewPr>
  <p:slideViewPr>
    <p:cSldViewPr snapToGrid="0">
      <p:cViewPr>
        <p:scale>
          <a:sx n="75" d="100"/>
          <a:sy n="75" d="100"/>
        </p:scale>
        <p:origin x="-1528" y="336"/>
      </p:cViewPr>
      <p:guideLst>
        <p:guide orient="horz" pos="2160"/>
        <p:guide pos="2880"/>
      </p:guideLst>
    </p:cSldViewPr>
  </p:slideViewPr>
  <p:notesTextViewPr>
    <p:cViewPr>
      <p:scale>
        <a:sx n="1" d="1"/>
        <a:sy n="1" d="1"/>
      </p:scale>
      <p:origin x="0" y="0"/>
    </p:cViewPr>
  </p:notesTextViewPr>
  <p:sorterViewPr>
    <p:cViewPr>
      <p:scale>
        <a:sx n="100" d="100"/>
        <a:sy n="100" d="100"/>
      </p:scale>
      <p:origin x="0" y="2088"/>
    </p:cViewPr>
  </p:sorterViewPr>
  <p:notesViewPr>
    <p:cSldViewPr snapToGrid="0">
      <p:cViewPr varScale="1">
        <p:scale>
          <a:sx n="49" d="100"/>
          <a:sy n="49" d="100"/>
        </p:scale>
        <p:origin x="-2636" y="-6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7E0AF1FD-5DC6-4001-9F38-093DB390A73C}" type="datetimeFigureOut">
              <a:rPr lang="en-US" smtClean="0"/>
              <a:t>7/27/2016</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B4D089C-2C78-4283-9067-E5C96B316DAA}" type="slidenum">
              <a:rPr lang="en-US" smtClean="0"/>
              <a:t>‹#›</a:t>
            </a:fld>
            <a:endParaRPr lang="en-US" dirty="0"/>
          </a:p>
        </p:txBody>
      </p:sp>
    </p:spTree>
    <p:extLst>
      <p:ext uri="{BB962C8B-B14F-4D97-AF65-F5344CB8AC3E}">
        <p14:creationId xmlns:p14="http://schemas.microsoft.com/office/powerpoint/2010/main" val="134405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8BA3A0AB-9ED1-48A5-868B-86E615A937FC}" type="datetimeFigureOut">
              <a:rPr lang="en-US"/>
              <a:pPr>
                <a:defRPr/>
              </a:pPr>
              <a:t>7/27/2016</a:t>
            </a:fld>
            <a:endParaRPr lang="en-US" dirty="0"/>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73894"/>
            <a:ext cx="5486400" cy="3660458"/>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A307ED4-6B0F-4E93-AF51-A1732CCBF872}" type="slidenum">
              <a:rPr lang="en-US"/>
              <a:pPr>
                <a:defRPr/>
              </a:pPr>
              <a:t>‹#›</a:t>
            </a:fld>
            <a:endParaRPr lang="en-US" dirty="0"/>
          </a:p>
        </p:txBody>
      </p:sp>
    </p:spTree>
    <p:extLst>
      <p:ext uri="{BB962C8B-B14F-4D97-AF65-F5344CB8AC3E}">
        <p14:creationId xmlns:p14="http://schemas.microsoft.com/office/powerpoint/2010/main" val="3215077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1338263"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1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fontAlgn="base">
              <a:spcBef>
                <a:spcPct val="0"/>
              </a:spcBef>
              <a:spcAft>
                <a:spcPct val="0"/>
              </a:spcAft>
              <a:defRPr/>
            </a:pPr>
            <a:fld id="{87D540F1-0A41-43E0-B89D-AACFA651C469}" type="slidenum">
              <a:rPr lang="en-US" altLang="en-US" smtClean="0">
                <a:latin typeface="Calibri" pitchFamily="34" charset="0"/>
              </a:rPr>
              <a:pPr fontAlgn="base">
                <a:spcBef>
                  <a:spcPct val="0"/>
                </a:spcBef>
                <a:spcAft>
                  <a:spcPct val="0"/>
                </a:spcAft>
                <a:defRPr/>
              </a:pPr>
              <a:t>1</a:t>
            </a:fld>
            <a:endParaRPr lang="en-US" altLang="en-US" dirty="0"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7"/>
          <p:cNvSpPr>
            <a:spLocks noGrp="1" noChangeArrowheads="1"/>
          </p:cNvSpPr>
          <p:nvPr>
            <p:ph type="sldNum" sz="quarter" idx="5"/>
          </p:nvPr>
        </p:nvSpPr>
        <p:spPr>
          <a:ln/>
        </p:spPr>
        <p:txBody>
          <a:bodyPr/>
          <a:lstStyle/>
          <a:p>
            <a:fld id="{3C31596E-158E-473D-8BDD-380315B74EE4}" type="slidenum">
              <a:rPr lang="en-US" altLang="en-US"/>
              <a:pPr/>
              <a:t>5</a:t>
            </a:fld>
            <a:endParaRPr lang="en-US" altLang="en-US" dirty="0"/>
          </a:p>
        </p:txBody>
      </p:sp>
      <p:sp>
        <p:nvSpPr>
          <p:cNvPr id="417794" name="Rectangle 2"/>
          <p:cNvSpPr>
            <a:spLocks noGrp="1" noRot="1" noChangeAspect="1" noChangeArrowheads="1" noTextEdit="1"/>
          </p:cNvSpPr>
          <p:nvPr>
            <p:ph type="sldImg"/>
          </p:nvPr>
        </p:nvSpPr>
        <p:spPr>
          <a:xfrm>
            <a:off x="1338263" y="1162050"/>
            <a:ext cx="4181475" cy="3136900"/>
          </a:xfrm>
          <a:ln/>
        </p:spPr>
      </p:sp>
      <p:graphicFrame>
        <p:nvGraphicFramePr>
          <p:cNvPr id="417795" name="Group 3"/>
          <p:cNvGraphicFramePr>
            <a:graphicFrameLocks noGrp="1"/>
          </p:cNvGraphicFramePr>
          <p:nvPr>
            <p:ph type="body" idx="1"/>
          </p:nvPr>
        </p:nvGraphicFramePr>
        <p:xfrm>
          <a:off x="533400" y="4415792"/>
          <a:ext cx="5867400" cy="4378669"/>
        </p:xfrm>
        <a:graphic>
          <a:graphicData uri="http://schemas.openxmlformats.org/drawingml/2006/table">
            <a:tbl>
              <a:tblPr/>
              <a:tblGrid>
                <a:gridCol w="2971800"/>
                <a:gridCol w="2895600"/>
              </a:tblGrid>
              <a:tr h="228691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1" i="0" u="none" strike="noStrike" cap="none" normalizeH="0" baseline="0" dirty="0" smtClean="0">
                          <a:ln>
                            <a:noFill/>
                          </a:ln>
                          <a:solidFill>
                            <a:schemeClr val="tx1"/>
                          </a:solidFill>
                          <a:effectLst/>
                          <a:latin typeface="Tahoma" pitchFamily="34" charset="0"/>
                        </a:rPr>
                        <a:t>Q1</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Likes to talk about family, friends, activities, and other personal info</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Appreciates you taking time to develop a personal relationship or a business friendship</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Likes to be given info verbally – preferably face-to-face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Doesn’t like to be pushed into making quick decisions</a:t>
                      </a:r>
                    </a:p>
                  </a:txBody>
                  <a:tcPr marT="46482" marB="4648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1" i="0" u="none" strike="noStrike" cap="none" normalizeH="0" baseline="0" dirty="0" smtClean="0">
                          <a:ln>
                            <a:noFill/>
                          </a:ln>
                          <a:solidFill>
                            <a:schemeClr val="tx1"/>
                          </a:solidFill>
                          <a:effectLst/>
                          <a:latin typeface="Tahoma" pitchFamily="34" charset="0"/>
                        </a:rPr>
                        <a:t>Q2</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Likes to tell stories based on personal experience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Will take time to develop a personal relationship or a business friendship with you</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Doesn’t want a lot of detail – just the key facts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Tends to make decisions quickly based in large part on personal relationships</a:t>
                      </a:r>
                    </a:p>
                  </a:txBody>
                  <a:tcPr marT="46482" marB="4648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10098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1" i="0" u="none" strike="noStrike" cap="none" normalizeH="0" baseline="0" dirty="0" smtClean="0">
                          <a:ln>
                            <a:noFill/>
                          </a:ln>
                          <a:solidFill>
                            <a:schemeClr val="tx1"/>
                          </a:solidFill>
                          <a:effectLst/>
                          <a:latin typeface="Tahoma" pitchFamily="34" charset="0"/>
                        </a:rPr>
                        <a:t>Q3</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Prefers talking about the business situation at hand rather than making small talk</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Likes to have lots of back-up data</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Doesn’t like to be pushed into making quick decisions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Tends to analyze all the details before making a decision</a:t>
                      </a:r>
                    </a:p>
                  </a:txBody>
                  <a:tcPr marT="46482" marB="4648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1" i="0" u="none" strike="noStrike" cap="none" normalizeH="0" baseline="0" dirty="0" smtClean="0">
                          <a:ln>
                            <a:noFill/>
                          </a:ln>
                          <a:solidFill>
                            <a:schemeClr val="tx1"/>
                          </a:solidFill>
                          <a:effectLst/>
                          <a:latin typeface="Tahoma" pitchFamily="34" charset="0"/>
                        </a:rPr>
                        <a:t>Q4</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Wants to get down to business quickly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Is more interested in completing the transaction than in becoming your friend</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May ask lots of questions: you feel like you’re being “grilled”</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Tends to make decisions quickly based on the facts – likes written summaries of key points</a:t>
                      </a:r>
                    </a:p>
                  </a:txBody>
                  <a:tcPr marT="46482" marB="4648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17806" name="Text Box 14"/>
          <p:cNvSpPr txBox="1">
            <a:spLocks noChangeArrowheads="1"/>
          </p:cNvSpPr>
          <p:nvPr/>
        </p:nvSpPr>
        <p:spPr bwMode="auto">
          <a:xfrm>
            <a:off x="2667000" y="4183382"/>
            <a:ext cx="2971800" cy="24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en-US" sz="1000" b="1" dirty="0">
                <a:latin typeface="Tahoma" pitchFamily="34" charset="0"/>
              </a:rPr>
              <a:t>   People-Oriented</a:t>
            </a:r>
          </a:p>
        </p:txBody>
      </p:sp>
      <p:sp>
        <p:nvSpPr>
          <p:cNvPr id="417807" name="Text Box 15"/>
          <p:cNvSpPr txBox="1">
            <a:spLocks noChangeArrowheads="1"/>
          </p:cNvSpPr>
          <p:nvPr/>
        </p:nvSpPr>
        <p:spPr bwMode="auto">
          <a:xfrm>
            <a:off x="6324602" y="6584950"/>
            <a:ext cx="762000" cy="40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en-US" sz="1000" b="1" dirty="0">
                <a:latin typeface="Tahoma" pitchFamily="34" charset="0"/>
              </a:rPr>
              <a:t>Quick-</a:t>
            </a:r>
          </a:p>
          <a:p>
            <a:pPr>
              <a:spcBef>
                <a:spcPct val="0"/>
              </a:spcBef>
              <a:buClrTx/>
              <a:buSzTx/>
              <a:buFontTx/>
              <a:buNone/>
            </a:pPr>
            <a:r>
              <a:rPr lang="en-US" altLang="en-US" sz="1000" b="1" dirty="0">
                <a:latin typeface="Tahoma" pitchFamily="34" charset="0"/>
              </a:rPr>
              <a:t> Paced</a:t>
            </a:r>
          </a:p>
        </p:txBody>
      </p:sp>
      <p:sp>
        <p:nvSpPr>
          <p:cNvPr id="417808" name="Text Box 16"/>
          <p:cNvSpPr txBox="1">
            <a:spLocks noChangeArrowheads="1"/>
          </p:cNvSpPr>
          <p:nvPr/>
        </p:nvSpPr>
        <p:spPr bwMode="auto">
          <a:xfrm>
            <a:off x="2819401" y="8831580"/>
            <a:ext cx="2454275" cy="24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en-US" sz="1000" b="1" dirty="0">
                <a:latin typeface="Tahoma" pitchFamily="34" charset="0"/>
              </a:rPr>
              <a:t>Activity-Oriented</a:t>
            </a:r>
          </a:p>
        </p:txBody>
      </p:sp>
      <p:sp>
        <p:nvSpPr>
          <p:cNvPr id="417809" name="Text Box 17"/>
          <p:cNvSpPr txBox="1">
            <a:spLocks noChangeArrowheads="1"/>
          </p:cNvSpPr>
          <p:nvPr/>
        </p:nvSpPr>
        <p:spPr bwMode="auto">
          <a:xfrm>
            <a:off x="0" y="6507480"/>
            <a:ext cx="990600" cy="40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en-US" sz="1000" b="1" dirty="0">
                <a:latin typeface="Tahoma" pitchFamily="34" charset="0"/>
              </a:rPr>
              <a:t>Slow-</a:t>
            </a:r>
          </a:p>
          <a:p>
            <a:pPr>
              <a:spcBef>
                <a:spcPct val="0"/>
              </a:spcBef>
              <a:buClrTx/>
              <a:buSzTx/>
              <a:buFontTx/>
              <a:buNone/>
            </a:pPr>
            <a:r>
              <a:rPr lang="en-US" altLang="en-US" sz="1000" b="1" dirty="0">
                <a:latin typeface="Tahoma" pitchFamily="34" charset="0"/>
              </a:rPr>
              <a:t>Paced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7"/>
          <p:cNvSpPr>
            <a:spLocks noGrp="1" noChangeArrowheads="1"/>
          </p:cNvSpPr>
          <p:nvPr>
            <p:ph type="sldNum" sz="quarter" idx="5"/>
          </p:nvPr>
        </p:nvSpPr>
        <p:spPr>
          <a:ln/>
        </p:spPr>
        <p:txBody>
          <a:bodyPr/>
          <a:lstStyle/>
          <a:p>
            <a:fld id="{3C31596E-158E-473D-8BDD-380315B74EE4}" type="slidenum">
              <a:rPr lang="en-US" altLang="en-US"/>
              <a:pPr/>
              <a:t>6</a:t>
            </a:fld>
            <a:endParaRPr lang="en-US" altLang="en-US" dirty="0"/>
          </a:p>
        </p:txBody>
      </p:sp>
      <p:sp>
        <p:nvSpPr>
          <p:cNvPr id="417794" name="Rectangle 2"/>
          <p:cNvSpPr>
            <a:spLocks noGrp="1" noRot="1" noChangeAspect="1" noChangeArrowheads="1" noTextEdit="1"/>
          </p:cNvSpPr>
          <p:nvPr>
            <p:ph type="sldImg"/>
          </p:nvPr>
        </p:nvSpPr>
        <p:spPr>
          <a:xfrm>
            <a:off x="1338263" y="1162050"/>
            <a:ext cx="4181475" cy="3136900"/>
          </a:xfrm>
          <a:ln/>
        </p:spPr>
      </p:sp>
      <p:graphicFrame>
        <p:nvGraphicFramePr>
          <p:cNvPr id="417795" name="Group 3"/>
          <p:cNvGraphicFramePr>
            <a:graphicFrameLocks noGrp="1"/>
          </p:cNvGraphicFramePr>
          <p:nvPr>
            <p:ph type="body" idx="1"/>
          </p:nvPr>
        </p:nvGraphicFramePr>
        <p:xfrm>
          <a:off x="533400" y="4415792"/>
          <a:ext cx="5867400" cy="4378669"/>
        </p:xfrm>
        <a:graphic>
          <a:graphicData uri="http://schemas.openxmlformats.org/drawingml/2006/table">
            <a:tbl>
              <a:tblPr/>
              <a:tblGrid>
                <a:gridCol w="2971800"/>
                <a:gridCol w="2895600"/>
              </a:tblGrid>
              <a:tr h="228691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1" i="0" u="none" strike="noStrike" cap="none" normalizeH="0" baseline="0" dirty="0" smtClean="0">
                          <a:ln>
                            <a:noFill/>
                          </a:ln>
                          <a:solidFill>
                            <a:schemeClr val="tx1"/>
                          </a:solidFill>
                          <a:effectLst/>
                          <a:latin typeface="Tahoma" pitchFamily="34" charset="0"/>
                        </a:rPr>
                        <a:t>Q1</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Likes to talk about family, friends, activities, and other personal info</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Appreciates you taking time to develop a personal relationship or a business friendship</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Likes to be given info verbally – preferably face-to-face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Doesn’t like to be pushed into making quick decisions</a:t>
                      </a:r>
                    </a:p>
                  </a:txBody>
                  <a:tcPr marT="46482" marB="4648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1" i="0" u="none" strike="noStrike" cap="none" normalizeH="0" baseline="0" dirty="0" smtClean="0">
                          <a:ln>
                            <a:noFill/>
                          </a:ln>
                          <a:solidFill>
                            <a:schemeClr val="tx1"/>
                          </a:solidFill>
                          <a:effectLst/>
                          <a:latin typeface="Tahoma" pitchFamily="34" charset="0"/>
                        </a:rPr>
                        <a:t>Q2</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Likes to tell stories based on personal experience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Will take time to develop a personal relationship or a business friendship with you</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Doesn’t want a lot of detail – just the key facts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Tends to make decisions quickly based in large part on personal relationships</a:t>
                      </a:r>
                    </a:p>
                  </a:txBody>
                  <a:tcPr marT="46482" marB="4648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10098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1" i="0" u="none" strike="noStrike" cap="none" normalizeH="0" baseline="0" dirty="0" smtClean="0">
                          <a:ln>
                            <a:noFill/>
                          </a:ln>
                          <a:solidFill>
                            <a:schemeClr val="tx1"/>
                          </a:solidFill>
                          <a:effectLst/>
                          <a:latin typeface="Tahoma" pitchFamily="34" charset="0"/>
                        </a:rPr>
                        <a:t>Q3</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Prefers talking about the business situation at hand rather than making small talk</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Likes to have lots of back-up data</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Doesn’t like to be pushed into making quick decisions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Tends to analyze all the details before making a decision</a:t>
                      </a:r>
                    </a:p>
                  </a:txBody>
                  <a:tcPr marT="46482" marB="4648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1" i="0" u="none" strike="noStrike" cap="none" normalizeH="0" baseline="0" dirty="0" smtClean="0">
                          <a:ln>
                            <a:noFill/>
                          </a:ln>
                          <a:solidFill>
                            <a:schemeClr val="tx1"/>
                          </a:solidFill>
                          <a:effectLst/>
                          <a:latin typeface="Tahoma" pitchFamily="34" charset="0"/>
                        </a:rPr>
                        <a:t>Q4</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Wants to get down to business quickly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Is more interested in completing the transaction than in becoming your friend</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May ask lots of questions: you feel like you’re being “grilled”</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Tends to make decisions quickly based on the facts – likes written summaries of key points</a:t>
                      </a:r>
                    </a:p>
                  </a:txBody>
                  <a:tcPr marT="46482" marB="4648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17806" name="Text Box 14"/>
          <p:cNvSpPr txBox="1">
            <a:spLocks noChangeArrowheads="1"/>
          </p:cNvSpPr>
          <p:nvPr/>
        </p:nvSpPr>
        <p:spPr bwMode="auto">
          <a:xfrm>
            <a:off x="2667000" y="4183382"/>
            <a:ext cx="2971800" cy="24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en-US" sz="1000" b="1" dirty="0">
                <a:latin typeface="Tahoma" pitchFamily="34" charset="0"/>
              </a:rPr>
              <a:t>   People-Oriented</a:t>
            </a:r>
          </a:p>
        </p:txBody>
      </p:sp>
      <p:sp>
        <p:nvSpPr>
          <p:cNvPr id="417807" name="Text Box 15"/>
          <p:cNvSpPr txBox="1">
            <a:spLocks noChangeArrowheads="1"/>
          </p:cNvSpPr>
          <p:nvPr/>
        </p:nvSpPr>
        <p:spPr bwMode="auto">
          <a:xfrm>
            <a:off x="6324602" y="6584950"/>
            <a:ext cx="762000" cy="40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en-US" sz="1000" b="1" dirty="0">
                <a:latin typeface="Tahoma" pitchFamily="34" charset="0"/>
              </a:rPr>
              <a:t>Quick-</a:t>
            </a:r>
          </a:p>
          <a:p>
            <a:pPr>
              <a:spcBef>
                <a:spcPct val="0"/>
              </a:spcBef>
              <a:buClrTx/>
              <a:buSzTx/>
              <a:buFontTx/>
              <a:buNone/>
            </a:pPr>
            <a:r>
              <a:rPr lang="en-US" altLang="en-US" sz="1000" b="1" dirty="0">
                <a:latin typeface="Tahoma" pitchFamily="34" charset="0"/>
              </a:rPr>
              <a:t> Paced</a:t>
            </a:r>
          </a:p>
        </p:txBody>
      </p:sp>
      <p:sp>
        <p:nvSpPr>
          <p:cNvPr id="417808" name="Text Box 16"/>
          <p:cNvSpPr txBox="1">
            <a:spLocks noChangeArrowheads="1"/>
          </p:cNvSpPr>
          <p:nvPr/>
        </p:nvSpPr>
        <p:spPr bwMode="auto">
          <a:xfrm>
            <a:off x="2819401" y="8831580"/>
            <a:ext cx="2454275" cy="24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en-US" sz="1000" b="1" dirty="0">
                <a:latin typeface="Tahoma" pitchFamily="34" charset="0"/>
              </a:rPr>
              <a:t>Activity-Oriented</a:t>
            </a:r>
          </a:p>
        </p:txBody>
      </p:sp>
      <p:sp>
        <p:nvSpPr>
          <p:cNvPr id="417809" name="Text Box 17"/>
          <p:cNvSpPr txBox="1">
            <a:spLocks noChangeArrowheads="1"/>
          </p:cNvSpPr>
          <p:nvPr/>
        </p:nvSpPr>
        <p:spPr bwMode="auto">
          <a:xfrm>
            <a:off x="0" y="6507480"/>
            <a:ext cx="990600" cy="40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en-US" sz="1000" b="1" dirty="0">
                <a:latin typeface="Tahoma" pitchFamily="34" charset="0"/>
              </a:rPr>
              <a:t>Slow-</a:t>
            </a:r>
          </a:p>
          <a:p>
            <a:pPr>
              <a:spcBef>
                <a:spcPct val="0"/>
              </a:spcBef>
              <a:buClrTx/>
              <a:buSzTx/>
              <a:buFontTx/>
              <a:buNone/>
            </a:pPr>
            <a:r>
              <a:rPr lang="en-US" altLang="en-US" sz="1000" b="1" dirty="0">
                <a:latin typeface="Tahoma" pitchFamily="34" charset="0"/>
              </a:rPr>
              <a:t>Paced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7"/>
          <p:cNvSpPr>
            <a:spLocks noGrp="1" noChangeArrowheads="1"/>
          </p:cNvSpPr>
          <p:nvPr>
            <p:ph type="sldNum" sz="quarter" idx="5"/>
          </p:nvPr>
        </p:nvSpPr>
        <p:spPr>
          <a:ln/>
        </p:spPr>
        <p:txBody>
          <a:bodyPr/>
          <a:lstStyle/>
          <a:p>
            <a:fld id="{3C31596E-158E-473D-8BDD-380315B74EE4}" type="slidenum">
              <a:rPr lang="en-US" altLang="en-US"/>
              <a:pPr/>
              <a:t>7</a:t>
            </a:fld>
            <a:endParaRPr lang="en-US" altLang="en-US" dirty="0"/>
          </a:p>
        </p:txBody>
      </p:sp>
      <p:sp>
        <p:nvSpPr>
          <p:cNvPr id="417794" name="Rectangle 2"/>
          <p:cNvSpPr>
            <a:spLocks noGrp="1" noRot="1" noChangeAspect="1" noChangeArrowheads="1" noTextEdit="1"/>
          </p:cNvSpPr>
          <p:nvPr>
            <p:ph type="sldImg"/>
          </p:nvPr>
        </p:nvSpPr>
        <p:spPr>
          <a:xfrm>
            <a:off x="1338263" y="1162050"/>
            <a:ext cx="4181475" cy="3136900"/>
          </a:xfrm>
          <a:ln/>
        </p:spPr>
      </p:sp>
      <p:graphicFrame>
        <p:nvGraphicFramePr>
          <p:cNvPr id="417795" name="Group 3"/>
          <p:cNvGraphicFramePr>
            <a:graphicFrameLocks noGrp="1"/>
          </p:cNvGraphicFramePr>
          <p:nvPr>
            <p:ph type="body" idx="1"/>
          </p:nvPr>
        </p:nvGraphicFramePr>
        <p:xfrm>
          <a:off x="533400" y="4415792"/>
          <a:ext cx="5867400" cy="4378669"/>
        </p:xfrm>
        <a:graphic>
          <a:graphicData uri="http://schemas.openxmlformats.org/drawingml/2006/table">
            <a:tbl>
              <a:tblPr/>
              <a:tblGrid>
                <a:gridCol w="2971800"/>
                <a:gridCol w="2895600"/>
              </a:tblGrid>
              <a:tr h="2286914">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1" i="0" u="none" strike="noStrike" cap="none" normalizeH="0" baseline="0" dirty="0" smtClean="0">
                          <a:ln>
                            <a:noFill/>
                          </a:ln>
                          <a:solidFill>
                            <a:schemeClr val="tx1"/>
                          </a:solidFill>
                          <a:effectLst/>
                          <a:latin typeface="Tahoma" pitchFamily="34" charset="0"/>
                        </a:rPr>
                        <a:t>Q1</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Likes to talk about family, friends, activities, and other personal info</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Appreciates you taking time to develop a personal relationship or a business friendship</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Likes to be given info verbally – preferably face-to-face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Doesn’t like to be pushed into making quick decisions</a:t>
                      </a:r>
                    </a:p>
                  </a:txBody>
                  <a:tcPr marT="46482" marB="4648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1" i="0" u="none" strike="noStrike" cap="none" normalizeH="0" baseline="0" dirty="0" smtClean="0">
                          <a:ln>
                            <a:noFill/>
                          </a:ln>
                          <a:solidFill>
                            <a:schemeClr val="tx1"/>
                          </a:solidFill>
                          <a:effectLst/>
                          <a:latin typeface="Tahoma" pitchFamily="34" charset="0"/>
                        </a:rPr>
                        <a:t>Q2</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Likes to tell stories based on personal experience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Will take time to develop a personal relationship or a business friendship with you</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Doesn’t want a lot of detail – just the key facts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Tends to make decisions quickly based in large part on personal relationships</a:t>
                      </a:r>
                    </a:p>
                  </a:txBody>
                  <a:tcPr marT="46482" marB="4648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2100986">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1" i="0" u="none" strike="noStrike" cap="none" normalizeH="0" baseline="0" dirty="0" smtClean="0">
                          <a:ln>
                            <a:noFill/>
                          </a:ln>
                          <a:solidFill>
                            <a:schemeClr val="tx1"/>
                          </a:solidFill>
                          <a:effectLst/>
                          <a:latin typeface="Tahoma" pitchFamily="34" charset="0"/>
                        </a:rPr>
                        <a:t>Q3</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Prefers talking about the business situation at hand rather than making small talk</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Likes to have lots of back-up data</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Doesn’t like to be pushed into making quick decisions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Tends to analyze all the details before making a decision</a:t>
                      </a:r>
                    </a:p>
                  </a:txBody>
                  <a:tcPr marT="46482" marB="4648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200" b="1" i="0" u="none" strike="noStrike" cap="none" normalizeH="0" baseline="0" dirty="0" smtClean="0">
                          <a:ln>
                            <a:noFill/>
                          </a:ln>
                          <a:solidFill>
                            <a:schemeClr val="tx1"/>
                          </a:solidFill>
                          <a:effectLst/>
                          <a:latin typeface="Tahoma" pitchFamily="34" charset="0"/>
                        </a:rPr>
                        <a:t>Q4</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Wants to get down to business quickly </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Is more interested in completing the transaction than in becoming your friend</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May ask lots of questions: you feel like you’re being “grilled”</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Char char="n"/>
                        <a:tabLst/>
                      </a:pPr>
                      <a:r>
                        <a:rPr kumimoji="0" lang="en-US" altLang="en-US" sz="1200" b="0" i="0" u="none" strike="noStrike" cap="none" normalizeH="0" baseline="0" dirty="0" smtClean="0">
                          <a:ln>
                            <a:noFill/>
                          </a:ln>
                          <a:solidFill>
                            <a:schemeClr val="tx1"/>
                          </a:solidFill>
                          <a:effectLst/>
                          <a:latin typeface="Tahoma" pitchFamily="34" charset="0"/>
                        </a:rPr>
                        <a:t> Tends to make decisions quickly based on the facts – likes written summaries of key points</a:t>
                      </a:r>
                    </a:p>
                  </a:txBody>
                  <a:tcPr marT="46482" marB="4648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17806" name="Text Box 14"/>
          <p:cNvSpPr txBox="1">
            <a:spLocks noChangeArrowheads="1"/>
          </p:cNvSpPr>
          <p:nvPr/>
        </p:nvSpPr>
        <p:spPr bwMode="auto">
          <a:xfrm>
            <a:off x="2667000" y="4183382"/>
            <a:ext cx="2971800" cy="24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en-US" sz="1000" b="1" dirty="0">
                <a:latin typeface="Tahoma" pitchFamily="34" charset="0"/>
              </a:rPr>
              <a:t>   People-Oriented</a:t>
            </a:r>
          </a:p>
        </p:txBody>
      </p:sp>
      <p:sp>
        <p:nvSpPr>
          <p:cNvPr id="417807" name="Text Box 15"/>
          <p:cNvSpPr txBox="1">
            <a:spLocks noChangeArrowheads="1"/>
          </p:cNvSpPr>
          <p:nvPr/>
        </p:nvSpPr>
        <p:spPr bwMode="auto">
          <a:xfrm>
            <a:off x="6324602" y="6584950"/>
            <a:ext cx="762000" cy="40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en-US" sz="1000" b="1" dirty="0">
                <a:latin typeface="Tahoma" pitchFamily="34" charset="0"/>
              </a:rPr>
              <a:t>Quick-</a:t>
            </a:r>
          </a:p>
          <a:p>
            <a:pPr>
              <a:spcBef>
                <a:spcPct val="0"/>
              </a:spcBef>
              <a:buClrTx/>
              <a:buSzTx/>
              <a:buFontTx/>
              <a:buNone/>
            </a:pPr>
            <a:r>
              <a:rPr lang="en-US" altLang="en-US" sz="1000" b="1" dirty="0">
                <a:latin typeface="Tahoma" pitchFamily="34" charset="0"/>
              </a:rPr>
              <a:t> Paced</a:t>
            </a:r>
          </a:p>
        </p:txBody>
      </p:sp>
      <p:sp>
        <p:nvSpPr>
          <p:cNvPr id="417808" name="Text Box 16"/>
          <p:cNvSpPr txBox="1">
            <a:spLocks noChangeArrowheads="1"/>
          </p:cNvSpPr>
          <p:nvPr/>
        </p:nvSpPr>
        <p:spPr bwMode="auto">
          <a:xfrm>
            <a:off x="2819401" y="8831580"/>
            <a:ext cx="2454275" cy="24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en-US" sz="1000" b="1" dirty="0">
                <a:latin typeface="Tahoma" pitchFamily="34" charset="0"/>
              </a:rPr>
              <a:t>Activity-Oriented</a:t>
            </a:r>
          </a:p>
        </p:txBody>
      </p:sp>
      <p:sp>
        <p:nvSpPr>
          <p:cNvPr id="417809" name="Text Box 17"/>
          <p:cNvSpPr txBox="1">
            <a:spLocks noChangeArrowheads="1"/>
          </p:cNvSpPr>
          <p:nvPr/>
        </p:nvSpPr>
        <p:spPr bwMode="auto">
          <a:xfrm>
            <a:off x="0" y="6507480"/>
            <a:ext cx="990600" cy="403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en-US" sz="1000" b="1" dirty="0">
                <a:latin typeface="Tahoma" pitchFamily="34" charset="0"/>
              </a:rPr>
              <a:t>Slow-</a:t>
            </a:r>
          </a:p>
          <a:p>
            <a:pPr>
              <a:spcBef>
                <a:spcPct val="0"/>
              </a:spcBef>
              <a:buClrTx/>
              <a:buSzTx/>
              <a:buFontTx/>
              <a:buNone/>
            </a:pPr>
            <a:r>
              <a:rPr lang="en-US" altLang="en-US" sz="1000" b="1" dirty="0">
                <a:latin typeface="Tahoma" pitchFamily="34" charset="0"/>
              </a:rPr>
              <a:t>Paced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C1192-CFF9-4BC4-AB2F-7E520FFB55F0}" type="slidenum">
              <a:rPr lang="en-US" altLang="en-US"/>
              <a:pPr/>
              <a:t>8</a:t>
            </a:fld>
            <a:endParaRPr lang="en-US" altLang="en-US" dirty="0"/>
          </a:p>
        </p:txBody>
      </p:sp>
      <p:sp>
        <p:nvSpPr>
          <p:cNvPr id="419842" name="Rectangle 2"/>
          <p:cNvSpPr>
            <a:spLocks noGrp="1" noRot="1" noChangeAspect="1" noChangeArrowheads="1" noTextEdit="1"/>
          </p:cNvSpPr>
          <p:nvPr>
            <p:ph type="sldImg"/>
          </p:nvPr>
        </p:nvSpPr>
        <p:spPr>
          <a:xfrm>
            <a:off x="1338263" y="1162050"/>
            <a:ext cx="4181475" cy="3136900"/>
          </a:xfrm>
          <a:ln/>
        </p:spPr>
      </p:sp>
      <p:sp>
        <p:nvSpPr>
          <p:cNvPr id="419843" name="Rectangle 3"/>
          <p:cNvSpPr>
            <a:spLocks noGrp="1" noChangeArrowheads="1"/>
          </p:cNvSpPr>
          <p:nvPr>
            <p:ph type="body" idx="1"/>
          </p:nvPr>
        </p:nvSpPr>
        <p:spPr>
          <a:xfrm>
            <a:off x="685800" y="4415791"/>
            <a:ext cx="5943600" cy="4183380"/>
          </a:xfrm>
        </p:spPr>
        <p:txBody>
          <a:bodyPr/>
          <a:lstStyle/>
          <a:p>
            <a:r>
              <a:rPr lang="en-US" altLang="en-US" sz="1100" b="1" dirty="0"/>
              <a:t>Instructions</a:t>
            </a:r>
          </a:p>
          <a:p>
            <a:pPr>
              <a:buFontTx/>
              <a:buChar char="•"/>
            </a:pPr>
            <a:r>
              <a:rPr lang="en-US" altLang="en-US" sz="1100" dirty="0"/>
              <a:t> Identify whether you are more people-oriented or activity-oriented.</a:t>
            </a:r>
          </a:p>
          <a:p>
            <a:pPr lvl="1">
              <a:buFontTx/>
              <a:buChar char="•"/>
            </a:pPr>
            <a:r>
              <a:rPr lang="en-US" altLang="en-US" sz="1100" dirty="0"/>
              <a:t> Make a mental note of where your rating would fall on the vertical line between these two orientations.</a:t>
            </a:r>
          </a:p>
          <a:p>
            <a:pPr>
              <a:buFontTx/>
              <a:buChar char="•"/>
            </a:pPr>
            <a:r>
              <a:rPr lang="en-US" altLang="en-US" sz="1100" dirty="0"/>
              <a:t> Identify whether you are more slow-paced or quick-paced.</a:t>
            </a:r>
          </a:p>
          <a:p>
            <a:pPr lvl="1">
              <a:buFontTx/>
              <a:buChar char="•"/>
            </a:pPr>
            <a:r>
              <a:rPr lang="en-US" altLang="en-US" sz="1100" dirty="0"/>
              <a:t> Make a mental note of where your rating would fall on the horizontal line between these two orientations.</a:t>
            </a:r>
          </a:p>
          <a:p>
            <a:pPr>
              <a:buFontTx/>
              <a:buChar char="•"/>
            </a:pPr>
            <a:r>
              <a:rPr lang="en-US" altLang="en-US" sz="1100" dirty="0"/>
              <a:t> Place an identifying mark in one quadrant, based on the intersection of your two mental marks on the vertical and horizontal axis.  </a:t>
            </a:r>
          </a:p>
          <a:p>
            <a:pPr lvl="1">
              <a:buFontTx/>
              <a:buChar char="•"/>
            </a:pPr>
            <a:r>
              <a:rPr lang="en-US" altLang="en-US" sz="1100" dirty="0"/>
              <a:t> For example, an activity-oriented and quick-paced person would place a mark in Q4 (quadrant 4).  A people-oriented and quick-paced person would place a mark in Q2.  </a:t>
            </a:r>
          </a:p>
          <a:p>
            <a:pPr>
              <a:buFontTx/>
              <a:buChar char="•"/>
            </a:pPr>
            <a:r>
              <a:rPr lang="en-US" altLang="en-US" sz="1100" dirty="0"/>
              <a:t> Consider someone you get along with very well and determine the quadrant in which that person belongs.  </a:t>
            </a:r>
          </a:p>
          <a:p>
            <a:pPr>
              <a:buFontTx/>
              <a:buChar char="•"/>
            </a:pPr>
            <a:r>
              <a:rPr lang="en-US" altLang="en-US" sz="1100" dirty="0"/>
              <a:t> Do the same thing for someone you find difficult.</a:t>
            </a:r>
          </a:p>
          <a:p>
            <a:pPr>
              <a:buFontTx/>
              <a:buChar char="•"/>
            </a:pPr>
            <a:r>
              <a:rPr lang="en-US" altLang="en-US" sz="1100" dirty="0"/>
              <a:t> Note: there are no right or wrong quadrants; each quadrant has its positive and negative aspects.</a:t>
            </a:r>
          </a:p>
          <a:p>
            <a:pPr>
              <a:buFontTx/>
              <a:buChar char="•"/>
            </a:pPr>
            <a:r>
              <a:rPr lang="en-US" altLang="en-US" sz="1100" dirty="0"/>
              <a:t> Problems arise when a person from one quadrant enters a business transaction with a person from another quadrant, particularly if the people are in diametrically opposed quadrants.  </a:t>
            </a:r>
          </a:p>
          <a:p>
            <a:pPr lvl="1">
              <a:buFontTx/>
              <a:buChar char="•"/>
            </a:pPr>
            <a:r>
              <a:rPr lang="en-US" altLang="en-US" sz="1100" dirty="0"/>
              <a:t>  For example, a Q1 customer may feel that a Q3 CSR is overly aggressive, just because the Q3 CSR gets right down to business.  Or a Q2 customer may feel that a Q4 CSR doesn’t care about building a long-term relationship.  </a:t>
            </a:r>
          </a:p>
          <a:p>
            <a:pPr>
              <a:buFontTx/>
              <a:buChar char="•"/>
            </a:pPr>
            <a:r>
              <a:rPr lang="en-US" altLang="en-US" sz="1100" dirty="0"/>
              <a:t> Think about your customers.  How can you adapt your personality style to put them at ease, particularly when they’re upset?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C1192-CFF9-4BC4-AB2F-7E520FFB55F0}" type="slidenum">
              <a:rPr lang="en-US" altLang="en-US"/>
              <a:pPr/>
              <a:t>9</a:t>
            </a:fld>
            <a:endParaRPr lang="en-US" altLang="en-US" dirty="0"/>
          </a:p>
        </p:txBody>
      </p:sp>
      <p:sp>
        <p:nvSpPr>
          <p:cNvPr id="419842" name="Rectangle 2"/>
          <p:cNvSpPr>
            <a:spLocks noGrp="1" noRot="1" noChangeAspect="1" noChangeArrowheads="1" noTextEdit="1"/>
          </p:cNvSpPr>
          <p:nvPr>
            <p:ph type="sldImg"/>
          </p:nvPr>
        </p:nvSpPr>
        <p:spPr>
          <a:xfrm>
            <a:off x="1338263" y="1162050"/>
            <a:ext cx="4181475" cy="3136900"/>
          </a:xfrm>
          <a:ln/>
        </p:spPr>
      </p:sp>
      <p:sp>
        <p:nvSpPr>
          <p:cNvPr id="419843" name="Rectangle 3"/>
          <p:cNvSpPr>
            <a:spLocks noGrp="1" noChangeArrowheads="1"/>
          </p:cNvSpPr>
          <p:nvPr>
            <p:ph type="body" idx="1"/>
          </p:nvPr>
        </p:nvSpPr>
        <p:spPr>
          <a:xfrm>
            <a:off x="685800" y="4415791"/>
            <a:ext cx="5943600" cy="4183380"/>
          </a:xfrm>
        </p:spPr>
        <p:txBody>
          <a:bodyPr/>
          <a:lstStyle/>
          <a:p>
            <a:r>
              <a:rPr lang="en-US" altLang="en-US" sz="1100" b="1" dirty="0"/>
              <a:t>Instructions</a:t>
            </a:r>
          </a:p>
          <a:p>
            <a:pPr>
              <a:buFontTx/>
              <a:buChar char="•"/>
            </a:pPr>
            <a:r>
              <a:rPr lang="en-US" altLang="en-US" sz="1100" dirty="0"/>
              <a:t> Identify whether you are more people-oriented or activity-oriented.</a:t>
            </a:r>
          </a:p>
          <a:p>
            <a:pPr lvl="1">
              <a:buFontTx/>
              <a:buChar char="•"/>
            </a:pPr>
            <a:r>
              <a:rPr lang="en-US" altLang="en-US" sz="1100" dirty="0"/>
              <a:t> Make a mental note of where your rating would fall on the vertical line between these two orientations.</a:t>
            </a:r>
          </a:p>
          <a:p>
            <a:pPr>
              <a:buFontTx/>
              <a:buChar char="•"/>
            </a:pPr>
            <a:r>
              <a:rPr lang="en-US" altLang="en-US" sz="1100" dirty="0"/>
              <a:t> Identify whether you are more slow-paced or quick-paced.</a:t>
            </a:r>
          </a:p>
          <a:p>
            <a:pPr lvl="1">
              <a:buFontTx/>
              <a:buChar char="•"/>
            </a:pPr>
            <a:r>
              <a:rPr lang="en-US" altLang="en-US" sz="1100" dirty="0"/>
              <a:t> Make a mental note of where your rating would fall on the horizontal line between these two orientations.</a:t>
            </a:r>
          </a:p>
          <a:p>
            <a:pPr>
              <a:buFontTx/>
              <a:buChar char="•"/>
            </a:pPr>
            <a:r>
              <a:rPr lang="en-US" altLang="en-US" sz="1100" dirty="0"/>
              <a:t> Place an identifying mark in one quadrant, based on the intersection of your two mental marks on the vertical and horizontal axis.  </a:t>
            </a:r>
          </a:p>
          <a:p>
            <a:pPr lvl="1">
              <a:buFontTx/>
              <a:buChar char="•"/>
            </a:pPr>
            <a:r>
              <a:rPr lang="en-US" altLang="en-US" sz="1100" dirty="0"/>
              <a:t> For example, an activity-oriented and quick-paced person would place a mark in Q4 (quadrant 4).  A people-oriented and quick-paced person would place a mark in Q2.  </a:t>
            </a:r>
          </a:p>
          <a:p>
            <a:pPr>
              <a:buFontTx/>
              <a:buChar char="•"/>
            </a:pPr>
            <a:r>
              <a:rPr lang="en-US" altLang="en-US" sz="1100" dirty="0"/>
              <a:t> Consider someone you get along with very well and determine the quadrant in which that person belongs.  </a:t>
            </a:r>
          </a:p>
          <a:p>
            <a:pPr>
              <a:buFontTx/>
              <a:buChar char="•"/>
            </a:pPr>
            <a:r>
              <a:rPr lang="en-US" altLang="en-US" sz="1100" dirty="0"/>
              <a:t> Do the same thing for someone you find difficult.</a:t>
            </a:r>
          </a:p>
          <a:p>
            <a:pPr>
              <a:buFontTx/>
              <a:buChar char="•"/>
            </a:pPr>
            <a:r>
              <a:rPr lang="en-US" altLang="en-US" sz="1100" dirty="0"/>
              <a:t> Note: there are no right or wrong quadrants; each quadrant has its positive and negative aspects.</a:t>
            </a:r>
          </a:p>
          <a:p>
            <a:pPr>
              <a:buFontTx/>
              <a:buChar char="•"/>
            </a:pPr>
            <a:r>
              <a:rPr lang="en-US" altLang="en-US" sz="1100" dirty="0"/>
              <a:t> Problems arise when a person from one quadrant enters a business transaction with a person from another quadrant, particularly if the people are in diametrically opposed quadrants.  </a:t>
            </a:r>
          </a:p>
          <a:p>
            <a:pPr lvl="1">
              <a:buFontTx/>
              <a:buChar char="•"/>
            </a:pPr>
            <a:r>
              <a:rPr lang="en-US" altLang="en-US" sz="1100" dirty="0"/>
              <a:t>  For example, a Q1 customer may feel that a Q3 CSR is overly aggressive, just because the Q3 CSR gets right down to business.  Or a Q2 customer may feel that a Q4 CSR doesn’t care about building a long-term relationship.  </a:t>
            </a:r>
          </a:p>
          <a:p>
            <a:pPr>
              <a:buFontTx/>
              <a:buChar char="•"/>
            </a:pPr>
            <a:r>
              <a:rPr lang="en-US" altLang="en-US" sz="1100" dirty="0"/>
              <a:t> Think about your customers.  How can you adapt your personality style to put them at ease, particularly when they’re upset?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307ED4-6B0F-4E93-AF51-A1732CCBF872}" type="slidenum">
              <a:rPr lang="en-US" smtClean="0"/>
              <a:pPr>
                <a:defRPr/>
              </a:pPr>
              <a:t>16</a:t>
            </a:fld>
            <a:endParaRPr lang="en-US" dirty="0"/>
          </a:p>
        </p:txBody>
      </p:sp>
    </p:spTree>
    <p:extLst>
      <p:ext uri="{BB962C8B-B14F-4D97-AF65-F5344CB8AC3E}">
        <p14:creationId xmlns:p14="http://schemas.microsoft.com/office/powerpoint/2010/main" val="3748755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82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307ED4-6B0F-4E93-AF51-A1732CCBF872}" type="slidenum">
              <a:rPr lang="en-US" smtClean="0"/>
              <a:pPr>
                <a:defRPr/>
              </a:pPr>
              <a:t>17</a:t>
            </a:fld>
            <a:endParaRPr lang="en-US" dirty="0"/>
          </a:p>
        </p:txBody>
      </p:sp>
    </p:spTree>
    <p:extLst>
      <p:ext uri="{BB962C8B-B14F-4D97-AF65-F5344CB8AC3E}">
        <p14:creationId xmlns:p14="http://schemas.microsoft.com/office/powerpoint/2010/main" val="254994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C1192-CFF9-4BC4-AB2F-7E520FFB55F0}" type="slidenum">
              <a:rPr lang="en-US" altLang="en-US"/>
              <a:pPr/>
              <a:t>19</a:t>
            </a:fld>
            <a:endParaRPr lang="en-US" altLang="en-US" dirty="0"/>
          </a:p>
        </p:txBody>
      </p:sp>
      <p:sp>
        <p:nvSpPr>
          <p:cNvPr id="419842" name="Rectangle 2"/>
          <p:cNvSpPr>
            <a:spLocks noGrp="1" noRot="1" noChangeAspect="1" noChangeArrowheads="1" noTextEdit="1"/>
          </p:cNvSpPr>
          <p:nvPr>
            <p:ph type="sldImg"/>
          </p:nvPr>
        </p:nvSpPr>
        <p:spPr>
          <a:xfrm>
            <a:off x="1338263" y="1162050"/>
            <a:ext cx="4181475" cy="3136900"/>
          </a:xfrm>
          <a:ln/>
        </p:spPr>
      </p:sp>
      <p:sp>
        <p:nvSpPr>
          <p:cNvPr id="419843" name="Rectangle 3"/>
          <p:cNvSpPr>
            <a:spLocks noGrp="1" noChangeArrowheads="1"/>
          </p:cNvSpPr>
          <p:nvPr>
            <p:ph type="body" idx="1"/>
          </p:nvPr>
        </p:nvSpPr>
        <p:spPr>
          <a:xfrm>
            <a:off x="685800" y="4415791"/>
            <a:ext cx="5943600" cy="4183380"/>
          </a:xfrm>
        </p:spPr>
        <p:txBody>
          <a:bodyPr/>
          <a:lstStyle/>
          <a:p>
            <a:r>
              <a:rPr lang="en-US" altLang="en-US" sz="1100" b="1" dirty="0"/>
              <a:t>Instructions</a:t>
            </a:r>
          </a:p>
          <a:p>
            <a:pPr>
              <a:buFontTx/>
              <a:buChar char="•"/>
            </a:pPr>
            <a:r>
              <a:rPr lang="en-US" altLang="en-US" sz="1100" dirty="0"/>
              <a:t> Identify whether you are more people-oriented or activity-oriented.</a:t>
            </a:r>
          </a:p>
          <a:p>
            <a:pPr lvl="1">
              <a:buFontTx/>
              <a:buChar char="•"/>
            </a:pPr>
            <a:r>
              <a:rPr lang="en-US" altLang="en-US" sz="1100" dirty="0"/>
              <a:t> Make a mental note of where your rating would fall on the vertical line between these two orientations.</a:t>
            </a:r>
          </a:p>
          <a:p>
            <a:pPr>
              <a:buFontTx/>
              <a:buChar char="•"/>
            </a:pPr>
            <a:r>
              <a:rPr lang="en-US" altLang="en-US" sz="1100" dirty="0"/>
              <a:t> Identify whether you are more slow-paced or quick-paced.</a:t>
            </a:r>
          </a:p>
          <a:p>
            <a:pPr lvl="1">
              <a:buFontTx/>
              <a:buChar char="•"/>
            </a:pPr>
            <a:r>
              <a:rPr lang="en-US" altLang="en-US" sz="1100" dirty="0"/>
              <a:t> Make a mental note of where your rating would fall on the horizontal line between these two orientations.</a:t>
            </a:r>
          </a:p>
          <a:p>
            <a:pPr>
              <a:buFontTx/>
              <a:buChar char="•"/>
            </a:pPr>
            <a:r>
              <a:rPr lang="en-US" altLang="en-US" sz="1100" dirty="0"/>
              <a:t> Place an identifying mark in one quadrant, based on the intersection of your two mental marks on the vertical and horizontal axis.  </a:t>
            </a:r>
          </a:p>
          <a:p>
            <a:pPr lvl="1">
              <a:buFontTx/>
              <a:buChar char="•"/>
            </a:pPr>
            <a:r>
              <a:rPr lang="en-US" altLang="en-US" sz="1100" dirty="0"/>
              <a:t> For example, an activity-oriented and quick-paced person would place a mark in Q4 (quadrant 4).  A people-oriented and quick-paced person would place a mark in Q2.  </a:t>
            </a:r>
          </a:p>
          <a:p>
            <a:pPr>
              <a:buFontTx/>
              <a:buChar char="•"/>
            </a:pPr>
            <a:r>
              <a:rPr lang="en-US" altLang="en-US" sz="1100" dirty="0"/>
              <a:t> Consider someone you get along with very well and determine the quadrant in which that person belongs.  </a:t>
            </a:r>
          </a:p>
          <a:p>
            <a:pPr>
              <a:buFontTx/>
              <a:buChar char="•"/>
            </a:pPr>
            <a:r>
              <a:rPr lang="en-US" altLang="en-US" sz="1100" dirty="0"/>
              <a:t> Do the same thing for someone you find difficult.</a:t>
            </a:r>
          </a:p>
          <a:p>
            <a:pPr>
              <a:buFontTx/>
              <a:buChar char="•"/>
            </a:pPr>
            <a:r>
              <a:rPr lang="en-US" altLang="en-US" sz="1100" dirty="0"/>
              <a:t> Note: there are no right or wrong quadrants; each quadrant has its positive and negative aspects.</a:t>
            </a:r>
          </a:p>
          <a:p>
            <a:pPr>
              <a:buFontTx/>
              <a:buChar char="•"/>
            </a:pPr>
            <a:r>
              <a:rPr lang="en-US" altLang="en-US" sz="1100" dirty="0"/>
              <a:t> Problems arise when a person from one quadrant enters a business transaction with a person from another quadrant, particularly if the people are in diametrically opposed quadrants.  </a:t>
            </a:r>
          </a:p>
          <a:p>
            <a:pPr lvl="1">
              <a:buFontTx/>
              <a:buChar char="•"/>
            </a:pPr>
            <a:r>
              <a:rPr lang="en-US" altLang="en-US" sz="1100" dirty="0"/>
              <a:t>  For example, a Q1 customer may feel that a Q3 CSR is overly aggressive, just because the Q3 CSR gets right down to business.  Or a Q2 customer may feel that a Q4 CSR doesn’t care about building a long-term relationship.  </a:t>
            </a:r>
          </a:p>
          <a:p>
            <a:pPr>
              <a:buFontTx/>
              <a:buChar char="•"/>
            </a:pPr>
            <a:r>
              <a:rPr lang="en-US" altLang="en-US" sz="1100" dirty="0"/>
              <a:t> Think about your customers.  How can you adapt your personality style to put them at ease, particularly when they’re upset?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0" y="-7938"/>
            <a:ext cx="9144000" cy="6865938"/>
            <a:chOff x="0" y="-8467"/>
            <a:chExt cx="12192000" cy="6866467"/>
          </a:xfrm>
        </p:grpSpPr>
        <p:sp>
          <p:nvSpPr>
            <p:cNvPr id="5" name="Freeform 4"/>
            <p:cNvSpPr/>
            <p:nvPr/>
          </p:nvSpPr>
          <p:spPr>
            <a:xfrm>
              <a:off x="0" y="-8467"/>
              <a:ext cx="863600" cy="569797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 name="Straight Connector 5"/>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9"/>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1" y="2404534"/>
            <a:ext cx="5825203"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1" y="4050836"/>
            <a:ext cx="5825203"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r>
              <a:rPr lang="en-US" smtClean="0"/>
              <a:t>July 14, 2014</a:t>
            </a:r>
            <a:endParaRPr lang="en-US" dirty="0"/>
          </a:p>
        </p:txBody>
      </p:sp>
      <p:sp>
        <p:nvSpPr>
          <p:cNvPr id="16" name="Footer Placeholder 4"/>
          <p:cNvSpPr>
            <a:spLocks noGrp="1"/>
          </p:cNvSpPr>
          <p:nvPr>
            <p:ph type="ftr" sz="quarter" idx="11"/>
          </p:nvPr>
        </p:nvSpPr>
        <p:spPr/>
        <p:txBody>
          <a:bodyPr/>
          <a:lstStyle>
            <a:lvl1pPr>
              <a:defRPr/>
            </a:lvl1pPr>
          </a:lstStyle>
          <a:p>
            <a:pPr>
              <a:defRPr/>
            </a:pPr>
            <a:r>
              <a:rPr lang="en-US" smtClean="0"/>
              <a:t>Melissa Harris, Contract Trainers Corporation</a:t>
            </a:r>
            <a:endParaRPr lang="en-US" dirty="0"/>
          </a:p>
        </p:txBody>
      </p:sp>
      <p:sp>
        <p:nvSpPr>
          <p:cNvPr id="17" name="Slide Number Placeholder 5"/>
          <p:cNvSpPr>
            <a:spLocks noGrp="1"/>
          </p:cNvSpPr>
          <p:nvPr>
            <p:ph type="sldNum" sz="quarter" idx="12"/>
          </p:nvPr>
        </p:nvSpPr>
        <p:spPr/>
        <p:txBody>
          <a:bodyPr/>
          <a:lstStyle>
            <a:lvl1pPr>
              <a:defRPr/>
            </a:lvl1pPr>
          </a:lstStyle>
          <a:p>
            <a:pPr>
              <a:defRPr/>
            </a:pPr>
            <a:fld id="{369741E4-67AA-46E7-9E05-37817AA9864F}" type="slidenum">
              <a:rPr lang="en-US"/>
              <a:pPr>
                <a:defRPr/>
              </a:pPr>
              <a:t>‹#›</a:t>
            </a:fld>
            <a:endParaRPr lang="en-US" dirty="0"/>
          </a:p>
        </p:txBody>
      </p:sp>
    </p:spTree>
    <p:extLst>
      <p:ext uri="{BB962C8B-B14F-4D97-AF65-F5344CB8AC3E}">
        <p14:creationId xmlns:p14="http://schemas.microsoft.com/office/powerpoint/2010/main" val="104923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July 14,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Melissa Harris, Contract Trainers Corporation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FCC83F0-2E67-480D-A78D-4093F09A22C0}" type="slidenum">
              <a:rPr lang="en-US"/>
              <a:pPr>
                <a:defRPr/>
              </a:pPr>
              <a:t>‹#›</a:t>
            </a:fld>
            <a:endParaRPr lang="en-US" dirty="0"/>
          </a:p>
        </p:txBody>
      </p:sp>
    </p:spTree>
    <p:extLst>
      <p:ext uri="{BB962C8B-B14F-4D97-AF65-F5344CB8AC3E}">
        <p14:creationId xmlns:p14="http://schemas.microsoft.com/office/powerpoint/2010/main" val="1173717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defRPr/>
            </a:pPr>
            <a:r>
              <a:rPr lang="en-US" altLang="en-US" sz="8000" dirty="0" smtClean="0">
                <a:solidFill>
                  <a:srgbClr val="9FE0F5"/>
                </a:solidFill>
                <a:latin typeface="Arial" charset="0"/>
              </a:rPr>
              <a:t>“</a:t>
            </a:r>
          </a:p>
        </p:txBody>
      </p:sp>
      <p:sp>
        <p:nvSpPr>
          <p:cNvPr id="6" name="TextBox 5"/>
          <p:cNvSpPr txBox="1">
            <a:spLocks noChangeArrowheads="1"/>
          </p:cNvSpPr>
          <p:nvPr/>
        </p:nvSpPr>
        <p:spPr bwMode="auto">
          <a:xfrm>
            <a:off x="6669881"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defRPr/>
            </a:pPr>
            <a:r>
              <a:rPr lang="en-US" altLang="en-US" sz="8000" dirty="0" smtClean="0">
                <a:solidFill>
                  <a:srgbClr val="9FE0F5"/>
                </a:solidFill>
                <a:latin typeface="Arial" charset="0"/>
              </a:rPr>
              <a:t>”</a:t>
            </a:r>
          </a:p>
        </p:txBody>
      </p:sp>
      <p:sp>
        <p:nvSpPr>
          <p:cNvPr id="2" name="Title 1"/>
          <p:cNvSpPr>
            <a:spLocks noGrp="1"/>
          </p:cNvSpPr>
          <p:nvPr>
            <p:ph type="title"/>
          </p:nvPr>
        </p:nvSpPr>
        <p:spPr>
          <a:xfrm>
            <a:off x="698502" y="609600"/>
            <a:ext cx="6070600"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7" y="3632201"/>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r>
              <a:rPr lang="en-US" smtClean="0"/>
              <a:t>July 14, 2014</a:t>
            </a:r>
            <a:endParaRPr lang="en-US" dirty="0"/>
          </a:p>
        </p:txBody>
      </p:sp>
      <p:sp>
        <p:nvSpPr>
          <p:cNvPr id="8" name="Footer Placeholder 4"/>
          <p:cNvSpPr>
            <a:spLocks noGrp="1"/>
          </p:cNvSpPr>
          <p:nvPr>
            <p:ph type="ftr" sz="quarter" idx="15"/>
          </p:nvPr>
        </p:nvSpPr>
        <p:spPr/>
        <p:txBody>
          <a:bodyPr/>
          <a:lstStyle>
            <a:lvl1pPr>
              <a:defRPr/>
            </a:lvl1pPr>
          </a:lstStyle>
          <a:p>
            <a:pPr>
              <a:defRPr/>
            </a:pPr>
            <a:r>
              <a:rPr lang="en-US" smtClean="0"/>
              <a:t>Melissa Harris, Contract Trainers Corporation</a:t>
            </a:r>
            <a:endParaRPr lang="en-US" dirty="0"/>
          </a:p>
        </p:txBody>
      </p:sp>
      <p:sp>
        <p:nvSpPr>
          <p:cNvPr id="9" name="Slide Number Placeholder 5"/>
          <p:cNvSpPr>
            <a:spLocks noGrp="1"/>
          </p:cNvSpPr>
          <p:nvPr>
            <p:ph type="sldNum" sz="quarter" idx="16"/>
          </p:nvPr>
        </p:nvSpPr>
        <p:spPr/>
        <p:txBody>
          <a:bodyPr/>
          <a:lstStyle>
            <a:lvl1pPr>
              <a:defRPr/>
            </a:lvl1pPr>
          </a:lstStyle>
          <a:p>
            <a:pPr>
              <a:defRPr/>
            </a:pPr>
            <a:fld id="{F020958A-019A-4F86-AD20-9E782737B1BB}" type="slidenum">
              <a:rPr lang="en-US"/>
              <a:pPr>
                <a:defRPr/>
              </a:pPr>
              <a:t>‹#›</a:t>
            </a:fld>
            <a:endParaRPr lang="en-US" dirty="0"/>
          </a:p>
        </p:txBody>
      </p:sp>
    </p:spTree>
    <p:extLst>
      <p:ext uri="{BB962C8B-B14F-4D97-AF65-F5344CB8AC3E}">
        <p14:creationId xmlns:p14="http://schemas.microsoft.com/office/powerpoint/2010/main" val="1039086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July 14,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Melissa Harris, Contract Trainers Corporation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371C71-65EB-4C41-94B1-5FDEEF329D90}" type="slidenum">
              <a:rPr lang="en-US"/>
              <a:pPr>
                <a:defRPr/>
              </a:pPr>
              <a:t>‹#›</a:t>
            </a:fld>
            <a:endParaRPr lang="en-US" dirty="0"/>
          </a:p>
        </p:txBody>
      </p:sp>
    </p:spTree>
    <p:extLst>
      <p:ext uri="{BB962C8B-B14F-4D97-AF65-F5344CB8AC3E}">
        <p14:creationId xmlns:p14="http://schemas.microsoft.com/office/powerpoint/2010/main" val="3770910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06004" y="790575"/>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defRPr/>
            </a:pPr>
            <a:r>
              <a:rPr lang="en-US" altLang="en-US" sz="8000" dirty="0" smtClean="0">
                <a:solidFill>
                  <a:srgbClr val="9FE0F5"/>
                </a:solidFill>
                <a:latin typeface="Arial" charset="0"/>
              </a:rPr>
              <a:t>“</a:t>
            </a:r>
          </a:p>
        </p:txBody>
      </p:sp>
      <p:sp>
        <p:nvSpPr>
          <p:cNvPr id="6" name="TextBox 5"/>
          <p:cNvSpPr txBox="1">
            <a:spLocks noChangeArrowheads="1"/>
          </p:cNvSpPr>
          <p:nvPr/>
        </p:nvSpPr>
        <p:spPr bwMode="auto">
          <a:xfrm>
            <a:off x="6669881" y="28860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defTabSz="457200" fontAlgn="base">
              <a:spcBef>
                <a:spcPct val="0"/>
              </a:spcBef>
              <a:spcAft>
                <a:spcPct val="0"/>
              </a:spcAft>
              <a:defRPr>
                <a:solidFill>
                  <a:schemeClr val="tx1"/>
                </a:solidFill>
                <a:latin typeface="Trebuchet MS" pitchFamily="34" charset="0"/>
              </a:defRPr>
            </a:lvl6pPr>
            <a:lvl7pPr marL="2971800" indent="-228600" defTabSz="457200" fontAlgn="base">
              <a:spcBef>
                <a:spcPct val="0"/>
              </a:spcBef>
              <a:spcAft>
                <a:spcPct val="0"/>
              </a:spcAft>
              <a:defRPr>
                <a:solidFill>
                  <a:schemeClr val="tx1"/>
                </a:solidFill>
                <a:latin typeface="Trebuchet MS" pitchFamily="34" charset="0"/>
              </a:defRPr>
            </a:lvl7pPr>
            <a:lvl8pPr marL="3429000" indent="-228600" defTabSz="457200" fontAlgn="base">
              <a:spcBef>
                <a:spcPct val="0"/>
              </a:spcBef>
              <a:spcAft>
                <a:spcPct val="0"/>
              </a:spcAft>
              <a:defRPr>
                <a:solidFill>
                  <a:schemeClr val="tx1"/>
                </a:solidFill>
                <a:latin typeface="Trebuchet MS" pitchFamily="34" charset="0"/>
              </a:defRPr>
            </a:lvl8pPr>
            <a:lvl9pPr marL="3886200" indent="-228600" defTabSz="457200" fontAlgn="base">
              <a:spcBef>
                <a:spcPct val="0"/>
              </a:spcBef>
              <a:spcAft>
                <a:spcPct val="0"/>
              </a:spcAft>
              <a:defRPr>
                <a:solidFill>
                  <a:schemeClr val="tx1"/>
                </a:solidFill>
                <a:latin typeface="Trebuchet MS" pitchFamily="34" charset="0"/>
              </a:defRPr>
            </a:lvl9pPr>
          </a:lstStyle>
          <a:p>
            <a:pPr>
              <a:defRPr/>
            </a:pPr>
            <a:r>
              <a:rPr lang="en-US" altLang="en-US" sz="8000" dirty="0" smtClean="0">
                <a:solidFill>
                  <a:srgbClr val="9FE0F5"/>
                </a:solidFill>
                <a:latin typeface="Arial" charset="0"/>
              </a:rPr>
              <a:t>”</a:t>
            </a:r>
          </a:p>
        </p:txBody>
      </p:sp>
      <p:sp>
        <p:nvSpPr>
          <p:cNvPr id="2" name="Title 1"/>
          <p:cNvSpPr>
            <a:spLocks noGrp="1"/>
          </p:cNvSpPr>
          <p:nvPr>
            <p:ph type="title"/>
          </p:nvPr>
        </p:nvSpPr>
        <p:spPr>
          <a:xfrm>
            <a:off x="698502" y="609600"/>
            <a:ext cx="6070600"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8001" y="4013201"/>
            <a:ext cx="644750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r>
              <a:rPr lang="en-US" smtClean="0"/>
              <a:t>July 14, 2014</a:t>
            </a:r>
            <a:endParaRPr lang="en-US" dirty="0"/>
          </a:p>
        </p:txBody>
      </p:sp>
      <p:sp>
        <p:nvSpPr>
          <p:cNvPr id="8" name="Footer Placeholder 4"/>
          <p:cNvSpPr>
            <a:spLocks noGrp="1"/>
          </p:cNvSpPr>
          <p:nvPr>
            <p:ph type="ftr" sz="quarter" idx="15"/>
          </p:nvPr>
        </p:nvSpPr>
        <p:spPr/>
        <p:txBody>
          <a:bodyPr/>
          <a:lstStyle>
            <a:lvl1pPr>
              <a:defRPr/>
            </a:lvl1pPr>
          </a:lstStyle>
          <a:p>
            <a:pPr>
              <a:defRPr/>
            </a:pPr>
            <a:r>
              <a:rPr lang="en-US" smtClean="0"/>
              <a:t>Melissa Harris, Contract Trainers Corporation</a:t>
            </a:r>
            <a:endParaRPr lang="en-US" dirty="0"/>
          </a:p>
        </p:txBody>
      </p:sp>
      <p:sp>
        <p:nvSpPr>
          <p:cNvPr id="9" name="Slide Number Placeholder 5"/>
          <p:cNvSpPr>
            <a:spLocks noGrp="1"/>
          </p:cNvSpPr>
          <p:nvPr>
            <p:ph type="sldNum" sz="quarter" idx="16"/>
          </p:nvPr>
        </p:nvSpPr>
        <p:spPr/>
        <p:txBody>
          <a:bodyPr/>
          <a:lstStyle>
            <a:lvl1pPr>
              <a:defRPr/>
            </a:lvl1pPr>
          </a:lstStyle>
          <a:p>
            <a:pPr>
              <a:defRPr/>
            </a:pPr>
            <a:fld id="{AC75C6A9-AC72-49F0-8669-764F550DE386}" type="slidenum">
              <a:rPr lang="en-US"/>
              <a:pPr>
                <a:defRPr/>
              </a:pPr>
              <a:t>‹#›</a:t>
            </a:fld>
            <a:endParaRPr lang="en-US" dirty="0"/>
          </a:p>
        </p:txBody>
      </p:sp>
    </p:spTree>
    <p:extLst>
      <p:ext uri="{BB962C8B-B14F-4D97-AF65-F5344CB8AC3E}">
        <p14:creationId xmlns:p14="http://schemas.microsoft.com/office/powerpoint/2010/main" val="3702711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8001" y="4013201"/>
            <a:ext cx="644750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r>
              <a:rPr lang="en-US" smtClean="0"/>
              <a:t>July 14, 2014</a:t>
            </a:r>
            <a:endParaRPr lang="en-US" dirty="0"/>
          </a:p>
        </p:txBody>
      </p:sp>
      <p:sp>
        <p:nvSpPr>
          <p:cNvPr id="6" name="Footer Placeholder 4"/>
          <p:cNvSpPr>
            <a:spLocks noGrp="1"/>
          </p:cNvSpPr>
          <p:nvPr>
            <p:ph type="ftr" sz="quarter" idx="15"/>
          </p:nvPr>
        </p:nvSpPr>
        <p:spPr/>
        <p:txBody>
          <a:bodyPr/>
          <a:lstStyle>
            <a:lvl1pPr>
              <a:defRPr/>
            </a:lvl1pPr>
          </a:lstStyle>
          <a:p>
            <a:pPr>
              <a:defRPr/>
            </a:pPr>
            <a:r>
              <a:rPr lang="en-US" smtClean="0"/>
              <a:t>Melissa Harris, Contract Trainers Corporation</a:t>
            </a:r>
            <a:endParaRPr lang="en-US" dirty="0"/>
          </a:p>
        </p:txBody>
      </p:sp>
      <p:sp>
        <p:nvSpPr>
          <p:cNvPr id="7" name="Slide Number Placeholder 5"/>
          <p:cNvSpPr>
            <a:spLocks noGrp="1"/>
          </p:cNvSpPr>
          <p:nvPr>
            <p:ph type="sldNum" sz="quarter" idx="16"/>
          </p:nvPr>
        </p:nvSpPr>
        <p:spPr/>
        <p:txBody>
          <a:bodyPr/>
          <a:lstStyle>
            <a:lvl1pPr>
              <a:defRPr/>
            </a:lvl1pPr>
          </a:lstStyle>
          <a:p>
            <a:pPr>
              <a:defRPr/>
            </a:pPr>
            <a:fld id="{06546267-938E-46D9-8B8A-906CD2D06575}" type="slidenum">
              <a:rPr lang="en-US"/>
              <a:pPr>
                <a:defRPr/>
              </a:pPr>
              <a:t>‹#›</a:t>
            </a:fld>
            <a:endParaRPr lang="en-US" dirty="0"/>
          </a:p>
        </p:txBody>
      </p:sp>
    </p:spTree>
    <p:extLst>
      <p:ext uri="{BB962C8B-B14F-4D97-AF65-F5344CB8AC3E}">
        <p14:creationId xmlns:p14="http://schemas.microsoft.com/office/powerpoint/2010/main" val="2102748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July 14,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Melissa Harris, Contract Trainers Corporation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ECD661D-4F15-41A6-B2F2-60CB92C3587A}" type="slidenum">
              <a:rPr lang="en-US"/>
              <a:pPr>
                <a:defRPr/>
              </a:pPr>
              <a:t>‹#›</a:t>
            </a:fld>
            <a:endParaRPr lang="en-US" dirty="0"/>
          </a:p>
        </p:txBody>
      </p:sp>
    </p:spTree>
    <p:extLst>
      <p:ext uri="{BB962C8B-B14F-4D97-AF65-F5344CB8AC3E}">
        <p14:creationId xmlns:p14="http://schemas.microsoft.com/office/powerpoint/2010/main" val="2009276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2"/>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2" y="609600"/>
            <a:ext cx="5295112"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July 14,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Melissa Harris, Contract Trainers Corporation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204D48B-4EA2-49CA-A498-10BBC669D0C2}" type="slidenum">
              <a:rPr lang="en-US"/>
              <a:pPr>
                <a:defRPr/>
              </a:pPr>
              <a:t>‹#›</a:t>
            </a:fld>
            <a:endParaRPr lang="en-US" dirty="0"/>
          </a:p>
        </p:txBody>
      </p:sp>
    </p:spTree>
    <p:extLst>
      <p:ext uri="{BB962C8B-B14F-4D97-AF65-F5344CB8AC3E}">
        <p14:creationId xmlns:p14="http://schemas.microsoft.com/office/powerpoint/2010/main" val="1839054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endParaRPr lang="en-US" dirty="0"/>
          </a:p>
        </p:txBody>
      </p:sp>
      <p:sp>
        <p:nvSpPr>
          <p:cNvPr id="4" name="Footer Placeholder 3"/>
          <p:cNvSpPr>
            <a:spLocks noGrp="1"/>
          </p:cNvSpPr>
          <p:nvPr>
            <p:ph type="ftr" sz="quarter" idx="10"/>
          </p:nvPr>
        </p:nvSpPr>
        <p:spPr>
          <a:xfrm>
            <a:off x="3124200" y="6400800"/>
            <a:ext cx="2895600" cy="457200"/>
          </a:xfrm>
        </p:spPr>
        <p:txBody>
          <a:bodyPr/>
          <a:lstStyle>
            <a:lvl1pPr>
              <a:defRPr/>
            </a:lvl1pPr>
          </a:lstStyle>
          <a:p>
            <a:r>
              <a:rPr lang="en-US" altLang="en-US" dirty="0" smtClean="0"/>
              <a:t>Melissa Harris, Contract Trainers Corporation </a:t>
            </a:r>
            <a:endParaRPr lang="en-US" altLang="en-US" dirty="0"/>
          </a:p>
        </p:txBody>
      </p:sp>
      <p:sp>
        <p:nvSpPr>
          <p:cNvPr id="5" name="Slide Number Placeholder 4"/>
          <p:cNvSpPr>
            <a:spLocks noGrp="1"/>
          </p:cNvSpPr>
          <p:nvPr>
            <p:ph type="sldNum" sz="quarter" idx="11"/>
          </p:nvPr>
        </p:nvSpPr>
        <p:spPr>
          <a:xfrm>
            <a:off x="6248400" y="6400800"/>
            <a:ext cx="2438400" cy="457200"/>
          </a:xfrm>
        </p:spPr>
        <p:txBody>
          <a:bodyPr/>
          <a:lstStyle>
            <a:lvl1pPr>
              <a:defRPr/>
            </a:lvl1pPr>
          </a:lstStyle>
          <a:p>
            <a:r>
              <a:rPr lang="en-US" altLang="en-US" dirty="0"/>
              <a:t>Telecom Training Corporation</a:t>
            </a:r>
          </a:p>
        </p:txBody>
      </p:sp>
      <p:sp>
        <p:nvSpPr>
          <p:cNvPr id="6" name="Date Placeholder 5"/>
          <p:cNvSpPr>
            <a:spLocks noGrp="1"/>
          </p:cNvSpPr>
          <p:nvPr>
            <p:ph type="dt" sz="half" idx="12"/>
          </p:nvPr>
        </p:nvSpPr>
        <p:spPr>
          <a:xfrm>
            <a:off x="457200" y="6381750"/>
            <a:ext cx="2133600" cy="476250"/>
          </a:xfrm>
        </p:spPr>
        <p:txBody>
          <a:bodyPr/>
          <a:lstStyle>
            <a:lvl1pPr>
              <a:defRPr/>
            </a:lvl1pPr>
          </a:lstStyle>
          <a:p>
            <a:r>
              <a:rPr lang="en-US" altLang="en-US" dirty="0" smtClean="0"/>
              <a:t>July 14, 2015</a:t>
            </a:r>
            <a:endParaRPr lang="en-US" altLang="en-US" dirty="0"/>
          </a:p>
        </p:txBody>
      </p:sp>
    </p:spTree>
    <p:extLst>
      <p:ext uri="{BB962C8B-B14F-4D97-AF65-F5344CB8AC3E}">
        <p14:creationId xmlns:p14="http://schemas.microsoft.com/office/powerpoint/2010/main" val="1176188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878381" y="6492875"/>
            <a:ext cx="928819" cy="365125"/>
          </a:xfrm>
        </p:spPr>
        <p:txBody>
          <a:bodyPr/>
          <a:lstStyle>
            <a:lvl1pPr>
              <a:defRPr/>
            </a:lvl1pPr>
          </a:lstStyle>
          <a:p>
            <a:pPr>
              <a:defRPr/>
            </a:pPr>
            <a:r>
              <a:rPr lang="en-US" dirty="0" smtClean="0"/>
              <a:t>July 14, 2014</a:t>
            </a:r>
            <a:endParaRPr lang="en-US" dirty="0"/>
          </a:p>
        </p:txBody>
      </p:sp>
      <p:sp>
        <p:nvSpPr>
          <p:cNvPr id="5" name="Footer Placeholder 4"/>
          <p:cNvSpPr>
            <a:spLocks noGrp="1"/>
          </p:cNvSpPr>
          <p:nvPr>
            <p:ph type="ftr" sz="quarter" idx="11"/>
          </p:nvPr>
        </p:nvSpPr>
        <p:spPr>
          <a:xfrm>
            <a:off x="347532" y="6492875"/>
            <a:ext cx="4723209" cy="365125"/>
          </a:xfrm>
        </p:spPr>
        <p:txBody>
          <a:bodyPr/>
          <a:lstStyle>
            <a:lvl1pPr>
              <a:defRPr/>
            </a:lvl1pPr>
          </a:lstStyle>
          <a:p>
            <a:pPr>
              <a:defRPr/>
            </a:pPr>
            <a:r>
              <a:rPr lang="en-US" dirty="0" smtClean="0"/>
              <a:t>Melissa Harris, Contract Trainers Corporation</a:t>
            </a:r>
            <a:endParaRPr lang="en-US" dirty="0"/>
          </a:p>
        </p:txBody>
      </p:sp>
      <p:sp>
        <p:nvSpPr>
          <p:cNvPr id="6" name="Slide Number Placeholder 5"/>
          <p:cNvSpPr>
            <a:spLocks noGrp="1"/>
          </p:cNvSpPr>
          <p:nvPr>
            <p:ph type="sldNum" sz="quarter" idx="12"/>
          </p:nvPr>
        </p:nvSpPr>
        <p:spPr>
          <a:xfrm>
            <a:off x="3716206" y="6492875"/>
            <a:ext cx="513159" cy="365125"/>
          </a:xfrm>
        </p:spPr>
        <p:txBody>
          <a:bodyPr/>
          <a:lstStyle>
            <a:lvl1pPr>
              <a:defRPr/>
            </a:lvl1pPr>
          </a:lstStyle>
          <a:p>
            <a:pPr algn="ctr">
              <a:defRPr/>
            </a:pPr>
            <a:fld id="{1A3F1808-EEB5-4B0C-BCB8-D55F6C58BDA6}" type="slidenum">
              <a:rPr lang="en-US" smtClean="0"/>
              <a:pPr algn="ctr">
                <a:defRPr/>
              </a:pPr>
              <a:t>‹#›</a:t>
            </a:fld>
            <a:endParaRPr lang="en-US" dirty="0"/>
          </a:p>
        </p:txBody>
      </p:sp>
    </p:spTree>
    <p:extLst>
      <p:ext uri="{BB962C8B-B14F-4D97-AF65-F5344CB8AC3E}">
        <p14:creationId xmlns:p14="http://schemas.microsoft.com/office/powerpoint/2010/main" val="301197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70"/>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July 14, 2014</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Melissa Harris, Contract Trainers Corporation</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73170E4-5774-4DF3-8B83-7ED9D9E360CC}" type="slidenum">
              <a:rPr lang="en-US"/>
              <a:pPr>
                <a:defRPr/>
              </a:pPr>
              <a:t>‹#›</a:t>
            </a:fld>
            <a:endParaRPr lang="en-US" dirty="0"/>
          </a:p>
        </p:txBody>
      </p:sp>
    </p:spTree>
    <p:extLst>
      <p:ext uri="{BB962C8B-B14F-4D97-AF65-F5344CB8AC3E}">
        <p14:creationId xmlns:p14="http://schemas.microsoft.com/office/powerpoint/2010/main" val="3863411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7"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9" y="2160591"/>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July 14,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Melissa Harris, Contract Trainers Corporation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C9E9E98-70D3-429B-9C32-B435A9BBAB92}" type="slidenum">
              <a:rPr lang="en-US"/>
              <a:pPr>
                <a:defRPr/>
              </a:pPr>
              <a:t>‹#›</a:t>
            </a:fld>
            <a:endParaRPr lang="en-US" dirty="0"/>
          </a:p>
        </p:txBody>
      </p:sp>
    </p:spTree>
    <p:extLst>
      <p:ext uri="{BB962C8B-B14F-4D97-AF65-F5344CB8AC3E}">
        <p14:creationId xmlns:p14="http://schemas.microsoft.com/office/powerpoint/2010/main" val="3417018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12"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12"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8"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4"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r>
              <a:rPr lang="en-US" smtClean="0"/>
              <a:t>July 14, 2014</a:t>
            </a: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Melissa Harris, Contract Trainers Corporation</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7A6CB2C-7EB0-4159-97DB-5C62A1DADACE}" type="slidenum">
              <a:rPr lang="en-US"/>
              <a:pPr>
                <a:defRPr/>
              </a:pPr>
              <a:t>‹#›</a:t>
            </a:fld>
            <a:endParaRPr lang="en-US" dirty="0"/>
          </a:p>
        </p:txBody>
      </p:sp>
    </p:spTree>
    <p:extLst>
      <p:ext uri="{BB962C8B-B14F-4D97-AF65-F5344CB8AC3E}">
        <p14:creationId xmlns:p14="http://schemas.microsoft.com/office/powerpoint/2010/main" val="4030622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r>
              <a:rPr lang="en-US" smtClean="0"/>
              <a:t>July 14, 2014</a:t>
            </a: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Melissa Harris, Contract Trainers Corporation</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532A025-7F12-4BC9-8942-A6657EDDD405}" type="slidenum">
              <a:rPr lang="en-US"/>
              <a:pPr>
                <a:defRPr/>
              </a:pPr>
              <a:t>‹#›</a:t>
            </a:fld>
            <a:endParaRPr lang="en-US" dirty="0"/>
          </a:p>
        </p:txBody>
      </p:sp>
    </p:spTree>
    <p:extLst>
      <p:ext uri="{BB962C8B-B14F-4D97-AF65-F5344CB8AC3E}">
        <p14:creationId xmlns:p14="http://schemas.microsoft.com/office/powerpoint/2010/main" val="232707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July 14, 2014</a:t>
            </a: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Melissa Harris, Contract Trainers Corporation</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7D792B6-CE92-4BBB-A63B-DCDF527DA879}" type="slidenum">
              <a:rPr lang="en-US"/>
              <a:pPr>
                <a:defRPr/>
              </a:pPr>
              <a:t>‹#›</a:t>
            </a:fld>
            <a:endParaRPr lang="en-US" dirty="0"/>
          </a:p>
        </p:txBody>
      </p:sp>
    </p:spTree>
    <p:extLst>
      <p:ext uri="{BB962C8B-B14F-4D97-AF65-F5344CB8AC3E}">
        <p14:creationId xmlns:p14="http://schemas.microsoft.com/office/powerpoint/2010/main" val="826834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9" y="514927"/>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0"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July 14,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Melissa Harris, Contract Trainers Corporation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A02DD21-1218-492A-BC67-D9602CC256AC}" type="slidenum">
              <a:rPr lang="en-US"/>
              <a:pPr>
                <a:defRPr/>
              </a:pPr>
              <a:t>‹#›</a:t>
            </a:fld>
            <a:endParaRPr lang="en-US" dirty="0"/>
          </a:p>
        </p:txBody>
      </p:sp>
    </p:spTree>
    <p:extLst>
      <p:ext uri="{BB962C8B-B14F-4D97-AF65-F5344CB8AC3E}">
        <p14:creationId xmlns:p14="http://schemas.microsoft.com/office/powerpoint/2010/main" val="1035746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4"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508004"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July 14, 2014</a:t>
            </a: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Melissa Harris, Contract Trainers Corporation</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F6782BB-3556-413B-A5B1-E1F0557C9230}" type="slidenum">
              <a:rPr lang="en-US"/>
              <a:pPr>
                <a:defRPr/>
              </a:pPr>
              <a:t>‹#›</a:t>
            </a:fld>
            <a:endParaRPr lang="en-US" dirty="0"/>
          </a:p>
        </p:txBody>
      </p:sp>
    </p:spTree>
    <p:extLst>
      <p:ext uri="{BB962C8B-B14F-4D97-AF65-F5344CB8AC3E}">
        <p14:creationId xmlns:p14="http://schemas.microsoft.com/office/powerpoint/2010/main" val="723451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43"/>
          <p:cNvGrpSpPr>
            <a:grpSpLocks/>
          </p:cNvGrpSpPr>
          <p:nvPr/>
        </p:nvGrpSpPr>
        <p:grpSpPr bwMode="auto">
          <a:xfrm>
            <a:off x="0" y="-7938"/>
            <a:ext cx="9144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2981"/>
              <a:ext cx="449263" cy="2845019"/>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508398" y="609600"/>
            <a:ext cx="644723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508398" y="2160589"/>
            <a:ext cx="6447235"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404248" y="6042028"/>
            <a:ext cx="683419"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r>
              <a:rPr lang="en-US" smtClean="0"/>
              <a:t>July 14, 2014</a:t>
            </a:r>
            <a:endParaRPr lang="en-US" dirty="0"/>
          </a:p>
        </p:txBody>
      </p:sp>
      <p:sp>
        <p:nvSpPr>
          <p:cNvPr id="5" name="Footer Placeholder 4"/>
          <p:cNvSpPr>
            <a:spLocks noGrp="1"/>
          </p:cNvSpPr>
          <p:nvPr>
            <p:ph type="ftr" sz="quarter" idx="3"/>
          </p:nvPr>
        </p:nvSpPr>
        <p:spPr>
          <a:xfrm>
            <a:off x="508398" y="6042028"/>
            <a:ext cx="4723209"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r>
              <a:rPr lang="en-US" smtClean="0"/>
              <a:t>Melissa Harris, Contract Trainers Corporation</a:t>
            </a:r>
            <a:endParaRPr lang="en-US" dirty="0"/>
          </a:p>
        </p:txBody>
      </p:sp>
      <p:sp>
        <p:nvSpPr>
          <p:cNvPr id="6" name="Slide Number Placeholder 5"/>
          <p:cNvSpPr>
            <a:spLocks noGrp="1"/>
          </p:cNvSpPr>
          <p:nvPr>
            <p:ph type="sldNum" sz="quarter" idx="4"/>
          </p:nvPr>
        </p:nvSpPr>
        <p:spPr>
          <a:xfrm>
            <a:off x="6442472" y="6042028"/>
            <a:ext cx="513159" cy="365125"/>
          </a:xfrm>
          <a:prstGeom prst="rect">
            <a:avLst/>
          </a:prstGeom>
        </p:spPr>
        <p:txBody>
          <a:bodyPr vert="horz" lIns="91440" tIns="45720" rIns="91440" bIns="45720" rtlCol="0" anchor="ctr"/>
          <a:lstStyle>
            <a:lvl1pPr algn="r" fontAlgn="auto">
              <a:spcBef>
                <a:spcPts val="0"/>
              </a:spcBef>
              <a:spcAft>
                <a:spcPts val="0"/>
              </a:spcAft>
              <a:defRPr sz="900">
                <a:solidFill>
                  <a:schemeClr val="accent1"/>
                </a:solidFill>
                <a:latin typeface="+mn-lt"/>
                <a:cs typeface="+mn-cs"/>
              </a:defRPr>
            </a:lvl1pPr>
          </a:lstStyle>
          <a:p>
            <a:pPr>
              <a:defRPr/>
            </a:pPr>
            <a:fld id="{08C70648-E390-439B-AAE7-652F627FA54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5"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6" r:id="rId11"/>
    <p:sldLayoutId id="2147483871" r:id="rId12"/>
    <p:sldLayoutId id="2147483877" r:id="rId13"/>
    <p:sldLayoutId id="2147483872" r:id="rId14"/>
    <p:sldLayoutId id="2147483873" r:id="rId15"/>
    <p:sldLayoutId id="2147483874" r:id="rId16"/>
    <p:sldLayoutId id="2147483878" r:id="rId17"/>
  </p:sldLayoutIdLst>
  <p:hf hdr="0"/>
  <p:txStyles>
    <p:titleStyle>
      <a:lvl1pPr algn="l" defTabSz="457200" rtl="0" eaLnBrk="1" fontAlgn="base" hangingPunct="1">
        <a:spcBef>
          <a:spcPct val="0"/>
        </a:spcBef>
        <a:spcAft>
          <a:spcPct val="0"/>
        </a:spcAft>
        <a:defRPr sz="3600" kern="1200">
          <a:solidFill>
            <a:schemeClr val="accent1"/>
          </a:solidFill>
          <a:latin typeface="+mj-lt"/>
          <a:ea typeface="+mj-ea"/>
          <a:cs typeface="+mj-cs"/>
        </a:defRPr>
      </a:lvl1pPr>
      <a:lvl2pPr algn="l" defTabSz="457200" rtl="0" eaLnBrk="1" fontAlgn="base" hangingPunct="1">
        <a:spcBef>
          <a:spcPct val="0"/>
        </a:spcBef>
        <a:spcAft>
          <a:spcPct val="0"/>
        </a:spcAft>
        <a:defRPr sz="3600">
          <a:solidFill>
            <a:schemeClr val="accent1"/>
          </a:solidFill>
          <a:latin typeface="Trebuchet MS" pitchFamily="34" charset="0"/>
        </a:defRPr>
      </a:lvl2pPr>
      <a:lvl3pPr algn="l" defTabSz="457200" rtl="0" eaLnBrk="1" fontAlgn="base" hangingPunct="1">
        <a:spcBef>
          <a:spcPct val="0"/>
        </a:spcBef>
        <a:spcAft>
          <a:spcPct val="0"/>
        </a:spcAft>
        <a:defRPr sz="3600">
          <a:solidFill>
            <a:schemeClr val="accent1"/>
          </a:solidFill>
          <a:latin typeface="Trebuchet MS" pitchFamily="34" charset="0"/>
        </a:defRPr>
      </a:lvl3pPr>
      <a:lvl4pPr algn="l" defTabSz="457200" rtl="0" eaLnBrk="1" fontAlgn="base" hangingPunct="1">
        <a:spcBef>
          <a:spcPct val="0"/>
        </a:spcBef>
        <a:spcAft>
          <a:spcPct val="0"/>
        </a:spcAft>
        <a:defRPr sz="3600">
          <a:solidFill>
            <a:schemeClr val="accent1"/>
          </a:solidFill>
          <a:latin typeface="Trebuchet MS" pitchFamily="34" charset="0"/>
        </a:defRPr>
      </a:lvl4pPr>
      <a:lvl5pPr algn="l" defTabSz="457200" rtl="0" eaLnBrk="1" fontAlgn="base" hangingPunct="1">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1" fontAlgn="base" hangingPunct="1">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1" fontAlgn="base" hangingPunct="1">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1" fontAlgn="base" hangingPunct="1">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1" fontAlgn="base" hangingPunct="1">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cid:image002.png@01D1076B.AF558E90" TargetMode="External"/><Relationship Id="rId7" Type="http://schemas.openxmlformats.org/officeDocument/2006/relationships/image" Target="cid:image009.jpg@01D1076B.AF558E90" TargetMode="External"/><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cid:image003.jpg@01D1076B.AF558E90" TargetMode="External"/><Relationship Id="rId4" Type="http://schemas.openxmlformats.org/officeDocument/2006/relationships/image" Target="../media/image10.jpeg"/><Relationship Id="rId9" Type="http://schemas.openxmlformats.org/officeDocument/2006/relationships/image" Target="cid:image010.jpg@01D1076B.AF558E9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839913" y="2405064"/>
            <a:ext cx="6488130" cy="1646237"/>
          </a:xfrm>
        </p:spPr>
        <p:txBody>
          <a:bodyPr/>
          <a:lstStyle/>
          <a:p>
            <a:pPr algn="ctr"/>
            <a:r>
              <a:rPr lang="en-US" altLang="en-US" sz="2800" i="1" dirty="0"/>
              <a:t>The Charismatic </a:t>
            </a:r>
            <a:r>
              <a:rPr lang="en-US" altLang="en-US" sz="2800" i="1" dirty="0" smtClean="0"/>
              <a:t>Chameleon – Building Strong Sales, Marketing and Customer Care Teams</a:t>
            </a:r>
            <a:endParaRPr lang="en-US" altLang="en-US" sz="3200" i="1" dirty="0" smtClean="0"/>
          </a:p>
        </p:txBody>
      </p:sp>
      <p:sp>
        <p:nvSpPr>
          <p:cNvPr id="3" name="Subtitle 2"/>
          <p:cNvSpPr>
            <a:spLocks noGrp="1"/>
          </p:cNvSpPr>
          <p:nvPr>
            <p:ph type="subTitle" idx="1"/>
          </p:nvPr>
        </p:nvSpPr>
        <p:spPr>
          <a:xfrm>
            <a:off x="1090716" y="4495438"/>
            <a:ext cx="5825728" cy="1096963"/>
          </a:xfrm>
        </p:spPr>
        <p:txBody>
          <a:bodyPr rtlCol="0">
            <a:normAutofit fontScale="47500" lnSpcReduction="20000"/>
          </a:bodyPr>
          <a:lstStyle/>
          <a:p>
            <a:pPr fontAlgn="auto">
              <a:spcAft>
                <a:spcPts val="0"/>
              </a:spcAft>
              <a:buFont typeface="Wingdings 3" charset="2"/>
              <a:buNone/>
              <a:defRPr/>
            </a:pPr>
            <a:r>
              <a:rPr lang="en-US" sz="2400" dirty="0" smtClean="0">
                <a:solidFill>
                  <a:schemeClr val="accent1"/>
                </a:solidFill>
              </a:rPr>
              <a:t>Melissa Harris, MBA</a:t>
            </a:r>
          </a:p>
          <a:p>
            <a:pPr fontAlgn="auto">
              <a:spcAft>
                <a:spcPts val="0"/>
              </a:spcAft>
              <a:buFont typeface="Wingdings 3" charset="2"/>
              <a:buNone/>
              <a:defRPr/>
            </a:pPr>
            <a:r>
              <a:rPr lang="en-US" sz="2400" dirty="0" smtClean="0">
                <a:solidFill>
                  <a:schemeClr val="accent1"/>
                </a:solidFill>
              </a:rPr>
              <a:t>CEO, Telecom Training Corporation</a:t>
            </a:r>
          </a:p>
          <a:p>
            <a:pPr fontAlgn="auto">
              <a:spcAft>
                <a:spcPts val="0"/>
              </a:spcAft>
              <a:buFont typeface="Wingdings 3" charset="2"/>
              <a:buNone/>
              <a:defRPr/>
            </a:pPr>
            <a:r>
              <a:rPr lang="en-US" sz="2400" dirty="0" smtClean="0">
                <a:solidFill>
                  <a:schemeClr val="accent1"/>
                </a:solidFill>
              </a:rPr>
              <a:t>CANTO Sales, Marketing and Customer Care Forum</a:t>
            </a:r>
          </a:p>
          <a:p>
            <a:pPr fontAlgn="auto">
              <a:spcAft>
                <a:spcPts val="0"/>
              </a:spcAft>
              <a:buFont typeface="Wingdings 3" charset="2"/>
              <a:buNone/>
              <a:defRPr/>
            </a:pPr>
            <a:r>
              <a:rPr lang="en-US" sz="2400" dirty="0" smtClean="0">
                <a:solidFill>
                  <a:schemeClr val="accent1"/>
                </a:solidFill>
              </a:rPr>
              <a:t>August 4-5, 2016</a:t>
            </a:r>
            <a:endParaRPr lang="en-US" sz="2400" dirty="0">
              <a:solidFill>
                <a:schemeClr val="accent1"/>
              </a:solidFill>
            </a:endParaRPr>
          </a:p>
        </p:txBody>
      </p:sp>
      <p:sp>
        <p:nvSpPr>
          <p:cNvPr id="2" name="Slide Number Placeholder 1"/>
          <p:cNvSpPr>
            <a:spLocks noGrp="1"/>
          </p:cNvSpPr>
          <p:nvPr>
            <p:ph type="sldNum" sz="quarter" idx="12"/>
          </p:nvPr>
        </p:nvSpPr>
        <p:spPr/>
        <p:txBody>
          <a:bodyPr/>
          <a:lstStyle/>
          <a:p>
            <a:pPr>
              <a:defRPr/>
            </a:pPr>
            <a:fld id="{369741E4-67AA-46E7-9E05-37817AA9864F}" type="slidenum">
              <a:rPr lang="en-US" smtClean="0"/>
              <a:pPr>
                <a:defRPr/>
              </a:pPr>
              <a:t>1</a:t>
            </a:fld>
            <a:endParaRPr lang="en-US" dirty="0"/>
          </a:p>
        </p:txBody>
      </p:sp>
      <p:pic>
        <p:nvPicPr>
          <p:cNvPr id="5" name="Picture 4" descr="http://canto.org/wp-content/uploads/2016/03/canto-32-ac.png"/>
          <p:cNvPicPr/>
          <p:nvPr/>
        </p:nvPicPr>
        <p:blipFill>
          <a:blip r:embed="rId3">
            <a:extLst>
              <a:ext uri="{28A0092B-C50C-407E-A947-70E740481C1C}">
                <a14:useLocalDpi xmlns:a14="http://schemas.microsoft.com/office/drawing/2010/main" val="0"/>
              </a:ext>
            </a:extLst>
          </a:blip>
          <a:srcRect/>
          <a:stretch>
            <a:fillRect/>
          </a:stretch>
        </p:blipFill>
        <p:spPr bwMode="auto">
          <a:xfrm>
            <a:off x="1588169" y="539013"/>
            <a:ext cx="5120640" cy="1280161"/>
          </a:xfrm>
          <a:prstGeom prst="rect">
            <a:avLst/>
          </a:prstGeom>
          <a:noFill/>
          <a:ln>
            <a:noFill/>
          </a:ln>
        </p:spPr>
      </p:pic>
      <p:pic>
        <p:nvPicPr>
          <p:cNvPr id="6" name="Picture 3" descr="TT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3128" y="6141267"/>
            <a:ext cx="549024"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039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Instructions - </a:t>
            </a:r>
            <a:r>
              <a:rPr lang="en-US" dirty="0"/>
              <a:t>Think </a:t>
            </a:r>
            <a:r>
              <a:rPr lang="en-US" dirty="0" smtClean="0"/>
              <a:t>About Yourself: Step 1</a:t>
            </a:r>
            <a:r>
              <a:rPr lang="en-US" dirty="0"/>
              <a:t/>
            </a:r>
            <a:br>
              <a:rPr lang="en-US" dirty="0"/>
            </a:br>
            <a:r>
              <a:rPr lang="en-US" dirty="0" smtClean="0"/>
              <a:t>	</a:t>
            </a:r>
            <a:endParaRPr lang="en-US" dirty="0"/>
          </a:p>
        </p:txBody>
      </p:sp>
      <p:sp>
        <p:nvSpPr>
          <p:cNvPr id="3" name="Content Placeholder 2"/>
          <p:cNvSpPr>
            <a:spLocks noGrp="1"/>
          </p:cNvSpPr>
          <p:nvPr>
            <p:ph idx="1"/>
          </p:nvPr>
        </p:nvSpPr>
        <p:spPr/>
        <p:txBody>
          <a:bodyPr/>
          <a:lstStyle/>
          <a:p>
            <a:r>
              <a:rPr lang="en-US" dirty="0"/>
              <a:t>How Fast Or Slow </a:t>
            </a:r>
            <a:r>
              <a:rPr lang="en-US" dirty="0" smtClean="0"/>
              <a:t>Do You Behave - Are you more slow-paced or quick-paced?</a:t>
            </a:r>
          </a:p>
          <a:p>
            <a:pPr lvl="1"/>
            <a:r>
              <a:rPr lang="en-US" altLang="en-US" b="1" dirty="0"/>
              <a:t>Quick-Paced</a:t>
            </a:r>
          </a:p>
          <a:p>
            <a:pPr lvl="2"/>
            <a:r>
              <a:rPr lang="en-US" altLang="en-US" dirty="0"/>
              <a:t>Move quickly</a:t>
            </a:r>
          </a:p>
          <a:p>
            <a:pPr lvl="2"/>
            <a:r>
              <a:rPr lang="en-US" altLang="en-US" dirty="0"/>
              <a:t>Speak quickly</a:t>
            </a:r>
          </a:p>
          <a:p>
            <a:pPr lvl="2"/>
            <a:r>
              <a:rPr lang="en-US" altLang="en-US" dirty="0"/>
              <a:t>Make decisions quickly</a:t>
            </a:r>
          </a:p>
          <a:p>
            <a:pPr lvl="1"/>
            <a:r>
              <a:rPr lang="en-US" altLang="en-US" b="1" dirty="0"/>
              <a:t>Slow-Paced</a:t>
            </a:r>
          </a:p>
          <a:p>
            <a:pPr lvl="2"/>
            <a:r>
              <a:rPr lang="en-US" altLang="en-US" dirty="0"/>
              <a:t>Move slowly</a:t>
            </a:r>
          </a:p>
          <a:p>
            <a:pPr lvl="2"/>
            <a:r>
              <a:rPr lang="en-US" altLang="en-US" dirty="0"/>
              <a:t>Speak slowly</a:t>
            </a:r>
          </a:p>
          <a:p>
            <a:pPr lvl="2"/>
            <a:r>
              <a:rPr lang="en-US" altLang="en-US" dirty="0"/>
              <a:t>Make analytical or more cautious </a:t>
            </a:r>
            <a:r>
              <a:rPr lang="en-US" altLang="en-US" dirty="0" smtClean="0"/>
              <a:t>decisions</a:t>
            </a:r>
          </a:p>
          <a:p>
            <a:r>
              <a:rPr lang="en-US" dirty="0" smtClean="0"/>
              <a:t>Place a dot on the horizontal line of the previous chart to indicate the degree to which you are more quick-paced or slow-paced</a:t>
            </a:r>
          </a:p>
          <a:p>
            <a:pPr lvl="1"/>
            <a:endParaRPr lang="en-US" dirty="0"/>
          </a:p>
        </p:txBody>
      </p:sp>
      <p:sp>
        <p:nvSpPr>
          <p:cNvPr id="6" name="Slide Number Placeholder 5"/>
          <p:cNvSpPr>
            <a:spLocks noGrp="1"/>
          </p:cNvSpPr>
          <p:nvPr>
            <p:ph type="sldNum" sz="quarter" idx="12"/>
          </p:nvPr>
        </p:nvSpPr>
        <p:spPr>
          <a:xfrm>
            <a:off x="3553627" y="6493933"/>
            <a:ext cx="513159" cy="236758"/>
          </a:xfrm>
        </p:spPr>
        <p:txBody>
          <a:bodyPr/>
          <a:lstStyle/>
          <a:p>
            <a:pPr algn="ctr">
              <a:defRPr/>
            </a:pPr>
            <a:fld id="{1A3F1808-EEB5-4B0C-BCB8-D55F6C58BDA6}" type="slidenum">
              <a:rPr lang="en-US" smtClean="0"/>
              <a:pPr algn="ctr">
                <a:defRPr/>
              </a:pPr>
              <a:t>10</a:t>
            </a:fld>
            <a:endParaRPr lang="en-US" dirty="0"/>
          </a:p>
        </p:txBody>
      </p:sp>
    </p:spTree>
    <p:extLst>
      <p:ext uri="{BB962C8B-B14F-4D97-AF65-F5344CB8AC3E}">
        <p14:creationId xmlns:p14="http://schemas.microsoft.com/office/powerpoint/2010/main" val="819483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Instructions - </a:t>
            </a:r>
            <a:r>
              <a:rPr lang="en-US" dirty="0"/>
              <a:t>Think </a:t>
            </a:r>
            <a:r>
              <a:rPr lang="en-US" dirty="0" smtClean="0"/>
              <a:t>About Yourself: Step 2</a:t>
            </a:r>
            <a:r>
              <a:rPr lang="en-US" dirty="0"/>
              <a:t/>
            </a:r>
            <a:br>
              <a:rPr lang="en-US" dirty="0"/>
            </a:br>
            <a:r>
              <a:rPr lang="en-US" dirty="0" smtClean="0"/>
              <a:t>	</a:t>
            </a:r>
            <a:endParaRPr lang="en-US" dirty="0"/>
          </a:p>
        </p:txBody>
      </p:sp>
      <p:sp>
        <p:nvSpPr>
          <p:cNvPr id="3" name="Content Placeholder 2"/>
          <p:cNvSpPr>
            <a:spLocks noGrp="1"/>
          </p:cNvSpPr>
          <p:nvPr>
            <p:ph idx="1"/>
          </p:nvPr>
        </p:nvSpPr>
        <p:spPr/>
        <p:txBody>
          <a:bodyPr/>
          <a:lstStyle/>
          <a:p>
            <a:r>
              <a:rPr lang="en-US" sz="2400" dirty="0" smtClean="0"/>
              <a:t>How Do You </a:t>
            </a:r>
            <a:r>
              <a:rPr lang="en-US" sz="2400" dirty="0"/>
              <a:t>Prefer to Get to Know People </a:t>
            </a:r>
            <a:endParaRPr lang="en-US" sz="2400" dirty="0" smtClean="0"/>
          </a:p>
          <a:p>
            <a:pPr lvl="1"/>
            <a:r>
              <a:rPr lang="en-US" altLang="en-US" sz="2000" b="1" dirty="0"/>
              <a:t>Activity-Oriented</a:t>
            </a:r>
          </a:p>
          <a:p>
            <a:pPr lvl="2"/>
            <a:r>
              <a:rPr lang="en-US" altLang="en-US" sz="2000" dirty="0"/>
              <a:t>Working with them on a project</a:t>
            </a:r>
          </a:p>
          <a:p>
            <a:pPr lvl="1"/>
            <a:r>
              <a:rPr lang="en-US" altLang="en-US" sz="2000" b="1" dirty="0"/>
              <a:t>People-Oriented</a:t>
            </a:r>
          </a:p>
          <a:p>
            <a:pPr lvl="2"/>
            <a:r>
              <a:rPr lang="en-US" altLang="en-US" sz="2000" dirty="0"/>
              <a:t>Socializing with them</a:t>
            </a:r>
          </a:p>
          <a:p>
            <a:r>
              <a:rPr lang="en-US" sz="2400" dirty="0" smtClean="0"/>
              <a:t>Place a dot on the vertical line of the previous chart to indicate the degree to which you are more activity-oriented or people-oriented</a:t>
            </a:r>
          </a:p>
          <a:p>
            <a:pPr lvl="1"/>
            <a:endParaRPr lang="en-US" dirty="0"/>
          </a:p>
        </p:txBody>
      </p:sp>
      <p:sp>
        <p:nvSpPr>
          <p:cNvPr id="4" name="Slide Number Placeholder 3"/>
          <p:cNvSpPr>
            <a:spLocks noGrp="1"/>
          </p:cNvSpPr>
          <p:nvPr>
            <p:ph type="sldNum" sz="quarter" idx="12"/>
          </p:nvPr>
        </p:nvSpPr>
        <p:spPr>
          <a:xfrm>
            <a:off x="3750929" y="6492875"/>
            <a:ext cx="513159" cy="365125"/>
          </a:xfrm>
        </p:spPr>
        <p:txBody>
          <a:bodyPr/>
          <a:lstStyle/>
          <a:p>
            <a:pPr algn="ctr">
              <a:defRPr/>
            </a:pPr>
            <a:fld id="{1A3F1808-EEB5-4B0C-BCB8-D55F6C58BDA6}" type="slidenum">
              <a:rPr lang="en-US" smtClean="0"/>
              <a:pPr algn="ctr">
                <a:defRPr/>
              </a:pPr>
              <a:t>11</a:t>
            </a:fld>
            <a:endParaRPr lang="en-US" dirty="0"/>
          </a:p>
        </p:txBody>
      </p:sp>
    </p:spTree>
    <p:extLst>
      <p:ext uri="{BB962C8B-B14F-4D97-AF65-F5344CB8AC3E}">
        <p14:creationId xmlns:p14="http://schemas.microsoft.com/office/powerpoint/2010/main" val="1730473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Instructions - </a:t>
            </a:r>
            <a:r>
              <a:rPr lang="en-US" dirty="0"/>
              <a:t>Think </a:t>
            </a:r>
            <a:r>
              <a:rPr lang="en-US" dirty="0" smtClean="0"/>
              <a:t>About Yourself: Step 3</a:t>
            </a:r>
            <a:r>
              <a:rPr lang="en-US" dirty="0"/>
              <a:t/>
            </a:r>
            <a:br>
              <a:rPr lang="en-US" dirty="0"/>
            </a:br>
            <a:r>
              <a:rPr lang="en-US" dirty="0" smtClean="0"/>
              <a:t>	</a:t>
            </a:r>
            <a:endParaRPr lang="en-US" dirty="0"/>
          </a:p>
        </p:txBody>
      </p:sp>
      <p:sp>
        <p:nvSpPr>
          <p:cNvPr id="3" name="Content Placeholder 2"/>
          <p:cNvSpPr>
            <a:spLocks noGrp="1"/>
          </p:cNvSpPr>
          <p:nvPr>
            <p:ph idx="1"/>
          </p:nvPr>
        </p:nvSpPr>
        <p:spPr/>
        <p:txBody>
          <a:bodyPr/>
          <a:lstStyle/>
          <a:p>
            <a:r>
              <a:rPr lang="en-US" sz="2400" dirty="0"/>
              <a:t>Connect the 2 dots with a straight line</a:t>
            </a:r>
          </a:p>
          <a:p>
            <a:r>
              <a:rPr lang="en-US" sz="2400" dirty="0"/>
              <a:t>Identify the Quadrant in which you fall </a:t>
            </a:r>
          </a:p>
          <a:p>
            <a:pPr lvl="1"/>
            <a:r>
              <a:rPr lang="en-US" sz="2000" dirty="0" smtClean="0"/>
              <a:t>How many of you are Q1’s? Q2’s? etc.</a:t>
            </a:r>
          </a:p>
          <a:p>
            <a:r>
              <a:rPr lang="en-US" sz="2200" dirty="0" smtClean="0"/>
              <a:t>Review </a:t>
            </a:r>
            <a:r>
              <a:rPr lang="en-US" sz="2200" dirty="0"/>
              <a:t>the </a:t>
            </a:r>
            <a:r>
              <a:rPr lang="en-US" sz="2200" dirty="0" smtClean="0"/>
              <a:t>characteristics of </a:t>
            </a:r>
            <a:r>
              <a:rPr lang="en-US" sz="2200" dirty="0"/>
              <a:t>your </a:t>
            </a:r>
            <a:r>
              <a:rPr lang="en-US" sz="2200" dirty="0" smtClean="0"/>
              <a:t>Quadrant </a:t>
            </a:r>
            <a:r>
              <a:rPr lang="en-US" sz="2200" dirty="0"/>
              <a:t>on the next slide </a:t>
            </a:r>
          </a:p>
          <a:p>
            <a:pPr lvl="1"/>
            <a:r>
              <a:rPr lang="en-US" sz="2000" dirty="0"/>
              <a:t>How do these fit you?</a:t>
            </a:r>
          </a:p>
          <a:p>
            <a:pPr lvl="1"/>
            <a:r>
              <a:rPr lang="en-US" altLang="en-US" sz="2000" dirty="0"/>
              <a:t>Note: there are no right or wrong </a:t>
            </a:r>
            <a:r>
              <a:rPr lang="en-US" altLang="en-US" sz="2000" dirty="0" smtClean="0"/>
              <a:t>Quadrants</a:t>
            </a:r>
            <a:r>
              <a:rPr lang="en-US" altLang="en-US" sz="2000" dirty="0"/>
              <a:t>; each </a:t>
            </a:r>
            <a:r>
              <a:rPr lang="en-US" altLang="en-US" sz="2000" dirty="0" smtClean="0"/>
              <a:t>Quadrant </a:t>
            </a:r>
            <a:r>
              <a:rPr lang="en-US" altLang="en-US" sz="2000" dirty="0"/>
              <a:t>has its positive and negative aspects.</a:t>
            </a:r>
          </a:p>
        </p:txBody>
      </p:sp>
      <p:sp>
        <p:nvSpPr>
          <p:cNvPr id="4" name="Slide Number Placeholder 3"/>
          <p:cNvSpPr>
            <a:spLocks noGrp="1"/>
          </p:cNvSpPr>
          <p:nvPr>
            <p:ph type="sldNum" sz="quarter" idx="12"/>
          </p:nvPr>
        </p:nvSpPr>
        <p:spPr>
          <a:xfrm>
            <a:off x="3764817" y="6418175"/>
            <a:ext cx="513159" cy="365125"/>
          </a:xfrm>
        </p:spPr>
        <p:txBody>
          <a:bodyPr/>
          <a:lstStyle/>
          <a:p>
            <a:pPr algn="ctr">
              <a:defRPr/>
            </a:pPr>
            <a:fld id="{1A3F1808-EEB5-4B0C-BCB8-D55F6C58BDA6}" type="slidenum">
              <a:rPr lang="en-US" smtClean="0"/>
              <a:pPr algn="ctr">
                <a:defRPr/>
              </a:pPr>
              <a:t>12</a:t>
            </a:fld>
            <a:endParaRPr lang="en-US" dirty="0"/>
          </a:p>
        </p:txBody>
      </p:sp>
    </p:spTree>
    <p:extLst>
      <p:ext uri="{BB962C8B-B14F-4D97-AF65-F5344CB8AC3E}">
        <p14:creationId xmlns:p14="http://schemas.microsoft.com/office/powerpoint/2010/main" val="3298104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a:xfrm>
            <a:off x="533400" y="0"/>
            <a:ext cx="8229600" cy="1371600"/>
          </a:xfrm>
        </p:spPr>
        <p:txBody>
          <a:bodyPr/>
          <a:lstStyle/>
          <a:p>
            <a:r>
              <a:rPr lang="en-US" altLang="en-US" dirty="0"/>
              <a:t/>
            </a:r>
            <a:br>
              <a:rPr lang="en-US" altLang="en-US" dirty="0"/>
            </a:br>
            <a:r>
              <a:rPr lang="en-US" altLang="en-US" dirty="0" smtClean="0"/>
              <a:t>Chameleon Preferences</a:t>
            </a:r>
            <a:endParaRPr lang="en-US" altLang="en-US" dirty="0"/>
          </a:p>
        </p:txBody>
      </p:sp>
      <p:sp>
        <p:nvSpPr>
          <p:cNvPr id="2" name="Slide Number Placeholder 1"/>
          <p:cNvSpPr>
            <a:spLocks noGrp="1"/>
          </p:cNvSpPr>
          <p:nvPr>
            <p:ph type="sldNum" sz="quarter" idx="12"/>
          </p:nvPr>
        </p:nvSpPr>
        <p:spPr>
          <a:xfrm>
            <a:off x="3852624" y="6575973"/>
            <a:ext cx="513159" cy="365125"/>
          </a:xfrm>
        </p:spPr>
        <p:txBody>
          <a:bodyPr/>
          <a:lstStyle/>
          <a:p>
            <a:pPr algn="ctr">
              <a:defRPr/>
            </a:pPr>
            <a:fld id="{D532A025-7F12-4BC9-8942-A6657EDDD405}" type="slidenum">
              <a:rPr lang="en-US" smtClean="0"/>
              <a:pPr algn="ctr">
                <a:defRPr/>
              </a:pPr>
              <a:t>13</a:t>
            </a:fld>
            <a:endParaRPr lang="en-US" dirty="0"/>
          </a:p>
        </p:txBody>
      </p:sp>
      <p:graphicFrame>
        <p:nvGraphicFramePr>
          <p:cNvPr id="463893" name="Group 21"/>
          <p:cNvGraphicFramePr>
            <a:graphicFrameLocks noGrp="1"/>
          </p:cNvGraphicFramePr>
          <p:nvPr>
            <p:extLst>
              <p:ext uri="{D42A27DB-BD31-4B8C-83A1-F6EECF244321}">
                <p14:modId xmlns:p14="http://schemas.microsoft.com/office/powerpoint/2010/main" val="3032787572"/>
              </p:ext>
            </p:extLst>
          </p:nvPr>
        </p:nvGraphicFramePr>
        <p:xfrm>
          <a:off x="918633" y="1541668"/>
          <a:ext cx="6290782" cy="4858512"/>
        </p:xfrm>
        <a:graphic>
          <a:graphicData uri="http://schemas.openxmlformats.org/drawingml/2006/table">
            <a:tbl>
              <a:tblPr/>
              <a:tblGrid>
                <a:gridCol w="3185717"/>
                <a:gridCol w="3105065"/>
              </a:tblGrid>
              <a:tr h="1905000">
                <a:tc>
                  <a:txBody>
                    <a:bodyPr/>
                    <a:lstStyle>
                      <a:lvl1pPr>
                        <a:defRPr sz="2800">
                          <a:solidFill>
                            <a:schemeClr val="tx1"/>
                          </a:solidFill>
                          <a:latin typeface="Arial" charset="0"/>
                        </a:defRPr>
                      </a:lvl1pPr>
                      <a:lvl2pPr>
                        <a:buClr>
                          <a:schemeClr val="accent2"/>
                        </a:buClr>
                        <a:buSzPct val="80000"/>
                        <a:defRPr sz="2400">
                          <a:solidFill>
                            <a:schemeClr val="tx1"/>
                          </a:solidFill>
                          <a:latin typeface="Arial" charset="0"/>
                        </a:defRPr>
                      </a:lvl2pPr>
                      <a:lvl3pPr>
                        <a:buSzPct val="65000"/>
                        <a:defRPr sz="2000">
                          <a:solidFill>
                            <a:schemeClr val="tx1"/>
                          </a:solidFill>
                          <a:latin typeface="Arial" charset="0"/>
                        </a:defRPr>
                      </a:lvl3pPr>
                      <a:lvl4pPr>
                        <a:buClr>
                          <a:schemeClr val="accent2"/>
                        </a:buClr>
                        <a:buSzPct val="70000"/>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300" b="1" i="0" u="none" strike="noStrike" cap="none" normalizeH="0" baseline="0" dirty="0" smtClean="0">
                          <a:ln>
                            <a:noFill/>
                          </a:ln>
                          <a:solidFill>
                            <a:schemeClr val="tx1"/>
                          </a:solidFill>
                          <a:effectLst/>
                          <a:latin typeface="Tahoma" pitchFamily="34" charset="0"/>
                        </a:rPr>
                        <a:t>Q1 – Peacemakers (Steadiness)</a:t>
                      </a:r>
                    </a:p>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300" b="0" i="0" u="none" strike="noStrike" cap="none" normalizeH="0" baseline="0" dirty="0" smtClean="0">
                          <a:ln>
                            <a:noFill/>
                          </a:ln>
                          <a:solidFill>
                            <a:schemeClr val="tx1"/>
                          </a:solidFill>
                          <a:effectLst/>
                          <a:latin typeface="Tahoma" pitchFamily="34" charset="0"/>
                        </a:rPr>
                        <a:t>Likes to talk about family, friends, activities, and other personal info</a:t>
                      </a:r>
                    </a:p>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300" b="0" i="0" u="none" strike="noStrike" cap="none" normalizeH="0" baseline="0" dirty="0" smtClean="0">
                          <a:ln>
                            <a:noFill/>
                          </a:ln>
                          <a:solidFill>
                            <a:schemeClr val="tx1"/>
                          </a:solidFill>
                          <a:effectLst/>
                          <a:latin typeface="Tahoma" pitchFamily="34" charset="0"/>
                        </a:rPr>
                        <a:t>Appreciates you taking time to develop a personal relationship or a business friendship</a:t>
                      </a:r>
                    </a:p>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300" b="0" i="0" u="none" strike="noStrike" cap="none" normalizeH="0" baseline="0" dirty="0" smtClean="0">
                          <a:ln>
                            <a:noFill/>
                          </a:ln>
                          <a:solidFill>
                            <a:schemeClr val="tx1"/>
                          </a:solidFill>
                          <a:effectLst/>
                          <a:latin typeface="Tahoma" pitchFamily="34" charset="0"/>
                        </a:rPr>
                        <a:t>Likes to be given info verbally – preferably face-to-face</a:t>
                      </a:r>
                    </a:p>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300" b="0" i="0" u="none" strike="noStrike" cap="none" normalizeH="0" baseline="0" dirty="0" smtClean="0">
                          <a:ln>
                            <a:noFill/>
                          </a:ln>
                          <a:solidFill>
                            <a:schemeClr val="tx1"/>
                          </a:solidFill>
                          <a:effectLst/>
                          <a:latin typeface="Tahoma" pitchFamily="34" charset="0"/>
                        </a:rPr>
                        <a:t>Doesn’t like to be pushed into making quick decisions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CCFF"/>
                    </a:solidFill>
                  </a:tcPr>
                </a:tc>
                <a:tc>
                  <a:txBody>
                    <a:bodyPr/>
                    <a:lstStyle>
                      <a:lvl1pPr>
                        <a:defRPr sz="2800">
                          <a:solidFill>
                            <a:schemeClr val="tx1"/>
                          </a:solidFill>
                          <a:latin typeface="Arial" charset="0"/>
                        </a:defRPr>
                      </a:lvl1pPr>
                      <a:lvl2pPr>
                        <a:buClr>
                          <a:schemeClr val="accent2"/>
                        </a:buClr>
                        <a:buSzPct val="80000"/>
                        <a:defRPr sz="2400">
                          <a:solidFill>
                            <a:schemeClr val="tx1"/>
                          </a:solidFill>
                          <a:latin typeface="Arial" charset="0"/>
                        </a:defRPr>
                      </a:lvl2pPr>
                      <a:lvl3pPr>
                        <a:buSzPct val="65000"/>
                        <a:defRPr sz="2000">
                          <a:solidFill>
                            <a:schemeClr val="tx1"/>
                          </a:solidFill>
                          <a:latin typeface="Arial" charset="0"/>
                        </a:defRPr>
                      </a:lvl3pPr>
                      <a:lvl4pPr>
                        <a:buClr>
                          <a:schemeClr val="accent2"/>
                        </a:buClr>
                        <a:buSzPct val="70000"/>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300" b="1" i="0" u="none" strike="noStrike" cap="none" normalizeH="0" baseline="0" dirty="0" smtClean="0">
                          <a:ln>
                            <a:noFill/>
                          </a:ln>
                          <a:solidFill>
                            <a:schemeClr val="tx1"/>
                          </a:solidFill>
                          <a:effectLst/>
                          <a:latin typeface="Tahoma" pitchFamily="34" charset="0"/>
                        </a:rPr>
                        <a:t>Q2 – Cheerleaders (Influence)</a:t>
                      </a:r>
                    </a:p>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300" b="0" i="0" u="none" strike="noStrike" cap="none" normalizeH="0" baseline="0" dirty="0" smtClean="0">
                          <a:ln>
                            <a:noFill/>
                          </a:ln>
                          <a:solidFill>
                            <a:schemeClr val="tx1"/>
                          </a:solidFill>
                          <a:effectLst/>
                          <a:latin typeface="Tahoma" pitchFamily="34" charset="0"/>
                        </a:rPr>
                        <a:t>Likes to tell stories based on personal experience</a:t>
                      </a:r>
                    </a:p>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300" b="0" i="0" u="none" strike="noStrike" cap="none" normalizeH="0" baseline="0" dirty="0" smtClean="0">
                          <a:ln>
                            <a:noFill/>
                          </a:ln>
                          <a:solidFill>
                            <a:schemeClr val="tx1"/>
                          </a:solidFill>
                          <a:effectLst/>
                          <a:latin typeface="Tahoma" pitchFamily="34" charset="0"/>
                        </a:rPr>
                        <a:t>Will take time to develop a personal relationship or a business friendship with you</a:t>
                      </a:r>
                    </a:p>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300" b="0" i="0" u="none" strike="noStrike" cap="none" normalizeH="0" baseline="0" dirty="0" smtClean="0">
                          <a:ln>
                            <a:noFill/>
                          </a:ln>
                          <a:solidFill>
                            <a:schemeClr val="tx1"/>
                          </a:solidFill>
                          <a:effectLst/>
                          <a:latin typeface="Tahoma" pitchFamily="34" charset="0"/>
                        </a:rPr>
                        <a:t>Doesn’t want a lot of detail – just the key facts</a:t>
                      </a:r>
                    </a:p>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300" b="0" i="0" u="none" strike="noStrike" cap="none" normalizeH="0" baseline="0" dirty="0" smtClean="0">
                          <a:ln>
                            <a:noFill/>
                          </a:ln>
                          <a:solidFill>
                            <a:schemeClr val="tx1"/>
                          </a:solidFill>
                          <a:effectLst/>
                          <a:latin typeface="Tahoma" pitchFamily="34" charset="0"/>
                        </a:rPr>
                        <a:t>Tends to make decisions quickly based in large part on personal relationships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lumMod val="20000"/>
                        <a:lumOff val="80000"/>
                      </a:schemeClr>
                    </a:solidFill>
                  </a:tcPr>
                </a:tc>
              </a:tr>
              <a:tr h="1752600">
                <a:tc>
                  <a:txBody>
                    <a:bodyPr/>
                    <a:lstStyle>
                      <a:lvl1pPr>
                        <a:defRPr sz="2800">
                          <a:solidFill>
                            <a:schemeClr val="tx1"/>
                          </a:solidFill>
                          <a:latin typeface="Arial" charset="0"/>
                        </a:defRPr>
                      </a:lvl1pPr>
                      <a:lvl2pPr>
                        <a:buClr>
                          <a:schemeClr val="accent2"/>
                        </a:buClr>
                        <a:buSzPct val="80000"/>
                        <a:defRPr sz="2400">
                          <a:solidFill>
                            <a:schemeClr val="tx1"/>
                          </a:solidFill>
                          <a:latin typeface="Arial" charset="0"/>
                        </a:defRPr>
                      </a:lvl2pPr>
                      <a:lvl3pPr>
                        <a:buSzPct val="65000"/>
                        <a:defRPr sz="2000">
                          <a:solidFill>
                            <a:schemeClr val="tx1"/>
                          </a:solidFill>
                          <a:latin typeface="Arial" charset="0"/>
                        </a:defRPr>
                      </a:lvl3pPr>
                      <a:lvl4pPr>
                        <a:buClr>
                          <a:schemeClr val="accent2"/>
                        </a:buClr>
                        <a:buSzPct val="70000"/>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300" b="1" i="0" u="none" strike="noStrike" cap="none" normalizeH="0" baseline="0" dirty="0" smtClean="0">
                          <a:ln>
                            <a:noFill/>
                          </a:ln>
                          <a:solidFill>
                            <a:schemeClr val="tx1"/>
                          </a:solidFill>
                          <a:effectLst/>
                          <a:latin typeface="Tahoma" pitchFamily="34" charset="0"/>
                        </a:rPr>
                        <a:t>Q3 – Analysts (Conscientiousness)</a:t>
                      </a:r>
                    </a:p>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300" b="0" i="0" u="none" strike="noStrike" cap="none" normalizeH="0" baseline="0" dirty="0" smtClean="0">
                          <a:ln>
                            <a:noFill/>
                          </a:ln>
                          <a:solidFill>
                            <a:schemeClr val="tx1"/>
                          </a:solidFill>
                          <a:effectLst/>
                          <a:latin typeface="Tahoma" pitchFamily="34" charset="0"/>
                        </a:rPr>
                        <a:t>Prefers talking about the business situation at hand rather than making small talk</a:t>
                      </a:r>
                    </a:p>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300" b="0" i="0" u="none" strike="noStrike" cap="none" normalizeH="0" baseline="0" dirty="0" smtClean="0">
                          <a:ln>
                            <a:noFill/>
                          </a:ln>
                          <a:solidFill>
                            <a:schemeClr val="tx1"/>
                          </a:solidFill>
                          <a:effectLst/>
                          <a:latin typeface="Tahoma" pitchFamily="34" charset="0"/>
                        </a:rPr>
                        <a:t>Likes to have lots of back-up data</a:t>
                      </a:r>
                    </a:p>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300" b="0" i="0" u="none" strike="noStrike" cap="none" normalizeH="0" baseline="0" dirty="0" smtClean="0">
                          <a:ln>
                            <a:noFill/>
                          </a:ln>
                          <a:solidFill>
                            <a:schemeClr val="tx1"/>
                          </a:solidFill>
                          <a:effectLst/>
                          <a:latin typeface="Tahoma" pitchFamily="34" charset="0"/>
                        </a:rPr>
                        <a:t>Doesn’t like to be pushed into making quick decisions</a:t>
                      </a:r>
                    </a:p>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300" b="0" i="0" u="none" strike="noStrike" cap="none" normalizeH="0" baseline="0" dirty="0" smtClean="0">
                          <a:ln>
                            <a:noFill/>
                          </a:ln>
                          <a:solidFill>
                            <a:schemeClr val="tx1"/>
                          </a:solidFill>
                          <a:effectLst/>
                          <a:latin typeface="Tahoma" pitchFamily="34" charset="0"/>
                        </a:rPr>
                        <a:t>Tends to analyze all the details before making a decision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EB8EF"/>
                    </a:solidFill>
                  </a:tcPr>
                </a:tc>
                <a:tc>
                  <a:txBody>
                    <a:bodyPr/>
                    <a:lstStyle>
                      <a:lvl1pPr>
                        <a:defRPr sz="2800">
                          <a:solidFill>
                            <a:schemeClr val="tx1"/>
                          </a:solidFill>
                          <a:latin typeface="Arial" charset="0"/>
                        </a:defRPr>
                      </a:lvl1pPr>
                      <a:lvl2pPr>
                        <a:buClr>
                          <a:schemeClr val="accent2"/>
                        </a:buClr>
                        <a:buSzPct val="80000"/>
                        <a:defRPr sz="2400">
                          <a:solidFill>
                            <a:schemeClr val="tx1"/>
                          </a:solidFill>
                          <a:latin typeface="Arial" charset="0"/>
                        </a:defRPr>
                      </a:lvl2pPr>
                      <a:lvl3pPr>
                        <a:buSzPct val="65000"/>
                        <a:defRPr sz="2000">
                          <a:solidFill>
                            <a:schemeClr val="tx1"/>
                          </a:solidFill>
                          <a:latin typeface="Arial" charset="0"/>
                        </a:defRPr>
                      </a:lvl3pPr>
                      <a:lvl4pPr>
                        <a:buClr>
                          <a:schemeClr val="accent2"/>
                        </a:buClr>
                        <a:buSzPct val="70000"/>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300" b="1" i="0" u="none" strike="noStrike" cap="none" normalizeH="0" baseline="0" dirty="0" smtClean="0">
                          <a:ln>
                            <a:noFill/>
                          </a:ln>
                          <a:solidFill>
                            <a:schemeClr val="tx1"/>
                          </a:solidFill>
                          <a:effectLst/>
                          <a:latin typeface="Tahoma" pitchFamily="34" charset="0"/>
                        </a:rPr>
                        <a:t>Q4 – Drivers (Dominance)</a:t>
                      </a:r>
                    </a:p>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300" b="0" i="0" u="none" strike="noStrike" cap="none" normalizeH="0" baseline="0" dirty="0" smtClean="0">
                          <a:ln>
                            <a:noFill/>
                          </a:ln>
                          <a:solidFill>
                            <a:schemeClr val="tx1"/>
                          </a:solidFill>
                          <a:effectLst/>
                          <a:latin typeface="Tahoma" pitchFamily="34" charset="0"/>
                        </a:rPr>
                        <a:t>Wants to get down to business quickly </a:t>
                      </a:r>
                    </a:p>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300" b="0" i="0" u="none" strike="noStrike" cap="none" normalizeH="0" baseline="0" dirty="0" smtClean="0">
                          <a:ln>
                            <a:noFill/>
                          </a:ln>
                          <a:solidFill>
                            <a:schemeClr val="tx1"/>
                          </a:solidFill>
                          <a:effectLst/>
                          <a:latin typeface="Tahoma" pitchFamily="34" charset="0"/>
                        </a:rPr>
                        <a:t>Is more interested in completing the transaction than in becoming your friend</a:t>
                      </a:r>
                    </a:p>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300" b="0" i="0" u="none" strike="noStrike" cap="none" normalizeH="0" baseline="0" dirty="0" smtClean="0">
                          <a:ln>
                            <a:noFill/>
                          </a:ln>
                          <a:solidFill>
                            <a:schemeClr val="tx1"/>
                          </a:solidFill>
                          <a:effectLst/>
                          <a:latin typeface="Tahoma" pitchFamily="34" charset="0"/>
                        </a:rPr>
                        <a:t>May ask lots of questions: you feel like you’re being “grilled”</a:t>
                      </a:r>
                    </a:p>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300" b="0" i="0" u="none" strike="noStrike" cap="none" normalizeH="0" baseline="0" dirty="0" smtClean="0">
                          <a:ln>
                            <a:noFill/>
                          </a:ln>
                          <a:solidFill>
                            <a:schemeClr val="tx1"/>
                          </a:solidFill>
                          <a:effectLst/>
                          <a:latin typeface="Tahoma" pitchFamily="34" charset="0"/>
                        </a:rPr>
                        <a:t>Tends to make decisions quickly based on the facts – likes written summaries of key points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EE3B8"/>
                    </a:solidFill>
                  </a:tcPr>
                </a:tc>
              </a:tr>
            </a:tbl>
          </a:graphicData>
        </a:graphic>
      </p:graphicFrame>
      <p:sp>
        <p:nvSpPr>
          <p:cNvPr id="463886" name="Text Box 14"/>
          <p:cNvSpPr txBox="1">
            <a:spLocks noChangeArrowheads="1"/>
          </p:cNvSpPr>
          <p:nvPr/>
        </p:nvSpPr>
        <p:spPr bwMode="auto">
          <a:xfrm>
            <a:off x="7349447" y="3840164"/>
            <a:ext cx="137122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buClrTx/>
              <a:buSzTx/>
              <a:buFontTx/>
              <a:buNone/>
            </a:pPr>
            <a:r>
              <a:rPr lang="en-US" altLang="en-US" sz="1600" b="1" dirty="0">
                <a:latin typeface="Tahoma" pitchFamily="34" charset="0"/>
              </a:rPr>
              <a:t>Quick-</a:t>
            </a:r>
          </a:p>
          <a:p>
            <a:pPr>
              <a:spcBef>
                <a:spcPct val="0"/>
              </a:spcBef>
              <a:buClrTx/>
              <a:buSzTx/>
              <a:buFontTx/>
              <a:buNone/>
            </a:pPr>
            <a:r>
              <a:rPr lang="en-US" altLang="en-US" sz="1600" b="1" dirty="0">
                <a:latin typeface="Tahoma" pitchFamily="34" charset="0"/>
              </a:rPr>
              <a:t>Paced</a:t>
            </a:r>
          </a:p>
        </p:txBody>
      </p:sp>
      <p:sp>
        <p:nvSpPr>
          <p:cNvPr id="463887" name="Text Box 15"/>
          <p:cNvSpPr txBox="1">
            <a:spLocks noChangeArrowheads="1"/>
          </p:cNvSpPr>
          <p:nvPr/>
        </p:nvSpPr>
        <p:spPr bwMode="auto">
          <a:xfrm>
            <a:off x="3166726" y="6352976"/>
            <a:ext cx="19418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buClrTx/>
              <a:buSzTx/>
              <a:buFontTx/>
              <a:buNone/>
            </a:pPr>
            <a:r>
              <a:rPr lang="en-US" altLang="en-US" sz="1600" b="1" dirty="0">
                <a:latin typeface="Tahoma" pitchFamily="34" charset="0"/>
              </a:rPr>
              <a:t>Activity-Oriented</a:t>
            </a:r>
          </a:p>
        </p:txBody>
      </p:sp>
      <p:sp>
        <p:nvSpPr>
          <p:cNvPr id="463888" name="Text Box 16"/>
          <p:cNvSpPr txBox="1">
            <a:spLocks noChangeArrowheads="1"/>
          </p:cNvSpPr>
          <p:nvPr/>
        </p:nvSpPr>
        <p:spPr bwMode="auto">
          <a:xfrm>
            <a:off x="66022" y="3938337"/>
            <a:ext cx="990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en-US" sz="1600" b="1" dirty="0">
                <a:latin typeface="Tahoma" pitchFamily="34" charset="0"/>
              </a:rPr>
              <a:t>Slow-</a:t>
            </a:r>
          </a:p>
          <a:p>
            <a:pPr>
              <a:spcBef>
                <a:spcPct val="0"/>
              </a:spcBef>
              <a:buClrTx/>
              <a:buSzTx/>
              <a:buFontTx/>
              <a:buNone/>
            </a:pPr>
            <a:r>
              <a:rPr lang="en-US" altLang="en-US" sz="1600" b="1" dirty="0">
                <a:latin typeface="Tahoma" pitchFamily="34" charset="0"/>
              </a:rPr>
              <a:t>Paced</a:t>
            </a:r>
          </a:p>
        </p:txBody>
      </p:sp>
      <p:sp>
        <p:nvSpPr>
          <p:cNvPr id="463894" name="Text Box 22"/>
          <p:cNvSpPr txBox="1">
            <a:spLocks noChangeArrowheads="1"/>
          </p:cNvSpPr>
          <p:nvPr/>
        </p:nvSpPr>
        <p:spPr bwMode="auto">
          <a:xfrm>
            <a:off x="3083532" y="1203114"/>
            <a:ext cx="2971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en-US" sz="1400" b="1" dirty="0">
                <a:latin typeface="Tahoma" pitchFamily="34" charset="0"/>
              </a:rPr>
              <a:t>   </a:t>
            </a:r>
            <a:r>
              <a:rPr lang="en-US" altLang="en-US" sz="1600" b="1" dirty="0">
                <a:latin typeface="Tahoma" pitchFamily="34" charset="0"/>
              </a:rPr>
              <a:t>People-Oriented</a:t>
            </a:r>
          </a:p>
        </p:txBody>
      </p:sp>
      <p:pic>
        <p:nvPicPr>
          <p:cNvPr id="1028" name="Picture 4" descr="http://2.bp.blogspot.com/_9BCEqPd7NP4/TPFdRc5PsyI/AAAAAAAAAJY/42bWk9VC3W0/s1600/chameleon_red.pn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628596" y="2484947"/>
            <a:ext cx="670568" cy="5884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 descr="http://www.ourstate.com/wp-content/uploads/2013/10/01_chameleon.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6022" y="5105399"/>
            <a:ext cx="753533" cy="5023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5" descr="http://img.wallpapergang.com/12processed/blue%20chameleon.jpg"/>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613554" y="5102197"/>
            <a:ext cx="685610" cy="428229"/>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6" descr="http://www.wildlifeden.com/wp-content/uploads/Chameleon.jpg"/>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88045" y="2362200"/>
            <a:ext cx="762000" cy="50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6"/>
          <p:cNvSpPr>
            <a:spLocks noChangeArrowheads="1"/>
          </p:cNvSpPr>
          <p:nvPr/>
        </p:nvSpPr>
        <p:spPr bwMode="auto">
          <a:xfrm>
            <a:off x="0" y="3460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7"/>
          <p:cNvSpPr>
            <a:spLocks noChangeArrowheads="1"/>
          </p:cNvSpPr>
          <p:nvPr/>
        </p:nvSpPr>
        <p:spPr bwMode="auto">
          <a:xfrm>
            <a:off x="0" y="4686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66000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Problems Typically Occur</a:t>
            </a:r>
            <a:endParaRPr lang="en-US" dirty="0"/>
          </a:p>
        </p:txBody>
      </p:sp>
      <p:sp>
        <p:nvSpPr>
          <p:cNvPr id="3" name="Content Placeholder 2"/>
          <p:cNvSpPr>
            <a:spLocks noGrp="1"/>
          </p:cNvSpPr>
          <p:nvPr>
            <p:ph idx="1"/>
          </p:nvPr>
        </p:nvSpPr>
        <p:spPr/>
        <p:txBody>
          <a:bodyPr/>
          <a:lstStyle/>
          <a:p>
            <a:pPr>
              <a:lnSpc>
                <a:spcPct val="90000"/>
              </a:lnSpc>
            </a:pPr>
            <a:r>
              <a:rPr lang="en-US" altLang="en-US" sz="2400" dirty="0" smtClean="0"/>
              <a:t>Usually when </a:t>
            </a:r>
            <a:r>
              <a:rPr lang="en-US" altLang="en-US" sz="2400" dirty="0"/>
              <a:t>a person from one </a:t>
            </a:r>
            <a:r>
              <a:rPr lang="en-US" altLang="en-US" sz="2400" dirty="0" smtClean="0"/>
              <a:t>Quadrant </a:t>
            </a:r>
            <a:r>
              <a:rPr lang="en-US" altLang="en-US" sz="2400" dirty="0"/>
              <a:t>enters a business transaction with a person from </a:t>
            </a:r>
            <a:r>
              <a:rPr lang="en-US" altLang="en-US" sz="2400" dirty="0" smtClean="0"/>
              <a:t>a diametrically opposite Quadrant.  </a:t>
            </a:r>
            <a:endParaRPr lang="en-US" altLang="en-US" sz="2400" dirty="0"/>
          </a:p>
          <a:p>
            <a:pPr lvl="1">
              <a:lnSpc>
                <a:spcPct val="90000"/>
              </a:lnSpc>
            </a:pPr>
            <a:r>
              <a:rPr lang="en-US" altLang="en-US" sz="2000" dirty="0"/>
              <a:t>For example, a Q1 customer may feel that a </a:t>
            </a:r>
            <a:r>
              <a:rPr lang="en-US" altLang="en-US" sz="2000" dirty="0" smtClean="0"/>
              <a:t>Q4 </a:t>
            </a:r>
            <a:r>
              <a:rPr lang="en-US" altLang="en-US" sz="2000" dirty="0" smtClean="0"/>
              <a:t>salesperson </a:t>
            </a:r>
            <a:r>
              <a:rPr lang="en-US" altLang="en-US" sz="2000" dirty="0"/>
              <a:t>is overly aggressive, just because the </a:t>
            </a:r>
            <a:r>
              <a:rPr lang="en-US" altLang="en-US" sz="2000" dirty="0" smtClean="0"/>
              <a:t>Q4 </a:t>
            </a:r>
            <a:r>
              <a:rPr lang="en-US" altLang="en-US" sz="2000" dirty="0" smtClean="0"/>
              <a:t>salesperson </a:t>
            </a:r>
            <a:r>
              <a:rPr lang="en-US" altLang="en-US" sz="2000" dirty="0"/>
              <a:t>gets right down to business.  </a:t>
            </a:r>
            <a:endParaRPr lang="en-US" altLang="en-US" sz="2000" dirty="0" smtClean="0"/>
          </a:p>
          <a:p>
            <a:pPr lvl="1">
              <a:lnSpc>
                <a:spcPct val="90000"/>
              </a:lnSpc>
            </a:pPr>
            <a:r>
              <a:rPr lang="en-US" altLang="en-US" sz="2000" dirty="0" smtClean="0"/>
              <a:t>Or </a:t>
            </a:r>
            <a:r>
              <a:rPr lang="en-US" altLang="en-US" sz="2000" dirty="0"/>
              <a:t>a Q2 customer may feel that a </a:t>
            </a:r>
            <a:r>
              <a:rPr lang="en-US" altLang="en-US" sz="2000" dirty="0" smtClean="0"/>
              <a:t>Q3 </a:t>
            </a:r>
            <a:r>
              <a:rPr lang="en-US" altLang="en-US" sz="2000" dirty="0" smtClean="0"/>
              <a:t>technician </a:t>
            </a:r>
            <a:r>
              <a:rPr lang="en-US" altLang="en-US" sz="2000" dirty="0" smtClean="0"/>
              <a:t>doesn’t </a:t>
            </a:r>
            <a:r>
              <a:rPr lang="en-US" altLang="en-US" sz="2000" dirty="0"/>
              <a:t>care about building a long-term relationship.</a:t>
            </a:r>
            <a:r>
              <a:rPr lang="en-US" altLang="en-US" sz="2400" dirty="0"/>
              <a:t>  </a:t>
            </a:r>
          </a:p>
        </p:txBody>
      </p:sp>
      <p:sp>
        <p:nvSpPr>
          <p:cNvPr id="4" name="Slide Number Placeholder 3"/>
          <p:cNvSpPr>
            <a:spLocks noGrp="1"/>
          </p:cNvSpPr>
          <p:nvPr>
            <p:ph type="sldNum" sz="quarter" idx="12"/>
          </p:nvPr>
        </p:nvSpPr>
        <p:spPr>
          <a:xfrm>
            <a:off x="3556096" y="6492876"/>
            <a:ext cx="513159" cy="365125"/>
          </a:xfrm>
        </p:spPr>
        <p:txBody>
          <a:bodyPr/>
          <a:lstStyle/>
          <a:p>
            <a:pPr algn="ctr">
              <a:defRPr/>
            </a:pPr>
            <a:fld id="{1A3F1808-EEB5-4B0C-BCB8-D55F6C58BDA6}" type="slidenum">
              <a:rPr lang="en-US" smtClean="0"/>
              <a:pPr algn="ctr">
                <a:defRPr/>
              </a:pPr>
              <a:t>14</a:t>
            </a:fld>
            <a:endParaRPr lang="en-US" dirty="0"/>
          </a:p>
        </p:txBody>
      </p:sp>
      <p:pic>
        <p:nvPicPr>
          <p:cNvPr id="3074" name="Picture 2" descr="C:\Users\MelissaHarris\Documents\Marketing\graphic downloads aug 2014\people misc\Business woman portrait . Crossed arm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4585" y="384427"/>
            <a:ext cx="1800748" cy="1711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732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How to Work Well </a:t>
            </a:r>
            <a:r>
              <a:rPr lang="en-US" altLang="en-US" dirty="0"/>
              <a:t>with </a:t>
            </a:r>
            <a:r>
              <a:rPr lang="en-US" altLang="en-US" dirty="0" smtClean="0"/>
              <a:t>Others</a:t>
            </a:r>
            <a:endParaRPr lang="en-US" dirty="0"/>
          </a:p>
        </p:txBody>
      </p:sp>
      <p:sp>
        <p:nvSpPr>
          <p:cNvPr id="3" name="Content Placeholder 2"/>
          <p:cNvSpPr>
            <a:spLocks noGrp="1"/>
          </p:cNvSpPr>
          <p:nvPr>
            <p:ph idx="1"/>
          </p:nvPr>
        </p:nvSpPr>
        <p:spPr>
          <a:xfrm>
            <a:off x="533798" y="1593323"/>
            <a:ext cx="7035402" cy="3881437"/>
          </a:xfrm>
        </p:spPr>
        <p:txBody>
          <a:bodyPr/>
          <a:lstStyle/>
          <a:p>
            <a:pPr>
              <a:lnSpc>
                <a:spcPct val="90000"/>
              </a:lnSpc>
            </a:pPr>
            <a:r>
              <a:rPr lang="en-US" altLang="en-US" sz="2000" dirty="0" smtClean="0"/>
              <a:t>We all have parts of Q1, Q2, Q3 and Q4 – just one of these is more inherently dominant since birth</a:t>
            </a:r>
          </a:p>
          <a:p>
            <a:pPr>
              <a:lnSpc>
                <a:spcPct val="90000"/>
              </a:lnSpc>
            </a:pPr>
            <a:r>
              <a:rPr lang="en-US" altLang="en-US" sz="2000" u="sng" dirty="0" smtClean="0"/>
              <a:t>Can</a:t>
            </a:r>
            <a:r>
              <a:rPr lang="en-US" altLang="en-US" sz="2000" dirty="0" smtClean="0"/>
              <a:t> you adapt </a:t>
            </a:r>
            <a:r>
              <a:rPr lang="en-US" altLang="en-US" sz="2000" dirty="0"/>
              <a:t>your personality style to put </a:t>
            </a:r>
            <a:r>
              <a:rPr lang="en-US" altLang="en-US" sz="2000" dirty="0" smtClean="0"/>
              <a:t>others at ease?</a:t>
            </a:r>
          </a:p>
          <a:p>
            <a:pPr lvl="1">
              <a:lnSpc>
                <a:spcPct val="90000"/>
              </a:lnSpc>
            </a:pPr>
            <a:r>
              <a:rPr lang="en-US" altLang="en-US" dirty="0" smtClean="0"/>
              <a:t>If you are a fast-paced person, can you consciously chose to talk slower, walk slower and make slower decisions when necessary?</a:t>
            </a:r>
          </a:p>
          <a:p>
            <a:pPr lvl="1">
              <a:lnSpc>
                <a:spcPct val="90000"/>
              </a:lnSpc>
            </a:pPr>
            <a:r>
              <a:rPr lang="en-US" altLang="en-US" dirty="0" smtClean="0"/>
              <a:t>If you prefer to get down to business quickly without chit chat, can you exercise self-control to ask someone how their weekend was and listen to their response </a:t>
            </a:r>
          </a:p>
          <a:p>
            <a:r>
              <a:rPr lang="en-US" sz="2000" dirty="0" smtClean="0"/>
              <a:t>The more critical question - To accomplish your goals:</a:t>
            </a:r>
          </a:p>
          <a:p>
            <a:pPr lvl="1"/>
            <a:r>
              <a:rPr lang="en-US" dirty="0" smtClean="0"/>
              <a:t>Are you “</a:t>
            </a:r>
            <a:r>
              <a:rPr lang="en-US" u="sng" dirty="0" smtClean="0"/>
              <a:t>willin</a:t>
            </a:r>
            <a:r>
              <a:rPr lang="en-US" dirty="0" smtClean="0"/>
              <a:t>g” to subordinate your personal preferences to allow others to behave the way in which they prefer/are most comfortable?</a:t>
            </a:r>
            <a:endParaRPr lang="en-US" dirty="0"/>
          </a:p>
        </p:txBody>
      </p:sp>
      <p:sp>
        <p:nvSpPr>
          <p:cNvPr id="4" name="Slide Number Placeholder 3"/>
          <p:cNvSpPr>
            <a:spLocks noGrp="1"/>
          </p:cNvSpPr>
          <p:nvPr>
            <p:ph type="sldNum" sz="quarter" idx="12"/>
          </p:nvPr>
        </p:nvSpPr>
        <p:spPr>
          <a:xfrm>
            <a:off x="3564378" y="6492875"/>
            <a:ext cx="513159" cy="365125"/>
          </a:xfrm>
        </p:spPr>
        <p:txBody>
          <a:bodyPr/>
          <a:lstStyle/>
          <a:p>
            <a:pPr algn="ctr">
              <a:defRPr/>
            </a:pPr>
            <a:fld id="{1A3F1808-EEB5-4B0C-BCB8-D55F6C58BDA6}" type="slidenum">
              <a:rPr lang="en-US" smtClean="0"/>
              <a:pPr algn="ctr">
                <a:defRPr/>
              </a:pPr>
              <a:t>15</a:t>
            </a:fld>
            <a:endParaRPr lang="en-US" dirty="0"/>
          </a:p>
        </p:txBody>
      </p:sp>
    </p:spTree>
    <p:extLst>
      <p:ext uri="{BB962C8B-B14F-4D97-AF65-F5344CB8AC3E}">
        <p14:creationId xmlns:p14="http://schemas.microsoft.com/office/powerpoint/2010/main" val="4231270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Summary </a:t>
            </a:r>
            <a:endParaRPr lang="en-US" sz="4000" dirty="0"/>
          </a:p>
        </p:txBody>
      </p:sp>
      <p:sp>
        <p:nvSpPr>
          <p:cNvPr id="3" name="Content Placeholder 2"/>
          <p:cNvSpPr>
            <a:spLocks noGrp="1"/>
          </p:cNvSpPr>
          <p:nvPr>
            <p:ph idx="1"/>
          </p:nvPr>
        </p:nvSpPr>
        <p:spPr>
          <a:xfrm>
            <a:off x="485282" y="1636608"/>
            <a:ext cx="6447234" cy="3881437"/>
          </a:xfrm>
        </p:spPr>
        <p:txBody>
          <a:bodyPr/>
          <a:lstStyle/>
          <a:p>
            <a:pPr marL="342900" lvl="1" indent="-342900"/>
            <a:r>
              <a:rPr lang="en-US" sz="2400" dirty="0"/>
              <a:t>How can this information help you develop stronger relationships with your “customers”?</a:t>
            </a:r>
          </a:p>
          <a:p>
            <a:pPr marL="342900" lvl="1" indent="-342900"/>
            <a:r>
              <a:rPr lang="en-US" sz="2400" dirty="0" smtClean="0"/>
              <a:t>What are your key “Ah Ha’s/takeaways?</a:t>
            </a:r>
          </a:p>
          <a:p>
            <a:pPr marL="0" indent="0" algn="ctr">
              <a:buNone/>
            </a:pPr>
            <a:r>
              <a:rPr lang="en-US" sz="3600" i="1" dirty="0" smtClean="0"/>
              <a:t> </a:t>
            </a:r>
            <a:endParaRPr lang="en-US" sz="3600" i="1" dirty="0"/>
          </a:p>
        </p:txBody>
      </p:sp>
      <p:sp>
        <p:nvSpPr>
          <p:cNvPr id="8" name="Slide Number Placeholder 7"/>
          <p:cNvSpPr>
            <a:spLocks noGrp="1"/>
          </p:cNvSpPr>
          <p:nvPr>
            <p:ph type="sldNum" sz="quarter" idx="12"/>
          </p:nvPr>
        </p:nvSpPr>
        <p:spPr>
          <a:xfrm>
            <a:off x="3676904" y="6413799"/>
            <a:ext cx="513159" cy="365125"/>
          </a:xfrm>
        </p:spPr>
        <p:txBody>
          <a:bodyPr/>
          <a:lstStyle/>
          <a:p>
            <a:pPr algn="ctr">
              <a:defRPr/>
            </a:pPr>
            <a:fld id="{1A3F1808-EEB5-4B0C-BCB8-D55F6C58BDA6}" type="slidenum">
              <a:rPr lang="en-US" smtClean="0"/>
              <a:pPr algn="ctr">
                <a:defRPr/>
              </a:pPr>
              <a:t>16</a:t>
            </a:fld>
            <a:endParaRPr lang="en-US" dirty="0"/>
          </a:p>
        </p:txBody>
      </p:sp>
    </p:spTree>
    <p:extLst>
      <p:ext uri="{BB962C8B-B14F-4D97-AF65-F5344CB8AC3E}">
        <p14:creationId xmlns:p14="http://schemas.microsoft.com/office/powerpoint/2010/main" val="2312061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Contact Info</a:t>
            </a:r>
            <a:endParaRPr lang="en-US" dirty="0"/>
          </a:p>
        </p:txBody>
      </p:sp>
      <p:sp>
        <p:nvSpPr>
          <p:cNvPr id="9" name="Content Placeholder 8"/>
          <p:cNvSpPr>
            <a:spLocks noGrp="1"/>
          </p:cNvSpPr>
          <p:nvPr>
            <p:ph idx="1"/>
          </p:nvPr>
        </p:nvSpPr>
        <p:spPr>
          <a:xfrm>
            <a:off x="501866" y="1707743"/>
            <a:ext cx="6447234" cy="3881437"/>
          </a:xfrm>
        </p:spPr>
        <p:txBody>
          <a:bodyPr/>
          <a:lstStyle/>
          <a:p>
            <a:r>
              <a:rPr lang="en-US" sz="2400" dirty="0" smtClean="0"/>
              <a:t>Melissa Harris, MBA</a:t>
            </a:r>
          </a:p>
          <a:p>
            <a:r>
              <a:rPr lang="en-US" sz="2400" dirty="0" smtClean="0"/>
              <a:t>President, Telecom Training Corporation</a:t>
            </a:r>
          </a:p>
          <a:p>
            <a:r>
              <a:rPr lang="en-US" sz="2400" dirty="0" smtClean="0"/>
              <a:t>615 298 5429 office</a:t>
            </a:r>
          </a:p>
          <a:p>
            <a:r>
              <a:rPr lang="en-US" sz="2400" dirty="0" smtClean="0"/>
              <a:t>615 838 2535 cell</a:t>
            </a:r>
          </a:p>
          <a:p>
            <a:r>
              <a:rPr lang="en-US" sz="2400" dirty="0">
                <a:solidFill>
                  <a:schemeClr val="tx1"/>
                </a:solidFill>
              </a:rPr>
              <a:t>melissa@telecomtrainingcorporation.com</a:t>
            </a:r>
          </a:p>
          <a:p>
            <a:endParaRPr lang="en-US" sz="2000" dirty="0" smtClean="0"/>
          </a:p>
        </p:txBody>
      </p:sp>
      <p:sp>
        <p:nvSpPr>
          <p:cNvPr id="5" name="Slide Number Placeholder 4"/>
          <p:cNvSpPr>
            <a:spLocks noGrp="1"/>
          </p:cNvSpPr>
          <p:nvPr>
            <p:ph type="sldNum" sz="quarter" idx="12"/>
          </p:nvPr>
        </p:nvSpPr>
        <p:spPr/>
        <p:txBody>
          <a:bodyPr/>
          <a:lstStyle/>
          <a:p>
            <a:pPr>
              <a:defRPr/>
            </a:pPr>
            <a:fld id="{620277E6-3687-488D-8955-D70E88B5F75E}" type="slidenum">
              <a:rPr lang="en-US" smtClean="0"/>
              <a:pPr>
                <a:defRPr/>
              </a:pPr>
              <a:t>17</a:t>
            </a:fld>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4765" y="2388961"/>
            <a:ext cx="1511343" cy="1847850"/>
          </a:xfrm>
          <a:prstGeom prst="rect">
            <a:avLst/>
          </a:prstGeom>
        </p:spPr>
      </p:pic>
      <p:pic>
        <p:nvPicPr>
          <p:cNvPr id="7" name="Picture 3" descr="TT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9659" y="6141267"/>
            <a:ext cx="677246" cy="5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MelissaHarris\Documents\Marketing\graphic downloads aug 2014\Business team celebrating a triumph with arms u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3838" y="4655337"/>
            <a:ext cx="2339258" cy="174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458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Appendix</a:t>
            </a:r>
            <a:endParaRPr lang="en-US" dirty="0"/>
          </a:p>
        </p:txBody>
      </p:sp>
      <p:sp>
        <p:nvSpPr>
          <p:cNvPr id="3" name="Text Placeholder 2"/>
          <p:cNvSpPr>
            <a:spLocks noGrp="1"/>
          </p:cNvSpPr>
          <p:nvPr>
            <p:ph type="body" idx="1"/>
          </p:nvPr>
        </p:nvSpPr>
        <p:spPr/>
        <p:txBody>
          <a:bodyPr/>
          <a:lstStyle/>
          <a:p>
            <a:endParaRPr lang="en-US" dirty="0"/>
          </a:p>
        </p:txBody>
      </p:sp>
      <p:sp>
        <p:nvSpPr>
          <p:cNvPr id="7" name="Slide Number Placeholder 6"/>
          <p:cNvSpPr>
            <a:spLocks noGrp="1"/>
          </p:cNvSpPr>
          <p:nvPr>
            <p:ph type="sldNum" sz="quarter" idx="12"/>
          </p:nvPr>
        </p:nvSpPr>
        <p:spPr>
          <a:xfrm>
            <a:off x="3743919" y="6492875"/>
            <a:ext cx="513159" cy="365125"/>
          </a:xfrm>
        </p:spPr>
        <p:txBody>
          <a:bodyPr/>
          <a:lstStyle/>
          <a:p>
            <a:pPr algn="ctr">
              <a:defRPr/>
            </a:pPr>
            <a:fld id="{E73170E4-5774-4DF3-8B83-7ED9D9E360CC}" type="slidenum">
              <a:rPr lang="en-US" smtClean="0"/>
              <a:pPr algn="ctr">
                <a:defRPr/>
              </a:pPr>
              <a:t>18</a:t>
            </a:fld>
            <a:endParaRPr lang="en-US" dirty="0"/>
          </a:p>
        </p:txBody>
      </p:sp>
      <p:pic>
        <p:nvPicPr>
          <p:cNvPr id="6" name="Picture 2" descr="C:\Users\MelissaHarris\Documents\Marketing\graphic downloads aug 2014\International business team showing unity with their hands toget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933" y="1444493"/>
            <a:ext cx="2887133" cy="2033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920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lstStyle/>
          <a:p>
            <a:r>
              <a:rPr lang="en-US" altLang="en-US" dirty="0" smtClean="0"/>
              <a:t>Classic Examples of Titles per Quadrant</a:t>
            </a:r>
            <a:endParaRPr lang="en-US" altLang="en-US" dirty="0"/>
          </a:p>
        </p:txBody>
      </p:sp>
      <p:graphicFrame>
        <p:nvGraphicFramePr>
          <p:cNvPr id="418836" name="Group 20"/>
          <p:cNvGraphicFramePr>
            <a:graphicFrameLocks noGrp="1"/>
          </p:cNvGraphicFramePr>
          <p:nvPr>
            <p:ph type="tbl" idx="1"/>
            <p:extLst>
              <p:ext uri="{D42A27DB-BD31-4B8C-83A1-F6EECF244321}">
                <p14:modId xmlns:p14="http://schemas.microsoft.com/office/powerpoint/2010/main" val="2079174965"/>
              </p:ext>
            </p:extLst>
          </p:nvPr>
        </p:nvGraphicFramePr>
        <p:xfrm>
          <a:off x="970908" y="2306638"/>
          <a:ext cx="5979560" cy="3819144"/>
        </p:xfrm>
        <a:graphic>
          <a:graphicData uri="http://schemas.openxmlformats.org/drawingml/2006/table">
            <a:tbl>
              <a:tblPr/>
              <a:tblGrid>
                <a:gridCol w="2966663"/>
                <a:gridCol w="3012897"/>
              </a:tblGrid>
              <a:tr h="1752600">
                <a:tc>
                  <a:txBody>
                    <a:bodyPr/>
                    <a:lstStyle>
                      <a:lvl1pPr>
                        <a:defRPr sz="2800">
                          <a:solidFill>
                            <a:schemeClr val="tx1"/>
                          </a:solidFill>
                          <a:latin typeface="Arial" charset="0"/>
                        </a:defRPr>
                      </a:lvl1pPr>
                      <a:lvl2pPr>
                        <a:buClr>
                          <a:schemeClr val="accent2"/>
                        </a:buClr>
                        <a:buSzPct val="80000"/>
                        <a:defRPr sz="2400">
                          <a:solidFill>
                            <a:schemeClr val="tx1"/>
                          </a:solidFill>
                          <a:latin typeface="Arial" charset="0"/>
                        </a:defRPr>
                      </a:lvl2pPr>
                      <a:lvl3pPr>
                        <a:buSzPct val="65000"/>
                        <a:defRPr sz="2000">
                          <a:solidFill>
                            <a:schemeClr val="tx1"/>
                          </a:solidFill>
                          <a:latin typeface="Arial" charset="0"/>
                        </a:defRPr>
                      </a:lvl3pPr>
                      <a:lvl4pPr>
                        <a:buClr>
                          <a:schemeClr val="accent2"/>
                        </a:buClr>
                        <a:buSzPct val="70000"/>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2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400" b="0" i="0" u="none" strike="noStrike" cap="none" normalizeH="0" baseline="0" dirty="0" smtClean="0">
                          <a:ln>
                            <a:noFill/>
                          </a:ln>
                          <a:solidFill>
                            <a:schemeClr val="tx1"/>
                          </a:solidFill>
                          <a:effectLst/>
                          <a:latin typeface="Arial" charset="0"/>
                        </a:rPr>
                        <a:t>Q1 - Peacemakers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dirty="0" smtClean="0">
                          <a:ln>
                            <a:noFill/>
                          </a:ln>
                          <a:solidFill>
                            <a:schemeClr val="tx1"/>
                          </a:solidFill>
                          <a:effectLst/>
                          <a:latin typeface="Arial" charset="0"/>
                        </a:rPr>
                        <a:t>Executive Assistants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dirty="0" smtClean="0">
                          <a:ln>
                            <a:noFill/>
                          </a:ln>
                          <a:solidFill>
                            <a:schemeClr val="tx1"/>
                          </a:solidFill>
                          <a:effectLst/>
                          <a:latin typeface="Arial" charset="0"/>
                        </a:rPr>
                        <a:t>Caregivers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lumMod val="60000"/>
                        <a:lumOff val="40000"/>
                      </a:schemeClr>
                    </a:solidFill>
                  </a:tcPr>
                </a:tc>
                <a:tc>
                  <a:txBody>
                    <a:bodyPr/>
                    <a:lstStyle>
                      <a:lvl1pPr>
                        <a:defRPr sz="2800">
                          <a:solidFill>
                            <a:schemeClr val="tx1"/>
                          </a:solidFill>
                          <a:latin typeface="Arial" charset="0"/>
                        </a:defRPr>
                      </a:lvl1pPr>
                      <a:lvl2pPr>
                        <a:buClr>
                          <a:schemeClr val="accent2"/>
                        </a:buClr>
                        <a:buSzPct val="80000"/>
                        <a:defRPr sz="2400">
                          <a:solidFill>
                            <a:schemeClr val="tx1"/>
                          </a:solidFill>
                          <a:latin typeface="Arial" charset="0"/>
                        </a:defRPr>
                      </a:lvl2pPr>
                      <a:lvl3pPr>
                        <a:buSzPct val="65000"/>
                        <a:defRPr sz="2000">
                          <a:solidFill>
                            <a:schemeClr val="tx1"/>
                          </a:solidFill>
                          <a:latin typeface="Arial" charset="0"/>
                        </a:defRPr>
                      </a:lvl3pPr>
                      <a:lvl4pPr>
                        <a:buClr>
                          <a:schemeClr val="accent2"/>
                        </a:buClr>
                        <a:buSzPct val="70000"/>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2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400" b="0" i="0" u="none" strike="noStrike" cap="none" normalizeH="0" baseline="0" dirty="0" smtClean="0">
                          <a:ln>
                            <a:noFill/>
                          </a:ln>
                          <a:solidFill>
                            <a:schemeClr val="tx1"/>
                          </a:solidFill>
                          <a:effectLst/>
                          <a:latin typeface="Arial" charset="0"/>
                        </a:rPr>
                        <a:t>Q2  - Cheerleaders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dirty="0" smtClean="0">
                          <a:ln>
                            <a:noFill/>
                          </a:ln>
                          <a:solidFill>
                            <a:schemeClr val="tx1"/>
                          </a:solidFill>
                          <a:effectLst/>
                          <a:latin typeface="Arial" charset="0"/>
                        </a:rPr>
                        <a:t>Sales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dirty="0" smtClean="0">
                          <a:ln>
                            <a:noFill/>
                          </a:ln>
                          <a:solidFill>
                            <a:schemeClr val="tx1"/>
                          </a:solidFill>
                          <a:effectLst/>
                          <a:latin typeface="Arial" charset="0"/>
                        </a:rPr>
                        <a:t>Customer Service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2">
                        <a:lumMod val="60000"/>
                        <a:lumOff val="40000"/>
                      </a:schemeClr>
                    </a:solidFill>
                  </a:tcPr>
                </a:tc>
              </a:tr>
              <a:tr h="1752600">
                <a:tc>
                  <a:txBody>
                    <a:bodyPr/>
                    <a:lstStyle>
                      <a:lvl1pPr>
                        <a:defRPr sz="2800">
                          <a:solidFill>
                            <a:schemeClr val="tx1"/>
                          </a:solidFill>
                          <a:latin typeface="Arial" charset="0"/>
                        </a:defRPr>
                      </a:lvl1pPr>
                      <a:lvl2pPr>
                        <a:buClr>
                          <a:schemeClr val="accent2"/>
                        </a:buClr>
                        <a:buSzPct val="80000"/>
                        <a:defRPr sz="2400">
                          <a:solidFill>
                            <a:schemeClr val="tx1"/>
                          </a:solidFill>
                          <a:latin typeface="Arial" charset="0"/>
                        </a:defRPr>
                      </a:lvl2pPr>
                      <a:lvl3pPr>
                        <a:buSzPct val="65000"/>
                        <a:defRPr sz="2000">
                          <a:solidFill>
                            <a:schemeClr val="tx1"/>
                          </a:solidFill>
                          <a:latin typeface="Arial" charset="0"/>
                        </a:defRPr>
                      </a:lvl3pPr>
                      <a:lvl4pPr>
                        <a:buClr>
                          <a:schemeClr val="accent2"/>
                        </a:buClr>
                        <a:buSzPct val="70000"/>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2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400" b="0" i="0" u="none" strike="noStrike" cap="none" normalizeH="0" baseline="0" dirty="0" smtClean="0">
                          <a:ln>
                            <a:noFill/>
                          </a:ln>
                          <a:solidFill>
                            <a:schemeClr val="tx1"/>
                          </a:solidFill>
                          <a:effectLst/>
                          <a:latin typeface="Arial" charset="0"/>
                        </a:rPr>
                        <a:t>Q3 - Analysts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dirty="0" smtClean="0">
                          <a:ln>
                            <a:noFill/>
                          </a:ln>
                          <a:solidFill>
                            <a:schemeClr val="tx1"/>
                          </a:solidFill>
                          <a:effectLst/>
                          <a:latin typeface="Arial" charset="0"/>
                        </a:rPr>
                        <a:t>IT</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dirty="0" smtClean="0">
                          <a:ln>
                            <a:noFill/>
                          </a:ln>
                          <a:solidFill>
                            <a:schemeClr val="tx1"/>
                          </a:solidFill>
                          <a:effectLst/>
                          <a:latin typeface="Arial" charset="0"/>
                        </a:rPr>
                        <a:t>HR</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dirty="0" smtClean="0">
                          <a:ln>
                            <a:noFill/>
                          </a:ln>
                          <a:solidFill>
                            <a:schemeClr val="tx1"/>
                          </a:solidFill>
                          <a:effectLst/>
                          <a:latin typeface="Arial" charset="0"/>
                        </a:rPr>
                        <a:t>Finance</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dirty="0" smtClean="0">
                          <a:ln>
                            <a:noFill/>
                          </a:ln>
                          <a:solidFill>
                            <a:schemeClr val="tx1"/>
                          </a:solidFill>
                          <a:effectLst/>
                          <a:latin typeface="Arial" charset="0"/>
                        </a:rPr>
                        <a:t>Engineering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lumMod val="60000"/>
                        <a:lumOff val="40000"/>
                      </a:schemeClr>
                    </a:solidFill>
                  </a:tcPr>
                </a:tc>
                <a:tc>
                  <a:txBody>
                    <a:bodyPr/>
                    <a:lstStyle>
                      <a:lvl1pPr>
                        <a:defRPr sz="2800">
                          <a:solidFill>
                            <a:schemeClr val="tx1"/>
                          </a:solidFill>
                          <a:latin typeface="Arial" charset="0"/>
                        </a:defRPr>
                      </a:lvl1pPr>
                      <a:lvl2pPr>
                        <a:buClr>
                          <a:schemeClr val="accent2"/>
                        </a:buClr>
                        <a:buSzPct val="80000"/>
                        <a:defRPr sz="2400">
                          <a:solidFill>
                            <a:schemeClr val="tx1"/>
                          </a:solidFill>
                          <a:latin typeface="Arial" charset="0"/>
                        </a:defRPr>
                      </a:lvl2pPr>
                      <a:lvl3pPr>
                        <a:buSzPct val="65000"/>
                        <a:defRPr sz="2000">
                          <a:solidFill>
                            <a:schemeClr val="tx1"/>
                          </a:solidFill>
                          <a:latin typeface="Arial" charset="0"/>
                        </a:defRPr>
                      </a:lvl3pPr>
                      <a:lvl4pPr>
                        <a:buClr>
                          <a:schemeClr val="accent2"/>
                        </a:buClr>
                        <a:buSzPct val="70000"/>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24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400" b="0" i="0" u="none" strike="noStrike" cap="none" normalizeH="0" baseline="0" dirty="0" smtClean="0">
                          <a:ln>
                            <a:noFill/>
                          </a:ln>
                          <a:solidFill>
                            <a:schemeClr val="tx1"/>
                          </a:solidFill>
                          <a:effectLst/>
                          <a:latin typeface="Arial" charset="0"/>
                        </a:rPr>
                        <a:t>Q4 - Drivers</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1600" b="0" i="0" u="none" strike="noStrike" cap="none" normalizeH="0" baseline="0" dirty="0" smtClean="0">
                          <a:ln>
                            <a:noFill/>
                          </a:ln>
                          <a:solidFill>
                            <a:schemeClr val="tx1"/>
                          </a:solidFill>
                          <a:effectLst/>
                          <a:latin typeface="Arial" charset="0"/>
                        </a:rPr>
                        <a:t>C-Level </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accent2">
                        <a:lumMod val="60000"/>
                        <a:lumOff val="40000"/>
                      </a:schemeClr>
                    </a:solidFill>
                  </a:tcPr>
                </a:tc>
              </a:tr>
            </a:tbl>
          </a:graphicData>
        </a:graphic>
      </p:graphicFrame>
      <p:sp>
        <p:nvSpPr>
          <p:cNvPr id="9" name="Slide Number Placeholder 6"/>
          <p:cNvSpPr>
            <a:spLocks noGrp="1"/>
          </p:cNvSpPr>
          <p:nvPr>
            <p:ph type="sldNum" sz="quarter" idx="11"/>
          </p:nvPr>
        </p:nvSpPr>
        <p:spPr>
          <a:xfrm>
            <a:off x="3583688" y="6492875"/>
            <a:ext cx="513159" cy="365125"/>
          </a:xfrm>
        </p:spPr>
        <p:txBody>
          <a:bodyPr/>
          <a:lstStyle/>
          <a:p>
            <a:pPr algn="ctr">
              <a:defRPr/>
            </a:pPr>
            <a:fld id="{E73170E4-5774-4DF3-8B83-7ED9D9E360CC}" type="slidenum">
              <a:rPr lang="en-US" smtClean="0"/>
              <a:pPr algn="ctr">
                <a:defRPr/>
              </a:pPr>
              <a:t>19</a:t>
            </a:fld>
            <a:endParaRPr lang="en-US" dirty="0"/>
          </a:p>
        </p:txBody>
      </p:sp>
      <p:sp>
        <p:nvSpPr>
          <p:cNvPr id="418830" name="Text Box 14"/>
          <p:cNvSpPr txBox="1">
            <a:spLocks noChangeArrowheads="1"/>
          </p:cNvSpPr>
          <p:nvPr/>
        </p:nvSpPr>
        <p:spPr bwMode="auto">
          <a:xfrm>
            <a:off x="2904067" y="1752600"/>
            <a:ext cx="37210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buClrTx/>
              <a:buSzTx/>
              <a:buFontTx/>
              <a:buNone/>
            </a:pPr>
            <a:r>
              <a:rPr lang="en-US" altLang="en-US" b="1" dirty="0">
                <a:latin typeface="Tahoma" pitchFamily="34" charset="0"/>
              </a:rPr>
              <a:t>  People-Oriented</a:t>
            </a:r>
          </a:p>
        </p:txBody>
      </p:sp>
      <p:sp>
        <p:nvSpPr>
          <p:cNvPr id="418831" name="Text Box 15"/>
          <p:cNvSpPr txBox="1">
            <a:spLocks noChangeArrowheads="1"/>
          </p:cNvSpPr>
          <p:nvPr/>
        </p:nvSpPr>
        <p:spPr bwMode="auto">
          <a:xfrm>
            <a:off x="0" y="3691381"/>
            <a:ext cx="990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en-US" b="1" dirty="0">
                <a:latin typeface="Tahoma" pitchFamily="34" charset="0"/>
              </a:rPr>
              <a:t>Slow-Paced</a:t>
            </a:r>
          </a:p>
        </p:txBody>
      </p:sp>
      <p:sp>
        <p:nvSpPr>
          <p:cNvPr id="418832" name="Text Box 16"/>
          <p:cNvSpPr txBox="1">
            <a:spLocks noChangeArrowheads="1"/>
          </p:cNvSpPr>
          <p:nvPr/>
        </p:nvSpPr>
        <p:spPr bwMode="auto">
          <a:xfrm>
            <a:off x="7123417" y="3725239"/>
            <a:ext cx="93968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en-US" b="1" dirty="0">
                <a:latin typeface="Tahoma" pitchFamily="34" charset="0"/>
              </a:rPr>
              <a:t>Quick-</a:t>
            </a:r>
          </a:p>
          <a:p>
            <a:pPr>
              <a:spcBef>
                <a:spcPct val="0"/>
              </a:spcBef>
              <a:buClrTx/>
              <a:buSzTx/>
              <a:buFontTx/>
              <a:buNone/>
            </a:pPr>
            <a:r>
              <a:rPr lang="en-US" altLang="en-US" b="1" dirty="0">
                <a:latin typeface="Tahoma" pitchFamily="34" charset="0"/>
              </a:rPr>
              <a:t>Paced</a:t>
            </a:r>
          </a:p>
        </p:txBody>
      </p:sp>
      <p:sp>
        <p:nvSpPr>
          <p:cNvPr id="418833" name="Text Box 17"/>
          <p:cNvSpPr txBox="1">
            <a:spLocks noChangeArrowheads="1"/>
          </p:cNvSpPr>
          <p:nvPr/>
        </p:nvSpPr>
        <p:spPr bwMode="auto">
          <a:xfrm>
            <a:off x="2904067" y="6286402"/>
            <a:ext cx="28293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0"/>
              </a:spcBef>
              <a:buClrTx/>
              <a:buSzTx/>
              <a:buFontTx/>
              <a:buNone/>
            </a:pPr>
            <a:r>
              <a:rPr lang="en-US" altLang="en-US" b="1" dirty="0">
                <a:latin typeface="Tahoma" pitchFamily="34" charset="0"/>
              </a:rPr>
              <a:t>Activity-Oriented</a:t>
            </a:r>
          </a:p>
        </p:txBody>
      </p:sp>
    </p:spTree>
    <p:extLst>
      <p:ext uri="{BB962C8B-B14F-4D97-AF65-F5344CB8AC3E}">
        <p14:creationId xmlns:p14="http://schemas.microsoft.com/office/powerpoint/2010/main" val="709449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99931" y="1449390"/>
            <a:ext cx="6447235" cy="3881437"/>
          </a:xfrm>
        </p:spPr>
        <p:txBody>
          <a:bodyPr/>
          <a:lstStyle/>
          <a:p>
            <a:r>
              <a:rPr lang="en-US" sz="2000" dirty="0" smtClean="0"/>
              <a:t>Building </a:t>
            </a:r>
            <a:r>
              <a:rPr lang="en-US" sz="2000" dirty="0"/>
              <a:t>strong relationships is necessary in the “tool box” of </a:t>
            </a:r>
            <a:r>
              <a:rPr lang="en-US" sz="2000" dirty="0" smtClean="0"/>
              <a:t>business skills </a:t>
            </a:r>
          </a:p>
          <a:p>
            <a:r>
              <a:rPr lang="en-US" sz="2000" dirty="0" smtClean="0"/>
              <a:t>Leaders m</a:t>
            </a:r>
            <a:r>
              <a:rPr lang="en-US" sz="2000" dirty="0" smtClean="0"/>
              <a:t>ust </a:t>
            </a:r>
            <a:r>
              <a:rPr lang="en-US" sz="2000" dirty="0"/>
              <a:t>be “Charismatic Chameleons” to successfully manage internal and external customer </a:t>
            </a:r>
            <a:r>
              <a:rPr lang="en-US" sz="2000" dirty="0" smtClean="0"/>
              <a:t>relationships.</a:t>
            </a:r>
          </a:p>
          <a:p>
            <a:r>
              <a:rPr lang="en-US" sz="2000" dirty="0" smtClean="0"/>
              <a:t>They must demonstrate </a:t>
            </a:r>
            <a:r>
              <a:rPr lang="en-US" sz="2000" dirty="0"/>
              <a:t>enthusiasm and </a:t>
            </a:r>
            <a:r>
              <a:rPr lang="en-US" sz="2000" dirty="0" smtClean="0"/>
              <a:t>willingness </a:t>
            </a:r>
            <a:r>
              <a:rPr lang="en-US" sz="2000" dirty="0"/>
              <a:t>to modify their own preferred behaviors to those that will work best with different personalities.    </a:t>
            </a:r>
          </a:p>
          <a:p>
            <a:r>
              <a:rPr lang="en-US" sz="2000" dirty="0" smtClean="0"/>
              <a:t>We </a:t>
            </a:r>
            <a:r>
              <a:rPr lang="en-US" sz="2000" dirty="0"/>
              <a:t>will specifically address how each </a:t>
            </a:r>
            <a:r>
              <a:rPr lang="en-US" sz="2000" dirty="0" smtClean="0"/>
              <a:t>“chameleon” type prefers to:</a:t>
            </a:r>
          </a:p>
          <a:p>
            <a:pPr lvl="1"/>
            <a:r>
              <a:rPr lang="en-US" sz="1800" dirty="0" smtClean="0"/>
              <a:t>Makes decisions</a:t>
            </a:r>
          </a:p>
          <a:p>
            <a:pPr lvl="1"/>
            <a:r>
              <a:rPr lang="en-US" sz="1800" dirty="0" smtClean="0"/>
              <a:t>Communicates</a:t>
            </a:r>
          </a:p>
          <a:p>
            <a:pPr lvl="1"/>
            <a:r>
              <a:rPr lang="en-US" sz="1800" dirty="0" smtClean="0"/>
              <a:t>Build relationships  </a:t>
            </a:r>
            <a:endParaRPr lang="en-US" sz="1800" dirty="0"/>
          </a:p>
          <a:p>
            <a:endParaRPr lang="en-US" dirty="0">
              <a:solidFill>
                <a:srgbClr val="FF0000"/>
              </a:solidFill>
            </a:endParaRPr>
          </a:p>
        </p:txBody>
      </p:sp>
      <p:sp>
        <p:nvSpPr>
          <p:cNvPr id="6" name="Slide Number Placeholder 5"/>
          <p:cNvSpPr>
            <a:spLocks noGrp="1"/>
          </p:cNvSpPr>
          <p:nvPr>
            <p:ph type="sldNum" sz="quarter" idx="12"/>
          </p:nvPr>
        </p:nvSpPr>
        <p:spPr/>
        <p:txBody>
          <a:bodyPr/>
          <a:lstStyle/>
          <a:p>
            <a:pPr algn="ctr">
              <a:defRPr/>
            </a:pPr>
            <a:fld id="{1A3F1808-EEB5-4B0C-BCB8-D55F6C58BDA6}" type="slidenum">
              <a:rPr lang="en-US" smtClean="0"/>
              <a:pPr algn="ctr">
                <a:defRPr/>
              </a:pPr>
              <a:t>2</a:t>
            </a:fld>
            <a:endParaRPr lang="en-US" dirty="0"/>
          </a:p>
        </p:txBody>
      </p:sp>
    </p:spTree>
    <p:extLst>
      <p:ext uri="{BB962C8B-B14F-4D97-AF65-F5344CB8AC3E}">
        <p14:creationId xmlns:p14="http://schemas.microsoft.com/office/powerpoint/2010/main" val="3079809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631" y="198634"/>
            <a:ext cx="6447234" cy="1320800"/>
          </a:xfrm>
        </p:spPr>
        <p:txBody>
          <a:bodyPr/>
          <a:lstStyle/>
          <a:p>
            <a:pPr lvl="0"/>
            <a:r>
              <a:rPr lang="en-US" altLang="en-US" sz="2800" dirty="0" smtClean="0">
                <a:latin typeface="Tahoma" pitchFamily="34" charset="0"/>
              </a:rPr>
              <a:t>Answer Key - Strategies for Working Successfully with Q1 Peacemakers</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24073498"/>
              </p:ext>
            </p:extLst>
          </p:nvPr>
        </p:nvGraphicFramePr>
        <p:xfrm>
          <a:off x="442281" y="1562974"/>
          <a:ext cx="6771319" cy="4720986"/>
        </p:xfrm>
        <a:graphic>
          <a:graphicData uri="http://schemas.openxmlformats.org/drawingml/2006/table">
            <a:tbl>
              <a:tblPr firstRow="1" bandRow="1">
                <a:tableStyleId>{F5AB1C69-6EDB-4FF4-983F-18BD219EF322}</a:tableStyleId>
              </a:tblPr>
              <a:tblGrid>
                <a:gridCol w="2322861"/>
                <a:gridCol w="4448458"/>
              </a:tblGrid>
              <a:tr h="392826">
                <a:tc>
                  <a:txBody>
                    <a:bodyPr/>
                    <a:lstStyle/>
                    <a:p>
                      <a:r>
                        <a:rPr lang="en-US" sz="1300" dirty="0" smtClean="0"/>
                        <a:t>Their</a:t>
                      </a:r>
                      <a:r>
                        <a:rPr lang="en-US" sz="1300" baseline="0" dirty="0" smtClean="0"/>
                        <a:t> Preference</a:t>
                      </a:r>
                      <a:endParaRPr lang="en-US" sz="1300" dirty="0"/>
                    </a:p>
                  </a:txBody>
                  <a:tcPr marL="68580" marR="68580"/>
                </a:tc>
                <a:tc>
                  <a:txBody>
                    <a:bodyPr/>
                    <a:lstStyle/>
                    <a:p>
                      <a:r>
                        <a:rPr lang="en-US" sz="1300" dirty="0" smtClean="0"/>
                        <a:t>Your</a:t>
                      </a:r>
                      <a:r>
                        <a:rPr lang="en-US" sz="1300" baseline="0" dirty="0" smtClean="0"/>
                        <a:t> Preparation </a:t>
                      </a:r>
                      <a:endParaRPr lang="en-US" sz="1300" dirty="0"/>
                    </a:p>
                  </a:txBody>
                  <a:tcPr marL="68580" marR="68580"/>
                </a:tc>
              </a:tr>
              <a:tr h="370840">
                <a:tc>
                  <a:txBody>
                    <a:bodyPr/>
                    <a:lstStyle/>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300" u="none" strike="noStrike" cap="none" normalizeH="0" baseline="0" dirty="0" smtClean="0">
                          <a:ln>
                            <a:noFill/>
                          </a:ln>
                          <a:effectLst/>
                        </a:rPr>
                        <a:t>Likes to talk about family, friends, activities, and other personal info</a:t>
                      </a:r>
                      <a:endParaRPr kumimoji="0" lang="en-US" altLang="en-US" sz="1300" b="0" i="0" u="none" strike="noStrike" cap="none" normalizeH="0" baseline="0" dirty="0" smtClean="0">
                        <a:ln>
                          <a:noFill/>
                        </a:ln>
                        <a:solidFill>
                          <a:schemeClr val="tx1"/>
                        </a:solidFill>
                        <a:effectLst/>
                        <a:latin typeface="Tahoma" pitchFamily="34" charset="0"/>
                      </a:endParaRPr>
                    </a:p>
                  </a:txBody>
                  <a:tcPr marL="68580" marR="68580"/>
                </a:tc>
                <a:tc>
                  <a:txBody>
                    <a:bodyPr/>
                    <a:lstStyle/>
                    <a:p>
                      <a:pPr marL="285750" indent="-285750">
                        <a:buFont typeface="Arial" panose="020B0604020202020204" pitchFamily="34" charset="0"/>
                        <a:buChar char="•"/>
                      </a:pPr>
                      <a:r>
                        <a:rPr lang="en-US" sz="1300" dirty="0" smtClean="0"/>
                        <a:t>Allocate time at the beginning of the</a:t>
                      </a:r>
                      <a:r>
                        <a:rPr lang="en-US" sz="1300" baseline="0" dirty="0" smtClean="0"/>
                        <a:t> meeting to ask about their interests before getting down to business </a:t>
                      </a:r>
                    </a:p>
                    <a:p>
                      <a:pPr marL="285750" indent="-285750">
                        <a:buFont typeface="Arial" panose="020B0604020202020204" pitchFamily="34" charset="0"/>
                        <a:buChar char="•"/>
                      </a:pPr>
                      <a:r>
                        <a:rPr lang="en-US" sz="1300" baseline="0" dirty="0" smtClean="0"/>
                        <a:t>Get clues about their interests from how they decorate their office</a:t>
                      </a:r>
                    </a:p>
                    <a:p>
                      <a:pPr marL="285750" indent="-285750">
                        <a:buFont typeface="Arial" panose="020B0604020202020204" pitchFamily="34" charset="0"/>
                        <a:buChar char="•"/>
                      </a:pPr>
                      <a:r>
                        <a:rPr lang="en-US" sz="1300" baseline="0" dirty="0" smtClean="0"/>
                        <a:t>Share personal information about your interests</a:t>
                      </a:r>
                      <a:endParaRPr lang="en-US" sz="1300" dirty="0"/>
                    </a:p>
                  </a:txBody>
                  <a:tcPr marL="68580" marR="68580"/>
                </a:tc>
              </a:tr>
              <a:tr h="370840">
                <a:tc>
                  <a:txBody>
                    <a:bodyPr/>
                    <a:lstStyle/>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300" u="none" strike="noStrike" cap="none" normalizeH="0" baseline="0" dirty="0" smtClean="0">
                          <a:ln>
                            <a:noFill/>
                          </a:ln>
                          <a:effectLst/>
                        </a:rPr>
                        <a:t>Appreciates you taking time to develop a personal relationship or a business friendship</a:t>
                      </a:r>
                      <a:endParaRPr kumimoji="0" lang="en-US" altLang="en-US" sz="1300" b="0" i="0" u="none" strike="noStrike" cap="none" normalizeH="0" baseline="0" dirty="0" smtClean="0">
                        <a:ln>
                          <a:noFill/>
                        </a:ln>
                        <a:solidFill>
                          <a:schemeClr val="tx1"/>
                        </a:solidFill>
                        <a:effectLst/>
                        <a:latin typeface="Tahoma" pitchFamily="34" charset="0"/>
                      </a:endParaRPr>
                    </a:p>
                  </a:txBody>
                  <a:tcPr marL="68580" marR="68580"/>
                </a:tc>
                <a:tc>
                  <a:txBody>
                    <a:bodyPr/>
                    <a:lstStyle/>
                    <a:p>
                      <a:pPr marL="285750" indent="-285750">
                        <a:buFont typeface="Arial" panose="020B0604020202020204" pitchFamily="34" charset="0"/>
                        <a:buChar char="•"/>
                      </a:pPr>
                      <a:r>
                        <a:rPr lang="en-US" sz="1300" dirty="0" smtClean="0"/>
                        <a:t>Send</a:t>
                      </a:r>
                      <a:r>
                        <a:rPr lang="en-US" sz="1300" baseline="0" dirty="0" smtClean="0"/>
                        <a:t> birthday cards, thank you notes</a:t>
                      </a:r>
                    </a:p>
                    <a:p>
                      <a:pPr marL="285750" indent="-285750">
                        <a:buFont typeface="Arial" panose="020B0604020202020204" pitchFamily="34" charset="0"/>
                        <a:buChar char="•"/>
                      </a:pPr>
                      <a:r>
                        <a:rPr lang="en-US" sz="1300" baseline="0" dirty="0" smtClean="0"/>
                        <a:t>Take to lunch, go for coffee/drinks</a:t>
                      </a:r>
                    </a:p>
                    <a:p>
                      <a:pPr marL="285750" indent="-285750">
                        <a:buFont typeface="Arial" panose="020B0604020202020204" pitchFamily="34" charset="0"/>
                        <a:buChar char="•"/>
                      </a:pPr>
                      <a:r>
                        <a:rPr lang="en-US" sz="1300" baseline="0" dirty="0" smtClean="0"/>
                        <a:t>Remember names of family/friends and ask about them in non-business conversations </a:t>
                      </a:r>
                      <a:endParaRPr lang="en-US" sz="1300" dirty="0"/>
                    </a:p>
                  </a:txBody>
                  <a:tcPr marL="68580" marR="68580"/>
                </a:tc>
              </a:tr>
              <a:tr h="370840">
                <a:tc>
                  <a:txBody>
                    <a:bodyPr/>
                    <a:lstStyle/>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300" u="none" strike="noStrike" cap="none" normalizeH="0" baseline="0" dirty="0" smtClean="0">
                          <a:ln>
                            <a:noFill/>
                          </a:ln>
                          <a:effectLst/>
                        </a:rPr>
                        <a:t>Likes to be given info verbally – preferably face-to-face</a:t>
                      </a:r>
                      <a:endParaRPr kumimoji="0" lang="en-US" altLang="en-US" sz="1300" b="0" i="0" u="none" strike="noStrike" cap="none" normalizeH="0" baseline="0" dirty="0" smtClean="0">
                        <a:ln>
                          <a:noFill/>
                        </a:ln>
                        <a:solidFill>
                          <a:schemeClr val="tx1"/>
                        </a:solidFill>
                        <a:effectLst/>
                        <a:latin typeface="Tahoma" pitchFamily="34" charset="0"/>
                      </a:endParaRPr>
                    </a:p>
                  </a:txBody>
                  <a:tcPr marL="68580" marR="68580"/>
                </a:tc>
                <a:tc>
                  <a:txBody>
                    <a:bodyPr/>
                    <a:lstStyle/>
                    <a:p>
                      <a:pPr marL="285750" indent="-285750">
                        <a:buFont typeface="Arial" panose="020B0604020202020204" pitchFamily="34" charset="0"/>
                        <a:buChar char="•"/>
                      </a:pPr>
                      <a:r>
                        <a:rPr lang="en-US" sz="1300" dirty="0" smtClean="0"/>
                        <a:t>Plan face time without</a:t>
                      </a:r>
                      <a:r>
                        <a:rPr lang="en-US" sz="1300" baseline="0" dirty="0" smtClean="0"/>
                        <a:t> giving them handouts</a:t>
                      </a:r>
                    </a:p>
                    <a:p>
                      <a:pPr marL="285750" indent="-285750">
                        <a:buFont typeface="Arial" panose="020B0604020202020204" pitchFamily="34" charset="0"/>
                        <a:buChar char="•"/>
                      </a:pPr>
                      <a:r>
                        <a:rPr lang="en-US" sz="1300" baseline="0" dirty="0" smtClean="0"/>
                        <a:t>Avoid emails, text messages, phone calls</a:t>
                      </a:r>
                      <a:endParaRPr lang="en-US" sz="1300" dirty="0"/>
                    </a:p>
                  </a:txBody>
                  <a:tcPr marL="68580" marR="68580"/>
                </a:tc>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300" u="none" strike="noStrike" cap="none" normalizeH="0" baseline="0" dirty="0" smtClean="0">
                          <a:ln>
                            <a:noFill/>
                          </a:ln>
                          <a:effectLst/>
                        </a:rPr>
                        <a:t>Doesn’t like to be pushed into making quick decisions</a:t>
                      </a:r>
                      <a:endParaRPr lang="en-US" sz="1300" dirty="0" smtClean="0"/>
                    </a:p>
                  </a:txBody>
                  <a:tcPr marL="68580" marR="68580"/>
                </a:tc>
                <a:tc>
                  <a:txBody>
                    <a:bodyPr/>
                    <a:lstStyle/>
                    <a:p>
                      <a:pPr marL="285750" indent="-285750">
                        <a:buFont typeface="Arial" panose="020B0604020202020204" pitchFamily="34" charset="0"/>
                        <a:buChar char="•"/>
                      </a:pPr>
                      <a:r>
                        <a:rPr lang="en-US" sz="1300" dirty="0" smtClean="0"/>
                        <a:t>Anticipate the decision making</a:t>
                      </a:r>
                      <a:r>
                        <a:rPr lang="en-US" sz="1300" baseline="0" dirty="0" smtClean="0"/>
                        <a:t> process will take time with multiple meetings and follow-up methods</a:t>
                      </a:r>
                    </a:p>
                    <a:p>
                      <a:pPr marL="285750" indent="-285750">
                        <a:buFont typeface="Arial" panose="020B0604020202020204" pitchFamily="34" charset="0"/>
                        <a:buChar char="•"/>
                      </a:pPr>
                      <a:r>
                        <a:rPr lang="en-US" sz="1300" baseline="0" dirty="0" smtClean="0"/>
                        <a:t>If they don’t feel like they have a friendship with you, they may avoid making a decision</a:t>
                      </a:r>
                    </a:p>
                    <a:p>
                      <a:pPr marL="285750" indent="-285750">
                        <a:buFont typeface="Arial" panose="020B0604020202020204" pitchFamily="34" charset="0"/>
                        <a:buChar char="•"/>
                      </a:pPr>
                      <a:r>
                        <a:rPr lang="en-US" sz="1300" baseline="0" dirty="0" smtClean="0"/>
                        <a:t>Be sure they know how this decision will benefit others</a:t>
                      </a:r>
                    </a:p>
                    <a:p>
                      <a:pPr marL="285750" indent="-285750">
                        <a:buFont typeface="Arial" panose="020B0604020202020204" pitchFamily="34" charset="0"/>
                        <a:buChar char="•"/>
                      </a:pPr>
                      <a:r>
                        <a:rPr lang="en-US" sz="1300" baseline="0" dirty="0" smtClean="0"/>
                        <a:t>Remember that they want everyone to agree, get along and avoid conflict </a:t>
                      </a:r>
                      <a:endParaRPr lang="en-US" sz="1300" dirty="0"/>
                    </a:p>
                  </a:txBody>
                  <a:tcPr marL="68580" marR="68580"/>
                </a:tc>
              </a:tr>
            </a:tbl>
          </a:graphicData>
        </a:graphic>
      </p:graphicFrame>
      <p:sp>
        <p:nvSpPr>
          <p:cNvPr id="7" name="Slide Number Placeholder 6"/>
          <p:cNvSpPr>
            <a:spLocks noGrp="1"/>
          </p:cNvSpPr>
          <p:nvPr>
            <p:ph type="sldNum" sz="quarter" idx="12"/>
          </p:nvPr>
        </p:nvSpPr>
        <p:spPr>
          <a:xfrm>
            <a:off x="3406459" y="6492876"/>
            <a:ext cx="513159" cy="365125"/>
          </a:xfrm>
        </p:spPr>
        <p:txBody>
          <a:bodyPr/>
          <a:lstStyle/>
          <a:p>
            <a:pPr algn="ctr">
              <a:defRPr/>
            </a:pPr>
            <a:fld id="{1A3F1808-EEB5-4B0C-BCB8-D55F6C58BDA6}" type="slidenum">
              <a:rPr lang="en-US" smtClean="0"/>
              <a:pPr algn="ctr">
                <a:defRPr/>
              </a:pPr>
              <a:t>20</a:t>
            </a:fld>
            <a:endParaRPr lang="en-US" dirty="0"/>
          </a:p>
        </p:txBody>
      </p:sp>
    </p:spTree>
    <p:extLst>
      <p:ext uri="{BB962C8B-B14F-4D97-AF65-F5344CB8AC3E}">
        <p14:creationId xmlns:p14="http://schemas.microsoft.com/office/powerpoint/2010/main" val="1789614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631" y="198634"/>
            <a:ext cx="6447234" cy="1320800"/>
          </a:xfrm>
        </p:spPr>
        <p:txBody>
          <a:bodyPr/>
          <a:lstStyle/>
          <a:p>
            <a:pPr lvl="0"/>
            <a:r>
              <a:rPr lang="en-US" altLang="en-US" sz="2800" dirty="0" smtClean="0">
                <a:latin typeface="Tahoma" pitchFamily="34" charset="0"/>
              </a:rPr>
              <a:t>Answer Key - Strategies for Working Successfully with Q2 Cheerleaders</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93275179"/>
              </p:ext>
            </p:extLst>
          </p:nvPr>
        </p:nvGraphicFramePr>
        <p:xfrm>
          <a:off x="577748" y="1410574"/>
          <a:ext cx="6779785" cy="4638040"/>
        </p:xfrm>
        <a:graphic>
          <a:graphicData uri="http://schemas.openxmlformats.org/drawingml/2006/table">
            <a:tbl>
              <a:tblPr firstRow="1" bandRow="1">
                <a:tableStyleId>{F5AB1C69-6EDB-4FF4-983F-18BD219EF322}</a:tableStyleId>
              </a:tblPr>
              <a:tblGrid>
                <a:gridCol w="2641785"/>
                <a:gridCol w="4138000"/>
              </a:tblGrid>
              <a:tr h="370840">
                <a:tc>
                  <a:txBody>
                    <a:bodyPr/>
                    <a:lstStyle/>
                    <a:p>
                      <a:r>
                        <a:rPr lang="en-US" sz="1600" dirty="0" smtClean="0"/>
                        <a:t>Their</a:t>
                      </a:r>
                      <a:r>
                        <a:rPr lang="en-US" sz="1600" baseline="0" dirty="0" smtClean="0"/>
                        <a:t> Preference</a:t>
                      </a:r>
                      <a:endParaRPr lang="en-US" sz="1600" dirty="0"/>
                    </a:p>
                  </a:txBody>
                  <a:tcPr marL="68580" marR="68580"/>
                </a:tc>
                <a:tc>
                  <a:txBody>
                    <a:bodyPr/>
                    <a:lstStyle/>
                    <a:p>
                      <a:r>
                        <a:rPr lang="en-US" sz="1600" dirty="0" smtClean="0"/>
                        <a:t>Your</a:t>
                      </a:r>
                      <a:r>
                        <a:rPr lang="en-US" sz="1600" baseline="0" dirty="0" smtClean="0"/>
                        <a:t> Preparation </a:t>
                      </a:r>
                      <a:endParaRPr lang="en-US" sz="1600" dirty="0"/>
                    </a:p>
                  </a:txBody>
                  <a:tcPr marL="68580" marR="68580"/>
                </a:tc>
              </a:tr>
              <a:tr h="370840">
                <a:tc>
                  <a:txBody>
                    <a:bodyPr/>
                    <a:lstStyle/>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600" u="none" strike="noStrike" cap="none" normalizeH="0" baseline="0" dirty="0" smtClean="0">
                          <a:ln>
                            <a:noFill/>
                          </a:ln>
                          <a:effectLst/>
                        </a:rPr>
                        <a:t>Likes to tell stories based on personal experience</a:t>
                      </a:r>
                      <a:endParaRPr kumimoji="0" lang="en-US" altLang="en-US" sz="1600" b="0" i="0" u="none" strike="noStrike" cap="none" normalizeH="0" baseline="0" dirty="0" smtClean="0">
                        <a:ln>
                          <a:noFill/>
                        </a:ln>
                        <a:solidFill>
                          <a:schemeClr val="tx1"/>
                        </a:solidFill>
                        <a:effectLst/>
                        <a:latin typeface="Tahoma" pitchFamily="34" charset="0"/>
                      </a:endParaRPr>
                    </a:p>
                  </a:txBody>
                  <a:tcPr marL="68580" marR="68580"/>
                </a:tc>
                <a:tc>
                  <a:txBody>
                    <a:bodyPr/>
                    <a:lstStyle/>
                    <a:p>
                      <a:pPr marL="285750" indent="-285750">
                        <a:buFont typeface="Arial" panose="020B0604020202020204" pitchFamily="34" charset="0"/>
                        <a:buChar char="•"/>
                      </a:pPr>
                      <a:r>
                        <a:rPr lang="en-US" sz="1600" dirty="0" smtClean="0"/>
                        <a:t>Allocate</a:t>
                      </a:r>
                      <a:r>
                        <a:rPr lang="en-US" sz="1600" baseline="0" dirty="0" smtClean="0"/>
                        <a:t> time to listen to their stories</a:t>
                      </a:r>
                    </a:p>
                    <a:p>
                      <a:pPr marL="285750" indent="-285750">
                        <a:buFont typeface="Arial" panose="020B0604020202020204" pitchFamily="34" charset="0"/>
                        <a:buChar char="•"/>
                      </a:pPr>
                      <a:r>
                        <a:rPr lang="en-US" sz="1600" baseline="0" dirty="0" smtClean="0"/>
                        <a:t>Anticipate their interests and ask open questions to encourage them to tell stories </a:t>
                      </a:r>
                      <a:endParaRPr lang="en-US" sz="1600" dirty="0"/>
                    </a:p>
                  </a:txBody>
                  <a:tcPr marL="68580" marR="68580"/>
                </a:tc>
              </a:tr>
              <a:tr h="370840">
                <a:tc>
                  <a:txBody>
                    <a:bodyPr/>
                    <a:lstStyle/>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600" u="none" strike="noStrike" cap="none" normalizeH="0" baseline="0" dirty="0" smtClean="0">
                          <a:ln>
                            <a:noFill/>
                          </a:ln>
                          <a:effectLst/>
                        </a:rPr>
                        <a:t>Will take time to develop a personal relationship or a business friendship with you</a:t>
                      </a:r>
                      <a:endParaRPr kumimoji="0" lang="en-US" altLang="en-US" sz="1600" b="0" i="0" u="none" strike="noStrike" cap="none" normalizeH="0" baseline="0" dirty="0" smtClean="0">
                        <a:ln>
                          <a:noFill/>
                        </a:ln>
                        <a:solidFill>
                          <a:schemeClr val="tx1"/>
                        </a:solidFill>
                        <a:effectLst/>
                        <a:latin typeface="Tahoma" pitchFamily="34" charset="0"/>
                      </a:endParaRPr>
                    </a:p>
                  </a:txBody>
                  <a:tcPr marL="68580" marR="68580"/>
                </a:tc>
                <a:tc>
                  <a:txBody>
                    <a:bodyPr/>
                    <a:lstStyle/>
                    <a:p>
                      <a:pPr marL="285750" indent="-285750">
                        <a:buFont typeface="Arial" panose="020B0604020202020204" pitchFamily="34" charset="0"/>
                        <a:buChar char="•"/>
                      </a:pPr>
                      <a:r>
                        <a:rPr lang="en-US" sz="1600" dirty="0" smtClean="0"/>
                        <a:t>Drop</a:t>
                      </a:r>
                      <a:r>
                        <a:rPr lang="en-US" sz="1600" baseline="0" dirty="0" smtClean="0"/>
                        <a:t> by their office to say “hi”</a:t>
                      </a:r>
                    </a:p>
                    <a:p>
                      <a:pPr marL="285750" indent="-285750">
                        <a:buFont typeface="Arial" panose="020B0604020202020204" pitchFamily="34" charset="0"/>
                        <a:buChar char="•"/>
                      </a:pPr>
                      <a:r>
                        <a:rPr lang="en-US" sz="1600" baseline="0" dirty="0" smtClean="0"/>
                        <a:t>Take to lunch</a:t>
                      </a:r>
                    </a:p>
                    <a:p>
                      <a:pPr marL="285750" indent="-285750">
                        <a:buFont typeface="Arial" panose="020B0604020202020204" pitchFamily="34" charset="0"/>
                        <a:buChar char="•"/>
                      </a:pPr>
                      <a:r>
                        <a:rPr lang="en-US" sz="1600" baseline="0" dirty="0" smtClean="0"/>
                        <a:t>Call/email/text to check in</a:t>
                      </a:r>
                    </a:p>
                  </a:txBody>
                  <a:tcPr marL="68580" marR="68580"/>
                </a:tc>
              </a:tr>
              <a:tr h="370840">
                <a:tc>
                  <a:txBody>
                    <a:bodyPr/>
                    <a:lstStyle/>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600" u="none" strike="noStrike" cap="none" normalizeH="0" baseline="0" dirty="0" smtClean="0">
                          <a:ln>
                            <a:noFill/>
                          </a:ln>
                          <a:effectLst/>
                        </a:rPr>
                        <a:t>Doesn’t want a lot of detail – just the key facts</a:t>
                      </a:r>
                      <a:endParaRPr kumimoji="0" lang="en-US" altLang="en-US" sz="1600" b="0" i="0" u="none" strike="noStrike" cap="none" normalizeH="0" baseline="0" dirty="0" smtClean="0">
                        <a:ln>
                          <a:noFill/>
                        </a:ln>
                        <a:solidFill>
                          <a:schemeClr val="tx1"/>
                        </a:solidFill>
                        <a:effectLst/>
                        <a:latin typeface="Tahoma" pitchFamily="34" charset="0"/>
                      </a:endParaRPr>
                    </a:p>
                  </a:txBody>
                  <a:tcPr marL="68580" marR="68580"/>
                </a:tc>
                <a:tc>
                  <a:txBody>
                    <a:bodyPr/>
                    <a:lstStyle/>
                    <a:p>
                      <a:pPr marL="285750" indent="-285750">
                        <a:buFont typeface="Arial" panose="020B0604020202020204" pitchFamily="34" charset="0"/>
                        <a:buChar char="•"/>
                      </a:pPr>
                      <a:r>
                        <a:rPr lang="en-US" sz="1600" dirty="0" smtClean="0"/>
                        <a:t>Provide them with a one page summary of key points</a:t>
                      </a:r>
                    </a:p>
                    <a:p>
                      <a:pPr marL="285750" indent="-285750">
                        <a:buFont typeface="Arial" panose="020B0604020202020204" pitchFamily="34" charset="0"/>
                        <a:buChar char="•"/>
                      </a:pPr>
                      <a:r>
                        <a:rPr lang="en-US" sz="1600" dirty="0" smtClean="0"/>
                        <a:t>Keep emails short</a:t>
                      </a:r>
                      <a:endParaRPr lang="en-US" sz="1600" dirty="0"/>
                    </a:p>
                  </a:txBody>
                  <a:tcPr marL="68580" marR="68580"/>
                </a:tc>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600" u="none" strike="noStrike" cap="none" normalizeH="0" baseline="0" dirty="0" smtClean="0">
                          <a:ln>
                            <a:noFill/>
                          </a:ln>
                          <a:effectLst/>
                        </a:rPr>
                        <a:t>Tends to make decisions quickly based in large part on personal relationships</a:t>
                      </a:r>
                      <a:endParaRPr kumimoji="0" lang="en-US" altLang="en-US" sz="1600" b="0" i="0" u="none" strike="noStrike" cap="none" normalizeH="0" baseline="0" dirty="0" smtClean="0">
                        <a:ln>
                          <a:noFill/>
                        </a:ln>
                        <a:solidFill>
                          <a:schemeClr val="tx1"/>
                        </a:solidFill>
                        <a:effectLst/>
                        <a:latin typeface="Tahoma" pitchFamily="34" charset="0"/>
                      </a:endParaRPr>
                    </a:p>
                  </a:txBody>
                  <a:tcPr marL="68580" marR="68580"/>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aseline="0" dirty="0" smtClean="0"/>
                        <a:t>Do everything you can to make them like you as a friend (not just a business contact)</a:t>
                      </a:r>
                      <a:endParaRPr lang="en-US" sz="1600" dirty="0" smtClean="0"/>
                    </a:p>
                    <a:p>
                      <a:pPr marL="285750" indent="-285750">
                        <a:buFont typeface="Arial" panose="020B0604020202020204" pitchFamily="34" charset="0"/>
                        <a:buChar char="•"/>
                      </a:pPr>
                      <a:endParaRPr lang="en-US" sz="1600" dirty="0"/>
                    </a:p>
                  </a:txBody>
                  <a:tcPr marL="68580" marR="68580"/>
                </a:tc>
              </a:tr>
            </a:tbl>
          </a:graphicData>
        </a:graphic>
      </p:graphicFrame>
      <p:sp>
        <p:nvSpPr>
          <p:cNvPr id="3" name="Slide Number Placeholder 2"/>
          <p:cNvSpPr>
            <a:spLocks noGrp="1"/>
          </p:cNvSpPr>
          <p:nvPr>
            <p:ph type="sldNum" sz="quarter" idx="12"/>
          </p:nvPr>
        </p:nvSpPr>
        <p:spPr>
          <a:xfrm>
            <a:off x="3450410" y="6492875"/>
            <a:ext cx="513159" cy="365125"/>
          </a:xfrm>
        </p:spPr>
        <p:txBody>
          <a:bodyPr/>
          <a:lstStyle/>
          <a:p>
            <a:pPr algn="ctr">
              <a:defRPr/>
            </a:pPr>
            <a:fld id="{1A3F1808-EEB5-4B0C-BCB8-D55F6C58BDA6}" type="slidenum">
              <a:rPr lang="en-US" smtClean="0"/>
              <a:pPr algn="ctr">
                <a:defRPr/>
              </a:pPr>
              <a:t>21</a:t>
            </a:fld>
            <a:endParaRPr lang="en-US" dirty="0"/>
          </a:p>
        </p:txBody>
      </p:sp>
    </p:spTree>
    <p:extLst>
      <p:ext uri="{BB962C8B-B14F-4D97-AF65-F5344CB8AC3E}">
        <p14:creationId xmlns:p14="http://schemas.microsoft.com/office/powerpoint/2010/main" val="3295024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631" y="198634"/>
            <a:ext cx="6447234" cy="1320800"/>
          </a:xfrm>
        </p:spPr>
        <p:txBody>
          <a:bodyPr/>
          <a:lstStyle/>
          <a:p>
            <a:pPr lvl="0"/>
            <a:r>
              <a:rPr lang="en-US" altLang="en-US" sz="2800" dirty="0" smtClean="0">
                <a:latin typeface="Tahoma" pitchFamily="34" charset="0"/>
              </a:rPr>
              <a:t>Answer Key - Strategies for Working Successfully with Q3 Analysts </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84582433"/>
              </p:ext>
            </p:extLst>
          </p:nvPr>
        </p:nvGraphicFramePr>
        <p:xfrm>
          <a:off x="577748" y="1410574"/>
          <a:ext cx="6991452" cy="4394200"/>
        </p:xfrm>
        <a:graphic>
          <a:graphicData uri="http://schemas.openxmlformats.org/drawingml/2006/table">
            <a:tbl>
              <a:tblPr firstRow="1" bandRow="1">
                <a:tableStyleId>{F5AB1C69-6EDB-4FF4-983F-18BD219EF322}</a:tableStyleId>
              </a:tblPr>
              <a:tblGrid>
                <a:gridCol w="2724263"/>
                <a:gridCol w="4267189"/>
              </a:tblGrid>
              <a:tr h="370840">
                <a:tc>
                  <a:txBody>
                    <a:bodyPr/>
                    <a:lstStyle/>
                    <a:p>
                      <a:r>
                        <a:rPr lang="en-US" sz="1600" dirty="0" smtClean="0"/>
                        <a:t>Their</a:t>
                      </a:r>
                      <a:r>
                        <a:rPr lang="en-US" sz="1600" baseline="0" dirty="0" smtClean="0"/>
                        <a:t> Preference</a:t>
                      </a:r>
                      <a:endParaRPr lang="en-US" sz="1600" dirty="0"/>
                    </a:p>
                  </a:txBody>
                  <a:tcPr marL="68580" marR="68580"/>
                </a:tc>
                <a:tc>
                  <a:txBody>
                    <a:bodyPr/>
                    <a:lstStyle/>
                    <a:p>
                      <a:r>
                        <a:rPr lang="en-US" sz="1600" dirty="0" smtClean="0"/>
                        <a:t>Your</a:t>
                      </a:r>
                      <a:r>
                        <a:rPr lang="en-US" sz="1600" baseline="0" dirty="0" smtClean="0"/>
                        <a:t> Preparation </a:t>
                      </a:r>
                      <a:endParaRPr lang="en-US" sz="1600" dirty="0"/>
                    </a:p>
                  </a:txBody>
                  <a:tcPr marL="68580" marR="68580"/>
                </a:tc>
              </a:tr>
              <a:tr h="370840">
                <a:tc>
                  <a:txBody>
                    <a:bodyPr/>
                    <a:lstStyle/>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600" u="none" strike="noStrike" cap="none" normalizeH="0" baseline="0" dirty="0" smtClean="0">
                          <a:ln>
                            <a:noFill/>
                          </a:ln>
                          <a:effectLst/>
                        </a:rPr>
                        <a:t>Prefers talking about the business situation at hand rather than making small talk</a:t>
                      </a:r>
                      <a:endParaRPr kumimoji="0" lang="en-US" altLang="en-US" sz="1600" b="0" i="0" u="none" strike="noStrike" cap="none" normalizeH="0" baseline="0" dirty="0" smtClean="0">
                        <a:ln>
                          <a:noFill/>
                        </a:ln>
                        <a:solidFill>
                          <a:schemeClr val="tx1"/>
                        </a:solidFill>
                        <a:effectLst/>
                        <a:latin typeface="Tahoma" pitchFamily="34" charset="0"/>
                      </a:endParaRPr>
                    </a:p>
                  </a:txBody>
                  <a:tcPr marL="68580" marR="68580"/>
                </a:tc>
                <a:tc>
                  <a:txBody>
                    <a:bodyPr/>
                    <a:lstStyle/>
                    <a:p>
                      <a:pPr marL="285750" indent="-285750">
                        <a:buFont typeface="Arial" panose="020B0604020202020204" pitchFamily="34" charset="0"/>
                        <a:buChar char="•"/>
                      </a:pPr>
                      <a:r>
                        <a:rPr lang="en-US" sz="1600" dirty="0" smtClean="0"/>
                        <a:t>Do not bother with small talk</a:t>
                      </a:r>
                      <a:r>
                        <a:rPr lang="en-US" sz="1600" baseline="0" dirty="0" smtClean="0"/>
                        <a:t> during the meeting</a:t>
                      </a:r>
                    </a:p>
                    <a:p>
                      <a:pPr marL="285750" indent="-285750">
                        <a:buFont typeface="Arial" panose="020B0604020202020204" pitchFamily="34" charset="0"/>
                        <a:buChar char="•"/>
                      </a:pPr>
                      <a:r>
                        <a:rPr lang="en-US" sz="1600" baseline="0" dirty="0" smtClean="0"/>
                        <a:t>Get down to business right away </a:t>
                      </a:r>
                      <a:endParaRPr lang="en-US" sz="1600" dirty="0"/>
                    </a:p>
                  </a:txBody>
                  <a:tcPr marL="68580" marR="68580"/>
                </a:tc>
              </a:tr>
              <a:tr h="370840">
                <a:tc>
                  <a:txBody>
                    <a:bodyPr/>
                    <a:lstStyle/>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600" u="none" strike="noStrike" cap="none" normalizeH="0" baseline="0" dirty="0" smtClean="0">
                          <a:ln>
                            <a:noFill/>
                          </a:ln>
                          <a:effectLst/>
                        </a:rPr>
                        <a:t>Likes to have lots of back-up data</a:t>
                      </a:r>
                      <a:endParaRPr kumimoji="0" lang="en-US" altLang="en-US" sz="1600" b="0" i="0" u="none" strike="noStrike" cap="none" normalizeH="0" baseline="0" dirty="0" smtClean="0">
                        <a:ln>
                          <a:noFill/>
                        </a:ln>
                        <a:solidFill>
                          <a:schemeClr val="tx1"/>
                        </a:solidFill>
                        <a:effectLst/>
                        <a:latin typeface="Tahoma" pitchFamily="34" charset="0"/>
                      </a:endParaRPr>
                    </a:p>
                  </a:txBody>
                  <a:tcPr marL="68580" marR="68580"/>
                </a:tc>
                <a:tc>
                  <a:txBody>
                    <a:bodyPr/>
                    <a:lstStyle/>
                    <a:p>
                      <a:pPr marL="285750" indent="-285750">
                        <a:buFont typeface="Arial" panose="020B0604020202020204" pitchFamily="34" charset="0"/>
                        <a:buChar char="•"/>
                      </a:pPr>
                      <a:r>
                        <a:rPr lang="en-US" sz="1600" dirty="0" smtClean="0"/>
                        <a:t>Present detailed</a:t>
                      </a:r>
                      <a:r>
                        <a:rPr lang="en-US" sz="1600" baseline="0" dirty="0" smtClean="0"/>
                        <a:t> written materials including facts, figures, metrics for them to review during and after the meeting</a:t>
                      </a:r>
                      <a:endParaRPr lang="en-US" sz="1600" dirty="0"/>
                    </a:p>
                  </a:txBody>
                  <a:tcPr marL="68580" marR="68580"/>
                </a:tc>
              </a:tr>
              <a:tr h="370840">
                <a:tc>
                  <a:txBody>
                    <a:bodyPr/>
                    <a:lstStyle/>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600" u="none" strike="noStrike" cap="none" normalizeH="0" baseline="0" dirty="0" smtClean="0">
                          <a:ln>
                            <a:noFill/>
                          </a:ln>
                          <a:effectLst/>
                        </a:rPr>
                        <a:t>Doesn’t like to be pushed into making quick decisions</a:t>
                      </a:r>
                      <a:endParaRPr kumimoji="0" lang="en-US" altLang="en-US" sz="1600" b="0" i="0" u="none" strike="noStrike" cap="none" normalizeH="0" baseline="0" dirty="0" smtClean="0">
                        <a:ln>
                          <a:noFill/>
                        </a:ln>
                        <a:solidFill>
                          <a:schemeClr val="tx1"/>
                        </a:solidFill>
                        <a:effectLst/>
                        <a:latin typeface="Tahoma" pitchFamily="34" charset="0"/>
                      </a:endParaRPr>
                    </a:p>
                  </a:txBody>
                  <a:tcPr marL="68580" marR="68580"/>
                </a:tc>
                <a:tc>
                  <a:txBody>
                    <a:bodyPr/>
                    <a:lstStyle/>
                    <a:p>
                      <a:pPr marL="285750" indent="-285750">
                        <a:buFont typeface="Arial" panose="020B0604020202020204" pitchFamily="34" charset="0"/>
                        <a:buChar char="•"/>
                      </a:pPr>
                      <a:r>
                        <a:rPr lang="en-US" sz="1600" dirty="0" smtClean="0"/>
                        <a:t>Anticipate</a:t>
                      </a:r>
                      <a:r>
                        <a:rPr lang="en-US" sz="1600" baseline="0" dirty="0" smtClean="0"/>
                        <a:t> having several follow-up meetings so they can carefully review all the details before making a decision </a:t>
                      </a:r>
                      <a:endParaRPr lang="en-US" sz="1600" dirty="0"/>
                    </a:p>
                  </a:txBody>
                  <a:tcPr marL="68580" marR="68580"/>
                </a:tc>
              </a:tr>
              <a:tr h="370840">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600" u="none" strike="noStrike" cap="none" normalizeH="0" baseline="0" dirty="0" smtClean="0">
                          <a:ln>
                            <a:noFill/>
                          </a:ln>
                          <a:effectLst/>
                        </a:rPr>
                        <a:t>Tends to analyze all the details before making a decision</a:t>
                      </a:r>
                      <a:endParaRPr kumimoji="0" lang="en-US" altLang="en-US" sz="1600" b="0" i="0" u="none" strike="noStrike" cap="none" normalizeH="0" baseline="0" dirty="0" smtClean="0">
                        <a:ln>
                          <a:noFill/>
                        </a:ln>
                        <a:solidFill>
                          <a:schemeClr val="tx1"/>
                        </a:solidFill>
                        <a:effectLst/>
                        <a:latin typeface="Tahoma" pitchFamily="34" charset="0"/>
                      </a:endParaRPr>
                    </a:p>
                  </a:txBody>
                  <a:tcPr marL="68580" marR="68580"/>
                </a:tc>
                <a:tc>
                  <a:txBody>
                    <a:bodyPr/>
                    <a:lstStyle/>
                    <a:p>
                      <a:pPr marL="285750" indent="-285750">
                        <a:buFont typeface="Arial" panose="020B0604020202020204" pitchFamily="34" charset="0"/>
                        <a:buChar char="•"/>
                      </a:pPr>
                      <a:r>
                        <a:rPr lang="en-US" sz="1600" dirty="0" smtClean="0"/>
                        <a:t>Be sure your written documentation</a:t>
                      </a:r>
                      <a:r>
                        <a:rPr lang="en-US" sz="1600" baseline="0" dirty="0" smtClean="0"/>
                        <a:t> </a:t>
                      </a:r>
                      <a:r>
                        <a:rPr lang="en-US" sz="1600" dirty="0" smtClean="0"/>
                        <a:t>contains all the information they may need to feel confident in making</a:t>
                      </a:r>
                      <a:r>
                        <a:rPr lang="en-US" sz="1600" baseline="0" dirty="0" smtClean="0"/>
                        <a:t> the right decision (or they will not move forward)</a:t>
                      </a:r>
                      <a:endParaRPr lang="en-US" sz="1600" dirty="0"/>
                    </a:p>
                  </a:txBody>
                  <a:tcPr marL="68580" marR="68580"/>
                </a:tc>
              </a:tr>
            </a:tbl>
          </a:graphicData>
        </a:graphic>
      </p:graphicFrame>
      <p:sp>
        <p:nvSpPr>
          <p:cNvPr id="3" name="Slide Number Placeholder 2"/>
          <p:cNvSpPr>
            <a:spLocks noGrp="1"/>
          </p:cNvSpPr>
          <p:nvPr>
            <p:ph type="sldNum" sz="quarter" idx="12"/>
          </p:nvPr>
        </p:nvSpPr>
        <p:spPr>
          <a:xfrm>
            <a:off x="3475810" y="6492876"/>
            <a:ext cx="513159" cy="365125"/>
          </a:xfrm>
        </p:spPr>
        <p:txBody>
          <a:bodyPr/>
          <a:lstStyle/>
          <a:p>
            <a:pPr algn="ctr">
              <a:defRPr/>
            </a:pPr>
            <a:fld id="{1A3F1808-EEB5-4B0C-BCB8-D55F6C58BDA6}" type="slidenum">
              <a:rPr lang="en-US" smtClean="0"/>
              <a:pPr algn="ctr">
                <a:defRPr/>
              </a:pPr>
              <a:t>22</a:t>
            </a:fld>
            <a:endParaRPr lang="en-US" dirty="0"/>
          </a:p>
        </p:txBody>
      </p:sp>
    </p:spTree>
    <p:extLst>
      <p:ext uri="{BB962C8B-B14F-4D97-AF65-F5344CB8AC3E}">
        <p14:creationId xmlns:p14="http://schemas.microsoft.com/office/powerpoint/2010/main" val="29471712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631" y="198634"/>
            <a:ext cx="6447234" cy="1320800"/>
          </a:xfrm>
        </p:spPr>
        <p:txBody>
          <a:bodyPr/>
          <a:lstStyle/>
          <a:p>
            <a:pPr lvl="0"/>
            <a:r>
              <a:rPr lang="en-US" altLang="en-US" sz="2800" dirty="0" smtClean="0">
                <a:latin typeface="Tahoma" pitchFamily="34" charset="0"/>
              </a:rPr>
              <a:t>Answer Key - Strategies for Working Successfully with Q4 Drivers</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55103224"/>
              </p:ext>
            </p:extLst>
          </p:nvPr>
        </p:nvGraphicFramePr>
        <p:xfrm>
          <a:off x="577748" y="1410574"/>
          <a:ext cx="7004581" cy="5003800"/>
        </p:xfrm>
        <a:graphic>
          <a:graphicData uri="http://schemas.openxmlformats.org/drawingml/2006/table">
            <a:tbl>
              <a:tblPr firstRow="1" bandRow="1">
                <a:tableStyleId>{F5AB1C69-6EDB-4FF4-983F-18BD219EF322}</a:tableStyleId>
              </a:tblPr>
              <a:tblGrid>
                <a:gridCol w="2496794"/>
                <a:gridCol w="4507787"/>
              </a:tblGrid>
              <a:tr h="370840">
                <a:tc>
                  <a:txBody>
                    <a:bodyPr/>
                    <a:lstStyle/>
                    <a:p>
                      <a:r>
                        <a:rPr lang="en-US" sz="1400" dirty="0" smtClean="0"/>
                        <a:t>Their</a:t>
                      </a:r>
                      <a:r>
                        <a:rPr lang="en-US" sz="1400" baseline="0" dirty="0" smtClean="0"/>
                        <a:t> Preference</a:t>
                      </a:r>
                      <a:endParaRPr lang="en-US" sz="1400" dirty="0"/>
                    </a:p>
                  </a:txBody>
                  <a:tcPr marL="68580" marR="68580"/>
                </a:tc>
                <a:tc>
                  <a:txBody>
                    <a:bodyPr/>
                    <a:lstStyle/>
                    <a:p>
                      <a:r>
                        <a:rPr lang="en-US" sz="1400" dirty="0" smtClean="0"/>
                        <a:t>Your</a:t>
                      </a:r>
                      <a:r>
                        <a:rPr lang="en-US" sz="1400" baseline="0" dirty="0" smtClean="0"/>
                        <a:t> Preparation </a:t>
                      </a:r>
                      <a:endParaRPr lang="en-US" sz="1400" dirty="0"/>
                    </a:p>
                  </a:txBody>
                  <a:tcPr marL="68580" marR="68580"/>
                </a:tc>
              </a:tr>
              <a:tr h="370840">
                <a:tc>
                  <a:txBody>
                    <a:bodyPr/>
                    <a:lstStyle/>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400" u="none" strike="noStrike" cap="none" normalizeH="0" baseline="0" dirty="0" smtClean="0">
                          <a:ln>
                            <a:noFill/>
                          </a:ln>
                          <a:effectLst/>
                        </a:rPr>
                        <a:t>Wants to get down to business quickly </a:t>
                      </a:r>
                      <a:endParaRPr kumimoji="0" lang="en-US" altLang="en-US" sz="1400" b="0" i="0" u="none" strike="noStrike" cap="none" normalizeH="0" baseline="0" dirty="0" smtClean="0">
                        <a:ln>
                          <a:noFill/>
                        </a:ln>
                        <a:solidFill>
                          <a:schemeClr val="tx1"/>
                        </a:solidFill>
                        <a:effectLst/>
                        <a:latin typeface="Trebuchet MS" panose="020B0603020202020204" pitchFamily="34" charset="0"/>
                      </a:endParaRPr>
                    </a:p>
                  </a:txBody>
                  <a:tcPr marL="68580" marR="68580"/>
                </a:tc>
                <a:tc>
                  <a:txBody>
                    <a:bodyPr/>
                    <a:lstStyle/>
                    <a:p>
                      <a:pPr marL="285750" indent="-285750">
                        <a:buFont typeface="Arial" panose="020B0604020202020204" pitchFamily="34" charset="0"/>
                        <a:buChar char="•"/>
                      </a:pPr>
                      <a:r>
                        <a:rPr lang="en-US" sz="1400" dirty="0" smtClean="0"/>
                        <a:t>Be on time prepared to start talking business immediately without small talk</a:t>
                      </a:r>
                      <a:endParaRPr lang="en-US" sz="1400" dirty="0"/>
                    </a:p>
                  </a:txBody>
                  <a:tcPr marL="68580" marR="68580"/>
                </a:tc>
              </a:tr>
              <a:tr h="370840">
                <a:tc>
                  <a:txBody>
                    <a:bodyPr/>
                    <a:lstStyle/>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400" u="none" strike="noStrike" cap="none" normalizeH="0" baseline="0" dirty="0" smtClean="0">
                          <a:ln>
                            <a:noFill/>
                          </a:ln>
                          <a:effectLst/>
                        </a:rPr>
                        <a:t>Is more interested in completing the transaction than in becoming your friend</a:t>
                      </a:r>
                      <a:endParaRPr kumimoji="0" lang="en-US" altLang="en-US" sz="1400" b="0" i="0" u="none" strike="noStrike" cap="none" normalizeH="0" baseline="0" dirty="0" smtClean="0">
                        <a:ln>
                          <a:noFill/>
                        </a:ln>
                        <a:solidFill>
                          <a:schemeClr val="tx1"/>
                        </a:solidFill>
                        <a:effectLst/>
                        <a:latin typeface="Trebuchet MS" panose="020B0603020202020204" pitchFamily="34" charset="0"/>
                      </a:endParaRPr>
                    </a:p>
                  </a:txBody>
                  <a:tcPr marL="68580" marR="68580"/>
                </a:tc>
                <a:tc>
                  <a:txBody>
                    <a:bodyPr/>
                    <a:lstStyle/>
                    <a:p>
                      <a:pPr marL="285750" indent="-285750">
                        <a:buFont typeface="Arial" panose="020B0604020202020204" pitchFamily="34" charset="0"/>
                        <a:buChar char="•"/>
                      </a:pPr>
                      <a:r>
                        <a:rPr lang="en-US" sz="1400" dirty="0" smtClean="0"/>
                        <a:t>Do</a:t>
                      </a:r>
                      <a:r>
                        <a:rPr lang="en-US" sz="1400" baseline="0" dirty="0" smtClean="0"/>
                        <a:t> not bother trying to be their friend</a:t>
                      </a:r>
                    </a:p>
                    <a:p>
                      <a:pPr marL="285750" indent="-285750">
                        <a:buFont typeface="Arial" panose="020B0604020202020204" pitchFamily="34" charset="0"/>
                        <a:buChar char="•"/>
                      </a:pPr>
                      <a:r>
                        <a:rPr lang="en-US" sz="1400" baseline="0" dirty="0" smtClean="0"/>
                        <a:t>They are not interested in friendship, just getting the job done</a:t>
                      </a:r>
                      <a:endParaRPr lang="en-US" sz="1400" dirty="0"/>
                    </a:p>
                  </a:txBody>
                  <a:tcPr marL="68580" marR="68580"/>
                </a:tc>
              </a:tr>
              <a:tr h="370840">
                <a:tc>
                  <a:txBody>
                    <a:bodyPr/>
                    <a:lstStyle/>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400" u="none" strike="noStrike" cap="none" normalizeH="0" baseline="0" dirty="0" smtClean="0">
                          <a:ln>
                            <a:noFill/>
                          </a:ln>
                          <a:effectLst/>
                        </a:rPr>
                        <a:t>May ask lots of questions: you feel like you’re being “grilled”</a:t>
                      </a:r>
                      <a:endParaRPr kumimoji="0" lang="en-US" altLang="en-US" sz="1400" b="0" i="0" u="none" strike="noStrike" cap="none" normalizeH="0" baseline="0" dirty="0" smtClean="0">
                        <a:ln>
                          <a:noFill/>
                        </a:ln>
                        <a:solidFill>
                          <a:schemeClr val="tx1"/>
                        </a:solidFill>
                        <a:effectLst/>
                        <a:latin typeface="Trebuchet MS" panose="020B0603020202020204" pitchFamily="34" charset="0"/>
                      </a:endParaRPr>
                    </a:p>
                  </a:txBody>
                  <a:tcPr marL="68580" marR="68580"/>
                </a:tc>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Realize they will take control of the meeting by asking questions</a:t>
                      </a:r>
                    </a:p>
                    <a:p>
                      <a:pPr marL="285750" indent="-285750">
                        <a:buFont typeface="Arial" panose="020B0604020202020204" pitchFamily="34" charset="0"/>
                        <a:buChar char="•"/>
                      </a:pPr>
                      <a:r>
                        <a:rPr lang="en-US" sz="1400" dirty="0" smtClean="0"/>
                        <a:t>Before the meeting, take time to anticipate</a:t>
                      </a:r>
                      <a:r>
                        <a:rPr lang="en-US" sz="1400" baseline="0" dirty="0" smtClean="0"/>
                        <a:t> their questions and prepare to answer them</a:t>
                      </a:r>
                    </a:p>
                    <a:p>
                      <a:pPr marL="285750" indent="-285750">
                        <a:buFont typeface="Arial" panose="020B0604020202020204" pitchFamily="34" charset="0"/>
                        <a:buChar char="•"/>
                      </a:pPr>
                      <a:r>
                        <a:rPr lang="en-US" sz="1400" baseline="0" dirty="0" smtClean="0"/>
                        <a:t>Failure to answer questions will make you appear less credible and cause them not to take the desired action and will be less likely to meet with you regarding future issues</a:t>
                      </a:r>
                    </a:p>
                  </a:txBody>
                  <a:tcPr marL="68580" marR="68580"/>
                </a:tc>
              </a:tr>
              <a:tr h="370840">
                <a:tc>
                  <a:txBody>
                    <a:bodyPr/>
                    <a:lstStyle/>
                    <a:p>
                      <a:pPr marL="285750" marR="0" lvl="0" indent="-285750" algn="l" defTabSz="914400" rtl="0" eaLnBrk="1" fontAlgn="base" latinLnBrk="0" hangingPunct="1">
                        <a:lnSpc>
                          <a:spcPct val="100000"/>
                        </a:lnSpc>
                        <a:spcBef>
                          <a:spcPct val="20000"/>
                        </a:spcBef>
                        <a:spcAft>
                          <a:spcPct val="0"/>
                        </a:spcAft>
                        <a:buClrTx/>
                        <a:buSzPct val="100000"/>
                        <a:buFont typeface="Arial" panose="020B0604020202020204" pitchFamily="34" charset="0"/>
                        <a:buChar char="•"/>
                        <a:tabLst/>
                      </a:pPr>
                      <a:r>
                        <a:rPr kumimoji="0" lang="en-US" altLang="en-US" sz="1400" u="none" strike="noStrike" cap="none" normalizeH="0" baseline="0" dirty="0" smtClean="0">
                          <a:ln>
                            <a:noFill/>
                          </a:ln>
                          <a:effectLst/>
                        </a:rPr>
                        <a:t>Tends to make decisions quickly based on the facts – likes written summaries of key points</a:t>
                      </a:r>
                      <a:endParaRPr kumimoji="0" lang="en-US" altLang="en-US" sz="1400" b="0" i="0" u="none" strike="noStrike" cap="none" normalizeH="0" baseline="0" dirty="0" smtClean="0">
                        <a:ln>
                          <a:noFill/>
                        </a:ln>
                        <a:solidFill>
                          <a:schemeClr val="tx1"/>
                        </a:solidFill>
                        <a:effectLst/>
                        <a:latin typeface="Trebuchet MS" panose="020B0603020202020204" pitchFamily="34" charset="0"/>
                      </a:endParaRPr>
                    </a:p>
                  </a:txBody>
                  <a:tcPr marL="68580" marR="68580"/>
                </a:tc>
                <a:tc>
                  <a:txBody>
                    <a:bodyPr/>
                    <a:lstStyle/>
                    <a:p>
                      <a:pPr marL="285750" indent="-285750">
                        <a:buFont typeface="Arial" panose="020B0604020202020204" pitchFamily="34" charset="0"/>
                        <a:buChar char="•"/>
                      </a:pPr>
                      <a:r>
                        <a:rPr lang="en-US" sz="1400" baseline="0" dirty="0" smtClean="0"/>
                        <a:t>Provide a 1 page executive summary of key points</a:t>
                      </a:r>
                    </a:p>
                    <a:p>
                      <a:pPr marL="285750" indent="-285750">
                        <a:buFont typeface="Arial" panose="020B0604020202020204" pitchFamily="34" charset="0"/>
                        <a:buChar char="•"/>
                      </a:pPr>
                      <a:r>
                        <a:rPr lang="en-US" sz="1400" baseline="0" dirty="0" smtClean="0"/>
                        <a:t>Be prepared for them to make an immediate decision </a:t>
                      </a:r>
                    </a:p>
                    <a:p>
                      <a:pPr marL="285750" indent="-285750">
                        <a:buFont typeface="Arial" panose="020B0604020202020204" pitchFamily="34" charset="0"/>
                        <a:buChar char="•"/>
                      </a:pPr>
                      <a:r>
                        <a:rPr lang="en-US" sz="1400" baseline="0" dirty="0" smtClean="0"/>
                        <a:t>If they decide to move forward, have an implementation plan already developed to highlight key points </a:t>
                      </a:r>
                      <a:endParaRPr lang="en-US" sz="1400" dirty="0"/>
                    </a:p>
                  </a:txBody>
                  <a:tcPr marL="68580" marR="68580"/>
                </a:tc>
              </a:tr>
            </a:tbl>
          </a:graphicData>
        </a:graphic>
      </p:graphicFrame>
      <p:sp>
        <p:nvSpPr>
          <p:cNvPr id="3" name="Slide Number Placeholder 2"/>
          <p:cNvSpPr>
            <a:spLocks noGrp="1"/>
          </p:cNvSpPr>
          <p:nvPr>
            <p:ph type="sldNum" sz="quarter" idx="12"/>
          </p:nvPr>
        </p:nvSpPr>
        <p:spPr>
          <a:xfrm>
            <a:off x="3544399" y="6492875"/>
            <a:ext cx="513159" cy="365125"/>
          </a:xfrm>
        </p:spPr>
        <p:txBody>
          <a:bodyPr/>
          <a:lstStyle/>
          <a:p>
            <a:pPr algn="ctr">
              <a:defRPr/>
            </a:pPr>
            <a:fld id="{1A3F1808-EEB5-4B0C-BCB8-D55F6C58BDA6}" type="slidenum">
              <a:rPr lang="en-US" smtClean="0"/>
              <a:pPr algn="ctr">
                <a:defRPr/>
              </a:pPr>
              <a:t>23</a:t>
            </a:fld>
            <a:endParaRPr lang="en-US" dirty="0"/>
          </a:p>
        </p:txBody>
      </p:sp>
    </p:spTree>
    <p:extLst>
      <p:ext uri="{BB962C8B-B14F-4D97-AF65-F5344CB8AC3E}">
        <p14:creationId xmlns:p14="http://schemas.microsoft.com/office/powerpoint/2010/main" val="2279043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Group Discussion - Your Major  Personality Challenges in Working With Your </a:t>
            </a:r>
            <a:r>
              <a:rPr lang="en-US" sz="3200" dirty="0" smtClean="0"/>
              <a:t>Colleagues</a:t>
            </a:r>
            <a:endParaRPr lang="en-US" sz="3200" dirty="0"/>
          </a:p>
        </p:txBody>
      </p:sp>
      <p:sp>
        <p:nvSpPr>
          <p:cNvPr id="9" name="Slide Number Placeholder 8"/>
          <p:cNvSpPr>
            <a:spLocks noGrp="1"/>
          </p:cNvSpPr>
          <p:nvPr>
            <p:ph type="sldNum" sz="quarter" idx="12"/>
          </p:nvPr>
        </p:nvSpPr>
        <p:spPr>
          <a:xfrm>
            <a:off x="3428053" y="6492875"/>
            <a:ext cx="513159" cy="365125"/>
          </a:xfrm>
        </p:spPr>
        <p:txBody>
          <a:bodyPr/>
          <a:lstStyle/>
          <a:p>
            <a:pPr algn="ctr">
              <a:defRPr/>
            </a:pPr>
            <a:fld id="{1A3F1808-EEB5-4B0C-BCB8-D55F6C58BDA6}" type="slidenum">
              <a:rPr lang="en-US" smtClean="0"/>
              <a:pPr algn="ctr">
                <a:defRPr/>
              </a:pPr>
              <a:t>3</a:t>
            </a:fld>
            <a:endParaRPr lang="en-US" dirty="0"/>
          </a:p>
        </p:txBody>
      </p:sp>
      <p:pic>
        <p:nvPicPr>
          <p:cNvPr id="8" name="Picture 3" descr="C:\Users\MelissaHarris\Documents\Marketing\graphic downloads aug 2014\Group Of Multi-Ethnic People Working On Digital Devices Around T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059" y="2631064"/>
            <a:ext cx="2902874" cy="2941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818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DiSC</a:t>
            </a:r>
            <a:r>
              <a:rPr lang="en-US" sz="1800" baseline="100000" dirty="0" smtClean="0"/>
              <a:t>®</a:t>
            </a:r>
            <a:endParaRPr lang="en-US" sz="1800" baseline="100000" dirty="0"/>
          </a:p>
        </p:txBody>
      </p:sp>
      <p:sp>
        <p:nvSpPr>
          <p:cNvPr id="5" name="Slide Number Placeholder 4"/>
          <p:cNvSpPr>
            <a:spLocks noGrp="1"/>
          </p:cNvSpPr>
          <p:nvPr>
            <p:ph type="sldNum" sz="quarter" idx="12"/>
          </p:nvPr>
        </p:nvSpPr>
        <p:spPr>
          <a:xfrm>
            <a:off x="3532253" y="6492875"/>
            <a:ext cx="513159" cy="365125"/>
          </a:xfrm>
        </p:spPr>
        <p:txBody>
          <a:bodyPr/>
          <a:lstStyle/>
          <a:p>
            <a:pPr algn="ctr">
              <a:defRPr/>
            </a:pPr>
            <a:fld id="{D532A025-7F12-4BC9-8942-A6657EDDD405}" type="slidenum">
              <a:rPr lang="en-US" smtClean="0"/>
              <a:pPr algn="ctr">
                <a:defRPr/>
              </a:pPr>
              <a:t>4</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475041"/>
            <a:ext cx="7069667" cy="4215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6137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r>
              <a:rPr lang="en-US" altLang="en-US" sz="3200" dirty="0" smtClean="0"/>
              <a:t>Another Personality Styles System – Two Major Areas of Analysis</a:t>
            </a:r>
            <a:endParaRPr lang="en-US" altLang="en-US" sz="3200" dirty="0"/>
          </a:p>
        </p:txBody>
      </p:sp>
      <p:sp>
        <p:nvSpPr>
          <p:cNvPr id="416771" name="Rectangle 3"/>
          <p:cNvSpPr>
            <a:spLocks noGrp="1" noChangeArrowheads="1"/>
          </p:cNvSpPr>
          <p:nvPr>
            <p:ph idx="1"/>
          </p:nvPr>
        </p:nvSpPr>
        <p:spPr/>
        <p:txBody>
          <a:bodyPr>
            <a:normAutofit/>
          </a:bodyPr>
          <a:lstStyle/>
          <a:p>
            <a:r>
              <a:rPr lang="en-US" sz="2800" b="1" dirty="0"/>
              <a:t>Pacing </a:t>
            </a:r>
          </a:p>
          <a:p>
            <a:pPr lvl="1"/>
            <a:r>
              <a:rPr lang="en-US" sz="2600" dirty="0"/>
              <a:t>How fast or slow you behave</a:t>
            </a:r>
          </a:p>
          <a:p>
            <a:r>
              <a:rPr lang="en-US" sz="2800" b="1" dirty="0" smtClean="0"/>
              <a:t>Orientation </a:t>
            </a:r>
          </a:p>
          <a:p>
            <a:pPr lvl="1"/>
            <a:r>
              <a:rPr lang="en-US" sz="2600" dirty="0" smtClean="0"/>
              <a:t>The way you prefer to get to know people</a:t>
            </a:r>
          </a:p>
          <a:p>
            <a:endParaRPr lang="en-US" sz="2800" dirty="0"/>
          </a:p>
        </p:txBody>
      </p:sp>
      <p:pic>
        <p:nvPicPr>
          <p:cNvPr id="15" name="Picture 3" descr="C:\Users\MelissaHarris\Documents\Marketing\graphic downloads aug 2014\Office team working with business docum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9177" y="4662673"/>
            <a:ext cx="2045494" cy="15998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99932" y="6487067"/>
            <a:ext cx="251992" cy="246221"/>
          </a:xfrm>
          <a:prstGeom prst="rect">
            <a:avLst/>
          </a:prstGeom>
          <a:noFill/>
        </p:spPr>
        <p:txBody>
          <a:bodyPr wrap="none" rtlCol="0">
            <a:spAutoFit/>
          </a:bodyPr>
          <a:lstStyle/>
          <a:p>
            <a:r>
              <a:rPr lang="en-US" sz="1000" dirty="0" smtClean="0">
                <a:solidFill>
                  <a:schemeClr val="accent1"/>
                </a:solidFill>
              </a:rPr>
              <a:t>7</a:t>
            </a:r>
            <a:endParaRPr lang="en-US" sz="1000" dirty="0">
              <a:solidFill>
                <a:schemeClr val="accent1"/>
              </a:solidFill>
            </a:endParaRPr>
          </a:p>
        </p:txBody>
      </p:sp>
    </p:spTree>
    <p:extLst>
      <p:ext uri="{BB962C8B-B14F-4D97-AF65-F5344CB8AC3E}">
        <p14:creationId xmlns:p14="http://schemas.microsoft.com/office/powerpoint/2010/main" val="20539477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r>
              <a:rPr lang="en-US" dirty="0"/>
              <a:t>Pacing – </a:t>
            </a:r>
            <a:r>
              <a:rPr lang="en-US" dirty="0" smtClean="0"/>
              <a:t>How Fast Or Slow You Behave?</a:t>
            </a:r>
            <a:endParaRPr lang="en-US" dirty="0"/>
          </a:p>
        </p:txBody>
      </p:sp>
      <p:sp>
        <p:nvSpPr>
          <p:cNvPr id="2" name="Content Placeholder 1"/>
          <p:cNvSpPr>
            <a:spLocks noGrp="1"/>
          </p:cNvSpPr>
          <p:nvPr>
            <p:ph sz="half" idx="1"/>
          </p:nvPr>
        </p:nvSpPr>
        <p:spPr/>
        <p:txBody>
          <a:bodyPr>
            <a:normAutofit/>
          </a:bodyPr>
          <a:lstStyle/>
          <a:p>
            <a:r>
              <a:rPr lang="en-US" altLang="en-US" sz="2600" b="1" dirty="0" smtClean="0"/>
              <a:t>Quick-Paced</a:t>
            </a:r>
          </a:p>
          <a:p>
            <a:pPr lvl="1"/>
            <a:r>
              <a:rPr lang="en-US" altLang="en-US" sz="2400" dirty="0" smtClean="0"/>
              <a:t>Move quickly</a:t>
            </a:r>
          </a:p>
          <a:p>
            <a:pPr lvl="1"/>
            <a:r>
              <a:rPr lang="en-US" altLang="en-US" sz="2400" dirty="0" smtClean="0"/>
              <a:t>Speak quickly</a:t>
            </a:r>
          </a:p>
          <a:p>
            <a:pPr lvl="1"/>
            <a:r>
              <a:rPr lang="en-US" altLang="en-US" sz="2400" dirty="0" smtClean="0"/>
              <a:t>Make </a:t>
            </a:r>
            <a:r>
              <a:rPr lang="en-US" altLang="en-US" sz="2400" dirty="0"/>
              <a:t>decisions quickly</a:t>
            </a:r>
          </a:p>
          <a:p>
            <a:endParaRPr lang="en-US" dirty="0"/>
          </a:p>
        </p:txBody>
      </p:sp>
      <p:sp>
        <p:nvSpPr>
          <p:cNvPr id="7" name="Content Placeholder 6"/>
          <p:cNvSpPr>
            <a:spLocks noGrp="1"/>
          </p:cNvSpPr>
          <p:nvPr>
            <p:ph sz="half" idx="2"/>
          </p:nvPr>
        </p:nvSpPr>
        <p:spPr>
          <a:xfrm>
            <a:off x="3766678" y="2152124"/>
            <a:ext cx="3319921" cy="3880773"/>
          </a:xfrm>
        </p:spPr>
        <p:txBody>
          <a:bodyPr/>
          <a:lstStyle/>
          <a:p>
            <a:r>
              <a:rPr lang="en-US" altLang="en-US" sz="2600" b="1" dirty="0" smtClean="0"/>
              <a:t>Slow-Paced</a:t>
            </a:r>
            <a:endParaRPr lang="en-US" altLang="en-US" sz="2600" b="1" dirty="0"/>
          </a:p>
          <a:p>
            <a:pPr lvl="1"/>
            <a:r>
              <a:rPr lang="en-US" altLang="en-US" sz="2400" dirty="0"/>
              <a:t>Move slowly</a:t>
            </a:r>
          </a:p>
          <a:p>
            <a:pPr lvl="1"/>
            <a:r>
              <a:rPr lang="en-US" altLang="en-US" sz="2400" dirty="0"/>
              <a:t>Speak slowly</a:t>
            </a:r>
          </a:p>
          <a:p>
            <a:pPr lvl="1"/>
            <a:r>
              <a:rPr lang="en-US" altLang="en-US" sz="2400" dirty="0"/>
              <a:t>Make analytical or more cautious decisions</a:t>
            </a:r>
          </a:p>
          <a:p>
            <a:endParaRPr lang="en-US" dirty="0"/>
          </a:p>
        </p:txBody>
      </p:sp>
      <p:sp>
        <p:nvSpPr>
          <p:cNvPr id="9" name="Slide Number Placeholder 8"/>
          <p:cNvSpPr>
            <a:spLocks noGrp="1"/>
          </p:cNvSpPr>
          <p:nvPr>
            <p:ph type="sldNum" sz="quarter" idx="12"/>
          </p:nvPr>
        </p:nvSpPr>
        <p:spPr>
          <a:xfrm>
            <a:off x="3645333" y="6492876"/>
            <a:ext cx="513159" cy="365125"/>
          </a:xfrm>
        </p:spPr>
        <p:txBody>
          <a:bodyPr/>
          <a:lstStyle/>
          <a:p>
            <a:pPr algn="ctr">
              <a:defRPr/>
            </a:pPr>
            <a:fld id="{6C9E9E98-70D3-429B-9C32-B435A9BBAB92}" type="slidenum">
              <a:rPr lang="en-US" smtClean="0"/>
              <a:pPr algn="ctr">
                <a:defRPr/>
              </a:pPr>
              <a:t>6</a:t>
            </a:fld>
            <a:endParaRPr lang="en-US" dirty="0"/>
          </a:p>
        </p:txBody>
      </p:sp>
      <p:sp>
        <p:nvSpPr>
          <p:cNvPr id="10" name="TextBox 9"/>
          <p:cNvSpPr txBox="1"/>
          <p:nvPr/>
        </p:nvSpPr>
        <p:spPr>
          <a:xfrm>
            <a:off x="2565972" y="1469562"/>
            <a:ext cx="184731" cy="369332"/>
          </a:xfrm>
          <a:prstGeom prst="rect">
            <a:avLst/>
          </a:prstGeom>
          <a:noFill/>
        </p:spPr>
        <p:txBody>
          <a:bodyPr wrap="none" rtlCol="0">
            <a:spAutoFit/>
          </a:bodyPr>
          <a:lstStyle/>
          <a:p>
            <a:endParaRPr lang="en-US" dirty="0"/>
          </a:p>
        </p:txBody>
      </p:sp>
      <p:pic>
        <p:nvPicPr>
          <p:cNvPr id="4098" name="Picture 2" descr="C:\Users\MelissaHarris\Documents\Marketing\graphic downloads aug 2014\people misc\Confident business partners walking down in office building and discussing wor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378" y="4538133"/>
            <a:ext cx="2393955" cy="1858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192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r>
              <a:rPr lang="en-US" dirty="0"/>
              <a:t>Orientation – </a:t>
            </a:r>
            <a:r>
              <a:rPr lang="en-US" dirty="0" smtClean="0"/>
              <a:t>How You </a:t>
            </a:r>
            <a:r>
              <a:rPr lang="en-US" dirty="0"/>
              <a:t>Prefer to Get to Know </a:t>
            </a:r>
            <a:r>
              <a:rPr lang="en-US" dirty="0" smtClean="0"/>
              <a:t>People?</a:t>
            </a:r>
            <a:r>
              <a:rPr lang="en-US" dirty="0"/>
              <a:t/>
            </a:r>
            <a:br>
              <a:rPr lang="en-US" dirty="0"/>
            </a:br>
            <a:endParaRPr lang="en-US" altLang="en-US" dirty="0"/>
          </a:p>
        </p:txBody>
      </p:sp>
      <p:sp>
        <p:nvSpPr>
          <p:cNvPr id="416771" name="Rectangle 3"/>
          <p:cNvSpPr>
            <a:spLocks noGrp="1" noChangeArrowheads="1"/>
          </p:cNvSpPr>
          <p:nvPr>
            <p:ph sz="half" idx="1"/>
          </p:nvPr>
        </p:nvSpPr>
        <p:spPr>
          <a:xfrm>
            <a:off x="508001" y="2160589"/>
            <a:ext cx="3407351" cy="3880772"/>
          </a:xfrm>
        </p:spPr>
        <p:txBody>
          <a:bodyPr>
            <a:normAutofit/>
          </a:bodyPr>
          <a:lstStyle/>
          <a:p>
            <a:r>
              <a:rPr lang="en-US" altLang="en-US" sz="2600" b="1" dirty="0" smtClean="0"/>
              <a:t>Activity-Oriented</a:t>
            </a:r>
          </a:p>
          <a:p>
            <a:pPr lvl="1"/>
            <a:r>
              <a:rPr lang="en-US" altLang="en-US" sz="2400" dirty="0" smtClean="0"/>
              <a:t>Working </a:t>
            </a:r>
            <a:r>
              <a:rPr lang="en-US" altLang="en-US" sz="2400" dirty="0"/>
              <a:t>with them on a </a:t>
            </a:r>
            <a:r>
              <a:rPr lang="en-US" altLang="en-US" sz="2400" dirty="0" smtClean="0"/>
              <a:t>project</a:t>
            </a:r>
            <a:endParaRPr lang="en-US" altLang="en-US" sz="2400" dirty="0"/>
          </a:p>
        </p:txBody>
      </p:sp>
      <p:sp>
        <p:nvSpPr>
          <p:cNvPr id="3" name="Content Placeholder 2"/>
          <p:cNvSpPr>
            <a:spLocks noGrp="1"/>
          </p:cNvSpPr>
          <p:nvPr>
            <p:ph sz="half" idx="2"/>
          </p:nvPr>
        </p:nvSpPr>
        <p:spPr/>
        <p:txBody>
          <a:bodyPr/>
          <a:lstStyle/>
          <a:p>
            <a:r>
              <a:rPr lang="en-US" altLang="en-US" sz="2600" b="1" dirty="0"/>
              <a:t>People-Oriented</a:t>
            </a:r>
          </a:p>
          <a:p>
            <a:pPr lvl="1"/>
            <a:r>
              <a:rPr lang="en-US" altLang="en-US" sz="2400" dirty="0"/>
              <a:t>Socializing with them</a:t>
            </a:r>
          </a:p>
          <a:p>
            <a:endParaRPr lang="en-US" dirty="0"/>
          </a:p>
        </p:txBody>
      </p:sp>
      <p:sp>
        <p:nvSpPr>
          <p:cNvPr id="7" name="Slide Number Placeholder 6"/>
          <p:cNvSpPr>
            <a:spLocks noGrp="1"/>
          </p:cNvSpPr>
          <p:nvPr>
            <p:ph type="sldNum" sz="quarter" idx="12"/>
          </p:nvPr>
        </p:nvSpPr>
        <p:spPr>
          <a:xfrm>
            <a:off x="3557526" y="6338359"/>
            <a:ext cx="513159" cy="365125"/>
          </a:xfrm>
        </p:spPr>
        <p:txBody>
          <a:bodyPr/>
          <a:lstStyle/>
          <a:p>
            <a:pPr algn="ctr">
              <a:defRPr/>
            </a:pPr>
            <a:fld id="{6C9E9E98-70D3-429B-9C32-B435A9BBAB92}" type="slidenum">
              <a:rPr lang="en-US" smtClean="0"/>
              <a:pPr algn="ctr">
                <a:defRPr/>
              </a:pPr>
              <a:t>7</a:t>
            </a:fld>
            <a:endParaRPr lang="en-US" dirty="0"/>
          </a:p>
        </p:txBody>
      </p:sp>
      <p:sp>
        <p:nvSpPr>
          <p:cNvPr id="10" name="TextBox 9"/>
          <p:cNvSpPr txBox="1"/>
          <p:nvPr/>
        </p:nvSpPr>
        <p:spPr>
          <a:xfrm>
            <a:off x="2565972" y="1469562"/>
            <a:ext cx="184731" cy="369332"/>
          </a:xfrm>
          <a:prstGeom prst="rect">
            <a:avLst/>
          </a:prstGeom>
          <a:noFill/>
        </p:spPr>
        <p:txBody>
          <a:bodyPr wrap="none" rtlCol="0">
            <a:spAutoFit/>
          </a:bodyPr>
          <a:lstStyle/>
          <a:p>
            <a:endParaRPr lang="en-US" dirty="0"/>
          </a:p>
        </p:txBody>
      </p:sp>
      <p:pic>
        <p:nvPicPr>
          <p:cNvPr id="14" name="Picture 5" descr="C:\Users\MelissaHarris\Documents\Marketing\graphic downloads aug 2014\Diverse World Business People at Table in Off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970" y="4099788"/>
            <a:ext cx="2329298" cy="1796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07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lstStyle/>
          <a:p>
            <a:r>
              <a:rPr lang="en-US" altLang="en-US" dirty="0" smtClean="0"/>
              <a:t>Chameleon Styles – 4 Quadrants</a:t>
            </a:r>
            <a:endParaRPr lang="en-US" altLang="en-US" dirty="0"/>
          </a:p>
        </p:txBody>
      </p:sp>
      <p:graphicFrame>
        <p:nvGraphicFramePr>
          <p:cNvPr id="418836" name="Group 20"/>
          <p:cNvGraphicFramePr>
            <a:graphicFrameLocks noGrp="1"/>
          </p:cNvGraphicFramePr>
          <p:nvPr>
            <p:ph type="tbl" idx="1"/>
            <p:extLst>
              <p:ext uri="{D42A27DB-BD31-4B8C-83A1-F6EECF244321}">
                <p14:modId xmlns:p14="http://schemas.microsoft.com/office/powerpoint/2010/main" val="2901578659"/>
              </p:ext>
            </p:extLst>
          </p:nvPr>
        </p:nvGraphicFramePr>
        <p:xfrm>
          <a:off x="970908" y="2306638"/>
          <a:ext cx="5979560" cy="3505200"/>
        </p:xfrm>
        <a:graphic>
          <a:graphicData uri="http://schemas.openxmlformats.org/drawingml/2006/table">
            <a:tbl>
              <a:tblPr/>
              <a:tblGrid>
                <a:gridCol w="2966663"/>
                <a:gridCol w="3012897"/>
              </a:tblGrid>
              <a:tr h="1752600">
                <a:tc>
                  <a:txBody>
                    <a:bodyPr/>
                    <a:lstStyle>
                      <a:lvl1pPr>
                        <a:defRPr sz="2800">
                          <a:solidFill>
                            <a:schemeClr val="tx1"/>
                          </a:solidFill>
                          <a:latin typeface="Arial" charset="0"/>
                        </a:defRPr>
                      </a:lvl1pPr>
                      <a:lvl2pPr>
                        <a:buClr>
                          <a:schemeClr val="accent2"/>
                        </a:buClr>
                        <a:buSzPct val="80000"/>
                        <a:defRPr sz="2400">
                          <a:solidFill>
                            <a:schemeClr val="tx1"/>
                          </a:solidFill>
                          <a:latin typeface="Arial" charset="0"/>
                        </a:defRPr>
                      </a:lvl2pPr>
                      <a:lvl3pPr>
                        <a:buSzPct val="65000"/>
                        <a:defRPr sz="2000">
                          <a:solidFill>
                            <a:schemeClr val="tx1"/>
                          </a:solidFill>
                          <a:latin typeface="Arial" charset="0"/>
                        </a:defRPr>
                      </a:lvl3pPr>
                      <a:lvl4pPr>
                        <a:buClr>
                          <a:schemeClr val="accent2"/>
                        </a:buClr>
                        <a:buSzPct val="70000"/>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CCFF"/>
                    </a:solidFill>
                  </a:tcPr>
                </a:tc>
                <a:tc>
                  <a:txBody>
                    <a:bodyPr/>
                    <a:lstStyle>
                      <a:lvl1pPr>
                        <a:defRPr sz="2800">
                          <a:solidFill>
                            <a:schemeClr val="tx1"/>
                          </a:solidFill>
                          <a:latin typeface="Arial" charset="0"/>
                        </a:defRPr>
                      </a:lvl1pPr>
                      <a:lvl2pPr>
                        <a:buClr>
                          <a:schemeClr val="accent2"/>
                        </a:buClr>
                        <a:buSzPct val="80000"/>
                        <a:defRPr sz="2400">
                          <a:solidFill>
                            <a:schemeClr val="tx1"/>
                          </a:solidFill>
                          <a:latin typeface="Arial" charset="0"/>
                        </a:defRPr>
                      </a:lvl2pPr>
                      <a:lvl3pPr>
                        <a:buSzPct val="65000"/>
                        <a:defRPr sz="2000">
                          <a:solidFill>
                            <a:schemeClr val="tx1"/>
                          </a:solidFill>
                          <a:latin typeface="Arial" charset="0"/>
                        </a:defRPr>
                      </a:lvl3pPr>
                      <a:lvl4pPr>
                        <a:buClr>
                          <a:schemeClr val="accent2"/>
                        </a:buClr>
                        <a:buSzPct val="70000"/>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3">
                        <a:lumMod val="20000"/>
                        <a:lumOff val="80000"/>
                      </a:schemeClr>
                    </a:solidFill>
                  </a:tcPr>
                </a:tc>
              </a:tr>
              <a:tr h="1752600">
                <a:tc>
                  <a:txBody>
                    <a:bodyPr/>
                    <a:lstStyle>
                      <a:lvl1pPr>
                        <a:defRPr sz="2800">
                          <a:solidFill>
                            <a:schemeClr val="tx1"/>
                          </a:solidFill>
                          <a:latin typeface="Arial" charset="0"/>
                        </a:defRPr>
                      </a:lvl1pPr>
                      <a:lvl2pPr>
                        <a:buClr>
                          <a:schemeClr val="accent2"/>
                        </a:buClr>
                        <a:buSzPct val="80000"/>
                        <a:defRPr sz="2400">
                          <a:solidFill>
                            <a:schemeClr val="tx1"/>
                          </a:solidFill>
                          <a:latin typeface="Arial" charset="0"/>
                        </a:defRPr>
                      </a:lvl2pPr>
                      <a:lvl3pPr>
                        <a:buSzPct val="65000"/>
                        <a:defRPr sz="2000">
                          <a:solidFill>
                            <a:schemeClr val="tx1"/>
                          </a:solidFill>
                          <a:latin typeface="Arial" charset="0"/>
                        </a:defRPr>
                      </a:lvl3pPr>
                      <a:lvl4pPr>
                        <a:buClr>
                          <a:schemeClr val="accent2"/>
                        </a:buClr>
                        <a:buSzPct val="70000"/>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800" b="0" i="0" u="none" strike="noStrike" cap="none" normalizeH="0" baseline="0" dirty="0" smtClean="0">
                          <a:ln>
                            <a:noFill/>
                          </a:ln>
                          <a:solidFill>
                            <a:schemeClr val="tx1"/>
                          </a:solidFill>
                          <a:effectLst/>
                          <a:latin typeface="Arial" charset="0"/>
                        </a:rPr>
                        <a:t>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EB8EF"/>
                    </a:solidFill>
                  </a:tcPr>
                </a:tc>
                <a:tc>
                  <a:txBody>
                    <a:bodyPr/>
                    <a:lstStyle>
                      <a:lvl1pPr>
                        <a:defRPr sz="2800">
                          <a:solidFill>
                            <a:schemeClr val="tx1"/>
                          </a:solidFill>
                          <a:latin typeface="Arial" charset="0"/>
                        </a:defRPr>
                      </a:lvl1pPr>
                      <a:lvl2pPr>
                        <a:buClr>
                          <a:schemeClr val="accent2"/>
                        </a:buClr>
                        <a:buSzPct val="80000"/>
                        <a:defRPr sz="2400">
                          <a:solidFill>
                            <a:schemeClr val="tx1"/>
                          </a:solidFill>
                          <a:latin typeface="Arial" charset="0"/>
                        </a:defRPr>
                      </a:lvl2pPr>
                      <a:lvl3pPr>
                        <a:buSzPct val="65000"/>
                        <a:defRPr sz="2000">
                          <a:solidFill>
                            <a:schemeClr val="tx1"/>
                          </a:solidFill>
                          <a:latin typeface="Arial" charset="0"/>
                        </a:defRPr>
                      </a:lvl3pPr>
                      <a:lvl4pPr>
                        <a:buClr>
                          <a:schemeClr val="accent2"/>
                        </a:buClr>
                        <a:buSzPct val="70000"/>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800" b="0" i="0" u="none" strike="noStrike" cap="none" normalizeH="0" baseline="0" dirty="0" smtClean="0">
                          <a:ln>
                            <a:noFill/>
                          </a:ln>
                          <a:solidFill>
                            <a:schemeClr val="tx1"/>
                          </a:solidFill>
                          <a:effectLst/>
                          <a:latin typeface="Arial" charset="0"/>
                        </a:rPr>
                        <a:t>Q4</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EE3B8"/>
                    </a:solidFill>
                  </a:tcPr>
                </a:tc>
              </a:tr>
            </a:tbl>
          </a:graphicData>
        </a:graphic>
      </p:graphicFrame>
      <p:sp>
        <p:nvSpPr>
          <p:cNvPr id="13" name="Slide Number Placeholder 5"/>
          <p:cNvSpPr>
            <a:spLocks noGrp="1"/>
          </p:cNvSpPr>
          <p:nvPr>
            <p:ph type="sldNum" sz="quarter" idx="11"/>
          </p:nvPr>
        </p:nvSpPr>
        <p:spPr>
          <a:xfrm>
            <a:off x="3683861" y="6420957"/>
            <a:ext cx="513159" cy="365125"/>
          </a:xfrm>
        </p:spPr>
        <p:txBody>
          <a:bodyPr/>
          <a:lstStyle/>
          <a:p>
            <a:pPr algn="ctr">
              <a:defRPr/>
            </a:pPr>
            <a:fld id="{1A3F1808-EEB5-4B0C-BCB8-D55F6C58BDA6}" type="slidenum">
              <a:rPr lang="en-US" smtClean="0"/>
              <a:pPr algn="ctr">
                <a:defRPr/>
              </a:pPr>
              <a:t>8</a:t>
            </a:fld>
            <a:endParaRPr lang="en-US" dirty="0"/>
          </a:p>
        </p:txBody>
      </p:sp>
      <p:sp>
        <p:nvSpPr>
          <p:cNvPr id="418830" name="Text Box 14"/>
          <p:cNvSpPr txBox="1">
            <a:spLocks noChangeArrowheads="1"/>
          </p:cNvSpPr>
          <p:nvPr/>
        </p:nvSpPr>
        <p:spPr bwMode="auto">
          <a:xfrm>
            <a:off x="2984454" y="1727200"/>
            <a:ext cx="335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en-US" dirty="0">
                <a:latin typeface="Tahoma" pitchFamily="34" charset="0"/>
              </a:rPr>
              <a:t>  People-Oriented</a:t>
            </a:r>
          </a:p>
        </p:txBody>
      </p:sp>
      <p:sp>
        <p:nvSpPr>
          <p:cNvPr id="418831" name="Text Box 15"/>
          <p:cNvSpPr txBox="1">
            <a:spLocks noChangeArrowheads="1"/>
          </p:cNvSpPr>
          <p:nvPr/>
        </p:nvSpPr>
        <p:spPr bwMode="auto">
          <a:xfrm>
            <a:off x="160867" y="3581402"/>
            <a:ext cx="990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en-US" dirty="0">
                <a:latin typeface="Tahoma" pitchFamily="34" charset="0"/>
              </a:rPr>
              <a:t>Slow-Paced</a:t>
            </a:r>
          </a:p>
        </p:txBody>
      </p:sp>
      <p:sp>
        <p:nvSpPr>
          <p:cNvPr id="418832" name="Text Box 16"/>
          <p:cNvSpPr txBox="1">
            <a:spLocks noChangeArrowheads="1"/>
          </p:cNvSpPr>
          <p:nvPr/>
        </p:nvSpPr>
        <p:spPr bwMode="auto">
          <a:xfrm>
            <a:off x="7123417" y="3725239"/>
            <a:ext cx="8233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en-US" dirty="0">
                <a:latin typeface="Tahoma" pitchFamily="34" charset="0"/>
              </a:rPr>
              <a:t>Quick-</a:t>
            </a:r>
          </a:p>
          <a:p>
            <a:pPr>
              <a:spcBef>
                <a:spcPct val="0"/>
              </a:spcBef>
              <a:buClrTx/>
              <a:buSzTx/>
              <a:buFontTx/>
              <a:buNone/>
            </a:pPr>
            <a:r>
              <a:rPr lang="en-US" altLang="en-US" dirty="0">
                <a:latin typeface="Tahoma" pitchFamily="34" charset="0"/>
              </a:rPr>
              <a:t>Paced</a:t>
            </a:r>
          </a:p>
        </p:txBody>
      </p:sp>
      <p:sp>
        <p:nvSpPr>
          <p:cNvPr id="418833" name="Text Box 17"/>
          <p:cNvSpPr txBox="1">
            <a:spLocks noChangeArrowheads="1"/>
          </p:cNvSpPr>
          <p:nvPr/>
        </p:nvSpPr>
        <p:spPr bwMode="auto">
          <a:xfrm>
            <a:off x="2984454" y="5888804"/>
            <a:ext cx="2530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en-US" dirty="0">
                <a:latin typeface="Tahoma" pitchFamily="34" charset="0"/>
              </a:rPr>
              <a:t>Activity-Oriented</a:t>
            </a:r>
          </a:p>
        </p:txBody>
      </p:sp>
      <p:pic>
        <p:nvPicPr>
          <p:cNvPr id="2050" name="Picture 2" descr="http://2.bp.blogspot.com/_9BCEqPd7NP4/TPFdRc5PsyI/AAAAAAAAAJY/42bWk9VC3W0/s1600/chameleon_r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8304" y="2346604"/>
            <a:ext cx="1917700" cy="1682750"/>
          </a:xfrm>
          <a:prstGeom prst="rect">
            <a:avLst/>
          </a:prstGeom>
          <a:solidFill>
            <a:srgbClr val="CCCCFF"/>
          </a:solidFill>
          <a:ln>
            <a:noFill/>
          </a:ln>
        </p:spPr>
      </p:pic>
      <p:pic>
        <p:nvPicPr>
          <p:cNvPr id="2052" name="Picture 2" descr="http://www.ourstate.com/wp-content/uploads/2013/10/01_chamele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434" y="4227733"/>
            <a:ext cx="1981200" cy="1320800"/>
          </a:xfrm>
          <a:prstGeom prst="rect">
            <a:avLst/>
          </a:prstGeom>
          <a:solidFill>
            <a:schemeClr val="accent2">
              <a:lumMod val="20000"/>
              <a:lumOff val="80000"/>
            </a:schemeClr>
          </a:solidFill>
          <a:ln>
            <a:noFill/>
          </a:ln>
        </p:spPr>
      </p:pic>
      <p:pic>
        <p:nvPicPr>
          <p:cNvPr id="2053" name="Picture 5" descr="http://img.wallpapergang.com/12processed/blue%20chamele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854" y="4275358"/>
            <a:ext cx="19621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http://www.wildlifeden.com/wp-content/uploads/Chamele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8142" y="2365654"/>
            <a:ext cx="2495550"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2942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457200" y="457200"/>
            <a:ext cx="6666217" cy="1371600"/>
          </a:xfrm>
        </p:spPr>
        <p:txBody>
          <a:bodyPr/>
          <a:lstStyle/>
          <a:p>
            <a:r>
              <a:rPr lang="en-US" altLang="en-US" dirty="0" smtClean="0"/>
              <a:t>Chameleon </a:t>
            </a:r>
            <a:r>
              <a:rPr lang="en-US" altLang="en-US" dirty="0"/>
              <a:t>Styles </a:t>
            </a:r>
            <a:r>
              <a:rPr lang="en-US" altLang="en-US" dirty="0" smtClean="0"/>
              <a:t>Activity – Model Example</a:t>
            </a:r>
            <a:endParaRPr lang="en-US" altLang="en-US" dirty="0"/>
          </a:p>
        </p:txBody>
      </p:sp>
      <p:graphicFrame>
        <p:nvGraphicFramePr>
          <p:cNvPr id="418836" name="Group 20"/>
          <p:cNvGraphicFramePr>
            <a:graphicFrameLocks noGrp="1"/>
          </p:cNvGraphicFramePr>
          <p:nvPr>
            <p:ph type="tbl" idx="1"/>
            <p:extLst>
              <p:ext uri="{D42A27DB-BD31-4B8C-83A1-F6EECF244321}">
                <p14:modId xmlns:p14="http://schemas.microsoft.com/office/powerpoint/2010/main" val="1319431294"/>
              </p:ext>
            </p:extLst>
          </p:nvPr>
        </p:nvGraphicFramePr>
        <p:xfrm>
          <a:off x="970908" y="2306638"/>
          <a:ext cx="5979560" cy="3505200"/>
        </p:xfrm>
        <a:graphic>
          <a:graphicData uri="http://schemas.openxmlformats.org/drawingml/2006/table">
            <a:tbl>
              <a:tblPr/>
              <a:tblGrid>
                <a:gridCol w="2966663"/>
                <a:gridCol w="3012897"/>
              </a:tblGrid>
              <a:tr h="1752600">
                <a:tc>
                  <a:txBody>
                    <a:bodyPr/>
                    <a:lstStyle>
                      <a:lvl1pPr>
                        <a:defRPr sz="2800">
                          <a:solidFill>
                            <a:schemeClr val="tx1"/>
                          </a:solidFill>
                          <a:latin typeface="Arial" charset="0"/>
                        </a:defRPr>
                      </a:lvl1pPr>
                      <a:lvl2pPr>
                        <a:buClr>
                          <a:schemeClr val="accent2"/>
                        </a:buClr>
                        <a:buSzPct val="80000"/>
                        <a:defRPr sz="2400">
                          <a:solidFill>
                            <a:schemeClr val="tx1"/>
                          </a:solidFill>
                          <a:latin typeface="Arial" charset="0"/>
                        </a:defRPr>
                      </a:lvl2pPr>
                      <a:lvl3pPr>
                        <a:buSzPct val="65000"/>
                        <a:defRPr sz="2000">
                          <a:solidFill>
                            <a:schemeClr val="tx1"/>
                          </a:solidFill>
                          <a:latin typeface="Arial" charset="0"/>
                        </a:defRPr>
                      </a:lvl3pPr>
                      <a:lvl4pPr>
                        <a:buClr>
                          <a:schemeClr val="accent2"/>
                        </a:buClr>
                        <a:buSzPct val="70000"/>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800" b="0" i="0" u="none" strike="noStrike" cap="none" normalizeH="0" baseline="0" dirty="0" smtClean="0">
                          <a:ln>
                            <a:noFill/>
                          </a:ln>
                          <a:solidFill>
                            <a:schemeClr val="tx1"/>
                          </a:solidFill>
                          <a:effectLst/>
                          <a:latin typeface="Arial" charset="0"/>
                        </a:rPr>
                        <a:t>Q1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CCCCFF"/>
                    </a:solidFill>
                  </a:tcPr>
                </a:tc>
                <a:tc>
                  <a:txBody>
                    <a:bodyPr/>
                    <a:lstStyle>
                      <a:lvl1pPr>
                        <a:defRPr sz="2800">
                          <a:solidFill>
                            <a:schemeClr val="tx1"/>
                          </a:solidFill>
                          <a:latin typeface="Arial" charset="0"/>
                        </a:defRPr>
                      </a:lvl1pPr>
                      <a:lvl2pPr>
                        <a:buClr>
                          <a:schemeClr val="accent2"/>
                        </a:buClr>
                        <a:buSzPct val="80000"/>
                        <a:defRPr sz="2400">
                          <a:solidFill>
                            <a:schemeClr val="tx1"/>
                          </a:solidFill>
                          <a:latin typeface="Arial" charset="0"/>
                        </a:defRPr>
                      </a:lvl2pPr>
                      <a:lvl3pPr>
                        <a:buSzPct val="65000"/>
                        <a:defRPr sz="2000">
                          <a:solidFill>
                            <a:schemeClr val="tx1"/>
                          </a:solidFill>
                          <a:latin typeface="Arial" charset="0"/>
                        </a:defRPr>
                      </a:lvl3pPr>
                      <a:lvl4pPr>
                        <a:buClr>
                          <a:schemeClr val="accent2"/>
                        </a:buClr>
                        <a:buSzPct val="70000"/>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800" b="0" i="0" u="none" strike="noStrike" cap="none" normalizeH="0" baseline="0" dirty="0" smtClean="0">
                          <a:ln>
                            <a:noFill/>
                          </a:ln>
                          <a:solidFill>
                            <a:schemeClr val="tx1"/>
                          </a:solidFill>
                          <a:effectLst/>
                          <a:latin typeface="Arial" charset="0"/>
                        </a:rPr>
                        <a:t>Q2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3">
                        <a:lumMod val="20000"/>
                        <a:lumOff val="80000"/>
                      </a:schemeClr>
                    </a:solidFill>
                  </a:tcPr>
                </a:tc>
              </a:tr>
              <a:tr h="1752600">
                <a:tc>
                  <a:txBody>
                    <a:bodyPr/>
                    <a:lstStyle>
                      <a:lvl1pPr>
                        <a:defRPr sz="2800">
                          <a:solidFill>
                            <a:schemeClr val="tx1"/>
                          </a:solidFill>
                          <a:latin typeface="Arial" charset="0"/>
                        </a:defRPr>
                      </a:lvl1pPr>
                      <a:lvl2pPr>
                        <a:buClr>
                          <a:schemeClr val="accent2"/>
                        </a:buClr>
                        <a:buSzPct val="80000"/>
                        <a:defRPr sz="2400">
                          <a:solidFill>
                            <a:schemeClr val="tx1"/>
                          </a:solidFill>
                          <a:latin typeface="Arial" charset="0"/>
                        </a:defRPr>
                      </a:lvl2pPr>
                      <a:lvl3pPr>
                        <a:buSzPct val="65000"/>
                        <a:defRPr sz="2000">
                          <a:solidFill>
                            <a:schemeClr val="tx1"/>
                          </a:solidFill>
                          <a:latin typeface="Arial" charset="0"/>
                        </a:defRPr>
                      </a:lvl3pPr>
                      <a:lvl4pPr>
                        <a:buClr>
                          <a:schemeClr val="accent2"/>
                        </a:buClr>
                        <a:buSzPct val="70000"/>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800" b="0" i="0" u="none" strike="noStrike" cap="none" normalizeH="0" baseline="0" dirty="0" smtClean="0">
                          <a:ln>
                            <a:noFill/>
                          </a:ln>
                          <a:solidFill>
                            <a:schemeClr val="tx1"/>
                          </a:solidFill>
                          <a:effectLst/>
                          <a:latin typeface="Arial" charset="0"/>
                        </a:rPr>
                        <a:t>Q3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EB8EF"/>
                    </a:solidFill>
                  </a:tcPr>
                </a:tc>
                <a:tc>
                  <a:txBody>
                    <a:bodyPr/>
                    <a:lstStyle>
                      <a:lvl1pPr>
                        <a:defRPr sz="2800">
                          <a:solidFill>
                            <a:schemeClr val="tx1"/>
                          </a:solidFill>
                          <a:latin typeface="Arial" charset="0"/>
                        </a:defRPr>
                      </a:lvl1pPr>
                      <a:lvl2pPr>
                        <a:buClr>
                          <a:schemeClr val="accent2"/>
                        </a:buClr>
                        <a:buSzPct val="80000"/>
                        <a:defRPr sz="2400">
                          <a:solidFill>
                            <a:schemeClr val="tx1"/>
                          </a:solidFill>
                          <a:latin typeface="Arial" charset="0"/>
                        </a:defRPr>
                      </a:lvl2pPr>
                      <a:lvl3pPr>
                        <a:buSzPct val="65000"/>
                        <a:defRPr sz="2000">
                          <a:solidFill>
                            <a:schemeClr val="tx1"/>
                          </a:solidFill>
                          <a:latin typeface="Arial" charset="0"/>
                        </a:defRPr>
                      </a:lvl3pPr>
                      <a:lvl4pPr>
                        <a:buClr>
                          <a:schemeClr val="accent2"/>
                        </a:buClr>
                        <a:buSzPct val="70000"/>
                        <a:defRPr>
                          <a:solidFill>
                            <a:schemeClr val="tx1"/>
                          </a:solidFill>
                          <a:latin typeface="Arial" charset="0"/>
                        </a:defRPr>
                      </a:lvl4pPr>
                      <a:lvl5pPr>
                        <a:defRPr>
                          <a:solidFill>
                            <a:schemeClr val="tx1"/>
                          </a:solidFill>
                          <a:latin typeface="Arial" charset="0"/>
                        </a:defRPr>
                      </a:lvl5pPr>
                      <a:lvl6pPr fontAlgn="base">
                        <a:spcBef>
                          <a:spcPct val="20000"/>
                        </a:spcBef>
                        <a:spcAft>
                          <a:spcPct val="0"/>
                        </a:spcAft>
                        <a:buClr>
                          <a:schemeClr val="bg2"/>
                        </a:buClr>
                        <a:buFont typeface="Wingdings" pitchFamily="2" charset="2"/>
                        <a:defRPr>
                          <a:solidFill>
                            <a:schemeClr val="tx1"/>
                          </a:solidFill>
                          <a:latin typeface="Arial" charset="0"/>
                        </a:defRPr>
                      </a:lvl6pPr>
                      <a:lvl7pPr fontAlgn="base">
                        <a:spcBef>
                          <a:spcPct val="20000"/>
                        </a:spcBef>
                        <a:spcAft>
                          <a:spcPct val="0"/>
                        </a:spcAft>
                        <a:buClr>
                          <a:schemeClr val="bg2"/>
                        </a:buClr>
                        <a:buFont typeface="Wingdings" pitchFamily="2" charset="2"/>
                        <a:defRPr>
                          <a:solidFill>
                            <a:schemeClr val="tx1"/>
                          </a:solidFill>
                          <a:latin typeface="Arial" charset="0"/>
                        </a:defRPr>
                      </a:lvl7pPr>
                      <a:lvl8pPr fontAlgn="base">
                        <a:spcBef>
                          <a:spcPct val="20000"/>
                        </a:spcBef>
                        <a:spcAft>
                          <a:spcPct val="0"/>
                        </a:spcAft>
                        <a:buClr>
                          <a:schemeClr val="bg2"/>
                        </a:buClr>
                        <a:buFont typeface="Wingdings" pitchFamily="2" charset="2"/>
                        <a:defRPr>
                          <a:solidFill>
                            <a:schemeClr val="tx1"/>
                          </a:solidFill>
                          <a:latin typeface="Arial" charset="0"/>
                        </a:defRPr>
                      </a:lvl8pPr>
                      <a:lvl9pPr fontAlgn="base">
                        <a:spcBef>
                          <a:spcPct val="20000"/>
                        </a:spcBef>
                        <a:spcAft>
                          <a:spcPct val="0"/>
                        </a:spcAft>
                        <a:buClr>
                          <a:schemeClr val="bg2"/>
                        </a:buClr>
                        <a:buFont typeface="Wingdings" pitchFamily="2"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altLang="en-US" sz="2800" b="0"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altLang="en-US" sz="2800" b="0" i="0" u="none" strike="noStrike" cap="none" normalizeH="0" baseline="0" dirty="0" smtClean="0">
                          <a:ln>
                            <a:noFill/>
                          </a:ln>
                          <a:solidFill>
                            <a:schemeClr val="tx1"/>
                          </a:solidFill>
                          <a:effectLst/>
                          <a:latin typeface="Arial" charset="0"/>
                        </a:rPr>
                        <a:t>Q4</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EE3B8"/>
                    </a:solidFill>
                  </a:tcPr>
                </a:tc>
              </a:tr>
            </a:tbl>
          </a:graphicData>
        </a:graphic>
      </p:graphicFrame>
      <p:sp>
        <p:nvSpPr>
          <p:cNvPr id="13" name="Slide Number Placeholder 5"/>
          <p:cNvSpPr>
            <a:spLocks noGrp="1"/>
          </p:cNvSpPr>
          <p:nvPr>
            <p:ph type="sldNum" sz="quarter" idx="11"/>
          </p:nvPr>
        </p:nvSpPr>
        <p:spPr>
          <a:xfrm>
            <a:off x="3683861" y="6420957"/>
            <a:ext cx="513159" cy="365125"/>
          </a:xfrm>
        </p:spPr>
        <p:txBody>
          <a:bodyPr/>
          <a:lstStyle/>
          <a:p>
            <a:pPr algn="ctr">
              <a:defRPr/>
            </a:pPr>
            <a:fld id="{1A3F1808-EEB5-4B0C-BCB8-D55F6C58BDA6}" type="slidenum">
              <a:rPr lang="en-US" smtClean="0"/>
              <a:pPr algn="ctr">
                <a:defRPr/>
              </a:pPr>
              <a:t>9</a:t>
            </a:fld>
            <a:endParaRPr lang="en-US" dirty="0"/>
          </a:p>
        </p:txBody>
      </p:sp>
      <p:sp>
        <p:nvSpPr>
          <p:cNvPr id="418830" name="Text Box 14"/>
          <p:cNvSpPr txBox="1">
            <a:spLocks noChangeArrowheads="1"/>
          </p:cNvSpPr>
          <p:nvPr/>
        </p:nvSpPr>
        <p:spPr bwMode="auto">
          <a:xfrm>
            <a:off x="2984454" y="1727200"/>
            <a:ext cx="335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en-US" dirty="0">
                <a:latin typeface="Tahoma" pitchFamily="34" charset="0"/>
              </a:rPr>
              <a:t>  People-Oriented</a:t>
            </a:r>
          </a:p>
        </p:txBody>
      </p:sp>
      <p:sp>
        <p:nvSpPr>
          <p:cNvPr id="418831" name="Text Box 15"/>
          <p:cNvSpPr txBox="1">
            <a:spLocks noChangeArrowheads="1"/>
          </p:cNvSpPr>
          <p:nvPr/>
        </p:nvSpPr>
        <p:spPr bwMode="auto">
          <a:xfrm>
            <a:off x="160867" y="3581402"/>
            <a:ext cx="990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en-US" dirty="0">
                <a:latin typeface="Tahoma" pitchFamily="34" charset="0"/>
              </a:rPr>
              <a:t>Slow-Paced</a:t>
            </a:r>
          </a:p>
        </p:txBody>
      </p:sp>
      <p:sp>
        <p:nvSpPr>
          <p:cNvPr id="418832" name="Text Box 16"/>
          <p:cNvSpPr txBox="1">
            <a:spLocks noChangeArrowheads="1"/>
          </p:cNvSpPr>
          <p:nvPr/>
        </p:nvSpPr>
        <p:spPr bwMode="auto">
          <a:xfrm>
            <a:off x="7123417" y="3725239"/>
            <a:ext cx="82330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SzTx/>
              <a:buFontTx/>
              <a:buNone/>
            </a:pPr>
            <a:r>
              <a:rPr lang="en-US" altLang="en-US" dirty="0">
                <a:latin typeface="Tahoma" pitchFamily="34" charset="0"/>
              </a:rPr>
              <a:t>Quick-</a:t>
            </a:r>
          </a:p>
          <a:p>
            <a:pPr>
              <a:spcBef>
                <a:spcPct val="0"/>
              </a:spcBef>
              <a:buClrTx/>
              <a:buSzTx/>
              <a:buFontTx/>
              <a:buNone/>
            </a:pPr>
            <a:r>
              <a:rPr lang="en-US" altLang="en-US" dirty="0">
                <a:latin typeface="Tahoma" pitchFamily="34" charset="0"/>
              </a:rPr>
              <a:t>Paced</a:t>
            </a:r>
          </a:p>
        </p:txBody>
      </p:sp>
      <p:sp>
        <p:nvSpPr>
          <p:cNvPr id="418833" name="Text Box 17"/>
          <p:cNvSpPr txBox="1">
            <a:spLocks noChangeArrowheads="1"/>
          </p:cNvSpPr>
          <p:nvPr/>
        </p:nvSpPr>
        <p:spPr bwMode="auto">
          <a:xfrm>
            <a:off x="2984454" y="5888804"/>
            <a:ext cx="25304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buClrTx/>
              <a:buSzTx/>
              <a:buFontTx/>
              <a:buNone/>
            </a:pPr>
            <a:r>
              <a:rPr lang="en-US" altLang="en-US" dirty="0">
                <a:latin typeface="Tahoma" pitchFamily="34" charset="0"/>
              </a:rPr>
              <a:t>Activity-Oriented</a:t>
            </a:r>
          </a:p>
        </p:txBody>
      </p:sp>
    </p:spTree>
    <p:extLst>
      <p:ext uri="{BB962C8B-B14F-4D97-AF65-F5344CB8AC3E}">
        <p14:creationId xmlns:p14="http://schemas.microsoft.com/office/powerpoint/2010/main" val="21009636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TC Power Point Template 1 (2)">
  <a:themeElements>
    <a:clrScheme name="Custom 2">
      <a:dk1>
        <a:sysClr val="windowText" lastClr="000000"/>
      </a:dk1>
      <a:lt1>
        <a:sysClr val="window" lastClr="FFFFFF"/>
      </a:lt1>
      <a:dk2>
        <a:srgbClr val="666666"/>
      </a:dk2>
      <a:lt2>
        <a:srgbClr val="D2D2D2"/>
      </a:lt2>
      <a:accent1>
        <a:srgbClr val="005BD3"/>
      </a:accent1>
      <a:accent2>
        <a:srgbClr val="87BAFF"/>
      </a:accent2>
      <a:accent3>
        <a:srgbClr val="4B98FF"/>
      </a:accent3>
      <a:accent4>
        <a:srgbClr val="FFFFFF"/>
      </a:accent4>
      <a:accent5>
        <a:srgbClr val="005BD3"/>
      </a:accent5>
      <a:accent6>
        <a:srgbClr val="005BD3"/>
      </a:accent6>
      <a:hlink>
        <a:srgbClr val="17BBFD"/>
      </a:hlink>
      <a:folHlink>
        <a:srgbClr val="FFFFFF"/>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3621</TotalTime>
  <Words>2967</Words>
  <Application>Microsoft Office PowerPoint</Application>
  <PresentationFormat>On-screen Show (4:3)</PresentationFormat>
  <Paragraphs>367</Paragraphs>
  <Slides>23</Slides>
  <Notes>9</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TTC Power Point Template 1 (2)</vt:lpstr>
      <vt:lpstr>The Charismatic Chameleon – Building Strong Sales, Marketing and Customer Care Teams</vt:lpstr>
      <vt:lpstr>Agenda</vt:lpstr>
      <vt:lpstr>Group Discussion - Your Major  Personality Challenges in Working With Your Colleagues</vt:lpstr>
      <vt:lpstr>DiSC®</vt:lpstr>
      <vt:lpstr>Another Personality Styles System – Two Major Areas of Analysis</vt:lpstr>
      <vt:lpstr>Pacing – How Fast Or Slow You Behave?</vt:lpstr>
      <vt:lpstr>Orientation – How You Prefer to Get to Know People? </vt:lpstr>
      <vt:lpstr>Chameleon Styles – 4 Quadrants</vt:lpstr>
      <vt:lpstr>Chameleon Styles Activity – Model Example</vt:lpstr>
      <vt:lpstr>Activity Instructions - Think About Yourself: Step 1  </vt:lpstr>
      <vt:lpstr>Activity Instructions - Think About Yourself: Step 2  </vt:lpstr>
      <vt:lpstr>Activity Instructions - Think About Yourself: Step 3  </vt:lpstr>
      <vt:lpstr> Chameleon Preferences</vt:lpstr>
      <vt:lpstr>When Problems Typically Occur</vt:lpstr>
      <vt:lpstr>How to Work Well with Others</vt:lpstr>
      <vt:lpstr>Summary </vt:lpstr>
      <vt:lpstr>Contact Info</vt:lpstr>
      <vt:lpstr>Appendix</vt:lpstr>
      <vt:lpstr>Classic Examples of Titles per Quadrant</vt:lpstr>
      <vt:lpstr>Answer Key - Strategies for Working Successfully with Q1 Peacemakers</vt:lpstr>
      <vt:lpstr>Answer Key - Strategies for Working Successfully with Q2 Cheerleaders</vt:lpstr>
      <vt:lpstr>Answer Key - Strategies for Working Successfully with Q3 Analysts </vt:lpstr>
      <vt:lpstr>Answer Key - Strategies for Working Successfully with Q4 Drivers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MelissaHarris</dc:creator>
  <cp:lastModifiedBy>MelissaHarris</cp:lastModifiedBy>
  <cp:revision>109</cp:revision>
  <cp:lastPrinted>2015-10-28T02:36:18Z</cp:lastPrinted>
  <dcterms:created xsi:type="dcterms:W3CDTF">2014-12-01T15:52:43Z</dcterms:created>
  <dcterms:modified xsi:type="dcterms:W3CDTF">2016-07-27T20:52:06Z</dcterms:modified>
</cp:coreProperties>
</file>