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Lst>
  <p:notesMasterIdLst>
    <p:notesMasterId r:id="rId30"/>
  </p:notesMasterIdLst>
  <p:handoutMasterIdLst>
    <p:handoutMasterId r:id="rId31"/>
  </p:handoutMasterIdLst>
  <p:sldIdLst>
    <p:sldId id="570" r:id="rId2"/>
    <p:sldId id="569" r:id="rId3"/>
    <p:sldId id="550" r:id="rId4"/>
    <p:sldId id="552" r:id="rId5"/>
    <p:sldId id="568" r:id="rId6"/>
    <p:sldId id="556" r:id="rId7"/>
    <p:sldId id="553" r:id="rId8"/>
    <p:sldId id="446" r:id="rId9"/>
    <p:sldId id="559" r:id="rId10"/>
    <p:sldId id="540" r:id="rId11"/>
    <p:sldId id="558" r:id="rId12"/>
    <p:sldId id="542" r:id="rId13"/>
    <p:sldId id="562" r:id="rId14"/>
    <p:sldId id="560" r:id="rId15"/>
    <p:sldId id="545" r:id="rId16"/>
    <p:sldId id="565" r:id="rId17"/>
    <p:sldId id="541" r:id="rId18"/>
    <p:sldId id="564" r:id="rId19"/>
    <p:sldId id="547" r:id="rId20"/>
    <p:sldId id="525" r:id="rId21"/>
    <p:sldId id="548" r:id="rId22"/>
    <p:sldId id="563" r:id="rId23"/>
    <p:sldId id="549" r:id="rId24"/>
    <p:sldId id="539" r:id="rId25"/>
    <p:sldId id="567" r:id="rId26"/>
    <p:sldId id="566" r:id="rId27"/>
    <p:sldId id="531" r:id="rId28"/>
    <p:sldId id="451" r:id="rId29"/>
  </p:sldIdLst>
  <p:sldSz cx="9144000" cy="6858000" type="overhead"/>
  <p:notesSz cx="6858000" cy="9296400"/>
  <p:defaultTextStyle>
    <a:defPPr>
      <a:defRPr lang="en-US"/>
    </a:defPPr>
    <a:lvl1pPr algn="l" defTabSz="457168" rtl="0" fontAlgn="base">
      <a:spcBef>
        <a:spcPct val="0"/>
      </a:spcBef>
      <a:spcAft>
        <a:spcPct val="0"/>
      </a:spcAft>
      <a:defRPr kern="1200">
        <a:solidFill>
          <a:schemeClr val="tx1"/>
        </a:solidFill>
        <a:latin typeface="Trebuchet MS" pitchFamily="34" charset="0"/>
        <a:ea typeface="+mn-ea"/>
        <a:cs typeface="Arial" charset="0"/>
      </a:defRPr>
    </a:lvl1pPr>
    <a:lvl2pPr marL="457168" algn="l" defTabSz="457168" rtl="0" fontAlgn="base">
      <a:spcBef>
        <a:spcPct val="0"/>
      </a:spcBef>
      <a:spcAft>
        <a:spcPct val="0"/>
      </a:spcAft>
      <a:defRPr kern="1200">
        <a:solidFill>
          <a:schemeClr val="tx1"/>
        </a:solidFill>
        <a:latin typeface="Trebuchet MS" pitchFamily="34" charset="0"/>
        <a:ea typeface="+mn-ea"/>
        <a:cs typeface="Arial" charset="0"/>
      </a:defRPr>
    </a:lvl2pPr>
    <a:lvl3pPr marL="914336" algn="l" defTabSz="457168" rtl="0" fontAlgn="base">
      <a:spcBef>
        <a:spcPct val="0"/>
      </a:spcBef>
      <a:spcAft>
        <a:spcPct val="0"/>
      </a:spcAft>
      <a:defRPr kern="1200">
        <a:solidFill>
          <a:schemeClr val="tx1"/>
        </a:solidFill>
        <a:latin typeface="Trebuchet MS" pitchFamily="34" charset="0"/>
        <a:ea typeface="+mn-ea"/>
        <a:cs typeface="Arial" charset="0"/>
      </a:defRPr>
    </a:lvl3pPr>
    <a:lvl4pPr marL="1371503" algn="l" defTabSz="457168" rtl="0" fontAlgn="base">
      <a:spcBef>
        <a:spcPct val="0"/>
      </a:spcBef>
      <a:spcAft>
        <a:spcPct val="0"/>
      </a:spcAft>
      <a:defRPr kern="1200">
        <a:solidFill>
          <a:schemeClr val="tx1"/>
        </a:solidFill>
        <a:latin typeface="Trebuchet MS" pitchFamily="34" charset="0"/>
        <a:ea typeface="+mn-ea"/>
        <a:cs typeface="Arial" charset="0"/>
      </a:defRPr>
    </a:lvl4pPr>
    <a:lvl5pPr marL="1828671" algn="l" defTabSz="457168" rtl="0" fontAlgn="base">
      <a:spcBef>
        <a:spcPct val="0"/>
      </a:spcBef>
      <a:spcAft>
        <a:spcPct val="0"/>
      </a:spcAft>
      <a:defRPr kern="1200">
        <a:solidFill>
          <a:schemeClr val="tx1"/>
        </a:solidFill>
        <a:latin typeface="Trebuchet MS" pitchFamily="34" charset="0"/>
        <a:ea typeface="+mn-ea"/>
        <a:cs typeface="Arial" charset="0"/>
      </a:defRPr>
    </a:lvl5pPr>
    <a:lvl6pPr marL="2285839" algn="l" defTabSz="914336" rtl="0" eaLnBrk="1" latinLnBrk="0" hangingPunct="1">
      <a:defRPr kern="1200">
        <a:solidFill>
          <a:schemeClr val="tx1"/>
        </a:solidFill>
        <a:latin typeface="Trebuchet MS" pitchFamily="34" charset="0"/>
        <a:ea typeface="+mn-ea"/>
        <a:cs typeface="Arial" charset="0"/>
      </a:defRPr>
    </a:lvl6pPr>
    <a:lvl7pPr marL="2743007" algn="l" defTabSz="914336" rtl="0" eaLnBrk="1" latinLnBrk="0" hangingPunct="1">
      <a:defRPr kern="1200">
        <a:solidFill>
          <a:schemeClr val="tx1"/>
        </a:solidFill>
        <a:latin typeface="Trebuchet MS" pitchFamily="34" charset="0"/>
        <a:ea typeface="+mn-ea"/>
        <a:cs typeface="Arial" charset="0"/>
      </a:defRPr>
    </a:lvl7pPr>
    <a:lvl8pPr marL="3200175" algn="l" defTabSz="914336" rtl="0" eaLnBrk="1" latinLnBrk="0" hangingPunct="1">
      <a:defRPr kern="1200">
        <a:solidFill>
          <a:schemeClr val="tx1"/>
        </a:solidFill>
        <a:latin typeface="Trebuchet MS" pitchFamily="34" charset="0"/>
        <a:ea typeface="+mn-ea"/>
        <a:cs typeface="Arial" charset="0"/>
      </a:defRPr>
    </a:lvl8pPr>
    <a:lvl9pPr marL="3657343" algn="l" defTabSz="914336"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20000" autoAdjust="0"/>
    <p:restoredTop sz="94764" autoAdjust="0"/>
  </p:normalViewPr>
  <p:slideViewPr>
    <p:cSldViewPr snapToGrid="0">
      <p:cViewPr varScale="1">
        <p:scale>
          <a:sx n="62" d="100"/>
          <a:sy n="62" d="100"/>
        </p:scale>
        <p:origin x="-1908" y="-76"/>
      </p:cViewPr>
      <p:guideLst>
        <p:guide orient="horz" pos="2160"/>
        <p:guide pos="2880"/>
      </p:guideLst>
    </p:cSldViewPr>
  </p:slideViewPr>
  <p:notesTextViewPr>
    <p:cViewPr>
      <p:scale>
        <a:sx n="1" d="1"/>
        <a:sy n="1" d="1"/>
      </p:scale>
      <p:origin x="0" y="0"/>
    </p:cViewPr>
  </p:notesTextViewPr>
  <p:sorterViewPr>
    <p:cViewPr>
      <p:scale>
        <a:sx n="66" d="100"/>
        <a:sy n="66" d="100"/>
      </p:scale>
      <p:origin x="0" y="584"/>
    </p:cViewPr>
  </p:sorterViewPr>
  <p:notesViewPr>
    <p:cSldViewPr snapToGrid="0">
      <p:cViewPr varScale="1">
        <p:scale>
          <a:sx n="52" d="100"/>
          <a:sy n="52" d="100"/>
        </p:scale>
        <p:origin x="-28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E0AF1FD-5DC6-4001-9F38-093DB390A73C}" type="datetimeFigureOut">
              <a:rPr lang="en-US" smtClean="0"/>
              <a:t>7/27/2016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B4D089C-2C78-4283-9067-E5C96B316DAA}" type="slidenum">
              <a:rPr lang="en-US" smtClean="0"/>
              <a:t>‹#›</a:t>
            </a:fld>
            <a:endParaRPr lang="en-US" dirty="0"/>
          </a:p>
        </p:txBody>
      </p:sp>
    </p:spTree>
    <p:extLst>
      <p:ext uri="{BB962C8B-B14F-4D97-AF65-F5344CB8AC3E}">
        <p14:creationId xmlns:p14="http://schemas.microsoft.com/office/powerpoint/2010/main" val="13440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A3A0AB-9ED1-48A5-868B-86E615A937FC}" type="datetimeFigureOut">
              <a:rPr lang="en-US"/>
              <a:pPr>
                <a:defRPr/>
              </a:pPr>
              <a:t>7/27/2016</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307ED4-6B0F-4E93-AF51-A1732CCBF872}" type="slidenum">
              <a:rPr lang="en-US"/>
              <a:pPr>
                <a:defRPr/>
              </a:pPr>
              <a:t>‹#›</a:t>
            </a:fld>
            <a:endParaRPr lang="en-US" dirty="0"/>
          </a:p>
        </p:txBody>
      </p:sp>
    </p:spTree>
    <p:extLst>
      <p:ext uri="{BB962C8B-B14F-4D97-AF65-F5344CB8AC3E}">
        <p14:creationId xmlns:p14="http://schemas.microsoft.com/office/powerpoint/2010/main" val="3215077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68" algn="l" rtl="0" eaLnBrk="0" fontAlgn="base" hangingPunct="0">
      <a:spcBef>
        <a:spcPct val="30000"/>
      </a:spcBef>
      <a:spcAft>
        <a:spcPct val="0"/>
      </a:spcAft>
      <a:defRPr sz="1200" kern="1200">
        <a:solidFill>
          <a:schemeClr val="tx1"/>
        </a:solidFill>
        <a:latin typeface="+mn-lt"/>
        <a:ea typeface="+mn-ea"/>
        <a:cs typeface="+mn-cs"/>
      </a:defRPr>
    </a:lvl2pPr>
    <a:lvl3pPr marL="914336" algn="l" rtl="0" eaLnBrk="0" fontAlgn="base" hangingPunct="0">
      <a:spcBef>
        <a:spcPct val="30000"/>
      </a:spcBef>
      <a:spcAft>
        <a:spcPct val="0"/>
      </a:spcAft>
      <a:defRPr sz="1200" kern="1200">
        <a:solidFill>
          <a:schemeClr val="tx1"/>
        </a:solidFill>
        <a:latin typeface="+mn-lt"/>
        <a:ea typeface="+mn-ea"/>
        <a:cs typeface="+mn-cs"/>
      </a:defRPr>
    </a:lvl3pPr>
    <a:lvl4pPr marL="1371503" algn="l" rtl="0" eaLnBrk="0" fontAlgn="base" hangingPunct="0">
      <a:spcBef>
        <a:spcPct val="30000"/>
      </a:spcBef>
      <a:spcAft>
        <a:spcPct val="0"/>
      </a:spcAft>
      <a:defRPr sz="1200" kern="1200">
        <a:solidFill>
          <a:schemeClr val="tx1"/>
        </a:solidFill>
        <a:latin typeface="+mn-lt"/>
        <a:ea typeface="+mn-ea"/>
        <a:cs typeface="+mn-cs"/>
      </a:defRPr>
    </a:lvl4pPr>
    <a:lvl5pPr marL="1828671" algn="l" rtl="0" eaLnBrk="0" fontAlgn="base" hangingPunct="0">
      <a:spcBef>
        <a:spcPct val="30000"/>
      </a:spcBef>
      <a:spcAft>
        <a:spcPct val="0"/>
      </a:spcAft>
      <a:defRPr sz="1200" kern="1200">
        <a:solidFill>
          <a:schemeClr val="tx1"/>
        </a:solidFill>
        <a:latin typeface="+mn-lt"/>
        <a:ea typeface="+mn-ea"/>
        <a:cs typeface="+mn-cs"/>
      </a:defRPr>
    </a:lvl5pPr>
    <a:lvl6pPr marL="2285839" algn="l" defTabSz="914336" rtl="0" eaLnBrk="1" latinLnBrk="0" hangingPunct="1">
      <a:defRPr sz="1200" kern="1200">
        <a:solidFill>
          <a:schemeClr val="tx1"/>
        </a:solidFill>
        <a:latin typeface="+mn-lt"/>
        <a:ea typeface="+mn-ea"/>
        <a:cs typeface="+mn-cs"/>
      </a:defRPr>
    </a:lvl6pPr>
    <a:lvl7pPr marL="2743007" algn="l" defTabSz="914336" rtl="0" eaLnBrk="1" latinLnBrk="0" hangingPunct="1">
      <a:defRPr sz="1200" kern="1200">
        <a:solidFill>
          <a:schemeClr val="tx1"/>
        </a:solidFill>
        <a:latin typeface="+mn-lt"/>
        <a:ea typeface="+mn-ea"/>
        <a:cs typeface="+mn-cs"/>
      </a:defRPr>
    </a:lvl7pPr>
    <a:lvl8pPr marL="3200175" algn="l" defTabSz="914336" rtl="0" eaLnBrk="1" latinLnBrk="0" hangingPunct="1">
      <a:defRPr sz="1200" kern="1200">
        <a:solidFill>
          <a:schemeClr val="tx1"/>
        </a:solidFill>
        <a:latin typeface="+mn-lt"/>
        <a:ea typeface="+mn-ea"/>
        <a:cs typeface="+mn-cs"/>
      </a:defRPr>
    </a:lvl8pPr>
    <a:lvl9pPr marL="3657343" algn="l" defTabSz="9143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3382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87D540F1-0A41-43E0-B89D-AACFA651C469}" type="slidenum">
              <a:rPr lang="en-US" altLang="en-US" smtClean="0">
                <a:latin typeface="Calibri" pitchFamily="34" charset="0"/>
              </a:rPr>
              <a:pPr fontAlgn="base">
                <a:spcBef>
                  <a:spcPct val="0"/>
                </a:spcBef>
                <a:spcAft>
                  <a:spcPct val="0"/>
                </a:spcAft>
                <a:defRPr/>
              </a:pPr>
              <a:t>1</a:t>
            </a:fld>
            <a:endParaRPr lang="en-US" alt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11</a:t>
            </a:fld>
            <a:endParaRPr lang="en-US" dirty="0"/>
          </a:p>
        </p:txBody>
      </p:sp>
    </p:spTree>
    <p:extLst>
      <p:ext uri="{BB962C8B-B14F-4D97-AF65-F5344CB8AC3E}">
        <p14:creationId xmlns:p14="http://schemas.microsoft.com/office/powerpoint/2010/main" val="291876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12</a:t>
            </a:fld>
            <a:endParaRPr lang="en-US" dirty="0"/>
          </a:p>
        </p:txBody>
      </p:sp>
    </p:spTree>
    <p:extLst>
      <p:ext uri="{BB962C8B-B14F-4D97-AF65-F5344CB8AC3E}">
        <p14:creationId xmlns:p14="http://schemas.microsoft.com/office/powerpoint/2010/main" val="305706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13</a:t>
            </a:fld>
            <a:endParaRPr lang="en-US" dirty="0"/>
          </a:p>
        </p:txBody>
      </p:sp>
    </p:spTree>
    <p:extLst>
      <p:ext uri="{BB962C8B-B14F-4D97-AF65-F5344CB8AC3E}">
        <p14:creationId xmlns:p14="http://schemas.microsoft.com/office/powerpoint/2010/main" val="305706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14</a:t>
            </a:fld>
            <a:endParaRPr lang="en-US" dirty="0"/>
          </a:p>
        </p:txBody>
      </p:sp>
    </p:spTree>
    <p:extLst>
      <p:ext uri="{BB962C8B-B14F-4D97-AF65-F5344CB8AC3E}">
        <p14:creationId xmlns:p14="http://schemas.microsoft.com/office/powerpoint/2010/main" val="256652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15</a:t>
            </a:fld>
            <a:endParaRPr lang="en-US" dirty="0"/>
          </a:p>
        </p:txBody>
      </p:sp>
    </p:spTree>
    <p:extLst>
      <p:ext uri="{BB962C8B-B14F-4D97-AF65-F5344CB8AC3E}">
        <p14:creationId xmlns:p14="http://schemas.microsoft.com/office/powerpoint/2010/main" val="182449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16</a:t>
            </a:fld>
            <a:endParaRPr lang="en-US" dirty="0"/>
          </a:p>
        </p:txBody>
      </p:sp>
    </p:spTree>
    <p:extLst>
      <p:ext uri="{BB962C8B-B14F-4D97-AF65-F5344CB8AC3E}">
        <p14:creationId xmlns:p14="http://schemas.microsoft.com/office/powerpoint/2010/main" val="351201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17</a:t>
            </a:fld>
            <a:endParaRPr lang="en-US" dirty="0"/>
          </a:p>
        </p:txBody>
      </p:sp>
    </p:spTree>
    <p:extLst>
      <p:ext uri="{BB962C8B-B14F-4D97-AF65-F5344CB8AC3E}">
        <p14:creationId xmlns:p14="http://schemas.microsoft.com/office/powerpoint/2010/main" val="1735714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18</a:t>
            </a:fld>
            <a:endParaRPr lang="en-US" dirty="0"/>
          </a:p>
        </p:txBody>
      </p:sp>
    </p:spTree>
    <p:extLst>
      <p:ext uri="{BB962C8B-B14F-4D97-AF65-F5344CB8AC3E}">
        <p14:creationId xmlns:p14="http://schemas.microsoft.com/office/powerpoint/2010/main" val="2783774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19</a:t>
            </a:fld>
            <a:endParaRPr lang="en-US" dirty="0"/>
          </a:p>
        </p:txBody>
      </p:sp>
    </p:spTree>
    <p:extLst>
      <p:ext uri="{BB962C8B-B14F-4D97-AF65-F5344CB8AC3E}">
        <p14:creationId xmlns:p14="http://schemas.microsoft.com/office/powerpoint/2010/main" val="56800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20</a:t>
            </a:fld>
            <a:endParaRPr lang="en-US" dirty="0"/>
          </a:p>
        </p:txBody>
      </p:sp>
    </p:spTree>
    <p:extLst>
      <p:ext uri="{BB962C8B-B14F-4D97-AF65-F5344CB8AC3E}">
        <p14:creationId xmlns:p14="http://schemas.microsoft.com/office/powerpoint/2010/main" val="89749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F922A4-B13E-406E-A482-FD3B4FA7DED8}" type="slidenum">
              <a:rPr lang="en-US" smtClean="0"/>
              <a:pPr>
                <a:defRPr/>
              </a:pPr>
              <a:t>2</a:t>
            </a:fld>
            <a:endParaRPr lang="en-US" dirty="0"/>
          </a:p>
        </p:txBody>
      </p:sp>
    </p:spTree>
    <p:extLst>
      <p:ext uri="{BB962C8B-B14F-4D97-AF65-F5344CB8AC3E}">
        <p14:creationId xmlns:p14="http://schemas.microsoft.com/office/powerpoint/2010/main" val="2185950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21</a:t>
            </a:fld>
            <a:endParaRPr lang="en-US" dirty="0"/>
          </a:p>
        </p:txBody>
      </p:sp>
    </p:spTree>
    <p:extLst>
      <p:ext uri="{BB962C8B-B14F-4D97-AF65-F5344CB8AC3E}">
        <p14:creationId xmlns:p14="http://schemas.microsoft.com/office/powerpoint/2010/main" val="398238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22</a:t>
            </a:fld>
            <a:endParaRPr lang="en-US" dirty="0"/>
          </a:p>
        </p:txBody>
      </p:sp>
    </p:spTree>
    <p:extLst>
      <p:ext uri="{BB962C8B-B14F-4D97-AF65-F5344CB8AC3E}">
        <p14:creationId xmlns:p14="http://schemas.microsoft.com/office/powerpoint/2010/main" val="2648506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Build accountability into the culture</a:t>
            </a:r>
          </a:p>
          <a:p>
            <a:pPr lvl="1"/>
            <a:r>
              <a:rPr lang="en-US" sz="1800" dirty="0"/>
              <a:t>Use processes such as an evaluation of every project (positives, negatives, things to change) or a status report and next steps in each meeting agenda (tracking deadlines and milestones) </a:t>
            </a:r>
            <a:endParaRPr lang="en-US" sz="1800" dirty="0" smtClean="0"/>
          </a:p>
          <a:p>
            <a:pPr lvl="1"/>
            <a:endParaRPr lang="en-US" sz="1800" dirty="0"/>
          </a:p>
          <a:p>
            <a:pPr lvl="1"/>
            <a:r>
              <a:rPr lang="en-US" sz="1800" dirty="0" smtClean="0"/>
              <a:t>Write thank you notes</a:t>
            </a:r>
          </a:p>
          <a:p>
            <a:pPr lvl="1"/>
            <a:r>
              <a:rPr lang="en-US" sz="1800" dirty="0" smtClean="0"/>
              <a:t>Arrogance and a been there done that attitude prevent you from growing and compromise others confidence in you . There is always more to learn so make a habit of reading ,learning and listening to fresh information.</a:t>
            </a:r>
          </a:p>
          <a:p>
            <a:pPr lvl="1"/>
            <a:r>
              <a:rPr lang="en-US" sz="1800" dirty="0" smtClean="0"/>
              <a:t>In every area of life, it’s the little things – done consistently – that make the big difference. </a:t>
            </a:r>
          </a:p>
          <a:p>
            <a:pPr lvl="1"/>
            <a:r>
              <a:rPr lang="en-US" sz="1800" dirty="0" smtClean="0"/>
              <a:t>Trust is like a forest . It takes a long time to grow and can burn down with just a touch of </a:t>
            </a:r>
            <a:r>
              <a:rPr lang="en-US" sz="1800" dirty="0" err="1" smtClean="0"/>
              <a:t>carlessness</a:t>
            </a:r>
            <a:endParaRPr lang="en-US" sz="1800" dirty="0"/>
          </a:p>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23</a:t>
            </a:fld>
            <a:endParaRPr lang="en-US" dirty="0"/>
          </a:p>
        </p:txBody>
      </p:sp>
    </p:spTree>
    <p:extLst>
      <p:ext uri="{BB962C8B-B14F-4D97-AF65-F5344CB8AC3E}">
        <p14:creationId xmlns:p14="http://schemas.microsoft.com/office/powerpoint/2010/main" val="290110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algn="ctr" rtl="0" eaLnBrk="1" fontAlgn="t" latinLnBrk="0" hangingPunct="1">
              <a:spcBef>
                <a:spcPts val="0"/>
              </a:spcBef>
              <a:spcAft>
                <a:spcPts val="0"/>
              </a:spcAft>
            </a:pPr>
            <a:r>
              <a:rPr lang="en-US" sz="1200" b="1" i="0" u="none" strike="noStrike" kern="1200" dirty="0" smtClean="0">
                <a:solidFill>
                  <a:srgbClr val="FFFFFF"/>
                </a:solidFill>
                <a:effectLst/>
                <a:latin typeface="Trebuchet MS"/>
              </a:rPr>
              <a:t>Trust Attribute</a:t>
            </a:r>
            <a:endParaRPr lang="en-US" sz="1200" b="0" i="0" u="none" strike="noStrike" dirty="0" smtClean="0">
              <a:effectLst/>
              <a:latin typeface="Arial"/>
            </a:endParaRPr>
          </a:p>
          <a:p>
            <a:pPr marL="0" algn="ctr" rtl="0" eaLnBrk="1" fontAlgn="t" latinLnBrk="0" hangingPunct="1">
              <a:spcBef>
                <a:spcPts val="0"/>
              </a:spcBef>
              <a:spcAft>
                <a:spcPts val="0"/>
              </a:spcAft>
            </a:pPr>
            <a:r>
              <a:rPr lang="en-US" sz="1200" b="1" i="0" u="none" strike="noStrike" kern="1200" dirty="0" smtClean="0">
                <a:solidFill>
                  <a:srgbClr val="FFFFFF"/>
                </a:solidFill>
                <a:effectLst/>
                <a:latin typeface="Trebuchet MS"/>
              </a:rPr>
              <a:t>Rate Yourself on</a:t>
            </a:r>
            <a:r>
              <a:rPr lang="en-US" sz="1200" b="1" i="0" u="none" strike="noStrike" kern="1200" baseline="0" dirty="0" smtClean="0">
                <a:solidFill>
                  <a:srgbClr val="FFFFFF"/>
                </a:solidFill>
                <a:effectLst/>
                <a:latin typeface="Trebuchet MS"/>
              </a:rPr>
              <a:t> a Scale of 1-10 </a:t>
            </a:r>
            <a:endParaRPr lang="en-US" sz="1200" b="0" i="0" u="none" strike="noStrike" dirty="0" smtClean="0">
              <a:effectLst/>
              <a:latin typeface="Arial"/>
            </a:endParaRPr>
          </a:p>
          <a:p>
            <a:pPr marL="0" algn="ctr" rtl="0" eaLnBrk="1" fontAlgn="t" latinLnBrk="0" hangingPunct="1">
              <a:spcBef>
                <a:spcPts val="0"/>
              </a:spcBef>
              <a:spcAft>
                <a:spcPts val="0"/>
              </a:spcAft>
            </a:pPr>
            <a:r>
              <a:rPr lang="en-US" sz="1200" b="1" i="0" u="none" strike="noStrike" kern="1200" baseline="0" dirty="0" smtClean="0">
                <a:solidFill>
                  <a:srgbClr val="FFFFFF"/>
                </a:solidFill>
                <a:effectLst/>
                <a:latin typeface="Trebuchet MS"/>
              </a:rPr>
              <a:t>(1 is awful and 10 is superlative!)</a:t>
            </a:r>
            <a:endParaRPr lang="en-US" sz="1200" b="0" i="0" u="none" strike="noStrike" dirty="0" smtClean="0">
              <a:effectLst/>
              <a:latin typeface="Arial"/>
            </a:endParaRPr>
          </a:p>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24</a:t>
            </a:fld>
            <a:endParaRPr lang="en-US" dirty="0"/>
          </a:p>
        </p:txBody>
      </p:sp>
    </p:spTree>
    <p:extLst>
      <p:ext uri="{BB962C8B-B14F-4D97-AF65-F5344CB8AC3E}">
        <p14:creationId xmlns:p14="http://schemas.microsoft.com/office/powerpoint/2010/main" val="1422986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25</a:t>
            </a:fld>
            <a:endParaRPr lang="en-US" dirty="0"/>
          </a:p>
        </p:txBody>
      </p:sp>
    </p:spTree>
    <p:extLst>
      <p:ext uri="{BB962C8B-B14F-4D97-AF65-F5344CB8AC3E}">
        <p14:creationId xmlns:p14="http://schemas.microsoft.com/office/powerpoint/2010/main" val="2300050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28</a:t>
            </a:fld>
            <a:endParaRPr lang="en-US" dirty="0"/>
          </a:p>
        </p:txBody>
      </p:sp>
    </p:spTree>
    <p:extLst>
      <p:ext uri="{BB962C8B-B14F-4D97-AF65-F5344CB8AC3E}">
        <p14:creationId xmlns:p14="http://schemas.microsoft.com/office/powerpoint/2010/main" val="25499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1" dirty="0" smtClean="0"/>
              <a:t>David horsager author of the trust edge: how top leaders gain faster results, deeper relationships and a stronger bottom line</a:t>
            </a:r>
          </a:p>
          <a:p>
            <a:endParaRPr lang="en-US" b="1" dirty="0"/>
          </a:p>
          <a:p>
            <a:r>
              <a:rPr lang="en-US" b="1" dirty="0" smtClean="0"/>
              <a:t>Secrets </a:t>
            </a:r>
            <a:r>
              <a:rPr lang="en-US" b="1" dirty="0"/>
              <a:t>On How To Build Trust As A Leader</a:t>
            </a:r>
          </a:p>
          <a:p>
            <a:r>
              <a:rPr lang="en-US" dirty="0"/>
              <a:t>by Jacob Shriar - April 11, 2014 </a:t>
            </a:r>
          </a:p>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4</a:t>
            </a:fld>
            <a:endParaRPr lang="en-US" dirty="0"/>
          </a:p>
        </p:txBody>
      </p:sp>
    </p:spTree>
    <p:extLst>
      <p:ext uri="{BB962C8B-B14F-4D97-AF65-F5344CB8AC3E}">
        <p14:creationId xmlns:p14="http://schemas.microsoft.com/office/powerpoint/2010/main" val="229197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b="1" dirty="0"/>
              <a:t>Secrets On How To Build Trust As A Leader</a:t>
            </a:r>
          </a:p>
          <a:p>
            <a:r>
              <a:rPr lang="en-US" dirty="0"/>
              <a:t>by Jacob Shriar - April 11, 2014 </a:t>
            </a:r>
          </a:p>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5</a:t>
            </a:fld>
            <a:endParaRPr lang="en-US" dirty="0"/>
          </a:p>
        </p:txBody>
      </p:sp>
    </p:spTree>
    <p:extLst>
      <p:ext uri="{BB962C8B-B14F-4D97-AF65-F5344CB8AC3E}">
        <p14:creationId xmlns:p14="http://schemas.microsoft.com/office/powerpoint/2010/main" val="229197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6</a:t>
            </a:fld>
            <a:endParaRPr lang="en-US" dirty="0"/>
          </a:p>
        </p:txBody>
      </p:sp>
    </p:spTree>
    <p:extLst>
      <p:ext uri="{BB962C8B-B14F-4D97-AF65-F5344CB8AC3E}">
        <p14:creationId xmlns:p14="http://schemas.microsoft.com/office/powerpoint/2010/main" val="242905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Lack of Trust in Leadership is the biggest issue impacting performance – how do you fix the problem</a:t>
            </a:r>
          </a:p>
          <a:p>
            <a:r>
              <a:rPr lang="en-US" dirty="0" smtClean="0"/>
              <a:t>Tolero solutions may 7 2014</a:t>
            </a:r>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7</a:t>
            </a:fld>
            <a:endParaRPr lang="en-US" dirty="0"/>
          </a:p>
        </p:txBody>
      </p:sp>
    </p:spTree>
    <p:extLst>
      <p:ext uri="{BB962C8B-B14F-4D97-AF65-F5344CB8AC3E}">
        <p14:creationId xmlns:p14="http://schemas.microsoft.com/office/powerpoint/2010/main" val="263169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8</a:t>
            </a:fld>
            <a:endParaRPr lang="en-US" dirty="0"/>
          </a:p>
        </p:txBody>
      </p:sp>
    </p:spTree>
    <p:extLst>
      <p:ext uri="{BB962C8B-B14F-4D97-AF65-F5344CB8AC3E}">
        <p14:creationId xmlns:p14="http://schemas.microsoft.com/office/powerpoint/2010/main" val="9601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9</a:t>
            </a:fld>
            <a:endParaRPr lang="en-US" dirty="0"/>
          </a:p>
        </p:txBody>
      </p:sp>
    </p:spTree>
    <p:extLst>
      <p:ext uri="{BB962C8B-B14F-4D97-AF65-F5344CB8AC3E}">
        <p14:creationId xmlns:p14="http://schemas.microsoft.com/office/powerpoint/2010/main" val="310090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10</a:t>
            </a:fld>
            <a:endParaRPr lang="en-US" dirty="0"/>
          </a:p>
        </p:txBody>
      </p:sp>
    </p:spTree>
    <p:extLst>
      <p:ext uri="{BB962C8B-B14F-4D97-AF65-F5344CB8AC3E}">
        <p14:creationId xmlns:p14="http://schemas.microsoft.com/office/powerpoint/2010/main" val="198954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7"/>
            <a:ext cx="5825202" cy="1096899"/>
          </a:xfrm>
        </p:spPr>
        <p:txBody>
          <a:bodyPr/>
          <a:lstStyle>
            <a:lvl1pPr marL="0" indent="0" algn="r">
              <a:buNone/>
              <a:defRPr>
                <a:solidFill>
                  <a:schemeClr val="tx1">
                    <a:lumMod val="50000"/>
                    <a:lumOff val="50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E86AD13A-20DA-4853-81D3-B2D6F38FF868}" type="datetime1">
              <a:rPr lang="en-US" smtClean="0"/>
              <a:t>7/27/2016</a:t>
            </a:fld>
            <a:endParaRPr lang="en-US" dirty="0"/>
          </a:p>
        </p:txBody>
      </p:sp>
      <p:sp>
        <p:nvSpPr>
          <p:cNvPr id="16"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17" name="Slide Number Placeholder 5"/>
          <p:cNvSpPr>
            <a:spLocks noGrp="1"/>
          </p:cNvSpPr>
          <p:nvPr>
            <p:ph type="sldNum" sz="quarter" idx="12"/>
          </p:nvPr>
        </p:nvSpPr>
        <p:spPr/>
        <p:txBody>
          <a:bodyPr/>
          <a:lstStyle>
            <a:lvl1pPr>
              <a:defRPr/>
            </a:lvl1pPr>
          </a:lstStyle>
          <a:p>
            <a:pPr>
              <a:defRPr/>
            </a:pPr>
            <a:fld id="{369741E4-67AA-46E7-9E05-37817AA9864F}" type="slidenum">
              <a:rPr lang="en-US"/>
              <a:pPr>
                <a:defRPr/>
              </a:pPr>
              <a:t>‹#›</a:t>
            </a:fld>
            <a:endParaRPr lang="en-US" dirty="0"/>
          </a:p>
        </p:txBody>
      </p:sp>
    </p:spTree>
    <p:extLst>
      <p:ext uri="{BB962C8B-B14F-4D97-AF65-F5344CB8AC3E}">
        <p14:creationId xmlns:p14="http://schemas.microsoft.com/office/powerpoint/2010/main" val="104923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084D40-E0E2-4A70-9F40-A8EFFFE76CF9}" type="datetime1">
              <a:rPr lang="en-US" smtClean="0"/>
              <a:t>7/27/2016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CC83F0-2E67-480D-A78D-4093F09A22C0}" type="slidenum">
              <a:rPr lang="en-US"/>
              <a:pPr>
                <a:defRPr/>
              </a:pPr>
              <a:t>‹#›</a:t>
            </a:fld>
            <a:endParaRPr lang="en-US" dirty="0"/>
          </a:p>
        </p:txBody>
      </p:sp>
    </p:spTree>
    <p:extLst>
      <p:ext uri="{BB962C8B-B14F-4D97-AF65-F5344CB8AC3E}">
        <p14:creationId xmlns:p14="http://schemas.microsoft.com/office/powerpoint/2010/main" val="117371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6" name="TextBox 5"/>
          <p:cNvSpPr txBox="1">
            <a:spLocks noChangeArrowheads="1"/>
          </p:cNvSpPr>
          <p:nvPr/>
        </p:nvSpPr>
        <p:spPr bwMode="auto">
          <a:xfrm>
            <a:off x="6669881"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2" name="Title 1"/>
          <p:cNvSpPr>
            <a:spLocks noGrp="1"/>
          </p:cNvSpPr>
          <p:nvPr>
            <p:ph type="title"/>
          </p:nvPr>
        </p:nvSpPr>
        <p:spPr>
          <a:xfrm>
            <a:off x="69850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168" indent="0">
              <a:buFontTx/>
              <a:buNone/>
              <a:defRPr/>
            </a:lvl2pPr>
            <a:lvl3pPr marL="914336" indent="0">
              <a:buFontTx/>
              <a:buNone/>
              <a:defRPr/>
            </a:lvl3pPr>
            <a:lvl4pPr marL="1371503" indent="0">
              <a:buFontTx/>
              <a:buNone/>
              <a:defRPr/>
            </a:lvl4pPr>
            <a:lvl5pPr marL="182867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379CFE1D-E4AC-4DEB-86CC-9921A6F52386}" type="datetime1">
              <a:rPr lang="en-US" smtClean="0"/>
              <a:t>7/27/2016</a:t>
            </a:fld>
            <a:endParaRPr lang="en-US" dirty="0"/>
          </a:p>
        </p:txBody>
      </p:sp>
      <p:sp>
        <p:nvSpPr>
          <p:cNvPr id="8" name="Footer Placeholder 4"/>
          <p:cNvSpPr>
            <a:spLocks noGrp="1"/>
          </p:cNvSpPr>
          <p:nvPr>
            <p:ph type="ftr" sz="quarter" idx="15"/>
          </p:nvPr>
        </p:nvSpPr>
        <p:spPr/>
        <p:txBody>
          <a:bodyPr/>
          <a:lstStyle>
            <a:lvl1pPr>
              <a:defRPr/>
            </a:lvl1pPr>
          </a:lstStyle>
          <a:p>
            <a:pPr>
              <a:defRPr/>
            </a:pPr>
            <a:r>
              <a:rPr lang="en-US" dirty="0" smtClean="0"/>
              <a:t>         www.telecomtrainingcorporation.com</a:t>
            </a: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F020958A-019A-4F86-AD20-9E782737B1BB}" type="slidenum">
              <a:rPr lang="en-US"/>
              <a:pPr>
                <a:defRPr/>
              </a:pPr>
              <a:t>‹#›</a:t>
            </a:fld>
            <a:endParaRPr lang="en-US" dirty="0"/>
          </a:p>
        </p:txBody>
      </p:sp>
    </p:spTree>
    <p:extLst>
      <p:ext uri="{BB962C8B-B14F-4D97-AF65-F5344CB8AC3E}">
        <p14:creationId xmlns:p14="http://schemas.microsoft.com/office/powerpoint/2010/main" val="103908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27D58D-3A10-4954-83CA-8551E1AA7F07}" type="datetime1">
              <a:rPr lang="en-US" smtClean="0"/>
              <a:t>7/27/2016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371C71-65EB-4C41-94B1-5FDEEF329D90}" type="slidenum">
              <a:rPr lang="en-US"/>
              <a:pPr>
                <a:defRPr/>
              </a:pPr>
              <a:t>‹#›</a:t>
            </a:fld>
            <a:endParaRPr lang="en-US" dirty="0"/>
          </a:p>
        </p:txBody>
      </p:sp>
    </p:spTree>
    <p:extLst>
      <p:ext uri="{BB962C8B-B14F-4D97-AF65-F5344CB8AC3E}">
        <p14:creationId xmlns:p14="http://schemas.microsoft.com/office/powerpoint/2010/main" val="377091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6" name="TextBox 5"/>
          <p:cNvSpPr txBox="1">
            <a:spLocks noChangeArrowheads="1"/>
          </p:cNvSpPr>
          <p:nvPr/>
        </p:nvSpPr>
        <p:spPr bwMode="auto">
          <a:xfrm>
            <a:off x="6669881"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2" name="Title 1"/>
          <p:cNvSpPr>
            <a:spLocks noGrp="1"/>
          </p:cNvSpPr>
          <p:nvPr>
            <p:ph type="title"/>
          </p:nvPr>
        </p:nvSpPr>
        <p:spPr>
          <a:xfrm>
            <a:off x="698501"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8001" y="4013201"/>
            <a:ext cx="6447502" cy="514248"/>
          </a:xfrm>
        </p:spPr>
        <p:txBody>
          <a:bodyPr anchor="b">
            <a:noAutofit/>
          </a:bodyPr>
          <a:lstStyle>
            <a:lvl1pPr marL="0" indent="0">
              <a:buFontTx/>
              <a:buNone/>
              <a:defRPr sz="2400">
                <a:solidFill>
                  <a:schemeClr val="tx1">
                    <a:lumMod val="75000"/>
                    <a:lumOff val="25000"/>
                  </a:schemeClr>
                </a:solidFill>
              </a:defRPr>
            </a:lvl1pPr>
            <a:lvl2pPr marL="457168" indent="0">
              <a:buFontTx/>
              <a:buNone/>
              <a:defRPr/>
            </a:lvl2pPr>
            <a:lvl3pPr marL="914336" indent="0">
              <a:buFontTx/>
              <a:buNone/>
              <a:defRPr/>
            </a:lvl3pPr>
            <a:lvl4pPr marL="1371503" indent="0">
              <a:buFontTx/>
              <a:buNone/>
              <a:defRPr/>
            </a:lvl4pPr>
            <a:lvl5pPr marL="182867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F422E5AE-09E4-4368-BC8D-710C1F673EAE}" type="datetime1">
              <a:rPr lang="en-US" smtClean="0"/>
              <a:t>7/27/2016</a:t>
            </a:fld>
            <a:endParaRPr lang="en-US" dirty="0"/>
          </a:p>
        </p:txBody>
      </p:sp>
      <p:sp>
        <p:nvSpPr>
          <p:cNvPr id="8" name="Footer Placeholder 4"/>
          <p:cNvSpPr>
            <a:spLocks noGrp="1"/>
          </p:cNvSpPr>
          <p:nvPr>
            <p:ph type="ftr" sz="quarter" idx="15"/>
          </p:nvPr>
        </p:nvSpPr>
        <p:spPr/>
        <p:txBody>
          <a:bodyPr/>
          <a:lstStyle>
            <a:lvl1pPr>
              <a:defRPr/>
            </a:lvl1pPr>
          </a:lstStyle>
          <a:p>
            <a:pPr>
              <a:defRPr/>
            </a:pPr>
            <a:r>
              <a:rPr lang="en-US" dirty="0" smtClean="0"/>
              <a:t>         www.telecomtrainingcorporation.com</a:t>
            </a: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AC75C6A9-AC72-49F0-8669-764F550DE386}" type="slidenum">
              <a:rPr lang="en-US"/>
              <a:pPr>
                <a:defRPr/>
              </a:pPr>
              <a:t>‹#›</a:t>
            </a:fld>
            <a:endParaRPr lang="en-US" dirty="0"/>
          </a:p>
        </p:txBody>
      </p:sp>
    </p:spTree>
    <p:extLst>
      <p:ext uri="{BB962C8B-B14F-4D97-AF65-F5344CB8AC3E}">
        <p14:creationId xmlns:p14="http://schemas.microsoft.com/office/powerpoint/2010/main" val="3702711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8001" y="4013201"/>
            <a:ext cx="6447502" cy="514248"/>
          </a:xfrm>
        </p:spPr>
        <p:txBody>
          <a:bodyPr anchor="b">
            <a:noAutofit/>
          </a:bodyPr>
          <a:lstStyle>
            <a:lvl1pPr marL="0" indent="0">
              <a:buFontTx/>
              <a:buNone/>
              <a:defRPr sz="2400">
                <a:solidFill>
                  <a:schemeClr val="accent1"/>
                </a:solidFill>
              </a:defRPr>
            </a:lvl1pPr>
            <a:lvl2pPr marL="457168" indent="0">
              <a:buFontTx/>
              <a:buNone/>
              <a:defRPr/>
            </a:lvl2pPr>
            <a:lvl3pPr marL="914336" indent="0">
              <a:buFontTx/>
              <a:buNone/>
              <a:defRPr/>
            </a:lvl3pPr>
            <a:lvl4pPr marL="1371503" indent="0">
              <a:buFontTx/>
              <a:buNone/>
              <a:defRPr/>
            </a:lvl4pPr>
            <a:lvl5pPr marL="182867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B30E3A2-89AD-42A9-81FE-9A7CFE1C6FEB}" type="datetime1">
              <a:rPr lang="en-US" smtClean="0"/>
              <a:t>7/27/2016</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dirty="0" smtClean="0"/>
              <a:t>         www.telecomtrainingcorporation.com</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06546267-938E-46D9-8B8A-906CD2D06575}" type="slidenum">
              <a:rPr lang="en-US"/>
              <a:pPr>
                <a:defRPr/>
              </a:pPr>
              <a:t>‹#›</a:t>
            </a:fld>
            <a:endParaRPr lang="en-US" dirty="0"/>
          </a:p>
        </p:txBody>
      </p:sp>
    </p:spTree>
    <p:extLst>
      <p:ext uri="{BB962C8B-B14F-4D97-AF65-F5344CB8AC3E}">
        <p14:creationId xmlns:p14="http://schemas.microsoft.com/office/powerpoint/2010/main" val="210274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E5B7D4-361B-4E05-80B8-8BF0D995EC05}" type="datetime1">
              <a:rPr lang="en-US" smtClean="0"/>
              <a:t>7/27/2016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CD661D-4F15-41A6-B2F2-60CB92C3587A}" type="slidenum">
              <a:rPr lang="en-US"/>
              <a:pPr>
                <a:defRPr/>
              </a:pPr>
              <a:t>‹#›</a:t>
            </a:fld>
            <a:endParaRPr lang="en-US" dirty="0"/>
          </a:p>
        </p:txBody>
      </p:sp>
    </p:spTree>
    <p:extLst>
      <p:ext uri="{BB962C8B-B14F-4D97-AF65-F5344CB8AC3E}">
        <p14:creationId xmlns:p14="http://schemas.microsoft.com/office/powerpoint/2010/main" val="200927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7" y="609603"/>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3"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753BD79-4576-440B-AE06-9FAD24763A50}" type="datetime1">
              <a:rPr lang="en-US" smtClean="0"/>
              <a:t>7/27/2016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04D48B-4EA2-49CA-A498-10BBC669D0C2}" type="slidenum">
              <a:rPr lang="en-US"/>
              <a:pPr>
                <a:defRPr/>
              </a:pPr>
              <a:t>‹#›</a:t>
            </a:fld>
            <a:endParaRPr lang="en-US" dirty="0"/>
          </a:p>
        </p:txBody>
      </p:sp>
    </p:spTree>
    <p:extLst>
      <p:ext uri="{BB962C8B-B14F-4D97-AF65-F5344CB8AC3E}">
        <p14:creationId xmlns:p14="http://schemas.microsoft.com/office/powerpoint/2010/main" val="18390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4396CA-ABD6-46A0-A052-F0C0D9DD6674}" type="datetime1">
              <a:rPr lang="en-US" smtClean="0"/>
              <a:t>7/27/2016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3F1808-EEB5-4B0C-BCB8-D55F6C58BDA6}" type="slidenum">
              <a:rPr lang="en-US"/>
              <a:pPr>
                <a:defRPr/>
              </a:pPr>
              <a:t>‹#›</a:t>
            </a:fld>
            <a:endParaRPr lang="en-US" dirty="0"/>
          </a:p>
        </p:txBody>
      </p:sp>
    </p:spTree>
    <p:extLst>
      <p:ext uri="{BB962C8B-B14F-4D97-AF65-F5344CB8AC3E}">
        <p14:creationId xmlns:p14="http://schemas.microsoft.com/office/powerpoint/2010/main" val="301197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808B88-AFBB-494C-8C25-DBDAB2B749EE}" type="datetime1">
              <a:rPr lang="en-US" smtClean="0"/>
              <a:t>7/27/2016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3170E4-5774-4DF3-8B83-7ED9D9E360CC}" type="slidenum">
              <a:rPr lang="en-US"/>
              <a:pPr>
                <a:defRPr/>
              </a:pPr>
              <a:t>‹#›</a:t>
            </a:fld>
            <a:endParaRPr lang="en-US" dirty="0"/>
          </a:p>
        </p:txBody>
      </p:sp>
    </p:spTree>
    <p:extLst>
      <p:ext uri="{BB962C8B-B14F-4D97-AF65-F5344CB8AC3E}">
        <p14:creationId xmlns:p14="http://schemas.microsoft.com/office/powerpoint/2010/main" val="386341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1"/>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38268EB-5259-4052-981B-51AEBE6C0203}" type="datetime1">
              <a:rPr lang="en-US" smtClean="0"/>
              <a:t>7/27/2016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C9E9E98-70D3-429B-9C32-B435A9BBAB92}" type="slidenum">
              <a:rPr lang="en-US"/>
              <a:pPr>
                <a:defRPr/>
              </a:pPr>
              <a:t>‹#›</a:t>
            </a:fld>
            <a:endParaRPr lang="en-US" dirty="0"/>
          </a:p>
        </p:txBody>
      </p:sp>
    </p:spTree>
    <p:extLst>
      <p:ext uri="{BB962C8B-B14F-4D97-AF65-F5344CB8AC3E}">
        <p14:creationId xmlns:p14="http://schemas.microsoft.com/office/powerpoint/2010/main" val="341701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10" y="2160983"/>
            <a:ext cx="3139217" cy="576262"/>
          </a:xfrm>
        </p:spPr>
        <p:txBody>
          <a:bodyPr anchor="b">
            <a:noAutofit/>
          </a:bodyPr>
          <a:lstStyle>
            <a:lvl1pPr marL="0" indent="0">
              <a:buNone/>
              <a:defRPr sz="2400" b="0"/>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10" y="2737249"/>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9" y="2737249"/>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95715B3-4C37-4F30-8E1E-5290DC987EFC}" type="datetime1">
              <a:rPr lang="en-US" smtClean="0"/>
              <a:t>7/27/2016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7A6CB2C-7EB0-4159-97DB-5C62A1DADACE}" type="slidenum">
              <a:rPr lang="en-US"/>
              <a:pPr>
                <a:defRPr/>
              </a:pPr>
              <a:t>‹#›</a:t>
            </a:fld>
            <a:endParaRPr lang="en-US" dirty="0"/>
          </a:p>
        </p:txBody>
      </p:sp>
    </p:spTree>
    <p:extLst>
      <p:ext uri="{BB962C8B-B14F-4D97-AF65-F5344CB8AC3E}">
        <p14:creationId xmlns:p14="http://schemas.microsoft.com/office/powerpoint/2010/main" val="403062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7775695-79D3-41DE-BF1B-91E7AC0E1C1A}" type="datetime1">
              <a:rPr lang="en-US" smtClean="0"/>
              <a:t>7/27/2016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32A025-7F12-4BC9-8942-A6657EDDD405}" type="slidenum">
              <a:rPr lang="en-US"/>
              <a:pPr>
                <a:defRPr/>
              </a:pPr>
              <a:t>‹#›</a:t>
            </a:fld>
            <a:endParaRPr lang="en-US" dirty="0"/>
          </a:p>
        </p:txBody>
      </p:sp>
    </p:spTree>
    <p:extLst>
      <p:ext uri="{BB962C8B-B14F-4D97-AF65-F5344CB8AC3E}">
        <p14:creationId xmlns:p14="http://schemas.microsoft.com/office/powerpoint/2010/main" val="232707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B2731-D78B-4162-ACDA-02655CA3A998}" type="datetime1">
              <a:rPr lang="en-US" smtClean="0"/>
              <a:t>7/27/2016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7D792B6-CE92-4BBB-A63B-DCDF527DA879}" type="slidenum">
              <a:rPr lang="en-US"/>
              <a:pPr>
                <a:defRPr/>
              </a:pPr>
              <a:t>‹#›</a:t>
            </a:fld>
            <a:endParaRPr lang="en-US" dirty="0"/>
          </a:p>
        </p:txBody>
      </p:sp>
    </p:spTree>
    <p:extLst>
      <p:ext uri="{BB962C8B-B14F-4D97-AF65-F5344CB8AC3E}">
        <p14:creationId xmlns:p14="http://schemas.microsoft.com/office/powerpoint/2010/main" val="82683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28"/>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31" indent="0">
              <a:buNone/>
              <a:defRPr sz="1400"/>
            </a:lvl2pPr>
            <a:lvl3pPr marL="914062" indent="0">
              <a:buNone/>
              <a:defRPr sz="1200"/>
            </a:lvl3pPr>
            <a:lvl4pPr marL="1371093" indent="0">
              <a:buNone/>
              <a:defRPr sz="1000"/>
            </a:lvl4pPr>
            <a:lvl5pPr marL="1828122" indent="0">
              <a:buNone/>
              <a:defRPr sz="1000"/>
            </a:lvl5pPr>
            <a:lvl6pPr marL="2285153" indent="0">
              <a:buNone/>
              <a:defRPr sz="1000"/>
            </a:lvl6pPr>
            <a:lvl7pPr marL="2742184" indent="0">
              <a:buNone/>
              <a:defRPr sz="1000"/>
            </a:lvl7pPr>
            <a:lvl8pPr marL="3199215" indent="0">
              <a:buNone/>
              <a:defRPr sz="1000"/>
            </a:lvl8pPr>
            <a:lvl9pPr marL="3656246"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4179E7-F910-454E-A7BF-CC381AD2CD41}" type="datetime1">
              <a:rPr lang="en-US" smtClean="0"/>
              <a:t>7/27/2016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02DD21-1218-492A-BC67-D9602CC256AC}" type="slidenum">
              <a:rPr lang="en-US"/>
              <a:pPr>
                <a:defRPr/>
              </a:pPr>
              <a:t>‹#›</a:t>
            </a:fld>
            <a:endParaRPr lang="en-US" dirty="0"/>
          </a:p>
        </p:txBody>
      </p:sp>
    </p:spTree>
    <p:extLst>
      <p:ext uri="{BB962C8B-B14F-4D97-AF65-F5344CB8AC3E}">
        <p14:creationId xmlns:p14="http://schemas.microsoft.com/office/powerpoint/2010/main" val="103574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168" indent="0">
              <a:buNone/>
              <a:defRPr sz="1600"/>
            </a:lvl2pPr>
            <a:lvl3pPr marL="914336" indent="0">
              <a:buNone/>
              <a:defRPr sz="1600"/>
            </a:lvl3pPr>
            <a:lvl4pPr marL="1371503" indent="0">
              <a:buNone/>
              <a:defRPr sz="1600"/>
            </a:lvl4pPr>
            <a:lvl5pPr marL="1828671" indent="0">
              <a:buNone/>
              <a:defRPr sz="1600"/>
            </a:lvl5pPr>
            <a:lvl6pPr marL="2285839" indent="0">
              <a:buNone/>
              <a:defRPr sz="1600"/>
            </a:lvl6pPr>
            <a:lvl7pPr marL="2743007" indent="0">
              <a:buNone/>
              <a:defRPr sz="1600"/>
            </a:lvl7pPr>
            <a:lvl8pPr marL="3200175" indent="0">
              <a:buNone/>
              <a:defRPr sz="1600"/>
            </a:lvl8pPr>
            <a:lvl9pPr marL="3657343"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D4CD96-B482-4F0F-931D-AA8DFCFDF256}" type="datetime1">
              <a:rPr lang="en-US" smtClean="0"/>
              <a:t>7/27/2016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         www.telecomtrainingcorporation.com</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F6782BB-3556-413B-A5B1-E1F0557C9230}" type="slidenum">
              <a:rPr lang="en-US"/>
              <a:pPr>
                <a:defRPr/>
              </a:pPr>
              <a:t>‹#›</a:t>
            </a:fld>
            <a:endParaRPr lang="en-US" dirty="0"/>
          </a:p>
        </p:txBody>
      </p:sp>
    </p:spTree>
    <p:extLst>
      <p:ext uri="{BB962C8B-B14F-4D97-AF65-F5344CB8AC3E}">
        <p14:creationId xmlns:p14="http://schemas.microsoft.com/office/powerpoint/2010/main" val="72345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508398"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508398" y="2160592"/>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50" y="6042029"/>
            <a:ext cx="683419" cy="365125"/>
          </a:xfrm>
          <a:prstGeom prst="rect">
            <a:avLst/>
          </a:prstGeom>
        </p:spPr>
        <p:txBody>
          <a:bodyPr vert="horz" lIns="91433" tIns="45717" rIns="91433" bIns="45717"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06E3B92C-062B-4899-B673-8C1EF4E4D2C5}" type="datetime1">
              <a:rPr lang="en-US" smtClean="0"/>
              <a:t>7/27/2016</a:t>
            </a:fld>
            <a:endParaRPr lang="en-US" dirty="0"/>
          </a:p>
        </p:txBody>
      </p:sp>
      <p:sp>
        <p:nvSpPr>
          <p:cNvPr id="5" name="Footer Placeholder 4"/>
          <p:cNvSpPr>
            <a:spLocks noGrp="1"/>
          </p:cNvSpPr>
          <p:nvPr>
            <p:ph type="ftr" sz="quarter" idx="3"/>
          </p:nvPr>
        </p:nvSpPr>
        <p:spPr>
          <a:xfrm>
            <a:off x="508397" y="6042029"/>
            <a:ext cx="4723209" cy="365125"/>
          </a:xfrm>
          <a:prstGeom prst="rect">
            <a:avLst/>
          </a:prstGeom>
        </p:spPr>
        <p:txBody>
          <a:bodyPr vert="horz" lIns="91433" tIns="45717" rIns="91433" bIns="45717"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r>
              <a:rPr lang="en-US" dirty="0" smtClean="0"/>
              <a:t>         www.telecomtrainingcorporation.com</a:t>
            </a:r>
            <a:endParaRPr lang="en-US" dirty="0"/>
          </a:p>
        </p:txBody>
      </p:sp>
      <p:sp>
        <p:nvSpPr>
          <p:cNvPr id="6" name="Slide Number Placeholder 5"/>
          <p:cNvSpPr>
            <a:spLocks noGrp="1"/>
          </p:cNvSpPr>
          <p:nvPr>
            <p:ph type="sldNum" sz="quarter" idx="4"/>
          </p:nvPr>
        </p:nvSpPr>
        <p:spPr>
          <a:xfrm>
            <a:off x="6442474" y="6042029"/>
            <a:ext cx="513159" cy="365125"/>
          </a:xfrm>
          <a:prstGeom prst="rect">
            <a:avLst/>
          </a:prstGeom>
        </p:spPr>
        <p:txBody>
          <a:bodyPr vert="horz" lIns="91433" tIns="45717" rIns="91433" bIns="45717" rtlCol="0" anchor="ctr"/>
          <a:lstStyle>
            <a:lvl1pPr algn="r" fontAlgn="auto">
              <a:spcBef>
                <a:spcPts val="0"/>
              </a:spcBef>
              <a:spcAft>
                <a:spcPts val="0"/>
              </a:spcAft>
              <a:defRPr sz="900">
                <a:solidFill>
                  <a:schemeClr val="accent1"/>
                </a:solidFill>
                <a:latin typeface="+mn-lt"/>
                <a:cs typeface="+mn-cs"/>
              </a:defRPr>
            </a:lvl1pPr>
          </a:lstStyle>
          <a:p>
            <a:pPr>
              <a:defRPr/>
            </a:pPr>
            <a:fld id="{08C70648-E390-439B-AAE7-652F627FA5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5"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6" r:id="rId11"/>
    <p:sldLayoutId id="2147483871" r:id="rId12"/>
    <p:sldLayoutId id="2147483877" r:id="rId13"/>
    <p:sldLayoutId id="2147483872" r:id="rId14"/>
    <p:sldLayoutId id="2147483873" r:id="rId15"/>
    <p:sldLayoutId id="2147483874" r:id="rId16"/>
  </p:sldLayoutIdLst>
  <p:hf hdr="0" dt="0"/>
  <p:txStyles>
    <p:titleStyle>
      <a:lvl1pPr algn="l" defTabSz="457168" rtl="0" eaLnBrk="1" fontAlgn="base" hangingPunct="1">
        <a:spcBef>
          <a:spcPct val="0"/>
        </a:spcBef>
        <a:spcAft>
          <a:spcPct val="0"/>
        </a:spcAft>
        <a:defRPr sz="3600" kern="1200">
          <a:solidFill>
            <a:schemeClr val="accent1"/>
          </a:solidFill>
          <a:latin typeface="+mj-lt"/>
          <a:ea typeface="+mj-ea"/>
          <a:cs typeface="+mj-cs"/>
        </a:defRPr>
      </a:lvl1pPr>
      <a:lvl2pPr algn="l" defTabSz="457168" rtl="0" eaLnBrk="1" fontAlgn="base" hangingPunct="1">
        <a:spcBef>
          <a:spcPct val="0"/>
        </a:spcBef>
        <a:spcAft>
          <a:spcPct val="0"/>
        </a:spcAft>
        <a:defRPr sz="3600">
          <a:solidFill>
            <a:schemeClr val="accent1"/>
          </a:solidFill>
          <a:latin typeface="Trebuchet MS" pitchFamily="34" charset="0"/>
        </a:defRPr>
      </a:lvl2pPr>
      <a:lvl3pPr algn="l" defTabSz="457168" rtl="0" eaLnBrk="1" fontAlgn="base" hangingPunct="1">
        <a:spcBef>
          <a:spcPct val="0"/>
        </a:spcBef>
        <a:spcAft>
          <a:spcPct val="0"/>
        </a:spcAft>
        <a:defRPr sz="3600">
          <a:solidFill>
            <a:schemeClr val="accent1"/>
          </a:solidFill>
          <a:latin typeface="Trebuchet MS" pitchFamily="34" charset="0"/>
        </a:defRPr>
      </a:lvl3pPr>
      <a:lvl4pPr algn="l" defTabSz="457168" rtl="0" eaLnBrk="1" fontAlgn="base" hangingPunct="1">
        <a:spcBef>
          <a:spcPct val="0"/>
        </a:spcBef>
        <a:spcAft>
          <a:spcPct val="0"/>
        </a:spcAft>
        <a:defRPr sz="3600">
          <a:solidFill>
            <a:schemeClr val="accent1"/>
          </a:solidFill>
          <a:latin typeface="Trebuchet MS" pitchFamily="34" charset="0"/>
        </a:defRPr>
      </a:lvl4pPr>
      <a:lvl5pPr algn="l" defTabSz="457168" rtl="0" eaLnBrk="1" fontAlgn="base" hangingPunct="1">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6" indent="-342876" algn="l" defTabSz="457168" rtl="0" eaLnBrk="1" fontAlgn="base" hangingPunct="1">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898" indent="-285730" algn="l" defTabSz="457168"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2920" indent="-228584" algn="l" defTabSz="457168" rtl="0" eaLnBrk="1" fontAlgn="base" hangingPunct="1">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087" indent="-228584" algn="l" defTabSz="457168"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255" indent="-228584" algn="l" defTabSz="457168"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423" indent="-228584" algn="l" defTabSz="45716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591" indent="-228584" algn="l" defTabSz="45716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759" indent="-228584" algn="l" defTabSz="45716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926" indent="-228584" algn="l" defTabSz="457168"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68" rtl="0" eaLnBrk="1" latinLnBrk="0" hangingPunct="1">
        <a:defRPr sz="1800" kern="1200">
          <a:solidFill>
            <a:schemeClr val="tx1"/>
          </a:solidFill>
          <a:latin typeface="+mn-lt"/>
          <a:ea typeface="+mn-ea"/>
          <a:cs typeface="+mn-cs"/>
        </a:defRPr>
      </a:lvl1pPr>
      <a:lvl2pPr marL="457168" algn="l" defTabSz="457168" rtl="0" eaLnBrk="1" latinLnBrk="0" hangingPunct="1">
        <a:defRPr sz="1800" kern="1200">
          <a:solidFill>
            <a:schemeClr val="tx1"/>
          </a:solidFill>
          <a:latin typeface="+mn-lt"/>
          <a:ea typeface="+mn-ea"/>
          <a:cs typeface="+mn-cs"/>
        </a:defRPr>
      </a:lvl2pPr>
      <a:lvl3pPr marL="914336" algn="l" defTabSz="457168" rtl="0" eaLnBrk="1" latinLnBrk="0" hangingPunct="1">
        <a:defRPr sz="1800" kern="1200">
          <a:solidFill>
            <a:schemeClr val="tx1"/>
          </a:solidFill>
          <a:latin typeface="+mn-lt"/>
          <a:ea typeface="+mn-ea"/>
          <a:cs typeface="+mn-cs"/>
        </a:defRPr>
      </a:lvl3pPr>
      <a:lvl4pPr marL="1371503" algn="l" defTabSz="457168" rtl="0" eaLnBrk="1" latinLnBrk="0" hangingPunct="1">
        <a:defRPr sz="1800" kern="1200">
          <a:solidFill>
            <a:schemeClr val="tx1"/>
          </a:solidFill>
          <a:latin typeface="+mn-lt"/>
          <a:ea typeface="+mn-ea"/>
          <a:cs typeface="+mn-cs"/>
        </a:defRPr>
      </a:lvl4pPr>
      <a:lvl5pPr marL="1828671" algn="l" defTabSz="457168" rtl="0" eaLnBrk="1" latinLnBrk="0" hangingPunct="1">
        <a:defRPr sz="1800" kern="1200">
          <a:solidFill>
            <a:schemeClr val="tx1"/>
          </a:solidFill>
          <a:latin typeface="+mn-lt"/>
          <a:ea typeface="+mn-ea"/>
          <a:cs typeface="+mn-cs"/>
        </a:defRPr>
      </a:lvl5pPr>
      <a:lvl6pPr marL="2285839" algn="l" defTabSz="457168" rtl="0" eaLnBrk="1" latinLnBrk="0" hangingPunct="1">
        <a:defRPr sz="1800" kern="1200">
          <a:solidFill>
            <a:schemeClr val="tx1"/>
          </a:solidFill>
          <a:latin typeface="+mn-lt"/>
          <a:ea typeface="+mn-ea"/>
          <a:cs typeface="+mn-cs"/>
        </a:defRPr>
      </a:lvl6pPr>
      <a:lvl7pPr marL="2743007" algn="l" defTabSz="457168" rtl="0" eaLnBrk="1" latinLnBrk="0" hangingPunct="1">
        <a:defRPr sz="1800" kern="1200">
          <a:solidFill>
            <a:schemeClr val="tx1"/>
          </a:solidFill>
          <a:latin typeface="+mn-lt"/>
          <a:ea typeface="+mn-ea"/>
          <a:cs typeface="+mn-cs"/>
        </a:defRPr>
      </a:lvl7pPr>
      <a:lvl8pPr marL="3200175" algn="l" defTabSz="457168" rtl="0" eaLnBrk="1" latinLnBrk="0" hangingPunct="1">
        <a:defRPr sz="1800" kern="1200">
          <a:solidFill>
            <a:schemeClr val="tx1"/>
          </a:solidFill>
          <a:latin typeface="+mn-lt"/>
          <a:ea typeface="+mn-ea"/>
          <a:cs typeface="+mn-cs"/>
        </a:defRPr>
      </a:lvl8pPr>
      <a:lvl9pPr marL="3657343" algn="l" defTabSz="4571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39913" y="2405064"/>
            <a:ext cx="6488130" cy="1646237"/>
          </a:xfrm>
        </p:spPr>
        <p:txBody>
          <a:bodyPr/>
          <a:lstStyle/>
          <a:p>
            <a:pPr algn="ctr"/>
            <a:r>
              <a:rPr lang="en-US" altLang="en-US" sz="3200" dirty="0"/>
              <a:t>Trust Leadership – The Key to Transform Organizations</a:t>
            </a:r>
            <a:endParaRPr lang="en-US" altLang="en-US" sz="3600" dirty="0" smtClean="0"/>
          </a:p>
        </p:txBody>
      </p:sp>
      <p:sp>
        <p:nvSpPr>
          <p:cNvPr id="3" name="Subtitle 2"/>
          <p:cNvSpPr>
            <a:spLocks noGrp="1"/>
          </p:cNvSpPr>
          <p:nvPr>
            <p:ph type="subTitle" idx="1"/>
          </p:nvPr>
        </p:nvSpPr>
        <p:spPr>
          <a:xfrm>
            <a:off x="1090716" y="4495438"/>
            <a:ext cx="5825728" cy="1096963"/>
          </a:xfrm>
        </p:spPr>
        <p:txBody>
          <a:bodyPr rtlCol="0">
            <a:normAutofit fontScale="47500" lnSpcReduction="20000"/>
          </a:bodyPr>
          <a:lstStyle/>
          <a:p>
            <a:pPr fontAlgn="auto">
              <a:spcAft>
                <a:spcPts val="0"/>
              </a:spcAft>
              <a:buFont typeface="Wingdings 3" charset="2"/>
              <a:buNone/>
              <a:defRPr/>
            </a:pPr>
            <a:r>
              <a:rPr lang="en-US" sz="2400" dirty="0" smtClean="0">
                <a:solidFill>
                  <a:schemeClr val="accent1"/>
                </a:solidFill>
              </a:rPr>
              <a:t>Melissa Harris, MBA</a:t>
            </a:r>
          </a:p>
          <a:p>
            <a:pPr fontAlgn="auto">
              <a:spcAft>
                <a:spcPts val="0"/>
              </a:spcAft>
              <a:buFont typeface="Wingdings 3" charset="2"/>
              <a:buNone/>
              <a:defRPr/>
            </a:pPr>
            <a:r>
              <a:rPr lang="en-US" sz="2400" dirty="0" smtClean="0">
                <a:solidFill>
                  <a:schemeClr val="accent1"/>
                </a:solidFill>
              </a:rPr>
              <a:t>CEO, Telecom Training Corporation</a:t>
            </a:r>
          </a:p>
          <a:p>
            <a:pPr fontAlgn="auto">
              <a:spcAft>
                <a:spcPts val="0"/>
              </a:spcAft>
              <a:buFont typeface="Wingdings 3" charset="2"/>
              <a:buNone/>
              <a:defRPr/>
            </a:pPr>
            <a:r>
              <a:rPr lang="en-US" sz="2400" dirty="0" smtClean="0">
                <a:solidFill>
                  <a:schemeClr val="accent1"/>
                </a:solidFill>
              </a:rPr>
              <a:t>CANTO Sales, Marketing and Customer Care Forum</a:t>
            </a:r>
          </a:p>
          <a:p>
            <a:pPr fontAlgn="auto">
              <a:spcAft>
                <a:spcPts val="0"/>
              </a:spcAft>
              <a:buFont typeface="Wingdings 3" charset="2"/>
              <a:buNone/>
              <a:defRPr/>
            </a:pPr>
            <a:r>
              <a:rPr lang="en-US" sz="2400" dirty="0" smtClean="0">
                <a:solidFill>
                  <a:schemeClr val="accent1"/>
                </a:solidFill>
              </a:rPr>
              <a:t>August 4-5, 2016</a:t>
            </a:r>
            <a:endParaRPr lang="en-US" sz="2400" dirty="0">
              <a:solidFill>
                <a:schemeClr val="accent1"/>
              </a:solidFill>
            </a:endParaRPr>
          </a:p>
        </p:txBody>
      </p:sp>
      <p:sp>
        <p:nvSpPr>
          <p:cNvPr id="2" name="Slide Number Placeholder 1"/>
          <p:cNvSpPr>
            <a:spLocks noGrp="1"/>
          </p:cNvSpPr>
          <p:nvPr>
            <p:ph type="sldNum" sz="quarter" idx="12"/>
          </p:nvPr>
        </p:nvSpPr>
        <p:spPr/>
        <p:txBody>
          <a:bodyPr/>
          <a:lstStyle/>
          <a:p>
            <a:pPr>
              <a:defRPr/>
            </a:pPr>
            <a:fld id="{369741E4-67AA-46E7-9E05-37817AA9864F}" type="slidenum">
              <a:rPr lang="en-US" smtClean="0"/>
              <a:pPr>
                <a:defRPr/>
              </a:pPr>
              <a:t>1</a:t>
            </a:fld>
            <a:endParaRPr lang="en-US" dirty="0"/>
          </a:p>
        </p:txBody>
      </p:sp>
      <p:pic>
        <p:nvPicPr>
          <p:cNvPr id="5" name="Picture 4" descr="http://canto.org/wp-content/uploads/2016/03/canto-32-ac.png"/>
          <p:cNvPicPr/>
          <p:nvPr/>
        </p:nvPicPr>
        <p:blipFill>
          <a:blip r:embed="rId3">
            <a:extLst>
              <a:ext uri="{28A0092B-C50C-407E-A947-70E740481C1C}">
                <a14:useLocalDpi xmlns:a14="http://schemas.microsoft.com/office/drawing/2010/main" val="0"/>
              </a:ext>
            </a:extLst>
          </a:blip>
          <a:srcRect/>
          <a:stretch>
            <a:fillRect/>
          </a:stretch>
        </p:blipFill>
        <p:spPr bwMode="auto">
          <a:xfrm>
            <a:off x="1588169" y="539013"/>
            <a:ext cx="5120640" cy="1280161"/>
          </a:xfrm>
          <a:prstGeom prst="rect">
            <a:avLst/>
          </a:prstGeom>
          <a:noFill/>
          <a:ln>
            <a:noFill/>
          </a:ln>
        </p:spPr>
      </p:pic>
      <p:pic>
        <p:nvPicPr>
          <p:cNvPr id="6"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67"/>
            <a:ext cx="549024"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8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Communicate Effectively</a:t>
            </a:r>
            <a:endParaRPr lang="en-US" dirty="0"/>
          </a:p>
        </p:txBody>
      </p:sp>
      <p:sp>
        <p:nvSpPr>
          <p:cNvPr id="3" name="Content Placeholder 2"/>
          <p:cNvSpPr>
            <a:spLocks noGrp="1"/>
          </p:cNvSpPr>
          <p:nvPr>
            <p:ph idx="1"/>
          </p:nvPr>
        </p:nvSpPr>
        <p:spPr>
          <a:xfrm>
            <a:off x="558931" y="1743486"/>
            <a:ext cx="6447234" cy="9325920"/>
          </a:xfrm>
        </p:spPr>
        <p:txBody>
          <a:bodyPr/>
          <a:lstStyle/>
          <a:p>
            <a:r>
              <a:rPr lang="en-US" sz="2400" dirty="0"/>
              <a:t>Tell the truth</a:t>
            </a:r>
          </a:p>
          <a:p>
            <a:pPr lvl="1"/>
            <a:r>
              <a:rPr lang="en-US" sz="2000" dirty="0"/>
              <a:t>Even when it’s difficult</a:t>
            </a:r>
          </a:p>
          <a:p>
            <a:pPr lvl="1"/>
            <a:r>
              <a:rPr lang="en-US" sz="2000" dirty="0"/>
              <a:t>Not just what you think employees want to hear</a:t>
            </a:r>
          </a:p>
          <a:p>
            <a:r>
              <a:rPr lang="en-US" sz="2400" dirty="0"/>
              <a:t>Understand what employees need to know </a:t>
            </a:r>
          </a:p>
          <a:p>
            <a:pPr lvl="1"/>
            <a:r>
              <a:rPr lang="en-US" sz="2000" dirty="0"/>
              <a:t>Don’t assume expectations are shared</a:t>
            </a:r>
          </a:p>
          <a:p>
            <a:pPr lvl="1"/>
            <a:r>
              <a:rPr lang="en-US" sz="2000" dirty="0"/>
              <a:t>Paint word-pictures to help people see the end vision or what it looks like to hit the target</a:t>
            </a:r>
          </a:p>
          <a:p>
            <a:r>
              <a:rPr lang="en-US" sz="2400" dirty="0"/>
              <a:t>Communicate facts </a:t>
            </a:r>
          </a:p>
          <a:p>
            <a:pPr lvl="1"/>
            <a:r>
              <a:rPr lang="en-US" sz="2000" dirty="0"/>
              <a:t>Be considerate of their efforts </a:t>
            </a:r>
          </a:p>
          <a:p>
            <a:pPr lvl="1"/>
            <a:r>
              <a:rPr lang="en-US" sz="2000" dirty="0"/>
              <a:t>Be sensitive to their feelings</a:t>
            </a:r>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10</a:t>
            </a:fld>
            <a:endParaRPr lang="en-US" dirty="0"/>
          </a:p>
        </p:txBody>
      </p:sp>
      <p:pic>
        <p:nvPicPr>
          <p:cNvPr id="6" name="Picture 2" descr="C:\Users\MelissaHarris\Documents\Marketing\graphic downloads aug 2014\group of business people having meeting toge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483" y="1032987"/>
            <a:ext cx="1897563" cy="1689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a:xfrm>
            <a:off x="423128" y="1817692"/>
            <a:ext cx="6447234" cy="3881437"/>
          </a:xfrm>
        </p:spPr>
        <p:txBody>
          <a:bodyPr/>
          <a:lstStyle/>
          <a:p>
            <a:pPr marL="0" indent="0" algn="ctr">
              <a:buNone/>
            </a:pPr>
            <a:r>
              <a:rPr lang="en-US" sz="2400" i="1" dirty="0"/>
              <a:t>What I tell you 3 times is true. </a:t>
            </a:r>
          </a:p>
          <a:p>
            <a:pPr marL="0" indent="0" algn="ctr">
              <a:buNone/>
            </a:pPr>
            <a:r>
              <a:rPr lang="en-US" sz="2400" dirty="0"/>
              <a:t>(Lewis Carroll, author)</a:t>
            </a:r>
          </a:p>
          <a:p>
            <a:pPr marL="0" indent="0" algn="ctr">
              <a:buNone/>
            </a:pPr>
            <a:endParaRPr lang="en-US" sz="2400" i="1" dirty="0"/>
          </a:p>
          <a:p>
            <a:pPr marL="0" indent="0" algn="ctr">
              <a:buNone/>
            </a:pPr>
            <a:r>
              <a:rPr lang="en-US" sz="2400" i="1" dirty="0"/>
              <a:t>An individual without information cannot take responsibility. An individual who is given information cannot help but take responsibility. </a:t>
            </a:r>
          </a:p>
          <a:p>
            <a:pPr marL="0" indent="0" algn="ctr">
              <a:buNone/>
            </a:pPr>
            <a:r>
              <a:rPr lang="en-US" sz="2400" dirty="0"/>
              <a:t>(Jan Carlson, former CEO of Scandinavian Airlines) </a:t>
            </a:r>
          </a:p>
          <a:p>
            <a:pPr marL="0" indent="0" algn="ctr">
              <a:buNone/>
            </a:pPr>
            <a:endParaRPr lang="en-US" sz="2800" i="1" dirty="0"/>
          </a:p>
          <a:p>
            <a:endParaRPr lang="en-US" sz="2400"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11</a:t>
            </a:fld>
            <a:endParaRPr lang="en-US" dirty="0"/>
          </a:p>
        </p:txBody>
      </p:sp>
      <p:pic>
        <p:nvPicPr>
          <p:cNvPr id="6" name="Picture 2" descr="C:\Users\MelissaHarris\Documents\Marketing\graphic downloads aug 2014\Portrait of young man in business training cou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687" y="242983"/>
            <a:ext cx="1557497" cy="1385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89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3. Frequently Ask For Feedback</a:t>
            </a:r>
            <a:endParaRPr lang="en-US" dirty="0"/>
          </a:p>
        </p:txBody>
      </p:sp>
      <p:sp>
        <p:nvSpPr>
          <p:cNvPr id="3" name="Content Placeholder 2"/>
          <p:cNvSpPr>
            <a:spLocks noGrp="1"/>
          </p:cNvSpPr>
          <p:nvPr>
            <p:ph idx="1"/>
          </p:nvPr>
        </p:nvSpPr>
        <p:spPr>
          <a:xfrm>
            <a:off x="423128" y="2010006"/>
            <a:ext cx="6447234" cy="3881437"/>
          </a:xfrm>
        </p:spPr>
        <p:txBody>
          <a:bodyPr/>
          <a:lstStyle/>
          <a:p>
            <a:r>
              <a:rPr lang="en-US" sz="2000" dirty="0"/>
              <a:t>Don’t consider yourself above feedback</a:t>
            </a:r>
          </a:p>
          <a:p>
            <a:pPr lvl="1"/>
            <a:r>
              <a:rPr lang="en-US" sz="1800" dirty="0"/>
              <a:t>Don’t assume your knowledge and skills will be sufficient for tomorrow's challenges</a:t>
            </a:r>
          </a:p>
          <a:p>
            <a:pPr lvl="1"/>
            <a:r>
              <a:rPr lang="en-US" sz="1800" dirty="0"/>
              <a:t>Don’t presume you have all the answers </a:t>
            </a:r>
          </a:p>
          <a:p>
            <a:pPr lvl="1"/>
            <a:r>
              <a:rPr lang="en-US" sz="1800" dirty="0"/>
              <a:t>Don’t assume you know what matters most to others</a:t>
            </a:r>
          </a:p>
          <a:p>
            <a:pPr lvl="1"/>
            <a:r>
              <a:rPr lang="en-US" sz="1800" dirty="0"/>
              <a:t>Thank people for feedback</a:t>
            </a:r>
          </a:p>
          <a:p>
            <a:r>
              <a:rPr lang="en-US" sz="2000" dirty="0"/>
              <a:t>It’s important that individuals feel that their views are heard by someone in authority to act</a:t>
            </a:r>
          </a:p>
          <a:p>
            <a:pPr marL="742898" lvl="2" indent="-342876"/>
            <a:r>
              <a:rPr lang="en-US" sz="1800" dirty="0"/>
              <a:t>It is not about them getting their way</a:t>
            </a:r>
          </a:p>
          <a:p>
            <a:pPr marL="742898" lvl="2" indent="-342876"/>
            <a:r>
              <a:rPr lang="en-US" sz="1800" dirty="0"/>
              <a:t>The individual believes that her perspective has meaning and is respected </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12</a:t>
            </a:fld>
            <a:endParaRPr lang="en-US" dirty="0"/>
          </a:p>
        </p:txBody>
      </p:sp>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6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4. Actively Listen &amp; Take Action </a:t>
            </a:r>
            <a:endParaRPr lang="en-US" dirty="0"/>
          </a:p>
        </p:txBody>
      </p:sp>
      <p:sp>
        <p:nvSpPr>
          <p:cNvPr id="3" name="Content Placeholder 2"/>
          <p:cNvSpPr>
            <a:spLocks noGrp="1"/>
          </p:cNvSpPr>
          <p:nvPr>
            <p:ph idx="1"/>
          </p:nvPr>
        </p:nvSpPr>
        <p:spPr/>
        <p:txBody>
          <a:bodyPr/>
          <a:lstStyle/>
          <a:p>
            <a:r>
              <a:rPr lang="en-US" sz="2800" dirty="0"/>
              <a:t>Listen before you speak </a:t>
            </a:r>
          </a:p>
          <a:p>
            <a:pPr lvl="1"/>
            <a:r>
              <a:rPr lang="en-US" sz="2400" dirty="0"/>
              <a:t>Don’t listen so you can talk</a:t>
            </a:r>
          </a:p>
          <a:p>
            <a:pPr lvl="1"/>
            <a:r>
              <a:rPr lang="en-US" sz="2400" dirty="0"/>
              <a:t>Be genuinely interested </a:t>
            </a:r>
          </a:p>
          <a:p>
            <a:pPr lvl="1"/>
            <a:r>
              <a:rPr lang="en-US" sz="2400" dirty="0"/>
              <a:t>Listen so you can learn and understand </a:t>
            </a:r>
          </a:p>
          <a:p>
            <a:pPr lvl="1"/>
            <a:r>
              <a:rPr lang="en-US" sz="2400" dirty="0"/>
              <a:t>Reflect back what you heard</a:t>
            </a:r>
          </a:p>
          <a:p>
            <a:r>
              <a:rPr lang="en-US" sz="2800" dirty="0"/>
              <a:t>Take action and follow up </a:t>
            </a:r>
          </a:p>
          <a:p>
            <a:pPr lvl="1"/>
            <a:r>
              <a:rPr lang="en-US" sz="2400" dirty="0"/>
              <a:t>Trust can shut down just as quickly as it develops  without </a:t>
            </a:r>
            <a:r>
              <a:rPr lang="en-US" sz="2400" dirty="0" smtClean="0"/>
              <a:t>taking action   </a:t>
            </a:r>
            <a:endParaRPr lang="en-US" sz="2400" dirty="0"/>
          </a:p>
          <a:p>
            <a:endParaRPr lang="en-US" sz="2400" dirty="0"/>
          </a:p>
          <a:p>
            <a:endParaRPr lang="en-US" sz="24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13</a:t>
            </a:fld>
            <a:endParaRPr lang="en-US" dirty="0"/>
          </a:p>
        </p:txBody>
      </p:sp>
      <p:pic>
        <p:nvPicPr>
          <p:cNvPr id="6" name="Picture 7" descr="C:\Users\MelissaHarris\Documents\Marketing\graphic downloads aug 2014\business people in the office to discu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881" y="1492752"/>
            <a:ext cx="2295625" cy="2056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389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a:xfrm>
            <a:off x="646874" y="1724913"/>
            <a:ext cx="6447234" cy="3881437"/>
          </a:xfrm>
        </p:spPr>
        <p:txBody>
          <a:bodyPr/>
          <a:lstStyle/>
          <a:p>
            <a:pPr marL="0" indent="0" algn="ctr">
              <a:buNone/>
            </a:pPr>
            <a:r>
              <a:rPr lang="en-US" sz="2800" i="1" dirty="0" smtClean="0"/>
              <a:t>Nothing beats personal, two-way communication for fostering cooperation and teamwork and for building an attitude of trust and understanding among employees. </a:t>
            </a:r>
          </a:p>
          <a:p>
            <a:pPr marL="0" indent="0" algn="ctr">
              <a:buNone/>
            </a:pPr>
            <a:r>
              <a:rPr lang="en-US" sz="2400" dirty="0" smtClean="0"/>
              <a:t>(Bill Packard, Co-founder of Hewlett Packard)</a:t>
            </a:r>
          </a:p>
          <a:p>
            <a:endParaRPr lang="en-US" sz="16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14</a:t>
            </a:fld>
            <a:endParaRPr lang="en-US" dirty="0"/>
          </a:p>
        </p:txBody>
      </p:sp>
      <p:pic>
        <p:nvPicPr>
          <p:cNvPr id="6"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36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Admit Mistakes</a:t>
            </a:r>
            <a:r>
              <a:rPr lang="en-US" dirty="0"/>
              <a:t/>
            </a:r>
            <a:br>
              <a:rPr lang="en-US" dirty="0"/>
            </a:br>
            <a:endParaRPr lang="en-US" dirty="0"/>
          </a:p>
        </p:txBody>
      </p:sp>
      <p:sp>
        <p:nvSpPr>
          <p:cNvPr id="3" name="Content Placeholder 2"/>
          <p:cNvSpPr>
            <a:spLocks noGrp="1"/>
          </p:cNvSpPr>
          <p:nvPr>
            <p:ph idx="1"/>
          </p:nvPr>
        </p:nvSpPr>
        <p:spPr>
          <a:xfrm>
            <a:off x="500693" y="1780447"/>
            <a:ext cx="6447234" cy="3881437"/>
          </a:xfrm>
        </p:spPr>
        <p:txBody>
          <a:bodyPr/>
          <a:lstStyle/>
          <a:p>
            <a:r>
              <a:rPr lang="en-US" sz="2000" dirty="0"/>
              <a:t>Leadership's big test is how it responds to mistakes</a:t>
            </a:r>
          </a:p>
          <a:p>
            <a:pPr lvl="1"/>
            <a:r>
              <a:rPr lang="en-US" sz="1800" dirty="0"/>
              <a:t>True leaders can stand up and say “I made a mistake, I own this, I am going to fix it, I am not going to do it again”</a:t>
            </a:r>
          </a:p>
          <a:p>
            <a:pPr lvl="1"/>
            <a:r>
              <a:rPr lang="en-US" sz="1800" dirty="0"/>
              <a:t>Tylenol vs. British Petroleum – 2 CEO's</a:t>
            </a:r>
          </a:p>
          <a:p>
            <a:pPr lvl="2"/>
            <a:r>
              <a:rPr lang="en-US" sz="1600" dirty="0"/>
              <a:t>One believed and one was not</a:t>
            </a:r>
          </a:p>
          <a:p>
            <a:pPr lvl="2"/>
            <a:r>
              <a:rPr lang="en-US" sz="1600" dirty="0"/>
              <a:t>One led their company to greater heights while the other was pulled off the job </a:t>
            </a:r>
          </a:p>
          <a:p>
            <a:r>
              <a:rPr lang="en-US" sz="2000" dirty="0"/>
              <a:t>Making mistakes is okay</a:t>
            </a:r>
          </a:p>
          <a:p>
            <a:pPr lvl="1"/>
            <a:r>
              <a:rPr lang="en-US" sz="1800" dirty="0"/>
              <a:t>When leaders don’t admit errors is when it’s not oaky</a:t>
            </a:r>
          </a:p>
          <a:p>
            <a:pPr lvl="1"/>
            <a:r>
              <a:rPr lang="en-US" sz="1800" dirty="0"/>
              <a:t>Take responsibility and </a:t>
            </a:r>
            <a:r>
              <a:rPr lang="en-US" sz="1800" dirty="0" smtClean="0"/>
              <a:t>apologize to increase respect</a:t>
            </a:r>
            <a:endParaRPr lang="en-US" sz="1800" dirty="0"/>
          </a:p>
          <a:p>
            <a:pPr lvl="1"/>
            <a:r>
              <a:rPr lang="en-US" sz="1800" dirty="0"/>
              <a:t>Don’t shift the blame to others or make excuses</a:t>
            </a:r>
          </a:p>
          <a:p>
            <a:endParaRPr lang="en-US" sz="1600" dirty="0"/>
          </a:p>
          <a:p>
            <a:endParaRPr lang="en-US" sz="16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15</a:t>
            </a:fld>
            <a:endParaRPr lang="en-US" dirty="0"/>
          </a:p>
        </p:txBody>
      </p:sp>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49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a:xfrm>
            <a:off x="522835" y="1737080"/>
            <a:ext cx="6447234" cy="3881437"/>
          </a:xfrm>
        </p:spPr>
        <p:txBody>
          <a:bodyPr/>
          <a:lstStyle/>
          <a:p>
            <a:pPr marL="0" indent="0" algn="ctr">
              <a:buNone/>
            </a:pPr>
            <a:r>
              <a:rPr lang="en-US" sz="3200" i="1" dirty="0"/>
              <a:t>A good leader takes a little more than his share of blame; a little less than his share of credit. </a:t>
            </a:r>
          </a:p>
          <a:p>
            <a:pPr marL="0" indent="0" algn="ctr">
              <a:buNone/>
            </a:pPr>
            <a:r>
              <a:rPr lang="en-US" sz="3200" dirty="0"/>
              <a:t>(Arnold H. Glasgow)</a:t>
            </a:r>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16</a:t>
            </a:fld>
            <a:endParaRPr lang="en-US" dirty="0"/>
          </a:p>
        </p:txBody>
      </p:sp>
      <p:pic>
        <p:nvPicPr>
          <p:cNvPr id="6" name="Picture 8" descr="C:\Users\MelissaHarris\Documents\Marketing\graphic downloads aug 2014\Audience Listening To Presentation At Con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410" y="4639924"/>
            <a:ext cx="2100130" cy="1869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681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6. Trust Others First &amp; Involve Them In Decisions</a:t>
            </a:r>
            <a:endParaRPr lang="en-US" dirty="0"/>
          </a:p>
        </p:txBody>
      </p:sp>
      <p:sp>
        <p:nvSpPr>
          <p:cNvPr id="3" name="Content Placeholder 2"/>
          <p:cNvSpPr>
            <a:spLocks noGrp="1"/>
          </p:cNvSpPr>
          <p:nvPr>
            <p:ph idx="1"/>
          </p:nvPr>
        </p:nvSpPr>
        <p:spPr>
          <a:xfrm>
            <a:off x="423128" y="1794102"/>
            <a:ext cx="6761444" cy="5256212"/>
          </a:xfrm>
        </p:spPr>
        <p:txBody>
          <a:bodyPr/>
          <a:lstStyle/>
          <a:p>
            <a:r>
              <a:rPr lang="en-US" dirty="0"/>
              <a:t>Demonstrating trust is the quickest and best way to engender trust </a:t>
            </a:r>
          </a:p>
          <a:p>
            <a:pPr lvl="1"/>
            <a:r>
              <a:rPr lang="en-US" sz="1400" dirty="0"/>
              <a:t>You also find out what they are capable of</a:t>
            </a:r>
          </a:p>
          <a:p>
            <a:pPr lvl="1"/>
            <a:r>
              <a:rPr lang="en-US" sz="1400" dirty="0"/>
              <a:t>Establishing rules, policies, and procedures to protect against a few “bad apples” sends the wrong message to the vast majority of employees who need and deserve to be trusted</a:t>
            </a:r>
          </a:p>
          <a:p>
            <a:r>
              <a:rPr lang="en-US" dirty="0"/>
              <a:t>Employees won’t trust you unless you show them that you trust them first</a:t>
            </a:r>
          </a:p>
          <a:p>
            <a:pPr lvl="1"/>
            <a:r>
              <a:rPr lang="en-US" sz="1400" dirty="0" smtClean="0"/>
              <a:t>Leaders often think </a:t>
            </a:r>
            <a:r>
              <a:rPr lang="en-US" sz="1400" dirty="0"/>
              <a:t>trust should flow one way: </a:t>
            </a:r>
            <a:r>
              <a:rPr lang="en-US" sz="1400" dirty="0" smtClean="0"/>
              <a:t>towards </a:t>
            </a:r>
            <a:r>
              <a:rPr lang="en-US" sz="1400" dirty="0"/>
              <a:t>them </a:t>
            </a:r>
            <a:endParaRPr lang="en-US" sz="1050" dirty="0"/>
          </a:p>
          <a:p>
            <a:pPr lvl="1"/>
            <a:r>
              <a:rPr lang="en-US" sz="1400" dirty="0" smtClean="0"/>
              <a:t>Treating </a:t>
            </a:r>
            <a:r>
              <a:rPr lang="en-US" sz="1400" dirty="0"/>
              <a:t>people as capable adults shows you trust them to be </a:t>
            </a:r>
            <a:r>
              <a:rPr lang="en-US" sz="1400" dirty="0" smtClean="0"/>
              <a:t>part </a:t>
            </a:r>
            <a:r>
              <a:rPr lang="en-US" sz="1400" dirty="0"/>
              <a:t>of good decisions and they will trust you more in return</a:t>
            </a:r>
          </a:p>
          <a:p>
            <a:r>
              <a:rPr lang="en-US" dirty="0"/>
              <a:t>Involve employees in decisions that directly affect them</a:t>
            </a:r>
          </a:p>
          <a:p>
            <a:pPr lvl="1"/>
            <a:r>
              <a:rPr lang="en-US" sz="1400" dirty="0"/>
              <a:t>This means bringing people in before you’ve made the decision	</a:t>
            </a:r>
            <a:endParaRPr lang="en-US" sz="1050" dirty="0"/>
          </a:p>
          <a:p>
            <a:pPr lvl="1"/>
            <a:r>
              <a:rPr lang="en-US" sz="1400" dirty="0" smtClean="0"/>
              <a:t>Even </a:t>
            </a:r>
            <a:r>
              <a:rPr lang="en-US" sz="1400" dirty="0"/>
              <a:t>if they don’t make the final </a:t>
            </a:r>
            <a:r>
              <a:rPr lang="en-US" sz="1400" dirty="0" smtClean="0"/>
              <a:t>decision, </a:t>
            </a:r>
            <a:r>
              <a:rPr lang="en-US" sz="1400" dirty="0"/>
              <a:t>they are more likely to support the decision</a:t>
            </a:r>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17</a:t>
            </a:fld>
            <a:endParaRPr lang="en-US" dirty="0"/>
          </a:p>
        </p:txBody>
      </p:sp>
      <p:pic>
        <p:nvPicPr>
          <p:cNvPr id="6"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984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endParaRPr lang="en-US" dirty="0"/>
          </a:p>
        </p:txBody>
      </p:sp>
      <p:sp>
        <p:nvSpPr>
          <p:cNvPr id="3" name="Content Placeholder 2"/>
          <p:cNvSpPr>
            <a:spLocks noGrp="1"/>
          </p:cNvSpPr>
          <p:nvPr>
            <p:ph idx="1"/>
          </p:nvPr>
        </p:nvSpPr>
        <p:spPr>
          <a:xfrm>
            <a:off x="492987" y="1924286"/>
            <a:ext cx="6447234" cy="3881437"/>
          </a:xfrm>
        </p:spPr>
        <p:txBody>
          <a:bodyPr/>
          <a:lstStyle/>
          <a:p>
            <a:pPr marL="0" indent="0" algn="ctr">
              <a:buNone/>
            </a:pPr>
            <a:r>
              <a:rPr lang="en-US" sz="2400" i="1" dirty="0"/>
              <a:t>Few things can help an individual more than to place responsibility on him and to let him know that you trust him. </a:t>
            </a:r>
          </a:p>
          <a:p>
            <a:pPr marL="0" indent="0" algn="ctr">
              <a:buNone/>
            </a:pPr>
            <a:r>
              <a:rPr lang="en-US" sz="2400" dirty="0"/>
              <a:t>(Booker T. Washington)</a:t>
            </a:r>
          </a:p>
          <a:p>
            <a:pPr marL="0" indent="0" algn="ctr">
              <a:buNone/>
            </a:pPr>
            <a:endParaRPr lang="en-US" sz="2400" dirty="0"/>
          </a:p>
          <a:p>
            <a:pPr marL="0" indent="0" algn="ctr">
              <a:buNone/>
            </a:pPr>
            <a:r>
              <a:rPr lang="en-US" sz="2400" i="1" dirty="0"/>
              <a:t>I have found that by trusting people until they prove themselves unworthy of that trust, a lot more happens. </a:t>
            </a:r>
          </a:p>
          <a:p>
            <a:pPr marL="0" indent="0" algn="ctr">
              <a:buNone/>
            </a:pPr>
            <a:r>
              <a:rPr lang="en-US" sz="2400" dirty="0"/>
              <a:t>(Jim Burke, Former CEO at Johnson &amp; Johnson) </a:t>
            </a:r>
          </a:p>
          <a:p>
            <a:pPr marL="0" indent="0" algn="ctr">
              <a:buNone/>
            </a:pPr>
            <a:endParaRPr lang="en-US" sz="2400" dirty="0"/>
          </a:p>
          <a:p>
            <a:pPr marL="0" indent="0" algn="ctr">
              <a:buNone/>
            </a:pPr>
            <a:endParaRPr lang="en-US" sz="3200"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18</a:t>
            </a:fld>
            <a:endParaRPr lang="en-US" dirty="0"/>
          </a:p>
        </p:txBody>
      </p:sp>
      <p:pic>
        <p:nvPicPr>
          <p:cNvPr id="6" name="Picture 2" descr="C:\Users\MelissaHarris\Documents\Marketing\graphic downloads aug 2014\Successful business people handshaking closing a d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147" y="386453"/>
            <a:ext cx="1568450" cy="13963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993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7. Sincerely Care</a:t>
            </a:r>
            <a:endParaRPr lang="en-US" dirty="0"/>
          </a:p>
        </p:txBody>
      </p:sp>
      <p:sp>
        <p:nvSpPr>
          <p:cNvPr id="3" name="Content Placeholder 2"/>
          <p:cNvSpPr>
            <a:spLocks noGrp="1"/>
          </p:cNvSpPr>
          <p:nvPr>
            <p:ph idx="1"/>
          </p:nvPr>
        </p:nvSpPr>
        <p:spPr>
          <a:xfrm>
            <a:off x="646874" y="1507449"/>
            <a:ext cx="6447234" cy="3881437"/>
          </a:xfrm>
        </p:spPr>
        <p:txBody>
          <a:bodyPr/>
          <a:lstStyle/>
          <a:p>
            <a:r>
              <a:rPr lang="en-US" dirty="0"/>
              <a:t>See people as individuals, not with biases</a:t>
            </a:r>
          </a:p>
          <a:p>
            <a:pPr lvl="1"/>
            <a:r>
              <a:rPr lang="en-US" dirty="0"/>
              <a:t>Gender</a:t>
            </a:r>
          </a:p>
          <a:p>
            <a:pPr lvl="1"/>
            <a:r>
              <a:rPr lang="en-US" dirty="0"/>
              <a:t>Generational </a:t>
            </a:r>
          </a:p>
          <a:p>
            <a:pPr lvl="1"/>
            <a:r>
              <a:rPr lang="en-US" dirty="0"/>
              <a:t>Stereotypical  </a:t>
            </a:r>
          </a:p>
          <a:p>
            <a:r>
              <a:rPr lang="en-US" dirty="0"/>
              <a:t>Show you care </a:t>
            </a:r>
          </a:p>
          <a:p>
            <a:pPr lvl="1"/>
            <a:r>
              <a:rPr lang="en-US" dirty="0"/>
              <a:t>Flexible </a:t>
            </a:r>
            <a:r>
              <a:rPr lang="en-US" dirty="0" smtClean="0"/>
              <a:t>schedules</a:t>
            </a:r>
          </a:p>
          <a:p>
            <a:pPr lvl="1"/>
            <a:r>
              <a:rPr lang="en-US" dirty="0" smtClean="0"/>
              <a:t>Employee Assistance Plans</a:t>
            </a:r>
            <a:endParaRPr lang="en-US" dirty="0"/>
          </a:p>
          <a:p>
            <a:pPr lvl="1"/>
            <a:r>
              <a:rPr lang="en-US" dirty="0"/>
              <a:t>Opportunities for personal growth</a:t>
            </a:r>
          </a:p>
          <a:p>
            <a:pPr lvl="1"/>
            <a:r>
              <a:rPr lang="en-US" dirty="0"/>
              <a:t>Good work life balance</a:t>
            </a:r>
          </a:p>
          <a:p>
            <a:r>
              <a:rPr lang="en-US" dirty="0"/>
              <a:t>Operate with a compassionate heart</a:t>
            </a:r>
          </a:p>
          <a:p>
            <a:pPr lvl="1"/>
            <a:r>
              <a:rPr lang="en-US" dirty="0"/>
              <a:t>They’ll show compassion for you</a:t>
            </a:r>
          </a:p>
          <a:p>
            <a:r>
              <a:rPr lang="en-US" dirty="0"/>
              <a:t>Don’t underestimate the power of sincerely caring about another person</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19</a:t>
            </a:fld>
            <a:endParaRPr lang="en-US" dirty="0"/>
          </a:p>
        </p:txBody>
      </p:sp>
      <p:pic>
        <p:nvPicPr>
          <p:cNvPr id="7" name="Picture 5" descr="C:\Users\MelissaHarris\Documents\Marketing\graphic downloads aug 2014\Diverse World Business People at Table in Of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91" y="2409073"/>
            <a:ext cx="2566539" cy="2149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10"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07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98" y="609600"/>
            <a:ext cx="6825852" cy="1320800"/>
          </a:xfrm>
        </p:spPr>
        <p:txBody>
          <a:bodyPr/>
          <a:lstStyle/>
          <a:p>
            <a:r>
              <a:rPr lang="en-US" altLang="en-US" sz="3200" dirty="0"/>
              <a:t>“Trust Leadership – The Key to Transform Organizations</a:t>
            </a:r>
            <a:r>
              <a:rPr lang="en-US" altLang="en-US" sz="3200" dirty="0" smtClean="0"/>
              <a:t>” - Agenda</a:t>
            </a:r>
            <a:endParaRPr lang="en-US" sz="3200" dirty="0"/>
          </a:p>
        </p:txBody>
      </p:sp>
      <p:sp>
        <p:nvSpPr>
          <p:cNvPr id="3" name="Content Placeholder 2"/>
          <p:cNvSpPr>
            <a:spLocks noGrp="1"/>
          </p:cNvSpPr>
          <p:nvPr>
            <p:ph idx="1"/>
          </p:nvPr>
        </p:nvSpPr>
        <p:spPr>
          <a:xfrm>
            <a:off x="423128" y="1970092"/>
            <a:ext cx="6447234" cy="3881437"/>
          </a:xfrm>
        </p:spPr>
        <p:txBody>
          <a:bodyPr/>
          <a:lstStyle/>
          <a:p>
            <a:r>
              <a:rPr lang="en-US" sz="2800" dirty="0" smtClean="0"/>
              <a:t>The State of the Union on Trust</a:t>
            </a:r>
          </a:p>
          <a:p>
            <a:r>
              <a:rPr lang="en-US" sz="2800" dirty="0" smtClean="0"/>
              <a:t>Impact on Employees &amp; Companies With Low Trust</a:t>
            </a:r>
          </a:p>
          <a:p>
            <a:r>
              <a:rPr lang="en-US" sz="2800" dirty="0" smtClean="0"/>
              <a:t>10 Ways to Develop Leadership Trust</a:t>
            </a:r>
          </a:p>
          <a:p>
            <a:r>
              <a:rPr lang="en-US" sz="2800" dirty="0" smtClean="0"/>
              <a:t>Embed Trust in the Corporate Culture</a:t>
            </a:r>
          </a:p>
          <a:p>
            <a:r>
              <a:rPr lang="en-US" sz="2800" dirty="0" smtClean="0"/>
              <a:t>Benefits of Trust Leadership</a:t>
            </a:r>
            <a:endParaRPr lang="en-US" sz="2800" dirty="0"/>
          </a:p>
        </p:txBody>
      </p:sp>
      <p:sp>
        <p:nvSpPr>
          <p:cNvPr id="12" name="Footer Placeholder 3"/>
          <p:cNvSpPr>
            <a:spLocks noGrp="1"/>
          </p:cNvSpPr>
          <p:nvPr>
            <p:ph type="ftr" sz="quarter" idx="11"/>
          </p:nvPr>
        </p:nvSpPr>
        <p:spPr>
          <a:xfrm>
            <a:off x="725914" y="6223887"/>
            <a:ext cx="4723209" cy="365125"/>
          </a:xfrm>
        </p:spPr>
        <p:txBody>
          <a:bodyPr/>
          <a:lstStyle/>
          <a:p>
            <a:pPr>
              <a:defRPr/>
            </a:pPr>
            <a:r>
              <a:rPr lang="en-US" dirty="0" smtClean="0"/>
              <a:t>          www.telecomtrainingcorporation.com</a:t>
            </a:r>
            <a:endParaRPr lang="en-US" dirty="0"/>
          </a:p>
        </p:txBody>
      </p:sp>
      <p:sp>
        <p:nvSpPr>
          <p:cNvPr id="4" name="Slide Number Placeholder 3"/>
          <p:cNvSpPr>
            <a:spLocks noGrp="1"/>
          </p:cNvSpPr>
          <p:nvPr>
            <p:ph type="sldNum" sz="quarter" idx="12"/>
          </p:nvPr>
        </p:nvSpPr>
        <p:spPr/>
        <p:txBody>
          <a:bodyPr/>
          <a:lstStyle/>
          <a:p>
            <a:fld id="{413EED59-C913-456E-A463-32C7BCD2BB4D}" type="slidenum">
              <a:rPr lang="en-US" smtClean="0"/>
              <a:t>2</a:t>
            </a:fld>
            <a:endParaRPr lang="en-US" dirty="0"/>
          </a:p>
        </p:txBody>
      </p:sp>
      <p:pic>
        <p:nvPicPr>
          <p:cNvPr id="10"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27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Reduce Fear and Keep Things in Perspective</a:t>
            </a:r>
            <a:endParaRPr lang="en-US" dirty="0"/>
          </a:p>
        </p:txBody>
      </p:sp>
      <p:sp>
        <p:nvSpPr>
          <p:cNvPr id="3" name="Content Placeholder 2"/>
          <p:cNvSpPr>
            <a:spLocks noGrp="1"/>
          </p:cNvSpPr>
          <p:nvPr>
            <p:ph idx="1"/>
          </p:nvPr>
        </p:nvSpPr>
        <p:spPr>
          <a:xfrm>
            <a:off x="508398" y="2160592"/>
            <a:ext cx="6447234" cy="4820783"/>
          </a:xfrm>
        </p:spPr>
        <p:txBody>
          <a:bodyPr/>
          <a:lstStyle/>
          <a:p>
            <a:r>
              <a:rPr lang="en-US" dirty="0"/>
              <a:t>Fear and trust are mutually exclusive</a:t>
            </a:r>
          </a:p>
          <a:p>
            <a:pPr lvl="1"/>
            <a:r>
              <a:rPr lang="en-US" dirty="0"/>
              <a:t>Employees often fear leaders since they have lots of power </a:t>
            </a:r>
          </a:p>
          <a:p>
            <a:pPr lvl="2"/>
            <a:r>
              <a:rPr lang="en-US" dirty="0"/>
              <a:t>To hire, fire, promote, demote, assign or withdraw choice assignments and perks, give or withhold recognition</a:t>
            </a:r>
          </a:p>
          <a:p>
            <a:pPr lvl="1"/>
            <a:r>
              <a:rPr lang="en-US" dirty="0"/>
              <a:t>Devote time and effort to make people feel safe</a:t>
            </a:r>
          </a:p>
          <a:p>
            <a:pPr lvl="1"/>
            <a:r>
              <a:rPr lang="en-US" dirty="0"/>
              <a:t>Empathy involves understanding other’s anxiety and making a genuine effort to reduce it</a:t>
            </a:r>
          </a:p>
          <a:p>
            <a:r>
              <a:rPr lang="en-US" dirty="0"/>
              <a:t>Put setbacks in context</a:t>
            </a:r>
          </a:p>
          <a:p>
            <a:pPr lvl="1"/>
            <a:r>
              <a:rPr lang="en-US" dirty="0"/>
              <a:t>Don’t yell first with every problem</a:t>
            </a:r>
          </a:p>
          <a:p>
            <a:pPr lvl="1"/>
            <a:r>
              <a:rPr lang="en-US" dirty="0"/>
              <a:t>Step back before sounding the alarm</a:t>
            </a:r>
          </a:p>
          <a:p>
            <a:pPr lvl="1"/>
            <a:r>
              <a:rPr lang="en-US" dirty="0"/>
              <a:t>Realize things don't always turn out despite best efforts</a:t>
            </a:r>
          </a:p>
          <a:p>
            <a:pPr lvl="1"/>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20</a:t>
            </a:fld>
            <a:endParaRPr lang="en-US" dirty="0"/>
          </a:p>
        </p:txBody>
      </p:sp>
      <p:pic>
        <p:nvPicPr>
          <p:cNvPr id="6" name="Picture 9" descr="C:\Users\MelissaHarris\Documents\Marketing\graphic downloads aug 2014\A person holding a business 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785808"/>
            <a:ext cx="2053630" cy="19395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875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28" y="285750"/>
            <a:ext cx="6447234" cy="1320800"/>
          </a:xfrm>
        </p:spPr>
        <p:txBody>
          <a:bodyPr/>
          <a:lstStyle/>
          <a:p>
            <a:pPr lvl="0"/>
            <a:r>
              <a:rPr lang="en-US" dirty="0" smtClean="0"/>
              <a:t>9. </a:t>
            </a:r>
            <a:r>
              <a:rPr lang="en-US" dirty="0"/>
              <a:t>Create </a:t>
            </a:r>
            <a:r>
              <a:rPr lang="en-US" dirty="0" smtClean="0"/>
              <a:t>A Win/Win Team Environment </a:t>
            </a:r>
            <a:br>
              <a:rPr lang="en-US" dirty="0" smtClean="0"/>
            </a:br>
            <a:endParaRPr lang="en-US" dirty="0"/>
          </a:p>
        </p:txBody>
      </p:sp>
      <p:sp>
        <p:nvSpPr>
          <p:cNvPr id="3" name="Content Placeholder 2"/>
          <p:cNvSpPr>
            <a:spLocks noGrp="1"/>
          </p:cNvSpPr>
          <p:nvPr>
            <p:ph idx="1"/>
          </p:nvPr>
        </p:nvSpPr>
        <p:spPr>
          <a:xfrm>
            <a:off x="646874" y="1498418"/>
            <a:ext cx="6447234" cy="4908032"/>
          </a:xfrm>
        </p:spPr>
        <p:txBody>
          <a:bodyPr/>
          <a:lstStyle/>
          <a:p>
            <a:r>
              <a:rPr lang="en-US" sz="1600" dirty="0" smtClean="0"/>
              <a:t>Remove barriers to success</a:t>
            </a:r>
          </a:p>
          <a:p>
            <a:pPr lvl="1"/>
            <a:r>
              <a:rPr lang="en-US" sz="1400" dirty="0" smtClean="0"/>
              <a:t>Manage </a:t>
            </a:r>
            <a:r>
              <a:rPr lang="en-US" sz="1400" dirty="0"/>
              <a:t>direction and work, not people</a:t>
            </a:r>
          </a:p>
          <a:p>
            <a:pPr lvl="1"/>
            <a:r>
              <a:rPr lang="en-US" sz="1400" dirty="0"/>
              <a:t>Leave the fun in work by setting direction, not dictating details</a:t>
            </a:r>
          </a:p>
          <a:p>
            <a:pPr lvl="1"/>
            <a:r>
              <a:rPr lang="en-US" sz="1400" dirty="0"/>
              <a:t>Clear hurdles, reduce bureaucracy and make it easier, not </a:t>
            </a:r>
            <a:r>
              <a:rPr lang="en-US" sz="1400" dirty="0" smtClean="0"/>
              <a:t>harder, </a:t>
            </a:r>
            <a:r>
              <a:rPr lang="en-US" sz="1400" dirty="0"/>
              <a:t>for people to get their work done</a:t>
            </a:r>
          </a:p>
          <a:p>
            <a:r>
              <a:rPr lang="en-US" sz="1600" dirty="0" smtClean="0"/>
              <a:t>Appreciate and reward others</a:t>
            </a:r>
          </a:p>
          <a:p>
            <a:pPr lvl="1"/>
            <a:r>
              <a:rPr lang="en-US" sz="1400" dirty="0"/>
              <a:t>Thank employees and credit them for their work</a:t>
            </a:r>
          </a:p>
          <a:p>
            <a:pPr lvl="1"/>
            <a:r>
              <a:rPr lang="en-US" sz="1400" dirty="0"/>
              <a:t>Recognize employees for a job well done</a:t>
            </a:r>
          </a:p>
          <a:p>
            <a:pPr lvl="1"/>
            <a:r>
              <a:rPr lang="en-US" sz="1400" dirty="0"/>
              <a:t>Value and appreciate their ideas  </a:t>
            </a:r>
            <a:endParaRPr lang="en-US" sz="1400" dirty="0" smtClean="0"/>
          </a:p>
          <a:p>
            <a:pPr lvl="1"/>
            <a:r>
              <a:rPr lang="en-US" sz="1400" dirty="0" smtClean="0"/>
              <a:t>Show </a:t>
            </a:r>
            <a:r>
              <a:rPr lang="en-US" sz="1400" dirty="0"/>
              <a:t>support and understanding </a:t>
            </a:r>
            <a:r>
              <a:rPr lang="en-US" sz="1400" dirty="0" smtClean="0"/>
              <a:t>even </a:t>
            </a:r>
            <a:r>
              <a:rPr lang="en-US" sz="1400" dirty="0"/>
              <a:t>when mistakes are </a:t>
            </a:r>
            <a:r>
              <a:rPr lang="en-US" sz="1400" dirty="0" smtClean="0"/>
              <a:t>made </a:t>
            </a:r>
            <a:endParaRPr lang="en-US" sz="1400" dirty="0"/>
          </a:p>
          <a:p>
            <a:r>
              <a:rPr lang="en-US" sz="1600" dirty="0"/>
              <a:t>Show gratitude </a:t>
            </a:r>
            <a:endParaRPr lang="en-US" sz="1600" dirty="0" smtClean="0"/>
          </a:p>
          <a:p>
            <a:pPr lvl="1"/>
            <a:r>
              <a:rPr lang="en-US" sz="1400" dirty="0" smtClean="0"/>
              <a:t>Grateful </a:t>
            </a:r>
            <a:r>
              <a:rPr lang="en-US" sz="1400" dirty="0"/>
              <a:t>people </a:t>
            </a:r>
            <a:r>
              <a:rPr lang="en-US" sz="1400" dirty="0" smtClean="0"/>
              <a:t>don’t feel entitled</a:t>
            </a:r>
            <a:r>
              <a:rPr lang="en-US" sz="1400" dirty="0"/>
              <a:t>, </a:t>
            </a:r>
            <a:r>
              <a:rPr lang="en-US" sz="1400" dirty="0" smtClean="0"/>
              <a:t>complain or gossip</a:t>
            </a:r>
            <a:endParaRPr lang="en-US" sz="1400" dirty="0"/>
          </a:p>
          <a:p>
            <a:r>
              <a:rPr lang="en-US" sz="1600" dirty="0" smtClean="0"/>
              <a:t>Model </a:t>
            </a:r>
            <a:r>
              <a:rPr lang="en-US" sz="1600" dirty="0"/>
              <a:t>the behavior you </a:t>
            </a:r>
            <a:r>
              <a:rPr lang="en-US" sz="1600" dirty="0" smtClean="0"/>
              <a:t>seek</a:t>
            </a:r>
            <a:endParaRPr lang="en-US" sz="1600" dirty="0"/>
          </a:p>
          <a:p>
            <a:pPr lvl="1"/>
            <a:r>
              <a:rPr lang="en-US" sz="1400" dirty="0" smtClean="0"/>
              <a:t>Align actions with words</a:t>
            </a:r>
            <a:endParaRPr lang="en-US" sz="14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21</a:t>
            </a:fld>
            <a:endParaRPr lang="en-US" dirty="0"/>
          </a:p>
        </p:txBody>
      </p:sp>
      <p:pic>
        <p:nvPicPr>
          <p:cNvPr id="6"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932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a:xfrm>
            <a:off x="423128" y="1565504"/>
            <a:ext cx="6447234" cy="3881437"/>
          </a:xfrm>
        </p:spPr>
        <p:txBody>
          <a:bodyPr/>
          <a:lstStyle/>
          <a:p>
            <a:pPr marL="0" indent="0" algn="ctr">
              <a:buNone/>
            </a:pPr>
            <a:r>
              <a:rPr lang="en-US" sz="2800" i="1" dirty="0"/>
              <a:t>The leaders who work most effectively, it seems to me, never say ‘I’ and that’s not because they have trained themselves not to say ‘I’. They don’t think ‘I’, they think ‘team.’ </a:t>
            </a:r>
          </a:p>
          <a:p>
            <a:pPr marL="0" indent="0" algn="ctr">
              <a:buNone/>
            </a:pPr>
            <a:r>
              <a:rPr lang="en-US" sz="2800" dirty="0"/>
              <a:t>(Peter Drucker)</a:t>
            </a:r>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22</a:t>
            </a:fld>
            <a:endParaRPr lang="en-US" dirty="0"/>
          </a:p>
        </p:txBody>
      </p:sp>
      <p:pic>
        <p:nvPicPr>
          <p:cNvPr id="6" name="Picture 2" descr="C:\Users\MelissaHarris\Documents\Marketing\graphic downloads aug 2014\International business team showing unity with their hands toge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987" y="4756026"/>
            <a:ext cx="1435583" cy="1277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82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10. Consistently Demonstrate Integrity &amp; Honesty </a:t>
            </a:r>
            <a:br>
              <a:rPr lang="en-US" dirty="0" smtClean="0"/>
            </a:br>
            <a:endParaRPr lang="en-US" dirty="0"/>
          </a:p>
        </p:txBody>
      </p:sp>
      <p:sp>
        <p:nvSpPr>
          <p:cNvPr id="3" name="Content Placeholder 2"/>
          <p:cNvSpPr>
            <a:spLocks noGrp="1"/>
          </p:cNvSpPr>
          <p:nvPr>
            <p:ph idx="1"/>
          </p:nvPr>
        </p:nvSpPr>
        <p:spPr>
          <a:xfrm>
            <a:off x="646874" y="1974830"/>
            <a:ext cx="6447234" cy="3881437"/>
          </a:xfrm>
        </p:spPr>
        <p:txBody>
          <a:bodyPr/>
          <a:lstStyle/>
          <a:p>
            <a:r>
              <a:rPr lang="en-US" sz="2400" dirty="0"/>
              <a:t>Don’t make promises that you can’t keep</a:t>
            </a:r>
          </a:p>
          <a:p>
            <a:pPr lvl="1"/>
            <a:r>
              <a:rPr lang="en-US" sz="2000" dirty="0"/>
              <a:t>Rigorously keep commitments in all relationships, day after day and year after year</a:t>
            </a:r>
          </a:p>
          <a:p>
            <a:pPr lvl="1"/>
            <a:r>
              <a:rPr lang="en-US" sz="2000" dirty="0"/>
              <a:t>Under-promise and over-deliver</a:t>
            </a:r>
          </a:p>
          <a:p>
            <a:r>
              <a:rPr lang="en-US" sz="2400" dirty="0"/>
              <a:t>The easiest way to ruin trust is to not keep your word  </a:t>
            </a:r>
          </a:p>
          <a:p>
            <a:pPr lvl="1"/>
            <a:r>
              <a:rPr lang="en-US" sz="2000" dirty="0"/>
              <a:t>Employees usually will forgive for a while</a:t>
            </a:r>
          </a:p>
          <a:p>
            <a:pPr lvl="1"/>
            <a:r>
              <a:rPr lang="en-US" sz="2000" dirty="0"/>
              <a:t>Eventually they stop believing what is said </a:t>
            </a:r>
          </a:p>
          <a:p>
            <a:r>
              <a:rPr lang="en-US" sz="2400" dirty="0"/>
              <a:t>Be real and sincere</a:t>
            </a:r>
          </a:p>
          <a:p>
            <a:pPr lvl="1"/>
            <a:r>
              <a:rPr lang="en-US" sz="2000" dirty="0"/>
              <a:t>Don’t try to fake it or it will backfire </a:t>
            </a:r>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23</a:t>
            </a:fld>
            <a:endParaRPr lang="en-US" dirty="0"/>
          </a:p>
        </p:txBody>
      </p:sp>
      <p:pic>
        <p:nvPicPr>
          <p:cNvPr id="6"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955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28" y="290286"/>
            <a:ext cx="6447234" cy="1320800"/>
          </a:xfrm>
        </p:spPr>
        <p:txBody>
          <a:bodyPr/>
          <a:lstStyle/>
          <a:p>
            <a:r>
              <a:rPr lang="en-US" dirty="0" smtClean="0"/>
              <a:t>Self-Rating Activity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238260"/>
              </p:ext>
            </p:extLst>
          </p:nvPr>
        </p:nvGraphicFramePr>
        <p:xfrm>
          <a:off x="870620" y="1230452"/>
          <a:ext cx="6447234" cy="4910818"/>
        </p:xfrm>
        <a:graphic>
          <a:graphicData uri="http://schemas.openxmlformats.org/drawingml/2006/table">
            <a:tbl>
              <a:tblPr firstRow="1" bandRow="1">
                <a:tableStyleId>{5FD0F851-EC5A-4D38-B0AD-8093EC10F338}</a:tableStyleId>
              </a:tblPr>
              <a:tblGrid>
                <a:gridCol w="4938988"/>
                <a:gridCol w="1508246"/>
              </a:tblGrid>
              <a:tr h="760548">
                <a:tc>
                  <a:txBody>
                    <a:bodyPr/>
                    <a:lstStyle/>
                    <a:p>
                      <a:pPr algn="ctr"/>
                      <a:r>
                        <a:rPr lang="en-US" sz="1200" dirty="0" smtClean="0"/>
                        <a:t>Trust Attribute</a:t>
                      </a:r>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t>Rate Yourself on</a:t>
                      </a:r>
                      <a:r>
                        <a:rPr lang="en-US" sz="1100" baseline="0" dirty="0" smtClean="0"/>
                        <a:t> a Scale of 1-10 </a:t>
                      </a:r>
                    </a:p>
                    <a:p>
                      <a:pPr algn="ctr"/>
                      <a:r>
                        <a:rPr lang="en-US" sz="1100" baseline="0" dirty="0" smtClean="0"/>
                        <a:t>(1 is awful and 10 is superlative!)</a:t>
                      </a:r>
                      <a:endParaRPr lang="en-US" sz="11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6908">
                <a:tc>
                  <a:txBody>
                    <a:bodyPr/>
                    <a:lstStyle/>
                    <a:p>
                      <a:pPr marL="285750" indent="-285750">
                        <a:buFont typeface="Arial" panose="020B0604020202020204" pitchFamily="34" charset="0"/>
                        <a:buChar char="•"/>
                      </a:pPr>
                      <a:r>
                        <a:rPr lang="en-US" sz="1400" dirty="0" smtClean="0"/>
                        <a:t>How willingly do I share information with others?</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effectively</a:t>
                      </a:r>
                      <a:r>
                        <a:rPr lang="en-US" sz="1400" baseline="0" dirty="0" smtClean="0"/>
                        <a:t> do I communicate?</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frequently</a:t>
                      </a:r>
                      <a:r>
                        <a:rPr lang="en-US" sz="1400" baseline="0" dirty="0" smtClean="0"/>
                        <a:t> do I ask others for feedback?</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well</a:t>
                      </a:r>
                      <a:r>
                        <a:rPr lang="en-US" sz="1400" baseline="0" dirty="0" smtClean="0"/>
                        <a:t> do I listen and take action?</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well do I trust others?</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How well do I involve others</a:t>
                      </a:r>
                      <a:r>
                        <a:rPr lang="en-US" sz="1400" baseline="0" dirty="0" smtClean="0"/>
                        <a:t> </a:t>
                      </a:r>
                      <a:r>
                        <a:rPr lang="en-US" sz="1400" dirty="0" smtClean="0"/>
                        <a:t>in decisions?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well</a:t>
                      </a:r>
                      <a:r>
                        <a:rPr lang="en-US" sz="1400" baseline="0" dirty="0" smtClean="0"/>
                        <a:t> do I sincerely care about others?</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well do I reduce</a:t>
                      </a:r>
                      <a:r>
                        <a:rPr lang="en-US" sz="1400" baseline="0" dirty="0" smtClean="0"/>
                        <a:t> fear others have of me?</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285750" indent="-285750">
                        <a:buFont typeface="Arial" panose="020B0604020202020204" pitchFamily="34" charset="0"/>
                        <a:buChar char="•"/>
                      </a:pPr>
                      <a:r>
                        <a:rPr lang="en-US" sz="1400" dirty="0" smtClean="0"/>
                        <a:t>How well do I keep crises in perspective?</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9138">
                <a:tc>
                  <a:txBody>
                    <a:bodyPr/>
                    <a:lstStyle/>
                    <a:p>
                      <a:pPr marL="285750" indent="-285750">
                        <a:buFont typeface="Arial" panose="020B0604020202020204" pitchFamily="34" charset="0"/>
                        <a:buChar char="•"/>
                      </a:pPr>
                      <a:r>
                        <a:rPr lang="en-US" sz="1400" dirty="0" smtClean="0"/>
                        <a:t>How well do I create a win/win team</a:t>
                      </a:r>
                      <a:r>
                        <a:rPr lang="en-US" sz="1400" baseline="0" dirty="0" smtClean="0"/>
                        <a:t> environment?</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285750" indent="-285750">
                        <a:buFont typeface="Arial" panose="020B0604020202020204" pitchFamily="34" charset="0"/>
                        <a:buChar char="•"/>
                      </a:pPr>
                      <a:r>
                        <a:rPr lang="en-US" sz="1400" dirty="0" smtClean="0"/>
                        <a:t>How well do</a:t>
                      </a:r>
                      <a:r>
                        <a:rPr lang="en-US" sz="1400" baseline="0" dirty="0" smtClean="0"/>
                        <a:t> I consistently demonstrate honesty and integrity?</a:t>
                      </a:r>
                      <a:endParaRPr lang="en-US"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24</a:t>
            </a:fld>
            <a:endParaRPr lang="en-US" dirty="0"/>
          </a:p>
        </p:txBody>
      </p:sp>
      <p:pic>
        <p:nvPicPr>
          <p:cNvPr id="11"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27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 Trust Into The Company Culture</a:t>
            </a:r>
            <a:endParaRPr lang="en-US" dirty="0"/>
          </a:p>
        </p:txBody>
      </p:sp>
      <p:sp>
        <p:nvSpPr>
          <p:cNvPr id="3" name="Content Placeholder 2"/>
          <p:cNvSpPr>
            <a:spLocks noGrp="1"/>
          </p:cNvSpPr>
          <p:nvPr>
            <p:ph idx="1"/>
          </p:nvPr>
        </p:nvSpPr>
        <p:spPr>
          <a:xfrm>
            <a:off x="646874" y="1709038"/>
            <a:ext cx="6262524" cy="4697412"/>
          </a:xfrm>
        </p:spPr>
        <p:txBody>
          <a:bodyPr/>
          <a:lstStyle/>
          <a:p>
            <a:r>
              <a:rPr lang="en-US" dirty="0"/>
              <a:t>Low trust is not just a social issue</a:t>
            </a:r>
          </a:p>
          <a:p>
            <a:pPr lvl="1"/>
            <a:r>
              <a:rPr lang="en-US" dirty="0"/>
              <a:t>It’s an economic matter</a:t>
            </a:r>
          </a:p>
          <a:p>
            <a:r>
              <a:rPr lang="en-US" dirty="0"/>
              <a:t>Trust should be a key company value and objective</a:t>
            </a:r>
          </a:p>
          <a:p>
            <a:pPr lvl="1"/>
            <a:r>
              <a:rPr lang="en-US" dirty="0"/>
              <a:t>It must be like any other goal that is focused on, measured, and improved</a:t>
            </a:r>
          </a:p>
          <a:p>
            <a:pPr lvl="1"/>
            <a:r>
              <a:rPr lang="en-US" dirty="0"/>
              <a:t>Communicate that trust matters </a:t>
            </a:r>
          </a:p>
          <a:p>
            <a:pPr lvl="1"/>
            <a:r>
              <a:rPr lang="en-US" dirty="0"/>
              <a:t>State that it is the right thing to do and the economic thing to do</a:t>
            </a:r>
          </a:p>
          <a:p>
            <a:r>
              <a:rPr lang="en-US" dirty="0"/>
              <a:t>Make an initial baseline measurement of organizational trust</a:t>
            </a:r>
          </a:p>
          <a:p>
            <a:pPr lvl="1"/>
            <a:r>
              <a:rPr lang="en-US" dirty="0"/>
              <a:t>Track improvements over time</a:t>
            </a:r>
          </a:p>
          <a:p>
            <a:r>
              <a:rPr lang="en-US" dirty="0"/>
              <a:t>Realize it takes time to develop</a:t>
            </a:r>
          </a:p>
          <a:p>
            <a:pPr lvl="1"/>
            <a:r>
              <a:rPr lang="en-US" dirty="0"/>
              <a:t>Is easily and quickly destroyed</a:t>
            </a: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25</a:t>
            </a:fld>
            <a:endParaRPr lang="en-US" dirty="0"/>
          </a:p>
        </p:txBody>
      </p:sp>
      <p:pic>
        <p:nvPicPr>
          <p:cNvPr id="6" name="Picture 3" descr="C:\Users\MelissaHarris\Documents\Marketing\graphic downloads aug 2014\Office team working with business docu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20" y="5266257"/>
            <a:ext cx="1280717" cy="11401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43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Trust</a:t>
            </a:r>
            <a:endParaRPr lang="en-US" dirty="0"/>
          </a:p>
        </p:txBody>
      </p:sp>
      <p:sp>
        <p:nvSpPr>
          <p:cNvPr id="3" name="Content Placeholder 2"/>
          <p:cNvSpPr>
            <a:spLocks noGrp="1"/>
          </p:cNvSpPr>
          <p:nvPr>
            <p:ph sz="half" idx="1"/>
          </p:nvPr>
        </p:nvSpPr>
        <p:spPr>
          <a:xfrm>
            <a:off x="508002" y="2160589"/>
            <a:ext cx="3835398" cy="3880772"/>
          </a:xfrm>
        </p:spPr>
        <p:txBody>
          <a:bodyPr/>
          <a:lstStyle/>
          <a:p>
            <a:pPr marL="342876" lvl="1" indent="-342876"/>
            <a:r>
              <a:rPr lang="en-US" sz="2000" dirty="0"/>
              <a:t>Employee Benefits</a:t>
            </a:r>
          </a:p>
          <a:p>
            <a:pPr marL="742898" lvl="2" indent="-342876"/>
            <a:r>
              <a:rPr lang="en-US" sz="1800" dirty="0"/>
              <a:t>Inspired and motivated </a:t>
            </a:r>
          </a:p>
          <a:p>
            <a:pPr marL="742898" lvl="2" indent="-342876"/>
            <a:r>
              <a:rPr lang="en-US" sz="1800" dirty="0"/>
              <a:t>Confident with decisions</a:t>
            </a:r>
          </a:p>
          <a:p>
            <a:pPr marL="742898" lvl="2" indent="-342876"/>
            <a:r>
              <a:rPr lang="en-US" sz="1800" dirty="0"/>
              <a:t>Influenced during uncertainty </a:t>
            </a:r>
          </a:p>
          <a:p>
            <a:pPr marL="742898" lvl="2" indent="-342876"/>
            <a:r>
              <a:rPr lang="en-US" sz="1800" dirty="0"/>
              <a:t>Engaged, committed and ready to perform</a:t>
            </a:r>
          </a:p>
          <a:p>
            <a:pPr marL="742898" lvl="2" indent="-342876"/>
            <a:r>
              <a:rPr lang="en-US" sz="1800" dirty="0"/>
              <a:t>Stretch, push their limits</a:t>
            </a:r>
          </a:p>
          <a:p>
            <a:pPr marL="742898" lvl="2" indent="-342876"/>
            <a:r>
              <a:rPr lang="en-US" sz="1800" dirty="0"/>
              <a:t>Volunteer to go “above and beyond”</a:t>
            </a:r>
          </a:p>
          <a:p>
            <a:endParaRPr lang="en-US" sz="1600" dirty="0"/>
          </a:p>
        </p:txBody>
      </p:sp>
      <p:sp>
        <p:nvSpPr>
          <p:cNvPr id="4" name="Content Placeholder 3"/>
          <p:cNvSpPr>
            <a:spLocks noGrp="1"/>
          </p:cNvSpPr>
          <p:nvPr>
            <p:ph sz="half" idx="2"/>
          </p:nvPr>
        </p:nvSpPr>
        <p:spPr>
          <a:xfrm>
            <a:off x="3817476" y="2160591"/>
            <a:ext cx="3821573" cy="3880773"/>
          </a:xfrm>
        </p:spPr>
        <p:txBody>
          <a:bodyPr/>
          <a:lstStyle/>
          <a:p>
            <a:pPr marL="342876" lvl="1" indent="-342876"/>
            <a:r>
              <a:rPr lang="en-US" sz="2000" dirty="0"/>
              <a:t>Corporate benefits</a:t>
            </a:r>
          </a:p>
          <a:p>
            <a:pPr marL="742898" lvl="2" indent="-342876"/>
            <a:r>
              <a:rPr lang="en-US" sz="1800" dirty="0"/>
              <a:t>Successful communications</a:t>
            </a:r>
          </a:p>
          <a:p>
            <a:pPr marL="742898" lvl="2" indent="-342876"/>
            <a:r>
              <a:rPr lang="en-US" sz="1800" dirty="0"/>
              <a:t>Effective collaboration</a:t>
            </a:r>
          </a:p>
          <a:p>
            <a:pPr marL="742898" lvl="2" indent="-342876"/>
            <a:r>
              <a:rPr lang="en-US" sz="1800" dirty="0"/>
              <a:t>Quality decisions</a:t>
            </a:r>
          </a:p>
          <a:p>
            <a:pPr marL="742898" lvl="2" indent="-342876"/>
            <a:r>
              <a:rPr lang="en-US" sz="1800" dirty="0"/>
              <a:t>Agility and a sense of urgency</a:t>
            </a:r>
          </a:p>
          <a:p>
            <a:pPr marL="742898" lvl="2" indent="-342876"/>
            <a:r>
              <a:rPr lang="en-US" sz="1800" dirty="0"/>
              <a:t>More innovation and creativity  </a:t>
            </a:r>
          </a:p>
          <a:p>
            <a:pPr marL="742898" lvl="2" indent="-342876"/>
            <a:r>
              <a:rPr lang="en-US" sz="1800" dirty="0"/>
              <a:t>Higher performing workforce</a:t>
            </a:r>
          </a:p>
          <a:p>
            <a:pPr marL="742898" lvl="2" indent="-342876"/>
            <a:r>
              <a:rPr lang="en-US" sz="1800" dirty="0"/>
              <a:t>Increased profitability </a:t>
            </a:r>
          </a:p>
          <a:p>
            <a:endParaRPr lang="en-US" sz="2800" dirty="0"/>
          </a:p>
        </p:txBody>
      </p:sp>
      <p:sp>
        <p:nvSpPr>
          <p:cNvPr id="8" name="Footer Placeholder 3"/>
          <p:cNvSpPr>
            <a:spLocks noGrp="1"/>
          </p:cNvSpPr>
          <p:nvPr>
            <p:ph type="ftr" sz="quarter" idx="11"/>
          </p:nvPr>
        </p:nvSpPr>
        <p:spPr>
          <a:xfrm>
            <a:off x="646874" y="6223887"/>
            <a:ext cx="4723209" cy="365125"/>
          </a:xfrm>
        </p:spPr>
        <p:txBody>
          <a:bodyPr/>
          <a:lstStyle/>
          <a:p>
            <a:pPr>
              <a:defRPr/>
            </a:pPr>
            <a:r>
              <a:rPr lang="en-US" dirty="0" smtClean="0"/>
              <a:t>         www.telecomtrainingcorporation.com</a:t>
            </a:r>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26</a:t>
            </a:fld>
            <a:endParaRPr lang="en-US" dirty="0"/>
          </a:p>
        </p:txBody>
      </p:sp>
      <p:pic>
        <p:nvPicPr>
          <p:cNvPr id="6" name="Picture 5" descr="Image result for trust leadership"/>
          <p:cNvPicPr/>
          <p:nvPr/>
        </p:nvPicPr>
        <p:blipFill>
          <a:blip r:embed="rId2">
            <a:extLst>
              <a:ext uri="{28A0092B-C50C-407E-A947-70E740481C1C}">
                <a14:useLocalDpi xmlns:a14="http://schemas.microsoft.com/office/drawing/2010/main" val="0"/>
              </a:ext>
            </a:extLst>
          </a:blip>
          <a:srcRect/>
          <a:stretch>
            <a:fillRect/>
          </a:stretch>
        </p:blipFill>
        <p:spPr bwMode="auto">
          <a:xfrm>
            <a:off x="4529542" y="253960"/>
            <a:ext cx="1742271" cy="1746290"/>
          </a:xfrm>
          <a:prstGeom prst="rect">
            <a:avLst/>
          </a:prstGeom>
          <a:noFill/>
          <a:ln>
            <a:noFill/>
          </a:ln>
        </p:spPr>
      </p:pic>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772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Quotes</a:t>
            </a:r>
            <a:endParaRPr lang="en-US" dirty="0"/>
          </a:p>
        </p:txBody>
      </p:sp>
      <p:sp>
        <p:nvSpPr>
          <p:cNvPr id="3" name="Content Placeholder 2"/>
          <p:cNvSpPr>
            <a:spLocks noGrp="1"/>
          </p:cNvSpPr>
          <p:nvPr>
            <p:ph idx="1"/>
          </p:nvPr>
        </p:nvSpPr>
        <p:spPr>
          <a:xfrm>
            <a:off x="477576" y="1369482"/>
            <a:ext cx="6609024" cy="3881437"/>
          </a:xfrm>
        </p:spPr>
        <p:txBody>
          <a:bodyPr/>
          <a:lstStyle/>
          <a:p>
            <a:pPr marL="0" indent="0" algn="ctr">
              <a:buNone/>
            </a:pPr>
            <a:endParaRPr lang="en-US" sz="2400" i="1" dirty="0"/>
          </a:p>
          <a:p>
            <a:pPr marL="0" indent="0" algn="ctr">
              <a:buNone/>
            </a:pPr>
            <a:r>
              <a:rPr lang="en-US" sz="2400" i="1" dirty="0"/>
              <a:t>People join companies, but leave managers. </a:t>
            </a:r>
          </a:p>
          <a:p>
            <a:pPr marL="0" indent="0" algn="ctr">
              <a:buNone/>
            </a:pPr>
            <a:r>
              <a:rPr lang="en-US" sz="2400" dirty="0"/>
              <a:t>(Andy Atkins, Interaction Associates)</a:t>
            </a:r>
          </a:p>
          <a:p>
            <a:pPr marL="0" indent="0" algn="ctr">
              <a:buNone/>
            </a:pPr>
            <a:endParaRPr lang="en-US" sz="2400" i="1" dirty="0"/>
          </a:p>
          <a:p>
            <a:pPr marL="0" indent="0" algn="ctr">
              <a:buNone/>
            </a:pPr>
            <a:r>
              <a:rPr lang="en-US" sz="2400" i="1" dirty="0"/>
              <a:t>Remember, when you were made a leader, you weren’t given a crown, you were given a responsibility to bring out the best in others. For that, your people need to trust you. </a:t>
            </a:r>
          </a:p>
          <a:p>
            <a:pPr marL="0" indent="0" algn="ctr">
              <a:buNone/>
            </a:pPr>
            <a:r>
              <a:rPr lang="en-US" sz="2400" dirty="0"/>
              <a:t>(Jack Welch, former GE CEO)</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27</a:t>
            </a:fld>
            <a:endParaRPr lang="en-US" dirty="0"/>
          </a:p>
        </p:txBody>
      </p:sp>
      <p:pic>
        <p:nvPicPr>
          <p:cNvPr id="6" name="Picture 3" descr="TTC-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175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Info</a:t>
            </a:r>
            <a:endParaRPr lang="en-US" dirty="0"/>
          </a:p>
        </p:txBody>
      </p:sp>
      <p:sp>
        <p:nvSpPr>
          <p:cNvPr id="9" name="Content Placeholder 8"/>
          <p:cNvSpPr>
            <a:spLocks noGrp="1"/>
          </p:cNvSpPr>
          <p:nvPr>
            <p:ph idx="1"/>
          </p:nvPr>
        </p:nvSpPr>
        <p:spPr>
          <a:xfrm>
            <a:off x="501866" y="1707744"/>
            <a:ext cx="7365784" cy="3881437"/>
          </a:xfrm>
        </p:spPr>
        <p:txBody>
          <a:bodyPr/>
          <a:lstStyle/>
          <a:p>
            <a:r>
              <a:rPr lang="en-US" sz="2800" dirty="0"/>
              <a:t>Melissa Harris, MBA</a:t>
            </a:r>
          </a:p>
          <a:p>
            <a:r>
              <a:rPr lang="en-US" sz="2800" dirty="0"/>
              <a:t>President, Telecom Training Corporation</a:t>
            </a:r>
          </a:p>
          <a:p>
            <a:r>
              <a:rPr lang="en-US" sz="2800" dirty="0"/>
              <a:t>615 298 5429 office</a:t>
            </a:r>
          </a:p>
          <a:p>
            <a:r>
              <a:rPr lang="en-US" sz="2800" dirty="0"/>
              <a:t>615 838 2535 cell</a:t>
            </a:r>
          </a:p>
          <a:p>
            <a:r>
              <a:rPr lang="en-US" sz="2800" dirty="0">
                <a:solidFill>
                  <a:schemeClr val="tx1"/>
                </a:solidFill>
              </a:rPr>
              <a:t>melissa@telecomtrainingcorporation.com</a:t>
            </a:r>
          </a:p>
          <a:p>
            <a:endParaRPr lang="en-US" sz="2000" dirty="0"/>
          </a:p>
        </p:txBody>
      </p:sp>
      <p:sp>
        <p:nvSpPr>
          <p:cNvPr id="4" name="Footer Placeholder 3"/>
          <p:cNvSpPr>
            <a:spLocks noGrp="1"/>
          </p:cNvSpPr>
          <p:nvPr>
            <p:ph type="ftr" sz="quarter" idx="11"/>
          </p:nvPr>
        </p:nvSpPr>
        <p:spPr>
          <a:xfrm>
            <a:off x="653407" y="6223887"/>
            <a:ext cx="4723209" cy="365125"/>
          </a:xfrm>
        </p:spPr>
        <p:txBody>
          <a:bodyPr/>
          <a:lstStyle/>
          <a:p>
            <a:pPr>
              <a:defRPr/>
            </a:pPr>
            <a:r>
              <a:rPr lang="en-US" dirty="0" smtClean="0"/>
              <a:t>         www.telecomtrainingcorporation.com</a:t>
            </a:r>
            <a:endParaRPr lang="en-US" dirty="0"/>
          </a:p>
        </p:txBody>
      </p:sp>
      <p:sp>
        <p:nvSpPr>
          <p:cNvPr id="5" name="Slide Number Placeholder 4"/>
          <p:cNvSpPr>
            <a:spLocks noGrp="1"/>
          </p:cNvSpPr>
          <p:nvPr>
            <p:ph type="sldNum" sz="quarter" idx="12"/>
          </p:nvPr>
        </p:nvSpPr>
        <p:spPr/>
        <p:txBody>
          <a:bodyPr/>
          <a:lstStyle/>
          <a:p>
            <a:pPr>
              <a:defRPr/>
            </a:pPr>
            <a:fld id="{620277E6-3687-488D-8955-D70E88B5F75E}" type="slidenum">
              <a:rPr lang="en-US" smtClean="0"/>
              <a:pPr>
                <a:defRPr/>
              </a:pPr>
              <a:t>28</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670" y="4621556"/>
            <a:ext cx="1603985" cy="1847850"/>
          </a:xfrm>
          <a:prstGeom prst="rect">
            <a:avLst/>
          </a:prstGeom>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659"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97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76" y="578778"/>
            <a:ext cx="6447234" cy="1320800"/>
          </a:xfrm>
        </p:spPr>
        <p:txBody>
          <a:bodyPr/>
          <a:lstStyle/>
          <a:p>
            <a:r>
              <a:rPr lang="en-US" dirty="0" smtClean="0"/>
              <a:t>The Current Trust Climate</a:t>
            </a:r>
            <a:endParaRPr lang="en-US" dirty="0"/>
          </a:p>
        </p:txBody>
      </p:sp>
      <p:sp>
        <p:nvSpPr>
          <p:cNvPr id="3" name="Content Placeholder 2"/>
          <p:cNvSpPr>
            <a:spLocks noGrp="1"/>
          </p:cNvSpPr>
          <p:nvPr>
            <p:ph idx="1"/>
          </p:nvPr>
        </p:nvSpPr>
        <p:spPr>
          <a:xfrm>
            <a:off x="593160" y="1698255"/>
            <a:ext cx="6447234" cy="3881437"/>
          </a:xfrm>
        </p:spPr>
        <p:txBody>
          <a:bodyPr/>
          <a:lstStyle/>
          <a:p>
            <a:r>
              <a:rPr lang="en-US" sz="2800" dirty="0"/>
              <a:t>Trust is declining everywhere</a:t>
            </a:r>
          </a:p>
          <a:p>
            <a:pPr lvl="1"/>
            <a:r>
              <a:rPr lang="en-US" sz="2400" dirty="0"/>
              <a:t>Trust in our culture at large, in our institutions, and in our companies is significantly lower than a generation ago </a:t>
            </a:r>
          </a:p>
          <a:p>
            <a:r>
              <a:rPr lang="en-US" sz="2800" dirty="0"/>
              <a:t>49% of employees trust senior management</a:t>
            </a:r>
          </a:p>
          <a:p>
            <a:pPr lvl="1"/>
            <a:r>
              <a:rPr lang="en-US" sz="2400" dirty="0"/>
              <a:t>28% believe CEOs are a credible source of information (Stephen Covey)</a:t>
            </a:r>
          </a:p>
          <a:p>
            <a:endParaRPr lang="en-US" sz="2400"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3</a:t>
            </a:fld>
            <a:endParaRPr lang="en-US" dirty="0"/>
          </a:p>
        </p:txBody>
      </p:sp>
      <p:pic>
        <p:nvPicPr>
          <p:cNvPr id="6" name="Picture 3" descr="TTC-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txBox="1">
            <a:spLocks/>
          </p:cNvSpPr>
          <p:nvPr/>
        </p:nvSpPr>
        <p:spPr>
          <a:xfrm>
            <a:off x="672755" y="6248403"/>
            <a:ext cx="4723209" cy="365125"/>
          </a:xfrm>
          <a:prstGeom prst="rect">
            <a:avLst/>
          </a:prstGeom>
        </p:spPr>
        <p:txBody>
          <a:bodyPr vert="horz" lIns="91433" tIns="45717" rIns="91433" bIns="45717" rtlCol="0" anchor="ctr"/>
          <a:lstStyle>
            <a:defPPr>
              <a:defRPr lang="en-US"/>
            </a:defPPr>
            <a:lvl1pPr algn="l"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39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dirty="0" smtClean="0"/>
              <a:t>The Root Cause Of Amazing Company Culture Is Trust</a:t>
            </a:r>
            <a:br>
              <a:rPr lang="en-US" dirty="0" smtClean="0"/>
            </a:br>
            <a:endParaRPr lang="en-US" dirty="0"/>
          </a:p>
        </p:txBody>
      </p:sp>
      <p:sp>
        <p:nvSpPr>
          <p:cNvPr id="3" name="Content Placeholder 2"/>
          <p:cNvSpPr>
            <a:spLocks noGrp="1"/>
          </p:cNvSpPr>
          <p:nvPr>
            <p:ph idx="1"/>
          </p:nvPr>
        </p:nvSpPr>
        <p:spPr>
          <a:xfrm>
            <a:off x="646874" y="1957390"/>
            <a:ext cx="6223488" cy="3881437"/>
          </a:xfrm>
        </p:spPr>
        <p:txBody>
          <a:bodyPr/>
          <a:lstStyle/>
          <a:p>
            <a:pPr marL="342876" lvl="1" indent="-342876"/>
            <a:r>
              <a:rPr lang="en-US" sz="1800" dirty="0"/>
              <a:t>Recent buzz words are “employee engagement” and “transforming company culture”</a:t>
            </a:r>
          </a:p>
          <a:p>
            <a:pPr marL="742898" lvl="2" indent="-342876"/>
            <a:r>
              <a:rPr lang="en-US" sz="1600" dirty="0"/>
              <a:t>Trust affects a leader’s impact and the company’s bottom line more than any other single thing</a:t>
            </a:r>
          </a:p>
          <a:p>
            <a:r>
              <a:rPr lang="en-US" dirty="0" smtClean="0"/>
              <a:t>A company can have a:</a:t>
            </a:r>
          </a:p>
          <a:p>
            <a:pPr lvl="1"/>
            <a:r>
              <a:rPr lang="en-US" dirty="0" smtClean="0"/>
              <a:t>Compelling vision</a:t>
            </a:r>
          </a:p>
          <a:p>
            <a:pPr lvl="1"/>
            <a:r>
              <a:rPr lang="en-US" dirty="0" smtClean="0"/>
              <a:t>Solid strategy</a:t>
            </a:r>
          </a:p>
          <a:p>
            <a:pPr lvl="1"/>
            <a:r>
              <a:rPr lang="en-US" dirty="0" smtClean="0"/>
              <a:t>Great communication skills</a:t>
            </a:r>
          </a:p>
          <a:p>
            <a:pPr lvl="1"/>
            <a:r>
              <a:rPr lang="en-US" dirty="0" smtClean="0"/>
              <a:t>Innovative insight</a:t>
            </a:r>
          </a:p>
          <a:p>
            <a:pPr lvl="1"/>
            <a:r>
              <a:rPr lang="en-US" dirty="0" smtClean="0"/>
              <a:t>Skilled team</a:t>
            </a:r>
          </a:p>
          <a:p>
            <a:r>
              <a:rPr lang="en-US" dirty="0" smtClean="0"/>
              <a:t>But if people don’t trust their leadership, the company will never get the desired results (David Horsager, author)</a:t>
            </a:r>
            <a:endParaRPr lang="en-US" sz="14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4</a:t>
            </a:fld>
            <a:endParaRPr lang="en-US" dirty="0"/>
          </a:p>
        </p:txBody>
      </p:sp>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653407" y="6223887"/>
            <a:ext cx="4723209" cy="365125"/>
          </a:xfrm>
          <a:prstGeom prst="rect">
            <a:avLst/>
          </a:prstGeom>
        </p:spPr>
        <p:txBody>
          <a:bodyPr vert="horz" lIns="91433" tIns="45717" rIns="91433" bIns="45717" rtlCol="0" anchor="ctr"/>
          <a:lstStyle>
            <a:defPPr>
              <a:defRPr lang="en-US"/>
            </a:defPPr>
            <a:lvl1pPr algn="l"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a:lstStyle>
          <a:p>
            <a:pPr>
              <a:defRPr/>
            </a:pPr>
            <a:r>
              <a:rPr lang="en-US" dirty="0" smtClean="0"/>
              <a:t>         www.telecomtrainingcorporation.com</a:t>
            </a:r>
            <a:endParaRPr lang="en-US" dirty="0"/>
          </a:p>
        </p:txBody>
      </p:sp>
      <p:pic>
        <p:nvPicPr>
          <p:cNvPr id="9" name="Picture 8" descr="Trust leaders – Building trust"/>
          <p:cNvPicPr/>
          <p:nvPr/>
        </p:nvPicPr>
        <p:blipFill>
          <a:blip r:embed="rId4">
            <a:extLst>
              <a:ext uri="{28A0092B-C50C-407E-A947-70E740481C1C}">
                <a14:useLocalDpi xmlns:a14="http://schemas.microsoft.com/office/drawing/2010/main" val="0"/>
              </a:ext>
            </a:extLst>
          </a:blip>
          <a:srcRect/>
          <a:stretch>
            <a:fillRect/>
          </a:stretch>
        </p:blipFill>
        <p:spPr bwMode="auto">
          <a:xfrm>
            <a:off x="6821855" y="2712378"/>
            <a:ext cx="2155191" cy="1442080"/>
          </a:xfrm>
          <a:prstGeom prst="rect">
            <a:avLst/>
          </a:prstGeom>
          <a:noFill/>
          <a:ln>
            <a:noFill/>
          </a:ln>
        </p:spPr>
      </p:pic>
      <p:pic>
        <p:nvPicPr>
          <p:cNvPr id="10"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97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28" y="419100"/>
            <a:ext cx="6447234" cy="1320800"/>
          </a:xfrm>
        </p:spPr>
        <p:txBody>
          <a:bodyPr/>
          <a:lstStyle/>
          <a:p>
            <a:pPr lvl="2"/>
            <a:r>
              <a:rPr lang="en-US" dirty="0" smtClean="0"/>
              <a:t>Statistics About the Importance of Trust</a:t>
            </a:r>
            <a:endParaRPr lang="en-US" dirty="0"/>
          </a:p>
        </p:txBody>
      </p:sp>
      <p:sp>
        <p:nvSpPr>
          <p:cNvPr id="3" name="Content Placeholder 2"/>
          <p:cNvSpPr>
            <a:spLocks noGrp="1"/>
          </p:cNvSpPr>
          <p:nvPr>
            <p:ph idx="1"/>
          </p:nvPr>
        </p:nvSpPr>
        <p:spPr>
          <a:xfrm>
            <a:off x="646874" y="1492699"/>
            <a:ext cx="6447234" cy="3881437"/>
          </a:xfrm>
        </p:spPr>
        <p:txBody>
          <a:bodyPr/>
          <a:lstStyle/>
          <a:p>
            <a:pPr marL="342876" lvl="1" indent="-342876"/>
            <a:r>
              <a:rPr lang="en-US" sz="1800" dirty="0"/>
              <a:t>91% of employees say it’s important to have a boss you can trust</a:t>
            </a:r>
          </a:p>
          <a:p>
            <a:pPr marL="742898" lvl="2" indent="-342876"/>
            <a:r>
              <a:rPr lang="en-US" sz="1600" dirty="0"/>
              <a:t>48% of bosses said this is important (Forum Leadership Pulse Survey)</a:t>
            </a:r>
          </a:p>
          <a:p>
            <a:pPr marL="342876" lvl="1" indent="-342876"/>
            <a:r>
              <a:rPr lang="en-US" sz="1800" dirty="0"/>
              <a:t>45% of employees say lack of trust in leadership is the biggest issues impacting their work performance (Tolero Solutions Survey 2014)</a:t>
            </a:r>
          </a:p>
          <a:p>
            <a:pPr marL="742898" lvl="2" indent="-342876"/>
            <a:r>
              <a:rPr lang="en-US" sz="1600" dirty="0"/>
              <a:t>87% of participants planned to look for a new job in 2014 with half claiming the reason was they “didn’t trust their boss” (</a:t>
            </a:r>
            <a:r>
              <a:rPr lang="en-US" sz="1600" dirty="0" err="1" smtClean="0"/>
              <a:t>StaffBay</a:t>
            </a:r>
            <a:r>
              <a:rPr lang="en-US" sz="1600" dirty="0"/>
              <a:t> Survey)</a:t>
            </a:r>
          </a:p>
          <a:p>
            <a:pPr marL="342876" lvl="1" indent="-342876"/>
            <a:r>
              <a:rPr lang="en-US" sz="1800" dirty="0"/>
              <a:t>59% of respondents left a company due to trust issues</a:t>
            </a:r>
          </a:p>
          <a:p>
            <a:pPr marL="742898" lvl="2" indent="-342876"/>
            <a:r>
              <a:rPr lang="en-US" sz="1600" dirty="0"/>
              <a:t>Lack of communication and dishonesty were key contributing factors (Ken Blanchard Study)</a:t>
            </a:r>
          </a:p>
          <a:p>
            <a:pPr marL="342876" lvl="1" indent="-342876"/>
            <a:r>
              <a:rPr lang="en-US" sz="1800" dirty="0"/>
              <a:t>High trust companies outperform low trust companies by nearly 300% (Watson Wyatt Study) </a:t>
            </a:r>
          </a:p>
          <a:p>
            <a:pPr marL="742898" lvl="2" indent="-342876"/>
            <a:endParaRPr lang="en-US" sz="1800"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5</a:t>
            </a:fld>
            <a:endParaRPr lang="en-US" dirty="0"/>
          </a:p>
        </p:txBody>
      </p:sp>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653407" y="6223887"/>
            <a:ext cx="4723209" cy="365125"/>
          </a:xfrm>
          <a:prstGeom prst="rect">
            <a:avLst/>
          </a:prstGeom>
        </p:spPr>
        <p:txBody>
          <a:bodyPr vert="horz" lIns="91433" tIns="45717" rIns="91433" bIns="45717" rtlCol="0" anchor="ctr"/>
          <a:lstStyle>
            <a:defPPr>
              <a:defRPr lang="en-US"/>
            </a:defPPr>
            <a:lvl1pPr algn="l"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a:lstStyle>
          <a:p>
            <a:pPr>
              <a:defRPr/>
            </a:pPr>
            <a:r>
              <a:rPr lang="en-US" dirty="0" smtClean="0"/>
              <a:t>         www.telecomtrainingcorporation.com</a:t>
            </a:r>
            <a:endParaRPr lang="en-US" dirty="0"/>
          </a:p>
        </p:txBody>
      </p:sp>
      <p:pic>
        <p:nvPicPr>
          <p:cNvPr id="10"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608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98" y="595085"/>
            <a:ext cx="6447234" cy="1320800"/>
          </a:xfrm>
        </p:spPr>
        <p:txBody>
          <a:bodyPr/>
          <a:lstStyle/>
          <a:p>
            <a:r>
              <a:rPr lang="en-US" dirty="0" smtClean="0"/>
              <a:t>Impact on Employees When They Can’t Trust Leadership</a:t>
            </a:r>
            <a:endParaRPr lang="en-US" dirty="0"/>
          </a:p>
        </p:txBody>
      </p:sp>
      <p:sp>
        <p:nvSpPr>
          <p:cNvPr id="3" name="Content Placeholder 2"/>
          <p:cNvSpPr>
            <a:spLocks noGrp="1"/>
          </p:cNvSpPr>
          <p:nvPr>
            <p:ph idx="1"/>
          </p:nvPr>
        </p:nvSpPr>
        <p:spPr>
          <a:xfrm>
            <a:off x="777502" y="1739676"/>
            <a:ext cx="6447234" cy="3881437"/>
          </a:xfrm>
        </p:spPr>
        <p:txBody>
          <a:bodyPr/>
          <a:lstStyle/>
          <a:p>
            <a:r>
              <a:rPr lang="en-US" sz="1400" dirty="0"/>
              <a:t>Feel unsafe and think that no one “has their back”</a:t>
            </a:r>
          </a:p>
          <a:p>
            <a:r>
              <a:rPr lang="en-US" sz="1400" dirty="0"/>
              <a:t>Cynicism, doubt, worry, fear, and anxiety creates “time off-task” speculation</a:t>
            </a:r>
          </a:p>
          <a:p>
            <a:r>
              <a:rPr lang="en-US" sz="1400" dirty="0"/>
              <a:t>Low energy and lack of engagement</a:t>
            </a:r>
          </a:p>
          <a:p>
            <a:r>
              <a:rPr lang="en-US" sz="1400" dirty="0"/>
              <a:t>Doubt rather than cooperate</a:t>
            </a:r>
          </a:p>
          <a:p>
            <a:r>
              <a:rPr lang="en-US" sz="1400" dirty="0"/>
              <a:t>Pull back and withdraw</a:t>
            </a:r>
          </a:p>
          <a:p>
            <a:r>
              <a:rPr lang="en-US" sz="1400" dirty="0"/>
              <a:t>Spend more energy on self preservation and job hunting instead of job performance</a:t>
            </a:r>
          </a:p>
          <a:p>
            <a:r>
              <a:rPr lang="en-US" sz="1400" dirty="0"/>
              <a:t>Will do the job requested of them, but are not likely to go above and beyond </a:t>
            </a:r>
          </a:p>
          <a:p>
            <a:r>
              <a:rPr lang="en-US" sz="1400" dirty="0"/>
              <a:t>Avoid communication with leaders </a:t>
            </a:r>
          </a:p>
          <a:p>
            <a:pPr lvl="1"/>
            <a:r>
              <a:rPr lang="en-US" sz="1200" dirty="0"/>
              <a:t>Out of fear of retaliation </a:t>
            </a:r>
          </a:p>
          <a:p>
            <a:pPr lvl="1"/>
            <a:r>
              <a:rPr lang="en-US" sz="1200" dirty="0"/>
              <a:t>Because they feel that they can’t trust leadership to be transparent with them so why bother returning the favor</a:t>
            </a:r>
          </a:p>
          <a:p>
            <a:r>
              <a:rPr lang="en-US" sz="1400" dirty="0"/>
              <a:t>Lack of risk-taking and defensiveness create an environment requiring close supervision and control </a:t>
            </a:r>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6</a:t>
            </a:fld>
            <a:endParaRPr lang="en-US" dirty="0"/>
          </a:p>
        </p:txBody>
      </p:sp>
      <p:pic>
        <p:nvPicPr>
          <p:cNvPr id="6" name="Picture 5" descr="Image result for trust leadership"/>
          <p:cNvPicPr/>
          <p:nvPr/>
        </p:nvPicPr>
        <p:blipFill>
          <a:blip r:embed="rId3">
            <a:extLst>
              <a:ext uri="{28A0092B-C50C-407E-A947-70E740481C1C}">
                <a14:useLocalDpi xmlns:a14="http://schemas.microsoft.com/office/drawing/2010/main" val="0"/>
              </a:ext>
            </a:extLst>
          </a:blip>
          <a:srcRect/>
          <a:stretch>
            <a:fillRect/>
          </a:stretch>
        </p:blipFill>
        <p:spPr bwMode="auto">
          <a:xfrm>
            <a:off x="7366164" y="2174193"/>
            <a:ext cx="1614488" cy="2120900"/>
          </a:xfrm>
          <a:prstGeom prst="rect">
            <a:avLst/>
          </a:prstGeom>
          <a:noFill/>
          <a:ln>
            <a:noFill/>
          </a:ln>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9"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44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Lack of Trust For Companies</a:t>
            </a:r>
            <a:endParaRPr lang="en-US" dirty="0"/>
          </a:p>
        </p:txBody>
      </p:sp>
      <p:sp>
        <p:nvSpPr>
          <p:cNvPr id="3" name="Content Placeholder 2"/>
          <p:cNvSpPr>
            <a:spLocks noGrp="1"/>
          </p:cNvSpPr>
          <p:nvPr>
            <p:ph idx="1"/>
          </p:nvPr>
        </p:nvSpPr>
        <p:spPr>
          <a:xfrm>
            <a:off x="646874" y="1931992"/>
            <a:ext cx="6447234" cy="3881437"/>
          </a:xfrm>
        </p:spPr>
        <p:txBody>
          <a:bodyPr/>
          <a:lstStyle/>
          <a:p>
            <a:r>
              <a:rPr lang="en-US" sz="2400" dirty="0"/>
              <a:t>Ineffective team performance</a:t>
            </a:r>
          </a:p>
          <a:p>
            <a:r>
              <a:rPr lang="en-US" sz="2400" dirty="0"/>
              <a:t>Poor customer service satisfaction</a:t>
            </a:r>
          </a:p>
          <a:p>
            <a:r>
              <a:rPr lang="en-US" sz="2400" dirty="0"/>
              <a:t>Low brand loyalty </a:t>
            </a:r>
          </a:p>
          <a:p>
            <a:r>
              <a:rPr lang="en-US" sz="2400" dirty="0"/>
              <a:t>Reduced transparency and communication </a:t>
            </a:r>
          </a:p>
          <a:p>
            <a:r>
              <a:rPr lang="en-US" sz="2400" dirty="0"/>
              <a:t>Decreased innovation and creativity </a:t>
            </a:r>
          </a:p>
          <a:p>
            <a:r>
              <a:rPr lang="en-US" sz="2400" dirty="0"/>
              <a:t>Lack of agility and responsiveness to changing conditions</a:t>
            </a:r>
          </a:p>
          <a:p>
            <a:pPr marL="342876" lvl="1" indent="-342876"/>
            <a:r>
              <a:rPr lang="en-US" sz="2400" dirty="0"/>
              <a:t>Increased talent and acquisition costs </a:t>
            </a:r>
          </a:p>
          <a:p>
            <a:r>
              <a:rPr lang="en-US" sz="2400" dirty="0"/>
              <a:t>Declining profits</a:t>
            </a:r>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7</a:t>
            </a:fld>
            <a:endParaRPr lang="en-US" dirty="0"/>
          </a:p>
        </p:txBody>
      </p:sp>
      <p:pic>
        <p:nvPicPr>
          <p:cNvPr id="6"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98" y="578777"/>
            <a:ext cx="6447234" cy="1320800"/>
          </a:xfrm>
        </p:spPr>
        <p:txBody>
          <a:bodyPr/>
          <a:lstStyle/>
          <a:p>
            <a:r>
              <a:rPr lang="en-US" dirty="0" smtClean="0"/>
              <a:t>10 Ways to Develop Leadership Trust </a:t>
            </a:r>
            <a:endParaRPr lang="en-US" dirty="0"/>
          </a:p>
        </p:txBody>
      </p:sp>
      <p:sp>
        <p:nvSpPr>
          <p:cNvPr id="3" name="Content Placeholder 2"/>
          <p:cNvSpPr>
            <a:spLocks noGrp="1"/>
          </p:cNvSpPr>
          <p:nvPr>
            <p:ph idx="1"/>
          </p:nvPr>
        </p:nvSpPr>
        <p:spPr>
          <a:xfrm>
            <a:off x="646874" y="1927013"/>
            <a:ext cx="6447234" cy="3881437"/>
          </a:xfrm>
        </p:spPr>
        <p:txBody>
          <a:bodyPr/>
          <a:lstStyle/>
          <a:p>
            <a:pPr>
              <a:buFont typeface="+mj-lt"/>
              <a:buAutoNum type="arabicPeriod"/>
            </a:pPr>
            <a:r>
              <a:rPr lang="en-US" dirty="0" smtClean="0"/>
              <a:t>Willingly Share Information </a:t>
            </a:r>
          </a:p>
          <a:p>
            <a:pPr>
              <a:buFont typeface="+mj-lt"/>
              <a:buAutoNum type="arabicPeriod"/>
            </a:pPr>
            <a:r>
              <a:rPr lang="en-US" dirty="0" smtClean="0"/>
              <a:t>Communicate Effectively </a:t>
            </a:r>
          </a:p>
          <a:p>
            <a:pPr lvl="0">
              <a:buFont typeface="+mj-lt"/>
              <a:buAutoNum type="arabicPeriod"/>
            </a:pPr>
            <a:r>
              <a:rPr lang="en-US" dirty="0" smtClean="0"/>
              <a:t>Frequently Ask For Feedback</a:t>
            </a:r>
          </a:p>
          <a:p>
            <a:pPr lvl="0">
              <a:buFont typeface="+mj-lt"/>
              <a:buAutoNum type="arabicPeriod"/>
            </a:pPr>
            <a:r>
              <a:rPr lang="en-US" dirty="0" smtClean="0"/>
              <a:t>Actively Listen And Take Action </a:t>
            </a:r>
          </a:p>
          <a:p>
            <a:pPr lvl="0">
              <a:buFont typeface="+mj-lt"/>
              <a:buAutoNum type="arabicPeriod"/>
            </a:pPr>
            <a:r>
              <a:rPr lang="en-US" dirty="0" smtClean="0"/>
              <a:t>Admit Mistakes</a:t>
            </a:r>
          </a:p>
          <a:p>
            <a:pPr>
              <a:buFont typeface="+mj-lt"/>
              <a:buAutoNum type="arabicPeriod"/>
            </a:pPr>
            <a:r>
              <a:rPr lang="en-US" dirty="0"/>
              <a:t>Trust Others First And Involve Them In Decisions</a:t>
            </a:r>
          </a:p>
          <a:p>
            <a:pPr lvl="0">
              <a:buFont typeface="+mj-lt"/>
              <a:buAutoNum type="arabicPeriod"/>
            </a:pPr>
            <a:r>
              <a:rPr lang="en-US" dirty="0" smtClean="0"/>
              <a:t>Sincerely Care</a:t>
            </a:r>
          </a:p>
          <a:p>
            <a:pPr lvl="0">
              <a:buFont typeface="+mj-lt"/>
              <a:buAutoNum type="arabicPeriod"/>
            </a:pPr>
            <a:r>
              <a:rPr lang="en-US" dirty="0" smtClean="0"/>
              <a:t>Reduce Fear and Keep Things in Perspective</a:t>
            </a:r>
          </a:p>
          <a:p>
            <a:pPr lvl="0">
              <a:buFont typeface="+mj-lt"/>
              <a:buAutoNum type="arabicPeriod"/>
            </a:pPr>
            <a:r>
              <a:rPr lang="en-US" dirty="0" smtClean="0"/>
              <a:t>Create A Win/Win Team Environment </a:t>
            </a:r>
          </a:p>
          <a:p>
            <a:pPr lvl="0">
              <a:buFont typeface="+mj-lt"/>
              <a:buAutoNum type="arabicPeriod"/>
            </a:pPr>
            <a:r>
              <a:rPr lang="en-US" dirty="0" smtClean="0"/>
              <a:t>Consistently Demonstrate Integrity And Honesty </a:t>
            </a:r>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8</a:t>
            </a:fld>
            <a:endParaRPr lang="en-US" dirty="0"/>
          </a:p>
        </p:txBody>
      </p:sp>
      <p:pic>
        <p:nvPicPr>
          <p:cNvPr id="7"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txBox="1">
            <a:spLocks/>
          </p:cNvSpPr>
          <p:nvPr/>
        </p:nvSpPr>
        <p:spPr>
          <a:xfrm>
            <a:off x="653407" y="6223887"/>
            <a:ext cx="4723209" cy="365125"/>
          </a:xfrm>
          <a:prstGeom prst="rect">
            <a:avLst/>
          </a:prstGeom>
        </p:spPr>
        <p:txBody>
          <a:bodyPr vert="horz" lIns="91433" tIns="45717" rIns="91433" bIns="45717" rtlCol="0" anchor="ctr"/>
          <a:lstStyle>
            <a:defPPr>
              <a:defRPr lang="en-US"/>
            </a:defPPr>
            <a:lvl1pPr algn="l"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a:lstStyle>
          <a:p>
            <a:pPr>
              <a:defRPr/>
            </a:pPr>
            <a:r>
              <a:rPr lang="en-US" dirty="0" smtClean="0"/>
              <a:t>         www.telecomtrainingcorporation.com</a:t>
            </a:r>
            <a:endParaRPr lang="en-US" dirty="0"/>
          </a:p>
        </p:txBody>
      </p:sp>
      <p:pic>
        <p:nvPicPr>
          <p:cNvPr id="9" name="Picture 3" descr="C:\Users\MelissaHarris\Documents\Marketing\graphic downloads aug 2014\Group Of Multi-Ethnic People Working On Digital Devices Around T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641600"/>
            <a:ext cx="2272943" cy="21034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87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 Willingly Share Information  </a:t>
            </a:r>
            <a:endParaRPr lang="en-US" dirty="0"/>
          </a:p>
        </p:txBody>
      </p:sp>
      <p:sp>
        <p:nvSpPr>
          <p:cNvPr id="3" name="Content Placeholder 2"/>
          <p:cNvSpPr>
            <a:spLocks noGrp="1"/>
          </p:cNvSpPr>
          <p:nvPr>
            <p:ph idx="1"/>
          </p:nvPr>
        </p:nvSpPr>
        <p:spPr>
          <a:xfrm>
            <a:off x="423128" y="1478310"/>
            <a:ext cx="7508442" cy="9325920"/>
          </a:xfrm>
        </p:spPr>
        <p:txBody>
          <a:bodyPr/>
          <a:lstStyle/>
          <a:p>
            <a:r>
              <a:rPr lang="en-US" dirty="0"/>
              <a:t>Share the long term </a:t>
            </a:r>
            <a:r>
              <a:rPr lang="en-US" dirty="0" smtClean="0"/>
              <a:t>vision by explaining “what” and “why”</a:t>
            </a:r>
            <a:endParaRPr lang="en-US" dirty="0"/>
          </a:p>
          <a:p>
            <a:pPr lvl="1"/>
            <a:r>
              <a:rPr lang="en-US" dirty="0"/>
              <a:t>Explain how their work </a:t>
            </a:r>
            <a:r>
              <a:rPr lang="en-US" dirty="0" smtClean="0"/>
              <a:t>makes an important difference</a:t>
            </a:r>
            <a:endParaRPr lang="en-US" dirty="0"/>
          </a:p>
          <a:p>
            <a:pPr lvl="1"/>
            <a:r>
              <a:rPr lang="en-US" dirty="0"/>
              <a:t>This demonstrates trust in them for however they end up getting there</a:t>
            </a:r>
          </a:p>
          <a:p>
            <a:pPr lvl="1"/>
            <a:r>
              <a:rPr lang="en-US" dirty="0"/>
              <a:t>Results in passionate employees</a:t>
            </a:r>
          </a:p>
          <a:p>
            <a:r>
              <a:rPr lang="en-US" dirty="0"/>
              <a:t>Communicate openly and transparently </a:t>
            </a:r>
          </a:p>
          <a:p>
            <a:pPr lvl="1"/>
            <a:r>
              <a:rPr lang="en-US" dirty="0"/>
              <a:t>Particularly during tough </a:t>
            </a:r>
            <a:r>
              <a:rPr lang="en-US" dirty="0" smtClean="0"/>
              <a:t>times explain </a:t>
            </a:r>
            <a:r>
              <a:rPr lang="en-US" dirty="0"/>
              <a:t>what’s going on</a:t>
            </a:r>
          </a:p>
          <a:p>
            <a:pPr lvl="1"/>
            <a:r>
              <a:rPr lang="en-US" dirty="0"/>
              <a:t>Creates a sense of “we’re in this together”</a:t>
            </a:r>
          </a:p>
          <a:p>
            <a:pPr lvl="1"/>
            <a:r>
              <a:rPr lang="en-US" dirty="0"/>
              <a:t>Understanding how a decision was made and the thought process behind that decision can have a huge impact on how people feel about the decision</a:t>
            </a:r>
          </a:p>
          <a:p>
            <a:r>
              <a:rPr lang="en-US" dirty="0"/>
              <a:t>Keep talking about what matters</a:t>
            </a:r>
          </a:p>
          <a:p>
            <a:pPr lvl="1"/>
            <a:r>
              <a:rPr lang="en-US" dirty="0" smtClean="0"/>
              <a:t>60 </a:t>
            </a:r>
            <a:r>
              <a:rPr lang="en-US" dirty="0"/>
              <a:t>percent of respondents in the Edelman Barometer of Trust said they need to hear a company message 3-5 times before they believe </a:t>
            </a:r>
            <a:r>
              <a:rPr lang="en-US" dirty="0" smtClean="0"/>
              <a:t>it</a:t>
            </a:r>
            <a:endParaRPr lang="en-US" sz="2000" dirty="0"/>
          </a:p>
          <a:p>
            <a:endParaRPr lang="en-US" sz="1600" dirty="0"/>
          </a:p>
          <a:p>
            <a:endParaRPr lang="en-US" dirty="0"/>
          </a:p>
          <a:p>
            <a:pPr>
              <a:buFont typeface="+mj-lt"/>
              <a:buAutoNum type="arabicPeriod"/>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1A3F1808-EEB5-4B0C-BCB8-D55F6C58BDA6}" type="slidenum">
              <a:rPr lang="en-US" smtClean="0"/>
              <a:pPr>
                <a:defRPr/>
              </a:pPr>
              <a:t>9</a:t>
            </a:fld>
            <a:endParaRPr lang="en-US" dirty="0"/>
          </a:p>
        </p:txBody>
      </p:sp>
      <p:pic>
        <p:nvPicPr>
          <p:cNvPr id="6"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44749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672755" y="6248403"/>
            <a:ext cx="4723209" cy="365125"/>
          </a:xfrm>
        </p:spPr>
        <p:txBody>
          <a:bodyPr/>
          <a:lstStyle/>
          <a:p>
            <a:pPr>
              <a:defRPr/>
            </a:pPr>
            <a:r>
              <a:rPr lang="en-US" dirty="0" smtClean="0"/>
              <a:t>         www.telecomtrainingcorporation.com</a:t>
            </a:r>
            <a:endParaRPr lang="en-US" dirty="0"/>
          </a:p>
        </p:txBody>
      </p:sp>
      <p:pic>
        <p:nvPicPr>
          <p:cNvPr id="8" name="Picture 3" descr="TTC-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128" y="6141270"/>
            <a:ext cx="605572"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33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TC Power Point Template 1 (2)">
  <a:themeElements>
    <a:clrScheme name="Custom 2">
      <a:dk1>
        <a:sysClr val="windowText" lastClr="000000"/>
      </a:dk1>
      <a:lt1>
        <a:sysClr val="window" lastClr="FFFFFF"/>
      </a:lt1>
      <a:dk2>
        <a:srgbClr val="666666"/>
      </a:dk2>
      <a:lt2>
        <a:srgbClr val="D2D2D2"/>
      </a:lt2>
      <a:accent1>
        <a:srgbClr val="005BD3"/>
      </a:accent1>
      <a:accent2>
        <a:srgbClr val="87BAFF"/>
      </a:accent2>
      <a:accent3>
        <a:srgbClr val="4B98FF"/>
      </a:accent3>
      <a:accent4>
        <a:srgbClr val="FFFFFF"/>
      </a:accent4>
      <a:accent5>
        <a:srgbClr val="005BD3"/>
      </a:accent5>
      <a:accent6>
        <a:srgbClr val="005BD3"/>
      </a:accent6>
      <a:hlink>
        <a:srgbClr val="17BBFD"/>
      </a:hlink>
      <a:folHlink>
        <a:srgbClr val="FFFFF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TTC Power Point Template 1 (2)</Template>
  <TotalTime>18437</TotalTime>
  <Words>2202</Words>
  <Application>Microsoft Office PowerPoint</Application>
  <PresentationFormat>Overhead</PresentationFormat>
  <Paragraphs>351</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TTC Power Point Template 1 (2)</vt:lpstr>
      <vt:lpstr>Trust Leadership – The Key to Transform Organizations</vt:lpstr>
      <vt:lpstr>“Trust Leadership – The Key to Transform Organizations” - Agenda</vt:lpstr>
      <vt:lpstr>The Current Trust Climate</vt:lpstr>
      <vt:lpstr>The Root Cause Of Amazing Company Culture Is Trust </vt:lpstr>
      <vt:lpstr>Statistics About the Importance of Trust</vt:lpstr>
      <vt:lpstr>Impact on Employees When They Can’t Trust Leadership</vt:lpstr>
      <vt:lpstr>Consequences of Lack of Trust For Companies</vt:lpstr>
      <vt:lpstr>10 Ways to Develop Leadership Trust </vt:lpstr>
      <vt:lpstr>1. Willingly Share Information  </vt:lpstr>
      <vt:lpstr>2. Communicate Effectively</vt:lpstr>
      <vt:lpstr>Quotes</vt:lpstr>
      <vt:lpstr>3. Frequently Ask For Feedback</vt:lpstr>
      <vt:lpstr>4. Actively Listen &amp; Take Action </vt:lpstr>
      <vt:lpstr>Quote</vt:lpstr>
      <vt:lpstr>5. Admit Mistakes </vt:lpstr>
      <vt:lpstr>Quote</vt:lpstr>
      <vt:lpstr>6. Trust Others First &amp; Involve Them In Decisions</vt:lpstr>
      <vt:lpstr>Quotes</vt:lpstr>
      <vt:lpstr>7. Sincerely Care</vt:lpstr>
      <vt:lpstr>8. Reduce Fear and Keep Things in Perspective</vt:lpstr>
      <vt:lpstr>9. Create A Win/Win Team Environment  </vt:lpstr>
      <vt:lpstr>Quote</vt:lpstr>
      <vt:lpstr>10. Consistently Demonstrate Integrity &amp; Honesty  </vt:lpstr>
      <vt:lpstr>Self-Rating Activity</vt:lpstr>
      <vt:lpstr>Embed Trust Into The Company Culture</vt:lpstr>
      <vt:lpstr>Benefits of Trust</vt:lpstr>
      <vt:lpstr>Summary Quotes</vt:lpstr>
      <vt:lpstr>Contact Info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MelissaHarris</dc:creator>
  <cp:lastModifiedBy>MelissaHarris</cp:lastModifiedBy>
  <cp:revision>165</cp:revision>
  <cp:lastPrinted>2016-07-27T21:43:00Z</cp:lastPrinted>
  <dcterms:created xsi:type="dcterms:W3CDTF">2014-12-01T15:52:43Z</dcterms:created>
  <dcterms:modified xsi:type="dcterms:W3CDTF">2016-07-27T21:43:11Z</dcterms:modified>
</cp:coreProperties>
</file>