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19"/>
  </p:notesMasterIdLst>
  <p:handoutMasterIdLst>
    <p:handoutMasterId r:id="rId20"/>
  </p:handoutMasterIdLst>
  <p:sldIdLst>
    <p:sldId id="501" r:id="rId2"/>
    <p:sldId id="365" r:id="rId3"/>
    <p:sldId id="487" r:id="rId4"/>
    <p:sldId id="488" r:id="rId5"/>
    <p:sldId id="489" r:id="rId6"/>
    <p:sldId id="500" r:id="rId7"/>
    <p:sldId id="490" r:id="rId8"/>
    <p:sldId id="491" r:id="rId9"/>
    <p:sldId id="492" r:id="rId10"/>
    <p:sldId id="494" r:id="rId11"/>
    <p:sldId id="495" r:id="rId12"/>
    <p:sldId id="496" r:id="rId13"/>
    <p:sldId id="497" r:id="rId14"/>
    <p:sldId id="498" r:id="rId15"/>
    <p:sldId id="499" r:id="rId16"/>
    <p:sldId id="450" r:id="rId17"/>
    <p:sldId id="451" r:id="rId18"/>
  </p:sldIdLst>
  <p:sldSz cx="9144000" cy="6858000" type="letter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20011" autoAdjust="0"/>
    <p:restoredTop sz="94730" autoAdjust="0"/>
  </p:normalViewPr>
  <p:slideViewPr>
    <p:cSldViewPr snapToGrid="0">
      <p:cViewPr varScale="1">
        <p:scale>
          <a:sx n="62" d="100"/>
          <a:sy n="62" d="100"/>
        </p:scale>
        <p:origin x="-190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636" y="-6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F1FD-5DC6-4001-9F38-093DB390A73C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089C-2C78-4283-9067-E5C96B316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3A0AB-9ED1-48A5-868B-86E615A937FC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307ED4-6B0F-4E93-AF51-A1732CCBF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7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82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540F1-0A41-43E0-B89D-AACFA651C46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Telecommunications, cellular and cable television operators are focusing more than ever before on increasing sales through their traditional customer service channels. </a:t>
            </a:r>
          </a:p>
          <a:p>
            <a:r>
              <a:rPr lang="en-US" dirty="0"/>
              <a:t>Using customer service teams for new sales and cross-selling/upselling makes great financial sense. </a:t>
            </a:r>
          </a:p>
          <a:p>
            <a:r>
              <a:rPr lang="en-US" dirty="0"/>
              <a:t>However, customer service is such a crucial touchpoint in the customer journey that operators must use the best approach for customer service selling to maximize the customer experience.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0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merging into AT&amp;T, BellSouth Cellular (BSCC) and BellSouth Telecommunications (BST) were separate subsidiaries. </a:t>
            </a:r>
          </a:p>
          <a:p>
            <a:r>
              <a:rPr lang="en-US" dirty="0"/>
              <a:t>They created an aggressive revenue generating plan for BST landline reps to sell to their existing customers BSCC cellular service. </a:t>
            </a:r>
          </a:p>
          <a:p>
            <a:r>
              <a:rPr lang="en-US" dirty="0"/>
              <a:t>Sales goals were not initially met because the BST reps were not </a:t>
            </a:r>
            <a:r>
              <a:rPr lang="en-US" b="1" dirty="0"/>
              <a:t>proactively</a:t>
            </a:r>
            <a:r>
              <a:rPr lang="en-US" dirty="0"/>
              <a:t> offering cellular service with </a:t>
            </a:r>
            <a:r>
              <a:rPr lang="en-US" b="1" dirty="0"/>
              <a:t>every</a:t>
            </a:r>
            <a:r>
              <a:rPr lang="en-US" dirty="0"/>
              <a:t> customer.  </a:t>
            </a:r>
          </a:p>
          <a:p>
            <a:r>
              <a:rPr lang="en-US" dirty="0"/>
              <a:t>Research revealed this was happening because the reps did not want to risk damaging customer relationships by being viewed as aggressive. </a:t>
            </a:r>
            <a:endParaRPr lang="en-US" dirty="0" smtClean="0"/>
          </a:p>
          <a:p>
            <a:r>
              <a:rPr lang="en-US" dirty="0"/>
              <a:t> As a result, BST became the world’s largest cellular agent while increasing customer loyalty and retention.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4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D13A-20DA-4853-81D3-B2D6F38FF86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41E4-67AA-46E7-9E05-37817AA98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4D40-E0E2-4A70-9F40-A8EFFFE76CF9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83F0-2E67-480D-A78D-4093F09A2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FE1D-E4AC-4DEB-86CC-9921A6F5238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958A-019A-4F86-AD20-9E782737B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58D-3A10-4954-83CA-8551E1AA7F07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1C71-65EB-4C41-94B1-5FDEEF329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1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E5AE-09E4-4368-BC8D-710C1F673EA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C6A9-AC72-49F0-8669-764F550D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E3A2-89AD-42A9-81FE-9A7CFE1C6FEB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6267-938E-46D9-8B8A-906CD2D06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4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B7D4-361B-4E05-80B8-8BF0D995EC0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61D-4F15-41A6-B2F2-60CB92C35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7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BD79-4576-440B-AE06-9FAD24763A50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48B-4EA2-49CA-A498-10BBC669D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5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96CA-ABD6-46A0-A052-F0C0D9DD6674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808-EEB5-4B0C-BCB8-D55F6C58B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8B88-AFBB-494C-8C25-DBDAB2B749E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70E4-5774-4DF3-8B83-7ED9D9E36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68EB-5259-4052-981B-51AEBE6C0203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9E98-70D3-429B-9C32-B435A9BB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15B3-4C37-4F30-8E1E-5290DC987EFC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CB2C-7EB0-4159-97DB-5C62A1DAD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5695-79D3-41DE-BF1B-91E7AC0E1C1A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A025-7F12-4BC9-8942-A6657EDDD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2731-D78B-4162-ACDA-02655CA3A99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92B6-CE92-4BBB-A63B-DCDF527DA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79E7-F910-454E-A7BF-CC381AD2CD41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DD21-1218-492A-BC67-D9602CC25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CD96-B482-4F0F-931D-AA8DFCFDF25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82BB-3556-413B-A5B1-E1F0557C9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3B92C-062B-4899-B673-8C1EF4E4D2C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70648-E390-439B-AAE7-652F627FA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6" r:id="rId11"/>
    <p:sldLayoutId id="2147483871" r:id="rId12"/>
    <p:sldLayoutId id="2147483877" r:id="rId13"/>
    <p:sldLayoutId id="2147483872" r:id="rId14"/>
    <p:sldLayoutId id="2147483873" r:id="rId15"/>
    <p:sldLayoutId id="2147483874" r:id="rId1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39913" y="2405064"/>
            <a:ext cx="6488130" cy="1646237"/>
          </a:xfrm>
        </p:spPr>
        <p:txBody>
          <a:bodyPr/>
          <a:lstStyle/>
          <a:p>
            <a:pPr algn="ctr"/>
            <a:r>
              <a:rPr lang="en-US" altLang="en-US" sz="2800" dirty="0"/>
              <a:t>True “Sales Through Service” -</a:t>
            </a:r>
            <a:br>
              <a:rPr lang="en-US" altLang="en-US" sz="2800" dirty="0"/>
            </a:br>
            <a:r>
              <a:rPr lang="en-US" altLang="en-US" sz="2800" dirty="0"/>
              <a:t>Leveraging a Customer Focused Approach to Drive Both New and </a:t>
            </a:r>
            <a:r>
              <a:rPr lang="en-US" altLang="en-US" sz="2800" dirty="0" smtClean="0"/>
              <a:t>Up-Sells</a:t>
            </a:r>
            <a:endParaRPr lang="en-US" altLang="en-US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16" y="4495438"/>
            <a:ext cx="5825728" cy="10969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Melissa Harris, MBA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CEO, Telecom Training Corporation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CANTO Sales, Marketing and Customer Care Forum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August 4-5, 2016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http://canto.org/wp-content/uploads/2016/03/canto-32-a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539013"/>
            <a:ext cx="5120640" cy="128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TTC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" y="6141267"/>
            <a:ext cx="549024" cy="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3881437"/>
          </a:xfrm>
        </p:spPr>
        <p:txBody>
          <a:bodyPr/>
          <a:lstStyle/>
          <a:p>
            <a:pPr lvl="0"/>
            <a:r>
              <a:rPr lang="en-US" sz="2000" dirty="0" smtClean="0"/>
              <a:t>Changing </a:t>
            </a:r>
            <a:r>
              <a:rPr lang="en-US" sz="2000" dirty="0"/>
              <a:t>negative attitudes about Upselling/Cross Selling to </a:t>
            </a:r>
            <a:r>
              <a:rPr lang="en-US" sz="2000" dirty="0" smtClean="0"/>
              <a:t>viewing </a:t>
            </a:r>
            <a:r>
              <a:rPr lang="en-US" sz="2000" dirty="0"/>
              <a:t>it as a way to help the customer</a:t>
            </a:r>
          </a:p>
          <a:p>
            <a:pPr lvl="0"/>
            <a:r>
              <a:rPr lang="en-US" sz="2000" dirty="0"/>
              <a:t>Increasing product/service knowledge</a:t>
            </a:r>
          </a:p>
          <a:p>
            <a:pPr lvl="0"/>
            <a:r>
              <a:rPr lang="en-US" sz="2000" dirty="0"/>
              <a:t>Learning a communication skill called “Bridging” which </a:t>
            </a:r>
            <a:r>
              <a:rPr lang="en-US" sz="2000" dirty="0" smtClean="0"/>
              <a:t>transitions from </a:t>
            </a:r>
            <a:r>
              <a:rPr lang="en-US" sz="2000" dirty="0"/>
              <a:t>the reason the customer called to introducing </a:t>
            </a:r>
            <a:r>
              <a:rPr lang="en-US" sz="2000" dirty="0" smtClean="0"/>
              <a:t>a new service</a:t>
            </a:r>
            <a:endParaRPr lang="en-US" sz="2000" dirty="0"/>
          </a:p>
          <a:p>
            <a:pPr lvl="0"/>
            <a:r>
              <a:rPr lang="en-US" sz="2000" dirty="0"/>
              <a:t>Providing new, attractive incentive plans</a:t>
            </a:r>
          </a:p>
          <a:p>
            <a:pPr lvl="0"/>
            <a:r>
              <a:rPr lang="en-US" sz="2000" dirty="0"/>
              <a:t>Including a requirement in </a:t>
            </a:r>
            <a:r>
              <a:rPr lang="en-US" sz="2000" dirty="0" smtClean="0"/>
              <a:t>Performance </a:t>
            </a:r>
            <a:r>
              <a:rPr lang="en-US" sz="2000" dirty="0"/>
              <a:t>Objectives that they </a:t>
            </a:r>
            <a:r>
              <a:rPr lang="en-US" sz="2000" dirty="0" smtClean="0"/>
              <a:t>have </a:t>
            </a:r>
            <a:r>
              <a:rPr lang="en-US" sz="2000" dirty="0"/>
              <a:t>to offer </a:t>
            </a:r>
            <a:r>
              <a:rPr lang="en-US" sz="2000" dirty="0" smtClean="0"/>
              <a:t>a new service </a:t>
            </a:r>
            <a:r>
              <a:rPr lang="en-US" sz="2000" dirty="0"/>
              <a:t>to every customer</a:t>
            </a:r>
          </a:p>
          <a:p>
            <a:pPr lvl="0"/>
            <a:r>
              <a:rPr lang="en-US" sz="2000" dirty="0"/>
              <a:t>Assigning a union-approved sales quota, which </a:t>
            </a:r>
            <a:r>
              <a:rPr lang="en-US" sz="2000" dirty="0" smtClean="0"/>
              <a:t>results in </a:t>
            </a:r>
            <a:r>
              <a:rPr lang="en-US" sz="2000" dirty="0"/>
              <a:t>termination if not achieved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 descr="C:\Users\MelissaHarris\Documents\Marketing\graphic downloads aug 2014\colleagues planning their work in 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110068"/>
            <a:ext cx="1556302" cy="1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Upselling/Cross Selling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18" y="1884487"/>
            <a:ext cx="7615325" cy="388143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Requires </a:t>
            </a:r>
            <a:r>
              <a:rPr lang="en-US" sz="2400" dirty="0"/>
              <a:t>active sellers, not order takers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Must know product line in depth and how they fit together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Understand the customer and the psychology behind buying additional items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Overcome reluctance by shifting the perspective of being pushy salespeople to adding value by helping customers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Pre-call planning to anticipate likely customer needs and what would make them want to add on to their planned </a:t>
            </a:r>
            <a:r>
              <a:rPr lang="en-US" sz="2400" dirty="0" smtClean="0"/>
              <a:t>order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Upselling/Cross Selling Strategies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884843"/>
            <a:ext cx="7615325" cy="3881437"/>
          </a:xfrm>
        </p:spPr>
        <p:txBody>
          <a:bodyPr/>
          <a:lstStyle/>
          <a:p>
            <a:pPr lvl="0">
              <a:buFont typeface="+mj-lt"/>
              <a:buAutoNum type="arabicPeriod" startAt="6"/>
            </a:pPr>
            <a:r>
              <a:rPr lang="en-US" sz="2000" dirty="0" smtClean="0"/>
              <a:t>Use </a:t>
            </a:r>
            <a:r>
              <a:rPr lang="en-US" sz="2000" dirty="0"/>
              <a:t>a consistent “bridging” statement to transition from the reason the customer called to enter into a cross sell/upsell conversation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this seems to be easy, but it one of the hardest skill for salespeople to </a:t>
            </a:r>
            <a:r>
              <a:rPr lang="en-US" sz="2000" dirty="0" smtClean="0"/>
              <a:t>learn</a:t>
            </a:r>
            <a:endParaRPr lang="en-US" sz="2000" dirty="0"/>
          </a:p>
          <a:p>
            <a:pPr lvl="0">
              <a:buFont typeface="+mj-lt"/>
              <a:buAutoNum type="arabicPeriod" startAt="6"/>
            </a:pPr>
            <a:r>
              <a:rPr lang="en-US" sz="2000" dirty="0"/>
              <a:t>Ask a planned series of questions to identify customer lifestyle and communication needs to know what should be offered </a:t>
            </a:r>
          </a:p>
          <a:p>
            <a:pPr lvl="0">
              <a:buFont typeface="+mj-lt"/>
              <a:buAutoNum type="arabicPeriod" startAt="6"/>
            </a:pPr>
            <a:r>
              <a:rPr lang="en-US" sz="2000" dirty="0"/>
              <a:t>Listen effectively </a:t>
            </a:r>
          </a:p>
          <a:p>
            <a:pPr lvl="0">
              <a:buFont typeface="+mj-lt"/>
              <a:buAutoNum type="arabicPeriod" startAt="6"/>
            </a:pPr>
            <a:r>
              <a:rPr lang="en-US" sz="2000" dirty="0"/>
              <a:t>Share with them what other customers bought (e.g., Amazon recommendations) or your personal favorites </a:t>
            </a:r>
          </a:p>
          <a:p>
            <a:pPr lvl="0">
              <a:buFont typeface="+mj-lt"/>
              <a:buAutoNum type="arabicPeriod" startAt="6"/>
            </a:pPr>
            <a:r>
              <a:rPr lang="en-US" sz="2000" dirty="0"/>
              <a:t>Relate a compelling story of how these solutions were used by you or a similar customer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Upselling/Cross Selling </a:t>
            </a:r>
            <a:r>
              <a:rPr lang="en-US" dirty="0" smtClean="0"/>
              <a:t>Strategies (</a:t>
            </a:r>
            <a:r>
              <a:rPr lang="en-US" dirty="0" err="1" smtClean="0"/>
              <a:t>Concl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910333"/>
            <a:ext cx="7615325" cy="3881437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r>
              <a:rPr lang="en-US" sz="2400" dirty="0" smtClean="0"/>
              <a:t>Don’t </a:t>
            </a:r>
            <a:r>
              <a:rPr lang="en-US" sz="2400" dirty="0"/>
              <a:t>offer non-relevant suggestions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400" dirty="0"/>
              <a:t>Tell the value / benefits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400" dirty="0"/>
              <a:t>Show the math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400" dirty="0"/>
              <a:t>Create a sense of urgency by presenting promotions in a compelling manner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400" dirty="0"/>
              <a:t>Keep salespeople motivated with SMART sales goals, incentives, rewards, and consequences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It’s Easier </a:t>
            </a:r>
            <a:r>
              <a:rPr lang="en-US" sz="4000" dirty="0" smtClean="0"/>
              <a:t>Than </a:t>
            </a:r>
            <a:r>
              <a:rPr lang="en-US" sz="4000" dirty="0"/>
              <a:t>You Think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066687" cy="3881437"/>
          </a:xfrm>
        </p:spPr>
        <p:txBody>
          <a:bodyPr/>
          <a:lstStyle/>
          <a:p>
            <a:r>
              <a:rPr lang="en-US" sz="2000" dirty="0" smtClean="0"/>
              <a:t>Upselling/Cross </a:t>
            </a:r>
            <a:r>
              <a:rPr lang="en-US" sz="2000" dirty="0"/>
              <a:t>Selling is practically effortless </a:t>
            </a:r>
            <a:endParaRPr lang="en-US" sz="2000" dirty="0" smtClean="0"/>
          </a:p>
          <a:p>
            <a:pPr lvl="1"/>
            <a:r>
              <a:rPr lang="en-US" dirty="0" smtClean="0"/>
              <a:t>It’s </a:t>
            </a:r>
            <a:r>
              <a:rPr lang="en-US" dirty="0"/>
              <a:t>done after the customer has decided to go ahead with an initial purchase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hard part of the sales conversation has already been </a:t>
            </a:r>
            <a:r>
              <a:rPr lang="en-US" dirty="0" smtClean="0"/>
              <a:t>done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best time to Upsell/Cross Sell is at time of sale </a:t>
            </a:r>
            <a:endParaRPr lang="en-US" sz="2000" dirty="0" smtClean="0"/>
          </a:p>
          <a:p>
            <a:pPr lvl="1"/>
            <a:r>
              <a:rPr lang="en-US" dirty="0" smtClean="0"/>
              <a:t>Customers </a:t>
            </a:r>
            <a:r>
              <a:rPr lang="en-US" dirty="0"/>
              <a:t>are already in a buying mode and ready to do </a:t>
            </a:r>
            <a:r>
              <a:rPr lang="en-US" dirty="0" smtClean="0"/>
              <a:t>business </a:t>
            </a:r>
          </a:p>
          <a:p>
            <a:r>
              <a:rPr lang="en-US" sz="2000" dirty="0" smtClean="0"/>
              <a:t>Many opportunities </a:t>
            </a:r>
            <a:r>
              <a:rPr lang="en-US" sz="2000" dirty="0"/>
              <a:t>arise naturally (e.g., smartphone, case, DC car charger) </a:t>
            </a:r>
            <a:endParaRPr lang="en-US" sz="2000" dirty="0" smtClean="0"/>
          </a:p>
          <a:p>
            <a:pPr lvl="1"/>
            <a:r>
              <a:rPr lang="en-US" dirty="0" smtClean="0"/>
              <a:t>Just </a:t>
            </a:r>
            <a:r>
              <a:rPr lang="en-US" dirty="0"/>
              <a:t>mentioning them may be </a:t>
            </a:r>
            <a:r>
              <a:rPr lang="en-US" dirty="0" smtClean="0"/>
              <a:t>enough </a:t>
            </a:r>
          </a:p>
          <a:p>
            <a:r>
              <a:rPr lang="en-US" sz="2000" dirty="0" smtClean="0"/>
              <a:t>It’s </a:t>
            </a:r>
            <a:r>
              <a:rPr lang="en-US" sz="2000" dirty="0"/>
              <a:t>easy to sell small purchases such as accessories </a:t>
            </a:r>
            <a:r>
              <a:rPr lang="en-US" sz="2000" dirty="0" smtClean="0"/>
              <a:t>since: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buying decision does not require a lot of thought </a:t>
            </a:r>
            <a:endParaRPr lang="en-US" dirty="0" smtClean="0"/>
          </a:p>
          <a:p>
            <a:pPr lvl="1"/>
            <a:r>
              <a:rPr lang="en-US" dirty="0" smtClean="0"/>
              <a:t>Customers </a:t>
            </a:r>
            <a:r>
              <a:rPr lang="en-US" dirty="0"/>
              <a:t>are already in the mood to spend </a:t>
            </a:r>
            <a:r>
              <a:rPr lang="en-US" dirty="0" smtClean="0"/>
              <a:t>money  </a:t>
            </a:r>
            <a:endParaRPr lang="en-US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6" descr="C:\Users\MelissaHarris\Documents\Marketing\graphic downloads aug 2014\Female hands typing on computer in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20" y="196690"/>
            <a:ext cx="1358814" cy="120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Developing Your Sales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3881437"/>
          </a:xfrm>
        </p:spPr>
        <p:txBody>
          <a:bodyPr/>
          <a:lstStyle/>
          <a:p>
            <a:r>
              <a:rPr lang="en-US" sz="2200" dirty="0" smtClean="0"/>
              <a:t>Every </a:t>
            </a:r>
            <a:r>
              <a:rPr lang="en-US" sz="2200" dirty="0"/>
              <a:t>manager should realistically assess whether their sales, customer service, and tech support teams could improve the way they Upsell/Cross </a:t>
            </a:r>
            <a:r>
              <a:rPr lang="en-US" sz="2200" dirty="0" smtClean="0"/>
              <a:t>Sell </a:t>
            </a:r>
          </a:p>
          <a:p>
            <a:pPr lvl="1"/>
            <a:r>
              <a:rPr lang="en-US" sz="2000" dirty="0" smtClean="0"/>
              <a:t>Care </a:t>
            </a:r>
            <a:r>
              <a:rPr lang="en-US" sz="2000" dirty="0"/>
              <a:t>must be taken to thoroughly develop employees with proven selling skills, product/service knowledge, and the desire to </a:t>
            </a:r>
            <a:r>
              <a:rPr lang="en-US" sz="2000" dirty="0" smtClean="0"/>
              <a:t>succeed </a:t>
            </a:r>
          </a:p>
          <a:p>
            <a:r>
              <a:rPr lang="en-US" sz="2200" dirty="0" smtClean="0"/>
              <a:t>A </a:t>
            </a:r>
            <a:r>
              <a:rPr lang="en-US" sz="2200" dirty="0"/>
              <a:t>poorly trained employee can offend regular and loyal </a:t>
            </a:r>
            <a:r>
              <a:rPr lang="en-US" sz="2200" dirty="0" smtClean="0"/>
              <a:t>customers </a:t>
            </a:r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a level of trust between the customer and employee that once broken may never be </a:t>
            </a:r>
            <a:r>
              <a:rPr lang="en-US" sz="2000" dirty="0" smtClean="0"/>
              <a:t>reestablished </a:t>
            </a:r>
          </a:p>
          <a:p>
            <a:r>
              <a:rPr lang="en-US" sz="2200" dirty="0" smtClean="0"/>
              <a:t>For </a:t>
            </a:r>
            <a:r>
              <a:rPr lang="en-US" sz="2200" dirty="0"/>
              <a:t>the majority of businesses, a little professional development can make a world of </a:t>
            </a:r>
            <a:r>
              <a:rPr lang="en-US" sz="2200" dirty="0" smtClean="0"/>
              <a:t>difference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8" descr="C:\Users\MelissaHarris\Documents\Marketing\graphic downloads aug 2014\Audience Listening To Presentation At 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18" y="939627"/>
            <a:ext cx="11430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67" y="1756552"/>
            <a:ext cx="6447234" cy="22928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Using a customer-centric approach for “True Sales Through Service” provides multiple benefits such as: </a:t>
            </a:r>
          </a:p>
          <a:p>
            <a:r>
              <a:rPr lang="en-US" sz="2800" dirty="0" smtClean="0"/>
              <a:t>Increasing sales of new and existing customers</a:t>
            </a:r>
          </a:p>
          <a:p>
            <a:r>
              <a:rPr lang="en-US" sz="2800" dirty="0" smtClean="0"/>
              <a:t>Improving the customer experience</a:t>
            </a:r>
          </a:p>
          <a:p>
            <a:r>
              <a:rPr lang="en-US" sz="2800" dirty="0" smtClean="0"/>
              <a:t>Increasing NPS</a:t>
            </a:r>
          </a:p>
          <a:p>
            <a:pPr marL="0" indent="0">
              <a:buNone/>
            </a:pP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2" descr="C:\Users\MelissaHarris\Documents\Marketing\graphic downloads aug 2014\Business team celebrating a triumph with arms 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3" y="5031040"/>
            <a:ext cx="1600200" cy="14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1865" y="1707743"/>
            <a:ext cx="7439868" cy="388143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Melissa Harris, MBA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CEO, Telecom Training Corporation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615 838 2535 cell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melissa@telecomtrainingcorporation.com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277E6-3687-488D-8955-D70E88B5F7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76" y="4564516"/>
            <a:ext cx="1289961" cy="1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42" y="1457856"/>
            <a:ext cx="6447234" cy="3881437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Your Objectives</a:t>
            </a:r>
          </a:p>
          <a:p>
            <a:r>
              <a:rPr lang="en-US" dirty="0" smtClean="0"/>
              <a:t>Business Case – Challenge and Opportunity</a:t>
            </a:r>
          </a:p>
          <a:p>
            <a:r>
              <a:rPr lang="en-US" dirty="0" smtClean="0"/>
              <a:t>New vs. Existing Customers</a:t>
            </a:r>
          </a:p>
          <a:p>
            <a:r>
              <a:rPr lang="en-US" dirty="0" smtClean="0"/>
              <a:t>Financial Incentives</a:t>
            </a:r>
          </a:p>
          <a:p>
            <a:r>
              <a:rPr lang="en-US" dirty="0" smtClean="0"/>
              <a:t>Upselling and Cross Selling</a:t>
            </a:r>
          </a:p>
          <a:p>
            <a:r>
              <a:rPr lang="en-US" dirty="0" smtClean="0"/>
              <a:t>3 Biggest Upselling &amp; Cross Selling Mistakes</a:t>
            </a:r>
          </a:p>
          <a:p>
            <a:r>
              <a:rPr lang="en-US" dirty="0" smtClean="0"/>
              <a:t>Case Study &amp; Solution</a:t>
            </a:r>
          </a:p>
          <a:p>
            <a:r>
              <a:rPr lang="en-US" dirty="0" smtClean="0"/>
              <a:t>15 Upselling &amp; Cross Selling Strategies</a:t>
            </a:r>
          </a:p>
          <a:p>
            <a:r>
              <a:rPr lang="en-US" dirty="0" smtClean="0"/>
              <a:t>It’s Easier Than You think</a:t>
            </a:r>
          </a:p>
          <a:p>
            <a:r>
              <a:rPr lang="en-US" dirty="0" smtClean="0"/>
              <a:t>Developing Your Sales Team</a:t>
            </a:r>
          </a:p>
          <a:p>
            <a:r>
              <a:rPr lang="en-US" dirty="0" smtClean="0"/>
              <a:t>Share Best Practices Of Successful Customer Service Selling Approaches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</a:t>
            </a:fld>
            <a:endParaRPr lang="en-US" dirty="0"/>
          </a:p>
        </p:txBody>
      </p:sp>
      <p:pic>
        <p:nvPicPr>
          <p:cNvPr id="14338" name="Picture 2" descr="C:\Users\MelissaHarris\Documents\Marketing\graphic downloads aug 2014\success 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0" y="2165169"/>
            <a:ext cx="1384300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95" y="1429069"/>
            <a:ext cx="6922306" cy="3881437"/>
          </a:xfrm>
        </p:spPr>
        <p:txBody>
          <a:bodyPr/>
          <a:lstStyle/>
          <a:p>
            <a:r>
              <a:rPr lang="en-US" sz="2400" dirty="0" smtClean="0"/>
              <a:t>Increased focus on increasing sales through customer service &amp; tech support channel </a:t>
            </a:r>
            <a:endParaRPr lang="en-US" sz="2400" dirty="0"/>
          </a:p>
          <a:p>
            <a:pPr lvl="1"/>
            <a:r>
              <a:rPr lang="en-US" sz="2200" dirty="0" smtClean="0"/>
              <a:t>New </a:t>
            </a:r>
            <a:r>
              <a:rPr lang="en-US" sz="2200" dirty="0"/>
              <a:t>sales </a:t>
            </a:r>
            <a:endParaRPr lang="en-US" sz="2200" dirty="0" smtClean="0"/>
          </a:p>
          <a:p>
            <a:pPr lvl="1"/>
            <a:r>
              <a:rPr lang="en-US" sz="2200" dirty="0" smtClean="0"/>
              <a:t>Cross-selling</a:t>
            </a:r>
          </a:p>
          <a:p>
            <a:pPr lvl="1"/>
            <a:r>
              <a:rPr lang="en-US" sz="2200" dirty="0" smtClean="0"/>
              <a:t>Upselling </a:t>
            </a:r>
          </a:p>
          <a:p>
            <a:r>
              <a:rPr lang="en-US" sz="2400" dirty="0" smtClean="0"/>
              <a:t>Makes great financial sense </a:t>
            </a:r>
            <a:endParaRPr lang="en-US" sz="2400" dirty="0"/>
          </a:p>
          <a:p>
            <a:pPr lvl="1"/>
            <a:r>
              <a:rPr lang="en-US" sz="2200" dirty="0" smtClean="0"/>
              <a:t>Customer </a:t>
            </a:r>
            <a:r>
              <a:rPr lang="en-US" sz="2200" dirty="0"/>
              <a:t>service is such a crucial touchpoint in the customer journey </a:t>
            </a:r>
            <a:endParaRPr lang="en-US" sz="2200" dirty="0" smtClean="0"/>
          </a:p>
          <a:p>
            <a:pPr lvl="1"/>
            <a:r>
              <a:rPr lang="en-US" sz="2200" dirty="0" smtClean="0"/>
              <a:t>Must </a:t>
            </a:r>
            <a:r>
              <a:rPr lang="en-US" sz="2200" dirty="0"/>
              <a:t>use the best approach </a:t>
            </a:r>
            <a:r>
              <a:rPr lang="en-US" sz="2200" dirty="0" smtClean="0"/>
              <a:t>to </a:t>
            </a:r>
            <a:r>
              <a:rPr lang="en-US" sz="2200" dirty="0"/>
              <a:t>maximize the customer </a:t>
            </a:r>
            <a:r>
              <a:rPr lang="en-US" sz="2200" dirty="0" smtClean="0"/>
              <a:t>experience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 and Opportunity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72" y="1515697"/>
            <a:ext cx="7336727" cy="3881437"/>
          </a:xfrm>
        </p:spPr>
        <p:txBody>
          <a:bodyPr/>
          <a:lstStyle/>
          <a:p>
            <a:r>
              <a:rPr lang="en-US" sz="2000" dirty="0" smtClean="0"/>
              <a:t>Challenge </a:t>
            </a:r>
            <a:r>
              <a:rPr lang="en-US" sz="2000" dirty="0"/>
              <a:t>to </a:t>
            </a:r>
            <a:r>
              <a:rPr lang="en-US" sz="2000" dirty="0" smtClean="0"/>
              <a:t>transition </a:t>
            </a:r>
            <a:r>
              <a:rPr lang="en-US" sz="2000" dirty="0"/>
              <a:t>from problem resolution to obtaining customer agreement to explore new </a:t>
            </a:r>
            <a:r>
              <a:rPr lang="en-US" sz="2000" dirty="0" smtClean="0"/>
              <a:t>products </a:t>
            </a:r>
          </a:p>
          <a:p>
            <a:r>
              <a:rPr lang="en-US" sz="2000" dirty="0" smtClean="0"/>
              <a:t>Customer-focused </a:t>
            </a:r>
            <a:r>
              <a:rPr lang="en-US" sz="2000" dirty="0"/>
              <a:t>consultative skills </a:t>
            </a:r>
            <a:r>
              <a:rPr lang="en-US" sz="2000" dirty="0" smtClean="0"/>
              <a:t>are critical 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transition </a:t>
            </a:r>
            <a:r>
              <a:rPr lang="en-US" dirty="0" smtClean="0"/>
              <a:t>statements</a:t>
            </a:r>
          </a:p>
          <a:p>
            <a:pPr lvl="1"/>
            <a:r>
              <a:rPr lang="en-US" dirty="0" smtClean="0"/>
              <a:t>Strategic </a:t>
            </a:r>
            <a:r>
              <a:rPr lang="en-US" dirty="0"/>
              <a:t>questioning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Skillful </a:t>
            </a:r>
            <a:r>
              <a:rPr lang="en-US" dirty="0"/>
              <a:t>empathy and listening skills </a:t>
            </a:r>
            <a:endParaRPr lang="en-US" dirty="0" smtClean="0"/>
          </a:p>
          <a:p>
            <a:pPr lvl="1"/>
            <a:r>
              <a:rPr lang="en-US" dirty="0" smtClean="0"/>
              <a:t>KISS </a:t>
            </a:r>
            <a:r>
              <a:rPr lang="en-US" dirty="0"/>
              <a:t>(Keep It Simple while Smiling) to avoid overwhelming or confusing customers with so many options and technical </a:t>
            </a:r>
            <a:r>
              <a:rPr lang="en-US" dirty="0" smtClean="0"/>
              <a:t>details </a:t>
            </a:r>
          </a:p>
          <a:p>
            <a:r>
              <a:rPr lang="en-US" sz="2000" dirty="0" smtClean="0"/>
              <a:t>True </a:t>
            </a:r>
            <a:r>
              <a:rPr lang="en-US" sz="2000" dirty="0"/>
              <a:t>“Sales through Service” is an effective strategy to increase sales while maximizing the customer experience and increasing Net Promoter Scores (NPS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Vs. Existing Customers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3881437"/>
          </a:xfrm>
        </p:spPr>
        <p:txBody>
          <a:bodyPr/>
          <a:lstStyle/>
          <a:p>
            <a:r>
              <a:rPr lang="en-US" sz="2400" dirty="0"/>
              <a:t>Many companies focus primarily on getting new </a:t>
            </a:r>
            <a:r>
              <a:rPr lang="en-US" sz="2400" dirty="0" smtClean="0"/>
              <a:t>customers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much bigger opportunity is making existing customers happy and selling more to </a:t>
            </a:r>
            <a:r>
              <a:rPr lang="en-US" sz="2200" dirty="0" smtClean="0"/>
              <a:t>them</a:t>
            </a:r>
            <a:endParaRPr lang="en-US" sz="2200" dirty="0"/>
          </a:p>
          <a:p>
            <a:r>
              <a:rPr lang="en-US" sz="2400" dirty="0" smtClean="0"/>
              <a:t>When </a:t>
            </a:r>
            <a:r>
              <a:rPr lang="en-US" sz="2400" dirty="0"/>
              <a:t>properly used, upselling and cross selling are simple ways </a:t>
            </a:r>
            <a:r>
              <a:rPr lang="en-US" sz="2400" dirty="0" smtClean="0"/>
              <a:t>to</a:t>
            </a:r>
          </a:p>
          <a:p>
            <a:pPr lvl="1"/>
            <a:r>
              <a:rPr lang="en-US" sz="2200" dirty="0" smtClean="0"/>
              <a:t>Increase </a:t>
            </a:r>
            <a:r>
              <a:rPr lang="en-US" sz="2200" dirty="0"/>
              <a:t>sales </a:t>
            </a:r>
            <a:endParaRPr lang="en-US" sz="2200" dirty="0" smtClean="0"/>
          </a:p>
          <a:p>
            <a:pPr lvl="1"/>
            <a:r>
              <a:rPr lang="en-US" sz="2200" dirty="0" smtClean="0"/>
              <a:t>Strengthen </a:t>
            </a:r>
            <a:r>
              <a:rPr lang="en-US" sz="2200" dirty="0"/>
              <a:t>customer </a:t>
            </a:r>
            <a:r>
              <a:rPr lang="en-US" sz="2200" dirty="0" smtClean="0"/>
              <a:t>loyalty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7" descr="C:\Users\MelissaHarris\Documents\Marketing\graphic downloads aug 2014\business people in the office to disc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61" y="530018"/>
            <a:ext cx="11430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Financial Incentives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3881437"/>
          </a:xfrm>
        </p:spPr>
        <p:txBody>
          <a:bodyPr/>
          <a:lstStyle/>
          <a:p>
            <a:r>
              <a:rPr lang="en-US" sz="2400" dirty="0"/>
              <a:t>Profits can be maximized during each customer interaction using resources already in place by selling more:</a:t>
            </a:r>
          </a:p>
          <a:p>
            <a:pPr lvl="1"/>
            <a:r>
              <a:rPr lang="en-US" sz="2000" dirty="0"/>
              <a:t>Products</a:t>
            </a:r>
          </a:p>
          <a:p>
            <a:pPr lvl="1"/>
            <a:r>
              <a:rPr lang="en-US" sz="2000" dirty="0"/>
              <a:t>Expensive products</a:t>
            </a:r>
            <a:endParaRPr lang="en-US" sz="2200" dirty="0"/>
          </a:p>
          <a:p>
            <a:r>
              <a:rPr lang="en-US" sz="2400" dirty="0" smtClean="0"/>
              <a:t>The </a:t>
            </a:r>
            <a:r>
              <a:rPr lang="en-US" sz="2400" dirty="0"/>
              <a:t>probability of selling </a:t>
            </a:r>
            <a:r>
              <a:rPr lang="en-US" sz="2400" dirty="0" smtClean="0"/>
              <a:t>to*:</a:t>
            </a:r>
          </a:p>
          <a:p>
            <a:pPr lvl="1"/>
            <a:r>
              <a:rPr lang="en-US" sz="2200" dirty="0" smtClean="0"/>
              <a:t>A new </a:t>
            </a:r>
            <a:r>
              <a:rPr lang="en-US" sz="2200" dirty="0"/>
              <a:t>prospect is 5-20% </a:t>
            </a:r>
            <a:endParaRPr lang="en-US" sz="2200" dirty="0" smtClean="0"/>
          </a:p>
          <a:p>
            <a:pPr lvl="1"/>
            <a:r>
              <a:rPr lang="en-US" sz="2200" dirty="0" smtClean="0"/>
              <a:t>An existing </a:t>
            </a:r>
            <a:r>
              <a:rPr lang="en-US" sz="2200" dirty="0"/>
              <a:t>customer is 60-70</a:t>
            </a:r>
            <a:r>
              <a:rPr lang="en-US" sz="2200" dirty="0" smtClean="0"/>
              <a:t>%</a:t>
            </a:r>
            <a:endParaRPr lang="en-US" sz="2200" dirty="0"/>
          </a:p>
          <a:p>
            <a:r>
              <a:rPr lang="en-US" sz="2400" dirty="0" smtClean="0"/>
              <a:t>Upselling/cross selling adds </a:t>
            </a:r>
            <a:r>
              <a:rPr lang="en-US" sz="2400" dirty="0"/>
              <a:t>up to </a:t>
            </a:r>
            <a:r>
              <a:rPr lang="en-US" sz="2400" dirty="0" smtClean="0"/>
              <a:t>40 </a:t>
            </a:r>
            <a:r>
              <a:rPr lang="en-US" sz="2400" dirty="0"/>
              <a:t>percent in gross sales to each </a:t>
            </a:r>
            <a:r>
              <a:rPr lang="en-US" sz="2400" dirty="0" smtClean="0"/>
              <a:t>call**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3" descr="C:\Users\MelissaHarris\Documents\Marketing\graphic downloads aug 2014\Office team working with business docu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1" y="578507"/>
            <a:ext cx="11430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7691" y="603119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400" dirty="0" smtClean="0"/>
              <a:t>“</a:t>
            </a:r>
            <a:r>
              <a:rPr lang="en-US" sz="1400" dirty="0"/>
              <a:t>Marketing Metrics”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37691" y="6334780"/>
            <a:ext cx="439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MPC</a:t>
            </a:r>
            <a:r>
              <a:rPr lang="en-US" sz="1400" dirty="0"/>
              <a:t>, a telemarketing service </a:t>
            </a:r>
            <a:r>
              <a:rPr lang="en-US" sz="1400" dirty="0" smtClean="0"/>
              <a:t>provider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68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Upselling and Cross </a:t>
            </a:r>
            <a:r>
              <a:rPr lang="en-US" sz="4000" dirty="0" smtClean="0"/>
              <a:t>Selling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5231612"/>
          </a:xfrm>
        </p:spPr>
        <p:txBody>
          <a:bodyPr/>
          <a:lstStyle/>
          <a:p>
            <a:r>
              <a:rPr lang="en-US" sz="2000" dirty="0" smtClean="0"/>
              <a:t>“Upselling</a:t>
            </a:r>
            <a:r>
              <a:rPr lang="en-US" sz="2000" dirty="0"/>
              <a:t>” and “cross selling” are often used </a:t>
            </a:r>
            <a:r>
              <a:rPr lang="en-US" sz="2000" dirty="0" smtClean="0"/>
              <a:t>interchangeably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differentiates them are their </a:t>
            </a:r>
            <a:r>
              <a:rPr lang="en-US" dirty="0" smtClean="0"/>
              <a:t>goals</a:t>
            </a:r>
          </a:p>
          <a:p>
            <a:r>
              <a:rPr lang="en-US" sz="2000" dirty="0" smtClean="0"/>
              <a:t>Upselling </a:t>
            </a:r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practice of giving customers the option to buy an item that is slightly better than the one they are </a:t>
            </a:r>
            <a:r>
              <a:rPr lang="en-US" dirty="0" smtClean="0"/>
              <a:t>considering</a:t>
            </a:r>
          </a:p>
          <a:p>
            <a:r>
              <a:rPr lang="en-US" sz="2000" dirty="0" smtClean="0"/>
              <a:t>Non-ICT Examples</a:t>
            </a:r>
          </a:p>
          <a:p>
            <a:pPr lvl="1"/>
            <a:r>
              <a:rPr lang="en-US" dirty="0" smtClean="0"/>
              <a:t>Supersizing </a:t>
            </a:r>
            <a:r>
              <a:rPr lang="en-US" dirty="0"/>
              <a:t>a fast food meal to pay a bit more for larger portion </a:t>
            </a:r>
            <a:endParaRPr lang="en-US" dirty="0" smtClean="0"/>
          </a:p>
          <a:p>
            <a:pPr lvl="1"/>
            <a:r>
              <a:rPr lang="en-US" dirty="0" smtClean="0"/>
              <a:t>Buying </a:t>
            </a:r>
            <a:r>
              <a:rPr lang="en-US" dirty="0"/>
              <a:t>a more expensive vehicle than originally </a:t>
            </a:r>
            <a:r>
              <a:rPr lang="en-US" dirty="0" smtClean="0"/>
              <a:t>planned</a:t>
            </a:r>
          </a:p>
          <a:p>
            <a:r>
              <a:rPr lang="en-US" sz="2000" dirty="0" smtClean="0"/>
              <a:t>ICT </a:t>
            </a:r>
            <a:r>
              <a:rPr lang="en-US" sz="2000" dirty="0"/>
              <a:t>examples </a:t>
            </a:r>
            <a:r>
              <a:rPr lang="en-US" sz="2000" dirty="0" smtClean="0"/>
              <a:t>presented </a:t>
            </a:r>
            <a:r>
              <a:rPr lang="en-US" sz="2000" dirty="0"/>
              <a:t>in a “good, better, best” approach </a:t>
            </a:r>
            <a:endParaRPr lang="en-US" sz="2000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/>
              <a:t>price plans for the same service </a:t>
            </a: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/>
              <a:t>smartphone models or </a:t>
            </a:r>
            <a:r>
              <a:rPr lang="en-US" dirty="0" smtClean="0"/>
              <a:t>PBXs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Cross Selling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7" y="1698577"/>
            <a:ext cx="7615325" cy="3881437"/>
          </a:xfrm>
        </p:spPr>
        <p:txBody>
          <a:bodyPr/>
          <a:lstStyle/>
          <a:p>
            <a:r>
              <a:rPr lang="en-US" dirty="0" smtClean="0"/>
              <a:t>Cross </a:t>
            </a:r>
            <a:r>
              <a:rPr lang="en-US" dirty="0"/>
              <a:t>Selling </a:t>
            </a:r>
            <a:endParaRPr lang="en-US" dirty="0" smtClean="0"/>
          </a:p>
          <a:p>
            <a:pPr lvl="1"/>
            <a:r>
              <a:rPr lang="en-US" sz="1800" dirty="0" smtClean="0"/>
              <a:t>Persuading </a:t>
            </a:r>
            <a:r>
              <a:rPr lang="en-US" sz="1800" dirty="0"/>
              <a:t>customers to buy additional related products/services (i.e., companions) with the items they’re already purchasing that create more complete solutions for the need they’re trying to </a:t>
            </a:r>
            <a:r>
              <a:rPr lang="en-US" sz="1800" dirty="0" smtClean="0"/>
              <a:t>meet</a:t>
            </a:r>
          </a:p>
          <a:p>
            <a:r>
              <a:rPr lang="en-US" dirty="0" smtClean="0"/>
              <a:t>Referred </a:t>
            </a:r>
            <a:r>
              <a:rPr lang="en-US" dirty="0"/>
              <a:t>to as </a:t>
            </a:r>
            <a:endParaRPr lang="en-US" dirty="0" smtClean="0"/>
          </a:p>
          <a:p>
            <a:pPr lvl="1"/>
            <a:r>
              <a:rPr lang="en-US" sz="1800" dirty="0" smtClean="0"/>
              <a:t>Extra services</a:t>
            </a:r>
          </a:p>
          <a:p>
            <a:pPr lvl="1"/>
            <a:r>
              <a:rPr lang="en-US" sz="1800" dirty="0" smtClean="0"/>
              <a:t>Bolt </a:t>
            </a:r>
            <a:r>
              <a:rPr lang="en-US" sz="1800" dirty="0" err="1" smtClean="0"/>
              <a:t>ons</a:t>
            </a:r>
            <a:endParaRPr lang="en-US" sz="1800" dirty="0" smtClean="0"/>
          </a:p>
          <a:p>
            <a:pPr lvl="1"/>
            <a:r>
              <a:rPr lang="en-US" sz="1800" dirty="0" smtClean="0"/>
              <a:t>Add </a:t>
            </a:r>
            <a:r>
              <a:rPr lang="en-US" sz="1800" dirty="0" err="1" smtClean="0"/>
              <a:t>ons</a:t>
            </a:r>
            <a:endParaRPr lang="en-US" sz="1800" dirty="0" smtClean="0"/>
          </a:p>
          <a:p>
            <a:r>
              <a:rPr lang="en-US" sz="2000" dirty="0" smtClean="0"/>
              <a:t>Examples </a:t>
            </a:r>
          </a:p>
          <a:p>
            <a:pPr lvl="1"/>
            <a:r>
              <a:rPr lang="en-US" sz="1800" dirty="0" smtClean="0"/>
              <a:t>Salad </a:t>
            </a:r>
            <a:r>
              <a:rPr lang="en-US" sz="1800" dirty="0"/>
              <a:t>with main </a:t>
            </a:r>
            <a:r>
              <a:rPr lang="en-US" sz="1800" dirty="0" smtClean="0"/>
              <a:t>course</a:t>
            </a:r>
          </a:p>
          <a:p>
            <a:pPr lvl="1"/>
            <a:r>
              <a:rPr lang="en-US" sz="1800" dirty="0" smtClean="0"/>
              <a:t>Batteries </a:t>
            </a:r>
            <a:r>
              <a:rPr lang="en-US" sz="1800" dirty="0"/>
              <a:t>with an electronic </a:t>
            </a:r>
            <a:r>
              <a:rPr lang="en-US" sz="1800" dirty="0" smtClean="0"/>
              <a:t>device</a:t>
            </a:r>
          </a:p>
          <a:p>
            <a:pPr lvl="1"/>
            <a:r>
              <a:rPr lang="en-US" sz="1800" dirty="0" smtClean="0"/>
              <a:t>Smartphone </a:t>
            </a:r>
            <a:r>
              <a:rPr lang="en-US" sz="1800" dirty="0"/>
              <a:t>with a case and DC car </a:t>
            </a:r>
            <a:r>
              <a:rPr lang="en-US" sz="1800" dirty="0" smtClean="0"/>
              <a:t>charger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 descr="C:\Users\MelissaHarris\Documents\Marketing\graphic downloads aug 2014\group of business people having meeting 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19" y="404088"/>
            <a:ext cx="1504113" cy="1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 Biggest </a:t>
            </a:r>
            <a:r>
              <a:rPr lang="en-US" sz="4000" dirty="0" smtClean="0"/>
              <a:t>Upselling/Cross </a:t>
            </a:r>
            <a:r>
              <a:rPr lang="en-US" sz="4000" dirty="0"/>
              <a:t>Selling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73" y="2273065"/>
            <a:ext cx="7615325" cy="3881437"/>
          </a:xfrm>
        </p:spPr>
        <p:txBody>
          <a:bodyPr/>
          <a:lstStyle/>
          <a:p>
            <a:r>
              <a:rPr lang="en-US" sz="2200" dirty="0" smtClean="0"/>
              <a:t>Reps </a:t>
            </a:r>
            <a:r>
              <a:rPr lang="en-US" sz="2200" dirty="0"/>
              <a:t>do not proactively and consistently Upsell/Cross Sell during every customer interaction*</a:t>
            </a:r>
          </a:p>
          <a:p>
            <a:r>
              <a:rPr lang="en-US" sz="2200" dirty="0" smtClean="0"/>
              <a:t>Customers view reps as </a:t>
            </a:r>
            <a:r>
              <a:rPr lang="en-US" sz="2200" dirty="0"/>
              <a:t>pushy by offering irrelevant solutions</a:t>
            </a:r>
          </a:p>
          <a:p>
            <a:r>
              <a:rPr lang="en-US" sz="2200" dirty="0"/>
              <a:t>Offers are made in an insincere and/or unconvincing </a:t>
            </a:r>
            <a:r>
              <a:rPr lang="en-US" sz="2200" dirty="0" smtClean="0"/>
              <a:t>manner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C:\Users\MelissaHarris\Documents\Marketing\graphic downloads aug 2014\Portrait of young man in business training co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85" y="242981"/>
            <a:ext cx="1557497" cy="13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365" y="5889556"/>
            <a:ext cx="7399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These </a:t>
            </a:r>
            <a:r>
              <a:rPr lang="en-US" sz="1400" dirty="0"/>
              <a:t>sales techniques should not be used if a customer’s problem is not resolved and they are upset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TC Power Point Template 1 (2)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87BAFF"/>
      </a:accent2>
      <a:accent3>
        <a:srgbClr val="4B98FF"/>
      </a:accent3>
      <a:accent4>
        <a:srgbClr val="FFFFFF"/>
      </a:accent4>
      <a:accent5>
        <a:srgbClr val="005BD3"/>
      </a:accent5>
      <a:accent6>
        <a:srgbClr val="005BD3"/>
      </a:accent6>
      <a:hlink>
        <a:srgbClr val="17BBFD"/>
      </a:hlink>
      <a:folHlink>
        <a:srgbClr val="FFFFF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 Power Point Template 1 (2)</Template>
  <TotalTime>14294</TotalTime>
  <Words>1240</Words>
  <Application>Microsoft Office PowerPoint</Application>
  <PresentationFormat>Letter Paper (8.5x11 in)</PresentationFormat>
  <Paragraphs>163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TTC Power Point Template 1 (2)</vt:lpstr>
      <vt:lpstr>True “Sales Through Service” - Leveraging a Customer Focused Approach to Drive Both New and Up-Sells</vt:lpstr>
      <vt:lpstr>Agenda</vt:lpstr>
      <vt:lpstr>Business Case</vt:lpstr>
      <vt:lpstr>Challenge and Opportunity</vt:lpstr>
      <vt:lpstr>New Vs. Existing Customers</vt:lpstr>
      <vt:lpstr>Financial Incentives</vt:lpstr>
      <vt:lpstr>Upselling and Cross Selling</vt:lpstr>
      <vt:lpstr>Cross Selling</vt:lpstr>
      <vt:lpstr>3 Biggest Upselling/Cross Selling Mistakes</vt:lpstr>
      <vt:lpstr>Solutions</vt:lpstr>
      <vt:lpstr>15 Upselling/Cross Selling Strategies</vt:lpstr>
      <vt:lpstr>15 Upselling/Cross Selling Strategies (Cont.)</vt:lpstr>
      <vt:lpstr>15 Upselling/Cross Selling Strategies (Concl.)</vt:lpstr>
      <vt:lpstr>It’s Easier Than You Think </vt:lpstr>
      <vt:lpstr>Developing Your Sales Team </vt:lpstr>
      <vt:lpstr>Summary </vt:lpstr>
      <vt:lpstr>Contact Info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MelissaHarris</dc:creator>
  <cp:lastModifiedBy>MelissaHarris</cp:lastModifiedBy>
  <cp:revision>132</cp:revision>
  <cp:lastPrinted>2016-07-27T21:29:39Z</cp:lastPrinted>
  <dcterms:created xsi:type="dcterms:W3CDTF">2014-12-01T15:52:43Z</dcterms:created>
  <dcterms:modified xsi:type="dcterms:W3CDTF">2016-07-27T21:36:50Z</dcterms:modified>
</cp:coreProperties>
</file>