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5" r:id="rId3"/>
    <p:sldId id="502" r:id="rId4"/>
    <p:sldId id="503" r:id="rId5"/>
    <p:sldId id="508" r:id="rId6"/>
    <p:sldId id="515" r:id="rId7"/>
    <p:sldId id="518" r:id="rId8"/>
    <p:sldId id="516" r:id="rId9"/>
    <p:sldId id="519" r:id="rId10"/>
    <p:sldId id="517" r:id="rId11"/>
    <p:sldId id="520" r:id="rId12"/>
    <p:sldId id="511" r:id="rId13"/>
    <p:sldId id="512" r:id="rId14"/>
    <p:sldId id="513" r:id="rId15"/>
    <p:sldId id="451" r:id="rId16"/>
  </p:sldIdLst>
  <p:sldSz cx="9144000" cy="6858000" type="letter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20011" autoAdjust="0"/>
    <p:restoredTop sz="94730" autoAdjust="0"/>
  </p:normalViewPr>
  <p:slideViewPr>
    <p:cSldViewPr snapToGrid="0">
      <p:cViewPr>
        <p:scale>
          <a:sx n="66" d="100"/>
          <a:sy n="66" d="100"/>
        </p:scale>
        <p:origin x="-1788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636" y="-6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AF1FD-5DC6-4001-9F38-093DB390A73C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089C-2C78-4283-9067-E5C96B316D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A3A0AB-9ED1-48A5-868B-86E615A937FC}" type="datetimeFigureOut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307ED4-6B0F-4E93-AF51-A1732CCBF8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77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382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540F1-0A41-43E0-B89D-AACFA651C46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6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TTC has worked with the retail distribution channel of the telecommunications/wireless industry since its birth in the mid- to late 1980s and witnessed the radical transformation of this sales channel.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Company-owned and agent-owned retail stores provide the majority of revenues for most telecommunications and wireless operators.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Retail store strategies introduced more than 5 years ago are now out of date due to new consumer research, technology, and innovative market leaders.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7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65938"/>
            <a:ext cx="6858000" cy="376841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telecommunications operators want to provide a superior retail customer experience to increase sales, customer satisfaction, and reduce churn.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want their retail associates to provide the same type of experience provided at the world’s top wireless retail stores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Marketing Alignment with Retail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Operators also want to ensure that their marketing teams are consistently aligning their strategies regarding promotions, social media, website, chat, collateral, etc. to complement the in-store retail sales experience.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Increasing Net Promoter Scores (NPS)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Many fixed line and wireless operators also want to increase their Net Promoter Scores.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New retail sales and marketing strategies support this focus on enhancing the customer experience.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Call center/customer service departments are increasing their focus on upselling / cross selling and retaining customers. 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Their </a:t>
            </a:r>
            <a:r>
              <a:rPr lang="en-US" dirty="0"/>
              <a:t>sales processes also need be consistent with the customer focused approaches used by marketing and retail sales.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type of customer focused approach needs to permeate all functional areas of the organization from engineering to tech support to billing to collections.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Everyone in the organization should be making their decisions from the “eyes of their customers” instead of what is more convenient and effective for a company’s own internal processes.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One of the biggest predictors of a positive customer experience and associated high Net Promoter Scores is a consistent experience at </a:t>
            </a:r>
            <a:r>
              <a:rPr lang="en-US" u="sng" dirty="0"/>
              <a:t>all</a:t>
            </a:r>
            <a:r>
              <a:rPr lang="en-US" dirty="0"/>
              <a:t> customer journey touch points.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1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sp>
          <p:nvSpPr>
            <p:cNvPr id="5" name="Freeform 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D13A-20DA-4853-81D3-B2D6F38FF868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41E4-67AA-46E7-9E05-37817AA98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3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4D40-E0E2-4A70-9F40-A8EFFFE76CF9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83F0-2E67-480D-A78D-4093F09A2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1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FE1D-E4AC-4DEB-86CC-9921A6F52386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958A-019A-4F86-AD20-9E782737B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8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D58D-3A10-4954-83CA-8551E1AA7F07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1C71-65EB-4C41-94B1-5FDEEF329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1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E5AE-09E4-4368-BC8D-710C1F673EAE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C6A9-AC72-49F0-8669-764F550DE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1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E3A2-89AD-42A9-81FE-9A7CFE1C6FEB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6267-938E-46D9-8B8A-906CD2D06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4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B7D4-361B-4E05-80B8-8BF0D995EC05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661D-4F15-41A6-B2F2-60CB92C35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7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BD79-4576-440B-AE06-9FAD24763A50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D48B-4EA2-49CA-A498-10BBC669D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5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96CA-ABD6-46A0-A052-F0C0D9DD6674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1808-EEB5-4B0C-BCB8-D55F6C58B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8B88-AFBB-494C-8C25-DBDAB2B749EE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70E4-5774-4DF3-8B83-7ED9D9E36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68EB-5259-4052-981B-51AEBE6C0203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9E98-70D3-429B-9C32-B435A9BBA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1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15B3-4C37-4F30-8E1E-5290DC987EFC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CB2C-7EB0-4159-97DB-5C62A1DAD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5695-79D3-41DE-BF1B-91E7AC0E1C1A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A025-7F12-4BC9-8942-A6657EDDD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7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2731-D78B-4162-ACDA-02655CA3A998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92B6-CE92-4BBB-A63B-DCDF527DA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3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79E7-F910-454E-A7BF-CC381AD2CD41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DD21-1218-492A-BC67-D9602CC25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4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CD96-B482-4F0F-931D-AA8DFCFDF256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82BB-3556-413B-A5B1-E1F0557C9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89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48" y="604202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3B92C-062B-4899-B673-8C1EF4E4D2C5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70648-E390-439B-AAE7-652F627FA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6" r:id="rId11"/>
    <p:sldLayoutId id="2147483871" r:id="rId12"/>
    <p:sldLayoutId id="2147483877" r:id="rId13"/>
    <p:sldLayoutId id="2147483872" r:id="rId14"/>
    <p:sldLayoutId id="2147483873" r:id="rId15"/>
    <p:sldLayoutId id="2147483874" r:id="rId1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839913" y="2405064"/>
            <a:ext cx="6488130" cy="1646237"/>
          </a:xfrm>
        </p:spPr>
        <p:txBody>
          <a:bodyPr/>
          <a:lstStyle/>
          <a:p>
            <a:pPr algn="ctr"/>
            <a:r>
              <a:rPr lang="en-US" altLang="en-US" sz="2800" i="1" dirty="0" smtClean="0"/>
              <a:t>World Class Retail Sales Strategies 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r>
              <a:rPr lang="en-US" altLang="en-US" sz="2400" i="1" dirty="0" smtClean="0"/>
              <a:t>for </a:t>
            </a:r>
            <a:r>
              <a:rPr lang="en-US" altLang="en-US" sz="2400" i="1" dirty="0" smtClean="0"/>
              <a:t>Telecommunications, Wireless and Cable Television Operators</a:t>
            </a:r>
            <a:endParaRPr lang="en-US" altLang="en-US" sz="32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16" y="4495438"/>
            <a:ext cx="5825728" cy="1096963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Melissa Harris, MBA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CEO, Telecom Training Corporation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CANTO Sales, Marketing and Customer Care Forum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August 4-5, 2016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41E4-67AA-46E7-9E05-37817AA986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 descr="http://canto.org/wp-content/uploads/2016/03/canto-32-a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9" y="539013"/>
            <a:ext cx="5120640" cy="128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TTC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" y="6141267"/>
            <a:ext cx="549024" cy="5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Prepare and Set Expectations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dirty="0"/>
              <a:t>Set up the equipment (social networks, voice mail, email, transfer contacts) from old device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Demonstrate </a:t>
            </a:r>
            <a:r>
              <a:rPr lang="en-US" dirty="0"/>
              <a:t>how to navigate device &amp; use preferred applications &amp; favorite features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Tell </a:t>
            </a:r>
            <a:r>
              <a:rPr lang="en-US" dirty="0"/>
              <a:t>them about on-line resources for more details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Summarize </a:t>
            </a:r>
            <a:r>
              <a:rPr lang="en-US" dirty="0"/>
              <a:t>key information to avoid surprises (proration, billing cycles, pricing after promotions expire, installation dates, termination fees, etc.)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Check </a:t>
            </a:r>
            <a:r>
              <a:rPr lang="en-US" dirty="0"/>
              <a:t>to see if the customer is comfortable concluding the transaction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/>
              <a:t>Appreciate and Wrap-Up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dirty="0" smtClean="0">
                <a:solidFill>
                  <a:schemeClr val="dk1"/>
                </a:solidFill>
              </a:rPr>
              <a:t>Ask </a:t>
            </a:r>
            <a:r>
              <a:rPr lang="en-US" dirty="0">
                <a:solidFill>
                  <a:schemeClr val="dk1"/>
                </a:solidFill>
              </a:rPr>
              <a:t>if there is anything else you can help with</a:t>
            </a:r>
          </a:p>
          <a:p>
            <a:pPr>
              <a:buFont typeface="+mj-lt"/>
              <a:buAutoNum type="alphaLcParenR"/>
            </a:pPr>
            <a:r>
              <a:rPr lang="en-US" dirty="0" smtClean="0">
                <a:solidFill>
                  <a:schemeClr val="dk1"/>
                </a:solidFill>
              </a:rPr>
              <a:t>Give </a:t>
            </a:r>
            <a:r>
              <a:rPr lang="en-US" dirty="0">
                <a:solidFill>
                  <a:schemeClr val="dk1"/>
                </a:solidFill>
              </a:rPr>
              <a:t>the customer your business card so they can contact you with questions</a:t>
            </a:r>
          </a:p>
          <a:p>
            <a:pPr>
              <a:buFont typeface="+mj-lt"/>
              <a:buAutoNum type="alphaLcParenR"/>
            </a:pPr>
            <a:r>
              <a:rPr lang="en-US" dirty="0" smtClean="0">
                <a:solidFill>
                  <a:schemeClr val="dk1"/>
                </a:solidFill>
              </a:rPr>
              <a:t>Ask </a:t>
            </a:r>
            <a:r>
              <a:rPr lang="en-US" dirty="0">
                <a:solidFill>
                  <a:schemeClr val="dk1"/>
                </a:solidFill>
              </a:rPr>
              <a:t>for referrals and to please submit a rating of 10 on an email survey they will shortly receive</a:t>
            </a:r>
          </a:p>
          <a:p>
            <a:pPr>
              <a:buFont typeface="+mj-lt"/>
              <a:buAutoNum type="alphaLcParenR"/>
            </a:pPr>
            <a:r>
              <a:rPr lang="en-US" dirty="0" smtClean="0">
                <a:solidFill>
                  <a:schemeClr val="dk1"/>
                </a:solidFill>
              </a:rPr>
              <a:t>As </a:t>
            </a:r>
            <a:r>
              <a:rPr lang="en-US" dirty="0">
                <a:solidFill>
                  <a:schemeClr val="dk1"/>
                </a:solidFill>
              </a:rPr>
              <a:t>you walk the customer to the door, use their name and thank them for being a valued customer of your company</a:t>
            </a:r>
          </a:p>
          <a:p>
            <a:pPr>
              <a:buClrTx/>
              <a:buSzPct val="100000"/>
              <a:buFont typeface="+mj-lt"/>
              <a:buAutoNum type="arabicPeriod" startAt="5"/>
            </a:pPr>
            <a:endParaRPr lang="en-US" sz="2000" dirty="0"/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10 Tips for Retail Sales Success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98" y="1611950"/>
            <a:ext cx="6447234" cy="3881437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600" dirty="0" smtClean="0"/>
              <a:t>Championed </a:t>
            </a:r>
            <a:r>
              <a:rPr lang="en-US" sz="1600" dirty="0"/>
              <a:t>by the C-Level team of an organization 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Aligned with the company mission, vision, values and marketing strategies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Reinforced by knowledgeable and experienced Retail Supervisors/Managers in daily/weekly sales meetings and one-on-one coaching sessions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Led by retail sales managers/supervisors who have effective leadership skills such as:</a:t>
            </a:r>
          </a:p>
          <a:p>
            <a:pPr lvl="1"/>
            <a:r>
              <a:rPr lang="en-US" sz="1400" dirty="0"/>
              <a:t>Setting specific, measurable, actionable, realistic, and timely goals</a:t>
            </a:r>
          </a:p>
          <a:p>
            <a:pPr lvl="1"/>
            <a:r>
              <a:rPr lang="en-US" sz="1400" dirty="0"/>
              <a:t>Frequently providing positive and corrective feedback</a:t>
            </a:r>
          </a:p>
          <a:p>
            <a:pPr lvl="1"/>
            <a:r>
              <a:rPr lang="en-US" sz="1400" dirty="0"/>
              <a:t>Leading effective one-on-one coaching sessions</a:t>
            </a:r>
          </a:p>
          <a:p>
            <a:pPr lvl="1"/>
            <a:r>
              <a:rPr lang="en-US" sz="1400" dirty="0"/>
              <a:t>Having counseling meetings when performance does not meet expectations </a:t>
            </a:r>
          </a:p>
          <a:p>
            <a:pPr lvl="1"/>
            <a:r>
              <a:rPr lang="en-US" sz="1400" dirty="0"/>
              <a:t>Providing quarterly performance review updates so that there are no surprises during the annual performance review </a:t>
            </a:r>
            <a:r>
              <a:rPr lang="en-US" sz="1400" dirty="0" smtClean="0"/>
              <a:t>meeting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10 Tips for </a:t>
            </a:r>
            <a:r>
              <a:rPr lang="en-US" sz="3200" dirty="0" smtClean="0"/>
              <a:t>Retail Sales </a:t>
            </a:r>
            <a:r>
              <a:rPr lang="en-US" sz="3200" dirty="0"/>
              <a:t>Success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2" y="1650450"/>
            <a:ext cx="6797178" cy="3881437"/>
          </a:xfrm>
        </p:spPr>
        <p:txBody>
          <a:bodyPr/>
          <a:lstStyle/>
          <a:p>
            <a:pPr lvl="0">
              <a:buFont typeface="+mj-lt"/>
              <a:buAutoNum type="arabicPeriod" startAt="5"/>
            </a:pPr>
            <a:r>
              <a:rPr lang="en-US" dirty="0" smtClean="0"/>
              <a:t>Supported </a:t>
            </a:r>
            <a:r>
              <a:rPr lang="en-US" dirty="0"/>
              <a:t>by clear processes and procedures to empower retail sales associates to resolve customer issues during one customer interaction instead of escalating to management </a:t>
            </a:r>
          </a:p>
          <a:p>
            <a:pPr lvl="0">
              <a:buFont typeface="+mj-lt"/>
              <a:buAutoNum type="arabicPeriod" startAt="5"/>
            </a:pPr>
            <a:r>
              <a:rPr lang="en-US" dirty="0"/>
              <a:t>Sustained by the annual, monthly and daily sales objectives and results </a:t>
            </a:r>
          </a:p>
          <a:p>
            <a:pPr lvl="0">
              <a:buFont typeface="+mj-lt"/>
              <a:buAutoNum type="arabicPeriod" startAt="5"/>
            </a:pPr>
            <a:r>
              <a:rPr lang="en-US" dirty="0"/>
              <a:t>Embedded in the job description and annual performance review plan affecting commission and bonus reward systems</a:t>
            </a:r>
          </a:p>
          <a:p>
            <a:pPr lvl="0">
              <a:buFont typeface="+mj-lt"/>
              <a:buAutoNum type="arabicPeriod" startAt="5"/>
            </a:pPr>
            <a:r>
              <a:rPr lang="en-US" dirty="0"/>
              <a:t>Incorporated in training new retail sales associates</a:t>
            </a:r>
          </a:p>
          <a:p>
            <a:pPr lvl="0">
              <a:buFont typeface="+mj-lt"/>
              <a:buAutoNum type="arabicPeriod" startAt="5"/>
            </a:pPr>
            <a:r>
              <a:rPr lang="en-US" dirty="0"/>
              <a:t>Ingrained in the existing retail sales team</a:t>
            </a:r>
          </a:p>
          <a:p>
            <a:pPr lvl="0">
              <a:buFont typeface="+mj-lt"/>
              <a:buAutoNum type="arabicPeriod" startAt="5"/>
            </a:pPr>
            <a:r>
              <a:rPr lang="en-US" dirty="0"/>
              <a:t>Supported by other parts of the organization (e.g., engineering, tech support, billing, collections, etc.) who have a committed sense of urgency and accountability in responding to requests to resolve customer issues in a timely manner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Benefits Of </a:t>
            </a:r>
            <a:r>
              <a:rPr lang="en-US" sz="3200" dirty="0" smtClean="0"/>
              <a:t>A </a:t>
            </a:r>
            <a:r>
              <a:rPr lang="en-US" sz="3200" dirty="0"/>
              <a:t>Customer Focused Retail Sales </a:t>
            </a:r>
            <a:r>
              <a:rPr lang="en-US" sz="3200" dirty="0" smtClean="0"/>
              <a:t>Strategy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3" y="2372345"/>
            <a:ext cx="6447234" cy="3881437"/>
          </a:xfrm>
        </p:spPr>
        <p:txBody>
          <a:bodyPr/>
          <a:lstStyle/>
          <a:p>
            <a:pPr lvl="0"/>
            <a:r>
              <a:rPr lang="en-US" sz="2000" dirty="0" smtClean="0"/>
              <a:t>Increased </a:t>
            </a:r>
            <a:r>
              <a:rPr lang="en-US" sz="2000" dirty="0"/>
              <a:t>New Sales and Upsells/Cross Sells</a:t>
            </a:r>
          </a:p>
          <a:p>
            <a:pPr lvl="0"/>
            <a:r>
              <a:rPr lang="en-US" sz="2000" dirty="0"/>
              <a:t>Improved Net Promoter Scores (NPS)</a:t>
            </a:r>
          </a:p>
          <a:p>
            <a:pPr lvl="0"/>
            <a:r>
              <a:rPr lang="en-US" sz="2000" dirty="0"/>
              <a:t>Enhanced Customer Satisfaction</a:t>
            </a:r>
          </a:p>
          <a:p>
            <a:pPr lvl="0"/>
            <a:r>
              <a:rPr lang="en-US" sz="2000" dirty="0"/>
              <a:t>Reduced Churn</a:t>
            </a:r>
          </a:p>
          <a:p>
            <a:pPr lvl="0"/>
            <a:r>
              <a:rPr lang="en-US" sz="2000" dirty="0"/>
              <a:t>Increased Employee Productivity And Engagement</a:t>
            </a:r>
          </a:p>
          <a:p>
            <a:pPr lvl="0"/>
            <a:r>
              <a:rPr lang="en-US" sz="2000" dirty="0"/>
              <a:t>Reduced Employee Turnover And Associated Hiring Costs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1866" y="1707743"/>
            <a:ext cx="6447234" cy="3881437"/>
          </a:xfrm>
        </p:spPr>
        <p:txBody>
          <a:bodyPr/>
          <a:lstStyle/>
          <a:p>
            <a:r>
              <a:rPr lang="en-US" sz="2400" dirty="0" smtClean="0"/>
              <a:t>Melissa Harris, MBA</a:t>
            </a:r>
          </a:p>
          <a:p>
            <a:r>
              <a:rPr lang="en-US" sz="2400" dirty="0" smtClean="0"/>
              <a:t>President, Telecom Training Corporation</a:t>
            </a:r>
          </a:p>
          <a:p>
            <a:r>
              <a:rPr lang="en-US" sz="2400" dirty="0" smtClean="0"/>
              <a:t>615 298 5429 office</a:t>
            </a:r>
          </a:p>
          <a:p>
            <a:r>
              <a:rPr lang="en-US" sz="2400" dirty="0" smtClean="0"/>
              <a:t>615 838 2535 cell</a:t>
            </a:r>
          </a:p>
          <a:p>
            <a:r>
              <a:rPr lang="en-US" sz="2400" dirty="0">
                <a:solidFill>
                  <a:schemeClr val="tx1"/>
                </a:solidFill>
              </a:rPr>
              <a:t>melissa@telecomtrainingcorporation.com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277E6-3687-488D-8955-D70E88B5F7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65" y="2388961"/>
            <a:ext cx="1511343" cy="1847850"/>
          </a:xfrm>
          <a:prstGeom prst="rect">
            <a:avLst/>
          </a:prstGeom>
        </p:spPr>
      </p:pic>
      <p:pic>
        <p:nvPicPr>
          <p:cNvPr id="7" name="Picture 3" descr="TTC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9" y="6141267"/>
            <a:ext cx="677246" cy="5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9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68" y="1842866"/>
            <a:ext cx="6447234" cy="3881437"/>
          </a:xfrm>
        </p:spPr>
        <p:txBody>
          <a:bodyPr/>
          <a:lstStyle/>
          <a:p>
            <a:r>
              <a:rPr lang="en-US" sz="2400" dirty="0" smtClean="0"/>
              <a:t>Retail Sales Evolution</a:t>
            </a:r>
          </a:p>
          <a:p>
            <a:r>
              <a:rPr lang="en-US" sz="2400" dirty="0" smtClean="0"/>
              <a:t>Retail Goals for Telecom</a:t>
            </a:r>
          </a:p>
          <a:p>
            <a:r>
              <a:rPr lang="en-US" sz="2400" dirty="0" smtClean="0"/>
              <a:t>Six </a:t>
            </a:r>
            <a:r>
              <a:rPr lang="en-US" sz="2400" dirty="0" smtClean="0"/>
              <a:t>Step Customer Focused Retail Sales Process </a:t>
            </a:r>
          </a:p>
          <a:p>
            <a:r>
              <a:rPr lang="en-US" sz="2400" dirty="0" smtClean="0"/>
              <a:t>10 Tips for </a:t>
            </a:r>
            <a:r>
              <a:rPr lang="en-US" sz="2400" dirty="0" smtClean="0"/>
              <a:t>Retail Sales </a:t>
            </a:r>
            <a:r>
              <a:rPr lang="en-US" sz="2400" dirty="0" smtClean="0"/>
              <a:t>Success</a:t>
            </a:r>
          </a:p>
          <a:p>
            <a:r>
              <a:rPr lang="en-US" sz="2400" dirty="0" smtClean="0"/>
              <a:t>Benefits of </a:t>
            </a:r>
            <a:r>
              <a:rPr lang="en-US" sz="2400" dirty="0" smtClean="0"/>
              <a:t>a Customer </a:t>
            </a:r>
            <a:r>
              <a:rPr lang="en-US" sz="2400" dirty="0" smtClean="0"/>
              <a:t>Focused Retail </a:t>
            </a:r>
            <a:r>
              <a:rPr lang="en-US" sz="2400" dirty="0" smtClean="0"/>
              <a:t>Strategy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ED59-C913-456E-A463-32C7BCD2BB4D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3" descr="TTC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" y="6141267"/>
            <a:ext cx="549024" cy="5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2548" y="6223884"/>
            <a:ext cx="4723209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pic>
        <p:nvPicPr>
          <p:cNvPr id="14338" name="Picture 2" descr="C:\Users\MelissaHarris\Documents\Marketing\graphic downloads aug 2014\success w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50" y="203725"/>
            <a:ext cx="1384300" cy="18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Sales Evolution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Company-owned and agent-owned retail stores provide the majority of revenues  </a:t>
            </a:r>
          </a:p>
          <a:p>
            <a:r>
              <a:rPr lang="en-US" sz="2000" dirty="0" smtClean="0"/>
              <a:t>Radical transformation of retail sales channel since mid-1980s</a:t>
            </a:r>
          </a:p>
          <a:p>
            <a:r>
              <a:rPr lang="en-US" sz="2000" dirty="0" smtClean="0"/>
              <a:t>Retail </a:t>
            </a:r>
            <a:r>
              <a:rPr lang="en-US" sz="2000" dirty="0"/>
              <a:t>store strategies introduced more than 5 years ago are now out of date </a:t>
            </a:r>
          </a:p>
          <a:p>
            <a:pPr lvl="1"/>
            <a:r>
              <a:rPr lang="en-US" sz="1800" dirty="0" smtClean="0"/>
              <a:t>Consumer research</a:t>
            </a:r>
            <a:endParaRPr lang="en-US" sz="1800" dirty="0"/>
          </a:p>
          <a:p>
            <a:pPr lvl="1"/>
            <a:r>
              <a:rPr lang="en-US" sz="1800" dirty="0" smtClean="0"/>
              <a:t>Technology</a:t>
            </a:r>
          </a:p>
          <a:p>
            <a:pPr lvl="1"/>
            <a:r>
              <a:rPr lang="en-US" sz="1800" dirty="0" smtClean="0"/>
              <a:t>Innovative </a:t>
            </a:r>
            <a:r>
              <a:rPr lang="en-US" sz="1800" dirty="0"/>
              <a:t>market </a:t>
            </a:r>
            <a:r>
              <a:rPr lang="en-US" sz="1800" dirty="0" smtClean="0"/>
              <a:t>leaders 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Goals for Telecom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Create the </a:t>
            </a:r>
            <a:r>
              <a:rPr lang="en-US" sz="1600" dirty="0"/>
              <a:t>same type of experience provided at the world’s top retailers</a:t>
            </a:r>
          </a:p>
          <a:p>
            <a:r>
              <a:rPr lang="en-US" sz="1600" dirty="0" smtClean="0"/>
              <a:t>Provide </a:t>
            </a:r>
            <a:r>
              <a:rPr lang="en-US" sz="1600" dirty="0"/>
              <a:t>a superior retail customer </a:t>
            </a:r>
            <a:r>
              <a:rPr lang="en-US" sz="1600" dirty="0" smtClean="0"/>
              <a:t>experience to increase: </a:t>
            </a:r>
          </a:p>
          <a:p>
            <a:pPr lvl="1"/>
            <a:r>
              <a:rPr lang="en-US" sz="1400" dirty="0" smtClean="0"/>
              <a:t>Sales</a:t>
            </a:r>
          </a:p>
          <a:p>
            <a:pPr lvl="1"/>
            <a:r>
              <a:rPr lang="en-US" sz="1400" dirty="0" smtClean="0"/>
              <a:t>Customer satisfaction</a:t>
            </a:r>
          </a:p>
          <a:p>
            <a:pPr lvl="1"/>
            <a:r>
              <a:rPr lang="en-US" sz="1400" dirty="0" smtClean="0"/>
              <a:t>Loyalty</a:t>
            </a:r>
          </a:p>
          <a:p>
            <a:r>
              <a:rPr lang="en-US" sz="1600" dirty="0"/>
              <a:t>Marketing </a:t>
            </a:r>
            <a:r>
              <a:rPr lang="en-US" sz="1600" dirty="0" smtClean="0"/>
              <a:t>alignment with retail </a:t>
            </a:r>
          </a:p>
          <a:p>
            <a:pPr lvl="1"/>
            <a:r>
              <a:rPr lang="en-US" sz="1400" dirty="0" smtClean="0"/>
              <a:t>Promotions</a:t>
            </a:r>
            <a:r>
              <a:rPr lang="en-US" sz="1400" dirty="0" smtClean="0"/>
              <a:t>, Social Media, Website, Chat, Collateral, etc. </a:t>
            </a:r>
          </a:p>
          <a:p>
            <a:r>
              <a:rPr lang="en-US" sz="1600" dirty="0" smtClean="0"/>
              <a:t>Increasing </a:t>
            </a:r>
            <a:r>
              <a:rPr lang="en-US" sz="1600" dirty="0" smtClean="0"/>
              <a:t>NPS (Net </a:t>
            </a:r>
            <a:r>
              <a:rPr lang="en-US" sz="1600" dirty="0"/>
              <a:t>Promoter </a:t>
            </a:r>
            <a:r>
              <a:rPr lang="en-US" sz="1600" dirty="0" smtClean="0"/>
              <a:t>Scores)</a:t>
            </a:r>
            <a:endParaRPr lang="en-US" sz="1600" dirty="0" smtClean="0"/>
          </a:p>
          <a:p>
            <a:r>
              <a:rPr lang="en-US" sz="1600" dirty="0" smtClean="0"/>
              <a:t>Consistent call center </a:t>
            </a:r>
            <a:r>
              <a:rPr lang="en-US" sz="1600" dirty="0"/>
              <a:t>upselling / cross selling </a:t>
            </a:r>
            <a:r>
              <a:rPr lang="en-US" sz="1600" dirty="0" smtClean="0"/>
              <a:t>approach</a:t>
            </a:r>
          </a:p>
          <a:p>
            <a:r>
              <a:rPr lang="en-US" sz="1600" dirty="0" smtClean="0"/>
              <a:t>Company-wide decisions made from the customer’s perspective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Step </a:t>
            </a:r>
            <a:r>
              <a:rPr lang="en-US" dirty="0" smtClean="0"/>
              <a:t>Customer-Focused </a:t>
            </a:r>
            <a:r>
              <a:rPr lang="en-US" dirty="0"/>
              <a:t>Retail Sales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+mj-lt"/>
              <a:buAutoNum type="arabicPeriod"/>
            </a:pPr>
            <a:r>
              <a:rPr lang="en-US" sz="2000" dirty="0" smtClean="0"/>
              <a:t>Greet</a:t>
            </a:r>
            <a:endParaRPr lang="en-US" sz="2000" dirty="0"/>
          </a:p>
          <a:p>
            <a:pPr>
              <a:buClrTx/>
              <a:buSzPct val="100000"/>
              <a:buFont typeface="+mj-lt"/>
              <a:buAutoNum type="arabicPeriod"/>
            </a:pPr>
            <a:r>
              <a:rPr lang="en-US" sz="2000" dirty="0" smtClean="0"/>
              <a:t>Build </a:t>
            </a:r>
            <a:r>
              <a:rPr lang="en-US" sz="2000" dirty="0"/>
              <a:t>Trust</a:t>
            </a:r>
          </a:p>
          <a:p>
            <a:pPr>
              <a:buClrTx/>
              <a:buSzPct val="100000"/>
              <a:buFont typeface="+mj-lt"/>
              <a:buAutoNum type="arabicPeriod"/>
            </a:pPr>
            <a:r>
              <a:rPr lang="en-US" sz="2000" dirty="0" smtClean="0"/>
              <a:t>Recommend </a:t>
            </a:r>
            <a:r>
              <a:rPr lang="en-US" sz="2000" dirty="0"/>
              <a:t>Value-Based Solutions</a:t>
            </a:r>
          </a:p>
          <a:p>
            <a:pPr>
              <a:buClrTx/>
              <a:buSzPct val="100000"/>
              <a:buFont typeface="+mj-lt"/>
              <a:buAutoNum type="arabicPeriod"/>
            </a:pPr>
            <a:r>
              <a:rPr lang="en-US" sz="2000" dirty="0" smtClean="0"/>
              <a:t>Gain </a:t>
            </a:r>
            <a:r>
              <a:rPr lang="en-US" sz="2000" dirty="0"/>
              <a:t>Agreement &amp; Manage Objections</a:t>
            </a:r>
          </a:p>
          <a:p>
            <a:pPr>
              <a:buClrTx/>
              <a:buSzPct val="100000"/>
              <a:buFont typeface="+mj-lt"/>
              <a:buAutoNum type="arabicPeriod"/>
            </a:pPr>
            <a:r>
              <a:rPr lang="en-US" sz="2000" dirty="0" smtClean="0"/>
              <a:t>Prepare </a:t>
            </a:r>
            <a:r>
              <a:rPr lang="en-US" sz="2000" dirty="0"/>
              <a:t>&amp;  Set </a:t>
            </a:r>
            <a:r>
              <a:rPr lang="en-US" sz="2000" dirty="0" smtClean="0"/>
              <a:t>Expectations</a:t>
            </a:r>
          </a:p>
          <a:p>
            <a:pPr>
              <a:buClrTx/>
              <a:buSzPct val="100000"/>
              <a:buFont typeface="+mj-lt"/>
              <a:buAutoNum type="arabicPeriod"/>
            </a:pPr>
            <a:r>
              <a:rPr lang="en-US" sz="2000" dirty="0"/>
              <a:t>Appreciate and Wrap-Up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Greet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dirty="0" smtClean="0"/>
              <a:t>Provide </a:t>
            </a:r>
            <a:r>
              <a:rPr lang="en-US" dirty="0"/>
              <a:t>a warm, sincere, and friendly greeting within 10 seconds of the customer’s arrival and within 10 feet of entering the shop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With </a:t>
            </a:r>
            <a:r>
              <a:rPr lang="en-US" dirty="0"/>
              <a:t>a smile, introduce yourself by first name and ask the customer’s name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Ask </a:t>
            </a:r>
            <a:r>
              <a:rPr lang="en-US" dirty="0"/>
              <a:t>the purpose of the customer’s visit and assure them you can </a:t>
            </a:r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Build Trust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dirty="0" smtClean="0"/>
              <a:t>Address </a:t>
            </a:r>
            <a:r>
              <a:rPr lang="en-US" dirty="0"/>
              <a:t>the customer by name, maintain eye contact, &amp; give them your undivided attention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Show </a:t>
            </a:r>
            <a:r>
              <a:rPr lang="en-US" dirty="0"/>
              <a:t>enthusiasm, demonstrate an attitude of genuine caring &amp; exhibit a desire to help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Ask </a:t>
            </a:r>
            <a:r>
              <a:rPr lang="en-US" dirty="0"/>
              <a:t>questions and actively listen to discover their specific needs 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Confirm </a:t>
            </a:r>
            <a:r>
              <a:rPr lang="en-US" dirty="0"/>
              <a:t>understanding of &amp; empathize with their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Recommend Value-Based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dirty="0" smtClean="0"/>
              <a:t>Offer </a:t>
            </a:r>
            <a:r>
              <a:rPr lang="en-US" dirty="0"/>
              <a:t>relevant features &amp; benefits to address their needs (even those they are not aware that exist)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Use </a:t>
            </a:r>
            <a:r>
              <a:rPr lang="en-US" dirty="0"/>
              <a:t>the appropriate approach for the customer’s personality &amp; technical knowledge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Build </a:t>
            </a:r>
            <a:r>
              <a:rPr lang="en-US" dirty="0"/>
              <a:t>value before discussing price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Take </a:t>
            </a:r>
            <a:r>
              <a:rPr lang="en-US" dirty="0"/>
              <a:t>ownership of problems, resolve during their visit, &amp; let them know how you solved them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Keep </a:t>
            </a:r>
            <a:r>
              <a:rPr lang="en-US" dirty="0"/>
              <a:t>your customer informed when you are using a system, call for assistance, and you must step </a:t>
            </a:r>
            <a:r>
              <a:rPr lang="en-US" dirty="0" smtClean="0"/>
              <a:t>away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Gain Agreement &amp; Manage Objections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dirty="0" smtClean="0"/>
              <a:t>Look </a:t>
            </a:r>
            <a:r>
              <a:rPr lang="en-US" dirty="0"/>
              <a:t>for verbal &amp; non-verbal signals to know when to summarize your recommendation	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Listen </a:t>
            </a:r>
            <a:r>
              <a:rPr lang="en-US" dirty="0"/>
              <a:t>carefully and ask questions to clearly understand objections, respond appropriately, and check for acceptance</a:t>
            </a:r>
          </a:p>
          <a:p>
            <a:pPr>
              <a:buClrTx/>
              <a:buSzPct val="100000"/>
              <a:buFont typeface="+mj-lt"/>
              <a:buAutoNum type="arabicPeriod" startAt="3"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TC Power Point Template 1 (2)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BD3"/>
      </a:accent1>
      <a:accent2>
        <a:srgbClr val="87BAFF"/>
      </a:accent2>
      <a:accent3>
        <a:srgbClr val="4B98FF"/>
      </a:accent3>
      <a:accent4>
        <a:srgbClr val="FFFFFF"/>
      </a:accent4>
      <a:accent5>
        <a:srgbClr val="005BD3"/>
      </a:accent5>
      <a:accent6>
        <a:srgbClr val="005BD3"/>
      </a:accent6>
      <a:hlink>
        <a:srgbClr val="17BBFD"/>
      </a:hlink>
      <a:folHlink>
        <a:srgbClr val="FFFFF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TTC Power Point Template 1 (2)</Template>
  <TotalTime>15141</TotalTime>
  <Words>1155</Words>
  <Application>Microsoft Office PowerPoint</Application>
  <PresentationFormat>Letter Paper (8.5x11 in)</PresentationFormat>
  <Paragraphs>135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TTC Power Point Template 1 (2)</vt:lpstr>
      <vt:lpstr>World Class Retail Sales Strategies  for Telecommunications, Wireless and Cable Television Operators</vt:lpstr>
      <vt:lpstr>Agenda</vt:lpstr>
      <vt:lpstr>Retail Sales Evolution  </vt:lpstr>
      <vt:lpstr>Retail Goals for Telecom </vt:lpstr>
      <vt:lpstr>Six Step Customer-Focused Retail Sales Process </vt:lpstr>
      <vt:lpstr>1. Greet</vt:lpstr>
      <vt:lpstr>2. Build Trust </vt:lpstr>
      <vt:lpstr>3. Recommend Value-Based Solutions </vt:lpstr>
      <vt:lpstr>4. Gain Agreement &amp; Manage Objections </vt:lpstr>
      <vt:lpstr>5. Prepare and Set Expectations </vt:lpstr>
      <vt:lpstr>6. Appreciate and Wrap-Up </vt:lpstr>
      <vt:lpstr>10 Tips for Retail Sales Success</vt:lpstr>
      <vt:lpstr>10 Tips for Retail Sales Success </vt:lpstr>
      <vt:lpstr>Benefits Of A Customer Focused Retail Sales Strategy </vt:lpstr>
      <vt:lpstr>Contact Info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MelissaHarris</dc:creator>
  <cp:lastModifiedBy>MelissaHarris</cp:lastModifiedBy>
  <cp:revision>129</cp:revision>
  <cp:lastPrinted>2016-07-27T20:23:55Z</cp:lastPrinted>
  <dcterms:created xsi:type="dcterms:W3CDTF">2014-12-01T15:52:43Z</dcterms:created>
  <dcterms:modified xsi:type="dcterms:W3CDTF">2016-07-27T20:23:56Z</dcterms:modified>
</cp:coreProperties>
</file>