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310" r:id="rId4"/>
    <p:sldId id="311" r:id="rId5"/>
    <p:sldId id="322" r:id="rId6"/>
    <p:sldId id="312" r:id="rId7"/>
    <p:sldId id="313" r:id="rId8"/>
    <p:sldId id="314" r:id="rId9"/>
    <p:sldId id="315" r:id="rId10"/>
    <p:sldId id="316" r:id="rId11"/>
    <p:sldId id="317" r:id="rId12"/>
    <p:sldId id="318" r:id="rId13"/>
    <p:sldId id="319" r:id="rId14"/>
    <p:sldId id="320" r:id="rId15"/>
    <p:sldId id="321" r:id="rId16"/>
    <p:sldId id="323" r:id="rId17"/>
    <p:sldId id="297" r:id="rId18"/>
  </p:sldIdLst>
  <p:sldSz cx="9144000" cy="6858000" type="screen4x3"/>
  <p:notesSz cx="6934200" cy="92329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19C"/>
    <a:srgbClr val="94A545"/>
    <a:srgbClr val="706663"/>
    <a:srgbClr val="1633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04" d="100"/>
          <a:sy n="104" d="100"/>
        </p:scale>
        <p:origin x="-1531" y="30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27475" y="0"/>
            <a:ext cx="3005138" cy="461963"/>
          </a:xfrm>
          <a:prstGeom prst="rect">
            <a:avLst/>
          </a:prstGeom>
        </p:spPr>
        <p:txBody>
          <a:bodyPr vert="horz" lIns="91440" tIns="45720" rIns="91440" bIns="45720" rtlCol="0"/>
          <a:lstStyle>
            <a:lvl1pPr algn="r">
              <a:defRPr sz="1200"/>
            </a:lvl1pPr>
          </a:lstStyle>
          <a:p>
            <a:fld id="{DB809158-2F75-4CAD-A378-270390EF62CC}" type="datetimeFigureOut">
              <a:rPr lang="en-US" smtClean="0"/>
              <a:t>8/1/2016</a:t>
            </a:fld>
            <a:endParaRPr lang="en-US"/>
          </a:p>
        </p:txBody>
      </p:sp>
      <p:sp>
        <p:nvSpPr>
          <p:cNvPr id="4" name="Slide Image Placeholder 3"/>
          <p:cNvSpPr>
            <a:spLocks noGrp="1" noRot="1" noChangeAspect="1"/>
          </p:cNvSpPr>
          <p:nvPr>
            <p:ph type="sldImg" idx="2"/>
          </p:nvPr>
        </p:nvSpPr>
        <p:spPr>
          <a:xfrm>
            <a:off x="1158875" y="692150"/>
            <a:ext cx="4616450" cy="346233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3738" y="4386263"/>
            <a:ext cx="5546725" cy="41544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69350"/>
            <a:ext cx="3005138" cy="46196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27475" y="8769350"/>
            <a:ext cx="3005138" cy="461963"/>
          </a:xfrm>
          <a:prstGeom prst="rect">
            <a:avLst/>
          </a:prstGeom>
        </p:spPr>
        <p:txBody>
          <a:bodyPr vert="horz" lIns="91440" tIns="45720" rIns="91440" bIns="45720" rtlCol="0" anchor="b"/>
          <a:lstStyle>
            <a:lvl1pPr algn="r">
              <a:defRPr sz="1200"/>
            </a:lvl1pPr>
          </a:lstStyle>
          <a:p>
            <a:fld id="{EBB8CE37-E2F2-48A5-8631-A79C81924607}" type="slidenum">
              <a:rPr lang="en-US" smtClean="0"/>
              <a:t>‹#›</a:t>
            </a:fld>
            <a:endParaRPr lang="en-US"/>
          </a:p>
        </p:txBody>
      </p:sp>
    </p:spTree>
    <p:extLst>
      <p:ext uri="{BB962C8B-B14F-4D97-AF65-F5344CB8AC3E}">
        <p14:creationId xmlns:p14="http://schemas.microsoft.com/office/powerpoint/2010/main" val="3223273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1524000"/>
            <a:ext cx="9144000" cy="1956604"/>
          </a:xfrm>
        </p:spPr>
        <p:txBody>
          <a:bodyPr/>
          <a:lstStyle>
            <a:lvl1pPr>
              <a:defRPr b="1">
                <a:solidFill>
                  <a:srgbClr val="16335A"/>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0" y="3505200"/>
            <a:ext cx="9144000" cy="1755721"/>
          </a:xfrm>
        </p:spPr>
        <p:txBody>
          <a:bodyPr>
            <a:normAutofit/>
          </a:bodyPr>
          <a:lstStyle>
            <a:lvl1pPr marL="0" indent="0" algn="ctr">
              <a:buNone/>
              <a:defRPr sz="2800" i="0">
                <a:solidFill>
                  <a:srgbClr val="706663"/>
                </a:solidFill>
                <a:latin typeface="+mn-lt"/>
                <a:ea typeface="Adobe Kaiti Std R" pitchFamily="18"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Footer Placeholder 4"/>
          <p:cNvSpPr>
            <a:spLocks noGrp="1"/>
          </p:cNvSpPr>
          <p:nvPr>
            <p:ph type="ftr" sz="quarter" idx="11"/>
          </p:nvPr>
        </p:nvSpPr>
        <p:spPr>
          <a:xfrm>
            <a:off x="1676400" y="6356350"/>
            <a:ext cx="2895600" cy="365125"/>
          </a:xfrm>
          <a:prstGeom prst="rect">
            <a:avLst/>
          </a:prstGeom>
        </p:spPr>
        <p:txBody>
          <a:bodyPr/>
          <a:lstStyle>
            <a:lvl1pPr algn="l">
              <a:defRPr sz="1600">
                <a:solidFill>
                  <a:schemeClr val="bg1">
                    <a:lumMod val="65000"/>
                  </a:schemeClr>
                </a:solidFill>
              </a:defRPr>
            </a:lvl1pPr>
          </a:lstStyle>
          <a:p>
            <a:r>
              <a:rPr lang="en-US" smtClean="0"/>
              <a:t>CANTO 32nd Annual Conference, August 4, 2016</a:t>
            </a:r>
            <a:endParaRPr lang="en-US" dirty="0"/>
          </a:p>
        </p:txBody>
      </p:sp>
      <p:sp>
        <p:nvSpPr>
          <p:cNvPr id="6" name="Slide Number Placeholder 5"/>
          <p:cNvSpPr>
            <a:spLocks noGrp="1"/>
          </p:cNvSpPr>
          <p:nvPr>
            <p:ph type="sldNum" sz="quarter" idx="12"/>
          </p:nvPr>
        </p:nvSpPr>
        <p:spPr>
          <a:xfrm>
            <a:off x="4648200" y="6356077"/>
            <a:ext cx="2133600" cy="365125"/>
          </a:xfrm>
          <a:prstGeom prst="rect">
            <a:avLst/>
          </a:prstGeom>
        </p:spPr>
        <p:txBody>
          <a:bodyPr/>
          <a:lstStyle>
            <a:lvl1pPr algn="r">
              <a:defRPr sz="1600">
                <a:solidFill>
                  <a:schemeClr val="bg1">
                    <a:lumMod val="65000"/>
                  </a:schemeClr>
                </a:solidFill>
              </a:defRPr>
            </a:lvl1pPr>
          </a:lstStyle>
          <a:p>
            <a:fld id="{EB1CC6B5-9AE3-421C-944D-390C8DB5A3BC}" type="slidenum">
              <a:rPr lang="en-US" smtClean="0"/>
              <a:pPr/>
              <a:t>‹#›</a:t>
            </a:fld>
            <a:endParaRPr lang="en-US" dirty="0"/>
          </a:p>
        </p:txBody>
      </p:sp>
    </p:spTree>
    <p:extLst>
      <p:ext uri="{BB962C8B-B14F-4D97-AF65-F5344CB8AC3E}">
        <p14:creationId xmlns:p14="http://schemas.microsoft.com/office/powerpoint/2010/main" val="3586016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2714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3"/>
          <p:cNvSpPr>
            <a:spLocks noGrp="1"/>
          </p:cNvSpPr>
          <p:nvPr>
            <p:ph type="dt" sz="half" idx="10"/>
          </p:nvPr>
        </p:nvSpPr>
        <p:spPr>
          <a:xfrm>
            <a:off x="1752600" y="6350478"/>
            <a:ext cx="1219200" cy="365125"/>
          </a:xfrm>
          <a:prstGeom prst="rect">
            <a:avLst/>
          </a:prstGeom>
        </p:spPr>
        <p:txBody>
          <a:bodyPr/>
          <a:lstStyle/>
          <a:p>
            <a:endParaRPr lang="en-US" dirty="0"/>
          </a:p>
        </p:txBody>
      </p:sp>
      <p:sp>
        <p:nvSpPr>
          <p:cNvPr id="9" name="Footer Placeholder 4"/>
          <p:cNvSpPr>
            <a:spLocks noGrp="1"/>
          </p:cNvSpPr>
          <p:nvPr>
            <p:ph type="ftr" sz="quarter" idx="11"/>
          </p:nvPr>
        </p:nvSpPr>
        <p:spPr>
          <a:xfrm>
            <a:off x="3124200" y="6356350"/>
            <a:ext cx="2895600" cy="365125"/>
          </a:xfrm>
          <a:prstGeom prst="rect">
            <a:avLst/>
          </a:prstGeom>
        </p:spPr>
        <p:txBody>
          <a:bodyPr/>
          <a:lstStyle/>
          <a:p>
            <a:r>
              <a:rPr lang="en-US" smtClean="0"/>
              <a:t>CANTO 32nd Annual Conference, August 4, 2016</a:t>
            </a:r>
            <a:endParaRPr lang="en-US" dirty="0"/>
          </a:p>
        </p:txBody>
      </p:sp>
      <p:sp>
        <p:nvSpPr>
          <p:cNvPr id="10" name="Slide Number Placeholder 5"/>
          <p:cNvSpPr>
            <a:spLocks noGrp="1"/>
          </p:cNvSpPr>
          <p:nvPr>
            <p:ph type="sldNum" sz="quarter" idx="12"/>
          </p:nvPr>
        </p:nvSpPr>
        <p:spPr>
          <a:xfrm>
            <a:off x="6172200" y="6356350"/>
            <a:ext cx="457200" cy="365125"/>
          </a:xfrm>
          <a:prstGeom prst="rect">
            <a:avLst/>
          </a:prstGeom>
        </p:spPr>
        <p:txBody>
          <a:bodyPr/>
          <a:lstStyle/>
          <a:p>
            <a:fld id="{EB1CC6B5-9AE3-421C-944D-390C8DB5A3BC}" type="slidenum">
              <a:rPr lang="en-US" smtClean="0"/>
              <a:t>‹#›</a:t>
            </a:fld>
            <a:endParaRPr lang="en-US" dirty="0"/>
          </a:p>
        </p:txBody>
      </p:sp>
    </p:spTree>
    <p:extLst>
      <p:ext uri="{BB962C8B-B14F-4D97-AF65-F5344CB8AC3E}">
        <p14:creationId xmlns:p14="http://schemas.microsoft.com/office/powerpoint/2010/main" val="4146840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1752600" y="6350478"/>
            <a:ext cx="1219200" cy="365125"/>
          </a:xfrm>
          <a:prstGeom prst="rect">
            <a:avLst/>
          </a:prstGeom>
        </p:spPr>
        <p:txBody>
          <a:bodyPr/>
          <a:lstStyle/>
          <a:p>
            <a:endParaRPr lang="en-US" dirty="0"/>
          </a:p>
        </p:txBody>
      </p:sp>
      <p:sp>
        <p:nvSpPr>
          <p:cNvPr id="8" name="Footer Placeholder 4"/>
          <p:cNvSpPr>
            <a:spLocks noGrp="1"/>
          </p:cNvSpPr>
          <p:nvPr>
            <p:ph type="ftr" sz="quarter" idx="11"/>
          </p:nvPr>
        </p:nvSpPr>
        <p:spPr>
          <a:xfrm>
            <a:off x="3124200" y="6356350"/>
            <a:ext cx="2895600" cy="365125"/>
          </a:xfrm>
          <a:prstGeom prst="rect">
            <a:avLst/>
          </a:prstGeom>
        </p:spPr>
        <p:txBody>
          <a:bodyPr/>
          <a:lstStyle/>
          <a:p>
            <a:r>
              <a:rPr lang="en-US" smtClean="0"/>
              <a:t>CANTO 32nd Annual Conference, August 4, 2016</a:t>
            </a:r>
            <a:endParaRPr lang="en-US" dirty="0"/>
          </a:p>
        </p:txBody>
      </p:sp>
      <p:sp>
        <p:nvSpPr>
          <p:cNvPr id="9" name="Slide Number Placeholder 5"/>
          <p:cNvSpPr>
            <a:spLocks noGrp="1"/>
          </p:cNvSpPr>
          <p:nvPr>
            <p:ph type="sldNum" sz="quarter" idx="12"/>
          </p:nvPr>
        </p:nvSpPr>
        <p:spPr>
          <a:xfrm>
            <a:off x="6172200" y="6356350"/>
            <a:ext cx="457200" cy="365125"/>
          </a:xfrm>
          <a:prstGeom prst="rect">
            <a:avLst/>
          </a:prstGeom>
        </p:spPr>
        <p:txBody>
          <a:bodyPr/>
          <a:lstStyle/>
          <a:p>
            <a:fld id="{EB1CC6B5-9AE3-421C-944D-390C8DB5A3BC}" type="slidenum">
              <a:rPr lang="en-US" smtClean="0"/>
              <a:t>‹#›</a:t>
            </a:fld>
            <a:endParaRPr lang="en-US" dirty="0"/>
          </a:p>
        </p:txBody>
      </p:sp>
    </p:spTree>
    <p:extLst>
      <p:ext uri="{BB962C8B-B14F-4D97-AF65-F5344CB8AC3E}">
        <p14:creationId xmlns:p14="http://schemas.microsoft.com/office/powerpoint/2010/main" val="40650794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3641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3641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1752600" y="6350478"/>
            <a:ext cx="1219200" cy="365125"/>
          </a:xfrm>
          <a:prstGeom prst="rect">
            <a:avLst/>
          </a:prstGeom>
        </p:spPr>
        <p:txBody>
          <a:bodyPr/>
          <a:lstStyle/>
          <a:p>
            <a:endParaRPr lang="en-US" dirty="0"/>
          </a:p>
        </p:txBody>
      </p:sp>
      <p:sp>
        <p:nvSpPr>
          <p:cNvPr id="8" name="Footer Placeholder 4"/>
          <p:cNvSpPr>
            <a:spLocks noGrp="1"/>
          </p:cNvSpPr>
          <p:nvPr>
            <p:ph type="ftr" sz="quarter" idx="11"/>
          </p:nvPr>
        </p:nvSpPr>
        <p:spPr>
          <a:xfrm>
            <a:off x="3124200" y="6356350"/>
            <a:ext cx="2895600" cy="365125"/>
          </a:xfrm>
          <a:prstGeom prst="rect">
            <a:avLst/>
          </a:prstGeom>
        </p:spPr>
        <p:txBody>
          <a:bodyPr/>
          <a:lstStyle/>
          <a:p>
            <a:r>
              <a:rPr lang="en-US" smtClean="0"/>
              <a:t>CANTO 32nd Annual Conference, August 4, 2016</a:t>
            </a:r>
            <a:endParaRPr lang="en-US" dirty="0"/>
          </a:p>
        </p:txBody>
      </p:sp>
      <p:sp>
        <p:nvSpPr>
          <p:cNvPr id="9" name="Slide Number Placeholder 5"/>
          <p:cNvSpPr>
            <a:spLocks noGrp="1"/>
          </p:cNvSpPr>
          <p:nvPr>
            <p:ph type="sldNum" sz="quarter" idx="12"/>
          </p:nvPr>
        </p:nvSpPr>
        <p:spPr>
          <a:xfrm>
            <a:off x="6172200" y="6356350"/>
            <a:ext cx="457200" cy="365125"/>
          </a:xfrm>
          <a:prstGeom prst="rect">
            <a:avLst/>
          </a:prstGeom>
        </p:spPr>
        <p:txBody>
          <a:bodyPr/>
          <a:lstStyle/>
          <a:p>
            <a:fld id="{EB1CC6B5-9AE3-421C-944D-390C8DB5A3BC}" type="slidenum">
              <a:rPr lang="en-US" smtClean="0"/>
              <a:t>‹#›</a:t>
            </a:fld>
            <a:endParaRPr lang="en-US" dirty="0"/>
          </a:p>
        </p:txBody>
      </p:sp>
    </p:spTree>
    <p:extLst>
      <p:ext uri="{BB962C8B-B14F-4D97-AF65-F5344CB8AC3E}">
        <p14:creationId xmlns:p14="http://schemas.microsoft.com/office/powerpoint/2010/main" val="740804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1752600" y="6350478"/>
            <a:ext cx="12192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smtClean="0"/>
              <a:t>CANTO 32nd Annual Conference, August 4, 2016</a:t>
            </a:r>
            <a:endParaRPr lang="en-US" dirty="0"/>
          </a:p>
        </p:txBody>
      </p:sp>
      <p:sp>
        <p:nvSpPr>
          <p:cNvPr id="6" name="Slide Number Placeholder 5"/>
          <p:cNvSpPr>
            <a:spLocks noGrp="1"/>
          </p:cNvSpPr>
          <p:nvPr>
            <p:ph type="sldNum" sz="quarter" idx="12"/>
          </p:nvPr>
        </p:nvSpPr>
        <p:spPr>
          <a:xfrm>
            <a:off x="6172200" y="6356350"/>
            <a:ext cx="457200" cy="365125"/>
          </a:xfrm>
          <a:prstGeom prst="rect">
            <a:avLst/>
          </a:prstGeom>
        </p:spPr>
        <p:txBody>
          <a:bodyPr/>
          <a:lstStyle/>
          <a:p>
            <a:fld id="{EB1CC6B5-9AE3-421C-944D-390C8DB5A3BC}" type="slidenum">
              <a:rPr lang="en-US" smtClean="0"/>
              <a:t>‹#›</a:t>
            </a:fld>
            <a:endParaRPr lang="en-US" dirty="0"/>
          </a:p>
        </p:txBody>
      </p:sp>
    </p:spTree>
    <p:extLst>
      <p:ext uri="{BB962C8B-B14F-4D97-AF65-F5344CB8AC3E}">
        <p14:creationId xmlns:p14="http://schemas.microsoft.com/office/powerpoint/2010/main" val="3432370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_No Foo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10540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43434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685800" y="28432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0"/>
          </p:nvPr>
        </p:nvSpPr>
        <p:spPr>
          <a:xfrm>
            <a:off x="1752600" y="6350478"/>
            <a:ext cx="1219200" cy="365125"/>
          </a:xfrm>
          <a:prstGeom prst="rect">
            <a:avLst/>
          </a:prstGeom>
        </p:spPr>
        <p:txBody>
          <a:bodyPr/>
          <a:lstStyle/>
          <a:p>
            <a:endParaRPr lang="en-US" dirty="0"/>
          </a:p>
        </p:txBody>
      </p:sp>
      <p:sp>
        <p:nvSpPr>
          <p:cNvPr id="8" name="Footer Placeholder 4"/>
          <p:cNvSpPr>
            <a:spLocks noGrp="1"/>
          </p:cNvSpPr>
          <p:nvPr>
            <p:ph type="ftr" sz="quarter" idx="11"/>
          </p:nvPr>
        </p:nvSpPr>
        <p:spPr>
          <a:xfrm>
            <a:off x="3124200" y="6356350"/>
            <a:ext cx="2895600" cy="365125"/>
          </a:xfrm>
          <a:prstGeom prst="rect">
            <a:avLst/>
          </a:prstGeom>
        </p:spPr>
        <p:txBody>
          <a:bodyPr/>
          <a:lstStyle/>
          <a:p>
            <a:r>
              <a:rPr lang="en-US" smtClean="0"/>
              <a:t>CANTO 32nd Annual Conference, August 4, 2016</a:t>
            </a:r>
            <a:endParaRPr lang="en-US" dirty="0"/>
          </a:p>
        </p:txBody>
      </p:sp>
      <p:sp>
        <p:nvSpPr>
          <p:cNvPr id="9" name="Slide Number Placeholder 5"/>
          <p:cNvSpPr>
            <a:spLocks noGrp="1"/>
          </p:cNvSpPr>
          <p:nvPr>
            <p:ph type="sldNum" sz="quarter" idx="12"/>
          </p:nvPr>
        </p:nvSpPr>
        <p:spPr>
          <a:xfrm>
            <a:off x="6172200" y="6356350"/>
            <a:ext cx="457200" cy="365125"/>
          </a:xfrm>
          <a:prstGeom prst="rect">
            <a:avLst/>
          </a:prstGeom>
        </p:spPr>
        <p:txBody>
          <a:bodyPr/>
          <a:lstStyle/>
          <a:p>
            <a:fld id="{EB1CC6B5-9AE3-421C-944D-390C8DB5A3BC}" type="slidenum">
              <a:rPr lang="en-US" smtClean="0"/>
              <a:t>‹#›</a:t>
            </a:fld>
            <a:endParaRPr lang="en-US" dirty="0"/>
          </a:p>
        </p:txBody>
      </p:sp>
    </p:spTree>
    <p:extLst>
      <p:ext uri="{BB962C8B-B14F-4D97-AF65-F5344CB8AC3E}">
        <p14:creationId xmlns:p14="http://schemas.microsoft.com/office/powerpoint/2010/main" val="3220868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3"/>
          <p:cNvSpPr>
            <a:spLocks noGrp="1"/>
          </p:cNvSpPr>
          <p:nvPr>
            <p:ph type="dt" sz="half" idx="10"/>
          </p:nvPr>
        </p:nvSpPr>
        <p:spPr>
          <a:xfrm>
            <a:off x="1752600" y="6350478"/>
            <a:ext cx="1219200" cy="365125"/>
          </a:xfrm>
          <a:prstGeom prst="rect">
            <a:avLst/>
          </a:prstGeom>
        </p:spPr>
        <p:txBody>
          <a:bodyPr/>
          <a:lstStyle/>
          <a:p>
            <a:endParaRPr lang="en-US" dirty="0"/>
          </a:p>
        </p:txBody>
      </p:sp>
      <p:sp>
        <p:nvSpPr>
          <p:cNvPr id="9" name="Footer Placeholder 4"/>
          <p:cNvSpPr>
            <a:spLocks noGrp="1"/>
          </p:cNvSpPr>
          <p:nvPr>
            <p:ph type="ftr" sz="quarter" idx="11"/>
          </p:nvPr>
        </p:nvSpPr>
        <p:spPr>
          <a:xfrm>
            <a:off x="3124200" y="6356350"/>
            <a:ext cx="2895600" cy="365125"/>
          </a:xfrm>
          <a:prstGeom prst="rect">
            <a:avLst/>
          </a:prstGeom>
        </p:spPr>
        <p:txBody>
          <a:bodyPr/>
          <a:lstStyle/>
          <a:p>
            <a:r>
              <a:rPr lang="en-US" smtClean="0"/>
              <a:t>CANTO 32nd Annual Conference, August 4, 2016</a:t>
            </a:r>
            <a:endParaRPr lang="en-US" dirty="0"/>
          </a:p>
        </p:txBody>
      </p:sp>
      <p:sp>
        <p:nvSpPr>
          <p:cNvPr id="10" name="Slide Number Placeholder 5"/>
          <p:cNvSpPr>
            <a:spLocks noGrp="1"/>
          </p:cNvSpPr>
          <p:nvPr>
            <p:ph type="sldNum" sz="quarter" idx="12"/>
          </p:nvPr>
        </p:nvSpPr>
        <p:spPr>
          <a:xfrm>
            <a:off x="6172200" y="6356350"/>
            <a:ext cx="457200" cy="365125"/>
          </a:xfrm>
          <a:prstGeom prst="rect">
            <a:avLst/>
          </a:prstGeom>
        </p:spPr>
        <p:txBody>
          <a:bodyPr/>
          <a:lstStyle/>
          <a:p>
            <a:fld id="{EB1CC6B5-9AE3-421C-944D-390C8DB5A3BC}" type="slidenum">
              <a:rPr lang="en-US" smtClean="0"/>
              <a:t>‹#›</a:t>
            </a:fld>
            <a:endParaRPr lang="en-US" dirty="0"/>
          </a:p>
        </p:txBody>
      </p:sp>
    </p:spTree>
    <p:extLst>
      <p:ext uri="{BB962C8B-B14F-4D97-AF65-F5344CB8AC3E}">
        <p14:creationId xmlns:p14="http://schemas.microsoft.com/office/powerpoint/2010/main" val="94242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4639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4639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3"/>
          <p:cNvSpPr>
            <a:spLocks noGrp="1"/>
          </p:cNvSpPr>
          <p:nvPr>
            <p:ph type="dt" sz="half" idx="10"/>
          </p:nvPr>
        </p:nvSpPr>
        <p:spPr>
          <a:xfrm>
            <a:off x="1752600" y="6350478"/>
            <a:ext cx="1219200" cy="365125"/>
          </a:xfrm>
          <a:prstGeom prst="rect">
            <a:avLst/>
          </a:prstGeom>
        </p:spPr>
        <p:txBody>
          <a:bodyPr/>
          <a:lstStyle/>
          <a:p>
            <a:endParaRPr lang="en-US" dirty="0"/>
          </a:p>
        </p:txBody>
      </p:sp>
      <p:sp>
        <p:nvSpPr>
          <p:cNvPr id="11" name="Footer Placeholder 4"/>
          <p:cNvSpPr>
            <a:spLocks noGrp="1"/>
          </p:cNvSpPr>
          <p:nvPr>
            <p:ph type="ftr" sz="quarter" idx="11"/>
          </p:nvPr>
        </p:nvSpPr>
        <p:spPr>
          <a:xfrm>
            <a:off x="3124200" y="6356350"/>
            <a:ext cx="2895600" cy="365125"/>
          </a:xfrm>
          <a:prstGeom prst="rect">
            <a:avLst/>
          </a:prstGeom>
        </p:spPr>
        <p:txBody>
          <a:bodyPr/>
          <a:lstStyle/>
          <a:p>
            <a:r>
              <a:rPr lang="en-US" smtClean="0"/>
              <a:t>CANTO 32nd Annual Conference, August 4, 2016</a:t>
            </a:r>
            <a:endParaRPr lang="en-US" dirty="0"/>
          </a:p>
        </p:txBody>
      </p:sp>
      <p:sp>
        <p:nvSpPr>
          <p:cNvPr id="12" name="Slide Number Placeholder 5"/>
          <p:cNvSpPr>
            <a:spLocks noGrp="1"/>
          </p:cNvSpPr>
          <p:nvPr>
            <p:ph type="sldNum" sz="quarter" idx="12"/>
          </p:nvPr>
        </p:nvSpPr>
        <p:spPr>
          <a:xfrm>
            <a:off x="6172200" y="6356350"/>
            <a:ext cx="457200" cy="365125"/>
          </a:xfrm>
          <a:prstGeom prst="rect">
            <a:avLst/>
          </a:prstGeom>
        </p:spPr>
        <p:txBody>
          <a:bodyPr/>
          <a:lstStyle/>
          <a:p>
            <a:fld id="{EB1CC6B5-9AE3-421C-944D-390C8DB5A3BC}" type="slidenum">
              <a:rPr lang="en-US" smtClean="0"/>
              <a:t>‹#›</a:t>
            </a:fld>
            <a:endParaRPr lang="en-US" dirty="0"/>
          </a:p>
        </p:txBody>
      </p:sp>
    </p:spTree>
    <p:extLst>
      <p:ext uri="{BB962C8B-B14F-4D97-AF65-F5344CB8AC3E}">
        <p14:creationId xmlns:p14="http://schemas.microsoft.com/office/powerpoint/2010/main" val="1564602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Date Placeholder 3"/>
          <p:cNvSpPr>
            <a:spLocks noGrp="1"/>
          </p:cNvSpPr>
          <p:nvPr>
            <p:ph type="dt" sz="half" idx="10"/>
          </p:nvPr>
        </p:nvSpPr>
        <p:spPr>
          <a:xfrm>
            <a:off x="1752600" y="6350478"/>
            <a:ext cx="1219200" cy="365125"/>
          </a:xfrm>
          <a:prstGeom prst="rect">
            <a:avLst/>
          </a:prstGeom>
        </p:spPr>
        <p:txBody>
          <a:bodyPr/>
          <a:lstStyle/>
          <a:p>
            <a:endParaRPr lang="en-US" dirty="0"/>
          </a:p>
        </p:txBody>
      </p:sp>
      <p:sp>
        <p:nvSpPr>
          <p:cNvPr id="7" name="Footer Placeholder 4"/>
          <p:cNvSpPr>
            <a:spLocks noGrp="1"/>
          </p:cNvSpPr>
          <p:nvPr>
            <p:ph type="ftr" sz="quarter" idx="11"/>
          </p:nvPr>
        </p:nvSpPr>
        <p:spPr>
          <a:xfrm>
            <a:off x="3124200" y="6356350"/>
            <a:ext cx="2895600" cy="365125"/>
          </a:xfrm>
          <a:prstGeom prst="rect">
            <a:avLst/>
          </a:prstGeom>
        </p:spPr>
        <p:txBody>
          <a:bodyPr/>
          <a:lstStyle/>
          <a:p>
            <a:r>
              <a:rPr lang="en-US" smtClean="0"/>
              <a:t>CANTO 32nd Annual Conference, August 4, 2016</a:t>
            </a:r>
            <a:endParaRPr lang="en-US" dirty="0"/>
          </a:p>
        </p:txBody>
      </p:sp>
      <p:sp>
        <p:nvSpPr>
          <p:cNvPr id="8" name="Slide Number Placeholder 5"/>
          <p:cNvSpPr>
            <a:spLocks noGrp="1"/>
          </p:cNvSpPr>
          <p:nvPr>
            <p:ph type="sldNum" sz="quarter" idx="12"/>
          </p:nvPr>
        </p:nvSpPr>
        <p:spPr>
          <a:xfrm>
            <a:off x="6172200" y="6356350"/>
            <a:ext cx="457200" cy="365125"/>
          </a:xfrm>
          <a:prstGeom prst="rect">
            <a:avLst/>
          </a:prstGeom>
        </p:spPr>
        <p:txBody>
          <a:bodyPr/>
          <a:lstStyle/>
          <a:p>
            <a:fld id="{EB1CC6B5-9AE3-421C-944D-390C8DB5A3BC}" type="slidenum">
              <a:rPr lang="en-US" smtClean="0"/>
              <a:t>‹#›</a:t>
            </a:fld>
            <a:endParaRPr lang="en-US" dirty="0"/>
          </a:p>
        </p:txBody>
      </p:sp>
    </p:spTree>
    <p:extLst>
      <p:ext uri="{BB962C8B-B14F-4D97-AF65-F5344CB8AC3E}">
        <p14:creationId xmlns:p14="http://schemas.microsoft.com/office/powerpoint/2010/main" val="962642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3"/>
          <p:cNvSpPr>
            <a:spLocks noGrp="1"/>
          </p:cNvSpPr>
          <p:nvPr>
            <p:ph type="dt" sz="half" idx="10"/>
          </p:nvPr>
        </p:nvSpPr>
        <p:spPr>
          <a:xfrm>
            <a:off x="1752600" y="6350478"/>
            <a:ext cx="1219200" cy="365125"/>
          </a:xfrm>
          <a:prstGeom prst="rect">
            <a:avLst/>
          </a:prstGeom>
        </p:spPr>
        <p:txBody>
          <a:bodyPr/>
          <a:lstStyle/>
          <a:p>
            <a:endParaRPr lang="en-US" dirty="0"/>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p>
            <a:r>
              <a:rPr lang="en-US" smtClean="0"/>
              <a:t>CANTO 32nd Annual Conference, August 4, 2016</a:t>
            </a:r>
            <a:endParaRPr lang="en-US" dirty="0"/>
          </a:p>
        </p:txBody>
      </p:sp>
      <p:sp>
        <p:nvSpPr>
          <p:cNvPr id="7" name="Slide Number Placeholder 5"/>
          <p:cNvSpPr>
            <a:spLocks noGrp="1"/>
          </p:cNvSpPr>
          <p:nvPr>
            <p:ph type="sldNum" sz="quarter" idx="12"/>
          </p:nvPr>
        </p:nvSpPr>
        <p:spPr>
          <a:xfrm>
            <a:off x="6172200" y="6356350"/>
            <a:ext cx="457200" cy="365125"/>
          </a:xfrm>
          <a:prstGeom prst="rect">
            <a:avLst/>
          </a:prstGeom>
        </p:spPr>
        <p:txBody>
          <a:bodyPr/>
          <a:lstStyle/>
          <a:p>
            <a:fld id="{EB1CC6B5-9AE3-421C-944D-390C8DB5A3BC}" type="slidenum">
              <a:rPr lang="en-US" smtClean="0"/>
              <a:t>‹#›</a:t>
            </a:fld>
            <a:endParaRPr lang="en-US" dirty="0"/>
          </a:p>
        </p:txBody>
      </p:sp>
    </p:spTree>
    <p:extLst>
      <p:ext uri="{BB962C8B-B14F-4D97-AF65-F5344CB8AC3E}">
        <p14:creationId xmlns:p14="http://schemas.microsoft.com/office/powerpoint/2010/main" val="2985196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0" cy="53657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1"/>
            <a:ext cx="3008313" cy="42037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3"/>
          <p:cNvSpPr>
            <a:spLocks noGrp="1"/>
          </p:cNvSpPr>
          <p:nvPr>
            <p:ph type="dt" sz="half" idx="10"/>
          </p:nvPr>
        </p:nvSpPr>
        <p:spPr>
          <a:xfrm>
            <a:off x="1752600" y="6350478"/>
            <a:ext cx="1219200" cy="365125"/>
          </a:xfrm>
          <a:prstGeom prst="rect">
            <a:avLst/>
          </a:prstGeom>
        </p:spPr>
        <p:txBody>
          <a:bodyPr/>
          <a:lstStyle/>
          <a:p>
            <a:endParaRPr lang="en-US" dirty="0"/>
          </a:p>
        </p:txBody>
      </p:sp>
      <p:sp>
        <p:nvSpPr>
          <p:cNvPr id="9" name="Footer Placeholder 4"/>
          <p:cNvSpPr>
            <a:spLocks noGrp="1"/>
          </p:cNvSpPr>
          <p:nvPr>
            <p:ph type="ftr" sz="quarter" idx="11"/>
          </p:nvPr>
        </p:nvSpPr>
        <p:spPr>
          <a:xfrm>
            <a:off x="3124200" y="6356350"/>
            <a:ext cx="2895600" cy="365125"/>
          </a:xfrm>
          <a:prstGeom prst="rect">
            <a:avLst/>
          </a:prstGeom>
        </p:spPr>
        <p:txBody>
          <a:bodyPr/>
          <a:lstStyle/>
          <a:p>
            <a:r>
              <a:rPr lang="en-US" smtClean="0"/>
              <a:t>CANTO 32nd Annual Conference, August 4, 2016</a:t>
            </a:r>
            <a:endParaRPr lang="en-US" dirty="0"/>
          </a:p>
        </p:txBody>
      </p:sp>
      <p:sp>
        <p:nvSpPr>
          <p:cNvPr id="10" name="Slide Number Placeholder 5"/>
          <p:cNvSpPr>
            <a:spLocks noGrp="1"/>
          </p:cNvSpPr>
          <p:nvPr>
            <p:ph type="sldNum" sz="quarter" idx="12"/>
          </p:nvPr>
        </p:nvSpPr>
        <p:spPr>
          <a:xfrm>
            <a:off x="6172200" y="6356350"/>
            <a:ext cx="457200" cy="365125"/>
          </a:xfrm>
          <a:prstGeom prst="rect">
            <a:avLst/>
          </a:prstGeom>
        </p:spPr>
        <p:txBody>
          <a:bodyPr/>
          <a:lstStyle/>
          <a:p>
            <a:fld id="{EB1CC6B5-9AE3-421C-944D-390C8DB5A3BC}" type="slidenum">
              <a:rPr lang="en-US" smtClean="0"/>
              <a:t>‹#›</a:t>
            </a:fld>
            <a:endParaRPr lang="en-US" dirty="0"/>
          </a:p>
        </p:txBody>
      </p:sp>
    </p:spTree>
    <p:extLst>
      <p:ext uri="{BB962C8B-B14F-4D97-AF65-F5344CB8AC3E}">
        <p14:creationId xmlns:p14="http://schemas.microsoft.com/office/powerpoint/2010/main" val="170701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3400" y="274638"/>
            <a:ext cx="81534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533400" y="1600201"/>
            <a:ext cx="8153400" cy="39624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Footer Placeholder 4"/>
          <p:cNvSpPr>
            <a:spLocks noGrp="1"/>
          </p:cNvSpPr>
          <p:nvPr>
            <p:ph type="ftr" sz="quarter" idx="3"/>
          </p:nvPr>
        </p:nvSpPr>
        <p:spPr>
          <a:xfrm>
            <a:off x="1600200" y="6397666"/>
            <a:ext cx="2895600" cy="365125"/>
          </a:xfrm>
          <a:prstGeom prst="rect">
            <a:avLst/>
          </a:prstGeom>
        </p:spPr>
        <p:txBody>
          <a:bodyPr/>
          <a:lstStyle>
            <a:lvl1pPr algn="l">
              <a:defRPr sz="1600">
                <a:solidFill>
                  <a:schemeClr val="bg1">
                    <a:lumMod val="65000"/>
                  </a:schemeClr>
                </a:solidFill>
              </a:defRPr>
            </a:lvl1pPr>
          </a:lstStyle>
          <a:p>
            <a:r>
              <a:rPr lang="en-US" smtClean="0"/>
              <a:t>CANTO 32nd Annual Conference, August 4, 2016</a:t>
            </a:r>
            <a:endParaRPr lang="en-US" dirty="0"/>
          </a:p>
        </p:txBody>
      </p:sp>
      <p:sp>
        <p:nvSpPr>
          <p:cNvPr id="9" name="Slide Number Placeholder 5"/>
          <p:cNvSpPr>
            <a:spLocks noGrp="1"/>
          </p:cNvSpPr>
          <p:nvPr>
            <p:ph type="sldNum" sz="quarter" idx="4"/>
          </p:nvPr>
        </p:nvSpPr>
        <p:spPr>
          <a:xfrm>
            <a:off x="5335434" y="6530828"/>
            <a:ext cx="2133600" cy="365125"/>
          </a:xfrm>
          <a:prstGeom prst="rect">
            <a:avLst/>
          </a:prstGeom>
        </p:spPr>
        <p:txBody>
          <a:bodyPr/>
          <a:lstStyle>
            <a:lvl1pPr algn="r">
              <a:defRPr sz="1100">
                <a:solidFill>
                  <a:srgbClr val="706663"/>
                </a:solidFill>
              </a:defRPr>
            </a:lvl1pPr>
          </a:lstStyle>
          <a:p>
            <a:fld id="{EB1CC6B5-9AE3-421C-944D-390C8DB5A3BC}" type="slidenum">
              <a:rPr lang="en-US" smtClean="0"/>
              <a:pPr/>
              <a:t>‹#›</a:t>
            </a:fld>
            <a:endParaRPr lang="en-US" dirty="0"/>
          </a:p>
        </p:txBody>
      </p:sp>
      <p:pic>
        <p:nvPicPr>
          <p:cNvPr id="10" name="Picture 9"/>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9758" y="2673554"/>
            <a:ext cx="9144000" cy="3389376"/>
          </a:xfrm>
          <a:prstGeom prst="rect">
            <a:avLst/>
          </a:prstGeom>
        </p:spPr>
      </p:pic>
      <p:pic>
        <p:nvPicPr>
          <p:cNvPr id="13" name="Picture 12"/>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7510730" y="6317491"/>
            <a:ext cx="1489188" cy="392171"/>
          </a:xfrm>
          <a:prstGeom prst="rect">
            <a:avLst/>
          </a:prstGeom>
        </p:spPr>
      </p:pic>
      <p:cxnSp>
        <p:nvCxnSpPr>
          <p:cNvPr id="14" name="Straight Connector 13"/>
          <p:cNvCxnSpPr/>
          <p:nvPr userDrawn="1"/>
        </p:nvCxnSpPr>
        <p:spPr>
          <a:xfrm>
            <a:off x="0" y="6062930"/>
            <a:ext cx="9140408" cy="0"/>
          </a:xfrm>
          <a:prstGeom prst="line">
            <a:avLst/>
          </a:prstGeom>
          <a:ln w="63500">
            <a:solidFill>
              <a:srgbClr val="00319C"/>
            </a:solidFill>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09271" y="6143276"/>
            <a:ext cx="838200" cy="723350"/>
          </a:xfrm>
          <a:prstGeom prst="rect">
            <a:avLst/>
          </a:prstGeom>
        </p:spPr>
      </p:pic>
    </p:spTree>
    <p:extLst>
      <p:ext uri="{BB962C8B-B14F-4D97-AF65-F5344CB8AC3E}">
        <p14:creationId xmlns:p14="http://schemas.microsoft.com/office/powerpoint/2010/main" val="29825160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dt="0"/>
  <p:txStyles>
    <p:titleStyle>
      <a:lvl1pPr algn="ctr" defTabSz="914400" rtl="0" eaLnBrk="1" latinLnBrk="0" hangingPunct="1">
        <a:spcBef>
          <a:spcPct val="0"/>
        </a:spcBef>
        <a:buNone/>
        <a:defRPr sz="4400" b="1" kern="1200">
          <a:solidFill>
            <a:srgbClr val="706663"/>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rgbClr val="16335A"/>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rgbClr val="16335A"/>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2400" kern="1200">
          <a:solidFill>
            <a:srgbClr val="16335A"/>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2000" kern="1200">
          <a:solidFill>
            <a:srgbClr val="16335A"/>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rgbClr val="16335A"/>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wcsr.com/Professionals/Lawyer-Bios/Bonner-Douglas-G" TargetMode="External"/><Relationship Id="rId2" Type="http://schemas.openxmlformats.org/officeDocument/2006/relationships/hyperlink" Target="mailto:dbonner@wcsr.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p:txBody>
          <a:bodyPr>
            <a:normAutofit fontScale="90000"/>
          </a:bodyPr>
          <a:lstStyle/>
          <a:p>
            <a:r>
              <a:rPr lang="en-US" dirty="0" smtClean="0"/>
              <a:t>The FCC’s Expanded Enforcement of Carrier Marketing Practices</a:t>
            </a:r>
            <a:br>
              <a:rPr lang="en-US" dirty="0" smtClean="0"/>
            </a:br>
            <a:endParaRPr lang="en-US" dirty="0"/>
          </a:p>
        </p:txBody>
      </p:sp>
      <p:sp>
        <p:nvSpPr>
          <p:cNvPr id="9" name="Subtitle 8"/>
          <p:cNvSpPr>
            <a:spLocks noGrp="1"/>
          </p:cNvSpPr>
          <p:nvPr>
            <p:ph type="subTitle" idx="1"/>
          </p:nvPr>
        </p:nvSpPr>
        <p:spPr/>
        <p:txBody>
          <a:bodyPr/>
          <a:lstStyle/>
          <a:p>
            <a:r>
              <a:rPr lang="en-US" dirty="0" smtClean="0"/>
              <a:t>Doug Bonner, Partner</a:t>
            </a:r>
          </a:p>
          <a:p>
            <a:r>
              <a:rPr lang="en-US" dirty="0" smtClean="0"/>
              <a:t>Womble Carlyle </a:t>
            </a:r>
            <a:r>
              <a:rPr lang="en-US" dirty="0" err="1" smtClean="0"/>
              <a:t>Sandridge</a:t>
            </a:r>
            <a:r>
              <a:rPr lang="en-US" dirty="0" smtClean="0"/>
              <a:t> &amp; Rice, LLP</a:t>
            </a:r>
            <a:endParaRPr lang="en-US" dirty="0"/>
          </a:p>
        </p:txBody>
      </p:sp>
      <p:sp>
        <p:nvSpPr>
          <p:cNvPr id="2" name="Footer Placeholder 1"/>
          <p:cNvSpPr>
            <a:spLocks noGrp="1"/>
          </p:cNvSpPr>
          <p:nvPr>
            <p:ph type="ftr" sz="quarter" idx="11"/>
          </p:nvPr>
        </p:nvSpPr>
        <p:spPr/>
        <p:txBody>
          <a:bodyPr/>
          <a:lstStyle/>
          <a:p>
            <a:r>
              <a:rPr lang="en-US" smtClean="0"/>
              <a:t>CANTO 32nd Annual Conference, August 4, 2016</a:t>
            </a:r>
            <a:endParaRPr lang="en-US" dirty="0"/>
          </a:p>
        </p:txBody>
      </p:sp>
      <p:sp>
        <p:nvSpPr>
          <p:cNvPr id="3" name="Slide Number Placeholder 2"/>
          <p:cNvSpPr>
            <a:spLocks noGrp="1"/>
          </p:cNvSpPr>
          <p:nvPr>
            <p:ph type="sldNum" sz="quarter" idx="12"/>
          </p:nvPr>
        </p:nvSpPr>
        <p:spPr/>
        <p:txBody>
          <a:bodyPr/>
          <a:lstStyle/>
          <a:p>
            <a:fld id="{EB1CC6B5-9AE3-421C-944D-390C8DB5A3BC}" type="slidenum">
              <a:rPr lang="en-US" smtClean="0"/>
              <a:pPr/>
              <a:t>1</a:t>
            </a:fld>
            <a:endParaRPr lang="en-US" dirty="0"/>
          </a:p>
        </p:txBody>
      </p:sp>
    </p:spTree>
    <p:extLst>
      <p:ext uri="{BB962C8B-B14F-4D97-AF65-F5344CB8AC3E}">
        <p14:creationId xmlns:p14="http://schemas.microsoft.com/office/powerpoint/2010/main" val="18239133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Cox</a:t>
            </a:r>
            <a:endParaRPr lang="en-US" i="1" dirty="0"/>
          </a:p>
        </p:txBody>
      </p:sp>
      <p:sp>
        <p:nvSpPr>
          <p:cNvPr id="3" name="Content Placeholder 2"/>
          <p:cNvSpPr>
            <a:spLocks noGrp="1"/>
          </p:cNvSpPr>
          <p:nvPr>
            <p:ph idx="1"/>
          </p:nvPr>
        </p:nvSpPr>
        <p:spPr/>
        <p:txBody>
          <a:bodyPr>
            <a:normAutofit fontScale="85000" lnSpcReduction="20000"/>
          </a:bodyPr>
          <a:lstStyle/>
          <a:p>
            <a:r>
              <a:rPr lang="en-US" dirty="0"/>
              <a:t>FCC again interprets Sec. 201(b) as requiring just and reasonable data security practices to protect consumers PI</a:t>
            </a:r>
          </a:p>
          <a:p>
            <a:r>
              <a:rPr lang="en-US" i="1" dirty="0" smtClean="0"/>
              <a:t>AT&amp;T </a:t>
            </a:r>
            <a:r>
              <a:rPr lang="en-US" dirty="0" smtClean="0"/>
              <a:t>$25 Million fine and consent decree (April, 2015) involving data breaches at its call centers in Mexico, Colombia and the Philippines.</a:t>
            </a:r>
          </a:p>
          <a:p>
            <a:pPr lvl="1"/>
            <a:r>
              <a:rPr lang="en-US" dirty="0" smtClean="0"/>
              <a:t>Involved unauthorized disclosure of 280K U.S. customer names, full or partial SSNs and CPNI.</a:t>
            </a:r>
          </a:p>
          <a:p>
            <a:pPr lvl="1"/>
            <a:r>
              <a:rPr lang="en-US" dirty="0" smtClean="0"/>
              <a:t>Call center employees paid for SSNs to unlock cellular handset codes.  </a:t>
            </a:r>
          </a:p>
          <a:p>
            <a:pPr lvl="1"/>
            <a:r>
              <a:rPr lang="en-US" dirty="0" smtClean="0"/>
              <a:t>Sec. 201(b) and 222 violations</a:t>
            </a:r>
            <a:endParaRPr lang="en-US" dirty="0"/>
          </a:p>
        </p:txBody>
      </p:sp>
      <p:sp>
        <p:nvSpPr>
          <p:cNvPr id="4" name="Footer Placeholder 3"/>
          <p:cNvSpPr>
            <a:spLocks noGrp="1"/>
          </p:cNvSpPr>
          <p:nvPr>
            <p:ph type="ftr" sz="quarter" idx="11"/>
          </p:nvPr>
        </p:nvSpPr>
        <p:spPr/>
        <p:txBody>
          <a:bodyPr/>
          <a:lstStyle/>
          <a:p>
            <a:r>
              <a:rPr lang="en-US" smtClean="0"/>
              <a:t>CANTO 32nd Annual Conference, August 4, 2016</a:t>
            </a:r>
            <a:endParaRPr lang="en-US" dirty="0"/>
          </a:p>
        </p:txBody>
      </p:sp>
      <p:sp>
        <p:nvSpPr>
          <p:cNvPr id="5" name="Slide Number Placeholder 4"/>
          <p:cNvSpPr>
            <a:spLocks noGrp="1"/>
          </p:cNvSpPr>
          <p:nvPr>
            <p:ph type="sldNum" sz="quarter" idx="12"/>
          </p:nvPr>
        </p:nvSpPr>
        <p:spPr/>
        <p:txBody>
          <a:bodyPr/>
          <a:lstStyle/>
          <a:p>
            <a:fld id="{EB1CC6B5-9AE3-421C-944D-390C8DB5A3BC}" type="slidenum">
              <a:rPr lang="en-US" smtClean="0"/>
              <a:t>10</a:t>
            </a:fld>
            <a:endParaRPr lang="en-US" dirty="0"/>
          </a:p>
        </p:txBody>
      </p:sp>
    </p:spTree>
    <p:extLst>
      <p:ext uri="{BB962C8B-B14F-4D97-AF65-F5344CB8AC3E}">
        <p14:creationId xmlns:p14="http://schemas.microsoft.com/office/powerpoint/2010/main" val="36241432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AT&amp;T </a:t>
            </a:r>
            <a:r>
              <a:rPr lang="en-US" dirty="0" smtClean="0"/>
              <a:t>- $100M Fine for Throttling Unlimited Data customers</a:t>
            </a:r>
            <a:endParaRPr lang="en-US" i="1" dirty="0"/>
          </a:p>
        </p:txBody>
      </p:sp>
      <p:sp>
        <p:nvSpPr>
          <p:cNvPr id="3" name="Content Placeholder 2"/>
          <p:cNvSpPr>
            <a:spLocks noGrp="1"/>
          </p:cNvSpPr>
          <p:nvPr>
            <p:ph idx="1"/>
          </p:nvPr>
        </p:nvSpPr>
        <p:spPr/>
        <p:txBody>
          <a:bodyPr>
            <a:normAutofit fontScale="70000" lnSpcReduction="20000"/>
          </a:bodyPr>
          <a:lstStyle/>
          <a:p>
            <a:r>
              <a:rPr lang="en-US" dirty="0" smtClean="0"/>
              <a:t>In June 2015, FCC issues $100 Million fine </a:t>
            </a:r>
            <a:r>
              <a:rPr lang="en-US" dirty="0"/>
              <a:t>a</a:t>
            </a:r>
            <a:r>
              <a:rPr lang="en-US" dirty="0" smtClean="0"/>
              <a:t>gainst AT&amp;T for violating 2010 Open Internet Transparency Rule for misleadingly and inaccurately marketing its “unlimited” data plan to customers and failing to disclose speed reductions once they hit a data threshold.</a:t>
            </a:r>
          </a:p>
          <a:p>
            <a:r>
              <a:rPr lang="en-US" dirty="0" smtClean="0"/>
              <a:t>Beginning in 2007, AT&amp;T  offered unlimited data plans, and advertised 4G LTE speeds of 5 -12 Mbps in most markets.</a:t>
            </a:r>
          </a:p>
          <a:p>
            <a:r>
              <a:rPr lang="en-US" dirty="0" smtClean="0"/>
              <a:t>In 2011, began Maximum Bit Rate Policy (“MBR”) - capped speeds at 512 kbps if exceed 5 GB data limit during a billing cycle (Non-LTE customers even slower).  Need 700 kbps for </a:t>
            </a:r>
            <a:r>
              <a:rPr lang="en-US" dirty="0" err="1" smtClean="0"/>
              <a:t>FaceTime</a:t>
            </a:r>
            <a:r>
              <a:rPr lang="en-US" dirty="0" smtClean="0"/>
              <a:t> video calling. And to download a 10 MB file, 10 seconds at 12Mbps v. 3 minutes at 512 kbps.</a:t>
            </a:r>
            <a:endParaRPr lang="en-US" dirty="0"/>
          </a:p>
        </p:txBody>
      </p:sp>
      <p:sp>
        <p:nvSpPr>
          <p:cNvPr id="4" name="Footer Placeholder 3"/>
          <p:cNvSpPr>
            <a:spLocks noGrp="1"/>
          </p:cNvSpPr>
          <p:nvPr>
            <p:ph type="ftr" sz="quarter" idx="11"/>
          </p:nvPr>
        </p:nvSpPr>
        <p:spPr/>
        <p:txBody>
          <a:bodyPr/>
          <a:lstStyle/>
          <a:p>
            <a:r>
              <a:rPr lang="en-US" smtClean="0"/>
              <a:t>CANTO 32nd Annual Conference, August 4, 2016</a:t>
            </a:r>
            <a:endParaRPr lang="en-US" dirty="0"/>
          </a:p>
        </p:txBody>
      </p:sp>
      <p:sp>
        <p:nvSpPr>
          <p:cNvPr id="5" name="Slide Number Placeholder 4"/>
          <p:cNvSpPr>
            <a:spLocks noGrp="1"/>
          </p:cNvSpPr>
          <p:nvPr>
            <p:ph type="sldNum" sz="quarter" idx="12"/>
          </p:nvPr>
        </p:nvSpPr>
        <p:spPr/>
        <p:txBody>
          <a:bodyPr/>
          <a:lstStyle/>
          <a:p>
            <a:fld id="{EB1CC6B5-9AE3-421C-944D-390C8DB5A3BC}" type="slidenum">
              <a:rPr lang="en-US" smtClean="0"/>
              <a:t>11</a:t>
            </a:fld>
            <a:endParaRPr lang="en-US" dirty="0"/>
          </a:p>
        </p:txBody>
      </p:sp>
    </p:spTree>
    <p:extLst>
      <p:ext uri="{BB962C8B-B14F-4D97-AF65-F5344CB8AC3E}">
        <p14:creationId xmlns:p14="http://schemas.microsoft.com/office/powerpoint/2010/main" val="39017980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Dissent/AT&amp;T Response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AT&amp;T Disclosures: press release, bill insert, webpage announcement and individualized emails to heaviest 3G and 4G unlimited data plan customers, and an initial text message when approaching data threshold</a:t>
            </a:r>
          </a:p>
          <a:p>
            <a:r>
              <a:rPr lang="en-US" dirty="0" smtClean="0"/>
              <a:t>Dissent: In addition to disclosures, </a:t>
            </a:r>
            <a:r>
              <a:rPr lang="en-US" dirty="0"/>
              <a:t>A</a:t>
            </a:r>
            <a:r>
              <a:rPr lang="en-US" dirty="0" smtClean="0"/>
              <a:t>T&amp;T never used “unlimited” in data plans to mean no reduced data throughput speed under MBR program </a:t>
            </a:r>
          </a:p>
          <a:p>
            <a:r>
              <a:rPr lang="en-US" dirty="0" smtClean="0"/>
              <a:t>AT&amp;T separately, in 2015, increased data cap to 22 GB from 5 GB and only applied throttling to “congestion points”, not everywhere or 24/7.  (Travis </a:t>
            </a:r>
            <a:r>
              <a:rPr lang="en-US" smtClean="0"/>
              <a:t>LeBlanc comments at IAPP, 10/1/15)</a:t>
            </a:r>
            <a:endParaRPr lang="en-US" dirty="0"/>
          </a:p>
        </p:txBody>
      </p:sp>
      <p:sp>
        <p:nvSpPr>
          <p:cNvPr id="4" name="Footer Placeholder 3"/>
          <p:cNvSpPr>
            <a:spLocks noGrp="1"/>
          </p:cNvSpPr>
          <p:nvPr>
            <p:ph type="ftr" sz="quarter" idx="11"/>
          </p:nvPr>
        </p:nvSpPr>
        <p:spPr/>
        <p:txBody>
          <a:bodyPr/>
          <a:lstStyle/>
          <a:p>
            <a:r>
              <a:rPr lang="en-US" smtClean="0"/>
              <a:t>CANTO 32nd Annual Conference, August 4, 2016</a:t>
            </a:r>
            <a:endParaRPr lang="en-US" dirty="0"/>
          </a:p>
        </p:txBody>
      </p:sp>
      <p:sp>
        <p:nvSpPr>
          <p:cNvPr id="5" name="Slide Number Placeholder 4"/>
          <p:cNvSpPr>
            <a:spLocks noGrp="1"/>
          </p:cNvSpPr>
          <p:nvPr>
            <p:ph type="sldNum" sz="quarter" idx="12"/>
          </p:nvPr>
        </p:nvSpPr>
        <p:spPr/>
        <p:txBody>
          <a:bodyPr/>
          <a:lstStyle/>
          <a:p>
            <a:fld id="{EB1CC6B5-9AE3-421C-944D-390C8DB5A3BC}" type="slidenum">
              <a:rPr lang="en-US" smtClean="0"/>
              <a:t>12</a:t>
            </a:fld>
            <a:endParaRPr lang="en-US" dirty="0"/>
          </a:p>
        </p:txBody>
      </p:sp>
    </p:spTree>
    <p:extLst>
      <p:ext uri="{BB962C8B-B14F-4D97-AF65-F5344CB8AC3E}">
        <p14:creationId xmlns:p14="http://schemas.microsoft.com/office/powerpoint/2010/main" val="37071025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AT&amp;T response</a:t>
            </a:r>
            <a:endParaRPr lang="en-US" dirty="0"/>
          </a:p>
        </p:txBody>
      </p:sp>
      <p:sp>
        <p:nvSpPr>
          <p:cNvPr id="3" name="Content Placeholder 2"/>
          <p:cNvSpPr>
            <a:spLocks noGrp="1"/>
          </p:cNvSpPr>
          <p:nvPr>
            <p:ph idx="1"/>
          </p:nvPr>
        </p:nvSpPr>
        <p:spPr/>
        <p:txBody>
          <a:bodyPr/>
          <a:lstStyle/>
          <a:p>
            <a:r>
              <a:rPr lang="en-US" dirty="0" smtClean="0"/>
              <a:t>AT&amp;T Response: “unlimited” is only with regard to price, not service quality.</a:t>
            </a:r>
            <a:endParaRPr lang="en-US" dirty="0"/>
          </a:p>
        </p:txBody>
      </p:sp>
      <p:sp>
        <p:nvSpPr>
          <p:cNvPr id="4" name="Footer Placeholder 3"/>
          <p:cNvSpPr>
            <a:spLocks noGrp="1"/>
          </p:cNvSpPr>
          <p:nvPr>
            <p:ph type="ftr" sz="quarter" idx="11"/>
          </p:nvPr>
        </p:nvSpPr>
        <p:spPr/>
        <p:txBody>
          <a:bodyPr/>
          <a:lstStyle/>
          <a:p>
            <a:r>
              <a:rPr lang="en-US" smtClean="0"/>
              <a:t>CANTO 32nd Annual Conference, August 4, 2016</a:t>
            </a:r>
            <a:endParaRPr lang="en-US" dirty="0"/>
          </a:p>
        </p:txBody>
      </p:sp>
      <p:sp>
        <p:nvSpPr>
          <p:cNvPr id="5" name="Slide Number Placeholder 4"/>
          <p:cNvSpPr>
            <a:spLocks noGrp="1"/>
          </p:cNvSpPr>
          <p:nvPr>
            <p:ph type="sldNum" sz="quarter" idx="12"/>
          </p:nvPr>
        </p:nvSpPr>
        <p:spPr/>
        <p:txBody>
          <a:bodyPr/>
          <a:lstStyle/>
          <a:p>
            <a:fld id="{EB1CC6B5-9AE3-421C-944D-390C8DB5A3BC}" type="slidenum">
              <a:rPr lang="en-US" smtClean="0"/>
              <a:t>13</a:t>
            </a:fld>
            <a:endParaRPr lang="en-US" dirty="0"/>
          </a:p>
        </p:txBody>
      </p:sp>
    </p:spTree>
    <p:extLst>
      <p:ext uri="{BB962C8B-B14F-4D97-AF65-F5344CB8AC3E}">
        <p14:creationId xmlns:p14="http://schemas.microsoft.com/office/powerpoint/2010/main" val="31366893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Broadband Privacy Rulemaking (2016)	</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FCC:  “distinct congruence” between practices that are “unfair or deceptive” and practices that are “unjust, unreasonable or unreasonably discriminatory”.  NPRM, Para. 306.  </a:t>
            </a:r>
          </a:p>
          <a:p>
            <a:r>
              <a:rPr lang="en-US" dirty="0" smtClean="0"/>
              <a:t>LeBlanc: Sec. 201(b) “coextensive” with FTC’s Sec. 5 authority (Comments, 4/6/16).</a:t>
            </a:r>
          </a:p>
          <a:p>
            <a:r>
              <a:rPr lang="en-US" dirty="0" smtClean="0"/>
              <a:t>FCC seeking to use as precedent FTC “rich body of precedent” in enforcement proceedings testing privacy and data security practices under unfair or deceptive standard.</a:t>
            </a:r>
            <a:endParaRPr lang="en-US" dirty="0"/>
          </a:p>
        </p:txBody>
      </p:sp>
      <p:sp>
        <p:nvSpPr>
          <p:cNvPr id="4" name="Footer Placeholder 3"/>
          <p:cNvSpPr>
            <a:spLocks noGrp="1"/>
          </p:cNvSpPr>
          <p:nvPr>
            <p:ph type="ftr" sz="quarter" idx="11"/>
          </p:nvPr>
        </p:nvSpPr>
        <p:spPr/>
        <p:txBody>
          <a:bodyPr/>
          <a:lstStyle/>
          <a:p>
            <a:r>
              <a:rPr lang="en-US" smtClean="0"/>
              <a:t>CANTO 32nd Annual Conference, August 4, 2016</a:t>
            </a:r>
            <a:endParaRPr lang="en-US" dirty="0"/>
          </a:p>
        </p:txBody>
      </p:sp>
      <p:sp>
        <p:nvSpPr>
          <p:cNvPr id="5" name="Slide Number Placeholder 4"/>
          <p:cNvSpPr>
            <a:spLocks noGrp="1"/>
          </p:cNvSpPr>
          <p:nvPr>
            <p:ph type="sldNum" sz="quarter" idx="12"/>
          </p:nvPr>
        </p:nvSpPr>
        <p:spPr/>
        <p:txBody>
          <a:bodyPr/>
          <a:lstStyle/>
          <a:p>
            <a:fld id="{EB1CC6B5-9AE3-421C-944D-390C8DB5A3BC}" type="slidenum">
              <a:rPr lang="en-US" smtClean="0"/>
              <a:t>14</a:t>
            </a:fld>
            <a:endParaRPr lang="en-US" dirty="0"/>
          </a:p>
        </p:txBody>
      </p:sp>
    </p:spTree>
    <p:extLst>
      <p:ext uri="{BB962C8B-B14F-4D97-AF65-F5344CB8AC3E}">
        <p14:creationId xmlns:p14="http://schemas.microsoft.com/office/powerpoint/2010/main" val="32877461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FCC Enforcement Bureau trophy hunting?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 past 2 years, $800 Million in fines and restitution; $50 Million in data security cases.</a:t>
            </a:r>
          </a:p>
          <a:p>
            <a:r>
              <a:rPr lang="en-US" dirty="0" smtClean="0"/>
              <a:t>In Commission actions, Republican minority has been loudly dissenting (penalties drawn out of “thin air”; “regulatory bait-and-switch”).  Carriers and Congress alarmed.</a:t>
            </a:r>
          </a:p>
          <a:p>
            <a:r>
              <a:rPr lang="en-US" dirty="0" smtClean="0"/>
              <a:t>FCC Enforcement activity likely to grow even more once broadband privacy rules adopted, and “harmonization” of CPNI broadband and voice rules.</a:t>
            </a:r>
            <a:endParaRPr lang="en-US" dirty="0"/>
          </a:p>
        </p:txBody>
      </p:sp>
      <p:sp>
        <p:nvSpPr>
          <p:cNvPr id="4" name="Footer Placeholder 3"/>
          <p:cNvSpPr>
            <a:spLocks noGrp="1"/>
          </p:cNvSpPr>
          <p:nvPr>
            <p:ph type="ftr" sz="quarter" idx="11"/>
          </p:nvPr>
        </p:nvSpPr>
        <p:spPr/>
        <p:txBody>
          <a:bodyPr/>
          <a:lstStyle/>
          <a:p>
            <a:r>
              <a:rPr lang="en-US" smtClean="0"/>
              <a:t>CANTO 32nd Annual Conference, August 4, 2016</a:t>
            </a:r>
            <a:endParaRPr lang="en-US" dirty="0"/>
          </a:p>
        </p:txBody>
      </p:sp>
      <p:sp>
        <p:nvSpPr>
          <p:cNvPr id="5" name="Slide Number Placeholder 4"/>
          <p:cNvSpPr>
            <a:spLocks noGrp="1"/>
          </p:cNvSpPr>
          <p:nvPr>
            <p:ph type="sldNum" sz="quarter" idx="12"/>
          </p:nvPr>
        </p:nvSpPr>
        <p:spPr/>
        <p:txBody>
          <a:bodyPr/>
          <a:lstStyle/>
          <a:p>
            <a:fld id="{EB1CC6B5-9AE3-421C-944D-390C8DB5A3BC}" type="slidenum">
              <a:rPr lang="en-US" smtClean="0"/>
              <a:t>15</a:t>
            </a:fld>
            <a:endParaRPr lang="en-US" dirty="0"/>
          </a:p>
        </p:txBody>
      </p:sp>
    </p:spTree>
    <p:extLst>
      <p:ext uri="{BB962C8B-B14F-4D97-AF65-F5344CB8AC3E}">
        <p14:creationId xmlns:p14="http://schemas.microsoft.com/office/powerpoint/2010/main" val="13467070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FCC prescriptive rules over broadband privacy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Will opt-in requirement for marketing of non-communications-related services/opt out for communications-related services protect consumers or just confuse them?  Worse than FTC model which applies to entire Internet ecosystem. (CTIA)</a:t>
            </a:r>
          </a:p>
          <a:p>
            <a:r>
              <a:rPr lang="en-US" dirty="0" smtClean="0"/>
              <a:t>ISP/Edge provider dichotomy: Will consumers understand the difference between ISPs and edge providers having different thresholds for access to personal information?  </a:t>
            </a:r>
            <a:r>
              <a:rPr lang="en-US" dirty="0" err="1" smtClean="0"/>
              <a:t>Pai</a:t>
            </a:r>
            <a:r>
              <a:rPr lang="en-US" dirty="0" smtClean="0"/>
              <a:t>: “slanted regulation”.  (3/31/16).   </a:t>
            </a:r>
            <a:endParaRPr lang="en-US" dirty="0"/>
          </a:p>
        </p:txBody>
      </p:sp>
      <p:sp>
        <p:nvSpPr>
          <p:cNvPr id="4" name="Footer Placeholder 3"/>
          <p:cNvSpPr>
            <a:spLocks noGrp="1"/>
          </p:cNvSpPr>
          <p:nvPr>
            <p:ph type="ftr" sz="quarter" idx="11"/>
          </p:nvPr>
        </p:nvSpPr>
        <p:spPr/>
        <p:txBody>
          <a:bodyPr/>
          <a:lstStyle/>
          <a:p>
            <a:r>
              <a:rPr lang="en-US" smtClean="0"/>
              <a:t>CANTO 32nd Annual Conference, August 4, 2016</a:t>
            </a:r>
            <a:endParaRPr lang="en-US" dirty="0"/>
          </a:p>
        </p:txBody>
      </p:sp>
      <p:sp>
        <p:nvSpPr>
          <p:cNvPr id="5" name="Slide Number Placeholder 4"/>
          <p:cNvSpPr>
            <a:spLocks noGrp="1"/>
          </p:cNvSpPr>
          <p:nvPr>
            <p:ph type="sldNum" sz="quarter" idx="12"/>
          </p:nvPr>
        </p:nvSpPr>
        <p:spPr/>
        <p:txBody>
          <a:bodyPr/>
          <a:lstStyle/>
          <a:p>
            <a:fld id="{EB1CC6B5-9AE3-421C-944D-390C8DB5A3BC}" type="slidenum">
              <a:rPr lang="en-US" smtClean="0"/>
              <a:t>16</a:t>
            </a:fld>
            <a:endParaRPr lang="en-US" dirty="0"/>
          </a:p>
        </p:txBody>
      </p:sp>
    </p:spTree>
    <p:extLst>
      <p:ext uri="{BB962C8B-B14F-4D97-AF65-F5344CB8AC3E}">
        <p14:creationId xmlns:p14="http://schemas.microsoft.com/office/powerpoint/2010/main" val="35543681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p:txBody>
          <a:bodyPr>
            <a:normAutofit/>
          </a:bodyPr>
          <a:lstStyle/>
          <a:p>
            <a:pPr marL="0" indent="0">
              <a:buNone/>
            </a:pPr>
            <a:r>
              <a:rPr lang="en-US" smtClean="0"/>
              <a:t>	Doug </a:t>
            </a:r>
            <a:r>
              <a:rPr lang="en-US" dirty="0" smtClean="0"/>
              <a:t>Bonner</a:t>
            </a:r>
          </a:p>
          <a:p>
            <a:pPr marL="0" indent="0">
              <a:buNone/>
            </a:pPr>
            <a:r>
              <a:rPr lang="en-US" dirty="0"/>
              <a:t>	</a:t>
            </a:r>
            <a:r>
              <a:rPr lang="en-US" dirty="0" smtClean="0"/>
              <a:t>202 857-4428</a:t>
            </a:r>
          </a:p>
          <a:p>
            <a:pPr marL="0" indent="0">
              <a:buNone/>
            </a:pPr>
            <a:r>
              <a:rPr lang="en-US" dirty="0" smtClean="0"/>
              <a:t>	</a:t>
            </a:r>
            <a:r>
              <a:rPr lang="en-US" dirty="0" smtClean="0">
                <a:hlinkClick r:id="rId2"/>
              </a:rPr>
              <a:t>dbonner@wcsr.com</a:t>
            </a:r>
            <a:endParaRPr lang="en-US" dirty="0" smtClean="0"/>
          </a:p>
          <a:p>
            <a:pPr marL="0" indent="0">
              <a:buNone/>
            </a:pPr>
            <a:r>
              <a:rPr lang="en-US" dirty="0"/>
              <a:t>	</a:t>
            </a:r>
            <a:r>
              <a:rPr lang="en-US" sz="2300" dirty="0">
                <a:hlinkClick r:id="rId3"/>
              </a:rPr>
              <a:t>http://</a:t>
            </a:r>
            <a:r>
              <a:rPr lang="en-US" sz="2300" dirty="0" smtClean="0">
                <a:hlinkClick r:id="rId3"/>
              </a:rPr>
              <a:t>www.wcsr.com/Professionals/Lawyer-Bios/Bonner-Douglas-G</a:t>
            </a:r>
            <a:endParaRPr lang="en-US" sz="2300" dirty="0" smtClean="0"/>
          </a:p>
          <a:p>
            <a:pPr marL="0" indent="0">
              <a:buNone/>
            </a:pPr>
            <a:endParaRPr lang="en-US" dirty="0"/>
          </a:p>
        </p:txBody>
      </p:sp>
      <p:sp>
        <p:nvSpPr>
          <p:cNvPr id="4" name="Footer Placeholder 3"/>
          <p:cNvSpPr>
            <a:spLocks noGrp="1"/>
          </p:cNvSpPr>
          <p:nvPr>
            <p:ph type="ftr" sz="quarter" idx="11"/>
          </p:nvPr>
        </p:nvSpPr>
        <p:spPr/>
        <p:txBody>
          <a:bodyPr/>
          <a:lstStyle/>
          <a:p>
            <a:r>
              <a:rPr lang="en-US" smtClean="0"/>
              <a:t>CANTO 32nd Annual Conference, August 4, 2016</a:t>
            </a:r>
            <a:endParaRPr lang="en-US" dirty="0"/>
          </a:p>
        </p:txBody>
      </p:sp>
      <p:sp>
        <p:nvSpPr>
          <p:cNvPr id="5" name="Slide Number Placeholder 4"/>
          <p:cNvSpPr>
            <a:spLocks noGrp="1"/>
          </p:cNvSpPr>
          <p:nvPr>
            <p:ph type="sldNum" sz="quarter" idx="12"/>
          </p:nvPr>
        </p:nvSpPr>
        <p:spPr/>
        <p:txBody>
          <a:bodyPr/>
          <a:lstStyle/>
          <a:p>
            <a:fld id="{EB1CC6B5-9AE3-421C-944D-390C8DB5A3BC}" type="slidenum">
              <a:rPr lang="en-US" smtClean="0"/>
              <a:t>17</a:t>
            </a:fld>
            <a:endParaRPr lang="en-US" dirty="0"/>
          </a:p>
        </p:txBody>
      </p:sp>
    </p:spTree>
    <p:extLst>
      <p:ext uri="{BB962C8B-B14F-4D97-AF65-F5344CB8AC3E}">
        <p14:creationId xmlns:p14="http://schemas.microsoft.com/office/powerpoint/2010/main" val="17199803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What we will Discuss Today</a:t>
            </a:r>
            <a:endParaRPr lang="en-US" dirty="0"/>
          </a:p>
        </p:txBody>
      </p:sp>
      <p:sp>
        <p:nvSpPr>
          <p:cNvPr id="10" name="Content Placeholder 9"/>
          <p:cNvSpPr>
            <a:spLocks noGrp="1"/>
          </p:cNvSpPr>
          <p:nvPr>
            <p:ph idx="1"/>
          </p:nvPr>
        </p:nvSpPr>
        <p:spPr/>
        <p:txBody>
          <a:bodyPr>
            <a:normAutofit fontScale="92500" lnSpcReduction="20000"/>
          </a:bodyPr>
          <a:lstStyle/>
          <a:p>
            <a:r>
              <a:rPr lang="en-US" dirty="0"/>
              <a:t> </a:t>
            </a:r>
            <a:r>
              <a:rPr lang="en-US" dirty="0" smtClean="0"/>
              <a:t>FCC v. FTC jurisdiction over marketing practices</a:t>
            </a:r>
          </a:p>
          <a:p>
            <a:r>
              <a:rPr lang="en-US" dirty="0" smtClean="0"/>
              <a:t>Increasing FCC enforcement activity as a data breach/privacy regulator over carriers.</a:t>
            </a:r>
          </a:p>
          <a:p>
            <a:r>
              <a:rPr lang="en-US" dirty="0" smtClean="0"/>
              <a:t>Impact of convergence is blurring the regulatory classifications of businesses (telecom/broadband; ISPs/edge providers)</a:t>
            </a:r>
          </a:p>
          <a:p>
            <a:r>
              <a:rPr lang="en-US" dirty="0" smtClean="0"/>
              <a:t>Regulators scrambling to adjust to ensure consumers are protected.</a:t>
            </a:r>
            <a:endParaRPr lang="en-US" dirty="0"/>
          </a:p>
        </p:txBody>
      </p:sp>
      <p:sp>
        <p:nvSpPr>
          <p:cNvPr id="2" name="Footer Placeholder 1"/>
          <p:cNvSpPr>
            <a:spLocks noGrp="1"/>
          </p:cNvSpPr>
          <p:nvPr>
            <p:ph type="ftr" sz="quarter" idx="11"/>
          </p:nvPr>
        </p:nvSpPr>
        <p:spPr/>
        <p:txBody>
          <a:bodyPr/>
          <a:lstStyle/>
          <a:p>
            <a:r>
              <a:rPr lang="en-US" smtClean="0"/>
              <a:t>CANTO 32nd Annual Conference, August 4, 2016</a:t>
            </a:r>
            <a:endParaRPr lang="en-US" dirty="0"/>
          </a:p>
        </p:txBody>
      </p:sp>
      <p:sp>
        <p:nvSpPr>
          <p:cNvPr id="3" name="Slide Number Placeholder 2"/>
          <p:cNvSpPr>
            <a:spLocks noGrp="1"/>
          </p:cNvSpPr>
          <p:nvPr>
            <p:ph type="sldNum" sz="quarter" idx="12"/>
          </p:nvPr>
        </p:nvSpPr>
        <p:spPr/>
        <p:txBody>
          <a:bodyPr/>
          <a:lstStyle/>
          <a:p>
            <a:fld id="{EB1CC6B5-9AE3-421C-944D-390C8DB5A3BC}" type="slidenum">
              <a:rPr lang="en-US" smtClean="0"/>
              <a:t>2</a:t>
            </a:fld>
            <a:endParaRPr lang="en-US" dirty="0"/>
          </a:p>
        </p:txBody>
      </p:sp>
    </p:spTree>
    <p:extLst>
      <p:ext uri="{BB962C8B-B14F-4D97-AF65-F5344CB8AC3E}">
        <p14:creationId xmlns:p14="http://schemas.microsoft.com/office/powerpoint/2010/main" val="2345255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FCC </a:t>
            </a:r>
            <a:r>
              <a:rPr lang="en-US" dirty="0"/>
              <a:t>J</a:t>
            </a:r>
            <a:r>
              <a:rPr lang="en-US" dirty="0" smtClean="0"/>
              <a:t>urisdiction</a:t>
            </a:r>
            <a:endParaRPr lang="en-US" dirty="0"/>
          </a:p>
        </p:txBody>
      </p:sp>
      <p:sp>
        <p:nvSpPr>
          <p:cNvPr id="3" name="Content Placeholder 2"/>
          <p:cNvSpPr>
            <a:spLocks noGrp="1"/>
          </p:cNvSpPr>
          <p:nvPr>
            <p:ph idx="1"/>
          </p:nvPr>
        </p:nvSpPr>
        <p:spPr/>
        <p:txBody>
          <a:bodyPr>
            <a:normAutofit fontScale="92500" lnSpcReduction="20000"/>
          </a:bodyPr>
          <a:lstStyle/>
          <a:p>
            <a:pPr lvl="1">
              <a:buFont typeface="Arial" panose="020B0604020202020204" pitchFamily="34" charset="0"/>
              <a:buChar char="•"/>
            </a:pPr>
            <a:r>
              <a:rPr lang="en-US" dirty="0" smtClean="0"/>
              <a:t>Communications Act, Sec. 201(b) – “…any such charge, </a:t>
            </a:r>
            <a:r>
              <a:rPr lang="en-US" i="1" dirty="0" smtClean="0"/>
              <a:t>practice</a:t>
            </a:r>
            <a:r>
              <a:rPr lang="en-US" dirty="0" smtClean="0"/>
              <a:t>, classification, or regulation that is  unjust or unreasonable is declared to be unlawful.” (emphasis added)</a:t>
            </a:r>
          </a:p>
          <a:p>
            <a:pPr lvl="1"/>
            <a:r>
              <a:rPr lang="en-US" dirty="0" smtClean="0"/>
              <a:t>Traditionally applied to traditional telephone services</a:t>
            </a:r>
          </a:p>
          <a:p>
            <a:pPr lvl="1"/>
            <a:r>
              <a:rPr lang="en-US" dirty="0" smtClean="0"/>
              <a:t>Since 2014, FCC applying to carriers’ data security practices</a:t>
            </a:r>
          </a:p>
          <a:p>
            <a:pPr marL="457200" lvl="1" indent="0">
              <a:buNone/>
            </a:pPr>
            <a:endParaRPr lang="en-US" dirty="0"/>
          </a:p>
          <a:p>
            <a:pPr lvl="1">
              <a:buFont typeface="Arial" panose="020B0604020202020204" pitchFamily="34" charset="0"/>
              <a:buChar char="•"/>
            </a:pPr>
            <a:r>
              <a:rPr lang="en-US" dirty="0" smtClean="0"/>
              <a:t>Sec</a:t>
            </a:r>
            <a:r>
              <a:rPr lang="en-US" dirty="0"/>
              <a:t>. 222 (CPNI Statute); Open Internet Rules, including Transparency Rule</a:t>
            </a:r>
          </a:p>
          <a:p>
            <a:pPr marL="457200" lvl="1" indent="0">
              <a:buNone/>
            </a:pPr>
            <a:endParaRPr lang="en-US" dirty="0" smtClean="0"/>
          </a:p>
          <a:p>
            <a:pPr marL="457200" lvl="1" indent="0">
              <a:buNone/>
            </a:pPr>
            <a:endParaRPr lang="en-US" dirty="0" smtClean="0"/>
          </a:p>
          <a:p>
            <a:pPr marL="0" indent="0">
              <a:buNone/>
            </a:pPr>
            <a:endParaRPr lang="en-US" dirty="0"/>
          </a:p>
        </p:txBody>
      </p:sp>
      <p:sp>
        <p:nvSpPr>
          <p:cNvPr id="4" name="Footer Placeholder 3"/>
          <p:cNvSpPr>
            <a:spLocks noGrp="1"/>
          </p:cNvSpPr>
          <p:nvPr>
            <p:ph type="ftr" sz="quarter" idx="11"/>
          </p:nvPr>
        </p:nvSpPr>
        <p:spPr/>
        <p:txBody>
          <a:bodyPr/>
          <a:lstStyle/>
          <a:p>
            <a:r>
              <a:rPr lang="en-US" smtClean="0"/>
              <a:t>CANTO 32nd Annual Conference, August 4, 2016</a:t>
            </a:r>
            <a:endParaRPr lang="en-US" dirty="0"/>
          </a:p>
        </p:txBody>
      </p:sp>
      <p:sp>
        <p:nvSpPr>
          <p:cNvPr id="5" name="Slide Number Placeholder 4"/>
          <p:cNvSpPr>
            <a:spLocks noGrp="1"/>
          </p:cNvSpPr>
          <p:nvPr>
            <p:ph type="sldNum" sz="quarter" idx="12"/>
          </p:nvPr>
        </p:nvSpPr>
        <p:spPr/>
        <p:txBody>
          <a:bodyPr/>
          <a:lstStyle/>
          <a:p>
            <a:fld id="{EB1CC6B5-9AE3-421C-944D-390C8DB5A3BC}" type="slidenum">
              <a:rPr lang="en-US" smtClean="0"/>
              <a:t>3</a:t>
            </a:fld>
            <a:endParaRPr lang="en-US" dirty="0"/>
          </a:p>
        </p:txBody>
      </p:sp>
    </p:spTree>
    <p:extLst>
      <p:ext uri="{BB962C8B-B14F-4D97-AF65-F5344CB8AC3E}">
        <p14:creationId xmlns:p14="http://schemas.microsoft.com/office/powerpoint/2010/main" val="29475656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FTC Jurisdiction</a:t>
            </a:r>
            <a:endParaRPr lang="en-US" dirty="0"/>
          </a:p>
        </p:txBody>
      </p:sp>
      <p:sp>
        <p:nvSpPr>
          <p:cNvPr id="3" name="Content Placeholder 2"/>
          <p:cNvSpPr>
            <a:spLocks noGrp="1"/>
          </p:cNvSpPr>
          <p:nvPr>
            <p:ph idx="1"/>
          </p:nvPr>
        </p:nvSpPr>
        <p:spPr/>
        <p:txBody>
          <a:bodyPr/>
          <a:lstStyle/>
          <a:p>
            <a:r>
              <a:rPr lang="en-US" dirty="0" smtClean="0"/>
              <a:t>Section 5 of the FTC Act – declares unfair methods of competition and unfair or deceptive acts or practices affecting commerce unlawful.  </a:t>
            </a:r>
          </a:p>
          <a:p>
            <a:pPr lvl="1"/>
            <a:r>
              <a:rPr lang="en-US" dirty="0" smtClean="0"/>
              <a:t>BUT, FTC lacks j/d over banks, nonprofits, and telecommunications carriers to extent they are offering “telecommunications services”.  15 U.S.C. Sec. 45(a)(2).</a:t>
            </a:r>
            <a:endParaRPr lang="en-US" dirty="0"/>
          </a:p>
        </p:txBody>
      </p:sp>
      <p:sp>
        <p:nvSpPr>
          <p:cNvPr id="4" name="Footer Placeholder 3"/>
          <p:cNvSpPr>
            <a:spLocks noGrp="1"/>
          </p:cNvSpPr>
          <p:nvPr>
            <p:ph type="ftr" sz="quarter" idx="11"/>
          </p:nvPr>
        </p:nvSpPr>
        <p:spPr/>
        <p:txBody>
          <a:bodyPr/>
          <a:lstStyle/>
          <a:p>
            <a:r>
              <a:rPr lang="en-US" smtClean="0"/>
              <a:t>CANTO 32nd Annual Conference, August 4, 2016</a:t>
            </a:r>
            <a:endParaRPr lang="en-US" dirty="0"/>
          </a:p>
        </p:txBody>
      </p:sp>
      <p:sp>
        <p:nvSpPr>
          <p:cNvPr id="5" name="Slide Number Placeholder 4"/>
          <p:cNvSpPr>
            <a:spLocks noGrp="1"/>
          </p:cNvSpPr>
          <p:nvPr>
            <p:ph type="sldNum" sz="quarter" idx="12"/>
          </p:nvPr>
        </p:nvSpPr>
        <p:spPr/>
        <p:txBody>
          <a:bodyPr/>
          <a:lstStyle/>
          <a:p>
            <a:fld id="{EB1CC6B5-9AE3-421C-944D-390C8DB5A3BC}" type="slidenum">
              <a:rPr lang="en-US" smtClean="0"/>
              <a:t>4</a:t>
            </a:fld>
            <a:endParaRPr lang="en-US" dirty="0"/>
          </a:p>
        </p:txBody>
      </p:sp>
    </p:spTree>
    <p:extLst>
      <p:ext uri="{BB962C8B-B14F-4D97-AF65-F5344CB8AC3E}">
        <p14:creationId xmlns:p14="http://schemas.microsoft.com/office/powerpoint/2010/main" val="2603304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Verizon $7.4 Million Consent Decree for Marketing without Opt-Out notices</a:t>
            </a:r>
            <a:endParaRPr lang="en-US" dirty="0"/>
          </a:p>
        </p:txBody>
      </p:sp>
      <p:sp>
        <p:nvSpPr>
          <p:cNvPr id="3" name="Content Placeholder 2"/>
          <p:cNvSpPr>
            <a:spLocks noGrp="1"/>
          </p:cNvSpPr>
          <p:nvPr>
            <p:ph idx="1"/>
          </p:nvPr>
        </p:nvSpPr>
        <p:spPr/>
        <p:txBody>
          <a:bodyPr>
            <a:normAutofit lnSpcReduction="10000"/>
          </a:bodyPr>
          <a:lstStyle/>
          <a:p>
            <a:r>
              <a:rPr lang="en-US" dirty="0" smtClean="0"/>
              <a:t>Verizon marketed to 2 million new customers without first notifying them of their rights to opt out of CPNI being used to market to them.</a:t>
            </a:r>
          </a:p>
          <a:p>
            <a:r>
              <a:rPr lang="en-US" dirty="0" smtClean="0"/>
              <a:t>$7.4 Million Consent Decree (Sept. 2014); Verizon agrees to place opt out notices in every bill; monitoring systems and reporting noncompliance.</a:t>
            </a:r>
            <a:endParaRPr lang="en-US" dirty="0"/>
          </a:p>
        </p:txBody>
      </p:sp>
      <p:sp>
        <p:nvSpPr>
          <p:cNvPr id="4" name="Footer Placeholder 3"/>
          <p:cNvSpPr>
            <a:spLocks noGrp="1"/>
          </p:cNvSpPr>
          <p:nvPr>
            <p:ph type="ftr" sz="quarter" idx="11"/>
          </p:nvPr>
        </p:nvSpPr>
        <p:spPr/>
        <p:txBody>
          <a:bodyPr/>
          <a:lstStyle/>
          <a:p>
            <a:r>
              <a:rPr lang="en-US" smtClean="0"/>
              <a:t>CANTO 32nd Annual Conference, August 4, 2016</a:t>
            </a:r>
            <a:endParaRPr lang="en-US" dirty="0"/>
          </a:p>
        </p:txBody>
      </p:sp>
      <p:sp>
        <p:nvSpPr>
          <p:cNvPr id="5" name="Slide Number Placeholder 4"/>
          <p:cNvSpPr>
            <a:spLocks noGrp="1"/>
          </p:cNvSpPr>
          <p:nvPr>
            <p:ph type="sldNum" sz="quarter" idx="12"/>
          </p:nvPr>
        </p:nvSpPr>
        <p:spPr/>
        <p:txBody>
          <a:bodyPr/>
          <a:lstStyle/>
          <a:p>
            <a:fld id="{EB1CC6B5-9AE3-421C-944D-390C8DB5A3BC}" type="slidenum">
              <a:rPr lang="en-US" smtClean="0"/>
              <a:t>5</a:t>
            </a:fld>
            <a:endParaRPr lang="en-US" dirty="0"/>
          </a:p>
        </p:txBody>
      </p:sp>
    </p:spTree>
    <p:extLst>
      <p:ext uri="{BB962C8B-B14F-4D97-AF65-F5344CB8AC3E}">
        <p14:creationId xmlns:p14="http://schemas.microsoft.com/office/powerpoint/2010/main" val="2413146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err="1" smtClean="0"/>
              <a:t>TerraCom</a:t>
            </a:r>
            <a:r>
              <a:rPr lang="en-US" i="1" dirty="0" smtClean="0"/>
              <a:t>/</a:t>
            </a:r>
            <a:r>
              <a:rPr lang="en-US" i="1" dirty="0" err="1" smtClean="0"/>
              <a:t>YourTel</a:t>
            </a:r>
            <a:r>
              <a:rPr lang="en-US" i="1" dirty="0"/>
              <a:t> </a:t>
            </a:r>
            <a:r>
              <a:rPr lang="en-US" dirty="0" smtClean="0"/>
              <a:t>Forfeiture	</a:t>
            </a:r>
            <a:endParaRPr lang="en-US" i="1" dirty="0"/>
          </a:p>
        </p:txBody>
      </p:sp>
      <p:sp>
        <p:nvSpPr>
          <p:cNvPr id="3" name="Content Placeholder 2"/>
          <p:cNvSpPr>
            <a:spLocks noGrp="1"/>
          </p:cNvSpPr>
          <p:nvPr>
            <p:ph idx="1"/>
          </p:nvPr>
        </p:nvSpPr>
        <p:spPr/>
        <p:txBody>
          <a:bodyPr>
            <a:normAutofit lnSpcReduction="10000"/>
          </a:bodyPr>
          <a:lstStyle/>
          <a:p>
            <a:r>
              <a:rPr lang="en-US" dirty="0" smtClean="0"/>
              <a:t>$10 Million in fines for privacy and data security violations against two Lifeline ETCs for collecting names, addresses, SSNs, driver’s license #s “and other proprietary information” on unprotected Internet servers.  </a:t>
            </a:r>
          </a:p>
          <a:p>
            <a:r>
              <a:rPr lang="en-US" dirty="0" smtClean="0"/>
              <a:t>1</a:t>
            </a:r>
            <a:r>
              <a:rPr lang="en-US" baseline="30000" dirty="0" smtClean="0"/>
              <a:t>st</a:t>
            </a:r>
            <a:r>
              <a:rPr lang="en-US" dirty="0" smtClean="0"/>
              <a:t> enforcement of customer proprietary information –not CPNI- under Sec. 222(a)</a:t>
            </a:r>
            <a:endParaRPr lang="en-US" dirty="0"/>
          </a:p>
        </p:txBody>
      </p:sp>
      <p:sp>
        <p:nvSpPr>
          <p:cNvPr id="4" name="Footer Placeholder 3"/>
          <p:cNvSpPr>
            <a:spLocks noGrp="1"/>
          </p:cNvSpPr>
          <p:nvPr>
            <p:ph type="ftr" sz="quarter" idx="11"/>
          </p:nvPr>
        </p:nvSpPr>
        <p:spPr/>
        <p:txBody>
          <a:bodyPr/>
          <a:lstStyle/>
          <a:p>
            <a:r>
              <a:rPr lang="en-US" smtClean="0"/>
              <a:t>CANTO 32nd Annual Conference, August 4, 2016</a:t>
            </a:r>
            <a:endParaRPr lang="en-US" dirty="0"/>
          </a:p>
        </p:txBody>
      </p:sp>
      <p:sp>
        <p:nvSpPr>
          <p:cNvPr id="5" name="Slide Number Placeholder 4"/>
          <p:cNvSpPr>
            <a:spLocks noGrp="1"/>
          </p:cNvSpPr>
          <p:nvPr>
            <p:ph type="sldNum" sz="quarter" idx="12"/>
          </p:nvPr>
        </p:nvSpPr>
        <p:spPr/>
        <p:txBody>
          <a:bodyPr/>
          <a:lstStyle/>
          <a:p>
            <a:fld id="{EB1CC6B5-9AE3-421C-944D-390C8DB5A3BC}" type="slidenum">
              <a:rPr lang="en-US" smtClean="0"/>
              <a:t>6</a:t>
            </a:fld>
            <a:endParaRPr lang="en-US" dirty="0"/>
          </a:p>
        </p:txBody>
      </p:sp>
    </p:spTree>
    <p:extLst>
      <p:ext uri="{BB962C8B-B14F-4D97-AF65-F5344CB8AC3E}">
        <p14:creationId xmlns:p14="http://schemas.microsoft.com/office/powerpoint/2010/main" val="3712910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i="1" dirty="0" err="1" smtClean="0"/>
              <a:t>TerraCom</a:t>
            </a:r>
            <a:r>
              <a:rPr lang="en-US" i="1" dirty="0" smtClean="0"/>
              <a:t> </a:t>
            </a:r>
            <a:r>
              <a:rPr lang="en-US" dirty="0" smtClean="0"/>
              <a:t>Shift</a:t>
            </a:r>
            <a:endParaRPr lang="en-US" i="1" dirty="0"/>
          </a:p>
        </p:txBody>
      </p:sp>
      <p:sp>
        <p:nvSpPr>
          <p:cNvPr id="3" name="Content Placeholder 2"/>
          <p:cNvSpPr>
            <a:spLocks noGrp="1"/>
          </p:cNvSpPr>
          <p:nvPr>
            <p:ph idx="1"/>
          </p:nvPr>
        </p:nvSpPr>
        <p:spPr/>
        <p:txBody>
          <a:bodyPr>
            <a:normAutofit fontScale="85000" lnSpcReduction="20000"/>
          </a:bodyPr>
          <a:lstStyle/>
          <a:p>
            <a:r>
              <a:rPr lang="en-US" dirty="0" smtClean="0"/>
              <a:t>$1.5 Million penalty for false representations in companies’ website privacy policies about protecting customers’ sensitive personal information.</a:t>
            </a:r>
          </a:p>
          <a:p>
            <a:pPr lvl="1"/>
            <a:r>
              <a:rPr lang="en-US" dirty="0" smtClean="0"/>
              <a:t>FCC claims this is an unjust and unreasonable practice under Sec. 201(b) for deceptive marketing.  </a:t>
            </a:r>
          </a:p>
          <a:p>
            <a:pPr lvl="1"/>
            <a:r>
              <a:rPr lang="en-US" dirty="0" smtClean="0"/>
              <a:t>Failing to employ reasonable data security practices (password protection or encryption) and failing to notify all affected customers of breach also violated Sec. 201(b).  But no forfeiture because first case in which it has made such findings. CARRIERS ON NOTICE!</a:t>
            </a:r>
            <a:endParaRPr lang="en-US" dirty="0"/>
          </a:p>
        </p:txBody>
      </p:sp>
      <p:sp>
        <p:nvSpPr>
          <p:cNvPr id="4" name="Footer Placeholder 3"/>
          <p:cNvSpPr>
            <a:spLocks noGrp="1"/>
          </p:cNvSpPr>
          <p:nvPr>
            <p:ph type="ftr" sz="quarter" idx="11"/>
          </p:nvPr>
        </p:nvSpPr>
        <p:spPr/>
        <p:txBody>
          <a:bodyPr/>
          <a:lstStyle/>
          <a:p>
            <a:r>
              <a:rPr lang="en-US" smtClean="0"/>
              <a:t>CANTO 32nd Annual Conference, August 4, 2016</a:t>
            </a:r>
            <a:endParaRPr lang="en-US" dirty="0"/>
          </a:p>
        </p:txBody>
      </p:sp>
      <p:sp>
        <p:nvSpPr>
          <p:cNvPr id="5" name="Slide Number Placeholder 4"/>
          <p:cNvSpPr>
            <a:spLocks noGrp="1"/>
          </p:cNvSpPr>
          <p:nvPr>
            <p:ph type="sldNum" sz="quarter" idx="12"/>
          </p:nvPr>
        </p:nvSpPr>
        <p:spPr/>
        <p:txBody>
          <a:bodyPr/>
          <a:lstStyle/>
          <a:p>
            <a:fld id="{EB1CC6B5-9AE3-421C-944D-390C8DB5A3BC}" type="slidenum">
              <a:rPr lang="en-US" smtClean="0"/>
              <a:t>7</a:t>
            </a:fld>
            <a:endParaRPr lang="en-US" dirty="0"/>
          </a:p>
        </p:txBody>
      </p:sp>
    </p:spTree>
    <p:extLst>
      <p:ext uri="{BB962C8B-B14F-4D97-AF65-F5344CB8AC3E}">
        <p14:creationId xmlns:p14="http://schemas.microsoft.com/office/powerpoint/2010/main" val="1270545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Sec. 201(b) now an FCC privacy and data security enforcement tool.</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FCC expanding its authority to regulate carrier practices, mirroring FTC enforcement of data security under Sec. 5 authority to regulate unfair or deceptive trade practices.  </a:t>
            </a:r>
          </a:p>
          <a:p>
            <a:r>
              <a:rPr lang="en-US" dirty="0" smtClean="0"/>
              <a:t>Republican Commissioners dissent re: lack of notice of any required data security practices </a:t>
            </a:r>
          </a:p>
          <a:p>
            <a:r>
              <a:rPr lang="en-US" dirty="0" smtClean="0"/>
              <a:t>FCC Enforcement Bureau Chief LeBlanc: Case by case adjudication is way to articulate policy positions and changes in policy. </a:t>
            </a:r>
            <a:endParaRPr lang="en-US" dirty="0"/>
          </a:p>
        </p:txBody>
      </p:sp>
      <p:sp>
        <p:nvSpPr>
          <p:cNvPr id="4" name="Footer Placeholder 3"/>
          <p:cNvSpPr>
            <a:spLocks noGrp="1"/>
          </p:cNvSpPr>
          <p:nvPr>
            <p:ph type="ftr" sz="quarter" idx="11"/>
          </p:nvPr>
        </p:nvSpPr>
        <p:spPr/>
        <p:txBody>
          <a:bodyPr/>
          <a:lstStyle/>
          <a:p>
            <a:r>
              <a:rPr lang="en-US" smtClean="0"/>
              <a:t>CANTO 32nd Annual Conference, August 4, 2016</a:t>
            </a:r>
            <a:endParaRPr lang="en-US" dirty="0"/>
          </a:p>
        </p:txBody>
      </p:sp>
      <p:sp>
        <p:nvSpPr>
          <p:cNvPr id="5" name="Slide Number Placeholder 4"/>
          <p:cNvSpPr>
            <a:spLocks noGrp="1"/>
          </p:cNvSpPr>
          <p:nvPr>
            <p:ph type="sldNum" sz="quarter" idx="12"/>
          </p:nvPr>
        </p:nvSpPr>
        <p:spPr/>
        <p:txBody>
          <a:bodyPr/>
          <a:lstStyle/>
          <a:p>
            <a:fld id="{EB1CC6B5-9AE3-421C-944D-390C8DB5A3BC}" type="slidenum">
              <a:rPr lang="en-US" smtClean="0"/>
              <a:t>8</a:t>
            </a:fld>
            <a:endParaRPr lang="en-US" dirty="0"/>
          </a:p>
        </p:txBody>
      </p:sp>
    </p:spTree>
    <p:extLst>
      <p:ext uri="{BB962C8B-B14F-4D97-AF65-F5344CB8AC3E}">
        <p14:creationId xmlns:p14="http://schemas.microsoft.com/office/powerpoint/2010/main" val="894171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Cox Communications </a:t>
            </a:r>
            <a:r>
              <a:rPr lang="en-US" dirty="0" smtClean="0"/>
              <a:t>Consent Decree (Nov. 2015)	</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Through pretexting, “</a:t>
            </a:r>
            <a:r>
              <a:rPr lang="en-US" dirty="0" err="1" smtClean="0"/>
              <a:t>EvilJordie</a:t>
            </a:r>
            <a:r>
              <a:rPr lang="en-US" dirty="0" smtClean="0"/>
              <a:t>”, a 3</a:t>
            </a:r>
            <a:r>
              <a:rPr lang="en-US" baseline="30000" dirty="0" smtClean="0"/>
              <a:t>rd</a:t>
            </a:r>
            <a:r>
              <a:rPr lang="en-US" dirty="0" smtClean="0"/>
              <a:t> party hacker, gains access to Cox customer data systems by getting Customer Service representative and contractor to enter account IDs and passwords into fake website.</a:t>
            </a:r>
          </a:p>
          <a:p>
            <a:r>
              <a:rPr lang="en-US" dirty="0" smtClean="0"/>
              <a:t>Cox enters into Consent Decree, including $595K fine and Compliance Plan, including privacy risk assessments, implementing multifactor authentication of 3</a:t>
            </a:r>
            <a:r>
              <a:rPr lang="en-US" baseline="30000" dirty="0" smtClean="0"/>
              <a:t>rd</a:t>
            </a:r>
            <a:r>
              <a:rPr lang="en-US" dirty="0" smtClean="0"/>
              <a:t> party vendors, and more robust data breach response plan. </a:t>
            </a:r>
          </a:p>
        </p:txBody>
      </p:sp>
      <p:sp>
        <p:nvSpPr>
          <p:cNvPr id="4" name="Footer Placeholder 3"/>
          <p:cNvSpPr>
            <a:spLocks noGrp="1"/>
          </p:cNvSpPr>
          <p:nvPr>
            <p:ph type="ftr" sz="quarter" idx="11"/>
          </p:nvPr>
        </p:nvSpPr>
        <p:spPr/>
        <p:txBody>
          <a:bodyPr/>
          <a:lstStyle/>
          <a:p>
            <a:r>
              <a:rPr lang="en-US" smtClean="0"/>
              <a:t>CANTO 32nd Annual Conference, August 4, 2016</a:t>
            </a:r>
            <a:endParaRPr lang="en-US" dirty="0"/>
          </a:p>
        </p:txBody>
      </p:sp>
      <p:sp>
        <p:nvSpPr>
          <p:cNvPr id="5" name="Slide Number Placeholder 4"/>
          <p:cNvSpPr>
            <a:spLocks noGrp="1"/>
          </p:cNvSpPr>
          <p:nvPr>
            <p:ph type="sldNum" sz="quarter" idx="12"/>
          </p:nvPr>
        </p:nvSpPr>
        <p:spPr/>
        <p:txBody>
          <a:bodyPr/>
          <a:lstStyle/>
          <a:p>
            <a:fld id="{EB1CC6B5-9AE3-421C-944D-390C8DB5A3BC}" type="slidenum">
              <a:rPr lang="en-US" smtClean="0"/>
              <a:t>9</a:t>
            </a:fld>
            <a:endParaRPr lang="en-US" dirty="0"/>
          </a:p>
        </p:txBody>
      </p:sp>
    </p:spTree>
    <p:extLst>
      <p:ext uri="{BB962C8B-B14F-4D97-AF65-F5344CB8AC3E}">
        <p14:creationId xmlns:p14="http://schemas.microsoft.com/office/powerpoint/2010/main" val="3693364974"/>
      </p:ext>
    </p:extLst>
  </p:cSld>
  <p:clrMapOvr>
    <a:masterClrMapping/>
  </p:clrMapOvr>
</p:sld>
</file>

<file path=ppt/theme/theme1.xml><?xml version="1.0" encoding="utf-8"?>
<a:theme xmlns:a="http://schemas.openxmlformats.org/drawingml/2006/main" name="Office Theme">
  <a:themeElements>
    <a:clrScheme name="DotGradient_ColorLine_THEME">
      <a:dk1>
        <a:srgbClr val="16335A"/>
      </a:dk1>
      <a:lt1>
        <a:sysClr val="window" lastClr="FFFFFF"/>
      </a:lt1>
      <a:dk2>
        <a:srgbClr val="16335A"/>
      </a:dk2>
      <a:lt2>
        <a:srgbClr val="FFFFFF"/>
      </a:lt2>
      <a:accent1>
        <a:srgbClr val="621B4B"/>
      </a:accent1>
      <a:accent2>
        <a:srgbClr val="94A545"/>
      </a:accent2>
      <a:accent3>
        <a:srgbClr val="9F3515"/>
      </a:accent3>
      <a:accent4>
        <a:srgbClr val="706663"/>
      </a:accent4>
      <a:accent5>
        <a:srgbClr val="16335A"/>
      </a:accent5>
      <a:accent6>
        <a:srgbClr val="083C87"/>
      </a:accent6>
      <a:hlink>
        <a:srgbClr val="083C87"/>
      </a:hlink>
      <a:folHlink>
        <a:srgbClr val="70666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1603</TotalTime>
  <Words>1308</Words>
  <Application>Microsoft Office PowerPoint</Application>
  <PresentationFormat>On-screen Show (4:3)</PresentationFormat>
  <Paragraphs>101</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The FCC’s Expanded Enforcement of Carrier Marketing Practices </vt:lpstr>
      <vt:lpstr>What we will Discuss Today</vt:lpstr>
      <vt:lpstr>FCC Jurisdiction</vt:lpstr>
      <vt:lpstr>FTC Jurisdiction</vt:lpstr>
      <vt:lpstr>Verizon $7.4 Million Consent Decree for Marketing without Opt-Out notices</vt:lpstr>
      <vt:lpstr>TerraCom/YourTel Forfeiture </vt:lpstr>
      <vt:lpstr>The TerraCom Shift</vt:lpstr>
      <vt:lpstr>Sec. 201(b) now an FCC privacy and data security enforcement tool.</vt:lpstr>
      <vt:lpstr>Cox Communications Consent Decree (Nov. 2015) </vt:lpstr>
      <vt:lpstr>Cox</vt:lpstr>
      <vt:lpstr>AT&amp;T - $100M Fine for Throttling Unlimited Data customers</vt:lpstr>
      <vt:lpstr>Dissent/AT&amp;T Response</vt:lpstr>
      <vt:lpstr>AT&amp;T response</vt:lpstr>
      <vt:lpstr>Broadband Privacy Rulemaking (2016) </vt:lpstr>
      <vt:lpstr>FCC Enforcement Bureau trophy hunting? </vt:lpstr>
      <vt:lpstr>FCC prescriptive rules over broadband privacy </vt:lpstr>
      <vt:lpstr>Thank You</vt:lpstr>
    </vt:vector>
  </TitlesOfParts>
  <Company>Womble Carlyle Sandridge &amp; Rice, LLP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v_sprankel</dc:creator>
  <cp:lastModifiedBy>Melissa Harris</cp:lastModifiedBy>
  <cp:revision>115</cp:revision>
  <cp:lastPrinted>2013-05-23T19:44:36Z</cp:lastPrinted>
  <dcterms:created xsi:type="dcterms:W3CDTF">2013-05-03T18:01:01Z</dcterms:created>
  <dcterms:modified xsi:type="dcterms:W3CDTF">2016-08-01T13:32:23Z</dcterms:modified>
</cp:coreProperties>
</file>