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8" r:id="rId8"/>
    <p:sldId id="262" r:id="rId9"/>
    <p:sldId id="264" r:id="rId10"/>
    <p:sldId id="265" r:id="rId11"/>
    <p:sldId id="267" r:id="rId12"/>
    <p:sldId id="276" r:id="rId13"/>
    <p:sldId id="266" r:id="rId14"/>
    <p:sldId id="273" r:id="rId15"/>
    <p:sldId id="280" r:id="rId16"/>
    <p:sldId id="278" r:id="rId17"/>
    <p:sldId id="281"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2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rawing1.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2634DA-1175-9C4E-90C8-1329B8340F01}" type="doc">
      <dgm:prSet loTypeId="urn:microsoft.com/office/officeart/2008/layout/TitledPictureBlocks" loCatId="" qsTypeId="urn:microsoft.com/office/officeart/2005/8/quickstyle/simple4" qsCatId="simple" csTypeId="urn:microsoft.com/office/officeart/2005/8/colors/accent1_2" csCatId="accent1" phldr="1"/>
      <dgm:spPr/>
      <dgm:t>
        <a:bodyPr/>
        <a:lstStyle/>
        <a:p>
          <a:endParaRPr lang="en-US"/>
        </a:p>
      </dgm:t>
    </dgm:pt>
    <dgm:pt modelId="{EFAA915A-484B-8C4D-8127-BADA0641B5FB}">
      <dgm:prSet custT="1"/>
      <dgm:spPr/>
      <dgm:t>
        <a:bodyPr/>
        <a:lstStyle/>
        <a:p>
          <a:pPr rtl="0"/>
          <a:r>
            <a:rPr lang="en-US" sz="1400" dirty="0" smtClean="0"/>
            <a:t>IDB – Washington DC &lt;Team Leader&gt;</a:t>
          </a:r>
          <a:endParaRPr lang="en-US" sz="1400" dirty="0"/>
        </a:p>
      </dgm:t>
    </dgm:pt>
    <dgm:pt modelId="{06735EC9-D6FE-5143-AFD8-BB325B43CD80}" type="parTrans" cxnId="{ECF39157-1772-0B42-B946-320A67349668}">
      <dgm:prSet/>
      <dgm:spPr/>
      <dgm:t>
        <a:bodyPr/>
        <a:lstStyle/>
        <a:p>
          <a:endParaRPr lang="en-US"/>
        </a:p>
      </dgm:t>
    </dgm:pt>
    <dgm:pt modelId="{5A34D230-EA0D-F145-90C4-DBF90060C328}" type="sibTrans" cxnId="{ECF39157-1772-0B42-B946-320A67349668}">
      <dgm:prSet/>
      <dgm:spPr/>
      <dgm:t>
        <a:bodyPr/>
        <a:lstStyle/>
        <a:p>
          <a:endParaRPr lang="en-US"/>
        </a:p>
      </dgm:t>
    </dgm:pt>
    <dgm:pt modelId="{9B0DA214-1899-BA4C-9565-8B882A588DB3}">
      <dgm:prSet custT="1"/>
      <dgm:spPr/>
      <dgm:t>
        <a:bodyPr/>
        <a:lstStyle/>
        <a:p>
          <a:pPr rtl="0"/>
          <a:r>
            <a:rPr lang="en-US" sz="1400" dirty="0" smtClean="0"/>
            <a:t>Port of Spain IDB Office – &lt;local overseer&gt;</a:t>
          </a:r>
          <a:endParaRPr lang="en-US" sz="1400" dirty="0"/>
        </a:p>
      </dgm:t>
    </dgm:pt>
    <dgm:pt modelId="{B8D78CD6-4D1E-1646-ABEB-FB9433E9F297}" type="parTrans" cxnId="{AF5BC17B-29A3-4B45-8057-F73BE828D764}">
      <dgm:prSet/>
      <dgm:spPr/>
      <dgm:t>
        <a:bodyPr/>
        <a:lstStyle/>
        <a:p>
          <a:endParaRPr lang="en-US"/>
        </a:p>
      </dgm:t>
    </dgm:pt>
    <dgm:pt modelId="{C389F26E-0DE7-AF4C-B0CA-7AC3A7424DB0}" type="sibTrans" cxnId="{AF5BC17B-29A3-4B45-8057-F73BE828D764}">
      <dgm:prSet/>
      <dgm:spPr/>
      <dgm:t>
        <a:bodyPr/>
        <a:lstStyle/>
        <a:p>
          <a:endParaRPr lang="en-US"/>
        </a:p>
      </dgm:t>
    </dgm:pt>
    <dgm:pt modelId="{570804FF-1D79-894E-9A85-4CF5944E181D}">
      <dgm:prSet custT="1"/>
      <dgm:spPr/>
      <dgm:t>
        <a:bodyPr/>
        <a:lstStyle/>
        <a:p>
          <a:pPr rtl="0"/>
          <a:r>
            <a:rPr lang="en-US" sz="1400" dirty="0" smtClean="0"/>
            <a:t>CANTO – Port of Spain &lt;Executing Agency&gt;</a:t>
          </a:r>
          <a:endParaRPr lang="en-US" sz="1400" dirty="0"/>
        </a:p>
      </dgm:t>
    </dgm:pt>
    <dgm:pt modelId="{AF2E457D-F36D-7241-A123-794860947197}" type="parTrans" cxnId="{BDD6C820-587A-3247-98CB-293158079E7E}">
      <dgm:prSet/>
      <dgm:spPr/>
      <dgm:t>
        <a:bodyPr/>
        <a:lstStyle/>
        <a:p>
          <a:endParaRPr lang="en-US"/>
        </a:p>
      </dgm:t>
    </dgm:pt>
    <dgm:pt modelId="{1725941A-3E3C-5341-AC04-375EB36DFDC3}" type="sibTrans" cxnId="{BDD6C820-587A-3247-98CB-293158079E7E}">
      <dgm:prSet/>
      <dgm:spPr/>
      <dgm:t>
        <a:bodyPr/>
        <a:lstStyle/>
        <a:p>
          <a:endParaRPr lang="en-US"/>
        </a:p>
      </dgm:t>
    </dgm:pt>
    <dgm:pt modelId="{19EC1B72-E64C-F64E-B59A-B3C851B9BC3D}">
      <dgm:prSet custT="1"/>
      <dgm:spPr/>
      <dgm:t>
        <a:bodyPr/>
        <a:lstStyle/>
        <a:p>
          <a:pPr rtl="0"/>
          <a:r>
            <a:rPr lang="en-US" sz="1400" dirty="0" smtClean="0"/>
            <a:t>Regional Coordinator</a:t>
          </a:r>
          <a:endParaRPr lang="en-US" sz="1400" dirty="0"/>
        </a:p>
      </dgm:t>
    </dgm:pt>
    <dgm:pt modelId="{D3E37E38-A9A3-AD4E-B3D4-DEE3E6F3227D}" type="parTrans" cxnId="{BD096AAC-ADB6-ED47-8474-7173D9408657}">
      <dgm:prSet/>
      <dgm:spPr/>
      <dgm:t>
        <a:bodyPr/>
        <a:lstStyle/>
        <a:p>
          <a:endParaRPr lang="en-US"/>
        </a:p>
      </dgm:t>
    </dgm:pt>
    <dgm:pt modelId="{C04F6AC0-F233-3C49-AAE2-9824AA88AAFD}" type="sibTrans" cxnId="{BD096AAC-ADB6-ED47-8474-7173D9408657}">
      <dgm:prSet/>
      <dgm:spPr/>
      <dgm:t>
        <a:bodyPr/>
        <a:lstStyle/>
        <a:p>
          <a:endParaRPr lang="en-US"/>
        </a:p>
      </dgm:t>
    </dgm:pt>
    <dgm:pt modelId="{EE517722-1A0A-4D43-A09E-FDADC2427B3E}">
      <dgm:prSet custT="1"/>
      <dgm:spPr/>
      <dgm:t>
        <a:bodyPr/>
        <a:lstStyle/>
        <a:p>
          <a:pPr rtl="0"/>
          <a:r>
            <a:rPr lang="en-US" sz="1400" dirty="0" smtClean="0"/>
            <a:t>8 Beneficiary Countries </a:t>
          </a:r>
          <a:endParaRPr lang="en-US" sz="1400" dirty="0"/>
        </a:p>
      </dgm:t>
    </dgm:pt>
    <dgm:pt modelId="{254E0A36-295C-6340-84FD-4FDD8B769309}" type="parTrans" cxnId="{52B5F0DC-C6B7-3849-BA79-14F189EBDCAD}">
      <dgm:prSet/>
      <dgm:spPr/>
      <dgm:t>
        <a:bodyPr/>
        <a:lstStyle/>
        <a:p>
          <a:endParaRPr lang="en-US"/>
        </a:p>
      </dgm:t>
    </dgm:pt>
    <dgm:pt modelId="{C2D601AB-F67B-364B-90C8-03202EFD0FBE}" type="sibTrans" cxnId="{52B5F0DC-C6B7-3849-BA79-14F189EBDCAD}">
      <dgm:prSet/>
      <dgm:spPr/>
      <dgm:t>
        <a:bodyPr/>
        <a:lstStyle/>
        <a:p>
          <a:endParaRPr lang="en-US"/>
        </a:p>
      </dgm:t>
    </dgm:pt>
    <dgm:pt modelId="{A1E57D32-E772-0842-9CA8-AED10CC0BB10}">
      <dgm:prSet custT="1"/>
      <dgm:spPr/>
      <dgm:t>
        <a:bodyPr/>
        <a:lstStyle/>
        <a:p>
          <a:pPr rtl="0"/>
          <a:r>
            <a:rPr lang="en-US" sz="1200" dirty="0" smtClean="0"/>
            <a:t>BIIPAC Steering Committee  </a:t>
          </a:r>
          <a:endParaRPr lang="en-US" sz="1200" dirty="0"/>
        </a:p>
      </dgm:t>
    </dgm:pt>
    <dgm:pt modelId="{4E1D69C9-2C58-CF47-82FD-6A76157849A4}" type="parTrans" cxnId="{802AE4FA-90FD-3A47-AE30-D4B6B8A8B340}">
      <dgm:prSet/>
      <dgm:spPr/>
      <dgm:t>
        <a:bodyPr/>
        <a:lstStyle/>
        <a:p>
          <a:endParaRPr lang="en-US"/>
        </a:p>
      </dgm:t>
    </dgm:pt>
    <dgm:pt modelId="{FF5192F7-E4C3-9541-9544-79BFD1A0AB3E}" type="sibTrans" cxnId="{802AE4FA-90FD-3A47-AE30-D4B6B8A8B340}">
      <dgm:prSet/>
      <dgm:spPr/>
      <dgm:t>
        <a:bodyPr/>
        <a:lstStyle/>
        <a:p>
          <a:endParaRPr lang="en-US"/>
        </a:p>
      </dgm:t>
    </dgm:pt>
    <dgm:pt modelId="{E8E94172-2288-AD4E-AF86-1456EFDA031B}">
      <dgm:prSet custT="1"/>
      <dgm:spPr/>
      <dgm:t>
        <a:bodyPr/>
        <a:lstStyle/>
        <a:p>
          <a:pPr rtl="0"/>
          <a:r>
            <a:rPr lang="en-US" sz="1200" dirty="0" smtClean="0"/>
            <a:t>BIIPAC Technical </a:t>
          </a:r>
          <a:r>
            <a:rPr lang="en-US" sz="1200" dirty="0" err="1" smtClean="0"/>
            <a:t>Cmmittee</a:t>
          </a:r>
          <a:endParaRPr lang="en-US" sz="1200" dirty="0"/>
        </a:p>
      </dgm:t>
    </dgm:pt>
    <dgm:pt modelId="{A437D80D-A628-2745-98A4-DC1DB45D8980}" type="parTrans" cxnId="{6D14F322-B8A0-2445-B532-F6189BAB1C7C}">
      <dgm:prSet/>
      <dgm:spPr/>
      <dgm:t>
        <a:bodyPr/>
        <a:lstStyle/>
        <a:p>
          <a:endParaRPr lang="en-US"/>
        </a:p>
      </dgm:t>
    </dgm:pt>
    <dgm:pt modelId="{D2BF3D38-80BF-B642-9ADD-B2A103C6AC75}" type="sibTrans" cxnId="{6D14F322-B8A0-2445-B532-F6189BAB1C7C}">
      <dgm:prSet/>
      <dgm:spPr/>
      <dgm:t>
        <a:bodyPr/>
        <a:lstStyle/>
        <a:p>
          <a:endParaRPr lang="en-US"/>
        </a:p>
      </dgm:t>
    </dgm:pt>
    <dgm:pt modelId="{5D852396-5874-0942-8EE3-C6EB5B3E6532}" type="pres">
      <dgm:prSet presAssocID="{752634DA-1175-9C4E-90C8-1329B8340F01}" presName="rootNode" presStyleCnt="0">
        <dgm:presLayoutVars>
          <dgm:chMax/>
          <dgm:chPref/>
          <dgm:dir/>
          <dgm:animLvl val="lvl"/>
        </dgm:presLayoutVars>
      </dgm:prSet>
      <dgm:spPr/>
      <dgm:t>
        <a:bodyPr/>
        <a:lstStyle/>
        <a:p>
          <a:endParaRPr lang="en-US"/>
        </a:p>
      </dgm:t>
    </dgm:pt>
    <dgm:pt modelId="{6378CE6A-D740-BA46-B115-5C534DA860F5}" type="pres">
      <dgm:prSet presAssocID="{EFAA915A-484B-8C4D-8127-BADA0641B5FB}" presName="composite" presStyleCnt="0"/>
      <dgm:spPr/>
    </dgm:pt>
    <dgm:pt modelId="{446E4B48-70FC-1643-9402-103D2FD8FB7C}" type="pres">
      <dgm:prSet presAssocID="{EFAA915A-484B-8C4D-8127-BADA0641B5FB}" presName="ParentText" presStyleLbl="node1" presStyleIdx="0" presStyleCnt="7" custScaleX="102184" custScaleY="584579" custLinFactX="47112" custLinFactY="-100000" custLinFactNeighborX="100000" custLinFactNeighborY="-100291">
        <dgm:presLayoutVars>
          <dgm:chMax val="1"/>
          <dgm:chPref val="1"/>
          <dgm:bulletEnabled val="1"/>
        </dgm:presLayoutVars>
      </dgm:prSet>
      <dgm:spPr/>
      <dgm:t>
        <a:bodyPr/>
        <a:lstStyle/>
        <a:p>
          <a:endParaRPr lang="en-US"/>
        </a:p>
      </dgm:t>
    </dgm:pt>
    <dgm:pt modelId="{EA918E7B-E157-DD4A-A270-F78115F5B1F0}" type="pres">
      <dgm:prSet presAssocID="{EFAA915A-484B-8C4D-8127-BADA0641B5FB}" presName="Image" presStyleLbl="bgImgPlace1" presStyleIdx="0" presStyleCnt="7" custLinFactX="27968" custLinFactNeighborX="100000" custLinFactNeighborY="-92764"/>
      <dgm:spPr/>
    </dgm:pt>
    <dgm:pt modelId="{89A3900D-3474-AD40-893B-7CC32156114E}" type="pres">
      <dgm:prSet presAssocID="{EFAA915A-484B-8C4D-8127-BADA0641B5FB}" presName="ChildText" presStyleLbl="fgAcc1" presStyleIdx="0" presStyleCnt="0">
        <dgm:presLayoutVars>
          <dgm:chMax val="0"/>
          <dgm:chPref val="0"/>
          <dgm:bulletEnabled val="1"/>
        </dgm:presLayoutVars>
      </dgm:prSet>
      <dgm:spPr/>
    </dgm:pt>
    <dgm:pt modelId="{1F711392-C221-374F-A1E6-CB48E43B0BDA}" type="pres">
      <dgm:prSet presAssocID="{5A34D230-EA0D-F145-90C4-DBF90060C328}" presName="sibTrans" presStyleCnt="0"/>
      <dgm:spPr/>
    </dgm:pt>
    <dgm:pt modelId="{4065B3B4-B6B5-A94F-8926-7BEFCE1AE1E0}" type="pres">
      <dgm:prSet presAssocID="{9B0DA214-1899-BA4C-9565-8B882A588DB3}" presName="composite" presStyleCnt="0"/>
      <dgm:spPr/>
    </dgm:pt>
    <dgm:pt modelId="{AAC8C112-02DF-8142-B84F-25F58BB87D07}" type="pres">
      <dgm:prSet presAssocID="{9B0DA214-1899-BA4C-9565-8B882A588DB3}" presName="ParentText" presStyleLbl="node1" presStyleIdx="1" presStyleCnt="7" custScaleX="86139" custScaleY="487889" custLinFactX="14869" custLinFactY="100000" custLinFactNeighborX="100000" custLinFactNeighborY="169356">
        <dgm:presLayoutVars>
          <dgm:chMax val="1"/>
          <dgm:chPref val="1"/>
          <dgm:bulletEnabled val="1"/>
        </dgm:presLayoutVars>
      </dgm:prSet>
      <dgm:spPr/>
      <dgm:t>
        <a:bodyPr/>
        <a:lstStyle/>
        <a:p>
          <a:endParaRPr lang="en-US"/>
        </a:p>
      </dgm:t>
    </dgm:pt>
    <dgm:pt modelId="{BFAC5F25-4AD3-3746-96E7-5B57939380E6}" type="pres">
      <dgm:prSet presAssocID="{9B0DA214-1899-BA4C-9565-8B882A588DB3}" presName="Image" presStyleLbl="bgImgPlace1" presStyleIdx="1" presStyleCnt="7" custLinFactX="6807" custLinFactNeighborX="100000" custLinFactNeighborY="-3567"/>
      <dgm:spPr/>
    </dgm:pt>
    <dgm:pt modelId="{4CDAC1CB-170C-5243-88D3-C3C55B256A13}" type="pres">
      <dgm:prSet presAssocID="{9B0DA214-1899-BA4C-9565-8B882A588DB3}" presName="ChildText" presStyleLbl="fgAcc1" presStyleIdx="0" presStyleCnt="0">
        <dgm:presLayoutVars>
          <dgm:chMax val="0"/>
          <dgm:chPref val="0"/>
          <dgm:bulletEnabled val="1"/>
        </dgm:presLayoutVars>
      </dgm:prSet>
      <dgm:spPr/>
    </dgm:pt>
    <dgm:pt modelId="{F8A20EBA-A021-F84B-BD46-C1DC4779DB14}" type="pres">
      <dgm:prSet presAssocID="{C389F26E-0DE7-AF4C-B0CA-7AC3A7424DB0}" presName="sibTrans" presStyleCnt="0"/>
      <dgm:spPr/>
    </dgm:pt>
    <dgm:pt modelId="{6549A690-8334-334B-AE3F-5AD000E973DD}" type="pres">
      <dgm:prSet presAssocID="{570804FF-1D79-894E-9A85-4CF5944E181D}" presName="composite" presStyleCnt="0"/>
      <dgm:spPr/>
    </dgm:pt>
    <dgm:pt modelId="{2C731E0B-13C9-E34A-9801-D1DE95FBD88C}" type="pres">
      <dgm:prSet presAssocID="{570804FF-1D79-894E-9A85-4CF5944E181D}" presName="ParentText" presStyleLbl="node1" presStyleIdx="2" presStyleCnt="7" custScaleX="86624" custScaleY="556952" custLinFactX="-100000" custLinFactY="117703" custLinFactNeighborX="-191201" custLinFactNeighborY="200000">
        <dgm:presLayoutVars>
          <dgm:chMax val="1"/>
          <dgm:chPref val="1"/>
          <dgm:bulletEnabled val="1"/>
        </dgm:presLayoutVars>
      </dgm:prSet>
      <dgm:spPr/>
      <dgm:t>
        <a:bodyPr/>
        <a:lstStyle/>
        <a:p>
          <a:endParaRPr lang="en-US"/>
        </a:p>
      </dgm:t>
    </dgm:pt>
    <dgm:pt modelId="{8FBA12FE-200F-AB44-B4F6-AAA3BCA940CE}" type="pres">
      <dgm:prSet presAssocID="{570804FF-1D79-894E-9A85-4CF5944E181D}" presName="Image" presStyleLbl="bgImgPlace1" presStyleIdx="2" presStyleCnt="7" custLinFactX="-100000" custLinFactNeighborX="-197247" custLinFactNeighborY="-3568"/>
      <dgm:spPr/>
    </dgm:pt>
    <dgm:pt modelId="{B424E7BE-93A8-0141-B85D-E2EAFBD8F05F}" type="pres">
      <dgm:prSet presAssocID="{570804FF-1D79-894E-9A85-4CF5944E181D}" presName="ChildText" presStyleLbl="fgAcc1" presStyleIdx="0" presStyleCnt="0">
        <dgm:presLayoutVars>
          <dgm:chMax val="0"/>
          <dgm:chPref val="0"/>
          <dgm:bulletEnabled val="1"/>
        </dgm:presLayoutVars>
      </dgm:prSet>
      <dgm:spPr/>
    </dgm:pt>
    <dgm:pt modelId="{60EC50F0-0DE2-E84D-8DDE-91C75F30ED9A}" type="pres">
      <dgm:prSet presAssocID="{1725941A-3E3C-5341-AC04-375EB36DFDC3}" presName="sibTrans" presStyleCnt="0"/>
      <dgm:spPr/>
    </dgm:pt>
    <dgm:pt modelId="{D79993D7-AC18-BD45-BCD8-8F1508A4DB9F}" type="pres">
      <dgm:prSet presAssocID="{19EC1B72-E64C-F64E-B59A-B3C851B9BC3D}" presName="composite" presStyleCnt="0"/>
      <dgm:spPr/>
    </dgm:pt>
    <dgm:pt modelId="{AAE9E6B8-889D-FB4B-BF89-DD661A2E8284}" type="pres">
      <dgm:prSet presAssocID="{19EC1B72-E64C-F64E-B59A-B3C851B9BC3D}" presName="ParentText" presStyleLbl="node1" presStyleIdx="3" presStyleCnt="7" custScaleX="98259" custScaleY="429488" custLinFactX="-200000" custLinFactY="534470" custLinFactNeighborX="-202674" custLinFactNeighborY="600000">
        <dgm:presLayoutVars>
          <dgm:chMax val="1"/>
          <dgm:chPref val="1"/>
          <dgm:bulletEnabled val="1"/>
        </dgm:presLayoutVars>
      </dgm:prSet>
      <dgm:spPr/>
      <dgm:t>
        <a:bodyPr/>
        <a:lstStyle/>
        <a:p>
          <a:endParaRPr lang="en-US"/>
        </a:p>
      </dgm:t>
    </dgm:pt>
    <dgm:pt modelId="{8FA3BD5F-C334-234E-9E37-5A2E630C227C}" type="pres">
      <dgm:prSet presAssocID="{19EC1B72-E64C-F64E-B59A-B3C851B9BC3D}" presName="Image" presStyleLbl="bgImgPlace1" presStyleIdx="3" presStyleCnt="7" custLinFactX="-200000" custLinFactY="42940" custLinFactNeighborX="-209739" custLinFactNeighborY="100000"/>
      <dgm:spPr/>
    </dgm:pt>
    <dgm:pt modelId="{9C129D4D-A092-CE40-B0C9-9BC1FC2BEAF7}" type="pres">
      <dgm:prSet presAssocID="{19EC1B72-E64C-F64E-B59A-B3C851B9BC3D}" presName="ChildText" presStyleLbl="fgAcc1" presStyleIdx="0" presStyleCnt="0">
        <dgm:presLayoutVars>
          <dgm:chMax val="0"/>
          <dgm:chPref val="0"/>
          <dgm:bulletEnabled val="1"/>
        </dgm:presLayoutVars>
      </dgm:prSet>
      <dgm:spPr/>
    </dgm:pt>
    <dgm:pt modelId="{1EBB8BE2-03FF-8F46-BC9E-CCD3888CDF89}" type="pres">
      <dgm:prSet presAssocID="{C04F6AC0-F233-3C49-AAE2-9824AA88AAFD}" presName="sibTrans" presStyleCnt="0"/>
      <dgm:spPr/>
    </dgm:pt>
    <dgm:pt modelId="{0AB1B1E5-0004-B848-83E5-9B39DA3E3F5B}" type="pres">
      <dgm:prSet presAssocID="{EE517722-1A0A-4D43-A09E-FDADC2427B3E}" presName="composite" presStyleCnt="0"/>
      <dgm:spPr/>
    </dgm:pt>
    <dgm:pt modelId="{62D660F2-02D3-8947-9D88-135640D87BEE}" type="pres">
      <dgm:prSet presAssocID="{EE517722-1A0A-4D43-A09E-FDADC2427B3E}" presName="ParentText" presStyleLbl="node1" presStyleIdx="4" presStyleCnt="7" custScaleX="99622" custScaleY="433109" custLinFactX="100000" custLinFactY="-38855" custLinFactNeighborX="181573" custLinFactNeighborY="-100000">
        <dgm:presLayoutVars>
          <dgm:chMax val="1"/>
          <dgm:chPref val="1"/>
          <dgm:bulletEnabled val="1"/>
        </dgm:presLayoutVars>
      </dgm:prSet>
      <dgm:spPr/>
      <dgm:t>
        <a:bodyPr/>
        <a:lstStyle/>
        <a:p>
          <a:endParaRPr lang="en-US"/>
        </a:p>
      </dgm:t>
    </dgm:pt>
    <dgm:pt modelId="{4F726A00-5769-A74D-B822-47EEE523BA3A}" type="pres">
      <dgm:prSet presAssocID="{EE517722-1A0A-4D43-A09E-FDADC2427B3E}" presName="Image" presStyleLbl="bgImgPlace1" presStyleIdx="4" presStyleCnt="7" custLinFactX="100000" custLinFactNeighborX="176524" custLinFactNeighborY="-72661"/>
      <dgm:spPr/>
    </dgm:pt>
    <dgm:pt modelId="{2CB1331F-16EF-CB44-A03A-8F1F0AB7F94D}" type="pres">
      <dgm:prSet presAssocID="{EE517722-1A0A-4D43-A09E-FDADC2427B3E}" presName="ChildText" presStyleLbl="fgAcc1" presStyleIdx="0" presStyleCnt="0">
        <dgm:presLayoutVars>
          <dgm:chMax val="0"/>
          <dgm:chPref val="0"/>
          <dgm:bulletEnabled val="1"/>
        </dgm:presLayoutVars>
      </dgm:prSet>
      <dgm:spPr/>
    </dgm:pt>
    <dgm:pt modelId="{BFC3350E-A763-214B-BD29-510C799AF18B}" type="pres">
      <dgm:prSet presAssocID="{C2D601AB-F67B-364B-90C8-03202EFD0FBE}" presName="sibTrans" presStyleCnt="0"/>
      <dgm:spPr/>
    </dgm:pt>
    <dgm:pt modelId="{18603A2C-B9C5-A44D-ABD2-51A7D77F763E}" type="pres">
      <dgm:prSet presAssocID="{A1E57D32-E772-0842-9CA8-AED10CC0BB10}" presName="composite" presStyleCnt="0"/>
      <dgm:spPr/>
    </dgm:pt>
    <dgm:pt modelId="{7B51BC05-9064-EA40-BF04-6EC4041B7B2F}" type="pres">
      <dgm:prSet presAssocID="{A1E57D32-E772-0842-9CA8-AED10CC0BB10}" presName="ParentText" presStyleLbl="node1" presStyleIdx="5" presStyleCnt="7" custScaleX="93667" custScaleY="594745" custLinFactY="200000" custLinFactNeighborX="59543" custLinFactNeighborY="288469">
        <dgm:presLayoutVars>
          <dgm:chMax val="1"/>
          <dgm:chPref val="1"/>
          <dgm:bulletEnabled val="1"/>
        </dgm:presLayoutVars>
      </dgm:prSet>
      <dgm:spPr/>
      <dgm:t>
        <a:bodyPr/>
        <a:lstStyle/>
        <a:p>
          <a:endParaRPr lang="en-US"/>
        </a:p>
      </dgm:t>
    </dgm:pt>
    <dgm:pt modelId="{F1B47042-7B36-1548-A8F5-7967F44DE90C}" type="pres">
      <dgm:prSet presAssocID="{A1E57D32-E772-0842-9CA8-AED10CC0BB10}" presName="Image" presStyleLbl="bgImgPlace1" presStyleIdx="5" presStyleCnt="7" custLinFactNeighborX="49451" custLinFactNeighborY="24861"/>
      <dgm:spPr/>
    </dgm:pt>
    <dgm:pt modelId="{487550FB-6184-B24B-9AB0-C59FF418EB74}" type="pres">
      <dgm:prSet presAssocID="{A1E57D32-E772-0842-9CA8-AED10CC0BB10}" presName="ChildText" presStyleLbl="fgAcc1" presStyleIdx="0" presStyleCnt="0">
        <dgm:presLayoutVars>
          <dgm:chMax val="0"/>
          <dgm:chPref val="0"/>
          <dgm:bulletEnabled val="1"/>
        </dgm:presLayoutVars>
      </dgm:prSet>
      <dgm:spPr/>
    </dgm:pt>
    <dgm:pt modelId="{FAB426FB-5C7F-D041-99F6-FFF2C3C83126}" type="pres">
      <dgm:prSet presAssocID="{FF5192F7-E4C3-9541-9544-79BFD1A0AB3E}" presName="sibTrans" presStyleCnt="0"/>
      <dgm:spPr/>
    </dgm:pt>
    <dgm:pt modelId="{3FF7B026-DC44-EC45-80BD-27FCFEE00E13}" type="pres">
      <dgm:prSet presAssocID="{E8E94172-2288-AD4E-AF86-1456EFDA031B}" presName="composite" presStyleCnt="0"/>
      <dgm:spPr/>
    </dgm:pt>
    <dgm:pt modelId="{E64DDE80-9FFE-5C4A-A9B0-6CAC63037118}" type="pres">
      <dgm:prSet presAssocID="{E8E94172-2288-AD4E-AF86-1456EFDA031B}" presName="ParentText" presStyleLbl="node1" presStyleIdx="6" presStyleCnt="7" custScaleX="102558" custScaleY="488363" custLinFactY="200000" custLinFactNeighborX="49450" custLinFactNeighborY="276735">
        <dgm:presLayoutVars>
          <dgm:chMax val="1"/>
          <dgm:chPref val="1"/>
          <dgm:bulletEnabled val="1"/>
        </dgm:presLayoutVars>
      </dgm:prSet>
      <dgm:spPr/>
      <dgm:t>
        <a:bodyPr/>
        <a:lstStyle/>
        <a:p>
          <a:endParaRPr lang="en-US"/>
        </a:p>
      </dgm:t>
    </dgm:pt>
    <dgm:pt modelId="{B9E9CDDD-5DE5-BD40-88AF-67963D69D3CA}" type="pres">
      <dgm:prSet presAssocID="{E8E94172-2288-AD4E-AF86-1456EFDA031B}" presName="Image" presStyleLbl="bgImgPlace1" presStyleIdx="6" presStyleCnt="7" custLinFactNeighborX="50460" custLinFactNeighborY="29440"/>
      <dgm:spPr/>
    </dgm:pt>
    <dgm:pt modelId="{F23146A9-909E-FD49-B060-16CB1788847A}" type="pres">
      <dgm:prSet presAssocID="{E8E94172-2288-AD4E-AF86-1456EFDA031B}" presName="ChildText" presStyleLbl="fgAcc1" presStyleIdx="0" presStyleCnt="0">
        <dgm:presLayoutVars>
          <dgm:chMax val="0"/>
          <dgm:chPref val="0"/>
          <dgm:bulletEnabled val="1"/>
        </dgm:presLayoutVars>
      </dgm:prSet>
      <dgm:spPr/>
    </dgm:pt>
  </dgm:ptLst>
  <dgm:cxnLst>
    <dgm:cxn modelId="{BDD6C820-587A-3247-98CB-293158079E7E}" srcId="{752634DA-1175-9C4E-90C8-1329B8340F01}" destId="{570804FF-1D79-894E-9A85-4CF5944E181D}" srcOrd="2" destOrd="0" parTransId="{AF2E457D-F36D-7241-A123-794860947197}" sibTransId="{1725941A-3E3C-5341-AC04-375EB36DFDC3}"/>
    <dgm:cxn modelId="{7B8F1271-581A-AB4A-A6F9-A1A7640CB425}" type="presOf" srcId="{E8E94172-2288-AD4E-AF86-1456EFDA031B}" destId="{E64DDE80-9FFE-5C4A-A9B0-6CAC63037118}" srcOrd="0" destOrd="0" presId="urn:microsoft.com/office/officeart/2008/layout/TitledPictureBlocks"/>
    <dgm:cxn modelId="{52B5F0DC-C6B7-3849-BA79-14F189EBDCAD}" srcId="{752634DA-1175-9C4E-90C8-1329B8340F01}" destId="{EE517722-1A0A-4D43-A09E-FDADC2427B3E}" srcOrd="4" destOrd="0" parTransId="{254E0A36-295C-6340-84FD-4FDD8B769309}" sibTransId="{C2D601AB-F67B-364B-90C8-03202EFD0FBE}"/>
    <dgm:cxn modelId="{ECF39157-1772-0B42-B946-320A67349668}" srcId="{752634DA-1175-9C4E-90C8-1329B8340F01}" destId="{EFAA915A-484B-8C4D-8127-BADA0641B5FB}" srcOrd="0" destOrd="0" parTransId="{06735EC9-D6FE-5143-AFD8-BB325B43CD80}" sibTransId="{5A34D230-EA0D-F145-90C4-DBF90060C328}"/>
    <dgm:cxn modelId="{4D6F84B9-9C81-A047-B8D9-D4F27DEE0DAA}" type="presOf" srcId="{19EC1B72-E64C-F64E-B59A-B3C851B9BC3D}" destId="{AAE9E6B8-889D-FB4B-BF89-DD661A2E8284}" srcOrd="0" destOrd="0" presId="urn:microsoft.com/office/officeart/2008/layout/TitledPictureBlocks"/>
    <dgm:cxn modelId="{FED31E2B-A5B1-0648-8377-732DF08AE456}" type="presOf" srcId="{A1E57D32-E772-0842-9CA8-AED10CC0BB10}" destId="{7B51BC05-9064-EA40-BF04-6EC4041B7B2F}" srcOrd="0" destOrd="0" presId="urn:microsoft.com/office/officeart/2008/layout/TitledPictureBlocks"/>
    <dgm:cxn modelId="{BD096AAC-ADB6-ED47-8474-7173D9408657}" srcId="{752634DA-1175-9C4E-90C8-1329B8340F01}" destId="{19EC1B72-E64C-F64E-B59A-B3C851B9BC3D}" srcOrd="3" destOrd="0" parTransId="{D3E37E38-A9A3-AD4E-B3D4-DEE3E6F3227D}" sibTransId="{C04F6AC0-F233-3C49-AAE2-9824AA88AAFD}"/>
    <dgm:cxn modelId="{AF5BC17B-29A3-4B45-8057-F73BE828D764}" srcId="{752634DA-1175-9C4E-90C8-1329B8340F01}" destId="{9B0DA214-1899-BA4C-9565-8B882A588DB3}" srcOrd="1" destOrd="0" parTransId="{B8D78CD6-4D1E-1646-ABEB-FB9433E9F297}" sibTransId="{C389F26E-0DE7-AF4C-B0CA-7AC3A7424DB0}"/>
    <dgm:cxn modelId="{3C9FFE42-D783-284A-9022-3BFFE3657783}" type="presOf" srcId="{EE517722-1A0A-4D43-A09E-FDADC2427B3E}" destId="{62D660F2-02D3-8947-9D88-135640D87BEE}" srcOrd="0" destOrd="0" presId="urn:microsoft.com/office/officeart/2008/layout/TitledPictureBlocks"/>
    <dgm:cxn modelId="{6D14F322-B8A0-2445-B532-F6189BAB1C7C}" srcId="{752634DA-1175-9C4E-90C8-1329B8340F01}" destId="{E8E94172-2288-AD4E-AF86-1456EFDA031B}" srcOrd="6" destOrd="0" parTransId="{A437D80D-A628-2745-98A4-DC1DB45D8980}" sibTransId="{D2BF3D38-80BF-B642-9ADD-B2A103C6AC75}"/>
    <dgm:cxn modelId="{A21BB2F1-745D-AD40-B5BC-1938DB58AA44}" type="presOf" srcId="{570804FF-1D79-894E-9A85-4CF5944E181D}" destId="{2C731E0B-13C9-E34A-9801-D1DE95FBD88C}" srcOrd="0" destOrd="0" presId="urn:microsoft.com/office/officeart/2008/layout/TitledPictureBlocks"/>
    <dgm:cxn modelId="{AE7AADBA-08C0-EA49-91C3-CD868413C8EA}" type="presOf" srcId="{752634DA-1175-9C4E-90C8-1329B8340F01}" destId="{5D852396-5874-0942-8EE3-C6EB5B3E6532}" srcOrd="0" destOrd="0" presId="urn:microsoft.com/office/officeart/2008/layout/TitledPictureBlocks"/>
    <dgm:cxn modelId="{FF30775D-4269-BF43-A9B3-7051BC7751CE}" type="presOf" srcId="{9B0DA214-1899-BA4C-9565-8B882A588DB3}" destId="{AAC8C112-02DF-8142-B84F-25F58BB87D07}" srcOrd="0" destOrd="0" presId="urn:microsoft.com/office/officeart/2008/layout/TitledPictureBlocks"/>
    <dgm:cxn modelId="{A5E08289-E8E5-C84D-8C9D-07B729BFBD00}" type="presOf" srcId="{EFAA915A-484B-8C4D-8127-BADA0641B5FB}" destId="{446E4B48-70FC-1643-9402-103D2FD8FB7C}" srcOrd="0" destOrd="0" presId="urn:microsoft.com/office/officeart/2008/layout/TitledPictureBlocks"/>
    <dgm:cxn modelId="{802AE4FA-90FD-3A47-AE30-D4B6B8A8B340}" srcId="{752634DA-1175-9C4E-90C8-1329B8340F01}" destId="{A1E57D32-E772-0842-9CA8-AED10CC0BB10}" srcOrd="5" destOrd="0" parTransId="{4E1D69C9-2C58-CF47-82FD-6A76157849A4}" sibTransId="{FF5192F7-E4C3-9541-9544-79BFD1A0AB3E}"/>
    <dgm:cxn modelId="{9FA370D6-DF2F-5A4D-9F1A-F72B3520B0C1}" type="presParOf" srcId="{5D852396-5874-0942-8EE3-C6EB5B3E6532}" destId="{6378CE6A-D740-BA46-B115-5C534DA860F5}" srcOrd="0" destOrd="0" presId="urn:microsoft.com/office/officeart/2008/layout/TitledPictureBlocks"/>
    <dgm:cxn modelId="{815DA654-F846-DA47-8759-38578DA7BC0E}" type="presParOf" srcId="{6378CE6A-D740-BA46-B115-5C534DA860F5}" destId="{446E4B48-70FC-1643-9402-103D2FD8FB7C}" srcOrd="0" destOrd="0" presId="urn:microsoft.com/office/officeart/2008/layout/TitledPictureBlocks"/>
    <dgm:cxn modelId="{9328A729-22F3-C54C-8C6C-2368F22394A1}" type="presParOf" srcId="{6378CE6A-D740-BA46-B115-5C534DA860F5}" destId="{EA918E7B-E157-DD4A-A270-F78115F5B1F0}" srcOrd="1" destOrd="0" presId="urn:microsoft.com/office/officeart/2008/layout/TitledPictureBlocks"/>
    <dgm:cxn modelId="{F06589EF-16F5-7C44-970C-E4B72571AAC0}" type="presParOf" srcId="{6378CE6A-D740-BA46-B115-5C534DA860F5}" destId="{89A3900D-3474-AD40-893B-7CC32156114E}" srcOrd="2" destOrd="0" presId="urn:microsoft.com/office/officeart/2008/layout/TitledPictureBlocks"/>
    <dgm:cxn modelId="{B21056C2-976E-2349-B29B-2D70F7A60086}" type="presParOf" srcId="{5D852396-5874-0942-8EE3-C6EB5B3E6532}" destId="{1F711392-C221-374F-A1E6-CB48E43B0BDA}" srcOrd="1" destOrd="0" presId="urn:microsoft.com/office/officeart/2008/layout/TitledPictureBlocks"/>
    <dgm:cxn modelId="{F4FCF07B-3509-4249-9582-39E348790597}" type="presParOf" srcId="{5D852396-5874-0942-8EE3-C6EB5B3E6532}" destId="{4065B3B4-B6B5-A94F-8926-7BEFCE1AE1E0}" srcOrd="2" destOrd="0" presId="urn:microsoft.com/office/officeart/2008/layout/TitledPictureBlocks"/>
    <dgm:cxn modelId="{E0B59073-92B1-064F-8C62-4D16D69D45F5}" type="presParOf" srcId="{4065B3B4-B6B5-A94F-8926-7BEFCE1AE1E0}" destId="{AAC8C112-02DF-8142-B84F-25F58BB87D07}" srcOrd="0" destOrd="0" presId="urn:microsoft.com/office/officeart/2008/layout/TitledPictureBlocks"/>
    <dgm:cxn modelId="{200F0BEF-01A9-0D42-B32A-15880BED8090}" type="presParOf" srcId="{4065B3B4-B6B5-A94F-8926-7BEFCE1AE1E0}" destId="{BFAC5F25-4AD3-3746-96E7-5B57939380E6}" srcOrd="1" destOrd="0" presId="urn:microsoft.com/office/officeart/2008/layout/TitledPictureBlocks"/>
    <dgm:cxn modelId="{9C17C3E8-26BE-914A-9111-7681756359F1}" type="presParOf" srcId="{4065B3B4-B6B5-A94F-8926-7BEFCE1AE1E0}" destId="{4CDAC1CB-170C-5243-88D3-C3C55B256A13}" srcOrd="2" destOrd="0" presId="urn:microsoft.com/office/officeart/2008/layout/TitledPictureBlocks"/>
    <dgm:cxn modelId="{75B89755-42FE-9A45-A943-14DBB42E604B}" type="presParOf" srcId="{5D852396-5874-0942-8EE3-C6EB5B3E6532}" destId="{F8A20EBA-A021-F84B-BD46-C1DC4779DB14}" srcOrd="3" destOrd="0" presId="urn:microsoft.com/office/officeart/2008/layout/TitledPictureBlocks"/>
    <dgm:cxn modelId="{4DC557D9-8296-344E-A74C-DA801BA872A0}" type="presParOf" srcId="{5D852396-5874-0942-8EE3-C6EB5B3E6532}" destId="{6549A690-8334-334B-AE3F-5AD000E973DD}" srcOrd="4" destOrd="0" presId="urn:microsoft.com/office/officeart/2008/layout/TitledPictureBlocks"/>
    <dgm:cxn modelId="{35A0A3DA-BB13-D14D-B183-CDAE7BC133DC}" type="presParOf" srcId="{6549A690-8334-334B-AE3F-5AD000E973DD}" destId="{2C731E0B-13C9-E34A-9801-D1DE95FBD88C}" srcOrd="0" destOrd="0" presId="urn:microsoft.com/office/officeart/2008/layout/TitledPictureBlocks"/>
    <dgm:cxn modelId="{1E29E4A1-2A66-3842-B6E5-84B50CAA0985}" type="presParOf" srcId="{6549A690-8334-334B-AE3F-5AD000E973DD}" destId="{8FBA12FE-200F-AB44-B4F6-AAA3BCA940CE}" srcOrd="1" destOrd="0" presId="urn:microsoft.com/office/officeart/2008/layout/TitledPictureBlocks"/>
    <dgm:cxn modelId="{EFFDE587-1537-FE41-984F-C4305EC55D48}" type="presParOf" srcId="{6549A690-8334-334B-AE3F-5AD000E973DD}" destId="{B424E7BE-93A8-0141-B85D-E2EAFBD8F05F}" srcOrd="2" destOrd="0" presId="urn:microsoft.com/office/officeart/2008/layout/TitledPictureBlocks"/>
    <dgm:cxn modelId="{C7B603F3-1C28-1D47-8CD9-7B1867B0661A}" type="presParOf" srcId="{5D852396-5874-0942-8EE3-C6EB5B3E6532}" destId="{60EC50F0-0DE2-E84D-8DDE-91C75F30ED9A}" srcOrd="5" destOrd="0" presId="urn:microsoft.com/office/officeart/2008/layout/TitledPictureBlocks"/>
    <dgm:cxn modelId="{0F8EB2D4-1C9E-5446-AA83-DD1CD98DAC63}" type="presParOf" srcId="{5D852396-5874-0942-8EE3-C6EB5B3E6532}" destId="{D79993D7-AC18-BD45-BCD8-8F1508A4DB9F}" srcOrd="6" destOrd="0" presId="urn:microsoft.com/office/officeart/2008/layout/TitledPictureBlocks"/>
    <dgm:cxn modelId="{CBED2AB6-1C10-DC44-A3D8-D5BBF58F4F61}" type="presParOf" srcId="{D79993D7-AC18-BD45-BCD8-8F1508A4DB9F}" destId="{AAE9E6B8-889D-FB4B-BF89-DD661A2E8284}" srcOrd="0" destOrd="0" presId="urn:microsoft.com/office/officeart/2008/layout/TitledPictureBlocks"/>
    <dgm:cxn modelId="{8A4A123D-CA48-B146-9C42-59D89F7B44B5}" type="presParOf" srcId="{D79993D7-AC18-BD45-BCD8-8F1508A4DB9F}" destId="{8FA3BD5F-C334-234E-9E37-5A2E630C227C}" srcOrd="1" destOrd="0" presId="urn:microsoft.com/office/officeart/2008/layout/TitledPictureBlocks"/>
    <dgm:cxn modelId="{808611FC-440E-E549-9F98-8622EDA8ED4E}" type="presParOf" srcId="{D79993D7-AC18-BD45-BCD8-8F1508A4DB9F}" destId="{9C129D4D-A092-CE40-B0C9-9BC1FC2BEAF7}" srcOrd="2" destOrd="0" presId="urn:microsoft.com/office/officeart/2008/layout/TitledPictureBlocks"/>
    <dgm:cxn modelId="{3FD15EDA-454B-A448-A36A-93D3F8B44DD9}" type="presParOf" srcId="{5D852396-5874-0942-8EE3-C6EB5B3E6532}" destId="{1EBB8BE2-03FF-8F46-BC9E-CCD3888CDF89}" srcOrd="7" destOrd="0" presId="urn:microsoft.com/office/officeart/2008/layout/TitledPictureBlocks"/>
    <dgm:cxn modelId="{5DEB3B84-5CCF-6143-8DE5-0FA8BD6B841A}" type="presParOf" srcId="{5D852396-5874-0942-8EE3-C6EB5B3E6532}" destId="{0AB1B1E5-0004-B848-83E5-9B39DA3E3F5B}" srcOrd="8" destOrd="0" presId="urn:microsoft.com/office/officeart/2008/layout/TitledPictureBlocks"/>
    <dgm:cxn modelId="{319C5A8A-584E-9C4F-B647-8058D709567D}" type="presParOf" srcId="{0AB1B1E5-0004-B848-83E5-9B39DA3E3F5B}" destId="{62D660F2-02D3-8947-9D88-135640D87BEE}" srcOrd="0" destOrd="0" presId="urn:microsoft.com/office/officeart/2008/layout/TitledPictureBlocks"/>
    <dgm:cxn modelId="{6B19A70A-8A46-DC42-BBE2-0D5E794E9708}" type="presParOf" srcId="{0AB1B1E5-0004-B848-83E5-9B39DA3E3F5B}" destId="{4F726A00-5769-A74D-B822-47EEE523BA3A}" srcOrd="1" destOrd="0" presId="urn:microsoft.com/office/officeart/2008/layout/TitledPictureBlocks"/>
    <dgm:cxn modelId="{0690390D-3161-4C4C-8214-C5759183F37C}" type="presParOf" srcId="{0AB1B1E5-0004-B848-83E5-9B39DA3E3F5B}" destId="{2CB1331F-16EF-CB44-A03A-8F1F0AB7F94D}" srcOrd="2" destOrd="0" presId="urn:microsoft.com/office/officeart/2008/layout/TitledPictureBlocks"/>
    <dgm:cxn modelId="{959CACB2-3A5A-C143-815F-0BC0DE8F1EDC}" type="presParOf" srcId="{5D852396-5874-0942-8EE3-C6EB5B3E6532}" destId="{BFC3350E-A763-214B-BD29-510C799AF18B}" srcOrd="9" destOrd="0" presId="urn:microsoft.com/office/officeart/2008/layout/TitledPictureBlocks"/>
    <dgm:cxn modelId="{FBD1AD4E-63C9-3D4C-99AD-FE7A23D2B0DA}" type="presParOf" srcId="{5D852396-5874-0942-8EE3-C6EB5B3E6532}" destId="{18603A2C-B9C5-A44D-ABD2-51A7D77F763E}" srcOrd="10" destOrd="0" presId="urn:microsoft.com/office/officeart/2008/layout/TitledPictureBlocks"/>
    <dgm:cxn modelId="{C9554708-FFD8-7941-B738-775BEC13728A}" type="presParOf" srcId="{18603A2C-B9C5-A44D-ABD2-51A7D77F763E}" destId="{7B51BC05-9064-EA40-BF04-6EC4041B7B2F}" srcOrd="0" destOrd="0" presId="urn:microsoft.com/office/officeart/2008/layout/TitledPictureBlocks"/>
    <dgm:cxn modelId="{64AAFC1C-78C9-7F4B-8681-69CDB416B41E}" type="presParOf" srcId="{18603A2C-B9C5-A44D-ABD2-51A7D77F763E}" destId="{F1B47042-7B36-1548-A8F5-7967F44DE90C}" srcOrd="1" destOrd="0" presId="urn:microsoft.com/office/officeart/2008/layout/TitledPictureBlocks"/>
    <dgm:cxn modelId="{5FD6BE96-B894-4C4E-8F6D-F30D224CAA44}" type="presParOf" srcId="{18603A2C-B9C5-A44D-ABD2-51A7D77F763E}" destId="{487550FB-6184-B24B-9AB0-C59FF418EB74}" srcOrd="2" destOrd="0" presId="urn:microsoft.com/office/officeart/2008/layout/TitledPictureBlocks"/>
    <dgm:cxn modelId="{97C72924-5277-FA49-9012-9B125320F6DA}" type="presParOf" srcId="{5D852396-5874-0942-8EE3-C6EB5B3E6532}" destId="{FAB426FB-5C7F-D041-99F6-FFF2C3C83126}" srcOrd="11" destOrd="0" presId="urn:microsoft.com/office/officeart/2008/layout/TitledPictureBlocks"/>
    <dgm:cxn modelId="{FFC9C621-AA75-7545-B369-F0F4127B7BBE}" type="presParOf" srcId="{5D852396-5874-0942-8EE3-C6EB5B3E6532}" destId="{3FF7B026-DC44-EC45-80BD-27FCFEE00E13}" srcOrd="12" destOrd="0" presId="urn:microsoft.com/office/officeart/2008/layout/TitledPictureBlocks"/>
    <dgm:cxn modelId="{36AC0DD0-5FBA-164E-9738-EBB0DEB70DA0}" type="presParOf" srcId="{3FF7B026-DC44-EC45-80BD-27FCFEE00E13}" destId="{E64DDE80-9FFE-5C4A-A9B0-6CAC63037118}" srcOrd="0" destOrd="0" presId="urn:microsoft.com/office/officeart/2008/layout/TitledPictureBlocks"/>
    <dgm:cxn modelId="{8CC92341-9D1F-104A-B9F1-ECEF4A07C978}" type="presParOf" srcId="{3FF7B026-DC44-EC45-80BD-27FCFEE00E13}" destId="{B9E9CDDD-5DE5-BD40-88AF-67963D69D3CA}" srcOrd="1" destOrd="0" presId="urn:microsoft.com/office/officeart/2008/layout/TitledPictureBlocks"/>
    <dgm:cxn modelId="{F6419322-01F0-2543-B8B3-AE0BE0D03C2C}" type="presParOf" srcId="{3FF7B026-DC44-EC45-80BD-27FCFEE00E13}" destId="{F23146A9-909E-FD49-B060-16CB1788847A}" srcOrd="2" destOrd="0" presId="urn:microsoft.com/office/officeart/2008/layout/Titled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9732D6-75BE-40D9-A133-7D15DBCD70C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1F67069-C580-4117-BAA8-5619D607C45D}">
      <dgm:prSet phldrT="[Text]" custT="1"/>
      <dgm:spPr/>
      <dgm:t>
        <a:bodyPr/>
        <a:lstStyle/>
        <a:p>
          <a:r>
            <a:rPr lang="en-US" sz="1600" b="1" dirty="0" smtClean="0">
              <a:latin typeface="Calibri"/>
              <a:cs typeface="Calibri"/>
            </a:rPr>
            <a:t>Broadband Diagnostic and Infrastructure maps</a:t>
          </a:r>
        </a:p>
      </dgm:t>
    </dgm:pt>
    <dgm:pt modelId="{A62CFB92-47B3-473B-B014-99A9C05D2B15}" type="parTrans" cxnId="{B3BA8C80-0E21-4AFE-9D78-E2451EBB99A1}">
      <dgm:prSet/>
      <dgm:spPr/>
      <dgm:t>
        <a:bodyPr/>
        <a:lstStyle/>
        <a:p>
          <a:endParaRPr lang="en-US" sz="1400" b="1"/>
        </a:p>
      </dgm:t>
    </dgm:pt>
    <dgm:pt modelId="{97B4EB3C-E0D1-49BF-A5CB-07D389CBB0E4}" type="sibTrans" cxnId="{B3BA8C80-0E21-4AFE-9D78-E2451EBB99A1}">
      <dgm:prSet/>
      <dgm:spPr/>
      <dgm:t>
        <a:bodyPr/>
        <a:lstStyle/>
        <a:p>
          <a:endParaRPr lang="en-US" sz="1400" b="1"/>
        </a:p>
      </dgm:t>
    </dgm:pt>
    <dgm:pt modelId="{7276B3A3-BF0D-4A9C-9271-4787E7E547DC}">
      <dgm:prSet phldrT="[Text]" custT="1"/>
      <dgm:spPr/>
      <dgm:t>
        <a:bodyPr/>
        <a:lstStyle/>
        <a:p>
          <a:r>
            <a:rPr lang="en-US" sz="1600" b="1" dirty="0" smtClean="0">
              <a:latin typeface="Calibri"/>
              <a:cs typeface="Calibri"/>
            </a:rPr>
            <a:t>Review of legal and regulatory frameworks and current sector trends </a:t>
          </a:r>
          <a:endParaRPr lang="en-US" sz="1600" b="1" dirty="0">
            <a:latin typeface="Calibri"/>
            <a:cs typeface="Calibri"/>
          </a:endParaRPr>
        </a:p>
      </dgm:t>
    </dgm:pt>
    <dgm:pt modelId="{9E793746-90F0-48EF-84E6-EB5F19DF4AE4}" type="parTrans" cxnId="{17FA244E-783B-4F58-BFBA-7DB7620A8739}">
      <dgm:prSet/>
      <dgm:spPr/>
      <dgm:t>
        <a:bodyPr/>
        <a:lstStyle/>
        <a:p>
          <a:endParaRPr lang="en-US" sz="1400" b="1"/>
        </a:p>
      </dgm:t>
    </dgm:pt>
    <dgm:pt modelId="{F89A7843-4D73-405D-9E40-3929E70F3DC0}" type="sibTrans" cxnId="{17FA244E-783B-4F58-BFBA-7DB7620A8739}">
      <dgm:prSet/>
      <dgm:spPr/>
      <dgm:t>
        <a:bodyPr/>
        <a:lstStyle/>
        <a:p>
          <a:endParaRPr lang="en-US" sz="1400" b="1"/>
        </a:p>
      </dgm:t>
    </dgm:pt>
    <dgm:pt modelId="{3EF87F85-AD29-4594-9FEC-622924BC0A75}">
      <dgm:prSet phldrT="[Text]" custT="1"/>
      <dgm:spPr/>
      <dgm:t>
        <a:bodyPr/>
        <a:lstStyle/>
        <a:p>
          <a:r>
            <a:rPr lang="en-US" sz="1600" b="1" dirty="0" smtClean="0">
              <a:latin typeface="Calibri"/>
              <a:cs typeface="Calibri"/>
            </a:rPr>
            <a:t>ICT awareness and capacity building programs</a:t>
          </a:r>
          <a:endParaRPr lang="en-US" sz="1600" b="1" dirty="0">
            <a:latin typeface="Calibri"/>
            <a:cs typeface="Calibri"/>
          </a:endParaRPr>
        </a:p>
      </dgm:t>
    </dgm:pt>
    <dgm:pt modelId="{A2496D83-AB6D-4554-81AE-8AB9E0FF5628}" type="parTrans" cxnId="{FD5D6D80-D077-452C-B630-1522EDAC3172}">
      <dgm:prSet/>
      <dgm:spPr/>
      <dgm:t>
        <a:bodyPr/>
        <a:lstStyle/>
        <a:p>
          <a:endParaRPr lang="en-US" sz="1400" b="1"/>
        </a:p>
      </dgm:t>
    </dgm:pt>
    <dgm:pt modelId="{0665AD2E-E2F6-4575-A9BB-524EA4118E5F}" type="sibTrans" cxnId="{FD5D6D80-D077-452C-B630-1522EDAC3172}">
      <dgm:prSet/>
      <dgm:spPr/>
      <dgm:t>
        <a:bodyPr/>
        <a:lstStyle/>
        <a:p>
          <a:endParaRPr lang="en-US" sz="1400" b="1"/>
        </a:p>
      </dgm:t>
    </dgm:pt>
    <dgm:pt modelId="{EA9CD5A9-4E9E-44B3-AC0B-F06DC4721B22}">
      <dgm:prSet phldrT="[Text]" custT="1"/>
      <dgm:spPr/>
      <dgm:t>
        <a:bodyPr/>
        <a:lstStyle/>
        <a:p>
          <a:r>
            <a:rPr lang="en-US" sz="1600" b="1" dirty="0" smtClean="0">
              <a:latin typeface="Calibri"/>
              <a:cs typeface="Calibri"/>
            </a:rPr>
            <a:t>Public Policy recommendations for the design of national broadband strategies </a:t>
          </a:r>
          <a:endParaRPr lang="en-US" sz="1600" b="1" dirty="0">
            <a:latin typeface="Calibri"/>
            <a:cs typeface="Calibri"/>
          </a:endParaRPr>
        </a:p>
      </dgm:t>
    </dgm:pt>
    <dgm:pt modelId="{9F7304F1-A040-421A-A886-F9701D46064D}" type="sibTrans" cxnId="{53FDC8DD-66A8-49DF-A2C4-1DC69E26A5C7}">
      <dgm:prSet/>
      <dgm:spPr/>
      <dgm:t>
        <a:bodyPr/>
        <a:lstStyle/>
        <a:p>
          <a:endParaRPr lang="en-US" sz="1400" b="1"/>
        </a:p>
      </dgm:t>
    </dgm:pt>
    <dgm:pt modelId="{C5B70969-025E-4412-B402-0BC4CDDFA73A}" type="parTrans" cxnId="{53FDC8DD-66A8-49DF-A2C4-1DC69E26A5C7}">
      <dgm:prSet/>
      <dgm:spPr/>
      <dgm:t>
        <a:bodyPr/>
        <a:lstStyle/>
        <a:p>
          <a:endParaRPr lang="en-US" sz="1400" b="1"/>
        </a:p>
      </dgm:t>
    </dgm:pt>
    <dgm:pt modelId="{C615A742-D002-4467-9173-41B6EDD85401}" type="pres">
      <dgm:prSet presAssocID="{ED9732D6-75BE-40D9-A133-7D15DBCD70CB}" presName="diagram" presStyleCnt="0">
        <dgm:presLayoutVars>
          <dgm:dir/>
          <dgm:resizeHandles val="exact"/>
        </dgm:presLayoutVars>
      </dgm:prSet>
      <dgm:spPr/>
      <dgm:t>
        <a:bodyPr/>
        <a:lstStyle/>
        <a:p>
          <a:endParaRPr lang="en-US"/>
        </a:p>
      </dgm:t>
    </dgm:pt>
    <dgm:pt modelId="{D75F58D4-5390-4EDE-8E6F-5C1DB09DD467}" type="pres">
      <dgm:prSet presAssocID="{B1F67069-C580-4117-BAA8-5619D607C45D}" presName="node" presStyleLbl="node1" presStyleIdx="0" presStyleCnt="4">
        <dgm:presLayoutVars>
          <dgm:bulletEnabled val="1"/>
        </dgm:presLayoutVars>
      </dgm:prSet>
      <dgm:spPr/>
      <dgm:t>
        <a:bodyPr/>
        <a:lstStyle/>
        <a:p>
          <a:endParaRPr lang="en-US"/>
        </a:p>
      </dgm:t>
    </dgm:pt>
    <dgm:pt modelId="{4A5CCD31-0B10-4908-A04F-D6879C8321B6}" type="pres">
      <dgm:prSet presAssocID="{97B4EB3C-E0D1-49BF-A5CB-07D389CBB0E4}" presName="sibTrans" presStyleCnt="0"/>
      <dgm:spPr/>
    </dgm:pt>
    <dgm:pt modelId="{DB4E2F05-07EA-4806-AB1B-9BCFFF77C76A}" type="pres">
      <dgm:prSet presAssocID="{7276B3A3-BF0D-4A9C-9271-4787E7E547DC}" presName="node" presStyleLbl="node1" presStyleIdx="1" presStyleCnt="4">
        <dgm:presLayoutVars>
          <dgm:bulletEnabled val="1"/>
        </dgm:presLayoutVars>
      </dgm:prSet>
      <dgm:spPr/>
      <dgm:t>
        <a:bodyPr/>
        <a:lstStyle/>
        <a:p>
          <a:endParaRPr lang="en-US"/>
        </a:p>
      </dgm:t>
    </dgm:pt>
    <dgm:pt modelId="{2B1B3CEA-4868-4593-8C27-DD0A9C4D4B95}" type="pres">
      <dgm:prSet presAssocID="{F89A7843-4D73-405D-9E40-3929E70F3DC0}" presName="sibTrans" presStyleCnt="0"/>
      <dgm:spPr/>
    </dgm:pt>
    <dgm:pt modelId="{938438AB-A705-4FD5-879D-AA3D072B1360}" type="pres">
      <dgm:prSet presAssocID="{3EF87F85-AD29-4594-9FEC-622924BC0A75}" presName="node" presStyleLbl="node1" presStyleIdx="2" presStyleCnt="4">
        <dgm:presLayoutVars>
          <dgm:bulletEnabled val="1"/>
        </dgm:presLayoutVars>
      </dgm:prSet>
      <dgm:spPr/>
      <dgm:t>
        <a:bodyPr/>
        <a:lstStyle/>
        <a:p>
          <a:endParaRPr lang="en-US"/>
        </a:p>
      </dgm:t>
    </dgm:pt>
    <dgm:pt modelId="{14EC3E2C-CB37-4CEC-A0A0-00444DE5B5BF}" type="pres">
      <dgm:prSet presAssocID="{0665AD2E-E2F6-4575-A9BB-524EA4118E5F}" presName="sibTrans" presStyleCnt="0"/>
      <dgm:spPr/>
    </dgm:pt>
    <dgm:pt modelId="{47827B80-12A2-45FB-B4E3-F1AC84527AED}" type="pres">
      <dgm:prSet presAssocID="{EA9CD5A9-4E9E-44B3-AC0B-F06DC4721B22}" presName="node" presStyleLbl="node1" presStyleIdx="3" presStyleCnt="4">
        <dgm:presLayoutVars>
          <dgm:bulletEnabled val="1"/>
        </dgm:presLayoutVars>
      </dgm:prSet>
      <dgm:spPr/>
      <dgm:t>
        <a:bodyPr/>
        <a:lstStyle/>
        <a:p>
          <a:endParaRPr lang="en-US"/>
        </a:p>
      </dgm:t>
    </dgm:pt>
  </dgm:ptLst>
  <dgm:cxnLst>
    <dgm:cxn modelId="{B3BA8C80-0E21-4AFE-9D78-E2451EBB99A1}" srcId="{ED9732D6-75BE-40D9-A133-7D15DBCD70CB}" destId="{B1F67069-C580-4117-BAA8-5619D607C45D}" srcOrd="0" destOrd="0" parTransId="{A62CFB92-47B3-473B-B014-99A9C05D2B15}" sibTransId="{97B4EB3C-E0D1-49BF-A5CB-07D389CBB0E4}"/>
    <dgm:cxn modelId="{FD5D6D80-D077-452C-B630-1522EDAC3172}" srcId="{ED9732D6-75BE-40D9-A133-7D15DBCD70CB}" destId="{3EF87F85-AD29-4594-9FEC-622924BC0A75}" srcOrd="2" destOrd="0" parTransId="{A2496D83-AB6D-4554-81AE-8AB9E0FF5628}" sibTransId="{0665AD2E-E2F6-4575-A9BB-524EA4118E5F}"/>
    <dgm:cxn modelId="{55ED431A-349B-0742-AA36-A2535BCF34B3}" type="presOf" srcId="{7276B3A3-BF0D-4A9C-9271-4787E7E547DC}" destId="{DB4E2F05-07EA-4806-AB1B-9BCFFF77C76A}" srcOrd="0" destOrd="0" presId="urn:microsoft.com/office/officeart/2005/8/layout/default"/>
    <dgm:cxn modelId="{53FDC8DD-66A8-49DF-A2C4-1DC69E26A5C7}" srcId="{ED9732D6-75BE-40D9-A133-7D15DBCD70CB}" destId="{EA9CD5A9-4E9E-44B3-AC0B-F06DC4721B22}" srcOrd="3" destOrd="0" parTransId="{C5B70969-025E-4412-B402-0BC4CDDFA73A}" sibTransId="{9F7304F1-A040-421A-A886-F9701D46064D}"/>
    <dgm:cxn modelId="{E4673BA5-0BAE-FF4F-B2B3-8DC4F959139B}" type="presOf" srcId="{EA9CD5A9-4E9E-44B3-AC0B-F06DC4721B22}" destId="{47827B80-12A2-45FB-B4E3-F1AC84527AED}" srcOrd="0" destOrd="0" presId="urn:microsoft.com/office/officeart/2005/8/layout/default"/>
    <dgm:cxn modelId="{59BBA630-30C0-2F49-9CD6-B99D4B25C549}" type="presOf" srcId="{ED9732D6-75BE-40D9-A133-7D15DBCD70CB}" destId="{C615A742-D002-4467-9173-41B6EDD85401}" srcOrd="0" destOrd="0" presId="urn:microsoft.com/office/officeart/2005/8/layout/default"/>
    <dgm:cxn modelId="{49CC90D3-0D88-0841-BA64-EEF9BD838D18}" type="presOf" srcId="{B1F67069-C580-4117-BAA8-5619D607C45D}" destId="{D75F58D4-5390-4EDE-8E6F-5C1DB09DD467}" srcOrd="0" destOrd="0" presId="urn:microsoft.com/office/officeart/2005/8/layout/default"/>
    <dgm:cxn modelId="{EB56B4DA-03B8-7740-8FC0-1B400A6CF5BA}" type="presOf" srcId="{3EF87F85-AD29-4594-9FEC-622924BC0A75}" destId="{938438AB-A705-4FD5-879D-AA3D072B1360}" srcOrd="0" destOrd="0" presId="urn:microsoft.com/office/officeart/2005/8/layout/default"/>
    <dgm:cxn modelId="{17FA244E-783B-4F58-BFBA-7DB7620A8739}" srcId="{ED9732D6-75BE-40D9-A133-7D15DBCD70CB}" destId="{7276B3A3-BF0D-4A9C-9271-4787E7E547DC}" srcOrd="1" destOrd="0" parTransId="{9E793746-90F0-48EF-84E6-EB5F19DF4AE4}" sibTransId="{F89A7843-4D73-405D-9E40-3929E70F3DC0}"/>
    <dgm:cxn modelId="{6EEB1DEE-C41F-7C46-A8D4-7C22EAF9D6C1}" type="presParOf" srcId="{C615A742-D002-4467-9173-41B6EDD85401}" destId="{D75F58D4-5390-4EDE-8E6F-5C1DB09DD467}" srcOrd="0" destOrd="0" presId="urn:microsoft.com/office/officeart/2005/8/layout/default"/>
    <dgm:cxn modelId="{1594F48F-234A-8540-8E6B-9C7A9051A105}" type="presParOf" srcId="{C615A742-D002-4467-9173-41B6EDD85401}" destId="{4A5CCD31-0B10-4908-A04F-D6879C8321B6}" srcOrd="1" destOrd="0" presId="urn:microsoft.com/office/officeart/2005/8/layout/default"/>
    <dgm:cxn modelId="{20C31FE1-13CD-9A42-AE3A-283C8272A463}" type="presParOf" srcId="{C615A742-D002-4467-9173-41B6EDD85401}" destId="{DB4E2F05-07EA-4806-AB1B-9BCFFF77C76A}" srcOrd="2" destOrd="0" presId="urn:microsoft.com/office/officeart/2005/8/layout/default"/>
    <dgm:cxn modelId="{101E6D03-7ED2-EC48-9BB4-5CA782CF439B}" type="presParOf" srcId="{C615A742-D002-4467-9173-41B6EDD85401}" destId="{2B1B3CEA-4868-4593-8C27-DD0A9C4D4B95}" srcOrd="3" destOrd="0" presId="urn:microsoft.com/office/officeart/2005/8/layout/default"/>
    <dgm:cxn modelId="{1CD2AAE6-1BEC-2E43-8920-708FF386CDA7}" type="presParOf" srcId="{C615A742-D002-4467-9173-41B6EDD85401}" destId="{938438AB-A705-4FD5-879D-AA3D072B1360}" srcOrd="4" destOrd="0" presId="urn:microsoft.com/office/officeart/2005/8/layout/default"/>
    <dgm:cxn modelId="{183AC508-884A-0D46-BD36-82BE413C134C}" type="presParOf" srcId="{C615A742-D002-4467-9173-41B6EDD85401}" destId="{14EC3E2C-CB37-4CEC-A0A0-00444DE5B5BF}" srcOrd="5" destOrd="0" presId="urn:microsoft.com/office/officeart/2005/8/layout/default"/>
    <dgm:cxn modelId="{D6C712D1-0AA0-5842-951D-D707B26AB147}" type="presParOf" srcId="{C615A742-D002-4467-9173-41B6EDD85401}" destId="{47827B80-12A2-45FB-B4E3-F1AC84527AED}"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18E7B-E157-DD4A-A270-F78115F5B1F0}">
      <dsp:nvSpPr>
        <dsp:cNvPr id="0" name=""/>
        <dsp:cNvSpPr/>
      </dsp:nvSpPr>
      <dsp:spPr>
        <a:xfrm>
          <a:off x="1594262" y="0"/>
          <a:ext cx="1233776" cy="1045371"/>
        </a:xfrm>
        <a:prstGeom prst="rect">
          <a:avLst/>
        </a:prstGeom>
        <a:solidFill>
          <a:schemeClr val="accent1">
            <a:tint val="5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sp>
    <dsp:sp modelId="{446E4B48-70FC-1643-9402-103D2FD8FB7C}">
      <dsp:nvSpPr>
        <dsp:cNvPr id="0" name=""/>
        <dsp:cNvSpPr/>
      </dsp:nvSpPr>
      <dsp:spPr>
        <a:xfrm>
          <a:off x="1816984" y="0"/>
          <a:ext cx="1260722" cy="1052294"/>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IDB – Washington DC &lt;Team Leader&gt;</a:t>
          </a:r>
          <a:endParaRPr lang="en-US" sz="1400" kern="1200" dirty="0"/>
        </a:p>
      </dsp:txBody>
      <dsp:txXfrm>
        <a:off x="1816984" y="0"/>
        <a:ext cx="1260722" cy="1052294"/>
      </dsp:txXfrm>
    </dsp:sp>
    <dsp:sp modelId="{BFAC5F25-4AD3-3746-96E7-5B57939380E6}">
      <dsp:nvSpPr>
        <dsp:cNvPr id="0" name=""/>
        <dsp:cNvSpPr/>
      </dsp:nvSpPr>
      <dsp:spPr>
        <a:xfrm>
          <a:off x="3213755" y="814557"/>
          <a:ext cx="1233776" cy="1045371"/>
        </a:xfrm>
        <a:prstGeom prst="rect">
          <a:avLst/>
        </a:prstGeom>
        <a:solidFill>
          <a:schemeClr val="accent1">
            <a:tint val="5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sp>
    <dsp:sp modelId="{AAC8C112-02DF-8142-B84F-25F58BB87D07}">
      <dsp:nvSpPr>
        <dsp:cNvPr id="0" name=""/>
        <dsp:cNvSpPr/>
      </dsp:nvSpPr>
      <dsp:spPr>
        <a:xfrm>
          <a:off x="3398729" y="788263"/>
          <a:ext cx="1062763" cy="878243"/>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Port of Spain IDB Office – &lt;local overseer&gt;</a:t>
          </a:r>
          <a:endParaRPr lang="en-US" sz="1400" kern="1200" dirty="0"/>
        </a:p>
      </dsp:txBody>
      <dsp:txXfrm>
        <a:off x="3398729" y="788263"/>
        <a:ext cx="1062763" cy="878243"/>
      </dsp:txXfrm>
    </dsp:sp>
    <dsp:sp modelId="{8FBA12FE-200F-AB44-B4F6-AAA3BCA940CE}">
      <dsp:nvSpPr>
        <dsp:cNvPr id="0" name=""/>
        <dsp:cNvSpPr/>
      </dsp:nvSpPr>
      <dsp:spPr>
        <a:xfrm>
          <a:off x="109203" y="845626"/>
          <a:ext cx="1233776" cy="1045371"/>
        </a:xfrm>
        <a:prstGeom prst="rect">
          <a:avLst/>
        </a:prstGeom>
        <a:solidFill>
          <a:schemeClr val="accent1">
            <a:tint val="5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sp>
    <dsp:sp modelId="{2C731E0B-13C9-E34A-9801-D1DE95FBD88C}">
      <dsp:nvSpPr>
        <dsp:cNvPr id="0" name=""/>
        <dsp:cNvSpPr/>
      </dsp:nvSpPr>
      <dsp:spPr>
        <a:xfrm>
          <a:off x="266312" y="844212"/>
          <a:ext cx="1068746" cy="1002563"/>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CANTO – Port of Spain &lt;Executing Agency&gt;</a:t>
          </a:r>
          <a:endParaRPr lang="en-US" sz="1400" kern="1200" dirty="0"/>
        </a:p>
      </dsp:txBody>
      <dsp:txXfrm>
        <a:off x="266312" y="844212"/>
        <a:ext cx="1068746" cy="1002563"/>
      </dsp:txXfrm>
    </dsp:sp>
    <dsp:sp modelId="{8FA3BD5F-C334-234E-9E37-5A2E630C227C}">
      <dsp:nvSpPr>
        <dsp:cNvPr id="0" name=""/>
        <dsp:cNvSpPr/>
      </dsp:nvSpPr>
      <dsp:spPr>
        <a:xfrm>
          <a:off x="601875" y="2319818"/>
          <a:ext cx="1233776" cy="1045371"/>
        </a:xfrm>
        <a:prstGeom prst="rect">
          <a:avLst/>
        </a:prstGeom>
        <a:solidFill>
          <a:schemeClr val="accent1">
            <a:tint val="5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sp>
    <dsp:sp modelId="{AAE9E6B8-889D-FB4B-BF89-DD661A2E8284}">
      <dsp:nvSpPr>
        <dsp:cNvPr id="0" name=""/>
        <dsp:cNvSpPr/>
      </dsp:nvSpPr>
      <dsp:spPr>
        <a:xfrm>
          <a:off x="699781" y="2371827"/>
          <a:ext cx="1212296" cy="773116"/>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Regional Coordinator</a:t>
          </a:r>
          <a:endParaRPr lang="en-US" sz="1400" kern="1200" dirty="0"/>
        </a:p>
      </dsp:txBody>
      <dsp:txXfrm>
        <a:off x="699781" y="2371827"/>
        <a:ext cx="1212296" cy="773116"/>
      </dsp:txXfrm>
    </dsp:sp>
    <dsp:sp modelId="{4F726A00-5769-A74D-B822-47EEE523BA3A}">
      <dsp:nvSpPr>
        <dsp:cNvPr id="0" name=""/>
        <dsp:cNvSpPr/>
      </dsp:nvSpPr>
      <dsp:spPr>
        <a:xfrm>
          <a:off x="4352772" y="1918487"/>
          <a:ext cx="1233776" cy="1045371"/>
        </a:xfrm>
        <a:prstGeom prst="rect">
          <a:avLst/>
        </a:prstGeom>
        <a:solidFill>
          <a:schemeClr val="accent1">
            <a:tint val="5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sp>
    <dsp:sp modelId="{62D660F2-02D3-8947-9D88-135640D87BEE}">
      <dsp:nvSpPr>
        <dsp:cNvPr id="0" name=""/>
        <dsp:cNvSpPr/>
      </dsp:nvSpPr>
      <dsp:spPr>
        <a:xfrm>
          <a:off x="4417397" y="1928970"/>
          <a:ext cx="1229113" cy="779634"/>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8 Beneficiary Countries </a:t>
          </a:r>
          <a:endParaRPr lang="en-US" sz="1400" kern="1200" dirty="0"/>
        </a:p>
      </dsp:txBody>
      <dsp:txXfrm>
        <a:off x="4417397" y="1928970"/>
        <a:ext cx="1229113" cy="779634"/>
      </dsp:txXfrm>
    </dsp:sp>
    <dsp:sp modelId="{F1B47042-7B36-1548-A8F5-7967F44DE90C}">
      <dsp:nvSpPr>
        <dsp:cNvPr id="0" name=""/>
        <dsp:cNvSpPr/>
      </dsp:nvSpPr>
      <dsp:spPr>
        <a:xfrm>
          <a:off x="3431770" y="3010690"/>
          <a:ext cx="1233776" cy="1045371"/>
        </a:xfrm>
        <a:prstGeom prst="rect">
          <a:avLst/>
        </a:prstGeom>
        <a:solidFill>
          <a:schemeClr val="accent1">
            <a:tint val="5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sp>
    <dsp:sp modelId="{7B51BC05-9064-EA40-BF04-6EC4041B7B2F}">
      <dsp:nvSpPr>
        <dsp:cNvPr id="0" name=""/>
        <dsp:cNvSpPr/>
      </dsp:nvSpPr>
      <dsp:spPr>
        <a:xfrm>
          <a:off x="3595350" y="2985468"/>
          <a:ext cx="1155641" cy="1070593"/>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smtClean="0"/>
            <a:t>BIIPAC Steering Committee  </a:t>
          </a:r>
          <a:endParaRPr lang="en-US" sz="1200" kern="1200" dirty="0"/>
        </a:p>
      </dsp:txBody>
      <dsp:txXfrm>
        <a:off x="3595350" y="2985468"/>
        <a:ext cx="1155641" cy="1070593"/>
      </dsp:txXfrm>
    </dsp:sp>
    <dsp:sp modelId="{B9E9CDDD-5DE5-BD40-88AF-67963D69D3CA}">
      <dsp:nvSpPr>
        <dsp:cNvPr id="0" name=""/>
        <dsp:cNvSpPr/>
      </dsp:nvSpPr>
      <dsp:spPr>
        <a:xfrm>
          <a:off x="5340571" y="3010687"/>
          <a:ext cx="1233776" cy="1045371"/>
        </a:xfrm>
        <a:prstGeom prst="rect">
          <a:avLst/>
        </a:prstGeom>
        <a:solidFill>
          <a:schemeClr val="accent1">
            <a:tint val="5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sp>
    <dsp:sp modelId="{E64DDE80-9FFE-5C4A-A9B0-6CAC63037118}">
      <dsp:nvSpPr>
        <dsp:cNvPr id="0" name=""/>
        <dsp:cNvSpPr/>
      </dsp:nvSpPr>
      <dsp:spPr>
        <a:xfrm>
          <a:off x="5312330" y="3012221"/>
          <a:ext cx="1265336" cy="879096"/>
        </a:xfrm>
        <a:prstGeom prst="rect">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smtClean="0"/>
            <a:t>BIIPAC Technical </a:t>
          </a:r>
          <a:r>
            <a:rPr lang="en-US" sz="1200" kern="1200" dirty="0" err="1" smtClean="0"/>
            <a:t>Cmmittee</a:t>
          </a:r>
          <a:endParaRPr lang="en-US" sz="1200" kern="1200" dirty="0"/>
        </a:p>
      </dsp:txBody>
      <dsp:txXfrm>
        <a:off x="5312330" y="3012221"/>
        <a:ext cx="1265336" cy="8790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F58D4-5390-4EDE-8E6F-5C1DB09DD467}">
      <dsp:nvSpPr>
        <dsp:cNvPr id="0" name=""/>
        <dsp:cNvSpPr/>
      </dsp:nvSpPr>
      <dsp:spPr>
        <a:xfrm>
          <a:off x="2522" y="117162"/>
          <a:ext cx="2001291" cy="120077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latin typeface="Calibri"/>
              <a:cs typeface="Calibri"/>
            </a:rPr>
            <a:t>Broadband Diagnostic and Infrastructure maps</a:t>
          </a:r>
        </a:p>
      </dsp:txBody>
      <dsp:txXfrm>
        <a:off x="2522" y="117162"/>
        <a:ext cx="2001291" cy="1200774"/>
      </dsp:txXfrm>
    </dsp:sp>
    <dsp:sp modelId="{DB4E2F05-07EA-4806-AB1B-9BCFFF77C76A}">
      <dsp:nvSpPr>
        <dsp:cNvPr id="0" name=""/>
        <dsp:cNvSpPr/>
      </dsp:nvSpPr>
      <dsp:spPr>
        <a:xfrm>
          <a:off x="2203943" y="117162"/>
          <a:ext cx="2001291" cy="120077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latin typeface="Calibri"/>
              <a:cs typeface="Calibri"/>
            </a:rPr>
            <a:t>Review of legal and regulatory frameworks and current sector trends </a:t>
          </a:r>
          <a:endParaRPr lang="en-US" sz="1600" b="1" kern="1200" dirty="0">
            <a:latin typeface="Calibri"/>
            <a:cs typeface="Calibri"/>
          </a:endParaRPr>
        </a:p>
      </dsp:txBody>
      <dsp:txXfrm>
        <a:off x="2203943" y="117162"/>
        <a:ext cx="2001291" cy="1200774"/>
      </dsp:txXfrm>
    </dsp:sp>
    <dsp:sp modelId="{938438AB-A705-4FD5-879D-AA3D072B1360}">
      <dsp:nvSpPr>
        <dsp:cNvPr id="0" name=""/>
        <dsp:cNvSpPr/>
      </dsp:nvSpPr>
      <dsp:spPr>
        <a:xfrm>
          <a:off x="4405364" y="117162"/>
          <a:ext cx="2001291" cy="120077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latin typeface="Calibri"/>
              <a:cs typeface="Calibri"/>
            </a:rPr>
            <a:t>ICT awareness and capacity building programs</a:t>
          </a:r>
          <a:endParaRPr lang="en-US" sz="1600" b="1" kern="1200" dirty="0">
            <a:latin typeface="Calibri"/>
            <a:cs typeface="Calibri"/>
          </a:endParaRPr>
        </a:p>
      </dsp:txBody>
      <dsp:txXfrm>
        <a:off x="4405364" y="117162"/>
        <a:ext cx="2001291" cy="1200774"/>
      </dsp:txXfrm>
    </dsp:sp>
    <dsp:sp modelId="{47827B80-12A2-45FB-B4E3-F1AC84527AED}">
      <dsp:nvSpPr>
        <dsp:cNvPr id="0" name=""/>
        <dsp:cNvSpPr/>
      </dsp:nvSpPr>
      <dsp:spPr>
        <a:xfrm>
          <a:off x="6606784" y="117162"/>
          <a:ext cx="2001291" cy="120077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latin typeface="Calibri"/>
              <a:cs typeface="Calibri"/>
            </a:rPr>
            <a:t>Public Policy recommendations for the design of national broadband strategies </a:t>
          </a:r>
          <a:endParaRPr lang="en-US" sz="1600" b="1" kern="1200" dirty="0">
            <a:latin typeface="Calibri"/>
            <a:cs typeface="Calibri"/>
          </a:endParaRPr>
        </a:p>
      </dsp:txBody>
      <dsp:txXfrm>
        <a:off x="6606784" y="117162"/>
        <a:ext cx="2001291" cy="1200774"/>
      </dsp:txXfrm>
    </dsp:sp>
  </dsp:spTree>
</dsp:drawing>
</file>

<file path=ppt/diagrams/layout1.xml><?xml version="1.0" encoding="utf-8"?>
<dgm:layoutDef xmlns:dgm="http://schemas.openxmlformats.org/drawingml/2006/diagram" xmlns:a="http://schemas.openxmlformats.org/drawingml/2006/main" uniqueId="urn:microsoft.com/office/officeart/2008/layout/TitledPictureBlocks">
  <dgm:title val=""/>
  <dgm:desc val=""/>
  <dgm:catLst>
    <dgm:cat type="picture" pri="10000"/>
    <dgm:cat type="pictureconvert" pri="10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rootNode">
    <dgm:varLst>
      <dgm:chMax/>
      <dgm:chPref/>
      <dgm:dir/>
      <dgm:animLvl val="lvl"/>
    </dgm:varLst>
    <dgm:choose name="Name0">
      <dgm:if name="Name1" func="var" arg="dir" op="equ" val="norm">
        <dgm:alg type="snake">
          <dgm:param type="off" val="ctr"/>
          <dgm:param type="grDir" val="tL"/>
        </dgm:alg>
      </dgm:if>
      <dgm:else name="Name2">
        <dgm:alg type="snake">
          <dgm:param type="off" val="ctr"/>
          <dgm:param type="grDir" val="tR"/>
        </dgm:alg>
      </dgm:else>
    </dgm:choose>
    <dgm:shape xmlns:r="http://schemas.openxmlformats.org/officeDocument/2006/relationships" r:blip="">
      <dgm:adjLst/>
    </dgm:shape>
    <dgm:constrLst>
      <dgm:constr type="primFontSz" for="des" forName="ParentText" op="equ"/>
      <dgm:constr type="primFontSz" for="des" forName="ChildText" op="equ"/>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787"/>
        </dgm:alg>
        <dgm:shape xmlns:r="http://schemas.openxmlformats.org/officeDocument/2006/relationships" r:blip="">
          <dgm:adjLst/>
        </dgm:shape>
        <dgm:choose name="Name3">
          <dgm:if name="Name4" func="var" arg="dir" op="equ" val="norm">
            <dgm:constrLst>
              <dgm:constr type="l" for="ch" forName="ParentText" refType="w" fact="0"/>
              <dgm:constr type="t" for="ch" forName="ParentText" refType="h" fact="0"/>
              <dgm:constr type="w" for="ch" forName="ParentText" refType="w" fact="0.7457"/>
              <dgm:constr type="h" for="ch" forName="ParentText" refType="h" fact="0.15"/>
              <dgm:constr type="l" for="ch" forName="Image" refType="w" fact="0"/>
              <dgm:constr type="t" for="ch" forName="Image" refType="h" fact="0.1661"/>
              <dgm:constr type="w" for="ch" forName="Image" refType="w" fact="0.7457"/>
              <dgm:constr type="h" for="ch" forName="Image" refType="h" fact="0.8711"/>
              <dgm:constr type="l" for="ch" forName="ChildText" refType="w" fact="0.6464"/>
              <dgm:constr type="t" for="ch" forName="ChildText" refType="h" fact="0.288"/>
              <dgm:constr type="w" for="ch" forName="ChildText" refType="w" fact="0.3536"/>
              <dgm:constr type="h" for="ch" forName="ChildText" refType="h" fact="0.5074"/>
            </dgm:constrLst>
          </dgm:if>
          <dgm:else name="Name5">
            <dgm:constrLst>
              <dgm:constr type="l" for="ch" forName="ParentText" refType="w" fact="0.26"/>
              <dgm:constr type="t" for="ch" forName="ParentText" refType="h" fact="0"/>
              <dgm:constr type="w" for="ch" forName="ParentText" refType="w" fact="0.7457"/>
              <dgm:constr type="h" for="ch" forName="ParentText" refType="h" fact="0.15"/>
              <dgm:constr type="l" for="ch" forName="Image" refType="w" fact="0.26"/>
              <dgm:constr type="t" for="ch" forName="Image" refType="h" fact="0.1661"/>
              <dgm:constr type="w" for="ch" forName="Image" refType="w" fact="0.7446"/>
              <dgm:constr type="h" for="ch" forName="Image" refType="h" fact="0.8711"/>
              <dgm:constr type="l" for="ch" forName="ChildText" refType="w" fact="0"/>
              <dgm:constr type="t" for="ch" forName="ChildText" refType="h" fact="0.288"/>
              <dgm:constr type="w" for="ch" forName="ChildText" refType="w" fact="0.3536"/>
              <dgm:constr type="h" for="ch" forName="ChildText" refType="h" fact="0.5074"/>
            </dgm:constrLst>
          </dgm:else>
        </dgm:choose>
        <dgm:layoutNode name="ParentText" styleLbl="node1">
          <dgm:varLst>
            <dgm:chMax val="1"/>
            <dgm:chPref val="1"/>
            <dgm:bulletEnabled val="1"/>
          </dgm:varLst>
          <dgm:alg type="tx"/>
          <dgm:shape xmlns:r="http://schemas.openxmlformats.org/officeDocument/2006/relationships" type="rect" r:blip="" zOrderOff="10">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Image" styleLbl="bgImgPlace1">
          <dgm:alg type="sp"/>
          <dgm:shape xmlns:r="http://schemas.openxmlformats.org/officeDocument/2006/relationships" type="rect" r:blip="" blipPhldr="1">
            <dgm:adjLst/>
          </dgm:shape>
          <dgm:presOf/>
        </dgm:layoutNode>
        <dgm:layoutNode name="ChildText" styleLbl="fgAcc1">
          <dgm:varLst>
            <dgm:chMax val="0"/>
            <dgm:chPref val="0"/>
            <dgm:bulletEnabled val="1"/>
          </dgm:varLst>
          <dgm:choose name="Name6">
            <dgm:if name="Name7" axis="des" ptType="node" func="cnt" op="equ" val="1">
              <dgm:alg type="tx">
                <dgm:param type="stBulletLvl" val="2"/>
                <dgm:param type="txAnchorVertCh" val="mid"/>
                <dgm:param type="parTxLTRAlign" val="l"/>
              </dgm:alg>
            </dgm:if>
            <dgm:else name="Name8">
              <dgm:alg type="tx">
                <dgm:param type="stBulletLvl" val="1"/>
                <dgm:param type="txAnchorVertCh" val="mid"/>
              </dgm:alg>
            </dgm:else>
          </dgm:choose>
          <dgm:choose name="Name9">
            <dgm:if name="Name10" axis="ch" ptType="node" func="cnt" op="gte" val="1">
              <dgm:shape xmlns:r="http://schemas.openxmlformats.org/officeDocument/2006/relationships" type="roundRect" r:blip="">
                <dgm:adjLst>
                  <dgm:adj idx="1" val="0.1"/>
                </dgm:adjLst>
              </dgm:shape>
              <dgm:presOf axis="des" ptType="node"/>
            </dgm:if>
            <dgm:else name="Name11">
              <dgm:shape xmlns:r="http://schemas.openxmlformats.org/officeDocument/2006/relationships" type="roundRect" r:blip="" hideGeom="1">
                <dgm:adjLst>
                  <dgm:adj idx="1" val="0.1"/>
                </dgm:adjLst>
              </dgm:shape>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B8392-558A-4B4A-9B60-ECF015985A54}" type="datetimeFigureOut">
              <a:rPr lang="en-US" smtClean="0"/>
              <a:t>8/11/14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262C64-9EC7-AB4B-90BE-9B1C5FFCF524}" type="slidenum">
              <a:rPr lang="en-US" smtClean="0"/>
              <a:t>‹#›</a:t>
            </a:fld>
            <a:endParaRPr lang="en-US"/>
          </a:p>
        </p:txBody>
      </p:sp>
    </p:spTree>
    <p:extLst>
      <p:ext uri="{BB962C8B-B14F-4D97-AF65-F5344CB8AC3E}">
        <p14:creationId xmlns:p14="http://schemas.microsoft.com/office/powerpoint/2010/main" val="24582743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desired</a:t>
            </a:r>
            <a:r>
              <a:rPr lang="en-US" baseline="0" dirty="0" smtClean="0"/>
              <a:t> to accelerate the penetration rate and usage of Broadband Services in the region. </a:t>
            </a:r>
            <a:endParaRPr lang="en-US" dirty="0"/>
          </a:p>
        </p:txBody>
      </p:sp>
      <p:sp>
        <p:nvSpPr>
          <p:cNvPr id="4" name="Slide Number Placeholder 3"/>
          <p:cNvSpPr>
            <a:spLocks noGrp="1"/>
          </p:cNvSpPr>
          <p:nvPr>
            <p:ph type="sldNum" sz="quarter" idx="10"/>
          </p:nvPr>
        </p:nvSpPr>
        <p:spPr/>
        <p:txBody>
          <a:bodyPr/>
          <a:lstStyle/>
          <a:p>
            <a:fld id="{4D262C64-9EC7-AB4B-90BE-9B1C5FFCF524}" type="slidenum">
              <a:rPr lang="en-US" smtClean="0"/>
              <a:t>2</a:t>
            </a:fld>
            <a:endParaRPr lang="en-US"/>
          </a:p>
        </p:txBody>
      </p:sp>
    </p:spTree>
    <p:extLst>
      <p:ext uri="{BB962C8B-B14F-4D97-AF65-F5344CB8AC3E}">
        <p14:creationId xmlns:p14="http://schemas.microsoft.com/office/powerpoint/2010/main" val="3839256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400" dirty="0" smtClean="0">
                <a:latin typeface="+mn-lt"/>
                <a:cs typeface="Calibri"/>
              </a:rPr>
              <a:t>of the project implementation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2800" dirty="0" smtClean="0">
                <a:latin typeface="+mn-lt"/>
                <a:cs typeface="Calibri"/>
              </a:rPr>
              <a:t>(e.g. experts, information and materials, etc.) </a:t>
            </a:r>
          </a:p>
          <a:p>
            <a:endParaRPr lang="en-US" dirty="0"/>
          </a:p>
        </p:txBody>
      </p:sp>
      <p:sp>
        <p:nvSpPr>
          <p:cNvPr id="4" name="Slide Number Placeholder 3"/>
          <p:cNvSpPr>
            <a:spLocks noGrp="1"/>
          </p:cNvSpPr>
          <p:nvPr>
            <p:ph type="sldNum" sz="quarter" idx="10"/>
          </p:nvPr>
        </p:nvSpPr>
        <p:spPr/>
        <p:txBody>
          <a:bodyPr/>
          <a:lstStyle/>
          <a:p>
            <a:fld id="{4D262C64-9EC7-AB4B-90BE-9B1C5FFCF524}" type="slidenum">
              <a:rPr lang="en-US" smtClean="0"/>
              <a:t>5</a:t>
            </a:fld>
            <a:endParaRPr lang="en-US"/>
          </a:p>
        </p:txBody>
      </p:sp>
    </p:spTree>
    <p:extLst>
      <p:ext uri="{BB962C8B-B14F-4D97-AF65-F5344CB8AC3E}">
        <p14:creationId xmlns:p14="http://schemas.microsoft.com/office/powerpoint/2010/main" val="4014683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mapped infrastructure should not be limited to broadband, and should also include current infrastructure from other utilities. </a:t>
            </a:r>
          </a:p>
          <a:p>
            <a:endParaRPr lang="en-US" dirty="0"/>
          </a:p>
        </p:txBody>
      </p:sp>
      <p:sp>
        <p:nvSpPr>
          <p:cNvPr id="4" name="Slide Number Placeholder 3"/>
          <p:cNvSpPr>
            <a:spLocks noGrp="1"/>
          </p:cNvSpPr>
          <p:nvPr>
            <p:ph type="sldNum" sz="quarter" idx="10"/>
          </p:nvPr>
        </p:nvSpPr>
        <p:spPr/>
        <p:txBody>
          <a:bodyPr/>
          <a:lstStyle/>
          <a:p>
            <a:fld id="{4D262C64-9EC7-AB4B-90BE-9B1C5FFCF524}" type="slidenum">
              <a:rPr lang="en-US" smtClean="0"/>
              <a:t>8</a:t>
            </a:fld>
            <a:endParaRPr lang="en-US"/>
          </a:p>
        </p:txBody>
      </p:sp>
    </p:spTree>
    <p:extLst>
      <p:ext uri="{BB962C8B-B14F-4D97-AF65-F5344CB8AC3E}">
        <p14:creationId xmlns:p14="http://schemas.microsoft.com/office/powerpoint/2010/main" val="1458380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300" dirty="0" smtClean="0">
                <a:solidFill>
                  <a:srgbClr val="000C42"/>
                </a:solidFill>
                <a:latin typeface="Calibri" charset="0"/>
              </a:rPr>
              <a:t>through consultations with companies which can give cost model price estimations for increasing broadband outlay in the BIIPAC beneficiary countries.</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2300" dirty="0" smtClean="0">
                <a:solidFill>
                  <a:srgbClr val="000C42"/>
                </a:solidFill>
                <a:latin typeface="Calibri" charset="0"/>
              </a:rPr>
              <a:t>Need for</a:t>
            </a:r>
            <a:r>
              <a:rPr lang="en-US" sz="2300" baseline="0" dirty="0" smtClean="0">
                <a:solidFill>
                  <a:srgbClr val="000C42"/>
                </a:solidFill>
                <a:latin typeface="Calibri" charset="0"/>
              </a:rPr>
              <a:t> this work was communicated to the IDB. They gave no commitments</a:t>
            </a:r>
            <a:endParaRPr lang="en-US" sz="2300" dirty="0" smtClean="0">
              <a:solidFill>
                <a:srgbClr val="000C42"/>
              </a:solidFill>
              <a:latin typeface="Calibri" charset="0"/>
            </a:endParaRPr>
          </a:p>
          <a:p>
            <a:endParaRPr lang="en-US" dirty="0"/>
          </a:p>
        </p:txBody>
      </p:sp>
      <p:sp>
        <p:nvSpPr>
          <p:cNvPr id="4" name="Slide Number Placeholder 3"/>
          <p:cNvSpPr>
            <a:spLocks noGrp="1"/>
          </p:cNvSpPr>
          <p:nvPr>
            <p:ph type="sldNum" sz="quarter" idx="10"/>
          </p:nvPr>
        </p:nvSpPr>
        <p:spPr/>
        <p:txBody>
          <a:bodyPr/>
          <a:lstStyle/>
          <a:p>
            <a:fld id="{4D262C64-9EC7-AB4B-90BE-9B1C5FFCF524}" type="slidenum">
              <a:rPr lang="en-US" smtClean="0"/>
              <a:t>12</a:t>
            </a:fld>
            <a:endParaRPr lang="en-US"/>
          </a:p>
        </p:txBody>
      </p:sp>
    </p:spTree>
    <p:extLst>
      <p:ext uri="{BB962C8B-B14F-4D97-AF65-F5344CB8AC3E}">
        <p14:creationId xmlns:p14="http://schemas.microsoft.com/office/powerpoint/2010/main" val="1180690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2DF66AD8-BC4A-4004-9882-414398D930CA}" type="datetimeFigureOut">
              <a:rPr lang="en-US" smtClean="0"/>
              <a:t>8/11/14</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DF66AD8-BC4A-4004-9882-414398D930CA}" type="datetimeFigureOut">
              <a:rPr lang="en-US" smtClean="0"/>
              <a:t>8/11/14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66AD8-BC4A-4004-9882-414398D930CA}" type="datetimeFigureOut">
              <a:rPr lang="en-US" smtClean="0"/>
              <a:t>8/11/14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8/11/14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8/11/14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8/11/14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2DF66AD8-BC4A-4004-9882-414398D930CA}" type="datetimeFigureOut">
              <a:rPr lang="en-US" smtClean="0"/>
              <a:t>8/11/14</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t>8/11/14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t>8/11/14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DF66AD8-BC4A-4004-9882-414398D930CA}" type="datetimeFigureOut">
              <a:rPr lang="en-US" smtClean="0"/>
              <a:t>8/11/14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D2C864-9362-43C7-A136-D9C41D93A96D}" type="slidenum">
              <a:rPr lang="en-US" smtClean="0"/>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8/11/14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24" Type="http://schemas.openxmlformats.org/officeDocument/2006/relationships/image" Target="../media/image8.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2DF66AD8-BC4A-4004-9882-414398D930CA}" type="datetimeFigureOut">
              <a:rPr lang="en-US" smtClean="0"/>
              <a:t>8/11/14</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B9D2C864-9362-43C7-A136-D9C41D93A9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png"/><Relationship Id="rId3"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4.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6600"/>
                </a:solidFill>
              </a:rPr>
              <a:t>Broadband Infrastructure Inventory and Public Awareness in the Caribbean (BIIPAC) Project </a:t>
            </a:r>
            <a:endParaRPr lang="en-US" dirty="0">
              <a:solidFill>
                <a:srgbClr val="FF6600"/>
              </a:solidFill>
            </a:endParaRPr>
          </a:p>
        </p:txBody>
      </p:sp>
      <p:sp>
        <p:nvSpPr>
          <p:cNvPr id="3" name="Subtitle 2"/>
          <p:cNvSpPr>
            <a:spLocks noGrp="1"/>
          </p:cNvSpPr>
          <p:nvPr>
            <p:ph type="subTitle" idx="1"/>
          </p:nvPr>
        </p:nvSpPr>
        <p:spPr/>
        <p:txBody>
          <a:bodyPr>
            <a:normAutofit/>
          </a:bodyPr>
          <a:lstStyle/>
          <a:p>
            <a:pPr algn="r"/>
            <a:endParaRPr lang="en-US" dirty="0" smtClean="0"/>
          </a:p>
          <a:p>
            <a:pPr algn="r"/>
            <a:r>
              <a:rPr lang="en-US" dirty="0" smtClean="0"/>
              <a:t>Ayanna T. Samuels</a:t>
            </a:r>
          </a:p>
          <a:p>
            <a:pPr algn="r"/>
            <a:r>
              <a:rPr lang="en-US" dirty="0" smtClean="0"/>
              <a:t>BIIPAC Regional Coordinator  | Aug 11, 2014</a:t>
            </a:r>
            <a:endParaRPr lang="en-US" dirty="0"/>
          </a:p>
        </p:txBody>
      </p:sp>
      <p:pic>
        <p:nvPicPr>
          <p:cNvPr id="5" name="Picture 4" descr="\\CANTOSVR1\RedirectedFolders\ldieffenthaller\My Documents\LOGOS\canto-logo.gif"/>
          <p:cNvPicPr/>
          <p:nvPr/>
        </p:nvPicPr>
        <p:blipFill>
          <a:blip r:embed="rId2" cstate="print"/>
          <a:srcRect/>
          <a:stretch>
            <a:fillRect/>
          </a:stretch>
        </p:blipFill>
        <p:spPr bwMode="auto">
          <a:xfrm>
            <a:off x="736851" y="228618"/>
            <a:ext cx="1912676" cy="1715689"/>
          </a:xfrm>
          <a:prstGeom prst="rect">
            <a:avLst/>
          </a:prstGeom>
          <a:noFill/>
          <a:ln w="9525">
            <a:noFill/>
            <a:miter lim="800000"/>
            <a:headEnd/>
            <a:tailEnd/>
          </a:ln>
        </p:spPr>
      </p:pic>
      <p:sp>
        <p:nvSpPr>
          <p:cNvPr id="6" name="TextBox 5"/>
          <p:cNvSpPr txBox="1"/>
          <p:nvPr/>
        </p:nvSpPr>
        <p:spPr>
          <a:xfrm>
            <a:off x="7525281" y="862395"/>
            <a:ext cx="184666" cy="646331"/>
          </a:xfrm>
          <a:prstGeom prst="rect">
            <a:avLst/>
          </a:prstGeom>
          <a:noFill/>
        </p:spPr>
        <p:txBody>
          <a:bodyPr wrap="none" rtlCol="0">
            <a:spAutoFit/>
          </a:bodyPr>
          <a:lstStyle/>
          <a:p>
            <a:r>
              <a:rPr lang="en-US" dirty="0"/>
              <a:t> </a:t>
            </a:r>
          </a:p>
          <a:p>
            <a:endParaRPr lang="en-US" dirty="0"/>
          </a:p>
        </p:txBody>
      </p:sp>
      <p:pic>
        <p:nvPicPr>
          <p:cNvPr id="10" name="Picture 9" descr="C:\Users\Teresa\AppData\Local\Microsoft\Windows\Temporary Internet Files\Content.Word\primary_logo_en.png"/>
          <p:cNvPicPr/>
          <p:nvPr/>
        </p:nvPicPr>
        <p:blipFill>
          <a:blip r:embed="rId3" cstate="print"/>
          <a:srcRect/>
          <a:stretch>
            <a:fillRect/>
          </a:stretch>
        </p:blipFill>
        <p:spPr bwMode="auto">
          <a:xfrm>
            <a:off x="7195597" y="567120"/>
            <a:ext cx="1270344" cy="941606"/>
          </a:xfrm>
          <a:prstGeom prst="rect">
            <a:avLst/>
          </a:prstGeom>
          <a:noFill/>
          <a:ln w="9525">
            <a:noFill/>
            <a:miter lim="800000"/>
            <a:headEnd/>
            <a:tailEnd/>
          </a:ln>
        </p:spPr>
      </p:pic>
    </p:spTree>
    <p:extLst>
      <p:ext uri="{BB962C8B-B14F-4D97-AF65-F5344CB8AC3E}">
        <p14:creationId xmlns:p14="http://schemas.microsoft.com/office/powerpoint/2010/main" val="36885392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35778" y="1397000"/>
            <a:ext cx="4806425" cy="5133685"/>
          </a:xfrm>
        </p:spPr>
        <p:txBody>
          <a:bodyPr>
            <a:normAutofit fontScale="77500" lnSpcReduction="20000"/>
          </a:bodyPr>
          <a:lstStyle/>
          <a:p>
            <a:r>
              <a:rPr lang="en-US" dirty="0" smtClean="0">
                <a:latin typeface="Calibri"/>
                <a:cs typeface="Calibri"/>
              </a:rPr>
              <a:t>A Component 3 seminar </a:t>
            </a:r>
            <a:r>
              <a:rPr lang="en-US" dirty="0">
                <a:latin typeface="Calibri"/>
                <a:cs typeface="Calibri"/>
              </a:rPr>
              <a:t>for regulators and policy makers will be </a:t>
            </a:r>
            <a:r>
              <a:rPr lang="en-US" dirty="0" smtClean="0">
                <a:latin typeface="Calibri"/>
                <a:cs typeface="Calibri"/>
              </a:rPr>
              <a:t>organized </a:t>
            </a:r>
            <a:r>
              <a:rPr lang="en-US" dirty="0">
                <a:latin typeface="Calibri"/>
                <a:cs typeface="Calibri"/>
              </a:rPr>
              <a:t>during the regional workshop for component </a:t>
            </a:r>
            <a:r>
              <a:rPr lang="en-US" dirty="0" smtClean="0">
                <a:latin typeface="Calibri"/>
                <a:cs typeface="Calibri"/>
              </a:rPr>
              <a:t>2. </a:t>
            </a:r>
          </a:p>
          <a:p>
            <a:r>
              <a:rPr lang="en-US" dirty="0" smtClean="0">
                <a:latin typeface="Calibri"/>
                <a:cs typeface="Calibri"/>
              </a:rPr>
              <a:t>Training </a:t>
            </a:r>
            <a:r>
              <a:rPr lang="en-US" dirty="0">
                <a:latin typeface="Calibri"/>
                <a:cs typeface="Calibri"/>
              </a:rPr>
              <a:t>materials developed under the   framework   of   IDB’s   Broadband   </a:t>
            </a:r>
            <a:r>
              <a:rPr lang="en-US" dirty="0" smtClean="0">
                <a:latin typeface="Calibri"/>
                <a:cs typeface="Calibri"/>
              </a:rPr>
              <a:t>Platform, </a:t>
            </a:r>
            <a:r>
              <a:rPr lang="en-US" dirty="0">
                <a:latin typeface="Calibri"/>
                <a:cs typeface="Calibri"/>
              </a:rPr>
              <a:t>  on   the   impact of ICTs in different strategic sectors will be </a:t>
            </a:r>
            <a:r>
              <a:rPr lang="en-US" dirty="0" smtClean="0">
                <a:latin typeface="Calibri"/>
                <a:cs typeface="Calibri"/>
              </a:rPr>
              <a:t>leveraged </a:t>
            </a:r>
            <a:r>
              <a:rPr lang="en-US" dirty="0">
                <a:latin typeface="Calibri"/>
                <a:cs typeface="Calibri"/>
              </a:rPr>
              <a:t>in the training. </a:t>
            </a:r>
            <a:endParaRPr lang="en-US" dirty="0" smtClean="0">
              <a:latin typeface="Calibri"/>
              <a:cs typeface="Calibri"/>
            </a:endParaRPr>
          </a:p>
          <a:p>
            <a:r>
              <a:rPr lang="en-US" dirty="0" smtClean="0">
                <a:latin typeface="Calibri"/>
                <a:cs typeface="Calibri"/>
              </a:rPr>
              <a:t>In </a:t>
            </a:r>
            <a:r>
              <a:rPr lang="en-US" dirty="0">
                <a:latin typeface="Calibri"/>
                <a:cs typeface="Calibri"/>
              </a:rPr>
              <a:t>addition, practitioners will be invited to present international best practices, in an effort to create a </a:t>
            </a:r>
            <a:r>
              <a:rPr lang="en-US" i="1" dirty="0">
                <a:latin typeface="Calibri"/>
                <a:cs typeface="Calibri"/>
              </a:rPr>
              <a:t>Community of Practice </a:t>
            </a:r>
            <a:r>
              <a:rPr lang="en-US" dirty="0">
                <a:latin typeface="Calibri"/>
                <a:cs typeface="Calibri"/>
              </a:rPr>
              <a:t>in the Caribbean. </a:t>
            </a:r>
          </a:p>
          <a:p>
            <a:r>
              <a:rPr lang="en-US" dirty="0" smtClean="0">
                <a:latin typeface="Calibri"/>
                <a:cs typeface="Calibri"/>
              </a:rPr>
              <a:t>A capacity </a:t>
            </a:r>
            <a:r>
              <a:rPr lang="en-US" dirty="0">
                <a:latin typeface="Calibri"/>
                <a:cs typeface="Calibri"/>
              </a:rPr>
              <a:t>building program for different actors in each </a:t>
            </a:r>
            <a:r>
              <a:rPr lang="en-US" dirty="0" smtClean="0">
                <a:latin typeface="Calibri"/>
                <a:cs typeface="Calibri"/>
              </a:rPr>
              <a:t>country will be designed</a:t>
            </a:r>
          </a:p>
          <a:p>
            <a:r>
              <a:rPr lang="en-US" b="1" i="1" dirty="0" smtClean="0">
                <a:solidFill>
                  <a:srgbClr val="FF0000"/>
                </a:solidFill>
                <a:latin typeface="Calibri"/>
                <a:cs typeface="Calibri"/>
              </a:rPr>
              <a:t>Result: </a:t>
            </a:r>
            <a:r>
              <a:rPr lang="en-US" dirty="0" smtClean="0">
                <a:latin typeface="Calibri"/>
                <a:cs typeface="Calibri"/>
              </a:rPr>
              <a:t>increased use </a:t>
            </a:r>
            <a:r>
              <a:rPr lang="en-US" dirty="0">
                <a:latin typeface="Calibri"/>
                <a:cs typeface="Calibri"/>
              </a:rPr>
              <a:t>of and </a:t>
            </a:r>
            <a:r>
              <a:rPr lang="en-US" dirty="0" smtClean="0">
                <a:latin typeface="Calibri"/>
                <a:cs typeface="Calibri"/>
              </a:rPr>
              <a:t>demand </a:t>
            </a:r>
            <a:r>
              <a:rPr lang="en-US" dirty="0">
                <a:latin typeface="Calibri"/>
                <a:cs typeface="Calibri"/>
              </a:rPr>
              <a:t>for broadband services </a:t>
            </a:r>
            <a:endParaRPr lang="en-US" dirty="0" smtClean="0">
              <a:latin typeface="Calibri"/>
              <a:cs typeface="Calibri"/>
            </a:endParaRPr>
          </a:p>
          <a:p>
            <a:endParaRPr lang="en-US" dirty="0" smtClean="0">
              <a:latin typeface="Calibri"/>
              <a:cs typeface="Calibri"/>
            </a:endParaRPr>
          </a:p>
          <a:p>
            <a:endParaRPr lang="en-US" u="sng" dirty="0" smtClean="0">
              <a:solidFill>
                <a:srgbClr val="FF0000"/>
              </a:solidFill>
            </a:endParaRPr>
          </a:p>
        </p:txBody>
      </p:sp>
      <p:sp>
        <p:nvSpPr>
          <p:cNvPr id="5" name="Rectangle 4"/>
          <p:cNvSpPr>
            <a:spLocks noChangeArrowheads="1"/>
          </p:cNvSpPr>
          <p:nvPr/>
        </p:nvSpPr>
        <p:spPr bwMode="auto">
          <a:xfrm>
            <a:off x="0" y="0"/>
            <a:ext cx="9144000" cy="1171222"/>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en-US" sz="4000" dirty="0">
                <a:solidFill>
                  <a:srgbClr val="FFFFFF"/>
                </a:solidFill>
                <a:latin typeface="Calibri"/>
                <a:cs typeface="Calibri"/>
              </a:rPr>
              <a:t>ICT Awareness and Capacity Building for the Caribbean</a:t>
            </a:r>
          </a:p>
        </p:txBody>
      </p:sp>
      <p:pic>
        <p:nvPicPr>
          <p:cNvPr id="6" name="Picture 8" descr="http://cdn.morguefile.com/imageData/public/files/c/clarita/preview/fldr_2005_05_29/file0002940086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938" y="1563515"/>
            <a:ext cx="359039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23376" y="5051778"/>
            <a:ext cx="3173060" cy="1323439"/>
          </a:xfrm>
          <a:prstGeom prst="rect">
            <a:avLst/>
          </a:prstGeom>
          <a:noFill/>
        </p:spPr>
        <p:txBody>
          <a:bodyPr wrap="square" rtlCol="0">
            <a:spAutoFit/>
          </a:bodyPr>
          <a:lstStyle/>
          <a:p>
            <a:r>
              <a:rPr lang="en-US" sz="2000" dirty="0">
                <a:latin typeface="Calibri"/>
                <a:cs typeface="Calibri"/>
              </a:rPr>
              <a:t>Suggested Consultant communicated to the IDB and work to commence as soon as ok is had from them</a:t>
            </a:r>
          </a:p>
        </p:txBody>
      </p:sp>
    </p:spTree>
    <p:extLst>
      <p:ext uri="{BB962C8B-B14F-4D97-AF65-F5344CB8AC3E}">
        <p14:creationId xmlns:p14="http://schemas.microsoft.com/office/powerpoint/2010/main" val="3147182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578" y="1185333"/>
            <a:ext cx="5062421" cy="5577018"/>
          </a:xfrm>
        </p:spPr>
        <p:txBody>
          <a:bodyPr>
            <a:normAutofit fontScale="77500" lnSpcReduction="20000"/>
          </a:bodyPr>
          <a:lstStyle/>
          <a:p>
            <a:r>
              <a:rPr lang="en-US" sz="2800" dirty="0" smtClean="0">
                <a:latin typeface="Calibri"/>
                <a:cs typeface="Calibri"/>
              </a:rPr>
              <a:t>Recommendations </a:t>
            </a:r>
            <a:r>
              <a:rPr lang="en-US" sz="2800" dirty="0">
                <a:latin typeface="Calibri"/>
                <a:cs typeface="Calibri"/>
              </a:rPr>
              <a:t>for the design of national broadband strategies for each government </a:t>
            </a:r>
            <a:endParaRPr lang="en-US" sz="2800" dirty="0" smtClean="0">
              <a:latin typeface="Calibri"/>
              <a:cs typeface="Calibri"/>
            </a:endParaRPr>
          </a:p>
          <a:p>
            <a:r>
              <a:rPr lang="en-US" sz="2800" dirty="0" smtClean="0">
                <a:latin typeface="Calibri"/>
                <a:cs typeface="Calibri"/>
              </a:rPr>
              <a:t>Considerations </a:t>
            </a:r>
            <a:r>
              <a:rPr lang="en-US" sz="2800" dirty="0">
                <a:latin typeface="Calibri"/>
                <a:cs typeface="Calibri"/>
              </a:rPr>
              <a:t>to work towards a regional broadband </a:t>
            </a:r>
            <a:r>
              <a:rPr lang="en-US" sz="2800" dirty="0" smtClean="0">
                <a:latin typeface="Calibri"/>
                <a:cs typeface="Calibri"/>
              </a:rPr>
              <a:t>strategy</a:t>
            </a:r>
          </a:p>
          <a:p>
            <a:r>
              <a:rPr lang="en-US" sz="2800" dirty="0">
                <a:latin typeface="Calibri"/>
                <a:cs typeface="Calibri"/>
              </a:rPr>
              <a:t>R</a:t>
            </a:r>
            <a:r>
              <a:rPr lang="en-US" sz="2800" dirty="0" smtClean="0">
                <a:latin typeface="Calibri"/>
                <a:cs typeface="Calibri"/>
              </a:rPr>
              <a:t>ecommendations </a:t>
            </a:r>
            <a:r>
              <a:rPr lang="en-US" sz="2800" dirty="0">
                <a:latin typeface="Calibri"/>
                <a:cs typeface="Calibri"/>
              </a:rPr>
              <a:t>of a governance model </a:t>
            </a:r>
            <a:r>
              <a:rPr lang="en-US" sz="2800" dirty="0" smtClean="0">
                <a:latin typeface="Calibri"/>
                <a:cs typeface="Calibri"/>
              </a:rPr>
              <a:t>per country</a:t>
            </a:r>
          </a:p>
          <a:p>
            <a:pPr lvl="1"/>
            <a:r>
              <a:rPr lang="en-US" sz="2600" dirty="0" smtClean="0">
                <a:latin typeface="Calibri"/>
                <a:cs typeface="Calibri"/>
              </a:rPr>
              <a:t>This is in order to </a:t>
            </a:r>
            <a:r>
              <a:rPr lang="en-US" sz="2600" dirty="0">
                <a:latin typeface="Calibri"/>
                <a:cs typeface="Calibri"/>
              </a:rPr>
              <a:t>facilitate the future implementation of the national broadband strategies and foster regional cooperation and </a:t>
            </a:r>
            <a:r>
              <a:rPr lang="en-US" sz="2600" dirty="0" smtClean="0">
                <a:latin typeface="Calibri"/>
                <a:cs typeface="Calibri"/>
              </a:rPr>
              <a:t>coordination.</a:t>
            </a:r>
          </a:p>
          <a:p>
            <a:r>
              <a:rPr lang="en-US" sz="2800" dirty="0" smtClean="0">
                <a:latin typeface="Calibri"/>
                <a:cs typeface="Calibri"/>
              </a:rPr>
              <a:t> </a:t>
            </a:r>
            <a:r>
              <a:rPr lang="en-US" sz="3000" b="1" i="1" dirty="0" smtClean="0">
                <a:solidFill>
                  <a:srgbClr val="660066"/>
                </a:solidFill>
                <a:latin typeface="Calibri"/>
                <a:cs typeface="Calibri"/>
              </a:rPr>
              <a:t>Result:  </a:t>
            </a:r>
            <a:r>
              <a:rPr lang="en-US" sz="3000" dirty="0" smtClean="0">
                <a:latin typeface="Calibri"/>
                <a:cs typeface="Calibri"/>
              </a:rPr>
              <a:t>blue print set for the</a:t>
            </a:r>
            <a:r>
              <a:rPr lang="en-US" sz="3000" b="1" i="1" dirty="0" smtClean="0">
                <a:solidFill>
                  <a:srgbClr val="660066"/>
                </a:solidFill>
                <a:latin typeface="Calibri"/>
                <a:cs typeface="Calibri"/>
              </a:rPr>
              <a:t> </a:t>
            </a:r>
            <a:r>
              <a:rPr lang="en-US" sz="3000" dirty="0" smtClean="0">
                <a:latin typeface="Calibri"/>
                <a:cs typeface="Calibri"/>
              </a:rPr>
              <a:t>acceleration of </a:t>
            </a:r>
            <a:r>
              <a:rPr lang="en-US" sz="3000" dirty="0">
                <a:latin typeface="Calibri"/>
                <a:cs typeface="Calibri"/>
              </a:rPr>
              <a:t>the penetration rate and usage of broadband services among the different stakeholders </a:t>
            </a:r>
          </a:p>
          <a:p>
            <a:endParaRPr lang="en-US" sz="2800" dirty="0"/>
          </a:p>
          <a:p>
            <a:pPr marL="0" indent="0">
              <a:buNone/>
            </a:pPr>
            <a:endParaRPr lang="en-US" sz="2600" u="sng" dirty="0" smtClean="0">
              <a:solidFill>
                <a:srgbClr val="660066"/>
              </a:solidFill>
            </a:endParaRPr>
          </a:p>
        </p:txBody>
      </p:sp>
      <p:sp>
        <p:nvSpPr>
          <p:cNvPr id="4" name="Rectangle 3"/>
          <p:cNvSpPr>
            <a:spLocks noChangeArrowheads="1"/>
          </p:cNvSpPr>
          <p:nvPr/>
        </p:nvSpPr>
        <p:spPr bwMode="auto">
          <a:xfrm>
            <a:off x="0" y="0"/>
            <a:ext cx="9144000" cy="1171222"/>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en-US" sz="4000" dirty="0">
                <a:solidFill>
                  <a:srgbClr val="FFFFFF"/>
                </a:solidFill>
                <a:latin typeface="Calibri"/>
                <a:cs typeface="Calibri"/>
              </a:rPr>
              <a:t>Public Policy Recommendations for the Design of National Broadband Strategies</a:t>
            </a:r>
          </a:p>
        </p:txBody>
      </p:sp>
      <p:pic>
        <p:nvPicPr>
          <p:cNvPr id="5" name="Picture 8" descr="http://cdn.morguefile.com/imageData/public/files/s/sasa91/preview/fldr_2008_11_28/file000109558783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314808"/>
            <a:ext cx="36576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5700891" y="5207002"/>
            <a:ext cx="3443109" cy="1446550"/>
          </a:xfrm>
          <a:prstGeom prst="rect">
            <a:avLst/>
          </a:prstGeom>
          <a:noFill/>
        </p:spPr>
        <p:txBody>
          <a:bodyPr wrap="square" rtlCol="0">
            <a:spAutoFit/>
          </a:bodyPr>
          <a:lstStyle/>
          <a:p>
            <a:r>
              <a:rPr lang="en-US" sz="2200" dirty="0" smtClean="0">
                <a:latin typeface="Calibri"/>
                <a:cs typeface="Calibri"/>
              </a:rPr>
              <a:t>This component will commence upon the completion of component 1, which will be circa Oct, 2014</a:t>
            </a:r>
            <a:endParaRPr lang="en-US" sz="2200" dirty="0">
              <a:latin typeface="Calibri"/>
              <a:cs typeface="Calibri"/>
            </a:endParaRPr>
          </a:p>
        </p:txBody>
      </p:sp>
    </p:spTree>
    <p:extLst>
      <p:ext uri="{BB962C8B-B14F-4D97-AF65-F5344CB8AC3E}">
        <p14:creationId xmlns:p14="http://schemas.microsoft.com/office/powerpoint/2010/main" val="3147182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0" y="14111"/>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18437" name="Title 1"/>
          <p:cNvSpPr txBox="1">
            <a:spLocks noGrp="1"/>
          </p:cNvSpPr>
          <p:nvPr>
            <p:ph type="title"/>
          </p:nvPr>
        </p:nvSpPr>
        <p:spPr>
          <a:xfrm>
            <a:off x="-304800" y="1236"/>
            <a:ext cx="9448800" cy="980898"/>
          </a:xfrm>
        </p:spPr>
        <p:txBody>
          <a:bodyPr/>
          <a:lstStyle/>
          <a:p>
            <a:r>
              <a:rPr lang="en-US" sz="4000" dirty="0" smtClean="0">
                <a:solidFill>
                  <a:schemeClr val="bg1"/>
                </a:solidFill>
                <a:latin typeface="Calibri" charset="0"/>
              </a:rPr>
              <a:t>    </a:t>
            </a:r>
            <a:r>
              <a:rPr sz="3500" dirty="0" smtClean="0">
                <a:solidFill>
                  <a:schemeClr val="bg1"/>
                </a:solidFill>
                <a:latin typeface="Calibri" charset="0"/>
              </a:rPr>
              <a:t>BIIPAC </a:t>
            </a:r>
            <a:r>
              <a:rPr lang="en-US" sz="3500" dirty="0" smtClean="0">
                <a:solidFill>
                  <a:schemeClr val="bg1"/>
                </a:solidFill>
                <a:latin typeface="Calibri" charset="0"/>
              </a:rPr>
              <a:t>Highlights of Completed Work</a:t>
            </a:r>
            <a:endParaRPr sz="3500" dirty="0">
              <a:solidFill>
                <a:schemeClr val="bg1"/>
              </a:solidFill>
              <a:latin typeface="Calibri" charset="0"/>
            </a:endParaRPr>
          </a:p>
        </p:txBody>
      </p:sp>
      <p:sp>
        <p:nvSpPr>
          <p:cNvPr id="18438" name="Content Placeholder 2"/>
          <p:cNvSpPr txBox="1">
            <a:spLocks noGrp="1"/>
          </p:cNvSpPr>
          <p:nvPr>
            <p:ph idx="1"/>
          </p:nvPr>
        </p:nvSpPr>
        <p:spPr>
          <a:xfrm>
            <a:off x="228600" y="1371599"/>
            <a:ext cx="8788400" cy="5247341"/>
          </a:xfrm>
        </p:spPr>
        <p:txBody>
          <a:bodyPr>
            <a:normAutofit fontScale="55000" lnSpcReduction="20000"/>
          </a:bodyPr>
          <a:lstStyle/>
          <a:p>
            <a:pPr algn="just">
              <a:buClr>
                <a:srgbClr val="000C42"/>
              </a:buClr>
            </a:pPr>
            <a:r>
              <a:rPr lang="en-US" sz="2700" dirty="0" smtClean="0">
                <a:solidFill>
                  <a:srgbClr val="000C42"/>
                </a:solidFill>
                <a:latin typeface="Calibri" charset="0"/>
              </a:rPr>
              <a:t>Conducted Consultations with stakeholders and consequently revised Scope of work. </a:t>
            </a:r>
          </a:p>
          <a:p>
            <a:pPr algn="just">
              <a:buClr>
                <a:srgbClr val="000C42"/>
              </a:buClr>
            </a:pPr>
            <a:r>
              <a:rPr lang="en-US" sz="2700" dirty="0" smtClean="0">
                <a:solidFill>
                  <a:srgbClr val="000C42"/>
                </a:solidFill>
                <a:latin typeface="Calibri" charset="0"/>
              </a:rPr>
              <a:t>Obtained consensus on the remit of the Steering and Technical Committees.</a:t>
            </a:r>
            <a:endParaRPr sz="2700" dirty="0">
              <a:solidFill>
                <a:srgbClr val="000C42"/>
              </a:solidFill>
              <a:latin typeface="Calibri" charset="0"/>
            </a:endParaRPr>
          </a:p>
          <a:p>
            <a:pPr algn="just">
              <a:buClr>
                <a:srgbClr val="000C42"/>
              </a:buClr>
            </a:pPr>
            <a:r>
              <a:rPr lang="en-US" sz="2700" dirty="0" smtClean="0">
                <a:solidFill>
                  <a:srgbClr val="000C42"/>
                </a:solidFill>
                <a:latin typeface="Calibri" charset="0"/>
              </a:rPr>
              <a:t>Revised project budget to include facility for in-person Steering Committee Meetings</a:t>
            </a:r>
            <a:endParaRPr sz="2700" dirty="0">
              <a:solidFill>
                <a:srgbClr val="000C42"/>
              </a:solidFill>
              <a:latin typeface="Calibri" charset="0"/>
            </a:endParaRPr>
          </a:p>
          <a:p>
            <a:pPr algn="just">
              <a:buClr>
                <a:srgbClr val="000C42"/>
              </a:buClr>
            </a:pPr>
            <a:r>
              <a:rPr lang="en-US" sz="2700" dirty="0" smtClean="0">
                <a:solidFill>
                  <a:srgbClr val="000C42"/>
                </a:solidFill>
                <a:latin typeface="Calibri" charset="0"/>
              </a:rPr>
              <a:t>Conducted Procurement Methodology revision processes</a:t>
            </a:r>
          </a:p>
          <a:p>
            <a:pPr algn="just">
              <a:buClr>
                <a:srgbClr val="000C42"/>
              </a:buClr>
            </a:pPr>
            <a:r>
              <a:rPr lang="en-US" sz="2700" dirty="0" smtClean="0">
                <a:solidFill>
                  <a:srgbClr val="000C42"/>
                </a:solidFill>
                <a:latin typeface="Calibri" charset="0"/>
              </a:rPr>
              <a:t>Commenced work on Component 1 in all 8 Beneficiary Countries</a:t>
            </a:r>
          </a:p>
          <a:p>
            <a:pPr algn="just">
              <a:buClr>
                <a:srgbClr val="000C42"/>
              </a:buClr>
            </a:pPr>
            <a:r>
              <a:rPr lang="en-US" sz="2700" dirty="0" smtClean="0">
                <a:solidFill>
                  <a:srgbClr val="000C42"/>
                </a:solidFill>
                <a:latin typeface="Calibri" charset="0"/>
              </a:rPr>
              <a:t>Completed extensive consultant evaluation process for Components 2 and 3</a:t>
            </a:r>
          </a:p>
          <a:p>
            <a:pPr algn="just">
              <a:buClr>
                <a:srgbClr val="000C42"/>
              </a:buClr>
            </a:pPr>
            <a:r>
              <a:rPr lang="en-US" sz="2700" dirty="0" smtClean="0">
                <a:solidFill>
                  <a:srgbClr val="000C42"/>
                </a:solidFill>
                <a:latin typeface="Calibri" charset="0"/>
              </a:rPr>
              <a:t>Assessed feasibility of extending beneficiary country listing to OECS and Dutch Caribbean countries</a:t>
            </a:r>
          </a:p>
          <a:p>
            <a:pPr algn="just">
              <a:buClr>
                <a:srgbClr val="000C42"/>
              </a:buClr>
            </a:pPr>
            <a:r>
              <a:rPr lang="en-US" sz="2700" dirty="0" smtClean="0">
                <a:solidFill>
                  <a:srgbClr val="000C42"/>
                </a:solidFill>
                <a:latin typeface="Calibri" charset="0"/>
              </a:rPr>
              <a:t>Began discussions to ensure seamless transition to implementation of recommendations which will result from BIIPAC. </a:t>
            </a:r>
          </a:p>
          <a:p>
            <a:pPr lvl="1" algn="just">
              <a:buClr>
                <a:srgbClr val="000C42"/>
              </a:buClr>
            </a:pPr>
            <a:r>
              <a:rPr lang="en-US" sz="2700" dirty="0" smtClean="0">
                <a:solidFill>
                  <a:srgbClr val="000C42"/>
                </a:solidFill>
                <a:latin typeface="Calibri" charset="0"/>
              </a:rPr>
              <a:t>Cost Quest was invited to the Jan 2014 CANTO AGM and fruitful discussions were subsequently had between them, CANTO, the CTU and IDB and an independent consultant, John Thompson.</a:t>
            </a:r>
          </a:p>
          <a:p>
            <a:pPr algn="just">
              <a:buClr>
                <a:srgbClr val="000C42"/>
              </a:buClr>
            </a:pPr>
            <a:r>
              <a:rPr lang="en-US" sz="2700" dirty="0">
                <a:solidFill>
                  <a:srgbClr val="000C42"/>
                </a:solidFill>
                <a:latin typeface="Calibri" charset="0"/>
              </a:rPr>
              <a:t>Cost Quest is keen on assisting </a:t>
            </a:r>
            <a:r>
              <a:rPr lang="en-US" sz="2700" dirty="0" smtClean="0">
                <a:solidFill>
                  <a:srgbClr val="000C42"/>
                </a:solidFill>
                <a:latin typeface="Calibri" charset="0"/>
              </a:rPr>
              <a:t>BIIPAC in: </a:t>
            </a:r>
          </a:p>
          <a:p>
            <a:pPr lvl="1" algn="just">
              <a:buClr>
                <a:srgbClr val="000C42"/>
              </a:buClr>
            </a:pPr>
            <a:r>
              <a:rPr lang="en-US" sz="2700" dirty="0" smtClean="0">
                <a:solidFill>
                  <a:srgbClr val="000C42"/>
                </a:solidFill>
                <a:latin typeface="Calibri" charset="0"/>
              </a:rPr>
              <a:t>mapping </a:t>
            </a:r>
            <a:r>
              <a:rPr lang="en-US" sz="2700" dirty="0">
                <a:solidFill>
                  <a:srgbClr val="000C42"/>
                </a:solidFill>
                <a:latin typeface="Calibri" charset="0"/>
              </a:rPr>
              <a:t>the requirements and </a:t>
            </a:r>
          </a:p>
          <a:p>
            <a:pPr lvl="1" algn="just">
              <a:buClr>
                <a:srgbClr val="000C42"/>
              </a:buClr>
            </a:pPr>
            <a:r>
              <a:rPr lang="en-US" sz="2700" dirty="0" smtClean="0">
                <a:solidFill>
                  <a:srgbClr val="000C42"/>
                </a:solidFill>
                <a:latin typeface="Calibri" charset="0"/>
              </a:rPr>
              <a:t>preparing </a:t>
            </a:r>
            <a:r>
              <a:rPr lang="en-US" sz="2700" dirty="0">
                <a:solidFill>
                  <a:srgbClr val="000C42"/>
                </a:solidFill>
                <a:latin typeface="Calibri" charset="0"/>
              </a:rPr>
              <a:t>a proposal for the scope of work to </a:t>
            </a:r>
            <a:r>
              <a:rPr lang="en-US" sz="2700" dirty="0" smtClean="0">
                <a:solidFill>
                  <a:srgbClr val="000C42"/>
                </a:solidFill>
                <a:latin typeface="Calibri" charset="0"/>
              </a:rPr>
              <a:t>present </a:t>
            </a:r>
            <a:r>
              <a:rPr lang="en-US" sz="2700" dirty="0">
                <a:solidFill>
                  <a:srgbClr val="000C42"/>
                </a:solidFill>
                <a:latin typeface="Calibri" charset="0"/>
              </a:rPr>
              <a:t>costing figures for deployment of broadband network </a:t>
            </a:r>
            <a:r>
              <a:rPr lang="en-US" sz="2700" dirty="0" smtClean="0">
                <a:solidFill>
                  <a:srgbClr val="000C42"/>
                </a:solidFill>
                <a:latin typeface="Calibri" charset="0"/>
              </a:rPr>
              <a:t>scenarios</a:t>
            </a:r>
          </a:p>
          <a:p>
            <a:pPr algn="just">
              <a:buClr>
                <a:srgbClr val="000C42"/>
              </a:buClr>
            </a:pPr>
            <a:endParaRPr lang="en-US" sz="2500" dirty="0" smtClean="0">
              <a:solidFill>
                <a:srgbClr val="000C42"/>
              </a:solidFill>
              <a:latin typeface="Calibri" charset="0"/>
            </a:endParaRPr>
          </a:p>
          <a:p>
            <a:pPr algn="just">
              <a:buClr>
                <a:srgbClr val="000C42"/>
              </a:buClr>
            </a:pPr>
            <a:endParaRPr lang="en-US" sz="2500" dirty="0" smtClean="0">
              <a:solidFill>
                <a:srgbClr val="000C42"/>
              </a:solidFill>
              <a:latin typeface="Calibri" charset="0"/>
            </a:endParaRPr>
          </a:p>
          <a:p>
            <a:pPr marL="0" indent="0" algn="just">
              <a:buClr>
                <a:srgbClr val="000C42"/>
              </a:buClr>
              <a:buNone/>
            </a:pPr>
            <a:endParaRPr sz="2000" dirty="0">
              <a:solidFill>
                <a:srgbClr val="000C42"/>
              </a:solidFill>
              <a:latin typeface="Calibri" charset="0"/>
            </a:endParaRPr>
          </a:p>
        </p:txBody>
      </p:sp>
    </p:spTree>
    <p:extLst>
      <p:ext uri="{BB962C8B-B14F-4D97-AF65-F5344CB8AC3E}">
        <p14:creationId xmlns:p14="http://schemas.microsoft.com/office/powerpoint/2010/main" val="2263720715"/>
      </p:ext>
    </p:extLst>
  </p:cSld>
  <p:clrMapOvr>
    <a:masterClrMapping/>
  </p:clrMapOvr>
  <p:transition xmlns:p14="http://schemas.microsoft.com/office/powerpoint/2010/main" advTm="15000"/>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723" y="1361008"/>
            <a:ext cx="8120038" cy="5350679"/>
          </a:xfrm>
        </p:spPr>
        <p:txBody>
          <a:bodyPr>
            <a:normAutofit fontScale="92500" lnSpcReduction="10000"/>
          </a:bodyPr>
          <a:lstStyle/>
          <a:p>
            <a:r>
              <a:rPr lang="en-US" dirty="0">
                <a:latin typeface="Calibri"/>
                <a:cs typeface="Calibri"/>
              </a:rPr>
              <a:t>Broadband diagnosis and infrastructure </a:t>
            </a:r>
            <a:r>
              <a:rPr lang="en-US" dirty="0" smtClean="0">
                <a:latin typeface="Calibri"/>
                <a:cs typeface="Calibri"/>
              </a:rPr>
              <a:t>maps</a:t>
            </a:r>
          </a:p>
          <a:p>
            <a:pPr lvl="1"/>
            <a:r>
              <a:rPr lang="en-US" sz="2400" dirty="0" smtClean="0">
                <a:latin typeface="Calibri"/>
                <a:cs typeface="Calibri"/>
              </a:rPr>
              <a:t>conclusions </a:t>
            </a:r>
            <a:r>
              <a:rPr lang="en-US" sz="2400" dirty="0">
                <a:latin typeface="Calibri"/>
                <a:cs typeface="Calibri"/>
              </a:rPr>
              <a:t>and policy recommendations for each participating Caribbean country. </a:t>
            </a:r>
          </a:p>
          <a:p>
            <a:r>
              <a:rPr lang="en-US" dirty="0" smtClean="0">
                <a:latin typeface="Calibri"/>
                <a:cs typeface="Calibri"/>
              </a:rPr>
              <a:t>Review </a:t>
            </a:r>
            <a:r>
              <a:rPr lang="en-US" dirty="0">
                <a:latin typeface="Calibri"/>
                <a:cs typeface="Calibri"/>
              </a:rPr>
              <a:t>of the regulatory and institutional </a:t>
            </a:r>
            <a:r>
              <a:rPr lang="en-US" dirty="0" smtClean="0">
                <a:latin typeface="Calibri"/>
                <a:cs typeface="Calibri"/>
              </a:rPr>
              <a:t>frameworks</a:t>
            </a:r>
          </a:p>
          <a:p>
            <a:pPr lvl="1"/>
            <a:r>
              <a:rPr lang="en-US" sz="2400" dirty="0" smtClean="0">
                <a:latin typeface="Calibri"/>
                <a:cs typeface="Calibri"/>
              </a:rPr>
              <a:t>recommendations </a:t>
            </a:r>
            <a:r>
              <a:rPr lang="en-US" sz="2400" dirty="0">
                <a:latin typeface="Calibri"/>
                <a:cs typeface="Calibri"/>
              </a:rPr>
              <a:t>to address current sector trends. </a:t>
            </a:r>
          </a:p>
          <a:p>
            <a:r>
              <a:rPr lang="en-US" dirty="0" smtClean="0">
                <a:latin typeface="Calibri"/>
                <a:cs typeface="Calibri"/>
              </a:rPr>
              <a:t>ICT </a:t>
            </a:r>
            <a:r>
              <a:rPr lang="en-US" dirty="0">
                <a:latin typeface="Calibri"/>
                <a:cs typeface="Calibri"/>
              </a:rPr>
              <a:t>awareness and capacity building in the </a:t>
            </a:r>
            <a:r>
              <a:rPr lang="en-US" dirty="0" smtClean="0">
                <a:latin typeface="Calibri"/>
                <a:cs typeface="Calibri"/>
              </a:rPr>
              <a:t>Caribbean</a:t>
            </a:r>
          </a:p>
          <a:p>
            <a:pPr lvl="1"/>
            <a:r>
              <a:rPr lang="en-US" sz="2400" dirty="0" smtClean="0">
                <a:latin typeface="Calibri"/>
                <a:cs typeface="Calibri"/>
              </a:rPr>
              <a:t>Seminar </a:t>
            </a:r>
            <a:r>
              <a:rPr lang="en-US" sz="2400" dirty="0">
                <a:latin typeface="Calibri"/>
                <a:cs typeface="Calibri"/>
              </a:rPr>
              <a:t>and the creation of a Community of Practice of regulators, public officials and experts, and the design of national capacity building programs. </a:t>
            </a:r>
          </a:p>
          <a:p>
            <a:r>
              <a:rPr lang="en-US" dirty="0" smtClean="0">
                <a:latin typeface="Calibri"/>
                <a:cs typeface="Calibri"/>
              </a:rPr>
              <a:t>Public </a:t>
            </a:r>
            <a:r>
              <a:rPr lang="en-US" dirty="0">
                <a:latin typeface="Calibri"/>
                <a:cs typeface="Calibri"/>
              </a:rPr>
              <a:t>policy recommendations for the design of national broadband strategies. </a:t>
            </a:r>
            <a:endParaRPr lang="en-US" dirty="0" smtClean="0">
              <a:latin typeface="Calibri"/>
              <a:cs typeface="Calibri"/>
            </a:endParaRPr>
          </a:p>
          <a:p>
            <a:r>
              <a:rPr lang="en-US" dirty="0" smtClean="0">
                <a:latin typeface="Calibri"/>
                <a:cs typeface="Calibri"/>
              </a:rPr>
              <a:t>This information will then feed into cost model projections to implement necessary work outlined from BIIPAC Project results</a:t>
            </a:r>
            <a:endParaRPr lang="en-US" dirty="0">
              <a:latin typeface="Calibri"/>
              <a:cs typeface="Calibri"/>
            </a:endParaRPr>
          </a:p>
          <a:p>
            <a:endParaRPr lang="en-US" dirty="0"/>
          </a:p>
        </p:txBody>
      </p:sp>
      <p:sp>
        <p:nvSpPr>
          <p:cNvPr id="4" name="Rectangle 3"/>
          <p:cNvSpPr>
            <a:spLocks noChangeArrowheads="1"/>
          </p:cNvSpPr>
          <p:nvPr/>
        </p:nvSpPr>
        <p:spPr bwMode="auto">
          <a:xfrm>
            <a:off x="0" y="0"/>
            <a:ext cx="9144000" cy="1171222"/>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en-US" sz="4000" dirty="0" smtClean="0">
                <a:solidFill>
                  <a:srgbClr val="FFFFFF"/>
                </a:solidFill>
                <a:latin typeface="Calibri"/>
                <a:cs typeface="Calibri"/>
              </a:rPr>
              <a:t>Expected results of BIIPAC</a:t>
            </a:r>
            <a:endParaRPr lang="en-US" sz="4000" dirty="0">
              <a:solidFill>
                <a:srgbClr val="FFFFFF"/>
              </a:solidFill>
              <a:latin typeface="Calibri"/>
              <a:cs typeface="Calibri"/>
            </a:endParaRPr>
          </a:p>
        </p:txBody>
      </p:sp>
    </p:spTree>
    <p:extLst>
      <p:ext uri="{BB962C8B-B14F-4D97-AF65-F5344CB8AC3E}">
        <p14:creationId xmlns:p14="http://schemas.microsoft.com/office/powerpoint/2010/main" val="3385781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18437" name="Title 1"/>
          <p:cNvSpPr txBox="1">
            <a:spLocks noGrp="1"/>
          </p:cNvSpPr>
          <p:nvPr>
            <p:ph type="title"/>
          </p:nvPr>
        </p:nvSpPr>
        <p:spPr>
          <a:xfrm>
            <a:off x="-304800" y="100013"/>
            <a:ext cx="9011356" cy="866775"/>
          </a:xfrm>
        </p:spPr>
        <p:txBody>
          <a:bodyPr/>
          <a:lstStyle/>
          <a:p>
            <a:r>
              <a:rPr lang="en-US" sz="4000" dirty="0" smtClean="0">
                <a:solidFill>
                  <a:schemeClr val="bg1"/>
                </a:solidFill>
                <a:latin typeface="Calibri" charset="0"/>
              </a:rPr>
              <a:t>      Suggested </a:t>
            </a:r>
            <a:r>
              <a:rPr sz="4000" dirty="0" smtClean="0">
                <a:solidFill>
                  <a:schemeClr val="bg1"/>
                </a:solidFill>
                <a:latin typeface="Calibri" charset="0"/>
              </a:rPr>
              <a:t>BIIPAC </a:t>
            </a:r>
            <a:r>
              <a:rPr sz="4000" dirty="0">
                <a:solidFill>
                  <a:schemeClr val="bg1"/>
                </a:solidFill>
                <a:latin typeface="Calibri" charset="0"/>
              </a:rPr>
              <a:t>Phase II : OECS</a:t>
            </a:r>
          </a:p>
        </p:txBody>
      </p:sp>
      <p:sp>
        <p:nvSpPr>
          <p:cNvPr id="18438" name="Content Placeholder 2"/>
          <p:cNvSpPr txBox="1">
            <a:spLocks noGrp="1"/>
          </p:cNvSpPr>
          <p:nvPr>
            <p:ph idx="1"/>
          </p:nvPr>
        </p:nvSpPr>
        <p:spPr>
          <a:xfrm>
            <a:off x="228600" y="1371600"/>
            <a:ext cx="8788400" cy="5077178"/>
          </a:xfrm>
        </p:spPr>
        <p:txBody>
          <a:bodyPr>
            <a:normAutofit/>
          </a:bodyPr>
          <a:lstStyle/>
          <a:p>
            <a:pPr algn="just">
              <a:buClr>
                <a:srgbClr val="000C42"/>
              </a:buClr>
            </a:pPr>
            <a:r>
              <a:rPr lang="en-US" sz="2000" dirty="0" smtClean="0">
                <a:solidFill>
                  <a:srgbClr val="000C42"/>
                </a:solidFill>
                <a:latin typeface="Calibri" charset="0"/>
              </a:rPr>
              <a:t>At the Feb 2013 BIIPAC Phase I Launch, members of the OECS expressed interest in the BIIPAC project</a:t>
            </a:r>
          </a:p>
          <a:p>
            <a:pPr algn="just">
              <a:buClr>
                <a:srgbClr val="000C42"/>
              </a:buClr>
            </a:pPr>
            <a:r>
              <a:rPr lang="en-US" sz="2000" dirty="0" smtClean="0">
                <a:solidFill>
                  <a:srgbClr val="000C42"/>
                </a:solidFill>
                <a:latin typeface="Calibri" charset="0"/>
              </a:rPr>
              <a:t>IDB Funds can only be used to support IDB Member Countries</a:t>
            </a:r>
          </a:p>
          <a:p>
            <a:pPr algn="just">
              <a:buClr>
                <a:srgbClr val="000C42"/>
              </a:buClr>
            </a:pPr>
            <a:r>
              <a:rPr sz="2000" dirty="0" smtClean="0">
                <a:solidFill>
                  <a:srgbClr val="000C42"/>
                </a:solidFill>
                <a:latin typeface="Calibri" charset="0"/>
              </a:rPr>
              <a:t>A </a:t>
            </a:r>
            <a:r>
              <a:rPr sz="2000" dirty="0">
                <a:solidFill>
                  <a:srgbClr val="000C42"/>
                </a:solidFill>
                <a:latin typeface="Calibri" charset="0"/>
              </a:rPr>
              <a:t>grant from the Compete Caribbean </a:t>
            </a:r>
            <a:r>
              <a:rPr sz="2000" dirty="0" smtClean="0">
                <a:solidFill>
                  <a:srgbClr val="000C42"/>
                </a:solidFill>
                <a:latin typeface="Calibri" charset="0"/>
              </a:rPr>
              <a:t>Programme</a:t>
            </a:r>
            <a:r>
              <a:rPr lang="en-US" sz="2000" dirty="0" smtClean="0">
                <a:solidFill>
                  <a:srgbClr val="000C42"/>
                </a:solidFill>
                <a:latin typeface="Calibri" charset="0"/>
              </a:rPr>
              <a:t> (CCP)</a:t>
            </a:r>
            <a:r>
              <a:rPr sz="2000" dirty="0" smtClean="0">
                <a:solidFill>
                  <a:srgbClr val="000C42"/>
                </a:solidFill>
                <a:latin typeface="Calibri" charset="0"/>
              </a:rPr>
              <a:t> </a:t>
            </a:r>
            <a:r>
              <a:rPr lang="en-US" sz="2000" dirty="0" smtClean="0">
                <a:solidFill>
                  <a:srgbClr val="000C42"/>
                </a:solidFill>
                <a:latin typeface="Calibri" charset="0"/>
              </a:rPr>
              <a:t>was suggested to </a:t>
            </a:r>
            <a:r>
              <a:rPr sz="2000" dirty="0" smtClean="0">
                <a:solidFill>
                  <a:srgbClr val="000C42"/>
                </a:solidFill>
                <a:latin typeface="Calibri" charset="0"/>
              </a:rPr>
              <a:t>facilitate </a:t>
            </a:r>
            <a:r>
              <a:rPr sz="2000" dirty="0">
                <a:solidFill>
                  <a:srgbClr val="000C42"/>
                </a:solidFill>
                <a:latin typeface="Calibri" charset="0"/>
              </a:rPr>
              <a:t>a 2</a:t>
            </a:r>
            <a:r>
              <a:rPr sz="2000" baseline="30000" dirty="0">
                <a:solidFill>
                  <a:srgbClr val="000C42"/>
                </a:solidFill>
                <a:latin typeface="Calibri" charset="0"/>
              </a:rPr>
              <a:t>nd</a:t>
            </a:r>
            <a:r>
              <a:rPr sz="2000" dirty="0">
                <a:solidFill>
                  <a:srgbClr val="000C42"/>
                </a:solidFill>
                <a:latin typeface="Calibri" charset="0"/>
              </a:rPr>
              <a:t> phase of BIIPAC</a:t>
            </a:r>
          </a:p>
          <a:p>
            <a:pPr algn="just">
              <a:buClr>
                <a:srgbClr val="000C42"/>
              </a:buClr>
            </a:pPr>
            <a:r>
              <a:rPr sz="2000" dirty="0">
                <a:solidFill>
                  <a:srgbClr val="000C42"/>
                </a:solidFill>
                <a:latin typeface="Calibri" charset="0"/>
              </a:rPr>
              <a:t>Beneficiary countries </a:t>
            </a:r>
            <a:r>
              <a:rPr lang="en-US" sz="2000" dirty="0" smtClean="0">
                <a:solidFill>
                  <a:srgbClr val="000C42"/>
                </a:solidFill>
                <a:latin typeface="Calibri" charset="0"/>
              </a:rPr>
              <a:t>would </a:t>
            </a:r>
            <a:r>
              <a:rPr sz="2000" dirty="0" smtClean="0">
                <a:solidFill>
                  <a:srgbClr val="000C42"/>
                </a:solidFill>
                <a:latin typeface="Calibri" charset="0"/>
              </a:rPr>
              <a:t>comprise </a:t>
            </a:r>
            <a:r>
              <a:rPr sz="2000" dirty="0">
                <a:solidFill>
                  <a:srgbClr val="000C42"/>
                </a:solidFill>
                <a:latin typeface="Calibri" charset="0"/>
              </a:rPr>
              <a:t>Antigua &amp; Barbuda, Grenada, Dominica, St. Lucia, St. Vincent and the Grenadines, St. Kitts &amp; Nevis</a:t>
            </a:r>
            <a:r>
              <a:rPr sz="2000" dirty="0" smtClean="0">
                <a:solidFill>
                  <a:srgbClr val="000C42"/>
                </a:solidFill>
                <a:latin typeface="Calibri" charset="0"/>
              </a:rPr>
              <a:t>.</a:t>
            </a:r>
            <a:endParaRPr lang="en-US" sz="2000" b="1" dirty="0">
              <a:solidFill>
                <a:srgbClr val="FF6600"/>
              </a:solidFill>
              <a:latin typeface="Calibri" charset="0"/>
            </a:endParaRPr>
          </a:p>
          <a:p>
            <a:pPr algn="just">
              <a:buClr>
                <a:srgbClr val="000C42"/>
              </a:buClr>
            </a:pPr>
            <a:endParaRPr sz="2000" dirty="0">
              <a:solidFill>
                <a:srgbClr val="000C42"/>
              </a:solidFill>
              <a:latin typeface="Calibri" charset="0"/>
            </a:endParaRPr>
          </a:p>
        </p:txBody>
      </p:sp>
    </p:spTree>
    <p:extLst>
      <p:ext uri="{BB962C8B-B14F-4D97-AF65-F5344CB8AC3E}">
        <p14:creationId xmlns:p14="http://schemas.microsoft.com/office/powerpoint/2010/main" val="1152065928"/>
      </p:ext>
    </p:extLst>
  </p:cSld>
  <p:clrMapOvr>
    <a:masterClrMapping/>
  </p:clrMapOvr>
  <p:transition xmlns:p14="http://schemas.microsoft.com/office/powerpoint/2010/main" advTm="15000"/>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19461" name="Title 1"/>
          <p:cNvSpPr txBox="1">
            <a:spLocks noGrp="1"/>
          </p:cNvSpPr>
          <p:nvPr>
            <p:ph type="title"/>
          </p:nvPr>
        </p:nvSpPr>
        <p:spPr>
          <a:xfrm>
            <a:off x="76200" y="100013"/>
            <a:ext cx="8785578" cy="866775"/>
          </a:xfrm>
        </p:spPr>
        <p:txBody>
          <a:bodyPr/>
          <a:lstStyle/>
          <a:p>
            <a:r>
              <a:rPr lang="en-US" sz="4000" dirty="0">
                <a:solidFill>
                  <a:schemeClr val="bg1"/>
                </a:solidFill>
                <a:latin typeface="Calibri" charset="0"/>
              </a:rPr>
              <a:t> </a:t>
            </a:r>
            <a:r>
              <a:rPr lang="en-US" sz="4000" dirty="0" smtClean="0">
                <a:solidFill>
                  <a:schemeClr val="bg1"/>
                </a:solidFill>
                <a:latin typeface="Calibri" charset="0"/>
              </a:rPr>
              <a:t>        Original suggested </a:t>
            </a:r>
            <a:r>
              <a:rPr sz="4000" dirty="0" smtClean="0">
                <a:solidFill>
                  <a:schemeClr val="bg1"/>
                </a:solidFill>
                <a:latin typeface="Calibri" charset="0"/>
              </a:rPr>
              <a:t>Components </a:t>
            </a:r>
            <a:r>
              <a:rPr sz="4000" dirty="0">
                <a:solidFill>
                  <a:schemeClr val="bg1"/>
                </a:solidFill>
                <a:latin typeface="Calibri" charset="0"/>
              </a:rPr>
              <a:t>for BIIPAC Phase II</a:t>
            </a:r>
          </a:p>
        </p:txBody>
      </p:sp>
      <p:sp>
        <p:nvSpPr>
          <p:cNvPr id="9" name="Content Placeholder 2"/>
          <p:cNvSpPr>
            <a:spLocks noGrp="1"/>
          </p:cNvSpPr>
          <p:nvPr>
            <p:ph idx="1"/>
          </p:nvPr>
        </p:nvSpPr>
        <p:spPr>
          <a:xfrm>
            <a:off x="522111" y="1371599"/>
            <a:ext cx="7823377" cy="4936067"/>
          </a:xfrm>
        </p:spPr>
        <p:txBody>
          <a:bodyPr>
            <a:normAutofit/>
          </a:bodyPr>
          <a:lstStyle/>
          <a:p>
            <a:pPr marL="0" indent="0" algn="just">
              <a:buFont typeface="Arial" pitchFamily="34" charset="0"/>
              <a:buNone/>
              <a:defRPr/>
            </a:pPr>
            <a:r>
              <a:rPr sz="2500" b="1" dirty="0" smtClean="0">
                <a:solidFill>
                  <a:srgbClr val="0000FF"/>
                </a:solidFill>
                <a:latin typeface="Calibri"/>
                <a:cs typeface="Calibri"/>
              </a:rPr>
              <a:t>1. Broadband Diagnosis and Infrastructure Maps</a:t>
            </a:r>
            <a:r>
              <a:rPr lang="en-US" sz="2500" b="1" dirty="0" smtClean="0">
                <a:solidFill>
                  <a:srgbClr val="0000FF"/>
                </a:solidFill>
                <a:latin typeface="Calibri"/>
                <a:cs typeface="Calibri"/>
              </a:rPr>
              <a:t> </a:t>
            </a:r>
          </a:p>
          <a:p>
            <a:pPr marL="0" indent="0" algn="just">
              <a:buFont typeface="Arial" pitchFamily="34" charset="0"/>
              <a:buNone/>
              <a:defRPr/>
            </a:pPr>
            <a:r>
              <a:rPr sz="2500" b="1" dirty="0" smtClean="0">
                <a:solidFill>
                  <a:srgbClr val="008000"/>
                </a:solidFill>
                <a:latin typeface="Calibri"/>
                <a:cs typeface="Calibri"/>
              </a:rPr>
              <a:t>2. Review of Regulatory and Institutional Frameworks and Current Sector Trends</a:t>
            </a:r>
          </a:p>
          <a:p>
            <a:pPr marL="0" indent="0" algn="just">
              <a:buFont typeface="Arial" pitchFamily="34" charset="0"/>
              <a:buNone/>
              <a:defRPr/>
            </a:pPr>
            <a:r>
              <a:rPr sz="2500" b="1" dirty="0" smtClean="0">
                <a:solidFill>
                  <a:srgbClr val="660066"/>
                </a:solidFill>
                <a:latin typeface="Calibri"/>
                <a:cs typeface="Calibri"/>
              </a:rPr>
              <a:t>3. Public Policy Recommendations for the Design of National Broadband Strategies</a:t>
            </a:r>
            <a:endParaRPr lang="en-US" sz="2500" dirty="0" smtClean="0">
              <a:solidFill>
                <a:srgbClr val="000000"/>
              </a:solidFill>
              <a:latin typeface="Calibri"/>
              <a:cs typeface="Calibri"/>
            </a:endParaRPr>
          </a:p>
          <a:p>
            <a:pPr marL="0" indent="0" algn="just">
              <a:buFont typeface="Arial" pitchFamily="34" charset="0"/>
              <a:buNone/>
              <a:defRPr/>
            </a:pPr>
            <a:r>
              <a:rPr lang="en-US" sz="2500" dirty="0" smtClean="0">
                <a:solidFill>
                  <a:srgbClr val="000000"/>
                </a:solidFill>
                <a:latin typeface="Calibri"/>
                <a:cs typeface="Calibri"/>
              </a:rPr>
              <a:t>Each component would have had the exact TOR as its BIIPAC Phase I counterpart</a:t>
            </a:r>
            <a:endParaRPr sz="2500" dirty="0" smtClean="0">
              <a:solidFill>
                <a:srgbClr val="000000"/>
              </a:solidFill>
              <a:latin typeface="Calibri"/>
              <a:cs typeface="Calibri"/>
            </a:endParaRPr>
          </a:p>
          <a:p>
            <a:pPr marL="0" indent="0" algn="just">
              <a:buFont typeface="Arial" pitchFamily="34" charset="0"/>
              <a:buNone/>
              <a:defRPr/>
            </a:pPr>
            <a:endParaRPr sz="1800" b="1" u="sng" dirty="0">
              <a:solidFill>
                <a:srgbClr val="000C42"/>
              </a:solidFill>
            </a:endParaRPr>
          </a:p>
          <a:p>
            <a:pPr marL="0" indent="0" algn="just">
              <a:buFont typeface="Arial" pitchFamily="34" charset="0"/>
              <a:buNone/>
              <a:defRPr/>
            </a:pPr>
            <a:endParaRPr sz="1800" dirty="0"/>
          </a:p>
          <a:p>
            <a:pPr marL="0" indent="0" algn="just">
              <a:buFont typeface="Arial" pitchFamily="34" charset="0"/>
              <a:buNone/>
              <a:defRPr/>
            </a:pPr>
            <a:endParaRPr sz="1800" b="1" u="sng" dirty="0">
              <a:solidFill>
                <a:srgbClr val="008000"/>
              </a:solidFill>
            </a:endParaRPr>
          </a:p>
          <a:p>
            <a:pPr marL="0" indent="0" algn="just">
              <a:buFont typeface="Arial" pitchFamily="34" charset="0"/>
              <a:buNone/>
              <a:defRPr/>
            </a:pPr>
            <a:endParaRPr dirty="0"/>
          </a:p>
          <a:p>
            <a:pPr algn="just">
              <a:buFont typeface="Arial" pitchFamily="34" charset="0"/>
              <a:buChar char="•"/>
              <a:defRPr/>
            </a:pPr>
            <a:endParaRPr b="1" u="sng" dirty="0">
              <a:solidFill>
                <a:srgbClr val="0000FF"/>
              </a:solidFill>
            </a:endParaRPr>
          </a:p>
          <a:p>
            <a:pPr marL="0" indent="0" algn="just">
              <a:buNone/>
              <a:defRPr/>
            </a:pPr>
            <a:endParaRPr dirty="0"/>
          </a:p>
        </p:txBody>
      </p:sp>
    </p:spTree>
    <p:extLst>
      <p:ext uri="{BB962C8B-B14F-4D97-AF65-F5344CB8AC3E}">
        <p14:creationId xmlns:p14="http://schemas.microsoft.com/office/powerpoint/2010/main" val="1207044817"/>
      </p:ext>
    </p:extLst>
  </p:cSld>
  <p:clrMapOvr>
    <a:masterClrMapping/>
  </p:clrMapOvr>
  <p:transition xmlns:p14="http://schemas.microsoft.com/office/powerpoint/2010/main" advTm="15000"/>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18437" name="Title 1"/>
          <p:cNvSpPr txBox="1">
            <a:spLocks noGrp="1"/>
          </p:cNvSpPr>
          <p:nvPr>
            <p:ph type="title"/>
          </p:nvPr>
        </p:nvSpPr>
        <p:spPr>
          <a:xfrm>
            <a:off x="-304800" y="100013"/>
            <a:ext cx="9011356" cy="866775"/>
          </a:xfrm>
        </p:spPr>
        <p:txBody>
          <a:bodyPr/>
          <a:lstStyle/>
          <a:p>
            <a:pPr algn="l"/>
            <a:r>
              <a:rPr lang="en-US" sz="4000" dirty="0" smtClean="0">
                <a:solidFill>
                  <a:schemeClr val="bg1"/>
                </a:solidFill>
                <a:latin typeface="Calibri" charset="0"/>
              </a:rPr>
              <a:t>                     </a:t>
            </a:r>
            <a:r>
              <a:rPr sz="4000" dirty="0" smtClean="0">
                <a:solidFill>
                  <a:schemeClr val="bg1"/>
                </a:solidFill>
                <a:latin typeface="Calibri" charset="0"/>
              </a:rPr>
              <a:t>BIIPAC </a:t>
            </a:r>
            <a:r>
              <a:rPr sz="4000" dirty="0">
                <a:solidFill>
                  <a:schemeClr val="bg1"/>
                </a:solidFill>
                <a:latin typeface="Calibri" charset="0"/>
              </a:rPr>
              <a:t>Phase II : OECS</a:t>
            </a:r>
          </a:p>
        </p:txBody>
      </p:sp>
      <p:sp>
        <p:nvSpPr>
          <p:cNvPr id="18438" name="Content Placeholder 2"/>
          <p:cNvSpPr txBox="1">
            <a:spLocks noGrp="1"/>
          </p:cNvSpPr>
          <p:nvPr>
            <p:ph idx="1"/>
          </p:nvPr>
        </p:nvSpPr>
        <p:spPr>
          <a:xfrm>
            <a:off x="228600" y="1371600"/>
            <a:ext cx="8788400" cy="5077178"/>
          </a:xfrm>
        </p:spPr>
        <p:txBody>
          <a:bodyPr>
            <a:normAutofit fontScale="77500" lnSpcReduction="20000"/>
          </a:bodyPr>
          <a:lstStyle/>
          <a:p>
            <a:pPr algn="just">
              <a:buClr>
                <a:srgbClr val="000C42"/>
              </a:buClr>
            </a:pPr>
            <a:r>
              <a:rPr lang="en-US" sz="2000" dirty="0" smtClean="0">
                <a:solidFill>
                  <a:srgbClr val="000C42"/>
                </a:solidFill>
                <a:latin typeface="Calibri" charset="0"/>
              </a:rPr>
              <a:t>It was planned for </a:t>
            </a:r>
            <a:r>
              <a:rPr lang="en-US" sz="2000" dirty="0">
                <a:solidFill>
                  <a:srgbClr val="000C42"/>
                </a:solidFill>
                <a:latin typeface="Calibri" charset="0"/>
              </a:rPr>
              <a:t>t</a:t>
            </a:r>
            <a:r>
              <a:rPr sz="2000" dirty="0" smtClean="0">
                <a:solidFill>
                  <a:srgbClr val="000C42"/>
                </a:solidFill>
                <a:latin typeface="Calibri" charset="0"/>
              </a:rPr>
              <a:t>he </a:t>
            </a:r>
            <a:r>
              <a:rPr sz="2000" dirty="0">
                <a:solidFill>
                  <a:srgbClr val="000C42"/>
                </a:solidFill>
                <a:latin typeface="Calibri" charset="0"/>
              </a:rPr>
              <a:t>CCP </a:t>
            </a:r>
            <a:r>
              <a:rPr lang="en-US" sz="2000" dirty="0" smtClean="0">
                <a:solidFill>
                  <a:srgbClr val="000C42"/>
                </a:solidFill>
                <a:latin typeface="Calibri" charset="0"/>
              </a:rPr>
              <a:t>to </a:t>
            </a:r>
            <a:r>
              <a:rPr sz="2000" dirty="0" smtClean="0">
                <a:solidFill>
                  <a:srgbClr val="000C42"/>
                </a:solidFill>
                <a:latin typeface="Calibri" charset="0"/>
              </a:rPr>
              <a:t>work </a:t>
            </a:r>
            <a:r>
              <a:rPr sz="2000" dirty="0">
                <a:solidFill>
                  <a:srgbClr val="000C42"/>
                </a:solidFill>
                <a:latin typeface="Calibri" charset="0"/>
              </a:rPr>
              <a:t>closely with CANTO and the IDB in the administration of BIIPAC Phase </a:t>
            </a:r>
            <a:r>
              <a:rPr sz="2000" dirty="0" smtClean="0">
                <a:solidFill>
                  <a:srgbClr val="000C42"/>
                </a:solidFill>
                <a:latin typeface="Calibri" charset="0"/>
              </a:rPr>
              <a:t>II</a:t>
            </a:r>
            <a:r>
              <a:rPr lang="en-US" sz="2000" dirty="0" smtClean="0">
                <a:solidFill>
                  <a:srgbClr val="000C42"/>
                </a:solidFill>
                <a:latin typeface="Calibri" charset="0"/>
              </a:rPr>
              <a:t>, which would have comprised BIIPAC Components 1,2 and 4.</a:t>
            </a:r>
          </a:p>
          <a:p>
            <a:pPr algn="just">
              <a:buClr>
                <a:srgbClr val="000C42"/>
              </a:buClr>
            </a:pPr>
            <a:r>
              <a:rPr lang="en-US" sz="2000" dirty="0" smtClean="0">
                <a:solidFill>
                  <a:srgbClr val="000C42"/>
                </a:solidFill>
                <a:latin typeface="Calibri" charset="0"/>
              </a:rPr>
              <a:t>The suggested set up was the CCP as Executing Agency and CANTO as the Project Coordinator</a:t>
            </a:r>
            <a:endParaRPr sz="2000" dirty="0">
              <a:solidFill>
                <a:srgbClr val="000C42"/>
              </a:solidFill>
              <a:latin typeface="Calibri" charset="0"/>
            </a:endParaRPr>
          </a:p>
          <a:p>
            <a:pPr algn="just">
              <a:buClr>
                <a:srgbClr val="000C42"/>
              </a:buClr>
            </a:pPr>
            <a:r>
              <a:rPr sz="2000" dirty="0">
                <a:solidFill>
                  <a:srgbClr val="000C42"/>
                </a:solidFill>
                <a:latin typeface="Calibri" charset="0"/>
              </a:rPr>
              <a:t>Each beneficiary country </a:t>
            </a:r>
            <a:r>
              <a:rPr lang="en-US" sz="2000" dirty="0" smtClean="0">
                <a:solidFill>
                  <a:srgbClr val="000C42"/>
                </a:solidFill>
                <a:latin typeface="Calibri" charset="0"/>
              </a:rPr>
              <a:t>was </a:t>
            </a:r>
            <a:r>
              <a:rPr sz="2000" dirty="0" smtClean="0">
                <a:solidFill>
                  <a:srgbClr val="000C42"/>
                </a:solidFill>
                <a:latin typeface="Calibri" charset="0"/>
              </a:rPr>
              <a:t>asked </a:t>
            </a:r>
            <a:r>
              <a:rPr sz="2000" dirty="0">
                <a:solidFill>
                  <a:srgbClr val="000C42"/>
                </a:solidFill>
                <a:latin typeface="Calibri" charset="0"/>
              </a:rPr>
              <a:t>to contribute US $20,000.00 of in-kind assistance to the financing structure of this project</a:t>
            </a:r>
          </a:p>
          <a:p>
            <a:pPr algn="just">
              <a:buClr>
                <a:srgbClr val="000C42"/>
              </a:buClr>
            </a:pPr>
            <a:r>
              <a:rPr sz="2000" dirty="0">
                <a:solidFill>
                  <a:srgbClr val="000000"/>
                </a:solidFill>
                <a:latin typeface="Calibri" charset="0"/>
              </a:rPr>
              <a:t>Letters of Commitment </a:t>
            </a:r>
            <a:r>
              <a:rPr lang="en-US" sz="2000" dirty="0" smtClean="0">
                <a:solidFill>
                  <a:srgbClr val="000000"/>
                </a:solidFill>
                <a:latin typeface="Calibri" charset="0"/>
              </a:rPr>
              <a:t>were received from </a:t>
            </a:r>
            <a:r>
              <a:rPr sz="2000" dirty="0" smtClean="0">
                <a:solidFill>
                  <a:srgbClr val="000000"/>
                </a:solidFill>
                <a:latin typeface="Calibri" charset="0"/>
              </a:rPr>
              <a:t>each </a:t>
            </a:r>
            <a:r>
              <a:rPr sz="2000" dirty="0">
                <a:solidFill>
                  <a:srgbClr val="000000"/>
                </a:solidFill>
                <a:latin typeface="Calibri" charset="0"/>
              </a:rPr>
              <a:t>country </a:t>
            </a:r>
            <a:r>
              <a:rPr lang="en-US" sz="2000" dirty="0" smtClean="0">
                <a:solidFill>
                  <a:srgbClr val="000000"/>
                </a:solidFill>
                <a:latin typeface="Calibri" charset="0"/>
              </a:rPr>
              <a:t>confirming provision of in-kind support</a:t>
            </a:r>
          </a:p>
          <a:p>
            <a:pPr algn="just">
              <a:buClr>
                <a:srgbClr val="000C42"/>
              </a:buClr>
            </a:pPr>
            <a:r>
              <a:rPr lang="en-US" sz="2000" b="1" dirty="0" smtClean="0">
                <a:solidFill>
                  <a:srgbClr val="FF6600"/>
                </a:solidFill>
                <a:latin typeface="Calibri" charset="0"/>
              </a:rPr>
              <a:t>The CCP subsequently decided in 2014 to move forward only with the Broadband Mapping Component of BIIPAC in the OECS. This is because there are other projects in the OECS such as CARCIP with similar remits to Components 2 and 4 of BIIPAC. </a:t>
            </a:r>
            <a:endParaRPr lang="en-US" sz="2000" b="1" dirty="0">
              <a:solidFill>
                <a:srgbClr val="FF6600"/>
              </a:solidFill>
              <a:latin typeface="Calibri" charset="0"/>
            </a:endParaRPr>
          </a:p>
          <a:p>
            <a:pPr algn="just">
              <a:buClr>
                <a:srgbClr val="000C42"/>
              </a:buClr>
            </a:pPr>
            <a:r>
              <a:rPr lang="en-US" sz="2000" dirty="0" smtClean="0">
                <a:latin typeface="Calibri"/>
                <a:cs typeface="Calibri"/>
              </a:rPr>
              <a:t>Given the overlap of objectives, Compete </a:t>
            </a:r>
            <a:r>
              <a:rPr lang="en-US" sz="2000" dirty="0">
                <a:latin typeface="Calibri"/>
                <a:cs typeface="Calibri"/>
              </a:rPr>
              <a:t>Caribbean </a:t>
            </a:r>
            <a:r>
              <a:rPr lang="en-US" sz="2000" dirty="0" smtClean="0">
                <a:latin typeface="Calibri"/>
                <a:cs typeface="Calibri"/>
              </a:rPr>
              <a:t>did not receive the </a:t>
            </a:r>
            <a:r>
              <a:rPr lang="en-US" sz="2000" dirty="0">
                <a:latin typeface="Calibri"/>
                <a:cs typeface="Calibri"/>
              </a:rPr>
              <a:t>go-ahead from its funding bodies for </a:t>
            </a:r>
            <a:r>
              <a:rPr lang="en-US" sz="2000" dirty="0" smtClean="0">
                <a:latin typeface="Calibri"/>
                <a:cs typeface="Calibri"/>
              </a:rPr>
              <a:t>BIIPAC Phase II full project implementation</a:t>
            </a:r>
            <a:endParaRPr lang="en-US" sz="2000" dirty="0">
              <a:latin typeface="Calibri"/>
              <a:cs typeface="Calibri"/>
            </a:endParaRPr>
          </a:p>
          <a:p>
            <a:pPr algn="just">
              <a:buClr>
                <a:srgbClr val="000C42"/>
              </a:buClr>
            </a:pPr>
            <a:r>
              <a:rPr lang="en-US" sz="2000" b="1" dirty="0" smtClean="0">
                <a:latin typeface="Calibri" charset="0"/>
              </a:rPr>
              <a:t>This update has been communicated to the OECS </a:t>
            </a:r>
            <a:r>
              <a:rPr lang="en-US" sz="2000" b="1" dirty="0" err="1" smtClean="0">
                <a:latin typeface="Calibri" charset="0"/>
              </a:rPr>
              <a:t>govts</a:t>
            </a:r>
            <a:r>
              <a:rPr lang="en-US" sz="2000" b="1" dirty="0" smtClean="0">
                <a:latin typeface="Calibri" charset="0"/>
              </a:rPr>
              <a:t> by the CCP.</a:t>
            </a:r>
          </a:p>
          <a:p>
            <a:pPr algn="just">
              <a:buClr>
                <a:srgbClr val="000C42"/>
              </a:buClr>
            </a:pPr>
            <a:r>
              <a:rPr lang="en-US" sz="2000" b="1" dirty="0" smtClean="0">
                <a:latin typeface="Calibri" charset="0"/>
              </a:rPr>
              <a:t>The Mapping Component will be conducted by the CCP working directly with the beneficiary countries without partnership with CANTO.</a:t>
            </a:r>
          </a:p>
          <a:p>
            <a:pPr algn="just">
              <a:buClr>
                <a:srgbClr val="000C42"/>
              </a:buClr>
            </a:pPr>
            <a:endParaRPr lang="en-US" sz="2000" b="1" dirty="0">
              <a:solidFill>
                <a:srgbClr val="FF6600"/>
              </a:solidFill>
              <a:latin typeface="Calibri" charset="0"/>
            </a:endParaRPr>
          </a:p>
          <a:p>
            <a:pPr algn="just">
              <a:buClr>
                <a:srgbClr val="000C42"/>
              </a:buClr>
            </a:pPr>
            <a:endParaRPr sz="2000" dirty="0">
              <a:solidFill>
                <a:srgbClr val="000C42"/>
              </a:solidFill>
              <a:latin typeface="Calibri" charset="0"/>
            </a:endParaRPr>
          </a:p>
        </p:txBody>
      </p:sp>
    </p:spTree>
    <p:extLst>
      <p:ext uri="{BB962C8B-B14F-4D97-AF65-F5344CB8AC3E}">
        <p14:creationId xmlns:p14="http://schemas.microsoft.com/office/powerpoint/2010/main" val="2975200163"/>
      </p:ext>
    </p:extLst>
  </p:cSld>
  <p:clrMapOvr>
    <a:masterClrMapping/>
  </p:clrMapOvr>
  <p:transition xmlns:p14="http://schemas.microsoft.com/office/powerpoint/2010/main" advTm="15000"/>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0" y="14111"/>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18437" name="Title 1"/>
          <p:cNvSpPr txBox="1">
            <a:spLocks noGrp="1"/>
          </p:cNvSpPr>
          <p:nvPr>
            <p:ph type="title"/>
          </p:nvPr>
        </p:nvSpPr>
        <p:spPr>
          <a:xfrm>
            <a:off x="-304800" y="1236"/>
            <a:ext cx="9448800" cy="980898"/>
          </a:xfrm>
        </p:spPr>
        <p:txBody>
          <a:bodyPr/>
          <a:lstStyle/>
          <a:p>
            <a:r>
              <a:rPr lang="en-US" sz="4000" dirty="0" smtClean="0">
                <a:solidFill>
                  <a:schemeClr val="bg1"/>
                </a:solidFill>
                <a:latin typeface="Calibri" charset="0"/>
              </a:rPr>
              <a:t>    </a:t>
            </a:r>
            <a:r>
              <a:rPr sz="3500" dirty="0" smtClean="0">
                <a:solidFill>
                  <a:schemeClr val="bg1"/>
                </a:solidFill>
                <a:latin typeface="Calibri" charset="0"/>
              </a:rPr>
              <a:t>BIIPAC </a:t>
            </a:r>
            <a:r>
              <a:rPr lang="en-US" sz="3500" dirty="0" smtClean="0">
                <a:solidFill>
                  <a:schemeClr val="bg1"/>
                </a:solidFill>
                <a:latin typeface="Calibri" charset="0"/>
              </a:rPr>
              <a:t>Highlights of Lessons Learned</a:t>
            </a:r>
            <a:endParaRPr sz="3500" dirty="0">
              <a:solidFill>
                <a:schemeClr val="bg1"/>
              </a:solidFill>
              <a:latin typeface="Calibri" charset="0"/>
            </a:endParaRPr>
          </a:p>
        </p:txBody>
      </p:sp>
      <p:sp>
        <p:nvSpPr>
          <p:cNvPr id="18438" name="Content Placeholder 2"/>
          <p:cNvSpPr txBox="1">
            <a:spLocks noGrp="1"/>
          </p:cNvSpPr>
          <p:nvPr>
            <p:ph idx="1"/>
          </p:nvPr>
        </p:nvSpPr>
        <p:spPr>
          <a:xfrm>
            <a:off x="228600" y="1371599"/>
            <a:ext cx="8788400" cy="5247341"/>
          </a:xfrm>
        </p:spPr>
        <p:txBody>
          <a:bodyPr>
            <a:normAutofit/>
          </a:bodyPr>
          <a:lstStyle/>
          <a:p>
            <a:pPr algn="just">
              <a:buClr>
                <a:srgbClr val="000C42"/>
              </a:buClr>
            </a:pPr>
            <a:r>
              <a:rPr lang="en-US" sz="2000" dirty="0" smtClean="0">
                <a:solidFill>
                  <a:srgbClr val="000C42"/>
                </a:solidFill>
                <a:latin typeface="Calibri" charset="0"/>
              </a:rPr>
              <a:t>Critical to take initiatives to ensure implementation of next steps before project completion</a:t>
            </a:r>
            <a:endParaRPr sz="2000" dirty="0">
              <a:solidFill>
                <a:srgbClr val="000C42"/>
              </a:solidFill>
              <a:latin typeface="Calibri" charset="0"/>
            </a:endParaRPr>
          </a:p>
          <a:p>
            <a:pPr algn="just">
              <a:buClr>
                <a:srgbClr val="000C42"/>
              </a:buClr>
            </a:pPr>
            <a:r>
              <a:rPr lang="en-US" sz="2000" dirty="0" smtClean="0">
                <a:solidFill>
                  <a:srgbClr val="000C42"/>
                </a:solidFill>
                <a:latin typeface="Calibri" charset="0"/>
              </a:rPr>
              <a:t>Many bureaucratic issues obtain when dealing with Pan-Caribbean projects</a:t>
            </a:r>
          </a:p>
          <a:p>
            <a:pPr algn="just">
              <a:buClr>
                <a:srgbClr val="000C42"/>
              </a:buClr>
            </a:pPr>
            <a:r>
              <a:rPr lang="en-US" sz="2000" dirty="0" smtClean="0">
                <a:solidFill>
                  <a:srgbClr val="000C42"/>
                </a:solidFill>
                <a:latin typeface="Calibri" charset="0"/>
              </a:rPr>
              <a:t>Disconnects can obtain between funders, executing agencies and beneficiary bodies and must be carefully managed</a:t>
            </a:r>
          </a:p>
          <a:p>
            <a:pPr algn="just">
              <a:buClr>
                <a:srgbClr val="000C42"/>
              </a:buClr>
            </a:pPr>
            <a:r>
              <a:rPr lang="en-US" sz="2000" dirty="0" smtClean="0">
                <a:solidFill>
                  <a:srgbClr val="000C42"/>
                </a:solidFill>
                <a:latin typeface="Calibri" charset="0"/>
              </a:rPr>
              <a:t>Focus must be on Lesser and </a:t>
            </a:r>
            <a:r>
              <a:rPr lang="en-US" sz="2000" dirty="0">
                <a:solidFill>
                  <a:srgbClr val="000C42"/>
                </a:solidFill>
                <a:latin typeface="Calibri" charset="0"/>
              </a:rPr>
              <a:t>G</a:t>
            </a:r>
            <a:r>
              <a:rPr lang="en-US" sz="2000" dirty="0" smtClean="0">
                <a:solidFill>
                  <a:srgbClr val="000C42"/>
                </a:solidFill>
                <a:latin typeface="Calibri" charset="0"/>
              </a:rPr>
              <a:t>reater Antilles for pan Caribbean broadband projects</a:t>
            </a:r>
          </a:p>
          <a:p>
            <a:pPr algn="just">
              <a:buClr>
                <a:srgbClr val="000C42"/>
              </a:buClr>
            </a:pPr>
            <a:r>
              <a:rPr lang="en-US" sz="2000" dirty="0" smtClean="0">
                <a:solidFill>
                  <a:srgbClr val="000C42"/>
                </a:solidFill>
                <a:latin typeface="Calibri" charset="0"/>
              </a:rPr>
              <a:t>Local experts must vet project to ensure it is relevant to domestic realities</a:t>
            </a:r>
            <a:endParaRPr sz="2000" dirty="0">
              <a:solidFill>
                <a:srgbClr val="000C42"/>
              </a:solidFill>
              <a:latin typeface="Calibri" charset="0"/>
            </a:endParaRPr>
          </a:p>
          <a:p>
            <a:pPr algn="just">
              <a:buClr>
                <a:srgbClr val="000C42"/>
              </a:buClr>
            </a:pPr>
            <a:r>
              <a:rPr lang="en-US" sz="2000" b="1" dirty="0" smtClean="0">
                <a:solidFill>
                  <a:srgbClr val="FF6600"/>
                </a:solidFill>
                <a:latin typeface="Calibri" charset="0"/>
              </a:rPr>
              <a:t>Where there’s a will, there is a way</a:t>
            </a:r>
            <a:endParaRPr sz="2000" dirty="0">
              <a:solidFill>
                <a:srgbClr val="000C42"/>
              </a:solidFill>
              <a:latin typeface="Calibri" charset="0"/>
            </a:endParaRPr>
          </a:p>
        </p:txBody>
      </p:sp>
    </p:spTree>
    <p:extLst>
      <p:ext uri="{BB962C8B-B14F-4D97-AF65-F5344CB8AC3E}">
        <p14:creationId xmlns:p14="http://schemas.microsoft.com/office/powerpoint/2010/main" val="2978619003"/>
      </p:ext>
    </p:extLst>
  </p:cSld>
  <p:clrMapOvr>
    <a:masterClrMapping/>
  </p:clrMapOvr>
  <p:transition xmlns:p14="http://schemas.microsoft.com/office/powerpoint/2010/main" advTm="15000"/>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en-US" sz="4800" dirty="0" smtClean="0">
                <a:solidFill>
                  <a:srgbClr val="FFFFFF"/>
                </a:solidFill>
                <a:latin typeface="Calibri"/>
                <a:cs typeface="Calibri"/>
              </a:rPr>
              <a:t>Thank you!</a:t>
            </a:r>
            <a:endParaRPr lang="en-US" sz="4800" dirty="0">
              <a:solidFill>
                <a:srgbClr val="FFFFFF"/>
              </a:solidFill>
              <a:latin typeface="Calibri"/>
              <a:cs typeface="Calibri"/>
            </a:endParaRPr>
          </a:p>
        </p:txBody>
      </p:sp>
      <p:sp>
        <p:nvSpPr>
          <p:cNvPr id="21510" name="Title 1"/>
          <p:cNvSpPr txBox="1">
            <a:spLocks noGrp="1"/>
          </p:cNvSpPr>
          <p:nvPr>
            <p:ph type="title"/>
          </p:nvPr>
        </p:nvSpPr>
        <p:spPr>
          <a:xfrm>
            <a:off x="914400" y="1905000"/>
            <a:ext cx="7313613" cy="868363"/>
          </a:xfrm>
        </p:spPr>
        <p:txBody>
          <a:bodyPr/>
          <a:lstStyle/>
          <a:p>
            <a:r>
              <a:rPr sz="8000">
                <a:solidFill>
                  <a:srgbClr val="000C42"/>
                </a:solidFill>
                <a:latin typeface="Calibri" charset="0"/>
              </a:rPr>
              <a:t>	</a:t>
            </a:r>
          </a:p>
        </p:txBody>
      </p:sp>
      <p:sp>
        <p:nvSpPr>
          <p:cNvPr id="21511" name="Rectangle 9"/>
          <p:cNvSpPr>
            <a:spLocks noChangeArrowheads="1"/>
          </p:cNvSpPr>
          <p:nvPr/>
        </p:nvSpPr>
        <p:spPr bwMode="auto">
          <a:xfrm>
            <a:off x="361950" y="2338856"/>
            <a:ext cx="301346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r>
              <a:rPr lang="en-US" sz="1600" b="1" dirty="0" smtClean="0">
                <a:solidFill>
                  <a:srgbClr val="1F497D"/>
                </a:solidFill>
                <a:latin typeface="Arial" charset="0"/>
                <a:cs typeface="Calibri" charset="0"/>
              </a:rPr>
              <a:t>Ayanna Samuels</a:t>
            </a:r>
            <a:endParaRPr lang="en-US" sz="1600" dirty="0"/>
          </a:p>
          <a:p>
            <a:pPr eaLnBrk="0" hangingPunct="0"/>
            <a:r>
              <a:rPr lang="en-US" sz="1600" dirty="0" smtClean="0">
                <a:solidFill>
                  <a:srgbClr val="1F497D"/>
                </a:solidFill>
                <a:latin typeface="Arial" charset="0"/>
                <a:cs typeface="Calibri" charset="0"/>
              </a:rPr>
              <a:t>Regional Coordinator, BIIPAC</a:t>
            </a:r>
          </a:p>
          <a:p>
            <a:pPr eaLnBrk="0" hangingPunct="0"/>
            <a:endParaRPr lang="en-US" sz="1600" dirty="0" smtClean="0">
              <a:solidFill>
                <a:srgbClr val="1F497D"/>
              </a:solidFill>
              <a:latin typeface="Arial" charset="0"/>
              <a:cs typeface="Calibri" charset="0"/>
            </a:endParaRPr>
          </a:p>
          <a:p>
            <a:pPr eaLnBrk="0" hangingPunct="0"/>
            <a:r>
              <a:rPr lang="en-US" sz="1600" dirty="0" smtClean="0">
                <a:solidFill>
                  <a:srgbClr val="1F497D"/>
                </a:solidFill>
                <a:latin typeface="Arial" charset="0"/>
                <a:cs typeface="Calibri" charset="0"/>
              </a:rPr>
              <a:t>Independent ICT4D Consultant</a:t>
            </a:r>
          </a:p>
          <a:p>
            <a:pPr eaLnBrk="0" hangingPunct="0"/>
            <a:r>
              <a:rPr lang="en-US" sz="1600" dirty="0" smtClean="0">
                <a:solidFill>
                  <a:srgbClr val="1F497D"/>
                </a:solidFill>
                <a:latin typeface="Arial" charset="0"/>
                <a:cs typeface="Calibri" charset="0"/>
              </a:rPr>
              <a:t>Technology Policy Specialist</a:t>
            </a:r>
            <a:endParaRPr lang="en-US" sz="1600" dirty="0"/>
          </a:p>
          <a:p>
            <a:pPr eaLnBrk="0" hangingPunct="0"/>
            <a:endParaRPr lang="en-US" sz="4000" dirty="0"/>
          </a:p>
        </p:txBody>
      </p:sp>
      <p:sp>
        <p:nvSpPr>
          <p:cNvPr id="21513" name="Rectangle 10"/>
          <p:cNvSpPr>
            <a:spLocks noChangeArrowheads="1"/>
          </p:cNvSpPr>
          <p:nvPr/>
        </p:nvSpPr>
        <p:spPr bwMode="auto">
          <a:xfrm>
            <a:off x="371475" y="4133561"/>
            <a:ext cx="3517509"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r>
              <a:rPr lang="pt-BR" sz="1600" dirty="0">
                <a:solidFill>
                  <a:srgbClr val="1F497D"/>
                </a:solidFill>
                <a:latin typeface="Arial" charset="0"/>
                <a:cs typeface="Calibri" charset="0"/>
              </a:rPr>
              <a:t>+1</a:t>
            </a:r>
            <a:r>
              <a:rPr lang="pt-BR" sz="1600" dirty="0" smtClean="0">
                <a:solidFill>
                  <a:srgbClr val="1F497D"/>
                </a:solidFill>
                <a:latin typeface="Arial" charset="0"/>
                <a:cs typeface="Calibri" charset="0"/>
              </a:rPr>
              <a:t>-876-383-1204</a:t>
            </a:r>
            <a:endParaRPr lang="en-US" sz="1600" dirty="0"/>
          </a:p>
          <a:p>
            <a:pPr eaLnBrk="0" hangingPunct="0"/>
            <a:r>
              <a:rPr lang="pt-BR" sz="1600" dirty="0">
                <a:solidFill>
                  <a:srgbClr val="1F497D"/>
                </a:solidFill>
                <a:latin typeface="Arial" charset="0"/>
                <a:cs typeface="Calibri" charset="0"/>
              </a:rPr>
              <a:t>E-mail: </a:t>
            </a:r>
            <a:r>
              <a:rPr lang="en-US" sz="1600" dirty="0" err="1" smtClean="0">
                <a:solidFill>
                  <a:srgbClr val="1F497D"/>
                </a:solidFill>
                <a:latin typeface="Arial" charset="0"/>
                <a:cs typeface="Calibri" charset="0"/>
              </a:rPr>
              <a:t>ayanna.samuels@gmail.com</a:t>
            </a:r>
            <a:endParaRPr lang="en-US" sz="1600" dirty="0"/>
          </a:p>
        </p:txBody>
      </p:sp>
      <p:sp>
        <p:nvSpPr>
          <p:cNvPr id="21514" name="TextBox 3"/>
          <p:cNvSpPr txBox="1">
            <a:spLocks noChangeArrowheads="1"/>
          </p:cNvSpPr>
          <p:nvPr/>
        </p:nvSpPr>
        <p:spPr bwMode="auto">
          <a:xfrm>
            <a:off x="152400" y="1773238"/>
            <a:ext cx="7842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r>
              <a:rPr lang="en-US" sz="3200" b="1">
                <a:solidFill>
                  <a:schemeClr val="tx2"/>
                </a:solidFill>
              </a:rPr>
              <a:t>Questions / Inquiries:</a:t>
            </a:r>
          </a:p>
        </p:txBody>
      </p:sp>
    </p:spTree>
    <p:extLst>
      <p:ext uri="{BB962C8B-B14F-4D97-AF65-F5344CB8AC3E}">
        <p14:creationId xmlns:p14="http://schemas.microsoft.com/office/powerpoint/2010/main" val="237338802"/>
      </p:ext>
    </p:extLst>
  </p:cSld>
  <p:clrMapOvr>
    <a:masterClrMapping/>
  </p:clrMapOvr>
  <p:transition xmlns:p14="http://schemas.microsoft.com/office/powerpoint/2010/main" advClick="0" advTm="10000"/>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pic>
        <p:nvPicPr>
          <p:cNvPr id="5" name="Picture 4" descr="caribbean-map.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4948" y="1213556"/>
            <a:ext cx="3969051" cy="5617317"/>
          </a:xfrm>
          <a:prstGeom prst="rect">
            <a:avLst/>
          </a:prstGeom>
        </p:spPr>
      </p:pic>
      <p:sp>
        <p:nvSpPr>
          <p:cNvPr id="2" name="Title 1"/>
          <p:cNvSpPr>
            <a:spLocks noGrp="1"/>
          </p:cNvSpPr>
          <p:nvPr>
            <p:ph type="title"/>
          </p:nvPr>
        </p:nvSpPr>
        <p:spPr>
          <a:xfrm>
            <a:off x="914400" y="122241"/>
            <a:ext cx="7313613" cy="868362"/>
          </a:xfrm>
        </p:spPr>
        <p:txBody>
          <a:bodyPr/>
          <a:lstStyle/>
          <a:p>
            <a:r>
              <a:rPr lang="en-US" dirty="0" smtClean="0">
                <a:solidFill>
                  <a:schemeClr val="bg1"/>
                </a:solidFill>
                <a:latin typeface="Calibri"/>
                <a:cs typeface="Calibri"/>
              </a:rPr>
              <a:t>BIIPAC…Spin off of CTC</a:t>
            </a:r>
            <a:endParaRPr lang="en-US" dirty="0">
              <a:solidFill>
                <a:schemeClr val="bg1"/>
              </a:solidFill>
              <a:latin typeface="Calibri"/>
              <a:cs typeface="Calibri"/>
            </a:endParaRPr>
          </a:p>
        </p:txBody>
      </p:sp>
      <p:sp>
        <p:nvSpPr>
          <p:cNvPr id="3" name="Content Placeholder 2"/>
          <p:cNvSpPr>
            <a:spLocks noGrp="1"/>
          </p:cNvSpPr>
          <p:nvPr>
            <p:ph idx="1"/>
          </p:nvPr>
        </p:nvSpPr>
        <p:spPr>
          <a:xfrm>
            <a:off x="575736" y="1274689"/>
            <a:ext cx="4377267" cy="5556183"/>
          </a:xfrm>
        </p:spPr>
        <p:txBody>
          <a:bodyPr>
            <a:normAutofit fontScale="85000" lnSpcReduction="20000"/>
          </a:bodyPr>
          <a:lstStyle/>
          <a:p>
            <a:r>
              <a:rPr lang="en-US" dirty="0" smtClean="0">
                <a:latin typeface="Calibri"/>
                <a:cs typeface="Calibri"/>
              </a:rPr>
              <a:t>Project’s Genesis – Nov 2011 Broadband Forum</a:t>
            </a:r>
          </a:p>
          <a:p>
            <a:r>
              <a:rPr lang="en-US" dirty="0">
                <a:latin typeface="Calibri"/>
                <a:cs typeface="Calibri"/>
              </a:rPr>
              <a:t>Financing Plan – Facility for the Promotion of Regional Public </a:t>
            </a:r>
            <a:r>
              <a:rPr lang="en-US" dirty="0" smtClean="0">
                <a:latin typeface="Calibri"/>
                <a:cs typeface="Calibri"/>
              </a:rPr>
              <a:t>Goods</a:t>
            </a:r>
          </a:p>
          <a:p>
            <a:r>
              <a:rPr lang="en-US" dirty="0" smtClean="0">
                <a:latin typeface="Calibri"/>
                <a:cs typeface="Calibri"/>
              </a:rPr>
              <a:t>CANTO - Executing Agency</a:t>
            </a:r>
          </a:p>
          <a:p>
            <a:r>
              <a:rPr lang="en-US" dirty="0" smtClean="0">
                <a:latin typeface="Calibri"/>
                <a:cs typeface="Calibri"/>
              </a:rPr>
              <a:t>Beneficiary Countries</a:t>
            </a:r>
            <a:r>
              <a:rPr lang="en-US" dirty="0">
                <a:latin typeface="Calibri"/>
                <a:cs typeface="Calibri"/>
              </a:rPr>
              <a:t> </a:t>
            </a:r>
            <a:r>
              <a:rPr lang="en-US" dirty="0" smtClean="0">
                <a:latin typeface="Calibri"/>
                <a:cs typeface="Calibri"/>
              </a:rPr>
              <a:t>are Jamaica, Trinidad and Tobago, Barbados, Suriname, Belize, Guyana, Dominican Republic and Haiti</a:t>
            </a:r>
          </a:p>
          <a:p>
            <a:r>
              <a:rPr lang="en-US" dirty="0" smtClean="0">
                <a:latin typeface="Calibri"/>
                <a:cs typeface="Calibri"/>
              </a:rPr>
              <a:t>Project budget – USD 840K in cash |USD 240K in in-kind support</a:t>
            </a:r>
          </a:p>
          <a:p>
            <a:r>
              <a:rPr lang="en-US" dirty="0" smtClean="0">
                <a:latin typeface="Calibri"/>
                <a:cs typeface="Calibri"/>
              </a:rPr>
              <a:t>Start Date – Mar 27, 2013</a:t>
            </a:r>
          </a:p>
          <a:p>
            <a:r>
              <a:rPr lang="en-US" dirty="0">
                <a:latin typeface="Calibri"/>
                <a:cs typeface="Calibri"/>
              </a:rPr>
              <a:t>Project Duration – 24 </a:t>
            </a:r>
            <a:r>
              <a:rPr lang="en-US" dirty="0" smtClean="0">
                <a:latin typeface="Calibri"/>
                <a:cs typeface="Calibri"/>
              </a:rPr>
              <a:t>months</a:t>
            </a:r>
          </a:p>
          <a:p>
            <a:r>
              <a:rPr lang="en-US" dirty="0" smtClean="0">
                <a:latin typeface="Calibri"/>
                <a:cs typeface="Calibri"/>
              </a:rPr>
              <a:t>Procurement - Individual Consultants</a:t>
            </a:r>
            <a:endParaRPr lang="en-US" dirty="0">
              <a:latin typeface="Calibri"/>
              <a:cs typeface="Calibri"/>
            </a:endParaRPr>
          </a:p>
        </p:txBody>
      </p:sp>
    </p:spTree>
    <p:extLst>
      <p:ext uri="{BB962C8B-B14F-4D97-AF65-F5344CB8AC3E}">
        <p14:creationId xmlns:p14="http://schemas.microsoft.com/office/powerpoint/2010/main" val="315954799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2" name="Title 1"/>
          <p:cNvSpPr>
            <a:spLocks noGrp="1"/>
          </p:cNvSpPr>
          <p:nvPr>
            <p:ph type="title"/>
          </p:nvPr>
        </p:nvSpPr>
        <p:spPr>
          <a:xfrm>
            <a:off x="914400" y="122241"/>
            <a:ext cx="7313613" cy="868362"/>
          </a:xfrm>
        </p:spPr>
        <p:txBody>
          <a:bodyPr/>
          <a:lstStyle/>
          <a:p>
            <a:r>
              <a:rPr lang="en-US" dirty="0" smtClean="0">
                <a:solidFill>
                  <a:srgbClr val="FFFFFF"/>
                </a:solidFill>
                <a:latin typeface="Calibri"/>
                <a:cs typeface="Calibri"/>
              </a:rPr>
              <a:t>BIIPAC Objectives</a:t>
            </a:r>
            <a:endParaRPr lang="en-US" dirty="0">
              <a:solidFill>
                <a:srgbClr val="FFFFFF"/>
              </a:solidFill>
              <a:latin typeface="Calibri"/>
              <a:cs typeface="Calibri"/>
            </a:endParaRPr>
          </a:p>
        </p:txBody>
      </p:sp>
      <p:sp>
        <p:nvSpPr>
          <p:cNvPr id="3" name="Content Placeholder 2"/>
          <p:cNvSpPr>
            <a:spLocks noGrp="1"/>
          </p:cNvSpPr>
          <p:nvPr>
            <p:ph idx="1"/>
          </p:nvPr>
        </p:nvSpPr>
        <p:spPr/>
        <p:txBody>
          <a:bodyPr>
            <a:normAutofit fontScale="92500"/>
          </a:bodyPr>
          <a:lstStyle/>
          <a:p>
            <a:r>
              <a:rPr lang="en-US" dirty="0">
                <a:latin typeface="Calibri"/>
                <a:cs typeface="Calibri"/>
              </a:rPr>
              <a:t>S</a:t>
            </a:r>
            <a:r>
              <a:rPr lang="en-US" dirty="0" smtClean="0">
                <a:latin typeface="Calibri"/>
                <a:cs typeface="Calibri"/>
              </a:rPr>
              <a:t>upport </a:t>
            </a:r>
            <a:r>
              <a:rPr lang="en-US" dirty="0">
                <a:latin typeface="Calibri"/>
                <a:cs typeface="Calibri"/>
              </a:rPr>
              <a:t>the design of national broadband strategies in the Caribbean </a:t>
            </a:r>
            <a:endParaRPr lang="en-US" dirty="0" smtClean="0">
              <a:latin typeface="Calibri"/>
              <a:cs typeface="Calibri"/>
            </a:endParaRPr>
          </a:p>
          <a:p>
            <a:r>
              <a:rPr lang="en-US" dirty="0">
                <a:latin typeface="Calibri"/>
                <a:cs typeface="Calibri"/>
              </a:rPr>
              <a:t>I</a:t>
            </a:r>
            <a:r>
              <a:rPr lang="en-US" dirty="0" smtClean="0">
                <a:latin typeface="Calibri"/>
                <a:cs typeface="Calibri"/>
              </a:rPr>
              <a:t>dentify </a:t>
            </a:r>
            <a:r>
              <a:rPr lang="en-US" dirty="0">
                <a:latin typeface="Calibri"/>
                <a:cs typeface="Calibri"/>
              </a:rPr>
              <a:t>the regional aspects that need to be incorporated into these strategies to support the Caribbean </a:t>
            </a:r>
            <a:r>
              <a:rPr lang="en-US" dirty="0" smtClean="0">
                <a:latin typeface="Calibri"/>
                <a:cs typeface="Calibri"/>
              </a:rPr>
              <a:t>as </a:t>
            </a:r>
            <a:r>
              <a:rPr lang="en-US" dirty="0">
                <a:latin typeface="Calibri"/>
                <a:cs typeface="Calibri"/>
              </a:rPr>
              <a:t>it evolves towards universality in broadband access and service, regardless of </a:t>
            </a:r>
            <a:endParaRPr lang="en-US" dirty="0" smtClean="0">
              <a:latin typeface="Calibri"/>
              <a:cs typeface="Calibri"/>
            </a:endParaRPr>
          </a:p>
          <a:p>
            <a:pPr lvl="1"/>
            <a:r>
              <a:rPr lang="en-US" dirty="0" smtClean="0">
                <a:latin typeface="Calibri"/>
                <a:cs typeface="Calibri"/>
              </a:rPr>
              <a:t>the </a:t>
            </a:r>
            <a:r>
              <a:rPr lang="en-US" dirty="0">
                <a:latin typeface="Calibri"/>
                <a:cs typeface="Calibri"/>
              </a:rPr>
              <a:t>location (</a:t>
            </a:r>
            <a:r>
              <a:rPr lang="en-US" dirty="0">
                <a:solidFill>
                  <a:srgbClr val="FF0000"/>
                </a:solidFill>
                <a:latin typeface="Calibri"/>
                <a:cs typeface="Calibri"/>
              </a:rPr>
              <a:t>ubiquity</a:t>
            </a:r>
            <a:r>
              <a:rPr lang="en-US" dirty="0">
                <a:latin typeface="Calibri"/>
                <a:cs typeface="Calibri"/>
              </a:rPr>
              <a:t>) or </a:t>
            </a:r>
            <a:r>
              <a:rPr lang="en-US" dirty="0" smtClean="0">
                <a:latin typeface="Calibri"/>
                <a:cs typeface="Calibri"/>
              </a:rPr>
              <a:t>the</a:t>
            </a:r>
          </a:p>
          <a:p>
            <a:pPr lvl="1"/>
            <a:r>
              <a:rPr lang="en-US" dirty="0" smtClean="0">
                <a:latin typeface="Calibri"/>
                <a:cs typeface="Calibri"/>
              </a:rPr>
              <a:t> </a:t>
            </a:r>
            <a:r>
              <a:rPr lang="en-US" dirty="0">
                <a:latin typeface="Calibri"/>
                <a:cs typeface="Calibri"/>
              </a:rPr>
              <a:t>social strata (</a:t>
            </a:r>
            <a:r>
              <a:rPr lang="en-US" dirty="0">
                <a:solidFill>
                  <a:srgbClr val="FF0000"/>
                </a:solidFill>
                <a:latin typeface="Calibri"/>
                <a:cs typeface="Calibri"/>
              </a:rPr>
              <a:t>equity</a:t>
            </a:r>
            <a:r>
              <a:rPr lang="en-US" dirty="0" smtClean="0">
                <a:latin typeface="Calibri"/>
                <a:cs typeface="Calibri"/>
              </a:rPr>
              <a:t>)</a:t>
            </a:r>
            <a:r>
              <a:rPr lang="en-US" dirty="0">
                <a:latin typeface="Calibri"/>
                <a:cs typeface="Calibri"/>
              </a:rPr>
              <a:t> </a:t>
            </a:r>
            <a:endParaRPr lang="en-US" dirty="0" smtClean="0">
              <a:latin typeface="Calibri"/>
              <a:cs typeface="Calibri"/>
            </a:endParaRPr>
          </a:p>
          <a:p>
            <a:r>
              <a:rPr lang="en-US" dirty="0" smtClean="0">
                <a:latin typeface="Calibri"/>
                <a:cs typeface="Calibri"/>
              </a:rPr>
              <a:t>Better understand the status of Broadband infrastructural layout throughout </a:t>
            </a:r>
            <a:r>
              <a:rPr lang="en-US" dirty="0" smtClean="0">
                <a:latin typeface="Calibri"/>
                <a:cs typeface="Calibri"/>
              </a:rPr>
              <a:t>some of the </a:t>
            </a:r>
            <a:r>
              <a:rPr lang="en-US" dirty="0" smtClean="0">
                <a:latin typeface="Calibri"/>
                <a:cs typeface="Calibri"/>
              </a:rPr>
              <a:t>Caribbean</a:t>
            </a:r>
            <a:endParaRPr lang="en-US" dirty="0">
              <a:latin typeface="Calibri"/>
              <a:cs typeface="Calibri"/>
            </a:endParaRPr>
          </a:p>
        </p:txBody>
      </p:sp>
    </p:spTree>
    <p:extLst>
      <p:ext uri="{BB962C8B-B14F-4D97-AF65-F5344CB8AC3E}">
        <p14:creationId xmlns:p14="http://schemas.microsoft.com/office/powerpoint/2010/main" val="11662157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2" name="Title 1"/>
          <p:cNvSpPr>
            <a:spLocks noGrp="1"/>
          </p:cNvSpPr>
          <p:nvPr>
            <p:ph type="title"/>
          </p:nvPr>
        </p:nvSpPr>
        <p:spPr>
          <a:xfrm>
            <a:off x="914400" y="79908"/>
            <a:ext cx="8074378" cy="868362"/>
          </a:xfrm>
        </p:spPr>
        <p:txBody>
          <a:bodyPr/>
          <a:lstStyle/>
          <a:p>
            <a:r>
              <a:rPr lang="en-US" sz="4000" dirty="0" smtClean="0">
                <a:solidFill>
                  <a:srgbClr val="FFFFFF"/>
                </a:solidFill>
                <a:latin typeface="Calibri"/>
                <a:cs typeface="Calibri"/>
              </a:rPr>
              <a:t>Organizational Structure of Project</a:t>
            </a:r>
            <a:endParaRPr lang="en-US" sz="4000" dirty="0">
              <a:solidFill>
                <a:srgbClr val="FFFFFF"/>
              </a:solidFill>
              <a:latin typeface="Calibri"/>
              <a:cs typeface="Calibri"/>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98068445"/>
              </p:ext>
            </p:extLst>
          </p:nvPr>
        </p:nvGraphicFramePr>
        <p:xfrm>
          <a:off x="914400" y="1735138"/>
          <a:ext cx="7313613" cy="4056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Straight Arrow Connector 6"/>
          <p:cNvCxnSpPr/>
          <p:nvPr/>
        </p:nvCxnSpPr>
        <p:spPr>
          <a:xfrm flipH="1">
            <a:off x="2004676" y="2067050"/>
            <a:ext cx="423348" cy="4980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3971998" y="2067050"/>
            <a:ext cx="672376" cy="3984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1905065" y="3636016"/>
            <a:ext cx="286382" cy="3860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H="1">
            <a:off x="4831145" y="4121649"/>
            <a:ext cx="385993" cy="58524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6561890" y="4121649"/>
            <a:ext cx="585216" cy="58524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2838920" y="3885059"/>
            <a:ext cx="2378218" cy="4358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400016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2" name="Title 1"/>
          <p:cNvSpPr>
            <a:spLocks noGrp="1"/>
          </p:cNvSpPr>
          <p:nvPr>
            <p:ph type="title"/>
          </p:nvPr>
        </p:nvSpPr>
        <p:spPr>
          <a:xfrm>
            <a:off x="862564" y="179288"/>
            <a:ext cx="7988244" cy="868362"/>
          </a:xfrm>
        </p:spPr>
        <p:txBody>
          <a:bodyPr/>
          <a:lstStyle/>
          <a:p>
            <a:r>
              <a:rPr lang="en-US" sz="4000" dirty="0" smtClean="0">
                <a:solidFill>
                  <a:srgbClr val="FFFFFF"/>
                </a:solidFill>
                <a:latin typeface="Calibri"/>
                <a:cs typeface="Calibri"/>
              </a:rPr>
              <a:t>Role of BIIPAC Steering Committee</a:t>
            </a:r>
            <a:endParaRPr lang="en-US" sz="4000" dirty="0">
              <a:solidFill>
                <a:srgbClr val="FFFFFF"/>
              </a:solidFill>
              <a:latin typeface="Calibri"/>
              <a:cs typeface="Calibri"/>
            </a:endParaRPr>
          </a:p>
        </p:txBody>
      </p:sp>
      <p:sp>
        <p:nvSpPr>
          <p:cNvPr id="3" name="Content Placeholder 2"/>
          <p:cNvSpPr>
            <a:spLocks noGrp="1"/>
          </p:cNvSpPr>
          <p:nvPr>
            <p:ph idx="1"/>
          </p:nvPr>
        </p:nvSpPr>
        <p:spPr>
          <a:xfrm>
            <a:off x="127000" y="1255691"/>
            <a:ext cx="8231377" cy="5263642"/>
          </a:xfrm>
        </p:spPr>
        <p:txBody>
          <a:bodyPr>
            <a:normAutofit fontScale="92500"/>
          </a:bodyPr>
          <a:lstStyle/>
          <a:p>
            <a:pPr lvl="1"/>
            <a:r>
              <a:rPr lang="en-US" sz="2400" dirty="0">
                <a:latin typeface="Calibri"/>
                <a:cs typeface="Calibri"/>
              </a:rPr>
              <a:t>E</a:t>
            </a:r>
            <a:r>
              <a:rPr lang="en-US" sz="2400" dirty="0" smtClean="0">
                <a:latin typeface="Calibri"/>
                <a:cs typeface="Calibri"/>
              </a:rPr>
              <a:t>nsure </a:t>
            </a:r>
            <a:r>
              <a:rPr lang="en-US" sz="2400" dirty="0">
                <a:latin typeface="Calibri"/>
                <a:cs typeface="Calibri"/>
              </a:rPr>
              <a:t>the overall coordination and decision </a:t>
            </a:r>
            <a:r>
              <a:rPr lang="en-US" sz="2400" dirty="0" smtClean="0">
                <a:latin typeface="Calibri"/>
                <a:cs typeface="Calibri"/>
              </a:rPr>
              <a:t>making</a:t>
            </a:r>
          </a:p>
          <a:p>
            <a:pPr lvl="1"/>
            <a:r>
              <a:rPr lang="en-US" sz="2400" dirty="0" smtClean="0">
                <a:latin typeface="Calibri"/>
                <a:cs typeface="Calibri"/>
              </a:rPr>
              <a:t>Facilitate </a:t>
            </a:r>
            <a:r>
              <a:rPr lang="en-US" sz="2400" dirty="0">
                <a:latin typeface="Calibri"/>
                <a:cs typeface="Calibri"/>
              </a:rPr>
              <a:t>cooperation among regional and national institutions in the provision of information &amp; data </a:t>
            </a:r>
            <a:endParaRPr lang="en-US" sz="2800" dirty="0">
              <a:latin typeface="Calibri"/>
              <a:cs typeface="Calibri"/>
            </a:endParaRPr>
          </a:p>
          <a:p>
            <a:pPr lvl="1"/>
            <a:r>
              <a:rPr lang="en-US" sz="2400" dirty="0">
                <a:latin typeface="Calibri"/>
                <a:cs typeface="Calibri"/>
              </a:rPr>
              <a:t>I</a:t>
            </a:r>
            <a:r>
              <a:rPr lang="en-US" sz="2400" dirty="0" smtClean="0">
                <a:latin typeface="Calibri"/>
                <a:cs typeface="Calibri"/>
              </a:rPr>
              <a:t>nform </a:t>
            </a:r>
            <a:r>
              <a:rPr lang="en-US" sz="2400" dirty="0">
                <a:latin typeface="Calibri"/>
                <a:cs typeface="Calibri"/>
              </a:rPr>
              <a:t>the members’ countries and </a:t>
            </a:r>
            <a:r>
              <a:rPr lang="en-US" sz="2400" dirty="0" smtClean="0">
                <a:latin typeface="Calibri"/>
                <a:cs typeface="Calibri"/>
              </a:rPr>
              <a:t>stakeholders </a:t>
            </a:r>
            <a:r>
              <a:rPr lang="en-US" sz="2400" dirty="0">
                <a:latin typeface="Calibri"/>
                <a:cs typeface="Calibri"/>
              </a:rPr>
              <a:t>on </a:t>
            </a:r>
            <a:r>
              <a:rPr lang="en-US" sz="2400" dirty="0" smtClean="0">
                <a:latin typeface="Calibri"/>
                <a:cs typeface="Calibri"/>
              </a:rPr>
              <a:t>issues</a:t>
            </a:r>
          </a:p>
          <a:p>
            <a:pPr lvl="1"/>
            <a:r>
              <a:rPr lang="en-US" sz="2400" dirty="0" smtClean="0">
                <a:latin typeface="Calibri"/>
                <a:cs typeface="Calibri"/>
              </a:rPr>
              <a:t>Approve </a:t>
            </a:r>
            <a:r>
              <a:rPr lang="en-US" sz="2400" dirty="0">
                <a:latin typeface="Calibri"/>
                <a:cs typeface="Calibri"/>
              </a:rPr>
              <a:t>the work plan </a:t>
            </a:r>
            <a:r>
              <a:rPr lang="en-US" sz="2400" dirty="0" smtClean="0">
                <a:latin typeface="Calibri"/>
                <a:cs typeface="Calibri"/>
              </a:rPr>
              <a:t>and </a:t>
            </a:r>
            <a:r>
              <a:rPr lang="en-US" sz="2400" dirty="0">
                <a:latin typeface="Calibri"/>
                <a:cs typeface="Calibri"/>
              </a:rPr>
              <a:t>the tentative schedule of meetings</a:t>
            </a:r>
            <a:endParaRPr lang="en-US" sz="2800" dirty="0">
              <a:latin typeface="Calibri"/>
              <a:cs typeface="Calibri"/>
            </a:endParaRPr>
          </a:p>
          <a:p>
            <a:pPr lvl="1"/>
            <a:r>
              <a:rPr lang="en-US" sz="2400" dirty="0">
                <a:latin typeface="Calibri"/>
                <a:cs typeface="Calibri"/>
              </a:rPr>
              <a:t>Analyze, harmonize and approve the national strategies in order to facilitate their future implementation in a regional context.  </a:t>
            </a:r>
            <a:endParaRPr lang="en-US" sz="2800" dirty="0">
              <a:latin typeface="Calibri"/>
              <a:cs typeface="Calibri"/>
            </a:endParaRPr>
          </a:p>
          <a:p>
            <a:pPr lvl="1"/>
            <a:r>
              <a:rPr lang="en-US" sz="2400" dirty="0">
                <a:latin typeface="Calibri"/>
                <a:cs typeface="Calibri"/>
              </a:rPr>
              <a:t>R</a:t>
            </a:r>
            <a:r>
              <a:rPr lang="en-US" sz="2400" dirty="0" smtClean="0">
                <a:latin typeface="Calibri"/>
                <a:cs typeface="Calibri"/>
              </a:rPr>
              <a:t>ecommend </a:t>
            </a:r>
            <a:r>
              <a:rPr lang="en-US" sz="2400" dirty="0">
                <a:latin typeface="Calibri"/>
                <a:cs typeface="Calibri"/>
              </a:rPr>
              <a:t>potential technical resources for the </a:t>
            </a:r>
            <a:r>
              <a:rPr lang="en-US" sz="2400" dirty="0" smtClean="0">
                <a:latin typeface="Calibri"/>
                <a:cs typeface="Calibri"/>
              </a:rPr>
              <a:t>project</a:t>
            </a:r>
            <a:endParaRPr lang="en-US" sz="2800" dirty="0">
              <a:latin typeface="Calibri"/>
              <a:cs typeface="Calibri"/>
            </a:endParaRPr>
          </a:p>
          <a:p>
            <a:pPr lvl="1"/>
            <a:r>
              <a:rPr lang="en-US" sz="2400" dirty="0">
                <a:latin typeface="Calibri"/>
                <a:cs typeface="Calibri"/>
              </a:rPr>
              <a:t>T</a:t>
            </a:r>
            <a:r>
              <a:rPr lang="en-US" sz="2400" dirty="0" smtClean="0">
                <a:latin typeface="Calibri"/>
                <a:cs typeface="Calibri"/>
              </a:rPr>
              <a:t>ake </a:t>
            </a:r>
            <a:r>
              <a:rPr lang="en-US" sz="2400" dirty="0">
                <a:latin typeface="Calibri"/>
                <a:cs typeface="Calibri"/>
              </a:rPr>
              <a:t>necessary action to support the activities and the work of the Technical </a:t>
            </a:r>
            <a:r>
              <a:rPr lang="en-US" sz="2400" dirty="0" smtClean="0">
                <a:latin typeface="Calibri"/>
                <a:cs typeface="Calibri"/>
              </a:rPr>
              <a:t>Committee</a:t>
            </a:r>
          </a:p>
          <a:p>
            <a:pPr lvl="1"/>
            <a:r>
              <a:rPr lang="en-US" sz="2400" dirty="0" smtClean="0">
                <a:solidFill>
                  <a:srgbClr val="660066"/>
                </a:solidFill>
                <a:latin typeface="Calibri"/>
                <a:cs typeface="Calibri"/>
              </a:rPr>
              <a:t>First f2f meeting was held Jul 14 &amp; 16, 2013 in Aruba</a:t>
            </a:r>
          </a:p>
          <a:p>
            <a:pPr lvl="1"/>
            <a:r>
              <a:rPr lang="en-US" sz="2400" dirty="0" smtClean="0">
                <a:solidFill>
                  <a:srgbClr val="660066"/>
                </a:solidFill>
                <a:latin typeface="Calibri"/>
                <a:cs typeface="Calibri"/>
              </a:rPr>
              <a:t>Second f2f meeting will be held Aug 13, 2014 in the Bahamas</a:t>
            </a:r>
            <a:endParaRPr lang="en-US" sz="2800" dirty="0">
              <a:solidFill>
                <a:srgbClr val="660066"/>
              </a:solidFill>
              <a:latin typeface="Calibri"/>
              <a:cs typeface="Calibri"/>
            </a:endParaRPr>
          </a:p>
          <a:p>
            <a:endParaRPr lang="en-US" dirty="0"/>
          </a:p>
        </p:txBody>
      </p:sp>
    </p:spTree>
    <p:extLst>
      <p:ext uri="{BB962C8B-B14F-4D97-AF65-F5344CB8AC3E}">
        <p14:creationId xmlns:p14="http://schemas.microsoft.com/office/powerpoint/2010/main" val="126464525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2" name="Title 1"/>
          <p:cNvSpPr>
            <a:spLocks noGrp="1"/>
          </p:cNvSpPr>
          <p:nvPr>
            <p:ph type="title"/>
          </p:nvPr>
        </p:nvSpPr>
        <p:spPr>
          <a:xfrm>
            <a:off x="914400" y="150463"/>
            <a:ext cx="7313613" cy="868362"/>
          </a:xfrm>
        </p:spPr>
        <p:txBody>
          <a:bodyPr/>
          <a:lstStyle/>
          <a:p>
            <a:r>
              <a:rPr lang="en-US" sz="4000" dirty="0" smtClean="0">
                <a:solidFill>
                  <a:srgbClr val="FFFFFF"/>
                </a:solidFill>
                <a:latin typeface="Calibri"/>
                <a:cs typeface="Calibri"/>
              </a:rPr>
              <a:t>Role of BIIPAC Technical Committee</a:t>
            </a:r>
            <a:endParaRPr lang="en-US" sz="4000" dirty="0">
              <a:solidFill>
                <a:srgbClr val="FFFFFF"/>
              </a:solidFill>
              <a:latin typeface="Calibri"/>
              <a:cs typeface="Calibri"/>
            </a:endParaRPr>
          </a:p>
        </p:txBody>
      </p:sp>
      <p:sp>
        <p:nvSpPr>
          <p:cNvPr id="3" name="Content Placeholder 2"/>
          <p:cNvSpPr>
            <a:spLocks noGrp="1"/>
          </p:cNvSpPr>
          <p:nvPr>
            <p:ph idx="1"/>
          </p:nvPr>
        </p:nvSpPr>
        <p:spPr>
          <a:xfrm>
            <a:off x="914400" y="1608138"/>
            <a:ext cx="7716111" cy="5249861"/>
          </a:xfrm>
        </p:spPr>
        <p:txBody>
          <a:bodyPr>
            <a:normAutofit fontScale="62500" lnSpcReduction="20000"/>
          </a:bodyPr>
          <a:lstStyle/>
          <a:p>
            <a:pPr lvl="0"/>
            <a:r>
              <a:rPr lang="en-US" sz="2900" dirty="0">
                <a:latin typeface=" calibri"/>
                <a:cs typeface=" calibri"/>
              </a:rPr>
              <a:t>national coordination of the Technical </a:t>
            </a:r>
            <a:r>
              <a:rPr lang="en-US" sz="2900" dirty="0" smtClean="0">
                <a:latin typeface=" calibri"/>
                <a:cs typeface=" calibri"/>
              </a:rPr>
              <a:t>Cooperation </a:t>
            </a:r>
            <a:r>
              <a:rPr lang="en-US" sz="2900" dirty="0">
                <a:latin typeface=" calibri"/>
                <a:cs typeface=" calibri"/>
              </a:rPr>
              <a:t>activities with other institutions and agencies that may be involved; </a:t>
            </a:r>
          </a:p>
          <a:p>
            <a:pPr lvl="0"/>
            <a:r>
              <a:rPr lang="en-US" sz="2900" dirty="0" smtClean="0">
                <a:latin typeface=" calibri"/>
                <a:cs typeface=" calibri"/>
              </a:rPr>
              <a:t>Liaise with </a:t>
            </a:r>
            <a:r>
              <a:rPr lang="en-US" sz="2900" dirty="0">
                <a:latin typeface=" calibri"/>
                <a:cs typeface=" calibri"/>
              </a:rPr>
              <a:t>the </a:t>
            </a:r>
            <a:r>
              <a:rPr lang="en-US" sz="2900" dirty="0" smtClean="0">
                <a:latin typeface=" calibri"/>
                <a:cs typeface=" calibri"/>
              </a:rPr>
              <a:t>BIIPAC Component </a:t>
            </a:r>
            <a:r>
              <a:rPr lang="en-US" sz="2900" dirty="0">
                <a:latin typeface=" calibri"/>
                <a:cs typeface=" calibri"/>
              </a:rPr>
              <a:t>consultants and act as a link between them and other pertinent national </a:t>
            </a:r>
            <a:r>
              <a:rPr lang="en-US" sz="2900" dirty="0" smtClean="0">
                <a:latin typeface=" calibri"/>
                <a:cs typeface=" calibri"/>
              </a:rPr>
              <a:t>institutions</a:t>
            </a:r>
            <a:endParaRPr lang="en-US" sz="2900" dirty="0">
              <a:latin typeface=" calibri"/>
              <a:cs typeface=" calibri"/>
            </a:endParaRPr>
          </a:p>
          <a:p>
            <a:pPr lvl="0"/>
            <a:r>
              <a:rPr lang="en-US" sz="2900" dirty="0" smtClean="0">
                <a:latin typeface=" calibri"/>
                <a:cs typeface=" calibri"/>
              </a:rPr>
              <a:t>provide </a:t>
            </a:r>
            <a:r>
              <a:rPr lang="en-US" sz="2900" dirty="0">
                <a:latin typeface=" calibri"/>
                <a:cs typeface=" calibri"/>
              </a:rPr>
              <a:t>all required information to </a:t>
            </a:r>
            <a:r>
              <a:rPr lang="en-US" sz="2900" dirty="0" smtClean="0">
                <a:latin typeface=" calibri"/>
                <a:cs typeface=" calibri"/>
              </a:rPr>
              <a:t>the TC consultants to enable the completion of </a:t>
            </a:r>
            <a:r>
              <a:rPr lang="en-US" sz="2900" dirty="0">
                <a:latin typeface=" calibri"/>
                <a:cs typeface=" calibri"/>
              </a:rPr>
              <a:t>their tasks; </a:t>
            </a:r>
          </a:p>
          <a:p>
            <a:pPr lvl="0"/>
            <a:r>
              <a:rPr lang="en-US" sz="2900" dirty="0">
                <a:latin typeface=" calibri"/>
                <a:cs typeface=" calibri"/>
              </a:rPr>
              <a:t>review and provide inputs on the deliverables submitted in the framework of the TC; and </a:t>
            </a:r>
          </a:p>
          <a:p>
            <a:pPr lvl="0"/>
            <a:r>
              <a:rPr lang="en-US" sz="2900" dirty="0">
                <a:latin typeface=" calibri"/>
                <a:cs typeface=" calibri"/>
              </a:rPr>
              <a:t>maintain the SC and the respective authorities informed on the development of </a:t>
            </a:r>
            <a:r>
              <a:rPr lang="en-US" sz="2900" dirty="0" smtClean="0">
                <a:latin typeface=" calibri"/>
                <a:cs typeface=" calibri"/>
              </a:rPr>
              <a:t>the TC </a:t>
            </a:r>
          </a:p>
          <a:p>
            <a:pPr lvl="0"/>
            <a:r>
              <a:rPr lang="en-US" sz="2900" dirty="0" smtClean="0">
                <a:latin typeface=" calibri"/>
                <a:cs typeface=" calibri"/>
              </a:rPr>
              <a:t>Transmit </a:t>
            </a:r>
            <a:r>
              <a:rPr lang="en-US" sz="2900" dirty="0">
                <a:latin typeface=" calibri"/>
                <a:cs typeface=" calibri"/>
              </a:rPr>
              <a:t>any observations, concerns and suggestions to ensure </a:t>
            </a:r>
            <a:r>
              <a:rPr lang="en-US" sz="2900" dirty="0" smtClean="0">
                <a:latin typeface=" calibri"/>
                <a:cs typeface=" calibri"/>
              </a:rPr>
              <a:t>the achievement of the </a:t>
            </a:r>
            <a:r>
              <a:rPr lang="en-US" sz="2900" dirty="0">
                <a:latin typeface=" calibri"/>
                <a:cs typeface=" calibri"/>
              </a:rPr>
              <a:t> TC’s  objective. </a:t>
            </a:r>
            <a:endParaRPr lang="en-US" sz="2900" dirty="0" smtClean="0">
              <a:latin typeface=" calibri"/>
              <a:cs typeface=" calibri"/>
            </a:endParaRPr>
          </a:p>
          <a:p>
            <a:r>
              <a:rPr lang="en-US" sz="2900" dirty="0" smtClean="0">
                <a:solidFill>
                  <a:srgbClr val="660066"/>
                </a:solidFill>
                <a:latin typeface="Calibri"/>
                <a:cs typeface="Calibri"/>
              </a:rPr>
              <a:t>Firstf2f </a:t>
            </a:r>
            <a:r>
              <a:rPr lang="en-US" sz="2900" dirty="0">
                <a:solidFill>
                  <a:srgbClr val="660066"/>
                </a:solidFill>
                <a:latin typeface="Calibri"/>
                <a:cs typeface="Calibri"/>
              </a:rPr>
              <a:t>meeting will be held Aug </a:t>
            </a:r>
            <a:r>
              <a:rPr lang="en-US" sz="2900" dirty="0" smtClean="0">
                <a:solidFill>
                  <a:srgbClr val="660066"/>
                </a:solidFill>
                <a:latin typeface="Calibri"/>
                <a:cs typeface="Calibri"/>
              </a:rPr>
              <a:t>12, </a:t>
            </a:r>
            <a:r>
              <a:rPr lang="en-US" sz="2900" dirty="0">
                <a:solidFill>
                  <a:srgbClr val="660066"/>
                </a:solidFill>
                <a:latin typeface="Calibri"/>
                <a:cs typeface="Calibri"/>
              </a:rPr>
              <a:t>2014 in the </a:t>
            </a:r>
            <a:r>
              <a:rPr lang="en-US" sz="2900" dirty="0" smtClean="0">
                <a:solidFill>
                  <a:srgbClr val="660066"/>
                </a:solidFill>
                <a:latin typeface="Calibri"/>
                <a:cs typeface="Calibri"/>
              </a:rPr>
              <a:t>Bahamas</a:t>
            </a:r>
          </a:p>
          <a:p>
            <a:r>
              <a:rPr lang="en-US" sz="2900" dirty="0" smtClean="0">
                <a:solidFill>
                  <a:srgbClr val="660066"/>
                </a:solidFill>
                <a:latin typeface="Calibri"/>
                <a:cs typeface="Calibri"/>
              </a:rPr>
              <a:t>The TC has already commenced working with the BIIPAC Component 1 Consultant</a:t>
            </a:r>
            <a:endParaRPr lang="en-US" sz="2900" dirty="0">
              <a:latin typeface=" calibri"/>
              <a:cs typeface=" calibri"/>
            </a:endParaRPr>
          </a:p>
          <a:p>
            <a:endParaRPr lang="en-US" dirty="0"/>
          </a:p>
        </p:txBody>
      </p:sp>
    </p:spTree>
    <p:extLst>
      <p:ext uri="{BB962C8B-B14F-4D97-AF65-F5344CB8AC3E}">
        <p14:creationId xmlns:p14="http://schemas.microsoft.com/office/powerpoint/2010/main" val="1484166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4" name="TextBox 7"/>
          <p:cNvSpPr txBox="1"/>
          <p:nvPr/>
        </p:nvSpPr>
        <p:spPr>
          <a:xfrm>
            <a:off x="609600" y="1317977"/>
            <a:ext cx="7848600" cy="923330"/>
          </a:xfrm>
          <a:prstGeom prst="rect">
            <a:avLst/>
          </a:prstGeom>
          <a:noFill/>
          <a:ln>
            <a:noFill/>
          </a:ln>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marL="285750" indent="-285750" algn="just" eaLnBrk="1" hangingPunct="1">
              <a:buFont typeface="Arial"/>
              <a:buChar char="•"/>
            </a:pPr>
            <a:r>
              <a:rPr lang="en-US" dirty="0" smtClean="0">
                <a:solidFill>
                  <a:srgbClr val="002060"/>
                </a:solidFill>
              </a:rPr>
              <a:t>BIIPAC terms </a:t>
            </a:r>
            <a:r>
              <a:rPr lang="en-US" dirty="0">
                <a:solidFill>
                  <a:srgbClr val="002060"/>
                </a:solidFill>
              </a:rPr>
              <a:t>of reference </a:t>
            </a:r>
            <a:r>
              <a:rPr lang="en-US" dirty="0" smtClean="0">
                <a:solidFill>
                  <a:srgbClr val="002060"/>
                </a:solidFill>
              </a:rPr>
              <a:t>exist at </a:t>
            </a:r>
            <a:r>
              <a:rPr lang="en-US" dirty="0" err="1" smtClean="0">
                <a:solidFill>
                  <a:srgbClr val="002060"/>
                </a:solidFill>
              </a:rPr>
              <a:t>www.canto.org</a:t>
            </a:r>
            <a:endParaRPr lang="en-US" dirty="0" smtClean="0">
              <a:solidFill>
                <a:srgbClr val="002060"/>
              </a:solidFill>
            </a:endParaRPr>
          </a:p>
          <a:p>
            <a:pPr marL="285750" indent="-285750" algn="just" eaLnBrk="1" hangingPunct="1">
              <a:buFont typeface="Arial"/>
              <a:buChar char="•"/>
            </a:pPr>
            <a:r>
              <a:rPr lang="en-US" dirty="0" smtClean="0">
                <a:solidFill>
                  <a:srgbClr val="002060"/>
                </a:solidFill>
              </a:rPr>
              <a:t>The TORs define the </a:t>
            </a:r>
            <a:r>
              <a:rPr lang="en-US" dirty="0">
                <a:solidFill>
                  <a:srgbClr val="002060"/>
                </a:solidFill>
              </a:rPr>
              <a:t>activities to be undertaken and the products to be delivered under </a:t>
            </a:r>
            <a:r>
              <a:rPr lang="en-US" dirty="0" smtClean="0">
                <a:solidFill>
                  <a:srgbClr val="002060"/>
                </a:solidFill>
              </a:rPr>
              <a:t>each component</a:t>
            </a:r>
            <a:endParaRPr lang="en-US" dirty="0">
              <a:solidFill>
                <a:srgbClr val="002060"/>
              </a:solidFill>
            </a:endParaRPr>
          </a:p>
        </p:txBody>
      </p:sp>
      <p:sp>
        <p:nvSpPr>
          <p:cNvPr id="3078" name="TextBox 6"/>
          <p:cNvSpPr txBox="1">
            <a:spLocks noChangeArrowheads="1"/>
          </p:cNvSpPr>
          <p:nvPr/>
        </p:nvSpPr>
        <p:spPr bwMode="auto">
          <a:xfrm>
            <a:off x="381000" y="304801"/>
            <a:ext cx="8255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rgbClr val="000000"/>
                </a:solidFill>
                <a:latin typeface="Calibri" charset="0"/>
                <a:ea typeface="ＭＳ Ｐゴシック" charset="0"/>
              </a:defRPr>
            </a:lvl1pPr>
            <a:lvl2pPr>
              <a:defRPr sz="2800">
                <a:solidFill>
                  <a:srgbClr val="000000"/>
                </a:solidFill>
                <a:latin typeface="Calibri" charset="0"/>
                <a:ea typeface="ＭＳ Ｐゴシック" charset="0"/>
              </a:defRPr>
            </a:lvl2pPr>
            <a:lvl3pPr>
              <a:defRPr sz="2400">
                <a:solidFill>
                  <a:srgbClr val="000000"/>
                </a:solidFill>
                <a:latin typeface="Calibri" charset="0"/>
                <a:ea typeface="ＭＳ Ｐゴシック" charset="0"/>
              </a:defRPr>
            </a:lvl3pPr>
            <a:lvl4pPr>
              <a:defRPr sz="2000">
                <a:solidFill>
                  <a:srgbClr val="000000"/>
                </a:solidFill>
                <a:latin typeface="Calibri" charset="0"/>
                <a:ea typeface="ＭＳ Ｐゴシック" charset="0"/>
              </a:defRPr>
            </a:lvl4pPr>
            <a:lvl5pPr>
              <a:defRPr sz="2000">
                <a:solidFill>
                  <a:srgbClr val="000000"/>
                </a:solidFill>
                <a:latin typeface="Calibri" charset="0"/>
                <a:ea typeface="ＭＳ Ｐゴシック" charset="0"/>
              </a:defRPr>
            </a:lvl5pPr>
            <a:lvl6pPr hangingPunct="0">
              <a:defRPr sz="2000">
                <a:solidFill>
                  <a:srgbClr val="000000"/>
                </a:solidFill>
                <a:latin typeface="Calibri" charset="0"/>
                <a:ea typeface="ＭＳ Ｐゴシック" charset="0"/>
              </a:defRPr>
            </a:lvl6pPr>
            <a:lvl7pPr hangingPunct="0">
              <a:defRPr sz="2000">
                <a:solidFill>
                  <a:srgbClr val="000000"/>
                </a:solidFill>
                <a:latin typeface="Calibri" charset="0"/>
                <a:ea typeface="ＭＳ Ｐゴシック" charset="0"/>
              </a:defRPr>
            </a:lvl7pPr>
            <a:lvl8pPr hangingPunct="0">
              <a:defRPr sz="2000">
                <a:solidFill>
                  <a:srgbClr val="000000"/>
                </a:solidFill>
                <a:latin typeface="Calibri" charset="0"/>
                <a:ea typeface="ＭＳ Ｐゴシック" charset="0"/>
              </a:defRPr>
            </a:lvl8pPr>
            <a:lvl9pPr hangingPunct="0">
              <a:defRPr sz="2000">
                <a:solidFill>
                  <a:srgbClr val="000000"/>
                </a:solidFill>
                <a:latin typeface="Calibri" charset="0"/>
                <a:ea typeface="ＭＳ Ｐゴシック" charset="0"/>
              </a:defRPr>
            </a:lvl9pPr>
          </a:lstStyle>
          <a:p>
            <a:pPr algn="ctr"/>
            <a:r>
              <a:rPr lang="en-US" sz="4000" dirty="0" smtClean="0">
                <a:solidFill>
                  <a:schemeClr val="bg1"/>
                </a:solidFill>
              </a:rPr>
              <a:t>The BIIPAC Project Components</a:t>
            </a:r>
            <a:endParaRPr lang="en-US" sz="4000" dirty="0">
              <a:solidFill>
                <a:schemeClr val="bg1"/>
              </a:solidFill>
            </a:endParaRPr>
          </a:p>
        </p:txBody>
      </p:sp>
      <p:graphicFrame>
        <p:nvGraphicFramePr>
          <p:cNvPr id="8" name="Diagram 7"/>
          <p:cNvGraphicFramePr/>
          <p:nvPr>
            <p:extLst>
              <p:ext uri="{D42A27DB-BD31-4B8C-83A1-F6EECF244321}">
                <p14:modId xmlns:p14="http://schemas.microsoft.com/office/powerpoint/2010/main" val="1426859522"/>
              </p:ext>
            </p:extLst>
          </p:nvPr>
        </p:nvGraphicFramePr>
        <p:xfrm>
          <a:off x="381000" y="2667000"/>
          <a:ext cx="8610599" cy="1435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Flowchart: Merge 8"/>
          <p:cNvSpPr/>
          <p:nvPr/>
        </p:nvSpPr>
        <p:spPr>
          <a:xfrm>
            <a:off x="788988" y="4267200"/>
            <a:ext cx="7494587" cy="838200"/>
          </a:xfrm>
          <a:prstGeom prst="flowChartMer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b="1" dirty="0"/>
          </a:p>
          <a:p>
            <a:pPr algn="ctr" fontAlgn="auto">
              <a:spcBef>
                <a:spcPts val="0"/>
              </a:spcBef>
              <a:spcAft>
                <a:spcPts val="0"/>
              </a:spcAft>
              <a:defRPr/>
            </a:pPr>
            <a:r>
              <a:rPr lang="en-US" sz="1600" b="1" dirty="0" smtClean="0"/>
              <a:t>Laying of groundwork for increased broadband penetration</a:t>
            </a:r>
            <a:endParaRPr lang="en-US" sz="1600" b="1" dirty="0"/>
          </a:p>
        </p:txBody>
      </p:sp>
    </p:spTree>
    <p:extLst>
      <p:ext uri="{BB962C8B-B14F-4D97-AF65-F5344CB8AC3E}">
        <p14:creationId xmlns:p14="http://schemas.microsoft.com/office/powerpoint/2010/main" val="3865549080"/>
      </p:ext>
    </p:extLst>
  </p:cSld>
  <p:clrMapOvr>
    <a:masterClrMapping/>
  </p:clrMapOvr>
  <p:transition xmlns:p14="http://schemas.microsoft.com/office/powerpoint/2010/main" advTm="15000"/>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2" name="Title 1"/>
          <p:cNvSpPr>
            <a:spLocks noGrp="1"/>
          </p:cNvSpPr>
          <p:nvPr>
            <p:ph type="title"/>
          </p:nvPr>
        </p:nvSpPr>
        <p:spPr>
          <a:xfrm>
            <a:off x="914400" y="62666"/>
            <a:ext cx="7313613" cy="868362"/>
          </a:xfrm>
        </p:spPr>
        <p:txBody>
          <a:bodyPr/>
          <a:lstStyle/>
          <a:p>
            <a:r>
              <a:rPr lang="en-US" sz="4000" dirty="0">
                <a:solidFill>
                  <a:srgbClr val="FFFFFF"/>
                </a:solidFill>
                <a:latin typeface="Calibri"/>
                <a:cs typeface="Calibri"/>
              </a:rPr>
              <a:t>Broadband Diagnosis and Infrastructure Maps</a:t>
            </a:r>
          </a:p>
        </p:txBody>
      </p:sp>
      <p:sp>
        <p:nvSpPr>
          <p:cNvPr id="3" name="Content Placeholder 2"/>
          <p:cNvSpPr>
            <a:spLocks noGrp="1"/>
          </p:cNvSpPr>
          <p:nvPr>
            <p:ph idx="1"/>
          </p:nvPr>
        </p:nvSpPr>
        <p:spPr>
          <a:xfrm>
            <a:off x="4289778" y="1114472"/>
            <a:ext cx="4599459" cy="5795652"/>
          </a:xfrm>
        </p:spPr>
        <p:txBody>
          <a:bodyPr>
            <a:normAutofit fontScale="92500" lnSpcReduction="10000"/>
          </a:bodyPr>
          <a:lstStyle/>
          <a:p>
            <a:r>
              <a:rPr lang="en-US" dirty="0" smtClean="0">
                <a:latin typeface="Calibri"/>
                <a:cs typeface="Calibri"/>
              </a:rPr>
              <a:t>Detailed </a:t>
            </a:r>
            <a:r>
              <a:rPr lang="en-US" dirty="0">
                <a:latin typeface="Calibri"/>
                <a:cs typeface="Calibri"/>
              </a:rPr>
              <a:t>broadband diagnosis and infrastructure maps. </a:t>
            </a:r>
            <a:endParaRPr lang="en-US" dirty="0" smtClean="0">
              <a:latin typeface="Calibri"/>
              <a:cs typeface="Calibri"/>
            </a:endParaRPr>
          </a:p>
          <a:p>
            <a:r>
              <a:rPr lang="en-US" dirty="0" smtClean="0">
                <a:latin typeface="Calibri"/>
                <a:cs typeface="Calibri"/>
              </a:rPr>
              <a:t>Identification </a:t>
            </a:r>
            <a:r>
              <a:rPr lang="en-US" dirty="0">
                <a:latin typeface="Calibri"/>
                <a:cs typeface="Calibri"/>
              </a:rPr>
              <a:t>of country-specific socio-demographic variables. </a:t>
            </a:r>
          </a:p>
          <a:p>
            <a:r>
              <a:rPr lang="en-US" dirty="0">
                <a:latin typeface="Calibri"/>
                <a:cs typeface="Calibri"/>
              </a:rPr>
              <a:t>Classification of geographic areas based on their penetration </a:t>
            </a:r>
            <a:r>
              <a:rPr lang="en-US" dirty="0" smtClean="0">
                <a:latin typeface="Calibri"/>
                <a:cs typeface="Calibri"/>
              </a:rPr>
              <a:t>rates</a:t>
            </a:r>
            <a:endParaRPr lang="en-US" dirty="0">
              <a:latin typeface="Calibri"/>
              <a:cs typeface="Calibri"/>
            </a:endParaRPr>
          </a:p>
          <a:p>
            <a:r>
              <a:rPr lang="en-US" dirty="0">
                <a:latin typeface="Calibri"/>
                <a:cs typeface="Calibri"/>
              </a:rPr>
              <a:t>P</a:t>
            </a:r>
            <a:r>
              <a:rPr lang="en-US" dirty="0" smtClean="0">
                <a:latin typeface="Calibri"/>
                <a:cs typeface="Calibri"/>
              </a:rPr>
              <a:t>ublic </a:t>
            </a:r>
            <a:r>
              <a:rPr lang="en-US" dirty="0">
                <a:latin typeface="Calibri"/>
                <a:cs typeface="Calibri"/>
              </a:rPr>
              <a:t>policy recommendations for each </a:t>
            </a:r>
            <a:r>
              <a:rPr lang="en-US" dirty="0" smtClean="0">
                <a:latin typeface="Calibri"/>
                <a:cs typeface="Calibri"/>
              </a:rPr>
              <a:t>government </a:t>
            </a:r>
            <a:r>
              <a:rPr lang="en-US" dirty="0">
                <a:latin typeface="Calibri"/>
                <a:cs typeface="Calibri"/>
              </a:rPr>
              <a:t>on how to </a:t>
            </a:r>
            <a:r>
              <a:rPr lang="en-US" dirty="0" smtClean="0">
                <a:latin typeface="Calibri"/>
                <a:cs typeface="Calibri"/>
              </a:rPr>
              <a:t>accelerate </a:t>
            </a:r>
            <a:r>
              <a:rPr lang="en-US" dirty="0">
                <a:latin typeface="Calibri"/>
                <a:cs typeface="Calibri"/>
              </a:rPr>
              <a:t>the penetration rate and usage of broadband services. </a:t>
            </a:r>
            <a:endParaRPr lang="en-US" dirty="0" smtClean="0">
              <a:latin typeface="Calibri"/>
              <a:cs typeface="Calibri"/>
            </a:endParaRPr>
          </a:p>
          <a:p>
            <a:r>
              <a:rPr lang="en-US" b="1" i="1" dirty="0" smtClean="0">
                <a:solidFill>
                  <a:srgbClr val="0000FF"/>
                </a:solidFill>
                <a:latin typeface="Calibri"/>
                <a:cs typeface="Calibri"/>
              </a:rPr>
              <a:t>Result: </a:t>
            </a:r>
            <a:r>
              <a:rPr lang="en-US" dirty="0" smtClean="0">
                <a:latin typeface="Calibri"/>
                <a:cs typeface="Calibri"/>
              </a:rPr>
              <a:t>Public Policies, Understanding of Level of intervention necessary, PPPP consolidated</a:t>
            </a:r>
            <a:endParaRPr lang="en-US" dirty="0">
              <a:latin typeface="Calibri"/>
              <a:cs typeface="Calibri"/>
            </a:endParaRPr>
          </a:p>
          <a:p>
            <a:pPr marL="0" indent="0">
              <a:buNone/>
            </a:pPr>
            <a:endParaRPr lang="en-US" dirty="0" smtClean="0"/>
          </a:p>
        </p:txBody>
      </p:sp>
      <p:pic>
        <p:nvPicPr>
          <p:cNvPr id="4" name="Picture 8" descr="http://cdn.morguefile.com/imageData/public/files/j/jdurham/preview/fldr_2009_07_01/file830124647844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963" y="1322888"/>
            <a:ext cx="3827815" cy="317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747888" y="4938889"/>
            <a:ext cx="3118555" cy="1107996"/>
          </a:xfrm>
          <a:prstGeom prst="rect">
            <a:avLst/>
          </a:prstGeom>
          <a:noFill/>
        </p:spPr>
        <p:txBody>
          <a:bodyPr wrap="square" rtlCol="0">
            <a:spAutoFit/>
          </a:bodyPr>
          <a:lstStyle/>
          <a:p>
            <a:r>
              <a:rPr lang="en-US" sz="2200" dirty="0" smtClean="0">
                <a:latin typeface="Calibri"/>
                <a:cs typeface="Calibri"/>
              </a:rPr>
              <a:t>Work on this Component commenced on Jan 23, 2014</a:t>
            </a:r>
            <a:endParaRPr lang="en-US" sz="2200" dirty="0">
              <a:latin typeface="Calibri"/>
              <a:cs typeface="Calibri"/>
            </a:endParaRPr>
          </a:p>
        </p:txBody>
      </p:sp>
    </p:spTree>
    <p:extLst>
      <p:ext uri="{BB962C8B-B14F-4D97-AF65-F5344CB8AC3E}">
        <p14:creationId xmlns:p14="http://schemas.microsoft.com/office/powerpoint/2010/main" val="2328490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1066800"/>
          </a:xfrm>
          <a:prstGeom prst="rect">
            <a:avLst/>
          </a:prstGeom>
          <a:solidFill>
            <a:srgbClr val="112B5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en-US">
              <a:solidFill>
                <a:srgbClr val="FFFFFF"/>
              </a:solidFill>
            </a:endParaRPr>
          </a:p>
        </p:txBody>
      </p:sp>
      <p:sp>
        <p:nvSpPr>
          <p:cNvPr id="2" name="Title 1"/>
          <p:cNvSpPr>
            <a:spLocks noGrp="1"/>
          </p:cNvSpPr>
          <p:nvPr>
            <p:ph type="title"/>
          </p:nvPr>
        </p:nvSpPr>
        <p:spPr>
          <a:xfrm>
            <a:off x="112889" y="94019"/>
            <a:ext cx="9031111" cy="868362"/>
          </a:xfrm>
        </p:spPr>
        <p:txBody>
          <a:bodyPr/>
          <a:lstStyle/>
          <a:p>
            <a:pPr marL="0" indent="0"/>
            <a:r>
              <a:rPr lang="en-US" sz="3600" dirty="0">
                <a:solidFill>
                  <a:srgbClr val="FFFFFF"/>
                </a:solidFill>
                <a:latin typeface="Calibri"/>
                <a:cs typeface="Calibri"/>
              </a:rPr>
              <a:t>Review of Regulatory and Institutional Frameworks and Current Sector Trends</a:t>
            </a:r>
          </a:p>
        </p:txBody>
      </p:sp>
      <p:sp>
        <p:nvSpPr>
          <p:cNvPr id="3" name="Content Placeholder 2"/>
          <p:cNvSpPr>
            <a:spLocks noGrp="1"/>
          </p:cNvSpPr>
          <p:nvPr>
            <p:ph idx="1"/>
          </p:nvPr>
        </p:nvSpPr>
        <p:spPr>
          <a:xfrm>
            <a:off x="112889" y="1032936"/>
            <a:ext cx="4967112" cy="5895619"/>
          </a:xfrm>
        </p:spPr>
        <p:txBody>
          <a:bodyPr>
            <a:normAutofit/>
          </a:bodyPr>
          <a:lstStyle/>
          <a:p>
            <a:r>
              <a:rPr lang="en-US" sz="2000" dirty="0" smtClean="0">
                <a:latin typeface="Calibri"/>
                <a:cs typeface="Calibri"/>
              </a:rPr>
              <a:t>Review </a:t>
            </a:r>
            <a:r>
              <a:rPr lang="en-US" sz="2000" dirty="0">
                <a:latin typeface="Calibri"/>
                <a:cs typeface="Calibri"/>
              </a:rPr>
              <a:t>the current regulatory framework for the telecom sector in each country. </a:t>
            </a:r>
            <a:endParaRPr lang="en-US" sz="2000" dirty="0" smtClean="0">
              <a:latin typeface="Calibri"/>
              <a:cs typeface="Calibri"/>
            </a:endParaRPr>
          </a:p>
          <a:p>
            <a:r>
              <a:rPr lang="en-US" sz="2000" dirty="0" smtClean="0">
                <a:latin typeface="Calibri"/>
                <a:cs typeface="Calibri"/>
              </a:rPr>
              <a:t>Proposed </a:t>
            </a:r>
            <a:r>
              <a:rPr lang="en-US" sz="2000" dirty="0">
                <a:latin typeface="Calibri"/>
                <a:cs typeface="Calibri"/>
              </a:rPr>
              <a:t>revisions to the regulation </a:t>
            </a:r>
            <a:r>
              <a:rPr lang="en-US" sz="2000" dirty="0" smtClean="0">
                <a:latin typeface="Calibri"/>
                <a:cs typeface="Calibri"/>
              </a:rPr>
              <a:t>-level </a:t>
            </a:r>
            <a:r>
              <a:rPr lang="en-US" sz="2000" dirty="0">
                <a:latin typeface="Calibri"/>
                <a:cs typeface="Calibri"/>
              </a:rPr>
              <a:t>playing field for sector competition in the Region. </a:t>
            </a:r>
          </a:p>
          <a:p>
            <a:r>
              <a:rPr lang="en-US" sz="2000" dirty="0">
                <a:latin typeface="Calibri"/>
                <a:cs typeface="Calibri"/>
              </a:rPr>
              <a:t>Review the </a:t>
            </a:r>
            <a:r>
              <a:rPr lang="en-US" sz="2000" dirty="0" smtClean="0">
                <a:latin typeface="Calibri"/>
                <a:cs typeface="Calibri"/>
              </a:rPr>
              <a:t>telecoms institutional </a:t>
            </a:r>
            <a:r>
              <a:rPr lang="en-US" sz="2000" dirty="0">
                <a:latin typeface="Calibri"/>
                <a:cs typeface="Calibri"/>
              </a:rPr>
              <a:t>framework in each country </a:t>
            </a:r>
            <a:endParaRPr lang="en-US" sz="2000" dirty="0" smtClean="0">
              <a:latin typeface="Calibri"/>
              <a:cs typeface="Calibri"/>
            </a:endParaRPr>
          </a:p>
          <a:p>
            <a:r>
              <a:rPr lang="en-US" sz="2000" b="1" i="1" dirty="0" smtClean="0">
                <a:solidFill>
                  <a:srgbClr val="008000"/>
                </a:solidFill>
                <a:latin typeface="Calibri"/>
                <a:cs typeface="Calibri"/>
              </a:rPr>
              <a:t>Result: </a:t>
            </a:r>
            <a:r>
              <a:rPr lang="en-US" sz="2000" dirty="0" smtClean="0">
                <a:latin typeface="Calibri"/>
                <a:cs typeface="Calibri"/>
              </a:rPr>
              <a:t>Harmonized Regulatory framework, leveraging of private sector investment, effective implementation of </a:t>
            </a:r>
            <a:r>
              <a:rPr lang="en-US" sz="2000" dirty="0">
                <a:latin typeface="Calibri"/>
                <a:cs typeface="Calibri"/>
              </a:rPr>
              <a:t>b</a:t>
            </a:r>
            <a:r>
              <a:rPr lang="en-US" sz="2000" dirty="0" smtClean="0">
                <a:latin typeface="Calibri"/>
                <a:cs typeface="Calibri"/>
              </a:rPr>
              <a:t>roadband strategy</a:t>
            </a:r>
          </a:p>
          <a:p>
            <a:endParaRPr lang="en-US" dirty="0">
              <a:latin typeface="Calibri"/>
              <a:cs typeface="Calibri"/>
            </a:endParaRPr>
          </a:p>
          <a:p>
            <a:pPr marL="0" indent="0">
              <a:buNone/>
            </a:pPr>
            <a:endParaRPr lang="en-US" u="sng" dirty="0" smtClean="0">
              <a:solidFill>
                <a:srgbClr val="008000"/>
              </a:solidFill>
            </a:endParaRPr>
          </a:p>
        </p:txBody>
      </p:sp>
      <p:sp>
        <p:nvSpPr>
          <p:cNvPr id="6" name="TextBox 5"/>
          <p:cNvSpPr txBox="1"/>
          <p:nvPr/>
        </p:nvSpPr>
        <p:spPr>
          <a:xfrm>
            <a:off x="5813778" y="5545663"/>
            <a:ext cx="3173060" cy="1323439"/>
          </a:xfrm>
          <a:prstGeom prst="rect">
            <a:avLst/>
          </a:prstGeom>
          <a:noFill/>
        </p:spPr>
        <p:txBody>
          <a:bodyPr wrap="square" rtlCol="0">
            <a:spAutoFit/>
          </a:bodyPr>
          <a:lstStyle/>
          <a:p>
            <a:r>
              <a:rPr lang="en-US" sz="2000" dirty="0" smtClean="0">
                <a:latin typeface="Calibri"/>
                <a:cs typeface="Calibri"/>
              </a:rPr>
              <a:t>Suggested Consultant communicated to the IDB and </a:t>
            </a:r>
            <a:r>
              <a:rPr lang="en-US" sz="2000" dirty="0">
                <a:latin typeface="Calibri"/>
                <a:cs typeface="Calibri"/>
              </a:rPr>
              <a:t>work to commence as soon as ok is had from </a:t>
            </a:r>
            <a:r>
              <a:rPr lang="en-US" sz="2000" dirty="0" smtClean="0">
                <a:latin typeface="Calibri"/>
                <a:cs typeface="Calibri"/>
              </a:rPr>
              <a:t>them</a:t>
            </a:r>
            <a:endParaRPr lang="en-US" sz="2000" dirty="0">
              <a:latin typeface="Calibri"/>
              <a:cs typeface="Calibri"/>
            </a:endParaRPr>
          </a:p>
        </p:txBody>
      </p:sp>
      <p:pic>
        <p:nvPicPr>
          <p:cNvPr id="7" name="Picture 6" descr="220px-Global_Teenager_Project_Zambi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5535" y="1164168"/>
            <a:ext cx="2794000" cy="4191000"/>
          </a:xfrm>
          <a:prstGeom prst="rect">
            <a:avLst/>
          </a:prstGeom>
        </p:spPr>
      </p:pic>
    </p:spTree>
    <p:extLst>
      <p:ext uri="{BB962C8B-B14F-4D97-AF65-F5344CB8AC3E}">
        <p14:creationId xmlns:p14="http://schemas.microsoft.com/office/powerpoint/2010/main" val="3147182514"/>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2327</TotalTime>
  <Words>1591</Words>
  <Application>Microsoft Macintosh PowerPoint</Application>
  <PresentationFormat>On-screen Show (4:3)</PresentationFormat>
  <Paragraphs>156</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Inkwell</vt:lpstr>
      <vt:lpstr>Broadband Infrastructure Inventory and Public Awareness in the Caribbean (BIIPAC) Project </vt:lpstr>
      <vt:lpstr>BIIPAC…Spin off of CTC</vt:lpstr>
      <vt:lpstr>BIIPAC Objectives</vt:lpstr>
      <vt:lpstr>Organizational Structure of Project</vt:lpstr>
      <vt:lpstr>Role of BIIPAC Steering Committee</vt:lpstr>
      <vt:lpstr>Role of BIIPAC Technical Committee</vt:lpstr>
      <vt:lpstr>PowerPoint Presentation</vt:lpstr>
      <vt:lpstr>Broadband Diagnosis and Infrastructure Maps</vt:lpstr>
      <vt:lpstr>Review of Regulatory and Institutional Frameworks and Current Sector Trends</vt:lpstr>
      <vt:lpstr>PowerPoint Presentation</vt:lpstr>
      <vt:lpstr>PowerPoint Presentation</vt:lpstr>
      <vt:lpstr>    BIIPAC Highlights of Completed Work</vt:lpstr>
      <vt:lpstr>PowerPoint Presentation</vt:lpstr>
      <vt:lpstr>      Suggested BIIPAC Phase II : OECS</vt:lpstr>
      <vt:lpstr>         Original suggested Components for BIIPAC Phase II</vt:lpstr>
      <vt:lpstr>                     BIIPAC Phase II : OECS</vt:lpstr>
      <vt:lpstr>    BIIPAC Highlights of Lessons Learned</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Broadband Infrastructure Inventory and Public Awareness in the Caribbean Project</dc:title>
  <dc:creator>Ayanna Samuels</dc:creator>
  <cp:lastModifiedBy>Ayanna Samuels</cp:lastModifiedBy>
  <cp:revision>130</cp:revision>
  <dcterms:created xsi:type="dcterms:W3CDTF">2013-02-05T04:24:21Z</dcterms:created>
  <dcterms:modified xsi:type="dcterms:W3CDTF">2014-08-11T11:15:24Z</dcterms:modified>
</cp:coreProperties>
</file>