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</p:sldMasterIdLst>
  <p:notesMasterIdLst>
    <p:notesMasterId r:id="rId19"/>
  </p:notesMasterIdLst>
  <p:sldIdLst>
    <p:sldId id="269" r:id="rId6"/>
    <p:sldId id="275" r:id="rId7"/>
    <p:sldId id="364" r:id="rId8"/>
    <p:sldId id="302" r:id="rId9"/>
    <p:sldId id="301" r:id="rId10"/>
    <p:sldId id="325" r:id="rId11"/>
    <p:sldId id="326" r:id="rId12"/>
    <p:sldId id="366" r:id="rId13"/>
    <p:sldId id="367" r:id="rId14"/>
    <p:sldId id="297" r:id="rId15"/>
    <p:sldId id="290" r:id="rId16"/>
    <p:sldId id="347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EBB"/>
    <a:srgbClr val="C13832"/>
    <a:srgbClr val="B0A693"/>
    <a:srgbClr val="E2A036"/>
    <a:srgbClr val="49A942"/>
    <a:srgbClr val="CCCCCC"/>
    <a:srgbClr val="808080"/>
    <a:srgbClr val="B70005"/>
    <a:srgbClr val="28225B"/>
    <a:srgbClr val="094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288" autoAdjust="0"/>
  </p:normalViewPr>
  <p:slideViewPr>
    <p:cSldViewPr snapToGrid="0">
      <p:cViewPr varScale="1">
        <p:scale>
          <a:sx n="68" d="100"/>
          <a:sy n="68" d="100"/>
        </p:scale>
        <p:origin x="-1350" y="-90"/>
      </p:cViewPr>
      <p:guideLst>
        <p:guide orient="horz" pos="2160"/>
        <p:guide orient="horz" pos="822"/>
        <p:guide orient="horz" pos="3974"/>
        <p:guide orient="horz" pos="503"/>
        <p:guide pos="2880"/>
        <p:guide pos="340"/>
        <p:guide pos="5420"/>
        <p:guide pos="1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 snapToGrid="0" showGuides="1">
      <p:cViewPr varScale="1">
        <p:scale>
          <a:sx n="78" d="100"/>
          <a:sy n="78" d="100"/>
        </p:scale>
        <p:origin x="-26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5D8A-3D0B-4110-906E-9DAEE99C710B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018E6-DA1A-4018-9DAE-6CDE26F18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3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0" rtl="0" eaLnBrk="1" latinLnBrk="0" hangingPunct="1">
      <a:tabLst>
        <a:tab pos="182880" algn="l"/>
        <a:tab pos="365760" algn="l"/>
        <a:tab pos="548640" algn="l"/>
        <a:tab pos="731520" algn="l"/>
        <a:tab pos="914400" algn="l"/>
      </a:tabLst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880" indent="0" algn="l" defTabSz="9144000" rtl="0" eaLnBrk="1" latinLnBrk="0" hangingPunct="1">
      <a:tabLst>
        <a:tab pos="182880" algn="l"/>
        <a:tab pos="365760" algn="l"/>
        <a:tab pos="548640" algn="l"/>
        <a:tab pos="731520" algn="l"/>
        <a:tab pos="914400" algn="l"/>
      </a:tabLst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65760" indent="0" algn="l" defTabSz="4572000" rtl="0" eaLnBrk="1" latinLnBrk="0" hangingPunct="1">
      <a:tabLst>
        <a:tab pos="182880" algn="l"/>
        <a:tab pos="365760" algn="l"/>
        <a:tab pos="548640" algn="l"/>
        <a:tab pos="731520" algn="l"/>
        <a:tab pos="914400" algn="l"/>
      </a:tabLst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8640" indent="0" algn="l" defTabSz="4572000" rtl="0" eaLnBrk="1" latinLnBrk="0" hangingPunct="1">
      <a:tabLst>
        <a:tab pos="182880" algn="l"/>
        <a:tab pos="365760" algn="l"/>
        <a:tab pos="548640" algn="l"/>
        <a:tab pos="731520" algn="l"/>
        <a:tab pos="914400" algn="l"/>
      </a:tabLst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31520" indent="0" algn="l" defTabSz="4572000" rtl="0" eaLnBrk="1" latinLnBrk="0" hangingPunct="1">
      <a:tabLst>
        <a:tab pos="182880" algn="l"/>
        <a:tab pos="365760" algn="l"/>
        <a:tab pos="548640" algn="l"/>
        <a:tab pos="731520" algn="l"/>
        <a:tab pos="914400" algn="l"/>
      </a:tabLst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59565" y="4343400"/>
            <a:ext cx="4547152" cy="4114800"/>
          </a:xfrm>
        </p:spPr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18E6-DA1A-4018-9DAE-6CDE26F1865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E1561-D417-4F78-B2D6-E37189C91D8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E1561-D417-4F78-B2D6-E37189C91D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67848" y="4343400"/>
            <a:ext cx="4530587" cy="4114800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18E6-DA1A-4018-9DAE-6CDE26F1865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747">
              <a:tabLst>
                <a:tab pos="182870" algn="l"/>
                <a:tab pos="365739" algn="l"/>
                <a:tab pos="548610" algn="l"/>
                <a:tab pos="731480" algn="l"/>
                <a:tab pos="914350" algn="l"/>
              </a:tabLst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9434-09FC-49B0-8159-9C4D6A7140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50" dirty="0" smtClean="0"/>
              <a:t>In 2013, smartphones accounted for more than a third of the 12 million phones sold in Colombia </a:t>
            </a:r>
            <a:r>
              <a:rPr lang="en-US" sz="800" dirty="0" smtClean="0"/>
              <a:t>(Source: Samsung)</a:t>
            </a:r>
            <a:br>
              <a:rPr lang="en-US" sz="8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E1561-D417-4F78-B2D6-E37189C91D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E1561-D417-4F78-B2D6-E37189C91D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50" dirty="0" smtClean="0"/>
              <a:t>In 2013, smartphones accounted for more than a third of the 12 million phones sold in Colombia </a:t>
            </a:r>
            <a:r>
              <a:rPr lang="en-US" sz="800" dirty="0" smtClean="0"/>
              <a:t>(Source: Samsung)</a:t>
            </a:r>
            <a:br>
              <a:rPr lang="en-US" sz="8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E1561-D417-4F78-B2D6-E37189C91D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18E6-DA1A-4018-9DAE-6CDE26F186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18E6-DA1A-4018-9DAE-6CDE26F186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18E6-DA1A-4018-9DAE-6CDE26F186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6D373-6EFC-424E-BBD3-3748FB6983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1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0"/>
            <a:ext cx="6962775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015332"/>
            <a:ext cx="5383758" cy="1143000"/>
          </a:xfrm>
        </p:spPr>
        <p:txBody>
          <a:bodyPr>
            <a:normAutofit/>
          </a:bodyPr>
          <a:lstStyle>
            <a:lvl1pPr marL="0" indent="0" algn="l">
              <a:buNone/>
              <a:defRPr sz="19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733800" y="2758032"/>
            <a:ext cx="5383758" cy="1219200"/>
          </a:xfrm>
        </p:spPr>
        <p:txBody>
          <a:bodyPr anchor="b" anchorCtr="0">
            <a:normAutofit/>
          </a:bodyPr>
          <a:lstStyle>
            <a:lvl1pPr>
              <a:defRPr sz="25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4" y="698128"/>
            <a:ext cx="2513797" cy="911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3E348-65E8-45F0-B355-8E82A6A0E383}" type="datetimeFigureOut">
              <a:rPr lang="en-US"/>
              <a:pPr>
                <a:defRPr/>
              </a:pPr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9D96-F024-4828-97DD-65517173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4274820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23900" y="3055620"/>
            <a:ext cx="5791200" cy="1219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3126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0B457C-2276-48D8-9BCB-0BBE91514E4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168612" y="1304925"/>
            <a:ext cx="8064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68612" y="97277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18303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96340" y="1943100"/>
            <a:ext cx="4774802" cy="1769584"/>
          </a:xfrm>
        </p:spPr>
        <p:txBody>
          <a:bodyPr anchor="t">
            <a:noAutofit/>
          </a:bodyPr>
          <a:lstStyle>
            <a:lvl1pPr>
              <a:defRPr sz="4000" b="1" cap="none" baseline="0">
                <a:solidFill>
                  <a:schemeClr val="tx2"/>
                </a:solidFill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67392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1196340" y="1983035"/>
            <a:ext cx="4884971" cy="1972019"/>
          </a:xfrm>
        </p:spPr>
        <p:txBody>
          <a:bodyPr anchor="t">
            <a:noAutofit/>
          </a:bodyPr>
          <a:lstStyle>
            <a:lvl1pPr>
              <a:defRPr sz="4000" b="1" cap="none" baseline="0">
                <a:solidFill>
                  <a:srgbClr val="4D9C2F"/>
                </a:solidFill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063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43200" y="3791642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14"/>
          <p:cNvSpPr>
            <a:spLocks noGrp="1"/>
          </p:cNvSpPr>
          <p:nvPr>
            <p:ph type="title"/>
          </p:nvPr>
        </p:nvSpPr>
        <p:spPr>
          <a:xfrm>
            <a:off x="2743200" y="2572442"/>
            <a:ext cx="5791200" cy="1219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01229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8" y="6592888"/>
            <a:ext cx="439261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© </a:t>
            </a:r>
            <a:r>
              <a:rPr lang="en-US" sz="600" dirty="0" smtClean="0">
                <a:solidFill>
                  <a:srgbClr val="FFFFFF"/>
                </a:solidFill>
              </a:rPr>
              <a:t>2013 </a:t>
            </a:r>
            <a:r>
              <a:rPr lang="en-US" sz="600" dirty="0">
                <a:solidFill>
                  <a:srgbClr val="FFFFFF"/>
                </a:solidFill>
              </a:rPr>
              <a:t>JDS Uniphase Corporation    |    JDSU CONFIDENTIAL AND PROPRIETARY INFORMATION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168612" y="1304925"/>
            <a:ext cx="8064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5"/>
              </a:buClr>
              <a:defRPr sz="2400"/>
            </a:lvl1pPr>
            <a:lvl2pPr>
              <a:buClr>
                <a:schemeClr val="accent5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68612" y="97277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5589" y="6568297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cs typeface="Arial" charset="0"/>
              </a:defRPr>
            </a:lvl1pPr>
          </a:lstStyle>
          <a:p>
            <a:fld id="{F9AE1334-E178-4E05-82B9-932A088087D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1438" y="6592888"/>
            <a:ext cx="439261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© </a:t>
            </a:r>
            <a:r>
              <a:rPr lang="en-US" sz="600" dirty="0" smtClean="0">
                <a:solidFill>
                  <a:srgbClr val="FFFFFF"/>
                </a:solidFill>
              </a:rPr>
              <a:t>2013 </a:t>
            </a:r>
            <a:r>
              <a:rPr lang="en-US" sz="600" dirty="0">
                <a:solidFill>
                  <a:srgbClr val="FFFFFF"/>
                </a:solidFill>
              </a:rPr>
              <a:t>JDS Uniphase Corporation    |    JDSU CONFIDENTIAL AND PROPRIETARY INFORMATION </a:t>
            </a:r>
          </a:p>
        </p:txBody>
      </p:sp>
    </p:spTree>
    <p:extLst>
      <p:ext uri="{BB962C8B-B14F-4D97-AF65-F5344CB8AC3E}">
        <p14:creationId xmlns:p14="http://schemas.microsoft.com/office/powerpoint/2010/main" val="141875867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43200" y="3758591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14"/>
          <p:cNvSpPr>
            <a:spLocks noGrp="1"/>
          </p:cNvSpPr>
          <p:nvPr>
            <p:ph type="title"/>
          </p:nvPr>
        </p:nvSpPr>
        <p:spPr>
          <a:xfrm>
            <a:off x="2743200" y="2539391"/>
            <a:ext cx="5791200" cy="1219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765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1196340" y="2288754"/>
            <a:ext cx="5149376" cy="2280492"/>
          </a:xfrm>
        </p:spPr>
        <p:txBody>
          <a:bodyPr anchor="t">
            <a:noAutofit/>
          </a:bodyPr>
          <a:lstStyle>
            <a:lvl1pPr>
              <a:defRPr sz="4000" b="1" cap="none" baseline="0">
                <a:solidFill>
                  <a:srgbClr val="C00000"/>
                </a:solidFill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523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38" y="6592888"/>
            <a:ext cx="439261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© </a:t>
            </a:r>
            <a:r>
              <a:rPr lang="en-US" sz="600" dirty="0" smtClean="0">
                <a:solidFill>
                  <a:srgbClr val="FFFFFF"/>
                </a:solidFill>
              </a:rPr>
              <a:t>2013 </a:t>
            </a:r>
            <a:r>
              <a:rPr lang="en-US" sz="600" dirty="0">
                <a:solidFill>
                  <a:srgbClr val="FFFFFF"/>
                </a:solidFill>
              </a:rPr>
              <a:t>JDS Uniphase Corporation    |    JDSU CONFIDENTIAL AND PROPRIETARY INFORMATION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68612" y="1304925"/>
            <a:ext cx="8064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68612" y="97277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5589" y="6568297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cs typeface="Arial" charset="0"/>
              </a:defRPr>
            </a:lvl1pPr>
          </a:lstStyle>
          <a:p>
            <a:fld id="{F9AE1334-E178-4E05-82B9-932A088087D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71438" y="6592888"/>
            <a:ext cx="439261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© </a:t>
            </a:r>
            <a:r>
              <a:rPr lang="en-US" sz="600" dirty="0" smtClean="0">
                <a:solidFill>
                  <a:srgbClr val="FFFFFF"/>
                </a:solidFill>
              </a:rPr>
              <a:t>2013 </a:t>
            </a:r>
            <a:r>
              <a:rPr lang="en-US" sz="600" dirty="0">
                <a:solidFill>
                  <a:srgbClr val="FFFFFF"/>
                </a:solidFill>
              </a:rPr>
              <a:t>JDS Uniphase Corporation    |    JDSU CONFIDENTIAL AND PROPRIETARY INFORMATION </a:t>
            </a:r>
          </a:p>
        </p:txBody>
      </p:sp>
    </p:spTree>
    <p:extLst>
      <p:ext uri="{BB962C8B-B14F-4D97-AF65-F5344CB8AC3E}">
        <p14:creationId xmlns:p14="http://schemas.microsoft.com/office/powerpoint/2010/main" val="73133047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04924"/>
            <a:ext cx="8064500" cy="5019675"/>
          </a:xfrm>
        </p:spPr>
        <p:txBody>
          <a:bodyPr/>
          <a:lstStyle>
            <a:lvl1pPr>
              <a:spcBef>
                <a:spcPts val="250"/>
              </a:spcBef>
              <a:spcAft>
                <a:spcPts val="250"/>
              </a:spcAft>
              <a:buClr>
                <a:srgbClr val="E2A036"/>
              </a:buClr>
              <a:defRPr sz="2200"/>
            </a:lvl1pPr>
            <a:lvl2pPr marL="742950" indent="-285750">
              <a:spcBef>
                <a:spcPts val="250"/>
              </a:spcBef>
              <a:spcAft>
                <a:spcPts val="250"/>
              </a:spcAft>
              <a:buClrTx/>
              <a:buFont typeface="Arial" pitchFamily="34" charset="0"/>
              <a:buChar char="•"/>
              <a:defRPr sz="2000"/>
            </a:lvl2pPr>
            <a:lvl3pPr marL="1143000" indent="-228600">
              <a:spcBef>
                <a:spcPts val="250"/>
              </a:spcBef>
              <a:spcAft>
                <a:spcPts val="250"/>
              </a:spcAft>
              <a:buClrTx/>
              <a:buFont typeface="Arial" pitchFamily="34" charset="0"/>
              <a:buChar char="­"/>
              <a:defRPr sz="1800"/>
            </a:lvl3pPr>
            <a:lvl4pPr>
              <a:spcBef>
                <a:spcPts val="250"/>
              </a:spcBef>
              <a:spcAft>
                <a:spcPts val="250"/>
              </a:spcAft>
              <a:buClr>
                <a:srgbClr val="E2A036"/>
              </a:buClr>
              <a:defRPr sz="1600"/>
            </a:lvl4pPr>
            <a:lvl5pPr marL="2057400" indent="-228600">
              <a:spcBef>
                <a:spcPts val="250"/>
              </a:spcBef>
              <a:spcAft>
                <a:spcPts val="250"/>
              </a:spcAft>
              <a:buClr>
                <a:schemeClr val="tx1"/>
              </a:buClr>
              <a:buFont typeface="Arial" pitchFamily="34" charset="0"/>
              <a:buChar char="­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23900" y="4274820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723900" y="3055620"/>
            <a:ext cx="5791200" cy="1219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31073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1196340" y="1828799"/>
            <a:ext cx="4488364" cy="2423711"/>
          </a:xfrm>
        </p:spPr>
        <p:txBody>
          <a:bodyPr anchor="t">
            <a:noAutofit/>
          </a:bodyPr>
          <a:lstStyle>
            <a:lvl1pPr>
              <a:defRPr sz="4000" b="1" cap="none" baseline="0">
                <a:solidFill>
                  <a:schemeClr val="tx2"/>
                </a:solidFill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9266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8" y="6592888"/>
            <a:ext cx="439261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</a:rPr>
              <a:t>© </a:t>
            </a:r>
            <a:r>
              <a:rPr lang="en-US" sz="600" dirty="0" smtClean="0">
                <a:solidFill>
                  <a:srgbClr val="000000"/>
                </a:solidFill>
              </a:rPr>
              <a:t>2013 </a:t>
            </a:r>
            <a:r>
              <a:rPr lang="en-US" sz="600" dirty="0">
                <a:solidFill>
                  <a:srgbClr val="000000"/>
                </a:solidFill>
              </a:rPr>
              <a:t>JDS Uniphase Corporation    |    JDSU CONFIDENTIAL AND PROPRIETARY INFORMATION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168612" y="1304925"/>
            <a:ext cx="8064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2"/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68612" y="97277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5589" y="6568297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fld id="{F9AE1334-E178-4E05-82B9-932A088087D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1438" y="6592888"/>
            <a:ext cx="439261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</a:rPr>
              <a:t>© </a:t>
            </a:r>
            <a:r>
              <a:rPr lang="en-US" sz="600" dirty="0" smtClean="0">
                <a:solidFill>
                  <a:srgbClr val="000000"/>
                </a:solidFill>
              </a:rPr>
              <a:t>2013 </a:t>
            </a:r>
            <a:r>
              <a:rPr lang="en-US" sz="600" dirty="0">
                <a:solidFill>
                  <a:srgbClr val="000000"/>
                </a:solidFill>
              </a:rPr>
              <a:t>JDS Uniphase Corporation    |    JDSU CONFIDENTIAL AND PROPRIETARY INFORMATION </a:t>
            </a:r>
          </a:p>
        </p:txBody>
      </p:sp>
    </p:spTree>
    <p:extLst>
      <p:ext uri="{BB962C8B-B14F-4D97-AF65-F5344CB8AC3E}">
        <p14:creationId xmlns:p14="http://schemas.microsoft.com/office/powerpoint/2010/main" val="29633410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219200"/>
            <a:ext cx="414813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219200"/>
            <a:ext cx="41481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57006"/>
      </p:ext>
    </p:extLst>
  </p:cSld>
  <p:clrMapOvr>
    <a:masterClrMapping/>
  </p:clrMapOvr>
  <p:transition>
    <p:randomBar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0050" y="57150"/>
            <a:ext cx="8602663" cy="584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220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07178"/>
      </p:ext>
    </p:extLst>
  </p:cSld>
  <p:clrMapOvr>
    <a:masterClrMapping/>
  </p:clrMapOvr>
  <p:transition>
    <p:randomBar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57150"/>
            <a:ext cx="8602663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0050" y="1219200"/>
            <a:ext cx="8448675" cy="4678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34573908"/>
      </p:ext>
    </p:extLst>
  </p:cSld>
  <p:clrMapOvr>
    <a:masterClrMapping/>
  </p:clrMapOvr>
  <p:transition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350"/>
            <a:ext cx="9144000" cy="329565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76400" y="2571750"/>
            <a:ext cx="5791200" cy="1447800"/>
          </a:xfrm>
        </p:spPr>
        <p:txBody>
          <a:bodyPr anchor="t" anchorCtr="0">
            <a:normAutofit/>
          </a:bodyPr>
          <a:lstStyle>
            <a:lvl1pPr>
              <a:defRPr sz="2500">
                <a:solidFill>
                  <a:srgbClr val="49A9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0" y="678180"/>
            <a:ext cx="241641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725"/>
      </p:ext>
    </p:extLst>
  </p:cSld>
  <p:clrMapOvr>
    <a:masterClrMapping/>
  </p:clrMapOvr>
  <p:transition>
    <p:randomBar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AD815E-E222-4600-BCC1-F654B542A9F7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AE1334-E178-4E05-82B9-932A088087D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54950"/>
      </p:ext>
    </p:extLst>
  </p:cSld>
  <p:clrMapOvr>
    <a:masterClrMapping/>
  </p:clrMapOvr>
  <p:transition>
    <p:randomBar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6200"/>
            <a:ext cx="8305800" cy="685800"/>
          </a:xfrm>
        </p:spPr>
        <p:txBody>
          <a:bodyPr>
            <a:normAutofit/>
          </a:bodyPr>
          <a:lstStyle>
            <a:lvl1pPr algn="l"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Enter your Page Description Line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686800" y="6481011"/>
            <a:ext cx="425116" cy="36896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9AE1334-E178-4E05-82B9-932A088087D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 baseline="0">
                <a:latin typeface="Arial" pitchFamily="34" charset="0"/>
                <a:cs typeface="Arial" pitchFamily="34" charset="0"/>
              </a:defRPr>
            </a:lvl1pPr>
            <a:lvl2pPr>
              <a:defRPr sz="2600" baseline="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defRPr baseline="0">
                <a:latin typeface="Arial" pitchFamily="34" charset="0"/>
                <a:cs typeface="Arial" pitchFamily="34" charset="0"/>
              </a:defRPr>
            </a:lvl3pPr>
            <a:lvl4pPr>
              <a:defRPr baseline="0">
                <a:latin typeface="Arial" pitchFamily="34" charset="0"/>
                <a:cs typeface="Arial" pitchFamily="34" charset="0"/>
              </a:defRPr>
            </a:lvl4pPr>
            <a:lvl5pPr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5315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04924"/>
            <a:ext cx="3816226" cy="5019675"/>
          </a:xfrm>
        </p:spPr>
        <p:txBody>
          <a:bodyPr/>
          <a:lstStyle>
            <a:lvl1pPr>
              <a:spcBef>
                <a:spcPts val="250"/>
              </a:spcBef>
              <a:spcAft>
                <a:spcPts val="250"/>
              </a:spcAft>
              <a:defRPr sz="2200"/>
            </a:lvl1pPr>
            <a:lvl2pPr>
              <a:spcBef>
                <a:spcPts val="250"/>
              </a:spcBef>
              <a:spcAft>
                <a:spcPts val="250"/>
              </a:spcAft>
              <a:defRPr sz="2000"/>
            </a:lvl2pPr>
            <a:lvl3pPr>
              <a:spcBef>
                <a:spcPts val="250"/>
              </a:spcBef>
              <a:spcAft>
                <a:spcPts val="250"/>
              </a:spcAft>
              <a:defRPr sz="1800"/>
            </a:lvl3pPr>
            <a:lvl4pPr>
              <a:spcBef>
                <a:spcPts val="250"/>
              </a:spcBef>
              <a:spcAft>
                <a:spcPts val="250"/>
              </a:spcAft>
              <a:defRPr sz="1600"/>
            </a:lvl4pPr>
            <a:lvl5pPr>
              <a:spcBef>
                <a:spcPts val="250"/>
              </a:spcBef>
              <a:spcAft>
                <a:spcPts val="25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91456" y="1304924"/>
            <a:ext cx="3812794" cy="501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AD815E-E222-4600-BCC1-F654B542A9F7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1334-E178-4E05-82B9-932A088087D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99655"/>
      </p:ext>
    </p:extLst>
  </p:cSld>
  <p:clrMapOvr>
    <a:masterClrMapping/>
  </p:clrMapOvr>
  <p:transition>
    <p:randomBar/>
  </p:transition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4274820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23900" y="3055620"/>
            <a:ext cx="5791200" cy="1219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235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0B457C-2276-48D8-9BCB-0BBE91514E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168612" y="1304925"/>
            <a:ext cx="8064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68612" y="97277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30741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96340" y="1943100"/>
            <a:ext cx="4774802" cy="1769584"/>
          </a:xfrm>
        </p:spPr>
        <p:txBody>
          <a:bodyPr anchor="t">
            <a:noAutofit/>
          </a:bodyPr>
          <a:lstStyle>
            <a:lvl1pPr>
              <a:defRPr sz="4000" b="1" cap="none" baseline="0">
                <a:solidFill>
                  <a:schemeClr val="tx2"/>
                </a:solidFill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43817"/>
      </p:ext>
    </p:extLst>
  </p:cSld>
  <p:clrMapOvr>
    <a:masterClrMapping/>
  </p:clrMapOvr>
  <p:transition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1196340" y="1983035"/>
            <a:ext cx="4884971" cy="1972019"/>
          </a:xfrm>
        </p:spPr>
        <p:txBody>
          <a:bodyPr anchor="t">
            <a:noAutofit/>
          </a:bodyPr>
          <a:lstStyle>
            <a:lvl1pPr>
              <a:defRPr sz="4000" b="1" cap="none" baseline="0">
                <a:solidFill>
                  <a:srgbClr val="4D9C2F"/>
                </a:solidFill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2046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43200" y="3791642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14"/>
          <p:cNvSpPr>
            <a:spLocks noGrp="1"/>
          </p:cNvSpPr>
          <p:nvPr>
            <p:ph type="title"/>
          </p:nvPr>
        </p:nvSpPr>
        <p:spPr>
          <a:xfrm>
            <a:off x="2743200" y="2572442"/>
            <a:ext cx="5791200" cy="1219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52464"/>
      </p:ext>
    </p:extLst>
  </p:cSld>
  <p:clrMapOvr>
    <a:masterClrMapping/>
  </p:clrMapOvr>
  <p:transition>
    <p:randomBa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1438" y="6592888"/>
            <a:ext cx="439261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© </a:t>
            </a:r>
            <a:r>
              <a:rPr lang="en-US" sz="600" dirty="0" smtClean="0">
                <a:solidFill>
                  <a:srgbClr val="FFFFFF"/>
                </a:solidFill>
              </a:rPr>
              <a:t>2013 </a:t>
            </a:r>
            <a:r>
              <a:rPr lang="en-US" sz="600" dirty="0">
                <a:solidFill>
                  <a:srgbClr val="FFFFFF"/>
                </a:solidFill>
              </a:rPr>
              <a:t>JDS Uniphase Corporation    |    JDSU CONFIDENTIAL AND PROPRIETARY INFORMATION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168612" y="1304925"/>
            <a:ext cx="8064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68612" y="97277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5589" y="6568297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cs typeface="Arial" charset="0"/>
              </a:defRPr>
            </a:lvl1pPr>
          </a:lstStyle>
          <a:p>
            <a:fld id="{F9AE1334-E178-4E05-82B9-932A088087D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6342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43200" y="3758591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14"/>
          <p:cNvSpPr>
            <a:spLocks noGrp="1"/>
          </p:cNvSpPr>
          <p:nvPr>
            <p:ph type="title"/>
          </p:nvPr>
        </p:nvSpPr>
        <p:spPr>
          <a:xfrm>
            <a:off x="2743200" y="2539391"/>
            <a:ext cx="5791200" cy="1219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8879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1196340" y="2288754"/>
            <a:ext cx="5149376" cy="2280492"/>
          </a:xfrm>
        </p:spPr>
        <p:txBody>
          <a:bodyPr anchor="t">
            <a:noAutofit/>
          </a:bodyPr>
          <a:lstStyle>
            <a:lvl1pPr>
              <a:defRPr sz="4000" b="1" cap="none" baseline="0">
                <a:solidFill>
                  <a:srgbClr val="C00000"/>
                </a:solidFill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3560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71438" y="6592888"/>
            <a:ext cx="439261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© </a:t>
            </a:r>
            <a:r>
              <a:rPr lang="en-US" sz="600" dirty="0" smtClean="0">
                <a:solidFill>
                  <a:srgbClr val="FFFFFF"/>
                </a:solidFill>
              </a:rPr>
              <a:t>2013 </a:t>
            </a:r>
            <a:r>
              <a:rPr lang="en-US" sz="600" dirty="0">
                <a:solidFill>
                  <a:srgbClr val="FFFFFF"/>
                </a:solidFill>
              </a:rPr>
              <a:t>JDS Uniphase Corporation    |    JDSU CONFIDENTIAL AND PROPRIETARY INFORMATION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68612" y="1304925"/>
            <a:ext cx="8064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68612" y="97277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5589" y="6568297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cs typeface="Arial" charset="0"/>
              </a:defRPr>
            </a:lvl1pPr>
          </a:lstStyle>
          <a:p>
            <a:fld id="{F9AE1334-E178-4E05-82B9-932A088087D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8227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23900" y="4274820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723900" y="3055620"/>
            <a:ext cx="5791200" cy="1219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04150"/>
      </p:ext>
    </p:extLst>
  </p:cSld>
  <p:clrMapOvr>
    <a:masterClrMapping/>
  </p:clrMapOvr>
  <p:transition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1196340" y="1828799"/>
            <a:ext cx="4488364" cy="2423711"/>
          </a:xfrm>
        </p:spPr>
        <p:txBody>
          <a:bodyPr anchor="t">
            <a:noAutofit/>
          </a:bodyPr>
          <a:lstStyle>
            <a:lvl1pPr>
              <a:defRPr sz="4000" b="1" cap="none" baseline="0">
                <a:solidFill>
                  <a:schemeClr val="tx2"/>
                </a:solidFill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09276"/>
      </p:ext>
    </p:extLst>
  </p:cSld>
  <p:clrMapOvr>
    <a:masterClrMapping/>
  </p:clrMapOvr>
  <p:transition>
    <p:randomBa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1438" y="6592888"/>
            <a:ext cx="439261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</a:rPr>
              <a:t>© </a:t>
            </a:r>
            <a:r>
              <a:rPr lang="en-US" sz="600" dirty="0" smtClean="0">
                <a:solidFill>
                  <a:srgbClr val="000000"/>
                </a:solidFill>
              </a:rPr>
              <a:t>2013 </a:t>
            </a:r>
            <a:r>
              <a:rPr lang="en-US" sz="600" dirty="0">
                <a:solidFill>
                  <a:srgbClr val="000000"/>
                </a:solidFill>
              </a:rPr>
              <a:t>JDS Uniphase Corporation    |    JDSU CONFIDENTIAL AND PROPRIETARY INFORMATION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168612" y="1304925"/>
            <a:ext cx="8064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2"/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68612" y="97277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5589" y="6568297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fld id="{F9AE1334-E178-4E05-82B9-932A088087D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895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80828"/>
            <a:ext cx="3816226" cy="4443772"/>
          </a:xfrm>
        </p:spPr>
        <p:txBody>
          <a:bodyPr>
            <a:noAutofit/>
          </a:bodyPr>
          <a:lstStyle>
            <a:lvl1pPr>
              <a:spcBef>
                <a:spcPts val="250"/>
              </a:spcBef>
              <a:spcAft>
                <a:spcPts val="250"/>
              </a:spcAft>
              <a:defRPr sz="2000"/>
            </a:lvl1pPr>
            <a:lvl2pPr>
              <a:spcBef>
                <a:spcPts val="250"/>
              </a:spcBef>
              <a:spcAft>
                <a:spcPts val="250"/>
              </a:spcAft>
              <a:defRPr sz="1800"/>
            </a:lvl2pPr>
            <a:lvl3pPr>
              <a:spcBef>
                <a:spcPts val="250"/>
              </a:spcBef>
              <a:spcAft>
                <a:spcPts val="250"/>
              </a:spcAft>
              <a:defRPr sz="1600"/>
            </a:lvl3pPr>
            <a:lvl4pPr>
              <a:spcBef>
                <a:spcPts val="250"/>
              </a:spcBef>
              <a:spcAft>
                <a:spcPts val="250"/>
              </a:spcAft>
              <a:defRPr sz="1400"/>
            </a:lvl4pPr>
            <a:lvl5pPr>
              <a:spcBef>
                <a:spcPts val="250"/>
              </a:spcBef>
              <a:spcAft>
                <a:spcPts val="25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91456" y="1880828"/>
            <a:ext cx="3812794" cy="44437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9750" y="1304764"/>
            <a:ext cx="3812794" cy="521208"/>
          </a:xfrm>
        </p:spPr>
        <p:txBody>
          <a:bodyPr anchor="ctr"/>
          <a:lstStyle>
            <a:lvl1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791456" y="1304764"/>
            <a:ext cx="3812794" cy="521208"/>
          </a:xfrm>
        </p:spPr>
        <p:txBody>
          <a:bodyPr anchor="ctr"/>
          <a:lstStyle>
            <a:lvl1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0"/>
            <a:ext cx="291465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4" y="698128"/>
            <a:ext cx="2513797" cy="911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1"/>
          <p:cNvSpPr>
            <a:spLocks noGrp="1"/>
          </p:cNvSpPr>
          <p:nvPr>
            <p:ph type="title"/>
          </p:nvPr>
        </p:nvSpPr>
        <p:spPr>
          <a:xfrm>
            <a:off x="1466850" y="3228975"/>
            <a:ext cx="4933950" cy="1390650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rgbClr val="C138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0"/>
            <a:ext cx="291465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4" y="698128"/>
            <a:ext cx="2513797" cy="911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00595" y="3857468"/>
            <a:ext cx="5791200" cy="1143000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14"/>
          <p:cNvSpPr>
            <a:spLocks noGrp="1"/>
          </p:cNvSpPr>
          <p:nvPr>
            <p:ph type="title"/>
          </p:nvPr>
        </p:nvSpPr>
        <p:spPr>
          <a:xfrm>
            <a:off x="2900595" y="2638268"/>
            <a:ext cx="5791200" cy="1219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7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0456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2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image" Target="../media/image7.jpe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05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04924"/>
            <a:ext cx="8064500" cy="501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563" y="0"/>
            <a:ext cx="829468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76254" y="6629400"/>
            <a:ext cx="38057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© 2014 JDS Uniphase Corporation      |      JDSU CONFIDENTIAL AND PROPRIETARY INFORMATION      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9175" y="6610350"/>
            <a:ext cx="353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C2D5744-4FA7-451C-8BC2-385426D8DC47}" type="slidenum">
              <a:rPr lang="en-US" sz="8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800" b="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7" y="6539339"/>
            <a:ext cx="742334" cy="251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3" r:id="rId4"/>
    <p:sldLayoutId id="2147483655" r:id="rId5"/>
    <p:sldLayoutId id="2147483650" r:id="rId6"/>
    <p:sldLayoutId id="2147483651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200" b="1" kern="1200" dirty="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E2A036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Arial" pitchFamily="34" charset="0"/>
        <a:buChar char="­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E2A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5589" y="6568297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AE1334-E178-4E05-82B9-932A088087D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8612" y="97277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1438" y="6592888"/>
            <a:ext cx="439261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© </a:t>
            </a:r>
            <a:r>
              <a:rPr lang="en-US" sz="600" dirty="0" smtClean="0">
                <a:solidFill>
                  <a:srgbClr val="FFFFFF"/>
                </a:solidFill>
              </a:rPr>
              <a:t>2013 </a:t>
            </a:r>
            <a:r>
              <a:rPr lang="en-US" sz="600" dirty="0">
                <a:solidFill>
                  <a:srgbClr val="FFFFFF"/>
                </a:solidFill>
              </a:rPr>
              <a:t>JDS Uniphase Corporation    |    JDSU CONFIDENTIAL AND PROPRIETARY INFORMATION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8612" y="1304925"/>
            <a:ext cx="8064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6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</p:sldLayoutIdLst>
  <p:transition>
    <p:randomBar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effectLst>
            <a:reflection blurRad="6350" stA="100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03A66"/>
          </a:solidFill>
          <a:latin typeface="Arial" charset="0"/>
          <a:ea typeface="Adobe Heiti Std R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03A66"/>
          </a:solidFill>
          <a:latin typeface="Arial" charset="0"/>
          <a:ea typeface="Adobe Heiti Std R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03A66"/>
          </a:solidFill>
          <a:latin typeface="Arial" charset="0"/>
          <a:ea typeface="Adobe Heiti Std R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03A66"/>
          </a:solidFill>
          <a:latin typeface="Arial" charset="0"/>
          <a:ea typeface="Adobe Heiti Std R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03A66"/>
          </a:solidFill>
          <a:latin typeface="Arial" charset="0"/>
          <a:ea typeface="Adobe Heiti Std R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03A66"/>
          </a:solidFill>
          <a:latin typeface="Arial" charset="0"/>
          <a:ea typeface="Adobe Heiti Std R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03A66"/>
          </a:solidFill>
          <a:latin typeface="Arial" charset="0"/>
          <a:ea typeface="Adobe Heiti Std R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03A66"/>
          </a:solidFill>
          <a:latin typeface="Arial" charset="0"/>
          <a:ea typeface="Adobe Heiti Std R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50"/>
        </a:spcBef>
        <a:spcAft>
          <a:spcPts val="250"/>
        </a:spcAft>
        <a:buClr>
          <a:srgbClr val="FFC000"/>
        </a:buClr>
        <a:buFont typeface="Wingdings" pitchFamily="2" charset="2"/>
        <a:buChar char="§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ct val="90000"/>
        </a:lnSpc>
        <a:spcBef>
          <a:spcPts val="250"/>
        </a:spcBef>
        <a:spcAft>
          <a:spcPts val="250"/>
        </a:spcAft>
        <a:buClr>
          <a:srgbClr val="FFC000"/>
        </a:buClr>
        <a:buFont typeface="Arial" charset="0"/>
        <a:buChar char="–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250"/>
        </a:spcBef>
        <a:spcAft>
          <a:spcPts val="250"/>
        </a:spcAft>
        <a:buClr>
          <a:schemeClr val="bg1"/>
        </a:buClr>
        <a:buFont typeface="Arial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250"/>
        </a:spcBef>
        <a:spcAft>
          <a:spcPts val="250"/>
        </a:spcAft>
        <a:buClr>
          <a:schemeClr val="bg1"/>
        </a:buClr>
        <a:buFont typeface="Arial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250"/>
        </a:spcBef>
        <a:spcAft>
          <a:spcPts val="250"/>
        </a:spcAft>
        <a:buClr>
          <a:schemeClr val="bg1"/>
        </a:buClr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8911" y="2223254"/>
            <a:ext cx="1500604" cy="63094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500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Myriad Pro Light" pitchFamily="34" charset="0"/>
              </a:rPr>
              <a:t>How to</a:t>
            </a:r>
            <a:endParaRPr lang="en-US" sz="3500" dirty="0">
              <a:effectLst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3343712" y="3758591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E2A036"/>
              </a:buClr>
              <a:buFont typeface="Wingdings" pitchFamily="2" charset="2"/>
              <a:buNone/>
              <a:defRPr sz="1900" i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Tx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Tx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E2A036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Delivering Quality and Value… Not just Coverage</a:t>
            </a:r>
            <a:endParaRPr lang="pt-BR" sz="24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371008" y="2539391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500" b="1" kern="1200" baseline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Experience Assurance</a:t>
            </a:r>
            <a:endParaRPr lang="en-US" sz="3600" dirty="0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1215734" y="4996284"/>
            <a:ext cx="5714999" cy="117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FC000"/>
              </a:buClr>
              <a:buFont typeface="Wingdings" pitchFamily="2" charset="2"/>
              <a:buNone/>
              <a:defRPr sz="1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Rafael </a:t>
            </a:r>
            <a:r>
              <a:rPr lang="en-US" sz="2400" b="1" dirty="0" smtClean="0"/>
              <a:t>Andrade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dirty="0" smtClean="0"/>
              <a:t>Director of Technical Sales</a:t>
            </a:r>
            <a:br>
              <a:rPr lang="en-US" sz="2000" dirty="0" smtClean="0"/>
            </a:br>
            <a:r>
              <a:rPr lang="en-US" sz="2000" dirty="0" smtClean="0"/>
              <a:t>JDSU Latin </a:t>
            </a:r>
            <a:r>
              <a:rPr lang="en-US" sz="2000" dirty="0"/>
              <a:t>America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i="1" dirty="0" smtClean="0"/>
              <a:t>August 2014</a:t>
            </a:r>
          </a:p>
        </p:txBody>
      </p:sp>
      <p:pic>
        <p:nvPicPr>
          <p:cNvPr id="11" name="Picture 2" descr="http://upload.wikimedia.org/wikipedia/commons/thumb/6/63/Latin_America_(orthographic_projection).svg/250px-Latin_America_(orthographic_projection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450" y="4614788"/>
            <a:ext cx="2095154" cy="2095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76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9"/>
          <p:cNvSpPr>
            <a:spLocks noGrp="1" noChangeArrowheads="1"/>
          </p:cNvSpPr>
          <p:nvPr>
            <p:ph idx="1"/>
          </p:nvPr>
        </p:nvSpPr>
        <p:spPr>
          <a:xfrm>
            <a:off x="343092" y="1059809"/>
            <a:ext cx="4633642" cy="2575306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/>
              <a:t>Internet </a:t>
            </a:r>
            <a:r>
              <a:rPr lang="en-US" sz="2800" dirty="0"/>
              <a:t>access </a:t>
            </a:r>
            <a:r>
              <a:rPr lang="en-US" sz="2800" dirty="0" smtClean="0"/>
              <a:t>has a proven positive </a:t>
            </a:r>
            <a:r>
              <a:rPr lang="en-US" sz="2800" dirty="0"/>
              <a:t>impact </a:t>
            </a:r>
            <a:r>
              <a:rPr lang="en-US" sz="2800" dirty="0" smtClean="0"/>
              <a:t>on a country’s economic growth.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1809" y="6222934"/>
            <a:ext cx="3497629" cy="3077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Source: www.4GAmericas.com 2014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798" y="55707"/>
            <a:ext cx="8839201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Quality? – Social Development and Growth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791">
            <a:off x="4696413" y="502926"/>
            <a:ext cx="4452564" cy="3202805"/>
          </a:xfrm>
          <a:prstGeom prst="rect">
            <a:avLst/>
          </a:prstGeom>
        </p:spPr>
      </p:pic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345591" y="3095469"/>
            <a:ext cx="8685983" cy="328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FC000"/>
              </a:buClr>
              <a:buFont typeface="Wingdings" pitchFamily="2" charset="2"/>
              <a:buChar char="§"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FC000"/>
              </a:buClr>
              <a:buFont typeface="Arial" charset="0"/>
              <a:buChar char="–"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Arial" charset="0"/>
              <a:buChar char="»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Tx/>
              <a:buFont typeface="+mj-lt"/>
              <a:buAutoNum type="arabicPeriod" startAt="2"/>
            </a:pPr>
            <a:r>
              <a:rPr lang="en-US" sz="2800" dirty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or every 10% points of increased broadband access in Latin America, GDP </a:t>
            </a:r>
            <a:r>
              <a:rPr lang="en-US" sz="2800" b="1" u="sng" dirty="0" smtClean="0">
                <a:solidFill>
                  <a:schemeClr val="tx1"/>
                </a:solidFill>
              </a:rPr>
              <a:t>grows by 3.2%</a:t>
            </a:r>
            <a:r>
              <a:rPr lang="en-US" sz="2800" dirty="0" smtClean="0">
                <a:solidFill>
                  <a:schemeClr val="tx1"/>
                </a:solidFill>
              </a:rPr>
              <a:t>, and </a:t>
            </a:r>
            <a:r>
              <a:rPr lang="en-US" sz="2800" b="1" u="sng" dirty="0" smtClean="0">
                <a:solidFill>
                  <a:schemeClr val="tx1"/>
                </a:solidFill>
              </a:rPr>
              <a:t>productivity grows by 2.6%</a:t>
            </a:r>
          </a:p>
          <a:p>
            <a:pPr marL="457200" indent="-457200">
              <a:buClrTx/>
              <a:buFont typeface="+mj-lt"/>
              <a:buAutoNum type="arabicPeriod" startAt="2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en-US" sz="2800" dirty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ixed-line infrastructure challenges in Latin America leave </a:t>
            </a:r>
            <a:r>
              <a:rPr lang="en-US" sz="2800" dirty="0">
                <a:solidFill>
                  <a:schemeClr val="tx1"/>
                </a:solidFill>
              </a:rPr>
              <a:t>mobile broadband </a:t>
            </a:r>
            <a:r>
              <a:rPr lang="en-US" sz="2800" dirty="0" smtClean="0">
                <a:solidFill>
                  <a:schemeClr val="tx1"/>
                </a:solidFill>
              </a:rPr>
              <a:t>as the main option </a:t>
            </a:r>
            <a:r>
              <a:rPr lang="en-US" sz="2800" dirty="0">
                <a:solidFill>
                  <a:schemeClr val="tx1"/>
                </a:solidFill>
              </a:rPr>
              <a:t>for </a:t>
            </a:r>
            <a:r>
              <a:rPr lang="en-US" sz="2800" dirty="0" smtClean="0">
                <a:solidFill>
                  <a:schemeClr val="tx1"/>
                </a:solidFill>
              </a:rPr>
              <a:t>internet access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134" y="994545"/>
            <a:ext cx="8812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smtClean="0">
                <a:solidFill>
                  <a:srgbClr val="003300"/>
                </a:solidFill>
                <a:latin typeface="Goudy Stout" pitchFamily="18" charset="0"/>
              </a:rPr>
              <a:t>$$$$$$$$$$$$$$$$$$$$$$$$</a:t>
            </a:r>
          </a:p>
          <a:p>
            <a:r>
              <a:rPr lang="en-US" sz="8800" i="1" dirty="0" smtClean="0">
                <a:solidFill>
                  <a:srgbClr val="003300"/>
                </a:solidFill>
                <a:latin typeface="Goudy Stout" pitchFamily="18" charset="0"/>
              </a:rPr>
              <a:t>$$$$$$$$</a:t>
            </a:r>
            <a:endParaRPr lang="en-US" sz="8800" i="1" dirty="0">
              <a:solidFill>
                <a:srgbClr val="003300"/>
              </a:solidFill>
              <a:latin typeface="Goudy Stou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134" y="963828"/>
            <a:ext cx="8812944" cy="54065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t2.gstatic.com/images?q=tbn:ANd9GcQv4obXP0PnOKhfPK1nwfbyLEKMjpfZK3EnfdIiEEBsuXIW9zaO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72" y="3570604"/>
            <a:ext cx="2778206" cy="175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9"/>
          <p:cNvSpPr>
            <a:spLocks noGrp="1" noChangeArrowheads="1"/>
          </p:cNvSpPr>
          <p:nvPr>
            <p:ph idx="1"/>
          </p:nvPr>
        </p:nvSpPr>
        <p:spPr>
          <a:xfrm>
            <a:off x="343092" y="961334"/>
            <a:ext cx="8664986" cy="228148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400" dirty="0" smtClean="0"/>
              <a:t>Quality on top of Coverage connects people with information</a:t>
            </a:r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r>
              <a:rPr lang="en-US" sz="2400" dirty="0" smtClean="0"/>
              <a:t>Connectivity increases productivity and empowers people</a:t>
            </a:r>
          </a:p>
          <a:p>
            <a:pPr>
              <a:buClrTx/>
            </a:pPr>
            <a:endParaRPr lang="en-US" sz="2400" b="1" dirty="0"/>
          </a:p>
          <a:p>
            <a:pPr>
              <a:buClrTx/>
            </a:pPr>
            <a:r>
              <a:rPr lang="en-US" sz="2400" dirty="0" smtClean="0"/>
              <a:t>Social empowerment leads to economic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745" y="6098687"/>
            <a:ext cx="8252404" cy="5232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 network without Quality loses money daily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46036" y="1741"/>
            <a:ext cx="8975388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Quality </a:t>
            </a:r>
            <a:r>
              <a:rPr lang="en-US" sz="2800" dirty="0" smtClean="0"/>
              <a:t>for Economic Growth</a:t>
            </a:r>
            <a:endParaRPr lang="en-US" sz="2800" dirty="0"/>
          </a:p>
        </p:txBody>
      </p:sp>
      <p:sp>
        <p:nvSpPr>
          <p:cNvPr id="8" name="Rectangle 39"/>
          <p:cNvSpPr txBox="1">
            <a:spLocks noChangeArrowheads="1"/>
          </p:cNvSpPr>
          <p:nvPr/>
        </p:nvSpPr>
        <p:spPr>
          <a:xfrm>
            <a:off x="345365" y="3638614"/>
            <a:ext cx="5427638" cy="214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E2A036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Tx/>
              <a:buFont typeface="Arial" pitchFamily="34" charset="0"/>
              <a:buChar char="­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E2A03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800" b="1" dirty="0" smtClean="0"/>
              <a:t>Operators are now a key enabler to economic growth</a:t>
            </a:r>
          </a:p>
          <a:p>
            <a:pPr>
              <a:buClrTx/>
            </a:pPr>
            <a:endParaRPr lang="en-US" sz="2400" b="1" dirty="0" smtClean="0"/>
          </a:p>
          <a:p>
            <a:pPr>
              <a:buClrTx/>
            </a:pPr>
            <a:r>
              <a:rPr lang="en-US" sz="2400" b="1" dirty="0" smtClean="0"/>
              <a:t>Its time Latin American networks delivered more than just coverage…</a:t>
            </a:r>
          </a:p>
        </p:txBody>
      </p:sp>
    </p:spTree>
    <p:extLst>
      <p:ext uri="{BB962C8B-B14F-4D97-AF65-F5344CB8AC3E}">
        <p14:creationId xmlns:p14="http://schemas.microsoft.com/office/powerpoint/2010/main" val="33018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23211" y="0"/>
            <a:ext cx="8294687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Reality Check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" y="821879"/>
            <a:ext cx="5219700" cy="4248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01" y="2196993"/>
            <a:ext cx="3893400" cy="44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4092" y="3816023"/>
            <a:ext cx="227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2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3.jpg"/>
          <p:cNvPicPr>
            <a:picLocks noChangeAspect="1"/>
          </p:cNvPicPr>
          <p:nvPr/>
        </p:nvPicPr>
        <p:blipFill rotWithShape="1">
          <a:blip r:embed="rId3" cstate="print"/>
          <a:srcRect l="18514" t="15556"/>
          <a:stretch/>
        </p:blipFill>
        <p:spPr>
          <a:xfrm>
            <a:off x="192171" y="844789"/>
            <a:ext cx="8679975" cy="5585564"/>
          </a:xfrm>
          <a:prstGeom prst="rect">
            <a:avLst/>
          </a:prstGeom>
        </p:spPr>
      </p:pic>
      <p:sp>
        <p:nvSpPr>
          <p:cNvPr id="19" name="TextBox 47"/>
          <p:cNvSpPr txBox="1">
            <a:spLocks noChangeArrowheads="1"/>
          </p:cNvSpPr>
          <p:nvPr/>
        </p:nvSpPr>
        <p:spPr bwMode="auto">
          <a:xfrm>
            <a:off x="4960088" y="3380341"/>
            <a:ext cx="3556076" cy="51446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13K Apps downloaded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0" name="TextBox 47"/>
          <p:cNvSpPr txBox="1">
            <a:spLocks noChangeArrowheads="1"/>
          </p:cNvSpPr>
          <p:nvPr/>
        </p:nvSpPr>
        <p:spPr bwMode="auto">
          <a:xfrm>
            <a:off x="4974088" y="1724411"/>
            <a:ext cx="3256204" cy="51446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100 New Accounts</a:t>
            </a:r>
          </a:p>
        </p:txBody>
      </p:sp>
      <p:sp>
        <p:nvSpPr>
          <p:cNvPr id="21" name="TextBox 47"/>
          <p:cNvSpPr txBox="1">
            <a:spLocks noChangeArrowheads="1"/>
          </p:cNvSpPr>
          <p:nvPr/>
        </p:nvSpPr>
        <p:spPr bwMode="auto">
          <a:xfrm>
            <a:off x="4974088" y="2538885"/>
            <a:ext cx="3256204" cy="51446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694K Search Queries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>
            <a:off x="4974088" y="1107101"/>
            <a:ext cx="3256204" cy="51446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600 New Videos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3" name="TextBox 47"/>
          <p:cNvSpPr txBox="1">
            <a:spLocks noChangeArrowheads="1"/>
          </p:cNvSpPr>
          <p:nvPr/>
        </p:nvSpPr>
        <p:spPr bwMode="auto">
          <a:xfrm>
            <a:off x="4974088" y="5046037"/>
            <a:ext cx="3256204" cy="51446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695K Status Updates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>
            <a:off x="4974088" y="4204581"/>
            <a:ext cx="3808077" cy="51446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370K </a:t>
            </a:r>
            <a:r>
              <a:rPr lang="en-US" sz="2000" b="1" dirty="0" err="1" smtClean="0">
                <a:solidFill>
                  <a:srgbClr val="FFFFFF"/>
                </a:solidFill>
              </a:rPr>
              <a:t>mins</a:t>
            </a:r>
            <a:r>
              <a:rPr lang="en-US" sz="2000" b="1" dirty="0" smtClean="0">
                <a:solidFill>
                  <a:srgbClr val="FFFFFF"/>
                </a:solidFill>
              </a:rPr>
              <a:t> of Voice Calls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47"/>
          <p:cNvSpPr txBox="1">
            <a:spLocks noChangeArrowheads="1"/>
          </p:cNvSpPr>
          <p:nvPr/>
        </p:nvSpPr>
        <p:spPr bwMode="auto">
          <a:xfrm>
            <a:off x="4974088" y="5674465"/>
            <a:ext cx="2086083" cy="51446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160M Emails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26" name="Picture 25" descr="linked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807" y="1528742"/>
            <a:ext cx="980357" cy="811678"/>
          </a:xfrm>
          <a:prstGeom prst="rect">
            <a:avLst/>
          </a:prstGeom>
        </p:spPr>
      </p:pic>
      <p:pic>
        <p:nvPicPr>
          <p:cNvPr id="27" name="Picture 26" descr="icons.ai"/>
          <p:cNvPicPr>
            <a:picLocks noChangeAspect="1"/>
          </p:cNvPicPr>
          <p:nvPr/>
        </p:nvPicPr>
        <p:blipFill>
          <a:blip r:embed="rId5" cstate="print"/>
          <a:srcRect l="202" t="26667" r="80909" b="58889"/>
          <a:stretch>
            <a:fillRect/>
          </a:stretch>
        </p:blipFill>
        <p:spPr>
          <a:xfrm>
            <a:off x="4203907" y="5696833"/>
            <a:ext cx="830569" cy="406345"/>
          </a:xfrm>
          <a:prstGeom prst="rect">
            <a:avLst/>
          </a:prstGeom>
        </p:spPr>
      </p:pic>
      <p:pic>
        <p:nvPicPr>
          <p:cNvPr id="28" name="Picture 27" descr="youtube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5209" y="1190361"/>
            <a:ext cx="863912" cy="260731"/>
          </a:xfrm>
          <a:prstGeom prst="rect">
            <a:avLst/>
          </a:prstGeom>
        </p:spPr>
      </p:pic>
      <p:pic>
        <p:nvPicPr>
          <p:cNvPr id="29" name="Picture 28" descr="Search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2335" y="2365982"/>
            <a:ext cx="835141" cy="691448"/>
          </a:xfrm>
          <a:prstGeom prst="rect">
            <a:avLst/>
          </a:prstGeom>
        </p:spPr>
      </p:pic>
      <p:pic>
        <p:nvPicPr>
          <p:cNvPr id="30" name="Picture 29" descr="apple_logo.259141516_std co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72045" y="3129859"/>
            <a:ext cx="1231879" cy="764942"/>
          </a:xfrm>
          <a:prstGeom prst="rect">
            <a:avLst/>
          </a:prstGeom>
        </p:spPr>
      </p:pic>
      <p:pic>
        <p:nvPicPr>
          <p:cNvPr id="31" name="Picture 30" descr="skype_logo_onli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53342" y="4204581"/>
            <a:ext cx="1406745" cy="514460"/>
          </a:xfrm>
          <a:prstGeom prst="rect">
            <a:avLst/>
          </a:prstGeom>
        </p:spPr>
      </p:pic>
      <p:pic>
        <p:nvPicPr>
          <p:cNvPr id="32" name="Picture 2" descr="http://www.hubspot.com/Portals/53/images/facebook-ic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61860" y="4966086"/>
            <a:ext cx="696455" cy="576624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287707" y="1026265"/>
            <a:ext cx="331028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every minute…</a:t>
            </a:r>
            <a:endParaRPr lang="en-US" sz="3200" cap="small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Title 2"/>
          <p:cNvSpPr>
            <a:spLocks noGrp="1"/>
          </p:cNvSpPr>
          <p:nvPr>
            <p:ph type="title"/>
          </p:nvPr>
        </p:nvSpPr>
        <p:spPr>
          <a:xfrm>
            <a:off x="304798" y="63202"/>
            <a:ext cx="8839201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 Check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9968" y="5512683"/>
            <a:ext cx="367987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b="1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 and how is your network managing all this </a:t>
            </a:r>
            <a:r>
              <a:rPr lang="en-GB" sz="2400" b="1" cap="small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signaling</a:t>
            </a:r>
            <a:r>
              <a:rPr lang="en-GB" sz="2400" b="1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2400" b="1" cap="small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04798" y="63202"/>
            <a:ext cx="8839201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 Check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/>
          <a:stretch/>
        </p:blipFill>
        <p:spPr bwMode="auto">
          <a:xfrm>
            <a:off x="418453" y="824964"/>
            <a:ext cx="8464395" cy="569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7064" y="5022158"/>
            <a:ext cx="1595784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Moment of Truth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54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58457" y="719186"/>
            <a:ext cx="0" cy="60245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" y="749641"/>
            <a:ext cx="4558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CUSTOMER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8456" y="749641"/>
            <a:ext cx="4585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OPERATOR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304798" y="14763"/>
            <a:ext cx="8839201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 Check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646"/>
          <a:stretch/>
        </p:blipFill>
        <p:spPr bwMode="auto">
          <a:xfrm>
            <a:off x="666427" y="842968"/>
            <a:ext cx="7780149" cy="570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4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04798" y="63202"/>
            <a:ext cx="8839201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– Quality is the Answer!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9" y="842979"/>
            <a:ext cx="7216725" cy="57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799" y="14288"/>
            <a:ext cx="8638032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Quality of Experience?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9" y="834854"/>
            <a:ext cx="8691244" cy="115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314662" y="1978920"/>
            <a:ext cx="8496746" cy="3363650"/>
          </a:xfrm>
        </p:spPr>
        <p:txBody>
          <a:bodyPr anchor="t"/>
          <a:lstStyle/>
          <a:p>
            <a:pPr fontAlgn="base"/>
            <a:r>
              <a:rPr lang="en-US" sz="2000" b="1" dirty="0" err="1" smtClean="0"/>
              <a:t>QoE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QoS</a:t>
            </a:r>
            <a:r>
              <a:rPr lang="en-US" sz="2000" b="1" dirty="0" smtClean="0"/>
              <a:t> are not the same</a:t>
            </a:r>
          </a:p>
          <a:p>
            <a:pPr fontAlgn="base"/>
            <a:r>
              <a:rPr lang="en-US" sz="2000" b="1" dirty="0" err="1" smtClean="0"/>
              <a:t>QoS</a:t>
            </a:r>
            <a:r>
              <a:rPr lang="en-US" sz="2000" b="1" dirty="0" smtClean="0"/>
              <a:t> </a:t>
            </a:r>
            <a:r>
              <a:rPr lang="en-US" sz="2000" b="1" dirty="0"/>
              <a:t>is the monitoring of the discreet infrastructure </a:t>
            </a:r>
            <a:r>
              <a:rPr lang="en-US" sz="2000" b="1" dirty="0" smtClean="0"/>
              <a:t>components</a:t>
            </a:r>
            <a:r>
              <a:rPr lang="en-US" sz="2000" dirty="0" smtClean="0"/>
              <a:t>.</a:t>
            </a:r>
          </a:p>
          <a:p>
            <a:pPr lvl="1" fontAlgn="base"/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  <a:r>
              <a:rPr lang="en-US" sz="1800" dirty="0"/>
              <a:t>metrics are generally device or </a:t>
            </a:r>
            <a:r>
              <a:rPr lang="en-US" sz="1800" dirty="0" smtClean="0"/>
              <a:t>transport-oriented (i.e. </a:t>
            </a:r>
            <a:r>
              <a:rPr lang="en-US" sz="1800" dirty="0"/>
              <a:t>CPU, memory use, packet loss, delay or </a:t>
            </a:r>
            <a:r>
              <a:rPr lang="en-US" sz="1800" dirty="0" smtClean="0"/>
              <a:t>jitter).  </a:t>
            </a:r>
          </a:p>
          <a:p>
            <a:pPr lvl="1" fontAlgn="base"/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  <a:r>
              <a:rPr lang="en-US" sz="1800" dirty="0"/>
              <a:t>monitoring is well suited for troubleshooting and root–cause analysis</a:t>
            </a:r>
            <a:r>
              <a:rPr lang="en-US" sz="1800" dirty="0" smtClean="0"/>
              <a:t>.  </a:t>
            </a:r>
            <a:r>
              <a:rPr lang="en-US" sz="1800" b="1" dirty="0" err="1" smtClean="0"/>
              <a:t>QoS</a:t>
            </a:r>
            <a:r>
              <a:rPr lang="en-US" sz="1800" b="1" dirty="0" smtClean="0"/>
              <a:t> is Network Centric</a:t>
            </a:r>
            <a:endParaRPr lang="en-US" sz="1800" b="1" dirty="0"/>
          </a:p>
          <a:p>
            <a:pPr fontAlgn="base"/>
            <a:r>
              <a:rPr lang="en-US" sz="2000" dirty="0"/>
              <a:t>N</a:t>
            </a:r>
            <a:r>
              <a:rPr lang="en-US" sz="2000" b="1" dirty="0" smtClean="0"/>
              <a:t>etwork-centric methods have </a:t>
            </a:r>
            <a:r>
              <a:rPr lang="en-US" sz="2000" b="1" dirty="0"/>
              <a:t>limitations</a:t>
            </a:r>
            <a:r>
              <a:rPr lang="en-US" sz="2000" dirty="0"/>
              <a:t>: </a:t>
            </a:r>
            <a:endParaRPr lang="en-US" sz="2000" dirty="0" smtClean="0"/>
          </a:p>
          <a:p>
            <a:pPr lvl="1" fontAlgn="base"/>
            <a:r>
              <a:rPr lang="en-US" sz="1800" dirty="0" smtClean="0"/>
              <a:t>It </a:t>
            </a:r>
            <a:r>
              <a:rPr lang="en-US" sz="1800" dirty="0"/>
              <a:t>cannot evaluate quality as seen by the end user.  </a:t>
            </a:r>
            <a:endParaRPr lang="en-US" sz="1800" dirty="0" smtClean="0"/>
          </a:p>
          <a:p>
            <a:pPr lvl="1" fontAlgn="base"/>
            <a:r>
              <a:rPr lang="en-US" sz="1800" dirty="0" smtClean="0"/>
              <a:t>Problems </a:t>
            </a:r>
            <a:r>
              <a:rPr lang="en-US" sz="1800" dirty="0"/>
              <a:t>on the network or device layer do not necessarily cause a service-layer issue for the end user. </a:t>
            </a:r>
            <a:endParaRPr lang="en-US" sz="1800" dirty="0" smtClean="0"/>
          </a:p>
          <a:p>
            <a:pPr fontAlgn="base"/>
            <a:r>
              <a:rPr lang="en-US" sz="2000" b="1" dirty="0" smtClean="0"/>
              <a:t>In </a:t>
            </a:r>
            <a:r>
              <a:rPr lang="en-US" sz="2000" b="1" dirty="0"/>
              <a:t>an IP World, the sum of the components’ quality does not equal the quality of the sum</a:t>
            </a:r>
            <a:r>
              <a:rPr lang="en-US" sz="2000" dirty="0" smtClean="0"/>
              <a:t>.</a:t>
            </a:r>
            <a:endParaRPr lang="en-US" sz="2000" dirty="0"/>
          </a:p>
          <a:p>
            <a:pPr fontAlgn="base"/>
            <a:r>
              <a:rPr lang="en-US" sz="2000" b="1" dirty="0" err="1" smtClean="0"/>
              <a:t>QoE</a:t>
            </a:r>
            <a:r>
              <a:rPr lang="en-US" sz="2000" b="1" dirty="0" smtClean="0"/>
              <a:t> is </a:t>
            </a:r>
            <a:r>
              <a:rPr lang="en-US" sz="2000" b="1" dirty="0"/>
              <a:t>user-centric</a:t>
            </a:r>
            <a:r>
              <a:rPr lang="en-US" sz="2000" dirty="0"/>
              <a:t>: Time to download a webpage or access an application, place a phone call, change TV channel, log into an interactive service, and measuring video &amp; audio quality (MOS).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585" y="6530711"/>
            <a:ext cx="3497629" cy="3077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Source: </a:t>
            </a:r>
            <a:r>
              <a:rPr lang="en-US" sz="1400" b="1" dirty="0">
                <a:solidFill>
                  <a:schemeClr val="tx1"/>
                </a:solidFill>
              </a:rPr>
              <a:t>http://</a:t>
            </a:r>
            <a:r>
              <a:rPr lang="en-US" sz="1400" b="1" dirty="0" smtClean="0">
                <a:solidFill>
                  <a:schemeClr val="tx1"/>
                </a:solidFill>
              </a:rPr>
              <a:t>www.witbe.net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4662" y="982639"/>
            <a:ext cx="8829338" cy="4905851"/>
          </a:xfrm>
        </p:spPr>
        <p:txBody>
          <a:bodyPr anchor="t"/>
          <a:lstStyle/>
          <a:p>
            <a:pPr fontAlgn="base"/>
            <a:r>
              <a:rPr lang="en-US" sz="2600" b="1" dirty="0" smtClean="0"/>
              <a:t>The </a:t>
            </a:r>
            <a:r>
              <a:rPr lang="en-US" sz="2600" b="1" dirty="0" smtClean="0"/>
              <a:t>Toyota Model</a:t>
            </a:r>
          </a:p>
          <a:p>
            <a:pPr lvl="1"/>
            <a:r>
              <a:rPr lang="fr-FR" sz="2200" dirty="0" err="1"/>
              <a:t>Quality</a:t>
            </a:r>
            <a:r>
              <a:rPr lang="fr-FR" sz="2200" dirty="0"/>
              <a:t> Control </a:t>
            </a:r>
            <a:r>
              <a:rPr lang="fr-FR" sz="2200" dirty="0" err="1"/>
              <a:t>needs</a:t>
            </a:r>
            <a:r>
              <a:rPr lang="fr-FR" sz="2200" dirty="0"/>
              <a:t> to </a:t>
            </a:r>
            <a:r>
              <a:rPr lang="fr-FR" sz="2200" dirty="0" err="1"/>
              <a:t>be</a:t>
            </a:r>
            <a:r>
              <a:rPr lang="fr-FR" sz="2200" dirty="0"/>
              <a:t> a key part of ALL </a:t>
            </a:r>
            <a:r>
              <a:rPr lang="fr-FR" sz="2200" dirty="0" err="1"/>
              <a:t>activities</a:t>
            </a:r>
            <a:endParaRPr lang="fr-FR" sz="2200" dirty="0"/>
          </a:p>
          <a:p>
            <a:pPr lvl="1"/>
            <a:endParaRPr lang="fr-FR" sz="2200" dirty="0" smtClean="0"/>
          </a:p>
          <a:p>
            <a:pPr lvl="1"/>
            <a:r>
              <a:rPr lang="fr-FR" sz="2200" dirty="0" smtClean="0"/>
              <a:t>The </a:t>
            </a:r>
            <a:r>
              <a:rPr lang="fr-FR" sz="2200" dirty="0"/>
              <a:t>goal must </a:t>
            </a:r>
            <a:r>
              <a:rPr lang="fr-FR" sz="2200" dirty="0" err="1"/>
              <a:t>be</a:t>
            </a:r>
            <a:r>
              <a:rPr lang="fr-FR" sz="2200" dirty="0"/>
              <a:t> to </a:t>
            </a:r>
            <a:r>
              <a:rPr lang="fr-FR" sz="2200" dirty="0" err="1"/>
              <a:t>become</a:t>
            </a:r>
            <a:r>
              <a:rPr lang="fr-FR" sz="2200" dirty="0"/>
              <a:t> a </a:t>
            </a:r>
            <a:r>
              <a:rPr lang="fr-FR" sz="2200" u="sng" dirty="0"/>
              <a:t>standard</a:t>
            </a:r>
            <a:r>
              <a:rPr lang="fr-FR" sz="2200" dirty="0"/>
              <a:t> in the </a:t>
            </a:r>
            <a:r>
              <a:rPr lang="fr-FR" sz="2200" dirty="0" err="1" smtClean="0"/>
              <a:t>market</a:t>
            </a:r>
            <a:endParaRPr lang="fr-FR" sz="2200" dirty="0"/>
          </a:p>
          <a:p>
            <a:pPr lvl="1"/>
            <a:endParaRPr lang="fr-FR" sz="2200" dirty="0" smtClean="0"/>
          </a:p>
          <a:p>
            <a:pPr lvl="1"/>
            <a:r>
              <a:rPr lang="fr-FR" sz="2200" dirty="0" smtClean="0"/>
              <a:t>All </a:t>
            </a:r>
            <a:r>
              <a:rPr lang="fr-FR" sz="2200" dirty="0" err="1"/>
              <a:t>employees</a:t>
            </a:r>
            <a:r>
              <a:rPr lang="fr-FR" sz="2200" dirty="0"/>
              <a:t> have </a:t>
            </a:r>
            <a:r>
              <a:rPr lang="fr-FR" sz="2200" dirty="0" err="1"/>
              <a:t>two</a:t>
            </a:r>
            <a:r>
              <a:rPr lang="fr-FR" sz="2200" dirty="0"/>
              <a:t> </a:t>
            </a:r>
            <a:r>
              <a:rPr lang="fr-FR" sz="2200" dirty="0" err="1"/>
              <a:t>roles</a:t>
            </a:r>
            <a:r>
              <a:rPr lang="fr-FR" sz="2200" dirty="0"/>
              <a:t>: </a:t>
            </a:r>
          </a:p>
          <a:p>
            <a:pPr lvl="2"/>
            <a:r>
              <a:rPr lang="fr-FR" sz="2000" dirty="0" err="1"/>
              <a:t>Their</a:t>
            </a:r>
            <a:r>
              <a:rPr lang="fr-FR" sz="2000" dirty="0"/>
              <a:t> Job</a:t>
            </a:r>
          </a:p>
          <a:p>
            <a:pPr lvl="2"/>
            <a:r>
              <a:rPr lang="fr-FR" sz="2000" dirty="0" err="1"/>
              <a:t>Quality</a:t>
            </a:r>
            <a:r>
              <a:rPr lang="fr-FR" sz="2000" dirty="0"/>
              <a:t> </a:t>
            </a:r>
            <a:r>
              <a:rPr lang="fr-FR" sz="2000" dirty="0" smtClean="0"/>
              <a:t>Assurance</a:t>
            </a:r>
            <a:endParaRPr lang="fr-FR" sz="2000" dirty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Quality </a:t>
            </a:r>
            <a:r>
              <a:rPr lang="en-US" sz="2200" dirty="0"/>
              <a:t>is built in at every stage </a:t>
            </a:r>
            <a:r>
              <a:rPr lang="en-US" sz="2200" dirty="0" smtClean="0"/>
              <a:t>and is </a:t>
            </a:r>
            <a:r>
              <a:rPr lang="en-US" sz="2200" dirty="0"/>
              <a:t>continually </a:t>
            </a:r>
            <a:r>
              <a:rPr lang="en-US" sz="2200" dirty="0" smtClean="0"/>
              <a:t>improved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799" y="14288"/>
            <a:ext cx="8638032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– A Process Based Approach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4" y="2755925"/>
            <a:ext cx="1420837" cy="1420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015" y="5076258"/>
            <a:ext cx="877823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lvl="1"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 by being and proving to be the best and offering the highest quality and value to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5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4662" y="982639"/>
            <a:ext cx="8829338" cy="3603429"/>
          </a:xfrm>
        </p:spPr>
        <p:txBody>
          <a:bodyPr anchor="t"/>
          <a:lstStyle/>
          <a:p>
            <a:pPr fontAlgn="base"/>
            <a:r>
              <a:rPr lang="en-US" sz="2600" b="1" dirty="0"/>
              <a:t>The Apple Model</a:t>
            </a:r>
          </a:p>
          <a:p>
            <a:pPr lvl="1" fontAlgn="base"/>
            <a:r>
              <a:rPr lang="en-US" sz="2200" dirty="0"/>
              <a:t>Employees believe in the vision of the company</a:t>
            </a:r>
          </a:p>
          <a:p>
            <a:pPr lvl="1" fontAlgn="base"/>
            <a:endParaRPr lang="en-US" sz="2200" dirty="0" smtClean="0"/>
          </a:p>
          <a:p>
            <a:pPr lvl="1" fontAlgn="base"/>
            <a:r>
              <a:rPr lang="en-US" sz="2200" dirty="0" smtClean="0"/>
              <a:t>A </a:t>
            </a:r>
            <a:r>
              <a:rPr lang="en-US" sz="2200" dirty="0"/>
              <a:t>job at Apple is not a job.  Those who are there love to be there.  They believe in </a:t>
            </a:r>
            <a:r>
              <a:rPr lang="en-US" sz="2200" b="1" dirty="0"/>
              <a:t>WHY </a:t>
            </a:r>
            <a:r>
              <a:rPr lang="en-US" sz="2200" dirty="0"/>
              <a:t>Apple exists</a:t>
            </a:r>
          </a:p>
          <a:p>
            <a:pPr lvl="1" fontAlgn="base"/>
            <a:endParaRPr lang="en-US" sz="2200" dirty="0" smtClean="0"/>
          </a:p>
          <a:p>
            <a:pPr lvl="1" fontAlgn="base"/>
            <a:r>
              <a:rPr lang="en-US" sz="2200" dirty="0" smtClean="0"/>
              <a:t>Employees </a:t>
            </a:r>
            <a:r>
              <a:rPr lang="en-US" sz="2200" dirty="0"/>
              <a:t>are focused on the vision, not the product</a:t>
            </a:r>
          </a:p>
          <a:p>
            <a:pPr lvl="1" fontAlgn="base"/>
            <a:endParaRPr lang="en-US" sz="2200" b="1" dirty="0" smtClean="0"/>
          </a:p>
          <a:p>
            <a:pPr lvl="1" fontAlgn="base"/>
            <a:r>
              <a:rPr lang="en-US" sz="2200" b="1" dirty="0" smtClean="0"/>
              <a:t>WHAT</a:t>
            </a:r>
            <a:r>
              <a:rPr lang="en-US" sz="2200" dirty="0" smtClean="0"/>
              <a:t> </a:t>
            </a:r>
            <a:r>
              <a:rPr lang="en-US" sz="2200" dirty="0"/>
              <a:t>they do is the byproduct of</a:t>
            </a:r>
            <a:r>
              <a:rPr lang="en-US" sz="2200" b="1" dirty="0"/>
              <a:t> HOW</a:t>
            </a:r>
            <a:r>
              <a:rPr lang="en-US" sz="2200" dirty="0"/>
              <a:t> they execute the vision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799" y="14288"/>
            <a:ext cx="8638032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– A Culture Based Approach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5" y="4414140"/>
            <a:ext cx="8778236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lvl="1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 by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challenging the status quo… They understand that people don’t buy what you make… they buy why you make it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0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6" y="753072"/>
            <a:ext cx="6540938" cy="450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0730" y="5307075"/>
            <a:ext cx="8945309" cy="1200329"/>
          </a:xfrm>
          <a:prstGeom prst="rect">
            <a:avLst/>
          </a:prstGeom>
          <a:solidFill>
            <a:srgbClr val="A50021">
              <a:alpha val="6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growth results in an increased number of consumers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improved buying power.  They need connectivity &amp;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information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not just bars on a mobile device.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04799" y="131162"/>
            <a:ext cx="8839201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Quality? - Economic Evolution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2891" y="888741"/>
            <a:ext cx="2083147" cy="433965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Growth tells us that Latin America is the most exciting region to invest globally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614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JDSU Color">
      <a:dk1>
        <a:srgbClr val="000000"/>
      </a:dk1>
      <a:lt1>
        <a:srgbClr val="FFFFFF"/>
      </a:lt1>
      <a:dk2>
        <a:srgbClr val="094891"/>
      </a:dk2>
      <a:lt2>
        <a:srgbClr val="8C84A6"/>
      </a:lt2>
      <a:accent1>
        <a:srgbClr val="8C84A6"/>
      </a:accent1>
      <a:accent2>
        <a:srgbClr val="E2A036"/>
      </a:accent2>
      <a:accent3>
        <a:srgbClr val="9CC9A6"/>
      </a:accent3>
      <a:accent4>
        <a:srgbClr val="B70005"/>
      </a:accent4>
      <a:accent5>
        <a:srgbClr val="28225B"/>
      </a:accent5>
      <a:accent6>
        <a:srgbClr val="B0A693"/>
      </a:accent6>
      <a:hlink>
        <a:srgbClr val="094891"/>
      </a:hlink>
      <a:folHlink>
        <a:srgbClr val="46402D"/>
      </a:folHlink>
    </a:clrScheme>
    <a:fontScheme name="JDSU font">
      <a:majorFont>
        <a:latin typeface="Arial"/>
        <a:ea typeface="Adobe Heiti Std R"/>
        <a:cs typeface=""/>
      </a:majorFont>
      <a:minorFont>
        <a:latin typeface="Arial"/>
        <a:ea typeface="Adobe Heiti Std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JDSU_Template_97-03_021511">
  <a:themeElements>
    <a:clrScheme name="JDSU Color">
      <a:dk1>
        <a:srgbClr val="000000"/>
      </a:dk1>
      <a:lt1>
        <a:srgbClr val="FFFFFF"/>
      </a:lt1>
      <a:dk2>
        <a:srgbClr val="094891"/>
      </a:dk2>
      <a:lt2>
        <a:srgbClr val="8C84A6"/>
      </a:lt2>
      <a:accent1>
        <a:srgbClr val="8C84A6"/>
      </a:accent1>
      <a:accent2>
        <a:srgbClr val="E2A036"/>
      </a:accent2>
      <a:accent3>
        <a:srgbClr val="9CC9A6"/>
      </a:accent3>
      <a:accent4>
        <a:srgbClr val="B70005"/>
      </a:accent4>
      <a:accent5>
        <a:srgbClr val="28225B"/>
      </a:accent5>
      <a:accent6>
        <a:srgbClr val="B0A693"/>
      </a:accent6>
      <a:hlink>
        <a:srgbClr val="094891"/>
      </a:hlink>
      <a:folHlink>
        <a:srgbClr val="46402D"/>
      </a:folHlink>
    </a:clrScheme>
    <a:fontScheme name="JDSU font">
      <a:majorFont>
        <a:latin typeface="Arial"/>
        <a:ea typeface="Adobe Heiti Std R"/>
        <a:cs typeface=""/>
      </a:majorFont>
      <a:minorFont>
        <a:latin typeface="Arial"/>
        <a:ea typeface="Adobe Heiti Std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FA83E63DD9084EAE2606B1A2E88A15" ma:contentTypeVersion="0" ma:contentTypeDescription="Create a new document." ma:contentTypeScope="" ma:versionID="26933c4b6ed27b99b5b156f1ff046dd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ED8B903-6F77-4F1B-8CE3-0F815A3DD568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72C86B7-97B3-4FE2-9326-84D1CC2D0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378D2D-5C65-4F4A-AD15-2BD8FBA0E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8199</TotalTime>
  <Words>587</Words>
  <Application>Microsoft Office PowerPoint</Application>
  <PresentationFormat>On-screen Show (4:3)</PresentationFormat>
  <Paragraphs>91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blank</vt:lpstr>
      <vt:lpstr>5_JDSU_Template_97-03_021511</vt:lpstr>
      <vt:lpstr>think-cell Slide</vt:lpstr>
      <vt:lpstr>PowerPoint Presentation</vt:lpstr>
      <vt:lpstr>Reality Check</vt:lpstr>
      <vt:lpstr>Reality Check</vt:lpstr>
      <vt:lpstr>Reality Check</vt:lpstr>
      <vt:lpstr>Reality Check – Quality is the Answer!</vt:lpstr>
      <vt:lpstr>What is Quality of Experience? </vt:lpstr>
      <vt:lpstr>Focus on Quality – A Process Based Approach</vt:lpstr>
      <vt:lpstr>Focus on Quality – A Culture Based Approach</vt:lpstr>
      <vt:lpstr>Why Quality? - Economic Evolution</vt:lpstr>
      <vt:lpstr>Why Quality? – Social Development and Growth</vt:lpstr>
      <vt:lpstr>Quality for Economic Growth</vt:lpstr>
      <vt:lpstr>Reality Check</vt:lpstr>
      <vt:lpstr>PowerPoint Presentation</vt:lpstr>
    </vt:vector>
  </TitlesOfParts>
  <Company>JDSU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 Ogarrio</dc:creator>
  <cp:lastModifiedBy>Rafael</cp:lastModifiedBy>
  <cp:revision>150</cp:revision>
  <dcterms:created xsi:type="dcterms:W3CDTF">2011-02-24T18:27:22Z</dcterms:created>
  <dcterms:modified xsi:type="dcterms:W3CDTF">2014-08-12T18:15:47Z</dcterms:modified>
</cp:coreProperties>
</file>