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5" r:id="rId2"/>
    <p:sldMasterId id="2147483687" r:id="rId3"/>
    <p:sldMasterId id="2147483699" r:id="rId4"/>
    <p:sldMasterId id="2147483714" r:id="rId5"/>
    <p:sldMasterId id="2147483729" r:id="rId6"/>
    <p:sldMasterId id="2147483744" r:id="rId7"/>
  </p:sldMasterIdLst>
  <p:notesMasterIdLst>
    <p:notesMasterId r:id="rId32"/>
  </p:notesMasterIdLst>
  <p:sldIdLst>
    <p:sldId id="256" r:id="rId8"/>
    <p:sldId id="285" r:id="rId9"/>
    <p:sldId id="289" r:id="rId10"/>
    <p:sldId id="263" r:id="rId11"/>
    <p:sldId id="280" r:id="rId12"/>
    <p:sldId id="286" r:id="rId13"/>
    <p:sldId id="283" r:id="rId14"/>
    <p:sldId id="291" r:id="rId15"/>
    <p:sldId id="272" r:id="rId16"/>
    <p:sldId id="273" r:id="rId17"/>
    <p:sldId id="274" r:id="rId18"/>
    <p:sldId id="292" r:id="rId19"/>
    <p:sldId id="293" r:id="rId20"/>
    <p:sldId id="294" r:id="rId21"/>
    <p:sldId id="258" r:id="rId22"/>
    <p:sldId id="259" r:id="rId23"/>
    <p:sldId id="282" r:id="rId24"/>
    <p:sldId id="264" r:id="rId25"/>
    <p:sldId id="287" r:id="rId26"/>
    <p:sldId id="257" r:id="rId27"/>
    <p:sldId id="288" r:id="rId28"/>
    <p:sldId id="290" r:id="rId29"/>
    <p:sldId id="284" r:id="rId30"/>
    <p:sldId id="278" r:id="rId31"/>
  </p:sldIdLst>
  <p:sldSz cx="9144000" cy="6858000" type="screen4x3"/>
  <p:notesSz cx="6858000" cy="9144000"/>
  <p:defaultTextStyle>
    <a:lvl1pPr defTabSz="457200">
      <a:defRPr sz="1200">
        <a:latin typeface="Helvetica"/>
        <a:ea typeface="Helvetica"/>
        <a:cs typeface="Helvetica"/>
        <a:sym typeface="Helvetica"/>
      </a:defRPr>
    </a:lvl1pPr>
    <a:lvl2pPr indent="228600" defTabSz="457200">
      <a:defRPr sz="1200">
        <a:latin typeface="Helvetica"/>
        <a:ea typeface="Helvetica"/>
        <a:cs typeface="Helvetica"/>
        <a:sym typeface="Helvetica"/>
      </a:defRPr>
    </a:lvl2pPr>
    <a:lvl3pPr indent="457200" defTabSz="457200">
      <a:defRPr sz="1200">
        <a:latin typeface="Helvetica"/>
        <a:ea typeface="Helvetica"/>
        <a:cs typeface="Helvetica"/>
        <a:sym typeface="Helvetica"/>
      </a:defRPr>
    </a:lvl3pPr>
    <a:lvl4pPr indent="685800" defTabSz="457200">
      <a:defRPr sz="1200">
        <a:latin typeface="Helvetica"/>
        <a:ea typeface="Helvetica"/>
        <a:cs typeface="Helvetica"/>
        <a:sym typeface="Helvetica"/>
      </a:defRPr>
    </a:lvl4pPr>
    <a:lvl5pPr indent="914400" defTabSz="457200">
      <a:defRPr sz="1200">
        <a:latin typeface="Helvetica"/>
        <a:ea typeface="Helvetica"/>
        <a:cs typeface="Helvetica"/>
        <a:sym typeface="Helvetica"/>
      </a:defRPr>
    </a:lvl5pPr>
    <a:lvl6pPr indent="1143000" defTabSz="457200">
      <a:defRPr sz="1200">
        <a:latin typeface="Helvetica"/>
        <a:ea typeface="Helvetica"/>
        <a:cs typeface="Helvetica"/>
        <a:sym typeface="Helvetica"/>
      </a:defRPr>
    </a:lvl6pPr>
    <a:lvl7pPr indent="1371600" defTabSz="457200">
      <a:defRPr sz="1200">
        <a:latin typeface="Helvetica"/>
        <a:ea typeface="Helvetica"/>
        <a:cs typeface="Helvetica"/>
        <a:sym typeface="Helvetica"/>
      </a:defRPr>
    </a:lvl7pPr>
    <a:lvl8pPr indent="1600200" defTabSz="457200">
      <a:defRPr sz="1200">
        <a:latin typeface="Helvetica"/>
        <a:ea typeface="Helvetica"/>
        <a:cs typeface="Helvetica"/>
        <a:sym typeface="Helvetica"/>
      </a:defRPr>
    </a:lvl8pPr>
    <a:lvl9pPr indent="1828800" defTabSz="457200">
      <a:defRPr sz="1200">
        <a:latin typeface="Helvetica"/>
        <a:ea typeface="Helvetica"/>
        <a:cs typeface="Helvetica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103154"/>
        </a:fontRef>
        <a:srgbClr val="10315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CA"/>
          </a:solidFill>
        </a:fill>
      </a:tcStyle>
    </a:wholeTbl>
    <a:band2H>
      <a:tcTxStyle/>
      <a:tcStyle>
        <a:tcBdr/>
        <a:fill>
          <a:solidFill>
            <a:srgbClr val="FFECE6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7F01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7F01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7F01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103154"/>
        </a:fontRef>
        <a:srgbClr val="10315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DF8D8"/>
          </a:solidFill>
        </a:fill>
      </a:tcStyle>
    </a:wholeTbl>
    <a:band2H>
      <a:tcTxStyle/>
      <a:tcStyle>
        <a:tcBdr/>
        <a:fill>
          <a:solidFill>
            <a:srgbClr val="FEFBED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BEC85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BEC85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BEC85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103154"/>
        </a:fontRef>
        <a:srgbClr val="10315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CAEE"/>
          </a:solidFill>
        </a:fill>
      </a:tcStyle>
    </a:wholeTbl>
    <a:band2H>
      <a:tcTxStyle/>
      <a:tcStyle>
        <a:tcBdr/>
        <a:fill>
          <a:solidFill>
            <a:srgbClr val="EFE6F7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9D09D1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9D09D1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9D09D1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103154"/>
        </a:fontRef>
        <a:srgbClr val="1031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7F01"/>
          </a:solidFill>
        </a:fill>
      </a:tcStyle>
    </a:firstCol>
    <a:lastRow>
      <a:tcTxStyle b="on" i="on">
        <a:fontRef idx="minor">
          <a:srgbClr val="103154"/>
        </a:fontRef>
        <a:srgbClr val="1031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103154"/>
              </a:solidFill>
              <a:prstDash val="solid"/>
              <a:round/>
            </a:ln>
          </a:top>
          <a:bottom>
            <a:ln w="25400" cap="flat">
              <a:solidFill>
                <a:srgbClr val="10315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103154"/>
              </a:solidFill>
              <a:prstDash val="solid"/>
              <a:round/>
            </a:ln>
          </a:top>
          <a:bottom>
            <a:ln w="25400" cap="flat">
              <a:solidFill>
                <a:srgbClr val="103154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7F01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103154"/>
        </a:fontRef>
        <a:srgbClr val="103154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CCF"/>
          </a:solidFill>
        </a:fill>
      </a:tcStyle>
    </a:wholeTbl>
    <a:band2H>
      <a:tcTxStyle/>
      <a:tcStyle>
        <a:tcBdr/>
        <a:fill>
          <a:solidFill>
            <a:srgbClr val="E6E7E9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03154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03154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103154"/>
          </a:solidFill>
        </a:fill>
      </a:tcStyle>
    </a:firstRow>
  </a:tblStyle>
  <a:tblStyle styleId="{2708684C-4D16-4618-839F-0558EEFCDFE6}" styleName="">
    <a:tblBg/>
    <a:wholeTbl>
      <a:tcTxStyle b="on" i="on">
        <a:fontRef idx="minor">
          <a:srgbClr val="103154"/>
        </a:fontRef>
        <a:srgbClr val="103154"/>
      </a:tcTxStyle>
      <a:tcStyle>
        <a:tcBdr>
          <a:left>
            <a:ln w="12700" cap="flat">
              <a:solidFill>
                <a:srgbClr val="103154"/>
              </a:solidFill>
              <a:prstDash val="solid"/>
              <a:round/>
            </a:ln>
          </a:left>
          <a:right>
            <a:ln w="12700" cap="flat">
              <a:solidFill>
                <a:srgbClr val="103154"/>
              </a:solidFill>
              <a:prstDash val="solid"/>
              <a:round/>
            </a:ln>
          </a:right>
          <a:top>
            <a:ln w="12700" cap="flat">
              <a:solidFill>
                <a:srgbClr val="103154"/>
              </a:solidFill>
              <a:prstDash val="solid"/>
              <a:round/>
            </a:ln>
          </a:top>
          <a:bottom>
            <a:ln w="12700" cap="flat">
              <a:solidFill>
                <a:srgbClr val="103154"/>
              </a:solidFill>
              <a:prstDash val="solid"/>
              <a:round/>
            </a:ln>
          </a:bottom>
          <a:insideH>
            <a:ln w="12700" cap="flat">
              <a:solidFill>
                <a:srgbClr val="103154"/>
              </a:solidFill>
              <a:prstDash val="solid"/>
              <a:round/>
            </a:ln>
          </a:insideH>
          <a:insideV>
            <a:ln w="12700" cap="flat">
              <a:solidFill>
                <a:srgbClr val="103154"/>
              </a:solidFill>
              <a:prstDash val="solid"/>
              <a:round/>
            </a:ln>
          </a:insideV>
        </a:tcBdr>
        <a:fill>
          <a:solidFill>
            <a:srgbClr val="103154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103154"/>
        </a:fontRef>
        <a:srgbClr val="103154"/>
      </a:tcTxStyle>
      <a:tcStyle>
        <a:tcBdr>
          <a:left>
            <a:ln w="12700" cap="flat">
              <a:solidFill>
                <a:srgbClr val="103154"/>
              </a:solidFill>
              <a:prstDash val="solid"/>
              <a:round/>
            </a:ln>
          </a:left>
          <a:right>
            <a:ln w="12700" cap="flat">
              <a:solidFill>
                <a:srgbClr val="103154"/>
              </a:solidFill>
              <a:prstDash val="solid"/>
              <a:round/>
            </a:ln>
          </a:right>
          <a:top>
            <a:ln w="12700" cap="flat">
              <a:solidFill>
                <a:srgbClr val="103154"/>
              </a:solidFill>
              <a:prstDash val="solid"/>
              <a:round/>
            </a:ln>
          </a:top>
          <a:bottom>
            <a:ln w="12700" cap="flat">
              <a:solidFill>
                <a:srgbClr val="103154"/>
              </a:solidFill>
              <a:prstDash val="solid"/>
              <a:round/>
            </a:ln>
          </a:bottom>
          <a:insideH>
            <a:ln w="12700" cap="flat">
              <a:solidFill>
                <a:srgbClr val="103154"/>
              </a:solidFill>
              <a:prstDash val="solid"/>
              <a:round/>
            </a:ln>
          </a:insideH>
          <a:insideV>
            <a:ln w="12700" cap="flat">
              <a:solidFill>
                <a:srgbClr val="103154"/>
              </a:solidFill>
              <a:prstDash val="solid"/>
              <a:round/>
            </a:ln>
          </a:insideV>
        </a:tcBdr>
        <a:fill>
          <a:solidFill>
            <a:srgbClr val="103154">
              <a:alpha val="20000"/>
            </a:srgbClr>
          </a:solidFill>
        </a:fill>
      </a:tcStyle>
    </a:firstCol>
    <a:lastRow>
      <a:tcTxStyle b="on" i="on">
        <a:fontRef idx="minor">
          <a:srgbClr val="103154"/>
        </a:fontRef>
        <a:srgbClr val="103154"/>
      </a:tcTxStyle>
      <a:tcStyle>
        <a:tcBdr>
          <a:left>
            <a:ln w="12700" cap="flat">
              <a:solidFill>
                <a:srgbClr val="103154"/>
              </a:solidFill>
              <a:prstDash val="solid"/>
              <a:round/>
            </a:ln>
          </a:left>
          <a:right>
            <a:ln w="12700" cap="flat">
              <a:solidFill>
                <a:srgbClr val="103154"/>
              </a:solidFill>
              <a:prstDash val="solid"/>
              <a:round/>
            </a:ln>
          </a:right>
          <a:top>
            <a:ln w="50800" cap="flat">
              <a:solidFill>
                <a:srgbClr val="103154"/>
              </a:solidFill>
              <a:prstDash val="solid"/>
              <a:round/>
            </a:ln>
          </a:top>
          <a:bottom>
            <a:ln w="12700" cap="flat">
              <a:solidFill>
                <a:srgbClr val="103154"/>
              </a:solidFill>
              <a:prstDash val="solid"/>
              <a:round/>
            </a:ln>
          </a:bottom>
          <a:insideH>
            <a:ln w="12700" cap="flat">
              <a:solidFill>
                <a:srgbClr val="103154"/>
              </a:solidFill>
              <a:prstDash val="solid"/>
              <a:round/>
            </a:ln>
          </a:insideH>
          <a:insideV>
            <a:ln w="12700" cap="flat">
              <a:solidFill>
                <a:srgbClr val="103154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n">
        <a:fontRef idx="minor">
          <a:srgbClr val="103154"/>
        </a:fontRef>
        <a:srgbClr val="103154"/>
      </a:tcTxStyle>
      <a:tcStyle>
        <a:tcBdr>
          <a:left>
            <a:ln w="12700" cap="flat">
              <a:solidFill>
                <a:srgbClr val="103154"/>
              </a:solidFill>
              <a:prstDash val="solid"/>
              <a:round/>
            </a:ln>
          </a:left>
          <a:right>
            <a:ln w="12700" cap="flat">
              <a:solidFill>
                <a:srgbClr val="103154"/>
              </a:solidFill>
              <a:prstDash val="solid"/>
              <a:round/>
            </a:ln>
          </a:right>
          <a:top>
            <a:ln w="12700" cap="flat">
              <a:solidFill>
                <a:srgbClr val="103154"/>
              </a:solidFill>
              <a:prstDash val="solid"/>
              <a:round/>
            </a:ln>
          </a:top>
          <a:bottom>
            <a:ln w="25400" cap="flat">
              <a:solidFill>
                <a:srgbClr val="103154"/>
              </a:solidFill>
              <a:prstDash val="solid"/>
              <a:round/>
            </a:ln>
          </a:bottom>
          <a:insideH>
            <a:ln w="12700" cap="flat">
              <a:solidFill>
                <a:srgbClr val="103154"/>
              </a:solidFill>
              <a:prstDash val="solid"/>
              <a:round/>
            </a:ln>
          </a:insideH>
          <a:insideV>
            <a:ln w="12700" cap="flat">
              <a:solidFill>
                <a:srgbClr val="103154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114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7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48086849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7D1F9D1-4FCA-7243-B658-E6CF044E006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6429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7D1F9D1-4FCA-7243-B658-E6CF044E006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4151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7D1F9D1-4FCA-7243-B658-E6CF044E006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6342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7D1F9D1-4FCA-7243-B658-E6CF044E0069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1702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62950" y="6220474"/>
            <a:ext cx="400049" cy="395477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9"/>
          <p:cNvSpPr/>
          <p:nvPr/>
        </p:nvSpPr>
        <p:spPr>
          <a:xfrm>
            <a:off x="5606022" y="6627168"/>
            <a:ext cx="269977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914400">
              <a:defRPr sz="9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9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Caribbean Knowledge and Learning Network</a:t>
            </a:r>
          </a:p>
        </p:txBody>
      </p:sp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1371600" y="2198781"/>
            <a:ext cx="5867400" cy="3184525"/>
          </a:xfrm>
          <a:prstGeom prst="rect">
            <a:avLst/>
          </a:prstGeom>
        </p:spPr>
        <p:txBody>
          <a:bodyPr/>
          <a:lstStyle>
            <a:lvl1pPr algn="r">
              <a:defRPr sz="4600"/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600">
                <a:solidFill>
                  <a:srgbClr val="174576"/>
                </a:solidFill>
                <a:uFill>
                  <a:solidFill>
                    <a:srgbClr val="174576"/>
                  </a:solidFill>
                </a:u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1371600" y="5396753"/>
            <a:ext cx="5867400" cy="1461247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ClrTx/>
              <a:buSzTx/>
              <a:buFontTx/>
              <a:buNone/>
              <a:defRPr sz="1400"/>
            </a:lvl1pPr>
            <a:lvl2pPr marL="0" indent="457200" algn="r">
              <a:spcBef>
                <a:spcPts val="0"/>
              </a:spcBef>
              <a:buClrTx/>
              <a:buSzTx/>
              <a:buFontTx/>
              <a:buNone/>
              <a:defRPr sz="1400"/>
            </a:lvl2pPr>
            <a:lvl3pPr marL="0" indent="914400" algn="r">
              <a:spcBef>
                <a:spcPts val="0"/>
              </a:spcBef>
              <a:buClrTx/>
              <a:buSzTx/>
              <a:buFontTx/>
              <a:buNone/>
              <a:defRPr sz="1400"/>
            </a:lvl3pPr>
            <a:lvl4pPr marL="0" indent="1371600" algn="r">
              <a:spcBef>
                <a:spcPts val="0"/>
              </a:spcBef>
              <a:buClrTx/>
              <a:buSzTx/>
              <a:buFontTx/>
              <a:buNone/>
              <a:defRPr sz="1400"/>
            </a:lvl4pPr>
            <a:lvl5pPr marL="0" indent="1828800" algn="r">
              <a:spcBef>
                <a:spcPts val="0"/>
              </a:spcBef>
              <a:buClrTx/>
              <a:buSzTx/>
              <a:buFontTx/>
              <a:buNone/>
              <a:defRPr sz="14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400">
                <a:solidFill>
                  <a:srgbClr val="174576"/>
                </a:solidFill>
                <a:uFill>
                  <a:solidFill>
                    <a:srgbClr val="174576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1400">
                <a:solidFill>
                  <a:srgbClr val="174576"/>
                </a:solidFill>
                <a:uFill>
                  <a:solidFill>
                    <a:srgbClr val="174576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1400">
                <a:solidFill>
                  <a:srgbClr val="174576"/>
                </a:solidFill>
                <a:uFill>
                  <a:solidFill>
                    <a:srgbClr val="174576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1400">
                <a:solidFill>
                  <a:srgbClr val="174576"/>
                </a:solidFill>
                <a:uFill>
                  <a:solidFill>
                    <a:srgbClr val="174576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1400">
                <a:solidFill>
                  <a:srgbClr val="174576"/>
                </a:solidFill>
                <a:uFill>
                  <a:solidFill>
                    <a:srgbClr val="174576"/>
                  </a:solidFill>
                </a:u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62950" y="6220474"/>
            <a:ext cx="400049" cy="395477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hape 72"/>
          <p:cNvSpPr/>
          <p:nvPr/>
        </p:nvSpPr>
        <p:spPr>
          <a:xfrm>
            <a:off x="5606022" y="6627168"/>
            <a:ext cx="269977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914400">
              <a:defRPr sz="9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9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Caribbean Knowledge and Learning Network</a:t>
            </a:r>
          </a:p>
        </p:txBody>
      </p:sp>
      <p:grpSp>
        <p:nvGrpSpPr>
          <p:cNvPr id="75" name="Group 75"/>
          <p:cNvGrpSpPr/>
          <p:nvPr/>
        </p:nvGrpSpPr>
        <p:grpSpPr>
          <a:xfrm>
            <a:off x="228599" y="228599"/>
            <a:ext cx="4251961" cy="6387353"/>
            <a:chOff x="0" y="0"/>
            <a:chExt cx="4251960" cy="6387352"/>
          </a:xfrm>
        </p:grpSpPr>
        <p:sp>
          <p:nvSpPr>
            <p:cNvPr id="73" name="Shape 73"/>
            <p:cNvSpPr/>
            <p:nvPr/>
          </p:nvSpPr>
          <p:spPr>
            <a:xfrm rot="10800000" flipH="1">
              <a:off x="0" y="0"/>
              <a:ext cx="4251960" cy="6387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780" y="0"/>
                  </a:lnTo>
                  <a:lnTo>
                    <a:pt x="21600" y="546"/>
                  </a:lnTo>
                  <a:lnTo>
                    <a:pt x="21600" y="21600"/>
                  </a:lnTo>
                  <a:lnTo>
                    <a:pt x="21600" y="21600"/>
                  </a:lnTo>
                  <a:lnTo>
                    <a:pt x="820" y="21600"/>
                  </a:lnTo>
                  <a:lnTo>
                    <a:pt x="0" y="210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63500" dir="27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9144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n-lt"/>
                  <a:ea typeface="+mn-ea"/>
                  <a:cs typeface="+mn-cs"/>
                  <a:sym typeface="Corbel"/>
                </a:defRPr>
              </a:pP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>
              <a:off x="3657598" y="203948"/>
              <a:ext cx="355003" cy="355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lnTo>
                    <a:pt x="21600" y="10800"/>
                  </a:lnTo>
                  <a:cubicBezTo>
                    <a:pt x="21600" y="16765"/>
                    <a:pt x="16765" y="21600"/>
                    <a:pt x="10800" y="21600"/>
                  </a:cubicBezTo>
                  <a:lnTo>
                    <a:pt x="10800" y="21600"/>
                  </a:ln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FF7F0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9144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n-lt"/>
                  <a:ea typeface="+mn-ea"/>
                  <a:cs typeface="+mn-cs"/>
                  <a:sym typeface="Corbel"/>
                </a:defRPr>
              </a:pPr>
              <a:endParaRPr/>
            </a:p>
          </p:txBody>
        </p:sp>
      </p:grpSp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530351" y="461772"/>
            <a:ext cx="3657601" cy="2875788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FF7F01"/>
                </a:solidFill>
                <a:uFill>
                  <a:solidFill>
                    <a:srgbClr val="FF7F01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000">
                <a:solidFill>
                  <a:srgbClr val="FF7F01"/>
                </a:solidFill>
                <a:uFill>
                  <a:solidFill>
                    <a:srgbClr val="FF7F01"/>
                  </a:solidFill>
                </a:uFill>
              </a:rPr>
              <a:t>Title Text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530351" y="3342401"/>
            <a:ext cx="3657601" cy="35155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600"/>
              </a:spcBef>
              <a:buClrTx/>
              <a:buSzTx/>
              <a:buFontTx/>
              <a:buNone/>
              <a:defRPr sz="1800"/>
            </a:lvl1pPr>
            <a:lvl2pPr marL="0" indent="457200">
              <a:lnSpc>
                <a:spcPct val="110000"/>
              </a:lnSpc>
              <a:spcBef>
                <a:spcPts val="600"/>
              </a:spcBef>
              <a:buClrTx/>
              <a:buSzTx/>
              <a:buFontTx/>
              <a:buNone/>
              <a:defRPr sz="1800"/>
            </a:lvl2pPr>
            <a:lvl3pPr marL="0" indent="914400">
              <a:lnSpc>
                <a:spcPct val="110000"/>
              </a:lnSpc>
              <a:spcBef>
                <a:spcPts val="600"/>
              </a:spcBef>
              <a:buClrTx/>
              <a:buSzTx/>
              <a:buFontTx/>
              <a:buNone/>
              <a:defRPr sz="1800"/>
            </a:lvl3pPr>
            <a:lvl4pPr marL="0" indent="1371600">
              <a:lnSpc>
                <a:spcPct val="110000"/>
              </a:lnSpc>
              <a:spcBef>
                <a:spcPts val="600"/>
              </a:spcBef>
              <a:buClrTx/>
              <a:buSzTx/>
              <a:buFontTx/>
              <a:buNone/>
              <a:defRPr sz="1800"/>
            </a:lvl4pPr>
            <a:lvl5pPr marL="0" indent="1828800">
              <a:lnSpc>
                <a:spcPct val="110000"/>
              </a:lnSpc>
              <a:spcBef>
                <a:spcPts val="600"/>
              </a:spcBef>
              <a:buClrTx/>
              <a:buSzTx/>
              <a:buFontTx/>
              <a:buNone/>
              <a:defRPr sz="1800"/>
            </a:lvl5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174576"/>
                </a:solidFill>
                <a:uFill>
                  <a:solidFill>
                    <a:srgbClr val="174576"/>
                  </a:solidFill>
                </a:u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174576"/>
                </a:solidFill>
                <a:uFill>
                  <a:solidFill>
                    <a:srgbClr val="174576"/>
                  </a:solidFill>
                </a:u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174576"/>
                </a:solidFill>
                <a:uFill>
                  <a:solidFill>
                    <a:srgbClr val="174576"/>
                  </a:solidFill>
                </a:u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174576"/>
                </a:solidFill>
                <a:uFill>
                  <a:solidFill>
                    <a:srgbClr val="174576"/>
                  </a:solidFill>
                </a:u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174576"/>
                </a:solidFill>
                <a:uFill>
                  <a:solidFill>
                    <a:srgbClr val="174576"/>
                  </a:solidFill>
                </a:u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image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62950" y="6220474"/>
            <a:ext cx="400049" cy="395477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/>
          <p:nvPr/>
        </p:nvSpPr>
        <p:spPr>
          <a:xfrm>
            <a:off x="5606022" y="6627168"/>
            <a:ext cx="269977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914400">
              <a:defRPr sz="9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9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Caribbean Knowledge and Learning Network</a:t>
            </a:r>
          </a:p>
        </p:txBody>
      </p:sp>
      <p:sp>
        <p:nvSpPr>
          <p:cNvPr id="81" name="Shape 81"/>
          <p:cNvSpPr/>
          <p:nvPr/>
        </p:nvSpPr>
        <p:spPr>
          <a:xfrm flipV="1">
            <a:off x="228600" y="4648200"/>
            <a:ext cx="8686800" cy="1963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142" y="0"/>
                </a:lnTo>
                <a:lnTo>
                  <a:pt x="21600" y="2025"/>
                </a:lnTo>
                <a:lnTo>
                  <a:pt x="21600" y="21600"/>
                </a:lnTo>
                <a:lnTo>
                  <a:pt x="21600" y="21600"/>
                </a:lnTo>
                <a:lnTo>
                  <a:pt x="458" y="21600"/>
                </a:lnTo>
                <a:lnTo>
                  <a:pt x="0" y="1957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9144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orbel"/>
              </a:defRPr>
            </a:pPr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FF7F01"/>
                </a:solidFill>
                <a:uFill>
                  <a:solidFill>
                    <a:srgbClr val="FF7F01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000">
                <a:solidFill>
                  <a:srgbClr val="FF7F01"/>
                </a:solidFill>
                <a:uFill>
                  <a:solidFill>
                    <a:srgbClr val="FF7F01"/>
                  </a:solidFill>
                </a:uFill>
              </a:rPr>
              <a:t>Title Text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457200" y="5257798"/>
            <a:ext cx="8156448" cy="82027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1800"/>
            </a:lvl1pPr>
            <a:lvl2pPr marL="0" indent="45720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1800"/>
            </a:lvl2pPr>
            <a:lvl3pPr marL="0" indent="91440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1800"/>
            </a:lvl3pPr>
            <a:lvl4pPr marL="0" indent="137160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1800"/>
            </a:lvl4pPr>
            <a:lvl5pPr marL="0" indent="182880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1800"/>
            </a:lvl5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174576"/>
                </a:solidFill>
                <a:uFill>
                  <a:solidFill>
                    <a:srgbClr val="174576"/>
                  </a:solidFill>
                </a:u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174576"/>
                </a:solidFill>
                <a:uFill>
                  <a:solidFill>
                    <a:srgbClr val="174576"/>
                  </a:solidFill>
                </a:u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174576"/>
                </a:solidFill>
                <a:uFill>
                  <a:solidFill>
                    <a:srgbClr val="174576"/>
                  </a:solidFill>
                </a:u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174576"/>
                </a:solidFill>
                <a:uFill>
                  <a:solidFill>
                    <a:srgbClr val="174576"/>
                  </a:solidFill>
                </a:u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174576"/>
                </a:solidFill>
                <a:uFill>
                  <a:solidFill>
                    <a:srgbClr val="174576"/>
                  </a:solidFill>
                </a:u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image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62950" y="6220474"/>
            <a:ext cx="400049" cy="395477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Shape 86"/>
          <p:cNvSpPr/>
          <p:nvPr/>
        </p:nvSpPr>
        <p:spPr>
          <a:xfrm>
            <a:off x="5606022" y="6627168"/>
            <a:ext cx="269977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914400">
              <a:defRPr sz="9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9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Caribbean Knowledge and Learning Network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age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62950" y="6220474"/>
            <a:ext cx="400049" cy="395477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hape 89"/>
          <p:cNvSpPr/>
          <p:nvPr/>
        </p:nvSpPr>
        <p:spPr>
          <a:xfrm>
            <a:off x="5606022" y="6627168"/>
            <a:ext cx="269977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914400">
              <a:defRPr sz="9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9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Caribbean Knowledge and Learning Network</a:t>
            </a:r>
          </a:p>
        </p:txBody>
      </p:sp>
      <p:sp>
        <p:nvSpPr>
          <p:cNvPr id="90" name="Shape 90"/>
          <p:cNvSpPr/>
          <p:nvPr/>
        </p:nvSpPr>
        <p:spPr>
          <a:xfrm flipV="1">
            <a:off x="228600" y="1707775"/>
            <a:ext cx="8686800" cy="4908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111" y="0"/>
                </a:lnTo>
                <a:lnTo>
                  <a:pt x="21600" y="865"/>
                </a:lnTo>
                <a:lnTo>
                  <a:pt x="21600" y="21600"/>
                </a:lnTo>
                <a:lnTo>
                  <a:pt x="21600" y="21600"/>
                </a:lnTo>
                <a:lnTo>
                  <a:pt x="489" y="21600"/>
                </a:lnTo>
                <a:lnTo>
                  <a:pt x="0" y="2073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9144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orbel"/>
              </a:defRPr>
            </a:pPr>
            <a:endParaRPr/>
          </a:p>
        </p:txBody>
      </p:sp>
      <p:sp>
        <p:nvSpPr>
          <p:cNvPr id="91" name="Shape 91"/>
          <p:cNvSpPr/>
          <p:nvPr/>
        </p:nvSpPr>
        <p:spPr>
          <a:xfrm flipV="1">
            <a:off x="228600" y="228597"/>
            <a:ext cx="8686800" cy="1277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229" y="0"/>
                </a:lnTo>
                <a:lnTo>
                  <a:pt x="21600" y="2522"/>
                </a:lnTo>
                <a:lnTo>
                  <a:pt x="21600" y="21600"/>
                </a:lnTo>
                <a:lnTo>
                  <a:pt x="21600" y="21600"/>
                </a:lnTo>
                <a:lnTo>
                  <a:pt x="371" y="21600"/>
                </a:lnTo>
                <a:lnTo>
                  <a:pt x="0" y="190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9144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orbel"/>
              </a:defRPr>
            </a:pPr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xfrm>
            <a:off x="779462" y="0"/>
            <a:ext cx="7583490" cy="143883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800">
                <a:solidFill>
                  <a:srgbClr val="174576"/>
                </a:solidFill>
                <a:uFill>
                  <a:solidFill>
                    <a:srgbClr val="174576"/>
                  </a:solidFill>
                </a:uFill>
              </a:rPr>
              <a:t>Title Text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xfrm>
            <a:off x="779462" y="1949824"/>
            <a:ext cx="7583490" cy="4908176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200">
                <a:solidFill>
                  <a:srgbClr val="174576"/>
                </a:solidFill>
                <a:uFill>
                  <a:solidFill>
                    <a:srgbClr val="174576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200">
                <a:solidFill>
                  <a:srgbClr val="174576"/>
                </a:solidFill>
                <a:uFill>
                  <a:solidFill>
                    <a:srgbClr val="174576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200">
                <a:solidFill>
                  <a:srgbClr val="174576"/>
                </a:solidFill>
                <a:uFill>
                  <a:solidFill>
                    <a:srgbClr val="174576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200">
                <a:solidFill>
                  <a:srgbClr val="174576"/>
                </a:solidFill>
                <a:uFill>
                  <a:solidFill>
                    <a:srgbClr val="174576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200">
                <a:solidFill>
                  <a:srgbClr val="174576"/>
                </a:solidFill>
                <a:uFill>
                  <a:solidFill>
                    <a:srgbClr val="174576"/>
                  </a:solidFill>
                </a:u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800">
                <a:solidFill>
                  <a:srgbClr val="174576"/>
                </a:solidFill>
                <a:uFill>
                  <a:solidFill>
                    <a:srgbClr val="174576"/>
                  </a:solidFill>
                </a:uFill>
              </a:rPr>
              <a:t>Title Text</a:t>
            </a:r>
          </a:p>
        </p:txBody>
      </p:sp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200">
                <a:solidFill>
                  <a:srgbClr val="174576"/>
                </a:solidFill>
                <a:uFill>
                  <a:solidFill>
                    <a:srgbClr val="174576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200">
                <a:solidFill>
                  <a:srgbClr val="174576"/>
                </a:solidFill>
                <a:uFill>
                  <a:solidFill>
                    <a:srgbClr val="174576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200">
                <a:solidFill>
                  <a:srgbClr val="174576"/>
                </a:solidFill>
                <a:uFill>
                  <a:solidFill>
                    <a:srgbClr val="174576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200">
                <a:solidFill>
                  <a:srgbClr val="174576"/>
                </a:solidFill>
                <a:uFill>
                  <a:solidFill>
                    <a:srgbClr val="174576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200">
                <a:solidFill>
                  <a:srgbClr val="174576"/>
                </a:solidFill>
                <a:uFill>
                  <a:solidFill>
                    <a:srgbClr val="174576"/>
                  </a:solidFill>
                </a:u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36AE-CEF3-44CF-9E2B-835D10E10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03C2-8476-4B72-9ACE-69F347C0A4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396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36AE-CEF3-44CF-9E2B-835D10E10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03C2-8476-4B72-9ACE-69F347C0A4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49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36AE-CEF3-44CF-9E2B-835D10E10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03C2-8476-4B72-9ACE-69F347C0A4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384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36AE-CEF3-44CF-9E2B-835D10E10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03C2-8476-4B72-9ACE-69F347C0A4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077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36AE-CEF3-44CF-9E2B-835D10E10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03C2-8476-4B72-9ACE-69F347C0A4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215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62950" y="6220474"/>
            <a:ext cx="400049" cy="395477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hape 14"/>
          <p:cNvSpPr/>
          <p:nvPr/>
        </p:nvSpPr>
        <p:spPr>
          <a:xfrm>
            <a:off x="5606022" y="6627168"/>
            <a:ext cx="269977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914400">
              <a:defRPr sz="9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9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Caribbean Knowledge and Learning Network</a:t>
            </a:r>
          </a:p>
        </p:txBody>
      </p:sp>
      <p:sp>
        <p:nvSpPr>
          <p:cNvPr id="15" name="Shape 15"/>
          <p:cNvSpPr/>
          <p:nvPr/>
        </p:nvSpPr>
        <p:spPr>
          <a:xfrm flipV="1">
            <a:off x="228600" y="1707775"/>
            <a:ext cx="8686800" cy="4908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111" y="0"/>
                </a:lnTo>
                <a:lnTo>
                  <a:pt x="21600" y="865"/>
                </a:lnTo>
                <a:lnTo>
                  <a:pt x="21600" y="21600"/>
                </a:lnTo>
                <a:lnTo>
                  <a:pt x="21600" y="21600"/>
                </a:lnTo>
                <a:lnTo>
                  <a:pt x="489" y="21600"/>
                </a:lnTo>
                <a:lnTo>
                  <a:pt x="0" y="2073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9144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orbel"/>
              </a:defRPr>
            </a:pPr>
            <a:endParaRPr/>
          </a:p>
        </p:txBody>
      </p:sp>
      <p:sp>
        <p:nvSpPr>
          <p:cNvPr id="16" name="Shape 16"/>
          <p:cNvSpPr/>
          <p:nvPr/>
        </p:nvSpPr>
        <p:spPr>
          <a:xfrm flipV="1">
            <a:off x="228600" y="228597"/>
            <a:ext cx="8686800" cy="1277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229" y="0"/>
                </a:lnTo>
                <a:lnTo>
                  <a:pt x="21600" y="2522"/>
                </a:lnTo>
                <a:lnTo>
                  <a:pt x="21600" y="21600"/>
                </a:lnTo>
                <a:lnTo>
                  <a:pt x="21600" y="21600"/>
                </a:lnTo>
                <a:lnTo>
                  <a:pt x="371" y="21600"/>
                </a:lnTo>
                <a:lnTo>
                  <a:pt x="0" y="190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9144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orbel"/>
              </a:defRPr>
            </a:pPr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779462" y="0"/>
            <a:ext cx="7583490" cy="143883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800">
                <a:solidFill>
                  <a:srgbClr val="174576"/>
                </a:solidFill>
                <a:uFill>
                  <a:solidFill>
                    <a:srgbClr val="174576"/>
                  </a:solidFill>
                </a:uFill>
              </a:rPr>
              <a:t>Title Text</a:t>
            </a:r>
          </a:p>
        </p:txBody>
      </p:sp>
      <p:pic>
        <p:nvPicPr>
          <p:cNvPr id="18" name="image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62950" y="6220474"/>
            <a:ext cx="400049" cy="3954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36AE-CEF3-44CF-9E2B-835D10E10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03C2-8476-4B72-9ACE-69F347C0A4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213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36AE-CEF3-44CF-9E2B-835D10E10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03C2-8476-4B72-9ACE-69F347C0A4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385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36AE-CEF3-44CF-9E2B-835D10E10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03C2-8476-4B72-9ACE-69F347C0A4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593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36AE-CEF3-44CF-9E2B-835D10E10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03C2-8476-4B72-9ACE-69F347C0A4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9926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36AE-CEF3-44CF-9E2B-835D10E10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03C2-8476-4B72-9ACE-69F347C0A4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698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36AE-CEF3-44CF-9E2B-835D10E10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03C2-8476-4B72-9ACE-69F347C0A4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250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36AE-CEF3-44CF-9E2B-835D10E10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03C2-8476-4B72-9ACE-69F347C0A4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461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36AE-CEF3-44CF-9E2B-835D10E10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03C2-8476-4B72-9ACE-69F347C0A4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0294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36AE-CEF3-44CF-9E2B-835D10E10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03C2-8476-4B72-9ACE-69F347C0A4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9705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36AE-CEF3-44CF-9E2B-835D10E10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03C2-8476-4B72-9ACE-69F347C0A4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0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62950" y="6220474"/>
            <a:ext cx="400049" cy="395477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hape 21"/>
          <p:cNvSpPr/>
          <p:nvPr/>
        </p:nvSpPr>
        <p:spPr>
          <a:xfrm>
            <a:off x="5606022" y="6627168"/>
            <a:ext cx="269977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914400">
              <a:defRPr sz="9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9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Caribbean Knowledge and Learning Network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-2" y="3379692"/>
            <a:ext cx="7543803" cy="2604250"/>
            <a:chOff x="0" y="0"/>
            <a:chExt cx="7543801" cy="2604249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7543802" cy="2604250"/>
              <a:chOff x="0" y="0"/>
              <a:chExt cx="7543801" cy="2604249"/>
            </a:xfrm>
          </p:grpSpPr>
          <p:sp>
            <p:nvSpPr>
              <p:cNvPr id="22" name="Shape 22"/>
              <p:cNvSpPr/>
              <p:nvPr/>
            </p:nvSpPr>
            <p:spPr>
              <a:xfrm rot="10800000" flipH="1">
                <a:off x="0" y="13448"/>
                <a:ext cx="7543800" cy="2590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053" y="0"/>
                    </a:lnTo>
                    <a:lnTo>
                      <a:pt x="21600" y="1594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blurRad="50800" dist="63500" dir="27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914400">
                  <a:defRPr sz="180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+mn-lt"/>
                    <a:ea typeface="+mn-ea"/>
                    <a:cs typeface="+mn-cs"/>
                    <a:sym typeface="Corbel"/>
                  </a:defRPr>
                </a:pPr>
                <a:endParaRPr/>
              </a:p>
            </p:txBody>
          </p:sp>
          <p:sp>
            <p:nvSpPr>
              <p:cNvPr id="23" name="Shape 23"/>
              <p:cNvSpPr/>
              <p:nvPr/>
            </p:nvSpPr>
            <p:spPr>
              <a:xfrm>
                <a:off x="1" y="0"/>
                <a:ext cx="7543800" cy="2381"/>
              </a:xfrm>
              <a:prstGeom prst="line">
                <a:avLst/>
              </a:prstGeom>
              <a:noFill/>
              <a:ln w="28575" cap="flat">
                <a:solidFill>
                  <a:srgbClr val="FF7F01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25" name="Shape 25"/>
            <p:cNvSpPr/>
            <p:nvPr/>
          </p:nvSpPr>
          <p:spPr>
            <a:xfrm>
              <a:off x="6817658" y="242048"/>
              <a:ext cx="394449" cy="394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lnTo>
                    <a:pt x="21600" y="10800"/>
                  </a:lnTo>
                  <a:cubicBezTo>
                    <a:pt x="21600" y="16765"/>
                    <a:pt x="16765" y="21600"/>
                    <a:pt x="10800" y="21600"/>
                  </a:cubicBezTo>
                  <a:lnTo>
                    <a:pt x="10800" y="21600"/>
                  </a:ln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FF7F0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9144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n-lt"/>
                  <a:ea typeface="+mn-ea"/>
                  <a:cs typeface="+mn-cs"/>
                  <a:sym typeface="Corbel"/>
                </a:defRPr>
              </a:pPr>
              <a:endParaRPr/>
            </a:p>
          </p:txBody>
        </p:sp>
      </p:grpSp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1371600" y="2198781"/>
            <a:ext cx="5867400" cy="3184525"/>
          </a:xfrm>
          <a:prstGeom prst="rect">
            <a:avLst/>
          </a:prstGeom>
        </p:spPr>
        <p:txBody>
          <a:bodyPr/>
          <a:lstStyle>
            <a:lvl1pPr algn="r">
              <a:defRPr sz="4600"/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600">
                <a:solidFill>
                  <a:srgbClr val="174576"/>
                </a:solidFill>
                <a:uFill>
                  <a:solidFill>
                    <a:srgbClr val="174576"/>
                  </a:solidFill>
                </a:uFill>
              </a:rPr>
              <a:t>Title Text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1371600" y="5396753"/>
            <a:ext cx="5867400" cy="1461247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ClrTx/>
              <a:buSzTx/>
              <a:buFontTx/>
              <a:buNone/>
              <a:defRPr sz="1400"/>
            </a:lvl1pPr>
            <a:lvl2pPr marL="0" indent="457200" algn="r">
              <a:spcBef>
                <a:spcPts val="0"/>
              </a:spcBef>
              <a:buClrTx/>
              <a:buSzTx/>
              <a:buFontTx/>
              <a:buNone/>
              <a:defRPr sz="1400"/>
            </a:lvl2pPr>
            <a:lvl3pPr marL="0" indent="914400" algn="r">
              <a:spcBef>
                <a:spcPts val="0"/>
              </a:spcBef>
              <a:buClrTx/>
              <a:buSzTx/>
              <a:buFontTx/>
              <a:buNone/>
              <a:defRPr sz="1400"/>
            </a:lvl3pPr>
            <a:lvl4pPr marL="0" indent="1371600" algn="r">
              <a:spcBef>
                <a:spcPts val="0"/>
              </a:spcBef>
              <a:buClrTx/>
              <a:buSzTx/>
              <a:buFontTx/>
              <a:buNone/>
              <a:defRPr sz="1400"/>
            </a:lvl4pPr>
            <a:lvl5pPr marL="0" indent="1828800" algn="r">
              <a:spcBef>
                <a:spcPts val="0"/>
              </a:spcBef>
              <a:buClrTx/>
              <a:buSzTx/>
              <a:buFontTx/>
              <a:buNone/>
              <a:defRPr sz="14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400">
                <a:solidFill>
                  <a:srgbClr val="174576"/>
                </a:solidFill>
                <a:uFill>
                  <a:solidFill>
                    <a:srgbClr val="174576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1400">
                <a:solidFill>
                  <a:srgbClr val="174576"/>
                </a:solidFill>
                <a:uFill>
                  <a:solidFill>
                    <a:srgbClr val="174576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1400">
                <a:solidFill>
                  <a:srgbClr val="174576"/>
                </a:solidFill>
                <a:uFill>
                  <a:solidFill>
                    <a:srgbClr val="174576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1400">
                <a:solidFill>
                  <a:srgbClr val="174576"/>
                </a:solidFill>
                <a:uFill>
                  <a:solidFill>
                    <a:srgbClr val="174576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1400">
                <a:solidFill>
                  <a:srgbClr val="174576"/>
                </a:solidFill>
                <a:uFill>
                  <a:solidFill>
                    <a:srgbClr val="174576"/>
                  </a:solidFill>
                </a:u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36AE-CEF3-44CF-9E2B-835D10E10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03C2-8476-4B72-9ACE-69F347C0A4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8561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36AE-CEF3-44CF-9E2B-835D10E10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03C2-8476-4B72-9ACE-69F347C0A4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0955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36AE-CEF3-44CF-9E2B-835D10E10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03C2-8476-4B72-9ACE-69F347C0A4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6734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36AE-CEF3-44CF-9E2B-835D10E10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03C2-8476-4B72-9ACE-69F347C0A4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3759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36AE-CEF3-44CF-9E2B-835D10E10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03C2-8476-4B72-9ACE-69F347C0A4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4726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36AE-CEF3-44CF-9E2B-835D10E10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03C2-8476-4B72-9ACE-69F347C0A4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3207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C36AE-CEF3-44CF-9E2B-835D10E10A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8/11/2014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103C2-8476-4B72-9ACE-69F347C0A4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3293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8/11/2014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4117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sz="1800" kern="1200">
              <a:solidFill>
                <a:srgbClr val="FFFFFF"/>
              </a:solidFill>
            </a:endParaRPr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sz="18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8/11/2014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7" name="Picture 6" descr="CKLn circl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950" y="6220474"/>
            <a:ext cx="400049" cy="39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533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rtl="0"/>
                <a:endParaRPr sz="1800" kern="12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rtl="0"/>
              <a:endParaRPr sz="1800" kern="12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8/11/2014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467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62950" y="6220474"/>
            <a:ext cx="400049" cy="395477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hape 31"/>
          <p:cNvSpPr/>
          <p:nvPr/>
        </p:nvSpPr>
        <p:spPr>
          <a:xfrm>
            <a:off x="5606022" y="6627168"/>
            <a:ext cx="269977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914400">
              <a:defRPr sz="9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9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Caribbean Knowledge and Learning Network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1600198" y="2126877"/>
            <a:ext cx="7543801" cy="2604247"/>
            <a:chOff x="0" y="0"/>
            <a:chExt cx="7543800" cy="2604246"/>
          </a:xfrm>
        </p:grpSpPr>
        <p:grpSp>
          <p:nvGrpSpPr>
            <p:cNvPr id="34" name="Group 34"/>
            <p:cNvGrpSpPr/>
            <p:nvPr/>
          </p:nvGrpSpPr>
          <p:grpSpPr>
            <a:xfrm>
              <a:off x="-1" y="0"/>
              <a:ext cx="7543801" cy="2604247"/>
              <a:chOff x="0" y="0"/>
              <a:chExt cx="7543800" cy="2604246"/>
            </a:xfrm>
          </p:grpSpPr>
          <p:sp>
            <p:nvSpPr>
              <p:cNvPr id="32" name="Shape 32"/>
              <p:cNvSpPr/>
              <p:nvPr/>
            </p:nvSpPr>
            <p:spPr>
              <a:xfrm rot="10800000">
                <a:off x="0" y="13446"/>
                <a:ext cx="7543800" cy="25908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053" y="0"/>
                    </a:lnTo>
                    <a:lnTo>
                      <a:pt x="21600" y="1594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>
                <a:outerShdw blurRad="50800" dist="63500" dir="2700000" rotWithShape="0">
                  <a:srgbClr val="000000">
                    <a:alpha val="50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 algn="ctr" defTabSz="914400">
                  <a:defRPr sz="1800">
                    <a:solidFill>
                      <a:srgbClr val="FFFFFF"/>
                    </a:solidFill>
                    <a:uFill>
                      <a:solidFill>
                        <a:srgbClr val="FFFFFF"/>
                      </a:solidFill>
                    </a:uFill>
                    <a:latin typeface="+mn-lt"/>
                    <a:ea typeface="+mn-ea"/>
                    <a:cs typeface="+mn-cs"/>
                    <a:sym typeface="Corbel"/>
                  </a:defRPr>
                </a:pPr>
                <a:endParaRPr/>
              </a:p>
            </p:txBody>
          </p:sp>
          <p:sp>
            <p:nvSpPr>
              <p:cNvPr id="33" name="Shape 33"/>
              <p:cNvSpPr/>
              <p:nvPr/>
            </p:nvSpPr>
            <p:spPr>
              <a:xfrm flipH="1">
                <a:off x="-1" y="-1"/>
                <a:ext cx="7543800" cy="2378"/>
              </a:xfrm>
              <a:prstGeom prst="line">
                <a:avLst/>
              </a:prstGeom>
              <a:noFill/>
              <a:ln w="28575" cap="flat">
                <a:solidFill>
                  <a:srgbClr val="FF7F01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lvl="0"/>
                <a:endParaRPr/>
              </a:p>
            </p:txBody>
          </p:sp>
        </p:grpSp>
        <p:sp>
          <p:nvSpPr>
            <p:cNvPr id="35" name="Shape 35"/>
            <p:cNvSpPr/>
            <p:nvPr/>
          </p:nvSpPr>
          <p:spPr>
            <a:xfrm>
              <a:off x="6920753" y="242046"/>
              <a:ext cx="394448" cy="394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lnTo>
                    <a:pt x="21600" y="10800"/>
                  </a:lnTo>
                  <a:cubicBezTo>
                    <a:pt x="21600" y="16765"/>
                    <a:pt x="16765" y="21600"/>
                    <a:pt x="10800" y="21600"/>
                  </a:cubicBezTo>
                  <a:lnTo>
                    <a:pt x="10800" y="21600"/>
                  </a:ln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FF7F0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9144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n-lt"/>
                  <a:ea typeface="+mn-ea"/>
                  <a:cs typeface="+mn-cs"/>
                  <a:sym typeface="Corbel"/>
                </a:defRPr>
              </a:pPr>
              <a:endParaRPr/>
            </a:p>
          </p:txBody>
        </p:sp>
      </p:grpSp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1736104" y="939053"/>
            <a:ext cx="5870449" cy="3186684"/>
          </a:xfrm>
          <a:prstGeom prst="rect">
            <a:avLst/>
          </a:prstGeom>
        </p:spPr>
        <p:txBody>
          <a:bodyPr/>
          <a:lstStyle>
            <a:lvl1pPr>
              <a:defRPr sz="4600"/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600">
                <a:solidFill>
                  <a:srgbClr val="174576"/>
                </a:solidFill>
                <a:uFill>
                  <a:solidFill>
                    <a:srgbClr val="174576"/>
                  </a:solidFill>
                </a:uFill>
              </a:rPr>
              <a:t>Title Text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736104" y="4134881"/>
            <a:ext cx="5870449" cy="229057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400"/>
            </a:lvl1pPr>
            <a:lvl2pPr marL="0" indent="457200">
              <a:spcBef>
                <a:spcPts val="0"/>
              </a:spcBef>
              <a:buClrTx/>
              <a:buSzTx/>
              <a:buFontTx/>
              <a:buNone/>
              <a:defRPr sz="1400"/>
            </a:lvl2pPr>
            <a:lvl3pPr marL="0" indent="914400">
              <a:spcBef>
                <a:spcPts val="0"/>
              </a:spcBef>
              <a:buClrTx/>
              <a:buSzTx/>
              <a:buFontTx/>
              <a:buNone/>
              <a:defRPr sz="1400"/>
            </a:lvl3pPr>
            <a:lvl4pPr marL="0" indent="1371600">
              <a:spcBef>
                <a:spcPts val="0"/>
              </a:spcBef>
              <a:buClrTx/>
              <a:buSzTx/>
              <a:buFontTx/>
              <a:buNone/>
              <a:defRPr sz="1400"/>
            </a:lvl4pPr>
            <a:lvl5pPr marL="0" indent="1828800">
              <a:spcBef>
                <a:spcPts val="0"/>
              </a:spcBef>
              <a:buClrTx/>
              <a:buSzTx/>
              <a:buFontTx/>
              <a:buNone/>
              <a:defRPr sz="1400"/>
            </a:lvl5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1400">
                <a:solidFill>
                  <a:srgbClr val="174576"/>
                </a:solidFill>
                <a:uFill>
                  <a:solidFill>
                    <a:srgbClr val="174576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1400">
                <a:solidFill>
                  <a:srgbClr val="174576"/>
                </a:solidFill>
                <a:uFill>
                  <a:solidFill>
                    <a:srgbClr val="174576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1400">
                <a:solidFill>
                  <a:srgbClr val="174576"/>
                </a:solidFill>
                <a:uFill>
                  <a:solidFill>
                    <a:srgbClr val="174576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1400">
                <a:solidFill>
                  <a:srgbClr val="174576"/>
                </a:solidFill>
                <a:uFill>
                  <a:solidFill>
                    <a:srgbClr val="174576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1400">
                <a:solidFill>
                  <a:srgbClr val="174576"/>
                </a:solidFill>
                <a:uFill>
                  <a:solidFill>
                    <a:srgbClr val="174576"/>
                  </a:solidFill>
                </a:u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rtl="0"/>
                <a:endParaRPr sz="1800" kern="12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rtl="0"/>
              <a:endParaRPr sz="1800" kern="12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1115196-1C6F-4784-83AC-30756D8F10B3}" type="datetimeFigureOut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8/11/2014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5760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sz="1800" kern="1200">
              <a:solidFill>
                <a:srgbClr val="FFFFFF"/>
              </a:solidFill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sz="18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8/11/2014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5964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sz="1800" kern="1200">
              <a:solidFill>
                <a:srgbClr val="FFFFFF"/>
              </a:solidFill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sz="18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8/11/2014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14" name="Picture 13" descr="CKLn circl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950" y="6220474"/>
            <a:ext cx="400049" cy="39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210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sz="1800" kern="1200">
              <a:solidFill>
                <a:srgbClr val="FFFFFF"/>
              </a:solidFill>
            </a:endParaRPr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sz="18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8/11/2014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8" name="Picture 7" descr="CKLn circl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950" y="6220474"/>
            <a:ext cx="400049" cy="39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6616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sz="1800" kern="120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8/11/2014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3404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rtl="0"/>
              <a:endParaRPr sz="1800" kern="1200">
                <a:solidFill>
                  <a:srgbClr val="FFFFFF"/>
                </a:solidFill>
              </a:endParaRPr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rtl="0"/>
              <a:endParaRPr sz="1800" kern="1200">
                <a:solidFill>
                  <a:srgbClr val="FFFFFF"/>
                </a:solidFill>
              </a:endParaRPr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sz="18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B1115196-1C6F-4784-83AC-30756D8F10B3}" type="datetimeFigureOut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8/11/2014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3460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rtl="0"/>
              <a:endParaRPr sz="1800" kern="1200">
                <a:solidFill>
                  <a:srgbClr val="FFFFFF"/>
                </a:solidFill>
              </a:endParaRPr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rtl="0"/>
              <a:endParaRPr sz="1800" kern="12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B1115196-1C6F-4784-83AC-30756D8F10B3}" type="datetimeFigureOut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8/11/2014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9178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sz="18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8/11/2014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414117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8/11/2014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789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sz="1800" kern="1200">
              <a:solidFill>
                <a:srgbClr val="FFFFFF"/>
              </a:solidFill>
            </a:endParaRPr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sz="18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8/11/2014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468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62950" y="6220474"/>
            <a:ext cx="400049" cy="395477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Shape 41"/>
          <p:cNvSpPr/>
          <p:nvPr/>
        </p:nvSpPr>
        <p:spPr>
          <a:xfrm>
            <a:off x="5606022" y="6627168"/>
            <a:ext cx="269977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914400">
              <a:defRPr sz="9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9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Caribbean Knowledge and Learning Network</a:t>
            </a:r>
          </a:p>
        </p:txBody>
      </p:sp>
      <p:sp>
        <p:nvSpPr>
          <p:cNvPr id="42" name="Shape 42"/>
          <p:cNvSpPr/>
          <p:nvPr/>
        </p:nvSpPr>
        <p:spPr>
          <a:xfrm flipV="1">
            <a:off x="228600" y="1707775"/>
            <a:ext cx="8686800" cy="4908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111" y="0"/>
                </a:lnTo>
                <a:lnTo>
                  <a:pt x="21600" y="865"/>
                </a:lnTo>
                <a:lnTo>
                  <a:pt x="21600" y="21600"/>
                </a:lnTo>
                <a:lnTo>
                  <a:pt x="21600" y="21600"/>
                </a:lnTo>
                <a:lnTo>
                  <a:pt x="489" y="21600"/>
                </a:lnTo>
                <a:lnTo>
                  <a:pt x="0" y="2073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9144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orbel"/>
              </a:defRPr>
            </a:pPr>
            <a:endParaRPr/>
          </a:p>
        </p:txBody>
      </p:sp>
      <p:sp>
        <p:nvSpPr>
          <p:cNvPr id="43" name="Shape 43"/>
          <p:cNvSpPr/>
          <p:nvPr/>
        </p:nvSpPr>
        <p:spPr>
          <a:xfrm flipV="1">
            <a:off x="228600" y="228597"/>
            <a:ext cx="8686800" cy="1277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229" y="0"/>
                </a:lnTo>
                <a:lnTo>
                  <a:pt x="21600" y="2522"/>
                </a:lnTo>
                <a:lnTo>
                  <a:pt x="21600" y="21600"/>
                </a:lnTo>
                <a:lnTo>
                  <a:pt x="21600" y="21600"/>
                </a:lnTo>
                <a:lnTo>
                  <a:pt x="371" y="21600"/>
                </a:lnTo>
                <a:lnTo>
                  <a:pt x="0" y="190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9144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orbel"/>
              </a:defRPr>
            </a:pPr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xfrm>
            <a:off x="779462" y="0"/>
            <a:ext cx="7583490" cy="143883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800">
                <a:solidFill>
                  <a:srgbClr val="174576"/>
                </a:solidFill>
                <a:uFill>
                  <a:solidFill>
                    <a:srgbClr val="174576"/>
                  </a:solidFill>
                </a:u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sz="1800" kern="1200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8/11/2014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01236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8/11/2014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1996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sz="1800" kern="1200">
              <a:solidFill>
                <a:srgbClr val="FFFFFF"/>
              </a:solidFill>
            </a:endParaRPr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sz="18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8/11/2014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7" name="Picture 6" descr="CKLn circl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950" y="6220474"/>
            <a:ext cx="400049" cy="39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992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rtl="0"/>
                <a:endParaRPr sz="1800" kern="12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rtl="0"/>
              <a:endParaRPr sz="1800" kern="12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8/11/2014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280646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rtl="0"/>
                <a:endParaRPr sz="1800" kern="12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rtl="0"/>
              <a:endParaRPr sz="1800" kern="12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1115196-1C6F-4784-83AC-30756D8F10B3}" type="datetimeFigureOut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8/11/2014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8476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sz="1800" kern="1200">
              <a:solidFill>
                <a:srgbClr val="FFFFFF"/>
              </a:solidFill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sz="18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8/11/2014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84435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sz="1800" kern="1200">
              <a:solidFill>
                <a:srgbClr val="FFFFFF"/>
              </a:solidFill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sz="18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8/11/2014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14" name="Picture 13" descr="CKLn circl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950" y="6220474"/>
            <a:ext cx="400049" cy="39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53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sz="1800" kern="1200">
              <a:solidFill>
                <a:srgbClr val="FFFFFF"/>
              </a:solidFill>
            </a:endParaRPr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sz="18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8/11/2014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8" name="Picture 7" descr="CKLn circl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950" y="6220474"/>
            <a:ext cx="400049" cy="39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2703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sz="1800" kern="120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8/11/2014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5739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rtl="0"/>
              <a:endParaRPr sz="1800" kern="1200">
                <a:solidFill>
                  <a:srgbClr val="FFFFFF"/>
                </a:solidFill>
              </a:endParaRPr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rtl="0"/>
              <a:endParaRPr sz="1800" kern="1200">
                <a:solidFill>
                  <a:srgbClr val="FFFFFF"/>
                </a:solidFill>
              </a:endParaRPr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sz="18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B1115196-1C6F-4784-83AC-30756D8F10B3}" type="datetimeFigureOut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8/11/2014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216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62950" y="6220474"/>
            <a:ext cx="400049" cy="395477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hape 47"/>
          <p:cNvSpPr/>
          <p:nvPr/>
        </p:nvSpPr>
        <p:spPr>
          <a:xfrm>
            <a:off x="5606022" y="6627168"/>
            <a:ext cx="269977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914400">
              <a:defRPr sz="9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9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Caribbean Knowledge and Learning Network</a:t>
            </a:r>
          </a:p>
        </p:txBody>
      </p:sp>
      <p:sp>
        <p:nvSpPr>
          <p:cNvPr id="48" name="Shape 48"/>
          <p:cNvSpPr/>
          <p:nvPr/>
        </p:nvSpPr>
        <p:spPr>
          <a:xfrm flipV="1">
            <a:off x="228600" y="1707775"/>
            <a:ext cx="8686800" cy="4908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111" y="0"/>
                </a:lnTo>
                <a:lnTo>
                  <a:pt x="21600" y="865"/>
                </a:lnTo>
                <a:lnTo>
                  <a:pt x="21600" y="21600"/>
                </a:lnTo>
                <a:lnTo>
                  <a:pt x="21600" y="21600"/>
                </a:lnTo>
                <a:lnTo>
                  <a:pt x="489" y="21600"/>
                </a:lnTo>
                <a:lnTo>
                  <a:pt x="0" y="2073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9144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orbel"/>
              </a:defRPr>
            </a:pPr>
            <a:endParaRPr/>
          </a:p>
        </p:txBody>
      </p:sp>
      <p:sp>
        <p:nvSpPr>
          <p:cNvPr id="49" name="Shape 49"/>
          <p:cNvSpPr/>
          <p:nvPr/>
        </p:nvSpPr>
        <p:spPr>
          <a:xfrm flipV="1">
            <a:off x="228600" y="228597"/>
            <a:ext cx="8686800" cy="1277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229" y="0"/>
                </a:lnTo>
                <a:lnTo>
                  <a:pt x="21600" y="2522"/>
                </a:lnTo>
                <a:lnTo>
                  <a:pt x="21600" y="21600"/>
                </a:lnTo>
                <a:lnTo>
                  <a:pt x="21600" y="21600"/>
                </a:lnTo>
                <a:lnTo>
                  <a:pt x="371" y="21600"/>
                </a:lnTo>
                <a:lnTo>
                  <a:pt x="0" y="190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9144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orbel"/>
              </a:defRPr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779462" y="0"/>
            <a:ext cx="7583490" cy="143883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800">
                <a:solidFill>
                  <a:srgbClr val="174576"/>
                </a:solidFill>
                <a:uFill>
                  <a:solidFill>
                    <a:srgbClr val="174576"/>
                  </a:solidFill>
                </a:uFill>
              </a:rPr>
              <a:t>Title Text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779462" y="1438833"/>
            <a:ext cx="3657601" cy="1695548"/>
          </a:xfrm>
          <a:prstGeom prst="rect">
            <a:avLst/>
          </a:prstGeom>
        </p:spPr>
        <p:txBody>
          <a:bodyPr anchor="ctr"/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  <a:defRPr sz="2600" b="1">
                <a:solidFill>
                  <a:srgbClr val="FF7F01"/>
                </a:solidFill>
                <a:uFill>
                  <a:solidFill>
                    <a:srgbClr val="FF7F01"/>
                  </a:solidFill>
                </a:uFill>
              </a:defRPr>
            </a:lvl1pPr>
            <a:lvl2pPr marL="0" indent="457200" algn="ctr">
              <a:spcBef>
                <a:spcPts val="0"/>
              </a:spcBef>
              <a:buClrTx/>
              <a:buSzTx/>
              <a:buFontTx/>
              <a:buNone/>
              <a:defRPr sz="2600" b="1">
                <a:solidFill>
                  <a:srgbClr val="FF7F01"/>
                </a:solidFill>
                <a:uFill>
                  <a:solidFill>
                    <a:srgbClr val="FF7F01"/>
                  </a:solidFill>
                </a:uFill>
              </a:defRPr>
            </a:lvl2pPr>
            <a:lvl3pPr marL="0" indent="914400" algn="ctr">
              <a:spcBef>
                <a:spcPts val="0"/>
              </a:spcBef>
              <a:buClrTx/>
              <a:buSzTx/>
              <a:buFontTx/>
              <a:buNone/>
              <a:defRPr sz="2600" b="1">
                <a:solidFill>
                  <a:srgbClr val="FF7F01"/>
                </a:solidFill>
                <a:uFill>
                  <a:solidFill>
                    <a:srgbClr val="FF7F01"/>
                  </a:solidFill>
                </a:uFill>
              </a:defRPr>
            </a:lvl3pPr>
            <a:lvl4pPr marL="0" indent="1371600" algn="ctr">
              <a:spcBef>
                <a:spcPts val="0"/>
              </a:spcBef>
              <a:buClrTx/>
              <a:buSzTx/>
              <a:buFontTx/>
              <a:buNone/>
              <a:defRPr sz="2600" b="1">
                <a:solidFill>
                  <a:srgbClr val="FF7F01"/>
                </a:solidFill>
                <a:uFill>
                  <a:solidFill>
                    <a:srgbClr val="FF7F01"/>
                  </a:solidFill>
                </a:uFill>
              </a:defRPr>
            </a:lvl4pPr>
            <a:lvl5pPr marL="0" indent="1828800" algn="ctr">
              <a:spcBef>
                <a:spcPts val="0"/>
              </a:spcBef>
              <a:buClrTx/>
              <a:buSzTx/>
              <a:buFontTx/>
              <a:buNone/>
              <a:defRPr sz="2600" b="1">
                <a:solidFill>
                  <a:srgbClr val="FF7F01"/>
                </a:solidFill>
                <a:uFill>
                  <a:solidFill>
                    <a:srgbClr val="FF7F01"/>
                  </a:solidFill>
                </a:uFill>
              </a:defRPr>
            </a:lvl5pPr>
          </a:lstStyle>
          <a:p>
            <a:pPr lvl="0">
              <a:defRPr sz="1800" b="0">
                <a:solidFill>
                  <a:srgbClr val="000000"/>
                </a:solidFill>
                <a:uFillTx/>
              </a:defRPr>
            </a:pPr>
            <a:r>
              <a:rPr sz="2600" b="1">
                <a:solidFill>
                  <a:srgbClr val="FF7F01"/>
                </a:solidFill>
                <a:uFill>
                  <a:solidFill>
                    <a:srgbClr val="FF7F01"/>
                  </a:solidFill>
                </a:uFill>
              </a:rPr>
              <a:t>Body Level One</a:t>
            </a:r>
          </a:p>
          <a:p>
            <a:pPr lvl="1">
              <a:defRPr sz="1800" b="0">
                <a:solidFill>
                  <a:srgbClr val="000000"/>
                </a:solidFill>
                <a:uFillTx/>
              </a:defRPr>
            </a:pPr>
            <a:r>
              <a:rPr sz="2600" b="1">
                <a:solidFill>
                  <a:srgbClr val="FF7F01"/>
                </a:solidFill>
                <a:uFill>
                  <a:solidFill>
                    <a:srgbClr val="FF7F01"/>
                  </a:solidFill>
                </a:uFill>
              </a:rPr>
              <a:t>Body Level Two</a:t>
            </a:r>
          </a:p>
          <a:p>
            <a:pPr lvl="2">
              <a:defRPr sz="1800" b="0">
                <a:solidFill>
                  <a:srgbClr val="000000"/>
                </a:solidFill>
                <a:uFillTx/>
              </a:defRPr>
            </a:pPr>
            <a:r>
              <a:rPr sz="2600" b="1">
                <a:solidFill>
                  <a:srgbClr val="FF7F01"/>
                </a:solidFill>
                <a:uFill>
                  <a:solidFill>
                    <a:srgbClr val="FF7F01"/>
                  </a:solidFill>
                </a:uFill>
              </a:rPr>
              <a:t>Body Level Three</a:t>
            </a:r>
          </a:p>
          <a:p>
            <a:pPr lvl="3">
              <a:defRPr sz="1800" b="0">
                <a:solidFill>
                  <a:srgbClr val="000000"/>
                </a:solidFill>
                <a:uFillTx/>
              </a:defRPr>
            </a:pPr>
            <a:r>
              <a:rPr sz="2600" b="1">
                <a:solidFill>
                  <a:srgbClr val="FF7F01"/>
                </a:solidFill>
                <a:uFill>
                  <a:solidFill>
                    <a:srgbClr val="FF7F01"/>
                  </a:solidFill>
                </a:uFill>
              </a:rPr>
              <a:t>Body Level Four</a:t>
            </a:r>
          </a:p>
          <a:p>
            <a:pPr lvl="4">
              <a:defRPr sz="1800" b="0">
                <a:solidFill>
                  <a:srgbClr val="000000"/>
                </a:solidFill>
                <a:uFillTx/>
              </a:defRPr>
            </a:pPr>
            <a:r>
              <a:rPr sz="2600" b="1">
                <a:solidFill>
                  <a:srgbClr val="FF7F01"/>
                </a:solidFill>
                <a:uFill>
                  <a:solidFill>
                    <a:srgbClr val="FF7F01"/>
                  </a:solidFill>
                </a:uFill>
              </a:rPr>
              <a:t>Body Level Five</a:t>
            </a:r>
          </a:p>
        </p:txBody>
      </p:sp>
      <p:pic>
        <p:nvPicPr>
          <p:cNvPr id="52" name="image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62950" y="6220474"/>
            <a:ext cx="400049" cy="3954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rtl="0"/>
              <a:endParaRPr sz="1800" kern="1200">
                <a:solidFill>
                  <a:srgbClr val="FFFFFF"/>
                </a:solidFill>
              </a:endParaRPr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rtl="0"/>
              <a:endParaRPr sz="1800" kern="12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B1115196-1C6F-4784-83AC-30756D8F10B3}" type="datetimeFigureOut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8/11/2014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9412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sz="18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8/11/2014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226729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8/11/2014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360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sz="1800" kern="1200">
              <a:solidFill>
                <a:srgbClr val="FFFFFF"/>
              </a:solidFill>
            </a:endParaRPr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sz="18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8/11/2014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8414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sz="1800" kern="1200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8/11/2014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5897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8/11/2014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4970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sz="1800" kern="1200">
              <a:solidFill>
                <a:srgbClr val="FFFFFF"/>
              </a:solidFill>
            </a:endParaRPr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sz="18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8/11/2014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7" name="Picture 6" descr="CKLn circl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950" y="6220474"/>
            <a:ext cx="400049" cy="39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531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rtl="0"/>
                <a:endParaRPr sz="1800" kern="12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rtl="0"/>
              <a:endParaRPr sz="1800" kern="12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8/11/2014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958274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rtl="0"/>
                <a:endParaRPr sz="1800" kern="12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rtl="0"/>
              <a:endParaRPr sz="1800" kern="12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1115196-1C6F-4784-83AC-30756D8F10B3}" type="datetimeFigureOut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8/11/2014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9459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sz="1800" kern="1200">
              <a:solidFill>
                <a:srgbClr val="FFFFFF"/>
              </a:solidFill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sz="18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8/11/2014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35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62950" y="6220474"/>
            <a:ext cx="400049" cy="395477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Shape 55"/>
          <p:cNvSpPr/>
          <p:nvPr/>
        </p:nvSpPr>
        <p:spPr>
          <a:xfrm>
            <a:off x="5606022" y="6627168"/>
            <a:ext cx="269977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914400">
              <a:defRPr sz="9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9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Caribbean Knowledge and Learning Network</a:t>
            </a:r>
          </a:p>
        </p:txBody>
      </p:sp>
      <p:sp>
        <p:nvSpPr>
          <p:cNvPr id="56" name="Shape 56"/>
          <p:cNvSpPr/>
          <p:nvPr/>
        </p:nvSpPr>
        <p:spPr>
          <a:xfrm flipV="1">
            <a:off x="228600" y="1707775"/>
            <a:ext cx="8686800" cy="49081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111" y="0"/>
                </a:lnTo>
                <a:lnTo>
                  <a:pt x="21600" y="865"/>
                </a:lnTo>
                <a:lnTo>
                  <a:pt x="21600" y="21600"/>
                </a:lnTo>
                <a:lnTo>
                  <a:pt x="21600" y="21600"/>
                </a:lnTo>
                <a:lnTo>
                  <a:pt x="489" y="21600"/>
                </a:lnTo>
                <a:lnTo>
                  <a:pt x="0" y="2073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9144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orbel"/>
              </a:defRPr>
            </a:pPr>
            <a:endParaRPr/>
          </a:p>
        </p:txBody>
      </p:sp>
      <p:sp>
        <p:nvSpPr>
          <p:cNvPr id="57" name="Shape 57"/>
          <p:cNvSpPr/>
          <p:nvPr/>
        </p:nvSpPr>
        <p:spPr>
          <a:xfrm flipV="1">
            <a:off x="228600" y="228597"/>
            <a:ext cx="8686800" cy="1277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229" y="0"/>
                </a:lnTo>
                <a:lnTo>
                  <a:pt x="21600" y="2522"/>
                </a:lnTo>
                <a:lnTo>
                  <a:pt x="21600" y="21600"/>
                </a:lnTo>
                <a:lnTo>
                  <a:pt x="21600" y="21600"/>
                </a:lnTo>
                <a:lnTo>
                  <a:pt x="371" y="21600"/>
                </a:lnTo>
                <a:lnTo>
                  <a:pt x="0" y="190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9144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orbel"/>
              </a:defRPr>
            </a:pPr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title"/>
          </p:nvPr>
        </p:nvSpPr>
        <p:spPr>
          <a:xfrm>
            <a:off x="779462" y="0"/>
            <a:ext cx="7583490" cy="143883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800">
                <a:solidFill>
                  <a:srgbClr val="174576"/>
                </a:solidFill>
                <a:uFill>
                  <a:solidFill>
                    <a:srgbClr val="174576"/>
                  </a:solidFill>
                </a:uFill>
              </a:rPr>
              <a:t>Title Text</a:t>
            </a:r>
          </a:p>
        </p:txBody>
      </p:sp>
      <p:pic>
        <p:nvPicPr>
          <p:cNvPr id="59" name="image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62950" y="6220474"/>
            <a:ext cx="400049" cy="3954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sz="1800" kern="1200">
              <a:solidFill>
                <a:srgbClr val="FFFFFF"/>
              </a:solidFill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sz="18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8/11/2014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14" name="Picture 13" descr="CKLn circl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950" y="6220474"/>
            <a:ext cx="400049" cy="39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0857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sz="1800" kern="1200">
              <a:solidFill>
                <a:srgbClr val="FFFFFF"/>
              </a:solidFill>
            </a:endParaRPr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sz="18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8/11/2014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8" name="Picture 7" descr="CKLn circl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950" y="6220474"/>
            <a:ext cx="400049" cy="39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99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sz="1800" kern="120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8/11/2014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5876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rtl="0"/>
              <a:endParaRPr sz="1800" kern="1200">
                <a:solidFill>
                  <a:srgbClr val="FFFFFF"/>
                </a:solidFill>
              </a:endParaRPr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rtl="0"/>
              <a:endParaRPr sz="1800" kern="1200">
                <a:solidFill>
                  <a:srgbClr val="FFFFFF"/>
                </a:solidFill>
              </a:endParaRPr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sz="18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B1115196-1C6F-4784-83AC-30756D8F10B3}" type="datetimeFigureOut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8/11/2014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9309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rtl="0"/>
              <a:endParaRPr sz="1800" kern="1200">
                <a:solidFill>
                  <a:srgbClr val="FFFFFF"/>
                </a:solidFill>
              </a:endParaRPr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rtl="0"/>
              <a:endParaRPr sz="1800" kern="12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B1115196-1C6F-4784-83AC-30756D8F10B3}" type="datetimeFigureOut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8/11/2014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29853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sz="18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8/11/2014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7248157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8/11/2014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2523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sz="1800" kern="1200">
              <a:solidFill>
                <a:srgbClr val="FFFFFF"/>
              </a:solidFill>
            </a:endParaRPr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sz="18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8/11/2014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9005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sz="1800" kern="1200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8/11/2014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2575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8/11/2014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939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sz="1800" kern="1200">
              <a:solidFill>
                <a:srgbClr val="FFFFFF"/>
              </a:solidFill>
            </a:endParaRPr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sz="18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8/11/2014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7" name="Picture 6" descr="CKLn circl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950" y="6220474"/>
            <a:ext cx="400049" cy="39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7859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rtl="0"/>
                <a:endParaRPr sz="1800" kern="12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rtl="0"/>
              <a:endParaRPr sz="1800" kern="12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1115196-1C6F-4784-83AC-30756D8F10B3}" type="datetimeFigureOut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8/11/2014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038827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 rtl="0"/>
                <a:endParaRPr sz="1800" kern="120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rtl="0"/>
              <a:endParaRPr sz="1800" kern="12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FFFFFF">
                  <a:lumMod val="75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1115196-1C6F-4784-83AC-30756D8F10B3}" type="datetimeFigureOut">
              <a:rPr lang="en-US" smtClean="0">
                <a:solidFill>
                  <a:srgbClr val="FFFFFF">
                    <a:lumMod val="50000"/>
                  </a:srgbClr>
                </a:solidFill>
              </a:rPr>
              <a:pPr/>
              <a:t>8/11/2014</a:t>
            </a:fld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44274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sz="1800" kern="1200">
              <a:solidFill>
                <a:srgbClr val="FFFFFF"/>
              </a:solidFill>
            </a:endParaRPr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sz="18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8/11/2014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890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sz="1800" kern="1200">
              <a:solidFill>
                <a:srgbClr val="FFFFFF"/>
              </a:solidFill>
            </a:endParaRPr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sz="18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8/11/2014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14" name="Picture 13" descr="CKLn circl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950" y="6220474"/>
            <a:ext cx="400049" cy="39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764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sz="1800" kern="1200">
              <a:solidFill>
                <a:srgbClr val="FFFFFF"/>
              </a:solidFill>
            </a:endParaRPr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sz="18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8/11/2014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pic>
        <p:nvPicPr>
          <p:cNvPr id="8" name="Picture 7" descr="CKLn circle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950" y="6220474"/>
            <a:ext cx="400049" cy="39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717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sz="1800" kern="1200">
              <a:solidFill>
                <a:srgbClr val="FFFFFF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8/11/2014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0730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rtl="0"/>
              <a:endParaRPr sz="1800" kern="1200">
                <a:solidFill>
                  <a:srgbClr val="FFFFFF"/>
                </a:solidFill>
              </a:endParaRPr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rtl="0"/>
              <a:endParaRPr sz="1800" kern="1200">
                <a:solidFill>
                  <a:srgbClr val="FFFFFF"/>
                </a:solidFill>
              </a:endParaRPr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sz="18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B1115196-1C6F-4784-83AC-30756D8F10B3}" type="datetimeFigureOut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8/11/2014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78464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rtl="0"/>
              <a:endParaRPr sz="1800" kern="1200">
                <a:solidFill>
                  <a:srgbClr val="FFFFFF"/>
                </a:solidFill>
              </a:endParaRPr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rtl="0"/>
              <a:endParaRPr sz="1800" kern="120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B1115196-1C6F-4784-83AC-30756D8F10B3}" type="datetimeFigureOut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8/11/2014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19371D3E-5A18-49EB-AD2A-429AF165759F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62860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sz="18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8/11/2014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31306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 -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image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62950" y="6220474"/>
            <a:ext cx="400049" cy="395477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Shape 63"/>
          <p:cNvSpPr/>
          <p:nvPr/>
        </p:nvSpPr>
        <p:spPr>
          <a:xfrm>
            <a:off x="5606022" y="6627168"/>
            <a:ext cx="269977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914400">
              <a:defRPr sz="9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9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Caribbean Knowledge and Learning Network</a:t>
            </a:r>
          </a:p>
        </p:txBody>
      </p:sp>
      <p:grpSp>
        <p:nvGrpSpPr>
          <p:cNvPr id="66" name="Group 66"/>
          <p:cNvGrpSpPr/>
          <p:nvPr/>
        </p:nvGrpSpPr>
        <p:grpSpPr>
          <a:xfrm>
            <a:off x="228599" y="228599"/>
            <a:ext cx="4251961" cy="6387353"/>
            <a:chOff x="0" y="0"/>
            <a:chExt cx="4251960" cy="6387352"/>
          </a:xfrm>
        </p:grpSpPr>
        <p:sp>
          <p:nvSpPr>
            <p:cNvPr id="64" name="Shape 64"/>
            <p:cNvSpPr/>
            <p:nvPr/>
          </p:nvSpPr>
          <p:spPr>
            <a:xfrm rot="10800000" flipH="1">
              <a:off x="0" y="0"/>
              <a:ext cx="4251960" cy="6387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780" y="0"/>
                  </a:lnTo>
                  <a:lnTo>
                    <a:pt x="21600" y="546"/>
                  </a:lnTo>
                  <a:lnTo>
                    <a:pt x="21600" y="21600"/>
                  </a:lnTo>
                  <a:lnTo>
                    <a:pt x="21600" y="21600"/>
                  </a:lnTo>
                  <a:lnTo>
                    <a:pt x="820" y="21600"/>
                  </a:lnTo>
                  <a:lnTo>
                    <a:pt x="0" y="210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50800" dist="63500" dir="27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9144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n-lt"/>
                  <a:ea typeface="+mn-ea"/>
                  <a:cs typeface="+mn-cs"/>
                  <a:sym typeface="Corbel"/>
                </a:defRPr>
              </a:pP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3657598" y="203948"/>
              <a:ext cx="355003" cy="355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4400" y="0"/>
                    <a:pt x="18000" y="0"/>
                    <a:pt x="21600" y="0"/>
                  </a:cubicBezTo>
                  <a:cubicBezTo>
                    <a:pt x="21600" y="3600"/>
                    <a:pt x="21600" y="7200"/>
                    <a:pt x="21600" y="10800"/>
                  </a:cubicBezTo>
                  <a:lnTo>
                    <a:pt x="21600" y="10800"/>
                  </a:lnTo>
                  <a:cubicBezTo>
                    <a:pt x="21600" y="16765"/>
                    <a:pt x="16765" y="21600"/>
                    <a:pt x="10800" y="21600"/>
                  </a:cubicBezTo>
                  <a:lnTo>
                    <a:pt x="10800" y="21600"/>
                  </a:lnTo>
                  <a:cubicBezTo>
                    <a:pt x="4835" y="21600"/>
                    <a:pt x="0" y="16765"/>
                    <a:pt x="0" y="10800"/>
                  </a:cubicBezTo>
                  <a:close/>
                </a:path>
              </a:pathLst>
            </a:custGeom>
            <a:solidFill>
              <a:srgbClr val="FF7F0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 defTabSz="914400">
                <a:defRPr sz="1800"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+mn-lt"/>
                  <a:ea typeface="+mn-ea"/>
                  <a:cs typeface="+mn-cs"/>
                  <a:sym typeface="Corbel"/>
                </a:defRPr>
              </a:pPr>
              <a:endParaRPr/>
            </a:p>
          </p:txBody>
        </p:sp>
      </p:grpSp>
      <p:sp>
        <p:nvSpPr>
          <p:cNvPr id="67" name="Shape 67"/>
          <p:cNvSpPr/>
          <p:nvPr/>
        </p:nvSpPr>
        <p:spPr>
          <a:xfrm flipV="1">
            <a:off x="4648200" y="228600"/>
            <a:ext cx="4251960" cy="63873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780" y="0"/>
                </a:lnTo>
                <a:lnTo>
                  <a:pt x="21600" y="546"/>
                </a:lnTo>
                <a:lnTo>
                  <a:pt x="21600" y="21600"/>
                </a:lnTo>
                <a:lnTo>
                  <a:pt x="21600" y="21600"/>
                </a:lnTo>
                <a:lnTo>
                  <a:pt x="820" y="21600"/>
                </a:lnTo>
                <a:lnTo>
                  <a:pt x="0" y="2105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9144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orbel"/>
              </a:defRPr>
            </a:pPr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525779" y="462802"/>
            <a:ext cx="3657601" cy="2876551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FF7F01"/>
                </a:solidFill>
                <a:uFill>
                  <a:solidFill>
                    <a:srgbClr val="FF7F01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000">
                <a:solidFill>
                  <a:srgbClr val="FF7F01"/>
                </a:solidFill>
                <a:uFill>
                  <a:solidFill>
                    <a:srgbClr val="FF7F01"/>
                  </a:solidFill>
                </a:uFill>
              </a:rPr>
              <a:t>Title Text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525779" y="3352798"/>
            <a:ext cx="3657601" cy="35052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600"/>
              </a:spcBef>
              <a:buClrTx/>
              <a:buSzTx/>
              <a:buFontTx/>
              <a:buNone/>
              <a:defRPr sz="1800"/>
            </a:lvl1pPr>
            <a:lvl2pPr marL="0" indent="457200">
              <a:lnSpc>
                <a:spcPct val="110000"/>
              </a:lnSpc>
              <a:spcBef>
                <a:spcPts val="600"/>
              </a:spcBef>
              <a:buClrTx/>
              <a:buSzTx/>
              <a:buFontTx/>
              <a:buNone/>
              <a:defRPr sz="1800"/>
            </a:lvl2pPr>
            <a:lvl3pPr marL="0" indent="914400">
              <a:lnSpc>
                <a:spcPct val="110000"/>
              </a:lnSpc>
              <a:spcBef>
                <a:spcPts val="600"/>
              </a:spcBef>
              <a:buClrTx/>
              <a:buSzTx/>
              <a:buFontTx/>
              <a:buNone/>
              <a:defRPr sz="1800"/>
            </a:lvl3pPr>
            <a:lvl4pPr marL="0" indent="1371600">
              <a:lnSpc>
                <a:spcPct val="110000"/>
              </a:lnSpc>
              <a:spcBef>
                <a:spcPts val="600"/>
              </a:spcBef>
              <a:buClrTx/>
              <a:buSzTx/>
              <a:buFontTx/>
              <a:buNone/>
              <a:defRPr sz="1800"/>
            </a:lvl4pPr>
            <a:lvl5pPr marL="0" indent="1828800">
              <a:lnSpc>
                <a:spcPct val="110000"/>
              </a:lnSpc>
              <a:spcBef>
                <a:spcPts val="600"/>
              </a:spcBef>
              <a:buClrTx/>
              <a:buSzTx/>
              <a:buFontTx/>
              <a:buNone/>
              <a:defRPr sz="1800"/>
            </a:lvl5pPr>
          </a:lstStyle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174576"/>
                </a:solidFill>
                <a:uFill>
                  <a:solidFill>
                    <a:srgbClr val="174576"/>
                  </a:solidFill>
                </a:u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174576"/>
                </a:solidFill>
                <a:uFill>
                  <a:solidFill>
                    <a:srgbClr val="174576"/>
                  </a:solidFill>
                </a:u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174576"/>
                </a:solidFill>
                <a:uFill>
                  <a:solidFill>
                    <a:srgbClr val="174576"/>
                  </a:solidFill>
                </a:u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174576"/>
                </a:solidFill>
                <a:uFill>
                  <a:solidFill>
                    <a:srgbClr val="174576"/>
                  </a:solidFill>
                </a:u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174576"/>
                </a:solidFill>
                <a:uFill>
                  <a:solidFill>
                    <a:srgbClr val="174576"/>
                  </a:solidFill>
                </a:u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8/11/2014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5542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sz="1800" kern="1200">
              <a:solidFill>
                <a:srgbClr val="FFFFFF"/>
              </a:solidFill>
            </a:endParaRPr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sz="1800" kern="12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8/11/2014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10115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sz="1800" kern="1200">
              <a:solidFill>
                <a:srgbClr val="FFFFFF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8/11/2014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71D3E-5A18-49EB-AD2A-429AF165759F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6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2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2" Type="http://schemas.openxmlformats.org/officeDocument/2006/relationships/slideLayout" Target="../slideLayouts/slideLayout80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.jpg"/>
          <p:cNvPicPr/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8362950" y="6220474"/>
            <a:ext cx="400049" cy="39547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5606022" y="6627168"/>
            <a:ext cx="2699778" cy="241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defTabSz="914400">
              <a:defRPr sz="9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9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Caribbean Knowledge and Learning Network</a:t>
            </a:r>
          </a:p>
        </p:txBody>
      </p:sp>
      <p:sp>
        <p:nvSpPr>
          <p:cNvPr id="4" name="Shape 4"/>
          <p:cNvSpPr/>
          <p:nvPr/>
        </p:nvSpPr>
        <p:spPr>
          <a:xfrm flipV="1">
            <a:off x="228600" y="228600"/>
            <a:ext cx="8686800" cy="63873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198" y="0"/>
                </a:lnTo>
                <a:lnTo>
                  <a:pt x="21600" y="546"/>
                </a:lnTo>
                <a:lnTo>
                  <a:pt x="21600" y="21600"/>
                </a:lnTo>
                <a:lnTo>
                  <a:pt x="21600" y="21600"/>
                </a:lnTo>
                <a:lnTo>
                  <a:pt x="402" y="21600"/>
                </a:lnTo>
                <a:lnTo>
                  <a:pt x="0" y="2105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9144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orbel"/>
              </a:defRPr>
            </a:pPr>
            <a:endParaRPr/>
          </a:p>
        </p:txBody>
      </p:sp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7467600" y="0"/>
            <a:ext cx="1219200" cy="594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800">
                <a:solidFill>
                  <a:srgbClr val="174576"/>
                </a:solidFill>
                <a:uFill>
                  <a:solidFill>
                    <a:srgbClr val="174576"/>
                  </a:solidFill>
                </a:u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779461" y="838200"/>
            <a:ext cx="6307139" cy="6019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2200">
                <a:solidFill>
                  <a:srgbClr val="174576"/>
                </a:solidFill>
                <a:uFill>
                  <a:solidFill>
                    <a:srgbClr val="174576"/>
                  </a:solidFill>
                </a:u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uFillTx/>
              </a:defRPr>
            </a:pPr>
            <a:r>
              <a:rPr sz="2200">
                <a:solidFill>
                  <a:srgbClr val="174576"/>
                </a:solidFill>
                <a:uFill>
                  <a:solidFill>
                    <a:srgbClr val="174576"/>
                  </a:solidFill>
                </a:u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uFillTx/>
              </a:defRPr>
            </a:pPr>
            <a:r>
              <a:rPr sz="2200">
                <a:solidFill>
                  <a:srgbClr val="174576"/>
                </a:solidFill>
                <a:uFill>
                  <a:solidFill>
                    <a:srgbClr val="174576"/>
                  </a:solidFill>
                </a:u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uFillTx/>
              </a:defRPr>
            </a:pPr>
            <a:r>
              <a:rPr sz="2200">
                <a:solidFill>
                  <a:srgbClr val="174576"/>
                </a:solidFill>
                <a:uFill>
                  <a:solidFill>
                    <a:srgbClr val="174576"/>
                  </a:solidFill>
                </a:u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uFillTx/>
              </a:defRPr>
            </a:pPr>
            <a:r>
              <a:rPr sz="2200">
                <a:solidFill>
                  <a:srgbClr val="174576"/>
                </a:solidFill>
                <a:uFill>
                  <a:solidFill>
                    <a:srgbClr val="174576"/>
                  </a:solidFill>
                </a:u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>
        <a:defRPr sz="3800">
          <a:solidFill>
            <a:srgbClr val="174576"/>
          </a:solidFill>
          <a:uFill>
            <a:solidFill>
              <a:srgbClr val="174576"/>
            </a:solidFill>
          </a:uFill>
          <a:latin typeface="+mn-lt"/>
          <a:ea typeface="+mn-ea"/>
          <a:cs typeface="+mn-cs"/>
          <a:sym typeface="Corbel"/>
        </a:defRPr>
      </a:lvl1pPr>
      <a:lvl2pPr>
        <a:defRPr sz="3800">
          <a:solidFill>
            <a:srgbClr val="174576"/>
          </a:solidFill>
          <a:uFill>
            <a:solidFill>
              <a:srgbClr val="174576"/>
            </a:solidFill>
          </a:uFill>
          <a:latin typeface="+mn-lt"/>
          <a:ea typeface="+mn-ea"/>
          <a:cs typeface="+mn-cs"/>
          <a:sym typeface="Corbel"/>
        </a:defRPr>
      </a:lvl2pPr>
      <a:lvl3pPr>
        <a:defRPr sz="3800">
          <a:solidFill>
            <a:srgbClr val="174576"/>
          </a:solidFill>
          <a:uFill>
            <a:solidFill>
              <a:srgbClr val="174576"/>
            </a:solidFill>
          </a:uFill>
          <a:latin typeface="+mn-lt"/>
          <a:ea typeface="+mn-ea"/>
          <a:cs typeface="+mn-cs"/>
          <a:sym typeface="Corbel"/>
        </a:defRPr>
      </a:lvl3pPr>
      <a:lvl4pPr>
        <a:defRPr sz="3800">
          <a:solidFill>
            <a:srgbClr val="174576"/>
          </a:solidFill>
          <a:uFill>
            <a:solidFill>
              <a:srgbClr val="174576"/>
            </a:solidFill>
          </a:uFill>
          <a:latin typeface="+mn-lt"/>
          <a:ea typeface="+mn-ea"/>
          <a:cs typeface="+mn-cs"/>
          <a:sym typeface="Corbel"/>
        </a:defRPr>
      </a:lvl4pPr>
      <a:lvl5pPr>
        <a:defRPr sz="3800">
          <a:solidFill>
            <a:srgbClr val="174576"/>
          </a:solidFill>
          <a:uFill>
            <a:solidFill>
              <a:srgbClr val="174576"/>
            </a:solidFill>
          </a:uFill>
          <a:latin typeface="+mn-lt"/>
          <a:ea typeface="+mn-ea"/>
          <a:cs typeface="+mn-cs"/>
          <a:sym typeface="Corbel"/>
        </a:defRPr>
      </a:lvl5pPr>
      <a:lvl6pPr>
        <a:defRPr sz="3800">
          <a:solidFill>
            <a:srgbClr val="174576"/>
          </a:solidFill>
          <a:uFill>
            <a:solidFill>
              <a:srgbClr val="174576"/>
            </a:solidFill>
          </a:uFill>
          <a:latin typeface="+mn-lt"/>
          <a:ea typeface="+mn-ea"/>
          <a:cs typeface="+mn-cs"/>
          <a:sym typeface="Corbel"/>
        </a:defRPr>
      </a:lvl6pPr>
      <a:lvl7pPr>
        <a:defRPr sz="3800">
          <a:solidFill>
            <a:srgbClr val="174576"/>
          </a:solidFill>
          <a:uFill>
            <a:solidFill>
              <a:srgbClr val="174576"/>
            </a:solidFill>
          </a:uFill>
          <a:latin typeface="+mn-lt"/>
          <a:ea typeface="+mn-ea"/>
          <a:cs typeface="+mn-cs"/>
          <a:sym typeface="Corbel"/>
        </a:defRPr>
      </a:lvl7pPr>
      <a:lvl8pPr>
        <a:defRPr sz="3800">
          <a:solidFill>
            <a:srgbClr val="174576"/>
          </a:solidFill>
          <a:uFill>
            <a:solidFill>
              <a:srgbClr val="174576"/>
            </a:solidFill>
          </a:uFill>
          <a:latin typeface="+mn-lt"/>
          <a:ea typeface="+mn-ea"/>
          <a:cs typeface="+mn-cs"/>
          <a:sym typeface="Corbel"/>
        </a:defRPr>
      </a:lvl8pPr>
      <a:lvl9pPr>
        <a:defRPr sz="3800">
          <a:solidFill>
            <a:srgbClr val="174576"/>
          </a:solidFill>
          <a:uFill>
            <a:solidFill>
              <a:srgbClr val="174576"/>
            </a:solidFill>
          </a:uFill>
          <a:latin typeface="+mn-lt"/>
          <a:ea typeface="+mn-ea"/>
          <a:cs typeface="+mn-cs"/>
          <a:sym typeface="Corbel"/>
        </a:defRPr>
      </a:lvl9pPr>
    </p:titleStyle>
    <p:bodyStyle>
      <a:lvl1pPr marL="342900" indent="-342900">
        <a:spcBef>
          <a:spcPts val="2000"/>
        </a:spcBef>
        <a:buClr>
          <a:srgbClr val="FF7F01"/>
        </a:buClr>
        <a:buSzPct val="90000"/>
        <a:buFont typeface="Helvetica"/>
        <a:buChar char="•"/>
        <a:defRPr sz="2200">
          <a:solidFill>
            <a:srgbClr val="174576"/>
          </a:solidFill>
          <a:uFill>
            <a:solidFill>
              <a:srgbClr val="174576"/>
            </a:solidFill>
          </a:uFill>
          <a:latin typeface="+mn-lt"/>
          <a:ea typeface="+mn-ea"/>
          <a:cs typeface="+mn-cs"/>
          <a:sym typeface="Corbel"/>
        </a:defRPr>
      </a:lvl1pPr>
      <a:lvl2pPr marL="719455" indent="-370205">
        <a:spcBef>
          <a:spcPts val="2000"/>
        </a:spcBef>
        <a:buClr>
          <a:srgbClr val="FF7F01"/>
        </a:buClr>
        <a:buSzPct val="90000"/>
        <a:buFont typeface="Helvetica"/>
        <a:buChar char="•"/>
        <a:defRPr sz="2200">
          <a:solidFill>
            <a:srgbClr val="174576"/>
          </a:solidFill>
          <a:uFill>
            <a:solidFill>
              <a:srgbClr val="174576"/>
            </a:solidFill>
          </a:uFill>
          <a:latin typeface="+mn-lt"/>
          <a:ea typeface="+mn-ea"/>
          <a:cs typeface="+mn-cs"/>
          <a:sym typeface="Corbel"/>
        </a:defRPr>
      </a:lvl2pPr>
      <a:lvl3pPr marL="1112661" indent="-426861">
        <a:spcBef>
          <a:spcPts val="2000"/>
        </a:spcBef>
        <a:buClr>
          <a:srgbClr val="FF7F01"/>
        </a:buClr>
        <a:buSzPct val="90000"/>
        <a:buFont typeface="Helvetica"/>
        <a:buChar char="•"/>
        <a:defRPr sz="2200">
          <a:solidFill>
            <a:srgbClr val="174576"/>
          </a:solidFill>
          <a:uFill>
            <a:solidFill>
              <a:srgbClr val="174576"/>
            </a:solidFill>
          </a:uFill>
          <a:latin typeface="+mn-lt"/>
          <a:ea typeface="+mn-ea"/>
          <a:cs typeface="+mn-cs"/>
          <a:sym typeface="Corbel"/>
        </a:defRPr>
      </a:lvl3pPr>
      <a:lvl4pPr marL="1446388" indent="-411338">
        <a:spcBef>
          <a:spcPts val="2000"/>
        </a:spcBef>
        <a:buClr>
          <a:srgbClr val="FF7F01"/>
        </a:buClr>
        <a:buSzPct val="90000"/>
        <a:buFont typeface="Helvetica"/>
        <a:buChar char="•"/>
        <a:defRPr sz="2200">
          <a:solidFill>
            <a:srgbClr val="174576"/>
          </a:solidFill>
          <a:uFill>
            <a:solidFill>
              <a:srgbClr val="174576"/>
            </a:solidFill>
          </a:uFill>
          <a:latin typeface="+mn-lt"/>
          <a:ea typeface="+mn-ea"/>
          <a:cs typeface="+mn-cs"/>
          <a:sym typeface="Corbel"/>
        </a:defRPr>
      </a:lvl4pPr>
      <a:lvl5pPr marL="1798461" indent="-426861">
        <a:spcBef>
          <a:spcPts val="2000"/>
        </a:spcBef>
        <a:buClr>
          <a:srgbClr val="FF7F01"/>
        </a:buClr>
        <a:buSzPct val="90000"/>
        <a:buFont typeface="Helvetica"/>
        <a:buChar char="•"/>
        <a:defRPr sz="2200">
          <a:solidFill>
            <a:srgbClr val="174576"/>
          </a:solidFill>
          <a:uFill>
            <a:solidFill>
              <a:srgbClr val="174576"/>
            </a:solidFill>
          </a:uFill>
          <a:latin typeface="+mn-lt"/>
          <a:ea typeface="+mn-ea"/>
          <a:cs typeface="+mn-cs"/>
          <a:sym typeface="Corbel"/>
        </a:defRPr>
      </a:lvl5pPr>
      <a:lvl6pPr marL="2132365" indent="-421040">
        <a:spcBef>
          <a:spcPts val="2000"/>
        </a:spcBef>
        <a:buClr>
          <a:srgbClr val="FF7F01"/>
        </a:buClr>
        <a:buSzPct val="90000"/>
        <a:buFont typeface="Helvetica"/>
        <a:buChar char="•"/>
        <a:defRPr sz="2200">
          <a:solidFill>
            <a:srgbClr val="174576"/>
          </a:solidFill>
          <a:uFill>
            <a:solidFill>
              <a:srgbClr val="174576"/>
            </a:solidFill>
          </a:uFill>
          <a:latin typeface="+mn-lt"/>
          <a:ea typeface="+mn-ea"/>
          <a:cs typeface="+mn-cs"/>
          <a:sym typeface="Corbel"/>
        </a:defRPr>
      </a:lvl6pPr>
      <a:lvl7pPr marL="2475265" indent="-421040">
        <a:spcBef>
          <a:spcPts val="2000"/>
        </a:spcBef>
        <a:buClr>
          <a:srgbClr val="FF7F01"/>
        </a:buClr>
        <a:buSzPct val="90000"/>
        <a:buFont typeface="Helvetica"/>
        <a:buChar char="•"/>
        <a:defRPr sz="2200">
          <a:solidFill>
            <a:srgbClr val="174576"/>
          </a:solidFill>
          <a:uFill>
            <a:solidFill>
              <a:srgbClr val="174576"/>
            </a:solidFill>
          </a:uFill>
          <a:latin typeface="+mn-lt"/>
          <a:ea typeface="+mn-ea"/>
          <a:cs typeface="+mn-cs"/>
          <a:sym typeface="Corbel"/>
        </a:defRPr>
      </a:lvl7pPr>
      <a:lvl8pPr marL="2819752" indent="-421040">
        <a:spcBef>
          <a:spcPts val="2000"/>
        </a:spcBef>
        <a:buClr>
          <a:srgbClr val="FF7F01"/>
        </a:buClr>
        <a:buSzPct val="90000"/>
        <a:buFont typeface="Helvetica"/>
        <a:buChar char="•"/>
        <a:defRPr sz="2200">
          <a:solidFill>
            <a:srgbClr val="174576"/>
          </a:solidFill>
          <a:uFill>
            <a:solidFill>
              <a:srgbClr val="174576"/>
            </a:solidFill>
          </a:uFill>
          <a:latin typeface="+mn-lt"/>
          <a:ea typeface="+mn-ea"/>
          <a:cs typeface="+mn-cs"/>
          <a:sym typeface="Corbel"/>
        </a:defRPr>
      </a:lvl8pPr>
      <a:lvl9pPr marL="3164240" indent="-421040">
        <a:spcBef>
          <a:spcPts val="2000"/>
        </a:spcBef>
        <a:buClr>
          <a:srgbClr val="FF7F01"/>
        </a:buClr>
        <a:buSzPct val="90000"/>
        <a:buFont typeface="Helvetica"/>
        <a:buChar char="•"/>
        <a:defRPr sz="2200">
          <a:solidFill>
            <a:srgbClr val="174576"/>
          </a:solidFill>
          <a:uFill>
            <a:solidFill>
              <a:srgbClr val="174576"/>
            </a:solidFill>
          </a:uFill>
          <a:latin typeface="+mn-lt"/>
          <a:ea typeface="+mn-ea"/>
          <a:cs typeface="+mn-cs"/>
          <a:sym typeface="Corbel"/>
        </a:defRPr>
      </a:lvl9pPr>
    </p:bodyStyle>
    <p:otherStyle>
      <a:lvl1pPr algn="ctr">
        <a:defRPr sz="1100" b="1">
          <a:solidFill>
            <a:schemeClr val="tx1"/>
          </a:solidFill>
          <a:uFill>
            <a:solidFill>
              <a:srgbClr val="A6A6A6"/>
            </a:solidFill>
          </a:uFill>
          <a:latin typeface="+mn-lt"/>
          <a:ea typeface="+mn-ea"/>
          <a:cs typeface="+mn-cs"/>
          <a:sym typeface="Corbel"/>
        </a:defRPr>
      </a:lvl1pPr>
      <a:lvl2pPr indent="457200" algn="ctr">
        <a:defRPr sz="1100" b="1">
          <a:solidFill>
            <a:schemeClr val="tx1"/>
          </a:solidFill>
          <a:uFill>
            <a:solidFill>
              <a:srgbClr val="A6A6A6"/>
            </a:solidFill>
          </a:uFill>
          <a:latin typeface="+mn-lt"/>
          <a:ea typeface="+mn-ea"/>
          <a:cs typeface="+mn-cs"/>
          <a:sym typeface="Corbel"/>
        </a:defRPr>
      </a:lvl2pPr>
      <a:lvl3pPr indent="914400" algn="ctr">
        <a:defRPr sz="1100" b="1">
          <a:solidFill>
            <a:schemeClr val="tx1"/>
          </a:solidFill>
          <a:uFill>
            <a:solidFill>
              <a:srgbClr val="A6A6A6"/>
            </a:solidFill>
          </a:uFill>
          <a:latin typeface="+mn-lt"/>
          <a:ea typeface="+mn-ea"/>
          <a:cs typeface="+mn-cs"/>
          <a:sym typeface="Corbel"/>
        </a:defRPr>
      </a:lvl3pPr>
      <a:lvl4pPr indent="1371600" algn="ctr">
        <a:defRPr sz="1100" b="1">
          <a:solidFill>
            <a:schemeClr val="tx1"/>
          </a:solidFill>
          <a:uFill>
            <a:solidFill>
              <a:srgbClr val="A6A6A6"/>
            </a:solidFill>
          </a:uFill>
          <a:latin typeface="+mn-lt"/>
          <a:ea typeface="+mn-ea"/>
          <a:cs typeface="+mn-cs"/>
          <a:sym typeface="Corbel"/>
        </a:defRPr>
      </a:lvl4pPr>
      <a:lvl5pPr indent="1828800" algn="ctr">
        <a:defRPr sz="1100" b="1">
          <a:solidFill>
            <a:schemeClr val="tx1"/>
          </a:solidFill>
          <a:uFill>
            <a:solidFill>
              <a:srgbClr val="A6A6A6"/>
            </a:solidFill>
          </a:uFill>
          <a:latin typeface="+mn-lt"/>
          <a:ea typeface="+mn-ea"/>
          <a:cs typeface="+mn-cs"/>
          <a:sym typeface="Corbel"/>
        </a:defRPr>
      </a:lvl5pPr>
      <a:lvl6pPr indent="2286000" algn="ctr">
        <a:defRPr sz="1100" b="1">
          <a:solidFill>
            <a:schemeClr val="tx1"/>
          </a:solidFill>
          <a:uFill>
            <a:solidFill>
              <a:srgbClr val="A6A6A6"/>
            </a:solidFill>
          </a:uFill>
          <a:latin typeface="+mn-lt"/>
          <a:ea typeface="+mn-ea"/>
          <a:cs typeface="+mn-cs"/>
          <a:sym typeface="Corbel"/>
        </a:defRPr>
      </a:lvl6pPr>
      <a:lvl7pPr indent="2743200" algn="ctr">
        <a:defRPr sz="1100" b="1">
          <a:solidFill>
            <a:schemeClr val="tx1"/>
          </a:solidFill>
          <a:uFill>
            <a:solidFill>
              <a:srgbClr val="A6A6A6"/>
            </a:solidFill>
          </a:uFill>
          <a:latin typeface="+mn-lt"/>
          <a:ea typeface="+mn-ea"/>
          <a:cs typeface="+mn-cs"/>
          <a:sym typeface="Corbel"/>
        </a:defRPr>
      </a:lvl7pPr>
      <a:lvl8pPr indent="3200400" algn="ctr">
        <a:defRPr sz="1100" b="1">
          <a:solidFill>
            <a:schemeClr val="tx1"/>
          </a:solidFill>
          <a:uFill>
            <a:solidFill>
              <a:srgbClr val="A6A6A6"/>
            </a:solidFill>
          </a:uFill>
          <a:latin typeface="+mn-lt"/>
          <a:ea typeface="+mn-ea"/>
          <a:cs typeface="+mn-cs"/>
          <a:sym typeface="Corbel"/>
        </a:defRPr>
      </a:lvl8pPr>
      <a:lvl9pPr indent="3657600" algn="ctr">
        <a:defRPr sz="1100" b="1">
          <a:solidFill>
            <a:schemeClr val="tx1"/>
          </a:solidFill>
          <a:uFill>
            <a:solidFill>
              <a:srgbClr val="A6A6A6"/>
            </a:solidFill>
          </a:uFill>
          <a:latin typeface="+mn-lt"/>
          <a:ea typeface="+mn-ea"/>
          <a:cs typeface="+mn-cs"/>
          <a:sym typeface="Corbe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fld id="{312C36AE-CEF3-44CF-9E2B-835D10E10AC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rtl="0"/>
              <a:t>8/11/2014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fld id="{83D103C2-8476-4B72-9ACE-69F347C0A435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005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fld id="{312C36AE-CEF3-44CF-9E2B-835D10E10AC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rtl="0"/>
              <a:t>8/11/2014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0"/>
            <a:fld id="{83D103C2-8476-4B72-9ACE-69F347C0A435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914400"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92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914400" rtl="0"/>
            <a:fld id="{B1115196-1C6F-4784-83AC-30756D8F10B3}" type="datetimeFigureOut">
              <a:rPr lang="en-US" kern="1200" smtClean="0">
                <a:solidFill>
                  <a:srgbClr val="FFFFFF">
                    <a:lumMod val="65000"/>
                  </a:srgbClr>
                </a:solidFill>
                <a:latin typeface="Corbel"/>
                <a:ea typeface="+mn-ea"/>
                <a:cs typeface="+mn-cs"/>
              </a:rPr>
              <a:pPr defTabSz="914400" rtl="0"/>
              <a:t>8/11/2014</a:t>
            </a:fld>
            <a:endParaRPr lang="en-US" kern="1200">
              <a:solidFill>
                <a:srgbClr val="FFFFFF">
                  <a:lumMod val="6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914400" rtl="0"/>
            <a:endParaRPr lang="en-US" kern="1200">
              <a:solidFill>
                <a:srgbClr val="FFFFFF">
                  <a:lumMod val="6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914400" rtl="0"/>
            <a:fld id="{19371D3E-5A18-49EB-AD2A-429AF165759F}" type="slidenum">
              <a:rPr lang="en-US" kern="1200" smtClean="0">
                <a:solidFill>
                  <a:srgbClr val="FFFFFF">
                    <a:lumMod val="65000"/>
                  </a:srgbClr>
                </a:solidFill>
                <a:latin typeface="Corbel"/>
                <a:ea typeface="+mn-ea"/>
                <a:cs typeface="+mn-cs"/>
              </a:rPr>
              <a:pPr defTabSz="914400" rtl="0"/>
              <a:t>‹#›</a:t>
            </a:fld>
            <a:endParaRPr lang="en-US" kern="1200">
              <a:solidFill>
                <a:srgbClr val="FFFFFF">
                  <a:lumMod val="65000"/>
                </a:srgbClr>
              </a:solidFill>
              <a:latin typeface="Corbel"/>
              <a:ea typeface="+mn-ea"/>
              <a:cs typeface="+mn-cs"/>
            </a:endParaRPr>
          </a:p>
        </p:txBody>
      </p:sp>
      <p:pic>
        <p:nvPicPr>
          <p:cNvPr id="7" name="Picture 6" descr="CKLn circle.jpg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950" y="6220474"/>
            <a:ext cx="400049" cy="39547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606022" y="6627168"/>
            <a:ext cx="26997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/>
            <a:r>
              <a:rPr lang="en-US" sz="900" kern="1200" dirty="0" smtClean="0">
                <a:solidFill>
                  <a:srgbClr val="FFFFFF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Caribbean Knowledge and Learning Network</a:t>
            </a:r>
            <a:endParaRPr lang="en-US" sz="900" kern="1200" dirty="0">
              <a:solidFill>
                <a:srgbClr val="FFFFFF"/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498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914400" rtl="0"/>
            <a:fld id="{B1115196-1C6F-4784-83AC-30756D8F10B3}" type="datetimeFigureOut">
              <a:rPr lang="en-US" kern="1200" smtClean="0">
                <a:solidFill>
                  <a:srgbClr val="FFFFFF">
                    <a:lumMod val="65000"/>
                  </a:srgbClr>
                </a:solidFill>
                <a:latin typeface="Corbel"/>
                <a:ea typeface="+mn-ea"/>
                <a:cs typeface="+mn-cs"/>
              </a:rPr>
              <a:pPr defTabSz="914400" rtl="0"/>
              <a:t>8/11/2014</a:t>
            </a:fld>
            <a:endParaRPr lang="en-US" kern="1200">
              <a:solidFill>
                <a:srgbClr val="FFFFFF">
                  <a:lumMod val="6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914400" rtl="0"/>
            <a:endParaRPr lang="en-US" kern="1200">
              <a:solidFill>
                <a:srgbClr val="FFFFFF">
                  <a:lumMod val="6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914400" rtl="0"/>
            <a:fld id="{19371D3E-5A18-49EB-AD2A-429AF165759F}" type="slidenum">
              <a:rPr lang="en-US" kern="1200" smtClean="0">
                <a:solidFill>
                  <a:srgbClr val="FFFFFF">
                    <a:lumMod val="65000"/>
                  </a:srgbClr>
                </a:solidFill>
                <a:latin typeface="Corbel"/>
                <a:ea typeface="+mn-ea"/>
                <a:cs typeface="+mn-cs"/>
              </a:rPr>
              <a:pPr defTabSz="914400" rtl="0"/>
              <a:t>‹#›</a:t>
            </a:fld>
            <a:endParaRPr lang="en-US" kern="1200">
              <a:solidFill>
                <a:srgbClr val="FFFFFF">
                  <a:lumMod val="65000"/>
                </a:srgbClr>
              </a:solidFill>
              <a:latin typeface="Corbel"/>
              <a:ea typeface="+mn-ea"/>
              <a:cs typeface="+mn-cs"/>
            </a:endParaRPr>
          </a:p>
        </p:txBody>
      </p:sp>
      <p:pic>
        <p:nvPicPr>
          <p:cNvPr id="7" name="Picture 6" descr="CKLn circle.jpg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950" y="6220474"/>
            <a:ext cx="400049" cy="39547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606022" y="6627168"/>
            <a:ext cx="26997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/>
            <a:r>
              <a:rPr lang="en-US" sz="900" kern="1200" dirty="0" smtClean="0">
                <a:solidFill>
                  <a:srgbClr val="FFFFFF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Caribbean Knowledge and Learning Network</a:t>
            </a:r>
            <a:endParaRPr lang="en-US" sz="900" kern="1200" dirty="0">
              <a:solidFill>
                <a:srgbClr val="FFFFFF"/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242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914400" rtl="0"/>
            <a:fld id="{B1115196-1C6F-4784-83AC-30756D8F10B3}" type="datetimeFigureOut">
              <a:rPr lang="en-US" kern="1200" smtClean="0">
                <a:solidFill>
                  <a:srgbClr val="FFFFFF">
                    <a:lumMod val="65000"/>
                  </a:srgbClr>
                </a:solidFill>
                <a:latin typeface="Corbel"/>
                <a:ea typeface="+mn-ea"/>
                <a:cs typeface="+mn-cs"/>
              </a:rPr>
              <a:pPr defTabSz="914400" rtl="0"/>
              <a:t>8/11/2014</a:t>
            </a:fld>
            <a:endParaRPr lang="en-US" kern="1200">
              <a:solidFill>
                <a:srgbClr val="FFFFFF">
                  <a:lumMod val="6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914400" rtl="0"/>
            <a:endParaRPr lang="en-US" kern="1200">
              <a:solidFill>
                <a:srgbClr val="FFFFFF">
                  <a:lumMod val="6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914400" rtl="0"/>
            <a:fld id="{19371D3E-5A18-49EB-AD2A-429AF165759F}" type="slidenum">
              <a:rPr lang="en-US" kern="1200" smtClean="0">
                <a:solidFill>
                  <a:srgbClr val="FFFFFF">
                    <a:lumMod val="65000"/>
                  </a:srgbClr>
                </a:solidFill>
                <a:latin typeface="Corbel"/>
                <a:ea typeface="+mn-ea"/>
                <a:cs typeface="+mn-cs"/>
              </a:rPr>
              <a:pPr defTabSz="914400" rtl="0"/>
              <a:t>‹#›</a:t>
            </a:fld>
            <a:endParaRPr lang="en-US" kern="1200">
              <a:solidFill>
                <a:srgbClr val="FFFFFF">
                  <a:lumMod val="65000"/>
                </a:srgbClr>
              </a:solidFill>
              <a:latin typeface="Corbel"/>
              <a:ea typeface="+mn-ea"/>
              <a:cs typeface="+mn-cs"/>
            </a:endParaRPr>
          </a:p>
        </p:txBody>
      </p:sp>
      <p:pic>
        <p:nvPicPr>
          <p:cNvPr id="7" name="Picture 6" descr="CKLn circle.jpg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950" y="6220474"/>
            <a:ext cx="400049" cy="39547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606022" y="6627168"/>
            <a:ext cx="26997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/>
            <a:r>
              <a:rPr lang="en-US" sz="900" kern="1200" dirty="0" smtClean="0">
                <a:solidFill>
                  <a:srgbClr val="FFFFFF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Caribbean Knowledge and Learning Network</a:t>
            </a:r>
            <a:endParaRPr lang="en-US" sz="900" kern="1200" dirty="0">
              <a:solidFill>
                <a:srgbClr val="FFFFFF"/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869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914400" rtl="0"/>
            <a:fld id="{B1115196-1C6F-4784-83AC-30756D8F10B3}" type="datetimeFigureOut">
              <a:rPr lang="en-US" kern="1200" smtClean="0">
                <a:solidFill>
                  <a:srgbClr val="FFFFFF">
                    <a:lumMod val="65000"/>
                  </a:srgbClr>
                </a:solidFill>
                <a:latin typeface="Corbel"/>
                <a:ea typeface="+mn-ea"/>
                <a:cs typeface="+mn-cs"/>
              </a:rPr>
              <a:pPr defTabSz="914400" rtl="0"/>
              <a:t>8/11/2014</a:t>
            </a:fld>
            <a:endParaRPr lang="en-US" kern="1200">
              <a:solidFill>
                <a:srgbClr val="FFFFFF">
                  <a:lumMod val="6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914400" rtl="0"/>
            <a:endParaRPr lang="en-US" kern="1200">
              <a:solidFill>
                <a:srgbClr val="FFFFFF">
                  <a:lumMod val="65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defTabSz="914400" rtl="0"/>
            <a:fld id="{19371D3E-5A18-49EB-AD2A-429AF165759F}" type="slidenum">
              <a:rPr lang="en-US" kern="1200" smtClean="0">
                <a:solidFill>
                  <a:srgbClr val="FFFFFF">
                    <a:lumMod val="65000"/>
                  </a:srgbClr>
                </a:solidFill>
                <a:latin typeface="Corbel"/>
                <a:ea typeface="+mn-ea"/>
                <a:cs typeface="+mn-cs"/>
              </a:rPr>
              <a:pPr defTabSz="914400" rtl="0"/>
              <a:t>‹#›</a:t>
            </a:fld>
            <a:endParaRPr lang="en-US" kern="1200">
              <a:solidFill>
                <a:srgbClr val="FFFFFF">
                  <a:lumMod val="65000"/>
                </a:srgbClr>
              </a:solidFill>
              <a:latin typeface="Corbel"/>
              <a:ea typeface="+mn-ea"/>
              <a:cs typeface="+mn-cs"/>
            </a:endParaRPr>
          </a:p>
        </p:txBody>
      </p:sp>
      <p:pic>
        <p:nvPicPr>
          <p:cNvPr id="7" name="Picture 6" descr="CKLn circle.jpg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950" y="6220474"/>
            <a:ext cx="400049" cy="395477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606022" y="6627168"/>
            <a:ext cx="269977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/>
            <a:r>
              <a:rPr lang="en-US" sz="900" kern="1200" dirty="0" smtClean="0">
                <a:solidFill>
                  <a:srgbClr val="FFFFFF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Caribbean Knowledge and Learning Network</a:t>
            </a:r>
            <a:endParaRPr lang="en-US" sz="900" kern="1200" dirty="0">
              <a:solidFill>
                <a:srgbClr val="FFFFFF"/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4318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3.wmf"/><Relationship Id="rId5" Type="http://schemas.openxmlformats.org/officeDocument/2006/relationships/image" Target="../media/image12.emf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13.wmf"/><Relationship Id="rId5" Type="http://schemas.openxmlformats.org/officeDocument/2006/relationships/image" Target="../media/image12.emf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13.wmf"/><Relationship Id="rId5" Type="http://schemas.openxmlformats.org/officeDocument/2006/relationships/image" Target="../media/image12.emf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emf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13.wmf"/><Relationship Id="rId5" Type="http://schemas.openxmlformats.org/officeDocument/2006/relationships/image" Target="../media/image12.emf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52400"/>
            <a:ext cx="6858000" cy="3407020"/>
          </a:xfrm>
          <a:prstGeom prst="rect">
            <a:avLst/>
          </a:prstGeom>
          <a:ln w="12700">
            <a:miter lim="400000"/>
          </a:ln>
        </p:spPr>
      </p:pic>
      <p:sp>
        <p:nvSpPr>
          <p:cNvPr id="101" name="Shape 101"/>
          <p:cNvSpPr/>
          <p:nvPr/>
        </p:nvSpPr>
        <p:spPr>
          <a:xfrm>
            <a:off x="0" y="3748319"/>
            <a:ext cx="7620000" cy="28194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268" y="0"/>
                </a:lnTo>
                <a:lnTo>
                  <a:pt x="20268" y="0"/>
                </a:lnTo>
                <a:cubicBezTo>
                  <a:pt x="21004" y="0"/>
                  <a:pt x="21600" y="1612"/>
                  <a:pt x="21600" y="3600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FA7C00"/>
            </a:solidFill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0" tIns="0" rIns="0" bIns="0" anchor="ctr"/>
          <a:lstStyle/>
          <a:p>
            <a:pPr lvl="0" algn="ctr" defTabSz="914400">
              <a:defRPr sz="1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  <a:cs typeface="+mn-cs"/>
                <a:sym typeface="Corbel"/>
              </a:defRPr>
            </a:pPr>
            <a:endParaRPr/>
          </a:p>
        </p:txBody>
      </p:sp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3404674" y="4328148"/>
            <a:ext cx="3986726" cy="1470025"/>
          </a:xfrm>
          <a:prstGeom prst="rect">
            <a:avLst/>
          </a:prstGeom>
        </p:spPr>
        <p:txBody>
          <a:bodyPr/>
          <a:lstStyle/>
          <a:p>
            <a:pPr lvl="0" defTabSz="804672">
              <a:defRPr sz="1800">
                <a:solidFill>
                  <a:srgbClr val="000000"/>
                </a:solidFill>
                <a:uFillTx/>
              </a:defRPr>
            </a:pPr>
            <a:r>
              <a:rPr sz="2464" b="1" dirty="0" err="1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C@ribNET</a:t>
            </a:r>
            <a:r>
              <a:rPr lang="en-US" sz="2464" b="1" dirty="0" smtClean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ea typeface="Calibri"/>
                <a:cs typeface="Calibri"/>
                <a:sym typeface="Calibri"/>
              </a:rPr>
              <a:t>: Supporting the Caribbean’s Single ICT Space</a:t>
            </a:r>
            <a:endParaRPr sz="2464" b="1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3" name="image4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00" y="4324052"/>
            <a:ext cx="3328474" cy="1314749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Shape 104"/>
          <p:cNvSpPr/>
          <p:nvPr/>
        </p:nvSpPr>
        <p:spPr>
          <a:xfrm>
            <a:off x="76200" y="5864423"/>
            <a:ext cx="3638985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lvl="0" defTabSz="914400">
              <a:defRPr sz="1800"/>
            </a:pPr>
            <a:r>
              <a:rPr sz="1400">
                <a:solidFill>
                  <a:srgbClr val="103154"/>
                </a:solidFill>
                <a:uFill>
                  <a:solidFill>
                    <a:srgbClr val="103154"/>
                  </a:solidFill>
                </a:uFill>
                <a:latin typeface="+mn-lt"/>
                <a:ea typeface="+mn-ea"/>
                <a:cs typeface="+mn-cs"/>
                <a:sym typeface="Corbel"/>
              </a:rPr>
              <a:t>Presented by Ken Sylvester, CEO, CKLN</a:t>
            </a:r>
            <a:endParaRPr>
              <a:solidFill>
                <a:srgbClr val="103154"/>
              </a:solidFill>
              <a:uFill>
                <a:solidFill>
                  <a:srgbClr val="103154"/>
                </a:solidFill>
              </a:uFill>
              <a:latin typeface="+mn-lt"/>
              <a:ea typeface="+mn-ea"/>
              <a:cs typeface="+mn-cs"/>
              <a:sym typeface="Corbel"/>
            </a:endParaRPr>
          </a:p>
          <a:p>
            <a:pPr lvl="0" defTabSz="914400">
              <a:defRPr sz="1800"/>
            </a:pPr>
            <a:r>
              <a:rPr sz="1400">
                <a:solidFill>
                  <a:srgbClr val="103154"/>
                </a:solidFill>
                <a:uFill>
                  <a:solidFill>
                    <a:srgbClr val="103154"/>
                  </a:solidFill>
                </a:uFill>
                <a:latin typeface="+mn-lt"/>
                <a:ea typeface="+mn-ea"/>
                <a:cs typeface="+mn-cs"/>
                <a:sym typeface="Corbel"/>
              </a:rPr>
              <a:t> 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800" b="1" dirty="0" smtClean="0">
                <a:solidFill>
                  <a:srgbClr val="FF0000"/>
                </a:solidFill>
                <a:uFill>
                  <a:solidFill>
                    <a:srgbClr val="174576"/>
                  </a:solidFill>
                </a:uFill>
              </a:rPr>
              <a:t>OECS</a:t>
            </a:r>
            <a:r>
              <a:rPr lang="en-US" sz="3800" b="1" dirty="0" smtClean="0">
                <a:solidFill>
                  <a:srgbClr val="FF0000"/>
                </a:solidFill>
                <a:uFill>
                  <a:solidFill>
                    <a:srgbClr val="174576"/>
                  </a:solidFill>
                </a:uFill>
              </a:rPr>
              <a:t> (NRENS)</a:t>
            </a:r>
            <a:endParaRPr sz="3800" b="1" dirty="0">
              <a:solidFill>
                <a:srgbClr val="FF0000"/>
              </a:solidFill>
              <a:uFill>
                <a:solidFill>
                  <a:srgbClr val="174576"/>
                </a:solidFill>
              </a:uFill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564012" y="2908231"/>
            <a:ext cx="7888166" cy="3393940"/>
          </a:xfrm>
          <a:prstGeom prst="roundRect">
            <a:avLst>
              <a:gd name="adj" fmla="val 16667"/>
            </a:avLst>
          </a:prstGeom>
          <a:solidFill>
            <a:srgbClr val="F5F5F5"/>
          </a:solidFill>
          <a:ln w="6350">
            <a:solidFill>
              <a:srgbClr val="5B9BD5"/>
            </a:solidFill>
            <a:miter/>
          </a:ln>
        </p:spPr>
        <p:txBody>
          <a:bodyPr lIns="45719" rIns="45719" anchor="ctr"/>
          <a:lstStyle/>
          <a:p>
            <a:pPr lvl="0" algn="ctr" defTabSz="914400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175" name="image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1625" y="3080602"/>
            <a:ext cx="577763" cy="3399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image2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60463" y="1754250"/>
            <a:ext cx="1623642" cy="989349"/>
          </a:xfrm>
          <a:prstGeom prst="rect">
            <a:avLst/>
          </a:prstGeom>
          <a:ln w="12700">
            <a:miter lim="400000"/>
          </a:ln>
        </p:spPr>
      </p:pic>
      <p:sp>
        <p:nvSpPr>
          <p:cNvPr id="254" name="Shape 254"/>
          <p:cNvSpPr/>
          <p:nvPr/>
        </p:nvSpPr>
        <p:spPr>
          <a:xfrm>
            <a:off x="2493633" y="2743598"/>
            <a:ext cx="343757" cy="12605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28575">
            <a:solidFill>
              <a:srgbClr val="404040"/>
            </a:solidFill>
            <a:miter/>
          </a:ln>
        </p:spPr>
        <p:txBody>
          <a:bodyPr/>
          <a:lstStyle/>
          <a:p>
            <a:pPr lvl="0"/>
            <a:endParaRPr/>
          </a:p>
        </p:txBody>
      </p:sp>
      <p:pic>
        <p:nvPicPr>
          <p:cNvPr id="178" name="image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79906" y="3080602"/>
            <a:ext cx="577764" cy="3399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image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19414" y="3080602"/>
            <a:ext cx="577764" cy="33998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4" name="Group 194"/>
          <p:cNvGrpSpPr/>
          <p:nvPr/>
        </p:nvGrpSpPr>
        <p:grpSpPr>
          <a:xfrm>
            <a:off x="798354" y="4007362"/>
            <a:ext cx="2825384" cy="2066198"/>
            <a:chOff x="0" y="0"/>
            <a:chExt cx="2825383" cy="2066197"/>
          </a:xfrm>
        </p:grpSpPr>
        <p:sp>
          <p:nvSpPr>
            <p:cNvPr id="180" name="Shape 180"/>
            <p:cNvSpPr/>
            <p:nvPr/>
          </p:nvSpPr>
          <p:spPr>
            <a:xfrm>
              <a:off x="0" y="0"/>
              <a:ext cx="2825383" cy="2066198"/>
            </a:xfrm>
            <a:prstGeom prst="roundRect">
              <a:avLst>
                <a:gd name="adj" fmla="val 16667"/>
              </a:avLst>
            </a:prstGeom>
            <a:solidFill>
              <a:srgbClr val="E6E6E6"/>
            </a:solidFill>
            <a:ln w="6350" cap="flat">
              <a:solidFill>
                <a:srgbClr val="80808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lvl="0" algn="ctr" defTabSz="914400">
                <a:def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pic>
          <p:nvPicPr>
            <p:cNvPr id="181" name="image3.pd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36139" y="149476"/>
              <a:ext cx="699864" cy="5414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2" name="image4.pdf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874395" y="1034741"/>
              <a:ext cx="623349" cy="6109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3" name="image5.png" descr="DELL R410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3626" y="1068861"/>
              <a:ext cx="1257527" cy="2583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4" name="image5.png" descr="DELL R410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3626" y="1269029"/>
              <a:ext cx="1257527" cy="2583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85" name="image5.png" descr="DELL R410.png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3626" y="1469197"/>
              <a:ext cx="1257527" cy="2583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86" name="Shape 186"/>
            <p:cNvSpPr/>
            <p:nvPr/>
          </p:nvSpPr>
          <p:spPr>
            <a:xfrm>
              <a:off x="1362109" y="1159955"/>
              <a:ext cx="512288" cy="1"/>
            </a:xfrm>
            <a:prstGeom prst="line">
              <a:avLst/>
            </a:prstGeom>
            <a:noFill/>
            <a:ln w="28575" cap="flat">
              <a:solidFill>
                <a:srgbClr val="40404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1362109" y="1355221"/>
              <a:ext cx="512288" cy="1"/>
            </a:xfrm>
            <a:prstGeom prst="line">
              <a:avLst/>
            </a:prstGeom>
            <a:noFill/>
            <a:ln w="28575" cap="flat">
              <a:solidFill>
                <a:srgbClr val="40404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1362109" y="1555252"/>
              <a:ext cx="512288" cy="0"/>
            </a:xfrm>
            <a:prstGeom prst="line">
              <a:avLst/>
            </a:prstGeom>
            <a:noFill/>
            <a:ln w="28575" cap="flat">
              <a:solidFill>
                <a:srgbClr val="40404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 flipH="1" flipV="1">
              <a:off x="2186071" y="690925"/>
              <a:ext cx="3" cy="348476"/>
            </a:xfrm>
            <a:prstGeom prst="line">
              <a:avLst/>
            </a:prstGeom>
            <a:noFill/>
            <a:ln w="28575" cap="flat">
              <a:solidFill>
                <a:srgbClr val="40404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lvl="0"/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398700" y="1692425"/>
              <a:ext cx="694593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914400">
                <a:defRPr sz="1000"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 b="0"/>
              </a:pPr>
              <a:r>
                <a:rPr sz="1000" b="1"/>
                <a:t>Servers</a:t>
              </a:r>
            </a:p>
          </p:txBody>
        </p:sp>
        <p:sp>
          <p:nvSpPr>
            <p:cNvPr id="191" name="Shape 191"/>
            <p:cNvSpPr/>
            <p:nvPr/>
          </p:nvSpPr>
          <p:spPr>
            <a:xfrm>
              <a:off x="1803152" y="1692425"/>
              <a:ext cx="694592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914400">
                <a:defRPr sz="1000"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 b="0"/>
              </a:pPr>
              <a:r>
                <a:rPr sz="1000" b="1"/>
                <a:t>Switch</a:t>
              </a:r>
            </a:p>
          </p:txBody>
        </p:sp>
        <p:sp>
          <p:nvSpPr>
            <p:cNvPr id="192" name="Shape 192"/>
            <p:cNvSpPr/>
            <p:nvPr/>
          </p:nvSpPr>
          <p:spPr>
            <a:xfrm>
              <a:off x="1298445" y="567813"/>
              <a:ext cx="694592" cy="2311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914400">
                <a:defRPr sz="1000" b="1">
                  <a:latin typeface="Calibri"/>
                  <a:ea typeface="Calibri"/>
                  <a:cs typeface="Calibri"/>
                  <a:sym typeface="Calibri"/>
                </a:defRPr>
              </a:lvl1pPr>
            </a:lstStyle>
            <a:p>
              <a:pPr lvl="0">
                <a:defRPr sz="1800" b="0"/>
              </a:pPr>
              <a:r>
                <a:rPr sz="1000" b="1"/>
                <a:t>Router</a:t>
              </a:r>
            </a:p>
          </p:txBody>
        </p:sp>
        <p:sp>
          <p:nvSpPr>
            <p:cNvPr id="193" name="Shape 193"/>
            <p:cNvSpPr/>
            <p:nvPr/>
          </p:nvSpPr>
          <p:spPr>
            <a:xfrm>
              <a:off x="185170" y="128077"/>
              <a:ext cx="982453" cy="701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lvl="0" defTabSz="914400">
                <a:defRPr sz="1800"/>
              </a:pPr>
              <a:r>
                <a:rPr sz="1400" b="1">
                  <a:latin typeface="Calibri"/>
                  <a:ea typeface="Calibri"/>
                  <a:cs typeface="Calibri"/>
                  <a:sym typeface="Calibri"/>
                </a:rPr>
                <a:t>OREN</a:t>
              </a:r>
            </a:p>
            <a:p>
              <a:pPr lvl="0" defTabSz="914400">
                <a:defRPr sz="1800"/>
              </a:pPr>
              <a:r>
                <a:rPr sz="1400" b="1">
                  <a:latin typeface="Calibri"/>
                  <a:ea typeface="Calibri"/>
                  <a:cs typeface="Calibri"/>
                  <a:sym typeface="Calibri"/>
                </a:rPr>
                <a:t>Central Node</a:t>
              </a:r>
            </a:p>
          </p:txBody>
        </p:sp>
      </p:grpSp>
      <p:sp>
        <p:nvSpPr>
          <p:cNvPr id="255" name="Shape 255"/>
          <p:cNvSpPr/>
          <p:nvPr/>
        </p:nvSpPr>
        <p:spPr>
          <a:xfrm>
            <a:off x="3626882" y="4611566"/>
            <a:ext cx="851443" cy="1610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200" y="14400"/>
                  <a:pt x="14400" y="7200"/>
                  <a:pt x="21600" y="0"/>
                </a:cubicBezTo>
              </a:path>
            </a:pathLst>
          </a:custGeom>
          <a:ln w="28575">
            <a:solidFill>
              <a:srgbClr val="404040"/>
            </a:solidFill>
            <a:miter/>
          </a:ln>
        </p:spPr>
        <p:txBody>
          <a:bodyPr/>
          <a:lstStyle/>
          <a:p>
            <a:pPr lvl="0"/>
            <a:endParaRPr/>
          </a:p>
        </p:txBody>
      </p:sp>
      <p:pic>
        <p:nvPicPr>
          <p:cNvPr id="196" name="image6.jpeg" descr="C@ribnet logo2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606195" y="2046852"/>
            <a:ext cx="756465" cy="377366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hape 197"/>
          <p:cNvSpPr/>
          <p:nvPr/>
        </p:nvSpPr>
        <p:spPr>
          <a:xfrm>
            <a:off x="7561938" y="5990008"/>
            <a:ext cx="557583" cy="294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14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1400" b="1"/>
              <a:t>OREN</a:t>
            </a:r>
          </a:p>
        </p:txBody>
      </p:sp>
      <p:pic>
        <p:nvPicPr>
          <p:cNvPr id="198" name="image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29649" y="3080602"/>
            <a:ext cx="577764" cy="3399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image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39500" y="3080602"/>
            <a:ext cx="577763" cy="3399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age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84107" y="5483077"/>
            <a:ext cx="577763" cy="3399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image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72388" y="5483077"/>
            <a:ext cx="577764" cy="3399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image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1897" y="5483077"/>
            <a:ext cx="577764" cy="3399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age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22131" y="5483077"/>
            <a:ext cx="577763" cy="3399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age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31983" y="5483077"/>
            <a:ext cx="577763" cy="3399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age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3057" y="3063012"/>
            <a:ext cx="577763" cy="3399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age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3057" y="3462173"/>
            <a:ext cx="577763" cy="3399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age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3057" y="3866690"/>
            <a:ext cx="577763" cy="33998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age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3057" y="5465493"/>
            <a:ext cx="577763" cy="3399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age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3057" y="4260700"/>
            <a:ext cx="577763" cy="339981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Shape 210"/>
          <p:cNvSpPr/>
          <p:nvPr/>
        </p:nvSpPr>
        <p:spPr>
          <a:xfrm>
            <a:off x="4330931" y="3881333"/>
            <a:ext cx="488556" cy="298068"/>
          </a:xfrm>
          <a:prstGeom prst="line">
            <a:avLst/>
          </a:prstGeom>
          <a:ln w="12700">
            <a:solidFill>
              <a:srgbClr val="404040"/>
            </a:solidFill>
            <a:miter/>
          </a:ln>
        </p:spPr>
        <p:txBody>
          <a:bodyPr lIns="45719" rIns="45719"/>
          <a:lstStyle/>
          <a:p>
            <a:pPr lvl="0"/>
            <a:endParaRPr/>
          </a:p>
        </p:txBody>
      </p:sp>
      <p:sp>
        <p:nvSpPr>
          <p:cNvPr id="211" name="Shape 211"/>
          <p:cNvSpPr/>
          <p:nvPr/>
        </p:nvSpPr>
        <p:spPr>
          <a:xfrm>
            <a:off x="3980505" y="3420582"/>
            <a:ext cx="977162" cy="586781"/>
          </a:xfrm>
          <a:prstGeom prst="line">
            <a:avLst/>
          </a:prstGeom>
          <a:ln w="12700">
            <a:solidFill>
              <a:srgbClr val="404040"/>
            </a:solidFill>
            <a:miter/>
          </a:ln>
        </p:spPr>
        <p:txBody>
          <a:bodyPr lIns="45719" rIns="45719"/>
          <a:lstStyle/>
          <a:p>
            <a:pPr lvl="0"/>
            <a:endParaRPr/>
          </a:p>
        </p:txBody>
      </p:sp>
      <p:sp>
        <p:nvSpPr>
          <p:cNvPr id="212" name="Shape 212"/>
          <p:cNvSpPr/>
          <p:nvPr/>
        </p:nvSpPr>
        <p:spPr>
          <a:xfrm>
            <a:off x="4668788" y="3420582"/>
            <a:ext cx="543109" cy="586781"/>
          </a:xfrm>
          <a:prstGeom prst="line">
            <a:avLst/>
          </a:prstGeom>
          <a:ln w="12700">
            <a:solidFill>
              <a:srgbClr val="404040"/>
            </a:solidFill>
            <a:miter/>
          </a:ln>
        </p:spPr>
        <p:txBody>
          <a:bodyPr lIns="45719" rIns="45719"/>
          <a:lstStyle/>
          <a:p>
            <a:pPr lvl="0"/>
            <a:endParaRPr/>
          </a:p>
        </p:txBody>
      </p:sp>
      <p:sp>
        <p:nvSpPr>
          <p:cNvPr id="213" name="Shape 213"/>
          <p:cNvSpPr/>
          <p:nvPr/>
        </p:nvSpPr>
        <p:spPr>
          <a:xfrm>
            <a:off x="5408296" y="3420583"/>
            <a:ext cx="96994" cy="446108"/>
          </a:xfrm>
          <a:prstGeom prst="line">
            <a:avLst/>
          </a:prstGeom>
          <a:ln w="12700">
            <a:solidFill>
              <a:srgbClr val="404040"/>
            </a:solidFill>
            <a:miter/>
          </a:ln>
        </p:spPr>
        <p:txBody>
          <a:bodyPr lIns="45719" rIns="45719"/>
          <a:lstStyle/>
          <a:p>
            <a:pPr lvl="0"/>
            <a:endParaRPr/>
          </a:p>
        </p:txBody>
      </p:sp>
      <p:sp>
        <p:nvSpPr>
          <p:cNvPr id="214" name="Shape 214"/>
          <p:cNvSpPr/>
          <p:nvPr/>
        </p:nvSpPr>
        <p:spPr>
          <a:xfrm flipH="1">
            <a:off x="5922131" y="3420582"/>
            <a:ext cx="196400" cy="586781"/>
          </a:xfrm>
          <a:prstGeom prst="line">
            <a:avLst/>
          </a:prstGeom>
          <a:ln w="12700">
            <a:solidFill>
              <a:srgbClr val="404040"/>
            </a:solidFill>
            <a:miter/>
          </a:ln>
        </p:spPr>
        <p:txBody>
          <a:bodyPr lIns="45719" rIns="45719"/>
          <a:lstStyle/>
          <a:p>
            <a:pPr lvl="0"/>
            <a:endParaRPr/>
          </a:p>
        </p:txBody>
      </p:sp>
      <p:sp>
        <p:nvSpPr>
          <p:cNvPr id="215" name="Shape 215"/>
          <p:cNvSpPr/>
          <p:nvPr/>
        </p:nvSpPr>
        <p:spPr>
          <a:xfrm flipH="1">
            <a:off x="6297896" y="3420583"/>
            <a:ext cx="530485" cy="714858"/>
          </a:xfrm>
          <a:prstGeom prst="line">
            <a:avLst/>
          </a:prstGeom>
          <a:ln w="12700">
            <a:solidFill>
              <a:srgbClr val="404040"/>
            </a:solidFill>
            <a:miter/>
          </a:ln>
        </p:spPr>
        <p:txBody>
          <a:bodyPr lIns="45719" rIns="45719"/>
          <a:lstStyle/>
          <a:p>
            <a:pPr lvl="0"/>
            <a:endParaRPr/>
          </a:p>
        </p:txBody>
      </p:sp>
      <p:sp>
        <p:nvSpPr>
          <p:cNvPr id="216" name="Shape 216"/>
          <p:cNvSpPr/>
          <p:nvPr/>
        </p:nvSpPr>
        <p:spPr>
          <a:xfrm flipH="1">
            <a:off x="6297897" y="3233002"/>
            <a:ext cx="975159" cy="1027698"/>
          </a:xfrm>
          <a:prstGeom prst="line">
            <a:avLst/>
          </a:prstGeom>
          <a:ln w="12700">
            <a:solidFill>
              <a:srgbClr val="404040"/>
            </a:solidFill>
            <a:miter/>
          </a:ln>
        </p:spPr>
        <p:txBody>
          <a:bodyPr lIns="45719" rIns="45719"/>
          <a:lstStyle/>
          <a:p>
            <a:pPr lvl="0"/>
            <a:endParaRPr/>
          </a:p>
        </p:txBody>
      </p:sp>
      <p:sp>
        <p:nvSpPr>
          <p:cNvPr id="217" name="Shape 217"/>
          <p:cNvSpPr/>
          <p:nvPr/>
        </p:nvSpPr>
        <p:spPr>
          <a:xfrm flipH="1">
            <a:off x="6297894" y="3632164"/>
            <a:ext cx="975159" cy="785570"/>
          </a:xfrm>
          <a:prstGeom prst="line">
            <a:avLst/>
          </a:prstGeom>
          <a:ln w="12700">
            <a:solidFill>
              <a:srgbClr val="404040"/>
            </a:solidFill>
            <a:miter/>
          </a:ln>
        </p:spPr>
        <p:txBody>
          <a:bodyPr lIns="45719" rIns="45719"/>
          <a:lstStyle/>
          <a:p>
            <a:pPr lvl="0"/>
            <a:endParaRPr/>
          </a:p>
        </p:txBody>
      </p:sp>
      <p:sp>
        <p:nvSpPr>
          <p:cNvPr id="218" name="Shape 218"/>
          <p:cNvSpPr/>
          <p:nvPr/>
        </p:nvSpPr>
        <p:spPr>
          <a:xfrm flipH="1">
            <a:off x="6297896" y="4036680"/>
            <a:ext cx="975159" cy="443434"/>
          </a:xfrm>
          <a:prstGeom prst="line">
            <a:avLst/>
          </a:prstGeom>
          <a:ln w="12700">
            <a:solidFill>
              <a:srgbClr val="404040"/>
            </a:solidFill>
            <a:miter/>
          </a:ln>
        </p:spPr>
        <p:txBody>
          <a:bodyPr lIns="45719" rIns="45719"/>
          <a:lstStyle/>
          <a:p>
            <a:pPr lvl="0"/>
            <a:endParaRPr/>
          </a:p>
        </p:txBody>
      </p:sp>
      <p:sp>
        <p:nvSpPr>
          <p:cNvPr id="219" name="Shape 219"/>
          <p:cNvSpPr/>
          <p:nvPr/>
        </p:nvSpPr>
        <p:spPr>
          <a:xfrm flipH="1">
            <a:off x="6297897" y="4430691"/>
            <a:ext cx="975159" cy="144486"/>
          </a:xfrm>
          <a:prstGeom prst="line">
            <a:avLst/>
          </a:prstGeom>
          <a:ln w="12700">
            <a:solidFill>
              <a:srgbClr val="404040"/>
            </a:solidFill>
            <a:miter/>
          </a:ln>
        </p:spPr>
        <p:txBody>
          <a:bodyPr lIns="45719" rIns="45719"/>
          <a:lstStyle/>
          <a:p>
            <a:pPr lvl="0"/>
            <a:endParaRPr/>
          </a:p>
        </p:txBody>
      </p:sp>
      <p:sp>
        <p:nvSpPr>
          <p:cNvPr id="220" name="Shape 220"/>
          <p:cNvSpPr/>
          <p:nvPr/>
        </p:nvSpPr>
        <p:spPr>
          <a:xfrm flipH="1" flipV="1">
            <a:off x="6297896" y="4726335"/>
            <a:ext cx="975159" cy="103517"/>
          </a:xfrm>
          <a:prstGeom prst="line">
            <a:avLst/>
          </a:prstGeom>
          <a:ln w="12700">
            <a:solidFill>
              <a:srgbClr val="404040"/>
            </a:solidFill>
            <a:miter/>
          </a:ln>
        </p:spPr>
        <p:txBody>
          <a:bodyPr lIns="45719" rIns="45719"/>
          <a:lstStyle/>
          <a:p>
            <a:pPr lvl="0"/>
            <a:endParaRPr/>
          </a:p>
        </p:txBody>
      </p:sp>
      <p:sp>
        <p:nvSpPr>
          <p:cNvPr id="221" name="Shape 221"/>
          <p:cNvSpPr/>
          <p:nvPr/>
        </p:nvSpPr>
        <p:spPr>
          <a:xfrm flipH="1" flipV="1">
            <a:off x="6118529" y="4821396"/>
            <a:ext cx="1154525" cy="430556"/>
          </a:xfrm>
          <a:prstGeom prst="line">
            <a:avLst/>
          </a:prstGeom>
          <a:ln w="12700">
            <a:solidFill>
              <a:srgbClr val="404040"/>
            </a:solidFill>
            <a:miter/>
          </a:ln>
        </p:spPr>
        <p:txBody>
          <a:bodyPr lIns="45719" rIns="45719"/>
          <a:lstStyle/>
          <a:p>
            <a:pPr lvl="0"/>
            <a:endParaRPr/>
          </a:p>
        </p:txBody>
      </p:sp>
      <p:sp>
        <p:nvSpPr>
          <p:cNvPr id="222" name="Shape 222"/>
          <p:cNvSpPr/>
          <p:nvPr/>
        </p:nvSpPr>
        <p:spPr>
          <a:xfrm flipH="1" flipV="1">
            <a:off x="5922131" y="4821397"/>
            <a:ext cx="1508674" cy="661682"/>
          </a:xfrm>
          <a:prstGeom prst="line">
            <a:avLst/>
          </a:prstGeom>
          <a:ln w="12700">
            <a:solidFill>
              <a:srgbClr val="404040"/>
            </a:solidFill>
            <a:miter/>
          </a:ln>
        </p:spPr>
        <p:txBody>
          <a:bodyPr lIns="45719" rIns="45719"/>
          <a:lstStyle/>
          <a:p>
            <a:pPr lvl="0"/>
            <a:endParaRPr/>
          </a:p>
        </p:txBody>
      </p:sp>
      <p:sp>
        <p:nvSpPr>
          <p:cNvPr id="223" name="Shape 223"/>
          <p:cNvSpPr/>
          <p:nvPr/>
        </p:nvSpPr>
        <p:spPr>
          <a:xfrm flipH="1" flipV="1">
            <a:off x="5789660" y="4874105"/>
            <a:ext cx="1131204" cy="608973"/>
          </a:xfrm>
          <a:prstGeom prst="line">
            <a:avLst/>
          </a:prstGeom>
          <a:ln w="12700">
            <a:solidFill>
              <a:srgbClr val="404040"/>
            </a:solidFill>
            <a:miter/>
          </a:ln>
        </p:spPr>
        <p:txBody>
          <a:bodyPr lIns="45719" rIns="45719"/>
          <a:lstStyle/>
          <a:p>
            <a:pPr lvl="0"/>
            <a:endParaRPr/>
          </a:p>
        </p:txBody>
      </p:sp>
      <p:sp>
        <p:nvSpPr>
          <p:cNvPr id="224" name="Shape 224"/>
          <p:cNvSpPr/>
          <p:nvPr/>
        </p:nvSpPr>
        <p:spPr>
          <a:xfrm flipH="1" flipV="1">
            <a:off x="5697176" y="4829851"/>
            <a:ext cx="513836" cy="653227"/>
          </a:xfrm>
          <a:prstGeom prst="line">
            <a:avLst/>
          </a:prstGeom>
          <a:ln w="12700">
            <a:solidFill>
              <a:srgbClr val="404040"/>
            </a:solidFill>
            <a:miter/>
          </a:ln>
        </p:spPr>
        <p:txBody>
          <a:bodyPr lIns="45719" rIns="45719"/>
          <a:lstStyle/>
          <a:p>
            <a:pPr lvl="0"/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5501084" y="5042103"/>
            <a:ext cx="791" cy="4409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7189" y="14400"/>
                  <a:pt x="14400" y="7200"/>
                  <a:pt x="21600" y="0"/>
                </a:cubicBezTo>
              </a:path>
            </a:pathLst>
          </a:custGeom>
          <a:ln w="12700">
            <a:solidFill>
              <a:srgbClr val="404040"/>
            </a:solidFill>
            <a:miter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226" name="Shape 226"/>
          <p:cNvSpPr/>
          <p:nvPr/>
        </p:nvSpPr>
        <p:spPr>
          <a:xfrm flipV="1">
            <a:off x="4761270" y="4726336"/>
            <a:ext cx="288881" cy="756742"/>
          </a:xfrm>
          <a:prstGeom prst="line">
            <a:avLst/>
          </a:prstGeom>
          <a:ln w="12700">
            <a:solidFill>
              <a:srgbClr val="404040"/>
            </a:solidFill>
            <a:miter/>
          </a:ln>
        </p:spPr>
        <p:txBody>
          <a:bodyPr lIns="45719" rIns="45719"/>
          <a:lstStyle/>
          <a:p>
            <a:pPr lvl="0"/>
            <a:endParaRPr/>
          </a:p>
        </p:txBody>
      </p:sp>
      <p:sp>
        <p:nvSpPr>
          <p:cNvPr id="227" name="Shape 227"/>
          <p:cNvSpPr/>
          <p:nvPr/>
        </p:nvSpPr>
        <p:spPr>
          <a:xfrm flipV="1">
            <a:off x="4072989" y="4575175"/>
            <a:ext cx="684956" cy="907903"/>
          </a:xfrm>
          <a:prstGeom prst="line">
            <a:avLst/>
          </a:prstGeom>
          <a:ln w="12700">
            <a:solidFill>
              <a:srgbClr val="404040"/>
            </a:solidFill>
            <a:miter/>
          </a:ln>
        </p:spPr>
        <p:txBody>
          <a:bodyPr lIns="45719" rIns="45719"/>
          <a:lstStyle/>
          <a:p>
            <a:pPr lvl="0"/>
            <a:endParaRPr/>
          </a:p>
        </p:txBody>
      </p:sp>
      <p:pic>
        <p:nvPicPr>
          <p:cNvPr id="228" name="image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3057" y="4659861"/>
            <a:ext cx="577763" cy="3399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age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73057" y="5081962"/>
            <a:ext cx="577763" cy="3399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image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53169" y="3711342"/>
            <a:ext cx="577763" cy="339981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Shape 231"/>
          <p:cNvSpPr/>
          <p:nvPr/>
        </p:nvSpPr>
        <p:spPr>
          <a:xfrm>
            <a:off x="3753570" y="2878342"/>
            <a:ext cx="339971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1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1000" b="1"/>
              <a:t>ACC</a:t>
            </a:r>
          </a:p>
        </p:txBody>
      </p:sp>
      <p:sp>
        <p:nvSpPr>
          <p:cNvPr id="232" name="Shape 232"/>
          <p:cNvSpPr/>
          <p:nvPr/>
        </p:nvSpPr>
        <p:spPr>
          <a:xfrm>
            <a:off x="4281510" y="2881855"/>
            <a:ext cx="500209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1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1000" b="1"/>
              <a:t>UWI-AI</a:t>
            </a:r>
          </a:p>
        </p:txBody>
      </p:sp>
      <p:sp>
        <p:nvSpPr>
          <p:cNvPr id="233" name="Shape 233"/>
          <p:cNvSpPr/>
          <p:nvPr/>
        </p:nvSpPr>
        <p:spPr>
          <a:xfrm>
            <a:off x="5206780" y="2878342"/>
            <a:ext cx="327196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1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1000" b="1"/>
              <a:t>ASC</a:t>
            </a:r>
          </a:p>
        </p:txBody>
      </p:sp>
      <p:sp>
        <p:nvSpPr>
          <p:cNvPr id="234" name="Shape 234"/>
          <p:cNvSpPr/>
          <p:nvPr/>
        </p:nvSpPr>
        <p:spPr>
          <a:xfrm>
            <a:off x="5734719" y="2881855"/>
            <a:ext cx="550129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1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1000" b="1"/>
              <a:t>UWI-AG</a:t>
            </a:r>
          </a:p>
        </p:txBody>
      </p:sp>
      <p:sp>
        <p:nvSpPr>
          <p:cNvPr id="235" name="Shape 235"/>
          <p:cNvSpPr/>
          <p:nvPr/>
        </p:nvSpPr>
        <p:spPr>
          <a:xfrm>
            <a:off x="6549701" y="2878342"/>
            <a:ext cx="481482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1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1000" b="1"/>
              <a:t>HLSCC</a:t>
            </a:r>
          </a:p>
        </p:txBody>
      </p:sp>
      <p:sp>
        <p:nvSpPr>
          <p:cNvPr id="236" name="Shape 236"/>
          <p:cNvSpPr/>
          <p:nvPr/>
        </p:nvSpPr>
        <p:spPr>
          <a:xfrm>
            <a:off x="7236400" y="2881855"/>
            <a:ext cx="548640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1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1000" b="1"/>
              <a:t>UWI-VG</a:t>
            </a:r>
          </a:p>
        </p:txBody>
      </p:sp>
      <p:sp>
        <p:nvSpPr>
          <p:cNvPr id="237" name="Shape 237"/>
          <p:cNvSpPr/>
          <p:nvPr/>
        </p:nvSpPr>
        <p:spPr>
          <a:xfrm>
            <a:off x="7803258" y="3493360"/>
            <a:ext cx="32837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1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1000" b="1"/>
              <a:t>DSC</a:t>
            </a:r>
          </a:p>
        </p:txBody>
      </p:sp>
      <p:sp>
        <p:nvSpPr>
          <p:cNvPr id="238" name="Shape 238"/>
          <p:cNvSpPr/>
          <p:nvPr/>
        </p:nvSpPr>
        <p:spPr>
          <a:xfrm>
            <a:off x="7782829" y="3897877"/>
            <a:ext cx="560671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1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1000" b="1"/>
              <a:t>UWI-DM</a:t>
            </a:r>
          </a:p>
        </p:txBody>
      </p:sp>
      <p:sp>
        <p:nvSpPr>
          <p:cNvPr id="239" name="Shape 239"/>
          <p:cNvSpPr/>
          <p:nvPr/>
        </p:nvSpPr>
        <p:spPr>
          <a:xfrm>
            <a:off x="7803758" y="4325368"/>
            <a:ext cx="500271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1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1000" b="1"/>
              <a:t>TAMCC</a:t>
            </a:r>
          </a:p>
        </p:txBody>
      </p:sp>
      <p:sp>
        <p:nvSpPr>
          <p:cNvPr id="240" name="Shape 240"/>
          <p:cNvSpPr/>
          <p:nvPr/>
        </p:nvSpPr>
        <p:spPr>
          <a:xfrm>
            <a:off x="7792119" y="4729885"/>
            <a:ext cx="55130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1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1000" b="1"/>
              <a:t>UWI-GD</a:t>
            </a:r>
          </a:p>
        </p:txBody>
      </p:sp>
      <p:sp>
        <p:nvSpPr>
          <p:cNvPr id="241" name="Shape 241"/>
          <p:cNvSpPr/>
          <p:nvPr/>
        </p:nvSpPr>
        <p:spPr>
          <a:xfrm>
            <a:off x="7842027" y="5116364"/>
            <a:ext cx="354171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1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1000" b="1"/>
              <a:t>MCC</a:t>
            </a:r>
          </a:p>
        </p:txBody>
      </p:sp>
      <p:sp>
        <p:nvSpPr>
          <p:cNvPr id="242" name="Shape 242"/>
          <p:cNvSpPr/>
          <p:nvPr/>
        </p:nvSpPr>
        <p:spPr>
          <a:xfrm>
            <a:off x="7233194" y="5773846"/>
            <a:ext cx="543989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1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1000" b="1"/>
              <a:t>UWI-MS</a:t>
            </a:r>
          </a:p>
        </p:txBody>
      </p:sp>
      <p:sp>
        <p:nvSpPr>
          <p:cNvPr id="243" name="Shape 243"/>
          <p:cNvSpPr/>
          <p:nvPr/>
        </p:nvSpPr>
        <p:spPr>
          <a:xfrm>
            <a:off x="5984308" y="5779125"/>
            <a:ext cx="409238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1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1000" b="1"/>
              <a:t>CFBC</a:t>
            </a:r>
          </a:p>
        </p:txBody>
      </p:sp>
      <p:sp>
        <p:nvSpPr>
          <p:cNvPr id="244" name="Shape 244"/>
          <p:cNvSpPr/>
          <p:nvPr/>
        </p:nvSpPr>
        <p:spPr>
          <a:xfrm>
            <a:off x="6591377" y="5782638"/>
            <a:ext cx="547587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1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1000" b="1"/>
              <a:t>UWI-KN</a:t>
            </a:r>
          </a:p>
        </p:txBody>
      </p:sp>
      <p:sp>
        <p:nvSpPr>
          <p:cNvPr id="245" name="Shape 245"/>
          <p:cNvSpPr/>
          <p:nvPr/>
        </p:nvSpPr>
        <p:spPr>
          <a:xfrm>
            <a:off x="4492606" y="5782061"/>
            <a:ext cx="47509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1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1000" b="1"/>
              <a:t>SALCC</a:t>
            </a:r>
          </a:p>
        </p:txBody>
      </p:sp>
      <p:sp>
        <p:nvSpPr>
          <p:cNvPr id="246" name="Shape 246"/>
          <p:cNvSpPr/>
          <p:nvPr/>
        </p:nvSpPr>
        <p:spPr>
          <a:xfrm>
            <a:off x="5187594" y="5785574"/>
            <a:ext cx="532331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1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1000" b="1"/>
              <a:t>UWI-LC</a:t>
            </a:r>
          </a:p>
        </p:txBody>
      </p:sp>
      <p:pic>
        <p:nvPicPr>
          <p:cNvPr id="247" name="image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53571" y="4629623"/>
            <a:ext cx="577763" cy="339981"/>
          </a:xfrm>
          <a:prstGeom prst="rect">
            <a:avLst/>
          </a:prstGeom>
          <a:ln w="12700">
            <a:miter lim="400000"/>
          </a:ln>
        </p:spPr>
      </p:pic>
      <p:sp>
        <p:nvSpPr>
          <p:cNvPr id="248" name="Shape 248"/>
          <p:cNvSpPr/>
          <p:nvPr/>
        </p:nvSpPr>
        <p:spPr>
          <a:xfrm flipV="1">
            <a:off x="4331333" y="4530861"/>
            <a:ext cx="337455" cy="268754"/>
          </a:xfrm>
          <a:prstGeom prst="line">
            <a:avLst/>
          </a:prstGeom>
          <a:ln w="12700">
            <a:solidFill>
              <a:srgbClr val="404040"/>
            </a:solidFill>
            <a:miter/>
          </a:ln>
        </p:spPr>
        <p:txBody>
          <a:bodyPr lIns="45719" rIns="45719"/>
          <a:lstStyle/>
          <a:p>
            <a:pPr lvl="0"/>
            <a:endParaRPr/>
          </a:p>
        </p:txBody>
      </p:sp>
      <p:pic>
        <p:nvPicPr>
          <p:cNvPr id="249" name="image2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78325" y="3793361"/>
            <a:ext cx="2049339" cy="1248742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Shape 250"/>
          <p:cNvSpPr/>
          <p:nvPr/>
        </p:nvSpPr>
        <p:spPr>
          <a:xfrm>
            <a:off x="4678782" y="4417733"/>
            <a:ext cx="1654619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1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1000" b="1"/>
              <a:t>Local Provider Network(s)</a:t>
            </a:r>
          </a:p>
        </p:txBody>
      </p:sp>
      <p:sp>
        <p:nvSpPr>
          <p:cNvPr id="251" name="Shape 251"/>
          <p:cNvSpPr/>
          <p:nvPr/>
        </p:nvSpPr>
        <p:spPr>
          <a:xfrm>
            <a:off x="3745286" y="4930523"/>
            <a:ext cx="48867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1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1000" b="1"/>
              <a:t>SVGCC</a:t>
            </a:r>
          </a:p>
        </p:txBody>
      </p:sp>
      <p:sp>
        <p:nvSpPr>
          <p:cNvPr id="252" name="Shape 252"/>
          <p:cNvSpPr/>
          <p:nvPr/>
        </p:nvSpPr>
        <p:spPr>
          <a:xfrm>
            <a:off x="3784106" y="5770306"/>
            <a:ext cx="541075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1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1000" b="1"/>
              <a:t>UWI-VC</a:t>
            </a:r>
          </a:p>
        </p:txBody>
      </p:sp>
      <p:sp>
        <p:nvSpPr>
          <p:cNvPr id="253" name="Shape 253"/>
          <p:cNvSpPr/>
          <p:nvPr/>
        </p:nvSpPr>
        <p:spPr>
          <a:xfrm>
            <a:off x="3771661" y="3998571"/>
            <a:ext cx="415191" cy="23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914400">
              <a:defRPr sz="10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 b="0"/>
            </a:pPr>
            <a:r>
              <a:rPr sz="1000" b="1"/>
              <a:t>CKLN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3800" b="1" dirty="0" smtClean="0">
                <a:solidFill>
                  <a:srgbClr val="FF0000"/>
                </a:solidFill>
                <a:uFill>
                  <a:solidFill>
                    <a:srgbClr val="174576"/>
                  </a:solidFill>
                </a:uFill>
              </a:rPr>
              <a:t>Jamaica (NRENS)</a:t>
            </a:r>
            <a:endParaRPr sz="3800" b="1" dirty="0">
              <a:solidFill>
                <a:srgbClr val="FF0000"/>
              </a:solidFill>
              <a:uFill>
                <a:solidFill>
                  <a:srgbClr val="174576"/>
                </a:solidFill>
              </a:uFill>
            </a:endParaRPr>
          </a:p>
        </p:txBody>
      </p:sp>
      <p:pic>
        <p:nvPicPr>
          <p:cNvPr id="259" name="image1.png"/>
          <p:cNvPicPr/>
          <p:nvPr/>
        </p:nvPicPr>
        <p:blipFill>
          <a:blip r:embed="rId2">
            <a:extLst/>
          </a:blip>
          <a:srcRect l="3970" t="29519" r="6877" b="6870"/>
          <a:stretch>
            <a:fillRect/>
          </a:stretch>
        </p:blipFill>
        <p:spPr>
          <a:xfrm>
            <a:off x="404842" y="1833012"/>
            <a:ext cx="8158182" cy="43603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474785" y="2918938"/>
            <a:ext cx="7888166" cy="339393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lang="en-US" sz="1800" kern="1200" dirty="0">
              <a:solidFill>
                <a:srgbClr val="FFFFFF"/>
              </a:solidFill>
            </a:endParaRPr>
          </a:p>
        </p:txBody>
      </p:sp>
      <p:sp>
        <p:nvSpPr>
          <p:cNvPr id="54" name="Arc 53"/>
          <p:cNvSpPr/>
          <p:nvPr/>
        </p:nvSpPr>
        <p:spPr>
          <a:xfrm rot="5400000">
            <a:off x="6076889" y="2656513"/>
            <a:ext cx="1503432" cy="1060254"/>
          </a:xfrm>
          <a:prstGeom prst="arc">
            <a:avLst>
              <a:gd name="adj1" fmla="val 15803316"/>
              <a:gd name="adj2" fmla="val 20890264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rtl="0"/>
            <a:endParaRPr lang="en-US" sz="1800" kern="1200">
              <a:solidFill>
                <a:srgbClr val="10315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Barbados’s National Research &amp; Education Network Infrastructure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1992" y="3514473"/>
            <a:ext cx="3054193" cy="1861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3448" y="3007699"/>
            <a:ext cx="577763" cy="33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236" y="1764958"/>
            <a:ext cx="1623642" cy="9893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38" name="Straight Connector 37"/>
          <p:cNvCxnSpPr>
            <a:stCxn id="6" idx="0"/>
            <a:endCxn id="36" idx="2"/>
          </p:cNvCxnSpPr>
          <p:nvPr/>
        </p:nvCxnSpPr>
        <p:spPr>
          <a:xfrm flipH="1" flipV="1">
            <a:off x="2883057" y="2754306"/>
            <a:ext cx="12141" cy="141324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5597" y="3091310"/>
            <a:ext cx="577763" cy="33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3360" y="4273953"/>
            <a:ext cx="577763" cy="33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Arc 46"/>
          <p:cNvSpPr/>
          <p:nvPr/>
        </p:nvSpPr>
        <p:spPr>
          <a:xfrm rot="16200000" flipH="1" flipV="1">
            <a:off x="3465042" y="2502764"/>
            <a:ext cx="1528123" cy="2356339"/>
          </a:xfrm>
          <a:prstGeom prst="arc">
            <a:avLst>
              <a:gd name="adj1" fmla="val 16121759"/>
              <a:gd name="adj2" fmla="val 143015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rtl="0"/>
            <a:endParaRPr lang="en-US" sz="1800" kern="1200">
              <a:solidFill>
                <a:srgbClr val="103154"/>
              </a:solidFill>
            </a:endParaRPr>
          </a:p>
        </p:txBody>
      </p:sp>
      <p:cxnSp>
        <p:nvCxnSpPr>
          <p:cNvPr id="49" name="Straight Connector 48"/>
          <p:cNvCxnSpPr>
            <a:endCxn id="5" idx="2"/>
          </p:cNvCxnSpPr>
          <p:nvPr/>
        </p:nvCxnSpPr>
        <p:spPr>
          <a:xfrm flipV="1">
            <a:off x="5401832" y="3347679"/>
            <a:ext cx="10498" cy="306673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Arc 50"/>
          <p:cNvSpPr/>
          <p:nvPr/>
        </p:nvSpPr>
        <p:spPr>
          <a:xfrm rot="16200000" flipH="1" flipV="1">
            <a:off x="4129818" y="1491284"/>
            <a:ext cx="1528123" cy="4383433"/>
          </a:xfrm>
          <a:prstGeom prst="arc">
            <a:avLst>
              <a:gd name="adj1" fmla="val 16563800"/>
              <a:gd name="adj2" fmla="val 1933887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rtl="0"/>
            <a:endParaRPr lang="en-US" sz="1800" kern="1200">
              <a:solidFill>
                <a:srgbClr val="103154"/>
              </a:solidFill>
            </a:endParaRPr>
          </a:p>
        </p:txBody>
      </p:sp>
      <p:cxnSp>
        <p:nvCxnSpPr>
          <p:cNvPr id="56" name="Straight Connector 55"/>
          <p:cNvCxnSpPr>
            <a:stCxn id="47" idx="2"/>
            <a:endCxn id="4" idx="3"/>
          </p:cNvCxnSpPr>
          <p:nvPr/>
        </p:nvCxnSpPr>
        <p:spPr>
          <a:xfrm>
            <a:off x="4197311" y="4444717"/>
            <a:ext cx="3058874" cy="27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" idx="3"/>
            <a:endCxn id="42" idx="1"/>
          </p:cNvCxnSpPr>
          <p:nvPr/>
        </p:nvCxnSpPr>
        <p:spPr>
          <a:xfrm flipV="1">
            <a:off x="7256185" y="4443943"/>
            <a:ext cx="407175" cy="10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872175" y="4613933"/>
            <a:ext cx="16530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/>
            <a:r>
              <a:rPr lang="en-US" sz="1000" b="1" kern="1200" dirty="0" smtClean="0">
                <a:solidFill>
                  <a:srgbClr val="103154"/>
                </a:solidFill>
                <a:latin typeface="Corbel"/>
                <a:ea typeface="+mn-ea"/>
                <a:cs typeface="+mn-cs"/>
              </a:rPr>
              <a:t>Local Provider Network(s)</a:t>
            </a:r>
            <a:endParaRPr lang="en-US" sz="1000" b="1" kern="1200" dirty="0">
              <a:solidFill>
                <a:srgbClr val="103154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733696" y="4603422"/>
            <a:ext cx="4635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/>
            <a:r>
              <a:rPr lang="en-US" sz="1000" b="1" kern="1200" dirty="0" smtClean="0">
                <a:solidFill>
                  <a:srgbClr val="103154"/>
                </a:solidFill>
                <a:latin typeface="Corbel"/>
                <a:ea typeface="+mn-ea"/>
                <a:cs typeface="+mn-cs"/>
              </a:rPr>
              <a:t>SJPP</a:t>
            </a:r>
            <a:endParaRPr lang="en-US" sz="1000" b="1" kern="1200" dirty="0">
              <a:solidFill>
                <a:srgbClr val="103154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843808" y="3253875"/>
            <a:ext cx="4154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/>
            <a:r>
              <a:rPr lang="en-US" sz="1000" b="1" kern="1200" dirty="0" smtClean="0">
                <a:solidFill>
                  <a:srgbClr val="103154"/>
                </a:solidFill>
                <a:latin typeface="Corbel"/>
                <a:ea typeface="+mn-ea"/>
                <a:cs typeface="+mn-cs"/>
              </a:rPr>
              <a:t>BCC</a:t>
            </a:r>
            <a:endParaRPr lang="en-US" sz="1000" b="1" kern="1200" dirty="0">
              <a:solidFill>
                <a:srgbClr val="103154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049897" y="3312234"/>
            <a:ext cx="11737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rtl="0"/>
            <a:r>
              <a:rPr lang="en-US" sz="1000" b="1" kern="1200" dirty="0" err="1" smtClean="0">
                <a:solidFill>
                  <a:srgbClr val="103154"/>
                </a:solidFill>
                <a:latin typeface="Corbel"/>
                <a:ea typeface="+mn-ea"/>
                <a:cs typeface="+mn-cs"/>
              </a:rPr>
              <a:t>Erdiston</a:t>
            </a:r>
            <a:r>
              <a:rPr lang="en-US" sz="1000" b="1" kern="1200" dirty="0" smtClean="0">
                <a:solidFill>
                  <a:srgbClr val="103154"/>
                </a:solidFill>
                <a:latin typeface="Corbel"/>
                <a:ea typeface="+mn-ea"/>
                <a:cs typeface="+mn-cs"/>
              </a:rPr>
              <a:t> Teachers</a:t>
            </a:r>
          </a:p>
          <a:p>
            <a:pPr algn="ctr" defTabSz="914400" rtl="0"/>
            <a:r>
              <a:rPr lang="en-US" sz="1000" b="1" kern="1200" dirty="0" smtClean="0">
                <a:solidFill>
                  <a:srgbClr val="103154"/>
                </a:solidFill>
                <a:latin typeface="Corbel"/>
                <a:ea typeface="+mn-ea"/>
                <a:cs typeface="+mn-cs"/>
              </a:rPr>
              <a:t>College</a:t>
            </a:r>
            <a:endParaRPr lang="en-US" sz="1000" b="1" kern="1200" dirty="0">
              <a:solidFill>
                <a:srgbClr val="103154"/>
              </a:solidFill>
              <a:latin typeface="Corbel"/>
              <a:ea typeface="+mn-ea"/>
              <a:cs typeface="+mn-cs"/>
            </a:endParaRPr>
          </a:p>
        </p:txBody>
      </p:sp>
      <p:grpSp>
        <p:nvGrpSpPr>
          <p:cNvPr id="3" name="Group 71"/>
          <p:cNvGrpSpPr/>
          <p:nvPr/>
        </p:nvGrpSpPr>
        <p:grpSpPr>
          <a:xfrm>
            <a:off x="709127" y="4018070"/>
            <a:ext cx="2825383" cy="2066198"/>
            <a:chOff x="709127" y="4018070"/>
            <a:chExt cx="2825383" cy="2066198"/>
          </a:xfrm>
        </p:grpSpPr>
        <p:sp>
          <p:nvSpPr>
            <p:cNvPr id="35" name="Rounded Rectangle 34"/>
            <p:cNvSpPr/>
            <p:nvPr/>
          </p:nvSpPr>
          <p:spPr>
            <a:xfrm>
              <a:off x="709127" y="4018070"/>
              <a:ext cx="2825383" cy="2066198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rtl="0"/>
              <a:endParaRPr lang="en-US" sz="1800" kern="1200">
                <a:solidFill>
                  <a:srgbClr val="FFFFFF"/>
                </a:solidFill>
              </a:endParaRPr>
            </a:p>
          </p:txBody>
        </p:sp>
        <p:pic>
          <p:nvPicPr>
            <p:cNvPr id="6" name="Picture 40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45266" y="4167546"/>
              <a:ext cx="699863" cy="5414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9" name="Picture 28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83523" y="5052811"/>
              <a:ext cx="623348" cy="610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 descr="DELL R410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2754" y="5086931"/>
              <a:ext cx="1257526" cy="258396"/>
            </a:xfrm>
            <a:prstGeom prst="rect">
              <a:avLst/>
            </a:prstGeom>
          </p:spPr>
        </p:pic>
        <p:pic>
          <p:nvPicPr>
            <p:cNvPr id="13" name="Picture 12" descr="DELL R410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2754" y="5287099"/>
              <a:ext cx="1257526" cy="258396"/>
            </a:xfrm>
            <a:prstGeom prst="rect">
              <a:avLst/>
            </a:prstGeom>
          </p:spPr>
        </p:pic>
        <p:pic>
          <p:nvPicPr>
            <p:cNvPr id="14" name="Picture 13" descr="DELL R410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2754" y="5487267"/>
              <a:ext cx="1257526" cy="258396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2071236" y="5178025"/>
              <a:ext cx="512287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071236" y="5373292"/>
              <a:ext cx="512287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071236" y="5573322"/>
              <a:ext cx="512287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endCxn id="6" idx="2"/>
            </p:cNvCxnSpPr>
            <p:nvPr/>
          </p:nvCxnSpPr>
          <p:spPr>
            <a:xfrm flipH="1" flipV="1">
              <a:off x="2895198" y="4708994"/>
              <a:ext cx="2" cy="34847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107828" y="5710495"/>
              <a:ext cx="6945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rtl="0"/>
              <a:r>
                <a:rPr lang="en-US" sz="1000" b="1" kern="1200" dirty="0" smtClean="0">
                  <a:solidFill>
                    <a:srgbClr val="103154"/>
                  </a:solidFill>
                  <a:latin typeface="Corbel"/>
                  <a:ea typeface="+mn-ea"/>
                  <a:cs typeface="+mn-cs"/>
                </a:rPr>
                <a:t>Servers</a:t>
              </a:r>
              <a:endParaRPr lang="en-US" sz="1000" b="1" kern="1200" dirty="0">
                <a:solidFill>
                  <a:srgbClr val="103154"/>
                </a:solidFill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512279" y="5710495"/>
              <a:ext cx="6945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rtl="0"/>
              <a:r>
                <a:rPr lang="en-US" sz="1000" b="1" kern="1200" dirty="0" smtClean="0">
                  <a:solidFill>
                    <a:srgbClr val="103154"/>
                  </a:solidFill>
                  <a:latin typeface="Corbel"/>
                  <a:ea typeface="+mn-ea"/>
                  <a:cs typeface="+mn-cs"/>
                </a:rPr>
                <a:t>Switch</a:t>
              </a:r>
              <a:endParaRPr lang="en-US" sz="1000" b="1" kern="1200" dirty="0">
                <a:solidFill>
                  <a:srgbClr val="103154"/>
                </a:solidFill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007572" y="4585883"/>
              <a:ext cx="6945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rtl="0"/>
              <a:r>
                <a:rPr lang="en-US" sz="1000" b="1" kern="1200" dirty="0" smtClean="0">
                  <a:solidFill>
                    <a:srgbClr val="103154"/>
                  </a:solidFill>
                  <a:latin typeface="Corbel"/>
                  <a:ea typeface="+mn-ea"/>
                  <a:cs typeface="+mn-cs"/>
                </a:rPr>
                <a:t>Router</a:t>
              </a:r>
              <a:endParaRPr lang="en-US" sz="1000" b="1" kern="1200" dirty="0">
                <a:solidFill>
                  <a:srgbClr val="103154"/>
                </a:solidFill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94298" y="4146147"/>
              <a:ext cx="98245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 rtl="0"/>
              <a:r>
                <a:rPr lang="en-US" sz="1400" b="1" kern="1200" dirty="0" err="1" smtClean="0">
                  <a:solidFill>
                    <a:srgbClr val="103154"/>
                  </a:solidFill>
                  <a:latin typeface="Corbel"/>
                  <a:ea typeface="+mn-ea"/>
                  <a:cs typeface="+mn-cs"/>
                </a:rPr>
                <a:t>BarNET</a:t>
              </a:r>
              <a:endParaRPr lang="en-US" sz="1400" b="1" kern="1200" dirty="0" smtClean="0">
                <a:solidFill>
                  <a:srgbClr val="103154"/>
                </a:solidFill>
                <a:latin typeface="Corbel"/>
                <a:ea typeface="+mn-ea"/>
                <a:cs typeface="+mn-cs"/>
              </a:endParaRPr>
            </a:p>
            <a:p>
              <a:pPr algn="l" defTabSz="914400" rtl="0"/>
              <a:r>
                <a:rPr lang="en-US" sz="1400" b="1" kern="1200" dirty="0" smtClean="0">
                  <a:solidFill>
                    <a:srgbClr val="103154"/>
                  </a:solidFill>
                  <a:latin typeface="Corbel"/>
                  <a:ea typeface="+mn-ea"/>
                  <a:cs typeface="+mn-cs"/>
                </a:rPr>
                <a:t>Central Node</a:t>
              </a:r>
              <a:endParaRPr lang="en-US" sz="1400" b="1" kern="1200" dirty="0">
                <a:solidFill>
                  <a:srgbClr val="103154"/>
                </a:solidFill>
                <a:latin typeface="Corbel"/>
                <a:ea typeface="+mn-ea"/>
                <a:cs typeface="+mn-cs"/>
              </a:endParaRPr>
            </a:p>
          </p:txBody>
        </p:sp>
      </p:grpSp>
      <p:cxnSp>
        <p:nvCxnSpPr>
          <p:cNvPr id="43" name="Straight Connector 42"/>
          <p:cNvCxnSpPr>
            <a:stCxn id="6" idx="3"/>
            <a:endCxn id="4" idx="1"/>
          </p:cNvCxnSpPr>
          <p:nvPr/>
        </p:nvCxnSpPr>
        <p:spPr>
          <a:xfrm>
            <a:off x="3245129" y="4438270"/>
            <a:ext cx="956863" cy="6722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4" name="Picture 73" descr="C@ribnet logo2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68" y="2057559"/>
            <a:ext cx="756464" cy="37736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142330" y="5939087"/>
            <a:ext cx="787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/>
            <a:r>
              <a:rPr lang="en-US" sz="1400" b="1" kern="1200" dirty="0" err="1" smtClean="0">
                <a:solidFill>
                  <a:srgbClr val="103154"/>
                </a:solidFill>
                <a:latin typeface="Corbel"/>
                <a:ea typeface="+mn-ea"/>
                <a:cs typeface="+mn-cs"/>
              </a:rPr>
              <a:t>BarNET</a:t>
            </a:r>
            <a:endParaRPr lang="en-US" sz="1400" b="1" kern="1200" dirty="0">
              <a:solidFill>
                <a:srgbClr val="103154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44" name="Arc 43"/>
          <p:cNvSpPr/>
          <p:nvPr/>
        </p:nvSpPr>
        <p:spPr>
          <a:xfrm rot="5400000" flipH="1">
            <a:off x="4282218" y="3015236"/>
            <a:ext cx="1528123" cy="4383433"/>
          </a:xfrm>
          <a:prstGeom prst="arc">
            <a:avLst>
              <a:gd name="adj1" fmla="val 16563800"/>
              <a:gd name="adj2" fmla="val 1933887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rtl="0"/>
            <a:endParaRPr lang="en-US" sz="1800" kern="1200">
              <a:solidFill>
                <a:srgbClr val="103154"/>
              </a:solidFill>
            </a:endParaRPr>
          </a:p>
        </p:txBody>
      </p:sp>
      <p:sp>
        <p:nvSpPr>
          <p:cNvPr id="45" name="Arc 44"/>
          <p:cNvSpPr/>
          <p:nvPr/>
        </p:nvSpPr>
        <p:spPr>
          <a:xfrm rot="16200000" flipV="1">
            <a:off x="6401869" y="4983797"/>
            <a:ext cx="1158272" cy="1060254"/>
          </a:xfrm>
          <a:prstGeom prst="arc">
            <a:avLst>
              <a:gd name="adj1" fmla="val 15803316"/>
              <a:gd name="adj2" fmla="val 20890264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rtl="0"/>
            <a:endParaRPr lang="en-US" sz="1800" kern="1200">
              <a:solidFill>
                <a:srgbClr val="103154"/>
              </a:solidFill>
            </a:endParaRPr>
          </a:p>
        </p:txBody>
      </p:sp>
      <p:pic>
        <p:nvPicPr>
          <p:cNvPr id="40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1101" y="5317277"/>
            <a:ext cx="577763" cy="33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5"/>
          <p:cNvSpPr txBox="1"/>
          <p:nvPr/>
        </p:nvSpPr>
        <p:spPr>
          <a:xfrm>
            <a:off x="6748661" y="5499442"/>
            <a:ext cx="5245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/>
            <a:r>
              <a:rPr lang="en-US" sz="1000" b="1" kern="1200" dirty="0" smtClean="0">
                <a:solidFill>
                  <a:srgbClr val="103154"/>
                </a:solidFill>
                <a:latin typeface="Corbel"/>
                <a:ea typeface="+mn-ea"/>
                <a:cs typeface="+mn-cs"/>
              </a:rPr>
              <a:t>HEDU</a:t>
            </a:r>
            <a:endParaRPr lang="en-US" sz="1000" b="1" kern="1200" dirty="0">
              <a:solidFill>
                <a:srgbClr val="103154"/>
              </a:solidFill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06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474785" y="2918938"/>
            <a:ext cx="7888166" cy="339393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lang="en-US" sz="1800" kern="12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Belize National Research &amp; Education Network (</a:t>
            </a:r>
            <a:r>
              <a:rPr lang="en-US" sz="3200" b="1" dirty="0" err="1" smtClean="0">
                <a:solidFill>
                  <a:srgbClr val="FF0000"/>
                </a:solidFill>
              </a:rPr>
              <a:t>BzNET</a:t>
            </a:r>
            <a:r>
              <a:rPr lang="en-US" sz="3200" b="1" dirty="0" smtClean="0">
                <a:solidFill>
                  <a:srgbClr val="FF0000"/>
                </a:solidFill>
              </a:rPr>
              <a:t>) Infrastructure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1992" y="3514473"/>
            <a:ext cx="3054193" cy="1861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3448" y="3007699"/>
            <a:ext cx="577763" cy="33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236" y="1764958"/>
            <a:ext cx="1623642" cy="9893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38" name="Straight Connector 37"/>
          <p:cNvCxnSpPr>
            <a:stCxn id="6" idx="0"/>
            <a:endCxn id="36" idx="2"/>
          </p:cNvCxnSpPr>
          <p:nvPr/>
        </p:nvCxnSpPr>
        <p:spPr>
          <a:xfrm flipH="1" flipV="1">
            <a:off x="2883057" y="2754306"/>
            <a:ext cx="12141" cy="141324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3360" y="4273953"/>
            <a:ext cx="577763" cy="33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Arc 46"/>
          <p:cNvSpPr/>
          <p:nvPr/>
        </p:nvSpPr>
        <p:spPr>
          <a:xfrm rot="16200000" flipH="1" flipV="1">
            <a:off x="3465042" y="2502764"/>
            <a:ext cx="1528123" cy="2356339"/>
          </a:xfrm>
          <a:prstGeom prst="arc">
            <a:avLst>
              <a:gd name="adj1" fmla="val 16121759"/>
              <a:gd name="adj2" fmla="val 143015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rtl="0"/>
            <a:endParaRPr lang="en-US" sz="1800" kern="1200">
              <a:solidFill>
                <a:srgbClr val="103154"/>
              </a:solidFill>
            </a:endParaRPr>
          </a:p>
        </p:txBody>
      </p:sp>
      <p:cxnSp>
        <p:nvCxnSpPr>
          <p:cNvPr id="49" name="Straight Connector 48"/>
          <p:cNvCxnSpPr>
            <a:endCxn id="5" idx="2"/>
          </p:cNvCxnSpPr>
          <p:nvPr/>
        </p:nvCxnSpPr>
        <p:spPr>
          <a:xfrm flipV="1">
            <a:off x="5401832" y="3347679"/>
            <a:ext cx="10498" cy="306673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47" idx="2"/>
            <a:endCxn id="4" idx="3"/>
          </p:cNvCxnSpPr>
          <p:nvPr/>
        </p:nvCxnSpPr>
        <p:spPr>
          <a:xfrm>
            <a:off x="4197311" y="4444717"/>
            <a:ext cx="3058874" cy="27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" idx="3"/>
            <a:endCxn id="42" idx="1"/>
          </p:cNvCxnSpPr>
          <p:nvPr/>
        </p:nvCxnSpPr>
        <p:spPr>
          <a:xfrm flipV="1">
            <a:off x="7256185" y="4443943"/>
            <a:ext cx="407175" cy="10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872175" y="4613933"/>
            <a:ext cx="16530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/>
            <a:r>
              <a:rPr lang="en-US" sz="1000" b="1" kern="1200" dirty="0" smtClean="0">
                <a:solidFill>
                  <a:srgbClr val="103154"/>
                </a:solidFill>
                <a:latin typeface="Corbel"/>
                <a:ea typeface="+mn-ea"/>
                <a:cs typeface="+mn-cs"/>
              </a:rPr>
              <a:t>Local Provider Network(s)</a:t>
            </a:r>
            <a:endParaRPr lang="en-US" sz="1000" b="1" kern="1200" dirty="0">
              <a:solidFill>
                <a:srgbClr val="103154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162800" y="4603422"/>
            <a:ext cx="12250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/>
            <a:r>
              <a:rPr lang="en-US" sz="1000" b="1" kern="1200" dirty="0" smtClean="0">
                <a:solidFill>
                  <a:srgbClr val="103154"/>
                </a:solidFill>
                <a:latin typeface="Corbel"/>
                <a:ea typeface="+mn-ea"/>
                <a:cs typeface="+mn-cs"/>
              </a:rPr>
              <a:t>UWI Open Campus</a:t>
            </a:r>
            <a:endParaRPr lang="en-US" sz="1000" b="1" kern="1200" dirty="0">
              <a:solidFill>
                <a:srgbClr val="103154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962400" y="3271459"/>
            <a:ext cx="12490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/>
            <a:r>
              <a:rPr lang="en-US" sz="1000" b="1" kern="1200" dirty="0" smtClean="0">
                <a:solidFill>
                  <a:srgbClr val="103154"/>
                </a:solidFill>
                <a:latin typeface="Corbel"/>
                <a:ea typeface="+mn-ea"/>
                <a:cs typeface="+mn-cs"/>
              </a:rPr>
              <a:t>University of Belize</a:t>
            </a:r>
            <a:endParaRPr lang="en-US" sz="1000" b="1" kern="1200" dirty="0">
              <a:solidFill>
                <a:srgbClr val="103154"/>
              </a:solidFill>
              <a:latin typeface="Corbel"/>
              <a:ea typeface="+mn-ea"/>
              <a:cs typeface="+mn-cs"/>
            </a:endParaRPr>
          </a:p>
        </p:txBody>
      </p:sp>
      <p:grpSp>
        <p:nvGrpSpPr>
          <p:cNvPr id="3" name="Group 71"/>
          <p:cNvGrpSpPr/>
          <p:nvPr/>
        </p:nvGrpSpPr>
        <p:grpSpPr>
          <a:xfrm>
            <a:off x="709127" y="4018070"/>
            <a:ext cx="2825383" cy="2066198"/>
            <a:chOff x="709127" y="4018070"/>
            <a:chExt cx="2825383" cy="2066198"/>
          </a:xfrm>
        </p:grpSpPr>
        <p:sp>
          <p:nvSpPr>
            <p:cNvPr id="35" name="Rounded Rectangle 34"/>
            <p:cNvSpPr/>
            <p:nvPr/>
          </p:nvSpPr>
          <p:spPr>
            <a:xfrm>
              <a:off x="709127" y="4018070"/>
              <a:ext cx="2825383" cy="2066198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rtl="0"/>
              <a:endParaRPr lang="en-US" sz="1800" kern="1200">
                <a:solidFill>
                  <a:srgbClr val="FFFFFF"/>
                </a:solidFill>
              </a:endParaRPr>
            </a:p>
          </p:txBody>
        </p:sp>
        <p:pic>
          <p:nvPicPr>
            <p:cNvPr id="6" name="Picture 40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45266" y="4167546"/>
              <a:ext cx="699863" cy="5414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9" name="Picture 28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83523" y="5052811"/>
              <a:ext cx="623348" cy="610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 descr="DELL R410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2754" y="5086931"/>
              <a:ext cx="1257526" cy="258396"/>
            </a:xfrm>
            <a:prstGeom prst="rect">
              <a:avLst/>
            </a:prstGeom>
          </p:spPr>
        </p:pic>
        <p:pic>
          <p:nvPicPr>
            <p:cNvPr id="13" name="Picture 12" descr="DELL R410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2754" y="5287099"/>
              <a:ext cx="1257526" cy="258396"/>
            </a:xfrm>
            <a:prstGeom prst="rect">
              <a:avLst/>
            </a:prstGeom>
          </p:spPr>
        </p:pic>
        <p:pic>
          <p:nvPicPr>
            <p:cNvPr id="14" name="Picture 13" descr="DELL R410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2754" y="5487267"/>
              <a:ext cx="1257526" cy="258396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2071236" y="5178025"/>
              <a:ext cx="512287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071236" y="5373292"/>
              <a:ext cx="512287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071236" y="5573322"/>
              <a:ext cx="512287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endCxn id="6" idx="2"/>
            </p:cNvCxnSpPr>
            <p:nvPr/>
          </p:nvCxnSpPr>
          <p:spPr>
            <a:xfrm flipH="1" flipV="1">
              <a:off x="2895198" y="4708994"/>
              <a:ext cx="2" cy="34847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107828" y="5710495"/>
              <a:ext cx="6945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rtl="0"/>
              <a:r>
                <a:rPr lang="en-US" sz="1000" b="1" kern="1200" dirty="0" smtClean="0">
                  <a:solidFill>
                    <a:srgbClr val="103154"/>
                  </a:solidFill>
                  <a:latin typeface="Corbel"/>
                  <a:ea typeface="+mn-ea"/>
                  <a:cs typeface="+mn-cs"/>
                </a:rPr>
                <a:t>Servers</a:t>
              </a:r>
              <a:endParaRPr lang="en-US" sz="1000" b="1" kern="1200" dirty="0">
                <a:solidFill>
                  <a:srgbClr val="103154"/>
                </a:solidFill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512279" y="5710495"/>
              <a:ext cx="6945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rtl="0"/>
              <a:r>
                <a:rPr lang="en-US" sz="1000" b="1" kern="1200" dirty="0" smtClean="0">
                  <a:solidFill>
                    <a:srgbClr val="103154"/>
                  </a:solidFill>
                  <a:latin typeface="Corbel"/>
                  <a:ea typeface="+mn-ea"/>
                  <a:cs typeface="+mn-cs"/>
                </a:rPr>
                <a:t>Switch</a:t>
              </a:r>
              <a:endParaRPr lang="en-US" sz="1000" b="1" kern="1200" dirty="0">
                <a:solidFill>
                  <a:srgbClr val="103154"/>
                </a:solidFill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007572" y="4585883"/>
              <a:ext cx="6945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rtl="0"/>
              <a:r>
                <a:rPr lang="en-US" sz="1000" b="1" kern="1200" dirty="0" smtClean="0">
                  <a:solidFill>
                    <a:srgbClr val="103154"/>
                  </a:solidFill>
                  <a:latin typeface="Corbel"/>
                  <a:ea typeface="+mn-ea"/>
                  <a:cs typeface="+mn-cs"/>
                </a:rPr>
                <a:t>Router</a:t>
              </a:r>
              <a:endParaRPr lang="en-US" sz="1000" b="1" kern="1200" dirty="0">
                <a:solidFill>
                  <a:srgbClr val="103154"/>
                </a:solidFill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94298" y="4146147"/>
              <a:ext cx="98245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 rtl="0"/>
              <a:r>
                <a:rPr lang="en-US" sz="1400" b="1" kern="1200" dirty="0" err="1" smtClean="0">
                  <a:solidFill>
                    <a:srgbClr val="103154"/>
                  </a:solidFill>
                  <a:latin typeface="Corbel"/>
                  <a:ea typeface="+mn-ea"/>
                  <a:cs typeface="+mn-cs"/>
                </a:rPr>
                <a:t>BzNET</a:t>
              </a:r>
              <a:endParaRPr lang="en-US" sz="1400" b="1" kern="1200" dirty="0" smtClean="0">
                <a:solidFill>
                  <a:srgbClr val="103154"/>
                </a:solidFill>
                <a:latin typeface="Corbel"/>
                <a:ea typeface="+mn-ea"/>
                <a:cs typeface="+mn-cs"/>
              </a:endParaRPr>
            </a:p>
            <a:p>
              <a:pPr algn="l" defTabSz="914400" rtl="0"/>
              <a:r>
                <a:rPr lang="en-US" sz="1400" b="1" kern="1200" dirty="0" smtClean="0">
                  <a:solidFill>
                    <a:srgbClr val="103154"/>
                  </a:solidFill>
                  <a:latin typeface="Corbel"/>
                  <a:ea typeface="+mn-ea"/>
                  <a:cs typeface="+mn-cs"/>
                </a:rPr>
                <a:t>Central Node</a:t>
              </a:r>
              <a:endParaRPr lang="en-US" sz="1400" b="1" kern="1200" dirty="0">
                <a:solidFill>
                  <a:srgbClr val="103154"/>
                </a:solidFill>
                <a:latin typeface="Corbel"/>
                <a:ea typeface="+mn-ea"/>
                <a:cs typeface="+mn-cs"/>
              </a:endParaRPr>
            </a:p>
          </p:txBody>
        </p:sp>
      </p:grpSp>
      <p:cxnSp>
        <p:nvCxnSpPr>
          <p:cNvPr id="43" name="Straight Connector 42"/>
          <p:cNvCxnSpPr>
            <a:stCxn id="6" idx="3"/>
            <a:endCxn id="4" idx="1"/>
          </p:cNvCxnSpPr>
          <p:nvPr/>
        </p:nvCxnSpPr>
        <p:spPr>
          <a:xfrm>
            <a:off x="3245129" y="4438270"/>
            <a:ext cx="956863" cy="6722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4" name="Picture 73" descr="C@ribnet logo2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68" y="2057559"/>
            <a:ext cx="756464" cy="37736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142330" y="5939087"/>
            <a:ext cx="7152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/>
            <a:r>
              <a:rPr lang="en-US" sz="1400" b="1" kern="1200" dirty="0" err="1" smtClean="0">
                <a:solidFill>
                  <a:srgbClr val="103154"/>
                </a:solidFill>
                <a:latin typeface="Corbel"/>
                <a:ea typeface="+mn-ea"/>
                <a:cs typeface="+mn-cs"/>
              </a:rPr>
              <a:t>BzNET</a:t>
            </a:r>
            <a:endParaRPr lang="en-US" sz="1400" b="1" kern="1200" dirty="0">
              <a:solidFill>
                <a:srgbClr val="103154"/>
              </a:solidFill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364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474785" y="2918938"/>
            <a:ext cx="7888166" cy="339393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lang="en-US" sz="1800" kern="12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Suriname National Research &amp; Education Network (SUREN) Infrastructure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1992" y="3514473"/>
            <a:ext cx="3054193" cy="1861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6" name="Picture 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236" y="1764958"/>
            <a:ext cx="1623642" cy="9893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38" name="Straight Connector 37"/>
          <p:cNvCxnSpPr>
            <a:stCxn id="6" idx="0"/>
            <a:endCxn id="36" idx="2"/>
          </p:cNvCxnSpPr>
          <p:nvPr/>
        </p:nvCxnSpPr>
        <p:spPr>
          <a:xfrm flipH="1" flipV="1">
            <a:off x="2883057" y="2754306"/>
            <a:ext cx="12141" cy="141324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3360" y="4273953"/>
            <a:ext cx="577763" cy="33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6" name="Straight Connector 55"/>
          <p:cNvCxnSpPr>
            <a:endCxn id="4" idx="3"/>
          </p:cNvCxnSpPr>
          <p:nvPr/>
        </p:nvCxnSpPr>
        <p:spPr>
          <a:xfrm>
            <a:off x="4197311" y="4444717"/>
            <a:ext cx="3058874" cy="27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" idx="3"/>
            <a:endCxn id="42" idx="1"/>
          </p:cNvCxnSpPr>
          <p:nvPr/>
        </p:nvCxnSpPr>
        <p:spPr>
          <a:xfrm flipV="1">
            <a:off x="7256185" y="4443943"/>
            <a:ext cx="407175" cy="10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872175" y="4613933"/>
            <a:ext cx="16530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/>
            <a:r>
              <a:rPr lang="en-US" sz="1000" b="1" kern="1200" dirty="0" smtClean="0">
                <a:solidFill>
                  <a:srgbClr val="103154"/>
                </a:solidFill>
                <a:latin typeface="Corbel"/>
                <a:ea typeface="+mn-ea"/>
                <a:cs typeface="+mn-cs"/>
              </a:rPr>
              <a:t>Local Provider Network(s)</a:t>
            </a:r>
            <a:endParaRPr lang="en-US" sz="1000" b="1" kern="1200" dirty="0">
              <a:solidFill>
                <a:srgbClr val="103154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326045" y="4603422"/>
            <a:ext cx="9797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/>
            <a:r>
              <a:rPr lang="en-US" sz="1000" b="1" kern="1200" dirty="0" smtClean="0">
                <a:solidFill>
                  <a:srgbClr val="103154"/>
                </a:solidFill>
                <a:latin typeface="Corbel"/>
                <a:ea typeface="+mn-ea"/>
                <a:cs typeface="+mn-cs"/>
              </a:rPr>
              <a:t>Anton de </a:t>
            </a:r>
            <a:r>
              <a:rPr lang="en-US" sz="1000" b="1" kern="1200" dirty="0" err="1" smtClean="0">
                <a:solidFill>
                  <a:srgbClr val="103154"/>
                </a:solidFill>
                <a:latin typeface="Corbel"/>
                <a:ea typeface="+mn-ea"/>
                <a:cs typeface="+mn-cs"/>
              </a:rPr>
              <a:t>Kom</a:t>
            </a:r>
            <a:endParaRPr lang="en-US" sz="1000" b="1" kern="1200" dirty="0" smtClean="0">
              <a:solidFill>
                <a:srgbClr val="103154"/>
              </a:solidFill>
              <a:latin typeface="Corbel"/>
              <a:ea typeface="+mn-ea"/>
              <a:cs typeface="+mn-cs"/>
            </a:endParaRPr>
          </a:p>
          <a:p>
            <a:pPr algn="l" defTabSz="914400" rtl="0"/>
            <a:r>
              <a:rPr lang="en-US" sz="1000" b="1" kern="1200" dirty="0" smtClean="0">
                <a:solidFill>
                  <a:srgbClr val="103154"/>
                </a:solidFill>
                <a:latin typeface="Corbel"/>
                <a:ea typeface="+mn-ea"/>
                <a:cs typeface="+mn-cs"/>
              </a:rPr>
              <a:t>University</a:t>
            </a:r>
            <a:endParaRPr lang="en-US" sz="1000" b="1" kern="1200" dirty="0">
              <a:solidFill>
                <a:srgbClr val="103154"/>
              </a:solidFill>
              <a:latin typeface="Corbel"/>
              <a:ea typeface="+mn-ea"/>
              <a:cs typeface="+mn-cs"/>
            </a:endParaRPr>
          </a:p>
        </p:txBody>
      </p:sp>
      <p:grpSp>
        <p:nvGrpSpPr>
          <p:cNvPr id="3" name="Group 71"/>
          <p:cNvGrpSpPr/>
          <p:nvPr/>
        </p:nvGrpSpPr>
        <p:grpSpPr>
          <a:xfrm>
            <a:off x="709127" y="4018070"/>
            <a:ext cx="2825383" cy="2066198"/>
            <a:chOff x="709127" y="4018070"/>
            <a:chExt cx="2825383" cy="2066198"/>
          </a:xfrm>
        </p:grpSpPr>
        <p:sp>
          <p:nvSpPr>
            <p:cNvPr id="35" name="Rounded Rectangle 34"/>
            <p:cNvSpPr/>
            <p:nvPr/>
          </p:nvSpPr>
          <p:spPr>
            <a:xfrm>
              <a:off x="709127" y="4018070"/>
              <a:ext cx="2825383" cy="2066198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rtl="0"/>
              <a:endParaRPr lang="en-US" sz="1800" kern="1200">
                <a:solidFill>
                  <a:srgbClr val="FFFFFF"/>
                </a:solidFill>
              </a:endParaRPr>
            </a:p>
          </p:txBody>
        </p:sp>
        <p:pic>
          <p:nvPicPr>
            <p:cNvPr id="6" name="Picture 40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45266" y="4167546"/>
              <a:ext cx="699863" cy="5414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9" name="Picture 28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83523" y="5052811"/>
              <a:ext cx="623348" cy="610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 descr="DELL R410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2754" y="5086931"/>
              <a:ext cx="1257526" cy="258396"/>
            </a:xfrm>
            <a:prstGeom prst="rect">
              <a:avLst/>
            </a:prstGeom>
          </p:spPr>
        </p:pic>
        <p:pic>
          <p:nvPicPr>
            <p:cNvPr id="13" name="Picture 12" descr="DELL R410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2754" y="5287099"/>
              <a:ext cx="1257526" cy="258396"/>
            </a:xfrm>
            <a:prstGeom prst="rect">
              <a:avLst/>
            </a:prstGeom>
          </p:spPr>
        </p:pic>
        <p:pic>
          <p:nvPicPr>
            <p:cNvPr id="14" name="Picture 13" descr="DELL R410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2754" y="5487267"/>
              <a:ext cx="1257526" cy="258396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2071236" y="5178025"/>
              <a:ext cx="512287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071236" y="5373292"/>
              <a:ext cx="512287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071236" y="5573322"/>
              <a:ext cx="512287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endCxn id="6" idx="2"/>
            </p:cNvCxnSpPr>
            <p:nvPr/>
          </p:nvCxnSpPr>
          <p:spPr>
            <a:xfrm flipH="1" flipV="1">
              <a:off x="2895198" y="4708994"/>
              <a:ext cx="2" cy="34847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107828" y="5710495"/>
              <a:ext cx="6945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rtl="0"/>
              <a:r>
                <a:rPr lang="en-US" sz="1000" b="1" kern="1200" dirty="0" smtClean="0">
                  <a:solidFill>
                    <a:srgbClr val="103154"/>
                  </a:solidFill>
                  <a:latin typeface="Corbel"/>
                  <a:ea typeface="+mn-ea"/>
                  <a:cs typeface="+mn-cs"/>
                </a:rPr>
                <a:t>Servers</a:t>
              </a:r>
              <a:endParaRPr lang="en-US" sz="1000" b="1" kern="1200" dirty="0">
                <a:solidFill>
                  <a:srgbClr val="103154"/>
                </a:solidFill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512279" y="5710495"/>
              <a:ext cx="6945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rtl="0"/>
              <a:r>
                <a:rPr lang="en-US" sz="1000" b="1" kern="1200" dirty="0" smtClean="0">
                  <a:solidFill>
                    <a:srgbClr val="103154"/>
                  </a:solidFill>
                  <a:latin typeface="Corbel"/>
                  <a:ea typeface="+mn-ea"/>
                  <a:cs typeface="+mn-cs"/>
                </a:rPr>
                <a:t>Switch</a:t>
              </a:r>
              <a:endParaRPr lang="en-US" sz="1000" b="1" kern="1200" dirty="0">
                <a:solidFill>
                  <a:srgbClr val="103154"/>
                </a:solidFill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007572" y="4585883"/>
              <a:ext cx="6945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rtl="0"/>
              <a:r>
                <a:rPr lang="en-US" sz="1000" b="1" kern="1200" dirty="0" smtClean="0">
                  <a:solidFill>
                    <a:srgbClr val="103154"/>
                  </a:solidFill>
                  <a:latin typeface="Corbel"/>
                  <a:ea typeface="+mn-ea"/>
                  <a:cs typeface="+mn-cs"/>
                </a:rPr>
                <a:t>Router</a:t>
              </a:r>
              <a:endParaRPr lang="en-US" sz="1000" b="1" kern="1200" dirty="0">
                <a:solidFill>
                  <a:srgbClr val="103154"/>
                </a:solidFill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94298" y="4146147"/>
              <a:ext cx="98245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 rtl="0"/>
              <a:r>
                <a:rPr lang="en-US" sz="1400" b="1" kern="1200" dirty="0" smtClean="0">
                  <a:solidFill>
                    <a:srgbClr val="103154"/>
                  </a:solidFill>
                  <a:latin typeface="Corbel"/>
                  <a:ea typeface="+mn-ea"/>
                  <a:cs typeface="+mn-cs"/>
                </a:rPr>
                <a:t>SUREN</a:t>
              </a:r>
            </a:p>
            <a:p>
              <a:pPr algn="l" defTabSz="914400" rtl="0"/>
              <a:r>
                <a:rPr lang="en-US" sz="1400" b="1" kern="1200" dirty="0" smtClean="0">
                  <a:solidFill>
                    <a:srgbClr val="103154"/>
                  </a:solidFill>
                  <a:latin typeface="Corbel"/>
                  <a:ea typeface="+mn-ea"/>
                  <a:cs typeface="+mn-cs"/>
                </a:rPr>
                <a:t>Central Node</a:t>
              </a:r>
              <a:endParaRPr lang="en-US" sz="1400" b="1" kern="1200" dirty="0">
                <a:solidFill>
                  <a:srgbClr val="103154"/>
                </a:solidFill>
                <a:latin typeface="Corbel"/>
                <a:ea typeface="+mn-ea"/>
                <a:cs typeface="+mn-cs"/>
              </a:endParaRPr>
            </a:p>
          </p:txBody>
        </p:sp>
      </p:grpSp>
      <p:cxnSp>
        <p:nvCxnSpPr>
          <p:cNvPr id="43" name="Straight Connector 42"/>
          <p:cNvCxnSpPr>
            <a:stCxn id="6" idx="3"/>
            <a:endCxn id="4" idx="1"/>
          </p:cNvCxnSpPr>
          <p:nvPr/>
        </p:nvCxnSpPr>
        <p:spPr>
          <a:xfrm>
            <a:off x="3245129" y="4438270"/>
            <a:ext cx="956863" cy="6722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4" name="Picture 73" descr="C@ribnet logo2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68" y="2057559"/>
            <a:ext cx="756464" cy="37736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142330" y="5939087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/>
            <a:r>
              <a:rPr lang="en-US" sz="1400" b="1" kern="1200" dirty="0" smtClean="0">
                <a:solidFill>
                  <a:srgbClr val="103154"/>
                </a:solidFill>
                <a:latin typeface="Corbel"/>
                <a:ea typeface="+mn-ea"/>
                <a:cs typeface="+mn-cs"/>
              </a:rPr>
              <a:t>SUREN</a:t>
            </a:r>
            <a:endParaRPr lang="en-US" sz="1400" b="1" kern="1200" dirty="0">
              <a:solidFill>
                <a:srgbClr val="103154"/>
              </a:solidFill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959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age8.jpg" descr="Screen shot 2012-04-29 GEANT.jpg"/>
          <p:cNvPicPr/>
          <p:nvPr/>
        </p:nvPicPr>
        <p:blipFill>
          <a:blip r:embed="rId2">
            <a:extLst/>
          </a:blip>
          <a:srcRect t="14022" b="552"/>
          <a:stretch>
            <a:fillRect/>
          </a:stretch>
        </p:blipFill>
        <p:spPr>
          <a:xfrm>
            <a:off x="228671" y="1690560"/>
            <a:ext cx="8686853" cy="4727521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Shape 110"/>
          <p:cNvSpPr/>
          <p:nvPr/>
        </p:nvSpPr>
        <p:spPr>
          <a:xfrm>
            <a:off x="560577" y="834602"/>
            <a:ext cx="4350252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800" b="1"/>
            </a:lvl1pPr>
          </a:lstStyle>
          <a:p>
            <a:pPr lvl="0">
              <a:defRPr b="0"/>
            </a:pPr>
            <a:r>
              <a:rPr lang="en-US" sz="20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Bridging the Digital Divide </a:t>
            </a:r>
          </a:p>
          <a:p>
            <a:pPr lvl="0">
              <a:defRPr b="0"/>
            </a:pPr>
            <a:endParaRPr lang="en-US" dirty="0"/>
          </a:p>
          <a:p>
            <a:pPr lvl="0">
              <a:defRPr b="0"/>
            </a:pPr>
            <a:r>
              <a:rPr lang="en-US" dirty="0" smtClean="0"/>
              <a:t>G</a:t>
            </a:r>
            <a:r>
              <a:rPr b="1" dirty="0" smtClean="0"/>
              <a:t>lobal </a:t>
            </a:r>
            <a:r>
              <a:rPr b="1" dirty="0"/>
              <a:t>R&amp;E Networks Prior to 2012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lobal_con_large_may12.jpeg" descr="http://www.geant.net/Network/GlobalConnectivity/PublishingImages/global_con_large_may1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6401" y="1286024"/>
            <a:ext cx="8331360" cy="5341270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Shape 113"/>
          <p:cNvSpPr/>
          <p:nvPr/>
        </p:nvSpPr>
        <p:spPr>
          <a:xfrm>
            <a:off x="3597112" y="1286024"/>
            <a:ext cx="5318288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800" b="1"/>
            </a:lvl1pPr>
          </a:lstStyle>
          <a:p>
            <a:pPr lvl="0">
              <a:defRPr b="0"/>
            </a:pPr>
            <a:r>
              <a:rPr b="1"/>
              <a:t>Global R&amp;E Networks Now Include C@ribNET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1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C@ribNET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</a:t>
            </a:r>
            <a:r>
              <a:rPr lang="en-US" sz="2400" b="1" dirty="0" smtClean="0">
                <a:solidFill>
                  <a:srgbClr val="FF0000"/>
                </a:solidFill>
              </a:rPr>
              <a:t>nternational Peering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chemeClr val="accent1"/>
                </a:solidFill>
              </a:rPr>
              <a:t>(Bridging the Digital divide in Education and Research)</a:t>
            </a:r>
            <a:endParaRPr lang="en-US" sz="2400" b="1" dirty="0">
              <a:solidFill>
                <a:schemeClr val="accent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00" y="1296000"/>
            <a:ext cx="6400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1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2800" b="1" dirty="0" smtClean="0">
                <a:solidFill>
                  <a:srgbClr val="FF0000"/>
                </a:solidFill>
                <a:uFill>
                  <a:solidFill>
                    <a:srgbClr val="174576"/>
                  </a:solidFill>
                </a:uFill>
              </a:rPr>
              <a:t>Results to date</a:t>
            </a:r>
            <a:endParaRPr sz="2800" b="1" dirty="0">
              <a:solidFill>
                <a:srgbClr val="FF0000"/>
              </a:solidFill>
              <a:uFill>
                <a:solidFill>
                  <a:srgbClr val="174576"/>
                </a:solidFill>
              </a:uFill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779462" y="1839268"/>
            <a:ext cx="6466058" cy="50783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0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C@ribNET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is operational and functional in 13 countries with over 40 institutions connected.</a:t>
            </a:r>
          </a:p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Projects being implemented include:</a:t>
            </a:r>
          </a:p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UWI Hugh Winter Tele health Project for teaching non-invasive surgery to UWI students regionally</a:t>
            </a:r>
          </a:p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 State Department Police Academy project, connecting police Academies in 16 countries</a:t>
            </a:r>
          </a:p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Aggregation of Commodity Internet to Tertiary Institutions</a:t>
            </a:r>
          </a:p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Support for global Dengue Fever  and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Chikungonia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Symposium</a:t>
            </a:r>
          </a:p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Regional Portal for all CARICOM Agency</a:t>
            </a:r>
          </a:p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3800" b="1" i="1" dirty="0" smtClean="0">
                <a:solidFill>
                  <a:srgbClr val="FF0000"/>
                </a:solidFill>
                <a:uFill>
                  <a:solidFill>
                    <a:srgbClr val="174576"/>
                  </a:solidFill>
                </a:uFill>
              </a:rPr>
              <a:t>Benefits of </a:t>
            </a:r>
            <a:r>
              <a:rPr lang="en-US" sz="3800" b="1" i="1" dirty="0" err="1" smtClean="0">
                <a:solidFill>
                  <a:srgbClr val="FF0000"/>
                </a:solidFill>
                <a:uFill>
                  <a:solidFill>
                    <a:srgbClr val="174576"/>
                  </a:solidFill>
                </a:uFill>
              </a:rPr>
              <a:t>C@ribNET</a:t>
            </a:r>
            <a:endParaRPr sz="3800" b="1" i="1" dirty="0">
              <a:solidFill>
                <a:srgbClr val="FF0000"/>
              </a:solidFill>
              <a:uFill>
                <a:solidFill>
                  <a:srgbClr val="174576"/>
                </a:solidFill>
              </a:uFill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557110" y="1707776"/>
            <a:ext cx="8029779" cy="52937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endParaRPr lang="en-US" dirty="0" smtClean="0"/>
          </a:p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r>
              <a:rPr lang="en-US" dirty="0" smtClean="0"/>
              <a:t>Supports the Integration process through working within a single space</a:t>
            </a:r>
          </a:p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endParaRPr lang="en-US" dirty="0"/>
          </a:p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r>
              <a:rPr lang="en-US" dirty="0" smtClean="0"/>
              <a:t>Reduces costs of ICT services through aggregation</a:t>
            </a:r>
          </a:p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endParaRPr lang="en-US" dirty="0"/>
          </a:p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r>
              <a:rPr lang="en-US" dirty="0" smtClean="0"/>
              <a:t>Providing access to Tertiary education to a significant number of Caribbean citizens who otherwise would not have the opportunity</a:t>
            </a:r>
          </a:p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endParaRPr lang="en-US" dirty="0"/>
          </a:p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r>
              <a:rPr lang="en-US" dirty="0" smtClean="0"/>
              <a:t>Extend the reach and access to education assets and research in a structured manner regionally and globally</a:t>
            </a:r>
          </a:p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endParaRPr lang="en-US" dirty="0"/>
          </a:p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r>
              <a:rPr lang="en-US" dirty="0" smtClean="0"/>
              <a:t>Reducing the costs of access to Tertiary education to a significant number of Caribbean students</a:t>
            </a:r>
          </a:p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endParaRPr lang="en-US" dirty="0"/>
          </a:p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r>
              <a:rPr lang="en-US" dirty="0" smtClean="0"/>
              <a:t>Provides opportunities for innovation through collaboration and sharing</a:t>
            </a:r>
          </a:p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endParaRPr lang="en-US" dirty="0"/>
          </a:p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endParaRPr lang="en-US" dirty="0"/>
          </a:p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222464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3800" b="1" i="1" dirty="0" smtClean="0">
                <a:solidFill>
                  <a:srgbClr val="FF0000"/>
                </a:solidFill>
                <a:uFill>
                  <a:solidFill>
                    <a:srgbClr val="174576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sz="2400" b="1" dirty="0">
              <a:solidFill>
                <a:schemeClr val="tx1"/>
              </a:solidFill>
              <a:uFill>
                <a:solidFill>
                  <a:srgbClr val="174576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727289" y="1731818"/>
            <a:ext cx="7635663" cy="3631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/>
            </a:pPr>
            <a:endParaRPr lang="en-US" sz="2000" dirty="0" smtClean="0"/>
          </a:p>
          <a:p>
            <a:pPr marL="457200" lvl="0" indent="-457200">
              <a:buFont typeface="+mj-lt"/>
              <a:buAutoNum type="arabicPeriod"/>
              <a:defRPr sz="1800"/>
            </a:pPr>
            <a:r>
              <a:rPr lang="en-US" sz="2400" dirty="0" smtClean="0"/>
              <a:t>How </a:t>
            </a:r>
            <a:r>
              <a:rPr lang="en-US" sz="2400" dirty="0" err="1" smtClean="0"/>
              <a:t>C@ribNET</a:t>
            </a:r>
            <a:r>
              <a:rPr lang="en-US" sz="2400" dirty="0" smtClean="0"/>
              <a:t> support the vision of a Single ICT Space for the Region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457200" lvl="0" indent="-457200">
              <a:buFont typeface="+mj-lt"/>
              <a:buAutoNum type="arabicPeriod"/>
              <a:defRPr sz="1800"/>
            </a:pPr>
            <a:endParaRPr lang="en-US" sz="2400" dirty="0"/>
          </a:p>
          <a:p>
            <a:pPr marL="457200" lvl="0" indent="-457200">
              <a:buFont typeface="+mj-lt"/>
              <a:buAutoNum type="arabicPeriod"/>
              <a:defRPr sz="1800"/>
            </a:pPr>
            <a:r>
              <a:rPr lang="en-US" sz="2400" dirty="0" smtClean="0"/>
              <a:t>Deliverables to date</a:t>
            </a:r>
          </a:p>
          <a:p>
            <a:pPr marL="457200" lvl="0" indent="-457200">
              <a:buFont typeface="+mj-lt"/>
              <a:buAutoNum type="arabicPeriod"/>
              <a:defRPr sz="1800"/>
            </a:pPr>
            <a:endParaRPr lang="en-US" sz="2400" dirty="0"/>
          </a:p>
          <a:p>
            <a:pPr marL="457200" lvl="0" indent="-457200">
              <a:buFont typeface="+mj-lt"/>
              <a:buAutoNum type="arabicPeriod"/>
              <a:defRPr sz="1800"/>
            </a:pPr>
            <a:r>
              <a:rPr lang="en-US" sz="2400" dirty="0" smtClean="0"/>
              <a:t>The Need for Public </a:t>
            </a:r>
            <a:r>
              <a:rPr lang="en-US" sz="2400" dirty="0"/>
              <a:t>P</a:t>
            </a:r>
            <a:r>
              <a:rPr lang="en-US" sz="2400" dirty="0" smtClean="0"/>
              <a:t>rivate Partnership for the sustainability of </a:t>
            </a:r>
            <a:r>
              <a:rPr lang="en-US" sz="2400" dirty="0" err="1" smtClean="0"/>
              <a:t>C@ribNET</a:t>
            </a:r>
            <a:endParaRPr lang="en-US" sz="2400" dirty="0" smtClean="0"/>
          </a:p>
          <a:p>
            <a:pPr marL="457200" lvl="0" indent="-457200">
              <a:buFont typeface="+mj-lt"/>
              <a:buAutoNum type="arabicPeriod"/>
              <a:defRPr sz="1800"/>
            </a:pPr>
            <a:endParaRPr lang="en-US" sz="2400" dirty="0"/>
          </a:p>
          <a:p>
            <a:pPr marL="457200" lvl="0" indent="-457200">
              <a:buFont typeface="+mj-lt"/>
              <a:buAutoNum type="arabicPeriod"/>
              <a:defRPr sz="1800"/>
            </a:pPr>
            <a:r>
              <a:rPr lang="en-US" sz="2400" dirty="0" smtClean="0"/>
              <a:t>The Way forward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881449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xfrm>
            <a:off x="193964" y="-13855"/>
            <a:ext cx="10191751" cy="143883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3800" b="1" i="1" dirty="0" err="1" smtClean="0">
                <a:solidFill>
                  <a:srgbClr val="FF0000"/>
                </a:solidFill>
                <a:uFill>
                  <a:solidFill>
                    <a:srgbClr val="174576"/>
                  </a:solidFill>
                </a:uFill>
              </a:rPr>
              <a:t>C@ribNET</a:t>
            </a:r>
            <a:r>
              <a:rPr lang="en-US" sz="3800" b="1" i="1" dirty="0" smtClean="0">
                <a:solidFill>
                  <a:srgbClr val="FF0000"/>
                </a:solidFill>
                <a:uFill>
                  <a:solidFill>
                    <a:srgbClr val="174576"/>
                  </a:solidFill>
                </a:uFill>
              </a:rPr>
              <a:t>: The way ahead</a:t>
            </a:r>
            <a:endParaRPr sz="3800" b="1" i="1" dirty="0">
              <a:solidFill>
                <a:srgbClr val="FF0000"/>
              </a:solidFill>
              <a:uFill>
                <a:solidFill>
                  <a:srgbClr val="174576"/>
                </a:solidFill>
              </a:uFill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1077588" y="1947812"/>
            <a:ext cx="6988824" cy="5170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r>
              <a:rPr lang="en-US" sz="2400" dirty="0" smtClean="0"/>
              <a:t>Extend connectivity to Community and Teacher Training Colleges, Schools, Libraries, </a:t>
            </a:r>
            <a:r>
              <a:rPr sz="2400" dirty="0" smtClean="0"/>
              <a:t> </a:t>
            </a:r>
            <a:r>
              <a:rPr lang="en-US" sz="2400" dirty="0"/>
              <a:t>H</a:t>
            </a:r>
            <a:r>
              <a:rPr lang="en-US" sz="2400" dirty="0" smtClean="0"/>
              <a:t>ospitals, Research </a:t>
            </a:r>
            <a:r>
              <a:rPr lang="en-US" sz="2400" dirty="0" err="1"/>
              <a:t>C</a:t>
            </a:r>
            <a:r>
              <a:rPr lang="en-US" sz="2400" dirty="0" err="1" smtClean="0"/>
              <a:t>entres</a:t>
            </a:r>
            <a:r>
              <a:rPr lang="en-US" sz="2400" dirty="0" smtClean="0"/>
              <a:t>, </a:t>
            </a:r>
            <a:endParaRPr sz="2400" dirty="0"/>
          </a:p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endParaRPr lang="en-US" sz="2400" dirty="0" smtClean="0"/>
          </a:p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r>
              <a:rPr lang="en-US" sz="2400" dirty="0" smtClean="0"/>
              <a:t>Use of IRUs</a:t>
            </a:r>
          </a:p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endParaRPr lang="en-US" sz="2400" dirty="0"/>
          </a:p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r>
              <a:rPr lang="en-US" sz="2400" dirty="0" smtClean="0"/>
              <a:t>Increase the </a:t>
            </a:r>
            <a:r>
              <a:rPr lang="en-US" sz="2400" dirty="0" err="1" smtClean="0"/>
              <a:t>C@ribNET</a:t>
            </a:r>
            <a:r>
              <a:rPr lang="en-US" sz="2400" dirty="0" smtClean="0"/>
              <a:t> Backbones to </a:t>
            </a:r>
            <a:r>
              <a:rPr lang="en-US" sz="2400" dirty="0" err="1" smtClean="0"/>
              <a:t>Gigbit</a:t>
            </a:r>
            <a:r>
              <a:rPr lang="en-US" sz="2400" dirty="0" smtClean="0"/>
              <a:t> speeds</a:t>
            </a:r>
          </a:p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endParaRPr lang="en-US" sz="2400" dirty="0"/>
          </a:p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r>
              <a:rPr lang="en-US" sz="2400" dirty="0" smtClean="0"/>
              <a:t>Build Communities of Practice for content development</a:t>
            </a:r>
          </a:p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endParaRPr lang="en-US" dirty="0"/>
          </a:p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endParaRPr lang="en-US" dirty="0" smtClean="0"/>
          </a:p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endParaRPr lang="en-US" dirty="0"/>
          </a:p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3800" b="1" i="1" dirty="0" smtClean="0">
                <a:solidFill>
                  <a:srgbClr val="FF0000"/>
                </a:solidFill>
                <a:uFill>
                  <a:solidFill>
                    <a:srgbClr val="174576"/>
                  </a:solidFill>
                </a:uFill>
              </a:rPr>
              <a:t>Barrier to success</a:t>
            </a:r>
            <a:endParaRPr sz="3800" b="1" i="1" dirty="0">
              <a:solidFill>
                <a:srgbClr val="FF0000"/>
              </a:solidFill>
              <a:uFill>
                <a:solidFill>
                  <a:srgbClr val="174576"/>
                </a:solidFill>
              </a:uFill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557110" y="1707776"/>
            <a:ext cx="8029779" cy="3046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endParaRPr lang="en-US" dirty="0" smtClean="0"/>
          </a:p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US" sz="32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of Broadband in the Region compared to other countries in the world!</a:t>
            </a:r>
            <a:endParaRPr lang="en-US" sz="32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endParaRPr lang="en-US" sz="2000" b="1" dirty="0">
              <a:solidFill>
                <a:srgbClr val="FF0000"/>
              </a:solidFill>
            </a:endParaRPr>
          </a:p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endParaRPr lang="en-US" sz="2000" b="1" dirty="0">
              <a:solidFill>
                <a:srgbClr val="FF0000"/>
              </a:solidFill>
            </a:endParaRPr>
          </a:p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endParaRPr lang="en-US" dirty="0"/>
          </a:p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9222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3800" b="1" i="1" dirty="0" smtClean="0">
                <a:solidFill>
                  <a:srgbClr val="FF0000"/>
                </a:solidFill>
                <a:uFill>
                  <a:solidFill>
                    <a:srgbClr val="174576"/>
                  </a:solidFill>
                </a:uFill>
              </a:rPr>
              <a:t>Best Practice Business Model for Sustainability</a:t>
            </a:r>
            <a:endParaRPr sz="3800" b="1" i="1" dirty="0">
              <a:solidFill>
                <a:srgbClr val="FF0000"/>
              </a:solidFill>
              <a:uFill>
                <a:solidFill>
                  <a:srgbClr val="174576"/>
                </a:solidFill>
              </a:uFill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557110" y="1707776"/>
            <a:ext cx="8029779" cy="3046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endParaRPr lang="en-US" dirty="0" smtClean="0"/>
          </a:p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endParaRPr lang="en-US" sz="3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Private-Public-Partnership!</a:t>
            </a:r>
            <a:endParaRPr lang="en-US" sz="32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endParaRPr lang="en-US" sz="2000" b="1" dirty="0">
              <a:solidFill>
                <a:srgbClr val="FF0000"/>
              </a:solidFill>
            </a:endParaRPr>
          </a:p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endParaRPr lang="en-US" sz="2000" b="1" dirty="0">
              <a:solidFill>
                <a:srgbClr val="FF0000"/>
              </a:solidFill>
            </a:endParaRPr>
          </a:p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endParaRPr lang="en-US" dirty="0"/>
          </a:p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898769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3800" b="1" i="1" dirty="0" smtClean="0">
                <a:solidFill>
                  <a:srgbClr val="FF0000"/>
                </a:solidFill>
                <a:uFill>
                  <a:solidFill>
                    <a:srgbClr val="174576"/>
                  </a:solidFill>
                </a:uFill>
              </a:rPr>
              <a:t>What we Need</a:t>
            </a:r>
            <a:endParaRPr sz="3800" b="1" i="1" dirty="0">
              <a:solidFill>
                <a:srgbClr val="FF0000"/>
              </a:solidFill>
              <a:uFill>
                <a:solidFill>
                  <a:srgbClr val="174576"/>
                </a:solidFill>
              </a:uFill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557110" y="1707776"/>
            <a:ext cx="8029779" cy="4216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endParaRPr lang="en-US" dirty="0" smtClean="0"/>
          </a:p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CKLNA needs to start a conversation with the Telco Operators in the Region with a view to establish a Public-Private-Partnership arrangement that will help to secure the long term sustainability of </a:t>
            </a:r>
            <a:r>
              <a:rPr lang="en-US" sz="2400" i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C@ribNET</a:t>
            </a:r>
            <a:endParaRPr lang="en-US" sz="2400" i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endParaRPr lang="en-US" sz="24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r>
              <a:rPr lang="en-US" sz="24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to protect the US$15.00 million investment that has been made and ensure that we do not return to state of a digital divide!</a:t>
            </a:r>
          </a:p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endParaRPr lang="en-US" sz="2000" b="1" dirty="0" smtClean="0">
              <a:solidFill>
                <a:srgbClr val="FF0000"/>
              </a:solidFill>
            </a:endParaRPr>
          </a:p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r>
              <a:rPr lang="en-US" sz="2400" b="1" i="1" dirty="0" smtClean="0">
                <a:solidFill>
                  <a:srgbClr val="FF0000"/>
                </a:solidFill>
              </a:rPr>
              <a:t>Can CANTO help frame a PPP with CKLNA?</a:t>
            </a:r>
            <a:endParaRPr lang="en-US" sz="2400" b="1" i="1" dirty="0">
              <a:solidFill>
                <a:srgbClr val="FF0000"/>
              </a:solidFill>
            </a:endParaRPr>
          </a:p>
          <a:p>
            <a:pPr marL="180473" lvl="0" indent="-180473">
              <a:buSzPct val="60000"/>
              <a:buBlip>
                <a:blip r:embed="rId2"/>
              </a:buBlip>
              <a:defRPr sz="1800"/>
            </a:pPr>
            <a:endParaRPr lang="en-US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049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000">
                <a:solidFill>
                  <a:srgbClr val="FF7F01"/>
                </a:solidFill>
                <a:uFill>
                  <a:solidFill>
                    <a:srgbClr val="FF7F01"/>
                  </a:solidFill>
                </a:uFill>
              </a:rPr>
              <a:t>Contact</a:t>
            </a:r>
          </a:p>
        </p:txBody>
      </p:sp>
      <p:sp>
        <p:nvSpPr>
          <p:cNvPr id="279" name="Shape 279"/>
          <p:cNvSpPr>
            <a:spLocks noGrp="1"/>
          </p:cNvSpPr>
          <p:nvPr>
            <p:ph type="body" idx="1"/>
          </p:nvPr>
        </p:nvSpPr>
        <p:spPr>
          <a:xfrm>
            <a:off x="457200" y="5257798"/>
            <a:ext cx="8156448" cy="1219201"/>
          </a:xfrm>
          <a:prstGeom prst="rect">
            <a:avLst/>
          </a:prstGeom>
        </p:spPr>
        <p:txBody>
          <a:bodyPr/>
          <a:lstStyle/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174576"/>
                </a:solidFill>
                <a:uFill>
                  <a:solidFill>
                    <a:srgbClr val="174576"/>
                  </a:solidFill>
                </a:uFill>
              </a:rPr>
              <a:t>Caribbean Knowledge and Learning Network, CKLN</a:t>
            </a:r>
          </a:p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174576"/>
                </a:solidFill>
                <a:uFill>
                  <a:solidFill>
                    <a:srgbClr val="174576"/>
                  </a:solidFill>
                </a:uFill>
              </a:rPr>
              <a:t>Tel: (473) 439-6396</a:t>
            </a:r>
          </a:p>
          <a:p>
            <a:pPr lvl="0"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174576"/>
                </a:solidFill>
                <a:uFill>
                  <a:solidFill>
                    <a:srgbClr val="174576"/>
                  </a:solidFill>
                </a:uFill>
              </a:rPr>
              <a:t>Website: www.ckln.org</a:t>
            </a:r>
          </a:p>
        </p:txBody>
      </p:sp>
      <p:pic>
        <p:nvPicPr>
          <p:cNvPr id="280" name="image23.jpg"/>
          <p:cNvPicPr/>
          <p:nvPr/>
        </p:nvPicPr>
        <p:blipFill>
          <a:blip r:embed="rId2">
            <a:extLst/>
          </a:blip>
          <a:srcRect l="2692" r="1534"/>
          <a:stretch>
            <a:fillRect/>
          </a:stretch>
        </p:blipFill>
        <p:spPr>
          <a:xfrm>
            <a:off x="457200" y="275167"/>
            <a:ext cx="4288367" cy="1771093"/>
          </a:xfrm>
          <a:prstGeom prst="rect">
            <a:avLst/>
          </a:prstGeom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</p:spPr>
      </p:pic>
      <p:pic>
        <p:nvPicPr>
          <p:cNvPr id="281" name="image24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09067" y="2366433"/>
            <a:ext cx="3801533" cy="18964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3800" b="1" i="1" dirty="0" smtClean="0">
                <a:solidFill>
                  <a:srgbClr val="FF0000"/>
                </a:solidFill>
                <a:uFill>
                  <a:solidFill>
                    <a:srgbClr val="174576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Bridging the Digital Divide in Education and Research</a:t>
            </a:r>
            <a:endParaRPr sz="2400" b="1" dirty="0">
              <a:solidFill>
                <a:schemeClr val="tx1"/>
              </a:solidFill>
              <a:uFill>
                <a:solidFill>
                  <a:srgbClr val="174576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727289" y="1731818"/>
            <a:ext cx="7635663" cy="4370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/>
            </a:pPr>
            <a:endParaRPr lang="en-US" sz="2000" dirty="0" smtClean="0"/>
          </a:p>
          <a:p>
            <a:pPr lvl="0">
              <a:defRPr sz="1800"/>
            </a:pPr>
            <a:endParaRPr lang="en-US" sz="2400" b="1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 sz="1800"/>
            </a:pPr>
            <a:r>
              <a:rPr lang="en-US" sz="24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C@ribNET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was built with  a grant of Euros10.00 million from the European to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bridge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digital divide that existed between the Caribbean and the rest of the world in Education and Research </a:t>
            </a:r>
          </a:p>
          <a:p>
            <a:pPr lvl="0">
              <a:defRPr sz="1800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 sz="1800"/>
            </a:pP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 sz="1800"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Caribbean Knowledge and Learning Network Agency, an Intergovernmental Agency of CARICOM came into to being to design, build, operate and 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 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network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9461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G_043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41565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3800" b="1" i="1" dirty="0" err="1" smtClean="0">
                <a:solidFill>
                  <a:srgbClr val="FF0000"/>
                </a:solidFill>
                <a:uFill>
                  <a:solidFill>
                    <a:srgbClr val="174576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C@ribNET</a:t>
            </a:r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Broadband Network/</a:t>
            </a:r>
            <a:b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e-infrastructure, engineered to:</a:t>
            </a:r>
            <a:endParaRPr sz="2400" b="1" dirty="0">
              <a:solidFill>
                <a:schemeClr val="tx1"/>
              </a:solidFill>
              <a:uFill>
                <a:solidFill>
                  <a:srgbClr val="174576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457200" y="1634836"/>
            <a:ext cx="7635663" cy="550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/>
            </a:pPr>
            <a:endParaRPr lang="en-US" sz="2000" dirty="0" smtClean="0"/>
          </a:p>
          <a:p>
            <a:pPr lvl="0">
              <a:defRPr sz="1800"/>
            </a:pPr>
            <a:r>
              <a:rPr lang="en-US" sz="2000" dirty="0" smtClean="0"/>
              <a:t>Provide </a:t>
            </a:r>
            <a:r>
              <a:rPr lang="en-US" sz="2000" b="1" i="1" dirty="0" smtClean="0">
                <a:solidFill>
                  <a:srgbClr val="0070C0"/>
                </a:solidFill>
              </a:rPr>
              <a:t>“A Single Virtual Space” </a:t>
            </a:r>
            <a:r>
              <a:rPr lang="en-US" sz="2000" dirty="0" smtClean="0"/>
              <a:t>for all 15 CARICOM countries in the areas of:</a:t>
            </a:r>
          </a:p>
          <a:p>
            <a:pPr lvl="0">
              <a:defRPr sz="1800"/>
            </a:pPr>
            <a:endParaRPr lang="en-US" sz="2000" i="1" dirty="0" smtClean="0"/>
          </a:p>
          <a:p>
            <a:pPr marL="342900" lvl="0" indent="-342900">
              <a:buFont typeface="Wingdings" panose="05000000000000000000" pitchFamily="2" charset="2"/>
              <a:buChar char="v"/>
              <a:defRPr sz="1800"/>
            </a:pPr>
            <a:r>
              <a:rPr lang="en-US" sz="2000" i="1" dirty="0" smtClean="0"/>
              <a:t>Education, Research, Health, Security</a:t>
            </a:r>
          </a:p>
          <a:p>
            <a:pPr marL="342900" lvl="0" indent="-342900">
              <a:buFont typeface="Wingdings" panose="05000000000000000000" pitchFamily="2" charset="2"/>
              <a:buChar char="v"/>
              <a:defRPr sz="1800"/>
            </a:pPr>
            <a:endParaRPr lang="en-US" sz="2000" dirty="0"/>
          </a:p>
          <a:p>
            <a:pPr marL="342900" lvl="0" indent="-342900">
              <a:buFont typeface="Wingdings" panose="05000000000000000000" pitchFamily="2" charset="2"/>
              <a:buChar char="v"/>
              <a:defRPr sz="1800"/>
            </a:pPr>
            <a:r>
              <a:rPr lang="en-US" sz="2000" dirty="0" smtClean="0"/>
              <a:t>Regional Knowledge Management</a:t>
            </a:r>
          </a:p>
          <a:p>
            <a:pPr marL="342900" lvl="0" indent="-342900">
              <a:buFont typeface="Wingdings" panose="05000000000000000000" pitchFamily="2" charset="2"/>
              <a:buChar char="v"/>
              <a:defRPr sz="1800"/>
            </a:pPr>
            <a:endParaRPr lang="en-US" sz="2000" dirty="0"/>
          </a:p>
          <a:p>
            <a:pPr marL="342900" lvl="0" indent="-342900">
              <a:buFont typeface="Wingdings" panose="05000000000000000000" pitchFamily="2" charset="2"/>
              <a:buChar char="v"/>
              <a:defRPr sz="1800"/>
            </a:pPr>
            <a:r>
              <a:rPr lang="en-US" sz="2000" dirty="0" smtClean="0"/>
              <a:t>Global IT services delivery (commodity Internet, virtual Libraries)</a:t>
            </a:r>
          </a:p>
          <a:p>
            <a:pPr marL="342900" lvl="0" indent="-342900">
              <a:buFont typeface="Wingdings" panose="05000000000000000000" pitchFamily="2" charset="2"/>
              <a:buChar char="v"/>
              <a:defRPr sz="1800"/>
            </a:pPr>
            <a:endParaRPr lang="en-US" sz="2000" dirty="0"/>
          </a:p>
          <a:p>
            <a:pPr marL="342900" lvl="0" indent="-342900">
              <a:buFont typeface="Wingdings" panose="05000000000000000000" pitchFamily="2" charset="2"/>
              <a:buChar char="v"/>
              <a:defRPr sz="1800"/>
            </a:pPr>
            <a:r>
              <a:rPr lang="en-US" sz="2000" dirty="0" smtClean="0"/>
              <a:t>Functional cooperation between CARICOM and other National Agencies and sharing of ICT resources</a:t>
            </a:r>
          </a:p>
          <a:p>
            <a:pPr marL="342900" lvl="0" indent="-342900">
              <a:buFont typeface="Wingdings" panose="05000000000000000000" pitchFamily="2" charset="2"/>
              <a:buChar char="v"/>
              <a:defRPr sz="1800"/>
            </a:pPr>
            <a:endParaRPr lang="en-US" sz="2000" dirty="0"/>
          </a:p>
          <a:p>
            <a:pPr marL="342900" lvl="0" indent="-342900">
              <a:buFont typeface="Wingdings" panose="05000000000000000000" pitchFamily="2" charset="2"/>
              <a:buChar char="v"/>
              <a:defRPr sz="1800"/>
            </a:pPr>
            <a:r>
              <a:rPr lang="en-US" sz="2000" dirty="0" smtClean="0"/>
              <a:t>Bridging the “</a:t>
            </a:r>
            <a:r>
              <a:rPr lang="en-US" sz="2000" b="1" i="1" dirty="0" smtClean="0">
                <a:solidFill>
                  <a:srgbClr val="0070C0"/>
                </a:solidFill>
              </a:rPr>
              <a:t>Digital Divide” </a:t>
            </a:r>
            <a:r>
              <a:rPr lang="en-US" sz="2000" dirty="0" smtClean="0"/>
              <a:t>between the Caribbean and the rest of the world in the areas </a:t>
            </a:r>
            <a:r>
              <a:rPr lang="en-US" sz="2000" b="1" i="1" dirty="0" smtClean="0"/>
              <a:t>of global collaboration, research and sharing of expensive resources</a:t>
            </a:r>
          </a:p>
          <a:p>
            <a:pPr lvl="0">
              <a:defRPr sz="1800"/>
            </a:pPr>
            <a:endParaRPr lang="en-US" sz="2000" dirty="0" smtClean="0"/>
          </a:p>
          <a:p>
            <a:pPr lvl="0">
              <a:defRPr sz="18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3503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en-US" sz="3800" b="1" i="1" dirty="0" err="1" smtClean="0">
                <a:solidFill>
                  <a:srgbClr val="FF0000"/>
                </a:solidFill>
                <a:uFill>
                  <a:solidFill>
                    <a:srgbClr val="174576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C@ribNET</a:t>
            </a:r>
            <a:endParaRPr sz="2400" b="1" dirty="0">
              <a:solidFill>
                <a:schemeClr val="tx1"/>
              </a:solidFill>
              <a:uFill>
                <a:solidFill>
                  <a:srgbClr val="174576"/>
                </a:solidFill>
              </a:u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457200" y="1634836"/>
            <a:ext cx="7635663" cy="17851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lvl="0">
              <a:defRPr sz="1800"/>
            </a:pPr>
            <a:endParaRPr lang="en-US" sz="2000" dirty="0" smtClean="0"/>
          </a:p>
          <a:p>
            <a:pPr lvl="0">
              <a:defRPr sz="1800"/>
            </a:pPr>
            <a:r>
              <a:rPr lang="en-US" sz="2400" dirty="0" err="1" smtClean="0"/>
              <a:t>C@ribNET</a:t>
            </a:r>
            <a:r>
              <a:rPr lang="en-US" sz="2400" dirty="0" smtClean="0"/>
              <a:t> is a </a:t>
            </a:r>
            <a:r>
              <a:rPr lang="en-US" sz="2400" dirty="0" smtClean="0">
                <a:solidFill>
                  <a:srgbClr val="FF0000"/>
                </a:solidFill>
              </a:rPr>
              <a:t>Public Good!!</a:t>
            </a:r>
          </a:p>
          <a:p>
            <a:pPr lvl="0">
              <a:defRPr sz="1800"/>
            </a:pPr>
            <a:endParaRPr lang="en-US" sz="2400" dirty="0"/>
          </a:p>
          <a:p>
            <a:pPr lvl="0">
              <a:defRPr sz="1800"/>
            </a:pPr>
            <a:r>
              <a:rPr lang="en-US" sz="2400" dirty="0" smtClean="0"/>
              <a:t>It is a closed network for its members</a:t>
            </a:r>
          </a:p>
          <a:p>
            <a:pPr lvl="0">
              <a:defRPr sz="1800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320865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The Unique Architecture: Providing the 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</a:rPr>
              <a:t>Single Virtual Space</a:t>
            </a:r>
            <a:endParaRPr lang="en-US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00" y="1296000"/>
            <a:ext cx="6400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50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474785" y="2918938"/>
            <a:ext cx="7888166" cy="3393939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rtl="0"/>
            <a:endParaRPr lang="en-US" sz="1800" kern="1200" dirty="0">
              <a:solidFill>
                <a:srgbClr val="FFFFFF"/>
              </a:solidFill>
            </a:endParaRPr>
          </a:p>
        </p:txBody>
      </p:sp>
      <p:sp>
        <p:nvSpPr>
          <p:cNvPr id="54" name="Arc 53"/>
          <p:cNvSpPr/>
          <p:nvPr/>
        </p:nvSpPr>
        <p:spPr>
          <a:xfrm rot="5400000">
            <a:off x="6076889" y="2656513"/>
            <a:ext cx="1503432" cy="1060254"/>
          </a:xfrm>
          <a:prstGeom prst="arc">
            <a:avLst>
              <a:gd name="adj1" fmla="val 15803316"/>
              <a:gd name="adj2" fmla="val 20890264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rtl="0"/>
            <a:endParaRPr lang="en-US" sz="1800" kern="1200">
              <a:solidFill>
                <a:srgbClr val="10315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The Bahamas National Research &amp; Education Network (</a:t>
            </a:r>
            <a:r>
              <a:rPr lang="en-US" sz="3200" b="1" dirty="0" err="1" smtClean="0">
                <a:solidFill>
                  <a:srgbClr val="FF0000"/>
                </a:solidFill>
              </a:rPr>
              <a:t>BahaNET</a:t>
            </a:r>
            <a:r>
              <a:rPr lang="en-US" sz="3200" b="1" dirty="0" smtClean="0">
                <a:solidFill>
                  <a:srgbClr val="FF0000"/>
                </a:solidFill>
              </a:rPr>
              <a:t>) Infrastructure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4" name="Picture 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1992" y="3514473"/>
            <a:ext cx="3054193" cy="1861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5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3448" y="3007699"/>
            <a:ext cx="577763" cy="33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236" y="1764958"/>
            <a:ext cx="1623642" cy="9893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38" name="Straight Connector 37"/>
          <p:cNvCxnSpPr>
            <a:stCxn id="6" idx="0"/>
            <a:endCxn id="36" idx="2"/>
          </p:cNvCxnSpPr>
          <p:nvPr/>
        </p:nvCxnSpPr>
        <p:spPr>
          <a:xfrm flipH="1" flipV="1">
            <a:off x="2883057" y="2754306"/>
            <a:ext cx="12141" cy="1413240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1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5597" y="3091310"/>
            <a:ext cx="577763" cy="33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3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3360" y="4273953"/>
            <a:ext cx="577763" cy="339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Arc 46"/>
          <p:cNvSpPr/>
          <p:nvPr/>
        </p:nvSpPr>
        <p:spPr>
          <a:xfrm rot="16200000" flipH="1" flipV="1">
            <a:off x="3465042" y="2502764"/>
            <a:ext cx="1528123" cy="2356339"/>
          </a:xfrm>
          <a:prstGeom prst="arc">
            <a:avLst>
              <a:gd name="adj1" fmla="val 16121759"/>
              <a:gd name="adj2" fmla="val 143015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rtl="0"/>
            <a:endParaRPr lang="en-US" sz="1800" kern="1200">
              <a:solidFill>
                <a:srgbClr val="103154"/>
              </a:solidFill>
            </a:endParaRPr>
          </a:p>
        </p:txBody>
      </p:sp>
      <p:cxnSp>
        <p:nvCxnSpPr>
          <p:cNvPr id="49" name="Straight Connector 48"/>
          <p:cNvCxnSpPr>
            <a:endCxn id="5" idx="2"/>
          </p:cNvCxnSpPr>
          <p:nvPr/>
        </p:nvCxnSpPr>
        <p:spPr>
          <a:xfrm flipV="1">
            <a:off x="5401832" y="3347679"/>
            <a:ext cx="10498" cy="306673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Arc 50"/>
          <p:cNvSpPr/>
          <p:nvPr/>
        </p:nvSpPr>
        <p:spPr>
          <a:xfrm rot="16200000" flipH="1" flipV="1">
            <a:off x="4129818" y="1491284"/>
            <a:ext cx="1528123" cy="4383433"/>
          </a:xfrm>
          <a:prstGeom prst="arc">
            <a:avLst>
              <a:gd name="adj1" fmla="val 16563800"/>
              <a:gd name="adj2" fmla="val 1933887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400" rtl="0"/>
            <a:endParaRPr lang="en-US" sz="1800" kern="1200">
              <a:solidFill>
                <a:srgbClr val="103154"/>
              </a:solidFill>
            </a:endParaRPr>
          </a:p>
        </p:txBody>
      </p:sp>
      <p:cxnSp>
        <p:nvCxnSpPr>
          <p:cNvPr id="56" name="Straight Connector 55"/>
          <p:cNvCxnSpPr>
            <a:stCxn id="47" idx="2"/>
            <a:endCxn id="4" idx="3"/>
          </p:cNvCxnSpPr>
          <p:nvPr/>
        </p:nvCxnSpPr>
        <p:spPr>
          <a:xfrm>
            <a:off x="4197311" y="4444717"/>
            <a:ext cx="3058874" cy="27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4" idx="3"/>
            <a:endCxn id="42" idx="1"/>
          </p:cNvCxnSpPr>
          <p:nvPr/>
        </p:nvCxnSpPr>
        <p:spPr>
          <a:xfrm flipV="1">
            <a:off x="7256185" y="4443943"/>
            <a:ext cx="407175" cy="1049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872175" y="4613933"/>
            <a:ext cx="16530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/>
            <a:r>
              <a:rPr lang="en-US" sz="1000" b="1" kern="1200" dirty="0" smtClean="0">
                <a:solidFill>
                  <a:srgbClr val="103154"/>
                </a:solidFill>
                <a:latin typeface="Corbel"/>
                <a:ea typeface="+mn-ea"/>
                <a:cs typeface="+mn-cs"/>
              </a:rPr>
              <a:t>Local Provider Network(s)</a:t>
            </a:r>
            <a:endParaRPr lang="en-US" sz="1000" b="1" kern="1200" dirty="0">
              <a:solidFill>
                <a:srgbClr val="103154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162800" y="4603422"/>
            <a:ext cx="12250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/>
            <a:r>
              <a:rPr lang="en-US" sz="1000" b="1" kern="1200" dirty="0" smtClean="0">
                <a:solidFill>
                  <a:srgbClr val="103154"/>
                </a:solidFill>
                <a:latin typeface="Corbel"/>
                <a:ea typeface="+mn-ea"/>
                <a:cs typeface="+mn-cs"/>
              </a:rPr>
              <a:t>UWI Open Campus</a:t>
            </a:r>
            <a:endParaRPr lang="en-US" sz="1000" b="1" kern="1200" dirty="0">
              <a:solidFill>
                <a:srgbClr val="103154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962400" y="3271459"/>
            <a:ext cx="148470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/>
            <a:r>
              <a:rPr lang="en-US" sz="1000" b="1" kern="1200" dirty="0" smtClean="0">
                <a:solidFill>
                  <a:srgbClr val="103154"/>
                </a:solidFill>
                <a:latin typeface="Corbel"/>
                <a:ea typeface="+mn-ea"/>
                <a:cs typeface="+mn-cs"/>
              </a:rPr>
              <a:t>College of the Bahamas</a:t>
            </a:r>
            <a:endParaRPr lang="en-US" sz="1000" b="1" kern="1200" dirty="0">
              <a:solidFill>
                <a:srgbClr val="103154"/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803132" y="3303442"/>
            <a:ext cx="13596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/>
            <a:r>
              <a:rPr lang="en-US" sz="1000" b="1" kern="1200" dirty="0" smtClean="0">
                <a:solidFill>
                  <a:srgbClr val="103154"/>
                </a:solidFill>
                <a:latin typeface="Corbel"/>
                <a:ea typeface="+mn-ea"/>
                <a:cs typeface="+mn-cs"/>
              </a:rPr>
              <a:t>Ministry of Education</a:t>
            </a:r>
            <a:endParaRPr lang="en-US" sz="1000" b="1" kern="1200" dirty="0">
              <a:solidFill>
                <a:srgbClr val="103154"/>
              </a:solidFill>
              <a:latin typeface="Corbel"/>
              <a:ea typeface="+mn-ea"/>
              <a:cs typeface="+mn-cs"/>
            </a:endParaRPr>
          </a:p>
        </p:txBody>
      </p:sp>
      <p:grpSp>
        <p:nvGrpSpPr>
          <p:cNvPr id="3" name="Group 71"/>
          <p:cNvGrpSpPr/>
          <p:nvPr/>
        </p:nvGrpSpPr>
        <p:grpSpPr>
          <a:xfrm>
            <a:off x="709127" y="4018070"/>
            <a:ext cx="2825383" cy="2066198"/>
            <a:chOff x="709127" y="4018070"/>
            <a:chExt cx="2825383" cy="2066198"/>
          </a:xfrm>
        </p:grpSpPr>
        <p:sp>
          <p:nvSpPr>
            <p:cNvPr id="35" name="Rounded Rectangle 34"/>
            <p:cNvSpPr/>
            <p:nvPr/>
          </p:nvSpPr>
          <p:spPr>
            <a:xfrm>
              <a:off x="709127" y="4018070"/>
              <a:ext cx="2825383" cy="2066198"/>
            </a:xfrm>
            <a:prstGeom prst="roundRect">
              <a:avLst/>
            </a:prstGeom>
            <a:solidFill>
              <a:schemeClr val="tx1">
                <a:lumMod val="10000"/>
                <a:lumOff val="9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 rtl="0"/>
              <a:endParaRPr lang="en-US" sz="1800" kern="1200">
                <a:solidFill>
                  <a:srgbClr val="FFFFFF"/>
                </a:solidFill>
              </a:endParaRPr>
            </a:p>
          </p:txBody>
        </p:sp>
        <p:pic>
          <p:nvPicPr>
            <p:cNvPr id="6" name="Picture 40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45266" y="4167546"/>
              <a:ext cx="699863" cy="5414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9" name="Picture 28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83523" y="5052811"/>
              <a:ext cx="623348" cy="6109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11" descr="DELL R410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2754" y="5086931"/>
              <a:ext cx="1257526" cy="258396"/>
            </a:xfrm>
            <a:prstGeom prst="rect">
              <a:avLst/>
            </a:prstGeom>
          </p:spPr>
        </p:pic>
        <p:pic>
          <p:nvPicPr>
            <p:cNvPr id="13" name="Picture 12" descr="DELL R410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2754" y="5287099"/>
              <a:ext cx="1257526" cy="258396"/>
            </a:xfrm>
            <a:prstGeom prst="rect">
              <a:avLst/>
            </a:prstGeom>
          </p:spPr>
        </p:pic>
        <p:pic>
          <p:nvPicPr>
            <p:cNvPr id="14" name="Picture 13" descr="DELL R410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32754" y="5487267"/>
              <a:ext cx="1257526" cy="258396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2071236" y="5178025"/>
              <a:ext cx="512287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071236" y="5373292"/>
              <a:ext cx="512287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071236" y="5573322"/>
              <a:ext cx="512287" cy="0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endCxn id="6" idx="2"/>
            </p:cNvCxnSpPr>
            <p:nvPr/>
          </p:nvCxnSpPr>
          <p:spPr>
            <a:xfrm flipH="1" flipV="1">
              <a:off x="2895198" y="4708994"/>
              <a:ext cx="2" cy="34847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1107828" y="5710495"/>
              <a:ext cx="6945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rtl="0"/>
              <a:r>
                <a:rPr lang="en-US" sz="1000" b="1" kern="1200" dirty="0" smtClean="0">
                  <a:solidFill>
                    <a:srgbClr val="103154"/>
                  </a:solidFill>
                  <a:latin typeface="Corbel"/>
                  <a:ea typeface="+mn-ea"/>
                  <a:cs typeface="+mn-cs"/>
                </a:rPr>
                <a:t>Servers</a:t>
              </a:r>
              <a:endParaRPr lang="en-US" sz="1000" b="1" kern="1200" dirty="0">
                <a:solidFill>
                  <a:srgbClr val="103154"/>
                </a:solidFill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512279" y="5710495"/>
              <a:ext cx="6945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rtl="0"/>
              <a:r>
                <a:rPr lang="en-US" sz="1000" b="1" kern="1200" dirty="0" smtClean="0">
                  <a:solidFill>
                    <a:srgbClr val="103154"/>
                  </a:solidFill>
                  <a:latin typeface="Corbel"/>
                  <a:ea typeface="+mn-ea"/>
                  <a:cs typeface="+mn-cs"/>
                </a:rPr>
                <a:t>Switch</a:t>
              </a:r>
              <a:endParaRPr lang="en-US" sz="1000" b="1" kern="1200" dirty="0">
                <a:solidFill>
                  <a:srgbClr val="103154"/>
                </a:solidFill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007572" y="4585883"/>
              <a:ext cx="69459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 rtl="0"/>
              <a:r>
                <a:rPr lang="en-US" sz="1000" b="1" kern="1200" dirty="0" smtClean="0">
                  <a:solidFill>
                    <a:srgbClr val="103154"/>
                  </a:solidFill>
                  <a:latin typeface="Corbel"/>
                  <a:ea typeface="+mn-ea"/>
                  <a:cs typeface="+mn-cs"/>
                </a:rPr>
                <a:t>Router</a:t>
              </a:r>
              <a:endParaRPr lang="en-US" sz="1000" b="1" kern="1200" dirty="0">
                <a:solidFill>
                  <a:srgbClr val="103154"/>
                </a:solidFill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94298" y="4146147"/>
              <a:ext cx="98245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914400" rtl="0"/>
              <a:r>
                <a:rPr lang="en-US" sz="1400" b="1" kern="1200" dirty="0" err="1" smtClean="0">
                  <a:solidFill>
                    <a:srgbClr val="103154"/>
                  </a:solidFill>
                  <a:latin typeface="Corbel"/>
                  <a:ea typeface="+mn-ea"/>
                  <a:cs typeface="+mn-cs"/>
                </a:rPr>
                <a:t>BahaNET</a:t>
              </a:r>
              <a:endParaRPr lang="en-US" sz="1400" b="1" kern="1200" dirty="0" smtClean="0">
                <a:solidFill>
                  <a:srgbClr val="103154"/>
                </a:solidFill>
                <a:latin typeface="Corbel"/>
                <a:ea typeface="+mn-ea"/>
                <a:cs typeface="+mn-cs"/>
              </a:endParaRPr>
            </a:p>
            <a:p>
              <a:pPr algn="l" defTabSz="914400" rtl="0"/>
              <a:r>
                <a:rPr lang="en-US" sz="1400" b="1" kern="1200" dirty="0" smtClean="0">
                  <a:solidFill>
                    <a:srgbClr val="103154"/>
                  </a:solidFill>
                  <a:latin typeface="Corbel"/>
                  <a:ea typeface="+mn-ea"/>
                  <a:cs typeface="+mn-cs"/>
                </a:rPr>
                <a:t>Central Node</a:t>
              </a:r>
              <a:endParaRPr lang="en-US" sz="1400" b="1" kern="1200" dirty="0">
                <a:solidFill>
                  <a:srgbClr val="103154"/>
                </a:solidFill>
                <a:latin typeface="Corbel"/>
                <a:ea typeface="+mn-ea"/>
                <a:cs typeface="+mn-cs"/>
              </a:endParaRPr>
            </a:p>
          </p:txBody>
        </p:sp>
      </p:grpSp>
      <p:cxnSp>
        <p:nvCxnSpPr>
          <p:cNvPr id="43" name="Straight Connector 42"/>
          <p:cNvCxnSpPr>
            <a:stCxn id="6" idx="3"/>
            <a:endCxn id="4" idx="1"/>
          </p:cNvCxnSpPr>
          <p:nvPr/>
        </p:nvCxnSpPr>
        <p:spPr>
          <a:xfrm>
            <a:off x="3245129" y="4438270"/>
            <a:ext cx="956863" cy="6722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4" name="Picture 73" descr="C@ribnet logo2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968" y="2057559"/>
            <a:ext cx="756464" cy="377365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142330" y="5939087"/>
            <a:ext cx="918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914400" rtl="0"/>
            <a:r>
              <a:rPr lang="en-US" sz="1400" b="1" kern="1200" dirty="0" err="1" smtClean="0">
                <a:solidFill>
                  <a:srgbClr val="103154"/>
                </a:solidFill>
                <a:latin typeface="Corbel"/>
                <a:ea typeface="+mn-ea"/>
                <a:cs typeface="+mn-cs"/>
              </a:rPr>
              <a:t>BahaNET</a:t>
            </a:r>
            <a:endParaRPr lang="en-US" sz="1400" b="1" kern="1200" dirty="0">
              <a:solidFill>
                <a:srgbClr val="103154"/>
              </a:solidFill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38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800" b="1" dirty="0" smtClean="0">
                <a:solidFill>
                  <a:schemeClr val="accent1"/>
                </a:solidFill>
                <a:uFill>
                  <a:solidFill>
                    <a:srgbClr val="174576"/>
                  </a:solidFill>
                </a:uFill>
              </a:rPr>
              <a:t>T</a:t>
            </a:r>
            <a:r>
              <a:rPr lang="en-US" sz="3800" b="1" dirty="0" smtClean="0">
                <a:solidFill>
                  <a:schemeClr val="accent1"/>
                </a:solidFill>
                <a:uFill>
                  <a:solidFill>
                    <a:srgbClr val="174576"/>
                  </a:solidFill>
                </a:uFill>
              </a:rPr>
              <a:t>rinidad and Tobago (NRENS) </a:t>
            </a:r>
            <a:endParaRPr sz="3800" b="1" dirty="0">
              <a:solidFill>
                <a:schemeClr val="accent1"/>
              </a:solidFill>
              <a:uFill>
                <a:solidFill>
                  <a:srgbClr val="174576"/>
                </a:solidFill>
              </a:uFill>
            </a:endParaRPr>
          </a:p>
        </p:txBody>
      </p:sp>
      <p:pic>
        <p:nvPicPr>
          <p:cNvPr id="171" name="pasted-image.jpg"/>
          <p:cNvPicPr/>
          <p:nvPr/>
        </p:nvPicPr>
        <p:blipFill>
          <a:blip r:embed="rId2">
            <a:extLst/>
          </a:blip>
          <a:srcRect l="12214" t="25672" r="7837" b="12158"/>
          <a:stretch>
            <a:fillRect/>
          </a:stretch>
        </p:blipFill>
        <p:spPr>
          <a:xfrm>
            <a:off x="506016" y="1816933"/>
            <a:ext cx="7856912" cy="44994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1286C9"/>
      </a:accent5>
      <a:accent6>
        <a:srgbClr val="A8C2E7"/>
      </a:accent6>
      <a:hlink>
        <a:srgbClr val="0000FF"/>
      </a:hlink>
      <a:folHlink>
        <a:srgbClr val="FF00FF"/>
      </a:folHlink>
    </a:clrScheme>
    <a:fontScheme name="Default">
      <a:majorFont>
        <a:latin typeface="Corbel"/>
        <a:ea typeface="Corbel"/>
        <a:cs typeface="Corbel"/>
      </a:majorFont>
      <a:minorFont>
        <a:latin typeface="Corbel"/>
        <a:ea typeface="Corbel"/>
        <a:cs typeface="Corbel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63500" dir="27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63500" dir="27000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7F01"/>
          </a:solidFill>
          <a:prstDash val="solid"/>
          <a:round/>
        </a:ln>
        <a:effectLst>
          <a:outerShdw blurRad="50800" dist="63500" dir="27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03154"/>
            </a:solidFill>
            <a:effectLst/>
            <a:uFill>
              <a:solidFill>
                <a:srgbClr val="103154"/>
              </a:solidFill>
            </a:uFill>
            <a:latin typeface="+mn-lt"/>
            <a:ea typeface="+mn-ea"/>
            <a:cs typeface="+mn-cs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2_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3_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1286C9"/>
      </a:accent5>
      <a:accent6>
        <a:srgbClr val="A8C2E7"/>
      </a:accent6>
      <a:hlink>
        <a:srgbClr val="0000FF"/>
      </a:hlink>
      <a:folHlink>
        <a:srgbClr val="FF00FF"/>
      </a:folHlink>
    </a:clrScheme>
    <a:fontScheme name="Default">
      <a:majorFont>
        <a:latin typeface="Corbel"/>
        <a:ea typeface="Corbel"/>
        <a:cs typeface="Corbel"/>
      </a:majorFont>
      <a:minorFont>
        <a:latin typeface="Corbel"/>
        <a:ea typeface="Corbel"/>
        <a:cs typeface="Corbel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63500" dir="27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63500" dir="27000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7F01"/>
          </a:solidFill>
          <a:prstDash val="solid"/>
          <a:round/>
        </a:ln>
        <a:effectLst>
          <a:outerShdw blurRad="50800" dist="63500" dir="27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03154"/>
            </a:solidFill>
            <a:effectLst/>
            <a:uFill>
              <a:solidFill>
                <a:srgbClr val="103154"/>
              </a:solidFill>
            </a:uFill>
            <a:latin typeface="+mn-lt"/>
            <a:ea typeface="+mn-ea"/>
            <a:cs typeface="+mn-cs"/>
            <a:sym typeface="Corbe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1126</TotalTime>
  <Words>710</Words>
  <Application>Microsoft Office PowerPoint</Application>
  <PresentationFormat>On-screen Show (4:3)</PresentationFormat>
  <Paragraphs>185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39" baseType="lpstr">
      <vt:lpstr>Meiryo UI</vt:lpstr>
      <vt:lpstr>Arial</vt:lpstr>
      <vt:lpstr>Avenir Roman</vt:lpstr>
      <vt:lpstr>Calibri</vt:lpstr>
      <vt:lpstr>Corbel</vt:lpstr>
      <vt:lpstr>Helvetica</vt:lpstr>
      <vt:lpstr>Wingdings</vt:lpstr>
      <vt:lpstr>Wingdings 2</vt:lpstr>
      <vt:lpstr>Default</vt:lpstr>
      <vt:lpstr>1_Office Theme</vt:lpstr>
      <vt:lpstr>2_Office Theme</vt:lpstr>
      <vt:lpstr>1_Pixel</vt:lpstr>
      <vt:lpstr>2_Pixel</vt:lpstr>
      <vt:lpstr>3_Pixel</vt:lpstr>
      <vt:lpstr>4_Pixel</vt:lpstr>
      <vt:lpstr>C@ribNET: Supporting the Caribbean’s Single ICT Space</vt:lpstr>
      <vt:lpstr>Agenda</vt:lpstr>
      <vt:lpstr>Bridging the Digital Divide in Education and Research</vt:lpstr>
      <vt:lpstr>PowerPoint Presentation</vt:lpstr>
      <vt:lpstr>C@ribNET:  Regional Broadband Network/ e-infrastructure, engineered to:</vt:lpstr>
      <vt:lpstr>C@ribNET</vt:lpstr>
      <vt:lpstr>The Unique Architecture: Providing the Single Virtual Space</vt:lpstr>
      <vt:lpstr>The Bahamas National Research &amp; Education Network (BahaNET) Infrastructure</vt:lpstr>
      <vt:lpstr>Trinidad and Tobago (NRENS) </vt:lpstr>
      <vt:lpstr>OECS (NRENS)</vt:lpstr>
      <vt:lpstr>Jamaica (NRENS)</vt:lpstr>
      <vt:lpstr>Barbados’s National Research &amp; Education Network Infrastructure</vt:lpstr>
      <vt:lpstr>Belize National Research &amp; Education Network (BzNET) Infrastructure</vt:lpstr>
      <vt:lpstr>Suriname National Research &amp; Education Network (SUREN) Infrastructure</vt:lpstr>
      <vt:lpstr>PowerPoint Presentation</vt:lpstr>
      <vt:lpstr>PowerPoint Presentation</vt:lpstr>
      <vt:lpstr>C@ribNET: International Peering (Bridging the Digital divide in Education and Research)</vt:lpstr>
      <vt:lpstr>Results to date</vt:lpstr>
      <vt:lpstr>Benefits of C@ribNET</vt:lpstr>
      <vt:lpstr>C@ribNET: The way ahead</vt:lpstr>
      <vt:lpstr>Barrier to success</vt:lpstr>
      <vt:lpstr>Best Practice Business Model for Sustainability</vt:lpstr>
      <vt:lpstr>What we Need</vt:lpstr>
      <vt:lpstr>Contact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Public-Private Partnerships In Support of C@ribNET</dc:title>
  <dc:creator>Kenneth B. Sylvester</dc:creator>
  <cp:lastModifiedBy>Kenneth B. Sylvester</cp:lastModifiedBy>
  <cp:revision>18</cp:revision>
  <dcterms:modified xsi:type="dcterms:W3CDTF">2014-08-11T14:55:33Z</dcterms:modified>
</cp:coreProperties>
</file>